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5" r:id="rId2"/>
  </p:sldMasterIdLst>
  <p:notesMasterIdLst>
    <p:notesMasterId r:id="rId57"/>
  </p:notesMasterIdLst>
  <p:handoutMasterIdLst>
    <p:handoutMasterId r:id="rId58"/>
  </p:handoutMasterIdLst>
  <p:sldIdLst>
    <p:sldId id="256" r:id="rId3"/>
    <p:sldId id="257" r:id="rId4"/>
    <p:sldId id="287" r:id="rId5"/>
    <p:sldId id="300" r:id="rId6"/>
    <p:sldId id="299" r:id="rId7"/>
    <p:sldId id="276" r:id="rId8"/>
    <p:sldId id="317" r:id="rId9"/>
    <p:sldId id="277" r:id="rId10"/>
    <p:sldId id="313" r:id="rId11"/>
    <p:sldId id="311" r:id="rId12"/>
    <p:sldId id="326" r:id="rId13"/>
    <p:sldId id="325" r:id="rId14"/>
    <p:sldId id="323" r:id="rId15"/>
    <p:sldId id="328" r:id="rId16"/>
    <p:sldId id="329" r:id="rId17"/>
    <p:sldId id="298" r:id="rId18"/>
    <p:sldId id="344" r:id="rId19"/>
    <p:sldId id="295" r:id="rId20"/>
    <p:sldId id="324" r:id="rId21"/>
    <p:sldId id="293" r:id="rId22"/>
    <p:sldId id="272" r:id="rId23"/>
    <p:sldId id="319" r:id="rId24"/>
    <p:sldId id="283" r:id="rId25"/>
    <p:sldId id="322" r:id="rId26"/>
    <p:sldId id="350" r:id="rId27"/>
    <p:sldId id="338" r:id="rId28"/>
    <p:sldId id="339" r:id="rId29"/>
    <p:sldId id="343" r:id="rId30"/>
    <p:sldId id="351" r:id="rId31"/>
    <p:sldId id="352" r:id="rId32"/>
    <p:sldId id="346" r:id="rId33"/>
    <p:sldId id="356" r:id="rId34"/>
    <p:sldId id="345" r:id="rId35"/>
    <p:sldId id="267" r:id="rId36"/>
    <p:sldId id="320" r:id="rId37"/>
    <p:sldId id="273" r:id="rId38"/>
    <p:sldId id="349" r:id="rId39"/>
    <p:sldId id="275" r:id="rId40"/>
    <p:sldId id="354" r:id="rId41"/>
    <p:sldId id="355" r:id="rId42"/>
    <p:sldId id="357" r:id="rId43"/>
    <p:sldId id="279" r:id="rId44"/>
    <p:sldId id="353" r:id="rId45"/>
    <p:sldId id="280" r:id="rId46"/>
    <p:sldId id="281" r:id="rId47"/>
    <p:sldId id="342" r:id="rId48"/>
    <p:sldId id="341" r:id="rId49"/>
    <p:sldId id="330" r:id="rId50"/>
    <p:sldId id="335" r:id="rId51"/>
    <p:sldId id="333" r:id="rId52"/>
    <p:sldId id="336" r:id="rId53"/>
    <p:sldId id="334" r:id="rId54"/>
    <p:sldId id="337" r:id="rId55"/>
    <p:sldId id="312" r:id="rId56"/>
  </p:sldIdLst>
  <p:sldSz cx="9144000" cy="5143500" type="screen16x9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63"/>
    <a:srgbClr val="666666"/>
    <a:srgbClr val="333333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55" autoAdjust="0"/>
  </p:normalViewPr>
  <p:slideViewPr>
    <p:cSldViewPr snapToGrid="0" snapToObjects="1">
      <p:cViewPr varScale="1">
        <p:scale>
          <a:sx n="115" d="100"/>
          <a:sy n="115" d="100"/>
        </p:scale>
        <p:origin x="90" y="7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gross\Desktop\Spillglaettung\MDE\Matlab_Graphe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noProof="0" dirty="0" smtClean="0"/>
              <a:t>Mean</a:t>
            </a:r>
            <a:r>
              <a:rPr lang="en-US" baseline="0" noProof="0" dirty="0" smtClean="0"/>
              <a:t> and standard deviation</a:t>
            </a:r>
            <a:endParaRPr lang="en-US" noProof="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Standardabweichung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5"/>
            <c:marker>
              <c:symbol val="dash"/>
              <c:size val="22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CBB1-4D5D-8422-8F716D9FD405}"/>
              </c:ext>
            </c:extLst>
          </c:dPt>
          <c:xVal>
            <c:numRef>
              <c:f>Tabelle1!$A$1:$A$41</c:f>
              <c:numCache>
                <c:formatCode>0.000000</c:formatCode>
                <c:ptCount val="41"/>
                <c:pt idx="0">
                  <c:v>88</c:v>
                </c:pt>
                <c:pt idx="1">
                  <c:v>88.001000000000005</c:v>
                </c:pt>
                <c:pt idx="2">
                  <c:v>88.001999999999995</c:v>
                </c:pt>
                <c:pt idx="3">
                  <c:v>88.003</c:v>
                </c:pt>
                <c:pt idx="4">
                  <c:v>88.004000000000005</c:v>
                </c:pt>
                <c:pt idx="5">
                  <c:v>88.004999999999995</c:v>
                </c:pt>
                <c:pt idx="6">
                  <c:v>88.006</c:v>
                </c:pt>
                <c:pt idx="7">
                  <c:v>88.007000000000005</c:v>
                </c:pt>
                <c:pt idx="8">
                  <c:v>88.007999999999996</c:v>
                </c:pt>
                <c:pt idx="9">
                  <c:v>88.009</c:v>
                </c:pt>
                <c:pt idx="10">
                  <c:v>88.01</c:v>
                </c:pt>
                <c:pt idx="11">
                  <c:v>88.012</c:v>
                </c:pt>
                <c:pt idx="12">
                  <c:v>88.013999999999996</c:v>
                </c:pt>
                <c:pt idx="13">
                  <c:v>88.016000000000005</c:v>
                </c:pt>
                <c:pt idx="14">
                  <c:v>88.018000000000001</c:v>
                </c:pt>
                <c:pt idx="15">
                  <c:v>88.02</c:v>
                </c:pt>
                <c:pt idx="16">
                  <c:v>88.03</c:v>
                </c:pt>
                <c:pt idx="17">
                  <c:v>88.04</c:v>
                </c:pt>
                <c:pt idx="18">
                  <c:v>88.05</c:v>
                </c:pt>
                <c:pt idx="19">
                  <c:v>88.06</c:v>
                </c:pt>
                <c:pt idx="20">
                  <c:v>88.07</c:v>
                </c:pt>
                <c:pt idx="21">
                  <c:v>88.08</c:v>
                </c:pt>
                <c:pt idx="22">
                  <c:v>88.09</c:v>
                </c:pt>
                <c:pt idx="23">
                  <c:v>88.1</c:v>
                </c:pt>
                <c:pt idx="24">
                  <c:v>88.3</c:v>
                </c:pt>
                <c:pt idx="25">
                  <c:v>88.45</c:v>
                </c:pt>
                <c:pt idx="26">
                  <c:v>88.49</c:v>
                </c:pt>
                <c:pt idx="27">
                  <c:v>88.5</c:v>
                </c:pt>
                <c:pt idx="28">
                  <c:v>88.51</c:v>
                </c:pt>
                <c:pt idx="29">
                  <c:v>88.55</c:v>
                </c:pt>
                <c:pt idx="30">
                  <c:v>88.7</c:v>
                </c:pt>
                <c:pt idx="31">
                  <c:v>88.9</c:v>
                </c:pt>
                <c:pt idx="32">
                  <c:v>88.94</c:v>
                </c:pt>
                <c:pt idx="33">
                  <c:v>88.98</c:v>
                </c:pt>
                <c:pt idx="34">
                  <c:v>88.981999999999999</c:v>
                </c:pt>
                <c:pt idx="35">
                  <c:v>88.983999999999995</c:v>
                </c:pt>
                <c:pt idx="36">
                  <c:v>88.986000000000004</c:v>
                </c:pt>
                <c:pt idx="37">
                  <c:v>88.99</c:v>
                </c:pt>
                <c:pt idx="38">
                  <c:v>88.992000000000004</c:v>
                </c:pt>
                <c:pt idx="39">
                  <c:v>88.994</c:v>
                </c:pt>
                <c:pt idx="40">
                  <c:v>89</c:v>
                </c:pt>
              </c:numCache>
            </c:numRef>
          </c:xVal>
          <c:yVal>
            <c:numRef>
              <c:f>Tabelle1!$C$1:$C$41</c:f>
              <c:numCache>
                <c:formatCode>0.000000</c:formatCode>
                <c:ptCount val="41"/>
                <c:pt idx="0">
                  <c:v>102.125</c:v>
                </c:pt>
                <c:pt idx="1">
                  <c:v>104.9</c:v>
                </c:pt>
                <c:pt idx="2">
                  <c:v>113</c:v>
                </c:pt>
                <c:pt idx="3">
                  <c:v>126.8</c:v>
                </c:pt>
                <c:pt idx="4" formatCode="0.0000">
                  <c:v>142.1</c:v>
                </c:pt>
                <c:pt idx="5" formatCode="0.0000">
                  <c:v>161</c:v>
                </c:pt>
                <c:pt idx="6" formatCode="0.0000">
                  <c:v>180.4</c:v>
                </c:pt>
                <c:pt idx="7" formatCode="0.0000">
                  <c:v>204.3</c:v>
                </c:pt>
                <c:pt idx="8" formatCode="0.0000">
                  <c:v>228.6</c:v>
                </c:pt>
                <c:pt idx="9" formatCode="0.0000">
                  <c:v>249.334</c:v>
                </c:pt>
                <c:pt idx="10" formatCode="0.0000">
                  <c:v>269.39999999999998</c:v>
                </c:pt>
                <c:pt idx="11" formatCode="0.0000">
                  <c:v>299.31599999999997</c:v>
                </c:pt>
                <c:pt idx="12" formatCode="0.0000">
                  <c:v>320.63400000000001</c:v>
                </c:pt>
                <c:pt idx="13" formatCode="0.0000">
                  <c:v>323.488</c:v>
                </c:pt>
                <c:pt idx="14" formatCode="0.0000">
                  <c:v>319.125</c:v>
                </c:pt>
                <c:pt idx="15" formatCode="0.0000">
                  <c:v>318.7</c:v>
                </c:pt>
                <c:pt idx="16" formatCode="0.0000">
                  <c:v>243.952</c:v>
                </c:pt>
                <c:pt idx="17" formatCode="0.0000">
                  <c:v>186.88300000000001</c:v>
                </c:pt>
                <c:pt idx="18" formatCode="0.0000">
                  <c:v>160.93700000000001</c:v>
                </c:pt>
                <c:pt idx="19" formatCode="0.0000">
                  <c:v>152.80000000000001</c:v>
                </c:pt>
                <c:pt idx="20" formatCode="0.0000">
                  <c:v>151</c:v>
                </c:pt>
                <c:pt idx="21" formatCode="0.0000">
                  <c:v>148.5</c:v>
                </c:pt>
                <c:pt idx="22" formatCode="0.0000">
                  <c:v>146.9</c:v>
                </c:pt>
                <c:pt idx="23" formatCode="0.0000">
                  <c:v>145.16</c:v>
                </c:pt>
                <c:pt idx="24" formatCode="0.0000">
                  <c:v>143.88999999999999</c:v>
                </c:pt>
                <c:pt idx="25" formatCode="0.0000">
                  <c:v>143.9</c:v>
                </c:pt>
                <c:pt idx="26" formatCode="0.0000">
                  <c:v>141.709</c:v>
                </c:pt>
                <c:pt idx="27" formatCode="0.0000">
                  <c:v>113.666</c:v>
                </c:pt>
                <c:pt idx="28" formatCode="0.0000">
                  <c:v>144.73699999999999</c:v>
                </c:pt>
                <c:pt idx="29" formatCode="0.0000">
                  <c:v>143.672</c:v>
                </c:pt>
                <c:pt idx="30" formatCode="0.0000">
                  <c:v>144.309</c:v>
                </c:pt>
                <c:pt idx="31" formatCode="0.0000">
                  <c:v>146.75399999999999</c:v>
                </c:pt>
                <c:pt idx="32" formatCode="0.0000">
                  <c:v>159.19999999999999</c:v>
                </c:pt>
                <c:pt idx="33" formatCode="0.0000">
                  <c:v>313.39999999999998</c:v>
                </c:pt>
                <c:pt idx="34" formatCode="0.0000">
                  <c:v>320.2</c:v>
                </c:pt>
                <c:pt idx="35" formatCode="0.0000">
                  <c:v>325.3</c:v>
                </c:pt>
                <c:pt idx="36" formatCode="0.0000">
                  <c:v>317.96300000000002</c:v>
                </c:pt>
                <c:pt idx="37" formatCode="0.0000">
                  <c:v>266.60000000000002</c:v>
                </c:pt>
                <c:pt idx="38" formatCode="0.0000">
                  <c:v>221.8</c:v>
                </c:pt>
                <c:pt idx="39" formatCode="0.0000">
                  <c:v>179.5</c:v>
                </c:pt>
                <c:pt idx="40" formatCode="0.0000">
                  <c:v>101.74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BB1-4D5D-8422-8F716D9FD405}"/>
            </c:ext>
          </c:extLst>
        </c:ser>
        <c:ser>
          <c:idx val="1"/>
          <c:order val="1"/>
          <c:tx>
            <c:v>Mittelwert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5"/>
            <c:marker>
              <c:symbol val="dash"/>
              <c:size val="21"/>
              <c:spPr>
                <a:solidFill>
                  <a:schemeClr val="accent2"/>
                </a:solidFill>
                <a:ln w="2857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CBB1-4D5D-8422-8F716D9FD405}"/>
              </c:ext>
            </c:extLst>
          </c:dPt>
          <c:xVal>
            <c:numRef>
              <c:f>Tabelle1!$A$1:$A$41</c:f>
              <c:numCache>
                <c:formatCode>0.000000</c:formatCode>
                <c:ptCount val="41"/>
                <c:pt idx="0">
                  <c:v>88</c:v>
                </c:pt>
                <c:pt idx="1">
                  <c:v>88.001000000000005</c:v>
                </c:pt>
                <c:pt idx="2">
                  <c:v>88.001999999999995</c:v>
                </c:pt>
                <c:pt idx="3">
                  <c:v>88.003</c:v>
                </c:pt>
                <c:pt idx="4">
                  <c:v>88.004000000000005</c:v>
                </c:pt>
                <c:pt idx="5">
                  <c:v>88.004999999999995</c:v>
                </c:pt>
                <c:pt idx="6">
                  <c:v>88.006</c:v>
                </c:pt>
                <c:pt idx="7">
                  <c:v>88.007000000000005</c:v>
                </c:pt>
                <c:pt idx="8">
                  <c:v>88.007999999999996</c:v>
                </c:pt>
                <c:pt idx="9">
                  <c:v>88.009</c:v>
                </c:pt>
                <c:pt idx="10">
                  <c:v>88.01</c:v>
                </c:pt>
                <c:pt idx="11">
                  <c:v>88.012</c:v>
                </c:pt>
                <c:pt idx="12">
                  <c:v>88.013999999999996</c:v>
                </c:pt>
                <c:pt idx="13">
                  <c:v>88.016000000000005</c:v>
                </c:pt>
                <c:pt idx="14">
                  <c:v>88.018000000000001</c:v>
                </c:pt>
                <c:pt idx="15">
                  <c:v>88.02</c:v>
                </c:pt>
                <c:pt idx="16">
                  <c:v>88.03</c:v>
                </c:pt>
                <c:pt idx="17">
                  <c:v>88.04</c:v>
                </c:pt>
                <c:pt idx="18">
                  <c:v>88.05</c:v>
                </c:pt>
                <c:pt idx="19">
                  <c:v>88.06</c:v>
                </c:pt>
                <c:pt idx="20">
                  <c:v>88.07</c:v>
                </c:pt>
                <c:pt idx="21">
                  <c:v>88.08</c:v>
                </c:pt>
                <c:pt idx="22">
                  <c:v>88.09</c:v>
                </c:pt>
                <c:pt idx="23">
                  <c:v>88.1</c:v>
                </c:pt>
                <c:pt idx="24">
                  <c:v>88.3</c:v>
                </c:pt>
                <c:pt idx="25">
                  <c:v>88.45</c:v>
                </c:pt>
                <c:pt idx="26">
                  <c:v>88.49</c:v>
                </c:pt>
                <c:pt idx="27">
                  <c:v>88.5</c:v>
                </c:pt>
                <c:pt idx="28">
                  <c:v>88.51</c:v>
                </c:pt>
                <c:pt idx="29">
                  <c:v>88.55</c:v>
                </c:pt>
                <c:pt idx="30">
                  <c:v>88.7</c:v>
                </c:pt>
                <c:pt idx="31">
                  <c:v>88.9</c:v>
                </c:pt>
                <c:pt idx="32">
                  <c:v>88.94</c:v>
                </c:pt>
                <c:pt idx="33">
                  <c:v>88.98</c:v>
                </c:pt>
                <c:pt idx="34">
                  <c:v>88.981999999999999</c:v>
                </c:pt>
                <c:pt idx="35">
                  <c:v>88.983999999999995</c:v>
                </c:pt>
                <c:pt idx="36">
                  <c:v>88.986000000000004</c:v>
                </c:pt>
                <c:pt idx="37">
                  <c:v>88.99</c:v>
                </c:pt>
                <c:pt idx="38">
                  <c:v>88.992000000000004</c:v>
                </c:pt>
                <c:pt idx="39">
                  <c:v>88.994</c:v>
                </c:pt>
                <c:pt idx="40">
                  <c:v>89</c:v>
                </c:pt>
              </c:numCache>
            </c:numRef>
          </c:xVal>
          <c:yVal>
            <c:numRef>
              <c:f>Tabelle1!$B$1:$B$41</c:f>
              <c:numCache>
                <c:formatCode>0.000000</c:formatCode>
                <c:ptCount val="41"/>
                <c:pt idx="0">
                  <c:v>2.92</c:v>
                </c:pt>
                <c:pt idx="1">
                  <c:v>22.29</c:v>
                </c:pt>
                <c:pt idx="2">
                  <c:v>45.03</c:v>
                </c:pt>
                <c:pt idx="3">
                  <c:v>65.48</c:v>
                </c:pt>
                <c:pt idx="4" formatCode="0.0000">
                  <c:v>86.91</c:v>
                </c:pt>
                <c:pt idx="5" formatCode="0.0000">
                  <c:v>105.4</c:v>
                </c:pt>
                <c:pt idx="6" formatCode="0.0000">
                  <c:v>130.69999999999999</c:v>
                </c:pt>
                <c:pt idx="7" formatCode="0.0000">
                  <c:v>160.1</c:v>
                </c:pt>
                <c:pt idx="8" formatCode="0.0000">
                  <c:v>172.7</c:v>
                </c:pt>
                <c:pt idx="9" formatCode="0.0000">
                  <c:v>183.27099999999999</c:v>
                </c:pt>
                <c:pt idx="10" formatCode="0.0000">
                  <c:v>189</c:v>
                </c:pt>
                <c:pt idx="11" formatCode="0.0000">
                  <c:v>178.357</c:v>
                </c:pt>
                <c:pt idx="12" formatCode="0.0000">
                  <c:v>166.91399999999999</c:v>
                </c:pt>
                <c:pt idx="13" formatCode="0.0000">
                  <c:v>137.11600000000001</c:v>
                </c:pt>
                <c:pt idx="14" formatCode="0.0000">
                  <c:v>117.09399999999999</c:v>
                </c:pt>
                <c:pt idx="15" formatCode="0.0000">
                  <c:v>107</c:v>
                </c:pt>
                <c:pt idx="16" formatCode="0.0000">
                  <c:v>45.6</c:v>
                </c:pt>
                <c:pt idx="17" formatCode="0.0000">
                  <c:v>20.8</c:v>
                </c:pt>
                <c:pt idx="18" formatCode="0.0000">
                  <c:v>7.86</c:v>
                </c:pt>
                <c:pt idx="19" formatCode="0.0000">
                  <c:v>5.3540000000000001</c:v>
                </c:pt>
                <c:pt idx="20" formatCode="0.0000">
                  <c:v>8.8819999999999997</c:v>
                </c:pt>
                <c:pt idx="21" formatCode="0.0000">
                  <c:v>8.7430000000000003</c:v>
                </c:pt>
                <c:pt idx="22" formatCode="0.0000">
                  <c:v>1.907</c:v>
                </c:pt>
                <c:pt idx="23" formatCode="0.0000">
                  <c:v>6.53</c:v>
                </c:pt>
                <c:pt idx="24" formatCode="0.0000">
                  <c:v>-1.57</c:v>
                </c:pt>
                <c:pt idx="25" formatCode="0.0000">
                  <c:v>-0.923342</c:v>
                </c:pt>
                <c:pt idx="26" formatCode="0.0000">
                  <c:v>-3.0512700000000001</c:v>
                </c:pt>
                <c:pt idx="27" formatCode="0.0000">
                  <c:v>-3.25</c:v>
                </c:pt>
                <c:pt idx="28" formatCode="0.0000">
                  <c:v>2.7537500000000001</c:v>
                </c:pt>
                <c:pt idx="29" formatCode="0.0000">
                  <c:v>-1.2514700000000001</c:v>
                </c:pt>
                <c:pt idx="30" formatCode="0.0000">
                  <c:v>-0.02</c:v>
                </c:pt>
                <c:pt idx="31" formatCode="0.0000">
                  <c:v>-5.44</c:v>
                </c:pt>
                <c:pt idx="32" formatCode="0.0000">
                  <c:v>-12.51</c:v>
                </c:pt>
                <c:pt idx="33" formatCode="0.0000">
                  <c:v>-103.1</c:v>
                </c:pt>
                <c:pt idx="34" formatCode="0.0000">
                  <c:v>-116.9</c:v>
                </c:pt>
                <c:pt idx="35" formatCode="0.0000">
                  <c:v>-144.69999999999999</c:v>
                </c:pt>
                <c:pt idx="36" formatCode="0.0000">
                  <c:v>-170.79499999999999</c:v>
                </c:pt>
                <c:pt idx="37" formatCode="0.0000">
                  <c:v>-196.2</c:v>
                </c:pt>
                <c:pt idx="38" formatCode="0.0000">
                  <c:v>-170.6</c:v>
                </c:pt>
                <c:pt idx="39" formatCode="0.0000">
                  <c:v>-132.1</c:v>
                </c:pt>
                <c:pt idx="40" formatCode="0.0000">
                  <c:v>0.91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CBB1-4D5D-8422-8F716D9FD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3243608"/>
        <c:axId val="343245904"/>
      </c:scatterChart>
      <c:valAx>
        <c:axId val="343243608"/>
        <c:scaling>
          <c:orientation val="minMax"/>
          <c:min val="87.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Harmonic</a:t>
                </a:r>
                <a:r>
                  <a:rPr lang="en-US" baseline="0" dirty="0" smtClean="0"/>
                  <a:t> number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44690009842519679"/>
              <c:y val="0.948929576793733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245904"/>
        <c:crosses val="autoZero"/>
        <c:crossBetween val="midCat"/>
      </c:valAx>
      <c:valAx>
        <c:axId val="343245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10</a:t>
                </a:r>
                <a:r>
                  <a:rPr lang="en-US" sz="1000" baseline="30000"/>
                  <a:t>-3</a:t>
                </a:r>
                <a:r>
                  <a:rPr lang="en-US"/>
                  <a:t> dE/E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2436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385367454068238"/>
          <c:y val="0.18676274403147741"/>
          <c:w val="0.22364632545931759"/>
          <c:h val="8.9450161609146289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0B851660-0934-124D-A4B3-496C7F320307}" type="datetimeFigureOut">
              <a:rPr lang="de-DE" smtClean="0"/>
              <a:t>09.07.2024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98C828EF-C252-394A-93BF-1C478CFA0896}" type="datetimeFigureOut">
              <a:rPr lang="de-DE" smtClean="0"/>
              <a:t>09.07.2024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88E2-A0C4-4038-9060-2C8396C2C38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34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88E2-A0C4-4038-9060-2C8396C2C38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76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88E2-A0C4-4038-9060-2C8396C2C38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07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88E2-A0C4-4038-9060-2C8396C2C38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42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88E2-A0C4-4038-9060-2C8396C2C38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36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88E2-A0C4-4038-9060-2C8396C2C38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64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sz="800" dirty="0" smtClean="0"/>
              <a:t>11.07.2024</a:t>
            </a:r>
            <a:endParaRPr lang="en-US" sz="800" dirty="0" smtClean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 smtClean="0"/>
              <a:t>K. Groß / </a:t>
            </a:r>
            <a:r>
              <a:rPr lang="en-US" dirty="0" smtClean="0"/>
              <a:t>SIS18 Micro Spill Cavity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sz="800" dirty="0" smtClean="0"/>
              <a:t>11.07.2024</a:t>
            </a:r>
            <a:endParaRPr lang="en-US" sz="800" dirty="0" smtClean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 smtClean="0"/>
              <a:t>K. Groß / </a:t>
            </a:r>
            <a:r>
              <a:rPr lang="en-US" dirty="0" smtClean="0"/>
              <a:t>SIS18 Micro Spill Cavity</a:t>
            </a:r>
            <a:endParaRPr lang="de-DE" dirty="0" smtClean="0"/>
          </a:p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sz="800" dirty="0" smtClean="0"/>
              <a:t>11.07.2024</a:t>
            </a:r>
            <a:endParaRPr lang="en-US" sz="800" dirty="0" smtClean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 smtClean="0"/>
              <a:t>K. Groß / </a:t>
            </a:r>
            <a:r>
              <a:rPr lang="en-US" dirty="0" smtClean="0"/>
              <a:t>SIS18 Micro Spill Cavity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88E2-A0C4-4038-9060-2C8396C2C38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0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88E2-A0C4-4038-9060-2C8396C2C38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96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88E2-A0C4-4038-9060-2C8396C2C38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6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88E2-A0C4-4038-9060-2C8396C2C38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53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88E2-A0C4-4038-9060-2C8396C2C38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1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388E2-A0C4-4038-9060-2C8396C2C38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9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9.png"/><Relationship Id="rId10" Type="http://schemas.openxmlformats.org/officeDocument/2006/relationships/image" Target="../media/image83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67712" y="2245010"/>
            <a:ext cx="4186876" cy="863949"/>
          </a:xfrm>
        </p:spPr>
        <p:txBody>
          <a:bodyPr/>
          <a:lstStyle/>
          <a:p>
            <a:r>
              <a:rPr lang="en-US" dirty="0"/>
              <a:t>Spill Optimization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SIS18 Micro Spill Cavity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3159411"/>
            <a:ext cx="9144000" cy="1433372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 smtClean="0"/>
              <a:t>Beam Time Retreat          </a:t>
            </a:r>
            <a:endParaRPr lang="en-US" sz="7200" dirty="0"/>
          </a:p>
          <a:p>
            <a:r>
              <a:rPr lang="en-US" sz="7200" dirty="0" smtClean="0"/>
              <a:t>     K</a:t>
            </a:r>
            <a:r>
              <a:rPr lang="en-US" sz="7200" dirty="0"/>
              <a:t>. Groß, </a:t>
            </a:r>
            <a:r>
              <a:rPr lang="en-US" sz="7200" dirty="0" smtClean="0"/>
              <a:t>RRF</a:t>
            </a:r>
          </a:p>
          <a:p>
            <a:r>
              <a:rPr lang="de-DE" sz="7200" dirty="0" smtClean="0"/>
              <a:t>             11.07.2024</a:t>
            </a:r>
            <a:endParaRPr lang="en-US" sz="7200" dirty="0"/>
          </a:p>
          <a:p>
            <a:endParaRPr lang="de-DE" sz="4800" dirty="0" smtClean="0"/>
          </a:p>
          <a:p>
            <a:endParaRPr lang="de-DE" sz="5600" dirty="0" smtClean="0"/>
          </a:p>
          <a:p>
            <a:endParaRPr lang="de-DE" sz="7200" dirty="0"/>
          </a:p>
          <a:p>
            <a:endParaRPr lang="de-DE" sz="7200" dirty="0"/>
          </a:p>
          <a:p>
            <a:r>
              <a:rPr lang="en-US" sz="6400" dirty="0" smtClean="0"/>
              <a:t>Acknowledgments: </a:t>
            </a:r>
            <a:r>
              <a:rPr lang="en-US" sz="6400" b="1" dirty="0" smtClean="0"/>
              <a:t>TRI, BAU</a:t>
            </a:r>
            <a:r>
              <a:rPr lang="en-US" sz="6400" dirty="0" smtClean="0"/>
              <a:t>, </a:t>
            </a:r>
            <a:r>
              <a:rPr lang="de-DE" sz="6400" b="1" dirty="0" smtClean="0"/>
              <a:t>LRF, </a:t>
            </a:r>
            <a:r>
              <a:rPr lang="en-US" sz="6400" b="1" dirty="0" smtClean="0"/>
              <a:t>VAC, ARP, ATP, OPE</a:t>
            </a:r>
            <a:r>
              <a:rPr lang="en-US" sz="6400" dirty="0" smtClean="0"/>
              <a:t>, </a:t>
            </a:r>
            <a:r>
              <a:rPr lang="en-US" sz="6400" b="1" dirty="0" smtClean="0"/>
              <a:t>SIS100/SIS18, BEA, HADES, mCBM</a:t>
            </a:r>
            <a:r>
              <a:rPr lang="en-US" sz="6400" dirty="0"/>
              <a:t/>
            </a:r>
            <a:br>
              <a:rPr lang="en-US" sz="6400" dirty="0"/>
            </a:br>
            <a:endParaRPr lang="en-US" sz="6400" dirty="0" smtClean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</a:t>
            </a:r>
            <a:r>
              <a:rPr lang="en-US" dirty="0" smtClean="0"/>
              <a:t>Results </a:t>
            </a:r>
            <a:r>
              <a:rPr lang="en-US" dirty="0"/>
              <a:t>from </a:t>
            </a:r>
            <a:r>
              <a:rPr lang="en-US" dirty="0" smtClean="0"/>
              <a:t>Operation </a:t>
            </a:r>
            <a:r>
              <a:rPr lang="en-US" dirty="0"/>
              <a:t>with </a:t>
            </a:r>
            <a:r>
              <a:rPr lang="en-US" dirty="0" smtClean="0"/>
              <a:t>Beam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Dedicated</a:t>
            </a:r>
            <a:r>
              <a:rPr lang="de-DE" dirty="0"/>
              <a:t> MDE 29.11.2023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vert="horz"/>
          <a:lstStyle/>
          <a:p>
            <a:r>
              <a:rPr lang="en-US" dirty="0"/>
              <a:t>Spill duty factor over time – 5 </a:t>
            </a:r>
            <a:r>
              <a:rPr lang="en-US" dirty="0" smtClean="0"/>
              <a:t>to 13 kV</a:t>
            </a:r>
          </a:p>
          <a:p>
            <a:r>
              <a:rPr lang="en-US" dirty="0" smtClean="0"/>
              <a:t>Position of second local max. seems to depend on tune shift</a:t>
            </a:r>
          </a:p>
          <a:p>
            <a:r>
              <a:rPr lang="en-US" dirty="0"/>
              <a:t>F</a:t>
            </a:r>
            <a:r>
              <a:rPr lang="en-US" dirty="0" smtClean="0"/>
              <a:t>urther evaluation</a:t>
            </a:r>
            <a:br>
              <a:rPr lang="en-US" dirty="0" smtClean="0"/>
            </a:br>
            <a:r>
              <a:rPr lang="en-US" dirty="0" smtClean="0"/>
              <a:t>necessary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800000"/>
            <a:ext cx="576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5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440000"/>
            <a:ext cx="5760000" cy="288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</a:t>
            </a:r>
            <a:r>
              <a:rPr lang="en-US" dirty="0" smtClean="0"/>
              <a:t>Results </a:t>
            </a:r>
            <a:r>
              <a:rPr lang="en-US" dirty="0"/>
              <a:t>from </a:t>
            </a:r>
            <a:r>
              <a:rPr lang="en-US" dirty="0" smtClean="0"/>
              <a:t>Operation </a:t>
            </a:r>
            <a:r>
              <a:rPr lang="en-US" dirty="0"/>
              <a:t>with </a:t>
            </a:r>
            <a:r>
              <a:rPr lang="en-US" dirty="0" smtClean="0"/>
              <a:t>Beam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Dedicated</a:t>
            </a:r>
            <a:r>
              <a:rPr lang="de-DE" dirty="0"/>
              <a:t> MDE </a:t>
            </a:r>
            <a:r>
              <a:rPr lang="de-DE" dirty="0" smtClean="0"/>
              <a:t>29.11.2023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Spectrum of extracted beam</a:t>
            </a:r>
          </a:p>
          <a:p>
            <a:r>
              <a:rPr lang="en-US" dirty="0" smtClean="0"/>
              <a:t>Improvement</a:t>
            </a:r>
            <a:br>
              <a:rPr lang="en-US" dirty="0" smtClean="0"/>
            </a:br>
            <a:r>
              <a:rPr lang="en-US" dirty="0" smtClean="0"/>
              <a:t>for all </a:t>
            </a:r>
            <a:br>
              <a:rPr lang="en-US" dirty="0" smtClean="0"/>
            </a:br>
            <a:r>
              <a:rPr lang="en-US" dirty="0" smtClean="0"/>
              <a:t>frequencies</a:t>
            </a:r>
          </a:p>
        </p:txBody>
      </p:sp>
    </p:spTree>
    <p:extLst>
      <p:ext uri="{BB962C8B-B14F-4D97-AF65-F5344CB8AC3E}">
        <p14:creationId xmlns:p14="http://schemas.microsoft.com/office/powerpoint/2010/main" val="247263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</a:t>
            </a:r>
            <a:r>
              <a:rPr lang="en-US" dirty="0" smtClean="0"/>
              <a:t>Results </a:t>
            </a:r>
            <a:r>
              <a:rPr lang="en-US" dirty="0"/>
              <a:t>from </a:t>
            </a:r>
            <a:r>
              <a:rPr lang="en-US" dirty="0" smtClean="0"/>
              <a:t>Operation </a:t>
            </a:r>
            <a:r>
              <a:rPr lang="en-US" dirty="0"/>
              <a:t>with </a:t>
            </a:r>
            <a:r>
              <a:rPr lang="en-US" dirty="0" smtClean="0"/>
              <a:t>Beam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Dedicated</a:t>
            </a:r>
            <a:r>
              <a:rPr lang="de-DE" dirty="0"/>
              <a:t> MDE 29.11.2023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vert="horz"/>
          <a:lstStyle/>
          <a:p>
            <a:r>
              <a:rPr lang="en-US" dirty="0" smtClean="0"/>
              <a:t>Arrival time with respect to RF phase (12.25 ns</a:t>
            </a:r>
            <a:r>
              <a:rPr lang="en-US" dirty="0"/>
              <a:t>) - further </a:t>
            </a:r>
            <a:r>
              <a:rPr lang="en-US" dirty="0" smtClean="0"/>
              <a:t>evaluation needed</a:t>
            </a:r>
            <a:endParaRPr lang="en-US" dirty="0"/>
          </a:p>
          <a:p>
            <a:r>
              <a:rPr lang="en-US" dirty="0" smtClean="0"/>
              <a:t> </a:t>
            </a:r>
            <a:endParaRPr lang="de-DE" sz="1600" dirty="0"/>
          </a:p>
          <a:p>
            <a:endParaRPr lang="de-DE" sz="1600" dirty="0" smtClean="0"/>
          </a:p>
          <a:p>
            <a:endParaRPr lang="de-DE" sz="800" dirty="0"/>
          </a:p>
          <a:p>
            <a:pPr lvl="8"/>
            <a:r>
              <a:rPr lang="en-US" dirty="0" smtClean="0"/>
              <a:t>              1 kV</a:t>
            </a:r>
          </a:p>
          <a:p>
            <a:pPr lvl="8"/>
            <a:endParaRPr lang="de-DE" dirty="0"/>
          </a:p>
          <a:p>
            <a:pPr lvl="8"/>
            <a:endParaRPr lang="de-DE" dirty="0" smtClean="0"/>
          </a:p>
          <a:p>
            <a:pPr lvl="8"/>
            <a:endParaRPr lang="de-DE" dirty="0"/>
          </a:p>
          <a:p>
            <a:pPr lvl="8"/>
            <a:endParaRPr lang="de-DE" dirty="0" smtClean="0"/>
          </a:p>
          <a:p>
            <a:pPr lvl="8"/>
            <a:endParaRPr lang="de-DE" dirty="0"/>
          </a:p>
          <a:p>
            <a:pPr lvl="8"/>
            <a:r>
              <a:rPr lang="de-DE" dirty="0" smtClean="0"/>
              <a:t>             13 kV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8" y="1542353"/>
            <a:ext cx="3600000" cy="18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8" y="3129726"/>
            <a:ext cx="3600000" cy="1800000"/>
          </a:xfrm>
          <a:prstGeom prst="rect">
            <a:avLst/>
          </a:prstGeom>
        </p:spPr>
      </p:pic>
      <p:pic>
        <p:nvPicPr>
          <p:cNvPr id="8" name="Inhaltsplatzhalt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4" b="-1835"/>
          <a:stretch/>
        </p:blipFill>
        <p:spPr>
          <a:xfrm>
            <a:off x="4622447" y="3243165"/>
            <a:ext cx="4014000" cy="176276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0" b="12170"/>
          <a:stretch/>
        </p:blipFill>
        <p:spPr>
          <a:xfrm>
            <a:off x="4702242" y="1482795"/>
            <a:ext cx="3934205" cy="171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4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</a:t>
            </a:r>
            <a:r>
              <a:rPr lang="en-US" dirty="0" smtClean="0"/>
              <a:t>Results </a:t>
            </a:r>
            <a:r>
              <a:rPr lang="en-US" dirty="0"/>
              <a:t>from </a:t>
            </a:r>
            <a:r>
              <a:rPr lang="en-US" dirty="0" smtClean="0"/>
              <a:t>Operation </a:t>
            </a:r>
            <a:r>
              <a:rPr lang="en-US" dirty="0"/>
              <a:t>with </a:t>
            </a:r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800" dirty="0" smtClean="0"/>
              <a:t>MDE - HADES 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de-DE" sz="4800" dirty="0"/>
              <a:t>1.3.2024</a:t>
            </a:r>
          </a:p>
          <a:p>
            <a:pPr marL="0" indent="0" algn="ctr">
              <a:buNone/>
            </a:pPr>
            <a:r>
              <a:rPr lang="de-DE" sz="4800" dirty="0" smtClean="0"/>
              <a:t>        </a:t>
            </a:r>
            <a:endParaRPr lang="de-DE" sz="4800" dirty="0"/>
          </a:p>
          <a:p>
            <a:endParaRPr lang="en-US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1648800" y="2926859"/>
            <a:ext cx="5760000" cy="1496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Extraction: 	RF Knock Out with SOS (Noise / Noise++)</a:t>
            </a:r>
            <a:br>
              <a:rPr lang="en-US" dirty="0" smtClean="0"/>
            </a:br>
            <a:r>
              <a:rPr lang="en-US" dirty="0" smtClean="0"/>
              <a:t>				20 seconds</a:t>
            </a:r>
          </a:p>
          <a:p>
            <a:pPr lvl="1"/>
            <a:r>
              <a:rPr lang="en-US" dirty="0" smtClean="0"/>
              <a:t>Detector: 	multiplicity signal with a jitter of several ns 					derived from HADES</a:t>
            </a:r>
            <a:endParaRPr lang="en-US" sz="4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64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Measurements performed by beam diagnostics department (BEA) on 1.3.2024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B</a:t>
            </a:r>
            <a:r>
              <a:rPr lang="en-US" dirty="0" smtClean="0"/>
              <a:t>est results found with spill optimization system AND micro spill cavity on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r="32716"/>
          <a:stretch/>
        </p:blipFill>
        <p:spPr>
          <a:xfrm>
            <a:off x="344976" y="1512917"/>
            <a:ext cx="7317825" cy="27942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</a:t>
            </a:r>
            <a:r>
              <a:rPr lang="en-US" dirty="0" smtClean="0"/>
              <a:t>Results </a:t>
            </a:r>
            <a:r>
              <a:rPr lang="en-US" dirty="0"/>
              <a:t>from </a:t>
            </a:r>
            <a:r>
              <a:rPr lang="en-US" dirty="0" smtClean="0"/>
              <a:t>Operation </a:t>
            </a:r>
            <a:r>
              <a:rPr lang="en-US" dirty="0"/>
              <a:t>with </a:t>
            </a:r>
            <a:r>
              <a:rPr lang="en-US" dirty="0" smtClean="0"/>
              <a:t>Beam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Parasitic Operation HADES Beam </a:t>
            </a:r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3608728" y="1593152"/>
            <a:ext cx="461665" cy="2031325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 smtClean="0"/>
              <a:t>settings changed</a:t>
            </a:r>
            <a:r>
              <a:rPr lang="en-US" dirty="0" smtClean="0"/>
              <a:t>*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356940" y="3514662"/>
            <a:ext cx="3198499" cy="61555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*) </a:t>
            </a:r>
            <a:r>
              <a:rPr lang="en-US" sz="1600" dirty="0" err="1" smtClean="0"/>
              <a:t>sextupole</a:t>
            </a:r>
            <a:r>
              <a:rPr lang="en-US" sz="1600" dirty="0" smtClean="0"/>
              <a:t> amplitude increased</a:t>
            </a:r>
          </a:p>
          <a:p>
            <a:pPr algn="l"/>
            <a:r>
              <a:rPr lang="en-US" sz="1600" dirty="0" smtClean="0"/>
              <a:t>    tune adjusted</a:t>
            </a:r>
          </a:p>
        </p:txBody>
      </p:sp>
    </p:spTree>
    <p:extLst>
      <p:ext uri="{BB962C8B-B14F-4D97-AF65-F5344CB8AC3E}">
        <p14:creationId xmlns:p14="http://schemas.microsoft.com/office/powerpoint/2010/main" val="226307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Measurements performed by beam diagnostics department (BEA) on 1.3.2024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B</a:t>
            </a:r>
            <a:r>
              <a:rPr lang="en-US" dirty="0" smtClean="0"/>
              <a:t>est results found with spill optimization system AND micro spill cavity on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r="32716"/>
          <a:stretch/>
        </p:blipFill>
        <p:spPr>
          <a:xfrm>
            <a:off x="344976" y="1512917"/>
            <a:ext cx="7317825" cy="27942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</a:t>
            </a:r>
            <a:r>
              <a:rPr lang="en-US" dirty="0" smtClean="0"/>
              <a:t>Results </a:t>
            </a:r>
            <a:r>
              <a:rPr lang="en-US" dirty="0"/>
              <a:t>from </a:t>
            </a:r>
            <a:r>
              <a:rPr lang="en-US" dirty="0" smtClean="0"/>
              <a:t>Operation </a:t>
            </a:r>
            <a:r>
              <a:rPr lang="en-US" dirty="0"/>
              <a:t>with </a:t>
            </a:r>
            <a:r>
              <a:rPr lang="en-US" dirty="0" smtClean="0"/>
              <a:t>Beam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Parasitic Operation HADES Beam </a:t>
            </a:r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3608728" y="1593152"/>
            <a:ext cx="461665" cy="2031325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 smtClean="0"/>
              <a:t>settings changed</a:t>
            </a:r>
            <a:r>
              <a:rPr lang="en-US" dirty="0" smtClean="0"/>
              <a:t>*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356940" y="3514662"/>
            <a:ext cx="3198499" cy="61555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*) </a:t>
            </a:r>
            <a:r>
              <a:rPr lang="en-US" sz="1600" dirty="0" err="1" smtClean="0"/>
              <a:t>sextupole</a:t>
            </a:r>
            <a:r>
              <a:rPr lang="en-US" sz="1600" dirty="0" smtClean="0"/>
              <a:t> amplitude increased</a:t>
            </a:r>
          </a:p>
          <a:p>
            <a:pPr algn="l"/>
            <a:r>
              <a:rPr lang="en-US" sz="1600" dirty="0" smtClean="0"/>
              <a:t>    tune adjusted</a:t>
            </a:r>
          </a:p>
        </p:txBody>
      </p:sp>
      <p:sp>
        <p:nvSpPr>
          <p:cNvPr id="9" name="Ellipse 8"/>
          <p:cNvSpPr/>
          <p:nvPr/>
        </p:nvSpPr>
        <p:spPr>
          <a:xfrm rot="19751569">
            <a:off x="1549197" y="1967175"/>
            <a:ext cx="244438" cy="886120"/>
          </a:xfrm>
          <a:prstGeom prst="ellipse">
            <a:avLst/>
          </a:prstGeom>
          <a:noFill/>
          <a:ln>
            <a:solidFill>
              <a:srgbClr val="FDBB6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 rot="21122335">
            <a:off x="3298614" y="2595257"/>
            <a:ext cx="258338" cy="1350670"/>
          </a:xfrm>
          <a:prstGeom prst="ellipse">
            <a:avLst/>
          </a:prstGeom>
          <a:noFill/>
          <a:ln>
            <a:solidFill>
              <a:srgbClr val="FDBB6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8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from Operation with Beam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Parasitic Operation HADES Beam </a:t>
            </a:r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vert="horz"/>
          <a:lstStyle/>
          <a:p>
            <a:r>
              <a:rPr lang="en-US" dirty="0"/>
              <a:t>Spill duty factor over time</a:t>
            </a:r>
            <a:endParaRPr lang="en-US" dirty="0" smtClean="0"/>
          </a:p>
          <a:p>
            <a:endParaRPr lang="en-US" sz="800" dirty="0" smtClean="0"/>
          </a:p>
          <a:p>
            <a:r>
              <a:rPr lang="en-US" dirty="0" smtClean="0"/>
              <a:t>„noise++“ vs.</a:t>
            </a:r>
            <a:br>
              <a:rPr lang="en-US" dirty="0" smtClean="0"/>
            </a:br>
            <a:r>
              <a:rPr lang="en-US" dirty="0" smtClean="0"/>
              <a:t>„noise++ </a:t>
            </a:r>
            <a:br>
              <a:rPr lang="en-US" dirty="0" smtClean="0"/>
            </a:br>
            <a:r>
              <a:rPr lang="en-US" dirty="0" smtClean="0"/>
              <a:t>with 2 kV“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746" y="2700000"/>
            <a:ext cx="4320000" cy="2159999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 rot="16770153">
            <a:off x="1292843" y="3057476"/>
            <a:ext cx="987151" cy="1623237"/>
          </a:xfrm>
          <a:prstGeom prst="ellipse">
            <a:avLst/>
          </a:prstGeom>
          <a:noFill/>
          <a:ln>
            <a:solidFill>
              <a:srgbClr val="FDBB6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11335" t="43717" r="60122" b="24186"/>
          <a:stretch/>
        </p:blipFill>
        <p:spPr>
          <a:xfrm>
            <a:off x="6956377" y="1620000"/>
            <a:ext cx="1759551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6" y="2700000"/>
            <a:ext cx="4320000" cy="215999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/>
          <a:srcRect l="11297" t="43822" r="60161" b="24078"/>
          <a:stretch/>
        </p:blipFill>
        <p:spPr>
          <a:xfrm>
            <a:off x="2644693" y="1620000"/>
            <a:ext cx="1759551" cy="1080000"/>
          </a:xfrm>
          <a:prstGeom prst="rect">
            <a:avLst/>
          </a:prstGeom>
        </p:spPr>
      </p:pic>
      <p:sp>
        <p:nvSpPr>
          <p:cNvPr id="14" name="Inhaltsplatzhalter 2"/>
          <p:cNvSpPr txBox="1">
            <a:spLocks/>
          </p:cNvSpPr>
          <p:nvPr/>
        </p:nvSpPr>
        <p:spPr>
          <a:xfrm>
            <a:off x="4679999" y="1088014"/>
            <a:ext cx="4057811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dirty="0" smtClean="0"/>
          </a:p>
          <a:p>
            <a:endParaRPr lang="de-DE" sz="800" dirty="0" smtClean="0"/>
          </a:p>
          <a:p>
            <a:r>
              <a:rPr lang="en-US" dirty="0" smtClean="0"/>
              <a:t>„noise“ vs.</a:t>
            </a:r>
            <a:br>
              <a:rPr lang="en-US" dirty="0" smtClean="0"/>
            </a:br>
            <a:r>
              <a:rPr lang="en-US" dirty="0" smtClean="0"/>
              <a:t>„noise </a:t>
            </a:r>
            <a:br>
              <a:rPr lang="en-US" dirty="0" smtClean="0"/>
            </a:br>
            <a:r>
              <a:rPr lang="en-US" dirty="0" smtClean="0"/>
              <a:t>with 2 kV“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73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from Operation with Beam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Parasitic Operation HADES Beam </a:t>
            </a:r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vert="horz"/>
          <a:lstStyle/>
          <a:p>
            <a:r>
              <a:rPr lang="en-US" dirty="0" smtClean="0"/>
              <a:t>Fourier series</a:t>
            </a:r>
          </a:p>
          <a:p>
            <a:endParaRPr lang="en-US" sz="800" dirty="0" smtClean="0"/>
          </a:p>
          <a:p>
            <a:r>
              <a:rPr lang="en-US" dirty="0" smtClean="0"/>
              <a:t>„noise++“ vs.</a:t>
            </a:r>
            <a:br>
              <a:rPr lang="en-US" dirty="0" smtClean="0"/>
            </a:br>
            <a:r>
              <a:rPr lang="en-US" dirty="0" smtClean="0"/>
              <a:t>„noise++ </a:t>
            </a:r>
            <a:br>
              <a:rPr lang="en-US" dirty="0" smtClean="0"/>
            </a:br>
            <a:r>
              <a:rPr lang="en-US" dirty="0" smtClean="0"/>
              <a:t>with 2 kV“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2700000"/>
            <a:ext cx="4320000" cy="2160000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 rot="16770153">
            <a:off x="1292843" y="3057476"/>
            <a:ext cx="987151" cy="1623237"/>
          </a:xfrm>
          <a:prstGeom prst="ellipse">
            <a:avLst/>
          </a:prstGeom>
          <a:noFill/>
          <a:ln>
            <a:solidFill>
              <a:srgbClr val="FDBB6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11335" t="43717" r="60122" b="24186"/>
          <a:stretch/>
        </p:blipFill>
        <p:spPr>
          <a:xfrm>
            <a:off x="6840000" y="1620000"/>
            <a:ext cx="1759551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4320000" cy="216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/>
          <a:srcRect l="11297" t="43822" r="60161" b="24078"/>
          <a:stretch/>
        </p:blipFill>
        <p:spPr>
          <a:xfrm>
            <a:off x="2520000" y="1620000"/>
            <a:ext cx="1759551" cy="1080000"/>
          </a:xfrm>
          <a:prstGeom prst="rect">
            <a:avLst/>
          </a:prstGeom>
        </p:spPr>
      </p:pic>
      <p:sp>
        <p:nvSpPr>
          <p:cNvPr id="14" name="Inhaltsplatzhalter 2"/>
          <p:cNvSpPr txBox="1">
            <a:spLocks/>
          </p:cNvSpPr>
          <p:nvPr/>
        </p:nvSpPr>
        <p:spPr>
          <a:xfrm>
            <a:off x="4679999" y="1088014"/>
            <a:ext cx="4057811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dirty="0" smtClean="0"/>
          </a:p>
          <a:p>
            <a:endParaRPr lang="de-DE" sz="800" dirty="0" smtClean="0"/>
          </a:p>
          <a:p>
            <a:r>
              <a:rPr lang="en-US" dirty="0" smtClean="0"/>
              <a:t>„noise“ vs.</a:t>
            </a:r>
            <a:br>
              <a:rPr lang="en-US" dirty="0" smtClean="0"/>
            </a:br>
            <a:r>
              <a:rPr lang="en-US" dirty="0" smtClean="0"/>
              <a:t>„noise </a:t>
            </a:r>
            <a:br>
              <a:rPr lang="en-US" dirty="0" smtClean="0"/>
            </a:br>
            <a:r>
              <a:rPr lang="en-US" dirty="0" smtClean="0"/>
              <a:t>with 2 kV“</a:t>
            </a:r>
          </a:p>
          <a:p>
            <a:endParaRPr lang="en-US" dirty="0"/>
          </a:p>
        </p:txBody>
      </p:sp>
      <p:sp>
        <p:nvSpPr>
          <p:cNvPr id="15" name="Ellipse 14"/>
          <p:cNvSpPr/>
          <p:nvPr/>
        </p:nvSpPr>
        <p:spPr>
          <a:xfrm rot="16770153">
            <a:off x="1925702" y="2918577"/>
            <a:ext cx="825338" cy="2084712"/>
          </a:xfrm>
          <a:prstGeom prst="ellipse">
            <a:avLst/>
          </a:prstGeom>
          <a:noFill/>
          <a:ln>
            <a:solidFill>
              <a:srgbClr val="FDBB6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Ellipse 15"/>
          <p:cNvSpPr/>
          <p:nvPr/>
        </p:nvSpPr>
        <p:spPr>
          <a:xfrm rot="16770153">
            <a:off x="6093657" y="2698380"/>
            <a:ext cx="1124581" cy="2258696"/>
          </a:xfrm>
          <a:prstGeom prst="ellipse">
            <a:avLst/>
          </a:prstGeom>
          <a:noFill/>
          <a:ln>
            <a:solidFill>
              <a:srgbClr val="FDBB6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4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</a:t>
            </a:r>
            <a:r>
              <a:rPr lang="en-US" dirty="0" smtClean="0"/>
              <a:t>Results </a:t>
            </a:r>
            <a:r>
              <a:rPr lang="en-US" dirty="0"/>
              <a:t>from </a:t>
            </a:r>
            <a:r>
              <a:rPr lang="en-US" dirty="0" smtClean="0"/>
              <a:t>Operation </a:t>
            </a:r>
            <a:r>
              <a:rPr lang="en-US" dirty="0"/>
              <a:t>with </a:t>
            </a:r>
            <a:r>
              <a:rPr lang="en-US" dirty="0"/>
              <a:t>B</a:t>
            </a:r>
            <a:r>
              <a:rPr lang="en-US" dirty="0" smtClean="0"/>
              <a:t>eam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Parasitic Operation HADES Beam Time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Measurements performed on 1.3.2024</a:t>
            </a:r>
          </a:p>
          <a:p>
            <a:r>
              <a:rPr lang="en-US" dirty="0" smtClean="0"/>
              <a:t>“noise++ with 2 kV”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multiplicity </a:t>
            </a:r>
            <a:r>
              <a:rPr lang="en-US" dirty="0"/>
              <a:t>signal                         </a:t>
            </a:r>
            <a:r>
              <a:rPr lang="en-US" dirty="0" smtClean="0"/>
              <a:t>   → over time → not “structured”</a:t>
            </a:r>
          </a:p>
          <a:p>
            <a:pPr marL="0" indent="0">
              <a:buNone/>
            </a:pPr>
            <a:r>
              <a:rPr lang="en-US" dirty="0" smtClean="0"/>
              <a:t>→ </a:t>
            </a:r>
            <a:r>
              <a:rPr lang="en-US" dirty="0"/>
              <a:t>W</a:t>
            </a:r>
            <a:r>
              <a:rPr lang="en-US" dirty="0" smtClean="0"/>
              <a:t>ashed-out due to </a:t>
            </a:r>
            <a:r>
              <a:rPr lang="en-US" dirty="0"/>
              <a:t>multiplicity signal with a jitter of several </a:t>
            </a:r>
            <a:r>
              <a:rPr lang="en-US" dirty="0" smtClean="0"/>
              <a:t>ns</a:t>
            </a:r>
          </a:p>
          <a:p>
            <a:pPr marL="0" indent="0">
              <a:buNone/>
            </a:pPr>
            <a:r>
              <a:rPr lang="en-US" dirty="0"/>
              <a:t>→ </a:t>
            </a:r>
            <a:r>
              <a:rPr lang="en-US" dirty="0" smtClean="0"/>
              <a:t>Structure (29.11.23) likely due to tune shift (quadrupole-driven extraction)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8" y="1837343"/>
            <a:ext cx="3600001" cy="180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22" y="1734288"/>
            <a:ext cx="3863257" cy="19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5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</a:t>
            </a:r>
            <a:r>
              <a:rPr lang="en-US" dirty="0" smtClean="0"/>
              <a:t>Results </a:t>
            </a:r>
            <a:r>
              <a:rPr lang="en-US" dirty="0"/>
              <a:t>from </a:t>
            </a:r>
            <a:r>
              <a:rPr lang="en-US" dirty="0" smtClean="0"/>
              <a:t>Operation </a:t>
            </a:r>
            <a:r>
              <a:rPr lang="en-US" dirty="0"/>
              <a:t>with </a:t>
            </a:r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800" dirty="0"/>
              <a:t>Parasitic Operation HADES </a:t>
            </a:r>
            <a:br>
              <a:rPr lang="en-US" sz="4800" dirty="0"/>
            </a:br>
            <a:r>
              <a:rPr lang="de-DE" sz="4800" dirty="0"/>
              <a:t>6.3.2024</a:t>
            </a:r>
          </a:p>
          <a:p>
            <a:pPr marL="0" indent="0" algn="ctr">
              <a:buNone/>
            </a:pPr>
            <a:r>
              <a:rPr lang="de-DE" sz="4800" dirty="0" smtClean="0"/>
              <a:t>        </a:t>
            </a:r>
            <a:endParaRPr lang="de-DE" sz="4800" dirty="0"/>
          </a:p>
          <a:p>
            <a:endParaRPr lang="en-US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1648800" y="2926859"/>
            <a:ext cx="5760000" cy="1496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dirty="0" err="1" smtClean="0"/>
              <a:t>Extraction</a:t>
            </a:r>
            <a:r>
              <a:rPr lang="de-DE" dirty="0" smtClean="0"/>
              <a:t>: 	RF Knock Out </a:t>
            </a:r>
            <a:r>
              <a:rPr lang="de-DE" dirty="0" err="1" smtClean="0"/>
              <a:t>with</a:t>
            </a:r>
            <a:r>
              <a:rPr lang="de-DE" dirty="0" smtClean="0"/>
              <a:t> SOS</a:t>
            </a:r>
            <a:r>
              <a:rPr lang="de-DE" dirty="0"/>
              <a:t> </a:t>
            </a:r>
            <a:r>
              <a:rPr lang="de-DE" dirty="0" smtClean="0"/>
              <a:t>(3 </a:t>
            </a:r>
            <a:r>
              <a:rPr lang="de-DE" dirty="0" err="1"/>
              <a:t>Sines</a:t>
            </a:r>
            <a:r>
              <a:rPr lang="de-DE" dirty="0"/>
              <a:t>)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				20 </a:t>
            </a:r>
            <a:r>
              <a:rPr lang="de-DE" dirty="0" err="1" smtClean="0"/>
              <a:t>seconds</a:t>
            </a:r>
            <a:endParaRPr lang="de-DE" dirty="0" smtClean="0"/>
          </a:p>
          <a:p>
            <a:pPr lvl="1"/>
            <a:r>
              <a:rPr lang="de-DE" dirty="0" err="1" smtClean="0"/>
              <a:t>Detector</a:t>
            </a:r>
            <a:r>
              <a:rPr lang="de-DE" dirty="0"/>
              <a:t>: 	</a:t>
            </a:r>
            <a:r>
              <a:rPr lang="en-US" dirty="0" smtClean="0"/>
              <a:t>HHDDI2P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83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 of Micro Spill Cavity in SIS18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Cavity installed in SIS18 in July 2023</a:t>
            </a:r>
          </a:p>
          <a:p>
            <a:r>
              <a:rPr lang="en-US" dirty="0"/>
              <a:t>Locally operated (BG 1.016</a:t>
            </a:r>
            <a:r>
              <a:rPr lang="en-US" dirty="0" smtClean="0"/>
              <a:t>)</a:t>
            </a:r>
          </a:p>
          <a:p>
            <a:r>
              <a:rPr lang="en-US" dirty="0" smtClean="0"/>
              <a:t>Access SIS18 required to remove </a:t>
            </a:r>
            <a:r>
              <a:rPr lang="en-US" dirty="0" smtClean="0"/>
              <a:t>short-circuit</a:t>
            </a:r>
          </a:p>
          <a:p>
            <a:r>
              <a:rPr lang="en-US" dirty="0"/>
              <a:t>Impedance without shortcut about 500 </a:t>
            </a:r>
            <a:r>
              <a:rPr lang="en-US" dirty="0" err="1"/>
              <a:t>kΩ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Q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-25000" dirty="0"/>
              <a:t>0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≈ 5000</a:t>
            </a:r>
            <a:endParaRPr lang="en-US" dirty="0" smtClean="0"/>
          </a:p>
          <a:p>
            <a:r>
              <a:rPr lang="en-US" dirty="0" smtClean="0"/>
              <a:t>Frequency 80.3 </a:t>
            </a:r>
            <a:r>
              <a:rPr lang="en-US" dirty="0" smtClean="0"/>
              <a:t>to </a:t>
            </a:r>
            <a:r>
              <a:rPr lang="en-US" dirty="0" smtClean="0"/>
              <a:t>81.6 </a:t>
            </a:r>
            <a:r>
              <a:rPr lang="en-US" dirty="0" smtClean="0"/>
              <a:t>MHz</a:t>
            </a:r>
            <a:br>
              <a:rPr lang="en-US" dirty="0" smtClean="0"/>
            </a:br>
            <a:r>
              <a:rPr lang="en-US" dirty="0" smtClean="0"/>
              <a:t>(sufficient for all energies </a:t>
            </a:r>
            <a:br>
              <a:rPr lang="en-US" dirty="0" smtClean="0"/>
            </a:br>
            <a:r>
              <a:rPr lang="en-US" dirty="0" smtClean="0"/>
              <a:t>with adjustment of harmonic number)</a:t>
            </a:r>
            <a:endParaRPr lang="en-US" dirty="0"/>
          </a:p>
          <a:p>
            <a:r>
              <a:rPr lang="en-US" dirty="0" smtClean="0"/>
              <a:t>Gap voltage amplitude 1.5 kV without </a:t>
            </a:r>
            <a:br>
              <a:rPr lang="en-US" dirty="0" smtClean="0"/>
            </a:br>
            <a:r>
              <a:rPr lang="en-US" dirty="0" smtClean="0"/>
              <a:t>conditioning &amp; warmup (up to 25 kV in test setup)</a:t>
            </a:r>
          </a:p>
          <a:p>
            <a:r>
              <a:rPr lang="en-US" dirty="0"/>
              <a:t>Conditioning </a:t>
            </a:r>
            <a:r>
              <a:rPr lang="en-US" dirty="0" smtClean="0"/>
              <a:t>required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warming-up &amp; cooling-down </a:t>
            </a:r>
            <a:r>
              <a:rPr lang="en-US" dirty="0" smtClean="0"/>
              <a:t>time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600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4005" r="12539" b="-198"/>
          <a:stretch/>
        </p:blipFill>
        <p:spPr>
          <a:xfrm rot="5400000">
            <a:off x="5480950" y="1430000"/>
            <a:ext cx="3745390" cy="276833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1" t="14000" r="36501" b="43304"/>
          <a:stretch/>
        </p:blipFill>
        <p:spPr>
          <a:xfrm>
            <a:off x="4740789" y="2533195"/>
            <a:ext cx="954890" cy="100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</a:t>
            </a:r>
            <a:r>
              <a:rPr lang="en-US" dirty="0" smtClean="0"/>
              <a:t>Results </a:t>
            </a:r>
            <a:r>
              <a:rPr lang="en-US" dirty="0"/>
              <a:t>from </a:t>
            </a:r>
            <a:r>
              <a:rPr lang="en-US" dirty="0" smtClean="0"/>
              <a:t>Operation </a:t>
            </a:r>
            <a:r>
              <a:rPr lang="en-US" dirty="0"/>
              <a:t>with </a:t>
            </a:r>
            <a:r>
              <a:rPr lang="en-US" dirty="0"/>
              <a:t>B</a:t>
            </a:r>
            <a:r>
              <a:rPr lang="en-US" dirty="0" smtClean="0"/>
              <a:t>eam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Parasitic Operation HADES Beam Time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Measurements performed by beam diagnostics group on 6.3.2024</a:t>
            </a:r>
          </a:p>
          <a:p>
            <a:r>
              <a:rPr lang="en-US" dirty="0" smtClean="0"/>
              <a:t>3 Sines (“+++“) used instead of “noise++“ by SOS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smtClean="0"/>
              <a:t>				  HHDDI2P                        </a:t>
            </a:r>
            <a:r>
              <a:rPr lang="nl-NL" dirty="0">
                <a:solidFill>
                  <a:srgbClr val="FDBB63"/>
                </a:solidFill>
              </a:rPr>
              <a:t>10</a:t>
            </a:r>
            <a:r>
              <a:rPr lang="nl-NL" baseline="30000" dirty="0">
                <a:solidFill>
                  <a:srgbClr val="FDBB63"/>
                </a:solidFill>
              </a:rPr>
              <a:t>7</a:t>
            </a:r>
            <a:r>
              <a:rPr lang="nl-NL" dirty="0">
                <a:solidFill>
                  <a:srgbClr val="FDBB63"/>
                </a:solidFill>
              </a:rPr>
              <a:t> ions / (20 s ∙ 81.63 MHz) = 0.006 </a:t>
            </a:r>
            <a:r>
              <a:rPr lang="nl-NL" dirty="0" smtClean="0">
                <a:solidFill>
                  <a:srgbClr val="FDBB63"/>
                </a:solidFill>
              </a:rPr>
              <a:t>ions</a:t>
            </a:r>
          </a:p>
          <a:p>
            <a:pPr marL="0" indent="0">
              <a:buNone/>
            </a:pPr>
            <a:r>
              <a:rPr lang="en-US" dirty="0" smtClean="0"/>
              <a:t>→ </a:t>
            </a:r>
            <a:r>
              <a:rPr lang="en-US" dirty="0"/>
              <a:t>Structure (29.11.23) likely due to tune shift (quadrupole-driven extraction)</a:t>
            </a:r>
          </a:p>
          <a:p>
            <a:pPr marL="0" indent="0">
              <a:buNone/>
            </a:pPr>
            <a:r>
              <a:rPr lang="en-US" dirty="0" smtClean="0"/>
              <a:t>No further analysis due to different settings in the only measurement with cavity.</a:t>
            </a:r>
          </a:p>
          <a:p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0" y="1836000"/>
            <a:ext cx="3599999" cy="180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799" y="1735200"/>
            <a:ext cx="3913200" cy="193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4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</a:t>
            </a:r>
            <a:r>
              <a:rPr lang="en-US" dirty="0" smtClean="0"/>
              <a:t>Results </a:t>
            </a:r>
            <a:r>
              <a:rPr lang="en-US" dirty="0"/>
              <a:t>from </a:t>
            </a:r>
            <a:r>
              <a:rPr lang="en-US" dirty="0" smtClean="0"/>
              <a:t>Operation </a:t>
            </a:r>
            <a:r>
              <a:rPr lang="en-US" dirty="0"/>
              <a:t>with </a:t>
            </a:r>
            <a:r>
              <a:rPr lang="en-US" dirty="0" smtClean="0"/>
              <a:t>Beam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Parasitic Operation HADES Beam </a:t>
            </a:r>
            <a:r>
              <a:rPr lang="en-US" dirty="0" smtClean="0"/>
              <a:t>Time (</a:t>
            </a:r>
            <a:r>
              <a:rPr lang="en-US" dirty="0" err="1" smtClean="0"/>
              <a:t>mCBM</a:t>
            </a:r>
            <a:r>
              <a:rPr lang="en-US" dirty="0" smtClean="0"/>
              <a:t>, Slow)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7635" y="1088015"/>
            <a:ext cx="5338447" cy="3677689"/>
          </a:xfrm>
        </p:spPr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sz="800" dirty="0" smtClean="0"/>
          </a:p>
          <a:p>
            <a:r>
              <a:rPr lang="en-US" dirty="0">
                <a:latin typeface="+mn-lt"/>
              </a:rPr>
              <a:t>time difference TOF-T0 (</a:t>
            </a:r>
            <a:r>
              <a:rPr lang="en-US" dirty="0" smtClean="0">
                <a:latin typeface="+mn-lt"/>
              </a:rPr>
              <a:t>diamond)</a:t>
            </a:r>
          </a:p>
          <a:p>
            <a:r>
              <a:rPr lang="en-US" dirty="0" smtClean="0">
                <a:latin typeface="+mn-lt"/>
              </a:rPr>
              <a:t>MQ </a:t>
            </a:r>
            <a:r>
              <a:rPr lang="en-US" dirty="0">
                <a:latin typeface="+mn-lt"/>
              </a:rPr>
              <a:t>based online analysis by Norbert </a:t>
            </a:r>
            <a:r>
              <a:rPr lang="en-US" dirty="0" smtClean="0">
                <a:latin typeface="+mn-lt"/>
              </a:rPr>
              <a:t>Herrmann</a:t>
            </a:r>
            <a:br>
              <a:rPr lang="en-US" dirty="0" smtClean="0">
                <a:latin typeface="+mn-lt"/>
              </a:rPr>
            </a:br>
            <a:r>
              <a:rPr lang="en-US" sz="800" dirty="0" smtClean="0"/>
              <a:t>multivariate </a:t>
            </a:r>
            <a:r>
              <a:rPr lang="en-US" sz="800" dirty="0"/>
              <a:t>system of quadratic equations</a:t>
            </a:r>
            <a:endParaRPr lang="en-US" sz="250" dirty="0" smtClean="0">
              <a:latin typeface="+mn-lt"/>
            </a:endParaRPr>
          </a:p>
          <a:p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2340" r="-2000" b="4797"/>
          <a:stretch/>
        </p:blipFill>
        <p:spPr>
          <a:xfrm>
            <a:off x="674128" y="1260000"/>
            <a:ext cx="3564000" cy="2556000"/>
          </a:xfrm>
          <a:prstGeom prst="rect">
            <a:avLst/>
          </a:prstGeo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5090473" y="1088015"/>
            <a:ext cx="3647337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dirty="0" smtClean="0"/>
          </a:p>
          <a:p>
            <a:r>
              <a:rPr lang="en-US" dirty="0"/>
              <a:t>The </a:t>
            </a:r>
            <a:r>
              <a:rPr lang="en-US" dirty="0" smtClean="0"/>
              <a:t>RF period </a:t>
            </a:r>
            <a:r>
              <a:rPr lang="en-US" dirty="0"/>
              <a:t>of 12.25 ns </a:t>
            </a:r>
            <a:r>
              <a:rPr lang="en-US" dirty="0" smtClean="0"/>
              <a:t>could </a:t>
            </a:r>
            <a:r>
              <a:rPr lang="en-US" dirty="0"/>
              <a:t>be measured at </a:t>
            </a:r>
            <a:r>
              <a:rPr lang="en-US" dirty="0" err="1"/>
              <a:t>mCBM</a:t>
            </a:r>
            <a:r>
              <a:rPr lang="en-US" dirty="0"/>
              <a:t> </a:t>
            </a:r>
            <a:r>
              <a:rPr lang="en-US" dirty="0" smtClean="0"/>
              <a:t>/ HTD during quadrupole-driven slow </a:t>
            </a:r>
            <a:r>
              <a:rPr lang="en-US" dirty="0"/>
              <a:t>extraction with cavity on </a:t>
            </a:r>
            <a:r>
              <a:rPr lang="en-US" dirty="0" smtClean="0"/>
              <a:t>at </a:t>
            </a:r>
            <a:r>
              <a:rPr lang="en-US" dirty="0"/>
              <a:t>1.5 kV</a:t>
            </a:r>
          </a:p>
        </p:txBody>
      </p:sp>
    </p:spTree>
    <p:extLst>
      <p:ext uri="{BB962C8B-B14F-4D97-AF65-F5344CB8AC3E}">
        <p14:creationId xmlns:p14="http://schemas.microsoft.com/office/powerpoint/2010/main" val="255058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and Outlook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ignificant improvement in spill quality due to micro spill cavity</a:t>
            </a:r>
          </a:p>
          <a:p>
            <a:r>
              <a:rPr lang="en-US" dirty="0"/>
              <a:t>B</a:t>
            </a:r>
            <a:r>
              <a:rPr lang="en-US" dirty="0" smtClean="0"/>
              <a:t>est results with combination of SOS and micro spill cavity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everal further machine experiments necessary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W</a:t>
            </a:r>
            <a:r>
              <a:rPr lang="en-US" dirty="0" smtClean="0"/>
              <a:t>ork in progress to make the cavity usable with less RRF </a:t>
            </a:r>
            <a:r>
              <a:rPr lang="en-US" dirty="0" smtClean="0"/>
              <a:t>support</a:t>
            </a:r>
            <a:br>
              <a:rPr lang="en-US" dirty="0" smtClean="0"/>
            </a:br>
            <a:endParaRPr lang="en-US" sz="800" dirty="0" smtClean="0"/>
          </a:p>
          <a:p>
            <a:pPr lvl="1"/>
            <a:r>
              <a:rPr lang="en-US" dirty="0" smtClean="0"/>
              <a:t>Step 1: 	set amplitude for selected pattern, frequency fixed,</a:t>
            </a:r>
            <a:r>
              <a:rPr lang="en-US" dirty="0"/>
              <a:t> read </a:t>
            </a:r>
            <a:r>
              <a:rPr lang="en-US" dirty="0" smtClean="0"/>
              <a:t>status</a:t>
            </a:r>
          </a:p>
          <a:p>
            <a:pPr lvl="1"/>
            <a:r>
              <a:rPr lang="en-US" dirty="0" smtClean="0"/>
              <a:t>Step 2: 	set frequency and amplitude, </a:t>
            </a:r>
            <a:r>
              <a:rPr lang="en-US" dirty="0"/>
              <a:t>remote control (on, off, reset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			remote short-circuit (if possible)</a:t>
            </a:r>
          </a:p>
          <a:p>
            <a:pPr lvl="1"/>
            <a:r>
              <a:rPr lang="en-US" dirty="0" smtClean="0"/>
              <a:t>Step 3: 	LSA-model includes results from upcoming MDEs, </a:t>
            </a:r>
            <a:br>
              <a:rPr lang="en-US" dirty="0" smtClean="0"/>
            </a:br>
            <a:r>
              <a:rPr lang="en-US" dirty="0" smtClean="0"/>
              <a:t>			optimal operational parameters are set automatically</a:t>
            </a:r>
          </a:p>
          <a:p>
            <a:pPr lvl="1"/>
            <a:r>
              <a:rPr lang="en-US" dirty="0" smtClean="0"/>
              <a:t>Limited to 1.5 kV (2.25 W) for remote operation in all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99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End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7635" y="934560"/>
            <a:ext cx="8420176" cy="3336914"/>
          </a:xfrm>
        </p:spPr>
        <p:txBody>
          <a:bodyPr/>
          <a:lstStyle/>
          <a:p>
            <a:pPr marL="0" lv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8000" dirty="0">
                <a:solidFill>
                  <a:schemeClr val="tx1"/>
                </a:solidFill>
                <a:latin typeface="Arial Unicode MS" panose="020B0604020202020204" pitchFamily="34" charset="-128"/>
              </a:rPr>
              <a:t>Thanks</a:t>
            </a:r>
            <a:r>
              <a:rPr lang="en-US" altLang="en-US" sz="10000" dirty="0">
                <a:solidFill>
                  <a:schemeClr val="tx1"/>
                </a:solidFill>
                <a:latin typeface="Arial Unicode MS" panose="020B0604020202020204" pitchFamily="34" charset="-128"/>
              </a:rPr>
              <a:t> </a:t>
            </a:r>
            <a:endParaRPr lang="en-US" altLang="en-US" sz="10000" dirty="0" smtClean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marL="0" lv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5000" dirty="0" smtClean="0">
                <a:solidFill>
                  <a:schemeClr val="tx1"/>
                </a:solidFill>
                <a:latin typeface="Arial Unicode MS" panose="020B0604020202020204" pitchFamily="34" charset="-128"/>
              </a:rPr>
              <a:t>for </a:t>
            </a:r>
            <a:r>
              <a:rPr lang="en-US" altLang="en-US" sz="5000" dirty="0">
                <a:solidFill>
                  <a:schemeClr val="tx1"/>
                </a:solidFill>
                <a:latin typeface="Arial Unicode MS" panose="020B0604020202020204" pitchFamily="34" charset="-128"/>
              </a:rPr>
              <a:t>your </a:t>
            </a:r>
            <a:r>
              <a:rPr lang="en-US" altLang="en-US" sz="5000" dirty="0" smtClean="0">
                <a:solidFill>
                  <a:schemeClr val="tx1"/>
                </a:solidFill>
                <a:latin typeface="Arial Unicode MS" panose="020B0604020202020204" pitchFamily="34" charset="-128"/>
              </a:rPr>
              <a:t>attention!</a:t>
            </a:r>
          </a:p>
          <a:p>
            <a:pPr marL="0" lv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8000" dirty="0" smtClean="0">
                <a:solidFill>
                  <a:schemeClr val="tx1"/>
                </a:solidFill>
                <a:latin typeface="Arial Unicode MS" panose="020B0604020202020204" pitchFamily="34" charset="-128"/>
              </a:rPr>
              <a:t>Questions</a:t>
            </a:r>
            <a:r>
              <a:rPr lang="de-DE" altLang="en-US" sz="8000" dirty="0" smtClean="0">
                <a:solidFill>
                  <a:schemeClr val="tx1"/>
                </a:solidFill>
                <a:latin typeface="Arial Unicode MS" panose="020B0604020202020204" pitchFamily="34" charset="-128"/>
              </a:rPr>
              <a:t>?</a:t>
            </a:r>
            <a:endParaRPr lang="en-US" altLang="en-US" sz="8000" dirty="0" smtClean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marL="0" lv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7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10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Development and Commissioning: Accelerator </a:t>
            </a:r>
            <a:r>
              <a:rPr lang="en-US" sz="1600" dirty="0" smtClean="0"/>
              <a:t>Radiation </a:t>
            </a:r>
            <a:r>
              <a:rPr lang="en-US" sz="1600" dirty="0"/>
              <a:t>Protection, Atomic, Quantum &amp; Fundamental </a:t>
            </a:r>
            <a:r>
              <a:rPr lang="en-US" sz="1600" dirty="0" smtClean="0"/>
              <a:t>Physics, Construction </a:t>
            </a:r>
            <a:r>
              <a:rPr lang="en-US" sz="1600" dirty="0"/>
              <a:t>(B. Benz, J. </a:t>
            </a:r>
            <a:r>
              <a:rPr lang="en-US" sz="1600" dirty="0" err="1"/>
              <a:t>Kalenda</a:t>
            </a:r>
            <a:r>
              <a:rPr lang="en-US" sz="1600" dirty="0"/>
              <a:t>), </a:t>
            </a:r>
            <a:r>
              <a:rPr lang="en-US" sz="1600" dirty="0" err="1"/>
              <a:t>Linac</a:t>
            </a:r>
            <a:r>
              <a:rPr lang="en-US" sz="1600" dirty="0"/>
              <a:t> RF (B. </a:t>
            </a:r>
            <a:r>
              <a:rPr lang="en-US" sz="1600" dirty="0" err="1" smtClean="0"/>
              <a:t>Schlitt</a:t>
            </a:r>
            <a:r>
              <a:rPr lang="en-US" sz="1600" dirty="0" smtClean="0"/>
              <a:t>, G</a:t>
            </a:r>
            <a:r>
              <a:rPr lang="en-US" sz="1600" dirty="0"/>
              <a:t>. Schreiber, W. </a:t>
            </a:r>
            <a:r>
              <a:rPr lang="en-US" sz="1600" dirty="0" err="1"/>
              <a:t>Vinzenz</a:t>
            </a:r>
            <a:r>
              <a:rPr lang="en-US" sz="1600" dirty="0"/>
              <a:t>, J. </a:t>
            </a:r>
            <a:r>
              <a:rPr lang="en-US" sz="1600" dirty="0" err="1"/>
              <a:t>Zappai</a:t>
            </a:r>
            <a:r>
              <a:rPr lang="en-US" sz="1600" dirty="0"/>
              <a:t> et al.), Ring </a:t>
            </a:r>
            <a:r>
              <a:rPr lang="en-US" sz="1600" dirty="0" smtClean="0"/>
              <a:t>RF (R</a:t>
            </a:r>
            <a:r>
              <a:rPr lang="en-US" sz="1600" dirty="0"/>
              <a:t>. </a:t>
            </a:r>
            <a:r>
              <a:rPr lang="en-US" sz="1600" dirty="0" err="1" smtClean="0"/>
              <a:t>Balß</a:t>
            </a:r>
            <a:r>
              <a:rPr lang="en-US" sz="1600" dirty="0" smtClean="0"/>
              <a:t>, B</a:t>
            </a:r>
            <a:r>
              <a:rPr lang="en-US" sz="1600" dirty="0"/>
              <a:t>. </a:t>
            </a:r>
            <a:r>
              <a:rPr lang="en-US" sz="1600" dirty="0" err="1"/>
              <a:t>Breitkreutz</a:t>
            </a:r>
            <a:r>
              <a:rPr lang="en-US" sz="1600" dirty="0"/>
              <a:t>, C. Christoph, O. </a:t>
            </a:r>
            <a:r>
              <a:rPr lang="en-US" sz="1600" dirty="0" err="1"/>
              <a:t>Disser</a:t>
            </a:r>
            <a:r>
              <a:rPr lang="en-US" sz="1600" dirty="0"/>
              <a:t>, M. </a:t>
            </a:r>
            <a:r>
              <a:rPr lang="en-US" sz="1600" dirty="0" err="1" smtClean="0"/>
              <a:t>Hardieck</a:t>
            </a:r>
            <a:r>
              <a:rPr lang="en-US" sz="1600" dirty="0" smtClean="0"/>
              <a:t>, </a:t>
            </a:r>
            <a:r>
              <a:rPr lang="en-US" sz="1600" dirty="0"/>
              <a:t>H. </a:t>
            </a:r>
            <a:r>
              <a:rPr lang="en-US" sz="1600" dirty="0" err="1" smtClean="0"/>
              <a:t>Klingbeil</a:t>
            </a:r>
            <a:r>
              <a:rPr lang="en-US" sz="1600" dirty="0" smtClean="0"/>
              <a:t>, H.G</a:t>
            </a:r>
            <a:r>
              <a:rPr lang="en-US" sz="1600" dirty="0"/>
              <a:t>. </a:t>
            </a:r>
            <a:r>
              <a:rPr lang="en-US" sz="1600" dirty="0" err="1"/>
              <a:t>König</a:t>
            </a:r>
            <a:r>
              <a:rPr lang="en-US" sz="1600" dirty="0"/>
              <a:t>, U. </a:t>
            </a:r>
            <a:r>
              <a:rPr lang="en-US" sz="1600" dirty="0" smtClean="0"/>
              <a:t>Laier, </a:t>
            </a:r>
            <a:r>
              <a:rPr lang="en-US" sz="1600" dirty="0"/>
              <a:t>D.E.M. </a:t>
            </a:r>
            <a:r>
              <a:rPr lang="en-US" sz="1600" dirty="0" smtClean="0"/>
              <a:t>Lens, S</a:t>
            </a:r>
            <a:r>
              <a:rPr lang="en-US" sz="1600" dirty="0"/>
              <a:t>. Lux, S. </a:t>
            </a:r>
            <a:r>
              <a:rPr lang="en-US" sz="1600" dirty="0" err="1"/>
              <a:t>Schäfer</a:t>
            </a:r>
            <a:r>
              <a:rPr lang="en-US" sz="1600" dirty="0"/>
              <a:t>, C. </a:t>
            </a:r>
            <a:r>
              <a:rPr lang="en-US" sz="1600" dirty="0" err="1" smtClean="0"/>
              <a:t>Thielmann</a:t>
            </a:r>
            <a:r>
              <a:rPr lang="en-US" sz="1600" dirty="0" smtClean="0"/>
              <a:t>, </a:t>
            </a:r>
            <a:r>
              <a:rPr lang="en-US" sz="1600" dirty="0"/>
              <a:t>T. </a:t>
            </a:r>
            <a:r>
              <a:rPr lang="en-US" sz="1600" dirty="0" err="1" smtClean="0"/>
              <a:t>Winnefeld</a:t>
            </a:r>
            <a:r>
              <a:rPr lang="en-US" sz="1600" dirty="0" smtClean="0"/>
              <a:t>, B</a:t>
            </a:r>
            <a:r>
              <a:rPr lang="en-US" sz="1600" dirty="0"/>
              <a:t>. </a:t>
            </a:r>
            <a:r>
              <a:rPr lang="en-US" sz="1600" dirty="0" smtClean="0"/>
              <a:t>Zipfel </a:t>
            </a:r>
            <a:r>
              <a:rPr lang="en-US" sz="1600" dirty="0"/>
              <a:t>et al</a:t>
            </a:r>
            <a:r>
              <a:rPr lang="en-US" sz="1600" dirty="0" smtClean="0"/>
              <a:t>.), SIS100/SIS18 (</a:t>
            </a:r>
            <a:r>
              <a:rPr lang="en-US" sz="1600" dirty="0"/>
              <a:t>P. </a:t>
            </a:r>
            <a:r>
              <a:rPr lang="en-US" sz="1600" dirty="0" smtClean="0"/>
              <a:t>Spiller, J</a:t>
            </a:r>
            <a:r>
              <a:rPr lang="en-US" sz="1600" dirty="0"/>
              <a:t>. Stadlmann), Transport and </a:t>
            </a:r>
            <a:r>
              <a:rPr lang="en-US" sz="1600" dirty="0" smtClean="0"/>
              <a:t>Installation (D</a:t>
            </a:r>
            <a:r>
              <a:rPr lang="en-US" sz="1600" dirty="0"/>
              <a:t>. Acker, K. </a:t>
            </a:r>
            <a:r>
              <a:rPr lang="en-US" sz="1600" dirty="0" err="1"/>
              <a:t>Lück</a:t>
            </a:r>
            <a:r>
              <a:rPr lang="en-US" sz="1600" dirty="0"/>
              <a:t>, M. </a:t>
            </a:r>
            <a:r>
              <a:rPr lang="en-US" sz="1600" dirty="0" err="1"/>
              <a:t>Grenz</a:t>
            </a:r>
            <a:r>
              <a:rPr lang="en-US" sz="1600" dirty="0"/>
              <a:t>-Gustafson, M. </a:t>
            </a:r>
            <a:r>
              <a:rPr lang="en-US" sz="1600" dirty="0" err="1" smtClean="0"/>
              <a:t>Diebel</a:t>
            </a:r>
            <a:r>
              <a:rPr lang="en-US" sz="1600" dirty="0" smtClean="0"/>
              <a:t>, K</a:t>
            </a:r>
            <a:r>
              <a:rPr lang="en-US" sz="1600" dirty="0"/>
              <a:t>. </a:t>
            </a:r>
            <a:r>
              <a:rPr lang="en-US" sz="1600" dirty="0" err="1"/>
              <a:t>Kalaitzidis</a:t>
            </a:r>
            <a:r>
              <a:rPr lang="en-US" sz="1600" dirty="0"/>
              <a:t> et al.), Vacuum Systems (M.C. </a:t>
            </a:r>
            <a:r>
              <a:rPr lang="en-US" sz="1600" dirty="0" err="1" smtClean="0"/>
              <a:t>Bellachioma</a:t>
            </a:r>
            <a:r>
              <a:rPr lang="en-US" sz="1600" dirty="0" smtClean="0"/>
              <a:t>, E</a:t>
            </a:r>
            <a:r>
              <a:rPr lang="en-US" sz="1600" dirty="0"/>
              <a:t>. Renz, G. </a:t>
            </a:r>
            <a:r>
              <a:rPr lang="en-US" sz="1600" dirty="0" err="1"/>
              <a:t>Savino</a:t>
            </a:r>
            <a:r>
              <a:rPr lang="en-US" sz="1600" dirty="0"/>
              <a:t>)</a:t>
            </a:r>
          </a:p>
          <a:p>
            <a:r>
              <a:rPr lang="en-US" sz="1600" dirty="0"/>
              <a:t>Spill Measurements: Accelerator Physics (S. </a:t>
            </a:r>
            <a:r>
              <a:rPr lang="en-US" sz="1600" dirty="0" err="1"/>
              <a:t>Sorge</a:t>
            </a:r>
            <a:r>
              <a:rPr lang="en-US" sz="1600" dirty="0"/>
              <a:t>), </a:t>
            </a:r>
            <a:r>
              <a:rPr lang="en-US" sz="1600" dirty="0" smtClean="0"/>
              <a:t>Beam Instrumentation </a:t>
            </a:r>
            <a:r>
              <a:rPr lang="en-US" sz="1600" dirty="0"/>
              <a:t>(P. Boutachkov, O. </a:t>
            </a:r>
            <a:r>
              <a:rPr lang="en-US" sz="1600" dirty="0" err="1"/>
              <a:t>Chorniy</a:t>
            </a:r>
            <a:r>
              <a:rPr lang="en-US" sz="1600" dirty="0"/>
              <a:t>, P. </a:t>
            </a:r>
            <a:r>
              <a:rPr lang="en-US" sz="1600" dirty="0" err="1" smtClean="0"/>
              <a:t>Forck</a:t>
            </a:r>
            <a:r>
              <a:rPr lang="en-US" sz="1600" dirty="0" smtClean="0"/>
              <a:t>, T</a:t>
            </a:r>
            <a:r>
              <a:rPr lang="en-US" sz="1600" dirty="0"/>
              <a:t>. </a:t>
            </a:r>
            <a:r>
              <a:rPr lang="en-US" sz="1600" dirty="0" err="1"/>
              <a:t>Milosic</a:t>
            </a:r>
            <a:r>
              <a:rPr lang="en-US" sz="1600" dirty="0"/>
              <a:t>, P. </a:t>
            </a:r>
            <a:r>
              <a:rPr lang="en-US" sz="1600" dirty="0" err="1"/>
              <a:t>Niedermayer</a:t>
            </a:r>
            <a:r>
              <a:rPr lang="en-US" sz="1600" dirty="0"/>
              <a:t>, R. </a:t>
            </a:r>
            <a:r>
              <a:rPr lang="en-US" sz="1600" dirty="0" smtClean="0"/>
              <a:t>Singh, J</a:t>
            </a:r>
            <a:r>
              <a:rPr lang="en-US" sz="1600" dirty="0"/>
              <a:t>. Yang), </a:t>
            </a:r>
            <a:r>
              <a:rPr lang="en-US" sz="1600" dirty="0" smtClean="0"/>
              <a:t>SIS100/SIS18, HADES/</a:t>
            </a:r>
            <a:r>
              <a:rPr lang="en-US" sz="1600" dirty="0" err="1" smtClean="0"/>
              <a:t>mCBM</a:t>
            </a:r>
            <a:r>
              <a:rPr lang="en-US" sz="1600" dirty="0"/>
              <a:t> (J. </a:t>
            </a:r>
            <a:r>
              <a:rPr lang="en-US" sz="1600" dirty="0" smtClean="0"/>
              <a:t>Pietraszko, C. Strum, M. </a:t>
            </a:r>
            <a:r>
              <a:rPr lang="en-US" sz="1600" dirty="0" err="1" smtClean="0"/>
              <a:t>Traxler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1600" dirty="0"/>
              <a:t>Machine Operating and Discussions</a:t>
            </a:r>
            <a:r>
              <a:rPr lang="en-US" sz="1600" dirty="0" smtClean="0"/>
              <a:t>: (Accelerator) Operation(s</a:t>
            </a:r>
            <a:r>
              <a:rPr lang="en-US" sz="1600" dirty="0"/>
              <a:t>) (R. </a:t>
            </a:r>
            <a:r>
              <a:rPr lang="en-US" sz="1600" dirty="0" err="1"/>
              <a:t>Aßmann</a:t>
            </a:r>
            <a:r>
              <a:rPr lang="en-US" sz="1600" dirty="0"/>
              <a:t>, A. Bloch-</a:t>
            </a:r>
            <a:r>
              <a:rPr lang="en-US" sz="1600" dirty="0" err="1"/>
              <a:t>Späth</a:t>
            </a:r>
            <a:r>
              <a:rPr lang="en-US" sz="1600" dirty="0"/>
              <a:t>, C. </a:t>
            </a:r>
            <a:r>
              <a:rPr lang="en-US" sz="1600" dirty="0" err="1" smtClean="0"/>
              <a:t>Böhm</a:t>
            </a:r>
            <a:r>
              <a:rPr lang="en-US" sz="1600" dirty="0" smtClean="0"/>
              <a:t>, V</a:t>
            </a:r>
            <a:r>
              <a:rPr lang="en-US" sz="1600" dirty="0"/>
              <a:t>. </a:t>
            </a:r>
            <a:r>
              <a:rPr lang="en-US" sz="1600" dirty="0" err="1"/>
              <a:t>Kamerdzhiev</a:t>
            </a:r>
            <a:r>
              <a:rPr lang="en-US" sz="1600" dirty="0"/>
              <a:t>, H. </a:t>
            </a:r>
            <a:r>
              <a:rPr lang="en-US" sz="1600" dirty="0" err="1"/>
              <a:t>Kummerfeldt</a:t>
            </a:r>
            <a:r>
              <a:rPr lang="en-US" sz="1600" dirty="0"/>
              <a:t>, F. Lorenz, S. </a:t>
            </a:r>
            <a:r>
              <a:rPr lang="en-US" sz="1600" dirty="0" err="1" smtClean="0"/>
              <a:t>Reimann</a:t>
            </a:r>
            <a:r>
              <a:rPr lang="en-US" sz="1600" dirty="0" smtClean="0"/>
              <a:t>, Y</a:t>
            </a:r>
            <a:r>
              <a:rPr lang="en-US" sz="1600" dirty="0"/>
              <a:t>. </a:t>
            </a:r>
            <a:r>
              <a:rPr lang="en-US" sz="1600" dirty="0" err="1"/>
              <a:t>Valdau</a:t>
            </a:r>
            <a:r>
              <a:rPr lang="en-US" sz="1600" dirty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15213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7635" y="821065"/>
            <a:ext cx="8420176" cy="3944639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/>
              <a:t>Cavity Development, Operation and Upgrade</a:t>
            </a:r>
          </a:p>
          <a:p>
            <a:pPr marL="0" indent="0" algn="ctr">
              <a:buNone/>
            </a:pPr>
            <a:r>
              <a:rPr lang="de-DE" sz="4800" dirty="0" smtClean="0"/>
              <a:t>        </a:t>
            </a:r>
            <a:endParaRPr lang="de-DE" sz="4800" dirty="0"/>
          </a:p>
          <a:p>
            <a:endParaRPr lang="en-US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1647723" y="1319514"/>
            <a:ext cx="5760000" cy="2813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Development</a:t>
            </a:r>
          </a:p>
          <a:p>
            <a:pPr lvl="1"/>
            <a:r>
              <a:rPr lang="en-US" dirty="0" smtClean="0"/>
              <a:t>Requirement </a:t>
            </a:r>
            <a:r>
              <a:rPr lang="en-US" dirty="0"/>
              <a:t>on </a:t>
            </a:r>
            <a:r>
              <a:rPr lang="en-US" dirty="0" smtClean="0"/>
              <a:t>Frequency</a:t>
            </a:r>
          </a:p>
          <a:p>
            <a:pPr lvl="1"/>
            <a:r>
              <a:rPr lang="en-US" dirty="0"/>
              <a:t>Gap Voltage </a:t>
            </a:r>
            <a:r>
              <a:rPr lang="en-US" dirty="0" smtClean="0"/>
              <a:t>Calibration</a:t>
            </a:r>
          </a:p>
          <a:p>
            <a:pPr lvl="1"/>
            <a:r>
              <a:rPr lang="en-US" dirty="0"/>
              <a:t>RF Frequency and Harmonic Number</a:t>
            </a:r>
            <a:endParaRPr lang="en-US" dirty="0" smtClean="0"/>
          </a:p>
          <a:p>
            <a:r>
              <a:rPr lang="de-DE" dirty="0" smtClean="0"/>
              <a:t>Operation</a:t>
            </a:r>
          </a:p>
          <a:p>
            <a:pPr lvl="1"/>
            <a:r>
              <a:rPr lang="en-US" dirty="0" smtClean="0"/>
              <a:t>Conditioning</a:t>
            </a:r>
          </a:p>
          <a:p>
            <a:pPr lvl="1"/>
            <a:r>
              <a:rPr lang="en-US" dirty="0" smtClean="0"/>
              <a:t>Temperature Development</a:t>
            </a:r>
          </a:p>
          <a:p>
            <a:pPr lvl="1"/>
            <a:r>
              <a:rPr lang="en-US" dirty="0" smtClean="0"/>
              <a:t>Vacuum</a:t>
            </a:r>
          </a:p>
          <a:p>
            <a:pPr lvl="1"/>
            <a:r>
              <a:rPr lang="en-US" dirty="0" smtClean="0"/>
              <a:t>High Beam Intensities</a:t>
            </a:r>
            <a:endParaRPr lang="en-US" dirty="0" smtClean="0"/>
          </a:p>
          <a:p>
            <a:r>
              <a:rPr lang="de-DE" dirty="0" smtClean="0"/>
              <a:t>Upgrade </a:t>
            </a:r>
          </a:p>
          <a:p>
            <a:pPr lvl="1"/>
            <a:r>
              <a:rPr lang="de-DE" dirty="0" smtClean="0"/>
              <a:t>Control System</a:t>
            </a:r>
          </a:p>
          <a:p>
            <a:pPr lvl="1"/>
            <a:r>
              <a:rPr lang="de-DE" dirty="0" smtClean="0"/>
              <a:t>Short-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18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on Frequency 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J. Pietraszko, </a:t>
            </a:r>
            <a:br>
              <a:rPr lang="en-US" dirty="0"/>
            </a:br>
            <a:r>
              <a:rPr lang="en-US" dirty="0"/>
              <a:t>“The Hades/CBM physics</a:t>
            </a:r>
            <a:br>
              <a:rPr lang="en-US" dirty="0"/>
            </a:br>
            <a:r>
              <a:rPr lang="en-US" dirty="0"/>
              <a:t>case requirements”, </a:t>
            </a:r>
            <a:br>
              <a:rPr lang="en-US" dirty="0"/>
            </a:br>
            <a:r>
              <a:rPr lang="en-US" dirty="0"/>
              <a:t>oral presentation at </a:t>
            </a:r>
            <a:br>
              <a:rPr lang="en-US" dirty="0"/>
            </a:br>
            <a:r>
              <a:rPr lang="en-US" dirty="0"/>
              <a:t>Slow Extraction Workshop, </a:t>
            </a:r>
            <a:br>
              <a:rPr lang="en-US" dirty="0"/>
            </a:br>
            <a:r>
              <a:rPr lang="en-US" dirty="0"/>
              <a:t>Darmstadt, Germany, </a:t>
            </a:r>
            <a:br>
              <a:rPr lang="en-US" dirty="0"/>
            </a:br>
            <a:r>
              <a:rPr lang="en-US" dirty="0"/>
              <a:t>June 2016.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057" y="1105219"/>
            <a:ext cx="4860644" cy="366048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71" y="3623996"/>
            <a:ext cx="3831820" cy="8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39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Gap Voltage Calibration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95" y="971691"/>
            <a:ext cx="4806668" cy="3678237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" t="9843" r="443" b="28832"/>
          <a:stretch/>
        </p:blipFill>
        <p:spPr>
          <a:xfrm>
            <a:off x="3687382" y="1530506"/>
            <a:ext cx="4334400" cy="199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33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Frequency and Harmonic Number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of several possibilities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62" y="1459305"/>
            <a:ext cx="3556659" cy="293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1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conditioning in beam time </a:t>
            </a:r>
            <a:br>
              <a:rPr lang="en-US" dirty="0" smtClean="0"/>
            </a:br>
            <a:r>
              <a:rPr lang="en-US" dirty="0" smtClean="0"/>
              <a:t>can take 6 – 29 hours and </a:t>
            </a:r>
            <a:br>
              <a:rPr lang="en-US" dirty="0" smtClean="0"/>
            </a:br>
            <a:r>
              <a:rPr lang="en-US" dirty="0" smtClean="0"/>
              <a:t>require a power of up to </a:t>
            </a:r>
            <a:br>
              <a:rPr lang="en-US" dirty="0" smtClean="0"/>
            </a:br>
            <a:r>
              <a:rPr lang="en-US" dirty="0" smtClean="0"/>
              <a:t>225 W (15 kV)</a:t>
            </a:r>
            <a:endParaRPr lang="en-US" dirty="0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25" y="1218338"/>
            <a:ext cx="5029269" cy="342985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4" y="2353908"/>
            <a:ext cx="3282501" cy="228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17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</a:t>
            </a:r>
            <a:r>
              <a:rPr lang="en-US" dirty="0" smtClean="0"/>
              <a:t>Results </a:t>
            </a:r>
            <a:r>
              <a:rPr lang="en-US" dirty="0"/>
              <a:t>from </a:t>
            </a:r>
            <a:r>
              <a:rPr lang="en-US" dirty="0" smtClean="0"/>
              <a:t>Operation </a:t>
            </a:r>
            <a:r>
              <a:rPr lang="en-US" dirty="0"/>
              <a:t>with B</a:t>
            </a:r>
            <a:r>
              <a:rPr lang="en-US" dirty="0" smtClean="0"/>
              <a:t>eam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7635" y="1088015"/>
            <a:ext cx="4059293" cy="3677689"/>
          </a:xfrm>
        </p:spPr>
        <p:txBody>
          <a:bodyPr/>
          <a:lstStyle/>
          <a:p>
            <a:r>
              <a:rPr lang="en-US" dirty="0" smtClean="0"/>
              <a:t>Dedicated MDE</a:t>
            </a:r>
            <a:br>
              <a:rPr lang="en-US" dirty="0" smtClean="0"/>
            </a:br>
            <a:r>
              <a:rPr lang="en-US" dirty="0" smtClean="0"/>
              <a:t>29.11.2023        </a:t>
            </a:r>
          </a:p>
          <a:p>
            <a:pPr lvl="1"/>
            <a:r>
              <a:rPr lang="en-US" dirty="0" smtClean="0"/>
              <a:t>Rev. freq.		f</a:t>
            </a:r>
            <a:r>
              <a:rPr lang="en-US" baseline="-25000" dirty="0" smtClean="0"/>
              <a:t>0 </a:t>
            </a:r>
            <a:r>
              <a:rPr lang="en-US" dirty="0" smtClean="0"/>
              <a:t>= 904.8510 kHz</a:t>
            </a:r>
          </a:p>
          <a:p>
            <a:pPr lvl="1"/>
            <a:r>
              <a:rPr lang="en-US" dirty="0" smtClean="0"/>
              <a:t>h=4			</a:t>
            </a:r>
            <a:r>
              <a:rPr lang="en-US" dirty="0" err="1" smtClean="0"/>
              <a:t>f</a:t>
            </a:r>
            <a:r>
              <a:rPr lang="en-US" baseline="-25000" dirty="0" err="1" smtClean="0"/>
              <a:t>RF</a:t>
            </a:r>
            <a:r>
              <a:rPr lang="en-US" dirty="0" smtClean="0"/>
              <a:t> = 3.6194 MHz</a:t>
            </a:r>
          </a:p>
          <a:p>
            <a:pPr lvl="1"/>
            <a:r>
              <a:rPr lang="en-US" dirty="0" smtClean="0"/>
              <a:t>h=90			</a:t>
            </a:r>
            <a:r>
              <a:rPr lang="en-US" dirty="0" err="1" smtClean="0"/>
              <a:t>f</a:t>
            </a:r>
            <a:r>
              <a:rPr lang="en-US" baseline="-25000" dirty="0" err="1" smtClean="0"/>
              <a:t>RF</a:t>
            </a:r>
            <a:r>
              <a:rPr lang="en-US" dirty="0" smtClean="0"/>
              <a:t> = 81.4366 MHz</a:t>
            </a:r>
          </a:p>
          <a:p>
            <a:pPr lvl="1"/>
            <a:r>
              <a:rPr lang="en-US" dirty="0" smtClean="0"/>
              <a:t>Extraction: </a:t>
            </a:r>
            <a:r>
              <a:rPr lang="en-US" dirty="0"/>
              <a:t>	</a:t>
            </a:r>
            <a:r>
              <a:rPr lang="en-US" dirty="0" smtClean="0"/>
              <a:t>Quadrupole-driven</a:t>
            </a:r>
            <a:br>
              <a:rPr lang="en-US" dirty="0" smtClean="0"/>
            </a:br>
            <a:r>
              <a:rPr lang="en-US" dirty="0" smtClean="0"/>
              <a:t>				8 seconds</a:t>
            </a:r>
          </a:p>
          <a:p>
            <a:pPr lvl="1"/>
            <a:r>
              <a:rPr lang="en-US" dirty="0" smtClean="0"/>
              <a:t>Detector: 	HHD-CFD</a:t>
            </a:r>
          </a:p>
          <a:p>
            <a:pPr lvl="4"/>
            <a:endParaRPr lang="en-US" sz="1600" dirty="0" smtClean="0"/>
          </a:p>
          <a:p>
            <a:r>
              <a:rPr lang="en-US" dirty="0" smtClean="0"/>
              <a:t>Outline:</a:t>
            </a:r>
          </a:p>
          <a:p>
            <a:pPr lvl="1"/>
            <a:r>
              <a:rPr lang="en-US" b="1" dirty="0" smtClean="0"/>
              <a:t>Duty Factor</a:t>
            </a:r>
          </a:p>
          <a:p>
            <a:pPr lvl="1"/>
            <a:r>
              <a:rPr lang="en-US" dirty="0" smtClean="0"/>
              <a:t>Spectrum</a:t>
            </a:r>
          </a:p>
          <a:p>
            <a:pPr lvl="1"/>
            <a:r>
              <a:rPr lang="en-US" dirty="0" smtClean="0"/>
              <a:t>Arrival time with respect to RF</a:t>
            </a:r>
          </a:p>
          <a:p>
            <a:pPr lvl="1"/>
            <a:endParaRPr lang="de-DE" dirty="0" smtClean="0"/>
          </a:p>
          <a:p>
            <a:pPr marL="342900" lvl="1" indent="0">
              <a:buNone/>
            </a:pPr>
            <a:endParaRPr lang="de-DE" dirty="0" smtClean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376928" y="1088014"/>
            <a:ext cx="4315968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(MDE / Parasitic Operation) </a:t>
            </a:r>
            <a:r>
              <a:rPr lang="en-US" dirty="0" smtClean="0"/>
              <a:t>HADES </a:t>
            </a:r>
            <a:br>
              <a:rPr lang="en-US" dirty="0" smtClean="0"/>
            </a:br>
            <a:r>
              <a:rPr lang="en-US" dirty="0" smtClean="0"/>
              <a:t>1. / 6.3.2024</a:t>
            </a:r>
          </a:p>
          <a:p>
            <a:pPr lvl="1"/>
            <a:r>
              <a:rPr lang="en-US" dirty="0" smtClean="0"/>
              <a:t>Rev. freq. 	f</a:t>
            </a:r>
            <a:r>
              <a:rPr lang="en-US" baseline="-25000" dirty="0" smtClean="0"/>
              <a:t>0 </a:t>
            </a:r>
            <a:r>
              <a:rPr lang="en-US" dirty="0" smtClean="0"/>
              <a:t>= 1.1661 MHz</a:t>
            </a:r>
          </a:p>
          <a:p>
            <a:pPr lvl="1"/>
            <a:r>
              <a:rPr lang="en-US" dirty="0" smtClean="0"/>
              <a:t>h=4			</a:t>
            </a:r>
            <a:r>
              <a:rPr lang="en-US" dirty="0" err="1" smtClean="0"/>
              <a:t>f</a:t>
            </a:r>
            <a:r>
              <a:rPr lang="en-US" baseline="-25000" dirty="0" err="1" smtClean="0"/>
              <a:t>RF</a:t>
            </a:r>
            <a:r>
              <a:rPr lang="en-US" dirty="0" smtClean="0"/>
              <a:t> = 4.664 MHz</a:t>
            </a:r>
          </a:p>
          <a:p>
            <a:pPr lvl="1"/>
            <a:r>
              <a:rPr lang="en-US" dirty="0" smtClean="0"/>
              <a:t>h=70 		</a:t>
            </a:r>
            <a:r>
              <a:rPr lang="en-US" dirty="0" err="1" smtClean="0"/>
              <a:t>f</a:t>
            </a:r>
            <a:r>
              <a:rPr lang="en-US" baseline="-25000" dirty="0" err="1" smtClean="0"/>
              <a:t>RF</a:t>
            </a:r>
            <a:r>
              <a:rPr lang="en-US" dirty="0" smtClean="0"/>
              <a:t> = 81.6283 MHz</a:t>
            </a:r>
          </a:p>
          <a:p>
            <a:pPr lvl="1"/>
            <a:r>
              <a:rPr lang="en-US" dirty="0" smtClean="0"/>
              <a:t>Extraction: </a:t>
            </a:r>
            <a:r>
              <a:rPr lang="en-US" dirty="0"/>
              <a:t>	</a:t>
            </a:r>
            <a:r>
              <a:rPr lang="en-US" dirty="0" smtClean="0"/>
              <a:t>RF </a:t>
            </a:r>
            <a:r>
              <a:rPr lang="en-US" dirty="0"/>
              <a:t>Knock Out </a:t>
            </a:r>
            <a:r>
              <a:rPr lang="en-US" dirty="0" smtClean="0"/>
              <a:t>with SOS</a:t>
            </a:r>
            <a:br>
              <a:rPr lang="en-US" dirty="0" smtClean="0"/>
            </a:br>
            <a:r>
              <a:rPr lang="en-US" dirty="0" smtClean="0"/>
              <a:t>				20 seconds</a:t>
            </a:r>
            <a:br>
              <a:rPr lang="en-US" dirty="0" smtClean="0"/>
            </a:br>
            <a:r>
              <a:rPr lang="en-US" dirty="0" smtClean="0"/>
              <a:t>				(Noise / Noise++ / 3 Sines)</a:t>
            </a:r>
          </a:p>
          <a:p>
            <a:pPr lvl="1"/>
            <a:r>
              <a:rPr lang="en-US" dirty="0" smtClean="0"/>
              <a:t>Detector: 	multiplicity </a:t>
            </a:r>
            <a:r>
              <a:rPr lang="en-US" dirty="0"/>
              <a:t>signal </a:t>
            </a:r>
            <a:r>
              <a:rPr lang="en-US" dirty="0" smtClean="0"/>
              <a:t>derived 					from HADES / HHDDI2P</a:t>
            </a:r>
            <a:endParaRPr lang="en-US" sz="1400" dirty="0" smtClean="0"/>
          </a:p>
          <a:p>
            <a:pPr marL="0" indent="0">
              <a:buNone/>
            </a:pPr>
            <a:r>
              <a:rPr lang="en-US" sz="1500" dirty="0" smtClean="0"/>
              <a:t>Evaluation based on code by P. </a:t>
            </a:r>
            <a:r>
              <a:rPr lang="en-US" sz="1500" dirty="0" err="1" smtClean="0"/>
              <a:t>Niedermayer</a:t>
            </a:r>
            <a:r>
              <a:rPr lang="en-US" sz="1500" dirty="0" smtClean="0"/>
              <a:t>, data recorded by T. Milosic and ideas from P. Forck, R. Singh, S. Sorge and J. Yang → Thanks to all!</a:t>
            </a:r>
          </a:p>
        </p:txBody>
      </p:sp>
    </p:spTree>
    <p:extLst>
      <p:ext uri="{BB962C8B-B14F-4D97-AF65-F5344CB8AC3E}">
        <p14:creationId xmlns:p14="http://schemas.microsoft.com/office/powerpoint/2010/main" val="349147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Development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r>
              <a:rPr lang="en-US" dirty="0" smtClean="0"/>
              <a:t>Properties of the ceramic gap</a:t>
            </a:r>
          </a:p>
          <a:p>
            <a:endParaRPr lang="de-DE" dirty="0"/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hteck 3"/>
              <p:cNvSpPr/>
              <p:nvPr/>
            </p:nvSpPr>
            <p:spPr>
              <a:xfrm>
                <a:off x="159693" y="1084446"/>
                <a:ext cx="8578118" cy="8837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𝜗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Energy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∙900 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kg</m:t>
                              </m:r>
                              <m:r>
                                <a:rPr lang="de-DE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den>
                          </m:f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W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3.22 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kg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900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Ws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kg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den>
                          </m:f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0.08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K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min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93" y="1084446"/>
                <a:ext cx="8578118" cy="8837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nhaltsplatzhalt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53" y="1995803"/>
            <a:ext cx="4414058" cy="288208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67" y="2939970"/>
            <a:ext cx="3789671" cy="140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3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orst case „ conditioning“ limited in time and similar to high current operation</a:t>
            </a:r>
          </a:p>
          <a:p>
            <a:pPr lvl="8"/>
            <a:r>
              <a:rPr lang="en-US" dirty="0" smtClean="0"/>
              <a:t>                                </a:t>
            </a:r>
          </a:p>
          <a:p>
            <a:pPr lvl="8"/>
            <a:r>
              <a:rPr lang="en-US" dirty="0"/>
              <a:t> </a:t>
            </a:r>
            <a:r>
              <a:rPr lang="en-US" dirty="0" smtClean="0"/>
              <a:t>                               </a:t>
            </a:r>
          </a:p>
          <a:p>
            <a:pPr lvl="8"/>
            <a:endParaRPr lang="de-DE" dirty="0"/>
          </a:p>
          <a:p>
            <a:pPr lvl="8"/>
            <a:endParaRPr lang="de-DE" dirty="0" smtClean="0"/>
          </a:p>
          <a:p>
            <a:pPr lvl="8"/>
            <a:endParaRPr lang="de-DE" dirty="0"/>
          </a:p>
          <a:p>
            <a:pPr lvl="8"/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r>
              <a:rPr lang="en-US" dirty="0" smtClean="0"/>
              <a:t>Vacuum (GS11VM1X)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1.5·10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endParaRPr lang="en-US" baseline="30000" dirty="0" smtClean="0"/>
          </a:p>
          <a:p>
            <a:r>
              <a:rPr lang="en-US" dirty="0" smtClean="0"/>
              <a:t>Beam pipe tested as any other beam pipe</a:t>
            </a:r>
          </a:p>
          <a:p>
            <a:r>
              <a:rPr lang="en-US" dirty="0" smtClean="0"/>
              <a:t>Heat out (up to now) limited to ceramic</a:t>
            </a:r>
          </a:p>
          <a:p>
            <a:r>
              <a:rPr lang="en-US" dirty="0" smtClean="0"/>
              <a:t>Vacuum not influenced by operation at 1.5 kV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23" y="1576248"/>
            <a:ext cx="3961253" cy="159574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186919" y="2743924"/>
            <a:ext cx="1170432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8. &amp; 9.12.</a:t>
            </a:r>
            <a:endParaRPr lang="en-US" dirty="0" smtClean="0"/>
          </a:p>
        </p:txBody>
      </p:sp>
      <p:sp>
        <p:nvSpPr>
          <p:cNvPr id="7" name="Rechteck 6"/>
          <p:cNvSpPr/>
          <p:nvPr/>
        </p:nvSpPr>
        <p:spPr>
          <a:xfrm>
            <a:off x="3398102" y="2743856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13.-16.12.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836157" y="2740483"/>
            <a:ext cx="808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29.11.</a:t>
            </a:r>
            <a:endParaRPr lang="en-US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968247" y="1088015"/>
            <a:ext cx="3769564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800" dirty="0"/>
          </a:p>
          <a:p>
            <a:r>
              <a:rPr lang="en-US" dirty="0" smtClean="0"/>
              <a:t>Only </a:t>
            </a:r>
            <a:r>
              <a:rPr lang="en-US" dirty="0"/>
              <a:t>necessary for MDEs with</a:t>
            </a:r>
            <a:br>
              <a:rPr lang="en-US" dirty="0"/>
            </a:br>
            <a:r>
              <a:rPr lang="en-US" dirty="0" smtClean="0"/>
              <a:t>high voltage requirements</a:t>
            </a:r>
          </a:p>
          <a:p>
            <a:r>
              <a:rPr lang="en-US" dirty="0"/>
              <a:t>S</a:t>
            </a:r>
            <a:r>
              <a:rPr lang="en-US" dirty="0" smtClean="0"/>
              <a:t>low conditioning leady to lower peaks in the vacuum pressure</a:t>
            </a:r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790087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the beam pipe is under vacuum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1" b="34893"/>
          <a:stretch/>
        </p:blipFill>
        <p:spPr>
          <a:xfrm>
            <a:off x="625033" y="1632461"/>
            <a:ext cx="7234177" cy="2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78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Beam Intensities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Additional test:</a:t>
            </a:r>
          </a:p>
          <a:p>
            <a:r>
              <a:rPr lang="en-US" dirty="0" smtClean="0"/>
              <a:t>Successful acceleration of </a:t>
            </a:r>
            <a:br>
              <a:rPr lang="en-US" dirty="0" smtClean="0"/>
            </a:br>
            <a:r>
              <a:rPr lang="en-US" dirty="0" smtClean="0"/>
              <a:t>1.5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·10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particles, 15 mA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Induced voltage was &lt; 100 V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40" y="1047058"/>
            <a:ext cx="5163363" cy="361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70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towards </a:t>
            </a:r>
            <a:r>
              <a:rPr lang="en-US" dirty="0" smtClean="0"/>
              <a:t>O</a:t>
            </a:r>
            <a:r>
              <a:rPr lang="en-US" dirty="0" smtClean="0"/>
              <a:t>peration </a:t>
            </a:r>
            <a:r>
              <a:rPr lang="en-US" dirty="0" smtClean="0"/>
              <a:t>from </a:t>
            </a:r>
            <a:r>
              <a:rPr lang="en-US" dirty="0" smtClean="0"/>
              <a:t>Main </a:t>
            </a:r>
            <a:r>
              <a:rPr lang="en-US" dirty="0"/>
              <a:t>C</a:t>
            </a:r>
            <a:r>
              <a:rPr lang="en-US" dirty="0" smtClean="0"/>
              <a:t>ontrol </a:t>
            </a:r>
            <a:r>
              <a:rPr lang="en-US" dirty="0"/>
              <a:t>R</a:t>
            </a:r>
            <a:r>
              <a:rPr lang="en-US" dirty="0" smtClean="0"/>
              <a:t>oom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Ramps </a:t>
            </a:r>
            <a:r>
              <a:rPr lang="en-US" sz="1600" dirty="0" smtClean="0"/>
              <a:t>and plunger control have </a:t>
            </a:r>
            <a:br>
              <a:rPr lang="en-US" sz="1600" dirty="0" smtClean="0"/>
            </a:br>
            <a:r>
              <a:rPr lang="en-US" sz="1600" dirty="0" smtClean="0"/>
              <a:t>to be integrated into control system</a:t>
            </a:r>
          </a:p>
          <a:p>
            <a:r>
              <a:rPr lang="en-US" sz="1600" dirty="0" smtClean="0"/>
              <a:t>PLC for interlock handling to</a:t>
            </a:r>
            <a:br>
              <a:rPr lang="en-US" sz="1600" dirty="0" smtClean="0"/>
            </a:br>
            <a:r>
              <a:rPr lang="en-US" sz="1600" dirty="0" smtClean="0"/>
              <a:t>be integrated in control system</a:t>
            </a:r>
          </a:p>
          <a:p>
            <a:r>
              <a:rPr lang="en-US" sz="1600" dirty="0"/>
              <a:t>L</a:t>
            </a:r>
            <a:r>
              <a:rPr lang="en-US" sz="1600" dirty="0" smtClean="0"/>
              <a:t>imitation to 1.5 kV for standard </a:t>
            </a:r>
            <a:br>
              <a:rPr lang="en-US" sz="1600" dirty="0" smtClean="0"/>
            </a:br>
            <a:r>
              <a:rPr lang="en-US" sz="1600" dirty="0" smtClean="0"/>
              <a:t>operation without conditioning remains</a:t>
            </a:r>
          </a:p>
          <a:p>
            <a:r>
              <a:rPr lang="en-US" sz="1600" dirty="0"/>
              <a:t>N</a:t>
            </a:r>
            <a:r>
              <a:rPr lang="en-US" sz="1600" dirty="0" smtClean="0"/>
              <a:t>ew output- and directional coupler for lower </a:t>
            </a:r>
            <a:r>
              <a:rPr lang="en-US" sz="1600" dirty="0" smtClean="0"/>
              <a:t>power</a:t>
            </a:r>
          </a:p>
          <a:p>
            <a:r>
              <a:rPr lang="en-US" sz="1600" dirty="0"/>
              <a:t>Automatic short-circuit needed</a:t>
            </a:r>
          </a:p>
          <a:p>
            <a:pPr lvl="1"/>
            <a:r>
              <a:rPr lang="en-US" sz="1600" dirty="0"/>
              <a:t>not cycle to cycle </a:t>
            </a:r>
            <a:br>
              <a:rPr lang="en-US" sz="1600" dirty="0"/>
            </a:br>
            <a:r>
              <a:rPr lang="en-US" sz="1600" dirty="0"/>
              <a:t>(impedance applies to all running </a:t>
            </a:r>
            <a:r>
              <a:rPr lang="en-US" sz="1600" dirty="0" err="1"/>
              <a:t>virt</a:t>
            </a:r>
            <a:r>
              <a:rPr lang="en-US" sz="1600" dirty="0"/>
              <a:t>. </a:t>
            </a:r>
            <a:r>
              <a:rPr lang="en-US" sz="1600" dirty="0" err="1"/>
              <a:t>accel</a:t>
            </a:r>
            <a:r>
              <a:rPr lang="en-US" sz="1600" dirty="0"/>
              <a:t>.)</a:t>
            </a:r>
          </a:p>
          <a:p>
            <a:pPr lvl="1"/>
            <a:r>
              <a:rPr lang="en-US" sz="1600" dirty="0"/>
              <a:t>ambitious, evaluation of possibilities</a:t>
            </a:r>
            <a:br>
              <a:rPr lang="en-US" sz="1600" dirty="0"/>
            </a:br>
            <a:r>
              <a:rPr lang="en-US" sz="1600" dirty="0"/>
              <a:t>(new development of a plunger) </a:t>
            </a:r>
          </a:p>
          <a:p>
            <a:pPr marL="0" indent="0">
              <a:buNone/>
            </a:pP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56" y="1088015"/>
            <a:ext cx="2632033" cy="350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0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de-DE" dirty="0" smtClean="0"/>
              <a:t>hort </a:t>
            </a:r>
            <a:r>
              <a:rPr lang="de-DE" dirty="0"/>
              <a:t>C</a:t>
            </a:r>
            <a:r>
              <a:rPr lang="de-DE" dirty="0" smtClean="0"/>
              <a:t>ircuit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Construction of a new, small plunger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1" t="14000" r="36501" b="43304"/>
          <a:stretch/>
        </p:blipFill>
        <p:spPr>
          <a:xfrm>
            <a:off x="5560157" y="1088015"/>
            <a:ext cx="3177655" cy="334201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763" y="1817226"/>
            <a:ext cx="1818179" cy="245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31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on </a:t>
            </a:r>
            <a:r>
              <a:rPr lang="en-US" dirty="0" smtClean="0"/>
              <a:t>Current </a:t>
            </a:r>
            <a:r>
              <a:rPr lang="en-US" dirty="0"/>
              <a:t>L</a:t>
            </a:r>
            <a:r>
              <a:rPr lang="en-US" dirty="0" smtClean="0"/>
              <a:t>imitations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 up test environment / resonator to analyze the problems regarding …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Conditioning / plasma discharge:</a:t>
            </a:r>
          </a:p>
          <a:p>
            <a:pPr lvl="2"/>
            <a:r>
              <a:rPr lang="en-US" dirty="0" smtClean="0"/>
              <a:t>Why was it not necessary in the test environment, but is necessary in SIS18?</a:t>
            </a:r>
          </a:p>
          <a:p>
            <a:pPr lvl="2"/>
            <a:r>
              <a:rPr lang="en-US" dirty="0" smtClean="0"/>
              <a:t>How does this need depend on the vacuum / environment?</a:t>
            </a:r>
          </a:p>
          <a:p>
            <a:pPr lvl="2"/>
            <a:r>
              <a:rPr lang="en-US" dirty="0" smtClean="0"/>
              <a:t>Coating, higher conductivity, better hided welds, …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Temperature rise in the ceramic / dielectric losses:</a:t>
            </a:r>
          </a:p>
          <a:p>
            <a:pPr lvl="2"/>
            <a:r>
              <a:rPr lang="en-US" dirty="0" smtClean="0"/>
              <a:t>Measurement on </a:t>
            </a:r>
            <a:r>
              <a:rPr lang="en-US" dirty="0" err="1" smtClean="0"/>
              <a:t>Vacon</a:t>
            </a:r>
            <a:r>
              <a:rPr lang="en-US" dirty="0" smtClean="0"/>
              <a:t>-Temperature</a:t>
            </a:r>
          </a:p>
          <a:p>
            <a:pPr lvl="2"/>
            <a:r>
              <a:rPr lang="en-US" dirty="0" smtClean="0"/>
              <a:t>Measurements on Ceramic Probes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Decision on conditioning in SIS18</a:t>
            </a:r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marL="342900" lvl="1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70843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dirty="0" smtClean="0"/>
              <a:t>Experimental Results</a:t>
            </a:r>
          </a:p>
          <a:p>
            <a:pPr marL="0" indent="0" algn="ctr">
              <a:buNone/>
            </a:pPr>
            <a:r>
              <a:rPr lang="de-DE" sz="4800" dirty="0" smtClean="0"/>
              <a:t>        </a:t>
            </a:r>
            <a:endParaRPr lang="de-DE" sz="4800" dirty="0"/>
          </a:p>
          <a:p>
            <a:endParaRPr lang="en-US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1647723" y="1780745"/>
            <a:ext cx="5760000" cy="1496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Results not included in the presentation</a:t>
            </a:r>
          </a:p>
          <a:p>
            <a:pPr lvl="1"/>
            <a:r>
              <a:rPr lang="en-US" dirty="0" smtClean="0"/>
              <a:t>RF frequency variation</a:t>
            </a:r>
          </a:p>
          <a:p>
            <a:pPr lvl="1"/>
            <a:r>
              <a:rPr lang="en-US" dirty="0" smtClean="0"/>
              <a:t>Time structure of spill</a:t>
            </a:r>
          </a:p>
          <a:p>
            <a:pPr lvl="1"/>
            <a:r>
              <a:rPr lang="en-US" dirty="0" smtClean="0"/>
              <a:t>Selected frequencies</a:t>
            </a:r>
          </a:p>
          <a:p>
            <a:pPr lvl="1"/>
            <a:r>
              <a:rPr lang="en-US" dirty="0" smtClean="0"/>
              <a:t>Ions and energies</a:t>
            </a:r>
          </a:p>
          <a:p>
            <a:r>
              <a:rPr lang="en-US" dirty="0" smtClean="0"/>
              <a:t>Details of the results included in the presentation</a:t>
            </a:r>
          </a:p>
          <a:p>
            <a:pPr lvl="1"/>
            <a:r>
              <a:rPr lang="en-US" dirty="0" smtClean="0"/>
              <a:t>Weighted duty factor for v</a:t>
            </a:r>
            <a:r>
              <a:rPr lang="en-US" dirty="0" smtClean="0"/>
              <a:t>ariation of t</a:t>
            </a:r>
            <a:r>
              <a:rPr lang="en-US" baseline="-25000" dirty="0" smtClean="0"/>
              <a:t>bin</a:t>
            </a:r>
            <a:r>
              <a:rPr lang="en-US" dirty="0" smtClean="0"/>
              <a:t> and t</a:t>
            </a:r>
            <a:r>
              <a:rPr lang="en-US" baseline="-25000" dirty="0" smtClean="0"/>
              <a:t>av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max / mean duty factor</a:t>
            </a:r>
          </a:p>
          <a:p>
            <a:pPr lvl="1"/>
            <a:r>
              <a:rPr lang="en-US" dirty="0" smtClean="0"/>
              <a:t>Spectra</a:t>
            </a:r>
          </a:p>
          <a:p>
            <a:pPr lvl="1"/>
            <a:r>
              <a:rPr lang="en-US" dirty="0" smtClean="0"/>
              <a:t>Changed settings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2743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</a:t>
            </a:r>
            <a:r>
              <a:rPr lang="en-US" dirty="0" smtClean="0"/>
              <a:t>Frequency </a:t>
            </a:r>
            <a:r>
              <a:rPr lang="en-US" dirty="0"/>
              <a:t>V</a:t>
            </a:r>
            <a:r>
              <a:rPr lang="en-US" dirty="0" smtClean="0"/>
              <a:t>ariation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shift of 100 Hz means a change in the harmonic number by 0.005</a:t>
            </a:r>
            <a:br>
              <a:rPr lang="en-US" dirty="0" smtClean="0"/>
            </a:br>
            <a:r>
              <a:rPr lang="en-US" sz="1400" dirty="0" smtClean="0"/>
              <a:t>(marked with the bar in the figure – different setup simulation, calculation and measurement)</a:t>
            </a:r>
            <a:endParaRPr lang="en-US" sz="1400" dirty="0"/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3533747310"/>
              </p:ext>
            </p:extLst>
          </p:nvPr>
        </p:nvGraphicFramePr>
        <p:xfrm>
          <a:off x="225037" y="1736203"/>
          <a:ext cx="4277515" cy="3029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49" y="1837111"/>
            <a:ext cx="3904791" cy="29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0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from Operation with Beam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Time Structure of Spill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3357" y="1088013"/>
                <a:ext cx="7610025" cy="3677689"/>
              </a:xfrm>
            </p:spPr>
            <p:txBody>
              <a:bodyPr vert="horz"/>
              <a:lstStyle/>
              <a:p>
                <a:r>
                  <a:rPr lang="en-US" dirty="0" smtClean="0"/>
                  <a:t>Spill structure – comparison between 0 kV and </a:t>
                </a:r>
                <a:r>
                  <a:rPr lang="en-US" dirty="0"/>
                  <a:t>2 kV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bin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=10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 smtClean="0"/>
                  <a:t>μs</a:t>
                </a:r>
                <a:r>
                  <a:rPr lang="en-US" dirty="0" smtClean="0"/>
                  <a:t>)</a:t>
                </a:r>
                <a:endParaRPr lang="en-US" dirty="0" smtClean="0"/>
              </a:p>
              <a:p>
                <a:endParaRPr lang="en-US" sz="800" dirty="0" smtClean="0"/>
              </a:p>
              <a:p>
                <a:r>
                  <a:rPr lang="en-US" dirty="0"/>
                  <a:t>Quadrupole-driven</a:t>
                </a:r>
                <a:br>
                  <a:rPr lang="en-US" dirty="0"/>
                </a:br>
                <a:endParaRPr lang="en-US" dirty="0" smtClean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3357" y="1088013"/>
                <a:ext cx="7610025" cy="3677689"/>
              </a:xfrm>
              <a:blipFill>
                <a:blip r:embed="rId2"/>
                <a:stretch>
                  <a:fillRect l="-561" t="-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06" y="2700000"/>
            <a:ext cx="3167999" cy="19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4" y="2700000"/>
            <a:ext cx="3167999" cy="1980000"/>
          </a:xfrm>
          <a:prstGeom prst="rect">
            <a:avLst/>
          </a:prstGeom>
        </p:spPr>
      </p:pic>
      <p:sp>
        <p:nvSpPr>
          <p:cNvPr id="14" name="Inhaltsplatzhalter 2"/>
          <p:cNvSpPr txBox="1">
            <a:spLocks/>
          </p:cNvSpPr>
          <p:nvPr/>
        </p:nvSpPr>
        <p:spPr>
          <a:xfrm>
            <a:off x="6156482" y="1088014"/>
            <a:ext cx="2828177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dirty="0" smtClean="0"/>
          </a:p>
          <a:p>
            <a:endParaRPr lang="de-DE" sz="800" dirty="0" smtClean="0"/>
          </a:p>
          <a:p>
            <a:endParaRPr lang="en-US" dirty="0" smtClean="0"/>
          </a:p>
          <a:p>
            <a:r>
              <a:rPr lang="en-US" dirty="0" smtClean="0"/>
              <a:t>„noise”</a:t>
            </a:r>
            <a:br>
              <a:rPr lang="en-US" dirty="0" smtClean="0"/>
            </a:br>
            <a:r>
              <a:rPr lang="en-US" dirty="0" smtClean="0"/>
              <a:t>(macro-spill feedback)</a:t>
            </a:r>
            <a:endParaRPr lang="en-US" dirty="0"/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3255860" y="1115004"/>
            <a:ext cx="3867687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dirty="0" smtClean="0"/>
          </a:p>
          <a:p>
            <a:endParaRPr lang="de-DE" sz="800" dirty="0" smtClean="0"/>
          </a:p>
          <a:p>
            <a:r>
              <a:rPr lang="en-US" dirty="0"/>
              <a:t>RF Knock Out with SOS</a:t>
            </a:r>
            <a:endParaRPr lang="en-US" dirty="0" smtClean="0"/>
          </a:p>
          <a:p>
            <a:r>
              <a:rPr lang="en-US" dirty="0" smtClean="0"/>
              <a:t>„noise++“</a:t>
            </a:r>
          </a:p>
          <a:p>
            <a:endParaRPr lang="en-US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3" y="2690103"/>
            <a:ext cx="3167999" cy="19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1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</a:t>
            </a:r>
            <a:r>
              <a:rPr lang="en-US" dirty="0" smtClean="0"/>
              <a:t>Results </a:t>
            </a:r>
            <a:r>
              <a:rPr lang="en-US" dirty="0"/>
              <a:t>from </a:t>
            </a:r>
            <a:r>
              <a:rPr lang="en-US" dirty="0" smtClean="0"/>
              <a:t>Operation </a:t>
            </a:r>
            <a:r>
              <a:rPr lang="en-US" dirty="0"/>
              <a:t>with </a:t>
            </a:r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800" dirty="0"/>
              <a:t>Dedicated</a:t>
            </a:r>
            <a:r>
              <a:rPr lang="de-DE" sz="4800" dirty="0"/>
              <a:t> MDE</a:t>
            </a:r>
            <a:br>
              <a:rPr lang="de-DE" sz="4800" dirty="0"/>
            </a:br>
            <a:r>
              <a:rPr lang="de-DE" sz="4800" dirty="0" smtClean="0"/>
              <a:t>29.11.2023</a:t>
            </a:r>
            <a:endParaRPr lang="de-DE" dirty="0"/>
          </a:p>
          <a:p>
            <a:pPr marL="0" indent="0" algn="ctr">
              <a:buNone/>
            </a:pPr>
            <a:r>
              <a:rPr lang="de-DE" sz="4800" dirty="0" smtClean="0"/>
              <a:t>        </a:t>
            </a:r>
            <a:endParaRPr lang="de-DE" sz="4800" dirty="0"/>
          </a:p>
          <a:p>
            <a:endParaRPr lang="en-US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1647723" y="2857190"/>
            <a:ext cx="5760000" cy="1496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Extraction: </a:t>
            </a:r>
            <a:r>
              <a:rPr lang="en-US" dirty="0"/>
              <a:t>	</a:t>
            </a:r>
            <a:r>
              <a:rPr lang="en-US" dirty="0" smtClean="0"/>
              <a:t>Quadrupole-driven</a:t>
            </a:r>
            <a:r>
              <a:rPr lang="en-US" dirty="0"/>
              <a:t> </a:t>
            </a:r>
            <a:r>
              <a:rPr lang="en-US" dirty="0" smtClean="0"/>
              <a:t>(without SOS)</a:t>
            </a:r>
            <a:br>
              <a:rPr lang="en-US" dirty="0" smtClean="0"/>
            </a:br>
            <a:r>
              <a:rPr lang="en-US" dirty="0" smtClean="0"/>
              <a:t>				8 seconds</a:t>
            </a:r>
          </a:p>
          <a:p>
            <a:pPr lvl="1"/>
            <a:r>
              <a:rPr lang="en-US" dirty="0" smtClean="0"/>
              <a:t>Detector: 	HHD-CFD</a:t>
            </a:r>
            <a:endParaRPr lang="en-US" sz="4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from Operation with Beam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Time Structure of Spill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3357" y="1088013"/>
                <a:ext cx="7610025" cy="3677689"/>
              </a:xfrm>
            </p:spPr>
            <p:txBody>
              <a:bodyPr vert="horz"/>
              <a:lstStyle/>
              <a:p>
                <a:r>
                  <a:rPr lang="en-US" dirty="0" smtClean="0"/>
                  <a:t>Spill structure – comparison between 0 kV and </a:t>
                </a:r>
                <a:r>
                  <a:rPr lang="en-US" dirty="0"/>
                  <a:t>2 kV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bin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 smtClean="0"/>
                  <a:t>μs</a:t>
                </a:r>
                <a:r>
                  <a:rPr lang="en-US" dirty="0" smtClean="0"/>
                  <a:t>)</a:t>
                </a:r>
                <a:endParaRPr lang="en-US" dirty="0" smtClean="0"/>
              </a:p>
              <a:p>
                <a:endParaRPr lang="en-US" sz="800" dirty="0" smtClean="0"/>
              </a:p>
              <a:p>
                <a:r>
                  <a:rPr lang="en-US" dirty="0"/>
                  <a:t>Quadrupole-driven</a:t>
                </a:r>
                <a:br>
                  <a:rPr lang="en-US" dirty="0"/>
                </a:br>
                <a:endParaRPr lang="en-US" dirty="0" smtClean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3357" y="1088013"/>
                <a:ext cx="7610025" cy="3677689"/>
              </a:xfrm>
              <a:blipFill>
                <a:blip r:embed="rId2"/>
                <a:stretch>
                  <a:fillRect l="-561" t="-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06" y="2700000"/>
            <a:ext cx="3167999" cy="197999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4" y="2700000"/>
            <a:ext cx="3167999" cy="1979999"/>
          </a:xfrm>
          <a:prstGeom prst="rect">
            <a:avLst/>
          </a:prstGeom>
        </p:spPr>
      </p:pic>
      <p:sp>
        <p:nvSpPr>
          <p:cNvPr id="14" name="Inhaltsplatzhalter 2"/>
          <p:cNvSpPr txBox="1">
            <a:spLocks/>
          </p:cNvSpPr>
          <p:nvPr/>
        </p:nvSpPr>
        <p:spPr>
          <a:xfrm>
            <a:off x="6156482" y="1088014"/>
            <a:ext cx="2828177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dirty="0" smtClean="0"/>
          </a:p>
          <a:p>
            <a:endParaRPr lang="de-DE" sz="800" dirty="0" smtClean="0"/>
          </a:p>
          <a:p>
            <a:endParaRPr lang="en-US" dirty="0" smtClean="0"/>
          </a:p>
          <a:p>
            <a:r>
              <a:rPr lang="en-US" dirty="0" smtClean="0"/>
              <a:t>„noise”</a:t>
            </a:r>
            <a:br>
              <a:rPr lang="en-US" dirty="0" smtClean="0"/>
            </a:br>
            <a:r>
              <a:rPr lang="en-US" dirty="0" smtClean="0"/>
              <a:t>(macro-spill feedback)</a:t>
            </a:r>
            <a:endParaRPr lang="en-US" dirty="0"/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3255860" y="1115004"/>
            <a:ext cx="3867687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dirty="0" smtClean="0"/>
          </a:p>
          <a:p>
            <a:endParaRPr lang="de-DE" sz="800" dirty="0" smtClean="0"/>
          </a:p>
          <a:p>
            <a:r>
              <a:rPr lang="en-US" dirty="0"/>
              <a:t>RF Knock Out with SOS</a:t>
            </a:r>
            <a:endParaRPr lang="en-US" dirty="0" smtClean="0"/>
          </a:p>
          <a:p>
            <a:r>
              <a:rPr lang="en-US" dirty="0" smtClean="0"/>
              <a:t>„noise++“</a:t>
            </a:r>
          </a:p>
          <a:p>
            <a:endParaRPr lang="en-US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4" y="2690103"/>
            <a:ext cx="3167997" cy="19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6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from Operation with Beam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Particle inter-arrival-times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3357" y="1088013"/>
            <a:ext cx="7610025" cy="3677689"/>
          </a:xfrm>
        </p:spPr>
        <p:txBody>
          <a:bodyPr vert="horz"/>
          <a:lstStyle/>
          <a:p>
            <a:r>
              <a:rPr lang="en-US" dirty="0"/>
              <a:t>Particle </a:t>
            </a:r>
            <a:r>
              <a:rPr lang="en-US" dirty="0" smtClean="0"/>
              <a:t>inter-arrival-times – </a:t>
            </a:r>
            <a:r>
              <a:rPr lang="en-US" dirty="0" smtClean="0"/>
              <a:t>comparison between 0 kV and </a:t>
            </a:r>
            <a:r>
              <a:rPr lang="en-US" dirty="0"/>
              <a:t>2 </a:t>
            </a:r>
            <a:r>
              <a:rPr lang="en-US" dirty="0" smtClean="0"/>
              <a:t>kV</a:t>
            </a:r>
            <a:endParaRPr lang="en-US" sz="800" dirty="0" smtClean="0"/>
          </a:p>
          <a:p>
            <a:r>
              <a:rPr lang="en-US" dirty="0" smtClean="0"/>
              <a:t>Quadrupole-driven</a:t>
            </a:r>
          </a:p>
          <a:p>
            <a:pPr marL="0" indent="0">
              <a:buNone/>
            </a:pPr>
            <a:r>
              <a:rPr lang="en-US" sz="1600" dirty="0" smtClean="0"/>
              <a:t>	</a:t>
            </a:r>
            <a:r>
              <a:rPr lang="en-US" sz="1400" dirty="0" smtClean="0"/>
              <a:t>(80 MHz)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07" y="2958555"/>
            <a:ext cx="3167997" cy="197999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5" y="2958555"/>
            <a:ext cx="3167997" cy="1979999"/>
          </a:xfrm>
          <a:prstGeom prst="rect">
            <a:avLst/>
          </a:prstGeom>
        </p:spPr>
      </p:pic>
      <p:sp>
        <p:nvSpPr>
          <p:cNvPr id="14" name="Inhaltsplatzhalter 2"/>
          <p:cNvSpPr txBox="1">
            <a:spLocks/>
          </p:cNvSpPr>
          <p:nvPr/>
        </p:nvSpPr>
        <p:spPr>
          <a:xfrm>
            <a:off x="6156482" y="1088014"/>
            <a:ext cx="2828177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en-US" sz="1000" dirty="0" smtClean="0"/>
          </a:p>
          <a:p>
            <a:r>
              <a:rPr lang="en-US" dirty="0" smtClean="0"/>
              <a:t>„noise”</a:t>
            </a:r>
            <a:br>
              <a:rPr lang="en-US" dirty="0" smtClean="0"/>
            </a:br>
            <a:r>
              <a:rPr lang="en-US" dirty="0" smtClean="0"/>
              <a:t>(macro-spill feedback)</a:t>
            </a:r>
            <a:endParaRPr lang="en-US" dirty="0"/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3255860" y="1115004"/>
            <a:ext cx="3867687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800" dirty="0" smtClean="0"/>
          </a:p>
          <a:p>
            <a:endParaRPr lang="en-US" sz="800" dirty="0" smtClean="0"/>
          </a:p>
          <a:p>
            <a:r>
              <a:rPr lang="en-US" dirty="0" smtClean="0"/>
              <a:t>RF </a:t>
            </a:r>
            <a:r>
              <a:rPr lang="en-US" dirty="0"/>
              <a:t>Knock Out with SOS</a:t>
            </a:r>
            <a:endParaRPr lang="en-US" dirty="0" smtClean="0"/>
          </a:p>
          <a:p>
            <a:r>
              <a:rPr lang="en-US" dirty="0" smtClean="0"/>
              <a:t>„noise++“ </a:t>
            </a:r>
            <a:r>
              <a:rPr lang="en-US" sz="1400" dirty="0" smtClean="0"/>
              <a:t>(</a:t>
            </a:r>
            <a:r>
              <a:rPr lang="en-US" sz="1400" b="1" dirty="0" smtClean="0"/>
              <a:t>0.38</a:t>
            </a:r>
            <a:r>
              <a:rPr lang="en-US" sz="1400" dirty="0" smtClean="0"/>
              <a:t>, 0.76, 1.9 kHz)</a:t>
            </a:r>
          </a:p>
          <a:p>
            <a:endParaRPr lang="en-US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4" y="2948658"/>
            <a:ext cx="3167997" cy="197999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84" y="2133725"/>
            <a:ext cx="1719301" cy="107456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52" y="2156254"/>
            <a:ext cx="1713124" cy="107070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87" y="2155112"/>
            <a:ext cx="1716781" cy="107298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28" y="2133725"/>
            <a:ext cx="1713122" cy="107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5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from operation with beam</a:t>
            </a:r>
            <a:br>
              <a:rPr lang="en-US" dirty="0"/>
            </a:br>
            <a:r>
              <a:rPr lang="en-US" dirty="0"/>
              <a:t>Dedicated</a:t>
            </a:r>
            <a:r>
              <a:rPr lang="de-DE" dirty="0"/>
              <a:t> MDE 29.11.2023 (2 </a:t>
            </a:r>
            <a:r>
              <a:rPr lang="en-US" dirty="0"/>
              <a:t>shifts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7635" y="1088015"/>
            <a:ext cx="8420176" cy="3849745"/>
          </a:xfrm>
        </p:spPr>
        <p:txBody>
          <a:bodyPr/>
          <a:lstStyle/>
          <a:p>
            <a:r>
              <a:rPr lang="en-US" dirty="0" smtClean="0"/>
              <a:t>No suppression of the dominant harmonics – </a:t>
            </a:r>
            <a:r>
              <a:rPr lang="en-US" dirty="0" err="1" smtClean="0">
                <a:solidFill>
                  <a:srgbClr val="FF0000"/>
                </a:solidFill>
              </a:rPr>
              <a:t>rausnehmen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</a:p>
          <a:p>
            <a:endParaRPr lang="en-US" dirty="0"/>
          </a:p>
        </p:txBody>
      </p:sp>
      <p:pic>
        <p:nvPicPr>
          <p:cNvPr id="7" name="Inhaltsplatzhalt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68" y="1463040"/>
            <a:ext cx="8407798" cy="331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3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Ions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Energies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02" y="1088015"/>
            <a:ext cx="7527301" cy="361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814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Dedicated</a:t>
            </a:r>
            <a:r>
              <a:rPr lang="de-DE" dirty="0"/>
              <a:t> MDE 29.11.2023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Spill </a:t>
            </a:r>
            <a:r>
              <a:rPr lang="en-US" dirty="0"/>
              <a:t>quality</a:t>
            </a:r>
            <a:r>
              <a:rPr lang="de-DE" dirty="0"/>
              <a:t> </a:t>
            </a:r>
            <a:r>
              <a:rPr lang="en-US" dirty="0"/>
              <a:t>/ weighted duty factor</a:t>
            </a:r>
            <a:r>
              <a:rPr lang="de-DE" dirty="0"/>
              <a:t> (</a:t>
            </a:r>
            <a:r>
              <a:rPr lang="de-DE" baseline="30000" dirty="0"/>
              <a:t>14</a:t>
            </a:r>
            <a:r>
              <a:rPr lang="de-DE" dirty="0"/>
              <a:t>N</a:t>
            </a:r>
            <a:r>
              <a:rPr lang="de-DE" baseline="30000" dirty="0"/>
              <a:t>7+</a:t>
            </a:r>
            <a:r>
              <a:rPr lang="de-DE" dirty="0"/>
              <a:t> @ 300 </a:t>
            </a:r>
            <a:r>
              <a:rPr lang="de-DE" dirty="0" err="1" smtClean="0"/>
              <a:t>MeV</a:t>
            </a:r>
            <a:r>
              <a:rPr lang="de-DE" dirty="0" smtClean="0"/>
              <a:t>/u)</a:t>
            </a:r>
            <a:endParaRPr lang="en-US" dirty="0"/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4616697"/>
              </p:ext>
            </p:extLst>
          </p:nvPr>
        </p:nvGraphicFramePr>
        <p:xfrm>
          <a:off x="317500" y="1087438"/>
          <a:ext cx="8420100" cy="3630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8004">
                  <a:extLst>
                    <a:ext uri="{9D8B030D-6E8A-4147-A177-3AD203B41FA5}">
                      <a16:colId xmlns:a16="http://schemas.microsoft.com/office/drawing/2014/main" val="2236202623"/>
                    </a:ext>
                  </a:extLst>
                </a:gridCol>
                <a:gridCol w="2450592">
                  <a:extLst>
                    <a:ext uri="{9D8B030D-6E8A-4147-A177-3AD203B41FA5}">
                      <a16:colId xmlns:a16="http://schemas.microsoft.com/office/drawing/2014/main" val="716121796"/>
                    </a:ext>
                  </a:extLst>
                </a:gridCol>
                <a:gridCol w="2401824">
                  <a:extLst>
                    <a:ext uri="{9D8B030D-6E8A-4147-A177-3AD203B41FA5}">
                      <a16:colId xmlns:a16="http://schemas.microsoft.com/office/drawing/2014/main" val="3396374333"/>
                    </a:ext>
                  </a:extLst>
                </a:gridCol>
                <a:gridCol w="2519680">
                  <a:extLst>
                    <a:ext uri="{9D8B030D-6E8A-4147-A177-3AD203B41FA5}">
                      <a16:colId xmlns:a16="http://schemas.microsoft.com/office/drawing/2014/main" val="70727320"/>
                    </a:ext>
                  </a:extLst>
                </a:gridCol>
              </a:tblGrid>
              <a:tr h="5710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t</a:t>
                      </a:r>
                      <a:r>
                        <a:rPr lang="de-DE" baseline="-25000" dirty="0" err="1" smtClean="0"/>
                        <a:t>bin</a:t>
                      </a:r>
                      <a:r>
                        <a:rPr lang="de-DE" dirty="0" smtClean="0"/>
                        <a:t>=1 </a:t>
                      </a:r>
                      <a:r>
                        <a:rPr lang="el-GR" dirty="0" smtClean="0"/>
                        <a:t>μ</a:t>
                      </a:r>
                      <a:r>
                        <a:rPr lang="de-DE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t</a:t>
                      </a:r>
                      <a:r>
                        <a:rPr lang="de-DE" baseline="-25000" dirty="0" err="1" smtClean="0"/>
                        <a:t>bin</a:t>
                      </a:r>
                      <a:r>
                        <a:rPr lang="de-DE" dirty="0" smtClean="0"/>
                        <a:t>=10 </a:t>
                      </a:r>
                      <a:r>
                        <a:rPr lang="el-GR" dirty="0" smtClean="0"/>
                        <a:t>μ</a:t>
                      </a:r>
                      <a:r>
                        <a:rPr lang="de-DE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t</a:t>
                      </a:r>
                      <a:r>
                        <a:rPr lang="de-DE" baseline="-25000" dirty="0" err="1" smtClean="0"/>
                        <a:t>bin</a:t>
                      </a:r>
                      <a:r>
                        <a:rPr lang="de-DE" dirty="0" smtClean="0"/>
                        <a:t>=100 </a:t>
                      </a:r>
                      <a:r>
                        <a:rPr lang="el-GR" dirty="0" smtClean="0"/>
                        <a:t>μ</a:t>
                      </a:r>
                      <a:r>
                        <a:rPr lang="de-DE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754609"/>
                  </a:ext>
                </a:extLst>
              </a:tr>
              <a:tr h="1019928"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r>
                        <a:rPr lang="de-DE" dirty="0" err="1" smtClean="0"/>
                        <a:t>t</a:t>
                      </a:r>
                      <a:r>
                        <a:rPr lang="de-DE" baseline="-25000" dirty="0" err="1" smtClean="0"/>
                        <a:t>av</a:t>
                      </a:r>
                      <a:r>
                        <a:rPr lang="de-DE" dirty="0" smtClean="0"/>
                        <a:t>=1 </a:t>
                      </a:r>
                      <a:r>
                        <a:rPr lang="de-DE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799702"/>
                  </a:ext>
                </a:extLst>
              </a:tr>
              <a:tr h="1019928"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r>
                        <a:rPr lang="de-DE" dirty="0" err="1" smtClean="0"/>
                        <a:t>t</a:t>
                      </a:r>
                      <a:r>
                        <a:rPr lang="de-DE" baseline="-25000" dirty="0" err="1" smtClean="0"/>
                        <a:t>av</a:t>
                      </a:r>
                      <a:r>
                        <a:rPr lang="de-DE" dirty="0" smtClean="0"/>
                        <a:t>=10 </a:t>
                      </a:r>
                      <a:r>
                        <a:rPr lang="de-DE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995272"/>
                  </a:ext>
                </a:extLst>
              </a:tr>
              <a:tr h="1019928"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r>
                        <a:rPr lang="de-DE" dirty="0" err="1" smtClean="0"/>
                        <a:t>t</a:t>
                      </a:r>
                      <a:r>
                        <a:rPr lang="de-DE" baseline="-25000" dirty="0" err="1" smtClean="0"/>
                        <a:t>av</a:t>
                      </a:r>
                      <a:r>
                        <a:rPr lang="de-DE" dirty="0" smtClean="0"/>
                        <a:t>=100 </a:t>
                      </a:r>
                      <a:r>
                        <a:rPr lang="de-DE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130758"/>
                  </a:ext>
                </a:extLst>
              </a:tr>
            </a:tbl>
          </a:graphicData>
        </a:graphic>
      </p:graphicFrame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48" y="1715287"/>
            <a:ext cx="1251370" cy="93852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12" y="1693928"/>
            <a:ext cx="1279849" cy="95988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728" y="1693928"/>
            <a:ext cx="1279849" cy="95988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01" y="2717634"/>
            <a:ext cx="1268984" cy="95173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745" y="2717635"/>
            <a:ext cx="1268984" cy="95173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4" y="2721073"/>
            <a:ext cx="1264398" cy="94829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14" y="3720000"/>
            <a:ext cx="1297438" cy="973079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19" y="3720000"/>
            <a:ext cx="1297438" cy="97307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933" y="3720001"/>
            <a:ext cx="1297440" cy="97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4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Dedicated</a:t>
            </a:r>
            <a:r>
              <a:rPr lang="de-DE" dirty="0"/>
              <a:t> MDE 29.11.2023 </a:t>
            </a:r>
            <a:br>
              <a:rPr lang="de-DE" dirty="0"/>
            </a:br>
            <a:r>
              <a:rPr lang="de-DE" dirty="0"/>
              <a:t>Spill </a:t>
            </a:r>
            <a:r>
              <a:rPr lang="en-US" dirty="0"/>
              <a:t>quality</a:t>
            </a:r>
            <a:r>
              <a:rPr lang="de-DE" dirty="0"/>
              <a:t> </a:t>
            </a:r>
            <a:r>
              <a:rPr lang="en-US" dirty="0"/>
              <a:t>/ weighted duty factor</a:t>
            </a:r>
            <a:r>
              <a:rPr lang="de-DE" dirty="0"/>
              <a:t> (</a:t>
            </a:r>
            <a:r>
              <a:rPr lang="de-DE" baseline="30000" dirty="0"/>
              <a:t>14</a:t>
            </a:r>
            <a:r>
              <a:rPr lang="de-DE" dirty="0"/>
              <a:t>N</a:t>
            </a:r>
            <a:r>
              <a:rPr lang="de-DE" baseline="30000" dirty="0"/>
              <a:t>7+</a:t>
            </a:r>
            <a:r>
              <a:rPr lang="de-DE" dirty="0"/>
              <a:t> @ 300 </a:t>
            </a:r>
            <a:r>
              <a:rPr lang="de-DE" dirty="0" err="1"/>
              <a:t>MeV</a:t>
            </a:r>
            <a:r>
              <a:rPr lang="de-DE" dirty="0"/>
              <a:t>/u)</a:t>
            </a:r>
            <a:endParaRPr lang="en-US" dirty="0"/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858921"/>
              </p:ext>
            </p:extLst>
          </p:nvPr>
        </p:nvGraphicFramePr>
        <p:xfrm>
          <a:off x="317500" y="1087438"/>
          <a:ext cx="8420100" cy="3630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8004">
                  <a:extLst>
                    <a:ext uri="{9D8B030D-6E8A-4147-A177-3AD203B41FA5}">
                      <a16:colId xmlns:a16="http://schemas.microsoft.com/office/drawing/2014/main" val="2236202623"/>
                    </a:ext>
                  </a:extLst>
                </a:gridCol>
                <a:gridCol w="2450592">
                  <a:extLst>
                    <a:ext uri="{9D8B030D-6E8A-4147-A177-3AD203B41FA5}">
                      <a16:colId xmlns:a16="http://schemas.microsoft.com/office/drawing/2014/main" val="716121796"/>
                    </a:ext>
                  </a:extLst>
                </a:gridCol>
                <a:gridCol w="2401824">
                  <a:extLst>
                    <a:ext uri="{9D8B030D-6E8A-4147-A177-3AD203B41FA5}">
                      <a16:colId xmlns:a16="http://schemas.microsoft.com/office/drawing/2014/main" val="3396374333"/>
                    </a:ext>
                  </a:extLst>
                </a:gridCol>
                <a:gridCol w="2519680">
                  <a:extLst>
                    <a:ext uri="{9D8B030D-6E8A-4147-A177-3AD203B41FA5}">
                      <a16:colId xmlns:a16="http://schemas.microsoft.com/office/drawing/2014/main" val="70727320"/>
                    </a:ext>
                  </a:extLst>
                </a:gridCol>
              </a:tblGrid>
              <a:tr h="5710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t</a:t>
                      </a:r>
                      <a:r>
                        <a:rPr lang="de-DE" baseline="-25000" dirty="0" err="1" smtClean="0"/>
                        <a:t>bin</a:t>
                      </a:r>
                      <a:r>
                        <a:rPr lang="de-DE" dirty="0" smtClean="0"/>
                        <a:t>=5 </a:t>
                      </a:r>
                      <a:r>
                        <a:rPr lang="el-GR" dirty="0" smtClean="0"/>
                        <a:t>μ</a:t>
                      </a:r>
                      <a:r>
                        <a:rPr lang="de-DE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t</a:t>
                      </a:r>
                      <a:r>
                        <a:rPr lang="de-DE" baseline="-25000" dirty="0" err="1" smtClean="0"/>
                        <a:t>bin</a:t>
                      </a:r>
                      <a:r>
                        <a:rPr lang="de-DE" dirty="0" smtClean="0"/>
                        <a:t>=10 </a:t>
                      </a:r>
                      <a:r>
                        <a:rPr lang="el-GR" dirty="0" smtClean="0"/>
                        <a:t>μ</a:t>
                      </a:r>
                      <a:r>
                        <a:rPr lang="de-DE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t</a:t>
                      </a:r>
                      <a:r>
                        <a:rPr lang="de-DE" baseline="-25000" dirty="0" err="1" smtClean="0"/>
                        <a:t>bin</a:t>
                      </a:r>
                      <a:r>
                        <a:rPr lang="de-DE" dirty="0" smtClean="0"/>
                        <a:t>=20 </a:t>
                      </a:r>
                      <a:r>
                        <a:rPr lang="el-GR" dirty="0" smtClean="0"/>
                        <a:t>μ</a:t>
                      </a:r>
                      <a:r>
                        <a:rPr lang="de-DE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754609"/>
                  </a:ext>
                </a:extLst>
              </a:tr>
              <a:tr h="1019928"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r>
                        <a:rPr lang="de-DE" dirty="0" err="1" smtClean="0"/>
                        <a:t>t</a:t>
                      </a:r>
                      <a:r>
                        <a:rPr lang="de-DE" baseline="-25000" dirty="0" err="1" smtClean="0"/>
                        <a:t>av</a:t>
                      </a:r>
                      <a:r>
                        <a:rPr lang="de-DE" dirty="0" smtClean="0"/>
                        <a:t>=5 </a:t>
                      </a:r>
                      <a:r>
                        <a:rPr lang="de-DE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799702"/>
                  </a:ext>
                </a:extLst>
              </a:tr>
              <a:tr h="1019928"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r>
                        <a:rPr lang="de-DE" dirty="0" err="1" smtClean="0"/>
                        <a:t>t</a:t>
                      </a:r>
                      <a:r>
                        <a:rPr lang="de-DE" baseline="-25000" dirty="0" err="1" smtClean="0"/>
                        <a:t>av</a:t>
                      </a:r>
                      <a:r>
                        <a:rPr lang="de-DE" dirty="0" smtClean="0"/>
                        <a:t>=10 </a:t>
                      </a:r>
                      <a:r>
                        <a:rPr lang="de-DE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995272"/>
                  </a:ext>
                </a:extLst>
              </a:tr>
              <a:tr h="1019928"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r>
                        <a:rPr lang="de-DE" dirty="0" err="1" smtClean="0"/>
                        <a:t>t</a:t>
                      </a:r>
                      <a:r>
                        <a:rPr lang="de-DE" baseline="-25000" dirty="0" err="1" smtClean="0"/>
                        <a:t>av</a:t>
                      </a:r>
                      <a:r>
                        <a:rPr lang="de-DE" dirty="0" smtClean="0"/>
                        <a:t>=20 </a:t>
                      </a:r>
                      <a:r>
                        <a:rPr lang="de-DE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130758"/>
                  </a:ext>
                </a:extLst>
              </a:tr>
            </a:tbl>
          </a:graphicData>
        </a:graphic>
      </p:graphicFrame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49" y="1707978"/>
            <a:ext cx="1251370" cy="93852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49" y="2724959"/>
            <a:ext cx="1251370" cy="93852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49" y="3750008"/>
            <a:ext cx="1251370" cy="93852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383" y="1707979"/>
            <a:ext cx="1251370" cy="93852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243" y="2724959"/>
            <a:ext cx="1251370" cy="93852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52" y="3750009"/>
            <a:ext cx="1251370" cy="93852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90" y="1707979"/>
            <a:ext cx="1251369" cy="938527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90" y="2724959"/>
            <a:ext cx="1251370" cy="93852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78" y="3750010"/>
            <a:ext cx="1251368" cy="93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</a:t>
            </a:r>
            <a:r>
              <a:rPr lang="en-US" dirty="0" smtClean="0"/>
              <a:t>Results </a:t>
            </a:r>
            <a:r>
              <a:rPr lang="en-US" dirty="0"/>
              <a:t>from </a:t>
            </a:r>
            <a:r>
              <a:rPr lang="en-US" dirty="0" smtClean="0"/>
              <a:t>Operation </a:t>
            </a:r>
            <a:r>
              <a:rPr lang="en-US" dirty="0"/>
              <a:t>with B</a:t>
            </a:r>
            <a:r>
              <a:rPr lang="en-US" dirty="0" smtClean="0"/>
              <a:t>eam</a:t>
            </a:r>
            <a:br>
              <a:rPr lang="en-US" dirty="0" smtClean="0"/>
            </a:br>
            <a:r>
              <a:rPr lang="de-DE" dirty="0" smtClean="0"/>
              <a:t>Dedicated MDE 29.11.2023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17635" y="1095158"/>
                <a:ext cx="8420176" cy="3677689"/>
              </a:xfrm>
            </p:spPr>
            <p:txBody>
              <a:bodyPr/>
              <a:lstStyle/>
              <a:p>
                <a:r>
                  <a:rPr lang="en-US" dirty="0" smtClean="0"/>
                  <a:t>Spill quality / weighted duty factor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bin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μs</a:t>
                </a:r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av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ms</a:t>
                </a:r>
                <a:r>
                  <a:rPr lang="en-US" dirty="0" smtClean="0"/>
                  <a:t>)</a:t>
                </a:r>
              </a:p>
              <a:p>
                <a:r>
                  <a:rPr lang="en-US" dirty="0" smtClean="0"/>
                  <a:t>167 spills, 16 voltages</a:t>
                </a:r>
              </a:p>
              <a:p>
                <a:r>
                  <a:rPr lang="en-US" dirty="0"/>
                  <a:t>V</a:t>
                </a:r>
                <a:r>
                  <a:rPr lang="en-US" dirty="0" smtClean="0"/>
                  <a:t>alid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bin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μs</a:t>
                </a: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7635" y="1095158"/>
                <a:ext cx="8420176" cy="3677689"/>
              </a:xfrm>
              <a:blipFill>
                <a:blip r:embed="rId2"/>
                <a:stretch>
                  <a:fillRect l="-434" t="-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2125978"/>
            <a:ext cx="3521197" cy="26408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Inhaltsplatzhalter 2"/>
              <p:cNvSpPr txBox="1">
                <a:spLocks/>
              </p:cNvSpPr>
              <p:nvPr/>
            </p:nvSpPr>
            <p:spPr>
              <a:xfrm>
                <a:off x="4283562" y="1426369"/>
                <a:ext cx="4606649" cy="34861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57175" indent="-257175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557213" indent="-214313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5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3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2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0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av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de-DE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 with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max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 smtClean="0"/>
                  <a:t> 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 smtClean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bin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 smtClean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av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endParaRPr lang="en-US" sz="1050" dirty="0" smtClean="0"/>
              </a:p>
              <a:p>
                <a:r>
                  <a:rPr lang="en-US" dirty="0" smtClean="0"/>
                  <a:t>Optimal voltage found at 2 kV is only valid for </a:t>
                </a:r>
                <a:r>
                  <a:rPr lang="en-US" baseline="30000" dirty="0" smtClean="0"/>
                  <a:t>14</a:t>
                </a:r>
                <a:r>
                  <a:rPr lang="en-US" dirty="0" smtClean="0"/>
                  <a:t>N</a:t>
                </a:r>
                <a:r>
                  <a:rPr lang="en-US" baseline="30000" dirty="0" smtClean="0"/>
                  <a:t>7+</a:t>
                </a:r>
                <a:r>
                  <a:rPr lang="en-US" dirty="0" smtClean="0"/>
                  <a:t> @ 300 MeV/u</a:t>
                </a:r>
              </a:p>
              <a:p>
                <a:r>
                  <a:rPr lang="en-US" dirty="0" smtClean="0"/>
                  <a:t>Optimum synchrotron tune found at 2 kV  is </a:t>
                </a:r>
                <a:r>
                  <a:rPr lang="en-US" dirty="0" smtClean="0"/>
                  <a:t>0.0038</a:t>
                </a:r>
                <a:endParaRPr lang="en-US" dirty="0" smtClean="0"/>
              </a:p>
            </p:txBody>
          </p:sp>
        </mc:Choice>
        <mc:Fallback>
          <p:sp>
            <p:nvSpPr>
              <p:cNvPr id="6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562" y="1426369"/>
                <a:ext cx="4606649" cy="3486166"/>
              </a:xfrm>
              <a:prstGeom prst="rect">
                <a:avLst/>
              </a:prstGeom>
              <a:blipFill>
                <a:blip r:embed="rId4"/>
                <a:stretch>
                  <a:fillRect l="-927" t="-699" r="-2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136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Measurements performed by beam diagnostics department (BEA) on 1.3.2024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B</a:t>
            </a:r>
            <a:r>
              <a:rPr lang="en-US" dirty="0" smtClean="0"/>
              <a:t>est results found with spill optimization system AND micro spill cavity on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30431"/>
          <a:stretch/>
        </p:blipFill>
        <p:spPr>
          <a:xfrm>
            <a:off x="425780" y="1429787"/>
            <a:ext cx="7499262" cy="29626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</a:t>
            </a:r>
            <a:r>
              <a:rPr lang="en-US" dirty="0" smtClean="0"/>
              <a:t>Results </a:t>
            </a:r>
            <a:r>
              <a:rPr lang="en-US" dirty="0"/>
              <a:t>from </a:t>
            </a:r>
            <a:r>
              <a:rPr lang="en-US" dirty="0" smtClean="0"/>
              <a:t>Operation </a:t>
            </a:r>
            <a:r>
              <a:rPr lang="en-US" dirty="0"/>
              <a:t>with </a:t>
            </a:r>
            <a:r>
              <a:rPr lang="en-US" dirty="0" smtClean="0"/>
              <a:t>Beam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Parasitic Operation HADES Beam </a:t>
            </a:r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3691851" y="1701221"/>
            <a:ext cx="461665" cy="2031325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 smtClean="0"/>
              <a:t>settings changed</a:t>
            </a:r>
            <a:r>
              <a:rPr lang="en-US" dirty="0" smtClean="0"/>
              <a:t>*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356940" y="3514662"/>
            <a:ext cx="3198499" cy="61555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*) </a:t>
            </a:r>
            <a:r>
              <a:rPr lang="en-US" sz="1600" dirty="0" err="1" smtClean="0"/>
              <a:t>sextupole</a:t>
            </a:r>
            <a:r>
              <a:rPr lang="en-US" sz="1600" dirty="0" smtClean="0"/>
              <a:t> amplitude increased</a:t>
            </a:r>
          </a:p>
          <a:p>
            <a:pPr algn="l"/>
            <a:r>
              <a:rPr lang="en-US" sz="1600" dirty="0" smtClean="0"/>
              <a:t>    tune adjusted</a:t>
            </a:r>
          </a:p>
        </p:txBody>
      </p:sp>
      <p:sp>
        <p:nvSpPr>
          <p:cNvPr id="9" name="Ellipse 8"/>
          <p:cNvSpPr/>
          <p:nvPr/>
        </p:nvSpPr>
        <p:spPr>
          <a:xfrm rot="13472353">
            <a:off x="1511897" y="3393752"/>
            <a:ext cx="244438" cy="677588"/>
          </a:xfrm>
          <a:prstGeom prst="ellipse">
            <a:avLst/>
          </a:prstGeom>
          <a:noFill/>
          <a:ln>
            <a:solidFill>
              <a:srgbClr val="FDBB6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 rot="305860">
            <a:off x="3321482" y="1564468"/>
            <a:ext cx="258338" cy="1958546"/>
          </a:xfrm>
          <a:prstGeom prst="ellipse">
            <a:avLst/>
          </a:prstGeom>
          <a:noFill/>
          <a:ln>
            <a:solidFill>
              <a:srgbClr val="FDBB6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3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440000"/>
            <a:ext cx="5760000" cy="288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from operation with beam</a:t>
            </a:r>
            <a:br>
              <a:rPr lang="en-US" dirty="0"/>
            </a:br>
            <a:r>
              <a:rPr lang="en-US" dirty="0"/>
              <a:t>Dedicated</a:t>
            </a:r>
            <a:r>
              <a:rPr lang="de-DE" dirty="0"/>
              <a:t> MDE </a:t>
            </a:r>
            <a:r>
              <a:rPr lang="de-DE" dirty="0" smtClean="0"/>
              <a:t>29.11.2023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Spectrum of extracted beam</a:t>
            </a:r>
          </a:p>
          <a:p>
            <a:r>
              <a:rPr lang="en-US" dirty="0" smtClean="0"/>
              <a:t>Improvement</a:t>
            </a:r>
            <a:br>
              <a:rPr lang="en-US" dirty="0" smtClean="0"/>
            </a:br>
            <a:r>
              <a:rPr lang="en-US" dirty="0" smtClean="0"/>
              <a:t>for all </a:t>
            </a:r>
            <a:br>
              <a:rPr lang="en-US" dirty="0" smtClean="0"/>
            </a:br>
            <a:r>
              <a:rPr lang="en-US" dirty="0" smtClean="0"/>
              <a:t>frequencies</a:t>
            </a:r>
          </a:p>
        </p:txBody>
      </p:sp>
    </p:spTree>
    <p:extLst>
      <p:ext uri="{BB962C8B-B14F-4D97-AF65-F5344CB8AC3E}">
        <p14:creationId xmlns:p14="http://schemas.microsoft.com/office/powerpoint/2010/main" val="89337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440000"/>
            <a:ext cx="5760000" cy="288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from operation with beam</a:t>
            </a:r>
            <a:br>
              <a:rPr lang="en-US" dirty="0"/>
            </a:br>
            <a:r>
              <a:rPr lang="en-US" dirty="0"/>
              <a:t>Dedicated</a:t>
            </a:r>
            <a:r>
              <a:rPr lang="de-DE" dirty="0"/>
              <a:t> MDE </a:t>
            </a:r>
            <a:r>
              <a:rPr lang="de-DE" dirty="0" smtClean="0"/>
              <a:t>29.11.2023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Spectrum of extracted beam</a:t>
            </a:r>
          </a:p>
          <a:p>
            <a:r>
              <a:rPr lang="en-US" dirty="0" smtClean="0"/>
              <a:t>Improvement</a:t>
            </a:r>
            <a:br>
              <a:rPr lang="en-US" dirty="0" smtClean="0"/>
            </a:br>
            <a:r>
              <a:rPr lang="en-US" dirty="0" smtClean="0"/>
              <a:t>for all </a:t>
            </a:r>
            <a:br>
              <a:rPr lang="en-US" dirty="0" smtClean="0"/>
            </a:br>
            <a:r>
              <a:rPr lang="en-US" dirty="0" smtClean="0"/>
              <a:t>frequencies</a:t>
            </a:r>
          </a:p>
        </p:txBody>
      </p:sp>
    </p:spTree>
    <p:extLst>
      <p:ext uri="{BB962C8B-B14F-4D97-AF65-F5344CB8AC3E}">
        <p14:creationId xmlns:p14="http://schemas.microsoft.com/office/powerpoint/2010/main" val="227198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 from Operation with Beam</a:t>
            </a:r>
            <a:br>
              <a:rPr lang="en-US" dirty="0" smtClean="0"/>
            </a:br>
            <a:r>
              <a:rPr lang="en-US" dirty="0" smtClean="0"/>
              <a:t>Dedicated MDE 29.11.2023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r>
              <a:rPr lang="en-US" dirty="0" smtClean="0"/>
              <a:t>B</a:t>
            </a:r>
            <a:r>
              <a:rPr lang="en-US" dirty="0" smtClean="0"/>
              <a:t>unched beam during extraction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endParaRPr lang="en-US" dirty="0" smtClean="0"/>
          </a:p>
          <a:p>
            <a:r>
              <a:rPr lang="en-US" dirty="0"/>
              <a:t>R</a:t>
            </a:r>
            <a:r>
              <a:rPr lang="en-US" dirty="0" smtClean="0"/>
              <a:t>ebunching at </a:t>
            </a:r>
            <a:r>
              <a:rPr lang="en-US" dirty="0" smtClean="0"/>
              <a:t>h=90</a:t>
            </a:r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ebunching at h=4</a:t>
            </a:r>
          </a:p>
          <a:p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811" y="1041715"/>
            <a:ext cx="4650222" cy="395716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830" r="-5007" b="-2689"/>
          <a:stretch/>
        </p:blipFill>
        <p:spPr>
          <a:xfrm>
            <a:off x="665320" y="1816547"/>
            <a:ext cx="3246919" cy="215356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2" t="77942" r="65633" b="12188"/>
          <a:stretch/>
        </p:blipFill>
        <p:spPr>
          <a:xfrm>
            <a:off x="3096000" y="3772116"/>
            <a:ext cx="111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1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from operation with beam</a:t>
            </a:r>
            <a:br>
              <a:rPr lang="en-US" dirty="0"/>
            </a:br>
            <a:r>
              <a:rPr lang="en-US" dirty="0"/>
              <a:t>Parasitic Operation HADES Beam </a:t>
            </a:r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vert="horz"/>
          <a:lstStyle/>
          <a:p>
            <a:r>
              <a:rPr lang="de-DE" dirty="0" smtClean="0"/>
              <a:t>Fourier </a:t>
            </a:r>
            <a:r>
              <a:rPr lang="de-DE" dirty="0" err="1" smtClean="0"/>
              <a:t>series</a:t>
            </a:r>
            <a:r>
              <a:rPr lang="de-DE" dirty="0" smtClean="0"/>
              <a:t> – „</a:t>
            </a:r>
            <a:r>
              <a:rPr lang="de-DE" dirty="0" err="1" smtClean="0"/>
              <a:t>noise</a:t>
            </a:r>
            <a:r>
              <a:rPr lang="de-DE" dirty="0" smtClean="0"/>
              <a:t> ++“ vs. „</a:t>
            </a:r>
            <a:r>
              <a:rPr lang="de-DE" dirty="0" err="1" smtClean="0"/>
              <a:t>noise</a:t>
            </a:r>
            <a:r>
              <a:rPr lang="de-DE" dirty="0" smtClean="0"/>
              <a:t> ++ </a:t>
            </a:r>
            <a:r>
              <a:rPr lang="de-DE" dirty="0" err="1" smtClean="0"/>
              <a:t>with</a:t>
            </a:r>
            <a:r>
              <a:rPr lang="de-DE" dirty="0" smtClean="0"/>
              <a:t> 2 kV“</a:t>
            </a:r>
            <a:endParaRPr lang="de-DE" dirty="0"/>
          </a:p>
          <a:p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440000"/>
            <a:ext cx="5760000" cy="2880000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 rot="16770153">
            <a:off x="4377403" y="1663415"/>
            <a:ext cx="1433459" cy="2840077"/>
          </a:xfrm>
          <a:prstGeom prst="ellipse">
            <a:avLst/>
          </a:prstGeom>
          <a:noFill/>
          <a:ln>
            <a:solidFill>
              <a:srgbClr val="FDBB6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/>
          <a:srcRect l="11297" t="43822" r="60161" b="24078"/>
          <a:stretch/>
        </p:blipFill>
        <p:spPr>
          <a:xfrm>
            <a:off x="288000" y="3038400"/>
            <a:ext cx="2088000" cy="12816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/>
          <a:srcRect l="43297" t="61605" r="43318" b="36592"/>
          <a:stretch/>
        </p:blipFill>
        <p:spPr>
          <a:xfrm>
            <a:off x="285638" y="2717937"/>
            <a:ext cx="2023141" cy="14876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/>
          <a:srcRect l="43297" t="56278" r="43318" b="41919"/>
          <a:stretch/>
        </p:blipFill>
        <p:spPr>
          <a:xfrm>
            <a:off x="285638" y="2570066"/>
            <a:ext cx="2023141" cy="1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7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from operation with beam</a:t>
            </a:r>
            <a:br>
              <a:rPr lang="en-US" dirty="0"/>
            </a:br>
            <a:r>
              <a:rPr lang="en-US" dirty="0"/>
              <a:t>Parasitic Operation HADES Beam </a:t>
            </a:r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vert="horz"/>
          <a:lstStyle/>
          <a:p>
            <a:r>
              <a:rPr lang="de-DE" dirty="0" smtClean="0"/>
              <a:t>Fourier </a:t>
            </a:r>
            <a:r>
              <a:rPr lang="de-DE" dirty="0" err="1" smtClean="0"/>
              <a:t>series</a:t>
            </a:r>
            <a:r>
              <a:rPr lang="de-DE" dirty="0" smtClean="0"/>
              <a:t> – „</a:t>
            </a:r>
            <a:r>
              <a:rPr lang="de-DE" dirty="0" err="1" smtClean="0"/>
              <a:t>noise</a:t>
            </a:r>
            <a:r>
              <a:rPr lang="de-DE" dirty="0" smtClean="0"/>
              <a:t> ++“ vs. „</a:t>
            </a:r>
            <a:r>
              <a:rPr lang="de-DE" dirty="0" err="1" smtClean="0"/>
              <a:t>noise</a:t>
            </a:r>
            <a:r>
              <a:rPr lang="de-DE" dirty="0" smtClean="0"/>
              <a:t> ++ </a:t>
            </a:r>
            <a:r>
              <a:rPr lang="de-DE" dirty="0" err="1" smtClean="0"/>
              <a:t>with</a:t>
            </a:r>
            <a:r>
              <a:rPr lang="de-DE" dirty="0" smtClean="0"/>
              <a:t> 2 kV“</a:t>
            </a:r>
            <a:endParaRPr lang="de-DE" dirty="0"/>
          </a:p>
          <a:p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440000"/>
            <a:ext cx="5760000" cy="2880000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 rot="16770153">
            <a:off x="4377403" y="1663415"/>
            <a:ext cx="1433459" cy="2840077"/>
          </a:xfrm>
          <a:prstGeom prst="ellipse">
            <a:avLst/>
          </a:prstGeom>
          <a:noFill/>
          <a:ln>
            <a:solidFill>
              <a:srgbClr val="FDBB6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/>
          <a:srcRect l="11297" t="43822" r="60161" b="24078"/>
          <a:stretch/>
        </p:blipFill>
        <p:spPr>
          <a:xfrm>
            <a:off x="288000" y="3038400"/>
            <a:ext cx="2088000" cy="12816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/>
          <a:srcRect l="43297" t="61605" r="43318" b="36592"/>
          <a:stretch/>
        </p:blipFill>
        <p:spPr>
          <a:xfrm>
            <a:off x="285638" y="2717937"/>
            <a:ext cx="2023141" cy="14876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/>
          <a:srcRect l="43297" t="56278" r="43318" b="41919"/>
          <a:stretch/>
        </p:blipFill>
        <p:spPr>
          <a:xfrm>
            <a:off x="285638" y="2570066"/>
            <a:ext cx="2023141" cy="1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1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from operation with beam</a:t>
            </a:r>
            <a:br>
              <a:rPr lang="en-US" dirty="0"/>
            </a:br>
            <a:r>
              <a:rPr lang="en-US" dirty="0"/>
              <a:t>Parasitic Operation HADES Beam </a:t>
            </a:r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vert="horz"/>
          <a:lstStyle/>
          <a:p>
            <a:r>
              <a:rPr lang="de-DE" dirty="0" smtClean="0"/>
              <a:t>Fourier </a:t>
            </a:r>
            <a:r>
              <a:rPr lang="de-DE" dirty="0" err="1" smtClean="0"/>
              <a:t>series</a:t>
            </a:r>
            <a:r>
              <a:rPr lang="de-DE" dirty="0" smtClean="0"/>
              <a:t> – „</a:t>
            </a:r>
            <a:r>
              <a:rPr lang="de-DE" dirty="0" err="1" smtClean="0"/>
              <a:t>noise</a:t>
            </a:r>
            <a:r>
              <a:rPr lang="de-DE" dirty="0" smtClean="0"/>
              <a:t>“ vs. „</a:t>
            </a:r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2 kV“</a:t>
            </a:r>
          </a:p>
          <a:p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440000"/>
            <a:ext cx="5760000" cy="2880000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 rot="16770153">
            <a:off x="4377403" y="1663415"/>
            <a:ext cx="1433459" cy="2840077"/>
          </a:xfrm>
          <a:prstGeom prst="ellipse">
            <a:avLst/>
          </a:prstGeom>
          <a:noFill/>
          <a:ln>
            <a:solidFill>
              <a:srgbClr val="FDBB6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11335" t="43717" r="60122" b="24186"/>
          <a:stretch/>
        </p:blipFill>
        <p:spPr>
          <a:xfrm>
            <a:off x="288000" y="3038400"/>
            <a:ext cx="2088000" cy="12816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/>
          <a:srcRect l="43297" t="50571" r="43318" b="47626"/>
          <a:stretch/>
        </p:blipFill>
        <p:spPr>
          <a:xfrm>
            <a:off x="288000" y="2569240"/>
            <a:ext cx="2023141" cy="14876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/>
          <a:srcRect l="43297" t="54224" r="43318" b="43973"/>
          <a:stretch/>
        </p:blipFill>
        <p:spPr>
          <a:xfrm>
            <a:off x="288000" y="2733737"/>
            <a:ext cx="2023141" cy="1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from operation with beam</a:t>
            </a:r>
            <a:br>
              <a:rPr lang="en-US" dirty="0"/>
            </a:br>
            <a:r>
              <a:rPr lang="en-US" dirty="0"/>
              <a:t>Parasitic Operation HADES Beam </a:t>
            </a:r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vert="horz"/>
          <a:lstStyle/>
          <a:p>
            <a:r>
              <a:rPr lang="de-DE" dirty="0" smtClean="0"/>
              <a:t>Fourier </a:t>
            </a:r>
            <a:r>
              <a:rPr lang="de-DE" dirty="0" err="1" smtClean="0"/>
              <a:t>series</a:t>
            </a:r>
            <a:r>
              <a:rPr lang="de-DE" dirty="0" smtClean="0"/>
              <a:t> – „</a:t>
            </a:r>
            <a:r>
              <a:rPr lang="de-DE" dirty="0" err="1" smtClean="0"/>
              <a:t>noise</a:t>
            </a:r>
            <a:r>
              <a:rPr lang="de-DE" dirty="0" smtClean="0"/>
              <a:t>“ vs. „</a:t>
            </a:r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2 kV“</a:t>
            </a:r>
          </a:p>
          <a:p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440000"/>
            <a:ext cx="5760000" cy="2880000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 rot="16770153">
            <a:off x="4377403" y="1663415"/>
            <a:ext cx="1433459" cy="2840077"/>
          </a:xfrm>
          <a:prstGeom prst="ellipse">
            <a:avLst/>
          </a:prstGeom>
          <a:noFill/>
          <a:ln>
            <a:solidFill>
              <a:srgbClr val="FDBB6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11335" t="43717" r="60122" b="24186"/>
          <a:stretch/>
        </p:blipFill>
        <p:spPr>
          <a:xfrm>
            <a:off x="288000" y="3038400"/>
            <a:ext cx="2088000" cy="12816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/>
          <a:srcRect l="43297" t="50571" r="43318" b="47626"/>
          <a:stretch/>
        </p:blipFill>
        <p:spPr>
          <a:xfrm>
            <a:off x="288000" y="2569240"/>
            <a:ext cx="2023141" cy="14876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/>
          <a:srcRect l="43297" t="54224" r="43318" b="43973"/>
          <a:stretch/>
        </p:blipFill>
        <p:spPr>
          <a:xfrm>
            <a:off x="288000" y="2733737"/>
            <a:ext cx="2023141" cy="1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0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from operation with beam</a:t>
            </a:r>
            <a:br>
              <a:rPr lang="en-US" dirty="0"/>
            </a:br>
            <a:r>
              <a:rPr lang="en-US" dirty="0"/>
              <a:t>Dedicated</a:t>
            </a:r>
            <a:r>
              <a:rPr lang="de-DE" dirty="0"/>
              <a:t> MDE 29.11.2023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Different Settings</a:t>
            </a:r>
          </a:p>
          <a:p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6" t="42007" r="5550" b="8996"/>
          <a:stretch/>
        </p:blipFill>
        <p:spPr>
          <a:xfrm>
            <a:off x="803568" y="1525704"/>
            <a:ext cx="3240000" cy="324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9" t="41995" r="5512" b="9011"/>
          <a:stretch/>
        </p:blipFill>
        <p:spPr>
          <a:xfrm>
            <a:off x="4641429" y="1525704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1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</a:t>
            </a:r>
            <a:r>
              <a:rPr lang="en-US" dirty="0" smtClean="0"/>
              <a:t>Results </a:t>
            </a:r>
            <a:r>
              <a:rPr lang="en-US" dirty="0"/>
              <a:t>from </a:t>
            </a:r>
            <a:r>
              <a:rPr lang="en-US" dirty="0" smtClean="0"/>
              <a:t>Operation </a:t>
            </a:r>
            <a:r>
              <a:rPr lang="en-US" dirty="0"/>
              <a:t>with B</a:t>
            </a:r>
            <a:r>
              <a:rPr lang="en-US" dirty="0" smtClean="0"/>
              <a:t>eam</a:t>
            </a:r>
            <a:br>
              <a:rPr lang="en-US" dirty="0" smtClean="0"/>
            </a:br>
            <a:r>
              <a:rPr lang="de-DE" dirty="0" smtClean="0"/>
              <a:t>Dedicated MDE 29.11.2023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17635" y="1095158"/>
                <a:ext cx="8420176" cy="3677689"/>
              </a:xfrm>
            </p:spPr>
            <p:txBody>
              <a:bodyPr/>
              <a:lstStyle/>
              <a:p>
                <a:r>
                  <a:rPr lang="en-US" dirty="0" smtClean="0"/>
                  <a:t>Spill quality / weighted duty factor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bin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μs</a:t>
                </a:r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av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ms</a:t>
                </a:r>
                <a:r>
                  <a:rPr lang="en-US" dirty="0" smtClean="0"/>
                  <a:t>)</a:t>
                </a:r>
              </a:p>
              <a:p>
                <a:r>
                  <a:rPr lang="en-US" dirty="0" smtClean="0"/>
                  <a:t>167 spills, 16 voltages</a:t>
                </a:r>
              </a:p>
              <a:p>
                <a:r>
                  <a:rPr lang="en-US" dirty="0"/>
                  <a:t>V</a:t>
                </a:r>
                <a:r>
                  <a:rPr lang="en-US" dirty="0" smtClean="0"/>
                  <a:t>alid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bin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μs</a:t>
                </a: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7635" y="1095158"/>
                <a:ext cx="8420176" cy="3677689"/>
              </a:xfrm>
              <a:blipFill>
                <a:blip r:embed="rId2"/>
                <a:stretch>
                  <a:fillRect l="-434" t="-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t="9213" r="7453" b="-652"/>
          <a:stretch/>
        </p:blipFill>
        <p:spPr>
          <a:xfrm>
            <a:off x="540000" y="2101970"/>
            <a:ext cx="3521197" cy="26889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Inhaltsplatzhalter 2"/>
              <p:cNvSpPr txBox="1">
                <a:spLocks/>
              </p:cNvSpPr>
              <p:nvPr/>
            </p:nvSpPr>
            <p:spPr>
              <a:xfrm>
                <a:off x="4283562" y="1426369"/>
                <a:ext cx="4606649" cy="34861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57175" indent="-257175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557213" indent="-214313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5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8572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3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2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05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4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av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de-DE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 with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r>
                  <a:rPr lang="en-US" dirty="0" smtClean="0"/>
                  <a:t> 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 smtClean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bin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 smtClean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av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endParaRPr lang="en-US" sz="1050" dirty="0" smtClean="0"/>
              </a:p>
              <a:p>
                <a:r>
                  <a:rPr lang="en-US" dirty="0" smtClean="0"/>
                  <a:t>Optimal voltage found at 2 kV is only valid for </a:t>
                </a:r>
                <a:r>
                  <a:rPr lang="en-US" baseline="30000" dirty="0" smtClean="0"/>
                  <a:t>14</a:t>
                </a:r>
                <a:r>
                  <a:rPr lang="en-US" dirty="0" smtClean="0"/>
                  <a:t>N</a:t>
                </a:r>
                <a:r>
                  <a:rPr lang="en-US" baseline="30000" dirty="0" smtClean="0"/>
                  <a:t>7+</a:t>
                </a:r>
                <a:r>
                  <a:rPr lang="en-US" dirty="0" smtClean="0"/>
                  <a:t> @ 300 MeV/u</a:t>
                </a:r>
              </a:p>
              <a:p>
                <a:r>
                  <a:rPr lang="en-US" dirty="0" smtClean="0"/>
                  <a:t>Optimum synchrotron tune found at 2 kV  is 0.0038</a:t>
                </a:r>
              </a:p>
              <a:p>
                <a:r>
                  <a:rPr lang="en-US" dirty="0" smtClean="0"/>
                  <a:t>Meaning of optimal synchrotron tune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 smtClean="0"/>
                  <a:t>→ next MDE / next slide</a:t>
                </a:r>
                <a:endParaRPr lang="de-DE" dirty="0" smtClean="0"/>
              </a:p>
              <a:p>
                <a:endParaRPr lang="de-DE" dirty="0"/>
              </a:p>
            </p:txBody>
          </p:sp>
        </mc:Choice>
        <mc:Fallback>
          <p:sp>
            <p:nvSpPr>
              <p:cNvPr id="6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562" y="1426369"/>
                <a:ext cx="4606649" cy="3486166"/>
              </a:xfrm>
              <a:prstGeom prst="rect">
                <a:avLst/>
              </a:prstGeom>
              <a:blipFill>
                <a:blip r:embed="rId4"/>
                <a:stretch>
                  <a:fillRect l="-927" t="-524" r="-2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614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</a:t>
            </a:r>
            <a:r>
              <a:rPr lang="en-US" dirty="0" smtClean="0"/>
              <a:t>Results </a:t>
            </a:r>
            <a:r>
              <a:rPr lang="en-US" dirty="0"/>
              <a:t>from </a:t>
            </a:r>
            <a:r>
              <a:rPr lang="en-US" dirty="0" smtClean="0"/>
              <a:t>Operation </a:t>
            </a:r>
            <a:r>
              <a:rPr lang="en-US" dirty="0"/>
              <a:t>with B</a:t>
            </a:r>
            <a:r>
              <a:rPr lang="en-US" dirty="0" smtClean="0"/>
              <a:t>eam</a:t>
            </a:r>
            <a:br>
              <a:rPr lang="en-US" dirty="0" smtClean="0"/>
            </a:br>
            <a:r>
              <a:rPr lang="de-DE" dirty="0" smtClean="0"/>
              <a:t>Dedicated MDE 29.11.2023 - Outlook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7635" y="1095158"/>
            <a:ext cx="8420176" cy="3677689"/>
          </a:xfrm>
        </p:spPr>
        <p:txBody>
          <a:bodyPr/>
          <a:lstStyle/>
          <a:p>
            <a:r>
              <a:rPr lang="en-US" dirty="0" smtClean="0"/>
              <a:t>Next MDE – find </a:t>
            </a:r>
            <a:r>
              <a:rPr lang="en-US" dirty="0" smtClean="0">
                <a:solidFill>
                  <a:srgbClr val="FDBB63"/>
                </a:solidFill>
              </a:rPr>
              <a:t>optimal gap voltage amplitude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Assumption based </a:t>
            </a:r>
            <a:r>
              <a:rPr lang="en-US" dirty="0"/>
              <a:t>on [1] and </a:t>
            </a:r>
            <a:r>
              <a:rPr lang="en-US" dirty="0" smtClean="0"/>
              <a:t>private </a:t>
            </a:r>
            <a:r>
              <a:rPr lang="en-US" dirty="0"/>
              <a:t>communication</a:t>
            </a:r>
          </a:p>
          <a:p>
            <a:pPr lvl="1"/>
            <a:r>
              <a:rPr lang="en-US" dirty="0" smtClean="0">
                <a:solidFill>
                  <a:srgbClr val="FDBB63"/>
                </a:solidFill>
              </a:rPr>
              <a:t>Similar synchrotron tune → similar duty factor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trongest impact 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ransverse beam widths</a:t>
            </a:r>
          </a:p>
          <a:p>
            <a:pPr lvl="2"/>
            <a:r>
              <a:rPr lang="en-US" dirty="0"/>
              <a:t>M</a:t>
            </a:r>
            <a:r>
              <a:rPr lang="en-US" dirty="0" smtClean="0"/>
              <a:t>omentum width</a:t>
            </a:r>
            <a:endParaRPr lang="en-US" dirty="0"/>
          </a:p>
          <a:p>
            <a:pPr lvl="2"/>
            <a:r>
              <a:rPr lang="en-US" dirty="0"/>
              <a:t>S</a:t>
            </a:r>
            <a:r>
              <a:rPr lang="en-US" dirty="0" smtClean="0"/>
              <a:t>ynchrotron tune</a:t>
            </a:r>
          </a:p>
          <a:p>
            <a:pPr marL="0" indent="0">
              <a:buNone/>
            </a:pPr>
            <a:r>
              <a:rPr lang="en-US" sz="1350" dirty="0" smtClean="0"/>
              <a:t>[1] S. Sorge et al, PR AB 26, 014402 (2023)</a:t>
            </a:r>
          </a:p>
          <a:p>
            <a:endParaRPr lang="en-US" dirty="0" smtClean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5" b="-613"/>
          <a:stretch/>
        </p:blipFill>
        <p:spPr>
          <a:xfrm>
            <a:off x="3745350" y="2150417"/>
            <a:ext cx="5206295" cy="262243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678" y="1141423"/>
            <a:ext cx="2759543" cy="159551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01" y="3244965"/>
            <a:ext cx="2317529" cy="1574810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 rot="16200000">
            <a:off x="4861238" y="3356528"/>
            <a:ext cx="347240" cy="1690163"/>
          </a:xfrm>
          <a:prstGeom prst="ellipse">
            <a:avLst/>
          </a:prstGeom>
          <a:noFill/>
          <a:ln>
            <a:solidFill>
              <a:srgbClr val="FDBB6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6" name="Gerade Verbindung mit Pfeil 5"/>
          <p:cNvCxnSpPr>
            <a:stCxn id="7" idx="5"/>
          </p:cNvCxnSpPr>
          <p:nvPr/>
        </p:nvCxnSpPr>
        <p:spPr>
          <a:xfrm flipV="1">
            <a:off x="5632421" y="2736938"/>
            <a:ext cx="698931" cy="1341903"/>
          </a:xfrm>
          <a:prstGeom prst="straightConnector1">
            <a:avLst/>
          </a:prstGeom>
          <a:ln>
            <a:solidFill>
              <a:srgbClr val="FDBB6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40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Experimental </a:t>
            </a:r>
            <a:r>
              <a:rPr lang="en-US" smtClean="0"/>
              <a:t>Results </a:t>
            </a:r>
            <a:r>
              <a:rPr lang="en-US"/>
              <a:t>from </a:t>
            </a:r>
            <a:r>
              <a:rPr lang="en-US" smtClean="0"/>
              <a:t>Operation </a:t>
            </a:r>
            <a:r>
              <a:rPr lang="en-US"/>
              <a:t>with </a:t>
            </a:r>
            <a:r>
              <a:rPr lang="en-US" smtClean="0"/>
              <a:t>Beam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Dedicated</a:t>
            </a:r>
            <a:r>
              <a:rPr lang="de-DE" dirty="0" smtClean="0"/>
              <a:t> </a:t>
            </a:r>
            <a:r>
              <a:rPr lang="de-DE" dirty="0"/>
              <a:t>MDE </a:t>
            </a:r>
            <a:r>
              <a:rPr lang="de-DE" dirty="0" smtClean="0"/>
              <a:t>29.11.2023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vert="horz"/>
          <a:lstStyle/>
          <a:p>
            <a:r>
              <a:rPr lang="en-US" dirty="0" smtClean="0"/>
              <a:t>Spill duty factor over time – up to 500 V</a:t>
            </a:r>
          </a:p>
          <a:p>
            <a:r>
              <a:rPr lang="en-US" dirty="0" smtClean="0"/>
              <a:t>Spill duty factor increases with gap voltage</a:t>
            </a:r>
          </a:p>
          <a:p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800000"/>
            <a:ext cx="576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9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</a:t>
            </a:r>
            <a:r>
              <a:rPr lang="en-US" dirty="0" smtClean="0"/>
              <a:t>Results </a:t>
            </a:r>
            <a:r>
              <a:rPr lang="en-US" dirty="0"/>
              <a:t>from </a:t>
            </a:r>
            <a:r>
              <a:rPr lang="en-US" dirty="0" smtClean="0"/>
              <a:t>Operation </a:t>
            </a:r>
            <a:r>
              <a:rPr lang="en-US" dirty="0"/>
              <a:t>with </a:t>
            </a:r>
            <a:r>
              <a:rPr lang="en-US" dirty="0" smtClean="0"/>
              <a:t>Beam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Dedicated</a:t>
            </a:r>
            <a:r>
              <a:rPr lang="de-DE" dirty="0"/>
              <a:t> MDE 29.11.2023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vert="horz"/>
          <a:lstStyle/>
          <a:p>
            <a:r>
              <a:rPr lang="en-US" dirty="0" smtClean="0"/>
              <a:t>Spill duty factor over time – 500 V to 4 kV</a:t>
            </a:r>
          </a:p>
          <a:p>
            <a:r>
              <a:rPr lang="en-US" dirty="0" smtClean="0"/>
              <a:t>Optimum found at 2 kV</a:t>
            </a:r>
          </a:p>
          <a:p>
            <a:r>
              <a:rPr lang="en-US" dirty="0" smtClean="0"/>
              <a:t>Second local max.</a:t>
            </a:r>
            <a:br>
              <a:rPr lang="en-US" dirty="0" smtClean="0"/>
            </a:br>
            <a:r>
              <a:rPr lang="en-US" dirty="0" smtClean="0"/>
              <a:t>for gap voltage</a:t>
            </a:r>
            <a:br>
              <a:rPr lang="en-US" dirty="0" smtClean="0"/>
            </a:br>
            <a:r>
              <a:rPr lang="en-US" dirty="0" smtClean="0"/>
              <a:t>&gt; 2 kV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800000"/>
            <a:ext cx="5760000" cy="288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1" t="33901" r="15298" b="33903"/>
          <a:stretch/>
        </p:blipFill>
        <p:spPr>
          <a:xfrm>
            <a:off x="4117412" y="3378926"/>
            <a:ext cx="2501733" cy="83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9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2699</Words>
  <Application>Microsoft Office PowerPoint</Application>
  <PresentationFormat>Bildschirmpräsentation (16:9)</PresentationFormat>
  <Paragraphs>412</Paragraphs>
  <Slides>54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54</vt:i4>
      </vt:variant>
    </vt:vector>
  </HeadingPairs>
  <TitlesOfParts>
    <vt:vector size="62" baseType="lpstr">
      <vt:lpstr>Arial Unicode MS</vt:lpstr>
      <vt:lpstr>Arial</vt:lpstr>
      <vt:lpstr>Calibri</vt:lpstr>
      <vt:lpstr>Calibri Light</vt:lpstr>
      <vt:lpstr>Cambria Math</vt:lpstr>
      <vt:lpstr>Wingdings</vt:lpstr>
      <vt:lpstr>fair-gsi-folienmaster_2017_onering</vt:lpstr>
      <vt:lpstr>Benutzerdefiniertes Design</vt:lpstr>
      <vt:lpstr>Spill Optimization: SIS18 Micro Spill Cavity</vt:lpstr>
      <vt:lpstr>Current Status of Micro Spill Cavity in SIS18</vt:lpstr>
      <vt:lpstr>Experimental Results from Operation with Beam</vt:lpstr>
      <vt:lpstr>Experimental Results from Operation with Beam</vt:lpstr>
      <vt:lpstr>Experimental Results from Operation with Beam Dedicated MDE 29.11.2023</vt:lpstr>
      <vt:lpstr>Experimental Results from Operation with Beam Dedicated MDE 29.11.2023</vt:lpstr>
      <vt:lpstr>Experimental Results from Operation with Beam Dedicated MDE 29.11.2023 - Outlook</vt:lpstr>
      <vt:lpstr>Experimental Results from Operation with Beam Dedicated MDE 29.11.2023</vt:lpstr>
      <vt:lpstr>Experimental Results from Operation with Beam Dedicated MDE 29.11.2023</vt:lpstr>
      <vt:lpstr>Experimental Results from Operation with Beam Dedicated MDE 29.11.2023</vt:lpstr>
      <vt:lpstr>Experimental Results from Operation with Beam Dedicated MDE 29.11.2023</vt:lpstr>
      <vt:lpstr>Experimental Results from Operation with Beam Dedicated MDE 29.11.2023</vt:lpstr>
      <vt:lpstr>Experimental Results from Operation with Beam</vt:lpstr>
      <vt:lpstr>Experimental Results from Operation with Beam Parasitic Operation HADES Beam Time</vt:lpstr>
      <vt:lpstr>Experimental Results from Operation with Beam Parasitic Operation HADES Beam Time</vt:lpstr>
      <vt:lpstr>Experimental Results from Operation with Beam Parasitic Operation HADES Beam Time</vt:lpstr>
      <vt:lpstr>Experimental Results from Operation with Beam Parasitic Operation HADES Beam Time</vt:lpstr>
      <vt:lpstr>Experimental Results from Operation with Beam Parasitic Operation HADES Beam Time</vt:lpstr>
      <vt:lpstr>Experimental Results from Operation with Beam</vt:lpstr>
      <vt:lpstr>Experimental Results from Operation with Beam Parasitic Operation HADES Beam Time</vt:lpstr>
      <vt:lpstr>Experimental Results from Operation with Beam Parasitic Operation HADES Beam Time (mCBM, Slow)</vt:lpstr>
      <vt:lpstr>Conclusion and Outlook</vt:lpstr>
      <vt:lpstr>The End</vt:lpstr>
      <vt:lpstr>Acknowledgements</vt:lpstr>
      <vt:lpstr>Backup Slides</vt:lpstr>
      <vt:lpstr>Requirement on Frequency </vt:lpstr>
      <vt:lpstr>Gap Voltage Calibration</vt:lpstr>
      <vt:lpstr>RF Frequency and Harmonic Number</vt:lpstr>
      <vt:lpstr>Conditioning</vt:lpstr>
      <vt:lpstr>Temperature Development </vt:lpstr>
      <vt:lpstr>Vacuum</vt:lpstr>
      <vt:lpstr>Vacuum</vt:lpstr>
      <vt:lpstr>High Beam Intensities</vt:lpstr>
      <vt:lpstr>Steps towards Operation from Main Control Room</vt:lpstr>
      <vt:lpstr>Short Circuit</vt:lpstr>
      <vt:lpstr>Research on Current Limitations</vt:lpstr>
      <vt:lpstr>Backup Slides</vt:lpstr>
      <vt:lpstr>RF Frequency Variation</vt:lpstr>
      <vt:lpstr>Experimental Results from Operation with Beam Time Structure of Spill</vt:lpstr>
      <vt:lpstr>Experimental Results from Operation with Beam Time Structure of Spill</vt:lpstr>
      <vt:lpstr>Experimental Results from Operation with Beam Particle inter-arrival-times</vt:lpstr>
      <vt:lpstr>Experimental results from operation with beam Dedicated MDE 29.11.2023 (2 shifts)</vt:lpstr>
      <vt:lpstr>Ions and Energies</vt:lpstr>
      <vt:lpstr>Dedicated MDE 29.11.2023  Spill quality / weighted duty factor (14N7+ @ 300 MeV/u)</vt:lpstr>
      <vt:lpstr>Dedicated MDE 29.11.2023  Spill quality / weighted duty factor (14N7+ @ 300 MeV/u)</vt:lpstr>
      <vt:lpstr>Experimental Results from Operation with Beam Dedicated MDE 29.11.2023</vt:lpstr>
      <vt:lpstr>Experimental Results from Operation with Beam Parasitic Operation HADES Beam Time</vt:lpstr>
      <vt:lpstr>Experimental results from operation with beam Dedicated MDE 29.11.2023</vt:lpstr>
      <vt:lpstr>Experimental results from operation with beam Dedicated MDE 29.11.2023</vt:lpstr>
      <vt:lpstr>Experimental results from operation with beam Parasitic Operation HADES Beam Time</vt:lpstr>
      <vt:lpstr>Experimental results from operation with beam Parasitic Operation HADES Beam Time</vt:lpstr>
      <vt:lpstr>Experimental results from operation with beam Parasitic Operation HADES Beam Time</vt:lpstr>
      <vt:lpstr>Experimental results from operation with beam Parasitic Operation HADES Beam Time</vt:lpstr>
      <vt:lpstr>Experimental results from operation with beam Dedicated MDE 29.11.2023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Commisioning of the SIS18 Micro Spill Cavity</dc:title>
  <dc:creator>Gross, Kerstin</dc:creator>
  <cp:lastModifiedBy>Gross, Kerstin</cp:lastModifiedBy>
  <cp:revision>378</cp:revision>
  <dcterms:created xsi:type="dcterms:W3CDTF">2023-12-13T09:30:23Z</dcterms:created>
  <dcterms:modified xsi:type="dcterms:W3CDTF">2024-07-10T16:55:36Z</dcterms:modified>
</cp:coreProperties>
</file>