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95" r:id="rId4"/>
    <p:sldId id="293" r:id="rId5"/>
    <p:sldId id="266" r:id="rId6"/>
    <p:sldId id="301" r:id="rId7"/>
    <p:sldId id="269" r:id="rId8"/>
    <p:sldId id="304" r:id="rId9"/>
    <p:sldId id="306" r:id="rId10"/>
    <p:sldId id="302" r:id="rId11"/>
    <p:sldId id="303" r:id="rId12"/>
    <p:sldId id="307" r:id="rId13"/>
    <p:sldId id="271" r:id="rId14"/>
    <p:sldId id="305" r:id="rId15"/>
    <p:sldId id="308" r:id="rId16"/>
    <p:sldId id="309" r:id="rId17"/>
    <p:sldId id="310" r:id="rId18"/>
    <p:sldId id="300" r:id="rId19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66"/>
    <a:srgbClr val="333333"/>
    <a:srgbClr val="EAEAEA"/>
    <a:srgbClr val="FDBB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8" autoAdjust="0"/>
    <p:restoredTop sz="94655" autoAdjust="0"/>
  </p:normalViewPr>
  <p:slideViewPr>
    <p:cSldViewPr snapToGrid="0" snapToObjects="1">
      <p:cViewPr varScale="1">
        <p:scale>
          <a:sx n="218" d="100"/>
          <a:sy n="218" d="100"/>
        </p:scale>
        <p:origin x="104" y="10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Tabelle1!$C$5</c:f>
              <c:strCache>
                <c:ptCount val="1"/>
                <c:pt idx="0">
                  <c:v>U 28+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Tabelle1!$D$6:$D$30</c:f>
                <c:numCache>
                  <c:formatCode>General</c:formatCode>
                  <c:ptCount val="25"/>
                  <c:pt idx="6">
                    <c:v>0.03</c:v>
                  </c:pt>
                  <c:pt idx="19">
                    <c:v>0.1</c:v>
                  </c:pt>
                  <c:pt idx="23">
                    <c:v>0.01</c:v>
                  </c:pt>
                </c:numCache>
              </c:numRef>
            </c:plus>
            <c:minus>
              <c:numRef>
                <c:f>Tabelle1!$D$6:$D$30</c:f>
                <c:numCache>
                  <c:formatCode>General</c:formatCode>
                  <c:ptCount val="25"/>
                  <c:pt idx="6">
                    <c:v>0.03</c:v>
                  </c:pt>
                  <c:pt idx="19">
                    <c:v>0.1</c:v>
                  </c:pt>
                  <c:pt idx="23">
                    <c:v>0.01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Tabelle1!$B$6:$B$30</c:f>
              <c:numCache>
                <c:formatCode>General</c:formatCode>
                <c:ptCount val="25"/>
                <c:pt idx="0">
                  <c:v>12</c:v>
                </c:pt>
                <c:pt idx="1">
                  <c:v>11.2</c:v>
                </c:pt>
                <c:pt idx="2">
                  <c:v>11</c:v>
                </c:pt>
                <c:pt idx="3">
                  <c:v>10.5</c:v>
                </c:pt>
                <c:pt idx="4">
                  <c:v>10</c:v>
                </c:pt>
                <c:pt idx="5">
                  <c:v>9.5</c:v>
                </c:pt>
                <c:pt idx="6">
                  <c:v>9</c:v>
                </c:pt>
                <c:pt idx="7">
                  <c:v>8.5</c:v>
                </c:pt>
                <c:pt idx="8">
                  <c:v>8</c:v>
                </c:pt>
                <c:pt idx="9">
                  <c:v>7.5</c:v>
                </c:pt>
                <c:pt idx="10">
                  <c:v>7</c:v>
                </c:pt>
                <c:pt idx="11">
                  <c:v>6.5</c:v>
                </c:pt>
                <c:pt idx="12">
                  <c:v>6</c:v>
                </c:pt>
                <c:pt idx="13">
                  <c:v>5.5</c:v>
                </c:pt>
                <c:pt idx="14">
                  <c:v>5</c:v>
                </c:pt>
                <c:pt idx="15">
                  <c:v>4.5</c:v>
                </c:pt>
                <c:pt idx="16">
                  <c:v>4.0999999999999996</c:v>
                </c:pt>
                <c:pt idx="17">
                  <c:v>4</c:v>
                </c:pt>
                <c:pt idx="18">
                  <c:v>3.5</c:v>
                </c:pt>
                <c:pt idx="19">
                  <c:v>3</c:v>
                </c:pt>
                <c:pt idx="20">
                  <c:v>2.8</c:v>
                </c:pt>
                <c:pt idx="21">
                  <c:v>2.5</c:v>
                </c:pt>
                <c:pt idx="22">
                  <c:v>2</c:v>
                </c:pt>
                <c:pt idx="23">
                  <c:v>1.5</c:v>
                </c:pt>
                <c:pt idx="24">
                  <c:v>1</c:v>
                </c:pt>
              </c:numCache>
            </c:numRef>
          </c:xVal>
          <c:yVal>
            <c:numRef>
              <c:f>Tabelle1!$C$6:$C$30</c:f>
              <c:numCache>
                <c:formatCode>General</c:formatCode>
                <c:ptCount val="25"/>
                <c:pt idx="0" formatCode="0%">
                  <c:v>1.32</c:v>
                </c:pt>
                <c:pt idx="2" formatCode="0%">
                  <c:v>1.38</c:v>
                </c:pt>
                <c:pt idx="3" formatCode="0%">
                  <c:v>1.38</c:v>
                </c:pt>
                <c:pt idx="4" formatCode="0%">
                  <c:v>1.41</c:v>
                </c:pt>
                <c:pt idx="5" formatCode="0%">
                  <c:v>1.42</c:v>
                </c:pt>
                <c:pt idx="6" formatCode="0%">
                  <c:v>1.43</c:v>
                </c:pt>
                <c:pt idx="7" formatCode="0%">
                  <c:v>1.45</c:v>
                </c:pt>
                <c:pt idx="8" formatCode="0%">
                  <c:v>1.47</c:v>
                </c:pt>
                <c:pt idx="9" formatCode="0%">
                  <c:v>1.48</c:v>
                </c:pt>
                <c:pt idx="10" formatCode="0%">
                  <c:v>1.49</c:v>
                </c:pt>
                <c:pt idx="11" formatCode="0%">
                  <c:v>1.49</c:v>
                </c:pt>
                <c:pt idx="12" formatCode="0%">
                  <c:v>1.47</c:v>
                </c:pt>
                <c:pt idx="13" formatCode="0%">
                  <c:v>1.42</c:v>
                </c:pt>
                <c:pt idx="14" formatCode="0%">
                  <c:v>1.35</c:v>
                </c:pt>
                <c:pt idx="15" formatCode="0%">
                  <c:v>1.2</c:v>
                </c:pt>
                <c:pt idx="17" formatCode="0%">
                  <c:v>1.0900000000000001</c:v>
                </c:pt>
                <c:pt idx="18" formatCode="0%">
                  <c:v>0.95</c:v>
                </c:pt>
                <c:pt idx="19" formatCode="0%">
                  <c:v>0.65</c:v>
                </c:pt>
                <c:pt idx="21" formatCode="0%">
                  <c:v>0.43</c:v>
                </c:pt>
                <c:pt idx="22" formatCode="0%">
                  <c:v>0.22</c:v>
                </c:pt>
                <c:pt idx="23" formatCode="0%">
                  <c:v>0.08</c:v>
                </c:pt>
                <c:pt idx="24" formatCode="0%">
                  <c:v>2.5000000000000001E-2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0A4-41CB-BD20-0E276EB31CDD}"/>
            </c:ext>
          </c:extLst>
        </c:ser>
        <c:ser>
          <c:idx val="1"/>
          <c:order val="1"/>
          <c:tx>
            <c:strRef>
              <c:f>Tabelle1!$E$5</c:f>
              <c:strCache>
                <c:ptCount val="1"/>
                <c:pt idx="0">
                  <c:v>U 29+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Tabelle1!$F$6:$F$30</c:f>
                <c:numCache>
                  <c:formatCode>General</c:formatCode>
                  <c:ptCount val="25"/>
                  <c:pt idx="0">
                    <c:v>7.0000000000000007E-2</c:v>
                  </c:pt>
                  <c:pt idx="1">
                    <c:v>0.05</c:v>
                  </c:pt>
                  <c:pt idx="4">
                    <c:v>0.04</c:v>
                  </c:pt>
                  <c:pt idx="6">
                    <c:v>0.08</c:v>
                  </c:pt>
                  <c:pt idx="8">
                    <c:v>7.0000000000000007E-2</c:v>
                  </c:pt>
                  <c:pt idx="10">
                    <c:v>0.02</c:v>
                  </c:pt>
                  <c:pt idx="12">
                    <c:v>0.06</c:v>
                  </c:pt>
                  <c:pt idx="14">
                    <c:v>0.05</c:v>
                  </c:pt>
                  <c:pt idx="16">
                    <c:v>0.1</c:v>
                  </c:pt>
                  <c:pt idx="20">
                    <c:v>0.02</c:v>
                  </c:pt>
                </c:numCache>
              </c:numRef>
            </c:plus>
            <c:minus>
              <c:numRef>
                <c:f>Tabelle1!$F$6:$F$30</c:f>
                <c:numCache>
                  <c:formatCode>General</c:formatCode>
                  <c:ptCount val="25"/>
                  <c:pt idx="0">
                    <c:v>7.0000000000000007E-2</c:v>
                  </c:pt>
                  <c:pt idx="1">
                    <c:v>0.05</c:v>
                  </c:pt>
                  <c:pt idx="4">
                    <c:v>0.04</c:v>
                  </c:pt>
                  <c:pt idx="6">
                    <c:v>0.08</c:v>
                  </c:pt>
                  <c:pt idx="8">
                    <c:v>7.0000000000000007E-2</c:v>
                  </c:pt>
                  <c:pt idx="10">
                    <c:v>0.02</c:v>
                  </c:pt>
                  <c:pt idx="12">
                    <c:v>0.06</c:v>
                  </c:pt>
                  <c:pt idx="14">
                    <c:v>0.05</c:v>
                  </c:pt>
                  <c:pt idx="16">
                    <c:v>0.1</c:v>
                  </c:pt>
                  <c:pt idx="20">
                    <c:v>0.02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Tabelle1!$B$6:$B$30</c:f>
              <c:numCache>
                <c:formatCode>General</c:formatCode>
                <c:ptCount val="25"/>
                <c:pt idx="0">
                  <c:v>12</c:v>
                </c:pt>
                <c:pt idx="1">
                  <c:v>11.2</c:v>
                </c:pt>
                <c:pt idx="2">
                  <c:v>11</c:v>
                </c:pt>
                <c:pt idx="3">
                  <c:v>10.5</c:v>
                </c:pt>
                <c:pt idx="4">
                  <c:v>10</c:v>
                </c:pt>
                <c:pt idx="5">
                  <c:v>9.5</c:v>
                </c:pt>
                <c:pt idx="6">
                  <c:v>9</c:v>
                </c:pt>
                <c:pt idx="7">
                  <c:v>8.5</c:v>
                </c:pt>
                <c:pt idx="8">
                  <c:v>8</c:v>
                </c:pt>
                <c:pt idx="9">
                  <c:v>7.5</c:v>
                </c:pt>
                <c:pt idx="10">
                  <c:v>7</c:v>
                </c:pt>
                <c:pt idx="11">
                  <c:v>6.5</c:v>
                </c:pt>
                <c:pt idx="12">
                  <c:v>6</c:v>
                </c:pt>
                <c:pt idx="13">
                  <c:v>5.5</c:v>
                </c:pt>
                <c:pt idx="14">
                  <c:v>5</c:v>
                </c:pt>
                <c:pt idx="15">
                  <c:v>4.5</c:v>
                </c:pt>
                <c:pt idx="16">
                  <c:v>4.0999999999999996</c:v>
                </c:pt>
                <c:pt idx="17">
                  <c:v>4</c:v>
                </c:pt>
                <c:pt idx="18">
                  <c:v>3.5</c:v>
                </c:pt>
                <c:pt idx="19">
                  <c:v>3</c:v>
                </c:pt>
                <c:pt idx="20">
                  <c:v>2.8</c:v>
                </c:pt>
                <c:pt idx="21">
                  <c:v>2.5</c:v>
                </c:pt>
                <c:pt idx="22">
                  <c:v>2</c:v>
                </c:pt>
                <c:pt idx="23">
                  <c:v>1.5</c:v>
                </c:pt>
                <c:pt idx="24">
                  <c:v>1</c:v>
                </c:pt>
              </c:numCache>
            </c:numRef>
          </c:xVal>
          <c:yVal>
            <c:numRef>
              <c:f>Tabelle1!$E$6:$E$30</c:f>
              <c:numCache>
                <c:formatCode>0%</c:formatCode>
                <c:ptCount val="25"/>
                <c:pt idx="0">
                  <c:v>1.55</c:v>
                </c:pt>
                <c:pt idx="1">
                  <c:v>1.53</c:v>
                </c:pt>
                <c:pt idx="4">
                  <c:v>1.52</c:v>
                </c:pt>
                <c:pt idx="6">
                  <c:v>1.49</c:v>
                </c:pt>
                <c:pt idx="8">
                  <c:v>1.47</c:v>
                </c:pt>
                <c:pt idx="10">
                  <c:v>1.37</c:v>
                </c:pt>
                <c:pt idx="12">
                  <c:v>1.27</c:v>
                </c:pt>
                <c:pt idx="14">
                  <c:v>1.07</c:v>
                </c:pt>
                <c:pt idx="16">
                  <c:v>0.76</c:v>
                </c:pt>
                <c:pt idx="20">
                  <c:v>0.28000000000000003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0A4-41CB-BD20-0E276EB31C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08169848"/>
        <c:axId val="808170504"/>
      </c:scatterChart>
      <c:valAx>
        <c:axId val="808169848"/>
        <c:scaling>
          <c:orientation val="minMax"/>
          <c:max val="12.5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100"/>
                  <a:t>H2 pressure /bar(a)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808170504"/>
        <c:crosses val="autoZero"/>
        <c:crossBetween val="midCat"/>
      </c:valAx>
      <c:valAx>
        <c:axId val="808170504"/>
        <c:scaling>
          <c:orientation val="minMax"/>
          <c:max val="1.7000000000000002"/>
          <c:min val="0"/>
        </c:scaling>
        <c:delete val="0"/>
        <c:axPos val="l"/>
        <c:majorGridlines>
          <c:spPr>
            <a:ln w="1905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000"/>
                  <a:t>Transmission US2DT5-US3DT6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808169848"/>
        <c:crosses val="autoZero"/>
        <c:crossBetween val="midCat"/>
      </c:valAx>
      <c:spPr>
        <a:noFill/>
        <a:ln w="3175">
          <a:solidFill>
            <a:sysClr val="windowText" lastClr="000000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span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11.07.2024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11.07.2024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040B52E-6118-F844-8FBE-85B6AFDC9E2A}"/>
              </a:ext>
            </a:extLst>
          </p:cNvPr>
          <p:cNvGrpSpPr/>
          <p:nvPr userDrawn="1"/>
        </p:nvGrpSpPr>
        <p:grpSpPr>
          <a:xfrm>
            <a:off x="1502578" y="976199"/>
            <a:ext cx="7426269" cy="3877686"/>
            <a:chOff x="1502578" y="976199"/>
            <a:chExt cx="7426269" cy="3877686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3FAB316F-95F1-6040-AB6B-EF23A5D58FAF}"/>
                </a:ext>
              </a:extLst>
            </p:cNvPr>
            <p:cNvSpPr/>
            <p:nvPr userDrawn="1"/>
          </p:nvSpPr>
          <p:spPr>
            <a:xfrm>
              <a:off x="7781365" y="3854824"/>
              <a:ext cx="1147482" cy="999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dirty="0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9DE39F29-B8C0-C64D-ADFE-A8AFF963CB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2578" y="976199"/>
              <a:ext cx="6099496" cy="3877686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1529" y="2738074"/>
            <a:ext cx="4303059" cy="584900"/>
          </a:xfrm>
        </p:spPr>
        <p:txBody>
          <a:bodyPr anchor="b" anchorCtr="0">
            <a:noAutofit/>
          </a:bodyPr>
          <a:lstStyle>
            <a:lvl1pPr algn="ctr">
              <a:defRPr sz="2400">
                <a:solidFill>
                  <a:srgbClr val="666666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1529" y="3322973"/>
            <a:ext cx="4303060" cy="531851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6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4987636"/>
            <a:ext cx="3371273" cy="15586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7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11.07.24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880000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/>
              <a:t>7th Beam Time Retreat | P. Gerhard | Pulsed Gasstripper</a:t>
            </a:r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3BF80593-284C-244D-84D3-4D7255E83A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7634" y="130629"/>
            <a:ext cx="6071291" cy="701284"/>
          </a:xfrm>
        </p:spPr>
        <p:txBody>
          <a:bodyPr anchor="b"/>
          <a:lstStyle>
            <a:lvl1pPr marL="0" indent="0" algn="l">
              <a:buNone/>
              <a:defRPr sz="2000" b="1"/>
            </a:lvl1pPr>
          </a:lstStyle>
          <a:p>
            <a:r>
              <a:rPr lang="de-DE" dirty="0"/>
              <a:t>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11.07.24</a:t>
            </a:r>
            <a:endParaRPr lang="de-DE" dirty="0"/>
          </a:p>
        </p:txBody>
      </p:sp>
      <p:sp>
        <p:nvSpPr>
          <p:cNvPr id="9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880000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/>
              <a:t>7th Beam Time Retreat | P. Gerhard | Pulsed Gasstripper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11.07.24</a:t>
            </a:r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880000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/>
              <a:t>7th Beam Time Retreat | P. Gerhard | Pulsed Gasstripper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6" y="203502"/>
            <a:ext cx="5584535" cy="590668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11.07.24</a:t>
            </a:r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7th Beam Time Retreat | P. Gerhard | Pulsed Gasstripper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56501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943494DA-FA9D-1447-B70B-2896FD77F5D0}"/>
              </a:ext>
            </a:extLst>
          </p:cNvPr>
          <p:cNvCxnSpPr/>
          <p:nvPr userDrawn="1"/>
        </p:nvCxnSpPr>
        <p:spPr>
          <a:xfrm>
            <a:off x="0" y="5049583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Bild 6" descr="GSI_Logo_rgb.png">
            <a:extLst>
              <a:ext uri="{FF2B5EF4-FFF2-40B4-BE49-F238E27FC236}">
                <a16:creationId xmlns:a16="http://schemas.microsoft.com/office/drawing/2014/main" id="{0E0D4DB1-EEDA-A644-B002-75EBF9968E0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839" y="363875"/>
            <a:ext cx="1129081" cy="376361"/>
          </a:xfrm>
          <a:prstGeom prst="rect">
            <a:avLst/>
          </a:prstGeom>
        </p:spPr>
      </p:pic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2AC6B5F8-0827-6645-B5C9-ED4385971D8F}"/>
              </a:ext>
            </a:extLst>
          </p:cNvPr>
          <p:cNvCxnSpPr/>
          <p:nvPr userDrawn="1"/>
        </p:nvCxnSpPr>
        <p:spPr>
          <a:xfrm>
            <a:off x="0" y="826224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hteck 23">
            <a:extLst>
              <a:ext uri="{FF2B5EF4-FFF2-40B4-BE49-F238E27FC236}">
                <a16:creationId xmlns:a16="http://schemas.microsoft.com/office/drawing/2014/main" id="{CC9BBC89-C94F-2342-BFB0-0C52DC04C485}"/>
              </a:ext>
            </a:extLst>
          </p:cNvPr>
          <p:cNvSpPr>
            <a:spLocks/>
          </p:cNvSpPr>
          <p:nvPr userDrawn="1"/>
        </p:nvSpPr>
        <p:spPr>
          <a:xfrm>
            <a:off x="-1" y="727074"/>
            <a:ext cx="201600" cy="201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5E807027-043F-224A-B8A1-2EA6FD7AA9B7}"/>
              </a:ext>
            </a:extLst>
          </p:cNvPr>
          <p:cNvSpPr>
            <a:spLocks/>
          </p:cNvSpPr>
          <p:nvPr userDrawn="1"/>
        </p:nvSpPr>
        <p:spPr>
          <a:xfrm>
            <a:off x="-1" y="4949824"/>
            <a:ext cx="203277" cy="203277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17635" y="1088015"/>
            <a:ext cx="8420176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15792" y="4914482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435270" y="4950517"/>
            <a:ext cx="3527133" cy="2077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750" dirty="0">
                <a:solidFill>
                  <a:srgbClr val="333333"/>
                </a:solidFill>
                <a:latin typeface="Arial"/>
                <a:cs typeface="Arial"/>
              </a:rPr>
              <a:t>FAIR GmbH | GSI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17638" y="231075"/>
            <a:ext cx="6129236" cy="5906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51256" y="4914482"/>
            <a:ext cx="84837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</a:defRPr>
            </a:lvl1pPr>
          </a:lstStyle>
          <a:p>
            <a:r>
              <a:rPr lang="de-DE"/>
              <a:t>11.07.24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880000" y="4920458"/>
            <a:ext cx="4215613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 dirty="0"/>
              <a:t>7th Beam Time Retreat | P. Gerhard | Pulsed </a:t>
            </a:r>
            <a:r>
              <a:rPr lang="en-US" dirty="0" err="1"/>
              <a:t>Gasstripper</a:t>
            </a:r>
            <a:endParaRPr lang="de-DE" dirty="0"/>
          </a:p>
        </p:txBody>
      </p:sp>
      <p:pic>
        <p:nvPicPr>
          <p:cNvPr id="13" name="Bild 12" descr="FAIR_Logo_rgb.png">
            <a:extLst>
              <a:ext uri="{FF2B5EF4-FFF2-40B4-BE49-F238E27FC236}">
                <a16:creationId xmlns:a16="http://schemas.microsoft.com/office/drawing/2014/main" id="{6EBF7B64-1F60-354C-83F5-CFA893F204B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0829" y="206825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</p:sldLayoutIdLst>
  <p:hf hdr="0"/>
  <p:txStyles>
    <p:titleStyle>
      <a:lvl1pPr algn="l" defTabSz="342900" rtl="0" eaLnBrk="1" latinLnBrk="0" hangingPunct="1">
        <a:spcBef>
          <a:spcPct val="0"/>
        </a:spcBef>
        <a:buNone/>
        <a:defRPr sz="18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500" kern="1200">
          <a:solidFill>
            <a:srgbClr val="333333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350" kern="1200">
          <a:solidFill>
            <a:srgbClr val="333333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200" kern="1200">
          <a:solidFill>
            <a:srgbClr val="333333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050" kern="1200">
          <a:solidFill>
            <a:srgbClr val="333333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UNILAC </a:t>
            </a:r>
            <a:r>
              <a:rPr lang="de-DE" dirty="0" err="1"/>
              <a:t>Pulsed</a:t>
            </a:r>
            <a:r>
              <a:rPr lang="de-DE" dirty="0"/>
              <a:t> Gasstripper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P. Gerhard/PSU </a:t>
            </a:r>
          </a:p>
          <a:p>
            <a:r>
              <a:rPr lang="de-DE" dirty="0"/>
              <a:t>on behalf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gasstripper</a:t>
            </a:r>
            <a:r>
              <a:rPr lang="de-DE" dirty="0"/>
              <a:t> </a:t>
            </a:r>
            <a:r>
              <a:rPr lang="de-DE" dirty="0" err="1"/>
              <a:t>team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t="7097"/>
          <a:stretch/>
        </p:blipFill>
        <p:spPr>
          <a:xfrm>
            <a:off x="5760133" y="3111810"/>
            <a:ext cx="3048794" cy="178219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17" r="25333" b="26513"/>
          <a:stretch/>
        </p:blipFill>
        <p:spPr>
          <a:xfrm>
            <a:off x="5760132" y="956689"/>
            <a:ext cx="3057381" cy="200767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6" name="Textfeld 5"/>
          <p:cNvSpPr txBox="1"/>
          <p:nvPr/>
        </p:nvSpPr>
        <p:spPr>
          <a:xfrm>
            <a:off x="6793045" y="3438291"/>
            <a:ext cx="1452350" cy="207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rtlCol="0" anchor="t">
            <a:spAutoFit/>
          </a:bodyPr>
          <a:lstStyle/>
          <a:p>
            <a:pPr algn="ctr"/>
            <a:r>
              <a:rPr lang="de-DE" sz="900" dirty="0" err="1"/>
              <a:t>C</a:t>
            </a:r>
            <a:r>
              <a:rPr lang="de-DE" sz="900" baseline="30000" dirty="0" err="1"/>
              <a:t>n</a:t>
            </a:r>
            <a:r>
              <a:rPr lang="de-DE" sz="900" baseline="30000" dirty="0"/>
              <a:t>+</a:t>
            </a:r>
            <a:r>
              <a:rPr lang="de-DE" sz="900" dirty="0"/>
              <a:t> after N</a:t>
            </a:r>
            <a:r>
              <a:rPr lang="de-DE" sz="900" baseline="-25000" dirty="0"/>
              <a:t>2</a:t>
            </a:r>
            <a:r>
              <a:rPr lang="de-DE" sz="900" dirty="0"/>
              <a:t> </a:t>
            </a:r>
            <a:r>
              <a:rPr lang="de-DE" sz="900" dirty="0" err="1"/>
              <a:t>stripping</a:t>
            </a:r>
            <a:endParaRPr lang="de-DE" sz="900" dirty="0"/>
          </a:p>
        </p:txBody>
      </p:sp>
      <p:sp>
        <p:nvSpPr>
          <p:cNvPr id="7" name="Textfeld 6"/>
          <p:cNvSpPr txBox="1"/>
          <p:nvPr/>
        </p:nvSpPr>
        <p:spPr>
          <a:xfrm>
            <a:off x="7812360" y="1275606"/>
            <a:ext cx="854888" cy="346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rtlCol="0" anchor="t">
            <a:spAutoFit/>
          </a:bodyPr>
          <a:lstStyle/>
          <a:p>
            <a:pPr algn="ctr"/>
            <a:r>
              <a:rPr lang="de-DE" sz="900" dirty="0" err="1"/>
              <a:t>Au</a:t>
            </a:r>
            <a:r>
              <a:rPr lang="de-DE" sz="900" baseline="30000" dirty="0" err="1"/>
              <a:t>n</a:t>
            </a:r>
            <a:r>
              <a:rPr lang="de-DE" sz="900" baseline="30000" dirty="0"/>
              <a:t>+</a:t>
            </a:r>
            <a:r>
              <a:rPr lang="de-DE" sz="900" dirty="0"/>
              <a:t> after</a:t>
            </a:r>
          </a:p>
          <a:p>
            <a:pPr algn="ctr"/>
            <a:r>
              <a:rPr lang="de-DE" sz="900" dirty="0"/>
              <a:t>H</a:t>
            </a:r>
            <a:r>
              <a:rPr lang="de-DE" sz="900" baseline="-25000" dirty="0"/>
              <a:t>2</a:t>
            </a:r>
            <a:r>
              <a:rPr lang="de-DE" sz="900" dirty="0"/>
              <a:t> </a:t>
            </a:r>
            <a:r>
              <a:rPr lang="de-DE" sz="900" dirty="0" err="1"/>
              <a:t>stripping</a:t>
            </a:r>
            <a:endParaRPr lang="de-DE" sz="900" dirty="0"/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0" y="967209"/>
            <a:ext cx="5709265" cy="1658548"/>
          </a:xfrm>
        </p:spPr>
        <p:txBody>
          <a:bodyPr/>
          <a:lstStyle/>
          <a:p>
            <a:pPr>
              <a:spcBef>
                <a:spcPts val="675"/>
              </a:spcBef>
            </a:pPr>
            <a:r>
              <a:rPr lang="en-US" sz="1350" dirty="0">
                <a:solidFill>
                  <a:srgbClr val="C00000"/>
                </a:solidFill>
                <a:sym typeface="Wingdings" pitchFamily="2" charset="2"/>
              </a:rPr>
              <a:t>U</a:t>
            </a:r>
            <a:r>
              <a:rPr lang="en-US" sz="1350" baseline="30000" dirty="0">
                <a:solidFill>
                  <a:srgbClr val="C00000"/>
                </a:solidFill>
                <a:sym typeface="Wingdings" pitchFamily="2" charset="2"/>
              </a:rPr>
              <a:t>28+</a:t>
            </a:r>
            <a:r>
              <a:rPr lang="en-US" sz="1350" dirty="0">
                <a:sym typeface="Wingdings" pitchFamily="2" charset="2"/>
              </a:rPr>
              <a:t> → </a:t>
            </a:r>
            <a:r>
              <a:rPr lang="en-US" sz="1350" dirty="0">
                <a:solidFill>
                  <a:srgbClr val="0070C0"/>
                </a:solidFill>
                <a:sym typeface="Wingdings" pitchFamily="2" charset="2"/>
              </a:rPr>
              <a:t>H</a:t>
            </a:r>
            <a:r>
              <a:rPr lang="en-US" sz="1350" baseline="-25000" dirty="0">
                <a:solidFill>
                  <a:srgbClr val="0070C0"/>
                </a:solidFill>
                <a:sym typeface="Wingdings" pitchFamily="2" charset="2"/>
              </a:rPr>
              <a:t>2</a:t>
            </a:r>
            <a:r>
              <a:rPr lang="en-US" sz="1350" dirty="0">
                <a:sym typeface="Wingdings" pitchFamily="2" charset="2"/>
              </a:rPr>
              <a:t> stripper operation for SIS18 Booster Mode and other experiments</a:t>
            </a:r>
          </a:p>
          <a:p>
            <a:pPr>
              <a:spcBef>
                <a:spcPts val="675"/>
              </a:spcBef>
            </a:pPr>
            <a:r>
              <a:rPr lang="en-US" sz="1350" dirty="0">
                <a:sym typeface="Wingdings" pitchFamily="2" charset="2"/>
              </a:rPr>
              <a:t>Pulsed stripper operation with </a:t>
            </a:r>
            <a:r>
              <a:rPr lang="en-US" sz="1350" dirty="0">
                <a:solidFill>
                  <a:srgbClr val="0070C0"/>
                </a:solidFill>
                <a:sym typeface="Wingdings" pitchFamily="2" charset="2"/>
              </a:rPr>
              <a:t>N</a:t>
            </a:r>
            <a:r>
              <a:rPr lang="en-US" sz="1350" baseline="-25000" dirty="0">
                <a:solidFill>
                  <a:srgbClr val="0070C0"/>
                </a:solidFill>
                <a:sym typeface="Wingdings" pitchFamily="2" charset="2"/>
              </a:rPr>
              <a:t>2</a:t>
            </a:r>
            <a:r>
              <a:rPr lang="en-US" sz="1350" dirty="0">
                <a:sym typeface="Wingdings" pitchFamily="2" charset="2"/>
              </a:rPr>
              <a:t> for other experiments</a:t>
            </a:r>
          </a:p>
          <a:p>
            <a:pPr>
              <a:spcBef>
                <a:spcPts val="675"/>
              </a:spcBef>
            </a:pPr>
            <a:r>
              <a:rPr lang="en-US" sz="1350" dirty="0">
                <a:sym typeface="Wingdings" pitchFamily="2" charset="2"/>
              </a:rPr>
              <a:t>Collect more data on stripping </a:t>
            </a:r>
            <a:r>
              <a:rPr lang="en-US" sz="1350" dirty="0">
                <a:solidFill>
                  <a:srgbClr val="C00000"/>
                </a:solidFill>
                <a:sym typeface="Wingdings" pitchFamily="2" charset="2"/>
              </a:rPr>
              <a:t>of </a:t>
            </a:r>
            <a:r>
              <a:rPr lang="en-US" sz="1350" dirty="0">
                <a:sym typeface="Wingdings" pitchFamily="2" charset="2"/>
              </a:rPr>
              <a:t> </a:t>
            </a:r>
            <a:r>
              <a:rPr lang="en-US" sz="1350" dirty="0">
                <a:solidFill>
                  <a:schemeClr val="tx1"/>
                </a:solidFill>
                <a:sym typeface="Wingdings" pitchFamily="2" charset="2"/>
              </a:rPr>
              <a:t>[</a:t>
            </a:r>
            <a:r>
              <a:rPr lang="en-US" sz="1350" dirty="0">
                <a:solidFill>
                  <a:srgbClr val="C00000"/>
                </a:solidFill>
                <a:sym typeface="Wingdings" pitchFamily="2" charset="2"/>
              </a:rPr>
              <a:t>CH</a:t>
            </a:r>
            <a:r>
              <a:rPr lang="en-US" sz="1350" baseline="-25000" dirty="0">
                <a:solidFill>
                  <a:srgbClr val="C00000"/>
                </a:solidFill>
                <a:sym typeface="Wingdings" pitchFamily="2" charset="2"/>
              </a:rPr>
              <a:t>3</a:t>
            </a:r>
            <a:r>
              <a:rPr lang="en-US" sz="135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Wingdings" pitchFamily="2" charset="2"/>
              </a:rPr>
              <a:t>⇒</a:t>
            </a:r>
            <a:r>
              <a:rPr lang="en-US" sz="1350" dirty="0">
                <a:solidFill>
                  <a:srgbClr val="C00000"/>
                </a:solidFill>
                <a:ea typeface="Cambria Math" panose="02040503050406030204" pitchFamily="18" charset="0"/>
                <a:sym typeface="Wingdings" pitchFamily="2" charset="2"/>
              </a:rPr>
              <a:t>C</a:t>
            </a:r>
            <a:r>
              <a:rPr lang="en-US" sz="1350" dirty="0">
                <a:solidFill>
                  <a:srgbClr val="C00000"/>
                </a:solidFill>
                <a:sym typeface="Wingdings" pitchFamily="2" charset="2"/>
              </a:rPr>
              <a:t>, </a:t>
            </a:r>
            <a:r>
              <a:rPr lang="en-US" sz="1350" dirty="0" err="1">
                <a:solidFill>
                  <a:srgbClr val="C00000"/>
                </a:solidFill>
                <a:sym typeface="Wingdings" pitchFamily="2" charset="2"/>
              </a:rPr>
              <a:t>Ar</a:t>
            </a:r>
            <a:r>
              <a:rPr lang="en-US" sz="1350" dirty="0">
                <a:solidFill>
                  <a:srgbClr val="C00000"/>
                </a:solidFill>
                <a:sym typeface="Wingdings" pitchFamily="2" charset="2"/>
              </a:rPr>
              <a:t>, Fe, Au, U</a:t>
            </a:r>
            <a:r>
              <a:rPr lang="en-US" sz="1350" dirty="0">
                <a:sym typeface="Wingdings" pitchFamily="2" charset="2"/>
              </a:rPr>
              <a:t>]</a:t>
            </a:r>
            <a:r>
              <a:rPr lang="en-US" sz="1350" dirty="0">
                <a:solidFill>
                  <a:srgbClr val="C00000"/>
                </a:solidFill>
                <a:sym typeface="Wingdings" pitchFamily="2" charset="2"/>
              </a:rPr>
              <a:t>  </a:t>
            </a:r>
            <a:r>
              <a:rPr lang="en-US" sz="1350" dirty="0">
                <a:solidFill>
                  <a:srgbClr val="0070C0"/>
                </a:solidFill>
                <a:sym typeface="Wingdings" pitchFamily="2" charset="2"/>
              </a:rPr>
              <a:t>by  </a:t>
            </a:r>
            <a:r>
              <a:rPr lang="en-US" sz="1350" dirty="0">
                <a:sym typeface="Wingdings" pitchFamily="2" charset="2"/>
              </a:rPr>
              <a:t>[</a:t>
            </a:r>
            <a:r>
              <a:rPr lang="en-US" sz="1350" dirty="0">
                <a:solidFill>
                  <a:srgbClr val="0070C0"/>
                </a:solidFill>
                <a:sym typeface="Wingdings" pitchFamily="2" charset="2"/>
              </a:rPr>
              <a:t>N</a:t>
            </a:r>
            <a:r>
              <a:rPr lang="en-US" sz="1350" baseline="-25000" dirty="0">
                <a:solidFill>
                  <a:srgbClr val="0070C0"/>
                </a:solidFill>
                <a:sym typeface="Wingdings" pitchFamily="2" charset="2"/>
              </a:rPr>
              <a:t>2</a:t>
            </a:r>
            <a:r>
              <a:rPr lang="en-US" sz="1350" dirty="0">
                <a:solidFill>
                  <a:srgbClr val="0070C0"/>
                </a:solidFill>
                <a:sym typeface="Wingdings" pitchFamily="2" charset="2"/>
              </a:rPr>
              <a:t>, H</a:t>
            </a:r>
            <a:r>
              <a:rPr lang="en-US" sz="1350" baseline="-25000" dirty="0">
                <a:solidFill>
                  <a:srgbClr val="0070C0"/>
                </a:solidFill>
                <a:sym typeface="Wingdings" pitchFamily="2" charset="2"/>
              </a:rPr>
              <a:t>2</a:t>
            </a:r>
            <a:r>
              <a:rPr lang="en-US" sz="1350" dirty="0">
                <a:sym typeface="Wingdings" pitchFamily="2" charset="2"/>
              </a:rPr>
              <a:t>]</a:t>
            </a:r>
            <a:endParaRPr lang="en-US" sz="1350" dirty="0">
              <a:solidFill>
                <a:srgbClr val="0070C0"/>
              </a:solidFill>
              <a:sym typeface="Wingdings" pitchFamily="2" charset="2"/>
            </a:endParaRPr>
          </a:p>
          <a:p>
            <a:pPr>
              <a:spcBef>
                <a:spcPts val="675"/>
              </a:spcBef>
            </a:pPr>
            <a:r>
              <a:rPr lang="en-US" sz="1350" dirty="0">
                <a:solidFill>
                  <a:schemeClr val="tx1"/>
                </a:solidFill>
                <a:sym typeface="Wingdings" pitchFamily="2" charset="2"/>
              </a:rPr>
              <a:t>Gather essential operating parameters for </a:t>
            </a:r>
            <a:r>
              <a:rPr lang="en-US" sz="1350" dirty="0">
                <a:solidFill>
                  <a:srgbClr val="C00000"/>
                </a:solidFill>
                <a:sym typeface="Wingdings" pitchFamily="2" charset="2"/>
              </a:rPr>
              <a:t>light, inter-mediate and heavy ions </a:t>
            </a:r>
            <a:r>
              <a:rPr lang="en-US" sz="1350" dirty="0">
                <a:solidFill>
                  <a:schemeClr val="tx1"/>
                </a:solidFill>
                <a:sym typeface="Wingdings" pitchFamily="2" charset="2"/>
              </a:rPr>
              <a:t>for specification of gas station</a:t>
            </a:r>
            <a:endParaRPr lang="en-US" sz="1350" dirty="0">
              <a:solidFill>
                <a:srgbClr val="C00000"/>
              </a:solidFill>
              <a:sym typeface="Wingdings" pitchFamily="2" charset="2"/>
            </a:endParaRPr>
          </a:p>
        </p:txBody>
      </p:sp>
      <p:graphicFrame>
        <p:nvGraphicFramePr>
          <p:cNvPr id="10" name="Diagramm 9"/>
          <p:cNvGraphicFramePr>
            <a:graphicFrameLocks/>
          </p:cNvGraphicFramePr>
          <p:nvPr/>
        </p:nvGraphicFramePr>
        <p:xfrm>
          <a:off x="953598" y="2706933"/>
          <a:ext cx="3842341" cy="22419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43D24BF-6BE4-464F-95D7-43E0950A4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11.07.24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073B3A8-73C8-45E7-AA22-5EE5A20BC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7th Beam Time Retreat | P. Gerhard | Pulsed Gasstripper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366ADE1-E02A-4735-8B82-8BDAE364F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51AA3C35-05F5-4307-88E4-F47987582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52" y="203502"/>
            <a:ext cx="6328696" cy="590668"/>
          </a:xfrm>
        </p:spPr>
        <p:txBody>
          <a:bodyPr/>
          <a:lstStyle/>
          <a:p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Machine development beamtime November/December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70293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648" y="1053452"/>
            <a:ext cx="4903788" cy="3677841"/>
          </a:xfrm>
        </p:spPr>
      </p:pic>
      <p:sp>
        <p:nvSpPr>
          <p:cNvPr id="9" name="Textfeld 8"/>
          <p:cNvSpPr txBox="1"/>
          <p:nvPr/>
        </p:nvSpPr>
        <p:spPr bwMode="auto">
          <a:xfrm>
            <a:off x="305526" y="1211772"/>
            <a:ext cx="1531188" cy="50783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GB" sz="1350" dirty="0"/>
              <a:t>new low pressure</a:t>
            </a:r>
          </a:p>
          <a:p>
            <a:pPr algn="r"/>
            <a:r>
              <a:rPr lang="en-GB" sz="1350" dirty="0"/>
              <a:t>regulators</a:t>
            </a:r>
          </a:p>
        </p:txBody>
      </p:sp>
      <p:cxnSp>
        <p:nvCxnSpPr>
          <p:cNvPr id="12" name="Gerade Verbindung mit Pfeil 11"/>
          <p:cNvCxnSpPr>
            <a:cxnSpLocks/>
            <a:stCxn id="9" idx="3"/>
          </p:cNvCxnSpPr>
          <p:nvPr/>
        </p:nvCxnSpPr>
        <p:spPr bwMode="auto">
          <a:xfrm>
            <a:off x="1836714" y="1465688"/>
            <a:ext cx="1331130" cy="6079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>
            <a:cxnSpLocks/>
            <a:stCxn id="9" idx="3"/>
          </p:cNvCxnSpPr>
          <p:nvPr/>
        </p:nvCxnSpPr>
        <p:spPr bwMode="auto">
          <a:xfrm>
            <a:off x="1836714" y="1465688"/>
            <a:ext cx="1601160" cy="114003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 bwMode="auto">
          <a:xfrm>
            <a:off x="240123" y="3847564"/>
            <a:ext cx="1550425" cy="71558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r"/>
            <a:r>
              <a:rPr lang="en-GB" sz="1350" dirty="0"/>
              <a:t>flexible use of</a:t>
            </a:r>
          </a:p>
          <a:p>
            <a:pPr algn="r"/>
            <a:r>
              <a:rPr lang="en-GB" sz="1350" dirty="0"/>
              <a:t>2 injection valves,</a:t>
            </a:r>
          </a:p>
          <a:p>
            <a:pPr algn="r"/>
            <a:r>
              <a:rPr lang="en-GB" sz="1350" dirty="0"/>
              <a:t>bypass line</a:t>
            </a:r>
          </a:p>
        </p:txBody>
      </p:sp>
      <p:cxnSp>
        <p:nvCxnSpPr>
          <p:cNvPr id="18" name="Gerade Verbindung mit Pfeil 17"/>
          <p:cNvCxnSpPr>
            <a:cxnSpLocks/>
            <a:stCxn id="16" idx="3"/>
          </p:cNvCxnSpPr>
          <p:nvPr/>
        </p:nvCxnSpPr>
        <p:spPr bwMode="auto">
          <a:xfrm flipV="1">
            <a:off x="1790548" y="2952799"/>
            <a:ext cx="999254" cy="12525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Textfeld 19"/>
          <p:cNvSpPr txBox="1"/>
          <p:nvPr/>
        </p:nvSpPr>
        <p:spPr bwMode="auto">
          <a:xfrm>
            <a:off x="7380312" y="2892372"/>
            <a:ext cx="1633781" cy="30008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GB" sz="1350" dirty="0"/>
              <a:t>N</a:t>
            </a:r>
            <a:r>
              <a:rPr lang="en-GB" sz="1350" baseline="-25000" dirty="0"/>
              <a:t>2</a:t>
            </a:r>
            <a:r>
              <a:rPr lang="en-GB" sz="1350" dirty="0"/>
              <a:t> from supply line</a:t>
            </a:r>
          </a:p>
        </p:txBody>
      </p:sp>
      <p:cxnSp>
        <p:nvCxnSpPr>
          <p:cNvPr id="22" name="Gerade Verbindung mit Pfeil 21"/>
          <p:cNvCxnSpPr>
            <a:stCxn id="20" idx="1"/>
          </p:cNvCxnSpPr>
          <p:nvPr/>
        </p:nvCxnSpPr>
        <p:spPr bwMode="auto">
          <a:xfrm flipH="1" flipV="1">
            <a:off x="6570222" y="3023026"/>
            <a:ext cx="810090" cy="1938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 bwMode="auto">
          <a:xfrm>
            <a:off x="7379990" y="3509079"/>
            <a:ext cx="1396536" cy="50783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GB" sz="1350" dirty="0"/>
              <a:t>control air </a:t>
            </a:r>
          </a:p>
          <a:p>
            <a:r>
              <a:rPr lang="en-GB" sz="1350" dirty="0"/>
              <a:t>from supply line</a:t>
            </a:r>
          </a:p>
        </p:txBody>
      </p:sp>
      <p:cxnSp>
        <p:nvCxnSpPr>
          <p:cNvPr id="26" name="Gerade Verbindung mit Pfeil 25"/>
          <p:cNvCxnSpPr>
            <a:stCxn id="25" idx="1"/>
          </p:cNvCxnSpPr>
          <p:nvPr/>
        </p:nvCxnSpPr>
        <p:spPr bwMode="auto">
          <a:xfrm flipH="1" flipV="1">
            <a:off x="5436097" y="3419582"/>
            <a:ext cx="1943893" cy="34341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1A051999-C9EB-4396-BB57-D00EE581A500}"/>
              </a:ext>
            </a:extLst>
          </p:cNvPr>
          <p:cNvCxnSpPr>
            <a:cxnSpLocks/>
            <a:stCxn id="17" idx="3"/>
          </p:cNvCxnSpPr>
          <p:nvPr/>
        </p:nvCxnSpPr>
        <p:spPr bwMode="auto">
          <a:xfrm flipV="1">
            <a:off x="1790548" y="2463159"/>
            <a:ext cx="1107233" cy="80732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xtfeld 16">
            <a:extLst>
              <a:ext uri="{FF2B5EF4-FFF2-40B4-BE49-F238E27FC236}">
                <a16:creationId xmlns:a16="http://schemas.microsoft.com/office/drawing/2014/main" id="{2C4BE235-558F-4658-9158-2B53831EDC03}"/>
              </a:ext>
            </a:extLst>
          </p:cNvPr>
          <p:cNvSpPr txBox="1"/>
          <p:nvPr/>
        </p:nvSpPr>
        <p:spPr bwMode="auto">
          <a:xfrm>
            <a:off x="490191" y="3120441"/>
            <a:ext cx="1300357" cy="30008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r"/>
            <a:r>
              <a:rPr lang="en-GB" sz="1350" dirty="0"/>
              <a:t>split purge line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16C8FCAE-E434-4B7E-9605-C2362E60DC2D}"/>
              </a:ext>
            </a:extLst>
          </p:cNvPr>
          <p:cNvSpPr txBox="1"/>
          <p:nvPr/>
        </p:nvSpPr>
        <p:spPr bwMode="auto">
          <a:xfrm>
            <a:off x="7380313" y="1959519"/>
            <a:ext cx="1636987" cy="50783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GB" sz="1350" dirty="0"/>
              <a:t>interlock signals</a:t>
            </a:r>
          </a:p>
          <a:p>
            <a:r>
              <a:rPr lang="en-GB" sz="1350" dirty="0"/>
              <a:t>to vacuum controls</a:t>
            </a:r>
          </a:p>
        </p:txBody>
      </p: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5D78AB4B-3982-4E6A-B186-90C3C8B08DA9}"/>
              </a:ext>
            </a:extLst>
          </p:cNvPr>
          <p:cNvCxnSpPr>
            <a:cxnSpLocks/>
            <a:stCxn id="24" idx="1"/>
          </p:cNvCxnSpPr>
          <p:nvPr/>
        </p:nvCxnSpPr>
        <p:spPr bwMode="auto">
          <a:xfrm flipH="1">
            <a:off x="5112060" y="2213435"/>
            <a:ext cx="2268253" cy="7501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E9D215C4-DC24-48BF-A462-A3FE00429671}"/>
              </a:ext>
            </a:extLst>
          </p:cNvPr>
          <p:cNvCxnSpPr>
            <a:cxnSpLocks/>
            <a:stCxn id="24" idx="1"/>
          </p:cNvCxnSpPr>
          <p:nvPr/>
        </p:nvCxnSpPr>
        <p:spPr bwMode="auto">
          <a:xfrm flipH="1">
            <a:off x="5922150" y="2213435"/>
            <a:ext cx="1458163" cy="4818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C76ACD3-275F-4D74-B203-5A75AB4EA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11.07.24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3DFA2AB-C021-46C4-AB76-7EF362EC9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7th Beam Time Retreat | P. Gerhard | Pulsed Gasstripper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6BF8FE3-FCAE-41F6-BDA8-351CB0EF9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FD4ACB30-8D8B-4FE6-BEF5-4741656F7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de-DE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Preparation</a:t>
            </a:r>
            <a:r>
              <a:rPr lang="de-DE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de-DE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for</a:t>
            </a:r>
            <a:r>
              <a:rPr lang="de-DE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beam time </a:t>
            </a:r>
            <a:r>
              <a:rPr lang="de-DE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operation</a:t>
            </a:r>
            <a:r>
              <a:rPr lang="de-DE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29102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2D9F46F-278C-4696-9A9A-6DD73C28F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1DB3B92-B30D-4314-AC8E-C61C1341FF1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11.07.24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01828B8-B151-416A-B1AA-87986B09F0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7th Beam Time Retreat | P. Gerhard | Pulsed Gasstripper</a:t>
            </a:r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972AC76-3842-4DE4-A03A-7D8A02A9FA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Stripping data collected during beam time</a:t>
            </a:r>
          </a:p>
        </p:txBody>
      </p:sp>
      <p:sp>
        <p:nvSpPr>
          <p:cNvPr id="28" name="Textfeld 27"/>
          <p:cNvSpPr txBox="1"/>
          <p:nvPr/>
        </p:nvSpPr>
        <p:spPr bwMode="auto">
          <a:xfrm>
            <a:off x="1852153" y="1001021"/>
            <a:ext cx="5439694" cy="30008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GB" sz="1350" dirty="0"/>
              <a:t>Measured stripping efficiencies of O</a:t>
            </a:r>
            <a:r>
              <a:rPr lang="en-GB" sz="1350" baseline="-25000" dirty="0"/>
              <a:t>2</a:t>
            </a:r>
            <a:r>
              <a:rPr lang="en-GB" sz="1350" dirty="0"/>
              <a:t>, </a:t>
            </a:r>
            <a:r>
              <a:rPr lang="en-GB" sz="1350" dirty="0" err="1"/>
              <a:t>Ar</a:t>
            </a:r>
            <a:r>
              <a:rPr lang="en-GB" sz="1350" dirty="0"/>
              <a:t>, Cr, Fe, Mo, Er, Au, U on N</a:t>
            </a:r>
            <a:r>
              <a:rPr lang="en-GB" sz="1350" baseline="-25000" dirty="0"/>
              <a:t>2</a:t>
            </a:r>
          </a:p>
        </p:txBody>
      </p:sp>
      <p:pic>
        <p:nvPicPr>
          <p:cNvPr id="45" name="Grafik 44">
            <a:extLst>
              <a:ext uri="{FF2B5EF4-FFF2-40B4-BE49-F238E27FC236}">
                <a16:creationId xmlns:a16="http://schemas.microsoft.com/office/drawing/2014/main" id="{F3FBFB19-49E1-4F58-B741-ACB796625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5735"/>
            <a:ext cx="2256793" cy="1692000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1F309BB9-0024-4209-AF7A-EC9B60751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73" y="3164558"/>
            <a:ext cx="2256793" cy="1692000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86842EF9-8010-4AD8-A547-9DD0DF5885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4156" y="3164558"/>
            <a:ext cx="2256795" cy="1692000"/>
          </a:xfrm>
          <a:prstGeom prst="rect">
            <a:avLst/>
          </a:prstGeom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id="{0E1BD8BC-F386-4291-80F8-1A3E73018B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0380" y="1405735"/>
            <a:ext cx="2253620" cy="1692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C747E90-EB1A-4731-96B0-58A42A5632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4645" y="1405735"/>
            <a:ext cx="2253620" cy="1692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137377D-B467-4FE4-8F03-B1C5A4616F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8909" y="1405735"/>
            <a:ext cx="2253620" cy="16920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AFF4E0AE-F477-4454-A58D-E82992062D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4645" y="3161636"/>
            <a:ext cx="2256794" cy="1692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A81F134-248C-40E9-91D0-C3A7B71E3E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90380" y="3164558"/>
            <a:ext cx="2254411" cy="16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412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2D9F46F-278C-4696-9A9A-6DD73C28F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1DB3B92-B30D-4314-AC8E-C61C1341FF1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11.07.24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01828B8-B151-416A-B1AA-87986B09F0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7th Beam Time Retreat | P. Gerhard | Pulsed Gasstripper</a:t>
            </a:r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972AC76-3842-4DE4-A03A-7D8A02A9FA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Stripping data collected during beam time</a:t>
            </a:r>
          </a:p>
        </p:txBody>
      </p:sp>
      <p:sp>
        <p:nvSpPr>
          <p:cNvPr id="28" name="Textfeld 27"/>
          <p:cNvSpPr txBox="1"/>
          <p:nvPr/>
        </p:nvSpPr>
        <p:spPr bwMode="auto">
          <a:xfrm>
            <a:off x="2091001" y="1001021"/>
            <a:ext cx="4038350" cy="30008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GB" sz="1350" dirty="0"/>
              <a:t>Measured stripping efficiencies of U on N</a:t>
            </a:r>
            <a:r>
              <a:rPr lang="en-GB" sz="1350" baseline="-25000" dirty="0"/>
              <a:t>2</a:t>
            </a:r>
            <a:r>
              <a:rPr lang="en-GB" sz="1350" dirty="0"/>
              <a:t> and H</a:t>
            </a:r>
            <a:r>
              <a:rPr lang="en-GB" sz="1350" baseline="-25000" dirty="0"/>
              <a:t>2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D84CD420-EE5D-4F24-8B6D-34FAA2B84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87" y="1477507"/>
            <a:ext cx="4316958" cy="324000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6E4130F1-7781-4B7C-B0C2-1441725C7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2456" y="1477507"/>
            <a:ext cx="4321521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2170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B68ED760-44AD-45FB-98D6-AA58D7C83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34" y="1088015"/>
            <a:ext cx="8691991" cy="3677689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Nominal service life under intended use: 380.000.000 cycles, equivalent to 88 days of 50 Hz operation</a:t>
            </a:r>
          </a:p>
          <a:p>
            <a:r>
              <a:rPr lang="en-GB" dirty="0"/>
              <a:t>Pulsed gas stripper does not comply with intended use in several ways</a:t>
            </a:r>
          </a:p>
          <a:p>
            <a:pPr lvl="1"/>
            <a:r>
              <a:rPr lang="en-GB" dirty="0"/>
              <a:t>different gases, very low gas pressure &amp; flow, higher voltage &amp; current, very high cycle rates over extended periods</a:t>
            </a:r>
          </a:p>
          <a:p>
            <a:r>
              <a:rPr lang="en-GB" dirty="0"/>
              <a:t>3 valves broke premature during beam time 2024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serial 2-11-08-16 010154 </a:t>
            </a:r>
            <a:r>
              <a:rPr lang="en-GB" b="1" dirty="0"/>
              <a:t>reached</a:t>
            </a:r>
            <a:r>
              <a:rPr lang="en-GB" dirty="0"/>
              <a:t> </a:t>
            </a:r>
            <a:r>
              <a:rPr lang="en-GB" b="1" dirty="0"/>
              <a:t>20% of expected service life</a:t>
            </a:r>
          </a:p>
          <a:p>
            <a:pPr lvl="2"/>
            <a:r>
              <a:rPr lang="en-GB" b="1" dirty="0"/>
              <a:t>history</a:t>
            </a:r>
            <a:r>
              <a:rPr lang="en-GB" dirty="0"/>
              <a:t>: delivery 06.2017, used for 5 machine beam times, development, safety tests, SAT roots pump station a. o. since 2018 with N</a:t>
            </a:r>
            <a:r>
              <a:rPr lang="en-GB" baseline="-25000" dirty="0"/>
              <a:t>2</a:t>
            </a:r>
            <a:r>
              <a:rPr lang="en-GB" dirty="0"/>
              <a:t> and H</a:t>
            </a:r>
            <a:r>
              <a:rPr lang="en-GB" baseline="-25000" dirty="0"/>
              <a:t>2</a:t>
            </a:r>
          </a:p>
          <a:p>
            <a:pPr lvl="2"/>
            <a:r>
              <a:rPr lang="en-GB" b="1" dirty="0"/>
              <a:t>usage</a:t>
            </a:r>
            <a:r>
              <a:rPr lang="en-GB" dirty="0"/>
              <a:t>: approx. 76.000.000 cycles in total, of which 73.500.000 @50Hz in beam time 2024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serial 2-11-08-16 005603 </a:t>
            </a:r>
            <a:r>
              <a:rPr lang="en-GB" b="1" dirty="0"/>
              <a:t>reached</a:t>
            </a:r>
            <a:r>
              <a:rPr lang="en-GB" dirty="0"/>
              <a:t> </a:t>
            </a:r>
            <a:r>
              <a:rPr lang="en-GB" b="1" dirty="0"/>
              <a:t>20% of expected service life</a:t>
            </a:r>
          </a:p>
          <a:p>
            <a:pPr lvl="2"/>
            <a:r>
              <a:rPr lang="en-GB" b="1" dirty="0"/>
              <a:t>history</a:t>
            </a:r>
            <a:r>
              <a:rPr lang="en-GB" dirty="0"/>
              <a:t>: delivery 06.2017, used for 6 machine beam times, development, safety tests, SAT roots pump station a. o. since 2018 with N</a:t>
            </a:r>
            <a:r>
              <a:rPr lang="en-GB" baseline="-25000" dirty="0"/>
              <a:t>2</a:t>
            </a:r>
            <a:r>
              <a:rPr lang="en-GB" dirty="0"/>
              <a:t> and H</a:t>
            </a:r>
            <a:r>
              <a:rPr lang="en-GB" baseline="-25000" dirty="0"/>
              <a:t>2</a:t>
            </a:r>
            <a:endParaRPr lang="en-GB" dirty="0"/>
          </a:p>
          <a:p>
            <a:pPr lvl="2"/>
            <a:r>
              <a:rPr lang="en-GB" b="1" dirty="0"/>
              <a:t>usage</a:t>
            </a:r>
            <a:r>
              <a:rPr lang="en-GB" dirty="0"/>
              <a:t>: usage approx. 77.000.000 cycles in total, of which 8.600.000 @50Hz and 62.600.00 @25Hz in beam time 2024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serial 2-30-10-17 005056 </a:t>
            </a:r>
            <a:r>
              <a:rPr lang="en-GB" b="1" dirty="0"/>
              <a:t>reached</a:t>
            </a:r>
            <a:r>
              <a:rPr lang="en-GB" dirty="0"/>
              <a:t> </a:t>
            </a:r>
            <a:r>
              <a:rPr lang="en-GB" b="1" dirty="0"/>
              <a:t>14% of expected service life</a:t>
            </a:r>
          </a:p>
          <a:p>
            <a:pPr lvl="2"/>
            <a:r>
              <a:rPr lang="en-GB" b="1" dirty="0"/>
              <a:t>history</a:t>
            </a:r>
            <a:r>
              <a:rPr lang="en-GB" dirty="0"/>
              <a:t>: delivery 05.2018, used since 7.5.24 with N</a:t>
            </a:r>
            <a:r>
              <a:rPr lang="en-GB" baseline="-25000" dirty="0"/>
              <a:t>2</a:t>
            </a:r>
            <a:r>
              <a:rPr lang="en-GB" dirty="0"/>
              <a:t>, unused before 2024</a:t>
            </a:r>
          </a:p>
          <a:p>
            <a:pPr lvl="2"/>
            <a:r>
              <a:rPr lang="en-GB" b="1" dirty="0"/>
              <a:t>usage</a:t>
            </a:r>
            <a:r>
              <a:rPr lang="en-GB" dirty="0"/>
              <a:t>: usage approx. 54.000.000 cycles in total, most of which @50Hz</a:t>
            </a:r>
          </a:p>
          <a:p>
            <a:pPr lvl="2"/>
            <a:endParaRPr lang="en-GB" dirty="0"/>
          </a:p>
          <a:p>
            <a:pPr lvl="1"/>
            <a:endParaRPr lang="en-GB" dirty="0"/>
          </a:p>
          <a:p>
            <a:pPr lvl="2"/>
            <a:endParaRPr lang="en-GB" dirty="0"/>
          </a:p>
          <a:p>
            <a:pPr lvl="2"/>
            <a:endParaRPr lang="en-GB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BE22EF0-6E94-4B97-AB6C-C8B95D550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EA59D55-E64B-4DAF-B810-3F3FEEA3033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11.07.24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194B8EB-DC93-4274-8929-5BDA6EFFDA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7th Beam Time Retreat | P. Gerhard | Pulsed Gasstripper</a:t>
            </a: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0168879E-1013-47D6-B805-9329EB0D28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Injection Valve Failures</a:t>
            </a:r>
          </a:p>
        </p:txBody>
      </p:sp>
    </p:spTree>
    <p:extLst>
      <p:ext uri="{BB962C8B-B14F-4D97-AF65-F5344CB8AC3E}">
        <p14:creationId xmlns:p14="http://schemas.microsoft.com/office/powerpoint/2010/main" val="17425646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 bwMode="auto">
          <a:xfrm>
            <a:off x="4532742" y="4700106"/>
            <a:ext cx="702078" cy="30008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de-DE" sz="1350" dirty="0"/>
              <a:t>5000 s</a:t>
            </a:r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A8DFECBB-CF9A-41C6-A993-01D5A1BACB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1600" dirty="0"/>
              <a:t>Added gas flow monitoring as diagnostics</a:t>
            </a:r>
          </a:p>
          <a:p>
            <a:r>
              <a:rPr lang="en-GB" sz="1600" dirty="0"/>
              <a:t>Look into opportunities to operate valves more gentle, closer to intended use, and for alternative ways of operation for high duty cycle beams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BE22EF0-6E94-4B97-AB6C-C8B95D550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EA59D55-E64B-4DAF-B810-3F3FEEA3033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11.07.24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194B8EB-DC93-4274-8929-5BDA6EFFDA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7th Beam Time Retreat | P. Gerhard | Pulsed Gasstripper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BCD1DE00-98D2-435A-A561-CB6EE81B2A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Injection Valve Failure: Mitigation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F1343F8-8243-4B3F-A71C-1B180AD6E0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619"/>
          <a:stretch/>
        </p:blipFill>
        <p:spPr>
          <a:xfrm>
            <a:off x="508358" y="2255139"/>
            <a:ext cx="8127284" cy="2383162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759B9908-0E78-405B-A18A-1BACB1594C76}"/>
              </a:ext>
            </a:extLst>
          </p:cNvPr>
          <p:cNvSpPr txBox="1"/>
          <p:nvPr/>
        </p:nvSpPr>
        <p:spPr bwMode="auto">
          <a:xfrm>
            <a:off x="4916489" y="2418163"/>
            <a:ext cx="3578224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Exemplary time series of stripper gas flow </a:t>
            </a:r>
          </a:p>
          <a:p>
            <a:pPr algn="ctr"/>
            <a:r>
              <a:rPr lang="en-GB" sz="1200" dirty="0">
                <a:solidFill>
                  <a:schemeClr val="bg1"/>
                </a:solidFill>
              </a:rPr>
              <a:t>with faulty pulsed injection valve at 1 Hz operation</a:t>
            </a:r>
          </a:p>
        </p:txBody>
      </p:sp>
      <p:cxnSp>
        <p:nvCxnSpPr>
          <p:cNvPr id="3" name="Gerade Verbindung mit Pfeil 2"/>
          <p:cNvCxnSpPr>
            <a:cxnSpLocks/>
          </p:cNvCxnSpPr>
          <p:nvPr/>
        </p:nvCxnSpPr>
        <p:spPr bwMode="auto">
          <a:xfrm>
            <a:off x="508358" y="4731990"/>
            <a:ext cx="8127284" cy="0"/>
          </a:xfrm>
          <a:prstGeom prst="straightConnector1">
            <a:avLst/>
          </a:prstGeom>
          <a:ln w="15875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98860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FA34143-7CA7-434C-89FC-A33FAD9135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35" y="976671"/>
            <a:ext cx="8420176" cy="3937811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Pulsed gas stripper project is progressing</a:t>
            </a:r>
          </a:p>
          <a:p>
            <a:pPr lvl="1"/>
            <a:r>
              <a:rPr lang="en-GB" dirty="0"/>
              <a:t>Safety concept reviewed by expert companies, proceed with implementation based on this</a:t>
            </a:r>
          </a:p>
          <a:p>
            <a:pPr lvl="1"/>
            <a:r>
              <a:rPr lang="en-GB" dirty="0"/>
              <a:t>Gas alarm system extension completed, </a:t>
            </a:r>
            <a:r>
              <a:rPr lang="en-GB"/>
              <a:t>commissioned 22.12.2023</a:t>
            </a:r>
            <a:endParaRPr lang="en-GB" dirty="0"/>
          </a:p>
          <a:p>
            <a:pPr lvl="1"/>
            <a:r>
              <a:rPr lang="en-GB" dirty="0"/>
              <a:t>ATEX Roots pump station in operation, remaining issues will be fixed together with manufacturer</a:t>
            </a:r>
          </a:p>
          <a:p>
            <a:pPr lvl="1"/>
            <a:r>
              <a:rPr lang="en-GB" dirty="0"/>
              <a:t>Shutdown 2024: Replacement of 4 Turbopumps for differential pumping stages</a:t>
            </a:r>
          </a:p>
          <a:p>
            <a:pPr lvl="1"/>
            <a:r>
              <a:rPr lang="en-GB" dirty="0"/>
              <a:t>Major remaining parts: Gas control, vacuum exhaust treatment, safety interlock</a:t>
            </a:r>
          </a:p>
          <a:p>
            <a:pPr lvl="1"/>
            <a:r>
              <a:rPr lang="en-GB" dirty="0"/>
              <a:t>Many other small things to do ...</a:t>
            </a:r>
          </a:p>
          <a:p>
            <a:pPr lvl="1"/>
            <a:r>
              <a:rPr lang="en-GB" dirty="0"/>
              <a:t>Commissioning of fully-fledged pulsed gas stripper planned for end of 2025</a:t>
            </a:r>
          </a:p>
          <a:p>
            <a:pPr lvl="1"/>
            <a:endParaRPr lang="en-GB" dirty="0"/>
          </a:p>
          <a:p>
            <a:r>
              <a:rPr lang="en-GB" dirty="0">
                <a:solidFill>
                  <a:srgbClr val="FF0000"/>
                </a:solidFill>
              </a:rPr>
              <a:t>Provision of 5 months of pulsed stripper operation during user beam time 2024 (unexpected, unplanned, on short notice) </a:t>
            </a:r>
            <a:r>
              <a:rPr lang="en-GB" dirty="0"/>
              <a:t>and machine beam time 2023</a:t>
            </a:r>
          </a:p>
          <a:p>
            <a:pPr lvl="1"/>
            <a:r>
              <a:rPr lang="en-GB" dirty="0"/>
              <a:t>Lots of data and experience gained</a:t>
            </a:r>
          </a:p>
          <a:p>
            <a:pPr lvl="1"/>
            <a:endParaRPr lang="en-GB" dirty="0"/>
          </a:p>
          <a:p>
            <a:r>
              <a:rPr lang="en-GB" dirty="0"/>
              <a:t>Issues</a:t>
            </a:r>
          </a:p>
          <a:p>
            <a:pPr lvl="1"/>
            <a:r>
              <a:rPr lang="en-GB" dirty="0"/>
              <a:t>Premature failures of injection valves</a:t>
            </a:r>
          </a:p>
          <a:p>
            <a:pPr lvl="1"/>
            <a:r>
              <a:rPr lang="en-GB" dirty="0"/>
              <a:t>Short maintenance intervals of roots pump due to oil issues</a:t>
            </a:r>
          </a:p>
          <a:p>
            <a:pPr lvl="1"/>
            <a:r>
              <a:rPr lang="en-GB" dirty="0"/>
              <a:t>Automated stripper gas pressure control, procurement of gas control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A19ECE5-7298-4536-A8CA-6B631FA83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16</a:t>
            </a:fld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078E8A2-EDA0-4383-AE61-D1B0E65C0D0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11.07.24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F40F46C-C45D-4F75-B3E7-B9FF45A948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7th Beam Time Retreat | P. Gerhard | Pulsed Gasstripper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0779099-A4FA-4453-8835-5F38ED3B0B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Summary &amp; Outlook</a:t>
            </a:r>
          </a:p>
        </p:txBody>
      </p:sp>
    </p:spTree>
    <p:extLst>
      <p:ext uri="{BB962C8B-B14F-4D97-AF65-F5344CB8AC3E}">
        <p14:creationId xmlns:p14="http://schemas.microsoft.com/office/powerpoint/2010/main" val="23795601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778EA3F-C9A1-4B4D-AAFB-B2CBC7296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17</a:t>
            </a:fld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617B8F4-CC4A-4949-96F5-4C37A1703DF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11.07.24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1E157CE-22B9-404F-BAAC-9B2FF796D2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7th Beam Time Retreat | P. Gerhard | Pulsed Gasstripper</a:t>
            </a:r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A534278-8EC4-474A-890E-F2B9B8CDD01F}"/>
              </a:ext>
            </a:extLst>
          </p:cNvPr>
          <p:cNvSpPr txBox="1"/>
          <p:nvPr/>
        </p:nvSpPr>
        <p:spPr>
          <a:xfrm>
            <a:off x="3581986" y="2248585"/>
            <a:ext cx="1980029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en-GB" dirty="0"/>
              <a:t>Thank you</a:t>
            </a:r>
          </a:p>
          <a:p>
            <a:pPr algn="ctr"/>
            <a:r>
              <a:rPr lang="en-GB" dirty="0"/>
              <a:t>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33309160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18</a:t>
            </a:fld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11.07.24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7th Beam Time Retreat | P. Gerhard | Pulsed Gasstripper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General System Overview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554" y="998935"/>
            <a:ext cx="5758893" cy="391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29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F81DB264-E9EE-40F5-B5E7-FB3BD224EB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Introduction</a:t>
            </a:r>
          </a:p>
          <a:p>
            <a:r>
              <a:rPr lang="en-GB" dirty="0"/>
              <a:t>Progress since 2022</a:t>
            </a:r>
          </a:p>
          <a:p>
            <a:r>
              <a:rPr lang="en-GB" dirty="0"/>
              <a:t>Oil issues</a:t>
            </a:r>
          </a:p>
          <a:p>
            <a:r>
              <a:rPr lang="en-GB" dirty="0"/>
              <a:t>Machine development beam time 2023</a:t>
            </a:r>
          </a:p>
          <a:p>
            <a:r>
              <a:rPr lang="en-GB" dirty="0"/>
              <a:t>Preparation for and experiences from beam time operation 2024</a:t>
            </a:r>
          </a:p>
          <a:p>
            <a:r>
              <a:rPr lang="en-GB" dirty="0"/>
              <a:t>Summary &amp; outlook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ECD969F-284B-4183-94DE-F9C6B7049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</a:t>
            </a:fld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821FEA9-CA5D-4AB4-A592-856F2F21633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11.07.24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23679A4-1814-4394-B258-91DFF6EAC5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7th Beam Time Retreat | P. Gerhard | Pulsed Gasstripper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713668C-26E1-41B4-9F8E-2C01F83DA3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252838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5584053" y="1431082"/>
            <a:ext cx="3455444" cy="1601794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 dirty="0" err="1"/>
              <a:t>Why</a:t>
            </a:r>
            <a:r>
              <a:rPr lang="de-DE" sz="2000" dirty="0"/>
              <a:t> do </a:t>
            </a:r>
            <a:r>
              <a:rPr lang="de-DE" sz="2000" dirty="0" err="1"/>
              <a:t>we</a:t>
            </a:r>
            <a:r>
              <a:rPr lang="de-DE" sz="2000" dirty="0"/>
              <a:t> </a:t>
            </a:r>
            <a:r>
              <a:rPr lang="de-DE" sz="2000" dirty="0" err="1"/>
              <a:t>want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use</a:t>
            </a:r>
            <a:r>
              <a:rPr lang="de-DE" sz="2000" dirty="0"/>
              <a:t> H</a:t>
            </a:r>
            <a:r>
              <a:rPr lang="de-DE" sz="2000" baseline="-25000" dirty="0"/>
              <a:t>2</a:t>
            </a:r>
            <a:r>
              <a:rPr lang="de-DE" sz="2000" dirty="0"/>
              <a:t> </a:t>
            </a:r>
            <a:r>
              <a:rPr lang="de-DE" sz="2000" dirty="0" err="1"/>
              <a:t>instead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/>
              <a:t> N</a:t>
            </a:r>
            <a:r>
              <a:rPr lang="de-DE" sz="2000" baseline="-25000"/>
              <a:t>2</a:t>
            </a:r>
            <a:r>
              <a:rPr lang="de-DE" sz="2000" dirty="0"/>
              <a:t>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584054" y="1431082"/>
            <a:ext cx="3416854" cy="3382044"/>
          </a:xfrm>
        </p:spPr>
        <p:txBody>
          <a:bodyPr>
            <a:noAutofit/>
          </a:bodyPr>
          <a:lstStyle/>
          <a:p>
            <a:r>
              <a:rPr lang="de-DE" sz="2000" dirty="0"/>
              <a:t>Heavy </a:t>
            </a:r>
            <a:r>
              <a:rPr lang="de-DE" sz="2000" dirty="0" err="1"/>
              <a:t>ions</a:t>
            </a:r>
            <a:r>
              <a:rPr lang="de-DE" sz="2000" dirty="0"/>
              <a:t> (U, Bi):</a:t>
            </a:r>
          </a:p>
          <a:p>
            <a:pPr lvl="1"/>
            <a:r>
              <a:rPr lang="de-DE" sz="1600" dirty="0" err="1"/>
              <a:t>more</a:t>
            </a:r>
            <a:r>
              <a:rPr lang="de-DE" sz="1600" dirty="0"/>
              <a:t> </a:t>
            </a:r>
            <a:r>
              <a:rPr lang="de-DE" sz="1600" dirty="0" err="1"/>
              <a:t>narrow</a:t>
            </a:r>
            <a:r>
              <a:rPr lang="de-DE" sz="1600" dirty="0"/>
              <a:t> </a:t>
            </a:r>
            <a:r>
              <a:rPr lang="de-DE" sz="1600" dirty="0" err="1"/>
              <a:t>distribution</a:t>
            </a:r>
            <a:endParaRPr lang="de-DE" sz="1600" dirty="0"/>
          </a:p>
          <a:p>
            <a:pPr lvl="1"/>
            <a:r>
              <a:rPr lang="de-DE" sz="1600" b="1" dirty="0" err="1"/>
              <a:t>increased</a:t>
            </a:r>
            <a:r>
              <a:rPr lang="de-DE" sz="1600" b="1" dirty="0"/>
              <a:t> </a:t>
            </a:r>
            <a:r>
              <a:rPr lang="de-DE" sz="1600" b="1" dirty="0" err="1"/>
              <a:t>stripping</a:t>
            </a:r>
            <a:r>
              <a:rPr lang="de-DE" sz="1600" b="1" dirty="0"/>
              <a:t> </a:t>
            </a:r>
            <a:r>
              <a:rPr lang="de-DE" sz="1600" b="1" dirty="0" err="1"/>
              <a:t>efficiency</a:t>
            </a:r>
            <a:endParaRPr lang="de-DE" sz="1600" b="1" dirty="0"/>
          </a:p>
          <a:p>
            <a:pPr lvl="1"/>
            <a:r>
              <a:rPr lang="de-DE" sz="1600" b="1" dirty="0" err="1"/>
              <a:t>higher</a:t>
            </a:r>
            <a:r>
              <a:rPr lang="de-DE" sz="1600" b="1" dirty="0"/>
              <a:t> beam </a:t>
            </a:r>
            <a:r>
              <a:rPr lang="de-DE" sz="1600" b="1" dirty="0" err="1"/>
              <a:t>intensity</a:t>
            </a:r>
            <a:endParaRPr lang="de-DE" sz="1600" b="1" dirty="0"/>
          </a:p>
          <a:p>
            <a:endParaRPr lang="de-DE" sz="2000" dirty="0"/>
          </a:p>
          <a:p>
            <a:endParaRPr lang="de-DE" sz="2000" dirty="0"/>
          </a:p>
          <a:p>
            <a:r>
              <a:rPr lang="de-DE" sz="2000" dirty="0"/>
              <a:t>All </a:t>
            </a:r>
            <a:r>
              <a:rPr lang="de-DE" sz="2000" dirty="0" err="1"/>
              <a:t>ions</a:t>
            </a:r>
            <a:r>
              <a:rPr lang="de-DE" sz="2000" dirty="0"/>
              <a:t>:</a:t>
            </a:r>
          </a:p>
          <a:p>
            <a:pPr lvl="1"/>
            <a:r>
              <a:rPr lang="de-DE" sz="1600" dirty="0" err="1"/>
              <a:t>higher</a:t>
            </a:r>
            <a:r>
              <a:rPr lang="de-DE" sz="1600" dirty="0"/>
              <a:t> </a:t>
            </a:r>
            <a:r>
              <a:rPr lang="de-DE" sz="1600" dirty="0" err="1"/>
              <a:t>average</a:t>
            </a:r>
            <a:r>
              <a:rPr lang="de-DE" sz="1600" dirty="0"/>
              <a:t> </a:t>
            </a:r>
            <a:r>
              <a:rPr lang="de-DE" sz="1600" dirty="0" err="1"/>
              <a:t>charge</a:t>
            </a:r>
            <a:r>
              <a:rPr lang="de-DE" sz="1600" dirty="0"/>
              <a:t> </a:t>
            </a:r>
            <a:r>
              <a:rPr lang="de-DE" sz="1600" dirty="0" err="1"/>
              <a:t>state</a:t>
            </a:r>
            <a:endParaRPr lang="de-DE" sz="1600" dirty="0"/>
          </a:p>
          <a:p>
            <a:pPr lvl="1"/>
            <a:r>
              <a:rPr lang="de-DE" sz="1600" dirty="0" err="1"/>
              <a:t>less</a:t>
            </a:r>
            <a:r>
              <a:rPr lang="de-DE" sz="1600" dirty="0"/>
              <a:t> </a:t>
            </a:r>
            <a:r>
              <a:rPr lang="de-DE" sz="1600" dirty="0" err="1"/>
              <a:t>rf</a:t>
            </a:r>
            <a:r>
              <a:rPr lang="de-DE" sz="1600" dirty="0"/>
              <a:t> power</a:t>
            </a:r>
          </a:p>
          <a:p>
            <a:pPr lvl="1"/>
            <a:r>
              <a:rPr lang="de-DE" sz="1600" dirty="0" err="1"/>
              <a:t>higher</a:t>
            </a:r>
            <a:r>
              <a:rPr lang="de-DE" sz="1600" dirty="0"/>
              <a:t> </a:t>
            </a:r>
            <a:r>
              <a:rPr lang="de-DE" sz="1600" dirty="0" err="1"/>
              <a:t>energy</a:t>
            </a:r>
            <a:r>
              <a:rPr lang="de-DE" sz="1600" dirty="0"/>
              <a:t> in SIS18</a:t>
            </a:r>
          </a:p>
          <a:p>
            <a:endParaRPr lang="de-DE" sz="20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11.07.24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7th Beam Time Retreat | P. Gerhard | Pulsed Gasstripper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B481EC9-72DA-4CDE-BABE-BE671EA7EF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7" t="7831" r="9634" b="5337"/>
          <a:stretch/>
        </p:blipFill>
        <p:spPr>
          <a:xfrm>
            <a:off x="448038" y="1541026"/>
            <a:ext cx="4684232" cy="3388251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-45277" y="4760311"/>
            <a:ext cx="2162772" cy="21544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800" dirty="0"/>
              <a:t>P. Scharrer et al., </a:t>
            </a:r>
            <a:r>
              <a:rPr lang="de-DE" sz="800" dirty="0" err="1"/>
              <a:t>Proc</a:t>
            </a:r>
            <a:r>
              <a:rPr lang="de-DE" sz="800" dirty="0"/>
              <a:t>. LINAC16, TUOP03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793072" y="1123305"/>
            <a:ext cx="4371710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400" dirty="0" err="1"/>
              <a:t>Measured</a:t>
            </a:r>
            <a:r>
              <a:rPr lang="de-DE" sz="1400" dirty="0"/>
              <a:t> </a:t>
            </a:r>
            <a:r>
              <a:rPr lang="de-DE" sz="1400" dirty="0" err="1"/>
              <a:t>charge</a:t>
            </a:r>
            <a:r>
              <a:rPr lang="de-DE" sz="1400" dirty="0"/>
              <a:t> </a:t>
            </a:r>
            <a:r>
              <a:rPr lang="de-DE" sz="1400" dirty="0" err="1"/>
              <a:t>state</a:t>
            </a:r>
            <a:r>
              <a:rPr lang="de-DE" sz="1400" dirty="0"/>
              <a:t> </a:t>
            </a:r>
            <a:r>
              <a:rPr lang="de-DE" sz="1400" dirty="0" err="1"/>
              <a:t>distributions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highest</a:t>
            </a:r>
            <a:r>
              <a:rPr lang="de-DE" sz="1400" dirty="0"/>
              <a:t> &lt;q&gt;</a:t>
            </a:r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DE55E8F2-C541-4D29-B15A-A8CA5B068171}"/>
              </a:ext>
            </a:extLst>
          </p:cNvPr>
          <p:cNvCxnSpPr>
            <a:cxnSpLocks/>
          </p:cNvCxnSpPr>
          <p:nvPr/>
        </p:nvCxnSpPr>
        <p:spPr>
          <a:xfrm flipV="1">
            <a:off x="1877962" y="1799303"/>
            <a:ext cx="0" cy="40640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D76C4DD5-DCDF-4DDC-8494-CB06E07DC17C}"/>
              </a:ext>
            </a:extLst>
          </p:cNvPr>
          <p:cNvCxnSpPr>
            <a:cxnSpLocks/>
          </p:cNvCxnSpPr>
          <p:nvPr/>
        </p:nvCxnSpPr>
        <p:spPr>
          <a:xfrm flipV="1">
            <a:off x="3906684" y="1835355"/>
            <a:ext cx="0" cy="3965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90CDFB95-2482-4EBB-9A80-57B9B29321BC}"/>
              </a:ext>
            </a:extLst>
          </p:cNvPr>
          <p:cNvCxnSpPr>
            <a:cxnSpLocks/>
          </p:cNvCxnSpPr>
          <p:nvPr/>
        </p:nvCxnSpPr>
        <p:spPr>
          <a:xfrm>
            <a:off x="1782916" y="3280697"/>
            <a:ext cx="468671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685169DE-45CE-43B1-B786-9750BC901F15}"/>
              </a:ext>
            </a:extLst>
          </p:cNvPr>
          <p:cNvCxnSpPr>
            <a:cxnSpLocks/>
          </p:cNvCxnSpPr>
          <p:nvPr/>
        </p:nvCxnSpPr>
        <p:spPr>
          <a:xfrm>
            <a:off x="3624826" y="3365910"/>
            <a:ext cx="5080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4897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4</a:t>
            </a:fld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11.07.24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7th Beam Time Retreat | P. Gerhard | Pulsed Gasstripper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Gas Stripper Chamber and Pulsed Valves Setup</a:t>
            </a:r>
          </a:p>
        </p:txBody>
      </p:sp>
      <p:pic>
        <p:nvPicPr>
          <p:cNvPr id="14" name="Inhaltsplatzhalter 1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06" y="1087438"/>
            <a:ext cx="3979652" cy="3678237"/>
          </a:xfrm>
        </p:spPr>
      </p:pic>
      <p:pic>
        <p:nvPicPr>
          <p:cNvPr id="15" name="Picture 5" descr="Q:\Eigene Ordner Peter\Tagungen, Konferenzen, Seminare, Workshops, Schulen\LINAC 2018 Peking\Vortrag\VGasstripperSchem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326" y="931400"/>
            <a:ext cx="3071674" cy="3708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hteck 15"/>
          <p:cNvSpPr/>
          <p:nvPr/>
        </p:nvSpPr>
        <p:spPr>
          <a:xfrm>
            <a:off x="5060763" y="3227412"/>
            <a:ext cx="158569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sz="1600" dirty="0" err="1"/>
              <a:t>Pulsed</a:t>
            </a:r>
            <a:r>
              <a:rPr lang="de-DE" sz="1600" dirty="0"/>
              <a:t> stripper</a:t>
            </a:r>
          </a:p>
          <a:p>
            <a:pPr algn="r"/>
            <a:r>
              <a:rPr lang="de-DE" sz="1600" dirty="0" err="1"/>
              <a:t>setup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endParaRPr lang="de-DE" sz="1600" dirty="0"/>
          </a:p>
          <a:p>
            <a:pPr algn="r"/>
            <a:r>
              <a:rPr lang="de-DE" sz="1600" dirty="0" err="1"/>
              <a:t>two</a:t>
            </a:r>
            <a:r>
              <a:rPr lang="de-DE" sz="1600" dirty="0"/>
              <a:t> gas </a:t>
            </a:r>
            <a:r>
              <a:rPr lang="de-DE" sz="1600" dirty="0" err="1"/>
              <a:t>valves</a:t>
            </a:r>
            <a:endParaRPr lang="de-DE" sz="1600" dirty="0"/>
          </a:p>
        </p:txBody>
      </p:sp>
      <p:sp>
        <p:nvSpPr>
          <p:cNvPr id="17" name="Rechteck 16"/>
          <p:cNvSpPr/>
          <p:nvPr/>
        </p:nvSpPr>
        <p:spPr>
          <a:xfrm>
            <a:off x="8089904" y="4015017"/>
            <a:ext cx="5421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 err="1">
                <a:solidFill>
                  <a:srgbClr val="FF0000"/>
                </a:solidFill>
              </a:rPr>
              <a:t>valve</a:t>
            </a:r>
            <a:endParaRPr lang="de-DE" sz="1200" dirty="0">
              <a:solidFill>
                <a:srgbClr val="FF0000"/>
              </a:solidFill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8516905" y="2840611"/>
            <a:ext cx="6270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/>
              <a:t>gas</a:t>
            </a:r>
            <a:br>
              <a:rPr lang="de-DE" sz="1200" dirty="0"/>
            </a:br>
            <a:r>
              <a:rPr lang="de-DE" sz="1200" dirty="0" err="1"/>
              <a:t>supply</a:t>
            </a:r>
            <a:endParaRPr lang="de-DE" sz="1200" dirty="0"/>
          </a:p>
        </p:txBody>
      </p:sp>
      <p:cxnSp>
        <p:nvCxnSpPr>
          <p:cNvPr id="19" name="Gerade Verbindung mit Pfeil 18"/>
          <p:cNvCxnSpPr/>
          <p:nvPr/>
        </p:nvCxnSpPr>
        <p:spPr>
          <a:xfrm>
            <a:off x="8421950" y="2891161"/>
            <a:ext cx="0" cy="4503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hteck 19"/>
          <p:cNvSpPr/>
          <p:nvPr/>
        </p:nvSpPr>
        <p:spPr>
          <a:xfrm>
            <a:off x="5695286" y="4465468"/>
            <a:ext cx="12666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 err="1"/>
              <a:t>interaction</a:t>
            </a:r>
            <a:r>
              <a:rPr lang="de-DE" sz="1200" dirty="0"/>
              <a:t> </a:t>
            </a:r>
            <a:r>
              <a:rPr lang="de-DE" sz="1200" dirty="0" err="1"/>
              <a:t>zone</a:t>
            </a:r>
            <a:endParaRPr lang="de-DE" sz="1200" dirty="0"/>
          </a:p>
        </p:txBody>
      </p:sp>
      <p:cxnSp>
        <p:nvCxnSpPr>
          <p:cNvPr id="21" name="Gerade Verbindung mit Pfeil 20"/>
          <p:cNvCxnSpPr/>
          <p:nvPr/>
        </p:nvCxnSpPr>
        <p:spPr>
          <a:xfrm flipV="1">
            <a:off x="6927542" y="4369293"/>
            <a:ext cx="639192" cy="2346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4" descr="Q:\Eigene Ordner Peter\Tagungen, Konferenzen, Seminare, Workshops, Schulen\LINAC 2018 Peking\Proceeding\FR1A05f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3" r="7185"/>
          <a:stretch/>
        </p:blipFill>
        <p:spPr bwMode="auto">
          <a:xfrm>
            <a:off x="4358604" y="1087438"/>
            <a:ext cx="1602192" cy="144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feld 22"/>
          <p:cNvSpPr txBox="1"/>
          <p:nvPr/>
        </p:nvSpPr>
        <p:spPr>
          <a:xfrm>
            <a:off x="4382083" y="2508588"/>
            <a:ext cx="1555234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Liquid and gaseous </a:t>
            </a:r>
          </a:p>
          <a:p>
            <a:pPr algn="ctr"/>
            <a:r>
              <a:rPr lang="en-GB" sz="1200" dirty="0"/>
              <a:t>media valves</a:t>
            </a:r>
          </a:p>
        </p:txBody>
      </p:sp>
    </p:spTree>
    <p:extLst>
      <p:ext uri="{BB962C8B-B14F-4D97-AF65-F5344CB8AC3E}">
        <p14:creationId xmlns:p14="http://schemas.microsoft.com/office/powerpoint/2010/main" val="713354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85626281" name="Titel 1"/>
          <p:cNvSpPr>
            <a:spLocks noGrp="1"/>
          </p:cNvSpPr>
          <p:nvPr>
            <p:ph type="title"/>
          </p:nvPr>
        </p:nvSpPr>
        <p:spPr bwMode="auto">
          <a:xfrm>
            <a:off x="422564" y="203503"/>
            <a:ext cx="5684619" cy="59066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dirty="0"/>
              <a:t>Formal Progress in </a:t>
            </a:r>
            <a:r>
              <a:rPr lang="de-DE" dirty="0" err="1"/>
              <a:t>Safety</a:t>
            </a:r>
            <a:endParaRPr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8197" y="1512324"/>
            <a:ext cx="2310164" cy="338168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351" y="1512324"/>
            <a:ext cx="2391334" cy="338168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3DD7374-DACA-4252-A179-89957D724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11.07.24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C16667E-A347-4411-97A8-E2B73DB94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7th Beam Time Retreat | P. Gerhard | Pulsed Gasstripper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4F300C6-699F-4F26-986D-B825CAC1F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E98C0B6-E309-4F04-87F3-F406CF2C7458}"/>
              </a:ext>
            </a:extLst>
          </p:cNvPr>
          <p:cNvSpPr txBox="1"/>
          <p:nvPr/>
        </p:nvSpPr>
        <p:spPr>
          <a:xfrm>
            <a:off x="191493" y="923804"/>
            <a:ext cx="4016714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dirty="0"/>
              <a:t>Report on </a:t>
            </a:r>
            <a:r>
              <a:rPr lang="de-DE" dirty="0" err="1"/>
              <a:t>the</a:t>
            </a:r>
            <a:r>
              <a:rPr lang="de-DE" dirty="0"/>
              <a:t> Absence </a:t>
            </a:r>
            <a:r>
              <a:rPr lang="de-DE" dirty="0" err="1"/>
              <a:t>of</a:t>
            </a:r>
            <a:r>
              <a:rPr lang="de-DE" dirty="0"/>
              <a:t> </a:t>
            </a:r>
          </a:p>
          <a:p>
            <a:pPr algn="ctr"/>
            <a:r>
              <a:rPr lang="de-DE" dirty="0" err="1"/>
              <a:t>Ignition</a:t>
            </a:r>
            <a:r>
              <a:rPr lang="de-DE" dirty="0"/>
              <a:t> Sources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Pulsed</a:t>
            </a:r>
            <a:r>
              <a:rPr lang="de-DE" dirty="0"/>
              <a:t> </a:t>
            </a:r>
            <a:r>
              <a:rPr lang="de-DE" dirty="0" err="1"/>
              <a:t>Valves</a:t>
            </a:r>
            <a:endParaRPr lang="en-GB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B3CBD19-6B58-4A45-98FE-24DC5461D70E}"/>
              </a:ext>
            </a:extLst>
          </p:cNvPr>
          <p:cNvSpPr txBox="1"/>
          <p:nvPr/>
        </p:nvSpPr>
        <p:spPr>
          <a:xfrm>
            <a:off x="5269389" y="1051622"/>
            <a:ext cx="3652447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 err="1"/>
              <a:t>Draft</a:t>
            </a:r>
            <a:r>
              <a:rPr lang="de-DE" dirty="0"/>
              <a:t> Explosion </a:t>
            </a:r>
            <a:r>
              <a:rPr lang="de-DE" dirty="0" err="1"/>
              <a:t>Safety</a:t>
            </a:r>
            <a:r>
              <a:rPr lang="de-DE" dirty="0"/>
              <a:t> </a:t>
            </a:r>
            <a:r>
              <a:rPr lang="de-DE" dirty="0" err="1"/>
              <a:t>Document</a:t>
            </a:r>
            <a:r>
              <a:rPr lang="de-DE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972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85626281" name="Titel 1"/>
          <p:cNvSpPr>
            <a:spLocks noGrp="1"/>
          </p:cNvSpPr>
          <p:nvPr>
            <p:ph type="title"/>
          </p:nvPr>
        </p:nvSpPr>
        <p:spPr bwMode="auto">
          <a:xfrm>
            <a:off x="422564" y="203503"/>
            <a:ext cx="5684619" cy="59066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dirty="0"/>
              <a:t>New Explosion Safe Roots Pump Station</a:t>
            </a:r>
            <a:endParaRPr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1" b="23750"/>
          <a:stretch/>
        </p:blipFill>
        <p:spPr>
          <a:xfrm>
            <a:off x="251520" y="2203523"/>
            <a:ext cx="3110988" cy="27003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2" y="951570"/>
            <a:ext cx="2052228" cy="153917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/>
          <a:srcRect l="3476" r="9627"/>
          <a:stretch/>
        </p:blipFill>
        <p:spPr>
          <a:xfrm>
            <a:off x="3923928" y="2197619"/>
            <a:ext cx="5184578" cy="269785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778" y="951570"/>
            <a:ext cx="2376264" cy="178219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5316A4D-0A63-41F9-AC53-E36C7FE57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11.07.24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183EB25-FBC0-460B-BF07-081ABF614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7th Beam Time Retreat | P. Gerhard | Pulsed Gasstripper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E2C8722-1E07-4490-AED4-0B4112005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7C2B751-742E-47C6-8135-9F27FBDA9F16}"/>
              </a:ext>
            </a:extLst>
          </p:cNvPr>
          <p:cNvSpPr txBox="1"/>
          <p:nvPr/>
        </p:nvSpPr>
        <p:spPr>
          <a:xfrm>
            <a:off x="7298740" y="983225"/>
            <a:ext cx="1723549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dirty="0"/>
              <a:t>Delivery 2.5.23</a:t>
            </a:r>
          </a:p>
        </p:txBody>
      </p:sp>
    </p:spTree>
    <p:extLst>
      <p:ext uri="{BB962C8B-B14F-4D97-AF65-F5344CB8AC3E}">
        <p14:creationId xmlns:p14="http://schemas.microsoft.com/office/powerpoint/2010/main" val="3775649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85626281" name="Titel 1"/>
          <p:cNvSpPr>
            <a:spLocks noGrp="1"/>
          </p:cNvSpPr>
          <p:nvPr>
            <p:ph type="title"/>
          </p:nvPr>
        </p:nvSpPr>
        <p:spPr bwMode="auto">
          <a:xfrm>
            <a:off x="422564" y="203503"/>
            <a:ext cx="5684619" cy="59066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dirty="0"/>
              <a:t>Old Roots Pump Station </a:t>
            </a:r>
            <a:r>
              <a:rPr lang="de-DE" dirty="0" err="1"/>
              <a:t>Moved</a:t>
            </a:r>
            <a:r>
              <a:rPr lang="de-DE" dirty="0"/>
              <a:t> and </a:t>
            </a:r>
            <a:r>
              <a:rPr lang="de-DE" dirty="0" err="1"/>
              <a:t>Reinstalled</a:t>
            </a:r>
            <a:endParaRPr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1"/>
          <a:stretch/>
        </p:blipFill>
        <p:spPr>
          <a:xfrm>
            <a:off x="5112774" y="1003176"/>
            <a:ext cx="3919518" cy="3698658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6" y="1012794"/>
            <a:ext cx="4931544" cy="3698658"/>
          </a:xfrm>
          <a:prstGeom prst="rect">
            <a:avLst/>
          </a:prstGeom>
        </p:spPr>
      </p:pic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7AA91C3-E387-401A-9E32-25DFEB8B0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11.07.24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FD3D38B-BB4B-4825-9362-B21990CC7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7th Beam Time Retreat | P. Gerhard | Pulsed Gasstripper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8D93DF6-87BF-4A38-A7AE-12CB0A93D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7260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0A2FF4-35C9-473E-A0AB-1FF56D674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65" y="203502"/>
            <a:ext cx="5997899" cy="590668"/>
          </a:xfrm>
        </p:spPr>
        <p:txBody>
          <a:bodyPr/>
          <a:lstStyle/>
          <a:p>
            <a:r>
              <a:rPr lang="en-GB" dirty="0"/>
              <a:t>Oil Issues: Consumption and Oil in the Wrong Places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B3EBE2F-6849-4915-87AE-FA1E4CE9A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11.07.24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F19AD7E-3234-476B-8162-E4253598C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7th Beam Time Retreat | P. Gerhard | Pulsed Gasstripper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C07FEBF-1E2F-478C-B387-D80EABC6D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8</a:t>
            </a:fld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0CE5824-F41C-4D82-AFA6-AA460F509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1935" y="2499071"/>
            <a:ext cx="3067016" cy="239046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56B6F14-AC8A-4B65-A532-8B4065EDB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246145" y="1192687"/>
            <a:ext cx="2758414" cy="3677885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4EF40C9F-6454-49FC-85C8-DE9B8D3336A9}"/>
              </a:ext>
            </a:extLst>
          </p:cNvPr>
          <p:cNvSpPr txBox="1"/>
          <p:nvPr/>
        </p:nvSpPr>
        <p:spPr bwMode="auto">
          <a:xfrm>
            <a:off x="-36550" y="4234851"/>
            <a:ext cx="1165705" cy="71558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r"/>
            <a:r>
              <a:rPr lang="en-GB" sz="1350" dirty="0"/>
              <a:t>floating</a:t>
            </a:r>
          </a:p>
          <a:p>
            <a:pPr algn="r"/>
            <a:r>
              <a:rPr lang="en-GB" sz="1350" dirty="0"/>
              <a:t>ring seal oil</a:t>
            </a:r>
          </a:p>
          <a:p>
            <a:pPr algn="r"/>
            <a:r>
              <a:rPr lang="en-GB" sz="1350" dirty="0"/>
              <a:t>collector pan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77ABEC4-E20C-4151-A809-6E84B18C5796}"/>
              </a:ext>
            </a:extLst>
          </p:cNvPr>
          <p:cNvSpPr txBox="1"/>
          <p:nvPr/>
        </p:nvSpPr>
        <p:spPr bwMode="auto">
          <a:xfrm>
            <a:off x="-46167" y="1294109"/>
            <a:ext cx="1175322" cy="71558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r"/>
            <a:r>
              <a:rPr lang="en-GB" sz="1350" dirty="0"/>
              <a:t>floating</a:t>
            </a:r>
          </a:p>
          <a:p>
            <a:pPr algn="r"/>
            <a:r>
              <a:rPr lang="en-GB" sz="1350" dirty="0"/>
              <a:t>ring seal oil</a:t>
            </a:r>
          </a:p>
          <a:p>
            <a:pPr algn="r"/>
            <a:r>
              <a:rPr lang="en-GB" sz="1350" dirty="0"/>
              <a:t>splash guard</a:t>
            </a:r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CDBD4F0B-4D41-47FF-92AF-B3A2E422584D}"/>
              </a:ext>
            </a:extLst>
          </p:cNvPr>
          <p:cNvCxnSpPr>
            <a:cxnSpLocks/>
            <a:stCxn id="12" idx="3"/>
          </p:cNvCxnSpPr>
          <p:nvPr/>
        </p:nvCxnSpPr>
        <p:spPr bwMode="auto">
          <a:xfrm flipV="1">
            <a:off x="1129155" y="3946262"/>
            <a:ext cx="1336611" cy="6463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5022B132-A536-4B81-BD4F-EA0931D2DB5A}"/>
              </a:ext>
            </a:extLst>
          </p:cNvPr>
          <p:cNvCxnSpPr>
            <a:cxnSpLocks/>
            <a:stCxn id="13" idx="3"/>
          </p:cNvCxnSpPr>
          <p:nvPr/>
        </p:nvCxnSpPr>
        <p:spPr bwMode="auto">
          <a:xfrm>
            <a:off x="1129155" y="1651900"/>
            <a:ext cx="1444623" cy="50781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36AC47E6-2F70-46CE-8ACF-48644744A515}"/>
              </a:ext>
            </a:extLst>
          </p:cNvPr>
          <p:cNvSpPr txBox="1"/>
          <p:nvPr/>
        </p:nvSpPr>
        <p:spPr bwMode="auto">
          <a:xfrm>
            <a:off x="511679" y="2289761"/>
            <a:ext cx="617477" cy="50783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r"/>
            <a:r>
              <a:rPr lang="en-GB" sz="1350" dirty="0"/>
              <a:t>roots</a:t>
            </a:r>
          </a:p>
          <a:p>
            <a:pPr algn="r"/>
            <a:r>
              <a:rPr lang="en-GB" sz="1350" dirty="0"/>
              <a:t>pump</a:t>
            </a:r>
          </a:p>
        </p:txBody>
      </p: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71C70F79-6F26-40F9-96D1-128086852C3D}"/>
              </a:ext>
            </a:extLst>
          </p:cNvPr>
          <p:cNvCxnSpPr>
            <a:cxnSpLocks/>
            <a:stCxn id="16" idx="3"/>
          </p:cNvCxnSpPr>
          <p:nvPr/>
        </p:nvCxnSpPr>
        <p:spPr bwMode="auto">
          <a:xfrm flipV="1">
            <a:off x="1129156" y="2485920"/>
            <a:ext cx="742544" cy="577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E0ABEE53-DB41-4AA0-829A-2B5C16CFA3FC}"/>
              </a:ext>
            </a:extLst>
          </p:cNvPr>
          <p:cNvSpPr txBox="1"/>
          <p:nvPr/>
        </p:nvSpPr>
        <p:spPr bwMode="auto">
          <a:xfrm>
            <a:off x="367408" y="3135323"/>
            <a:ext cx="761747" cy="92333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r"/>
            <a:r>
              <a:rPr lang="en-GB" sz="1350" dirty="0"/>
              <a:t>oil level</a:t>
            </a:r>
          </a:p>
          <a:p>
            <a:pPr algn="r"/>
            <a:r>
              <a:rPr lang="en-GB" sz="1350" dirty="0"/>
              <a:t>window</a:t>
            </a:r>
          </a:p>
          <a:p>
            <a:pPr algn="r"/>
            <a:r>
              <a:rPr lang="en-GB" sz="1350" dirty="0"/>
              <a:t>of shaft</a:t>
            </a:r>
          </a:p>
          <a:p>
            <a:pPr algn="r"/>
            <a:r>
              <a:rPr lang="en-GB" sz="1350" dirty="0"/>
              <a:t>bearing</a:t>
            </a:r>
          </a:p>
        </p:txBody>
      </p: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76161953-4D32-4EA1-9B89-1805EE9B05B3}"/>
              </a:ext>
            </a:extLst>
          </p:cNvPr>
          <p:cNvCxnSpPr>
            <a:cxnSpLocks/>
            <a:stCxn id="18" idx="3"/>
          </p:cNvCxnSpPr>
          <p:nvPr/>
        </p:nvCxnSpPr>
        <p:spPr bwMode="auto">
          <a:xfrm flipV="1">
            <a:off x="1129155" y="2845852"/>
            <a:ext cx="958569" cy="75113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Grafik 7">
            <a:extLst>
              <a:ext uri="{FF2B5EF4-FFF2-40B4-BE49-F238E27FC236}">
                <a16:creationId xmlns:a16="http://schemas.microsoft.com/office/drawing/2014/main" id="{EB02AD6E-7D43-43FE-8A93-FB4D97A910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5554" y="1192687"/>
            <a:ext cx="2890059" cy="2249270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9FAD7818-FC2E-4A02-93CD-15B965F89BCC}"/>
              </a:ext>
            </a:extLst>
          </p:cNvPr>
          <p:cNvSpPr txBox="1"/>
          <p:nvPr/>
        </p:nvSpPr>
        <p:spPr bwMode="auto">
          <a:xfrm>
            <a:off x="7183819" y="1192687"/>
            <a:ext cx="1925131" cy="5078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GB" sz="1350" dirty="0"/>
              <a:t>floating ring seal </a:t>
            </a:r>
          </a:p>
          <a:p>
            <a:r>
              <a:rPr lang="en-GB" sz="1350" dirty="0"/>
              <a:t>oil reservoir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FA709DCB-9CF5-4EFE-B1C6-DE804CEF6AF5}"/>
              </a:ext>
            </a:extLst>
          </p:cNvPr>
          <p:cNvSpPr txBox="1"/>
          <p:nvPr/>
        </p:nvSpPr>
        <p:spPr bwMode="auto">
          <a:xfrm>
            <a:off x="4060681" y="4362741"/>
            <a:ext cx="1925131" cy="5078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/>
            <a:r>
              <a:rPr lang="en-GB" sz="1350" dirty="0"/>
              <a:t>pump bearing</a:t>
            </a:r>
          </a:p>
          <a:p>
            <a:pPr algn="r"/>
            <a:r>
              <a:rPr lang="en-GB" sz="1350" dirty="0"/>
              <a:t>oil reservoir</a:t>
            </a:r>
          </a:p>
        </p:txBody>
      </p:sp>
    </p:spTree>
    <p:extLst>
      <p:ext uri="{BB962C8B-B14F-4D97-AF65-F5344CB8AC3E}">
        <p14:creationId xmlns:p14="http://schemas.microsoft.com/office/powerpoint/2010/main" val="2241238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09A62F-F111-4925-A3F8-94939D8DC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Oil Issues: The Rise and Fall of Oil Levels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0352CB3-60DB-48F8-907D-EFE6625EE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11.07.24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1753661-26A2-4855-8983-412AD251F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7th Beam Time Retreat | P. Gerhard | Pulsed Gasstripper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8B10DF1-F9AF-4C50-BDD3-54F28364C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9</a:t>
            </a:fld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5E95F0C-6893-4D24-9FE0-E775D792C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19" y="973108"/>
            <a:ext cx="5165528" cy="2227611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160B9695-DAB7-4430-9789-8744220F6D75}"/>
              </a:ext>
            </a:extLst>
          </p:cNvPr>
          <p:cNvSpPr/>
          <p:nvPr/>
        </p:nvSpPr>
        <p:spPr>
          <a:xfrm>
            <a:off x="422566" y="1740310"/>
            <a:ext cx="4546002" cy="920018"/>
          </a:xfrm>
          <a:prstGeom prst="rect">
            <a:avLst/>
          </a:prstGeom>
          <a:solidFill>
            <a:srgbClr val="92D050">
              <a:alpha val="1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6C7B0A93-03E3-4268-8E29-6F256082AE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76778" y="2660328"/>
            <a:ext cx="5218302" cy="2223026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F7A93DDE-38AE-4AC7-86E9-D28AEAE8A109}"/>
              </a:ext>
            </a:extLst>
          </p:cNvPr>
          <p:cNvSpPr/>
          <p:nvPr/>
        </p:nvSpPr>
        <p:spPr>
          <a:xfrm>
            <a:off x="4288282" y="3162710"/>
            <a:ext cx="4498479" cy="1105192"/>
          </a:xfrm>
          <a:prstGeom prst="rect">
            <a:avLst/>
          </a:prstGeom>
          <a:solidFill>
            <a:srgbClr val="92D050">
              <a:alpha val="1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79A9D35C-21D0-42E8-ACB1-C21571448F5E}"/>
              </a:ext>
            </a:extLst>
          </p:cNvPr>
          <p:cNvSpPr txBox="1"/>
          <p:nvPr/>
        </p:nvSpPr>
        <p:spPr>
          <a:xfrm>
            <a:off x="1467742" y="3266302"/>
            <a:ext cx="2327881" cy="276999"/>
          </a:xfrm>
          <a:prstGeom prst="rect">
            <a:avLst/>
          </a:prstGeom>
          <a:solidFill>
            <a:srgbClr val="92D050">
              <a:alpha val="18000"/>
            </a:srgbClr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200" dirty="0"/>
              <a:t>Green area = operational range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A818411-89D0-4130-B3BA-227931046FA9}"/>
              </a:ext>
            </a:extLst>
          </p:cNvPr>
          <p:cNvSpPr txBox="1"/>
          <p:nvPr/>
        </p:nvSpPr>
        <p:spPr>
          <a:xfrm>
            <a:off x="5214447" y="927220"/>
            <a:ext cx="3637936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l"/>
            <a:r>
              <a:rPr lang="en-GB" sz="1400" dirty="0"/>
              <a:t>Level rise due to oil from the floating ring seal entering the transmission gear and bearing chamber</a:t>
            </a:r>
          </a:p>
          <a:p>
            <a:pPr algn="l"/>
            <a:endParaRPr lang="en-GB" sz="1400" dirty="0"/>
          </a:p>
          <a:p>
            <a:pPr algn="l"/>
            <a:r>
              <a:rPr lang="en-GB" sz="1400" dirty="0"/>
              <a:t>Time between intervention </a:t>
            </a:r>
            <a:r>
              <a:rPr lang="en-GB" sz="1400" dirty="0">
                <a:solidFill>
                  <a:srgbClr val="FF0000"/>
                </a:solidFill>
              </a:rPr>
              <a:t>1-2 months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F375A56A-791E-48E7-812A-6A8E878897AD}"/>
              </a:ext>
            </a:extLst>
          </p:cNvPr>
          <p:cNvSpPr txBox="1"/>
          <p:nvPr/>
        </p:nvSpPr>
        <p:spPr>
          <a:xfrm>
            <a:off x="238842" y="4583319"/>
            <a:ext cx="3637936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r"/>
            <a:r>
              <a:rPr lang="en-GB" sz="1400" dirty="0"/>
              <a:t>Time between refills </a:t>
            </a:r>
            <a:r>
              <a:rPr lang="en-GB" sz="1400" dirty="0">
                <a:solidFill>
                  <a:srgbClr val="FF0000"/>
                </a:solidFill>
              </a:rPr>
              <a:t>2-3 months</a:t>
            </a:r>
          </a:p>
        </p:txBody>
      </p:sp>
    </p:spTree>
    <p:extLst>
      <p:ext uri="{BB962C8B-B14F-4D97-AF65-F5344CB8AC3E}">
        <p14:creationId xmlns:p14="http://schemas.microsoft.com/office/powerpoint/2010/main" val="465360587"/>
      </p:ext>
    </p:extLst>
  </p:cSld>
  <p:clrMapOvr>
    <a:masterClrMapping/>
  </p:clrMapOvr>
</p:sld>
</file>

<file path=ppt/theme/theme1.xml><?xml version="1.0" encoding="utf-8"?>
<a:theme xmlns:a="http://schemas.openxmlformats.org/drawingml/2006/main" name="fair-gsi-folienmaster_2017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5" id="{3AECD3E1-8DA4-BA48-8C52-0C39CC25DCAC}" vid="{10909A78-EA76-4346-92A8-E04EFC56BD02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fair-gsi-folienmaster_2019_16zu9</Template>
  <TotalTime>0</TotalTime>
  <Words>1061</Words>
  <Application>Microsoft Office PowerPoint</Application>
  <PresentationFormat>Bildschirmpräsentation (16:9)</PresentationFormat>
  <Paragraphs>184</Paragraphs>
  <Slides>18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4" baseType="lpstr">
      <vt:lpstr>Arial Unicode MS</vt:lpstr>
      <vt:lpstr>Arial</vt:lpstr>
      <vt:lpstr>Calibri</vt:lpstr>
      <vt:lpstr>Cambria Math</vt:lpstr>
      <vt:lpstr>Wingdings</vt:lpstr>
      <vt:lpstr>fair-gsi-folienmaster_2017_onering</vt:lpstr>
      <vt:lpstr>UNILAC Pulsed Gasstripper</vt:lpstr>
      <vt:lpstr>PowerPoint-Präsentation</vt:lpstr>
      <vt:lpstr>Why do we want to use H2 instead of N2?</vt:lpstr>
      <vt:lpstr>PowerPoint-Präsentation</vt:lpstr>
      <vt:lpstr>Formal Progress in Safety</vt:lpstr>
      <vt:lpstr>New Explosion Safe Roots Pump Station</vt:lpstr>
      <vt:lpstr>Old Roots Pump Station Moved and Reinstalled</vt:lpstr>
      <vt:lpstr>Oil Issues: Consumption and Oil in the Wrong Places</vt:lpstr>
      <vt:lpstr>Oil Issues: The Rise and Fall of Oil Levels</vt:lpstr>
      <vt:lpstr>Machine development beamtime November/December 2023</vt:lpstr>
      <vt:lpstr> Preparation for beam time operation 2024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Gerhard, Peter Dr.</dc:creator>
  <cp:lastModifiedBy>Gerhard, Peter Dr.</cp:lastModifiedBy>
  <cp:revision>76</cp:revision>
  <dcterms:created xsi:type="dcterms:W3CDTF">2024-07-08T18:17:36Z</dcterms:created>
  <dcterms:modified xsi:type="dcterms:W3CDTF">2024-07-11T05:21:43Z</dcterms:modified>
</cp:coreProperties>
</file>