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397" r:id="rId3"/>
    <p:sldId id="412" r:id="rId4"/>
    <p:sldId id="413" r:id="rId5"/>
    <p:sldId id="424" r:id="rId6"/>
    <p:sldId id="417" r:id="rId7"/>
    <p:sldId id="420" r:id="rId8"/>
    <p:sldId id="422" r:id="rId9"/>
    <p:sldId id="419" r:id="rId10"/>
    <p:sldId id="423" r:id="rId11"/>
    <p:sldId id="427" r:id="rId12"/>
    <p:sldId id="414" r:id="rId13"/>
    <p:sldId id="426" r:id="rId14"/>
    <p:sldId id="398" r:id="rId15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90B4B5E2-A102-4A3A-9AE0-6EC37185F7CE}">
          <p14:sldIdLst>
            <p14:sldId id="256"/>
            <p14:sldId id="397"/>
            <p14:sldId id="412"/>
            <p14:sldId id="413"/>
            <p14:sldId id="424"/>
            <p14:sldId id="417"/>
            <p14:sldId id="420"/>
            <p14:sldId id="422"/>
            <p14:sldId id="419"/>
            <p14:sldId id="423"/>
            <p14:sldId id="427"/>
            <p14:sldId id="414"/>
            <p14:sldId id="426"/>
            <p14:sldId id="398"/>
          </p14:sldIdLst>
        </p14:section>
        <p14:section name="Zusatzfolien" id="{A57D370F-1748-4508-BB61-5486E7B6F0F0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48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ndreka, David Dr." initials="ODD" lastIdx="2" clrIdx="0">
    <p:extLst>
      <p:ext uri="{19B8F6BF-5375-455C-9EA6-DF929625EA0E}">
        <p15:presenceInfo xmlns:p15="http://schemas.microsoft.com/office/powerpoint/2012/main" userId="S-1-5-21-839522115-515967899-725345543-1236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66CC"/>
    <a:srgbClr val="3366FF"/>
    <a:srgbClr val="FF3300"/>
    <a:srgbClr val="FFC3C3"/>
    <a:srgbClr val="FFC9C9"/>
    <a:srgbClr val="FFDC01"/>
    <a:srgbClr val="FF9900"/>
    <a:srgbClr val="FF0000"/>
    <a:srgbClr val="CC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13" autoAdjust="0"/>
    <p:restoredTop sz="94678" autoAdjust="0"/>
  </p:normalViewPr>
  <p:slideViewPr>
    <p:cSldViewPr snapToGrid="0" snapToObjects="1">
      <p:cViewPr varScale="1">
        <p:scale>
          <a:sx n="156" d="100"/>
          <a:sy n="156" d="100"/>
        </p:scale>
        <p:origin x="876" y="138"/>
      </p:cViewPr>
      <p:guideLst>
        <p:guide orient="horz" pos="2486"/>
        <p:guide pos="2880"/>
      </p:guideLst>
    </p:cSldViewPr>
  </p:slideViewPr>
  <p:outlineViewPr>
    <p:cViewPr>
      <p:scale>
        <a:sx n="33" d="100"/>
        <a:sy n="33" d="100"/>
      </p:scale>
      <p:origin x="0" y="-72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notesViewPr>
    <p:cSldViewPr snapToGrid="0" snapToObjects="1">
      <p:cViewPr varScale="1">
        <p:scale>
          <a:sx n="121" d="100"/>
          <a:sy n="121" d="100"/>
        </p:scale>
        <p:origin x="366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51660-0934-124D-A4B3-496C7F320307}" type="datetimeFigureOut">
              <a:rPr lang="de-DE" smtClean="0"/>
              <a:t>08.07.2024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A3EDE-7EBB-0F4A-80C2-34DB9D2E2E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8215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C828EF-C252-394A-93BF-1C478CFA0896}" type="datetimeFigureOut">
              <a:rPr lang="de-DE" smtClean="0"/>
              <a:t>08.07.2024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E02386-BEE7-5D4D-B4E7-4BB579C478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90198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 descr="fair-mesh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3" t="11489" r="5373" b="5511"/>
          <a:stretch/>
        </p:blipFill>
        <p:spPr>
          <a:xfrm>
            <a:off x="110437" y="1417154"/>
            <a:ext cx="8926586" cy="505625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51563" y="3244364"/>
            <a:ext cx="6607516" cy="779866"/>
          </a:xfrm>
        </p:spPr>
        <p:txBody>
          <a:bodyPr anchor="b" anchorCtr="0">
            <a:noAutofit/>
          </a:bodyPr>
          <a:lstStyle>
            <a:lvl1pPr algn="ctr">
              <a:defRPr sz="3600">
                <a:solidFill>
                  <a:srgbClr val="333333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4024230"/>
            <a:ext cx="6400800" cy="58466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404091" y="6650182"/>
            <a:ext cx="3371273" cy="207818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9936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2565" y="271335"/>
            <a:ext cx="6242342" cy="78755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23544" y="6552643"/>
            <a:ext cx="8252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11.07.2024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142630" y="6560611"/>
            <a:ext cx="295636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z="1000" smtClean="0"/>
            </a:lvl1pPr>
          </a:lstStyle>
          <a:p>
            <a:pPr algn="ctr"/>
            <a:r>
              <a:rPr lang="en-US" smtClean="0"/>
              <a:t>FAIR Booster Mode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664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/>
          <p:cNvSpPr>
            <a:spLocks noGrp="1"/>
          </p:cNvSpPr>
          <p:nvPr>
            <p:ph sz="half" idx="16"/>
          </p:nvPr>
        </p:nvSpPr>
        <p:spPr>
          <a:xfrm>
            <a:off x="4760354" y="1378072"/>
            <a:ext cx="4038600" cy="5040000"/>
          </a:xfrm>
        </p:spPr>
        <p:txBody>
          <a:bodyPr vert="horz" lIns="91440" tIns="45720" rIns="91440" bIns="45720" rtlCol="0">
            <a:normAutofit/>
          </a:bodyPr>
          <a:lstStyle>
            <a:lvl1pPr marL="177800" indent="-177800">
              <a:defRPr lang="de-DE" sz="1400" dirty="0" smtClean="0"/>
            </a:lvl1pPr>
            <a:lvl2pPr marL="355600" indent="-177800">
              <a:defRPr lang="de-DE" sz="1200" dirty="0" smtClean="0"/>
            </a:lvl2pPr>
            <a:lvl3pPr marL="539750" indent="-184150">
              <a:defRPr lang="de-DE" sz="1100" dirty="0" smtClean="0"/>
            </a:lvl3pPr>
            <a:lvl4pPr marL="719138" indent="-179388">
              <a:defRPr lang="de-DE" sz="1050" dirty="0" smtClean="0"/>
            </a:lvl4pPr>
            <a:lvl5pPr marL="896938" indent="-177800">
              <a:defRPr lang="de-DE" sz="1000" dirty="0"/>
            </a:lvl5pPr>
          </a:lstStyle>
          <a:p>
            <a:pPr lvl="0">
              <a:spcBef>
                <a:spcPts val="1800"/>
              </a:spcBef>
            </a:pPr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0" name="Inhaltsplatzhalter 2"/>
          <p:cNvSpPr>
            <a:spLocks noGrp="1"/>
          </p:cNvSpPr>
          <p:nvPr>
            <p:ph sz="half" idx="15"/>
          </p:nvPr>
        </p:nvSpPr>
        <p:spPr>
          <a:xfrm>
            <a:off x="350324" y="1378072"/>
            <a:ext cx="4038600" cy="5040000"/>
          </a:xfrm>
        </p:spPr>
        <p:txBody>
          <a:bodyPr vert="horz" lIns="91440" tIns="45720" rIns="91440" bIns="45720" rtlCol="0">
            <a:normAutofit/>
          </a:bodyPr>
          <a:lstStyle>
            <a:lvl1pPr marL="177800" indent="-177800">
              <a:defRPr lang="de-DE" sz="1400" dirty="0" smtClean="0"/>
            </a:lvl1pPr>
            <a:lvl2pPr marL="355600" indent="-177800">
              <a:defRPr lang="de-DE" sz="1200" dirty="0" smtClean="0"/>
            </a:lvl2pPr>
            <a:lvl3pPr marL="539750" indent="-184150">
              <a:defRPr lang="de-DE" sz="1100" dirty="0" smtClean="0"/>
            </a:lvl3pPr>
            <a:lvl4pPr marL="719138" indent="-179388">
              <a:defRPr lang="de-DE" sz="1050" dirty="0" smtClean="0"/>
            </a:lvl4pPr>
            <a:lvl5pPr marL="896938" indent="-177800">
              <a:defRPr lang="de-DE" sz="1000" dirty="0"/>
            </a:lvl5pPr>
          </a:lstStyle>
          <a:p>
            <a:pPr lvl="0">
              <a:spcBef>
                <a:spcPts val="1800"/>
              </a:spcBef>
            </a:pPr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3"/>
          </p:nvPr>
        </p:nvSpPr>
        <p:spPr>
          <a:xfrm>
            <a:off x="7098998" y="6552643"/>
            <a:ext cx="849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11.07.2024</a:t>
            </a:r>
            <a:endParaRPr lang="de-DE" dirty="0"/>
          </a:p>
        </p:txBody>
      </p:sp>
      <p:sp>
        <p:nvSpPr>
          <p:cNvPr id="9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142630" y="6560611"/>
            <a:ext cx="295636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z="1000" smtClean="0"/>
            </a:lvl1pPr>
          </a:lstStyle>
          <a:p>
            <a:pPr algn="ctr"/>
            <a:r>
              <a:rPr lang="en-US" smtClean="0"/>
              <a:t>FAIR Booster Mode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025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 smtClean="0"/>
              <a:t>11.07.2024</a:t>
            </a:r>
            <a:endParaRPr lang="de-DE" dirty="0"/>
          </a:p>
        </p:txBody>
      </p:sp>
      <p:sp>
        <p:nvSpPr>
          <p:cNvPr id="7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142630" y="6560611"/>
            <a:ext cx="295636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z="1000" smtClean="0"/>
            </a:lvl1pPr>
          </a:lstStyle>
          <a:p>
            <a:pPr algn="ctr"/>
            <a:r>
              <a:rPr lang="en-US" smtClean="0"/>
              <a:t>FAIR Booster Mode</a:t>
            </a:r>
            <a:endParaRPr lang="en-US" dirty="0"/>
          </a:p>
        </p:txBody>
      </p:sp>
      <p:sp>
        <p:nvSpPr>
          <p:cNvPr id="9" name="Inhaltsplatzhalter 2"/>
          <p:cNvSpPr>
            <a:spLocks noGrp="1"/>
          </p:cNvSpPr>
          <p:nvPr>
            <p:ph sz="half" idx="15"/>
          </p:nvPr>
        </p:nvSpPr>
        <p:spPr>
          <a:xfrm>
            <a:off x="350324" y="1378072"/>
            <a:ext cx="4038600" cy="5040000"/>
          </a:xfrm>
        </p:spPr>
        <p:txBody>
          <a:bodyPr vert="horz" lIns="91440" tIns="45720" rIns="91440" bIns="45720" rtlCol="0">
            <a:normAutofit/>
          </a:bodyPr>
          <a:lstStyle>
            <a:lvl1pPr marL="177800" indent="-177800">
              <a:defRPr lang="de-DE" sz="1400" dirty="0" smtClean="0"/>
            </a:lvl1pPr>
            <a:lvl2pPr marL="355600" indent="-177800">
              <a:defRPr lang="de-DE" sz="1200" dirty="0" smtClean="0"/>
            </a:lvl2pPr>
            <a:lvl3pPr marL="539750" indent="-184150">
              <a:defRPr lang="de-DE" sz="1100" dirty="0" smtClean="0"/>
            </a:lvl3pPr>
            <a:lvl4pPr marL="719138" indent="-179388">
              <a:defRPr lang="de-DE" sz="1050" dirty="0" smtClean="0"/>
            </a:lvl4pPr>
            <a:lvl5pPr marL="896938" indent="-177800">
              <a:defRPr lang="de-DE" sz="1000" dirty="0"/>
            </a:lvl5pPr>
          </a:lstStyle>
          <a:p>
            <a:pPr lvl="0">
              <a:spcBef>
                <a:spcPts val="1800"/>
              </a:spcBef>
            </a:pPr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00280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 smtClean="0"/>
              <a:t>11.07.2024</a:t>
            </a:r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half" idx="1"/>
          </p:nvPr>
        </p:nvSpPr>
        <p:spPr>
          <a:xfrm>
            <a:off x="4999055" y="1406770"/>
            <a:ext cx="4038600" cy="5034224"/>
          </a:xfrm>
        </p:spPr>
        <p:txBody>
          <a:bodyPr>
            <a:normAutofit/>
          </a:bodyPr>
          <a:lstStyle>
            <a:lvl1pPr marL="180975" indent="-180975">
              <a:spcBef>
                <a:spcPts val="1200"/>
              </a:spcBef>
              <a:defRPr sz="1600"/>
            </a:lvl1pPr>
            <a:lvl2pPr marL="542925" indent="-180975">
              <a:defRPr sz="1400"/>
            </a:lvl2pPr>
            <a:lvl3pPr marL="893763" indent="-180975">
              <a:defRPr sz="1200"/>
            </a:lvl3pPr>
            <a:lvl4pPr marL="1074738" indent="-90488">
              <a:defRPr sz="1100"/>
            </a:lvl4pPr>
            <a:lvl5pPr marL="1255713" indent="-90488">
              <a:defRPr sz="105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7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142630" y="6560611"/>
            <a:ext cx="295636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z="1000" smtClean="0"/>
            </a:lvl1pPr>
          </a:lstStyle>
          <a:p>
            <a:pPr algn="ctr"/>
            <a:r>
              <a:rPr lang="en-US" smtClean="0"/>
              <a:t>FAIR Booster Mode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669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2"/>
          </p:nvPr>
        </p:nvSpPr>
        <p:spPr>
          <a:xfrm>
            <a:off x="7098998" y="6552643"/>
            <a:ext cx="849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11.07.2024</a:t>
            </a:r>
            <a:endParaRPr lang="de-DE" dirty="0"/>
          </a:p>
        </p:txBody>
      </p:sp>
      <p:sp>
        <p:nvSpPr>
          <p:cNvPr id="7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142630" y="6560611"/>
            <a:ext cx="295636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z="1000" smtClean="0"/>
            </a:lvl1pPr>
          </a:lstStyle>
          <a:p>
            <a:pPr algn="ctr"/>
            <a:r>
              <a:rPr lang="en-US" smtClean="0"/>
              <a:t>FAIR Booster Mode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792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 marL="180975" indent="-180975">
              <a:spcBef>
                <a:spcPts val="600"/>
              </a:spcBef>
              <a:defRPr sz="1400"/>
            </a:lvl1pPr>
            <a:lvl2pPr marL="447675" indent="-180975">
              <a:defRPr sz="1200"/>
            </a:lvl2pPr>
            <a:lvl3pPr marL="714375" indent="-171450">
              <a:defRPr sz="1100"/>
            </a:lvl3pPr>
            <a:lvl4pPr marL="895350" indent="-180975">
              <a:defRPr sz="1050"/>
            </a:lvl4pPr>
            <a:lvl5pPr marL="1076325" indent="-180975"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 marL="180975" indent="-180975">
              <a:spcBef>
                <a:spcPts val="600"/>
              </a:spcBef>
              <a:defRPr sz="1400"/>
            </a:lvl1pPr>
            <a:lvl2pPr marL="447675" indent="-180975">
              <a:defRPr sz="1200"/>
            </a:lvl2pPr>
            <a:lvl3pPr marL="714375" indent="-171450">
              <a:defRPr sz="1100"/>
            </a:lvl3pPr>
            <a:lvl4pPr marL="895350" indent="-180975">
              <a:defRPr sz="1050"/>
            </a:lvl4pPr>
            <a:lvl5pPr marL="1076325" indent="-180975"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11.07.2024</a:t>
            </a:r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l"/>
            <a:r>
              <a:rPr lang="en-US" smtClean="0"/>
              <a:t>FAIR Booster Mode</a:t>
            </a:r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32821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0" y="6612411"/>
            <a:ext cx="9144000" cy="25560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22565" y="1450685"/>
            <a:ext cx="8211834" cy="4903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64992" y="6552643"/>
            <a:ext cx="744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9" name="Gerade Verbindung 8"/>
          <p:cNvCxnSpPr/>
          <p:nvPr userDrawn="1"/>
        </p:nvCxnSpPr>
        <p:spPr>
          <a:xfrm>
            <a:off x="0" y="1068273"/>
            <a:ext cx="9144000" cy="0"/>
          </a:xfrm>
          <a:prstGeom prst="line">
            <a:avLst/>
          </a:prstGeom>
          <a:ln w="2540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435267" y="6620368"/>
            <a:ext cx="3780832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dirty="0" smtClean="0">
                <a:solidFill>
                  <a:srgbClr val="333333"/>
                </a:solidFill>
                <a:latin typeface="Arial"/>
                <a:cs typeface="Arial"/>
              </a:rPr>
              <a:t>GSI Helmholtzzentrum für Schwerionenforschung GmbH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22566" y="259790"/>
            <a:ext cx="6242342" cy="7875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4" name="Rechteck 3"/>
          <p:cNvSpPr>
            <a:spLocks/>
          </p:cNvSpPr>
          <p:nvPr/>
        </p:nvSpPr>
        <p:spPr>
          <a:xfrm>
            <a:off x="-1" y="939485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>
            <a:spLocks/>
          </p:cNvSpPr>
          <p:nvPr/>
        </p:nvSpPr>
        <p:spPr>
          <a:xfrm>
            <a:off x="-1" y="6609871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00456" y="6552643"/>
            <a:ext cx="8483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r>
              <a:rPr lang="de-DE" smtClean="0"/>
              <a:t>11.07.2024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577938" y="6560611"/>
            <a:ext cx="2521061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z="1000" smtClean="0"/>
            </a:lvl1pPr>
          </a:lstStyle>
          <a:p>
            <a:pPr algn="ctr"/>
            <a:r>
              <a:rPr lang="en-US" smtClean="0"/>
              <a:t>FAIR Booster Mode</a:t>
            </a:r>
            <a:endParaRPr lang="en-US" dirty="0"/>
          </a:p>
        </p:txBody>
      </p:sp>
      <p:pic>
        <p:nvPicPr>
          <p:cNvPr id="13" name="Bild 6" descr="GSI_Logo_rgb.png"/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8399" y="583587"/>
            <a:ext cx="1129081" cy="376361"/>
          </a:xfrm>
          <a:prstGeom prst="rect">
            <a:avLst/>
          </a:prstGeom>
        </p:spPr>
      </p:pic>
      <p:pic>
        <p:nvPicPr>
          <p:cNvPr id="14" name="Bild 12" descr="FAIR_Logo_rgb.png"/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3249" y="430944"/>
            <a:ext cx="775055" cy="645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88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5" r:id="rId4"/>
    <p:sldLayoutId id="2147483656" r:id="rId5"/>
    <p:sldLayoutId id="2147483654" r:id="rId6"/>
    <p:sldLayoutId id="2147483657" r:id="rId7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rgbClr val="333333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000" kern="1200">
          <a:solidFill>
            <a:srgbClr val="333333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800" kern="1200">
          <a:solidFill>
            <a:srgbClr val="333333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600" kern="1200">
          <a:solidFill>
            <a:srgbClr val="333333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400" kern="1200">
          <a:solidFill>
            <a:srgbClr val="333333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200" kern="1200">
          <a:solidFill>
            <a:srgbClr val="333333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51563" y="2379133"/>
            <a:ext cx="6607516" cy="1645097"/>
          </a:xfrm>
        </p:spPr>
        <p:txBody>
          <a:bodyPr/>
          <a:lstStyle/>
          <a:p>
            <a:r>
              <a:rPr lang="en-US" sz="2800" noProof="0" dirty="0" smtClean="0"/>
              <a:t>FAIR Booster </a:t>
            </a:r>
            <a:r>
              <a:rPr lang="en-US" sz="2800" noProof="0" dirty="0" smtClean="0"/>
              <a:t>Mode</a:t>
            </a:r>
            <a:endParaRPr lang="en-US" sz="2800" noProof="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4286707"/>
            <a:ext cx="6400800" cy="894904"/>
          </a:xfrm>
        </p:spPr>
        <p:txBody>
          <a:bodyPr>
            <a:normAutofit/>
          </a:bodyPr>
          <a:lstStyle/>
          <a:p>
            <a:pPr lvl="0"/>
            <a:r>
              <a:rPr lang="en-US" sz="1400" noProof="0" dirty="0" smtClean="0"/>
              <a:t>D. Ondreka, SYS</a:t>
            </a:r>
          </a:p>
          <a:p>
            <a:pPr lvl="0"/>
            <a:r>
              <a:rPr lang="en-US" sz="1400" dirty="0" smtClean="0"/>
              <a:t>7</a:t>
            </a:r>
            <a:r>
              <a:rPr lang="en-US" sz="1400" baseline="30000" dirty="0" smtClean="0"/>
              <a:t>th</a:t>
            </a:r>
            <a:r>
              <a:rPr lang="en-US" sz="1400" dirty="0" smtClean="0"/>
              <a:t> Beam Time Retreat, 11 July 2024</a:t>
            </a:r>
            <a:endParaRPr lang="en-US" sz="1400" noProof="0" dirty="0" smtClean="0"/>
          </a:p>
        </p:txBody>
      </p:sp>
    </p:spTree>
    <p:extLst>
      <p:ext uri="{BB962C8B-B14F-4D97-AF65-F5344CB8AC3E}">
        <p14:creationId xmlns:p14="http://schemas.microsoft.com/office/powerpoint/2010/main" val="391019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477798" y="259790"/>
            <a:ext cx="6242342" cy="787557"/>
          </a:xfrm>
        </p:spPr>
        <p:txBody>
          <a:bodyPr/>
          <a:lstStyle/>
          <a:p>
            <a:r>
              <a:rPr lang="en-US" dirty="0" smtClean="0"/>
              <a:t>Hysteresis Compensation (II)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10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 smtClean="0"/>
              <a:t>11.07.2024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 smtClean="0"/>
              <a:t>FAIR Booster Mode</a:t>
            </a:r>
            <a:endParaRPr lang="en-US" dirty="0"/>
          </a:p>
        </p:txBody>
      </p:sp>
      <p:sp>
        <p:nvSpPr>
          <p:cNvPr id="9" name="Inhaltsplatzhalter 8"/>
          <p:cNvSpPr>
            <a:spLocks noGrp="1"/>
          </p:cNvSpPr>
          <p:nvPr>
            <p:ph sz="half" idx="15"/>
          </p:nvPr>
        </p:nvSpPr>
        <p:spPr>
          <a:xfrm>
            <a:off x="351727" y="5409817"/>
            <a:ext cx="4038600" cy="1027598"/>
          </a:xfrm>
        </p:spPr>
        <p:txBody>
          <a:bodyPr>
            <a:normAutofit/>
          </a:bodyPr>
          <a:lstStyle/>
          <a:p>
            <a:r>
              <a:rPr lang="en-US" dirty="0" smtClean="0"/>
              <a:t>Demonstration of dynamic compensation</a:t>
            </a:r>
          </a:p>
          <a:p>
            <a:pPr lvl="1"/>
            <a:r>
              <a:rPr lang="en-US" dirty="0" smtClean="0"/>
              <a:t>Manual trims during ramp</a:t>
            </a:r>
          </a:p>
          <a:p>
            <a:pPr lvl="2"/>
            <a:r>
              <a:rPr lang="en-US" dirty="0" smtClean="0"/>
              <a:t>Dipole hysteresis </a:t>
            </a:r>
            <a:r>
              <a:rPr lang="en-US" dirty="0" smtClean="0">
                <a:sym typeface="Wingdings" panose="05000000000000000000" pitchFamily="2" charset="2"/>
              </a:rPr>
              <a:t> integral field B0L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Quad hysteresis  vertical tune Q</a:t>
            </a:r>
            <a:r>
              <a:rPr lang="en-US" baseline="-25000" dirty="0" smtClean="0">
                <a:sym typeface="Wingdings" panose="05000000000000000000" pitchFamily="2" charset="2"/>
              </a:rPr>
              <a:t>v</a:t>
            </a:r>
            <a:endParaRPr lang="en-US" dirty="0" smtClean="0"/>
          </a:p>
        </p:txBody>
      </p:sp>
      <p:grpSp>
        <p:nvGrpSpPr>
          <p:cNvPr id="15" name="Gruppieren 14"/>
          <p:cNvGrpSpPr/>
          <p:nvPr/>
        </p:nvGrpSpPr>
        <p:grpSpPr>
          <a:xfrm>
            <a:off x="284641" y="1410701"/>
            <a:ext cx="8542119" cy="3836257"/>
            <a:chOff x="271024" y="2597900"/>
            <a:chExt cx="8542119" cy="3836257"/>
          </a:xfrm>
        </p:grpSpPr>
        <p:grpSp>
          <p:nvGrpSpPr>
            <p:cNvPr id="14" name="Gruppieren 13"/>
            <p:cNvGrpSpPr/>
            <p:nvPr/>
          </p:nvGrpSpPr>
          <p:grpSpPr>
            <a:xfrm>
              <a:off x="4740140" y="2634652"/>
              <a:ext cx="4073003" cy="3799505"/>
              <a:chOff x="4740140" y="2634652"/>
              <a:chExt cx="4073003" cy="3799505"/>
            </a:xfrm>
          </p:grpSpPr>
          <p:grpSp>
            <p:nvGrpSpPr>
              <p:cNvPr id="3" name="Gruppieren 2"/>
              <p:cNvGrpSpPr/>
              <p:nvPr/>
            </p:nvGrpSpPr>
            <p:grpSpPr>
              <a:xfrm>
                <a:off x="4849530" y="2634652"/>
                <a:ext cx="3913054" cy="1314360"/>
                <a:chOff x="4796836" y="4323728"/>
                <a:chExt cx="3913054" cy="1314360"/>
              </a:xfrm>
            </p:grpSpPr>
            <p:pic>
              <p:nvPicPr>
                <p:cNvPr id="11" name="Grafik 10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796836" y="4561458"/>
                  <a:ext cx="3913054" cy="1076630"/>
                </a:xfrm>
                <a:prstGeom prst="rect">
                  <a:avLst/>
                </a:prstGeom>
              </p:spPr>
            </p:pic>
            <p:sp>
              <p:nvSpPr>
                <p:cNvPr id="18" name="Textfeld 17"/>
                <p:cNvSpPr txBox="1"/>
                <p:nvPr/>
              </p:nvSpPr>
              <p:spPr>
                <a:xfrm>
                  <a:off x="5460547" y="4323728"/>
                  <a:ext cx="2531463" cy="261610"/>
                </a:xfrm>
                <a:prstGeom prst="rect">
                  <a:avLst/>
                </a:prstGeom>
              </p:spPr>
              <p:txBody>
                <a:bodyPr vert="horz" wrap="none" lIns="91440" tIns="45720" rIns="91440" bIns="45720" rtlCol="0" anchor="t">
                  <a:spAutoFit/>
                </a:bodyPr>
                <a:lstStyle/>
                <a:p>
                  <a:pPr algn="ctr"/>
                  <a:r>
                    <a:rPr lang="en-US" sz="1100" i="1" dirty="0" smtClean="0"/>
                    <a:t>Manual correction trim to vertical tune</a:t>
                  </a:r>
                  <a:endParaRPr lang="en-US" sz="1100" i="1" dirty="0" smtClean="0"/>
                </a:p>
              </p:txBody>
            </p:sp>
          </p:grpSp>
          <p:grpSp>
            <p:nvGrpSpPr>
              <p:cNvPr id="25" name="Gruppieren 24"/>
              <p:cNvGrpSpPr/>
              <p:nvPr/>
            </p:nvGrpSpPr>
            <p:grpSpPr>
              <a:xfrm>
                <a:off x="4740140" y="4069689"/>
                <a:ext cx="4073003" cy="2364468"/>
                <a:chOff x="4740140" y="4069689"/>
                <a:chExt cx="4073003" cy="2364468"/>
              </a:xfrm>
            </p:grpSpPr>
            <p:sp>
              <p:nvSpPr>
                <p:cNvPr id="19" name="Textfeld 18"/>
                <p:cNvSpPr txBox="1"/>
                <p:nvPr/>
              </p:nvSpPr>
              <p:spPr>
                <a:xfrm>
                  <a:off x="6001190" y="4069689"/>
                  <a:ext cx="1609735" cy="261610"/>
                </a:xfrm>
                <a:prstGeom prst="rect">
                  <a:avLst/>
                </a:prstGeom>
              </p:spPr>
              <p:txBody>
                <a:bodyPr vert="horz" wrap="none" lIns="91440" tIns="45720" rIns="91440" bIns="45720" rtlCol="0" anchor="t">
                  <a:spAutoFit/>
                </a:bodyPr>
                <a:lstStyle/>
                <a:p>
                  <a:pPr algn="ctr"/>
                  <a:r>
                    <a:rPr lang="en-US" sz="1100" i="1" dirty="0" smtClean="0"/>
                    <a:t>Measured vertical tune</a:t>
                  </a:r>
                  <a:endParaRPr lang="en-US" sz="1100" i="1" dirty="0" smtClean="0"/>
                </a:p>
              </p:txBody>
            </p:sp>
            <p:grpSp>
              <p:nvGrpSpPr>
                <p:cNvPr id="24" name="Gruppieren 23"/>
                <p:cNvGrpSpPr/>
                <p:nvPr/>
              </p:nvGrpSpPr>
              <p:grpSpPr>
                <a:xfrm>
                  <a:off x="4740140" y="4274157"/>
                  <a:ext cx="4073003" cy="2160000"/>
                  <a:chOff x="4740140" y="4102321"/>
                  <a:chExt cx="4073003" cy="2160000"/>
                </a:xfrm>
              </p:grpSpPr>
              <p:grpSp>
                <p:nvGrpSpPr>
                  <p:cNvPr id="23" name="Gruppieren 22"/>
                  <p:cNvGrpSpPr/>
                  <p:nvPr/>
                </p:nvGrpSpPr>
                <p:grpSpPr>
                  <a:xfrm>
                    <a:off x="4740140" y="4102321"/>
                    <a:ext cx="1980000" cy="2160000"/>
                    <a:chOff x="4740140" y="4102321"/>
                    <a:chExt cx="1980000" cy="2160000"/>
                  </a:xfrm>
                </p:grpSpPr>
                <p:pic>
                  <p:nvPicPr>
                    <p:cNvPr id="10" name="Grafik 9"/>
                    <p:cNvPicPr>
                      <a:picLocks/>
                    </p:cNvPicPr>
                    <p:nvPr/>
                  </p:nvPicPr>
                  <p:blipFill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4740140" y="4102321"/>
                      <a:ext cx="1980000" cy="2160000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20" name="Textfeld 19"/>
                    <p:cNvSpPr txBox="1"/>
                    <p:nvPr/>
                  </p:nvSpPr>
                  <p:spPr>
                    <a:xfrm>
                      <a:off x="5951023" y="4221226"/>
                      <a:ext cx="674347" cy="144073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</p:spPr>
                  <p:txBody>
                    <a:bodyPr vert="horz" wrap="none" lIns="18000" tIns="18000" rIns="18000" bIns="18000" rtlCol="0" anchor="t">
                      <a:spAutoFit/>
                    </a:bodyPr>
                    <a:lstStyle/>
                    <a:p>
                      <a:pPr algn="ctr"/>
                      <a:r>
                        <a:rPr lang="en-US" sz="700" dirty="0" smtClean="0"/>
                        <a:t>uncompensated</a:t>
                      </a:r>
                      <a:endParaRPr lang="en-US" sz="700" dirty="0" smtClean="0"/>
                    </a:p>
                  </p:txBody>
                </p:sp>
              </p:grpSp>
              <p:grpSp>
                <p:nvGrpSpPr>
                  <p:cNvPr id="22" name="Gruppieren 21"/>
                  <p:cNvGrpSpPr/>
                  <p:nvPr/>
                </p:nvGrpSpPr>
                <p:grpSpPr>
                  <a:xfrm>
                    <a:off x="6833143" y="4102321"/>
                    <a:ext cx="1980000" cy="2160000"/>
                    <a:chOff x="6833143" y="4102321"/>
                    <a:chExt cx="1980000" cy="2160000"/>
                  </a:xfrm>
                </p:grpSpPr>
                <p:pic>
                  <p:nvPicPr>
                    <p:cNvPr id="8" name="Grafik 7"/>
                    <p:cNvPicPr>
                      <a:picLocks/>
                    </p:cNvPicPr>
                    <p:nvPr/>
                  </p:nvPicPr>
                  <p:blipFill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3143" y="4102321"/>
                      <a:ext cx="1980000" cy="2160000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21" name="Textfeld 20"/>
                    <p:cNvSpPr txBox="1"/>
                    <p:nvPr/>
                  </p:nvSpPr>
                  <p:spPr>
                    <a:xfrm>
                      <a:off x="7125601" y="4227187"/>
                      <a:ext cx="574961" cy="144073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</p:spPr>
                  <p:txBody>
                    <a:bodyPr vert="horz" wrap="none" lIns="18000" tIns="18000" rIns="18000" bIns="18000" rtlCol="0" anchor="t">
                      <a:spAutoFit/>
                    </a:bodyPr>
                    <a:lstStyle/>
                    <a:p>
                      <a:pPr algn="ctr"/>
                      <a:r>
                        <a:rPr lang="en-US" sz="700" dirty="0" smtClean="0"/>
                        <a:t>compensated</a:t>
                      </a:r>
                      <a:endParaRPr lang="en-US" sz="700" dirty="0" smtClean="0"/>
                    </a:p>
                  </p:txBody>
                </p:sp>
              </p:grpSp>
            </p:grpSp>
          </p:grpSp>
        </p:grpSp>
        <p:grpSp>
          <p:nvGrpSpPr>
            <p:cNvPr id="13" name="Gruppieren 12"/>
            <p:cNvGrpSpPr/>
            <p:nvPr/>
          </p:nvGrpSpPr>
          <p:grpSpPr>
            <a:xfrm>
              <a:off x="271024" y="2597900"/>
              <a:ext cx="4030073" cy="3826313"/>
              <a:chOff x="271024" y="2597900"/>
              <a:chExt cx="4030073" cy="3826313"/>
            </a:xfrm>
          </p:grpSpPr>
          <p:grpSp>
            <p:nvGrpSpPr>
              <p:cNvPr id="2" name="Gruppieren 1"/>
              <p:cNvGrpSpPr/>
              <p:nvPr/>
            </p:nvGrpSpPr>
            <p:grpSpPr>
              <a:xfrm>
                <a:off x="388043" y="2597900"/>
                <a:ext cx="3913054" cy="1313423"/>
                <a:chOff x="4906956" y="1916122"/>
                <a:chExt cx="3913054" cy="1313423"/>
              </a:xfrm>
            </p:grpSpPr>
            <p:pic>
              <p:nvPicPr>
                <p:cNvPr id="12" name="Grafik 11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906956" y="2151724"/>
                  <a:ext cx="3913054" cy="1077821"/>
                </a:xfrm>
                <a:prstGeom prst="rect">
                  <a:avLst/>
                </a:prstGeom>
              </p:spPr>
            </p:pic>
            <p:sp>
              <p:nvSpPr>
                <p:cNvPr id="17" name="Textfeld 16"/>
                <p:cNvSpPr txBox="1"/>
                <p:nvPr/>
              </p:nvSpPr>
              <p:spPr>
                <a:xfrm>
                  <a:off x="5333337" y="1916122"/>
                  <a:ext cx="2949846" cy="261610"/>
                </a:xfrm>
                <a:prstGeom prst="rect">
                  <a:avLst/>
                </a:prstGeom>
              </p:spPr>
              <p:txBody>
                <a:bodyPr vert="horz" wrap="none" lIns="91440" tIns="45720" rIns="91440" bIns="45720" rtlCol="0" anchor="t">
                  <a:spAutoFit/>
                </a:bodyPr>
                <a:lstStyle/>
                <a:p>
                  <a:pPr algn="ctr"/>
                  <a:r>
                    <a:rPr lang="en-US" sz="1100" i="1" dirty="0" smtClean="0"/>
                    <a:t>Manual correction trim to integral dipole field</a:t>
                  </a:r>
                  <a:endParaRPr lang="en-US" sz="1100" i="1" dirty="0" smtClean="0"/>
                </a:p>
              </p:txBody>
            </p:sp>
          </p:grpSp>
          <p:grpSp>
            <p:nvGrpSpPr>
              <p:cNvPr id="26" name="Gruppieren 25"/>
              <p:cNvGrpSpPr/>
              <p:nvPr/>
            </p:nvGrpSpPr>
            <p:grpSpPr>
              <a:xfrm>
                <a:off x="271024" y="4088100"/>
                <a:ext cx="4030073" cy="2336113"/>
                <a:chOff x="4777947" y="4088100"/>
                <a:chExt cx="4030073" cy="2336113"/>
              </a:xfrm>
            </p:grpSpPr>
            <p:grpSp>
              <p:nvGrpSpPr>
                <p:cNvPr id="28" name="Gruppieren 27"/>
                <p:cNvGrpSpPr/>
                <p:nvPr/>
              </p:nvGrpSpPr>
              <p:grpSpPr>
                <a:xfrm>
                  <a:off x="4777947" y="4264213"/>
                  <a:ext cx="4030073" cy="2160000"/>
                  <a:chOff x="4777947" y="4092377"/>
                  <a:chExt cx="4030073" cy="2160000"/>
                </a:xfrm>
              </p:grpSpPr>
              <p:grpSp>
                <p:nvGrpSpPr>
                  <p:cNvPr id="29" name="Gruppieren 28"/>
                  <p:cNvGrpSpPr/>
                  <p:nvPr/>
                </p:nvGrpSpPr>
                <p:grpSpPr>
                  <a:xfrm>
                    <a:off x="4777947" y="4092377"/>
                    <a:ext cx="1980000" cy="2160000"/>
                    <a:chOff x="4777947" y="4092377"/>
                    <a:chExt cx="1980000" cy="2160000"/>
                  </a:xfrm>
                </p:grpSpPr>
                <p:pic>
                  <p:nvPicPr>
                    <p:cNvPr id="33" name="Grafik 32"/>
                    <p:cNvPicPr>
                      <a:picLocks/>
                    </p:cNvPicPr>
                    <p:nvPr/>
                  </p:nvPicPr>
                  <p:blipFill>
                    <a:blip r:embed="rId6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4777947" y="4092377"/>
                      <a:ext cx="1980000" cy="2160000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34" name="Textfeld 33"/>
                    <p:cNvSpPr txBox="1"/>
                    <p:nvPr/>
                  </p:nvSpPr>
                  <p:spPr>
                    <a:xfrm>
                      <a:off x="5951023" y="4221226"/>
                      <a:ext cx="674347" cy="144073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</p:spPr>
                  <p:txBody>
                    <a:bodyPr vert="horz" wrap="none" lIns="18000" tIns="18000" rIns="18000" bIns="18000" rtlCol="0" anchor="t">
                      <a:spAutoFit/>
                    </a:bodyPr>
                    <a:lstStyle/>
                    <a:p>
                      <a:pPr algn="ctr"/>
                      <a:r>
                        <a:rPr lang="en-US" sz="700" dirty="0" smtClean="0"/>
                        <a:t>uncompensated</a:t>
                      </a:r>
                      <a:endParaRPr lang="en-US" sz="700" dirty="0" smtClean="0"/>
                    </a:p>
                  </p:txBody>
                </p:sp>
              </p:grpSp>
              <p:grpSp>
                <p:nvGrpSpPr>
                  <p:cNvPr id="30" name="Gruppieren 29"/>
                  <p:cNvGrpSpPr/>
                  <p:nvPr/>
                </p:nvGrpSpPr>
                <p:grpSpPr>
                  <a:xfrm>
                    <a:off x="6828020" y="4092377"/>
                    <a:ext cx="1980000" cy="2160000"/>
                    <a:chOff x="6828020" y="4092377"/>
                    <a:chExt cx="1980000" cy="2160000"/>
                  </a:xfrm>
                </p:grpSpPr>
                <p:pic>
                  <p:nvPicPr>
                    <p:cNvPr id="31" name="Grafik 30"/>
                    <p:cNvPicPr>
                      <a:picLocks/>
                    </p:cNvPicPr>
                    <p:nvPr/>
                  </p:nvPicPr>
                  <p:blipFill>
                    <a:blip r:embed="rId7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28020" y="4092377"/>
                      <a:ext cx="1980000" cy="2160000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32" name="Textfeld 31"/>
                    <p:cNvSpPr txBox="1"/>
                    <p:nvPr/>
                  </p:nvSpPr>
                  <p:spPr>
                    <a:xfrm>
                      <a:off x="8134482" y="4221225"/>
                      <a:ext cx="574961" cy="144073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</p:spPr>
                  <p:txBody>
                    <a:bodyPr vert="horz" wrap="none" lIns="18000" tIns="18000" rIns="18000" bIns="18000" rtlCol="0" anchor="t">
                      <a:spAutoFit/>
                    </a:bodyPr>
                    <a:lstStyle/>
                    <a:p>
                      <a:pPr algn="ctr"/>
                      <a:r>
                        <a:rPr lang="en-US" sz="700" dirty="0" smtClean="0"/>
                        <a:t>compensated</a:t>
                      </a:r>
                      <a:endParaRPr lang="en-US" sz="700" dirty="0" smtClean="0"/>
                    </a:p>
                  </p:txBody>
                </p:sp>
              </p:grpSp>
            </p:grpSp>
            <p:sp>
              <p:nvSpPr>
                <p:cNvPr id="27" name="Textfeld 26"/>
                <p:cNvSpPr txBox="1"/>
                <p:nvPr/>
              </p:nvSpPr>
              <p:spPr>
                <a:xfrm>
                  <a:off x="5900226" y="4088100"/>
                  <a:ext cx="1774846" cy="261610"/>
                </a:xfrm>
                <a:prstGeom prst="rect">
                  <a:avLst/>
                </a:prstGeom>
              </p:spPr>
              <p:txBody>
                <a:bodyPr vert="horz" wrap="none" lIns="91440" tIns="45720" rIns="91440" bIns="45720" rtlCol="0" anchor="t">
                  <a:spAutoFit/>
                </a:bodyPr>
                <a:lstStyle/>
                <a:p>
                  <a:pPr algn="ctr"/>
                  <a:r>
                    <a:rPr lang="en-US" sz="1100" i="1" dirty="0" smtClean="0"/>
                    <a:t>Measured horizontal orbit</a:t>
                  </a:r>
                  <a:endParaRPr lang="en-US" sz="1100" i="1" dirty="0" smtClean="0"/>
                </a:p>
              </p:txBody>
            </p:sp>
          </p:grpSp>
        </p:grpSp>
      </p:grpSp>
      <p:sp>
        <p:nvSpPr>
          <p:cNvPr id="35" name="Inhaltsplatzhalter 8"/>
          <p:cNvSpPr txBox="1">
            <a:spLocks/>
          </p:cNvSpPr>
          <p:nvPr/>
        </p:nvSpPr>
        <p:spPr>
          <a:xfrm>
            <a:off x="4788160" y="5409817"/>
            <a:ext cx="4038600" cy="10275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7800" indent="-177800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lang="de-DE" sz="1400" kern="1200" dirty="0" smtClean="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1pPr>
            <a:lvl2pPr marL="355600" indent="-177800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lang="de-DE" sz="1200" kern="1200" dirty="0" smtClean="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2pPr>
            <a:lvl3pPr marL="539750" indent="-184150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lang="de-DE" sz="1100" kern="1200" dirty="0" smtClean="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3pPr>
            <a:lvl4pPr marL="719138" indent="-179388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lang="de-DE" sz="1050" kern="1200" dirty="0" smtClean="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4pPr>
            <a:lvl5pPr marL="896938" indent="-177800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lang="de-DE" sz="1000" kern="1200" dirty="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Software tools required for routine operation</a:t>
            </a:r>
          </a:p>
          <a:p>
            <a:pPr lvl="1"/>
            <a:r>
              <a:rPr lang="en-US" dirty="0" smtClean="0"/>
              <a:t>Orbit correction on ramp</a:t>
            </a:r>
          </a:p>
          <a:p>
            <a:pPr lvl="1"/>
            <a:r>
              <a:rPr lang="en-US" dirty="0" smtClean="0"/>
              <a:t>Tune correction on ramp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2728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BD applications for booster mode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Non-uniform behavior of existing applications for displaying beam signals</a:t>
            </a:r>
          </a:p>
          <a:p>
            <a:pPr lvl="1"/>
            <a:r>
              <a:rPr lang="en-US" dirty="0" smtClean="0"/>
              <a:t>DCT and orbit application</a:t>
            </a:r>
          </a:p>
          <a:p>
            <a:pPr lvl="2"/>
            <a:r>
              <a:rPr lang="en-US" dirty="0" smtClean="0"/>
              <a:t>All cycles displayed on single time axis at end of super-cycle</a:t>
            </a:r>
          </a:p>
          <a:p>
            <a:pPr lvl="1"/>
            <a:r>
              <a:rPr lang="en-US" dirty="0" smtClean="0"/>
              <a:t>ACT and tune application</a:t>
            </a:r>
          </a:p>
          <a:p>
            <a:pPr lvl="2"/>
            <a:r>
              <a:rPr lang="en-US" dirty="0" smtClean="0"/>
              <a:t>Every cycle is displayed when it finishes, erasing the previous one</a:t>
            </a:r>
          </a:p>
          <a:p>
            <a:pPr lvl="1"/>
            <a:r>
              <a:rPr lang="en-US" dirty="0" smtClean="0"/>
              <a:t>Saving data of individual cycles may or may not be possible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Goals</a:t>
            </a:r>
          </a:p>
          <a:p>
            <a:pPr lvl="1"/>
            <a:r>
              <a:rPr lang="en-US" dirty="0" smtClean="0"/>
              <a:t>Allow operators to focus on and diagnose individual cycles</a:t>
            </a:r>
          </a:p>
          <a:p>
            <a:pPr lvl="1"/>
            <a:r>
              <a:rPr lang="en-US" dirty="0" smtClean="0"/>
              <a:t>Allow operators to compare individual cycles</a:t>
            </a:r>
          </a:p>
          <a:p>
            <a:pPr lvl="1"/>
            <a:r>
              <a:rPr lang="en-US" dirty="0" smtClean="0"/>
              <a:t>Allow machine physicists to save data of individual cycles</a:t>
            </a:r>
          </a:p>
          <a:p>
            <a:pPr lvl="1"/>
            <a:endParaRPr lang="en-US" dirty="0"/>
          </a:p>
          <a:p>
            <a:r>
              <a:rPr lang="en-US" dirty="0" smtClean="0"/>
              <a:t>Considerations for implementation</a:t>
            </a:r>
          </a:p>
          <a:p>
            <a:pPr lvl="1"/>
            <a:r>
              <a:rPr lang="en-US" dirty="0" smtClean="0"/>
              <a:t>Requirements need to be clarified</a:t>
            </a:r>
          </a:p>
          <a:p>
            <a:pPr lvl="1"/>
            <a:r>
              <a:rPr lang="en-US" dirty="0" smtClean="0"/>
              <a:t>Present ‘booster mode light’ may not be identical to final solution</a:t>
            </a:r>
          </a:p>
          <a:p>
            <a:pPr lvl="1"/>
            <a:r>
              <a:rPr lang="en-US" dirty="0" smtClean="0"/>
              <a:t>Final booster mode structure will be part of FAIR pattern concept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11.07.2024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 smtClean="0"/>
              <a:t>FAIR Booster Mode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450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Status of Topics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11.07.2024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 smtClean="0"/>
              <a:t>FAIR Booster Mode</a:t>
            </a:r>
            <a:endParaRPr lang="en-US" dirty="0"/>
          </a:p>
        </p:txBody>
      </p:sp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2973621"/>
              </p:ext>
            </p:extLst>
          </p:nvPr>
        </p:nvGraphicFramePr>
        <p:xfrm>
          <a:off x="858537" y="1838019"/>
          <a:ext cx="7573842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4555">
                  <a:extLst>
                    <a:ext uri="{9D8B030D-6E8A-4147-A177-3AD203B41FA5}">
                      <a16:colId xmlns:a16="http://schemas.microsoft.com/office/drawing/2014/main" val="1271399266"/>
                    </a:ext>
                  </a:extLst>
                </a:gridCol>
                <a:gridCol w="2786380">
                  <a:extLst>
                    <a:ext uri="{9D8B030D-6E8A-4147-A177-3AD203B41FA5}">
                      <a16:colId xmlns:a16="http://schemas.microsoft.com/office/drawing/2014/main" val="3137605598"/>
                    </a:ext>
                  </a:extLst>
                </a:gridCol>
                <a:gridCol w="1785158">
                  <a:extLst>
                    <a:ext uri="{9D8B030D-6E8A-4147-A177-3AD203B41FA5}">
                      <a16:colId xmlns:a16="http://schemas.microsoft.com/office/drawing/2014/main" val="1828137061"/>
                    </a:ext>
                  </a:extLst>
                </a:gridCol>
                <a:gridCol w="864489">
                  <a:extLst>
                    <a:ext uri="{9D8B030D-6E8A-4147-A177-3AD203B41FA5}">
                      <a16:colId xmlns:a16="http://schemas.microsoft.com/office/drawing/2014/main" val="679484721"/>
                    </a:ext>
                  </a:extLst>
                </a:gridCol>
                <a:gridCol w="1253260">
                  <a:extLst>
                    <a:ext uri="{9D8B030D-6E8A-4147-A177-3AD203B41FA5}">
                      <a16:colId xmlns:a16="http://schemas.microsoft.com/office/drawing/2014/main" val="3585103567"/>
                    </a:ext>
                  </a:extLst>
                </a:gridCol>
              </a:tblGrid>
              <a:tr h="183127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Category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Topic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Demonstration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When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Status</a:t>
                      </a:r>
                      <a:endParaRPr lang="de-DE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6379121"/>
                  </a:ext>
                </a:extLst>
              </a:tr>
              <a:tr h="183127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Physics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Ramp rate </a:t>
                      </a:r>
                      <a:r>
                        <a:rPr lang="en-US" sz="1200" dirty="0" smtClean="0"/>
                        <a:t>19 kA/s with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smtClean="0"/>
                        <a:t>U</a:t>
                      </a:r>
                      <a:r>
                        <a:rPr lang="en-US" sz="1200" baseline="30000" dirty="0" smtClean="0"/>
                        <a:t>28+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Reached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smtClean="0"/>
                        <a:t>18.9 kA/s up,</a:t>
                      </a:r>
                      <a:br>
                        <a:rPr lang="en-US" sz="1200" baseline="0" dirty="0" smtClean="0"/>
                      </a:br>
                      <a:r>
                        <a:rPr lang="en-US" sz="1200" baseline="0" dirty="0" smtClean="0"/>
                        <a:t>17.6 kA/s down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12/2023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up:</a:t>
                      </a:r>
                      <a:r>
                        <a:rPr lang="en-US" sz="1200" baseline="0" dirty="0" smtClean="0"/>
                        <a:t> ok</a:t>
                      </a:r>
                      <a:br>
                        <a:rPr lang="en-US" sz="1200" baseline="0" dirty="0" smtClean="0"/>
                      </a:br>
                      <a:r>
                        <a:rPr lang="en-US" sz="1200" baseline="0" dirty="0" smtClean="0"/>
                        <a:t>down: </a:t>
                      </a:r>
                      <a:r>
                        <a:rPr lang="en-US" sz="1200" baseline="0" dirty="0" err="1" smtClean="0"/>
                        <a:t>p.f.i</a:t>
                      </a:r>
                      <a:r>
                        <a:rPr lang="en-US" sz="1200" baseline="0" dirty="0" smtClean="0"/>
                        <a:t>.</a:t>
                      </a:r>
                      <a:r>
                        <a:rPr lang="en-US" sz="1200" dirty="0" smtClean="0"/>
                        <a:t> </a:t>
                      </a:r>
                      <a:endParaRPr lang="de-DE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7631827"/>
                  </a:ext>
                </a:extLst>
              </a:tr>
              <a:tr h="183127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Physics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Investigation</a:t>
                      </a:r>
                      <a:r>
                        <a:rPr lang="en-US" sz="1200" baseline="0" dirty="0" smtClean="0"/>
                        <a:t> of eddy current effects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open</a:t>
                      </a:r>
                      <a:endParaRPr lang="de-DE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7470383"/>
                  </a:ext>
                </a:extLst>
              </a:tr>
              <a:tr h="183127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Physics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Compensation</a:t>
                      </a:r>
                      <a:r>
                        <a:rPr lang="en-US" sz="1200" baseline="0" dirty="0" smtClean="0"/>
                        <a:t> of hysteresis effects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Manual compensation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06/2024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demo:</a:t>
                      </a:r>
                      <a:r>
                        <a:rPr lang="en-US" sz="1200" baseline="0" dirty="0" smtClean="0"/>
                        <a:t> ok</a:t>
                      </a:r>
                      <a:br>
                        <a:rPr lang="en-US" sz="1200" baseline="0" dirty="0" smtClean="0"/>
                      </a:br>
                      <a:r>
                        <a:rPr lang="en-US" sz="1200" baseline="0" dirty="0" smtClean="0"/>
                        <a:t>tools: open</a:t>
                      </a:r>
                      <a:endParaRPr lang="de-DE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728600"/>
                  </a:ext>
                </a:extLst>
              </a:tr>
              <a:tr h="183127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HW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Smaller</a:t>
                      </a:r>
                      <a:r>
                        <a:rPr lang="en-US" sz="1200" baseline="0" dirty="0" smtClean="0"/>
                        <a:t> rounding times for AEG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open</a:t>
                      </a:r>
                      <a:endParaRPr lang="de-DE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1173020"/>
                  </a:ext>
                </a:extLst>
              </a:tr>
              <a:tr h="183127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HW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Max. voltage for MA </a:t>
                      </a:r>
                      <a:r>
                        <a:rPr lang="en-US" sz="1200" dirty="0" smtClean="0"/>
                        <a:t>cavities to</a:t>
                      </a:r>
                      <a:r>
                        <a:rPr lang="en-US" sz="1200" baseline="0" dirty="0" smtClean="0"/>
                        <a:t> 42 kV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open</a:t>
                      </a:r>
                      <a:endParaRPr lang="de-DE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0225801"/>
                  </a:ext>
                </a:extLst>
              </a:tr>
              <a:tr h="183127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Model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Super-cycles with optimal hysteresis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Version</a:t>
                      </a:r>
                      <a:r>
                        <a:rPr lang="en-US" sz="1200" baseline="0" dirty="0" smtClean="0"/>
                        <a:t> 2 successful,</a:t>
                      </a:r>
                    </a:p>
                    <a:p>
                      <a:r>
                        <a:rPr lang="en-US" sz="1200" baseline="0" dirty="0" smtClean="0"/>
                        <a:t>version 3 failed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2022+23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p.f.i</a:t>
                      </a:r>
                      <a:r>
                        <a:rPr lang="en-US" sz="1200" dirty="0" smtClean="0"/>
                        <a:t>.</a:t>
                      </a:r>
                      <a:endParaRPr lang="de-DE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9591672"/>
                  </a:ext>
                </a:extLst>
              </a:tr>
              <a:tr h="183127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Model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Bunching in injection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open</a:t>
                      </a:r>
                      <a:endParaRPr lang="de-DE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9506396"/>
                  </a:ext>
                </a:extLst>
              </a:tr>
              <a:tr h="183127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CS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Adapt BI applications to booster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open</a:t>
                      </a:r>
                      <a:endParaRPr lang="de-DE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0238656"/>
                  </a:ext>
                </a:extLst>
              </a:tr>
              <a:tr h="183127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CS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Smaller min. BP length in FG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open</a:t>
                      </a:r>
                      <a:endParaRPr lang="de-DE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2137455"/>
                  </a:ext>
                </a:extLst>
              </a:tr>
              <a:tr h="183127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CS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Coupling with new UNILAC timing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open</a:t>
                      </a:r>
                      <a:endParaRPr lang="de-DE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6076555"/>
                  </a:ext>
                </a:extLst>
              </a:tr>
              <a:tr h="183127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CS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FAIR</a:t>
                      </a:r>
                      <a:r>
                        <a:rPr lang="en-US" sz="1200" baseline="0" dirty="0" smtClean="0"/>
                        <a:t> patterns: rep. of single cycle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open</a:t>
                      </a:r>
                      <a:endParaRPr lang="de-DE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1660700"/>
                  </a:ext>
                </a:extLst>
              </a:tr>
            </a:tbl>
          </a:graphicData>
        </a:graphic>
      </p:graphicFrame>
      <p:sp>
        <p:nvSpPr>
          <p:cNvPr id="6" name="Textfeld 5"/>
          <p:cNvSpPr txBox="1"/>
          <p:nvPr/>
        </p:nvSpPr>
        <p:spPr>
          <a:xfrm>
            <a:off x="790425" y="5838571"/>
            <a:ext cx="3855033" cy="276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200" dirty="0" err="1" smtClean="0">
                <a:solidFill>
                  <a:schemeClr val="bg1">
                    <a:lumMod val="65000"/>
                  </a:schemeClr>
                </a:solidFill>
              </a:rPr>
              <a:t>p.f.i</a:t>
            </a:r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. 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=</a:t>
            </a:r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 potential for improvement</a:t>
            </a:r>
            <a:endParaRPr lang="de-DE" sz="12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9710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to FAIR Requirements</a:t>
            </a:r>
            <a:endParaRPr 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422565" y="3838575"/>
            <a:ext cx="8211834" cy="2515695"/>
          </a:xfrm>
        </p:spPr>
        <p:txBody>
          <a:bodyPr/>
          <a:lstStyle/>
          <a:p>
            <a:r>
              <a:rPr lang="en-US" dirty="0"/>
              <a:t>Present MA cavity voltage appears sufficient up to ~ 5∙</a:t>
            </a:r>
            <a:r>
              <a:rPr lang="en-US" dirty="0" smtClean="0"/>
              <a:t>10</a:t>
            </a:r>
            <a:r>
              <a:rPr lang="en-US" baseline="30000" dirty="0" smtClean="0"/>
              <a:t>10</a:t>
            </a:r>
            <a:r>
              <a:rPr lang="en-US" dirty="0" smtClean="0"/>
              <a:t> </a:t>
            </a:r>
            <a:r>
              <a:rPr lang="en-US" dirty="0"/>
              <a:t>particles</a:t>
            </a:r>
          </a:p>
          <a:p>
            <a:r>
              <a:rPr lang="en-US" dirty="0"/>
              <a:t>Potential for reducing cycle time to 380 </a:t>
            </a:r>
            <a:r>
              <a:rPr lang="en-US" dirty="0" err="1"/>
              <a:t>ms</a:t>
            </a:r>
            <a:endParaRPr lang="en-US" dirty="0"/>
          </a:p>
          <a:p>
            <a:pPr lvl="1"/>
            <a:r>
              <a:rPr lang="en-US" dirty="0"/>
              <a:t>Increasing ramp down rate: </a:t>
            </a:r>
            <a:r>
              <a:rPr lang="en-US" dirty="0" smtClean="0"/>
              <a:t>					10 </a:t>
            </a:r>
            <a:r>
              <a:rPr lang="en-US" dirty="0" err="1"/>
              <a:t>ms</a:t>
            </a:r>
            <a:endParaRPr lang="en-US" dirty="0"/>
          </a:p>
          <a:p>
            <a:pPr lvl="1"/>
            <a:r>
              <a:rPr lang="en-US" dirty="0"/>
              <a:t>Reducing min. BP length from 16 </a:t>
            </a:r>
            <a:r>
              <a:rPr lang="en-US" dirty="0" err="1"/>
              <a:t>ms</a:t>
            </a:r>
            <a:r>
              <a:rPr lang="en-US" dirty="0"/>
              <a:t> to 12 </a:t>
            </a:r>
            <a:r>
              <a:rPr lang="en-US" dirty="0" err="1" smtClean="0"/>
              <a:t>ms</a:t>
            </a:r>
            <a:r>
              <a:rPr lang="en-US" dirty="0" smtClean="0"/>
              <a:t>:	  	  4 </a:t>
            </a:r>
            <a:r>
              <a:rPr lang="en-US" dirty="0" err="1"/>
              <a:t>ms</a:t>
            </a:r>
            <a:endParaRPr lang="en-US" dirty="0"/>
          </a:p>
          <a:p>
            <a:pPr lvl="1"/>
            <a:r>
              <a:rPr lang="en-US" dirty="0"/>
              <a:t>Reducing rounding time from 32 </a:t>
            </a:r>
            <a:r>
              <a:rPr lang="en-US" dirty="0" err="1"/>
              <a:t>ms</a:t>
            </a:r>
            <a:r>
              <a:rPr lang="en-US" dirty="0"/>
              <a:t> to 24 </a:t>
            </a:r>
            <a:r>
              <a:rPr lang="en-US" dirty="0" err="1"/>
              <a:t>ms</a:t>
            </a:r>
            <a:r>
              <a:rPr lang="en-US" dirty="0"/>
              <a:t>: </a:t>
            </a:r>
            <a:r>
              <a:rPr lang="en-US" dirty="0" smtClean="0"/>
              <a:t>		16 </a:t>
            </a:r>
            <a:r>
              <a:rPr lang="en-US" dirty="0" err="1"/>
              <a:t>ms</a:t>
            </a:r>
            <a:endParaRPr lang="en-US" dirty="0"/>
          </a:p>
          <a:p>
            <a:pPr lvl="1"/>
            <a:r>
              <a:rPr lang="en-US" dirty="0"/>
              <a:t>Bunching in injection BP: </a:t>
            </a:r>
            <a:r>
              <a:rPr lang="en-US" dirty="0" smtClean="0"/>
              <a:t>						16 </a:t>
            </a:r>
            <a:r>
              <a:rPr lang="en-US" dirty="0" err="1"/>
              <a:t>ms</a:t>
            </a:r>
            <a:endParaRPr lang="en-US" dirty="0"/>
          </a:p>
          <a:p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13</a:t>
            </a:fld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11.07.2024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 smtClean="0"/>
              <a:t>FAIR Booster Mode</a:t>
            </a:r>
            <a:endParaRPr lang="en-US" dirty="0"/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8586172"/>
              </p:ext>
            </p:extLst>
          </p:nvPr>
        </p:nvGraphicFramePr>
        <p:xfrm>
          <a:off x="1675656" y="1384682"/>
          <a:ext cx="5173536" cy="2255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8995">
                  <a:extLst>
                    <a:ext uri="{9D8B030D-6E8A-4147-A177-3AD203B41FA5}">
                      <a16:colId xmlns:a16="http://schemas.microsoft.com/office/drawing/2014/main" val="2626305676"/>
                    </a:ext>
                  </a:extLst>
                </a:gridCol>
                <a:gridCol w="1425766">
                  <a:extLst>
                    <a:ext uri="{9D8B030D-6E8A-4147-A177-3AD203B41FA5}">
                      <a16:colId xmlns:a16="http://schemas.microsoft.com/office/drawing/2014/main" val="2631429557"/>
                    </a:ext>
                  </a:extLst>
                </a:gridCol>
                <a:gridCol w="1628775">
                  <a:extLst>
                    <a:ext uri="{9D8B030D-6E8A-4147-A177-3AD203B41FA5}">
                      <a16:colId xmlns:a16="http://schemas.microsoft.com/office/drawing/2014/main" val="1358067850"/>
                    </a:ext>
                  </a:extLst>
                </a:gridCol>
              </a:tblGrid>
              <a:tr h="213114"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Booster for </a:t>
                      </a:r>
                      <a:r>
                        <a:rPr lang="en-US" sz="1600" dirty="0" smtClean="0"/>
                        <a:t>U</a:t>
                      </a:r>
                      <a:r>
                        <a:rPr lang="en-US" sz="1600" baseline="30000" dirty="0" smtClean="0"/>
                        <a:t>28+</a:t>
                      </a:r>
                      <a:r>
                        <a:rPr lang="en-US" sz="1600" baseline="0" dirty="0" smtClean="0"/>
                        <a:t> 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FAIR (50 Hz)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Present</a:t>
                      </a:r>
                      <a:r>
                        <a:rPr lang="en-US" sz="1600" baseline="0" dirty="0" smtClean="0"/>
                        <a:t> s</a:t>
                      </a:r>
                      <a:r>
                        <a:rPr lang="en-US" sz="1600" dirty="0" smtClean="0"/>
                        <a:t>tatus</a:t>
                      </a:r>
                      <a:endParaRPr lang="de-DE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3023133"/>
                  </a:ext>
                </a:extLst>
              </a:tr>
              <a:tr h="297776">
                <a:tc>
                  <a:txBody>
                    <a:bodyPr/>
                    <a:lstStyle/>
                    <a:p>
                      <a:r>
                        <a:rPr lang="en-US" sz="1600" noProof="0" dirty="0" smtClean="0"/>
                        <a:t>Ramp</a:t>
                      </a:r>
                      <a:r>
                        <a:rPr lang="en-US" sz="1600" baseline="0" noProof="0" dirty="0" smtClean="0"/>
                        <a:t> rate</a:t>
                      </a:r>
                      <a:endParaRPr lang="en-US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 dirty="0" smtClean="0"/>
                        <a:t>19 kA/s</a:t>
                      </a:r>
                      <a:endParaRPr lang="en-US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 dirty="0" smtClean="0"/>
                        <a:t>18.9 kA/s </a:t>
                      </a:r>
                      <a:r>
                        <a:rPr lang="en-US" sz="1600" baseline="0" noProof="0" dirty="0" smtClean="0"/>
                        <a:t>up,</a:t>
                      </a:r>
                      <a:br>
                        <a:rPr lang="en-US" sz="1600" baseline="0" noProof="0" dirty="0" smtClean="0"/>
                      </a:br>
                      <a:r>
                        <a:rPr lang="en-US" sz="1600" baseline="0" noProof="0" dirty="0" smtClean="0"/>
                        <a:t>17.6 kA/s </a:t>
                      </a:r>
                      <a:r>
                        <a:rPr lang="en-US" sz="1600" baseline="0" noProof="0" dirty="0" smtClean="0"/>
                        <a:t>down</a:t>
                      </a:r>
                      <a:endParaRPr lang="en-US" sz="16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2253247"/>
                  </a:ext>
                </a:extLst>
              </a:tr>
              <a:tr h="213114">
                <a:tc>
                  <a:txBody>
                    <a:bodyPr/>
                    <a:lstStyle/>
                    <a:p>
                      <a:r>
                        <a:rPr lang="en-US" sz="1600" noProof="0" dirty="0" smtClean="0"/>
                        <a:t>Available MA</a:t>
                      </a:r>
                      <a:r>
                        <a:rPr lang="en-US" sz="1600" baseline="0" noProof="0" dirty="0" smtClean="0"/>
                        <a:t> voltage</a:t>
                      </a:r>
                      <a:endParaRPr lang="en-US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 dirty="0" smtClean="0"/>
                        <a:t>42 kV</a:t>
                      </a:r>
                      <a:endParaRPr lang="en-US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 dirty="0" smtClean="0"/>
                        <a:t>39 kV</a:t>
                      </a:r>
                      <a:endParaRPr lang="en-US" sz="16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4948550"/>
                  </a:ext>
                </a:extLst>
              </a:tr>
              <a:tr h="213114">
                <a:tc>
                  <a:txBody>
                    <a:bodyPr/>
                    <a:lstStyle/>
                    <a:p>
                      <a:r>
                        <a:rPr lang="en-US" sz="1600" noProof="0" dirty="0" smtClean="0"/>
                        <a:t>Cycle time</a:t>
                      </a:r>
                      <a:endParaRPr lang="en-US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noProof="0" dirty="0" smtClean="0"/>
                        <a:t>380 </a:t>
                      </a:r>
                      <a:r>
                        <a:rPr lang="en-US" sz="1600" b="1" noProof="0" dirty="0" err="1" smtClean="0"/>
                        <a:t>ms</a:t>
                      </a:r>
                      <a:endParaRPr lang="en-US" sz="1600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 dirty="0" smtClean="0"/>
                        <a:t>400</a:t>
                      </a:r>
                      <a:r>
                        <a:rPr lang="en-US" sz="1600" baseline="0" noProof="0" dirty="0" smtClean="0"/>
                        <a:t> </a:t>
                      </a:r>
                      <a:r>
                        <a:rPr lang="en-US" sz="1600" baseline="0" noProof="0" dirty="0" err="1" smtClean="0"/>
                        <a:t>ms</a:t>
                      </a:r>
                      <a:endParaRPr lang="en-US" sz="16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0991978"/>
                  </a:ext>
                </a:extLst>
              </a:tr>
              <a:tr h="213114">
                <a:tc>
                  <a:txBody>
                    <a:bodyPr/>
                    <a:lstStyle/>
                    <a:p>
                      <a:r>
                        <a:rPr lang="en-US" sz="1600" noProof="0" dirty="0" smtClean="0"/>
                        <a:t>Repetition</a:t>
                      </a:r>
                      <a:r>
                        <a:rPr lang="en-US" sz="1600" baseline="0" noProof="0" dirty="0" smtClean="0"/>
                        <a:t> rate</a:t>
                      </a:r>
                      <a:endParaRPr lang="en-US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 dirty="0" smtClean="0"/>
                        <a:t>2.63</a:t>
                      </a:r>
                      <a:r>
                        <a:rPr lang="en-US" sz="1600" baseline="0" noProof="0" dirty="0" smtClean="0"/>
                        <a:t> Hz</a:t>
                      </a:r>
                      <a:endParaRPr lang="en-US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 dirty="0" smtClean="0"/>
                        <a:t>2.50 Hz</a:t>
                      </a:r>
                      <a:endParaRPr lang="en-US" sz="16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2010247"/>
                  </a:ext>
                </a:extLst>
              </a:tr>
              <a:tr h="213114">
                <a:tc>
                  <a:txBody>
                    <a:bodyPr/>
                    <a:lstStyle/>
                    <a:p>
                      <a:r>
                        <a:rPr lang="en-US" sz="1600" noProof="0" dirty="0" smtClean="0"/>
                        <a:t>Stacking</a:t>
                      </a:r>
                      <a:r>
                        <a:rPr lang="en-US" sz="1600" baseline="0" noProof="0" dirty="0" smtClean="0"/>
                        <a:t> time</a:t>
                      </a:r>
                      <a:endParaRPr lang="en-US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 dirty="0" smtClean="0"/>
                        <a:t>1.14 </a:t>
                      </a:r>
                      <a:r>
                        <a:rPr lang="en-US" sz="1600" noProof="0" dirty="0" smtClean="0"/>
                        <a:t>s</a:t>
                      </a:r>
                      <a:endParaRPr lang="en-US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 dirty="0" smtClean="0"/>
                        <a:t>1.2 </a:t>
                      </a:r>
                      <a:r>
                        <a:rPr lang="en-US" sz="1600" noProof="0" dirty="0" smtClean="0"/>
                        <a:t>s</a:t>
                      </a:r>
                      <a:endParaRPr lang="en-US" sz="16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3318077"/>
                  </a:ext>
                </a:extLst>
              </a:tr>
            </a:tbl>
          </a:graphicData>
        </a:graphic>
      </p:graphicFrame>
      <p:sp>
        <p:nvSpPr>
          <p:cNvPr id="9" name="Textfeld 8"/>
          <p:cNvSpPr txBox="1"/>
          <p:nvPr/>
        </p:nvSpPr>
        <p:spPr>
          <a:xfrm>
            <a:off x="422565" y="5895475"/>
            <a:ext cx="7210425" cy="36933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en-US" i="1" dirty="0" smtClean="0">
                <a:solidFill>
                  <a:schemeClr val="accent3">
                    <a:lumMod val="75000"/>
                  </a:schemeClr>
                </a:solidFill>
                <a:sym typeface="Wingdings" panose="05000000000000000000" pitchFamily="2" charset="2"/>
              </a:rPr>
              <a:t>FAIR design parameters for booster with U</a:t>
            </a:r>
            <a:r>
              <a:rPr lang="en-US" i="1" baseline="30000" dirty="0" smtClean="0">
                <a:solidFill>
                  <a:schemeClr val="accent3">
                    <a:lumMod val="75000"/>
                  </a:schemeClr>
                </a:solidFill>
                <a:sym typeface="Wingdings" panose="05000000000000000000" pitchFamily="2" charset="2"/>
              </a:rPr>
              <a:t>28+</a:t>
            </a:r>
            <a:r>
              <a:rPr lang="en-US" i="1" baseline="-25000" dirty="0" smtClean="0">
                <a:solidFill>
                  <a:schemeClr val="accent3">
                    <a:lumMod val="7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i="1" dirty="0" smtClean="0">
                <a:solidFill>
                  <a:schemeClr val="accent3">
                    <a:lumMod val="75000"/>
                  </a:schemeClr>
                </a:solidFill>
                <a:sym typeface="Wingdings" panose="05000000000000000000" pitchFamily="2" charset="2"/>
              </a:rPr>
              <a:t>well in reach</a:t>
            </a:r>
            <a:endParaRPr lang="de-DE" i="1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3330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Summary and Outlook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Booster </a:t>
            </a:r>
            <a:r>
              <a:rPr lang="en-US" dirty="0" smtClean="0"/>
              <a:t>mode machine development well advanced</a:t>
            </a:r>
          </a:p>
          <a:p>
            <a:pPr lvl="1"/>
            <a:r>
              <a:rPr lang="en-US" dirty="0" smtClean="0"/>
              <a:t>Demonstrated 2.5 Hz operation with U</a:t>
            </a:r>
            <a:r>
              <a:rPr lang="en-US" baseline="30000" dirty="0" smtClean="0"/>
              <a:t>28+</a:t>
            </a:r>
            <a:r>
              <a:rPr lang="en-US" dirty="0" smtClean="0"/>
              <a:t> (already in 2023)</a:t>
            </a:r>
          </a:p>
          <a:p>
            <a:pPr lvl="1"/>
            <a:r>
              <a:rPr lang="en-US" dirty="0" smtClean="0"/>
              <a:t>Hysteresis effects understood and manual compensation demonstrated</a:t>
            </a:r>
          </a:p>
          <a:p>
            <a:pPr lvl="1"/>
            <a:r>
              <a:rPr lang="en-US" dirty="0" smtClean="0"/>
              <a:t>Apparently four identical cycles possible with suitable super-cycle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Recommended </a:t>
            </a:r>
            <a:r>
              <a:rPr lang="en-US" dirty="0"/>
              <a:t>n</a:t>
            </a:r>
            <a:r>
              <a:rPr lang="en-US" dirty="0" smtClean="0"/>
              <a:t>ext </a:t>
            </a:r>
            <a:r>
              <a:rPr lang="en-US" dirty="0" smtClean="0"/>
              <a:t>steps</a:t>
            </a:r>
          </a:p>
          <a:p>
            <a:pPr lvl="1"/>
            <a:r>
              <a:rPr lang="en-US" dirty="0" smtClean="0"/>
              <a:t>Activities in SYS</a:t>
            </a:r>
            <a:endParaRPr lang="en-US" dirty="0" smtClean="0"/>
          </a:p>
          <a:p>
            <a:pPr lvl="2"/>
            <a:r>
              <a:rPr lang="en-US" dirty="0"/>
              <a:t>Booster mode test with a lighter ion, e.g. Ar</a:t>
            </a:r>
            <a:r>
              <a:rPr lang="en-US" baseline="30000" dirty="0"/>
              <a:t>10+</a:t>
            </a:r>
            <a:endParaRPr lang="en-US" dirty="0"/>
          </a:p>
          <a:p>
            <a:pPr lvl="2"/>
            <a:r>
              <a:rPr lang="en-US" dirty="0" smtClean="0"/>
              <a:t>Investigation </a:t>
            </a:r>
            <a:r>
              <a:rPr lang="en-US" dirty="0"/>
              <a:t>of eddy current </a:t>
            </a:r>
            <a:r>
              <a:rPr lang="en-US" dirty="0" smtClean="0"/>
              <a:t>effects</a:t>
            </a:r>
          </a:p>
          <a:p>
            <a:pPr lvl="2"/>
            <a:r>
              <a:rPr lang="en-US" dirty="0" smtClean="0"/>
              <a:t>Merging injection and bunching beam process to save time</a:t>
            </a:r>
            <a:endParaRPr lang="en-US" dirty="0"/>
          </a:p>
          <a:p>
            <a:pPr lvl="2"/>
            <a:r>
              <a:rPr lang="en-US" dirty="0" smtClean="0"/>
              <a:t>Development of hysteresis compensation tool</a:t>
            </a:r>
          </a:p>
          <a:p>
            <a:pPr lvl="1"/>
            <a:r>
              <a:rPr lang="en-US" dirty="0" smtClean="0"/>
              <a:t>Light-weight adaptation </a:t>
            </a:r>
            <a:r>
              <a:rPr lang="en-US" dirty="0" smtClean="0"/>
              <a:t>of BI applications to </a:t>
            </a:r>
            <a:r>
              <a:rPr lang="en-US" dirty="0" smtClean="0"/>
              <a:t>handle </a:t>
            </a:r>
            <a:r>
              <a:rPr lang="en-US" dirty="0" smtClean="0"/>
              <a:t>booster </a:t>
            </a:r>
            <a:r>
              <a:rPr lang="en-US" dirty="0" smtClean="0"/>
              <a:t>mode better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14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11.07.2024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 smtClean="0"/>
              <a:t>FAIR Booster Mode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712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Contents</a:t>
            </a:r>
            <a:endParaRPr lang="en-US" noProof="0" dirty="0"/>
          </a:p>
        </p:txBody>
      </p:sp>
      <p:sp>
        <p:nvSpPr>
          <p:cNvPr id="10" name="Inhaltsplatzhalter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Booster mode</a:t>
            </a:r>
          </a:p>
          <a:p>
            <a:pPr lvl="1"/>
            <a:r>
              <a:rPr lang="en-US" dirty="0" smtClean="0"/>
              <a:t>Definition</a:t>
            </a:r>
          </a:p>
          <a:p>
            <a:pPr lvl="1"/>
            <a:r>
              <a:rPr lang="en-US" dirty="0" smtClean="0"/>
              <a:t>Topics</a:t>
            </a:r>
          </a:p>
          <a:p>
            <a:r>
              <a:rPr lang="en-US" dirty="0" smtClean="0"/>
              <a:t>Super-cycle development</a:t>
            </a:r>
          </a:p>
          <a:p>
            <a:r>
              <a:rPr lang="en-US" dirty="0" smtClean="0"/>
              <a:t>Hysteresis effects</a:t>
            </a:r>
          </a:p>
          <a:p>
            <a:r>
              <a:rPr lang="en-US" dirty="0" smtClean="0"/>
              <a:t>BD applications and booster mode</a:t>
            </a:r>
          </a:p>
          <a:p>
            <a:r>
              <a:rPr lang="en-US" dirty="0" smtClean="0"/>
              <a:t>Status</a:t>
            </a:r>
          </a:p>
          <a:p>
            <a:r>
              <a:rPr lang="en-US" dirty="0" smtClean="0"/>
              <a:t>Summary and outlook</a:t>
            </a:r>
          </a:p>
          <a:p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11.07.2024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 smtClean="0"/>
              <a:t>FAIR Booster Mode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57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Booster Mode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3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 smtClean="0"/>
              <a:t>11.07.2024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 smtClean="0"/>
              <a:t>FAIR Booster Mode</a:t>
            </a:r>
            <a:endParaRPr lang="en-US" dirty="0"/>
          </a:p>
        </p:txBody>
      </p:sp>
      <p:grpSp>
        <p:nvGrpSpPr>
          <p:cNvPr id="12" name="Gruppieren 11"/>
          <p:cNvGrpSpPr/>
          <p:nvPr/>
        </p:nvGrpSpPr>
        <p:grpSpPr>
          <a:xfrm>
            <a:off x="5014354" y="1446826"/>
            <a:ext cx="3665584" cy="2195091"/>
            <a:chOff x="4916162" y="1446826"/>
            <a:chExt cx="3665584" cy="2195091"/>
          </a:xfrm>
        </p:grpSpPr>
        <p:pic>
          <p:nvPicPr>
            <p:cNvPr id="10" name="Grafik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6162" y="1699116"/>
              <a:ext cx="3665584" cy="1942801"/>
            </a:xfrm>
            <a:prstGeom prst="rect">
              <a:avLst/>
            </a:prstGeom>
          </p:spPr>
        </p:pic>
        <p:sp>
          <p:nvSpPr>
            <p:cNvPr id="11" name="Textfeld 10"/>
            <p:cNvSpPr txBox="1"/>
            <p:nvPr/>
          </p:nvSpPr>
          <p:spPr>
            <a:xfrm>
              <a:off x="5532916" y="1446826"/>
              <a:ext cx="2432076" cy="261610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spAutoFit/>
            </a:bodyPr>
            <a:lstStyle/>
            <a:p>
              <a:pPr algn="ctr"/>
              <a:r>
                <a:rPr lang="en-US" sz="1100" i="1" dirty="0" smtClean="0"/>
                <a:t>Stacking scheme for RIB production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Inhaltsplatzhalter 8"/>
              <p:cNvSpPr>
                <a:spLocks noGrp="1"/>
              </p:cNvSpPr>
              <p:nvPr>
                <p:ph sz="half" idx="15"/>
              </p:nvPr>
            </p:nvSpPr>
            <p:spPr/>
            <p:txBody>
              <a:bodyPr/>
              <a:lstStyle/>
              <a:p>
                <a:r>
                  <a:rPr lang="en-US" dirty="0" smtClean="0"/>
                  <a:t>Goal: reach maximum intensity in SIS100</a:t>
                </a:r>
              </a:p>
              <a:p>
                <a:pPr lvl="1"/>
                <a:r>
                  <a:rPr lang="en-US" dirty="0" smtClean="0"/>
                  <a:t>Longitudinal filling by stacking four SIS18 cycles</a:t>
                </a:r>
              </a:p>
              <a:p>
                <a:pPr lvl="1"/>
                <a:r>
                  <a:rPr lang="en-US" dirty="0" smtClean="0"/>
                  <a:t>Two empty buckets as beam abort gap</a:t>
                </a:r>
              </a:p>
              <a:p>
                <a:pPr lvl="1"/>
                <a:r>
                  <a:rPr lang="en-US" dirty="0" smtClean="0"/>
                  <a:t>Used with </a:t>
                </a:r>
                <a:r>
                  <a:rPr lang="en-US" b="1" dirty="0" smtClean="0"/>
                  <a:t>any ion species</a:t>
                </a:r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Fundamental </a:t>
                </a:r>
                <a:r>
                  <a:rPr lang="en-US" dirty="0" smtClean="0"/>
                  <a:t>requirements</a:t>
                </a:r>
              </a:p>
              <a:p>
                <a:pPr lvl="1"/>
                <a:r>
                  <a:rPr lang="en-US" dirty="0" smtClean="0"/>
                  <a:t>Fastest possible repetition rate</a:t>
                </a:r>
              </a:p>
              <a:p>
                <a:pPr lvl="1"/>
                <a:r>
                  <a:rPr lang="en-US" dirty="0" smtClean="0"/>
                  <a:t>Direct ramp-down to injection level</a:t>
                </a:r>
              </a:p>
              <a:p>
                <a:pPr lvl="1"/>
                <a:r>
                  <a:rPr lang="en-US" dirty="0" smtClean="0"/>
                  <a:t>Fast </a:t>
                </a:r>
                <a:r>
                  <a:rPr lang="en-US" dirty="0" smtClean="0"/>
                  <a:t>extraction only</a:t>
                </a:r>
              </a:p>
              <a:p>
                <a:pPr lvl="1"/>
                <a:endParaRPr lang="en-US" dirty="0"/>
              </a:p>
              <a:p>
                <a:r>
                  <a:rPr lang="en-US" dirty="0" smtClean="0"/>
                  <a:t>Repetition </a:t>
                </a:r>
                <a:r>
                  <a:rPr lang="en-US" dirty="0" smtClean="0"/>
                  <a:t>rate</a:t>
                </a:r>
              </a:p>
              <a:p>
                <a:pPr lvl="1"/>
                <a:r>
                  <a:rPr lang="en-US" dirty="0" smtClean="0"/>
                  <a:t>Original value: 2.7 Hz for U</a:t>
                </a:r>
                <a:r>
                  <a:rPr lang="en-US" baseline="30000" dirty="0" smtClean="0"/>
                  <a:t>28+</a:t>
                </a:r>
                <a:r>
                  <a:rPr lang="en-US" dirty="0" smtClean="0"/>
                  <a:t> (reference)</a:t>
                </a:r>
              </a:p>
              <a:p>
                <a:pPr lvl="2"/>
                <a:r>
                  <a:rPr lang="en-US" dirty="0" smtClean="0"/>
                  <a:t>Cycle </a:t>
                </a:r>
                <a:r>
                  <a:rPr lang="en-US" dirty="0" smtClean="0"/>
                  <a:t>length 370 </a:t>
                </a:r>
                <a:r>
                  <a:rPr lang="en-US" dirty="0" err="1" smtClean="0"/>
                  <a:t>ms</a:t>
                </a:r>
                <a:r>
                  <a:rPr lang="en-US" dirty="0" smtClean="0"/>
                  <a:t> incompatible with 50 Hz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Presently </a:t>
                </a:r>
                <a:r>
                  <a:rPr lang="en-US" dirty="0" smtClean="0"/>
                  <a:t>aiming for cycle length 380 </a:t>
                </a:r>
                <a:r>
                  <a:rPr lang="en-US" dirty="0" err="1" smtClean="0"/>
                  <a:t>ms</a:t>
                </a:r>
                <a:r>
                  <a:rPr lang="en-US" dirty="0"/>
                  <a:t> </a:t>
                </a:r>
                <a:r>
                  <a:rPr lang="en-US" dirty="0" smtClean="0"/>
                  <a:t>(2.6 Hz)</a:t>
                </a:r>
              </a:p>
              <a:p>
                <a:pPr lvl="1"/>
                <a:r>
                  <a:rPr lang="en-US" dirty="0" smtClean="0"/>
                  <a:t>Cycle time longer for lighter ions to 18 Tm</a:t>
                </a:r>
                <a:r>
                  <a:rPr lang="en-US" dirty="0" smtClean="0"/>
                  <a:t>!</a:t>
                </a:r>
              </a:p>
              <a:p>
                <a:pPr lvl="1"/>
                <a:endParaRPr lang="en-US" dirty="0"/>
              </a:p>
              <a:p>
                <a:r>
                  <a:rPr lang="en-US" dirty="0" smtClean="0"/>
                  <a:t>Common misconceptions:</a:t>
                </a:r>
              </a:p>
              <a:p>
                <a:pPr lvl="1"/>
                <a:r>
                  <a:rPr lang="en-US" dirty="0" smtClean="0"/>
                  <a:t>booster mode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⇎</m:t>
                    </m:r>
                  </m:oMath>
                </a14:m>
                <a:r>
                  <a:rPr lang="en-US" dirty="0" smtClean="0"/>
                  <a:t> highest intensities of U</a:t>
                </a:r>
                <a:r>
                  <a:rPr lang="en-US" baseline="30000" dirty="0" smtClean="0"/>
                  <a:t>28+</a:t>
                </a:r>
              </a:p>
              <a:p>
                <a:pPr lvl="1"/>
                <a:r>
                  <a:rPr lang="en-US" dirty="0" smtClean="0"/>
                  <a:t>fastest ramp rate (19 kA/s)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⇏</m:t>
                    </m:r>
                  </m:oMath>
                </a14:m>
                <a:r>
                  <a:rPr lang="en-US" dirty="0" smtClean="0"/>
                  <a:t> booster mode</a:t>
                </a:r>
                <a:endParaRPr lang="en-US" dirty="0"/>
              </a:p>
            </p:txBody>
          </p:sp>
        </mc:Choice>
        <mc:Fallback>
          <p:sp>
            <p:nvSpPr>
              <p:cNvPr id="9" name="Inhaltsplatzhalter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5"/>
              </p:nvPr>
            </p:nvSpPr>
            <p:spPr>
              <a:blipFill>
                <a:blip r:embed="rId3"/>
                <a:stretch>
                  <a:fillRect l="-151" t="-24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uppieren 16"/>
          <p:cNvGrpSpPr/>
          <p:nvPr/>
        </p:nvGrpSpPr>
        <p:grpSpPr>
          <a:xfrm>
            <a:off x="4876687" y="3735573"/>
            <a:ext cx="3830458" cy="2725458"/>
            <a:chOff x="4680303" y="3692614"/>
            <a:chExt cx="3830458" cy="2725458"/>
          </a:xfrm>
        </p:grpSpPr>
        <p:pic>
          <p:nvPicPr>
            <p:cNvPr id="13" name="Grafik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0303" y="3948087"/>
              <a:ext cx="3830458" cy="2469985"/>
            </a:xfrm>
            <a:prstGeom prst="rect">
              <a:avLst/>
            </a:prstGeom>
          </p:spPr>
        </p:pic>
        <p:sp>
          <p:nvSpPr>
            <p:cNvPr id="14" name="Textfeld 13"/>
            <p:cNvSpPr txBox="1"/>
            <p:nvPr/>
          </p:nvSpPr>
          <p:spPr>
            <a:xfrm>
              <a:off x="5189992" y="3692614"/>
              <a:ext cx="2949846" cy="261610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spAutoFit/>
            </a:bodyPr>
            <a:lstStyle/>
            <a:p>
              <a:pPr algn="ctr"/>
              <a:r>
                <a:rPr lang="en-US" sz="1100" i="1" dirty="0" smtClean="0"/>
                <a:t>SIS18 and SIS100 cycles for RIB production</a:t>
              </a:r>
            </a:p>
          </p:txBody>
        </p:sp>
        <p:sp>
          <p:nvSpPr>
            <p:cNvPr id="15" name="Textfeld 14"/>
            <p:cNvSpPr txBox="1"/>
            <p:nvPr/>
          </p:nvSpPr>
          <p:spPr>
            <a:xfrm>
              <a:off x="7911126" y="4066601"/>
              <a:ext cx="457424" cy="2274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vert="horz" wrap="none" lIns="36000" tIns="28800" rIns="36000" bIns="28800" rtlCol="0" anchor="t">
              <a:spAutoFit/>
            </a:bodyPr>
            <a:lstStyle/>
            <a:p>
              <a:pPr algn="ctr"/>
              <a:r>
                <a:rPr lang="en-US" sz="1100" dirty="0" smtClean="0"/>
                <a:t>SIS18</a:t>
              </a:r>
            </a:p>
          </p:txBody>
        </p:sp>
        <p:sp>
          <p:nvSpPr>
            <p:cNvPr id="16" name="Textfeld 15"/>
            <p:cNvSpPr txBox="1"/>
            <p:nvPr/>
          </p:nvSpPr>
          <p:spPr>
            <a:xfrm>
              <a:off x="7871853" y="5299098"/>
              <a:ext cx="535971" cy="2274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vert="horz" wrap="none" lIns="36000" tIns="28800" rIns="36000" bIns="28800" rtlCol="0" anchor="t">
              <a:spAutoFit/>
            </a:bodyPr>
            <a:lstStyle/>
            <a:p>
              <a:pPr algn="ctr"/>
              <a:r>
                <a:rPr lang="en-US" sz="1100" dirty="0" smtClean="0"/>
                <a:t>SIS100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17462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Booster Mode: </a:t>
            </a:r>
            <a:r>
              <a:rPr lang="en-US" dirty="0" smtClean="0"/>
              <a:t>Topics</a:t>
            </a:r>
            <a:endParaRPr lang="en-US" dirty="0"/>
          </a:p>
        </p:txBody>
      </p:sp>
      <p:sp>
        <p:nvSpPr>
          <p:cNvPr id="9" name="Inhaltsplatzhalter 8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Beam physics</a:t>
            </a:r>
          </a:p>
          <a:p>
            <a:pPr lvl="1"/>
            <a:r>
              <a:rPr lang="en-US" dirty="0" smtClean="0"/>
              <a:t>Acceleration at max. possible ramp rate (19 kA/s)</a:t>
            </a:r>
            <a:endParaRPr lang="en-US" dirty="0" smtClean="0">
              <a:latin typeface="Wingdings" panose="05000000000000000000" pitchFamily="2" charset="2"/>
            </a:endParaRPr>
          </a:p>
          <a:p>
            <a:pPr lvl="1"/>
            <a:r>
              <a:rPr lang="en-US" dirty="0" smtClean="0"/>
              <a:t>Strong </a:t>
            </a:r>
            <a:r>
              <a:rPr lang="en-US" dirty="0" smtClean="0"/>
              <a:t>eddy current effects</a:t>
            </a:r>
          </a:p>
          <a:p>
            <a:pPr lvl="1"/>
            <a:r>
              <a:rPr lang="en-US" b="1" dirty="0" smtClean="0"/>
              <a:t>Hysteresis effects due to special magnetic cycle</a:t>
            </a:r>
          </a:p>
          <a:p>
            <a:endParaRPr lang="en-US" dirty="0" smtClean="0"/>
          </a:p>
          <a:p>
            <a:r>
              <a:rPr lang="en-US" dirty="0" smtClean="0"/>
              <a:t>Hardware</a:t>
            </a:r>
          </a:p>
          <a:p>
            <a:pPr lvl="1"/>
            <a:r>
              <a:rPr lang="en-US" dirty="0" smtClean="0"/>
              <a:t>AEG power </a:t>
            </a:r>
            <a:r>
              <a:rPr lang="en-US" dirty="0" smtClean="0"/>
              <a:t>converters</a:t>
            </a:r>
          </a:p>
          <a:p>
            <a:pPr lvl="2"/>
            <a:r>
              <a:rPr lang="en-US" dirty="0" smtClean="0"/>
              <a:t>Reaching 19 kA/s on down ramp</a:t>
            </a:r>
            <a:endParaRPr lang="en-US" dirty="0" smtClean="0"/>
          </a:p>
          <a:p>
            <a:pPr lvl="2"/>
            <a:r>
              <a:rPr lang="en-US" dirty="0" smtClean="0"/>
              <a:t>Decrease of </a:t>
            </a:r>
            <a:r>
              <a:rPr lang="en-US" dirty="0" smtClean="0"/>
              <a:t>rounding time: 32 </a:t>
            </a:r>
            <a:r>
              <a:rPr lang="en-US" dirty="0" err="1" smtClean="0"/>
              <a:t>ms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24 </a:t>
            </a:r>
            <a:r>
              <a:rPr lang="en-US" dirty="0" err="1" smtClean="0">
                <a:sym typeface="Wingdings" panose="05000000000000000000" pitchFamily="2" charset="2"/>
              </a:rPr>
              <a:t>ms</a:t>
            </a:r>
            <a:r>
              <a:rPr lang="en-US" dirty="0" smtClean="0">
                <a:sym typeface="Wingdings" panose="05000000000000000000" pitchFamily="2" charset="2"/>
              </a:rPr>
              <a:t> ?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MA cavities for H=2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Max. voltage, especially for lighter ions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Machine model</a:t>
            </a:r>
          </a:p>
          <a:p>
            <a:pPr lvl="1"/>
            <a:r>
              <a:rPr lang="en-US" b="1" dirty="0" smtClean="0"/>
              <a:t>Generation of booster mode </a:t>
            </a:r>
            <a:r>
              <a:rPr lang="en-US" b="1" dirty="0" smtClean="0"/>
              <a:t>cycles</a:t>
            </a:r>
          </a:p>
          <a:p>
            <a:pPr lvl="1"/>
            <a:r>
              <a:rPr lang="en-US" dirty="0" smtClean="0"/>
              <a:t>Smallest number of BPs: bunching in INJECTION</a:t>
            </a:r>
          </a:p>
          <a:p>
            <a:endParaRPr lang="en-US" dirty="0" smtClean="0"/>
          </a:p>
          <a:p>
            <a:r>
              <a:rPr lang="en-US" dirty="0" smtClean="0"/>
              <a:t>Control system</a:t>
            </a:r>
          </a:p>
          <a:p>
            <a:pPr lvl="1"/>
            <a:r>
              <a:rPr lang="en-US" b="1" dirty="0" smtClean="0"/>
              <a:t>BD </a:t>
            </a:r>
            <a:r>
              <a:rPr lang="en-US" b="1" dirty="0"/>
              <a:t>applications handling booster mode properly</a:t>
            </a:r>
          </a:p>
          <a:p>
            <a:pPr lvl="1"/>
            <a:r>
              <a:rPr lang="en-US" dirty="0" smtClean="0"/>
              <a:t>Ramped front-ends: smaller min. BP length</a:t>
            </a:r>
          </a:p>
          <a:p>
            <a:pPr lvl="1"/>
            <a:r>
              <a:rPr lang="en-US" dirty="0" smtClean="0"/>
              <a:t>Coupling with new UNILAC timing system</a:t>
            </a:r>
          </a:p>
          <a:p>
            <a:pPr lvl="1"/>
            <a:r>
              <a:rPr lang="en-US" dirty="0" smtClean="0"/>
              <a:t>FAIR patterns: repetition of single booster </a:t>
            </a:r>
            <a:r>
              <a:rPr lang="en-US" dirty="0" smtClean="0"/>
              <a:t>cycle</a:t>
            </a:r>
            <a:endParaRPr lang="en-US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4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11.07.2024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 smtClean="0"/>
              <a:t>FAIR Booster Mode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1616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Super-Cycle </a:t>
            </a:r>
            <a:r>
              <a:rPr lang="en-US" dirty="0"/>
              <a:t>D</a:t>
            </a:r>
            <a:r>
              <a:rPr lang="en-US" dirty="0" smtClean="0"/>
              <a:t>evelopment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 smtClean="0"/>
              <a:t>11.07.2024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 smtClean="0"/>
              <a:t>FAIR Booster Mode</a:t>
            </a:r>
            <a:endParaRPr lang="en-US" dirty="0"/>
          </a:p>
        </p:txBody>
      </p:sp>
      <p:sp>
        <p:nvSpPr>
          <p:cNvPr id="41" name="Inhaltsplatzhalter 40"/>
          <p:cNvSpPr>
            <a:spLocks noGrp="1"/>
          </p:cNvSpPr>
          <p:nvPr>
            <p:ph sz="half" idx="15"/>
          </p:nvPr>
        </p:nvSpPr>
        <p:spPr/>
        <p:txBody>
          <a:bodyPr/>
          <a:lstStyle/>
          <a:p>
            <a:r>
              <a:rPr lang="en-US" dirty="0" smtClean="0"/>
              <a:t>Preferred operation:</a:t>
            </a:r>
            <a:br>
              <a:rPr lang="en-US" dirty="0" smtClean="0"/>
            </a:br>
            <a:r>
              <a:rPr lang="en-US" dirty="0" smtClean="0"/>
              <a:t>n-fold repetition of same cycle</a:t>
            </a:r>
          </a:p>
          <a:p>
            <a:pPr lvl="1"/>
            <a:r>
              <a:rPr lang="en-US" dirty="0" smtClean="0"/>
              <a:t>May or may not be feasible</a:t>
            </a:r>
          </a:p>
          <a:p>
            <a:endParaRPr lang="en-US" dirty="0" smtClean="0"/>
          </a:p>
          <a:p>
            <a:r>
              <a:rPr lang="en-US" dirty="0" smtClean="0"/>
              <a:t>Version 1</a:t>
            </a:r>
          </a:p>
          <a:p>
            <a:pPr lvl="1"/>
            <a:r>
              <a:rPr lang="en-US" dirty="0" smtClean="0"/>
              <a:t>First successful test with beam (U</a:t>
            </a:r>
            <a:r>
              <a:rPr lang="en-US" baseline="30000" dirty="0" smtClean="0"/>
              <a:t>28+</a:t>
            </a:r>
            <a:r>
              <a:rPr lang="en-US" dirty="0" smtClean="0"/>
              <a:t>, 2022)</a:t>
            </a:r>
          </a:p>
          <a:p>
            <a:pPr lvl="1"/>
            <a:r>
              <a:rPr lang="en-US" dirty="0" smtClean="0"/>
              <a:t>Drawback: completely different magnetic hysteresis for first cycle</a:t>
            </a:r>
          </a:p>
          <a:p>
            <a:pPr lvl="1"/>
            <a:endParaRPr lang="en-US" dirty="0"/>
          </a:p>
          <a:p>
            <a:r>
              <a:rPr lang="en-US" dirty="0" smtClean="0"/>
              <a:t>Version 2</a:t>
            </a:r>
          </a:p>
          <a:p>
            <a:pPr lvl="1"/>
            <a:r>
              <a:rPr lang="en-US" dirty="0" smtClean="0"/>
              <a:t>Advantage: same hysteresis for every cycle</a:t>
            </a:r>
          </a:p>
          <a:p>
            <a:pPr lvl="1"/>
            <a:r>
              <a:rPr lang="en-US" dirty="0" smtClean="0"/>
              <a:t>Drawback: eddy currents different in first cycle due to UNILAC synchronization</a:t>
            </a:r>
          </a:p>
          <a:p>
            <a:pPr lvl="1"/>
            <a:r>
              <a:rPr lang="en-US" dirty="0"/>
              <a:t>Successfully used (U</a:t>
            </a:r>
            <a:r>
              <a:rPr lang="en-US" baseline="30000" dirty="0"/>
              <a:t>28+</a:t>
            </a:r>
            <a:r>
              <a:rPr lang="en-US" dirty="0"/>
              <a:t>, 2023; U</a:t>
            </a:r>
            <a:r>
              <a:rPr lang="en-US" baseline="30000" dirty="0"/>
              <a:t>73+</a:t>
            </a:r>
            <a:r>
              <a:rPr lang="en-US" dirty="0"/>
              <a:t>, 2024</a:t>
            </a:r>
            <a:r>
              <a:rPr lang="en-US" dirty="0" smtClean="0"/>
              <a:t>)</a:t>
            </a:r>
          </a:p>
          <a:p>
            <a:pPr lvl="1"/>
            <a:endParaRPr lang="en-US" dirty="0"/>
          </a:p>
          <a:p>
            <a:r>
              <a:rPr lang="en-US" dirty="0" smtClean="0"/>
              <a:t>Version 3</a:t>
            </a:r>
          </a:p>
          <a:p>
            <a:pPr lvl="1"/>
            <a:r>
              <a:rPr lang="en-US" dirty="0"/>
              <a:t>Advantage: same hysteresis and eddy currents in every cycle</a:t>
            </a:r>
            <a:endParaRPr lang="de-DE" dirty="0"/>
          </a:p>
          <a:p>
            <a:pPr lvl="1"/>
            <a:r>
              <a:rPr lang="en-US" dirty="0" smtClean="0"/>
              <a:t>2 failed test in 2024 (wrong timing graph?)</a:t>
            </a:r>
          </a:p>
          <a:p>
            <a:pPr lvl="2"/>
            <a:r>
              <a:rPr lang="en-US" dirty="0" smtClean="0"/>
              <a:t>Error analysis ongoing</a:t>
            </a:r>
            <a:endParaRPr lang="en-US" dirty="0"/>
          </a:p>
          <a:p>
            <a:pPr lvl="2"/>
            <a:r>
              <a:rPr lang="en-US" dirty="0" smtClean="0"/>
              <a:t>May wait for new UNILAC timing system</a:t>
            </a:r>
          </a:p>
        </p:txBody>
      </p:sp>
      <p:grpSp>
        <p:nvGrpSpPr>
          <p:cNvPr id="63" name="Gruppieren 62"/>
          <p:cNvGrpSpPr/>
          <p:nvPr/>
        </p:nvGrpSpPr>
        <p:grpSpPr>
          <a:xfrm>
            <a:off x="4617868" y="3112839"/>
            <a:ext cx="4305901" cy="1412965"/>
            <a:chOff x="4617868" y="3112839"/>
            <a:chExt cx="4305901" cy="1412965"/>
          </a:xfrm>
        </p:grpSpPr>
        <p:grpSp>
          <p:nvGrpSpPr>
            <p:cNvPr id="62" name="Gruppieren 61"/>
            <p:cNvGrpSpPr/>
            <p:nvPr/>
          </p:nvGrpSpPr>
          <p:grpSpPr>
            <a:xfrm>
              <a:off x="4617868" y="3339776"/>
              <a:ext cx="4305901" cy="1186028"/>
              <a:chOff x="4617868" y="3339776"/>
              <a:chExt cx="4305901" cy="1186028"/>
            </a:xfrm>
          </p:grpSpPr>
          <p:pic>
            <p:nvPicPr>
              <p:cNvPr id="9" name="Grafik 8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17868" y="3339776"/>
                <a:ext cx="4305901" cy="1186028"/>
              </a:xfrm>
              <a:prstGeom prst="rect">
                <a:avLst/>
              </a:prstGeom>
            </p:spPr>
          </p:pic>
          <p:grpSp>
            <p:nvGrpSpPr>
              <p:cNvPr id="48" name="Gruppieren 47"/>
              <p:cNvGrpSpPr/>
              <p:nvPr/>
            </p:nvGrpSpPr>
            <p:grpSpPr>
              <a:xfrm>
                <a:off x="5295188" y="3409636"/>
                <a:ext cx="3004096" cy="1044000"/>
                <a:chOff x="5285805" y="1692817"/>
                <a:chExt cx="3004096" cy="1044000"/>
              </a:xfrm>
            </p:grpSpPr>
            <p:sp>
              <p:nvSpPr>
                <p:cNvPr id="49" name="Rechteck 48"/>
                <p:cNvSpPr/>
                <p:nvPr/>
              </p:nvSpPr>
              <p:spPr>
                <a:xfrm>
                  <a:off x="5285805" y="1692817"/>
                  <a:ext cx="792000" cy="1044000"/>
                </a:xfrm>
                <a:prstGeom prst="rect">
                  <a:avLst/>
                </a:prstGeom>
                <a:solidFill>
                  <a:srgbClr val="FDBB63">
                    <a:alpha val="15000"/>
                  </a:srgbClr>
                </a:solidFill>
                <a:ln>
                  <a:solidFill>
                    <a:schemeClr val="accent6">
                      <a:lumMod val="60000"/>
                      <a:lumOff val="40000"/>
                      <a:alpha val="99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50" name="Rechteck 49"/>
                <p:cNvSpPr/>
                <p:nvPr/>
              </p:nvSpPr>
              <p:spPr>
                <a:xfrm>
                  <a:off x="6077090" y="1692817"/>
                  <a:ext cx="738000" cy="1044000"/>
                </a:xfrm>
                <a:prstGeom prst="rect">
                  <a:avLst/>
                </a:prstGeom>
                <a:solidFill>
                  <a:srgbClr val="FDBB63">
                    <a:alpha val="15000"/>
                  </a:srgbClr>
                </a:solidFill>
                <a:ln>
                  <a:solidFill>
                    <a:schemeClr val="accent6">
                      <a:lumMod val="60000"/>
                      <a:lumOff val="40000"/>
                      <a:alpha val="99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51" name="Rechteck 50"/>
                <p:cNvSpPr/>
                <p:nvPr/>
              </p:nvSpPr>
              <p:spPr>
                <a:xfrm>
                  <a:off x="6814853" y="1692817"/>
                  <a:ext cx="738000" cy="1044000"/>
                </a:xfrm>
                <a:prstGeom prst="rect">
                  <a:avLst/>
                </a:prstGeom>
                <a:solidFill>
                  <a:srgbClr val="FDBB63">
                    <a:alpha val="15000"/>
                  </a:srgbClr>
                </a:solidFill>
                <a:ln>
                  <a:solidFill>
                    <a:schemeClr val="accent6">
                      <a:lumMod val="60000"/>
                      <a:lumOff val="40000"/>
                      <a:alpha val="99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52" name="Rechteck 51"/>
                <p:cNvSpPr/>
                <p:nvPr/>
              </p:nvSpPr>
              <p:spPr>
                <a:xfrm>
                  <a:off x="7551901" y="1692817"/>
                  <a:ext cx="738000" cy="1044000"/>
                </a:xfrm>
                <a:prstGeom prst="rect">
                  <a:avLst/>
                </a:prstGeom>
                <a:solidFill>
                  <a:srgbClr val="FDBB63">
                    <a:alpha val="15000"/>
                  </a:srgbClr>
                </a:solidFill>
                <a:ln>
                  <a:solidFill>
                    <a:schemeClr val="accent6">
                      <a:lumMod val="60000"/>
                      <a:lumOff val="40000"/>
                      <a:alpha val="99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9" name="Gruppieren 28"/>
              <p:cNvGrpSpPr/>
              <p:nvPr/>
            </p:nvGrpSpPr>
            <p:grpSpPr>
              <a:xfrm>
                <a:off x="5576844" y="3652970"/>
                <a:ext cx="2426202" cy="558486"/>
                <a:chOff x="1456904" y="4043363"/>
                <a:chExt cx="2426202" cy="558486"/>
              </a:xfrm>
            </p:grpSpPr>
            <p:sp>
              <p:nvSpPr>
                <p:cNvPr id="11" name="Pfeil nach unten 10"/>
                <p:cNvSpPr/>
                <p:nvPr/>
              </p:nvSpPr>
              <p:spPr>
                <a:xfrm>
                  <a:off x="1456904" y="4044516"/>
                  <a:ext cx="108000" cy="557333"/>
                </a:xfrm>
                <a:prstGeom prst="downArrow">
                  <a:avLst>
                    <a:gd name="adj1" fmla="val 96420"/>
                    <a:gd name="adj2" fmla="val 74759"/>
                  </a:avLst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vert270" wrap="non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sz="700" dirty="0" smtClean="0">
                      <a:solidFill>
                        <a:schemeClr val="tx1"/>
                      </a:solidFill>
                    </a:rPr>
                    <a:t>UNI sync</a:t>
                  </a:r>
                  <a:endParaRPr lang="de-DE" sz="800" dirty="0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28" name="Gruppieren 27"/>
                <p:cNvGrpSpPr/>
                <p:nvPr/>
              </p:nvGrpSpPr>
              <p:grpSpPr>
                <a:xfrm>
                  <a:off x="1577178" y="4043363"/>
                  <a:ext cx="2305928" cy="557335"/>
                  <a:chOff x="1577178" y="4043363"/>
                  <a:chExt cx="2305928" cy="557335"/>
                </a:xfrm>
              </p:grpSpPr>
              <p:sp>
                <p:nvSpPr>
                  <p:cNvPr id="17" name="Pfeil nach unten 16"/>
                  <p:cNvSpPr/>
                  <p:nvPr/>
                </p:nvSpPr>
                <p:spPr>
                  <a:xfrm>
                    <a:off x="1577178" y="4043364"/>
                    <a:ext cx="108000" cy="557333"/>
                  </a:xfrm>
                  <a:prstGeom prst="downArrow">
                    <a:avLst>
                      <a:gd name="adj1" fmla="val 96420"/>
                      <a:gd name="adj2" fmla="val 74759"/>
                    </a:avLst>
                  </a:prstGeom>
                  <a:solidFill>
                    <a:schemeClr val="tx2">
                      <a:lumMod val="40000"/>
                      <a:lumOff val="6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vert270" wrap="non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r>
                      <a:rPr lang="en-US" sz="700" dirty="0" smtClean="0">
                        <a:solidFill>
                          <a:schemeClr val="tx1"/>
                        </a:solidFill>
                      </a:rPr>
                      <a:t>Injection</a:t>
                    </a:r>
                    <a:endParaRPr lang="de-DE" sz="8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8" name="Pfeil nach unten 17"/>
                  <p:cNvSpPr/>
                  <p:nvPr/>
                </p:nvSpPr>
                <p:spPr>
                  <a:xfrm>
                    <a:off x="2289364" y="4043365"/>
                    <a:ext cx="108000" cy="557333"/>
                  </a:xfrm>
                  <a:prstGeom prst="downArrow">
                    <a:avLst>
                      <a:gd name="adj1" fmla="val 96420"/>
                      <a:gd name="adj2" fmla="val 74759"/>
                    </a:avLst>
                  </a:prstGeom>
                  <a:solidFill>
                    <a:schemeClr val="tx2">
                      <a:lumMod val="40000"/>
                      <a:lumOff val="6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vert270" wrap="non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r>
                      <a:rPr lang="en-US" sz="700" dirty="0" smtClean="0">
                        <a:solidFill>
                          <a:schemeClr val="tx1"/>
                        </a:solidFill>
                      </a:rPr>
                      <a:t>Injection</a:t>
                    </a:r>
                    <a:endParaRPr lang="de-DE" sz="8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9" name="Pfeil nach unten 18"/>
                  <p:cNvSpPr/>
                  <p:nvPr/>
                </p:nvSpPr>
                <p:spPr>
                  <a:xfrm>
                    <a:off x="3032235" y="4043365"/>
                    <a:ext cx="108000" cy="557333"/>
                  </a:xfrm>
                  <a:prstGeom prst="downArrow">
                    <a:avLst>
                      <a:gd name="adj1" fmla="val 96420"/>
                      <a:gd name="adj2" fmla="val 74759"/>
                    </a:avLst>
                  </a:prstGeom>
                  <a:solidFill>
                    <a:schemeClr val="tx2">
                      <a:lumMod val="40000"/>
                      <a:lumOff val="6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vert270" wrap="non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r>
                      <a:rPr lang="en-US" sz="700" dirty="0" smtClean="0">
                        <a:solidFill>
                          <a:schemeClr val="tx1"/>
                        </a:solidFill>
                      </a:rPr>
                      <a:t>Injection</a:t>
                    </a:r>
                    <a:endParaRPr lang="de-DE" sz="8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0" name="Pfeil nach unten 19"/>
                  <p:cNvSpPr/>
                  <p:nvPr/>
                </p:nvSpPr>
                <p:spPr>
                  <a:xfrm>
                    <a:off x="3775106" y="4043363"/>
                    <a:ext cx="108000" cy="557333"/>
                  </a:xfrm>
                  <a:prstGeom prst="downArrow">
                    <a:avLst>
                      <a:gd name="adj1" fmla="val 96420"/>
                      <a:gd name="adj2" fmla="val 74759"/>
                    </a:avLst>
                  </a:prstGeom>
                  <a:solidFill>
                    <a:schemeClr val="tx2">
                      <a:lumMod val="40000"/>
                      <a:lumOff val="6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vert270" wrap="non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r>
                      <a:rPr lang="en-US" sz="700" dirty="0" smtClean="0">
                        <a:solidFill>
                          <a:schemeClr val="tx1"/>
                        </a:solidFill>
                      </a:rPr>
                      <a:t>Injection</a:t>
                    </a:r>
                    <a:endParaRPr lang="de-DE" sz="80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</p:grpSp>
        <p:sp>
          <p:nvSpPr>
            <p:cNvPr id="36" name="Textfeld 35"/>
            <p:cNvSpPr txBox="1"/>
            <p:nvPr/>
          </p:nvSpPr>
          <p:spPr>
            <a:xfrm>
              <a:off x="6092989" y="3112839"/>
              <a:ext cx="1226619" cy="261610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spAutoFit/>
            </a:bodyPr>
            <a:lstStyle/>
            <a:p>
              <a:pPr algn="ctr"/>
              <a:r>
                <a:rPr lang="en-US" sz="1100" i="1" dirty="0" smtClean="0"/>
                <a:t>Version 2 (2023)</a:t>
              </a:r>
              <a:endParaRPr lang="en-US" sz="1100" i="1" dirty="0" smtClean="0"/>
            </a:p>
          </p:txBody>
        </p:sp>
      </p:grpSp>
      <p:grpSp>
        <p:nvGrpSpPr>
          <p:cNvPr id="54" name="Gruppieren 53"/>
          <p:cNvGrpSpPr/>
          <p:nvPr/>
        </p:nvGrpSpPr>
        <p:grpSpPr>
          <a:xfrm>
            <a:off x="4620249" y="1383406"/>
            <a:ext cx="4301138" cy="1418249"/>
            <a:chOff x="4620249" y="1383406"/>
            <a:chExt cx="4301138" cy="1418249"/>
          </a:xfrm>
        </p:grpSpPr>
        <p:grpSp>
          <p:nvGrpSpPr>
            <p:cNvPr id="53" name="Gruppieren 52"/>
            <p:cNvGrpSpPr/>
            <p:nvPr/>
          </p:nvGrpSpPr>
          <p:grpSpPr>
            <a:xfrm>
              <a:off x="4620249" y="1625153"/>
              <a:ext cx="4301138" cy="1176502"/>
              <a:chOff x="4620249" y="1625153"/>
              <a:chExt cx="4301138" cy="1176502"/>
            </a:xfrm>
          </p:grpSpPr>
          <p:pic>
            <p:nvPicPr>
              <p:cNvPr id="8" name="Grafik 7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20249" y="1625153"/>
                <a:ext cx="4301138" cy="1176502"/>
              </a:xfrm>
              <a:prstGeom prst="rect">
                <a:avLst/>
              </a:prstGeom>
            </p:spPr>
          </p:pic>
          <p:grpSp>
            <p:nvGrpSpPr>
              <p:cNvPr id="46" name="Gruppieren 45"/>
              <p:cNvGrpSpPr/>
              <p:nvPr/>
            </p:nvGrpSpPr>
            <p:grpSpPr>
              <a:xfrm>
                <a:off x="5291942" y="1692817"/>
                <a:ext cx="3174699" cy="1044000"/>
                <a:chOff x="5291942" y="1692817"/>
                <a:chExt cx="3174699" cy="1044000"/>
              </a:xfrm>
            </p:grpSpPr>
            <p:sp>
              <p:nvSpPr>
                <p:cNvPr id="42" name="Rechteck 41"/>
                <p:cNvSpPr/>
                <p:nvPr/>
              </p:nvSpPr>
              <p:spPr>
                <a:xfrm>
                  <a:off x="5291942" y="1692817"/>
                  <a:ext cx="792000" cy="1044000"/>
                </a:xfrm>
                <a:prstGeom prst="rect">
                  <a:avLst/>
                </a:prstGeom>
                <a:solidFill>
                  <a:srgbClr val="FDBB63">
                    <a:alpha val="15000"/>
                  </a:srgbClr>
                </a:solidFill>
                <a:ln>
                  <a:solidFill>
                    <a:schemeClr val="accent6">
                      <a:lumMod val="60000"/>
                      <a:lumOff val="40000"/>
                      <a:alpha val="99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3" name="Rechteck 42"/>
                <p:cNvSpPr/>
                <p:nvPr/>
              </p:nvSpPr>
              <p:spPr>
                <a:xfrm>
                  <a:off x="6083227" y="1692817"/>
                  <a:ext cx="792000" cy="1044000"/>
                </a:xfrm>
                <a:prstGeom prst="rect">
                  <a:avLst/>
                </a:prstGeom>
                <a:solidFill>
                  <a:srgbClr val="FDBB63">
                    <a:alpha val="15000"/>
                  </a:srgbClr>
                </a:solidFill>
                <a:ln>
                  <a:solidFill>
                    <a:schemeClr val="accent6">
                      <a:lumMod val="60000"/>
                      <a:lumOff val="40000"/>
                      <a:alpha val="99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4" name="Rechteck 43"/>
                <p:cNvSpPr/>
                <p:nvPr/>
              </p:nvSpPr>
              <p:spPr>
                <a:xfrm>
                  <a:off x="6876223" y="1692817"/>
                  <a:ext cx="792000" cy="1044000"/>
                </a:xfrm>
                <a:prstGeom prst="rect">
                  <a:avLst/>
                </a:prstGeom>
                <a:solidFill>
                  <a:srgbClr val="FDBB63">
                    <a:alpha val="15000"/>
                  </a:srgbClr>
                </a:solidFill>
                <a:ln>
                  <a:solidFill>
                    <a:schemeClr val="accent6">
                      <a:lumMod val="60000"/>
                      <a:lumOff val="40000"/>
                      <a:alpha val="99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5" name="Rechteck 44"/>
                <p:cNvSpPr/>
                <p:nvPr/>
              </p:nvSpPr>
              <p:spPr>
                <a:xfrm>
                  <a:off x="7674641" y="1692817"/>
                  <a:ext cx="792000" cy="1044000"/>
                </a:xfrm>
                <a:prstGeom prst="rect">
                  <a:avLst/>
                </a:prstGeom>
                <a:solidFill>
                  <a:srgbClr val="FDBB63">
                    <a:alpha val="15000"/>
                  </a:srgbClr>
                </a:solidFill>
                <a:ln>
                  <a:solidFill>
                    <a:schemeClr val="accent6">
                      <a:lumMod val="60000"/>
                      <a:lumOff val="40000"/>
                      <a:alpha val="99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6" name="Gruppieren 25"/>
              <p:cNvGrpSpPr/>
              <p:nvPr/>
            </p:nvGrpSpPr>
            <p:grpSpPr>
              <a:xfrm>
                <a:off x="5177805" y="1931123"/>
                <a:ext cx="2616449" cy="557335"/>
                <a:chOff x="1182997" y="2679826"/>
                <a:chExt cx="2616449" cy="557335"/>
              </a:xfrm>
            </p:grpSpPr>
            <p:sp>
              <p:nvSpPr>
                <p:cNvPr id="10" name="Pfeil nach unten 9"/>
                <p:cNvSpPr/>
                <p:nvPr/>
              </p:nvSpPr>
              <p:spPr>
                <a:xfrm>
                  <a:off x="1182997" y="2679828"/>
                  <a:ext cx="108000" cy="557333"/>
                </a:xfrm>
                <a:prstGeom prst="downArrow">
                  <a:avLst>
                    <a:gd name="adj1" fmla="val 96420"/>
                    <a:gd name="adj2" fmla="val 74759"/>
                  </a:avLst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vert270" wrap="non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sz="700" dirty="0" smtClean="0">
                      <a:solidFill>
                        <a:schemeClr val="tx1"/>
                      </a:solidFill>
                    </a:rPr>
                    <a:t>UNI sync</a:t>
                  </a:r>
                  <a:endParaRPr lang="de-DE" sz="800" dirty="0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25" name="Gruppieren 24"/>
                <p:cNvGrpSpPr/>
                <p:nvPr/>
              </p:nvGrpSpPr>
              <p:grpSpPr>
                <a:xfrm>
                  <a:off x="1303271" y="2679826"/>
                  <a:ext cx="2496175" cy="557335"/>
                  <a:chOff x="1303271" y="2679826"/>
                  <a:chExt cx="2496175" cy="557335"/>
                </a:xfrm>
              </p:grpSpPr>
              <p:sp>
                <p:nvSpPr>
                  <p:cNvPr id="13" name="Pfeil nach unten 12"/>
                  <p:cNvSpPr/>
                  <p:nvPr/>
                </p:nvSpPr>
                <p:spPr>
                  <a:xfrm>
                    <a:off x="1303271" y="2679827"/>
                    <a:ext cx="108000" cy="557333"/>
                  </a:xfrm>
                  <a:prstGeom prst="downArrow">
                    <a:avLst>
                      <a:gd name="adj1" fmla="val 96420"/>
                      <a:gd name="adj2" fmla="val 74759"/>
                    </a:avLst>
                  </a:prstGeom>
                  <a:solidFill>
                    <a:schemeClr val="tx2">
                      <a:lumMod val="40000"/>
                      <a:lumOff val="6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vert270" wrap="non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r>
                      <a:rPr lang="en-US" sz="700" dirty="0" smtClean="0">
                        <a:solidFill>
                          <a:schemeClr val="tx1"/>
                        </a:solidFill>
                      </a:rPr>
                      <a:t>Injection</a:t>
                    </a:r>
                    <a:endParaRPr lang="de-DE" sz="8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4" name="Pfeil nach unten 13"/>
                  <p:cNvSpPr/>
                  <p:nvPr/>
                </p:nvSpPr>
                <p:spPr>
                  <a:xfrm>
                    <a:off x="2107512" y="2679828"/>
                    <a:ext cx="108000" cy="557333"/>
                  </a:xfrm>
                  <a:prstGeom prst="downArrow">
                    <a:avLst>
                      <a:gd name="adj1" fmla="val 96420"/>
                      <a:gd name="adj2" fmla="val 74759"/>
                    </a:avLst>
                  </a:prstGeom>
                  <a:solidFill>
                    <a:schemeClr val="tx2">
                      <a:lumMod val="40000"/>
                      <a:lumOff val="6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vert270" wrap="non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r>
                      <a:rPr lang="en-US" sz="700" dirty="0" smtClean="0">
                        <a:solidFill>
                          <a:schemeClr val="tx1"/>
                        </a:solidFill>
                      </a:rPr>
                      <a:t>Injection</a:t>
                    </a:r>
                    <a:endParaRPr lang="de-DE" sz="8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5" name="Pfeil nach unten 14"/>
                  <p:cNvSpPr/>
                  <p:nvPr/>
                </p:nvSpPr>
                <p:spPr>
                  <a:xfrm>
                    <a:off x="2893342" y="2679828"/>
                    <a:ext cx="108000" cy="557333"/>
                  </a:xfrm>
                  <a:prstGeom prst="downArrow">
                    <a:avLst>
                      <a:gd name="adj1" fmla="val 96420"/>
                      <a:gd name="adj2" fmla="val 74759"/>
                    </a:avLst>
                  </a:prstGeom>
                  <a:solidFill>
                    <a:schemeClr val="tx2">
                      <a:lumMod val="40000"/>
                      <a:lumOff val="6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vert270" wrap="non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r>
                      <a:rPr lang="en-US" sz="700" dirty="0" smtClean="0">
                        <a:solidFill>
                          <a:schemeClr val="tx1"/>
                        </a:solidFill>
                      </a:rPr>
                      <a:t>Injection</a:t>
                    </a:r>
                    <a:endParaRPr lang="de-DE" sz="8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6" name="Pfeil nach unten 15"/>
                  <p:cNvSpPr/>
                  <p:nvPr/>
                </p:nvSpPr>
                <p:spPr>
                  <a:xfrm>
                    <a:off x="3691446" y="2679826"/>
                    <a:ext cx="108000" cy="557333"/>
                  </a:xfrm>
                  <a:prstGeom prst="downArrow">
                    <a:avLst>
                      <a:gd name="adj1" fmla="val 96420"/>
                      <a:gd name="adj2" fmla="val 74759"/>
                    </a:avLst>
                  </a:prstGeom>
                  <a:solidFill>
                    <a:schemeClr val="tx2">
                      <a:lumMod val="40000"/>
                      <a:lumOff val="6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vert270" wrap="non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r>
                      <a:rPr lang="en-US" sz="700" dirty="0" smtClean="0">
                        <a:solidFill>
                          <a:schemeClr val="tx1"/>
                        </a:solidFill>
                      </a:rPr>
                      <a:t>Injection</a:t>
                    </a:r>
                    <a:endParaRPr lang="de-DE" sz="80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</p:grpSp>
        <p:sp>
          <p:nvSpPr>
            <p:cNvPr id="35" name="Textfeld 34"/>
            <p:cNvSpPr txBox="1"/>
            <p:nvPr/>
          </p:nvSpPr>
          <p:spPr>
            <a:xfrm>
              <a:off x="6116603" y="1383406"/>
              <a:ext cx="1226619" cy="261610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spAutoFit/>
            </a:bodyPr>
            <a:lstStyle/>
            <a:p>
              <a:pPr algn="ctr"/>
              <a:r>
                <a:rPr lang="en-US" sz="1100" i="1" dirty="0" smtClean="0"/>
                <a:t>Version 1 (2022)</a:t>
              </a:r>
              <a:endParaRPr lang="en-US" sz="1100" i="1" dirty="0" smtClean="0"/>
            </a:p>
          </p:txBody>
        </p:sp>
      </p:grpSp>
      <p:grpSp>
        <p:nvGrpSpPr>
          <p:cNvPr id="65" name="Gruppieren 64"/>
          <p:cNvGrpSpPr/>
          <p:nvPr/>
        </p:nvGrpSpPr>
        <p:grpSpPr>
          <a:xfrm>
            <a:off x="4615486" y="4783379"/>
            <a:ext cx="4310664" cy="1406053"/>
            <a:chOff x="4615486" y="4783379"/>
            <a:chExt cx="4310664" cy="1406053"/>
          </a:xfrm>
        </p:grpSpPr>
        <p:sp>
          <p:nvSpPr>
            <p:cNvPr id="37" name="Textfeld 36"/>
            <p:cNvSpPr txBox="1"/>
            <p:nvPr/>
          </p:nvSpPr>
          <p:spPr>
            <a:xfrm>
              <a:off x="6145235" y="4783379"/>
              <a:ext cx="1226619" cy="261610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spAutoFit/>
            </a:bodyPr>
            <a:lstStyle/>
            <a:p>
              <a:pPr algn="ctr"/>
              <a:r>
                <a:rPr lang="en-US" sz="1100" i="1" dirty="0" smtClean="0"/>
                <a:t>Version 3 (2024)</a:t>
              </a:r>
              <a:endParaRPr lang="en-US" sz="1100" i="1" dirty="0" smtClean="0"/>
            </a:p>
          </p:txBody>
        </p:sp>
        <p:grpSp>
          <p:nvGrpSpPr>
            <p:cNvPr id="64" name="Gruppieren 63"/>
            <p:cNvGrpSpPr/>
            <p:nvPr/>
          </p:nvGrpSpPr>
          <p:grpSpPr>
            <a:xfrm>
              <a:off x="4615486" y="5008167"/>
              <a:ext cx="4310664" cy="1181265"/>
              <a:chOff x="4615486" y="5008167"/>
              <a:chExt cx="4310664" cy="1181265"/>
            </a:xfrm>
          </p:grpSpPr>
          <p:pic>
            <p:nvPicPr>
              <p:cNvPr id="33" name="Grafik 32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15486" y="5008167"/>
                <a:ext cx="4310664" cy="1181265"/>
              </a:xfrm>
              <a:prstGeom prst="rect">
                <a:avLst/>
              </a:prstGeom>
            </p:spPr>
          </p:pic>
          <p:grpSp>
            <p:nvGrpSpPr>
              <p:cNvPr id="32" name="Gruppieren 31"/>
              <p:cNvGrpSpPr/>
              <p:nvPr/>
            </p:nvGrpSpPr>
            <p:grpSpPr>
              <a:xfrm>
                <a:off x="5673663" y="5141132"/>
                <a:ext cx="2488659" cy="872823"/>
                <a:chOff x="1684992" y="5227049"/>
                <a:chExt cx="2488659" cy="872823"/>
              </a:xfrm>
            </p:grpSpPr>
            <p:sp>
              <p:nvSpPr>
                <p:cNvPr id="12" name="Pfeil nach unten 11"/>
                <p:cNvSpPr/>
                <p:nvPr/>
              </p:nvSpPr>
              <p:spPr>
                <a:xfrm flipV="1">
                  <a:off x="1684992" y="5227049"/>
                  <a:ext cx="108000" cy="557333"/>
                </a:xfrm>
                <a:prstGeom prst="downArrow">
                  <a:avLst>
                    <a:gd name="adj1" fmla="val 96420"/>
                    <a:gd name="adj2" fmla="val 74759"/>
                  </a:avLst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vert" wrap="non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sz="700" dirty="0" smtClean="0">
                      <a:solidFill>
                        <a:schemeClr val="tx1"/>
                      </a:solidFill>
                    </a:rPr>
                    <a:t>UNI sync</a:t>
                  </a:r>
                  <a:endParaRPr lang="de-DE" sz="800" dirty="0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31" name="Gruppieren 30"/>
                <p:cNvGrpSpPr/>
                <p:nvPr/>
              </p:nvGrpSpPr>
              <p:grpSpPr>
                <a:xfrm>
                  <a:off x="2100929" y="5542537"/>
                  <a:ext cx="2072722" cy="557335"/>
                  <a:chOff x="2100929" y="5542537"/>
                  <a:chExt cx="2072722" cy="557335"/>
                </a:xfrm>
              </p:grpSpPr>
              <p:sp>
                <p:nvSpPr>
                  <p:cNvPr id="21" name="Pfeil nach unten 20"/>
                  <p:cNvSpPr/>
                  <p:nvPr/>
                </p:nvSpPr>
                <p:spPr>
                  <a:xfrm>
                    <a:off x="2100929" y="5542538"/>
                    <a:ext cx="108000" cy="557333"/>
                  </a:xfrm>
                  <a:prstGeom prst="downArrow">
                    <a:avLst>
                      <a:gd name="adj1" fmla="val 96420"/>
                      <a:gd name="adj2" fmla="val 74759"/>
                    </a:avLst>
                  </a:prstGeom>
                  <a:solidFill>
                    <a:schemeClr val="tx2">
                      <a:lumMod val="40000"/>
                      <a:lumOff val="6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vert270" wrap="non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r>
                      <a:rPr lang="en-US" sz="700" dirty="0" smtClean="0">
                        <a:solidFill>
                          <a:schemeClr val="tx1"/>
                        </a:solidFill>
                      </a:rPr>
                      <a:t>Injection</a:t>
                    </a:r>
                    <a:endParaRPr lang="de-DE" sz="8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2" name="Pfeil nach unten 21"/>
                  <p:cNvSpPr/>
                  <p:nvPr/>
                </p:nvSpPr>
                <p:spPr>
                  <a:xfrm>
                    <a:off x="2770156" y="5542539"/>
                    <a:ext cx="108000" cy="557333"/>
                  </a:xfrm>
                  <a:prstGeom prst="downArrow">
                    <a:avLst>
                      <a:gd name="adj1" fmla="val 96420"/>
                      <a:gd name="adj2" fmla="val 74759"/>
                    </a:avLst>
                  </a:prstGeom>
                  <a:solidFill>
                    <a:schemeClr val="tx2">
                      <a:lumMod val="40000"/>
                      <a:lumOff val="6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vert270" wrap="non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r>
                      <a:rPr lang="en-US" sz="700" dirty="0" smtClean="0">
                        <a:solidFill>
                          <a:schemeClr val="tx1"/>
                        </a:solidFill>
                      </a:rPr>
                      <a:t>Injection</a:t>
                    </a:r>
                    <a:endParaRPr lang="de-DE" sz="8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3" name="Pfeil nach unten 22"/>
                  <p:cNvSpPr/>
                  <p:nvPr/>
                </p:nvSpPr>
                <p:spPr>
                  <a:xfrm>
                    <a:off x="3414835" y="5542539"/>
                    <a:ext cx="108000" cy="557333"/>
                  </a:xfrm>
                  <a:prstGeom prst="downArrow">
                    <a:avLst>
                      <a:gd name="adj1" fmla="val 96420"/>
                      <a:gd name="adj2" fmla="val 74759"/>
                    </a:avLst>
                  </a:prstGeom>
                  <a:solidFill>
                    <a:schemeClr val="tx2">
                      <a:lumMod val="40000"/>
                      <a:lumOff val="6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vert270" wrap="non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r>
                      <a:rPr lang="en-US" sz="700" dirty="0" smtClean="0">
                        <a:solidFill>
                          <a:schemeClr val="tx1"/>
                        </a:solidFill>
                      </a:rPr>
                      <a:t>Injection</a:t>
                    </a:r>
                    <a:endParaRPr lang="de-DE" sz="8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4" name="Pfeil nach unten 23"/>
                  <p:cNvSpPr/>
                  <p:nvPr/>
                </p:nvSpPr>
                <p:spPr>
                  <a:xfrm>
                    <a:off x="4065651" y="5542537"/>
                    <a:ext cx="108000" cy="557333"/>
                  </a:xfrm>
                  <a:prstGeom prst="downArrow">
                    <a:avLst>
                      <a:gd name="adj1" fmla="val 96420"/>
                      <a:gd name="adj2" fmla="val 74759"/>
                    </a:avLst>
                  </a:prstGeom>
                  <a:solidFill>
                    <a:schemeClr val="tx2">
                      <a:lumMod val="40000"/>
                      <a:lumOff val="6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vert270" wrap="non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r>
                      <a:rPr lang="en-US" sz="700" dirty="0" smtClean="0">
                        <a:solidFill>
                          <a:schemeClr val="tx1"/>
                        </a:solidFill>
                      </a:rPr>
                      <a:t>Injection</a:t>
                    </a:r>
                    <a:endParaRPr lang="de-DE" sz="80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57" name="Gruppieren 56"/>
              <p:cNvGrpSpPr/>
              <p:nvPr/>
            </p:nvGrpSpPr>
            <p:grpSpPr>
              <a:xfrm>
                <a:off x="5839004" y="5087947"/>
                <a:ext cx="2588838" cy="1044000"/>
                <a:chOff x="5684707" y="1692817"/>
                <a:chExt cx="2588838" cy="1044000"/>
              </a:xfrm>
            </p:grpSpPr>
            <p:sp>
              <p:nvSpPr>
                <p:cNvPr id="58" name="Rechteck 57"/>
                <p:cNvSpPr/>
                <p:nvPr/>
              </p:nvSpPr>
              <p:spPr>
                <a:xfrm>
                  <a:off x="5684707" y="1692817"/>
                  <a:ext cx="648000" cy="1044000"/>
                </a:xfrm>
                <a:prstGeom prst="rect">
                  <a:avLst/>
                </a:prstGeom>
                <a:solidFill>
                  <a:srgbClr val="FDBB63">
                    <a:alpha val="15000"/>
                  </a:srgbClr>
                </a:solidFill>
                <a:ln>
                  <a:solidFill>
                    <a:schemeClr val="accent6">
                      <a:lumMod val="60000"/>
                      <a:lumOff val="40000"/>
                      <a:alpha val="99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59" name="Rechteck 58"/>
                <p:cNvSpPr/>
                <p:nvPr/>
              </p:nvSpPr>
              <p:spPr>
                <a:xfrm>
                  <a:off x="6334844" y="1692817"/>
                  <a:ext cx="648000" cy="1044000"/>
                </a:xfrm>
                <a:prstGeom prst="rect">
                  <a:avLst/>
                </a:prstGeom>
                <a:solidFill>
                  <a:srgbClr val="FDBB63">
                    <a:alpha val="15000"/>
                  </a:srgbClr>
                </a:solidFill>
                <a:ln>
                  <a:solidFill>
                    <a:schemeClr val="accent6">
                      <a:lumMod val="60000"/>
                      <a:lumOff val="40000"/>
                      <a:alpha val="99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60" name="Rechteck 59"/>
                <p:cNvSpPr/>
                <p:nvPr/>
              </p:nvSpPr>
              <p:spPr>
                <a:xfrm>
                  <a:off x="6980552" y="1692817"/>
                  <a:ext cx="648000" cy="1044000"/>
                </a:xfrm>
                <a:prstGeom prst="rect">
                  <a:avLst/>
                </a:prstGeom>
                <a:solidFill>
                  <a:srgbClr val="FDBB63">
                    <a:alpha val="15000"/>
                  </a:srgbClr>
                </a:solidFill>
                <a:ln>
                  <a:solidFill>
                    <a:schemeClr val="accent6">
                      <a:lumMod val="60000"/>
                      <a:lumOff val="40000"/>
                      <a:alpha val="99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61" name="Rechteck 60"/>
                <p:cNvSpPr/>
                <p:nvPr/>
              </p:nvSpPr>
              <p:spPr>
                <a:xfrm>
                  <a:off x="7625545" y="1692817"/>
                  <a:ext cx="648000" cy="1044000"/>
                </a:xfrm>
                <a:prstGeom prst="rect">
                  <a:avLst/>
                </a:prstGeom>
                <a:solidFill>
                  <a:srgbClr val="FDBB63">
                    <a:alpha val="15000"/>
                  </a:srgbClr>
                </a:solidFill>
                <a:ln>
                  <a:solidFill>
                    <a:schemeClr val="accent6">
                      <a:lumMod val="60000"/>
                      <a:lumOff val="40000"/>
                      <a:alpha val="99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de-DE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4153008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477798" y="259790"/>
            <a:ext cx="6242342" cy="787557"/>
          </a:xfrm>
        </p:spPr>
        <p:txBody>
          <a:bodyPr/>
          <a:lstStyle/>
          <a:p>
            <a:r>
              <a:rPr lang="en-US" dirty="0" smtClean="0"/>
              <a:t>Hysteresis </a:t>
            </a:r>
            <a:r>
              <a:rPr lang="en-US" dirty="0" smtClean="0"/>
              <a:t>Effects: General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6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 smtClean="0"/>
              <a:t>11.07.2024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 smtClean="0"/>
              <a:t>FAIR Booster Mode</a:t>
            </a:r>
            <a:endParaRPr lang="en-US" dirty="0"/>
          </a:p>
        </p:txBody>
      </p:sp>
      <p:sp>
        <p:nvSpPr>
          <p:cNvPr id="17" name="Inhaltsplatzhalter 16"/>
          <p:cNvSpPr>
            <a:spLocks noGrp="1"/>
          </p:cNvSpPr>
          <p:nvPr>
            <p:ph sz="half" idx="15"/>
          </p:nvPr>
        </p:nvSpPr>
        <p:spPr/>
        <p:txBody>
          <a:bodyPr/>
          <a:lstStyle/>
          <a:p>
            <a:r>
              <a:rPr lang="en-US" dirty="0" smtClean="0"/>
              <a:t>Different magnetic cycle for booster</a:t>
            </a:r>
          </a:p>
          <a:p>
            <a:pPr lvl="1"/>
            <a:r>
              <a:rPr lang="en-US" dirty="0" smtClean="0"/>
              <a:t>Direct ramp-down to injection level to save time</a:t>
            </a:r>
          </a:p>
          <a:p>
            <a:pPr lvl="1"/>
            <a:r>
              <a:rPr lang="en-US" dirty="0" smtClean="0"/>
              <a:t>Hysteresis loop significantly smaller</a:t>
            </a:r>
          </a:p>
          <a:p>
            <a:pPr lvl="1"/>
            <a:endParaRPr lang="en-US" dirty="0"/>
          </a:p>
          <a:p>
            <a:r>
              <a:rPr lang="en-US" dirty="0" smtClean="0"/>
              <a:t>Expected general effects</a:t>
            </a:r>
          </a:p>
          <a:p>
            <a:pPr lvl="1"/>
            <a:r>
              <a:rPr lang="en-US" dirty="0" smtClean="0"/>
              <a:t>Larger remnant field at injection</a:t>
            </a:r>
          </a:p>
          <a:p>
            <a:pPr lvl="1"/>
            <a:r>
              <a:rPr lang="en-US" dirty="0" smtClean="0"/>
              <a:t>Different shape of excitation curve</a:t>
            </a:r>
          </a:p>
          <a:p>
            <a:pPr marL="355600" lvl="2" indent="0">
              <a:buNone/>
            </a:pPr>
            <a:endParaRPr lang="en-US" dirty="0"/>
          </a:p>
          <a:p>
            <a:r>
              <a:rPr lang="en-US" dirty="0" smtClean="0"/>
              <a:t>Impact on performance</a:t>
            </a:r>
          </a:p>
          <a:p>
            <a:pPr lvl="2"/>
            <a:r>
              <a:rPr lang="en-US" dirty="0" smtClean="0"/>
              <a:t>Degradation of injection performance</a:t>
            </a:r>
          </a:p>
          <a:p>
            <a:pPr lvl="2"/>
            <a:r>
              <a:rPr lang="en-US" dirty="0" smtClean="0"/>
              <a:t>Increased beam loss at start of </a:t>
            </a:r>
            <a:r>
              <a:rPr lang="en-US" dirty="0" smtClean="0"/>
              <a:t>ramp</a:t>
            </a:r>
          </a:p>
          <a:p>
            <a:pPr lvl="2"/>
            <a:r>
              <a:rPr lang="en-US" dirty="0" smtClean="0"/>
              <a:t>Measured with special</a:t>
            </a:r>
            <a:r>
              <a:rPr lang="en-US" dirty="0"/>
              <a:t> U</a:t>
            </a:r>
            <a:r>
              <a:rPr lang="en-US" baseline="30000" dirty="0"/>
              <a:t>73+</a:t>
            </a:r>
            <a:r>
              <a:rPr lang="en-US" dirty="0" smtClean="0"/>
              <a:t> booster cycle U</a:t>
            </a:r>
            <a:r>
              <a:rPr lang="en-US" baseline="30000" dirty="0" smtClean="0"/>
              <a:t>73+</a:t>
            </a:r>
            <a:r>
              <a:rPr lang="en-US" dirty="0" smtClean="0"/>
              <a:t> </a:t>
            </a:r>
          </a:p>
          <a:p>
            <a:pPr lvl="3"/>
            <a:r>
              <a:rPr lang="en-US" dirty="0" smtClean="0"/>
              <a:t>Injection into 4/5 repetitions for same eddy currents</a:t>
            </a:r>
            <a:endParaRPr lang="de-DE" dirty="0"/>
          </a:p>
        </p:txBody>
      </p:sp>
      <p:grpSp>
        <p:nvGrpSpPr>
          <p:cNvPr id="28" name="Gruppieren 27"/>
          <p:cNvGrpSpPr/>
          <p:nvPr/>
        </p:nvGrpSpPr>
        <p:grpSpPr>
          <a:xfrm>
            <a:off x="1333279" y="4562388"/>
            <a:ext cx="3055645" cy="1855684"/>
            <a:chOff x="5206367" y="1765431"/>
            <a:chExt cx="3055645" cy="1855684"/>
          </a:xfrm>
        </p:grpSpPr>
        <p:pic>
          <p:nvPicPr>
            <p:cNvPr id="29" name="Grafik 28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58" t="13138" r="21006" b="46291"/>
            <a:stretch/>
          </p:blipFill>
          <p:spPr>
            <a:xfrm>
              <a:off x="5314566" y="2001115"/>
              <a:ext cx="2937538" cy="1620000"/>
            </a:xfrm>
            <a:prstGeom prst="rect">
              <a:avLst/>
            </a:prstGeom>
          </p:spPr>
        </p:pic>
        <p:sp>
          <p:nvSpPr>
            <p:cNvPr id="30" name="Textfeld 29"/>
            <p:cNvSpPr txBox="1"/>
            <p:nvPr/>
          </p:nvSpPr>
          <p:spPr>
            <a:xfrm>
              <a:off x="5206367" y="1765431"/>
              <a:ext cx="3055645" cy="261610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spAutoFit/>
            </a:bodyPr>
            <a:lstStyle/>
            <a:p>
              <a:pPr algn="ctr"/>
              <a:r>
                <a:rPr lang="en-US" sz="1100" i="1" dirty="0" smtClean="0"/>
                <a:t>Small losses at start of ramp in standard cycle</a:t>
              </a:r>
            </a:p>
          </p:txBody>
        </p:sp>
      </p:grpSp>
      <p:grpSp>
        <p:nvGrpSpPr>
          <p:cNvPr id="31" name="Gruppieren 30"/>
          <p:cNvGrpSpPr/>
          <p:nvPr/>
        </p:nvGrpSpPr>
        <p:grpSpPr>
          <a:xfrm>
            <a:off x="4744726" y="4566657"/>
            <a:ext cx="3049608" cy="1849122"/>
            <a:chOff x="5241142" y="4293826"/>
            <a:chExt cx="3049608" cy="1849122"/>
          </a:xfrm>
        </p:grpSpPr>
        <p:pic>
          <p:nvPicPr>
            <p:cNvPr id="32" name="Grafik 3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148" t="13939" r="25554" b="45909"/>
            <a:stretch/>
          </p:blipFill>
          <p:spPr>
            <a:xfrm>
              <a:off x="5241142" y="4522948"/>
              <a:ext cx="3049608" cy="1620000"/>
            </a:xfrm>
            <a:prstGeom prst="rect">
              <a:avLst/>
            </a:prstGeom>
          </p:spPr>
        </p:pic>
        <p:sp>
          <p:nvSpPr>
            <p:cNvPr id="33" name="Textfeld 32"/>
            <p:cNvSpPr txBox="1"/>
            <p:nvPr/>
          </p:nvSpPr>
          <p:spPr>
            <a:xfrm>
              <a:off x="5248509" y="4293826"/>
              <a:ext cx="2985113" cy="261610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spAutoFit/>
            </a:bodyPr>
            <a:lstStyle/>
            <a:p>
              <a:pPr algn="ctr"/>
              <a:r>
                <a:rPr lang="en-US" sz="1100" i="1" dirty="0" smtClean="0"/>
                <a:t>High losses at start of ramp in booster cycles</a:t>
              </a:r>
            </a:p>
          </p:txBody>
        </p:sp>
      </p:grpSp>
      <p:grpSp>
        <p:nvGrpSpPr>
          <p:cNvPr id="47" name="Gruppieren 46"/>
          <p:cNvGrpSpPr/>
          <p:nvPr/>
        </p:nvGrpSpPr>
        <p:grpSpPr>
          <a:xfrm>
            <a:off x="4960939" y="2830403"/>
            <a:ext cx="3816000" cy="1483297"/>
            <a:chOff x="4960939" y="2830403"/>
            <a:chExt cx="3816000" cy="1483297"/>
          </a:xfrm>
        </p:grpSpPr>
        <p:sp>
          <p:nvSpPr>
            <p:cNvPr id="23" name="Textfeld 22"/>
            <p:cNvSpPr txBox="1"/>
            <p:nvPr/>
          </p:nvSpPr>
          <p:spPr>
            <a:xfrm>
              <a:off x="5172587" y="2830403"/>
              <a:ext cx="3488455" cy="261610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spAutoFit/>
            </a:bodyPr>
            <a:lstStyle/>
            <a:p>
              <a:pPr algn="ctr"/>
              <a:r>
                <a:rPr lang="en-US" sz="1100" i="1" dirty="0" smtClean="0"/>
                <a:t>Magnetic field in booster </a:t>
              </a:r>
              <a:r>
                <a:rPr lang="en-US" sz="1100" i="1" dirty="0" smtClean="0"/>
                <a:t>cycle (first injection omitted)</a:t>
              </a:r>
              <a:endParaRPr lang="en-US" sz="1100" i="1" dirty="0" smtClean="0"/>
            </a:p>
          </p:txBody>
        </p:sp>
        <p:grpSp>
          <p:nvGrpSpPr>
            <p:cNvPr id="46" name="Gruppieren 45"/>
            <p:cNvGrpSpPr/>
            <p:nvPr/>
          </p:nvGrpSpPr>
          <p:grpSpPr>
            <a:xfrm>
              <a:off x="4960939" y="3053700"/>
              <a:ext cx="3816000" cy="1260000"/>
              <a:chOff x="4960939" y="3053700"/>
              <a:chExt cx="3816000" cy="1260000"/>
            </a:xfrm>
          </p:grpSpPr>
          <p:pic>
            <p:nvPicPr>
              <p:cNvPr id="3" name="Grafik 2"/>
              <p:cNvPicPr>
                <a:picLocks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60939" y="3053700"/>
                <a:ext cx="3816000" cy="1260000"/>
              </a:xfrm>
              <a:prstGeom prst="rect">
                <a:avLst/>
              </a:prstGeom>
            </p:spPr>
          </p:pic>
          <p:grpSp>
            <p:nvGrpSpPr>
              <p:cNvPr id="41" name="Gruppieren 40"/>
              <p:cNvGrpSpPr/>
              <p:nvPr/>
            </p:nvGrpSpPr>
            <p:grpSpPr>
              <a:xfrm>
                <a:off x="6295047" y="3466052"/>
                <a:ext cx="1761783" cy="557334"/>
                <a:chOff x="6295047" y="3466052"/>
                <a:chExt cx="1761783" cy="557334"/>
              </a:xfrm>
            </p:grpSpPr>
            <p:sp>
              <p:nvSpPr>
                <p:cNvPr id="34" name="Pfeil nach unten 33"/>
                <p:cNvSpPr/>
                <p:nvPr/>
              </p:nvSpPr>
              <p:spPr>
                <a:xfrm>
                  <a:off x="6295047" y="3466053"/>
                  <a:ext cx="108000" cy="557333"/>
                </a:xfrm>
                <a:prstGeom prst="downArrow">
                  <a:avLst>
                    <a:gd name="adj1" fmla="val 96420"/>
                    <a:gd name="adj2" fmla="val 74759"/>
                  </a:avLst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vert270" wrap="non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sz="700" dirty="0" smtClean="0">
                      <a:solidFill>
                        <a:schemeClr val="tx1"/>
                      </a:solidFill>
                    </a:rPr>
                    <a:t>Injection</a:t>
                  </a:r>
                  <a:endParaRPr lang="de-DE" sz="8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8" name="Pfeil nach unten 37"/>
                <p:cNvSpPr/>
                <p:nvPr/>
              </p:nvSpPr>
              <p:spPr>
                <a:xfrm>
                  <a:off x="6842377" y="3466053"/>
                  <a:ext cx="108000" cy="557333"/>
                </a:xfrm>
                <a:prstGeom prst="downArrow">
                  <a:avLst>
                    <a:gd name="adj1" fmla="val 96420"/>
                    <a:gd name="adj2" fmla="val 74759"/>
                  </a:avLst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vert270" wrap="non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sz="700" dirty="0" smtClean="0">
                      <a:solidFill>
                        <a:schemeClr val="tx1"/>
                      </a:solidFill>
                    </a:rPr>
                    <a:t>Injection</a:t>
                  </a:r>
                  <a:endParaRPr lang="de-DE" sz="8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9" name="Pfeil nach unten 38"/>
                <p:cNvSpPr/>
                <p:nvPr/>
              </p:nvSpPr>
              <p:spPr>
                <a:xfrm>
                  <a:off x="7408861" y="3466053"/>
                  <a:ext cx="108000" cy="557333"/>
                </a:xfrm>
                <a:prstGeom prst="downArrow">
                  <a:avLst>
                    <a:gd name="adj1" fmla="val 96420"/>
                    <a:gd name="adj2" fmla="val 74759"/>
                  </a:avLst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vert270" wrap="non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sz="700" dirty="0" smtClean="0">
                      <a:solidFill>
                        <a:schemeClr val="tx1"/>
                      </a:solidFill>
                    </a:rPr>
                    <a:t>Injection</a:t>
                  </a:r>
                  <a:endParaRPr lang="de-DE" sz="8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0" name="Pfeil nach unten 39"/>
                <p:cNvSpPr/>
                <p:nvPr/>
              </p:nvSpPr>
              <p:spPr>
                <a:xfrm>
                  <a:off x="7948830" y="3466052"/>
                  <a:ext cx="108000" cy="557333"/>
                </a:xfrm>
                <a:prstGeom prst="downArrow">
                  <a:avLst>
                    <a:gd name="adj1" fmla="val 96420"/>
                    <a:gd name="adj2" fmla="val 74759"/>
                  </a:avLst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vert270" wrap="non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sz="700" dirty="0" smtClean="0">
                      <a:solidFill>
                        <a:schemeClr val="tx1"/>
                      </a:solidFill>
                    </a:rPr>
                    <a:t>Injection</a:t>
                  </a:r>
                  <a:endParaRPr lang="de-DE" sz="800" dirty="0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grpSp>
        <p:nvGrpSpPr>
          <p:cNvPr id="44" name="Gruppieren 43"/>
          <p:cNvGrpSpPr/>
          <p:nvPr/>
        </p:nvGrpSpPr>
        <p:grpSpPr>
          <a:xfrm>
            <a:off x="5000803" y="1198090"/>
            <a:ext cx="3816000" cy="1497887"/>
            <a:chOff x="5000803" y="1198090"/>
            <a:chExt cx="3816000" cy="1497887"/>
          </a:xfrm>
        </p:grpSpPr>
        <p:sp>
          <p:nvSpPr>
            <p:cNvPr id="21" name="Textfeld 20"/>
            <p:cNvSpPr txBox="1"/>
            <p:nvPr/>
          </p:nvSpPr>
          <p:spPr>
            <a:xfrm>
              <a:off x="5833030" y="1198090"/>
              <a:ext cx="2151551" cy="261610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spAutoFit/>
            </a:bodyPr>
            <a:lstStyle/>
            <a:p>
              <a:pPr algn="ctr"/>
              <a:r>
                <a:rPr lang="en-US" sz="1100" i="1" dirty="0" smtClean="0"/>
                <a:t>Magnetic field in standard cycle</a:t>
              </a:r>
            </a:p>
          </p:txBody>
        </p:sp>
        <p:grpSp>
          <p:nvGrpSpPr>
            <p:cNvPr id="43" name="Gruppieren 42"/>
            <p:cNvGrpSpPr/>
            <p:nvPr/>
          </p:nvGrpSpPr>
          <p:grpSpPr>
            <a:xfrm>
              <a:off x="5000803" y="1435977"/>
              <a:ext cx="3816000" cy="1260000"/>
              <a:chOff x="5000803" y="1435977"/>
              <a:chExt cx="3816000" cy="1260000"/>
            </a:xfrm>
          </p:grpSpPr>
          <p:pic>
            <p:nvPicPr>
              <p:cNvPr id="18" name="Grafik 17"/>
              <p:cNvPicPr>
                <a:picLocks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00803" y="1435977"/>
                <a:ext cx="3816000" cy="1260000"/>
              </a:xfrm>
              <a:prstGeom prst="rect">
                <a:avLst/>
              </a:prstGeom>
            </p:spPr>
          </p:pic>
          <p:sp>
            <p:nvSpPr>
              <p:cNvPr id="42" name="Pfeil nach unten 41"/>
              <p:cNvSpPr/>
              <p:nvPr/>
            </p:nvSpPr>
            <p:spPr>
              <a:xfrm>
                <a:off x="5832443" y="1811286"/>
                <a:ext cx="108000" cy="557333"/>
              </a:xfrm>
              <a:prstGeom prst="downArrow">
                <a:avLst>
                  <a:gd name="adj1" fmla="val 96420"/>
                  <a:gd name="adj2" fmla="val 74759"/>
                </a:avLst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vert270" wrap="non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700" dirty="0" smtClean="0">
                    <a:solidFill>
                      <a:schemeClr val="tx1"/>
                    </a:solidFill>
                  </a:rPr>
                  <a:t>Injection</a:t>
                </a:r>
                <a:endParaRPr lang="de-DE" sz="800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7" name="Pfeil nach unten 26"/>
          <p:cNvSpPr/>
          <p:nvPr/>
        </p:nvSpPr>
        <p:spPr>
          <a:xfrm>
            <a:off x="5665104" y="1811286"/>
            <a:ext cx="108000" cy="557333"/>
          </a:xfrm>
          <a:prstGeom prst="downArrow">
            <a:avLst>
              <a:gd name="adj1" fmla="val 96420"/>
              <a:gd name="adj2" fmla="val 74759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700" dirty="0" smtClean="0">
                <a:solidFill>
                  <a:schemeClr val="tx1"/>
                </a:solidFill>
              </a:rPr>
              <a:t>UNI sync</a:t>
            </a:r>
            <a:endParaRPr lang="de-DE" sz="800" dirty="0">
              <a:solidFill>
                <a:schemeClr val="tx1"/>
              </a:solidFill>
            </a:endParaRPr>
          </a:p>
        </p:txBody>
      </p:sp>
      <p:sp>
        <p:nvSpPr>
          <p:cNvPr id="35" name="Pfeil nach unten 34"/>
          <p:cNvSpPr/>
          <p:nvPr/>
        </p:nvSpPr>
        <p:spPr>
          <a:xfrm>
            <a:off x="5736828" y="3466051"/>
            <a:ext cx="108000" cy="557333"/>
          </a:xfrm>
          <a:prstGeom prst="downArrow">
            <a:avLst>
              <a:gd name="adj1" fmla="val 96420"/>
              <a:gd name="adj2" fmla="val 74759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700" dirty="0" smtClean="0">
                <a:solidFill>
                  <a:schemeClr val="tx1"/>
                </a:solidFill>
              </a:rPr>
              <a:t>UNI sync</a:t>
            </a:r>
            <a:endParaRPr lang="de-DE" sz="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1655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477798" y="259790"/>
            <a:ext cx="6242342" cy="787557"/>
          </a:xfrm>
        </p:spPr>
        <p:txBody>
          <a:bodyPr/>
          <a:lstStyle/>
          <a:p>
            <a:r>
              <a:rPr lang="en-US" dirty="0" smtClean="0"/>
              <a:t>Hysteresis Effects: Dipoles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7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 smtClean="0"/>
              <a:t>11.07.2024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 smtClean="0"/>
              <a:t>FAIR Booster Mode</a:t>
            </a:r>
            <a:endParaRPr lang="en-US" dirty="0"/>
          </a:p>
        </p:txBody>
      </p:sp>
      <p:sp>
        <p:nvSpPr>
          <p:cNvPr id="9" name="Inhaltsplatzhalter 8"/>
          <p:cNvSpPr>
            <a:spLocks noGrp="1"/>
          </p:cNvSpPr>
          <p:nvPr>
            <p:ph sz="half" idx="15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Larger </a:t>
            </a:r>
            <a:r>
              <a:rPr lang="en-US" dirty="0"/>
              <a:t>remnant field at injection</a:t>
            </a:r>
          </a:p>
          <a:p>
            <a:pPr lvl="1"/>
            <a:r>
              <a:rPr lang="en-US" dirty="0" smtClean="0"/>
              <a:t>Shift of horizontal orbit towards center</a:t>
            </a:r>
            <a:endParaRPr lang="en-US" dirty="0"/>
          </a:p>
          <a:p>
            <a:pPr lvl="1"/>
            <a:r>
              <a:rPr lang="en-US" dirty="0"/>
              <a:t>Compensation by adjusting </a:t>
            </a:r>
            <a:r>
              <a:rPr lang="en-US" dirty="0" smtClean="0"/>
              <a:t>B field at injection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Strong </a:t>
            </a:r>
            <a:r>
              <a:rPr lang="en-US" dirty="0" smtClean="0"/>
              <a:t>orbit </a:t>
            </a:r>
            <a:r>
              <a:rPr lang="en-US" dirty="0"/>
              <a:t>motion at start of ramp</a:t>
            </a:r>
          </a:p>
          <a:p>
            <a:pPr lvl="1"/>
            <a:r>
              <a:rPr lang="en-US" dirty="0"/>
              <a:t>Caused by different shape of </a:t>
            </a:r>
            <a:r>
              <a:rPr lang="en-US" dirty="0" smtClean="0"/>
              <a:t>B(I</a:t>
            </a:r>
            <a:r>
              <a:rPr lang="en-US" dirty="0"/>
              <a:t>) curve</a:t>
            </a:r>
          </a:p>
          <a:p>
            <a:pPr lvl="1"/>
            <a:r>
              <a:rPr lang="en-US" dirty="0"/>
              <a:t>Good news: cycles appear to behave identical!</a:t>
            </a:r>
          </a:p>
          <a:p>
            <a:pPr lvl="1"/>
            <a:endParaRPr lang="en-US" dirty="0"/>
          </a:p>
          <a:p>
            <a:endParaRPr lang="en-US" dirty="0"/>
          </a:p>
          <a:p>
            <a:r>
              <a:rPr lang="en-US" dirty="0"/>
              <a:t>Observation </a:t>
            </a:r>
            <a:r>
              <a:rPr lang="en-US" dirty="0" smtClean="0"/>
              <a:t>by monitoring orbit</a:t>
            </a:r>
          </a:p>
          <a:p>
            <a:pPr lvl="1"/>
            <a:r>
              <a:rPr lang="en-US" dirty="0" smtClean="0"/>
              <a:t>Orbit application can display all cycles</a:t>
            </a:r>
          </a:p>
          <a:p>
            <a:pPr lvl="1"/>
            <a:r>
              <a:rPr lang="en-US" dirty="0" smtClean="0"/>
              <a:t>Data can be exported in binary format</a:t>
            </a:r>
            <a:endParaRPr lang="en-US" dirty="0"/>
          </a:p>
          <a:p>
            <a:pPr lvl="1"/>
            <a:r>
              <a:rPr lang="en-US" dirty="0" smtClean="0"/>
              <a:t>Limitations </a:t>
            </a:r>
            <a:r>
              <a:rPr lang="en-US" dirty="0"/>
              <a:t>of present software</a:t>
            </a:r>
          </a:p>
          <a:p>
            <a:pPr lvl="2"/>
            <a:r>
              <a:rPr lang="en-US" dirty="0"/>
              <a:t>No comparison of different </a:t>
            </a:r>
            <a:r>
              <a:rPr lang="en-US" dirty="0" smtClean="0"/>
              <a:t>cycles</a:t>
            </a:r>
            <a:endParaRPr lang="en-US" dirty="0"/>
          </a:p>
        </p:txBody>
      </p:sp>
      <p:graphicFrame>
        <p:nvGraphicFramePr>
          <p:cNvPr id="18" name="Tabel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6472358"/>
              </p:ext>
            </p:extLst>
          </p:nvPr>
        </p:nvGraphicFramePr>
        <p:xfrm>
          <a:off x="5872369" y="1609363"/>
          <a:ext cx="1796098" cy="97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7718">
                  <a:extLst>
                    <a:ext uri="{9D8B030D-6E8A-4147-A177-3AD203B41FA5}">
                      <a16:colId xmlns:a16="http://schemas.microsoft.com/office/drawing/2014/main" val="1271399266"/>
                    </a:ext>
                  </a:extLst>
                </a:gridCol>
                <a:gridCol w="1008380">
                  <a:extLst>
                    <a:ext uri="{9D8B030D-6E8A-4147-A177-3AD203B41FA5}">
                      <a16:colId xmlns:a16="http://schemas.microsoft.com/office/drawing/2014/main" val="3137605598"/>
                    </a:ext>
                  </a:extLst>
                </a:gridCol>
              </a:tblGrid>
              <a:tr h="13716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Cycle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000" dirty="0" smtClean="0"/>
                        <a:t>Δ</a:t>
                      </a:r>
                      <a:r>
                        <a:rPr lang="en-US" sz="1000" baseline="0" dirty="0" smtClean="0"/>
                        <a:t>R set </a:t>
                      </a:r>
                      <a:r>
                        <a:rPr lang="en-US" sz="1000" baseline="0" dirty="0" smtClean="0"/>
                        <a:t>value</a:t>
                      </a:r>
                      <a:endParaRPr lang="de-DE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6379121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Booster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8</a:t>
                      </a:r>
                      <a:r>
                        <a:rPr lang="en-US" sz="1000" baseline="0" dirty="0" smtClean="0"/>
                        <a:t> mm</a:t>
                      </a:r>
                      <a:endParaRPr lang="de-DE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7631827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Standard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-2</a:t>
                      </a:r>
                      <a:r>
                        <a:rPr lang="en-US" sz="1000" baseline="0" dirty="0" smtClean="0"/>
                        <a:t> mm</a:t>
                      </a:r>
                      <a:endParaRPr lang="de-DE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7470383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Difference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rgbClr val="FF0000"/>
                          </a:solidFill>
                        </a:rPr>
                        <a:t>10 mm</a:t>
                      </a:r>
                      <a:endParaRPr lang="de-DE" sz="1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6461217"/>
                  </a:ext>
                </a:extLst>
              </a:tr>
            </a:tbl>
          </a:graphicData>
        </a:graphic>
      </p:graphicFrame>
      <p:sp>
        <p:nvSpPr>
          <p:cNvPr id="19" name="Textfeld 18"/>
          <p:cNvSpPr txBox="1"/>
          <p:nvPr/>
        </p:nvSpPr>
        <p:spPr>
          <a:xfrm>
            <a:off x="5323891" y="1283964"/>
            <a:ext cx="2723823" cy="261610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ctr"/>
            <a:r>
              <a:rPr lang="en-US" sz="1100" i="1" dirty="0" smtClean="0"/>
              <a:t>Radial position for same orbit at injection</a:t>
            </a:r>
            <a:endParaRPr lang="en-US" sz="1100" i="1" dirty="0" smtClean="0"/>
          </a:p>
        </p:txBody>
      </p:sp>
      <p:grpSp>
        <p:nvGrpSpPr>
          <p:cNvPr id="21" name="Gruppieren 20"/>
          <p:cNvGrpSpPr/>
          <p:nvPr/>
        </p:nvGrpSpPr>
        <p:grpSpPr>
          <a:xfrm>
            <a:off x="4633914" y="2831765"/>
            <a:ext cx="3960000" cy="1762616"/>
            <a:chOff x="4633914" y="2831765"/>
            <a:chExt cx="3960000" cy="1762616"/>
          </a:xfrm>
        </p:grpSpPr>
        <p:grpSp>
          <p:nvGrpSpPr>
            <p:cNvPr id="16" name="Gruppieren 15"/>
            <p:cNvGrpSpPr/>
            <p:nvPr/>
          </p:nvGrpSpPr>
          <p:grpSpPr>
            <a:xfrm>
              <a:off x="4633914" y="3046381"/>
              <a:ext cx="3960000" cy="1548000"/>
              <a:chOff x="4673188" y="2681830"/>
              <a:chExt cx="3960000" cy="1548000"/>
            </a:xfrm>
          </p:grpSpPr>
          <p:pic>
            <p:nvPicPr>
              <p:cNvPr id="3" name="Grafik 2"/>
              <p:cNvPicPr>
                <a:picLocks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97" t="18940" r="24224" b="59205"/>
              <a:stretch/>
            </p:blipFill>
            <p:spPr>
              <a:xfrm>
                <a:off x="4673188" y="2681830"/>
                <a:ext cx="3960000" cy="1548000"/>
              </a:xfrm>
              <a:prstGeom prst="rect">
                <a:avLst/>
              </a:prstGeom>
            </p:spPr>
          </p:pic>
          <p:cxnSp>
            <p:nvCxnSpPr>
              <p:cNvPr id="10" name="Gerader Verbinder 9"/>
              <p:cNvCxnSpPr/>
              <p:nvPr/>
            </p:nvCxnSpPr>
            <p:spPr>
              <a:xfrm>
                <a:off x="4952489" y="3123689"/>
                <a:ext cx="3614641" cy="0"/>
              </a:xfrm>
              <a:prstGeom prst="line">
                <a:avLst/>
              </a:prstGeom>
              <a:ln w="19050">
                <a:solidFill>
                  <a:srgbClr val="FF0000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Textfeld 19"/>
            <p:cNvSpPr txBox="1"/>
            <p:nvPr/>
          </p:nvSpPr>
          <p:spPr>
            <a:xfrm>
              <a:off x="5302925" y="2831765"/>
              <a:ext cx="2834430" cy="261610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spAutoFit/>
            </a:bodyPr>
            <a:lstStyle/>
            <a:p>
              <a:pPr algn="ctr"/>
              <a:r>
                <a:rPr lang="en-US" sz="1100" i="1" dirty="0" smtClean="0"/>
                <a:t>Horizontal orbit evolution in standard cycle</a:t>
              </a:r>
              <a:endParaRPr lang="en-US" sz="1100" i="1" dirty="0" smtClean="0"/>
            </a:p>
          </p:txBody>
        </p:sp>
      </p:grpSp>
      <p:grpSp>
        <p:nvGrpSpPr>
          <p:cNvPr id="23" name="Gruppieren 22"/>
          <p:cNvGrpSpPr/>
          <p:nvPr/>
        </p:nvGrpSpPr>
        <p:grpSpPr>
          <a:xfrm>
            <a:off x="4633914" y="4830799"/>
            <a:ext cx="3960000" cy="1650339"/>
            <a:chOff x="4633914" y="4830799"/>
            <a:chExt cx="3960000" cy="1650339"/>
          </a:xfrm>
        </p:grpSpPr>
        <p:grpSp>
          <p:nvGrpSpPr>
            <p:cNvPr id="17" name="Gruppieren 16"/>
            <p:cNvGrpSpPr/>
            <p:nvPr/>
          </p:nvGrpSpPr>
          <p:grpSpPr>
            <a:xfrm>
              <a:off x="4633914" y="5075192"/>
              <a:ext cx="3960000" cy="1405946"/>
              <a:chOff x="4666264" y="4603592"/>
              <a:chExt cx="3960000" cy="1405946"/>
            </a:xfrm>
          </p:grpSpPr>
          <p:pic>
            <p:nvPicPr>
              <p:cNvPr id="2" name="Grafik 1"/>
              <p:cNvPicPr>
                <a:picLocks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9679" r="24795" b="59574"/>
              <a:stretch/>
            </p:blipFill>
            <p:spPr>
              <a:xfrm>
                <a:off x="4666264" y="4603592"/>
                <a:ext cx="3960000" cy="1405946"/>
              </a:xfrm>
              <a:prstGeom prst="rect">
                <a:avLst/>
              </a:prstGeom>
            </p:spPr>
          </p:pic>
          <p:cxnSp>
            <p:nvCxnSpPr>
              <p:cNvPr id="15" name="Gerader Verbinder 14"/>
              <p:cNvCxnSpPr/>
              <p:nvPr/>
            </p:nvCxnSpPr>
            <p:spPr>
              <a:xfrm>
                <a:off x="4995448" y="5405597"/>
                <a:ext cx="3614641" cy="0"/>
              </a:xfrm>
              <a:prstGeom prst="line">
                <a:avLst/>
              </a:prstGeom>
              <a:ln w="19050">
                <a:solidFill>
                  <a:srgbClr val="FF0000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Textfeld 21"/>
            <p:cNvSpPr txBox="1"/>
            <p:nvPr/>
          </p:nvSpPr>
          <p:spPr>
            <a:xfrm>
              <a:off x="5268590" y="4830799"/>
              <a:ext cx="2834430" cy="261610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spAutoFit/>
            </a:bodyPr>
            <a:lstStyle/>
            <a:p>
              <a:pPr algn="ctr"/>
              <a:r>
                <a:rPr lang="en-US" sz="1100" i="1" dirty="0" smtClean="0"/>
                <a:t>Horizontal orbit evolution in booster cycles</a:t>
              </a:r>
              <a:endParaRPr lang="en-US" sz="1100" i="1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38490131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477798" y="259790"/>
            <a:ext cx="6242342" cy="787557"/>
          </a:xfrm>
        </p:spPr>
        <p:txBody>
          <a:bodyPr/>
          <a:lstStyle/>
          <a:p>
            <a:r>
              <a:rPr lang="en-US" dirty="0" smtClean="0"/>
              <a:t>Hysteresis Effects: Quadrupoles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8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 smtClean="0"/>
              <a:t>11.07.2024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 smtClean="0"/>
              <a:t>FAIR Booster Mode</a:t>
            </a:r>
            <a:endParaRPr lang="en-US" dirty="0"/>
          </a:p>
        </p:txBody>
      </p:sp>
      <p:sp>
        <p:nvSpPr>
          <p:cNvPr id="9" name="Inhaltsplatzhalter 8"/>
          <p:cNvSpPr>
            <a:spLocks noGrp="1"/>
          </p:cNvSpPr>
          <p:nvPr>
            <p:ph sz="half" idx="15"/>
          </p:nvPr>
        </p:nvSpPr>
        <p:spPr>
          <a:xfrm>
            <a:off x="350324" y="1378072"/>
            <a:ext cx="3484324" cy="50400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Larger </a:t>
            </a:r>
            <a:r>
              <a:rPr lang="en-US" dirty="0" smtClean="0"/>
              <a:t>remnant field at injection</a:t>
            </a:r>
          </a:p>
          <a:p>
            <a:pPr lvl="1"/>
            <a:r>
              <a:rPr lang="en-US" dirty="0" smtClean="0"/>
              <a:t>Tune shift, esp. large in vertical plane</a:t>
            </a:r>
          </a:p>
          <a:p>
            <a:pPr lvl="1"/>
            <a:r>
              <a:rPr lang="en-US" dirty="0" smtClean="0"/>
              <a:t>Compensation by adjusting set </a:t>
            </a:r>
            <a:r>
              <a:rPr lang="en-US" dirty="0" smtClean="0"/>
              <a:t>tunes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Strong tune motion at start of ramp</a:t>
            </a:r>
          </a:p>
          <a:p>
            <a:pPr lvl="1"/>
            <a:r>
              <a:rPr lang="en-US" dirty="0" smtClean="0"/>
              <a:t>Caused by different shape of B’(I) curve</a:t>
            </a:r>
          </a:p>
          <a:p>
            <a:pPr lvl="1"/>
            <a:r>
              <a:rPr lang="en-US" dirty="0" smtClean="0"/>
              <a:t>Good news: cycles appear to behave identical!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Observation difficult</a:t>
            </a:r>
          </a:p>
          <a:p>
            <a:pPr lvl="1"/>
            <a:r>
              <a:rPr lang="en-US" dirty="0" smtClean="0"/>
              <a:t>Displayed data: snapshots from video</a:t>
            </a:r>
            <a:br>
              <a:rPr lang="en-US" dirty="0" smtClean="0"/>
            </a:br>
            <a:r>
              <a:rPr lang="en-US" dirty="0" smtClean="0"/>
              <a:t>recorded on smart phone</a:t>
            </a:r>
          </a:p>
          <a:p>
            <a:pPr lvl="1"/>
            <a:r>
              <a:rPr lang="en-US" dirty="0" smtClean="0"/>
              <a:t>Limitations of present software</a:t>
            </a:r>
          </a:p>
          <a:p>
            <a:pPr lvl="2"/>
            <a:r>
              <a:rPr lang="en-US" dirty="0" smtClean="0"/>
              <a:t>No comparison of different cycles</a:t>
            </a:r>
          </a:p>
          <a:p>
            <a:pPr lvl="2"/>
            <a:r>
              <a:rPr lang="en-US" dirty="0" smtClean="0"/>
              <a:t>No saving data for different cycles</a:t>
            </a:r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graphicFrame>
        <p:nvGraphicFramePr>
          <p:cNvPr id="34" name="Tabel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7843535"/>
              </p:ext>
            </p:extLst>
          </p:nvPr>
        </p:nvGraphicFramePr>
        <p:xfrm>
          <a:off x="5267922" y="2074759"/>
          <a:ext cx="2812416" cy="97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7718">
                  <a:extLst>
                    <a:ext uri="{9D8B030D-6E8A-4147-A177-3AD203B41FA5}">
                      <a16:colId xmlns:a16="http://schemas.microsoft.com/office/drawing/2014/main" val="1271399266"/>
                    </a:ext>
                  </a:extLst>
                </a:gridCol>
                <a:gridCol w="1008380">
                  <a:extLst>
                    <a:ext uri="{9D8B030D-6E8A-4147-A177-3AD203B41FA5}">
                      <a16:colId xmlns:a16="http://schemas.microsoft.com/office/drawing/2014/main" val="3137605598"/>
                    </a:ext>
                  </a:extLst>
                </a:gridCol>
                <a:gridCol w="1016318">
                  <a:extLst>
                    <a:ext uri="{9D8B030D-6E8A-4147-A177-3AD203B41FA5}">
                      <a16:colId xmlns:a16="http://schemas.microsoft.com/office/drawing/2014/main" val="839018124"/>
                    </a:ext>
                  </a:extLst>
                </a:gridCol>
              </a:tblGrid>
              <a:tr h="13716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Cycle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err="1" smtClean="0"/>
                        <a:t>Q</a:t>
                      </a:r>
                      <a:r>
                        <a:rPr lang="en-US" sz="1000" baseline="-25000" dirty="0" err="1" smtClean="0"/>
                        <a:t>h</a:t>
                      </a:r>
                      <a:r>
                        <a:rPr lang="en-US" sz="1000" baseline="-25000" dirty="0" smtClean="0"/>
                        <a:t> </a:t>
                      </a:r>
                      <a:r>
                        <a:rPr lang="en-US" sz="1000" baseline="0" dirty="0" smtClean="0"/>
                        <a:t>set value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Q</a:t>
                      </a:r>
                      <a:r>
                        <a:rPr lang="en-US" sz="1000" baseline="-25000" dirty="0" smtClean="0"/>
                        <a:t>v</a:t>
                      </a:r>
                      <a:r>
                        <a:rPr lang="en-US" sz="1000" baseline="0" dirty="0" smtClean="0"/>
                        <a:t> set value</a:t>
                      </a:r>
                      <a:endParaRPr lang="de-DE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6379121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Booster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4.275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3.21</a:t>
                      </a:r>
                      <a:endParaRPr lang="de-DE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7631827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Standard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4.305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3.315</a:t>
                      </a:r>
                      <a:endParaRPr lang="de-DE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7470383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Difference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-0.03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rgbClr val="FF0000"/>
                          </a:solidFill>
                        </a:rPr>
                        <a:t>-0.105</a:t>
                      </a:r>
                      <a:endParaRPr lang="de-DE" sz="1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6461217"/>
                  </a:ext>
                </a:extLst>
              </a:tr>
            </a:tbl>
          </a:graphicData>
        </a:graphic>
      </p:graphicFrame>
      <p:sp>
        <p:nvSpPr>
          <p:cNvPr id="35" name="Textfeld 34"/>
          <p:cNvSpPr txBox="1"/>
          <p:nvPr/>
        </p:nvSpPr>
        <p:spPr>
          <a:xfrm>
            <a:off x="4953146" y="1768513"/>
            <a:ext cx="3441968" cy="261610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ctr"/>
            <a:r>
              <a:rPr lang="en-US" sz="1100" i="1" dirty="0" smtClean="0"/>
              <a:t>Injection tune set values for U</a:t>
            </a:r>
            <a:r>
              <a:rPr lang="en-US" sz="1100" i="1" baseline="30000" dirty="0" smtClean="0"/>
              <a:t>73+</a:t>
            </a:r>
            <a:r>
              <a:rPr lang="en-US" sz="1100" i="1" dirty="0" smtClean="0"/>
              <a:t> for same real tunes</a:t>
            </a:r>
          </a:p>
        </p:txBody>
      </p:sp>
      <p:grpSp>
        <p:nvGrpSpPr>
          <p:cNvPr id="33" name="Gruppieren 32"/>
          <p:cNvGrpSpPr/>
          <p:nvPr/>
        </p:nvGrpSpPr>
        <p:grpSpPr>
          <a:xfrm>
            <a:off x="3904609" y="5014522"/>
            <a:ext cx="5169352" cy="1229754"/>
            <a:chOff x="3904609" y="5014522"/>
            <a:chExt cx="5169352" cy="1229754"/>
          </a:xfrm>
        </p:grpSpPr>
        <p:sp>
          <p:nvSpPr>
            <p:cNvPr id="25" name="Textfeld 24"/>
            <p:cNvSpPr txBox="1"/>
            <p:nvPr/>
          </p:nvSpPr>
          <p:spPr>
            <a:xfrm>
              <a:off x="4388924" y="5014522"/>
              <a:ext cx="4251484" cy="261610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spAutoFit/>
            </a:bodyPr>
            <a:lstStyle/>
            <a:p>
              <a:pPr algn="ctr"/>
              <a:r>
                <a:rPr lang="en-US" sz="1100" i="1" dirty="0" smtClean="0"/>
                <a:t>Vertical tune in booster mode </a:t>
              </a:r>
              <a:r>
                <a:rPr lang="en-US" sz="1100" i="1" dirty="0"/>
                <a:t>with U</a:t>
              </a:r>
              <a:r>
                <a:rPr lang="en-US" sz="1100" i="1" baseline="30000" dirty="0"/>
                <a:t>73+</a:t>
              </a:r>
              <a:r>
                <a:rPr lang="en-US" sz="1100" i="1" dirty="0"/>
                <a:t> </a:t>
              </a:r>
              <a:r>
                <a:rPr lang="en-US" sz="1100" i="1" dirty="0" smtClean="0"/>
                <a:t>for four successive cycles</a:t>
              </a:r>
            </a:p>
          </p:txBody>
        </p:sp>
        <p:grpSp>
          <p:nvGrpSpPr>
            <p:cNvPr id="24" name="Gruppieren 23"/>
            <p:cNvGrpSpPr/>
            <p:nvPr/>
          </p:nvGrpSpPr>
          <p:grpSpPr>
            <a:xfrm>
              <a:off x="3904609" y="5261997"/>
              <a:ext cx="5169352" cy="982279"/>
              <a:chOff x="3885880" y="4037213"/>
              <a:chExt cx="5169352" cy="982279"/>
            </a:xfrm>
          </p:grpSpPr>
          <p:grpSp>
            <p:nvGrpSpPr>
              <p:cNvPr id="49" name="Gruppieren 48"/>
              <p:cNvGrpSpPr/>
              <p:nvPr/>
            </p:nvGrpSpPr>
            <p:grpSpPr>
              <a:xfrm>
                <a:off x="6480051" y="4037213"/>
                <a:ext cx="1276190" cy="982279"/>
                <a:chOff x="3042246" y="2238814"/>
                <a:chExt cx="1276190" cy="982279"/>
              </a:xfrm>
            </p:grpSpPr>
            <p:pic>
              <p:nvPicPr>
                <p:cNvPr id="59" name="Grafik 58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042246" y="2238814"/>
                  <a:ext cx="1276190" cy="982279"/>
                </a:xfrm>
                <a:prstGeom prst="rect">
                  <a:avLst/>
                </a:prstGeom>
              </p:spPr>
            </p:pic>
            <p:sp>
              <p:nvSpPr>
                <p:cNvPr id="60" name="Textfeld 59"/>
                <p:cNvSpPr txBox="1"/>
                <p:nvPr/>
              </p:nvSpPr>
              <p:spPr>
                <a:xfrm>
                  <a:off x="4063771" y="2258492"/>
                  <a:ext cx="135738" cy="144073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txBody>
                <a:bodyPr vert="horz" wrap="none" lIns="18000" tIns="18000" rIns="18000" bIns="18000" rtlCol="0" anchor="t">
                  <a:spAutoFit/>
                </a:bodyPr>
                <a:lstStyle/>
                <a:p>
                  <a:pPr algn="ctr"/>
                  <a:r>
                    <a:rPr lang="en-US" sz="700" dirty="0" smtClean="0"/>
                    <a:t>#3</a:t>
                  </a:r>
                </a:p>
              </p:txBody>
            </p:sp>
          </p:grpSp>
          <p:grpSp>
            <p:nvGrpSpPr>
              <p:cNvPr id="50" name="Gruppieren 49"/>
              <p:cNvGrpSpPr/>
              <p:nvPr/>
            </p:nvGrpSpPr>
            <p:grpSpPr>
              <a:xfrm>
                <a:off x="7779042" y="4039600"/>
                <a:ext cx="1276190" cy="977507"/>
                <a:chOff x="6229421" y="4347650"/>
                <a:chExt cx="1276190" cy="977507"/>
              </a:xfrm>
            </p:grpSpPr>
            <p:pic>
              <p:nvPicPr>
                <p:cNvPr id="57" name="Grafik 56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29421" y="4347650"/>
                  <a:ext cx="1276190" cy="977507"/>
                </a:xfrm>
                <a:prstGeom prst="rect">
                  <a:avLst/>
                </a:prstGeom>
              </p:spPr>
            </p:pic>
            <p:sp>
              <p:nvSpPr>
                <p:cNvPr id="58" name="Textfeld 57"/>
                <p:cNvSpPr txBox="1"/>
                <p:nvPr/>
              </p:nvSpPr>
              <p:spPr>
                <a:xfrm>
                  <a:off x="7254723" y="4363142"/>
                  <a:ext cx="135738" cy="144073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txBody>
                <a:bodyPr vert="horz" wrap="none" lIns="18000" tIns="18000" rIns="18000" bIns="18000" rtlCol="0" anchor="t">
                  <a:spAutoFit/>
                </a:bodyPr>
                <a:lstStyle/>
                <a:p>
                  <a:pPr algn="ctr"/>
                  <a:r>
                    <a:rPr lang="en-US" sz="700" dirty="0" smtClean="0"/>
                    <a:t>#4</a:t>
                  </a:r>
                </a:p>
              </p:txBody>
            </p:sp>
          </p:grpSp>
          <p:grpSp>
            <p:nvGrpSpPr>
              <p:cNvPr id="51" name="Gruppieren 50"/>
              <p:cNvGrpSpPr/>
              <p:nvPr/>
            </p:nvGrpSpPr>
            <p:grpSpPr>
              <a:xfrm>
                <a:off x="5184870" y="4042081"/>
                <a:ext cx="1272381" cy="972545"/>
                <a:chOff x="3817444" y="2965780"/>
                <a:chExt cx="1272381" cy="972545"/>
              </a:xfrm>
            </p:grpSpPr>
            <p:pic>
              <p:nvPicPr>
                <p:cNvPr id="55" name="Grafik 54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817444" y="2965780"/>
                  <a:ext cx="1272381" cy="972545"/>
                </a:xfrm>
                <a:prstGeom prst="rect">
                  <a:avLst/>
                </a:prstGeom>
              </p:spPr>
            </p:pic>
            <p:sp>
              <p:nvSpPr>
                <p:cNvPr id="56" name="Textfeld 55"/>
                <p:cNvSpPr txBox="1"/>
                <p:nvPr/>
              </p:nvSpPr>
              <p:spPr>
                <a:xfrm>
                  <a:off x="4824913" y="3001524"/>
                  <a:ext cx="135738" cy="144073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txBody>
                <a:bodyPr vert="horz" wrap="none" lIns="18000" tIns="18000" rIns="18000" bIns="18000" rtlCol="0" anchor="t">
                  <a:spAutoFit/>
                </a:bodyPr>
                <a:lstStyle/>
                <a:p>
                  <a:pPr algn="ctr"/>
                  <a:r>
                    <a:rPr lang="en-US" sz="700" dirty="0" smtClean="0"/>
                    <a:t>#2</a:t>
                  </a:r>
                </a:p>
              </p:txBody>
            </p:sp>
          </p:grpSp>
          <p:grpSp>
            <p:nvGrpSpPr>
              <p:cNvPr id="11" name="Gruppieren 10"/>
              <p:cNvGrpSpPr/>
              <p:nvPr/>
            </p:nvGrpSpPr>
            <p:grpSpPr>
              <a:xfrm>
                <a:off x="3885880" y="4039147"/>
                <a:ext cx="1276190" cy="978412"/>
                <a:chOff x="3885880" y="4039147"/>
                <a:chExt cx="1276190" cy="978412"/>
              </a:xfrm>
            </p:grpSpPr>
            <p:grpSp>
              <p:nvGrpSpPr>
                <p:cNvPr id="52" name="Gruppieren 51"/>
                <p:cNvGrpSpPr/>
                <p:nvPr/>
              </p:nvGrpSpPr>
              <p:grpSpPr>
                <a:xfrm>
                  <a:off x="3885880" y="4039147"/>
                  <a:ext cx="1276190" cy="978412"/>
                  <a:chOff x="3042466" y="2243611"/>
                  <a:chExt cx="1276190" cy="978412"/>
                </a:xfrm>
              </p:grpSpPr>
              <p:pic>
                <p:nvPicPr>
                  <p:cNvPr id="53" name="Grafik 52"/>
                  <p:cNvPicPr>
                    <a:picLocks noChangeAspect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042466" y="2243611"/>
                    <a:ext cx="1276190" cy="978412"/>
                  </a:xfrm>
                  <a:prstGeom prst="rect">
                    <a:avLst/>
                  </a:prstGeom>
                </p:spPr>
              </p:pic>
              <p:sp>
                <p:nvSpPr>
                  <p:cNvPr id="54" name="Textfeld 53"/>
                  <p:cNvSpPr txBox="1"/>
                  <p:nvPr/>
                </p:nvSpPr>
                <p:spPr>
                  <a:xfrm>
                    <a:off x="4053744" y="2282289"/>
                    <a:ext cx="135738" cy="14407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txBody>
                  <a:bodyPr vert="horz" wrap="none" lIns="18000" tIns="18000" rIns="18000" bIns="18000" rtlCol="0" anchor="t">
                    <a:spAutoFit/>
                  </a:bodyPr>
                  <a:lstStyle/>
                  <a:p>
                    <a:pPr algn="ctr"/>
                    <a:r>
                      <a:rPr lang="en-US" sz="700" dirty="0" smtClean="0"/>
                      <a:t>#1</a:t>
                    </a:r>
                  </a:p>
                </p:txBody>
              </p:sp>
            </p:grpSp>
            <p:sp>
              <p:nvSpPr>
                <p:cNvPr id="61" name="Textfeld 60"/>
                <p:cNvSpPr txBox="1"/>
                <p:nvPr/>
              </p:nvSpPr>
              <p:spPr>
                <a:xfrm>
                  <a:off x="4506798" y="4474283"/>
                  <a:ext cx="558701" cy="25179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txBody>
                <a:bodyPr vert="horz" wrap="square" lIns="18000" tIns="18000" rIns="18000" bIns="18000" rtlCol="0" anchor="t">
                  <a:spAutoFit/>
                </a:bodyPr>
                <a:lstStyle/>
                <a:p>
                  <a:pPr algn="ctr"/>
                  <a:r>
                    <a:rPr lang="en-US" sz="700" i="1" dirty="0" smtClean="0">
                      <a:solidFill>
                        <a:schemeClr val="accent1"/>
                      </a:solidFill>
                    </a:rPr>
                    <a:t>Different Q</a:t>
                  </a:r>
                  <a:r>
                    <a:rPr lang="en-US" sz="700" i="1" baseline="-25000" dirty="0" smtClean="0">
                      <a:solidFill>
                        <a:schemeClr val="accent1"/>
                      </a:solidFill>
                    </a:rPr>
                    <a:t>v</a:t>
                  </a:r>
                  <a:r>
                    <a:rPr lang="en-US" sz="700" i="1" dirty="0" smtClean="0">
                      <a:solidFill>
                        <a:schemeClr val="accent1"/>
                      </a:solidFill>
                    </a:rPr>
                    <a:t> </a:t>
                  </a:r>
                  <a:br>
                    <a:rPr lang="en-US" sz="700" i="1" dirty="0" smtClean="0">
                      <a:solidFill>
                        <a:schemeClr val="accent1"/>
                      </a:solidFill>
                    </a:rPr>
                  </a:br>
                  <a:r>
                    <a:rPr lang="en-US" sz="700" i="1" dirty="0" smtClean="0">
                      <a:solidFill>
                        <a:schemeClr val="accent1"/>
                      </a:solidFill>
                    </a:rPr>
                    <a:t>on </a:t>
                  </a:r>
                  <a:r>
                    <a:rPr lang="en-US" sz="700" i="1" dirty="0" smtClean="0">
                      <a:solidFill>
                        <a:schemeClr val="accent1"/>
                      </a:solidFill>
                    </a:rPr>
                    <a:t>flattop!</a:t>
                  </a:r>
                </a:p>
              </p:txBody>
            </p:sp>
          </p:grpSp>
        </p:grpSp>
      </p:grpSp>
      <p:grpSp>
        <p:nvGrpSpPr>
          <p:cNvPr id="26" name="Gruppieren 25"/>
          <p:cNvGrpSpPr/>
          <p:nvPr/>
        </p:nvGrpSpPr>
        <p:grpSpPr>
          <a:xfrm>
            <a:off x="3931219" y="3505131"/>
            <a:ext cx="5169352" cy="1263055"/>
            <a:chOff x="3931219" y="3505131"/>
            <a:chExt cx="5169352" cy="1263055"/>
          </a:xfrm>
        </p:grpSpPr>
        <p:grpSp>
          <p:nvGrpSpPr>
            <p:cNvPr id="10" name="Gruppieren 9"/>
            <p:cNvGrpSpPr/>
            <p:nvPr/>
          </p:nvGrpSpPr>
          <p:grpSpPr>
            <a:xfrm>
              <a:off x="3931219" y="3747234"/>
              <a:ext cx="5169352" cy="1020952"/>
              <a:chOff x="3636647" y="3139351"/>
              <a:chExt cx="5169352" cy="1020952"/>
            </a:xfrm>
          </p:grpSpPr>
          <p:grpSp>
            <p:nvGrpSpPr>
              <p:cNvPr id="42" name="Gruppieren 41"/>
              <p:cNvGrpSpPr/>
              <p:nvPr/>
            </p:nvGrpSpPr>
            <p:grpSpPr>
              <a:xfrm>
                <a:off x="6230818" y="3139351"/>
                <a:ext cx="1276190" cy="1020952"/>
                <a:chOff x="3042246" y="2219478"/>
                <a:chExt cx="1276190" cy="1020952"/>
              </a:xfrm>
            </p:grpSpPr>
            <p:pic>
              <p:nvPicPr>
                <p:cNvPr id="46" name="Grafik 45"/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042246" y="2219478"/>
                  <a:ext cx="1276190" cy="1020952"/>
                </a:xfrm>
                <a:prstGeom prst="rect">
                  <a:avLst/>
                </a:prstGeom>
              </p:spPr>
            </p:pic>
            <p:sp>
              <p:nvSpPr>
                <p:cNvPr id="47" name="Textfeld 46"/>
                <p:cNvSpPr txBox="1"/>
                <p:nvPr/>
              </p:nvSpPr>
              <p:spPr>
                <a:xfrm>
                  <a:off x="4063771" y="2258492"/>
                  <a:ext cx="135738" cy="144073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txBody>
                <a:bodyPr vert="horz" wrap="none" lIns="18000" tIns="18000" rIns="18000" bIns="18000" rtlCol="0" anchor="t">
                  <a:spAutoFit/>
                </a:bodyPr>
                <a:lstStyle/>
                <a:p>
                  <a:pPr algn="ctr"/>
                  <a:r>
                    <a:rPr lang="en-US" sz="700" dirty="0" smtClean="0"/>
                    <a:t>#3</a:t>
                  </a:r>
                </a:p>
              </p:txBody>
            </p:sp>
          </p:grpSp>
          <p:grpSp>
            <p:nvGrpSpPr>
              <p:cNvPr id="43" name="Gruppieren 42"/>
              <p:cNvGrpSpPr/>
              <p:nvPr/>
            </p:nvGrpSpPr>
            <p:grpSpPr>
              <a:xfrm>
                <a:off x="7529809" y="3141256"/>
                <a:ext cx="1276190" cy="1017143"/>
                <a:chOff x="6229421" y="4327832"/>
                <a:chExt cx="1276190" cy="1017143"/>
              </a:xfrm>
            </p:grpSpPr>
            <p:pic>
              <p:nvPicPr>
                <p:cNvPr id="44" name="Grafik 43"/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29421" y="4327832"/>
                  <a:ext cx="1276190" cy="1017143"/>
                </a:xfrm>
                <a:prstGeom prst="rect">
                  <a:avLst/>
                </a:prstGeom>
              </p:spPr>
            </p:pic>
            <p:sp>
              <p:nvSpPr>
                <p:cNvPr id="45" name="Textfeld 44"/>
                <p:cNvSpPr txBox="1"/>
                <p:nvPr/>
              </p:nvSpPr>
              <p:spPr>
                <a:xfrm>
                  <a:off x="7254723" y="4363142"/>
                  <a:ext cx="135738" cy="144073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txBody>
                <a:bodyPr vert="horz" wrap="none" lIns="18000" tIns="18000" rIns="18000" bIns="18000" rtlCol="0" anchor="t">
                  <a:spAutoFit/>
                </a:bodyPr>
                <a:lstStyle/>
                <a:p>
                  <a:pPr algn="ctr"/>
                  <a:r>
                    <a:rPr lang="en-US" sz="700" dirty="0" smtClean="0"/>
                    <a:t>#4</a:t>
                  </a:r>
                </a:p>
              </p:txBody>
            </p:sp>
          </p:grpSp>
          <p:grpSp>
            <p:nvGrpSpPr>
              <p:cNvPr id="32" name="Gruppieren 31"/>
              <p:cNvGrpSpPr/>
              <p:nvPr/>
            </p:nvGrpSpPr>
            <p:grpSpPr>
              <a:xfrm>
                <a:off x="4935637" y="3141256"/>
                <a:ext cx="1272381" cy="1017143"/>
                <a:chOff x="3817444" y="2943481"/>
                <a:chExt cx="1272381" cy="1017143"/>
              </a:xfrm>
            </p:grpSpPr>
            <p:pic>
              <p:nvPicPr>
                <p:cNvPr id="40" name="Grafik 39"/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817444" y="2943481"/>
                  <a:ext cx="1272381" cy="1017143"/>
                </a:xfrm>
                <a:prstGeom prst="rect">
                  <a:avLst/>
                </a:prstGeom>
              </p:spPr>
            </p:pic>
            <p:sp>
              <p:nvSpPr>
                <p:cNvPr id="41" name="Textfeld 40"/>
                <p:cNvSpPr txBox="1"/>
                <p:nvPr/>
              </p:nvSpPr>
              <p:spPr>
                <a:xfrm>
                  <a:off x="4824913" y="3001524"/>
                  <a:ext cx="135738" cy="144073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txBody>
                <a:bodyPr vert="horz" wrap="none" lIns="18000" tIns="18000" rIns="18000" bIns="18000" rtlCol="0" anchor="t">
                  <a:spAutoFit/>
                </a:bodyPr>
                <a:lstStyle/>
                <a:p>
                  <a:pPr algn="ctr"/>
                  <a:r>
                    <a:rPr lang="en-US" sz="700" dirty="0" smtClean="0"/>
                    <a:t>#2</a:t>
                  </a:r>
                </a:p>
              </p:txBody>
            </p:sp>
          </p:grpSp>
          <p:grpSp>
            <p:nvGrpSpPr>
              <p:cNvPr id="36" name="Gruppieren 35"/>
              <p:cNvGrpSpPr/>
              <p:nvPr/>
            </p:nvGrpSpPr>
            <p:grpSpPr>
              <a:xfrm>
                <a:off x="3636647" y="3141256"/>
                <a:ext cx="1276190" cy="1017143"/>
                <a:chOff x="3042466" y="2224246"/>
                <a:chExt cx="1276190" cy="1017143"/>
              </a:xfrm>
            </p:grpSpPr>
            <p:pic>
              <p:nvPicPr>
                <p:cNvPr id="38" name="Grafik 37"/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042466" y="2224246"/>
                  <a:ext cx="1276190" cy="1017143"/>
                </a:xfrm>
                <a:prstGeom prst="rect">
                  <a:avLst/>
                </a:prstGeom>
              </p:spPr>
            </p:pic>
            <p:sp>
              <p:nvSpPr>
                <p:cNvPr id="39" name="Textfeld 38"/>
                <p:cNvSpPr txBox="1"/>
                <p:nvPr/>
              </p:nvSpPr>
              <p:spPr>
                <a:xfrm>
                  <a:off x="4053744" y="2282289"/>
                  <a:ext cx="135738" cy="144073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txBody>
                <a:bodyPr vert="horz" wrap="none" lIns="18000" tIns="18000" rIns="18000" bIns="18000" rtlCol="0" anchor="t">
                  <a:spAutoFit/>
                </a:bodyPr>
                <a:lstStyle/>
                <a:p>
                  <a:pPr algn="ctr"/>
                  <a:r>
                    <a:rPr lang="en-US" sz="700" dirty="0" smtClean="0"/>
                    <a:t>#1</a:t>
                  </a:r>
                </a:p>
              </p:txBody>
            </p:sp>
          </p:grpSp>
        </p:grpSp>
        <p:sp>
          <p:nvSpPr>
            <p:cNvPr id="62" name="Textfeld 61"/>
            <p:cNvSpPr txBox="1"/>
            <p:nvPr/>
          </p:nvSpPr>
          <p:spPr>
            <a:xfrm>
              <a:off x="4391882" y="3505131"/>
              <a:ext cx="4384534" cy="261610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spAutoFit/>
            </a:bodyPr>
            <a:lstStyle/>
            <a:p>
              <a:pPr algn="ctr"/>
              <a:r>
                <a:rPr lang="en-US" sz="1100" i="1" dirty="0" smtClean="0"/>
                <a:t>Horizontal </a:t>
              </a:r>
              <a:r>
                <a:rPr lang="en-US" sz="1100" i="1" dirty="0" smtClean="0"/>
                <a:t>tune in booster mode </a:t>
              </a:r>
              <a:r>
                <a:rPr lang="en-US" sz="1100" i="1" dirty="0"/>
                <a:t>with U</a:t>
              </a:r>
              <a:r>
                <a:rPr lang="en-US" sz="1100" i="1" baseline="30000" dirty="0"/>
                <a:t>73+</a:t>
              </a:r>
              <a:r>
                <a:rPr lang="en-US" sz="1100" i="1" dirty="0"/>
                <a:t> </a:t>
              </a:r>
              <a:r>
                <a:rPr lang="en-US" sz="1100" i="1" dirty="0" smtClean="0"/>
                <a:t>for four successive cycles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6800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477798" y="259790"/>
            <a:ext cx="6242342" cy="787557"/>
          </a:xfrm>
        </p:spPr>
        <p:txBody>
          <a:bodyPr/>
          <a:lstStyle/>
          <a:p>
            <a:r>
              <a:rPr lang="en-US" dirty="0" smtClean="0"/>
              <a:t>Hysteresis Compensation (I)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9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 smtClean="0"/>
              <a:t>11.07.2024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 smtClean="0"/>
              <a:t>FAIR Booster Mode</a:t>
            </a:r>
            <a:endParaRPr lang="en-US" dirty="0"/>
          </a:p>
        </p:txBody>
      </p:sp>
      <p:sp>
        <p:nvSpPr>
          <p:cNvPr id="9" name="Inhaltsplatzhalter 8"/>
          <p:cNvSpPr>
            <a:spLocks noGrp="1"/>
          </p:cNvSpPr>
          <p:nvPr>
            <p:ph sz="half" idx="15"/>
          </p:nvPr>
        </p:nvSpPr>
        <p:spPr>
          <a:xfrm>
            <a:off x="350324" y="1378072"/>
            <a:ext cx="4038600" cy="2574100"/>
          </a:xfrm>
        </p:spPr>
        <p:txBody>
          <a:bodyPr>
            <a:normAutofit/>
          </a:bodyPr>
          <a:lstStyle/>
          <a:p>
            <a:r>
              <a:rPr lang="en-US" dirty="0" smtClean="0"/>
              <a:t>Short test during last week of beam time</a:t>
            </a:r>
          </a:p>
          <a:p>
            <a:pPr lvl="1"/>
            <a:r>
              <a:rPr lang="en-US" dirty="0" smtClean="0"/>
              <a:t>Made possible due to septum cable failure</a:t>
            </a:r>
          </a:p>
          <a:p>
            <a:pPr lvl="1"/>
            <a:r>
              <a:rPr lang="en-US" dirty="0" smtClean="0"/>
              <a:t>U</a:t>
            </a:r>
            <a:r>
              <a:rPr lang="en-US" baseline="30000" dirty="0" smtClean="0"/>
              <a:t>73+</a:t>
            </a:r>
            <a:r>
              <a:rPr lang="en-US" dirty="0" smtClean="0"/>
              <a:t> booster cycle with single injection used</a:t>
            </a:r>
          </a:p>
          <a:p>
            <a:pPr lvl="1"/>
            <a:r>
              <a:rPr lang="en-US" dirty="0" smtClean="0"/>
              <a:t>Goals: measure and demonstrate compensation</a:t>
            </a:r>
          </a:p>
          <a:p>
            <a:pPr lvl="1"/>
            <a:endParaRPr lang="en-US" dirty="0"/>
          </a:p>
          <a:p>
            <a:r>
              <a:rPr lang="en-US" dirty="0" smtClean="0"/>
              <a:t>Measurement of hysteresis</a:t>
            </a:r>
          </a:p>
          <a:p>
            <a:pPr lvl="1"/>
            <a:r>
              <a:rPr lang="en-US" dirty="0" smtClean="0"/>
              <a:t>‘Chimney’ used to change hysteresis loop</a:t>
            </a:r>
          </a:p>
          <a:p>
            <a:pPr lvl="1"/>
            <a:r>
              <a:rPr lang="en-US" dirty="0" smtClean="0"/>
              <a:t>Injection offsets compensated by set values</a:t>
            </a:r>
            <a:endParaRPr lang="en-US" dirty="0"/>
          </a:p>
          <a:p>
            <a:pPr lvl="1"/>
            <a:r>
              <a:rPr lang="en-US" dirty="0" smtClean="0"/>
              <a:t>Separately for dipoles and quadrupoles</a:t>
            </a:r>
          </a:p>
          <a:p>
            <a:pPr lvl="1"/>
            <a:r>
              <a:rPr lang="en-US" dirty="0" smtClean="0"/>
              <a:t>Data acquired, analysis ongoing</a:t>
            </a:r>
          </a:p>
        </p:txBody>
      </p:sp>
      <p:grpSp>
        <p:nvGrpSpPr>
          <p:cNvPr id="18" name="Gruppieren 17"/>
          <p:cNvGrpSpPr/>
          <p:nvPr/>
        </p:nvGrpSpPr>
        <p:grpSpPr>
          <a:xfrm>
            <a:off x="4793846" y="1785317"/>
            <a:ext cx="4260943" cy="1768180"/>
            <a:chOff x="4793846" y="1920331"/>
            <a:chExt cx="4260943" cy="1768180"/>
          </a:xfrm>
        </p:grpSpPr>
        <p:grpSp>
          <p:nvGrpSpPr>
            <p:cNvPr id="16" name="Gruppieren 15"/>
            <p:cNvGrpSpPr/>
            <p:nvPr/>
          </p:nvGrpSpPr>
          <p:grpSpPr>
            <a:xfrm>
              <a:off x="4793846" y="2209290"/>
              <a:ext cx="4260943" cy="1479221"/>
              <a:chOff x="4775435" y="2047054"/>
              <a:chExt cx="4260943" cy="1479221"/>
            </a:xfrm>
          </p:grpSpPr>
          <p:grpSp>
            <p:nvGrpSpPr>
              <p:cNvPr id="3" name="Gruppieren 2"/>
              <p:cNvGrpSpPr/>
              <p:nvPr/>
            </p:nvGrpSpPr>
            <p:grpSpPr>
              <a:xfrm>
                <a:off x="4775435" y="2047054"/>
                <a:ext cx="4260943" cy="1479221"/>
                <a:chOff x="4775435" y="2047054"/>
                <a:chExt cx="4260943" cy="1479221"/>
              </a:xfrm>
            </p:grpSpPr>
            <p:pic>
              <p:nvPicPr>
                <p:cNvPr id="2" name="Grafik 1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775435" y="2047054"/>
                  <a:ext cx="4260943" cy="1479221"/>
                </a:xfrm>
                <a:prstGeom prst="rect">
                  <a:avLst/>
                </a:prstGeom>
              </p:spPr>
            </p:pic>
            <p:sp>
              <p:nvSpPr>
                <p:cNvPr id="8" name="Pfeil nach unten 7"/>
                <p:cNvSpPr/>
                <p:nvPr/>
              </p:nvSpPr>
              <p:spPr>
                <a:xfrm>
                  <a:off x="7075908" y="2644037"/>
                  <a:ext cx="108000" cy="557333"/>
                </a:xfrm>
                <a:prstGeom prst="downArrow">
                  <a:avLst>
                    <a:gd name="adj1" fmla="val 96420"/>
                    <a:gd name="adj2" fmla="val 74759"/>
                  </a:avLst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vert270" wrap="non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sz="700" dirty="0" smtClean="0">
                      <a:solidFill>
                        <a:schemeClr val="tx1"/>
                      </a:solidFill>
                    </a:rPr>
                    <a:t>Injection</a:t>
                  </a:r>
                  <a:endParaRPr lang="de-DE" sz="8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5" name="Gruppieren 14"/>
              <p:cNvGrpSpPr/>
              <p:nvPr/>
            </p:nvGrpSpPr>
            <p:grpSpPr>
              <a:xfrm>
                <a:off x="6104020" y="3122216"/>
                <a:ext cx="1022789" cy="229660"/>
                <a:chOff x="6104020" y="3122216"/>
                <a:chExt cx="1022789" cy="229660"/>
              </a:xfrm>
            </p:grpSpPr>
            <p:sp>
              <p:nvSpPr>
                <p:cNvPr id="13" name="Ellipse 12"/>
                <p:cNvSpPr/>
                <p:nvPr/>
              </p:nvSpPr>
              <p:spPr>
                <a:xfrm>
                  <a:off x="6582033" y="3122216"/>
                  <a:ext cx="544776" cy="229660"/>
                </a:xfrm>
                <a:prstGeom prst="ellipse">
                  <a:avLst/>
                </a:prstGeom>
                <a:solidFill>
                  <a:schemeClr val="accent3">
                    <a:lumMod val="75000"/>
                    <a:alpha val="15000"/>
                  </a:schemeClr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4" name="Textfeld 13"/>
                <p:cNvSpPr txBox="1"/>
                <p:nvPr/>
              </p:nvSpPr>
              <p:spPr>
                <a:xfrm>
                  <a:off x="6104020" y="3175884"/>
                  <a:ext cx="536507" cy="123111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t">
                  <a:spAutoFit/>
                </a:bodyPr>
                <a:lstStyle/>
                <a:p>
                  <a:pPr algn="l"/>
                  <a:r>
                    <a:rPr lang="en-US" sz="800" dirty="0" smtClean="0">
                      <a:solidFill>
                        <a:schemeClr val="accent3">
                          <a:lumMod val="50000"/>
                        </a:schemeClr>
                      </a:solidFill>
                    </a:rPr>
                    <a:t>‘Chimney’</a:t>
                  </a:r>
                  <a:endParaRPr lang="de-DE" sz="800" dirty="0" smtClean="0">
                    <a:solidFill>
                      <a:schemeClr val="accent3">
                        <a:lumMod val="50000"/>
                      </a:schemeClr>
                    </a:solidFill>
                  </a:endParaRPr>
                </a:p>
              </p:txBody>
            </p:sp>
          </p:grpSp>
        </p:grpSp>
        <p:sp>
          <p:nvSpPr>
            <p:cNvPr id="17" name="Textfeld 16"/>
            <p:cNvSpPr txBox="1"/>
            <p:nvPr/>
          </p:nvSpPr>
          <p:spPr>
            <a:xfrm>
              <a:off x="4793846" y="1920331"/>
              <a:ext cx="4139275" cy="261610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spAutoFit/>
            </a:bodyPr>
            <a:lstStyle/>
            <a:p>
              <a:pPr algn="ctr"/>
              <a:r>
                <a:rPr lang="en-US" sz="1100" i="1" dirty="0" smtClean="0"/>
                <a:t>Booster cycle with ‘chimney’ used for hysteresis measurements</a:t>
              </a:r>
              <a:endParaRPr lang="en-US" sz="1100" i="1" dirty="0" smtClean="0"/>
            </a:p>
          </p:txBody>
        </p:sp>
      </p:grpSp>
      <p:grpSp>
        <p:nvGrpSpPr>
          <p:cNvPr id="22" name="Gruppieren 21"/>
          <p:cNvGrpSpPr/>
          <p:nvPr/>
        </p:nvGrpSpPr>
        <p:grpSpPr>
          <a:xfrm>
            <a:off x="350324" y="4530805"/>
            <a:ext cx="8153495" cy="1975108"/>
            <a:chOff x="350324" y="4530805"/>
            <a:chExt cx="8153495" cy="1975108"/>
          </a:xfrm>
        </p:grpSpPr>
        <p:pic>
          <p:nvPicPr>
            <p:cNvPr id="19" name="Grafik 1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0342" y="4530805"/>
              <a:ext cx="2633477" cy="1975108"/>
            </a:xfrm>
            <a:prstGeom prst="rect">
              <a:avLst/>
            </a:prstGeom>
          </p:spPr>
        </p:pic>
        <p:pic>
          <p:nvPicPr>
            <p:cNvPr id="20" name="Grafik 1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324" y="4530805"/>
              <a:ext cx="2633477" cy="1975108"/>
            </a:xfrm>
            <a:prstGeom prst="rect">
              <a:avLst/>
            </a:prstGeom>
          </p:spPr>
        </p:pic>
        <p:pic>
          <p:nvPicPr>
            <p:cNvPr id="21" name="Grafik 2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0333" y="4530805"/>
              <a:ext cx="2633477" cy="1975108"/>
            </a:xfrm>
            <a:prstGeom prst="rect">
              <a:avLst/>
            </a:prstGeom>
          </p:spPr>
        </p:pic>
      </p:grpSp>
      <p:sp>
        <p:nvSpPr>
          <p:cNvPr id="23" name="Textfeld 22"/>
          <p:cNvSpPr txBox="1"/>
          <p:nvPr/>
        </p:nvSpPr>
        <p:spPr>
          <a:xfrm>
            <a:off x="2335566" y="4325797"/>
            <a:ext cx="4451860" cy="261610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ctr"/>
            <a:r>
              <a:rPr lang="en-US" sz="1100" i="1" dirty="0" smtClean="0"/>
              <a:t>Effect of changing hysteresis loop for D-quadrupoles on vertical tune</a:t>
            </a:r>
            <a:endParaRPr lang="en-US" sz="1100" i="1" dirty="0" smtClean="0"/>
          </a:p>
        </p:txBody>
      </p:sp>
      <p:sp>
        <p:nvSpPr>
          <p:cNvPr id="24" name="Textfeld 23"/>
          <p:cNvSpPr txBox="1"/>
          <p:nvPr/>
        </p:nvSpPr>
        <p:spPr>
          <a:xfrm>
            <a:off x="707024" y="4645189"/>
            <a:ext cx="400234" cy="144073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vert="horz" wrap="none" lIns="18000" tIns="18000" rIns="18000" bIns="18000" rtlCol="0" anchor="t">
            <a:spAutoFit/>
          </a:bodyPr>
          <a:lstStyle/>
          <a:p>
            <a:pPr algn="ctr"/>
            <a:r>
              <a:rPr lang="en-US" sz="700" dirty="0" smtClean="0"/>
              <a:t>Standard</a:t>
            </a:r>
            <a:endParaRPr lang="en-US" sz="700" dirty="0" smtClean="0"/>
          </a:p>
        </p:txBody>
      </p:sp>
      <p:sp>
        <p:nvSpPr>
          <p:cNvPr id="25" name="Textfeld 24"/>
          <p:cNvSpPr txBox="1"/>
          <p:nvPr/>
        </p:nvSpPr>
        <p:spPr>
          <a:xfrm>
            <a:off x="3468345" y="4641495"/>
            <a:ext cx="509237" cy="144073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vert="horz" wrap="none" lIns="18000" tIns="18000" rIns="18000" bIns="18000" rtlCol="0" anchor="t">
            <a:spAutoFit/>
          </a:bodyPr>
          <a:lstStyle/>
          <a:p>
            <a:pPr algn="ctr"/>
            <a:r>
              <a:rPr lang="en-US" sz="700" dirty="0" smtClean="0"/>
              <a:t>B1L = -0.4T</a:t>
            </a:r>
            <a:endParaRPr lang="en-US" sz="700" dirty="0" smtClean="0"/>
          </a:p>
        </p:txBody>
      </p:sp>
      <p:sp>
        <p:nvSpPr>
          <p:cNvPr id="26" name="Textfeld 25"/>
          <p:cNvSpPr txBox="1"/>
          <p:nvPr/>
        </p:nvSpPr>
        <p:spPr>
          <a:xfrm>
            <a:off x="6229313" y="4641494"/>
            <a:ext cx="509238" cy="144073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vert="horz" wrap="none" lIns="18000" tIns="18000" rIns="18000" bIns="18000" rtlCol="0" anchor="t">
            <a:spAutoFit/>
          </a:bodyPr>
          <a:lstStyle/>
          <a:p>
            <a:pPr algn="ctr"/>
            <a:r>
              <a:rPr lang="en-US" sz="700" dirty="0" smtClean="0"/>
              <a:t>B1L = -0.6T</a:t>
            </a:r>
            <a:endParaRPr lang="en-US" sz="700" dirty="0" smtClean="0"/>
          </a:p>
        </p:txBody>
      </p:sp>
    </p:spTree>
    <p:extLst>
      <p:ext uri="{BB962C8B-B14F-4D97-AF65-F5344CB8AC3E}">
        <p14:creationId xmlns:p14="http://schemas.microsoft.com/office/powerpoint/2010/main" val="4286039359"/>
      </p:ext>
    </p:extLst>
  </p:cSld>
  <p:clrMapOvr>
    <a:masterClrMapping/>
  </p:clrMapOvr>
</p:sld>
</file>

<file path=ppt/theme/theme1.xml><?xml version="1.0" encoding="utf-8"?>
<a:theme xmlns:a="http://schemas.openxmlformats.org/drawingml/2006/main" name="gsi-folienmaster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gsi-folienmaster</Template>
  <TotalTime>0</TotalTime>
  <Words>1451</Words>
  <Application>Microsoft Office PowerPoint</Application>
  <PresentationFormat>Bildschirmpräsentation (4:3)</PresentationFormat>
  <Paragraphs>369</Paragraphs>
  <Slides>14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9" baseType="lpstr">
      <vt:lpstr>Arial</vt:lpstr>
      <vt:lpstr>Calibri</vt:lpstr>
      <vt:lpstr>Cambria Math</vt:lpstr>
      <vt:lpstr>Wingdings</vt:lpstr>
      <vt:lpstr>gsi-folienmaster</vt:lpstr>
      <vt:lpstr>FAIR Booster Mode</vt:lpstr>
      <vt:lpstr>Contents</vt:lpstr>
      <vt:lpstr>Booster Mode</vt:lpstr>
      <vt:lpstr>Booster Mode: Topics</vt:lpstr>
      <vt:lpstr>Super-Cycle Development</vt:lpstr>
      <vt:lpstr>Hysteresis Effects: General</vt:lpstr>
      <vt:lpstr>Hysteresis Effects: Dipoles</vt:lpstr>
      <vt:lpstr>Hysteresis Effects: Quadrupoles</vt:lpstr>
      <vt:lpstr>Hysteresis Compensation (I)</vt:lpstr>
      <vt:lpstr>Hysteresis Compensation (II)</vt:lpstr>
      <vt:lpstr>BD applications for booster mode</vt:lpstr>
      <vt:lpstr>Status of Topics</vt:lpstr>
      <vt:lpstr>Comparison to FAIR Requirements</vt:lpstr>
      <vt:lpstr>Summary and Outlook</vt:lpstr>
    </vt:vector>
  </TitlesOfParts>
  <Company>GSI Helmholzzentrum für Schwerionenforschung 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Slow Extraction from SIS18</dc:title>
  <dc:creator>Ondreka, David Dr.</dc:creator>
  <cp:lastModifiedBy>Ondreka, David Dr.</cp:lastModifiedBy>
  <cp:revision>1180</cp:revision>
  <cp:lastPrinted>2024-07-08T13:46:04Z</cp:lastPrinted>
  <dcterms:created xsi:type="dcterms:W3CDTF">2016-02-22T15:04:17Z</dcterms:created>
  <dcterms:modified xsi:type="dcterms:W3CDTF">2024-07-10T14:08:59Z</dcterms:modified>
</cp:coreProperties>
</file>