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42.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4.jpg" ContentType="image/jpeg"/>
  <Override PartName="/ppt/media/image55.jpg" ContentType="image/jpe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91" r:id="rId3"/>
    <p:sldMasterId id="2147483695" r:id="rId4"/>
  </p:sldMasterIdLst>
  <p:notesMasterIdLst>
    <p:notesMasterId r:id="rId31"/>
  </p:notesMasterIdLst>
  <p:sldIdLst>
    <p:sldId id="2650" r:id="rId5"/>
    <p:sldId id="2648" r:id="rId6"/>
    <p:sldId id="2638" r:id="rId7"/>
    <p:sldId id="490" r:id="rId8"/>
    <p:sldId id="593" r:id="rId9"/>
    <p:sldId id="2633" r:id="rId10"/>
    <p:sldId id="256" r:id="rId11"/>
    <p:sldId id="257" r:id="rId12"/>
    <p:sldId id="259" r:id="rId13"/>
    <p:sldId id="2635" r:id="rId14"/>
    <p:sldId id="594" r:id="rId15"/>
    <p:sldId id="595" r:id="rId16"/>
    <p:sldId id="2643" r:id="rId17"/>
    <p:sldId id="2644" r:id="rId18"/>
    <p:sldId id="2645" r:id="rId19"/>
    <p:sldId id="2639" r:id="rId20"/>
    <p:sldId id="2587" r:id="rId21"/>
    <p:sldId id="2640" r:id="rId22"/>
    <p:sldId id="1610" r:id="rId23"/>
    <p:sldId id="1611" r:id="rId24"/>
    <p:sldId id="1609" r:id="rId25"/>
    <p:sldId id="2646" r:id="rId26"/>
    <p:sldId id="1612" r:id="rId27"/>
    <p:sldId id="260" r:id="rId28"/>
    <p:sldId id="261" r:id="rId29"/>
    <p:sldId id="2651"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B4BF992-8D60-4E87-97BE-D13D80608BD8}">
          <p14:sldIdLst>
            <p14:sldId id="2650"/>
            <p14:sldId id="2648"/>
          </p14:sldIdLst>
        </p14:section>
        <p14:section name="Abschnitt ohne Titel" id="{43B14E08-D90C-4024-8D57-5C0929718AE0}">
          <p14:sldIdLst>
            <p14:sldId id="2638"/>
            <p14:sldId id="490"/>
            <p14:sldId id="593"/>
          </p14:sldIdLst>
        </p14:section>
        <p14:section name="Abschnitt ohne Titel" id="{6D3F41C7-4C10-469F-9DEA-A127822A5668}">
          <p14:sldIdLst>
            <p14:sldId id="2633"/>
            <p14:sldId id="256"/>
            <p14:sldId id="257"/>
            <p14:sldId id="259"/>
          </p14:sldIdLst>
        </p14:section>
        <p14:section name="Abschnitt ohne Titel" id="{D71653F5-1D26-4DCD-915E-738A22F8D440}">
          <p14:sldIdLst>
            <p14:sldId id="2635"/>
            <p14:sldId id="594"/>
            <p14:sldId id="595"/>
          </p14:sldIdLst>
        </p14:section>
        <p14:section name="Abschnitt ohne Titel" id="{4C8AB208-B869-4882-9159-3C3048B12B0F}">
          <p14:sldIdLst>
            <p14:sldId id="2643"/>
            <p14:sldId id="2644"/>
            <p14:sldId id="2645"/>
          </p14:sldIdLst>
        </p14:section>
        <p14:section name="Abschnitt ohne Titel" id="{C868C899-52CD-4EF3-B064-0771F46F3ABE}">
          <p14:sldIdLst>
            <p14:sldId id="2639"/>
            <p14:sldId id="2587"/>
            <p14:sldId id="2640"/>
          </p14:sldIdLst>
        </p14:section>
        <p14:section name="Abschnitt ohne Titel" id="{7E219B8C-0ECA-4889-8684-32F1D8BB6AFE}">
          <p14:sldIdLst>
            <p14:sldId id="1610"/>
            <p14:sldId id="1611"/>
            <p14:sldId id="1609"/>
            <p14:sldId id="2646"/>
            <p14:sldId id="1612"/>
            <p14:sldId id="260"/>
            <p14:sldId id="261"/>
            <p14:sldId id="26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jurado" initials="bj" lastIdx="1" clrIdx="0">
    <p:extLst>
      <p:ext uri="{19B8F6BF-5375-455C-9EA6-DF929625EA0E}">
        <p15:presenceInfo xmlns:p15="http://schemas.microsoft.com/office/powerpoint/2012/main" userId="S-1-5-21-1707044366-884229614-1916815836-1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199791"/>
    <a:srgbClr val="1A9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94660"/>
  </p:normalViewPr>
  <p:slideViewPr>
    <p:cSldViewPr snapToGrid="0" showGuides="1">
      <p:cViewPr varScale="1">
        <p:scale>
          <a:sx n="84" d="100"/>
          <a:sy n="84" d="100"/>
        </p:scale>
        <p:origin x="55" y="3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75B7F-21D2-4D36-A3DF-5CB10A9F1777}" type="datetimeFigureOut">
              <a:rPr lang="fr-FR" smtClean="0"/>
              <a:t>11/07/2024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95901-36D9-4A83-871D-5364ABCAABC5}" type="slidenum">
              <a:rPr lang="fr-FR" smtClean="0"/>
              <a:t>‹Nr.›</a:t>
            </a:fld>
            <a:endParaRPr lang="fr-FR"/>
          </a:p>
        </p:txBody>
      </p:sp>
    </p:spTree>
    <p:extLst>
      <p:ext uri="{BB962C8B-B14F-4D97-AF65-F5344CB8AC3E}">
        <p14:creationId xmlns:p14="http://schemas.microsoft.com/office/powerpoint/2010/main" val="213360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01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43F8D-CF55-447D-A47F-DB77158067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34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noProof="0" dirty="0"/>
              <a:t>Worldwide, there is only one facility available where the </a:t>
            </a:r>
            <a:r>
              <a:rPr lang="en-US" sz="1200" b="0" noProof="0" dirty="0" err="1"/>
              <a:t>HiThor</a:t>
            </a:r>
            <a:r>
              <a:rPr lang="en-US" sz="1200" b="0" noProof="0" dirty="0"/>
              <a:t> experiments can be conducted, namely at GSI Darmstadt, Germany. </a:t>
            </a:r>
          </a:p>
          <a:p>
            <a:r>
              <a:rPr lang="en-US" sz="1200" b="0" noProof="0" dirty="0"/>
              <a:t>For the experiments we use initially a high-energetic uranium beam and produce via fragmentation the desired Thorium 229 isotope with one-electron only. </a:t>
            </a:r>
          </a:p>
          <a:p>
            <a:r>
              <a:rPr lang="en-US" sz="1200" b="0" noProof="0" dirty="0"/>
              <a:t>The cocktail of fragments is injected into the storage ring ESR at about 70% speed of light where the Thorium-229 isotope with one-electron is isolated. </a:t>
            </a:r>
          </a:p>
          <a:p>
            <a:r>
              <a:rPr lang="en-US" sz="1200" b="0" noProof="0" dirty="0"/>
              <a:t>This has already been demonstrated in an experiment in 2022. </a:t>
            </a:r>
          </a:p>
          <a:p>
            <a:r>
              <a:rPr lang="en-US" sz="1200" b="0" noProof="0" dirty="0"/>
              <a:t>The first part of the </a:t>
            </a:r>
            <a:r>
              <a:rPr lang="en-US" sz="1200" b="0" noProof="0" dirty="0" err="1"/>
              <a:t>HiThor</a:t>
            </a:r>
            <a:r>
              <a:rPr lang="en-US" sz="1200" b="0" noProof="0" dirty="0"/>
              <a:t> experiments will be performed at the ESR but a  large part of the </a:t>
            </a:r>
            <a:r>
              <a:rPr lang="en-US" sz="1200" b="0" noProof="0" dirty="0" err="1"/>
              <a:t>HiThor</a:t>
            </a:r>
            <a:r>
              <a:rPr lang="en-US" sz="1200" b="0" noProof="0" dirty="0"/>
              <a:t> experiment will be performed with ions at rest in the laboratory using precision traps at HITRAP. </a:t>
            </a:r>
          </a:p>
          <a:p>
            <a:r>
              <a:rPr lang="en-US" sz="1200" b="0" noProof="0" dirty="0"/>
              <a:t>For this purpose, the ions are decelerated in the ESR, and extract out of the ring and injected into the decelerator of HITRAP where we finally slow down the ions to rest but preserving the high charge state. </a:t>
            </a:r>
          </a:p>
          <a:p>
            <a:endParaRPr lang="en-US" b="1" noProof="0" dirty="0"/>
          </a:p>
          <a:p>
            <a:r>
              <a:rPr lang="en-US" b="1" noProof="0" dirty="0"/>
              <a:t>134 Worte1 ½ </a:t>
            </a:r>
            <a:r>
              <a:rPr lang="en-US" b="1" noProof="0" dirty="0" err="1"/>
              <a:t>Minuten</a:t>
            </a:r>
            <a:endParaRPr lang="en-US" b="1" noProof="0" dirty="0"/>
          </a:p>
          <a:p>
            <a:endParaRPr lang="en-US" noProof="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3A8E4-52C3-45B9-9F21-20EDE9A9C72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36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ADFB0D-26E3-4E17-B6D3-EF6C8D22E8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4C0FCF8-157B-4459-9419-655C5EA5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0678C9-5BA7-4ED9-900D-A2DB9F2E16A3}"/>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BB99A63D-A5CE-43BD-A60E-AA86C34B10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D8851B-DC52-48D0-A232-9B4853F6B2EE}"/>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93769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2F219-A352-409C-9204-0A7FEC8BFC7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CD4B89-183C-4EC1-AA1E-7801F6871DBD}"/>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7F702B-2A40-459A-A6E9-5F66B9A8A842}"/>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346A755B-CA62-48DE-8244-06701A9CBC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1949CC-B893-43B3-83DC-311B7D3D05CF}"/>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64636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0CA931-2BD3-4037-8A85-34F04E9C05C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B499DB-85E3-4366-A010-C6CAEBCC80E6}"/>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E72FE0-037C-4D58-BD8A-A9D14AE0F503}"/>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C2D4F7CB-9838-477B-8A91-703669F430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0831FC-F1A5-4E90-9C30-869B8057ECDA}"/>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401614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8"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59532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3425" y="307196"/>
            <a:ext cx="8934639" cy="787557"/>
          </a:xfrm>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72424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70213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809715" y="188156"/>
            <a:ext cx="7066272" cy="787557"/>
          </a:xfrm>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1314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09510" y="223434"/>
            <a:ext cx="7963660" cy="717423"/>
          </a:xfrm>
        </p:spPr>
        <p:txBody>
          <a:bodyPr anchor="ctr" anchorCtr="0">
            <a:normAutofit/>
          </a:bodyPr>
          <a:lstStyle>
            <a:lvl1pPr>
              <a:defRPr sz="3200"/>
            </a:lvl1p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a:xfrm>
            <a:off x="9535008" y="6552643"/>
            <a:ext cx="1131165" cy="365125"/>
          </a:xfrm>
          <a:prstGeom prst="rect">
            <a:avLst/>
          </a:prstGeom>
        </p:spPr>
        <p:txBody>
          <a:bodyPr/>
          <a:lstStyle/>
          <a:p>
            <a:r>
              <a:rPr lang="de-DE"/>
              <a:t>31.03.14</a:t>
            </a:r>
            <a:endParaRPr lang="de-DE" dirty="0"/>
          </a:p>
        </p:txBody>
      </p:sp>
      <p:sp>
        <p:nvSpPr>
          <p:cNvPr id="5" name="Fußzeilenplatzhalter 4"/>
          <p:cNvSpPr>
            <a:spLocks noGrp="1"/>
          </p:cNvSpPr>
          <p:nvPr>
            <p:ph type="ftr" sz="quarter" idx="12"/>
          </p:nvPr>
        </p:nvSpPr>
        <p:spPr>
          <a:xfrm>
            <a:off x="5350935" y="6560611"/>
            <a:ext cx="4182132" cy="357157"/>
          </a:xfrm>
          <a:prstGeom prst="rect">
            <a:avLst/>
          </a:prstGeom>
        </p:spPr>
        <p:txBody>
          <a:bodyPr/>
          <a:lstStyle/>
          <a:p>
            <a:pPr algn="l"/>
            <a:r>
              <a:rPr lang="de-DE"/>
              <a:t>Name/Vortragstitel</a:t>
            </a:r>
            <a:endParaRPr lang="de-DE" dirty="0"/>
          </a:p>
        </p:txBody>
      </p:sp>
      <p:sp>
        <p:nvSpPr>
          <p:cNvPr id="9" name="Textplatzhalter 8"/>
          <p:cNvSpPr>
            <a:spLocks noGrp="1"/>
          </p:cNvSpPr>
          <p:nvPr>
            <p:ph type="body" sz="quarter" idx="13"/>
          </p:nvPr>
        </p:nvSpPr>
        <p:spPr>
          <a:xfrm>
            <a:off x="423518" y="1473200"/>
            <a:ext cx="7027149" cy="4555067"/>
          </a:xfrm>
        </p:spPr>
        <p:txBody>
          <a:bodyPr/>
          <a:lstStyle>
            <a:lvl1pPr>
              <a:defRPr sz="2133"/>
            </a:lvl1pPr>
            <a:lvl2pPr>
              <a:defRPr sz="1867"/>
            </a:lvl2pPr>
            <a:lvl3pPr>
              <a:defRPr sz="1600"/>
            </a:lvl3pPr>
            <a:lvl4pPr>
              <a:defRPr sz="1467"/>
            </a:lvl4pPr>
            <a:lvl5pPr>
              <a:defRPr sz="1333"/>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65047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09510" y="223434"/>
            <a:ext cx="7963660" cy="717423"/>
          </a:xfrm>
        </p:spPr>
        <p:txBody>
          <a:bodyPr anchor="ctr" anchorCtr="0">
            <a:normAutofit/>
          </a:bodyPr>
          <a:lstStyle>
            <a:lvl1pPr>
              <a:defRPr sz="3200"/>
            </a:lvl1p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a:xfrm>
            <a:off x="9535008" y="6552643"/>
            <a:ext cx="1131165" cy="365125"/>
          </a:xfrm>
          <a:prstGeom prst="rect">
            <a:avLst/>
          </a:prstGeom>
        </p:spPr>
        <p:txBody>
          <a:bodyPr/>
          <a:lstStyle/>
          <a:p>
            <a:r>
              <a:rPr lang="de-DE"/>
              <a:t>31.03.14</a:t>
            </a:r>
            <a:endParaRPr lang="de-DE" dirty="0"/>
          </a:p>
        </p:txBody>
      </p:sp>
      <p:sp>
        <p:nvSpPr>
          <p:cNvPr id="5" name="Fußzeilenplatzhalter 4"/>
          <p:cNvSpPr>
            <a:spLocks noGrp="1"/>
          </p:cNvSpPr>
          <p:nvPr>
            <p:ph type="ftr" sz="quarter" idx="12"/>
          </p:nvPr>
        </p:nvSpPr>
        <p:spPr>
          <a:xfrm>
            <a:off x="5350935" y="6560611"/>
            <a:ext cx="4182132" cy="357157"/>
          </a:xfrm>
          <a:prstGeom prst="rect">
            <a:avLst/>
          </a:prstGeom>
        </p:spPr>
        <p:txBody>
          <a:bodyPr/>
          <a:lstStyle/>
          <a:p>
            <a:pPr algn="l"/>
            <a:r>
              <a:rPr lang="de-DE"/>
              <a:t>Name/Vortragstitel</a:t>
            </a:r>
            <a:endParaRPr lang="de-DE" dirty="0"/>
          </a:p>
        </p:txBody>
      </p:sp>
    </p:spTree>
    <p:extLst>
      <p:ext uri="{BB962C8B-B14F-4D97-AF65-F5344CB8AC3E}">
        <p14:creationId xmlns:p14="http://schemas.microsoft.com/office/powerpoint/2010/main" val="2003664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119140" y="5187362"/>
            <a:ext cx="2844800" cy="365125"/>
          </a:xfrm>
        </p:spPr>
        <p:txBody>
          <a:bodyPr/>
          <a:lstStyle>
            <a:lvl1pPr defTabSz="914377"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
        <p:nvSpPr>
          <p:cNvPr id="4" name="Rectangle 6"/>
          <p:cNvSpPr txBox="1">
            <a:spLocks noChangeArrowheads="1"/>
          </p:cNvSpPr>
          <p:nvPr userDrawn="1"/>
        </p:nvSpPr>
        <p:spPr bwMode="auto">
          <a:xfrm>
            <a:off x="11089219" y="6607177"/>
            <a:ext cx="971549"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3DD849-5874-40B0-9F89-88713C256254}" type="slidenum">
              <a:rPr lang="de-DE" sz="1200" smtClean="0"/>
              <a:pPr>
                <a:defRPr/>
              </a:pPr>
              <a:t>‹Nr.›</a:t>
            </a:fld>
            <a:endParaRPr lang="de-DE" sz="1200"/>
          </a:p>
        </p:txBody>
      </p:sp>
    </p:spTree>
    <p:extLst>
      <p:ext uri="{BB962C8B-B14F-4D97-AF65-F5344CB8AC3E}">
        <p14:creationId xmlns:p14="http://schemas.microsoft.com/office/powerpoint/2010/main" val="872006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Rectangle 6"/>
          <p:cNvSpPr txBox="1">
            <a:spLocks noChangeArrowheads="1"/>
          </p:cNvSpPr>
          <p:nvPr userDrawn="1"/>
        </p:nvSpPr>
        <p:spPr bwMode="auto">
          <a:xfrm>
            <a:off x="10608501" y="6597354"/>
            <a:ext cx="1532467"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fr-FR"/>
            </a:defPPr>
            <a:lvl1pPr marL="0" algn="r" defTabSz="457200" rtl="0" eaLnBrk="0" latinLnBrk="0" hangingPunct="0">
              <a:defRPr sz="1200" b="0" kern="1200">
                <a:solidFill>
                  <a:schemeClr val="tx1"/>
                </a:solidFill>
                <a:latin typeface="+mn-lt"/>
                <a:ea typeface="ＭＳ Ｐゴシック" pitchFamily="-112" charset="-128"/>
                <a:cs typeface="ＭＳ Ｐゴシック" pitchFamily="-112"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9576DC-B884-5846-8608-696B9D4DA3A4}" type="slidenum">
              <a:rPr lang="en-US" sz="1200" smtClean="0">
                <a:solidFill>
                  <a:srgbClr val="000000"/>
                </a:solidFill>
              </a:rPr>
              <a:pPr>
                <a:defRPr/>
              </a:pPr>
              <a:t>‹Nr.›</a:t>
            </a:fld>
            <a:endParaRPr lang="en-US" sz="1200" dirty="0">
              <a:solidFill>
                <a:srgbClr val="000000"/>
              </a:solidFill>
            </a:endParaRPr>
          </a:p>
        </p:txBody>
      </p:sp>
      <p:pic>
        <p:nvPicPr>
          <p:cNvPr id="2" name="Picture 12" descr="logo_blauer_leichtviolett_im_c">
            <a:extLst>
              <a:ext uri="{FF2B5EF4-FFF2-40B4-BE49-F238E27FC236}">
                <a16:creationId xmlns:a16="http://schemas.microsoft.com/office/drawing/2014/main" id="{D042775E-BCC6-B096-8FA0-B3169526469F}"/>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563" y="83849"/>
            <a:ext cx="2496957" cy="80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FD4B7C-A0CD-48EC-A22C-03DBBAF9C91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DF5080-F850-4F3B-A35F-6E82A1C6E901}"/>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FB9BA8-67EB-4D67-BA7A-E021791D5082}"/>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B121D67F-6945-41AE-BC3C-4DA0F2DE78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677AA3-F2A8-43F2-81D2-E1B4DCEECCED}"/>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168987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669536" y="6569076"/>
            <a:ext cx="2844800" cy="365125"/>
          </a:xfrm>
          <a:prstGeom prst="rect">
            <a:avLst/>
          </a:prstGeom>
        </p:spPr>
        <p:txBody>
          <a:bodyPr/>
          <a:lstStyle/>
          <a:p>
            <a:pPr>
              <a:defRPr/>
            </a:pPr>
            <a:fld id="{A12C50AD-3696-4D13-BA89-6245477FE7D8}" type="datetime1">
              <a:rPr lang="de-DE" smtClean="0"/>
              <a:t>11.07.2024</a:t>
            </a:fld>
            <a:endParaRPr lang="en-US" dirty="0"/>
          </a:p>
        </p:txBody>
      </p:sp>
      <p:sp>
        <p:nvSpPr>
          <p:cNvPr id="4" name="Fußzeilenplatzhalter 3"/>
          <p:cNvSpPr>
            <a:spLocks noGrp="1"/>
          </p:cNvSpPr>
          <p:nvPr>
            <p:ph type="ftr" sz="quarter" idx="11"/>
          </p:nvPr>
        </p:nvSpPr>
        <p:spPr>
          <a:xfrm>
            <a:off x="596900" y="6569076"/>
            <a:ext cx="3860800" cy="365125"/>
          </a:xfrm>
          <a:prstGeom prst="rect">
            <a:avLst/>
          </a:prstGeom>
        </p:spPr>
        <p:txBody>
          <a:bodyPr/>
          <a:lstStyle/>
          <a:p>
            <a:pPr>
              <a:defRPr/>
            </a:pPr>
            <a:endParaRPr lang="en-US" dirty="0"/>
          </a:p>
        </p:txBody>
      </p:sp>
      <p:sp>
        <p:nvSpPr>
          <p:cNvPr id="5" name="Foliennummernplatzhalter 4"/>
          <p:cNvSpPr>
            <a:spLocks noGrp="1"/>
          </p:cNvSpPr>
          <p:nvPr>
            <p:ph type="sldNum" sz="quarter" idx="12"/>
          </p:nvPr>
        </p:nvSpPr>
        <p:spPr/>
        <p:txBody>
          <a:bodyPr/>
          <a:lstStyle/>
          <a:p>
            <a:pPr>
              <a:defRPr/>
            </a:pPr>
            <a:fld id="{8509CF2F-E404-418A-A505-5C29661271FF}" type="slidenum">
              <a:rPr lang="en-US" smtClean="0"/>
              <a:pPr>
                <a:defRPr/>
              </a:pPr>
              <a:t>‹Nr.›</a:t>
            </a:fld>
            <a:endParaRPr lang="en-US" dirty="0"/>
          </a:p>
        </p:txBody>
      </p:sp>
    </p:spTree>
    <p:extLst>
      <p:ext uri="{BB962C8B-B14F-4D97-AF65-F5344CB8AC3E}">
        <p14:creationId xmlns:p14="http://schemas.microsoft.com/office/powerpoint/2010/main" val="1879309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 + 1 x Inhalt">
    <p:spTree>
      <p:nvGrpSpPr>
        <p:cNvPr id="1" name=""/>
        <p:cNvGrpSpPr/>
        <p:nvPr/>
      </p:nvGrpSpPr>
      <p:grpSpPr>
        <a:xfrm>
          <a:off x="0" y="0"/>
          <a:ext cx="0" cy="0"/>
          <a:chOff x="0" y="0"/>
          <a:chExt cx="0" cy="0"/>
        </a:xfrm>
      </p:grpSpPr>
      <p:sp>
        <p:nvSpPr>
          <p:cNvPr id="13" name="Inhaltsplatzhalter 9"/>
          <p:cNvSpPr>
            <a:spLocks noGrp="1"/>
          </p:cNvSpPr>
          <p:nvPr>
            <p:ph sz="quarter" idx="16"/>
          </p:nvPr>
        </p:nvSpPr>
        <p:spPr>
          <a:xfrm>
            <a:off x="426161" y="1107090"/>
            <a:ext cx="11123028" cy="4642631"/>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7" name="Titel 6"/>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03221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09511" y="223435"/>
            <a:ext cx="7963660" cy="717423"/>
          </a:xfrm>
        </p:spPr>
        <p:txBody>
          <a:bodyPr anchor="ctr" anchorCtr="0">
            <a:normAutofit/>
          </a:bodyPr>
          <a:lstStyle>
            <a:lvl1pPr>
              <a:defRPr sz="3200"/>
            </a:lvl1p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a:xfrm>
            <a:off x="9535008" y="6552644"/>
            <a:ext cx="1131165" cy="365125"/>
          </a:xfrm>
          <a:prstGeom prst="rect">
            <a:avLst/>
          </a:prstGeom>
        </p:spPr>
        <p:txBody>
          <a:bodyPr/>
          <a:lstStyle/>
          <a:p>
            <a:r>
              <a:rPr lang="de-DE"/>
              <a:t>31.03.14</a:t>
            </a:r>
            <a:endParaRPr lang="de-DE" dirty="0"/>
          </a:p>
        </p:txBody>
      </p:sp>
      <p:sp>
        <p:nvSpPr>
          <p:cNvPr id="5" name="Fußzeilenplatzhalter 4"/>
          <p:cNvSpPr>
            <a:spLocks noGrp="1"/>
          </p:cNvSpPr>
          <p:nvPr>
            <p:ph type="ftr" sz="quarter" idx="12"/>
          </p:nvPr>
        </p:nvSpPr>
        <p:spPr>
          <a:xfrm>
            <a:off x="5350935" y="6560612"/>
            <a:ext cx="4182132" cy="357157"/>
          </a:xfrm>
          <a:prstGeom prst="rect">
            <a:avLst/>
          </a:prstGeom>
        </p:spPr>
        <p:txBody>
          <a:bodyPr/>
          <a:lstStyle/>
          <a:p>
            <a:pPr algn="l"/>
            <a:r>
              <a:rPr lang="de-DE"/>
              <a:t>Name/Vortragstitel</a:t>
            </a:r>
            <a:endParaRPr lang="de-DE" dirty="0"/>
          </a:p>
        </p:txBody>
      </p:sp>
      <p:sp>
        <p:nvSpPr>
          <p:cNvPr id="9" name="Textplatzhalter 8"/>
          <p:cNvSpPr>
            <a:spLocks noGrp="1"/>
          </p:cNvSpPr>
          <p:nvPr>
            <p:ph type="body" sz="quarter" idx="13"/>
          </p:nvPr>
        </p:nvSpPr>
        <p:spPr>
          <a:xfrm>
            <a:off x="423519" y="1473200"/>
            <a:ext cx="7027149" cy="4555067"/>
          </a:xfrm>
        </p:spPr>
        <p:txBody>
          <a:bodyPr/>
          <a:lstStyle>
            <a:lvl1pPr>
              <a:defRPr sz="2133"/>
            </a:lvl1pPr>
            <a:lvl2pPr>
              <a:defRPr sz="1867"/>
            </a:lvl2pPr>
            <a:lvl3pPr>
              <a:defRPr sz="1600"/>
            </a:lvl3pPr>
            <a:lvl4pPr>
              <a:defRPr sz="1467"/>
            </a:lvl4pPr>
            <a:lvl5pPr>
              <a:defRPr sz="1333"/>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08875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09511" y="223435"/>
            <a:ext cx="7963660" cy="717423"/>
          </a:xfrm>
        </p:spPr>
        <p:txBody>
          <a:bodyPr anchor="ctr" anchorCtr="0">
            <a:normAutofit/>
          </a:bodyPr>
          <a:lstStyle>
            <a:lvl1pPr>
              <a:defRPr sz="3200"/>
            </a:lvl1p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125CBDDA-5CCF-8748-8988-9DC6C8981774}" type="slidenum">
              <a:rPr lang="de-DE" smtClean="0"/>
              <a:pPr/>
              <a:t>‹Nr.›</a:t>
            </a:fld>
            <a:endParaRPr lang="de-DE" dirty="0"/>
          </a:p>
        </p:txBody>
      </p:sp>
      <p:sp>
        <p:nvSpPr>
          <p:cNvPr id="4" name="Datumsplatzhalter 3"/>
          <p:cNvSpPr>
            <a:spLocks noGrp="1"/>
          </p:cNvSpPr>
          <p:nvPr>
            <p:ph type="dt" sz="half" idx="11"/>
          </p:nvPr>
        </p:nvSpPr>
        <p:spPr>
          <a:xfrm>
            <a:off x="9535008" y="6552644"/>
            <a:ext cx="1131165" cy="365125"/>
          </a:xfrm>
          <a:prstGeom prst="rect">
            <a:avLst/>
          </a:prstGeom>
        </p:spPr>
        <p:txBody>
          <a:bodyPr/>
          <a:lstStyle/>
          <a:p>
            <a:r>
              <a:rPr lang="de-DE"/>
              <a:t>31.03.14</a:t>
            </a:r>
            <a:endParaRPr lang="de-DE" dirty="0"/>
          </a:p>
        </p:txBody>
      </p:sp>
      <p:sp>
        <p:nvSpPr>
          <p:cNvPr id="5" name="Fußzeilenplatzhalter 4"/>
          <p:cNvSpPr>
            <a:spLocks noGrp="1"/>
          </p:cNvSpPr>
          <p:nvPr>
            <p:ph type="ftr" sz="quarter" idx="12"/>
          </p:nvPr>
        </p:nvSpPr>
        <p:spPr>
          <a:xfrm>
            <a:off x="5350935" y="6560612"/>
            <a:ext cx="4182132" cy="357157"/>
          </a:xfrm>
          <a:prstGeom prst="rect">
            <a:avLst/>
          </a:prstGeom>
        </p:spPr>
        <p:txBody>
          <a:bodyPr/>
          <a:lstStyle/>
          <a:p>
            <a:pPr algn="l"/>
            <a:r>
              <a:rPr lang="de-DE"/>
              <a:t>Name/Vortragstitel</a:t>
            </a:r>
            <a:endParaRPr lang="de-DE" dirty="0"/>
          </a:p>
        </p:txBody>
      </p:sp>
    </p:spTree>
    <p:extLst>
      <p:ext uri="{BB962C8B-B14F-4D97-AF65-F5344CB8AC3E}">
        <p14:creationId xmlns:p14="http://schemas.microsoft.com/office/powerpoint/2010/main" val="359026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PPA R&amp;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97421" y="-131380"/>
            <a:ext cx="7497379" cy="1165013"/>
          </a:xfrm>
          <a:prstGeom prst="rect">
            <a:avLst/>
          </a:prstGeom>
        </p:spPr>
        <p:txBody>
          <a:bodyPr anchor="b">
            <a:noAutofit/>
          </a:bodyPr>
          <a:lstStyle>
            <a:lvl1pPr algn="l">
              <a:lnSpc>
                <a:spcPct val="100000"/>
              </a:lnSpc>
              <a:defRPr sz="3733" b="0">
                <a:latin typeface="+mn-lt"/>
              </a:defRPr>
            </a:lvl1pPr>
          </a:lstStyle>
          <a:p>
            <a:r>
              <a:rPr lang="de-DE" dirty="0"/>
              <a:t>Titelmasterformat durch  </a:t>
            </a:r>
            <a:endParaRPr lang="en-US" dirty="0"/>
          </a:p>
        </p:txBody>
      </p:sp>
    </p:spTree>
    <p:extLst>
      <p:ext uri="{BB962C8B-B14F-4D97-AF65-F5344CB8AC3E}">
        <p14:creationId xmlns:p14="http://schemas.microsoft.com/office/powerpoint/2010/main" val="2894081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119140" y="5187363"/>
            <a:ext cx="2844800" cy="365125"/>
          </a:xfrm>
        </p:spPr>
        <p:txBody>
          <a:bodyPr/>
          <a:lstStyle>
            <a:lvl1pPr defTabSz="914354"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
        <p:nvSpPr>
          <p:cNvPr id="4" name="Rectangle 6"/>
          <p:cNvSpPr txBox="1">
            <a:spLocks noChangeArrowheads="1"/>
          </p:cNvSpPr>
          <p:nvPr userDrawn="1"/>
        </p:nvSpPr>
        <p:spPr bwMode="auto">
          <a:xfrm>
            <a:off x="11089220" y="6607178"/>
            <a:ext cx="971549"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3DD849-5874-40B0-9F89-88713C256254}" type="slidenum">
              <a:rPr lang="de-DE" sz="1200" smtClean="0"/>
              <a:pPr>
                <a:defRPr/>
              </a:pPr>
              <a:t>‹Nr.›</a:t>
            </a:fld>
            <a:endParaRPr lang="de-DE" sz="1200"/>
          </a:p>
        </p:txBody>
      </p:sp>
    </p:spTree>
    <p:extLst>
      <p:ext uri="{BB962C8B-B14F-4D97-AF65-F5344CB8AC3E}">
        <p14:creationId xmlns:p14="http://schemas.microsoft.com/office/powerpoint/2010/main" val="3859247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6"/>
          <p:cNvSpPr txBox="1">
            <a:spLocks noChangeArrowheads="1"/>
          </p:cNvSpPr>
          <p:nvPr userDrawn="1"/>
        </p:nvSpPr>
        <p:spPr bwMode="auto">
          <a:xfrm>
            <a:off x="10608501" y="6597355"/>
            <a:ext cx="1532467"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fr-FR"/>
            </a:defPPr>
            <a:lvl1pPr marL="0" algn="r" defTabSz="457200" rtl="0" eaLnBrk="0" latinLnBrk="0" hangingPunct="0">
              <a:defRPr sz="1200" b="0" kern="1200">
                <a:solidFill>
                  <a:schemeClr val="tx1"/>
                </a:solidFill>
                <a:latin typeface="+mn-lt"/>
                <a:ea typeface="ＭＳ Ｐゴシック" pitchFamily="-112" charset="-128"/>
                <a:cs typeface="ＭＳ Ｐゴシック" pitchFamily="-112"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9576DC-B884-5846-8608-696B9D4DA3A4}" type="slidenum">
              <a:rPr lang="en-US" sz="1200" smtClean="0">
                <a:solidFill>
                  <a:srgbClr val="000000"/>
                </a:solidFill>
              </a:rPr>
              <a:pPr>
                <a:defRPr/>
              </a:pPr>
              <a:t>‹Nr.›</a:t>
            </a:fld>
            <a:endParaRPr lang="en-US" sz="1200" dirty="0">
              <a:solidFill>
                <a:srgbClr val="000000"/>
              </a:solidFill>
            </a:endParaRPr>
          </a:p>
        </p:txBody>
      </p:sp>
    </p:spTree>
    <p:extLst>
      <p:ext uri="{BB962C8B-B14F-4D97-AF65-F5344CB8AC3E}">
        <p14:creationId xmlns:p14="http://schemas.microsoft.com/office/powerpoint/2010/main" val="279467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383878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119140" y="5187362"/>
            <a:ext cx="2844800" cy="365125"/>
          </a:xfrm>
        </p:spPr>
        <p:txBody>
          <a:bodyPr/>
          <a:lstStyle>
            <a:lvl1pPr defTabSz="914377"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
        <p:nvSpPr>
          <p:cNvPr id="4" name="Rectangle 6"/>
          <p:cNvSpPr txBox="1">
            <a:spLocks noChangeArrowheads="1"/>
          </p:cNvSpPr>
          <p:nvPr userDrawn="1"/>
        </p:nvSpPr>
        <p:spPr bwMode="auto">
          <a:xfrm>
            <a:off x="11089219" y="6607177"/>
            <a:ext cx="971549"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3DD849-5874-40B0-9F89-88713C256254}" type="slidenum">
              <a:rPr lang="de-DE" sz="1200" smtClean="0"/>
              <a:pPr>
                <a:defRPr/>
              </a:pPr>
              <a:t>‹Nr.›</a:t>
            </a:fld>
            <a:endParaRPr lang="de-DE" sz="1200"/>
          </a:p>
        </p:txBody>
      </p:sp>
    </p:spTree>
    <p:extLst>
      <p:ext uri="{BB962C8B-B14F-4D97-AF65-F5344CB8AC3E}">
        <p14:creationId xmlns:p14="http://schemas.microsoft.com/office/powerpoint/2010/main" val="1151569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11245" y="6492876"/>
            <a:ext cx="2844800" cy="365125"/>
          </a:xfrm>
        </p:spPr>
        <p:txBody>
          <a:bodyPr/>
          <a:lstStyle>
            <a:lvl1pPr defTabSz="914354" fontAlgn="auto">
              <a:spcBef>
                <a:spcPts val="0"/>
              </a:spcBef>
              <a:spcAft>
                <a:spcPts val="0"/>
              </a:spcAft>
              <a:defRPr>
                <a:solidFill>
                  <a:schemeClr val="bg1"/>
                </a:solidFill>
                <a:ea typeface="+mn-ea"/>
              </a:defRPr>
            </a:lvl1pPr>
          </a:lstStyle>
          <a:p>
            <a:pPr algn="l">
              <a:defRPr/>
            </a:pPr>
            <a:fld id="{334DC73F-F4EF-4D96-B37D-BA66626C7D7F}" type="slidenum">
              <a:rPr lang="en-US" smtClean="0"/>
              <a:pPr algn="l">
                <a:defRPr/>
              </a:pPr>
              <a:t>‹Nr.›</a:t>
            </a:fld>
            <a:endParaRPr lang="en-US" dirty="0"/>
          </a:p>
        </p:txBody>
      </p:sp>
    </p:spTree>
    <p:extLst>
      <p:ext uri="{BB962C8B-B14F-4D97-AF65-F5344CB8AC3E}">
        <p14:creationId xmlns:p14="http://schemas.microsoft.com/office/powerpoint/2010/main" val="402310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060B8A-3EAD-4FDD-9D40-ADDA3AECE66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D34FA0B-00AA-4F01-9E41-08CA41C2F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A9439FA-8320-4E60-9911-8F217C5AD7FE}"/>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61096F55-C512-4ACB-8BBC-44A67E0FE8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0A762D-A304-4ADB-8DC8-B05B2D16AE5E}"/>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3370564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119140" y="5187363"/>
            <a:ext cx="2844800" cy="365125"/>
          </a:xfrm>
        </p:spPr>
        <p:txBody>
          <a:bodyPr/>
          <a:lstStyle>
            <a:lvl1pPr defTabSz="914354"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
        <p:nvSpPr>
          <p:cNvPr id="4" name="Rectangle 6"/>
          <p:cNvSpPr txBox="1">
            <a:spLocks noChangeArrowheads="1"/>
          </p:cNvSpPr>
          <p:nvPr userDrawn="1"/>
        </p:nvSpPr>
        <p:spPr bwMode="auto">
          <a:xfrm>
            <a:off x="11089220" y="6607178"/>
            <a:ext cx="971549"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3DD849-5874-40B0-9F89-88713C256254}" type="slidenum">
              <a:rPr lang="de-DE" sz="1200" smtClean="0"/>
              <a:pPr>
                <a:defRPr/>
              </a:pPr>
              <a:t>‹Nr.›</a:t>
            </a:fld>
            <a:endParaRPr lang="de-DE" sz="1200"/>
          </a:p>
        </p:txBody>
      </p:sp>
    </p:spTree>
    <p:extLst>
      <p:ext uri="{BB962C8B-B14F-4D97-AF65-F5344CB8AC3E}">
        <p14:creationId xmlns:p14="http://schemas.microsoft.com/office/powerpoint/2010/main" val="2458942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grpSp>
        <p:nvGrpSpPr>
          <p:cNvPr id="20" name="Gruppieren 9"/>
          <p:cNvGrpSpPr/>
          <p:nvPr/>
        </p:nvGrpSpPr>
        <p:grpSpPr>
          <a:xfrm>
            <a:off x="2003438" y="1301599"/>
            <a:ext cx="9901693" cy="5170249"/>
            <a:chOff x="0" y="0"/>
            <a:chExt cx="7426269" cy="3877686"/>
          </a:xfrm>
        </p:grpSpPr>
        <p:sp>
          <p:nvSpPr>
            <p:cNvPr id="18" name="Rechteck 3"/>
            <p:cNvSpPr/>
            <p:nvPr/>
          </p:nvSpPr>
          <p:spPr>
            <a:xfrm>
              <a:off x="6278787" y="2878625"/>
              <a:ext cx="1147483" cy="9990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2400"/>
            </a:p>
          </p:txBody>
        </p:sp>
        <p:pic>
          <p:nvPicPr>
            <p:cNvPr id="19" name="Grafik 7" descr="Grafik 7"/>
            <p:cNvPicPr>
              <a:picLocks noChangeAspect="1"/>
            </p:cNvPicPr>
            <p:nvPr/>
          </p:nvPicPr>
          <p:blipFill>
            <a:blip r:embed="rId2"/>
            <a:srcRect/>
            <a:stretch>
              <a:fillRect/>
            </a:stretch>
          </p:blipFill>
          <p:spPr>
            <a:xfrm>
              <a:off x="0" y="0"/>
              <a:ext cx="6099497" cy="38776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9"/>
                  </a:lnTo>
                  <a:lnTo>
                    <a:pt x="0" y="21600"/>
                  </a:lnTo>
                  <a:lnTo>
                    <a:pt x="10799" y="21600"/>
                  </a:lnTo>
                  <a:lnTo>
                    <a:pt x="21600" y="21600"/>
                  </a:lnTo>
                  <a:lnTo>
                    <a:pt x="21600" y="10799"/>
                  </a:lnTo>
                  <a:lnTo>
                    <a:pt x="21600" y="0"/>
                  </a:lnTo>
                  <a:lnTo>
                    <a:pt x="10799" y="0"/>
                  </a:lnTo>
                  <a:lnTo>
                    <a:pt x="0" y="0"/>
                  </a:lnTo>
                  <a:close/>
                  <a:moveTo>
                    <a:pt x="9190" y="5266"/>
                  </a:moveTo>
                  <a:cubicBezTo>
                    <a:pt x="10041" y="5267"/>
                    <a:pt x="10423" y="5299"/>
                    <a:pt x="11394" y="5449"/>
                  </a:cubicBezTo>
                  <a:cubicBezTo>
                    <a:pt x="12513" y="5622"/>
                    <a:pt x="13628" y="5948"/>
                    <a:pt x="14323" y="6305"/>
                  </a:cubicBezTo>
                  <a:cubicBezTo>
                    <a:pt x="15536" y="6929"/>
                    <a:pt x="16939" y="8341"/>
                    <a:pt x="17975" y="9977"/>
                  </a:cubicBezTo>
                  <a:cubicBezTo>
                    <a:pt x="18310" y="10504"/>
                    <a:pt x="18418" y="10703"/>
                    <a:pt x="18495" y="10947"/>
                  </a:cubicBezTo>
                  <a:cubicBezTo>
                    <a:pt x="18588" y="11238"/>
                    <a:pt x="18592" y="11273"/>
                    <a:pt x="18577" y="11610"/>
                  </a:cubicBezTo>
                  <a:cubicBezTo>
                    <a:pt x="18539" y="12485"/>
                    <a:pt x="18019" y="13696"/>
                    <a:pt x="16999" y="15291"/>
                  </a:cubicBezTo>
                  <a:cubicBezTo>
                    <a:pt x="15751" y="17241"/>
                    <a:pt x="14736" y="18282"/>
                    <a:pt x="13786" y="18585"/>
                  </a:cubicBezTo>
                  <a:cubicBezTo>
                    <a:pt x="13198" y="18772"/>
                    <a:pt x="12685" y="18745"/>
                    <a:pt x="10670" y="18428"/>
                  </a:cubicBezTo>
                  <a:cubicBezTo>
                    <a:pt x="8245" y="18046"/>
                    <a:pt x="5356" y="17097"/>
                    <a:pt x="3873" y="16193"/>
                  </a:cubicBezTo>
                  <a:cubicBezTo>
                    <a:pt x="2457" y="15330"/>
                    <a:pt x="1940" y="14398"/>
                    <a:pt x="1893" y="12623"/>
                  </a:cubicBezTo>
                  <a:cubicBezTo>
                    <a:pt x="1862" y="11437"/>
                    <a:pt x="2115" y="9851"/>
                    <a:pt x="2497" y="8856"/>
                  </a:cubicBezTo>
                  <a:cubicBezTo>
                    <a:pt x="2637" y="8493"/>
                    <a:pt x="2990" y="7914"/>
                    <a:pt x="3183" y="7731"/>
                  </a:cubicBezTo>
                  <a:cubicBezTo>
                    <a:pt x="3863" y="7085"/>
                    <a:pt x="6558" y="5742"/>
                    <a:pt x="7929" y="5367"/>
                  </a:cubicBezTo>
                  <a:cubicBezTo>
                    <a:pt x="8266" y="5275"/>
                    <a:pt x="8401" y="5265"/>
                    <a:pt x="9190" y="5266"/>
                  </a:cubicBezTo>
                  <a:close/>
                </a:path>
              </a:pathLst>
            </a:custGeom>
            <a:ln w="12700" cap="flat">
              <a:noFill/>
              <a:miter lim="400000"/>
            </a:ln>
            <a:effectLst/>
          </p:spPr>
        </p:pic>
      </p:grpSp>
      <p:sp>
        <p:nvSpPr>
          <p:cNvPr id="21" name="Title Text"/>
          <p:cNvSpPr txBox="1">
            <a:spLocks noGrp="1"/>
          </p:cNvSpPr>
          <p:nvPr>
            <p:ph type="title"/>
          </p:nvPr>
        </p:nvSpPr>
        <p:spPr>
          <a:xfrm>
            <a:off x="2868704" y="3650765"/>
            <a:ext cx="5737413" cy="779868"/>
          </a:xfrm>
          <a:prstGeom prst="rect">
            <a:avLst/>
          </a:prstGeom>
        </p:spPr>
        <p:txBody>
          <a:bodyPr>
            <a:normAutofit/>
          </a:bodyPr>
          <a:lstStyle>
            <a:lvl1pPr algn="ctr">
              <a:defRPr sz="3200">
                <a:solidFill>
                  <a:srgbClr val="666666"/>
                </a:solidFill>
              </a:defRPr>
            </a:lvl1pPr>
          </a:lstStyle>
          <a:p>
            <a:r>
              <a:t>Title Text</a:t>
            </a:r>
          </a:p>
        </p:txBody>
      </p:sp>
      <p:sp>
        <p:nvSpPr>
          <p:cNvPr id="22" name="Body Level One…"/>
          <p:cNvSpPr txBox="1">
            <a:spLocks noGrp="1"/>
          </p:cNvSpPr>
          <p:nvPr>
            <p:ph type="body" sz="quarter" idx="1"/>
          </p:nvPr>
        </p:nvSpPr>
        <p:spPr>
          <a:xfrm>
            <a:off x="2868705" y="4430631"/>
            <a:ext cx="5737415" cy="709136"/>
          </a:xfrm>
          <a:prstGeom prst="rect">
            <a:avLst/>
          </a:prstGeom>
        </p:spPr>
        <p:txBody>
          <a:bodyPr/>
          <a:lstStyle>
            <a:lvl1pPr marL="0" indent="0" algn="ctr">
              <a:spcBef>
                <a:spcPts val="400"/>
              </a:spcBef>
              <a:buClrTx/>
              <a:buSzTx/>
              <a:buNone/>
              <a:defRPr sz="2000">
                <a:solidFill>
                  <a:srgbClr val="A6A6A6"/>
                </a:solidFill>
              </a:defRPr>
            </a:lvl1pPr>
            <a:lvl2pPr marL="0" indent="457189" algn="ctr">
              <a:spcBef>
                <a:spcPts val="400"/>
              </a:spcBef>
              <a:buClrTx/>
              <a:buSzTx/>
              <a:buNone/>
              <a:defRPr sz="2000">
                <a:solidFill>
                  <a:srgbClr val="A6A6A6"/>
                </a:solidFill>
              </a:defRPr>
            </a:lvl2pPr>
            <a:lvl3pPr marL="0" indent="914377" algn="ctr">
              <a:spcBef>
                <a:spcPts val="400"/>
              </a:spcBef>
              <a:buClrTx/>
              <a:buSzTx/>
              <a:buNone/>
              <a:defRPr sz="2000">
                <a:solidFill>
                  <a:srgbClr val="A6A6A6"/>
                </a:solidFill>
              </a:defRPr>
            </a:lvl3pPr>
            <a:lvl4pPr marL="0" indent="1371566" algn="ctr">
              <a:spcBef>
                <a:spcPts val="400"/>
              </a:spcBef>
              <a:buClrTx/>
              <a:buSzTx/>
              <a:buNone/>
              <a:defRPr sz="2000">
                <a:solidFill>
                  <a:srgbClr val="A6A6A6"/>
                </a:solidFill>
              </a:defRPr>
            </a:lvl4pPr>
            <a:lvl5pPr marL="0" indent="1828754" algn="ctr">
              <a:spcBef>
                <a:spcPts val="400"/>
              </a:spcBef>
              <a:buClrTx/>
              <a:buSzTx/>
              <a:buNone/>
              <a:defRPr sz="2000">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sp>
        <p:nvSpPr>
          <p:cNvPr id="23" name="Rechteck 12"/>
          <p:cNvSpPr/>
          <p:nvPr/>
        </p:nvSpPr>
        <p:spPr>
          <a:xfrm>
            <a:off x="538789" y="6650181"/>
            <a:ext cx="4495031" cy="207820"/>
          </a:xfrm>
          <a:prstGeom prst="rect">
            <a:avLst/>
          </a:prstGeom>
          <a:solidFill>
            <a:srgbClr val="EAEAEA"/>
          </a:solidFill>
          <a:ln w="12700">
            <a:miter lim="400000"/>
          </a:ln>
        </p:spPr>
        <p:txBody>
          <a:bodyPr lIns="60959" rIns="60959" anchor="ctr"/>
          <a:lstStyle/>
          <a:p>
            <a:pPr algn="ctr">
              <a:defRPr sz="1300">
                <a:solidFill>
                  <a:srgbClr val="FFFFFF"/>
                </a:solidFill>
              </a:defRPr>
            </a:pPr>
            <a:endParaRPr sz="1733"/>
          </a:p>
        </p:txBody>
      </p:sp>
      <p:sp>
        <p:nvSpPr>
          <p:cNvPr id="24" name="Slide Number"/>
          <p:cNvSpPr txBox="1">
            <a:spLocks noGrp="1"/>
          </p:cNvSpPr>
          <p:nvPr>
            <p:ph type="sldNum" sz="quarter" idx="2"/>
          </p:nvPr>
        </p:nvSpPr>
        <p:spPr>
          <a:xfrm>
            <a:off x="8404819" y="6238401"/>
            <a:ext cx="332781" cy="235898"/>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85938702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Textplatzhalter 12"/>
          <p:cNvSpPr>
            <a:spLocks noGrp="1"/>
          </p:cNvSpPr>
          <p:nvPr>
            <p:ph type="body" sz="quarter" idx="21" hasCustomPrompt="1"/>
          </p:nvPr>
        </p:nvSpPr>
        <p:spPr>
          <a:xfrm>
            <a:off x="423512" y="174173"/>
            <a:ext cx="8095057" cy="935047"/>
          </a:xfrm>
          <a:prstGeom prst="rect">
            <a:avLst/>
          </a:prstGeom>
        </p:spPr>
        <p:txBody>
          <a:bodyPr anchor="b"/>
          <a:lstStyle>
            <a:lvl1pPr marL="0" indent="0">
              <a:buClrTx/>
              <a:buSzTx/>
              <a:buNone/>
              <a:defRPr sz="2667" b="1"/>
            </a:lvl1pPr>
          </a:lstStyle>
          <a:p>
            <a:r>
              <a:t>Titel hinzufügen</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4369316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40" name="Gerade Verbindung 26"/>
          <p:cNvSpPr/>
          <p:nvPr/>
        </p:nvSpPr>
        <p:spPr>
          <a:xfrm>
            <a:off x="0" y="6732777"/>
            <a:ext cx="12192000" cy="1"/>
          </a:xfrm>
          <a:prstGeom prst="line">
            <a:avLst/>
          </a:prstGeom>
          <a:ln w="203200">
            <a:solidFill>
              <a:srgbClr val="EAEAEA"/>
            </a:solidFill>
          </a:ln>
        </p:spPr>
        <p:txBody>
          <a:bodyPr lIns="60959" rIns="60959"/>
          <a:lstStyle/>
          <a:p>
            <a:endParaRPr sz="2400"/>
          </a:p>
        </p:txBody>
      </p:sp>
      <p:pic>
        <p:nvPicPr>
          <p:cNvPr id="41" name="Bild 6" descr="Bild 6"/>
          <p:cNvPicPr>
            <a:picLocks noChangeAspect="1"/>
          </p:cNvPicPr>
          <p:nvPr/>
        </p:nvPicPr>
        <p:blipFill>
          <a:blip r:embed="rId2"/>
          <a:stretch>
            <a:fillRect/>
          </a:stretch>
        </p:blipFill>
        <p:spPr>
          <a:xfrm>
            <a:off x="10146452" y="485167"/>
            <a:ext cx="1505443" cy="501815"/>
          </a:xfrm>
          <a:prstGeom prst="rect">
            <a:avLst/>
          </a:prstGeom>
          <a:ln w="12700">
            <a:miter lim="400000"/>
          </a:ln>
        </p:spPr>
      </p:pic>
      <p:sp>
        <p:nvSpPr>
          <p:cNvPr id="42" name="Gerade Verbindung 22"/>
          <p:cNvSpPr/>
          <p:nvPr/>
        </p:nvSpPr>
        <p:spPr>
          <a:xfrm>
            <a:off x="0" y="1101632"/>
            <a:ext cx="12192000" cy="1"/>
          </a:xfrm>
          <a:prstGeom prst="line">
            <a:avLst/>
          </a:prstGeom>
          <a:ln w="203200">
            <a:solidFill>
              <a:srgbClr val="EAEAEA"/>
            </a:solidFill>
          </a:ln>
        </p:spPr>
        <p:txBody>
          <a:bodyPr lIns="60959" rIns="60959"/>
          <a:lstStyle/>
          <a:p>
            <a:endParaRPr sz="2400"/>
          </a:p>
        </p:txBody>
      </p:sp>
      <p:sp>
        <p:nvSpPr>
          <p:cNvPr id="43" name="Rechteck 23"/>
          <p:cNvSpPr/>
          <p:nvPr/>
        </p:nvSpPr>
        <p:spPr>
          <a:xfrm>
            <a:off x="-3" y="969432"/>
            <a:ext cx="268803" cy="268801"/>
          </a:xfrm>
          <a:prstGeom prst="rect">
            <a:avLst/>
          </a:prstGeom>
          <a:solidFill>
            <a:srgbClr val="FDBB63"/>
          </a:solidFill>
          <a:ln w="12700">
            <a:miter lim="400000"/>
          </a:ln>
        </p:spPr>
        <p:txBody>
          <a:bodyPr lIns="60959" rIns="60959" anchor="ctr"/>
          <a:lstStyle/>
          <a:p>
            <a:pPr algn="ctr">
              <a:defRPr>
                <a:solidFill>
                  <a:srgbClr val="FFFFFF"/>
                </a:solidFill>
              </a:defRPr>
            </a:pPr>
            <a:endParaRPr sz="2400"/>
          </a:p>
        </p:txBody>
      </p:sp>
      <p:sp>
        <p:nvSpPr>
          <p:cNvPr id="44" name="Rechteck 24"/>
          <p:cNvSpPr/>
          <p:nvPr/>
        </p:nvSpPr>
        <p:spPr>
          <a:xfrm>
            <a:off x="-2" y="6599764"/>
            <a:ext cx="271039" cy="271037"/>
          </a:xfrm>
          <a:prstGeom prst="rect">
            <a:avLst/>
          </a:prstGeom>
          <a:solidFill>
            <a:srgbClr val="FDBB63"/>
          </a:solidFill>
          <a:ln w="12700">
            <a:miter lim="400000"/>
          </a:ln>
        </p:spPr>
        <p:txBody>
          <a:bodyPr lIns="60959" rIns="60959" anchor="ctr"/>
          <a:lstStyle/>
          <a:p>
            <a:pPr algn="ctr">
              <a:defRPr>
                <a:solidFill>
                  <a:srgbClr val="FFFFFF"/>
                </a:solidFill>
              </a:defRPr>
            </a:pPr>
            <a:endParaRPr sz="2400"/>
          </a:p>
        </p:txBody>
      </p:sp>
      <p:sp>
        <p:nvSpPr>
          <p:cNvPr id="45" name="Textfeld 10"/>
          <p:cNvSpPr txBox="1"/>
          <p:nvPr/>
        </p:nvSpPr>
        <p:spPr>
          <a:xfrm>
            <a:off x="641319" y="6621240"/>
            <a:ext cx="4580925" cy="235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spAutoFit/>
          </a:bodyPr>
          <a:lstStyle>
            <a:lvl1pPr defTabSz="342900">
              <a:defRPr sz="700">
                <a:solidFill>
                  <a:srgbClr val="333333"/>
                </a:solidFill>
              </a:defRPr>
            </a:lvl1pPr>
          </a:lstStyle>
          <a:p>
            <a:r>
              <a:rPr sz="933"/>
              <a:t>FAIR GmbH | GSI GmbH</a:t>
            </a:r>
          </a:p>
        </p:txBody>
      </p:sp>
      <p:pic>
        <p:nvPicPr>
          <p:cNvPr id="46" name="Bild 12" descr="Bild 12"/>
          <p:cNvPicPr>
            <a:picLocks noChangeAspect="1"/>
          </p:cNvPicPr>
          <p:nvPr/>
        </p:nvPicPr>
        <p:blipFill>
          <a:blip r:embed="rId3"/>
          <a:stretch>
            <a:fillRect/>
          </a:stretch>
        </p:blipFill>
        <p:spPr>
          <a:xfrm>
            <a:off x="8854437" y="275766"/>
            <a:ext cx="1033408" cy="861173"/>
          </a:xfrm>
          <a:prstGeom prst="rect">
            <a:avLst/>
          </a:prstGeom>
          <a:ln w="12700">
            <a:miter lim="400000"/>
          </a:ln>
        </p:spPr>
      </p:pic>
      <p:sp>
        <p:nvSpPr>
          <p:cNvPr id="47" name="Title Text"/>
          <p:cNvSpPr txBox="1">
            <a:spLocks noGrp="1"/>
          </p:cNvSpPr>
          <p:nvPr>
            <p:ph type="title"/>
          </p:nvPr>
        </p:nvSpPr>
        <p:spPr>
          <a:xfrm>
            <a:off x="423517" y="308099"/>
            <a:ext cx="8172315" cy="787560"/>
          </a:xfrm>
          <a:prstGeom prst="rect">
            <a:avLst/>
          </a:prstGeom>
        </p:spPr>
        <p:txBody>
          <a:bodyPr>
            <a:normAutofit/>
          </a:bodyPr>
          <a:lstStyle/>
          <a:p>
            <a:r>
              <a:t>Title Text</a:t>
            </a:r>
          </a:p>
        </p:txBody>
      </p:sp>
      <p:sp>
        <p:nvSpPr>
          <p:cNvPr id="48"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290109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endParaRPr lang="de-DE" dirty="0"/>
          </a:p>
        </p:txBody>
      </p:sp>
      <p:sp>
        <p:nvSpPr>
          <p:cNvPr id="3" name="Date Placeholder 2"/>
          <p:cNvSpPr>
            <a:spLocks noGrp="1"/>
          </p:cNvSpPr>
          <p:nvPr>
            <p:ph type="dt" sz="half" idx="10"/>
          </p:nvPr>
        </p:nvSpPr>
        <p:spPr/>
        <p:txBody>
          <a:bodyPr rtlCol="0"/>
          <a:lstStyle>
            <a:lvl1pPr defTabSz="914400" fontAlgn="auto">
              <a:spcBef>
                <a:spcPts val="0"/>
              </a:spcBef>
              <a:spcAft>
                <a:spcPts val="0"/>
              </a:spcAft>
              <a:defRPr>
                <a:solidFill>
                  <a:schemeClr val="bg1"/>
                </a:solidFill>
                <a:latin typeface="+mn-lt"/>
                <a:ea typeface="+mn-ea"/>
                <a:cs typeface="+mn-cs"/>
              </a:defRPr>
            </a:lvl1pPr>
          </a:lstStyle>
          <a:p>
            <a:pPr>
              <a:defRPr/>
            </a:pPr>
            <a:endParaRPr lang="en-US" dirty="0"/>
          </a:p>
        </p:txBody>
      </p:sp>
      <p:sp>
        <p:nvSpPr>
          <p:cNvPr id="4" name="Footer Placeholder 3"/>
          <p:cNvSpPr>
            <a:spLocks noGrp="1"/>
          </p:cNvSpPr>
          <p:nvPr>
            <p:ph type="ftr" sz="quarter" idx="11"/>
          </p:nvPr>
        </p:nvSpPr>
        <p:spPr/>
        <p:txBody>
          <a:bodyPr rtlCol="0"/>
          <a:lstStyle>
            <a:lvl1pPr defTabSz="914400" fontAlgn="auto">
              <a:spcBef>
                <a:spcPts val="0"/>
              </a:spcBef>
              <a:spcAft>
                <a:spcPts val="0"/>
              </a:spcAft>
              <a:defRPr>
                <a:solidFill>
                  <a:schemeClr val="bg1"/>
                </a:solidFill>
                <a:latin typeface="+mn-lt"/>
                <a:ea typeface="+mn-ea"/>
                <a:cs typeface="+mn-cs"/>
              </a:defRPr>
            </a:lvl1pPr>
          </a:lstStyle>
          <a:p>
            <a:pPr>
              <a:defRPr/>
            </a:pPr>
            <a:r>
              <a:rPr lang="en-US"/>
              <a:t>Peter Micke</a:t>
            </a:r>
            <a:endParaRPr lang="en-US" dirty="0"/>
          </a:p>
        </p:txBody>
      </p:sp>
    </p:spTree>
    <p:extLst>
      <p:ext uri="{BB962C8B-B14F-4D97-AF65-F5344CB8AC3E}">
        <p14:creationId xmlns:p14="http://schemas.microsoft.com/office/powerpoint/2010/main" val="2024157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8"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24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756909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3425" y="307196"/>
            <a:ext cx="8934639" cy="787557"/>
          </a:xfrm>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410532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60891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30977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FFF9A-25A7-4AC6-B8BB-87C90200970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2D901F6-5BCB-40AC-888B-C20E98D1BFF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DE614B5-45E1-409B-BCEF-8ADA58A8E1CE}"/>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23AEAB6-DB89-46E3-91D4-4AAEFC5C49F2}"/>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6" name="Espace réservé du pied de page 5">
            <a:extLst>
              <a:ext uri="{FF2B5EF4-FFF2-40B4-BE49-F238E27FC236}">
                <a16:creationId xmlns:a16="http://schemas.microsoft.com/office/drawing/2014/main" id="{1A7B212B-B1E0-47A8-8DFF-A1E59DC0D66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773EED-DE7E-4688-A3FA-4617B8C5B7E0}"/>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209048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8798B-3F2B-4324-BBBB-E2E2ED4BB0F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ED4E63F-6F30-4B34-95F6-5D774C3DF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CF3C58A-4BDF-4CA5-BBC1-768CDFDEF5B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BCCADA-D7B8-412C-BCB0-06B7B417A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90C2AFE-77FE-4348-9740-DE838ED94F70}"/>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19E5870-40A6-4E9E-81A0-1D0EECBAC22C}"/>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8" name="Espace réservé du pied de page 7">
            <a:extLst>
              <a:ext uri="{FF2B5EF4-FFF2-40B4-BE49-F238E27FC236}">
                <a16:creationId xmlns:a16="http://schemas.microsoft.com/office/drawing/2014/main" id="{7F7632E6-AF6E-4FDF-B1D0-0F9EAEF5AA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EEEA982-9968-41C1-9BCB-EB608580F4D0}"/>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78224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CA53F-FD4E-4B71-826F-3A500A0D8C5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380E79-884D-4D77-A7D3-C45A2FCD4FA4}"/>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4" name="Espace réservé du pied de page 3">
            <a:extLst>
              <a:ext uri="{FF2B5EF4-FFF2-40B4-BE49-F238E27FC236}">
                <a16:creationId xmlns:a16="http://schemas.microsoft.com/office/drawing/2014/main" id="{5A251481-84E4-4508-AB46-88CA0BA35D9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CED8B9B-3350-4408-921A-A4FD232BBEAB}"/>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136078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92C6EA-70BA-4B7E-ABDB-ECD67E962CD9}"/>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3" name="Espace réservé du pied de page 2">
            <a:extLst>
              <a:ext uri="{FF2B5EF4-FFF2-40B4-BE49-F238E27FC236}">
                <a16:creationId xmlns:a16="http://schemas.microsoft.com/office/drawing/2014/main" id="{5F517DBD-3014-4DE7-A056-40CF4085CA0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A79065F-37F9-49A4-9E01-93CCE888653E}"/>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214361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BCD71-39C2-4C0C-BF3E-8CCD4BB42C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AD19840-DA1A-41B1-97DC-032634610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AFE6572-6451-465C-B32F-F274F9F85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A3E3633-98EA-4F89-9174-006A37C4C637}"/>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6" name="Espace réservé du pied de page 5">
            <a:extLst>
              <a:ext uri="{FF2B5EF4-FFF2-40B4-BE49-F238E27FC236}">
                <a16:creationId xmlns:a16="http://schemas.microsoft.com/office/drawing/2014/main" id="{40FF1995-CF68-437E-BC7F-1D3CBB445D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7CBA98-66CC-4654-BD8B-D4C88073DCDF}"/>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210988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F46E5-01E2-4095-957B-76AE09B202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E670F0-1569-43A5-BDB2-4320B6634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3541970-DB53-434E-94FE-186D00E47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38A9975-57EB-460B-BD2E-3DEE48B2C4BD}"/>
              </a:ext>
            </a:extLst>
          </p:cNvPr>
          <p:cNvSpPr>
            <a:spLocks noGrp="1"/>
          </p:cNvSpPr>
          <p:nvPr>
            <p:ph type="dt" sz="half" idx="10"/>
          </p:nvPr>
        </p:nvSpPr>
        <p:spPr/>
        <p:txBody>
          <a:bodyPr/>
          <a:lstStyle/>
          <a:p>
            <a:fld id="{48F9B14F-32C4-4273-8534-65D90A8906C1}" type="datetimeFigureOut">
              <a:rPr lang="fr-FR" smtClean="0"/>
              <a:t>11/07/2024</a:t>
            </a:fld>
            <a:endParaRPr lang="fr-FR"/>
          </a:p>
        </p:txBody>
      </p:sp>
      <p:sp>
        <p:nvSpPr>
          <p:cNvPr id="6" name="Espace réservé du pied de page 5">
            <a:extLst>
              <a:ext uri="{FF2B5EF4-FFF2-40B4-BE49-F238E27FC236}">
                <a16:creationId xmlns:a16="http://schemas.microsoft.com/office/drawing/2014/main" id="{609F0D99-C3C8-466B-BBE0-D84EBE9E40B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EA5182-F903-4127-9E33-AB0E60A5AE1E}"/>
              </a:ext>
            </a:extLst>
          </p:cNvPr>
          <p:cNvSpPr>
            <a:spLocks noGrp="1"/>
          </p:cNvSpPr>
          <p:nvPr>
            <p:ph type="sldNum" sz="quarter" idx="12"/>
          </p:nvPr>
        </p:nvSpPr>
        <p:spPr/>
        <p:txBody>
          <a:bodyPr/>
          <a:lstStyle/>
          <a:p>
            <a:fld id="{FD43AB19-A9BA-4B2B-96AA-CCB73ED91EFA}" type="slidenum">
              <a:rPr lang="fr-FR" smtClean="0"/>
              <a:t>‹Nr.›</a:t>
            </a:fld>
            <a:endParaRPr lang="fr-FR"/>
          </a:p>
        </p:txBody>
      </p:sp>
    </p:spTree>
    <p:extLst>
      <p:ext uri="{BB962C8B-B14F-4D97-AF65-F5344CB8AC3E}">
        <p14:creationId xmlns:p14="http://schemas.microsoft.com/office/powerpoint/2010/main" val="90064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BF28D33-1D1D-4BCA-AB1A-61C218BDD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AE88485-B51B-420D-A22D-F962482AA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AC5795-2874-4C0C-9BD4-D1A2F6C152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9B14F-32C4-4273-8534-65D90A8906C1}" type="datetimeFigureOut">
              <a:rPr lang="fr-FR" smtClean="0"/>
              <a:t>11/07/2024</a:t>
            </a:fld>
            <a:endParaRPr lang="fr-FR"/>
          </a:p>
        </p:txBody>
      </p:sp>
      <p:sp>
        <p:nvSpPr>
          <p:cNvPr id="5" name="Espace réservé du pied de page 4">
            <a:extLst>
              <a:ext uri="{FF2B5EF4-FFF2-40B4-BE49-F238E27FC236}">
                <a16:creationId xmlns:a16="http://schemas.microsoft.com/office/drawing/2014/main" id="{E46B19CE-1B6B-4A97-94E2-F1721C22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D3EAFD0-3EC9-42DE-A312-9900AD14A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3AB19-A9BA-4B2B-96AA-CCB73ED91EFA}" type="slidenum">
              <a:rPr lang="fr-FR" smtClean="0"/>
              <a:t>‹Nr.›</a:t>
            </a:fld>
            <a:endParaRPr lang="fr-FR"/>
          </a:p>
        </p:txBody>
      </p:sp>
    </p:spTree>
    <p:extLst>
      <p:ext uri="{BB962C8B-B14F-4D97-AF65-F5344CB8AC3E}">
        <p14:creationId xmlns:p14="http://schemas.microsoft.com/office/powerpoint/2010/main" val="2549560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7703"/>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582961"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78187"/>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467">
                <a:solidFill>
                  <a:srgbClr val="333333"/>
                </a:solidFill>
                <a:latin typeface="Arial"/>
                <a:cs typeface="Arial"/>
              </a:defRPr>
            </a:lvl1pPr>
          </a:lstStyle>
          <a:p>
            <a:fld id="{125CBDDA-5CCF-8748-8988-9DC6C8981774}" type="slidenum">
              <a:rPr lang="de-DE" smtClean="0"/>
              <a:pPr/>
              <a:t>‹Nr.›</a:t>
            </a:fld>
            <a:endParaRPr lang="de-DE" sz="1467" dirty="0"/>
          </a:p>
        </p:txBody>
      </p:sp>
      <p:sp>
        <p:nvSpPr>
          <p:cNvPr id="2" name="Titelplatzhalter 1"/>
          <p:cNvSpPr>
            <a:spLocks noGrp="1"/>
          </p:cNvSpPr>
          <p:nvPr>
            <p:ph type="title"/>
          </p:nvPr>
        </p:nvSpPr>
        <p:spPr>
          <a:xfrm>
            <a:off x="1747232" y="221546"/>
            <a:ext cx="7612232" cy="787557"/>
          </a:xfrm>
          <a:prstGeom prst="rect">
            <a:avLst/>
          </a:prstGeom>
        </p:spPr>
        <p:txBody>
          <a:bodyPr vert="horz" lIns="91440" tIns="45720" rIns="91440" bIns="45720" rtlCol="0" anchor="b" anchorCtr="0">
            <a:noAutofit/>
          </a:bodyPr>
          <a:lstStyle/>
          <a:p>
            <a:r>
              <a:rPr lang="de-DE" dirty="0"/>
              <a:t>Mastertitelformat bearbeiten</a:t>
            </a:r>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9411363" y="275767"/>
            <a:ext cx="1033407" cy="861172"/>
          </a:xfrm>
          <a:prstGeom prst="rect">
            <a:avLst/>
          </a:prstGeom>
        </p:spPr>
      </p:pic>
    </p:spTree>
    <p:extLst>
      <p:ext uri="{BB962C8B-B14F-4D97-AF65-F5344CB8AC3E}">
        <p14:creationId xmlns:p14="http://schemas.microsoft.com/office/powerpoint/2010/main" val="165218346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Lst>
  <p:hf sldNum="0" hdr="0" ftr="0" dt="0"/>
  <p:txStyles>
    <p:titleStyle>
      <a:lvl1pPr algn="l" defTabSz="457189" rtl="0" eaLnBrk="1" latinLnBrk="0" hangingPunct="1">
        <a:spcBef>
          <a:spcPct val="0"/>
        </a:spcBef>
        <a:buNone/>
        <a:defRPr sz="3733" b="0"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erade Verbindung 26"/>
          <p:cNvSpPr/>
          <p:nvPr/>
        </p:nvSpPr>
        <p:spPr>
          <a:xfrm>
            <a:off x="0" y="6732777"/>
            <a:ext cx="12192000" cy="1"/>
          </a:xfrm>
          <a:prstGeom prst="line">
            <a:avLst/>
          </a:prstGeom>
          <a:ln w="203200">
            <a:solidFill>
              <a:srgbClr val="EAEAEA"/>
            </a:solidFill>
          </a:ln>
        </p:spPr>
        <p:txBody>
          <a:bodyPr lIns="60959" rIns="60959"/>
          <a:lstStyle/>
          <a:p>
            <a:endParaRPr sz="2400"/>
          </a:p>
        </p:txBody>
      </p:sp>
      <p:pic>
        <p:nvPicPr>
          <p:cNvPr id="3" name="Bild 6" descr="Bild 6"/>
          <p:cNvPicPr>
            <a:picLocks noChangeAspect="1"/>
          </p:cNvPicPr>
          <p:nvPr/>
        </p:nvPicPr>
        <p:blipFill>
          <a:blip r:embed="rId6"/>
          <a:stretch>
            <a:fillRect/>
          </a:stretch>
        </p:blipFill>
        <p:spPr>
          <a:xfrm>
            <a:off x="10146452" y="485167"/>
            <a:ext cx="1505443" cy="501815"/>
          </a:xfrm>
          <a:prstGeom prst="rect">
            <a:avLst/>
          </a:prstGeom>
          <a:ln w="12700">
            <a:miter lim="400000"/>
          </a:ln>
        </p:spPr>
      </p:pic>
      <p:sp>
        <p:nvSpPr>
          <p:cNvPr id="4" name="Gerade Verbindung 22"/>
          <p:cNvSpPr/>
          <p:nvPr/>
        </p:nvSpPr>
        <p:spPr>
          <a:xfrm>
            <a:off x="0" y="1101632"/>
            <a:ext cx="12192000" cy="1"/>
          </a:xfrm>
          <a:prstGeom prst="line">
            <a:avLst/>
          </a:prstGeom>
          <a:ln w="203200">
            <a:solidFill>
              <a:srgbClr val="EAEAEA"/>
            </a:solidFill>
          </a:ln>
        </p:spPr>
        <p:txBody>
          <a:bodyPr lIns="60959" rIns="60959"/>
          <a:lstStyle/>
          <a:p>
            <a:endParaRPr sz="2400"/>
          </a:p>
        </p:txBody>
      </p:sp>
      <p:sp>
        <p:nvSpPr>
          <p:cNvPr id="5" name="Rechteck 23"/>
          <p:cNvSpPr/>
          <p:nvPr/>
        </p:nvSpPr>
        <p:spPr>
          <a:xfrm>
            <a:off x="-3" y="969432"/>
            <a:ext cx="268803" cy="268801"/>
          </a:xfrm>
          <a:prstGeom prst="rect">
            <a:avLst/>
          </a:prstGeom>
          <a:solidFill>
            <a:srgbClr val="FDBB63"/>
          </a:solidFill>
          <a:ln w="12700">
            <a:miter lim="400000"/>
          </a:ln>
        </p:spPr>
        <p:txBody>
          <a:bodyPr lIns="60959" rIns="60959" anchor="ctr"/>
          <a:lstStyle/>
          <a:p>
            <a:pPr algn="ctr">
              <a:defRPr>
                <a:solidFill>
                  <a:srgbClr val="FFFFFF"/>
                </a:solidFill>
              </a:defRPr>
            </a:pPr>
            <a:endParaRPr sz="2400"/>
          </a:p>
        </p:txBody>
      </p:sp>
      <p:sp>
        <p:nvSpPr>
          <p:cNvPr id="6" name="Rechteck 24"/>
          <p:cNvSpPr/>
          <p:nvPr/>
        </p:nvSpPr>
        <p:spPr>
          <a:xfrm>
            <a:off x="-2" y="6599764"/>
            <a:ext cx="271039" cy="271037"/>
          </a:xfrm>
          <a:prstGeom prst="rect">
            <a:avLst/>
          </a:prstGeom>
          <a:solidFill>
            <a:srgbClr val="FDBB63"/>
          </a:solidFill>
          <a:ln w="12700">
            <a:miter lim="400000"/>
          </a:ln>
        </p:spPr>
        <p:txBody>
          <a:bodyPr lIns="60959" rIns="60959" anchor="ctr"/>
          <a:lstStyle/>
          <a:p>
            <a:pPr algn="ctr">
              <a:defRPr>
                <a:solidFill>
                  <a:srgbClr val="FFFFFF"/>
                </a:solidFill>
              </a:defRPr>
            </a:pPr>
            <a:endParaRPr sz="2400"/>
          </a:p>
        </p:txBody>
      </p:sp>
      <p:sp>
        <p:nvSpPr>
          <p:cNvPr id="7" name="Textfeld 10"/>
          <p:cNvSpPr txBox="1"/>
          <p:nvPr/>
        </p:nvSpPr>
        <p:spPr>
          <a:xfrm>
            <a:off x="641319" y="6621240"/>
            <a:ext cx="4580925" cy="235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spAutoFit/>
          </a:bodyPr>
          <a:lstStyle>
            <a:lvl1pPr defTabSz="342900">
              <a:defRPr sz="700">
                <a:solidFill>
                  <a:srgbClr val="333333"/>
                </a:solidFill>
              </a:defRPr>
            </a:lvl1pPr>
          </a:lstStyle>
          <a:p>
            <a:r>
              <a:rPr sz="933"/>
              <a:t>FAIR GmbH | GSI GmbH</a:t>
            </a:r>
          </a:p>
        </p:txBody>
      </p:sp>
      <p:pic>
        <p:nvPicPr>
          <p:cNvPr id="8" name="Bild 12" descr="Bild 12"/>
          <p:cNvPicPr>
            <a:picLocks noChangeAspect="1"/>
          </p:cNvPicPr>
          <p:nvPr/>
        </p:nvPicPr>
        <p:blipFill>
          <a:blip r:embed="rId7"/>
          <a:stretch>
            <a:fillRect/>
          </a:stretch>
        </p:blipFill>
        <p:spPr>
          <a:xfrm>
            <a:off x="8854437" y="275766"/>
            <a:ext cx="1033408" cy="861173"/>
          </a:xfrm>
          <a:prstGeom prst="rect">
            <a:avLst/>
          </a:prstGeom>
          <a:ln w="12700">
            <a:miter lim="400000"/>
          </a:ln>
        </p:spPr>
      </p:pic>
      <p:sp>
        <p:nvSpPr>
          <p:cNvPr id="9" name="Body Level One…"/>
          <p:cNvSpPr txBox="1">
            <a:spLocks noGrp="1"/>
          </p:cNvSpPr>
          <p:nvPr>
            <p:ph type="body" idx="1"/>
          </p:nvPr>
        </p:nvSpPr>
        <p:spPr>
          <a:xfrm>
            <a:off x="423513" y="1450686"/>
            <a:ext cx="11226903" cy="4903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0" name="Title Text"/>
          <p:cNvSpPr txBox="1">
            <a:spLocks noGrp="1"/>
          </p:cNvSpPr>
          <p:nvPr>
            <p:ph type="title"/>
          </p:nvPr>
        </p:nvSpPr>
        <p:spPr>
          <a:xfrm>
            <a:off x="609600" y="1"/>
            <a:ext cx="10972800" cy="141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lstStyle/>
          <a:p>
            <a:r>
              <a:t>Title Text</a:t>
            </a:r>
          </a:p>
        </p:txBody>
      </p:sp>
      <p:sp>
        <p:nvSpPr>
          <p:cNvPr id="11" name="Slide Number"/>
          <p:cNvSpPr txBox="1">
            <a:spLocks noGrp="1"/>
          </p:cNvSpPr>
          <p:nvPr>
            <p:ph type="sldNum" sz="quarter" idx="2"/>
          </p:nvPr>
        </p:nvSpPr>
        <p:spPr>
          <a:xfrm>
            <a:off x="11348141" y="6617256"/>
            <a:ext cx="332781" cy="235898"/>
          </a:xfrm>
          <a:prstGeom prst="rect">
            <a:avLst/>
          </a:prstGeom>
          <a:ln w="12700">
            <a:miter lim="400000"/>
          </a:ln>
        </p:spPr>
        <p:txBody>
          <a:bodyPr wrap="none" lIns="45719" rIns="45719" anchor="ctr">
            <a:spAutoFit/>
          </a:bodyPr>
          <a:lstStyle>
            <a:lvl1pPr algn="r">
              <a:defRPr sz="933">
                <a:solidFill>
                  <a:srgbClr val="333333"/>
                </a:solidFill>
              </a:defRPr>
            </a:lvl1pPr>
          </a:lstStyle>
          <a:p>
            <a:fld id="{86CB4B4D-7CA3-9044-876B-883B54F8677D}" type="slidenum">
              <a:t>‹Nr.›</a:t>
            </a:fld>
            <a:endParaRPr/>
          </a:p>
        </p:txBody>
      </p:sp>
    </p:spTree>
    <p:extLst>
      <p:ext uri="{BB962C8B-B14F-4D97-AF65-F5344CB8AC3E}">
        <p14:creationId xmlns:p14="http://schemas.microsoft.com/office/powerpoint/2010/main" val="17704127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701" r:id="rId4"/>
  </p:sldLayoutIdLst>
  <p:transition spd="med"/>
  <p:hf hdr="0" ftr="0" dt="0"/>
  <p:txStyles>
    <p:titleStyle>
      <a:lvl1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1pPr>
      <a:lvl2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2pPr>
      <a:lvl3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3pPr>
      <a:lvl4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4pPr>
      <a:lvl5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5pPr>
      <a:lvl6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6pPr>
      <a:lvl7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7pPr>
      <a:lvl8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8pPr>
      <a:lvl9pPr marL="0" marR="0" indent="0" algn="l" defTabSz="457189" rtl="0" latinLnBrk="0">
        <a:lnSpc>
          <a:spcPct val="100000"/>
        </a:lnSpc>
        <a:spcBef>
          <a:spcPts val="0"/>
        </a:spcBef>
        <a:spcAft>
          <a:spcPts val="0"/>
        </a:spcAft>
        <a:buClrTx/>
        <a:buSzTx/>
        <a:buFontTx/>
        <a:buNone/>
        <a:tabLst/>
        <a:defRPr sz="2400" b="1" i="0" u="none" strike="noStrike" cap="none" spc="0" baseline="0">
          <a:solidFill>
            <a:srgbClr val="333333"/>
          </a:solidFill>
          <a:uFillTx/>
          <a:latin typeface="Arial"/>
          <a:ea typeface="Arial"/>
          <a:cs typeface="Arial"/>
          <a:sym typeface="Arial"/>
        </a:defRPr>
      </a:lvl9pPr>
    </p:titleStyle>
    <p:bodyStyle>
      <a:lvl1pPr marL="342891" marR="0" indent="-342891"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1pPr>
      <a:lvl2pPr marL="800080" marR="0" indent="-342891"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2pPr>
      <a:lvl3pPr marL="1230892" marR="0" indent="-316515"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3pPr>
      <a:lvl4pPr marL="1714457" marR="0" indent="-342891"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4pPr>
      <a:lvl5pPr marL="2240224" marR="0" indent="-411470"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5pPr>
      <a:lvl6pPr marL="2560255" marR="0" indent="-274312"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6pPr>
      <a:lvl7pPr marL="3017443" marR="0" indent="-274312"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7pPr>
      <a:lvl8pPr marL="3474632" marR="0" indent="-274312"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8pPr>
      <a:lvl9pPr marL="3931820" marR="0" indent="-274312" algn="l" defTabSz="457189" rtl="0" latinLnBrk="0">
        <a:lnSpc>
          <a:spcPct val="100000"/>
        </a:lnSpc>
        <a:spcBef>
          <a:spcPts val="533"/>
        </a:spcBef>
        <a:spcAft>
          <a:spcPts val="0"/>
        </a:spcAft>
        <a:buClr>
          <a:srgbClr val="FDBB63"/>
        </a:buClr>
        <a:buSzPct val="100000"/>
        <a:buFontTx/>
        <a:buChar char="•"/>
        <a:tabLst/>
        <a:defRPr sz="2400" b="0" i="0" u="none" strike="noStrike" cap="none" spc="0" baseline="0">
          <a:solidFill>
            <a:srgbClr val="333333"/>
          </a:solidFill>
          <a:uFillTx/>
          <a:latin typeface="Arial"/>
          <a:ea typeface="Arial"/>
          <a:cs typeface="Arial"/>
          <a:sym typeface="Arial"/>
        </a:defRPr>
      </a:lvl9pPr>
    </p:bodyStyle>
    <p:otherStyle>
      <a:lvl1pPr marL="0" marR="0" indent="0"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1pPr>
      <a:lvl2pPr marL="0" marR="0" indent="609585"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2pPr>
      <a:lvl3pPr marL="0" marR="0" indent="1219170"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3pPr>
      <a:lvl4pPr marL="0" marR="0" indent="1828754"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4pPr>
      <a:lvl5pPr marL="0" marR="0" indent="2438339"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5pPr>
      <a:lvl6pPr marL="0" marR="0" indent="3047924"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6pPr>
      <a:lvl7pPr marL="0" marR="0" indent="3657509"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7pPr>
      <a:lvl8pPr marL="0" marR="0" indent="4267093"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8pPr>
      <a:lvl9pPr marL="0" marR="0" indent="4876678" algn="r" defTabSz="609585" rtl="0" latinLnBrk="0">
        <a:lnSpc>
          <a:spcPct val="100000"/>
        </a:lnSpc>
        <a:spcBef>
          <a:spcPts val="0"/>
        </a:spcBef>
        <a:spcAft>
          <a:spcPts val="0"/>
        </a:spcAft>
        <a:buClrTx/>
        <a:buSzTx/>
        <a:buFontTx/>
        <a:buNone/>
        <a:tabLst/>
        <a:defRPr sz="933"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6453"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580361" y="6616079"/>
            <a:ext cx="4702844" cy="246221"/>
          </a:xfrm>
          <a:prstGeom prst="rect">
            <a:avLst/>
          </a:prstGeom>
          <a:noFill/>
        </p:spPr>
        <p:txBody>
          <a:bodyPr wrap="square" rtlCol="0" anchor="ctr">
            <a:spAutoFit/>
          </a:bodyPr>
          <a:lstStyle/>
          <a:p>
            <a:pPr marL="0" marR="0" indent="0" algn="l" defTabSz="457189"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8854439" y="275767"/>
            <a:ext cx="1033407" cy="861172"/>
          </a:xfrm>
          <a:prstGeom prst="rect">
            <a:avLst/>
          </a:prstGeom>
        </p:spPr>
      </p:pic>
    </p:spTree>
    <p:extLst>
      <p:ext uri="{BB962C8B-B14F-4D97-AF65-F5344CB8AC3E}">
        <p14:creationId xmlns:p14="http://schemas.microsoft.com/office/powerpoint/2010/main" val="13239580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hf sldNum="0" hdr="0" ft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5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openxmlformats.org/officeDocument/2006/relationships/image" Target="../media/image4.jpe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4.jpe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60.png"/><Relationship Id="rId5" Type="http://schemas.openxmlformats.org/officeDocument/2006/relationships/image" Target="../media/image2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33.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2.xml"/><Relationship Id="rId5" Type="http://schemas.openxmlformats.org/officeDocument/2006/relationships/image" Target="../media/image6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31676-8B1F-E237-DB63-E61BF55D1271}"/>
              </a:ext>
            </a:extLst>
          </p:cNvPr>
          <p:cNvSpPr>
            <a:spLocks noGrp="1"/>
          </p:cNvSpPr>
          <p:nvPr>
            <p:ph type="title"/>
          </p:nvPr>
        </p:nvSpPr>
        <p:spPr>
          <a:xfrm>
            <a:off x="522515" y="1838928"/>
            <a:ext cx="10972800" cy="685801"/>
          </a:xfrm>
        </p:spPr>
        <p:txBody>
          <a:bodyPr/>
          <a:lstStyle/>
          <a:p>
            <a:pPr algn="ctr"/>
            <a:r>
              <a:rPr lang="de-DE" sz="3200" dirty="0"/>
              <a:t>ERC and </a:t>
            </a:r>
            <a:r>
              <a:rPr lang="de-DE" sz="3200" dirty="0" err="1"/>
              <a:t>other</a:t>
            </a:r>
            <a:r>
              <a:rPr lang="de-DE" sz="3200" dirty="0"/>
              <a:t> </a:t>
            </a:r>
            <a:r>
              <a:rPr lang="de-DE" sz="3200" dirty="0" err="1"/>
              <a:t>grants</a:t>
            </a:r>
            <a:r>
              <a:rPr lang="de-DE" sz="3200" dirty="0"/>
              <a:t>: </a:t>
            </a:r>
            <a:br>
              <a:rPr lang="de-DE" sz="3200" dirty="0"/>
            </a:br>
            <a:r>
              <a:rPr lang="de-DE" sz="3200" dirty="0" err="1"/>
              <a:t>What</a:t>
            </a:r>
            <a:r>
              <a:rPr lang="de-DE" sz="3200" dirty="0"/>
              <a:t> </a:t>
            </a:r>
            <a:r>
              <a:rPr lang="de-DE" sz="3200" dirty="0" err="1"/>
              <a:t>is</a:t>
            </a:r>
            <a:r>
              <a:rPr lang="de-DE" sz="3200" dirty="0"/>
              <a:t> </a:t>
            </a:r>
            <a:r>
              <a:rPr lang="de-DE" sz="3200" dirty="0" err="1"/>
              <a:t>needed</a:t>
            </a:r>
            <a:r>
              <a:rPr lang="de-DE" sz="3200" dirty="0"/>
              <a:t> </a:t>
            </a:r>
            <a:r>
              <a:rPr lang="de-DE" sz="3200" dirty="0" err="1"/>
              <a:t>from</a:t>
            </a:r>
            <a:r>
              <a:rPr lang="de-DE" sz="3200" dirty="0"/>
              <a:t> </a:t>
            </a:r>
            <a:r>
              <a:rPr lang="de-DE" sz="3200" dirty="0" err="1"/>
              <a:t>the</a:t>
            </a:r>
            <a:r>
              <a:rPr lang="de-DE" sz="3200" dirty="0"/>
              <a:t> </a:t>
            </a:r>
            <a:r>
              <a:rPr lang="de-DE" sz="3200" dirty="0" err="1"/>
              <a:t>machines</a:t>
            </a:r>
            <a:r>
              <a:rPr lang="de-DE" sz="3200" dirty="0"/>
              <a:t>? </a:t>
            </a:r>
            <a:endParaRPr lang="en-US" sz="3200" dirty="0"/>
          </a:p>
        </p:txBody>
      </p:sp>
      <p:pic>
        <p:nvPicPr>
          <p:cNvPr id="10" name="Picture 9" descr="ERC">
            <a:extLst>
              <a:ext uri="{FF2B5EF4-FFF2-40B4-BE49-F238E27FC236}">
                <a16:creationId xmlns:a16="http://schemas.microsoft.com/office/drawing/2014/main" id="{FD825CC1-1217-BC06-E1A6-96DF6DEC90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2552" y="3770479"/>
            <a:ext cx="1560412" cy="1507071"/>
          </a:xfrm>
          <a:prstGeom prst="rect">
            <a:avLst/>
          </a:prstGeom>
        </p:spPr>
      </p:pic>
      <p:sp>
        <p:nvSpPr>
          <p:cNvPr id="5" name="Foliennummernplatzhalter 2">
            <a:extLst>
              <a:ext uri="{FF2B5EF4-FFF2-40B4-BE49-F238E27FC236}">
                <a16:creationId xmlns:a16="http://schemas.microsoft.com/office/drawing/2014/main" id="{3DFF6DE2-B9A5-FA32-A721-E1B6BE6AA410}"/>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pic>
        <p:nvPicPr>
          <p:cNvPr id="3" name="Picture 5">
            <a:extLst>
              <a:ext uri="{FF2B5EF4-FFF2-40B4-BE49-F238E27FC236}">
                <a16:creationId xmlns:a16="http://schemas.microsoft.com/office/drawing/2014/main" id="{EFC10F00-A18A-9E30-951B-34A83787B7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474" y="5469139"/>
            <a:ext cx="1161355" cy="1161355"/>
          </a:xfrm>
          <a:prstGeom prst="rect">
            <a:avLst/>
          </a:prstGeom>
        </p:spPr>
      </p:pic>
    </p:spTree>
    <p:extLst>
      <p:ext uri="{BB962C8B-B14F-4D97-AF65-F5344CB8AC3E}">
        <p14:creationId xmlns:p14="http://schemas.microsoft.com/office/powerpoint/2010/main" val="2515725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61AD290-4977-40D2-68DF-362B28575958}"/>
              </a:ext>
            </a:extLst>
          </p:cNvPr>
          <p:cNvPicPr>
            <a:picLocks noChangeAspect="1"/>
          </p:cNvPicPr>
          <p:nvPr/>
        </p:nvPicPr>
        <p:blipFill>
          <a:blip r:embed="rId2"/>
          <a:stretch>
            <a:fillRect/>
          </a:stretch>
        </p:blipFill>
        <p:spPr>
          <a:xfrm>
            <a:off x="2493745" y="2849637"/>
            <a:ext cx="1942063" cy="1780762"/>
          </a:xfrm>
          <a:prstGeom prst="rect">
            <a:avLst/>
          </a:prstGeom>
        </p:spPr>
      </p:pic>
      <p:pic>
        <p:nvPicPr>
          <p:cNvPr id="5" name="Grafik 4">
            <a:extLst>
              <a:ext uri="{FF2B5EF4-FFF2-40B4-BE49-F238E27FC236}">
                <a16:creationId xmlns:a16="http://schemas.microsoft.com/office/drawing/2014/main" id="{FCE05E53-E3E6-7A44-2A59-86374E7A651B}"/>
              </a:ext>
            </a:extLst>
          </p:cNvPr>
          <p:cNvPicPr>
            <a:picLocks noChangeAspect="1"/>
          </p:cNvPicPr>
          <p:nvPr/>
        </p:nvPicPr>
        <p:blipFill>
          <a:blip r:embed="rId3"/>
          <a:stretch>
            <a:fillRect/>
          </a:stretch>
        </p:blipFill>
        <p:spPr>
          <a:xfrm>
            <a:off x="1328217" y="0"/>
            <a:ext cx="7980420" cy="2488327"/>
          </a:xfrm>
          <a:prstGeom prst="rect">
            <a:avLst/>
          </a:prstGeom>
        </p:spPr>
      </p:pic>
      <p:pic>
        <p:nvPicPr>
          <p:cNvPr id="7" name="Grafik 6">
            <a:extLst>
              <a:ext uri="{FF2B5EF4-FFF2-40B4-BE49-F238E27FC236}">
                <a16:creationId xmlns:a16="http://schemas.microsoft.com/office/drawing/2014/main" id="{8CAF210F-704E-A84A-F969-BB8C1F3CEF6F}"/>
              </a:ext>
            </a:extLst>
          </p:cNvPr>
          <p:cNvPicPr>
            <a:picLocks noChangeAspect="1"/>
          </p:cNvPicPr>
          <p:nvPr/>
        </p:nvPicPr>
        <p:blipFill>
          <a:blip r:embed="rId4"/>
          <a:stretch>
            <a:fillRect/>
          </a:stretch>
        </p:blipFill>
        <p:spPr>
          <a:xfrm>
            <a:off x="4144833" y="3067582"/>
            <a:ext cx="3998513" cy="1776399"/>
          </a:xfrm>
          <a:prstGeom prst="rect">
            <a:avLst/>
          </a:prstGeom>
        </p:spPr>
      </p:pic>
      <p:pic>
        <p:nvPicPr>
          <p:cNvPr id="9" name="Picture 1" descr="sparc">
            <a:extLst>
              <a:ext uri="{FF2B5EF4-FFF2-40B4-BE49-F238E27FC236}">
                <a16:creationId xmlns:a16="http://schemas.microsoft.com/office/drawing/2014/main" id="{5BA1F5EA-C73A-20CE-A444-7E2E576EA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5819064"/>
            <a:ext cx="2316060" cy="75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liennummernplatzhalter 2">
            <a:extLst>
              <a:ext uri="{FF2B5EF4-FFF2-40B4-BE49-F238E27FC236}">
                <a16:creationId xmlns:a16="http://schemas.microsoft.com/office/drawing/2014/main" id="{85679F48-A4B0-FD94-FFBF-51361E1D688A}"/>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64786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
            <a:extLst>
              <a:ext uri="{FF2B5EF4-FFF2-40B4-BE49-F238E27FC236}">
                <a16:creationId xmlns:a16="http://schemas.microsoft.com/office/drawing/2014/main" id="{FF516218-A006-492C-B8D0-2E4FD8C0ECF2}"/>
              </a:ext>
            </a:extLst>
          </p:cNvPr>
          <p:cNvSpPr txBox="1">
            <a:spLocks noChangeArrowheads="1"/>
          </p:cNvSpPr>
          <p:nvPr/>
        </p:nvSpPr>
        <p:spPr bwMode="auto">
          <a:xfrm>
            <a:off x="649986" y="1267969"/>
            <a:ext cx="10294938" cy="4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pPr>
            <a:r>
              <a:rPr lang="en-US" altLang="fr-FR" sz="2000" b="1" i="1" dirty="0">
                <a:latin typeface="Arial" panose="020B0604020202020204" pitchFamily="34" charset="0"/>
                <a:cs typeface="Arial" panose="020B0604020202020204" pitchFamily="34" charset="0"/>
                <a:sym typeface="Wingdings" panose="05000000000000000000" pitchFamily="2" charset="2"/>
              </a:rPr>
              <a:t>nuclear reaction measurements with the CARME reaction chamber </a:t>
            </a:r>
          </a:p>
        </p:txBody>
      </p:sp>
      <p:sp>
        <p:nvSpPr>
          <p:cNvPr id="6" name="ZoneTexte 8">
            <a:extLst>
              <a:ext uri="{FF2B5EF4-FFF2-40B4-BE49-F238E27FC236}">
                <a16:creationId xmlns:a16="http://schemas.microsoft.com/office/drawing/2014/main" id="{9DF8EAFE-E8E1-BA4B-53F3-06B2DDCFAF84}"/>
              </a:ext>
            </a:extLst>
          </p:cNvPr>
          <p:cNvSpPr txBox="1"/>
          <p:nvPr/>
        </p:nvSpPr>
        <p:spPr>
          <a:xfrm>
            <a:off x="1882366" y="333113"/>
            <a:ext cx="8584466" cy="584775"/>
          </a:xfrm>
          <a:prstGeom prst="rect">
            <a:avLst/>
          </a:prstGeom>
          <a:noFill/>
        </p:spPr>
        <p:txBody>
          <a:bodyPr wrap="none" rtlCol="0">
            <a:spAutoFit/>
          </a:bodyPr>
          <a:lstStyle/>
          <a:p>
            <a:r>
              <a:rPr lang="fr-FR" sz="3200" b="1" dirty="0"/>
              <a:t>ELDAR – </a:t>
            </a:r>
            <a:r>
              <a:rPr lang="fr-FR" sz="3200" b="1" dirty="0" err="1"/>
              <a:t>Elements</a:t>
            </a:r>
            <a:r>
              <a:rPr lang="fr-FR" sz="3200" b="1" dirty="0"/>
              <a:t> in the Lives and </a:t>
            </a:r>
            <a:r>
              <a:rPr lang="fr-FR" sz="3200" b="1" dirty="0" err="1"/>
              <a:t>Death</a:t>
            </a:r>
            <a:r>
              <a:rPr lang="fr-FR" sz="3200" b="1" dirty="0"/>
              <a:t> of </a:t>
            </a:r>
            <a:r>
              <a:rPr lang="fr-FR" sz="3200" b="1" dirty="0" err="1"/>
              <a:t>stAR</a:t>
            </a:r>
            <a:endParaRPr lang="fr-FR" sz="3200" b="1" dirty="0"/>
          </a:p>
        </p:txBody>
      </p:sp>
      <p:sp>
        <p:nvSpPr>
          <p:cNvPr id="16" name="ZoneTexte 1">
            <a:extLst>
              <a:ext uri="{FF2B5EF4-FFF2-40B4-BE49-F238E27FC236}">
                <a16:creationId xmlns:a16="http://schemas.microsoft.com/office/drawing/2014/main" id="{AB4E2F1E-DFFC-92D0-AFE9-13F4AEEDE282}"/>
              </a:ext>
            </a:extLst>
          </p:cNvPr>
          <p:cNvSpPr txBox="1"/>
          <p:nvPr/>
        </p:nvSpPr>
        <p:spPr>
          <a:xfrm>
            <a:off x="614086" y="1988173"/>
            <a:ext cx="4732106" cy="400110"/>
          </a:xfrm>
          <a:prstGeom prst="rect">
            <a:avLst/>
          </a:prstGeom>
          <a:noFill/>
        </p:spPr>
        <p:txBody>
          <a:bodyPr wrap="square" rtlCol="0">
            <a:spAutoFit/>
          </a:bodyPr>
          <a:lstStyle/>
          <a:p>
            <a:r>
              <a:rPr lang="fr-FR" sz="2000" b="1" u="sng" dirty="0"/>
              <a:t>Motivation:</a:t>
            </a:r>
            <a:r>
              <a:rPr lang="fr-FR" sz="2000" b="1" dirty="0"/>
              <a:t> </a:t>
            </a:r>
            <a:r>
              <a:rPr lang="fr-FR" sz="2000" b="1" dirty="0" err="1"/>
              <a:t>nuclear</a:t>
            </a:r>
            <a:r>
              <a:rPr lang="fr-FR" sz="2000" b="1" dirty="0"/>
              <a:t> </a:t>
            </a:r>
            <a:r>
              <a:rPr lang="fr-FR" sz="2000" b="1" dirty="0" err="1"/>
              <a:t>astrophysics</a:t>
            </a:r>
            <a:endParaRPr lang="fr-FR" sz="2000" b="1" dirty="0"/>
          </a:p>
        </p:txBody>
      </p:sp>
      <p:sp>
        <p:nvSpPr>
          <p:cNvPr id="17" name="ZoneTexte 1">
            <a:extLst>
              <a:ext uri="{FF2B5EF4-FFF2-40B4-BE49-F238E27FC236}">
                <a16:creationId xmlns:a16="http://schemas.microsoft.com/office/drawing/2014/main" id="{218923A5-9C45-5FEC-BA11-F1838782B45D}"/>
              </a:ext>
            </a:extLst>
          </p:cNvPr>
          <p:cNvSpPr txBox="1"/>
          <p:nvPr/>
        </p:nvSpPr>
        <p:spPr>
          <a:xfrm>
            <a:off x="5856646" y="1982077"/>
            <a:ext cx="5975690" cy="707886"/>
          </a:xfrm>
          <a:prstGeom prst="rect">
            <a:avLst/>
          </a:prstGeom>
          <a:noFill/>
        </p:spPr>
        <p:txBody>
          <a:bodyPr wrap="square" rtlCol="0">
            <a:spAutoFit/>
          </a:bodyPr>
          <a:lstStyle/>
          <a:p>
            <a:pPr>
              <a:tabLst>
                <a:tab pos="2419350" algn="l"/>
              </a:tabLst>
            </a:pPr>
            <a:r>
              <a:rPr lang="fr-FR" sz="2000" b="1" u="sng" dirty="0" err="1"/>
              <a:t>Experimental</a:t>
            </a:r>
            <a:r>
              <a:rPr lang="fr-FR" sz="2000" b="1" u="sng" dirty="0"/>
              <a:t> </a:t>
            </a:r>
            <a:r>
              <a:rPr lang="fr-FR" sz="2000" b="1" u="sng" dirty="0" err="1"/>
              <a:t>method</a:t>
            </a:r>
            <a:r>
              <a:rPr lang="fr-FR" sz="2000" b="1" u="sng" dirty="0"/>
              <a:t>:</a:t>
            </a:r>
            <a:r>
              <a:rPr lang="fr-FR" sz="2000" b="1" dirty="0"/>
              <a:t> </a:t>
            </a:r>
            <a:r>
              <a:rPr lang="fr-FR" sz="2000" b="1" dirty="0" err="1"/>
              <a:t>detection</a:t>
            </a:r>
            <a:r>
              <a:rPr lang="fr-FR" sz="2000" b="1" dirty="0"/>
              <a:t> of </a:t>
            </a:r>
            <a:r>
              <a:rPr lang="fr-FR" sz="2000" b="1" dirty="0" err="1"/>
              <a:t>reaction</a:t>
            </a:r>
            <a:r>
              <a:rPr lang="fr-FR" sz="2000" b="1" dirty="0"/>
              <a:t> </a:t>
            </a:r>
            <a:r>
              <a:rPr lang="fr-FR" sz="2000" b="1" dirty="0" err="1"/>
              <a:t>products</a:t>
            </a:r>
            <a:endParaRPr lang="fr-FR" sz="2000" b="1" dirty="0"/>
          </a:p>
          <a:p>
            <a:pPr>
              <a:tabLst>
                <a:tab pos="2419350" algn="l"/>
              </a:tabLst>
            </a:pPr>
            <a:r>
              <a:rPr lang="fr-FR" sz="2000" b="1" dirty="0"/>
              <a:t>	</a:t>
            </a:r>
            <a:r>
              <a:rPr lang="fr-FR" sz="2000" b="1" dirty="0" err="1"/>
              <a:t>using</a:t>
            </a:r>
            <a:r>
              <a:rPr lang="fr-FR" sz="2000" b="1" dirty="0"/>
              <a:t> CARME in CRYRING</a:t>
            </a:r>
          </a:p>
        </p:txBody>
      </p:sp>
      <p:sp>
        <p:nvSpPr>
          <p:cNvPr id="19" name="Textfeld 18">
            <a:extLst>
              <a:ext uri="{FF2B5EF4-FFF2-40B4-BE49-F238E27FC236}">
                <a16:creationId xmlns:a16="http://schemas.microsoft.com/office/drawing/2014/main" id="{71F080A3-F04D-2342-B1DE-D41487ED1ECD}"/>
              </a:ext>
            </a:extLst>
          </p:cNvPr>
          <p:cNvSpPr txBox="1"/>
          <p:nvPr/>
        </p:nvSpPr>
        <p:spPr>
          <a:xfrm>
            <a:off x="615696" y="2503670"/>
            <a:ext cx="4663440" cy="338554"/>
          </a:xfrm>
          <a:prstGeom prst="rect">
            <a:avLst/>
          </a:prstGeom>
          <a:noFill/>
        </p:spPr>
        <p:txBody>
          <a:bodyPr wrap="square">
            <a:spAutoFit/>
          </a:bodyPr>
          <a:lstStyle/>
          <a:p>
            <a:r>
              <a:rPr lang="en-US" altLang="fr-FR" sz="1600" b="1" dirty="0">
                <a:cs typeface="Arial" panose="020B0604020202020204" pitchFamily="34" charset="0"/>
              </a:rPr>
              <a:t>D + D reaction for Big Bang Nucleosynthesis (BBN)</a:t>
            </a:r>
          </a:p>
        </p:txBody>
      </p:sp>
      <p:sp>
        <p:nvSpPr>
          <p:cNvPr id="20" name="Textfeld 19">
            <a:extLst>
              <a:ext uri="{FF2B5EF4-FFF2-40B4-BE49-F238E27FC236}">
                <a16:creationId xmlns:a16="http://schemas.microsoft.com/office/drawing/2014/main" id="{2B3F0812-750A-62D9-A7E7-2E9735F407A6}"/>
              </a:ext>
            </a:extLst>
          </p:cNvPr>
          <p:cNvSpPr txBox="1"/>
          <p:nvPr/>
        </p:nvSpPr>
        <p:spPr>
          <a:xfrm>
            <a:off x="6291072" y="5185910"/>
            <a:ext cx="5583936" cy="830997"/>
          </a:xfrm>
          <a:prstGeom prst="rect">
            <a:avLst/>
          </a:prstGeom>
          <a:noFill/>
        </p:spPr>
        <p:txBody>
          <a:bodyPr wrap="square">
            <a:spAutoFit/>
          </a:bodyPr>
          <a:lstStyle/>
          <a:p>
            <a:pPr marL="285750" indent="-285750">
              <a:buFont typeface="Arial" panose="020B0604020202020204" pitchFamily="34" charset="0"/>
              <a:buChar char="•"/>
            </a:pPr>
            <a:r>
              <a:rPr lang="en-US" altLang="fr-FR" sz="1600" dirty="0">
                <a:cs typeface="Arial" panose="020B0604020202020204" pitchFamily="34" charset="0"/>
              </a:rPr>
              <a:t>high purity and luminosities of stored beams in CRYRING</a:t>
            </a:r>
          </a:p>
          <a:p>
            <a:pPr marL="285750" indent="-285750">
              <a:buFont typeface="Arial" panose="020B0604020202020204" pitchFamily="34" charset="0"/>
              <a:buChar char="•"/>
            </a:pPr>
            <a:r>
              <a:rPr lang="en-US" altLang="fr-FR" sz="1600" dirty="0">
                <a:cs typeface="Arial" panose="020B0604020202020204" pitchFamily="34" charset="0"/>
              </a:rPr>
              <a:t>direct detection of reaction products using CARME </a:t>
            </a:r>
          </a:p>
          <a:p>
            <a:pPr marL="285750" indent="-285750">
              <a:buFont typeface="Arial" panose="020B0604020202020204" pitchFamily="34" charset="0"/>
              <a:buChar char="•"/>
            </a:pPr>
            <a:r>
              <a:rPr lang="de-DE" altLang="fr-FR" sz="1600" dirty="0" err="1">
                <a:cs typeface="Arial" panose="020B0604020202020204" pitchFamily="34" charset="0"/>
              </a:rPr>
              <a:t>ongoing</a:t>
            </a:r>
            <a:r>
              <a:rPr lang="de-DE" altLang="fr-FR" sz="1600" dirty="0">
                <a:cs typeface="Arial" panose="020B0604020202020204" pitchFamily="34" charset="0"/>
              </a:rPr>
              <a:t> </a:t>
            </a:r>
            <a:r>
              <a:rPr lang="de-DE" altLang="fr-FR" sz="1600" dirty="0" err="1">
                <a:cs typeface="Arial" panose="020B0604020202020204" pitchFamily="34" charset="0"/>
              </a:rPr>
              <a:t>commissioning</a:t>
            </a:r>
            <a:r>
              <a:rPr lang="de-DE" altLang="fr-FR" sz="1600" dirty="0">
                <a:cs typeface="Arial" panose="020B0604020202020204" pitchFamily="34" charset="0"/>
              </a:rPr>
              <a:t> </a:t>
            </a:r>
            <a:r>
              <a:rPr lang="de-DE" altLang="fr-FR" sz="1600" dirty="0" err="1">
                <a:cs typeface="Arial" panose="020B0604020202020204" pitchFamily="34" charset="0"/>
              </a:rPr>
              <a:t>of</a:t>
            </a:r>
            <a:r>
              <a:rPr lang="de-DE" altLang="fr-FR" sz="1600" dirty="0">
                <a:cs typeface="Arial" panose="020B0604020202020204" pitchFamily="34" charset="0"/>
              </a:rPr>
              <a:t> CARME and </a:t>
            </a:r>
            <a:r>
              <a:rPr lang="de-DE" altLang="fr-FR" sz="1600" dirty="0" err="1">
                <a:cs typeface="Arial" panose="020B0604020202020204" pitchFamily="34" charset="0"/>
              </a:rPr>
              <a:t>new</a:t>
            </a:r>
            <a:r>
              <a:rPr lang="de-DE" altLang="fr-FR" sz="1600" dirty="0">
                <a:cs typeface="Arial" panose="020B0604020202020204" pitchFamily="34" charset="0"/>
              </a:rPr>
              <a:t> internal gas </a:t>
            </a:r>
            <a:r>
              <a:rPr lang="de-DE" altLang="fr-FR" sz="1600" dirty="0" err="1">
                <a:cs typeface="Arial" panose="020B0604020202020204" pitchFamily="34" charset="0"/>
              </a:rPr>
              <a:t>target</a:t>
            </a:r>
            <a:endParaRPr lang="de-DE" altLang="fr-FR" sz="1600" dirty="0">
              <a:cs typeface="Arial" panose="020B0604020202020204" pitchFamily="34" charset="0"/>
            </a:endParaRPr>
          </a:p>
        </p:txBody>
      </p:sp>
      <p:sp>
        <p:nvSpPr>
          <p:cNvPr id="22" name="Textfeld 21">
            <a:extLst>
              <a:ext uri="{FF2B5EF4-FFF2-40B4-BE49-F238E27FC236}">
                <a16:creationId xmlns:a16="http://schemas.microsoft.com/office/drawing/2014/main" id="{721E2121-9AAD-C61E-7638-D5D8ADF103FD}"/>
              </a:ext>
            </a:extLst>
          </p:cNvPr>
          <p:cNvSpPr txBox="1"/>
          <p:nvPr/>
        </p:nvSpPr>
        <p:spPr>
          <a:xfrm>
            <a:off x="6437376" y="6100310"/>
            <a:ext cx="4346448" cy="646331"/>
          </a:xfrm>
          <a:prstGeom prst="rect">
            <a:avLst/>
          </a:prstGeom>
          <a:noFill/>
        </p:spPr>
        <p:txBody>
          <a:bodyPr wrap="square">
            <a:spAutoFit/>
          </a:bodyPr>
          <a:lstStyle/>
          <a:p>
            <a:pPr marL="268287" lvl="1" algn="ctr"/>
            <a:r>
              <a:rPr lang="de-DE" altLang="fr-FR" sz="1800" b="1" dirty="0" err="1">
                <a:cs typeface="Arial" panose="020B0604020202020204" pitchFamily="34" charset="0"/>
              </a:rPr>
              <a:t>unrivalled</a:t>
            </a:r>
            <a:r>
              <a:rPr lang="de-DE" altLang="fr-FR" sz="1800" b="1" dirty="0">
                <a:cs typeface="Arial" panose="020B0604020202020204" pitchFamily="34" charset="0"/>
              </a:rPr>
              <a:t> </a:t>
            </a:r>
            <a:r>
              <a:rPr lang="de-DE" altLang="fr-FR" sz="1800" b="1" dirty="0" err="1">
                <a:cs typeface="Arial" panose="020B0604020202020204" pitchFamily="34" charset="0"/>
              </a:rPr>
              <a:t>conditions</a:t>
            </a:r>
            <a:r>
              <a:rPr lang="de-DE" altLang="fr-FR" sz="1800" b="1" dirty="0">
                <a:cs typeface="Arial" panose="020B0604020202020204" pitchFamily="34" charset="0"/>
              </a:rPr>
              <a:t> </a:t>
            </a:r>
            <a:r>
              <a:rPr lang="de-DE" altLang="fr-FR" sz="1800" b="1" dirty="0" err="1">
                <a:cs typeface="Arial" panose="020B0604020202020204" pitchFamily="34" charset="0"/>
              </a:rPr>
              <a:t>for</a:t>
            </a:r>
            <a:r>
              <a:rPr lang="de-DE" altLang="fr-FR" sz="1800" b="1" dirty="0">
                <a:cs typeface="Arial" panose="020B0604020202020204" pitchFamily="34" charset="0"/>
              </a:rPr>
              <a:t> </a:t>
            </a:r>
            <a:r>
              <a:rPr lang="de-DE" altLang="fr-FR" sz="1800" b="1" dirty="0" err="1">
                <a:cs typeface="Arial" panose="020B0604020202020204" pitchFamily="34" charset="0"/>
              </a:rPr>
              <a:t>low</a:t>
            </a:r>
            <a:r>
              <a:rPr lang="de-DE" altLang="fr-FR" b="1" dirty="0" err="1">
                <a:cs typeface="Arial" panose="020B0604020202020204" pitchFamily="34" charset="0"/>
              </a:rPr>
              <a:t>-</a:t>
            </a:r>
            <a:r>
              <a:rPr lang="de-DE" altLang="fr-FR" sz="1800" b="1" dirty="0" err="1">
                <a:cs typeface="Arial" panose="020B0604020202020204" pitchFamily="34" charset="0"/>
              </a:rPr>
              <a:t>energy</a:t>
            </a:r>
            <a:r>
              <a:rPr lang="de-DE" altLang="fr-FR" sz="1800" b="1" dirty="0">
                <a:cs typeface="Arial" panose="020B0604020202020204" pitchFamily="34" charset="0"/>
              </a:rPr>
              <a:t> </a:t>
            </a:r>
            <a:br>
              <a:rPr lang="de-DE" altLang="fr-FR" sz="1800" b="1" dirty="0">
                <a:cs typeface="Arial" panose="020B0604020202020204" pitchFamily="34" charset="0"/>
              </a:rPr>
            </a:br>
            <a:r>
              <a:rPr lang="de-DE" altLang="fr-FR" sz="1800" b="1" dirty="0" err="1">
                <a:cs typeface="Arial" panose="020B0604020202020204" pitchFamily="34" charset="0"/>
              </a:rPr>
              <a:t>nuclear</a:t>
            </a:r>
            <a:r>
              <a:rPr lang="de-DE" altLang="fr-FR" sz="1800" b="1" dirty="0">
                <a:cs typeface="Arial" panose="020B0604020202020204" pitchFamily="34" charset="0"/>
              </a:rPr>
              <a:t> </a:t>
            </a:r>
            <a:r>
              <a:rPr lang="de-DE" altLang="fr-FR" sz="1800" b="1" dirty="0" err="1">
                <a:cs typeface="Arial" panose="020B0604020202020204" pitchFamily="34" charset="0"/>
              </a:rPr>
              <a:t>reaction</a:t>
            </a:r>
            <a:r>
              <a:rPr lang="de-DE" altLang="fr-FR" sz="1800" b="1" dirty="0">
                <a:cs typeface="Arial" panose="020B0604020202020204" pitchFamily="34" charset="0"/>
              </a:rPr>
              <a:t> </a:t>
            </a:r>
            <a:r>
              <a:rPr lang="de-DE" altLang="fr-FR" sz="1800" b="1" dirty="0" err="1">
                <a:cs typeface="Arial" panose="020B0604020202020204" pitchFamily="34" charset="0"/>
              </a:rPr>
              <a:t>measurements</a:t>
            </a:r>
            <a:endParaRPr lang="de-DE" altLang="fr-FR" sz="1800" b="1" dirty="0">
              <a:cs typeface="Arial" panose="020B0604020202020204" pitchFamily="34" charset="0"/>
            </a:endParaRPr>
          </a:p>
        </p:txBody>
      </p:sp>
      <p:sp>
        <p:nvSpPr>
          <p:cNvPr id="24" name="Textfeld 23">
            <a:extLst>
              <a:ext uri="{FF2B5EF4-FFF2-40B4-BE49-F238E27FC236}">
                <a16:creationId xmlns:a16="http://schemas.microsoft.com/office/drawing/2014/main" id="{72F1184C-A7B0-C096-A528-5FAD3CBD9DC5}"/>
              </a:ext>
            </a:extLst>
          </p:cNvPr>
          <p:cNvSpPr txBox="1"/>
          <p:nvPr/>
        </p:nvSpPr>
        <p:spPr>
          <a:xfrm>
            <a:off x="1048512" y="6095708"/>
            <a:ext cx="4120896" cy="646331"/>
          </a:xfrm>
          <a:prstGeom prst="rect">
            <a:avLst/>
          </a:prstGeom>
          <a:noFill/>
        </p:spPr>
        <p:txBody>
          <a:bodyPr wrap="square">
            <a:spAutoFit/>
          </a:bodyPr>
          <a:lstStyle/>
          <a:p>
            <a:pPr marL="92075" lvl="1" algn="ctr"/>
            <a:r>
              <a:rPr lang="de-DE" altLang="fr-FR" sz="1800" b="1" dirty="0" err="1">
                <a:cs typeface="Arial" panose="020B0604020202020204" pitchFamily="34" charset="0"/>
              </a:rPr>
              <a:t>measurement</a:t>
            </a:r>
            <a:r>
              <a:rPr lang="de-DE" altLang="fr-FR" sz="1800" b="1" dirty="0">
                <a:cs typeface="Arial" panose="020B0604020202020204" pitchFamily="34" charset="0"/>
              </a:rPr>
              <a:t> </a:t>
            </a:r>
            <a:r>
              <a:rPr lang="de-DE" altLang="fr-FR" sz="1800" b="1" dirty="0" err="1">
                <a:cs typeface="Arial" panose="020B0604020202020204" pitchFamily="34" charset="0"/>
              </a:rPr>
              <a:t>with</a:t>
            </a:r>
            <a:r>
              <a:rPr lang="de-DE" altLang="fr-FR" sz="1800" b="1" dirty="0">
                <a:cs typeface="Arial" panose="020B0604020202020204" pitchFamily="34" charset="0"/>
              </a:rPr>
              <a:t> </a:t>
            </a:r>
            <a:r>
              <a:rPr lang="de-DE" altLang="fr-FR" sz="1800" b="1" dirty="0" err="1">
                <a:cs typeface="Arial" panose="020B0604020202020204" pitchFamily="34" charset="0"/>
              </a:rPr>
              <a:t>radiactive</a:t>
            </a:r>
            <a:r>
              <a:rPr lang="de-DE" altLang="fr-FR" sz="1800" b="1" dirty="0">
                <a:cs typeface="Arial" panose="020B0604020202020204" pitchFamily="34" charset="0"/>
              </a:rPr>
              <a:t> </a:t>
            </a:r>
            <a:r>
              <a:rPr lang="de-DE" altLang="fr-FR" sz="1800" b="1" dirty="0" err="1">
                <a:cs typeface="Arial" panose="020B0604020202020204" pitchFamily="34" charset="0"/>
              </a:rPr>
              <a:t>beams</a:t>
            </a:r>
            <a:r>
              <a:rPr lang="de-DE" altLang="fr-FR" sz="1800" b="1" dirty="0">
                <a:cs typeface="Arial" panose="020B0604020202020204" pitchFamily="34" charset="0"/>
              </a:rPr>
              <a:t> </a:t>
            </a:r>
          </a:p>
          <a:p>
            <a:pPr marL="92075" lvl="1" algn="ctr"/>
            <a:r>
              <a:rPr lang="de-DE" altLang="fr-FR" b="1" dirty="0" err="1">
                <a:cs typeface="Arial" panose="020B0604020202020204" pitchFamily="34" charset="0"/>
              </a:rPr>
              <a:t>forseen</a:t>
            </a:r>
            <a:r>
              <a:rPr lang="de-DE" altLang="fr-FR" b="1" dirty="0">
                <a:cs typeface="Arial" panose="020B0604020202020204" pitchFamily="34" charset="0"/>
              </a:rPr>
              <a:t> in </a:t>
            </a:r>
            <a:r>
              <a:rPr lang="de-DE" altLang="fr-FR" b="1" dirty="0" err="1">
                <a:cs typeface="Arial" panose="020B0604020202020204" pitchFamily="34" charset="0"/>
              </a:rPr>
              <a:t>the</a:t>
            </a:r>
            <a:r>
              <a:rPr lang="de-DE" altLang="fr-FR" b="1" dirty="0">
                <a:cs typeface="Arial" panose="020B0604020202020204" pitchFamily="34" charset="0"/>
              </a:rPr>
              <a:t> </a:t>
            </a:r>
            <a:r>
              <a:rPr lang="de-DE" altLang="fr-FR" b="1" dirty="0" err="1">
                <a:cs typeface="Arial" panose="020B0604020202020204" pitchFamily="34" charset="0"/>
              </a:rPr>
              <a:t>future</a:t>
            </a:r>
            <a:r>
              <a:rPr lang="de-DE" altLang="fr-FR" b="1" dirty="0">
                <a:cs typeface="Arial" panose="020B0604020202020204" pitchFamily="34" charset="0"/>
              </a:rPr>
              <a:t> </a:t>
            </a:r>
            <a:endParaRPr lang="en-US" altLang="fr-FR" sz="1800" b="1" dirty="0">
              <a:cs typeface="Arial" panose="020B0604020202020204" pitchFamily="34" charset="0"/>
            </a:endParaRPr>
          </a:p>
        </p:txBody>
      </p:sp>
      <p:pic>
        <p:nvPicPr>
          <p:cNvPr id="2" name="Picture 10">
            <a:extLst>
              <a:ext uri="{FF2B5EF4-FFF2-40B4-BE49-F238E27FC236}">
                <a16:creationId xmlns:a16="http://schemas.microsoft.com/office/drawing/2014/main" id="{68C2B7C0-2236-4053-5D28-BFAC58294D25}"/>
              </a:ext>
            </a:extLst>
          </p:cNvPr>
          <p:cNvPicPr/>
          <p:nvPr/>
        </p:nvPicPr>
        <p:blipFill>
          <a:blip r:embed="rId2"/>
          <a:stretch/>
        </p:blipFill>
        <p:spPr>
          <a:xfrm>
            <a:off x="10937908" y="90317"/>
            <a:ext cx="1007176" cy="1094180"/>
          </a:xfrm>
          <a:prstGeom prst="rect">
            <a:avLst/>
          </a:prstGeom>
          <a:ln>
            <a:noFill/>
          </a:ln>
        </p:spPr>
      </p:pic>
      <p:pic>
        <p:nvPicPr>
          <p:cNvPr id="23" name="Picture 2">
            <a:extLst>
              <a:ext uri="{FF2B5EF4-FFF2-40B4-BE49-F238E27FC236}">
                <a16:creationId xmlns:a16="http://schemas.microsoft.com/office/drawing/2014/main" id="{CBE3DAE5-FA5D-BD52-6378-22A4CC501A2F}"/>
              </a:ext>
            </a:extLst>
          </p:cNvPr>
          <p:cNvPicPr>
            <a:picLocks noChangeAspect="1"/>
          </p:cNvPicPr>
          <p:nvPr/>
        </p:nvPicPr>
        <p:blipFill rotWithShape="1">
          <a:blip r:embed="rId3">
            <a:extLst>
              <a:ext uri="{28A0092B-C50C-407E-A947-70E740481C1C}">
                <a14:useLocalDpi xmlns:a14="http://schemas.microsoft.com/office/drawing/2010/main" val="0"/>
              </a:ext>
            </a:extLst>
          </a:blip>
          <a:srcRect l="25114" r="16563"/>
          <a:stretch/>
        </p:blipFill>
        <p:spPr>
          <a:xfrm>
            <a:off x="8308848" y="2980944"/>
            <a:ext cx="2017776" cy="1985212"/>
          </a:xfrm>
          <a:prstGeom prst="rect">
            <a:avLst/>
          </a:prstGeom>
        </p:spPr>
      </p:pic>
      <p:pic>
        <p:nvPicPr>
          <p:cNvPr id="5126" name="Grafik 5125">
            <a:extLst>
              <a:ext uri="{FF2B5EF4-FFF2-40B4-BE49-F238E27FC236}">
                <a16:creationId xmlns:a16="http://schemas.microsoft.com/office/drawing/2014/main" id="{CE69A9F7-7752-22FA-721D-D93EA55644E8}"/>
              </a:ext>
            </a:extLst>
          </p:cNvPr>
          <p:cNvPicPr>
            <a:picLocks noChangeAspect="1"/>
          </p:cNvPicPr>
          <p:nvPr/>
        </p:nvPicPr>
        <p:blipFill>
          <a:blip r:embed="rId4"/>
          <a:stretch>
            <a:fillRect/>
          </a:stretch>
        </p:blipFill>
        <p:spPr>
          <a:xfrm>
            <a:off x="5724144" y="2438802"/>
            <a:ext cx="2508686" cy="2665252"/>
          </a:xfrm>
          <a:prstGeom prst="rect">
            <a:avLst/>
          </a:prstGeom>
        </p:spPr>
      </p:pic>
      <p:sp>
        <p:nvSpPr>
          <p:cNvPr id="5128" name="Textfeld 5127">
            <a:extLst>
              <a:ext uri="{FF2B5EF4-FFF2-40B4-BE49-F238E27FC236}">
                <a16:creationId xmlns:a16="http://schemas.microsoft.com/office/drawing/2014/main" id="{F5312EA1-7C59-600D-D248-ED7C5716138E}"/>
              </a:ext>
            </a:extLst>
          </p:cNvPr>
          <p:cNvSpPr txBox="1"/>
          <p:nvPr/>
        </p:nvSpPr>
        <p:spPr>
          <a:xfrm>
            <a:off x="609600" y="4216646"/>
            <a:ext cx="4663440" cy="338554"/>
          </a:xfrm>
          <a:prstGeom prst="rect">
            <a:avLst/>
          </a:prstGeom>
          <a:noFill/>
        </p:spPr>
        <p:txBody>
          <a:bodyPr wrap="square">
            <a:spAutoFit/>
          </a:bodyPr>
          <a:lstStyle/>
          <a:p>
            <a:r>
              <a:rPr lang="en-US" altLang="fr-FR" sz="1600" b="1" baseline="30000" dirty="0">
                <a:cs typeface="Arial" panose="020B0604020202020204" pitchFamily="34" charset="0"/>
              </a:rPr>
              <a:t>15</a:t>
            </a:r>
            <a:r>
              <a:rPr lang="en-US" altLang="fr-FR" sz="1600" b="1" dirty="0">
                <a:cs typeface="Arial" panose="020B0604020202020204" pitchFamily="34" charset="0"/>
              </a:rPr>
              <a:t>N(p,</a:t>
            </a:r>
            <a:r>
              <a:rPr lang="el-GR" altLang="fr-FR" sz="1600" b="1" dirty="0">
                <a:cs typeface="Arial" panose="020B0604020202020204" pitchFamily="34" charset="0"/>
              </a:rPr>
              <a:t>γ</a:t>
            </a:r>
            <a:r>
              <a:rPr lang="en-US" altLang="fr-FR" sz="1600" b="1" dirty="0">
                <a:cs typeface="Arial" panose="020B0604020202020204" pitchFamily="34" charset="0"/>
              </a:rPr>
              <a:t>) reaction to understand electron screening</a:t>
            </a:r>
          </a:p>
        </p:txBody>
      </p:sp>
      <p:pic>
        <p:nvPicPr>
          <p:cNvPr id="5141" name="Grafik 5140">
            <a:extLst>
              <a:ext uri="{FF2B5EF4-FFF2-40B4-BE49-F238E27FC236}">
                <a16:creationId xmlns:a16="http://schemas.microsoft.com/office/drawing/2014/main" id="{1AE2D68A-09E6-2D13-06B1-9A3C50FAA28B}"/>
              </a:ext>
            </a:extLst>
          </p:cNvPr>
          <p:cNvPicPr>
            <a:picLocks noChangeAspect="1"/>
          </p:cNvPicPr>
          <p:nvPr/>
        </p:nvPicPr>
        <p:blipFill>
          <a:blip r:embed="rId5"/>
          <a:stretch>
            <a:fillRect/>
          </a:stretch>
        </p:blipFill>
        <p:spPr>
          <a:xfrm>
            <a:off x="3404442" y="4632960"/>
            <a:ext cx="2347047" cy="1374750"/>
          </a:xfrm>
          <a:prstGeom prst="rect">
            <a:avLst/>
          </a:prstGeom>
        </p:spPr>
      </p:pic>
      <p:pic>
        <p:nvPicPr>
          <p:cNvPr id="5142" name="Picture 3">
            <a:extLst>
              <a:ext uri="{FF2B5EF4-FFF2-40B4-BE49-F238E27FC236}">
                <a16:creationId xmlns:a16="http://schemas.microsoft.com/office/drawing/2014/main" id="{4A431FF6-2619-3523-CFAF-DAF9CC5F4BAC}"/>
              </a:ext>
            </a:extLst>
          </p:cNvPr>
          <p:cNvPicPr>
            <a:picLocks noChangeAspect="1"/>
          </p:cNvPicPr>
          <p:nvPr/>
        </p:nvPicPr>
        <p:blipFill>
          <a:blip r:embed="rId6"/>
          <a:stretch>
            <a:fillRect/>
          </a:stretch>
        </p:blipFill>
        <p:spPr>
          <a:xfrm>
            <a:off x="3322271" y="2852928"/>
            <a:ext cx="1944449" cy="1362120"/>
          </a:xfrm>
          <a:prstGeom prst="rect">
            <a:avLst/>
          </a:prstGeom>
        </p:spPr>
      </p:pic>
      <p:sp>
        <p:nvSpPr>
          <p:cNvPr id="5143" name="Textfeld 5142">
            <a:extLst>
              <a:ext uri="{FF2B5EF4-FFF2-40B4-BE49-F238E27FC236}">
                <a16:creationId xmlns:a16="http://schemas.microsoft.com/office/drawing/2014/main" id="{8B07C8A4-2951-9F50-D993-42D99E7A1F2E}"/>
              </a:ext>
            </a:extLst>
          </p:cNvPr>
          <p:cNvSpPr txBox="1"/>
          <p:nvPr/>
        </p:nvSpPr>
        <p:spPr>
          <a:xfrm>
            <a:off x="499872" y="2838950"/>
            <a:ext cx="2944368" cy="1323439"/>
          </a:xfrm>
          <a:prstGeom prst="rect">
            <a:avLst/>
          </a:prstGeom>
          <a:noFill/>
        </p:spPr>
        <p:txBody>
          <a:bodyPr wrap="square">
            <a:spAutoFit/>
          </a:bodyPr>
          <a:lstStyle/>
          <a:p>
            <a:pPr marL="285750" indent="-285750">
              <a:buFont typeface="Arial" panose="020B0604020202020204" pitchFamily="34" charset="0"/>
              <a:buChar char="•"/>
            </a:pPr>
            <a:r>
              <a:rPr lang="en-US" altLang="fr-FR" sz="1600" dirty="0">
                <a:cs typeface="Arial" panose="020B0604020202020204" pitchFamily="34" charset="0"/>
              </a:rPr>
              <a:t>unsatisfying situation of measurements in literature</a:t>
            </a:r>
            <a:br>
              <a:rPr lang="en-US" altLang="fr-FR" sz="1600" dirty="0">
                <a:cs typeface="Arial" panose="020B0604020202020204" pitchFamily="34" charset="0"/>
              </a:rPr>
            </a:br>
            <a:endParaRPr lang="en-US" altLang="fr-FR" sz="800" dirty="0">
              <a:cs typeface="Arial" panose="020B0604020202020204" pitchFamily="34" charset="0"/>
            </a:endParaRPr>
          </a:p>
          <a:p>
            <a:pPr marL="285750" indent="-285750">
              <a:buFont typeface="Arial" panose="020B0604020202020204" pitchFamily="34" charset="0"/>
              <a:buChar char="•"/>
            </a:pPr>
            <a:r>
              <a:rPr lang="en-US" altLang="fr-FR" sz="1600" dirty="0">
                <a:cs typeface="Arial" panose="020B0604020202020204" pitchFamily="34" charset="0"/>
              </a:rPr>
              <a:t>largest uncertainty in BBN</a:t>
            </a:r>
          </a:p>
          <a:p>
            <a:pPr marL="285750" indent="-285750">
              <a:buFont typeface="Arial" panose="020B0604020202020204" pitchFamily="34" charset="0"/>
              <a:buChar char="•"/>
            </a:pPr>
            <a:endParaRPr lang="en-US" altLang="fr-FR" sz="800" dirty="0">
              <a:cs typeface="Arial" panose="020B0604020202020204" pitchFamily="34" charset="0"/>
            </a:endParaRPr>
          </a:p>
          <a:p>
            <a:pPr marL="285750" indent="-285750">
              <a:buFont typeface="Arial" panose="020B0604020202020204" pitchFamily="34" charset="0"/>
              <a:buChar char="•"/>
            </a:pPr>
            <a:r>
              <a:rPr lang="de-DE" altLang="fr-FR" sz="1600" dirty="0" err="1">
                <a:cs typeface="Arial" panose="020B0604020202020204" pitchFamily="34" charset="0"/>
              </a:rPr>
              <a:t>key</a:t>
            </a:r>
            <a:r>
              <a:rPr lang="de-DE" altLang="fr-FR" sz="1600" dirty="0">
                <a:cs typeface="Arial" panose="020B0604020202020204" pitchFamily="34" charset="0"/>
              </a:rPr>
              <a:t> </a:t>
            </a:r>
            <a:r>
              <a:rPr lang="de-DE" altLang="fr-FR" sz="1600" dirty="0" err="1">
                <a:cs typeface="Arial" panose="020B0604020202020204" pitchFamily="34" charset="0"/>
              </a:rPr>
              <a:t>test</a:t>
            </a:r>
            <a:r>
              <a:rPr lang="de-DE" altLang="fr-FR" sz="1600" dirty="0">
                <a:cs typeface="Arial" panose="020B0604020202020204" pitchFamily="34" charset="0"/>
              </a:rPr>
              <a:t> </a:t>
            </a:r>
            <a:r>
              <a:rPr lang="de-DE" altLang="fr-FR" sz="1600" dirty="0" err="1">
                <a:cs typeface="Arial" panose="020B0604020202020204" pitchFamily="34" charset="0"/>
              </a:rPr>
              <a:t>of</a:t>
            </a:r>
            <a:r>
              <a:rPr lang="de-DE" altLang="fr-FR" sz="1600" dirty="0">
                <a:cs typeface="Arial" panose="020B0604020202020204" pitchFamily="34" charset="0"/>
              </a:rPr>
              <a:t> </a:t>
            </a:r>
            <a:r>
              <a:rPr lang="de-DE" altLang="fr-FR" sz="1600" dirty="0" err="1">
                <a:cs typeface="Arial" panose="020B0604020202020204" pitchFamily="34" charset="0"/>
              </a:rPr>
              <a:t>standard</a:t>
            </a:r>
            <a:r>
              <a:rPr lang="de-DE" altLang="fr-FR" sz="1600" dirty="0">
                <a:cs typeface="Arial" panose="020B0604020202020204" pitchFamily="34" charset="0"/>
              </a:rPr>
              <a:t> </a:t>
            </a:r>
            <a:r>
              <a:rPr lang="de-DE" altLang="fr-FR" sz="1600" dirty="0" err="1">
                <a:cs typeface="Arial" panose="020B0604020202020204" pitchFamily="34" charset="0"/>
              </a:rPr>
              <a:t>model</a:t>
            </a:r>
            <a:endParaRPr lang="de-DE" altLang="fr-FR" sz="1600" dirty="0">
              <a:cs typeface="Arial" panose="020B0604020202020204" pitchFamily="34" charset="0"/>
            </a:endParaRPr>
          </a:p>
        </p:txBody>
      </p:sp>
      <p:sp>
        <p:nvSpPr>
          <p:cNvPr id="5144" name="Textfeld 5143">
            <a:extLst>
              <a:ext uri="{FF2B5EF4-FFF2-40B4-BE49-F238E27FC236}">
                <a16:creationId xmlns:a16="http://schemas.microsoft.com/office/drawing/2014/main" id="{E636BA6C-D44B-66CA-08BB-9292018317E4}"/>
              </a:ext>
            </a:extLst>
          </p:cNvPr>
          <p:cNvSpPr txBox="1"/>
          <p:nvPr/>
        </p:nvSpPr>
        <p:spPr>
          <a:xfrm>
            <a:off x="499872" y="4574358"/>
            <a:ext cx="2944368" cy="1569660"/>
          </a:xfrm>
          <a:prstGeom prst="rect">
            <a:avLst/>
          </a:prstGeom>
          <a:noFill/>
        </p:spPr>
        <p:txBody>
          <a:bodyPr wrap="square">
            <a:spAutoFit/>
          </a:bodyPr>
          <a:lstStyle/>
          <a:p>
            <a:pPr marL="285750" indent="-285750">
              <a:buFont typeface="Arial" panose="020B0604020202020204" pitchFamily="34" charset="0"/>
              <a:buChar char="•"/>
            </a:pPr>
            <a:r>
              <a:rPr lang="en-US" altLang="fr-FR" sz="1600" dirty="0">
                <a:cs typeface="Arial" panose="020B0604020202020204" pitchFamily="34" charset="0"/>
              </a:rPr>
              <a:t>long-standing challenge</a:t>
            </a:r>
            <a:br>
              <a:rPr lang="en-US" altLang="fr-FR" sz="1600" dirty="0">
                <a:cs typeface="Arial" panose="020B0604020202020204" pitchFamily="34" charset="0"/>
              </a:rPr>
            </a:br>
            <a:endParaRPr lang="en-US" altLang="fr-FR" sz="800" dirty="0">
              <a:cs typeface="Arial" panose="020B0604020202020204" pitchFamily="34" charset="0"/>
            </a:endParaRPr>
          </a:p>
          <a:p>
            <a:pPr marL="285750" indent="-285750">
              <a:buFont typeface="Arial" panose="020B0604020202020204" pitchFamily="34" charset="0"/>
              <a:buChar char="•"/>
            </a:pPr>
            <a:r>
              <a:rPr lang="en-US" altLang="fr-FR" sz="1600" dirty="0">
                <a:cs typeface="Arial" panose="020B0604020202020204" pitchFamily="34" charset="0"/>
              </a:rPr>
              <a:t>potential impact on many </a:t>
            </a:r>
            <a:br>
              <a:rPr lang="en-US" altLang="fr-FR" sz="1600" dirty="0">
                <a:cs typeface="Arial" panose="020B0604020202020204" pitchFamily="34" charset="0"/>
              </a:rPr>
            </a:br>
            <a:r>
              <a:rPr lang="en-US" altLang="fr-FR" sz="1600" dirty="0">
                <a:cs typeface="Arial" panose="020B0604020202020204" pitchFamily="34" charset="0"/>
              </a:rPr>
              <a:t>astrophysical scenarios </a:t>
            </a:r>
          </a:p>
          <a:p>
            <a:pPr marL="285750" indent="-285750">
              <a:buFont typeface="Arial" panose="020B0604020202020204" pitchFamily="34" charset="0"/>
              <a:buChar char="•"/>
            </a:pPr>
            <a:endParaRPr lang="en-US" altLang="fr-FR" sz="800" dirty="0">
              <a:cs typeface="Arial" panose="020B0604020202020204" pitchFamily="34" charset="0"/>
            </a:endParaRPr>
          </a:p>
          <a:p>
            <a:pPr marL="285750" indent="-285750">
              <a:buFont typeface="Arial" panose="020B0604020202020204" pitchFamily="34" charset="0"/>
              <a:buChar char="•"/>
            </a:pPr>
            <a:r>
              <a:rPr lang="de-DE" altLang="fr-FR" sz="1600" dirty="0" err="1">
                <a:cs typeface="Arial" panose="020B0604020202020204" pitchFamily="34" charset="0"/>
              </a:rPr>
              <a:t>key</a:t>
            </a:r>
            <a:r>
              <a:rPr lang="de-DE" altLang="fr-FR" sz="1600" dirty="0">
                <a:cs typeface="Arial" panose="020B0604020202020204" pitchFamily="34" charset="0"/>
              </a:rPr>
              <a:t> </a:t>
            </a:r>
            <a:r>
              <a:rPr lang="de-DE" altLang="fr-FR" sz="1600" dirty="0" err="1">
                <a:cs typeface="Arial" panose="020B0604020202020204" pitchFamily="34" charset="0"/>
              </a:rPr>
              <a:t>test</a:t>
            </a:r>
            <a:r>
              <a:rPr lang="de-DE" altLang="fr-FR" sz="1600" dirty="0">
                <a:cs typeface="Arial" panose="020B0604020202020204" pitchFamily="34" charset="0"/>
              </a:rPr>
              <a:t> </a:t>
            </a:r>
            <a:r>
              <a:rPr lang="de-DE" altLang="fr-FR" sz="1600" dirty="0" err="1">
                <a:cs typeface="Arial" panose="020B0604020202020204" pitchFamily="34" charset="0"/>
              </a:rPr>
              <a:t>of</a:t>
            </a:r>
            <a:r>
              <a:rPr lang="de-DE" altLang="fr-FR" sz="1600" dirty="0">
                <a:cs typeface="Arial" panose="020B0604020202020204" pitchFamily="34" charset="0"/>
              </a:rPr>
              <a:t> a </a:t>
            </a:r>
            <a:r>
              <a:rPr lang="de-DE" altLang="fr-FR" sz="1600" dirty="0" err="1">
                <a:cs typeface="Arial" panose="020B0604020202020204" pitchFamily="34" charset="0"/>
              </a:rPr>
              <a:t>new</a:t>
            </a:r>
            <a:r>
              <a:rPr lang="de-DE" altLang="fr-FR" sz="1600" dirty="0">
                <a:cs typeface="Arial" panose="020B0604020202020204" pitchFamily="34" charset="0"/>
              </a:rPr>
              <a:t> </a:t>
            </a:r>
            <a:r>
              <a:rPr lang="de-DE" altLang="fr-FR" sz="1600" dirty="0" err="1">
                <a:cs typeface="Arial" panose="020B0604020202020204" pitchFamily="34" charset="0"/>
              </a:rPr>
              <a:t>approach</a:t>
            </a:r>
            <a:r>
              <a:rPr lang="de-DE" altLang="fr-FR" sz="1600" dirty="0">
                <a:cs typeface="Arial" panose="020B0604020202020204" pitchFamily="34" charset="0"/>
              </a:rPr>
              <a:t> to </a:t>
            </a:r>
            <a:r>
              <a:rPr lang="de-DE" altLang="fr-FR" sz="1600" dirty="0" err="1">
                <a:cs typeface="Arial" panose="020B0604020202020204" pitchFamily="34" charset="0"/>
              </a:rPr>
              <a:t>model</a:t>
            </a:r>
            <a:r>
              <a:rPr lang="de-DE" altLang="fr-FR" sz="1600" dirty="0">
                <a:cs typeface="Arial" panose="020B0604020202020204" pitchFamily="34" charset="0"/>
              </a:rPr>
              <a:t> </a:t>
            </a:r>
            <a:r>
              <a:rPr lang="de-DE" altLang="fr-FR" sz="1600" dirty="0" err="1">
                <a:cs typeface="Arial" panose="020B0604020202020204" pitchFamily="34" charset="0"/>
              </a:rPr>
              <a:t>electron</a:t>
            </a:r>
            <a:r>
              <a:rPr lang="de-DE" altLang="fr-FR" sz="1600" dirty="0">
                <a:cs typeface="Arial" panose="020B0604020202020204" pitchFamily="34" charset="0"/>
              </a:rPr>
              <a:t> </a:t>
            </a:r>
            <a:r>
              <a:rPr lang="de-DE" altLang="fr-FR" sz="1600" dirty="0" err="1">
                <a:cs typeface="Arial" panose="020B0604020202020204" pitchFamily="34" charset="0"/>
              </a:rPr>
              <a:t>screening</a:t>
            </a:r>
            <a:endParaRPr lang="de-DE" altLang="fr-FR" sz="1600" dirty="0">
              <a:cs typeface="Arial" panose="020B0604020202020204" pitchFamily="34" charset="0"/>
            </a:endParaRPr>
          </a:p>
        </p:txBody>
      </p:sp>
      <p:sp>
        <p:nvSpPr>
          <p:cNvPr id="5145" name="Textfeld 5144">
            <a:extLst>
              <a:ext uri="{FF2B5EF4-FFF2-40B4-BE49-F238E27FC236}">
                <a16:creationId xmlns:a16="http://schemas.microsoft.com/office/drawing/2014/main" id="{EB005A5D-9C52-7473-1EFF-CA162BCDF0E3}"/>
              </a:ext>
            </a:extLst>
          </p:cNvPr>
          <p:cNvSpPr txBox="1"/>
          <p:nvPr/>
        </p:nvSpPr>
        <p:spPr>
          <a:xfrm>
            <a:off x="10466832" y="2979158"/>
            <a:ext cx="1615440" cy="1938992"/>
          </a:xfrm>
          <a:prstGeom prst="rect">
            <a:avLst/>
          </a:prstGeom>
          <a:noFill/>
        </p:spPr>
        <p:txBody>
          <a:bodyPr wrap="square">
            <a:spAutoFit/>
          </a:bodyPr>
          <a:lstStyle/>
          <a:p>
            <a:pPr marL="0" lvl="1"/>
            <a:r>
              <a:rPr lang="de-DE" altLang="fr-FR" sz="1200" b="1" dirty="0">
                <a:cs typeface="Arial" panose="020B0604020202020204" pitchFamily="34" charset="0"/>
              </a:rPr>
              <a:t>CARME - </a:t>
            </a:r>
            <a:r>
              <a:rPr lang="en-GB" sz="1200" b="0" strike="noStrike" spc="-1" dirty="0">
                <a:solidFill>
                  <a:srgbClr val="000000"/>
                </a:solidFill>
                <a:latin typeface="Calibri"/>
                <a:ea typeface="DejaVu Sans"/>
              </a:rPr>
              <a:t>CRYRING Array for Reaction Measurements</a:t>
            </a:r>
          </a:p>
          <a:p>
            <a:pPr marL="0" lvl="1"/>
            <a:endParaRPr lang="en-GB" altLang="fr-FR" sz="1200" spc="-1" dirty="0">
              <a:solidFill>
                <a:srgbClr val="000000"/>
              </a:solidFill>
              <a:latin typeface="Calibri"/>
              <a:cs typeface="Arial" panose="020B0604020202020204" pitchFamily="34" charset="0"/>
            </a:endParaRPr>
          </a:p>
          <a:p>
            <a:pPr marL="0" lvl="1"/>
            <a:r>
              <a:rPr lang="en-GB" altLang="fr-FR" sz="1200" b="1" spc="-1" dirty="0">
                <a:solidFill>
                  <a:srgbClr val="000000"/>
                </a:solidFill>
                <a:latin typeface="Calibri"/>
                <a:cs typeface="Arial" panose="020B0604020202020204" pitchFamily="34" charset="0"/>
              </a:rPr>
              <a:t>large Si detector array </a:t>
            </a:r>
          </a:p>
          <a:p>
            <a:pPr marL="0" lvl="1"/>
            <a:endParaRPr lang="en-GB" altLang="fr-FR" sz="1200" b="1" spc="-1" dirty="0">
              <a:solidFill>
                <a:srgbClr val="000000"/>
              </a:solidFill>
              <a:latin typeface="Calibri"/>
              <a:cs typeface="Arial" panose="020B0604020202020204" pitchFamily="34" charset="0"/>
            </a:endParaRPr>
          </a:p>
          <a:p>
            <a:pPr marL="0" lvl="1"/>
            <a:r>
              <a:rPr lang="en-GB" altLang="fr-FR" sz="1200" b="1" spc="-1" dirty="0">
                <a:solidFill>
                  <a:srgbClr val="000000"/>
                </a:solidFill>
                <a:latin typeface="Calibri"/>
                <a:cs typeface="Arial" panose="020B0604020202020204" pitchFamily="34" charset="0"/>
              </a:rPr>
              <a:t>high position &amp; energy resolution</a:t>
            </a:r>
          </a:p>
          <a:p>
            <a:pPr marL="0" lvl="1"/>
            <a:endParaRPr lang="en-GB" altLang="fr-FR" sz="1200" b="1" spc="-1" dirty="0">
              <a:solidFill>
                <a:srgbClr val="000000"/>
              </a:solidFill>
              <a:latin typeface="Calibri"/>
              <a:cs typeface="Arial" panose="020B0604020202020204" pitchFamily="34" charset="0"/>
            </a:endParaRPr>
          </a:p>
          <a:p>
            <a:pPr marL="0" lvl="1"/>
            <a:r>
              <a:rPr lang="en-GB" altLang="fr-FR" sz="1200" b="1" spc="-1" dirty="0">
                <a:solidFill>
                  <a:srgbClr val="000000"/>
                </a:solidFill>
                <a:latin typeface="Calibri"/>
                <a:cs typeface="Arial" panose="020B0604020202020204" pitchFamily="34" charset="0"/>
              </a:rPr>
              <a:t>XHV compatible setup</a:t>
            </a:r>
          </a:p>
        </p:txBody>
      </p:sp>
      <p:pic>
        <p:nvPicPr>
          <p:cNvPr id="5146" name="Picture 8" descr="http://upload.wikimedia.org/wikipedia/en/thumb/0/0f/University_of_Edinburgh_logo.svg/1017px-University_of_Edinburgh_logo.svg.png">
            <a:extLst>
              <a:ext uri="{FF2B5EF4-FFF2-40B4-BE49-F238E27FC236}">
                <a16:creationId xmlns:a16="http://schemas.microsoft.com/office/drawing/2014/main" id="{68816CD6-310D-A5EF-00AB-69159495CB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452" y="126014"/>
            <a:ext cx="1209205" cy="1217529"/>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BBDC49B2-9C9C-F363-5FBC-BE135AFB6485}"/>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11</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340219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3E807136-ABA7-8E9E-F9D1-26B5A4DCB99E}"/>
              </a:ext>
            </a:extLst>
          </p:cNvPr>
          <p:cNvSpPr txBox="1"/>
          <p:nvPr/>
        </p:nvSpPr>
        <p:spPr>
          <a:xfrm>
            <a:off x="5905778" y="1767075"/>
            <a:ext cx="4885505" cy="646331"/>
          </a:xfrm>
          <a:prstGeom prst="rect">
            <a:avLst/>
          </a:prstGeom>
          <a:noFill/>
        </p:spPr>
        <p:txBody>
          <a:bodyPr wrap="none" rtlCol="0">
            <a:spAutoFit/>
          </a:bodyPr>
          <a:lstStyle/>
          <a:p>
            <a:pPr marL="285750" indent="-285750">
              <a:buFont typeface="Arial" panose="020B0604020202020204" pitchFamily="34" charset="0"/>
              <a:buChar char="•"/>
            </a:pPr>
            <a:r>
              <a:rPr lang="fr-FR" dirty="0"/>
              <a:t>ion-ion </a:t>
            </a:r>
            <a:r>
              <a:rPr lang="fr-FR" dirty="0" err="1"/>
              <a:t>reaction</a:t>
            </a:r>
            <a:r>
              <a:rPr lang="fr-FR" dirty="0"/>
              <a:t> </a:t>
            </a:r>
            <a:r>
              <a:rPr lang="fr-FR" dirty="0" err="1"/>
              <a:t>studies</a:t>
            </a:r>
            <a:r>
              <a:rPr lang="fr-FR" dirty="0"/>
              <a:t> </a:t>
            </a:r>
            <a:r>
              <a:rPr lang="fr-FR" dirty="0" err="1"/>
              <a:t>using</a:t>
            </a:r>
            <a:r>
              <a:rPr lang="fr-FR" dirty="0"/>
              <a:t> CARME and FISIC</a:t>
            </a:r>
          </a:p>
          <a:p>
            <a:pPr marL="285750" indent="-285750">
              <a:buFont typeface="Arial" panose="020B0604020202020204" pitchFamily="34" charset="0"/>
              <a:buChar char="•"/>
            </a:pPr>
            <a:r>
              <a:rPr lang="fr-FR" dirty="0"/>
              <a:t>radioactive </a:t>
            </a:r>
            <a:r>
              <a:rPr lang="fr-FR" dirty="0" err="1"/>
              <a:t>beams</a:t>
            </a:r>
            <a:r>
              <a:rPr lang="fr-FR" dirty="0"/>
              <a:t> via FRS-ESR</a:t>
            </a:r>
          </a:p>
        </p:txBody>
      </p:sp>
      <p:sp>
        <p:nvSpPr>
          <p:cNvPr id="5" name="ZoneTexte 1">
            <a:extLst>
              <a:ext uri="{FF2B5EF4-FFF2-40B4-BE49-F238E27FC236}">
                <a16:creationId xmlns:a16="http://schemas.microsoft.com/office/drawing/2014/main" id="{5560A8D0-682A-94D5-75E3-6B479915DDB0}"/>
              </a:ext>
            </a:extLst>
          </p:cNvPr>
          <p:cNvSpPr txBox="1"/>
          <p:nvPr/>
        </p:nvSpPr>
        <p:spPr>
          <a:xfrm>
            <a:off x="5856646" y="1348093"/>
            <a:ext cx="4732106" cy="400110"/>
          </a:xfrm>
          <a:prstGeom prst="rect">
            <a:avLst/>
          </a:prstGeom>
          <a:noFill/>
        </p:spPr>
        <p:txBody>
          <a:bodyPr wrap="square" rtlCol="0">
            <a:spAutoFit/>
          </a:bodyPr>
          <a:lstStyle/>
          <a:p>
            <a:r>
              <a:rPr lang="fr-FR" sz="2000" b="1" u="sng" dirty="0"/>
              <a:t>Future plans</a:t>
            </a:r>
            <a:endParaRPr lang="fr-FR" sz="2000" b="1" dirty="0"/>
          </a:p>
        </p:txBody>
      </p:sp>
      <p:sp>
        <p:nvSpPr>
          <p:cNvPr id="8" name="ZoneTexte 1">
            <a:extLst>
              <a:ext uri="{FF2B5EF4-FFF2-40B4-BE49-F238E27FC236}">
                <a16:creationId xmlns:a16="http://schemas.microsoft.com/office/drawing/2014/main" id="{310A99F4-153A-AC91-7A25-39A09E9493BC}"/>
              </a:ext>
            </a:extLst>
          </p:cNvPr>
          <p:cNvSpPr txBox="1"/>
          <p:nvPr/>
        </p:nvSpPr>
        <p:spPr>
          <a:xfrm>
            <a:off x="248690" y="2652989"/>
            <a:ext cx="7950794" cy="400110"/>
          </a:xfrm>
          <a:prstGeom prst="rect">
            <a:avLst/>
          </a:prstGeom>
          <a:noFill/>
        </p:spPr>
        <p:txBody>
          <a:bodyPr wrap="square" rtlCol="0">
            <a:spAutoFit/>
          </a:bodyPr>
          <a:lstStyle/>
          <a:p>
            <a:r>
              <a:rPr lang="fr-FR" sz="2000" b="1" u="sng" dirty="0"/>
              <a:t>Beam time </a:t>
            </a:r>
            <a:r>
              <a:rPr lang="fr-FR" sz="2000" b="1" u="sng" dirty="0" err="1"/>
              <a:t>proposals</a:t>
            </a:r>
            <a:r>
              <a:rPr lang="fr-FR" sz="2000" b="1" u="sng" dirty="0"/>
              <a:t> (commissioning runs for CARME):</a:t>
            </a:r>
            <a:endParaRPr lang="fr-FR" sz="2000" dirty="0"/>
          </a:p>
        </p:txBody>
      </p:sp>
      <p:sp>
        <p:nvSpPr>
          <p:cNvPr id="10" name="Rechteck: abgerundete Ecken 9">
            <a:extLst>
              <a:ext uri="{FF2B5EF4-FFF2-40B4-BE49-F238E27FC236}">
                <a16:creationId xmlns:a16="http://schemas.microsoft.com/office/drawing/2014/main" id="{5B5907F7-496F-DBEF-DCE0-64C5714EDA8F}"/>
              </a:ext>
            </a:extLst>
          </p:cNvPr>
          <p:cNvSpPr/>
          <p:nvPr/>
        </p:nvSpPr>
        <p:spPr>
          <a:xfrm>
            <a:off x="560717" y="3380516"/>
            <a:ext cx="3444143" cy="1432560"/>
          </a:xfrm>
          <a:prstGeom prst="roundRect">
            <a:avLst/>
          </a:prstGeom>
          <a:solidFill>
            <a:srgbClr val="CFD5EA"/>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a:t>2025: D+D </a:t>
            </a:r>
            <a:r>
              <a:rPr lang="de-DE" b="1" dirty="0" err="1"/>
              <a:t>for</a:t>
            </a:r>
            <a:r>
              <a:rPr lang="de-DE" b="1" dirty="0"/>
              <a:t> Big Bang </a:t>
            </a:r>
            <a:r>
              <a:rPr lang="de-DE" b="1" dirty="0" err="1"/>
              <a:t>Nucleosynthesis</a:t>
            </a:r>
            <a:r>
              <a:rPr lang="de-DE" b="1" dirty="0"/>
              <a:t> </a:t>
            </a:r>
            <a:r>
              <a:rPr lang="de-DE" dirty="0"/>
              <a:t>(</a:t>
            </a:r>
            <a:r>
              <a:rPr lang="de-DE" dirty="0" err="1"/>
              <a:t>accepted</a:t>
            </a:r>
            <a:r>
              <a:rPr lang="de-DE" dirty="0"/>
              <a:t> </a:t>
            </a:r>
            <a:r>
              <a:rPr lang="de-DE" dirty="0" err="1"/>
              <a:t>proposal</a:t>
            </a:r>
            <a:r>
              <a:rPr lang="de-DE" dirty="0"/>
              <a:t>)</a:t>
            </a:r>
          </a:p>
          <a:p>
            <a:pPr>
              <a:tabLst>
                <a:tab pos="444500" algn="l"/>
                <a:tab pos="1255713" algn="l"/>
              </a:tabLst>
            </a:pPr>
            <a:endParaRPr lang="de-DE" sz="800" dirty="0"/>
          </a:p>
          <a:p>
            <a:pPr>
              <a:tabLst>
                <a:tab pos="444500" algn="l"/>
                <a:tab pos="1255713" algn="l"/>
              </a:tabLst>
            </a:pPr>
            <a:r>
              <a:rPr lang="de-DE" dirty="0"/>
              <a:t>CRYRING </a:t>
            </a:r>
            <a:r>
              <a:rPr lang="de-DE" dirty="0" err="1"/>
              <a:t>local</a:t>
            </a:r>
            <a:r>
              <a:rPr lang="de-DE" dirty="0"/>
              <a:t>: </a:t>
            </a:r>
            <a:r>
              <a:rPr lang="fr-FR" altLang="fr-FR" sz="1800" baseline="30000" dirty="0">
                <a:cs typeface="Arial" panose="020B0604020202020204" pitchFamily="34" charset="0"/>
              </a:rPr>
              <a:t>2</a:t>
            </a:r>
            <a:r>
              <a:rPr lang="fr-FR" altLang="fr-FR" sz="1800" dirty="0">
                <a:cs typeface="Arial" panose="020B0604020202020204" pitchFamily="34" charset="0"/>
              </a:rPr>
              <a:t>H</a:t>
            </a:r>
            <a:r>
              <a:rPr lang="fr-FR" altLang="fr-FR" sz="1800" baseline="30000" dirty="0">
                <a:cs typeface="Arial" panose="020B0604020202020204" pitchFamily="34" charset="0"/>
              </a:rPr>
              <a:t>1+  </a:t>
            </a:r>
            <a:r>
              <a:rPr lang="fr-FR" altLang="fr-FR" sz="1800" dirty="0">
                <a:cs typeface="Arial" panose="020B0604020202020204" pitchFamily="34" charset="0"/>
              </a:rPr>
              <a:t>[0.1 to 2 MeV/u]</a:t>
            </a:r>
          </a:p>
          <a:p>
            <a:pPr>
              <a:tabLst>
                <a:tab pos="444500" algn="l"/>
                <a:tab pos="1255713" algn="l"/>
              </a:tabLst>
            </a:pPr>
            <a:endParaRPr lang="fr-FR" altLang="fr-FR" sz="1800" dirty="0">
              <a:cs typeface="Arial" panose="020B0604020202020204" pitchFamily="34" charset="0"/>
            </a:endParaRPr>
          </a:p>
          <a:p>
            <a:pPr>
              <a:tabLst>
                <a:tab pos="444500" algn="l"/>
                <a:tab pos="1255713" algn="l"/>
              </a:tabLst>
            </a:pPr>
            <a:r>
              <a:rPr lang="fr-FR" altLang="fr-FR" dirty="0">
                <a:cs typeface="Arial" panose="020B0604020202020204" pitchFamily="34" charset="0"/>
              </a:rPr>
              <a:t>Beam time: 1 </a:t>
            </a:r>
            <a:r>
              <a:rPr lang="fr-FR" altLang="fr-FR" dirty="0" err="1">
                <a:cs typeface="Arial" panose="020B0604020202020204" pitchFamily="34" charset="0"/>
              </a:rPr>
              <a:t>week</a:t>
            </a:r>
            <a:r>
              <a:rPr lang="fr-FR" altLang="fr-FR" dirty="0">
                <a:cs typeface="Arial" panose="020B0604020202020204" pitchFamily="34" charset="0"/>
              </a:rPr>
              <a:t>/21 shifts</a:t>
            </a:r>
            <a:endParaRPr lang="fr-FR" altLang="fr-FR" sz="1800" dirty="0">
              <a:cs typeface="Arial" panose="020B0604020202020204" pitchFamily="34" charset="0"/>
            </a:endParaRPr>
          </a:p>
        </p:txBody>
      </p:sp>
      <p:sp>
        <p:nvSpPr>
          <p:cNvPr id="11" name="Rechteck: abgerundete Ecken 10">
            <a:extLst>
              <a:ext uri="{FF2B5EF4-FFF2-40B4-BE49-F238E27FC236}">
                <a16:creationId xmlns:a16="http://schemas.microsoft.com/office/drawing/2014/main" id="{F6B429FE-08C0-91BC-D20B-72394D19B201}"/>
              </a:ext>
            </a:extLst>
          </p:cNvPr>
          <p:cNvSpPr/>
          <p:nvPr/>
        </p:nvSpPr>
        <p:spPr>
          <a:xfrm>
            <a:off x="4199854" y="3378804"/>
            <a:ext cx="4078338" cy="1444752"/>
          </a:xfrm>
          <a:prstGeom prst="roundRect">
            <a:avLst/>
          </a:prstGeom>
          <a:solidFill>
            <a:srgbClr val="CFD5EA"/>
          </a:solidFill>
          <a:ln w="38100"/>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a:t>2025: </a:t>
            </a:r>
            <a:r>
              <a:rPr lang="de-DE" b="1" dirty="0" err="1"/>
              <a:t>Electron</a:t>
            </a:r>
            <a:r>
              <a:rPr lang="de-DE" b="1" dirty="0"/>
              <a:t> </a:t>
            </a:r>
            <a:r>
              <a:rPr lang="de-DE" b="1" dirty="0" err="1"/>
              <a:t>screening</a:t>
            </a:r>
            <a:r>
              <a:rPr lang="de-DE" b="1" dirty="0"/>
              <a:t> in </a:t>
            </a:r>
            <a:r>
              <a:rPr lang="de-DE" b="1" baseline="30000" dirty="0"/>
              <a:t>15</a:t>
            </a:r>
            <a:r>
              <a:rPr lang="de-DE" b="1" dirty="0"/>
              <a:t>N(p,</a:t>
            </a:r>
            <a:r>
              <a:rPr lang="de-DE" b="1" dirty="0">
                <a:sym typeface="Symbol" panose="05050102010706020507" pitchFamily="18" charset="2"/>
              </a:rPr>
              <a:t></a:t>
            </a:r>
            <a:r>
              <a:rPr lang="el-GR" b="1" dirty="0">
                <a:sym typeface="Symbol" panose="05050102010706020507" pitchFamily="18" charset="2"/>
              </a:rPr>
              <a:t>γ</a:t>
            </a:r>
            <a:r>
              <a:rPr lang="de-DE" b="1" dirty="0"/>
              <a:t>)</a:t>
            </a:r>
          </a:p>
          <a:p>
            <a:pPr>
              <a:tabLst>
                <a:tab pos="444500" algn="l"/>
                <a:tab pos="1255713" algn="l"/>
              </a:tabLst>
            </a:pPr>
            <a:r>
              <a:rPr lang="de-DE" dirty="0"/>
              <a:t>(</a:t>
            </a:r>
            <a:r>
              <a:rPr lang="de-DE" dirty="0" err="1"/>
              <a:t>accepted</a:t>
            </a:r>
            <a:r>
              <a:rPr lang="de-DE" dirty="0"/>
              <a:t> </a:t>
            </a:r>
            <a:r>
              <a:rPr lang="de-DE" dirty="0" err="1"/>
              <a:t>proposal</a:t>
            </a:r>
            <a:r>
              <a:rPr lang="de-DE" dirty="0"/>
              <a:t>)</a:t>
            </a:r>
          </a:p>
          <a:p>
            <a:pPr>
              <a:tabLst>
                <a:tab pos="444500" algn="l"/>
                <a:tab pos="1255713" algn="l"/>
              </a:tabLst>
            </a:pPr>
            <a:endParaRPr lang="de-DE" sz="800" dirty="0"/>
          </a:p>
          <a:p>
            <a:pPr>
              <a:tabLst>
                <a:tab pos="444500" algn="l"/>
                <a:tab pos="1255713" algn="l"/>
              </a:tabLst>
            </a:pPr>
            <a:r>
              <a:rPr lang="de-DE" dirty="0"/>
              <a:t>CRYRING </a:t>
            </a:r>
            <a:r>
              <a:rPr lang="de-DE" dirty="0" err="1"/>
              <a:t>local</a:t>
            </a:r>
            <a:r>
              <a:rPr lang="de-DE" dirty="0"/>
              <a:t>: </a:t>
            </a:r>
            <a:r>
              <a:rPr lang="fr-FR" altLang="fr-FR" sz="1800" b="1" baseline="30000" dirty="0">
                <a:cs typeface="Arial" panose="020B0604020202020204" pitchFamily="34" charset="0"/>
              </a:rPr>
              <a:t>15</a:t>
            </a:r>
            <a:r>
              <a:rPr lang="fr-FR" altLang="fr-FR" sz="1800" b="1" dirty="0">
                <a:cs typeface="Arial" panose="020B0604020202020204" pitchFamily="34" charset="0"/>
              </a:rPr>
              <a:t>N</a:t>
            </a:r>
            <a:r>
              <a:rPr lang="fr-FR" altLang="fr-FR" sz="1800" b="1" baseline="30000" dirty="0">
                <a:cs typeface="Arial" panose="020B0604020202020204" pitchFamily="34" charset="0"/>
              </a:rPr>
              <a:t>1+</a:t>
            </a:r>
            <a:r>
              <a:rPr lang="fr-FR" altLang="fr-FR" b="1" baseline="30000" dirty="0">
                <a:cs typeface="Arial" panose="020B0604020202020204" pitchFamily="34" charset="0"/>
              </a:rPr>
              <a:t> </a:t>
            </a:r>
            <a:r>
              <a:rPr lang="fr-FR" altLang="fr-FR" sz="1800" dirty="0">
                <a:cs typeface="Arial" panose="020B0604020202020204" pitchFamily="34" charset="0"/>
              </a:rPr>
              <a:t>&amp; </a:t>
            </a:r>
            <a:r>
              <a:rPr lang="fr-FR" altLang="fr-FR" sz="1800" b="1" baseline="30000" dirty="0">
                <a:cs typeface="Arial" panose="020B0604020202020204" pitchFamily="34" charset="0"/>
              </a:rPr>
              <a:t>15</a:t>
            </a:r>
            <a:r>
              <a:rPr lang="fr-FR" altLang="fr-FR" sz="1800" b="1" dirty="0">
                <a:cs typeface="Arial" panose="020B0604020202020204" pitchFamily="34" charset="0"/>
              </a:rPr>
              <a:t>N</a:t>
            </a:r>
            <a:r>
              <a:rPr lang="fr-FR" altLang="fr-FR" b="1" baseline="30000" dirty="0">
                <a:cs typeface="Arial" panose="020B0604020202020204" pitchFamily="34" charset="0"/>
              </a:rPr>
              <a:t>5</a:t>
            </a:r>
            <a:r>
              <a:rPr lang="fr-FR" altLang="fr-FR" sz="1800" b="1" baseline="30000" dirty="0">
                <a:cs typeface="Arial" panose="020B0604020202020204" pitchFamily="34" charset="0"/>
              </a:rPr>
              <a:t>+</a:t>
            </a:r>
            <a:r>
              <a:rPr lang="fr-FR" altLang="fr-FR" sz="1800" dirty="0">
                <a:cs typeface="Arial" panose="020B0604020202020204" pitchFamily="34" charset="0"/>
              </a:rPr>
              <a:t> [430 keV/u]</a:t>
            </a:r>
          </a:p>
          <a:p>
            <a:pPr>
              <a:tabLst>
                <a:tab pos="444500" algn="l"/>
                <a:tab pos="1255713" algn="l"/>
              </a:tabLst>
            </a:pPr>
            <a:r>
              <a:rPr lang="fr-FR" altLang="fr-FR" dirty="0">
                <a:cs typeface="Arial" panose="020B0604020202020204" pitchFamily="34" charset="0"/>
              </a:rPr>
              <a:t>Beam time: 1 </a:t>
            </a:r>
            <a:r>
              <a:rPr lang="fr-FR" altLang="fr-FR" dirty="0" err="1">
                <a:cs typeface="Arial" panose="020B0604020202020204" pitchFamily="34" charset="0"/>
              </a:rPr>
              <a:t>week</a:t>
            </a:r>
            <a:r>
              <a:rPr lang="fr-FR" altLang="fr-FR" dirty="0">
                <a:cs typeface="Arial" panose="020B0604020202020204" pitchFamily="34" charset="0"/>
              </a:rPr>
              <a:t>/21 shifts</a:t>
            </a:r>
            <a:endParaRPr lang="fr-FR" altLang="fr-FR" sz="1800" dirty="0">
              <a:cs typeface="Arial" panose="020B0604020202020204" pitchFamily="34" charset="0"/>
            </a:endParaRPr>
          </a:p>
        </p:txBody>
      </p:sp>
      <p:sp>
        <p:nvSpPr>
          <p:cNvPr id="18" name="ZoneTexte 1">
            <a:extLst>
              <a:ext uri="{FF2B5EF4-FFF2-40B4-BE49-F238E27FC236}">
                <a16:creationId xmlns:a16="http://schemas.microsoft.com/office/drawing/2014/main" id="{D631DC5A-AE28-6225-E265-3717232AB43A}"/>
              </a:ext>
            </a:extLst>
          </p:cNvPr>
          <p:cNvSpPr txBox="1"/>
          <p:nvPr/>
        </p:nvSpPr>
        <p:spPr>
          <a:xfrm>
            <a:off x="230038" y="1348093"/>
            <a:ext cx="4732106" cy="400110"/>
          </a:xfrm>
          <a:prstGeom prst="rect">
            <a:avLst/>
          </a:prstGeom>
          <a:noFill/>
        </p:spPr>
        <p:txBody>
          <a:bodyPr wrap="square" rtlCol="0">
            <a:spAutoFit/>
          </a:bodyPr>
          <a:lstStyle/>
          <a:p>
            <a:r>
              <a:rPr lang="fr-FR" sz="2000" b="1" u="sng" dirty="0"/>
              <a:t>Machine challenges:</a:t>
            </a:r>
            <a:endParaRPr lang="fr-FR" sz="2000" b="1" dirty="0"/>
          </a:p>
        </p:txBody>
      </p:sp>
      <p:sp>
        <p:nvSpPr>
          <p:cNvPr id="21" name="ZoneTexte 2">
            <a:extLst>
              <a:ext uri="{FF2B5EF4-FFF2-40B4-BE49-F238E27FC236}">
                <a16:creationId xmlns:a16="http://schemas.microsoft.com/office/drawing/2014/main" id="{FB86D6BA-96DC-3E5A-2BEF-86388D645F2B}"/>
              </a:ext>
            </a:extLst>
          </p:cNvPr>
          <p:cNvSpPr txBox="1"/>
          <p:nvPr/>
        </p:nvSpPr>
        <p:spPr>
          <a:xfrm>
            <a:off x="248690" y="1760979"/>
            <a:ext cx="5347105" cy="923330"/>
          </a:xfrm>
          <a:prstGeom prst="rect">
            <a:avLst/>
          </a:prstGeom>
          <a:noFill/>
        </p:spPr>
        <p:txBody>
          <a:bodyPr wrap="none" rtlCol="0">
            <a:spAutoFit/>
          </a:bodyPr>
          <a:lstStyle/>
          <a:p>
            <a:pPr marL="285750" indent="-285750">
              <a:buFont typeface="Arial" panose="020B0604020202020204" pitchFamily="34" charset="0"/>
              <a:buChar char="•"/>
            </a:pPr>
            <a:r>
              <a:rPr lang="fr-FR" dirty="0" err="1"/>
              <a:t>highest</a:t>
            </a:r>
            <a:r>
              <a:rPr lang="fr-FR" dirty="0"/>
              <a:t> </a:t>
            </a:r>
            <a:r>
              <a:rPr lang="fr-FR" dirty="0" err="1"/>
              <a:t>intensity</a:t>
            </a:r>
            <a:r>
              <a:rPr lang="fr-FR" dirty="0"/>
              <a:t> </a:t>
            </a:r>
            <a:r>
              <a:rPr lang="fr-FR" dirty="0" err="1"/>
              <a:t>beams</a:t>
            </a:r>
            <a:r>
              <a:rPr lang="fr-FR" dirty="0"/>
              <a:t> </a:t>
            </a:r>
            <a:r>
              <a:rPr lang="fr-FR" dirty="0" err="1"/>
              <a:t>from</a:t>
            </a:r>
            <a:r>
              <a:rPr lang="fr-FR" dirty="0"/>
              <a:t> local CRYRING </a:t>
            </a:r>
            <a:r>
              <a:rPr lang="fr-FR" dirty="0" err="1"/>
              <a:t>injector</a:t>
            </a:r>
            <a:endParaRPr lang="fr-FR" dirty="0"/>
          </a:p>
          <a:p>
            <a:pPr marL="285750" indent="-285750">
              <a:buFont typeface="Arial" panose="020B0604020202020204" pitchFamily="34" charset="0"/>
              <a:buChar char="•"/>
            </a:pPr>
            <a:r>
              <a:rPr lang="fr-FR" dirty="0"/>
              <a:t>High </a:t>
            </a:r>
            <a:r>
              <a:rPr lang="fr-FR" dirty="0" err="1"/>
              <a:t>precision</a:t>
            </a:r>
            <a:r>
              <a:rPr lang="fr-FR" dirty="0"/>
              <a:t> </a:t>
            </a:r>
            <a:r>
              <a:rPr lang="fr-FR" dirty="0" err="1"/>
              <a:t>resonance</a:t>
            </a:r>
            <a:r>
              <a:rPr lang="fr-FR" dirty="0"/>
              <a:t> scanning </a:t>
            </a:r>
          </a:p>
          <a:p>
            <a:pPr marL="285750" indent="-285750">
              <a:buFont typeface="Arial" panose="020B0604020202020204" pitchFamily="34" charset="0"/>
              <a:buChar char="•"/>
            </a:pPr>
            <a:r>
              <a:rPr lang="fr-FR" dirty="0" err="1"/>
              <a:t>beam</a:t>
            </a:r>
            <a:r>
              <a:rPr lang="fr-FR" dirty="0"/>
              <a:t> </a:t>
            </a:r>
            <a:r>
              <a:rPr lang="fr-FR" dirty="0" err="1"/>
              <a:t>cooling</a:t>
            </a:r>
            <a:r>
              <a:rPr lang="fr-FR" dirty="0"/>
              <a:t> and </a:t>
            </a:r>
            <a:r>
              <a:rPr lang="fr-FR" dirty="0" err="1"/>
              <a:t>acceleration</a:t>
            </a:r>
            <a:r>
              <a:rPr lang="fr-FR" dirty="0"/>
              <a:t> in CRYRING</a:t>
            </a:r>
          </a:p>
        </p:txBody>
      </p:sp>
      <p:sp>
        <p:nvSpPr>
          <p:cNvPr id="23" name="ZoneTexte 1">
            <a:extLst>
              <a:ext uri="{FF2B5EF4-FFF2-40B4-BE49-F238E27FC236}">
                <a16:creationId xmlns:a16="http://schemas.microsoft.com/office/drawing/2014/main" id="{85C8B200-D440-CEE7-4BCC-1A9FA016A382}"/>
              </a:ext>
            </a:extLst>
          </p:cNvPr>
          <p:cNvSpPr txBox="1"/>
          <p:nvPr/>
        </p:nvSpPr>
        <p:spPr>
          <a:xfrm>
            <a:off x="271905" y="5063139"/>
            <a:ext cx="4732106" cy="400110"/>
          </a:xfrm>
          <a:prstGeom prst="rect">
            <a:avLst/>
          </a:prstGeom>
          <a:noFill/>
        </p:spPr>
        <p:txBody>
          <a:bodyPr wrap="square" rtlCol="0">
            <a:spAutoFit/>
          </a:bodyPr>
          <a:lstStyle/>
          <a:p>
            <a:r>
              <a:rPr lang="fr-FR" sz="2000" b="1" u="sng" dirty="0" err="1"/>
              <a:t>Summary</a:t>
            </a:r>
            <a:endParaRPr lang="fr-FR" sz="2000" b="1" dirty="0"/>
          </a:p>
        </p:txBody>
      </p:sp>
      <p:sp>
        <p:nvSpPr>
          <p:cNvPr id="4" name="ZoneTexte 8">
            <a:extLst>
              <a:ext uri="{FF2B5EF4-FFF2-40B4-BE49-F238E27FC236}">
                <a16:creationId xmlns:a16="http://schemas.microsoft.com/office/drawing/2014/main" id="{C6104B86-AE63-1259-F4C5-666EBAE34BB7}"/>
              </a:ext>
            </a:extLst>
          </p:cNvPr>
          <p:cNvSpPr txBox="1"/>
          <p:nvPr/>
        </p:nvSpPr>
        <p:spPr>
          <a:xfrm>
            <a:off x="1957426" y="62891"/>
            <a:ext cx="8584466" cy="1077218"/>
          </a:xfrm>
          <a:prstGeom prst="rect">
            <a:avLst/>
          </a:prstGeom>
          <a:noFill/>
        </p:spPr>
        <p:txBody>
          <a:bodyPr wrap="none" rtlCol="0">
            <a:spAutoFit/>
          </a:bodyPr>
          <a:lstStyle/>
          <a:p>
            <a:r>
              <a:rPr lang="fr-FR" sz="3200" b="1" dirty="0"/>
              <a:t>ELDAR – </a:t>
            </a:r>
            <a:r>
              <a:rPr lang="fr-FR" sz="3200" b="1" dirty="0" err="1"/>
              <a:t>Elements</a:t>
            </a:r>
            <a:r>
              <a:rPr lang="fr-FR" sz="3200" b="1" dirty="0"/>
              <a:t> in the Lives and </a:t>
            </a:r>
            <a:r>
              <a:rPr lang="fr-FR" sz="3200" b="1" dirty="0" err="1"/>
              <a:t>Death</a:t>
            </a:r>
            <a:r>
              <a:rPr lang="fr-FR" sz="3200" b="1" dirty="0"/>
              <a:t> of </a:t>
            </a:r>
            <a:r>
              <a:rPr lang="fr-FR" sz="3200" b="1" dirty="0" err="1"/>
              <a:t>stARs</a:t>
            </a:r>
            <a:endParaRPr lang="fr-FR" sz="3200" b="1" dirty="0"/>
          </a:p>
          <a:p>
            <a:pPr algn="ctr"/>
            <a:r>
              <a:rPr lang="fr-FR" sz="3200" b="1" dirty="0"/>
              <a:t>PI: Carlo Bruno, U Edinburgh</a:t>
            </a:r>
          </a:p>
        </p:txBody>
      </p:sp>
      <p:pic>
        <p:nvPicPr>
          <p:cNvPr id="7" name="Picture 10">
            <a:extLst>
              <a:ext uri="{FF2B5EF4-FFF2-40B4-BE49-F238E27FC236}">
                <a16:creationId xmlns:a16="http://schemas.microsoft.com/office/drawing/2014/main" id="{1C4F4F75-FD20-F32D-19F3-7F2A72BF5530}"/>
              </a:ext>
            </a:extLst>
          </p:cNvPr>
          <p:cNvPicPr/>
          <p:nvPr/>
        </p:nvPicPr>
        <p:blipFill>
          <a:blip r:embed="rId2"/>
          <a:stretch/>
        </p:blipFill>
        <p:spPr>
          <a:xfrm>
            <a:off x="10937908" y="90317"/>
            <a:ext cx="1007176" cy="1094180"/>
          </a:xfrm>
          <a:prstGeom prst="rect">
            <a:avLst/>
          </a:prstGeom>
          <a:ln>
            <a:noFill/>
          </a:ln>
        </p:spPr>
      </p:pic>
      <p:pic>
        <p:nvPicPr>
          <p:cNvPr id="9" name="Picture 8" descr="http://upload.wikimedia.org/wikipedia/en/thumb/0/0f/University_of_Edinburgh_logo.svg/1017px-University_of_Edinburgh_logo.svg.png">
            <a:extLst>
              <a:ext uri="{FF2B5EF4-FFF2-40B4-BE49-F238E27FC236}">
                <a16:creationId xmlns:a16="http://schemas.microsoft.com/office/drawing/2014/main" id="{B11DA34E-B165-EF2A-DD21-BB90DDEA0B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52" y="126014"/>
            <a:ext cx="1209205" cy="12175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elle 15">
            <a:extLst>
              <a:ext uri="{FF2B5EF4-FFF2-40B4-BE49-F238E27FC236}">
                <a16:creationId xmlns:a16="http://schemas.microsoft.com/office/drawing/2014/main" id="{847A9684-93DD-289A-440D-0A65CDBEFF4E}"/>
              </a:ext>
            </a:extLst>
          </p:cNvPr>
          <p:cNvGraphicFramePr>
            <a:graphicFrameLocks noGrp="1"/>
          </p:cNvGraphicFramePr>
          <p:nvPr>
            <p:extLst>
              <p:ext uri="{D42A27DB-BD31-4B8C-83A1-F6EECF244321}">
                <p14:modId xmlns:p14="http://schemas.microsoft.com/office/powerpoint/2010/main" val="1165630958"/>
              </p:ext>
            </p:extLst>
          </p:nvPr>
        </p:nvGraphicFramePr>
        <p:xfrm>
          <a:off x="493144" y="5509907"/>
          <a:ext cx="11205712" cy="1112520"/>
        </p:xfrm>
        <a:graphic>
          <a:graphicData uri="http://schemas.openxmlformats.org/drawingml/2006/table">
            <a:tbl>
              <a:tblPr firstRow="1" bandRow="1">
                <a:tableStyleId>{5C22544A-7EE6-4342-B048-85BDC9FD1C3A}</a:tableStyleId>
              </a:tblPr>
              <a:tblGrid>
                <a:gridCol w="879894">
                  <a:extLst>
                    <a:ext uri="{9D8B030D-6E8A-4147-A177-3AD203B41FA5}">
                      <a16:colId xmlns:a16="http://schemas.microsoft.com/office/drawing/2014/main" val="1714421872"/>
                    </a:ext>
                  </a:extLst>
                </a:gridCol>
                <a:gridCol w="1500997">
                  <a:extLst>
                    <a:ext uri="{9D8B030D-6E8A-4147-A177-3AD203B41FA5}">
                      <a16:colId xmlns:a16="http://schemas.microsoft.com/office/drawing/2014/main" val="1494661375"/>
                    </a:ext>
                  </a:extLst>
                </a:gridCol>
                <a:gridCol w="2268747">
                  <a:extLst>
                    <a:ext uri="{9D8B030D-6E8A-4147-A177-3AD203B41FA5}">
                      <a16:colId xmlns:a16="http://schemas.microsoft.com/office/drawing/2014/main" val="2103562470"/>
                    </a:ext>
                  </a:extLst>
                </a:gridCol>
                <a:gridCol w="1794294">
                  <a:extLst>
                    <a:ext uri="{9D8B030D-6E8A-4147-A177-3AD203B41FA5}">
                      <a16:colId xmlns:a16="http://schemas.microsoft.com/office/drawing/2014/main" val="2385824092"/>
                    </a:ext>
                  </a:extLst>
                </a:gridCol>
                <a:gridCol w="2700068">
                  <a:extLst>
                    <a:ext uri="{9D8B030D-6E8A-4147-A177-3AD203B41FA5}">
                      <a16:colId xmlns:a16="http://schemas.microsoft.com/office/drawing/2014/main" val="635111877"/>
                    </a:ext>
                  </a:extLst>
                </a:gridCol>
                <a:gridCol w="2061712">
                  <a:extLst>
                    <a:ext uri="{9D8B030D-6E8A-4147-A177-3AD203B41FA5}">
                      <a16:colId xmlns:a16="http://schemas.microsoft.com/office/drawing/2014/main" val="4056439907"/>
                    </a:ext>
                  </a:extLst>
                </a:gridCol>
              </a:tblGrid>
              <a:tr h="370840">
                <a:tc>
                  <a:txBody>
                    <a:bodyPr/>
                    <a:lstStyle/>
                    <a:p>
                      <a:r>
                        <a:rPr lang="de-DE" dirty="0" err="1"/>
                        <a:t>ion</a:t>
                      </a:r>
                      <a:endParaRPr lang="de-DE" dirty="0"/>
                    </a:p>
                  </a:txBody>
                  <a:tcPr/>
                </a:tc>
                <a:tc>
                  <a:txBody>
                    <a:bodyPr/>
                    <a:lstStyle/>
                    <a:p>
                      <a:r>
                        <a:rPr lang="de-DE" dirty="0" err="1"/>
                        <a:t>facilities</a:t>
                      </a:r>
                      <a:endParaRPr lang="de-DE" dirty="0"/>
                    </a:p>
                  </a:txBody>
                  <a:tcPr/>
                </a:tc>
                <a:tc>
                  <a:txBody>
                    <a:bodyPr/>
                    <a:lstStyle/>
                    <a:p>
                      <a:r>
                        <a:rPr lang="de-DE" dirty="0" err="1"/>
                        <a:t>intensity</a:t>
                      </a:r>
                      <a:r>
                        <a:rPr lang="de-DE" dirty="0"/>
                        <a:t> (</a:t>
                      </a:r>
                      <a:r>
                        <a:rPr lang="de-DE" dirty="0" err="1"/>
                        <a:t>stored</a:t>
                      </a:r>
                      <a:r>
                        <a:rPr lang="de-DE" dirty="0"/>
                        <a:t>)</a:t>
                      </a:r>
                    </a:p>
                  </a:txBody>
                  <a:tcPr/>
                </a:tc>
                <a:tc>
                  <a:txBody>
                    <a:bodyPr/>
                    <a:lstStyle/>
                    <a:p>
                      <a:r>
                        <a:rPr lang="de-DE" dirty="0" err="1"/>
                        <a:t>energies</a:t>
                      </a:r>
                      <a:r>
                        <a:rPr lang="de-DE" dirty="0"/>
                        <a:t> (</a:t>
                      </a:r>
                      <a:r>
                        <a:rPr lang="de-DE" dirty="0" err="1"/>
                        <a:t>stored</a:t>
                      </a:r>
                      <a:r>
                        <a:rPr lang="de-DE" dirty="0"/>
                        <a:t>)</a:t>
                      </a:r>
                    </a:p>
                  </a:txBody>
                  <a:tcPr/>
                </a:tc>
                <a:tc>
                  <a:txBody>
                    <a:bodyPr/>
                    <a:lstStyle/>
                    <a:p>
                      <a:r>
                        <a:rPr lang="de-DE" dirty="0" err="1"/>
                        <a:t>special</a:t>
                      </a:r>
                      <a:endParaRPr lang="de-DE" dirty="0"/>
                    </a:p>
                  </a:txBody>
                  <a:tcPr/>
                </a:tc>
                <a:tc>
                  <a:txBody>
                    <a:bodyPr/>
                    <a:lstStyle/>
                    <a:p>
                      <a:r>
                        <a:rPr lang="de-DE" dirty="0"/>
                        <a:t>beam time</a:t>
                      </a:r>
                    </a:p>
                  </a:txBody>
                  <a:tcPr/>
                </a:tc>
                <a:extLst>
                  <a:ext uri="{0D108BD9-81ED-4DB2-BD59-A6C34878D82A}">
                    <a16:rowId xmlns:a16="http://schemas.microsoft.com/office/drawing/2014/main" val="3721603472"/>
                  </a:ext>
                </a:extLst>
              </a:tr>
              <a:tr h="370840">
                <a:tc>
                  <a:txBody>
                    <a:bodyPr/>
                    <a:lstStyle/>
                    <a:p>
                      <a:r>
                        <a:rPr lang="de-DE" dirty="0"/>
                        <a:t>D</a:t>
                      </a:r>
                      <a:r>
                        <a:rPr lang="de-DE" baseline="30000" dirty="0"/>
                        <a:t>+</a:t>
                      </a:r>
                    </a:p>
                  </a:txBody>
                  <a:tcPr/>
                </a:tc>
                <a:tc>
                  <a:txBody>
                    <a:bodyPr/>
                    <a:lstStyle/>
                    <a:p>
                      <a:r>
                        <a:rPr lang="de-DE" dirty="0"/>
                        <a:t>CRYRING </a:t>
                      </a:r>
                      <a:r>
                        <a:rPr lang="de-DE" dirty="0" err="1"/>
                        <a:t>local</a:t>
                      </a:r>
                      <a:endParaRPr lang="de-DE" dirty="0"/>
                    </a:p>
                  </a:txBody>
                  <a:tcPr/>
                </a:tc>
                <a:tc>
                  <a:txBody>
                    <a:bodyPr/>
                    <a:lstStyle/>
                    <a:p>
                      <a:r>
                        <a:rPr lang="de-DE" dirty="0"/>
                        <a:t>&gt; 5e7 </a:t>
                      </a:r>
                    </a:p>
                  </a:txBody>
                  <a:tcPr/>
                </a:tc>
                <a:tc>
                  <a:txBody>
                    <a:bodyPr/>
                    <a:lstStyle/>
                    <a:p>
                      <a:r>
                        <a:rPr lang="de-DE" dirty="0"/>
                        <a:t>0.1 – 2 MeV/u</a:t>
                      </a:r>
                    </a:p>
                  </a:txBody>
                  <a:tcPr/>
                </a:tc>
                <a:tc>
                  <a:txBody>
                    <a:bodyPr/>
                    <a:lstStyle/>
                    <a:p>
                      <a:r>
                        <a:rPr lang="de-DE" dirty="0"/>
                        <a:t>D</a:t>
                      </a:r>
                      <a:r>
                        <a:rPr lang="de-DE" baseline="-25000" dirty="0"/>
                        <a:t>2</a:t>
                      </a:r>
                      <a:r>
                        <a:rPr lang="de-DE" dirty="0"/>
                        <a:t> </a:t>
                      </a:r>
                      <a:r>
                        <a:rPr lang="de-DE" dirty="0" err="1"/>
                        <a:t>target</a:t>
                      </a:r>
                      <a:r>
                        <a:rPr lang="de-DE" dirty="0"/>
                        <a:t>: 5e12 </a:t>
                      </a:r>
                      <a:r>
                        <a:rPr lang="de-DE" dirty="0" err="1"/>
                        <a:t>atoms</a:t>
                      </a:r>
                      <a:r>
                        <a:rPr lang="de-DE" dirty="0"/>
                        <a:t>/cm²</a:t>
                      </a:r>
                    </a:p>
                  </a:txBody>
                  <a:tcPr/>
                </a:tc>
                <a:tc>
                  <a:txBody>
                    <a:bodyPr/>
                    <a:lstStyle/>
                    <a:p>
                      <a:r>
                        <a:rPr lang="de-DE" dirty="0"/>
                        <a:t>1 </a:t>
                      </a:r>
                      <a:r>
                        <a:rPr lang="de-DE" dirty="0" err="1"/>
                        <a:t>week</a:t>
                      </a:r>
                      <a:r>
                        <a:rPr lang="de-DE" dirty="0"/>
                        <a:t>/21 </a:t>
                      </a:r>
                      <a:r>
                        <a:rPr lang="de-DE" dirty="0" err="1"/>
                        <a:t>shifts</a:t>
                      </a:r>
                      <a:endParaRPr lang="de-DE" dirty="0"/>
                    </a:p>
                  </a:txBody>
                  <a:tcPr/>
                </a:tc>
                <a:extLst>
                  <a:ext uri="{0D108BD9-81ED-4DB2-BD59-A6C34878D82A}">
                    <a16:rowId xmlns:a16="http://schemas.microsoft.com/office/drawing/2014/main" val="975266920"/>
                  </a:ext>
                </a:extLst>
              </a:tr>
              <a:tr h="370840">
                <a:tc>
                  <a:txBody>
                    <a:bodyPr/>
                    <a:lstStyle/>
                    <a:p>
                      <a:r>
                        <a:rPr lang="de-DE" baseline="30000" dirty="0"/>
                        <a:t>15</a:t>
                      </a:r>
                      <a:r>
                        <a:rPr lang="de-DE" dirty="0"/>
                        <a:t>N</a:t>
                      </a:r>
                      <a:r>
                        <a:rPr lang="de-DE" baseline="30000"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CRYRING </a:t>
                      </a:r>
                      <a:r>
                        <a:rPr lang="de-DE" dirty="0" err="1"/>
                        <a:t>local</a:t>
                      </a:r>
                      <a:endParaRPr lang="de-DE" dirty="0"/>
                    </a:p>
                  </a:txBody>
                  <a:tcPr/>
                </a:tc>
                <a:tc>
                  <a:txBody>
                    <a:bodyPr/>
                    <a:lstStyle/>
                    <a:p>
                      <a:r>
                        <a:rPr lang="de-DE" dirty="0"/>
                        <a:t>&gt; 1e7 (1+) / &gt; 1e6 (5+)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430 keV/u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t>
                      </a:r>
                      <a:r>
                        <a:rPr lang="de-DE" baseline="-25000" dirty="0"/>
                        <a:t>2</a:t>
                      </a:r>
                      <a:r>
                        <a:rPr lang="de-DE" dirty="0"/>
                        <a:t> </a:t>
                      </a:r>
                      <a:r>
                        <a:rPr lang="de-DE" dirty="0" err="1"/>
                        <a:t>target</a:t>
                      </a:r>
                      <a:r>
                        <a:rPr lang="de-DE" dirty="0"/>
                        <a:t>: 5e11 </a:t>
                      </a:r>
                      <a:r>
                        <a:rPr lang="de-DE" sz="1800" dirty="0" err="1"/>
                        <a:t>atoms</a:t>
                      </a:r>
                      <a:r>
                        <a:rPr lang="de-DE" sz="1800" dirty="0"/>
                        <a:t>/</a:t>
                      </a:r>
                      <a:r>
                        <a:rPr lang="de-DE" dirty="0"/>
                        <a:t>cm²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a:t>
                      </a:r>
                      <a:r>
                        <a:rPr lang="de-DE" dirty="0" err="1"/>
                        <a:t>week</a:t>
                      </a:r>
                      <a:r>
                        <a:rPr lang="de-DE" dirty="0"/>
                        <a:t>/21 </a:t>
                      </a:r>
                      <a:r>
                        <a:rPr lang="de-DE" dirty="0" err="1"/>
                        <a:t>shifts</a:t>
                      </a:r>
                      <a:endParaRPr lang="de-DE" dirty="0"/>
                    </a:p>
                  </a:txBody>
                  <a:tcPr/>
                </a:tc>
                <a:extLst>
                  <a:ext uri="{0D108BD9-81ED-4DB2-BD59-A6C34878D82A}">
                    <a16:rowId xmlns:a16="http://schemas.microsoft.com/office/drawing/2014/main" val="3057791264"/>
                  </a:ext>
                </a:extLst>
              </a:tr>
            </a:tbl>
          </a:graphicData>
        </a:graphic>
      </p:graphicFrame>
      <p:sp>
        <p:nvSpPr>
          <p:cNvPr id="3" name="Rechteck: abgerundete Ecken 2">
            <a:extLst>
              <a:ext uri="{FF2B5EF4-FFF2-40B4-BE49-F238E27FC236}">
                <a16:creationId xmlns:a16="http://schemas.microsoft.com/office/drawing/2014/main" id="{AA97CBFA-A457-43A4-62F7-12679711F489}"/>
              </a:ext>
            </a:extLst>
          </p:cNvPr>
          <p:cNvSpPr/>
          <p:nvPr/>
        </p:nvSpPr>
        <p:spPr>
          <a:xfrm>
            <a:off x="8414261" y="3366847"/>
            <a:ext cx="3460485" cy="1444752"/>
          </a:xfrm>
          <a:prstGeom prst="roundRect">
            <a:avLst/>
          </a:prstGeom>
          <a:solidFill>
            <a:srgbClr val="FFC000"/>
          </a:solidFill>
          <a:ln w="38100"/>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a:t>2026: 2 </a:t>
            </a:r>
            <a:r>
              <a:rPr lang="de-DE" b="1" dirty="0" err="1"/>
              <a:t>weeks</a:t>
            </a:r>
            <a:r>
              <a:rPr lang="de-DE" b="1" dirty="0"/>
              <a:t> </a:t>
            </a:r>
            <a:r>
              <a:rPr lang="de-DE" b="1" dirty="0" err="1"/>
              <a:t>production</a:t>
            </a:r>
            <a:r>
              <a:rPr lang="de-DE" b="1" dirty="0"/>
              <a:t> </a:t>
            </a:r>
            <a:r>
              <a:rPr lang="de-DE" b="1" dirty="0" err="1"/>
              <a:t>run</a:t>
            </a:r>
            <a:r>
              <a:rPr lang="de-DE" b="1" dirty="0"/>
              <a:t> </a:t>
            </a:r>
            <a:r>
              <a:rPr lang="de-DE" b="1" dirty="0" err="1"/>
              <a:t>with</a:t>
            </a:r>
            <a:r>
              <a:rPr lang="de-DE" b="1" dirty="0"/>
              <a:t> </a:t>
            </a:r>
            <a:r>
              <a:rPr lang="de-DE" b="1" dirty="0" err="1"/>
              <a:t>secondary</a:t>
            </a:r>
            <a:r>
              <a:rPr lang="de-DE" b="1" dirty="0"/>
              <a:t> </a:t>
            </a:r>
            <a:r>
              <a:rPr lang="de-DE" b="1" dirty="0" err="1"/>
              <a:t>beams</a:t>
            </a:r>
            <a:r>
              <a:rPr lang="de-DE" b="1" dirty="0"/>
              <a:t> </a:t>
            </a:r>
            <a:r>
              <a:rPr lang="de-DE" b="1" dirty="0" err="1"/>
              <a:t>from</a:t>
            </a:r>
            <a:r>
              <a:rPr lang="de-DE" b="1" dirty="0"/>
              <a:t> ESR</a:t>
            </a:r>
          </a:p>
          <a:p>
            <a:pPr>
              <a:tabLst>
                <a:tab pos="444500" algn="l"/>
                <a:tab pos="1255713" algn="l"/>
              </a:tabLst>
            </a:pPr>
            <a:r>
              <a:rPr lang="de-DE" altLang="fr-FR" sz="1800" b="1" dirty="0">
                <a:cs typeface="Arial" panose="020B0604020202020204" pitchFamily="34" charset="0"/>
              </a:rPr>
              <a:t>(</a:t>
            </a:r>
            <a:r>
              <a:rPr lang="de-DE" altLang="fr-FR" sz="1800" b="1" baseline="30000" dirty="0">
                <a:cs typeface="Arial" panose="020B0604020202020204" pitchFamily="34" charset="0"/>
              </a:rPr>
              <a:t>15</a:t>
            </a:r>
            <a:r>
              <a:rPr lang="de-DE" altLang="fr-FR" sz="1800" b="1" dirty="0">
                <a:cs typeface="Arial" panose="020B0604020202020204" pitchFamily="34" charset="0"/>
              </a:rPr>
              <a:t>O(</a:t>
            </a:r>
            <a:r>
              <a:rPr lang="de-DE" b="1" dirty="0">
                <a:sym typeface="Symbol" panose="05050102010706020507" pitchFamily="18" charset="2"/>
              </a:rPr>
              <a:t>, </a:t>
            </a:r>
            <a:r>
              <a:rPr lang="de-DE" altLang="fr-FR" sz="1800" b="1" dirty="0">
                <a:cs typeface="Arial" panose="020B0604020202020204" pitchFamily="34" charset="0"/>
              </a:rPr>
              <a:t>))</a:t>
            </a:r>
            <a:endParaRPr lang="fr-FR" altLang="fr-FR" sz="1800" dirty="0">
              <a:cs typeface="Arial" panose="020B0604020202020204" pitchFamily="34" charset="0"/>
            </a:endParaRPr>
          </a:p>
        </p:txBody>
      </p:sp>
      <p:sp>
        <p:nvSpPr>
          <p:cNvPr id="6" name="Foliennummernplatzhalter 2">
            <a:extLst>
              <a:ext uri="{FF2B5EF4-FFF2-40B4-BE49-F238E27FC236}">
                <a16:creationId xmlns:a16="http://schemas.microsoft.com/office/drawing/2014/main" id="{5601A3ED-38C7-AF0F-DEB0-55B9DBA14E4E}"/>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68506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95" y="185858"/>
            <a:ext cx="8987548" cy="787557"/>
          </a:xfrm>
        </p:spPr>
        <p:txBody>
          <a:bodyPr>
            <a:normAutofit/>
          </a:bodyPr>
          <a:lstStyle/>
          <a:p>
            <a:r>
              <a:rPr lang="en-US" sz="2800" dirty="0">
                <a:latin typeface="Arial" panose="020B0604020202020204" pitchFamily="34" charset="0"/>
                <a:cs typeface="Arial" panose="020B0604020202020204" pitchFamily="34" charset="0"/>
              </a:rPr>
              <a:t>Helmholtz Young Investigator Group: Peter Micke</a:t>
            </a:r>
            <a:endParaRPr lang="de-DE" sz="2800" dirty="0">
              <a:latin typeface="Arial" panose="020B0604020202020204" pitchFamily="34" charset="0"/>
              <a:cs typeface="Arial" panose="020B0604020202020204" pitchFamily="34" charset="0"/>
            </a:endParaRPr>
          </a:p>
        </p:txBody>
      </p:sp>
      <p:pic>
        <p:nvPicPr>
          <p:cNvPr id="13" name="Picture 18" descr="Text&#10;&#10;Description automatically generated">
            <a:extLst>
              <a:ext uri="{FF2B5EF4-FFF2-40B4-BE49-F238E27FC236}">
                <a16:creationId xmlns:a16="http://schemas.microsoft.com/office/drawing/2014/main" id="{3E9AB756-079B-EE48-0784-E9FD1AA7F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891" y="5988141"/>
            <a:ext cx="1652176" cy="539197"/>
          </a:xfrm>
          <a:prstGeom prst="rect">
            <a:avLst/>
          </a:prstGeom>
        </p:spPr>
      </p:pic>
      <p:pic>
        <p:nvPicPr>
          <p:cNvPr id="52" name="Picture 17" descr="Text&#10;&#10;Description automatically generated">
            <a:extLst>
              <a:ext uri="{FF2B5EF4-FFF2-40B4-BE49-F238E27FC236}">
                <a16:creationId xmlns:a16="http://schemas.microsoft.com/office/drawing/2014/main" id="{8ACB1796-3F2F-764C-99F9-799F6DA2B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406" y="5865030"/>
            <a:ext cx="2361339" cy="787557"/>
          </a:xfrm>
          <a:prstGeom prst="rect">
            <a:avLst/>
          </a:prstGeom>
        </p:spPr>
      </p:pic>
      <p:sp>
        <p:nvSpPr>
          <p:cNvPr id="7" name="Textfeld 6">
            <a:extLst>
              <a:ext uri="{FF2B5EF4-FFF2-40B4-BE49-F238E27FC236}">
                <a16:creationId xmlns:a16="http://schemas.microsoft.com/office/drawing/2014/main" id="{2A72081F-ABA3-0803-D7E5-E07B83BB2386}"/>
              </a:ext>
            </a:extLst>
          </p:cNvPr>
          <p:cNvSpPr txBox="1"/>
          <p:nvPr/>
        </p:nvSpPr>
        <p:spPr>
          <a:xfrm>
            <a:off x="603761" y="1416404"/>
            <a:ext cx="7032747" cy="1400383"/>
          </a:xfrm>
          <a:prstGeom prst="rect">
            <a:avLst/>
          </a:prstGeom>
        </p:spPr>
        <p:txBody>
          <a:bodyPr vert="horz" wrap="square" lIns="91440" tIns="45720" rIns="91440" bIns="45720" rtlCol="0" anchor="t">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pt-BR" sz="2000" b="1" i="1" u="none" strike="noStrike" kern="1200" cap="none" spc="0" normalizeH="0" baseline="0" noProof="0" dirty="0">
                <a:ln>
                  <a:noFill/>
                </a:ln>
                <a:solidFill>
                  <a:prstClr val="black"/>
                </a:solidFill>
                <a:effectLst/>
                <a:uLnTx/>
                <a:uFillTx/>
                <a:latin typeface="Arial"/>
                <a:ea typeface="+mn-ea"/>
                <a:cs typeface="+mn-cs"/>
              </a:rPr>
              <a:t>Quantum logic spectroscopy and a quantum logic clock</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70C0"/>
                </a:solidFill>
                <a:effectLst/>
                <a:uLnTx/>
                <a:uFillTx/>
                <a:latin typeface="Arial"/>
                <a:ea typeface="+mn-ea"/>
                <a:cs typeface="+mn-cs"/>
              </a:rPr>
              <a:t>August 2023: started at HI-Jena/GSI</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70C0"/>
                </a:solidFill>
                <a:latin typeface="Arial"/>
              </a:rPr>
              <a:t>February 1</a:t>
            </a:r>
            <a:r>
              <a:rPr lang="en-US" sz="2000" baseline="30000" dirty="0">
                <a:solidFill>
                  <a:srgbClr val="0070C0"/>
                </a:solidFill>
                <a:latin typeface="Arial"/>
              </a:rPr>
              <a:t>st</a:t>
            </a:r>
            <a:r>
              <a:rPr lang="en-US" sz="2000" dirty="0">
                <a:solidFill>
                  <a:srgbClr val="0070C0"/>
                </a:solidFill>
                <a:latin typeface="Arial"/>
              </a:rPr>
              <a:t>: W1/W2 TT at </a:t>
            </a:r>
            <a:r>
              <a:rPr kumimoji="0" lang="en-US" sz="2000" b="0" i="0" u="none" strike="noStrike" kern="1200" cap="none" spc="0" normalizeH="0" baseline="0" noProof="0" dirty="0">
                <a:ln>
                  <a:noFill/>
                </a:ln>
                <a:solidFill>
                  <a:srgbClr val="0070C0"/>
                </a:solidFill>
                <a:effectLst/>
                <a:uLnTx/>
                <a:uFillTx/>
                <a:latin typeface="Arial"/>
                <a:ea typeface="+mn-ea"/>
                <a:cs typeface="+mn-cs"/>
              </a:rPr>
              <a:t>Friedrich-Schiller-University Jena</a:t>
            </a:r>
          </a:p>
        </p:txBody>
      </p:sp>
      <p:pic>
        <p:nvPicPr>
          <p:cNvPr id="5" name="Grafik 4" descr="Ein Bild, das Menschliches Gesicht, Person, Lächeln, Kleidung enthält.&#10;&#10;Automatisch generierte Beschreibung">
            <a:extLst>
              <a:ext uri="{FF2B5EF4-FFF2-40B4-BE49-F238E27FC236}">
                <a16:creationId xmlns:a16="http://schemas.microsoft.com/office/drawing/2014/main" id="{C71C0254-EC28-9693-2F9D-0F96B5922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704" y="1492771"/>
            <a:ext cx="2829013" cy="1591459"/>
          </a:xfrm>
          <a:prstGeom prst="rect">
            <a:avLst/>
          </a:prstGeom>
        </p:spPr>
      </p:pic>
      <p:sp>
        <p:nvSpPr>
          <p:cNvPr id="9" name="TextBox 44">
            <a:extLst>
              <a:ext uri="{FF2B5EF4-FFF2-40B4-BE49-F238E27FC236}">
                <a16:creationId xmlns:a16="http://schemas.microsoft.com/office/drawing/2014/main" id="{D6496834-3259-B1B3-F3D8-223D4703A4DC}"/>
              </a:ext>
            </a:extLst>
          </p:cNvPr>
          <p:cNvSpPr txBox="1"/>
          <p:nvPr/>
        </p:nvSpPr>
        <p:spPr bwMode="auto">
          <a:xfrm>
            <a:off x="402779" y="3586852"/>
            <a:ext cx="4770112" cy="1708160"/>
          </a:xfrm>
          <a:prstGeom prst="rect">
            <a:avLst/>
          </a:prstGeom>
          <a:noFill/>
        </p:spPr>
        <p:txBody>
          <a:bodyPr wrap="square">
            <a:spAutoFit/>
          </a:bodyPr>
          <a:lstStyle/>
          <a:p>
            <a:pPr defTabSz="457189">
              <a:spcAft>
                <a:spcPts val="600"/>
              </a:spcAft>
              <a:defRPr/>
            </a:pPr>
            <a:r>
              <a:rPr lang="en-US" sz="2000" b="1" dirty="0">
                <a:solidFill>
                  <a:prstClr val="black"/>
                </a:solidFill>
                <a:latin typeface="Arial"/>
              </a:rPr>
              <a:t>Objectives:</a:t>
            </a:r>
            <a:endParaRPr sz="2000" dirty="0">
              <a:solidFill>
                <a:prstClr val="black"/>
              </a:solidFill>
              <a:latin typeface="Arial"/>
            </a:endParaRPr>
          </a:p>
          <a:p>
            <a:pPr marL="214308" indent="-214308" defTabSz="457189">
              <a:buFont typeface="Arial"/>
              <a:buChar char="•"/>
              <a:defRPr/>
            </a:pPr>
            <a:r>
              <a:rPr lang="en-US" sz="2000" dirty="0">
                <a:solidFill>
                  <a:prstClr val="black"/>
                </a:solidFill>
                <a:latin typeface="Arial"/>
              </a:rPr>
              <a:t>Tests of fundamental,</a:t>
            </a:r>
            <a:br>
              <a:rPr lang="en-US" sz="2000" dirty="0">
                <a:solidFill>
                  <a:prstClr val="black"/>
                </a:solidFill>
                <a:latin typeface="Arial"/>
              </a:rPr>
            </a:br>
            <a:r>
              <a:rPr lang="en-US" sz="2000" dirty="0">
                <a:solidFill>
                  <a:prstClr val="black"/>
                </a:solidFill>
                <a:latin typeface="Arial"/>
              </a:rPr>
              <a:t>atomic, and nuclear physics</a:t>
            </a:r>
            <a:endParaRPr sz="2000" dirty="0">
              <a:solidFill>
                <a:prstClr val="black"/>
              </a:solidFill>
              <a:latin typeface="Arial"/>
            </a:endParaRPr>
          </a:p>
          <a:p>
            <a:pPr marL="214308" indent="-214308" defTabSz="457189">
              <a:buFont typeface="Arial"/>
              <a:buChar char="•"/>
              <a:defRPr/>
            </a:pPr>
            <a:r>
              <a:rPr lang="en-US" sz="2000" dirty="0">
                <a:solidFill>
                  <a:prstClr val="black"/>
                </a:solidFill>
                <a:latin typeface="Arial"/>
              </a:rPr>
              <a:t>Sensitive quantum sensors for beyond Standard Model physics</a:t>
            </a:r>
          </a:p>
        </p:txBody>
      </p:sp>
      <p:grpSp>
        <p:nvGrpSpPr>
          <p:cNvPr id="11" name="Group 45">
            <a:extLst>
              <a:ext uri="{FF2B5EF4-FFF2-40B4-BE49-F238E27FC236}">
                <a16:creationId xmlns:a16="http://schemas.microsoft.com/office/drawing/2014/main" id="{98E42897-83FC-ADFB-B44B-507E722B4702}"/>
              </a:ext>
            </a:extLst>
          </p:cNvPr>
          <p:cNvGrpSpPr/>
          <p:nvPr/>
        </p:nvGrpSpPr>
        <p:grpSpPr bwMode="auto">
          <a:xfrm>
            <a:off x="5398300" y="3642231"/>
            <a:ext cx="2940583" cy="1905178"/>
            <a:chOff x="3987936" y="4340801"/>
            <a:chExt cx="2747478" cy="1736616"/>
          </a:xfrm>
        </p:grpSpPr>
        <p:pic>
          <p:nvPicPr>
            <p:cNvPr id="12" name="Picture 46">
              <a:extLst>
                <a:ext uri="{FF2B5EF4-FFF2-40B4-BE49-F238E27FC236}">
                  <a16:creationId xmlns:a16="http://schemas.microsoft.com/office/drawing/2014/main" id="{F3BA63CB-B811-2B3E-893A-C19CB2E07C59}"/>
                </a:ext>
              </a:extLst>
            </p:cNvPr>
            <p:cNvPicPr>
              <a:picLocks noChangeAspect="1"/>
            </p:cNvPicPr>
            <p:nvPr/>
          </p:nvPicPr>
          <p:blipFill>
            <a:blip r:embed="rId6"/>
            <a:stretch/>
          </p:blipFill>
          <p:spPr bwMode="auto">
            <a:xfrm>
              <a:off x="4134255" y="4340801"/>
              <a:ext cx="2459769" cy="1423731"/>
            </a:xfrm>
            <a:prstGeom prst="rect">
              <a:avLst/>
            </a:prstGeom>
          </p:spPr>
        </p:pic>
        <p:sp>
          <p:nvSpPr>
            <p:cNvPr id="17" name="Textfeld 9">
              <a:extLst>
                <a:ext uri="{FF2B5EF4-FFF2-40B4-BE49-F238E27FC236}">
                  <a16:creationId xmlns:a16="http://schemas.microsoft.com/office/drawing/2014/main" id="{F20FCF40-39C8-1BAF-039F-CF05697C399F}"/>
                </a:ext>
              </a:extLst>
            </p:cNvPr>
            <p:cNvSpPr txBox="1"/>
            <p:nvPr/>
          </p:nvSpPr>
          <p:spPr bwMode="auto">
            <a:xfrm>
              <a:off x="3987936" y="5740762"/>
              <a:ext cx="2747478" cy="336655"/>
            </a:xfrm>
            <a:prstGeom prst="rect">
              <a:avLst/>
            </a:prstGeom>
            <a:noFill/>
          </p:spPr>
          <p:txBody>
            <a:bodyPr wrap="square" rtlCol="0">
              <a:spAutoFit/>
            </a:bodyPr>
            <a:lstStyle/>
            <a:p>
              <a:pPr algn="ctr" defTabSz="457189">
                <a:defRPr/>
              </a:pPr>
              <a:r>
                <a:rPr lang="en-US" sz="900">
                  <a:solidFill>
                    <a:prstClr val="black"/>
                  </a:solidFill>
                  <a:latin typeface="Arial"/>
                </a:rPr>
                <a:t>Optical clocks are the most accurate measuring instruments</a:t>
              </a:r>
              <a:endParaRPr lang="en-US" sz="900" baseline="30000">
                <a:solidFill>
                  <a:prstClr val="black"/>
                </a:solidFill>
                <a:latin typeface="Arial"/>
              </a:endParaRPr>
            </a:p>
          </p:txBody>
        </p:sp>
      </p:grpSp>
      <p:pic>
        <p:nvPicPr>
          <p:cNvPr id="18" name="Grafik 17">
            <a:extLst>
              <a:ext uri="{FF2B5EF4-FFF2-40B4-BE49-F238E27FC236}">
                <a16:creationId xmlns:a16="http://schemas.microsoft.com/office/drawing/2014/main" id="{9A5B7AC8-4D57-4EF3-F08C-7F0D072A1615}"/>
              </a:ext>
            </a:extLst>
          </p:cNvPr>
          <p:cNvPicPr>
            <a:picLocks noChangeAspect="1"/>
          </p:cNvPicPr>
          <p:nvPr/>
        </p:nvPicPr>
        <p:blipFill>
          <a:blip r:embed="rId7"/>
          <a:stretch>
            <a:fillRect/>
          </a:stretch>
        </p:blipFill>
        <p:spPr>
          <a:xfrm>
            <a:off x="8673704" y="3692582"/>
            <a:ext cx="2756762" cy="1564096"/>
          </a:xfrm>
          <a:prstGeom prst="rect">
            <a:avLst/>
          </a:prstGeom>
        </p:spPr>
      </p:pic>
      <p:sp>
        <p:nvSpPr>
          <p:cNvPr id="3" name="Foliennummernplatzhalter 2">
            <a:extLst>
              <a:ext uri="{FF2B5EF4-FFF2-40B4-BE49-F238E27FC236}">
                <a16:creationId xmlns:a16="http://schemas.microsoft.com/office/drawing/2014/main" id="{230CE9AB-74FD-E4A7-4703-AA9F67816D73}"/>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13</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172901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334F-0B17-9550-425D-22ABA9BD0476}"/>
              </a:ext>
            </a:extLst>
          </p:cNvPr>
          <p:cNvSpPr>
            <a:spLocks noGrp="1"/>
          </p:cNvSpPr>
          <p:nvPr>
            <p:ph type="title"/>
          </p:nvPr>
        </p:nvSpPr>
        <p:spPr>
          <a:xfrm>
            <a:off x="365942" y="212320"/>
            <a:ext cx="7978719" cy="787557"/>
          </a:xfrm>
        </p:spPr>
        <p:txBody>
          <a:bodyPr/>
          <a:lstStyle/>
          <a:p>
            <a:r>
              <a:rPr lang="de-CH" sz="2800" dirty="0" err="1">
                <a:latin typeface="Arial" panose="020B0604020202020204" pitchFamily="34" charset="0"/>
                <a:cs typeface="Arial" panose="020B0604020202020204" pitchFamily="34" charset="0"/>
              </a:rPr>
              <a:t>Highly</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charged</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ions</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are</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great</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clock</a:t>
            </a:r>
            <a:r>
              <a:rPr lang="de-CH" sz="2800" dirty="0">
                <a:latin typeface="Arial" panose="020B0604020202020204" pitchFamily="34" charset="0"/>
                <a:cs typeface="Arial" panose="020B0604020202020204" pitchFamily="34" charset="0"/>
              </a:rPr>
              <a:t> </a:t>
            </a:r>
            <a:r>
              <a:rPr lang="de-CH" sz="2800" dirty="0" err="1">
                <a:latin typeface="Arial" panose="020B0604020202020204" pitchFamily="34" charset="0"/>
                <a:cs typeface="Arial" panose="020B0604020202020204" pitchFamily="34" charset="0"/>
              </a:rPr>
              <a:t>references</a:t>
            </a:r>
            <a:r>
              <a:rPr lang="de-CH" sz="2800" dirty="0">
                <a:latin typeface="Arial" panose="020B0604020202020204" pitchFamily="34" charset="0"/>
                <a:cs typeface="Arial" panose="020B0604020202020204" pitchFamily="34" charset="0"/>
              </a:rPr>
              <a:t>!</a:t>
            </a:r>
            <a:endParaRPr lang="fr-CH" sz="2800" dirty="0">
              <a:latin typeface="Arial" panose="020B0604020202020204" pitchFamily="34" charset="0"/>
              <a:cs typeface="Arial" panose="020B0604020202020204" pitchFamily="34" charset="0"/>
            </a:endParaRPr>
          </a:p>
        </p:txBody>
      </p:sp>
      <p:pic>
        <p:nvPicPr>
          <p:cNvPr id="57" name="Grafik 56">
            <a:extLst>
              <a:ext uri="{FF2B5EF4-FFF2-40B4-BE49-F238E27FC236}">
                <a16:creationId xmlns:a16="http://schemas.microsoft.com/office/drawing/2014/main" id="{39DEE93C-1DF3-7EA1-DBAD-0DE5565EADD8}"/>
              </a:ext>
            </a:extLst>
          </p:cNvPr>
          <p:cNvPicPr>
            <a:picLocks noChangeAspect="1"/>
          </p:cNvPicPr>
          <p:nvPr/>
        </p:nvPicPr>
        <p:blipFill>
          <a:blip r:embed="rId3"/>
          <a:stretch>
            <a:fillRect/>
          </a:stretch>
        </p:blipFill>
        <p:spPr>
          <a:xfrm>
            <a:off x="505396" y="2770512"/>
            <a:ext cx="8194467" cy="3875168"/>
          </a:xfrm>
          <a:prstGeom prst="rect">
            <a:avLst/>
          </a:prstGeom>
          <a:ln>
            <a:solidFill>
              <a:schemeClr val="accent1"/>
            </a:solidFill>
          </a:ln>
        </p:spPr>
      </p:pic>
      <p:sp>
        <p:nvSpPr>
          <p:cNvPr id="3" name="TextBox 40">
            <a:extLst>
              <a:ext uri="{FF2B5EF4-FFF2-40B4-BE49-F238E27FC236}">
                <a16:creationId xmlns:a16="http://schemas.microsoft.com/office/drawing/2014/main" id="{A74E0BE9-A7D1-B0C3-B34F-DFCA3D53C15F}"/>
              </a:ext>
            </a:extLst>
          </p:cNvPr>
          <p:cNvSpPr txBox="1"/>
          <p:nvPr/>
        </p:nvSpPr>
        <p:spPr bwMode="auto">
          <a:xfrm>
            <a:off x="435913" y="1235450"/>
            <a:ext cx="9139798" cy="1400383"/>
          </a:xfrm>
          <a:prstGeom prst="rect">
            <a:avLst/>
          </a:prstGeom>
          <a:noFill/>
        </p:spPr>
        <p:txBody>
          <a:bodyPr wrap="square">
            <a:spAutoFit/>
          </a:bodyPr>
          <a:lstStyle/>
          <a:p>
            <a:pPr defTabSz="457189">
              <a:spcAft>
                <a:spcPts val="600"/>
              </a:spcAft>
              <a:defRPr/>
            </a:pPr>
            <a:r>
              <a:rPr lang="en-US" sz="2000" b="1" dirty="0">
                <a:solidFill>
                  <a:prstClr val="black"/>
                </a:solidFill>
                <a:latin typeface="Arial"/>
              </a:rPr>
              <a:t>Unique platform at HITRAP enables unprecedented measurements </a:t>
            </a:r>
            <a:r>
              <a:rPr lang="en-US" sz="2000" dirty="0">
                <a:solidFill>
                  <a:prstClr val="black"/>
                </a:solidFill>
                <a:latin typeface="Arial"/>
              </a:rPr>
              <a:t>of </a:t>
            </a:r>
            <a:r>
              <a:rPr lang="en-US" sz="2000" b="1" dirty="0">
                <a:solidFill>
                  <a:prstClr val="black"/>
                </a:solidFill>
                <a:latin typeface="Arial"/>
              </a:rPr>
              <a:t>sensitive </a:t>
            </a:r>
            <a:r>
              <a:rPr lang="en-US" sz="2000" dirty="0">
                <a:solidFill>
                  <a:prstClr val="black"/>
                </a:solidFill>
                <a:latin typeface="Arial"/>
              </a:rPr>
              <a:t>atomic or even nuclear </a:t>
            </a:r>
            <a:r>
              <a:rPr lang="en-US" sz="2000" b="1" dirty="0">
                <a:solidFill>
                  <a:prstClr val="black"/>
                </a:solidFill>
                <a:latin typeface="Arial"/>
              </a:rPr>
              <a:t>systems </a:t>
            </a:r>
            <a:r>
              <a:rPr lang="en-US" sz="2000" dirty="0">
                <a:solidFill>
                  <a:prstClr val="black"/>
                </a:solidFill>
                <a:latin typeface="Arial"/>
              </a:rPr>
              <a:t>that can serve as clock ions</a:t>
            </a:r>
            <a:endParaRPr sz="2000" dirty="0">
              <a:solidFill>
                <a:prstClr val="black"/>
              </a:solidFill>
              <a:latin typeface="Arial"/>
            </a:endParaRPr>
          </a:p>
          <a:p>
            <a:pPr marL="214308" indent="-214308" defTabSz="457189">
              <a:buFont typeface="Arial"/>
              <a:buChar char="•"/>
              <a:defRPr/>
            </a:pPr>
            <a:r>
              <a:rPr lang="en-US" sz="2000" dirty="0">
                <a:solidFill>
                  <a:prstClr val="black"/>
                </a:solidFill>
                <a:latin typeface="Arial"/>
              </a:rPr>
              <a:t>Optical transitions in </a:t>
            </a:r>
            <a:r>
              <a:rPr lang="en-US" sz="2000" b="1" dirty="0">
                <a:solidFill>
                  <a:prstClr val="black"/>
                </a:solidFill>
                <a:latin typeface="Arial"/>
              </a:rPr>
              <a:t>heavy</a:t>
            </a:r>
            <a:r>
              <a:rPr lang="en-US" sz="2000" dirty="0">
                <a:solidFill>
                  <a:prstClr val="black"/>
                </a:solidFill>
                <a:latin typeface="Arial"/>
              </a:rPr>
              <a:t> </a:t>
            </a:r>
            <a:r>
              <a:rPr lang="en-US" sz="2000" b="1" dirty="0">
                <a:solidFill>
                  <a:prstClr val="black"/>
                </a:solidFill>
                <a:latin typeface="Arial"/>
              </a:rPr>
              <a:t>highly charged ions</a:t>
            </a:r>
            <a:endParaRPr sz="2000" dirty="0">
              <a:solidFill>
                <a:prstClr val="black"/>
              </a:solidFill>
              <a:latin typeface="Arial"/>
            </a:endParaRPr>
          </a:p>
          <a:p>
            <a:pPr marL="214308" indent="-214308" defTabSz="457189">
              <a:buFont typeface="Arial"/>
              <a:buChar char="•"/>
              <a:defRPr/>
            </a:pPr>
            <a:r>
              <a:rPr lang="en-US" sz="2000" dirty="0">
                <a:solidFill>
                  <a:prstClr val="black"/>
                </a:solidFill>
                <a:latin typeface="Arial"/>
              </a:rPr>
              <a:t>Nuclear transition in </a:t>
            </a:r>
            <a:r>
              <a:rPr lang="en-US" sz="2000" b="1" dirty="0">
                <a:solidFill>
                  <a:prstClr val="black"/>
                </a:solidFill>
                <a:latin typeface="Arial"/>
              </a:rPr>
              <a:t>thorium ions</a:t>
            </a:r>
            <a:endParaRPr sz="2000" dirty="0">
              <a:solidFill>
                <a:prstClr val="black"/>
              </a:solidFill>
              <a:latin typeface="Arial"/>
            </a:endParaRPr>
          </a:p>
        </p:txBody>
      </p:sp>
      <p:grpSp>
        <p:nvGrpSpPr>
          <p:cNvPr id="4" name="Group 41">
            <a:extLst>
              <a:ext uri="{FF2B5EF4-FFF2-40B4-BE49-F238E27FC236}">
                <a16:creationId xmlns:a16="http://schemas.microsoft.com/office/drawing/2014/main" id="{BCBFEC58-63AA-4A6C-C47D-954CE8B13D12}"/>
              </a:ext>
            </a:extLst>
          </p:cNvPr>
          <p:cNvGrpSpPr/>
          <p:nvPr/>
        </p:nvGrpSpPr>
        <p:grpSpPr bwMode="auto">
          <a:xfrm>
            <a:off x="9816219" y="1341394"/>
            <a:ext cx="1870385" cy="1487579"/>
            <a:chOff x="5499927" y="1099472"/>
            <a:chExt cx="1191594" cy="945998"/>
          </a:xfrm>
        </p:grpSpPr>
        <p:pic>
          <p:nvPicPr>
            <p:cNvPr id="5" name="Picture 42" descr="A picture containing graphical user interface&#10;&#10;Description automatically generated">
              <a:extLst>
                <a:ext uri="{FF2B5EF4-FFF2-40B4-BE49-F238E27FC236}">
                  <a16:creationId xmlns:a16="http://schemas.microsoft.com/office/drawing/2014/main" id="{8A7437C8-1C3A-EAB2-E88E-CEB16F7C940A}"/>
                </a:ext>
              </a:extLst>
            </p:cNvPr>
            <p:cNvPicPr>
              <a:picLocks noChangeAspect="1"/>
            </p:cNvPicPr>
            <p:nvPr/>
          </p:nvPicPr>
          <p:blipFill>
            <a:blip r:embed="rId4">
              <a:extLst>
                <a:ext uri="{28A0092B-C50C-407E-A947-70E740481C1C}">
                  <a14:useLocalDpi xmlns:a14="http://schemas.microsoft.com/office/drawing/2010/main"/>
                </a:ext>
              </a:extLst>
            </a:blip>
            <a:srcRect l="37864" r="23567"/>
            <a:stretch/>
          </p:blipFill>
          <p:spPr bwMode="auto">
            <a:xfrm>
              <a:off x="5499927" y="1099472"/>
              <a:ext cx="1191594" cy="822960"/>
            </a:xfrm>
            <a:prstGeom prst="rect">
              <a:avLst/>
            </a:prstGeom>
          </p:spPr>
        </p:pic>
        <p:sp>
          <p:nvSpPr>
            <p:cNvPr id="6" name="TextBox 43">
              <a:extLst>
                <a:ext uri="{FF2B5EF4-FFF2-40B4-BE49-F238E27FC236}">
                  <a16:creationId xmlns:a16="http://schemas.microsoft.com/office/drawing/2014/main" id="{E771A892-98C3-83BB-18E8-AA86F4014E46}"/>
                </a:ext>
              </a:extLst>
            </p:cNvPr>
            <p:cNvSpPr txBox="1"/>
            <p:nvPr/>
          </p:nvSpPr>
          <p:spPr bwMode="auto">
            <a:xfrm>
              <a:off x="5984064" y="1913275"/>
              <a:ext cx="432193" cy="132195"/>
            </a:xfrm>
            <a:prstGeom prst="rect">
              <a:avLst/>
            </a:prstGeom>
            <a:noFill/>
          </p:spPr>
          <p:txBody>
            <a:bodyPr wrap="none" rtlCol="0">
              <a:spAutoFit/>
            </a:bodyPr>
            <a:lstStyle/>
            <a:p>
              <a:pPr defTabSz="457189">
                <a:defRPr/>
              </a:pPr>
              <a:r>
                <a:rPr lang="de-CH" sz="751">
                  <a:solidFill>
                    <a:prstClr val="black"/>
                  </a:solidFill>
                  <a:latin typeface="Arial"/>
                </a:rPr>
                <a:t>Photograph</a:t>
              </a:r>
              <a:endParaRPr lang="de-DE" sz="751">
                <a:solidFill>
                  <a:prstClr val="black"/>
                </a:solidFill>
                <a:latin typeface="Arial"/>
              </a:endParaRPr>
            </a:p>
          </p:txBody>
        </p:sp>
      </p:grpSp>
      <p:pic>
        <p:nvPicPr>
          <p:cNvPr id="7" name="Grafik 6" descr="Ein Bild, das Wand, Verlassen, Kompositmaterial, Putz enthält.&#10;&#10;Automatisch generierte Beschreibung">
            <a:extLst>
              <a:ext uri="{FF2B5EF4-FFF2-40B4-BE49-F238E27FC236}">
                <a16:creationId xmlns:a16="http://schemas.microsoft.com/office/drawing/2014/main" id="{84EEA262-F3AA-C361-B42C-7A89C3285526}"/>
              </a:ext>
            </a:extLst>
          </p:cNvPr>
          <p:cNvPicPr>
            <a:picLocks noChangeAspect="1"/>
          </p:cNvPicPr>
          <p:nvPr/>
        </p:nvPicPr>
        <p:blipFill rotWithShape="1">
          <a:blip r:embed="rId5"/>
          <a:srcRect r="25059"/>
          <a:stretch/>
        </p:blipFill>
        <p:spPr>
          <a:xfrm rot="5400000">
            <a:off x="8362823" y="3517185"/>
            <a:ext cx="2484043" cy="1493901"/>
          </a:xfrm>
          <a:prstGeom prst="rect">
            <a:avLst/>
          </a:prstGeom>
        </p:spPr>
      </p:pic>
      <p:pic>
        <p:nvPicPr>
          <p:cNvPr id="8" name="Grafik 7" descr="Ein Bild, das Im Haus, Bautechnik, Maschine, Industrie enthält.&#10;&#10;Automatisch generierte Beschreibung">
            <a:extLst>
              <a:ext uri="{FF2B5EF4-FFF2-40B4-BE49-F238E27FC236}">
                <a16:creationId xmlns:a16="http://schemas.microsoft.com/office/drawing/2014/main" id="{C74BB795-DDDB-B9D9-24B2-5716F4699A71}"/>
              </a:ext>
            </a:extLst>
          </p:cNvPr>
          <p:cNvPicPr>
            <a:picLocks noChangeAspect="1"/>
          </p:cNvPicPr>
          <p:nvPr/>
        </p:nvPicPr>
        <p:blipFill rotWithShape="1">
          <a:blip r:embed="rId6"/>
          <a:srcRect r="24061"/>
          <a:stretch/>
        </p:blipFill>
        <p:spPr>
          <a:xfrm rot="5400000">
            <a:off x="9846905" y="3527004"/>
            <a:ext cx="2484043" cy="1474263"/>
          </a:xfrm>
          <a:prstGeom prst="rect">
            <a:avLst/>
          </a:prstGeom>
        </p:spPr>
      </p:pic>
      <p:sp>
        <p:nvSpPr>
          <p:cNvPr id="9" name="Foliennummernplatzhalter 2">
            <a:extLst>
              <a:ext uri="{FF2B5EF4-FFF2-40B4-BE49-F238E27FC236}">
                <a16:creationId xmlns:a16="http://schemas.microsoft.com/office/drawing/2014/main" id="{8B13ACA0-FF40-5375-238C-B5D964FC95BB}"/>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14</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210293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elle 5">
                <a:extLst>
                  <a:ext uri="{FF2B5EF4-FFF2-40B4-BE49-F238E27FC236}">
                    <a16:creationId xmlns:a16="http://schemas.microsoft.com/office/drawing/2014/main" id="{C1AA5D4D-97E7-55D4-BD55-229B6E21DB20}"/>
                  </a:ext>
                </a:extLst>
              </p:cNvPr>
              <p:cNvGraphicFramePr>
                <a:graphicFrameLocks noGrp="1"/>
              </p:cNvGraphicFramePr>
              <p:nvPr/>
            </p:nvGraphicFramePr>
            <p:xfrm>
              <a:off x="1739516" y="1122921"/>
              <a:ext cx="10009112" cy="4648110"/>
            </p:xfrm>
            <a:graphic>
              <a:graphicData uri="http://schemas.openxmlformats.org/drawingml/2006/table">
                <a:tbl>
                  <a:tblPr firstRow="1" bandRow="1">
                    <a:tableStyleId>{5C22544A-7EE6-4342-B048-85BDC9FD1C3A}</a:tableStyleId>
                  </a:tblPr>
                  <a:tblGrid>
                    <a:gridCol w="984503">
                      <a:extLst>
                        <a:ext uri="{9D8B030D-6E8A-4147-A177-3AD203B41FA5}">
                          <a16:colId xmlns:a16="http://schemas.microsoft.com/office/drawing/2014/main" val="3573691132"/>
                        </a:ext>
                      </a:extLst>
                    </a:gridCol>
                    <a:gridCol w="9024609">
                      <a:extLst>
                        <a:ext uri="{9D8B030D-6E8A-4147-A177-3AD203B41FA5}">
                          <a16:colId xmlns:a16="http://schemas.microsoft.com/office/drawing/2014/main" val="3364799060"/>
                        </a:ext>
                      </a:extLst>
                    </a:gridCol>
                  </a:tblGrid>
                  <a:tr h="746742">
                    <a:tc>
                      <a:txBody>
                        <a:bodyPr/>
                        <a:lstStyle/>
                        <a:p>
                          <a:pPr algn="l"/>
                          <a:r>
                            <a:rPr lang="de-DE" b="1" dirty="0">
                              <a:solidFill>
                                <a:schemeClr val="tx1"/>
                              </a:solidFill>
                            </a:rPr>
                            <a:t>2023</a:t>
                          </a: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DE" b="0" dirty="0" err="1">
                              <a:solidFill>
                                <a:schemeClr val="tx1"/>
                              </a:solidFill>
                            </a:rPr>
                            <a:t>Started</a:t>
                          </a:r>
                          <a:r>
                            <a:rPr lang="de-DE" b="0" dirty="0">
                              <a:solidFill>
                                <a:schemeClr val="tx1"/>
                              </a:solidFill>
                            </a:rPr>
                            <a:t> in August.</a:t>
                          </a:r>
                          <a:endParaRPr lang="en-US"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0908701"/>
                      </a:ext>
                    </a:extLst>
                  </a:tr>
                  <a:tr h="746742">
                    <a:tc>
                      <a:txBody>
                        <a:bodyPr/>
                        <a:lstStyle/>
                        <a:p>
                          <a:pPr algn="l"/>
                          <a:r>
                            <a:rPr lang="de-DE" b="1" dirty="0">
                              <a:solidFill>
                                <a:schemeClr val="tx1"/>
                              </a:solidFill>
                            </a:rPr>
                            <a:t>2024</a:t>
                          </a:r>
                          <a:endParaRPr lang="en-US"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en-US"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9263184"/>
                      </a:ext>
                    </a:extLst>
                  </a:tr>
                  <a:tr h="746742">
                    <a:tc>
                      <a:txBody>
                        <a:bodyPr/>
                        <a:lstStyle/>
                        <a:p>
                          <a:pPr algn="l"/>
                          <a:r>
                            <a:rPr lang="de-DE" b="1" dirty="0">
                              <a:solidFill>
                                <a:schemeClr val="tx1"/>
                              </a:solidFill>
                            </a:rPr>
                            <a:t>2025</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094739"/>
                      </a:ext>
                    </a:extLst>
                  </a:tr>
                  <a:tr h="746742">
                    <a:tc>
                      <a:txBody>
                        <a:bodyPr/>
                        <a:lstStyle/>
                        <a:p>
                          <a:pPr algn="l"/>
                          <a:r>
                            <a:rPr lang="de-DE" b="1" dirty="0">
                              <a:solidFill>
                                <a:schemeClr val="tx1"/>
                              </a:solidFill>
                            </a:rPr>
                            <a:t>2026</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8197744"/>
                      </a:ext>
                    </a:extLst>
                  </a:tr>
                  <a:tr h="746742">
                    <a:tc>
                      <a:txBody>
                        <a:bodyPr/>
                        <a:lstStyle/>
                        <a:p>
                          <a:pPr algn="l"/>
                          <a:r>
                            <a:rPr lang="de-DE" b="1" dirty="0">
                              <a:solidFill>
                                <a:schemeClr val="tx1"/>
                              </a:solidFill>
                            </a:rPr>
                            <a:t>2027</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b="1" dirty="0">
                              <a:solidFill>
                                <a:schemeClr val="tx1"/>
                              </a:solidFill>
                            </a:rPr>
                            <a:t>Re-</a:t>
                          </a:r>
                          <a:r>
                            <a:rPr lang="de-DE" b="1" dirty="0" err="1">
                              <a:solidFill>
                                <a:schemeClr val="tx1"/>
                              </a:solidFill>
                            </a:rPr>
                            <a:t>trapping</a:t>
                          </a:r>
                          <a:r>
                            <a:rPr lang="de-DE" b="1" dirty="0">
                              <a:solidFill>
                                <a:schemeClr val="tx1"/>
                              </a:solidFill>
                            </a:rPr>
                            <a:t> </a:t>
                          </a:r>
                          <a:r>
                            <a:rPr lang="de-DE" b="0" dirty="0" err="1">
                              <a:solidFill>
                                <a:schemeClr val="tx1"/>
                              </a:solidFill>
                            </a:rPr>
                            <a:t>of</a:t>
                          </a:r>
                          <a:r>
                            <a:rPr lang="de-DE" b="0" dirty="0">
                              <a:solidFill>
                                <a:schemeClr val="tx1"/>
                              </a:solidFill>
                            </a:rPr>
                            <a:t> a hydrogen-like </a:t>
                          </a:r>
                          <a:r>
                            <a:rPr lang="en-US" b="0" dirty="0">
                              <a:solidFill>
                                <a:schemeClr val="tx1"/>
                              </a:solidFill>
                            </a:rPr>
                            <a:t>ion </a:t>
                          </a:r>
                          <a:r>
                            <a:rPr lang="de-DE" b="0" dirty="0">
                              <a:solidFill>
                                <a:schemeClr val="tx1"/>
                              </a:solidFill>
                            </a:rPr>
                            <a:t>(e.g. </a:t>
                          </a:r>
                          <a:r>
                            <a:rPr lang="de-DE" b="1" baseline="30000" dirty="0">
                              <a:solidFill>
                                <a:schemeClr val="tx1"/>
                              </a:solidFill>
                            </a:rPr>
                            <a:t>207</a:t>
                          </a:r>
                          <a:r>
                            <a:rPr lang="de-DE" b="1" dirty="0">
                              <a:solidFill>
                                <a:schemeClr val="tx1"/>
                              </a:solidFill>
                            </a:rPr>
                            <a:t>Pb</a:t>
                          </a:r>
                          <a:r>
                            <a:rPr lang="de-DE" b="1" baseline="30000" dirty="0">
                              <a:solidFill>
                                <a:schemeClr val="tx1"/>
                              </a:solidFill>
                            </a:rPr>
                            <a:t>81+</a:t>
                          </a:r>
                          <a:r>
                            <a:rPr lang="de-DE" b="1" baseline="0" dirty="0">
                              <a:solidFill>
                                <a:schemeClr val="tx1"/>
                              </a:solidFill>
                            </a:rPr>
                            <a:t> </a:t>
                          </a:r>
                          <a:r>
                            <a:rPr lang="de-DE" b="0" baseline="0" dirty="0" err="1">
                              <a:solidFill>
                                <a:schemeClr val="tx1"/>
                              </a:solidFill>
                            </a:rPr>
                            <a:t>or</a:t>
                          </a:r>
                          <a:r>
                            <a:rPr lang="de-DE" b="0" baseline="0" dirty="0">
                              <a:solidFill>
                                <a:schemeClr val="tx1"/>
                              </a:solidFill>
                            </a:rPr>
                            <a:t> </a:t>
                          </a:r>
                          <a:r>
                            <a:rPr lang="de-DE" b="1" baseline="30000" dirty="0">
                              <a:solidFill>
                                <a:schemeClr val="tx1"/>
                              </a:solidFill>
                            </a:rPr>
                            <a:t>229</a:t>
                          </a:r>
                          <a:r>
                            <a:rPr lang="de-DE" b="1" dirty="0">
                              <a:solidFill>
                                <a:schemeClr val="tx1"/>
                              </a:solidFill>
                            </a:rPr>
                            <a:t>Th</a:t>
                          </a:r>
                          <a:r>
                            <a:rPr lang="de-DE" b="1" baseline="30000" dirty="0">
                              <a:solidFill>
                                <a:schemeClr val="tx1"/>
                              </a:solidFill>
                            </a:rPr>
                            <a:t>89+</a:t>
                          </a:r>
                          <a:r>
                            <a:rPr lang="de-DE" b="1" baseline="0" dirty="0">
                              <a:solidFill>
                                <a:schemeClr val="tx1"/>
                              </a:solidFill>
                            </a:rPr>
                            <a:t> </a:t>
                          </a:r>
                          <a:r>
                            <a:rPr lang="de-DE" b="0" baseline="0" dirty="0" err="1">
                              <a:solidFill>
                                <a:schemeClr val="tx1"/>
                              </a:solidFill>
                            </a:rPr>
                            <a:t>or</a:t>
                          </a:r>
                          <a:r>
                            <a:rPr lang="de-DE" b="0" baseline="0" dirty="0">
                              <a:solidFill>
                                <a:schemeClr val="tx1"/>
                              </a:solidFill>
                            </a:rPr>
                            <a:t> </a:t>
                          </a:r>
                          <a:r>
                            <a:rPr lang="de-DE" b="0" baseline="0" dirty="0" err="1">
                              <a:solidFill>
                                <a:schemeClr val="tx1"/>
                              </a:solidFill>
                            </a:rPr>
                            <a:t>other</a:t>
                          </a:r>
                          <a:r>
                            <a:rPr lang="de-DE" b="0" baseline="0" dirty="0">
                              <a:solidFill>
                                <a:schemeClr val="tx1"/>
                              </a:solidFill>
                            </a:rPr>
                            <a:t> </a:t>
                          </a:r>
                          <a:r>
                            <a:rPr lang="de-DE" b="0" baseline="0" dirty="0" err="1">
                              <a:solidFill>
                                <a:schemeClr val="tx1"/>
                              </a:solidFill>
                            </a:rPr>
                            <a:t>species</a:t>
                          </a:r>
                          <a:r>
                            <a:rPr lang="de-DE" b="0" baseline="0" dirty="0">
                              <a:solidFill>
                                <a:schemeClr val="tx1"/>
                              </a:solidFill>
                            </a:rPr>
                            <a:t> </a:t>
                          </a:r>
                          <a:r>
                            <a:rPr lang="de-DE" b="0" baseline="0" dirty="0" err="1">
                              <a:solidFill>
                                <a:schemeClr val="tx1"/>
                              </a:solidFill>
                            </a:rPr>
                            <a:t>with</a:t>
                          </a:r>
                          <a:r>
                            <a:rPr lang="de-DE" b="0" baseline="0" dirty="0">
                              <a:solidFill>
                                <a:schemeClr val="tx1"/>
                              </a:solidFill>
                            </a:rPr>
                            <a:t> </a:t>
                          </a:r>
                          <a14:m>
                            <m:oMath xmlns:m="http://schemas.openxmlformats.org/officeDocument/2006/math">
                              <m:r>
                                <a:rPr lang="de-DE" b="1" i="1" baseline="0" smtClean="0">
                                  <a:solidFill>
                                    <a:schemeClr val="tx1"/>
                                  </a:solidFill>
                                  <a:latin typeface="Cambria Math" panose="02040503050406030204" pitchFamily="18" charset="0"/>
                                </a:rPr>
                                <m:t>𝒒</m:t>
                              </m:r>
                              <m:r>
                                <a:rPr lang="de-DE" b="1" i="1" baseline="0" smtClean="0">
                                  <a:solidFill>
                                    <a:schemeClr val="tx1"/>
                                  </a:solidFill>
                                  <a:latin typeface="Cambria Math" panose="02040503050406030204" pitchFamily="18" charset="0"/>
                                </a:rPr>
                                <m:t>/</m:t>
                              </m:r>
                              <m:r>
                                <a:rPr lang="de-DE" b="1" i="1" baseline="0" smtClean="0">
                                  <a:solidFill>
                                    <a:schemeClr val="tx1"/>
                                  </a:solidFill>
                                  <a:latin typeface="Cambria Math" panose="02040503050406030204" pitchFamily="18" charset="0"/>
                                </a:rPr>
                                <m:t>𝒎</m:t>
                              </m:r>
                              <m:r>
                                <a:rPr lang="de-DE" b="1" i="1" baseline="0" smtClean="0">
                                  <a:solidFill>
                                    <a:schemeClr val="tx1"/>
                                  </a:solidFill>
                                  <a:latin typeface="Cambria Math" panose="02040503050406030204" pitchFamily="18" charset="0"/>
                                  <a:ea typeface="Cambria Math" panose="02040503050406030204" pitchFamily="18" charset="0"/>
                                </a:rPr>
                                <m:t>≈</m:t>
                              </m:r>
                              <m:r>
                                <a:rPr lang="de-DE" b="1" i="1" baseline="0" smtClean="0">
                                  <a:solidFill>
                                    <a:schemeClr val="tx1"/>
                                  </a:solidFill>
                                  <a:latin typeface="Cambria Math" panose="02040503050406030204" pitchFamily="18" charset="0"/>
                                  <a:ea typeface="Cambria Math" panose="02040503050406030204" pitchFamily="18" charset="0"/>
                                </a:rPr>
                                <m:t>𝟎</m:t>
                              </m:r>
                              <m:r>
                                <a:rPr lang="de-DE" b="1" i="1" baseline="0" smtClean="0">
                                  <a:solidFill>
                                    <a:schemeClr val="tx1"/>
                                  </a:solidFill>
                                  <a:latin typeface="Cambria Math" panose="02040503050406030204" pitchFamily="18" charset="0"/>
                                  <a:ea typeface="Cambria Math" panose="02040503050406030204" pitchFamily="18" charset="0"/>
                                </a:rPr>
                                <m:t>.</m:t>
                              </m:r>
                              <m:r>
                                <a:rPr lang="de-DE" b="1" i="1" baseline="0" smtClean="0">
                                  <a:solidFill>
                                    <a:schemeClr val="tx1"/>
                                  </a:solidFill>
                                  <a:latin typeface="Cambria Math" panose="02040503050406030204" pitchFamily="18" charset="0"/>
                                  <a:ea typeface="Cambria Math" panose="02040503050406030204" pitchFamily="18" charset="0"/>
                                </a:rPr>
                                <m:t>𝟑𝟗</m:t>
                              </m:r>
                            </m:oMath>
                          </a14:m>
                          <a:r>
                            <a:rPr lang="de-DE" b="0" dirty="0">
                              <a:solidFill>
                                <a:schemeClr val="tx1"/>
                              </a:solidFill>
                            </a:rPr>
                            <a:t>) in </a:t>
                          </a:r>
                          <a:r>
                            <a:rPr lang="de-DE" b="0" dirty="0" err="1">
                              <a:solidFill>
                                <a:schemeClr val="tx1"/>
                              </a:solidFill>
                            </a:rPr>
                            <a:t>the</a:t>
                          </a:r>
                          <a:r>
                            <a:rPr lang="de-DE" b="0" dirty="0">
                              <a:solidFill>
                                <a:schemeClr val="tx1"/>
                              </a:solidFill>
                            </a:rPr>
                            <a:t> </a:t>
                          </a:r>
                          <a:r>
                            <a:rPr lang="de-DE" b="1" dirty="0">
                              <a:solidFill>
                                <a:schemeClr val="tx1"/>
                              </a:solidFill>
                            </a:rPr>
                            <a:t>Paul </a:t>
                          </a:r>
                          <a:r>
                            <a:rPr lang="de-DE" b="1" dirty="0" err="1">
                              <a:solidFill>
                                <a:schemeClr val="tx1"/>
                              </a:solidFill>
                            </a:rPr>
                            <a:t>trap</a:t>
                          </a:r>
                          <a:r>
                            <a:rPr lang="de-DE" b="1" dirty="0">
                              <a:solidFill>
                                <a:schemeClr val="tx1"/>
                              </a:solidFill>
                            </a:rPr>
                            <a:t> </a:t>
                          </a:r>
                          <a:r>
                            <a:rPr lang="de-DE" b="0" dirty="0">
                              <a:solidFill>
                                <a:schemeClr val="tx1"/>
                              </a:solidFill>
                            </a:rPr>
                            <a:t>and </a:t>
                          </a:r>
                          <a:r>
                            <a:rPr lang="de-DE" b="0" dirty="0" err="1">
                              <a:solidFill>
                                <a:schemeClr val="tx1"/>
                              </a:solidFill>
                            </a:rPr>
                            <a:t>cooling</a:t>
                          </a:r>
                          <a:r>
                            <a:rPr lang="de-DE" b="0" dirty="0">
                              <a:solidFill>
                                <a:schemeClr val="tx1"/>
                              </a:solidFill>
                            </a:rPr>
                            <a:t> </a:t>
                          </a:r>
                          <a:r>
                            <a:rPr lang="de-DE" b="0" dirty="0" err="1">
                              <a:solidFill>
                                <a:schemeClr val="tx1"/>
                              </a:solidFill>
                            </a:rPr>
                            <a:t>to</a:t>
                          </a:r>
                          <a:r>
                            <a:rPr lang="de-DE" b="0" dirty="0">
                              <a:solidFill>
                                <a:schemeClr val="tx1"/>
                              </a:solidFill>
                            </a:rPr>
                            <a:t> </a:t>
                          </a:r>
                          <a:r>
                            <a:rPr lang="de-DE" b="0" dirty="0" err="1">
                              <a:solidFill>
                                <a:schemeClr val="tx1"/>
                              </a:solidFill>
                            </a:rPr>
                            <a:t>quantum-mechanical</a:t>
                          </a:r>
                          <a:r>
                            <a:rPr lang="de-DE" b="0" dirty="0">
                              <a:solidFill>
                                <a:schemeClr val="tx1"/>
                              </a:solidFill>
                            </a:rPr>
                            <a:t> </a:t>
                          </a:r>
                          <a:r>
                            <a:rPr lang="de-DE" b="0" dirty="0" err="1">
                              <a:solidFill>
                                <a:schemeClr val="tx1"/>
                              </a:solidFill>
                            </a:rPr>
                            <a:t>ground</a:t>
                          </a:r>
                          <a:r>
                            <a:rPr lang="de-DE" b="0" dirty="0">
                              <a:solidFill>
                                <a:schemeClr val="tx1"/>
                              </a:solidFill>
                            </a:rPr>
                            <a:t> </a:t>
                          </a:r>
                          <a:r>
                            <a:rPr lang="de-DE" b="0" dirty="0" err="1">
                              <a:solidFill>
                                <a:schemeClr val="tx1"/>
                              </a:solidFill>
                            </a:rPr>
                            <a:t>state</a:t>
                          </a:r>
                          <a:r>
                            <a:rPr lang="de-DE" b="0" dirty="0">
                              <a:solidFill>
                                <a:schemeClr val="tx1"/>
                              </a:solidFill>
                            </a:rPr>
                            <a:t> </a:t>
                          </a:r>
                          <a:r>
                            <a:rPr lang="de-DE" b="0" dirty="0" err="1">
                              <a:solidFill>
                                <a:schemeClr val="tx1"/>
                              </a:solidFill>
                            </a:rPr>
                            <a:t>of</a:t>
                          </a:r>
                          <a:r>
                            <a:rPr lang="de-DE" b="0" dirty="0">
                              <a:solidFill>
                                <a:schemeClr val="tx1"/>
                              </a:solidFill>
                            </a:rPr>
                            <a:t> </a:t>
                          </a:r>
                          <a:r>
                            <a:rPr lang="de-DE" b="0" dirty="0" err="1">
                              <a:solidFill>
                                <a:schemeClr val="tx1"/>
                              </a:solidFill>
                            </a:rPr>
                            <a:t>motion</a:t>
                          </a:r>
                          <a:r>
                            <a:rPr lang="de-DE" b="0" dirty="0">
                              <a:solidFill>
                                <a:schemeClr val="tx1"/>
                              </a:solidFill>
                            </a:rPr>
                            <a:t>.</a:t>
                          </a:r>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127770"/>
                      </a:ext>
                    </a:extLst>
                  </a:tr>
                  <a:tr h="746742">
                    <a:tc>
                      <a:txBody>
                        <a:bodyPr/>
                        <a:lstStyle/>
                        <a:p>
                          <a:pPr algn="l"/>
                          <a:r>
                            <a:rPr lang="de-DE" b="1" dirty="0">
                              <a:solidFill>
                                <a:schemeClr val="tx1"/>
                              </a:solidFill>
                            </a:rPr>
                            <a:t>2028</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b="0" dirty="0" err="1">
                              <a:solidFill>
                                <a:schemeClr val="tx1"/>
                              </a:solidFill>
                            </a:rPr>
                            <a:t>Promised</a:t>
                          </a:r>
                          <a:r>
                            <a:rPr lang="de-DE" b="0" dirty="0">
                              <a:solidFill>
                                <a:schemeClr val="tx1"/>
                              </a:solidFill>
                            </a:rPr>
                            <a:t>: Demonstration </a:t>
                          </a:r>
                          <a:r>
                            <a:rPr lang="de-DE" b="0" dirty="0" err="1">
                              <a:solidFill>
                                <a:schemeClr val="tx1"/>
                              </a:solidFill>
                            </a:rPr>
                            <a:t>of</a:t>
                          </a:r>
                          <a:r>
                            <a:rPr lang="de-DE" b="0" dirty="0">
                              <a:solidFill>
                                <a:schemeClr val="tx1"/>
                              </a:solidFill>
                            </a:rPr>
                            <a:t> </a:t>
                          </a:r>
                          <a:r>
                            <a:rPr lang="de-DE" b="1" dirty="0" err="1">
                              <a:solidFill>
                                <a:schemeClr val="tx1"/>
                              </a:solidFill>
                            </a:rPr>
                            <a:t>quantum</a:t>
                          </a:r>
                          <a:r>
                            <a:rPr lang="de-DE" b="1" dirty="0">
                              <a:solidFill>
                                <a:schemeClr val="tx1"/>
                              </a:solidFill>
                            </a:rPr>
                            <a:t> </a:t>
                          </a:r>
                          <a:r>
                            <a:rPr lang="de-DE" b="1" dirty="0" err="1">
                              <a:solidFill>
                                <a:schemeClr val="tx1"/>
                              </a:solidFill>
                            </a:rPr>
                            <a:t>logic</a:t>
                          </a:r>
                          <a:r>
                            <a:rPr lang="de-DE" b="1" dirty="0">
                              <a:solidFill>
                                <a:schemeClr val="tx1"/>
                              </a:solidFill>
                            </a:rPr>
                            <a:t> </a:t>
                          </a:r>
                          <a:r>
                            <a:rPr lang="de-DE" b="1" dirty="0" err="1">
                              <a:solidFill>
                                <a:schemeClr val="tx1"/>
                              </a:solidFill>
                            </a:rPr>
                            <a:t>spectroscopy</a:t>
                          </a:r>
                          <a:r>
                            <a:rPr lang="de-DE" b="1" dirty="0">
                              <a:solidFill>
                                <a:schemeClr val="tx1"/>
                              </a:solidFill>
                            </a:rPr>
                            <a:t> </a:t>
                          </a:r>
                          <a:r>
                            <a:rPr lang="de-DE" b="0" dirty="0" err="1">
                              <a:solidFill>
                                <a:schemeClr val="tx1"/>
                              </a:solidFill>
                            </a:rPr>
                            <a:t>of</a:t>
                          </a:r>
                          <a:r>
                            <a:rPr lang="de-DE" b="0" dirty="0">
                              <a:solidFill>
                                <a:schemeClr val="tx1"/>
                              </a:solidFill>
                            </a:rPr>
                            <a:t> a heavy </a:t>
                          </a:r>
                          <a:r>
                            <a:rPr lang="de-DE" b="0" dirty="0" err="1">
                              <a:solidFill>
                                <a:schemeClr val="tx1"/>
                              </a:solidFill>
                            </a:rPr>
                            <a:t>highly</a:t>
                          </a:r>
                          <a:r>
                            <a:rPr lang="de-DE" b="0" dirty="0">
                              <a:solidFill>
                                <a:schemeClr val="tx1"/>
                              </a:solidFill>
                            </a:rPr>
                            <a:t> </a:t>
                          </a:r>
                          <a:r>
                            <a:rPr lang="de-DE" b="0" dirty="0" err="1">
                              <a:solidFill>
                                <a:schemeClr val="tx1"/>
                              </a:solidFill>
                            </a:rPr>
                            <a:t>charged</a:t>
                          </a:r>
                          <a:r>
                            <a:rPr lang="de-DE" b="0" dirty="0">
                              <a:solidFill>
                                <a:schemeClr val="tx1"/>
                              </a:solidFill>
                            </a:rPr>
                            <a:t> </a:t>
                          </a:r>
                          <a:r>
                            <a:rPr lang="de-DE" b="0" dirty="0" err="1">
                              <a:solidFill>
                                <a:schemeClr val="tx1"/>
                              </a:solidFill>
                            </a:rPr>
                            <a:t>ion</a:t>
                          </a:r>
                          <a:r>
                            <a:rPr lang="de-DE" b="0" dirty="0">
                              <a:solidFill>
                                <a:schemeClr val="tx1"/>
                              </a:solidFill>
                            </a:rPr>
                            <a:t>, e.g. </a:t>
                          </a:r>
                          <a:r>
                            <a:rPr lang="de-DE" b="1" baseline="30000" dirty="0">
                              <a:solidFill>
                                <a:schemeClr val="tx1"/>
                              </a:solidFill>
                            </a:rPr>
                            <a:t>207</a:t>
                          </a:r>
                          <a:r>
                            <a:rPr lang="de-DE" b="1" dirty="0">
                              <a:solidFill>
                                <a:schemeClr val="tx1"/>
                              </a:solidFill>
                            </a:rPr>
                            <a:t>Pb</a:t>
                          </a:r>
                          <a:r>
                            <a:rPr lang="de-DE" b="1" baseline="30000" dirty="0">
                              <a:solidFill>
                                <a:schemeClr val="tx1"/>
                              </a:solidFill>
                            </a:rPr>
                            <a:t>81+</a:t>
                          </a:r>
                          <a:r>
                            <a:rPr lang="de-DE" b="1" baseline="0" dirty="0">
                              <a:solidFill>
                                <a:schemeClr val="tx1"/>
                              </a:solidFill>
                            </a:rPr>
                            <a:t> </a:t>
                          </a:r>
                          <a:r>
                            <a:rPr lang="de-DE" b="0" baseline="0" dirty="0">
                              <a:solidFill>
                                <a:schemeClr val="tx1"/>
                              </a:solidFill>
                            </a:rPr>
                            <a:t>- </a:t>
                          </a:r>
                          <a:r>
                            <a:rPr lang="de-DE" b="0" baseline="0" dirty="0" err="1">
                              <a:solidFill>
                                <a:schemeClr val="tx1"/>
                              </a:solidFill>
                            </a:rPr>
                            <a:t>convenient</a:t>
                          </a:r>
                          <a:r>
                            <a:rPr lang="de-DE" b="0" baseline="0" dirty="0">
                              <a:solidFill>
                                <a:schemeClr val="tx1"/>
                              </a:solidFill>
                            </a:rPr>
                            <a:t> </a:t>
                          </a:r>
                          <a:r>
                            <a:rPr lang="de-DE" b="0" baseline="0" dirty="0" err="1">
                              <a:solidFill>
                                <a:schemeClr val="tx1"/>
                              </a:solidFill>
                            </a:rPr>
                            <a:t>optical</a:t>
                          </a:r>
                          <a:r>
                            <a:rPr lang="de-DE" b="0" baseline="0" dirty="0">
                              <a:solidFill>
                                <a:schemeClr val="tx1"/>
                              </a:solidFill>
                            </a:rPr>
                            <a:t> </a:t>
                          </a:r>
                          <a:r>
                            <a:rPr lang="de-DE" b="0" baseline="0" dirty="0" err="1">
                              <a:solidFill>
                                <a:schemeClr val="tx1"/>
                              </a:solidFill>
                            </a:rPr>
                            <a:t>transition</a:t>
                          </a:r>
                          <a:r>
                            <a:rPr lang="de-DE" b="0" baseline="0" dirty="0">
                              <a:solidFill>
                                <a:schemeClr val="tx1"/>
                              </a:solidFill>
                            </a:rPr>
                            <a:t> </a:t>
                          </a:r>
                          <a:r>
                            <a:rPr lang="de-DE" b="0" baseline="0" dirty="0" err="1">
                              <a:solidFill>
                                <a:schemeClr val="tx1"/>
                              </a:solidFill>
                            </a:rPr>
                            <a:t>with</a:t>
                          </a:r>
                          <a:r>
                            <a:rPr lang="de-DE" b="0" baseline="0" dirty="0">
                              <a:solidFill>
                                <a:schemeClr val="tx1"/>
                              </a:solidFill>
                            </a:rPr>
                            <a:t> simple Zeeman </a:t>
                          </a:r>
                          <a:r>
                            <a:rPr lang="de-DE" b="0" baseline="0" dirty="0" err="1">
                              <a:solidFill>
                                <a:schemeClr val="tx1"/>
                              </a:solidFill>
                            </a:rPr>
                            <a:t>structure</a:t>
                          </a:r>
                          <a:r>
                            <a:rPr lang="de-DE" b="0" baseline="0" dirty="0">
                              <a:solidFill>
                                <a:schemeClr val="tx1"/>
                              </a:solidFill>
                            </a:rPr>
                            <a:t>.</a:t>
                          </a:r>
                          <a:endParaRPr lang="en-US" b="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4600184"/>
                      </a:ext>
                    </a:extLst>
                  </a:tr>
                </a:tbl>
              </a:graphicData>
            </a:graphic>
          </p:graphicFrame>
        </mc:Choice>
        <mc:Fallback xmlns="">
          <p:graphicFrame>
            <p:nvGraphicFramePr>
              <p:cNvPr id="6" name="Tabelle 5">
                <a:extLst>
                  <a:ext uri="{FF2B5EF4-FFF2-40B4-BE49-F238E27FC236}">
                    <a16:creationId xmlns:a16="http://schemas.microsoft.com/office/drawing/2014/main" id="{C1AA5D4D-97E7-55D4-BD55-229B6E21DB20}"/>
                  </a:ext>
                </a:extLst>
              </p:cNvPr>
              <p:cNvGraphicFramePr>
                <a:graphicFrameLocks noGrp="1"/>
              </p:cNvGraphicFramePr>
              <p:nvPr/>
            </p:nvGraphicFramePr>
            <p:xfrm>
              <a:off x="1739516" y="1122921"/>
              <a:ext cx="10009112" cy="4480452"/>
            </p:xfrm>
            <a:graphic>
              <a:graphicData uri="http://schemas.openxmlformats.org/drawingml/2006/table">
                <a:tbl>
                  <a:tblPr firstRow="1" bandRow="1">
                    <a:tableStyleId>{5C22544A-7EE6-4342-B048-85BDC9FD1C3A}</a:tableStyleId>
                  </a:tblPr>
                  <a:tblGrid>
                    <a:gridCol w="984503">
                      <a:extLst>
                        <a:ext uri="{9D8B030D-6E8A-4147-A177-3AD203B41FA5}">
                          <a16:colId xmlns:a16="http://schemas.microsoft.com/office/drawing/2014/main" val="3573691132"/>
                        </a:ext>
                      </a:extLst>
                    </a:gridCol>
                    <a:gridCol w="9024609">
                      <a:extLst>
                        <a:ext uri="{9D8B030D-6E8A-4147-A177-3AD203B41FA5}">
                          <a16:colId xmlns:a16="http://schemas.microsoft.com/office/drawing/2014/main" val="3364799060"/>
                        </a:ext>
                      </a:extLst>
                    </a:gridCol>
                  </a:tblGrid>
                  <a:tr h="746742">
                    <a:tc>
                      <a:txBody>
                        <a:bodyPr/>
                        <a:lstStyle/>
                        <a:p>
                          <a:pPr algn="l"/>
                          <a:r>
                            <a:rPr lang="de-DE" b="1" dirty="0">
                              <a:solidFill>
                                <a:schemeClr val="tx1"/>
                              </a:solidFill>
                            </a:rPr>
                            <a:t>2023</a:t>
                          </a: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DE" b="0" dirty="0" err="1">
                              <a:solidFill>
                                <a:schemeClr val="tx1"/>
                              </a:solidFill>
                            </a:rPr>
                            <a:t>Started</a:t>
                          </a:r>
                          <a:r>
                            <a:rPr lang="de-DE" b="0" dirty="0">
                              <a:solidFill>
                                <a:schemeClr val="tx1"/>
                              </a:solidFill>
                            </a:rPr>
                            <a:t> in August.</a:t>
                          </a:r>
                          <a:endParaRPr lang="en-US"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0908701"/>
                      </a:ext>
                    </a:extLst>
                  </a:tr>
                  <a:tr h="746742">
                    <a:tc>
                      <a:txBody>
                        <a:bodyPr/>
                        <a:lstStyle/>
                        <a:p>
                          <a:pPr algn="l"/>
                          <a:r>
                            <a:rPr lang="de-DE" b="1" dirty="0">
                              <a:solidFill>
                                <a:schemeClr val="tx1"/>
                              </a:solidFill>
                            </a:rPr>
                            <a:t>2024</a:t>
                          </a:r>
                          <a:endParaRPr lang="en-US"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en-US"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9263184"/>
                      </a:ext>
                    </a:extLst>
                  </a:tr>
                  <a:tr h="746742">
                    <a:tc>
                      <a:txBody>
                        <a:bodyPr/>
                        <a:lstStyle/>
                        <a:p>
                          <a:pPr algn="l"/>
                          <a:r>
                            <a:rPr lang="de-DE" b="1" dirty="0">
                              <a:solidFill>
                                <a:schemeClr val="tx1"/>
                              </a:solidFill>
                            </a:rPr>
                            <a:t>2025</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094739"/>
                      </a:ext>
                    </a:extLst>
                  </a:tr>
                  <a:tr h="746742">
                    <a:tc>
                      <a:txBody>
                        <a:bodyPr/>
                        <a:lstStyle/>
                        <a:p>
                          <a:pPr algn="l"/>
                          <a:r>
                            <a:rPr lang="de-DE" b="1" dirty="0">
                              <a:solidFill>
                                <a:schemeClr val="tx1"/>
                              </a:solidFill>
                            </a:rPr>
                            <a:t>2026</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8197744"/>
                      </a:ext>
                    </a:extLst>
                  </a:tr>
                  <a:tr h="746742">
                    <a:tc>
                      <a:txBody>
                        <a:bodyPr/>
                        <a:lstStyle/>
                        <a:p>
                          <a:pPr algn="l"/>
                          <a:r>
                            <a:rPr lang="de-DE" b="1" dirty="0">
                              <a:solidFill>
                                <a:schemeClr val="tx1"/>
                              </a:solidFill>
                            </a:rPr>
                            <a:t>2027</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10939" t="-402459" b="-105738"/>
                          </a:stretch>
                        </a:blipFill>
                      </a:tcPr>
                    </a:tc>
                    <a:extLst>
                      <a:ext uri="{0D108BD9-81ED-4DB2-BD59-A6C34878D82A}">
                        <a16:rowId xmlns:a16="http://schemas.microsoft.com/office/drawing/2014/main" val="871127770"/>
                      </a:ext>
                    </a:extLst>
                  </a:tr>
                  <a:tr h="746742">
                    <a:tc>
                      <a:txBody>
                        <a:bodyPr/>
                        <a:lstStyle/>
                        <a:p>
                          <a:pPr algn="l"/>
                          <a:r>
                            <a:rPr lang="de-DE" b="1" dirty="0">
                              <a:solidFill>
                                <a:schemeClr val="tx1"/>
                              </a:solidFill>
                            </a:rPr>
                            <a:t>2028</a:t>
                          </a: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b="0" dirty="0" err="1">
                              <a:solidFill>
                                <a:schemeClr val="tx1"/>
                              </a:solidFill>
                            </a:rPr>
                            <a:t>Promised</a:t>
                          </a:r>
                          <a:r>
                            <a:rPr lang="de-DE" b="0" dirty="0">
                              <a:solidFill>
                                <a:schemeClr val="tx1"/>
                              </a:solidFill>
                            </a:rPr>
                            <a:t>: Demonstration </a:t>
                          </a:r>
                          <a:r>
                            <a:rPr lang="de-DE" b="0" dirty="0" err="1">
                              <a:solidFill>
                                <a:schemeClr val="tx1"/>
                              </a:solidFill>
                            </a:rPr>
                            <a:t>of</a:t>
                          </a:r>
                          <a:r>
                            <a:rPr lang="de-DE" b="0" dirty="0">
                              <a:solidFill>
                                <a:schemeClr val="tx1"/>
                              </a:solidFill>
                            </a:rPr>
                            <a:t> </a:t>
                          </a:r>
                          <a:r>
                            <a:rPr lang="de-DE" b="1" dirty="0" err="1">
                              <a:solidFill>
                                <a:schemeClr val="tx1"/>
                              </a:solidFill>
                            </a:rPr>
                            <a:t>quantum</a:t>
                          </a:r>
                          <a:r>
                            <a:rPr lang="de-DE" b="1" dirty="0">
                              <a:solidFill>
                                <a:schemeClr val="tx1"/>
                              </a:solidFill>
                            </a:rPr>
                            <a:t> </a:t>
                          </a:r>
                          <a:r>
                            <a:rPr lang="de-DE" b="1" dirty="0" err="1">
                              <a:solidFill>
                                <a:schemeClr val="tx1"/>
                              </a:solidFill>
                            </a:rPr>
                            <a:t>logic</a:t>
                          </a:r>
                          <a:r>
                            <a:rPr lang="de-DE" b="1" dirty="0">
                              <a:solidFill>
                                <a:schemeClr val="tx1"/>
                              </a:solidFill>
                            </a:rPr>
                            <a:t> </a:t>
                          </a:r>
                          <a:r>
                            <a:rPr lang="de-DE" b="1" dirty="0" err="1">
                              <a:solidFill>
                                <a:schemeClr val="tx1"/>
                              </a:solidFill>
                            </a:rPr>
                            <a:t>spectroscopy</a:t>
                          </a:r>
                          <a:r>
                            <a:rPr lang="de-DE" b="1" dirty="0">
                              <a:solidFill>
                                <a:schemeClr val="tx1"/>
                              </a:solidFill>
                            </a:rPr>
                            <a:t> </a:t>
                          </a:r>
                          <a:r>
                            <a:rPr lang="de-DE" b="0" dirty="0" err="1">
                              <a:solidFill>
                                <a:schemeClr val="tx1"/>
                              </a:solidFill>
                            </a:rPr>
                            <a:t>of</a:t>
                          </a:r>
                          <a:r>
                            <a:rPr lang="de-DE" b="0" dirty="0">
                              <a:solidFill>
                                <a:schemeClr val="tx1"/>
                              </a:solidFill>
                            </a:rPr>
                            <a:t> a heavy </a:t>
                          </a:r>
                          <a:r>
                            <a:rPr lang="de-DE" b="0" dirty="0" err="1">
                              <a:solidFill>
                                <a:schemeClr val="tx1"/>
                              </a:solidFill>
                            </a:rPr>
                            <a:t>highly</a:t>
                          </a:r>
                          <a:r>
                            <a:rPr lang="de-DE" b="0" dirty="0">
                              <a:solidFill>
                                <a:schemeClr val="tx1"/>
                              </a:solidFill>
                            </a:rPr>
                            <a:t> </a:t>
                          </a:r>
                          <a:r>
                            <a:rPr lang="de-DE" b="0" dirty="0" err="1">
                              <a:solidFill>
                                <a:schemeClr val="tx1"/>
                              </a:solidFill>
                            </a:rPr>
                            <a:t>charged</a:t>
                          </a:r>
                          <a:r>
                            <a:rPr lang="de-DE" b="0" dirty="0">
                              <a:solidFill>
                                <a:schemeClr val="tx1"/>
                              </a:solidFill>
                            </a:rPr>
                            <a:t> </a:t>
                          </a:r>
                          <a:r>
                            <a:rPr lang="de-DE" b="0" dirty="0" err="1">
                              <a:solidFill>
                                <a:schemeClr val="tx1"/>
                              </a:solidFill>
                            </a:rPr>
                            <a:t>ion</a:t>
                          </a:r>
                          <a:r>
                            <a:rPr lang="de-DE" b="0" dirty="0">
                              <a:solidFill>
                                <a:schemeClr val="tx1"/>
                              </a:solidFill>
                            </a:rPr>
                            <a:t>, e.g. </a:t>
                          </a:r>
                          <a:r>
                            <a:rPr lang="de-DE" b="1" baseline="30000" dirty="0">
                              <a:solidFill>
                                <a:schemeClr val="tx1"/>
                              </a:solidFill>
                            </a:rPr>
                            <a:t>207</a:t>
                          </a:r>
                          <a:r>
                            <a:rPr lang="de-DE" b="1" dirty="0">
                              <a:solidFill>
                                <a:schemeClr val="tx1"/>
                              </a:solidFill>
                            </a:rPr>
                            <a:t>Pb</a:t>
                          </a:r>
                          <a:r>
                            <a:rPr lang="de-DE" b="1" baseline="30000" dirty="0">
                              <a:solidFill>
                                <a:schemeClr val="tx1"/>
                              </a:solidFill>
                            </a:rPr>
                            <a:t>81+</a:t>
                          </a:r>
                          <a:r>
                            <a:rPr lang="de-DE" b="1" baseline="0" dirty="0">
                              <a:solidFill>
                                <a:schemeClr val="tx1"/>
                              </a:solidFill>
                            </a:rPr>
                            <a:t> </a:t>
                          </a:r>
                          <a:r>
                            <a:rPr lang="de-DE" b="0" baseline="0" dirty="0">
                              <a:solidFill>
                                <a:schemeClr val="tx1"/>
                              </a:solidFill>
                            </a:rPr>
                            <a:t>- </a:t>
                          </a:r>
                          <a:r>
                            <a:rPr lang="de-DE" b="0" baseline="0" dirty="0" err="1">
                              <a:solidFill>
                                <a:schemeClr val="tx1"/>
                              </a:solidFill>
                            </a:rPr>
                            <a:t>convenient</a:t>
                          </a:r>
                          <a:r>
                            <a:rPr lang="de-DE" b="0" baseline="0" dirty="0">
                              <a:solidFill>
                                <a:schemeClr val="tx1"/>
                              </a:solidFill>
                            </a:rPr>
                            <a:t> </a:t>
                          </a:r>
                          <a:r>
                            <a:rPr lang="de-DE" b="0" baseline="0" dirty="0" err="1">
                              <a:solidFill>
                                <a:schemeClr val="tx1"/>
                              </a:solidFill>
                            </a:rPr>
                            <a:t>optical</a:t>
                          </a:r>
                          <a:r>
                            <a:rPr lang="de-DE" b="0" baseline="0" dirty="0">
                              <a:solidFill>
                                <a:schemeClr val="tx1"/>
                              </a:solidFill>
                            </a:rPr>
                            <a:t> </a:t>
                          </a:r>
                          <a:r>
                            <a:rPr lang="de-DE" b="0" baseline="0" dirty="0" err="1">
                              <a:solidFill>
                                <a:schemeClr val="tx1"/>
                              </a:solidFill>
                            </a:rPr>
                            <a:t>transition</a:t>
                          </a:r>
                          <a:r>
                            <a:rPr lang="de-DE" b="0" baseline="0" dirty="0">
                              <a:solidFill>
                                <a:schemeClr val="tx1"/>
                              </a:solidFill>
                            </a:rPr>
                            <a:t> </a:t>
                          </a:r>
                          <a:r>
                            <a:rPr lang="de-DE" b="0" baseline="0" dirty="0" err="1">
                              <a:solidFill>
                                <a:schemeClr val="tx1"/>
                              </a:solidFill>
                            </a:rPr>
                            <a:t>with</a:t>
                          </a:r>
                          <a:r>
                            <a:rPr lang="de-DE" b="0" baseline="0" dirty="0">
                              <a:solidFill>
                                <a:schemeClr val="tx1"/>
                              </a:solidFill>
                            </a:rPr>
                            <a:t> simple Zeeman </a:t>
                          </a:r>
                          <a:r>
                            <a:rPr lang="de-DE" b="0" baseline="0" dirty="0" err="1">
                              <a:solidFill>
                                <a:schemeClr val="tx1"/>
                              </a:solidFill>
                            </a:rPr>
                            <a:t>structure</a:t>
                          </a:r>
                          <a:r>
                            <a:rPr lang="de-DE" b="0" baseline="0" dirty="0">
                              <a:solidFill>
                                <a:schemeClr val="tx1"/>
                              </a:solidFill>
                            </a:rPr>
                            <a:t>.</a:t>
                          </a:r>
                          <a:endParaRPr lang="en-US" b="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4600184"/>
                      </a:ext>
                    </a:extLst>
                  </a:tr>
                </a:tbl>
              </a:graphicData>
            </a:graphic>
          </p:graphicFrame>
        </mc:Fallback>
      </mc:AlternateContent>
      <p:sp>
        <p:nvSpPr>
          <p:cNvPr id="2" name="Titel 1">
            <a:extLst>
              <a:ext uri="{FF2B5EF4-FFF2-40B4-BE49-F238E27FC236}">
                <a16:creationId xmlns:a16="http://schemas.microsoft.com/office/drawing/2014/main" id="{C4F31676-8B1F-E237-DB63-E61BF55D1271}"/>
              </a:ext>
            </a:extLst>
          </p:cNvPr>
          <p:cNvSpPr>
            <a:spLocks noGrp="1"/>
          </p:cNvSpPr>
          <p:nvPr>
            <p:ph type="title"/>
          </p:nvPr>
        </p:nvSpPr>
        <p:spPr>
          <a:xfrm>
            <a:off x="303131" y="218503"/>
            <a:ext cx="7970011" cy="787557"/>
          </a:xfrm>
        </p:spPr>
        <p:txBody>
          <a:bodyPr/>
          <a:lstStyle/>
          <a:p>
            <a:r>
              <a:rPr lang="en-US" sz="2800" dirty="0">
                <a:latin typeface="Arial" panose="020B0604020202020204" pitchFamily="34" charset="0"/>
                <a:cs typeface="Arial" panose="020B0604020202020204" pitchFamily="34" charset="0"/>
              </a:rPr>
              <a:t>Timeline requirements for HYIG Peter Micke</a:t>
            </a:r>
          </a:p>
        </p:txBody>
      </p:sp>
      <p:sp>
        <p:nvSpPr>
          <p:cNvPr id="3" name="Fußzeilenplatzhalter 2">
            <a:extLst>
              <a:ext uri="{FF2B5EF4-FFF2-40B4-BE49-F238E27FC236}">
                <a16:creationId xmlns:a16="http://schemas.microsoft.com/office/drawing/2014/main" id="{D375F996-E1DF-2568-D60B-746CC9E0E18C}"/>
              </a:ext>
            </a:extLst>
          </p:cNvPr>
          <p:cNvSpPr>
            <a:spLocks noGrp="1"/>
          </p:cNvSpPr>
          <p:nvPr>
            <p:ph type="ftr" sz="quarter" idx="11"/>
          </p:nvPr>
        </p:nvSpPr>
        <p:spPr>
          <a:xfrm>
            <a:off x="596900" y="6569076"/>
            <a:ext cx="3860800" cy="365125"/>
          </a:xfrm>
          <a:prstGeom prst="rect">
            <a:avLst/>
          </a:prstGeom>
        </p:spPr>
        <p:txBody>
          <a:bodyPr vert="horz" wrap="square" lIns="91440" tIns="45720" rIns="91440" bIns="45720" numCol="1" rtlCol="0" anchor="ctr" anchorCtr="0" compatLnSpc="1">
            <a:prstTxWarp prst="textNoShape">
              <a:avLst/>
            </a:prstTxWarp>
          </a:bodyPr>
          <a:lstStyle>
            <a:defPPr>
              <a:defRPr lang="fr-FR"/>
            </a:defPPr>
            <a:lvl1pPr marL="0" algn="l"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Peter Micke</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Pfeil: nach unten 4">
            <a:extLst>
              <a:ext uri="{FF2B5EF4-FFF2-40B4-BE49-F238E27FC236}">
                <a16:creationId xmlns:a16="http://schemas.microsoft.com/office/drawing/2014/main" id="{BC590FEC-834E-89C6-F81F-703F9D2F4FA0}"/>
              </a:ext>
            </a:extLst>
          </p:cNvPr>
          <p:cNvSpPr/>
          <p:nvPr/>
        </p:nvSpPr>
        <p:spPr bwMode="auto">
          <a:xfrm>
            <a:off x="695400" y="1290578"/>
            <a:ext cx="504056" cy="4480453"/>
          </a:xfrm>
          <a:prstGeom prst="downArrow">
            <a:avLst/>
          </a:prstGeom>
          <a:solidFill>
            <a:srgbClr val="F0781E"/>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ea typeface="+mn-ea"/>
              <a:cs typeface="Arial"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77569F13-4E71-A066-891A-86295C151166}"/>
                  </a:ext>
                </a:extLst>
              </p:cNvPr>
              <p:cNvSpPr txBox="1"/>
              <p:nvPr/>
            </p:nvSpPr>
            <p:spPr>
              <a:xfrm>
                <a:off x="3647728" y="2515243"/>
                <a:ext cx="619268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Calibri" pitchFamily="34" charset="0"/>
                    <a:ea typeface="+mn-ea"/>
                    <a:cs typeface="Arial" charset="0"/>
                  </a:rPr>
                  <a:t>Full</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1" i="0" u="none" strike="noStrike" kern="1200" cap="none" spc="0" normalizeH="0" baseline="0" noProof="0" dirty="0" err="1">
                    <a:ln>
                      <a:noFill/>
                    </a:ln>
                    <a:solidFill>
                      <a:prstClr val="black"/>
                    </a:solidFill>
                    <a:effectLst/>
                    <a:uLnTx/>
                    <a:uFillTx/>
                    <a:latin typeface="Calibri" pitchFamily="34" charset="0"/>
                    <a:ea typeface="+mn-ea"/>
                    <a:cs typeface="Arial" charset="0"/>
                  </a:rPr>
                  <a:t>commissioning</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1" i="0" u="none" strike="noStrike" kern="1200" cap="none" spc="0" normalizeH="0" baseline="0" noProof="0" dirty="0" err="1">
                    <a:ln>
                      <a:noFill/>
                    </a:ln>
                    <a:solidFill>
                      <a:prstClr val="black"/>
                    </a:solidFill>
                    <a:effectLst/>
                    <a:uLnTx/>
                    <a:uFillTx/>
                    <a:latin typeface="Calibri" pitchFamily="34" charset="0"/>
                    <a:ea typeface="+mn-ea"/>
                    <a:cs typeface="Arial" charset="0"/>
                  </a:rPr>
                  <a:t>of</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HITRAP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with</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14:m>
                  <m:oMath xmlns:m="http://schemas.openxmlformats.org/officeDocument/2006/math">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hydrogen-like </a:t>
                </a:r>
                <a:r>
                  <a:rPr kumimoji="0" lang="en-US" sz="1800" b="1" i="0" u="none" strike="noStrike" kern="1200" cap="none" spc="0" normalizeH="0" baseline="0" noProof="0" dirty="0">
                    <a:ln>
                      <a:noFill/>
                    </a:ln>
                    <a:solidFill>
                      <a:prstClr val="black"/>
                    </a:solidFill>
                    <a:effectLst/>
                    <a:uLnTx/>
                    <a:uFillTx/>
                    <a:latin typeface="Calibri" pitchFamily="34" charset="0"/>
                    <a:ea typeface="+mn-ea"/>
                    <a:cs typeface="Arial" charset="0"/>
                  </a:rPr>
                  <a:t>ions</a:t>
                </a:r>
                <a:b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b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(e.g. </a:t>
                </a:r>
                <a:r>
                  <a:rPr kumimoji="0" lang="de-DE" sz="1800" b="1" i="0" u="none" strike="noStrike" kern="1200" cap="none" spc="0" normalizeH="0" baseline="30000" noProof="0" dirty="0">
                    <a:ln>
                      <a:noFill/>
                    </a:ln>
                    <a:solidFill>
                      <a:prstClr val="black"/>
                    </a:solidFill>
                    <a:effectLst/>
                    <a:uLnTx/>
                    <a:uFillTx/>
                    <a:latin typeface="Calibri" pitchFamily="34" charset="0"/>
                    <a:ea typeface="+mn-ea"/>
                    <a:cs typeface="Arial" charset="0"/>
                  </a:rPr>
                  <a:t>207</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Pb</a:t>
                </a:r>
                <a:r>
                  <a:rPr kumimoji="0" lang="de-DE" sz="1800" b="1" i="0" u="none" strike="noStrike" kern="1200" cap="none" spc="0" normalizeH="0" baseline="30000" noProof="0" dirty="0">
                    <a:ln>
                      <a:noFill/>
                    </a:ln>
                    <a:solidFill>
                      <a:prstClr val="black"/>
                    </a:solidFill>
                    <a:effectLst/>
                    <a:uLnTx/>
                    <a:uFillTx/>
                    <a:latin typeface="Calibri" pitchFamily="34" charset="0"/>
                    <a:ea typeface="+mn-ea"/>
                    <a:cs typeface="Arial" charset="0"/>
                  </a:rPr>
                  <a:t>81+</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or</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1" i="0" u="none" strike="noStrike" kern="1200" cap="none" spc="0" normalizeH="0" baseline="30000" noProof="0" dirty="0">
                    <a:ln>
                      <a:noFill/>
                    </a:ln>
                    <a:solidFill>
                      <a:prstClr val="black"/>
                    </a:solidFill>
                    <a:effectLst/>
                    <a:uLnTx/>
                    <a:uFillTx/>
                    <a:latin typeface="Calibri" pitchFamily="34" charset="0"/>
                    <a:ea typeface="+mn-ea"/>
                    <a:cs typeface="Arial" charset="0"/>
                  </a:rPr>
                  <a:t>229</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Th</a:t>
                </a:r>
                <a:r>
                  <a:rPr kumimoji="0" lang="de-DE" sz="1800" b="1" i="0" u="none" strike="noStrike" kern="1200" cap="none" spc="0" normalizeH="0" baseline="30000" noProof="0" dirty="0">
                    <a:ln>
                      <a:noFill/>
                    </a:ln>
                    <a:solidFill>
                      <a:prstClr val="black"/>
                    </a:solidFill>
                    <a:effectLst/>
                    <a:uLnTx/>
                    <a:uFillTx/>
                    <a:latin typeface="Calibri" pitchFamily="34" charset="0"/>
                    <a:ea typeface="+mn-ea"/>
                    <a:cs typeface="Arial" charset="0"/>
                  </a:rPr>
                  <a:t>89+</a:t>
                </a:r>
                <a:r>
                  <a:rPr kumimoji="0" lang="de-DE" sz="1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or</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other</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species</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with</a:t>
                </a:r>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14:m>
                  <m:oMath xmlns:m="http://schemas.openxmlformats.org/officeDocument/2006/math">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𝒒</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𝒎</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𝟎</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de-DE"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𝟑𝟗</m:t>
                    </m:r>
                  </m:oMath>
                </a14:m>
                <a:r>
                  <a:rPr kumimoji="0" lang="de-DE"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mc:Choice>
        <mc:Fallback xmlns="">
          <p:sp>
            <p:nvSpPr>
              <p:cNvPr id="7" name="Textfeld 6">
                <a:extLst>
                  <a:ext uri="{FF2B5EF4-FFF2-40B4-BE49-F238E27FC236}">
                    <a16:creationId xmlns:a16="http://schemas.microsoft.com/office/drawing/2014/main" id="{77569F13-4E71-A066-891A-86295C151166}"/>
                  </a:ext>
                </a:extLst>
              </p:cNvPr>
              <p:cNvSpPr txBox="1">
                <a:spLocks noRot="1" noChangeAspect="1" noMove="1" noResize="1" noEditPoints="1" noAdjustHandles="1" noChangeArrowheads="1" noChangeShapeType="1" noTextEdit="1"/>
              </p:cNvSpPr>
              <p:nvPr/>
            </p:nvSpPr>
            <p:spPr>
              <a:xfrm>
                <a:off x="3647728" y="2515243"/>
                <a:ext cx="6192688" cy="646331"/>
              </a:xfrm>
              <a:prstGeom prst="rect">
                <a:avLst/>
              </a:prstGeom>
              <a:blipFill>
                <a:blip r:embed="rId3"/>
                <a:stretch>
                  <a:fillRect l="-787" t="-5660" b="-14151"/>
                </a:stretch>
              </a:blipFill>
            </p:spPr>
            <p:txBody>
              <a:bodyPr/>
              <a:lstStyle/>
              <a:p>
                <a:r>
                  <a:rPr lang="en-US">
                    <a:noFill/>
                  </a:rPr>
                  <a:t> </a:t>
                </a:r>
              </a:p>
            </p:txBody>
          </p:sp>
        </mc:Fallback>
      </mc:AlternateContent>
      <p:sp>
        <p:nvSpPr>
          <p:cNvPr id="8" name="Geschweifte Klammer rechts 7">
            <a:extLst>
              <a:ext uri="{FF2B5EF4-FFF2-40B4-BE49-F238E27FC236}">
                <a16:creationId xmlns:a16="http://schemas.microsoft.com/office/drawing/2014/main" id="{9F6559AC-532D-5C26-2D49-A208EF4A3A72}"/>
              </a:ext>
            </a:extLst>
          </p:cNvPr>
          <p:cNvSpPr/>
          <p:nvPr/>
        </p:nvSpPr>
        <p:spPr>
          <a:xfrm>
            <a:off x="2855640" y="2004800"/>
            <a:ext cx="432048" cy="1944216"/>
          </a:xfrm>
          <a:prstGeom prst="rightBrace">
            <a:avLst>
              <a:gd name="adj1" fmla="val 44248"/>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feld 8">
            <a:extLst>
              <a:ext uri="{FF2B5EF4-FFF2-40B4-BE49-F238E27FC236}">
                <a16:creationId xmlns:a16="http://schemas.microsoft.com/office/drawing/2014/main" id="{581E39B9-2720-8924-1E2C-896D0D41CBA0}"/>
              </a:ext>
            </a:extLst>
          </p:cNvPr>
          <p:cNvSpPr txBox="1"/>
          <p:nvPr/>
        </p:nvSpPr>
        <p:spPr>
          <a:xfrm>
            <a:off x="695400" y="5993166"/>
            <a:ext cx="11239411" cy="646331"/>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For</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future</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project</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1" i="0" u="none" strike="noStrike" kern="1200" cap="none" spc="0" normalizeH="0" baseline="0" noProof="0" dirty="0">
                <a:ln>
                  <a:noFill/>
                </a:ln>
                <a:solidFill>
                  <a:prstClr val="black"/>
                </a:solidFill>
                <a:effectLst/>
                <a:uLnTx/>
                <a:uFillTx/>
                <a:latin typeface="+mj-lt"/>
                <a:ea typeface="+mn-ea"/>
                <a:cs typeface="Arial" charset="0"/>
              </a:rPr>
              <a:t>Primary </a:t>
            </a:r>
            <a:r>
              <a:rPr kumimoji="0" lang="de-DE" sz="1800" b="1" i="0" u="none" strike="noStrike" kern="1200" cap="none" spc="0" normalizeH="0" baseline="0" noProof="0" dirty="0" err="1">
                <a:ln>
                  <a:noFill/>
                </a:ln>
                <a:solidFill>
                  <a:prstClr val="black"/>
                </a:solidFill>
                <a:effectLst/>
                <a:uLnTx/>
                <a:uFillTx/>
                <a:latin typeface="+mj-lt"/>
                <a:ea typeface="+mn-ea"/>
                <a:cs typeface="Arial" charset="0"/>
              </a:rPr>
              <a:t>thorium</a:t>
            </a:r>
            <a:r>
              <a:rPr kumimoji="0" lang="de-DE" sz="1800" b="1"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1" i="0" u="none" strike="noStrike" kern="1200" cap="none" spc="0" normalizeH="0" baseline="0" noProof="0" dirty="0" err="1">
                <a:ln>
                  <a:noFill/>
                </a:ln>
                <a:solidFill>
                  <a:prstClr val="black"/>
                </a:solidFill>
                <a:effectLst/>
                <a:uLnTx/>
                <a:uFillTx/>
                <a:latin typeface="+mj-lt"/>
                <a:ea typeface="+mn-ea"/>
                <a:cs typeface="Arial" charset="0"/>
              </a:rPr>
              <a:t>ion</a:t>
            </a:r>
            <a:r>
              <a:rPr kumimoji="0" lang="de-DE" sz="1800" b="1" i="0" u="none" strike="noStrike" kern="1200" cap="none" spc="0" normalizeH="0" baseline="0" noProof="0" dirty="0">
                <a:ln>
                  <a:noFill/>
                </a:ln>
                <a:solidFill>
                  <a:prstClr val="black"/>
                </a:solidFill>
                <a:effectLst/>
                <a:uLnTx/>
                <a:uFillTx/>
                <a:latin typeface="+mj-lt"/>
                <a:ea typeface="+mn-ea"/>
                <a:cs typeface="Arial" charset="0"/>
              </a:rPr>
              <a:t> beam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strongly</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desired</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Major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commissioning</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of</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Paul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trap</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experiment</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can</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happen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with</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1" i="0" u="none" strike="noStrike" kern="1200" cap="none" spc="0" normalizeH="0" baseline="30000" noProof="0" dirty="0">
                <a:ln>
                  <a:noFill/>
                </a:ln>
                <a:solidFill>
                  <a:prstClr val="black"/>
                </a:solidFill>
                <a:effectLst/>
                <a:uLnTx/>
                <a:uFillTx/>
                <a:latin typeface="+mj-lt"/>
                <a:ea typeface="+mn-ea"/>
                <a:cs typeface="Arial" charset="0"/>
              </a:rPr>
              <a:t>229</a:t>
            </a:r>
            <a:r>
              <a:rPr kumimoji="0" lang="de-DE" sz="1800" b="1" i="0" u="none" strike="noStrike" kern="1200" cap="none" spc="0" normalizeH="0" baseline="0" noProof="0" dirty="0">
                <a:ln>
                  <a:noFill/>
                </a:ln>
                <a:solidFill>
                  <a:prstClr val="black"/>
                </a:solidFill>
                <a:effectLst/>
                <a:uLnTx/>
                <a:uFillTx/>
                <a:latin typeface="+mj-lt"/>
                <a:ea typeface="+mn-ea"/>
                <a:cs typeface="Arial" charset="0"/>
              </a:rPr>
              <a:t>Th</a:t>
            </a:r>
            <a:r>
              <a:rPr kumimoji="0" lang="de-DE" sz="1800" b="1" i="0" u="none" strike="noStrike" kern="1200" cap="none" spc="0" normalizeH="0" baseline="30000" noProof="0" dirty="0">
                <a:ln>
                  <a:noFill/>
                </a:ln>
                <a:solidFill>
                  <a:prstClr val="black"/>
                </a:solidFill>
                <a:effectLst/>
                <a:uLnTx/>
                <a:uFillTx/>
                <a:latin typeface="+mj-lt"/>
                <a:ea typeface="+mn-ea"/>
                <a:cs typeface="Arial" charset="0"/>
              </a:rPr>
              <a:t>89+</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as</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 </a:t>
            </a:r>
            <a:r>
              <a:rPr kumimoji="0" lang="de-DE" sz="1800" b="0" i="0" u="none" strike="noStrike" kern="1200" cap="none" spc="0" normalizeH="0" baseline="0" noProof="0" dirty="0" err="1">
                <a:ln>
                  <a:noFill/>
                </a:ln>
                <a:solidFill>
                  <a:prstClr val="black"/>
                </a:solidFill>
                <a:effectLst/>
                <a:uLnTx/>
                <a:uFillTx/>
                <a:latin typeface="+mj-lt"/>
                <a:ea typeface="+mn-ea"/>
                <a:cs typeface="Arial" charset="0"/>
              </a:rPr>
              <a:t>well</a:t>
            </a:r>
            <a:r>
              <a:rPr kumimoji="0" lang="de-DE" sz="1800" b="0" i="0" u="none" strike="noStrike" kern="1200" cap="none" spc="0" normalizeH="0" baseline="0" noProof="0" dirty="0">
                <a:ln>
                  <a:noFill/>
                </a:ln>
                <a:solidFill>
                  <a:prstClr val="black"/>
                </a:solidFill>
                <a:effectLst/>
                <a:uLnTx/>
                <a:uFillTx/>
                <a:latin typeface="+mj-lt"/>
                <a:ea typeface="+mn-ea"/>
                <a:cs typeface="Arial" charset="0"/>
              </a:rPr>
              <a:t>.</a:t>
            </a:r>
            <a:endParaRPr kumimoji="0" lang="en-US" sz="1800" b="0" i="0" u="none" strike="noStrike" kern="1200" cap="none" spc="0" normalizeH="0" baseline="0" noProof="0" dirty="0">
              <a:ln>
                <a:noFill/>
              </a:ln>
              <a:solidFill>
                <a:prstClr val="black"/>
              </a:solidFill>
              <a:effectLst/>
              <a:uLnTx/>
              <a:uFillTx/>
              <a:latin typeface="+mj-lt"/>
              <a:ea typeface="+mn-ea"/>
              <a:cs typeface="Arial" charset="0"/>
            </a:endParaRPr>
          </a:p>
        </p:txBody>
      </p:sp>
      <p:sp>
        <p:nvSpPr>
          <p:cNvPr id="4" name="Foliennummernplatzhalter 2">
            <a:extLst>
              <a:ext uri="{FF2B5EF4-FFF2-40B4-BE49-F238E27FC236}">
                <a16:creationId xmlns:a16="http://schemas.microsoft.com/office/drawing/2014/main" id="{C406A703-A994-E6BD-A1C5-75ACB260F6A5}"/>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15</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300828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0665" y="1331292"/>
            <a:ext cx="7023735" cy="1277620"/>
            <a:chOff x="5054219" y="1007363"/>
            <a:chExt cx="7023734" cy="1277620"/>
          </a:xfrm>
        </p:grpSpPr>
        <p:pic>
          <p:nvPicPr>
            <p:cNvPr id="3" name="object 3"/>
            <p:cNvPicPr/>
            <p:nvPr/>
          </p:nvPicPr>
          <p:blipFill>
            <a:blip r:embed="rId2" cstate="print"/>
            <a:stretch>
              <a:fillRect/>
            </a:stretch>
          </p:blipFill>
          <p:spPr>
            <a:xfrm>
              <a:off x="9552432" y="1007363"/>
              <a:ext cx="2525268" cy="1277112"/>
            </a:xfrm>
            <a:prstGeom prst="rect">
              <a:avLst/>
            </a:prstGeom>
          </p:spPr>
        </p:pic>
        <p:sp>
          <p:nvSpPr>
            <p:cNvPr id="4" name="object 4"/>
            <p:cNvSpPr/>
            <p:nvPr/>
          </p:nvSpPr>
          <p:spPr>
            <a:xfrm>
              <a:off x="5054219" y="1791462"/>
              <a:ext cx="5607050" cy="281940"/>
            </a:xfrm>
            <a:custGeom>
              <a:avLst/>
              <a:gdLst/>
              <a:ahLst/>
              <a:cxnLst/>
              <a:rect l="l" t="t" r="r" b="b"/>
              <a:pathLst>
                <a:path w="5607050" h="281939">
                  <a:moveTo>
                    <a:pt x="5606796" y="0"/>
                  </a:moveTo>
                  <a:lnTo>
                    <a:pt x="0" y="0"/>
                  </a:lnTo>
                  <a:lnTo>
                    <a:pt x="0" y="281939"/>
                  </a:lnTo>
                  <a:lnTo>
                    <a:pt x="5606796" y="281939"/>
                  </a:lnTo>
                  <a:lnTo>
                    <a:pt x="5606796" y="0"/>
                  </a:lnTo>
                  <a:close/>
                </a:path>
              </a:pathLst>
            </a:custGeom>
            <a:solidFill>
              <a:srgbClr val="FFFFFF"/>
            </a:solidFill>
          </p:spPr>
          <p:txBody>
            <a:bodyPr wrap="square" lIns="0" tIns="0" rIns="0" bIns="0" rtlCol="0"/>
            <a:lstStyle/>
            <a:p>
              <a:pPr defTabSz="609585"/>
              <a:endParaRPr>
                <a:solidFill>
                  <a:prstClr val="black"/>
                </a:solidFill>
                <a:latin typeface="Arial"/>
              </a:endParaRPr>
            </a:p>
          </p:txBody>
        </p:sp>
      </p:grpSp>
      <p:sp>
        <p:nvSpPr>
          <p:cNvPr id="6" name="object 6"/>
          <p:cNvSpPr txBox="1"/>
          <p:nvPr/>
        </p:nvSpPr>
        <p:spPr>
          <a:xfrm>
            <a:off x="444499" y="1284243"/>
            <a:ext cx="9447531" cy="434733"/>
          </a:xfrm>
          <a:prstGeom prst="rect">
            <a:avLst/>
          </a:prstGeom>
        </p:spPr>
        <p:txBody>
          <a:bodyPr vert="horz" wrap="square" lIns="0" tIns="64769" rIns="0" bIns="0" rtlCol="0">
            <a:spAutoFit/>
          </a:bodyPr>
          <a:lstStyle/>
          <a:p>
            <a:pPr marL="12700" defTabSz="609585">
              <a:spcBef>
                <a:spcPts val="11"/>
              </a:spcBef>
            </a:pPr>
            <a:r>
              <a:rPr lang="de-DE" sz="2400" dirty="0">
                <a:latin typeface="Arial"/>
                <a:cs typeface="Arial"/>
              </a:rPr>
              <a:t>PI: Thomas Stöhlker</a:t>
            </a:r>
            <a:endParaRPr sz="2400" dirty="0">
              <a:latin typeface="Arial"/>
              <a:cs typeface="Arial"/>
            </a:endParaRPr>
          </a:p>
        </p:txBody>
      </p:sp>
      <p:pic>
        <p:nvPicPr>
          <p:cNvPr id="8" name="object 8"/>
          <p:cNvPicPr/>
          <p:nvPr/>
        </p:nvPicPr>
        <p:blipFill>
          <a:blip r:embed="rId3" cstate="print"/>
          <a:stretch>
            <a:fillRect/>
          </a:stretch>
        </p:blipFill>
        <p:spPr>
          <a:xfrm>
            <a:off x="2634344" y="2483397"/>
            <a:ext cx="7897368" cy="3494531"/>
          </a:xfrm>
          <a:prstGeom prst="rect">
            <a:avLst/>
          </a:prstGeom>
        </p:spPr>
      </p:pic>
      <p:pic>
        <p:nvPicPr>
          <p:cNvPr id="9" name="object 9"/>
          <p:cNvPicPr/>
          <p:nvPr/>
        </p:nvPicPr>
        <p:blipFill>
          <a:blip r:embed="rId4" cstate="print"/>
          <a:stretch>
            <a:fillRect/>
          </a:stretch>
        </p:blipFill>
        <p:spPr>
          <a:xfrm>
            <a:off x="331582" y="2532166"/>
            <a:ext cx="1632204" cy="1086611"/>
          </a:xfrm>
          <a:prstGeom prst="rect">
            <a:avLst/>
          </a:prstGeom>
        </p:spPr>
      </p:pic>
      <p:pic>
        <p:nvPicPr>
          <p:cNvPr id="10" name="object 10"/>
          <p:cNvPicPr/>
          <p:nvPr/>
        </p:nvPicPr>
        <p:blipFill>
          <a:blip r:embed="rId5" cstate="print"/>
          <a:stretch>
            <a:fillRect/>
          </a:stretch>
        </p:blipFill>
        <p:spPr>
          <a:xfrm>
            <a:off x="331581" y="3690406"/>
            <a:ext cx="1621536" cy="1080516"/>
          </a:xfrm>
          <a:prstGeom prst="rect">
            <a:avLst/>
          </a:prstGeom>
        </p:spPr>
      </p:pic>
      <p:pic>
        <p:nvPicPr>
          <p:cNvPr id="11" name="object 11"/>
          <p:cNvPicPr/>
          <p:nvPr/>
        </p:nvPicPr>
        <p:blipFill>
          <a:blip r:embed="rId6" cstate="print"/>
          <a:stretch>
            <a:fillRect/>
          </a:stretch>
        </p:blipFill>
        <p:spPr>
          <a:xfrm>
            <a:off x="180706" y="4898937"/>
            <a:ext cx="1830324" cy="1133856"/>
          </a:xfrm>
          <a:prstGeom prst="rect">
            <a:avLst/>
          </a:prstGeom>
        </p:spPr>
      </p:pic>
      <p:sp>
        <p:nvSpPr>
          <p:cNvPr id="13" name="object 13"/>
          <p:cNvSpPr txBox="1">
            <a:spLocks noGrp="1"/>
          </p:cNvSpPr>
          <p:nvPr>
            <p:ph type="sldNum" sz="quarter" idx="7"/>
          </p:nvPr>
        </p:nvSpPr>
        <p:spPr>
          <a:xfrm>
            <a:off x="15680943" y="8853300"/>
            <a:ext cx="347133" cy="487313"/>
          </a:xfrm>
          <a:prstGeom prst="rect">
            <a:avLst/>
          </a:prstGeom>
        </p:spPr>
        <p:txBody>
          <a:bodyPr vert="horz" wrap="square" lIns="0" tIns="0" rIns="0" bIns="0" rtlCol="0">
            <a:spAutoFit/>
          </a:bodyPr>
          <a:lstStyle>
            <a:defPPr>
              <a:defRPr kern="0"/>
            </a:defPPr>
            <a:lvl1pPr>
              <a:defRPr sz="1600" b="0" i="0">
                <a:solidFill>
                  <a:srgbClr val="00589D"/>
                </a:solidFill>
                <a:latin typeface="Arial"/>
                <a:cs typeface="Arial"/>
              </a:defRPr>
            </a:lvl1pPr>
          </a:lstStyle>
          <a:p>
            <a:pPr marL="165096" defTabSz="609585">
              <a:lnSpc>
                <a:spcPts val="1900"/>
              </a:lnSpc>
            </a:pPr>
            <a:fld id="{81D60167-4931-47E6-BA6A-407CBD079E47}" type="slidenum">
              <a:rPr lang="en-US" spc="-67"/>
              <a:pPr marL="165096" defTabSz="609585">
                <a:lnSpc>
                  <a:spcPts val="1900"/>
                </a:lnSpc>
              </a:pPr>
              <a:t>16</a:t>
            </a:fld>
            <a:endParaRPr spc="-25" dirty="0"/>
          </a:p>
        </p:txBody>
      </p:sp>
      <p:pic>
        <p:nvPicPr>
          <p:cNvPr id="14" name="Picture 12" descr="logo_blauer_leichtviolett_im_c">
            <a:extLst>
              <a:ext uri="{FF2B5EF4-FFF2-40B4-BE49-F238E27FC236}">
                <a16:creationId xmlns:a16="http://schemas.microsoft.com/office/drawing/2014/main" id="{CBE2706F-1421-E8AC-3BB0-CF585899343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10191" y="1260486"/>
            <a:ext cx="1881809" cy="605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9012BD59-1456-9BE3-C4BB-25620506DC1C}"/>
              </a:ext>
            </a:extLst>
          </p:cNvPr>
          <p:cNvSpPr txBox="1"/>
          <p:nvPr/>
        </p:nvSpPr>
        <p:spPr>
          <a:xfrm>
            <a:off x="-40040" y="95934"/>
            <a:ext cx="8691154" cy="1384995"/>
          </a:xfrm>
          <a:prstGeom prst="rect">
            <a:avLst/>
          </a:prstGeom>
        </p:spPr>
        <p:txBody>
          <a:bodyPr vert="horz" wrap="square" lIns="91440" tIns="45720" rIns="91440" bIns="45720" rtlCol="0" anchor="t">
            <a:spAutoFit/>
          </a:bodyPr>
          <a:lstStyle/>
          <a:p>
            <a:r>
              <a:rPr lang="en-US" sz="2800" dirty="0">
                <a:latin typeface="Arial"/>
                <a:cs typeface="Arial"/>
              </a:rPr>
              <a:t>Highly</a:t>
            </a:r>
            <a:r>
              <a:rPr lang="en-US" sz="2800" spc="-45" dirty="0">
                <a:latin typeface="Arial"/>
                <a:cs typeface="Arial"/>
              </a:rPr>
              <a:t> </a:t>
            </a:r>
            <a:r>
              <a:rPr lang="en-US" sz="2800" dirty="0">
                <a:latin typeface="Arial"/>
                <a:cs typeface="Arial"/>
              </a:rPr>
              <a:t>Ionized</a:t>
            </a:r>
            <a:r>
              <a:rPr lang="en-US" sz="2800" spc="-51" dirty="0">
                <a:latin typeface="Arial"/>
                <a:cs typeface="Arial"/>
              </a:rPr>
              <a:t> </a:t>
            </a:r>
            <a:r>
              <a:rPr lang="en-US" sz="2800" spc="-11" dirty="0">
                <a:latin typeface="Arial"/>
                <a:cs typeface="Arial"/>
              </a:rPr>
              <a:t>Trapped</a:t>
            </a:r>
            <a:r>
              <a:rPr lang="en-US" sz="2800" spc="-40" dirty="0">
                <a:latin typeface="Arial"/>
                <a:cs typeface="Arial"/>
              </a:rPr>
              <a:t> </a:t>
            </a:r>
            <a:r>
              <a:rPr lang="en-US" sz="2800" spc="-11" dirty="0">
                <a:latin typeface="Arial"/>
                <a:cs typeface="Arial"/>
              </a:rPr>
              <a:t>229-Thorium:</a:t>
            </a:r>
            <a:r>
              <a:rPr lang="en-US" sz="2800" spc="-100" dirty="0">
                <a:latin typeface="Arial"/>
                <a:cs typeface="Arial"/>
              </a:rPr>
              <a:t> </a:t>
            </a:r>
            <a:r>
              <a:rPr lang="en-US" sz="2800" dirty="0">
                <a:latin typeface="Arial"/>
                <a:cs typeface="Arial"/>
              </a:rPr>
              <a:t>A</a:t>
            </a:r>
            <a:r>
              <a:rPr lang="en-US" sz="2800" spc="-91" dirty="0">
                <a:latin typeface="Arial"/>
                <a:cs typeface="Arial"/>
              </a:rPr>
              <a:t> </a:t>
            </a:r>
            <a:r>
              <a:rPr lang="en-US" sz="2800" dirty="0">
                <a:latin typeface="Arial"/>
                <a:cs typeface="Arial"/>
              </a:rPr>
              <a:t>New</a:t>
            </a:r>
            <a:r>
              <a:rPr lang="en-US" sz="2800" spc="-25" dirty="0">
                <a:latin typeface="Arial"/>
                <a:cs typeface="Arial"/>
              </a:rPr>
              <a:t> </a:t>
            </a:r>
            <a:r>
              <a:rPr lang="en-US" sz="2800" dirty="0">
                <a:latin typeface="Arial"/>
                <a:cs typeface="Arial"/>
              </a:rPr>
              <a:t>Paradigm</a:t>
            </a:r>
            <a:r>
              <a:rPr lang="en-US" sz="2800" spc="-31" dirty="0">
                <a:latin typeface="Arial"/>
                <a:cs typeface="Arial"/>
              </a:rPr>
              <a:t> </a:t>
            </a:r>
            <a:r>
              <a:rPr lang="en-US" sz="2800" spc="-11" dirty="0">
                <a:latin typeface="Arial"/>
                <a:cs typeface="Arial"/>
              </a:rPr>
              <a:t>Towards</a:t>
            </a:r>
            <a:r>
              <a:rPr lang="en-US" sz="2800" spc="-60" dirty="0">
                <a:latin typeface="Arial"/>
                <a:cs typeface="Arial"/>
              </a:rPr>
              <a:t> </a:t>
            </a:r>
            <a:r>
              <a:rPr lang="en-US" sz="2800" dirty="0">
                <a:latin typeface="Arial"/>
                <a:cs typeface="Arial"/>
              </a:rPr>
              <a:t>a</a:t>
            </a:r>
            <a:r>
              <a:rPr lang="en-US" sz="2800" spc="-31" dirty="0">
                <a:latin typeface="Arial"/>
                <a:cs typeface="Arial"/>
              </a:rPr>
              <a:t> </a:t>
            </a:r>
            <a:r>
              <a:rPr lang="en-US" sz="2800" dirty="0">
                <a:latin typeface="Arial"/>
                <a:cs typeface="Arial"/>
              </a:rPr>
              <a:t>Nuclear</a:t>
            </a:r>
            <a:r>
              <a:rPr lang="en-US" sz="2800" spc="-25" dirty="0">
                <a:latin typeface="Arial"/>
                <a:cs typeface="Arial"/>
              </a:rPr>
              <a:t> </a:t>
            </a:r>
            <a:r>
              <a:rPr lang="en-US" sz="2800" spc="-11" dirty="0">
                <a:latin typeface="Arial"/>
                <a:cs typeface="Arial"/>
              </a:rPr>
              <a:t>Clock”</a:t>
            </a:r>
            <a:endParaRPr lang="en-US" sz="2800" dirty="0">
              <a:latin typeface="Arial"/>
              <a:cs typeface="Arial"/>
            </a:endParaRPr>
          </a:p>
          <a:p>
            <a:pPr algn="l"/>
            <a:endParaRPr lang="en-US" sz="2800" dirty="0"/>
          </a:p>
        </p:txBody>
      </p:sp>
      <p:sp>
        <p:nvSpPr>
          <p:cNvPr id="18" name="Foliennummernplatzhalter 2">
            <a:extLst>
              <a:ext uri="{FF2B5EF4-FFF2-40B4-BE49-F238E27FC236}">
                <a16:creationId xmlns:a16="http://schemas.microsoft.com/office/drawing/2014/main" id="{26B82320-3910-4618-5E0E-13093E3364A5}"/>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16</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pic>
        <p:nvPicPr>
          <p:cNvPr id="5" name="Picture 6" descr="A picture containing text, clipart&#10;&#10;Description automatically generated">
            <a:extLst>
              <a:ext uri="{FF2B5EF4-FFF2-40B4-BE49-F238E27FC236}">
                <a16:creationId xmlns:a16="http://schemas.microsoft.com/office/drawing/2014/main" id="{772CDD71-C9E0-4C7A-67A5-F7D1011F05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1712" y="1741390"/>
            <a:ext cx="933813" cy="51497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308A187-9A5F-6B0D-0D32-C8380A1E92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72187" y="3193637"/>
            <a:ext cx="10366148" cy="2678628"/>
          </a:xfrm>
          <a:prstGeom prst="rect">
            <a:avLst/>
          </a:prstGeom>
        </p:spPr>
      </p:pic>
      <p:sp>
        <p:nvSpPr>
          <p:cNvPr id="2" name="Titel 1">
            <a:extLst>
              <a:ext uri="{FF2B5EF4-FFF2-40B4-BE49-F238E27FC236}">
                <a16:creationId xmlns:a16="http://schemas.microsoft.com/office/drawing/2014/main" id="{EDEF6390-8EDE-D1A6-698D-BC155FF93845}"/>
              </a:ext>
            </a:extLst>
          </p:cNvPr>
          <p:cNvSpPr>
            <a:spLocks noGrp="1"/>
          </p:cNvSpPr>
          <p:nvPr>
            <p:ph type="title"/>
          </p:nvPr>
        </p:nvSpPr>
        <p:spPr>
          <a:xfrm>
            <a:off x="1217199" y="216426"/>
            <a:ext cx="8662918" cy="685801"/>
          </a:xfrm>
        </p:spPr>
        <p:txBody>
          <a:bodyPr/>
          <a:lstStyle/>
          <a:p>
            <a:pPr algn="ctr" defTabSz="914377">
              <a:defRPr/>
            </a:pPr>
            <a:r>
              <a:rPr lang="en-US" sz="2800" dirty="0" err="1">
                <a:solidFill>
                  <a:schemeClr val="tx1"/>
                </a:solidFill>
                <a:latin typeface="Arial Narrow" panose="020B0606020202030204" pitchFamily="34" charset="0"/>
                <a:ea typeface="+mn-ea"/>
                <a:cs typeface="Arial" charset="0"/>
              </a:rPr>
              <a:t>HiThor</a:t>
            </a:r>
            <a:br>
              <a:rPr lang="en-US" sz="2800" dirty="0">
                <a:solidFill>
                  <a:schemeClr val="tx1"/>
                </a:solidFill>
                <a:latin typeface="Arial Narrow" panose="020B0606020202030204" pitchFamily="34" charset="0"/>
                <a:ea typeface="+mn-ea"/>
                <a:cs typeface="Arial" charset="0"/>
              </a:rPr>
            </a:br>
            <a:r>
              <a:rPr lang="en-US" sz="2800" dirty="0">
                <a:solidFill>
                  <a:schemeClr val="tx1"/>
                </a:solidFill>
                <a:latin typeface="Arial Narrow" panose="020B0606020202030204" pitchFamily="34" charset="0"/>
                <a:ea typeface="+mn-ea"/>
                <a:cs typeface="Arial" charset="0"/>
              </a:rPr>
              <a:t> Can Only be Realized at GSI –  One-Electron </a:t>
            </a:r>
            <a:r>
              <a:rPr lang="en-US" sz="2800" baseline="30000" dirty="0">
                <a:solidFill>
                  <a:schemeClr val="tx1"/>
                </a:solidFill>
                <a:latin typeface="Arial Narrow" panose="020B0606020202030204" pitchFamily="34" charset="0"/>
                <a:ea typeface="+mn-ea"/>
                <a:cs typeface="Arial" charset="0"/>
              </a:rPr>
              <a:t>229</a:t>
            </a:r>
            <a:r>
              <a:rPr lang="en-US" sz="2800" dirty="0">
                <a:solidFill>
                  <a:schemeClr val="tx1"/>
                </a:solidFill>
                <a:latin typeface="Arial Narrow" panose="020B0606020202030204" pitchFamily="34" charset="0"/>
                <a:ea typeface="+mn-ea"/>
                <a:cs typeface="Arial" charset="0"/>
              </a:rPr>
              <a:t>Th</a:t>
            </a:r>
            <a:r>
              <a:rPr lang="en-US" sz="2800" baseline="30000" dirty="0">
                <a:solidFill>
                  <a:schemeClr val="tx1"/>
                </a:solidFill>
                <a:latin typeface="Arial Narrow" panose="020B0606020202030204" pitchFamily="34" charset="0"/>
                <a:ea typeface="+mn-ea"/>
                <a:cs typeface="Arial" charset="0"/>
              </a:rPr>
              <a:t>89+</a:t>
            </a:r>
            <a:endParaRPr lang="en-US" sz="2800" dirty="0">
              <a:solidFill>
                <a:schemeClr val="tx1"/>
              </a:solidFill>
              <a:latin typeface="Arial Narrow" panose="020B0606020202030204" pitchFamily="34" charset="0"/>
              <a:ea typeface="+mn-ea"/>
              <a:cs typeface="Arial" charset="0"/>
            </a:endParaRPr>
          </a:p>
        </p:txBody>
      </p:sp>
      <p:sp>
        <p:nvSpPr>
          <p:cNvPr id="50" name="Foliennummernplatzhalter 2">
            <a:extLst>
              <a:ext uri="{FF2B5EF4-FFF2-40B4-BE49-F238E27FC236}">
                <a16:creationId xmlns:a16="http://schemas.microsoft.com/office/drawing/2014/main" id="{BA21B055-803D-C40F-425E-0BF6DAED2FD6}"/>
              </a:ext>
            </a:extLst>
          </p:cNvPr>
          <p:cNvSpPr txBox="1">
            <a:spLocks/>
          </p:cNvSpPr>
          <p:nvPr/>
        </p:nvSpPr>
        <p:spPr>
          <a:xfrm>
            <a:off x="335119" y="6301560"/>
            <a:ext cx="2844800" cy="365125"/>
          </a:xfrm>
          <a:prstGeom prst="rect">
            <a:avLst/>
          </a:prstGeom>
        </p:spPr>
        <p:txBody>
          <a:bodyPr vert="horz" wrap="square" lIns="91440" tIns="45720" rIns="91440" bIns="45720" numCol="1" rtlCol="0" anchor="ctr" anchorCtr="0" compatLnSpc="1">
            <a:prstTxWarp prst="textNoShape">
              <a:avLst/>
            </a:prstTxWarp>
          </a:bodyPr>
          <a:lstStyle>
            <a:defPPr>
              <a:defRPr lang="de-DE"/>
            </a:defPPr>
            <a:lvl1pPr algn="r" defTabSz="685783" rtl="0" fontAlgn="auto">
              <a:spcBef>
                <a:spcPts val="0"/>
              </a:spcBef>
              <a:spcAft>
                <a:spcPts val="0"/>
              </a:spcAft>
              <a:defRPr sz="9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l" defTabSz="685766">
              <a:defRPr/>
            </a:pPr>
            <a:fld id="{41B0C749-341B-4F72-B09D-4D43734A75FA}" type="slidenum">
              <a:rPr lang="en-US" sz="1400">
                <a:solidFill>
                  <a:prstClr val="white"/>
                </a:solidFill>
                <a:latin typeface="Calibri"/>
              </a:rPr>
              <a:pPr algn="l" defTabSz="685766">
                <a:defRPr/>
              </a:pPr>
              <a:t>17</a:t>
            </a:fld>
            <a:endParaRPr lang="en-US" sz="1400" dirty="0">
              <a:solidFill>
                <a:prstClr val="white"/>
              </a:solidFill>
              <a:latin typeface="Calibri"/>
            </a:endParaRPr>
          </a:p>
        </p:txBody>
      </p:sp>
      <p:sp>
        <p:nvSpPr>
          <p:cNvPr id="20" name="Textfeld 19">
            <a:extLst>
              <a:ext uri="{FF2B5EF4-FFF2-40B4-BE49-F238E27FC236}">
                <a16:creationId xmlns:a16="http://schemas.microsoft.com/office/drawing/2014/main" id="{69E4F71D-E1A4-F8E3-CF15-486389A83A28}"/>
              </a:ext>
            </a:extLst>
          </p:cNvPr>
          <p:cNvSpPr txBox="1"/>
          <p:nvPr/>
        </p:nvSpPr>
        <p:spPr>
          <a:xfrm>
            <a:off x="2931993" y="3609396"/>
            <a:ext cx="1758995" cy="707886"/>
          </a:xfrm>
          <a:prstGeom prst="rect">
            <a:avLst/>
          </a:prstGeom>
          <a:solidFill>
            <a:srgbClr val="005AA0">
              <a:alpha val="85000"/>
            </a:srgbClr>
          </a:solidFill>
        </p:spPr>
        <p:txBody>
          <a:bodyPr wrap="square" rtlCol="0">
            <a:spAutoFit/>
          </a:bodyPr>
          <a:lstStyle/>
          <a:p>
            <a:pPr algn="ctr" defTabSz="914377" fontAlgn="base">
              <a:spcBef>
                <a:spcPct val="0"/>
              </a:spcBef>
              <a:spcAft>
                <a:spcPct val="0"/>
              </a:spcAft>
              <a:defRPr/>
            </a:pPr>
            <a:r>
              <a:rPr lang="de-DE" sz="2000" baseline="30000" dirty="0">
                <a:solidFill>
                  <a:prstClr val="white"/>
                </a:solidFill>
                <a:latin typeface="Arial Narrow" panose="020B0606020202030204" pitchFamily="34" charset="0"/>
                <a:cs typeface="Arial" panose="020B0604020202020204" pitchFamily="34" charset="0"/>
              </a:rPr>
              <a:t>229</a:t>
            </a:r>
            <a:r>
              <a:rPr lang="de-DE" sz="2000" dirty="0">
                <a:solidFill>
                  <a:prstClr val="white"/>
                </a:solidFill>
                <a:latin typeface="Arial Narrow" panose="020B0606020202030204" pitchFamily="34" charset="0"/>
                <a:cs typeface="Arial" panose="020B0604020202020204" pitchFamily="34" charset="0"/>
              </a:rPr>
              <a:t>Th </a:t>
            </a:r>
            <a:r>
              <a:rPr lang="de-DE" sz="2000" dirty="0" err="1">
                <a:solidFill>
                  <a:prstClr val="white"/>
                </a:solidFill>
                <a:latin typeface="Arial Narrow" panose="020B0606020202030204" pitchFamily="34" charset="0"/>
                <a:cs typeface="Arial" panose="020B0604020202020204" pitchFamily="34" charset="0"/>
              </a:rPr>
              <a:t>production</a:t>
            </a:r>
            <a:endParaRPr lang="de-DE" sz="2000" dirty="0">
              <a:solidFill>
                <a:prstClr val="white"/>
              </a:solidFill>
              <a:latin typeface="Arial Narrow" panose="020B0606020202030204" pitchFamily="34" charset="0"/>
              <a:cs typeface="Arial" panose="020B0604020202020204" pitchFamily="34" charset="0"/>
            </a:endParaRPr>
          </a:p>
          <a:p>
            <a:pPr algn="ctr" defTabSz="914377" fontAlgn="base">
              <a:spcBef>
                <a:spcPct val="0"/>
              </a:spcBef>
              <a:spcAft>
                <a:spcPct val="0"/>
              </a:spcAft>
              <a:defRPr/>
            </a:pPr>
            <a:r>
              <a:rPr lang="de-DE" sz="2000" dirty="0" err="1">
                <a:solidFill>
                  <a:prstClr val="white"/>
                </a:solidFill>
                <a:latin typeface="Arial Narrow" panose="020B0606020202030204" pitchFamily="34" charset="0"/>
                <a:cs typeface="Arial" panose="020B0604020202020204" pitchFamily="34" charset="0"/>
              </a:rPr>
              <a:t>target</a:t>
            </a:r>
            <a:endParaRPr lang="en-US" sz="2000" dirty="0">
              <a:solidFill>
                <a:prstClr val="white"/>
              </a:solidFill>
              <a:latin typeface="Arial Narrow" panose="020B060602020203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7283F2F1-B444-16CD-3E59-5267F0EC9AB6}"/>
              </a:ext>
            </a:extLst>
          </p:cNvPr>
          <p:cNvSpPr txBox="1"/>
          <p:nvPr/>
        </p:nvSpPr>
        <p:spPr>
          <a:xfrm>
            <a:off x="9294971" y="4575697"/>
            <a:ext cx="774571" cy="461665"/>
          </a:xfrm>
          <a:prstGeom prst="rect">
            <a:avLst/>
          </a:prstGeom>
          <a:solidFill>
            <a:srgbClr val="005AA0"/>
          </a:solidFill>
        </p:spPr>
        <p:txBody>
          <a:bodyPr wrap="none" rtlCol="0">
            <a:spAutoFit/>
          </a:bodyPr>
          <a:lstStyle/>
          <a:p>
            <a:pPr algn="ctr" defTabSz="914377" fontAlgn="base">
              <a:spcBef>
                <a:spcPct val="0"/>
              </a:spcBef>
              <a:spcAft>
                <a:spcPct val="0"/>
              </a:spcAft>
              <a:defRPr/>
            </a:pPr>
            <a:r>
              <a:rPr lang="de-DE" sz="2400" b="1" dirty="0">
                <a:solidFill>
                  <a:prstClr val="white"/>
                </a:solidFill>
                <a:latin typeface="Arial Narrow" panose="020B0606020202030204" pitchFamily="34" charset="0"/>
                <a:cs typeface="Arial" panose="020B0604020202020204" pitchFamily="34" charset="0"/>
              </a:rPr>
              <a:t>ESR </a:t>
            </a:r>
          </a:p>
        </p:txBody>
      </p:sp>
      <p:pic>
        <p:nvPicPr>
          <p:cNvPr id="16" name="Grafik 15" descr="Ein Bild, das Screenshot enthält.&#10;&#10;Automatisch generierte Beschreibung">
            <a:extLst>
              <a:ext uri="{FF2B5EF4-FFF2-40B4-BE49-F238E27FC236}">
                <a16:creationId xmlns:a16="http://schemas.microsoft.com/office/drawing/2014/main" id="{1A8F7F78-26CF-502A-0000-90108ACFD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16"/>
          <a:stretch/>
        </p:blipFill>
        <p:spPr>
          <a:xfrm flipH="1">
            <a:off x="4503874" y="4845234"/>
            <a:ext cx="4098244" cy="1488273"/>
          </a:xfrm>
          <a:prstGeom prst="rect">
            <a:avLst/>
          </a:prstGeom>
        </p:spPr>
      </p:pic>
      <p:sp>
        <p:nvSpPr>
          <p:cNvPr id="28" name="Textfeld 27">
            <a:extLst>
              <a:ext uri="{FF2B5EF4-FFF2-40B4-BE49-F238E27FC236}">
                <a16:creationId xmlns:a16="http://schemas.microsoft.com/office/drawing/2014/main" id="{26DA0B35-E242-AA0C-D465-367BB5AC8A50}"/>
              </a:ext>
            </a:extLst>
          </p:cNvPr>
          <p:cNvSpPr txBox="1"/>
          <p:nvPr/>
        </p:nvSpPr>
        <p:spPr>
          <a:xfrm>
            <a:off x="6556391" y="4173266"/>
            <a:ext cx="1377755" cy="461665"/>
          </a:xfrm>
          <a:prstGeom prst="rect">
            <a:avLst/>
          </a:prstGeom>
          <a:solidFill>
            <a:schemeClr val="accent2">
              <a:lumMod val="60000"/>
              <a:lumOff val="40000"/>
            </a:schemeClr>
          </a:solidFill>
        </p:spPr>
        <p:txBody>
          <a:bodyPr wrap="square" rtlCol="0">
            <a:spAutoFit/>
          </a:bodyPr>
          <a:lstStyle/>
          <a:p>
            <a:pPr algn="ctr" defTabSz="914377" fontAlgn="base">
              <a:spcBef>
                <a:spcPct val="0"/>
              </a:spcBef>
              <a:spcAft>
                <a:spcPct val="0"/>
              </a:spcAft>
              <a:defRPr/>
            </a:pPr>
            <a:r>
              <a:rPr lang="de-DE" sz="2400" b="1" dirty="0">
                <a:solidFill>
                  <a:prstClr val="white"/>
                </a:solidFill>
                <a:latin typeface="Arial Narrow" panose="020B0606020202030204" pitchFamily="34" charset="0"/>
                <a:cs typeface="Arial" panose="020B0604020202020204" pitchFamily="34" charset="0"/>
              </a:rPr>
              <a:t>HITRAP</a:t>
            </a:r>
            <a:endParaRPr lang="en-US" sz="2400" b="1" dirty="0">
              <a:solidFill>
                <a:prstClr val="white"/>
              </a:solidFill>
              <a:latin typeface="Arial Narrow" panose="020B060602020203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C598C504-C71C-61F5-1924-91623A38D7BC}"/>
              </a:ext>
            </a:extLst>
          </p:cNvPr>
          <p:cNvGrpSpPr/>
          <p:nvPr/>
        </p:nvGrpSpPr>
        <p:grpSpPr>
          <a:xfrm>
            <a:off x="309992" y="1132532"/>
            <a:ext cx="3473251" cy="1978986"/>
            <a:chOff x="358579" y="2374565"/>
            <a:chExt cx="3431891" cy="1930438"/>
          </a:xfrm>
        </p:grpSpPr>
        <p:pic>
          <p:nvPicPr>
            <p:cNvPr id="3" name="Picture 5" descr="A aerial view of a building&#10;&#10;Description automatically generated">
              <a:extLst>
                <a:ext uri="{FF2B5EF4-FFF2-40B4-BE49-F238E27FC236}">
                  <a16:creationId xmlns:a16="http://schemas.microsoft.com/office/drawing/2014/main" id="{C86C6F14-AFB3-BDBB-08EA-8950B596C1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579" y="2374565"/>
              <a:ext cx="3431891" cy="1930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feld 18">
              <a:extLst>
                <a:ext uri="{FF2B5EF4-FFF2-40B4-BE49-F238E27FC236}">
                  <a16:creationId xmlns:a16="http://schemas.microsoft.com/office/drawing/2014/main" id="{0D57EB72-4DB4-5232-C84C-08E197E5712C}"/>
                </a:ext>
              </a:extLst>
            </p:cNvPr>
            <p:cNvSpPr txBox="1"/>
            <p:nvPr/>
          </p:nvSpPr>
          <p:spPr>
            <a:xfrm>
              <a:off x="384642" y="3779395"/>
              <a:ext cx="924162" cy="510384"/>
            </a:xfrm>
            <a:prstGeom prst="rect">
              <a:avLst/>
            </a:prstGeom>
            <a:noFill/>
          </p:spPr>
          <p:txBody>
            <a:bodyPr wrap="square" rtlCol="0">
              <a:spAutoFit/>
            </a:bodyPr>
            <a:lstStyle/>
            <a:p>
              <a:pPr defTabSz="914377" fontAlgn="base">
                <a:spcBef>
                  <a:spcPct val="0"/>
                </a:spcBef>
                <a:spcAft>
                  <a:spcPct val="0"/>
                </a:spcAft>
                <a:defRPr/>
              </a:pPr>
              <a:r>
                <a:rPr lang="de-DE" sz="2800" b="1" dirty="0">
                  <a:solidFill>
                    <a:prstClr val="white"/>
                  </a:solidFill>
                  <a:latin typeface="Arial Narrow" panose="020B0606020202030204" pitchFamily="34" charset="0"/>
                  <a:cs typeface="Arial" charset="0"/>
                </a:rPr>
                <a:t>GSI</a:t>
              </a:r>
              <a:endParaRPr lang="en-US" sz="2800" b="1" dirty="0">
                <a:solidFill>
                  <a:prstClr val="white"/>
                </a:solidFill>
                <a:latin typeface="Arial Narrow" panose="020B0606020202030204" pitchFamily="34" charset="0"/>
                <a:cs typeface="Arial" charset="0"/>
              </a:endParaRPr>
            </a:p>
          </p:txBody>
        </p:sp>
      </p:grpSp>
      <p:grpSp>
        <p:nvGrpSpPr>
          <p:cNvPr id="10" name="Gruppieren 9">
            <a:extLst>
              <a:ext uri="{FF2B5EF4-FFF2-40B4-BE49-F238E27FC236}">
                <a16:creationId xmlns:a16="http://schemas.microsoft.com/office/drawing/2014/main" id="{21967F5D-A898-1C19-4F62-E6A3E5C6A323}"/>
              </a:ext>
            </a:extLst>
          </p:cNvPr>
          <p:cNvGrpSpPr/>
          <p:nvPr/>
        </p:nvGrpSpPr>
        <p:grpSpPr>
          <a:xfrm>
            <a:off x="8343546" y="1131969"/>
            <a:ext cx="3426925" cy="1997741"/>
            <a:chOff x="3389753" y="4815734"/>
            <a:chExt cx="3955697" cy="2432956"/>
          </a:xfrm>
        </p:grpSpPr>
        <p:pic>
          <p:nvPicPr>
            <p:cNvPr id="11" name="Picture 9" descr="2_GSI_ESR_2">
              <a:extLst>
                <a:ext uri="{FF2B5EF4-FFF2-40B4-BE49-F238E27FC236}">
                  <a16:creationId xmlns:a16="http://schemas.microsoft.com/office/drawing/2014/main" id="{8BF4C343-F740-5C75-FCC7-1ED69E6A296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89753" y="4815734"/>
              <a:ext cx="3955697" cy="2411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feld 11">
              <a:extLst>
                <a:ext uri="{FF2B5EF4-FFF2-40B4-BE49-F238E27FC236}">
                  <a16:creationId xmlns:a16="http://schemas.microsoft.com/office/drawing/2014/main" id="{4B78C965-8F7B-EDD7-7DB6-52571757ACBD}"/>
                </a:ext>
              </a:extLst>
            </p:cNvPr>
            <p:cNvSpPr txBox="1"/>
            <p:nvPr/>
          </p:nvSpPr>
          <p:spPr>
            <a:xfrm>
              <a:off x="3459139" y="6611485"/>
              <a:ext cx="1082874" cy="637205"/>
            </a:xfrm>
            <a:prstGeom prst="rect">
              <a:avLst/>
            </a:prstGeom>
            <a:noFill/>
          </p:spPr>
          <p:txBody>
            <a:bodyPr wrap="square" rtlCol="0">
              <a:spAutoFit/>
            </a:bodyPr>
            <a:lstStyle/>
            <a:p>
              <a:pPr defTabSz="914377" fontAlgn="base">
                <a:spcBef>
                  <a:spcPct val="0"/>
                </a:spcBef>
                <a:spcAft>
                  <a:spcPct val="0"/>
                </a:spcAft>
                <a:defRPr/>
              </a:pPr>
              <a:r>
                <a:rPr lang="de-DE" sz="2800" b="1" dirty="0">
                  <a:solidFill>
                    <a:prstClr val="white"/>
                  </a:solidFill>
                  <a:latin typeface="Arial Narrow" panose="020B0606020202030204" pitchFamily="34" charset="0"/>
                  <a:cs typeface="Arial" charset="0"/>
                </a:rPr>
                <a:t>ESR</a:t>
              </a:r>
              <a:endParaRPr lang="en-US" sz="2800" b="1" dirty="0">
                <a:solidFill>
                  <a:prstClr val="white"/>
                </a:solidFill>
                <a:latin typeface="Arial Narrow" panose="020B0606020202030204" pitchFamily="34" charset="0"/>
                <a:cs typeface="Arial" charset="0"/>
              </a:endParaRPr>
            </a:p>
          </p:txBody>
        </p:sp>
      </p:grpSp>
      <p:grpSp>
        <p:nvGrpSpPr>
          <p:cNvPr id="5" name="Gruppieren 4">
            <a:extLst>
              <a:ext uri="{FF2B5EF4-FFF2-40B4-BE49-F238E27FC236}">
                <a16:creationId xmlns:a16="http://schemas.microsoft.com/office/drawing/2014/main" id="{4CDCCEF4-6AD5-3F5A-11AE-86AAC1D2F687}"/>
              </a:ext>
            </a:extLst>
          </p:cNvPr>
          <p:cNvGrpSpPr/>
          <p:nvPr/>
        </p:nvGrpSpPr>
        <p:grpSpPr>
          <a:xfrm>
            <a:off x="305905" y="4584186"/>
            <a:ext cx="3185763" cy="1895876"/>
            <a:chOff x="4511824" y="4531703"/>
            <a:chExt cx="2916250" cy="1735485"/>
          </a:xfrm>
        </p:grpSpPr>
        <p:pic>
          <p:nvPicPr>
            <p:cNvPr id="14" name="Picture 23" descr="Tunnel_Autumn2009">
              <a:extLst>
                <a:ext uri="{FF2B5EF4-FFF2-40B4-BE49-F238E27FC236}">
                  <a16:creationId xmlns:a16="http://schemas.microsoft.com/office/drawing/2014/main" id="{0B8690B6-24E2-EBA3-8927-C4363DD524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511824" y="4531703"/>
              <a:ext cx="2893471" cy="1735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feld 14">
              <a:extLst>
                <a:ext uri="{FF2B5EF4-FFF2-40B4-BE49-F238E27FC236}">
                  <a16:creationId xmlns:a16="http://schemas.microsoft.com/office/drawing/2014/main" id="{C604FD2B-DFFA-9332-DFB0-742ACB03010C}"/>
                </a:ext>
              </a:extLst>
            </p:cNvPr>
            <p:cNvSpPr txBox="1"/>
            <p:nvPr/>
          </p:nvSpPr>
          <p:spPr>
            <a:xfrm>
              <a:off x="6253868" y="5762811"/>
              <a:ext cx="1174206" cy="478956"/>
            </a:xfrm>
            <a:prstGeom prst="rect">
              <a:avLst/>
            </a:prstGeom>
            <a:noFill/>
          </p:spPr>
          <p:txBody>
            <a:bodyPr wrap="none" rtlCol="0">
              <a:spAutoFit/>
            </a:bodyPr>
            <a:lstStyle/>
            <a:p>
              <a:pPr defTabSz="914377" fontAlgn="base">
                <a:spcBef>
                  <a:spcPct val="0"/>
                </a:spcBef>
                <a:spcAft>
                  <a:spcPct val="0"/>
                </a:spcAft>
                <a:defRPr/>
              </a:pPr>
              <a:r>
                <a:rPr lang="de-DE" sz="2800" b="1" dirty="0">
                  <a:solidFill>
                    <a:prstClr val="white"/>
                  </a:solidFill>
                  <a:latin typeface="Arial Narrow" panose="020B0606020202030204" pitchFamily="34" charset="0"/>
                  <a:cs typeface="Arial" charset="0"/>
                </a:rPr>
                <a:t>HITRAP</a:t>
              </a:r>
              <a:endParaRPr lang="en-US" sz="2800" b="1" dirty="0">
                <a:solidFill>
                  <a:prstClr val="white"/>
                </a:solidFill>
                <a:latin typeface="Arial Narrow" panose="020B0606020202030204" pitchFamily="34" charset="0"/>
                <a:cs typeface="Arial" charset="0"/>
              </a:endParaRPr>
            </a:p>
          </p:txBody>
        </p:sp>
      </p:grpSp>
      <p:sp>
        <p:nvSpPr>
          <p:cNvPr id="17" name="Textfeld 16">
            <a:extLst>
              <a:ext uri="{FF2B5EF4-FFF2-40B4-BE49-F238E27FC236}">
                <a16:creationId xmlns:a16="http://schemas.microsoft.com/office/drawing/2014/main" id="{523A1CF8-814B-570F-4BB5-4C18492E6CD1}"/>
              </a:ext>
            </a:extLst>
          </p:cNvPr>
          <p:cNvSpPr txBox="1"/>
          <p:nvPr/>
        </p:nvSpPr>
        <p:spPr>
          <a:xfrm>
            <a:off x="6556392" y="4700496"/>
            <a:ext cx="1377755" cy="461665"/>
          </a:xfrm>
          <a:prstGeom prst="rect">
            <a:avLst/>
          </a:prstGeom>
          <a:solidFill>
            <a:schemeClr val="accent2">
              <a:lumMod val="60000"/>
              <a:lumOff val="40000"/>
            </a:schemeClr>
          </a:solidFill>
        </p:spPr>
        <p:txBody>
          <a:bodyPr wrap="square" rtlCol="0">
            <a:spAutoFit/>
          </a:bodyPr>
          <a:lstStyle/>
          <a:p>
            <a:pPr algn="ctr" defTabSz="914377" fontAlgn="base">
              <a:spcBef>
                <a:spcPct val="0"/>
              </a:spcBef>
              <a:spcAft>
                <a:spcPct val="0"/>
              </a:spcAft>
              <a:defRPr/>
            </a:pPr>
            <a:r>
              <a:rPr lang="en-US" sz="2400" dirty="0">
                <a:solidFill>
                  <a:prstClr val="white"/>
                </a:solidFill>
                <a:latin typeface="Arial" panose="020B0604020202020204" pitchFamily="34" charset="0"/>
                <a:cs typeface="Arial" panose="020B0604020202020204" pitchFamily="34" charset="0"/>
                <a:sym typeface="Symbol" panose="05050102010706020507" pitchFamily="18" charset="2"/>
              </a:rPr>
              <a:t>  = </a:t>
            </a:r>
            <a:r>
              <a:rPr lang="en-US" sz="2400" dirty="0">
                <a:solidFill>
                  <a:prstClr val="white"/>
                </a:solidFill>
                <a:latin typeface="Arial Narrow" panose="020B0606020202030204" pitchFamily="34" charset="0"/>
                <a:cs typeface="Arial" panose="020B0604020202020204" pitchFamily="34" charset="0"/>
                <a:sym typeface="Symbol" panose="05050102010706020507" pitchFamily="18" charset="2"/>
              </a:rPr>
              <a:t>0 </a:t>
            </a:r>
            <a:r>
              <a:rPr lang="en-US" sz="2400" dirty="0">
                <a:solidFill>
                  <a:prstClr val="white"/>
                </a:solidFill>
                <a:latin typeface="Arial" panose="020B0604020202020204" pitchFamily="34" charset="0"/>
                <a:cs typeface="Arial" panose="020B0604020202020204" pitchFamily="34" charset="0"/>
                <a:sym typeface="Symbol" panose="05050102010706020507" pitchFamily="18" charset="2"/>
              </a:rPr>
              <a:t> </a:t>
            </a:r>
            <a:endParaRPr lang="en-US" sz="2400" dirty="0">
              <a:solidFill>
                <a:prstClr val="white"/>
              </a:solidFill>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C1A973C9-63B8-8F8F-BEF5-15444D3A689C}"/>
              </a:ext>
            </a:extLst>
          </p:cNvPr>
          <p:cNvSpPr txBox="1"/>
          <p:nvPr/>
        </p:nvSpPr>
        <p:spPr>
          <a:xfrm>
            <a:off x="10150529" y="4575697"/>
            <a:ext cx="1043876" cy="461665"/>
          </a:xfrm>
          <a:prstGeom prst="rect">
            <a:avLst/>
          </a:prstGeom>
          <a:solidFill>
            <a:srgbClr val="005AA0"/>
          </a:solidFill>
        </p:spPr>
        <p:txBody>
          <a:bodyPr wrap="none" rtlCol="0">
            <a:spAutoFit/>
          </a:bodyPr>
          <a:lstStyle/>
          <a:p>
            <a:pPr defTabSz="914377" fontAlgn="base">
              <a:spcBef>
                <a:spcPct val="0"/>
              </a:spcBef>
              <a:spcAft>
                <a:spcPct val="0"/>
              </a:spcAft>
              <a:defRPr/>
            </a:pPr>
            <a:r>
              <a:rPr lang="en-US" sz="2400" dirty="0">
                <a:solidFill>
                  <a:prstClr val="white"/>
                </a:solidFill>
                <a:latin typeface="Arial" panose="020B0604020202020204" pitchFamily="34" charset="0"/>
                <a:cs typeface="Arial" panose="020B0604020202020204" pitchFamily="34" charset="0"/>
                <a:sym typeface="Symbol" panose="05050102010706020507" pitchFamily="18" charset="2"/>
              </a:rPr>
              <a:t>  </a:t>
            </a:r>
            <a:r>
              <a:rPr lang="en-US" sz="2400" dirty="0">
                <a:solidFill>
                  <a:prstClr val="white"/>
                </a:solidFill>
                <a:latin typeface="Arial Narrow" panose="020B0606020202030204" pitchFamily="34" charset="0"/>
                <a:cs typeface="Arial" panose="020B0604020202020204" pitchFamily="34" charset="0"/>
                <a:sym typeface="Symbol" panose="05050102010706020507" pitchFamily="18" charset="2"/>
              </a:rPr>
              <a:t>0.7</a:t>
            </a:r>
            <a:endParaRPr lang="en-US" sz="2400" dirty="0">
              <a:solidFill>
                <a:prstClr val="white"/>
              </a:solidFill>
              <a:latin typeface="Arial Narrow" panose="020B060602020203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2C5C796-F41A-D19B-2937-4590347E62F3}"/>
              </a:ext>
            </a:extLst>
          </p:cNvPr>
          <p:cNvSpPr txBox="1"/>
          <p:nvPr/>
        </p:nvSpPr>
        <p:spPr>
          <a:xfrm>
            <a:off x="4029585" y="2688363"/>
            <a:ext cx="2127764" cy="646331"/>
          </a:xfrm>
          <a:prstGeom prst="rect">
            <a:avLst/>
          </a:prstGeom>
          <a:noFill/>
        </p:spPr>
        <p:txBody>
          <a:bodyPr wrap="square" rtlCol="0">
            <a:spAutoFit/>
          </a:bodyPr>
          <a:lstStyle/>
          <a:p>
            <a:pPr algn="ctr" defTabSz="914377" fontAlgn="base">
              <a:spcBef>
                <a:spcPct val="0"/>
              </a:spcBef>
              <a:spcAft>
                <a:spcPct val="0"/>
              </a:spcAft>
              <a:defRPr/>
            </a:pPr>
            <a:r>
              <a:rPr lang="en-US" sz="3600" b="1" baseline="30000" dirty="0">
                <a:solidFill>
                  <a:prstClr val="black"/>
                </a:solidFill>
                <a:latin typeface="Arial Narrow" panose="020B0606020202030204" pitchFamily="34" charset="0"/>
                <a:cs typeface="Arial" charset="0"/>
              </a:rPr>
              <a:t>229</a:t>
            </a:r>
            <a:r>
              <a:rPr lang="en-US" sz="3600" b="1" dirty="0">
                <a:solidFill>
                  <a:prstClr val="black"/>
                </a:solidFill>
                <a:latin typeface="Arial Narrow" panose="020B0606020202030204" pitchFamily="34" charset="0"/>
                <a:cs typeface="Arial" charset="0"/>
              </a:rPr>
              <a:t>Th</a:t>
            </a:r>
            <a:r>
              <a:rPr lang="en-US" sz="3600" b="1" baseline="30000" dirty="0">
                <a:solidFill>
                  <a:prstClr val="black"/>
                </a:solidFill>
                <a:latin typeface="Arial Narrow" panose="020B0606020202030204" pitchFamily="34" charset="0"/>
                <a:cs typeface="Arial" charset="0"/>
              </a:rPr>
              <a:t>89+</a:t>
            </a:r>
            <a:endParaRPr lang="en-US" sz="3600" b="1" baseline="30000" dirty="0">
              <a:solidFill>
                <a:prstClr val="black"/>
              </a:solidFill>
              <a:latin typeface="Calibri" pitchFamily="34" charset="0"/>
              <a:cs typeface="Arial" charset="0"/>
            </a:endParaRPr>
          </a:p>
        </p:txBody>
      </p:sp>
      <p:pic>
        <p:nvPicPr>
          <p:cNvPr id="22" name="Grafik 21">
            <a:extLst>
              <a:ext uri="{FF2B5EF4-FFF2-40B4-BE49-F238E27FC236}">
                <a16:creationId xmlns:a16="http://schemas.microsoft.com/office/drawing/2014/main" id="{FBE0AAEA-3426-956C-1165-214B017BF1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5379" y="3715695"/>
            <a:ext cx="1115111" cy="1672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7CE09AFE-7837-E0B6-9D72-5ACD3F0CE530}"/>
              </a:ext>
            </a:extLst>
          </p:cNvPr>
          <p:cNvSpPr txBox="1"/>
          <p:nvPr/>
        </p:nvSpPr>
        <p:spPr>
          <a:xfrm>
            <a:off x="4045600" y="997493"/>
            <a:ext cx="4100803" cy="461665"/>
          </a:xfrm>
          <a:prstGeom prst="rect">
            <a:avLst/>
          </a:prstGeom>
          <a:solidFill>
            <a:srgbClr val="005AA0"/>
          </a:solidFill>
        </p:spPr>
        <p:txBody>
          <a:bodyPr wrap="none" rtlCol="0">
            <a:spAutoFit/>
          </a:bodyPr>
          <a:lstStyle/>
          <a:p>
            <a:pPr defTabSz="914377" fontAlgn="base">
              <a:spcBef>
                <a:spcPct val="0"/>
              </a:spcBef>
              <a:spcAft>
                <a:spcPct val="0"/>
              </a:spcAft>
              <a:defRPr/>
            </a:pPr>
            <a:r>
              <a:rPr lang="de-DE" sz="2400" b="1" dirty="0">
                <a:solidFill>
                  <a:prstClr val="white"/>
                </a:solidFill>
                <a:latin typeface="Arial Narrow" panose="020B0606020202030204" pitchFamily="34" charset="0"/>
                <a:cs typeface="Arial" charset="0"/>
              </a:rPr>
              <a:t>Ion </a:t>
            </a:r>
            <a:r>
              <a:rPr lang="de-DE" sz="2400" b="1" dirty="0" err="1">
                <a:solidFill>
                  <a:prstClr val="white"/>
                </a:solidFill>
                <a:latin typeface="Arial Narrow" panose="020B0606020202030204" pitchFamily="34" charset="0"/>
                <a:cs typeface="Arial" charset="0"/>
              </a:rPr>
              <a:t>storage</a:t>
            </a:r>
            <a:r>
              <a:rPr lang="de-DE" sz="2400" b="1" dirty="0">
                <a:solidFill>
                  <a:prstClr val="white"/>
                </a:solidFill>
                <a:latin typeface="Arial Narrow" panose="020B0606020202030204" pitchFamily="34" charset="0"/>
                <a:cs typeface="Arial" charset="0"/>
              </a:rPr>
              <a:t> ring and traps at GSI</a:t>
            </a:r>
          </a:p>
        </p:txBody>
      </p:sp>
      <p:pic>
        <p:nvPicPr>
          <p:cNvPr id="8" name="Grafik 7">
            <a:extLst>
              <a:ext uri="{FF2B5EF4-FFF2-40B4-BE49-F238E27FC236}">
                <a16:creationId xmlns:a16="http://schemas.microsoft.com/office/drawing/2014/main" id="{71BE82E4-A769-B4DD-82A6-385A98F619F2}"/>
              </a:ext>
            </a:extLst>
          </p:cNvPr>
          <p:cNvPicPr>
            <a:picLocks noChangeAspect="1"/>
          </p:cNvPicPr>
          <p:nvPr/>
        </p:nvPicPr>
        <p:blipFill>
          <a:blip r:embed="rId9"/>
          <a:stretch>
            <a:fillRect/>
          </a:stretch>
        </p:blipFill>
        <p:spPr>
          <a:xfrm>
            <a:off x="5846347" y="2215107"/>
            <a:ext cx="1963683" cy="1214647"/>
          </a:xfrm>
          <a:prstGeom prst="roundRect">
            <a:avLst>
              <a:gd name="adj" fmla="val 8594"/>
            </a:avLst>
          </a:prstGeom>
          <a:noFill/>
          <a:ln>
            <a:noFill/>
          </a:ln>
          <a:effectLst>
            <a:softEdge rad="50800"/>
          </a:effectLst>
        </p:spPr>
      </p:pic>
      <p:sp>
        <p:nvSpPr>
          <p:cNvPr id="18" name="Ellipse 17">
            <a:extLst>
              <a:ext uri="{FF2B5EF4-FFF2-40B4-BE49-F238E27FC236}">
                <a16:creationId xmlns:a16="http://schemas.microsoft.com/office/drawing/2014/main" id="{6D3B9A4C-5EFC-27C2-575F-892CADF1FFF6}"/>
              </a:ext>
            </a:extLst>
          </p:cNvPr>
          <p:cNvSpPr/>
          <p:nvPr/>
        </p:nvSpPr>
        <p:spPr bwMode="auto">
          <a:xfrm rot="2315102">
            <a:off x="2779053" y="1675476"/>
            <a:ext cx="561559" cy="919984"/>
          </a:xfrm>
          <a:prstGeom prst="ellipse">
            <a:avLst/>
          </a:prstGeom>
          <a:solidFill>
            <a:schemeClr val="bg1">
              <a:alpha val="39000"/>
            </a:schemeClr>
          </a:solidFill>
          <a:ln w="50800">
            <a:solidFill>
              <a:srgbClr val="F0781E"/>
            </a:solidFill>
          </a:ln>
          <a:effectLst/>
        </p:spPr>
        <p:txBody>
          <a:bodyPr wrap="none" rtlCol="0" anchor="ctr"/>
          <a:lstStyle/>
          <a:p>
            <a:pPr algn="ctr" defTabSz="914377">
              <a:defRPr/>
            </a:pPr>
            <a:endParaRPr lang="de-DE" kern="0">
              <a:solidFill>
                <a:sysClr val="windowText" lastClr="000000"/>
              </a:solidFill>
              <a:latin typeface="Calibri" pitchFamily="34" charset="0"/>
              <a:cs typeface="Arial" charset="0"/>
            </a:endParaRPr>
          </a:p>
        </p:txBody>
      </p:sp>
      <p:sp>
        <p:nvSpPr>
          <p:cNvPr id="9" name="Textfeld 8">
            <a:extLst>
              <a:ext uri="{FF2B5EF4-FFF2-40B4-BE49-F238E27FC236}">
                <a16:creationId xmlns:a16="http://schemas.microsoft.com/office/drawing/2014/main" id="{4F088165-3DDB-E7C4-F3E1-E3424E656D4F}"/>
              </a:ext>
            </a:extLst>
          </p:cNvPr>
          <p:cNvSpPr txBox="1"/>
          <p:nvPr/>
        </p:nvSpPr>
        <p:spPr>
          <a:xfrm>
            <a:off x="303751" y="3402435"/>
            <a:ext cx="1763624" cy="707886"/>
          </a:xfrm>
          <a:prstGeom prst="rect">
            <a:avLst/>
          </a:prstGeom>
          <a:solidFill>
            <a:srgbClr val="005AA0">
              <a:alpha val="85000"/>
            </a:srgbClr>
          </a:solidFill>
        </p:spPr>
        <p:txBody>
          <a:bodyPr wrap="none" rtlCol="0">
            <a:spAutoFit/>
          </a:bodyPr>
          <a:lstStyle/>
          <a:p>
            <a:pPr defTabSz="914377" fontAlgn="base">
              <a:spcBef>
                <a:spcPct val="0"/>
              </a:spcBef>
              <a:spcAft>
                <a:spcPct val="0"/>
              </a:spcAft>
              <a:defRPr/>
            </a:pPr>
            <a:r>
              <a:rPr lang="de-DE" sz="2000" dirty="0">
                <a:solidFill>
                  <a:prstClr val="white"/>
                </a:solidFill>
                <a:latin typeface="Arial Narrow" panose="020B0606020202030204" pitchFamily="34" charset="0"/>
                <a:cs typeface="Arial" panose="020B0604020202020204" pitchFamily="34" charset="0"/>
              </a:rPr>
              <a:t>Uranium</a:t>
            </a:r>
            <a:r>
              <a:rPr lang="de-DE" sz="2000" baseline="30000" dirty="0">
                <a:solidFill>
                  <a:prstClr val="white"/>
                </a:solidFill>
                <a:latin typeface="Arial Narrow" panose="020B0606020202030204" pitchFamily="34" charset="0"/>
                <a:cs typeface="Arial" panose="020B0604020202020204" pitchFamily="34" charset="0"/>
              </a:rPr>
              <a:t> </a:t>
            </a:r>
            <a:r>
              <a:rPr lang="de-DE" sz="2000" dirty="0">
                <a:solidFill>
                  <a:prstClr val="white"/>
                </a:solidFill>
                <a:latin typeface="Arial Narrow" panose="020B0606020202030204" pitchFamily="34" charset="0"/>
                <a:cs typeface="Arial" panose="020B0604020202020204" pitchFamily="34" charset="0"/>
              </a:rPr>
              <a:t>beam </a:t>
            </a:r>
          </a:p>
          <a:p>
            <a:pPr defTabSz="914377" fontAlgn="base">
              <a:spcBef>
                <a:spcPct val="0"/>
              </a:spcBef>
              <a:spcAft>
                <a:spcPct val="0"/>
              </a:spcAft>
              <a:defRPr/>
            </a:pPr>
            <a:r>
              <a:rPr lang="de-DE" sz="2000" dirty="0" err="1">
                <a:solidFill>
                  <a:prstClr val="white"/>
                </a:solidFill>
                <a:latin typeface="Arial Narrow" panose="020B0606020202030204" pitchFamily="34" charset="0"/>
                <a:cs typeface="Arial" panose="020B0604020202020204" pitchFamily="34" charset="0"/>
              </a:rPr>
              <a:t>from</a:t>
            </a:r>
            <a:r>
              <a:rPr lang="de-DE" sz="2000" dirty="0">
                <a:solidFill>
                  <a:prstClr val="white"/>
                </a:solidFill>
                <a:latin typeface="Arial Narrow" panose="020B0606020202030204" pitchFamily="34" charset="0"/>
                <a:cs typeface="Arial" panose="020B0604020202020204" pitchFamily="34" charset="0"/>
              </a:rPr>
              <a:t> </a:t>
            </a:r>
            <a:r>
              <a:rPr lang="de-DE" sz="2000" dirty="0" err="1">
                <a:solidFill>
                  <a:prstClr val="white"/>
                </a:solidFill>
                <a:latin typeface="Arial Narrow" panose="020B0606020202030204" pitchFamily="34" charset="0"/>
                <a:cs typeface="Arial" panose="020B0604020202020204" pitchFamily="34" charset="0"/>
              </a:rPr>
              <a:t>synchrotron</a:t>
            </a:r>
            <a:endParaRPr lang="en-US" sz="2000" dirty="0">
              <a:solidFill>
                <a:prstClr val="white"/>
              </a:solidFill>
              <a:latin typeface="Arial Narrow" panose="020B0606020202030204" pitchFamily="34" charset="0"/>
              <a:cs typeface="Arial" panose="020B0604020202020204" pitchFamily="34" charset="0"/>
            </a:endParaRPr>
          </a:p>
        </p:txBody>
      </p:sp>
      <p:cxnSp>
        <p:nvCxnSpPr>
          <p:cNvPr id="25" name="Gerader Verbinder 24">
            <a:extLst>
              <a:ext uri="{FF2B5EF4-FFF2-40B4-BE49-F238E27FC236}">
                <a16:creationId xmlns:a16="http://schemas.microsoft.com/office/drawing/2014/main" id="{DB16FE47-97AA-6BAD-63BD-2E7F1E26CE58}"/>
              </a:ext>
            </a:extLst>
          </p:cNvPr>
          <p:cNvCxnSpPr>
            <a:cxnSpLocks/>
          </p:cNvCxnSpPr>
          <p:nvPr/>
        </p:nvCxnSpPr>
        <p:spPr>
          <a:xfrm>
            <a:off x="8281718" y="5878001"/>
            <a:ext cx="40258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93C8CDE-F168-E117-0708-922F9ED45CF1}"/>
              </a:ext>
            </a:extLst>
          </p:cNvPr>
          <p:cNvSpPr txBox="1"/>
          <p:nvPr/>
        </p:nvSpPr>
        <p:spPr>
          <a:xfrm>
            <a:off x="10500242" y="5610443"/>
            <a:ext cx="1714113" cy="954107"/>
          </a:xfrm>
          <a:prstGeom prst="rect">
            <a:avLst/>
          </a:prstGeom>
          <a:solidFill>
            <a:srgbClr val="FFFF00"/>
          </a:solidFill>
        </p:spPr>
        <p:txBody>
          <a:bodyPr wrap="square" rtlCol="0">
            <a:spAutoFit/>
          </a:bodyPr>
          <a:lstStyle/>
          <a:p>
            <a:pPr defTabSz="914377" fontAlgn="base">
              <a:spcBef>
                <a:spcPct val="0"/>
              </a:spcBef>
              <a:spcAft>
                <a:spcPct val="0"/>
              </a:spcAft>
            </a:pPr>
            <a:r>
              <a:rPr lang="en-US" sz="2800" dirty="0">
                <a:solidFill>
                  <a:prstClr val="black"/>
                </a:solidFill>
                <a:latin typeface="Arial Narrow" panose="020B0606020202030204" pitchFamily="34" charset="0"/>
                <a:cs typeface="Arial" charset="0"/>
              </a:rPr>
              <a:t>Worldwide unique !</a:t>
            </a:r>
          </a:p>
        </p:txBody>
      </p:sp>
      <p:pic>
        <p:nvPicPr>
          <p:cNvPr id="27" name="Picture 12" descr="logo_blauer_leichtviolett_im_c">
            <a:extLst>
              <a:ext uri="{FF2B5EF4-FFF2-40B4-BE49-F238E27FC236}">
                <a16:creationId xmlns:a16="http://schemas.microsoft.com/office/drawing/2014/main" id="{76C42321-54A7-28C0-9BE7-B5895EA4B2C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210423"/>
            <a:ext cx="1933956" cy="622132"/>
          </a:xfrm>
          <a:prstGeom prst="rect">
            <a:avLst/>
          </a:prstGeom>
          <a:noFill/>
          <a:extLst>
            <a:ext uri="{909E8E84-426E-40DD-AFC4-6F175D3DCCD1}">
              <a14:hiddenFill xmlns:a14="http://schemas.microsoft.com/office/drawing/2010/main">
                <a:solidFill>
                  <a:srgbClr val="FFFFFF"/>
                </a:solidFill>
              </a14:hiddenFill>
            </a:ext>
          </a:extLst>
        </p:spPr>
      </p:pic>
      <p:sp>
        <p:nvSpPr>
          <p:cNvPr id="30" name="Foliennummernplatzhalter 2">
            <a:extLst>
              <a:ext uri="{FF2B5EF4-FFF2-40B4-BE49-F238E27FC236}">
                <a16:creationId xmlns:a16="http://schemas.microsoft.com/office/drawing/2014/main" id="{EFF3ACAA-EA6B-E646-90F4-33A12C91C5F3}"/>
              </a:ext>
            </a:extLst>
          </p:cNvPr>
          <p:cNvSpPr txBox="1">
            <a:spLocks/>
          </p:cNvSpPr>
          <p:nvPr/>
        </p:nvSpPr>
        <p:spPr>
          <a:xfrm>
            <a:off x="-72977" y="654423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17</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730577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C1AA5D4D-97E7-55D4-BD55-229B6E21DB20}"/>
              </a:ext>
            </a:extLst>
          </p:cNvPr>
          <p:cNvGraphicFramePr>
            <a:graphicFrameLocks noGrp="1"/>
          </p:cNvGraphicFramePr>
          <p:nvPr>
            <p:extLst>
              <p:ext uri="{D42A27DB-BD31-4B8C-83A1-F6EECF244321}">
                <p14:modId xmlns:p14="http://schemas.microsoft.com/office/powerpoint/2010/main" val="1957444192"/>
              </p:ext>
            </p:extLst>
          </p:nvPr>
        </p:nvGraphicFramePr>
        <p:xfrm>
          <a:off x="1849823" y="1488985"/>
          <a:ext cx="10009112" cy="4648110"/>
        </p:xfrm>
        <a:graphic>
          <a:graphicData uri="http://schemas.openxmlformats.org/drawingml/2006/table">
            <a:tbl>
              <a:tblPr firstRow="1" bandRow="1">
                <a:tableStyleId>{5C22544A-7EE6-4342-B048-85BDC9FD1C3A}</a:tableStyleId>
              </a:tblPr>
              <a:tblGrid>
                <a:gridCol w="984503">
                  <a:extLst>
                    <a:ext uri="{9D8B030D-6E8A-4147-A177-3AD203B41FA5}">
                      <a16:colId xmlns:a16="http://schemas.microsoft.com/office/drawing/2014/main" val="3573691132"/>
                    </a:ext>
                  </a:extLst>
                </a:gridCol>
                <a:gridCol w="9024609">
                  <a:extLst>
                    <a:ext uri="{9D8B030D-6E8A-4147-A177-3AD203B41FA5}">
                      <a16:colId xmlns:a16="http://schemas.microsoft.com/office/drawing/2014/main" val="3364799060"/>
                    </a:ext>
                  </a:extLst>
                </a:gridCol>
              </a:tblGrid>
              <a:tr h="746742">
                <a:tc>
                  <a:txBody>
                    <a:bodyPr/>
                    <a:lstStyle/>
                    <a:p>
                      <a:pPr algn="l"/>
                      <a:r>
                        <a:rPr lang="de-DE" b="1" dirty="0">
                          <a:solidFill>
                            <a:schemeClr val="tx1"/>
                          </a:solidFill>
                          <a:latin typeface="Arial" panose="020B0604020202020204" pitchFamily="34" charset="0"/>
                          <a:cs typeface="Arial" panose="020B0604020202020204" pitchFamily="34" charset="0"/>
                        </a:rPr>
                        <a:t>2024</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DE" b="1" dirty="0" err="1">
                          <a:solidFill>
                            <a:schemeClr val="tx1"/>
                          </a:solidFill>
                          <a:latin typeface="Arial" panose="020B0604020202020204" pitchFamily="34" charset="0"/>
                          <a:cs typeface="Arial" panose="020B0604020202020204" pitchFamily="34" charset="0"/>
                        </a:rPr>
                        <a:t>Started</a:t>
                      </a:r>
                      <a:r>
                        <a:rPr lang="de-DE" b="1" dirty="0">
                          <a:solidFill>
                            <a:schemeClr val="tx1"/>
                          </a:solidFill>
                          <a:latin typeface="Arial" panose="020B0604020202020204" pitchFamily="34" charset="0"/>
                          <a:cs typeface="Arial" panose="020B0604020202020204" pitchFamily="34" charset="0"/>
                        </a:rPr>
                        <a:t> 1st of </a:t>
                      </a:r>
                      <a:r>
                        <a:rPr lang="de-DE" b="1" dirty="0" err="1">
                          <a:solidFill>
                            <a:schemeClr val="tx1"/>
                          </a:solidFill>
                          <a:latin typeface="Arial" panose="020B0604020202020204" pitchFamily="34" charset="0"/>
                          <a:cs typeface="Arial" panose="020B0604020202020204" pitchFamily="34" charset="0"/>
                        </a:rPr>
                        <a:t>July</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0908701"/>
                  </a:ext>
                </a:extLst>
              </a:tr>
              <a:tr h="746742">
                <a:tc>
                  <a:txBody>
                    <a:bodyPr/>
                    <a:lstStyle/>
                    <a:p>
                      <a:pPr algn="l"/>
                      <a:r>
                        <a:rPr lang="de-DE" b="1" dirty="0">
                          <a:solidFill>
                            <a:schemeClr val="tx1"/>
                          </a:solidFill>
                          <a:latin typeface="Arial" panose="020B0604020202020204" pitchFamily="34" charset="0"/>
                          <a:cs typeface="Arial" panose="020B0604020202020204" pitchFamily="34" charset="0"/>
                        </a:rPr>
                        <a:t>2025</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en-US"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9263184"/>
                  </a:ext>
                </a:extLst>
              </a:tr>
              <a:tr h="746742">
                <a:tc>
                  <a:txBody>
                    <a:bodyPr/>
                    <a:lstStyle/>
                    <a:p>
                      <a:pPr algn="l"/>
                      <a:r>
                        <a:rPr lang="de-DE" b="1" dirty="0">
                          <a:solidFill>
                            <a:schemeClr val="tx1"/>
                          </a:solidFill>
                          <a:latin typeface="Arial" panose="020B0604020202020204" pitchFamily="34" charset="0"/>
                          <a:cs typeface="Arial" panose="020B0604020202020204" pitchFamily="34" charset="0"/>
                        </a:rPr>
                        <a:t>2026</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094739"/>
                  </a:ext>
                </a:extLst>
              </a:tr>
              <a:tr h="746742">
                <a:tc>
                  <a:txBody>
                    <a:bodyPr/>
                    <a:lstStyle/>
                    <a:p>
                      <a:pPr algn="l"/>
                      <a:r>
                        <a:rPr lang="de-DE" b="1" dirty="0">
                          <a:solidFill>
                            <a:schemeClr val="tx1"/>
                          </a:solidFill>
                          <a:latin typeface="Arial" panose="020B0604020202020204" pitchFamily="34" charset="0"/>
                          <a:cs typeface="Arial" panose="020B0604020202020204" pitchFamily="34" charset="0"/>
                        </a:rPr>
                        <a:t>2027</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latin typeface="Arial" panose="020B0604020202020204" pitchFamily="34" charset="0"/>
                          <a:cs typeface="Arial" panose="020B0604020202020204" pitchFamily="34" charset="0"/>
                        </a:rPr>
                        <a:t>               </a:t>
                      </a:r>
                      <a:endParaRPr lang="en-US" b="0" dirty="0">
                        <a:solidFill>
                          <a:schemeClr val="tx1"/>
                        </a:solidFill>
                        <a:latin typeface="Arial" panose="020B0604020202020204" pitchFamily="34" charset="0"/>
                        <a:cs typeface="Arial" panose="020B0604020202020204" pitchFamily="34" charset="0"/>
                      </a:endParaRPr>
                    </a:p>
                    <a:p>
                      <a:pPr algn="l"/>
                      <a:endParaRPr lang="en-US"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8197744"/>
                  </a:ext>
                </a:extLst>
              </a:tr>
              <a:tr h="746742">
                <a:tc>
                  <a:txBody>
                    <a:bodyPr/>
                    <a:lstStyle/>
                    <a:p>
                      <a:pPr algn="l"/>
                      <a:r>
                        <a:rPr lang="de-DE" b="1" dirty="0">
                          <a:solidFill>
                            <a:schemeClr val="tx1"/>
                          </a:solidFill>
                          <a:latin typeface="Arial" panose="020B0604020202020204" pitchFamily="34" charset="0"/>
                          <a:cs typeface="Arial" panose="020B0604020202020204" pitchFamily="34" charset="0"/>
                        </a:rPr>
                        <a:t>2028</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b="1" dirty="0">
                          <a:solidFill>
                            <a:schemeClr val="tx1"/>
                          </a:solidFill>
                          <a:latin typeface="Arial" panose="020B0604020202020204" pitchFamily="34" charset="0"/>
                          <a:cs typeface="Arial" panose="020B0604020202020204" pitchFamily="34" charset="0"/>
                        </a:rPr>
                        <a:t>Precision </a:t>
                      </a:r>
                      <a:r>
                        <a:rPr lang="de-DE" b="1" dirty="0" err="1">
                          <a:solidFill>
                            <a:schemeClr val="tx1"/>
                          </a:solidFill>
                          <a:latin typeface="Arial" panose="020B0604020202020204" pitchFamily="34" charset="0"/>
                          <a:cs typeface="Arial" panose="020B0604020202020204" pitchFamily="34" charset="0"/>
                        </a:rPr>
                        <a:t>experiment</a:t>
                      </a:r>
                      <a:r>
                        <a:rPr lang="de-DE" b="1" dirty="0">
                          <a:solidFill>
                            <a:schemeClr val="tx1"/>
                          </a:solidFill>
                          <a:latin typeface="Arial" panose="020B0604020202020204" pitchFamily="34" charset="0"/>
                          <a:cs typeface="Arial" panose="020B0604020202020204" pitchFamily="34" charset="0"/>
                        </a:rPr>
                        <a:t> at </a:t>
                      </a:r>
                      <a:r>
                        <a:rPr lang="en-US" b="1" dirty="0">
                          <a:solidFill>
                            <a:schemeClr val="tx1"/>
                          </a:solidFill>
                          <a:latin typeface="Arial" panose="020B0604020202020204" pitchFamily="34" charset="0"/>
                          <a:cs typeface="Arial" panose="020B0604020202020204" pitchFamily="34" charset="0"/>
                          <a:sym typeface="Symbol" panose="05050102010706020507" pitchFamily="18" charset="2"/>
                        </a:rPr>
                        <a:t>SPECTRAP (STEP 1)</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127770"/>
                  </a:ext>
                </a:extLst>
              </a:tr>
              <a:tr h="746742">
                <a:tc>
                  <a:txBody>
                    <a:bodyPr/>
                    <a:lstStyle/>
                    <a:p>
                      <a:pPr algn="l"/>
                      <a:r>
                        <a:rPr lang="de-DE" b="1" dirty="0">
                          <a:solidFill>
                            <a:schemeClr val="tx1"/>
                          </a:solidFill>
                          <a:latin typeface="Arial" panose="020B0604020202020204" pitchFamily="34" charset="0"/>
                          <a:cs typeface="Arial" panose="020B0604020202020204" pitchFamily="34" charset="0"/>
                        </a:rPr>
                        <a:t>2029</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de-DE" b="1" dirty="0">
                          <a:solidFill>
                            <a:schemeClr val="tx1"/>
                          </a:solidFill>
                          <a:latin typeface="Arial" panose="020B0604020202020204" pitchFamily="34" charset="0"/>
                          <a:cs typeface="Arial" panose="020B0604020202020204" pitchFamily="34" charset="0"/>
                        </a:rPr>
                        <a:t>Precision </a:t>
                      </a:r>
                      <a:r>
                        <a:rPr lang="de-DE" b="1" dirty="0" err="1">
                          <a:solidFill>
                            <a:schemeClr val="tx1"/>
                          </a:solidFill>
                          <a:latin typeface="Arial" panose="020B0604020202020204" pitchFamily="34" charset="0"/>
                          <a:cs typeface="Arial" panose="020B0604020202020204" pitchFamily="34" charset="0"/>
                        </a:rPr>
                        <a:t>experiment</a:t>
                      </a:r>
                      <a:r>
                        <a:rPr lang="de-DE" b="1" dirty="0">
                          <a:solidFill>
                            <a:schemeClr val="tx1"/>
                          </a:solidFill>
                          <a:latin typeface="Arial" panose="020B0604020202020204" pitchFamily="34" charset="0"/>
                          <a:cs typeface="Arial" panose="020B0604020202020204" pitchFamily="34" charset="0"/>
                        </a:rPr>
                        <a:t> at </a:t>
                      </a:r>
                      <a:r>
                        <a:rPr lang="en-US" b="1" dirty="0">
                          <a:solidFill>
                            <a:schemeClr val="tx1"/>
                          </a:solidFill>
                          <a:latin typeface="Arial" panose="020B0604020202020204" pitchFamily="34" charset="0"/>
                          <a:cs typeface="Arial" panose="020B0604020202020204" pitchFamily="34" charset="0"/>
                          <a:sym typeface="Symbol" panose="05050102010706020507" pitchFamily="18" charset="2"/>
                        </a:rPr>
                        <a:t>SPECTRAP (STEP 2) and transfer to Quantum Logic</a:t>
                      </a:r>
                      <a:endParaRPr lang="en-US"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4600184"/>
                  </a:ext>
                </a:extLst>
              </a:tr>
            </a:tbl>
          </a:graphicData>
        </a:graphic>
      </p:graphicFrame>
      <p:sp>
        <p:nvSpPr>
          <p:cNvPr id="2" name="Titel 1">
            <a:extLst>
              <a:ext uri="{FF2B5EF4-FFF2-40B4-BE49-F238E27FC236}">
                <a16:creationId xmlns:a16="http://schemas.microsoft.com/office/drawing/2014/main" id="{C4F31676-8B1F-E237-DB63-E61BF55D1271}"/>
              </a:ext>
            </a:extLst>
          </p:cNvPr>
          <p:cNvSpPr>
            <a:spLocks noGrp="1"/>
          </p:cNvSpPr>
          <p:nvPr>
            <p:ph type="title"/>
          </p:nvPr>
        </p:nvSpPr>
        <p:spPr>
          <a:xfrm>
            <a:off x="408536" y="332685"/>
            <a:ext cx="7585931" cy="685801"/>
          </a:xfrm>
        </p:spPr>
        <p:txBody>
          <a:bodyPr/>
          <a:lstStyle/>
          <a:p>
            <a:r>
              <a:rPr lang="de-DE" sz="3200" dirty="0"/>
              <a:t>Timeline </a:t>
            </a:r>
            <a:r>
              <a:rPr lang="de-DE" sz="3200" dirty="0" err="1"/>
              <a:t>requirements</a:t>
            </a:r>
            <a:r>
              <a:rPr lang="de-DE" sz="3200" dirty="0"/>
              <a:t> </a:t>
            </a:r>
            <a:r>
              <a:rPr lang="de-DE" sz="3200" dirty="0" err="1"/>
              <a:t>for</a:t>
            </a:r>
            <a:r>
              <a:rPr lang="de-DE" sz="3200" dirty="0"/>
              <a:t> </a:t>
            </a:r>
            <a:r>
              <a:rPr lang="de-CH" sz="3200" dirty="0" err="1"/>
              <a:t>HiTHOR</a:t>
            </a:r>
            <a:endParaRPr lang="en-US" sz="3200" dirty="0"/>
          </a:p>
        </p:txBody>
      </p:sp>
      <p:sp>
        <p:nvSpPr>
          <p:cNvPr id="5" name="Pfeil: nach unten 4">
            <a:extLst>
              <a:ext uri="{FF2B5EF4-FFF2-40B4-BE49-F238E27FC236}">
                <a16:creationId xmlns:a16="http://schemas.microsoft.com/office/drawing/2014/main" id="{BC590FEC-834E-89C6-F81F-703F9D2F4FA0}"/>
              </a:ext>
            </a:extLst>
          </p:cNvPr>
          <p:cNvSpPr/>
          <p:nvPr/>
        </p:nvSpPr>
        <p:spPr bwMode="auto">
          <a:xfrm>
            <a:off x="686864" y="1499214"/>
            <a:ext cx="504056" cy="4480453"/>
          </a:xfrm>
          <a:prstGeom prst="downArrow">
            <a:avLst/>
          </a:prstGeom>
          <a:solidFill>
            <a:srgbClr val="F0781E"/>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ea typeface="+mn-ea"/>
              <a:cs typeface="Arial" charset="0"/>
            </a:endParaRPr>
          </a:p>
        </p:txBody>
      </p:sp>
      <p:sp>
        <p:nvSpPr>
          <p:cNvPr id="7" name="Textfeld 6">
            <a:extLst>
              <a:ext uri="{FF2B5EF4-FFF2-40B4-BE49-F238E27FC236}">
                <a16:creationId xmlns:a16="http://schemas.microsoft.com/office/drawing/2014/main" id="{77569F13-4E71-A066-891A-86295C151166}"/>
              </a:ext>
            </a:extLst>
          </p:cNvPr>
          <p:cNvSpPr txBox="1"/>
          <p:nvPr/>
        </p:nvSpPr>
        <p:spPr>
          <a:xfrm>
            <a:off x="3452989" y="2788231"/>
            <a:ext cx="2578901"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Full</a:t>
            </a:r>
            <a:r>
              <a:rPr kumimoji="0" lang="de-DE"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de-DE"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commissioning</a:t>
            </a:r>
            <a:r>
              <a:rPr kumimoji="0" lang="de-DE"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HITRAP </a:t>
            </a:r>
            <a:r>
              <a:rPr kumimoji="0" lang="de-DE"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with</a:t>
            </a:r>
            <a:r>
              <a:rPr kumimoji="0" lang="de-DE" sz="1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heavy </a:t>
            </a:r>
            <a:r>
              <a:rPr kumimoji="0" lang="de-DE" sz="1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ions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Geschweifte Klammer rechts 7">
            <a:extLst>
              <a:ext uri="{FF2B5EF4-FFF2-40B4-BE49-F238E27FC236}">
                <a16:creationId xmlns:a16="http://schemas.microsoft.com/office/drawing/2014/main" id="{9F6559AC-532D-5C26-2D49-A208EF4A3A72}"/>
              </a:ext>
            </a:extLst>
          </p:cNvPr>
          <p:cNvSpPr/>
          <p:nvPr/>
        </p:nvSpPr>
        <p:spPr>
          <a:xfrm>
            <a:off x="2829514" y="2379268"/>
            <a:ext cx="432048" cy="1550706"/>
          </a:xfrm>
          <a:prstGeom prst="rightBrace">
            <a:avLst>
              <a:gd name="adj1" fmla="val 44248"/>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Geschweifte Klammer rechts 3">
            <a:extLst>
              <a:ext uri="{FF2B5EF4-FFF2-40B4-BE49-F238E27FC236}">
                <a16:creationId xmlns:a16="http://schemas.microsoft.com/office/drawing/2014/main" id="{FE2308D7-EF2E-313E-5911-10BE05FB945E}"/>
              </a:ext>
            </a:extLst>
          </p:cNvPr>
          <p:cNvSpPr/>
          <p:nvPr/>
        </p:nvSpPr>
        <p:spPr>
          <a:xfrm>
            <a:off x="6537530" y="1974320"/>
            <a:ext cx="370886" cy="1395897"/>
          </a:xfrm>
          <a:prstGeom prst="rightBrace">
            <a:avLst>
              <a:gd name="adj1" fmla="val 44248"/>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feld 9">
            <a:extLst>
              <a:ext uri="{FF2B5EF4-FFF2-40B4-BE49-F238E27FC236}">
                <a16:creationId xmlns:a16="http://schemas.microsoft.com/office/drawing/2014/main" id="{BAC40D7A-A539-241F-5543-C3B53D2F61B6}"/>
              </a:ext>
            </a:extLst>
          </p:cNvPr>
          <p:cNvSpPr txBox="1"/>
          <p:nvPr/>
        </p:nvSpPr>
        <p:spPr>
          <a:xfrm>
            <a:off x="7154106" y="1761444"/>
            <a:ext cx="4748416" cy="286232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2025: ESR 229Th89+; proof of NHF</a:t>
            </a:r>
          </a:p>
          <a:p>
            <a:r>
              <a:rPr lang="de-DE" b="1" dirty="0" err="1">
                <a:latin typeface="Arial" panose="020B0604020202020204" pitchFamily="34" charset="0"/>
                <a:cs typeface="Arial" panose="020B0604020202020204" pitchFamily="34" charset="0"/>
              </a:rPr>
              <a:t>minimum</a:t>
            </a:r>
            <a:r>
              <a:rPr lang="de-DE" b="1" dirty="0">
                <a:latin typeface="Arial" panose="020B0604020202020204" pitchFamily="34" charset="0"/>
                <a:cs typeface="Arial" panose="020B0604020202020204" pitchFamily="34" charset="0"/>
              </a:rPr>
              <a:t> of 10 </a:t>
            </a:r>
            <a:r>
              <a:rPr lang="de-DE" b="1" dirty="0" err="1">
                <a:latin typeface="Arial" panose="020B0604020202020204" pitchFamily="34" charset="0"/>
                <a:cs typeface="Arial" panose="020B0604020202020204" pitchFamily="34" charset="0"/>
              </a:rPr>
              <a:t>days</a:t>
            </a:r>
            <a:r>
              <a:rPr lang="de-DE" b="1" dirty="0">
                <a:latin typeface="Arial" panose="020B0604020202020204" pitchFamily="34" charset="0"/>
                <a:cs typeface="Arial" panose="020B0604020202020204" pitchFamily="34" charset="0"/>
              </a:rPr>
              <a:t> of </a:t>
            </a:r>
            <a:r>
              <a:rPr lang="de-DE" b="1" baseline="30000" dirty="0">
                <a:latin typeface="Arial" panose="020B0604020202020204" pitchFamily="34" charset="0"/>
                <a:cs typeface="Arial" panose="020B0604020202020204" pitchFamily="34" charset="0"/>
              </a:rPr>
              <a:t>238</a:t>
            </a:r>
            <a:r>
              <a:rPr lang="de-DE" b="1" dirty="0">
                <a:latin typeface="Arial" panose="020B0604020202020204" pitchFamily="34" charset="0"/>
                <a:cs typeface="Arial" panose="020B0604020202020204" pitchFamily="34" charset="0"/>
              </a:rPr>
              <a:t>U </a:t>
            </a:r>
            <a:r>
              <a:rPr lang="de-DE" b="1" dirty="0" err="1">
                <a:latin typeface="Arial" panose="020B0604020202020204" pitchFamily="34" charset="0"/>
                <a:cs typeface="Arial" panose="020B0604020202020204" pitchFamily="34" charset="0"/>
              </a:rPr>
              <a:t>beams</a:t>
            </a:r>
            <a:r>
              <a:rPr lang="de-DE" b="1" dirty="0">
                <a:latin typeface="Arial" panose="020B0604020202020204" pitchFamily="34" charset="0"/>
                <a:cs typeface="Arial" panose="020B0604020202020204" pitchFamily="34" charset="0"/>
              </a:rPr>
              <a:t> at SIS;</a:t>
            </a:r>
          </a:p>
          <a:p>
            <a:endParaRPr lang="de-DE" b="1"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2026: </a:t>
            </a:r>
            <a:r>
              <a:rPr lang="de-DE" b="1" dirty="0" err="1">
                <a:latin typeface="Arial" panose="020B0604020202020204" pitchFamily="34" charset="0"/>
                <a:cs typeface="Arial" panose="020B0604020202020204" pitchFamily="34" charset="0"/>
              </a:rPr>
              <a:t>Depending</a:t>
            </a:r>
            <a:r>
              <a:rPr lang="de-DE" b="1" dirty="0">
                <a:latin typeface="Arial" panose="020B0604020202020204" pitchFamily="34" charset="0"/>
                <a:cs typeface="Arial" panose="020B0604020202020204" pitchFamily="34" charset="0"/>
              </a:rPr>
              <a:t> on </a:t>
            </a:r>
            <a:r>
              <a:rPr lang="de-DE" b="1" dirty="0" err="1">
                <a:latin typeface="Arial" panose="020B0604020202020204" pitchFamily="34" charset="0"/>
                <a:cs typeface="Arial" panose="020B0604020202020204" pitchFamily="34" charset="0"/>
              </a:rPr>
              <a:t>result</a:t>
            </a:r>
            <a:r>
              <a:rPr lang="de-DE" b="1" dirty="0">
                <a:latin typeface="Arial" panose="020B0604020202020204" pitchFamily="34" charset="0"/>
                <a:cs typeface="Arial" panose="020B0604020202020204" pitchFamily="34" charset="0"/>
              </a:rPr>
              <a:t> in 2025:</a:t>
            </a:r>
          </a:p>
          <a:p>
            <a:r>
              <a:rPr lang="de-DE" b="1" dirty="0" err="1">
                <a:latin typeface="Arial" panose="020B0604020202020204" pitchFamily="34" charset="0"/>
                <a:cs typeface="Arial" panose="020B0604020202020204" pitchFamily="34" charset="0"/>
              </a:rPr>
              <a:t>minimum</a:t>
            </a:r>
            <a:r>
              <a:rPr lang="de-DE" b="1" dirty="0">
                <a:latin typeface="Arial" panose="020B0604020202020204" pitchFamily="34" charset="0"/>
                <a:cs typeface="Arial" panose="020B0604020202020204" pitchFamily="34" charset="0"/>
              </a:rPr>
              <a:t> of 10 </a:t>
            </a:r>
            <a:r>
              <a:rPr lang="de-DE" b="1" dirty="0" err="1">
                <a:latin typeface="Arial" panose="020B0604020202020204" pitchFamily="34" charset="0"/>
                <a:cs typeface="Arial" panose="020B0604020202020204" pitchFamily="34" charset="0"/>
              </a:rPr>
              <a:t>days</a:t>
            </a:r>
            <a:r>
              <a:rPr lang="de-DE" b="1" dirty="0">
                <a:latin typeface="Arial" panose="020B0604020202020204" pitchFamily="34" charset="0"/>
                <a:cs typeface="Arial" panose="020B0604020202020204" pitchFamily="34" charset="0"/>
              </a:rPr>
              <a:t> of </a:t>
            </a:r>
            <a:r>
              <a:rPr lang="de-DE" b="1" baseline="30000" dirty="0">
                <a:latin typeface="Arial" panose="020B0604020202020204" pitchFamily="34" charset="0"/>
                <a:cs typeface="Arial" panose="020B0604020202020204" pitchFamily="34" charset="0"/>
              </a:rPr>
              <a:t>238</a:t>
            </a:r>
            <a:r>
              <a:rPr lang="de-DE" b="1" dirty="0">
                <a:latin typeface="Arial" panose="020B0604020202020204" pitchFamily="34" charset="0"/>
                <a:cs typeface="Arial" panose="020B0604020202020204" pitchFamily="34" charset="0"/>
              </a:rPr>
              <a:t>U </a:t>
            </a:r>
            <a:r>
              <a:rPr lang="de-DE" b="1" dirty="0" err="1">
                <a:latin typeface="Arial" panose="020B0604020202020204" pitchFamily="34" charset="0"/>
                <a:cs typeface="Arial" panose="020B0604020202020204" pitchFamily="34" charset="0"/>
              </a:rPr>
              <a:t>beams</a:t>
            </a:r>
            <a:r>
              <a:rPr lang="de-DE" b="1" dirty="0">
                <a:latin typeface="Arial" panose="020B0604020202020204" pitchFamily="34" charset="0"/>
                <a:cs typeface="Arial" panose="020B0604020202020204" pitchFamily="34" charset="0"/>
              </a:rPr>
              <a:t> at SIS;</a:t>
            </a:r>
          </a:p>
          <a:p>
            <a:endParaRPr lang="de-DE" b="1" dirty="0">
              <a:latin typeface="Arial" panose="020B0604020202020204" pitchFamily="34" charset="0"/>
              <a:cs typeface="Arial" panose="020B0604020202020204" pitchFamily="34" charset="0"/>
            </a:endParaRPr>
          </a:p>
          <a:p>
            <a:r>
              <a:rPr lang="de-DE" b="1" dirty="0">
                <a:solidFill>
                  <a:schemeClr val="bg2">
                    <a:lumMod val="75000"/>
                  </a:schemeClr>
                </a:solidFill>
                <a:latin typeface="Arial" panose="020B0604020202020204" pitchFamily="34" charset="0"/>
                <a:cs typeface="Arial" panose="020B0604020202020204" pitchFamily="34" charset="0"/>
              </a:rPr>
              <a:t>2027: </a:t>
            </a:r>
            <a:r>
              <a:rPr lang="de-DE" b="1" dirty="0" err="1">
                <a:solidFill>
                  <a:schemeClr val="bg2">
                    <a:lumMod val="75000"/>
                  </a:schemeClr>
                </a:solidFill>
                <a:latin typeface="Arial" panose="020B0604020202020204" pitchFamily="34" charset="0"/>
                <a:cs typeface="Arial" panose="020B0604020202020204" pitchFamily="34" charset="0"/>
              </a:rPr>
              <a:t>Depending</a:t>
            </a:r>
            <a:r>
              <a:rPr lang="de-DE" b="1" dirty="0">
                <a:solidFill>
                  <a:schemeClr val="bg2">
                    <a:lumMod val="75000"/>
                  </a:schemeClr>
                </a:solidFill>
                <a:latin typeface="Arial" panose="020B0604020202020204" pitchFamily="34" charset="0"/>
                <a:cs typeface="Arial" panose="020B0604020202020204" pitchFamily="34" charset="0"/>
              </a:rPr>
              <a:t> on </a:t>
            </a:r>
            <a:r>
              <a:rPr lang="de-DE" b="1" dirty="0" err="1">
                <a:solidFill>
                  <a:schemeClr val="bg2">
                    <a:lumMod val="75000"/>
                  </a:schemeClr>
                </a:solidFill>
                <a:latin typeface="Arial" panose="020B0604020202020204" pitchFamily="34" charset="0"/>
                <a:cs typeface="Arial" panose="020B0604020202020204" pitchFamily="34" charset="0"/>
              </a:rPr>
              <a:t>result</a:t>
            </a:r>
            <a:r>
              <a:rPr lang="de-DE" b="1" dirty="0">
                <a:solidFill>
                  <a:schemeClr val="bg2">
                    <a:lumMod val="75000"/>
                  </a:schemeClr>
                </a:solidFill>
                <a:latin typeface="Arial" panose="020B0604020202020204" pitchFamily="34" charset="0"/>
                <a:cs typeface="Arial" panose="020B0604020202020204" pitchFamily="34" charset="0"/>
              </a:rPr>
              <a:t> in 2026:</a:t>
            </a:r>
          </a:p>
          <a:p>
            <a:r>
              <a:rPr lang="de-DE" b="1" dirty="0" err="1">
                <a:solidFill>
                  <a:schemeClr val="bg2">
                    <a:lumMod val="75000"/>
                  </a:schemeClr>
                </a:solidFill>
                <a:latin typeface="Arial" panose="020B0604020202020204" pitchFamily="34" charset="0"/>
                <a:cs typeface="Arial" panose="020B0604020202020204" pitchFamily="34" charset="0"/>
              </a:rPr>
              <a:t>minimum</a:t>
            </a:r>
            <a:r>
              <a:rPr lang="de-DE" b="1" dirty="0">
                <a:solidFill>
                  <a:schemeClr val="bg2">
                    <a:lumMod val="75000"/>
                  </a:schemeClr>
                </a:solidFill>
                <a:latin typeface="Arial" panose="020B0604020202020204" pitchFamily="34" charset="0"/>
                <a:cs typeface="Arial" panose="020B0604020202020204" pitchFamily="34" charset="0"/>
              </a:rPr>
              <a:t> of 10 </a:t>
            </a:r>
            <a:r>
              <a:rPr lang="de-DE" b="1" dirty="0" err="1">
                <a:solidFill>
                  <a:schemeClr val="bg2">
                    <a:lumMod val="75000"/>
                  </a:schemeClr>
                </a:solidFill>
                <a:latin typeface="Arial" panose="020B0604020202020204" pitchFamily="34" charset="0"/>
                <a:cs typeface="Arial" panose="020B0604020202020204" pitchFamily="34" charset="0"/>
              </a:rPr>
              <a:t>days</a:t>
            </a:r>
            <a:r>
              <a:rPr lang="de-DE" b="1" dirty="0">
                <a:solidFill>
                  <a:schemeClr val="bg2">
                    <a:lumMod val="75000"/>
                  </a:schemeClr>
                </a:solidFill>
                <a:latin typeface="Arial" panose="020B0604020202020204" pitchFamily="34" charset="0"/>
                <a:cs typeface="Arial" panose="020B0604020202020204" pitchFamily="34" charset="0"/>
              </a:rPr>
              <a:t> of </a:t>
            </a:r>
            <a:r>
              <a:rPr lang="de-DE" b="1" baseline="30000" dirty="0">
                <a:solidFill>
                  <a:schemeClr val="bg2">
                    <a:lumMod val="75000"/>
                  </a:schemeClr>
                </a:solidFill>
                <a:latin typeface="Arial" panose="020B0604020202020204" pitchFamily="34" charset="0"/>
                <a:cs typeface="Arial" panose="020B0604020202020204" pitchFamily="34" charset="0"/>
              </a:rPr>
              <a:t>238</a:t>
            </a:r>
            <a:r>
              <a:rPr lang="de-DE" b="1" dirty="0">
                <a:solidFill>
                  <a:schemeClr val="bg2">
                    <a:lumMod val="75000"/>
                  </a:schemeClr>
                </a:solidFill>
                <a:latin typeface="Arial" panose="020B0604020202020204" pitchFamily="34" charset="0"/>
                <a:cs typeface="Arial" panose="020B0604020202020204" pitchFamily="34" charset="0"/>
              </a:rPr>
              <a:t>U </a:t>
            </a:r>
            <a:r>
              <a:rPr lang="de-DE" b="1" dirty="0" err="1">
                <a:solidFill>
                  <a:schemeClr val="bg2">
                    <a:lumMod val="75000"/>
                  </a:schemeClr>
                </a:solidFill>
                <a:latin typeface="Arial" panose="020B0604020202020204" pitchFamily="34" charset="0"/>
                <a:cs typeface="Arial" panose="020B0604020202020204" pitchFamily="34" charset="0"/>
              </a:rPr>
              <a:t>beams</a:t>
            </a:r>
            <a:r>
              <a:rPr lang="de-DE" b="1" dirty="0">
                <a:solidFill>
                  <a:schemeClr val="bg2">
                    <a:lumMod val="75000"/>
                  </a:schemeClr>
                </a:solidFill>
                <a:latin typeface="Arial" panose="020B0604020202020204" pitchFamily="34" charset="0"/>
                <a:cs typeface="Arial" panose="020B0604020202020204" pitchFamily="34" charset="0"/>
              </a:rPr>
              <a:t> at SIS;</a:t>
            </a:r>
          </a:p>
          <a:p>
            <a:endParaRPr lang="de-DE"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F307C6B1-A66E-97F9-48BF-0D2515544799}"/>
              </a:ext>
            </a:extLst>
          </p:cNvPr>
          <p:cNvSpPr txBox="1"/>
          <p:nvPr/>
        </p:nvSpPr>
        <p:spPr>
          <a:xfrm>
            <a:off x="8146510" y="4863217"/>
            <a:ext cx="3786477" cy="646331"/>
          </a:xfrm>
          <a:prstGeom prst="rect">
            <a:avLst/>
          </a:prstGeom>
          <a:solidFill>
            <a:srgbClr val="FFFF00"/>
          </a:solidFill>
        </p:spPr>
        <p:txBody>
          <a:bodyPr vert="horz" wrap="square" lIns="91440" tIns="45720" rIns="91440" bIns="45720" rtlCol="0" anchor="t">
            <a:spAutoFit/>
          </a:bodyPr>
          <a:lstStyle/>
          <a:p>
            <a:pPr algn="l"/>
            <a:r>
              <a:rPr lang="en-US" dirty="0"/>
              <a:t>Beam time request depends on HITRAP performance</a:t>
            </a:r>
          </a:p>
        </p:txBody>
      </p:sp>
      <p:sp>
        <p:nvSpPr>
          <p:cNvPr id="11" name="Textfeld 10">
            <a:extLst>
              <a:ext uri="{FF2B5EF4-FFF2-40B4-BE49-F238E27FC236}">
                <a16:creationId xmlns:a16="http://schemas.microsoft.com/office/drawing/2014/main" id="{4D0B36A2-41EF-7896-4B5C-CB0338DA90DC}"/>
              </a:ext>
            </a:extLst>
          </p:cNvPr>
          <p:cNvSpPr txBox="1"/>
          <p:nvPr/>
        </p:nvSpPr>
        <p:spPr>
          <a:xfrm>
            <a:off x="2536679" y="6137095"/>
            <a:ext cx="7129835" cy="369332"/>
          </a:xfrm>
          <a:prstGeom prst="rect">
            <a:avLst/>
          </a:prstGeom>
          <a:solidFill>
            <a:srgbClr val="FFC000"/>
          </a:solidFill>
        </p:spPr>
        <p:txBody>
          <a:bodyPr vert="horz" wrap="square" lIns="91440" tIns="45720" rIns="91440" bIns="45720" rtlCol="0" anchor="t">
            <a:spAutoFit/>
          </a:bodyPr>
          <a:lstStyle/>
          <a:p>
            <a:pPr algn="l"/>
            <a:r>
              <a:rPr lang="de-DE" dirty="0"/>
              <a:t>Primary </a:t>
            </a:r>
            <a:r>
              <a:rPr lang="de-DE" baseline="30000" dirty="0"/>
              <a:t>232</a:t>
            </a:r>
            <a:r>
              <a:rPr lang="de-DE" dirty="0"/>
              <a:t>Th beam </a:t>
            </a:r>
            <a:r>
              <a:rPr lang="de-DE" dirty="0" err="1"/>
              <a:t>would</a:t>
            </a:r>
            <a:r>
              <a:rPr lang="de-DE" dirty="0"/>
              <a:t> </a:t>
            </a:r>
            <a:r>
              <a:rPr lang="de-DE" dirty="0" err="1"/>
              <a:t>substanially</a:t>
            </a:r>
            <a:r>
              <a:rPr lang="de-DE" dirty="0"/>
              <a:t> relax </a:t>
            </a:r>
            <a:r>
              <a:rPr lang="de-DE" dirty="0" err="1"/>
              <a:t>the</a:t>
            </a:r>
            <a:r>
              <a:rPr lang="de-DE" dirty="0"/>
              <a:t> beam time </a:t>
            </a:r>
            <a:r>
              <a:rPr lang="de-DE" dirty="0" err="1"/>
              <a:t>request</a:t>
            </a:r>
            <a:r>
              <a:rPr lang="de-DE" dirty="0"/>
              <a:t>! </a:t>
            </a:r>
            <a:endParaRPr lang="en-US" dirty="0"/>
          </a:p>
        </p:txBody>
      </p:sp>
      <p:sp>
        <p:nvSpPr>
          <p:cNvPr id="12" name="Foliennummernplatzhalter 2">
            <a:extLst>
              <a:ext uri="{FF2B5EF4-FFF2-40B4-BE49-F238E27FC236}">
                <a16:creationId xmlns:a16="http://schemas.microsoft.com/office/drawing/2014/main" id="{BF3E95A9-2BF5-F267-E780-C61E41537E27}"/>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18</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155391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8369" y="3429000"/>
            <a:ext cx="11955261" cy="1075729"/>
          </a:xfrm>
        </p:spPr>
        <p:txBody>
          <a:bodyPr>
            <a:normAutofit fontScale="90000"/>
          </a:bodyPr>
          <a:lstStyle/>
          <a:p>
            <a: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t>BARB </a:t>
            </a:r>
            <a:r>
              <a:rPr lang="en-GB" sz="2267" dirty="0" err="1">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t>AdG</a:t>
            </a:r>
            <a:b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br>
            <a:b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br>
            <a: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t>2020-2025 extended to 2026</a:t>
            </a:r>
            <a:b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br>
            <a:b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br>
            <a:r>
              <a:rPr lang="en-GB" sz="2267" dirty="0">
                <a:solidFill>
                  <a:schemeClr val="tx1"/>
                </a:solidFill>
                <a:highlight>
                  <a:srgbClr val="FFFFFF"/>
                </a:highlight>
                <a:latin typeface="Helvetica Neue Medium" panose="02000503000000020004" pitchFamily="2" charset="0"/>
                <a:ea typeface="Helvetica Neue Medium" panose="02000503000000020004" pitchFamily="2" charset="0"/>
                <a:cs typeface="Helvetica Neue Medium" panose="02000503000000020004" pitchFamily="2" charset="0"/>
              </a:rPr>
              <a:t>PI: Marco Durante</a:t>
            </a:r>
          </a:p>
        </p:txBody>
      </p:sp>
      <p:pic>
        <p:nvPicPr>
          <p:cNvPr id="8" name="Picture 7" descr="Logo&#10;&#10;Description automatically generated">
            <a:extLst>
              <a:ext uri="{FF2B5EF4-FFF2-40B4-BE49-F238E27FC236}">
                <a16:creationId xmlns:a16="http://schemas.microsoft.com/office/drawing/2014/main" id="{1FCEAA3D-F1AC-4B60-8388-5FA8D8E12EE2}"/>
              </a:ext>
            </a:extLst>
          </p:cNvPr>
          <p:cNvPicPr>
            <a:picLocks noChangeAspect="1"/>
          </p:cNvPicPr>
          <p:nvPr/>
        </p:nvPicPr>
        <p:blipFill rotWithShape="1">
          <a:blip r:embed="rId2">
            <a:extLst>
              <a:ext uri="{28A0092B-C50C-407E-A947-70E740481C1C}">
                <a14:useLocalDpi xmlns:a14="http://schemas.microsoft.com/office/drawing/2010/main" val="0"/>
              </a:ext>
            </a:extLst>
          </a:blip>
          <a:srcRect t="3428" b="13257"/>
          <a:stretch/>
        </p:blipFill>
        <p:spPr>
          <a:xfrm>
            <a:off x="4973675" y="4693510"/>
            <a:ext cx="2502839" cy="841040"/>
          </a:xfrm>
          <a:prstGeom prst="rect">
            <a:avLst/>
          </a:prstGeom>
        </p:spPr>
      </p:pic>
      <p:pic>
        <p:nvPicPr>
          <p:cNvPr id="3" name="Picture 2">
            <a:extLst>
              <a:ext uri="{FF2B5EF4-FFF2-40B4-BE49-F238E27FC236}">
                <a16:creationId xmlns:a16="http://schemas.microsoft.com/office/drawing/2014/main" id="{082D2175-2D5E-3A36-ADE4-7C6BCCA810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9" t="22263" r="6832" b="25309"/>
          <a:stretch/>
        </p:blipFill>
        <p:spPr bwMode="auto">
          <a:xfrm>
            <a:off x="1511389" y="150665"/>
            <a:ext cx="1684767" cy="7245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raphical user interface&#10;&#10;Description automatically generated">
            <a:extLst>
              <a:ext uri="{FF2B5EF4-FFF2-40B4-BE49-F238E27FC236}">
                <a16:creationId xmlns:a16="http://schemas.microsoft.com/office/drawing/2014/main" id="{48635160-FBC0-3249-85B6-28E62831F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813" y="119811"/>
            <a:ext cx="1279228" cy="67009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58D296E-7BBA-A9BD-C44D-3747B9DF9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955" y="123419"/>
            <a:ext cx="933813" cy="69947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2EF4DC5-C9B8-97ED-19F9-F5F0C3E08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9816" y="277431"/>
            <a:ext cx="933813" cy="514971"/>
          </a:xfrm>
          <a:prstGeom prst="rect">
            <a:avLst/>
          </a:prstGeom>
        </p:spPr>
      </p:pic>
      <p:sp>
        <p:nvSpPr>
          <p:cNvPr id="4" name="Foliennummernplatzhalter 2">
            <a:extLst>
              <a:ext uri="{FF2B5EF4-FFF2-40B4-BE49-F238E27FC236}">
                <a16:creationId xmlns:a16="http://schemas.microsoft.com/office/drawing/2014/main" id="{403F89F9-5E67-8C62-FF4B-D3CC92A0FDF8}"/>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39101991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31676-8B1F-E237-DB63-E61BF55D1271}"/>
              </a:ext>
            </a:extLst>
          </p:cNvPr>
          <p:cNvSpPr>
            <a:spLocks noGrp="1"/>
          </p:cNvSpPr>
          <p:nvPr>
            <p:ph type="title"/>
          </p:nvPr>
        </p:nvSpPr>
        <p:spPr>
          <a:xfrm>
            <a:off x="338883" y="318373"/>
            <a:ext cx="10972800" cy="685801"/>
          </a:xfrm>
        </p:spPr>
        <p:txBody>
          <a:bodyPr/>
          <a:lstStyle/>
          <a:p>
            <a:r>
              <a:rPr lang="de-DE" sz="3200" dirty="0" err="1"/>
              <a:t>Overview</a:t>
            </a:r>
            <a:r>
              <a:rPr lang="de-DE" sz="3200" dirty="0"/>
              <a:t> </a:t>
            </a:r>
            <a:endParaRPr lang="en-US" sz="3200" dirty="0"/>
          </a:p>
        </p:txBody>
      </p:sp>
      <p:sp>
        <p:nvSpPr>
          <p:cNvPr id="4" name="Textfeld 3">
            <a:extLst>
              <a:ext uri="{FF2B5EF4-FFF2-40B4-BE49-F238E27FC236}">
                <a16:creationId xmlns:a16="http://schemas.microsoft.com/office/drawing/2014/main" id="{513A7F66-57BB-58A0-9452-AA91B21A4AA5}"/>
              </a:ext>
            </a:extLst>
          </p:cNvPr>
          <p:cNvSpPr txBox="1"/>
          <p:nvPr/>
        </p:nvSpPr>
        <p:spPr>
          <a:xfrm>
            <a:off x="252236" y="1297333"/>
            <a:ext cx="11076112" cy="52681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presentation will cover the following running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advanced grant NECTAR (2020)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Nuclear Reactions at Storage Rings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(CRYRING, ESR)”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Beatriz Jurado, LP2i Bordeaux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consolidator grant LISA (2020):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Lifetime measurements with Solid Active targets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(DESPEC)</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Kathrin Wimmer, GSI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starting grant ELDAR (2022)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Elements in the Lives and Death of Stars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(CRYRING)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Carlo Bruno, U Edinburgh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Helmholtz Young Investigator Group (2023)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Towards frequency metrology of the optical hyperfine structure of 				             highly charged ions using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quantu</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 logic</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(HITRAP)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Peter Micke, U Jena and HI-Jena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advanced grant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HiThor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(2024)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Highly Ionized Trapped 229-Thorium: A New Paradigm 					               Towards a Nuclear Clock</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(ESR, HITRAP)”</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Thomas Stöhlker GSI, HI-Jena, U Jena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advanced grant BARB (2020)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Biomedical Applications of Radioactive ion Beams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Marco Durante GSI, TU Darmstadt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ERC consolidator grant PROMISE (2024) “</a:t>
            </a:r>
            <a:r>
              <a:rPr kumimoji="0" lang="en-US" sz="1600" b="1" i="0" u="none" strike="noStrike" kern="1200" cap="none" spc="0" normalizeH="0" baseline="0" noProof="0" dirty="0">
                <a:ln>
                  <a:noFill/>
                </a:ln>
                <a:solidFill>
                  <a:srgbClr val="333333"/>
                </a:solidFill>
                <a:effectLst/>
                <a:highlight>
                  <a:srgbClr val="FFFFFF"/>
                </a:highlight>
                <a:uLnTx/>
                <a:uFillTx/>
                <a:latin typeface="Arial" panose="020B0604020202020204" pitchFamily="34" charset="0"/>
                <a:cs typeface="Helvetica"/>
              </a:rPr>
              <a:t>Portal Range Monitoring in Mixed Ion Beam Surgery</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Christian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Graef</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GSI, TU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Darmstad</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descr="ERC">
            <a:extLst>
              <a:ext uri="{FF2B5EF4-FFF2-40B4-BE49-F238E27FC236}">
                <a16:creationId xmlns:a16="http://schemas.microsoft.com/office/drawing/2014/main" id="{FD825CC1-1217-BC06-E1A6-96DF6DEC90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9352" y="1636722"/>
            <a:ext cx="1560412" cy="1507071"/>
          </a:xfrm>
          <a:prstGeom prst="rect">
            <a:avLst/>
          </a:prstGeom>
        </p:spPr>
      </p:pic>
      <p:sp>
        <p:nvSpPr>
          <p:cNvPr id="5" name="Foliennummernplatzhalter 2">
            <a:extLst>
              <a:ext uri="{FF2B5EF4-FFF2-40B4-BE49-F238E27FC236}">
                <a16:creationId xmlns:a16="http://schemas.microsoft.com/office/drawing/2014/main" id="{3DFF6DE2-B9A5-FA32-A721-E1B6BE6AA410}"/>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pic>
        <p:nvPicPr>
          <p:cNvPr id="3" name="Picture 5">
            <a:extLst>
              <a:ext uri="{FF2B5EF4-FFF2-40B4-BE49-F238E27FC236}">
                <a16:creationId xmlns:a16="http://schemas.microsoft.com/office/drawing/2014/main" id="{EFC10F00-A18A-9E30-951B-34A83787B7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1337" y="5487883"/>
            <a:ext cx="1161355" cy="1161355"/>
          </a:xfrm>
          <a:prstGeom prst="rect">
            <a:avLst/>
          </a:prstGeom>
        </p:spPr>
      </p:pic>
    </p:spTree>
    <p:extLst>
      <p:ext uri="{BB962C8B-B14F-4D97-AF65-F5344CB8AC3E}">
        <p14:creationId xmlns:p14="http://schemas.microsoft.com/office/powerpoint/2010/main" val="229670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srcRect t="867"/>
          <a:stretch>
            <a:fillRect/>
          </a:stretch>
        </p:blipFill>
        <p:spPr>
          <a:xfrm>
            <a:off x="8001490" y="1324080"/>
            <a:ext cx="4190511" cy="5194680"/>
          </a:xfrm>
          <a:prstGeom prst="rect">
            <a:avLst/>
          </a:prstGeom>
          <a:ln w="12700">
            <a:miter lim="400000"/>
          </a:ln>
        </p:spPr>
      </p:pic>
      <p:sp>
        <p:nvSpPr>
          <p:cNvPr id="222" name="Radioactive Ion Beams (RIB) for simultaneous treatment and range verification"/>
          <p:cNvSpPr txBox="1"/>
          <p:nvPr/>
        </p:nvSpPr>
        <p:spPr>
          <a:xfrm>
            <a:off x="1" y="260310"/>
            <a:ext cx="10369425" cy="723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L="642937" indent="-482203" algn="l">
              <a:lnSpc>
                <a:spcPct val="90000"/>
              </a:lnSpc>
              <a:defRPr sz="4700" spc="-94">
                <a:solidFill>
                  <a:srgbClr val="000000"/>
                </a:solidFill>
              </a:defRPr>
            </a:lvl1pPr>
          </a:lstStyle>
          <a:p>
            <a:pPr marL="857228" indent="-642921" defTabSz="609585" hangingPunct="0"/>
            <a:r>
              <a:rPr sz="2351" kern="0" spc="-125" dirty="0">
                <a:latin typeface="Arial"/>
                <a:cs typeface="Arial"/>
                <a:sym typeface="Arial"/>
              </a:rPr>
              <a:t>Radioactive Ion Beams (RIB) for simultaneous treatment </a:t>
            </a:r>
            <a:endParaRPr lang="de-DE" sz="2351" kern="0" spc="-125" dirty="0">
              <a:latin typeface="Arial"/>
              <a:cs typeface="Arial"/>
              <a:sym typeface="Arial"/>
            </a:endParaRPr>
          </a:p>
          <a:p>
            <a:pPr marL="857228" indent="-642921" defTabSz="609585" hangingPunct="0"/>
            <a:r>
              <a:rPr sz="2351" kern="0" spc="-125" dirty="0">
                <a:latin typeface="Arial"/>
                <a:cs typeface="Arial"/>
                <a:sym typeface="Arial"/>
              </a:rPr>
              <a:t>and range verification</a:t>
            </a:r>
          </a:p>
        </p:txBody>
      </p:sp>
      <p:sp>
        <p:nvSpPr>
          <p:cNvPr id="223" name="Durante et al. In preparation Frontiers and Oncology"/>
          <p:cNvSpPr txBox="1"/>
          <p:nvPr/>
        </p:nvSpPr>
        <p:spPr>
          <a:xfrm>
            <a:off x="4709020" y="6242264"/>
            <a:ext cx="3061737"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609585" hangingPunct="0"/>
            <a:r>
              <a:rPr lang="de-DE" sz="1600" kern="0" dirty="0" err="1">
                <a:solidFill>
                  <a:srgbClr val="000000"/>
                </a:solidFill>
                <a:latin typeface="Arial"/>
                <a:cs typeface="Arial"/>
                <a:sym typeface="Arial"/>
              </a:rPr>
              <a:t>Boscolo</a:t>
            </a:r>
            <a:r>
              <a:rPr sz="1600" kern="0" dirty="0">
                <a:solidFill>
                  <a:srgbClr val="000000"/>
                </a:solidFill>
                <a:latin typeface="Arial"/>
                <a:cs typeface="Arial"/>
                <a:sym typeface="Arial"/>
              </a:rPr>
              <a:t> </a:t>
            </a:r>
            <a:r>
              <a:rPr sz="1600" i="1" kern="0" dirty="0">
                <a:solidFill>
                  <a:srgbClr val="000000"/>
                </a:solidFill>
                <a:latin typeface="Arial"/>
                <a:cs typeface="Arial"/>
                <a:sym typeface="Arial"/>
              </a:rPr>
              <a:t>et al. </a:t>
            </a:r>
            <a:r>
              <a:rPr lang="de-DE" sz="1600" i="1" kern="0" dirty="0">
                <a:solidFill>
                  <a:srgbClr val="000000"/>
                </a:solidFill>
                <a:latin typeface="Arial"/>
                <a:cs typeface="Arial"/>
                <a:sym typeface="Arial"/>
              </a:rPr>
              <a:t>Front. </a:t>
            </a:r>
            <a:r>
              <a:rPr lang="de-DE" sz="1600" i="1" kern="0" dirty="0" err="1">
                <a:solidFill>
                  <a:srgbClr val="000000"/>
                </a:solidFill>
                <a:latin typeface="Arial"/>
                <a:cs typeface="Arial"/>
                <a:sym typeface="Arial"/>
              </a:rPr>
              <a:t>Oncol</a:t>
            </a:r>
            <a:r>
              <a:rPr lang="de-DE" sz="1600" kern="0" dirty="0">
                <a:solidFill>
                  <a:srgbClr val="000000"/>
                </a:solidFill>
                <a:latin typeface="Arial"/>
                <a:cs typeface="Arial"/>
                <a:sym typeface="Arial"/>
              </a:rPr>
              <a:t>. 2020</a:t>
            </a:r>
            <a:endParaRPr sz="1600" kern="0" dirty="0">
              <a:solidFill>
                <a:srgbClr val="000000"/>
              </a:solidFill>
              <a:latin typeface="Arial"/>
              <a:cs typeface="Arial"/>
              <a:sym typeface="Arial"/>
            </a:endParaRPr>
          </a:p>
        </p:txBody>
      </p:sp>
      <p:sp>
        <p:nvSpPr>
          <p:cNvPr id="224" name="Improved count rate ( one order of magnitude larger than for stable ions)…"/>
          <p:cNvSpPr txBox="1"/>
          <p:nvPr/>
        </p:nvSpPr>
        <p:spPr>
          <a:xfrm>
            <a:off x="957786" y="1675704"/>
            <a:ext cx="6347708" cy="1597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spAutoFit/>
          </a:bodyPr>
          <a:lstStyle/>
          <a:p>
            <a:pPr marL="215895" indent="-215895" defTabSz="1219138" hangingPunct="0">
              <a:lnSpc>
                <a:spcPct val="80000"/>
              </a:lnSpc>
              <a:spcBef>
                <a:spcPts val="2251"/>
              </a:spcBef>
              <a:buSzPct val="123000"/>
              <a:buFontTx/>
              <a:buChar char="•"/>
              <a:defRPr sz="3800">
                <a:solidFill>
                  <a:srgbClr val="000000"/>
                </a:solidFill>
              </a:defRPr>
            </a:pPr>
            <a:r>
              <a:rPr sz="1900" kern="0" dirty="0">
                <a:solidFill>
                  <a:srgbClr val="4F81BD">
                    <a:lumOff val="-13575"/>
                  </a:srgbClr>
                </a:solidFill>
                <a:latin typeface="Arial"/>
                <a:cs typeface="Arial"/>
                <a:sym typeface="Arial"/>
              </a:rPr>
              <a:t>Improved count rate</a:t>
            </a:r>
            <a:r>
              <a:rPr sz="1900" kern="0" dirty="0">
                <a:solidFill>
                  <a:srgbClr val="000000"/>
                </a:solidFill>
                <a:latin typeface="Arial"/>
                <a:cs typeface="Arial"/>
                <a:sym typeface="Arial"/>
              </a:rPr>
              <a:t> (one order of magnitude larger than for stable ions)</a:t>
            </a:r>
          </a:p>
          <a:p>
            <a:pPr marL="215895" indent="-215895" defTabSz="1219138" hangingPunct="0">
              <a:lnSpc>
                <a:spcPct val="80000"/>
              </a:lnSpc>
              <a:spcBef>
                <a:spcPts val="2251"/>
              </a:spcBef>
              <a:buSzPct val="123000"/>
              <a:buFontTx/>
              <a:buChar char="•"/>
              <a:defRPr sz="3800">
                <a:solidFill>
                  <a:srgbClr val="000000"/>
                </a:solidFill>
              </a:defRPr>
            </a:pPr>
            <a:r>
              <a:rPr sz="1900" kern="0" dirty="0">
                <a:solidFill>
                  <a:srgbClr val="000000"/>
                </a:solidFill>
                <a:latin typeface="Arial"/>
                <a:cs typeface="Arial"/>
                <a:sym typeface="Arial"/>
              </a:rPr>
              <a:t>Improved </a:t>
            </a:r>
            <a:r>
              <a:rPr sz="1900" kern="0" dirty="0">
                <a:solidFill>
                  <a:srgbClr val="4F81BD">
                    <a:lumOff val="-13575"/>
                  </a:srgbClr>
                </a:solidFill>
                <a:latin typeface="Arial"/>
                <a:cs typeface="Arial"/>
                <a:sym typeface="Arial"/>
              </a:rPr>
              <a:t>correlation</a:t>
            </a:r>
            <a:r>
              <a:rPr sz="1900" kern="0" dirty="0">
                <a:solidFill>
                  <a:srgbClr val="000000"/>
                </a:solidFill>
                <a:latin typeface="Arial"/>
                <a:cs typeface="Arial"/>
                <a:sym typeface="Arial"/>
              </a:rPr>
              <a:t> between </a:t>
            </a:r>
            <a:r>
              <a:rPr sz="1900" kern="0" dirty="0">
                <a:solidFill>
                  <a:srgbClr val="4F81BD">
                    <a:lumOff val="-13575"/>
                  </a:srgbClr>
                </a:solidFill>
                <a:latin typeface="Arial"/>
                <a:cs typeface="Arial"/>
                <a:sym typeface="Arial"/>
              </a:rPr>
              <a:t>activity</a:t>
            </a:r>
            <a:r>
              <a:rPr sz="1900" kern="0" dirty="0">
                <a:solidFill>
                  <a:srgbClr val="000000"/>
                </a:solidFill>
                <a:latin typeface="Arial"/>
                <a:cs typeface="Arial"/>
                <a:sym typeface="Arial"/>
              </a:rPr>
              <a:t> and </a:t>
            </a:r>
            <a:r>
              <a:rPr sz="1900" kern="0" dirty="0">
                <a:solidFill>
                  <a:srgbClr val="4F81BD">
                    <a:lumOff val="-13575"/>
                  </a:srgbClr>
                </a:solidFill>
                <a:latin typeface="Arial"/>
                <a:cs typeface="Arial"/>
                <a:sym typeface="Arial"/>
              </a:rPr>
              <a:t>dose</a:t>
            </a:r>
          </a:p>
          <a:p>
            <a:pPr marL="215895" indent="-215895" defTabSz="1219138" hangingPunct="0">
              <a:lnSpc>
                <a:spcPct val="80000"/>
              </a:lnSpc>
              <a:spcBef>
                <a:spcPts val="2251"/>
              </a:spcBef>
              <a:buSzPct val="123000"/>
              <a:buFontTx/>
              <a:buChar char="•"/>
              <a:defRPr sz="3800">
                <a:solidFill>
                  <a:srgbClr val="4F81BD">
                    <a:lumOff val="-13575"/>
                  </a:srgbClr>
                </a:solidFill>
              </a:defRPr>
            </a:pPr>
            <a:r>
              <a:rPr sz="1900" kern="0" dirty="0">
                <a:solidFill>
                  <a:srgbClr val="4F81BD">
                    <a:lumOff val="-13575"/>
                  </a:srgbClr>
                </a:solidFill>
                <a:latin typeface="Arial"/>
                <a:cs typeface="Arial"/>
                <a:sym typeface="Arial"/>
              </a:rPr>
              <a:t>Reduced washout blur thanks to short lived isotopes</a:t>
            </a:r>
          </a:p>
        </p:txBody>
      </p:sp>
      <p:sp>
        <p:nvSpPr>
          <p:cNvPr id="225" name="Respect to conventional PET imaging in C-ion, RIBs show:"/>
          <p:cNvSpPr txBox="1"/>
          <p:nvPr/>
        </p:nvSpPr>
        <p:spPr>
          <a:xfrm>
            <a:off x="261790" y="1286644"/>
            <a:ext cx="7797003" cy="335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7" tIns="35717" rIns="35717" bIns="35717" anchor="ctr">
            <a:spAutoFit/>
          </a:bodyPr>
          <a:lstStyle/>
          <a:p>
            <a:pPr defTabSz="1219138" hangingPunct="0">
              <a:lnSpc>
                <a:spcPct val="90000"/>
              </a:lnSpc>
              <a:spcBef>
                <a:spcPts val="2251"/>
              </a:spcBef>
              <a:defRPr sz="3800">
                <a:solidFill>
                  <a:srgbClr val="000000"/>
                </a:solidFill>
              </a:defRPr>
            </a:pPr>
            <a:r>
              <a:rPr sz="1900" kern="0" dirty="0">
                <a:solidFill>
                  <a:srgbClr val="000000"/>
                </a:solidFill>
                <a:latin typeface="Arial"/>
                <a:cs typeface="Arial"/>
                <a:sym typeface="Arial"/>
              </a:rPr>
              <a:t>Respect to conventional PET imaging in heavy ion therapy, </a:t>
            </a:r>
            <a:r>
              <a:rPr sz="1900" b="1" kern="0" dirty="0">
                <a:solidFill>
                  <a:srgbClr val="4F81BD">
                    <a:lumOff val="-13575"/>
                  </a:srgbClr>
                </a:solidFill>
                <a:latin typeface="Arial"/>
                <a:cs typeface="Arial"/>
                <a:sym typeface="Arial"/>
              </a:rPr>
              <a:t>RIBs</a:t>
            </a:r>
            <a:r>
              <a:rPr sz="1900" kern="0" dirty="0">
                <a:solidFill>
                  <a:srgbClr val="000000"/>
                </a:solidFill>
                <a:latin typeface="Arial"/>
                <a:cs typeface="Arial"/>
                <a:sym typeface="Arial"/>
              </a:rPr>
              <a:t> show:</a:t>
            </a:r>
          </a:p>
        </p:txBody>
      </p:sp>
      <p:pic>
        <p:nvPicPr>
          <p:cNvPr id="8" name="9CBB0A97-7D77-4839-BC3E-00A157A3EC7D" descr="9CBB0A97-7D77-4839-BC3E-00A157A3EC7D">
            <a:extLst>
              <a:ext uri="{FF2B5EF4-FFF2-40B4-BE49-F238E27FC236}">
                <a16:creationId xmlns:a16="http://schemas.microsoft.com/office/drawing/2014/main" id="{67A650DF-5780-0105-2C7E-6DC4E9C9B83E}"/>
              </a:ext>
            </a:extLst>
          </p:cNvPr>
          <p:cNvPicPr>
            <a:picLocks noChangeAspect="1"/>
          </p:cNvPicPr>
          <p:nvPr/>
        </p:nvPicPr>
        <p:blipFill>
          <a:blip r:embed="rId3"/>
          <a:stretch>
            <a:fillRect/>
          </a:stretch>
        </p:blipFill>
        <p:spPr>
          <a:xfrm>
            <a:off x="254001" y="5634129"/>
            <a:ext cx="926492" cy="926492"/>
          </a:xfrm>
          <a:prstGeom prst="rect">
            <a:avLst/>
          </a:prstGeom>
          <a:ln w="12700">
            <a:miter lim="400000"/>
          </a:ln>
        </p:spPr>
      </p:pic>
      <p:pic>
        <p:nvPicPr>
          <p:cNvPr id="2" name="Picture 1">
            <a:extLst>
              <a:ext uri="{FF2B5EF4-FFF2-40B4-BE49-F238E27FC236}">
                <a16:creationId xmlns:a16="http://schemas.microsoft.com/office/drawing/2014/main" id="{E043BD31-77E3-D661-10E2-3EE5CC1983AA}"/>
              </a:ext>
            </a:extLst>
          </p:cNvPr>
          <p:cNvPicPr>
            <a:picLocks noChangeAspect="1"/>
          </p:cNvPicPr>
          <p:nvPr/>
        </p:nvPicPr>
        <p:blipFill>
          <a:blip r:embed="rId4"/>
          <a:stretch>
            <a:fillRect/>
          </a:stretch>
        </p:blipFill>
        <p:spPr>
          <a:xfrm>
            <a:off x="1277761" y="3270384"/>
            <a:ext cx="2436283" cy="3248377"/>
          </a:xfrm>
          <a:prstGeom prst="rect">
            <a:avLst/>
          </a:prstGeom>
        </p:spPr>
      </p:pic>
      <p:sp>
        <p:nvSpPr>
          <p:cNvPr id="3" name="TextBox 2">
            <a:extLst>
              <a:ext uri="{FF2B5EF4-FFF2-40B4-BE49-F238E27FC236}">
                <a16:creationId xmlns:a16="http://schemas.microsoft.com/office/drawing/2014/main" id="{1331CC46-2CF4-47B1-EEBB-EEB712D40B7B}"/>
              </a:ext>
            </a:extLst>
          </p:cNvPr>
          <p:cNvSpPr txBox="1"/>
          <p:nvPr/>
        </p:nvSpPr>
        <p:spPr>
          <a:xfrm>
            <a:off x="3950657" y="4119615"/>
            <a:ext cx="1840089" cy="12723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r>
              <a:rPr lang="en-US" sz="1867" kern="0" dirty="0">
                <a:solidFill>
                  <a:srgbClr val="000000"/>
                </a:solidFill>
                <a:latin typeface="Arial"/>
                <a:ea typeface="Arial"/>
                <a:cs typeface="Arial"/>
                <a:sym typeface="Arial"/>
              </a:rPr>
              <a:t>The SIRMIO online PET detector in Cave M</a:t>
            </a:r>
          </a:p>
        </p:txBody>
      </p:sp>
      <p:sp>
        <p:nvSpPr>
          <p:cNvPr id="4" name="Foliennummernplatzhalter 2">
            <a:extLst>
              <a:ext uri="{FF2B5EF4-FFF2-40B4-BE49-F238E27FC236}">
                <a16:creationId xmlns:a16="http://schemas.microsoft.com/office/drawing/2014/main" id="{9394D72E-B696-4FA0-AA2E-215AF8075481}"/>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D6BD7-F827-C815-3895-D622EF1607B0}"/>
              </a:ext>
            </a:extLst>
          </p:cNvPr>
          <p:cNvSpPr>
            <a:spLocks noGrp="1"/>
          </p:cNvSpPr>
          <p:nvPr>
            <p:ph type="body" idx="1"/>
          </p:nvPr>
        </p:nvSpPr>
        <p:spPr>
          <a:xfrm>
            <a:off x="255093" y="1491783"/>
            <a:ext cx="11608135" cy="4903588"/>
          </a:xfrm>
        </p:spPr>
        <p:txBody>
          <a:bodyPr/>
          <a:lstStyle/>
          <a:p>
            <a:r>
              <a:rPr lang="en-DE" dirty="0">
                <a:latin typeface="Helvetica Neue Light" panose="02000403000000020004" pitchFamily="2" charset="0"/>
                <a:ea typeface="Helvetica Neue Light" panose="02000403000000020004" pitchFamily="2" charset="0"/>
              </a:rPr>
              <a:t>First animal results confirm thefeasibility of RIB irradiation with simultanous beam monitoring for tumors very close to oragns at risk</a:t>
            </a:r>
          </a:p>
          <a:p>
            <a:r>
              <a:rPr lang="en-DE" dirty="0">
                <a:latin typeface="Helvetica Neue Light" panose="02000403000000020004" pitchFamily="2" charset="0"/>
                <a:ea typeface="Helvetica Neue Light" panose="02000403000000020004" pitchFamily="2" charset="0"/>
              </a:rPr>
              <a:t>Experiments will continue in Cave M with the beam from FRS using different doses</a:t>
            </a:r>
          </a:p>
          <a:p>
            <a:r>
              <a:rPr lang="en-DE" b="1" dirty="0">
                <a:latin typeface="Helvetica Neue Light" panose="02000403000000020004" pitchFamily="2" charset="0"/>
                <a:ea typeface="Helvetica Neue Light" panose="02000403000000020004" pitchFamily="2" charset="0"/>
              </a:rPr>
              <a:t>Crucial is high intensity </a:t>
            </a:r>
            <a:r>
              <a:rPr lang="en-DE" b="1" baseline="30000" dirty="0">
                <a:latin typeface="Helvetica Neue Light" panose="02000403000000020004" pitchFamily="2" charset="0"/>
                <a:ea typeface="Helvetica Neue Light" panose="02000403000000020004" pitchFamily="2" charset="0"/>
              </a:rPr>
              <a:t>12</a:t>
            </a:r>
            <a:r>
              <a:rPr lang="en-DE" b="1" dirty="0">
                <a:latin typeface="Helvetica Neue Light" panose="02000403000000020004" pitchFamily="2" charset="0"/>
                <a:ea typeface="Helvetica Neue Light" panose="02000403000000020004" pitchFamily="2" charset="0"/>
              </a:rPr>
              <a:t>C beam to FRS in the oder of 10</a:t>
            </a:r>
            <a:r>
              <a:rPr lang="en-DE" b="1" baseline="30000" dirty="0">
                <a:latin typeface="Helvetica Neue Light" panose="02000403000000020004" pitchFamily="2" charset="0"/>
                <a:ea typeface="Helvetica Neue Light" panose="02000403000000020004" pitchFamily="2" charset="0"/>
              </a:rPr>
              <a:t>10</a:t>
            </a:r>
            <a:r>
              <a:rPr lang="en-DE" b="1" dirty="0">
                <a:latin typeface="Helvetica Neue Light" panose="02000403000000020004" pitchFamily="2" charset="0"/>
                <a:ea typeface="Helvetica Neue Light" panose="02000403000000020004" pitchFamily="2" charset="0"/>
              </a:rPr>
              <a:t> pps</a:t>
            </a:r>
          </a:p>
          <a:p>
            <a:r>
              <a:rPr lang="en-DE" dirty="0">
                <a:latin typeface="Helvetica Neue Light" panose="02000403000000020004" pitchFamily="2" charset="0"/>
                <a:ea typeface="Helvetica Neue Light" panose="02000403000000020004" pitchFamily="2" charset="0"/>
              </a:rPr>
              <a:t>We also plan to us </a:t>
            </a:r>
            <a:r>
              <a:rPr lang="en-DE" baseline="30000" dirty="0">
                <a:latin typeface="Helvetica Neue Light" panose="02000403000000020004" pitchFamily="2" charset="0"/>
                <a:ea typeface="Helvetica Neue Light" panose="02000403000000020004" pitchFamily="2" charset="0"/>
              </a:rPr>
              <a:t>15</a:t>
            </a:r>
            <a:r>
              <a:rPr lang="en-DE" dirty="0">
                <a:latin typeface="Helvetica Neue Light" panose="02000403000000020004" pitchFamily="2" charset="0"/>
                <a:ea typeface="Helvetica Neue Light" panose="02000403000000020004" pitchFamily="2" charset="0"/>
              </a:rPr>
              <a:t>O (t</a:t>
            </a:r>
            <a:r>
              <a:rPr lang="en-DE" baseline="-25000" dirty="0">
                <a:latin typeface="Helvetica Neue Light" panose="02000403000000020004" pitchFamily="2" charset="0"/>
                <a:ea typeface="Helvetica Neue Light" panose="02000403000000020004" pitchFamily="2" charset="0"/>
              </a:rPr>
              <a:t>1/2</a:t>
            </a:r>
            <a:r>
              <a:rPr lang="en-DE" dirty="0">
                <a:latin typeface="Helvetica Neue Light" panose="02000403000000020004" pitchFamily="2" charset="0"/>
                <a:ea typeface="Helvetica Neue Light" panose="02000403000000020004" pitchFamily="2" charset="0"/>
              </a:rPr>
              <a:t> = 2.04 min) beams in the 2026 final run to complete the scheduled program </a:t>
            </a:r>
          </a:p>
          <a:p>
            <a:r>
              <a:rPr lang="en-DE" dirty="0">
                <a:latin typeface="Helvetica Neue Light" panose="02000403000000020004" pitchFamily="2" charset="0"/>
                <a:ea typeface="Helvetica Neue Light" panose="02000403000000020004" pitchFamily="2" charset="0"/>
              </a:rPr>
              <a:t>18 shifts </a:t>
            </a:r>
            <a:r>
              <a:rPr lang="en-DE">
                <a:latin typeface="Helvetica Neue Light" panose="02000403000000020004" pitchFamily="2" charset="0"/>
                <a:ea typeface="Helvetica Neue Light" panose="02000403000000020004" pitchFamily="2" charset="0"/>
              </a:rPr>
              <a:t>are planned </a:t>
            </a:r>
            <a:r>
              <a:rPr lang="en-DE" dirty="0">
                <a:latin typeface="Helvetica Neue Light" panose="02000403000000020004" pitchFamily="2" charset="0"/>
                <a:ea typeface="Helvetica Neue Light" panose="02000403000000020004" pitchFamily="2" charset="0"/>
              </a:rPr>
              <a:t>in 25 and 26</a:t>
            </a:r>
          </a:p>
          <a:p>
            <a:endParaRPr lang="en-DE" dirty="0">
              <a:latin typeface="Helvetica Neue Light" panose="02000403000000020004" pitchFamily="2" charset="0"/>
              <a:ea typeface="Helvetica Neue Light" panose="02000403000000020004" pitchFamily="2" charset="0"/>
            </a:endParaRPr>
          </a:p>
          <a:p>
            <a:endParaRPr lang="en-DE" dirty="0">
              <a:latin typeface="Helvetica Neue Light" panose="02000403000000020004" pitchFamily="2" charset="0"/>
              <a:ea typeface="Helvetica Neue Light" panose="02000403000000020004" pitchFamily="2" charset="0"/>
            </a:endParaRPr>
          </a:p>
        </p:txBody>
      </p:sp>
      <p:sp>
        <p:nvSpPr>
          <p:cNvPr id="6" name="Text Placeholder 2">
            <a:extLst>
              <a:ext uri="{FF2B5EF4-FFF2-40B4-BE49-F238E27FC236}">
                <a16:creationId xmlns:a16="http://schemas.microsoft.com/office/drawing/2014/main" id="{552D991E-8B48-ED1C-0E2E-FCD60210D68D}"/>
              </a:ext>
            </a:extLst>
          </p:cNvPr>
          <p:cNvSpPr txBox="1">
            <a:spLocks/>
          </p:cNvSpPr>
          <p:nvPr/>
        </p:nvSpPr>
        <p:spPr>
          <a:xfrm>
            <a:off x="255092" y="137152"/>
            <a:ext cx="8095059" cy="935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b">
            <a:normAutofit/>
          </a:bodyPr>
          <a:lstStyle>
            <a:lvl1pPr marL="0" marR="0" indent="0" algn="l" defTabSz="342900" rtl="0" latinLnBrk="0">
              <a:lnSpc>
                <a:spcPct val="100000"/>
              </a:lnSpc>
              <a:spcBef>
                <a:spcPts val="400"/>
              </a:spcBef>
              <a:spcAft>
                <a:spcPts val="0"/>
              </a:spcAft>
              <a:buClrTx/>
              <a:buSzTx/>
              <a:buFontTx/>
              <a:buNone/>
              <a:tabLst/>
              <a:defRPr sz="2000" b="1" i="0" u="none" strike="noStrike" cap="none" spc="0" baseline="0">
                <a:solidFill>
                  <a:srgbClr val="333333"/>
                </a:solidFill>
                <a:uFillTx/>
                <a:latin typeface="Arial"/>
                <a:ea typeface="Arial"/>
                <a:cs typeface="Arial"/>
                <a:sym typeface="Arial"/>
              </a:defRPr>
            </a:lvl1pPr>
            <a:lvl2pPr marL="600075" marR="0" indent="-257175"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2pPr>
            <a:lvl3pPr marL="923192" marR="0" indent="-237392"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3pPr>
            <a:lvl4pPr marL="1285875" marR="0" indent="-257175"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4pPr>
            <a:lvl5pPr marL="1680210" marR="0" indent="-308610"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5pPr>
            <a:lvl6pPr marL="1920239" marR="0" indent="-205739"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6pPr>
            <a:lvl7pPr marL="2263139" marR="0" indent="-205739"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7pPr>
            <a:lvl8pPr marL="2606039" marR="0" indent="-205739"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8pPr>
            <a:lvl9pPr marL="2948939" marR="0" indent="-205739" algn="l" defTabSz="342900" rtl="0" latinLnBrk="0">
              <a:lnSpc>
                <a:spcPct val="100000"/>
              </a:lnSpc>
              <a:spcBef>
                <a:spcPts val="400"/>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9pPr>
          </a:lstStyle>
          <a:p>
            <a:pPr defTabSz="457189">
              <a:spcBef>
                <a:spcPts val="533"/>
              </a:spcBef>
            </a:pPr>
            <a:r>
              <a:rPr lang="en-DE" sz="2400" b="0" dirty="0">
                <a:latin typeface="Helvetica Neue Medium" panose="02000503000000020004" pitchFamily="2" charset="0"/>
                <a:ea typeface="Helvetica Neue Medium" panose="02000503000000020004" pitchFamily="2" charset="0"/>
                <a:cs typeface="Helvetica Neue Medium" panose="02000503000000020004" pitchFamily="2" charset="0"/>
              </a:rPr>
              <a:t>Request for coming year 2025-2026</a:t>
            </a:r>
          </a:p>
        </p:txBody>
      </p:sp>
      <p:sp>
        <p:nvSpPr>
          <p:cNvPr id="8" name="Slide Number Placeholder 7">
            <a:extLst>
              <a:ext uri="{FF2B5EF4-FFF2-40B4-BE49-F238E27FC236}">
                <a16:creationId xmlns:a16="http://schemas.microsoft.com/office/drawing/2014/main" id="{DAD5EA68-E468-13F0-3F20-1CD5C253B691}"/>
              </a:ext>
            </a:extLst>
          </p:cNvPr>
          <p:cNvSpPr>
            <a:spLocks noGrp="1"/>
          </p:cNvSpPr>
          <p:nvPr>
            <p:ph type="sldNum" sz="quarter" idx="2"/>
          </p:nvPr>
        </p:nvSpPr>
        <p:spPr>
          <a:xfrm>
            <a:off x="15414906" y="8862324"/>
            <a:ext cx="159657" cy="235898"/>
          </a:xfrm>
        </p:spPr>
        <p:txBody>
          <a:bodyPr/>
          <a:lstStyle/>
          <a:p>
            <a:pPr defTabSz="609585" hangingPunct="0"/>
            <a:fld id="{86CB4B4D-7CA3-9044-876B-883B54F8677D}" type="slidenum">
              <a:rPr lang="en-DE" kern="0">
                <a:latin typeface="Arial"/>
                <a:cs typeface="Arial"/>
                <a:sym typeface="Arial"/>
              </a:rPr>
              <a:pPr defTabSz="609585" hangingPunct="0"/>
              <a:t>21</a:t>
            </a:fld>
            <a:endParaRPr lang="en-DE" kern="0">
              <a:latin typeface="Arial"/>
              <a:cs typeface="Arial"/>
              <a:sym typeface="Arial"/>
            </a:endParaRPr>
          </a:p>
        </p:txBody>
      </p:sp>
      <p:sp>
        <p:nvSpPr>
          <p:cNvPr id="9" name="TextBox 8">
            <a:extLst>
              <a:ext uri="{FF2B5EF4-FFF2-40B4-BE49-F238E27FC236}">
                <a16:creationId xmlns:a16="http://schemas.microsoft.com/office/drawing/2014/main" id="{B0E1695C-1711-0955-3DF0-E294C69D3D88}"/>
              </a:ext>
            </a:extLst>
          </p:cNvPr>
          <p:cNvSpPr txBox="1"/>
          <p:nvPr/>
        </p:nvSpPr>
        <p:spPr>
          <a:xfrm>
            <a:off x="3429032" y="6587548"/>
            <a:ext cx="5188598" cy="287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DE" sz="1067" kern="0" dirty="0">
                <a:solidFill>
                  <a:srgbClr val="000000"/>
                </a:solidFill>
                <a:latin typeface="Helvetica Neue Light" panose="02000403000000020004" pitchFamily="2" charset="0"/>
                <a:ea typeface="Helvetica Neue Light" panose="02000403000000020004" pitchFamily="2" charset="0"/>
                <a:cs typeface="Arial"/>
                <a:sym typeface="Arial"/>
              </a:rPr>
              <a:t>Olga Sokol on behalf of the BARB collaboration</a:t>
            </a:r>
            <a:r>
              <a:rPr lang="en-DE" sz="1067" kern="0" dirty="0">
                <a:solidFill>
                  <a:srgbClr val="040C28"/>
                </a:solidFill>
                <a:latin typeface="Helvetica Neue Light" panose="02000403000000020004" pitchFamily="2" charset="0"/>
                <a:ea typeface="Helvetica Neue Light" panose="02000403000000020004" pitchFamily="2" charset="0"/>
                <a:cs typeface="Arial"/>
                <a:sym typeface="Arial"/>
              </a:rPr>
              <a:t> |  PTCOG 62  |  Singapore, 12.06.2024</a:t>
            </a:r>
            <a:endParaRPr lang="en-DE" sz="1067" kern="0" dirty="0">
              <a:solidFill>
                <a:srgbClr val="000000"/>
              </a:solidFill>
              <a:latin typeface="Helvetica Neue Light" panose="02000403000000020004" pitchFamily="2" charset="0"/>
              <a:ea typeface="Helvetica Neue Light" panose="02000403000000020004" pitchFamily="2" charset="0"/>
              <a:cs typeface="Arial"/>
              <a:sym typeface="Arial"/>
            </a:endParaRPr>
          </a:p>
        </p:txBody>
      </p:sp>
      <p:pic>
        <p:nvPicPr>
          <p:cNvPr id="3" name="Picture 2">
            <a:extLst>
              <a:ext uri="{FF2B5EF4-FFF2-40B4-BE49-F238E27FC236}">
                <a16:creationId xmlns:a16="http://schemas.microsoft.com/office/drawing/2014/main" id="{F4C4B1A2-7B5C-A4A9-DA94-0A22FF772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69" t="22263" r="6832" b="25309"/>
          <a:stretch/>
        </p:blipFill>
        <p:spPr bwMode="auto">
          <a:xfrm>
            <a:off x="2563317" y="4981966"/>
            <a:ext cx="1684767" cy="724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phical user interface&#10;&#10;Description automatically generated">
            <a:extLst>
              <a:ext uri="{FF2B5EF4-FFF2-40B4-BE49-F238E27FC236}">
                <a16:creationId xmlns:a16="http://schemas.microsoft.com/office/drawing/2014/main" id="{A084FE7B-BFC6-FACA-26A1-287BD6F91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741" y="4951112"/>
            <a:ext cx="1279228" cy="67009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716AD87-B2AB-1E78-7588-D00445593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883" y="4954720"/>
            <a:ext cx="933813" cy="69947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849F35C-34A1-B253-B4EE-7A9899BF6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1744" y="5108732"/>
            <a:ext cx="933813" cy="514971"/>
          </a:xfrm>
          <a:prstGeom prst="rect">
            <a:avLst/>
          </a:prstGeom>
        </p:spPr>
      </p:pic>
      <p:sp>
        <p:nvSpPr>
          <p:cNvPr id="10" name="Foliennummernplatzhalter 2">
            <a:extLst>
              <a:ext uri="{FF2B5EF4-FFF2-40B4-BE49-F238E27FC236}">
                <a16:creationId xmlns:a16="http://schemas.microsoft.com/office/drawing/2014/main" id="{1442D223-D335-1FBE-BF5D-1612A0CA5B41}"/>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21</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0922534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30B9A08-E75D-8679-2A52-FD282B7600C1}"/>
              </a:ext>
            </a:extLst>
          </p:cNvPr>
          <p:cNvSpPr>
            <a:spLocks noGrp="1"/>
          </p:cNvSpPr>
          <p:nvPr>
            <p:ph type="body" sz="quarter" idx="21"/>
          </p:nvPr>
        </p:nvSpPr>
        <p:spPr/>
        <p:txBody>
          <a:bodyPr/>
          <a:lstStyle/>
          <a:p>
            <a:endParaRPr lang="en-US"/>
          </a:p>
        </p:txBody>
      </p:sp>
      <p:sp>
        <p:nvSpPr>
          <p:cNvPr id="4" name="Foliennummernplatzhalter 3">
            <a:extLst>
              <a:ext uri="{FF2B5EF4-FFF2-40B4-BE49-F238E27FC236}">
                <a16:creationId xmlns:a16="http://schemas.microsoft.com/office/drawing/2014/main" id="{AFE49992-EB64-E49B-5F68-C509F64E1097}"/>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6" name="Textfeld 5">
            <a:extLst>
              <a:ext uri="{FF2B5EF4-FFF2-40B4-BE49-F238E27FC236}">
                <a16:creationId xmlns:a16="http://schemas.microsoft.com/office/drawing/2014/main" id="{D0FE1C1A-D7F6-F54D-847A-7F88C4C9B5F6}"/>
              </a:ext>
            </a:extLst>
          </p:cNvPr>
          <p:cNvSpPr txBox="1"/>
          <p:nvPr/>
        </p:nvSpPr>
        <p:spPr>
          <a:xfrm>
            <a:off x="423511" y="2046403"/>
            <a:ext cx="11838157" cy="191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Arial" panose="020B0604020202020204" pitchFamily="34" charset="0"/>
                <a:cs typeface="Arial" panose="020B0604020202020204" pitchFamily="34" charset="0"/>
              </a:rPr>
              <a:t>PROMISE (2024) “</a:t>
            </a:r>
            <a:r>
              <a:rPr lang="en-US" sz="2800" b="1" i="0" dirty="0">
                <a:solidFill>
                  <a:srgbClr val="333333"/>
                </a:solidFill>
                <a:effectLst/>
                <a:highlight>
                  <a:srgbClr val="FFFFFF"/>
                </a:highlight>
                <a:latin typeface="Arial" panose="020B0604020202020204" pitchFamily="34" charset="0"/>
              </a:rPr>
              <a:t>Portal Range Monitoring in Mixed Ion Beam Surgery</a:t>
            </a:r>
            <a:r>
              <a:rPr lang="en-US" sz="2800" dirty="0">
                <a:latin typeface="Arial" panose="020B0604020202020204" pitchFamily="34" charset="0"/>
                <a:cs typeface="Arial" panose="020B0604020202020204" pitchFamily="34" charset="0"/>
              </a:rPr>
              <a:t>“ </a:t>
            </a:r>
          </a:p>
          <a:p>
            <a:pPr>
              <a:spcAft>
                <a:spcPts val="800"/>
              </a:spcAft>
            </a:pPr>
            <a:r>
              <a:rPr lang="en-US" sz="2800" dirty="0">
                <a:latin typeface="Arial" panose="020B0604020202020204" pitchFamily="34" charset="0"/>
                <a:cs typeface="Arial" panose="020B0604020202020204" pitchFamily="34" charset="0"/>
              </a:rPr>
              <a:t>    </a:t>
            </a:r>
          </a:p>
          <a:p>
            <a:pPr algn="ctr">
              <a:spcAft>
                <a:spcPts val="800"/>
              </a:spcAft>
            </a:pPr>
            <a:r>
              <a:rPr lang="en-US" sz="2800" dirty="0">
                <a:latin typeface="Arial" panose="020B0604020202020204" pitchFamily="34" charset="0"/>
                <a:cs typeface="Arial" panose="020B0604020202020204" pitchFamily="34" charset="0"/>
              </a:rPr>
              <a:t> PI: Christian </a:t>
            </a:r>
            <a:r>
              <a:rPr lang="en-US" sz="2800" dirty="0" err="1">
                <a:latin typeface="Arial" panose="020B0604020202020204" pitchFamily="34" charset="0"/>
                <a:cs typeface="Arial" panose="020B0604020202020204" pitchFamily="34" charset="0"/>
              </a:rPr>
              <a:t>Graef</a:t>
            </a:r>
            <a:endParaRPr lang="fr-FR" sz="2800" dirty="0">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329E142A-9C07-0A44-C5B9-7EF704564687}"/>
              </a:ext>
            </a:extLst>
          </p:cNvPr>
          <p:cNvPicPr>
            <a:picLocks noChangeAspect="1"/>
          </p:cNvPicPr>
          <p:nvPr/>
        </p:nvPicPr>
        <p:blipFill rotWithShape="1">
          <a:blip r:embed="rId2"/>
          <a:srcRect t="17475" b="18425"/>
          <a:stretch/>
        </p:blipFill>
        <p:spPr>
          <a:xfrm>
            <a:off x="4672683" y="4268681"/>
            <a:ext cx="3534257" cy="1600896"/>
          </a:xfrm>
          <a:prstGeom prst="rect">
            <a:avLst/>
          </a:prstGeom>
        </p:spPr>
      </p:pic>
      <p:sp>
        <p:nvSpPr>
          <p:cNvPr id="8" name="Foliennummernplatzhalter 2">
            <a:extLst>
              <a:ext uri="{FF2B5EF4-FFF2-40B4-BE49-F238E27FC236}">
                <a16:creationId xmlns:a16="http://schemas.microsoft.com/office/drawing/2014/main" id="{C7440F89-867F-BF7D-7992-07B3BFEC5A1C}"/>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6269360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8">
            <a:extLst>
              <a:ext uri="{FF2B5EF4-FFF2-40B4-BE49-F238E27FC236}">
                <a16:creationId xmlns:a16="http://schemas.microsoft.com/office/drawing/2014/main" id="{83C422F6-6DA0-4D67-80A3-79F5BA725A90}"/>
              </a:ext>
            </a:extLst>
          </p:cNvPr>
          <p:cNvGrpSpPr>
            <a:grpSpLocks noChangeAspect="1"/>
          </p:cNvGrpSpPr>
          <p:nvPr/>
        </p:nvGrpSpPr>
        <p:grpSpPr>
          <a:xfrm>
            <a:off x="6099649" y="3528222"/>
            <a:ext cx="5913798" cy="2982812"/>
            <a:chOff x="3411314" y="2674038"/>
            <a:chExt cx="2536037" cy="1279130"/>
          </a:xfrm>
        </p:grpSpPr>
        <p:pic>
          <p:nvPicPr>
            <p:cNvPr id="7" name="Grafik 3">
              <a:extLst>
                <a:ext uri="{FF2B5EF4-FFF2-40B4-BE49-F238E27FC236}">
                  <a16:creationId xmlns:a16="http://schemas.microsoft.com/office/drawing/2014/main" id="{0A715442-28EE-4E5B-88A5-C1288032A1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7351" y="2674038"/>
              <a:ext cx="2520000" cy="1279130"/>
            </a:xfrm>
            <a:prstGeom prst="rect">
              <a:avLst/>
            </a:prstGeom>
          </p:spPr>
        </p:pic>
        <p:sp>
          <p:nvSpPr>
            <p:cNvPr id="8" name="Textfeld 4">
              <a:extLst>
                <a:ext uri="{FF2B5EF4-FFF2-40B4-BE49-F238E27FC236}">
                  <a16:creationId xmlns:a16="http://schemas.microsoft.com/office/drawing/2014/main" id="{AFC15981-ADE8-40B1-AC18-F2A08F730E1E}"/>
                </a:ext>
              </a:extLst>
            </p:cNvPr>
            <p:cNvSpPr txBox="1"/>
            <p:nvPr/>
          </p:nvSpPr>
          <p:spPr>
            <a:xfrm rot="420000">
              <a:off x="3411314" y="3406014"/>
              <a:ext cx="511439" cy="143999"/>
            </a:xfrm>
            <a:prstGeom prst="rect">
              <a:avLst/>
            </a:prstGeom>
            <a:noFill/>
          </p:spPr>
          <p:txBody>
            <a:bodyPr wrap="none" lIns="24000" tIns="24000" rIns="24000" bIns="24000" rtlCol="0">
              <a:spAutoFit/>
            </a:bodyPr>
            <a:lstStyle/>
            <a:p>
              <a:pPr defTabSz="609585"/>
              <a:r>
                <a:rPr lang="en-US" sz="1867" b="1" dirty="0">
                  <a:solidFill>
                    <a:prstClr val="black"/>
                  </a:solidFill>
                  <a:latin typeface="Arial"/>
                </a:rPr>
                <a:t>Treatment</a:t>
              </a:r>
            </a:p>
          </p:txBody>
        </p:sp>
        <p:sp>
          <p:nvSpPr>
            <p:cNvPr id="9" name="Textfeld 5">
              <a:extLst>
                <a:ext uri="{FF2B5EF4-FFF2-40B4-BE49-F238E27FC236}">
                  <a16:creationId xmlns:a16="http://schemas.microsoft.com/office/drawing/2014/main" id="{9383C25E-329F-43A6-A4FF-0BDF8B1FAE6B}"/>
                </a:ext>
              </a:extLst>
            </p:cNvPr>
            <p:cNvSpPr txBox="1"/>
            <p:nvPr/>
          </p:nvSpPr>
          <p:spPr>
            <a:xfrm rot="420000">
              <a:off x="4792038" y="3565234"/>
              <a:ext cx="413303" cy="143999"/>
            </a:xfrm>
            <a:prstGeom prst="rect">
              <a:avLst/>
            </a:prstGeom>
            <a:noFill/>
          </p:spPr>
          <p:txBody>
            <a:bodyPr wrap="none" lIns="24000" tIns="24000" rIns="24000" bIns="24000" rtlCol="0">
              <a:spAutoFit/>
            </a:bodyPr>
            <a:lstStyle/>
            <a:p>
              <a:pPr defTabSz="609585"/>
              <a:r>
                <a:rPr lang="en-US" sz="1867" b="1" dirty="0">
                  <a:solidFill>
                    <a:prstClr val="black"/>
                  </a:solidFill>
                  <a:latin typeface="Arial"/>
                </a:rPr>
                <a:t>Imaging</a:t>
              </a:r>
            </a:p>
          </p:txBody>
        </p:sp>
        <p:sp>
          <p:nvSpPr>
            <p:cNvPr id="10" name="Textfeld 6">
              <a:extLst>
                <a:ext uri="{FF2B5EF4-FFF2-40B4-BE49-F238E27FC236}">
                  <a16:creationId xmlns:a16="http://schemas.microsoft.com/office/drawing/2014/main" id="{8F893554-189D-4EF0-9AF9-0FD390B966C4}"/>
                </a:ext>
              </a:extLst>
            </p:cNvPr>
            <p:cNvSpPr txBox="1"/>
            <p:nvPr/>
          </p:nvSpPr>
          <p:spPr>
            <a:xfrm>
              <a:off x="3483659" y="2995607"/>
              <a:ext cx="170643" cy="143999"/>
            </a:xfrm>
            <a:prstGeom prst="rect">
              <a:avLst/>
            </a:prstGeom>
            <a:noFill/>
          </p:spPr>
          <p:txBody>
            <a:bodyPr wrap="none" lIns="24000" tIns="24000" rIns="24000" bIns="24000" rtlCol="0">
              <a:spAutoFit/>
            </a:bodyPr>
            <a:lstStyle/>
            <a:p>
              <a:pPr defTabSz="609585"/>
              <a:r>
                <a:rPr lang="en-US" sz="1867" b="1" baseline="30000" dirty="0">
                  <a:solidFill>
                    <a:srgbClr val="C00000"/>
                  </a:solidFill>
                  <a:latin typeface="Arial"/>
                </a:rPr>
                <a:t>12</a:t>
              </a:r>
              <a:r>
                <a:rPr lang="en-US" sz="1867" b="1" dirty="0">
                  <a:solidFill>
                    <a:srgbClr val="C00000"/>
                  </a:solidFill>
                  <a:latin typeface="Arial"/>
                </a:rPr>
                <a:t>C</a:t>
              </a:r>
            </a:p>
          </p:txBody>
        </p:sp>
        <p:sp>
          <p:nvSpPr>
            <p:cNvPr id="11" name="Textfeld 7">
              <a:extLst>
                <a:ext uri="{FF2B5EF4-FFF2-40B4-BE49-F238E27FC236}">
                  <a16:creationId xmlns:a16="http://schemas.microsoft.com/office/drawing/2014/main" id="{6C409776-8549-450F-A4F5-DC7C023E02DE}"/>
                </a:ext>
              </a:extLst>
            </p:cNvPr>
            <p:cNvSpPr txBox="1"/>
            <p:nvPr/>
          </p:nvSpPr>
          <p:spPr>
            <a:xfrm>
              <a:off x="4914479" y="3148769"/>
              <a:ext cx="189891" cy="143999"/>
            </a:xfrm>
            <a:prstGeom prst="rect">
              <a:avLst/>
            </a:prstGeom>
            <a:noFill/>
          </p:spPr>
          <p:txBody>
            <a:bodyPr wrap="none" lIns="24000" tIns="24000" rIns="24000" bIns="24000" rtlCol="0">
              <a:spAutoFit/>
            </a:bodyPr>
            <a:lstStyle/>
            <a:p>
              <a:pPr defTabSz="609585"/>
              <a:r>
                <a:rPr lang="en-US" sz="1867" b="1" baseline="30000" dirty="0">
                  <a:solidFill>
                    <a:srgbClr val="45CC37"/>
                  </a:solidFill>
                  <a:latin typeface="Arial"/>
                </a:rPr>
                <a:t>4</a:t>
              </a:r>
              <a:r>
                <a:rPr lang="en-US" sz="1867" b="1" dirty="0">
                  <a:solidFill>
                    <a:srgbClr val="45CC37"/>
                  </a:solidFill>
                  <a:latin typeface="Arial"/>
                </a:rPr>
                <a:t>He</a:t>
              </a:r>
            </a:p>
          </p:txBody>
        </p:sp>
      </p:grpSp>
      <p:sp>
        <p:nvSpPr>
          <p:cNvPr id="2" name="Title 1">
            <a:extLst>
              <a:ext uri="{FF2B5EF4-FFF2-40B4-BE49-F238E27FC236}">
                <a16:creationId xmlns:a16="http://schemas.microsoft.com/office/drawing/2014/main" id="{1E7F9099-3C20-40C5-8395-4875042EE16E}"/>
              </a:ext>
            </a:extLst>
          </p:cNvPr>
          <p:cNvSpPr>
            <a:spLocks noGrp="1"/>
          </p:cNvSpPr>
          <p:nvPr>
            <p:ph type="title"/>
          </p:nvPr>
        </p:nvSpPr>
        <p:spPr/>
        <p:txBody>
          <a:bodyPr/>
          <a:lstStyle/>
          <a:p>
            <a:r>
              <a:rPr lang="de-DE" dirty="0"/>
              <a:t>ERC </a:t>
            </a:r>
            <a:r>
              <a:rPr lang="de-DE" dirty="0" err="1"/>
              <a:t>CoG</a:t>
            </a:r>
            <a:r>
              <a:rPr lang="de-DE" dirty="0"/>
              <a:t> PROMISE: He-C Mixed beam </a:t>
            </a:r>
            <a:r>
              <a:rPr lang="de-DE" dirty="0" err="1"/>
              <a:t>irradiation</a:t>
            </a:r>
            <a:endParaRPr lang="en-US" dirty="0"/>
          </a:p>
        </p:txBody>
      </p:sp>
      <p:sp>
        <p:nvSpPr>
          <p:cNvPr id="3" name="Content Placeholder 2">
            <a:extLst>
              <a:ext uri="{FF2B5EF4-FFF2-40B4-BE49-F238E27FC236}">
                <a16:creationId xmlns:a16="http://schemas.microsoft.com/office/drawing/2014/main" id="{D29C39BA-52BE-4945-8EAF-80BEE7666626}"/>
              </a:ext>
            </a:extLst>
          </p:cNvPr>
          <p:cNvSpPr>
            <a:spLocks noGrp="1"/>
          </p:cNvSpPr>
          <p:nvPr>
            <p:ph idx="1"/>
          </p:nvPr>
        </p:nvSpPr>
        <p:spPr/>
        <p:txBody>
          <a:bodyPr/>
          <a:lstStyle/>
          <a:p>
            <a:r>
              <a:rPr lang="en-US" dirty="0"/>
              <a:t>Range uncertainty is a major challenge in particle therapy: Sharp dose gradient of Bragg Peak is biggest advantage, but only if known where</a:t>
            </a:r>
          </a:p>
          <a:p>
            <a:r>
              <a:rPr lang="en-US" dirty="0"/>
              <a:t>Mixed carbon and helium ions for concurrent therapy and monitoring:</a:t>
            </a:r>
          </a:p>
          <a:p>
            <a:pPr lvl="1"/>
            <a:r>
              <a:rPr lang="en-US" dirty="0"/>
              <a:t>~90% carbon for therapy, stops in patient</a:t>
            </a:r>
          </a:p>
          <a:p>
            <a:pPr lvl="1"/>
            <a:r>
              <a:rPr lang="en-US" dirty="0"/>
              <a:t>~10% helium for imaging, with 3x higher range, exits patient for online range inference</a:t>
            </a:r>
          </a:p>
          <a:p>
            <a:r>
              <a:rPr lang="en-US" dirty="0"/>
              <a:t>Especially useful for moving targets</a:t>
            </a:r>
            <a:br>
              <a:rPr lang="en-US" dirty="0"/>
            </a:br>
            <a:r>
              <a:rPr lang="en-US" dirty="0"/>
              <a:t>such as lung cancer, where range</a:t>
            </a:r>
            <a:br>
              <a:rPr lang="en-US" dirty="0"/>
            </a:br>
            <a:r>
              <a:rPr lang="en-US" dirty="0"/>
              <a:t>changes are expected</a:t>
            </a:r>
          </a:p>
          <a:p>
            <a:pPr lvl="1"/>
            <a:r>
              <a:rPr lang="en-US" dirty="0"/>
              <a:t>real-time capable</a:t>
            </a:r>
          </a:p>
          <a:p>
            <a:pPr lvl="1"/>
            <a:r>
              <a:rPr lang="en-US" dirty="0"/>
              <a:t>higher SNR than other methods</a:t>
            </a:r>
          </a:p>
          <a:p>
            <a:pPr lvl="1"/>
            <a:r>
              <a:rPr lang="en-US" dirty="0"/>
              <a:t>low additional imaging dose</a:t>
            </a:r>
          </a:p>
        </p:txBody>
      </p:sp>
      <p:sp>
        <p:nvSpPr>
          <p:cNvPr id="4" name="TextBox 3">
            <a:extLst>
              <a:ext uri="{FF2B5EF4-FFF2-40B4-BE49-F238E27FC236}">
                <a16:creationId xmlns:a16="http://schemas.microsoft.com/office/drawing/2014/main" id="{239D7137-E5F0-4CCF-9200-34860743DDBD}"/>
              </a:ext>
            </a:extLst>
          </p:cNvPr>
          <p:cNvSpPr txBox="1"/>
          <p:nvPr/>
        </p:nvSpPr>
        <p:spPr>
          <a:xfrm>
            <a:off x="2451409" y="5826540"/>
            <a:ext cx="4010351" cy="810158"/>
          </a:xfrm>
          <a:prstGeom prst="rect">
            <a:avLst/>
          </a:prstGeom>
          <a:noFill/>
        </p:spPr>
        <p:txBody>
          <a:bodyPr wrap="square">
            <a:spAutoFit/>
          </a:bodyPr>
          <a:lstStyle/>
          <a:p>
            <a:pPr defTabSz="609585"/>
            <a:r>
              <a:rPr lang="en-US" sz="933" dirty="0">
                <a:solidFill>
                  <a:prstClr val="black"/>
                </a:solidFill>
                <a:latin typeface="Arial"/>
              </a:rPr>
              <a:t>Funded by the European Union (</a:t>
            </a:r>
            <a:r>
              <a:rPr lang="en-US" sz="933" b="1" dirty="0">
                <a:solidFill>
                  <a:prstClr val="black"/>
                </a:solidFill>
                <a:latin typeface="Arial"/>
              </a:rPr>
              <a:t>ERC </a:t>
            </a:r>
            <a:r>
              <a:rPr lang="en-US" sz="933" b="1" dirty="0" err="1">
                <a:solidFill>
                  <a:prstClr val="black"/>
                </a:solidFill>
                <a:latin typeface="Arial"/>
              </a:rPr>
              <a:t>CoG</a:t>
            </a:r>
            <a:r>
              <a:rPr lang="en-US" sz="933" b="1" dirty="0">
                <a:solidFill>
                  <a:prstClr val="black"/>
                </a:solidFill>
                <a:latin typeface="Arial"/>
              </a:rPr>
              <a:t> PROMISE, 101124273</a:t>
            </a:r>
            <a:r>
              <a:rPr lang="en-US" sz="933" dirty="0">
                <a:solidFill>
                  <a:prstClr val="black"/>
                </a:solidFill>
                <a:latin typeface="Arial"/>
              </a:rPr>
              <a:t>). Views and opinions expressed are however those of the author(s) only and do not necessarily reflect those of the European Union or the European Research Council Executive Agency. Neither the European Union nor the granting authority can be held responsible for them.</a:t>
            </a:r>
          </a:p>
        </p:txBody>
      </p:sp>
      <p:pic>
        <p:nvPicPr>
          <p:cNvPr id="5" name="Picture 4">
            <a:extLst>
              <a:ext uri="{FF2B5EF4-FFF2-40B4-BE49-F238E27FC236}">
                <a16:creationId xmlns:a16="http://schemas.microsoft.com/office/drawing/2014/main" id="{8EFE1A5F-F2B6-437B-9A4A-6A9F880816C8}"/>
              </a:ext>
            </a:extLst>
          </p:cNvPr>
          <p:cNvPicPr>
            <a:picLocks noChangeAspect="1"/>
          </p:cNvPicPr>
          <p:nvPr/>
        </p:nvPicPr>
        <p:blipFill rotWithShape="1">
          <a:blip r:embed="rId3"/>
          <a:srcRect t="17475" b="18425"/>
          <a:stretch/>
        </p:blipFill>
        <p:spPr>
          <a:xfrm>
            <a:off x="379358" y="5644636"/>
            <a:ext cx="2258804" cy="1023160"/>
          </a:xfrm>
          <a:prstGeom prst="rect">
            <a:avLst/>
          </a:prstGeom>
        </p:spPr>
      </p:pic>
      <p:sp>
        <p:nvSpPr>
          <p:cNvPr id="12" name="Foliennummernplatzhalter 2">
            <a:extLst>
              <a:ext uri="{FF2B5EF4-FFF2-40B4-BE49-F238E27FC236}">
                <a16:creationId xmlns:a16="http://schemas.microsoft.com/office/drawing/2014/main" id="{B6206646-D1A9-AFF8-1C32-9DB695D37B93}"/>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23</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15847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011603-8586-4C88-A4A3-5FAAF57D95DB}"/>
              </a:ext>
            </a:extLst>
          </p:cNvPr>
          <p:cNvGrpSpPr/>
          <p:nvPr/>
        </p:nvGrpSpPr>
        <p:grpSpPr>
          <a:xfrm>
            <a:off x="6718783" y="1870244"/>
            <a:ext cx="5257557" cy="4594229"/>
            <a:chOff x="5015434" y="820200"/>
            <a:chExt cx="3943168" cy="3445672"/>
          </a:xfrm>
        </p:grpSpPr>
        <p:pic>
          <p:nvPicPr>
            <p:cNvPr id="5" name="Picture 4">
              <a:extLst>
                <a:ext uri="{FF2B5EF4-FFF2-40B4-BE49-F238E27FC236}">
                  <a16:creationId xmlns:a16="http://schemas.microsoft.com/office/drawing/2014/main" id="{FC67520B-264F-4521-9EC7-8D54CC63EA4B}"/>
                </a:ext>
              </a:extLst>
            </p:cNvPr>
            <p:cNvPicPr>
              <a:picLocks noChangeAspect="1"/>
            </p:cNvPicPr>
            <p:nvPr/>
          </p:nvPicPr>
          <p:blipFill rotWithShape="1">
            <a:blip r:embed="rId2"/>
            <a:srcRect r="20769"/>
            <a:stretch/>
          </p:blipFill>
          <p:spPr>
            <a:xfrm>
              <a:off x="5015434" y="1025872"/>
              <a:ext cx="3850618" cy="3240000"/>
            </a:xfrm>
            <a:prstGeom prst="rect">
              <a:avLst/>
            </a:prstGeom>
          </p:spPr>
        </p:pic>
        <p:sp>
          <p:nvSpPr>
            <p:cNvPr id="6" name="TextBox 5">
              <a:extLst>
                <a:ext uri="{FF2B5EF4-FFF2-40B4-BE49-F238E27FC236}">
                  <a16:creationId xmlns:a16="http://schemas.microsoft.com/office/drawing/2014/main" id="{E66BFD0F-0B66-4732-AC34-08520F5E782C}"/>
                </a:ext>
              </a:extLst>
            </p:cNvPr>
            <p:cNvSpPr txBox="1"/>
            <p:nvPr/>
          </p:nvSpPr>
          <p:spPr>
            <a:xfrm>
              <a:off x="6275528" y="1246348"/>
              <a:ext cx="734096" cy="307825"/>
            </a:xfrm>
            <a:prstGeom prst="rect">
              <a:avLst/>
            </a:prstGeom>
          </p:spPr>
          <p:txBody>
            <a:bodyPr vert="horz" wrap="none" lIns="121920" tIns="60960" rIns="121920" bIns="60960" rtlCol="0" anchor="t">
              <a:spAutoFit/>
            </a:bodyPr>
            <a:lstStyle/>
            <a:p>
              <a:pPr defTabSz="609585"/>
              <a:r>
                <a:rPr lang="de-DE" sz="1867" dirty="0" err="1">
                  <a:solidFill>
                    <a:srgbClr val="C0504D"/>
                  </a:solidFill>
                  <a:latin typeface="Arial"/>
                </a:rPr>
                <a:t>carbon</a:t>
              </a:r>
              <a:endParaRPr lang="en-US" sz="1867" dirty="0">
                <a:solidFill>
                  <a:srgbClr val="C0504D"/>
                </a:solidFill>
                <a:latin typeface="Arial"/>
              </a:endParaRPr>
            </a:p>
          </p:txBody>
        </p:sp>
        <p:pic>
          <p:nvPicPr>
            <p:cNvPr id="7" name="Picture 6">
              <a:extLst>
                <a:ext uri="{FF2B5EF4-FFF2-40B4-BE49-F238E27FC236}">
                  <a16:creationId xmlns:a16="http://schemas.microsoft.com/office/drawing/2014/main" id="{A1A6A242-C46B-42D4-A09F-61D1AB4A6230}"/>
                </a:ext>
              </a:extLst>
            </p:cNvPr>
            <p:cNvPicPr>
              <a:picLocks noChangeAspect="1"/>
            </p:cNvPicPr>
            <p:nvPr/>
          </p:nvPicPr>
          <p:blipFill>
            <a:blip r:embed="rId3"/>
            <a:stretch>
              <a:fillRect/>
            </a:stretch>
          </p:blipFill>
          <p:spPr>
            <a:xfrm>
              <a:off x="5288492" y="820200"/>
              <a:ext cx="3670110" cy="2950720"/>
            </a:xfrm>
            <a:prstGeom prst="rect">
              <a:avLst/>
            </a:prstGeom>
          </p:spPr>
        </p:pic>
        <p:sp>
          <p:nvSpPr>
            <p:cNvPr id="8" name="TextBox 7">
              <a:extLst>
                <a:ext uri="{FF2B5EF4-FFF2-40B4-BE49-F238E27FC236}">
                  <a16:creationId xmlns:a16="http://schemas.microsoft.com/office/drawing/2014/main" id="{5991D5A9-B079-4253-8484-B15430A04552}"/>
                </a:ext>
              </a:extLst>
            </p:cNvPr>
            <p:cNvSpPr txBox="1"/>
            <p:nvPr/>
          </p:nvSpPr>
          <p:spPr>
            <a:xfrm>
              <a:off x="5410373" y="2141671"/>
              <a:ext cx="764152" cy="307825"/>
            </a:xfrm>
            <a:prstGeom prst="rect">
              <a:avLst/>
            </a:prstGeom>
          </p:spPr>
          <p:txBody>
            <a:bodyPr vert="horz" wrap="none" lIns="121920" tIns="60960" rIns="121920" bIns="60960" rtlCol="0" anchor="t">
              <a:spAutoFit/>
            </a:bodyPr>
            <a:lstStyle/>
            <a:p>
              <a:pPr defTabSz="609585"/>
              <a:r>
                <a:rPr lang="de-DE" sz="1867" dirty="0" err="1">
                  <a:solidFill>
                    <a:srgbClr val="C0504D"/>
                  </a:solidFill>
                  <a:latin typeface="Arial"/>
                </a:rPr>
                <a:t>oxygen</a:t>
              </a:r>
              <a:endParaRPr lang="en-US" sz="1867" dirty="0">
                <a:solidFill>
                  <a:srgbClr val="C0504D"/>
                </a:solidFill>
                <a:latin typeface="Arial"/>
              </a:endParaRPr>
            </a:p>
          </p:txBody>
        </p:sp>
        <p:sp>
          <p:nvSpPr>
            <p:cNvPr id="9" name="TextBox 8">
              <a:extLst>
                <a:ext uri="{FF2B5EF4-FFF2-40B4-BE49-F238E27FC236}">
                  <a16:creationId xmlns:a16="http://schemas.microsoft.com/office/drawing/2014/main" id="{2CEA7745-DB27-43DE-8FE0-80CA8CDCB3CC}"/>
                </a:ext>
              </a:extLst>
            </p:cNvPr>
            <p:cNvSpPr txBox="1"/>
            <p:nvPr/>
          </p:nvSpPr>
          <p:spPr>
            <a:xfrm>
              <a:off x="7006818" y="2857704"/>
              <a:ext cx="1031051" cy="307825"/>
            </a:xfrm>
            <a:prstGeom prst="rect">
              <a:avLst/>
            </a:prstGeom>
          </p:spPr>
          <p:txBody>
            <a:bodyPr vert="horz" wrap="none" lIns="121920" tIns="60960" rIns="121920" bIns="60960" rtlCol="0" anchor="t">
              <a:spAutoFit/>
            </a:bodyPr>
            <a:lstStyle/>
            <a:p>
              <a:pPr defTabSz="609585"/>
              <a:r>
                <a:rPr lang="de-DE" sz="1867" dirty="0" err="1">
                  <a:solidFill>
                    <a:srgbClr val="0070C0"/>
                  </a:solidFill>
                  <a:latin typeface="Arial"/>
                </a:rPr>
                <a:t>helium</a:t>
              </a:r>
              <a:r>
                <a:rPr lang="de-DE" sz="1867" dirty="0">
                  <a:solidFill>
                    <a:srgbClr val="0070C0"/>
                  </a:solidFill>
                  <a:latin typeface="Arial"/>
                </a:rPr>
                <a:t> </a:t>
              </a:r>
              <a:r>
                <a:rPr lang="de-DE" sz="1867" dirty="0" err="1">
                  <a:solidFill>
                    <a:srgbClr val="0070C0"/>
                  </a:solidFill>
                  <a:latin typeface="Arial"/>
                </a:rPr>
                <a:t>low</a:t>
              </a:r>
              <a:endParaRPr lang="en-US" sz="1867" dirty="0">
                <a:solidFill>
                  <a:prstClr val="black"/>
                </a:solidFill>
                <a:latin typeface="Arial"/>
              </a:endParaRPr>
            </a:p>
          </p:txBody>
        </p:sp>
        <p:sp>
          <p:nvSpPr>
            <p:cNvPr id="10" name="TextBox 9">
              <a:extLst>
                <a:ext uri="{FF2B5EF4-FFF2-40B4-BE49-F238E27FC236}">
                  <a16:creationId xmlns:a16="http://schemas.microsoft.com/office/drawing/2014/main" id="{ADC0E26E-709A-4D09-AB5A-2E40B8229E91}"/>
                </a:ext>
              </a:extLst>
            </p:cNvPr>
            <p:cNvSpPr txBox="1"/>
            <p:nvPr/>
          </p:nvSpPr>
          <p:spPr>
            <a:xfrm>
              <a:off x="6804099" y="1944488"/>
              <a:ext cx="1100782" cy="307825"/>
            </a:xfrm>
            <a:prstGeom prst="rect">
              <a:avLst/>
            </a:prstGeom>
          </p:spPr>
          <p:txBody>
            <a:bodyPr vert="horz" wrap="none" lIns="121920" tIns="60960" rIns="121920" bIns="60960" rtlCol="0" anchor="t">
              <a:spAutoFit/>
            </a:bodyPr>
            <a:lstStyle/>
            <a:p>
              <a:pPr defTabSz="609585"/>
              <a:r>
                <a:rPr lang="de-DE" sz="1867" dirty="0" err="1">
                  <a:solidFill>
                    <a:srgbClr val="00B050"/>
                  </a:solidFill>
                  <a:latin typeface="Arial"/>
                </a:rPr>
                <a:t>helium</a:t>
              </a:r>
              <a:r>
                <a:rPr lang="de-DE" sz="1867" dirty="0">
                  <a:solidFill>
                    <a:srgbClr val="00B050"/>
                  </a:solidFill>
                  <a:latin typeface="Arial"/>
                </a:rPr>
                <a:t> high</a:t>
              </a:r>
              <a:endParaRPr lang="en-US" sz="1867" dirty="0">
                <a:solidFill>
                  <a:srgbClr val="00B050"/>
                </a:solidFill>
                <a:latin typeface="Arial"/>
              </a:endParaRPr>
            </a:p>
          </p:txBody>
        </p:sp>
      </p:grpSp>
      <p:sp>
        <p:nvSpPr>
          <p:cNvPr id="2" name="Title 1">
            <a:extLst>
              <a:ext uri="{FF2B5EF4-FFF2-40B4-BE49-F238E27FC236}">
                <a16:creationId xmlns:a16="http://schemas.microsoft.com/office/drawing/2014/main" id="{97B35CB2-F227-458B-B2ED-CA50093086D9}"/>
              </a:ext>
            </a:extLst>
          </p:cNvPr>
          <p:cNvSpPr>
            <a:spLocks noGrp="1"/>
          </p:cNvSpPr>
          <p:nvPr>
            <p:ph type="title"/>
          </p:nvPr>
        </p:nvSpPr>
        <p:spPr/>
        <p:txBody>
          <a:bodyPr/>
          <a:lstStyle/>
          <a:p>
            <a:r>
              <a:rPr lang="de-DE" dirty="0" err="1"/>
              <a:t>Accelerator</a:t>
            </a:r>
            <a:r>
              <a:rPr lang="de-DE" dirty="0"/>
              <a:t> </a:t>
            </a:r>
            <a:r>
              <a:rPr lang="de-DE" dirty="0" err="1"/>
              <a:t>requirements</a:t>
            </a:r>
            <a:endParaRPr lang="en-US" dirty="0"/>
          </a:p>
        </p:txBody>
      </p:sp>
      <p:sp>
        <p:nvSpPr>
          <p:cNvPr id="3" name="Content Placeholder 2">
            <a:extLst>
              <a:ext uri="{FF2B5EF4-FFF2-40B4-BE49-F238E27FC236}">
                <a16:creationId xmlns:a16="http://schemas.microsoft.com/office/drawing/2014/main" id="{EE84FC53-4EEB-4A23-866F-14C7877FB947}"/>
              </a:ext>
            </a:extLst>
          </p:cNvPr>
          <p:cNvSpPr>
            <a:spLocks noGrp="1"/>
          </p:cNvSpPr>
          <p:nvPr>
            <p:ph idx="1"/>
          </p:nvPr>
        </p:nvSpPr>
        <p:spPr/>
        <p:txBody>
          <a:bodyPr/>
          <a:lstStyle/>
          <a:p>
            <a:r>
              <a:rPr lang="en-US" sz="2133" dirty="0"/>
              <a:t>Mixed beam of C and He with same A/Q at therapy energies and intensities</a:t>
            </a:r>
          </a:p>
          <a:p>
            <a:pPr lvl="1"/>
            <a:r>
              <a:rPr lang="en-US" sz="1867" dirty="0"/>
              <a:t>&lt;400 MeV/u; ~5 10</a:t>
            </a:r>
            <a:r>
              <a:rPr lang="en-US" sz="1867" baseline="30000" dirty="0"/>
              <a:t>7 </a:t>
            </a:r>
            <a:r>
              <a:rPr lang="en-US" sz="1867" dirty="0"/>
              <a:t>Carbon/s</a:t>
            </a:r>
          </a:p>
          <a:p>
            <a:pPr lvl="1"/>
            <a:r>
              <a:rPr lang="en-US" sz="1867" dirty="0"/>
              <a:t>RFKO extraction – intensity stabilization would</a:t>
            </a:r>
            <a:br>
              <a:rPr lang="en-US" sz="1867" dirty="0"/>
            </a:br>
            <a:r>
              <a:rPr lang="en-US" sz="1867" dirty="0"/>
              <a:t>be highly favorable</a:t>
            </a:r>
          </a:p>
          <a:p>
            <a:r>
              <a:rPr lang="en-US" sz="2133" dirty="0"/>
              <a:t>First experimental test successful in Nov 23</a:t>
            </a:r>
          </a:p>
          <a:p>
            <a:pPr lvl="1"/>
            <a:r>
              <a:rPr lang="en-US" sz="1867" dirty="0" err="1"/>
              <a:t>worldfirst</a:t>
            </a:r>
            <a:r>
              <a:rPr lang="en-US" sz="1867" dirty="0"/>
              <a:t> mixed beam production!</a:t>
            </a:r>
          </a:p>
          <a:p>
            <a:pPr lvl="1"/>
            <a:r>
              <a:rPr lang="en-US" sz="1867" baseline="30000" dirty="0"/>
              <a:t>12</a:t>
            </a:r>
            <a:r>
              <a:rPr lang="en-US" sz="1867" dirty="0"/>
              <a:t>C</a:t>
            </a:r>
            <a:r>
              <a:rPr lang="en-US" sz="1867" baseline="30000" dirty="0"/>
              <a:t>3+</a:t>
            </a:r>
            <a:r>
              <a:rPr lang="en-US" sz="1867" dirty="0"/>
              <a:t> and </a:t>
            </a:r>
            <a:r>
              <a:rPr lang="en-US" sz="1867" baseline="30000" dirty="0"/>
              <a:t>4</a:t>
            </a:r>
            <a:r>
              <a:rPr lang="en-US" sz="1867" dirty="0"/>
              <a:t>He</a:t>
            </a:r>
            <a:r>
              <a:rPr lang="en-US" sz="1867" baseline="30000" dirty="0"/>
              <a:t>+</a:t>
            </a:r>
            <a:r>
              <a:rPr lang="en-US" sz="1867" dirty="0"/>
              <a:t> from ECR, </a:t>
            </a:r>
            <a:r>
              <a:rPr lang="en-US" sz="1867" baseline="30000" dirty="0"/>
              <a:t>16</a:t>
            </a:r>
            <a:r>
              <a:rPr lang="en-US" sz="1867" dirty="0"/>
              <a:t>O</a:t>
            </a:r>
            <a:r>
              <a:rPr lang="en-US" sz="1867" baseline="30000" dirty="0"/>
              <a:t>4+</a:t>
            </a:r>
            <a:r>
              <a:rPr lang="en-US" sz="1867" dirty="0"/>
              <a:t> contamination</a:t>
            </a:r>
          </a:p>
          <a:p>
            <a:pPr lvl="1"/>
            <a:r>
              <a:rPr lang="en-US" sz="1867" dirty="0"/>
              <a:t>RFKO extraction with adjusted chromaticity</a:t>
            </a:r>
          </a:p>
          <a:p>
            <a:r>
              <a:rPr lang="en-US" sz="2133" dirty="0"/>
              <a:t>Further requirements</a:t>
            </a:r>
          </a:p>
          <a:p>
            <a:pPr lvl="1"/>
            <a:r>
              <a:rPr lang="en-US" sz="1733" dirty="0"/>
              <a:t>Stable, adjustable intra- and </a:t>
            </a:r>
            <a:r>
              <a:rPr lang="en-US" sz="1733" dirty="0" err="1"/>
              <a:t>interspill</a:t>
            </a:r>
            <a:r>
              <a:rPr lang="en-US" sz="1733" dirty="0"/>
              <a:t> He fraction</a:t>
            </a:r>
          </a:p>
          <a:p>
            <a:pPr lvl="2"/>
            <a:r>
              <a:rPr lang="en-US" sz="1533" dirty="0" err="1"/>
              <a:t>interspill</a:t>
            </a:r>
            <a:r>
              <a:rPr lang="en-US" sz="1533" dirty="0"/>
              <a:t> was excellent, </a:t>
            </a:r>
            <a:r>
              <a:rPr lang="en-US" sz="1533" dirty="0" err="1"/>
              <a:t>intraspill</a:t>
            </a:r>
            <a:r>
              <a:rPr lang="en-US" sz="1533" dirty="0"/>
              <a:t> acceptable</a:t>
            </a:r>
          </a:p>
          <a:p>
            <a:pPr lvl="1"/>
            <a:r>
              <a:rPr lang="en-US" sz="1733" baseline="30000" dirty="0"/>
              <a:t>16</a:t>
            </a:r>
            <a:r>
              <a:rPr lang="en-US" sz="1733" dirty="0"/>
              <a:t>O contamination below threshold of clinical relevance</a:t>
            </a:r>
            <a:br>
              <a:rPr lang="en-US" sz="1733" dirty="0"/>
            </a:br>
            <a:r>
              <a:rPr lang="en-US" sz="1733" dirty="0"/>
              <a:t>i.e. less than 1-2% variation in target dose</a:t>
            </a:r>
          </a:p>
          <a:p>
            <a:pPr lvl="1"/>
            <a:endParaRPr lang="en-US" sz="1867" dirty="0"/>
          </a:p>
        </p:txBody>
      </p:sp>
      <p:sp>
        <p:nvSpPr>
          <p:cNvPr id="11" name="Foliennummernplatzhalter 2">
            <a:extLst>
              <a:ext uri="{FF2B5EF4-FFF2-40B4-BE49-F238E27FC236}">
                <a16:creationId xmlns:a16="http://schemas.microsoft.com/office/drawing/2014/main" id="{BF21D047-70AB-629C-3592-4660650A70BD}"/>
              </a:ext>
            </a:extLst>
          </p:cNvPr>
          <p:cNvSpPr txBox="1">
            <a:spLocks/>
          </p:cNvSpPr>
          <p:nvPr/>
        </p:nvSpPr>
        <p:spPr>
          <a:xfrm>
            <a:off x="-77332" y="6535148"/>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24</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2485407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0739-CD2C-47AA-8916-C54E29238405}"/>
              </a:ext>
            </a:extLst>
          </p:cNvPr>
          <p:cNvSpPr>
            <a:spLocks noGrp="1"/>
          </p:cNvSpPr>
          <p:nvPr>
            <p:ph type="title"/>
          </p:nvPr>
        </p:nvSpPr>
        <p:spPr/>
        <p:txBody>
          <a:bodyPr/>
          <a:lstStyle/>
          <a:p>
            <a:r>
              <a:rPr lang="de-DE" dirty="0" err="1"/>
              <a:t>Beamtime</a:t>
            </a:r>
            <a:r>
              <a:rPr lang="de-DE" dirty="0"/>
              <a:t> </a:t>
            </a:r>
            <a:r>
              <a:rPr lang="de-DE" dirty="0" err="1"/>
              <a:t>requests</a:t>
            </a:r>
            <a:r>
              <a:rPr lang="de-DE" dirty="0"/>
              <a:t> </a:t>
            </a:r>
            <a:r>
              <a:rPr lang="de-DE" dirty="0" err="1"/>
              <a:t>for</a:t>
            </a:r>
            <a:r>
              <a:rPr lang="de-DE" dirty="0"/>
              <a:t> 2025 ff</a:t>
            </a:r>
            <a:endParaRPr lang="en-US" dirty="0"/>
          </a:p>
        </p:txBody>
      </p:sp>
      <p:sp>
        <p:nvSpPr>
          <p:cNvPr id="3" name="Content Placeholder 2">
            <a:extLst>
              <a:ext uri="{FF2B5EF4-FFF2-40B4-BE49-F238E27FC236}">
                <a16:creationId xmlns:a16="http://schemas.microsoft.com/office/drawing/2014/main" id="{614153B5-93C2-4CFF-852A-827336C76A23}"/>
              </a:ext>
            </a:extLst>
          </p:cNvPr>
          <p:cNvSpPr>
            <a:spLocks noGrp="1"/>
          </p:cNvSpPr>
          <p:nvPr>
            <p:ph idx="1"/>
          </p:nvPr>
        </p:nvSpPr>
        <p:spPr/>
        <p:txBody>
          <a:bodyPr/>
          <a:lstStyle/>
          <a:p>
            <a:r>
              <a:rPr lang="en-US" dirty="0"/>
              <a:t>According to granted proposal, 3-5 days of beam annually</a:t>
            </a:r>
          </a:p>
          <a:p>
            <a:r>
              <a:rPr lang="en-US" dirty="0"/>
              <a:t>2025: 1-2 days of physics + 1-2 days of </a:t>
            </a:r>
            <a:r>
              <a:rPr lang="en-US"/>
              <a:t>machine beam</a:t>
            </a:r>
            <a:endParaRPr lang="en-US" dirty="0"/>
          </a:p>
          <a:p>
            <a:r>
              <a:rPr lang="en-US" dirty="0"/>
              <a:t>Program 2025 (for 2 Postdocs in ACC and Biophysics hired in fall of 2024)</a:t>
            </a:r>
          </a:p>
          <a:p>
            <a:pPr lvl="1"/>
            <a:r>
              <a:rPr lang="en-US" dirty="0"/>
              <a:t>Source of 16O contamination</a:t>
            </a:r>
          </a:p>
          <a:p>
            <a:pPr lvl="1"/>
            <a:r>
              <a:rPr lang="en-US" dirty="0"/>
              <a:t>Additional options for multiple injections of separate ions to SIS18</a:t>
            </a:r>
          </a:p>
          <a:p>
            <a:pPr lvl="1"/>
            <a:r>
              <a:rPr lang="en-US" dirty="0"/>
              <a:t>Stable extraction modes including intensity feedback from HTM detectors (of C and He?)</a:t>
            </a:r>
          </a:p>
          <a:p>
            <a:pPr lvl="1"/>
            <a:r>
              <a:rPr lang="en-US" dirty="0"/>
              <a:t>Detector concepts for real-time range detection of He beam:</a:t>
            </a:r>
            <a:br>
              <a:rPr lang="en-US" dirty="0"/>
            </a:br>
            <a:r>
              <a:rPr lang="en-US" dirty="0"/>
              <a:t>IC stacks, scintillator slabs or block with different optical readout</a:t>
            </a:r>
          </a:p>
          <a:p>
            <a:r>
              <a:rPr lang="en-US" dirty="0"/>
              <a:t>Program 2026 ff</a:t>
            </a:r>
          </a:p>
          <a:p>
            <a:pPr lvl="1"/>
            <a:r>
              <a:rPr lang="en-US" dirty="0"/>
              <a:t>Develop beam production model for clinical facility, possibly in collab with </a:t>
            </a:r>
            <a:r>
              <a:rPr lang="en-US" dirty="0" err="1"/>
              <a:t>MedAustron</a:t>
            </a:r>
            <a:endParaRPr lang="en-US" dirty="0"/>
          </a:p>
          <a:p>
            <a:pPr lvl="1"/>
            <a:r>
              <a:rPr lang="en-US" dirty="0"/>
              <a:t>Develop Medical Physics DAQ and AI-based data processing</a:t>
            </a:r>
          </a:p>
          <a:p>
            <a:pPr lvl="1"/>
            <a:r>
              <a:rPr lang="en-US" dirty="0"/>
              <a:t>Explore clinical use case in patient studies and proof of concept in animal model</a:t>
            </a:r>
          </a:p>
        </p:txBody>
      </p:sp>
    </p:spTree>
    <p:extLst>
      <p:ext uri="{BB962C8B-B14F-4D97-AF65-F5344CB8AC3E}">
        <p14:creationId xmlns:p14="http://schemas.microsoft.com/office/powerpoint/2010/main" val="1330811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9E6124FB-C02E-0972-776D-041934A75A0C}"/>
              </a:ext>
            </a:extLst>
          </p:cNvPr>
          <p:cNvSpPr/>
          <p:nvPr/>
        </p:nvSpPr>
        <p:spPr>
          <a:xfrm>
            <a:off x="2075234" y="2094689"/>
            <a:ext cx="7976681" cy="1926077"/>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feld 4">
            <a:extLst>
              <a:ext uri="{FF2B5EF4-FFF2-40B4-BE49-F238E27FC236}">
                <a16:creationId xmlns:a16="http://schemas.microsoft.com/office/drawing/2014/main" id="{B46EB9A2-7CFC-DD74-E1D4-CC45B7191114}"/>
              </a:ext>
            </a:extLst>
          </p:cNvPr>
          <p:cNvSpPr txBox="1"/>
          <p:nvPr/>
        </p:nvSpPr>
        <p:spPr>
          <a:xfrm>
            <a:off x="2594043" y="2639439"/>
            <a:ext cx="6716903" cy="707886"/>
          </a:xfrm>
          <a:prstGeom prst="rect">
            <a:avLst/>
          </a:prstGeom>
        </p:spPr>
        <p:txBody>
          <a:bodyPr vert="horz" wrap="none" lIns="91440" tIns="45720" rIns="91440" bIns="45720" rtlCol="0" anchor="t">
            <a:spAutoFit/>
          </a:bodyPr>
          <a:lstStyle/>
          <a:p>
            <a:pPr algn="l"/>
            <a:r>
              <a:rPr lang="de-DE" sz="4000" dirty="0" err="1"/>
              <a:t>Thank</a:t>
            </a:r>
            <a:r>
              <a:rPr lang="de-DE" sz="4000" dirty="0"/>
              <a:t> </a:t>
            </a:r>
            <a:r>
              <a:rPr lang="de-DE" sz="4000" dirty="0" err="1"/>
              <a:t>you</a:t>
            </a:r>
            <a:r>
              <a:rPr lang="de-DE" sz="4000" dirty="0"/>
              <a:t> </a:t>
            </a:r>
            <a:r>
              <a:rPr lang="de-DE" sz="4000" dirty="0" err="1"/>
              <a:t>for</a:t>
            </a:r>
            <a:r>
              <a:rPr lang="de-DE" sz="4000" dirty="0"/>
              <a:t> </a:t>
            </a:r>
            <a:r>
              <a:rPr lang="de-DE" sz="4000" dirty="0" err="1"/>
              <a:t>your</a:t>
            </a:r>
            <a:r>
              <a:rPr lang="de-DE" sz="4000" dirty="0"/>
              <a:t> </a:t>
            </a:r>
            <a:r>
              <a:rPr lang="de-DE" sz="4000" dirty="0" err="1"/>
              <a:t>attention</a:t>
            </a:r>
            <a:r>
              <a:rPr lang="de-DE" sz="4000" dirty="0"/>
              <a:t>!</a:t>
            </a:r>
            <a:endParaRPr lang="en-US" sz="4000" dirty="0"/>
          </a:p>
        </p:txBody>
      </p:sp>
    </p:spTree>
    <p:extLst>
      <p:ext uri="{BB962C8B-B14F-4D97-AF65-F5344CB8AC3E}">
        <p14:creationId xmlns:p14="http://schemas.microsoft.com/office/powerpoint/2010/main" val="414474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0BAFFE-052F-3786-8317-9C643609C2B3}"/>
              </a:ext>
            </a:extLst>
          </p:cNvPr>
          <p:cNvPicPr>
            <a:picLocks noChangeAspect="1"/>
          </p:cNvPicPr>
          <p:nvPr/>
        </p:nvPicPr>
        <p:blipFill rotWithShape="1">
          <a:blip r:embed="rId2"/>
          <a:srcRect t="4027"/>
          <a:stretch/>
        </p:blipFill>
        <p:spPr>
          <a:xfrm>
            <a:off x="74509" y="1935591"/>
            <a:ext cx="12117491" cy="2386254"/>
          </a:xfrm>
          <a:prstGeom prst="rect">
            <a:avLst/>
          </a:prstGeom>
        </p:spPr>
      </p:pic>
      <p:sp>
        <p:nvSpPr>
          <p:cNvPr id="3" name="Textfeld 2">
            <a:extLst>
              <a:ext uri="{FF2B5EF4-FFF2-40B4-BE49-F238E27FC236}">
                <a16:creationId xmlns:a16="http://schemas.microsoft.com/office/drawing/2014/main" id="{5CF54FF6-8A73-B622-C098-495A18D910EC}"/>
              </a:ext>
            </a:extLst>
          </p:cNvPr>
          <p:cNvSpPr txBox="1"/>
          <p:nvPr/>
        </p:nvSpPr>
        <p:spPr>
          <a:xfrm>
            <a:off x="3129177" y="4864976"/>
            <a:ext cx="6187238" cy="523220"/>
          </a:xfrm>
          <a:prstGeom prst="rect">
            <a:avLst/>
          </a:prstGeom>
          <a:noFill/>
        </p:spPr>
        <p:txBody>
          <a:bodyPr wrap="square">
            <a:spAutoFit/>
          </a:bodyPr>
          <a:lstStyle/>
          <a:p>
            <a:pPr algn="ctr"/>
            <a:r>
              <a:rPr lang="fr-FR" sz="2800" b="1" dirty="0"/>
              <a:t>PI: Beatriz </a:t>
            </a:r>
            <a:r>
              <a:rPr lang="fr-FR" sz="2800" b="1" dirty="0" err="1"/>
              <a:t>Jurado</a:t>
            </a:r>
            <a:r>
              <a:rPr lang="fr-FR" sz="2800" b="1" dirty="0"/>
              <a:t>, LP2i Bordeaux</a:t>
            </a:r>
          </a:p>
        </p:txBody>
      </p:sp>
      <p:sp>
        <p:nvSpPr>
          <p:cNvPr id="5" name="Foliennummernplatzhalter 2">
            <a:extLst>
              <a:ext uri="{FF2B5EF4-FFF2-40B4-BE49-F238E27FC236}">
                <a16:creationId xmlns:a16="http://schemas.microsoft.com/office/drawing/2014/main" id="{27E2D3D6-E7F8-5C82-ECFE-1ACC95465A8B}"/>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369904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5">
            <a:extLst>
              <a:ext uri="{FF2B5EF4-FFF2-40B4-BE49-F238E27FC236}">
                <a16:creationId xmlns:a16="http://schemas.microsoft.com/office/drawing/2014/main" id="{6835D6A3-EA9D-1C6B-2A0B-B0A7F89B7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6" y="478058"/>
            <a:ext cx="1877568" cy="830796"/>
          </a:xfrm>
          <a:prstGeom prst="rect">
            <a:avLst/>
          </a:prstGeom>
        </p:spPr>
      </p:pic>
      <p:sp>
        <p:nvSpPr>
          <p:cNvPr id="5125" name="Rectangle 1">
            <a:extLst>
              <a:ext uri="{FF2B5EF4-FFF2-40B4-BE49-F238E27FC236}">
                <a16:creationId xmlns:a16="http://schemas.microsoft.com/office/drawing/2014/main" id="{FF516218-A006-492C-B8D0-2E4FD8C0ECF2}"/>
              </a:ext>
            </a:extLst>
          </p:cNvPr>
          <p:cNvSpPr txBox="1">
            <a:spLocks noChangeArrowheads="1"/>
          </p:cNvSpPr>
          <p:nvPr/>
        </p:nvSpPr>
        <p:spPr bwMode="auto">
          <a:xfrm>
            <a:off x="649986" y="1267969"/>
            <a:ext cx="10294938" cy="4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pPr>
            <a:r>
              <a:rPr lang="en-US" altLang="fr-FR" sz="2000" b="1" i="1" dirty="0">
                <a:latin typeface="Arial" panose="020B0604020202020204" pitchFamily="34" charset="0"/>
                <a:cs typeface="Arial" panose="020B0604020202020204" pitchFamily="34" charset="0"/>
                <a:sym typeface="Wingdings" panose="05000000000000000000" pitchFamily="2" charset="2"/>
              </a:rPr>
              <a:t>neutron-induced reaction cross sections of short-lived nuclei</a:t>
            </a:r>
          </a:p>
        </p:txBody>
      </p:sp>
      <p:pic>
        <p:nvPicPr>
          <p:cNvPr id="3" name="Grafik 2">
            <a:extLst>
              <a:ext uri="{FF2B5EF4-FFF2-40B4-BE49-F238E27FC236}">
                <a16:creationId xmlns:a16="http://schemas.microsoft.com/office/drawing/2014/main" id="{E4DAC4EF-2BB8-2BCB-D2A3-90F4BA52B774}"/>
              </a:ext>
            </a:extLst>
          </p:cNvPr>
          <p:cNvPicPr>
            <a:picLocks noChangeAspect="1"/>
          </p:cNvPicPr>
          <p:nvPr/>
        </p:nvPicPr>
        <p:blipFill>
          <a:blip r:embed="rId3"/>
          <a:stretch>
            <a:fillRect/>
          </a:stretch>
        </p:blipFill>
        <p:spPr>
          <a:xfrm>
            <a:off x="661046" y="2602992"/>
            <a:ext cx="4146752" cy="2042342"/>
          </a:xfrm>
          <a:prstGeom prst="rect">
            <a:avLst/>
          </a:prstGeom>
        </p:spPr>
      </p:pic>
      <p:pic>
        <p:nvPicPr>
          <p:cNvPr id="4" name="Grafik 3">
            <a:extLst>
              <a:ext uri="{FF2B5EF4-FFF2-40B4-BE49-F238E27FC236}">
                <a16:creationId xmlns:a16="http://schemas.microsoft.com/office/drawing/2014/main" id="{CC79E4D8-D4A1-8D62-C747-97270BEB5DA4}"/>
              </a:ext>
            </a:extLst>
          </p:cNvPr>
          <p:cNvPicPr>
            <a:picLocks noChangeAspect="1"/>
          </p:cNvPicPr>
          <p:nvPr/>
        </p:nvPicPr>
        <p:blipFill>
          <a:blip r:embed="rId4"/>
          <a:stretch>
            <a:fillRect/>
          </a:stretch>
        </p:blipFill>
        <p:spPr>
          <a:xfrm>
            <a:off x="6595831" y="2688336"/>
            <a:ext cx="3792931" cy="1856409"/>
          </a:xfrm>
          <a:prstGeom prst="rect">
            <a:avLst/>
          </a:prstGeom>
        </p:spPr>
      </p:pic>
      <p:sp>
        <p:nvSpPr>
          <p:cNvPr id="6" name="ZoneTexte 8">
            <a:extLst>
              <a:ext uri="{FF2B5EF4-FFF2-40B4-BE49-F238E27FC236}">
                <a16:creationId xmlns:a16="http://schemas.microsoft.com/office/drawing/2014/main" id="{9DF8EAFE-E8E1-BA4B-53F3-06B2DDCFAF84}"/>
              </a:ext>
            </a:extLst>
          </p:cNvPr>
          <p:cNvSpPr txBox="1"/>
          <p:nvPr/>
        </p:nvSpPr>
        <p:spPr>
          <a:xfrm>
            <a:off x="2012290" y="62891"/>
            <a:ext cx="7862345" cy="1077218"/>
          </a:xfrm>
          <a:prstGeom prst="rect">
            <a:avLst/>
          </a:prstGeom>
          <a:noFill/>
        </p:spPr>
        <p:txBody>
          <a:bodyPr wrap="none" rtlCol="0">
            <a:spAutoFit/>
          </a:bodyPr>
          <a:lstStyle/>
          <a:p>
            <a:r>
              <a:rPr lang="fr-FR" sz="3200" b="1" dirty="0"/>
              <a:t>NECTAR - </a:t>
            </a:r>
            <a:r>
              <a:rPr lang="fr-FR" sz="3200" b="1" dirty="0" err="1"/>
              <a:t>Nuclear</a:t>
            </a:r>
            <a:r>
              <a:rPr lang="fr-FR" sz="3200" b="1" dirty="0"/>
              <a:t> </a:t>
            </a:r>
            <a:r>
              <a:rPr lang="fr-FR" sz="3200" b="1" dirty="0" err="1"/>
              <a:t>rEaCTions</a:t>
            </a:r>
            <a:r>
              <a:rPr lang="fr-FR" sz="3200" b="1" dirty="0"/>
              <a:t> At </a:t>
            </a:r>
            <a:r>
              <a:rPr lang="fr-FR" sz="3200" b="1" dirty="0" err="1"/>
              <a:t>storage</a:t>
            </a:r>
            <a:r>
              <a:rPr lang="fr-FR" sz="3200" b="1" dirty="0"/>
              <a:t> Rings</a:t>
            </a:r>
          </a:p>
          <a:p>
            <a:pPr algn="ctr"/>
            <a:r>
              <a:rPr lang="fr-FR" sz="3200" b="1" dirty="0"/>
              <a:t>PI: Beatriz </a:t>
            </a:r>
            <a:r>
              <a:rPr lang="fr-FR" sz="3200" b="1" dirty="0" err="1"/>
              <a:t>Jurado</a:t>
            </a:r>
            <a:r>
              <a:rPr lang="fr-FR" sz="3200" b="1" dirty="0"/>
              <a:t>, LP2i Bordeaux</a:t>
            </a:r>
          </a:p>
        </p:txBody>
      </p:sp>
      <p:pic>
        <p:nvPicPr>
          <p:cNvPr id="14" name="Image 4" descr="logo-cenbg.gif">
            <a:extLst>
              <a:ext uri="{FF2B5EF4-FFF2-40B4-BE49-F238E27FC236}">
                <a16:creationId xmlns:a16="http://schemas.microsoft.com/office/drawing/2014/main" id="{5CFC1971-3CE7-8235-722C-2A5B8DDBD9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33322" cy="6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8">
            <a:extLst>
              <a:ext uri="{FF2B5EF4-FFF2-40B4-BE49-F238E27FC236}">
                <a16:creationId xmlns:a16="http://schemas.microsoft.com/office/drawing/2014/main" id="{0CD9F2DA-D273-B649-BF59-13E1A1D1CC9A}"/>
              </a:ext>
            </a:extLst>
          </p:cNvPr>
          <p:cNvPicPr>
            <a:picLocks noChangeAspect="1"/>
          </p:cNvPicPr>
          <p:nvPr/>
        </p:nvPicPr>
        <p:blipFill>
          <a:blip r:embed="rId6">
            <a:extLst>
              <a:ext uri="{28A0092B-C50C-407E-A947-70E740481C1C}">
                <a14:useLocalDpi xmlns:a14="http://schemas.microsoft.com/office/drawing/2010/main" val="0"/>
              </a:ext>
            </a:extLst>
          </a:blip>
          <a:srcRect l="12314" t="10403" r="8751" b="11313"/>
          <a:stretch>
            <a:fillRect/>
          </a:stretch>
        </p:blipFill>
        <p:spPr bwMode="auto">
          <a:xfrm>
            <a:off x="10658671" y="0"/>
            <a:ext cx="1533329" cy="156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
            <a:extLst>
              <a:ext uri="{FF2B5EF4-FFF2-40B4-BE49-F238E27FC236}">
                <a16:creationId xmlns:a16="http://schemas.microsoft.com/office/drawing/2014/main" id="{AB4E2F1E-DFFC-92D0-AFE9-13F4AEEDE282}"/>
              </a:ext>
            </a:extLst>
          </p:cNvPr>
          <p:cNvSpPr txBox="1"/>
          <p:nvPr/>
        </p:nvSpPr>
        <p:spPr>
          <a:xfrm>
            <a:off x="614086" y="1988173"/>
            <a:ext cx="4732106" cy="400110"/>
          </a:xfrm>
          <a:prstGeom prst="rect">
            <a:avLst/>
          </a:prstGeom>
          <a:noFill/>
        </p:spPr>
        <p:txBody>
          <a:bodyPr wrap="square" rtlCol="0">
            <a:spAutoFit/>
          </a:bodyPr>
          <a:lstStyle/>
          <a:p>
            <a:r>
              <a:rPr lang="fr-FR" sz="2000" b="1" u="sng" dirty="0"/>
              <a:t>Motivation:</a:t>
            </a:r>
            <a:r>
              <a:rPr lang="fr-FR" sz="2000" b="1" dirty="0"/>
              <a:t> </a:t>
            </a:r>
            <a:r>
              <a:rPr lang="fr-FR" sz="2000" b="1" dirty="0" err="1"/>
              <a:t>astrophysics</a:t>
            </a:r>
            <a:r>
              <a:rPr lang="fr-FR" sz="2000" b="1" dirty="0"/>
              <a:t> &amp; applications</a:t>
            </a:r>
          </a:p>
        </p:txBody>
      </p:sp>
      <p:sp>
        <p:nvSpPr>
          <p:cNvPr id="17" name="ZoneTexte 1">
            <a:extLst>
              <a:ext uri="{FF2B5EF4-FFF2-40B4-BE49-F238E27FC236}">
                <a16:creationId xmlns:a16="http://schemas.microsoft.com/office/drawing/2014/main" id="{218923A5-9C45-5FEC-BA11-F1838782B45D}"/>
              </a:ext>
            </a:extLst>
          </p:cNvPr>
          <p:cNvSpPr txBox="1"/>
          <p:nvPr/>
        </p:nvSpPr>
        <p:spPr>
          <a:xfrm>
            <a:off x="5856646" y="1982077"/>
            <a:ext cx="5323418" cy="707886"/>
          </a:xfrm>
          <a:prstGeom prst="rect">
            <a:avLst/>
          </a:prstGeom>
          <a:noFill/>
        </p:spPr>
        <p:txBody>
          <a:bodyPr wrap="square" rtlCol="0">
            <a:spAutoFit/>
          </a:bodyPr>
          <a:lstStyle/>
          <a:p>
            <a:pPr>
              <a:tabLst>
                <a:tab pos="2419350" algn="l"/>
              </a:tabLst>
            </a:pPr>
            <a:r>
              <a:rPr lang="fr-FR" sz="2000" b="1" u="sng" dirty="0" err="1"/>
              <a:t>Experimental</a:t>
            </a:r>
            <a:r>
              <a:rPr lang="fr-FR" sz="2000" b="1" u="sng" dirty="0"/>
              <a:t> </a:t>
            </a:r>
            <a:r>
              <a:rPr lang="fr-FR" sz="2000" b="1" u="sng" dirty="0" err="1"/>
              <a:t>method</a:t>
            </a:r>
            <a:r>
              <a:rPr lang="fr-FR" sz="2000" b="1" u="sng" dirty="0"/>
              <a:t>:</a:t>
            </a:r>
            <a:r>
              <a:rPr lang="fr-FR" sz="2000" b="1" dirty="0"/>
              <a:t> the </a:t>
            </a:r>
            <a:r>
              <a:rPr lang="fr-FR" sz="2000" b="1" dirty="0" err="1"/>
              <a:t>surrogate</a:t>
            </a:r>
            <a:r>
              <a:rPr lang="fr-FR" sz="2000" b="1" dirty="0"/>
              <a:t> technique 	in inverse </a:t>
            </a:r>
            <a:r>
              <a:rPr lang="fr-FR" sz="2000" b="1" dirty="0" err="1"/>
              <a:t>kinematics</a:t>
            </a:r>
            <a:endParaRPr lang="fr-FR" sz="2000" b="1" dirty="0"/>
          </a:p>
        </p:txBody>
      </p:sp>
      <p:sp>
        <p:nvSpPr>
          <p:cNvPr id="19" name="Textfeld 18">
            <a:extLst>
              <a:ext uri="{FF2B5EF4-FFF2-40B4-BE49-F238E27FC236}">
                <a16:creationId xmlns:a16="http://schemas.microsoft.com/office/drawing/2014/main" id="{71F080A3-F04D-2342-B1DE-D41487ED1ECD}"/>
              </a:ext>
            </a:extLst>
          </p:cNvPr>
          <p:cNvSpPr txBox="1"/>
          <p:nvPr/>
        </p:nvSpPr>
        <p:spPr>
          <a:xfrm>
            <a:off x="481584" y="4911590"/>
            <a:ext cx="4663440" cy="1077218"/>
          </a:xfrm>
          <a:prstGeom prst="rect">
            <a:avLst/>
          </a:prstGeom>
          <a:noFill/>
        </p:spPr>
        <p:txBody>
          <a:bodyPr wrap="square">
            <a:spAutoFit/>
          </a:bodyPr>
          <a:lstStyle/>
          <a:p>
            <a:pPr marL="285750" indent="-285750">
              <a:buFont typeface="Arial" panose="020B0604020202020204" pitchFamily="34" charset="0"/>
              <a:buChar char="•"/>
            </a:pPr>
            <a:r>
              <a:rPr lang="en-US" altLang="fr-FR" sz="1600" dirty="0">
                <a:cs typeface="Arial" panose="020B0604020202020204" pitchFamily="34" charset="0"/>
              </a:rPr>
              <a:t>fission recycling as the endpoint of the r-process</a:t>
            </a:r>
          </a:p>
          <a:p>
            <a:pPr marL="285750" indent="-285750">
              <a:buFont typeface="Arial" panose="020B0604020202020204" pitchFamily="34" charset="0"/>
              <a:buChar char="•"/>
            </a:pPr>
            <a:endParaRPr lang="en-US" altLang="fr-FR" sz="800" dirty="0">
              <a:cs typeface="Arial" panose="020B0604020202020204" pitchFamily="34" charset="0"/>
            </a:endParaRPr>
          </a:p>
          <a:p>
            <a:pPr marL="285750" indent="-285750">
              <a:buFont typeface="Arial" panose="020B0604020202020204" pitchFamily="34" charset="0"/>
              <a:buChar char="•"/>
            </a:pPr>
            <a:r>
              <a:rPr lang="en-US" altLang="fr-FR" sz="1600" dirty="0">
                <a:cs typeface="Arial" panose="020B0604020202020204" pitchFamily="34" charset="0"/>
              </a:rPr>
              <a:t>neutron capture rates for s- &amp; </a:t>
            </a:r>
            <a:r>
              <a:rPr lang="en-US" altLang="fr-FR" sz="1600" dirty="0" err="1">
                <a:cs typeface="Arial" panose="020B0604020202020204" pitchFamily="34" charset="0"/>
              </a:rPr>
              <a:t>i</a:t>
            </a:r>
            <a:r>
              <a:rPr lang="en-US" altLang="fr-FR" sz="1600" dirty="0">
                <a:cs typeface="Arial" panose="020B0604020202020204" pitchFamily="34" charset="0"/>
              </a:rPr>
              <a:t>-process</a:t>
            </a:r>
          </a:p>
          <a:p>
            <a:pPr marL="285750" indent="-285750">
              <a:buFont typeface="Arial" panose="020B0604020202020204" pitchFamily="34" charset="0"/>
              <a:buChar char="•"/>
            </a:pPr>
            <a:endParaRPr lang="en-US" altLang="fr-FR" sz="8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nuclear applications: technology &amp; safety</a:t>
            </a:r>
            <a:endParaRPr lang="de-DE" sz="1600" dirty="0"/>
          </a:p>
        </p:txBody>
      </p:sp>
      <p:sp>
        <p:nvSpPr>
          <p:cNvPr id="20" name="Textfeld 19">
            <a:extLst>
              <a:ext uri="{FF2B5EF4-FFF2-40B4-BE49-F238E27FC236}">
                <a16:creationId xmlns:a16="http://schemas.microsoft.com/office/drawing/2014/main" id="{2B3F0812-750A-62D9-A7E7-2E9735F407A6}"/>
              </a:ext>
            </a:extLst>
          </p:cNvPr>
          <p:cNvSpPr txBox="1"/>
          <p:nvPr/>
        </p:nvSpPr>
        <p:spPr>
          <a:xfrm>
            <a:off x="6016752" y="4740902"/>
            <a:ext cx="5583936" cy="1200329"/>
          </a:xfrm>
          <a:prstGeom prst="rect">
            <a:avLst/>
          </a:prstGeom>
          <a:noFill/>
        </p:spPr>
        <p:txBody>
          <a:bodyPr wrap="square">
            <a:spAutoFit/>
          </a:bodyPr>
          <a:lstStyle/>
          <a:p>
            <a:pPr marL="285750" indent="-285750">
              <a:buFont typeface="Arial" panose="020B0604020202020204" pitchFamily="34" charset="0"/>
              <a:buChar char="•"/>
            </a:pPr>
            <a:r>
              <a:rPr lang="en-US" altLang="fr-FR" sz="1600" dirty="0">
                <a:cs typeface="Arial" panose="020B0604020202020204" pitchFamily="34" charset="0"/>
              </a:rPr>
              <a:t>challenge: no free neutron targets available </a:t>
            </a:r>
          </a:p>
          <a:p>
            <a:pPr marL="554037" lvl="1" indent="-285750">
              <a:buBlip>
                <a:blip r:embed="rId7">
                  <a:extLst>
                    <a:ext uri="{96DAC541-7B7A-43D3-8B79-37D633B846F1}">
                      <asvg:svgBlip xmlns:asvg="http://schemas.microsoft.com/office/drawing/2016/SVG/main" r:embed="rId8"/>
                    </a:ext>
                  </a:extLst>
                </a:blip>
              </a:buBlip>
            </a:pPr>
            <a:r>
              <a:rPr lang="en-US" altLang="fr-FR" sz="1600" dirty="0">
                <a:cs typeface="Arial" panose="020B0604020202020204" pitchFamily="34" charset="0"/>
              </a:rPr>
              <a:t>indirect method with stored radioactive beams</a:t>
            </a:r>
          </a:p>
          <a:p>
            <a:pPr marL="268287" lvl="1"/>
            <a:endParaRPr lang="en-US" altLang="fr-FR" sz="800" dirty="0">
              <a:cs typeface="Arial" panose="020B0604020202020204" pitchFamily="34" charset="0"/>
            </a:endParaRPr>
          </a:p>
          <a:p>
            <a:pPr marL="285750" indent="-285750">
              <a:buFont typeface="Arial" panose="020B0604020202020204" pitchFamily="34" charset="0"/>
              <a:buChar char="•"/>
            </a:pPr>
            <a:r>
              <a:rPr lang="en-US" altLang="fr-FR" sz="1600" dirty="0">
                <a:cs typeface="Arial" panose="020B0604020202020204" pitchFamily="34" charset="0"/>
              </a:rPr>
              <a:t>surrogate reaction populates the same compound system (CS)</a:t>
            </a:r>
            <a:endParaRPr lang="de-DE" altLang="fr-FR" sz="1600" dirty="0">
              <a:cs typeface="Arial" panose="020B0604020202020204" pitchFamily="34" charset="0"/>
            </a:endParaRPr>
          </a:p>
          <a:p>
            <a:pPr marL="536575" lvl="1" indent="-268288">
              <a:buBlip>
                <a:blip r:embed="rId7">
                  <a:extLst>
                    <a:ext uri="{96DAC541-7B7A-43D3-8B79-37D633B846F1}">
                      <asvg:svgBlip xmlns:asvg="http://schemas.microsoft.com/office/drawing/2016/SVG/main" r:embed="rId8"/>
                    </a:ext>
                  </a:extLst>
                </a:blip>
              </a:buBlip>
            </a:pPr>
            <a:r>
              <a:rPr lang="de-DE" altLang="fr-FR" sz="1600" dirty="0" err="1">
                <a:cs typeface="Arial" panose="020B0604020202020204" pitchFamily="34" charset="0"/>
              </a:rPr>
              <a:t>study</a:t>
            </a:r>
            <a:r>
              <a:rPr lang="de-DE" altLang="fr-FR" sz="1600" dirty="0">
                <a:cs typeface="Arial" panose="020B0604020202020204" pitchFamily="34" charset="0"/>
              </a:rPr>
              <a:t> </a:t>
            </a:r>
            <a:r>
              <a:rPr lang="de-DE" altLang="fr-FR" sz="1600" dirty="0" err="1">
                <a:cs typeface="Arial" panose="020B0604020202020204" pitchFamily="34" charset="0"/>
              </a:rPr>
              <a:t>the</a:t>
            </a:r>
            <a:r>
              <a:rPr lang="de-DE" altLang="fr-FR" sz="1600" dirty="0">
                <a:cs typeface="Arial" panose="020B0604020202020204" pitchFamily="34" charset="0"/>
              </a:rPr>
              <a:t> </a:t>
            </a:r>
            <a:r>
              <a:rPr lang="de-DE" altLang="fr-FR" sz="1600" dirty="0" err="1">
                <a:cs typeface="Arial" panose="020B0604020202020204" pitchFamily="34" charset="0"/>
              </a:rPr>
              <a:t>energy-dependend</a:t>
            </a:r>
            <a:r>
              <a:rPr lang="de-DE" altLang="fr-FR" sz="1600" dirty="0">
                <a:cs typeface="Arial" panose="020B0604020202020204" pitchFamily="34" charset="0"/>
              </a:rPr>
              <a:t> </a:t>
            </a:r>
            <a:r>
              <a:rPr lang="de-DE" altLang="fr-FR" sz="1600" dirty="0" err="1">
                <a:cs typeface="Arial" panose="020B0604020202020204" pitchFamily="34" charset="0"/>
              </a:rPr>
              <a:t>decay</a:t>
            </a:r>
            <a:r>
              <a:rPr lang="de-DE" altLang="fr-FR" sz="1600" dirty="0">
                <a:cs typeface="Arial" panose="020B0604020202020204" pitchFamily="34" charset="0"/>
              </a:rPr>
              <a:t> </a:t>
            </a:r>
            <a:r>
              <a:rPr lang="de-DE" altLang="fr-FR" sz="1600" dirty="0" err="1">
                <a:cs typeface="Arial" panose="020B0604020202020204" pitchFamily="34" charset="0"/>
              </a:rPr>
              <a:t>branchings</a:t>
            </a:r>
            <a:r>
              <a:rPr lang="de-DE" altLang="fr-FR" sz="1600" dirty="0">
                <a:cs typeface="Arial" panose="020B0604020202020204" pitchFamily="34" charset="0"/>
              </a:rPr>
              <a:t> </a:t>
            </a:r>
            <a:r>
              <a:rPr lang="de-DE" altLang="fr-FR" sz="1600" dirty="0" err="1">
                <a:cs typeface="Arial" panose="020B0604020202020204" pitchFamily="34" charset="0"/>
              </a:rPr>
              <a:t>of</a:t>
            </a:r>
            <a:r>
              <a:rPr lang="de-DE" altLang="fr-FR" sz="1600" dirty="0">
                <a:cs typeface="Arial" panose="020B0604020202020204" pitchFamily="34" charset="0"/>
              </a:rPr>
              <a:t> CS</a:t>
            </a:r>
          </a:p>
        </p:txBody>
      </p:sp>
      <p:sp>
        <p:nvSpPr>
          <p:cNvPr id="22" name="Textfeld 21">
            <a:extLst>
              <a:ext uri="{FF2B5EF4-FFF2-40B4-BE49-F238E27FC236}">
                <a16:creationId xmlns:a16="http://schemas.microsoft.com/office/drawing/2014/main" id="{721E2121-9AAD-C61E-7638-D5D8ADF103FD}"/>
              </a:ext>
            </a:extLst>
          </p:cNvPr>
          <p:cNvSpPr txBox="1"/>
          <p:nvPr/>
        </p:nvSpPr>
        <p:spPr>
          <a:xfrm>
            <a:off x="5779008" y="6002774"/>
            <a:ext cx="6144768" cy="369332"/>
          </a:xfrm>
          <a:prstGeom prst="rect">
            <a:avLst/>
          </a:prstGeom>
          <a:noFill/>
        </p:spPr>
        <p:txBody>
          <a:bodyPr wrap="square">
            <a:spAutoFit/>
          </a:bodyPr>
          <a:lstStyle/>
          <a:p>
            <a:pPr lvl="1"/>
            <a:r>
              <a:rPr lang="de-DE" altLang="fr-FR" sz="1800" b="1" dirty="0" err="1">
                <a:cs typeface="Arial" panose="020B0604020202020204" pitchFamily="34" charset="0"/>
              </a:rPr>
              <a:t>unprecedented</a:t>
            </a:r>
            <a:r>
              <a:rPr lang="de-DE" altLang="fr-FR" sz="1800" b="1" dirty="0">
                <a:cs typeface="Arial" panose="020B0604020202020204" pitchFamily="34" charset="0"/>
              </a:rPr>
              <a:t> </a:t>
            </a:r>
            <a:r>
              <a:rPr lang="de-DE" altLang="fr-FR" sz="1800" b="1" dirty="0" err="1">
                <a:cs typeface="Arial" panose="020B0604020202020204" pitchFamily="34" charset="0"/>
              </a:rPr>
              <a:t>contraints</a:t>
            </a:r>
            <a:r>
              <a:rPr lang="de-DE" altLang="fr-FR" sz="1800" b="1" dirty="0">
                <a:cs typeface="Arial" panose="020B0604020202020204" pitchFamily="34" charset="0"/>
              </a:rPr>
              <a:t> </a:t>
            </a:r>
            <a:r>
              <a:rPr lang="de-DE" altLang="fr-FR" sz="1800" b="1" dirty="0" err="1">
                <a:cs typeface="Arial" panose="020B0604020202020204" pitchFamily="34" charset="0"/>
              </a:rPr>
              <a:t>for</a:t>
            </a:r>
            <a:r>
              <a:rPr lang="de-DE" altLang="fr-FR" sz="1800" b="1" dirty="0">
                <a:cs typeface="Arial" panose="020B0604020202020204" pitchFamily="34" charset="0"/>
              </a:rPr>
              <a:t> n-</a:t>
            </a:r>
            <a:r>
              <a:rPr lang="de-DE" altLang="fr-FR" sz="1800" b="1" dirty="0" err="1">
                <a:cs typeface="Arial" panose="020B0604020202020204" pitchFamily="34" charset="0"/>
              </a:rPr>
              <a:t>induced</a:t>
            </a:r>
            <a:r>
              <a:rPr lang="de-DE" altLang="fr-FR" sz="1800" b="1" dirty="0">
                <a:cs typeface="Arial" panose="020B0604020202020204" pitchFamily="34" charset="0"/>
              </a:rPr>
              <a:t> </a:t>
            </a:r>
            <a:r>
              <a:rPr lang="de-DE" altLang="fr-FR" sz="1800" b="1" dirty="0" err="1">
                <a:cs typeface="Arial" panose="020B0604020202020204" pitchFamily="34" charset="0"/>
              </a:rPr>
              <a:t>reactions</a:t>
            </a:r>
            <a:endParaRPr lang="en-US" altLang="fr-FR" sz="1800" b="1" dirty="0">
              <a:cs typeface="Arial" panose="020B0604020202020204" pitchFamily="34" charset="0"/>
            </a:endParaRPr>
          </a:p>
        </p:txBody>
      </p:sp>
      <p:sp>
        <p:nvSpPr>
          <p:cNvPr id="24" name="Textfeld 23">
            <a:extLst>
              <a:ext uri="{FF2B5EF4-FFF2-40B4-BE49-F238E27FC236}">
                <a16:creationId xmlns:a16="http://schemas.microsoft.com/office/drawing/2014/main" id="{72F1184C-A7B0-C096-A528-5FAD3CBD9DC5}"/>
              </a:ext>
            </a:extLst>
          </p:cNvPr>
          <p:cNvSpPr txBox="1"/>
          <p:nvPr/>
        </p:nvSpPr>
        <p:spPr>
          <a:xfrm>
            <a:off x="-128016" y="6069830"/>
            <a:ext cx="5334000" cy="646331"/>
          </a:xfrm>
          <a:prstGeom prst="rect">
            <a:avLst/>
          </a:prstGeom>
          <a:noFill/>
        </p:spPr>
        <p:txBody>
          <a:bodyPr wrap="square">
            <a:spAutoFit/>
          </a:bodyPr>
          <a:lstStyle/>
          <a:p>
            <a:pPr lvl="1" algn="ctr"/>
            <a:r>
              <a:rPr lang="de-DE" altLang="fr-FR" sz="1800" b="1" dirty="0" err="1">
                <a:cs typeface="Arial" panose="020B0604020202020204" pitchFamily="34" charset="0"/>
              </a:rPr>
              <a:t>measurement</a:t>
            </a:r>
            <a:r>
              <a:rPr lang="de-DE" altLang="fr-FR" sz="1800" b="1" dirty="0">
                <a:cs typeface="Arial" panose="020B0604020202020204" pitchFamily="34" charset="0"/>
              </a:rPr>
              <a:t> </a:t>
            </a:r>
            <a:r>
              <a:rPr lang="de-DE" altLang="fr-FR" sz="1800" b="1" dirty="0" err="1">
                <a:cs typeface="Arial" panose="020B0604020202020204" pitchFamily="34" charset="0"/>
              </a:rPr>
              <a:t>of</a:t>
            </a:r>
            <a:r>
              <a:rPr lang="de-DE" altLang="fr-FR" sz="1800" b="1" dirty="0">
                <a:cs typeface="Arial" panose="020B0604020202020204" pitchFamily="34" charset="0"/>
              </a:rPr>
              <a:t> </a:t>
            </a:r>
            <a:r>
              <a:rPr lang="de-DE" altLang="fr-FR" sz="1800" b="1" dirty="0" err="1">
                <a:cs typeface="Arial" panose="020B0604020202020204" pitchFamily="34" charset="0"/>
              </a:rPr>
              <a:t>short-lived</a:t>
            </a:r>
            <a:r>
              <a:rPr lang="de-DE" altLang="fr-FR" sz="1800" b="1" dirty="0">
                <a:cs typeface="Arial" panose="020B0604020202020204" pitchFamily="34" charset="0"/>
              </a:rPr>
              <a:t> </a:t>
            </a:r>
            <a:r>
              <a:rPr lang="de-DE" altLang="fr-FR" sz="1800" b="1" dirty="0" err="1">
                <a:cs typeface="Arial" panose="020B0604020202020204" pitchFamily="34" charset="0"/>
              </a:rPr>
              <a:t>nuclei</a:t>
            </a:r>
            <a:r>
              <a:rPr lang="de-DE" altLang="fr-FR" sz="1800" b="1" dirty="0">
                <a:cs typeface="Arial" panose="020B0604020202020204" pitchFamily="34" charset="0"/>
              </a:rPr>
              <a:t> </a:t>
            </a:r>
            <a:r>
              <a:rPr lang="de-DE" altLang="fr-FR" sz="1800" b="1" dirty="0" err="1">
                <a:cs typeface="Arial" panose="020B0604020202020204" pitchFamily="34" charset="0"/>
              </a:rPr>
              <a:t>is</a:t>
            </a:r>
            <a:r>
              <a:rPr lang="de-DE" altLang="fr-FR" sz="1800" b="1" dirty="0">
                <a:cs typeface="Arial" panose="020B0604020202020204" pitchFamily="34" charset="0"/>
              </a:rPr>
              <a:t> not </a:t>
            </a:r>
            <a:r>
              <a:rPr lang="de-DE" altLang="fr-FR" sz="1800" b="1" dirty="0" err="1">
                <a:cs typeface="Arial" panose="020B0604020202020204" pitchFamily="34" charset="0"/>
              </a:rPr>
              <a:t>feasible</a:t>
            </a:r>
            <a:r>
              <a:rPr lang="de-DE" altLang="fr-FR" b="1" dirty="0">
                <a:cs typeface="Arial" panose="020B0604020202020204" pitchFamily="34" charset="0"/>
              </a:rPr>
              <a:t> </a:t>
            </a:r>
            <a:r>
              <a:rPr lang="de-DE" altLang="fr-FR" b="1" dirty="0" err="1">
                <a:cs typeface="Arial" panose="020B0604020202020204" pitchFamily="34" charset="0"/>
              </a:rPr>
              <a:t>with</a:t>
            </a:r>
            <a:r>
              <a:rPr lang="de-DE" altLang="fr-FR" b="1" dirty="0">
                <a:cs typeface="Arial" panose="020B0604020202020204" pitchFamily="34" charset="0"/>
              </a:rPr>
              <a:t> traditional </a:t>
            </a:r>
            <a:r>
              <a:rPr lang="de-DE" altLang="fr-FR" b="1" dirty="0" err="1">
                <a:cs typeface="Arial" panose="020B0604020202020204" pitchFamily="34" charset="0"/>
              </a:rPr>
              <a:t>methods</a:t>
            </a:r>
            <a:endParaRPr lang="en-US" altLang="fr-FR" sz="1800" b="1" dirty="0">
              <a:cs typeface="Arial" panose="020B0604020202020204" pitchFamily="34" charset="0"/>
            </a:endParaRPr>
          </a:p>
        </p:txBody>
      </p:sp>
      <p:sp>
        <p:nvSpPr>
          <p:cNvPr id="26" name="Textfeld 25">
            <a:extLst>
              <a:ext uri="{FF2B5EF4-FFF2-40B4-BE49-F238E27FC236}">
                <a16:creationId xmlns:a16="http://schemas.microsoft.com/office/drawing/2014/main" id="{B6775CB6-4198-E7C4-A4A6-54B53331EF59}"/>
              </a:ext>
            </a:extLst>
          </p:cNvPr>
          <p:cNvSpPr txBox="1"/>
          <p:nvPr/>
        </p:nvSpPr>
        <p:spPr>
          <a:xfrm>
            <a:off x="5719572" y="6368534"/>
            <a:ext cx="6160008" cy="369332"/>
          </a:xfrm>
          <a:prstGeom prst="rect">
            <a:avLst/>
          </a:prstGeom>
          <a:noFill/>
        </p:spPr>
        <p:txBody>
          <a:bodyPr wrap="square">
            <a:spAutoFit/>
          </a:bodyPr>
          <a:lstStyle/>
          <a:p>
            <a:r>
              <a:rPr lang="de-DE" altLang="fr-FR" sz="1800" b="1" dirty="0" err="1">
                <a:solidFill>
                  <a:srgbClr val="FF0000"/>
                </a:solidFill>
                <a:cs typeface="Arial" panose="020B0604020202020204" pitchFamily="34" charset="0"/>
              </a:rPr>
              <a:t>successful</a:t>
            </a:r>
            <a:r>
              <a:rPr lang="de-DE" altLang="fr-FR" sz="1800" b="1" dirty="0">
                <a:solidFill>
                  <a:srgbClr val="FF0000"/>
                </a:solidFill>
                <a:cs typeface="Arial" panose="020B0604020202020204" pitchFamily="34" charset="0"/>
              </a:rPr>
              <a:t> </a:t>
            </a:r>
            <a:r>
              <a:rPr lang="de-DE" altLang="fr-FR" sz="1800" b="1" dirty="0" err="1">
                <a:solidFill>
                  <a:srgbClr val="FF0000"/>
                </a:solidFill>
                <a:cs typeface="Arial" panose="020B0604020202020204" pitchFamily="34" charset="0"/>
              </a:rPr>
              <a:t>proof-of-principle</a:t>
            </a:r>
            <a:r>
              <a:rPr lang="de-DE" altLang="fr-FR" sz="1800" b="1" dirty="0">
                <a:solidFill>
                  <a:srgbClr val="FF0000"/>
                </a:solidFill>
                <a:cs typeface="Arial" panose="020B0604020202020204" pitchFamily="34" charset="0"/>
              </a:rPr>
              <a:t> </a:t>
            </a:r>
            <a:r>
              <a:rPr lang="de-DE" altLang="fr-FR" sz="1800" b="1" dirty="0" err="1">
                <a:solidFill>
                  <a:srgbClr val="FF0000"/>
                </a:solidFill>
                <a:cs typeface="Arial" panose="020B0604020202020204" pitchFamily="34" charset="0"/>
              </a:rPr>
              <a:t>experiments</a:t>
            </a:r>
            <a:r>
              <a:rPr lang="de-DE" altLang="fr-FR" sz="1800" b="1" dirty="0">
                <a:solidFill>
                  <a:srgbClr val="FF0000"/>
                </a:solidFill>
                <a:cs typeface="Arial" panose="020B0604020202020204" pitchFamily="34" charset="0"/>
              </a:rPr>
              <a:t> </a:t>
            </a:r>
            <a:r>
              <a:rPr lang="de-DE" altLang="fr-FR" sz="1800" b="1" dirty="0" err="1">
                <a:solidFill>
                  <a:srgbClr val="FF0000"/>
                </a:solidFill>
                <a:cs typeface="Arial" panose="020B0604020202020204" pitchFamily="34" charset="0"/>
              </a:rPr>
              <a:t>with</a:t>
            </a:r>
            <a:r>
              <a:rPr lang="de-DE" altLang="fr-FR" sz="1800" b="1" dirty="0">
                <a:solidFill>
                  <a:srgbClr val="FF0000"/>
                </a:solidFill>
                <a:cs typeface="Arial" panose="020B0604020202020204" pitchFamily="34" charset="0"/>
              </a:rPr>
              <a:t> </a:t>
            </a:r>
            <a:r>
              <a:rPr lang="de-DE" altLang="fr-FR" sz="1800" b="1" dirty="0" err="1">
                <a:solidFill>
                  <a:srgbClr val="FF0000"/>
                </a:solidFill>
                <a:cs typeface="Arial" panose="020B0604020202020204" pitchFamily="34" charset="0"/>
              </a:rPr>
              <a:t>stable</a:t>
            </a:r>
            <a:r>
              <a:rPr lang="de-DE" altLang="fr-FR" sz="1800" b="1" dirty="0">
                <a:solidFill>
                  <a:srgbClr val="FF0000"/>
                </a:solidFill>
                <a:cs typeface="Arial" panose="020B0604020202020204" pitchFamily="34" charset="0"/>
              </a:rPr>
              <a:t> </a:t>
            </a:r>
            <a:r>
              <a:rPr lang="de-DE" altLang="fr-FR" sz="1800" b="1" dirty="0" err="1">
                <a:solidFill>
                  <a:srgbClr val="FF0000"/>
                </a:solidFill>
                <a:cs typeface="Arial" panose="020B0604020202020204" pitchFamily="34" charset="0"/>
              </a:rPr>
              <a:t>beams</a:t>
            </a:r>
            <a:endParaRPr lang="en-US" altLang="fr-FR" sz="1800" b="1" dirty="0">
              <a:solidFill>
                <a:srgbClr val="FF0000"/>
              </a:solidFill>
              <a:cs typeface="Arial" panose="020B0604020202020204" pitchFamily="34" charset="0"/>
            </a:endParaRPr>
          </a:p>
        </p:txBody>
      </p:sp>
      <p:sp>
        <p:nvSpPr>
          <p:cNvPr id="2" name="Foliennummernplatzhalter 2">
            <a:extLst>
              <a:ext uri="{FF2B5EF4-FFF2-40B4-BE49-F238E27FC236}">
                <a16:creationId xmlns:a16="http://schemas.microsoft.com/office/drawing/2014/main" id="{ED83C1B4-B867-A03C-A7DD-2394213F5484}"/>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4</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5">
            <a:extLst>
              <a:ext uri="{FF2B5EF4-FFF2-40B4-BE49-F238E27FC236}">
                <a16:creationId xmlns:a16="http://schemas.microsoft.com/office/drawing/2014/main" id="{6835D6A3-EA9D-1C6B-2A0B-B0A7F89B7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6" y="478058"/>
            <a:ext cx="1877568" cy="830796"/>
          </a:xfrm>
          <a:prstGeom prst="rect">
            <a:avLst/>
          </a:prstGeom>
        </p:spPr>
      </p:pic>
      <p:sp>
        <p:nvSpPr>
          <p:cNvPr id="6" name="ZoneTexte 8">
            <a:extLst>
              <a:ext uri="{FF2B5EF4-FFF2-40B4-BE49-F238E27FC236}">
                <a16:creationId xmlns:a16="http://schemas.microsoft.com/office/drawing/2014/main" id="{9DF8EAFE-E8E1-BA4B-53F3-06B2DDCFAF84}"/>
              </a:ext>
            </a:extLst>
          </p:cNvPr>
          <p:cNvSpPr txBox="1"/>
          <p:nvPr/>
        </p:nvSpPr>
        <p:spPr>
          <a:xfrm>
            <a:off x="2012290" y="62891"/>
            <a:ext cx="7734105" cy="584775"/>
          </a:xfrm>
          <a:prstGeom prst="rect">
            <a:avLst/>
          </a:prstGeom>
          <a:noFill/>
        </p:spPr>
        <p:txBody>
          <a:bodyPr wrap="none" rtlCol="0">
            <a:spAutoFit/>
          </a:bodyPr>
          <a:lstStyle/>
          <a:p>
            <a:r>
              <a:rPr lang="fr-FR" sz="3200" b="1" dirty="0"/>
              <a:t>NECTAR - </a:t>
            </a:r>
            <a:r>
              <a:rPr lang="fr-FR" sz="3200" b="1" dirty="0" err="1"/>
              <a:t>Nuclear</a:t>
            </a:r>
            <a:r>
              <a:rPr lang="fr-FR" sz="3200" b="1" dirty="0"/>
              <a:t> </a:t>
            </a:r>
            <a:r>
              <a:rPr lang="fr-FR" sz="3200" b="1" dirty="0" err="1"/>
              <a:t>rEaCTions</a:t>
            </a:r>
            <a:r>
              <a:rPr lang="fr-FR" sz="3200" b="1" dirty="0"/>
              <a:t> At </a:t>
            </a:r>
            <a:r>
              <a:rPr lang="fr-FR" sz="3200" b="1" dirty="0" err="1"/>
              <a:t>storage</a:t>
            </a:r>
            <a:r>
              <a:rPr lang="fr-FR" sz="3200" b="1" dirty="0"/>
              <a:t> Rings</a:t>
            </a:r>
          </a:p>
        </p:txBody>
      </p:sp>
      <p:pic>
        <p:nvPicPr>
          <p:cNvPr id="14" name="Image 4" descr="logo-cenbg.gif">
            <a:extLst>
              <a:ext uri="{FF2B5EF4-FFF2-40B4-BE49-F238E27FC236}">
                <a16:creationId xmlns:a16="http://schemas.microsoft.com/office/drawing/2014/main" id="{5CFC1971-3CE7-8235-722C-2A5B8DDBD9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33322" cy="6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8">
            <a:extLst>
              <a:ext uri="{FF2B5EF4-FFF2-40B4-BE49-F238E27FC236}">
                <a16:creationId xmlns:a16="http://schemas.microsoft.com/office/drawing/2014/main" id="{0CD9F2DA-D273-B649-BF59-13E1A1D1CC9A}"/>
              </a:ext>
            </a:extLst>
          </p:cNvPr>
          <p:cNvPicPr>
            <a:picLocks noChangeAspect="1"/>
          </p:cNvPicPr>
          <p:nvPr/>
        </p:nvPicPr>
        <p:blipFill>
          <a:blip r:embed="rId4">
            <a:extLst>
              <a:ext uri="{28A0092B-C50C-407E-A947-70E740481C1C}">
                <a14:useLocalDpi xmlns:a14="http://schemas.microsoft.com/office/drawing/2010/main" val="0"/>
              </a:ext>
            </a:extLst>
          </a:blip>
          <a:srcRect l="12314" t="10403" r="8751" b="11313"/>
          <a:stretch>
            <a:fillRect/>
          </a:stretch>
        </p:blipFill>
        <p:spPr bwMode="auto">
          <a:xfrm>
            <a:off x="10658671" y="0"/>
            <a:ext cx="1533329" cy="156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2">
            <a:extLst>
              <a:ext uri="{FF2B5EF4-FFF2-40B4-BE49-F238E27FC236}">
                <a16:creationId xmlns:a16="http://schemas.microsoft.com/office/drawing/2014/main" id="{3E807136-ABA7-8E9E-F9D1-26B5A4DCB99E}"/>
              </a:ext>
            </a:extLst>
          </p:cNvPr>
          <p:cNvSpPr txBox="1"/>
          <p:nvPr/>
        </p:nvSpPr>
        <p:spPr>
          <a:xfrm>
            <a:off x="5905778" y="1767075"/>
            <a:ext cx="5253489" cy="923330"/>
          </a:xfrm>
          <a:prstGeom prst="rect">
            <a:avLst/>
          </a:prstGeom>
          <a:noFill/>
        </p:spPr>
        <p:txBody>
          <a:bodyPr wrap="none" rtlCol="0">
            <a:spAutoFit/>
          </a:bodyPr>
          <a:lstStyle/>
          <a:p>
            <a:pPr marL="285750" indent="-285750">
              <a:buFont typeface="Arial" panose="020B0604020202020204" pitchFamily="34" charset="0"/>
              <a:buChar char="•"/>
            </a:pPr>
            <a:r>
              <a:rPr lang="fr-FR" dirty="0"/>
              <a:t>new, </a:t>
            </a:r>
            <a:r>
              <a:rPr lang="fr-FR" dirty="0" err="1"/>
              <a:t>dedicated</a:t>
            </a:r>
            <a:r>
              <a:rPr lang="fr-FR" dirty="0"/>
              <a:t> </a:t>
            </a:r>
            <a:r>
              <a:rPr lang="fr-FR" dirty="0" err="1"/>
              <a:t>reaction</a:t>
            </a:r>
            <a:r>
              <a:rPr lang="fr-FR" dirty="0"/>
              <a:t> </a:t>
            </a:r>
            <a:r>
              <a:rPr lang="fr-FR" dirty="0" err="1"/>
              <a:t>chamber</a:t>
            </a:r>
            <a:r>
              <a:rPr lang="fr-FR" dirty="0"/>
              <a:t> at the ESR</a:t>
            </a:r>
          </a:p>
          <a:p>
            <a:pPr marL="285750" indent="-285750">
              <a:buFont typeface="Arial" panose="020B0604020202020204" pitchFamily="34" charset="0"/>
              <a:buChar char="•"/>
            </a:pPr>
            <a:r>
              <a:rPr lang="fr-FR" dirty="0"/>
              <a:t>new </a:t>
            </a:r>
            <a:r>
              <a:rPr lang="fr-FR" dirty="0" err="1"/>
              <a:t>internal</a:t>
            </a:r>
            <a:r>
              <a:rPr lang="fr-FR" dirty="0"/>
              <a:t> </a:t>
            </a:r>
            <a:r>
              <a:rPr lang="fr-FR" dirty="0" err="1"/>
              <a:t>gas</a:t>
            </a:r>
            <a:r>
              <a:rPr lang="fr-FR" dirty="0"/>
              <a:t> </a:t>
            </a:r>
            <a:r>
              <a:rPr lang="fr-FR" dirty="0" err="1"/>
              <a:t>target</a:t>
            </a:r>
            <a:r>
              <a:rPr lang="fr-FR" dirty="0"/>
              <a:t> (</a:t>
            </a:r>
            <a:r>
              <a:rPr lang="fr-FR" dirty="0" err="1"/>
              <a:t>smaller</a:t>
            </a:r>
            <a:r>
              <a:rPr lang="fr-FR" dirty="0"/>
              <a:t> radius ~0.5-1 mm) </a:t>
            </a:r>
          </a:p>
          <a:p>
            <a:pPr marL="285750" indent="-285750">
              <a:buFont typeface="Arial" panose="020B0604020202020204" pitchFamily="34" charset="0"/>
              <a:buChar char="•"/>
            </a:pPr>
            <a:r>
              <a:rPr lang="fr-FR" dirty="0"/>
              <a:t>1st </a:t>
            </a:r>
            <a:r>
              <a:rPr lang="fr-FR" dirty="0" err="1"/>
              <a:t>measurement</a:t>
            </a:r>
            <a:r>
              <a:rPr lang="fr-FR" dirty="0"/>
              <a:t> </a:t>
            </a:r>
            <a:r>
              <a:rPr lang="fr-FR" dirty="0" err="1"/>
              <a:t>with</a:t>
            </a:r>
            <a:r>
              <a:rPr lang="fr-FR" dirty="0"/>
              <a:t> radioactive </a:t>
            </a:r>
            <a:r>
              <a:rPr lang="fr-FR" dirty="0" err="1"/>
              <a:t>beams</a:t>
            </a:r>
            <a:endParaRPr lang="fr-FR" dirty="0"/>
          </a:p>
        </p:txBody>
      </p:sp>
      <p:sp>
        <p:nvSpPr>
          <p:cNvPr id="5" name="ZoneTexte 1">
            <a:extLst>
              <a:ext uri="{FF2B5EF4-FFF2-40B4-BE49-F238E27FC236}">
                <a16:creationId xmlns:a16="http://schemas.microsoft.com/office/drawing/2014/main" id="{5560A8D0-682A-94D5-75E3-6B479915DDB0}"/>
              </a:ext>
            </a:extLst>
          </p:cNvPr>
          <p:cNvSpPr txBox="1"/>
          <p:nvPr/>
        </p:nvSpPr>
        <p:spPr>
          <a:xfrm>
            <a:off x="5856646" y="1348093"/>
            <a:ext cx="4732106" cy="400110"/>
          </a:xfrm>
          <a:prstGeom prst="rect">
            <a:avLst/>
          </a:prstGeom>
          <a:noFill/>
        </p:spPr>
        <p:txBody>
          <a:bodyPr wrap="square" rtlCol="0">
            <a:spAutoFit/>
          </a:bodyPr>
          <a:lstStyle/>
          <a:p>
            <a:r>
              <a:rPr lang="fr-FR" sz="2000" b="1" u="sng" dirty="0"/>
              <a:t>Next </a:t>
            </a:r>
            <a:r>
              <a:rPr lang="fr-FR" sz="2000" b="1" u="sng" dirty="0" err="1"/>
              <a:t>steps</a:t>
            </a:r>
            <a:r>
              <a:rPr lang="fr-FR" sz="2000" b="1" u="sng" dirty="0"/>
              <a:t>:</a:t>
            </a:r>
            <a:endParaRPr lang="fr-FR" sz="2000" b="1" dirty="0"/>
          </a:p>
        </p:txBody>
      </p:sp>
      <p:sp>
        <p:nvSpPr>
          <p:cNvPr id="8" name="ZoneTexte 1">
            <a:extLst>
              <a:ext uri="{FF2B5EF4-FFF2-40B4-BE49-F238E27FC236}">
                <a16:creationId xmlns:a16="http://schemas.microsoft.com/office/drawing/2014/main" id="{310A99F4-153A-AC91-7A25-39A09E9493BC}"/>
              </a:ext>
            </a:extLst>
          </p:cNvPr>
          <p:cNvSpPr txBox="1"/>
          <p:nvPr/>
        </p:nvSpPr>
        <p:spPr>
          <a:xfrm>
            <a:off x="230038" y="2829421"/>
            <a:ext cx="7950794" cy="400110"/>
          </a:xfrm>
          <a:prstGeom prst="rect">
            <a:avLst/>
          </a:prstGeom>
          <a:noFill/>
        </p:spPr>
        <p:txBody>
          <a:bodyPr wrap="square" rtlCol="0">
            <a:spAutoFit/>
          </a:bodyPr>
          <a:lstStyle/>
          <a:p>
            <a:r>
              <a:rPr lang="fr-FR" sz="2000" b="1" u="sng" dirty="0" err="1"/>
              <a:t>Proposal</a:t>
            </a:r>
            <a:r>
              <a:rPr lang="fr-FR" sz="2000" b="1" u="sng" dirty="0"/>
              <a:t> candidates:</a:t>
            </a:r>
            <a:r>
              <a:rPr lang="fr-FR" sz="2000" b="1" dirty="0"/>
              <a:t> </a:t>
            </a:r>
            <a:r>
              <a:rPr lang="fr-FR" sz="2000" dirty="0"/>
              <a:t>(one to </a:t>
            </a:r>
            <a:r>
              <a:rPr lang="fr-FR" sz="2000" dirty="0" err="1"/>
              <a:t>be</a:t>
            </a:r>
            <a:r>
              <a:rPr lang="fr-FR" sz="2000" dirty="0"/>
              <a:t> </a:t>
            </a:r>
            <a:r>
              <a:rPr lang="fr-FR" sz="2000" dirty="0" err="1"/>
              <a:t>selected</a:t>
            </a:r>
            <a:r>
              <a:rPr lang="fr-FR" sz="2000" dirty="0"/>
              <a:t> for </a:t>
            </a:r>
            <a:r>
              <a:rPr lang="fr-FR" sz="2000" dirty="0" err="1"/>
              <a:t>submission</a:t>
            </a:r>
            <a:r>
              <a:rPr lang="fr-FR" sz="2000" dirty="0"/>
              <a:t> to </a:t>
            </a:r>
            <a:r>
              <a:rPr lang="fr-FR" sz="2000" dirty="0" err="1"/>
              <a:t>next</a:t>
            </a:r>
            <a:r>
              <a:rPr lang="fr-FR" sz="2000" dirty="0"/>
              <a:t> G-PAC)</a:t>
            </a:r>
          </a:p>
        </p:txBody>
      </p:sp>
      <p:sp>
        <p:nvSpPr>
          <p:cNvPr id="10" name="Rechteck: abgerundete Ecken 9">
            <a:extLst>
              <a:ext uri="{FF2B5EF4-FFF2-40B4-BE49-F238E27FC236}">
                <a16:creationId xmlns:a16="http://schemas.microsoft.com/office/drawing/2014/main" id="{5B5907F7-496F-DBEF-DCE0-64C5714EDA8F}"/>
              </a:ext>
            </a:extLst>
          </p:cNvPr>
          <p:cNvSpPr/>
          <p:nvPr/>
        </p:nvSpPr>
        <p:spPr>
          <a:xfrm>
            <a:off x="676655" y="3304032"/>
            <a:ext cx="3282869" cy="1432560"/>
          </a:xfrm>
          <a:prstGeom prst="roundRect">
            <a:avLst/>
          </a:prstGeom>
          <a:solidFill>
            <a:srgbClr val="CFD5EA"/>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a:t>i-</a:t>
            </a:r>
            <a:r>
              <a:rPr lang="de-DE" b="1" dirty="0" err="1"/>
              <a:t>process</a:t>
            </a:r>
            <a:r>
              <a:rPr lang="de-DE" b="1" dirty="0"/>
              <a:t> (n,</a:t>
            </a:r>
            <a:r>
              <a:rPr lang="el-GR" b="1" dirty="0"/>
              <a:t>γ</a:t>
            </a:r>
            <a:r>
              <a:rPr lang="de-DE" b="1" dirty="0"/>
              <a:t>) </a:t>
            </a:r>
            <a:r>
              <a:rPr lang="de-DE" b="1" dirty="0" err="1"/>
              <a:t>reaction</a:t>
            </a:r>
            <a:endParaRPr lang="de-DE" b="1" dirty="0"/>
          </a:p>
          <a:p>
            <a:pPr>
              <a:tabLst>
                <a:tab pos="444500" algn="l"/>
                <a:tab pos="1255713" algn="l"/>
              </a:tabLst>
            </a:pPr>
            <a:endParaRPr lang="de-DE" sz="800" dirty="0"/>
          </a:p>
          <a:p>
            <a:pPr>
              <a:tabLst>
                <a:tab pos="444500" algn="l"/>
                <a:tab pos="1255713" algn="l"/>
              </a:tabLst>
            </a:pPr>
            <a:r>
              <a:rPr lang="de-DE" dirty="0"/>
              <a:t>SIS:	</a:t>
            </a:r>
            <a:r>
              <a:rPr lang="fr-FR" altLang="fr-FR" sz="1800" baseline="30000" dirty="0">
                <a:cs typeface="Arial" panose="020B0604020202020204" pitchFamily="34" charset="0"/>
              </a:rPr>
              <a:t>136</a:t>
            </a:r>
            <a:r>
              <a:rPr lang="fr-FR" altLang="fr-FR" sz="1800" dirty="0">
                <a:cs typeface="Arial" panose="020B0604020202020204" pitchFamily="34" charset="0"/>
              </a:rPr>
              <a:t>Xe</a:t>
            </a:r>
            <a:r>
              <a:rPr lang="fr-FR" altLang="fr-FR" sz="1800" baseline="30000" dirty="0">
                <a:cs typeface="Arial" panose="020B0604020202020204" pitchFamily="34" charset="0"/>
              </a:rPr>
              <a:t>48+	</a:t>
            </a:r>
            <a:r>
              <a:rPr lang="fr-FR" altLang="fr-FR" sz="1800" dirty="0">
                <a:cs typeface="Arial" panose="020B0604020202020204" pitchFamily="34" charset="0"/>
              </a:rPr>
              <a:t>[2e9, 550 MeV/u]</a:t>
            </a:r>
          </a:p>
          <a:p>
            <a:pPr>
              <a:tabLst>
                <a:tab pos="444500" algn="l"/>
                <a:tab pos="1255713" algn="l"/>
              </a:tabLst>
            </a:pPr>
            <a:r>
              <a:rPr lang="fr-FR" altLang="fr-FR" dirty="0">
                <a:cs typeface="Arial" panose="020B0604020202020204" pitchFamily="34" charset="0"/>
              </a:rPr>
              <a:t>FRS:	</a:t>
            </a:r>
            <a:r>
              <a:rPr lang="fr-FR" altLang="fr-FR" sz="1800" baseline="30000" dirty="0">
                <a:cs typeface="Arial" panose="020B0604020202020204" pitchFamily="34" charset="0"/>
              </a:rPr>
              <a:t>136</a:t>
            </a:r>
            <a:r>
              <a:rPr lang="fr-FR" altLang="fr-FR" sz="1800" dirty="0">
                <a:cs typeface="Arial" panose="020B0604020202020204" pitchFamily="34" charset="0"/>
              </a:rPr>
              <a:t>Xe + </a:t>
            </a:r>
            <a:r>
              <a:rPr lang="fr-FR" altLang="fr-FR" sz="1800" baseline="30000" dirty="0">
                <a:cs typeface="Arial" panose="020B0604020202020204" pitchFamily="34" charset="0"/>
              </a:rPr>
              <a:t>9</a:t>
            </a:r>
            <a:r>
              <a:rPr lang="fr-FR" altLang="fr-FR" sz="1800" dirty="0">
                <a:cs typeface="Arial" panose="020B0604020202020204" pitchFamily="34" charset="0"/>
              </a:rPr>
              <a:t>Be -&gt; </a:t>
            </a:r>
            <a:r>
              <a:rPr lang="fr-FR" altLang="fr-FR" sz="1800" baseline="30000" dirty="0">
                <a:cs typeface="Arial" panose="020B0604020202020204" pitchFamily="34" charset="0"/>
              </a:rPr>
              <a:t>135</a:t>
            </a:r>
            <a:r>
              <a:rPr lang="fr-FR" altLang="fr-FR" sz="1800" dirty="0">
                <a:cs typeface="Arial" panose="020B0604020202020204" pitchFamily="34" charset="0"/>
              </a:rPr>
              <a:t>I</a:t>
            </a:r>
          </a:p>
          <a:p>
            <a:pPr>
              <a:tabLst>
                <a:tab pos="444500" algn="l"/>
                <a:tab pos="1255713" algn="l"/>
              </a:tabLst>
            </a:pPr>
            <a:r>
              <a:rPr lang="fr-FR" altLang="fr-FR" dirty="0">
                <a:cs typeface="Arial" panose="020B0604020202020204" pitchFamily="34" charset="0"/>
              </a:rPr>
              <a:t>ESR:	</a:t>
            </a:r>
            <a:r>
              <a:rPr lang="fr-FR" altLang="fr-FR" sz="1800" baseline="30000" dirty="0">
                <a:cs typeface="Arial" panose="020B0604020202020204" pitchFamily="34" charset="0"/>
              </a:rPr>
              <a:t>135</a:t>
            </a:r>
            <a:r>
              <a:rPr lang="fr-FR" altLang="fr-FR" sz="1800" dirty="0">
                <a:cs typeface="Arial" panose="020B0604020202020204" pitchFamily="34" charset="0"/>
              </a:rPr>
              <a:t>I</a:t>
            </a:r>
            <a:r>
              <a:rPr lang="fr-FR" altLang="fr-FR" sz="1800" baseline="30000" dirty="0">
                <a:cs typeface="Arial" panose="020B0604020202020204" pitchFamily="34" charset="0"/>
              </a:rPr>
              <a:t>53+ 	</a:t>
            </a:r>
            <a:r>
              <a:rPr lang="fr-FR" altLang="fr-FR" sz="1800" dirty="0">
                <a:cs typeface="Arial" panose="020B0604020202020204" pitchFamily="34" charset="0"/>
              </a:rPr>
              <a:t>[1e7, ~20 MeV/u]</a:t>
            </a:r>
            <a:endParaRPr lang="de-DE" dirty="0"/>
          </a:p>
        </p:txBody>
      </p:sp>
      <p:sp>
        <p:nvSpPr>
          <p:cNvPr id="11" name="Rechteck: abgerundete Ecken 10">
            <a:extLst>
              <a:ext uri="{FF2B5EF4-FFF2-40B4-BE49-F238E27FC236}">
                <a16:creationId xmlns:a16="http://schemas.microsoft.com/office/drawing/2014/main" id="{F6B429FE-08C0-91BC-D20B-72394D19B201}"/>
              </a:ext>
            </a:extLst>
          </p:cNvPr>
          <p:cNvSpPr/>
          <p:nvPr/>
        </p:nvSpPr>
        <p:spPr>
          <a:xfrm>
            <a:off x="4504942" y="3285744"/>
            <a:ext cx="3276083" cy="1444752"/>
          </a:xfrm>
          <a:prstGeom prst="roundRect">
            <a:avLst/>
          </a:prstGeom>
          <a:solidFill>
            <a:srgbClr val="CFD5EA"/>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a:t>s-</a:t>
            </a:r>
            <a:r>
              <a:rPr lang="de-DE" b="1" dirty="0" err="1"/>
              <a:t>process</a:t>
            </a:r>
            <a:r>
              <a:rPr lang="de-DE" b="1" dirty="0"/>
              <a:t> (n,</a:t>
            </a:r>
            <a:r>
              <a:rPr lang="el-GR" b="1" dirty="0"/>
              <a:t>γ</a:t>
            </a:r>
            <a:r>
              <a:rPr lang="de-DE" b="1" dirty="0"/>
              <a:t>) </a:t>
            </a:r>
            <a:r>
              <a:rPr lang="de-DE" b="1" dirty="0" err="1"/>
              <a:t>reaction</a:t>
            </a:r>
            <a:endParaRPr lang="de-DE" b="1" dirty="0"/>
          </a:p>
          <a:p>
            <a:pPr>
              <a:tabLst>
                <a:tab pos="444500" algn="l"/>
                <a:tab pos="1255713" algn="l"/>
              </a:tabLst>
            </a:pPr>
            <a:endParaRPr lang="de-DE" sz="800" dirty="0"/>
          </a:p>
          <a:p>
            <a:pPr>
              <a:tabLst>
                <a:tab pos="444500" algn="l"/>
                <a:tab pos="1255713" algn="l"/>
              </a:tabLst>
            </a:pPr>
            <a:r>
              <a:rPr lang="de-DE" dirty="0"/>
              <a:t>SIS:	</a:t>
            </a:r>
            <a:r>
              <a:rPr lang="fr-FR" altLang="fr-FR" sz="1800" baseline="30000" dirty="0">
                <a:cs typeface="Arial" panose="020B0604020202020204" pitchFamily="34" charset="0"/>
              </a:rPr>
              <a:t>208</a:t>
            </a:r>
            <a:r>
              <a:rPr lang="fr-FR" altLang="fr-FR" sz="1800" dirty="0">
                <a:cs typeface="Arial" panose="020B0604020202020204" pitchFamily="34" charset="0"/>
              </a:rPr>
              <a:t>Pb</a:t>
            </a:r>
            <a:r>
              <a:rPr lang="fr-FR" altLang="fr-FR" sz="1800" baseline="30000" dirty="0">
                <a:cs typeface="Arial" panose="020B0604020202020204" pitchFamily="34" charset="0"/>
              </a:rPr>
              <a:t>67+	</a:t>
            </a:r>
            <a:r>
              <a:rPr lang="fr-FR" altLang="fr-FR" sz="1800" dirty="0">
                <a:cs typeface="Arial" panose="020B0604020202020204" pitchFamily="34" charset="0"/>
              </a:rPr>
              <a:t>[1e9, 600 MeV/u]</a:t>
            </a:r>
          </a:p>
          <a:p>
            <a:pPr>
              <a:tabLst>
                <a:tab pos="444500" algn="l"/>
                <a:tab pos="1255713" algn="l"/>
              </a:tabLst>
            </a:pPr>
            <a:r>
              <a:rPr lang="fr-FR" altLang="fr-FR" dirty="0">
                <a:cs typeface="Arial" panose="020B0604020202020204" pitchFamily="34" charset="0"/>
              </a:rPr>
              <a:t>FRS:	</a:t>
            </a:r>
            <a:r>
              <a:rPr lang="fr-FR" altLang="fr-FR" sz="1800" baseline="30000" dirty="0">
                <a:cs typeface="Arial" panose="020B0604020202020204" pitchFamily="34" charset="0"/>
              </a:rPr>
              <a:t>208</a:t>
            </a:r>
            <a:r>
              <a:rPr lang="fr-FR" altLang="fr-FR" sz="1800" dirty="0">
                <a:cs typeface="Arial" panose="020B0604020202020204" pitchFamily="34" charset="0"/>
              </a:rPr>
              <a:t>Pb + </a:t>
            </a:r>
            <a:r>
              <a:rPr lang="fr-FR" altLang="fr-FR" sz="1800" baseline="30000" dirty="0">
                <a:cs typeface="Arial" panose="020B0604020202020204" pitchFamily="34" charset="0"/>
              </a:rPr>
              <a:t>9</a:t>
            </a:r>
            <a:r>
              <a:rPr lang="fr-FR" altLang="fr-FR" sz="1800" dirty="0">
                <a:cs typeface="Arial" panose="020B0604020202020204" pitchFamily="34" charset="0"/>
              </a:rPr>
              <a:t>Be -&gt; </a:t>
            </a:r>
            <a:r>
              <a:rPr lang="fr-FR" altLang="fr-FR" sz="1800" baseline="30000" dirty="0">
                <a:cs typeface="Arial" panose="020B0604020202020204" pitchFamily="34" charset="0"/>
              </a:rPr>
              <a:t>205</a:t>
            </a:r>
            <a:r>
              <a:rPr lang="fr-FR" altLang="fr-FR" sz="1800" dirty="0">
                <a:cs typeface="Arial" panose="020B0604020202020204" pitchFamily="34" charset="0"/>
              </a:rPr>
              <a:t>Pb</a:t>
            </a:r>
          </a:p>
          <a:p>
            <a:pPr>
              <a:tabLst>
                <a:tab pos="444500" algn="l"/>
                <a:tab pos="1255713" algn="l"/>
              </a:tabLst>
            </a:pPr>
            <a:r>
              <a:rPr lang="fr-FR" altLang="fr-FR" dirty="0">
                <a:cs typeface="Arial" panose="020B0604020202020204" pitchFamily="34" charset="0"/>
              </a:rPr>
              <a:t>ESR:	</a:t>
            </a:r>
            <a:r>
              <a:rPr lang="fr-FR" altLang="fr-FR" sz="1800" baseline="30000" dirty="0">
                <a:cs typeface="Arial" panose="020B0604020202020204" pitchFamily="34" charset="0"/>
              </a:rPr>
              <a:t>205</a:t>
            </a:r>
            <a:r>
              <a:rPr lang="fr-FR" altLang="fr-FR" sz="1800" dirty="0">
                <a:cs typeface="Arial" panose="020B0604020202020204" pitchFamily="34" charset="0"/>
              </a:rPr>
              <a:t>Pb</a:t>
            </a:r>
            <a:r>
              <a:rPr lang="fr-FR" altLang="fr-FR" sz="1800" baseline="30000" dirty="0">
                <a:cs typeface="Arial" panose="020B0604020202020204" pitchFamily="34" charset="0"/>
              </a:rPr>
              <a:t>82+ 	</a:t>
            </a:r>
            <a:r>
              <a:rPr lang="fr-FR" altLang="fr-FR" sz="1800" dirty="0">
                <a:cs typeface="Arial" panose="020B0604020202020204" pitchFamily="34" charset="0"/>
              </a:rPr>
              <a:t>[1e7, ~20 MeV/u]</a:t>
            </a:r>
            <a:endParaRPr lang="de-DE" dirty="0"/>
          </a:p>
        </p:txBody>
      </p:sp>
      <p:sp>
        <p:nvSpPr>
          <p:cNvPr id="13" name="Rechteck: abgerundete Ecken 12">
            <a:extLst>
              <a:ext uri="{FF2B5EF4-FFF2-40B4-BE49-F238E27FC236}">
                <a16:creationId xmlns:a16="http://schemas.microsoft.com/office/drawing/2014/main" id="{DF8B00C5-C2FF-6FE6-0110-F7CD0F488D61}"/>
              </a:ext>
            </a:extLst>
          </p:cNvPr>
          <p:cNvSpPr/>
          <p:nvPr/>
        </p:nvSpPr>
        <p:spPr>
          <a:xfrm>
            <a:off x="8205215" y="3310128"/>
            <a:ext cx="3250663" cy="1444752"/>
          </a:xfrm>
          <a:prstGeom prst="roundRect">
            <a:avLst/>
          </a:prstGeom>
          <a:solidFill>
            <a:srgbClr val="CFD5EA"/>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tabLst>
                <a:tab pos="444500" algn="l"/>
                <a:tab pos="1255713" algn="l"/>
              </a:tabLst>
            </a:pPr>
            <a:r>
              <a:rPr lang="de-DE" b="1" dirty="0" err="1"/>
              <a:t>nuclear</a:t>
            </a:r>
            <a:r>
              <a:rPr lang="de-DE" b="1" dirty="0"/>
              <a:t> </a:t>
            </a:r>
            <a:r>
              <a:rPr lang="de-DE" b="1" dirty="0" err="1"/>
              <a:t>applications</a:t>
            </a:r>
            <a:r>
              <a:rPr lang="de-DE" b="1" dirty="0"/>
              <a:t> (</a:t>
            </a:r>
            <a:r>
              <a:rPr lang="de-DE" b="1" dirty="0" err="1"/>
              <a:t>n,x</a:t>
            </a:r>
            <a:r>
              <a:rPr lang="de-DE" b="1" dirty="0"/>
              <a:t>)</a:t>
            </a:r>
          </a:p>
          <a:p>
            <a:pPr>
              <a:tabLst>
                <a:tab pos="444500" algn="l"/>
                <a:tab pos="1255713" algn="l"/>
              </a:tabLst>
            </a:pPr>
            <a:endParaRPr lang="de-DE" sz="800" dirty="0"/>
          </a:p>
          <a:p>
            <a:pPr>
              <a:tabLst>
                <a:tab pos="444500" algn="l"/>
                <a:tab pos="1255713" algn="l"/>
              </a:tabLst>
            </a:pPr>
            <a:r>
              <a:rPr lang="de-DE" dirty="0"/>
              <a:t>SIS:	</a:t>
            </a:r>
            <a:r>
              <a:rPr lang="fr-FR" altLang="fr-FR" sz="1800" baseline="30000" dirty="0">
                <a:cs typeface="Arial" panose="020B0604020202020204" pitchFamily="34" charset="0"/>
              </a:rPr>
              <a:t>238</a:t>
            </a:r>
            <a:r>
              <a:rPr lang="fr-FR" altLang="fr-FR" sz="1800" dirty="0">
                <a:cs typeface="Arial" panose="020B0604020202020204" pitchFamily="34" charset="0"/>
              </a:rPr>
              <a:t>U</a:t>
            </a:r>
            <a:r>
              <a:rPr lang="fr-FR" altLang="fr-FR" baseline="30000" dirty="0">
                <a:cs typeface="Arial" panose="020B0604020202020204" pitchFamily="34" charset="0"/>
              </a:rPr>
              <a:t>73</a:t>
            </a:r>
            <a:r>
              <a:rPr lang="fr-FR" altLang="fr-FR" sz="1800" baseline="30000" dirty="0">
                <a:cs typeface="Arial" panose="020B0604020202020204" pitchFamily="34" charset="0"/>
              </a:rPr>
              <a:t>+	</a:t>
            </a:r>
            <a:r>
              <a:rPr lang="fr-FR" altLang="fr-FR" sz="1800" dirty="0">
                <a:cs typeface="Arial" panose="020B0604020202020204" pitchFamily="34" charset="0"/>
              </a:rPr>
              <a:t>[2e9, 600 MeV/u]</a:t>
            </a:r>
          </a:p>
          <a:p>
            <a:pPr>
              <a:tabLst>
                <a:tab pos="444500" algn="l"/>
                <a:tab pos="1255713" algn="l"/>
              </a:tabLst>
            </a:pPr>
            <a:r>
              <a:rPr lang="fr-FR" altLang="fr-FR" dirty="0">
                <a:cs typeface="Arial" panose="020B0604020202020204" pitchFamily="34" charset="0"/>
              </a:rPr>
              <a:t>FRS:	</a:t>
            </a:r>
            <a:r>
              <a:rPr lang="fr-FR" altLang="fr-FR" sz="1800" baseline="30000" dirty="0">
                <a:cs typeface="Arial" panose="020B0604020202020204" pitchFamily="34" charset="0"/>
              </a:rPr>
              <a:t>238</a:t>
            </a:r>
            <a:r>
              <a:rPr lang="fr-FR" altLang="fr-FR" sz="1800" dirty="0">
                <a:cs typeface="Arial" panose="020B0604020202020204" pitchFamily="34" charset="0"/>
              </a:rPr>
              <a:t>U + </a:t>
            </a:r>
            <a:r>
              <a:rPr lang="fr-FR" altLang="fr-FR" sz="1800" baseline="30000" dirty="0">
                <a:cs typeface="Arial" panose="020B0604020202020204" pitchFamily="34" charset="0"/>
              </a:rPr>
              <a:t>9</a:t>
            </a:r>
            <a:r>
              <a:rPr lang="fr-FR" altLang="fr-FR" sz="1800" dirty="0">
                <a:cs typeface="Arial" panose="020B0604020202020204" pitchFamily="34" charset="0"/>
              </a:rPr>
              <a:t>Be -&gt; </a:t>
            </a:r>
            <a:r>
              <a:rPr lang="fr-FR" altLang="fr-FR" sz="1800" baseline="30000" dirty="0">
                <a:cs typeface="Arial" panose="020B0604020202020204" pitchFamily="34" charset="0"/>
              </a:rPr>
              <a:t>235</a:t>
            </a:r>
            <a:r>
              <a:rPr lang="fr-FR" altLang="fr-FR" sz="1800" dirty="0">
                <a:cs typeface="Arial" panose="020B0604020202020204" pitchFamily="34" charset="0"/>
              </a:rPr>
              <a:t>U</a:t>
            </a:r>
          </a:p>
          <a:p>
            <a:pPr>
              <a:tabLst>
                <a:tab pos="444500" algn="l"/>
                <a:tab pos="1255713" algn="l"/>
              </a:tabLst>
            </a:pPr>
            <a:r>
              <a:rPr lang="fr-FR" altLang="fr-FR" dirty="0">
                <a:cs typeface="Arial" panose="020B0604020202020204" pitchFamily="34" charset="0"/>
              </a:rPr>
              <a:t>ESR:	</a:t>
            </a:r>
            <a:r>
              <a:rPr lang="fr-FR" altLang="fr-FR" sz="1800" baseline="30000" dirty="0">
                <a:cs typeface="Arial" panose="020B0604020202020204" pitchFamily="34" charset="0"/>
              </a:rPr>
              <a:t> 238</a:t>
            </a:r>
            <a:r>
              <a:rPr lang="fr-FR" altLang="fr-FR" sz="1800" dirty="0">
                <a:cs typeface="Arial" panose="020B0604020202020204" pitchFamily="34" charset="0"/>
              </a:rPr>
              <a:t>U</a:t>
            </a:r>
            <a:r>
              <a:rPr lang="fr-FR" altLang="fr-FR" sz="1800" baseline="30000" dirty="0">
                <a:cs typeface="Arial" panose="020B0604020202020204" pitchFamily="34" charset="0"/>
              </a:rPr>
              <a:t>92+ 	</a:t>
            </a:r>
            <a:r>
              <a:rPr lang="fr-FR" altLang="fr-FR" sz="1800" dirty="0">
                <a:cs typeface="Arial" panose="020B0604020202020204" pitchFamily="34" charset="0"/>
              </a:rPr>
              <a:t>[1e7, ~20 MeV/u]</a:t>
            </a:r>
            <a:endParaRPr lang="de-DE" dirty="0"/>
          </a:p>
        </p:txBody>
      </p:sp>
      <p:sp>
        <p:nvSpPr>
          <p:cNvPr id="18" name="ZoneTexte 1">
            <a:extLst>
              <a:ext uri="{FF2B5EF4-FFF2-40B4-BE49-F238E27FC236}">
                <a16:creationId xmlns:a16="http://schemas.microsoft.com/office/drawing/2014/main" id="{D631DC5A-AE28-6225-E265-3717232AB43A}"/>
              </a:ext>
            </a:extLst>
          </p:cNvPr>
          <p:cNvSpPr txBox="1"/>
          <p:nvPr/>
        </p:nvSpPr>
        <p:spPr>
          <a:xfrm>
            <a:off x="230038" y="1348093"/>
            <a:ext cx="4732106" cy="400110"/>
          </a:xfrm>
          <a:prstGeom prst="rect">
            <a:avLst/>
          </a:prstGeom>
          <a:noFill/>
        </p:spPr>
        <p:txBody>
          <a:bodyPr wrap="square" rtlCol="0">
            <a:spAutoFit/>
          </a:bodyPr>
          <a:lstStyle/>
          <a:p>
            <a:r>
              <a:rPr lang="fr-FR" sz="2000" b="1" u="sng" dirty="0"/>
              <a:t>Machine challenges:</a:t>
            </a:r>
            <a:endParaRPr lang="fr-FR" sz="2000" b="1" dirty="0"/>
          </a:p>
        </p:txBody>
      </p:sp>
      <p:sp>
        <p:nvSpPr>
          <p:cNvPr id="21" name="ZoneTexte 2">
            <a:extLst>
              <a:ext uri="{FF2B5EF4-FFF2-40B4-BE49-F238E27FC236}">
                <a16:creationId xmlns:a16="http://schemas.microsoft.com/office/drawing/2014/main" id="{FB86D6BA-96DC-3E5A-2BEF-86388D645F2B}"/>
              </a:ext>
            </a:extLst>
          </p:cNvPr>
          <p:cNvSpPr txBox="1"/>
          <p:nvPr/>
        </p:nvSpPr>
        <p:spPr>
          <a:xfrm>
            <a:off x="248690" y="1760979"/>
            <a:ext cx="4974310" cy="923330"/>
          </a:xfrm>
          <a:prstGeom prst="rect">
            <a:avLst/>
          </a:prstGeom>
          <a:noFill/>
        </p:spPr>
        <p:txBody>
          <a:bodyPr wrap="none" rtlCol="0">
            <a:spAutoFit/>
          </a:bodyPr>
          <a:lstStyle/>
          <a:p>
            <a:pPr marL="285750" indent="-285750">
              <a:buFont typeface="Arial" panose="020B0604020202020204" pitchFamily="34" charset="0"/>
              <a:buChar char="•"/>
            </a:pPr>
            <a:r>
              <a:rPr lang="fr-FR" dirty="0" err="1"/>
              <a:t>highest</a:t>
            </a:r>
            <a:r>
              <a:rPr lang="fr-FR" dirty="0"/>
              <a:t> </a:t>
            </a:r>
            <a:r>
              <a:rPr lang="fr-FR" dirty="0" err="1"/>
              <a:t>intensity</a:t>
            </a:r>
            <a:r>
              <a:rPr lang="fr-FR" dirty="0"/>
              <a:t> stable </a:t>
            </a:r>
            <a:r>
              <a:rPr lang="fr-FR" dirty="0" err="1"/>
              <a:t>beam</a:t>
            </a:r>
            <a:r>
              <a:rPr lang="fr-FR" dirty="0"/>
              <a:t> </a:t>
            </a:r>
            <a:r>
              <a:rPr lang="fr-FR" dirty="0" err="1"/>
              <a:t>from</a:t>
            </a:r>
            <a:r>
              <a:rPr lang="fr-FR" dirty="0"/>
              <a:t> SIS </a:t>
            </a:r>
          </a:p>
          <a:p>
            <a:pPr marL="285750" indent="-285750">
              <a:buFont typeface="Arial" panose="020B0604020202020204" pitchFamily="34" charset="0"/>
              <a:buChar char="•"/>
            </a:pPr>
            <a:r>
              <a:rPr lang="fr-FR" dirty="0"/>
              <a:t>in-flight production of fragments in FRS</a:t>
            </a:r>
          </a:p>
          <a:p>
            <a:pPr marL="285750" indent="-285750">
              <a:buFont typeface="Arial" panose="020B0604020202020204" pitchFamily="34" charset="0"/>
              <a:buChar char="•"/>
            </a:pPr>
            <a:r>
              <a:rPr lang="fr-FR" dirty="0"/>
              <a:t>accumulation, </a:t>
            </a:r>
            <a:r>
              <a:rPr lang="fr-FR" dirty="0" err="1"/>
              <a:t>storage</a:t>
            </a:r>
            <a:r>
              <a:rPr lang="fr-FR" dirty="0"/>
              <a:t>, </a:t>
            </a:r>
            <a:r>
              <a:rPr lang="fr-FR" dirty="0" err="1"/>
              <a:t>cooling</a:t>
            </a:r>
            <a:r>
              <a:rPr lang="fr-FR" dirty="0"/>
              <a:t> and </a:t>
            </a:r>
            <a:r>
              <a:rPr lang="fr-FR" dirty="0" err="1"/>
              <a:t>decel</a:t>
            </a:r>
            <a:r>
              <a:rPr lang="fr-FR" dirty="0"/>
              <a:t>. in ESR</a:t>
            </a:r>
          </a:p>
        </p:txBody>
      </p:sp>
      <p:sp>
        <p:nvSpPr>
          <p:cNvPr id="23" name="ZoneTexte 1">
            <a:extLst>
              <a:ext uri="{FF2B5EF4-FFF2-40B4-BE49-F238E27FC236}">
                <a16:creationId xmlns:a16="http://schemas.microsoft.com/office/drawing/2014/main" id="{85C8B200-D440-CEE7-4BCC-1A9FA016A382}"/>
              </a:ext>
            </a:extLst>
          </p:cNvPr>
          <p:cNvSpPr txBox="1"/>
          <p:nvPr/>
        </p:nvSpPr>
        <p:spPr>
          <a:xfrm>
            <a:off x="299285" y="4832590"/>
            <a:ext cx="4732106" cy="400110"/>
          </a:xfrm>
          <a:prstGeom prst="rect">
            <a:avLst/>
          </a:prstGeom>
          <a:noFill/>
        </p:spPr>
        <p:txBody>
          <a:bodyPr wrap="square" rtlCol="0">
            <a:spAutoFit/>
          </a:bodyPr>
          <a:lstStyle/>
          <a:p>
            <a:r>
              <a:rPr lang="fr-FR" sz="2000" b="1" u="sng" dirty="0" err="1"/>
              <a:t>Summary</a:t>
            </a:r>
            <a:endParaRPr lang="fr-FR" sz="2000" b="1" dirty="0"/>
          </a:p>
        </p:txBody>
      </p:sp>
      <p:graphicFrame>
        <p:nvGraphicFramePr>
          <p:cNvPr id="26" name="Tabelle 25">
            <a:extLst>
              <a:ext uri="{FF2B5EF4-FFF2-40B4-BE49-F238E27FC236}">
                <a16:creationId xmlns:a16="http://schemas.microsoft.com/office/drawing/2014/main" id="{A3394441-0616-0870-B51B-8E07A5043D48}"/>
              </a:ext>
            </a:extLst>
          </p:cNvPr>
          <p:cNvGraphicFramePr>
            <a:graphicFrameLocks noGrp="1"/>
          </p:cNvGraphicFramePr>
          <p:nvPr>
            <p:extLst>
              <p:ext uri="{D42A27DB-BD31-4B8C-83A1-F6EECF244321}">
                <p14:modId xmlns:p14="http://schemas.microsoft.com/office/powerpoint/2010/main" val="872467779"/>
              </p:ext>
            </p:extLst>
          </p:nvPr>
        </p:nvGraphicFramePr>
        <p:xfrm>
          <a:off x="431320" y="5265788"/>
          <a:ext cx="11300603" cy="1483360"/>
        </p:xfrm>
        <a:graphic>
          <a:graphicData uri="http://schemas.openxmlformats.org/drawingml/2006/table">
            <a:tbl>
              <a:tblPr firstRow="1" bandRow="1">
                <a:tableStyleId>{5C22544A-7EE6-4342-B048-85BDC9FD1C3A}</a:tableStyleId>
              </a:tblPr>
              <a:tblGrid>
                <a:gridCol w="887345">
                  <a:extLst>
                    <a:ext uri="{9D8B030D-6E8A-4147-A177-3AD203B41FA5}">
                      <a16:colId xmlns:a16="http://schemas.microsoft.com/office/drawing/2014/main" val="1714421872"/>
                    </a:ext>
                  </a:extLst>
                </a:gridCol>
                <a:gridCol w="1513708">
                  <a:extLst>
                    <a:ext uri="{9D8B030D-6E8A-4147-A177-3AD203B41FA5}">
                      <a16:colId xmlns:a16="http://schemas.microsoft.com/office/drawing/2014/main" val="1494661375"/>
                    </a:ext>
                  </a:extLst>
                </a:gridCol>
                <a:gridCol w="2287959">
                  <a:extLst>
                    <a:ext uri="{9D8B030D-6E8A-4147-A177-3AD203B41FA5}">
                      <a16:colId xmlns:a16="http://schemas.microsoft.com/office/drawing/2014/main" val="2103562470"/>
                    </a:ext>
                  </a:extLst>
                </a:gridCol>
                <a:gridCol w="1809488">
                  <a:extLst>
                    <a:ext uri="{9D8B030D-6E8A-4147-A177-3AD203B41FA5}">
                      <a16:colId xmlns:a16="http://schemas.microsoft.com/office/drawing/2014/main" val="2385824092"/>
                    </a:ext>
                  </a:extLst>
                </a:gridCol>
                <a:gridCol w="2722932">
                  <a:extLst>
                    <a:ext uri="{9D8B030D-6E8A-4147-A177-3AD203B41FA5}">
                      <a16:colId xmlns:a16="http://schemas.microsoft.com/office/drawing/2014/main" val="635111877"/>
                    </a:ext>
                  </a:extLst>
                </a:gridCol>
                <a:gridCol w="2079171">
                  <a:extLst>
                    <a:ext uri="{9D8B030D-6E8A-4147-A177-3AD203B41FA5}">
                      <a16:colId xmlns:a16="http://schemas.microsoft.com/office/drawing/2014/main" val="4056439907"/>
                    </a:ext>
                  </a:extLst>
                </a:gridCol>
              </a:tblGrid>
              <a:tr h="370840">
                <a:tc>
                  <a:txBody>
                    <a:bodyPr/>
                    <a:lstStyle/>
                    <a:p>
                      <a:r>
                        <a:rPr lang="de-DE" dirty="0" err="1"/>
                        <a:t>ion</a:t>
                      </a:r>
                      <a:endParaRPr lang="de-DE" dirty="0"/>
                    </a:p>
                  </a:txBody>
                  <a:tcPr/>
                </a:tc>
                <a:tc>
                  <a:txBody>
                    <a:bodyPr/>
                    <a:lstStyle/>
                    <a:p>
                      <a:r>
                        <a:rPr lang="de-DE" dirty="0" err="1"/>
                        <a:t>facilities</a:t>
                      </a:r>
                      <a:endParaRPr lang="de-DE" dirty="0"/>
                    </a:p>
                  </a:txBody>
                  <a:tcPr/>
                </a:tc>
                <a:tc>
                  <a:txBody>
                    <a:bodyPr/>
                    <a:lstStyle/>
                    <a:p>
                      <a:r>
                        <a:rPr lang="de-DE" dirty="0" err="1"/>
                        <a:t>intensity</a:t>
                      </a:r>
                      <a:r>
                        <a:rPr lang="de-DE" dirty="0"/>
                        <a:t> (</a:t>
                      </a:r>
                      <a:r>
                        <a:rPr lang="de-DE" dirty="0" err="1"/>
                        <a:t>stored</a:t>
                      </a:r>
                      <a:r>
                        <a:rPr lang="de-DE" dirty="0"/>
                        <a:t>)</a:t>
                      </a:r>
                    </a:p>
                  </a:txBody>
                  <a:tcPr/>
                </a:tc>
                <a:tc>
                  <a:txBody>
                    <a:bodyPr/>
                    <a:lstStyle/>
                    <a:p>
                      <a:r>
                        <a:rPr lang="de-DE" dirty="0" err="1"/>
                        <a:t>energies</a:t>
                      </a:r>
                      <a:r>
                        <a:rPr lang="de-DE" dirty="0"/>
                        <a:t> (</a:t>
                      </a:r>
                      <a:r>
                        <a:rPr lang="de-DE" dirty="0" err="1"/>
                        <a:t>stored</a:t>
                      </a:r>
                      <a:r>
                        <a:rPr lang="de-DE" dirty="0"/>
                        <a:t>)</a:t>
                      </a:r>
                    </a:p>
                  </a:txBody>
                  <a:tcPr/>
                </a:tc>
                <a:tc>
                  <a:txBody>
                    <a:bodyPr/>
                    <a:lstStyle/>
                    <a:p>
                      <a:r>
                        <a:rPr lang="de-DE" dirty="0" err="1"/>
                        <a:t>special</a:t>
                      </a:r>
                      <a:endParaRPr lang="de-DE" dirty="0"/>
                    </a:p>
                  </a:txBody>
                  <a:tcPr/>
                </a:tc>
                <a:tc>
                  <a:txBody>
                    <a:bodyPr/>
                    <a:lstStyle/>
                    <a:p>
                      <a:r>
                        <a:rPr lang="de-DE" dirty="0"/>
                        <a:t>beam time</a:t>
                      </a:r>
                    </a:p>
                  </a:txBody>
                  <a:tcPr/>
                </a:tc>
                <a:extLst>
                  <a:ext uri="{0D108BD9-81ED-4DB2-BD59-A6C34878D82A}">
                    <a16:rowId xmlns:a16="http://schemas.microsoft.com/office/drawing/2014/main" val="3721603472"/>
                  </a:ext>
                </a:extLst>
              </a:tr>
              <a:tr h="370840">
                <a:tc>
                  <a:txBody>
                    <a:bodyPr/>
                    <a:lstStyle/>
                    <a:p>
                      <a:r>
                        <a:rPr lang="fr-FR" altLang="fr-FR" sz="1800" b="0" baseline="30000" dirty="0">
                          <a:cs typeface="Arial" panose="020B0604020202020204" pitchFamily="34" charset="0"/>
                        </a:rPr>
                        <a:t>136</a:t>
                      </a:r>
                      <a:r>
                        <a:rPr lang="fr-FR" altLang="fr-FR" sz="1800" b="0" dirty="0">
                          <a:cs typeface="Arial" panose="020B0604020202020204" pitchFamily="34" charset="0"/>
                        </a:rPr>
                        <a:t>Xe</a:t>
                      </a:r>
                      <a:r>
                        <a:rPr lang="fr-FR" altLang="fr-FR" sz="1800" b="0" baseline="30000" dirty="0">
                          <a:cs typeface="Arial" panose="020B0604020202020204" pitchFamily="34" charset="0"/>
                        </a:rPr>
                        <a:t>48+</a:t>
                      </a:r>
                      <a:endParaRPr lang="de-DE" b="0" baseline="30000" dirty="0"/>
                    </a:p>
                  </a:txBody>
                  <a:tcPr/>
                </a:tc>
                <a:tc rowSpan="3">
                  <a:txBody>
                    <a:bodyPr/>
                    <a:lstStyle/>
                    <a:p>
                      <a:pPr algn="ctr"/>
                      <a:r>
                        <a:rPr lang="de-DE" dirty="0"/>
                        <a:t>FRS-ESR</a:t>
                      </a:r>
                    </a:p>
                  </a:txBody>
                  <a:tcPr anchor="ctr"/>
                </a:tc>
                <a:tc rowSpan="3">
                  <a:txBody>
                    <a:bodyPr/>
                    <a:lstStyle/>
                    <a:p>
                      <a:pPr algn="ctr"/>
                      <a:r>
                        <a:rPr lang="de-DE" dirty="0" err="1"/>
                        <a:t>highest</a:t>
                      </a:r>
                      <a:r>
                        <a:rPr lang="de-DE" dirty="0"/>
                        <a:t> possible</a:t>
                      </a:r>
                    </a:p>
                  </a:txBody>
                  <a:tcPr anchor="ctr"/>
                </a:tc>
                <a:tc rowSpan="3">
                  <a:txBody>
                    <a:bodyPr/>
                    <a:lstStyle/>
                    <a:p>
                      <a:pPr algn="ctr"/>
                      <a:r>
                        <a:rPr lang="de-DE" dirty="0"/>
                        <a:t>10 – 30 MeV/u</a:t>
                      </a:r>
                    </a:p>
                  </a:txBody>
                  <a:tcPr anchor="ctr"/>
                </a:tc>
                <a:tc rowSpan="3">
                  <a:txBody>
                    <a:bodyPr/>
                    <a:lstStyle/>
                    <a:p>
                      <a:pPr algn="ctr"/>
                      <a:r>
                        <a:rPr lang="de-DE" dirty="0"/>
                        <a:t>D</a:t>
                      </a:r>
                      <a:r>
                        <a:rPr lang="de-DE" baseline="-25000" dirty="0"/>
                        <a:t>2</a:t>
                      </a:r>
                      <a:r>
                        <a:rPr lang="de-DE" dirty="0"/>
                        <a:t> </a:t>
                      </a:r>
                      <a:r>
                        <a:rPr lang="de-DE" dirty="0" err="1"/>
                        <a:t>or</a:t>
                      </a:r>
                      <a:r>
                        <a:rPr lang="de-DE" dirty="0"/>
                        <a:t> H</a:t>
                      </a:r>
                      <a:r>
                        <a:rPr lang="de-DE" baseline="-25000" dirty="0"/>
                        <a:t>2 </a:t>
                      </a:r>
                      <a:r>
                        <a:rPr lang="de-DE" dirty="0" err="1"/>
                        <a:t>target</a:t>
                      </a:r>
                      <a:r>
                        <a:rPr lang="de-DE" dirty="0"/>
                        <a:t>: </a:t>
                      </a:r>
                    </a:p>
                    <a:p>
                      <a:pPr algn="ctr"/>
                      <a:r>
                        <a:rPr lang="de-DE" dirty="0"/>
                        <a:t>&gt; 5e13 </a:t>
                      </a:r>
                      <a:r>
                        <a:rPr lang="de-DE" dirty="0" err="1"/>
                        <a:t>atoms</a:t>
                      </a:r>
                      <a:r>
                        <a:rPr lang="de-DE" dirty="0"/>
                        <a:t>/cm²</a:t>
                      </a:r>
                    </a:p>
                  </a:txBody>
                  <a:tcPr anchor="ctr"/>
                </a:tc>
                <a:tc rowSpan="3">
                  <a:txBody>
                    <a:bodyPr/>
                    <a:lstStyle/>
                    <a:p>
                      <a:pPr algn="ctr"/>
                      <a:r>
                        <a:rPr lang="de-DE" dirty="0"/>
                        <a:t>2 </a:t>
                      </a:r>
                      <a:r>
                        <a:rPr lang="de-DE" dirty="0" err="1"/>
                        <a:t>week</a:t>
                      </a:r>
                      <a:r>
                        <a:rPr lang="de-DE" dirty="0"/>
                        <a:t>/42 </a:t>
                      </a:r>
                      <a:r>
                        <a:rPr lang="de-DE" dirty="0" err="1"/>
                        <a:t>shifts</a:t>
                      </a:r>
                      <a:endParaRPr lang="de-DE" dirty="0"/>
                    </a:p>
                  </a:txBody>
                  <a:tcPr anchor="ctr"/>
                </a:tc>
                <a:extLst>
                  <a:ext uri="{0D108BD9-81ED-4DB2-BD59-A6C34878D82A}">
                    <a16:rowId xmlns:a16="http://schemas.microsoft.com/office/drawing/2014/main" val="975266920"/>
                  </a:ext>
                </a:extLst>
              </a:tr>
              <a:tr h="370840">
                <a:tc>
                  <a:txBody>
                    <a:bodyPr/>
                    <a:lstStyle/>
                    <a:p>
                      <a:r>
                        <a:rPr lang="fr-FR" altLang="fr-FR" sz="1800" b="0" baseline="30000" dirty="0">
                          <a:cs typeface="Arial" panose="020B0604020202020204" pitchFamily="34" charset="0"/>
                        </a:rPr>
                        <a:t>208</a:t>
                      </a:r>
                      <a:r>
                        <a:rPr lang="fr-FR" altLang="fr-FR" sz="1800" b="0" dirty="0">
                          <a:cs typeface="Arial" panose="020B0604020202020204" pitchFamily="34" charset="0"/>
                        </a:rPr>
                        <a:t>Pb</a:t>
                      </a:r>
                      <a:r>
                        <a:rPr lang="fr-FR" altLang="fr-FR" sz="1800" b="0" baseline="30000" dirty="0">
                          <a:cs typeface="Arial" panose="020B0604020202020204" pitchFamily="34" charset="0"/>
                        </a:rPr>
                        <a:t>67+</a:t>
                      </a:r>
                      <a:endParaRPr lang="de-DE" b="0" baseline="30000" dirty="0"/>
                    </a:p>
                  </a:txBody>
                  <a:tcPr/>
                </a:tc>
                <a:tc vMerge="1">
                  <a:txBody>
                    <a:bodyPr/>
                    <a:lstStyle/>
                    <a:p>
                      <a:endParaRPr/>
                    </a:p>
                  </a:txBody>
                  <a:tcPr/>
                </a:tc>
                <a:tc vMerge="1">
                  <a:txBody>
                    <a:bodyPr/>
                    <a:lstStyle/>
                    <a:p>
                      <a:endParaRPr/>
                    </a:p>
                  </a:txBody>
                  <a:tcPr/>
                </a:tc>
                <a:tc vMerge="1">
                  <a:txBody>
                    <a:bodyPr/>
                    <a:lstStyle/>
                    <a:p>
                      <a:endParaRPr/>
                    </a:p>
                  </a:txBody>
                  <a:tcPr/>
                </a:tc>
                <a:tc vMerge="1">
                  <a:txBody>
                    <a:bodyPr/>
                    <a:lstStyle/>
                    <a:p>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3057791264"/>
                  </a:ext>
                </a:extLst>
              </a:tr>
              <a:tr h="370840">
                <a:tc>
                  <a:txBody>
                    <a:bodyPr/>
                    <a:lstStyle/>
                    <a:p>
                      <a:r>
                        <a:rPr lang="fr-FR" altLang="fr-FR" sz="1800" b="0" baseline="30000" dirty="0">
                          <a:cs typeface="Arial" panose="020B0604020202020204" pitchFamily="34" charset="0"/>
                        </a:rPr>
                        <a:t>238</a:t>
                      </a:r>
                      <a:r>
                        <a:rPr lang="fr-FR" altLang="fr-FR" sz="1800" b="0" dirty="0">
                          <a:cs typeface="Arial" panose="020B0604020202020204" pitchFamily="34" charset="0"/>
                        </a:rPr>
                        <a:t>U</a:t>
                      </a:r>
                      <a:r>
                        <a:rPr lang="fr-FR" altLang="fr-FR" b="0" baseline="30000" dirty="0">
                          <a:cs typeface="Arial" panose="020B0604020202020204" pitchFamily="34" charset="0"/>
                        </a:rPr>
                        <a:t>73</a:t>
                      </a:r>
                      <a:r>
                        <a:rPr lang="fr-FR" altLang="fr-FR" sz="1800" b="0" baseline="30000" dirty="0">
                          <a:cs typeface="Arial" panose="020B0604020202020204" pitchFamily="34" charset="0"/>
                        </a:rPr>
                        <a:t>+</a:t>
                      </a:r>
                      <a:endParaRPr lang="de-DE" b="0" baseline="30000"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tc vMerge="1">
                  <a:txBody>
                    <a:bodyPr/>
                    <a:lstStyle/>
                    <a:p>
                      <a:endParaRPr lang="de-DE"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3249379064"/>
                  </a:ext>
                </a:extLst>
              </a:tr>
            </a:tbl>
          </a:graphicData>
        </a:graphic>
      </p:graphicFrame>
      <p:sp>
        <p:nvSpPr>
          <p:cNvPr id="3" name="Foliennummernplatzhalter 2">
            <a:extLst>
              <a:ext uri="{FF2B5EF4-FFF2-40B4-BE49-F238E27FC236}">
                <a16:creationId xmlns:a16="http://schemas.microsoft.com/office/drawing/2014/main" id="{6618820B-9442-4FA2-916F-3ED96DBA75BF}"/>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5</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400521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BB327D-88F0-D29B-F5E2-2BC179B7D206}"/>
              </a:ext>
            </a:extLst>
          </p:cNvPr>
          <p:cNvPicPr>
            <a:picLocks noChangeAspect="1"/>
          </p:cNvPicPr>
          <p:nvPr/>
        </p:nvPicPr>
        <p:blipFill rotWithShape="1">
          <a:blip r:embed="rId2"/>
          <a:srcRect r="67148" b="71983"/>
          <a:stretch/>
        </p:blipFill>
        <p:spPr>
          <a:xfrm>
            <a:off x="273906" y="151333"/>
            <a:ext cx="3036877" cy="1134657"/>
          </a:xfrm>
          <a:prstGeom prst="rect">
            <a:avLst/>
          </a:prstGeom>
        </p:spPr>
      </p:pic>
      <p:grpSp>
        <p:nvGrpSpPr>
          <p:cNvPr id="8" name="object 2">
            <a:extLst>
              <a:ext uri="{FF2B5EF4-FFF2-40B4-BE49-F238E27FC236}">
                <a16:creationId xmlns:a16="http://schemas.microsoft.com/office/drawing/2014/main" id="{AF9E6CC1-BBCE-48C7-BC95-ADF264698C1C}"/>
              </a:ext>
            </a:extLst>
          </p:cNvPr>
          <p:cNvGrpSpPr/>
          <p:nvPr/>
        </p:nvGrpSpPr>
        <p:grpSpPr>
          <a:xfrm>
            <a:off x="-713208" y="319389"/>
            <a:ext cx="8308035" cy="1615696"/>
            <a:chOff x="5054219" y="1007363"/>
            <a:chExt cx="7023734" cy="1277620"/>
          </a:xfrm>
        </p:grpSpPr>
        <p:pic>
          <p:nvPicPr>
            <p:cNvPr id="9" name="object 3">
              <a:extLst>
                <a:ext uri="{FF2B5EF4-FFF2-40B4-BE49-F238E27FC236}">
                  <a16:creationId xmlns:a16="http://schemas.microsoft.com/office/drawing/2014/main" id="{A573D1DF-7396-58E8-C4A7-1EFA9E6E5D4A}"/>
                </a:ext>
              </a:extLst>
            </p:cNvPr>
            <p:cNvPicPr/>
            <p:nvPr/>
          </p:nvPicPr>
          <p:blipFill>
            <a:blip r:embed="rId3" cstate="print"/>
            <a:stretch>
              <a:fillRect/>
            </a:stretch>
          </p:blipFill>
          <p:spPr>
            <a:xfrm>
              <a:off x="9552432" y="1007363"/>
              <a:ext cx="2525268" cy="1277112"/>
            </a:xfrm>
            <a:prstGeom prst="rect">
              <a:avLst/>
            </a:prstGeom>
          </p:spPr>
        </p:pic>
        <p:sp>
          <p:nvSpPr>
            <p:cNvPr id="10" name="object 4">
              <a:extLst>
                <a:ext uri="{FF2B5EF4-FFF2-40B4-BE49-F238E27FC236}">
                  <a16:creationId xmlns:a16="http://schemas.microsoft.com/office/drawing/2014/main" id="{9CD19D32-E085-2B41-C8F8-5FBA391105A8}"/>
                </a:ext>
              </a:extLst>
            </p:cNvPr>
            <p:cNvSpPr/>
            <p:nvPr/>
          </p:nvSpPr>
          <p:spPr>
            <a:xfrm>
              <a:off x="5054219" y="1791462"/>
              <a:ext cx="5607050" cy="281940"/>
            </a:xfrm>
            <a:custGeom>
              <a:avLst/>
              <a:gdLst/>
              <a:ahLst/>
              <a:cxnLst/>
              <a:rect l="l" t="t" r="r" b="b"/>
              <a:pathLst>
                <a:path w="5607050" h="281939">
                  <a:moveTo>
                    <a:pt x="5606796" y="0"/>
                  </a:moveTo>
                  <a:lnTo>
                    <a:pt x="0" y="0"/>
                  </a:lnTo>
                  <a:lnTo>
                    <a:pt x="0" y="281939"/>
                  </a:lnTo>
                  <a:lnTo>
                    <a:pt x="5606796" y="281939"/>
                  </a:lnTo>
                  <a:lnTo>
                    <a:pt x="5606796" y="0"/>
                  </a:lnTo>
                  <a:close/>
                </a:path>
              </a:pathLst>
            </a:custGeom>
            <a:solidFill>
              <a:srgbClr val="FFFFFF"/>
            </a:solidFill>
          </p:spPr>
          <p:txBody>
            <a:bodyPr wrap="square" lIns="0" tIns="0" rIns="0" bIns="0" rtlCol="0"/>
            <a:lstStyle/>
            <a:p>
              <a:pPr defTabSz="609585"/>
              <a:endParaRPr>
                <a:solidFill>
                  <a:prstClr val="black"/>
                </a:solidFill>
                <a:latin typeface="Arial"/>
              </a:endParaRPr>
            </a:p>
          </p:txBody>
        </p:sp>
      </p:grpSp>
      <p:sp>
        <p:nvSpPr>
          <p:cNvPr id="11" name="Text Box 3">
            <a:extLst>
              <a:ext uri="{FF2B5EF4-FFF2-40B4-BE49-F238E27FC236}">
                <a16:creationId xmlns:a16="http://schemas.microsoft.com/office/drawing/2014/main" id="{B4155FA2-B1EF-ACE1-A4A9-2795710FA9A3}"/>
              </a:ext>
            </a:extLst>
          </p:cNvPr>
          <p:cNvSpPr txBox="1"/>
          <p:nvPr/>
        </p:nvSpPr>
        <p:spPr>
          <a:xfrm>
            <a:off x="485965" y="2039120"/>
            <a:ext cx="12202160" cy="691515"/>
          </a:xfrm>
          <a:prstGeom prst="rect">
            <a:avLst/>
          </a:prstGeom>
          <a:noFill/>
        </p:spPr>
        <p:txBody>
          <a:bodyPr wrap="square" rtlCol="0">
            <a:spAutoFit/>
          </a:bodyPr>
          <a:lstStyle/>
          <a:p>
            <a:r>
              <a:rPr lang="x-none" altLang="en-US" sz="3900" dirty="0"/>
              <a:t>LISA: LIfetime measurements with Solid Active targets</a:t>
            </a:r>
          </a:p>
        </p:txBody>
      </p:sp>
      <p:sp>
        <p:nvSpPr>
          <p:cNvPr id="13" name="Textfeld 12">
            <a:extLst>
              <a:ext uri="{FF2B5EF4-FFF2-40B4-BE49-F238E27FC236}">
                <a16:creationId xmlns:a16="http://schemas.microsoft.com/office/drawing/2014/main" id="{36F3EA72-EF95-71BC-535D-4B9482226419}"/>
              </a:ext>
            </a:extLst>
          </p:cNvPr>
          <p:cNvSpPr txBox="1"/>
          <p:nvPr/>
        </p:nvSpPr>
        <p:spPr>
          <a:xfrm>
            <a:off x="3652595" y="3225979"/>
            <a:ext cx="6344066" cy="523220"/>
          </a:xfrm>
          <a:prstGeom prst="rect">
            <a:avLst/>
          </a:prstGeom>
          <a:noFill/>
        </p:spPr>
        <p:txBody>
          <a:bodyPr wrap="square">
            <a:spAutoFit/>
          </a:bodyPr>
          <a:lstStyle/>
          <a:p>
            <a:pPr>
              <a:spcAft>
                <a:spcPts val="800"/>
              </a:spcAft>
            </a:pPr>
            <a:r>
              <a:rPr lang="en-US" sz="2800" dirty="0">
                <a:latin typeface="Arial" panose="020B0604020202020204" pitchFamily="34" charset="0"/>
                <a:cs typeface="Arial" panose="020B0604020202020204" pitchFamily="34" charset="0"/>
              </a:rPr>
              <a:t>PI: Kathrin Wimmer, GSI</a:t>
            </a:r>
          </a:p>
        </p:txBody>
      </p:sp>
      <p:pic>
        <p:nvPicPr>
          <p:cNvPr id="14" name="Picture 5" descr="A picture containing text&#10;&#10;Description automatically generated">
            <a:extLst>
              <a:ext uri="{FF2B5EF4-FFF2-40B4-BE49-F238E27FC236}">
                <a16:creationId xmlns:a16="http://schemas.microsoft.com/office/drawing/2014/main" id="{8A5CF17F-5EA6-4951-B41B-819AF2BFC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7049" y="319389"/>
            <a:ext cx="1419291" cy="1063119"/>
          </a:xfrm>
          <a:prstGeom prst="rect">
            <a:avLst/>
          </a:prstGeom>
        </p:spPr>
      </p:pic>
      <p:sp>
        <p:nvSpPr>
          <p:cNvPr id="15" name="Foliennummernplatzhalter 2">
            <a:extLst>
              <a:ext uri="{FF2B5EF4-FFF2-40B4-BE49-F238E27FC236}">
                <a16:creationId xmlns:a16="http://schemas.microsoft.com/office/drawing/2014/main" id="{71B6A090-275D-D4B0-1B07-3CC8F45F45AB}"/>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6</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extLst>
      <p:ext uri="{BB962C8B-B14F-4D97-AF65-F5344CB8AC3E}">
        <p14:creationId xmlns:p14="http://schemas.microsoft.com/office/powerpoint/2010/main" val="174431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70" y="88900"/>
            <a:ext cx="12202160" cy="691515"/>
          </a:xfrm>
          <a:prstGeom prst="rect">
            <a:avLst/>
          </a:prstGeom>
          <a:noFill/>
        </p:spPr>
        <p:txBody>
          <a:bodyPr wrap="square" rtlCol="0">
            <a:spAutoFit/>
          </a:bodyPr>
          <a:lstStyle/>
          <a:p>
            <a:r>
              <a:rPr lang="x-none" altLang="en-US" sz="3900" dirty="0"/>
              <a:t>LISA: LIfetime measurements with Solid Active targets</a:t>
            </a:r>
          </a:p>
        </p:txBody>
      </p:sp>
      <p:pic>
        <p:nvPicPr>
          <p:cNvPr id="13" name="Picture 12" descr="/home/wimmer/projects/LISA/sim/python/lisa_talk_principle0.pnglisa_talk_principle0"/>
          <p:cNvPicPr>
            <a:picLocks noChangeAspect="1"/>
          </p:cNvPicPr>
          <p:nvPr/>
        </p:nvPicPr>
        <p:blipFill>
          <a:blip r:embed="rId2"/>
          <a:srcRect/>
          <a:stretch>
            <a:fillRect/>
          </a:stretch>
        </p:blipFill>
        <p:spPr>
          <a:xfrm>
            <a:off x="8375904" y="722376"/>
            <a:ext cx="3794760" cy="6129198"/>
          </a:xfrm>
          <a:prstGeom prst="rect">
            <a:avLst/>
          </a:prstGeom>
        </p:spPr>
      </p:pic>
      <p:pic>
        <p:nvPicPr>
          <p:cNvPr id="14" name="Picture 13" descr="5targets"/>
          <p:cNvPicPr>
            <a:picLocks noChangeAspect="1"/>
          </p:cNvPicPr>
          <p:nvPr/>
        </p:nvPicPr>
        <p:blipFill>
          <a:blip r:embed="rId3"/>
          <a:stretch>
            <a:fillRect/>
          </a:stretch>
        </p:blipFill>
        <p:spPr>
          <a:xfrm>
            <a:off x="25400" y="2623820"/>
            <a:ext cx="3709670" cy="4094480"/>
          </a:xfrm>
          <a:prstGeom prst="rect">
            <a:avLst/>
          </a:prstGeom>
        </p:spPr>
      </p:pic>
      <p:sp>
        <p:nvSpPr>
          <p:cNvPr id="15" name="Text Box 14"/>
          <p:cNvSpPr txBox="1"/>
          <p:nvPr/>
        </p:nvSpPr>
        <p:spPr>
          <a:xfrm>
            <a:off x="622953" y="6274889"/>
            <a:ext cx="3709670" cy="584775"/>
          </a:xfrm>
          <a:prstGeom prst="rect">
            <a:avLst/>
          </a:prstGeom>
          <a:solidFill>
            <a:schemeClr val="bg1"/>
          </a:solidFill>
        </p:spPr>
        <p:txBody>
          <a:bodyPr wrap="square" rtlCol="0">
            <a:spAutoFit/>
          </a:bodyPr>
          <a:lstStyle/>
          <a:p>
            <a:r>
              <a:rPr lang="x-none" altLang="en-US" sz="1600" dirty="0"/>
              <a:t>Compact array of active target detectors inside AGATA </a:t>
            </a:r>
          </a:p>
        </p:txBody>
      </p:sp>
      <p:sp>
        <p:nvSpPr>
          <p:cNvPr id="17" name="Text Box 16"/>
          <p:cNvSpPr txBox="1"/>
          <p:nvPr/>
        </p:nvSpPr>
        <p:spPr>
          <a:xfrm>
            <a:off x="4256405" y="2690495"/>
            <a:ext cx="4191000" cy="1630045"/>
          </a:xfrm>
          <a:prstGeom prst="rect">
            <a:avLst/>
          </a:prstGeom>
          <a:noFill/>
        </p:spPr>
        <p:txBody>
          <a:bodyPr wrap="square" rtlCol="0">
            <a:spAutoFit/>
          </a:bodyPr>
          <a:lstStyle/>
          <a:p>
            <a:pPr marL="285750" indent="-285750">
              <a:buFont typeface="Arial" panose="020B0604020202020204" pitchFamily="34" charset="0"/>
              <a:buChar char="•"/>
            </a:pPr>
            <a:r>
              <a:rPr lang="x-none" altLang="en-US" sz="2000"/>
              <a:t>Energy resolution determined by unknown velocity in the target</a:t>
            </a:r>
          </a:p>
          <a:p>
            <a:pPr marL="285750" indent="-285750">
              <a:buFont typeface="Arial" panose="020B0604020202020204" pitchFamily="34" charset="0"/>
              <a:buChar char="•"/>
            </a:pPr>
            <a:r>
              <a:rPr lang="x-none" altLang="en-US" sz="2000"/>
              <a:t>Several layers of active targets</a:t>
            </a:r>
          </a:p>
          <a:p>
            <a:pPr marL="285750" indent="-285750">
              <a:buFont typeface="Arial" panose="020B0604020202020204" pitchFamily="34" charset="0"/>
              <a:buChar char="•"/>
            </a:pPr>
            <a:r>
              <a:rPr lang="x-none" altLang="en-US" sz="2000"/>
              <a:t>Event-by-event determination of reaction position </a:t>
            </a:r>
            <a:r>
              <a:rPr lang="x-none" altLang="en-US" sz="2000">
                <a:latin typeface="Arial" panose="020B0604020202020204" pitchFamily="34" charset="0"/>
                <a:cs typeface="Arial" panose="020B0604020202020204" pitchFamily="34" charset="0"/>
              </a:rPr>
              <a:t>→ (β</a:t>
            </a:r>
            <a:r>
              <a:rPr lang="x-none" altLang="en-US" sz="2000"/>
              <a:t>,</a:t>
            </a:r>
            <a:r>
              <a:rPr lang="x-none" altLang="en-US" sz="2000" i="1"/>
              <a:t>z</a:t>
            </a:r>
            <a:r>
              <a:rPr lang="x-none" altLang="en-US" sz="2000"/>
              <a:t>)</a:t>
            </a:r>
          </a:p>
        </p:txBody>
      </p:sp>
      <p:pic>
        <p:nvPicPr>
          <p:cNvPr id="18" name="Picture 17" descr="lisa_talk_principle1"/>
          <p:cNvPicPr>
            <a:picLocks noChangeAspect="1"/>
          </p:cNvPicPr>
          <p:nvPr/>
        </p:nvPicPr>
        <p:blipFill>
          <a:blip r:embed="rId4"/>
          <a:stretch>
            <a:fillRect/>
          </a:stretch>
        </p:blipFill>
        <p:spPr>
          <a:xfrm>
            <a:off x="8375904" y="722376"/>
            <a:ext cx="3794760" cy="6128619"/>
          </a:xfrm>
          <a:prstGeom prst="rect">
            <a:avLst/>
          </a:prstGeom>
        </p:spPr>
      </p:pic>
      <p:pic>
        <p:nvPicPr>
          <p:cNvPr id="19" name="Picture 18" descr="lisa_talk_principle2"/>
          <p:cNvPicPr>
            <a:picLocks noChangeAspect="1"/>
          </p:cNvPicPr>
          <p:nvPr/>
        </p:nvPicPr>
        <p:blipFill>
          <a:blip r:embed="rId5"/>
          <a:stretch>
            <a:fillRect/>
          </a:stretch>
        </p:blipFill>
        <p:spPr>
          <a:xfrm>
            <a:off x="8375904" y="722376"/>
            <a:ext cx="3794760" cy="6128512"/>
          </a:xfrm>
          <a:prstGeom prst="rect">
            <a:avLst/>
          </a:prstGeom>
        </p:spPr>
      </p:pic>
      <p:sp>
        <p:nvSpPr>
          <p:cNvPr id="5" name="Text Box 4"/>
          <p:cNvSpPr txBox="1"/>
          <p:nvPr/>
        </p:nvSpPr>
        <p:spPr>
          <a:xfrm>
            <a:off x="0" y="932815"/>
            <a:ext cx="9399270" cy="1630045"/>
          </a:xfrm>
          <a:prstGeom prst="rect">
            <a:avLst/>
          </a:prstGeom>
          <a:noFill/>
        </p:spPr>
        <p:txBody>
          <a:bodyPr wrap="square" rtlCol="0">
            <a:spAutoFit/>
          </a:bodyPr>
          <a:lstStyle/>
          <a:p>
            <a:r>
              <a:rPr lang="x-none" altLang="en-US" sz="2000"/>
              <a:t>In nuclei, the </a:t>
            </a:r>
            <a:r>
              <a:rPr lang="x-none" altLang="en-US" sz="2000" b="1"/>
              <a:t>coexistence of single-particle and collective degrees</a:t>
            </a:r>
            <a:r>
              <a:rPr lang="x-none" altLang="en-US" sz="2000"/>
              <a:t> of freedom in atomic nuclei gives rise to various exotic phenomena. </a:t>
            </a:r>
          </a:p>
          <a:p>
            <a:r>
              <a:rPr lang="x-none" altLang="en-US" sz="2000"/>
              <a:t>Where and how collectivity emerges from the single-particle dynamics of protons and neutrons is an </a:t>
            </a:r>
            <a:r>
              <a:rPr lang="x-none" altLang="en-US" sz="2000" b="1"/>
              <a:t>open question in nuclear structure physics</a:t>
            </a:r>
            <a:r>
              <a:rPr lang="x-none" altLang="en-US" sz="2000"/>
              <a:t> that will be addressed with LISA in a unique way.</a:t>
            </a:r>
          </a:p>
        </p:txBody>
      </p:sp>
      <p:sp>
        <p:nvSpPr>
          <p:cNvPr id="16" name="Text Box 15"/>
          <p:cNvSpPr txBox="1"/>
          <p:nvPr/>
        </p:nvSpPr>
        <p:spPr>
          <a:xfrm>
            <a:off x="3773170" y="4485640"/>
            <a:ext cx="5240020" cy="1938020"/>
          </a:xfrm>
          <a:prstGeom prst="rect">
            <a:avLst/>
          </a:prstGeom>
          <a:noFill/>
        </p:spPr>
        <p:txBody>
          <a:bodyPr wrap="square" rtlCol="0">
            <a:spAutoFit/>
          </a:bodyPr>
          <a:lstStyle/>
          <a:p>
            <a:r>
              <a:rPr lang="x-none" altLang="en-US" sz="2000"/>
              <a:t>Opens new possibilities for lifetime measurements using AGATA at FAIR:</a:t>
            </a:r>
          </a:p>
          <a:p>
            <a:pPr marL="342900" indent="-342900">
              <a:buFont typeface="Arial" panose="020B0604020202020204" pitchFamily="34" charset="0"/>
              <a:buChar char="•"/>
            </a:pPr>
            <a:r>
              <a:rPr lang="x-none" altLang="en-US" sz="2000"/>
              <a:t>Evolution of collectivity in Islands of Inversion</a:t>
            </a:r>
          </a:p>
          <a:p>
            <a:pPr marL="342900" indent="-342900">
              <a:buFont typeface="Arial" panose="020B0604020202020204" pitchFamily="34" charset="0"/>
              <a:buChar char="•"/>
            </a:pPr>
            <a:r>
              <a:rPr lang="x-none" altLang="en-US" sz="2000"/>
              <a:t>Fate of the </a:t>
            </a:r>
            <a:r>
              <a:rPr lang="x-none" altLang="en-US" sz="2000" i="1"/>
              <a:t>N</a:t>
            </a:r>
            <a:r>
              <a:rPr lang="en-US" altLang="x-none" sz="2000" i="1"/>
              <a:t> </a:t>
            </a:r>
            <a:r>
              <a:rPr lang="x-none" altLang="en-US" sz="2000" i="1"/>
              <a:t>=</a:t>
            </a:r>
            <a:r>
              <a:rPr lang="en-US" altLang="x-none" sz="2000" i="1"/>
              <a:t> </a:t>
            </a:r>
            <a:r>
              <a:rPr lang="x-none" altLang="en-US" sz="2000"/>
              <a:t>82 and 126 shell closures</a:t>
            </a:r>
          </a:p>
          <a:p>
            <a:pPr marL="342900" indent="-342900">
              <a:buFont typeface="Arial" panose="020B0604020202020204" pitchFamily="34" charset="0"/>
              <a:buChar char="•"/>
            </a:pPr>
            <a:r>
              <a:rPr lang="x-none" altLang="en-US" sz="2000"/>
              <a:t>And many more</a:t>
            </a:r>
          </a:p>
        </p:txBody>
      </p:sp>
      <p:sp>
        <p:nvSpPr>
          <p:cNvPr id="2" name="Foliennummernplatzhalter 2">
            <a:extLst>
              <a:ext uri="{FF2B5EF4-FFF2-40B4-BE49-F238E27FC236}">
                <a16:creationId xmlns:a16="http://schemas.microsoft.com/office/drawing/2014/main" id="{4F007D78-F54F-3555-1E78-14BF2343DE68}"/>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7</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70" y="88900"/>
            <a:ext cx="12202160" cy="691515"/>
          </a:xfrm>
          <a:prstGeom prst="rect">
            <a:avLst/>
          </a:prstGeom>
          <a:noFill/>
        </p:spPr>
        <p:txBody>
          <a:bodyPr wrap="square" rtlCol="0">
            <a:spAutoFit/>
          </a:bodyPr>
          <a:lstStyle/>
          <a:p>
            <a:r>
              <a:rPr lang="x-none" altLang="en-US" sz="3900"/>
              <a:t>LISA: </a:t>
            </a:r>
            <a:r>
              <a:rPr lang="en-US" altLang="x-none" sz="3900"/>
              <a:t>proof of principle experiments in 2023/24</a:t>
            </a:r>
          </a:p>
        </p:txBody>
      </p:sp>
      <p:pic>
        <p:nvPicPr>
          <p:cNvPr id="5" name="Picture 4" descr="frs"/>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020" y="1343025"/>
            <a:ext cx="7361555" cy="1553210"/>
          </a:xfrm>
          <a:prstGeom prst="rect">
            <a:avLst/>
          </a:prstGeom>
        </p:spPr>
      </p:pic>
      <p:pic>
        <p:nvPicPr>
          <p:cNvPr id="6" name="Picture 5" descr="pareeksha"/>
          <p:cNvPicPr>
            <a:picLocks noChangeAspect="1"/>
          </p:cNvPicPr>
          <p:nvPr/>
        </p:nvPicPr>
        <p:blipFill>
          <a:blip r:embed="rId4"/>
          <a:stretch>
            <a:fillRect/>
          </a:stretch>
        </p:blipFill>
        <p:spPr>
          <a:xfrm>
            <a:off x="97155" y="2670272"/>
            <a:ext cx="2181860" cy="3877310"/>
          </a:xfrm>
          <a:prstGeom prst="rect">
            <a:avLst/>
          </a:prstGeom>
        </p:spPr>
      </p:pic>
      <p:sp>
        <p:nvSpPr>
          <p:cNvPr id="8" name="Text Box 7"/>
          <p:cNvSpPr txBox="1"/>
          <p:nvPr/>
        </p:nvSpPr>
        <p:spPr>
          <a:xfrm>
            <a:off x="152400" y="932815"/>
            <a:ext cx="9399270" cy="398780"/>
          </a:xfrm>
          <a:prstGeom prst="rect">
            <a:avLst/>
          </a:prstGeom>
          <a:noFill/>
        </p:spPr>
        <p:txBody>
          <a:bodyPr wrap="square" rtlCol="0">
            <a:spAutoFit/>
          </a:bodyPr>
          <a:lstStyle/>
          <a:p>
            <a:r>
              <a:rPr lang="en-US" altLang="x-none" sz="2000"/>
              <a:t>LISA prototype installed at S2 focal plane of FRS</a:t>
            </a:r>
          </a:p>
        </p:txBody>
      </p:sp>
      <p:pic>
        <p:nvPicPr>
          <p:cNvPr id="9" name="Picture 8" descr="sparrow"/>
          <p:cNvPicPr>
            <a:picLocks noChangeAspect="1"/>
          </p:cNvPicPr>
          <p:nvPr/>
        </p:nvPicPr>
        <p:blipFill>
          <a:blip r:embed="rId5"/>
          <a:stretch>
            <a:fillRect/>
          </a:stretch>
        </p:blipFill>
        <p:spPr>
          <a:xfrm>
            <a:off x="2407285" y="3978275"/>
            <a:ext cx="2082800" cy="2795270"/>
          </a:xfrm>
          <a:prstGeom prst="rect">
            <a:avLst/>
          </a:prstGeom>
        </p:spPr>
      </p:pic>
      <p:sp>
        <p:nvSpPr>
          <p:cNvPr id="10" name="Text Box 9"/>
          <p:cNvSpPr txBox="1"/>
          <p:nvPr/>
        </p:nvSpPr>
        <p:spPr>
          <a:xfrm>
            <a:off x="2407285" y="3034030"/>
            <a:ext cx="9399270" cy="706755"/>
          </a:xfrm>
          <a:prstGeom prst="rect">
            <a:avLst/>
          </a:prstGeom>
          <a:noFill/>
        </p:spPr>
        <p:txBody>
          <a:bodyPr wrap="square" rtlCol="0">
            <a:spAutoFit/>
          </a:bodyPr>
          <a:lstStyle/>
          <a:p>
            <a:pPr marL="342900" indent="-342900">
              <a:buFont typeface="Arial" panose="020B0604020202020204" pitchFamily="34" charset="0"/>
              <a:buChar char="•"/>
            </a:pPr>
            <a:r>
              <a:rPr lang="en-US" altLang="x-none" sz="2000"/>
              <a:t>Single-crystalline CVD diamond samples (4.5</a:t>
            </a:r>
            <a:r>
              <a:rPr lang="en-US" altLang="x-none" sz="2000">
                <a:latin typeface="Arial" panose="020B0604020202020204" pitchFamily="34" charset="0"/>
                <a:sym typeface="+mn-ea"/>
              </a:rPr>
              <a:t>×4.5×0.5 mm</a:t>
            </a:r>
            <a:r>
              <a:rPr lang="en-US" altLang="x-none" sz="2000" baseline="30000">
                <a:latin typeface="Arial" panose="020B0604020202020204" pitchFamily="34" charset="0"/>
                <a:sym typeface="+mn-ea"/>
              </a:rPr>
              <a:t>3</a:t>
            </a:r>
            <a:r>
              <a:rPr lang="en-US" altLang="x-none" sz="2000"/>
              <a:t>)</a:t>
            </a:r>
          </a:p>
          <a:p>
            <a:pPr marL="342900" indent="-342900">
              <a:buFont typeface="Arial" panose="020B0604020202020204" pitchFamily="34" charset="0"/>
              <a:buChar char="•"/>
            </a:pPr>
            <a:r>
              <a:rPr lang="en-US" altLang="x-none" sz="2000"/>
              <a:t>Arranged in two 2</a:t>
            </a:r>
            <a:r>
              <a:rPr lang="en-US" altLang="x-none" sz="2000">
                <a:latin typeface="Arial" panose="020B0604020202020204" pitchFamily="34" charset="0"/>
                <a:sym typeface="+mn-ea"/>
              </a:rPr>
              <a:t>×</a:t>
            </a:r>
            <a:r>
              <a:rPr lang="en-US" altLang="x-none" sz="2000"/>
              <a:t>2 prototype layers</a:t>
            </a:r>
            <a:endParaRPr lang="en-US" altLang="x-none" sz="2000">
              <a:latin typeface="Arial" panose="020B0604020202020204" pitchFamily="34" charset="0"/>
            </a:endParaRPr>
          </a:p>
        </p:txBody>
      </p:sp>
      <p:sp>
        <p:nvSpPr>
          <p:cNvPr id="11" name="Text Box 10"/>
          <p:cNvSpPr txBox="1"/>
          <p:nvPr/>
        </p:nvSpPr>
        <p:spPr>
          <a:xfrm>
            <a:off x="7649845" y="852170"/>
            <a:ext cx="4408170" cy="1938020"/>
          </a:xfrm>
          <a:prstGeom prst="rect">
            <a:avLst/>
          </a:prstGeom>
          <a:noFill/>
        </p:spPr>
        <p:txBody>
          <a:bodyPr wrap="square" rtlCol="0">
            <a:spAutoFit/>
          </a:bodyPr>
          <a:lstStyle/>
          <a:p>
            <a:pPr marL="342900" indent="-342900">
              <a:buFont typeface="Arial" panose="020B0604020202020204" pitchFamily="34" charset="0"/>
              <a:buChar char="•"/>
            </a:pPr>
            <a:r>
              <a:rPr lang="en-US" altLang="x-none" sz="2000">
                <a:latin typeface="Arial" panose="020B0604020202020204" pitchFamily="34" charset="0"/>
              </a:rPr>
              <a:t>Projectile fragmentation and fission of primary </a:t>
            </a:r>
            <a:r>
              <a:rPr lang="en-US" altLang="x-none" sz="2000" baseline="30000">
                <a:latin typeface="Arial" panose="020B0604020202020204" pitchFamily="34" charset="0"/>
              </a:rPr>
              <a:t>14</a:t>
            </a:r>
            <a:r>
              <a:rPr lang="en-US" altLang="x-none" sz="2000">
                <a:latin typeface="Arial" panose="020B0604020202020204" pitchFamily="34" charset="0"/>
              </a:rPr>
              <a:t>N, </a:t>
            </a:r>
            <a:r>
              <a:rPr lang="en-US" altLang="x-none" sz="2000" baseline="30000">
                <a:latin typeface="Arial" panose="020B0604020202020204" pitchFamily="34" charset="0"/>
              </a:rPr>
              <a:t>238</a:t>
            </a:r>
            <a:r>
              <a:rPr lang="en-US" altLang="x-none" sz="2000">
                <a:latin typeface="Arial" panose="020B0604020202020204" pitchFamily="34" charset="0"/>
              </a:rPr>
              <a:t>U, and </a:t>
            </a:r>
            <a:r>
              <a:rPr lang="en-US" altLang="x-none" sz="2000" baseline="30000">
                <a:latin typeface="Arial" panose="020B0604020202020204" pitchFamily="34" charset="0"/>
              </a:rPr>
              <a:t>100</a:t>
            </a:r>
            <a:r>
              <a:rPr lang="en-US" altLang="x-none" sz="2000">
                <a:latin typeface="Arial" panose="020B0604020202020204" pitchFamily="34" charset="0"/>
              </a:rPr>
              <a:t>Mo beams</a:t>
            </a:r>
          </a:p>
          <a:p>
            <a:pPr marL="342900" indent="-342900">
              <a:buFont typeface="Arial" panose="020B0604020202020204" pitchFamily="34" charset="0"/>
              <a:buChar char="•"/>
            </a:pPr>
            <a:r>
              <a:rPr lang="en-US" altLang="x-none" sz="2000">
                <a:latin typeface="Arial" panose="020B0604020202020204" pitchFamily="34" charset="0"/>
              </a:rPr>
              <a:t>Reaction tag in LISA at S2</a:t>
            </a:r>
            <a:br>
              <a:rPr lang="en-US" altLang="x-none" sz="2000">
                <a:latin typeface="Arial" panose="020B0604020202020204" pitchFamily="34" charset="0"/>
              </a:rPr>
            </a:br>
            <a:r>
              <a:rPr lang="en-US" altLang="x-none" sz="2000">
                <a:latin typeface="Arial" panose="020B0604020202020204" pitchFamily="34" charset="0"/>
                <a:cs typeface="Arial" panose="020B0604020202020204" pitchFamily="34" charset="0"/>
              </a:rPr>
              <a:t>Δ</a:t>
            </a:r>
            <a:r>
              <a:rPr lang="en-US" altLang="x-none" sz="2000" i="1">
                <a:latin typeface="Arial" panose="020B0604020202020204" pitchFamily="34" charset="0"/>
                <a:cs typeface="Arial" panose="020B0604020202020204" pitchFamily="34" charset="0"/>
              </a:rPr>
              <a:t>E</a:t>
            </a:r>
            <a:r>
              <a:rPr lang="en-US" altLang="x-none" sz="2000">
                <a:latin typeface="Arial" panose="020B0604020202020204" pitchFamily="34" charset="0"/>
                <a:cs typeface="Arial" panose="020B0604020202020204" pitchFamily="34" charset="0"/>
              </a:rPr>
              <a:t> → change in proton number </a:t>
            </a:r>
            <a:r>
              <a:rPr lang="en-US" altLang="x-none" sz="2000" i="1">
                <a:latin typeface="Arial" panose="020B0604020202020204" pitchFamily="34" charset="0"/>
                <a:cs typeface="Arial" panose="020B0604020202020204" pitchFamily="34" charset="0"/>
              </a:rPr>
              <a:t>Z</a:t>
            </a:r>
            <a:r>
              <a:rPr lang="en-US" altLang="x-none" sz="2000">
                <a:latin typeface="Arial" panose="020B0604020202020204" pitchFamily="34" charset="0"/>
                <a:cs typeface="Arial" panose="020B0604020202020204" pitchFamily="34" charset="0"/>
              </a:rPr>
              <a:t> </a:t>
            </a:r>
            <a:endParaRPr lang="en-US" altLang="x-none" sz="2000">
              <a:latin typeface="Arial" panose="020B0604020202020204" pitchFamily="34" charset="0"/>
            </a:endParaRPr>
          </a:p>
          <a:p>
            <a:pPr marL="342900" indent="-342900">
              <a:buFont typeface="Arial" panose="020B0604020202020204" pitchFamily="34" charset="0"/>
              <a:buChar char="•"/>
            </a:pPr>
            <a:r>
              <a:rPr lang="en-US" altLang="x-none" sz="2000">
                <a:latin typeface="Arial" panose="020B0604020202020204" pitchFamily="34" charset="0"/>
              </a:rPr>
              <a:t>Seondary fragment ID with FRS</a:t>
            </a:r>
          </a:p>
        </p:txBody>
      </p:sp>
      <p:pic>
        <p:nvPicPr>
          <p:cNvPr id="13" name="Picture 12" descr="spectraU_wide"/>
          <p:cNvPicPr>
            <a:picLocks noChangeAspect="1"/>
          </p:cNvPicPr>
          <p:nvPr/>
        </p:nvPicPr>
        <p:blipFill>
          <a:blip r:embed="rId6"/>
          <a:stretch>
            <a:fillRect/>
          </a:stretch>
        </p:blipFill>
        <p:spPr>
          <a:xfrm>
            <a:off x="4589145" y="4445000"/>
            <a:ext cx="7469505" cy="2279015"/>
          </a:xfrm>
          <a:prstGeom prst="rect">
            <a:avLst/>
          </a:prstGeom>
        </p:spPr>
      </p:pic>
      <p:sp>
        <p:nvSpPr>
          <p:cNvPr id="14" name="Text Box 13"/>
          <p:cNvSpPr txBox="1"/>
          <p:nvPr/>
        </p:nvSpPr>
        <p:spPr>
          <a:xfrm>
            <a:off x="4677410" y="4025900"/>
            <a:ext cx="7379970" cy="398780"/>
          </a:xfrm>
          <a:prstGeom prst="rect">
            <a:avLst/>
          </a:prstGeom>
          <a:noFill/>
        </p:spPr>
        <p:txBody>
          <a:bodyPr wrap="square" rtlCol="0">
            <a:spAutoFit/>
          </a:bodyPr>
          <a:lstStyle/>
          <a:p>
            <a:r>
              <a:rPr lang="en-US" altLang="x-none" sz="2000"/>
              <a:t>    Pulse shapes for </a:t>
            </a:r>
            <a:r>
              <a:rPr lang="en-US" altLang="x-none" sz="2000" baseline="30000"/>
              <a:t>238</a:t>
            </a:r>
            <a:r>
              <a:rPr lang="en-US" altLang="x-none" sz="2000"/>
              <a:t>U beam:        Fission fragments resolved:</a:t>
            </a:r>
          </a:p>
        </p:txBody>
      </p:sp>
      <p:sp>
        <p:nvSpPr>
          <p:cNvPr id="2" name="Foliennummernplatzhalter 2">
            <a:extLst>
              <a:ext uri="{FF2B5EF4-FFF2-40B4-BE49-F238E27FC236}">
                <a16:creationId xmlns:a16="http://schemas.microsoft.com/office/drawing/2014/main" id="{21112CE5-B998-7E55-14BF-800B05EF7B47}"/>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8</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70" y="88900"/>
            <a:ext cx="12202160" cy="691515"/>
          </a:xfrm>
          <a:prstGeom prst="rect">
            <a:avLst/>
          </a:prstGeom>
          <a:noFill/>
        </p:spPr>
        <p:txBody>
          <a:bodyPr wrap="square" rtlCol="0">
            <a:spAutoFit/>
          </a:bodyPr>
          <a:lstStyle/>
          <a:p>
            <a:r>
              <a:rPr lang="en-US" altLang="x-none" sz="3900"/>
              <a:t>Outlook: 2025 beamtime</a:t>
            </a:r>
          </a:p>
        </p:txBody>
      </p:sp>
      <p:sp>
        <p:nvSpPr>
          <p:cNvPr id="8" name="Text Box 7"/>
          <p:cNvSpPr txBox="1"/>
          <p:nvPr/>
        </p:nvSpPr>
        <p:spPr>
          <a:xfrm>
            <a:off x="76200" y="932815"/>
            <a:ext cx="9399270" cy="5015865"/>
          </a:xfrm>
          <a:prstGeom prst="rect">
            <a:avLst/>
          </a:prstGeom>
          <a:noFill/>
        </p:spPr>
        <p:txBody>
          <a:bodyPr wrap="square" rtlCol="0">
            <a:spAutoFit/>
          </a:bodyPr>
          <a:lstStyle/>
          <a:p>
            <a:r>
              <a:rPr lang="en-US" altLang="x-none" sz="2000" dirty="0"/>
              <a:t>Construction of full array: five layers with 5</a:t>
            </a:r>
            <a:r>
              <a:rPr lang="en-US" altLang="x-none" sz="2000" dirty="0">
                <a:latin typeface="Arial" panose="020B0604020202020204" pitchFamily="34" charset="0"/>
                <a:sym typeface="+mn-ea"/>
              </a:rPr>
              <a:t>×5 diamonds</a:t>
            </a:r>
          </a:p>
          <a:p>
            <a:pPr marL="342900" indent="-342900">
              <a:buFont typeface="Arial" panose="020B0604020202020204" pitchFamily="34" charset="0"/>
              <a:buChar char="•"/>
            </a:pPr>
            <a:r>
              <a:rPr lang="en-US" altLang="x-none" sz="2000" dirty="0"/>
              <a:t>Ongoing development of dedicated electronics and readout</a:t>
            </a:r>
          </a:p>
          <a:p>
            <a:pPr marL="342900" indent="-342900">
              <a:buFont typeface="Arial" panose="020B0604020202020204" pitchFamily="34" charset="0"/>
              <a:buChar char="•"/>
            </a:pPr>
            <a:r>
              <a:rPr lang="en-US" altLang="x-none" sz="2000" dirty="0"/>
              <a:t>Detector characterization and further optimization with sample provider</a:t>
            </a:r>
          </a:p>
          <a:p>
            <a:pPr marL="342900" indent="-342900">
              <a:buFont typeface="Arial" panose="020B0604020202020204" pitchFamily="34" charset="0"/>
              <a:buChar char="•"/>
            </a:pPr>
            <a:r>
              <a:rPr lang="en-US" altLang="x-none" sz="2000" dirty="0"/>
              <a:t>Automate layer identification and online event selection</a:t>
            </a:r>
          </a:p>
          <a:p>
            <a:pPr marL="342900" indent="-342900">
              <a:buFont typeface="Arial" panose="020B0604020202020204" pitchFamily="34" charset="0"/>
              <a:buChar char="•"/>
            </a:pPr>
            <a:r>
              <a:rPr lang="en-US" altLang="x-none" sz="2000" dirty="0"/>
              <a:t>Commissioning beam time at GSI April 2025 with full LISA array</a:t>
            </a:r>
          </a:p>
          <a:p>
            <a:pPr marL="342900" indent="-342900">
              <a:buFont typeface="Arial" panose="020B0604020202020204" pitchFamily="34" charset="0"/>
              <a:buChar char="•"/>
            </a:pPr>
            <a:r>
              <a:rPr lang="en-US" altLang="x-none" sz="2000" dirty="0"/>
              <a:t>Ready for physics experiments from mid 2025</a:t>
            </a:r>
          </a:p>
          <a:p>
            <a:pPr indent="0">
              <a:buFont typeface="Arial" panose="020B0604020202020204" pitchFamily="34" charset="0"/>
              <a:buNone/>
            </a:pPr>
            <a:endParaRPr lang="en-US" altLang="x-none" sz="2000" dirty="0"/>
          </a:p>
          <a:p>
            <a:pPr indent="0">
              <a:buFont typeface="Arial" panose="020B0604020202020204" pitchFamily="34" charset="0"/>
              <a:buNone/>
            </a:pPr>
            <a:r>
              <a:rPr lang="en-US" altLang="x-none" sz="2000" b="1" dirty="0"/>
              <a:t>Requirements for 2025/26</a:t>
            </a:r>
            <a:r>
              <a:rPr lang="en-US" altLang="x-none" sz="2000" dirty="0"/>
              <a:t>:</a:t>
            </a:r>
          </a:p>
          <a:p>
            <a:pPr marL="342900" indent="-342900">
              <a:buFont typeface="Arial" panose="020B0604020202020204" pitchFamily="34" charset="0"/>
              <a:buChar char="•"/>
            </a:pPr>
            <a:r>
              <a:rPr lang="en-US" altLang="x-none" sz="2000" dirty="0"/>
              <a:t>Fragment beam from FRS</a:t>
            </a:r>
          </a:p>
          <a:p>
            <a:pPr marL="342900" indent="-342900">
              <a:buFont typeface="Arial" panose="020B0604020202020204" pitchFamily="34" charset="0"/>
              <a:buChar char="•"/>
            </a:pPr>
            <a:r>
              <a:rPr lang="en-US" altLang="x-none" sz="2000" dirty="0"/>
              <a:t>few hundred </a:t>
            </a:r>
            <a:r>
              <a:rPr lang="en-US" altLang="x-none" sz="2000" i="1" dirty="0" err="1"/>
              <a:t>A</a:t>
            </a:r>
            <a:r>
              <a:rPr lang="en-US" altLang="x-none" sz="2000" dirty="0" err="1"/>
              <a:t>MeV</a:t>
            </a:r>
            <a:r>
              <a:rPr lang="en-US" altLang="x-none" sz="2000" dirty="0"/>
              <a:t> (LEB energies)</a:t>
            </a:r>
          </a:p>
          <a:p>
            <a:pPr marL="342900" indent="-342900">
              <a:buFont typeface="Arial" panose="020B0604020202020204" pitchFamily="34" charset="0"/>
              <a:buChar char="•"/>
            </a:pPr>
            <a:r>
              <a:rPr lang="en-US" altLang="x-none" sz="2000" dirty="0"/>
              <a:t>uniform spill structure</a:t>
            </a:r>
          </a:p>
          <a:p>
            <a:pPr marL="342900" indent="-342900">
              <a:buFont typeface="Arial" panose="020B0604020202020204" pitchFamily="34" charset="0"/>
              <a:buChar char="•"/>
            </a:pPr>
            <a:r>
              <a:rPr lang="en-US" altLang="x-none" sz="2000" dirty="0"/>
              <a:t>PID before LISA, S1-S2 time-of-flight</a:t>
            </a:r>
          </a:p>
          <a:p>
            <a:pPr marL="342900" indent="-342900">
              <a:buFont typeface="Arial" panose="020B0604020202020204" pitchFamily="34" charset="0"/>
              <a:buChar char="•"/>
            </a:pPr>
            <a:r>
              <a:rPr lang="en-US" altLang="x-none" sz="2000" b="1" dirty="0"/>
              <a:t>few days of beam time for physics runs</a:t>
            </a:r>
          </a:p>
          <a:p>
            <a:pPr marL="342900" indent="-342900">
              <a:buFont typeface="Arial" panose="020B0604020202020204" pitchFamily="34" charset="0"/>
              <a:buChar char="•"/>
            </a:pPr>
            <a:endParaRPr lang="en-US" altLang="x-none" sz="2000" dirty="0"/>
          </a:p>
          <a:p>
            <a:pPr marL="342900" indent="-342900">
              <a:buFont typeface="Arial" panose="020B0604020202020204" pitchFamily="34" charset="0"/>
              <a:buChar char="•"/>
            </a:pPr>
            <a:endParaRPr lang="en-US" altLang="x-none" sz="2000" dirty="0"/>
          </a:p>
          <a:p>
            <a:pPr marL="342900" indent="-342900">
              <a:buFont typeface="Arial" panose="020B0604020202020204" pitchFamily="34" charset="0"/>
              <a:buChar char="•"/>
            </a:pPr>
            <a:endParaRPr lang="en-US" altLang="x-none" sz="2000" dirty="0"/>
          </a:p>
        </p:txBody>
      </p:sp>
      <p:pic>
        <p:nvPicPr>
          <p:cNvPr id="6" name="Picture 5" descr="geant"/>
          <p:cNvPicPr>
            <a:picLocks noChangeAspect="1"/>
          </p:cNvPicPr>
          <p:nvPr/>
        </p:nvPicPr>
        <p:blipFill>
          <a:blip r:embed="rId2"/>
          <a:stretch>
            <a:fillRect/>
          </a:stretch>
        </p:blipFill>
        <p:spPr>
          <a:xfrm>
            <a:off x="9335770" y="151765"/>
            <a:ext cx="2666365" cy="2831465"/>
          </a:xfrm>
          <a:prstGeom prst="rect">
            <a:avLst/>
          </a:prstGeom>
        </p:spPr>
      </p:pic>
      <p:pic>
        <p:nvPicPr>
          <p:cNvPr id="10" name="Picture 9" descr="ER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75" y="5096510"/>
            <a:ext cx="1467485" cy="1417320"/>
          </a:xfrm>
          <a:prstGeom prst="rect">
            <a:avLst/>
          </a:prstGeom>
        </p:spPr>
      </p:pic>
      <p:pic>
        <p:nvPicPr>
          <p:cNvPr id="11" name="Picture 10" descr="LISA"/>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4895" y="5805170"/>
            <a:ext cx="3140075" cy="917575"/>
          </a:xfrm>
          <a:prstGeom prst="rect">
            <a:avLst/>
          </a:prstGeom>
        </p:spPr>
      </p:pic>
      <p:pic>
        <p:nvPicPr>
          <p:cNvPr id="13" name="Picture 12" descr="QRcod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4970" y="5212080"/>
            <a:ext cx="1645920" cy="1645920"/>
          </a:xfrm>
          <a:prstGeom prst="rect">
            <a:avLst/>
          </a:prstGeom>
        </p:spPr>
      </p:pic>
      <p:sp>
        <p:nvSpPr>
          <p:cNvPr id="14" name="Text Box 13"/>
          <p:cNvSpPr txBox="1"/>
          <p:nvPr/>
        </p:nvSpPr>
        <p:spPr>
          <a:xfrm>
            <a:off x="1737995" y="5600700"/>
            <a:ext cx="5634355" cy="1198880"/>
          </a:xfrm>
          <a:prstGeom prst="rect">
            <a:avLst/>
          </a:prstGeom>
          <a:noFill/>
        </p:spPr>
        <p:txBody>
          <a:bodyPr wrap="square" rtlCol="0">
            <a:spAutoFit/>
          </a:bodyPr>
          <a:lstStyle/>
          <a:p>
            <a:r>
              <a:rPr lang="en-US"/>
              <a:t>This project has received funding from the European Research Council (ERC) under the European Union's Horizon 2020 research and innovation programme (grant agreement No 101001561).</a:t>
            </a:r>
          </a:p>
        </p:txBody>
      </p:sp>
      <p:pic>
        <p:nvPicPr>
          <p:cNvPr id="15" name="Picture 14" descr="deltaE"/>
          <p:cNvPicPr>
            <a:picLocks noChangeAspect="1"/>
          </p:cNvPicPr>
          <p:nvPr/>
        </p:nvPicPr>
        <p:blipFill>
          <a:blip r:embed="rId9"/>
          <a:stretch>
            <a:fillRect/>
          </a:stretch>
        </p:blipFill>
        <p:spPr>
          <a:xfrm>
            <a:off x="4885690" y="2911475"/>
            <a:ext cx="4344035" cy="2660650"/>
          </a:xfrm>
          <a:prstGeom prst="rect">
            <a:avLst/>
          </a:prstGeom>
        </p:spPr>
      </p:pic>
      <p:sp>
        <p:nvSpPr>
          <p:cNvPr id="2" name="Foliennummernplatzhalter 2">
            <a:extLst>
              <a:ext uri="{FF2B5EF4-FFF2-40B4-BE49-F238E27FC236}">
                <a16:creationId xmlns:a16="http://schemas.microsoft.com/office/drawing/2014/main" id="{F48F8303-A97C-AAA1-F104-848655948E04}"/>
              </a:ext>
            </a:extLst>
          </p:cNvPr>
          <p:cNvSpPr txBox="1">
            <a:spLocks/>
          </p:cNvSpPr>
          <p:nvPr/>
        </p:nvSpPr>
        <p:spPr>
          <a:xfrm>
            <a:off x="27171" y="6547582"/>
            <a:ext cx="284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41B0C749-341B-4F72-B09D-4D43734A75FA}" type="slidenum">
              <a:rPr kumimoji="0" lang="en-US" sz="2000" b="1" i="0" u="none" strike="noStrike" kern="1200" cap="none" spc="0" normalizeH="0" baseline="0" noProof="0" smtClean="0">
                <a:ln>
                  <a:noFill/>
                </a:ln>
                <a:effectLst/>
                <a:uLnTx/>
                <a:uFillTx/>
                <a:latin typeface="Arial Narrow" panose="020B0606020202030204" pitchFamily="34" charset="0"/>
                <a:cs typeface="Helvetica"/>
              </a:rPr>
              <a:pPr marL="0" marR="0" lvl="0" indent="0" algn="l" defTabSz="609585" rtl="0" eaLnBrk="1" fontAlgn="auto" latinLnBrk="0" hangingPunct="1">
                <a:lnSpc>
                  <a:spcPct val="100000"/>
                </a:lnSpc>
                <a:spcBef>
                  <a:spcPts val="0"/>
                </a:spcBef>
                <a:spcAft>
                  <a:spcPts val="0"/>
                </a:spcAft>
                <a:buClrTx/>
                <a:buSzTx/>
                <a:buFontTx/>
                <a:buNone/>
                <a:tabLst/>
                <a:defRPr/>
              </a:pPr>
              <a:t>9</a:t>
            </a:fld>
            <a:endParaRPr kumimoji="0" lang="en-US" sz="2000" b="1" i="0" u="none" strike="noStrike" kern="1200" cap="none" spc="0" normalizeH="0" baseline="0" noProof="0" dirty="0">
              <a:ln>
                <a:noFill/>
              </a:ln>
              <a:effectLst/>
              <a:uLnTx/>
              <a:uFillTx/>
              <a:latin typeface="Arial Narrow" panose="020B0606020202030204" pitchFamily="34" charset="0"/>
              <a:cs typeface="Helvetica"/>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3.xml><?xml version="1.0" encoding="utf-8"?>
<a:theme xmlns:a="http://schemas.openxmlformats.org/drawingml/2006/main" name="1_fair-gsi-folienmaster_2017_onering">
  <a:themeElements>
    <a:clrScheme name="fair-gsi-folienmaster_2017_onering">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fair-gsi-folienmaster_2017_onering">
      <a:majorFont>
        <a:latin typeface="Calibri"/>
        <a:ea typeface="Calibri"/>
        <a:cs typeface="Calibri"/>
      </a:majorFont>
      <a:minorFont>
        <a:latin typeface="Helvetica"/>
        <a:ea typeface="Helvetica"/>
        <a:cs typeface="Helvetica"/>
      </a:minorFont>
    </a:fontScheme>
    <a:fmtScheme name="fair-gsi-folienmaster_2017_oner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2522</Words>
  <Application>Microsoft Office PowerPoint</Application>
  <PresentationFormat>Breitbild</PresentationFormat>
  <Paragraphs>351</Paragraphs>
  <Slides>26</Slides>
  <Notes>3</Notes>
  <HiddenSlides>0</HiddenSlides>
  <MMClips>0</MMClips>
  <ScaleCrop>false</ScaleCrop>
  <HeadingPairs>
    <vt:vector size="6" baseType="variant">
      <vt:variant>
        <vt:lpstr>Verwendete Schriftarten</vt:lpstr>
      </vt:variant>
      <vt:variant>
        <vt:i4>10</vt:i4>
      </vt:variant>
      <vt:variant>
        <vt:lpstr>Design</vt:lpstr>
      </vt:variant>
      <vt:variant>
        <vt:i4>4</vt:i4>
      </vt:variant>
      <vt:variant>
        <vt:lpstr>Folientitel</vt:lpstr>
      </vt:variant>
      <vt:variant>
        <vt:i4>26</vt:i4>
      </vt:variant>
    </vt:vector>
  </HeadingPairs>
  <TitlesOfParts>
    <vt:vector size="40" baseType="lpstr">
      <vt:lpstr>Arial</vt:lpstr>
      <vt:lpstr>Arial Narrow</vt:lpstr>
      <vt:lpstr>Calibri</vt:lpstr>
      <vt:lpstr>Calibri Light</vt:lpstr>
      <vt:lpstr>Cambria Math</vt:lpstr>
      <vt:lpstr>Helvetica</vt:lpstr>
      <vt:lpstr>Helvetica Neue Light</vt:lpstr>
      <vt:lpstr>Helvetica Neue Medium</vt:lpstr>
      <vt:lpstr>Symbol</vt:lpstr>
      <vt:lpstr>Wingdings</vt:lpstr>
      <vt:lpstr>Thème Office</vt:lpstr>
      <vt:lpstr>fair-gsi-folienmaster_2017_onering</vt:lpstr>
      <vt:lpstr>1_fair-gsi-folienmaster_2017_onering</vt:lpstr>
      <vt:lpstr>2_fair-gsi-folienmaster_2017_onering</vt:lpstr>
      <vt:lpstr>ERC and other grants:  What is needed from the machines? </vt:lpstr>
      <vt:lpstr>Overview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Helmholtz Young Investigator Group: Peter Micke</vt:lpstr>
      <vt:lpstr>Highly charged ions are great clock references!</vt:lpstr>
      <vt:lpstr>Timeline requirements for HYIG Peter Micke</vt:lpstr>
      <vt:lpstr>PowerPoint-Präsentation</vt:lpstr>
      <vt:lpstr>HiThor  Can Only be Realized at GSI –  One-Electron 229Th89+</vt:lpstr>
      <vt:lpstr>Timeline requirements for HiTHOR</vt:lpstr>
      <vt:lpstr>BARB AdG  2020-2025 extended to 2026  PI: Marco Durante</vt:lpstr>
      <vt:lpstr>PowerPoint-Präsentation</vt:lpstr>
      <vt:lpstr>PowerPoint-Präsentation</vt:lpstr>
      <vt:lpstr>PowerPoint-Präsentation</vt:lpstr>
      <vt:lpstr>ERC CoG PROMISE: He-C Mixed beam irradiation</vt:lpstr>
      <vt:lpstr>Accelerator requirements</vt:lpstr>
      <vt:lpstr>Beamtime requests for 2025 ff</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beatriz jurado</dc:creator>
  <cp:lastModifiedBy>Thomas Stöhlker</cp:lastModifiedBy>
  <cp:revision>69</cp:revision>
  <dcterms:created xsi:type="dcterms:W3CDTF">2024-01-23T12:40:30Z</dcterms:created>
  <dcterms:modified xsi:type="dcterms:W3CDTF">2024-07-11T08:07:42Z</dcterms:modified>
</cp:coreProperties>
</file>