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8"/>
  </p:notesMasterIdLst>
  <p:handoutMasterIdLst>
    <p:handoutMasterId r:id="rId29"/>
  </p:handoutMasterIdLst>
  <p:sldIdLst>
    <p:sldId id="256" r:id="rId2"/>
    <p:sldId id="1469" r:id="rId3"/>
    <p:sldId id="280" r:id="rId4"/>
    <p:sldId id="1269" r:id="rId5"/>
    <p:sldId id="1270" r:id="rId6"/>
    <p:sldId id="1354" r:id="rId7"/>
    <p:sldId id="1353" r:id="rId8"/>
    <p:sldId id="1467" r:id="rId9"/>
    <p:sldId id="1461" r:id="rId10"/>
    <p:sldId id="283" r:id="rId11"/>
    <p:sldId id="284" r:id="rId12"/>
    <p:sldId id="281" r:id="rId13"/>
    <p:sldId id="1470" r:id="rId14"/>
    <p:sldId id="257" r:id="rId15"/>
    <p:sldId id="1466" r:id="rId16"/>
    <p:sldId id="266" r:id="rId17"/>
    <p:sldId id="273" r:id="rId18"/>
    <p:sldId id="282" r:id="rId19"/>
    <p:sldId id="275" r:id="rId20"/>
    <p:sldId id="1468" r:id="rId21"/>
    <p:sldId id="330" r:id="rId22"/>
    <p:sldId id="271" r:id="rId23"/>
    <p:sldId id="316" r:id="rId24"/>
    <p:sldId id="321" r:id="rId25"/>
    <p:sldId id="277" r:id="rId26"/>
    <p:sldId id="1253" r:id="rId27"/>
  </p:sldIdLst>
  <p:sldSz cx="9144000" cy="5143500" type="screen16x9"/>
  <p:notesSz cx="6797675" cy="9926638"/>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8" userDrawn="1">
          <p15:clr>
            <a:srgbClr val="A4A3A4"/>
          </p15:clr>
        </p15:guide>
        <p15:guide id="2" pos="2880" userDrawn="1">
          <p15:clr>
            <a:srgbClr val="A4A3A4"/>
          </p15:clr>
        </p15:guide>
        <p15:guide id="3" pos="272" userDrawn="1">
          <p15:clr>
            <a:srgbClr val="A4A3A4"/>
          </p15:clr>
        </p15:guide>
        <p15:guide id="4" pos="430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D78"/>
    <a:srgbClr val="FFCC99"/>
    <a:srgbClr val="734B3D"/>
    <a:srgbClr val="005B9A"/>
    <a:srgbClr val="FDBB63"/>
    <a:srgbClr val="C6E0B4"/>
    <a:srgbClr val="666666"/>
    <a:srgbClr val="333333"/>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293" autoAdjust="0"/>
    <p:restoredTop sz="95151" autoAdjust="0"/>
  </p:normalViewPr>
  <p:slideViewPr>
    <p:cSldViewPr snapToGrid="0" snapToObjects="1">
      <p:cViewPr varScale="1">
        <p:scale>
          <a:sx n="131" d="100"/>
          <a:sy n="131" d="100"/>
        </p:scale>
        <p:origin x="1408" y="184"/>
      </p:cViewPr>
      <p:guideLst>
        <p:guide orient="horz" pos="418"/>
        <p:guide pos="2880"/>
        <p:guide pos="272"/>
        <p:guide pos="430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0B851660-0934-124D-A4B3-496C7F320307}" type="datetimeFigureOut">
              <a:rPr lang="de-DE" smtClean="0"/>
              <a:t>11.07.24</a:t>
            </a:fld>
            <a:endParaRPr lang="de-DE"/>
          </a:p>
        </p:txBody>
      </p:sp>
      <p:sp>
        <p:nvSpPr>
          <p:cNvPr id="4" name="Fußzeilenplatzhalt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7F3A3EDE-7EBB-0F4A-80C2-34DB9D2E2ED3}" type="slidenum">
              <a:rPr lang="de-DE" smtClean="0"/>
              <a:t>‹Nr.›</a:t>
            </a:fld>
            <a:endParaRPr lang="de-DE"/>
          </a:p>
        </p:txBody>
      </p:sp>
    </p:spTree>
    <p:extLst>
      <p:ext uri="{BB962C8B-B14F-4D97-AF65-F5344CB8AC3E}">
        <p14:creationId xmlns:p14="http://schemas.microsoft.com/office/powerpoint/2010/main" val="1028215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98C828EF-C252-394A-93BF-1C478CFA0896}" type="datetimeFigureOut">
              <a:rPr lang="de-DE" smtClean="0"/>
              <a:t>11.07.24</a:t>
            </a:fld>
            <a:endParaRPr lang="de-DE"/>
          </a:p>
        </p:txBody>
      </p:sp>
      <p:sp>
        <p:nvSpPr>
          <p:cNvPr id="4" name="Folienbildplatzhalt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DAE02386-BEE7-5D4D-B4E7-4BB579C47884}" type="slidenum">
              <a:rPr lang="de-DE" smtClean="0"/>
              <a:t>‹Nr.›</a:t>
            </a:fld>
            <a:endParaRPr lang="de-DE"/>
          </a:p>
        </p:txBody>
      </p:sp>
    </p:spTree>
    <p:extLst>
      <p:ext uri="{BB962C8B-B14F-4D97-AF65-F5344CB8AC3E}">
        <p14:creationId xmlns:p14="http://schemas.microsoft.com/office/powerpoint/2010/main" val="332901983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successfully carried out 55% of the total of allocated shifts </a:t>
            </a:r>
          </a:p>
        </p:txBody>
      </p:sp>
    </p:spTree>
    <p:extLst>
      <p:ext uri="{BB962C8B-B14F-4D97-AF65-F5344CB8AC3E}">
        <p14:creationId xmlns:p14="http://schemas.microsoft.com/office/powerpoint/2010/main" val="2415992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AE02386-BEE7-5D4D-B4E7-4BB579C47884}" type="slidenum">
              <a:rPr lang="de-DE" smtClean="0"/>
              <a:t>5</a:t>
            </a:fld>
            <a:endParaRPr lang="de-DE"/>
          </a:p>
        </p:txBody>
      </p:sp>
    </p:spTree>
    <p:extLst>
      <p:ext uri="{BB962C8B-B14F-4D97-AF65-F5344CB8AC3E}">
        <p14:creationId xmlns:p14="http://schemas.microsoft.com/office/powerpoint/2010/main" val="2765680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86458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E02386-BEE7-5D4D-B4E7-4BB579C47884}" type="slidenum">
              <a:rPr lang="de-DE" smtClean="0"/>
              <a:t>7</a:t>
            </a:fld>
            <a:endParaRPr lang="de-DE"/>
          </a:p>
        </p:txBody>
      </p:sp>
    </p:spTree>
    <p:extLst>
      <p:ext uri="{BB962C8B-B14F-4D97-AF65-F5344CB8AC3E}">
        <p14:creationId xmlns:p14="http://schemas.microsoft.com/office/powerpoint/2010/main" val="2401827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DD95AB0-8E8B-4E10-B6D2-915723F594D5}" type="slidenum">
              <a:rPr lang="en-US" smtClean="0"/>
              <a:pPr/>
              <a:t>9</a:t>
            </a:fld>
            <a:endParaRPr lang="en-US"/>
          </a:p>
        </p:txBody>
      </p:sp>
    </p:spTree>
    <p:extLst>
      <p:ext uri="{BB962C8B-B14F-4D97-AF65-F5344CB8AC3E}">
        <p14:creationId xmlns:p14="http://schemas.microsoft.com/office/powerpoint/2010/main" val="102080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096753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tif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grpSp>
        <p:nvGrpSpPr>
          <p:cNvPr id="10" name="Gruppieren 9">
            <a:extLst>
              <a:ext uri="{FF2B5EF4-FFF2-40B4-BE49-F238E27FC236}">
                <a16:creationId xmlns:a16="http://schemas.microsoft.com/office/drawing/2014/main" id="{7040B52E-6118-F844-8FBE-85B6AFDC9E2A}"/>
              </a:ext>
            </a:extLst>
          </p:cNvPr>
          <p:cNvGrpSpPr/>
          <p:nvPr userDrawn="1"/>
        </p:nvGrpSpPr>
        <p:grpSpPr>
          <a:xfrm>
            <a:off x="312410" y="976199"/>
            <a:ext cx="7426269" cy="3877686"/>
            <a:chOff x="1502578" y="976199"/>
            <a:chExt cx="7426269" cy="3877686"/>
          </a:xfrm>
        </p:grpSpPr>
        <p:sp>
          <p:nvSpPr>
            <p:cNvPr id="4" name="Rechteck 3">
              <a:extLst>
                <a:ext uri="{FF2B5EF4-FFF2-40B4-BE49-F238E27FC236}">
                  <a16:creationId xmlns:a16="http://schemas.microsoft.com/office/drawing/2014/main" id="{3FAB316F-95F1-6040-AB6B-EF23A5D58FAF}"/>
                </a:ext>
              </a:extLst>
            </p:cNvPr>
            <p:cNvSpPr/>
            <p:nvPr userDrawn="1"/>
          </p:nvSpPr>
          <p:spPr>
            <a:xfrm>
              <a:off x="7781365" y="3854824"/>
              <a:ext cx="1147482" cy="9990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800" dirty="0"/>
            </a:p>
          </p:txBody>
        </p:sp>
        <p:pic>
          <p:nvPicPr>
            <p:cNvPr id="8" name="Grafik 7">
              <a:extLst>
                <a:ext uri="{FF2B5EF4-FFF2-40B4-BE49-F238E27FC236}">
                  <a16:creationId xmlns:a16="http://schemas.microsoft.com/office/drawing/2014/main" id="{9DE39F29-B8C0-C64D-ADFE-A8AFF963CB1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02578" y="976199"/>
              <a:ext cx="6099496" cy="3877686"/>
            </a:xfrm>
            <a:prstGeom prst="rect">
              <a:avLst/>
            </a:prstGeom>
          </p:spPr>
        </p:pic>
      </p:grpSp>
      <p:sp>
        <p:nvSpPr>
          <p:cNvPr id="2" name="Titel 1"/>
          <p:cNvSpPr>
            <a:spLocks noGrp="1"/>
          </p:cNvSpPr>
          <p:nvPr>
            <p:ph type="ctrTitle"/>
          </p:nvPr>
        </p:nvSpPr>
        <p:spPr>
          <a:xfrm>
            <a:off x="961360" y="2738074"/>
            <a:ext cx="4303059" cy="584900"/>
          </a:xfrm>
        </p:spPr>
        <p:txBody>
          <a:bodyPr anchor="b" anchorCtr="0">
            <a:noAutofit/>
          </a:bodyPr>
          <a:lstStyle>
            <a:lvl1pPr algn="ctr">
              <a:defRPr sz="2400">
                <a:solidFill>
                  <a:srgbClr val="666666"/>
                </a:solidFill>
              </a:defRPr>
            </a:lvl1pPr>
          </a:lstStyle>
          <a:p>
            <a:r>
              <a:rPr lang="fr-FR"/>
              <a:t>Modifiez le style du titre</a:t>
            </a:r>
            <a:endParaRPr lang="de-DE" dirty="0"/>
          </a:p>
        </p:txBody>
      </p:sp>
      <p:sp>
        <p:nvSpPr>
          <p:cNvPr id="3" name="Untertitel 2"/>
          <p:cNvSpPr>
            <a:spLocks noGrp="1"/>
          </p:cNvSpPr>
          <p:nvPr>
            <p:ph type="subTitle" idx="1"/>
          </p:nvPr>
        </p:nvSpPr>
        <p:spPr>
          <a:xfrm>
            <a:off x="961361" y="3322975"/>
            <a:ext cx="4303060" cy="531851"/>
          </a:xfrm>
        </p:spPr>
        <p:txBody>
          <a:bodyPr>
            <a:normAutofit/>
          </a:bodyPr>
          <a:lstStyle>
            <a:lvl1pPr marL="0" indent="0" algn="ctr">
              <a:buNone/>
              <a:defRPr sz="1500">
                <a:solidFill>
                  <a:schemeClr val="bg1">
                    <a:lumMod val="6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r-FR"/>
              <a:t>Modifiez le style des sous-titres du masque</a:t>
            </a:r>
            <a:endParaRPr lang="de-DE" dirty="0"/>
          </a:p>
        </p:txBody>
      </p:sp>
      <p:sp>
        <p:nvSpPr>
          <p:cNvPr id="13" name="Rechteck 12"/>
          <p:cNvSpPr/>
          <p:nvPr userDrawn="1"/>
        </p:nvSpPr>
        <p:spPr>
          <a:xfrm>
            <a:off x="404093" y="4987636"/>
            <a:ext cx="3371273" cy="155864"/>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50"/>
          </a:p>
        </p:txBody>
      </p:sp>
    </p:spTree>
    <p:extLst>
      <p:ext uri="{BB962C8B-B14F-4D97-AF65-F5344CB8AC3E}">
        <p14:creationId xmlns:p14="http://schemas.microsoft.com/office/powerpoint/2010/main" val="2409936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fr-FR"/>
              <a:t>Cliquez pour modifier les styles du texte du masque</a:t>
            </a:r>
          </a:p>
        </p:txBody>
      </p:sp>
      <p:sp>
        <p:nvSpPr>
          <p:cNvPr id="6" name="Foliennummernplatzhalter 5"/>
          <p:cNvSpPr>
            <a:spLocks noGrp="1"/>
          </p:cNvSpPr>
          <p:nvPr>
            <p:ph type="sldNum" sz="quarter" idx="12"/>
          </p:nvPr>
        </p:nvSpPr>
        <p:spPr/>
        <p:txBody>
          <a:bodyPr/>
          <a:lstStyle/>
          <a:p>
            <a:fld id="{125CBDDA-5CCF-8748-8988-9DC6C8981774}" type="slidenum">
              <a:rPr lang="de-DE" smtClean="0"/>
              <a:t>‹Nr.›</a:t>
            </a:fld>
            <a:endParaRPr lang="de-DE"/>
          </a:p>
        </p:txBody>
      </p:sp>
      <p:sp>
        <p:nvSpPr>
          <p:cNvPr id="5" name="Datumsplatzhalter 4"/>
          <p:cNvSpPr>
            <a:spLocks noGrp="1"/>
          </p:cNvSpPr>
          <p:nvPr>
            <p:ph type="dt" sz="half" idx="2"/>
          </p:nvPr>
        </p:nvSpPr>
        <p:spPr>
          <a:xfrm>
            <a:off x="7123548" y="4914483"/>
            <a:ext cx="825285" cy="273844"/>
          </a:xfrm>
          <a:prstGeom prst="rect">
            <a:avLst/>
          </a:prstGeom>
        </p:spPr>
        <p:txBody>
          <a:bodyPr vert="horz" lIns="91440" tIns="45720" rIns="91440" bIns="45720" rtlCol="0" anchor="ctr"/>
          <a:lstStyle>
            <a:lvl1pPr algn="r">
              <a:defRPr sz="750">
                <a:solidFill>
                  <a:schemeClr val="tx1"/>
                </a:solidFill>
              </a:defRPr>
            </a:lvl1pPr>
          </a:lstStyle>
          <a:p>
            <a:r>
              <a:rPr lang="de-DE"/>
              <a:t>07.09.2022</a:t>
            </a:r>
            <a:endParaRPr lang="de-DE" dirty="0"/>
          </a:p>
        </p:txBody>
      </p:sp>
      <p:sp>
        <p:nvSpPr>
          <p:cNvPr id="8" name="Fußzeilenplatzhalter 7"/>
          <p:cNvSpPr>
            <a:spLocks noGrp="1"/>
          </p:cNvSpPr>
          <p:nvPr>
            <p:ph type="ftr" sz="quarter" idx="3"/>
          </p:nvPr>
        </p:nvSpPr>
        <p:spPr>
          <a:xfrm>
            <a:off x="3962402" y="4920459"/>
            <a:ext cx="3136599" cy="267868"/>
          </a:xfrm>
          <a:prstGeom prst="rect">
            <a:avLst/>
          </a:prstGeom>
        </p:spPr>
        <p:txBody>
          <a:bodyPr vert="horz" lIns="91440" tIns="45720" rIns="91440" bIns="45720" rtlCol="0" anchor="ctr"/>
          <a:lstStyle>
            <a:lvl1pPr algn="ctr">
              <a:defRPr sz="750">
                <a:solidFill>
                  <a:srgbClr val="333333"/>
                </a:solidFill>
              </a:defRPr>
            </a:lvl1pPr>
          </a:lstStyle>
          <a:p>
            <a:pPr algn="l"/>
            <a:r>
              <a:rPr lang="en-US" dirty="0"/>
              <a:t>6th Beam Time Retreat | M. Block | </a:t>
            </a:r>
            <a:endParaRPr lang="de-DE" dirty="0"/>
          </a:p>
        </p:txBody>
      </p:sp>
      <p:sp>
        <p:nvSpPr>
          <p:cNvPr id="13" name="Textplatzhalter 12">
            <a:extLst>
              <a:ext uri="{FF2B5EF4-FFF2-40B4-BE49-F238E27FC236}">
                <a16:creationId xmlns:a16="http://schemas.microsoft.com/office/drawing/2014/main" id="{3BF80593-284C-244D-84D3-4D7255E83ADA}"/>
              </a:ext>
            </a:extLst>
          </p:cNvPr>
          <p:cNvSpPr>
            <a:spLocks noGrp="1"/>
          </p:cNvSpPr>
          <p:nvPr>
            <p:ph type="body" sz="quarter" idx="13" hasCustomPrompt="1"/>
          </p:nvPr>
        </p:nvSpPr>
        <p:spPr>
          <a:xfrm>
            <a:off x="317635" y="130629"/>
            <a:ext cx="6071291" cy="701284"/>
          </a:xfrm>
        </p:spPr>
        <p:txBody>
          <a:bodyPr anchor="b"/>
          <a:lstStyle>
            <a:lvl1pPr marL="0" indent="0" algn="l">
              <a:buNone/>
              <a:defRPr sz="2000" b="1"/>
            </a:lvl1pPr>
          </a:lstStyle>
          <a:p>
            <a:r>
              <a:rPr lang="de-DE" dirty="0"/>
              <a:t>Titel hinzufügen</a:t>
            </a:r>
          </a:p>
        </p:txBody>
      </p:sp>
    </p:spTree>
    <p:extLst>
      <p:ext uri="{BB962C8B-B14F-4D97-AF65-F5344CB8AC3E}">
        <p14:creationId xmlns:p14="http://schemas.microsoft.com/office/powerpoint/2010/main" val="947664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a:prstGeom prst="rect">
            <a:avLst/>
          </a:prstGeom>
        </p:spPr>
        <p:txBody>
          <a:bodyPr/>
          <a:lstStyle/>
          <a:p>
            <a:r>
              <a:rPr lang="de-DE"/>
              <a:t>Titelmasterformat durch Klicken bearbeiten</a:t>
            </a:r>
          </a:p>
        </p:txBody>
      </p:sp>
      <p:sp>
        <p:nvSpPr>
          <p:cNvPr id="3" name="Inhaltsplatzhalter 2"/>
          <p:cNvSpPr>
            <a:spLocks noGrp="1"/>
          </p:cNvSpPr>
          <p:nvPr>
            <p:ph idx="1"/>
          </p:nvPr>
        </p:nvSpPr>
        <p:spPr>
          <a:xfrm>
            <a:off x="457200" y="1200155"/>
            <a:ext cx="8229600" cy="3394472"/>
          </a:xfrm>
          <a:prstGeom prst="rect">
            <a:avLst/>
          </a:prstGeo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Foliennummernplatzhalter 3"/>
          <p:cNvSpPr>
            <a:spLocks noGrp="1"/>
          </p:cNvSpPr>
          <p:nvPr>
            <p:ph type="sldNum" sz="quarter" idx="10"/>
          </p:nvPr>
        </p:nvSpPr>
        <p:spPr>
          <a:xfrm>
            <a:off x="8703734" y="4904196"/>
            <a:ext cx="2133600" cy="273844"/>
          </a:xfrm>
          <a:prstGeom prst="rect">
            <a:avLst/>
          </a:prstGeom>
        </p:spPr>
        <p:txBody>
          <a:bodyPr/>
          <a:lstStyle>
            <a:lvl1pPr>
              <a:defRPr/>
            </a:lvl1pPr>
          </a:lstStyle>
          <a:p>
            <a:fld id="{DE1DA317-E49B-4336-B547-990483836054}" type="slidenum">
              <a:rPr lang="de-DE"/>
              <a:pPr/>
              <a:t>‹Nr.›</a:t>
            </a:fld>
            <a:endParaRPr lang="de-DE"/>
          </a:p>
        </p:txBody>
      </p:sp>
    </p:spTree>
    <p:extLst>
      <p:ext uri="{BB962C8B-B14F-4D97-AF65-F5344CB8AC3E}">
        <p14:creationId xmlns:p14="http://schemas.microsoft.com/office/powerpoint/2010/main" val="729920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6800E-4F21-4744-8F53-1BBFF536E6DF}"/>
              </a:ext>
            </a:extLst>
          </p:cNvPr>
          <p:cNvSpPr>
            <a:spLocks noGrp="1"/>
          </p:cNvSpPr>
          <p:nvPr>
            <p:ph type="title"/>
          </p:nvPr>
        </p:nvSpPr>
        <p:spPr>
          <a:xfrm>
            <a:off x="76003" y="49985"/>
            <a:ext cx="7593299" cy="533602"/>
          </a:xfrm>
          <a:prstGeom prst="rect">
            <a:avLst/>
          </a:prstGeom>
        </p:spPr>
        <p:txBody>
          <a:bodyPr/>
          <a:lstStyle>
            <a:lvl1pPr algn="l">
              <a:defRPr/>
            </a:lvl1pPr>
          </a:lstStyle>
          <a:p>
            <a:r>
              <a:rPr lang="en-US"/>
              <a:t>Click to edit Master title style</a:t>
            </a:r>
            <a:endParaRPr lang="en-GB"/>
          </a:p>
        </p:txBody>
      </p:sp>
      <p:sp>
        <p:nvSpPr>
          <p:cNvPr id="3" name="Footer Placeholder 2">
            <a:extLst>
              <a:ext uri="{FF2B5EF4-FFF2-40B4-BE49-F238E27FC236}">
                <a16:creationId xmlns:a16="http://schemas.microsoft.com/office/drawing/2014/main" id="{13974ADD-7CB0-46C3-A68E-7B679CF4507B}"/>
              </a:ext>
            </a:extLst>
          </p:cNvPr>
          <p:cNvSpPr>
            <a:spLocks noGrp="1"/>
          </p:cNvSpPr>
          <p:nvPr>
            <p:ph type="ftr" sz="quarter" idx="10"/>
          </p:nvPr>
        </p:nvSpPr>
        <p:spPr/>
        <p:txBody>
          <a:bodyPr/>
          <a:lstStyle>
            <a:lvl1pPr>
              <a:defRPr>
                <a:solidFill>
                  <a:schemeClr val="tx1"/>
                </a:solidFill>
              </a:defRPr>
            </a:lvl1pPr>
          </a:lstStyle>
          <a:p>
            <a:r>
              <a:rPr lang="nn-NO"/>
              <a:t>GSI_P-22-00089_TDR (jack.halliday@physics.ox.ac.uk)</a:t>
            </a:r>
            <a:endParaRPr lang="en-GB" dirty="0"/>
          </a:p>
        </p:txBody>
      </p:sp>
      <p:sp>
        <p:nvSpPr>
          <p:cNvPr id="4" name="Slide Number Placeholder 3">
            <a:extLst>
              <a:ext uri="{FF2B5EF4-FFF2-40B4-BE49-F238E27FC236}">
                <a16:creationId xmlns:a16="http://schemas.microsoft.com/office/drawing/2014/main" id="{E2101FC5-64BB-47C3-9DAC-5219FD301C2A}"/>
              </a:ext>
            </a:extLst>
          </p:cNvPr>
          <p:cNvSpPr>
            <a:spLocks noGrp="1"/>
          </p:cNvSpPr>
          <p:nvPr>
            <p:ph type="sldNum" sz="quarter" idx="11"/>
          </p:nvPr>
        </p:nvSpPr>
        <p:spPr/>
        <p:txBody>
          <a:bodyPr/>
          <a:lstStyle>
            <a:lvl1pPr>
              <a:defRPr>
                <a:solidFill>
                  <a:schemeClr val="tx1"/>
                </a:solidFill>
              </a:defRPr>
            </a:lvl1pPr>
          </a:lstStyle>
          <a:p>
            <a:fld id="{6242ECDE-0EED-4F40-BAE4-4F5CEDAF9C2A}" type="slidenum">
              <a:rPr lang="en-GB" smtClean="0"/>
              <a:pPr/>
              <a:t>‹Nr.›</a:t>
            </a:fld>
            <a:endParaRPr lang="en-GB" dirty="0"/>
          </a:p>
        </p:txBody>
      </p:sp>
    </p:spTree>
    <p:extLst>
      <p:ext uri="{BB962C8B-B14F-4D97-AF65-F5344CB8AC3E}">
        <p14:creationId xmlns:p14="http://schemas.microsoft.com/office/powerpoint/2010/main" val="3868529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5">
            <a:extLst>
              <a:ext uri="{FF2B5EF4-FFF2-40B4-BE49-F238E27FC236}">
                <a16:creationId xmlns:a16="http://schemas.microsoft.com/office/drawing/2014/main" id="{623CD87D-8ECD-4260-96DC-0B2CC046052E}"/>
              </a:ext>
            </a:extLst>
          </p:cNvPr>
          <p:cNvSpPr>
            <a:spLocks noGrp="1" noChangeArrowheads="1"/>
          </p:cNvSpPr>
          <p:nvPr>
            <p:ph type="ftr" sz="quarter" idx="10"/>
          </p:nvPr>
        </p:nvSpPr>
        <p:spPr/>
        <p:txBody>
          <a:bodyPr/>
          <a:lstStyle>
            <a:lvl1pPr fontAlgn="auto">
              <a:spcBef>
                <a:spcPts val="0"/>
              </a:spcBef>
              <a:spcAft>
                <a:spcPts val="0"/>
              </a:spcAft>
              <a:defRPr/>
            </a:lvl1pPr>
          </a:lstStyle>
          <a:p>
            <a:pPr>
              <a:defRPr/>
            </a:pPr>
            <a:endParaRPr lang="ro-RO"/>
          </a:p>
        </p:txBody>
      </p:sp>
      <p:sp>
        <p:nvSpPr>
          <p:cNvPr id="4" name="Rectangle 6">
            <a:extLst>
              <a:ext uri="{FF2B5EF4-FFF2-40B4-BE49-F238E27FC236}">
                <a16:creationId xmlns:a16="http://schemas.microsoft.com/office/drawing/2014/main" id="{C27A8A8B-4563-4FEF-806C-AC59336C7B24}"/>
              </a:ext>
            </a:extLst>
          </p:cNvPr>
          <p:cNvSpPr>
            <a:spLocks noGrp="1" noChangeArrowheads="1"/>
          </p:cNvSpPr>
          <p:nvPr>
            <p:ph type="sldNum" sz="quarter" idx="11"/>
          </p:nvPr>
        </p:nvSpPr>
        <p:spPr/>
        <p:txBody>
          <a:bodyPr/>
          <a:lstStyle>
            <a:lvl1pPr fontAlgn="auto">
              <a:spcBef>
                <a:spcPts val="0"/>
              </a:spcBef>
              <a:spcAft>
                <a:spcPts val="0"/>
              </a:spcAft>
              <a:defRPr/>
            </a:lvl1pPr>
          </a:lstStyle>
          <a:p>
            <a:pPr>
              <a:defRPr/>
            </a:pPr>
            <a:fld id="{3C295598-BFB2-4126-A900-049695FCB5F1}" type="slidenum">
              <a:rPr lang="de-DE"/>
              <a:pPr>
                <a:defRPr/>
              </a:pPr>
              <a:t>‹Nr.›</a:t>
            </a:fld>
            <a:endParaRPr lang="de-DE"/>
          </a:p>
        </p:txBody>
      </p:sp>
    </p:spTree>
    <p:extLst>
      <p:ext uri="{BB962C8B-B14F-4D97-AF65-F5344CB8AC3E}">
        <p14:creationId xmlns:p14="http://schemas.microsoft.com/office/powerpoint/2010/main" val="36478919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2_Title and Content">
    <p:spTree>
      <p:nvGrpSpPr>
        <p:cNvPr id="1" name=""/>
        <p:cNvGrpSpPr/>
        <p:nvPr/>
      </p:nvGrpSpPr>
      <p:grpSpPr>
        <a:xfrm>
          <a:off x="0" y="0"/>
          <a:ext cx="0" cy="0"/>
          <a:chOff x="0" y="0"/>
          <a:chExt cx="0" cy="0"/>
        </a:xfrm>
      </p:grpSpPr>
      <p:sp>
        <p:nvSpPr>
          <p:cNvPr id="68" name="Title Text"/>
          <p:cNvSpPr txBox="1">
            <a:spLocks noGrp="1"/>
          </p:cNvSpPr>
          <p:nvPr>
            <p:ph type="title"/>
          </p:nvPr>
        </p:nvSpPr>
        <p:spPr>
          <a:xfrm>
            <a:off x="1415357" y="140494"/>
            <a:ext cx="6633800" cy="367904"/>
          </a:xfrm>
          <a:prstGeom prst="rect">
            <a:avLst/>
          </a:prstGeom>
        </p:spPr>
        <p:txBody>
          <a:bodyPr lIns="0" tIns="0" rIns="0" bIns="0" anchor="ctr">
            <a:normAutofit/>
          </a:bodyPr>
          <a:lstStyle>
            <a:lvl1pPr defTabSz="685800">
              <a:defRPr sz="2400" b="0">
                <a:solidFill>
                  <a:srgbClr val="00599D"/>
                </a:solidFill>
              </a:defRPr>
            </a:lvl1pPr>
          </a:lstStyle>
          <a:p>
            <a:r>
              <a:rPr dirty="0"/>
              <a:t>Title Text</a:t>
            </a:r>
          </a:p>
        </p:txBody>
      </p:sp>
      <p:sp>
        <p:nvSpPr>
          <p:cNvPr id="69" name="Slide Number"/>
          <p:cNvSpPr txBox="1">
            <a:spLocks noGrp="1"/>
          </p:cNvSpPr>
          <p:nvPr>
            <p:ph type="sldNum" sz="quarter" idx="2"/>
          </p:nvPr>
        </p:nvSpPr>
        <p:spPr>
          <a:xfrm>
            <a:off x="8748409" y="4850488"/>
            <a:ext cx="344303" cy="369332"/>
          </a:xfrm>
          <a:prstGeom prst="rect">
            <a:avLst/>
          </a:prstGeom>
        </p:spPr>
        <p:txBody>
          <a:bodyPr wrap="square" lIns="0" tIns="0" rIns="0" bIns="0"/>
          <a:lstStyle>
            <a:lvl1pPr algn="l" defTabSz="685800">
              <a:defRPr sz="1200">
                <a:solidFill>
                  <a:srgbClr val="000000"/>
                </a:solidFill>
              </a:defRPr>
            </a:lvl1pPr>
          </a:lstStyle>
          <a:p>
            <a:fld id="{86CB4B4D-7CA3-9044-876B-883B54F8677D}" type="slidenum">
              <a:t>‹Nr.›</a:t>
            </a:fld>
            <a:endParaRPr dirty="0"/>
          </a:p>
        </p:txBody>
      </p:sp>
      <p:pic>
        <p:nvPicPr>
          <p:cNvPr id="2" name="Picture 1">
            <a:extLst>
              <a:ext uri="{FF2B5EF4-FFF2-40B4-BE49-F238E27FC236}">
                <a16:creationId xmlns:a16="http://schemas.microsoft.com/office/drawing/2014/main" id="{4B14D7A8-992A-2895-9B71-1FDB51799F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99724" y="64547"/>
            <a:ext cx="1192988" cy="410966"/>
          </a:xfrm>
          <a:prstGeom prst="rect">
            <a:avLst/>
          </a:prstGeom>
        </p:spPr>
      </p:pic>
      <p:pic>
        <p:nvPicPr>
          <p:cNvPr id="3" name="Picture 34" descr="Picture 34">
            <a:extLst>
              <a:ext uri="{FF2B5EF4-FFF2-40B4-BE49-F238E27FC236}">
                <a16:creationId xmlns:a16="http://schemas.microsoft.com/office/drawing/2014/main" id="{19F7ADDE-C243-C594-206C-C4061C3247B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289" y="-24492"/>
            <a:ext cx="905231" cy="703660"/>
          </a:xfrm>
          <a:prstGeom prst="rect">
            <a:avLst/>
          </a:prstGeom>
          <a:solidFill>
            <a:schemeClr val="bg1"/>
          </a:solidFill>
          <a:ln w="12700">
            <a:miter lim="400000"/>
          </a:ln>
        </p:spPr>
      </p:pic>
      <p:sp>
        <p:nvSpPr>
          <p:cNvPr id="66" name="Rectangle"/>
          <p:cNvSpPr/>
          <p:nvPr/>
        </p:nvSpPr>
        <p:spPr>
          <a:xfrm>
            <a:off x="7674" y="640556"/>
            <a:ext cx="9170441" cy="63104"/>
          </a:xfrm>
          <a:prstGeom prst="rect">
            <a:avLst/>
          </a:prstGeom>
          <a:solidFill>
            <a:srgbClr val="00599D"/>
          </a:solidFill>
          <a:ln w="12700">
            <a:miter lim="400000"/>
          </a:ln>
        </p:spPr>
        <p:txBody>
          <a:bodyPr tIns="34290" bIns="34290" anchor="ctr"/>
          <a:lstStyle/>
          <a:p>
            <a:pPr marL="0" marR="0" defTabSz="685800">
              <a:defRPr>
                <a:uFillTx/>
              </a:defRPr>
            </a:pPr>
            <a:endParaRPr sz="450"/>
          </a:p>
        </p:txBody>
      </p:sp>
    </p:spTree>
    <p:extLst>
      <p:ext uri="{BB962C8B-B14F-4D97-AF65-F5344CB8AC3E}">
        <p14:creationId xmlns:p14="http://schemas.microsoft.com/office/powerpoint/2010/main" val="2614013136"/>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58" name="PlaceHolder 1"/>
          <p:cNvSpPr>
            <a:spLocks noGrp="1"/>
          </p:cNvSpPr>
          <p:nvPr>
            <p:ph type="title"/>
          </p:nvPr>
        </p:nvSpPr>
        <p:spPr>
          <a:xfrm>
            <a:off x="533400" y="-7342"/>
            <a:ext cx="8229240" cy="507831"/>
          </a:xfrm>
          <a:prstGeom prst="rect">
            <a:avLst/>
          </a:prstGeom>
        </p:spPr>
        <p:txBody>
          <a:bodyPr lIns="0" tIns="0" rIns="0" bIns="0" anchor="ctr">
            <a:spAutoFit/>
          </a:bodyPr>
          <a:lstStyle>
            <a:lvl1pPr algn="ctr">
              <a:defRPr sz="2400"/>
            </a:lvl1pPr>
          </a:lstStyle>
          <a:p>
            <a:pPr algn="ctr"/>
            <a:endParaRPr lang="de-DE" sz="3300" b="0" strike="noStrike" spc="-1" dirty="0">
              <a:latin typeface="Arial"/>
            </a:endParaRPr>
          </a:p>
        </p:txBody>
      </p:sp>
      <p:sp>
        <p:nvSpPr>
          <p:cNvPr id="59" name="PlaceHolder 2"/>
          <p:cNvSpPr>
            <a:spLocks noGrp="1"/>
          </p:cNvSpPr>
          <p:nvPr>
            <p:ph type="subTitle"/>
          </p:nvPr>
        </p:nvSpPr>
        <p:spPr>
          <a:xfrm>
            <a:off x="457200" y="2510205"/>
            <a:ext cx="8229240" cy="369332"/>
          </a:xfrm>
          <a:prstGeom prst="rect">
            <a:avLst/>
          </a:prstGeom>
        </p:spPr>
        <p:txBody>
          <a:bodyPr lIns="0" tIns="0" rIns="0" bIns="0" anchor="ctr">
            <a:spAutoFit/>
          </a:bodyPr>
          <a:lstStyle/>
          <a:p>
            <a:pPr algn="ctr"/>
            <a:endParaRPr lang="de-DE" sz="2400" b="0" strike="noStrike" spc="-1">
              <a:latin typeface="Arial"/>
            </a:endParaRPr>
          </a:p>
        </p:txBody>
      </p:sp>
    </p:spTree>
    <p:extLst>
      <p:ext uri="{BB962C8B-B14F-4D97-AF65-F5344CB8AC3E}">
        <p14:creationId xmlns:p14="http://schemas.microsoft.com/office/powerpoint/2010/main" val="33521156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068F57-9D0E-4DB6-9266-4F43ECBEBB0D}" type="datetimeFigureOut">
              <a:rPr lang="de-DE" smtClean="0"/>
              <a:t>11.07.24</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7AA3E7DA-4C1E-4843-BD4F-7332F8EBBFD8}" type="slidenum">
              <a:rPr lang="de-DE" smtClean="0"/>
              <a:t>‹Nr.›</a:t>
            </a:fld>
            <a:endParaRPr lang="de-DE"/>
          </a:p>
        </p:txBody>
      </p:sp>
    </p:spTree>
    <p:extLst>
      <p:ext uri="{BB962C8B-B14F-4D97-AF65-F5344CB8AC3E}">
        <p14:creationId xmlns:p14="http://schemas.microsoft.com/office/powerpoint/2010/main" val="1071980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7" name="Gerade Verbindung 26">
            <a:extLst>
              <a:ext uri="{FF2B5EF4-FFF2-40B4-BE49-F238E27FC236}">
                <a16:creationId xmlns:a16="http://schemas.microsoft.com/office/drawing/2014/main" id="{943494DA-FA9D-1447-B70B-2896FD77F5D0}"/>
              </a:ext>
            </a:extLst>
          </p:cNvPr>
          <p:cNvCxnSpPr/>
          <p:nvPr userDrawn="1"/>
        </p:nvCxnSpPr>
        <p:spPr>
          <a:xfrm>
            <a:off x="0" y="5049583"/>
            <a:ext cx="9144000" cy="0"/>
          </a:xfrm>
          <a:prstGeom prst="line">
            <a:avLst/>
          </a:prstGeom>
          <a:ln w="203200">
            <a:solidFill>
              <a:srgbClr val="EAEAEA"/>
            </a:solidFill>
          </a:ln>
          <a:effectLst/>
        </p:spPr>
        <p:style>
          <a:lnRef idx="2">
            <a:schemeClr val="accent1"/>
          </a:lnRef>
          <a:fillRef idx="0">
            <a:schemeClr val="accent1"/>
          </a:fillRef>
          <a:effectRef idx="1">
            <a:schemeClr val="accent1"/>
          </a:effectRef>
          <a:fontRef idx="minor">
            <a:schemeClr val="tx1"/>
          </a:fontRef>
        </p:style>
      </p:cxnSp>
      <p:pic>
        <p:nvPicPr>
          <p:cNvPr id="22" name="Bild 6" descr="GSI_Logo_rgb.png">
            <a:extLst>
              <a:ext uri="{FF2B5EF4-FFF2-40B4-BE49-F238E27FC236}">
                <a16:creationId xmlns:a16="http://schemas.microsoft.com/office/drawing/2014/main" id="{0E0D4DB1-EEDA-A644-B002-75EBF9968E0A}"/>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7151257" y="262568"/>
            <a:ext cx="959220" cy="319741"/>
          </a:xfrm>
          <a:prstGeom prst="rect">
            <a:avLst/>
          </a:prstGeom>
        </p:spPr>
      </p:pic>
      <p:cxnSp>
        <p:nvCxnSpPr>
          <p:cNvPr id="23" name="Gerade Verbindung 22">
            <a:extLst>
              <a:ext uri="{FF2B5EF4-FFF2-40B4-BE49-F238E27FC236}">
                <a16:creationId xmlns:a16="http://schemas.microsoft.com/office/drawing/2014/main" id="{2AC6B5F8-0827-6645-B5C9-ED4385971D8F}"/>
              </a:ext>
            </a:extLst>
          </p:cNvPr>
          <p:cNvCxnSpPr/>
          <p:nvPr userDrawn="1"/>
        </p:nvCxnSpPr>
        <p:spPr>
          <a:xfrm>
            <a:off x="0" y="826224"/>
            <a:ext cx="9144000" cy="0"/>
          </a:xfrm>
          <a:prstGeom prst="line">
            <a:avLst/>
          </a:prstGeom>
          <a:ln w="203200">
            <a:solidFill>
              <a:srgbClr val="EAEAEA"/>
            </a:solidFill>
          </a:ln>
          <a:effectLst/>
        </p:spPr>
        <p:style>
          <a:lnRef idx="2">
            <a:schemeClr val="accent1"/>
          </a:lnRef>
          <a:fillRef idx="0">
            <a:schemeClr val="accent1"/>
          </a:fillRef>
          <a:effectRef idx="1">
            <a:schemeClr val="accent1"/>
          </a:effectRef>
          <a:fontRef idx="minor">
            <a:schemeClr val="tx1"/>
          </a:fontRef>
        </p:style>
      </p:cxnSp>
      <p:sp>
        <p:nvSpPr>
          <p:cNvPr id="24" name="Rechteck 23">
            <a:extLst>
              <a:ext uri="{FF2B5EF4-FFF2-40B4-BE49-F238E27FC236}">
                <a16:creationId xmlns:a16="http://schemas.microsoft.com/office/drawing/2014/main" id="{CC9BBC89-C94F-2342-BFB0-0C52DC04C485}"/>
              </a:ext>
            </a:extLst>
          </p:cNvPr>
          <p:cNvSpPr>
            <a:spLocks/>
          </p:cNvSpPr>
          <p:nvPr userDrawn="1"/>
        </p:nvSpPr>
        <p:spPr>
          <a:xfrm>
            <a:off x="-1" y="727074"/>
            <a:ext cx="201600" cy="2016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dirty="0"/>
          </a:p>
        </p:txBody>
      </p:sp>
      <p:sp>
        <p:nvSpPr>
          <p:cNvPr id="25" name="Rechteck 24">
            <a:extLst>
              <a:ext uri="{FF2B5EF4-FFF2-40B4-BE49-F238E27FC236}">
                <a16:creationId xmlns:a16="http://schemas.microsoft.com/office/drawing/2014/main" id="{5E807027-043F-224A-B8A1-2EA6FD7AA9B7}"/>
              </a:ext>
            </a:extLst>
          </p:cNvPr>
          <p:cNvSpPr>
            <a:spLocks/>
          </p:cNvSpPr>
          <p:nvPr userDrawn="1"/>
        </p:nvSpPr>
        <p:spPr>
          <a:xfrm>
            <a:off x="-1" y="4949826"/>
            <a:ext cx="203277" cy="203277"/>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p>
        </p:txBody>
      </p:sp>
      <p:sp>
        <p:nvSpPr>
          <p:cNvPr id="3" name="Textplatzhalter 2"/>
          <p:cNvSpPr>
            <a:spLocks noGrp="1"/>
          </p:cNvSpPr>
          <p:nvPr>
            <p:ph type="body" idx="1"/>
          </p:nvPr>
        </p:nvSpPr>
        <p:spPr>
          <a:xfrm>
            <a:off x="317635" y="1088017"/>
            <a:ext cx="8420176" cy="3677689"/>
          </a:xfrm>
          <a:prstGeom prst="rect">
            <a:avLst/>
          </a:prstGeom>
        </p:spPr>
        <p:txBody>
          <a:bodyPr vert="horz" lIns="91440" tIns="45720" rIns="91440" bIns="4572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p:cNvSpPr>
            <a:spLocks noGrp="1"/>
          </p:cNvSpPr>
          <p:nvPr>
            <p:ph type="sldNum" sz="quarter" idx="4"/>
          </p:nvPr>
        </p:nvSpPr>
        <p:spPr>
          <a:xfrm>
            <a:off x="8015792" y="4914482"/>
            <a:ext cx="744899" cy="273844"/>
          </a:xfrm>
          <a:prstGeom prst="rect">
            <a:avLst/>
          </a:prstGeom>
        </p:spPr>
        <p:txBody>
          <a:bodyPr vert="horz" lIns="91440" tIns="45720" rIns="91440" bIns="45720" rtlCol="0" anchor="ctr"/>
          <a:lstStyle>
            <a:lvl1pPr algn="r">
              <a:defRPr sz="750">
                <a:solidFill>
                  <a:srgbClr val="333333"/>
                </a:solidFill>
                <a:latin typeface="Arial"/>
                <a:cs typeface="Arial"/>
              </a:defRPr>
            </a:lvl1pPr>
          </a:lstStyle>
          <a:p>
            <a:fld id="{125CBDDA-5CCF-8748-8988-9DC6C8981774}" type="slidenum">
              <a:rPr lang="de-DE" smtClean="0"/>
              <a:pPr/>
              <a:t>‹Nr.›</a:t>
            </a:fld>
            <a:endParaRPr lang="de-DE" dirty="0"/>
          </a:p>
        </p:txBody>
      </p:sp>
      <p:sp>
        <p:nvSpPr>
          <p:cNvPr id="11" name="Textfeld 10"/>
          <p:cNvSpPr txBox="1"/>
          <p:nvPr/>
        </p:nvSpPr>
        <p:spPr>
          <a:xfrm>
            <a:off x="435271" y="4950519"/>
            <a:ext cx="3527133" cy="207749"/>
          </a:xfrm>
          <a:prstGeom prst="rect">
            <a:avLst/>
          </a:prstGeom>
          <a:noFill/>
        </p:spPr>
        <p:txBody>
          <a:bodyPr wrap="square" rtlCol="0" anchor="ctr">
            <a:spAutoFit/>
          </a:bodyPr>
          <a:lstStyle/>
          <a:p>
            <a:pPr marL="0" marR="0" indent="0" algn="l" defTabSz="342900" rtl="0" eaLnBrk="1" fontAlgn="auto" latinLnBrk="0" hangingPunct="1">
              <a:lnSpc>
                <a:spcPct val="100000"/>
              </a:lnSpc>
              <a:spcBef>
                <a:spcPts val="0"/>
              </a:spcBef>
              <a:spcAft>
                <a:spcPts val="0"/>
              </a:spcAft>
              <a:buClrTx/>
              <a:buSzTx/>
              <a:buFontTx/>
              <a:buNone/>
              <a:tabLst/>
              <a:defRPr/>
            </a:pPr>
            <a:r>
              <a:rPr lang="de-DE" sz="750" dirty="0">
                <a:solidFill>
                  <a:srgbClr val="333333"/>
                </a:solidFill>
                <a:latin typeface="Arial"/>
                <a:cs typeface="Arial"/>
              </a:rPr>
              <a:t>FAIR GmbH | GSI GmbH</a:t>
            </a:r>
          </a:p>
        </p:txBody>
      </p:sp>
      <p:sp>
        <p:nvSpPr>
          <p:cNvPr id="2" name="Titelplatzhalter 1"/>
          <p:cNvSpPr>
            <a:spLocks noGrp="1"/>
          </p:cNvSpPr>
          <p:nvPr>
            <p:ph type="title"/>
          </p:nvPr>
        </p:nvSpPr>
        <p:spPr>
          <a:xfrm>
            <a:off x="317639" y="231075"/>
            <a:ext cx="5562424" cy="590668"/>
          </a:xfrm>
          <a:prstGeom prst="rect">
            <a:avLst/>
          </a:prstGeom>
        </p:spPr>
        <p:txBody>
          <a:bodyPr vert="horz" lIns="91440" tIns="45720" rIns="91440" bIns="45720" rtlCol="0" anchor="b" anchorCtr="0">
            <a:noAutofit/>
          </a:bodyPr>
          <a:lstStyle/>
          <a:p>
            <a:r>
              <a:rPr lang="de-DE" dirty="0"/>
              <a:t>Mastertitelformat bearbeiten</a:t>
            </a:r>
          </a:p>
        </p:txBody>
      </p:sp>
      <p:sp>
        <p:nvSpPr>
          <p:cNvPr id="5" name="Datumsplatzhalter 4"/>
          <p:cNvSpPr>
            <a:spLocks noGrp="1"/>
          </p:cNvSpPr>
          <p:nvPr>
            <p:ph type="dt" sz="half" idx="2"/>
          </p:nvPr>
        </p:nvSpPr>
        <p:spPr>
          <a:xfrm>
            <a:off x="7151257" y="4914482"/>
            <a:ext cx="848375" cy="273844"/>
          </a:xfrm>
          <a:prstGeom prst="rect">
            <a:avLst/>
          </a:prstGeom>
        </p:spPr>
        <p:txBody>
          <a:bodyPr vert="horz" lIns="91440" tIns="45720" rIns="91440" bIns="45720" rtlCol="0" anchor="ctr"/>
          <a:lstStyle>
            <a:lvl1pPr algn="r">
              <a:defRPr sz="750">
                <a:solidFill>
                  <a:srgbClr val="333333"/>
                </a:solidFill>
              </a:defRPr>
            </a:lvl1pPr>
          </a:lstStyle>
          <a:p>
            <a:r>
              <a:rPr lang="de-DE"/>
              <a:t>07.09.2022</a:t>
            </a:r>
            <a:endParaRPr lang="de-DE" dirty="0"/>
          </a:p>
        </p:txBody>
      </p:sp>
      <p:sp>
        <p:nvSpPr>
          <p:cNvPr id="8" name="Fußzeilenplatzhalter 7"/>
          <p:cNvSpPr>
            <a:spLocks noGrp="1"/>
          </p:cNvSpPr>
          <p:nvPr>
            <p:ph type="ftr" sz="quarter" idx="3"/>
          </p:nvPr>
        </p:nvSpPr>
        <p:spPr>
          <a:xfrm>
            <a:off x="4013202" y="4920458"/>
            <a:ext cx="3136599" cy="267868"/>
          </a:xfrm>
          <a:prstGeom prst="rect">
            <a:avLst/>
          </a:prstGeom>
        </p:spPr>
        <p:txBody>
          <a:bodyPr vert="horz" lIns="91440" tIns="45720" rIns="91440" bIns="45720" rtlCol="0" anchor="ctr"/>
          <a:lstStyle>
            <a:lvl1pPr algn="ctr">
              <a:defRPr sz="750">
                <a:solidFill>
                  <a:srgbClr val="333333"/>
                </a:solidFill>
              </a:defRPr>
            </a:lvl1pPr>
          </a:lstStyle>
          <a:p>
            <a:pPr algn="l"/>
            <a:r>
              <a:rPr lang="en-US" dirty="0"/>
              <a:t>5th Beam Time Retreat | M. Block | </a:t>
            </a:r>
            <a:endParaRPr lang="de-DE" dirty="0"/>
          </a:p>
        </p:txBody>
      </p:sp>
      <p:pic>
        <p:nvPicPr>
          <p:cNvPr id="13" name="Bild 12" descr="FAIR_Logo_rgb.png">
            <a:extLst>
              <a:ext uri="{FF2B5EF4-FFF2-40B4-BE49-F238E27FC236}">
                <a16:creationId xmlns:a16="http://schemas.microsoft.com/office/drawing/2014/main" id="{6EBF7B64-1F60-354C-83F5-CFA893F204BE}"/>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6408754" y="134053"/>
            <a:ext cx="658454" cy="548712"/>
          </a:xfrm>
          <a:prstGeom prst="rect">
            <a:avLst/>
          </a:prstGeom>
        </p:spPr>
      </p:pic>
      <p:pic>
        <p:nvPicPr>
          <p:cNvPr id="4" name="Grafik 3"/>
          <p:cNvPicPr>
            <a:picLocks noChangeAspect="1"/>
          </p:cNvPicPr>
          <p:nvPr userDrawn="1"/>
        </p:nvPicPr>
        <p:blipFill rotWithShape="1">
          <a:blip r:embed="rId12">
            <a:extLst>
              <a:ext uri="{28A0092B-C50C-407E-A947-70E740481C1C}">
                <a14:useLocalDpi xmlns:a14="http://schemas.microsoft.com/office/drawing/2010/main" val="0"/>
              </a:ext>
            </a:extLst>
          </a:blip>
          <a:srcRect r="62463" b="57895"/>
          <a:stretch/>
        </p:blipFill>
        <p:spPr>
          <a:xfrm>
            <a:off x="8254353" y="231075"/>
            <a:ext cx="851112" cy="390824"/>
          </a:xfrm>
          <a:prstGeom prst="rect">
            <a:avLst/>
          </a:prstGeom>
        </p:spPr>
      </p:pic>
    </p:spTree>
    <p:extLst>
      <p:ext uri="{BB962C8B-B14F-4D97-AF65-F5344CB8AC3E}">
        <p14:creationId xmlns:p14="http://schemas.microsoft.com/office/powerpoint/2010/main" val="29018867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Lst>
  <p:hf hdr="0"/>
  <p:txStyles>
    <p:titleStyle>
      <a:lvl1pPr algn="l" defTabSz="342900" rtl="0" eaLnBrk="1" latinLnBrk="0" hangingPunct="1">
        <a:spcBef>
          <a:spcPct val="0"/>
        </a:spcBef>
        <a:buNone/>
        <a:defRPr sz="1800" b="1" kern="1200">
          <a:solidFill>
            <a:srgbClr val="333333"/>
          </a:solidFill>
          <a:latin typeface="Arial"/>
          <a:ea typeface="+mj-ea"/>
          <a:cs typeface="Arial"/>
        </a:defRPr>
      </a:lvl1pPr>
    </p:titleStyle>
    <p:bodyStyle>
      <a:lvl1pPr marL="257175" indent="-257175" algn="l" defTabSz="3429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1pPr>
      <a:lvl2pPr marL="557213" indent="-214313" algn="l" defTabSz="342900" rtl="0" eaLnBrk="1" latinLnBrk="0" hangingPunct="1">
        <a:spcBef>
          <a:spcPct val="20000"/>
        </a:spcBef>
        <a:buClr>
          <a:srgbClr val="FDBB63"/>
        </a:buClr>
        <a:buFont typeface="Wingdings" charset="2"/>
        <a:buChar char="§"/>
        <a:defRPr sz="1500" kern="1200">
          <a:solidFill>
            <a:srgbClr val="333333"/>
          </a:solidFill>
          <a:latin typeface="Arial"/>
          <a:ea typeface="+mn-ea"/>
          <a:cs typeface="Arial"/>
        </a:defRPr>
      </a:lvl2pPr>
      <a:lvl3pPr marL="857250" indent="-171450" algn="l" defTabSz="342900" rtl="0" eaLnBrk="1" latinLnBrk="0" hangingPunct="1">
        <a:spcBef>
          <a:spcPct val="20000"/>
        </a:spcBef>
        <a:buClr>
          <a:srgbClr val="FDBB63"/>
        </a:buClr>
        <a:buFont typeface="Wingdings" charset="2"/>
        <a:buChar char="§"/>
        <a:defRPr sz="1350" kern="1200">
          <a:solidFill>
            <a:srgbClr val="333333"/>
          </a:solidFill>
          <a:latin typeface="Arial"/>
          <a:ea typeface="+mn-ea"/>
          <a:cs typeface="Arial"/>
        </a:defRPr>
      </a:lvl3pPr>
      <a:lvl4pPr marL="1200150" indent="-171450" algn="l" defTabSz="342900" rtl="0" eaLnBrk="1" latinLnBrk="0" hangingPunct="1">
        <a:spcBef>
          <a:spcPct val="20000"/>
        </a:spcBef>
        <a:buClr>
          <a:srgbClr val="FDBB63"/>
        </a:buClr>
        <a:buFont typeface="Wingdings" charset="2"/>
        <a:buChar char="§"/>
        <a:defRPr sz="1200" kern="1200">
          <a:solidFill>
            <a:srgbClr val="333333"/>
          </a:solidFill>
          <a:latin typeface="Arial"/>
          <a:ea typeface="+mn-ea"/>
          <a:cs typeface="Arial"/>
        </a:defRPr>
      </a:lvl4pPr>
      <a:lvl5pPr marL="1543050" indent="-171450" algn="l" defTabSz="342900" rtl="0" eaLnBrk="1" latinLnBrk="0" hangingPunct="1">
        <a:spcBef>
          <a:spcPct val="20000"/>
        </a:spcBef>
        <a:buClr>
          <a:srgbClr val="FDBB63"/>
        </a:buClr>
        <a:buFont typeface="Wingdings" charset="2"/>
        <a:buChar char="§"/>
        <a:defRPr sz="1050" kern="1200">
          <a:solidFill>
            <a:srgbClr val="333333"/>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de-D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emf"/><Relationship Id="rId4" Type="http://schemas.openxmlformats.org/officeDocument/2006/relationships/image" Target="../media/image38.emf"/></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jpeg"/><Relationship Id="rId12" Type="http://schemas.openxmlformats.org/officeDocument/2006/relationships/image" Target="../media/image58.png"/><Relationship Id="rId2" Type="http://schemas.openxmlformats.org/officeDocument/2006/relationships/image" Target="../media/image48.png"/><Relationship Id="rId1" Type="http://schemas.openxmlformats.org/officeDocument/2006/relationships/slideLayout" Target="../slideLayouts/slideLayout8.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4.jpeg"/><Relationship Id="rId7"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9.jpe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slides/_rels/slide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6.png"/><Relationship Id="rId7"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8.png"/><Relationship Id="rId11" Type="http://schemas.openxmlformats.org/officeDocument/2006/relationships/image" Target="../media/image14.jpeg"/><Relationship Id="rId5" Type="http://schemas.openxmlformats.org/officeDocument/2006/relationships/image" Target="../media/image17.png"/><Relationship Id="rId10" Type="http://schemas.openxmlformats.org/officeDocument/2006/relationships/image" Target="../media/image22.jpeg"/><Relationship Id="rId4" Type="http://schemas.microsoft.com/office/2007/relationships/hdphoto" Target="../media/hdphoto1.wdp"/><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emf"/><Relationship Id="rId7" Type="http://schemas.microsoft.com/office/2007/relationships/hdphoto" Target="../media/hdphoto3.wdp"/><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5.png"/><Relationship Id="rId5" Type="http://schemas.microsoft.com/office/2007/relationships/hdphoto" Target="../media/hdphoto2.wdp"/><Relationship Id="rId10" Type="http://schemas.openxmlformats.org/officeDocument/2006/relationships/image" Target="../media/image14.jpeg"/><Relationship Id="rId4" Type="http://schemas.openxmlformats.org/officeDocument/2006/relationships/image" Target="../media/image24.png"/><Relationship Id="rId9" Type="http://schemas.microsoft.com/office/2007/relationships/hdphoto" Target="../media/hdphoto4.wdp"/></Relationships>
</file>

<file path=ppt/slides/_rels/slide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929828" y="2477940"/>
            <a:ext cx="4303059" cy="584900"/>
          </a:xfrm>
        </p:spPr>
        <p:txBody>
          <a:bodyPr/>
          <a:lstStyle/>
          <a:p>
            <a:r>
              <a:rPr lang="de-DE" dirty="0"/>
              <a:t>7</a:t>
            </a:r>
            <a:r>
              <a:rPr lang="de-DE" baseline="30000" dirty="0"/>
              <a:t>th</a:t>
            </a:r>
            <a:r>
              <a:rPr lang="de-DE" dirty="0"/>
              <a:t> Beam Time Retreat</a:t>
            </a:r>
            <a:br>
              <a:rPr lang="de-DE" dirty="0"/>
            </a:br>
            <a:r>
              <a:rPr lang="de-DE" dirty="0"/>
              <a:t>Highlights @UNILAC 2024</a:t>
            </a:r>
          </a:p>
        </p:txBody>
      </p:sp>
      <p:sp>
        <p:nvSpPr>
          <p:cNvPr id="3" name="Untertitel 2"/>
          <p:cNvSpPr>
            <a:spLocks noGrp="1"/>
          </p:cNvSpPr>
          <p:nvPr>
            <p:ph type="subTitle" idx="1"/>
          </p:nvPr>
        </p:nvSpPr>
        <p:spPr>
          <a:xfrm>
            <a:off x="917640" y="3018923"/>
            <a:ext cx="4303060" cy="531851"/>
          </a:xfrm>
        </p:spPr>
        <p:txBody>
          <a:bodyPr>
            <a:noAutofit/>
          </a:bodyPr>
          <a:lstStyle/>
          <a:p>
            <a:r>
              <a:rPr lang="de-DE" sz="1400" dirty="0">
                <a:solidFill>
                  <a:schemeClr val="tx1"/>
                </a:solidFill>
              </a:rPr>
              <a:t>M. Block GSI, HIM, JGU</a:t>
            </a:r>
            <a:br>
              <a:rPr lang="de-DE" sz="1400" dirty="0">
                <a:solidFill>
                  <a:schemeClr val="tx1"/>
                </a:solidFill>
              </a:rPr>
            </a:br>
            <a:r>
              <a:rPr lang="de-DE" sz="1400" dirty="0">
                <a:solidFill>
                  <a:schemeClr val="tx1"/>
                </a:solidFill>
              </a:rPr>
              <a:t>on behalf </a:t>
            </a:r>
            <a:r>
              <a:rPr lang="de-DE" sz="1400" dirty="0" err="1">
                <a:solidFill>
                  <a:schemeClr val="tx1"/>
                </a:solidFill>
              </a:rPr>
              <a:t>of</a:t>
            </a:r>
            <a:r>
              <a:rPr lang="de-DE" sz="1400" dirty="0">
                <a:solidFill>
                  <a:schemeClr val="tx1"/>
                </a:solidFill>
              </a:rPr>
              <a:t> </a:t>
            </a:r>
            <a:r>
              <a:rPr lang="de-DE" sz="1400" dirty="0" err="1">
                <a:solidFill>
                  <a:schemeClr val="tx1"/>
                </a:solidFill>
              </a:rPr>
              <a:t>the</a:t>
            </a:r>
            <a:r>
              <a:rPr lang="de-DE" sz="1400" dirty="0">
                <a:solidFill>
                  <a:schemeClr val="tx1"/>
                </a:solidFill>
              </a:rPr>
              <a:t> UNILAC </a:t>
            </a:r>
            <a:r>
              <a:rPr lang="de-DE" sz="1400" dirty="0" err="1">
                <a:solidFill>
                  <a:schemeClr val="tx1"/>
                </a:solidFill>
              </a:rPr>
              <a:t>users</a:t>
            </a:r>
            <a:endParaRPr lang="de-DE" sz="1400" dirty="0">
              <a:solidFill>
                <a:schemeClr val="tx1"/>
              </a:solidFill>
            </a:endParaRPr>
          </a:p>
          <a:p>
            <a:r>
              <a:rPr lang="de-DE" sz="1400" dirty="0">
                <a:solidFill>
                  <a:schemeClr val="tx1"/>
                </a:solidFill>
              </a:rPr>
              <a:t>11</a:t>
            </a:r>
            <a:r>
              <a:rPr lang="de-DE" sz="1400" baseline="30000" dirty="0">
                <a:solidFill>
                  <a:schemeClr val="tx1"/>
                </a:solidFill>
              </a:rPr>
              <a:t>th</a:t>
            </a:r>
            <a:r>
              <a:rPr lang="de-DE" sz="1400" dirty="0">
                <a:solidFill>
                  <a:schemeClr val="tx1"/>
                </a:solidFill>
              </a:rPr>
              <a:t> and 12</a:t>
            </a:r>
            <a:r>
              <a:rPr lang="de-DE" sz="1400" baseline="30000" dirty="0">
                <a:solidFill>
                  <a:schemeClr val="tx1"/>
                </a:solidFill>
              </a:rPr>
              <a:t>st</a:t>
            </a:r>
            <a:r>
              <a:rPr lang="de-DE" sz="1400" dirty="0">
                <a:solidFill>
                  <a:schemeClr val="tx1"/>
                </a:solidFill>
              </a:rPr>
              <a:t> </a:t>
            </a:r>
            <a:r>
              <a:rPr lang="de-DE" sz="1400" dirty="0" err="1">
                <a:solidFill>
                  <a:schemeClr val="tx1"/>
                </a:solidFill>
              </a:rPr>
              <a:t>July</a:t>
            </a:r>
            <a:r>
              <a:rPr lang="de-DE" sz="1400" dirty="0">
                <a:solidFill>
                  <a:schemeClr val="tx1"/>
                </a:solidFill>
              </a:rPr>
              <a:t> 2024</a:t>
            </a:r>
          </a:p>
          <a:p>
            <a:r>
              <a:rPr lang="de-DE" sz="1400" dirty="0">
                <a:solidFill>
                  <a:schemeClr val="tx1"/>
                </a:solidFill>
              </a:rPr>
              <a:t>@ Jagdhotel Kranichstein</a:t>
            </a:r>
          </a:p>
          <a:p>
            <a:endParaRPr lang="de-DE" sz="1400" dirty="0">
              <a:solidFill>
                <a:schemeClr val="tx1"/>
              </a:solidFill>
            </a:endParaRPr>
          </a:p>
        </p:txBody>
      </p:sp>
      <p:sp>
        <p:nvSpPr>
          <p:cNvPr id="12" name="Rechteck 11"/>
          <p:cNvSpPr/>
          <p:nvPr/>
        </p:nvSpPr>
        <p:spPr>
          <a:xfrm>
            <a:off x="7102677" y="725823"/>
            <a:ext cx="1856047" cy="21217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400" b="1" dirty="0">
                <a:solidFill>
                  <a:schemeClr val="tx1"/>
                </a:solidFill>
                <a:latin typeface="Arial Narrow" panose="020B0606020202030204" pitchFamily="34" charset="0"/>
              </a:rPr>
              <a:t>B</a:t>
            </a:r>
            <a:r>
              <a:rPr lang="de-DE" sz="1100" b="1" dirty="0">
                <a:solidFill>
                  <a:schemeClr val="tx1"/>
                </a:solidFill>
                <a:latin typeface="Arial Narrow" panose="020B0606020202030204" pitchFamily="34" charset="0"/>
              </a:rPr>
              <a:t>EM </a:t>
            </a:r>
            <a:r>
              <a:rPr lang="de-DE" sz="1400" b="1" dirty="0">
                <a:solidFill>
                  <a:schemeClr val="tx1"/>
                </a:solidFill>
                <a:latin typeface="Arial Narrow" panose="020B0606020202030204" pitchFamily="34" charset="0"/>
              </a:rPr>
              <a:t>T</a:t>
            </a:r>
            <a:r>
              <a:rPr lang="de-DE" sz="1100" b="1" dirty="0">
                <a:solidFill>
                  <a:schemeClr val="tx1"/>
                </a:solidFill>
                <a:latin typeface="Arial Narrow" panose="020B0606020202030204" pitchFamily="34" charset="0"/>
              </a:rPr>
              <a:t>IME </a:t>
            </a:r>
            <a:r>
              <a:rPr lang="de-DE" sz="1400" b="1" dirty="0">
                <a:solidFill>
                  <a:schemeClr val="tx1"/>
                </a:solidFill>
                <a:latin typeface="Arial Narrow" panose="020B0606020202030204" pitchFamily="34" charset="0"/>
              </a:rPr>
              <a:t>R</a:t>
            </a:r>
            <a:r>
              <a:rPr lang="de-DE" sz="1100" b="1" dirty="0">
                <a:solidFill>
                  <a:schemeClr val="tx1"/>
                </a:solidFill>
                <a:latin typeface="Arial Narrow" panose="020B0606020202030204" pitchFamily="34" charset="0"/>
              </a:rPr>
              <a:t>ETREAT </a:t>
            </a:r>
            <a:r>
              <a:rPr lang="de-DE" sz="1400" b="1" dirty="0">
                <a:solidFill>
                  <a:schemeClr val="tx1"/>
                </a:solidFill>
                <a:latin typeface="Arial Narrow" panose="020B0606020202030204" pitchFamily="34" charset="0"/>
              </a:rPr>
              <a:t>2023</a:t>
            </a:r>
          </a:p>
        </p:txBody>
      </p:sp>
      <p:sp>
        <p:nvSpPr>
          <p:cNvPr id="5" name="Rechteck 4"/>
          <p:cNvSpPr/>
          <p:nvPr/>
        </p:nvSpPr>
        <p:spPr>
          <a:xfrm>
            <a:off x="7020810" y="720320"/>
            <a:ext cx="1856047" cy="19354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400" b="1" dirty="0">
                <a:solidFill>
                  <a:schemeClr val="tx1"/>
                </a:solidFill>
                <a:latin typeface="Arial Narrow" panose="020B0606020202030204" pitchFamily="34" charset="0"/>
              </a:rPr>
              <a:t>B</a:t>
            </a:r>
            <a:r>
              <a:rPr lang="de-DE" sz="1100" b="1" dirty="0">
                <a:solidFill>
                  <a:schemeClr val="tx1"/>
                </a:solidFill>
                <a:latin typeface="Arial Narrow" panose="020B0606020202030204" pitchFamily="34" charset="0"/>
              </a:rPr>
              <a:t>EAM </a:t>
            </a:r>
            <a:r>
              <a:rPr lang="de-DE" sz="1400" b="1" dirty="0">
                <a:solidFill>
                  <a:schemeClr val="tx1"/>
                </a:solidFill>
                <a:latin typeface="Arial Narrow" panose="020B0606020202030204" pitchFamily="34" charset="0"/>
              </a:rPr>
              <a:t>T</a:t>
            </a:r>
            <a:r>
              <a:rPr lang="de-DE" sz="1100" b="1" dirty="0">
                <a:solidFill>
                  <a:schemeClr val="tx1"/>
                </a:solidFill>
                <a:latin typeface="Arial Narrow" panose="020B0606020202030204" pitchFamily="34" charset="0"/>
              </a:rPr>
              <a:t>IME </a:t>
            </a:r>
            <a:r>
              <a:rPr lang="de-DE" sz="1400" b="1" dirty="0">
                <a:solidFill>
                  <a:schemeClr val="tx1"/>
                </a:solidFill>
                <a:latin typeface="Arial Narrow" panose="020B0606020202030204" pitchFamily="34" charset="0"/>
              </a:rPr>
              <a:t>R</a:t>
            </a:r>
            <a:r>
              <a:rPr lang="de-DE" sz="1100" b="1" dirty="0">
                <a:solidFill>
                  <a:schemeClr val="tx1"/>
                </a:solidFill>
                <a:latin typeface="Arial Narrow" panose="020B0606020202030204" pitchFamily="34" charset="0"/>
              </a:rPr>
              <a:t>ETREAT </a:t>
            </a:r>
            <a:r>
              <a:rPr lang="de-DE" sz="1400" b="1" dirty="0">
                <a:solidFill>
                  <a:schemeClr val="tx1"/>
                </a:solidFill>
                <a:latin typeface="Arial Narrow" panose="020B0606020202030204" pitchFamily="34" charset="0"/>
              </a:rPr>
              <a:t>2024</a:t>
            </a:r>
          </a:p>
        </p:txBody>
      </p:sp>
      <p:sp>
        <p:nvSpPr>
          <p:cNvPr id="6" name="Rechteck 5"/>
          <p:cNvSpPr/>
          <p:nvPr/>
        </p:nvSpPr>
        <p:spPr>
          <a:xfrm>
            <a:off x="6227778" y="1806094"/>
            <a:ext cx="2756848" cy="251349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buClr>
                <a:srgbClr val="FFC000"/>
              </a:buClr>
            </a:pPr>
            <a:r>
              <a:rPr lang="en-US" sz="1600" dirty="0">
                <a:solidFill>
                  <a:schemeClr val="tx1"/>
                </a:solidFill>
              </a:rPr>
              <a:t>Content:</a:t>
            </a:r>
          </a:p>
          <a:p>
            <a:pPr marL="285750" indent="-285750">
              <a:buClr>
                <a:srgbClr val="FFC000"/>
              </a:buClr>
              <a:buFont typeface="Wingdings" panose="05000000000000000000" pitchFamily="2" charset="2"/>
              <a:buChar char="§"/>
            </a:pPr>
            <a:endParaRPr lang="en-US" sz="1600" dirty="0">
              <a:solidFill>
                <a:schemeClr val="tx1"/>
              </a:solidFill>
            </a:endParaRPr>
          </a:p>
          <a:p>
            <a:pPr marL="285750" indent="-285750">
              <a:buClr>
                <a:srgbClr val="FFC000"/>
              </a:buClr>
              <a:buFont typeface="Wingdings" panose="05000000000000000000" pitchFamily="2" charset="2"/>
              <a:buChar char="§"/>
            </a:pPr>
            <a:r>
              <a:rPr lang="en-US" sz="1600" dirty="0">
                <a:solidFill>
                  <a:schemeClr val="tx1"/>
                </a:solidFill>
              </a:rPr>
              <a:t>Overview</a:t>
            </a:r>
          </a:p>
          <a:p>
            <a:pPr marL="285750" indent="-285750">
              <a:buClr>
                <a:srgbClr val="FFC000"/>
              </a:buClr>
              <a:buFont typeface="Wingdings" panose="05000000000000000000" pitchFamily="2" charset="2"/>
              <a:buChar char="§"/>
            </a:pPr>
            <a:endParaRPr lang="en-US" sz="1600" dirty="0">
              <a:solidFill>
                <a:schemeClr val="tx1"/>
              </a:solidFill>
            </a:endParaRPr>
          </a:p>
          <a:p>
            <a:pPr marL="285750" indent="-285750">
              <a:buClr>
                <a:srgbClr val="FFC000"/>
              </a:buClr>
              <a:buFont typeface="Wingdings" panose="05000000000000000000" pitchFamily="2" charset="2"/>
              <a:buChar char="§"/>
            </a:pPr>
            <a:r>
              <a:rPr lang="en-US" sz="1600" dirty="0">
                <a:solidFill>
                  <a:schemeClr val="tx1"/>
                </a:solidFill>
              </a:rPr>
              <a:t>Selected highlights from UNILAC beamtime 2024 </a:t>
            </a:r>
            <a:br>
              <a:rPr lang="en-US" sz="1600" dirty="0">
                <a:solidFill>
                  <a:schemeClr val="tx1"/>
                </a:solidFill>
              </a:rPr>
            </a:br>
            <a:endParaRPr lang="en-US" sz="1600" dirty="0">
              <a:solidFill>
                <a:schemeClr val="tx1"/>
              </a:solidFill>
            </a:endParaRPr>
          </a:p>
          <a:p>
            <a:pPr marL="285750" indent="-285750">
              <a:buClr>
                <a:srgbClr val="FFC000"/>
              </a:buClr>
              <a:buFont typeface="Wingdings" panose="05000000000000000000" pitchFamily="2" charset="2"/>
              <a:buChar char="§"/>
            </a:pPr>
            <a:r>
              <a:rPr lang="en-US" sz="1600" dirty="0">
                <a:solidFill>
                  <a:schemeClr val="tx1"/>
                </a:solidFill>
              </a:rPr>
              <a:t>Outlook 2025</a:t>
            </a:r>
          </a:p>
        </p:txBody>
      </p:sp>
      <p:sp>
        <p:nvSpPr>
          <p:cNvPr id="4" name="Textfeld 3">
            <a:extLst>
              <a:ext uri="{FF2B5EF4-FFF2-40B4-BE49-F238E27FC236}">
                <a16:creationId xmlns:a16="http://schemas.microsoft.com/office/drawing/2014/main" id="{5C7AB1AB-402D-9AD1-446B-77962EAE76F7}"/>
              </a:ext>
            </a:extLst>
          </p:cNvPr>
          <p:cNvSpPr txBox="1"/>
          <p:nvPr/>
        </p:nvSpPr>
        <p:spPr>
          <a:xfrm>
            <a:off x="976047" y="4091757"/>
            <a:ext cx="4523034" cy="738664"/>
          </a:xfrm>
          <a:prstGeom prst="rect">
            <a:avLst/>
          </a:prstGeom>
          <a:solidFill>
            <a:srgbClr val="FFFD78"/>
          </a:solidFill>
        </p:spPr>
        <p:txBody>
          <a:bodyPr vert="horz" wrap="none" lIns="91440" tIns="45720" rIns="91440" bIns="45720" rtlCol="0" anchor="t">
            <a:spAutoFit/>
          </a:bodyPr>
          <a:lstStyle/>
          <a:p>
            <a:pPr algn="ctr"/>
            <a:r>
              <a:rPr lang="de-DE" sz="1400" dirty="0">
                <a:solidFill>
                  <a:schemeClr val="tx2"/>
                </a:solidFill>
              </a:rPr>
              <a:t>With </a:t>
            </a:r>
            <a:r>
              <a:rPr lang="de-DE" sz="1400" dirty="0" err="1">
                <a:solidFill>
                  <a:schemeClr val="tx2"/>
                </a:solidFill>
              </a:rPr>
              <a:t>input</a:t>
            </a:r>
            <a:r>
              <a:rPr lang="de-DE" sz="1400" dirty="0">
                <a:solidFill>
                  <a:schemeClr val="tx2"/>
                </a:solidFill>
              </a:rPr>
              <a:t> </a:t>
            </a:r>
            <a:r>
              <a:rPr lang="de-DE" sz="1400" dirty="0" err="1">
                <a:solidFill>
                  <a:schemeClr val="tx2"/>
                </a:solidFill>
              </a:rPr>
              <a:t>from</a:t>
            </a:r>
            <a:r>
              <a:rPr lang="de-DE" sz="1400" dirty="0">
                <a:solidFill>
                  <a:schemeClr val="tx2"/>
                </a:solidFill>
              </a:rPr>
              <a:t> </a:t>
            </a:r>
            <a:br>
              <a:rPr lang="de-DE" sz="1400" dirty="0">
                <a:solidFill>
                  <a:schemeClr val="tx2"/>
                </a:solidFill>
              </a:rPr>
            </a:br>
            <a:r>
              <a:rPr lang="de-DE" sz="1400" dirty="0">
                <a:solidFill>
                  <a:schemeClr val="tx2"/>
                </a:solidFill>
              </a:rPr>
              <a:t>A. Blazevic, T. Dickel, </a:t>
            </a:r>
            <a:r>
              <a:rPr lang="de-DE" sz="1400" dirty="0" err="1">
                <a:solidFill>
                  <a:schemeClr val="tx2"/>
                </a:solidFill>
              </a:rPr>
              <a:t>Ch</a:t>
            </a:r>
            <a:r>
              <a:rPr lang="de-DE" sz="1400" dirty="0">
                <a:solidFill>
                  <a:schemeClr val="tx2"/>
                </a:solidFill>
              </a:rPr>
              <a:t>. Düllmann, J. </a:t>
            </a:r>
            <a:r>
              <a:rPr lang="de-DE" sz="1400" dirty="0" err="1">
                <a:solidFill>
                  <a:schemeClr val="tx2"/>
                </a:solidFill>
              </a:rPr>
              <a:t>Khuyagbaatar</a:t>
            </a:r>
            <a:r>
              <a:rPr lang="de-DE" sz="1400" dirty="0">
                <a:solidFill>
                  <a:schemeClr val="tx2"/>
                </a:solidFill>
              </a:rPr>
              <a:t>, </a:t>
            </a:r>
            <a:br>
              <a:rPr lang="de-DE" sz="1400" dirty="0">
                <a:solidFill>
                  <a:schemeClr val="tx2"/>
                </a:solidFill>
              </a:rPr>
            </a:br>
            <a:r>
              <a:rPr lang="de-DE" sz="1400" dirty="0">
                <a:solidFill>
                  <a:schemeClr val="tx2"/>
                </a:solidFill>
              </a:rPr>
              <a:t>S. Raeder, E. </a:t>
            </a:r>
            <a:r>
              <a:rPr lang="de-DE" sz="1400" dirty="0" err="1">
                <a:solidFill>
                  <a:schemeClr val="tx2"/>
                </a:solidFill>
              </a:rPr>
              <a:t>Toimil</a:t>
            </a:r>
            <a:r>
              <a:rPr lang="de-DE" sz="1400" dirty="0">
                <a:solidFill>
                  <a:schemeClr val="tx2"/>
                </a:solidFill>
              </a:rPr>
              <a:t>-Molares, A. Yakushev</a:t>
            </a:r>
          </a:p>
        </p:txBody>
      </p:sp>
    </p:spTree>
    <p:extLst>
      <p:ext uri="{BB962C8B-B14F-4D97-AF65-F5344CB8AC3E}">
        <p14:creationId xmlns:p14="http://schemas.microsoft.com/office/powerpoint/2010/main" val="39101991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125CBDDA-5CCF-8748-8988-9DC6C8981774}" type="slidenum">
              <a:rPr lang="de-DE" smtClean="0"/>
              <a:t>10</a:t>
            </a:fld>
            <a:endParaRPr lang="de-DE"/>
          </a:p>
        </p:txBody>
      </p:sp>
      <p:sp>
        <p:nvSpPr>
          <p:cNvPr id="4" name="Datumsplatzhalter 3"/>
          <p:cNvSpPr>
            <a:spLocks noGrp="1"/>
          </p:cNvSpPr>
          <p:nvPr>
            <p:ph type="dt" sz="half" idx="2"/>
          </p:nvPr>
        </p:nvSpPr>
        <p:spPr/>
        <p:txBody>
          <a:bodyPr/>
          <a:lstStyle/>
          <a:p>
            <a:r>
              <a:rPr lang="de-DE"/>
              <a:t>07.09.2022</a:t>
            </a:r>
            <a:endParaRPr lang="de-DE" dirty="0"/>
          </a:p>
        </p:txBody>
      </p:sp>
      <p:sp>
        <p:nvSpPr>
          <p:cNvPr id="5" name="Fußzeilenplatzhalter 4"/>
          <p:cNvSpPr>
            <a:spLocks noGrp="1"/>
          </p:cNvSpPr>
          <p:nvPr>
            <p:ph type="ftr" sz="quarter" idx="3"/>
          </p:nvPr>
        </p:nvSpPr>
        <p:spPr/>
        <p:txBody>
          <a:bodyPr/>
          <a:lstStyle/>
          <a:p>
            <a:pPr algn="l"/>
            <a:r>
              <a:rPr lang="en-US"/>
              <a:t>6th Beam Time Retreat | M. Block | </a:t>
            </a:r>
            <a:endParaRPr lang="de-DE" dirty="0"/>
          </a:p>
        </p:txBody>
      </p:sp>
      <p:sp>
        <p:nvSpPr>
          <p:cNvPr id="6" name="Textplatzhalter 5"/>
          <p:cNvSpPr>
            <a:spLocks noGrp="1"/>
          </p:cNvSpPr>
          <p:nvPr>
            <p:ph type="body" sz="quarter" idx="13"/>
          </p:nvPr>
        </p:nvSpPr>
        <p:spPr>
          <a:xfrm>
            <a:off x="24709" y="22586"/>
            <a:ext cx="6365553" cy="701284"/>
          </a:xfrm>
        </p:spPr>
        <p:txBody>
          <a:bodyPr/>
          <a:lstStyle/>
          <a:p>
            <a:pPr defTabSz="446181">
              <a:defRPr/>
            </a:pPr>
            <a:r>
              <a:rPr lang="en-US" dirty="0"/>
              <a:t>The new sub-</a:t>
            </a:r>
            <a:r>
              <a:rPr lang="en-US" dirty="0" err="1"/>
              <a:t>μs</a:t>
            </a:r>
            <a:r>
              <a:rPr lang="en-US" dirty="0"/>
              <a:t> superheavy nucleus </a:t>
            </a:r>
            <a:r>
              <a:rPr lang="en-US" baseline="30000" dirty="0"/>
              <a:t>252</a:t>
            </a:r>
            <a:r>
              <a:rPr lang="en-US" dirty="0"/>
              <a:t>Rf @TASCA</a:t>
            </a:r>
            <a:endParaRPr lang="en-US" altLang="en-US" dirty="0">
              <a:solidFill>
                <a:prstClr val="black"/>
              </a:solidFill>
              <a:latin typeface="Arial" pitchFamily="34" charset="0"/>
              <a:cs typeface="Arial" pitchFamily="34" charset="0"/>
            </a:endParaRPr>
          </a:p>
        </p:txBody>
      </p:sp>
      <p:pic>
        <p:nvPicPr>
          <p:cNvPr id="41" name="Picture 40"/>
          <p:cNvPicPr>
            <a:picLocks noChangeAspect="1"/>
          </p:cNvPicPr>
          <p:nvPr/>
        </p:nvPicPr>
        <p:blipFill rotWithShape="1">
          <a:blip r:embed="rId2"/>
          <a:srcRect t="26645" r="4926"/>
          <a:stretch/>
        </p:blipFill>
        <p:spPr>
          <a:xfrm>
            <a:off x="6673645" y="2935791"/>
            <a:ext cx="2434715" cy="2207709"/>
          </a:xfrm>
          <a:prstGeom prst="rect">
            <a:avLst/>
          </a:prstGeom>
        </p:spPr>
      </p:pic>
      <p:sp>
        <p:nvSpPr>
          <p:cNvPr id="2" name="Rectangle 8">
            <a:extLst>
              <a:ext uri="{FF2B5EF4-FFF2-40B4-BE49-F238E27FC236}">
                <a16:creationId xmlns:a16="http://schemas.microsoft.com/office/drawing/2014/main" id="{0DD5E94D-D78B-B5C4-A858-55B719E2DE22}"/>
              </a:ext>
            </a:extLst>
          </p:cNvPr>
          <p:cNvSpPr/>
          <p:nvPr/>
        </p:nvSpPr>
        <p:spPr>
          <a:xfrm>
            <a:off x="46119" y="965981"/>
            <a:ext cx="4572000" cy="1354217"/>
          </a:xfrm>
          <a:prstGeom prst="rect">
            <a:avLst/>
          </a:prstGeom>
        </p:spPr>
        <p:txBody>
          <a:bodyPr>
            <a:spAutoFit/>
          </a:bodyPr>
          <a:lstStyle/>
          <a:p>
            <a:pPr defTabSz="914400">
              <a:defRPr/>
            </a:pPr>
            <a:r>
              <a:rPr lang="nb-NO" sz="1200" b="1" dirty="0">
                <a:solidFill>
                  <a:prstClr val="black"/>
                </a:solidFill>
              </a:rPr>
              <a:t>One of the current hot topics: T</a:t>
            </a:r>
            <a:r>
              <a:rPr lang="nb-NO" sz="1200" b="1" baseline="-25000" dirty="0">
                <a:solidFill>
                  <a:prstClr val="black"/>
                </a:solidFill>
              </a:rPr>
              <a:t>SF</a:t>
            </a:r>
            <a:r>
              <a:rPr lang="nb-NO" sz="1200" b="1" dirty="0">
                <a:solidFill>
                  <a:prstClr val="black"/>
                </a:solidFill>
              </a:rPr>
              <a:t>(</a:t>
            </a:r>
            <a:r>
              <a:rPr lang="nb-NO" sz="1200" b="1" baseline="30000" dirty="0">
                <a:solidFill>
                  <a:prstClr val="black"/>
                </a:solidFill>
              </a:rPr>
              <a:t>252</a:t>
            </a:r>
            <a:r>
              <a:rPr lang="nb-NO" sz="1200" b="1" dirty="0">
                <a:solidFill>
                  <a:prstClr val="black"/>
                </a:solidFill>
              </a:rPr>
              <a:t>Rf) - ?</a:t>
            </a:r>
          </a:p>
          <a:p>
            <a:pPr defTabSz="914400">
              <a:defRPr/>
            </a:pPr>
            <a:endParaRPr lang="nb-NO" sz="1100" dirty="0">
              <a:solidFill>
                <a:prstClr val="black"/>
              </a:solidFill>
            </a:endParaRPr>
          </a:p>
          <a:p>
            <a:pPr defTabSz="914400">
              <a:defRPr/>
            </a:pPr>
            <a:r>
              <a:rPr lang="nb-NO" sz="1200" b="1" dirty="0">
                <a:solidFill>
                  <a:srgbClr val="0000FF"/>
                </a:solidFill>
              </a:rPr>
              <a:t>Prediction 1: 100 ns</a:t>
            </a:r>
            <a:r>
              <a:rPr lang="nb-NO" sz="1200" dirty="0">
                <a:solidFill>
                  <a:prstClr val="black"/>
                </a:solidFill>
              </a:rPr>
              <a:t>: </a:t>
            </a:r>
            <a:r>
              <a:rPr lang="nb-NO" sz="1200" b="1" dirty="0">
                <a:solidFill>
                  <a:prstClr val="black"/>
                </a:solidFill>
              </a:rPr>
              <a:t>(inaccessible at in-flight separators)</a:t>
            </a:r>
          </a:p>
          <a:p>
            <a:pPr defTabSz="914400">
              <a:defRPr/>
            </a:pPr>
            <a:r>
              <a:rPr lang="nb-NO" sz="1200" dirty="0">
                <a:solidFill>
                  <a:prstClr val="black"/>
                </a:solidFill>
              </a:rPr>
              <a:t>J. Khuyagbaatar et al., Phys. Rev. C. </a:t>
            </a:r>
            <a:r>
              <a:rPr lang="nb-NO" sz="1200" b="1" dirty="0">
                <a:solidFill>
                  <a:prstClr val="black"/>
                </a:solidFill>
              </a:rPr>
              <a:t>104</a:t>
            </a:r>
            <a:r>
              <a:rPr lang="nb-NO" sz="1200" dirty="0">
                <a:solidFill>
                  <a:prstClr val="black"/>
                </a:solidFill>
              </a:rPr>
              <a:t>, L031303 </a:t>
            </a:r>
            <a:r>
              <a:rPr lang="en-US" sz="1200" dirty="0">
                <a:solidFill>
                  <a:prstClr val="black"/>
                </a:solidFill>
              </a:rPr>
              <a:t>(2021).</a:t>
            </a:r>
          </a:p>
          <a:p>
            <a:pPr lvl="0" defTabSz="914400">
              <a:defRPr/>
            </a:pPr>
            <a:endParaRPr lang="en-US" sz="1100" dirty="0">
              <a:solidFill>
                <a:prstClr val="black"/>
              </a:solidFill>
            </a:endParaRPr>
          </a:p>
          <a:p>
            <a:pPr lvl="0" defTabSz="914400">
              <a:defRPr/>
            </a:pPr>
            <a:r>
              <a:rPr lang="en-US" sz="1200" b="1" dirty="0">
                <a:solidFill>
                  <a:schemeClr val="accent2">
                    <a:lumMod val="50000"/>
                  </a:schemeClr>
                </a:solidFill>
              </a:rPr>
              <a:t>Prediction 2: 0.001 ns</a:t>
            </a:r>
            <a:r>
              <a:rPr lang="en-US" sz="1200" dirty="0">
                <a:solidFill>
                  <a:prstClr val="black"/>
                </a:solidFill>
              </a:rPr>
              <a:t>:</a:t>
            </a:r>
            <a:r>
              <a:rPr lang="nb-NO" sz="1200" dirty="0">
                <a:solidFill>
                  <a:prstClr val="black"/>
                </a:solidFill>
              </a:rPr>
              <a:t> </a:t>
            </a:r>
            <a:r>
              <a:rPr lang="nb-NO" sz="1200" b="1" dirty="0">
                <a:solidFill>
                  <a:prstClr val="black"/>
                </a:solidFill>
              </a:rPr>
              <a:t>(inaccessible at in-flight separators)</a:t>
            </a:r>
            <a:endParaRPr lang="en-US" sz="1200" b="1" dirty="0">
              <a:solidFill>
                <a:prstClr val="black"/>
              </a:solidFill>
            </a:endParaRPr>
          </a:p>
          <a:p>
            <a:pPr lvl="0" defTabSz="914400">
              <a:defRPr/>
            </a:pPr>
            <a:r>
              <a:rPr lang="en-US" sz="1200" dirty="0">
                <a:solidFill>
                  <a:prstClr val="black"/>
                </a:solidFill>
              </a:rPr>
              <a:t>A. Lopez-Martens et al., </a:t>
            </a:r>
            <a:r>
              <a:rPr lang="nb-NO" sz="1200" dirty="0">
                <a:solidFill>
                  <a:prstClr val="black"/>
                </a:solidFill>
              </a:rPr>
              <a:t>Phys. Rev. C. </a:t>
            </a:r>
            <a:r>
              <a:rPr lang="nb-NO" sz="1200" b="1" dirty="0">
                <a:solidFill>
                  <a:prstClr val="black"/>
                </a:solidFill>
              </a:rPr>
              <a:t>105</a:t>
            </a:r>
            <a:r>
              <a:rPr lang="nb-NO" sz="1200" dirty="0">
                <a:solidFill>
                  <a:prstClr val="black"/>
                </a:solidFill>
              </a:rPr>
              <a:t>, L021306 </a:t>
            </a:r>
            <a:r>
              <a:rPr lang="en-US" sz="1200" dirty="0">
                <a:solidFill>
                  <a:prstClr val="black"/>
                </a:solidFill>
              </a:rPr>
              <a:t>(2022).</a:t>
            </a:r>
          </a:p>
        </p:txBody>
      </p:sp>
      <p:sp>
        <p:nvSpPr>
          <p:cNvPr id="7" name="Rectangle 25">
            <a:extLst>
              <a:ext uri="{FF2B5EF4-FFF2-40B4-BE49-F238E27FC236}">
                <a16:creationId xmlns:a16="http://schemas.microsoft.com/office/drawing/2014/main" id="{8875CDA9-53ED-B939-E0FB-647FF262620C}"/>
              </a:ext>
            </a:extLst>
          </p:cNvPr>
          <p:cNvSpPr/>
          <p:nvPr/>
        </p:nvSpPr>
        <p:spPr>
          <a:xfrm>
            <a:off x="46119" y="2577468"/>
            <a:ext cx="4572000" cy="584775"/>
          </a:xfrm>
          <a:prstGeom prst="rect">
            <a:avLst/>
          </a:prstGeom>
        </p:spPr>
        <p:txBody>
          <a:bodyPr>
            <a:spAutoFit/>
          </a:bodyPr>
          <a:lstStyle/>
          <a:p>
            <a:pPr lvl="0" defTabSz="914400">
              <a:defRPr/>
            </a:pPr>
            <a:r>
              <a:rPr lang="en-US" sz="1200" b="1" dirty="0">
                <a:solidFill>
                  <a:srgbClr val="0000FF"/>
                </a:solidFill>
              </a:rPr>
              <a:t>Solution: To imply a potential long-lived high-K state</a:t>
            </a:r>
          </a:p>
          <a:p>
            <a:pPr lvl="0" defTabSz="914400">
              <a:defRPr/>
            </a:pPr>
            <a:endParaRPr lang="en-US" sz="800" dirty="0">
              <a:solidFill>
                <a:prstClr val="black"/>
              </a:solidFill>
            </a:endParaRPr>
          </a:p>
          <a:p>
            <a:pPr lvl="0" defTabSz="914400">
              <a:defRPr/>
            </a:pPr>
            <a:r>
              <a:rPr lang="en-US" sz="1200" dirty="0">
                <a:solidFill>
                  <a:prstClr val="black"/>
                </a:solidFill>
              </a:rPr>
              <a:t>J. Khuyagbaatar, Eur. Phys. J. A </a:t>
            </a:r>
            <a:r>
              <a:rPr lang="en-US" sz="1200" b="1" dirty="0">
                <a:solidFill>
                  <a:prstClr val="black"/>
                </a:solidFill>
              </a:rPr>
              <a:t>58</a:t>
            </a:r>
            <a:r>
              <a:rPr lang="en-US" sz="1200" dirty="0">
                <a:solidFill>
                  <a:prstClr val="black"/>
                </a:solidFill>
              </a:rPr>
              <a:t>, 243 (2022).</a:t>
            </a:r>
          </a:p>
        </p:txBody>
      </p:sp>
      <p:sp>
        <p:nvSpPr>
          <p:cNvPr id="8" name="Down Arrow 26">
            <a:extLst>
              <a:ext uri="{FF2B5EF4-FFF2-40B4-BE49-F238E27FC236}">
                <a16:creationId xmlns:a16="http://schemas.microsoft.com/office/drawing/2014/main" id="{0361064E-7AE8-2772-5B8C-F5BBD02147F3}"/>
              </a:ext>
            </a:extLst>
          </p:cNvPr>
          <p:cNvSpPr/>
          <p:nvPr/>
        </p:nvSpPr>
        <p:spPr>
          <a:xfrm>
            <a:off x="1669423" y="2277097"/>
            <a:ext cx="320643" cy="345351"/>
          </a:xfrm>
          <a:prstGeom prst="downArrow">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0" name="Textfeld 6">
            <a:extLst>
              <a:ext uri="{FF2B5EF4-FFF2-40B4-BE49-F238E27FC236}">
                <a16:creationId xmlns:a16="http://schemas.microsoft.com/office/drawing/2014/main" id="{0BCABF7D-E6B8-1A95-208A-ADB1BB582A1B}"/>
              </a:ext>
            </a:extLst>
          </p:cNvPr>
          <p:cNvSpPr txBox="1"/>
          <p:nvPr/>
        </p:nvSpPr>
        <p:spPr>
          <a:xfrm>
            <a:off x="46118" y="3573563"/>
            <a:ext cx="3434501" cy="1107996"/>
          </a:xfrm>
          <a:prstGeom prst="rect">
            <a:avLst/>
          </a:prstGeom>
          <a:solidFill>
            <a:schemeClr val="bg1"/>
          </a:solidFill>
        </p:spPr>
        <p:txBody>
          <a:bodyPr wrap="square" rtlCol="0">
            <a:spAutoFit/>
          </a:bodyPr>
          <a:lstStyle/>
          <a:p>
            <a:pPr fontAlgn="base">
              <a:spcBef>
                <a:spcPct val="0"/>
              </a:spcBef>
              <a:spcAft>
                <a:spcPct val="0"/>
              </a:spcAft>
            </a:pPr>
            <a:r>
              <a:rPr lang="en-US" sz="1200" dirty="0">
                <a:solidFill>
                  <a:srgbClr val="000000"/>
                </a:solidFill>
                <a:latin typeface="Arial" charset="0"/>
              </a:rPr>
              <a:t>Experimental campaigns</a:t>
            </a:r>
            <a:r>
              <a:rPr lang="de-DE" sz="1200" dirty="0">
                <a:solidFill>
                  <a:srgbClr val="000000"/>
                </a:solidFill>
                <a:latin typeface="Arial" charset="0"/>
              </a:rPr>
              <a:t> at </a:t>
            </a:r>
            <a:r>
              <a:rPr lang="de-DE" sz="1200" b="1" dirty="0">
                <a:solidFill>
                  <a:srgbClr val="FF0000"/>
                </a:solidFill>
                <a:effectLst>
                  <a:outerShdw blurRad="38100" dist="38100" dir="2700000" algn="tl">
                    <a:srgbClr val="000000">
                      <a:alpha val="43137"/>
                    </a:srgbClr>
                  </a:outerShdw>
                </a:effectLst>
                <a:latin typeface="Arial" charset="0"/>
              </a:rPr>
              <a:t>TASCA</a:t>
            </a:r>
          </a:p>
          <a:p>
            <a:pPr fontAlgn="base">
              <a:spcBef>
                <a:spcPct val="0"/>
              </a:spcBef>
              <a:spcAft>
                <a:spcPct val="0"/>
              </a:spcAft>
            </a:pPr>
            <a:endParaRPr lang="de-DE" sz="700" b="1" dirty="0">
              <a:solidFill>
                <a:srgbClr val="FF0000"/>
              </a:solidFill>
              <a:effectLst>
                <a:outerShdw blurRad="38100" dist="38100" dir="2700000" algn="tl">
                  <a:srgbClr val="000000">
                    <a:alpha val="43137"/>
                  </a:srgbClr>
                </a:outerShdw>
              </a:effectLst>
              <a:latin typeface="Arial" charset="0"/>
            </a:endParaRPr>
          </a:p>
          <a:p>
            <a:pPr fontAlgn="base">
              <a:spcBef>
                <a:spcPct val="0"/>
              </a:spcBef>
              <a:spcAft>
                <a:spcPct val="0"/>
              </a:spcAft>
            </a:pPr>
            <a:r>
              <a:rPr lang="de-DE" sz="1200" dirty="0">
                <a:solidFill>
                  <a:srgbClr val="000000"/>
                </a:solidFill>
                <a:latin typeface="Arial" charset="0"/>
              </a:rPr>
              <a:t>2021: </a:t>
            </a:r>
            <a:r>
              <a:rPr lang="de-DE" sz="1200" dirty="0" err="1">
                <a:solidFill>
                  <a:srgbClr val="000000"/>
                </a:solidFill>
                <a:latin typeface="Arial" charset="0"/>
              </a:rPr>
              <a:t>Proposal</a:t>
            </a:r>
            <a:r>
              <a:rPr lang="de-DE" sz="1200" dirty="0">
                <a:solidFill>
                  <a:srgbClr val="000000"/>
                </a:solidFill>
                <a:latin typeface="Arial" charset="0"/>
              </a:rPr>
              <a:t> </a:t>
            </a:r>
            <a:r>
              <a:rPr lang="de-CH" sz="1200" dirty="0">
                <a:solidFill>
                  <a:srgbClr val="000000"/>
                </a:solidFill>
                <a:latin typeface="Arial" charset="0"/>
              </a:rPr>
              <a:t>U328 (J. Khuyagbaatar)</a:t>
            </a:r>
          </a:p>
          <a:p>
            <a:pPr algn="ctr" fontAlgn="base">
              <a:spcBef>
                <a:spcPct val="0"/>
              </a:spcBef>
              <a:spcAft>
                <a:spcPct val="0"/>
              </a:spcAft>
            </a:pPr>
            <a:r>
              <a:rPr lang="de-CH" sz="1100" dirty="0">
                <a:solidFill>
                  <a:srgbClr val="000000"/>
                </a:solidFill>
                <a:latin typeface="Arial" charset="0"/>
              </a:rPr>
              <a:t>+</a:t>
            </a:r>
            <a:endParaRPr lang="en-US" sz="1100" dirty="0">
              <a:solidFill>
                <a:srgbClr val="000000"/>
              </a:solidFill>
              <a:latin typeface="Arial" charset="0"/>
            </a:endParaRPr>
          </a:p>
          <a:p>
            <a:pPr fontAlgn="base">
              <a:spcBef>
                <a:spcPct val="0"/>
              </a:spcBef>
              <a:spcAft>
                <a:spcPct val="0"/>
              </a:spcAft>
            </a:pPr>
            <a:r>
              <a:rPr lang="de-DE" sz="1200" b="1" dirty="0">
                <a:solidFill>
                  <a:srgbClr val="000000"/>
                </a:solidFill>
                <a:latin typeface="Arial" charset="0"/>
              </a:rPr>
              <a:t>2024: 20-28 </a:t>
            </a:r>
            <a:r>
              <a:rPr lang="en-US" sz="1200" b="1" dirty="0">
                <a:solidFill>
                  <a:srgbClr val="000000"/>
                </a:solidFill>
                <a:latin typeface="Arial" charset="0"/>
              </a:rPr>
              <a:t>February</a:t>
            </a:r>
            <a:r>
              <a:rPr lang="de-DE" sz="1200" b="1" dirty="0">
                <a:solidFill>
                  <a:srgbClr val="000000"/>
                </a:solidFill>
                <a:latin typeface="Arial" charset="0"/>
              </a:rPr>
              <a:t> (</a:t>
            </a:r>
            <a:r>
              <a:rPr lang="de-DE" sz="1200" b="1" baseline="30000" dirty="0">
                <a:solidFill>
                  <a:srgbClr val="000000"/>
                </a:solidFill>
                <a:latin typeface="Arial" charset="0"/>
              </a:rPr>
              <a:t>50</a:t>
            </a:r>
            <a:r>
              <a:rPr lang="de-DE" sz="1200" b="1" dirty="0">
                <a:solidFill>
                  <a:srgbClr val="000000"/>
                </a:solidFill>
                <a:latin typeface="Arial" charset="0"/>
              </a:rPr>
              <a:t>Ti </a:t>
            </a:r>
            <a:r>
              <a:rPr lang="de-DE" sz="1200" b="1" dirty="0" err="1">
                <a:solidFill>
                  <a:srgbClr val="000000"/>
                </a:solidFill>
                <a:latin typeface="Arial" charset="0"/>
              </a:rPr>
              <a:t>parasitic</a:t>
            </a:r>
            <a:r>
              <a:rPr lang="de-DE" sz="1200" b="1" dirty="0">
                <a:solidFill>
                  <a:srgbClr val="000000"/>
                </a:solidFill>
                <a:latin typeface="Arial" charset="0"/>
              </a:rPr>
              <a:t> beam)</a:t>
            </a:r>
          </a:p>
          <a:p>
            <a:pPr fontAlgn="base">
              <a:spcBef>
                <a:spcPct val="0"/>
              </a:spcBef>
              <a:spcAft>
                <a:spcPct val="0"/>
              </a:spcAft>
            </a:pPr>
            <a:r>
              <a:rPr lang="de-DE" sz="1200" dirty="0">
                <a:solidFill>
                  <a:srgbClr val="000000"/>
                </a:solidFill>
                <a:latin typeface="Arial" charset="0"/>
              </a:rPr>
              <a:t>	          </a:t>
            </a:r>
            <a:r>
              <a:rPr lang="de-DE" sz="1200" dirty="0" err="1">
                <a:solidFill>
                  <a:srgbClr val="000000"/>
                </a:solidFill>
                <a:latin typeface="Arial" charset="0"/>
              </a:rPr>
              <a:t>Proposal</a:t>
            </a:r>
            <a:r>
              <a:rPr lang="de-DE" sz="1200" dirty="0">
                <a:solidFill>
                  <a:srgbClr val="000000"/>
                </a:solidFill>
                <a:latin typeface="Arial" charset="0"/>
              </a:rPr>
              <a:t> </a:t>
            </a:r>
            <a:r>
              <a:rPr lang="de-CH" sz="1200" dirty="0">
                <a:solidFill>
                  <a:srgbClr val="000000"/>
                </a:solidFill>
                <a:latin typeface="Arial" charset="0"/>
              </a:rPr>
              <a:t>G-22-0034 (A. Yakushev)</a:t>
            </a:r>
            <a:endParaRPr lang="en-US" sz="1200" dirty="0">
              <a:solidFill>
                <a:srgbClr val="000000"/>
              </a:solidFill>
              <a:latin typeface="Arial" charset="0"/>
            </a:endParaRPr>
          </a:p>
        </p:txBody>
      </p:sp>
      <p:sp>
        <p:nvSpPr>
          <p:cNvPr id="11" name="Rectangle 27">
            <a:extLst>
              <a:ext uri="{FF2B5EF4-FFF2-40B4-BE49-F238E27FC236}">
                <a16:creationId xmlns:a16="http://schemas.microsoft.com/office/drawing/2014/main" id="{D20DB57F-E035-6E43-3F35-6832DB4154BA}"/>
              </a:ext>
            </a:extLst>
          </p:cNvPr>
          <p:cNvSpPr/>
          <p:nvPr/>
        </p:nvSpPr>
        <p:spPr>
          <a:xfrm>
            <a:off x="7543564" y="3650478"/>
            <a:ext cx="324464" cy="363817"/>
          </a:xfrm>
          <a:prstGeom prst="rect">
            <a:avLst/>
          </a:prstGeom>
          <a:noFill/>
          <a:ln w="5715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2" name="Rectangle 67">
            <a:extLst>
              <a:ext uri="{FF2B5EF4-FFF2-40B4-BE49-F238E27FC236}">
                <a16:creationId xmlns:a16="http://schemas.microsoft.com/office/drawing/2014/main" id="{DD64C557-9DAD-87A8-38A8-90654D1841C3}"/>
              </a:ext>
            </a:extLst>
          </p:cNvPr>
          <p:cNvSpPr/>
          <p:nvPr/>
        </p:nvSpPr>
        <p:spPr>
          <a:xfrm>
            <a:off x="-20840" y="4694794"/>
            <a:ext cx="1210588" cy="261610"/>
          </a:xfrm>
          <a:prstGeom prst="rect">
            <a:avLst/>
          </a:prstGeom>
        </p:spPr>
        <p:txBody>
          <a:bodyPr wrap="none">
            <a:spAutoFit/>
          </a:bodyPr>
          <a:lstStyle/>
          <a:p>
            <a:pPr fontAlgn="base">
              <a:spcBef>
                <a:spcPct val="0"/>
              </a:spcBef>
              <a:spcAft>
                <a:spcPct val="0"/>
              </a:spcAft>
            </a:pPr>
            <a:r>
              <a:rPr lang="de-DE" sz="1100" dirty="0">
                <a:latin typeface="Arial" charset="0"/>
              </a:rPr>
              <a:t>J. Khuyagbaatar</a:t>
            </a:r>
            <a:endParaRPr lang="de-DE" sz="1100" b="1" dirty="0">
              <a:effectLst>
                <a:outerShdw blurRad="38100" dist="38100" dir="2700000" algn="tl">
                  <a:srgbClr val="000000">
                    <a:alpha val="43137"/>
                  </a:srgbClr>
                </a:outerShdw>
              </a:effectLst>
              <a:latin typeface="Arial" charset="0"/>
            </a:endParaRPr>
          </a:p>
        </p:txBody>
      </p:sp>
      <p:grpSp>
        <p:nvGrpSpPr>
          <p:cNvPr id="13" name="Group 69">
            <a:extLst>
              <a:ext uri="{FF2B5EF4-FFF2-40B4-BE49-F238E27FC236}">
                <a16:creationId xmlns:a16="http://schemas.microsoft.com/office/drawing/2014/main" id="{23C71D1D-2D13-7D67-253D-F4F4E1991E84}"/>
              </a:ext>
            </a:extLst>
          </p:cNvPr>
          <p:cNvGrpSpPr/>
          <p:nvPr/>
        </p:nvGrpSpPr>
        <p:grpSpPr>
          <a:xfrm>
            <a:off x="4314246" y="823329"/>
            <a:ext cx="4828147" cy="4057111"/>
            <a:chOff x="4314246" y="823329"/>
            <a:chExt cx="4828147" cy="4057111"/>
          </a:xfrm>
        </p:grpSpPr>
        <p:pic>
          <p:nvPicPr>
            <p:cNvPr id="14" name="Picture 34">
              <a:extLst>
                <a:ext uri="{FF2B5EF4-FFF2-40B4-BE49-F238E27FC236}">
                  <a16:creationId xmlns:a16="http://schemas.microsoft.com/office/drawing/2014/main" id="{574112DE-22A5-6F94-B11C-CD155F1A9A77}"/>
                </a:ext>
              </a:extLst>
            </p:cNvPr>
            <p:cNvPicPr>
              <a:picLocks noChangeAspect="1"/>
            </p:cNvPicPr>
            <p:nvPr/>
          </p:nvPicPr>
          <p:blipFill>
            <a:blip r:embed="rId3"/>
            <a:stretch>
              <a:fillRect/>
            </a:stretch>
          </p:blipFill>
          <p:spPr>
            <a:xfrm>
              <a:off x="4410845" y="823329"/>
              <a:ext cx="4731548" cy="2225252"/>
            </a:xfrm>
            <a:prstGeom prst="rect">
              <a:avLst/>
            </a:prstGeom>
          </p:spPr>
        </p:pic>
        <p:sp>
          <p:nvSpPr>
            <p:cNvPr id="15" name="TextBox 43">
              <a:extLst>
                <a:ext uri="{FF2B5EF4-FFF2-40B4-BE49-F238E27FC236}">
                  <a16:creationId xmlns:a16="http://schemas.microsoft.com/office/drawing/2014/main" id="{DF098D7F-E8B8-7941-E86A-27147DF7BB43}"/>
                </a:ext>
              </a:extLst>
            </p:cNvPr>
            <p:cNvSpPr txBox="1"/>
            <p:nvPr/>
          </p:nvSpPr>
          <p:spPr>
            <a:xfrm>
              <a:off x="5168466" y="2262899"/>
              <a:ext cx="1151277" cy="338554"/>
            </a:xfrm>
            <a:prstGeom prst="rect">
              <a:avLst/>
            </a:prstGeom>
          </p:spPr>
          <p:txBody>
            <a:bodyPr vert="horz" wrap="none" lIns="91440" tIns="45720" rIns="91440" bIns="45720" rtlCol="0" anchor="t">
              <a:spAutoFit/>
            </a:bodyPr>
            <a:lstStyle/>
            <a:p>
              <a:pPr algn="l"/>
              <a:r>
                <a:rPr lang="en-US" sz="1600" dirty="0">
                  <a:solidFill>
                    <a:schemeClr val="accent2">
                      <a:lumMod val="50000"/>
                    </a:schemeClr>
                  </a:solidFill>
                </a:rPr>
                <a:t>ER</a:t>
              </a:r>
              <a:r>
                <a:rPr lang="en-US" sz="1600" dirty="0"/>
                <a:t>(</a:t>
              </a:r>
              <a:r>
                <a:rPr lang="en-US" sz="1600" baseline="30000" dirty="0"/>
                <a:t>252m</a:t>
              </a:r>
              <a:r>
                <a:rPr lang="en-US" sz="1600" dirty="0"/>
                <a:t>Rf)</a:t>
              </a:r>
              <a:endParaRPr lang="de-DE" sz="1600" dirty="0"/>
            </a:p>
          </p:txBody>
        </p:sp>
        <p:pic>
          <p:nvPicPr>
            <p:cNvPr id="16" name="Picture 44">
              <a:extLst>
                <a:ext uri="{FF2B5EF4-FFF2-40B4-BE49-F238E27FC236}">
                  <a16:creationId xmlns:a16="http://schemas.microsoft.com/office/drawing/2014/main" id="{8182B990-513F-79C8-02B6-F1C212D4A80A}"/>
                </a:ext>
              </a:extLst>
            </p:cNvPr>
            <p:cNvPicPr>
              <a:picLocks noChangeAspect="1"/>
            </p:cNvPicPr>
            <p:nvPr/>
          </p:nvPicPr>
          <p:blipFill rotWithShape="1">
            <a:blip r:embed="rId4"/>
            <a:srcRect l="51074" t="20935" b="10138"/>
            <a:stretch/>
          </p:blipFill>
          <p:spPr>
            <a:xfrm>
              <a:off x="6319743" y="1099421"/>
              <a:ext cx="1701825" cy="1127569"/>
            </a:xfrm>
            <a:prstGeom prst="rect">
              <a:avLst/>
            </a:prstGeom>
          </p:spPr>
        </p:pic>
        <p:cxnSp>
          <p:nvCxnSpPr>
            <p:cNvPr id="17" name="Straight Connector 46">
              <a:extLst>
                <a:ext uri="{FF2B5EF4-FFF2-40B4-BE49-F238E27FC236}">
                  <a16:creationId xmlns:a16="http://schemas.microsoft.com/office/drawing/2014/main" id="{F90C5145-FD0F-17C7-D625-E304CA22D4CE}"/>
                </a:ext>
              </a:extLst>
            </p:cNvPr>
            <p:cNvCxnSpPr/>
            <p:nvPr/>
          </p:nvCxnSpPr>
          <p:spPr>
            <a:xfrm flipV="1">
              <a:off x="5928432" y="1131083"/>
              <a:ext cx="429032" cy="468034"/>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48">
              <a:extLst>
                <a:ext uri="{FF2B5EF4-FFF2-40B4-BE49-F238E27FC236}">
                  <a16:creationId xmlns:a16="http://schemas.microsoft.com/office/drawing/2014/main" id="{7014ED91-FF6F-B45F-A39D-806F3671A577}"/>
                </a:ext>
              </a:extLst>
            </p:cNvPr>
            <p:cNvCxnSpPr/>
            <p:nvPr/>
          </p:nvCxnSpPr>
          <p:spPr>
            <a:xfrm>
              <a:off x="5928432" y="1671863"/>
              <a:ext cx="429032" cy="378161"/>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 name="TextBox 56">
              <a:extLst>
                <a:ext uri="{FF2B5EF4-FFF2-40B4-BE49-F238E27FC236}">
                  <a16:creationId xmlns:a16="http://schemas.microsoft.com/office/drawing/2014/main" id="{57B44A72-E86F-9855-6871-908E375027D2}"/>
                </a:ext>
              </a:extLst>
            </p:cNvPr>
            <p:cNvSpPr txBox="1"/>
            <p:nvPr/>
          </p:nvSpPr>
          <p:spPr>
            <a:xfrm>
              <a:off x="6589425" y="1131083"/>
              <a:ext cx="1151277" cy="338554"/>
            </a:xfrm>
            <a:prstGeom prst="rect">
              <a:avLst/>
            </a:prstGeom>
          </p:spPr>
          <p:txBody>
            <a:bodyPr vert="horz" wrap="none" lIns="91440" tIns="45720" rIns="91440" bIns="45720" rtlCol="0" anchor="t">
              <a:spAutoFit/>
            </a:bodyPr>
            <a:lstStyle/>
            <a:p>
              <a:pPr algn="l"/>
              <a:r>
                <a:rPr lang="en-US" sz="1600" dirty="0">
                  <a:solidFill>
                    <a:schemeClr val="accent6">
                      <a:lumMod val="75000"/>
                    </a:schemeClr>
                  </a:solidFill>
                </a:rPr>
                <a:t>CE</a:t>
              </a:r>
              <a:r>
                <a:rPr lang="en-US" sz="1600" dirty="0"/>
                <a:t>(</a:t>
              </a:r>
              <a:r>
                <a:rPr lang="en-US" sz="1600" baseline="30000" dirty="0"/>
                <a:t>252m</a:t>
              </a:r>
              <a:r>
                <a:rPr lang="en-US" sz="1600" dirty="0"/>
                <a:t>Rf)</a:t>
              </a:r>
              <a:endParaRPr lang="de-DE" sz="1600" dirty="0"/>
            </a:p>
          </p:txBody>
        </p:sp>
        <p:cxnSp>
          <p:nvCxnSpPr>
            <p:cNvPr id="20" name="Straight Arrow Connector 58">
              <a:extLst>
                <a:ext uri="{FF2B5EF4-FFF2-40B4-BE49-F238E27FC236}">
                  <a16:creationId xmlns:a16="http://schemas.microsoft.com/office/drawing/2014/main" id="{05F2BD5F-A024-5B9B-A39F-FD071E9BC038}"/>
                </a:ext>
              </a:extLst>
            </p:cNvPr>
            <p:cNvCxnSpPr/>
            <p:nvPr/>
          </p:nvCxnSpPr>
          <p:spPr>
            <a:xfrm>
              <a:off x="7393206" y="1430104"/>
              <a:ext cx="185264" cy="331614"/>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1" name="TextBox 60">
              <a:extLst>
                <a:ext uri="{FF2B5EF4-FFF2-40B4-BE49-F238E27FC236}">
                  <a16:creationId xmlns:a16="http://schemas.microsoft.com/office/drawing/2014/main" id="{D11F6261-561A-9539-5781-8A0A20E9F119}"/>
                </a:ext>
              </a:extLst>
            </p:cNvPr>
            <p:cNvSpPr txBox="1"/>
            <p:nvPr/>
          </p:nvSpPr>
          <p:spPr>
            <a:xfrm>
              <a:off x="8004668" y="1525070"/>
              <a:ext cx="1090363" cy="338554"/>
            </a:xfrm>
            <a:prstGeom prst="rect">
              <a:avLst/>
            </a:prstGeom>
          </p:spPr>
          <p:txBody>
            <a:bodyPr vert="horz" wrap="none" lIns="91440" tIns="45720" rIns="91440" bIns="45720" rtlCol="0" anchor="t">
              <a:spAutoFit/>
            </a:bodyPr>
            <a:lstStyle/>
            <a:p>
              <a:pPr algn="l"/>
              <a:r>
                <a:rPr lang="en-US" sz="1600" dirty="0">
                  <a:solidFill>
                    <a:srgbClr val="008000"/>
                  </a:solidFill>
                </a:rPr>
                <a:t>SF</a:t>
              </a:r>
              <a:r>
                <a:rPr lang="en-US" sz="1600" dirty="0"/>
                <a:t>(</a:t>
              </a:r>
              <a:r>
                <a:rPr lang="en-US" sz="1600" baseline="30000" dirty="0"/>
                <a:t>252g</a:t>
              </a:r>
              <a:r>
                <a:rPr lang="en-US" sz="1600" dirty="0"/>
                <a:t>Rf)</a:t>
              </a:r>
              <a:endParaRPr lang="de-DE" sz="1600" dirty="0"/>
            </a:p>
          </p:txBody>
        </p:sp>
        <p:cxnSp>
          <p:nvCxnSpPr>
            <p:cNvPr id="22" name="Straight Arrow Connector 61">
              <a:extLst>
                <a:ext uri="{FF2B5EF4-FFF2-40B4-BE49-F238E27FC236}">
                  <a16:creationId xmlns:a16="http://schemas.microsoft.com/office/drawing/2014/main" id="{A1211E16-2D35-46E0-1BE9-4AE3EC6DC6A0}"/>
                </a:ext>
              </a:extLst>
            </p:cNvPr>
            <p:cNvCxnSpPr/>
            <p:nvPr/>
          </p:nvCxnSpPr>
          <p:spPr>
            <a:xfrm flipH="1">
              <a:off x="7740889" y="1704169"/>
              <a:ext cx="303321" cy="0"/>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3" name="Down Arrow 65">
              <a:extLst>
                <a:ext uri="{FF2B5EF4-FFF2-40B4-BE49-F238E27FC236}">
                  <a16:creationId xmlns:a16="http://schemas.microsoft.com/office/drawing/2014/main" id="{9850FA31-3B11-C4C4-7CB8-95F1289F8BE5}"/>
                </a:ext>
              </a:extLst>
            </p:cNvPr>
            <p:cNvSpPr/>
            <p:nvPr/>
          </p:nvSpPr>
          <p:spPr>
            <a:xfrm>
              <a:off x="5405044" y="2940600"/>
              <a:ext cx="320643" cy="493758"/>
            </a:xfrm>
            <a:prstGeom prst="downArrow">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24" name="Rectangle 66">
              <a:extLst>
                <a:ext uri="{FF2B5EF4-FFF2-40B4-BE49-F238E27FC236}">
                  <a16:creationId xmlns:a16="http://schemas.microsoft.com/office/drawing/2014/main" id="{454D4F8D-E975-5913-8FD8-7582A8C86F20}"/>
                </a:ext>
              </a:extLst>
            </p:cNvPr>
            <p:cNvSpPr/>
            <p:nvPr/>
          </p:nvSpPr>
          <p:spPr>
            <a:xfrm>
              <a:off x="4314246" y="3411392"/>
              <a:ext cx="2356485" cy="446276"/>
            </a:xfrm>
            <a:prstGeom prst="rect">
              <a:avLst/>
            </a:prstGeom>
          </p:spPr>
          <p:txBody>
            <a:bodyPr wrap="square">
              <a:spAutoFit/>
            </a:bodyPr>
            <a:lstStyle/>
            <a:p>
              <a:pPr algn="ctr"/>
              <a:r>
                <a:rPr lang="de-DE" sz="1400" b="1" dirty="0">
                  <a:solidFill>
                    <a:srgbClr val="FF0000"/>
                  </a:solidFill>
                  <a:latin typeface="CMR10"/>
                </a:rPr>
                <a:t>The </a:t>
              </a:r>
              <a:r>
                <a:rPr lang="de-DE" sz="1400" b="1" dirty="0" err="1">
                  <a:solidFill>
                    <a:srgbClr val="FF0000"/>
                  </a:solidFill>
                  <a:latin typeface="CMR10"/>
                </a:rPr>
                <a:t>new</a:t>
              </a:r>
              <a:r>
                <a:rPr lang="de-DE" sz="1400" b="1" dirty="0">
                  <a:solidFill>
                    <a:srgbClr val="FF0000"/>
                  </a:solidFill>
                  <a:latin typeface="CMR10"/>
                </a:rPr>
                <a:t> isotope </a:t>
              </a:r>
              <a:r>
                <a:rPr lang="de-DE" sz="1400" b="1" baseline="30000" dirty="0">
                  <a:solidFill>
                    <a:srgbClr val="FF0000"/>
                  </a:solidFill>
                  <a:latin typeface="CMR10"/>
                </a:rPr>
                <a:t>252</a:t>
              </a:r>
              <a:r>
                <a:rPr lang="de-DE" sz="1400" b="1" dirty="0">
                  <a:solidFill>
                    <a:srgbClr val="FF0000"/>
                  </a:solidFill>
                  <a:latin typeface="CMR10"/>
                </a:rPr>
                <a:t>Rf </a:t>
              </a:r>
            </a:p>
            <a:p>
              <a:endParaRPr lang="en-US" sz="900" b="1" dirty="0">
                <a:latin typeface="CMR10"/>
              </a:endParaRPr>
            </a:p>
          </p:txBody>
        </p:sp>
        <p:sp>
          <p:nvSpPr>
            <p:cNvPr id="25" name="TextBox 68">
              <a:extLst>
                <a:ext uri="{FF2B5EF4-FFF2-40B4-BE49-F238E27FC236}">
                  <a16:creationId xmlns:a16="http://schemas.microsoft.com/office/drawing/2014/main" id="{B9713C43-1CB1-6A60-EA39-7AB68A1A641C}"/>
                </a:ext>
              </a:extLst>
            </p:cNvPr>
            <p:cNvSpPr txBox="1"/>
            <p:nvPr/>
          </p:nvSpPr>
          <p:spPr>
            <a:xfrm>
              <a:off x="4635176" y="4603441"/>
              <a:ext cx="1744388" cy="276999"/>
            </a:xfrm>
            <a:prstGeom prst="rect">
              <a:avLst/>
            </a:prstGeom>
          </p:spPr>
          <p:txBody>
            <a:bodyPr vert="horz" wrap="none" lIns="91440" tIns="45720" rIns="91440" bIns="45720" rtlCol="0" anchor="t">
              <a:spAutoFit/>
            </a:bodyPr>
            <a:lstStyle/>
            <a:p>
              <a:pPr algn="l"/>
              <a:r>
                <a:rPr lang="en-US" sz="1200" dirty="0"/>
                <a:t>Under review with PRL</a:t>
              </a:r>
              <a:endParaRPr lang="de-DE" sz="1200" dirty="0"/>
            </a:p>
          </p:txBody>
        </p:sp>
      </p:grpSp>
      <p:sp>
        <p:nvSpPr>
          <p:cNvPr id="29" name="Down Arrow 36">
            <a:extLst>
              <a:ext uri="{FF2B5EF4-FFF2-40B4-BE49-F238E27FC236}">
                <a16:creationId xmlns:a16="http://schemas.microsoft.com/office/drawing/2014/main" id="{88FD3BFC-9370-9DAE-4E67-162A316F26F5}"/>
              </a:ext>
            </a:extLst>
          </p:cNvPr>
          <p:cNvSpPr/>
          <p:nvPr/>
        </p:nvSpPr>
        <p:spPr>
          <a:xfrm>
            <a:off x="1661501" y="3205319"/>
            <a:ext cx="328565" cy="366157"/>
          </a:xfrm>
          <a:prstGeom prst="downArrow">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pic>
        <p:nvPicPr>
          <p:cNvPr id="30" name="Grafik 29">
            <a:extLst>
              <a:ext uri="{FF2B5EF4-FFF2-40B4-BE49-F238E27FC236}">
                <a16:creationId xmlns:a16="http://schemas.microsoft.com/office/drawing/2014/main" id="{3DEF0293-B6E7-6210-336F-EC40A815649B}"/>
              </a:ext>
            </a:extLst>
          </p:cNvPr>
          <p:cNvPicPr>
            <a:picLocks noChangeAspect="1"/>
          </p:cNvPicPr>
          <p:nvPr/>
        </p:nvPicPr>
        <p:blipFill>
          <a:blip r:embed="rId5"/>
          <a:stretch>
            <a:fillRect/>
          </a:stretch>
        </p:blipFill>
        <p:spPr>
          <a:xfrm>
            <a:off x="5095574" y="3690976"/>
            <a:ext cx="832857" cy="891303"/>
          </a:xfrm>
          <a:prstGeom prst="rect">
            <a:avLst/>
          </a:prstGeom>
        </p:spPr>
      </p:pic>
    </p:spTree>
    <p:extLst>
      <p:ext uri="{BB962C8B-B14F-4D97-AF65-F5344CB8AC3E}">
        <p14:creationId xmlns:p14="http://schemas.microsoft.com/office/powerpoint/2010/main" val="3980378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125CBDDA-5CCF-8748-8988-9DC6C8981774}" type="slidenum">
              <a:rPr lang="de-DE" smtClean="0"/>
              <a:t>11</a:t>
            </a:fld>
            <a:endParaRPr lang="de-DE"/>
          </a:p>
        </p:txBody>
      </p:sp>
      <p:sp>
        <p:nvSpPr>
          <p:cNvPr id="4" name="Datumsplatzhalter 3"/>
          <p:cNvSpPr>
            <a:spLocks noGrp="1"/>
          </p:cNvSpPr>
          <p:nvPr>
            <p:ph type="dt" sz="half" idx="2"/>
          </p:nvPr>
        </p:nvSpPr>
        <p:spPr/>
        <p:txBody>
          <a:bodyPr/>
          <a:lstStyle/>
          <a:p>
            <a:r>
              <a:rPr lang="de-DE"/>
              <a:t>07.09.2022</a:t>
            </a:r>
            <a:endParaRPr lang="de-DE" dirty="0"/>
          </a:p>
        </p:txBody>
      </p:sp>
      <p:sp>
        <p:nvSpPr>
          <p:cNvPr id="5" name="Fußzeilenplatzhalter 4"/>
          <p:cNvSpPr>
            <a:spLocks noGrp="1"/>
          </p:cNvSpPr>
          <p:nvPr>
            <p:ph type="ftr" sz="quarter" idx="3"/>
          </p:nvPr>
        </p:nvSpPr>
        <p:spPr/>
        <p:txBody>
          <a:bodyPr/>
          <a:lstStyle/>
          <a:p>
            <a:pPr algn="l"/>
            <a:r>
              <a:rPr lang="en-US"/>
              <a:t>6th Beam Time Retreat | M. Block | </a:t>
            </a:r>
            <a:endParaRPr lang="de-DE" dirty="0"/>
          </a:p>
        </p:txBody>
      </p:sp>
      <p:sp>
        <p:nvSpPr>
          <p:cNvPr id="6" name="Textplatzhalter 5"/>
          <p:cNvSpPr>
            <a:spLocks noGrp="1"/>
          </p:cNvSpPr>
          <p:nvPr>
            <p:ph type="body" sz="quarter" idx="13"/>
          </p:nvPr>
        </p:nvSpPr>
        <p:spPr>
          <a:xfrm>
            <a:off x="317635" y="36033"/>
            <a:ext cx="6071291" cy="701284"/>
          </a:xfrm>
        </p:spPr>
        <p:txBody>
          <a:bodyPr/>
          <a:lstStyle/>
          <a:p>
            <a:r>
              <a:rPr lang="de-CH" dirty="0" err="1"/>
              <a:t>Kinetics</a:t>
            </a:r>
            <a:r>
              <a:rPr lang="de-CH" dirty="0"/>
              <a:t> </a:t>
            </a:r>
            <a:r>
              <a:rPr lang="de-CH" dirty="0" err="1"/>
              <a:t>studies</a:t>
            </a:r>
            <a:r>
              <a:rPr lang="de-CH" dirty="0"/>
              <a:t> </a:t>
            </a:r>
            <a:r>
              <a:rPr lang="de-CH" dirty="0" err="1"/>
              <a:t>with</a:t>
            </a:r>
            <a:r>
              <a:rPr lang="de-CH" dirty="0"/>
              <a:t> superheavy </a:t>
            </a:r>
            <a:r>
              <a:rPr lang="de-CH" dirty="0" err="1"/>
              <a:t>element</a:t>
            </a:r>
            <a:r>
              <a:rPr lang="de-CH" dirty="0"/>
              <a:t> </a:t>
            </a:r>
            <a:r>
              <a:rPr lang="de-CH" dirty="0" err="1"/>
              <a:t>Sg</a:t>
            </a:r>
            <a:endParaRPr lang="de-DE" dirty="0"/>
          </a:p>
        </p:txBody>
      </p:sp>
      <p:sp>
        <p:nvSpPr>
          <p:cNvPr id="7" name="Textfeld 6"/>
          <p:cNvSpPr txBox="1"/>
          <p:nvPr/>
        </p:nvSpPr>
        <p:spPr>
          <a:xfrm>
            <a:off x="46119" y="922666"/>
            <a:ext cx="4304752" cy="276999"/>
          </a:xfrm>
          <a:prstGeom prst="rect">
            <a:avLst/>
          </a:prstGeom>
          <a:solidFill>
            <a:schemeClr val="bg1"/>
          </a:solidFill>
        </p:spPr>
        <p:txBody>
          <a:bodyPr wrap="square" rtlCol="0">
            <a:spAutoFit/>
          </a:bodyPr>
          <a:lstStyle/>
          <a:p>
            <a:pPr fontAlgn="base">
              <a:spcBef>
                <a:spcPct val="0"/>
              </a:spcBef>
              <a:spcAft>
                <a:spcPct val="0"/>
              </a:spcAft>
            </a:pPr>
            <a:r>
              <a:rPr lang="de-DE" sz="1200" dirty="0" err="1">
                <a:solidFill>
                  <a:srgbClr val="000000"/>
                </a:solidFill>
                <a:latin typeface="Arial" charset="0"/>
              </a:rPr>
              <a:t>Proposal</a:t>
            </a:r>
            <a:r>
              <a:rPr lang="de-DE" sz="1200" dirty="0">
                <a:solidFill>
                  <a:srgbClr val="000000"/>
                </a:solidFill>
                <a:latin typeface="Arial" charset="0"/>
              </a:rPr>
              <a:t> </a:t>
            </a:r>
            <a:r>
              <a:rPr lang="de-CH" sz="1200" dirty="0">
                <a:solidFill>
                  <a:srgbClr val="000000"/>
                </a:solidFill>
                <a:latin typeface="Arial" charset="0"/>
              </a:rPr>
              <a:t>G-22-0034 (</a:t>
            </a:r>
            <a:r>
              <a:rPr lang="de-CH" sz="1200" dirty="0" err="1">
                <a:solidFill>
                  <a:srgbClr val="000000"/>
                </a:solidFill>
                <a:latin typeface="Arial" charset="0"/>
              </a:rPr>
              <a:t>Spokesperson</a:t>
            </a:r>
            <a:r>
              <a:rPr lang="de-CH" sz="1200" dirty="0">
                <a:solidFill>
                  <a:srgbClr val="000000"/>
                </a:solidFill>
                <a:latin typeface="Arial" charset="0"/>
              </a:rPr>
              <a:t> A. Yakushev)</a:t>
            </a:r>
            <a:endParaRPr lang="en-US" sz="1200" dirty="0">
              <a:solidFill>
                <a:srgbClr val="000000"/>
              </a:solidFill>
              <a:latin typeface="Arial" charset="0"/>
            </a:endParaRPr>
          </a:p>
        </p:txBody>
      </p:sp>
      <p:pic>
        <p:nvPicPr>
          <p:cNvPr id="8" name="Picture 33"/>
          <p:cNvPicPr>
            <a:picLocks noChangeAspect="1" noChangeArrowheads="1"/>
          </p:cNvPicPr>
          <p:nvPr/>
        </p:nvPicPr>
        <p:blipFill>
          <a:blip r:embed="rId2"/>
          <a:srcRect l="3511" t="2942" r="10533"/>
          <a:stretch>
            <a:fillRect/>
          </a:stretch>
        </p:blipFill>
        <p:spPr bwMode="auto">
          <a:xfrm>
            <a:off x="3406878" y="1579712"/>
            <a:ext cx="1440470" cy="1294157"/>
          </a:xfrm>
          <a:prstGeom prst="rect">
            <a:avLst/>
          </a:prstGeom>
          <a:noFill/>
          <a:ln w="9525">
            <a:noFill/>
            <a:miter lim="800000"/>
            <a:headEnd/>
            <a:tailEnd/>
          </a:ln>
        </p:spPr>
      </p:pic>
      <p:sp>
        <p:nvSpPr>
          <p:cNvPr id="10" name="Textfeld 9"/>
          <p:cNvSpPr txBox="1"/>
          <p:nvPr/>
        </p:nvSpPr>
        <p:spPr>
          <a:xfrm>
            <a:off x="-55851" y="1148754"/>
            <a:ext cx="4564070" cy="335156"/>
          </a:xfrm>
          <a:prstGeom prst="rect">
            <a:avLst/>
          </a:prstGeom>
          <a:noFill/>
        </p:spPr>
        <p:txBody>
          <a:bodyPr wrap="none" rtlCol="0">
            <a:spAutoFit/>
          </a:bodyPr>
          <a:lstStyle/>
          <a:p>
            <a:pPr fontAlgn="base">
              <a:lnSpc>
                <a:spcPct val="150000"/>
              </a:lnSpc>
              <a:spcBef>
                <a:spcPct val="0"/>
              </a:spcBef>
              <a:spcAft>
                <a:spcPct val="0"/>
              </a:spcAft>
            </a:pPr>
            <a:r>
              <a:rPr lang="de-DE" sz="1200" dirty="0" err="1">
                <a:solidFill>
                  <a:srgbClr val="C00000"/>
                </a:solidFill>
                <a:latin typeface="Arial" charset="0"/>
              </a:rPr>
              <a:t>Approved</a:t>
            </a:r>
            <a:r>
              <a:rPr lang="de-DE" sz="1200" dirty="0">
                <a:solidFill>
                  <a:srgbClr val="C00000"/>
                </a:solidFill>
                <a:latin typeface="Arial" charset="0"/>
              </a:rPr>
              <a:t>: </a:t>
            </a:r>
            <a:r>
              <a:rPr lang="de-DE" sz="1200" b="1" dirty="0">
                <a:solidFill>
                  <a:srgbClr val="C00000"/>
                </a:solidFill>
                <a:latin typeface="Arial" charset="0"/>
              </a:rPr>
              <a:t>42 </a:t>
            </a:r>
            <a:r>
              <a:rPr lang="de-DE" sz="1200" b="1" dirty="0" err="1">
                <a:solidFill>
                  <a:srgbClr val="C00000"/>
                </a:solidFill>
                <a:latin typeface="Arial" charset="0"/>
              </a:rPr>
              <a:t>main</a:t>
            </a:r>
            <a:r>
              <a:rPr lang="de-DE" sz="1200" b="1" dirty="0">
                <a:solidFill>
                  <a:srgbClr val="C00000"/>
                </a:solidFill>
                <a:latin typeface="Arial" charset="0"/>
              </a:rPr>
              <a:t> </a:t>
            </a:r>
            <a:r>
              <a:rPr lang="de-DE" sz="1200" b="1" dirty="0" err="1">
                <a:solidFill>
                  <a:srgbClr val="C00000"/>
                </a:solidFill>
                <a:latin typeface="Arial" charset="0"/>
              </a:rPr>
              <a:t>shifts</a:t>
            </a:r>
            <a:r>
              <a:rPr lang="de-DE" sz="1200" b="1" dirty="0">
                <a:solidFill>
                  <a:srgbClr val="C00000"/>
                </a:solidFill>
                <a:latin typeface="Arial" charset="0"/>
              </a:rPr>
              <a:t> (</a:t>
            </a:r>
            <a:r>
              <a:rPr lang="de-DE" sz="1200" b="1" baseline="30000" dirty="0">
                <a:solidFill>
                  <a:srgbClr val="C00000"/>
                </a:solidFill>
                <a:latin typeface="Arial" charset="0"/>
              </a:rPr>
              <a:t>54</a:t>
            </a:r>
            <a:r>
              <a:rPr lang="de-DE" sz="1200" b="1" dirty="0">
                <a:solidFill>
                  <a:srgbClr val="C00000"/>
                </a:solidFill>
                <a:latin typeface="Arial" charset="0"/>
              </a:rPr>
              <a:t>Cr beam) </a:t>
            </a:r>
            <a:r>
              <a:rPr lang="de-DE" sz="1200" b="1" dirty="0" err="1">
                <a:solidFill>
                  <a:srgbClr val="C00000"/>
                </a:solidFill>
                <a:latin typeface="Arial" charset="0"/>
              </a:rPr>
              <a:t>for</a:t>
            </a:r>
            <a:r>
              <a:rPr lang="de-DE" sz="1200" b="1" dirty="0">
                <a:solidFill>
                  <a:srgbClr val="C00000"/>
                </a:solidFill>
                <a:latin typeface="Arial" charset="0"/>
              </a:rPr>
              <a:t> </a:t>
            </a:r>
            <a:r>
              <a:rPr lang="de-DE" sz="1200" b="1" dirty="0" err="1">
                <a:solidFill>
                  <a:srgbClr val="C00000"/>
                </a:solidFill>
                <a:latin typeface="Arial" charset="0"/>
              </a:rPr>
              <a:t>the</a:t>
            </a:r>
            <a:r>
              <a:rPr lang="de-DE" sz="1200" b="1" dirty="0">
                <a:solidFill>
                  <a:srgbClr val="C00000"/>
                </a:solidFill>
                <a:latin typeface="Arial" charset="0"/>
              </a:rPr>
              <a:t> </a:t>
            </a:r>
            <a:r>
              <a:rPr lang="de-DE" sz="1200" b="1" dirty="0" err="1">
                <a:solidFill>
                  <a:srgbClr val="C00000"/>
                </a:solidFill>
                <a:latin typeface="Arial" charset="0"/>
              </a:rPr>
              <a:t>Sg</a:t>
            </a:r>
            <a:r>
              <a:rPr lang="de-DE" sz="1200" b="1" dirty="0">
                <a:solidFill>
                  <a:srgbClr val="C00000"/>
                </a:solidFill>
                <a:latin typeface="Arial" charset="0"/>
              </a:rPr>
              <a:t>(CO)</a:t>
            </a:r>
            <a:r>
              <a:rPr lang="de-DE" sz="1200" b="1" baseline="-25000" dirty="0">
                <a:solidFill>
                  <a:srgbClr val="C00000"/>
                </a:solidFill>
                <a:latin typeface="Arial" charset="0"/>
              </a:rPr>
              <a:t>6</a:t>
            </a:r>
            <a:r>
              <a:rPr lang="de-DE" sz="1200" b="1" dirty="0">
                <a:solidFill>
                  <a:srgbClr val="C00000"/>
                </a:solidFill>
                <a:latin typeface="Arial" charset="0"/>
              </a:rPr>
              <a:t> </a:t>
            </a:r>
            <a:r>
              <a:rPr lang="de-DE" sz="1200" b="1" dirty="0" err="1">
                <a:solidFill>
                  <a:srgbClr val="C00000"/>
                </a:solidFill>
                <a:latin typeface="Arial" charset="0"/>
              </a:rPr>
              <a:t>studies</a:t>
            </a:r>
            <a:endParaRPr lang="de-DE" sz="1200" b="1" dirty="0">
              <a:solidFill>
                <a:srgbClr val="C00000"/>
              </a:solidFill>
              <a:latin typeface="Arial" charset="0"/>
            </a:endParaRPr>
          </a:p>
        </p:txBody>
      </p:sp>
      <p:grpSp>
        <p:nvGrpSpPr>
          <p:cNvPr id="2" name="Gruppieren 1"/>
          <p:cNvGrpSpPr/>
          <p:nvPr/>
        </p:nvGrpSpPr>
        <p:grpSpPr>
          <a:xfrm>
            <a:off x="54550" y="1815885"/>
            <a:ext cx="3247746" cy="1897305"/>
            <a:chOff x="1478774" y="2820634"/>
            <a:chExt cx="2818477" cy="1549881"/>
          </a:xfrm>
        </p:grpSpPr>
        <p:grpSp>
          <p:nvGrpSpPr>
            <p:cNvPr id="11" name="Gruppieren 10">
              <a:extLst>
                <a:ext uri="{FF2B5EF4-FFF2-40B4-BE49-F238E27FC236}">
                  <a16:creationId xmlns:a16="http://schemas.microsoft.com/office/drawing/2014/main" id="{DA9949A0-E0A7-9067-BEC0-3894BD088B59}"/>
                </a:ext>
              </a:extLst>
            </p:cNvPr>
            <p:cNvGrpSpPr/>
            <p:nvPr/>
          </p:nvGrpSpPr>
          <p:grpSpPr>
            <a:xfrm>
              <a:off x="1478774" y="2820634"/>
              <a:ext cx="2619261" cy="943070"/>
              <a:chOff x="2018582" y="1611835"/>
              <a:chExt cx="5089584" cy="2094518"/>
            </a:xfrm>
          </p:grpSpPr>
          <p:sp>
            <p:nvSpPr>
              <p:cNvPr id="19" name="Rechteck 18">
                <a:extLst>
                  <a:ext uri="{FF2B5EF4-FFF2-40B4-BE49-F238E27FC236}">
                    <a16:creationId xmlns:a16="http://schemas.microsoft.com/office/drawing/2014/main" id="{6C427D32-AC57-4E14-AAB4-04CE19C86CD3}"/>
                  </a:ext>
                </a:extLst>
              </p:cNvPr>
              <p:cNvSpPr/>
              <p:nvPr/>
            </p:nvSpPr>
            <p:spPr>
              <a:xfrm>
                <a:off x="2018582" y="1682149"/>
                <a:ext cx="1121434" cy="9920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de-CH" dirty="0">
                  <a:solidFill>
                    <a:prstClr val="white"/>
                  </a:solidFill>
                  <a:latin typeface="Arial"/>
                </a:endParaRPr>
              </a:p>
            </p:txBody>
          </p:sp>
          <p:sp>
            <p:nvSpPr>
              <p:cNvPr id="13" name="Rechteck 12">
                <a:extLst>
                  <a:ext uri="{FF2B5EF4-FFF2-40B4-BE49-F238E27FC236}">
                    <a16:creationId xmlns:a16="http://schemas.microsoft.com/office/drawing/2014/main" id="{CDE330E8-88FD-1D37-B020-815E3C6078CC}"/>
                  </a:ext>
                </a:extLst>
              </p:cNvPr>
              <p:cNvSpPr/>
              <p:nvPr/>
            </p:nvSpPr>
            <p:spPr>
              <a:xfrm>
                <a:off x="3181584" y="2714315"/>
                <a:ext cx="921600" cy="992038"/>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de-CH" dirty="0">
                  <a:solidFill>
                    <a:prstClr val="white"/>
                  </a:solidFill>
                  <a:latin typeface="Arial"/>
                </a:endParaRPr>
              </a:p>
            </p:txBody>
          </p:sp>
          <p:sp>
            <p:nvSpPr>
              <p:cNvPr id="14" name="Rechteck 13">
                <a:extLst>
                  <a:ext uri="{FF2B5EF4-FFF2-40B4-BE49-F238E27FC236}">
                    <a16:creationId xmlns:a16="http://schemas.microsoft.com/office/drawing/2014/main" id="{BF59E517-AAB6-9BA3-D53F-CEC26BC15ED8}"/>
                  </a:ext>
                </a:extLst>
              </p:cNvPr>
              <p:cNvSpPr/>
              <p:nvPr/>
            </p:nvSpPr>
            <p:spPr>
              <a:xfrm>
                <a:off x="5078413" y="2707387"/>
                <a:ext cx="936000" cy="992038"/>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de-CH" dirty="0">
                  <a:solidFill>
                    <a:prstClr val="white"/>
                  </a:solidFill>
                  <a:latin typeface="Arial"/>
                </a:endParaRPr>
              </a:p>
            </p:txBody>
          </p:sp>
          <p:sp>
            <p:nvSpPr>
              <p:cNvPr id="15" name="Rechteck 14">
                <a:extLst>
                  <a:ext uri="{FF2B5EF4-FFF2-40B4-BE49-F238E27FC236}">
                    <a16:creationId xmlns:a16="http://schemas.microsoft.com/office/drawing/2014/main" id="{E77845ED-2782-6219-5FC1-62684CC72255}"/>
                  </a:ext>
                </a:extLst>
              </p:cNvPr>
              <p:cNvSpPr/>
              <p:nvPr/>
            </p:nvSpPr>
            <p:spPr>
              <a:xfrm>
                <a:off x="4132565" y="1700481"/>
                <a:ext cx="921600" cy="992038"/>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de-CH" dirty="0">
                  <a:solidFill>
                    <a:prstClr val="white"/>
                  </a:solidFill>
                  <a:latin typeface="Arial"/>
                </a:endParaRPr>
              </a:p>
            </p:txBody>
          </p:sp>
          <p:sp>
            <p:nvSpPr>
              <p:cNvPr id="16" name="Rechteck 15">
                <a:extLst>
                  <a:ext uri="{FF2B5EF4-FFF2-40B4-BE49-F238E27FC236}">
                    <a16:creationId xmlns:a16="http://schemas.microsoft.com/office/drawing/2014/main" id="{5924DF2A-5490-7BB1-0F31-99EA87151ED0}"/>
                  </a:ext>
                </a:extLst>
              </p:cNvPr>
              <p:cNvSpPr/>
              <p:nvPr/>
            </p:nvSpPr>
            <p:spPr>
              <a:xfrm>
                <a:off x="5078957" y="1697629"/>
                <a:ext cx="928800" cy="992038"/>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de-CH" dirty="0">
                  <a:solidFill>
                    <a:prstClr val="white"/>
                  </a:solidFill>
                  <a:latin typeface="Arial"/>
                </a:endParaRPr>
              </a:p>
            </p:txBody>
          </p:sp>
          <p:sp>
            <p:nvSpPr>
              <p:cNvPr id="17" name="Rechteck 16">
                <a:extLst>
                  <a:ext uri="{FF2B5EF4-FFF2-40B4-BE49-F238E27FC236}">
                    <a16:creationId xmlns:a16="http://schemas.microsoft.com/office/drawing/2014/main" id="{3959088C-EB12-94D2-404D-8612BD8CBBE7}"/>
                  </a:ext>
                </a:extLst>
              </p:cNvPr>
              <p:cNvSpPr/>
              <p:nvPr/>
            </p:nvSpPr>
            <p:spPr>
              <a:xfrm>
                <a:off x="2170982" y="1611835"/>
                <a:ext cx="4937184" cy="119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de-CH">
                  <a:solidFill>
                    <a:prstClr val="white"/>
                  </a:solidFill>
                  <a:latin typeface="Arial"/>
                </a:endParaRPr>
              </a:p>
            </p:txBody>
          </p:sp>
        </p:grpSp>
        <p:sp>
          <p:nvSpPr>
            <p:cNvPr id="20" name="Pfeil: nach oben 1102">
              <a:extLst>
                <a:ext uri="{FF2B5EF4-FFF2-40B4-BE49-F238E27FC236}">
                  <a16:creationId xmlns:a16="http://schemas.microsoft.com/office/drawing/2014/main" id="{AD92E23A-CC64-8763-47E9-7BFDDFA3FCCE}"/>
                </a:ext>
              </a:extLst>
            </p:cNvPr>
            <p:cNvSpPr/>
            <p:nvPr/>
          </p:nvSpPr>
          <p:spPr>
            <a:xfrm>
              <a:off x="3575867" y="3542785"/>
              <a:ext cx="191463" cy="229162"/>
            </a:xfrm>
            <a:prstGeom prst="upArrow">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de-CH">
                <a:solidFill>
                  <a:prstClr val="white"/>
                </a:solidFill>
                <a:latin typeface="Arial"/>
              </a:endParaRPr>
            </a:p>
          </p:txBody>
        </p:sp>
        <p:sp>
          <p:nvSpPr>
            <p:cNvPr id="21" name="Textfeld 20">
              <a:extLst>
                <a:ext uri="{FF2B5EF4-FFF2-40B4-BE49-F238E27FC236}">
                  <a16:creationId xmlns:a16="http://schemas.microsoft.com/office/drawing/2014/main" id="{C0F5598A-2694-749A-1063-C9D870342698}"/>
                </a:ext>
              </a:extLst>
            </p:cNvPr>
            <p:cNvSpPr txBox="1"/>
            <p:nvPr/>
          </p:nvSpPr>
          <p:spPr>
            <a:xfrm>
              <a:off x="3230428" y="3908850"/>
              <a:ext cx="1066823" cy="461665"/>
            </a:xfrm>
            <a:prstGeom prst="rect">
              <a:avLst/>
            </a:prstGeom>
          </p:spPr>
          <p:txBody>
            <a:bodyPr vert="horz" wrap="square" lIns="91440" tIns="45720" rIns="91440" bIns="45720" rtlCol="0" anchor="t">
              <a:spAutoFit/>
            </a:bodyPr>
            <a:lstStyle/>
            <a:p>
              <a:pPr defTabSz="457200"/>
              <a:r>
                <a:rPr lang="de-CH" sz="1200" b="1" baseline="30000" dirty="0">
                  <a:solidFill>
                    <a:prstClr val="black"/>
                  </a:solidFill>
                  <a:latin typeface="Arial"/>
                </a:rPr>
                <a:t>54</a:t>
              </a:r>
              <a:r>
                <a:rPr lang="de-CH" sz="1200" b="1" dirty="0">
                  <a:solidFill>
                    <a:prstClr val="black"/>
                  </a:solidFill>
                  <a:latin typeface="Arial"/>
                </a:rPr>
                <a:t>Cr + </a:t>
              </a:r>
              <a:r>
                <a:rPr lang="de-CH" sz="1200" b="1" baseline="30000" dirty="0">
                  <a:solidFill>
                    <a:prstClr val="black"/>
                  </a:solidFill>
                  <a:latin typeface="Arial"/>
                </a:rPr>
                <a:t>208</a:t>
              </a:r>
              <a:r>
                <a:rPr lang="de-CH" sz="1200" b="1" dirty="0">
                  <a:solidFill>
                    <a:prstClr val="black"/>
                  </a:solidFill>
                  <a:latin typeface="Arial"/>
                </a:rPr>
                <a:t>Pb (2100 </a:t>
              </a:r>
              <a:r>
                <a:rPr lang="de-CH" sz="1200" b="1" dirty="0" err="1">
                  <a:solidFill>
                    <a:prstClr val="black"/>
                  </a:solidFill>
                  <a:latin typeface="Arial"/>
                </a:rPr>
                <a:t>pb</a:t>
              </a:r>
              <a:r>
                <a:rPr lang="de-CH" sz="1200" b="1" dirty="0">
                  <a:solidFill>
                    <a:prstClr val="black"/>
                  </a:solidFill>
                  <a:latin typeface="Arial"/>
                </a:rPr>
                <a:t>)</a:t>
              </a:r>
            </a:p>
          </p:txBody>
        </p:sp>
        <p:grpSp>
          <p:nvGrpSpPr>
            <p:cNvPr id="22" name="Gruppieren 21">
              <a:extLst>
                <a:ext uri="{FF2B5EF4-FFF2-40B4-BE49-F238E27FC236}">
                  <a16:creationId xmlns:a16="http://schemas.microsoft.com/office/drawing/2014/main" id="{6A3EE2BC-01D6-4037-2003-2EA633D912AD}"/>
                </a:ext>
              </a:extLst>
            </p:cNvPr>
            <p:cNvGrpSpPr/>
            <p:nvPr/>
          </p:nvGrpSpPr>
          <p:grpSpPr>
            <a:xfrm>
              <a:off x="1543210" y="3915900"/>
              <a:ext cx="1866217" cy="400110"/>
              <a:chOff x="2136597" y="4118702"/>
              <a:chExt cx="3626315" cy="888624"/>
            </a:xfrm>
          </p:grpSpPr>
          <p:sp>
            <p:nvSpPr>
              <p:cNvPr id="23" name="Textfeld 22">
                <a:extLst>
                  <a:ext uri="{FF2B5EF4-FFF2-40B4-BE49-F238E27FC236}">
                    <a16:creationId xmlns:a16="http://schemas.microsoft.com/office/drawing/2014/main" id="{03A1EB42-8976-2405-4F21-EC5272135E86}"/>
                  </a:ext>
                </a:extLst>
              </p:cNvPr>
              <p:cNvSpPr txBox="1"/>
              <p:nvPr/>
            </p:nvSpPr>
            <p:spPr>
              <a:xfrm>
                <a:off x="2136597" y="4202078"/>
                <a:ext cx="3626315" cy="615200"/>
              </a:xfrm>
              <a:prstGeom prst="rect">
                <a:avLst/>
              </a:prstGeom>
            </p:spPr>
            <p:txBody>
              <a:bodyPr vert="horz" wrap="none" lIns="91440" tIns="45720" rIns="91440" bIns="45720" rtlCol="0" anchor="t">
                <a:spAutoFit/>
              </a:bodyPr>
              <a:lstStyle/>
              <a:p>
                <a:pPr defTabSz="457200"/>
                <a:r>
                  <a:rPr lang="de-CH" sz="1200" b="1" baseline="30000" dirty="0">
                    <a:solidFill>
                      <a:prstClr val="black"/>
                    </a:solidFill>
                    <a:latin typeface="Arial"/>
                  </a:rPr>
                  <a:t>52</a:t>
                </a:r>
                <a:r>
                  <a:rPr lang="de-CH" sz="1200" b="1" dirty="0">
                    <a:solidFill>
                      <a:prstClr val="black"/>
                    </a:solidFill>
                    <a:latin typeface="Arial"/>
                  </a:rPr>
                  <a:t>Cr + </a:t>
                </a:r>
                <a:r>
                  <a:rPr lang="de-CH" sz="1200" b="1" baseline="30000" dirty="0">
                    <a:solidFill>
                      <a:prstClr val="black"/>
                    </a:solidFill>
                    <a:latin typeface="Arial"/>
                  </a:rPr>
                  <a:t>208</a:t>
                </a:r>
                <a:r>
                  <a:rPr lang="de-CH" sz="1200" b="1" dirty="0">
                    <a:solidFill>
                      <a:prstClr val="black"/>
                    </a:solidFill>
                    <a:latin typeface="Arial"/>
                  </a:rPr>
                  <a:t>Pb (320      </a:t>
                </a:r>
                <a:r>
                  <a:rPr lang="de-CH" sz="1200" b="1" dirty="0" err="1">
                    <a:solidFill>
                      <a:prstClr val="black"/>
                    </a:solidFill>
                    <a:latin typeface="Arial"/>
                  </a:rPr>
                  <a:t>pb</a:t>
                </a:r>
                <a:r>
                  <a:rPr lang="de-CH" sz="1200" b="1" dirty="0">
                    <a:solidFill>
                      <a:prstClr val="black"/>
                    </a:solidFill>
                    <a:latin typeface="Arial"/>
                  </a:rPr>
                  <a:t>)</a:t>
                </a:r>
              </a:p>
            </p:txBody>
          </p:sp>
          <p:sp>
            <p:nvSpPr>
              <p:cNvPr id="24" name="Textfeld 23">
                <a:extLst>
                  <a:ext uri="{FF2B5EF4-FFF2-40B4-BE49-F238E27FC236}">
                    <a16:creationId xmlns:a16="http://schemas.microsoft.com/office/drawing/2014/main" id="{AF6832E2-4131-06DF-4575-1BEB27CF64FF}"/>
                  </a:ext>
                </a:extLst>
              </p:cNvPr>
              <p:cNvSpPr txBox="1"/>
              <p:nvPr/>
            </p:nvSpPr>
            <p:spPr>
              <a:xfrm>
                <a:off x="4071630" y="4118702"/>
                <a:ext cx="916391" cy="888624"/>
              </a:xfrm>
              <a:prstGeom prst="rect">
                <a:avLst/>
              </a:prstGeom>
            </p:spPr>
            <p:txBody>
              <a:bodyPr vert="horz" wrap="none" lIns="91440" tIns="45720" rIns="91440" bIns="45720" rtlCol="0" anchor="t">
                <a:spAutoFit/>
              </a:bodyPr>
              <a:lstStyle/>
              <a:p>
                <a:pPr defTabSz="457200"/>
                <a:r>
                  <a:rPr lang="de-CH" sz="1000" b="1" dirty="0">
                    <a:solidFill>
                      <a:prstClr val="black"/>
                    </a:solidFill>
                    <a:latin typeface="Arial"/>
                  </a:rPr>
                  <a:t>+110</a:t>
                </a:r>
              </a:p>
              <a:p>
                <a:pPr defTabSz="457200"/>
                <a:r>
                  <a:rPr lang="de-CH" sz="1000" b="1" dirty="0">
                    <a:solidFill>
                      <a:prstClr val="black"/>
                    </a:solidFill>
                    <a:latin typeface="Arial"/>
                  </a:rPr>
                  <a:t>-100</a:t>
                </a:r>
              </a:p>
            </p:txBody>
          </p:sp>
        </p:grpSp>
        <p:sp>
          <p:nvSpPr>
            <p:cNvPr id="25" name="Pfeil: nach oben 1120">
              <a:extLst>
                <a:ext uri="{FF2B5EF4-FFF2-40B4-BE49-F238E27FC236}">
                  <a16:creationId xmlns:a16="http://schemas.microsoft.com/office/drawing/2014/main" id="{C948A5DC-92FC-CBB6-8AAA-E442CED996B0}"/>
                </a:ext>
              </a:extLst>
            </p:cNvPr>
            <p:cNvSpPr/>
            <p:nvPr/>
          </p:nvSpPr>
          <p:spPr>
            <a:xfrm>
              <a:off x="2194217" y="3524129"/>
              <a:ext cx="191463" cy="229162"/>
            </a:xfrm>
            <a:prstGeom prst="upArrow">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de-CH">
                <a:solidFill>
                  <a:prstClr val="white"/>
                </a:solidFill>
                <a:latin typeface="Arial"/>
              </a:endParaRPr>
            </a:p>
          </p:txBody>
        </p:sp>
      </p:grpSp>
      <p:sp>
        <p:nvSpPr>
          <p:cNvPr id="30" name="Textfeld 29"/>
          <p:cNvSpPr txBox="1"/>
          <p:nvPr/>
        </p:nvSpPr>
        <p:spPr>
          <a:xfrm>
            <a:off x="112585" y="3783658"/>
            <a:ext cx="3111633" cy="923330"/>
          </a:xfrm>
          <a:prstGeom prst="rect">
            <a:avLst/>
          </a:prstGeom>
          <a:noFill/>
        </p:spPr>
        <p:txBody>
          <a:bodyPr wrap="square" rtlCol="0">
            <a:spAutoFit/>
          </a:bodyPr>
          <a:lstStyle/>
          <a:p>
            <a:pPr fontAlgn="base">
              <a:lnSpc>
                <a:spcPct val="150000"/>
              </a:lnSpc>
              <a:spcBef>
                <a:spcPct val="0"/>
              </a:spcBef>
              <a:spcAft>
                <a:spcPct val="0"/>
              </a:spcAft>
            </a:pPr>
            <a:r>
              <a:rPr lang="de-DE" sz="1200" b="1" dirty="0">
                <a:solidFill>
                  <a:srgbClr val="C00000"/>
                </a:solidFill>
                <a:latin typeface="Arial" charset="0"/>
              </a:rPr>
              <a:t>The </a:t>
            </a:r>
            <a:r>
              <a:rPr lang="de-DE" sz="1200" b="1" dirty="0" err="1">
                <a:solidFill>
                  <a:srgbClr val="C00000"/>
                </a:solidFill>
                <a:latin typeface="Arial" charset="0"/>
              </a:rPr>
              <a:t>lower</a:t>
            </a:r>
            <a:r>
              <a:rPr lang="de-DE" sz="1200" b="1" dirty="0">
                <a:solidFill>
                  <a:srgbClr val="C00000"/>
                </a:solidFill>
                <a:latin typeface="Arial" charset="0"/>
              </a:rPr>
              <a:t> </a:t>
            </a:r>
            <a:r>
              <a:rPr lang="de-DE" sz="1200" b="1" dirty="0" err="1">
                <a:solidFill>
                  <a:srgbClr val="C00000"/>
                </a:solidFill>
                <a:latin typeface="Arial" charset="0"/>
              </a:rPr>
              <a:t>cross</a:t>
            </a:r>
            <a:r>
              <a:rPr lang="de-DE" sz="1200" b="1" dirty="0">
                <a:solidFill>
                  <a:srgbClr val="C00000"/>
                </a:solidFill>
                <a:latin typeface="Arial" charset="0"/>
              </a:rPr>
              <a:t> </a:t>
            </a:r>
            <a:r>
              <a:rPr lang="de-DE" sz="1200" b="1" dirty="0" err="1">
                <a:solidFill>
                  <a:srgbClr val="C00000"/>
                </a:solidFill>
                <a:latin typeface="Arial" charset="0"/>
              </a:rPr>
              <a:t>section</a:t>
            </a:r>
            <a:r>
              <a:rPr lang="de-DE" sz="1200" b="1" dirty="0">
                <a:solidFill>
                  <a:srgbClr val="C00000"/>
                </a:solidFill>
                <a:latin typeface="Arial" charset="0"/>
              </a:rPr>
              <a:t> </a:t>
            </a:r>
            <a:r>
              <a:rPr lang="de-DE" sz="1200" b="1" dirty="0" err="1">
                <a:solidFill>
                  <a:srgbClr val="C00000"/>
                </a:solidFill>
                <a:latin typeface="Arial" charset="0"/>
              </a:rPr>
              <a:t>has</a:t>
            </a:r>
            <a:r>
              <a:rPr lang="de-DE" sz="1200" b="1" dirty="0">
                <a:solidFill>
                  <a:srgbClr val="C00000"/>
                </a:solidFill>
                <a:latin typeface="Arial" charset="0"/>
              </a:rPr>
              <a:t> </a:t>
            </a:r>
            <a:r>
              <a:rPr lang="de-DE" sz="1200" b="1" dirty="0" err="1">
                <a:solidFill>
                  <a:srgbClr val="C00000"/>
                </a:solidFill>
                <a:latin typeface="Arial" charset="0"/>
              </a:rPr>
              <a:t>been</a:t>
            </a:r>
            <a:r>
              <a:rPr lang="de-DE" sz="1200" b="1" dirty="0">
                <a:solidFill>
                  <a:srgbClr val="C00000"/>
                </a:solidFill>
                <a:latin typeface="Arial" charset="0"/>
              </a:rPr>
              <a:t> </a:t>
            </a:r>
            <a:r>
              <a:rPr lang="de-DE" sz="1200" b="1" dirty="0" err="1">
                <a:solidFill>
                  <a:srgbClr val="C00000"/>
                </a:solidFill>
                <a:latin typeface="Arial" charset="0"/>
              </a:rPr>
              <a:t>partially</a:t>
            </a:r>
            <a:r>
              <a:rPr lang="de-DE" sz="1200" b="1" dirty="0">
                <a:solidFill>
                  <a:srgbClr val="C00000"/>
                </a:solidFill>
                <a:latin typeface="Arial" charset="0"/>
              </a:rPr>
              <a:t> </a:t>
            </a:r>
            <a:r>
              <a:rPr lang="de-DE" sz="1200" b="1" dirty="0" err="1">
                <a:solidFill>
                  <a:srgbClr val="C00000"/>
                </a:solidFill>
                <a:latin typeface="Arial" charset="0"/>
              </a:rPr>
              <a:t>compensated</a:t>
            </a:r>
            <a:r>
              <a:rPr lang="de-DE" sz="1200" b="1" dirty="0">
                <a:solidFill>
                  <a:srgbClr val="C00000"/>
                </a:solidFill>
                <a:latin typeface="Arial" charset="0"/>
              </a:rPr>
              <a:t> </a:t>
            </a:r>
            <a:r>
              <a:rPr lang="de-DE" sz="1200" b="1" dirty="0" err="1">
                <a:solidFill>
                  <a:srgbClr val="C00000"/>
                </a:solidFill>
                <a:latin typeface="Arial" charset="0"/>
              </a:rPr>
              <a:t>by</a:t>
            </a:r>
            <a:r>
              <a:rPr lang="de-DE" sz="1200" b="1" dirty="0">
                <a:solidFill>
                  <a:srgbClr val="C00000"/>
                </a:solidFill>
                <a:latin typeface="Arial" charset="0"/>
              </a:rPr>
              <a:t> </a:t>
            </a:r>
            <a:r>
              <a:rPr lang="de-DE" sz="1200" b="1" dirty="0" err="1">
                <a:solidFill>
                  <a:srgbClr val="C00000"/>
                </a:solidFill>
                <a:latin typeface="Arial" charset="0"/>
              </a:rPr>
              <a:t>the</a:t>
            </a:r>
            <a:r>
              <a:rPr lang="de-DE" sz="1200" b="1" dirty="0">
                <a:solidFill>
                  <a:srgbClr val="C00000"/>
                </a:solidFill>
                <a:latin typeface="Arial" charset="0"/>
              </a:rPr>
              <a:t> </a:t>
            </a:r>
            <a:r>
              <a:rPr lang="en-US" sz="1200" b="1" dirty="0">
                <a:solidFill>
                  <a:srgbClr val="C00000"/>
                </a:solidFill>
                <a:latin typeface="Arial" charset="0"/>
              </a:rPr>
              <a:t>excellent</a:t>
            </a:r>
            <a:r>
              <a:rPr lang="de-DE" sz="1200" b="1" dirty="0">
                <a:solidFill>
                  <a:srgbClr val="C00000"/>
                </a:solidFill>
                <a:latin typeface="Arial" charset="0"/>
              </a:rPr>
              <a:t> Cr-52 beam </a:t>
            </a:r>
            <a:r>
              <a:rPr lang="de-DE" sz="1200" b="1" dirty="0" err="1">
                <a:solidFill>
                  <a:srgbClr val="C00000"/>
                </a:solidFill>
                <a:latin typeface="Arial" charset="0"/>
              </a:rPr>
              <a:t>intensity</a:t>
            </a:r>
            <a:endParaRPr lang="de-DE" sz="1200" b="1" dirty="0">
              <a:solidFill>
                <a:srgbClr val="C00000"/>
              </a:solidFill>
              <a:latin typeface="Arial" charset="0"/>
            </a:endParaRPr>
          </a:p>
        </p:txBody>
      </p:sp>
      <p:pic>
        <p:nvPicPr>
          <p:cNvPr id="31" name="Grafik 30"/>
          <p:cNvPicPr>
            <a:picLocks noChangeAspect="1"/>
          </p:cNvPicPr>
          <p:nvPr/>
        </p:nvPicPr>
        <p:blipFill>
          <a:blip r:embed="rId3"/>
          <a:stretch>
            <a:fillRect/>
          </a:stretch>
        </p:blipFill>
        <p:spPr>
          <a:xfrm>
            <a:off x="4905859" y="1536059"/>
            <a:ext cx="3854832" cy="1475553"/>
          </a:xfrm>
          <a:prstGeom prst="rect">
            <a:avLst/>
          </a:prstGeom>
        </p:spPr>
      </p:pic>
      <p:sp>
        <p:nvSpPr>
          <p:cNvPr id="32" name="Ellipse 31"/>
          <p:cNvSpPr/>
          <p:nvPr/>
        </p:nvSpPr>
        <p:spPr>
          <a:xfrm>
            <a:off x="65011" y="3054971"/>
            <a:ext cx="1840074" cy="602257"/>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3" name="Grafik 32"/>
          <p:cNvPicPr>
            <a:picLocks noChangeAspect="1"/>
          </p:cNvPicPr>
          <p:nvPr/>
        </p:nvPicPr>
        <p:blipFill>
          <a:blip r:embed="rId4"/>
          <a:stretch>
            <a:fillRect/>
          </a:stretch>
        </p:blipFill>
        <p:spPr>
          <a:xfrm>
            <a:off x="7915630" y="3573389"/>
            <a:ext cx="1020727" cy="899290"/>
          </a:xfrm>
          <a:prstGeom prst="rect">
            <a:avLst/>
          </a:prstGeom>
        </p:spPr>
      </p:pic>
      <p:sp>
        <p:nvSpPr>
          <p:cNvPr id="34" name="Textfeld 33"/>
          <p:cNvSpPr txBox="1"/>
          <p:nvPr/>
        </p:nvSpPr>
        <p:spPr>
          <a:xfrm>
            <a:off x="3458754" y="3122836"/>
            <a:ext cx="5556446" cy="307777"/>
          </a:xfrm>
          <a:prstGeom prst="rect">
            <a:avLst/>
          </a:prstGeom>
        </p:spPr>
        <p:txBody>
          <a:bodyPr vert="horz" wrap="square" lIns="91440" tIns="45720" rIns="91440" bIns="45720" rtlCol="0" anchor="t">
            <a:spAutoFit/>
          </a:bodyPr>
          <a:lstStyle/>
          <a:p>
            <a:pPr algn="l"/>
            <a:r>
              <a:rPr lang="de-DE" sz="1400" dirty="0">
                <a:solidFill>
                  <a:srgbClr val="FF0000"/>
                </a:solidFill>
              </a:rPr>
              <a:t>in </a:t>
            </a:r>
            <a:r>
              <a:rPr lang="de-DE" sz="1400" dirty="0" err="1">
                <a:solidFill>
                  <a:srgbClr val="FF0000"/>
                </a:solidFill>
              </a:rPr>
              <a:t>the</a:t>
            </a:r>
            <a:r>
              <a:rPr lang="de-DE" sz="1400" dirty="0">
                <a:solidFill>
                  <a:srgbClr val="FF0000"/>
                </a:solidFill>
              </a:rPr>
              <a:t> </a:t>
            </a:r>
            <a:r>
              <a:rPr lang="de-DE" sz="1400" dirty="0" err="1">
                <a:solidFill>
                  <a:srgbClr val="FF0000"/>
                </a:solidFill>
              </a:rPr>
              <a:t>chemical</a:t>
            </a:r>
            <a:r>
              <a:rPr lang="de-DE" sz="1400" dirty="0">
                <a:solidFill>
                  <a:srgbClr val="FF0000"/>
                </a:solidFill>
              </a:rPr>
              <a:t> </a:t>
            </a:r>
            <a:r>
              <a:rPr lang="de-DE" sz="1400" dirty="0" err="1">
                <a:solidFill>
                  <a:srgbClr val="FF0000"/>
                </a:solidFill>
              </a:rPr>
              <a:t>reaction</a:t>
            </a:r>
            <a:r>
              <a:rPr lang="de-DE" sz="1400" dirty="0">
                <a:solidFill>
                  <a:srgbClr val="FF0000"/>
                </a:solidFill>
              </a:rPr>
              <a:t>  </a:t>
            </a:r>
            <a:r>
              <a:rPr lang="de-DE" sz="1400" dirty="0" err="1">
                <a:solidFill>
                  <a:srgbClr val="FF0000"/>
                </a:solidFill>
              </a:rPr>
              <a:t>between</a:t>
            </a:r>
            <a:r>
              <a:rPr lang="de-DE" sz="1400" dirty="0">
                <a:solidFill>
                  <a:srgbClr val="FF0000"/>
                </a:solidFill>
              </a:rPr>
              <a:t> </a:t>
            </a:r>
            <a:r>
              <a:rPr lang="de-DE" sz="1400" dirty="0" err="1">
                <a:solidFill>
                  <a:srgbClr val="FF0000"/>
                </a:solidFill>
              </a:rPr>
              <a:t>Sg</a:t>
            </a:r>
            <a:r>
              <a:rPr lang="de-DE" sz="1400" dirty="0">
                <a:solidFill>
                  <a:srgbClr val="FF0000"/>
                </a:solidFill>
              </a:rPr>
              <a:t> </a:t>
            </a:r>
            <a:r>
              <a:rPr lang="de-DE" sz="1400" dirty="0" err="1">
                <a:solidFill>
                  <a:srgbClr val="FF0000"/>
                </a:solidFill>
              </a:rPr>
              <a:t>atoms</a:t>
            </a:r>
            <a:r>
              <a:rPr lang="de-DE" sz="1400" dirty="0">
                <a:solidFill>
                  <a:srgbClr val="FF0000"/>
                </a:solidFill>
              </a:rPr>
              <a:t> and </a:t>
            </a:r>
            <a:r>
              <a:rPr lang="de-DE" sz="1400" dirty="0" err="1">
                <a:solidFill>
                  <a:srgbClr val="FF0000"/>
                </a:solidFill>
              </a:rPr>
              <a:t>carbon</a:t>
            </a:r>
            <a:r>
              <a:rPr lang="de-DE" sz="1400" dirty="0">
                <a:solidFill>
                  <a:srgbClr val="FF0000"/>
                </a:solidFill>
              </a:rPr>
              <a:t> </a:t>
            </a:r>
            <a:r>
              <a:rPr lang="de-DE" sz="1400" dirty="0" err="1">
                <a:solidFill>
                  <a:srgbClr val="FF0000"/>
                </a:solidFill>
              </a:rPr>
              <a:t>monoxide</a:t>
            </a:r>
            <a:r>
              <a:rPr lang="de-DE" sz="1400" dirty="0">
                <a:solidFill>
                  <a:srgbClr val="FF0000"/>
                </a:solidFill>
              </a:rPr>
              <a:t> </a:t>
            </a:r>
            <a:endParaRPr lang="en-US" sz="1400" dirty="0">
              <a:solidFill>
                <a:srgbClr val="FF0000"/>
              </a:solidFill>
            </a:endParaRPr>
          </a:p>
        </p:txBody>
      </p:sp>
      <p:sp>
        <p:nvSpPr>
          <p:cNvPr id="39" name="Textfeld 38"/>
          <p:cNvSpPr txBox="1"/>
          <p:nvPr/>
        </p:nvSpPr>
        <p:spPr>
          <a:xfrm>
            <a:off x="8158414" y="4444360"/>
            <a:ext cx="867401" cy="369332"/>
          </a:xfrm>
          <a:prstGeom prst="rect">
            <a:avLst/>
          </a:prstGeom>
          <a:noFill/>
        </p:spPr>
        <p:txBody>
          <a:bodyPr wrap="square" rtlCol="0">
            <a:spAutoFit/>
          </a:bodyPr>
          <a:lstStyle/>
          <a:p>
            <a:pPr fontAlgn="base">
              <a:lnSpc>
                <a:spcPct val="150000"/>
              </a:lnSpc>
              <a:spcBef>
                <a:spcPct val="0"/>
              </a:spcBef>
              <a:spcAft>
                <a:spcPct val="0"/>
              </a:spcAft>
            </a:pPr>
            <a:r>
              <a:rPr lang="de-DE" sz="1200" b="1" dirty="0" err="1">
                <a:solidFill>
                  <a:srgbClr val="C00000"/>
                </a:solidFill>
                <a:latin typeface="Arial" charset="0"/>
              </a:rPr>
              <a:t>Sg</a:t>
            </a:r>
            <a:r>
              <a:rPr lang="de-DE" sz="1200" b="1" dirty="0">
                <a:solidFill>
                  <a:srgbClr val="C00000"/>
                </a:solidFill>
                <a:latin typeface="Arial" charset="0"/>
              </a:rPr>
              <a:t>(CO)</a:t>
            </a:r>
            <a:r>
              <a:rPr lang="de-DE" sz="1200" b="1" baseline="-25000" dirty="0">
                <a:solidFill>
                  <a:srgbClr val="C00000"/>
                </a:solidFill>
                <a:latin typeface="Arial" charset="0"/>
              </a:rPr>
              <a:t>6</a:t>
            </a:r>
            <a:endParaRPr lang="de-DE" sz="1200" b="1" dirty="0">
              <a:solidFill>
                <a:srgbClr val="C00000"/>
              </a:solidFill>
              <a:latin typeface="Arial" charset="0"/>
            </a:endParaRPr>
          </a:p>
        </p:txBody>
      </p:sp>
      <p:sp>
        <p:nvSpPr>
          <p:cNvPr id="40" name="Textfeld 39"/>
          <p:cNvSpPr txBox="1"/>
          <p:nvPr/>
        </p:nvSpPr>
        <p:spPr>
          <a:xfrm>
            <a:off x="3467002" y="3733078"/>
            <a:ext cx="4515980" cy="1118255"/>
          </a:xfrm>
          <a:prstGeom prst="rect">
            <a:avLst/>
          </a:prstGeom>
        </p:spPr>
        <p:txBody>
          <a:bodyPr vert="horz" wrap="none" lIns="91440" tIns="45720" rIns="91440" bIns="45720" rtlCol="0" anchor="t">
            <a:spAutoFit/>
          </a:bodyPr>
          <a:lstStyle/>
          <a:p>
            <a:pPr marL="171450" indent="-171450">
              <a:lnSpc>
                <a:spcPts val="2000"/>
              </a:lnSpc>
              <a:buFont typeface="Wingdings" panose="05000000000000000000" pitchFamily="2" charset="2"/>
              <a:buChar char="Ø"/>
            </a:pPr>
            <a:r>
              <a:rPr lang="de-DE" sz="1200" dirty="0">
                <a:solidFill>
                  <a:schemeClr val="tx2"/>
                </a:solidFill>
              </a:rPr>
              <a:t>The </a:t>
            </a:r>
            <a:r>
              <a:rPr lang="de-DE" sz="1200" dirty="0">
                <a:solidFill>
                  <a:srgbClr val="FF0000"/>
                </a:solidFill>
              </a:rPr>
              <a:t>intermediate</a:t>
            </a:r>
            <a:r>
              <a:rPr lang="de-DE" sz="1200" dirty="0">
                <a:solidFill>
                  <a:schemeClr val="tx2"/>
                </a:solidFill>
              </a:rPr>
              <a:t> </a:t>
            </a:r>
            <a:r>
              <a:rPr lang="de-DE" sz="1200" dirty="0" err="1">
                <a:solidFill>
                  <a:schemeClr val="tx2"/>
                </a:solidFill>
              </a:rPr>
              <a:t>chemical</a:t>
            </a:r>
            <a:r>
              <a:rPr lang="de-DE" sz="1200" dirty="0">
                <a:solidFill>
                  <a:schemeClr val="tx2"/>
                </a:solidFill>
              </a:rPr>
              <a:t> </a:t>
            </a:r>
            <a:r>
              <a:rPr lang="de-DE" sz="1200" dirty="0" err="1">
                <a:solidFill>
                  <a:schemeClr val="tx2"/>
                </a:solidFill>
              </a:rPr>
              <a:t>products</a:t>
            </a:r>
            <a:r>
              <a:rPr lang="de-DE" sz="1200" dirty="0">
                <a:solidFill>
                  <a:schemeClr val="tx2"/>
                </a:solidFill>
              </a:rPr>
              <a:t> </a:t>
            </a:r>
            <a:r>
              <a:rPr lang="de-DE" sz="1200" dirty="0" err="1">
                <a:solidFill>
                  <a:srgbClr val="FF0000"/>
                </a:solidFill>
              </a:rPr>
              <a:t>Sg</a:t>
            </a:r>
            <a:r>
              <a:rPr lang="de-DE" sz="1200" dirty="0">
                <a:solidFill>
                  <a:srgbClr val="FF0000"/>
                </a:solidFill>
              </a:rPr>
              <a:t>(CO)</a:t>
            </a:r>
            <a:r>
              <a:rPr lang="de-DE" sz="1200" baseline="-25000" dirty="0">
                <a:solidFill>
                  <a:srgbClr val="FF0000"/>
                </a:solidFill>
              </a:rPr>
              <a:t>x </a:t>
            </a:r>
            <a:r>
              <a:rPr lang="de-DE" sz="1200" dirty="0" err="1">
                <a:solidFill>
                  <a:schemeClr val="tx2"/>
                </a:solidFill>
              </a:rPr>
              <a:t>are</a:t>
            </a:r>
            <a:r>
              <a:rPr lang="de-DE" sz="1200" dirty="0">
                <a:solidFill>
                  <a:schemeClr val="tx2"/>
                </a:solidFill>
              </a:rPr>
              <a:t> not volatile, </a:t>
            </a:r>
          </a:p>
          <a:p>
            <a:pPr>
              <a:lnSpc>
                <a:spcPts val="2000"/>
              </a:lnSpc>
            </a:pPr>
            <a:r>
              <a:rPr lang="de-DE" sz="1200" dirty="0">
                <a:solidFill>
                  <a:schemeClr val="tx2"/>
                </a:solidFill>
              </a:rPr>
              <a:t>and </a:t>
            </a:r>
            <a:r>
              <a:rPr lang="de-DE" sz="1200" dirty="0" err="1">
                <a:solidFill>
                  <a:schemeClr val="tx2"/>
                </a:solidFill>
              </a:rPr>
              <a:t>thus</a:t>
            </a:r>
            <a:r>
              <a:rPr lang="de-DE" sz="1200" dirty="0">
                <a:solidFill>
                  <a:schemeClr val="tx2"/>
                </a:solidFill>
              </a:rPr>
              <a:t>, </a:t>
            </a:r>
            <a:r>
              <a:rPr lang="de-DE" sz="1200" dirty="0" err="1">
                <a:solidFill>
                  <a:schemeClr val="tx2"/>
                </a:solidFill>
              </a:rPr>
              <a:t>they</a:t>
            </a:r>
            <a:r>
              <a:rPr lang="de-DE" sz="1200" dirty="0">
                <a:solidFill>
                  <a:schemeClr val="tx2"/>
                </a:solidFill>
              </a:rPr>
              <a:t> </a:t>
            </a:r>
            <a:r>
              <a:rPr lang="de-DE" sz="1200" dirty="0" err="1">
                <a:solidFill>
                  <a:schemeClr val="tx2"/>
                </a:solidFill>
              </a:rPr>
              <a:t>were</a:t>
            </a:r>
            <a:r>
              <a:rPr lang="de-DE" sz="1200" dirty="0">
                <a:solidFill>
                  <a:schemeClr val="tx2"/>
                </a:solidFill>
              </a:rPr>
              <a:t> </a:t>
            </a:r>
            <a:r>
              <a:rPr lang="de-DE" sz="1200" dirty="0" err="1">
                <a:solidFill>
                  <a:schemeClr val="tx2"/>
                </a:solidFill>
              </a:rPr>
              <a:t>detected</a:t>
            </a:r>
            <a:r>
              <a:rPr lang="de-DE" sz="1200" dirty="0">
                <a:solidFill>
                  <a:schemeClr val="tx2"/>
                </a:solidFill>
              </a:rPr>
              <a:t> in </a:t>
            </a:r>
            <a:r>
              <a:rPr lang="de-DE" sz="1200" dirty="0" err="1">
                <a:solidFill>
                  <a:schemeClr val="tx2"/>
                </a:solidFill>
              </a:rPr>
              <a:t>miniCOMPACT</a:t>
            </a:r>
            <a:r>
              <a:rPr lang="de-DE" sz="1200" dirty="0">
                <a:solidFill>
                  <a:srgbClr val="FF0000"/>
                </a:solidFill>
              </a:rPr>
              <a:t> </a:t>
            </a:r>
            <a:r>
              <a:rPr lang="de-DE" sz="1200" dirty="0">
                <a:solidFill>
                  <a:schemeClr val="tx2"/>
                </a:solidFill>
              </a:rPr>
              <a:t>at RT</a:t>
            </a:r>
          </a:p>
          <a:p>
            <a:pPr marL="171450" indent="-171450">
              <a:lnSpc>
                <a:spcPts val="2000"/>
              </a:lnSpc>
              <a:buFont typeface="Wingdings" panose="05000000000000000000" pitchFamily="2" charset="2"/>
              <a:buChar char="Ø"/>
            </a:pPr>
            <a:r>
              <a:rPr lang="de-DE" sz="1200" dirty="0">
                <a:solidFill>
                  <a:schemeClr val="tx2"/>
                </a:solidFill>
              </a:rPr>
              <a:t>The volatile </a:t>
            </a:r>
            <a:r>
              <a:rPr lang="de-DE" sz="1200" dirty="0" err="1">
                <a:solidFill>
                  <a:srgbClr val="FF0000"/>
                </a:solidFill>
              </a:rPr>
              <a:t>Sg</a:t>
            </a:r>
            <a:r>
              <a:rPr lang="de-DE" sz="1200" dirty="0">
                <a:solidFill>
                  <a:srgbClr val="FF0000"/>
                </a:solidFill>
              </a:rPr>
              <a:t>(CO)</a:t>
            </a:r>
            <a:r>
              <a:rPr lang="de-DE" sz="1200" baseline="-25000" dirty="0">
                <a:solidFill>
                  <a:srgbClr val="FF0000"/>
                </a:solidFill>
              </a:rPr>
              <a:t>6</a:t>
            </a:r>
            <a:r>
              <a:rPr lang="de-DE" sz="1200" dirty="0">
                <a:solidFill>
                  <a:srgbClr val="FF0000"/>
                </a:solidFill>
              </a:rPr>
              <a:t> </a:t>
            </a:r>
            <a:r>
              <a:rPr lang="de-DE" sz="1200" dirty="0" err="1">
                <a:solidFill>
                  <a:srgbClr val="FF0000"/>
                </a:solidFill>
              </a:rPr>
              <a:t>complex</a:t>
            </a:r>
            <a:r>
              <a:rPr lang="de-DE" sz="1200" dirty="0">
                <a:solidFill>
                  <a:srgbClr val="FF0000"/>
                </a:solidFill>
              </a:rPr>
              <a:t> </a:t>
            </a:r>
            <a:r>
              <a:rPr lang="de-DE" sz="1200" dirty="0">
                <a:solidFill>
                  <a:schemeClr val="tx2"/>
                </a:solidFill>
              </a:rPr>
              <a:t>was </a:t>
            </a:r>
            <a:r>
              <a:rPr lang="de-DE" sz="1200" dirty="0" err="1">
                <a:solidFill>
                  <a:schemeClr val="tx2"/>
                </a:solidFill>
              </a:rPr>
              <a:t>detected</a:t>
            </a:r>
            <a:r>
              <a:rPr lang="de-DE" sz="1200" dirty="0">
                <a:solidFill>
                  <a:schemeClr val="tx2"/>
                </a:solidFill>
              </a:rPr>
              <a:t> in COMPACT</a:t>
            </a:r>
          </a:p>
          <a:p>
            <a:pPr algn="l">
              <a:lnSpc>
                <a:spcPts val="2000"/>
              </a:lnSpc>
            </a:pPr>
            <a:r>
              <a:rPr lang="de-DE" sz="1200" dirty="0" err="1">
                <a:solidFill>
                  <a:schemeClr val="tx2"/>
                </a:solidFill>
              </a:rPr>
              <a:t>adsorbed</a:t>
            </a:r>
            <a:r>
              <a:rPr lang="de-DE" sz="1200" dirty="0">
                <a:solidFill>
                  <a:schemeClr val="tx2"/>
                </a:solidFill>
              </a:rPr>
              <a:t> at </a:t>
            </a:r>
            <a:r>
              <a:rPr lang="de-DE" sz="1200" dirty="0" err="1">
                <a:solidFill>
                  <a:schemeClr val="tx2"/>
                </a:solidFill>
              </a:rPr>
              <a:t>low</a:t>
            </a:r>
            <a:r>
              <a:rPr lang="de-DE" sz="1200" dirty="0">
                <a:solidFill>
                  <a:schemeClr val="tx2"/>
                </a:solidFill>
              </a:rPr>
              <a:t> </a:t>
            </a:r>
            <a:r>
              <a:rPr lang="de-DE" sz="1200" dirty="0" err="1">
                <a:solidFill>
                  <a:schemeClr val="tx2"/>
                </a:solidFill>
              </a:rPr>
              <a:t>temperatures</a:t>
            </a:r>
            <a:r>
              <a:rPr lang="de-DE" sz="1200" dirty="0">
                <a:solidFill>
                  <a:schemeClr val="tx2"/>
                </a:solidFill>
              </a:rPr>
              <a:t> </a:t>
            </a:r>
          </a:p>
        </p:txBody>
      </p:sp>
      <p:cxnSp>
        <p:nvCxnSpPr>
          <p:cNvPr id="42" name="Gerader Verbinder 41"/>
          <p:cNvCxnSpPr/>
          <p:nvPr/>
        </p:nvCxnSpPr>
        <p:spPr>
          <a:xfrm>
            <a:off x="3249652" y="1554514"/>
            <a:ext cx="0" cy="3060000"/>
          </a:xfrm>
          <a:prstGeom prst="line">
            <a:avLst/>
          </a:prstGeom>
          <a:ln/>
        </p:spPr>
        <p:style>
          <a:lnRef idx="1">
            <a:schemeClr val="accent1"/>
          </a:lnRef>
          <a:fillRef idx="0">
            <a:schemeClr val="accent1"/>
          </a:fillRef>
          <a:effectRef idx="0">
            <a:schemeClr val="accent1"/>
          </a:effectRef>
          <a:fontRef idx="minor">
            <a:schemeClr val="tx1"/>
          </a:fontRef>
        </p:style>
      </p:cxnSp>
      <p:pic>
        <p:nvPicPr>
          <p:cNvPr id="35" name="Grafik 34">
            <a:extLst>
              <a:ext uri="{FF2B5EF4-FFF2-40B4-BE49-F238E27FC236}">
                <a16:creationId xmlns:a16="http://schemas.microsoft.com/office/drawing/2014/main" id="{7730F4FD-CD51-63C1-7E30-E8DB233776A8}"/>
              </a:ext>
            </a:extLst>
          </p:cNvPr>
          <p:cNvPicPr>
            <a:picLocks noChangeAspect="1"/>
          </p:cNvPicPr>
          <p:nvPr/>
        </p:nvPicPr>
        <p:blipFill rotWithShape="1">
          <a:blip r:embed="rId5"/>
          <a:srcRect l="39794" t="49420" r="40150"/>
          <a:stretch/>
        </p:blipFill>
        <p:spPr>
          <a:xfrm>
            <a:off x="454669" y="1680454"/>
            <a:ext cx="1080000" cy="1025329"/>
          </a:xfrm>
          <a:prstGeom prst="rect">
            <a:avLst/>
          </a:prstGeom>
        </p:spPr>
      </p:pic>
      <p:sp>
        <p:nvSpPr>
          <p:cNvPr id="9" name="Textfeld 8"/>
          <p:cNvSpPr txBox="1"/>
          <p:nvPr/>
        </p:nvSpPr>
        <p:spPr>
          <a:xfrm>
            <a:off x="5228055" y="1093564"/>
            <a:ext cx="3664786" cy="369332"/>
          </a:xfrm>
          <a:prstGeom prst="rect">
            <a:avLst/>
          </a:prstGeom>
          <a:solidFill>
            <a:srgbClr val="FFFF00"/>
          </a:solidFill>
        </p:spPr>
        <p:txBody>
          <a:bodyPr vert="horz" wrap="none" lIns="91440" tIns="45720" rIns="91440" bIns="45720" rtlCol="0" anchor="t">
            <a:spAutoFit/>
          </a:bodyPr>
          <a:lstStyle/>
          <a:p>
            <a:pPr algn="l"/>
            <a:r>
              <a:rPr lang="en-GB" b="1" dirty="0">
                <a:solidFill>
                  <a:srgbClr val="C00000"/>
                </a:solidFill>
              </a:rPr>
              <a:t>&gt; 60 </a:t>
            </a:r>
            <a:r>
              <a:rPr lang="en-GB" b="1" baseline="30000" dirty="0">
                <a:solidFill>
                  <a:srgbClr val="C00000"/>
                </a:solidFill>
              </a:rPr>
              <a:t>259</a:t>
            </a:r>
            <a:r>
              <a:rPr lang="en-GB" b="1" dirty="0">
                <a:solidFill>
                  <a:srgbClr val="C00000"/>
                </a:solidFill>
              </a:rPr>
              <a:t>Sg nuclei were observed</a:t>
            </a:r>
            <a:endParaRPr lang="en-US" b="1" dirty="0">
              <a:solidFill>
                <a:srgbClr val="C00000"/>
              </a:solidFill>
            </a:endParaRPr>
          </a:p>
        </p:txBody>
      </p:sp>
      <p:pic>
        <p:nvPicPr>
          <p:cNvPr id="37" name="Grafik 36">
            <a:extLst>
              <a:ext uri="{FF2B5EF4-FFF2-40B4-BE49-F238E27FC236}">
                <a16:creationId xmlns:a16="http://schemas.microsoft.com/office/drawing/2014/main" id="{7730F4FD-CD51-63C1-7E30-E8DB233776A8}"/>
              </a:ext>
            </a:extLst>
          </p:cNvPr>
          <p:cNvPicPr>
            <a:picLocks noChangeAspect="1"/>
          </p:cNvPicPr>
          <p:nvPr/>
        </p:nvPicPr>
        <p:blipFill rotWithShape="1">
          <a:blip r:embed="rId5"/>
          <a:srcRect l="79437" t="49523"/>
          <a:stretch/>
        </p:blipFill>
        <p:spPr>
          <a:xfrm>
            <a:off x="2021430" y="1709998"/>
            <a:ext cx="1080000" cy="998011"/>
          </a:xfrm>
          <a:prstGeom prst="rect">
            <a:avLst/>
          </a:prstGeom>
        </p:spPr>
      </p:pic>
      <p:sp>
        <p:nvSpPr>
          <p:cNvPr id="26" name="Textfeld 25"/>
          <p:cNvSpPr txBox="1"/>
          <p:nvPr/>
        </p:nvSpPr>
        <p:spPr>
          <a:xfrm>
            <a:off x="3450518" y="2891611"/>
            <a:ext cx="4573688" cy="307777"/>
          </a:xfrm>
          <a:prstGeom prst="rect">
            <a:avLst/>
          </a:prstGeom>
        </p:spPr>
        <p:txBody>
          <a:bodyPr vert="horz" wrap="none" lIns="91440" tIns="45720" rIns="91440" bIns="45720" rtlCol="0" anchor="t">
            <a:spAutoFit/>
          </a:bodyPr>
          <a:lstStyle/>
          <a:p>
            <a:r>
              <a:rPr lang="de-DE" sz="1400" dirty="0">
                <a:solidFill>
                  <a:srgbClr val="FF0000"/>
                </a:solidFill>
              </a:rPr>
              <a:t>First </a:t>
            </a:r>
            <a:r>
              <a:rPr lang="de-DE" sz="1400" dirty="0" err="1">
                <a:solidFill>
                  <a:srgbClr val="FF0000"/>
                </a:solidFill>
              </a:rPr>
              <a:t>successful</a:t>
            </a:r>
            <a:r>
              <a:rPr lang="de-DE" sz="1400" dirty="0">
                <a:solidFill>
                  <a:srgbClr val="FF0000"/>
                </a:solidFill>
              </a:rPr>
              <a:t> </a:t>
            </a:r>
            <a:r>
              <a:rPr lang="de-DE" sz="1400" dirty="0" err="1">
                <a:solidFill>
                  <a:srgbClr val="FF0000"/>
                </a:solidFill>
              </a:rPr>
              <a:t>kinetics</a:t>
            </a:r>
            <a:r>
              <a:rPr lang="de-DE" sz="1400" dirty="0">
                <a:solidFill>
                  <a:srgbClr val="FF0000"/>
                </a:solidFill>
              </a:rPr>
              <a:t> </a:t>
            </a:r>
            <a:r>
              <a:rPr lang="de-DE" sz="1400" dirty="0" err="1">
                <a:solidFill>
                  <a:srgbClr val="FF0000"/>
                </a:solidFill>
              </a:rPr>
              <a:t>study</a:t>
            </a:r>
            <a:r>
              <a:rPr lang="de-DE" sz="1400" dirty="0">
                <a:solidFill>
                  <a:srgbClr val="FF0000"/>
                </a:solidFill>
              </a:rPr>
              <a:t> </a:t>
            </a:r>
            <a:r>
              <a:rPr lang="de-DE" sz="1400" dirty="0" err="1">
                <a:solidFill>
                  <a:srgbClr val="FF0000"/>
                </a:solidFill>
              </a:rPr>
              <a:t>with</a:t>
            </a:r>
            <a:r>
              <a:rPr lang="de-DE" sz="1400" dirty="0">
                <a:solidFill>
                  <a:srgbClr val="FF0000"/>
                </a:solidFill>
              </a:rPr>
              <a:t> superheavy </a:t>
            </a:r>
            <a:r>
              <a:rPr lang="de-DE" sz="1400" dirty="0" err="1">
                <a:solidFill>
                  <a:srgbClr val="FF0000"/>
                </a:solidFill>
              </a:rPr>
              <a:t>element</a:t>
            </a:r>
            <a:endParaRPr lang="en-US" sz="1400" dirty="0">
              <a:solidFill>
                <a:srgbClr val="FF0000"/>
              </a:solidFill>
            </a:endParaRPr>
          </a:p>
        </p:txBody>
      </p:sp>
      <p:sp>
        <p:nvSpPr>
          <p:cNvPr id="28" name="Textfeld 27"/>
          <p:cNvSpPr txBox="1"/>
          <p:nvPr/>
        </p:nvSpPr>
        <p:spPr>
          <a:xfrm>
            <a:off x="3687460" y="3433753"/>
            <a:ext cx="3757760" cy="338554"/>
          </a:xfrm>
          <a:prstGeom prst="rect">
            <a:avLst/>
          </a:prstGeom>
        </p:spPr>
        <p:txBody>
          <a:bodyPr vert="horz" wrap="none" lIns="91440" tIns="45720" rIns="91440" bIns="45720" rtlCol="0" anchor="t">
            <a:spAutoFit/>
          </a:bodyPr>
          <a:lstStyle/>
          <a:p>
            <a:pPr algn="l"/>
            <a:r>
              <a:rPr lang="de-DE" sz="1400" dirty="0">
                <a:solidFill>
                  <a:schemeClr val="tx2"/>
                </a:solidFill>
              </a:rPr>
              <a:t>Sg</a:t>
            </a:r>
            <a:r>
              <a:rPr lang="de-DE" sz="1400" baseline="30000" dirty="0">
                <a:solidFill>
                  <a:schemeClr val="tx2"/>
                </a:solidFill>
              </a:rPr>
              <a:t>0</a:t>
            </a:r>
            <a:r>
              <a:rPr lang="de-DE" sz="1400" dirty="0">
                <a:solidFill>
                  <a:schemeClr val="tx2"/>
                </a:solidFill>
              </a:rPr>
              <a:t> + CO</a:t>
            </a:r>
            <a:r>
              <a:rPr lang="en-GB" sz="1400" dirty="0">
                <a:solidFill>
                  <a:schemeClr val="tx2"/>
                </a:solidFill>
              </a:rPr>
              <a:t> </a:t>
            </a:r>
            <a:r>
              <a:rPr lang="en-GB" sz="1400" dirty="0">
                <a:solidFill>
                  <a:schemeClr val="tx2"/>
                </a:solidFill>
                <a:sym typeface="Wingdings" panose="05000000000000000000" pitchFamily="2" charset="2"/>
              </a:rPr>
              <a:t> Sg(CO)</a:t>
            </a:r>
            <a:r>
              <a:rPr lang="en-GB" sz="1600" baseline="-25000" dirty="0">
                <a:solidFill>
                  <a:schemeClr val="tx2"/>
                </a:solidFill>
                <a:sym typeface="Wingdings" panose="05000000000000000000" pitchFamily="2" charset="2"/>
              </a:rPr>
              <a:t>x</a:t>
            </a:r>
            <a:r>
              <a:rPr lang="en-GB" sz="1600" dirty="0">
                <a:solidFill>
                  <a:schemeClr val="tx2"/>
                </a:solidFill>
                <a:sym typeface="Wingdings" panose="05000000000000000000" pitchFamily="2" charset="2"/>
              </a:rPr>
              <a:t> </a:t>
            </a:r>
            <a:r>
              <a:rPr lang="en-GB" sz="1400" dirty="0">
                <a:solidFill>
                  <a:schemeClr val="tx2"/>
                </a:solidFill>
                <a:sym typeface="Wingdings" panose="05000000000000000000" pitchFamily="2" charset="2"/>
              </a:rPr>
              <a:t></a:t>
            </a:r>
            <a:r>
              <a:rPr lang="en-GB" sz="1600" dirty="0">
                <a:solidFill>
                  <a:schemeClr val="tx2"/>
                </a:solidFill>
                <a:sym typeface="Wingdings" panose="05000000000000000000" pitchFamily="2" charset="2"/>
              </a:rPr>
              <a:t> </a:t>
            </a:r>
            <a:r>
              <a:rPr lang="en-GB" sz="1400" dirty="0">
                <a:solidFill>
                  <a:schemeClr val="tx2"/>
                </a:solidFill>
                <a:sym typeface="Wingdings" panose="05000000000000000000" pitchFamily="2" charset="2"/>
              </a:rPr>
              <a:t>Sg(CO)</a:t>
            </a:r>
            <a:r>
              <a:rPr lang="en-GB" sz="1400" baseline="-25000" dirty="0">
                <a:solidFill>
                  <a:schemeClr val="tx2"/>
                </a:solidFill>
                <a:sym typeface="Wingdings" panose="05000000000000000000" pitchFamily="2" charset="2"/>
              </a:rPr>
              <a:t>6</a:t>
            </a:r>
            <a:r>
              <a:rPr lang="en-GB" sz="1400" dirty="0">
                <a:solidFill>
                  <a:schemeClr val="tx2"/>
                </a:solidFill>
                <a:sym typeface="Wingdings" panose="05000000000000000000" pitchFamily="2" charset="2"/>
              </a:rPr>
              <a:t> , x = 0….5</a:t>
            </a:r>
            <a:endParaRPr lang="en-US" sz="1200" baseline="-25000" dirty="0">
              <a:solidFill>
                <a:schemeClr val="tx2"/>
              </a:solidFill>
            </a:endParaRPr>
          </a:p>
        </p:txBody>
      </p:sp>
    </p:spTree>
    <p:extLst>
      <p:ext uri="{BB962C8B-B14F-4D97-AF65-F5344CB8AC3E}">
        <p14:creationId xmlns:p14="http://schemas.microsoft.com/office/powerpoint/2010/main" val="23942893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125CBDDA-5CCF-8748-8988-9DC6C8981774}" type="slidenum">
              <a:rPr lang="de-DE" smtClean="0"/>
              <a:t>12</a:t>
            </a:fld>
            <a:endParaRPr lang="de-DE"/>
          </a:p>
        </p:txBody>
      </p:sp>
      <p:sp>
        <p:nvSpPr>
          <p:cNvPr id="4" name="Datumsplatzhalter 3"/>
          <p:cNvSpPr>
            <a:spLocks noGrp="1"/>
          </p:cNvSpPr>
          <p:nvPr>
            <p:ph type="dt" sz="half" idx="2"/>
          </p:nvPr>
        </p:nvSpPr>
        <p:spPr/>
        <p:txBody>
          <a:bodyPr/>
          <a:lstStyle/>
          <a:p>
            <a:r>
              <a:rPr lang="de-DE"/>
              <a:t>07.09.2022</a:t>
            </a:r>
            <a:endParaRPr lang="de-DE" dirty="0"/>
          </a:p>
        </p:txBody>
      </p:sp>
      <p:sp>
        <p:nvSpPr>
          <p:cNvPr id="5" name="Fußzeilenplatzhalter 4"/>
          <p:cNvSpPr>
            <a:spLocks noGrp="1"/>
          </p:cNvSpPr>
          <p:nvPr>
            <p:ph type="ftr" sz="quarter" idx="3"/>
          </p:nvPr>
        </p:nvSpPr>
        <p:spPr/>
        <p:txBody>
          <a:bodyPr/>
          <a:lstStyle/>
          <a:p>
            <a:pPr algn="l"/>
            <a:r>
              <a:rPr lang="en-US"/>
              <a:t>6th Beam Time Retreat | M. Block | </a:t>
            </a:r>
            <a:endParaRPr lang="de-DE" dirty="0"/>
          </a:p>
        </p:txBody>
      </p:sp>
      <p:sp>
        <p:nvSpPr>
          <p:cNvPr id="6" name="Textplatzhalter 5"/>
          <p:cNvSpPr>
            <a:spLocks noGrp="1"/>
          </p:cNvSpPr>
          <p:nvPr>
            <p:ph type="body" sz="quarter" idx="13"/>
          </p:nvPr>
        </p:nvSpPr>
        <p:spPr/>
        <p:txBody>
          <a:bodyPr/>
          <a:lstStyle/>
          <a:p>
            <a:r>
              <a:rPr lang="de-DE" dirty="0" err="1"/>
              <a:t>Excellent</a:t>
            </a:r>
            <a:r>
              <a:rPr lang="de-DE" dirty="0"/>
              <a:t> Cr-52 beam </a:t>
            </a:r>
            <a:r>
              <a:rPr lang="de-DE" dirty="0" err="1"/>
              <a:t>from</a:t>
            </a:r>
            <a:r>
              <a:rPr lang="de-DE" dirty="0"/>
              <a:t> </a:t>
            </a:r>
            <a:r>
              <a:rPr lang="de-DE" dirty="0" err="1"/>
              <a:t>the</a:t>
            </a:r>
            <a:r>
              <a:rPr lang="de-DE" dirty="0"/>
              <a:t> </a:t>
            </a:r>
            <a:r>
              <a:rPr lang="de-DE" dirty="0" err="1"/>
              <a:t>Penning</a:t>
            </a:r>
            <a:r>
              <a:rPr lang="de-DE" dirty="0"/>
              <a:t> </a:t>
            </a:r>
            <a:r>
              <a:rPr lang="de-DE" dirty="0" err="1"/>
              <a:t>source</a:t>
            </a:r>
            <a:endParaRPr lang="en-US" dirty="0"/>
          </a:p>
        </p:txBody>
      </p:sp>
      <p:pic>
        <p:nvPicPr>
          <p:cNvPr id="7" name="Grafik 6"/>
          <p:cNvPicPr>
            <a:picLocks noChangeAspect="1"/>
          </p:cNvPicPr>
          <p:nvPr/>
        </p:nvPicPr>
        <p:blipFill rotWithShape="1">
          <a:blip r:embed="rId2">
            <a:extLst>
              <a:ext uri="{28A0092B-C50C-407E-A947-70E740481C1C}">
                <a14:useLocalDpi xmlns:a14="http://schemas.microsoft.com/office/drawing/2010/main" val="0"/>
              </a:ext>
            </a:extLst>
          </a:blip>
          <a:srcRect l="51061" t="10341" r="1" b="35861"/>
          <a:stretch/>
        </p:blipFill>
        <p:spPr>
          <a:xfrm>
            <a:off x="236635" y="2914069"/>
            <a:ext cx="2083361" cy="1717695"/>
          </a:xfrm>
          <a:prstGeom prst="rect">
            <a:avLst/>
          </a:prstGeom>
        </p:spPr>
      </p:pic>
      <p:sp>
        <p:nvSpPr>
          <p:cNvPr id="9" name="Textfeld 8"/>
          <p:cNvSpPr txBox="1"/>
          <p:nvPr/>
        </p:nvSpPr>
        <p:spPr>
          <a:xfrm>
            <a:off x="346943" y="975904"/>
            <a:ext cx="1885453" cy="612155"/>
          </a:xfrm>
          <a:prstGeom prst="rect">
            <a:avLst/>
          </a:prstGeom>
          <a:solidFill>
            <a:schemeClr val="bg1"/>
          </a:solidFill>
        </p:spPr>
        <p:txBody>
          <a:bodyPr vert="horz" wrap="none" lIns="91440" tIns="45720" rIns="91440" bIns="45720" rtlCol="0" anchor="t">
            <a:spAutoFit/>
          </a:bodyPr>
          <a:lstStyle/>
          <a:p>
            <a:pPr algn="l">
              <a:lnSpc>
                <a:spcPct val="150000"/>
              </a:lnSpc>
            </a:pPr>
            <a:r>
              <a:rPr lang="de-DE" sz="1200" dirty="0" err="1">
                <a:solidFill>
                  <a:schemeClr val="tx2"/>
                </a:solidFill>
              </a:rPr>
              <a:t>January</a:t>
            </a:r>
            <a:r>
              <a:rPr lang="de-DE" sz="1200" dirty="0">
                <a:solidFill>
                  <a:schemeClr val="tx2"/>
                </a:solidFill>
              </a:rPr>
              <a:t> 30, 2024:</a:t>
            </a:r>
          </a:p>
          <a:p>
            <a:pPr algn="l">
              <a:lnSpc>
                <a:spcPct val="150000"/>
              </a:lnSpc>
            </a:pPr>
            <a:r>
              <a:rPr lang="de-DE" sz="1200" dirty="0">
                <a:solidFill>
                  <a:schemeClr val="tx2"/>
                </a:solidFill>
              </a:rPr>
              <a:t>The </a:t>
            </a:r>
            <a:r>
              <a:rPr lang="de-DE" sz="1200" dirty="0" err="1">
                <a:solidFill>
                  <a:schemeClr val="tx2"/>
                </a:solidFill>
              </a:rPr>
              <a:t>first</a:t>
            </a:r>
            <a:r>
              <a:rPr lang="de-DE" sz="1200" dirty="0">
                <a:solidFill>
                  <a:schemeClr val="tx2"/>
                </a:solidFill>
              </a:rPr>
              <a:t> Cr-52 beam </a:t>
            </a:r>
            <a:r>
              <a:rPr lang="de-DE" sz="1200" dirty="0" err="1">
                <a:solidFill>
                  <a:schemeClr val="tx2"/>
                </a:solidFill>
              </a:rPr>
              <a:t>test</a:t>
            </a:r>
            <a:endParaRPr lang="de-DE" sz="1200" dirty="0">
              <a:solidFill>
                <a:schemeClr val="tx2"/>
              </a:solidFill>
            </a:endParaRPr>
          </a:p>
        </p:txBody>
      </p:sp>
      <p:sp>
        <p:nvSpPr>
          <p:cNvPr id="10" name="Textfeld 9"/>
          <p:cNvSpPr txBox="1"/>
          <p:nvPr/>
        </p:nvSpPr>
        <p:spPr>
          <a:xfrm>
            <a:off x="4648121" y="2970086"/>
            <a:ext cx="4384834" cy="1749005"/>
          </a:xfrm>
          <a:prstGeom prst="rect">
            <a:avLst/>
          </a:prstGeom>
          <a:solidFill>
            <a:schemeClr val="bg1"/>
          </a:solidFill>
        </p:spPr>
        <p:txBody>
          <a:bodyPr vert="horz" wrap="square" lIns="91440" tIns="45720" rIns="91440" bIns="45720" rtlCol="0" anchor="t">
            <a:spAutoFit/>
          </a:bodyPr>
          <a:lstStyle/>
          <a:p>
            <a:pPr marL="285750" indent="-285750" algn="l">
              <a:lnSpc>
                <a:spcPct val="200000"/>
              </a:lnSpc>
              <a:spcBef>
                <a:spcPts val="600"/>
              </a:spcBef>
              <a:buFont typeface="Wingdings" panose="05000000000000000000" pitchFamily="2" charset="2"/>
              <a:buChar char="Ø"/>
            </a:pPr>
            <a:r>
              <a:rPr lang="en-US" sz="1400" dirty="0">
                <a:solidFill>
                  <a:srgbClr val="0000FF"/>
                </a:solidFill>
              </a:rPr>
              <a:t>Stable conditions with intensities up to 100 </a:t>
            </a:r>
            <a:r>
              <a:rPr lang="en-US" sz="1400" dirty="0" err="1">
                <a:solidFill>
                  <a:srgbClr val="0000FF"/>
                </a:solidFill>
              </a:rPr>
              <a:t>uA</a:t>
            </a:r>
            <a:endParaRPr lang="en-US" sz="1400" dirty="0">
              <a:solidFill>
                <a:srgbClr val="0000FF"/>
              </a:solidFill>
            </a:endParaRPr>
          </a:p>
          <a:p>
            <a:pPr marL="285750" indent="-285750" algn="l">
              <a:lnSpc>
                <a:spcPct val="200000"/>
              </a:lnSpc>
              <a:buFont typeface="Wingdings" panose="05000000000000000000" pitchFamily="2" charset="2"/>
              <a:buChar char="Ø"/>
            </a:pPr>
            <a:r>
              <a:rPr lang="en-US" sz="1400" dirty="0">
                <a:solidFill>
                  <a:srgbClr val="0000FF"/>
                </a:solidFill>
              </a:rPr>
              <a:t>An average beam intensity on target &gt; 1 </a:t>
            </a:r>
            <a:r>
              <a:rPr lang="en-US" sz="1400" dirty="0" err="1">
                <a:solidFill>
                  <a:srgbClr val="0000FF"/>
                </a:solidFill>
              </a:rPr>
              <a:t>puA</a:t>
            </a:r>
            <a:endParaRPr lang="en-US" sz="1400" dirty="0">
              <a:solidFill>
                <a:srgbClr val="0000FF"/>
              </a:solidFill>
            </a:endParaRPr>
          </a:p>
          <a:p>
            <a:pPr marL="285750" indent="-285750" algn="l">
              <a:lnSpc>
                <a:spcPct val="200000"/>
              </a:lnSpc>
              <a:buFont typeface="Wingdings" panose="05000000000000000000" pitchFamily="2" charset="2"/>
              <a:buChar char="Ø"/>
            </a:pPr>
            <a:r>
              <a:rPr lang="en-US" sz="1400" dirty="0">
                <a:solidFill>
                  <a:srgbClr val="0000FF"/>
                </a:solidFill>
              </a:rPr>
              <a:t>Average working time for one electrode 2 days</a:t>
            </a:r>
          </a:p>
          <a:p>
            <a:pPr marL="285750" indent="-285750" algn="l">
              <a:lnSpc>
                <a:spcPct val="200000"/>
              </a:lnSpc>
              <a:buFont typeface="Wingdings" panose="05000000000000000000" pitchFamily="2" charset="2"/>
              <a:buChar char="Ø"/>
            </a:pPr>
            <a:r>
              <a:rPr lang="en-US" sz="1400" dirty="0">
                <a:solidFill>
                  <a:srgbClr val="0000FF"/>
                </a:solidFill>
              </a:rPr>
              <a:t>The intensity approaches a limit of target stability</a:t>
            </a:r>
          </a:p>
        </p:txBody>
      </p:sp>
      <p:pic>
        <p:nvPicPr>
          <p:cNvPr id="11" name="Grafik 10"/>
          <p:cNvPicPr>
            <a:picLocks noChangeAspect="1"/>
          </p:cNvPicPr>
          <p:nvPr/>
        </p:nvPicPr>
        <p:blipFill rotWithShape="1">
          <a:blip r:embed="rId3">
            <a:extLst>
              <a:ext uri="{28A0092B-C50C-407E-A947-70E740481C1C}">
                <a14:useLocalDpi xmlns:a14="http://schemas.microsoft.com/office/drawing/2010/main" val="0"/>
              </a:ext>
            </a:extLst>
          </a:blip>
          <a:srcRect r="17964"/>
          <a:stretch/>
        </p:blipFill>
        <p:spPr>
          <a:xfrm>
            <a:off x="2456323" y="2914069"/>
            <a:ext cx="1878826" cy="1717695"/>
          </a:xfrm>
          <a:prstGeom prst="rect">
            <a:avLst/>
          </a:prstGeom>
        </p:spPr>
      </p:pic>
      <p:sp>
        <p:nvSpPr>
          <p:cNvPr id="12" name="Pfeil nach unten 11"/>
          <p:cNvSpPr/>
          <p:nvPr/>
        </p:nvSpPr>
        <p:spPr>
          <a:xfrm>
            <a:off x="8080055" y="1488185"/>
            <a:ext cx="249936" cy="585216"/>
          </a:xfrm>
          <a:prstGeom prst="downArrow">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6" name="Gruppieren 15"/>
          <p:cNvGrpSpPr/>
          <p:nvPr/>
        </p:nvGrpSpPr>
        <p:grpSpPr>
          <a:xfrm>
            <a:off x="2667670" y="926049"/>
            <a:ext cx="6191624" cy="1956538"/>
            <a:chOff x="181458" y="2993477"/>
            <a:chExt cx="6191624" cy="1956538"/>
          </a:xfrm>
        </p:grpSpPr>
        <p:grpSp>
          <p:nvGrpSpPr>
            <p:cNvPr id="18" name="Gruppieren 17"/>
            <p:cNvGrpSpPr/>
            <p:nvPr/>
          </p:nvGrpSpPr>
          <p:grpSpPr>
            <a:xfrm>
              <a:off x="181458" y="3048929"/>
              <a:ext cx="6191624" cy="1901086"/>
              <a:chOff x="2952376" y="2820894"/>
              <a:chExt cx="6191624" cy="1901086"/>
            </a:xfrm>
          </p:grpSpPr>
          <p:grpSp>
            <p:nvGrpSpPr>
              <p:cNvPr id="15" name="Gruppieren 14"/>
              <p:cNvGrpSpPr/>
              <p:nvPr/>
            </p:nvGrpSpPr>
            <p:grpSpPr>
              <a:xfrm>
                <a:off x="2952376" y="2820894"/>
                <a:ext cx="6191624" cy="1901086"/>
                <a:chOff x="2952376" y="2820894"/>
                <a:chExt cx="6191624" cy="1901086"/>
              </a:xfrm>
            </p:grpSpPr>
            <p:pic>
              <p:nvPicPr>
                <p:cNvPr id="2" name="Grafi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2376" y="2820894"/>
                  <a:ext cx="6191624" cy="1714562"/>
                </a:xfrm>
                <a:prstGeom prst="rect">
                  <a:avLst/>
                </a:prstGeom>
              </p:spPr>
            </p:pic>
            <p:sp>
              <p:nvSpPr>
                <p:cNvPr id="14" name="Textfeld 13"/>
                <p:cNvSpPr txBox="1"/>
                <p:nvPr/>
              </p:nvSpPr>
              <p:spPr>
                <a:xfrm>
                  <a:off x="3098502" y="4521925"/>
                  <a:ext cx="5899372" cy="200055"/>
                </a:xfrm>
                <a:prstGeom prst="rect">
                  <a:avLst/>
                </a:prstGeom>
                <a:solidFill>
                  <a:schemeClr val="bg1"/>
                </a:solidFill>
              </p:spPr>
              <p:txBody>
                <a:bodyPr vert="horz" wrap="none" lIns="91440" tIns="45720" rIns="91440" bIns="45720" rtlCol="0" anchor="t">
                  <a:spAutoFit/>
                </a:bodyPr>
                <a:lstStyle/>
                <a:p>
                  <a:pPr algn="l"/>
                  <a:r>
                    <a:rPr lang="de-DE" sz="700" dirty="0"/>
                    <a:t>08.05		10.05		12.05		14.05		16.05		18.05		20.05</a:t>
                  </a:r>
                  <a:endParaRPr lang="en-US" sz="700" dirty="0"/>
                </a:p>
              </p:txBody>
            </p:sp>
          </p:grpSp>
          <p:cxnSp>
            <p:nvCxnSpPr>
              <p:cNvPr id="17" name="Gerader Verbinder 16"/>
              <p:cNvCxnSpPr/>
              <p:nvPr/>
            </p:nvCxnSpPr>
            <p:spPr>
              <a:xfrm flipV="1">
                <a:off x="3325971" y="3766991"/>
                <a:ext cx="5724000" cy="0"/>
              </a:xfrm>
              <a:prstGeom prst="line">
                <a:avLst/>
              </a:prstGeom>
              <a:ln>
                <a:solidFill>
                  <a:srgbClr val="0000FF"/>
                </a:solidFill>
                <a:prstDash val="dash"/>
              </a:ln>
              <a:effectLst/>
            </p:spPr>
            <p:style>
              <a:lnRef idx="2">
                <a:schemeClr val="accent1"/>
              </a:lnRef>
              <a:fillRef idx="0">
                <a:schemeClr val="accent1"/>
              </a:fillRef>
              <a:effectRef idx="1">
                <a:schemeClr val="accent1"/>
              </a:effectRef>
              <a:fontRef idx="minor">
                <a:schemeClr val="tx1"/>
              </a:fontRef>
            </p:style>
          </p:cxnSp>
        </p:grpSp>
        <p:sp>
          <p:nvSpPr>
            <p:cNvPr id="13" name="Rechteck 12"/>
            <p:cNvSpPr/>
            <p:nvPr/>
          </p:nvSpPr>
          <p:spPr>
            <a:xfrm>
              <a:off x="184580" y="2993477"/>
              <a:ext cx="1441420" cy="682238"/>
            </a:xfrm>
            <a:prstGeom prst="rect">
              <a:avLst/>
            </a:prstGeom>
            <a:solidFill>
              <a:schemeClr val="bg1"/>
            </a:solidFill>
          </p:spPr>
          <p:txBody>
            <a:bodyPr wrap="none">
              <a:spAutoFit/>
            </a:bodyPr>
            <a:lstStyle/>
            <a:p>
              <a:pPr>
                <a:lnSpc>
                  <a:spcPts val="2300"/>
                </a:lnSpc>
              </a:pPr>
              <a:r>
                <a:rPr lang="de-DE" sz="1200" b="1" dirty="0">
                  <a:solidFill>
                    <a:srgbClr val="C00000"/>
                  </a:solidFill>
                </a:rPr>
                <a:t>Experimental </a:t>
              </a:r>
              <a:r>
                <a:rPr lang="de-DE" sz="1200" b="1" dirty="0" err="1">
                  <a:solidFill>
                    <a:srgbClr val="C00000"/>
                  </a:solidFill>
                </a:rPr>
                <a:t>run</a:t>
              </a:r>
              <a:endParaRPr lang="de-DE" sz="1200" b="1" dirty="0">
                <a:solidFill>
                  <a:srgbClr val="C00000"/>
                </a:solidFill>
              </a:endParaRPr>
            </a:p>
            <a:p>
              <a:pPr>
                <a:lnSpc>
                  <a:spcPts val="2300"/>
                </a:lnSpc>
              </a:pPr>
              <a:r>
                <a:rPr lang="de-DE" sz="1200" b="1" dirty="0">
                  <a:solidFill>
                    <a:srgbClr val="C00000"/>
                  </a:solidFill>
                </a:rPr>
                <a:t>in May 2024</a:t>
              </a:r>
            </a:p>
          </p:txBody>
        </p:sp>
      </p:grpSp>
      <p:sp>
        <p:nvSpPr>
          <p:cNvPr id="19" name="Textfeld 18"/>
          <p:cNvSpPr txBox="1"/>
          <p:nvPr/>
        </p:nvSpPr>
        <p:spPr>
          <a:xfrm>
            <a:off x="5175181" y="1466863"/>
            <a:ext cx="728084" cy="369332"/>
          </a:xfrm>
          <a:prstGeom prst="rect">
            <a:avLst/>
          </a:prstGeom>
          <a:solidFill>
            <a:schemeClr val="bg1"/>
          </a:solidFill>
        </p:spPr>
        <p:txBody>
          <a:bodyPr vert="horz" wrap="none" lIns="91440" tIns="45720" rIns="91440" bIns="45720" rtlCol="0" anchor="t">
            <a:spAutoFit/>
          </a:bodyPr>
          <a:lstStyle/>
          <a:p>
            <a:pPr algn="l"/>
            <a:r>
              <a:rPr lang="de-DE" dirty="0">
                <a:solidFill>
                  <a:srgbClr val="0000FF"/>
                </a:solidFill>
              </a:rPr>
              <a:t>1p</a:t>
            </a:r>
            <a:r>
              <a:rPr lang="el-GR" dirty="0">
                <a:solidFill>
                  <a:srgbClr val="0000FF"/>
                </a:solidFill>
              </a:rPr>
              <a:t>μ</a:t>
            </a:r>
            <a:r>
              <a:rPr lang="de-DE" dirty="0">
                <a:solidFill>
                  <a:srgbClr val="0000FF"/>
                </a:solidFill>
              </a:rPr>
              <a:t>A</a:t>
            </a:r>
            <a:endParaRPr lang="en-US" dirty="0">
              <a:solidFill>
                <a:srgbClr val="0000FF"/>
              </a:solidFill>
            </a:endParaRPr>
          </a:p>
        </p:txBody>
      </p:sp>
      <p:pic>
        <p:nvPicPr>
          <p:cNvPr id="20" name="Grafik 19"/>
          <p:cNvPicPr>
            <a:picLocks noChangeAspect="1"/>
          </p:cNvPicPr>
          <p:nvPr/>
        </p:nvPicPr>
        <p:blipFill rotWithShape="1">
          <a:blip r:embed="rId5">
            <a:clrChange>
              <a:clrFrom>
                <a:srgbClr val="000000"/>
              </a:clrFrom>
              <a:clrTo>
                <a:srgbClr val="000000">
                  <a:alpha val="0"/>
                </a:srgbClr>
              </a:clrTo>
            </a:clrChange>
            <a:duotone>
              <a:prstClr val="black"/>
              <a:srgbClr val="FF0000">
                <a:tint val="45000"/>
                <a:satMod val="400000"/>
              </a:srgbClr>
            </a:duotone>
          </a:blip>
          <a:srcRect l="2936" t="8782" r="5183" b="4825"/>
          <a:stretch/>
        </p:blipFill>
        <p:spPr>
          <a:xfrm>
            <a:off x="258470" y="1763058"/>
            <a:ext cx="2026023" cy="900137"/>
          </a:xfrm>
          <a:prstGeom prst="rect">
            <a:avLst/>
          </a:prstGeom>
        </p:spPr>
      </p:pic>
      <p:cxnSp>
        <p:nvCxnSpPr>
          <p:cNvPr id="23" name="Gerader Verbinder 22"/>
          <p:cNvCxnSpPr>
            <a:stCxn id="20" idx="1"/>
            <a:endCxn id="20" idx="3"/>
          </p:cNvCxnSpPr>
          <p:nvPr/>
        </p:nvCxnSpPr>
        <p:spPr>
          <a:xfrm>
            <a:off x="258470" y="2213127"/>
            <a:ext cx="2026023" cy="0"/>
          </a:xfrm>
          <a:prstGeom prst="line">
            <a:avLst/>
          </a:prstGeom>
          <a:ln w="19050">
            <a:solidFill>
              <a:schemeClr val="accent1"/>
            </a:solidFill>
            <a:prstDash val="sysDash"/>
          </a:ln>
          <a:effectLst/>
        </p:spPr>
        <p:style>
          <a:lnRef idx="2">
            <a:schemeClr val="accent1"/>
          </a:lnRef>
          <a:fillRef idx="0">
            <a:schemeClr val="accent1"/>
          </a:fillRef>
          <a:effectRef idx="1">
            <a:schemeClr val="accent1"/>
          </a:effectRef>
          <a:fontRef idx="minor">
            <a:schemeClr val="tx1"/>
          </a:fontRef>
        </p:style>
      </p:cxnSp>
      <p:sp>
        <p:nvSpPr>
          <p:cNvPr id="24" name="Textfeld 23"/>
          <p:cNvSpPr txBox="1"/>
          <p:nvPr/>
        </p:nvSpPr>
        <p:spPr>
          <a:xfrm>
            <a:off x="258470" y="1785601"/>
            <a:ext cx="984565" cy="369332"/>
          </a:xfrm>
          <a:prstGeom prst="rect">
            <a:avLst/>
          </a:prstGeom>
          <a:solidFill>
            <a:schemeClr val="bg1"/>
          </a:solidFill>
        </p:spPr>
        <p:txBody>
          <a:bodyPr vert="horz" wrap="none" lIns="91440" tIns="45720" rIns="91440" bIns="45720" rtlCol="0" anchor="t">
            <a:spAutoFit/>
          </a:bodyPr>
          <a:lstStyle/>
          <a:p>
            <a:pPr algn="l"/>
            <a:r>
              <a:rPr lang="de-DE" dirty="0">
                <a:solidFill>
                  <a:schemeClr val="accent1"/>
                </a:solidFill>
              </a:rPr>
              <a:t>0.6 p</a:t>
            </a:r>
            <a:r>
              <a:rPr lang="el-GR" dirty="0">
                <a:solidFill>
                  <a:schemeClr val="accent1"/>
                </a:solidFill>
              </a:rPr>
              <a:t>μ</a:t>
            </a:r>
            <a:r>
              <a:rPr lang="de-DE" dirty="0">
                <a:solidFill>
                  <a:schemeClr val="accent1"/>
                </a:solidFill>
              </a:rPr>
              <a:t>A</a:t>
            </a:r>
            <a:endParaRPr lang="en-US" dirty="0">
              <a:solidFill>
                <a:schemeClr val="accent1"/>
              </a:solidFill>
            </a:endParaRPr>
          </a:p>
        </p:txBody>
      </p:sp>
      <p:sp>
        <p:nvSpPr>
          <p:cNvPr id="25" name="Pfeil nach rechts 24"/>
          <p:cNvSpPr/>
          <p:nvPr/>
        </p:nvSpPr>
        <p:spPr>
          <a:xfrm rot="20064105">
            <a:off x="2280578" y="1986078"/>
            <a:ext cx="650827" cy="205154"/>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9226895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125CBDDA-5CCF-8748-8988-9DC6C8981774}" type="slidenum">
              <a:rPr lang="de-DE" smtClean="0"/>
              <a:t>13</a:t>
            </a:fld>
            <a:endParaRPr lang="de-DE"/>
          </a:p>
        </p:txBody>
      </p:sp>
      <p:sp>
        <p:nvSpPr>
          <p:cNvPr id="4" name="Datumsplatzhalter 3"/>
          <p:cNvSpPr>
            <a:spLocks noGrp="1"/>
          </p:cNvSpPr>
          <p:nvPr>
            <p:ph type="dt" sz="half" idx="2"/>
          </p:nvPr>
        </p:nvSpPr>
        <p:spPr/>
        <p:txBody>
          <a:bodyPr/>
          <a:lstStyle/>
          <a:p>
            <a:r>
              <a:rPr lang="de-DE"/>
              <a:t>07.09.2022</a:t>
            </a:r>
            <a:endParaRPr lang="de-DE" dirty="0"/>
          </a:p>
        </p:txBody>
      </p:sp>
      <p:sp>
        <p:nvSpPr>
          <p:cNvPr id="5" name="Fußzeilenplatzhalter 4"/>
          <p:cNvSpPr>
            <a:spLocks noGrp="1"/>
          </p:cNvSpPr>
          <p:nvPr>
            <p:ph type="ftr" sz="quarter" idx="3"/>
          </p:nvPr>
        </p:nvSpPr>
        <p:spPr/>
        <p:txBody>
          <a:bodyPr/>
          <a:lstStyle/>
          <a:p>
            <a:pPr algn="l"/>
            <a:r>
              <a:rPr lang="en-US"/>
              <a:t>6th Beam Time Retreat | M. Block | </a:t>
            </a:r>
            <a:endParaRPr lang="de-DE" dirty="0"/>
          </a:p>
        </p:txBody>
      </p:sp>
      <p:sp>
        <p:nvSpPr>
          <p:cNvPr id="2" name="Textfeld 1">
            <a:extLst>
              <a:ext uri="{FF2B5EF4-FFF2-40B4-BE49-F238E27FC236}">
                <a16:creationId xmlns:a16="http://schemas.microsoft.com/office/drawing/2014/main" id="{B205BE21-D710-6FF0-ED3F-352B40B7166E}"/>
              </a:ext>
            </a:extLst>
          </p:cNvPr>
          <p:cNvSpPr txBox="1"/>
          <p:nvPr/>
        </p:nvSpPr>
        <p:spPr>
          <a:xfrm>
            <a:off x="3247759" y="2340917"/>
            <a:ext cx="2648482" cy="461665"/>
          </a:xfrm>
          <a:prstGeom prst="rect">
            <a:avLst/>
          </a:prstGeom>
        </p:spPr>
        <p:txBody>
          <a:bodyPr vert="horz" wrap="none" lIns="91440" tIns="45720" rIns="91440" bIns="45720" rtlCol="0" anchor="t">
            <a:spAutoFit/>
          </a:bodyPr>
          <a:lstStyle/>
          <a:p>
            <a:pPr algn="l"/>
            <a:r>
              <a:rPr lang="de-DE" sz="2400" dirty="0"/>
              <a:t>UNILAC – </a:t>
            </a:r>
            <a:r>
              <a:rPr lang="de-DE" sz="2400" dirty="0" err="1"/>
              <a:t>Nustar</a:t>
            </a:r>
            <a:endParaRPr lang="de-DE" sz="2400" dirty="0"/>
          </a:p>
        </p:txBody>
      </p:sp>
    </p:spTree>
    <p:extLst>
      <p:ext uri="{BB962C8B-B14F-4D97-AF65-F5344CB8AC3E}">
        <p14:creationId xmlns:p14="http://schemas.microsoft.com/office/powerpoint/2010/main" val="38664966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1">
            <a:extLst>
              <a:ext uri="{FF2B5EF4-FFF2-40B4-BE49-F238E27FC236}">
                <a16:creationId xmlns:a16="http://schemas.microsoft.com/office/drawing/2014/main" id="{E0F50B2D-6342-FB70-1D17-5826E7BA1257}"/>
              </a:ext>
            </a:extLst>
          </p:cNvPr>
          <p:cNvSpPr txBox="1">
            <a:spLocks/>
          </p:cNvSpPr>
          <p:nvPr/>
        </p:nvSpPr>
        <p:spPr>
          <a:xfrm>
            <a:off x="407432" y="6056"/>
            <a:ext cx="5765811" cy="609485"/>
          </a:xfrm>
          <a:prstGeom prst="rect">
            <a:avLst/>
          </a:prstGeom>
        </p:spPr>
        <p:txBody>
          <a:bodyPr/>
          <a:lstStyle>
            <a:lvl1pPr marL="342900" indent="-342900" algn="l" defTabSz="914400" rtl="0" eaLnBrk="1" latinLnBrk="0" hangingPunct="1">
              <a:spcBef>
                <a:spcPct val="20000"/>
              </a:spcBef>
              <a:buFont typeface="Arial" pitchFamily="34" charset="0"/>
              <a:buNone/>
              <a:defRPr sz="2400" b="1" kern="1200" baseline="0">
                <a:solidFill>
                  <a:schemeClr val="bg2"/>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sz="2000" dirty="0">
                <a:solidFill>
                  <a:schemeClr val="tx1"/>
                </a:solidFill>
                <a:latin typeface="Arial"/>
              </a:rPr>
              <a:t>In-beam test of a </a:t>
            </a:r>
            <a:r>
              <a:rPr lang="en-US" sz="2000" dirty="0" err="1">
                <a:solidFill>
                  <a:schemeClr val="tx1"/>
                </a:solidFill>
                <a:latin typeface="Arial"/>
              </a:rPr>
              <a:t>ToF</a:t>
            </a:r>
            <a:r>
              <a:rPr lang="en-US" sz="2000" dirty="0">
                <a:solidFill>
                  <a:schemeClr val="tx1"/>
                </a:solidFill>
                <a:latin typeface="Arial"/>
              </a:rPr>
              <a:t>-</a:t>
            </a:r>
            <a:r>
              <a:rPr lang="en-US" sz="2000" dirty="0">
                <a:solidFill>
                  <a:schemeClr val="tx1"/>
                </a:solidFill>
                <a:latin typeface="Symbol" panose="05050102010706020507" pitchFamily="18" charset="2"/>
              </a:rPr>
              <a:t>D</a:t>
            </a:r>
            <a:r>
              <a:rPr lang="en-US" sz="2000" dirty="0">
                <a:solidFill>
                  <a:schemeClr val="tx1"/>
                </a:solidFill>
                <a:latin typeface="Arial"/>
              </a:rPr>
              <a:t>E-E method for </a:t>
            </a:r>
          </a:p>
          <a:p>
            <a:r>
              <a:rPr lang="en-US" sz="2000" dirty="0" err="1">
                <a:solidFill>
                  <a:schemeClr val="tx1"/>
                </a:solidFill>
                <a:latin typeface="Arial"/>
              </a:rPr>
              <a:t>MultiNucleon</a:t>
            </a:r>
            <a:r>
              <a:rPr lang="en-US" sz="2000" dirty="0">
                <a:solidFill>
                  <a:schemeClr val="tx1"/>
                </a:solidFill>
                <a:latin typeface="Arial"/>
              </a:rPr>
              <a:t> Transfer reactions</a:t>
            </a:r>
            <a:endParaRPr lang="de-DE" sz="2000" dirty="0">
              <a:solidFill>
                <a:schemeClr val="tx1"/>
              </a:solidFill>
              <a:latin typeface="Arial"/>
            </a:endParaRPr>
          </a:p>
        </p:txBody>
      </p:sp>
      <p:sp>
        <p:nvSpPr>
          <p:cNvPr id="4" name="Inhaltsplatzhalter 2">
            <a:extLst>
              <a:ext uri="{FF2B5EF4-FFF2-40B4-BE49-F238E27FC236}">
                <a16:creationId xmlns:a16="http://schemas.microsoft.com/office/drawing/2014/main" id="{EA95ADB4-71F4-9B41-C403-9164B2402207}"/>
              </a:ext>
            </a:extLst>
          </p:cNvPr>
          <p:cNvSpPr txBox="1">
            <a:spLocks/>
          </p:cNvSpPr>
          <p:nvPr/>
        </p:nvSpPr>
        <p:spPr>
          <a:xfrm>
            <a:off x="369964" y="934640"/>
            <a:ext cx="7369400" cy="1198749"/>
          </a:xfrm>
          <a:prstGeom prst="rect">
            <a:avLst/>
          </a:prstGeom>
        </p:spPr>
        <p:txBody>
          <a:bodyPr vert="horz"/>
          <a:lstStyle>
            <a:lvl1pPr marL="342900" indent="-342900" algn="l" defTabSz="914400" rtl="0" eaLnBrk="1" latinLnBrk="0" hangingPunct="1">
              <a:spcBef>
                <a:spcPct val="20000"/>
              </a:spcBef>
              <a:buClr>
                <a:schemeClr val="bg2"/>
              </a:buClr>
              <a:buFont typeface="Wingdings"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Clr>
                <a:schemeClr val="bg2"/>
              </a:buClr>
              <a:buFont typeface="Wingdings" charset="2"/>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bg2"/>
              </a:buClr>
              <a:buFont typeface="Wingdings" charset="2"/>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bg2"/>
              </a:buClr>
              <a:buFont typeface="Wingdings" charset="2"/>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Clr>
                <a:schemeClr val="bg2"/>
              </a:buClr>
              <a:buFont typeface="Wingdings"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B80012"/>
              </a:buClr>
              <a:buNone/>
            </a:pPr>
            <a:r>
              <a:rPr lang="de-DE" sz="1350" dirty="0" err="1">
                <a:latin typeface="Arial"/>
              </a:rPr>
              <a:t>Spokespersons</a:t>
            </a:r>
            <a:r>
              <a:rPr lang="de-DE" sz="1350" dirty="0">
                <a:latin typeface="Arial"/>
              </a:rPr>
              <a:t>/GSI </a:t>
            </a:r>
            <a:r>
              <a:rPr lang="de-DE" sz="1350" dirty="0" err="1">
                <a:latin typeface="Arial"/>
              </a:rPr>
              <a:t>contact</a:t>
            </a:r>
            <a:r>
              <a:rPr lang="de-DE" sz="1350" dirty="0">
                <a:latin typeface="Arial"/>
              </a:rPr>
              <a:t>: E. </a:t>
            </a:r>
            <a:r>
              <a:rPr lang="de-DE" sz="1350" dirty="0" err="1">
                <a:latin typeface="Arial"/>
              </a:rPr>
              <a:t>Vardaci</a:t>
            </a:r>
            <a:r>
              <a:rPr lang="de-DE" sz="1350" dirty="0">
                <a:latin typeface="Arial"/>
              </a:rPr>
              <a:t>, S. Kraft-Bermuth / T. Dickel</a:t>
            </a:r>
          </a:p>
          <a:p>
            <a:pPr>
              <a:buClr>
                <a:srgbClr val="B80012"/>
              </a:buClr>
            </a:pPr>
            <a:r>
              <a:rPr lang="de-DE" sz="1350" dirty="0" err="1">
                <a:latin typeface="Arial"/>
              </a:rPr>
              <a:t>idea</a:t>
            </a:r>
            <a:r>
              <a:rPr lang="de-DE" sz="1350" dirty="0">
                <a:latin typeface="Arial"/>
              </a:rPr>
              <a:t>: </a:t>
            </a:r>
            <a:r>
              <a:rPr lang="de-DE" sz="1350" dirty="0" err="1">
                <a:latin typeface="Arial"/>
              </a:rPr>
              <a:t>combine</a:t>
            </a:r>
            <a:r>
              <a:rPr lang="de-DE" sz="1350" dirty="0">
                <a:latin typeface="Arial"/>
              </a:rPr>
              <a:t> </a:t>
            </a:r>
            <a:r>
              <a:rPr lang="de-DE" sz="1350" dirty="0" err="1">
                <a:latin typeface="Arial"/>
              </a:rPr>
              <a:t>two</a:t>
            </a:r>
            <a:r>
              <a:rPr lang="de-DE" sz="1350" dirty="0">
                <a:latin typeface="Arial"/>
              </a:rPr>
              <a:t> high-resolution time-</a:t>
            </a:r>
            <a:r>
              <a:rPr lang="de-DE" sz="1350" dirty="0" err="1">
                <a:latin typeface="Arial"/>
              </a:rPr>
              <a:t>of</a:t>
            </a:r>
            <a:r>
              <a:rPr lang="de-DE" sz="1350" dirty="0">
                <a:latin typeface="Arial"/>
              </a:rPr>
              <a:t>-</a:t>
            </a:r>
            <a:r>
              <a:rPr lang="de-DE" sz="1350" dirty="0" err="1">
                <a:latin typeface="Arial"/>
              </a:rPr>
              <a:t>flight</a:t>
            </a:r>
            <a:r>
              <a:rPr lang="de-DE" sz="1350" dirty="0">
                <a:latin typeface="Arial"/>
              </a:rPr>
              <a:t> (</a:t>
            </a:r>
            <a:r>
              <a:rPr lang="de-DE" sz="1350" dirty="0" err="1">
                <a:latin typeface="Arial"/>
              </a:rPr>
              <a:t>ToF</a:t>
            </a:r>
            <a:r>
              <a:rPr lang="de-DE" sz="1350" dirty="0">
                <a:latin typeface="Arial"/>
              </a:rPr>
              <a:t>) </a:t>
            </a:r>
            <a:r>
              <a:rPr lang="de-DE" sz="1350" dirty="0" err="1">
                <a:latin typeface="Arial"/>
              </a:rPr>
              <a:t>detectors</a:t>
            </a:r>
            <a:r>
              <a:rPr lang="de-DE" sz="1350" dirty="0">
                <a:latin typeface="Arial"/>
              </a:rPr>
              <a:t> </a:t>
            </a:r>
            <a:r>
              <a:rPr lang="de-DE" sz="1350" dirty="0" err="1">
                <a:latin typeface="Arial"/>
              </a:rPr>
              <a:t>with</a:t>
            </a:r>
            <a:r>
              <a:rPr lang="de-DE" sz="1350" dirty="0">
                <a:latin typeface="Arial"/>
              </a:rPr>
              <a:t> a high-resolution </a:t>
            </a:r>
            <a:r>
              <a:rPr lang="de-DE" sz="1350" dirty="0" err="1">
                <a:latin typeface="Arial"/>
              </a:rPr>
              <a:t>microcalorimeter</a:t>
            </a:r>
            <a:r>
              <a:rPr lang="de-DE" sz="1350" dirty="0">
                <a:latin typeface="Arial"/>
              </a:rPr>
              <a:t> </a:t>
            </a:r>
            <a:r>
              <a:rPr lang="de-DE" sz="1350" dirty="0" err="1">
                <a:latin typeface="Arial"/>
              </a:rPr>
              <a:t>for</a:t>
            </a:r>
            <a:r>
              <a:rPr lang="de-DE" sz="1350" dirty="0">
                <a:latin typeface="Arial"/>
              </a:rPr>
              <a:t> </a:t>
            </a:r>
            <a:r>
              <a:rPr lang="de-DE" sz="1350" dirty="0" err="1">
                <a:latin typeface="Arial"/>
              </a:rPr>
              <a:t>the</a:t>
            </a:r>
            <a:r>
              <a:rPr lang="de-DE" sz="1350" dirty="0">
                <a:latin typeface="Arial"/>
              </a:rPr>
              <a:t> </a:t>
            </a:r>
            <a:r>
              <a:rPr lang="de-DE" sz="1350" dirty="0" err="1">
                <a:latin typeface="Arial"/>
              </a:rPr>
              <a:t>energy</a:t>
            </a:r>
            <a:r>
              <a:rPr lang="de-DE" sz="1350" dirty="0">
                <a:latin typeface="Arial"/>
              </a:rPr>
              <a:t> </a:t>
            </a:r>
            <a:r>
              <a:rPr lang="de-DE" sz="1350" dirty="0" err="1">
                <a:latin typeface="Arial"/>
              </a:rPr>
              <a:t>detection</a:t>
            </a:r>
            <a:endParaRPr lang="de-DE" sz="1350" dirty="0">
              <a:latin typeface="Arial"/>
            </a:endParaRPr>
          </a:p>
          <a:p>
            <a:pPr>
              <a:buClr>
                <a:srgbClr val="B80012"/>
              </a:buClr>
            </a:pPr>
            <a:r>
              <a:rPr lang="de-DE" sz="1350" dirty="0">
                <a:latin typeface="Arial"/>
              </a:rPr>
              <a:t>9 </a:t>
            </a:r>
            <a:r>
              <a:rPr lang="de-DE" sz="1350" dirty="0" err="1">
                <a:latin typeface="Arial"/>
              </a:rPr>
              <a:t>shifts</a:t>
            </a:r>
            <a:r>
              <a:rPr lang="de-DE" sz="1350" dirty="0">
                <a:latin typeface="Arial"/>
              </a:rPr>
              <a:t> </a:t>
            </a:r>
            <a:r>
              <a:rPr lang="de-DE" sz="1350" dirty="0" err="1">
                <a:latin typeface="Arial"/>
              </a:rPr>
              <a:t>scheduled</a:t>
            </a:r>
            <a:r>
              <a:rPr lang="de-DE" sz="1350" dirty="0">
                <a:latin typeface="Arial"/>
              </a:rPr>
              <a:t> </a:t>
            </a:r>
            <a:r>
              <a:rPr lang="de-DE" sz="1350" dirty="0" err="1">
                <a:latin typeface="Arial"/>
              </a:rPr>
              <a:t>for</a:t>
            </a:r>
            <a:r>
              <a:rPr lang="de-DE" sz="1350" dirty="0">
                <a:latin typeface="Arial"/>
              </a:rPr>
              <a:t> </a:t>
            </a:r>
            <a:r>
              <a:rPr lang="de-DE" sz="1350" dirty="0" err="1">
                <a:latin typeface="Arial"/>
              </a:rPr>
              <a:t>February</a:t>
            </a:r>
            <a:r>
              <a:rPr lang="de-DE" sz="1350" dirty="0">
                <a:latin typeface="Arial"/>
              </a:rPr>
              <a:t> 2024 </a:t>
            </a:r>
            <a:r>
              <a:rPr lang="de-DE" sz="1350" dirty="0" err="1">
                <a:latin typeface="Arial"/>
              </a:rPr>
              <a:t>with</a:t>
            </a:r>
            <a:r>
              <a:rPr lang="de-DE" sz="1350" dirty="0">
                <a:latin typeface="Arial"/>
              </a:rPr>
              <a:t> </a:t>
            </a:r>
            <a:r>
              <a:rPr lang="de-DE" sz="1350" baseline="30000" dirty="0">
                <a:latin typeface="Arial"/>
              </a:rPr>
              <a:t>50</a:t>
            </a:r>
            <a:r>
              <a:rPr lang="de-DE" sz="1350" dirty="0">
                <a:latin typeface="Arial"/>
              </a:rPr>
              <a:t>Ti beam at X6/UNILAC</a:t>
            </a:r>
          </a:p>
          <a:p>
            <a:pPr>
              <a:buClr>
                <a:srgbClr val="B80012"/>
              </a:buClr>
            </a:pPr>
            <a:endParaRPr lang="de-DE" sz="1500" dirty="0">
              <a:latin typeface="Arial"/>
            </a:endParaRPr>
          </a:p>
        </p:txBody>
      </p:sp>
      <p:grpSp>
        <p:nvGrpSpPr>
          <p:cNvPr id="5" name="Group 41">
            <a:extLst>
              <a:ext uri="{FF2B5EF4-FFF2-40B4-BE49-F238E27FC236}">
                <a16:creationId xmlns:a16="http://schemas.microsoft.com/office/drawing/2014/main" id="{ACFC3BDE-B182-FF22-4B8A-788E44A3339A}"/>
              </a:ext>
            </a:extLst>
          </p:cNvPr>
          <p:cNvGrpSpPr/>
          <p:nvPr/>
        </p:nvGrpSpPr>
        <p:grpSpPr>
          <a:xfrm>
            <a:off x="1170282" y="2223193"/>
            <a:ext cx="5544704" cy="1669453"/>
            <a:chOff x="886030" y="1091007"/>
            <a:chExt cx="7229520" cy="2128342"/>
          </a:xfrm>
          <a:solidFill>
            <a:schemeClr val="bg1"/>
          </a:solidFill>
        </p:grpSpPr>
        <p:grpSp>
          <p:nvGrpSpPr>
            <p:cNvPr id="6" name="Group 4">
              <a:extLst>
                <a:ext uri="{FF2B5EF4-FFF2-40B4-BE49-F238E27FC236}">
                  <a16:creationId xmlns:a16="http://schemas.microsoft.com/office/drawing/2014/main" id="{69FCD1C0-2AE6-EDA8-C9B5-165E72BCB143}"/>
                </a:ext>
              </a:extLst>
            </p:cNvPr>
            <p:cNvGrpSpPr/>
            <p:nvPr/>
          </p:nvGrpSpPr>
          <p:grpSpPr>
            <a:xfrm>
              <a:off x="1509807" y="1746014"/>
              <a:ext cx="1676395" cy="687572"/>
              <a:chOff x="1013637" y="2982433"/>
              <a:chExt cx="1676395" cy="687572"/>
            </a:xfrm>
            <a:grpFill/>
          </p:grpSpPr>
          <p:sp>
            <p:nvSpPr>
              <p:cNvPr id="29" name="Right Triangle 25">
                <a:extLst>
                  <a:ext uri="{FF2B5EF4-FFF2-40B4-BE49-F238E27FC236}">
                    <a16:creationId xmlns:a16="http://schemas.microsoft.com/office/drawing/2014/main" id="{4648D901-D6AB-1AB5-0AAF-39199A67FA6F}"/>
                  </a:ext>
                </a:extLst>
              </p:cNvPr>
              <p:cNvSpPr/>
              <p:nvPr/>
            </p:nvSpPr>
            <p:spPr>
              <a:xfrm>
                <a:off x="1013637" y="2982433"/>
                <a:ext cx="581247" cy="687572"/>
              </a:xfrm>
              <a:prstGeom prst="r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0" name="Right Triangle 26">
                <a:extLst>
                  <a:ext uri="{FF2B5EF4-FFF2-40B4-BE49-F238E27FC236}">
                    <a16:creationId xmlns:a16="http://schemas.microsoft.com/office/drawing/2014/main" id="{77C86D0F-8843-0956-85DA-55DF50DFFB1E}"/>
                  </a:ext>
                </a:extLst>
              </p:cNvPr>
              <p:cNvSpPr/>
              <p:nvPr/>
            </p:nvSpPr>
            <p:spPr>
              <a:xfrm>
                <a:off x="2108785" y="2982433"/>
                <a:ext cx="581247" cy="687572"/>
              </a:xfrm>
              <a:prstGeom prst="r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7" name="Group 5">
              <a:extLst>
                <a:ext uri="{FF2B5EF4-FFF2-40B4-BE49-F238E27FC236}">
                  <a16:creationId xmlns:a16="http://schemas.microsoft.com/office/drawing/2014/main" id="{DC27C161-0A85-1C81-9655-0DBC0F976F3E}"/>
                </a:ext>
              </a:extLst>
            </p:cNvPr>
            <p:cNvGrpSpPr/>
            <p:nvPr/>
          </p:nvGrpSpPr>
          <p:grpSpPr>
            <a:xfrm>
              <a:off x="4199841" y="1742473"/>
              <a:ext cx="1818163" cy="687572"/>
              <a:chOff x="3703671" y="2978892"/>
              <a:chExt cx="1818163" cy="687572"/>
            </a:xfrm>
            <a:grpFill/>
          </p:grpSpPr>
          <p:sp>
            <p:nvSpPr>
              <p:cNvPr id="27" name="Right Triangle 23">
                <a:extLst>
                  <a:ext uri="{FF2B5EF4-FFF2-40B4-BE49-F238E27FC236}">
                    <a16:creationId xmlns:a16="http://schemas.microsoft.com/office/drawing/2014/main" id="{6BE892D5-7928-21EB-C621-1BE8D0E6256D}"/>
                  </a:ext>
                </a:extLst>
              </p:cNvPr>
              <p:cNvSpPr/>
              <p:nvPr/>
            </p:nvSpPr>
            <p:spPr>
              <a:xfrm>
                <a:off x="3703671" y="2978892"/>
                <a:ext cx="581247" cy="687572"/>
              </a:xfrm>
              <a:prstGeom prst="r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8" name="Right Triangle 24">
                <a:extLst>
                  <a:ext uri="{FF2B5EF4-FFF2-40B4-BE49-F238E27FC236}">
                    <a16:creationId xmlns:a16="http://schemas.microsoft.com/office/drawing/2014/main" id="{9D7401A8-EADA-A8B6-82F2-4AEBF3570C55}"/>
                  </a:ext>
                </a:extLst>
              </p:cNvPr>
              <p:cNvSpPr/>
              <p:nvPr/>
            </p:nvSpPr>
            <p:spPr>
              <a:xfrm>
                <a:off x="4940587" y="2978892"/>
                <a:ext cx="581247" cy="687572"/>
              </a:xfrm>
              <a:prstGeom prst="r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8" name="Group 6">
              <a:extLst>
                <a:ext uri="{FF2B5EF4-FFF2-40B4-BE49-F238E27FC236}">
                  <a16:creationId xmlns:a16="http://schemas.microsoft.com/office/drawing/2014/main" id="{5E51D346-4CB0-E24F-F97E-28D80BD27B0E}"/>
                </a:ext>
              </a:extLst>
            </p:cNvPr>
            <p:cNvGrpSpPr/>
            <p:nvPr/>
          </p:nvGrpSpPr>
          <p:grpSpPr>
            <a:xfrm>
              <a:off x="6528351" y="1648563"/>
              <a:ext cx="1396449" cy="857693"/>
              <a:chOff x="6032181" y="2757396"/>
              <a:chExt cx="1396449" cy="857693"/>
            </a:xfrm>
            <a:grpFill/>
          </p:grpSpPr>
          <p:sp>
            <p:nvSpPr>
              <p:cNvPr id="24" name="Rectangle 20">
                <a:extLst>
                  <a:ext uri="{FF2B5EF4-FFF2-40B4-BE49-F238E27FC236}">
                    <a16:creationId xmlns:a16="http://schemas.microsoft.com/office/drawing/2014/main" id="{38057B5C-69D5-3498-69CC-9AF5D77DA344}"/>
                  </a:ext>
                </a:extLst>
              </p:cNvPr>
              <p:cNvSpPr/>
              <p:nvPr/>
            </p:nvSpPr>
            <p:spPr>
              <a:xfrm>
                <a:off x="6032181" y="2757396"/>
                <a:ext cx="1162518" cy="8576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5" name="Rectangle 21">
                <a:extLst>
                  <a:ext uri="{FF2B5EF4-FFF2-40B4-BE49-F238E27FC236}">
                    <a16:creationId xmlns:a16="http://schemas.microsoft.com/office/drawing/2014/main" id="{E9EC356C-D5E6-7F02-5868-34595092DAAF}"/>
                  </a:ext>
                </a:extLst>
              </p:cNvPr>
              <p:cNvSpPr/>
              <p:nvPr/>
            </p:nvSpPr>
            <p:spPr>
              <a:xfrm>
                <a:off x="7208876" y="3069263"/>
                <a:ext cx="56689" cy="241005"/>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 name="Rectangle 22">
                <a:extLst>
                  <a:ext uri="{FF2B5EF4-FFF2-40B4-BE49-F238E27FC236}">
                    <a16:creationId xmlns:a16="http://schemas.microsoft.com/office/drawing/2014/main" id="{ADBF0ED5-C027-EF3A-8D6E-3E26064554E7}"/>
                  </a:ext>
                </a:extLst>
              </p:cNvPr>
              <p:cNvSpPr/>
              <p:nvPr/>
            </p:nvSpPr>
            <p:spPr>
              <a:xfrm>
                <a:off x="7279756" y="2856628"/>
                <a:ext cx="148874" cy="67160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cxnSp>
          <p:nvCxnSpPr>
            <p:cNvPr id="9" name="Straight Arrow Connector 7">
              <a:extLst>
                <a:ext uri="{FF2B5EF4-FFF2-40B4-BE49-F238E27FC236}">
                  <a16:creationId xmlns:a16="http://schemas.microsoft.com/office/drawing/2014/main" id="{CA667CE1-3709-1C6D-78CA-44F8CB5CEED1}"/>
                </a:ext>
              </a:extLst>
            </p:cNvPr>
            <p:cNvCxnSpPr/>
            <p:nvPr/>
          </p:nvCxnSpPr>
          <p:spPr>
            <a:xfrm flipV="1">
              <a:off x="886030" y="2080935"/>
              <a:ext cx="6072963" cy="70883"/>
            </a:xfrm>
            <a:prstGeom prst="straightConnector1">
              <a:avLst/>
            </a:prstGeom>
            <a:grpFill/>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8">
              <a:extLst>
                <a:ext uri="{FF2B5EF4-FFF2-40B4-BE49-F238E27FC236}">
                  <a16:creationId xmlns:a16="http://schemas.microsoft.com/office/drawing/2014/main" id="{798D40B9-6678-FA66-8EA2-F8C23DFA84EB}"/>
                </a:ext>
              </a:extLst>
            </p:cNvPr>
            <p:cNvSpPr/>
            <p:nvPr/>
          </p:nvSpPr>
          <p:spPr>
            <a:xfrm>
              <a:off x="3535306" y="1610952"/>
              <a:ext cx="164700" cy="1045439"/>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 name="Left Brace 9">
              <a:extLst>
                <a:ext uri="{FF2B5EF4-FFF2-40B4-BE49-F238E27FC236}">
                  <a16:creationId xmlns:a16="http://schemas.microsoft.com/office/drawing/2014/main" id="{5FC77474-4920-1AAE-E6F8-67F565BCAEA6}"/>
                </a:ext>
              </a:extLst>
            </p:cNvPr>
            <p:cNvSpPr/>
            <p:nvPr/>
          </p:nvSpPr>
          <p:spPr>
            <a:xfrm rot="16200000">
              <a:off x="1972146" y="2043919"/>
              <a:ext cx="170473" cy="1095146"/>
            </a:xfrm>
            <a:prstGeom prst="leftBrace">
              <a:avLst>
                <a:gd name="adj1" fmla="val 112270"/>
                <a:gd name="adj2" fmla="val 51295"/>
              </a:avLst>
            </a:prstGeom>
            <a:grp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sp>
          <p:nvSpPr>
            <p:cNvPr id="12" name="Left Brace 10">
              <a:extLst>
                <a:ext uri="{FF2B5EF4-FFF2-40B4-BE49-F238E27FC236}">
                  <a16:creationId xmlns:a16="http://schemas.microsoft.com/office/drawing/2014/main" id="{21DE7CEF-032D-AD2C-6D57-6A31B8FF6419}"/>
                </a:ext>
              </a:extLst>
            </p:cNvPr>
            <p:cNvSpPr/>
            <p:nvPr/>
          </p:nvSpPr>
          <p:spPr>
            <a:xfrm rot="16200000">
              <a:off x="4740161" y="1970703"/>
              <a:ext cx="149281" cy="1237002"/>
            </a:xfrm>
            <a:prstGeom prst="leftBrace">
              <a:avLst>
                <a:gd name="adj1" fmla="val 112270"/>
                <a:gd name="adj2" fmla="val 51295"/>
              </a:avLst>
            </a:prstGeom>
            <a:grp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sp>
          <p:nvSpPr>
            <p:cNvPr id="13" name="TextBox 11">
              <a:extLst>
                <a:ext uri="{FF2B5EF4-FFF2-40B4-BE49-F238E27FC236}">
                  <a16:creationId xmlns:a16="http://schemas.microsoft.com/office/drawing/2014/main" id="{7CBAFC6C-FEEA-167A-AC9F-88DE2A01267D}"/>
                </a:ext>
              </a:extLst>
            </p:cNvPr>
            <p:cNvSpPr txBox="1"/>
            <p:nvPr/>
          </p:nvSpPr>
          <p:spPr>
            <a:xfrm>
              <a:off x="1683882" y="2676727"/>
              <a:ext cx="833285" cy="470852"/>
            </a:xfrm>
            <a:prstGeom prst="rect">
              <a:avLst/>
            </a:prstGeom>
            <a:grpFill/>
          </p:spPr>
          <p:txBody>
            <a:bodyPr wrap="square">
              <a:spAutoFit/>
            </a:bodyPr>
            <a:lstStyle/>
            <a:p>
              <a:r>
                <a:rPr lang="en-US" sz="900" spc="-4" dirty="0">
                  <a:solidFill>
                    <a:srgbClr val="FF0000"/>
                  </a:solidFill>
                  <a:latin typeface="Comic Sans MS" panose="030F0702030302020204" pitchFamily="66" charset="0"/>
                  <a:cs typeface="Times New Roman"/>
                </a:rPr>
                <a:t>TOF1, v1 </a:t>
              </a:r>
              <a:endParaRPr lang="en-US" sz="900" dirty="0">
                <a:solidFill>
                  <a:srgbClr val="FF0000"/>
                </a:solidFill>
              </a:endParaRPr>
            </a:p>
          </p:txBody>
        </p:sp>
        <p:sp>
          <p:nvSpPr>
            <p:cNvPr id="14" name="TextBox 12">
              <a:extLst>
                <a:ext uri="{FF2B5EF4-FFF2-40B4-BE49-F238E27FC236}">
                  <a16:creationId xmlns:a16="http://schemas.microsoft.com/office/drawing/2014/main" id="{9615B0B7-6AF4-86C0-9821-17425436F2AC}"/>
                </a:ext>
              </a:extLst>
            </p:cNvPr>
            <p:cNvSpPr txBox="1"/>
            <p:nvPr/>
          </p:nvSpPr>
          <p:spPr>
            <a:xfrm>
              <a:off x="4589849" y="2656390"/>
              <a:ext cx="1095146" cy="294282"/>
            </a:xfrm>
            <a:prstGeom prst="rect">
              <a:avLst/>
            </a:prstGeom>
            <a:grpFill/>
          </p:spPr>
          <p:txBody>
            <a:bodyPr wrap="square">
              <a:spAutoFit/>
            </a:bodyPr>
            <a:lstStyle/>
            <a:p>
              <a:r>
                <a:rPr lang="en-US" sz="900" spc="-4" dirty="0">
                  <a:solidFill>
                    <a:srgbClr val="FF0000"/>
                  </a:solidFill>
                  <a:latin typeface="Comic Sans MS" panose="030F0702030302020204" pitchFamily="66" charset="0"/>
                  <a:cs typeface="Times New Roman"/>
                </a:rPr>
                <a:t>TOF2, v2 </a:t>
              </a:r>
              <a:endParaRPr lang="en-US" sz="900" dirty="0">
                <a:solidFill>
                  <a:srgbClr val="FF0000"/>
                </a:solidFill>
              </a:endParaRPr>
            </a:p>
          </p:txBody>
        </p:sp>
        <mc:AlternateContent xmlns:mc="http://schemas.openxmlformats.org/markup-compatibility/2006">
          <mc:Choice xmlns:a14="http://schemas.microsoft.com/office/drawing/2010/main" Requires="a14">
            <p:sp>
              <p:nvSpPr>
                <p:cNvPr id="15" name="TextBox 13">
                  <a:extLst>
                    <a:ext uri="{FF2B5EF4-FFF2-40B4-BE49-F238E27FC236}">
                      <a16:creationId xmlns:a16="http://schemas.microsoft.com/office/drawing/2014/main" id="{D1C5732A-2E6D-FCE0-DA36-2AD273949E44}"/>
                    </a:ext>
                  </a:extLst>
                </p:cNvPr>
                <p:cNvSpPr txBox="1"/>
                <p:nvPr/>
              </p:nvSpPr>
              <p:spPr>
                <a:xfrm>
                  <a:off x="2628992" y="2669852"/>
                  <a:ext cx="1884990" cy="470852"/>
                </a:xfrm>
                <a:prstGeom prst="rect">
                  <a:avLst/>
                </a:prstGeom>
                <a:grpFill/>
              </p:spPr>
              <p:txBody>
                <a:bodyPr wrap="square">
                  <a:spAutoFit/>
                </a:bodyPr>
                <a:lstStyle/>
                <a:p>
                  <a:r>
                    <a:rPr lang="en-US" sz="900" spc="-4" dirty="0">
                      <a:solidFill>
                        <a:srgbClr val="0000FF"/>
                      </a:solidFill>
                      <a:latin typeface="Comic Sans MS" panose="030F0702030302020204" pitchFamily="66" charset="0"/>
                      <a:cs typeface="Times New Roman"/>
                    </a:rPr>
                    <a:t>Passive absorber (</a:t>
                  </a:r>
                  <a14:m>
                    <m:oMath xmlns:m="http://schemas.openxmlformats.org/officeDocument/2006/math">
                      <m:r>
                        <a:rPr lang="de-DE" sz="900" i="1" spc="-4">
                          <a:solidFill>
                            <a:srgbClr val="FF0000"/>
                          </a:solidFill>
                          <a:latin typeface="Cambria Math" panose="02040503050406030204" pitchFamily="18" charset="0"/>
                          <a:cs typeface="Times New Roman"/>
                        </a:rPr>
                        <m:t>𝛿</m:t>
                      </m:r>
                      <m:r>
                        <a:rPr lang="de-DE" sz="900" i="1" spc="-4">
                          <a:solidFill>
                            <a:srgbClr val="FF0000"/>
                          </a:solidFill>
                          <a:latin typeface="Cambria Math" panose="02040503050406030204" pitchFamily="18" charset="0"/>
                          <a:cs typeface="Times New Roman"/>
                        </a:rPr>
                        <m:t>𝐸</m:t>
                      </m:r>
                      <m:r>
                        <a:rPr lang="de-DE" sz="900" i="1" spc="-4">
                          <a:solidFill>
                            <a:srgbClr val="FF0000"/>
                          </a:solidFill>
                          <a:latin typeface="Cambria Math" panose="02040503050406030204" pitchFamily="18" charset="0"/>
                          <a:cs typeface="Times New Roman"/>
                        </a:rPr>
                        <m:t>(</m:t>
                      </m:r>
                      <m:r>
                        <a:rPr lang="de-DE" sz="900" i="1" spc="-4">
                          <a:solidFill>
                            <a:srgbClr val="FF0000"/>
                          </a:solidFill>
                          <a:latin typeface="Cambria Math" panose="02040503050406030204" pitchFamily="18" charset="0"/>
                          <a:cs typeface="Times New Roman"/>
                        </a:rPr>
                        <m:t>𝑍</m:t>
                      </m:r>
                      <m:r>
                        <a:rPr lang="de-DE" sz="900" i="1" spc="-4">
                          <a:solidFill>
                            <a:srgbClr val="FF0000"/>
                          </a:solidFill>
                          <a:latin typeface="Cambria Math" panose="02040503050406030204" pitchFamily="18" charset="0"/>
                          <a:cs typeface="Times New Roman"/>
                        </a:rPr>
                        <m:t>))</m:t>
                      </m:r>
                    </m:oMath>
                  </a14:m>
                  <a:endParaRPr lang="en-US" sz="900" dirty="0"/>
                </a:p>
              </p:txBody>
            </p:sp>
          </mc:Choice>
          <mc:Fallback>
            <p:sp>
              <p:nvSpPr>
                <p:cNvPr id="15" name="TextBox 13">
                  <a:extLst>
                    <a:ext uri="{FF2B5EF4-FFF2-40B4-BE49-F238E27FC236}">
                      <a16:creationId xmlns:a16="http://schemas.microsoft.com/office/drawing/2014/main" id="{D1C5732A-2E6D-FCE0-DA36-2AD273949E44}"/>
                    </a:ext>
                  </a:extLst>
                </p:cNvPr>
                <p:cNvSpPr txBox="1">
                  <a:spLocks noRot="1" noChangeAspect="1" noMove="1" noResize="1" noEditPoints="1" noAdjustHandles="1" noChangeArrowheads="1" noChangeShapeType="1" noTextEdit="1"/>
                </p:cNvSpPr>
                <p:nvPr/>
              </p:nvSpPr>
              <p:spPr>
                <a:xfrm>
                  <a:off x="2628992" y="2669852"/>
                  <a:ext cx="1884990" cy="470852"/>
                </a:xfrm>
                <a:prstGeom prst="rect">
                  <a:avLst/>
                </a:prstGeom>
                <a:blipFill>
                  <a:blip r:embed="rId2"/>
                  <a:stretch>
                    <a:fillRect b="-3333"/>
                  </a:stretch>
                </a:blipFill>
              </p:spPr>
              <p:txBody>
                <a:bodyPr/>
                <a:lstStyle/>
                <a:p>
                  <a:r>
                    <a:rPr lang="de-DE">
                      <a:noFill/>
                    </a:rPr>
                    <a:t> </a:t>
                  </a:r>
                </a:p>
              </p:txBody>
            </p:sp>
          </mc:Fallback>
        </mc:AlternateContent>
        <p:sp>
          <p:nvSpPr>
            <p:cNvPr id="16" name="TextBox 14">
              <a:extLst>
                <a:ext uri="{FF2B5EF4-FFF2-40B4-BE49-F238E27FC236}">
                  <a16:creationId xmlns:a16="http://schemas.microsoft.com/office/drawing/2014/main" id="{43FC2525-7875-99E9-E4D1-5BCE8B404AB4}"/>
                </a:ext>
              </a:extLst>
            </p:cNvPr>
            <p:cNvSpPr txBox="1"/>
            <p:nvPr/>
          </p:nvSpPr>
          <p:spPr>
            <a:xfrm>
              <a:off x="6728307" y="1666437"/>
              <a:ext cx="891670" cy="647421"/>
            </a:xfrm>
            <a:prstGeom prst="rect">
              <a:avLst/>
            </a:prstGeom>
            <a:grpFill/>
          </p:spPr>
          <p:txBody>
            <a:bodyPr wrap="square">
              <a:spAutoFit/>
            </a:bodyPr>
            <a:lstStyle/>
            <a:p>
              <a:r>
                <a:rPr lang="en-US" sz="900" spc="-4" dirty="0" err="1">
                  <a:solidFill>
                    <a:srgbClr val="0000FF"/>
                  </a:solidFill>
                  <a:latin typeface="Comic Sans MS" panose="030F0702030302020204" pitchFamily="66" charset="0"/>
                  <a:cs typeface="Times New Roman"/>
                </a:rPr>
                <a:t>Microcalo-rimeter</a:t>
              </a:r>
              <a:r>
                <a:rPr lang="en-US" sz="900" spc="-4" dirty="0">
                  <a:solidFill>
                    <a:srgbClr val="0000FF"/>
                  </a:solidFill>
                  <a:latin typeface="Comic Sans MS" panose="030F0702030302020204" pitchFamily="66" charset="0"/>
                  <a:cs typeface="Times New Roman"/>
                </a:rPr>
                <a:t> </a:t>
              </a:r>
              <a:endParaRPr lang="en-US" sz="900" dirty="0"/>
            </a:p>
          </p:txBody>
        </p:sp>
        <mc:AlternateContent xmlns:mc="http://schemas.openxmlformats.org/markup-compatibility/2006">
          <mc:Choice xmlns:a14="http://schemas.microsoft.com/office/drawing/2010/main" Requires="a14">
            <p:sp>
              <p:nvSpPr>
                <p:cNvPr id="17" name="TextBox 15">
                  <a:extLst>
                    <a:ext uri="{FF2B5EF4-FFF2-40B4-BE49-F238E27FC236}">
                      <a16:creationId xmlns:a16="http://schemas.microsoft.com/office/drawing/2014/main" id="{26976B91-2D33-5074-0046-D5E6BF572236}"/>
                    </a:ext>
                  </a:extLst>
                </p:cNvPr>
                <p:cNvSpPr txBox="1"/>
                <p:nvPr/>
              </p:nvSpPr>
              <p:spPr>
                <a:xfrm>
                  <a:off x="6581435" y="2053819"/>
                  <a:ext cx="1081083" cy="470852"/>
                </a:xfrm>
                <a:prstGeom prst="rect">
                  <a:avLst/>
                </a:prstGeom>
                <a:grpFill/>
              </p:spPr>
              <p:txBody>
                <a:bodyPr wrap="square">
                  <a:spAutoFit/>
                </a:bodyPr>
                <a:lstStyle/>
                <a:p>
                  <a:r>
                    <a:rPr lang="en-US" sz="900" spc="-4" dirty="0">
                      <a:solidFill>
                        <a:srgbClr val="0000FF"/>
                      </a:solidFill>
                      <a:latin typeface="Comic Sans MS" panose="030F0702030302020204" pitchFamily="66" charset="0"/>
                      <a:cs typeface="Times New Roman"/>
                    </a:rPr>
                    <a:t>(</a:t>
                  </a:r>
                  <a14:m>
                    <m:oMath xmlns:m="http://schemas.openxmlformats.org/officeDocument/2006/math">
                      <m:sSub>
                        <m:sSubPr>
                          <m:ctrlPr>
                            <a:rPr lang="en-US" sz="900" i="1" spc="-4">
                              <a:solidFill>
                                <a:srgbClr val="FF0000"/>
                              </a:solidFill>
                              <a:latin typeface="Cambria Math" panose="02040503050406030204" pitchFamily="18" charset="0"/>
                              <a:cs typeface="Times New Roman"/>
                            </a:rPr>
                          </m:ctrlPr>
                        </m:sSubPr>
                        <m:e>
                          <m:r>
                            <a:rPr lang="de-DE" sz="900" i="1" spc="-4">
                              <a:solidFill>
                                <a:srgbClr val="FF0000"/>
                              </a:solidFill>
                              <a:latin typeface="Cambria Math" panose="02040503050406030204" pitchFamily="18" charset="0"/>
                              <a:cs typeface="Times New Roman"/>
                            </a:rPr>
                            <m:t>𝐸</m:t>
                          </m:r>
                        </m:e>
                        <m:sub>
                          <m:r>
                            <a:rPr lang="de-DE" sz="900" i="1" spc="-4">
                              <a:solidFill>
                                <a:srgbClr val="FF0000"/>
                              </a:solidFill>
                              <a:latin typeface="Cambria Math" panose="02040503050406030204" pitchFamily="18" charset="0"/>
                              <a:cs typeface="Times New Roman"/>
                            </a:rPr>
                            <m:t>2</m:t>
                          </m:r>
                        </m:sub>
                      </m:sSub>
                      <m:d>
                        <m:dPr>
                          <m:ctrlPr>
                            <a:rPr lang="de-DE" sz="900" i="1" spc="-4">
                              <a:solidFill>
                                <a:srgbClr val="FF0000"/>
                              </a:solidFill>
                              <a:latin typeface="Cambria Math" panose="02040503050406030204" pitchFamily="18" charset="0"/>
                              <a:cs typeface="Times New Roman"/>
                            </a:rPr>
                          </m:ctrlPr>
                        </m:dPr>
                        <m:e>
                          <m:r>
                            <a:rPr lang="de-DE" sz="900" i="1" spc="-4">
                              <a:solidFill>
                                <a:srgbClr val="FF0000"/>
                              </a:solidFill>
                              <a:latin typeface="Cambria Math" panose="02040503050406030204" pitchFamily="18" charset="0"/>
                              <a:cs typeface="Times New Roman"/>
                            </a:rPr>
                            <m:t>𝑍</m:t>
                          </m:r>
                        </m:e>
                      </m:d>
                      <m:r>
                        <a:rPr lang="de-DE" sz="900" i="1" spc="-4">
                          <a:solidFill>
                            <a:srgbClr val="FF0000"/>
                          </a:solidFill>
                          <a:latin typeface="Cambria Math" panose="02040503050406030204" pitchFamily="18" charset="0"/>
                          <a:cs typeface="Times New Roman"/>
                        </a:rPr>
                        <m:t>=</m:t>
                      </m:r>
                      <m:sSub>
                        <m:sSubPr>
                          <m:ctrlPr>
                            <a:rPr lang="de-DE" sz="900" i="1" spc="-4">
                              <a:solidFill>
                                <a:srgbClr val="FF0000"/>
                              </a:solidFill>
                              <a:latin typeface="Cambria Math" panose="02040503050406030204" pitchFamily="18" charset="0"/>
                              <a:cs typeface="Times New Roman"/>
                            </a:rPr>
                          </m:ctrlPr>
                        </m:sSubPr>
                        <m:e>
                          <m:r>
                            <a:rPr lang="de-DE" sz="900" i="1" spc="-4">
                              <a:solidFill>
                                <a:srgbClr val="FF0000"/>
                              </a:solidFill>
                              <a:latin typeface="Cambria Math" panose="02040503050406030204" pitchFamily="18" charset="0"/>
                              <a:cs typeface="Times New Roman"/>
                            </a:rPr>
                            <m:t>𝐸</m:t>
                          </m:r>
                        </m:e>
                        <m:sub>
                          <m:r>
                            <a:rPr lang="de-DE" sz="900" i="1" spc="-4">
                              <a:solidFill>
                                <a:srgbClr val="FF0000"/>
                              </a:solidFill>
                              <a:latin typeface="Cambria Math" panose="02040503050406030204" pitchFamily="18" charset="0"/>
                              <a:cs typeface="Times New Roman"/>
                            </a:rPr>
                            <m:t>1</m:t>
                          </m:r>
                        </m:sub>
                      </m:sSub>
                      <m:r>
                        <a:rPr lang="de-DE" sz="900" i="1" spc="-4">
                          <a:solidFill>
                            <a:srgbClr val="FF0000"/>
                          </a:solidFill>
                          <a:latin typeface="Cambria Math" panose="02040503050406030204" pitchFamily="18" charset="0"/>
                          <a:cs typeface="Times New Roman"/>
                        </a:rPr>
                        <m:t>−</m:t>
                      </m:r>
                      <m:r>
                        <a:rPr lang="de-DE" sz="900" i="1" spc="-4">
                          <a:solidFill>
                            <a:srgbClr val="FF0000"/>
                          </a:solidFill>
                          <a:latin typeface="Cambria Math" panose="02040503050406030204" pitchFamily="18" charset="0"/>
                          <a:cs typeface="Times New Roman"/>
                        </a:rPr>
                        <m:t>𝛿</m:t>
                      </m:r>
                      <m:r>
                        <a:rPr lang="de-DE" sz="900" i="1" spc="-4">
                          <a:solidFill>
                            <a:srgbClr val="FF0000"/>
                          </a:solidFill>
                          <a:latin typeface="Cambria Math" panose="02040503050406030204" pitchFamily="18" charset="0"/>
                          <a:cs typeface="Times New Roman"/>
                        </a:rPr>
                        <m:t>𝐸</m:t>
                      </m:r>
                      <m:r>
                        <a:rPr lang="de-DE" sz="900" i="1" spc="-4">
                          <a:solidFill>
                            <a:srgbClr val="FF0000"/>
                          </a:solidFill>
                          <a:latin typeface="Cambria Math" panose="02040503050406030204" pitchFamily="18" charset="0"/>
                          <a:cs typeface="Times New Roman"/>
                        </a:rPr>
                        <m:t>(</m:t>
                      </m:r>
                      <m:r>
                        <a:rPr lang="de-DE" sz="900" i="1" spc="-4">
                          <a:solidFill>
                            <a:srgbClr val="FF0000"/>
                          </a:solidFill>
                          <a:latin typeface="Cambria Math" panose="02040503050406030204" pitchFamily="18" charset="0"/>
                          <a:cs typeface="Times New Roman"/>
                        </a:rPr>
                        <m:t>𝑍</m:t>
                      </m:r>
                      <m:r>
                        <a:rPr lang="de-DE" sz="900" i="1" spc="-4">
                          <a:solidFill>
                            <a:srgbClr val="FF0000"/>
                          </a:solidFill>
                          <a:latin typeface="Cambria Math" panose="02040503050406030204" pitchFamily="18" charset="0"/>
                          <a:cs typeface="Times New Roman"/>
                        </a:rPr>
                        <m:t>)</m:t>
                      </m:r>
                    </m:oMath>
                  </a14:m>
                  <a:r>
                    <a:rPr lang="en-US" sz="900" spc="-4" dirty="0">
                      <a:solidFill>
                        <a:srgbClr val="FF0000"/>
                      </a:solidFill>
                      <a:latin typeface="Comic Sans MS" panose="030F0702030302020204" pitchFamily="66" charset="0"/>
                      <a:cs typeface="Times New Roman"/>
                    </a:rPr>
                    <a:t> </a:t>
                  </a:r>
                  <a:r>
                    <a:rPr lang="en-US" sz="900" spc="-4" dirty="0">
                      <a:solidFill>
                        <a:srgbClr val="0000FF"/>
                      </a:solidFill>
                      <a:latin typeface="Comic Sans MS" panose="030F0702030302020204" pitchFamily="66" charset="0"/>
                      <a:cs typeface="Times New Roman"/>
                    </a:rPr>
                    <a:t>)</a:t>
                  </a:r>
                  <a:endParaRPr lang="en-US" sz="900" dirty="0"/>
                </a:p>
              </p:txBody>
            </p:sp>
          </mc:Choice>
          <mc:Fallback>
            <p:sp>
              <p:nvSpPr>
                <p:cNvPr id="17" name="TextBox 15">
                  <a:extLst>
                    <a:ext uri="{FF2B5EF4-FFF2-40B4-BE49-F238E27FC236}">
                      <a16:creationId xmlns:a16="http://schemas.microsoft.com/office/drawing/2014/main" id="{26976B91-2D33-5074-0046-D5E6BF572236}"/>
                    </a:ext>
                  </a:extLst>
                </p:cNvPr>
                <p:cNvSpPr txBox="1">
                  <a:spLocks noRot="1" noChangeAspect="1" noMove="1" noResize="1" noEditPoints="1" noAdjustHandles="1" noChangeArrowheads="1" noChangeShapeType="1" noTextEdit="1"/>
                </p:cNvSpPr>
                <p:nvPr/>
              </p:nvSpPr>
              <p:spPr>
                <a:xfrm>
                  <a:off x="6581435" y="2053819"/>
                  <a:ext cx="1081083" cy="470852"/>
                </a:xfrm>
                <a:prstGeom prst="rect">
                  <a:avLst/>
                </a:prstGeom>
                <a:blipFill>
                  <a:blip r:embed="rId3"/>
                  <a:stretch>
                    <a:fillRect b="-3333"/>
                  </a:stretch>
                </a:blipFill>
              </p:spPr>
              <p:txBody>
                <a:bodyPr/>
                <a:lstStyle/>
                <a:p>
                  <a:r>
                    <a:rPr lang="de-DE">
                      <a:noFill/>
                    </a:rPr>
                    <a:t> </a:t>
                  </a:r>
                </a:p>
              </p:txBody>
            </p:sp>
          </mc:Fallback>
        </mc:AlternateContent>
        <p:sp>
          <p:nvSpPr>
            <p:cNvPr id="18" name="Left Brace 16">
              <a:extLst>
                <a:ext uri="{FF2B5EF4-FFF2-40B4-BE49-F238E27FC236}">
                  <a16:creationId xmlns:a16="http://schemas.microsoft.com/office/drawing/2014/main" id="{38FBF0AD-F05F-D09E-8508-6365E86EC975}"/>
                </a:ext>
              </a:extLst>
            </p:cNvPr>
            <p:cNvSpPr/>
            <p:nvPr/>
          </p:nvSpPr>
          <p:spPr>
            <a:xfrm rot="5400000">
              <a:off x="5163595" y="335190"/>
              <a:ext cx="315943" cy="2243453"/>
            </a:xfrm>
            <a:prstGeom prst="leftBrace">
              <a:avLst>
                <a:gd name="adj1" fmla="val 112270"/>
                <a:gd name="adj2" fmla="val 51295"/>
              </a:avLst>
            </a:prstGeom>
            <a:grp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mc:AlternateContent xmlns:mc="http://schemas.openxmlformats.org/markup-compatibility/2006">
          <mc:Choice xmlns:a14="http://schemas.microsoft.com/office/drawing/2010/main" Requires="a14">
            <p:sp>
              <p:nvSpPr>
                <p:cNvPr id="19" name="TextBox 17">
                  <a:extLst>
                    <a:ext uri="{FF2B5EF4-FFF2-40B4-BE49-F238E27FC236}">
                      <a16:creationId xmlns:a16="http://schemas.microsoft.com/office/drawing/2014/main" id="{77EC68A3-0473-F268-E046-104C0D361238}"/>
                    </a:ext>
                  </a:extLst>
                </p:cNvPr>
                <p:cNvSpPr txBox="1"/>
                <p:nvPr/>
              </p:nvSpPr>
              <p:spPr>
                <a:xfrm>
                  <a:off x="4781089" y="1107893"/>
                  <a:ext cx="1906649" cy="294282"/>
                </a:xfrm>
                <a:prstGeom prst="rect">
                  <a:avLst/>
                </a:prstGeom>
                <a:noFill/>
              </p:spPr>
              <p:txBody>
                <a:bodyPr wrap="square">
                  <a:spAutoFit/>
                </a:bodyPr>
                <a:lstStyle/>
                <a:p>
                  <a:r>
                    <a:rPr lang="en-US" sz="900" spc="-4" dirty="0">
                      <a:solidFill>
                        <a:srgbClr val="0000FF"/>
                      </a:solidFill>
                      <a:latin typeface="Comic Sans MS" panose="030F0702030302020204" pitchFamily="66" charset="0"/>
                      <a:cs typeface="Times New Roman"/>
                    </a:rPr>
                    <a:t>2</a:t>
                  </a:r>
                  <a:r>
                    <a:rPr lang="en-US" sz="900" spc="-4" baseline="30000" dirty="0">
                      <a:solidFill>
                        <a:srgbClr val="0000FF"/>
                      </a:solidFill>
                      <a:latin typeface="Comic Sans MS" panose="030F0702030302020204" pitchFamily="66" charset="0"/>
                      <a:cs typeface="Times New Roman"/>
                    </a:rPr>
                    <a:t>nd </a:t>
                  </a:r>
                  <a:r>
                    <a:rPr lang="en-US" sz="900" spc="-4" dirty="0">
                      <a:solidFill>
                        <a:srgbClr val="0000FF"/>
                      </a:solidFill>
                      <a:latin typeface="Comic Sans MS" panose="030F0702030302020204" pitchFamily="66" charset="0"/>
                      <a:cs typeface="Times New Roman"/>
                    </a:rPr>
                    <a:t>branch (</a:t>
                  </a:r>
                  <a14:m>
                    <m:oMath xmlns:m="http://schemas.openxmlformats.org/officeDocument/2006/math">
                      <m:sSub>
                        <m:sSubPr>
                          <m:ctrlPr>
                            <a:rPr lang="en-US" sz="900" i="1" spc="-4">
                              <a:solidFill>
                                <a:srgbClr val="FF0000"/>
                              </a:solidFill>
                              <a:latin typeface="Cambria Math" panose="02040503050406030204" pitchFamily="18" charset="0"/>
                              <a:cs typeface="Times New Roman"/>
                            </a:rPr>
                          </m:ctrlPr>
                        </m:sSubPr>
                        <m:e>
                          <m:r>
                            <m:rPr>
                              <m:sty m:val="p"/>
                            </m:rPr>
                            <a:rPr lang="de-DE" sz="900" spc="-4">
                              <a:solidFill>
                                <a:srgbClr val="FF0000"/>
                              </a:solidFill>
                              <a:latin typeface="Cambria Math" panose="02040503050406030204" pitchFamily="18" charset="0"/>
                              <a:cs typeface="Times New Roman"/>
                            </a:rPr>
                            <m:t>v</m:t>
                          </m:r>
                        </m:e>
                        <m:sub>
                          <m:r>
                            <a:rPr lang="de-DE" sz="900" spc="-4">
                              <a:solidFill>
                                <a:srgbClr val="FF0000"/>
                              </a:solidFill>
                              <a:latin typeface="Cambria Math" panose="02040503050406030204" pitchFamily="18" charset="0"/>
                              <a:cs typeface="Times New Roman"/>
                            </a:rPr>
                            <m:t>2</m:t>
                          </m:r>
                        </m:sub>
                      </m:sSub>
                    </m:oMath>
                  </a14:m>
                  <a:r>
                    <a:rPr lang="en-US" sz="900" spc="-4" dirty="0">
                      <a:solidFill>
                        <a:srgbClr val="0000FF"/>
                      </a:solidFill>
                      <a:latin typeface="Comic Sans MS" panose="030F0702030302020204" pitchFamily="66" charset="0"/>
                      <a:cs typeface="Times New Roman"/>
                    </a:rPr>
                    <a:t>)</a:t>
                  </a:r>
                  <a:endParaRPr lang="en-US" sz="900" dirty="0"/>
                </a:p>
              </p:txBody>
            </p:sp>
          </mc:Choice>
          <mc:Fallback>
            <p:sp>
              <p:nvSpPr>
                <p:cNvPr id="19" name="TextBox 17">
                  <a:extLst>
                    <a:ext uri="{FF2B5EF4-FFF2-40B4-BE49-F238E27FC236}">
                      <a16:creationId xmlns:a16="http://schemas.microsoft.com/office/drawing/2014/main" id="{77EC68A3-0473-F268-E046-104C0D361238}"/>
                    </a:ext>
                  </a:extLst>
                </p:cNvPr>
                <p:cNvSpPr txBox="1">
                  <a:spLocks noRot="1" noChangeAspect="1" noMove="1" noResize="1" noEditPoints="1" noAdjustHandles="1" noChangeArrowheads="1" noChangeShapeType="1" noTextEdit="1"/>
                </p:cNvSpPr>
                <p:nvPr/>
              </p:nvSpPr>
              <p:spPr>
                <a:xfrm>
                  <a:off x="4781089" y="1107893"/>
                  <a:ext cx="1906649" cy="294282"/>
                </a:xfrm>
                <a:prstGeom prst="rect">
                  <a:avLst/>
                </a:prstGeom>
                <a:blipFill>
                  <a:blip r:embed="rId4"/>
                  <a:stretch>
                    <a:fillRect b="-10526"/>
                  </a:stretch>
                </a:blipFill>
              </p:spPr>
              <p:txBody>
                <a:bodyPr/>
                <a:lstStyle/>
                <a:p>
                  <a:r>
                    <a:rPr lang="de-DE">
                      <a:noFill/>
                    </a:rPr>
                    <a:t> </a:t>
                  </a:r>
                </a:p>
              </p:txBody>
            </p:sp>
          </mc:Fallback>
        </mc:AlternateContent>
        <p:sp>
          <p:nvSpPr>
            <p:cNvPr id="20" name="Left Brace 18">
              <a:extLst>
                <a:ext uri="{FF2B5EF4-FFF2-40B4-BE49-F238E27FC236}">
                  <a16:creationId xmlns:a16="http://schemas.microsoft.com/office/drawing/2014/main" id="{D690E644-A560-29A5-1B12-239A822EAE8E}"/>
                </a:ext>
              </a:extLst>
            </p:cNvPr>
            <p:cNvSpPr/>
            <p:nvPr/>
          </p:nvSpPr>
          <p:spPr>
            <a:xfrm rot="5400000">
              <a:off x="2232549" y="572657"/>
              <a:ext cx="315943" cy="1761429"/>
            </a:xfrm>
            <a:prstGeom prst="leftBrace">
              <a:avLst>
                <a:gd name="adj1" fmla="val 112270"/>
                <a:gd name="adj2" fmla="val 51295"/>
              </a:avLst>
            </a:prstGeom>
            <a:grp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mc:AlternateContent xmlns:mc="http://schemas.openxmlformats.org/markup-compatibility/2006">
          <mc:Choice xmlns:a14="http://schemas.microsoft.com/office/drawing/2010/main" Requires="a14">
            <p:sp>
              <p:nvSpPr>
                <p:cNvPr id="21" name="TextBox 19">
                  <a:extLst>
                    <a:ext uri="{FF2B5EF4-FFF2-40B4-BE49-F238E27FC236}">
                      <a16:creationId xmlns:a16="http://schemas.microsoft.com/office/drawing/2014/main" id="{E23B9394-F0B1-38F4-7088-101FBA02A18D}"/>
                    </a:ext>
                  </a:extLst>
                </p:cNvPr>
                <p:cNvSpPr txBox="1"/>
                <p:nvPr/>
              </p:nvSpPr>
              <p:spPr>
                <a:xfrm>
                  <a:off x="1624733" y="1091007"/>
                  <a:ext cx="1646501" cy="294282"/>
                </a:xfrm>
                <a:prstGeom prst="rect">
                  <a:avLst/>
                </a:prstGeom>
                <a:noFill/>
              </p:spPr>
              <p:txBody>
                <a:bodyPr wrap="square">
                  <a:spAutoFit/>
                </a:bodyPr>
                <a:lstStyle/>
                <a:p>
                  <a:r>
                    <a:rPr lang="en-US" sz="900" spc="-4" dirty="0">
                      <a:solidFill>
                        <a:srgbClr val="0000FF"/>
                      </a:solidFill>
                      <a:latin typeface="Comic Sans MS" panose="030F0702030302020204" pitchFamily="66" charset="0"/>
                      <a:cs typeface="Times New Roman"/>
                    </a:rPr>
                    <a:t>1</a:t>
                  </a:r>
                  <a:r>
                    <a:rPr lang="en-US" sz="900" spc="-4" baseline="30000" dirty="0">
                      <a:solidFill>
                        <a:srgbClr val="0000FF"/>
                      </a:solidFill>
                      <a:latin typeface="Comic Sans MS" panose="030F0702030302020204" pitchFamily="66" charset="0"/>
                      <a:cs typeface="Times New Roman"/>
                    </a:rPr>
                    <a:t>st </a:t>
                  </a:r>
                  <a:r>
                    <a:rPr lang="en-US" sz="900" spc="-4" dirty="0">
                      <a:solidFill>
                        <a:srgbClr val="0000FF"/>
                      </a:solidFill>
                      <a:latin typeface="Comic Sans MS" panose="030F0702030302020204" pitchFamily="66" charset="0"/>
                      <a:cs typeface="Times New Roman"/>
                    </a:rPr>
                    <a:t>branch (</a:t>
                  </a:r>
                  <a14:m>
                    <m:oMath xmlns:m="http://schemas.openxmlformats.org/officeDocument/2006/math">
                      <m:sSub>
                        <m:sSubPr>
                          <m:ctrlPr>
                            <a:rPr lang="en-US" sz="900" i="1" spc="-4">
                              <a:solidFill>
                                <a:srgbClr val="FF0000"/>
                              </a:solidFill>
                              <a:latin typeface="Cambria Math" panose="02040503050406030204" pitchFamily="18" charset="0"/>
                              <a:cs typeface="Times New Roman"/>
                            </a:rPr>
                          </m:ctrlPr>
                        </m:sSubPr>
                        <m:e>
                          <m:r>
                            <m:rPr>
                              <m:sty m:val="p"/>
                            </m:rPr>
                            <a:rPr lang="de-DE" sz="900" spc="-4">
                              <a:solidFill>
                                <a:srgbClr val="FF0000"/>
                              </a:solidFill>
                              <a:latin typeface="Cambria Math" panose="02040503050406030204" pitchFamily="18" charset="0"/>
                              <a:cs typeface="Times New Roman"/>
                            </a:rPr>
                            <m:t>v</m:t>
                          </m:r>
                        </m:e>
                        <m:sub>
                          <m:r>
                            <a:rPr lang="de-DE" sz="900" spc="-4">
                              <a:solidFill>
                                <a:srgbClr val="FF0000"/>
                              </a:solidFill>
                              <a:latin typeface="Cambria Math" panose="02040503050406030204" pitchFamily="18" charset="0"/>
                              <a:cs typeface="Times New Roman"/>
                            </a:rPr>
                            <m:t>1</m:t>
                          </m:r>
                        </m:sub>
                      </m:sSub>
                      <m:r>
                        <a:rPr lang="de-DE" sz="900" spc="-4">
                          <a:solidFill>
                            <a:srgbClr val="FF0000"/>
                          </a:solidFill>
                          <a:latin typeface="Cambria Math" panose="02040503050406030204" pitchFamily="18" charset="0"/>
                          <a:cs typeface="Times New Roman"/>
                        </a:rPr>
                        <m:t>→</m:t>
                      </m:r>
                      <m:sSub>
                        <m:sSubPr>
                          <m:ctrlPr>
                            <a:rPr lang="de-DE" sz="900" i="1" spc="-4">
                              <a:solidFill>
                                <a:srgbClr val="FF0000"/>
                              </a:solidFill>
                              <a:latin typeface="Cambria Math" panose="02040503050406030204" pitchFamily="18" charset="0"/>
                              <a:cs typeface="Times New Roman"/>
                            </a:rPr>
                          </m:ctrlPr>
                        </m:sSubPr>
                        <m:e>
                          <m:r>
                            <a:rPr lang="de-DE" sz="900" i="1" spc="-4">
                              <a:solidFill>
                                <a:srgbClr val="FF0000"/>
                              </a:solidFill>
                              <a:latin typeface="Cambria Math" panose="02040503050406030204" pitchFamily="18" charset="0"/>
                              <a:cs typeface="Times New Roman"/>
                            </a:rPr>
                            <m:t>𝐸</m:t>
                          </m:r>
                        </m:e>
                        <m:sub>
                          <m:r>
                            <a:rPr lang="de-DE" sz="900" i="1" spc="-4">
                              <a:solidFill>
                                <a:srgbClr val="FF0000"/>
                              </a:solidFill>
                              <a:latin typeface="Cambria Math" panose="02040503050406030204" pitchFamily="18" charset="0"/>
                              <a:cs typeface="Times New Roman"/>
                            </a:rPr>
                            <m:t>1</m:t>
                          </m:r>
                        </m:sub>
                      </m:sSub>
                    </m:oMath>
                  </a14:m>
                  <a:r>
                    <a:rPr lang="en-US" sz="900" spc="-4" dirty="0">
                      <a:solidFill>
                        <a:srgbClr val="0000FF"/>
                      </a:solidFill>
                      <a:latin typeface="Comic Sans MS" panose="030F0702030302020204" pitchFamily="66" charset="0"/>
                      <a:cs typeface="Times New Roman"/>
                    </a:rPr>
                    <a:t>) </a:t>
                  </a:r>
                  <a:endParaRPr lang="en-US" sz="900" dirty="0"/>
                </a:p>
              </p:txBody>
            </p:sp>
          </mc:Choice>
          <mc:Fallback>
            <p:sp>
              <p:nvSpPr>
                <p:cNvPr id="21" name="TextBox 19">
                  <a:extLst>
                    <a:ext uri="{FF2B5EF4-FFF2-40B4-BE49-F238E27FC236}">
                      <a16:creationId xmlns:a16="http://schemas.microsoft.com/office/drawing/2014/main" id="{E23B9394-F0B1-38F4-7088-101FBA02A18D}"/>
                    </a:ext>
                  </a:extLst>
                </p:cNvPr>
                <p:cNvSpPr txBox="1">
                  <a:spLocks noRot="1" noChangeAspect="1" noMove="1" noResize="1" noEditPoints="1" noAdjustHandles="1" noChangeArrowheads="1" noChangeShapeType="1" noTextEdit="1"/>
                </p:cNvSpPr>
                <p:nvPr/>
              </p:nvSpPr>
              <p:spPr>
                <a:xfrm>
                  <a:off x="1624733" y="1091007"/>
                  <a:ext cx="1646501" cy="294282"/>
                </a:xfrm>
                <a:prstGeom prst="rect">
                  <a:avLst/>
                </a:prstGeom>
                <a:blipFill>
                  <a:blip r:embed="rId5"/>
                  <a:stretch>
                    <a:fillRect b="-10526"/>
                  </a:stretch>
                </a:blipFill>
              </p:spPr>
              <p:txBody>
                <a:bodyPr/>
                <a:lstStyle/>
                <a:p>
                  <a:r>
                    <a:rPr lang="de-DE">
                      <a:noFill/>
                    </a:rPr>
                    <a:t> </a:t>
                  </a:r>
                </a:p>
              </p:txBody>
            </p:sp>
          </mc:Fallback>
        </mc:AlternateContent>
        <p:sp>
          <p:nvSpPr>
            <p:cNvPr id="22" name="TextBox 27">
              <a:extLst>
                <a:ext uri="{FF2B5EF4-FFF2-40B4-BE49-F238E27FC236}">
                  <a16:creationId xmlns:a16="http://schemas.microsoft.com/office/drawing/2014/main" id="{C3019911-C869-1177-CE26-55A86C0941F4}"/>
                </a:ext>
              </a:extLst>
            </p:cNvPr>
            <p:cNvSpPr txBox="1"/>
            <p:nvPr/>
          </p:nvSpPr>
          <p:spPr>
            <a:xfrm>
              <a:off x="6098945" y="2748497"/>
              <a:ext cx="2016605" cy="470852"/>
            </a:xfrm>
            <a:prstGeom prst="rect">
              <a:avLst/>
            </a:prstGeom>
            <a:grpFill/>
          </p:spPr>
          <p:txBody>
            <a:bodyPr wrap="square">
              <a:spAutoFit/>
            </a:bodyPr>
            <a:lstStyle/>
            <a:p>
              <a:r>
                <a:rPr lang="de-DE" sz="900" dirty="0">
                  <a:solidFill>
                    <a:srgbClr val="4A5C66"/>
                  </a:solidFill>
                </a:rPr>
                <a:t>S. Kraft-</a:t>
              </a:r>
              <a:r>
                <a:rPr lang="de-DE" sz="900" dirty="0" err="1">
                  <a:solidFill>
                    <a:srgbClr val="4A5C66"/>
                  </a:solidFill>
                </a:rPr>
                <a:t>Bermuth</a:t>
              </a:r>
              <a:r>
                <a:rPr lang="de-DE" sz="900" dirty="0">
                  <a:solidFill>
                    <a:srgbClr val="4A5C66"/>
                  </a:solidFill>
                </a:rPr>
                <a:t> et al., Rev. Sc. </a:t>
              </a:r>
              <a:r>
                <a:rPr lang="de-DE" sz="900" dirty="0" err="1">
                  <a:solidFill>
                    <a:srgbClr val="4A5C66"/>
                  </a:solidFill>
                </a:rPr>
                <a:t>Inst</a:t>
              </a:r>
              <a:r>
                <a:rPr lang="de-DE" sz="900" dirty="0">
                  <a:solidFill>
                    <a:srgbClr val="4A5C66"/>
                  </a:solidFill>
                </a:rPr>
                <a:t>. 80, 2009</a:t>
              </a:r>
              <a:endParaRPr lang="en-US" sz="900" dirty="0"/>
            </a:p>
          </p:txBody>
        </p:sp>
        <p:sp>
          <p:nvSpPr>
            <p:cNvPr id="23" name="TextBox 28">
              <a:extLst>
                <a:ext uri="{FF2B5EF4-FFF2-40B4-BE49-F238E27FC236}">
                  <a16:creationId xmlns:a16="http://schemas.microsoft.com/office/drawing/2014/main" id="{45A1C3F8-B81C-5B73-8229-F4400F7FDB0C}"/>
                </a:ext>
              </a:extLst>
            </p:cNvPr>
            <p:cNvSpPr txBox="1"/>
            <p:nvPr/>
          </p:nvSpPr>
          <p:spPr>
            <a:xfrm>
              <a:off x="2003733" y="2914501"/>
              <a:ext cx="4074810" cy="294282"/>
            </a:xfrm>
            <a:prstGeom prst="rect">
              <a:avLst/>
            </a:prstGeom>
            <a:grpFill/>
          </p:spPr>
          <p:txBody>
            <a:bodyPr wrap="square">
              <a:spAutoFit/>
            </a:bodyPr>
            <a:lstStyle/>
            <a:p>
              <a:r>
                <a:rPr lang="en-US" sz="900" dirty="0">
                  <a:solidFill>
                    <a:srgbClr val="4A5C66"/>
                  </a:solidFill>
                </a:rPr>
                <a:t>TOSCA time-of-flight spectrometer E. </a:t>
              </a:r>
              <a:r>
                <a:rPr lang="en-US" sz="900" dirty="0" err="1">
                  <a:solidFill>
                    <a:srgbClr val="4A5C66"/>
                  </a:solidFill>
                </a:rPr>
                <a:t>Vardaci</a:t>
              </a:r>
              <a:r>
                <a:rPr lang="en-US" sz="900" dirty="0">
                  <a:solidFill>
                    <a:srgbClr val="4A5C66"/>
                  </a:solidFill>
                </a:rPr>
                <a:t> et al. 2022</a:t>
              </a:r>
              <a:endParaRPr lang="en-US" sz="900" dirty="0"/>
            </a:p>
          </p:txBody>
        </p:sp>
      </p:grpSp>
      <p:pic>
        <p:nvPicPr>
          <p:cNvPr id="31" name="Immagine 6" descr="Immagine che contiene elettronico&#10;&#10;Descrizione generata automaticamente">
            <a:extLst>
              <a:ext uri="{FF2B5EF4-FFF2-40B4-BE49-F238E27FC236}">
                <a16:creationId xmlns:a16="http://schemas.microsoft.com/office/drawing/2014/main" id="{FF3E43F7-6B60-001D-380B-E252805BF87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192" t="11404" r="-1"/>
          <a:stretch/>
        </p:blipFill>
        <p:spPr>
          <a:xfrm>
            <a:off x="694436" y="2036230"/>
            <a:ext cx="845327" cy="793880"/>
          </a:xfrm>
          <a:prstGeom prst="rect">
            <a:avLst/>
          </a:prstGeom>
        </p:spPr>
      </p:pic>
      <p:pic>
        <p:nvPicPr>
          <p:cNvPr id="32" name="Picture 13" descr="Z:\Kryo\Bilder\HI-IMM-Detektoren-0902\Bild 218.jpg">
            <a:extLst>
              <a:ext uri="{FF2B5EF4-FFF2-40B4-BE49-F238E27FC236}">
                <a16:creationId xmlns:a16="http://schemas.microsoft.com/office/drawing/2014/main" id="{FFB55A6F-DB20-B43C-FFA9-8B5A2ED4757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l="13889" t="12552" r="24075" b="38065"/>
          <a:stretch>
            <a:fillRect/>
          </a:stretch>
        </p:blipFill>
        <p:spPr bwMode="auto">
          <a:xfrm>
            <a:off x="6262798" y="2050374"/>
            <a:ext cx="1130006" cy="675179"/>
          </a:xfrm>
          <a:prstGeom prst="rect">
            <a:avLst/>
          </a:prstGeom>
          <a:noFill/>
          <a:extLst>
            <a:ext uri="{909E8E84-426E-40DD-AFC4-6F175D3DCCD1}">
              <a14:hiddenFill xmlns:a14="http://schemas.microsoft.com/office/drawing/2010/main">
                <a:solidFill>
                  <a:srgbClr val="FFFFFF"/>
                </a:solidFill>
              </a14:hiddenFill>
            </a:ext>
          </a:extLst>
        </p:spPr>
      </p:pic>
      <p:sp>
        <p:nvSpPr>
          <p:cNvPr id="33" name="Textfeld 32">
            <a:extLst>
              <a:ext uri="{FF2B5EF4-FFF2-40B4-BE49-F238E27FC236}">
                <a16:creationId xmlns:a16="http://schemas.microsoft.com/office/drawing/2014/main" id="{BA9330F6-1DF3-B962-0662-FD1221DB34C4}"/>
              </a:ext>
            </a:extLst>
          </p:cNvPr>
          <p:cNvSpPr txBox="1"/>
          <p:nvPr/>
        </p:nvSpPr>
        <p:spPr>
          <a:xfrm>
            <a:off x="305000" y="3992360"/>
            <a:ext cx="7087804" cy="923330"/>
          </a:xfrm>
          <a:prstGeom prst="rect">
            <a:avLst/>
          </a:prstGeom>
          <a:solidFill>
            <a:schemeClr val="bg1"/>
          </a:solidFill>
        </p:spPr>
        <p:txBody>
          <a:bodyPr wrap="square" rtlCol="0">
            <a:spAutoFit/>
          </a:bodyPr>
          <a:lstStyle/>
          <a:p>
            <a:r>
              <a:rPr lang="de-DE" sz="1350" b="1" dirty="0">
                <a:latin typeface="Arial" panose="020B0604020202020204" pitchFamily="34" charset="0"/>
                <a:cs typeface="Arial" panose="020B0604020202020204" pitchFamily="34" charset="0"/>
              </a:rPr>
              <a:t>Results of beam time in 2024:</a:t>
            </a:r>
          </a:p>
          <a:p>
            <a:pPr marL="214313" indent="-214313">
              <a:buFont typeface="Wingdings" panose="05000000000000000000" pitchFamily="2" charset="2"/>
              <a:buChar char="§"/>
            </a:pPr>
            <a:r>
              <a:rPr lang="de-DE" sz="1350" dirty="0">
                <a:latin typeface="Arial" panose="020B0604020202020204" pitchFamily="34" charset="0"/>
                <a:cs typeface="Arial" panose="020B0604020202020204" pitchFamily="34" charset="0"/>
              </a:rPr>
              <a:t>Successfull combination of the two detector systems (timing, energy and ToF resolution)</a:t>
            </a:r>
          </a:p>
          <a:p>
            <a:pPr marL="214313" indent="-214313">
              <a:buFont typeface="Wingdings" panose="05000000000000000000" pitchFamily="2" charset="2"/>
              <a:buChar char="§"/>
            </a:pPr>
            <a:r>
              <a:rPr lang="de-DE" sz="1350" dirty="0">
                <a:latin typeface="Arial" panose="020B0604020202020204" pitchFamily="34" charset="0"/>
                <a:cs typeface="Arial" panose="020B0604020202020204" pitchFamily="34" charset="0"/>
              </a:rPr>
              <a:t>Data analysis ongoing:</a:t>
            </a:r>
          </a:p>
          <a:p>
            <a:r>
              <a:rPr lang="de-DE" sz="1350" dirty="0">
                <a:latin typeface="Arial" panose="020B0604020202020204" pitchFamily="34" charset="0"/>
                <a:cs typeface="Arial" panose="020B0604020202020204" pitchFamily="34" charset="0"/>
              </a:rPr>
              <a:t>	A and Z identification by combining two ToFs with the 	microcalorimeter</a:t>
            </a:r>
          </a:p>
        </p:txBody>
      </p:sp>
      <p:pic>
        <p:nvPicPr>
          <p:cNvPr id="34" name="Immagine 16">
            <a:extLst>
              <a:ext uri="{FF2B5EF4-FFF2-40B4-BE49-F238E27FC236}">
                <a16:creationId xmlns:a16="http://schemas.microsoft.com/office/drawing/2014/main" id="{DC899EF9-C80A-E9B6-65A9-B249E9C6868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39364" y="1015505"/>
            <a:ext cx="390674" cy="389174"/>
          </a:xfrm>
          <a:prstGeom prst="rect">
            <a:avLst/>
          </a:prstGeom>
          <a:noFill/>
          <a:ln>
            <a:solidFill>
              <a:srgbClr val="00B0F0"/>
            </a:solidFill>
          </a:ln>
        </p:spPr>
      </p:pic>
      <p:pic>
        <p:nvPicPr>
          <p:cNvPr id="35" name="Picture 2">
            <a:extLst>
              <a:ext uri="{FF2B5EF4-FFF2-40B4-BE49-F238E27FC236}">
                <a16:creationId xmlns:a16="http://schemas.microsoft.com/office/drawing/2014/main" id="{A8D1CBA2-BEE1-2745-B684-77DD27F08B2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49169" y="1003957"/>
            <a:ext cx="401777" cy="393740"/>
          </a:xfrm>
          <a:prstGeom prst="rect">
            <a:avLst/>
          </a:prstGeom>
          <a:noFill/>
          <a:ln>
            <a:solidFill>
              <a:srgbClr val="00B0F0"/>
            </a:solidFill>
          </a:ln>
          <a:extLst>
            <a:ext uri="{909E8E84-426E-40DD-AFC4-6F175D3DCCD1}">
              <a14:hiddenFill xmlns:a14="http://schemas.microsoft.com/office/drawing/2010/main">
                <a:solidFill>
                  <a:srgbClr val="FFFFFF"/>
                </a:solidFill>
              </a14:hiddenFill>
            </a:ext>
          </a:extLst>
        </p:spPr>
      </p:pic>
      <p:pic>
        <p:nvPicPr>
          <p:cNvPr id="37" name="Grafik 36" descr="Ein Bild, das Text, Clipart, Schild enthält.&#10;&#10;Automatisch generierte Beschreibung">
            <a:extLst>
              <a:ext uri="{FF2B5EF4-FFF2-40B4-BE49-F238E27FC236}">
                <a16:creationId xmlns:a16="http://schemas.microsoft.com/office/drawing/2014/main" id="{76B3E71E-EED0-96B5-A7C1-05D875D757E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01000" y="1622076"/>
            <a:ext cx="865711" cy="294883"/>
          </a:xfrm>
          <a:prstGeom prst="rect">
            <a:avLst/>
          </a:prstGeom>
        </p:spPr>
      </p:pic>
      <p:pic>
        <p:nvPicPr>
          <p:cNvPr id="39" name="Grafik 38" descr="Ein Bild, das Logo enthält.&#10;&#10;Automatisch generierte Beschreibung">
            <a:extLst>
              <a:ext uri="{FF2B5EF4-FFF2-40B4-BE49-F238E27FC236}">
                <a16:creationId xmlns:a16="http://schemas.microsoft.com/office/drawing/2014/main" id="{9759DA94-9CA7-7F10-72A3-A4390A904AB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06766" y="1930806"/>
            <a:ext cx="985067" cy="328355"/>
          </a:xfrm>
          <a:prstGeom prst="rect">
            <a:avLst/>
          </a:prstGeom>
        </p:spPr>
      </p:pic>
      <p:pic>
        <p:nvPicPr>
          <p:cNvPr id="36" name="Picture 35">
            <a:extLst>
              <a:ext uri="{FF2B5EF4-FFF2-40B4-BE49-F238E27FC236}">
                <a16:creationId xmlns:a16="http://schemas.microsoft.com/office/drawing/2014/main" id="{38FBCB40-1E94-4424-982B-6B76BB4130CE}"/>
              </a:ext>
            </a:extLst>
          </p:cNvPr>
          <p:cNvPicPr>
            <a:picLocks noChangeAspect="1"/>
          </p:cNvPicPr>
          <p:nvPr/>
        </p:nvPicPr>
        <p:blipFill rotWithShape="1">
          <a:blip r:embed="rId12">
            <a:extLst>
              <a:ext uri="{28A0092B-C50C-407E-A947-70E740481C1C}">
                <a14:useLocalDpi xmlns:a14="http://schemas.microsoft.com/office/drawing/2010/main" val="0"/>
              </a:ext>
            </a:extLst>
          </a:blip>
          <a:srcRect l="50706" t="2995" r="1304" b="3822"/>
          <a:stretch/>
        </p:blipFill>
        <p:spPr>
          <a:xfrm>
            <a:off x="7613099" y="3211011"/>
            <a:ext cx="1532993" cy="1673885"/>
          </a:xfrm>
          <a:prstGeom prst="rect">
            <a:avLst/>
          </a:prstGeom>
        </p:spPr>
      </p:pic>
      <p:sp>
        <p:nvSpPr>
          <p:cNvPr id="38" name="TextBox 37">
            <a:extLst>
              <a:ext uri="{FF2B5EF4-FFF2-40B4-BE49-F238E27FC236}">
                <a16:creationId xmlns:a16="http://schemas.microsoft.com/office/drawing/2014/main" id="{4BB33AFA-1F49-4AF0-A21F-EECAA316D4E1}"/>
              </a:ext>
            </a:extLst>
          </p:cNvPr>
          <p:cNvSpPr txBox="1"/>
          <p:nvPr/>
        </p:nvSpPr>
        <p:spPr>
          <a:xfrm>
            <a:off x="7777540" y="3466054"/>
            <a:ext cx="1428596" cy="253916"/>
          </a:xfrm>
          <a:prstGeom prst="rect">
            <a:avLst/>
          </a:prstGeom>
          <a:noFill/>
        </p:spPr>
        <p:txBody>
          <a:bodyPr wrap="none" rtlCol="0">
            <a:spAutoFit/>
          </a:bodyPr>
          <a:lstStyle/>
          <a:p>
            <a:r>
              <a:rPr lang="de-DE" sz="1050" i="1" dirty="0">
                <a:solidFill>
                  <a:schemeClr val="bg1"/>
                </a:solidFill>
              </a:rPr>
              <a:t>Online Spectra DE/E</a:t>
            </a:r>
          </a:p>
        </p:txBody>
      </p:sp>
    </p:spTree>
    <p:extLst>
      <p:ext uri="{BB962C8B-B14F-4D97-AF65-F5344CB8AC3E}">
        <p14:creationId xmlns:p14="http://schemas.microsoft.com/office/powerpoint/2010/main" val="572573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125CBDDA-5CCF-8748-8988-9DC6C8981774}" type="slidenum">
              <a:rPr lang="de-DE" smtClean="0"/>
              <a:t>15</a:t>
            </a:fld>
            <a:endParaRPr lang="de-DE"/>
          </a:p>
        </p:txBody>
      </p:sp>
      <p:sp>
        <p:nvSpPr>
          <p:cNvPr id="4" name="Datumsplatzhalter 3"/>
          <p:cNvSpPr>
            <a:spLocks noGrp="1"/>
          </p:cNvSpPr>
          <p:nvPr>
            <p:ph type="dt" sz="half" idx="2"/>
          </p:nvPr>
        </p:nvSpPr>
        <p:spPr/>
        <p:txBody>
          <a:bodyPr/>
          <a:lstStyle/>
          <a:p>
            <a:r>
              <a:rPr lang="de-DE"/>
              <a:t>07.09.2022</a:t>
            </a:r>
            <a:endParaRPr lang="de-DE" dirty="0"/>
          </a:p>
        </p:txBody>
      </p:sp>
      <p:sp>
        <p:nvSpPr>
          <p:cNvPr id="5" name="Fußzeilenplatzhalter 4"/>
          <p:cNvSpPr>
            <a:spLocks noGrp="1"/>
          </p:cNvSpPr>
          <p:nvPr>
            <p:ph type="ftr" sz="quarter" idx="3"/>
          </p:nvPr>
        </p:nvSpPr>
        <p:spPr/>
        <p:txBody>
          <a:bodyPr/>
          <a:lstStyle/>
          <a:p>
            <a:pPr algn="l"/>
            <a:r>
              <a:rPr lang="en-US"/>
              <a:t>6th Beam Time Retreat | M. Block | </a:t>
            </a:r>
            <a:endParaRPr lang="de-DE" dirty="0"/>
          </a:p>
        </p:txBody>
      </p:sp>
      <p:sp>
        <p:nvSpPr>
          <p:cNvPr id="2" name="Textfeld 1">
            <a:extLst>
              <a:ext uri="{FF2B5EF4-FFF2-40B4-BE49-F238E27FC236}">
                <a16:creationId xmlns:a16="http://schemas.microsoft.com/office/drawing/2014/main" id="{B205BE21-D710-6FF0-ED3F-352B40B7166E}"/>
              </a:ext>
            </a:extLst>
          </p:cNvPr>
          <p:cNvSpPr txBox="1"/>
          <p:nvPr/>
        </p:nvSpPr>
        <p:spPr>
          <a:xfrm>
            <a:off x="2662235" y="2275830"/>
            <a:ext cx="3829895" cy="461665"/>
          </a:xfrm>
          <a:prstGeom prst="rect">
            <a:avLst/>
          </a:prstGeom>
        </p:spPr>
        <p:txBody>
          <a:bodyPr vert="horz" wrap="none" lIns="91440" tIns="45720" rIns="91440" bIns="45720" rtlCol="0" anchor="t">
            <a:spAutoFit/>
          </a:bodyPr>
          <a:lstStyle/>
          <a:p>
            <a:pPr algn="l"/>
            <a:r>
              <a:rPr lang="de-DE" sz="2400" dirty="0"/>
              <a:t>UNILAC – Plasma Physics</a:t>
            </a:r>
          </a:p>
        </p:txBody>
      </p:sp>
    </p:spTree>
    <p:extLst>
      <p:ext uri="{BB962C8B-B14F-4D97-AF65-F5344CB8AC3E}">
        <p14:creationId xmlns:p14="http://schemas.microsoft.com/office/powerpoint/2010/main" val="40914040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30546-97A6-4640-B9D7-B649639319FE}"/>
              </a:ext>
            </a:extLst>
          </p:cNvPr>
          <p:cNvSpPr>
            <a:spLocks noGrp="1"/>
          </p:cNvSpPr>
          <p:nvPr>
            <p:ph type="title"/>
          </p:nvPr>
        </p:nvSpPr>
        <p:spPr>
          <a:xfrm>
            <a:off x="382915" y="214224"/>
            <a:ext cx="7593299" cy="533602"/>
          </a:xfrm>
        </p:spPr>
        <p:txBody>
          <a:bodyPr/>
          <a:lstStyle/>
          <a:p>
            <a:r>
              <a:rPr lang="en-GB" sz="2400" dirty="0"/>
              <a:t>Scientific goals – injection problem</a:t>
            </a:r>
          </a:p>
        </p:txBody>
      </p:sp>
      <p:sp>
        <p:nvSpPr>
          <p:cNvPr id="5" name="Google Shape;1089;p103">
            <a:extLst>
              <a:ext uri="{FF2B5EF4-FFF2-40B4-BE49-F238E27FC236}">
                <a16:creationId xmlns:a16="http://schemas.microsoft.com/office/drawing/2014/main" id="{F68A4E98-5DA5-4A7A-9C77-32D695BC5346}"/>
              </a:ext>
            </a:extLst>
          </p:cNvPr>
          <p:cNvSpPr txBox="1"/>
          <p:nvPr/>
        </p:nvSpPr>
        <p:spPr bwMode="auto">
          <a:xfrm>
            <a:off x="3219609" y="933568"/>
            <a:ext cx="5780326" cy="4209999"/>
          </a:xfrm>
          <a:prstGeom prst="rect">
            <a:avLst/>
          </a:prstGeom>
          <a:noFill/>
          <a:ln>
            <a:noFill/>
          </a:ln>
        </p:spPr>
        <p:txBody>
          <a:bodyPr spcFirstLastPara="1" wrap="square" lIns="113456" tIns="56718" rIns="113456" bIns="56718" anchor="t" anchorCtr="0">
            <a:noAutofit/>
          </a:bodyPr>
          <a:lstStyle/>
          <a:p>
            <a:pPr marL="390524" lvl="1" indent="-390524">
              <a:spcBef>
                <a:spcPts val="900"/>
              </a:spcBef>
              <a:buClr>
                <a:schemeClr val="dk1"/>
              </a:buClr>
              <a:buSzPct val="120000"/>
              <a:buFont typeface="Arial" panose="020B0604020202020204" pitchFamily="34" charset="0"/>
              <a:buChar char="•"/>
              <a:defRPr/>
            </a:pPr>
            <a:r>
              <a:rPr lang="en-US" dirty="0">
                <a:solidFill>
                  <a:schemeClr val="dk1"/>
                </a:solidFill>
                <a:latin typeface="Calibri"/>
                <a:ea typeface="Calibri"/>
                <a:cs typeface="Calibri"/>
              </a:rPr>
              <a:t>Want to understand how cosmic rays are accelerated </a:t>
            </a:r>
          </a:p>
          <a:p>
            <a:pPr marL="390524" lvl="1" indent="-390524">
              <a:spcBef>
                <a:spcPts val="900"/>
              </a:spcBef>
              <a:buClr>
                <a:schemeClr val="dk1"/>
              </a:buClr>
              <a:buSzPct val="120000"/>
              <a:buFont typeface="Arial" panose="020B0604020202020204" pitchFamily="34" charset="0"/>
              <a:buChar char="•"/>
              <a:defRPr/>
            </a:pPr>
            <a:r>
              <a:rPr lang="en-GB" dirty="0">
                <a:solidFill>
                  <a:schemeClr val="dk1"/>
                </a:solidFill>
                <a:latin typeface="Calibri"/>
                <a:ea typeface="Calibri"/>
                <a:cs typeface="Calibri"/>
              </a:rPr>
              <a:t>Widely accepted mechanism is Fermi acceleration, in which particles must cross shock many times (i.e. already faster than bulk)</a:t>
            </a:r>
          </a:p>
          <a:p>
            <a:pPr marL="390524" lvl="1" indent="-390524">
              <a:spcBef>
                <a:spcPts val="900"/>
              </a:spcBef>
              <a:buClr>
                <a:schemeClr val="dk1"/>
              </a:buClr>
              <a:buSzPct val="120000"/>
              <a:buFont typeface="Arial" panose="020B0604020202020204" pitchFamily="34" charset="0"/>
              <a:buChar char="•"/>
              <a:defRPr/>
            </a:pPr>
            <a:r>
              <a:rPr lang="en-GB" dirty="0">
                <a:solidFill>
                  <a:schemeClr val="dk1"/>
                </a:solidFill>
                <a:latin typeface="Calibri"/>
                <a:ea typeface="Calibri"/>
                <a:cs typeface="Calibri"/>
              </a:rPr>
              <a:t>Origin of energetic population is the injection problem</a:t>
            </a:r>
            <a:endParaRPr i="1" dirty="0">
              <a:solidFill>
                <a:schemeClr val="dk1"/>
              </a:solidFill>
              <a:latin typeface="Calibri"/>
              <a:ea typeface="Calibri"/>
              <a:cs typeface="Calibri"/>
            </a:endParaRPr>
          </a:p>
          <a:p>
            <a:pPr marL="390524" lvl="1" indent="-390524">
              <a:spcBef>
                <a:spcPts val="900"/>
              </a:spcBef>
              <a:buClr>
                <a:schemeClr val="dk1"/>
              </a:buClr>
              <a:buSzPct val="120000"/>
              <a:buFont typeface="Arial" panose="020B0604020202020204" pitchFamily="34" charset="0"/>
              <a:buChar char="•"/>
              <a:defRPr/>
            </a:pPr>
            <a:r>
              <a:rPr lang="en-US" dirty="0">
                <a:solidFill>
                  <a:schemeClr val="dk1"/>
                </a:solidFill>
                <a:latin typeface="Calibri"/>
                <a:ea typeface="Calibri"/>
                <a:cs typeface="Calibri"/>
              </a:rPr>
              <a:t>This pre-acceleration mechanism can be provided by wave-plasma instabilities, such as modified two-stream instability</a:t>
            </a:r>
            <a:r>
              <a:rPr lang="en-GB" dirty="0">
                <a:solidFill>
                  <a:schemeClr val="dk1"/>
                </a:solidFill>
                <a:latin typeface="Calibri"/>
                <a:ea typeface="Calibri"/>
                <a:cs typeface="Calibri"/>
              </a:rPr>
              <a:t> or the</a:t>
            </a:r>
            <a:r>
              <a:rPr lang="en-GB" b="1" dirty="0">
                <a:solidFill>
                  <a:schemeClr val="dk1"/>
                </a:solidFill>
                <a:latin typeface="Calibri"/>
                <a:ea typeface="Calibri"/>
                <a:cs typeface="Calibri"/>
              </a:rPr>
              <a:t> lower-hybrid drift instability</a:t>
            </a:r>
            <a:r>
              <a:rPr lang="en-GB" dirty="0">
                <a:solidFill>
                  <a:schemeClr val="dk1"/>
                </a:solidFill>
                <a:latin typeface="Calibri"/>
                <a:ea typeface="Calibri"/>
                <a:cs typeface="Calibri"/>
              </a:rPr>
              <a:t>.</a:t>
            </a:r>
            <a:endParaRPr dirty="0"/>
          </a:p>
          <a:p>
            <a:pPr marL="390524" lvl="1" indent="-390524">
              <a:spcBef>
                <a:spcPts val="900"/>
              </a:spcBef>
              <a:buClr>
                <a:schemeClr val="dk1"/>
              </a:buClr>
              <a:buSzPct val="120000"/>
              <a:buFont typeface="Arial" panose="020B0604020202020204" pitchFamily="34" charset="0"/>
              <a:buChar char="•"/>
              <a:defRPr/>
            </a:pPr>
            <a:r>
              <a:rPr lang="en-US" dirty="0">
                <a:solidFill>
                  <a:srgbClr val="000000"/>
                </a:solidFill>
                <a:latin typeface="Calibri"/>
                <a:ea typeface="Calibri"/>
                <a:cs typeface="Calibri"/>
              </a:rPr>
              <a:t>Th</a:t>
            </a:r>
            <a:r>
              <a:rPr lang="en-GB" dirty="0">
                <a:solidFill>
                  <a:srgbClr val="000000"/>
                </a:solidFill>
                <a:latin typeface="Calibri"/>
                <a:ea typeface="Calibri"/>
                <a:cs typeface="Calibri"/>
              </a:rPr>
              <a:t>ese</a:t>
            </a:r>
            <a:r>
              <a:rPr lang="en-US" dirty="0">
                <a:solidFill>
                  <a:srgbClr val="000000"/>
                </a:solidFill>
                <a:latin typeface="Calibri"/>
                <a:ea typeface="Calibri"/>
                <a:cs typeface="Calibri"/>
              </a:rPr>
              <a:t> </a:t>
            </a:r>
            <a:r>
              <a:rPr lang="en-US" dirty="0" err="1">
                <a:solidFill>
                  <a:srgbClr val="000000"/>
                </a:solidFill>
                <a:latin typeface="Calibri"/>
                <a:ea typeface="Calibri"/>
                <a:cs typeface="Calibri"/>
              </a:rPr>
              <a:t>instabilit</a:t>
            </a:r>
            <a:r>
              <a:rPr lang="en-GB" dirty="0" err="1">
                <a:solidFill>
                  <a:srgbClr val="000000"/>
                </a:solidFill>
                <a:latin typeface="Calibri"/>
                <a:ea typeface="Calibri"/>
                <a:cs typeface="Calibri"/>
              </a:rPr>
              <a:t>ies</a:t>
            </a:r>
            <a:r>
              <a:rPr lang="en-US" dirty="0">
                <a:solidFill>
                  <a:srgbClr val="000000"/>
                </a:solidFill>
                <a:latin typeface="Calibri"/>
                <a:ea typeface="Calibri"/>
                <a:cs typeface="Calibri"/>
              </a:rPr>
              <a:t> ha</a:t>
            </a:r>
            <a:r>
              <a:rPr lang="en-GB" dirty="0" err="1">
                <a:solidFill>
                  <a:srgbClr val="000000"/>
                </a:solidFill>
                <a:latin typeface="Calibri"/>
                <a:ea typeface="Calibri"/>
                <a:cs typeface="Calibri"/>
              </a:rPr>
              <a:t>ve</a:t>
            </a:r>
            <a:r>
              <a:rPr lang="en-US" dirty="0">
                <a:solidFill>
                  <a:srgbClr val="000000"/>
                </a:solidFill>
                <a:latin typeface="Calibri"/>
                <a:ea typeface="Calibri"/>
                <a:cs typeface="Calibri"/>
              </a:rPr>
              <a:t> been suggested to explain observed x-ray excess in cometary knots and supernova remnants interacting with circumstellar clouds (</a:t>
            </a:r>
            <a:r>
              <a:rPr lang="en-US" i="1" dirty="0">
                <a:solidFill>
                  <a:srgbClr val="000000"/>
                </a:solidFill>
                <a:latin typeface="Calibri"/>
                <a:ea typeface="Calibri"/>
                <a:cs typeface="Calibri"/>
              </a:rPr>
              <a:t>Bingham et al. 2004</a:t>
            </a:r>
            <a:r>
              <a:rPr lang="en-US" dirty="0">
                <a:solidFill>
                  <a:srgbClr val="000000"/>
                </a:solidFill>
                <a:latin typeface="Calibri"/>
                <a:ea typeface="Calibri"/>
                <a:cs typeface="Calibri"/>
              </a:rPr>
              <a:t>)</a:t>
            </a:r>
            <a:endParaRPr dirty="0"/>
          </a:p>
        </p:txBody>
      </p:sp>
      <p:pic>
        <p:nvPicPr>
          <p:cNvPr id="6" name="Google Shape;1119;p104">
            <a:extLst>
              <a:ext uri="{FF2B5EF4-FFF2-40B4-BE49-F238E27FC236}">
                <a16:creationId xmlns:a16="http://schemas.microsoft.com/office/drawing/2014/main" id="{F5919816-6C65-465F-B821-E49CB0D1542F}"/>
              </a:ext>
            </a:extLst>
          </p:cNvPr>
          <p:cNvPicPr/>
          <p:nvPr/>
        </p:nvPicPr>
        <p:blipFill>
          <a:blip r:embed="rId2">
            <a:alphaModFix/>
          </a:blip>
          <a:srcRect/>
          <a:stretch/>
        </p:blipFill>
        <p:spPr bwMode="auto">
          <a:xfrm>
            <a:off x="367183" y="3008072"/>
            <a:ext cx="2574329" cy="1849241"/>
          </a:xfrm>
          <a:prstGeom prst="rect">
            <a:avLst/>
          </a:prstGeom>
          <a:noFill/>
          <a:ln>
            <a:noFill/>
          </a:ln>
        </p:spPr>
      </p:pic>
      <p:pic>
        <p:nvPicPr>
          <p:cNvPr id="7" name="Content Placeholder 3">
            <a:extLst>
              <a:ext uri="{FF2B5EF4-FFF2-40B4-BE49-F238E27FC236}">
                <a16:creationId xmlns:a16="http://schemas.microsoft.com/office/drawing/2014/main" id="{80407845-155A-4C07-9802-A35A6ECDED0A}"/>
              </a:ext>
            </a:extLst>
          </p:cNvPr>
          <p:cNvPicPr>
            <a:picLocks noChangeAspect="1"/>
          </p:cNvPicPr>
          <p:nvPr/>
        </p:nvPicPr>
        <p:blipFill>
          <a:blip r:embed="rId3"/>
          <a:srcRect l="21092" t="3071" r="17135" b="50830"/>
          <a:stretch/>
        </p:blipFill>
        <p:spPr bwMode="auto">
          <a:xfrm>
            <a:off x="367182" y="948609"/>
            <a:ext cx="2574329" cy="2059463"/>
          </a:xfrm>
          <a:prstGeom prst="rect">
            <a:avLst/>
          </a:prstGeom>
          <a:ln w="12700">
            <a:miter/>
          </a:ln>
        </p:spPr>
      </p:pic>
      <p:sp>
        <p:nvSpPr>
          <p:cNvPr id="8" name="TextBox 16">
            <a:extLst>
              <a:ext uri="{FF2B5EF4-FFF2-40B4-BE49-F238E27FC236}">
                <a16:creationId xmlns:a16="http://schemas.microsoft.com/office/drawing/2014/main" id="{A50ED3BA-E2D2-45A2-A311-7CE6FB3DC326}"/>
              </a:ext>
            </a:extLst>
          </p:cNvPr>
          <p:cNvSpPr txBox="1"/>
          <p:nvPr/>
        </p:nvSpPr>
        <p:spPr bwMode="auto">
          <a:xfrm>
            <a:off x="1575766" y="2592832"/>
            <a:ext cx="1761934" cy="306236"/>
          </a:xfrm>
          <a:prstGeom prst="rect">
            <a:avLst/>
          </a:prstGeom>
          <a:noFill/>
        </p:spPr>
        <p:txBody>
          <a:bodyPr wrap="square" lIns="97534" tIns="48767" rIns="97534" bIns="48767" rtlCol="0">
            <a:spAutoFit/>
          </a:bodyPr>
          <a:lstStyle>
            <a:lvl1pPr marL="57798" marR="57798" defTabSz="1295399">
              <a:defRPr sz="2400">
                <a:latin typeface="Arial"/>
                <a:ea typeface="Arial"/>
                <a:cs typeface="Arial"/>
              </a:defRPr>
            </a:lvl1pPr>
            <a:lvl2pPr marL="57798" marR="57798" indent="342900" defTabSz="1295399">
              <a:defRPr sz="2400">
                <a:latin typeface="Arial"/>
                <a:ea typeface="Arial"/>
                <a:cs typeface="Arial"/>
              </a:defRPr>
            </a:lvl2pPr>
            <a:lvl3pPr marL="57798" marR="57798" indent="685800" defTabSz="1295399">
              <a:defRPr sz="2400">
                <a:latin typeface="Arial"/>
                <a:ea typeface="Arial"/>
                <a:cs typeface="Arial"/>
              </a:defRPr>
            </a:lvl3pPr>
            <a:lvl4pPr marL="57798" marR="57798" indent="1028700" defTabSz="1295399">
              <a:defRPr sz="2400">
                <a:latin typeface="Arial"/>
                <a:ea typeface="Arial"/>
                <a:cs typeface="Arial"/>
              </a:defRPr>
            </a:lvl4pPr>
            <a:lvl5pPr marL="57798" marR="57798" indent="1371600" defTabSz="1295399">
              <a:defRPr sz="2400">
                <a:latin typeface="Arial"/>
                <a:ea typeface="Arial"/>
                <a:cs typeface="Arial"/>
              </a:defRPr>
            </a:lvl5pPr>
            <a:lvl6pPr marL="57798" marR="57798" indent="1714500" defTabSz="1295399">
              <a:defRPr sz="2400">
                <a:latin typeface="Arial"/>
                <a:ea typeface="Arial"/>
                <a:cs typeface="Arial"/>
              </a:defRPr>
            </a:lvl6pPr>
            <a:lvl7pPr marL="57798" marR="57798" indent="2057400" defTabSz="1295399">
              <a:defRPr sz="2400">
                <a:latin typeface="Arial"/>
                <a:ea typeface="Arial"/>
                <a:cs typeface="Arial"/>
              </a:defRPr>
            </a:lvl7pPr>
            <a:lvl8pPr marL="57798" marR="57798" indent="2400300" defTabSz="1295399">
              <a:defRPr sz="2400">
                <a:latin typeface="Arial"/>
                <a:ea typeface="Arial"/>
                <a:cs typeface="Arial"/>
              </a:defRPr>
            </a:lvl8pPr>
            <a:lvl9pPr marL="57798" marR="57798" indent="2743200" defTabSz="1295399">
              <a:defRPr sz="2400">
                <a:latin typeface="Arial"/>
                <a:ea typeface="Arial"/>
                <a:cs typeface="Arial"/>
              </a:defRPr>
            </a:lvl9pPr>
          </a:lstStyle>
          <a:p>
            <a:pPr>
              <a:defRPr/>
            </a:pPr>
            <a:r>
              <a:rPr lang="en-GB" sz="1350" i="1" dirty="0" err="1">
                <a:latin typeface="Calibri"/>
              </a:rPr>
              <a:t>Protheroe</a:t>
            </a:r>
            <a:r>
              <a:rPr lang="en-GB" sz="1350" i="1" dirty="0">
                <a:latin typeface="Calibri"/>
              </a:rPr>
              <a:t> (2004)</a:t>
            </a:r>
            <a:endParaRPr lang="en-US" sz="1350" i="1" dirty="0">
              <a:latin typeface="Calibri"/>
            </a:endParaRPr>
          </a:p>
        </p:txBody>
      </p:sp>
      <p:sp>
        <p:nvSpPr>
          <p:cNvPr id="3" name="Footer Placeholder 2">
            <a:extLst>
              <a:ext uri="{FF2B5EF4-FFF2-40B4-BE49-F238E27FC236}">
                <a16:creationId xmlns:a16="http://schemas.microsoft.com/office/drawing/2014/main" id="{C5234C31-1082-4BD2-B8C6-C56BA82A996E}"/>
              </a:ext>
            </a:extLst>
          </p:cNvPr>
          <p:cNvSpPr>
            <a:spLocks noGrp="1"/>
          </p:cNvSpPr>
          <p:nvPr>
            <p:ph type="ftr" sz="quarter" idx="10"/>
          </p:nvPr>
        </p:nvSpPr>
        <p:spPr/>
        <p:txBody>
          <a:bodyPr/>
          <a:lstStyle/>
          <a:p>
            <a:r>
              <a:rPr lang="nn-NO"/>
              <a:t>GSI_P-22-00089_TDR (jack.halliday@physics.ox.ac.uk)</a:t>
            </a:r>
            <a:endParaRPr lang="en-GB" dirty="0"/>
          </a:p>
        </p:txBody>
      </p:sp>
      <p:sp>
        <p:nvSpPr>
          <p:cNvPr id="9" name="Slide Number Placeholder 8">
            <a:extLst>
              <a:ext uri="{FF2B5EF4-FFF2-40B4-BE49-F238E27FC236}">
                <a16:creationId xmlns:a16="http://schemas.microsoft.com/office/drawing/2014/main" id="{24F686D9-59BF-41BD-97D6-23B9D133E6E4}"/>
              </a:ext>
            </a:extLst>
          </p:cNvPr>
          <p:cNvSpPr>
            <a:spLocks noGrp="1"/>
          </p:cNvSpPr>
          <p:nvPr>
            <p:ph type="sldNum" sz="quarter" idx="11"/>
          </p:nvPr>
        </p:nvSpPr>
        <p:spPr/>
        <p:txBody>
          <a:bodyPr/>
          <a:lstStyle/>
          <a:p>
            <a:fld id="{6242ECDE-0EED-4F40-BAE4-4F5CEDAF9C2A}" type="slidenum">
              <a:rPr lang="en-GB" smtClean="0"/>
              <a:pPr/>
              <a:t>16</a:t>
            </a:fld>
            <a:endParaRPr lang="en-GB" dirty="0"/>
          </a:p>
        </p:txBody>
      </p:sp>
    </p:spTree>
    <p:extLst>
      <p:ext uri="{BB962C8B-B14F-4D97-AF65-F5344CB8AC3E}">
        <p14:creationId xmlns:p14="http://schemas.microsoft.com/office/powerpoint/2010/main" val="17175623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30546-97A6-4640-B9D7-B649639319FE}"/>
              </a:ext>
            </a:extLst>
          </p:cNvPr>
          <p:cNvSpPr>
            <a:spLocks noGrp="1"/>
          </p:cNvSpPr>
          <p:nvPr>
            <p:ph type="title"/>
          </p:nvPr>
        </p:nvSpPr>
        <p:spPr>
          <a:xfrm>
            <a:off x="362468" y="184734"/>
            <a:ext cx="7593299" cy="533602"/>
          </a:xfrm>
        </p:spPr>
        <p:txBody>
          <a:bodyPr/>
          <a:lstStyle/>
          <a:p>
            <a:r>
              <a:rPr lang="en-GB" sz="2400" dirty="0"/>
              <a:t>Experimental setup</a:t>
            </a:r>
          </a:p>
        </p:txBody>
      </p:sp>
      <p:grpSp>
        <p:nvGrpSpPr>
          <p:cNvPr id="14" name="Group 13">
            <a:extLst>
              <a:ext uri="{FF2B5EF4-FFF2-40B4-BE49-F238E27FC236}">
                <a16:creationId xmlns:a16="http://schemas.microsoft.com/office/drawing/2014/main" id="{50850CE6-B8F4-4CB9-B84D-8D86D92DB8C7}"/>
              </a:ext>
            </a:extLst>
          </p:cNvPr>
          <p:cNvGrpSpPr/>
          <p:nvPr/>
        </p:nvGrpSpPr>
        <p:grpSpPr>
          <a:xfrm>
            <a:off x="4766553" y="1609675"/>
            <a:ext cx="4307903" cy="2407492"/>
            <a:chOff x="5506888" y="1952425"/>
            <a:chExt cx="6104087" cy="3411298"/>
          </a:xfrm>
        </p:grpSpPr>
        <p:pic>
          <p:nvPicPr>
            <p:cNvPr id="12" name="Picture 11">
              <a:extLst>
                <a:ext uri="{FF2B5EF4-FFF2-40B4-BE49-F238E27FC236}">
                  <a16:creationId xmlns:a16="http://schemas.microsoft.com/office/drawing/2014/main" id="{DA754C04-465C-42C8-9E7F-2D2FA0DA2973}"/>
                </a:ext>
              </a:extLst>
            </p:cNvPr>
            <p:cNvPicPr>
              <a:picLocks noChangeAspect="1"/>
            </p:cNvPicPr>
            <p:nvPr/>
          </p:nvPicPr>
          <p:blipFill>
            <a:blip r:embed="rId2"/>
            <a:stretch>
              <a:fillRect/>
            </a:stretch>
          </p:blipFill>
          <p:spPr>
            <a:xfrm>
              <a:off x="5506888" y="1952425"/>
              <a:ext cx="6104087" cy="3411298"/>
            </a:xfrm>
            <a:prstGeom prst="rect">
              <a:avLst/>
            </a:prstGeom>
          </p:spPr>
        </p:pic>
        <p:sp>
          <p:nvSpPr>
            <p:cNvPr id="13" name="Rectangle 12">
              <a:extLst>
                <a:ext uri="{FF2B5EF4-FFF2-40B4-BE49-F238E27FC236}">
                  <a16:creationId xmlns:a16="http://schemas.microsoft.com/office/drawing/2014/main" id="{D47822C5-28E3-41B4-A1A4-428D87672C11}"/>
                </a:ext>
              </a:extLst>
            </p:cNvPr>
            <p:cNvSpPr/>
            <p:nvPr/>
          </p:nvSpPr>
          <p:spPr>
            <a:xfrm>
              <a:off x="10668000" y="4495800"/>
              <a:ext cx="942975"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grpSp>
      <p:sp>
        <p:nvSpPr>
          <p:cNvPr id="15" name="TextBox 14">
            <a:extLst>
              <a:ext uri="{FF2B5EF4-FFF2-40B4-BE49-F238E27FC236}">
                <a16:creationId xmlns:a16="http://schemas.microsoft.com/office/drawing/2014/main" id="{D12B14E8-477C-404B-8A69-5E6417A3EEA8}"/>
              </a:ext>
            </a:extLst>
          </p:cNvPr>
          <p:cNvSpPr txBox="1"/>
          <p:nvPr/>
        </p:nvSpPr>
        <p:spPr>
          <a:xfrm>
            <a:off x="69544" y="1293016"/>
            <a:ext cx="4691568" cy="3308598"/>
          </a:xfrm>
          <a:prstGeom prst="rect">
            <a:avLst/>
          </a:prstGeom>
          <a:noFill/>
        </p:spPr>
        <p:txBody>
          <a:bodyPr wrap="square" rtlCol="0">
            <a:spAutoFit/>
          </a:bodyPr>
          <a:lstStyle/>
          <a:p>
            <a:pPr marL="257175" indent="-257175">
              <a:buFont typeface="Arial" panose="020B0604020202020204" pitchFamily="34" charset="0"/>
              <a:buChar char="•"/>
            </a:pPr>
            <a:r>
              <a:rPr lang="en-GB" sz="1900" dirty="0"/>
              <a:t>Front surface illumination of targets with grid structure </a:t>
            </a:r>
          </a:p>
          <a:p>
            <a:endParaRPr lang="en-GB" sz="1900" dirty="0"/>
          </a:p>
          <a:p>
            <a:pPr marL="257175" indent="-257175">
              <a:buFont typeface="Arial" panose="020B0604020202020204" pitchFamily="34" charset="0"/>
              <a:buChar char="•"/>
            </a:pPr>
            <a:r>
              <a:rPr lang="en-GB" sz="1900" dirty="0"/>
              <a:t>Turbulent, magnetised plasma is created in the collision</a:t>
            </a:r>
          </a:p>
          <a:p>
            <a:endParaRPr lang="en-GB" sz="1900" dirty="0"/>
          </a:p>
          <a:p>
            <a:pPr marL="257175" indent="-257175">
              <a:buFont typeface="Arial" panose="020B0604020202020204" pitchFamily="34" charset="0"/>
              <a:buChar char="•"/>
            </a:pPr>
            <a:r>
              <a:rPr lang="en-GB" sz="1900" dirty="0"/>
              <a:t>Ion beam is surrogate for cosmic rays</a:t>
            </a:r>
          </a:p>
          <a:p>
            <a:endParaRPr lang="en-GB" sz="1900" dirty="0"/>
          </a:p>
          <a:p>
            <a:pPr marL="257175" indent="-257175">
              <a:buFont typeface="Arial" panose="020B0604020202020204" pitchFamily="34" charset="0"/>
              <a:buChar char="•"/>
            </a:pPr>
            <a:r>
              <a:rPr lang="en-GB" sz="1900" dirty="0"/>
              <a:t>Signatures of cosmic ray transport in perturbation to energy-spectrum and fluence profile  </a:t>
            </a:r>
          </a:p>
        </p:txBody>
      </p:sp>
      <p:sp>
        <p:nvSpPr>
          <p:cNvPr id="3" name="Footer Placeholder 2">
            <a:extLst>
              <a:ext uri="{FF2B5EF4-FFF2-40B4-BE49-F238E27FC236}">
                <a16:creationId xmlns:a16="http://schemas.microsoft.com/office/drawing/2014/main" id="{1110CF4C-AE91-47EC-AE11-204F582AB87A}"/>
              </a:ext>
            </a:extLst>
          </p:cNvPr>
          <p:cNvSpPr>
            <a:spLocks noGrp="1"/>
          </p:cNvSpPr>
          <p:nvPr>
            <p:ph type="ftr" sz="quarter" idx="10"/>
          </p:nvPr>
        </p:nvSpPr>
        <p:spPr/>
        <p:txBody>
          <a:bodyPr/>
          <a:lstStyle/>
          <a:p>
            <a:r>
              <a:rPr lang="nn-NO"/>
              <a:t>GSI_P-22-00089_TDR (jack.halliday@physics.ox.ac.uk)</a:t>
            </a:r>
            <a:endParaRPr lang="en-GB" dirty="0"/>
          </a:p>
        </p:txBody>
      </p:sp>
      <p:sp>
        <p:nvSpPr>
          <p:cNvPr id="5" name="Slide Number Placeholder 4">
            <a:extLst>
              <a:ext uri="{FF2B5EF4-FFF2-40B4-BE49-F238E27FC236}">
                <a16:creationId xmlns:a16="http://schemas.microsoft.com/office/drawing/2014/main" id="{2552D569-F349-4669-B329-3872A6BC349A}"/>
              </a:ext>
            </a:extLst>
          </p:cNvPr>
          <p:cNvSpPr>
            <a:spLocks noGrp="1"/>
          </p:cNvSpPr>
          <p:nvPr>
            <p:ph type="sldNum" sz="quarter" idx="11"/>
          </p:nvPr>
        </p:nvSpPr>
        <p:spPr/>
        <p:txBody>
          <a:bodyPr/>
          <a:lstStyle/>
          <a:p>
            <a:fld id="{6242ECDE-0EED-4F40-BAE4-4F5CEDAF9C2A}" type="slidenum">
              <a:rPr lang="en-GB" smtClean="0"/>
              <a:pPr/>
              <a:t>17</a:t>
            </a:fld>
            <a:endParaRPr lang="en-GB" dirty="0"/>
          </a:p>
        </p:txBody>
      </p:sp>
    </p:spTree>
    <p:extLst>
      <p:ext uri="{BB962C8B-B14F-4D97-AF65-F5344CB8AC3E}">
        <p14:creationId xmlns:p14="http://schemas.microsoft.com/office/powerpoint/2010/main" val="42140632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30546-97A6-4640-B9D7-B649639319FE}"/>
              </a:ext>
            </a:extLst>
          </p:cNvPr>
          <p:cNvSpPr>
            <a:spLocks noGrp="1"/>
          </p:cNvSpPr>
          <p:nvPr>
            <p:ph type="title"/>
          </p:nvPr>
        </p:nvSpPr>
        <p:spPr>
          <a:xfrm>
            <a:off x="431800" y="261340"/>
            <a:ext cx="4863549" cy="459075"/>
          </a:xfrm>
        </p:spPr>
        <p:txBody>
          <a:bodyPr/>
          <a:lstStyle/>
          <a:p>
            <a:r>
              <a:rPr lang="en-GB" sz="2400" dirty="0">
                <a:solidFill>
                  <a:schemeClr val="dk1"/>
                </a:solidFill>
              </a:rPr>
              <a:t>3D MHD simulations (FLASH)</a:t>
            </a:r>
            <a:endParaRPr lang="en-GB" sz="1200" dirty="0"/>
          </a:p>
        </p:txBody>
      </p:sp>
      <mc:AlternateContent xmlns:mc="http://schemas.openxmlformats.org/markup-compatibility/2006">
        <mc:Choice xmlns:a14="http://schemas.microsoft.com/office/drawing/2010/main" Requires="a14">
          <p:sp>
            <p:nvSpPr>
              <p:cNvPr id="11" name="Rectangle 10">
                <a:extLst>
                  <a:ext uri="{FF2B5EF4-FFF2-40B4-BE49-F238E27FC236}">
                    <a16:creationId xmlns:a16="http://schemas.microsoft.com/office/drawing/2014/main" id="{A419A191-9C5E-47A7-86CC-C7AACD5CF0E3}"/>
                  </a:ext>
                </a:extLst>
              </p:cNvPr>
              <p:cNvSpPr/>
              <p:nvPr/>
            </p:nvSpPr>
            <p:spPr bwMode="auto">
              <a:xfrm>
                <a:off x="63704" y="3602307"/>
                <a:ext cx="9016592" cy="1189403"/>
              </a:xfrm>
              <a:prstGeom prst="rect">
                <a:avLst/>
              </a:prstGeom>
              <a:noFill/>
              <a:ln>
                <a:noFill/>
              </a:ln>
            </p:spPr>
            <p:txBody>
              <a:bodyPr spcFirstLastPara="1" vert="horz" wrap="square" lIns="68567" tIns="34274" rIns="68567" bIns="34274" rtlCol="0" anchor="t">
                <a:noAutofit/>
              </a:bodyPr>
              <a:lstStyle/>
              <a:p>
                <a:pPr marL="390523" marR="47624" lvl="1" indent="-390523">
                  <a:buSzPct val="100000"/>
                  <a:buFont typeface="Calibri"/>
                  <a:buChar char="➜"/>
                  <a:defRPr/>
                </a:pPr>
                <a:r>
                  <a:rPr lang="en-GB" dirty="0">
                    <a:latin typeface="Calibri"/>
                  </a:rPr>
                  <a:t>Advection from the Bierman fields produced at the laser spot results in peak </a:t>
                </a:r>
                <a14:m>
                  <m:oMath xmlns:m="http://schemas.openxmlformats.org/officeDocument/2006/math">
                    <m:r>
                      <a:rPr lang="en-GB">
                        <a:latin typeface="Cambria Math"/>
                        <a:ea typeface="Cambria Math"/>
                        <a:cs typeface="Cambria Math"/>
                      </a:rPr>
                      <m:t>𝐵</m:t>
                    </m:r>
                    <m:r>
                      <a:rPr lang="en-GB">
                        <a:latin typeface="Cambria Math" panose="02040503050406030204" pitchFamily="18" charset="0"/>
                      </a:rPr>
                      <m:t>∼400</m:t>
                    </m:r>
                  </m:oMath>
                </a14:m>
                <a:r>
                  <a:rPr lang="en-GB" dirty="0">
                    <a:latin typeface="Calibri"/>
                  </a:rPr>
                  <a:t> </a:t>
                </a:r>
                <a:r>
                  <a:rPr lang="en-GB" dirty="0" err="1">
                    <a:latin typeface="Calibri"/>
                  </a:rPr>
                  <a:t>kG</a:t>
                </a:r>
                <a:r>
                  <a:rPr lang="en-GB" dirty="0">
                    <a:latin typeface="Calibri"/>
                  </a:rPr>
                  <a:t> (underestimate as it does not include </a:t>
                </a:r>
                <a:r>
                  <a:rPr lang="en-GB" dirty="0" err="1">
                    <a:latin typeface="Calibri"/>
                  </a:rPr>
                  <a:t>collisionless</a:t>
                </a:r>
                <a:r>
                  <a:rPr lang="en-GB" dirty="0">
                    <a:latin typeface="Calibri"/>
                  </a:rPr>
                  <a:t> effects during initial interpenetration)</a:t>
                </a:r>
              </a:p>
              <a:p>
                <a:pPr marL="390523" marR="47624" lvl="1" indent="-390523">
                  <a:buSzPct val="100000"/>
                  <a:buFont typeface="Calibri"/>
                  <a:buChar char="➜"/>
                  <a:defRPr/>
                </a:pPr>
                <a:r>
                  <a:rPr lang="en-GB" dirty="0">
                    <a:solidFill>
                      <a:srgbClr val="000000"/>
                    </a:solidFill>
                    <a:latin typeface="Calibri"/>
                    <a:ea typeface="Calibri"/>
                    <a:cs typeface="Calibri"/>
                  </a:rPr>
                  <a:t>Because of the inhomogeneous illumination, there is a residual (and coherent) plasma electric field along the path of the ions</a:t>
                </a:r>
                <a:endParaRPr dirty="0">
                  <a:solidFill>
                    <a:srgbClr val="000000"/>
                  </a:solidFill>
                  <a:latin typeface="Calibri"/>
                  <a:ea typeface="Calibri"/>
                  <a:cs typeface="Calibri"/>
                </a:endParaRPr>
              </a:p>
            </p:txBody>
          </p:sp>
        </mc:Choice>
        <mc:Fallback>
          <p:sp>
            <p:nvSpPr>
              <p:cNvPr id="11" name="Rectangle 10">
                <a:extLst>
                  <a:ext uri="{FF2B5EF4-FFF2-40B4-BE49-F238E27FC236}">
                    <a16:creationId xmlns:a16="http://schemas.microsoft.com/office/drawing/2014/main" id="{A419A191-9C5E-47A7-86CC-C7AACD5CF0E3}"/>
                  </a:ext>
                </a:extLst>
              </p:cNvPr>
              <p:cNvSpPr>
                <a:spLocks noRot="1" noChangeAspect="1" noMove="1" noResize="1" noEditPoints="1" noAdjustHandles="1" noChangeArrowheads="1" noChangeShapeType="1" noTextEdit="1"/>
              </p:cNvSpPr>
              <p:nvPr/>
            </p:nvSpPr>
            <p:spPr bwMode="auto">
              <a:xfrm>
                <a:off x="63704" y="3602307"/>
                <a:ext cx="9016592" cy="1189403"/>
              </a:xfrm>
              <a:prstGeom prst="rect">
                <a:avLst/>
              </a:prstGeom>
              <a:blipFill>
                <a:blip r:embed="rId2"/>
                <a:stretch>
                  <a:fillRect l="-843" t="-6316" b="-7368"/>
                </a:stretch>
              </a:blipFill>
              <a:ln>
                <a:noFill/>
              </a:ln>
            </p:spPr>
            <p:txBody>
              <a:bodyPr/>
              <a:lstStyle/>
              <a:p>
                <a:r>
                  <a:rPr lang="de-DE">
                    <a:noFill/>
                  </a:rPr>
                  <a:t> </a:t>
                </a:r>
              </a:p>
            </p:txBody>
          </p:sp>
        </mc:Fallback>
      </mc:AlternateContent>
      <p:grpSp>
        <p:nvGrpSpPr>
          <p:cNvPr id="6" name="Group 5">
            <a:extLst>
              <a:ext uri="{FF2B5EF4-FFF2-40B4-BE49-F238E27FC236}">
                <a16:creationId xmlns:a16="http://schemas.microsoft.com/office/drawing/2014/main" id="{2396B340-B1D4-4111-942F-B8FF4C0CCE11}"/>
              </a:ext>
            </a:extLst>
          </p:cNvPr>
          <p:cNvGrpSpPr/>
          <p:nvPr/>
        </p:nvGrpSpPr>
        <p:grpSpPr>
          <a:xfrm>
            <a:off x="813544" y="1021972"/>
            <a:ext cx="7516911" cy="2624978"/>
            <a:chOff x="203187" y="1765490"/>
            <a:chExt cx="12673645" cy="4425759"/>
          </a:xfrm>
        </p:grpSpPr>
        <p:pic>
          <p:nvPicPr>
            <p:cNvPr id="16" name="Picture 15">
              <a:extLst>
                <a:ext uri="{FF2B5EF4-FFF2-40B4-BE49-F238E27FC236}">
                  <a16:creationId xmlns:a16="http://schemas.microsoft.com/office/drawing/2014/main" id="{09F8E8E1-E40D-4CD9-8C98-A3EAEC6C56E8}"/>
                </a:ext>
              </a:extLst>
            </p:cNvPr>
            <p:cNvPicPr>
              <a:picLocks noChangeAspect="1"/>
            </p:cNvPicPr>
            <p:nvPr/>
          </p:nvPicPr>
          <p:blipFill>
            <a:blip r:embed="rId3"/>
            <a:srcRect t="13865" b="22268"/>
            <a:stretch/>
          </p:blipFill>
          <p:spPr bwMode="auto">
            <a:xfrm>
              <a:off x="203187" y="1779669"/>
              <a:ext cx="7094604" cy="4411580"/>
            </a:xfrm>
            <a:prstGeom prst="rect">
              <a:avLst/>
            </a:prstGeom>
          </p:spPr>
        </p:pic>
        <p:cxnSp>
          <p:nvCxnSpPr>
            <p:cNvPr id="17" name="Straight Connector 16">
              <a:extLst>
                <a:ext uri="{FF2B5EF4-FFF2-40B4-BE49-F238E27FC236}">
                  <a16:creationId xmlns:a16="http://schemas.microsoft.com/office/drawing/2014/main" id="{889CB933-0779-4507-AFB2-2B17B0D51120}"/>
                </a:ext>
              </a:extLst>
            </p:cNvPr>
            <p:cNvCxnSpPr>
              <a:cxnSpLocks/>
            </p:cNvCxnSpPr>
            <p:nvPr/>
          </p:nvCxnSpPr>
          <p:spPr bwMode="auto">
            <a:xfrm flipV="1">
              <a:off x="6766451" y="3994354"/>
              <a:ext cx="6110381" cy="1474838"/>
            </a:xfrm>
            <a:prstGeom prst="line">
              <a:avLst/>
            </a:prstGeom>
            <a:ln w="57150" cap="flat">
              <a:solidFill>
                <a:schemeClr val="tx1"/>
              </a:solidFill>
              <a:prstDash val="solid"/>
              <a:tailEnd type="none" len="med"/>
            </a:ln>
          </p:spPr>
          <p:style>
            <a:lnRef idx="1">
              <a:schemeClr val="accent1">
                <a:shade val="50000"/>
              </a:schemeClr>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4A4F5B9-61AC-42AF-A13F-0F971C662CBA}"/>
                </a:ext>
              </a:extLst>
            </p:cNvPr>
            <p:cNvCxnSpPr>
              <a:cxnSpLocks/>
            </p:cNvCxnSpPr>
            <p:nvPr/>
          </p:nvCxnSpPr>
          <p:spPr bwMode="auto">
            <a:xfrm flipV="1">
              <a:off x="823349" y="1779669"/>
              <a:ext cx="6726615" cy="1363579"/>
            </a:xfrm>
            <a:prstGeom prst="line">
              <a:avLst/>
            </a:prstGeom>
            <a:ln w="57150" cap="flat">
              <a:solidFill>
                <a:schemeClr val="tx1"/>
              </a:solidFill>
              <a:prstDash val="solid"/>
              <a:tailEnd type="none" len="med"/>
            </a:ln>
          </p:spPr>
          <p:style>
            <a:lnRef idx="1">
              <a:schemeClr val="accent1">
                <a:shade val="50000"/>
              </a:schemeClr>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216D35B5-B3CC-4FB9-B6A4-4F5B0A3AE64D}"/>
                </a:ext>
              </a:extLst>
            </p:cNvPr>
            <p:cNvPicPr>
              <a:picLocks noChangeAspect="1"/>
            </p:cNvPicPr>
            <p:nvPr/>
          </p:nvPicPr>
          <p:blipFill>
            <a:blip r:embed="rId4"/>
            <a:srcRect t="10038" b="9485"/>
            <a:stretch/>
          </p:blipFill>
          <p:spPr bwMode="auto">
            <a:xfrm rot="5399978">
              <a:off x="9111493" y="203955"/>
              <a:ext cx="2203798" cy="5326867"/>
            </a:xfrm>
            <a:prstGeom prst="rect">
              <a:avLst/>
            </a:prstGeom>
            <a:ln w="28575">
              <a:solidFill>
                <a:schemeClr val="tx1"/>
              </a:solidFill>
              <a:prstDash val="solid"/>
            </a:ln>
          </p:spPr>
        </p:pic>
      </p:grpSp>
      <p:sp>
        <p:nvSpPr>
          <p:cNvPr id="3" name="Footer Placeholder 2">
            <a:extLst>
              <a:ext uri="{FF2B5EF4-FFF2-40B4-BE49-F238E27FC236}">
                <a16:creationId xmlns:a16="http://schemas.microsoft.com/office/drawing/2014/main" id="{8FFDF244-FD47-48B0-8638-4FD19B297217}"/>
              </a:ext>
            </a:extLst>
          </p:cNvPr>
          <p:cNvSpPr>
            <a:spLocks noGrp="1"/>
          </p:cNvSpPr>
          <p:nvPr>
            <p:ph type="ftr" sz="quarter" idx="10"/>
          </p:nvPr>
        </p:nvSpPr>
        <p:spPr/>
        <p:txBody>
          <a:bodyPr/>
          <a:lstStyle/>
          <a:p>
            <a:r>
              <a:rPr lang="nn-NO" dirty="0"/>
              <a:t>GSI_P-22-00089_TDR (</a:t>
            </a:r>
            <a:r>
              <a:rPr lang="nn-NO" dirty="0" err="1"/>
              <a:t>jack.halliday@physics.ox.ac.uk</a:t>
            </a:r>
            <a:r>
              <a:rPr lang="nn-NO" dirty="0"/>
              <a:t>)</a:t>
            </a:r>
            <a:endParaRPr lang="en-GB" dirty="0"/>
          </a:p>
        </p:txBody>
      </p:sp>
      <p:sp>
        <p:nvSpPr>
          <p:cNvPr id="5" name="Slide Number Placeholder 4">
            <a:extLst>
              <a:ext uri="{FF2B5EF4-FFF2-40B4-BE49-F238E27FC236}">
                <a16:creationId xmlns:a16="http://schemas.microsoft.com/office/drawing/2014/main" id="{333AC878-7B58-4F13-9A43-D32EEA3ABD2F}"/>
              </a:ext>
            </a:extLst>
          </p:cNvPr>
          <p:cNvSpPr>
            <a:spLocks noGrp="1"/>
          </p:cNvSpPr>
          <p:nvPr>
            <p:ph type="sldNum" sz="quarter" idx="11"/>
          </p:nvPr>
        </p:nvSpPr>
        <p:spPr/>
        <p:txBody>
          <a:bodyPr/>
          <a:lstStyle/>
          <a:p>
            <a:fld id="{6242ECDE-0EED-4F40-BAE4-4F5CEDAF9C2A}" type="slidenum">
              <a:rPr lang="en-GB" smtClean="0"/>
              <a:pPr/>
              <a:t>18</a:t>
            </a:fld>
            <a:endParaRPr lang="en-GB" dirty="0"/>
          </a:p>
        </p:txBody>
      </p:sp>
    </p:spTree>
    <p:extLst>
      <p:ext uri="{BB962C8B-B14F-4D97-AF65-F5344CB8AC3E}">
        <p14:creationId xmlns:p14="http://schemas.microsoft.com/office/powerpoint/2010/main" val="12900663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6CED2A18-9F43-791F-3344-E1C6005E6FA6}"/>
              </a:ext>
            </a:extLst>
          </p:cNvPr>
          <p:cNvSpPr>
            <a:spLocks noGrp="1"/>
          </p:cNvSpPr>
          <p:nvPr>
            <p:ph idx="1"/>
          </p:nvPr>
        </p:nvSpPr>
        <p:spPr>
          <a:xfrm>
            <a:off x="310306" y="1536340"/>
            <a:ext cx="8523387" cy="2876648"/>
          </a:xfrm>
        </p:spPr>
        <p:txBody>
          <a:bodyPr/>
          <a:lstStyle/>
          <a:p>
            <a:pPr>
              <a:lnSpc>
                <a:spcPct val="114000"/>
              </a:lnSpc>
              <a:spcBef>
                <a:spcPts val="0"/>
              </a:spcBef>
              <a:spcAft>
                <a:spcPts val="600"/>
              </a:spcAft>
            </a:pPr>
            <a:r>
              <a:rPr lang="en-US" dirty="0"/>
              <a:t>overall beamtime 2024 at UNILAC very successful</a:t>
            </a:r>
          </a:p>
          <a:p>
            <a:pPr>
              <a:lnSpc>
                <a:spcPct val="114000"/>
              </a:lnSpc>
              <a:spcBef>
                <a:spcPts val="0"/>
              </a:spcBef>
              <a:spcAft>
                <a:spcPts val="600"/>
              </a:spcAft>
            </a:pPr>
            <a:r>
              <a:rPr lang="en-US" dirty="0"/>
              <a:t>about 50% of MAT program 2024/25 completed, more than 40 external user groups served</a:t>
            </a:r>
          </a:p>
          <a:p>
            <a:pPr>
              <a:lnSpc>
                <a:spcPct val="114000"/>
              </a:lnSpc>
              <a:spcBef>
                <a:spcPts val="0"/>
              </a:spcBef>
              <a:spcAft>
                <a:spcPts val="600"/>
              </a:spcAft>
            </a:pPr>
            <a:r>
              <a:rPr lang="en-US" dirty="0"/>
              <a:t>very high-intensity beams of Ti-50 and Cr-52 served to SHE experiments </a:t>
            </a:r>
          </a:p>
          <a:p>
            <a:pPr>
              <a:lnSpc>
                <a:spcPct val="114000"/>
              </a:lnSpc>
              <a:spcBef>
                <a:spcPts val="0"/>
              </a:spcBef>
              <a:spcAft>
                <a:spcPts val="600"/>
              </a:spcAft>
            </a:pPr>
            <a:r>
              <a:rPr lang="en-US" dirty="0"/>
              <a:t>increase of physics beamtime crucial to maintain international competitiveness </a:t>
            </a:r>
          </a:p>
          <a:p>
            <a:pPr>
              <a:lnSpc>
                <a:spcPct val="114000"/>
              </a:lnSpc>
              <a:spcBef>
                <a:spcPts val="0"/>
              </a:spcBef>
              <a:spcAft>
                <a:spcPts val="600"/>
              </a:spcAft>
            </a:pPr>
            <a:r>
              <a:rPr lang="en-US" dirty="0"/>
              <a:t>continuous efforts essential to maintain full capability of UNILAC (high duty factor!) until HELIAC will be operational</a:t>
            </a:r>
          </a:p>
        </p:txBody>
      </p:sp>
      <p:sp>
        <p:nvSpPr>
          <p:cNvPr id="3" name="Espace réservé du texte 2">
            <a:extLst>
              <a:ext uri="{FF2B5EF4-FFF2-40B4-BE49-F238E27FC236}">
                <a16:creationId xmlns:a16="http://schemas.microsoft.com/office/drawing/2014/main" id="{45258D5F-2B36-B39E-72FB-513CB4F9968E}"/>
              </a:ext>
            </a:extLst>
          </p:cNvPr>
          <p:cNvSpPr>
            <a:spLocks noGrp="1"/>
          </p:cNvSpPr>
          <p:nvPr>
            <p:ph type="body" sz="quarter" idx="13"/>
          </p:nvPr>
        </p:nvSpPr>
        <p:spPr/>
        <p:txBody>
          <a:bodyPr/>
          <a:lstStyle/>
          <a:p>
            <a:r>
              <a:rPr lang="en-US" dirty="0"/>
              <a:t>Summary and Conclusions</a:t>
            </a:r>
          </a:p>
        </p:txBody>
      </p:sp>
      <p:sp>
        <p:nvSpPr>
          <p:cNvPr id="4" name="Fußzeilenplatzhalter 7"/>
          <p:cNvSpPr>
            <a:spLocks noGrp="1"/>
          </p:cNvSpPr>
          <p:nvPr>
            <p:ph type="ftr" sz="quarter" idx="3"/>
          </p:nvPr>
        </p:nvSpPr>
        <p:spPr>
          <a:xfrm>
            <a:off x="3962403" y="4920459"/>
            <a:ext cx="3136599" cy="267868"/>
          </a:xfrm>
          <a:prstGeom prst="rect">
            <a:avLst/>
          </a:prstGeom>
        </p:spPr>
        <p:txBody>
          <a:bodyPr vert="horz" lIns="91440" tIns="45720" rIns="91440" bIns="45720" rtlCol="0" anchor="ctr"/>
          <a:lstStyle>
            <a:lvl1pPr algn="ctr">
              <a:defRPr sz="750">
                <a:solidFill>
                  <a:srgbClr val="333333"/>
                </a:solidFill>
              </a:defRPr>
            </a:lvl1pPr>
          </a:lstStyle>
          <a:p>
            <a:pPr algn="l"/>
            <a:r>
              <a:rPr lang="en-US" dirty="0"/>
              <a:t>6th Beam Time Retreat | Name | </a:t>
            </a:r>
            <a:endParaRPr lang="de-DE" dirty="0"/>
          </a:p>
        </p:txBody>
      </p:sp>
      <p:sp>
        <p:nvSpPr>
          <p:cNvPr id="5" name="Datumsplatzhalter 4"/>
          <p:cNvSpPr>
            <a:spLocks noGrp="1"/>
          </p:cNvSpPr>
          <p:nvPr>
            <p:ph type="dt" sz="half" idx="2"/>
          </p:nvPr>
        </p:nvSpPr>
        <p:spPr>
          <a:xfrm>
            <a:off x="7123549" y="4914483"/>
            <a:ext cx="1147615" cy="273844"/>
          </a:xfrm>
          <a:prstGeom prst="rect">
            <a:avLst/>
          </a:prstGeom>
        </p:spPr>
        <p:txBody>
          <a:bodyPr vert="horz" lIns="91440" tIns="45720" rIns="91440" bIns="45720" rtlCol="0" anchor="ctr"/>
          <a:lstStyle>
            <a:lvl1pPr algn="r">
              <a:defRPr sz="750">
                <a:solidFill>
                  <a:schemeClr val="tx1"/>
                </a:solidFill>
              </a:defRPr>
            </a:lvl1pPr>
          </a:lstStyle>
          <a:p>
            <a:r>
              <a:rPr lang="de-DE" dirty="0"/>
              <a:t>20. </a:t>
            </a:r>
            <a:r>
              <a:rPr lang="de-DE" dirty="0" err="1"/>
              <a:t>and</a:t>
            </a:r>
            <a:r>
              <a:rPr lang="de-DE" dirty="0"/>
              <a:t> 21.09.2023</a:t>
            </a:r>
          </a:p>
        </p:txBody>
      </p:sp>
      <p:sp>
        <p:nvSpPr>
          <p:cNvPr id="7" name="Foliennummernplatzhalter 6"/>
          <p:cNvSpPr>
            <a:spLocks noGrp="1"/>
          </p:cNvSpPr>
          <p:nvPr>
            <p:ph type="sldNum" sz="quarter" idx="12"/>
          </p:nvPr>
        </p:nvSpPr>
        <p:spPr/>
        <p:txBody>
          <a:bodyPr/>
          <a:lstStyle/>
          <a:p>
            <a:fld id="{125CBDDA-5CCF-8748-8988-9DC6C8981774}" type="slidenum">
              <a:rPr lang="de-DE" smtClean="0"/>
              <a:t>19</a:t>
            </a:fld>
            <a:endParaRPr lang="de-DE"/>
          </a:p>
        </p:txBody>
      </p:sp>
      <p:sp>
        <p:nvSpPr>
          <p:cNvPr id="8" name="Rechteck 7"/>
          <p:cNvSpPr/>
          <p:nvPr/>
        </p:nvSpPr>
        <p:spPr>
          <a:xfrm>
            <a:off x="7014306" y="730512"/>
            <a:ext cx="2002971" cy="19879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400" b="1" dirty="0">
                <a:solidFill>
                  <a:schemeClr val="tx1"/>
                </a:solidFill>
                <a:latin typeface="Arial Narrow" panose="020B0606020202030204" pitchFamily="34" charset="0"/>
              </a:rPr>
              <a:t>B</a:t>
            </a:r>
            <a:r>
              <a:rPr lang="de-DE" sz="1100" b="1" dirty="0">
                <a:solidFill>
                  <a:schemeClr val="tx1"/>
                </a:solidFill>
                <a:latin typeface="Arial Narrow" panose="020B0606020202030204" pitchFamily="34" charset="0"/>
              </a:rPr>
              <a:t>EAM </a:t>
            </a:r>
            <a:r>
              <a:rPr lang="de-DE" sz="1400" b="1" dirty="0">
                <a:solidFill>
                  <a:schemeClr val="tx1"/>
                </a:solidFill>
                <a:latin typeface="Arial Narrow" panose="020B0606020202030204" pitchFamily="34" charset="0"/>
              </a:rPr>
              <a:t>T</a:t>
            </a:r>
            <a:r>
              <a:rPr lang="de-DE" sz="1100" b="1" dirty="0">
                <a:solidFill>
                  <a:schemeClr val="tx1"/>
                </a:solidFill>
                <a:latin typeface="Arial Narrow" panose="020B0606020202030204" pitchFamily="34" charset="0"/>
              </a:rPr>
              <a:t>ME </a:t>
            </a:r>
            <a:r>
              <a:rPr lang="de-DE" sz="1400" b="1" dirty="0">
                <a:solidFill>
                  <a:schemeClr val="tx1"/>
                </a:solidFill>
                <a:latin typeface="Arial Narrow" panose="020B0606020202030204" pitchFamily="34" charset="0"/>
              </a:rPr>
              <a:t>R</a:t>
            </a:r>
            <a:r>
              <a:rPr lang="de-DE" sz="1100" b="1" dirty="0">
                <a:solidFill>
                  <a:schemeClr val="tx1"/>
                </a:solidFill>
                <a:latin typeface="Arial Narrow" panose="020B0606020202030204" pitchFamily="34" charset="0"/>
              </a:rPr>
              <a:t>ETREAT </a:t>
            </a:r>
            <a:r>
              <a:rPr lang="de-DE" sz="1400" b="1" dirty="0">
                <a:solidFill>
                  <a:schemeClr val="tx1"/>
                </a:solidFill>
                <a:latin typeface="Arial Narrow" panose="020B0606020202030204" pitchFamily="34" charset="0"/>
              </a:rPr>
              <a:t>2023</a:t>
            </a:r>
          </a:p>
        </p:txBody>
      </p:sp>
      <p:sp>
        <p:nvSpPr>
          <p:cNvPr id="9" name="Rechteck 8"/>
          <p:cNvSpPr/>
          <p:nvPr/>
        </p:nvSpPr>
        <p:spPr>
          <a:xfrm>
            <a:off x="7020810" y="720320"/>
            <a:ext cx="1856047" cy="19354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400" b="1" dirty="0">
                <a:solidFill>
                  <a:schemeClr val="tx1"/>
                </a:solidFill>
                <a:latin typeface="Arial Narrow" panose="020B0606020202030204" pitchFamily="34" charset="0"/>
              </a:rPr>
              <a:t>B</a:t>
            </a:r>
            <a:r>
              <a:rPr lang="de-DE" sz="1100" b="1" dirty="0">
                <a:solidFill>
                  <a:schemeClr val="tx1"/>
                </a:solidFill>
                <a:latin typeface="Arial Narrow" panose="020B0606020202030204" pitchFamily="34" charset="0"/>
              </a:rPr>
              <a:t>EAM </a:t>
            </a:r>
            <a:r>
              <a:rPr lang="de-DE" sz="1400" b="1" dirty="0">
                <a:solidFill>
                  <a:schemeClr val="tx1"/>
                </a:solidFill>
                <a:latin typeface="Arial Narrow" panose="020B0606020202030204" pitchFamily="34" charset="0"/>
              </a:rPr>
              <a:t>T</a:t>
            </a:r>
            <a:r>
              <a:rPr lang="de-DE" sz="1100" b="1" dirty="0">
                <a:solidFill>
                  <a:schemeClr val="tx1"/>
                </a:solidFill>
                <a:latin typeface="Arial Narrow" panose="020B0606020202030204" pitchFamily="34" charset="0"/>
              </a:rPr>
              <a:t>IME </a:t>
            </a:r>
            <a:r>
              <a:rPr lang="de-DE" sz="1400" b="1" dirty="0">
                <a:solidFill>
                  <a:schemeClr val="tx1"/>
                </a:solidFill>
                <a:latin typeface="Arial Narrow" panose="020B0606020202030204" pitchFamily="34" charset="0"/>
              </a:rPr>
              <a:t>R</a:t>
            </a:r>
            <a:r>
              <a:rPr lang="de-DE" sz="1100" b="1" dirty="0">
                <a:solidFill>
                  <a:schemeClr val="tx1"/>
                </a:solidFill>
                <a:latin typeface="Arial Narrow" panose="020B0606020202030204" pitchFamily="34" charset="0"/>
              </a:rPr>
              <a:t>ETREAT </a:t>
            </a:r>
            <a:r>
              <a:rPr lang="de-DE" sz="1400" b="1" dirty="0">
                <a:solidFill>
                  <a:schemeClr val="tx1"/>
                </a:solidFill>
                <a:latin typeface="Arial Narrow" panose="020B0606020202030204" pitchFamily="34" charset="0"/>
              </a:rPr>
              <a:t>2024</a:t>
            </a:r>
          </a:p>
        </p:txBody>
      </p:sp>
    </p:spTree>
    <p:extLst>
      <p:ext uri="{BB962C8B-B14F-4D97-AF65-F5344CB8AC3E}">
        <p14:creationId xmlns:p14="http://schemas.microsoft.com/office/powerpoint/2010/main" val="36606000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AE71CD74-F0A0-A7F2-D673-E2FDE4A9AADC}"/>
              </a:ext>
            </a:extLst>
          </p:cNvPr>
          <p:cNvSpPr>
            <a:spLocks noGrp="1"/>
          </p:cNvSpPr>
          <p:nvPr>
            <p:ph type="sldNum" sz="quarter" idx="12"/>
          </p:nvPr>
        </p:nvSpPr>
        <p:spPr/>
        <p:txBody>
          <a:bodyPr/>
          <a:lstStyle/>
          <a:p>
            <a:fld id="{125CBDDA-5CCF-8748-8988-9DC6C8981774}" type="slidenum">
              <a:rPr lang="de-DE" smtClean="0"/>
              <a:t>2</a:t>
            </a:fld>
            <a:endParaRPr lang="de-DE"/>
          </a:p>
        </p:txBody>
      </p:sp>
      <p:sp>
        <p:nvSpPr>
          <p:cNvPr id="4" name="Datumsplatzhalter 3">
            <a:extLst>
              <a:ext uri="{FF2B5EF4-FFF2-40B4-BE49-F238E27FC236}">
                <a16:creationId xmlns:a16="http://schemas.microsoft.com/office/drawing/2014/main" id="{483665ED-2F24-D255-69A2-4798BFF2D9CA}"/>
              </a:ext>
            </a:extLst>
          </p:cNvPr>
          <p:cNvSpPr>
            <a:spLocks noGrp="1"/>
          </p:cNvSpPr>
          <p:nvPr>
            <p:ph type="dt" sz="half" idx="2"/>
          </p:nvPr>
        </p:nvSpPr>
        <p:spPr/>
        <p:txBody>
          <a:bodyPr/>
          <a:lstStyle/>
          <a:p>
            <a:r>
              <a:rPr lang="de-DE"/>
              <a:t>07.09.2022</a:t>
            </a:r>
            <a:endParaRPr lang="de-DE" dirty="0"/>
          </a:p>
        </p:txBody>
      </p:sp>
      <p:sp>
        <p:nvSpPr>
          <p:cNvPr id="5" name="Fußzeilenplatzhalter 4">
            <a:extLst>
              <a:ext uri="{FF2B5EF4-FFF2-40B4-BE49-F238E27FC236}">
                <a16:creationId xmlns:a16="http://schemas.microsoft.com/office/drawing/2014/main" id="{C57E17E1-931C-3B46-2443-9E77CD7A3F7F}"/>
              </a:ext>
            </a:extLst>
          </p:cNvPr>
          <p:cNvSpPr>
            <a:spLocks noGrp="1"/>
          </p:cNvSpPr>
          <p:nvPr>
            <p:ph type="ftr" sz="quarter" idx="3"/>
          </p:nvPr>
        </p:nvSpPr>
        <p:spPr/>
        <p:txBody>
          <a:bodyPr/>
          <a:lstStyle/>
          <a:p>
            <a:pPr algn="l"/>
            <a:r>
              <a:rPr lang="en-US"/>
              <a:t>6th Beam Time Retreat | M. Block | </a:t>
            </a:r>
            <a:endParaRPr lang="de-DE" dirty="0"/>
          </a:p>
        </p:txBody>
      </p:sp>
      <p:sp>
        <p:nvSpPr>
          <p:cNvPr id="6" name="Textplatzhalter 5">
            <a:extLst>
              <a:ext uri="{FF2B5EF4-FFF2-40B4-BE49-F238E27FC236}">
                <a16:creationId xmlns:a16="http://schemas.microsoft.com/office/drawing/2014/main" id="{87F37F57-9A6B-2626-E63F-49455FCAB6D0}"/>
              </a:ext>
            </a:extLst>
          </p:cNvPr>
          <p:cNvSpPr>
            <a:spLocks noGrp="1"/>
          </p:cNvSpPr>
          <p:nvPr>
            <p:ph type="body" sz="quarter" idx="13"/>
          </p:nvPr>
        </p:nvSpPr>
        <p:spPr/>
        <p:txBody>
          <a:bodyPr/>
          <a:lstStyle/>
          <a:p>
            <a:r>
              <a:rPr lang="de-DE" sz="2400" dirty="0" err="1"/>
              <a:t>Beamtime</a:t>
            </a:r>
            <a:r>
              <a:rPr lang="de-DE" sz="2400" dirty="0"/>
              <a:t> </a:t>
            </a:r>
            <a:r>
              <a:rPr lang="de-DE" sz="2400" dirty="0" err="1"/>
              <a:t>schedule</a:t>
            </a:r>
            <a:r>
              <a:rPr lang="de-DE" sz="2400" dirty="0"/>
              <a:t> 2024 v11</a:t>
            </a:r>
          </a:p>
        </p:txBody>
      </p:sp>
      <p:pic>
        <p:nvPicPr>
          <p:cNvPr id="7" name="Grafik 6">
            <a:extLst>
              <a:ext uri="{FF2B5EF4-FFF2-40B4-BE49-F238E27FC236}">
                <a16:creationId xmlns:a16="http://schemas.microsoft.com/office/drawing/2014/main" id="{417D79C2-9D5D-6B84-E773-26C80EC61F8B}"/>
              </a:ext>
            </a:extLst>
          </p:cNvPr>
          <p:cNvPicPr>
            <a:picLocks noChangeAspect="1"/>
          </p:cNvPicPr>
          <p:nvPr/>
        </p:nvPicPr>
        <p:blipFill>
          <a:blip r:embed="rId2"/>
          <a:stretch>
            <a:fillRect/>
          </a:stretch>
        </p:blipFill>
        <p:spPr>
          <a:xfrm>
            <a:off x="476958" y="1008827"/>
            <a:ext cx="8190084" cy="3722764"/>
          </a:xfrm>
          <a:prstGeom prst="rect">
            <a:avLst/>
          </a:prstGeom>
        </p:spPr>
      </p:pic>
    </p:spTree>
    <p:extLst>
      <p:ext uri="{BB962C8B-B14F-4D97-AF65-F5344CB8AC3E}">
        <p14:creationId xmlns:p14="http://schemas.microsoft.com/office/powerpoint/2010/main" val="11714226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30546-97A6-4640-B9D7-B649639319FE}"/>
              </a:ext>
            </a:extLst>
          </p:cNvPr>
          <p:cNvSpPr>
            <a:spLocks noGrp="1"/>
          </p:cNvSpPr>
          <p:nvPr>
            <p:ph type="title"/>
          </p:nvPr>
        </p:nvSpPr>
        <p:spPr>
          <a:xfrm>
            <a:off x="422493" y="183093"/>
            <a:ext cx="7593299" cy="533602"/>
          </a:xfrm>
        </p:spPr>
        <p:txBody>
          <a:bodyPr/>
          <a:lstStyle/>
          <a:p>
            <a:r>
              <a:rPr lang="en-GB" sz="2000" dirty="0"/>
              <a:t>Outlook 2025</a:t>
            </a:r>
          </a:p>
        </p:txBody>
      </p:sp>
      <p:sp>
        <p:nvSpPr>
          <p:cNvPr id="63" name="TextBox 62">
            <a:extLst>
              <a:ext uri="{FF2B5EF4-FFF2-40B4-BE49-F238E27FC236}">
                <a16:creationId xmlns:a16="http://schemas.microsoft.com/office/drawing/2014/main" id="{8C2CCCC8-090D-4544-B052-F54C998B40B5}"/>
              </a:ext>
            </a:extLst>
          </p:cNvPr>
          <p:cNvSpPr txBox="1"/>
          <p:nvPr/>
        </p:nvSpPr>
        <p:spPr>
          <a:xfrm>
            <a:off x="775351" y="1320261"/>
            <a:ext cx="7593298" cy="3500382"/>
          </a:xfrm>
          <a:prstGeom prst="rect">
            <a:avLst/>
          </a:prstGeom>
          <a:noFill/>
        </p:spPr>
        <p:txBody>
          <a:bodyPr wrap="square" rtlCol="0">
            <a:spAutoFit/>
          </a:bodyPr>
          <a:lstStyle/>
          <a:p>
            <a:pPr marL="257175" indent="-257175">
              <a:lnSpc>
                <a:spcPct val="110000"/>
              </a:lnSpc>
              <a:spcAft>
                <a:spcPts val="600"/>
              </a:spcAft>
              <a:buFont typeface="Arial" panose="020B0604020202020204" pitchFamily="34" charset="0"/>
              <a:buChar char="•"/>
            </a:pPr>
            <a:r>
              <a:rPr lang="en-GB" dirty="0"/>
              <a:t>focus on running all remaining A-rated G-PAC proposals and as many </a:t>
            </a:r>
            <a:br>
              <a:rPr lang="en-GB" dirty="0"/>
            </a:br>
            <a:r>
              <a:rPr lang="en-GB" dirty="0"/>
              <a:t>A</a:t>
            </a:r>
            <a:r>
              <a:rPr lang="en-GB" baseline="30000" dirty="0"/>
              <a:t>-</a:t>
            </a:r>
            <a:r>
              <a:rPr lang="en-GB" dirty="0"/>
              <a:t>-rated proposals as possible, new MAT-PAC call</a:t>
            </a:r>
          </a:p>
          <a:p>
            <a:pPr marL="257175" indent="-257175">
              <a:lnSpc>
                <a:spcPct val="110000"/>
              </a:lnSpc>
              <a:spcAft>
                <a:spcPts val="600"/>
              </a:spcAft>
              <a:buFont typeface="Arial" panose="020B0604020202020204" pitchFamily="34" charset="0"/>
              <a:buChar char="•"/>
            </a:pPr>
            <a:r>
              <a:rPr lang="en-GB" dirty="0"/>
              <a:t>maximize beam usage by maintaining flexible beam sharing between X0 and M branch as well as between X8 and Y7 </a:t>
            </a:r>
          </a:p>
          <a:p>
            <a:pPr marL="257175" indent="-257175">
              <a:lnSpc>
                <a:spcPct val="110000"/>
              </a:lnSpc>
              <a:spcAft>
                <a:spcPts val="600"/>
              </a:spcAft>
              <a:buFont typeface="Arial" panose="020B0604020202020204" pitchFamily="34" charset="0"/>
              <a:buChar char="•"/>
            </a:pPr>
            <a:r>
              <a:rPr lang="en-GB" dirty="0"/>
              <a:t>high-intensity </a:t>
            </a:r>
            <a:r>
              <a:rPr lang="en-GB" baseline="30000" dirty="0"/>
              <a:t>48</a:t>
            </a:r>
            <a:r>
              <a:rPr lang="en-GB" dirty="0"/>
              <a:t>Ca beam for SHE program required, delayed repair of UN5QT4 necessitates mitigation actions</a:t>
            </a:r>
          </a:p>
          <a:p>
            <a:pPr marL="257175" indent="-257175">
              <a:lnSpc>
                <a:spcPct val="110000"/>
              </a:lnSpc>
              <a:spcAft>
                <a:spcPts val="600"/>
              </a:spcAft>
              <a:buFont typeface="Arial" panose="020B0604020202020204" pitchFamily="34" charset="0"/>
              <a:buChar char="•"/>
            </a:pPr>
            <a:r>
              <a:rPr lang="en-GB" dirty="0"/>
              <a:t>high-intensity </a:t>
            </a:r>
            <a:r>
              <a:rPr lang="en-GB" baseline="30000" dirty="0"/>
              <a:t>50</a:t>
            </a:r>
            <a:r>
              <a:rPr lang="en-GB" dirty="0"/>
              <a:t>Ti beam required for SHE program at Y7</a:t>
            </a:r>
          </a:p>
          <a:p>
            <a:pPr marL="257175" indent="-257175">
              <a:lnSpc>
                <a:spcPct val="110000"/>
              </a:lnSpc>
              <a:spcAft>
                <a:spcPts val="600"/>
              </a:spcAft>
              <a:buFont typeface="Arial" panose="020B0604020202020204" pitchFamily="34" charset="0"/>
              <a:buChar char="•"/>
            </a:pPr>
            <a:r>
              <a:rPr lang="en-US" altLang="de-DE" dirty="0">
                <a:sym typeface="Wingdings" pitchFamily="2" charset="2"/>
              </a:rPr>
              <a:t>~Ca and U beam with 3.6 - 11.4 MeV/u and (1-4 </a:t>
            </a:r>
            <a:r>
              <a:rPr lang="en-US" altLang="de-DE" dirty="0" err="1">
                <a:sym typeface="Wingdings" pitchFamily="2" charset="2"/>
              </a:rPr>
              <a:t>ms</a:t>
            </a:r>
            <a:r>
              <a:rPr lang="en-US" altLang="de-DE" dirty="0">
                <a:sym typeface="Wingdings" pitchFamily="2" charset="2"/>
              </a:rPr>
              <a:t>) pulses with </a:t>
            </a:r>
            <a:br>
              <a:rPr lang="en-US" altLang="de-DE" dirty="0">
                <a:sym typeface="Wingdings" pitchFamily="2" charset="2"/>
              </a:rPr>
            </a:br>
            <a:r>
              <a:rPr lang="en-US" altLang="de-DE" dirty="0">
                <a:sym typeface="Wingdings" pitchFamily="2" charset="2"/>
              </a:rPr>
              <a:t>20-50 Hz duty cycle preferred by MAT users</a:t>
            </a:r>
          </a:p>
          <a:p>
            <a:pPr marL="257175" indent="-257175">
              <a:lnSpc>
                <a:spcPct val="110000"/>
              </a:lnSpc>
              <a:spcAft>
                <a:spcPts val="600"/>
              </a:spcAft>
              <a:buFont typeface="Arial" panose="020B0604020202020204" pitchFamily="34" charset="0"/>
              <a:buChar char="•"/>
            </a:pPr>
            <a:endParaRPr lang="en-GB" dirty="0"/>
          </a:p>
        </p:txBody>
      </p:sp>
      <p:sp>
        <p:nvSpPr>
          <p:cNvPr id="3" name="Footer Placeholder 2">
            <a:extLst>
              <a:ext uri="{FF2B5EF4-FFF2-40B4-BE49-F238E27FC236}">
                <a16:creationId xmlns:a16="http://schemas.microsoft.com/office/drawing/2014/main" id="{4344C511-08CE-41C2-A704-3E134325EF83}"/>
              </a:ext>
            </a:extLst>
          </p:cNvPr>
          <p:cNvSpPr>
            <a:spLocks noGrp="1"/>
          </p:cNvSpPr>
          <p:nvPr>
            <p:ph type="ftr" sz="quarter" idx="10"/>
          </p:nvPr>
        </p:nvSpPr>
        <p:spPr/>
        <p:txBody>
          <a:bodyPr/>
          <a:lstStyle/>
          <a:p>
            <a:r>
              <a:rPr lang="nn-NO" dirty="0"/>
              <a:t>GSI_P-22-00089_TDR (jack.halliday@physics.ox.ac.uk)</a:t>
            </a:r>
            <a:endParaRPr lang="en-GB" dirty="0"/>
          </a:p>
        </p:txBody>
      </p:sp>
      <p:sp>
        <p:nvSpPr>
          <p:cNvPr id="5" name="Slide Number Placeholder 4">
            <a:extLst>
              <a:ext uri="{FF2B5EF4-FFF2-40B4-BE49-F238E27FC236}">
                <a16:creationId xmlns:a16="http://schemas.microsoft.com/office/drawing/2014/main" id="{8CC968D9-B898-41F7-B7DD-61E5E9FD788F}"/>
              </a:ext>
            </a:extLst>
          </p:cNvPr>
          <p:cNvSpPr>
            <a:spLocks noGrp="1"/>
          </p:cNvSpPr>
          <p:nvPr>
            <p:ph type="sldNum" sz="quarter" idx="11"/>
          </p:nvPr>
        </p:nvSpPr>
        <p:spPr/>
        <p:txBody>
          <a:bodyPr/>
          <a:lstStyle/>
          <a:p>
            <a:fld id="{6242ECDE-0EED-4F40-BAE4-4F5CEDAF9C2A}" type="slidenum">
              <a:rPr lang="en-GB" smtClean="0"/>
              <a:pPr/>
              <a:t>20</a:t>
            </a:fld>
            <a:endParaRPr lang="en-GB" dirty="0"/>
          </a:p>
        </p:txBody>
      </p:sp>
    </p:spTree>
    <p:extLst>
      <p:ext uri="{BB962C8B-B14F-4D97-AF65-F5344CB8AC3E}">
        <p14:creationId xmlns:p14="http://schemas.microsoft.com/office/powerpoint/2010/main" val="19058412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a:xfrm>
            <a:off x="375727" y="54238"/>
            <a:ext cx="6071291" cy="701284"/>
          </a:xfrm>
        </p:spPr>
        <p:txBody>
          <a:bodyPr/>
          <a:lstStyle/>
          <a:p>
            <a:r>
              <a:rPr lang="de-CH" dirty="0"/>
              <a:t>Outlook 2025+</a:t>
            </a:r>
            <a:endParaRPr lang="de-DE" dirty="0"/>
          </a:p>
        </p:txBody>
      </p:sp>
      <p:sp>
        <p:nvSpPr>
          <p:cNvPr id="4" name="Rechteck 3"/>
          <p:cNvSpPr/>
          <p:nvPr/>
        </p:nvSpPr>
        <p:spPr bwMode="auto">
          <a:xfrm>
            <a:off x="90354" y="1942987"/>
            <a:ext cx="3680823" cy="360000"/>
          </a:xfrm>
          <a:prstGeom prst="rect">
            <a:avLst/>
          </a:prstGeom>
          <a:solidFill>
            <a:schemeClr val="accent1">
              <a:lumMod val="20000"/>
              <a:lumOff val="80000"/>
            </a:schemeClr>
          </a:solidFill>
          <a:ln w="28575">
            <a:solidFill>
              <a:schemeClr val="tx1"/>
            </a:solidFill>
          </a:ln>
        </p:spPr>
        <p:txBody>
          <a:bodyPr rtlCol="0" anchor="ctr"/>
          <a:lstStyle/>
          <a:p>
            <a:pPr algn="ctr"/>
            <a:r>
              <a:rPr lang="de-CH" dirty="0" err="1"/>
              <a:t>PoF</a:t>
            </a:r>
            <a:r>
              <a:rPr lang="de-CH" dirty="0"/>
              <a:t> IV</a:t>
            </a:r>
            <a:endParaRPr lang="de-DE" dirty="0"/>
          </a:p>
        </p:txBody>
      </p:sp>
      <p:sp>
        <p:nvSpPr>
          <p:cNvPr id="5" name="Rechteck 4"/>
          <p:cNvSpPr/>
          <p:nvPr/>
        </p:nvSpPr>
        <p:spPr bwMode="auto">
          <a:xfrm>
            <a:off x="3052786" y="1938050"/>
            <a:ext cx="5042642" cy="360000"/>
          </a:xfrm>
          <a:prstGeom prst="rect">
            <a:avLst/>
          </a:prstGeom>
          <a:solidFill>
            <a:schemeClr val="tx2">
              <a:lumMod val="20000"/>
              <a:lumOff val="80000"/>
            </a:schemeClr>
          </a:solidFill>
          <a:ln w="28575">
            <a:solidFill>
              <a:schemeClr val="tx1"/>
            </a:solidFill>
          </a:ln>
        </p:spPr>
        <p:txBody>
          <a:bodyPr rtlCol="0" anchor="ctr"/>
          <a:lstStyle/>
          <a:p>
            <a:pPr algn="ctr"/>
            <a:r>
              <a:rPr lang="de-CH" dirty="0" err="1"/>
              <a:t>PoF</a:t>
            </a:r>
            <a:r>
              <a:rPr lang="de-CH" dirty="0"/>
              <a:t> V</a:t>
            </a:r>
            <a:endParaRPr lang="de-DE" dirty="0"/>
          </a:p>
        </p:txBody>
      </p:sp>
      <p:sp>
        <p:nvSpPr>
          <p:cNvPr id="7" name="Rechteck 6"/>
          <p:cNvSpPr/>
          <p:nvPr/>
        </p:nvSpPr>
        <p:spPr bwMode="auto">
          <a:xfrm>
            <a:off x="8095427" y="1932370"/>
            <a:ext cx="814934" cy="365680"/>
          </a:xfrm>
          <a:prstGeom prst="rect">
            <a:avLst/>
          </a:prstGeom>
          <a:noFill/>
          <a:ln w="28575">
            <a:solidFill>
              <a:schemeClr val="tx1"/>
            </a:solidFill>
          </a:ln>
        </p:spPr>
        <p:txBody>
          <a:bodyPr rtlCol="0" anchor="ctr"/>
          <a:lstStyle/>
          <a:p>
            <a:pPr algn="ctr"/>
            <a:endParaRPr lang="de-DE" dirty="0"/>
          </a:p>
        </p:txBody>
      </p:sp>
      <p:cxnSp>
        <p:nvCxnSpPr>
          <p:cNvPr id="8" name="Gerader Verbinder 7"/>
          <p:cNvCxnSpPr>
            <a:cxnSpLocks/>
          </p:cNvCxnSpPr>
          <p:nvPr/>
        </p:nvCxnSpPr>
        <p:spPr bwMode="auto">
          <a:xfrm>
            <a:off x="162361" y="988817"/>
            <a:ext cx="1" cy="39603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Gerader Verbinder 8"/>
          <p:cNvCxnSpPr>
            <a:cxnSpLocks/>
          </p:cNvCxnSpPr>
          <p:nvPr/>
        </p:nvCxnSpPr>
        <p:spPr bwMode="auto">
          <a:xfrm flipH="1">
            <a:off x="882442" y="988817"/>
            <a:ext cx="6896" cy="39603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Gerader Verbinder 9"/>
          <p:cNvCxnSpPr>
            <a:cxnSpLocks/>
          </p:cNvCxnSpPr>
          <p:nvPr/>
        </p:nvCxnSpPr>
        <p:spPr bwMode="auto">
          <a:xfrm flipH="1">
            <a:off x="1602522" y="988817"/>
            <a:ext cx="13376" cy="39603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Gerader Verbinder 10"/>
          <p:cNvCxnSpPr>
            <a:cxnSpLocks/>
          </p:cNvCxnSpPr>
          <p:nvPr/>
        </p:nvCxnSpPr>
        <p:spPr bwMode="auto">
          <a:xfrm>
            <a:off x="2322602" y="988817"/>
            <a:ext cx="0" cy="39603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bwMode="auto">
          <a:xfrm>
            <a:off x="179429" y="988817"/>
            <a:ext cx="686413" cy="338554"/>
          </a:xfrm>
          <a:prstGeom prst="rect">
            <a:avLst/>
          </a:prstGeom>
          <a:noFill/>
        </p:spPr>
        <p:txBody>
          <a:bodyPr wrap="square" rtlCol="0">
            <a:spAutoFit/>
          </a:bodyPr>
          <a:lstStyle/>
          <a:p>
            <a:pPr algn="ctr"/>
            <a:r>
              <a:rPr lang="de-CH" sz="1600" dirty="0"/>
              <a:t>2024</a:t>
            </a:r>
            <a:endParaRPr lang="de-DE" sz="1600" dirty="0"/>
          </a:p>
        </p:txBody>
      </p:sp>
      <p:cxnSp>
        <p:nvCxnSpPr>
          <p:cNvPr id="14" name="Gerader Verbinder 13"/>
          <p:cNvCxnSpPr>
            <a:cxnSpLocks/>
          </p:cNvCxnSpPr>
          <p:nvPr/>
        </p:nvCxnSpPr>
        <p:spPr bwMode="auto">
          <a:xfrm flipH="1">
            <a:off x="3042682" y="988817"/>
            <a:ext cx="8417" cy="39603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Gerader Verbinder 14"/>
          <p:cNvCxnSpPr>
            <a:cxnSpLocks/>
          </p:cNvCxnSpPr>
          <p:nvPr/>
        </p:nvCxnSpPr>
        <p:spPr bwMode="auto">
          <a:xfrm flipH="1">
            <a:off x="3771180" y="988817"/>
            <a:ext cx="16832" cy="39603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Gerader Verbinder 15"/>
          <p:cNvCxnSpPr>
            <a:cxnSpLocks/>
          </p:cNvCxnSpPr>
          <p:nvPr/>
        </p:nvCxnSpPr>
        <p:spPr bwMode="auto">
          <a:xfrm>
            <a:off x="4475748" y="988817"/>
            <a:ext cx="0" cy="39603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bwMode="auto">
          <a:xfrm>
            <a:off x="2331254" y="988817"/>
            <a:ext cx="686413" cy="338554"/>
          </a:xfrm>
          <a:prstGeom prst="rect">
            <a:avLst/>
          </a:prstGeom>
          <a:noFill/>
        </p:spPr>
        <p:txBody>
          <a:bodyPr wrap="square" rtlCol="0">
            <a:spAutoFit/>
          </a:bodyPr>
          <a:lstStyle/>
          <a:p>
            <a:pPr algn="ctr"/>
            <a:r>
              <a:rPr lang="de-CH" sz="1600" dirty="0"/>
              <a:t>2027</a:t>
            </a:r>
            <a:endParaRPr lang="de-DE" sz="1600" dirty="0"/>
          </a:p>
        </p:txBody>
      </p:sp>
      <p:sp>
        <p:nvSpPr>
          <p:cNvPr id="18" name="Textfeld 17"/>
          <p:cNvSpPr txBox="1"/>
          <p:nvPr/>
        </p:nvSpPr>
        <p:spPr bwMode="auto">
          <a:xfrm>
            <a:off x="3068167" y="988817"/>
            <a:ext cx="686413" cy="338554"/>
          </a:xfrm>
          <a:prstGeom prst="rect">
            <a:avLst/>
          </a:prstGeom>
          <a:noFill/>
        </p:spPr>
        <p:txBody>
          <a:bodyPr wrap="square" rtlCol="0">
            <a:spAutoFit/>
          </a:bodyPr>
          <a:lstStyle/>
          <a:p>
            <a:pPr algn="ctr"/>
            <a:r>
              <a:rPr lang="de-CH" sz="1600" dirty="0"/>
              <a:t>2028</a:t>
            </a:r>
            <a:endParaRPr lang="de-DE" sz="1600" dirty="0"/>
          </a:p>
        </p:txBody>
      </p:sp>
      <p:sp>
        <p:nvSpPr>
          <p:cNvPr id="19" name="Textfeld 18"/>
          <p:cNvSpPr txBox="1"/>
          <p:nvPr/>
        </p:nvSpPr>
        <p:spPr bwMode="auto">
          <a:xfrm>
            <a:off x="896053" y="988817"/>
            <a:ext cx="686413" cy="338554"/>
          </a:xfrm>
          <a:prstGeom prst="rect">
            <a:avLst/>
          </a:prstGeom>
          <a:noFill/>
        </p:spPr>
        <p:txBody>
          <a:bodyPr wrap="square" rtlCol="0">
            <a:spAutoFit/>
          </a:bodyPr>
          <a:lstStyle/>
          <a:p>
            <a:pPr algn="ctr"/>
            <a:r>
              <a:rPr lang="de-CH" sz="1600" dirty="0"/>
              <a:t>2025</a:t>
            </a:r>
            <a:endParaRPr lang="de-DE" sz="1600" dirty="0"/>
          </a:p>
        </p:txBody>
      </p:sp>
      <p:sp>
        <p:nvSpPr>
          <p:cNvPr id="20" name="Textfeld 19"/>
          <p:cNvSpPr txBox="1"/>
          <p:nvPr/>
        </p:nvSpPr>
        <p:spPr bwMode="auto">
          <a:xfrm>
            <a:off x="1632966" y="988817"/>
            <a:ext cx="686413" cy="338554"/>
          </a:xfrm>
          <a:prstGeom prst="rect">
            <a:avLst/>
          </a:prstGeom>
          <a:noFill/>
        </p:spPr>
        <p:txBody>
          <a:bodyPr wrap="square" rtlCol="0">
            <a:spAutoFit/>
          </a:bodyPr>
          <a:lstStyle/>
          <a:p>
            <a:pPr algn="ctr"/>
            <a:r>
              <a:rPr lang="de-CH" sz="1600" dirty="0"/>
              <a:t>2026</a:t>
            </a:r>
            <a:endParaRPr lang="de-DE" sz="1600" dirty="0"/>
          </a:p>
        </p:txBody>
      </p:sp>
      <p:cxnSp>
        <p:nvCxnSpPr>
          <p:cNvPr id="21" name="Gerader Verbinder 20"/>
          <p:cNvCxnSpPr>
            <a:cxnSpLocks/>
          </p:cNvCxnSpPr>
          <p:nvPr/>
        </p:nvCxnSpPr>
        <p:spPr bwMode="auto">
          <a:xfrm>
            <a:off x="5193314" y="988817"/>
            <a:ext cx="13780" cy="39603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Gerader Verbinder 21"/>
          <p:cNvCxnSpPr>
            <a:cxnSpLocks/>
          </p:cNvCxnSpPr>
          <p:nvPr/>
        </p:nvCxnSpPr>
        <p:spPr bwMode="auto">
          <a:xfrm>
            <a:off x="5923002" y="988817"/>
            <a:ext cx="0" cy="38758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Gerader Verbinder 22"/>
          <p:cNvCxnSpPr>
            <a:cxnSpLocks/>
          </p:cNvCxnSpPr>
          <p:nvPr/>
        </p:nvCxnSpPr>
        <p:spPr bwMode="auto">
          <a:xfrm>
            <a:off x="6641890" y="988817"/>
            <a:ext cx="0" cy="38758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Gerader Verbinder 23"/>
          <p:cNvCxnSpPr>
            <a:cxnSpLocks/>
          </p:cNvCxnSpPr>
          <p:nvPr/>
        </p:nvCxnSpPr>
        <p:spPr bwMode="auto">
          <a:xfrm>
            <a:off x="7358514" y="988817"/>
            <a:ext cx="0" cy="39603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5" name="Textfeld 24"/>
          <p:cNvSpPr txBox="1"/>
          <p:nvPr/>
        </p:nvSpPr>
        <p:spPr bwMode="auto">
          <a:xfrm>
            <a:off x="4498719" y="988817"/>
            <a:ext cx="686413" cy="338554"/>
          </a:xfrm>
          <a:prstGeom prst="rect">
            <a:avLst/>
          </a:prstGeom>
          <a:noFill/>
        </p:spPr>
        <p:txBody>
          <a:bodyPr wrap="square" rtlCol="0">
            <a:spAutoFit/>
          </a:bodyPr>
          <a:lstStyle/>
          <a:p>
            <a:pPr algn="ctr"/>
            <a:r>
              <a:rPr lang="de-CH" sz="1600" dirty="0"/>
              <a:t>2030</a:t>
            </a:r>
            <a:endParaRPr lang="de-DE" sz="1600" dirty="0"/>
          </a:p>
        </p:txBody>
      </p:sp>
      <p:sp>
        <p:nvSpPr>
          <p:cNvPr id="26" name="Textfeld 25"/>
          <p:cNvSpPr txBox="1"/>
          <p:nvPr/>
        </p:nvSpPr>
        <p:spPr bwMode="auto">
          <a:xfrm>
            <a:off x="5235632" y="988817"/>
            <a:ext cx="686413" cy="338554"/>
          </a:xfrm>
          <a:prstGeom prst="rect">
            <a:avLst/>
          </a:prstGeom>
          <a:noFill/>
        </p:spPr>
        <p:txBody>
          <a:bodyPr wrap="square" rtlCol="0">
            <a:spAutoFit/>
          </a:bodyPr>
          <a:lstStyle/>
          <a:p>
            <a:pPr algn="ctr"/>
            <a:r>
              <a:rPr lang="de-CH" sz="1600" dirty="0"/>
              <a:t>2031</a:t>
            </a:r>
            <a:endParaRPr lang="de-DE" sz="1600" dirty="0"/>
          </a:p>
        </p:txBody>
      </p:sp>
      <p:cxnSp>
        <p:nvCxnSpPr>
          <p:cNvPr id="27" name="Gerader Verbinder 26"/>
          <p:cNvCxnSpPr>
            <a:cxnSpLocks/>
          </p:cNvCxnSpPr>
          <p:nvPr/>
        </p:nvCxnSpPr>
        <p:spPr bwMode="auto">
          <a:xfrm>
            <a:off x="8095427" y="988817"/>
            <a:ext cx="0" cy="38758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8" name="Gerader Verbinder 27"/>
          <p:cNvCxnSpPr>
            <a:cxnSpLocks/>
          </p:cNvCxnSpPr>
          <p:nvPr/>
        </p:nvCxnSpPr>
        <p:spPr bwMode="auto">
          <a:xfrm>
            <a:off x="8801654" y="988817"/>
            <a:ext cx="0" cy="38758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0" name="Textfeld 29"/>
          <p:cNvSpPr txBox="1"/>
          <p:nvPr/>
        </p:nvSpPr>
        <p:spPr bwMode="auto">
          <a:xfrm>
            <a:off x="7387457" y="988817"/>
            <a:ext cx="686413" cy="338554"/>
          </a:xfrm>
          <a:prstGeom prst="rect">
            <a:avLst/>
          </a:prstGeom>
          <a:noFill/>
        </p:spPr>
        <p:txBody>
          <a:bodyPr wrap="square" rtlCol="0">
            <a:spAutoFit/>
          </a:bodyPr>
          <a:lstStyle/>
          <a:p>
            <a:pPr algn="ctr"/>
            <a:r>
              <a:rPr lang="de-CH" sz="1600" dirty="0"/>
              <a:t>2034</a:t>
            </a:r>
            <a:endParaRPr lang="de-DE" sz="1600" dirty="0"/>
          </a:p>
        </p:txBody>
      </p:sp>
      <p:sp>
        <p:nvSpPr>
          <p:cNvPr id="32" name="Textfeld 31"/>
          <p:cNvSpPr txBox="1"/>
          <p:nvPr/>
        </p:nvSpPr>
        <p:spPr bwMode="auto">
          <a:xfrm>
            <a:off x="5952256" y="988817"/>
            <a:ext cx="686413" cy="338554"/>
          </a:xfrm>
          <a:prstGeom prst="rect">
            <a:avLst/>
          </a:prstGeom>
          <a:noFill/>
        </p:spPr>
        <p:txBody>
          <a:bodyPr wrap="square" rtlCol="0">
            <a:spAutoFit/>
          </a:bodyPr>
          <a:lstStyle/>
          <a:p>
            <a:pPr algn="ctr"/>
            <a:r>
              <a:rPr lang="de-CH" sz="1600" dirty="0"/>
              <a:t>2032</a:t>
            </a:r>
            <a:endParaRPr lang="de-DE" sz="1600" dirty="0"/>
          </a:p>
        </p:txBody>
      </p:sp>
      <p:sp>
        <p:nvSpPr>
          <p:cNvPr id="33" name="Textfeld 32"/>
          <p:cNvSpPr txBox="1"/>
          <p:nvPr/>
        </p:nvSpPr>
        <p:spPr bwMode="auto">
          <a:xfrm>
            <a:off x="6689169" y="988817"/>
            <a:ext cx="686413" cy="338554"/>
          </a:xfrm>
          <a:prstGeom prst="rect">
            <a:avLst/>
          </a:prstGeom>
          <a:noFill/>
        </p:spPr>
        <p:txBody>
          <a:bodyPr wrap="square" rtlCol="0">
            <a:spAutoFit/>
          </a:bodyPr>
          <a:lstStyle/>
          <a:p>
            <a:pPr algn="ctr"/>
            <a:r>
              <a:rPr lang="de-CH" sz="1600" dirty="0"/>
              <a:t>2033</a:t>
            </a:r>
            <a:endParaRPr lang="de-DE" sz="1600" dirty="0"/>
          </a:p>
        </p:txBody>
      </p:sp>
      <p:sp>
        <p:nvSpPr>
          <p:cNvPr id="34" name="Textfeld 33"/>
          <p:cNvSpPr txBox="1"/>
          <p:nvPr/>
        </p:nvSpPr>
        <p:spPr bwMode="auto">
          <a:xfrm>
            <a:off x="3787056" y="988817"/>
            <a:ext cx="686413" cy="338554"/>
          </a:xfrm>
          <a:prstGeom prst="rect">
            <a:avLst/>
          </a:prstGeom>
          <a:noFill/>
        </p:spPr>
        <p:txBody>
          <a:bodyPr wrap="square" rtlCol="0">
            <a:spAutoFit/>
          </a:bodyPr>
          <a:lstStyle/>
          <a:p>
            <a:pPr algn="ctr"/>
            <a:r>
              <a:rPr lang="de-CH" sz="1600" dirty="0"/>
              <a:t>2029</a:t>
            </a:r>
            <a:endParaRPr lang="de-DE" sz="1600" dirty="0"/>
          </a:p>
        </p:txBody>
      </p:sp>
      <p:cxnSp>
        <p:nvCxnSpPr>
          <p:cNvPr id="41" name="Gerader Verbinder 40"/>
          <p:cNvCxnSpPr/>
          <p:nvPr/>
        </p:nvCxnSpPr>
        <p:spPr bwMode="auto">
          <a:xfrm flipV="1">
            <a:off x="162362" y="1376397"/>
            <a:ext cx="8748000" cy="0"/>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42" name="Gruppieren 41"/>
          <p:cNvGrpSpPr/>
          <p:nvPr/>
        </p:nvGrpSpPr>
        <p:grpSpPr>
          <a:xfrm>
            <a:off x="290546" y="1352402"/>
            <a:ext cx="678968" cy="592105"/>
            <a:chOff x="1297770" y="1567628"/>
            <a:chExt cx="678968" cy="592105"/>
          </a:xfrm>
        </p:grpSpPr>
        <p:sp>
          <p:nvSpPr>
            <p:cNvPr id="43" name="Pfeil nach unten 42"/>
            <p:cNvSpPr/>
            <p:nvPr/>
          </p:nvSpPr>
          <p:spPr bwMode="auto">
            <a:xfrm>
              <a:off x="1471530" y="1870322"/>
              <a:ext cx="318685" cy="289411"/>
            </a:xfrm>
            <a:prstGeom prst="downArrow">
              <a:avLst/>
            </a:prstGeom>
            <a:solidFill>
              <a:srgbClr val="FF0000"/>
            </a:solidFill>
            <a:ln>
              <a:noFill/>
            </a:ln>
          </p:spPr>
          <p:txBody>
            <a:bodyPr rtlCol="0" anchor="ctr"/>
            <a:lstStyle/>
            <a:p>
              <a:pPr algn="ctr"/>
              <a:endParaRPr lang="de-DE"/>
            </a:p>
          </p:txBody>
        </p:sp>
        <p:sp>
          <p:nvSpPr>
            <p:cNvPr id="44" name="Textfeld 43"/>
            <p:cNvSpPr txBox="1"/>
            <p:nvPr/>
          </p:nvSpPr>
          <p:spPr>
            <a:xfrm>
              <a:off x="1297770" y="1567628"/>
              <a:ext cx="678968" cy="338554"/>
            </a:xfrm>
            <a:prstGeom prst="rect">
              <a:avLst/>
            </a:prstGeom>
            <a:noFill/>
          </p:spPr>
          <p:txBody>
            <a:bodyPr wrap="none" rtlCol="0">
              <a:spAutoFit/>
            </a:bodyPr>
            <a:lstStyle/>
            <a:p>
              <a:r>
                <a:rPr lang="de-CH" sz="1600" dirty="0">
                  <a:latin typeface="Arial Narrow" panose="020B0606020202030204" pitchFamily="34" charset="0"/>
                </a:rPr>
                <a:t>Today </a:t>
              </a:r>
              <a:endParaRPr lang="de-DE" sz="1600" dirty="0">
                <a:latin typeface="Arial Narrow" panose="020B0606020202030204" pitchFamily="34" charset="0"/>
              </a:endParaRPr>
            </a:p>
          </p:txBody>
        </p:sp>
      </p:grpSp>
      <p:sp>
        <p:nvSpPr>
          <p:cNvPr id="46" name="Textfeld 45"/>
          <p:cNvSpPr txBox="1"/>
          <p:nvPr/>
        </p:nvSpPr>
        <p:spPr>
          <a:xfrm>
            <a:off x="-15999" y="2458985"/>
            <a:ext cx="934871" cy="1323439"/>
          </a:xfrm>
          <a:prstGeom prst="rect">
            <a:avLst/>
          </a:prstGeom>
        </p:spPr>
        <p:txBody>
          <a:bodyPr vert="horz" wrap="none" lIns="91440" tIns="45720" rIns="91440" bIns="45720" rtlCol="0" anchor="t">
            <a:spAutoFit/>
          </a:bodyPr>
          <a:lstStyle/>
          <a:p>
            <a:pPr algn="l"/>
            <a:r>
              <a:rPr lang="de-CH" sz="1600" dirty="0"/>
              <a:t>FAIR </a:t>
            </a:r>
          </a:p>
          <a:p>
            <a:pPr algn="l"/>
            <a:endParaRPr lang="de-CH" sz="1600" dirty="0"/>
          </a:p>
          <a:p>
            <a:pPr algn="l"/>
            <a:r>
              <a:rPr lang="de-CH" sz="1600" dirty="0"/>
              <a:t>UNILAC</a:t>
            </a:r>
          </a:p>
          <a:p>
            <a:pPr algn="l"/>
            <a:endParaRPr lang="de-CH" sz="1600" dirty="0"/>
          </a:p>
          <a:p>
            <a:pPr algn="l"/>
            <a:r>
              <a:rPr lang="de-CH" sz="1600" dirty="0"/>
              <a:t>HELIAC</a:t>
            </a:r>
            <a:endParaRPr lang="de-DE" sz="1600" dirty="0"/>
          </a:p>
        </p:txBody>
      </p:sp>
      <p:sp>
        <p:nvSpPr>
          <p:cNvPr id="47" name="Rechteck 46"/>
          <p:cNvSpPr/>
          <p:nvPr/>
        </p:nvSpPr>
        <p:spPr>
          <a:xfrm>
            <a:off x="2201913" y="2458985"/>
            <a:ext cx="6708448" cy="2880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de-CH" sz="1600" dirty="0">
                <a:solidFill>
                  <a:schemeClr val="tx1"/>
                </a:solidFill>
              </a:rPr>
              <a:t>    ES            FS /FS+                      FAIR MSV</a:t>
            </a:r>
            <a:endParaRPr lang="de-DE" sz="1600" dirty="0">
              <a:solidFill>
                <a:schemeClr val="tx1"/>
              </a:solidFill>
            </a:endParaRPr>
          </a:p>
        </p:txBody>
      </p:sp>
      <p:cxnSp>
        <p:nvCxnSpPr>
          <p:cNvPr id="49" name="Gerader Verbinder 48"/>
          <p:cNvCxnSpPr/>
          <p:nvPr/>
        </p:nvCxnSpPr>
        <p:spPr>
          <a:xfrm>
            <a:off x="3061204" y="2458985"/>
            <a:ext cx="0" cy="288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Gerader Verbinder 49"/>
          <p:cNvCxnSpPr/>
          <p:nvPr/>
        </p:nvCxnSpPr>
        <p:spPr>
          <a:xfrm>
            <a:off x="4496405" y="2458985"/>
            <a:ext cx="0" cy="288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6" name="Rechteck 55"/>
          <p:cNvSpPr/>
          <p:nvPr/>
        </p:nvSpPr>
        <p:spPr>
          <a:xfrm>
            <a:off x="848773" y="2951462"/>
            <a:ext cx="5793117" cy="324000"/>
          </a:xfrm>
          <a:prstGeom prst="rect">
            <a:avLst/>
          </a:prstGeom>
          <a:gradFill>
            <a:gsLst>
              <a:gs pos="0">
                <a:schemeClr val="accent1">
                  <a:alpha val="10000"/>
                  <a:lumMod val="95000"/>
                  <a:lumOff val="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CH" sz="1600" dirty="0">
                <a:solidFill>
                  <a:schemeClr val="tx1"/>
                </a:solidFill>
              </a:rPr>
              <a:t>    </a:t>
            </a:r>
            <a:endParaRPr lang="de-DE" sz="1600" dirty="0">
              <a:solidFill>
                <a:schemeClr val="tx1"/>
              </a:solidFill>
            </a:endParaRPr>
          </a:p>
        </p:txBody>
      </p:sp>
      <p:sp>
        <p:nvSpPr>
          <p:cNvPr id="57" name="Rechteck 56"/>
          <p:cNvSpPr/>
          <p:nvPr/>
        </p:nvSpPr>
        <p:spPr>
          <a:xfrm>
            <a:off x="6638670" y="3395460"/>
            <a:ext cx="2271692" cy="323999"/>
          </a:xfrm>
          <a:prstGeom prst="rect">
            <a:avLst/>
          </a:prstGeom>
          <a:gradFill>
            <a:gsLst>
              <a:gs pos="0">
                <a:srgbClr val="002060"/>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CH" sz="1600" dirty="0">
              <a:solidFill>
                <a:schemeClr val="bg1"/>
              </a:solidFill>
            </a:endParaRPr>
          </a:p>
          <a:p>
            <a:pPr algn="ctr"/>
            <a:r>
              <a:rPr lang="de-CH" sz="1600" dirty="0">
                <a:solidFill>
                  <a:schemeClr val="bg1"/>
                </a:solidFill>
              </a:rPr>
              <a:t>25% d.c.  </a:t>
            </a:r>
            <a:r>
              <a:rPr lang="de-CH" sz="1600" dirty="0">
                <a:solidFill>
                  <a:schemeClr val="bg1"/>
                </a:solidFill>
                <a:sym typeface="Symbol" panose="05050102010706020507" pitchFamily="18" charset="2"/>
              </a:rPr>
              <a:t>           </a:t>
            </a:r>
            <a:r>
              <a:rPr lang="de-CH" sz="1600" dirty="0" err="1">
                <a:solidFill>
                  <a:schemeClr val="bg1"/>
                </a:solidFill>
                <a:sym typeface="Symbol" panose="05050102010706020507" pitchFamily="18" charset="2"/>
              </a:rPr>
              <a:t>c.w</a:t>
            </a:r>
            <a:r>
              <a:rPr lang="de-CH" sz="1600" dirty="0">
                <a:solidFill>
                  <a:schemeClr val="bg1"/>
                </a:solidFill>
                <a:sym typeface="Symbol" panose="05050102010706020507" pitchFamily="18" charset="2"/>
              </a:rPr>
              <a:t>.                                    .</a:t>
            </a:r>
            <a:endParaRPr lang="de-DE" sz="1600" dirty="0">
              <a:solidFill>
                <a:schemeClr val="bg1"/>
              </a:solidFill>
            </a:endParaRPr>
          </a:p>
        </p:txBody>
      </p:sp>
      <p:sp>
        <p:nvSpPr>
          <p:cNvPr id="58" name="Textfeld 57"/>
          <p:cNvSpPr txBox="1"/>
          <p:nvPr/>
        </p:nvSpPr>
        <p:spPr>
          <a:xfrm>
            <a:off x="291674" y="3839457"/>
            <a:ext cx="8562814" cy="1015663"/>
          </a:xfrm>
          <a:prstGeom prst="rect">
            <a:avLst/>
          </a:prstGeom>
        </p:spPr>
        <p:txBody>
          <a:bodyPr vert="horz" wrap="square" lIns="91440" tIns="45720" rIns="91440" bIns="45720" rtlCol="0" anchor="t">
            <a:spAutoFit/>
          </a:bodyPr>
          <a:lstStyle/>
          <a:p>
            <a:pPr marL="342900" indent="-342900">
              <a:buFont typeface="Arial" panose="020B0604020202020204" pitchFamily="34" charset="0"/>
              <a:buChar char="•"/>
            </a:pPr>
            <a:r>
              <a:rPr lang="en-US" sz="2000" dirty="0">
                <a:latin typeface="Arial Narrow" panose="020B0606020202030204" pitchFamily="34" charset="0"/>
              </a:rPr>
              <a:t>Maintain full UNILAC capability until HELIAC start</a:t>
            </a:r>
          </a:p>
          <a:p>
            <a:pPr marL="342900" indent="-342900">
              <a:buFont typeface="Arial" panose="020B0604020202020204" pitchFamily="34" charset="0"/>
              <a:buChar char="•"/>
            </a:pPr>
            <a:r>
              <a:rPr lang="en-US" sz="2000" dirty="0">
                <a:latin typeface="Arial Narrow" panose="020B0606020202030204" pitchFamily="34" charset="0"/>
              </a:rPr>
              <a:t>Irrespective of the exact starting year, HELIAC will deliver beams for SHE during </a:t>
            </a:r>
            <a:r>
              <a:rPr lang="en-US" sz="2000" dirty="0" err="1">
                <a:latin typeface="Arial Narrow" panose="020B0606020202030204" pitchFamily="34" charset="0"/>
              </a:rPr>
              <a:t>PoF</a:t>
            </a:r>
            <a:r>
              <a:rPr lang="en-US" sz="2000" dirty="0">
                <a:latin typeface="Arial Narrow" panose="020B0606020202030204" pitchFamily="34" charset="0"/>
              </a:rPr>
              <a:t> V</a:t>
            </a:r>
          </a:p>
          <a:p>
            <a:pPr marL="342900" indent="-342900">
              <a:buFont typeface="Arial" panose="020B0604020202020204" pitchFamily="34" charset="0"/>
              <a:buChar char="•"/>
            </a:pPr>
            <a:r>
              <a:rPr lang="en-US" sz="2000" dirty="0">
                <a:latin typeface="Arial Narrow" panose="020B0606020202030204" pitchFamily="34" charset="0"/>
              </a:rPr>
              <a:t>HELIAC should serve as FAIR injector (with some restrictions) during PSU installation</a:t>
            </a:r>
          </a:p>
        </p:txBody>
      </p:sp>
      <p:cxnSp>
        <p:nvCxnSpPr>
          <p:cNvPr id="2" name="Gerader Verbinder 40">
            <a:extLst>
              <a:ext uri="{FF2B5EF4-FFF2-40B4-BE49-F238E27FC236}">
                <a16:creationId xmlns:a16="http://schemas.microsoft.com/office/drawing/2014/main" id="{2DE370B5-28B5-3502-8A80-0B7748ABE404}"/>
              </a:ext>
            </a:extLst>
          </p:cNvPr>
          <p:cNvCxnSpPr/>
          <p:nvPr/>
        </p:nvCxnSpPr>
        <p:spPr bwMode="auto">
          <a:xfrm flipV="1">
            <a:off x="162361" y="988817"/>
            <a:ext cx="87480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94658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a:extLst>
              <a:ext uri="{28A0092B-C50C-407E-A947-70E740481C1C}">
                <a14:useLocalDpi xmlns:a14="http://schemas.microsoft.com/office/drawing/2010/main" val="0"/>
              </a:ext>
            </a:extLst>
          </a:blip>
          <a:srcRect l="613" r="-244"/>
          <a:stretch/>
        </p:blipFill>
        <p:spPr>
          <a:xfrm>
            <a:off x="0" y="0"/>
            <a:ext cx="9166302" cy="5143500"/>
          </a:xfrm>
          <a:prstGeom prst="rect">
            <a:avLst/>
          </a:prstGeom>
        </p:spPr>
      </p:pic>
      <p:sp>
        <p:nvSpPr>
          <p:cNvPr id="3" name="Espace réservé du texte 2">
            <a:extLst>
              <a:ext uri="{FF2B5EF4-FFF2-40B4-BE49-F238E27FC236}">
                <a16:creationId xmlns:a16="http://schemas.microsoft.com/office/drawing/2014/main" id="{45258D5F-2B36-B39E-72FB-513CB4F9968E}"/>
              </a:ext>
            </a:extLst>
          </p:cNvPr>
          <p:cNvSpPr>
            <a:spLocks noGrp="1"/>
          </p:cNvSpPr>
          <p:nvPr>
            <p:ph type="body" sz="quarter" idx="13"/>
          </p:nvPr>
        </p:nvSpPr>
        <p:spPr>
          <a:xfrm>
            <a:off x="4806884" y="4199310"/>
            <a:ext cx="6071291" cy="701284"/>
          </a:xfrm>
        </p:spPr>
        <p:txBody>
          <a:bodyPr/>
          <a:lstStyle/>
          <a:p>
            <a:r>
              <a:rPr lang="de-DE" dirty="0" err="1">
                <a:solidFill>
                  <a:schemeClr val="bg1"/>
                </a:solidFill>
              </a:rPr>
              <a:t>Thank</a:t>
            </a:r>
            <a:r>
              <a:rPr lang="de-DE" dirty="0">
                <a:solidFill>
                  <a:schemeClr val="bg1"/>
                </a:solidFill>
              </a:rPr>
              <a:t> </a:t>
            </a:r>
            <a:r>
              <a:rPr lang="de-DE" dirty="0" err="1">
                <a:solidFill>
                  <a:schemeClr val="bg1"/>
                </a:solidFill>
              </a:rPr>
              <a:t>you</a:t>
            </a:r>
            <a:r>
              <a:rPr lang="de-DE" dirty="0">
                <a:solidFill>
                  <a:schemeClr val="bg1"/>
                </a:solidFill>
              </a:rPr>
              <a:t> </a:t>
            </a:r>
            <a:r>
              <a:rPr lang="de-DE" dirty="0" err="1">
                <a:solidFill>
                  <a:schemeClr val="bg1"/>
                </a:solidFill>
              </a:rPr>
              <a:t>for</a:t>
            </a:r>
            <a:r>
              <a:rPr lang="de-DE" dirty="0">
                <a:solidFill>
                  <a:schemeClr val="bg1"/>
                </a:solidFill>
              </a:rPr>
              <a:t> </a:t>
            </a:r>
            <a:r>
              <a:rPr lang="de-DE" dirty="0" err="1">
                <a:solidFill>
                  <a:schemeClr val="bg1"/>
                </a:solidFill>
              </a:rPr>
              <a:t>your</a:t>
            </a:r>
            <a:r>
              <a:rPr lang="de-DE" dirty="0">
                <a:solidFill>
                  <a:schemeClr val="bg1"/>
                </a:solidFill>
              </a:rPr>
              <a:t> </a:t>
            </a:r>
            <a:r>
              <a:rPr lang="de-DE" dirty="0" err="1">
                <a:solidFill>
                  <a:schemeClr val="bg1"/>
                </a:solidFill>
              </a:rPr>
              <a:t>attention</a:t>
            </a:r>
            <a:r>
              <a:rPr lang="de-DE" dirty="0">
                <a:solidFill>
                  <a:schemeClr val="bg1"/>
                </a:solidFill>
              </a:rPr>
              <a:t>!</a:t>
            </a:r>
            <a:endParaRPr lang="fr-DE" dirty="0">
              <a:solidFill>
                <a:schemeClr val="bg1"/>
              </a:solidFill>
            </a:endParaRPr>
          </a:p>
        </p:txBody>
      </p:sp>
    </p:spTree>
    <p:extLst>
      <p:ext uri="{BB962C8B-B14F-4D97-AF65-F5344CB8AC3E}">
        <p14:creationId xmlns:p14="http://schemas.microsoft.com/office/powerpoint/2010/main" val="818704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162612" y="900899"/>
            <a:ext cx="8752788" cy="4016484"/>
          </a:xfrm>
          <a:prstGeom prst="rect">
            <a:avLst/>
          </a:prstGeom>
        </p:spPr>
        <p:txBody>
          <a:bodyPr wrap="square">
            <a:spAutoFit/>
          </a:bodyPr>
          <a:lstStyle/>
          <a:p>
            <a:r>
              <a:rPr lang="en-US" sz="1500" b="1" dirty="0">
                <a:solidFill>
                  <a:srgbClr val="2F5497"/>
                </a:solidFill>
              </a:rPr>
              <a:t>Input to the discussion on linear accelerators</a:t>
            </a:r>
          </a:p>
          <a:p>
            <a:r>
              <a:rPr lang="en-US" sz="1200" dirty="0">
                <a:solidFill>
                  <a:srgbClr val="000000"/>
                </a:solidFill>
              </a:rPr>
              <a:t>The GSI/FAIR research division is concerned about the situation that may occur after the end of operation of the UNILAC linear accelerator according to current planning. On the one hand, at times where SIS100 is in full operation and commissioning of the FAIR facilities and first FAIR experiments with SIS100 are in full swing, an upgrade of the UNILAC will interrupt further beam operation for an extended period of up to two years. On the other hand, this will end the various, highly visible programs that use the long-duty cycle beams in </a:t>
            </a:r>
            <a:r>
              <a:rPr lang="en-US" sz="1200" dirty="0" err="1">
                <a:solidFill>
                  <a:srgbClr val="000000"/>
                </a:solidFill>
              </a:rPr>
              <a:t>superheavy</a:t>
            </a:r>
            <a:r>
              <a:rPr lang="en-US" sz="1200" dirty="0">
                <a:solidFill>
                  <a:srgbClr val="000000"/>
                </a:solidFill>
              </a:rPr>
              <a:t> element research and a significant part of the materials research activities. </a:t>
            </a:r>
            <a:r>
              <a:rPr lang="en-US" sz="1500" b="1" u="sng" dirty="0">
                <a:solidFill>
                  <a:srgbClr val="000000"/>
                </a:solidFill>
                <a:uFill>
                  <a:solidFill>
                    <a:srgbClr val="FF0000"/>
                  </a:solidFill>
                </a:uFill>
              </a:rPr>
              <a:t>Both problems are best mitigated by the timely installation of a minimal configuration of a cw-linac (HELIAC) delivering long-duty cycle beams in a configuration that comprises a new (18 GHz) ECR ion source and Low Energy Beam Transport Line, the existing 25%-duty-cycle injector and three accelerator </a:t>
            </a:r>
            <a:r>
              <a:rPr lang="en-US" sz="1500" b="1" u="sng" dirty="0" err="1">
                <a:solidFill>
                  <a:srgbClr val="000000"/>
                </a:solidFill>
                <a:uFill>
                  <a:solidFill>
                    <a:srgbClr val="FF0000"/>
                  </a:solidFill>
                </a:uFill>
              </a:rPr>
              <a:t>cryomodules</a:t>
            </a:r>
            <a:r>
              <a:rPr lang="en-US" sz="1500" b="1" u="sng" dirty="0">
                <a:solidFill>
                  <a:srgbClr val="000000"/>
                </a:solidFill>
                <a:uFill>
                  <a:solidFill>
                    <a:srgbClr val="FF0000"/>
                  </a:solidFill>
                </a:uFill>
              </a:rPr>
              <a:t> and its link to the existing beam transport system behind UNILAC. This configuration will provide heavy ion beams of sufficient energy and duty cycle that can be injected into SIS18 and serve a compelling science program in </a:t>
            </a:r>
            <a:r>
              <a:rPr lang="en-US" sz="1500" b="1" u="sng" dirty="0" err="1">
                <a:solidFill>
                  <a:srgbClr val="000000"/>
                </a:solidFill>
                <a:uFill>
                  <a:solidFill>
                    <a:srgbClr val="FF0000"/>
                  </a:solidFill>
                </a:uFill>
              </a:rPr>
              <a:t>superheavy</a:t>
            </a:r>
            <a:r>
              <a:rPr lang="en-US" sz="1500" b="1" u="sng" dirty="0">
                <a:solidFill>
                  <a:srgbClr val="000000"/>
                </a:solidFill>
                <a:uFill>
                  <a:solidFill>
                    <a:srgbClr val="FF0000"/>
                  </a:solidFill>
                </a:uFill>
              </a:rPr>
              <a:t> </a:t>
            </a:r>
            <a:r>
              <a:rPr lang="en-US" sz="1500" b="1" u="sng" dirty="0">
                <a:uFill>
                  <a:solidFill>
                    <a:srgbClr val="FF0000"/>
                  </a:solidFill>
                </a:uFill>
              </a:rPr>
              <a:t>element research, except for new element search, and a significant part of the materials  research program.</a:t>
            </a:r>
            <a:r>
              <a:rPr lang="en-US" sz="1200" dirty="0"/>
              <a:t> A cw-linac configuration with two </a:t>
            </a:r>
            <a:r>
              <a:rPr lang="en-US" sz="1200" dirty="0" err="1"/>
              <a:t>cryomodules</a:t>
            </a:r>
            <a:r>
              <a:rPr lang="en-US" sz="1200" dirty="0"/>
              <a:t> is not a viable option as the resulting beam energy is too low. The minimum configuration cw-linac would not only provide a second heavy-ion injector to increase the operational flexibility but could also serve as backup injector for FAIR commissioning/operation during the installation of the post-stripper upgrade, currently foreseen to start in 2028. Without this three-module based cw-linac, the FAIR experiments cannot be served with heavy-ion beams for about two years limiting experiments in the planned FAIR Phase-1. A fourth module and/or a pre-accelerator would further enhance the capability significantly.</a:t>
            </a:r>
            <a:endParaRPr lang="de-DE" sz="1200" dirty="0"/>
          </a:p>
        </p:txBody>
      </p:sp>
      <p:sp>
        <p:nvSpPr>
          <p:cNvPr id="5" name="Titel 1"/>
          <p:cNvSpPr>
            <a:spLocks noGrp="1"/>
          </p:cNvSpPr>
          <p:nvPr>
            <p:ph type="title"/>
          </p:nvPr>
        </p:nvSpPr>
        <p:spPr>
          <a:xfrm>
            <a:off x="85799" y="81240"/>
            <a:ext cx="8229240" cy="664798"/>
          </a:xfrm>
          <a:noFill/>
          <a:ln w="9360">
            <a:noFill/>
          </a:ln>
        </p:spPr>
        <p:style>
          <a:lnRef idx="0">
            <a:scrgbClr r="0" g="0" b="0"/>
          </a:lnRef>
          <a:fillRef idx="0">
            <a:scrgbClr r="0" g="0" b="0"/>
          </a:fillRef>
          <a:effectRef idx="0">
            <a:scrgbClr r="0" g="0" b="0"/>
          </a:effectRef>
          <a:fontRef idx="minor"/>
        </p:style>
        <p:txBody>
          <a:bodyPr vert="horz" lIns="67500" tIns="33750" rIns="67500" bIns="33750" rtlCol="0" anchor="ctr" anchorCtr="0">
            <a:noAutofit/>
          </a:bodyPr>
          <a:lstStyle/>
          <a:p>
            <a:pPr algn="l"/>
            <a:r>
              <a:rPr lang="en-US" sz="1800" spc="-1" dirty="0">
                <a:solidFill>
                  <a:schemeClr val="tx1"/>
                </a:solidFill>
                <a:latin typeface="Source Sans Pro"/>
                <a:ea typeface="Verdana"/>
              </a:rPr>
              <a:t>Conclusions of the Retreat of FAIR/GSI Research</a:t>
            </a:r>
            <a:br>
              <a:rPr lang="en-US" sz="1800" spc="-1" dirty="0">
                <a:solidFill>
                  <a:schemeClr val="tx1"/>
                </a:solidFill>
                <a:latin typeface="Source Sans Pro"/>
                <a:ea typeface="Verdana"/>
              </a:rPr>
            </a:br>
            <a:r>
              <a:rPr lang="de-DE" sz="1200" spc="-1" dirty="0">
                <a:solidFill>
                  <a:schemeClr val="tx1"/>
                </a:solidFill>
                <a:latin typeface="Source Sans Pro"/>
                <a:ea typeface="Verdana"/>
              </a:rPr>
              <a:t>19-21 Jan 2021</a:t>
            </a:r>
          </a:p>
        </p:txBody>
      </p:sp>
    </p:spTree>
    <p:extLst>
      <p:ext uri="{BB962C8B-B14F-4D97-AF65-F5344CB8AC3E}">
        <p14:creationId xmlns:p14="http://schemas.microsoft.com/office/powerpoint/2010/main" val="41312714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a:spLocks noGrp="1"/>
          </p:cNvSpPr>
          <p:nvPr>
            <p:ph type="title"/>
          </p:nvPr>
        </p:nvSpPr>
        <p:spPr>
          <a:xfrm>
            <a:off x="85799" y="81240"/>
            <a:ext cx="8229240" cy="664798"/>
          </a:xfrm>
          <a:noFill/>
          <a:ln w="9360">
            <a:noFill/>
          </a:ln>
        </p:spPr>
        <p:style>
          <a:lnRef idx="0">
            <a:scrgbClr r="0" g="0" b="0"/>
          </a:lnRef>
          <a:fillRef idx="0">
            <a:scrgbClr r="0" g="0" b="0"/>
          </a:fillRef>
          <a:effectRef idx="0">
            <a:scrgbClr r="0" g="0" b="0"/>
          </a:effectRef>
          <a:fontRef idx="minor"/>
        </p:style>
        <p:txBody>
          <a:bodyPr vert="horz" lIns="67500" tIns="33750" rIns="67500" bIns="33750" rtlCol="0" anchor="ctr" anchorCtr="0">
            <a:noAutofit/>
          </a:bodyPr>
          <a:lstStyle/>
          <a:p>
            <a:pPr algn="l"/>
            <a:r>
              <a:rPr lang="de-CH" sz="1800" spc="-1" dirty="0">
                <a:solidFill>
                  <a:schemeClr val="tx1"/>
                </a:solidFill>
                <a:latin typeface="Source Sans Pro"/>
                <a:ea typeface="Verdana"/>
              </a:rPr>
              <a:t>15th GSI/FAIR Joint Scientific Council</a:t>
            </a:r>
            <a:br>
              <a:rPr lang="de-CH" sz="1800" spc="-1" dirty="0">
                <a:solidFill>
                  <a:schemeClr val="tx1"/>
                </a:solidFill>
                <a:latin typeface="Source Sans Pro"/>
                <a:ea typeface="Verdana"/>
              </a:rPr>
            </a:br>
            <a:r>
              <a:rPr lang="de-DE" sz="1200" dirty="0">
                <a:solidFill>
                  <a:schemeClr val="tx1"/>
                </a:solidFill>
              </a:rPr>
              <a:t>22-23 May 2023</a:t>
            </a:r>
            <a:endParaRPr lang="de-DE" sz="1200" spc="-1" dirty="0">
              <a:solidFill>
                <a:schemeClr val="tx1"/>
              </a:solidFill>
              <a:latin typeface="Source Sans Pro"/>
              <a:ea typeface="Verdana"/>
            </a:endParaRPr>
          </a:p>
        </p:txBody>
      </p:sp>
      <p:sp>
        <p:nvSpPr>
          <p:cNvPr id="2" name="Textfeld 1"/>
          <p:cNvSpPr txBox="1"/>
          <p:nvPr/>
        </p:nvSpPr>
        <p:spPr>
          <a:xfrm>
            <a:off x="487393" y="1777042"/>
            <a:ext cx="7561053" cy="1915909"/>
          </a:xfrm>
          <a:prstGeom prst="rect">
            <a:avLst/>
          </a:prstGeom>
        </p:spPr>
        <p:txBody>
          <a:bodyPr vert="horz" wrap="square" lIns="68580" tIns="34290" rIns="68580" bIns="34290" rtlCol="0" anchor="t">
            <a:spAutoFit/>
          </a:bodyPr>
          <a:lstStyle/>
          <a:p>
            <a:r>
              <a:rPr lang="en-US" b="1" dirty="0"/>
              <a:t>Resolutions of 15th JSC Meeting</a:t>
            </a:r>
          </a:p>
          <a:p>
            <a:endParaRPr lang="en-US" b="1" dirty="0"/>
          </a:p>
          <a:p>
            <a:endParaRPr lang="en-US" sz="2100" b="1" dirty="0"/>
          </a:p>
          <a:p>
            <a:r>
              <a:rPr lang="en-US" sz="2100" dirty="0"/>
              <a:t>The JSC is </a:t>
            </a:r>
            <a:r>
              <a:rPr lang="en-US" sz="2100" b="1" dirty="0"/>
              <a:t>extremely impressed </a:t>
            </a:r>
            <a:r>
              <a:rPr lang="en-US" sz="2100" dirty="0"/>
              <a:t>by the </a:t>
            </a:r>
            <a:r>
              <a:rPr lang="en-US" sz="2100" b="1" dirty="0"/>
              <a:t>progress </a:t>
            </a:r>
            <a:r>
              <a:rPr lang="en-US" sz="2100" dirty="0"/>
              <a:t>made with the </a:t>
            </a:r>
            <a:r>
              <a:rPr lang="en-US" sz="2100" b="1" dirty="0"/>
              <a:t>HELIAC </a:t>
            </a:r>
            <a:r>
              <a:rPr lang="en-US" sz="2100" dirty="0"/>
              <a:t>accelerator. It could play an important role in view of its potential use as injector for FAIR.</a:t>
            </a:r>
          </a:p>
        </p:txBody>
      </p:sp>
    </p:spTree>
    <p:extLst>
      <p:ext uri="{BB962C8B-B14F-4D97-AF65-F5344CB8AC3E}">
        <p14:creationId xmlns:p14="http://schemas.microsoft.com/office/powerpoint/2010/main" val="21305576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30546-97A6-4640-B9D7-B649639319FE}"/>
              </a:ext>
            </a:extLst>
          </p:cNvPr>
          <p:cNvSpPr>
            <a:spLocks noGrp="1"/>
          </p:cNvSpPr>
          <p:nvPr>
            <p:ph type="title"/>
          </p:nvPr>
        </p:nvSpPr>
        <p:spPr>
          <a:xfrm>
            <a:off x="422493" y="183093"/>
            <a:ext cx="7593299" cy="533602"/>
          </a:xfrm>
        </p:spPr>
        <p:txBody>
          <a:bodyPr/>
          <a:lstStyle/>
          <a:p>
            <a:r>
              <a:rPr lang="nn-NO" sz="800" dirty="0"/>
              <a:t>GSI_P-22-00089_TDR (</a:t>
            </a:r>
            <a:r>
              <a:rPr lang="nn-NO" sz="800" dirty="0" err="1"/>
              <a:t>jack.halliday@physics.ox.ac.uk</a:t>
            </a:r>
            <a:r>
              <a:rPr lang="nn-NO" sz="800" dirty="0"/>
              <a:t>)</a:t>
            </a:r>
            <a:br>
              <a:rPr lang="en-GB" sz="800" dirty="0"/>
            </a:br>
            <a:r>
              <a:rPr lang="en-GB" sz="2000" dirty="0"/>
              <a:t>Required ion-beam parameters </a:t>
            </a:r>
          </a:p>
        </p:txBody>
      </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8C2CCCC8-090D-4544-B052-F54C998B40B5}"/>
                  </a:ext>
                </a:extLst>
              </p:cNvPr>
              <p:cNvSpPr txBox="1"/>
              <p:nvPr/>
            </p:nvSpPr>
            <p:spPr>
              <a:xfrm>
                <a:off x="1166265" y="986484"/>
                <a:ext cx="6811470" cy="3927998"/>
              </a:xfrm>
              <a:prstGeom prst="rect">
                <a:avLst/>
              </a:prstGeom>
              <a:noFill/>
            </p:spPr>
            <p:txBody>
              <a:bodyPr wrap="square" rtlCol="0">
                <a:spAutoFit/>
              </a:bodyPr>
              <a:lstStyle/>
              <a:p>
                <a:pPr marL="257175" indent="-257175">
                  <a:lnSpc>
                    <a:spcPct val="110000"/>
                  </a:lnSpc>
                  <a:spcAft>
                    <a:spcPts val="600"/>
                  </a:spcAft>
                  <a:buFont typeface="Arial" panose="020B0604020202020204" pitchFamily="34" charset="0"/>
                  <a:buChar char="•"/>
                </a:pPr>
                <a:r>
                  <a:rPr lang="en-GB" sz="1700" dirty="0"/>
                  <a:t>Titanium ions</a:t>
                </a:r>
              </a:p>
              <a:p>
                <a:pPr marL="257175" indent="-257175">
                  <a:lnSpc>
                    <a:spcPct val="110000"/>
                  </a:lnSpc>
                  <a:spcAft>
                    <a:spcPts val="600"/>
                  </a:spcAft>
                  <a:buFont typeface="Arial" panose="020B0604020202020204" pitchFamily="34" charset="0"/>
                  <a:buChar char="•"/>
                </a:pPr>
                <a:r>
                  <a:rPr lang="en-GB" sz="1700" dirty="0"/>
                  <a:t>Collect data with 2 (ideally separated) charge states, for example:</a:t>
                </a:r>
              </a:p>
              <a:p>
                <a:pPr marL="942975" lvl="2" indent="-257175">
                  <a:lnSpc>
                    <a:spcPct val="110000"/>
                  </a:lnSpc>
                  <a:spcAft>
                    <a:spcPts val="600"/>
                  </a:spcAft>
                  <a:buFontTx/>
                  <a:buChar char="-"/>
                </a:pPr>
                <a:r>
                  <a:rPr lang="en-GB" sz="1700" dirty="0"/>
                  <a:t>Ti</a:t>
                </a:r>
                <a:r>
                  <a:rPr lang="en-GB" sz="1700" baseline="30000" dirty="0"/>
                  <a:t>18+</a:t>
                </a:r>
                <a:r>
                  <a:rPr lang="en-GB" sz="1700" dirty="0"/>
                  <a:t> (with stripper)</a:t>
                </a:r>
              </a:p>
              <a:p>
                <a:pPr marL="942975" lvl="2" indent="-257175">
                  <a:lnSpc>
                    <a:spcPct val="110000"/>
                  </a:lnSpc>
                  <a:spcAft>
                    <a:spcPts val="600"/>
                  </a:spcAft>
                  <a:buFontTx/>
                  <a:buChar char="-"/>
                </a:pPr>
                <a:r>
                  <a:rPr lang="en-GB" sz="1700" dirty="0"/>
                  <a:t>Ti</a:t>
                </a:r>
                <a:r>
                  <a:rPr lang="en-GB" sz="1700" baseline="30000" dirty="0"/>
                  <a:t>10+ </a:t>
                </a:r>
                <a:r>
                  <a:rPr lang="en-GB" sz="1700" dirty="0"/>
                  <a:t>(without stripper)</a:t>
                </a:r>
              </a:p>
              <a:p>
                <a:pPr marL="257175" indent="-257175">
                  <a:lnSpc>
                    <a:spcPct val="110000"/>
                  </a:lnSpc>
                  <a:spcAft>
                    <a:spcPts val="600"/>
                  </a:spcAft>
                  <a:buFont typeface="Arial" panose="020B0604020202020204" pitchFamily="34" charset="0"/>
                  <a:buChar char="•"/>
                </a:pPr>
                <a:r>
                  <a:rPr lang="en-GB" sz="1700" dirty="0"/>
                  <a:t>Same ion energy in both cases (3.6 and 8,0 MeV/u)</a:t>
                </a:r>
              </a:p>
              <a:p>
                <a:pPr marL="257175" indent="-257175">
                  <a:lnSpc>
                    <a:spcPct val="110000"/>
                  </a:lnSpc>
                  <a:spcAft>
                    <a:spcPts val="600"/>
                  </a:spcAft>
                  <a:buFont typeface="Arial" panose="020B0604020202020204" pitchFamily="34" charset="0"/>
                  <a:buChar char="•"/>
                </a:pPr>
                <a:r>
                  <a:rPr lang="en-GB" sz="1700" dirty="0"/>
                  <a:t>Apertured beam-radius </a:t>
                </a:r>
                <a14:m>
                  <m:oMath xmlns:m="http://schemas.openxmlformats.org/officeDocument/2006/math">
                    <m:r>
                      <a:rPr lang="en-GB" sz="1700">
                        <a:latin typeface="Cambria Math" panose="02040503050406030204" pitchFamily="18" charset="0"/>
                      </a:rPr>
                      <m:t>~500 </m:t>
                    </m:r>
                    <m:r>
                      <m:rPr>
                        <m:sty m:val="p"/>
                      </m:rPr>
                      <a:rPr lang="en-GB" sz="1700">
                        <a:latin typeface="Cambria Math" panose="02040503050406030204" pitchFamily="18" charset="0"/>
                      </a:rPr>
                      <m:t>μm</m:t>
                    </m:r>
                  </m:oMath>
                </a14:m>
                <a:r>
                  <a:rPr lang="en-GB" sz="1700" dirty="0"/>
                  <a:t> with option to swap for </a:t>
                </a:r>
                <a14:m>
                  <m:oMath xmlns:m="http://schemas.openxmlformats.org/officeDocument/2006/math">
                    <m:r>
                      <a:rPr lang="en-GB" sz="1700" dirty="0">
                        <a:latin typeface="Cambria Math" panose="02040503050406030204" pitchFamily="18" charset="0"/>
                      </a:rPr>
                      <m:t>250</m:t>
                    </m:r>
                    <m:r>
                      <a:rPr lang="en-GB" sz="1700">
                        <a:latin typeface="Cambria Math" panose="02040503050406030204" pitchFamily="18" charset="0"/>
                      </a:rPr>
                      <m:t> </m:t>
                    </m:r>
                    <m:r>
                      <m:rPr>
                        <m:sty m:val="p"/>
                      </m:rPr>
                      <a:rPr lang="en-GB" sz="1700">
                        <a:latin typeface="Cambria Math" panose="02040503050406030204" pitchFamily="18" charset="0"/>
                      </a:rPr>
                      <m:t>μm</m:t>
                    </m:r>
                  </m:oMath>
                </a14:m>
                <a:r>
                  <a:rPr lang="en-GB" sz="1700" dirty="0"/>
                  <a:t> </a:t>
                </a:r>
                <a:br>
                  <a:rPr lang="en-GB" sz="1700" dirty="0"/>
                </a:br>
                <a:r>
                  <a:rPr lang="en-GB" sz="1700" dirty="0"/>
                  <a:t>during beamtime beneficial </a:t>
                </a:r>
              </a:p>
              <a:p>
                <a:pPr marL="257175" indent="-257175">
                  <a:lnSpc>
                    <a:spcPct val="110000"/>
                  </a:lnSpc>
                  <a:spcAft>
                    <a:spcPts val="600"/>
                  </a:spcAft>
                  <a:buFont typeface="Arial" panose="020B0604020202020204" pitchFamily="34" charset="0"/>
                  <a:buChar char="•"/>
                </a:pPr>
                <a:r>
                  <a:rPr lang="en-GB" sz="1700" dirty="0"/>
                  <a:t>Bunch structure:</a:t>
                </a:r>
              </a:p>
              <a:p>
                <a:pPr marL="600075" lvl="1" indent="-257175">
                  <a:lnSpc>
                    <a:spcPct val="110000"/>
                  </a:lnSpc>
                  <a:spcAft>
                    <a:spcPts val="600"/>
                  </a:spcAft>
                  <a:buFont typeface="Arial" panose="020B0604020202020204" pitchFamily="34" charset="0"/>
                  <a:buChar char="•"/>
                </a:pPr>
                <a:r>
                  <a:rPr lang="en-GB" sz="1700" dirty="0"/>
                  <a:t>27 ns between micro-bunches</a:t>
                </a:r>
              </a:p>
              <a:p>
                <a:pPr marL="600075" lvl="1" indent="-257175">
                  <a:lnSpc>
                    <a:spcPct val="110000"/>
                  </a:lnSpc>
                  <a:spcAft>
                    <a:spcPts val="600"/>
                  </a:spcAft>
                  <a:buFont typeface="Arial" panose="020B0604020202020204" pitchFamily="34" charset="0"/>
                  <a:buChar char="•"/>
                </a:pPr>
                <a:r>
                  <a:rPr lang="en-GB" sz="1700" dirty="0"/>
                  <a:t>50 </a:t>
                </a:r>
                <a14:m>
                  <m:oMath xmlns:m="http://schemas.openxmlformats.org/officeDocument/2006/math">
                    <m:r>
                      <m:rPr>
                        <m:sty m:val="p"/>
                      </m:rPr>
                      <a:rPr lang="en-GB" sz="1700">
                        <a:latin typeface="Cambria Math" panose="02040503050406030204" pitchFamily="18" charset="0"/>
                      </a:rPr>
                      <m:t>μs</m:t>
                    </m:r>
                  </m:oMath>
                </a14:m>
                <a:r>
                  <a:rPr lang="en-GB" sz="1700" dirty="0"/>
                  <a:t> macro-bunch duration</a:t>
                </a:r>
              </a:p>
              <a:p>
                <a:pPr marL="600075" lvl="1" indent="-257175">
                  <a:lnSpc>
                    <a:spcPct val="110000"/>
                  </a:lnSpc>
                  <a:spcAft>
                    <a:spcPts val="600"/>
                  </a:spcAft>
                  <a:buFont typeface="Arial" panose="020B0604020202020204" pitchFamily="34" charset="0"/>
                  <a:buChar char="•"/>
                </a:pPr>
                <a:r>
                  <a:rPr lang="en-GB" sz="1700" dirty="0"/>
                  <a:t>“Gated” to a single macro-bunch </a:t>
                </a:r>
                <a:r>
                  <a:rPr lang="en-GB" sz="1700" dirty="0">
                    <a:solidFill>
                      <a:srgbClr val="FF0000"/>
                    </a:solidFill>
                  </a:rPr>
                  <a:t>(important!) </a:t>
                </a:r>
              </a:p>
            </p:txBody>
          </p:sp>
        </mc:Choice>
        <mc:Fallback xmlns="">
          <p:sp>
            <p:nvSpPr>
              <p:cNvPr id="63" name="TextBox 62">
                <a:extLst>
                  <a:ext uri="{FF2B5EF4-FFF2-40B4-BE49-F238E27FC236}">
                    <a16:creationId xmlns:a16="http://schemas.microsoft.com/office/drawing/2014/main" id="{8C2CCCC8-090D-4544-B052-F54C998B40B5}"/>
                  </a:ext>
                </a:extLst>
              </p:cNvPr>
              <p:cNvSpPr txBox="1">
                <a:spLocks noRot="1" noChangeAspect="1" noMove="1" noResize="1" noEditPoints="1" noAdjustHandles="1" noChangeArrowheads="1" noChangeShapeType="1" noTextEdit="1"/>
              </p:cNvSpPr>
              <p:nvPr/>
            </p:nvSpPr>
            <p:spPr>
              <a:xfrm>
                <a:off x="1166265" y="986484"/>
                <a:ext cx="6811470" cy="3927998"/>
              </a:xfrm>
              <a:prstGeom prst="rect">
                <a:avLst/>
              </a:prstGeom>
              <a:blipFill>
                <a:blip r:embed="rId2"/>
                <a:stretch>
                  <a:fillRect l="-372" t="-645" b="-1290"/>
                </a:stretch>
              </a:blipFill>
            </p:spPr>
            <p:txBody>
              <a:bodyPr/>
              <a:lstStyle/>
              <a:p>
                <a:r>
                  <a:rPr lang="de-DE">
                    <a:noFill/>
                  </a:rPr>
                  <a:t> </a:t>
                </a:r>
              </a:p>
            </p:txBody>
          </p:sp>
        </mc:Fallback>
      </mc:AlternateContent>
      <p:sp>
        <p:nvSpPr>
          <p:cNvPr id="3" name="Footer Placeholder 2">
            <a:extLst>
              <a:ext uri="{FF2B5EF4-FFF2-40B4-BE49-F238E27FC236}">
                <a16:creationId xmlns:a16="http://schemas.microsoft.com/office/drawing/2014/main" id="{4344C511-08CE-41C2-A704-3E134325EF83}"/>
              </a:ext>
            </a:extLst>
          </p:cNvPr>
          <p:cNvSpPr>
            <a:spLocks noGrp="1"/>
          </p:cNvSpPr>
          <p:nvPr>
            <p:ph type="ftr" sz="quarter" idx="10"/>
          </p:nvPr>
        </p:nvSpPr>
        <p:spPr/>
        <p:txBody>
          <a:bodyPr/>
          <a:lstStyle/>
          <a:p>
            <a:r>
              <a:rPr lang="nn-NO" dirty="0"/>
              <a:t>GSI_P-22-00089_TDR (jack.halliday@physics.ox.ac.uk)</a:t>
            </a:r>
            <a:endParaRPr lang="en-GB" dirty="0"/>
          </a:p>
        </p:txBody>
      </p:sp>
      <p:sp>
        <p:nvSpPr>
          <p:cNvPr id="5" name="Slide Number Placeholder 4">
            <a:extLst>
              <a:ext uri="{FF2B5EF4-FFF2-40B4-BE49-F238E27FC236}">
                <a16:creationId xmlns:a16="http://schemas.microsoft.com/office/drawing/2014/main" id="{8CC968D9-B898-41F7-B7DD-61E5E9FD788F}"/>
              </a:ext>
            </a:extLst>
          </p:cNvPr>
          <p:cNvSpPr>
            <a:spLocks noGrp="1"/>
          </p:cNvSpPr>
          <p:nvPr>
            <p:ph type="sldNum" sz="quarter" idx="11"/>
          </p:nvPr>
        </p:nvSpPr>
        <p:spPr/>
        <p:txBody>
          <a:bodyPr/>
          <a:lstStyle/>
          <a:p>
            <a:fld id="{6242ECDE-0EED-4F40-BAE4-4F5CEDAF9C2A}" type="slidenum">
              <a:rPr lang="en-GB" smtClean="0"/>
              <a:pPr/>
              <a:t>25</a:t>
            </a:fld>
            <a:endParaRPr lang="en-GB" dirty="0"/>
          </a:p>
        </p:txBody>
      </p:sp>
    </p:spTree>
    <p:extLst>
      <p:ext uri="{BB962C8B-B14F-4D97-AF65-F5344CB8AC3E}">
        <p14:creationId xmlns:p14="http://schemas.microsoft.com/office/powerpoint/2010/main" val="1144418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CE481-F14F-3DE4-8875-9A498670FDF4}"/>
              </a:ext>
            </a:extLst>
          </p:cNvPr>
          <p:cNvSpPr>
            <a:spLocks noGrp="1"/>
          </p:cNvSpPr>
          <p:nvPr>
            <p:ph type="title"/>
          </p:nvPr>
        </p:nvSpPr>
        <p:spPr>
          <a:xfrm>
            <a:off x="1289050" y="162504"/>
            <a:ext cx="9144000" cy="367904"/>
          </a:xfrm>
        </p:spPr>
        <p:txBody>
          <a:bodyPr>
            <a:normAutofit/>
          </a:bodyPr>
          <a:lstStyle/>
          <a:p>
            <a:r>
              <a:rPr lang="en-US" sz="2000" b="1" dirty="0">
                <a:solidFill>
                  <a:schemeClr val="tx1"/>
                </a:solidFill>
              </a:rPr>
              <a:t>MAT UNILAC 2025 Outlook</a:t>
            </a:r>
          </a:p>
        </p:txBody>
      </p:sp>
      <p:pic>
        <p:nvPicPr>
          <p:cNvPr id="5" name="Picture 8" descr="Facility for Antiproton and Ion Research: User">
            <a:extLst>
              <a:ext uri="{FF2B5EF4-FFF2-40B4-BE49-F238E27FC236}">
                <a16:creationId xmlns:a16="http://schemas.microsoft.com/office/drawing/2014/main" id="{7AE6F033-3481-9C9A-DFC8-93337AD15B0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363498" y="705195"/>
            <a:ext cx="769821" cy="76982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19D3521-BD8C-4ED8-51A2-BDAC2D905A7B}"/>
              </a:ext>
            </a:extLst>
          </p:cNvPr>
          <p:cNvSpPr/>
          <p:nvPr/>
        </p:nvSpPr>
        <p:spPr>
          <a:xfrm>
            <a:off x="0" y="1368445"/>
            <a:ext cx="9144000" cy="172363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el 1">
            <a:extLst>
              <a:ext uri="{FF2B5EF4-FFF2-40B4-BE49-F238E27FC236}">
                <a16:creationId xmlns:a16="http://schemas.microsoft.com/office/drawing/2014/main" id="{592D61D3-311F-6C9C-58E0-59E5454810EA}"/>
              </a:ext>
            </a:extLst>
          </p:cNvPr>
          <p:cNvSpPr txBox="1">
            <a:spLocks/>
          </p:cNvSpPr>
          <p:nvPr/>
        </p:nvSpPr>
        <p:spPr>
          <a:xfrm>
            <a:off x="2501332" y="754320"/>
            <a:ext cx="2235530" cy="601604"/>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342900">
              <a:defRPr/>
            </a:pPr>
            <a:r>
              <a:rPr lang="en-US" sz="1600" b="1" dirty="0">
                <a:solidFill>
                  <a:srgbClr val="0365C0"/>
                </a:solidFill>
                <a:latin typeface="Arial"/>
                <a:cs typeface="Arial"/>
              </a:rPr>
              <a:t>UNILAC </a:t>
            </a:r>
          </a:p>
          <a:p>
            <a:pPr algn="ctr" defTabSz="342900">
              <a:defRPr/>
            </a:pPr>
            <a:r>
              <a:rPr lang="en-US" sz="1600" dirty="0">
                <a:solidFill>
                  <a:srgbClr val="0365C0"/>
                </a:solidFill>
                <a:latin typeface="Arial"/>
                <a:cs typeface="Arial"/>
              </a:rPr>
              <a:t>M-branch</a:t>
            </a:r>
          </a:p>
        </p:txBody>
      </p:sp>
      <p:sp>
        <p:nvSpPr>
          <p:cNvPr id="10" name="Titel 1">
            <a:extLst>
              <a:ext uri="{FF2B5EF4-FFF2-40B4-BE49-F238E27FC236}">
                <a16:creationId xmlns:a16="http://schemas.microsoft.com/office/drawing/2014/main" id="{46D78460-5CCA-4809-3DE5-9ED634A6AABE}"/>
              </a:ext>
            </a:extLst>
          </p:cNvPr>
          <p:cNvSpPr txBox="1">
            <a:spLocks/>
          </p:cNvSpPr>
          <p:nvPr/>
        </p:nvSpPr>
        <p:spPr>
          <a:xfrm>
            <a:off x="6816715" y="703736"/>
            <a:ext cx="2157001" cy="702772"/>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342900">
              <a:defRPr/>
            </a:pPr>
            <a:r>
              <a:rPr lang="en-US" sz="1600" b="1" dirty="0">
                <a:solidFill>
                  <a:srgbClr val="0365C0"/>
                </a:solidFill>
                <a:latin typeface="Arial"/>
                <a:cs typeface="Arial"/>
              </a:rPr>
              <a:t>SIS18 </a:t>
            </a:r>
          </a:p>
          <a:p>
            <a:pPr algn="ctr" defTabSz="342900">
              <a:defRPr/>
            </a:pPr>
            <a:r>
              <a:rPr lang="en-US" sz="1600" dirty="0">
                <a:solidFill>
                  <a:srgbClr val="0365C0"/>
                </a:solidFill>
                <a:latin typeface="Arial"/>
                <a:cs typeface="Arial"/>
              </a:rPr>
              <a:t>Cave A</a:t>
            </a:r>
          </a:p>
        </p:txBody>
      </p:sp>
      <p:pic>
        <p:nvPicPr>
          <p:cNvPr id="11" name="Picture 10">
            <a:extLst>
              <a:ext uri="{FF2B5EF4-FFF2-40B4-BE49-F238E27FC236}">
                <a16:creationId xmlns:a16="http://schemas.microsoft.com/office/drawing/2014/main" id="{54A29A59-B13A-B4BC-ADC1-E9BEF4383B1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617692" y="1462464"/>
            <a:ext cx="2457472" cy="1548000"/>
          </a:xfrm>
          <a:prstGeom prst="rect">
            <a:avLst/>
          </a:prstGeom>
          <a:ln w="28575">
            <a:solidFill>
              <a:srgbClr val="0070C0"/>
            </a:solidFill>
          </a:ln>
        </p:spPr>
      </p:pic>
      <p:pic>
        <p:nvPicPr>
          <p:cNvPr id="12" name="Picture 8" descr="GSI - Detailseite">
            <a:extLst>
              <a:ext uri="{FF2B5EF4-FFF2-40B4-BE49-F238E27FC236}">
                <a16:creationId xmlns:a16="http://schemas.microsoft.com/office/drawing/2014/main" id="{DCE9C04F-2F58-2D4E-2B45-E019F09A730B}"/>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735185" y="1462464"/>
            <a:ext cx="1790236" cy="1548000"/>
          </a:xfrm>
          <a:prstGeom prst="rect">
            <a:avLst/>
          </a:prstGeom>
          <a:noFill/>
          <a:ln w="38100">
            <a:solidFill>
              <a:srgbClr val="0070C0"/>
            </a:solidFill>
          </a:ln>
          <a:extLst>
            <a:ext uri="{909E8E84-426E-40DD-AFC4-6F175D3DCCD1}">
              <a14:hiddenFill xmlns:a14="http://schemas.microsoft.com/office/drawing/2010/main">
                <a:solidFill>
                  <a:srgbClr val="FFFFFF"/>
                </a:solidFill>
              </a14:hiddenFill>
            </a:ext>
          </a:extLst>
        </p:spPr>
      </p:pic>
      <p:sp>
        <p:nvSpPr>
          <p:cNvPr id="13" name="Titel 1">
            <a:extLst>
              <a:ext uri="{FF2B5EF4-FFF2-40B4-BE49-F238E27FC236}">
                <a16:creationId xmlns:a16="http://schemas.microsoft.com/office/drawing/2014/main" id="{C45A6A11-ED84-8DAE-270F-8A5E01D75AF9}"/>
              </a:ext>
            </a:extLst>
          </p:cNvPr>
          <p:cNvSpPr txBox="1">
            <a:spLocks/>
          </p:cNvSpPr>
          <p:nvPr/>
        </p:nvSpPr>
        <p:spPr>
          <a:xfrm>
            <a:off x="4457877" y="754320"/>
            <a:ext cx="2235530" cy="601604"/>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342900">
              <a:defRPr/>
            </a:pPr>
            <a:r>
              <a:rPr lang="en-US" sz="1600" b="1" dirty="0">
                <a:solidFill>
                  <a:srgbClr val="0365C0"/>
                </a:solidFill>
                <a:latin typeface="Arial"/>
                <a:cs typeface="Arial"/>
              </a:rPr>
              <a:t>UNILAC </a:t>
            </a:r>
          </a:p>
          <a:p>
            <a:pPr algn="ctr" defTabSz="342900">
              <a:defRPr/>
            </a:pPr>
            <a:r>
              <a:rPr lang="en-US" sz="1600" dirty="0">
                <a:solidFill>
                  <a:srgbClr val="0365C0"/>
                </a:solidFill>
                <a:latin typeface="Arial"/>
                <a:cs typeface="Arial"/>
              </a:rPr>
              <a:t>X0</a:t>
            </a:r>
          </a:p>
        </p:txBody>
      </p:sp>
      <p:sp>
        <p:nvSpPr>
          <p:cNvPr id="14" name="Inhaltsplatzhalter 2">
            <a:extLst>
              <a:ext uri="{FF2B5EF4-FFF2-40B4-BE49-F238E27FC236}">
                <a16:creationId xmlns:a16="http://schemas.microsoft.com/office/drawing/2014/main" id="{50B14723-2847-B108-1EFD-3FBB961CF7F3}"/>
              </a:ext>
            </a:extLst>
          </p:cNvPr>
          <p:cNvSpPr txBox="1">
            <a:spLocks/>
          </p:cNvSpPr>
          <p:nvPr/>
        </p:nvSpPr>
        <p:spPr>
          <a:xfrm>
            <a:off x="163186" y="3256909"/>
            <a:ext cx="8423253" cy="1847493"/>
          </a:xfrm>
          <a:prstGeom prst="rect">
            <a:avLst/>
          </a:prstGeom>
          <a:solidFill>
            <a:schemeClr val="bg1">
              <a:lumMod val="95000"/>
            </a:schemeClr>
          </a:solidFill>
        </p:spPr>
        <p:txBody>
          <a:bodyPr lIns="34281" tIns="17141" rIns="34281" bIns="17141">
            <a:noAutofit/>
          </a:bodyPr>
          <a:lstStyle>
            <a:lvl1pPr marL="342900" indent="-342900" algn="l" defTabSz="457200" rtl="0" eaLnBrk="1" latinLnBrk="0" hangingPunct="1">
              <a:spcBef>
                <a:spcPct val="20000"/>
              </a:spcBef>
              <a:buClr>
                <a:srgbClr val="FDBB63"/>
              </a:buClr>
              <a:buFont typeface="Wingdings" charset="2"/>
              <a:buChar char="§"/>
              <a:defRPr sz="2400" kern="1200">
                <a:solidFill>
                  <a:srgbClr val="333333"/>
                </a:solidFill>
                <a:latin typeface="Arial"/>
                <a:ea typeface="+mn-ea"/>
                <a:cs typeface="Arial"/>
              </a:defRPr>
            </a:lvl1pPr>
            <a:lvl2pPr marL="742950" indent="-285750" algn="l" defTabSz="457200" rtl="0" eaLnBrk="1" latinLnBrk="0" hangingPunct="1">
              <a:spcBef>
                <a:spcPct val="20000"/>
              </a:spcBef>
              <a:buClr>
                <a:srgbClr val="FDBB63"/>
              </a:buClr>
              <a:buFont typeface="Wingdings" charset="2"/>
              <a:buChar char="§"/>
              <a:defRPr sz="2000" kern="1200">
                <a:solidFill>
                  <a:srgbClr val="333333"/>
                </a:solidFill>
                <a:latin typeface="Arial"/>
                <a:ea typeface="+mn-ea"/>
                <a:cs typeface="Arial"/>
              </a:defRPr>
            </a:lvl2pPr>
            <a:lvl3pPr marL="1143000" indent="-228600" algn="l" defTabSz="4572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3pPr>
            <a:lvl4pPr marL="1600200" indent="-228600" algn="l" defTabSz="457200" rtl="0" eaLnBrk="1" latinLnBrk="0" hangingPunct="1">
              <a:spcBef>
                <a:spcPct val="20000"/>
              </a:spcBef>
              <a:buClr>
                <a:srgbClr val="FDBB63"/>
              </a:buClr>
              <a:buFont typeface="Wingdings" charset="2"/>
              <a:buChar char="§"/>
              <a:defRPr sz="1600" kern="1200">
                <a:solidFill>
                  <a:srgbClr val="333333"/>
                </a:solidFill>
                <a:latin typeface="Arial"/>
                <a:ea typeface="+mn-ea"/>
                <a:cs typeface="Arial"/>
              </a:defRPr>
            </a:lvl4pPr>
            <a:lvl5pPr marL="2057400" indent="-228600" algn="l" defTabSz="457200" rtl="0" eaLnBrk="1" latinLnBrk="0" hangingPunct="1">
              <a:spcBef>
                <a:spcPct val="20000"/>
              </a:spcBef>
              <a:buClr>
                <a:srgbClr val="FDBB63"/>
              </a:buClr>
              <a:buFont typeface="Wingdings" charset="2"/>
              <a:buChar char="§"/>
              <a:defRPr sz="140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450"/>
              </a:spcBef>
              <a:buFont typeface="Wingdings" pitchFamily="2" charset="2"/>
              <a:buChar char="§"/>
              <a:defRPr/>
            </a:pPr>
            <a:r>
              <a:rPr lang="en-US" altLang="de-DE" sz="1600" dirty="0"/>
              <a:t>allocation of remaining shifts (~150)</a:t>
            </a:r>
          </a:p>
          <a:p>
            <a:pPr>
              <a:spcBef>
                <a:spcPts val="450"/>
              </a:spcBef>
              <a:buFont typeface="Wingdings" pitchFamily="2" charset="2"/>
              <a:buChar char="§"/>
              <a:defRPr/>
            </a:pPr>
            <a:r>
              <a:rPr lang="en-US" altLang="de-DE" sz="1600" dirty="0"/>
              <a:t>new </a:t>
            </a:r>
            <a:r>
              <a:rPr lang="en-US" altLang="de-DE" sz="1600" b="1" dirty="0"/>
              <a:t>MAT PAC Call </a:t>
            </a:r>
            <a:r>
              <a:rPr lang="en-US" altLang="de-DE" sz="1600" dirty="0"/>
              <a:t>at the end of 2024 </a:t>
            </a:r>
            <a:r>
              <a:rPr lang="en-US" altLang="de-DE" sz="1600" dirty="0">
                <a:sym typeface="Wingdings" pitchFamily="2" charset="2"/>
              </a:rPr>
              <a:t> </a:t>
            </a:r>
            <a:r>
              <a:rPr lang="en-US" altLang="de-DE" sz="1600" b="1" dirty="0">
                <a:sym typeface="Wingdings" pitchFamily="2" charset="2"/>
              </a:rPr>
              <a:t>New users requests </a:t>
            </a:r>
            <a:r>
              <a:rPr lang="en-US" altLang="de-DE" sz="1600" dirty="0">
                <a:sym typeface="Wingdings" pitchFamily="2" charset="2"/>
              </a:rPr>
              <a:t>also for 2025 beamtime</a:t>
            </a:r>
          </a:p>
          <a:p>
            <a:pPr>
              <a:spcBef>
                <a:spcPts val="450"/>
              </a:spcBef>
              <a:buFont typeface="Wingdings" pitchFamily="2" charset="2"/>
              <a:buChar char="§"/>
              <a:defRPr/>
            </a:pPr>
            <a:r>
              <a:rPr lang="en-US" altLang="de-DE" sz="1600" dirty="0">
                <a:sym typeface="Wingdings" pitchFamily="2" charset="2"/>
              </a:rPr>
              <a:t>Ion species between ~Ca and U, energies between 3.6 and 11.4 MeV/u</a:t>
            </a:r>
          </a:p>
          <a:p>
            <a:pPr>
              <a:spcBef>
                <a:spcPts val="450"/>
              </a:spcBef>
              <a:buFont typeface="Wingdings" pitchFamily="2" charset="2"/>
              <a:buChar char="§"/>
              <a:defRPr/>
            </a:pPr>
            <a:r>
              <a:rPr lang="en-US" altLang="de-DE" sz="1600" dirty="0">
                <a:sym typeface="Wingdings" pitchFamily="2" charset="2"/>
              </a:rPr>
              <a:t>Long pulses (1-4 ms) and 20-50 Hz duty cycle preferred</a:t>
            </a:r>
          </a:p>
          <a:p>
            <a:pPr>
              <a:spcBef>
                <a:spcPts val="450"/>
              </a:spcBef>
              <a:buFont typeface="Wingdings" pitchFamily="2" charset="2"/>
              <a:buChar char="§"/>
              <a:defRPr/>
            </a:pPr>
            <a:r>
              <a:rPr lang="en-US" altLang="de-DE" sz="1600" dirty="0">
                <a:sym typeface="Wingdings" pitchFamily="2" charset="2"/>
              </a:rPr>
              <a:t>Parallel operation of X0 and M-branch </a:t>
            </a:r>
          </a:p>
          <a:p>
            <a:pPr>
              <a:spcBef>
                <a:spcPts val="450"/>
              </a:spcBef>
              <a:buFont typeface="Wingdings" pitchFamily="2" charset="2"/>
              <a:buChar char="§"/>
              <a:defRPr/>
            </a:pPr>
            <a:r>
              <a:rPr lang="en-US" altLang="de-DE" sz="1600" dirty="0">
                <a:sym typeface="Wingdings" pitchFamily="2" charset="2"/>
              </a:rPr>
              <a:t>Testing of new controls and setups</a:t>
            </a:r>
          </a:p>
        </p:txBody>
      </p:sp>
      <p:sp>
        <p:nvSpPr>
          <p:cNvPr id="15" name="Titel 1">
            <a:extLst>
              <a:ext uri="{FF2B5EF4-FFF2-40B4-BE49-F238E27FC236}">
                <a16:creationId xmlns:a16="http://schemas.microsoft.com/office/drawing/2014/main" id="{5030410E-E577-034C-A682-03229A34C003}"/>
              </a:ext>
            </a:extLst>
          </p:cNvPr>
          <p:cNvSpPr txBox="1">
            <a:spLocks/>
          </p:cNvSpPr>
          <p:nvPr/>
        </p:nvSpPr>
        <p:spPr>
          <a:xfrm>
            <a:off x="85690" y="703737"/>
            <a:ext cx="1929640" cy="702771"/>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342900">
              <a:defRPr/>
            </a:pPr>
            <a:r>
              <a:rPr lang="en-US" sz="1600" b="1" dirty="0">
                <a:solidFill>
                  <a:srgbClr val="0365C0"/>
                </a:solidFill>
                <a:latin typeface="Arial"/>
                <a:cs typeface="Arial"/>
              </a:rPr>
              <a:t>CRYRING</a:t>
            </a:r>
          </a:p>
          <a:p>
            <a:pPr algn="ctr" defTabSz="342900">
              <a:defRPr/>
            </a:pPr>
            <a:r>
              <a:rPr lang="en-US" sz="1600" dirty="0">
                <a:solidFill>
                  <a:srgbClr val="0365C0"/>
                </a:solidFill>
                <a:latin typeface="Arial"/>
                <a:cs typeface="Arial"/>
              </a:rPr>
              <a:t>MAT station</a:t>
            </a:r>
          </a:p>
        </p:txBody>
      </p:sp>
      <p:pic>
        <p:nvPicPr>
          <p:cNvPr id="23" name="Picture 22">
            <a:extLst>
              <a:ext uri="{FF2B5EF4-FFF2-40B4-BE49-F238E27FC236}">
                <a16:creationId xmlns:a16="http://schemas.microsoft.com/office/drawing/2014/main" id="{09E221E5-B9EB-1056-5C77-B47B00CABFD1}"/>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2566850" y="1462464"/>
            <a:ext cx="1969344" cy="1548000"/>
          </a:xfrm>
          <a:prstGeom prst="rect">
            <a:avLst/>
          </a:prstGeom>
        </p:spPr>
      </p:pic>
      <p:pic>
        <p:nvPicPr>
          <p:cNvPr id="24" name="Picture 6" descr="6,974 Correct Incorrect Symbols Royalty-Free Photos and Stock Images |  Shutterstock">
            <a:extLst>
              <a:ext uri="{FF2B5EF4-FFF2-40B4-BE49-F238E27FC236}">
                <a16:creationId xmlns:a16="http://schemas.microsoft.com/office/drawing/2014/main" id="{04C6FB9C-3B29-3522-E71D-F38879C8BFAA}"/>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a:stretch/>
        </p:blipFill>
        <p:spPr bwMode="auto">
          <a:xfrm>
            <a:off x="6619837" y="1465396"/>
            <a:ext cx="468000" cy="46039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6,974 Correct Incorrect Symbols Royalty-Free Photos and Stock Images |  Shutterstock">
            <a:extLst>
              <a:ext uri="{FF2B5EF4-FFF2-40B4-BE49-F238E27FC236}">
                <a16:creationId xmlns:a16="http://schemas.microsoft.com/office/drawing/2014/main" id="{649BC466-2DDA-674A-6568-0A292BE0B39B}"/>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a:stretch/>
        </p:blipFill>
        <p:spPr bwMode="auto">
          <a:xfrm>
            <a:off x="4756322" y="1445001"/>
            <a:ext cx="468000" cy="46039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6,974 Correct Incorrect Symbols Royalty-Free Photos and Stock Images |  Shutterstock">
            <a:extLst>
              <a:ext uri="{FF2B5EF4-FFF2-40B4-BE49-F238E27FC236}">
                <a16:creationId xmlns:a16="http://schemas.microsoft.com/office/drawing/2014/main" id="{AE73FFF2-D05F-6D4C-B255-B8E358B2960C}"/>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a:stretch/>
        </p:blipFill>
        <p:spPr bwMode="auto">
          <a:xfrm>
            <a:off x="4114333" y="1448365"/>
            <a:ext cx="468000" cy="46039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3B8D35A-690C-4F86-7DE8-6EF7E94EEB7F}"/>
              </a:ext>
            </a:extLst>
          </p:cNvPr>
          <p:cNvPicPr>
            <a:picLocks noChangeAspect="1"/>
          </p:cNvPicPr>
          <p:nvPr/>
        </p:nvPicPr>
        <p:blipFill>
          <a:blip r:embed="rId8"/>
          <a:stretch>
            <a:fillRect/>
          </a:stretch>
        </p:blipFill>
        <p:spPr>
          <a:xfrm>
            <a:off x="356977" y="1406508"/>
            <a:ext cx="1574061" cy="1610228"/>
          </a:xfrm>
          <a:prstGeom prst="rect">
            <a:avLst/>
          </a:prstGeom>
        </p:spPr>
      </p:pic>
      <p:pic>
        <p:nvPicPr>
          <p:cNvPr id="28" name="Picture 6" descr="6,974 Correct Incorrect Symbols Royalty-Free Photos and Stock Images |  Shutterstock">
            <a:extLst>
              <a:ext uri="{FF2B5EF4-FFF2-40B4-BE49-F238E27FC236}">
                <a16:creationId xmlns:a16="http://schemas.microsoft.com/office/drawing/2014/main" id="{EDB8DA96-1D10-B97E-76AD-8CE8108571E1}"/>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a:stretch/>
        </p:blipFill>
        <p:spPr bwMode="auto">
          <a:xfrm>
            <a:off x="1700954" y="1419029"/>
            <a:ext cx="468000" cy="460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826659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125CBDDA-5CCF-8748-8988-9DC6C8981774}" type="slidenum">
              <a:rPr lang="de-DE" smtClean="0"/>
              <a:t>3</a:t>
            </a:fld>
            <a:endParaRPr lang="de-DE"/>
          </a:p>
        </p:txBody>
      </p:sp>
      <p:sp>
        <p:nvSpPr>
          <p:cNvPr id="4" name="Datumsplatzhalter 3"/>
          <p:cNvSpPr>
            <a:spLocks noGrp="1"/>
          </p:cNvSpPr>
          <p:nvPr>
            <p:ph type="dt" sz="half" idx="2"/>
          </p:nvPr>
        </p:nvSpPr>
        <p:spPr/>
        <p:txBody>
          <a:bodyPr/>
          <a:lstStyle/>
          <a:p>
            <a:r>
              <a:rPr lang="de-DE"/>
              <a:t>07.09.2022</a:t>
            </a:r>
            <a:endParaRPr lang="de-DE" dirty="0"/>
          </a:p>
        </p:txBody>
      </p:sp>
      <p:sp>
        <p:nvSpPr>
          <p:cNvPr id="5" name="Fußzeilenplatzhalter 4"/>
          <p:cNvSpPr>
            <a:spLocks noGrp="1"/>
          </p:cNvSpPr>
          <p:nvPr>
            <p:ph type="ftr" sz="quarter" idx="3"/>
          </p:nvPr>
        </p:nvSpPr>
        <p:spPr/>
        <p:txBody>
          <a:bodyPr/>
          <a:lstStyle/>
          <a:p>
            <a:pPr algn="l"/>
            <a:r>
              <a:rPr lang="en-US"/>
              <a:t>6th Beam Time Retreat | M. Block | </a:t>
            </a:r>
            <a:endParaRPr lang="de-DE" dirty="0"/>
          </a:p>
        </p:txBody>
      </p:sp>
      <p:sp>
        <p:nvSpPr>
          <p:cNvPr id="2" name="Textfeld 1">
            <a:extLst>
              <a:ext uri="{FF2B5EF4-FFF2-40B4-BE49-F238E27FC236}">
                <a16:creationId xmlns:a16="http://schemas.microsoft.com/office/drawing/2014/main" id="{B205BE21-D710-6FF0-ED3F-352B40B7166E}"/>
              </a:ext>
            </a:extLst>
          </p:cNvPr>
          <p:cNvSpPr txBox="1"/>
          <p:nvPr/>
        </p:nvSpPr>
        <p:spPr>
          <a:xfrm>
            <a:off x="2605085" y="2275830"/>
            <a:ext cx="3934090" cy="461665"/>
          </a:xfrm>
          <a:prstGeom prst="rect">
            <a:avLst/>
          </a:prstGeom>
        </p:spPr>
        <p:txBody>
          <a:bodyPr vert="horz" wrap="none" lIns="91440" tIns="45720" rIns="91440" bIns="45720" rtlCol="0" anchor="t">
            <a:spAutoFit/>
          </a:bodyPr>
          <a:lstStyle/>
          <a:p>
            <a:pPr algn="l"/>
            <a:r>
              <a:rPr lang="de-DE" sz="2400" dirty="0"/>
              <a:t>UNILAC – Material Science</a:t>
            </a:r>
          </a:p>
        </p:txBody>
      </p:sp>
    </p:spTree>
    <p:extLst>
      <p:ext uri="{BB962C8B-B14F-4D97-AF65-F5344CB8AC3E}">
        <p14:creationId xmlns:p14="http://schemas.microsoft.com/office/powerpoint/2010/main" val="18044799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5F2BD-AD54-E9B3-4C57-D29CB3008694}"/>
              </a:ext>
            </a:extLst>
          </p:cNvPr>
          <p:cNvSpPr>
            <a:spLocks noGrp="1"/>
          </p:cNvSpPr>
          <p:nvPr>
            <p:ph type="title"/>
          </p:nvPr>
        </p:nvSpPr>
        <p:spPr>
          <a:xfrm>
            <a:off x="371575" y="372854"/>
            <a:ext cx="9120757" cy="367904"/>
          </a:xfrm>
        </p:spPr>
        <p:txBody>
          <a:bodyPr/>
          <a:lstStyle/>
          <a:p>
            <a:r>
              <a:rPr lang="en-US" sz="2400" b="1" dirty="0"/>
              <a:t>MAT beamtime 2024</a:t>
            </a:r>
          </a:p>
        </p:txBody>
      </p:sp>
      <p:sp>
        <p:nvSpPr>
          <p:cNvPr id="3" name="Rectangle 2">
            <a:extLst>
              <a:ext uri="{FF2B5EF4-FFF2-40B4-BE49-F238E27FC236}">
                <a16:creationId xmlns:a16="http://schemas.microsoft.com/office/drawing/2014/main" id="{2A3D9D70-B564-31B9-862F-C940F4F40767}"/>
              </a:ext>
            </a:extLst>
          </p:cNvPr>
          <p:cNvSpPr/>
          <p:nvPr/>
        </p:nvSpPr>
        <p:spPr>
          <a:xfrm>
            <a:off x="0" y="1520845"/>
            <a:ext cx="9144000" cy="172363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el 1">
            <a:extLst>
              <a:ext uri="{FF2B5EF4-FFF2-40B4-BE49-F238E27FC236}">
                <a16:creationId xmlns:a16="http://schemas.microsoft.com/office/drawing/2014/main" id="{7E17932F-61A9-620D-AF9F-067D1AC8BB74}"/>
              </a:ext>
            </a:extLst>
          </p:cNvPr>
          <p:cNvSpPr txBox="1">
            <a:spLocks/>
          </p:cNvSpPr>
          <p:nvPr/>
        </p:nvSpPr>
        <p:spPr>
          <a:xfrm>
            <a:off x="2501332" y="906720"/>
            <a:ext cx="2235530" cy="601604"/>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342900">
              <a:defRPr/>
            </a:pPr>
            <a:r>
              <a:rPr lang="en-US" sz="1600" b="1" dirty="0">
                <a:solidFill>
                  <a:srgbClr val="0365C0"/>
                </a:solidFill>
                <a:latin typeface="Arial"/>
                <a:cs typeface="Arial"/>
              </a:rPr>
              <a:t>UNILAC </a:t>
            </a:r>
          </a:p>
          <a:p>
            <a:pPr algn="ctr" defTabSz="342900">
              <a:defRPr/>
            </a:pPr>
            <a:r>
              <a:rPr lang="en-US" sz="1600" dirty="0">
                <a:solidFill>
                  <a:srgbClr val="0365C0"/>
                </a:solidFill>
                <a:latin typeface="Arial"/>
                <a:cs typeface="Arial"/>
              </a:rPr>
              <a:t>M-branch</a:t>
            </a:r>
          </a:p>
        </p:txBody>
      </p:sp>
      <p:sp>
        <p:nvSpPr>
          <p:cNvPr id="5" name="Titel 1">
            <a:extLst>
              <a:ext uri="{FF2B5EF4-FFF2-40B4-BE49-F238E27FC236}">
                <a16:creationId xmlns:a16="http://schemas.microsoft.com/office/drawing/2014/main" id="{17E27E69-3BD7-0472-DE6F-5B14DAD8427B}"/>
              </a:ext>
            </a:extLst>
          </p:cNvPr>
          <p:cNvSpPr txBox="1">
            <a:spLocks/>
          </p:cNvSpPr>
          <p:nvPr/>
        </p:nvSpPr>
        <p:spPr>
          <a:xfrm>
            <a:off x="6816715" y="856136"/>
            <a:ext cx="2157001" cy="702772"/>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342900">
              <a:defRPr/>
            </a:pPr>
            <a:r>
              <a:rPr lang="en-US" sz="1600" b="1" dirty="0">
                <a:solidFill>
                  <a:srgbClr val="0365C0"/>
                </a:solidFill>
                <a:latin typeface="Arial"/>
                <a:cs typeface="Arial"/>
              </a:rPr>
              <a:t>SIS18 </a:t>
            </a:r>
          </a:p>
          <a:p>
            <a:pPr algn="ctr" defTabSz="342900">
              <a:defRPr/>
            </a:pPr>
            <a:r>
              <a:rPr lang="en-US" sz="1600" dirty="0">
                <a:solidFill>
                  <a:srgbClr val="0365C0"/>
                </a:solidFill>
                <a:latin typeface="Arial"/>
                <a:cs typeface="Arial"/>
              </a:rPr>
              <a:t>Cave A</a:t>
            </a:r>
          </a:p>
        </p:txBody>
      </p:sp>
      <p:pic>
        <p:nvPicPr>
          <p:cNvPr id="6" name="Picture 5">
            <a:extLst>
              <a:ext uri="{FF2B5EF4-FFF2-40B4-BE49-F238E27FC236}">
                <a16:creationId xmlns:a16="http://schemas.microsoft.com/office/drawing/2014/main" id="{80649817-530E-2BA2-3468-EB337613D8F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617692" y="1614864"/>
            <a:ext cx="2457472" cy="1548000"/>
          </a:xfrm>
          <a:prstGeom prst="rect">
            <a:avLst/>
          </a:prstGeom>
          <a:ln w="28575">
            <a:solidFill>
              <a:srgbClr val="0070C0"/>
            </a:solidFill>
          </a:ln>
        </p:spPr>
      </p:pic>
      <p:pic>
        <p:nvPicPr>
          <p:cNvPr id="8" name="Picture 8" descr="GSI - Detailseite">
            <a:extLst>
              <a:ext uri="{FF2B5EF4-FFF2-40B4-BE49-F238E27FC236}">
                <a16:creationId xmlns:a16="http://schemas.microsoft.com/office/drawing/2014/main" id="{1F1CBB26-38B2-535A-6DAB-7D038493F02F}"/>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735185" y="1614864"/>
            <a:ext cx="1790236" cy="1548000"/>
          </a:xfrm>
          <a:prstGeom prst="rect">
            <a:avLst/>
          </a:prstGeom>
          <a:noFill/>
          <a:ln w="38100">
            <a:solidFill>
              <a:srgbClr val="0070C0"/>
            </a:solidFill>
          </a:ln>
          <a:extLst>
            <a:ext uri="{909E8E84-426E-40DD-AFC4-6F175D3DCCD1}">
              <a14:hiddenFill xmlns:a14="http://schemas.microsoft.com/office/drawing/2010/main">
                <a:solidFill>
                  <a:srgbClr val="FFFFFF"/>
                </a:solidFill>
              </a14:hiddenFill>
            </a:ext>
          </a:extLst>
        </p:spPr>
      </p:pic>
      <p:sp>
        <p:nvSpPr>
          <p:cNvPr id="9" name="Titel 1">
            <a:extLst>
              <a:ext uri="{FF2B5EF4-FFF2-40B4-BE49-F238E27FC236}">
                <a16:creationId xmlns:a16="http://schemas.microsoft.com/office/drawing/2014/main" id="{D00FCB26-4B2C-DE63-731D-D6E644BFCEC5}"/>
              </a:ext>
            </a:extLst>
          </p:cNvPr>
          <p:cNvSpPr txBox="1">
            <a:spLocks/>
          </p:cNvSpPr>
          <p:nvPr/>
        </p:nvSpPr>
        <p:spPr>
          <a:xfrm>
            <a:off x="4457877" y="906720"/>
            <a:ext cx="2235530" cy="601604"/>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342900">
              <a:defRPr/>
            </a:pPr>
            <a:r>
              <a:rPr lang="en-US" sz="1600" b="1" dirty="0">
                <a:solidFill>
                  <a:srgbClr val="0365C0"/>
                </a:solidFill>
                <a:latin typeface="Arial"/>
                <a:cs typeface="Arial"/>
              </a:rPr>
              <a:t>UNILAC </a:t>
            </a:r>
          </a:p>
          <a:p>
            <a:pPr algn="ctr" defTabSz="342900">
              <a:defRPr/>
            </a:pPr>
            <a:r>
              <a:rPr lang="en-US" sz="1600" dirty="0">
                <a:solidFill>
                  <a:srgbClr val="0365C0"/>
                </a:solidFill>
                <a:latin typeface="Arial"/>
                <a:cs typeface="Arial"/>
              </a:rPr>
              <a:t>X0</a:t>
            </a:r>
          </a:p>
        </p:txBody>
      </p:sp>
      <p:sp>
        <p:nvSpPr>
          <p:cNvPr id="10" name="Inhaltsplatzhalter 2">
            <a:extLst>
              <a:ext uri="{FF2B5EF4-FFF2-40B4-BE49-F238E27FC236}">
                <a16:creationId xmlns:a16="http://schemas.microsoft.com/office/drawing/2014/main" id="{EAC6094E-8F0C-F39F-FAB8-A2940B84312A}"/>
              </a:ext>
            </a:extLst>
          </p:cNvPr>
          <p:cNvSpPr txBox="1">
            <a:spLocks/>
          </p:cNvSpPr>
          <p:nvPr/>
        </p:nvSpPr>
        <p:spPr>
          <a:xfrm>
            <a:off x="532108" y="3722025"/>
            <a:ext cx="8301054" cy="1203164"/>
          </a:xfrm>
          <a:prstGeom prst="rect">
            <a:avLst/>
          </a:prstGeom>
        </p:spPr>
        <p:txBody>
          <a:bodyPr lIns="34281" tIns="17141" rIns="34281" bIns="17141">
            <a:noAutofit/>
          </a:bodyPr>
          <a:lstStyle>
            <a:lvl1pPr marL="342900" indent="-342900" algn="l" defTabSz="457200" rtl="0" eaLnBrk="1" latinLnBrk="0" hangingPunct="1">
              <a:spcBef>
                <a:spcPct val="20000"/>
              </a:spcBef>
              <a:buClr>
                <a:srgbClr val="FDBB63"/>
              </a:buClr>
              <a:buFont typeface="Wingdings" charset="2"/>
              <a:buChar char="§"/>
              <a:defRPr sz="2400" kern="1200">
                <a:solidFill>
                  <a:srgbClr val="333333"/>
                </a:solidFill>
                <a:latin typeface="Arial"/>
                <a:ea typeface="+mn-ea"/>
                <a:cs typeface="Arial"/>
              </a:defRPr>
            </a:lvl1pPr>
            <a:lvl2pPr marL="742950" indent="-285750" algn="l" defTabSz="457200" rtl="0" eaLnBrk="1" latinLnBrk="0" hangingPunct="1">
              <a:spcBef>
                <a:spcPct val="20000"/>
              </a:spcBef>
              <a:buClr>
                <a:srgbClr val="FDBB63"/>
              </a:buClr>
              <a:buFont typeface="Wingdings" charset="2"/>
              <a:buChar char="§"/>
              <a:defRPr sz="2000" kern="1200">
                <a:solidFill>
                  <a:srgbClr val="333333"/>
                </a:solidFill>
                <a:latin typeface="Arial"/>
                <a:ea typeface="+mn-ea"/>
                <a:cs typeface="Arial"/>
              </a:defRPr>
            </a:lvl2pPr>
            <a:lvl3pPr marL="1143000" indent="-228600" algn="l" defTabSz="4572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3pPr>
            <a:lvl4pPr marL="1600200" indent="-228600" algn="l" defTabSz="457200" rtl="0" eaLnBrk="1" latinLnBrk="0" hangingPunct="1">
              <a:spcBef>
                <a:spcPct val="20000"/>
              </a:spcBef>
              <a:buClr>
                <a:srgbClr val="FDBB63"/>
              </a:buClr>
              <a:buFont typeface="Wingdings" charset="2"/>
              <a:buChar char="§"/>
              <a:defRPr sz="1600" kern="1200">
                <a:solidFill>
                  <a:srgbClr val="333333"/>
                </a:solidFill>
                <a:latin typeface="Arial"/>
                <a:ea typeface="+mn-ea"/>
                <a:cs typeface="Arial"/>
              </a:defRPr>
            </a:lvl4pPr>
            <a:lvl5pPr marL="2057400" indent="-228600" algn="l" defTabSz="457200" rtl="0" eaLnBrk="1" latinLnBrk="0" hangingPunct="1">
              <a:spcBef>
                <a:spcPct val="20000"/>
              </a:spcBef>
              <a:buClr>
                <a:srgbClr val="FDBB63"/>
              </a:buClr>
              <a:buFont typeface="Wingdings" charset="2"/>
              <a:buChar char="§"/>
              <a:defRPr sz="140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0975" indent="-180975">
              <a:spcBef>
                <a:spcPts val="450"/>
              </a:spcBef>
              <a:defRPr/>
            </a:pPr>
            <a:r>
              <a:rPr lang="en-US" altLang="de-DE" sz="1600" dirty="0"/>
              <a:t>~50 % of the ~300 shifts granted for 2024/2025 allocated in 2024 (&gt; 50 days operation)</a:t>
            </a:r>
          </a:p>
          <a:p>
            <a:pPr marL="180975" indent="-180975">
              <a:spcBef>
                <a:spcPts val="450"/>
              </a:spcBef>
              <a:defRPr/>
            </a:pPr>
            <a:r>
              <a:rPr lang="en-US" altLang="de-DE" sz="1600" b="1" dirty="0"/>
              <a:t>parallel operation </a:t>
            </a:r>
            <a:r>
              <a:rPr lang="en-US" altLang="de-DE" sz="1600" dirty="0"/>
              <a:t>of M-branch and X0 is </a:t>
            </a:r>
            <a:r>
              <a:rPr lang="en-US" altLang="de-DE" sz="1600" b="1" dirty="0"/>
              <a:t>essential</a:t>
            </a:r>
            <a:r>
              <a:rPr lang="en-US" altLang="de-DE" sz="1600" dirty="0"/>
              <a:t> and very </a:t>
            </a:r>
            <a:r>
              <a:rPr lang="en-US" altLang="de-DE" sz="1600" b="1" dirty="0"/>
              <a:t>efficient</a:t>
            </a:r>
          </a:p>
          <a:p>
            <a:pPr marL="180975" indent="-180975">
              <a:spcBef>
                <a:spcPts val="450"/>
              </a:spcBef>
              <a:defRPr/>
            </a:pPr>
            <a:r>
              <a:rPr lang="en-US" altLang="de-DE" sz="1600" dirty="0"/>
              <a:t>~ 40 user groups of the MAT collaboration were served in 2024 </a:t>
            </a:r>
          </a:p>
          <a:p>
            <a:pPr marL="180975" indent="-180975">
              <a:spcBef>
                <a:spcPts val="450"/>
              </a:spcBef>
              <a:defRPr/>
            </a:pPr>
            <a:r>
              <a:rPr lang="en-US" altLang="de-DE" sz="1600" dirty="0"/>
              <a:t>various ion species, energies, fluxes (single ion to &gt; 1e9 i/cm</a:t>
            </a:r>
            <a:r>
              <a:rPr lang="en-US" altLang="de-DE" sz="1600" baseline="30000" dirty="0"/>
              <a:t>2</a:t>
            </a:r>
            <a:r>
              <a:rPr lang="en-US" altLang="de-DE" sz="1600" dirty="0"/>
              <a:t>s)</a:t>
            </a:r>
            <a:endParaRPr lang="en-US" altLang="de-DE" sz="1600" baseline="30000" dirty="0"/>
          </a:p>
        </p:txBody>
      </p:sp>
      <p:sp>
        <p:nvSpPr>
          <p:cNvPr id="11" name="Titel 1">
            <a:extLst>
              <a:ext uri="{FF2B5EF4-FFF2-40B4-BE49-F238E27FC236}">
                <a16:creationId xmlns:a16="http://schemas.microsoft.com/office/drawing/2014/main" id="{5B09D1F6-6F95-7D47-DB2B-50A238D0E12B}"/>
              </a:ext>
            </a:extLst>
          </p:cNvPr>
          <p:cNvSpPr txBox="1">
            <a:spLocks/>
          </p:cNvSpPr>
          <p:nvPr/>
        </p:nvSpPr>
        <p:spPr>
          <a:xfrm>
            <a:off x="85690" y="856137"/>
            <a:ext cx="1929640" cy="702771"/>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342900">
              <a:defRPr/>
            </a:pPr>
            <a:r>
              <a:rPr lang="en-US" sz="1600" b="1" dirty="0">
                <a:solidFill>
                  <a:srgbClr val="0365C0"/>
                </a:solidFill>
                <a:latin typeface="Arial"/>
                <a:cs typeface="Arial"/>
              </a:rPr>
              <a:t>CRYRING</a:t>
            </a:r>
          </a:p>
          <a:p>
            <a:pPr algn="ctr" defTabSz="342900">
              <a:defRPr/>
            </a:pPr>
            <a:r>
              <a:rPr lang="en-US" sz="1600" dirty="0">
                <a:solidFill>
                  <a:srgbClr val="0365C0"/>
                </a:solidFill>
                <a:latin typeface="Arial"/>
                <a:cs typeface="Arial"/>
              </a:rPr>
              <a:t>MAT station</a:t>
            </a:r>
          </a:p>
        </p:txBody>
      </p:sp>
      <p:pic>
        <p:nvPicPr>
          <p:cNvPr id="12" name="Picture 11">
            <a:extLst>
              <a:ext uri="{FF2B5EF4-FFF2-40B4-BE49-F238E27FC236}">
                <a16:creationId xmlns:a16="http://schemas.microsoft.com/office/drawing/2014/main" id="{93FD678B-2A48-25D4-9336-4AA62EDA736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4973" y="1614864"/>
            <a:ext cx="2048627" cy="1548000"/>
          </a:xfrm>
          <a:prstGeom prst="rect">
            <a:avLst/>
          </a:prstGeom>
          <a:ln w="28575">
            <a:solidFill>
              <a:srgbClr val="0070C0"/>
            </a:solidFill>
          </a:ln>
        </p:spPr>
      </p:pic>
      <p:cxnSp>
        <p:nvCxnSpPr>
          <p:cNvPr id="13" name="Straight Arrow Connector 12">
            <a:extLst>
              <a:ext uri="{FF2B5EF4-FFF2-40B4-BE49-F238E27FC236}">
                <a16:creationId xmlns:a16="http://schemas.microsoft.com/office/drawing/2014/main" id="{68E93868-2FB9-106F-8AAA-CFA22135163E}"/>
              </a:ext>
            </a:extLst>
          </p:cNvPr>
          <p:cNvCxnSpPr>
            <a:cxnSpLocks/>
          </p:cNvCxnSpPr>
          <p:nvPr/>
        </p:nvCxnSpPr>
        <p:spPr>
          <a:xfrm flipV="1">
            <a:off x="2501332" y="3359211"/>
            <a:ext cx="4024089" cy="15705"/>
          </a:xfrm>
          <a:prstGeom prst="straightConnector1">
            <a:avLst/>
          </a:prstGeom>
          <a:ln>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7C3032C2-A034-FE31-D46B-D9C2194CD973}"/>
              </a:ext>
            </a:extLst>
          </p:cNvPr>
          <p:cNvSpPr txBox="1"/>
          <p:nvPr/>
        </p:nvSpPr>
        <p:spPr>
          <a:xfrm>
            <a:off x="3001857" y="3359211"/>
            <a:ext cx="3466655" cy="307777"/>
          </a:xfrm>
          <a:prstGeom prst="rect">
            <a:avLst/>
          </a:prstGeom>
        </p:spPr>
        <p:txBody>
          <a:bodyPr vert="horz" wrap="none" lIns="91440" tIns="45720" rIns="91440" bIns="45720" rtlCol="0" anchor="t">
            <a:spAutoFit/>
          </a:bodyPr>
          <a:lstStyle/>
          <a:p>
            <a:pPr algn="l"/>
            <a:r>
              <a:rPr lang="en-US" sz="1400" b="1" dirty="0">
                <a:solidFill>
                  <a:srgbClr val="009051"/>
                </a:solidFill>
              </a:rPr>
              <a:t>February to June   (Ar, Fe, Au, and U)</a:t>
            </a:r>
          </a:p>
        </p:txBody>
      </p:sp>
      <p:sp>
        <p:nvSpPr>
          <p:cNvPr id="15" name="TextBox 14">
            <a:extLst>
              <a:ext uri="{FF2B5EF4-FFF2-40B4-BE49-F238E27FC236}">
                <a16:creationId xmlns:a16="http://schemas.microsoft.com/office/drawing/2014/main" id="{B685DB3E-B714-B38C-8ACC-C185D484AC9B}"/>
              </a:ext>
            </a:extLst>
          </p:cNvPr>
          <p:cNvSpPr txBox="1"/>
          <p:nvPr/>
        </p:nvSpPr>
        <p:spPr>
          <a:xfrm>
            <a:off x="7338901" y="3359211"/>
            <a:ext cx="961161" cy="307777"/>
          </a:xfrm>
          <a:prstGeom prst="rect">
            <a:avLst/>
          </a:prstGeom>
        </p:spPr>
        <p:txBody>
          <a:bodyPr vert="horz" wrap="none" lIns="91440" tIns="45720" rIns="91440" bIns="45720" rtlCol="0" anchor="t">
            <a:spAutoFit/>
          </a:bodyPr>
          <a:lstStyle/>
          <a:p>
            <a:pPr algn="l"/>
            <a:r>
              <a:rPr lang="en-US" sz="1400" b="1" dirty="0">
                <a:solidFill>
                  <a:srgbClr val="009051"/>
                </a:solidFill>
              </a:rPr>
              <a:t>June (U)</a:t>
            </a:r>
          </a:p>
        </p:txBody>
      </p:sp>
      <p:cxnSp>
        <p:nvCxnSpPr>
          <p:cNvPr id="16" name="Straight Arrow Connector 15">
            <a:extLst>
              <a:ext uri="{FF2B5EF4-FFF2-40B4-BE49-F238E27FC236}">
                <a16:creationId xmlns:a16="http://schemas.microsoft.com/office/drawing/2014/main" id="{05A98445-C3D8-B515-06D1-B40C58B4E974}"/>
              </a:ext>
            </a:extLst>
          </p:cNvPr>
          <p:cNvCxnSpPr>
            <a:cxnSpLocks/>
          </p:cNvCxnSpPr>
          <p:nvPr/>
        </p:nvCxnSpPr>
        <p:spPr>
          <a:xfrm>
            <a:off x="6640857" y="3359211"/>
            <a:ext cx="2333343" cy="4391"/>
          </a:xfrm>
          <a:prstGeom prst="straightConnector1">
            <a:avLst/>
          </a:prstGeom>
          <a:ln>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097D906F-FCCC-F1E1-7F9B-2360C8D7508C}"/>
              </a:ext>
            </a:extLst>
          </p:cNvPr>
          <p:cNvCxnSpPr>
            <a:cxnSpLocks/>
          </p:cNvCxnSpPr>
          <p:nvPr/>
        </p:nvCxnSpPr>
        <p:spPr>
          <a:xfrm>
            <a:off x="23243" y="3374916"/>
            <a:ext cx="2110357" cy="0"/>
          </a:xfrm>
          <a:prstGeom prst="straightConnector1">
            <a:avLst/>
          </a:prstGeom>
          <a:ln>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pic>
        <p:nvPicPr>
          <p:cNvPr id="19" name="Picture 18">
            <a:extLst>
              <a:ext uri="{FF2B5EF4-FFF2-40B4-BE49-F238E27FC236}">
                <a16:creationId xmlns:a16="http://schemas.microsoft.com/office/drawing/2014/main" id="{B319E396-6EFE-1BAF-C753-D4B3074D2ACB}"/>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2566850" y="1614864"/>
            <a:ext cx="1969344" cy="1548000"/>
          </a:xfrm>
          <a:prstGeom prst="rect">
            <a:avLst/>
          </a:prstGeom>
        </p:spPr>
      </p:pic>
      <p:pic>
        <p:nvPicPr>
          <p:cNvPr id="1030" name="Picture 6" descr="6,974 Correct Incorrect Symbols Royalty-Free Photos and Stock Images |  Shutterstock">
            <a:extLst>
              <a:ext uri="{FF2B5EF4-FFF2-40B4-BE49-F238E27FC236}">
                <a16:creationId xmlns:a16="http://schemas.microsoft.com/office/drawing/2014/main" id="{5AEC4F11-8311-AEFC-27AD-398AA72AFF85}"/>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a:stretch/>
        </p:blipFill>
        <p:spPr bwMode="auto">
          <a:xfrm>
            <a:off x="6619837" y="1617796"/>
            <a:ext cx="468000" cy="4603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6,974 Correct Incorrect Symbols Royalty-Free Photos and Stock Images |  Shutterstock">
            <a:extLst>
              <a:ext uri="{FF2B5EF4-FFF2-40B4-BE49-F238E27FC236}">
                <a16:creationId xmlns:a16="http://schemas.microsoft.com/office/drawing/2014/main" id="{766847BB-8851-7EAB-A6B2-D78B851CAEF5}"/>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a:stretch/>
        </p:blipFill>
        <p:spPr bwMode="auto">
          <a:xfrm>
            <a:off x="63685" y="1614864"/>
            <a:ext cx="468000" cy="45598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6,974 Correct Incorrect Symbols Royalty-Free Photos and Stock Images |  Shutterstock">
            <a:extLst>
              <a:ext uri="{FF2B5EF4-FFF2-40B4-BE49-F238E27FC236}">
                <a16:creationId xmlns:a16="http://schemas.microsoft.com/office/drawing/2014/main" id="{EF86B28C-A4D9-D73D-0548-796BA2822074}"/>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a:stretch/>
        </p:blipFill>
        <p:spPr bwMode="auto">
          <a:xfrm>
            <a:off x="4756322" y="1597401"/>
            <a:ext cx="468000" cy="46039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6,974 Correct Incorrect Symbols Royalty-Free Photos and Stock Images |  Shutterstock">
            <a:extLst>
              <a:ext uri="{FF2B5EF4-FFF2-40B4-BE49-F238E27FC236}">
                <a16:creationId xmlns:a16="http://schemas.microsoft.com/office/drawing/2014/main" id="{348C3AAB-DC41-012E-97DD-D8C94721084A}"/>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a:stretch/>
        </p:blipFill>
        <p:spPr bwMode="auto">
          <a:xfrm>
            <a:off x="4114333" y="1600765"/>
            <a:ext cx="468000" cy="46039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Facility for Antiproton and Ion Research: User">
            <a:extLst>
              <a:ext uri="{FF2B5EF4-FFF2-40B4-BE49-F238E27FC236}">
                <a16:creationId xmlns:a16="http://schemas.microsoft.com/office/drawing/2014/main" id="{58CC53BD-95CA-582C-5929-66CECC3B068B}"/>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8507406" y="4357431"/>
            <a:ext cx="567758" cy="56775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17447939-9F56-F3B0-C5A9-CE6D50BC1B96}"/>
              </a:ext>
            </a:extLst>
          </p:cNvPr>
          <p:cNvPicPr>
            <a:picLocks noChangeAspect="1"/>
          </p:cNvPicPr>
          <p:nvPr/>
        </p:nvPicPr>
        <p:blipFill rotWithShape="1">
          <a:blip r:embed="rId10">
            <a:extLst>
              <a:ext uri="{28A0092B-C50C-407E-A947-70E740481C1C}">
                <a14:useLocalDpi xmlns:a14="http://schemas.microsoft.com/office/drawing/2010/main"/>
              </a:ext>
            </a:extLst>
          </a:blip>
          <a:srcRect/>
          <a:stretch/>
        </p:blipFill>
        <p:spPr>
          <a:xfrm>
            <a:off x="524440" y="1602807"/>
            <a:ext cx="412471" cy="449584"/>
          </a:xfrm>
          <a:prstGeom prst="rect">
            <a:avLst/>
          </a:prstGeom>
        </p:spPr>
      </p:pic>
      <p:sp>
        <p:nvSpPr>
          <p:cNvPr id="24" name="TextBox 23">
            <a:extLst>
              <a:ext uri="{FF2B5EF4-FFF2-40B4-BE49-F238E27FC236}">
                <a16:creationId xmlns:a16="http://schemas.microsoft.com/office/drawing/2014/main" id="{3C89CBA8-7D5D-55FD-96A9-CBA11C5CCE69}"/>
              </a:ext>
            </a:extLst>
          </p:cNvPr>
          <p:cNvSpPr txBox="1"/>
          <p:nvPr/>
        </p:nvSpPr>
        <p:spPr>
          <a:xfrm>
            <a:off x="34171" y="3434937"/>
            <a:ext cx="2256588" cy="153888"/>
          </a:xfrm>
          <a:prstGeom prst="rect">
            <a:avLst/>
          </a:prstGeom>
          <a:noFill/>
        </p:spPr>
        <p:txBody>
          <a:bodyPr wrap="square" lIns="0" tIns="0" rIns="0" bIns="0" rtlCol="0">
            <a:spAutoFit/>
          </a:bodyPr>
          <a:lstStyle/>
          <a:p>
            <a:r>
              <a:rPr lang="en-US" sz="1000">
                <a:solidFill>
                  <a:srgbClr val="FF0000"/>
                </a:solidFill>
              </a:rPr>
              <a:t>Extraction magnet failure, broken coil</a:t>
            </a:r>
          </a:p>
        </p:txBody>
      </p:sp>
    </p:spTree>
    <p:extLst>
      <p:ext uri="{BB962C8B-B14F-4D97-AF65-F5344CB8AC3E}">
        <p14:creationId xmlns:p14="http://schemas.microsoft.com/office/powerpoint/2010/main" val="37184974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FE209908-281D-F318-BC83-59FFAB561675}"/>
              </a:ext>
            </a:extLst>
          </p:cNvPr>
          <p:cNvSpPr/>
          <p:nvPr/>
        </p:nvSpPr>
        <p:spPr>
          <a:xfrm>
            <a:off x="168168" y="3548015"/>
            <a:ext cx="8801887" cy="1548000"/>
          </a:xfrm>
          <a:prstGeom prst="rect">
            <a:avLst/>
          </a:prstGeom>
          <a:solidFill>
            <a:schemeClr val="bg1">
              <a:lumMod val="95000"/>
            </a:schemeClr>
          </a:solidFill>
          <a:ln w="12700" cap="flat">
            <a:solidFill>
              <a:srgbClr val="000000"/>
            </a:solidFill>
            <a:prstDash val="solid"/>
            <a:round/>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81280" marR="81280" indent="0" algn="l" defTabSz="1821656"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
                <a:solidFill>
                  <a:srgbClr val="000000"/>
                </a:solidFill>
              </a:uFill>
              <a:latin typeface="+mn-lt"/>
              <a:ea typeface="+mn-ea"/>
              <a:cs typeface="+mn-cs"/>
              <a:sym typeface="Arial"/>
            </a:endParaRPr>
          </a:p>
        </p:txBody>
      </p:sp>
      <p:sp>
        <p:nvSpPr>
          <p:cNvPr id="31" name="Rectangle 30">
            <a:extLst>
              <a:ext uri="{FF2B5EF4-FFF2-40B4-BE49-F238E27FC236}">
                <a16:creationId xmlns:a16="http://schemas.microsoft.com/office/drawing/2014/main" id="{0B978C69-15E8-8CB1-28CD-A531391A200C}"/>
              </a:ext>
            </a:extLst>
          </p:cNvPr>
          <p:cNvSpPr/>
          <p:nvPr/>
        </p:nvSpPr>
        <p:spPr>
          <a:xfrm>
            <a:off x="4104520" y="855600"/>
            <a:ext cx="4918088" cy="2602303"/>
          </a:xfrm>
          <a:prstGeom prst="rect">
            <a:avLst/>
          </a:prstGeom>
          <a:solidFill>
            <a:schemeClr val="bg1">
              <a:lumMod val="95000"/>
            </a:schemeClr>
          </a:solidFill>
          <a:ln w="12700" cap="flat">
            <a:solidFill>
              <a:srgbClr val="000000"/>
            </a:solidFill>
            <a:prstDash val="solid"/>
            <a:round/>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81280" marR="81280" indent="0" algn="l" defTabSz="1821656"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
                <a:solidFill>
                  <a:srgbClr val="000000"/>
                </a:solidFill>
              </a:uFill>
              <a:latin typeface="+mn-lt"/>
              <a:ea typeface="+mn-ea"/>
              <a:cs typeface="+mn-cs"/>
              <a:sym typeface="Arial"/>
            </a:endParaRPr>
          </a:p>
        </p:txBody>
      </p:sp>
      <p:pic>
        <p:nvPicPr>
          <p:cNvPr id="35" name="Picture 34" descr="Résultat de recherche d'images pour &quot;dense molecular clouds&quot;">
            <a:extLst>
              <a:ext uri="{FF2B5EF4-FFF2-40B4-BE49-F238E27FC236}">
                <a16:creationId xmlns:a16="http://schemas.microsoft.com/office/drawing/2014/main" id="{2EB30269-92AF-B3EC-0780-CDCA4BE33125}"/>
              </a:ext>
            </a:extLst>
          </p:cNvPr>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p:blipFill>
        <p:spPr bwMode="auto">
          <a:xfrm rot="10800000">
            <a:off x="4096553" y="863052"/>
            <a:ext cx="4926052" cy="2594850"/>
          </a:xfrm>
          <a:prstGeom prst="rect">
            <a:avLst/>
          </a:prstGeom>
          <a:noFill/>
        </p:spPr>
      </p:pic>
      <p:sp>
        <p:nvSpPr>
          <p:cNvPr id="28" name="Rectangle 27">
            <a:extLst>
              <a:ext uri="{FF2B5EF4-FFF2-40B4-BE49-F238E27FC236}">
                <a16:creationId xmlns:a16="http://schemas.microsoft.com/office/drawing/2014/main" id="{3D5129D2-041E-31D3-2A41-FF25DBA75BCF}"/>
              </a:ext>
            </a:extLst>
          </p:cNvPr>
          <p:cNvSpPr/>
          <p:nvPr/>
        </p:nvSpPr>
        <p:spPr>
          <a:xfrm>
            <a:off x="1" y="855600"/>
            <a:ext cx="4040806" cy="2602303"/>
          </a:xfrm>
          <a:prstGeom prst="rect">
            <a:avLst/>
          </a:prstGeom>
          <a:solidFill>
            <a:schemeClr val="bg1">
              <a:lumMod val="95000"/>
            </a:schemeClr>
          </a:solidFill>
          <a:ln w="12700" cap="flat">
            <a:solidFill>
              <a:srgbClr val="000000"/>
            </a:solidFill>
            <a:prstDash val="solid"/>
            <a:round/>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81280" marR="81280" indent="0" algn="l" defTabSz="1821656"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
                <a:solidFill>
                  <a:srgbClr val="000000"/>
                </a:solidFill>
              </a:uFill>
              <a:latin typeface="+mn-lt"/>
              <a:ea typeface="+mn-ea"/>
              <a:cs typeface="+mn-cs"/>
              <a:sym typeface="Arial"/>
            </a:endParaRPr>
          </a:p>
        </p:txBody>
      </p:sp>
      <p:sp>
        <p:nvSpPr>
          <p:cNvPr id="2" name="Title 1">
            <a:extLst>
              <a:ext uri="{FF2B5EF4-FFF2-40B4-BE49-F238E27FC236}">
                <a16:creationId xmlns:a16="http://schemas.microsoft.com/office/drawing/2014/main" id="{1A891CA6-FBA0-CB4A-F102-6F0797612463}"/>
              </a:ext>
            </a:extLst>
          </p:cNvPr>
          <p:cNvSpPr>
            <a:spLocks noGrp="1"/>
          </p:cNvSpPr>
          <p:nvPr>
            <p:ph type="title"/>
          </p:nvPr>
        </p:nvSpPr>
        <p:spPr>
          <a:xfrm>
            <a:off x="1089802" y="150371"/>
            <a:ext cx="7368195" cy="367904"/>
          </a:xfrm>
        </p:spPr>
        <p:txBody>
          <a:bodyPr>
            <a:normAutofit/>
          </a:bodyPr>
          <a:lstStyle/>
          <a:p>
            <a:r>
              <a:rPr lang="en-US" b="1" dirty="0">
                <a:solidFill>
                  <a:schemeClr val="tx1"/>
                </a:solidFill>
              </a:rPr>
              <a:t>M-branch 2024 selected highlights</a:t>
            </a:r>
          </a:p>
        </p:txBody>
      </p:sp>
      <p:pic>
        <p:nvPicPr>
          <p:cNvPr id="2050" name="Picture 2" descr="University of St Andrews standard vertical logo in black">
            <a:extLst>
              <a:ext uri="{FF2B5EF4-FFF2-40B4-BE49-F238E27FC236}">
                <a16:creationId xmlns:a16="http://schemas.microsoft.com/office/drawing/2014/main" id="{DE511472-B3DB-4EFD-1B0E-6F474C3520C4}"/>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l="22925" t="19003" r="22669" b="18877"/>
          <a:stretch/>
        </p:blipFill>
        <p:spPr bwMode="auto">
          <a:xfrm>
            <a:off x="8258072" y="4256370"/>
            <a:ext cx="540426" cy="77131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ome Page">
            <a:extLst>
              <a:ext uri="{FF2B5EF4-FFF2-40B4-BE49-F238E27FC236}">
                <a16:creationId xmlns:a16="http://schemas.microsoft.com/office/drawing/2014/main" id="{062B04B6-1ED0-9755-EF1D-519D9F1A7457}"/>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642538" y="4224840"/>
            <a:ext cx="1552178" cy="65240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FB02A762-B3BF-13AD-56C7-8C2CFE606C07}"/>
              </a:ext>
            </a:extLst>
          </p:cNvPr>
          <p:cNvGrpSpPr>
            <a:grpSpLocks noChangeAspect="1"/>
          </p:cNvGrpSpPr>
          <p:nvPr/>
        </p:nvGrpSpPr>
        <p:grpSpPr>
          <a:xfrm>
            <a:off x="-22696" y="1352568"/>
            <a:ext cx="3970876" cy="2016000"/>
            <a:chOff x="-3930952" y="4262943"/>
            <a:chExt cx="6964157" cy="3535681"/>
          </a:xfrm>
        </p:grpSpPr>
        <p:pic>
          <p:nvPicPr>
            <p:cNvPr id="15" name="Grafik 6">
              <a:extLst>
                <a:ext uri="{FF2B5EF4-FFF2-40B4-BE49-F238E27FC236}">
                  <a16:creationId xmlns:a16="http://schemas.microsoft.com/office/drawing/2014/main" id="{8D596087-62A8-EF40-4F8E-A1D2FE473EA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741744" y="4262943"/>
              <a:ext cx="4714241" cy="3535681"/>
            </a:xfrm>
            <a:prstGeom prst="rect">
              <a:avLst/>
            </a:prstGeom>
          </p:spPr>
        </p:pic>
        <p:pic>
          <p:nvPicPr>
            <p:cNvPr id="17" name="Grafik 7">
              <a:extLst>
                <a:ext uri="{FF2B5EF4-FFF2-40B4-BE49-F238E27FC236}">
                  <a16:creationId xmlns:a16="http://schemas.microsoft.com/office/drawing/2014/main" id="{85D3C015-9278-A76A-F122-135F250EAE30}"/>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rot="5400000">
              <a:off x="716073" y="4982917"/>
              <a:ext cx="2989479" cy="1644785"/>
            </a:xfrm>
            <a:prstGeom prst="rect">
              <a:avLst/>
            </a:prstGeom>
            <a:ln>
              <a:solidFill>
                <a:srgbClr val="FF0000"/>
              </a:solidFill>
            </a:ln>
          </p:spPr>
        </p:pic>
        <p:sp>
          <p:nvSpPr>
            <p:cNvPr id="18" name="Ellipse 10">
              <a:extLst>
                <a:ext uri="{FF2B5EF4-FFF2-40B4-BE49-F238E27FC236}">
                  <a16:creationId xmlns:a16="http://schemas.microsoft.com/office/drawing/2014/main" id="{54322B64-B55E-DB31-A9E1-F027AC6D6781}"/>
                </a:ext>
              </a:extLst>
            </p:cNvPr>
            <p:cNvSpPr/>
            <p:nvPr/>
          </p:nvSpPr>
          <p:spPr>
            <a:xfrm>
              <a:off x="-2169167" y="6453695"/>
              <a:ext cx="1385161" cy="10191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Ellipse 11">
              <a:extLst>
                <a:ext uri="{FF2B5EF4-FFF2-40B4-BE49-F238E27FC236}">
                  <a16:creationId xmlns:a16="http://schemas.microsoft.com/office/drawing/2014/main" id="{F4E478A9-8410-C937-280E-3CAC64F94A93}"/>
                </a:ext>
              </a:extLst>
            </p:cNvPr>
            <p:cNvSpPr/>
            <p:nvPr/>
          </p:nvSpPr>
          <p:spPr>
            <a:xfrm>
              <a:off x="-661633" y="4778243"/>
              <a:ext cx="1634130" cy="190405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Ellipse 12">
              <a:extLst>
                <a:ext uri="{FF2B5EF4-FFF2-40B4-BE49-F238E27FC236}">
                  <a16:creationId xmlns:a16="http://schemas.microsoft.com/office/drawing/2014/main" id="{5505A744-AC58-E530-F861-02DC7588FFCB}"/>
                </a:ext>
              </a:extLst>
            </p:cNvPr>
            <p:cNvSpPr/>
            <p:nvPr/>
          </p:nvSpPr>
          <p:spPr>
            <a:xfrm>
              <a:off x="-3930952" y="5287831"/>
              <a:ext cx="2186983" cy="195643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feld 13">
              <a:extLst>
                <a:ext uri="{FF2B5EF4-FFF2-40B4-BE49-F238E27FC236}">
                  <a16:creationId xmlns:a16="http://schemas.microsoft.com/office/drawing/2014/main" id="{E4A63DE9-D593-EA7F-6AB5-C4AB866AC562}"/>
                </a:ext>
              </a:extLst>
            </p:cNvPr>
            <p:cNvSpPr txBox="1"/>
            <p:nvPr/>
          </p:nvSpPr>
          <p:spPr>
            <a:xfrm>
              <a:off x="-2681895" y="7272744"/>
              <a:ext cx="2035004" cy="485804"/>
            </a:xfrm>
            <a:prstGeom prst="rect">
              <a:avLst/>
            </a:prstGeom>
            <a:solidFill>
              <a:schemeClr val="bg1"/>
            </a:solidFill>
            <a:ln>
              <a:solidFill>
                <a:schemeClr val="bg1"/>
              </a:solidFill>
            </a:ln>
          </p:spPr>
          <p:txBody>
            <a:bodyPr wrap="square" rtlCol="0">
              <a:spAutoFit/>
            </a:bodyPr>
            <a:lstStyle/>
            <a:p>
              <a:pPr algn="ctr"/>
              <a:r>
                <a:rPr lang="de-DE" sz="1200" dirty="0" err="1"/>
                <a:t>Sourcemeter</a:t>
              </a:r>
              <a:endParaRPr lang="de-DE" sz="1200" dirty="0"/>
            </a:p>
          </p:txBody>
        </p:sp>
        <p:sp>
          <p:nvSpPr>
            <p:cNvPr id="22" name="Ellipse 16">
              <a:extLst>
                <a:ext uri="{FF2B5EF4-FFF2-40B4-BE49-F238E27FC236}">
                  <a16:creationId xmlns:a16="http://schemas.microsoft.com/office/drawing/2014/main" id="{6ABFC98A-4C90-2419-DEE0-B2102F03785C}"/>
                </a:ext>
              </a:extLst>
            </p:cNvPr>
            <p:cNvSpPr/>
            <p:nvPr/>
          </p:nvSpPr>
          <p:spPr>
            <a:xfrm>
              <a:off x="1978971" y="5287831"/>
              <a:ext cx="723900" cy="44243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Ellipse 17">
              <a:extLst>
                <a:ext uri="{FF2B5EF4-FFF2-40B4-BE49-F238E27FC236}">
                  <a16:creationId xmlns:a16="http://schemas.microsoft.com/office/drawing/2014/main" id="{949A7E2A-7010-520F-50DD-0BC3B1441282}"/>
                </a:ext>
              </a:extLst>
            </p:cNvPr>
            <p:cNvSpPr/>
            <p:nvPr/>
          </p:nvSpPr>
          <p:spPr>
            <a:xfrm>
              <a:off x="2010925" y="6044831"/>
              <a:ext cx="723900" cy="44243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Textfeld 18">
              <a:extLst>
                <a:ext uri="{FF2B5EF4-FFF2-40B4-BE49-F238E27FC236}">
                  <a16:creationId xmlns:a16="http://schemas.microsoft.com/office/drawing/2014/main" id="{1E8D3B0D-EE4D-FBA4-F174-6F36268C64CC}"/>
                </a:ext>
              </a:extLst>
            </p:cNvPr>
            <p:cNvSpPr txBox="1"/>
            <p:nvPr/>
          </p:nvSpPr>
          <p:spPr>
            <a:xfrm>
              <a:off x="764990" y="5675500"/>
              <a:ext cx="1274856" cy="485804"/>
            </a:xfrm>
            <a:prstGeom prst="rect">
              <a:avLst/>
            </a:prstGeom>
            <a:solidFill>
              <a:schemeClr val="bg1"/>
            </a:solidFill>
          </p:spPr>
          <p:txBody>
            <a:bodyPr wrap="square" rtlCol="0">
              <a:spAutoFit/>
            </a:bodyPr>
            <a:lstStyle/>
            <a:p>
              <a:pPr algn="ctr"/>
              <a:r>
                <a:rPr lang="de-DE" sz="1200" dirty="0"/>
                <a:t>Bi </a:t>
              </a:r>
              <a:r>
                <a:rPr lang="de-DE" sz="1200" dirty="0" err="1"/>
                <a:t>films</a:t>
              </a:r>
              <a:endParaRPr lang="de-DE" sz="1200" dirty="0"/>
            </a:p>
          </p:txBody>
        </p:sp>
        <p:cxnSp>
          <p:nvCxnSpPr>
            <p:cNvPr id="25" name="Gerader Verbinder 20">
              <a:extLst>
                <a:ext uri="{FF2B5EF4-FFF2-40B4-BE49-F238E27FC236}">
                  <a16:creationId xmlns:a16="http://schemas.microsoft.com/office/drawing/2014/main" id="{85145C7C-7C96-CFC7-DFFE-49F9182EECD6}"/>
                </a:ext>
              </a:extLst>
            </p:cNvPr>
            <p:cNvCxnSpPr/>
            <p:nvPr/>
          </p:nvCxnSpPr>
          <p:spPr>
            <a:xfrm flipV="1">
              <a:off x="407346" y="4308245"/>
              <a:ext cx="981074" cy="136725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Gerader Verbinder 22">
              <a:extLst>
                <a:ext uri="{FF2B5EF4-FFF2-40B4-BE49-F238E27FC236}">
                  <a16:creationId xmlns:a16="http://schemas.microsoft.com/office/drawing/2014/main" id="{198B6EBA-3711-F62D-3710-429BA4BA4D1F}"/>
                </a:ext>
              </a:extLst>
            </p:cNvPr>
            <p:cNvCxnSpPr/>
            <p:nvPr/>
          </p:nvCxnSpPr>
          <p:spPr>
            <a:xfrm>
              <a:off x="407346" y="5860165"/>
              <a:ext cx="981074" cy="143988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Rechteck 25">
              <a:extLst>
                <a:ext uri="{FF2B5EF4-FFF2-40B4-BE49-F238E27FC236}">
                  <a16:creationId xmlns:a16="http://schemas.microsoft.com/office/drawing/2014/main" id="{6AF6B85F-5B19-0C96-EB4E-4CAFF23D9428}"/>
                </a:ext>
              </a:extLst>
            </p:cNvPr>
            <p:cNvSpPr/>
            <p:nvPr/>
          </p:nvSpPr>
          <p:spPr>
            <a:xfrm>
              <a:off x="283521" y="5675499"/>
              <a:ext cx="200025" cy="18466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extfeld 15">
              <a:extLst>
                <a:ext uri="{FF2B5EF4-FFF2-40B4-BE49-F238E27FC236}">
                  <a16:creationId xmlns:a16="http://schemas.microsoft.com/office/drawing/2014/main" id="{E2DB47FE-9B4F-6384-A0B6-81EEB10C19C8}"/>
                </a:ext>
              </a:extLst>
            </p:cNvPr>
            <p:cNvSpPr txBox="1"/>
            <p:nvPr/>
          </p:nvSpPr>
          <p:spPr>
            <a:xfrm>
              <a:off x="-771369" y="6639487"/>
              <a:ext cx="2750339" cy="809673"/>
            </a:xfrm>
            <a:prstGeom prst="rect">
              <a:avLst/>
            </a:prstGeom>
            <a:solidFill>
              <a:schemeClr val="bg1"/>
            </a:solidFill>
            <a:ln>
              <a:solidFill>
                <a:schemeClr val="bg1"/>
              </a:solidFill>
            </a:ln>
          </p:spPr>
          <p:txBody>
            <a:bodyPr wrap="square" rtlCol="0">
              <a:spAutoFit/>
            </a:bodyPr>
            <a:lstStyle/>
            <a:p>
              <a:pPr algn="ctr"/>
              <a:r>
                <a:rPr lang="de-DE" sz="1200" dirty="0" err="1"/>
                <a:t>Irradiation chamber &amp; cryostate</a:t>
              </a:r>
              <a:endParaRPr lang="de-DE" sz="1200" dirty="0"/>
            </a:p>
          </p:txBody>
        </p:sp>
      </p:grpSp>
      <p:sp>
        <p:nvSpPr>
          <p:cNvPr id="29" name="TextBox 28">
            <a:extLst>
              <a:ext uri="{FF2B5EF4-FFF2-40B4-BE49-F238E27FC236}">
                <a16:creationId xmlns:a16="http://schemas.microsoft.com/office/drawing/2014/main" id="{1FCC7FCA-1B46-A589-7622-C7F29762F255}"/>
              </a:ext>
            </a:extLst>
          </p:cNvPr>
          <p:cNvSpPr txBox="1"/>
          <p:nvPr/>
        </p:nvSpPr>
        <p:spPr>
          <a:xfrm>
            <a:off x="0" y="779007"/>
            <a:ext cx="4040806" cy="63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81280" marR="81280" indent="0" algn="ctr" defTabSz="1821656" rtl="0" fontAlgn="auto" latinLnBrk="0" hangingPunct="0">
              <a:lnSpc>
                <a:spcPct val="100000"/>
              </a:lnSpc>
              <a:spcBef>
                <a:spcPts val="0"/>
              </a:spcBef>
              <a:spcAft>
                <a:spcPts val="0"/>
              </a:spcAft>
              <a:buClrTx/>
              <a:buSzTx/>
              <a:buFontTx/>
              <a:buNone/>
              <a:tabLst/>
            </a:pPr>
            <a:r>
              <a:rPr lang="en-US" sz="1600" b="1">
                <a:solidFill>
                  <a:srgbClr val="C00000"/>
                </a:solidFill>
              </a:rPr>
              <a:t>Temperature-dependent </a:t>
            </a:r>
            <a:r>
              <a:rPr kumimoji="0" lang="en-US" sz="1600" b="1" i="0" u="none" strike="noStrike" cap="none" spc="0" normalizeH="0" baseline="0">
                <a:ln>
                  <a:noFill/>
                </a:ln>
                <a:solidFill>
                  <a:srgbClr val="C00000"/>
                </a:solidFill>
                <a:effectLst/>
                <a:uFill>
                  <a:solidFill>
                    <a:srgbClr val="000000"/>
                  </a:solidFill>
                </a:uFill>
                <a:latin typeface="+mn-lt"/>
                <a:ea typeface="+mn-ea"/>
                <a:cs typeface="+mn-cs"/>
                <a:sym typeface="Arial"/>
              </a:rPr>
              <a:t>in-situ resistivity measurements of thin films</a:t>
            </a:r>
          </a:p>
        </p:txBody>
      </p:sp>
      <p:sp>
        <p:nvSpPr>
          <p:cNvPr id="30" name="TextBox 29">
            <a:extLst>
              <a:ext uri="{FF2B5EF4-FFF2-40B4-BE49-F238E27FC236}">
                <a16:creationId xmlns:a16="http://schemas.microsoft.com/office/drawing/2014/main" id="{55B183C7-8B7B-85EF-3507-F03E8A00254C}"/>
              </a:ext>
            </a:extLst>
          </p:cNvPr>
          <p:cNvSpPr txBox="1"/>
          <p:nvPr/>
        </p:nvSpPr>
        <p:spPr>
          <a:xfrm>
            <a:off x="121392" y="1382915"/>
            <a:ext cx="1202892" cy="359713"/>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81280" marR="81280" indent="0" algn="l" defTabSz="1821656" rtl="0" fontAlgn="auto" latinLnBrk="0" hangingPunct="0">
              <a:lnSpc>
                <a:spcPct val="100000"/>
              </a:lnSpc>
              <a:spcBef>
                <a:spcPts val="0"/>
              </a:spcBef>
              <a:spcAft>
                <a:spcPts val="0"/>
              </a:spcAft>
              <a:buClrTx/>
              <a:buSzTx/>
              <a:buFontTx/>
              <a:buNone/>
              <a:tabLst/>
            </a:pPr>
            <a:r>
              <a:rPr kumimoji="0" lang="en-US" sz="1400" b="1" i="0" u="none" strike="noStrike" cap="none" spc="0" normalizeH="0" baseline="0">
                <a:ln>
                  <a:noFill/>
                </a:ln>
                <a:solidFill>
                  <a:schemeClr val="tx1"/>
                </a:solidFill>
                <a:effectLst/>
                <a:uFill>
                  <a:solidFill>
                    <a:srgbClr val="000000"/>
                  </a:solidFill>
                </a:uFill>
                <a:latin typeface="+mn-lt"/>
                <a:ea typeface="+mn-ea"/>
                <a:cs typeface="+mn-cs"/>
                <a:sym typeface="Arial"/>
              </a:rPr>
              <a:t>New setup</a:t>
            </a:r>
          </a:p>
        </p:txBody>
      </p:sp>
      <p:sp>
        <p:nvSpPr>
          <p:cNvPr id="32" name="TextBox 31">
            <a:extLst>
              <a:ext uri="{FF2B5EF4-FFF2-40B4-BE49-F238E27FC236}">
                <a16:creationId xmlns:a16="http://schemas.microsoft.com/office/drawing/2014/main" id="{46C5C824-BFAC-27C3-2A50-9D917C1C5C10}"/>
              </a:ext>
            </a:extLst>
          </p:cNvPr>
          <p:cNvSpPr txBox="1"/>
          <p:nvPr/>
        </p:nvSpPr>
        <p:spPr>
          <a:xfrm>
            <a:off x="4072989" y="878099"/>
            <a:ext cx="1907398" cy="3904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81280" marR="81280" indent="0" algn="ctr" defTabSz="1821656" rtl="0" fontAlgn="auto" latinLnBrk="0" hangingPunct="0">
              <a:lnSpc>
                <a:spcPct val="100000"/>
              </a:lnSpc>
              <a:spcBef>
                <a:spcPts val="0"/>
              </a:spcBef>
              <a:spcAft>
                <a:spcPts val="0"/>
              </a:spcAft>
              <a:buClrTx/>
              <a:buSzTx/>
              <a:buFontTx/>
              <a:buNone/>
              <a:tabLst/>
            </a:pPr>
            <a:r>
              <a:rPr lang="en-US" sz="1600" b="1">
                <a:solidFill>
                  <a:schemeClr val="accent6">
                    <a:lumMod val="20000"/>
                    <a:lumOff val="80000"/>
                  </a:schemeClr>
                </a:solidFill>
              </a:rPr>
              <a:t>Astrochemistry</a:t>
            </a:r>
            <a:endParaRPr kumimoji="0" lang="en-US" sz="1600" b="1" i="0" u="none" strike="noStrike" cap="none" spc="0" normalizeH="0" baseline="0">
              <a:ln>
                <a:noFill/>
              </a:ln>
              <a:solidFill>
                <a:schemeClr val="accent6">
                  <a:lumMod val="20000"/>
                  <a:lumOff val="80000"/>
                </a:schemeClr>
              </a:solidFill>
              <a:effectLst/>
              <a:uFill>
                <a:solidFill>
                  <a:srgbClr val="000000"/>
                </a:solidFill>
              </a:uFill>
              <a:latin typeface="+mn-lt"/>
              <a:ea typeface="+mn-ea"/>
              <a:cs typeface="+mn-cs"/>
              <a:sym typeface="Arial"/>
            </a:endParaRPr>
          </a:p>
        </p:txBody>
      </p:sp>
      <p:pic>
        <p:nvPicPr>
          <p:cNvPr id="45" name="Picture 44">
            <a:extLst>
              <a:ext uri="{FF2B5EF4-FFF2-40B4-BE49-F238E27FC236}">
                <a16:creationId xmlns:a16="http://schemas.microsoft.com/office/drawing/2014/main" id="{5BF73695-0E8B-AB69-E225-A1341A20A87F}"/>
              </a:ext>
            </a:extLst>
          </p:cNvPr>
          <p:cNvPicPr>
            <a:picLocks noChangeAspect="1"/>
          </p:cNvPicPr>
          <p:nvPr/>
        </p:nvPicPr>
        <p:blipFill rotWithShape="1">
          <a:blip r:embed="rId9">
            <a:extLst>
              <a:ext uri="{28A0092B-C50C-407E-A947-70E740481C1C}">
                <a14:useLocalDpi xmlns:a14="http://schemas.microsoft.com/office/drawing/2010/main"/>
              </a:ext>
            </a:extLst>
          </a:blip>
          <a:srcRect/>
          <a:stretch/>
        </p:blipFill>
        <p:spPr>
          <a:xfrm>
            <a:off x="5864773" y="933912"/>
            <a:ext cx="1946349" cy="1080000"/>
          </a:xfrm>
          <a:prstGeom prst="rect">
            <a:avLst/>
          </a:prstGeom>
        </p:spPr>
      </p:pic>
      <p:pic>
        <p:nvPicPr>
          <p:cNvPr id="47" name="Picture 46">
            <a:extLst>
              <a:ext uri="{FF2B5EF4-FFF2-40B4-BE49-F238E27FC236}">
                <a16:creationId xmlns:a16="http://schemas.microsoft.com/office/drawing/2014/main" id="{22D4363F-B71F-7E82-EB69-BFECC13C6B62}"/>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7712704" y="1184685"/>
            <a:ext cx="1202263" cy="2009066"/>
          </a:xfrm>
          <a:prstGeom prst="rect">
            <a:avLst/>
          </a:prstGeom>
        </p:spPr>
      </p:pic>
      <p:sp>
        <p:nvSpPr>
          <p:cNvPr id="49" name="TextBox 48">
            <a:extLst>
              <a:ext uri="{FF2B5EF4-FFF2-40B4-BE49-F238E27FC236}">
                <a16:creationId xmlns:a16="http://schemas.microsoft.com/office/drawing/2014/main" id="{F6A214F4-B14B-1EA5-FD94-625A613D6DDA}"/>
              </a:ext>
            </a:extLst>
          </p:cNvPr>
          <p:cNvSpPr txBox="1"/>
          <p:nvPr/>
        </p:nvSpPr>
        <p:spPr>
          <a:xfrm>
            <a:off x="168168" y="3525810"/>
            <a:ext cx="8801887" cy="3904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81280" marR="81280" indent="0" algn="ctr" defTabSz="1821656" rtl="0" fontAlgn="auto" latinLnBrk="0" hangingPunct="0">
              <a:lnSpc>
                <a:spcPct val="100000"/>
              </a:lnSpc>
              <a:spcBef>
                <a:spcPts val="0"/>
              </a:spcBef>
              <a:spcAft>
                <a:spcPts val="0"/>
              </a:spcAft>
              <a:buClrTx/>
              <a:buSzTx/>
              <a:buFontTx/>
              <a:buNone/>
              <a:tabLst/>
            </a:pPr>
            <a:r>
              <a:rPr lang="en-US" sz="1600" b="1">
                <a:solidFill>
                  <a:schemeClr val="tx1"/>
                </a:solidFill>
              </a:rPr>
              <a:t>Radiation effects and in-situ characterization of a large variety of novel materials</a:t>
            </a:r>
            <a:endParaRPr kumimoji="0" lang="en-US" sz="1600" b="1" i="0" u="none" strike="noStrike" cap="none" spc="0" normalizeH="0" baseline="0">
              <a:ln>
                <a:noFill/>
              </a:ln>
              <a:solidFill>
                <a:schemeClr val="tx1"/>
              </a:solidFill>
              <a:effectLst/>
              <a:uFill>
                <a:solidFill>
                  <a:srgbClr val="000000"/>
                </a:solidFill>
              </a:uFill>
              <a:latin typeface="+mn-lt"/>
              <a:ea typeface="+mn-ea"/>
              <a:cs typeface="+mn-cs"/>
              <a:sym typeface="Arial"/>
            </a:endParaRPr>
          </a:p>
        </p:txBody>
      </p:sp>
      <p:sp>
        <p:nvSpPr>
          <p:cNvPr id="50" name="TextBox 49">
            <a:extLst>
              <a:ext uri="{FF2B5EF4-FFF2-40B4-BE49-F238E27FC236}">
                <a16:creationId xmlns:a16="http://schemas.microsoft.com/office/drawing/2014/main" id="{25161CE2-959D-6B88-A8B1-9A5B0D1854CF}"/>
              </a:ext>
            </a:extLst>
          </p:cNvPr>
          <p:cNvSpPr txBox="1"/>
          <p:nvPr/>
        </p:nvSpPr>
        <p:spPr>
          <a:xfrm>
            <a:off x="284203" y="3947600"/>
            <a:ext cx="1460471" cy="790600"/>
          </a:xfrm>
          <a:prstGeom prst="rect">
            <a:avLst/>
          </a:prstGeom>
          <a:solidFill>
            <a:schemeClr val="accent3">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81280" marR="81280" indent="0" algn="ctr" defTabSz="1821656" rtl="0" fontAlgn="auto" latinLnBrk="0" hangingPunct="0">
              <a:lnSpc>
                <a:spcPct val="100000"/>
              </a:lnSpc>
              <a:spcBef>
                <a:spcPts val="0"/>
              </a:spcBef>
              <a:spcAft>
                <a:spcPts val="0"/>
              </a:spcAft>
              <a:buClrTx/>
              <a:buSzTx/>
              <a:buFontTx/>
              <a:buNone/>
              <a:tabLst/>
            </a:pPr>
            <a:r>
              <a:rPr kumimoji="0" lang="en-US" sz="1400" b="1" i="0" u="none" strike="noStrike" cap="none" spc="0" normalizeH="0" baseline="0">
                <a:ln>
                  <a:noFill/>
                </a:ln>
                <a:solidFill>
                  <a:srgbClr val="000000"/>
                </a:solidFill>
                <a:effectLst/>
                <a:uFill>
                  <a:solidFill>
                    <a:srgbClr val="000000"/>
                  </a:solidFill>
                </a:uFill>
                <a:latin typeface="+mn-lt"/>
                <a:ea typeface="+mn-ea"/>
                <a:cs typeface="+mn-cs"/>
                <a:sym typeface="Arial"/>
              </a:rPr>
              <a:t>High-entropy alloys </a:t>
            </a:r>
          </a:p>
          <a:p>
            <a:pPr marL="81280" marR="81280" indent="0" algn="ctr" defTabSz="1821656" rtl="0" fontAlgn="auto" latinLnBrk="0" hangingPunct="0">
              <a:lnSpc>
                <a:spcPct val="100000"/>
              </a:lnSpc>
              <a:spcBef>
                <a:spcPts val="0"/>
              </a:spcBef>
              <a:spcAft>
                <a:spcPts val="0"/>
              </a:spcAft>
              <a:buClrTx/>
              <a:buSzTx/>
              <a:buFontTx/>
              <a:buNone/>
              <a:tabLst/>
            </a:pPr>
            <a:r>
              <a:rPr kumimoji="0" lang="en-US" sz="1400" b="0" i="0" u="none" strike="noStrike" cap="none" spc="0" normalizeH="0" baseline="0">
                <a:ln>
                  <a:noFill/>
                </a:ln>
                <a:solidFill>
                  <a:srgbClr val="000000"/>
                </a:solidFill>
                <a:effectLst/>
                <a:uFill>
                  <a:solidFill>
                    <a:srgbClr val="000000"/>
                  </a:solidFill>
                </a:uFill>
                <a:latin typeface="+mn-lt"/>
                <a:ea typeface="+mn-ea"/>
                <a:cs typeface="+mn-cs"/>
                <a:sym typeface="Arial"/>
              </a:rPr>
              <a:t>(Uni Münster)</a:t>
            </a:r>
          </a:p>
        </p:txBody>
      </p:sp>
      <p:sp>
        <p:nvSpPr>
          <p:cNvPr id="51" name="TextBox 50">
            <a:extLst>
              <a:ext uri="{FF2B5EF4-FFF2-40B4-BE49-F238E27FC236}">
                <a16:creationId xmlns:a16="http://schemas.microsoft.com/office/drawing/2014/main" id="{1EE199A9-94EB-E124-F638-D13F244A442B}"/>
              </a:ext>
            </a:extLst>
          </p:cNvPr>
          <p:cNvSpPr txBox="1"/>
          <p:nvPr/>
        </p:nvSpPr>
        <p:spPr>
          <a:xfrm>
            <a:off x="1806195" y="3947600"/>
            <a:ext cx="1726596" cy="1006044"/>
          </a:xfrm>
          <a:prstGeom prst="rect">
            <a:avLst/>
          </a:prstGeom>
          <a:solidFill>
            <a:schemeClr val="accent4">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81280" marR="81280" indent="0" algn="ctr" defTabSz="1821656" rtl="0" fontAlgn="auto" latinLnBrk="0" hangingPunct="0">
              <a:lnSpc>
                <a:spcPct val="100000"/>
              </a:lnSpc>
              <a:spcBef>
                <a:spcPts val="0"/>
              </a:spcBef>
              <a:spcAft>
                <a:spcPts val="0"/>
              </a:spcAft>
              <a:buClrTx/>
              <a:buSzTx/>
              <a:buFontTx/>
              <a:buNone/>
              <a:tabLst/>
            </a:pPr>
            <a:r>
              <a:rPr kumimoji="0" lang="en-US" sz="1400" b="1" i="0" u="none" strike="noStrike" cap="none" spc="0" normalizeH="0" baseline="0">
                <a:ln>
                  <a:noFill/>
                </a:ln>
                <a:solidFill>
                  <a:srgbClr val="000000"/>
                </a:solidFill>
                <a:effectLst/>
                <a:uFill>
                  <a:solidFill>
                    <a:srgbClr val="000000"/>
                  </a:solidFill>
                </a:uFill>
                <a:latin typeface="+mn-lt"/>
                <a:ea typeface="+mn-ea"/>
                <a:cs typeface="+mn-cs"/>
                <a:sym typeface="Arial"/>
              </a:rPr>
              <a:t>Tailored nanostructures</a:t>
            </a:r>
          </a:p>
          <a:p>
            <a:pPr marL="81280" marR="81280" indent="0" algn="ctr" defTabSz="1821656" rtl="0" fontAlgn="auto" latinLnBrk="0" hangingPunct="0">
              <a:lnSpc>
                <a:spcPct val="100000"/>
              </a:lnSpc>
              <a:spcBef>
                <a:spcPts val="0"/>
              </a:spcBef>
              <a:spcAft>
                <a:spcPts val="0"/>
              </a:spcAft>
              <a:buClrTx/>
              <a:buSzTx/>
              <a:buFontTx/>
              <a:buNone/>
              <a:tabLst/>
            </a:pPr>
            <a:r>
              <a:rPr kumimoji="0" lang="en-US" sz="1400" b="0" i="0" u="none" strike="noStrike" cap="none" spc="0" normalizeH="0" baseline="0">
                <a:ln>
                  <a:noFill/>
                </a:ln>
                <a:solidFill>
                  <a:srgbClr val="000000"/>
                </a:solidFill>
                <a:effectLst/>
                <a:uFill>
                  <a:solidFill>
                    <a:srgbClr val="000000"/>
                  </a:solidFill>
                </a:uFill>
                <a:latin typeface="+mn-lt"/>
                <a:ea typeface="+mn-ea"/>
                <a:cs typeface="+mn-cs"/>
                <a:sym typeface="Arial"/>
              </a:rPr>
              <a:t>(Bi, Sb, TiO</a:t>
            </a:r>
            <a:r>
              <a:rPr kumimoji="0" lang="en-US" sz="1400" b="0" i="0" u="none" strike="noStrike" cap="none" spc="0" normalizeH="0" baseline="-25000">
                <a:ln>
                  <a:noFill/>
                </a:ln>
                <a:solidFill>
                  <a:srgbClr val="000000"/>
                </a:solidFill>
                <a:effectLst/>
                <a:uFill>
                  <a:solidFill>
                    <a:srgbClr val="000000"/>
                  </a:solidFill>
                </a:uFill>
                <a:latin typeface="+mn-lt"/>
                <a:ea typeface="+mn-ea"/>
                <a:cs typeface="+mn-cs"/>
                <a:sym typeface="Arial"/>
              </a:rPr>
              <a:t>2</a:t>
            </a:r>
            <a:r>
              <a:rPr kumimoji="0" lang="en-US" sz="1400" b="0" i="0" u="none" strike="noStrike" cap="none" spc="0" normalizeH="0" baseline="0">
                <a:ln>
                  <a:noFill/>
                </a:ln>
                <a:solidFill>
                  <a:srgbClr val="000000"/>
                </a:solidFill>
                <a:effectLst/>
                <a:uFill>
                  <a:solidFill>
                    <a:srgbClr val="000000"/>
                  </a:solidFill>
                </a:uFill>
                <a:latin typeface="+mn-lt"/>
                <a:ea typeface="+mn-ea"/>
                <a:cs typeface="+mn-cs"/>
                <a:sym typeface="Arial"/>
              </a:rPr>
              <a:t>, Bi</a:t>
            </a:r>
            <a:r>
              <a:rPr kumimoji="0" lang="en-US" sz="1400" b="0" i="0" u="none" strike="noStrike" cap="none" spc="0" normalizeH="0" baseline="-25000">
                <a:ln>
                  <a:noFill/>
                </a:ln>
                <a:solidFill>
                  <a:srgbClr val="000000"/>
                </a:solidFill>
                <a:effectLst/>
                <a:uFill>
                  <a:solidFill>
                    <a:srgbClr val="000000"/>
                  </a:solidFill>
                </a:uFill>
                <a:latin typeface="+mn-lt"/>
                <a:ea typeface="+mn-ea"/>
                <a:cs typeface="+mn-cs"/>
                <a:sym typeface="Arial"/>
              </a:rPr>
              <a:t>2</a:t>
            </a:r>
            <a:r>
              <a:rPr kumimoji="0" lang="en-US" sz="1400" b="0" i="0" u="none" strike="noStrike" cap="none" spc="0" normalizeH="0" baseline="0">
                <a:ln>
                  <a:noFill/>
                </a:ln>
                <a:solidFill>
                  <a:srgbClr val="000000"/>
                </a:solidFill>
                <a:effectLst/>
                <a:uFill>
                  <a:solidFill>
                    <a:srgbClr val="000000"/>
                  </a:solidFill>
                </a:uFill>
                <a:latin typeface="+mn-lt"/>
                <a:ea typeface="+mn-ea"/>
                <a:cs typeface="+mn-cs"/>
                <a:sym typeface="Arial"/>
              </a:rPr>
              <a:t>Te</a:t>
            </a:r>
            <a:r>
              <a:rPr kumimoji="0" lang="en-US" sz="1400" b="0" i="0" u="none" strike="noStrike" cap="none" spc="0" normalizeH="0" baseline="-25000">
                <a:ln>
                  <a:noFill/>
                </a:ln>
                <a:solidFill>
                  <a:srgbClr val="000000"/>
                </a:solidFill>
                <a:effectLst/>
                <a:uFill>
                  <a:solidFill>
                    <a:srgbClr val="000000"/>
                  </a:solidFill>
                </a:uFill>
                <a:latin typeface="+mn-lt"/>
                <a:ea typeface="+mn-ea"/>
                <a:cs typeface="+mn-cs"/>
                <a:sym typeface="Arial"/>
              </a:rPr>
              <a:t>3</a:t>
            </a:r>
            <a:r>
              <a:rPr kumimoji="0" lang="en-US" sz="1400" b="0" i="0" u="none" strike="noStrike" cap="none" spc="0" normalizeH="0" baseline="0">
                <a:ln>
                  <a:noFill/>
                </a:ln>
                <a:solidFill>
                  <a:srgbClr val="000000"/>
                </a:solidFill>
                <a:effectLst/>
                <a:uFill>
                  <a:solidFill>
                    <a:srgbClr val="000000"/>
                  </a:solidFill>
                </a:uFill>
                <a:latin typeface="+mn-lt"/>
                <a:ea typeface="+mn-ea"/>
                <a:cs typeface="+mn-cs"/>
                <a:sym typeface="Arial"/>
              </a:rPr>
              <a:t>…(GSI)</a:t>
            </a:r>
          </a:p>
        </p:txBody>
      </p:sp>
      <p:sp>
        <p:nvSpPr>
          <p:cNvPr id="52" name="TextBox 51">
            <a:extLst>
              <a:ext uri="{FF2B5EF4-FFF2-40B4-BE49-F238E27FC236}">
                <a16:creationId xmlns:a16="http://schemas.microsoft.com/office/drawing/2014/main" id="{30D3741A-6D10-F33A-AA3D-53266D61A054}"/>
              </a:ext>
            </a:extLst>
          </p:cNvPr>
          <p:cNvSpPr txBox="1"/>
          <p:nvPr/>
        </p:nvSpPr>
        <p:spPr>
          <a:xfrm>
            <a:off x="5068303" y="3947600"/>
            <a:ext cx="1574235" cy="1006044"/>
          </a:xfrm>
          <a:prstGeom prst="rect">
            <a:avLst/>
          </a:prstGeom>
          <a:solidFill>
            <a:srgbClr val="E6F7F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81280" marR="81280" indent="0" algn="ctr" defTabSz="1821656" rtl="0" fontAlgn="auto" latinLnBrk="0" hangingPunct="0">
              <a:lnSpc>
                <a:spcPct val="100000"/>
              </a:lnSpc>
              <a:spcBef>
                <a:spcPts val="0"/>
              </a:spcBef>
              <a:spcAft>
                <a:spcPts val="0"/>
              </a:spcAft>
              <a:buClrTx/>
              <a:buSzTx/>
              <a:buFontTx/>
              <a:buNone/>
              <a:tabLst/>
            </a:pPr>
            <a:r>
              <a:rPr kumimoji="0" lang="en-US" sz="1400" b="1" i="0" u="none" strike="noStrike" cap="none" spc="0" normalizeH="0" baseline="0">
                <a:ln>
                  <a:noFill/>
                </a:ln>
                <a:solidFill>
                  <a:srgbClr val="000000"/>
                </a:solidFill>
                <a:effectLst/>
                <a:uFill>
                  <a:solidFill>
                    <a:srgbClr val="000000"/>
                  </a:solidFill>
                </a:uFill>
                <a:latin typeface="+mn-lt"/>
                <a:ea typeface="+mn-ea"/>
                <a:cs typeface="+mn-cs"/>
                <a:sym typeface="Arial"/>
              </a:rPr>
              <a:t>Phase-change materials</a:t>
            </a:r>
          </a:p>
          <a:p>
            <a:pPr marL="81280" marR="81280" indent="0" algn="ctr" defTabSz="1821656" rtl="0" fontAlgn="auto" latinLnBrk="0" hangingPunct="0">
              <a:lnSpc>
                <a:spcPct val="100000"/>
              </a:lnSpc>
              <a:spcBef>
                <a:spcPts val="0"/>
              </a:spcBef>
              <a:spcAft>
                <a:spcPts val="0"/>
              </a:spcAft>
              <a:buClrTx/>
              <a:buSzTx/>
              <a:buFontTx/>
              <a:buNone/>
              <a:tabLst/>
            </a:pPr>
            <a:r>
              <a:rPr lang="de-DE" sz="1400">
                <a:effectLst/>
                <a:latin typeface="DejaVuSans"/>
                <a:ea typeface="Calibri" panose="020F0502020204030204" pitchFamily="34" charset="0"/>
                <a:cs typeface="DejaVuSans"/>
              </a:rPr>
              <a:t>Ge</a:t>
            </a:r>
            <a:r>
              <a:rPr lang="de-DE" sz="1400" baseline="-25000">
                <a:effectLst/>
                <a:latin typeface="DejaVuSans"/>
                <a:ea typeface="Calibri" panose="020F0502020204030204" pitchFamily="34" charset="0"/>
                <a:cs typeface="DejaVuSans"/>
              </a:rPr>
              <a:t>2</a:t>
            </a:r>
            <a:r>
              <a:rPr lang="de-DE" sz="1400">
                <a:effectLst/>
                <a:latin typeface="DejaVuSans"/>
                <a:ea typeface="Calibri" panose="020F0502020204030204" pitchFamily="34" charset="0"/>
                <a:cs typeface="DejaVuSans"/>
              </a:rPr>
              <a:t>Sb</a:t>
            </a:r>
            <a:r>
              <a:rPr lang="de-DE" sz="1400" baseline="-25000">
                <a:effectLst/>
                <a:latin typeface="DejaVuSans"/>
                <a:ea typeface="Calibri" panose="020F0502020204030204" pitchFamily="34" charset="0"/>
                <a:cs typeface="DejaVuSans"/>
              </a:rPr>
              <a:t>2</a:t>
            </a:r>
            <a:r>
              <a:rPr lang="de-DE" sz="1400">
                <a:effectLst/>
                <a:latin typeface="DejaVuSans"/>
                <a:ea typeface="Calibri" panose="020F0502020204030204" pitchFamily="34" charset="0"/>
                <a:cs typeface="DejaVuSans"/>
              </a:rPr>
              <a:t>Te</a:t>
            </a:r>
            <a:r>
              <a:rPr lang="de-DE" sz="1400" baseline="-25000">
                <a:effectLst/>
                <a:latin typeface="DejaVuSans"/>
                <a:ea typeface="Calibri" panose="020F0502020204030204" pitchFamily="34" charset="0"/>
                <a:cs typeface="DejaVuSans"/>
              </a:rPr>
              <a:t>5</a:t>
            </a:r>
            <a:r>
              <a:rPr lang="en-US" sz="1400">
                <a:effectLst/>
              </a:rPr>
              <a:t> </a:t>
            </a:r>
          </a:p>
          <a:p>
            <a:pPr marL="81280" marR="81280" indent="0" algn="ctr" defTabSz="1821656" rtl="0" fontAlgn="auto" latinLnBrk="0" hangingPunct="0">
              <a:lnSpc>
                <a:spcPct val="100000"/>
              </a:lnSpc>
              <a:spcBef>
                <a:spcPts val="0"/>
              </a:spcBef>
              <a:spcAft>
                <a:spcPts val="0"/>
              </a:spcAft>
              <a:buClrTx/>
              <a:buSzTx/>
              <a:buFontTx/>
              <a:buNone/>
              <a:tabLst/>
            </a:pPr>
            <a:r>
              <a:rPr lang="en-US" sz="1400"/>
              <a:t>(Uni Jena) </a:t>
            </a:r>
            <a:endParaRPr kumimoji="0" lang="en-US" sz="1400" i="0" u="none" strike="noStrike" cap="none" spc="0" normalizeH="0" baseline="0">
              <a:ln>
                <a:noFill/>
              </a:ln>
              <a:solidFill>
                <a:srgbClr val="000000"/>
              </a:solidFill>
              <a:effectLst/>
              <a:uFill>
                <a:solidFill>
                  <a:srgbClr val="000000"/>
                </a:solidFill>
              </a:uFill>
              <a:latin typeface="+mn-lt"/>
              <a:ea typeface="+mn-ea"/>
              <a:cs typeface="+mn-cs"/>
              <a:sym typeface="Arial"/>
            </a:endParaRPr>
          </a:p>
        </p:txBody>
      </p:sp>
      <p:sp>
        <p:nvSpPr>
          <p:cNvPr id="53" name="TextBox 52">
            <a:extLst>
              <a:ext uri="{FF2B5EF4-FFF2-40B4-BE49-F238E27FC236}">
                <a16:creationId xmlns:a16="http://schemas.microsoft.com/office/drawing/2014/main" id="{FC184230-2703-0023-D259-F062E94E774A}"/>
              </a:ext>
            </a:extLst>
          </p:cNvPr>
          <p:cNvSpPr txBox="1"/>
          <p:nvPr/>
        </p:nvSpPr>
        <p:spPr>
          <a:xfrm>
            <a:off x="3614386" y="3947600"/>
            <a:ext cx="1356048" cy="1006044"/>
          </a:xfrm>
          <a:prstGeom prst="rect">
            <a:avLst/>
          </a:prstGeom>
          <a:solidFill>
            <a:schemeClr val="accent6">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81280" marR="81280" indent="0" algn="ctr" defTabSz="1821656" rtl="0" fontAlgn="auto" latinLnBrk="0" hangingPunct="0">
              <a:lnSpc>
                <a:spcPct val="100000"/>
              </a:lnSpc>
              <a:spcBef>
                <a:spcPts val="0"/>
              </a:spcBef>
              <a:spcAft>
                <a:spcPts val="0"/>
              </a:spcAft>
              <a:buClrTx/>
              <a:buSzTx/>
              <a:buFontTx/>
              <a:buNone/>
              <a:tabLst/>
            </a:pPr>
            <a:r>
              <a:rPr kumimoji="0" lang="en-US" sz="1400" b="1" i="0" u="none" strike="noStrike" cap="none" spc="0" normalizeH="0" baseline="0">
                <a:ln>
                  <a:noFill/>
                </a:ln>
                <a:solidFill>
                  <a:srgbClr val="000000"/>
                </a:solidFill>
                <a:effectLst/>
                <a:uFill>
                  <a:solidFill>
                    <a:srgbClr val="000000"/>
                  </a:solidFill>
                </a:uFill>
                <a:latin typeface="+mn-lt"/>
                <a:ea typeface="+mn-ea"/>
                <a:cs typeface="+mn-cs"/>
                <a:sym typeface="Arial"/>
              </a:rPr>
              <a:t>Oxides and carbides</a:t>
            </a:r>
          </a:p>
          <a:p>
            <a:pPr marL="81280" marR="81280" indent="0" algn="ctr" defTabSz="1821656" rtl="0" fontAlgn="auto" latinLnBrk="0" hangingPunct="0">
              <a:lnSpc>
                <a:spcPct val="100000"/>
              </a:lnSpc>
              <a:spcBef>
                <a:spcPts val="0"/>
              </a:spcBef>
              <a:spcAft>
                <a:spcPts val="0"/>
              </a:spcAft>
              <a:buClrTx/>
              <a:buSzTx/>
              <a:buFontTx/>
              <a:buNone/>
              <a:tabLst/>
            </a:pPr>
            <a:r>
              <a:rPr kumimoji="0" lang="en-US" sz="1400" b="0" i="0" u="none" strike="noStrike" cap="none" spc="0" normalizeH="0" baseline="0">
                <a:ln>
                  <a:noFill/>
                </a:ln>
                <a:solidFill>
                  <a:srgbClr val="000000"/>
                </a:solidFill>
                <a:effectLst/>
                <a:uFill>
                  <a:solidFill>
                    <a:srgbClr val="000000"/>
                  </a:solidFill>
                </a:uFill>
                <a:latin typeface="+mn-lt"/>
                <a:ea typeface="+mn-ea"/>
                <a:cs typeface="+mn-cs"/>
                <a:sym typeface="Arial"/>
              </a:rPr>
              <a:t>(University of Tennessee)</a:t>
            </a:r>
          </a:p>
        </p:txBody>
      </p:sp>
      <p:sp>
        <p:nvSpPr>
          <p:cNvPr id="54" name="TextBox 53">
            <a:extLst>
              <a:ext uri="{FF2B5EF4-FFF2-40B4-BE49-F238E27FC236}">
                <a16:creationId xmlns:a16="http://schemas.microsoft.com/office/drawing/2014/main" id="{BA4C37E2-C4F5-0036-FCC5-CE43B1BD9C9F}"/>
              </a:ext>
            </a:extLst>
          </p:cNvPr>
          <p:cNvSpPr txBox="1"/>
          <p:nvPr/>
        </p:nvSpPr>
        <p:spPr>
          <a:xfrm>
            <a:off x="6586957" y="3929272"/>
            <a:ext cx="1645918" cy="3597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81280" marR="81280" indent="0" algn="ctr" defTabSz="1821656" rtl="0" fontAlgn="auto" latinLnBrk="0" hangingPunct="0">
              <a:lnSpc>
                <a:spcPct val="100000"/>
              </a:lnSpc>
              <a:spcBef>
                <a:spcPts val="0"/>
              </a:spcBef>
              <a:spcAft>
                <a:spcPts val="0"/>
              </a:spcAft>
              <a:buClrTx/>
              <a:buSzTx/>
              <a:buFontTx/>
              <a:buNone/>
              <a:tabLst/>
            </a:pPr>
            <a:r>
              <a:rPr kumimoji="0" lang="en-US" sz="1400" b="1" i="0" u="none" strike="noStrike" cap="none" spc="0" normalizeH="0" baseline="0">
                <a:ln>
                  <a:noFill/>
                </a:ln>
                <a:solidFill>
                  <a:srgbClr val="000000"/>
                </a:solidFill>
                <a:effectLst/>
                <a:uFill>
                  <a:solidFill>
                    <a:srgbClr val="000000"/>
                  </a:solidFill>
                </a:uFill>
                <a:latin typeface="+mn-lt"/>
                <a:ea typeface="+mn-ea"/>
                <a:cs typeface="+mn-cs"/>
                <a:sym typeface="Arial"/>
              </a:rPr>
              <a:t>Graphene oxide</a:t>
            </a:r>
          </a:p>
        </p:txBody>
      </p:sp>
      <p:sp>
        <p:nvSpPr>
          <p:cNvPr id="55" name="TextBox 54">
            <a:extLst>
              <a:ext uri="{FF2B5EF4-FFF2-40B4-BE49-F238E27FC236}">
                <a16:creationId xmlns:a16="http://schemas.microsoft.com/office/drawing/2014/main" id="{F69FAE35-202C-3819-9CEA-CA785EA4DF7E}"/>
              </a:ext>
            </a:extLst>
          </p:cNvPr>
          <p:cNvSpPr txBox="1"/>
          <p:nvPr/>
        </p:nvSpPr>
        <p:spPr>
          <a:xfrm>
            <a:off x="7958264" y="3929938"/>
            <a:ext cx="1140042" cy="3597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81280" marR="81280" indent="0" algn="ctr" defTabSz="1821656" rtl="0" fontAlgn="auto" latinLnBrk="0" hangingPunct="0">
              <a:lnSpc>
                <a:spcPct val="100000"/>
              </a:lnSpc>
              <a:spcBef>
                <a:spcPts val="0"/>
              </a:spcBef>
              <a:spcAft>
                <a:spcPts val="0"/>
              </a:spcAft>
              <a:buClrTx/>
              <a:buSzTx/>
              <a:buFontTx/>
              <a:buNone/>
              <a:tabLst/>
            </a:pPr>
            <a:r>
              <a:rPr kumimoji="0" lang="en-US" sz="1400" b="1" i="0" u="none" strike="noStrike" cap="none" spc="0" normalizeH="0" baseline="0">
                <a:ln>
                  <a:noFill/>
                </a:ln>
                <a:solidFill>
                  <a:srgbClr val="000000"/>
                </a:solidFill>
                <a:effectLst/>
                <a:uFill>
                  <a:solidFill>
                    <a:srgbClr val="000000"/>
                  </a:solidFill>
                </a:uFill>
                <a:latin typeface="+mn-lt"/>
                <a:ea typeface="+mn-ea"/>
                <a:cs typeface="+mn-cs"/>
                <a:sym typeface="Arial"/>
              </a:rPr>
              <a:t>Minerals</a:t>
            </a:r>
          </a:p>
        </p:txBody>
      </p:sp>
      <p:sp>
        <p:nvSpPr>
          <p:cNvPr id="33" name="TextBox 32">
            <a:extLst>
              <a:ext uri="{FF2B5EF4-FFF2-40B4-BE49-F238E27FC236}">
                <a16:creationId xmlns:a16="http://schemas.microsoft.com/office/drawing/2014/main" id="{AF9E0021-EF30-0872-FFB1-40D6B91F1D19}"/>
              </a:ext>
            </a:extLst>
          </p:cNvPr>
          <p:cNvSpPr txBox="1"/>
          <p:nvPr/>
        </p:nvSpPr>
        <p:spPr>
          <a:xfrm>
            <a:off x="4125994" y="1841132"/>
            <a:ext cx="3522997" cy="16004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72000" bIns="0" numCol="1" spcCol="38100" rtlCol="0" anchor="ctr">
            <a:spAutoFit/>
          </a:bodyPr>
          <a:lstStyle/>
          <a:p>
            <a:pPr marL="81280" marR="81280" defTabSz="1821656">
              <a:spcAft>
                <a:spcPts val="600"/>
              </a:spcAft>
            </a:pPr>
            <a:r>
              <a:rPr lang="en-US" sz="1400" b="1">
                <a:solidFill>
                  <a:schemeClr val="bg1"/>
                </a:solidFill>
                <a:latin typeface="Calibri" panose="020F0502020204030204" pitchFamily="34" charset="0"/>
                <a:ea typeface="Times New Roman" panose="02020603050405020304" pitchFamily="18" charset="0"/>
                <a:cs typeface="Calibri" panose="020F0502020204030204" pitchFamily="34" charset="0"/>
              </a:rPr>
              <a:t>I</a:t>
            </a:r>
            <a:r>
              <a:rPr lang="en-US" sz="1400" b="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n-situ low temperature FTIR </a:t>
            </a:r>
            <a:r>
              <a:rPr lang="en-US" sz="140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on:</a:t>
            </a:r>
          </a:p>
          <a:p>
            <a:pPr marL="367030" marR="81280" indent="-285750" defTabSz="1821656">
              <a:spcAft>
                <a:spcPts val="600"/>
              </a:spcAft>
              <a:buFont typeface="Arial" panose="020B0604020202020204" pitchFamily="34" charset="0"/>
              <a:buChar char="•"/>
            </a:pPr>
            <a:r>
              <a:rPr lang="en-US" sz="1400">
                <a:solidFill>
                  <a:schemeClr val="bg1"/>
                </a:solidFill>
                <a:latin typeface="Calibri" panose="020F0502020204030204" pitchFamily="34" charset="0"/>
                <a:ea typeface="Times New Roman" panose="02020603050405020304" pitchFamily="18" charset="0"/>
                <a:cs typeface="Calibri" panose="020F0502020204030204" pitchFamily="34" charset="0"/>
              </a:rPr>
              <a:t>A</a:t>
            </a:r>
            <a:r>
              <a:rPr lang="en-US" sz="140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denine and pyridine samples (GANIL)</a:t>
            </a:r>
          </a:p>
          <a:p>
            <a:pPr marL="367030" marR="81280" indent="-285750" defTabSz="1821656">
              <a:spcAft>
                <a:spcPts val="600"/>
              </a:spcAft>
              <a:buFont typeface="Arial" panose="020B0604020202020204" pitchFamily="34" charset="0"/>
              <a:buChar char="•"/>
            </a:pPr>
            <a:r>
              <a:rPr lang="en-US" sz="140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Carbonaceous dust analogues (University Paris Saclay and Uni Jena)</a:t>
            </a:r>
          </a:p>
          <a:p>
            <a:pPr marL="81280" marR="81280" defTabSz="1821656">
              <a:spcAft>
                <a:spcPts val="600"/>
              </a:spcAft>
            </a:pPr>
            <a:r>
              <a:rPr lang="en-US" sz="1400" b="1">
                <a:solidFill>
                  <a:schemeClr val="bg1"/>
                </a:solidFill>
                <a:latin typeface="Calibri" panose="020F0502020204030204" pitchFamily="34" charset="0"/>
                <a:ea typeface="Times New Roman" panose="02020603050405020304" pitchFamily="18" charset="0"/>
                <a:cs typeface="Times New Roman" panose="02020603050405020304" pitchFamily="18" charset="0"/>
              </a:rPr>
              <a:t>Irradiation of o</a:t>
            </a:r>
            <a:r>
              <a:rPr lang="en-US" sz="1400" b="1">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ligopeptides </a:t>
            </a:r>
            <a:r>
              <a:rPr lang="en-US" sz="140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with ions of various charge states (Uni Gießen)</a:t>
            </a:r>
          </a:p>
        </p:txBody>
      </p:sp>
      <p:pic>
        <p:nvPicPr>
          <p:cNvPr id="3" name="Picture 8" descr="Facility for Antiproton and Ion Research: User">
            <a:extLst>
              <a:ext uri="{FF2B5EF4-FFF2-40B4-BE49-F238E27FC236}">
                <a16:creationId xmlns:a16="http://schemas.microsoft.com/office/drawing/2014/main" id="{B273A57C-780E-EDB8-ED86-83AC25DE6F19}"/>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7277309" y="63283"/>
            <a:ext cx="567758" cy="567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01865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FE209908-281D-F318-BC83-59FFAB561675}"/>
              </a:ext>
            </a:extLst>
          </p:cNvPr>
          <p:cNvSpPr/>
          <p:nvPr/>
        </p:nvSpPr>
        <p:spPr>
          <a:xfrm>
            <a:off x="115619" y="3558525"/>
            <a:ext cx="6978866" cy="1548000"/>
          </a:xfrm>
          <a:prstGeom prst="rect">
            <a:avLst/>
          </a:prstGeom>
          <a:solidFill>
            <a:schemeClr val="bg1">
              <a:lumMod val="95000"/>
            </a:schemeClr>
          </a:solidFill>
          <a:ln w="12700" cap="flat">
            <a:solidFill>
              <a:srgbClr val="000000"/>
            </a:solidFill>
            <a:prstDash val="solid"/>
            <a:round/>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81280" marR="81280" indent="0" algn="l" defTabSz="1821656"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
                <a:solidFill>
                  <a:srgbClr val="000000"/>
                </a:solidFill>
              </a:uFill>
              <a:latin typeface="+mn-lt"/>
              <a:ea typeface="+mn-ea"/>
              <a:cs typeface="+mn-cs"/>
              <a:sym typeface="Arial"/>
            </a:endParaRPr>
          </a:p>
        </p:txBody>
      </p:sp>
      <p:sp>
        <p:nvSpPr>
          <p:cNvPr id="2" name="Title 1">
            <a:extLst>
              <a:ext uri="{FF2B5EF4-FFF2-40B4-BE49-F238E27FC236}">
                <a16:creationId xmlns:a16="http://schemas.microsoft.com/office/drawing/2014/main" id="{1A891CA6-FBA0-CB4A-F102-6F0797612463}"/>
              </a:ext>
            </a:extLst>
          </p:cNvPr>
          <p:cNvSpPr>
            <a:spLocks noGrp="1"/>
          </p:cNvSpPr>
          <p:nvPr>
            <p:ph type="title"/>
          </p:nvPr>
        </p:nvSpPr>
        <p:spPr>
          <a:xfrm>
            <a:off x="998671" y="158044"/>
            <a:ext cx="9098306" cy="367904"/>
          </a:xfrm>
        </p:spPr>
        <p:txBody>
          <a:bodyPr>
            <a:normAutofit/>
          </a:bodyPr>
          <a:lstStyle/>
          <a:p>
            <a:r>
              <a:rPr lang="en-US" b="1" dirty="0">
                <a:solidFill>
                  <a:schemeClr val="tx1"/>
                </a:solidFill>
              </a:rPr>
              <a:t>X0 2024</a:t>
            </a:r>
          </a:p>
        </p:txBody>
      </p:sp>
      <p:sp>
        <p:nvSpPr>
          <p:cNvPr id="49" name="TextBox 48">
            <a:extLst>
              <a:ext uri="{FF2B5EF4-FFF2-40B4-BE49-F238E27FC236}">
                <a16:creationId xmlns:a16="http://schemas.microsoft.com/office/drawing/2014/main" id="{F6A214F4-B14B-1EA5-FD94-625A613D6DDA}"/>
              </a:ext>
            </a:extLst>
          </p:cNvPr>
          <p:cNvSpPr txBox="1"/>
          <p:nvPr/>
        </p:nvSpPr>
        <p:spPr>
          <a:xfrm>
            <a:off x="115619" y="3551188"/>
            <a:ext cx="6800434" cy="3904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81280" marR="81280" indent="0" algn="ctr" defTabSz="1821656" rtl="0" fontAlgn="auto" latinLnBrk="0" hangingPunct="0">
              <a:lnSpc>
                <a:spcPct val="100000"/>
              </a:lnSpc>
              <a:spcBef>
                <a:spcPts val="0"/>
              </a:spcBef>
              <a:spcAft>
                <a:spcPts val="0"/>
              </a:spcAft>
              <a:buClrTx/>
              <a:buSzTx/>
              <a:buFontTx/>
              <a:buNone/>
              <a:tabLst/>
            </a:pPr>
            <a:r>
              <a:rPr lang="en-US" sz="1600" b="1">
                <a:solidFill>
                  <a:schemeClr val="tx1"/>
                </a:solidFill>
              </a:rPr>
              <a:t>Radiation Effects on Materials and Ion-Track Nanotechnology</a:t>
            </a:r>
            <a:endParaRPr kumimoji="0" lang="en-US" sz="1600" b="1" i="0" u="none" strike="noStrike" cap="none" spc="0" normalizeH="0" baseline="0">
              <a:ln>
                <a:noFill/>
              </a:ln>
              <a:solidFill>
                <a:schemeClr val="tx1"/>
              </a:solidFill>
              <a:effectLst/>
              <a:uFill>
                <a:solidFill>
                  <a:srgbClr val="000000"/>
                </a:solidFill>
              </a:uFill>
              <a:latin typeface="+mn-lt"/>
              <a:ea typeface="+mn-ea"/>
              <a:cs typeface="+mn-cs"/>
              <a:sym typeface="Arial"/>
            </a:endParaRPr>
          </a:p>
        </p:txBody>
      </p:sp>
      <p:sp>
        <p:nvSpPr>
          <p:cNvPr id="50" name="TextBox 49">
            <a:extLst>
              <a:ext uri="{FF2B5EF4-FFF2-40B4-BE49-F238E27FC236}">
                <a16:creationId xmlns:a16="http://schemas.microsoft.com/office/drawing/2014/main" id="{25161CE2-959D-6B88-A8B1-9A5B0D1854CF}"/>
              </a:ext>
            </a:extLst>
          </p:cNvPr>
          <p:cNvSpPr txBox="1"/>
          <p:nvPr/>
        </p:nvSpPr>
        <p:spPr>
          <a:xfrm>
            <a:off x="210207" y="4078570"/>
            <a:ext cx="1576928" cy="800219"/>
          </a:xfrm>
          <a:prstGeom prst="rect">
            <a:avLst/>
          </a:prstGeom>
          <a:solidFill>
            <a:schemeClr val="accent3">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81280" marR="81280" indent="0" algn="ctr" defTabSz="1821656" rtl="0" fontAlgn="auto" latinLnBrk="0" hangingPunct="0">
              <a:lnSpc>
                <a:spcPct val="100000"/>
              </a:lnSpc>
              <a:spcBef>
                <a:spcPts val="0"/>
              </a:spcBef>
              <a:spcAft>
                <a:spcPts val="600"/>
              </a:spcAft>
              <a:buClrTx/>
              <a:buSzTx/>
              <a:buFontTx/>
              <a:buNone/>
              <a:tabLst/>
            </a:pPr>
            <a:r>
              <a:rPr kumimoji="0" lang="en-US" sz="1400" b="1" i="0" u="none" strike="noStrike" cap="none" spc="0" normalizeH="0" baseline="0">
                <a:ln>
                  <a:noFill/>
                </a:ln>
                <a:solidFill>
                  <a:srgbClr val="000000"/>
                </a:solidFill>
                <a:effectLst/>
                <a:uFill>
                  <a:solidFill>
                    <a:srgbClr val="000000"/>
                  </a:solidFill>
                </a:uFill>
                <a:latin typeface="+mn-lt"/>
                <a:ea typeface="+mn-ea"/>
                <a:cs typeface="+mn-cs"/>
                <a:sym typeface="Arial"/>
              </a:rPr>
              <a:t>Semiconductors</a:t>
            </a:r>
          </a:p>
          <a:p>
            <a:pPr marL="81280" marR="81280" algn="ctr" defTabSz="1821656">
              <a:spcAft>
                <a:spcPts val="600"/>
              </a:spcAft>
            </a:pPr>
            <a:r>
              <a:rPr kumimoji="0" lang="en-US" sz="1400" b="0" i="0" u="none" strike="noStrike" cap="none" spc="0" normalizeH="0" baseline="0">
                <a:ln>
                  <a:noFill/>
                </a:ln>
                <a:solidFill>
                  <a:srgbClr val="000000"/>
                </a:solidFill>
                <a:effectLst/>
                <a:uFill>
                  <a:solidFill>
                    <a:srgbClr val="000000"/>
                  </a:solidFill>
                </a:uFill>
                <a:latin typeface="+mn-lt"/>
                <a:ea typeface="+mn-ea"/>
                <a:cs typeface="+mn-cs"/>
                <a:sym typeface="Arial"/>
              </a:rPr>
              <a:t>(IMP Lanzhou, IFIN-HH)</a:t>
            </a:r>
          </a:p>
        </p:txBody>
      </p:sp>
      <p:sp>
        <p:nvSpPr>
          <p:cNvPr id="52" name="TextBox 51">
            <a:extLst>
              <a:ext uri="{FF2B5EF4-FFF2-40B4-BE49-F238E27FC236}">
                <a16:creationId xmlns:a16="http://schemas.microsoft.com/office/drawing/2014/main" id="{30D3741A-6D10-F33A-AA3D-53266D61A054}"/>
              </a:ext>
            </a:extLst>
          </p:cNvPr>
          <p:cNvSpPr txBox="1"/>
          <p:nvPr/>
        </p:nvSpPr>
        <p:spPr>
          <a:xfrm>
            <a:off x="3152479" y="3970848"/>
            <a:ext cx="1832871" cy="1015663"/>
          </a:xfrm>
          <a:prstGeom prst="rect">
            <a:avLst/>
          </a:prstGeom>
          <a:solidFill>
            <a:srgbClr val="E6F7F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81280" marR="81280" indent="0" algn="ctr" defTabSz="1821656" rtl="0" fontAlgn="auto" latinLnBrk="0" hangingPunct="0">
              <a:lnSpc>
                <a:spcPct val="100000"/>
              </a:lnSpc>
              <a:spcBef>
                <a:spcPts val="0"/>
              </a:spcBef>
              <a:spcAft>
                <a:spcPts val="600"/>
              </a:spcAft>
              <a:buClrTx/>
              <a:buSzTx/>
              <a:buFontTx/>
              <a:buNone/>
              <a:tabLst/>
            </a:pPr>
            <a:r>
              <a:rPr lang="en-US" sz="1400" b="1"/>
              <a:t>Ferroelectric devices</a:t>
            </a:r>
          </a:p>
          <a:p>
            <a:pPr marL="81280" marR="81280" indent="0" algn="ctr" defTabSz="1821656" rtl="0" fontAlgn="auto" latinLnBrk="0" hangingPunct="0">
              <a:lnSpc>
                <a:spcPct val="100000"/>
              </a:lnSpc>
              <a:spcBef>
                <a:spcPts val="0"/>
              </a:spcBef>
              <a:spcAft>
                <a:spcPts val="600"/>
              </a:spcAft>
              <a:buClrTx/>
              <a:buSzTx/>
              <a:buFontTx/>
              <a:buNone/>
              <a:tabLst/>
            </a:pPr>
            <a:r>
              <a:rPr lang="en-US" sz="1400"/>
              <a:t>(HZAO, Y</a:t>
            </a:r>
            <a:r>
              <a:rPr lang="en-US" sz="1400" baseline="-25000"/>
              <a:t>2</a:t>
            </a:r>
            <a:r>
              <a:rPr lang="en-US" sz="1400"/>
              <a:t>O</a:t>
            </a:r>
            <a:r>
              <a:rPr lang="en-US" sz="1400" baseline="-25000"/>
              <a:t>3</a:t>
            </a:r>
            <a:r>
              <a:rPr lang="en-US" sz="1400"/>
              <a:t>, HZO) (TU Darmstadt) </a:t>
            </a:r>
            <a:endParaRPr kumimoji="0" lang="en-US" sz="1400" i="0" u="none" strike="noStrike" cap="none" spc="0" normalizeH="0" baseline="0">
              <a:ln>
                <a:noFill/>
              </a:ln>
              <a:solidFill>
                <a:srgbClr val="000000"/>
              </a:solidFill>
              <a:effectLst/>
              <a:uFill>
                <a:solidFill>
                  <a:srgbClr val="000000"/>
                </a:solidFill>
              </a:uFill>
              <a:latin typeface="+mn-lt"/>
              <a:ea typeface="+mn-ea"/>
              <a:cs typeface="+mn-cs"/>
              <a:sym typeface="Arial"/>
            </a:endParaRPr>
          </a:p>
        </p:txBody>
      </p:sp>
      <p:sp>
        <p:nvSpPr>
          <p:cNvPr id="53" name="TextBox 52">
            <a:extLst>
              <a:ext uri="{FF2B5EF4-FFF2-40B4-BE49-F238E27FC236}">
                <a16:creationId xmlns:a16="http://schemas.microsoft.com/office/drawing/2014/main" id="{FC184230-2703-0023-D259-F062E94E774A}"/>
              </a:ext>
            </a:extLst>
          </p:cNvPr>
          <p:cNvSpPr txBox="1"/>
          <p:nvPr/>
        </p:nvSpPr>
        <p:spPr>
          <a:xfrm>
            <a:off x="1837507" y="3970848"/>
            <a:ext cx="1272924" cy="1015663"/>
          </a:xfrm>
          <a:prstGeom prst="rect">
            <a:avLst/>
          </a:prstGeom>
          <a:solidFill>
            <a:schemeClr val="accent6">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81280" marR="81280" indent="0" algn="ctr" defTabSz="1821656" rtl="0" fontAlgn="auto" latinLnBrk="0" hangingPunct="0">
              <a:lnSpc>
                <a:spcPct val="100000"/>
              </a:lnSpc>
              <a:spcBef>
                <a:spcPts val="0"/>
              </a:spcBef>
              <a:spcAft>
                <a:spcPts val="600"/>
              </a:spcAft>
              <a:buClrTx/>
              <a:buSzTx/>
              <a:buFontTx/>
              <a:buNone/>
              <a:tabLst/>
            </a:pPr>
            <a:r>
              <a:rPr kumimoji="0" lang="en-US" sz="1400" b="1" i="0" u="none" strike="noStrike" cap="none" spc="0" normalizeH="0" baseline="0">
                <a:ln>
                  <a:noFill/>
                </a:ln>
                <a:solidFill>
                  <a:srgbClr val="000000"/>
                </a:solidFill>
                <a:effectLst/>
                <a:uFill>
                  <a:solidFill>
                    <a:srgbClr val="000000"/>
                  </a:solidFill>
                </a:uFill>
                <a:latin typeface="+mn-lt"/>
                <a:ea typeface="+mn-ea"/>
                <a:cs typeface="+mn-cs"/>
                <a:sym typeface="Arial"/>
              </a:rPr>
              <a:t>Oxides and carbides</a:t>
            </a:r>
          </a:p>
          <a:p>
            <a:pPr marL="81280" marR="81280" indent="0" algn="ctr" defTabSz="1821656" rtl="0" fontAlgn="auto" latinLnBrk="0" hangingPunct="0">
              <a:lnSpc>
                <a:spcPct val="100000"/>
              </a:lnSpc>
              <a:spcBef>
                <a:spcPts val="0"/>
              </a:spcBef>
              <a:spcAft>
                <a:spcPts val="600"/>
              </a:spcAft>
              <a:buClrTx/>
              <a:buSzTx/>
              <a:buFontTx/>
              <a:buNone/>
              <a:tabLst/>
            </a:pPr>
            <a:r>
              <a:rPr kumimoji="0" lang="en-US" sz="1400" b="0" i="0" u="none" strike="noStrike" cap="none" spc="0" normalizeH="0" baseline="0">
                <a:ln>
                  <a:noFill/>
                </a:ln>
                <a:solidFill>
                  <a:srgbClr val="000000"/>
                </a:solidFill>
                <a:effectLst/>
                <a:uFill>
                  <a:solidFill>
                    <a:srgbClr val="000000"/>
                  </a:solidFill>
                </a:uFill>
                <a:latin typeface="+mn-lt"/>
                <a:ea typeface="+mn-ea"/>
                <a:cs typeface="+mn-cs"/>
                <a:sym typeface="Arial"/>
              </a:rPr>
              <a:t>(University of Tennessee)</a:t>
            </a:r>
          </a:p>
        </p:txBody>
      </p:sp>
      <p:sp>
        <p:nvSpPr>
          <p:cNvPr id="54" name="TextBox 53">
            <a:extLst>
              <a:ext uri="{FF2B5EF4-FFF2-40B4-BE49-F238E27FC236}">
                <a16:creationId xmlns:a16="http://schemas.microsoft.com/office/drawing/2014/main" id="{BA4C37E2-C4F5-0036-FCC5-CE43B1BD9C9F}"/>
              </a:ext>
            </a:extLst>
          </p:cNvPr>
          <p:cNvSpPr txBox="1"/>
          <p:nvPr/>
        </p:nvSpPr>
        <p:spPr>
          <a:xfrm>
            <a:off x="5037900" y="3970848"/>
            <a:ext cx="1944743" cy="1015663"/>
          </a:xfrm>
          <a:prstGeom prst="rect">
            <a:avLst/>
          </a:prstGeom>
          <a:solidFill>
            <a:schemeClr val="accent5">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81280" marR="81280" indent="0" algn="ctr" defTabSz="1821656" rtl="0" fontAlgn="auto" latinLnBrk="0" hangingPunct="0">
              <a:lnSpc>
                <a:spcPct val="100000"/>
              </a:lnSpc>
              <a:spcBef>
                <a:spcPts val="0"/>
              </a:spcBef>
              <a:spcAft>
                <a:spcPts val="600"/>
              </a:spcAft>
              <a:buClrTx/>
              <a:buSzTx/>
              <a:buFontTx/>
              <a:buNone/>
              <a:tabLst/>
            </a:pPr>
            <a:r>
              <a:rPr kumimoji="0" lang="en-US" sz="1400" b="1" i="0" u="none" strike="noStrike" cap="none" spc="0" normalizeH="0" baseline="0">
                <a:ln>
                  <a:noFill/>
                </a:ln>
                <a:solidFill>
                  <a:srgbClr val="000000"/>
                </a:solidFill>
                <a:effectLst/>
                <a:uFill>
                  <a:solidFill>
                    <a:srgbClr val="000000"/>
                  </a:solidFill>
                </a:uFill>
                <a:latin typeface="+mn-lt"/>
                <a:ea typeface="+mn-ea"/>
                <a:cs typeface="+mn-cs"/>
                <a:sym typeface="Arial"/>
              </a:rPr>
              <a:t>Thin films, 2D materials and polymers</a:t>
            </a:r>
          </a:p>
          <a:p>
            <a:pPr marL="81280" marR="81280" indent="0" algn="ctr" defTabSz="1821656" rtl="0" fontAlgn="auto" latinLnBrk="0" hangingPunct="0">
              <a:lnSpc>
                <a:spcPct val="100000"/>
              </a:lnSpc>
              <a:spcBef>
                <a:spcPts val="0"/>
              </a:spcBef>
              <a:spcAft>
                <a:spcPts val="600"/>
              </a:spcAft>
              <a:buClrTx/>
              <a:buSzTx/>
              <a:buFontTx/>
              <a:buNone/>
              <a:tabLst/>
            </a:pPr>
            <a:r>
              <a:rPr lang="en-US" sz="1400"/>
              <a:t>(KFUPM, PUCRS,…) </a:t>
            </a:r>
          </a:p>
        </p:txBody>
      </p:sp>
      <p:grpSp>
        <p:nvGrpSpPr>
          <p:cNvPr id="3" name="Group 2">
            <a:extLst>
              <a:ext uri="{FF2B5EF4-FFF2-40B4-BE49-F238E27FC236}">
                <a16:creationId xmlns:a16="http://schemas.microsoft.com/office/drawing/2014/main" id="{DB86B324-A136-7FC6-85F8-73089E651DDC}"/>
              </a:ext>
            </a:extLst>
          </p:cNvPr>
          <p:cNvGrpSpPr>
            <a:grpSpLocks noChangeAspect="1"/>
          </p:cNvGrpSpPr>
          <p:nvPr/>
        </p:nvGrpSpPr>
        <p:grpSpPr>
          <a:xfrm>
            <a:off x="3774832" y="753684"/>
            <a:ext cx="5373898" cy="2772000"/>
            <a:chOff x="1255100" y="725832"/>
            <a:chExt cx="6633800" cy="3421890"/>
          </a:xfrm>
        </p:grpSpPr>
        <p:pic>
          <p:nvPicPr>
            <p:cNvPr id="4" name="Picture 3">
              <a:extLst>
                <a:ext uri="{FF2B5EF4-FFF2-40B4-BE49-F238E27FC236}">
                  <a16:creationId xmlns:a16="http://schemas.microsoft.com/office/drawing/2014/main" id="{BBF9CD47-2ABE-FED4-E729-B219B21B63E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0303"/>
            <a:stretch/>
          </p:blipFill>
          <p:spPr>
            <a:xfrm>
              <a:off x="1255100" y="725832"/>
              <a:ext cx="6633800" cy="3421890"/>
            </a:xfrm>
            <a:prstGeom prst="rect">
              <a:avLst/>
            </a:prstGeom>
          </p:spPr>
        </p:pic>
        <p:sp>
          <p:nvSpPr>
            <p:cNvPr id="5" name="Rectangle 4">
              <a:extLst>
                <a:ext uri="{FF2B5EF4-FFF2-40B4-BE49-F238E27FC236}">
                  <a16:creationId xmlns:a16="http://schemas.microsoft.com/office/drawing/2014/main" id="{E14E4107-6818-4C26-7FBB-CF7351F7F228}"/>
                </a:ext>
              </a:extLst>
            </p:cNvPr>
            <p:cNvSpPr/>
            <p:nvPr/>
          </p:nvSpPr>
          <p:spPr>
            <a:xfrm>
              <a:off x="5197644" y="931771"/>
              <a:ext cx="731517" cy="298383"/>
            </a:xfrm>
            <a:prstGeom prst="rect">
              <a:avLst/>
            </a:prstGeom>
            <a:solidFill>
              <a:srgbClr val="DCDCDC"/>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81280" marR="81280" indent="0" algn="l" defTabSz="1821656"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
                  <a:solidFill>
                    <a:srgbClr val="000000"/>
                  </a:solidFill>
                </a:uFill>
                <a:latin typeface="+mn-lt"/>
                <a:ea typeface="+mn-ea"/>
                <a:cs typeface="+mn-cs"/>
                <a:sym typeface="Arial"/>
              </a:endParaRPr>
            </a:p>
          </p:txBody>
        </p:sp>
      </p:grpSp>
      <p:pic>
        <p:nvPicPr>
          <p:cNvPr id="7" name="Picture 2" descr="2006-11-XO-U-11">
            <a:extLst>
              <a:ext uri="{FF2B5EF4-FFF2-40B4-BE49-F238E27FC236}">
                <a16:creationId xmlns:a16="http://schemas.microsoft.com/office/drawing/2014/main" id="{8B0DAFE3-1347-6015-4C1B-242232E299E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1608465" y="2177088"/>
            <a:ext cx="1259073" cy="126000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pic>
        <p:nvPicPr>
          <p:cNvPr id="8" name="Picture 30" descr="2005-9-GSI-beamlines 014">
            <a:extLst>
              <a:ext uri="{FF2B5EF4-FFF2-40B4-BE49-F238E27FC236}">
                <a16:creationId xmlns:a16="http://schemas.microsoft.com/office/drawing/2014/main" id="{404769A8-99D5-36B5-CBF8-ED2287AD9218}"/>
              </a:ext>
            </a:extLst>
          </p:cNvPr>
          <p:cNvPicPr preferRelativeResize="0">
            <a:picLocks noChangeAspect="1" noChangeArrowheads="1"/>
          </p:cNvPicPr>
          <p:nvPr/>
        </p:nvPicPr>
        <p:blipFill rotWithShape="1">
          <a:blip r:embed="rId6" cstate="email">
            <a:extLst>
              <a:ext uri="{BEBA8EAE-BF5A-486C-A8C5-ECC9F3942E4B}">
                <a14:imgProps xmlns:a14="http://schemas.microsoft.com/office/drawing/2010/main">
                  <a14:imgLayer r:embed="rId7">
                    <a14:imgEffect>
                      <a14:colorTemperature colorTemp="7200"/>
                    </a14:imgEffect>
                    <a14:imgEffect>
                      <a14:brightnessContrast contrast="20000"/>
                    </a14:imgEffect>
                  </a14:imgLayer>
                </a14:imgProps>
              </a:ext>
              <a:ext uri="{28A0092B-C50C-407E-A947-70E740481C1C}">
                <a14:useLocalDpi xmlns:a14="http://schemas.microsoft.com/office/drawing/2010/main"/>
              </a:ext>
            </a:extLst>
          </a:blip>
          <a:srcRect/>
          <a:stretch/>
        </p:blipFill>
        <p:spPr bwMode="auto">
          <a:xfrm>
            <a:off x="105108" y="2177088"/>
            <a:ext cx="1536658" cy="126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FF"/>
                </a:solidFill>
                <a:miter lim="800000"/>
                <a:headEnd/>
                <a:tailEnd/>
              </a14:hiddenLine>
            </a:ext>
          </a:extLst>
        </p:spPr>
      </p:pic>
      <p:sp>
        <p:nvSpPr>
          <p:cNvPr id="9" name="Text Box 31">
            <a:extLst>
              <a:ext uri="{FF2B5EF4-FFF2-40B4-BE49-F238E27FC236}">
                <a16:creationId xmlns:a16="http://schemas.microsoft.com/office/drawing/2014/main" id="{CFA4DB7A-A131-2F3D-AB89-BFC50D1E1558}"/>
              </a:ext>
            </a:extLst>
          </p:cNvPr>
          <p:cNvSpPr txBox="1">
            <a:spLocks noChangeArrowheads="1"/>
          </p:cNvSpPr>
          <p:nvPr/>
        </p:nvSpPr>
        <p:spPr bwMode="auto">
          <a:xfrm>
            <a:off x="105108" y="784338"/>
            <a:ext cx="3411243" cy="1345048"/>
          </a:xfrm>
          <a:prstGeom prst="rect">
            <a:avLst/>
          </a:prstGeom>
          <a:solidFill>
            <a:srgbClr val="0070C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marL="0" marR="0" defTabSz="342900" hangingPunct="1">
              <a:lnSpc>
                <a:spcPct val="150000"/>
              </a:lnSpc>
              <a:buFontTx/>
              <a:buChar char="•"/>
            </a:pPr>
            <a:r>
              <a:rPr lang="de-DE" altLang="de-DE" sz="1400" kern="1200" dirty="0">
                <a:solidFill>
                  <a:schemeClr val="bg1"/>
                </a:solidFill>
                <a:uFillTx/>
                <a:latin typeface="Arial" pitchFamily="34" charset="0"/>
              </a:rPr>
              <a:t> </a:t>
            </a:r>
            <a:r>
              <a:rPr lang="de-DE" altLang="de-DE" sz="1400" b="1" kern="1200" dirty="0" err="1">
                <a:solidFill>
                  <a:schemeClr val="bg1"/>
                </a:solidFill>
                <a:uFillTx/>
                <a:latin typeface="Arial" pitchFamily="34" charset="0"/>
              </a:rPr>
              <a:t>Automatic</a:t>
            </a:r>
            <a:r>
              <a:rPr lang="de-DE" altLang="de-DE" sz="1400" b="1" kern="1200" dirty="0">
                <a:solidFill>
                  <a:schemeClr val="bg1"/>
                </a:solidFill>
                <a:uFillTx/>
                <a:latin typeface="Arial" pitchFamily="34" charset="0"/>
              </a:rPr>
              <a:t> </a:t>
            </a:r>
            <a:r>
              <a:rPr lang="de-DE" altLang="de-DE" sz="1400" b="1" kern="1200" dirty="0" err="1">
                <a:solidFill>
                  <a:schemeClr val="bg1"/>
                </a:solidFill>
                <a:uFillTx/>
                <a:latin typeface="Arial" pitchFamily="34" charset="0"/>
              </a:rPr>
              <a:t>load</a:t>
            </a:r>
            <a:r>
              <a:rPr lang="de-DE" altLang="de-DE" sz="1400" b="1" kern="1200" dirty="0">
                <a:solidFill>
                  <a:schemeClr val="bg1"/>
                </a:solidFill>
                <a:uFillTx/>
                <a:latin typeface="Arial" pitchFamily="34" charset="0"/>
              </a:rPr>
              <a:t>-lock </a:t>
            </a:r>
            <a:r>
              <a:rPr lang="de-DE" altLang="de-DE" sz="1400" b="1" kern="1200" dirty="0" err="1">
                <a:solidFill>
                  <a:schemeClr val="bg1"/>
                </a:solidFill>
                <a:uFillTx/>
                <a:latin typeface="Arial" pitchFamily="34" charset="0"/>
              </a:rPr>
              <a:t>system</a:t>
            </a:r>
            <a:r>
              <a:rPr lang="de-DE" altLang="de-DE" sz="1400" b="1" kern="1200" dirty="0">
                <a:solidFill>
                  <a:schemeClr val="bg1"/>
                </a:solidFill>
                <a:uFillTx/>
                <a:latin typeface="Arial" pitchFamily="34" charset="0"/>
              </a:rPr>
              <a:t> </a:t>
            </a:r>
          </a:p>
          <a:p>
            <a:pPr marL="0" marR="0" lvl="2" indent="0" defTabSz="342900" hangingPunct="1">
              <a:lnSpc>
                <a:spcPct val="150000"/>
              </a:lnSpc>
            </a:pPr>
            <a:r>
              <a:rPr lang="de-DE" altLang="de-DE" sz="1400" b="1" kern="1200" dirty="0">
                <a:solidFill>
                  <a:schemeClr val="bg1"/>
                </a:solidFill>
                <a:uFillTx/>
                <a:latin typeface="Arial" pitchFamily="34" charset="0"/>
              </a:rPr>
              <a:t>	</a:t>
            </a:r>
            <a:r>
              <a:rPr lang="de-DE" altLang="de-DE" sz="1400" kern="1200" dirty="0">
                <a:solidFill>
                  <a:schemeClr val="bg1"/>
                </a:solidFill>
                <a:uFillTx/>
                <a:latin typeface="Arial" pitchFamily="34" charset="0"/>
              </a:rPr>
              <a:t>up to ~500 samples/h</a:t>
            </a:r>
          </a:p>
          <a:p>
            <a:pPr marL="0" marR="0" defTabSz="342900" hangingPunct="1">
              <a:lnSpc>
                <a:spcPct val="150000"/>
              </a:lnSpc>
              <a:buFontTx/>
              <a:buChar char="•"/>
            </a:pPr>
            <a:r>
              <a:rPr lang="de-DE" altLang="de-DE" sz="1400" b="1" kern="1200" dirty="0">
                <a:solidFill>
                  <a:schemeClr val="bg1"/>
                </a:solidFill>
                <a:uFillTx/>
                <a:latin typeface="Arial" pitchFamily="34" charset="0"/>
              </a:rPr>
              <a:t> </a:t>
            </a:r>
            <a:r>
              <a:rPr lang="de-DE" altLang="de-DE" sz="1400" b="1" kern="1200" dirty="0" err="1">
                <a:solidFill>
                  <a:schemeClr val="bg1"/>
                </a:solidFill>
                <a:uFillTx/>
                <a:latin typeface="Arial" pitchFamily="34" charset="0"/>
              </a:rPr>
              <a:t>Defocused</a:t>
            </a:r>
            <a:r>
              <a:rPr lang="de-DE" altLang="de-DE" sz="1400" b="1" kern="1200" dirty="0">
                <a:solidFill>
                  <a:schemeClr val="bg1"/>
                </a:solidFill>
                <a:uFillTx/>
                <a:latin typeface="Arial" pitchFamily="34" charset="0"/>
              </a:rPr>
              <a:t> beam (5 cm x 5 cm)</a:t>
            </a:r>
          </a:p>
          <a:p>
            <a:pPr marL="0" marR="0" defTabSz="342900" hangingPunct="1">
              <a:lnSpc>
                <a:spcPct val="150000"/>
              </a:lnSpc>
              <a:buFontTx/>
              <a:buChar char="•"/>
            </a:pPr>
            <a:r>
              <a:rPr lang="de-DE" altLang="de-DE" sz="1400" b="1" kern="1200" dirty="0">
                <a:solidFill>
                  <a:schemeClr val="bg1"/>
                </a:solidFill>
                <a:uFillTx/>
                <a:latin typeface="Arial" pitchFamily="34" charset="0"/>
              </a:rPr>
              <a:t> Fluence</a:t>
            </a:r>
            <a:r>
              <a:rPr lang="de-DE" altLang="de-DE" sz="1400" kern="1200" dirty="0">
                <a:solidFill>
                  <a:schemeClr val="bg1"/>
                </a:solidFill>
                <a:uFillTx/>
                <a:latin typeface="Arial" pitchFamily="34" charset="0"/>
              </a:rPr>
              <a:t>:</a:t>
            </a:r>
            <a:r>
              <a:rPr lang="de-DE" altLang="de-DE" sz="1400" b="1" kern="1200" dirty="0">
                <a:solidFill>
                  <a:schemeClr val="bg1"/>
                </a:solidFill>
                <a:uFillTx/>
                <a:latin typeface="Arial" pitchFamily="34" charset="0"/>
              </a:rPr>
              <a:t> </a:t>
            </a:r>
            <a:r>
              <a:rPr lang="de-DE" altLang="de-DE" sz="1400" kern="1200" dirty="0" err="1">
                <a:solidFill>
                  <a:schemeClr val="bg1"/>
                </a:solidFill>
                <a:uFillTx/>
                <a:latin typeface="Arial" pitchFamily="34" charset="0"/>
              </a:rPr>
              <a:t>Single</a:t>
            </a:r>
            <a:r>
              <a:rPr lang="de-DE" altLang="de-DE" sz="1400" kern="1200" dirty="0">
                <a:solidFill>
                  <a:schemeClr val="bg1"/>
                </a:solidFill>
                <a:uFillTx/>
                <a:latin typeface="Arial" pitchFamily="34" charset="0"/>
              </a:rPr>
              <a:t> </a:t>
            </a:r>
            <a:r>
              <a:rPr lang="de-DE" altLang="de-DE" sz="1400" kern="1200" dirty="0" err="1">
                <a:solidFill>
                  <a:schemeClr val="bg1"/>
                </a:solidFill>
                <a:uFillTx/>
                <a:latin typeface="Arial" pitchFamily="34" charset="0"/>
              </a:rPr>
              <a:t>ions</a:t>
            </a:r>
            <a:r>
              <a:rPr lang="de-DE" altLang="de-DE" sz="1400" kern="1200" dirty="0">
                <a:solidFill>
                  <a:schemeClr val="bg1"/>
                </a:solidFill>
                <a:uFillTx/>
                <a:latin typeface="Arial" pitchFamily="34" charset="0"/>
              </a:rPr>
              <a:t> </a:t>
            </a:r>
            <a:r>
              <a:rPr lang="de-DE" altLang="de-DE" sz="1400" kern="1200" dirty="0" err="1">
                <a:solidFill>
                  <a:schemeClr val="bg1"/>
                </a:solidFill>
                <a:uFillTx/>
                <a:latin typeface="Arial" pitchFamily="34" charset="0"/>
              </a:rPr>
              <a:t> up to</a:t>
            </a:r>
            <a:r>
              <a:rPr lang="de-DE" altLang="de-DE" sz="1400" kern="1200" dirty="0">
                <a:solidFill>
                  <a:schemeClr val="bg1"/>
                </a:solidFill>
                <a:uFillTx/>
                <a:latin typeface="Arial" pitchFamily="34" charset="0"/>
              </a:rPr>
              <a:t> 1e13 i/cm</a:t>
            </a:r>
            <a:r>
              <a:rPr lang="de-DE" altLang="de-DE" sz="1400" kern="1200" baseline="30000" dirty="0">
                <a:solidFill>
                  <a:schemeClr val="bg1"/>
                </a:solidFill>
                <a:uFillTx/>
                <a:latin typeface="Arial" pitchFamily="34" charset="0"/>
              </a:rPr>
              <a:t>2</a:t>
            </a:r>
          </a:p>
        </p:txBody>
      </p:sp>
      <p:pic>
        <p:nvPicPr>
          <p:cNvPr id="10" name="Picture 9">
            <a:extLst>
              <a:ext uri="{FF2B5EF4-FFF2-40B4-BE49-F238E27FC236}">
                <a16:creationId xmlns:a16="http://schemas.microsoft.com/office/drawing/2014/main" id="{2E7DBF92-A9AC-F467-6F1E-0932A315947C}"/>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a:ext>
            </a:extLst>
          </a:blip>
          <a:srcRect/>
          <a:stretch/>
        </p:blipFill>
        <p:spPr>
          <a:xfrm>
            <a:off x="2853571" y="2177088"/>
            <a:ext cx="1249823" cy="1260000"/>
          </a:xfrm>
          <a:prstGeom prst="rect">
            <a:avLst/>
          </a:prstGeom>
          <a:ln w="28575">
            <a:noFill/>
          </a:ln>
        </p:spPr>
      </p:pic>
      <p:sp>
        <p:nvSpPr>
          <p:cNvPr id="12" name="TextBox 11">
            <a:extLst>
              <a:ext uri="{FF2B5EF4-FFF2-40B4-BE49-F238E27FC236}">
                <a16:creationId xmlns:a16="http://schemas.microsoft.com/office/drawing/2014/main" id="{D3694489-BD56-CFB3-24D7-0D70E959B359}"/>
              </a:ext>
            </a:extLst>
          </p:cNvPr>
          <p:cNvSpPr txBox="1"/>
          <p:nvPr/>
        </p:nvSpPr>
        <p:spPr>
          <a:xfrm>
            <a:off x="7231558" y="3844892"/>
            <a:ext cx="1791813" cy="975266"/>
          </a:xfrm>
          <a:prstGeom prst="rect">
            <a:avLst/>
          </a:prstGeom>
          <a:solidFill>
            <a:schemeClr val="bg1">
              <a:lumMod val="95000"/>
            </a:schemeClr>
          </a:solid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81280" marR="81280" algn="ctr" defTabSz="1821656" rtl="0" fontAlgn="auto" latinLnBrk="0" hangingPunct="0">
              <a:lnSpc>
                <a:spcPct val="100000"/>
              </a:lnSpc>
              <a:spcBef>
                <a:spcPts val="0"/>
              </a:spcBef>
              <a:spcAft>
                <a:spcPts val="0"/>
              </a:spcAft>
              <a:buClrTx/>
              <a:buSzTx/>
              <a:tabLst/>
            </a:pPr>
            <a:r>
              <a:rPr kumimoji="0" lang="en-US" sz="1800" b="1" i="0" u="none" strike="noStrike" cap="none" spc="0" normalizeH="0" baseline="0">
                <a:ln>
                  <a:noFill/>
                </a:ln>
                <a:solidFill>
                  <a:srgbClr val="009051"/>
                </a:solidFill>
                <a:effectLst/>
                <a:uFill>
                  <a:solidFill>
                    <a:srgbClr val="000000"/>
                  </a:solidFill>
                </a:uFill>
                <a:latin typeface="+mn-lt"/>
                <a:ea typeface="+mn-ea"/>
                <a:cs typeface="+mn-cs"/>
                <a:sym typeface="Arial"/>
              </a:rPr>
              <a:t>All proposals </a:t>
            </a:r>
          </a:p>
          <a:p>
            <a:pPr marL="81280" marR="81280" algn="ctr" defTabSz="1821656" rtl="0" fontAlgn="auto" latinLnBrk="0" hangingPunct="0">
              <a:lnSpc>
                <a:spcPct val="100000"/>
              </a:lnSpc>
              <a:spcBef>
                <a:spcPts val="0"/>
              </a:spcBef>
              <a:spcAft>
                <a:spcPts val="0"/>
              </a:spcAft>
              <a:buClrTx/>
              <a:buSzTx/>
              <a:tabLst/>
            </a:pPr>
            <a:r>
              <a:rPr kumimoji="0" lang="en-US" sz="1800" b="1" i="0" u="none" strike="noStrike" cap="none" spc="0" normalizeH="0" baseline="0">
                <a:ln>
                  <a:noFill/>
                </a:ln>
                <a:solidFill>
                  <a:srgbClr val="009051"/>
                </a:solidFill>
                <a:effectLst/>
                <a:uFill>
                  <a:solidFill>
                    <a:srgbClr val="000000"/>
                  </a:solidFill>
                </a:uFill>
                <a:latin typeface="+mn-lt"/>
                <a:ea typeface="+mn-ea"/>
                <a:cs typeface="+mn-cs"/>
                <a:sym typeface="Arial"/>
              </a:rPr>
              <a:t>and </a:t>
            </a:r>
          </a:p>
          <a:p>
            <a:pPr marL="81280" marR="81280" algn="ctr" defTabSz="1821656" rtl="0" fontAlgn="auto" latinLnBrk="0" hangingPunct="0">
              <a:lnSpc>
                <a:spcPct val="100000"/>
              </a:lnSpc>
              <a:spcBef>
                <a:spcPts val="0"/>
              </a:spcBef>
              <a:spcAft>
                <a:spcPts val="0"/>
              </a:spcAft>
              <a:buClrTx/>
              <a:buSzTx/>
              <a:tabLst/>
            </a:pPr>
            <a:r>
              <a:rPr kumimoji="0" lang="en-US" sz="1800" b="1" i="0" u="none" strike="noStrike" cap="none" spc="0" normalizeH="0" baseline="0">
                <a:ln>
                  <a:noFill/>
                </a:ln>
                <a:solidFill>
                  <a:srgbClr val="009051"/>
                </a:solidFill>
                <a:effectLst/>
                <a:uFill>
                  <a:solidFill>
                    <a:srgbClr val="000000"/>
                  </a:solidFill>
                </a:uFill>
                <a:latin typeface="+mn-lt"/>
                <a:ea typeface="+mn-ea"/>
                <a:cs typeface="+mn-cs"/>
                <a:sym typeface="Arial"/>
              </a:rPr>
              <a:t>users served</a:t>
            </a:r>
          </a:p>
        </p:txBody>
      </p:sp>
      <p:pic>
        <p:nvPicPr>
          <p:cNvPr id="13" name="Picture 8" descr="Facility for Antiproton and Ion Research: User">
            <a:extLst>
              <a:ext uri="{FF2B5EF4-FFF2-40B4-BE49-F238E27FC236}">
                <a16:creationId xmlns:a16="http://schemas.microsoft.com/office/drawing/2014/main" id="{3FE394DA-50B0-AB25-77B8-7EC5FCB3DED5}"/>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7277309" y="63283"/>
            <a:ext cx="567758" cy="567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406676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0F916-C124-1395-DE42-66A05908AC8E}"/>
              </a:ext>
            </a:extLst>
          </p:cNvPr>
          <p:cNvSpPr>
            <a:spLocks noGrp="1"/>
          </p:cNvSpPr>
          <p:nvPr>
            <p:ph type="title"/>
          </p:nvPr>
        </p:nvSpPr>
        <p:spPr>
          <a:xfrm>
            <a:off x="1090444" y="205545"/>
            <a:ext cx="9144000" cy="367904"/>
          </a:xfrm>
        </p:spPr>
        <p:txBody>
          <a:bodyPr>
            <a:normAutofit/>
          </a:bodyPr>
          <a:lstStyle/>
          <a:p>
            <a:r>
              <a:rPr lang="en-US" b="1" dirty="0">
                <a:solidFill>
                  <a:schemeClr val="tx1"/>
                </a:solidFill>
              </a:rPr>
              <a:t>X0 – heavy ion microprobe</a:t>
            </a:r>
          </a:p>
        </p:txBody>
      </p:sp>
      <p:sp>
        <p:nvSpPr>
          <p:cNvPr id="8" name="TextBox 7">
            <a:extLst>
              <a:ext uri="{FF2B5EF4-FFF2-40B4-BE49-F238E27FC236}">
                <a16:creationId xmlns:a16="http://schemas.microsoft.com/office/drawing/2014/main" id="{86789A68-6F89-7345-58FA-F9E20379A99B}"/>
              </a:ext>
            </a:extLst>
          </p:cNvPr>
          <p:cNvSpPr txBox="1"/>
          <p:nvPr/>
        </p:nvSpPr>
        <p:spPr>
          <a:xfrm>
            <a:off x="4336840" y="3169923"/>
            <a:ext cx="1448152" cy="3904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81280" marR="81280" indent="0" algn="l" defTabSz="1821656"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chemeClr val="bg1"/>
                </a:solidFill>
                <a:effectLst/>
                <a:uFill>
                  <a:solidFill>
                    <a:srgbClr val="000000"/>
                  </a:solidFill>
                </a:uFill>
                <a:latin typeface="+mn-lt"/>
                <a:ea typeface="+mn-ea"/>
                <a:cs typeface="+mn-cs"/>
                <a:sym typeface="Arial"/>
              </a:rPr>
              <a:t>Contact wire</a:t>
            </a:r>
          </a:p>
        </p:txBody>
      </p:sp>
      <p:sp>
        <p:nvSpPr>
          <p:cNvPr id="9" name="TextBox 8">
            <a:extLst>
              <a:ext uri="{FF2B5EF4-FFF2-40B4-BE49-F238E27FC236}">
                <a16:creationId xmlns:a16="http://schemas.microsoft.com/office/drawing/2014/main" id="{8D5D137B-0501-2949-C7DA-8574A3DFF37F}"/>
              </a:ext>
            </a:extLst>
          </p:cNvPr>
          <p:cNvSpPr txBox="1"/>
          <p:nvPr/>
        </p:nvSpPr>
        <p:spPr>
          <a:xfrm>
            <a:off x="4918057" y="1461498"/>
            <a:ext cx="2987035" cy="3904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81280" marR="81280" indent="0" algn="l" defTabSz="1821656"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chemeClr val="bg1"/>
                </a:solidFill>
                <a:effectLst/>
                <a:uFill>
                  <a:solidFill>
                    <a:srgbClr val="000000"/>
                  </a:solidFill>
                </a:uFill>
                <a:latin typeface="+mn-lt"/>
                <a:ea typeface="+mn-ea"/>
                <a:cs typeface="+mn-cs"/>
                <a:sym typeface="Arial"/>
              </a:rPr>
              <a:t>Crater produced by single ion</a:t>
            </a:r>
          </a:p>
        </p:txBody>
      </p:sp>
      <p:cxnSp>
        <p:nvCxnSpPr>
          <p:cNvPr id="10" name="Straight Arrow Connector 9">
            <a:extLst>
              <a:ext uri="{FF2B5EF4-FFF2-40B4-BE49-F238E27FC236}">
                <a16:creationId xmlns:a16="http://schemas.microsoft.com/office/drawing/2014/main" id="{9786248A-C8DA-159E-1DBA-DF641521EBCA}"/>
              </a:ext>
            </a:extLst>
          </p:cNvPr>
          <p:cNvCxnSpPr/>
          <p:nvPr/>
        </p:nvCxnSpPr>
        <p:spPr>
          <a:xfrm>
            <a:off x="5982674" y="1813489"/>
            <a:ext cx="0" cy="522644"/>
          </a:xfrm>
          <a:prstGeom prst="straightConnector1">
            <a:avLst/>
          </a:prstGeom>
          <a:noFill/>
          <a:ln w="38100" cap="flat">
            <a:solidFill>
              <a:schemeClr val="bg1"/>
            </a:solidFill>
            <a:prstDash val="solid"/>
            <a:round/>
            <a:tailEnd type="triangle"/>
          </a:ln>
          <a:effectLst/>
          <a:sp3d/>
        </p:spPr>
        <p:style>
          <a:lnRef idx="0">
            <a:scrgbClr r="0" g="0" b="0"/>
          </a:lnRef>
          <a:fillRef idx="0">
            <a:scrgbClr r="0" g="0" b="0"/>
          </a:fillRef>
          <a:effectRef idx="0">
            <a:scrgbClr r="0" g="0" b="0"/>
          </a:effectRef>
          <a:fontRef idx="none"/>
        </p:style>
      </p:cxnSp>
      <p:pic>
        <p:nvPicPr>
          <p:cNvPr id="22" name="DSC_0194-enhanced.jpeg">
            <a:extLst>
              <a:ext uri="{FF2B5EF4-FFF2-40B4-BE49-F238E27FC236}">
                <a16:creationId xmlns:a16="http://schemas.microsoft.com/office/drawing/2014/main" id="{23B33140-91D0-0DBD-A744-9AA3D99F03C8}"/>
              </a:ext>
            </a:extLst>
          </p:cNvPr>
          <p:cNvPicPr>
            <a:picLocks noChangeAspect="1"/>
          </p:cNvPicPr>
          <p:nvPr/>
        </p:nvPicPr>
        <p:blipFill>
          <a:blip r:embed="rId3" cstate="hqprint">
            <a:extLst>
              <a:ext uri="{28A0092B-C50C-407E-A947-70E740481C1C}">
                <a14:useLocalDpi xmlns:a14="http://schemas.microsoft.com/office/drawing/2010/main"/>
              </a:ext>
            </a:extLst>
          </a:blip>
          <a:stretch/>
        </p:blipFill>
        <p:spPr>
          <a:xfrm>
            <a:off x="66194" y="1295944"/>
            <a:ext cx="3483903" cy="2196000"/>
          </a:xfrm>
          <a:prstGeom prst="rect">
            <a:avLst/>
          </a:prstGeom>
          <a:ln w="38100">
            <a:solidFill>
              <a:srgbClr val="0070C0"/>
            </a:solidFill>
          </a:ln>
        </p:spPr>
      </p:pic>
      <p:sp>
        <p:nvSpPr>
          <p:cNvPr id="24" name="TextBox 23">
            <a:extLst>
              <a:ext uri="{FF2B5EF4-FFF2-40B4-BE49-F238E27FC236}">
                <a16:creationId xmlns:a16="http://schemas.microsoft.com/office/drawing/2014/main" id="{85960241-7EF5-A417-226F-79409577FDDF}"/>
              </a:ext>
            </a:extLst>
          </p:cNvPr>
          <p:cNvSpPr txBox="1"/>
          <p:nvPr/>
        </p:nvSpPr>
        <p:spPr>
          <a:xfrm>
            <a:off x="234788" y="4157374"/>
            <a:ext cx="8740317" cy="883832"/>
          </a:xfrm>
          <a:prstGeom prst="rect">
            <a:avLst/>
          </a:prstGeom>
          <a:noFill/>
        </p:spPr>
        <p:txBody>
          <a:bodyPr wrap="square">
            <a:spAutoFit/>
          </a:bodyPr>
          <a:lstStyle/>
          <a:p>
            <a:pPr marL="316230" indent="-285750">
              <a:lnSpc>
                <a:spcPct val="110000"/>
              </a:lnSpc>
              <a:buFont typeface="Arial" panose="020B0604020202020204" pitchFamily="34" charset="0"/>
              <a:buChar char="•"/>
            </a:pPr>
            <a:r>
              <a:rPr lang="en-US" sz="1600" dirty="0"/>
              <a:t>Recording/monitoring of ion impact maps of single event effects in semiconductor chips </a:t>
            </a:r>
          </a:p>
          <a:p>
            <a:pPr marL="316230" indent="-285750">
              <a:lnSpc>
                <a:spcPct val="110000"/>
              </a:lnSpc>
              <a:buFont typeface="Arial" panose="020B0604020202020204" pitchFamily="34" charset="0"/>
              <a:buChar char="•"/>
            </a:pPr>
            <a:r>
              <a:rPr lang="en-US" sz="1600" dirty="0"/>
              <a:t>High rates (kHz) and high spatial resolution (~µm)</a:t>
            </a:r>
          </a:p>
          <a:p>
            <a:pPr marL="316230" indent="-285750">
              <a:lnSpc>
                <a:spcPct val="110000"/>
              </a:lnSpc>
              <a:buFont typeface="Arial" panose="020B0604020202020204" pitchFamily="34" charset="0"/>
              <a:buChar char="•"/>
            </a:pPr>
            <a:r>
              <a:rPr lang="en-US" sz="1600" dirty="0"/>
              <a:t>Needed to understand and mitigate catastrophic failures of space electronics, detectors,...</a:t>
            </a:r>
          </a:p>
        </p:txBody>
      </p:sp>
      <p:pic>
        <p:nvPicPr>
          <p:cNvPr id="25" name="cc Ar 34V.png">
            <a:extLst>
              <a:ext uri="{FF2B5EF4-FFF2-40B4-BE49-F238E27FC236}">
                <a16:creationId xmlns:a16="http://schemas.microsoft.com/office/drawing/2014/main" id="{71998547-A954-1C2F-134F-76F780D83682}"/>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3674811" y="1171332"/>
            <a:ext cx="2914539" cy="2412000"/>
          </a:xfrm>
          <a:prstGeom prst="rect">
            <a:avLst/>
          </a:prstGeom>
          <a:ln w="12600">
            <a:noFill/>
          </a:ln>
        </p:spPr>
      </p:pic>
      <p:sp>
        <p:nvSpPr>
          <p:cNvPr id="26" name="TextBox 25">
            <a:extLst>
              <a:ext uri="{FF2B5EF4-FFF2-40B4-BE49-F238E27FC236}">
                <a16:creationId xmlns:a16="http://schemas.microsoft.com/office/drawing/2014/main" id="{6153A4BE-B6B6-E272-506B-61B4C8CB98DE}"/>
              </a:ext>
            </a:extLst>
          </p:cNvPr>
          <p:cNvSpPr txBox="1"/>
          <p:nvPr/>
        </p:nvSpPr>
        <p:spPr>
          <a:xfrm>
            <a:off x="6010534" y="825746"/>
            <a:ext cx="902811" cy="369332"/>
          </a:xfrm>
          <a:prstGeom prst="rect">
            <a:avLst/>
          </a:prstGeom>
          <a:noFill/>
        </p:spPr>
        <p:txBody>
          <a:bodyPr wrap="none" rtlCol="0">
            <a:spAutoFit/>
          </a:bodyPr>
          <a:lstStyle/>
          <a:p>
            <a:r>
              <a:rPr lang="de-DE" dirty="0" err="1"/>
              <a:t>danger</a:t>
            </a:r>
            <a:endParaRPr lang="de-DE" dirty="0"/>
          </a:p>
        </p:txBody>
      </p:sp>
      <p:sp>
        <p:nvSpPr>
          <p:cNvPr id="27" name="TextBox 26">
            <a:extLst>
              <a:ext uri="{FF2B5EF4-FFF2-40B4-BE49-F238E27FC236}">
                <a16:creationId xmlns:a16="http://schemas.microsoft.com/office/drawing/2014/main" id="{0B9988B9-B9C6-BA9A-3602-472E40FD2D8D}"/>
              </a:ext>
            </a:extLst>
          </p:cNvPr>
          <p:cNvSpPr txBox="1"/>
          <p:nvPr/>
        </p:nvSpPr>
        <p:spPr>
          <a:xfrm>
            <a:off x="6171695" y="3560414"/>
            <a:ext cx="620683" cy="369332"/>
          </a:xfrm>
          <a:prstGeom prst="rect">
            <a:avLst/>
          </a:prstGeom>
          <a:noFill/>
        </p:spPr>
        <p:txBody>
          <a:bodyPr wrap="none" rtlCol="0">
            <a:spAutoFit/>
          </a:bodyPr>
          <a:lstStyle/>
          <a:p>
            <a:r>
              <a:rPr lang="de-DE" dirty="0" err="1"/>
              <a:t>safe</a:t>
            </a:r>
            <a:endParaRPr lang="de-DE" dirty="0"/>
          </a:p>
        </p:txBody>
      </p:sp>
      <p:cxnSp>
        <p:nvCxnSpPr>
          <p:cNvPr id="28" name="Straight Arrow Connector 27">
            <a:extLst>
              <a:ext uri="{FF2B5EF4-FFF2-40B4-BE49-F238E27FC236}">
                <a16:creationId xmlns:a16="http://schemas.microsoft.com/office/drawing/2014/main" id="{1B6D7D2C-F517-A417-CDF7-311F332C78D3}"/>
              </a:ext>
            </a:extLst>
          </p:cNvPr>
          <p:cNvCxnSpPr>
            <a:cxnSpLocks/>
          </p:cNvCxnSpPr>
          <p:nvPr/>
        </p:nvCxnSpPr>
        <p:spPr>
          <a:xfrm>
            <a:off x="3636799" y="3718247"/>
            <a:ext cx="2606346" cy="0"/>
          </a:xfrm>
          <a:prstGeom prst="straightConnector1">
            <a:avLst/>
          </a:prstGeom>
          <a:ln w="25400">
            <a:solidFill>
              <a:schemeClr val="accent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3443131A-4BBA-AF96-C08E-197E4576320F}"/>
              </a:ext>
            </a:extLst>
          </p:cNvPr>
          <p:cNvSpPr txBox="1"/>
          <p:nvPr/>
        </p:nvSpPr>
        <p:spPr>
          <a:xfrm>
            <a:off x="4764030" y="3719609"/>
            <a:ext cx="736099" cy="307777"/>
          </a:xfrm>
          <a:prstGeom prst="rect">
            <a:avLst/>
          </a:prstGeom>
          <a:noFill/>
        </p:spPr>
        <p:txBody>
          <a:bodyPr wrap="none" rtlCol="0">
            <a:spAutoFit/>
          </a:bodyPr>
          <a:lstStyle/>
          <a:p>
            <a:r>
              <a:rPr lang="de-DE" sz="1400" dirty="0"/>
              <a:t>150µm</a:t>
            </a:r>
          </a:p>
        </p:txBody>
      </p:sp>
      <p:sp>
        <p:nvSpPr>
          <p:cNvPr id="33" name="TextBox 32">
            <a:extLst>
              <a:ext uri="{FF2B5EF4-FFF2-40B4-BE49-F238E27FC236}">
                <a16:creationId xmlns:a16="http://schemas.microsoft.com/office/drawing/2014/main" id="{12304EE2-5640-4BE4-D96D-56E9AF2964DD}"/>
              </a:ext>
            </a:extLst>
          </p:cNvPr>
          <p:cNvSpPr txBox="1"/>
          <p:nvPr/>
        </p:nvSpPr>
        <p:spPr>
          <a:xfrm>
            <a:off x="157550" y="825746"/>
            <a:ext cx="4628929" cy="738664"/>
          </a:xfrm>
          <a:prstGeom prst="rect">
            <a:avLst/>
          </a:prstGeom>
          <a:solidFill>
            <a:schemeClr val="bg1">
              <a:lumMod val="95000"/>
            </a:schemeClr>
          </a:solidFill>
          <a:effectLst>
            <a:outerShdw blurRad="50800" dist="38100" dir="2700000" algn="tl" rotWithShape="0">
              <a:prstClr val="black">
                <a:alpha val="40000"/>
              </a:prstClr>
            </a:outerShdw>
          </a:effectLst>
        </p:spPr>
        <p:txBody>
          <a:bodyPr vert="horz" wrap="square" lIns="91440" tIns="45720" rIns="91440" bIns="45720" rtlCol="0" anchor="t">
            <a:spAutoFit/>
          </a:bodyPr>
          <a:lstStyle/>
          <a:p>
            <a:r>
              <a:rPr lang="en-US" sz="1400">
                <a:solidFill>
                  <a:srgbClr val="0070C0"/>
                </a:solidFill>
                <a:effectLst/>
                <a:latin typeface="Helvetica" pitchFamily="2" charset="0"/>
              </a:rPr>
              <a:t>Power devices/microcontrollers</a:t>
            </a:r>
            <a:r>
              <a:rPr lang="en-US" sz="1400" dirty="0">
                <a:solidFill>
                  <a:srgbClr val="0070C0"/>
                </a:solidFill>
                <a:effectLst/>
                <a:latin typeface="Helvetica" pitchFamily="2" charset="0"/>
              </a:rPr>
              <a:t> (Uni Jena, ETH Zürich)</a:t>
            </a:r>
          </a:p>
          <a:p>
            <a:r>
              <a:rPr lang="en-US" sz="1400">
                <a:solidFill>
                  <a:srgbClr val="0070C0"/>
                </a:solidFill>
                <a:latin typeface="Helvetica" pitchFamily="2" charset="0"/>
              </a:rPr>
              <a:t>MIMOSIS-2 Sensors (Uni FRA, GSI)</a:t>
            </a:r>
          </a:p>
          <a:p>
            <a:r>
              <a:rPr lang="en-US" sz="1400">
                <a:solidFill>
                  <a:srgbClr val="0070C0"/>
                </a:solidFill>
                <a:latin typeface="Helvetica" pitchFamily="2" charset="0"/>
              </a:rPr>
              <a:t>LC-oscillator circuits (CERN, KU Leuven)</a:t>
            </a:r>
          </a:p>
        </p:txBody>
      </p:sp>
      <p:grpSp>
        <p:nvGrpSpPr>
          <p:cNvPr id="4" name="Group">
            <a:extLst>
              <a:ext uri="{FF2B5EF4-FFF2-40B4-BE49-F238E27FC236}">
                <a16:creationId xmlns:a16="http://schemas.microsoft.com/office/drawing/2014/main" id="{75EEBE59-D7A8-F94E-C172-E120138279FE}"/>
              </a:ext>
            </a:extLst>
          </p:cNvPr>
          <p:cNvGrpSpPr>
            <a:grpSpLocks noChangeAspect="1"/>
          </p:cNvGrpSpPr>
          <p:nvPr/>
        </p:nvGrpSpPr>
        <p:grpSpPr>
          <a:xfrm>
            <a:off x="6864303" y="788133"/>
            <a:ext cx="2218220" cy="1548000"/>
            <a:chOff x="0" y="0"/>
            <a:chExt cx="6120401" cy="4271139"/>
          </a:xfrm>
        </p:grpSpPr>
        <p:sp>
          <p:nvSpPr>
            <p:cNvPr id="5" name="Rectangle">
              <a:extLst>
                <a:ext uri="{FF2B5EF4-FFF2-40B4-BE49-F238E27FC236}">
                  <a16:creationId xmlns:a16="http://schemas.microsoft.com/office/drawing/2014/main" id="{F0F701D7-7425-97FE-01FC-9FE7627BBDD6}"/>
                </a:ext>
              </a:extLst>
            </p:cNvPr>
            <p:cNvSpPr/>
            <p:nvPr/>
          </p:nvSpPr>
          <p:spPr>
            <a:xfrm>
              <a:off x="0" y="0"/>
              <a:ext cx="6120402" cy="4271140"/>
            </a:xfrm>
            <a:prstGeom prst="rect">
              <a:avLst/>
            </a:prstGeom>
            <a:solidFill>
              <a:srgbClr val="FFFFFF"/>
            </a:solidFill>
            <a:ln w="9525" cap="flat">
              <a:solidFill>
                <a:srgbClr val="000000"/>
              </a:solidFill>
              <a:prstDash val="solid"/>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endParaRPr/>
            </a:p>
          </p:txBody>
        </p:sp>
        <p:pic>
          <p:nvPicPr>
            <p:cNvPr id="6" name="image.pdf" descr="image.pdf">
              <a:extLst>
                <a:ext uri="{FF2B5EF4-FFF2-40B4-BE49-F238E27FC236}">
                  <a16:creationId xmlns:a16="http://schemas.microsoft.com/office/drawing/2014/main" id="{D8E0A62F-F343-7898-1239-1425D1DE8A1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7508" y="187851"/>
              <a:ext cx="5852104" cy="3990071"/>
            </a:xfrm>
            <a:prstGeom prst="rect">
              <a:avLst/>
            </a:prstGeom>
            <a:ln w="12700" cap="flat">
              <a:noFill/>
              <a:miter lim="400000"/>
            </a:ln>
            <a:effectLst/>
          </p:spPr>
        </p:pic>
      </p:grpSp>
      <p:pic>
        <p:nvPicPr>
          <p:cNvPr id="7" name="Picture 6">
            <a:extLst>
              <a:ext uri="{FF2B5EF4-FFF2-40B4-BE49-F238E27FC236}">
                <a16:creationId xmlns:a16="http://schemas.microsoft.com/office/drawing/2014/main" id="{3F545565-6661-145B-D241-375E72EA6AA1}"/>
              </a:ext>
            </a:extLst>
          </p:cNvPr>
          <p:cNvPicPr>
            <a:picLocks noChangeAspect="1"/>
          </p:cNvPicPr>
          <p:nvPr/>
        </p:nvPicPr>
        <p:blipFill>
          <a:blip r:embed="rId6"/>
          <a:stretch>
            <a:fillRect/>
          </a:stretch>
        </p:blipFill>
        <p:spPr>
          <a:xfrm>
            <a:off x="6720928" y="2416323"/>
            <a:ext cx="1602710" cy="1656000"/>
          </a:xfrm>
          <a:prstGeom prst="rect">
            <a:avLst/>
          </a:prstGeom>
        </p:spPr>
      </p:pic>
      <p:pic>
        <p:nvPicPr>
          <p:cNvPr id="11" name="Picture 10">
            <a:extLst>
              <a:ext uri="{FF2B5EF4-FFF2-40B4-BE49-F238E27FC236}">
                <a16:creationId xmlns:a16="http://schemas.microsoft.com/office/drawing/2014/main" id="{C2AA137F-5B79-1E53-7323-414FADDCF34C}"/>
              </a:ext>
            </a:extLst>
          </p:cNvPr>
          <p:cNvPicPr>
            <a:picLocks noChangeAspect="1"/>
          </p:cNvPicPr>
          <p:nvPr/>
        </p:nvPicPr>
        <p:blipFill>
          <a:blip r:embed="rId7"/>
          <a:stretch>
            <a:fillRect/>
          </a:stretch>
        </p:blipFill>
        <p:spPr>
          <a:xfrm>
            <a:off x="8216725" y="2421184"/>
            <a:ext cx="901591" cy="720000"/>
          </a:xfrm>
          <a:prstGeom prst="rect">
            <a:avLst/>
          </a:prstGeom>
        </p:spPr>
      </p:pic>
      <p:pic>
        <p:nvPicPr>
          <p:cNvPr id="16" name="Picture 8" descr="Facility for Antiproton and Ion Research: User">
            <a:extLst>
              <a:ext uri="{FF2B5EF4-FFF2-40B4-BE49-F238E27FC236}">
                <a16:creationId xmlns:a16="http://schemas.microsoft.com/office/drawing/2014/main" id="{8F45BB81-FF86-1EF9-3452-9D614C8717EB}"/>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7277309" y="63283"/>
            <a:ext cx="567758" cy="567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25621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125CBDDA-5CCF-8748-8988-9DC6C8981774}" type="slidenum">
              <a:rPr lang="de-DE" smtClean="0"/>
              <a:t>8</a:t>
            </a:fld>
            <a:endParaRPr lang="de-DE"/>
          </a:p>
        </p:txBody>
      </p:sp>
      <p:sp>
        <p:nvSpPr>
          <p:cNvPr id="4" name="Datumsplatzhalter 3"/>
          <p:cNvSpPr>
            <a:spLocks noGrp="1"/>
          </p:cNvSpPr>
          <p:nvPr>
            <p:ph type="dt" sz="half" idx="2"/>
          </p:nvPr>
        </p:nvSpPr>
        <p:spPr/>
        <p:txBody>
          <a:bodyPr/>
          <a:lstStyle/>
          <a:p>
            <a:r>
              <a:rPr lang="de-DE"/>
              <a:t>07.09.2022</a:t>
            </a:r>
            <a:endParaRPr lang="de-DE" dirty="0"/>
          </a:p>
        </p:txBody>
      </p:sp>
      <p:sp>
        <p:nvSpPr>
          <p:cNvPr id="5" name="Fußzeilenplatzhalter 4"/>
          <p:cNvSpPr>
            <a:spLocks noGrp="1"/>
          </p:cNvSpPr>
          <p:nvPr>
            <p:ph type="ftr" sz="quarter" idx="3"/>
          </p:nvPr>
        </p:nvSpPr>
        <p:spPr/>
        <p:txBody>
          <a:bodyPr/>
          <a:lstStyle/>
          <a:p>
            <a:pPr algn="l"/>
            <a:r>
              <a:rPr lang="en-US"/>
              <a:t>6th Beam Time Retreat | M. Block | </a:t>
            </a:r>
            <a:endParaRPr lang="de-DE" dirty="0"/>
          </a:p>
        </p:txBody>
      </p:sp>
      <p:sp>
        <p:nvSpPr>
          <p:cNvPr id="2" name="Textfeld 1">
            <a:extLst>
              <a:ext uri="{FF2B5EF4-FFF2-40B4-BE49-F238E27FC236}">
                <a16:creationId xmlns:a16="http://schemas.microsoft.com/office/drawing/2014/main" id="{B205BE21-D710-6FF0-ED3F-352B40B7166E}"/>
              </a:ext>
            </a:extLst>
          </p:cNvPr>
          <p:cNvSpPr txBox="1"/>
          <p:nvPr/>
        </p:nvSpPr>
        <p:spPr>
          <a:xfrm>
            <a:off x="2238932" y="2275830"/>
            <a:ext cx="4669868" cy="461665"/>
          </a:xfrm>
          <a:prstGeom prst="rect">
            <a:avLst/>
          </a:prstGeom>
        </p:spPr>
        <p:txBody>
          <a:bodyPr vert="horz" wrap="none" lIns="91440" tIns="45720" rIns="91440" bIns="45720" rtlCol="0" anchor="t">
            <a:spAutoFit/>
          </a:bodyPr>
          <a:lstStyle/>
          <a:p>
            <a:pPr algn="l"/>
            <a:r>
              <a:rPr lang="de-DE" sz="2400" dirty="0"/>
              <a:t>UNILAC – Superheavy Elements</a:t>
            </a:r>
          </a:p>
        </p:txBody>
      </p:sp>
    </p:spTree>
    <p:extLst>
      <p:ext uri="{BB962C8B-B14F-4D97-AF65-F5344CB8AC3E}">
        <p14:creationId xmlns:p14="http://schemas.microsoft.com/office/powerpoint/2010/main" val="3062441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58630490-9F4C-7369-7FF6-B15F1233E6EC}"/>
              </a:ext>
            </a:extLst>
          </p:cNvPr>
          <p:cNvPicPr>
            <a:picLocks noChangeAspect="1"/>
          </p:cNvPicPr>
          <p:nvPr/>
        </p:nvPicPr>
        <p:blipFill rotWithShape="1">
          <a:blip r:embed="rId3"/>
          <a:srcRect l="31859" r="11097" b="26867"/>
          <a:stretch/>
        </p:blipFill>
        <p:spPr>
          <a:xfrm>
            <a:off x="6182346" y="2361337"/>
            <a:ext cx="2918444" cy="2514593"/>
          </a:xfrm>
          <a:prstGeom prst="rect">
            <a:avLst/>
          </a:prstGeom>
        </p:spPr>
      </p:pic>
      <p:sp>
        <p:nvSpPr>
          <p:cNvPr id="5" name="Rechteck 4">
            <a:extLst>
              <a:ext uri="{FF2B5EF4-FFF2-40B4-BE49-F238E27FC236}">
                <a16:creationId xmlns:a16="http://schemas.microsoft.com/office/drawing/2014/main" id="{7FCA4645-E0EB-0971-893F-40A1EA61E45F}"/>
              </a:ext>
            </a:extLst>
          </p:cNvPr>
          <p:cNvSpPr/>
          <p:nvPr/>
        </p:nvSpPr>
        <p:spPr>
          <a:xfrm>
            <a:off x="1447636" y="1517921"/>
            <a:ext cx="3373161" cy="33261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 name="Rectangle 26">
            <a:extLst>
              <a:ext uri="{FF2B5EF4-FFF2-40B4-BE49-F238E27FC236}">
                <a16:creationId xmlns:a16="http://schemas.microsoft.com/office/drawing/2014/main" id="{58335886-06D5-75D4-F278-A421D1C6C289}"/>
              </a:ext>
            </a:extLst>
          </p:cNvPr>
          <p:cNvSpPr>
            <a:spLocks noChangeArrowheads="1"/>
          </p:cNvSpPr>
          <p:nvPr/>
        </p:nvSpPr>
        <p:spPr bwMode="auto">
          <a:xfrm>
            <a:off x="174893" y="2565827"/>
            <a:ext cx="702469" cy="202410"/>
          </a:xfrm>
          <a:prstGeom prst="rect">
            <a:avLst/>
          </a:prstGeom>
          <a:gradFill rotWithShape="1">
            <a:gsLst>
              <a:gs pos="0">
                <a:srgbClr val="D1D1D1"/>
              </a:gs>
              <a:gs pos="100000">
                <a:srgbClr val="333333"/>
              </a:gs>
            </a:gsLst>
            <a:lin ang="5400000" scaled="1"/>
          </a:gradFill>
          <a:ln w="9525">
            <a:noFill/>
            <a:miter lim="800000"/>
            <a:headEnd/>
            <a:tailEnd/>
          </a:ln>
        </p:spPr>
        <p:txBody>
          <a:bodyPr wrap="none" anchor="ctr"/>
          <a:lstStyle/>
          <a:p>
            <a:pPr eaLnBrk="1" hangingPunct="1"/>
            <a:endParaRPr lang="en-US"/>
          </a:p>
        </p:txBody>
      </p:sp>
      <p:sp>
        <p:nvSpPr>
          <p:cNvPr id="7" name="Line 29">
            <a:extLst>
              <a:ext uri="{FF2B5EF4-FFF2-40B4-BE49-F238E27FC236}">
                <a16:creationId xmlns:a16="http://schemas.microsoft.com/office/drawing/2014/main" id="{C255A4CA-8A8F-6B41-9CBF-D7B06D62FB42}"/>
              </a:ext>
            </a:extLst>
          </p:cNvPr>
          <p:cNvSpPr>
            <a:spLocks noChangeShapeType="1"/>
          </p:cNvSpPr>
          <p:nvPr/>
        </p:nvSpPr>
        <p:spPr bwMode="auto">
          <a:xfrm>
            <a:off x="182037" y="4610611"/>
            <a:ext cx="701278" cy="1191"/>
          </a:xfrm>
          <a:prstGeom prst="line">
            <a:avLst/>
          </a:prstGeom>
          <a:noFill/>
          <a:ln w="28575">
            <a:solidFill>
              <a:schemeClr val="tx1"/>
            </a:solidFill>
            <a:round/>
            <a:headEnd/>
            <a:tailEnd/>
          </a:ln>
        </p:spPr>
        <p:txBody>
          <a:bodyPr/>
          <a:lstStyle/>
          <a:p>
            <a:endParaRPr lang="en-US"/>
          </a:p>
        </p:txBody>
      </p:sp>
      <p:sp>
        <p:nvSpPr>
          <p:cNvPr id="8" name="Line 32">
            <a:extLst>
              <a:ext uri="{FF2B5EF4-FFF2-40B4-BE49-F238E27FC236}">
                <a16:creationId xmlns:a16="http://schemas.microsoft.com/office/drawing/2014/main" id="{6D02F787-430F-815B-1074-A706E1BFA434}"/>
              </a:ext>
            </a:extLst>
          </p:cNvPr>
          <p:cNvSpPr>
            <a:spLocks noChangeShapeType="1"/>
          </p:cNvSpPr>
          <p:nvPr/>
        </p:nvSpPr>
        <p:spPr bwMode="auto">
          <a:xfrm>
            <a:off x="202277" y="3617443"/>
            <a:ext cx="701278" cy="1191"/>
          </a:xfrm>
          <a:prstGeom prst="line">
            <a:avLst/>
          </a:prstGeom>
          <a:noFill/>
          <a:ln w="28575">
            <a:solidFill>
              <a:schemeClr val="tx1"/>
            </a:solidFill>
            <a:round/>
            <a:headEnd/>
            <a:tailEnd/>
          </a:ln>
        </p:spPr>
        <p:txBody>
          <a:bodyPr/>
          <a:lstStyle/>
          <a:p>
            <a:endParaRPr lang="en-US"/>
          </a:p>
        </p:txBody>
      </p:sp>
      <p:sp>
        <p:nvSpPr>
          <p:cNvPr id="9" name="Line 35">
            <a:extLst>
              <a:ext uri="{FF2B5EF4-FFF2-40B4-BE49-F238E27FC236}">
                <a16:creationId xmlns:a16="http://schemas.microsoft.com/office/drawing/2014/main" id="{41958290-C2BD-9A8D-501D-3F8E918CF605}"/>
              </a:ext>
            </a:extLst>
          </p:cNvPr>
          <p:cNvSpPr>
            <a:spLocks noChangeShapeType="1"/>
          </p:cNvSpPr>
          <p:nvPr/>
        </p:nvSpPr>
        <p:spPr bwMode="auto">
          <a:xfrm>
            <a:off x="174893" y="2780141"/>
            <a:ext cx="702469" cy="0"/>
          </a:xfrm>
          <a:prstGeom prst="line">
            <a:avLst/>
          </a:prstGeom>
          <a:noFill/>
          <a:ln w="38100">
            <a:solidFill>
              <a:schemeClr val="tx1"/>
            </a:solidFill>
            <a:prstDash val="sysDot"/>
            <a:round/>
            <a:headEnd/>
            <a:tailEnd/>
          </a:ln>
        </p:spPr>
        <p:txBody>
          <a:bodyPr/>
          <a:lstStyle/>
          <a:p>
            <a:endParaRPr lang="en-US"/>
          </a:p>
        </p:txBody>
      </p:sp>
      <p:sp>
        <p:nvSpPr>
          <p:cNvPr id="10" name="Line 49">
            <a:extLst>
              <a:ext uri="{FF2B5EF4-FFF2-40B4-BE49-F238E27FC236}">
                <a16:creationId xmlns:a16="http://schemas.microsoft.com/office/drawing/2014/main" id="{C0C6668B-6B4A-7F3E-90D0-9C09A499B433}"/>
              </a:ext>
            </a:extLst>
          </p:cNvPr>
          <p:cNvSpPr>
            <a:spLocks noChangeShapeType="1"/>
          </p:cNvSpPr>
          <p:nvPr/>
        </p:nvSpPr>
        <p:spPr bwMode="auto">
          <a:xfrm flipV="1">
            <a:off x="295425" y="3618634"/>
            <a:ext cx="0" cy="991977"/>
          </a:xfrm>
          <a:prstGeom prst="line">
            <a:avLst/>
          </a:prstGeom>
          <a:noFill/>
          <a:ln w="50800">
            <a:solidFill>
              <a:srgbClr val="5035B5"/>
            </a:solidFill>
            <a:round/>
            <a:headEnd/>
            <a:tailEnd type="triangle" w="med" len="med"/>
          </a:ln>
        </p:spPr>
        <p:txBody>
          <a:bodyPr/>
          <a:lstStyle/>
          <a:p>
            <a:endParaRPr lang="en-US"/>
          </a:p>
        </p:txBody>
      </p:sp>
      <p:sp>
        <p:nvSpPr>
          <p:cNvPr id="11" name="Textfeld 21">
            <a:extLst>
              <a:ext uri="{FF2B5EF4-FFF2-40B4-BE49-F238E27FC236}">
                <a16:creationId xmlns:a16="http://schemas.microsoft.com/office/drawing/2014/main" id="{D50E4739-4B5F-CF28-07DD-D9BB6797CDEC}"/>
              </a:ext>
            </a:extLst>
          </p:cNvPr>
          <p:cNvSpPr txBox="1"/>
          <p:nvPr/>
        </p:nvSpPr>
        <p:spPr>
          <a:xfrm>
            <a:off x="99912" y="4603045"/>
            <a:ext cx="800219" cy="213585"/>
          </a:xfrm>
          <a:prstGeom prst="rect">
            <a:avLst/>
          </a:prstGeom>
          <a:noFill/>
        </p:spPr>
        <p:txBody>
          <a:bodyPr wrap="none" rtlCol="0">
            <a:spAutoFit/>
          </a:bodyPr>
          <a:lstStyle/>
          <a:p>
            <a:r>
              <a:rPr lang="en-GB" altLang="de-DE" sz="788" i="1" dirty="0"/>
              <a:t>4f</a:t>
            </a:r>
            <a:r>
              <a:rPr lang="en-GB" altLang="de-DE" sz="788" i="1" baseline="30000" dirty="0"/>
              <a:t>13</a:t>
            </a:r>
            <a:r>
              <a:rPr lang="en-GB" altLang="de-DE" sz="788" i="1" dirty="0"/>
              <a:t>6s</a:t>
            </a:r>
            <a:r>
              <a:rPr lang="en-GB" altLang="de-DE" sz="788" i="1" baseline="30000" dirty="0"/>
              <a:t>2</a:t>
            </a:r>
            <a:r>
              <a:rPr lang="en-US" sz="788" baseline="30000" dirty="0"/>
              <a:t> </a:t>
            </a:r>
            <a:r>
              <a:rPr lang="en-US" sz="788" b="1" dirty="0"/>
              <a:t>J</a:t>
            </a:r>
            <a:r>
              <a:rPr lang="en-US" sz="788" b="1" baseline="-25000" dirty="0"/>
              <a:t>0</a:t>
            </a:r>
            <a:r>
              <a:rPr lang="en-US" sz="788" b="1" dirty="0"/>
              <a:t>=7/2</a:t>
            </a:r>
            <a:endParaRPr lang="en-US" sz="788" dirty="0"/>
          </a:p>
        </p:txBody>
      </p:sp>
      <p:sp>
        <p:nvSpPr>
          <p:cNvPr id="12" name="Line 49">
            <a:extLst>
              <a:ext uri="{FF2B5EF4-FFF2-40B4-BE49-F238E27FC236}">
                <a16:creationId xmlns:a16="http://schemas.microsoft.com/office/drawing/2014/main" id="{2FD726E1-4D2B-6830-8513-2E3BC6A61262}"/>
              </a:ext>
            </a:extLst>
          </p:cNvPr>
          <p:cNvSpPr>
            <a:spLocks noChangeShapeType="1"/>
          </p:cNvSpPr>
          <p:nvPr/>
        </p:nvSpPr>
        <p:spPr bwMode="auto">
          <a:xfrm flipV="1">
            <a:off x="301564" y="2605068"/>
            <a:ext cx="26828" cy="993715"/>
          </a:xfrm>
          <a:prstGeom prst="line">
            <a:avLst/>
          </a:prstGeom>
          <a:noFill/>
          <a:ln w="123825">
            <a:solidFill>
              <a:srgbClr val="0000FF"/>
            </a:solidFill>
            <a:round/>
            <a:headEnd w="med" len="sm"/>
            <a:tailEnd type="triangle" w="med" len="med"/>
          </a:ln>
        </p:spPr>
        <p:txBody>
          <a:bodyPr/>
          <a:lstStyle/>
          <a:p>
            <a:endParaRPr lang="en-US" dirty="0"/>
          </a:p>
        </p:txBody>
      </p:sp>
      <p:sp>
        <p:nvSpPr>
          <p:cNvPr id="13" name="TextBox 38">
            <a:extLst>
              <a:ext uri="{FF2B5EF4-FFF2-40B4-BE49-F238E27FC236}">
                <a16:creationId xmlns:a16="http://schemas.microsoft.com/office/drawing/2014/main" id="{B60A5BA0-AE55-D966-8DBA-620C664F7E66}"/>
              </a:ext>
            </a:extLst>
          </p:cNvPr>
          <p:cNvSpPr txBox="1"/>
          <p:nvPr/>
        </p:nvSpPr>
        <p:spPr>
          <a:xfrm>
            <a:off x="447181" y="3982416"/>
            <a:ext cx="906017" cy="300082"/>
          </a:xfrm>
          <a:prstGeom prst="rect">
            <a:avLst/>
          </a:prstGeom>
          <a:noFill/>
        </p:spPr>
        <p:txBody>
          <a:bodyPr wrap="none" rtlCol="0">
            <a:spAutoFit/>
          </a:bodyPr>
          <a:lstStyle/>
          <a:p>
            <a:r>
              <a:rPr lang="en-US" sz="1350" dirty="0">
                <a:solidFill>
                  <a:srgbClr val="5D36C0"/>
                </a:solidFill>
              </a:rPr>
              <a:t>389.6 nm</a:t>
            </a:r>
          </a:p>
        </p:txBody>
      </p:sp>
      <p:sp>
        <p:nvSpPr>
          <p:cNvPr id="14" name="TextBox 41">
            <a:extLst>
              <a:ext uri="{FF2B5EF4-FFF2-40B4-BE49-F238E27FC236}">
                <a16:creationId xmlns:a16="http://schemas.microsoft.com/office/drawing/2014/main" id="{B8F69F77-2B98-82DF-6EAB-C626B1D9FD94}"/>
              </a:ext>
            </a:extLst>
          </p:cNvPr>
          <p:cNvSpPr txBox="1"/>
          <p:nvPr/>
        </p:nvSpPr>
        <p:spPr>
          <a:xfrm>
            <a:off x="447181" y="2952744"/>
            <a:ext cx="761747" cy="300082"/>
          </a:xfrm>
          <a:prstGeom prst="rect">
            <a:avLst/>
          </a:prstGeom>
          <a:noFill/>
        </p:spPr>
        <p:txBody>
          <a:bodyPr wrap="none" rtlCol="0">
            <a:spAutoFit/>
          </a:bodyPr>
          <a:lstStyle/>
          <a:p>
            <a:r>
              <a:rPr lang="en-US" sz="1350">
                <a:solidFill>
                  <a:srgbClr val="0070C0"/>
                </a:solidFill>
              </a:rPr>
              <a:t>351 nm</a:t>
            </a:r>
            <a:endParaRPr lang="en-US" sz="1350">
              <a:solidFill>
                <a:srgbClr val="5D36C0"/>
              </a:solidFill>
            </a:endParaRPr>
          </a:p>
        </p:txBody>
      </p:sp>
      <p:sp>
        <p:nvSpPr>
          <p:cNvPr id="17" name="Textfeld 16">
            <a:extLst>
              <a:ext uri="{FF2B5EF4-FFF2-40B4-BE49-F238E27FC236}">
                <a16:creationId xmlns:a16="http://schemas.microsoft.com/office/drawing/2014/main" id="{9D5ACD10-B5A2-146C-F370-56DFBB4E8DE5}"/>
              </a:ext>
            </a:extLst>
          </p:cNvPr>
          <p:cNvSpPr txBox="1"/>
          <p:nvPr/>
        </p:nvSpPr>
        <p:spPr>
          <a:xfrm>
            <a:off x="638639" y="3382410"/>
            <a:ext cx="954107" cy="300082"/>
          </a:xfrm>
          <a:prstGeom prst="rect">
            <a:avLst/>
          </a:prstGeom>
          <a:noFill/>
        </p:spPr>
        <p:txBody>
          <a:bodyPr wrap="none" rtlCol="0">
            <a:spAutoFit/>
          </a:bodyPr>
          <a:lstStyle/>
          <a:p>
            <a:r>
              <a:rPr lang="de-DE" sz="1350" dirty="0"/>
              <a:t>25 656.02</a:t>
            </a:r>
          </a:p>
        </p:txBody>
      </p:sp>
      <p:sp>
        <p:nvSpPr>
          <p:cNvPr id="20" name="Ellipse 19">
            <a:extLst>
              <a:ext uri="{FF2B5EF4-FFF2-40B4-BE49-F238E27FC236}">
                <a16:creationId xmlns:a16="http://schemas.microsoft.com/office/drawing/2014/main" id="{35E71501-9F57-2F49-A63F-6A6FD72E4A24}"/>
              </a:ext>
            </a:extLst>
          </p:cNvPr>
          <p:cNvSpPr/>
          <p:nvPr/>
        </p:nvSpPr>
        <p:spPr>
          <a:xfrm>
            <a:off x="6813391" y="3492471"/>
            <a:ext cx="567372" cy="548591"/>
          </a:xfrm>
          <a:prstGeom prst="ellipse">
            <a:avLst/>
          </a:prstGeom>
          <a:gradFill flip="none" rotWithShape="1">
            <a:gsLst>
              <a:gs pos="0">
                <a:srgbClr val="FF0000"/>
              </a:gs>
              <a:gs pos="34000">
                <a:srgbClr val="FF0000">
                  <a:alpha val="42000"/>
                </a:srgbClr>
              </a:gs>
              <a:gs pos="100000">
                <a:srgbClr val="FF0000">
                  <a:alpha val="0"/>
                </a:srgbClr>
              </a:gs>
              <a:gs pos="70000">
                <a:srgbClr val="FF0000">
                  <a:alpha val="3000"/>
                </a:srgbClr>
              </a:gs>
            </a:gsLst>
            <a:path path="circle">
              <a:fillToRect l="50000" t="50000" r="50000" b="50000"/>
            </a:path>
            <a:tileRect/>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1" name="Pfeil: nach unten 20">
            <a:extLst>
              <a:ext uri="{FF2B5EF4-FFF2-40B4-BE49-F238E27FC236}">
                <a16:creationId xmlns:a16="http://schemas.microsoft.com/office/drawing/2014/main" id="{22FBE995-B118-6ABF-5DF0-79F66EA04478}"/>
              </a:ext>
            </a:extLst>
          </p:cNvPr>
          <p:cNvSpPr/>
          <p:nvPr/>
        </p:nvSpPr>
        <p:spPr>
          <a:xfrm rot="2607970">
            <a:off x="7549632" y="2687998"/>
            <a:ext cx="179117" cy="104600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2" name="Pfeil: nach unten 21">
            <a:extLst>
              <a:ext uri="{FF2B5EF4-FFF2-40B4-BE49-F238E27FC236}">
                <a16:creationId xmlns:a16="http://schemas.microsoft.com/office/drawing/2014/main" id="{E9D52339-32F5-3DAF-237A-BB0B49C31212}"/>
              </a:ext>
            </a:extLst>
          </p:cNvPr>
          <p:cNvSpPr/>
          <p:nvPr/>
        </p:nvSpPr>
        <p:spPr>
          <a:xfrm rot="18968971">
            <a:off x="7281080" y="3855665"/>
            <a:ext cx="142322" cy="40968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4" name="Ellipse 23">
            <a:extLst>
              <a:ext uri="{FF2B5EF4-FFF2-40B4-BE49-F238E27FC236}">
                <a16:creationId xmlns:a16="http://schemas.microsoft.com/office/drawing/2014/main" id="{267EFD9F-AD7A-56D7-5CD8-36E5A1DBFE15}"/>
              </a:ext>
            </a:extLst>
          </p:cNvPr>
          <p:cNvSpPr/>
          <p:nvPr/>
        </p:nvSpPr>
        <p:spPr>
          <a:xfrm>
            <a:off x="7407115" y="4135432"/>
            <a:ext cx="538662" cy="548591"/>
          </a:xfrm>
          <a:prstGeom prst="ellipse">
            <a:avLst/>
          </a:prstGeom>
          <a:gradFill flip="none" rotWithShape="1">
            <a:gsLst>
              <a:gs pos="0">
                <a:srgbClr val="0000FF"/>
              </a:gs>
              <a:gs pos="34000">
                <a:srgbClr val="0000FF">
                  <a:alpha val="49000"/>
                </a:srgbClr>
              </a:gs>
              <a:gs pos="100000">
                <a:srgbClr val="0000FF">
                  <a:alpha val="0"/>
                </a:srgbClr>
              </a:gs>
              <a:gs pos="62000">
                <a:srgbClr val="0000FF">
                  <a:alpha val="15000"/>
                </a:srgbClr>
              </a:gs>
            </a:gsLst>
            <a:path path="circle">
              <a:fillToRect l="50000" t="50000" r="50000" b="50000"/>
            </a:path>
            <a:tileRect/>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6" name="Textfeld 25">
            <a:extLst>
              <a:ext uri="{FF2B5EF4-FFF2-40B4-BE49-F238E27FC236}">
                <a16:creationId xmlns:a16="http://schemas.microsoft.com/office/drawing/2014/main" id="{AA6E95BC-B546-EC5A-1205-56F0221DCD71}"/>
              </a:ext>
            </a:extLst>
          </p:cNvPr>
          <p:cNvSpPr txBox="1"/>
          <p:nvPr/>
        </p:nvSpPr>
        <p:spPr>
          <a:xfrm>
            <a:off x="7960058" y="1667785"/>
            <a:ext cx="1011815" cy="300082"/>
          </a:xfrm>
          <a:prstGeom prst="rect">
            <a:avLst/>
          </a:prstGeom>
          <a:noFill/>
          <a:ln w="63500">
            <a:solidFill>
              <a:srgbClr val="00B050"/>
            </a:solidFill>
          </a:ln>
        </p:spPr>
        <p:txBody>
          <a:bodyPr wrap="none" rtlCol="0">
            <a:spAutoFit/>
          </a:bodyPr>
          <a:lstStyle/>
          <a:p>
            <a:r>
              <a:rPr lang="de-DE" sz="1350" dirty="0" err="1"/>
              <a:t>Production</a:t>
            </a:r>
            <a:endParaRPr lang="de-DE" sz="1350" dirty="0"/>
          </a:p>
        </p:txBody>
      </p:sp>
      <p:sp>
        <p:nvSpPr>
          <p:cNvPr id="28" name="Textfeld 27">
            <a:extLst>
              <a:ext uri="{FF2B5EF4-FFF2-40B4-BE49-F238E27FC236}">
                <a16:creationId xmlns:a16="http://schemas.microsoft.com/office/drawing/2014/main" id="{F3DA5D31-BF7D-C942-6F94-701F676C300C}"/>
              </a:ext>
            </a:extLst>
          </p:cNvPr>
          <p:cNvSpPr txBox="1"/>
          <p:nvPr/>
        </p:nvSpPr>
        <p:spPr>
          <a:xfrm>
            <a:off x="8100832" y="3180986"/>
            <a:ext cx="915635" cy="300082"/>
          </a:xfrm>
          <a:prstGeom prst="rect">
            <a:avLst/>
          </a:prstGeom>
          <a:solidFill>
            <a:schemeClr val="bg1"/>
          </a:solidFill>
          <a:ln w="41275">
            <a:solidFill>
              <a:srgbClr val="0000FF"/>
            </a:solidFill>
          </a:ln>
        </p:spPr>
        <p:txBody>
          <a:bodyPr wrap="none" rtlCol="0">
            <a:spAutoFit/>
          </a:bodyPr>
          <a:lstStyle/>
          <a:p>
            <a:r>
              <a:rPr lang="de-DE" sz="1350" dirty="0" err="1"/>
              <a:t>Detection</a:t>
            </a:r>
            <a:endParaRPr lang="de-DE" sz="1350" dirty="0"/>
          </a:p>
        </p:txBody>
      </p:sp>
      <p:cxnSp>
        <p:nvCxnSpPr>
          <p:cNvPr id="30" name="Gerade Verbindung mit Pfeil 29">
            <a:extLst>
              <a:ext uri="{FF2B5EF4-FFF2-40B4-BE49-F238E27FC236}">
                <a16:creationId xmlns:a16="http://schemas.microsoft.com/office/drawing/2014/main" id="{DABCFFEB-744F-0F4B-FAF8-587AD7C90DFB}"/>
              </a:ext>
            </a:extLst>
          </p:cNvPr>
          <p:cNvCxnSpPr>
            <a:cxnSpLocks/>
            <a:stCxn id="28" idx="2"/>
            <a:endCxn id="24" idx="7"/>
          </p:cNvCxnSpPr>
          <p:nvPr/>
        </p:nvCxnSpPr>
        <p:spPr>
          <a:xfrm flipH="1">
            <a:off x="7866892" y="3481068"/>
            <a:ext cx="691758" cy="734703"/>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31" name="Gerade Verbindung mit Pfeil 30">
            <a:extLst>
              <a:ext uri="{FF2B5EF4-FFF2-40B4-BE49-F238E27FC236}">
                <a16:creationId xmlns:a16="http://schemas.microsoft.com/office/drawing/2014/main" id="{F46F6655-270A-4BC8-3309-7EDF2AB8462D}"/>
              </a:ext>
            </a:extLst>
          </p:cNvPr>
          <p:cNvCxnSpPr>
            <a:cxnSpLocks/>
            <a:stCxn id="27" idx="2"/>
          </p:cNvCxnSpPr>
          <p:nvPr/>
        </p:nvCxnSpPr>
        <p:spPr>
          <a:xfrm flipH="1">
            <a:off x="6942152" y="2297483"/>
            <a:ext cx="73965" cy="127898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Gerade Verbindung mit Pfeil 32">
            <a:extLst>
              <a:ext uri="{FF2B5EF4-FFF2-40B4-BE49-F238E27FC236}">
                <a16:creationId xmlns:a16="http://schemas.microsoft.com/office/drawing/2014/main" id="{46CA5F6F-58B8-1661-9076-380AC996E8E0}"/>
              </a:ext>
            </a:extLst>
          </p:cNvPr>
          <p:cNvCxnSpPr>
            <a:cxnSpLocks/>
            <a:stCxn id="26" idx="2"/>
            <a:endCxn id="18" idx="0"/>
          </p:cNvCxnSpPr>
          <p:nvPr/>
        </p:nvCxnSpPr>
        <p:spPr>
          <a:xfrm flipH="1">
            <a:off x="8233518" y="1967867"/>
            <a:ext cx="232448" cy="43430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0" name="Textfeld 21">
            <a:extLst>
              <a:ext uri="{FF2B5EF4-FFF2-40B4-BE49-F238E27FC236}">
                <a16:creationId xmlns:a16="http://schemas.microsoft.com/office/drawing/2014/main" id="{743ABA10-1746-DE4D-AE18-799A1C491887}"/>
              </a:ext>
            </a:extLst>
          </p:cNvPr>
          <p:cNvSpPr txBox="1"/>
          <p:nvPr/>
        </p:nvSpPr>
        <p:spPr>
          <a:xfrm>
            <a:off x="361131" y="3637295"/>
            <a:ext cx="875561" cy="213585"/>
          </a:xfrm>
          <a:prstGeom prst="rect">
            <a:avLst/>
          </a:prstGeom>
          <a:noFill/>
        </p:spPr>
        <p:txBody>
          <a:bodyPr wrap="none" rtlCol="0">
            <a:spAutoFit/>
          </a:bodyPr>
          <a:lstStyle/>
          <a:p>
            <a:r>
              <a:rPr lang="en-GB" altLang="de-DE" sz="788" i="1" dirty="0"/>
              <a:t>4f</a:t>
            </a:r>
            <a:r>
              <a:rPr lang="en-GB" altLang="de-DE" sz="788" i="1" baseline="30000" dirty="0"/>
              <a:t>13</a:t>
            </a:r>
            <a:r>
              <a:rPr lang="en-GB" altLang="de-DE" sz="788" i="1" dirty="0"/>
              <a:t>6s</a:t>
            </a:r>
            <a:r>
              <a:rPr lang="en-US" sz="788" dirty="0"/>
              <a:t>6p</a:t>
            </a:r>
            <a:r>
              <a:rPr lang="en-US" sz="788" baseline="30000" dirty="0"/>
              <a:t> </a:t>
            </a:r>
            <a:r>
              <a:rPr lang="en-US" sz="788" b="1" dirty="0"/>
              <a:t>J</a:t>
            </a:r>
            <a:r>
              <a:rPr lang="en-US" sz="788" b="1" baseline="-25000" dirty="0"/>
              <a:t>1</a:t>
            </a:r>
            <a:r>
              <a:rPr lang="en-US" sz="788" b="1" dirty="0"/>
              <a:t>=5/2</a:t>
            </a:r>
            <a:endParaRPr lang="en-US" sz="788" dirty="0"/>
          </a:p>
        </p:txBody>
      </p:sp>
      <p:sp>
        <p:nvSpPr>
          <p:cNvPr id="27" name="Textfeld 26">
            <a:extLst>
              <a:ext uri="{FF2B5EF4-FFF2-40B4-BE49-F238E27FC236}">
                <a16:creationId xmlns:a16="http://schemas.microsoft.com/office/drawing/2014/main" id="{EB905BAD-2AEE-85DF-AB3F-E5F01A6E9E8C}"/>
              </a:ext>
            </a:extLst>
          </p:cNvPr>
          <p:cNvSpPr txBox="1"/>
          <p:nvPr/>
        </p:nvSpPr>
        <p:spPr>
          <a:xfrm>
            <a:off x="6173578" y="1997401"/>
            <a:ext cx="1685077" cy="300082"/>
          </a:xfrm>
          <a:prstGeom prst="rect">
            <a:avLst/>
          </a:prstGeom>
          <a:solidFill>
            <a:schemeClr val="bg1"/>
          </a:solidFill>
          <a:ln w="50800">
            <a:solidFill>
              <a:srgbClr val="C00000"/>
            </a:solidFill>
          </a:ln>
        </p:spPr>
        <p:txBody>
          <a:bodyPr wrap="none" rtlCol="0">
            <a:spAutoFit/>
          </a:bodyPr>
          <a:lstStyle/>
          <a:p>
            <a:r>
              <a:rPr lang="de-DE" sz="1350" dirty="0"/>
              <a:t>Laser </a:t>
            </a:r>
            <a:r>
              <a:rPr lang="de-DE" sz="1350" dirty="0" err="1"/>
              <a:t>spectroscopy</a:t>
            </a:r>
            <a:endParaRPr lang="de-DE" sz="1350" dirty="0"/>
          </a:p>
        </p:txBody>
      </p:sp>
      <p:sp>
        <p:nvSpPr>
          <p:cNvPr id="65" name="Textfeld 64">
            <a:extLst>
              <a:ext uri="{FF2B5EF4-FFF2-40B4-BE49-F238E27FC236}">
                <a16:creationId xmlns:a16="http://schemas.microsoft.com/office/drawing/2014/main" id="{013392B5-9EC3-2CD2-3DDB-D8B533C5276C}"/>
              </a:ext>
            </a:extLst>
          </p:cNvPr>
          <p:cNvSpPr txBox="1"/>
          <p:nvPr/>
        </p:nvSpPr>
        <p:spPr>
          <a:xfrm>
            <a:off x="240975" y="2116364"/>
            <a:ext cx="518091" cy="369332"/>
          </a:xfrm>
          <a:prstGeom prst="rect">
            <a:avLst/>
          </a:prstGeom>
          <a:noFill/>
        </p:spPr>
        <p:txBody>
          <a:bodyPr wrap="none" rtlCol="0">
            <a:spAutoFit/>
          </a:bodyPr>
          <a:lstStyle/>
          <a:p>
            <a:r>
              <a:rPr lang="de-DE" dirty="0"/>
              <a:t>Tm</a:t>
            </a:r>
            <a:endParaRPr lang="de-DE" sz="2700" dirty="0"/>
          </a:p>
        </p:txBody>
      </p:sp>
      <p:sp>
        <p:nvSpPr>
          <p:cNvPr id="70" name="Titel 1">
            <a:extLst>
              <a:ext uri="{FF2B5EF4-FFF2-40B4-BE49-F238E27FC236}">
                <a16:creationId xmlns:a16="http://schemas.microsoft.com/office/drawing/2014/main" id="{7BB38C7B-BD51-EE62-A3DB-38B720EB6E42}"/>
              </a:ext>
            </a:extLst>
          </p:cNvPr>
          <p:cNvSpPr txBox="1">
            <a:spLocks/>
          </p:cNvSpPr>
          <p:nvPr/>
        </p:nvSpPr>
        <p:spPr>
          <a:xfrm>
            <a:off x="266403" y="128193"/>
            <a:ext cx="6688284" cy="656351"/>
          </a:xfrm>
          <a:prstGeom prst="rect">
            <a:avLst/>
          </a:prstGeom>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defRPr/>
            </a:pPr>
            <a:r>
              <a:rPr lang="de-DE" altLang="de-DE" sz="2400" b="1" kern="0" dirty="0">
                <a:solidFill>
                  <a:schemeClr val="tx1"/>
                </a:solidFill>
              </a:rPr>
              <a:t>RADRIS – </a:t>
            </a:r>
            <a:r>
              <a:rPr lang="de-DE" altLang="de-DE" sz="2400" b="1" kern="0" dirty="0" err="1">
                <a:solidFill>
                  <a:schemeClr val="tx1"/>
                </a:solidFill>
              </a:rPr>
              <a:t>Beamtime</a:t>
            </a:r>
            <a:r>
              <a:rPr lang="de-DE" altLang="de-DE" sz="2400" b="1" kern="0" dirty="0">
                <a:solidFill>
                  <a:schemeClr val="tx1"/>
                </a:solidFill>
              </a:rPr>
              <a:t> 2024</a:t>
            </a:r>
            <a:endParaRPr lang="de-DE" altLang="de-DE" sz="2400" b="1" kern="0" dirty="0">
              <a:solidFill>
                <a:schemeClr val="tx1"/>
              </a:solidFill>
              <a:latin typeface="+mn-lt"/>
              <a:ea typeface="+mn-ea"/>
              <a:cs typeface="+mn-cs"/>
            </a:endParaRPr>
          </a:p>
        </p:txBody>
      </p:sp>
      <p:grpSp>
        <p:nvGrpSpPr>
          <p:cNvPr id="59" name="Gruppieren 58">
            <a:extLst>
              <a:ext uri="{FF2B5EF4-FFF2-40B4-BE49-F238E27FC236}">
                <a16:creationId xmlns:a16="http://schemas.microsoft.com/office/drawing/2014/main" id="{ACCECFBA-EC70-28AB-A4FE-C7FA0397E884}"/>
              </a:ext>
            </a:extLst>
          </p:cNvPr>
          <p:cNvGrpSpPr/>
          <p:nvPr/>
        </p:nvGrpSpPr>
        <p:grpSpPr>
          <a:xfrm>
            <a:off x="2035525" y="3048567"/>
            <a:ext cx="3401616" cy="1852707"/>
            <a:chOff x="1458474" y="1050529"/>
            <a:chExt cx="4760844" cy="2901921"/>
          </a:xfrm>
        </p:grpSpPr>
        <p:sp>
          <p:nvSpPr>
            <p:cNvPr id="58" name="Rechteck 57">
              <a:extLst>
                <a:ext uri="{FF2B5EF4-FFF2-40B4-BE49-F238E27FC236}">
                  <a16:creationId xmlns:a16="http://schemas.microsoft.com/office/drawing/2014/main" id="{60FCEA2B-4771-D1AB-E64A-B2C37A86D9C3}"/>
                </a:ext>
              </a:extLst>
            </p:cNvPr>
            <p:cNvSpPr/>
            <p:nvPr/>
          </p:nvSpPr>
          <p:spPr>
            <a:xfrm>
              <a:off x="1482273" y="1093952"/>
              <a:ext cx="4737045" cy="28122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350"/>
            </a:p>
          </p:txBody>
        </p:sp>
        <p:grpSp>
          <p:nvGrpSpPr>
            <p:cNvPr id="39" name="Gruppieren 38">
              <a:extLst>
                <a:ext uri="{FF2B5EF4-FFF2-40B4-BE49-F238E27FC236}">
                  <a16:creationId xmlns:a16="http://schemas.microsoft.com/office/drawing/2014/main" id="{565F0563-DB4B-50CA-77A8-48E3A92B2F6D}"/>
                </a:ext>
              </a:extLst>
            </p:cNvPr>
            <p:cNvGrpSpPr/>
            <p:nvPr/>
          </p:nvGrpSpPr>
          <p:grpSpPr>
            <a:xfrm>
              <a:off x="1458474" y="1050529"/>
              <a:ext cx="4677272" cy="2901921"/>
              <a:chOff x="2063579" y="1480997"/>
              <a:chExt cx="4677272" cy="2901921"/>
            </a:xfrm>
          </p:grpSpPr>
          <p:pic>
            <p:nvPicPr>
              <p:cNvPr id="36" name="Grafik 35">
                <a:extLst>
                  <a:ext uri="{FF2B5EF4-FFF2-40B4-BE49-F238E27FC236}">
                    <a16:creationId xmlns:a16="http://schemas.microsoft.com/office/drawing/2014/main" id="{93639B04-400B-7C56-1FEA-93B1C8D821F9}"/>
                  </a:ext>
                </a:extLst>
              </p:cNvPr>
              <p:cNvPicPr>
                <a:picLocks noChangeAspect="1"/>
              </p:cNvPicPr>
              <p:nvPr/>
            </p:nvPicPr>
            <p:blipFill>
              <a:blip r:embed="rId4"/>
              <a:stretch>
                <a:fillRect/>
              </a:stretch>
            </p:blipFill>
            <p:spPr>
              <a:xfrm>
                <a:off x="2434029" y="1626414"/>
                <a:ext cx="4306822" cy="2321087"/>
              </a:xfrm>
              <a:prstGeom prst="rect">
                <a:avLst/>
              </a:prstGeom>
              <a:ln>
                <a:noFill/>
              </a:ln>
            </p:spPr>
          </p:pic>
          <p:sp>
            <p:nvSpPr>
              <p:cNvPr id="37" name="Textfeld 36">
                <a:extLst>
                  <a:ext uri="{FF2B5EF4-FFF2-40B4-BE49-F238E27FC236}">
                    <a16:creationId xmlns:a16="http://schemas.microsoft.com/office/drawing/2014/main" id="{4E7E3DD9-BB79-8DAA-DB62-DF228C2137EE}"/>
                  </a:ext>
                </a:extLst>
              </p:cNvPr>
              <p:cNvSpPr txBox="1"/>
              <p:nvPr/>
            </p:nvSpPr>
            <p:spPr>
              <a:xfrm>
                <a:off x="3320689" y="3912896"/>
                <a:ext cx="2358405" cy="470022"/>
              </a:xfrm>
              <a:prstGeom prst="rect">
                <a:avLst/>
              </a:prstGeom>
              <a:noFill/>
              <a:ln>
                <a:noFill/>
              </a:ln>
            </p:spPr>
            <p:txBody>
              <a:bodyPr wrap="none" rtlCol="0">
                <a:spAutoFit/>
              </a:bodyPr>
              <a:lstStyle/>
              <a:p>
                <a:r>
                  <a:rPr lang="de-DE" sz="1350" dirty="0" err="1"/>
                  <a:t>Wavenumber</a:t>
                </a:r>
                <a:r>
                  <a:rPr lang="de-DE" sz="1350" dirty="0"/>
                  <a:t> [cm</a:t>
                </a:r>
                <a:r>
                  <a:rPr lang="de-DE" sz="1350" baseline="30000" dirty="0"/>
                  <a:t>-1</a:t>
                </a:r>
                <a:r>
                  <a:rPr lang="de-DE" sz="1350" dirty="0"/>
                  <a:t>]</a:t>
                </a:r>
              </a:p>
            </p:txBody>
          </p:sp>
          <p:sp>
            <p:nvSpPr>
              <p:cNvPr id="38" name="Textfeld 37">
                <a:extLst>
                  <a:ext uri="{FF2B5EF4-FFF2-40B4-BE49-F238E27FC236}">
                    <a16:creationId xmlns:a16="http://schemas.microsoft.com/office/drawing/2014/main" id="{9962A517-864E-5BC8-991D-5DA4C91C7E23}"/>
                  </a:ext>
                </a:extLst>
              </p:cNvPr>
              <p:cNvSpPr txBox="1"/>
              <p:nvPr/>
            </p:nvSpPr>
            <p:spPr>
              <a:xfrm rot="16200000">
                <a:off x="1108642" y="2435934"/>
                <a:ext cx="2265250" cy="355376"/>
              </a:xfrm>
              <a:prstGeom prst="rect">
                <a:avLst/>
              </a:prstGeom>
              <a:noFill/>
              <a:ln>
                <a:noFill/>
              </a:ln>
            </p:spPr>
            <p:txBody>
              <a:bodyPr wrap="none" rtlCol="0">
                <a:spAutoFit/>
              </a:bodyPr>
              <a:lstStyle/>
              <a:p>
                <a:r>
                  <a:rPr lang="de-DE" sz="1050" dirty="0" err="1"/>
                  <a:t>normalized</a:t>
                </a:r>
                <a:r>
                  <a:rPr lang="de-DE" sz="1050" dirty="0"/>
                  <a:t> countrate</a:t>
                </a:r>
              </a:p>
            </p:txBody>
          </p:sp>
        </p:grpSp>
      </p:grpSp>
      <p:sp>
        <p:nvSpPr>
          <p:cNvPr id="18" name="Ellipse 17">
            <a:extLst>
              <a:ext uri="{FF2B5EF4-FFF2-40B4-BE49-F238E27FC236}">
                <a16:creationId xmlns:a16="http://schemas.microsoft.com/office/drawing/2014/main" id="{E3F15E8B-873C-CB4E-96DA-B5CC9812AFF6}"/>
              </a:ext>
            </a:extLst>
          </p:cNvPr>
          <p:cNvSpPr/>
          <p:nvPr/>
        </p:nvSpPr>
        <p:spPr>
          <a:xfrm>
            <a:off x="7960058" y="2402168"/>
            <a:ext cx="546919" cy="548591"/>
          </a:xfrm>
          <a:prstGeom prst="ellipse">
            <a:avLst/>
          </a:prstGeom>
          <a:gradFill flip="none" rotWithShape="1">
            <a:gsLst>
              <a:gs pos="0">
                <a:srgbClr val="00CC00"/>
              </a:gs>
              <a:gs pos="34000">
                <a:srgbClr val="00CC00">
                  <a:alpha val="62000"/>
                </a:srgbClr>
              </a:gs>
              <a:gs pos="100000">
                <a:srgbClr val="00B050">
                  <a:alpha val="0"/>
                </a:srgbClr>
              </a:gs>
              <a:gs pos="83000">
                <a:srgbClr val="00B050">
                  <a:alpha val="0"/>
                </a:srgbClr>
              </a:gs>
              <a:gs pos="66000">
                <a:srgbClr val="00B050">
                  <a:alpha val="12000"/>
                </a:srgbClr>
              </a:gs>
            </a:gsLst>
            <a:path path="circle">
              <a:fillToRect l="50000" t="50000" r="50000" b="50000"/>
            </a:path>
            <a:tileRect/>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3" name="Textfeld 22">
            <a:extLst>
              <a:ext uri="{FF2B5EF4-FFF2-40B4-BE49-F238E27FC236}">
                <a16:creationId xmlns:a16="http://schemas.microsoft.com/office/drawing/2014/main" id="{FE7C6138-5B7A-3C3C-5653-C84E5ED2C9AB}"/>
              </a:ext>
            </a:extLst>
          </p:cNvPr>
          <p:cNvSpPr txBox="1"/>
          <p:nvPr/>
        </p:nvSpPr>
        <p:spPr>
          <a:xfrm>
            <a:off x="101604" y="941951"/>
            <a:ext cx="6707285" cy="415498"/>
          </a:xfrm>
          <a:prstGeom prst="rect">
            <a:avLst/>
          </a:prstGeom>
          <a:noFill/>
        </p:spPr>
        <p:txBody>
          <a:bodyPr wrap="none" rtlCol="0">
            <a:spAutoFit/>
          </a:bodyPr>
          <a:lstStyle/>
          <a:p>
            <a:r>
              <a:rPr lang="en-US" sz="2100" baseline="30000" dirty="0"/>
              <a:t>52</a:t>
            </a:r>
            <a:r>
              <a:rPr lang="en-US" sz="2100" dirty="0"/>
              <a:t>Cr beam – parasitic (5 Hz, 5 </a:t>
            </a:r>
            <a:r>
              <a:rPr lang="en-US" sz="2100" dirty="0" err="1"/>
              <a:t>ms</a:t>
            </a:r>
            <a:r>
              <a:rPr lang="en-US" sz="2100" dirty="0"/>
              <a:t>) – very high intensity</a:t>
            </a:r>
          </a:p>
        </p:txBody>
      </p:sp>
      <p:pic>
        <p:nvPicPr>
          <p:cNvPr id="29" name="Grafik 28" descr="Daumen-hoch-Zeichen">
            <a:extLst>
              <a:ext uri="{FF2B5EF4-FFF2-40B4-BE49-F238E27FC236}">
                <a16:creationId xmlns:a16="http://schemas.microsoft.com/office/drawing/2014/main" id="{629821AB-B9E4-2ADE-C64C-13585B6E425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61021" y="817701"/>
            <a:ext cx="625388" cy="625388"/>
          </a:xfrm>
          <a:prstGeom prst="rect">
            <a:avLst/>
          </a:prstGeom>
        </p:spPr>
      </p:pic>
      <p:sp>
        <p:nvSpPr>
          <p:cNvPr id="32" name="Textfeld 31">
            <a:extLst>
              <a:ext uri="{FF2B5EF4-FFF2-40B4-BE49-F238E27FC236}">
                <a16:creationId xmlns:a16="http://schemas.microsoft.com/office/drawing/2014/main" id="{4F9C7EDB-DD4C-CE16-2313-1D60B8AD8448}"/>
              </a:ext>
            </a:extLst>
          </p:cNvPr>
          <p:cNvSpPr txBox="1"/>
          <p:nvPr/>
        </p:nvSpPr>
        <p:spPr>
          <a:xfrm>
            <a:off x="104081" y="1398164"/>
            <a:ext cx="6028253" cy="1596847"/>
          </a:xfrm>
          <a:prstGeom prst="rect">
            <a:avLst/>
          </a:prstGeom>
          <a:noFill/>
        </p:spPr>
        <p:txBody>
          <a:bodyPr wrap="none" rtlCol="0">
            <a:spAutoFit/>
          </a:bodyPr>
          <a:lstStyle/>
          <a:p>
            <a:pPr>
              <a:lnSpc>
                <a:spcPct val="120000"/>
              </a:lnSpc>
            </a:pPr>
            <a:r>
              <a:rPr lang="en-US" sz="2100" baseline="30000" dirty="0"/>
              <a:t>107</a:t>
            </a:r>
            <a:r>
              <a:rPr lang="en-US" sz="2100" dirty="0"/>
              <a:t>Ag target for production of Lu isotopes</a:t>
            </a:r>
          </a:p>
          <a:p>
            <a:pPr>
              <a:lnSpc>
                <a:spcPct val="120000"/>
              </a:lnSpc>
            </a:pPr>
            <a:endParaRPr lang="en-US" sz="400" dirty="0"/>
          </a:p>
          <a:p>
            <a:pPr marL="1524000" lvl="3" indent="-182563">
              <a:lnSpc>
                <a:spcPct val="130000"/>
              </a:lnSpc>
              <a:buFont typeface="Arial" panose="020B0604020202020204" pitchFamily="34" charset="0"/>
              <a:buChar char="•"/>
            </a:pPr>
            <a:r>
              <a:rPr lang="en-US" dirty="0"/>
              <a:t>Test laser ionization of Lu</a:t>
            </a:r>
          </a:p>
          <a:p>
            <a:pPr marL="1524000" lvl="3" indent="-182563">
              <a:lnSpc>
                <a:spcPct val="130000"/>
              </a:lnSpc>
              <a:buFont typeface="Arial" panose="020B0604020202020204" pitchFamily="34" charset="0"/>
              <a:buChar char="•"/>
            </a:pPr>
            <a:r>
              <a:rPr lang="en-US" dirty="0"/>
              <a:t>Method development</a:t>
            </a:r>
          </a:p>
          <a:p>
            <a:pPr marL="1524000" lvl="3" indent="-182563">
              <a:lnSpc>
                <a:spcPct val="130000"/>
              </a:lnSpc>
              <a:buFont typeface="Arial" panose="020B0604020202020204" pitchFamily="34" charset="0"/>
              <a:buChar char="•"/>
            </a:pPr>
            <a:r>
              <a:rPr lang="en-US" dirty="0"/>
              <a:t>laser spectroscopy of Tm </a:t>
            </a:r>
            <a:r>
              <a:rPr lang="en-US" sz="1600" i="1" dirty="0"/>
              <a:t>(Md homologue)   </a:t>
            </a:r>
            <a:endParaRPr lang="en-US" i="1" dirty="0"/>
          </a:p>
        </p:txBody>
      </p:sp>
    </p:spTree>
    <p:extLst>
      <p:ext uri="{BB962C8B-B14F-4D97-AF65-F5344CB8AC3E}">
        <p14:creationId xmlns:p14="http://schemas.microsoft.com/office/powerpoint/2010/main" val="509157332"/>
      </p:ext>
    </p:extLst>
  </p:cSld>
  <p:clrMapOvr>
    <a:masterClrMapping/>
  </p:clrMapOvr>
</p:sld>
</file>

<file path=ppt/theme/theme1.xml><?xml version="1.0" encoding="utf-8"?>
<a:theme xmlns:a="http://schemas.openxmlformats.org/drawingml/2006/main" name="fair-gsi-folienmaster_2017_onering">
  <a:themeElements>
    <a:clrScheme name="Benutzerdefiniert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666666"/>
      </a:hlink>
      <a:folHlink>
        <a:srgbClr val="800080"/>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DBB63"/>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t"/>
      <a:lstStyle>
        <a:defPPr algn="l">
          <a:defRPr dirty="0" smtClean="0"/>
        </a:defPPr>
      </a:lstStyle>
    </a:txDef>
  </a:objectDefaults>
  <a:extraClrSchemeLst/>
  <a:extLst>
    <a:ext uri="{05A4C25C-085E-4340-85A3-A5531E510DB2}">
      <thm15:themeFamily xmlns:thm15="http://schemas.microsoft.com/office/thememl/2012/main" name="Präsentation5" id="{3AECD3E1-8DA4-BA48-8C52-0C39CC25DCAC}" vid="{10909A78-EA76-4346-92A8-E04EFC56BD02}"/>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fair-gsi-folienmaster_2017_onering</Template>
  <TotalTime>0</TotalTime>
  <Words>2333</Words>
  <Application>Microsoft Macintosh PowerPoint</Application>
  <PresentationFormat>Bildschirmpräsentation (16:9)</PresentationFormat>
  <Paragraphs>310</Paragraphs>
  <Slides>26</Slides>
  <Notes>6</Notes>
  <HiddenSlides>0</HiddenSlides>
  <MMClips>0</MMClips>
  <ScaleCrop>false</ScaleCrop>
  <HeadingPairs>
    <vt:vector size="6" baseType="variant">
      <vt:variant>
        <vt:lpstr>Verwendete Schriftarten</vt:lpstr>
      </vt:variant>
      <vt:variant>
        <vt:i4>11</vt:i4>
      </vt:variant>
      <vt:variant>
        <vt:lpstr>Design</vt:lpstr>
      </vt:variant>
      <vt:variant>
        <vt:i4>1</vt:i4>
      </vt:variant>
      <vt:variant>
        <vt:lpstr>Folientitel</vt:lpstr>
      </vt:variant>
      <vt:variant>
        <vt:i4>26</vt:i4>
      </vt:variant>
    </vt:vector>
  </HeadingPairs>
  <TitlesOfParts>
    <vt:vector size="38" baseType="lpstr">
      <vt:lpstr>Arial</vt:lpstr>
      <vt:lpstr>Arial Narrow</vt:lpstr>
      <vt:lpstr>Calibri</vt:lpstr>
      <vt:lpstr>Cambria Math</vt:lpstr>
      <vt:lpstr>CMR10</vt:lpstr>
      <vt:lpstr>Comic Sans MS</vt:lpstr>
      <vt:lpstr>DejaVuSans</vt:lpstr>
      <vt:lpstr>Helvetica</vt:lpstr>
      <vt:lpstr>Source Sans Pro</vt:lpstr>
      <vt:lpstr>Symbol</vt:lpstr>
      <vt:lpstr>Wingdings</vt:lpstr>
      <vt:lpstr>fair-gsi-folienmaster_2017_onering</vt:lpstr>
      <vt:lpstr>7th Beam Time Retreat Highlights @UNILAC 2024</vt:lpstr>
      <vt:lpstr>PowerPoint-Präsentation</vt:lpstr>
      <vt:lpstr>PowerPoint-Präsentation</vt:lpstr>
      <vt:lpstr>MAT beamtime 2024</vt:lpstr>
      <vt:lpstr>M-branch 2024 selected highlights</vt:lpstr>
      <vt:lpstr>X0 2024</vt:lpstr>
      <vt:lpstr>X0 – heavy ion microprobe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Scientific goals – injection problem</vt:lpstr>
      <vt:lpstr>Experimental setup</vt:lpstr>
      <vt:lpstr>3D MHD simulations (FLASH)</vt:lpstr>
      <vt:lpstr>PowerPoint-Präsentation</vt:lpstr>
      <vt:lpstr>Outlook 2025</vt:lpstr>
      <vt:lpstr>PowerPoint-Präsentation</vt:lpstr>
      <vt:lpstr>PowerPoint-Präsentation</vt:lpstr>
      <vt:lpstr>Conclusions of the Retreat of FAIR/GSI Research 19-21 Jan 2021</vt:lpstr>
      <vt:lpstr>15th GSI/FAIR Joint Scientific Council 22-23 May 2023</vt:lpstr>
      <vt:lpstr>GSI_P-22-00089_TDR (jack.halliday@physics.ox.ac.uk) Required ion-beam parameters </vt:lpstr>
      <vt:lpstr>MAT UNILAC 2025 Outlook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Besuch des Hessischen Rechnungshofs</dc:title>
  <dc:creator>Emmanuel Rosi</dc:creator>
  <cp:lastModifiedBy>Block, Univ.-Prof. Dr. Michael</cp:lastModifiedBy>
  <cp:revision>114</cp:revision>
  <cp:lastPrinted>2023-08-17T13:35:38Z</cp:lastPrinted>
  <dcterms:created xsi:type="dcterms:W3CDTF">2022-07-13T13:04:35Z</dcterms:created>
  <dcterms:modified xsi:type="dcterms:W3CDTF">2024-07-11T05:32:28Z</dcterms:modified>
</cp:coreProperties>
</file>