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1336" r:id="rId2"/>
    <p:sldId id="1338" r:id="rId3"/>
    <p:sldId id="1329" r:id="rId4"/>
    <p:sldId id="1339" r:id="rId5"/>
    <p:sldId id="2648" r:id="rId6"/>
    <p:sldId id="1335" r:id="rId7"/>
    <p:sldId id="1337" r:id="rId8"/>
    <p:sldId id="1345" r:id="rId9"/>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7F9"/>
    <a:srgbClr val="666666"/>
    <a:srgbClr val="333333"/>
    <a:srgbClr val="EAEAEA"/>
    <a:srgbClr val="FDBB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27" autoAdjust="0"/>
    <p:restoredTop sz="94655" autoAdjust="0"/>
  </p:normalViewPr>
  <p:slideViewPr>
    <p:cSldViewPr snapToGrid="0" snapToObjects="1">
      <p:cViewPr>
        <p:scale>
          <a:sx n="86" d="100"/>
          <a:sy n="86" d="100"/>
        </p:scale>
        <p:origin x="1448" y="120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851660-0934-124D-A4B3-496C7F320307}" type="datetimeFigureOut">
              <a:rPr lang="de-DE" smtClean="0"/>
              <a:t>04.07.24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828EF-C252-394A-93BF-1C478CFA0896}" type="datetimeFigureOut">
              <a:rPr lang="de-DE" smtClean="0"/>
              <a:t>04.07.24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1502578" y="976199"/>
            <a:ext cx="7426269" cy="3877686"/>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151529" y="2738074"/>
            <a:ext cx="4303059" cy="584900"/>
          </a:xfrm>
        </p:spPr>
        <p:txBody>
          <a:bodyPr anchor="b" anchorCtr="0">
            <a:noAutofit/>
          </a:bodyPr>
          <a:lstStyle>
            <a:lvl1pPr algn="ctr">
              <a:defRPr sz="24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404091" y="4987636"/>
            <a:ext cx="5011189"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4" y="130629"/>
            <a:ext cx="6071291" cy="701284"/>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dirty="0"/>
          </a:p>
        </p:txBody>
      </p:sp>
      <p:sp>
        <p:nvSpPr>
          <p:cNvPr id="10" name="Textfeld 9">
            <a:extLst>
              <a:ext uri="{FF2B5EF4-FFF2-40B4-BE49-F238E27FC236}">
                <a16:creationId xmlns:a16="http://schemas.microsoft.com/office/drawing/2014/main" id="{449A09DE-28E3-08B0-F4D4-878CC0CB87C4}"/>
              </a:ext>
            </a:extLst>
          </p:cNvPr>
          <p:cNvSpPr txBox="1"/>
          <p:nvPr userDrawn="1"/>
        </p:nvSpPr>
        <p:spPr>
          <a:xfrm>
            <a:off x="8760690" y="4914482"/>
            <a:ext cx="646315" cy="246221"/>
          </a:xfrm>
          <a:prstGeom prst="rect">
            <a:avLst/>
          </a:prstGeom>
          <a:noFill/>
        </p:spPr>
        <p:txBody>
          <a:bodyPr wrap="square">
            <a:spAutoFit/>
          </a:bodyPr>
          <a:lstStyle/>
          <a:p>
            <a:fld id="{125CBDDA-5CCF-8748-8988-9DC6C8981774}" type="slidenum">
              <a:rPr lang="de-DE" sz="1000" smtClean="0"/>
              <a:pPr/>
              <a:t>‹Nr.›</a:t>
            </a:fld>
            <a:endParaRPr lang="de-DE" sz="1000" dirty="0"/>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Tree>
    <p:extLst>
      <p:ext uri="{BB962C8B-B14F-4D97-AF65-F5344CB8AC3E}">
        <p14:creationId xmlns:p14="http://schemas.microsoft.com/office/powerpoint/2010/main" val="38897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8" y="230397"/>
            <a:ext cx="6700979" cy="590668"/>
          </a:xfrm>
        </p:spPr>
        <p:txBody>
          <a:bodyPr/>
          <a:lstStyle/>
          <a:p>
            <a:r>
              <a:rPr lang="de-DE"/>
              <a:t>Titelmasterformat durch Klicken bearbeiten</a:t>
            </a:r>
          </a:p>
        </p:txBody>
      </p:sp>
      <p:sp>
        <p:nvSpPr>
          <p:cNvPr id="7" name="Foliennummernplatzhalter 5">
            <a:extLst>
              <a:ext uri="{FF2B5EF4-FFF2-40B4-BE49-F238E27FC236}">
                <a16:creationId xmlns:a16="http://schemas.microsoft.com/office/drawing/2014/main" id="{704558A6-C6F7-B641-A640-AD4E6713CC7A}"/>
              </a:ext>
            </a:extLst>
          </p:cNvPr>
          <p:cNvSpPr>
            <a:spLocks noGrp="1"/>
          </p:cNvSpPr>
          <p:nvPr>
            <p:ph type="sldNum" sz="quarter" idx="4"/>
          </p:nvPr>
        </p:nvSpPr>
        <p:spPr>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‹Nr.›</a:t>
            </a:fld>
            <a:endParaRPr lang="de-DE" dirty="0"/>
          </a:p>
        </p:txBody>
      </p:sp>
      <p:sp>
        <p:nvSpPr>
          <p:cNvPr id="9" name="Datumsplatzhalter 4">
            <a:extLst>
              <a:ext uri="{FF2B5EF4-FFF2-40B4-BE49-F238E27FC236}">
                <a16:creationId xmlns:a16="http://schemas.microsoft.com/office/drawing/2014/main" id="{5B18ECD6-07CA-8447-A867-07E6331550CF}"/>
              </a:ext>
            </a:extLst>
          </p:cNvPr>
          <p:cNvSpPr>
            <a:spLocks noGrp="1"/>
          </p:cNvSpPr>
          <p:nvPr>
            <p:ph type="dt" sz="half" idx="2"/>
          </p:nvPr>
        </p:nvSpPr>
        <p:spPr>
          <a:xfrm>
            <a:off x="7151256" y="4914482"/>
            <a:ext cx="848374" cy="273844"/>
          </a:xfrm>
          <a:prstGeom prst="rect">
            <a:avLst/>
          </a:prstGeom>
        </p:spPr>
        <p:txBody>
          <a:bodyPr vert="horz" lIns="91440" tIns="45720" rIns="91440" bIns="45720" rtlCol="0" anchor="ctr"/>
          <a:lstStyle>
            <a:lvl1pPr algn="r">
              <a:defRPr sz="750">
                <a:solidFill>
                  <a:srgbClr val="333333"/>
                </a:solidFill>
              </a:defRPr>
            </a:lvl1pPr>
          </a:lstStyle>
          <a:p>
            <a:fld id="{27476029-E254-4EA8-BC31-9945AEE031C0}" type="datetime1">
              <a:rPr lang="de-DE" smtClean="0"/>
              <a:t>04.07.24</a:t>
            </a:fld>
            <a:endParaRPr lang="de-DE" dirty="0"/>
          </a:p>
        </p:txBody>
      </p:sp>
    </p:spTree>
    <p:extLst>
      <p:ext uri="{BB962C8B-B14F-4D97-AF65-F5344CB8AC3E}">
        <p14:creationId xmlns:p14="http://schemas.microsoft.com/office/powerpoint/2010/main" val="2183792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09839" y="363875"/>
            <a:ext cx="1129081" cy="376361"/>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317635" y="1088015"/>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‹Nr.›</a:t>
            </a:fld>
            <a:endParaRPr lang="de-DE" dirty="0"/>
          </a:p>
        </p:txBody>
      </p:sp>
      <p:sp>
        <p:nvSpPr>
          <p:cNvPr id="11" name="Textfeld 10"/>
          <p:cNvSpPr txBox="1"/>
          <p:nvPr/>
        </p:nvSpPr>
        <p:spPr>
          <a:xfrm>
            <a:off x="435270" y="4950517"/>
            <a:ext cx="3527133"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FAIR GmbH | GSI GmbH</a:t>
            </a:r>
          </a:p>
        </p:txBody>
      </p:sp>
      <p:sp>
        <p:nvSpPr>
          <p:cNvPr id="2" name="Titelplatzhalter 1"/>
          <p:cNvSpPr>
            <a:spLocks noGrp="1"/>
          </p:cNvSpPr>
          <p:nvPr>
            <p:ph type="title"/>
          </p:nvPr>
        </p:nvSpPr>
        <p:spPr>
          <a:xfrm>
            <a:off x="317638" y="231075"/>
            <a:ext cx="6129236" cy="590668"/>
          </a:xfrm>
          <a:prstGeom prst="rect">
            <a:avLst/>
          </a:prstGeom>
        </p:spPr>
        <p:txBody>
          <a:bodyPr vert="horz" lIns="91440" tIns="45720" rIns="91440" bIns="45720" rtlCol="0" anchor="b" anchorCtr="0">
            <a:noAutofit/>
          </a:bodyPr>
          <a:lstStyle/>
          <a:p>
            <a:r>
              <a:rPr lang="de-DE" dirty="0"/>
              <a:t>Mastertitelformat bearbeiten</a:t>
            </a:r>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40829" y="206825"/>
            <a:ext cx="775055" cy="645879"/>
          </a:xfrm>
          <a:prstGeom prst="rect">
            <a:avLst/>
          </a:prstGeom>
        </p:spPr>
      </p:pic>
      <p:sp>
        <p:nvSpPr>
          <p:cNvPr id="7" name="Textfeld 6">
            <a:extLst>
              <a:ext uri="{FF2B5EF4-FFF2-40B4-BE49-F238E27FC236}">
                <a16:creationId xmlns:a16="http://schemas.microsoft.com/office/drawing/2014/main" id="{5CEB0496-7D34-EEDD-4F7E-927C8B6FBB38}"/>
              </a:ext>
            </a:extLst>
          </p:cNvPr>
          <p:cNvSpPr txBox="1"/>
          <p:nvPr userDrawn="1"/>
        </p:nvSpPr>
        <p:spPr>
          <a:xfrm>
            <a:off x="3073509" y="4953047"/>
            <a:ext cx="2897284" cy="207749"/>
          </a:xfrm>
          <a:prstGeom prst="rect">
            <a:avLst/>
          </a:prstGeom>
        </p:spPr>
        <p:txBody>
          <a:bodyPr vert="horz"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750" kern="1200" dirty="0">
                <a:solidFill>
                  <a:srgbClr val="333333"/>
                </a:solidFill>
                <a:latin typeface="Arial"/>
                <a:ea typeface="+mn-ea"/>
                <a:cs typeface="Arial"/>
              </a:rPr>
              <a:t>Daniel Severin | 07/2024</a:t>
            </a:r>
          </a:p>
        </p:txBody>
      </p:sp>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sldNum="0" hdr="0" ftr="0" dt="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C09B8-49F3-D689-C740-986955FD77AB}"/>
              </a:ext>
            </a:extLst>
          </p:cNvPr>
          <p:cNvSpPr>
            <a:spLocks noGrp="1"/>
          </p:cNvSpPr>
          <p:nvPr>
            <p:ph type="ctrTitle"/>
          </p:nvPr>
        </p:nvSpPr>
        <p:spPr/>
        <p:txBody>
          <a:bodyPr/>
          <a:lstStyle/>
          <a:p>
            <a:r>
              <a:rPr lang="de-DE" dirty="0"/>
              <a:t>Summary Session 2</a:t>
            </a:r>
          </a:p>
        </p:txBody>
      </p:sp>
      <p:sp>
        <p:nvSpPr>
          <p:cNvPr id="3" name="Untertitel 2">
            <a:extLst>
              <a:ext uri="{FF2B5EF4-FFF2-40B4-BE49-F238E27FC236}">
                <a16:creationId xmlns:a16="http://schemas.microsoft.com/office/drawing/2014/main" id="{C86DC149-8AD3-9D16-56A3-14052BB5DF24}"/>
              </a:ext>
            </a:extLst>
          </p:cNvPr>
          <p:cNvSpPr>
            <a:spLocks noGrp="1"/>
          </p:cNvSpPr>
          <p:nvPr>
            <p:ph type="subTitle" idx="1"/>
          </p:nvPr>
        </p:nvSpPr>
        <p:spPr>
          <a:xfrm>
            <a:off x="2151529" y="3813627"/>
            <a:ext cx="4303060" cy="531851"/>
          </a:xfrm>
        </p:spPr>
        <p:txBody>
          <a:bodyPr/>
          <a:lstStyle/>
          <a:p>
            <a:r>
              <a:rPr lang="de-DE" dirty="0"/>
              <a:t>Daniel Severin</a:t>
            </a:r>
          </a:p>
        </p:txBody>
      </p:sp>
    </p:spTree>
    <p:extLst>
      <p:ext uri="{BB962C8B-B14F-4D97-AF65-F5344CB8AC3E}">
        <p14:creationId xmlns:p14="http://schemas.microsoft.com/office/powerpoint/2010/main" val="3084529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F426F949-1CBD-980D-01FB-5DCDD2DBCDC7}"/>
              </a:ext>
            </a:extLst>
          </p:cNvPr>
          <p:cNvPicPr>
            <a:picLocks noChangeAspect="1"/>
          </p:cNvPicPr>
          <p:nvPr/>
        </p:nvPicPr>
        <p:blipFill>
          <a:blip r:embed="rId2"/>
          <a:stretch>
            <a:fillRect/>
          </a:stretch>
        </p:blipFill>
        <p:spPr>
          <a:xfrm rot="20492074">
            <a:off x="2032056" y="667944"/>
            <a:ext cx="1887169" cy="1064827"/>
          </a:xfrm>
          <a:prstGeom prst="rect">
            <a:avLst/>
          </a:prstGeom>
        </p:spPr>
      </p:pic>
      <p:pic>
        <p:nvPicPr>
          <p:cNvPr id="22" name="Grafik 21">
            <a:extLst>
              <a:ext uri="{FF2B5EF4-FFF2-40B4-BE49-F238E27FC236}">
                <a16:creationId xmlns:a16="http://schemas.microsoft.com/office/drawing/2014/main" id="{08B22C45-C6CA-A2D4-BD43-CF6416B00269}"/>
              </a:ext>
            </a:extLst>
          </p:cNvPr>
          <p:cNvPicPr>
            <a:picLocks noChangeAspect="1"/>
          </p:cNvPicPr>
          <p:nvPr/>
        </p:nvPicPr>
        <p:blipFill>
          <a:blip r:embed="rId3"/>
          <a:stretch>
            <a:fillRect/>
          </a:stretch>
        </p:blipFill>
        <p:spPr>
          <a:xfrm rot="748884">
            <a:off x="4556968" y="583658"/>
            <a:ext cx="1702864" cy="1183775"/>
          </a:xfrm>
          <a:prstGeom prst="rect">
            <a:avLst/>
          </a:prstGeom>
        </p:spPr>
      </p:pic>
      <p:pic>
        <p:nvPicPr>
          <p:cNvPr id="20" name="Grafik 19">
            <a:extLst>
              <a:ext uri="{FF2B5EF4-FFF2-40B4-BE49-F238E27FC236}">
                <a16:creationId xmlns:a16="http://schemas.microsoft.com/office/drawing/2014/main" id="{6D1D19BE-468C-B901-6A19-631B66378B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5120" y="2627533"/>
            <a:ext cx="3427430" cy="2308800"/>
          </a:xfrm>
          <a:prstGeom prst="rect">
            <a:avLst/>
          </a:prstGeom>
        </p:spPr>
      </p:pic>
      <p:pic>
        <p:nvPicPr>
          <p:cNvPr id="19" name="Picture 19">
            <a:extLst>
              <a:ext uri="{FF2B5EF4-FFF2-40B4-BE49-F238E27FC236}">
                <a16:creationId xmlns:a16="http://schemas.microsoft.com/office/drawing/2014/main" id="{7DA24BEA-3415-B899-95AC-02E82C294CCE}"/>
              </a:ext>
            </a:extLst>
          </p:cNvPr>
          <p:cNvPicPr>
            <a:picLocks noChangeAspect="1"/>
          </p:cNvPicPr>
          <p:nvPr/>
        </p:nvPicPr>
        <p:blipFill>
          <a:blip r:embed="rId5"/>
          <a:stretch>
            <a:fillRect/>
          </a:stretch>
        </p:blipFill>
        <p:spPr>
          <a:xfrm rot="20659213">
            <a:off x="7333618" y="1041207"/>
            <a:ext cx="1228283" cy="1251055"/>
          </a:xfrm>
          <a:prstGeom prst="rect">
            <a:avLst/>
          </a:prstGeom>
        </p:spPr>
      </p:pic>
      <p:pic>
        <p:nvPicPr>
          <p:cNvPr id="18" name="Picture 37">
            <a:extLst>
              <a:ext uri="{FF2B5EF4-FFF2-40B4-BE49-F238E27FC236}">
                <a16:creationId xmlns:a16="http://schemas.microsoft.com/office/drawing/2014/main" id="{CD40D06C-4559-470C-A0DE-EB7249D521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384" y="2226418"/>
            <a:ext cx="2790310" cy="1395155"/>
          </a:xfrm>
          <a:prstGeom prst="rect">
            <a:avLst/>
          </a:prstGeom>
        </p:spPr>
      </p:pic>
      <p:pic>
        <p:nvPicPr>
          <p:cNvPr id="17" name="Picture 15">
            <a:extLst>
              <a:ext uri="{FF2B5EF4-FFF2-40B4-BE49-F238E27FC236}">
                <a16:creationId xmlns:a16="http://schemas.microsoft.com/office/drawing/2014/main" id="{22722D40-F9E1-FFA6-5814-E0587C9804F8}"/>
              </a:ext>
            </a:extLst>
          </p:cNvPr>
          <p:cNvPicPr>
            <a:picLocks noChangeAspect="1"/>
          </p:cNvPicPr>
          <p:nvPr/>
        </p:nvPicPr>
        <p:blipFill>
          <a:blip r:embed="rId7"/>
          <a:stretch>
            <a:fillRect/>
          </a:stretch>
        </p:blipFill>
        <p:spPr>
          <a:xfrm rot="332134">
            <a:off x="4971345" y="3018056"/>
            <a:ext cx="2028048" cy="1611416"/>
          </a:xfrm>
          <a:prstGeom prst="rect">
            <a:avLst/>
          </a:prstGeom>
        </p:spPr>
      </p:pic>
      <p:pic>
        <p:nvPicPr>
          <p:cNvPr id="16" name="Picture 2" descr="Schematic of a Diamond Anvil Cell where atoms, depicted as colored spheres, enter, get squeezed, as depicted by red arrows pointing towards the center of the cell diamonds, and exit as chemical compounds represented by stick-ball-models in different colors.">
            <a:extLst>
              <a:ext uri="{FF2B5EF4-FFF2-40B4-BE49-F238E27FC236}">
                <a16:creationId xmlns:a16="http://schemas.microsoft.com/office/drawing/2014/main" id="{C49648BD-6E2F-4899-C770-A6F7251A4F5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20933557">
            <a:off x="4070844" y="1551722"/>
            <a:ext cx="2799998" cy="176648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565F4EF-7605-3AE9-5A0A-767B96AB72D4}"/>
              </a:ext>
            </a:extLst>
          </p:cNvPr>
          <p:cNvPicPr>
            <a:picLocks noChangeAspect="1"/>
          </p:cNvPicPr>
          <p:nvPr/>
        </p:nvPicPr>
        <p:blipFill rotWithShape="1">
          <a:blip r:embed="rId9"/>
          <a:srcRect l="7860" t="13119" r="30615" b="14035"/>
          <a:stretch/>
        </p:blipFill>
        <p:spPr>
          <a:xfrm rot="391117">
            <a:off x="2407690" y="2645822"/>
            <a:ext cx="2345094" cy="1851090"/>
          </a:xfrm>
          <a:prstGeom prst="rect">
            <a:avLst/>
          </a:prstGeom>
        </p:spPr>
      </p:pic>
      <p:sp>
        <p:nvSpPr>
          <p:cNvPr id="2" name="Titel 1">
            <a:extLst>
              <a:ext uri="{FF2B5EF4-FFF2-40B4-BE49-F238E27FC236}">
                <a16:creationId xmlns:a16="http://schemas.microsoft.com/office/drawing/2014/main" id="{D94731E5-4D71-67EB-DD82-0AFB04C80F10}"/>
              </a:ext>
            </a:extLst>
          </p:cNvPr>
          <p:cNvSpPr>
            <a:spLocks noGrp="1"/>
          </p:cNvSpPr>
          <p:nvPr>
            <p:ph type="title"/>
          </p:nvPr>
        </p:nvSpPr>
        <p:spPr/>
        <p:txBody>
          <a:bodyPr/>
          <a:lstStyle/>
          <a:p>
            <a:r>
              <a:rPr lang="en-GB" dirty="0"/>
              <a:t>Summary BT2024</a:t>
            </a:r>
          </a:p>
        </p:txBody>
      </p:sp>
      <p:pic>
        <p:nvPicPr>
          <p:cNvPr id="9" name="Picture 15">
            <a:extLst>
              <a:ext uri="{FF2B5EF4-FFF2-40B4-BE49-F238E27FC236}">
                <a16:creationId xmlns:a16="http://schemas.microsoft.com/office/drawing/2014/main" id="{DE6756AC-40C3-1A0F-C578-7CBAFA776077}"/>
              </a:ext>
            </a:extLst>
          </p:cNvPr>
          <p:cNvPicPr>
            <a:picLocks noChangeAspect="1"/>
          </p:cNvPicPr>
          <p:nvPr/>
        </p:nvPicPr>
        <p:blipFill rotWithShape="1">
          <a:blip r:embed="rId10"/>
          <a:srcRect l="6998" t="33862" r="3969" b="29854"/>
          <a:stretch/>
        </p:blipFill>
        <p:spPr bwMode="auto">
          <a:xfrm rot="20539890">
            <a:off x="1396659" y="1667367"/>
            <a:ext cx="2942580" cy="1167538"/>
          </a:xfrm>
          <a:prstGeom prst="rect">
            <a:avLst/>
          </a:prstGeom>
        </p:spPr>
      </p:pic>
      <p:pic>
        <p:nvPicPr>
          <p:cNvPr id="7" name="cc Ar 34V.png">
            <a:extLst>
              <a:ext uri="{FF2B5EF4-FFF2-40B4-BE49-F238E27FC236}">
                <a16:creationId xmlns:a16="http://schemas.microsoft.com/office/drawing/2014/main" id="{129A7881-5697-140E-0ACB-C51A2371E562}"/>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167112" y="1046163"/>
            <a:ext cx="1616717" cy="1337955"/>
          </a:xfrm>
          <a:prstGeom prst="rect">
            <a:avLst/>
          </a:prstGeom>
          <a:ln w="12600">
            <a:noFill/>
          </a:ln>
        </p:spPr>
      </p:pic>
      <p:pic>
        <p:nvPicPr>
          <p:cNvPr id="13" name="Grafik 12">
            <a:extLst>
              <a:ext uri="{FF2B5EF4-FFF2-40B4-BE49-F238E27FC236}">
                <a16:creationId xmlns:a16="http://schemas.microsoft.com/office/drawing/2014/main" id="{CCDB44F4-D565-42C1-3F54-B5082FB911C5}"/>
              </a:ext>
            </a:extLst>
          </p:cNvPr>
          <p:cNvPicPr>
            <a:picLocks noChangeAspect="1"/>
          </p:cNvPicPr>
          <p:nvPr/>
        </p:nvPicPr>
        <p:blipFill>
          <a:blip r:embed="rId12"/>
          <a:stretch>
            <a:fillRect/>
          </a:stretch>
        </p:blipFill>
        <p:spPr>
          <a:xfrm>
            <a:off x="167112" y="2972168"/>
            <a:ext cx="2644704" cy="1012340"/>
          </a:xfrm>
          <a:prstGeom prst="rect">
            <a:avLst/>
          </a:prstGeom>
        </p:spPr>
      </p:pic>
      <p:pic>
        <p:nvPicPr>
          <p:cNvPr id="14" name="Grafik 13">
            <a:extLst>
              <a:ext uri="{FF2B5EF4-FFF2-40B4-BE49-F238E27FC236}">
                <a16:creationId xmlns:a16="http://schemas.microsoft.com/office/drawing/2014/main" id="{49ED6FD7-B2C1-267E-9472-8227CE8FC6F5}"/>
              </a:ext>
            </a:extLst>
          </p:cNvPr>
          <p:cNvPicPr>
            <a:picLocks noChangeAspect="1"/>
          </p:cNvPicPr>
          <p:nvPr/>
        </p:nvPicPr>
        <p:blipFill>
          <a:blip r:embed="rId13"/>
          <a:stretch>
            <a:fillRect/>
          </a:stretch>
        </p:blipFill>
        <p:spPr>
          <a:xfrm>
            <a:off x="468737" y="2171332"/>
            <a:ext cx="1020727" cy="899290"/>
          </a:xfrm>
          <a:prstGeom prst="rect">
            <a:avLst/>
          </a:prstGeom>
        </p:spPr>
      </p:pic>
      <p:pic>
        <p:nvPicPr>
          <p:cNvPr id="24" name="Grafik 23">
            <a:extLst>
              <a:ext uri="{FF2B5EF4-FFF2-40B4-BE49-F238E27FC236}">
                <a16:creationId xmlns:a16="http://schemas.microsoft.com/office/drawing/2014/main" id="{344E45DE-6C2B-2CF2-604E-10A2D5D36690}"/>
              </a:ext>
            </a:extLst>
          </p:cNvPr>
          <p:cNvPicPr>
            <a:picLocks noChangeAspect="1"/>
          </p:cNvPicPr>
          <p:nvPr/>
        </p:nvPicPr>
        <p:blipFill>
          <a:blip r:embed="rId14"/>
          <a:stretch>
            <a:fillRect/>
          </a:stretch>
        </p:blipFill>
        <p:spPr>
          <a:xfrm rot="20923378">
            <a:off x="397780" y="3950246"/>
            <a:ext cx="2133998" cy="801287"/>
          </a:xfrm>
          <a:prstGeom prst="rect">
            <a:avLst/>
          </a:prstGeom>
        </p:spPr>
      </p:pic>
      <p:pic>
        <p:nvPicPr>
          <p:cNvPr id="28" name="Grafik 27">
            <a:extLst>
              <a:ext uri="{FF2B5EF4-FFF2-40B4-BE49-F238E27FC236}">
                <a16:creationId xmlns:a16="http://schemas.microsoft.com/office/drawing/2014/main" id="{EBB0EE3E-2CC6-D391-1B8F-9AFF6AF165CD}"/>
              </a:ext>
            </a:extLst>
          </p:cNvPr>
          <p:cNvPicPr>
            <a:picLocks noChangeAspect="1"/>
          </p:cNvPicPr>
          <p:nvPr/>
        </p:nvPicPr>
        <p:blipFill>
          <a:blip r:embed="rId15"/>
          <a:stretch>
            <a:fillRect/>
          </a:stretch>
        </p:blipFill>
        <p:spPr>
          <a:xfrm rot="671488">
            <a:off x="4106115" y="3542375"/>
            <a:ext cx="874926" cy="1396159"/>
          </a:xfrm>
          <a:prstGeom prst="rect">
            <a:avLst/>
          </a:prstGeom>
        </p:spPr>
      </p:pic>
    </p:spTree>
    <p:extLst>
      <p:ext uri="{BB962C8B-B14F-4D97-AF65-F5344CB8AC3E}">
        <p14:creationId xmlns:p14="http://schemas.microsoft.com/office/powerpoint/2010/main" val="3346277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11C8B-6142-F049-2194-4BC7BB38C1F0}"/>
              </a:ext>
            </a:extLst>
          </p:cNvPr>
          <p:cNvSpPr>
            <a:spLocks noGrp="1"/>
          </p:cNvSpPr>
          <p:nvPr>
            <p:ph type="title"/>
          </p:nvPr>
        </p:nvSpPr>
        <p:spPr/>
        <p:txBody>
          <a:bodyPr/>
          <a:lstStyle/>
          <a:p>
            <a:r>
              <a:rPr lang="en-US" dirty="0"/>
              <a:t>Beamtime 2024</a:t>
            </a:r>
            <a:endParaRPr lang="de-DE" dirty="0"/>
          </a:p>
        </p:txBody>
      </p:sp>
      <p:pic>
        <p:nvPicPr>
          <p:cNvPr id="3" name="Grafik 2">
            <a:extLst>
              <a:ext uri="{FF2B5EF4-FFF2-40B4-BE49-F238E27FC236}">
                <a16:creationId xmlns:a16="http://schemas.microsoft.com/office/drawing/2014/main" id="{49B1DBA0-358B-7CE6-3445-FCC2467808BF}"/>
              </a:ext>
            </a:extLst>
          </p:cNvPr>
          <p:cNvPicPr>
            <a:picLocks noChangeAspect="1"/>
          </p:cNvPicPr>
          <p:nvPr/>
        </p:nvPicPr>
        <p:blipFill>
          <a:blip r:embed="rId2"/>
          <a:stretch>
            <a:fillRect/>
          </a:stretch>
        </p:blipFill>
        <p:spPr>
          <a:xfrm>
            <a:off x="317638" y="983715"/>
            <a:ext cx="8569884" cy="3895402"/>
          </a:xfrm>
          <a:prstGeom prst="rect">
            <a:avLst/>
          </a:prstGeom>
        </p:spPr>
      </p:pic>
      <p:sp>
        <p:nvSpPr>
          <p:cNvPr id="4" name="Textfeld 3">
            <a:extLst>
              <a:ext uri="{FF2B5EF4-FFF2-40B4-BE49-F238E27FC236}">
                <a16:creationId xmlns:a16="http://schemas.microsoft.com/office/drawing/2014/main" id="{4D5AC6A4-6866-0BED-63F7-DA81720E2B2B}"/>
              </a:ext>
            </a:extLst>
          </p:cNvPr>
          <p:cNvSpPr txBox="1"/>
          <p:nvPr/>
        </p:nvSpPr>
        <p:spPr>
          <a:xfrm>
            <a:off x="1106905" y="1576137"/>
            <a:ext cx="2803358" cy="613610"/>
          </a:xfrm>
          <a:prstGeom prst="rect">
            <a:avLst/>
          </a:prstGeom>
        </p:spPr>
        <p:txBody>
          <a:bodyPr vert="horz" wrap="square" lIns="91440" tIns="45720" rIns="91440" bIns="45720" rtlCol="0" anchor="t">
            <a:spAutoFit/>
          </a:bodyPr>
          <a:lstStyle/>
          <a:p>
            <a:pPr algn="l"/>
            <a:endParaRPr lang="de-DE" dirty="0"/>
          </a:p>
        </p:txBody>
      </p:sp>
      <p:sp>
        <p:nvSpPr>
          <p:cNvPr id="14" name="Textfeld 13">
            <a:extLst>
              <a:ext uri="{FF2B5EF4-FFF2-40B4-BE49-F238E27FC236}">
                <a16:creationId xmlns:a16="http://schemas.microsoft.com/office/drawing/2014/main" id="{42249E98-21A2-97DA-A591-550937B1B141}"/>
              </a:ext>
            </a:extLst>
          </p:cNvPr>
          <p:cNvSpPr txBox="1"/>
          <p:nvPr/>
        </p:nvSpPr>
        <p:spPr>
          <a:xfrm rot="20709457">
            <a:off x="-22661" y="2250180"/>
            <a:ext cx="9206366" cy="523220"/>
          </a:xfrm>
          <a:prstGeom prst="rect">
            <a:avLst/>
          </a:prstGeom>
        </p:spPr>
        <p:txBody>
          <a:bodyPr vert="horz" wrap="none" lIns="91440" tIns="45720" rIns="91440" bIns="45720" rtlCol="0" anchor="t">
            <a:spAutoFit/>
          </a:bodyPr>
          <a:lstStyle/>
          <a:p>
            <a:pPr algn="l"/>
            <a:r>
              <a:rPr lang="en-GB" sz="2800" b="1" dirty="0">
                <a:highlight>
                  <a:srgbClr val="FFFF00"/>
                </a:highlight>
                <a:latin typeface="Courier New" panose="02070309020205020404" pitchFamily="49" charset="0"/>
                <a:cs typeface="Courier New" panose="02070309020205020404" pitchFamily="49" charset="0"/>
              </a:rPr>
              <a:t>Many thanks for the successful beamtime!!!</a:t>
            </a:r>
          </a:p>
        </p:txBody>
      </p:sp>
    </p:spTree>
    <p:extLst>
      <p:ext uri="{BB962C8B-B14F-4D97-AF65-F5344CB8AC3E}">
        <p14:creationId xmlns:p14="http://schemas.microsoft.com/office/powerpoint/2010/main" val="188959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731E5-4D71-67EB-DD82-0AFB04C80F10}"/>
              </a:ext>
            </a:extLst>
          </p:cNvPr>
          <p:cNvSpPr>
            <a:spLocks noGrp="1"/>
          </p:cNvSpPr>
          <p:nvPr>
            <p:ph type="title"/>
          </p:nvPr>
        </p:nvSpPr>
        <p:spPr/>
        <p:txBody>
          <a:bodyPr/>
          <a:lstStyle/>
          <a:p>
            <a:r>
              <a:rPr lang="en-GB" dirty="0"/>
              <a:t>Beamtime 2025</a:t>
            </a:r>
          </a:p>
        </p:txBody>
      </p:sp>
      <p:pic>
        <p:nvPicPr>
          <p:cNvPr id="6" name="Grafik 5">
            <a:extLst>
              <a:ext uri="{FF2B5EF4-FFF2-40B4-BE49-F238E27FC236}">
                <a16:creationId xmlns:a16="http://schemas.microsoft.com/office/drawing/2014/main" id="{9AED79F6-74E5-38A9-496B-E1C938C2AD0F}"/>
              </a:ext>
            </a:extLst>
          </p:cNvPr>
          <p:cNvPicPr>
            <a:picLocks noChangeAspect="1"/>
          </p:cNvPicPr>
          <p:nvPr/>
        </p:nvPicPr>
        <p:blipFill>
          <a:blip r:embed="rId2"/>
          <a:stretch>
            <a:fillRect/>
          </a:stretch>
        </p:blipFill>
        <p:spPr>
          <a:xfrm>
            <a:off x="276727" y="974965"/>
            <a:ext cx="8167419" cy="3937460"/>
          </a:xfrm>
          <a:prstGeom prst="rect">
            <a:avLst/>
          </a:prstGeom>
        </p:spPr>
      </p:pic>
      <p:sp>
        <p:nvSpPr>
          <p:cNvPr id="7" name="Textfeld 6">
            <a:extLst>
              <a:ext uri="{FF2B5EF4-FFF2-40B4-BE49-F238E27FC236}">
                <a16:creationId xmlns:a16="http://schemas.microsoft.com/office/drawing/2014/main" id="{7D2C823A-BE80-3F45-741A-A55A4DB37E38}"/>
              </a:ext>
            </a:extLst>
          </p:cNvPr>
          <p:cNvSpPr txBox="1"/>
          <p:nvPr/>
        </p:nvSpPr>
        <p:spPr>
          <a:xfrm rot="20609577">
            <a:off x="1936315" y="2248524"/>
            <a:ext cx="4467069" cy="954107"/>
          </a:xfrm>
          <a:prstGeom prst="rect">
            <a:avLst/>
          </a:prstGeom>
          <a:solidFill>
            <a:srgbClr val="FDF7F9">
              <a:alpha val="77110"/>
            </a:srgbClr>
          </a:solidFill>
        </p:spPr>
        <p:txBody>
          <a:bodyPr vert="horz" wrap="square" lIns="91440" tIns="45720" rIns="91440" bIns="45720" rtlCol="0" anchor="t">
            <a:spAutoFit/>
          </a:bodyPr>
          <a:lstStyle/>
          <a:p>
            <a:pPr algn="ctr"/>
            <a:r>
              <a:rPr lang="en-GB" sz="2800" b="1" dirty="0">
                <a:latin typeface="Courier New" panose="02070309020205020404" pitchFamily="49" charset="0"/>
                <a:cs typeface="Courier New" panose="02070309020205020404" pitchFamily="49" charset="0"/>
              </a:rPr>
              <a:t>Looking forward to the beamtime 2025</a:t>
            </a:r>
          </a:p>
        </p:txBody>
      </p:sp>
    </p:spTree>
    <p:extLst>
      <p:ext uri="{BB962C8B-B14F-4D97-AF65-F5344CB8AC3E}">
        <p14:creationId xmlns:p14="http://schemas.microsoft.com/office/powerpoint/2010/main" val="947055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F31676-8B1F-E237-DB63-E61BF55D1271}"/>
              </a:ext>
            </a:extLst>
          </p:cNvPr>
          <p:cNvSpPr>
            <a:spLocks noGrp="1"/>
          </p:cNvSpPr>
          <p:nvPr>
            <p:ph type="title"/>
          </p:nvPr>
        </p:nvSpPr>
        <p:spPr>
          <a:xfrm>
            <a:off x="254162" y="238780"/>
            <a:ext cx="8229600" cy="514351"/>
          </a:xfrm>
        </p:spPr>
        <p:txBody>
          <a:bodyPr/>
          <a:lstStyle/>
          <a:p>
            <a:r>
              <a:rPr lang="de-DE" sz="2400" dirty="0" err="1"/>
              <a:t>Overview</a:t>
            </a:r>
            <a:r>
              <a:rPr lang="de-DE" sz="2400" dirty="0"/>
              <a:t> </a:t>
            </a:r>
            <a:endParaRPr lang="en-US" sz="2400" dirty="0"/>
          </a:p>
        </p:txBody>
      </p:sp>
      <p:sp>
        <p:nvSpPr>
          <p:cNvPr id="4" name="Textfeld 3">
            <a:extLst>
              <a:ext uri="{FF2B5EF4-FFF2-40B4-BE49-F238E27FC236}">
                <a16:creationId xmlns:a16="http://schemas.microsoft.com/office/drawing/2014/main" id="{513A7F66-57BB-58A0-9452-AA91B21A4AA5}"/>
              </a:ext>
            </a:extLst>
          </p:cNvPr>
          <p:cNvSpPr txBox="1"/>
          <p:nvPr/>
        </p:nvSpPr>
        <p:spPr>
          <a:xfrm>
            <a:off x="189177" y="973000"/>
            <a:ext cx="8307084" cy="3980577"/>
          </a:xfrm>
          <a:prstGeom prst="rect">
            <a:avLst/>
          </a:prstGeom>
          <a:noFill/>
        </p:spPr>
        <p:txBody>
          <a:bodyPr wrap="square" rtlCol="0">
            <a:spAutoFit/>
          </a:bodyPr>
          <a:lstStyle/>
          <a:p>
            <a:pPr algn="ctr" defTabSz="685800">
              <a:defRPr/>
            </a:pPr>
            <a:r>
              <a:rPr lang="en-US" dirty="0">
                <a:solidFill>
                  <a:srgbClr val="000000"/>
                </a:solidFill>
                <a:latin typeface="Arial" panose="020B0604020202020204" pitchFamily="34" charset="0"/>
                <a:cs typeface="Arial" panose="020B0604020202020204" pitchFamily="34" charset="0"/>
              </a:rPr>
              <a:t>                    The presentation will cover the following running grants</a:t>
            </a:r>
          </a:p>
          <a:p>
            <a:pPr defTabSz="685800">
              <a:defRPr/>
            </a:pPr>
            <a:endParaRPr lang="en-US" sz="1350" dirty="0">
              <a:solidFill>
                <a:srgbClr val="000000"/>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defRPr/>
            </a:pPr>
            <a:r>
              <a:rPr lang="en-US" sz="1200" dirty="0">
                <a:solidFill>
                  <a:srgbClr val="000000"/>
                </a:solidFill>
                <a:latin typeface="Arial" panose="020B0604020202020204" pitchFamily="34" charset="0"/>
                <a:cs typeface="Arial" panose="020B0604020202020204" pitchFamily="34" charset="0"/>
              </a:rPr>
              <a:t>ERC advanced grant NECTAR (2020) “</a:t>
            </a:r>
            <a:r>
              <a:rPr lang="en-US" sz="1200" b="1" dirty="0">
                <a:solidFill>
                  <a:srgbClr val="000000"/>
                </a:solidFill>
                <a:latin typeface="Arial" panose="020B0604020202020204" pitchFamily="34" charset="0"/>
                <a:cs typeface="Arial" panose="020B0604020202020204" pitchFamily="34" charset="0"/>
              </a:rPr>
              <a:t>Nuclear Reactions at Storage Rings</a:t>
            </a:r>
            <a:r>
              <a:rPr lang="en-US" sz="1200" dirty="0">
                <a:solidFill>
                  <a:srgbClr val="000000"/>
                </a:solidFill>
                <a:latin typeface="Arial" panose="020B0604020202020204" pitchFamily="34" charset="0"/>
                <a:cs typeface="Arial" panose="020B0604020202020204" pitchFamily="34" charset="0"/>
              </a:rPr>
              <a:t>” (CRYRING, ESR)”</a:t>
            </a:r>
          </a:p>
          <a:p>
            <a:pPr defTabSz="685800">
              <a:spcAft>
                <a:spcPts val="450"/>
              </a:spcAft>
              <a:defRPr/>
            </a:pPr>
            <a:r>
              <a:rPr lang="en-US" sz="1200" dirty="0">
                <a:solidFill>
                  <a:srgbClr val="000000"/>
                </a:solidFill>
                <a:latin typeface="Arial" panose="020B0604020202020204" pitchFamily="34" charset="0"/>
                <a:cs typeface="Arial" panose="020B0604020202020204" pitchFamily="34" charset="0"/>
              </a:rPr>
              <a:t>     Beatriz Jurado, LP2i Bordeaux </a:t>
            </a:r>
          </a:p>
          <a:p>
            <a:pPr marL="214313" indent="-214313" defTabSz="685800">
              <a:buFont typeface="Arial" panose="020B0604020202020204" pitchFamily="34" charset="0"/>
              <a:buChar char="•"/>
              <a:defRPr/>
            </a:pPr>
            <a:r>
              <a:rPr lang="en-US" sz="1200" dirty="0">
                <a:solidFill>
                  <a:srgbClr val="000000"/>
                </a:solidFill>
                <a:latin typeface="Arial" panose="020B0604020202020204" pitchFamily="34" charset="0"/>
                <a:cs typeface="Arial" panose="020B0604020202020204" pitchFamily="34" charset="0"/>
              </a:rPr>
              <a:t>ERC consolidator grant LISA (2020): “</a:t>
            </a:r>
            <a:r>
              <a:rPr lang="en-US" sz="1200" b="1" dirty="0">
                <a:solidFill>
                  <a:srgbClr val="000000"/>
                </a:solidFill>
                <a:latin typeface="Arial" panose="020B0604020202020204" pitchFamily="34" charset="0"/>
                <a:cs typeface="Arial" panose="020B0604020202020204" pitchFamily="34" charset="0"/>
              </a:rPr>
              <a:t>Lifetime measurements with Solid Active targets</a:t>
            </a:r>
            <a:r>
              <a:rPr lang="en-US" sz="1200" dirty="0">
                <a:solidFill>
                  <a:srgbClr val="000000"/>
                </a:solidFill>
                <a:latin typeface="Arial" panose="020B0604020202020204" pitchFamily="34" charset="0"/>
                <a:cs typeface="Arial" panose="020B0604020202020204" pitchFamily="34" charset="0"/>
              </a:rPr>
              <a:t>” (DESPEC)</a:t>
            </a:r>
          </a:p>
          <a:p>
            <a:pPr defTabSz="685800">
              <a:spcAft>
                <a:spcPts val="600"/>
              </a:spcAft>
              <a:defRPr/>
            </a:pPr>
            <a:r>
              <a:rPr lang="en-US" sz="1200" dirty="0">
                <a:solidFill>
                  <a:srgbClr val="000000"/>
                </a:solidFill>
                <a:latin typeface="Arial" panose="020B0604020202020204" pitchFamily="34" charset="0"/>
                <a:cs typeface="Arial" panose="020B0604020202020204" pitchFamily="34" charset="0"/>
              </a:rPr>
              <a:t>     Kathrin Wimmer, GSI</a:t>
            </a:r>
          </a:p>
          <a:p>
            <a:pPr marL="214313" indent="-214313" defTabSz="685800">
              <a:buFont typeface="Arial" panose="020B0604020202020204" pitchFamily="34" charset="0"/>
              <a:buChar char="•"/>
              <a:defRPr/>
            </a:pPr>
            <a:r>
              <a:rPr lang="en-US" sz="1200" dirty="0">
                <a:solidFill>
                  <a:srgbClr val="000000"/>
                </a:solidFill>
                <a:latin typeface="Arial" panose="020B0604020202020204" pitchFamily="34" charset="0"/>
                <a:cs typeface="Arial" panose="020B0604020202020204" pitchFamily="34" charset="0"/>
              </a:rPr>
              <a:t>ERC starting grant ELDAR (2022) “</a:t>
            </a:r>
            <a:r>
              <a:rPr lang="en-US" sz="1200" b="1" dirty="0">
                <a:solidFill>
                  <a:srgbClr val="000000"/>
                </a:solidFill>
                <a:latin typeface="Arial" panose="020B0604020202020204" pitchFamily="34" charset="0"/>
                <a:cs typeface="Arial" panose="020B0604020202020204" pitchFamily="34" charset="0"/>
              </a:rPr>
              <a:t>Elements in the Lives and Death of Stars </a:t>
            </a:r>
            <a:r>
              <a:rPr lang="en-US" sz="1200" dirty="0">
                <a:solidFill>
                  <a:srgbClr val="000000"/>
                </a:solidFill>
                <a:latin typeface="Arial" panose="020B0604020202020204" pitchFamily="34" charset="0"/>
                <a:cs typeface="Arial" panose="020B0604020202020204" pitchFamily="34" charset="0"/>
              </a:rPr>
              <a:t>“ (CRYRING) </a:t>
            </a:r>
          </a:p>
          <a:p>
            <a:pPr defTabSz="685800">
              <a:spcAft>
                <a:spcPts val="600"/>
              </a:spcAft>
              <a:defRPr/>
            </a:pPr>
            <a:r>
              <a:rPr lang="en-US" sz="1200" dirty="0">
                <a:solidFill>
                  <a:srgbClr val="000000"/>
                </a:solidFill>
                <a:latin typeface="Arial" panose="020B0604020202020204" pitchFamily="34" charset="0"/>
                <a:cs typeface="Arial" panose="020B0604020202020204" pitchFamily="34" charset="0"/>
              </a:rPr>
              <a:t>     Carlo Bruno, U Edinburgh</a:t>
            </a:r>
          </a:p>
          <a:p>
            <a:pPr marL="214313" indent="-214313" defTabSz="685800">
              <a:buFont typeface="Arial" panose="020B0604020202020204" pitchFamily="34" charset="0"/>
              <a:buChar char="•"/>
              <a:defRPr/>
            </a:pPr>
            <a:r>
              <a:rPr lang="en-US" sz="1200" dirty="0">
                <a:solidFill>
                  <a:srgbClr val="000000"/>
                </a:solidFill>
                <a:latin typeface="Arial" panose="020B0604020202020204" pitchFamily="34" charset="0"/>
                <a:cs typeface="Arial" panose="020B0604020202020204" pitchFamily="34" charset="0"/>
              </a:rPr>
              <a:t>Helmholtz Young Investigator Group (2023) “</a:t>
            </a:r>
            <a:r>
              <a:rPr lang="en-US" sz="1200" b="1" dirty="0">
                <a:solidFill>
                  <a:srgbClr val="000000"/>
                </a:solidFill>
                <a:latin typeface="Arial" panose="020B0604020202020204" pitchFamily="34" charset="0"/>
                <a:cs typeface="Arial" panose="020B0604020202020204" pitchFamily="34" charset="0"/>
              </a:rPr>
              <a:t>Towards frequency metrology of the optical hyperfine structure of 				             highly charged ions using </a:t>
            </a:r>
            <a:r>
              <a:rPr lang="en-US" sz="1200" b="1" dirty="0" err="1">
                <a:solidFill>
                  <a:srgbClr val="000000"/>
                </a:solidFill>
                <a:latin typeface="Arial" panose="020B0604020202020204" pitchFamily="34" charset="0"/>
                <a:cs typeface="Arial" panose="020B0604020202020204" pitchFamily="34" charset="0"/>
              </a:rPr>
              <a:t>quantu</a:t>
            </a:r>
            <a:r>
              <a:rPr lang="en-US" sz="1200" b="1" dirty="0">
                <a:solidFill>
                  <a:srgbClr val="000000"/>
                </a:solidFill>
                <a:latin typeface="Arial" panose="020B0604020202020204" pitchFamily="34" charset="0"/>
                <a:cs typeface="Arial" panose="020B0604020202020204" pitchFamily="34" charset="0"/>
              </a:rPr>
              <a:t>m logic</a:t>
            </a:r>
            <a:r>
              <a:rPr lang="en-US" sz="1200" dirty="0">
                <a:solidFill>
                  <a:srgbClr val="000000"/>
                </a:solidFill>
                <a:latin typeface="Arial" panose="020B0604020202020204" pitchFamily="34" charset="0"/>
                <a:cs typeface="Arial" panose="020B0604020202020204" pitchFamily="34" charset="0"/>
              </a:rPr>
              <a:t>” (HITRAP) </a:t>
            </a:r>
          </a:p>
          <a:p>
            <a:pPr defTabSz="685800">
              <a:spcAft>
                <a:spcPts val="600"/>
              </a:spcAft>
              <a:defRPr/>
            </a:pPr>
            <a:r>
              <a:rPr lang="en-US" sz="1200" dirty="0">
                <a:solidFill>
                  <a:srgbClr val="000000"/>
                </a:solidFill>
                <a:latin typeface="Arial" panose="020B0604020202020204" pitchFamily="34" charset="0"/>
                <a:cs typeface="Arial" panose="020B0604020202020204" pitchFamily="34" charset="0"/>
              </a:rPr>
              <a:t>     Peter Micke, U Jena and HI-Jena</a:t>
            </a:r>
          </a:p>
          <a:p>
            <a:pPr marL="214313" indent="-214313" defTabSz="685800">
              <a:buFont typeface="Arial" panose="020B0604020202020204" pitchFamily="34" charset="0"/>
              <a:buChar char="•"/>
              <a:defRPr/>
            </a:pPr>
            <a:r>
              <a:rPr lang="en-US" sz="1200" dirty="0">
                <a:solidFill>
                  <a:srgbClr val="000000"/>
                </a:solidFill>
                <a:latin typeface="Arial" panose="020B0604020202020204" pitchFamily="34" charset="0"/>
                <a:cs typeface="Arial" panose="020B0604020202020204" pitchFamily="34" charset="0"/>
              </a:rPr>
              <a:t>ERC advanced grant </a:t>
            </a:r>
            <a:r>
              <a:rPr lang="en-US" sz="1200" dirty="0" err="1">
                <a:solidFill>
                  <a:srgbClr val="000000"/>
                </a:solidFill>
                <a:latin typeface="Arial" panose="020B0604020202020204" pitchFamily="34" charset="0"/>
                <a:cs typeface="Arial" panose="020B0604020202020204" pitchFamily="34" charset="0"/>
              </a:rPr>
              <a:t>HiThor</a:t>
            </a:r>
            <a:r>
              <a:rPr lang="en-US" sz="1200" dirty="0">
                <a:solidFill>
                  <a:srgbClr val="000000"/>
                </a:solidFill>
                <a:latin typeface="Arial" panose="020B0604020202020204" pitchFamily="34" charset="0"/>
                <a:cs typeface="Arial" panose="020B0604020202020204" pitchFamily="34" charset="0"/>
              </a:rPr>
              <a:t> (2024) “</a:t>
            </a:r>
            <a:r>
              <a:rPr lang="en-US" sz="1200" b="1" dirty="0">
                <a:solidFill>
                  <a:srgbClr val="000000"/>
                </a:solidFill>
                <a:latin typeface="Arial" panose="020B0604020202020204" pitchFamily="34" charset="0"/>
                <a:cs typeface="Arial" panose="020B0604020202020204" pitchFamily="34" charset="0"/>
              </a:rPr>
              <a:t>Highly Ionized Trapped 229-Thorium: A New Paradigm 					               Towards a Nuclear Clock</a:t>
            </a:r>
            <a:r>
              <a:rPr lang="en-US" sz="1200" dirty="0">
                <a:solidFill>
                  <a:srgbClr val="000000"/>
                </a:solidFill>
                <a:latin typeface="Arial" panose="020B0604020202020204" pitchFamily="34" charset="0"/>
                <a:cs typeface="Arial" panose="020B0604020202020204" pitchFamily="34" charset="0"/>
              </a:rPr>
              <a:t>” (ESR, HITRAP)”</a:t>
            </a:r>
          </a:p>
          <a:p>
            <a:pPr defTabSz="685800">
              <a:spcAft>
                <a:spcPts val="600"/>
              </a:spcAft>
              <a:defRPr/>
            </a:pPr>
            <a:r>
              <a:rPr lang="en-US" sz="1200" dirty="0">
                <a:solidFill>
                  <a:srgbClr val="000000"/>
                </a:solidFill>
                <a:latin typeface="Arial" panose="020B0604020202020204" pitchFamily="34" charset="0"/>
                <a:cs typeface="Arial" panose="020B0604020202020204" pitchFamily="34" charset="0"/>
              </a:rPr>
              <a:t>     Thomas Stöhlker GSI, HI-Jena, U Jena</a:t>
            </a:r>
          </a:p>
          <a:p>
            <a:pPr marL="214313" indent="-214313" defTabSz="685800">
              <a:buFont typeface="Arial" panose="020B0604020202020204" pitchFamily="34" charset="0"/>
              <a:buChar char="•"/>
              <a:defRPr/>
            </a:pPr>
            <a:r>
              <a:rPr lang="en-US" sz="1200" dirty="0">
                <a:solidFill>
                  <a:srgbClr val="000000"/>
                </a:solidFill>
                <a:latin typeface="Arial" panose="020B0604020202020204" pitchFamily="34" charset="0"/>
                <a:cs typeface="Arial" panose="020B0604020202020204" pitchFamily="34" charset="0"/>
              </a:rPr>
              <a:t>ERC advanced grant BARB (2020) “</a:t>
            </a:r>
            <a:r>
              <a:rPr lang="en-US" sz="1200" b="1" dirty="0">
                <a:solidFill>
                  <a:srgbClr val="000000"/>
                </a:solidFill>
                <a:latin typeface="Arial" panose="020B0604020202020204" pitchFamily="34" charset="0"/>
                <a:cs typeface="Arial" panose="020B0604020202020204" pitchFamily="34" charset="0"/>
              </a:rPr>
              <a:t>Biomedical Applications of Radioactive ion Beams</a:t>
            </a:r>
            <a:r>
              <a:rPr lang="en-US" sz="1200" dirty="0">
                <a:solidFill>
                  <a:srgbClr val="000000"/>
                </a:solidFill>
                <a:latin typeface="Arial" panose="020B0604020202020204" pitchFamily="34" charset="0"/>
                <a:cs typeface="Arial" panose="020B0604020202020204" pitchFamily="34" charset="0"/>
              </a:rPr>
              <a:t>” </a:t>
            </a:r>
          </a:p>
          <a:p>
            <a:pPr defTabSz="685800">
              <a:spcAft>
                <a:spcPts val="600"/>
              </a:spcAft>
              <a:defRPr/>
            </a:pPr>
            <a:r>
              <a:rPr lang="en-US" sz="1200" dirty="0">
                <a:solidFill>
                  <a:srgbClr val="000000"/>
                </a:solidFill>
                <a:latin typeface="Arial" panose="020B0604020202020204" pitchFamily="34" charset="0"/>
                <a:cs typeface="Arial" panose="020B0604020202020204" pitchFamily="34" charset="0"/>
              </a:rPr>
              <a:t>     Marco Durante GSI, TU Darmstadt</a:t>
            </a:r>
          </a:p>
          <a:p>
            <a:pPr marL="214313" indent="-214313" defTabSz="685800">
              <a:buFont typeface="Arial" panose="020B0604020202020204" pitchFamily="34" charset="0"/>
              <a:buChar char="•"/>
              <a:defRPr/>
            </a:pPr>
            <a:r>
              <a:rPr lang="en-US" sz="1200" dirty="0">
                <a:solidFill>
                  <a:srgbClr val="000000"/>
                </a:solidFill>
                <a:latin typeface="Arial" panose="020B0604020202020204" pitchFamily="34" charset="0"/>
                <a:cs typeface="Arial" panose="020B0604020202020204" pitchFamily="34" charset="0"/>
              </a:rPr>
              <a:t>ERC consolidator grant PROMISE (2024) “</a:t>
            </a:r>
            <a:r>
              <a:rPr lang="en-US" sz="1200" b="1" dirty="0">
                <a:solidFill>
                  <a:srgbClr val="333333"/>
                </a:solidFill>
                <a:highlight>
                  <a:srgbClr val="FFFFFF"/>
                </a:highlight>
                <a:latin typeface="Arial" panose="020B0604020202020204" pitchFamily="34" charset="0"/>
                <a:cs typeface="Helvetica"/>
              </a:rPr>
              <a:t>Portal Range Monitoring in Mixed Ion Beam Surgery</a:t>
            </a:r>
            <a:r>
              <a:rPr lang="en-US" sz="1200" dirty="0">
                <a:solidFill>
                  <a:srgbClr val="000000"/>
                </a:solidFill>
                <a:latin typeface="Arial" panose="020B0604020202020204" pitchFamily="34" charset="0"/>
                <a:cs typeface="Arial" panose="020B0604020202020204" pitchFamily="34" charset="0"/>
              </a:rPr>
              <a:t>“ </a:t>
            </a:r>
          </a:p>
          <a:p>
            <a:pPr defTabSz="685800">
              <a:spcAft>
                <a:spcPts val="600"/>
              </a:spcAft>
              <a:defRPr/>
            </a:pPr>
            <a:r>
              <a:rPr lang="en-US" sz="1200" dirty="0">
                <a:solidFill>
                  <a:srgbClr val="000000"/>
                </a:solidFill>
                <a:latin typeface="Arial" panose="020B0604020202020204" pitchFamily="34" charset="0"/>
                <a:cs typeface="Arial" panose="020B0604020202020204" pitchFamily="34" charset="0"/>
              </a:rPr>
              <a:t>     Christian </a:t>
            </a:r>
            <a:r>
              <a:rPr lang="en-US" sz="1200" dirty="0" err="1">
                <a:solidFill>
                  <a:srgbClr val="000000"/>
                </a:solidFill>
                <a:latin typeface="Arial" panose="020B0604020202020204" pitchFamily="34" charset="0"/>
                <a:cs typeface="Arial" panose="020B0604020202020204" pitchFamily="34" charset="0"/>
              </a:rPr>
              <a:t>Graef</a:t>
            </a:r>
            <a:r>
              <a:rPr lang="en-US" sz="1200" dirty="0">
                <a:solidFill>
                  <a:srgbClr val="000000"/>
                </a:solidFill>
                <a:latin typeface="Arial" panose="020B0604020202020204" pitchFamily="34" charset="0"/>
                <a:cs typeface="Arial" panose="020B0604020202020204" pitchFamily="34" charset="0"/>
              </a:rPr>
              <a:t> GSI, TU </a:t>
            </a:r>
            <a:r>
              <a:rPr lang="en-US" sz="1200" dirty="0" err="1">
                <a:solidFill>
                  <a:srgbClr val="000000"/>
                </a:solidFill>
                <a:latin typeface="Arial" panose="020B0604020202020204" pitchFamily="34" charset="0"/>
                <a:cs typeface="Arial" panose="020B0604020202020204" pitchFamily="34" charset="0"/>
              </a:rPr>
              <a:t>Darmstad</a:t>
            </a:r>
            <a:endParaRPr lang="en-US" sz="1350" dirty="0">
              <a:solidFill>
                <a:srgbClr val="000000"/>
              </a:solidFill>
              <a:latin typeface="Arial" panose="020B0604020202020204" pitchFamily="34" charset="0"/>
              <a:cs typeface="Arial" panose="020B0604020202020204" pitchFamily="34" charset="0"/>
            </a:endParaRPr>
          </a:p>
        </p:txBody>
      </p:sp>
      <p:pic>
        <p:nvPicPr>
          <p:cNvPr id="10" name="Picture 9" descr="ERC">
            <a:extLst>
              <a:ext uri="{FF2B5EF4-FFF2-40B4-BE49-F238E27FC236}">
                <a16:creationId xmlns:a16="http://schemas.microsoft.com/office/drawing/2014/main" id="{FD825CC1-1217-BC06-E1A6-96DF6DEC90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84514" y="1227542"/>
            <a:ext cx="1170309" cy="1130303"/>
          </a:xfrm>
          <a:prstGeom prst="rect">
            <a:avLst/>
          </a:prstGeom>
        </p:spPr>
      </p:pic>
      <p:sp>
        <p:nvSpPr>
          <p:cNvPr id="5" name="Foliennummernplatzhalter 2">
            <a:extLst>
              <a:ext uri="{FF2B5EF4-FFF2-40B4-BE49-F238E27FC236}">
                <a16:creationId xmlns:a16="http://schemas.microsoft.com/office/drawing/2014/main" id="{3DFF6DE2-B9A5-FA32-A721-E1B6BE6AA410}"/>
              </a:ext>
            </a:extLst>
          </p:cNvPr>
          <p:cNvSpPr txBox="1">
            <a:spLocks/>
          </p:cNvSpPr>
          <p:nvPr/>
        </p:nvSpPr>
        <p:spPr>
          <a:xfrm>
            <a:off x="20378" y="4910687"/>
            <a:ext cx="2133600" cy="2738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a:defRPr/>
            </a:pPr>
            <a:fld id="{41B0C749-341B-4F72-B09D-4D43734A75FA}" type="slidenum">
              <a:rPr lang="en-US" sz="1500" b="1">
                <a:latin typeface="Arial Narrow" panose="020B0606020202030204" pitchFamily="34" charset="0"/>
                <a:cs typeface="Helvetica"/>
              </a:rPr>
              <a:pPr defTabSz="457189">
                <a:defRPr/>
              </a:pPr>
              <a:t>5</a:t>
            </a:fld>
            <a:endParaRPr lang="en-US" sz="1500" b="1" dirty="0">
              <a:latin typeface="Arial Narrow" panose="020B0606020202030204" pitchFamily="34" charset="0"/>
              <a:cs typeface="Helvetica"/>
            </a:endParaRPr>
          </a:p>
        </p:txBody>
      </p:sp>
      <p:pic>
        <p:nvPicPr>
          <p:cNvPr id="3" name="Picture 5">
            <a:extLst>
              <a:ext uri="{FF2B5EF4-FFF2-40B4-BE49-F238E27FC236}">
                <a16:creationId xmlns:a16="http://schemas.microsoft.com/office/drawing/2014/main" id="{EFC10F00-A18A-9E30-951B-34A83787B7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96003" y="4115913"/>
            <a:ext cx="871016" cy="871016"/>
          </a:xfrm>
          <a:prstGeom prst="rect">
            <a:avLst/>
          </a:prstGeom>
        </p:spPr>
      </p:pic>
    </p:spTree>
    <p:extLst>
      <p:ext uri="{BB962C8B-B14F-4D97-AF65-F5344CB8AC3E}">
        <p14:creationId xmlns:p14="http://schemas.microsoft.com/office/powerpoint/2010/main" val="229670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Gerader Verbinder 4">
            <a:extLst>
              <a:ext uri="{FF2B5EF4-FFF2-40B4-BE49-F238E27FC236}">
                <a16:creationId xmlns:a16="http://schemas.microsoft.com/office/drawing/2014/main" id="{A3E13F90-9EE7-3E42-B2B7-D14CD6EE5C1E}"/>
              </a:ext>
            </a:extLst>
          </p:cNvPr>
          <p:cNvCxnSpPr>
            <a:cxnSpLocks/>
          </p:cNvCxnSpPr>
          <p:nvPr/>
        </p:nvCxnSpPr>
        <p:spPr>
          <a:xfrm>
            <a:off x="4716016"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Gerader Verbinder 4">
            <a:extLst>
              <a:ext uri="{FF2B5EF4-FFF2-40B4-BE49-F238E27FC236}">
                <a16:creationId xmlns:a16="http://schemas.microsoft.com/office/drawing/2014/main" id="{2714FB18-207D-4249-81B7-37ED7CF52041}"/>
              </a:ext>
            </a:extLst>
          </p:cNvPr>
          <p:cNvCxnSpPr>
            <a:cxnSpLocks/>
          </p:cNvCxnSpPr>
          <p:nvPr/>
        </p:nvCxnSpPr>
        <p:spPr>
          <a:xfrm>
            <a:off x="5656535"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Gerader Verbinder 4">
            <a:extLst>
              <a:ext uri="{FF2B5EF4-FFF2-40B4-BE49-F238E27FC236}">
                <a16:creationId xmlns:a16="http://schemas.microsoft.com/office/drawing/2014/main" id="{2DC3FF08-DFC4-BA40-A1CA-A114C391962A}"/>
              </a:ext>
            </a:extLst>
          </p:cNvPr>
          <p:cNvCxnSpPr>
            <a:cxnSpLocks/>
          </p:cNvCxnSpPr>
          <p:nvPr/>
        </p:nvCxnSpPr>
        <p:spPr>
          <a:xfrm>
            <a:off x="6583809"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Gerader Verbinder 4">
            <a:extLst>
              <a:ext uri="{FF2B5EF4-FFF2-40B4-BE49-F238E27FC236}">
                <a16:creationId xmlns:a16="http://schemas.microsoft.com/office/drawing/2014/main" id="{0260D12E-73E9-7642-9CE2-1612D3B5B104}"/>
              </a:ext>
            </a:extLst>
          </p:cNvPr>
          <p:cNvCxnSpPr>
            <a:cxnSpLocks/>
          </p:cNvCxnSpPr>
          <p:nvPr/>
        </p:nvCxnSpPr>
        <p:spPr>
          <a:xfrm>
            <a:off x="7524328"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Rechteck 79">
            <a:extLst>
              <a:ext uri="{FF2B5EF4-FFF2-40B4-BE49-F238E27FC236}">
                <a16:creationId xmlns:a16="http://schemas.microsoft.com/office/drawing/2014/main" id="{FF3A0E17-9874-CD43-AF4F-C15DF41D02EF}"/>
              </a:ext>
            </a:extLst>
          </p:cNvPr>
          <p:cNvSpPr/>
          <p:nvPr/>
        </p:nvSpPr>
        <p:spPr>
          <a:xfrm>
            <a:off x="-9" y="1058389"/>
            <a:ext cx="9160552" cy="325087"/>
          </a:xfrm>
          <a:prstGeom prst="rect">
            <a:avLst/>
          </a:prstGeom>
          <a:noFill/>
          <a:ln w="2857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600" dirty="0">
                <a:solidFill>
                  <a:schemeClr val="bg1"/>
                </a:solidFill>
                <a:latin typeface="Calibri" panose="020F0502020204030204" pitchFamily="34" charset="0"/>
                <a:cs typeface="Calibri" panose="020F0502020204030204" pitchFamily="34" charset="0"/>
              </a:rPr>
              <a:t>beam time</a:t>
            </a:r>
            <a:endParaRPr lang="en-US" sz="600" dirty="0"/>
          </a:p>
        </p:txBody>
      </p:sp>
      <p:sp>
        <p:nvSpPr>
          <p:cNvPr id="2" name="Titel 1">
            <a:extLst>
              <a:ext uri="{FF2B5EF4-FFF2-40B4-BE49-F238E27FC236}">
                <a16:creationId xmlns:a16="http://schemas.microsoft.com/office/drawing/2014/main" id="{8CD4A127-83F7-4044-9CFB-A68AE04D530F}"/>
              </a:ext>
            </a:extLst>
          </p:cNvPr>
          <p:cNvSpPr>
            <a:spLocks noGrp="1"/>
          </p:cNvSpPr>
          <p:nvPr>
            <p:ph type="title"/>
          </p:nvPr>
        </p:nvSpPr>
        <p:spPr/>
        <p:txBody>
          <a:bodyPr/>
          <a:lstStyle/>
          <a:p>
            <a:r>
              <a:rPr lang="en-GB" sz="2000" dirty="0">
                <a:latin typeface="Calibri" panose="020F0502020204030204" pitchFamily="34" charset="0"/>
                <a:cs typeface="Calibri" panose="020F0502020204030204" pitchFamily="34" charset="0"/>
              </a:rPr>
              <a:t>FAIR/GSI strategic operation scenario towards FAIR</a:t>
            </a:r>
          </a:p>
        </p:txBody>
      </p:sp>
      <p:sp>
        <p:nvSpPr>
          <p:cNvPr id="4" name="Foliennummernplatzhalter 3">
            <a:extLst>
              <a:ext uri="{FF2B5EF4-FFF2-40B4-BE49-F238E27FC236}">
                <a16:creationId xmlns:a16="http://schemas.microsoft.com/office/drawing/2014/main" id="{FC3C0EA5-8005-0C46-B272-1FB79B848585}"/>
              </a:ext>
            </a:extLst>
          </p:cNvPr>
          <p:cNvSpPr>
            <a:spLocks noGrp="1"/>
          </p:cNvSpPr>
          <p:nvPr>
            <p:ph type="sldNum" sz="quarter" idx="4"/>
          </p:nvPr>
        </p:nvSpPr>
        <p:spPr>
          <a:xfrm>
            <a:off x="8015792" y="4914482"/>
            <a:ext cx="744898" cy="273844"/>
          </a:xfrm>
        </p:spPr>
        <p:txBody>
          <a:bodyPr/>
          <a:lstStyle/>
          <a:p>
            <a:fld id="{125CBDDA-5CCF-8748-8988-9DC6C8981774}" type="slidenum">
              <a:rPr lang="de-DE" smtClean="0"/>
              <a:t>6</a:t>
            </a:fld>
            <a:endParaRPr lang="de-DE" dirty="0"/>
          </a:p>
        </p:txBody>
      </p:sp>
      <p:cxnSp>
        <p:nvCxnSpPr>
          <p:cNvPr id="29" name="Gerader Verbinder 4">
            <a:extLst>
              <a:ext uri="{FF2B5EF4-FFF2-40B4-BE49-F238E27FC236}">
                <a16:creationId xmlns:a16="http://schemas.microsoft.com/office/drawing/2014/main" id="{CAF17B33-6680-3B42-B24E-A416CD5EE330}"/>
              </a:ext>
            </a:extLst>
          </p:cNvPr>
          <p:cNvCxnSpPr>
            <a:cxnSpLocks/>
          </p:cNvCxnSpPr>
          <p:nvPr/>
        </p:nvCxnSpPr>
        <p:spPr>
          <a:xfrm>
            <a:off x="2843808"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Geschweifte Klammer rechts 45">
            <a:extLst>
              <a:ext uri="{FF2B5EF4-FFF2-40B4-BE49-F238E27FC236}">
                <a16:creationId xmlns:a16="http://schemas.microsoft.com/office/drawing/2014/main" id="{766B2339-30D8-AB4F-8F4C-CF61C5F44A63}"/>
              </a:ext>
            </a:extLst>
          </p:cNvPr>
          <p:cNvSpPr/>
          <p:nvPr/>
        </p:nvSpPr>
        <p:spPr>
          <a:xfrm rot="5400000">
            <a:off x="2353949" y="3187745"/>
            <a:ext cx="138126" cy="2792204"/>
          </a:xfrm>
          <a:prstGeom prst="rightBrace">
            <a:avLst/>
          </a:prstGeom>
          <a:ln w="9525">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7" name="Textfeld 46">
            <a:extLst>
              <a:ext uri="{FF2B5EF4-FFF2-40B4-BE49-F238E27FC236}">
                <a16:creationId xmlns:a16="http://schemas.microsoft.com/office/drawing/2014/main" id="{9AEEA2A0-959E-8D4E-935E-225D1E6F0AC4}"/>
              </a:ext>
            </a:extLst>
          </p:cNvPr>
          <p:cNvSpPr txBox="1"/>
          <p:nvPr/>
        </p:nvSpPr>
        <p:spPr>
          <a:xfrm>
            <a:off x="990748" y="4714112"/>
            <a:ext cx="1078317" cy="253916"/>
          </a:xfrm>
          <a:prstGeom prst="rect">
            <a:avLst/>
          </a:prstGeom>
        </p:spPr>
        <p:txBody>
          <a:bodyPr vert="horz" wrap="square" lIns="91440" tIns="45720" rIns="91440" bIns="45720" rtlCol="0" anchor="t">
            <a:spAutoFit/>
          </a:bodyPr>
          <a:lstStyle/>
          <a:p>
            <a:pPr algn="l"/>
            <a:r>
              <a:rPr lang="en-US" sz="1050" dirty="0"/>
              <a:t>FAIR Phase 0</a:t>
            </a:r>
          </a:p>
        </p:txBody>
      </p:sp>
      <p:sp>
        <p:nvSpPr>
          <p:cNvPr id="48" name="Geschweifte Klammer rechts 47">
            <a:extLst>
              <a:ext uri="{FF2B5EF4-FFF2-40B4-BE49-F238E27FC236}">
                <a16:creationId xmlns:a16="http://schemas.microsoft.com/office/drawing/2014/main" id="{D9709B8A-0D8C-074A-952B-6F1DEE669626}"/>
              </a:ext>
            </a:extLst>
          </p:cNvPr>
          <p:cNvSpPr/>
          <p:nvPr/>
        </p:nvSpPr>
        <p:spPr>
          <a:xfrm rot="5400000">
            <a:off x="4230044" y="4137746"/>
            <a:ext cx="138126" cy="894565"/>
          </a:xfrm>
          <a:prstGeom prst="rightBrace">
            <a:avLst/>
          </a:prstGeom>
          <a:ln w="9525">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9" name="Textfeld 48">
            <a:extLst>
              <a:ext uri="{FF2B5EF4-FFF2-40B4-BE49-F238E27FC236}">
                <a16:creationId xmlns:a16="http://schemas.microsoft.com/office/drawing/2014/main" id="{056441A5-9E16-A04F-B2A8-80C5ADF6CFAA}"/>
              </a:ext>
            </a:extLst>
          </p:cNvPr>
          <p:cNvSpPr txBox="1"/>
          <p:nvPr/>
        </p:nvSpPr>
        <p:spPr>
          <a:xfrm>
            <a:off x="3766601" y="4684326"/>
            <a:ext cx="1046193" cy="253916"/>
          </a:xfrm>
          <a:prstGeom prst="rect">
            <a:avLst/>
          </a:prstGeom>
        </p:spPr>
        <p:txBody>
          <a:bodyPr vert="horz" wrap="square" lIns="91440" tIns="45720" rIns="91440" bIns="45720" rtlCol="0" anchor="t">
            <a:spAutoFit/>
          </a:bodyPr>
          <a:lstStyle/>
          <a:p>
            <a:pPr algn="l"/>
            <a:r>
              <a:rPr lang="en-US" sz="1050" dirty="0"/>
              <a:t>Early Science</a:t>
            </a:r>
          </a:p>
        </p:txBody>
      </p:sp>
      <p:sp>
        <p:nvSpPr>
          <p:cNvPr id="52" name="Rechteck 51">
            <a:extLst>
              <a:ext uri="{FF2B5EF4-FFF2-40B4-BE49-F238E27FC236}">
                <a16:creationId xmlns:a16="http://schemas.microsoft.com/office/drawing/2014/main" id="{7FF8F1E8-F7D0-3141-92D3-E2AD2434B880}"/>
              </a:ext>
            </a:extLst>
          </p:cNvPr>
          <p:cNvSpPr/>
          <p:nvPr/>
        </p:nvSpPr>
        <p:spPr>
          <a:xfrm>
            <a:off x="1032078" y="1112051"/>
            <a:ext cx="360000" cy="19856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a:solidFill>
                  <a:schemeClr val="bg1"/>
                </a:solidFill>
                <a:latin typeface="Calibri" panose="020F0502020204030204" pitchFamily="34" charset="0"/>
                <a:cs typeface="Calibri" panose="020F0502020204030204" pitchFamily="34" charset="0"/>
              </a:rPr>
              <a:t>140</a:t>
            </a:r>
            <a:endParaRPr lang="en-US" sz="800" dirty="0">
              <a:solidFill>
                <a:schemeClr val="bg1"/>
              </a:solidFill>
              <a:latin typeface="Calibri" panose="020F0502020204030204" pitchFamily="34" charset="0"/>
              <a:cs typeface="Calibri" panose="020F0502020204030204" pitchFamily="34" charset="0"/>
            </a:endParaRPr>
          </a:p>
        </p:txBody>
      </p:sp>
      <p:sp>
        <p:nvSpPr>
          <p:cNvPr id="53" name="Rechteck 52">
            <a:extLst>
              <a:ext uri="{FF2B5EF4-FFF2-40B4-BE49-F238E27FC236}">
                <a16:creationId xmlns:a16="http://schemas.microsoft.com/office/drawing/2014/main" id="{915292F8-1C42-8F4B-9339-51E9A268509C}"/>
              </a:ext>
            </a:extLst>
          </p:cNvPr>
          <p:cNvSpPr/>
          <p:nvPr/>
        </p:nvSpPr>
        <p:spPr>
          <a:xfrm>
            <a:off x="1940276" y="1116601"/>
            <a:ext cx="491886"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140+30</a:t>
            </a:r>
            <a:endParaRPr lang="en-US" sz="800" dirty="0"/>
          </a:p>
        </p:txBody>
      </p:sp>
      <p:sp>
        <p:nvSpPr>
          <p:cNvPr id="54" name="Rechteck 53">
            <a:extLst>
              <a:ext uri="{FF2B5EF4-FFF2-40B4-BE49-F238E27FC236}">
                <a16:creationId xmlns:a16="http://schemas.microsoft.com/office/drawing/2014/main" id="{43CAEDC1-9C29-2A46-B1AB-D91B1F2B9654}"/>
              </a:ext>
            </a:extLst>
          </p:cNvPr>
          <p:cNvSpPr/>
          <p:nvPr/>
        </p:nvSpPr>
        <p:spPr>
          <a:xfrm>
            <a:off x="3053991" y="1117089"/>
            <a:ext cx="326246" cy="2215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700" dirty="0">
                <a:solidFill>
                  <a:schemeClr val="bg1"/>
                </a:solidFill>
                <a:latin typeface="Calibri" panose="020F0502020204030204" pitchFamily="34" charset="0"/>
                <a:cs typeface="Calibri" panose="020F0502020204030204" pitchFamily="34" charset="0"/>
              </a:rPr>
              <a:t>140</a:t>
            </a:r>
            <a:endParaRPr lang="en-US" sz="800" dirty="0"/>
          </a:p>
        </p:txBody>
      </p:sp>
      <p:sp>
        <p:nvSpPr>
          <p:cNvPr id="64" name="Foliennummernplatzhalter 2">
            <a:extLst>
              <a:ext uri="{FF2B5EF4-FFF2-40B4-BE49-F238E27FC236}">
                <a16:creationId xmlns:a16="http://schemas.microsoft.com/office/drawing/2014/main" id="{D4A4786A-8140-7F49-91A9-B1E29ED2CA79}"/>
              </a:ext>
            </a:extLst>
          </p:cNvPr>
          <p:cNvSpPr txBox="1">
            <a:spLocks/>
          </p:cNvSpPr>
          <p:nvPr/>
        </p:nvSpPr>
        <p:spPr>
          <a:xfrm>
            <a:off x="8015792" y="4914482"/>
            <a:ext cx="744898" cy="273844"/>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25CBDDA-5CCF-8748-8988-9DC6C8981774}" type="slidenum">
              <a:rPr lang="de-DE" smtClean="0"/>
              <a:pPr/>
              <a:t>6</a:t>
            </a:fld>
            <a:endParaRPr lang="de-DE" dirty="0"/>
          </a:p>
        </p:txBody>
      </p:sp>
      <p:sp>
        <p:nvSpPr>
          <p:cNvPr id="71" name="Rahmen 70">
            <a:extLst>
              <a:ext uri="{FF2B5EF4-FFF2-40B4-BE49-F238E27FC236}">
                <a16:creationId xmlns:a16="http://schemas.microsoft.com/office/drawing/2014/main" id="{E3A203DA-79FF-8049-8616-931B3C04FB99}"/>
              </a:ext>
            </a:extLst>
          </p:cNvPr>
          <p:cNvSpPr/>
          <p:nvPr/>
        </p:nvSpPr>
        <p:spPr>
          <a:xfrm>
            <a:off x="0" y="2243757"/>
            <a:ext cx="9160552" cy="1041376"/>
          </a:xfrm>
          <a:prstGeom prst="frame">
            <a:avLst>
              <a:gd name="adj1" fmla="val 2976"/>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tx1"/>
              </a:solidFill>
            </a:endParaRPr>
          </a:p>
        </p:txBody>
      </p:sp>
      <p:sp>
        <p:nvSpPr>
          <p:cNvPr id="77" name="Rechteck 76">
            <a:extLst>
              <a:ext uri="{FF2B5EF4-FFF2-40B4-BE49-F238E27FC236}">
                <a16:creationId xmlns:a16="http://schemas.microsoft.com/office/drawing/2014/main" id="{28C8C8BA-EA85-2146-BFCA-8419B3B53030}"/>
              </a:ext>
            </a:extLst>
          </p:cNvPr>
          <p:cNvSpPr/>
          <p:nvPr/>
        </p:nvSpPr>
        <p:spPr>
          <a:xfrm>
            <a:off x="1" y="2243757"/>
            <a:ext cx="1026918" cy="1024514"/>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Project phases (ES, FS, FS+)</a:t>
            </a:r>
          </a:p>
        </p:txBody>
      </p:sp>
      <p:sp>
        <p:nvSpPr>
          <p:cNvPr id="15" name="Rechteck 14">
            <a:extLst>
              <a:ext uri="{FF2B5EF4-FFF2-40B4-BE49-F238E27FC236}">
                <a16:creationId xmlns:a16="http://schemas.microsoft.com/office/drawing/2014/main" id="{2AB92C2C-24BB-5647-BF13-AD03D205CC11}"/>
              </a:ext>
            </a:extLst>
          </p:cNvPr>
          <p:cNvSpPr/>
          <p:nvPr/>
        </p:nvSpPr>
        <p:spPr>
          <a:xfrm>
            <a:off x="9098281" y="4499072"/>
            <a:ext cx="45719" cy="4154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75" name="Gerader Verbinder 4">
            <a:extLst>
              <a:ext uri="{FF2B5EF4-FFF2-40B4-BE49-F238E27FC236}">
                <a16:creationId xmlns:a16="http://schemas.microsoft.com/office/drawing/2014/main" id="{1956F2D1-3C33-3C48-AEAC-E32EF5D80D9A}"/>
              </a:ext>
            </a:extLst>
          </p:cNvPr>
          <p:cNvCxnSpPr>
            <a:cxnSpLocks/>
          </p:cNvCxnSpPr>
          <p:nvPr/>
        </p:nvCxnSpPr>
        <p:spPr>
          <a:xfrm>
            <a:off x="1907704" y="1058863"/>
            <a:ext cx="0" cy="3256053"/>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Gerader Verbinder 4">
            <a:extLst>
              <a:ext uri="{FF2B5EF4-FFF2-40B4-BE49-F238E27FC236}">
                <a16:creationId xmlns:a16="http://schemas.microsoft.com/office/drawing/2014/main" id="{CF4A01B6-607F-9947-A279-9408D732D929}"/>
              </a:ext>
            </a:extLst>
          </p:cNvPr>
          <p:cNvCxnSpPr>
            <a:cxnSpLocks/>
          </p:cNvCxnSpPr>
          <p:nvPr/>
        </p:nvCxnSpPr>
        <p:spPr>
          <a:xfrm>
            <a:off x="3784327"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Gerader Verbinder 4">
            <a:extLst>
              <a:ext uri="{FF2B5EF4-FFF2-40B4-BE49-F238E27FC236}">
                <a16:creationId xmlns:a16="http://schemas.microsoft.com/office/drawing/2014/main" id="{123A25D6-C1B5-924B-97FF-457425EF646E}"/>
              </a:ext>
            </a:extLst>
          </p:cNvPr>
          <p:cNvCxnSpPr>
            <a:cxnSpLocks/>
          </p:cNvCxnSpPr>
          <p:nvPr/>
        </p:nvCxnSpPr>
        <p:spPr>
          <a:xfrm>
            <a:off x="8460432"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Textfeld 88">
            <a:extLst>
              <a:ext uri="{FF2B5EF4-FFF2-40B4-BE49-F238E27FC236}">
                <a16:creationId xmlns:a16="http://schemas.microsoft.com/office/drawing/2014/main" id="{B37F9824-1C58-3447-8074-061E97965A16}"/>
              </a:ext>
            </a:extLst>
          </p:cNvPr>
          <p:cNvSpPr txBox="1"/>
          <p:nvPr/>
        </p:nvSpPr>
        <p:spPr>
          <a:xfrm>
            <a:off x="1229532" y="4290167"/>
            <a:ext cx="519671" cy="276999"/>
          </a:xfrm>
          <a:prstGeom prst="rect">
            <a:avLst/>
          </a:prstGeom>
        </p:spPr>
        <p:txBody>
          <a:bodyPr vert="horz" wrap="square" lIns="91440" tIns="45720" rIns="91440" bIns="45720" rtlCol="0" anchor="t">
            <a:spAutoFit/>
          </a:bodyPr>
          <a:lstStyle/>
          <a:p>
            <a:pPr algn="l"/>
            <a:r>
              <a:rPr lang="en-US" sz="1200" dirty="0"/>
              <a:t>2024</a:t>
            </a:r>
          </a:p>
        </p:txBody>
      </p:sp>
      <p:sp>
        <p:nvSpPr>
          <p:cNvPr id="90" name="Textfeld 89">
            <a:extLst>
              <a:ext uri="{FF2B5EF4-FFF2-40B4-BE49-F238E27FC236}">
                <a16:creationId xmlns:a16="http://schemas.microsoft.com/office/drawing/2014/main" id="{64BB6EA1-FD7C-3B4A-969D-046576822606}"/>
              </a:ext>
            </a:extLst>
          </p:cNvPr>
          <p:cNvSpPr txBox="1"/>
          <p:nvPr/>
        </p:nvSpPr>
        <p:spPr>
          <a:xfrm>
            <a:off x="2167454" y="4293809"/>
            <a:ext cx="519671" cy="276999"/>
          </a:xfrm>
          <a:prstGeom prst="rect">
            <a:avLst/>
          </a:prstGeom>
        </p:spPr>
        <p:txBody>
          <a:bodyPr vert="horz" wrap="square" lIns="91440" tIns="45720" rIns="91440" bIns="45720" rtlCol="0" anchor="t">
            <a:spAutoFit/>
          </a:bodyPr>
          <a:lstStyle/>
          <a:p>
            <a:pPr algn="l"/>
            <a:r>
              <a:rPr lang="en-US" sz="1200" dirty="0"/>
              <a:t>2025</a:t>
            </a:r>
          </a:p>
        </p:txBody>
      </p:sp>
      <p:sp>
        <p:nvSpPr>
          <p:cNvPr id="91" name="Textfeld 90">
            <a:extLst>
              <a:ext uri="{FF2B5EF4-FFF2-40B4-BE49-F238E27FC236}">
                <a16:creationId xmlns:a16="http://schemas.microsoft.com/office/drawing/2014/main" id="{07CB78DA-5CBA-EF48-87AE-98138F296B76}"/>
              </a:ext>
            </a:extLst>
          </p:cNvPr>
          <p:cNvSpPr txBox="1"/>
          <p:nvPr/>
        </p:nvSpPr>
        <p:spPr>
          <a:xfrm>
            <a:off x="3105376" y="4299486"/>
            <a:ext cx="519671" cy="276999"/>
          </a:xfrm>
          <a:prstGeom prst="rect">
            <a:avLst/>
          </a:prstGeom>
        </p:spPr>
        <p:txBody>
          <a:bodyPr vert="horz" wrap="square" lIns="91440" tIns="45720" rIns="91440" bIns="45720" rtlCol="0" anchor="t">
            <a:spAutoFit/>
          </a:bodyPr>
          <a:lstStyle/>
          <a:p>
            <a:pPr algn="l"/>
            <a:r>
              <a:rPr lang="en-US" sz="1200" dirty="0"/>
              <a:t>2026</a:t>
            </a:r>
          </a:p>
        </p:txBody>
      </p:sp>
      <p:sp>
        <p:nvSpPr>
          <p:cNvPr id="92" name="Textfeld 91">
            <a:extLst>
              <a:ext uri="{FF2B5EF4-FFF2-40B4-BE49-F238E27FC236}">
                <a16:creationId xmlns:a16="http://schemas.microsoft.com/office/drawing/2014/main" id="{A8F6B79D-219F-EA47-ADA5-4722BA82544F}"/>
              </a:ext>
            </a:extLst>
          </p:cNvPr>
          <p:cNvSpPr txBox="1"/>
          <p:nvPr/>
        </p:nvSpPr>
        <p:spPr>
          <a:xfrm>
            <a:off x="4022817" y="4299485"/>
            <a:ext cx="519671" cy="276999"/>
          </a:xfrm>
          <a:prstGeom prst="rect">
            <a:avLst/>
          </a:prstGeom>
        </p:spPr>
        <p:txBody>
          <a:bodyPr vert="horz" wrap="square" lIns="91440" tIns="45720" rIns="91440" bIns="45720" rtlCol="0" anchor="t">
            <a:spAutoFit/>
          </a:bodyPr>
          <a:lstStyle/>
          <a:p>
            <a:pPr algn="l"/>
            <a:r>
              <a:rPr lang="en-US" sz="1200" dirty="0"/>
              <a:t>2027</a:t>
            </a:r>
          </a:p>
        </p:txBody>
      </p:sp>
      <p:sp>
        <p:nvSpPr>
          <p:cNvPr id="93" name="Textfeld 92">
            <a:extLst>
              <a:ext uri="{FF2B5EF4-FFF2-40B4-BE49-F238E27FC236}">
                <a16:creationId xmlns:a16="http://schemas.microsoft.com/office/drawing/2014/main" id="{6BFC534F-DE26-0240-BD00-6D875602AA54}"/>
              </a:ext>
            </a:extLst>
          </p:cNvPr>
          <p:cNvSpPr txBox="1"/>
          <p:nvPr/>
        </p:nvSpPr>
        <p:spPr>
          <a:xfrm>
            <a:off x="4940656" y="4299485"/>
            <a:ext cx="519671" cy="276999"/>
          </a:xfrm>
          <a:prstGeom prst="rect">
            <a:avLst/>
          </a:prstGeom>
        </p:spPr>
        <p:txBody>
          <a:bodyPr vert="horz" wrap="square" lIns="91440" tIns="45720" rIns="91440" bIns="45720" rtlCol="0" anchor="t">
            <a:spAutoFit/>
          </a:bodyPr>
          <a:lstStyle/>
          <a:p>
            <a:pPr algn="l"/>
            <a:r>
              <a:rPr lang="en-US" sz="1200" dirty="0"/>
              <a:t>2028</a:t>
            </a:r>
          </a:p>
        </p:txBody>
      </p:sp>
      <p:sp>
        <p:nvSpPr>
          <p:cNvPr id="94" name="Textfeld 93">
            <a:extLst>
              <a:ext uri="{FF2B5EF4-FFF2-40B4-BE49-F238E27FC236}">
                <a16:creationId xmlns:a16="http://schemas.microsoft.com/office/drawing/2014/main" id="{24E199DD-3C7E-C042-960A-3DFB04C0BF23}"/>
              </a:ext>
            </a:extLst>
          </p:cNvPr>
          <p:cNvSpPr txBox="1"/>
          <p:nvPr/>
        </p:nvSpPr>
        <p:spPr>
          <a:xfrm>
            <a:off x="5886098" y="4299485"/>
            <a:ext cx="519671" cy="276999"/>
          </a:xfrm>
          <a:prstGeom prst="rect">
            <a:avLst/>
          </a:prstGeom>
        </p:spPr>
        <p:txBody>
          <a:bodyPr vert="horz" wrap="square" lIns="91440" tIns="45720" rIns="91440" bIns="45720" rtlCol="0" anchor="t">
            <a:spAutoFit/>
          </a:bodyPr>
          <a:lstStyle/>
          <a:p>
            <a:pPr algn="l"/>
            <a:r>
              <a:rPr lang="en-US" sz="1200" dirty="0"/>
              <a:t>2029</a:t>
            </a:r>
          </a:p>
        </p:txBody>
      </p:sp>
      <p:sp>
        <p:nvSpPr>
          <p:cNvPr id="95" name="Textfeld 94">
            <a:extLst>
              <a:ext uri="{FF2B5EF4-FFF2-40B4-BE49-F238E27FC236}">
                <a16:creationId xmlns:a16="http://schemas.microsoft.com/office/drawing/2014/main" id="{58A580F2-42E0-A844-B34B-A42D83B0D325}"/>
              </a:ext>
            </a:extLst>
          </p:cNvPr>
          <p:cNvSpPr txBox="1"/>
          <p:nvPr/>
        </p:nvSpPr>
        <p:spPr>
          <a:xfrm>
            <a:off x="6743360" y="4314916"/>
            <a:ext cx="519671" cy="276999"/>
          </a:xfrm>
          <a:prstGeom prst="rect">
            <a:avLst/>
          </a:prstGeom>
        </p:spPr>
        <p:txBody>
          <a:bodyPr vert="horz" wrap="square" lIns="91440" tIns="45720" rIns="91440" bIns="45720" rtlCol="0" anchor="t">
            <a:spAutoFit/>
          </a:bodyPr>
          <a:lstStyle/>
          <a:p>
            <a:pPr algn="l"/>
            <a:r>
              <a:rPr lang="en-US" sz="1200" dirty="0"/>
              <a:t>2030</a:t>
            </a:r>
          </a:p>
        </p:txBody>
      </p:sp>
      <p:sp>
        <p:nvSpPr>
          <p:cNvPr id="24" name="Rahmen 23">
            <a:extLst>
              <a:ext uri="{FF2B5EF4-FFF2-40B4-BE49-F238E27FC236}">
                <a16:creationId xmlns:a16="http://schemas.microsoft.com/office/drawing/2014/main" id="{EF8BC6AB-3048-354F-BA56-532455046127}"/>
              </a:ext>
            </a:extLst>
          </p:cNvPr>
          <p:cNvSpPr/>
          <p:nvPr/>
        </p:nvSpPr>
        <p:spPr>
          <a:xfrm>
            <a:off x="0" y="3316550"/>
            <a:ext cx="9160552" cy="1006287"/>
          </a:xfrm>
          <a:prstGeom prst="frame">
            <a:avLst>
              <a:gd name="adj1" fmla="val 2976"/>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solidFill>
                <a:schemeClr val="tx1"/>
              </a:solidFill>
            </a:endParaRPr>
          </a:p>
        </p:txBody>
      </p:sp>
      <p:sp>
        <p:nvSpPr>
          <p:cNvPr id="76" name="Rechteck 75">
            <a:extLst>
              <a:ext uri="{FF2B5EF4-FFF2-40B4-BE49-F238E27FC236}">
                <a16:creationId xmlns:a16="http://schemas.microsoft.com/office/drawing/2014/main" id="{F9B00A20-D75D-9047-BB9D-0903C7E267A3}"/>
              </a:ext>
            </a:extLst>
          </p:cNvPr>
          <p:cNvSpPr/>
          <p:nvPr/>
        </p:nvSpPr>
        <p:spPr>
          <a:xfrm>
            <a:off x="1" y="3316549"/>
            <a:ext cx="1026918" cy="1008343"/>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Facility availability</a:t>
            </a:r>
          </a:p>
        </p:txBody>
      </p:sp>
      <p:sp>
        <p:nvSpPr>
          <p:cNvPr id="101" name="Rechteck 100">
            <a:extLst>
              <a:ext uri="{FF2B5EF4-FFF2-40B4-BE49-F238E27FC236}">
                <a16:creationId xmlns:a16="http://schemas.microsoft.com/office/drawing/2014/main" id="{1CEAF3EE-C15F-1F41-B28C-964AB4326200}"/>
              </a:ext>
            </a:extLst>
          </p:cNvPr>
          <p:cNvSpPr/>
          <p:nvPr/>
        </p:nvSpPr>
        <p:spPr>
          <a:xfrm>
            <a:off x="4824038" y="1117633"/>
            <a:ext cx="777808"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200</a:t>
            </a:r>
            <a:endParaRPr lang="en-US" sz="800" dirty="0"/>
          </a:p>
        </p:txBody>
      </p:sp>
      <p:sp>
        <p:nvSpPr>
          <p:cNvPr id="103" name="Rechteck 102">
            <a:extLst>
              <a:ext uri="{FF2B5EF4-FFF2-40B4-BE49-F238E27FC236}">
                <a16:creationId xmlns:a16="http://schemas.microsoft.com/office/drawing/2014/main" id="{1ED7372A-BB65-2F43-892E-9C2903E2AD3E}"/>
              </a:ext>
            </a:extLst>
          </p:cNvPr>
          <p:cNvSpPr/>
          <p:nvPr/>
        </p:nvSpPr>
        <p:spPr>
          <a:xfrm>
            <a:off x="5738805" y="1117633"/>
            <a:ext cx="777808"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240</a:t>
            </a:r>
            <a:endParaRPr lang="en-US" sz="800" dirty="0"/>
          </a:p>
        </p:txBody>
      </p:sp>
      <p:sp>
        <p:nvSpPr>
          <p:cNvPr id="104" name="Rechteck 103">
            <a:extLst>
              <a:ext uri="{FF2B5EF4-FFF2-40B4-BE49-F238E27FC236}">
                <a16:creationId xmlns:a16="http://schemas.microsoft.com/office/drawing/2014/main" id="{4EB81290-6A5C-C146-94F5-EAC80C5F49C0}"/>
              </a:ext>
            </a:extLst>
          </p:cNvPr>
          <p:cNvSpPr/>
          <p:nvPr/>
        </p:nvSpPr>
        <p:spPr>
          <a:xfrm>
            <a:off x="6733856" y="1117633"/>
            <a:ext cx="519670"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t>240</a:t>
            </a:r>
          </a:p>
        </p:txBody>
      </p:sp>
      <p:sp>
        <p:nvSpPr>
          <p:cNvPr id="74" name="Rechteck 73">
            <a:extLst>
              <a:ext uri="{FF2B5EF4-FFF2-40B4-BE49-F238E27FC236}">
                <a16:creationId xmlns:a16="http://schemas.microsoft.com/office/drawing/2014/main" id="{7FB9C3BD-A207-0E4B-832E-CA4D3168500B}"/>
              </a:ext>
            </a:extLst>
          </p:cNvPr>
          <p:cNvSpPr/>
          <p:nvPr/>
        </p:nvSpPr>
        <p:spPr>
          <a:xfrm>
            <a:off x="0" y="1058390"/>
            <a:ext cx="1026910" cy="33551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dirty="0" err="1"/>
              <a:t>Acc</a:t>
            </a:r>
            <a:r>
              <a:rPr lang="de-DE" sz="1000" dirty="0"/>
              <a:t>. </a:t>
            </a:r>
            <a:r>
              <a:rPr lang="en-GB" sz="1000" dirty="0"/>
              <a:t>Operation total / days</a:t>
            </a:r>
          </a:p>
        </p:txBody>
      </p:sp>
      <p:sp>
        <p:nvSpPr>
          <p:cNvPr id="82" name="Rechteck 81">
            <a:extLst>
              <a:ext uri="{FF2B5EF4-FFF2-40B4-BE49-F238E27FC236}">
                <a16:creationId xmlns:a16="http://schemas.microsoft.com/office/drawing/2014/main" id="{7DC4C94C-2A38-2349-A726-CDA7A6B10E38}"/>
              </a:ext>
            </a:extLst>
          </p:cNvPr>
          <p:cNvSpPr/>
          <p:nvPr/>
        </p:nvSpPr>
        <p:spPr>
          <a:xfrm>
            <a:off x="-11239" y="1547673"/>
            <a:ext cx="9160552" cy="325087"/>
          </a:xfrm>
          <a:prstGeom prst="rect">
            <a:avLst/>
          </a:prstGeom>
          <a:noFill/>
          <a:ln w="2857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600" dirty="0">
                <a:solidFill>
                  <a:schemeClr val="bg1"/>
                </a:solidFill>
                <a:latin typeface="Calibri" panose="020F0502020204030204" pitchFamily="34" charset="0"/>
                <a:cs typeface="Calibri" panose="020F0502020204030204" pitchFamily="34" charset="0"/>
              </a:rPr>
              <a:t>beam time</a:t>
            </a:r>
            <a:endParaRPr lang="en-US" sz="600" dirty="0"/>
          </a:p>
        </p:txBody>
      </p:sp>
      <p:sp>
        <p:nvSpPr>
          <p:cNvPr id="105" name="Rechteck 104">
            <a:extLst>
              <a:ext uri="{FF2B5EF4-FFF2-40B4-BE49-F238E27FC236}">
                <a16:creationId xmlns:a16="http://schemas.microsoft.com/office/drawing/2014/main" id="{49E56CF8-D49B-5F4E-B5AC-405079402523}"/>
              </a:ext>
            </a:extLst>
          </p:cNvPr>
          <p:cNvSpPr/>
          <p:nvPr/>
        </p:nvSpPr>
        <p:spPr>
          <a:xfrm>
            <a:off x="1032078" y="1611643"/>
            <a:ext cx="360000" cy="19856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100</a:t>
            </a:r>
            <a:endParaRPr lang="en-US" sz="800" dirty="0">
              <a:solidFill>
                <a:schemeClr val="bg1"/>
              </a:solidFill>
              <a:latin typeface="Calibri" panose="020F0502020204030204" pitchFamily="34" charset="0"/>
              <a:cs typeface="Calibri" panose="020F0502020204030204" pitchFamily="34" charset="0"/>
            </a:endParaRPr>
          </a:p>
        </p:txBody>
      </p:sp>
      <p:sp>
        <p:nvSpPr>
          <p:cNvPr id="109" name="Rechteck 108">
            <a:extLst>
              <a:ext uri="{FF2B5EF4-FFF2-40B4-BE49-F238E27FC236}">
                <a16:creationId xmlns:a16="http://schemas.microsoft.com/office/drawing/2014/main" id="{C2AA84B7-2845-EE4A-849F-3295801E0B1C}"/>
              </a:ext>
            </a:extLst>
          </p:cNvPr>
          <p:cNvSpPr/>
          <p:nvPr/>
        </p:nvSpPr>
        <p:spPr>
          <a:xfrm>
            <a:off x="4812808" y="1606917"/>
            <a:ext cx="777808" cy="198561"/>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tx1"/>
                </a:solidFill>
                <a:latin typeface="Calibri" panose="020F0502020204030204" pitchFamily="34" charset="0"/>
                <a:cs typeface="Calibri" panose="020F0502020204030204" pitchFamily="34" charset="0"/>
              </a:rPr>
              <a:t>min. 120*</a:t>
            </a:r>
            <a:endParaRPr lang="en-US" sz="800" dirty="0">
              <a:solidFill>
                <a:schemeClr val="tx1"/>
              </a:solidFill>
              <a:latin typeface="Calibri" panose="020F0502020204030204" pitchFamily="34" charset="0"/>
              <a:cs typeface="Calibri" panose="020F0502020204030204" pitchFamily="34" charset="0"/>
            </a:endParaRPr>
          </a:p>
        </p:txBody>
      </p:sp>
      <p:sp>
        <p:nvSpPr>
          <p:cNvPr id="110" name="Rechteck 109">
            <a:extLst>
              <a:ext uri="{FF2B5EF4-FFF2-40B4-BE49-F238E27FC236}">
                <a16:creationId xmlns:a16="http://schemas.microsoft.com/office/drawing/2014/main" id="{1040A597-5806-714D-890A-214D0FEC7D65}"/>
              </a:ext>
            </a:extLst>
          </p:cNvPr>
          <p:cNvSpPr/>
          <p:nvPr/>
        </p:nvSpPr>
        <p:spPr>
          <a:xfrm>
            <a:off x="5727575" y="1606917"/>
            <a:ext cx="777808"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215</a:t>
            </a:r>
            <a:endParaRPr lang="en-US" sz="800" dirty="0"/>
          </a:p>
        </p:txBody>
      </p:sp>
      <p:sp>
        <p:nvSpPr>
          <p:cNvPr id="111" name="Rechteck 110">
            <a:extLst>
              <a:ext uri="{FF2B5EF4-FFF2-40B4-BE49-F238E27FC236}">
                <a16:creationId xmlns:a16="http://schemas.microsoft.com/office/drawing/2014/main" id="{B6ED2616-6C3B-854E-A95F-55A2E7122458}"/>
              </a:ext>
            </a:extLst>
          </p:cNvPr>
          <p:cNvSpPr/>
          <p:nvPr/>
        </p:nvSpPr>
        <p:spPr>
          <a:xfrm>
            <a:off x="-11230" y="1547674"/>
            <a:ext cx="1026910" cy="33551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900" dirty="0" err="1"/>
              <a:t>Physics</a:t>
            </a:r>
            <a:r>
              <a:rPr lang="de-DE" sz="900" dirty="0"/>
              <a:t> beam time/</a:t>
            </a:r>
            <a:r>
              <a:rPr lang="en-GB" sz="900" dirty="0"/>
              <a:t> days</a:t>
            </a:r>
          </a:p>
        </p:txBody>
      </p:sp>
      <p:sp>
        <p:nvSpPr>
          <p:cNvPr id="112" name="Rechteck 111">
            <a:extLst>
              <a:ext uri="{FF2B5EF4-FFF2-40B4-BE49-F238E27FC236}">
                <a16:creationId xmlns:a16="http://schemas.microsoft.com/office/drawing/2014/main" id="{8611665C-86D7-4C47-B475-BA43A6537426}"/>
              </a:ext>
            </a:extLst>
          </p:cNvPr>
          <p:cNvSpPr/>
          <p:nvPr/>
        </p:nvSpPr>
        <p:spPr>
          <a:xfrm>
            <a:off x="6733856" y="1606917"/>
            <a:ext cx="519670"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t>215</a:t>
            </a:r>
          </a:p>
        </p:txBody>
      </p:sp>
      <p:sp>
        <p:nvSpPr>
          <p:cNvPr id="114" name="Rechteck 113">
            <a:extLst>
              <a:ext uri="{FF2B5EF4-FFF2-40B4-BE49-F238E27FC236}">
                <a16:creationId xmlns:a16="http://schemas.microsoft.com/office/drawing/2014/main" id="{49E56CF8-D49B-5F4E-B5AC-405079402523}"/>
              </a:ext>
            </a:extLst>
          </p:cNvPr>
          <p:cNvSpPr/>
          <p:nvPr/>
        </p:nvSpPr>
        <p:spPr>
          <a:xfrm>
            <a:off x="1940276" y="1611643"/>
            <a:ext cx="491885"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100+30</a:t>
            </a:r>
            <a:endParaRPr lang="en-US" sz="800" dirty="0">
              <a:solidFill>
                <a:schemeClr val="bg1"/>
              </a:solidFill>
              <a:latin typeface="Calibri" panose="020F0502020204030204" pitchFamily="34" charset="0"/>
              <a:cs typeface="Calibri" panose="020F0502020204030204" pitchFamily="34" charset="0"/>
            </a:endParaRPr>
          </a:p>
        </p:txBody>
      </p:sp>
      <p:sp>
        <p:nvSpPr>
          <p:cNvPr id="116" name="Rechteck 115">
            <a:extLst>
              <a:ext uri="{FF2B5EF4-FFF2-40B4-BE49-F238E27FC236}">
                <a16:creationId xmlns:a16="http://schemas.microsoft.com/office/drawing/2014/main" id="{FA284E8E-1444-DD46-86D2-9A7BB9A1D19E}"/>
              </a:ext>
            </a:extLst>
          </p:cNvPr>
          <p:cNvSpPr/>
          <p:nvPr/>
        </p:nvSpPr>
        <p:spPr>
          <a:xfrm>
            <a:off x="4313626" y="1114056"/>
            <a:ext cx="357304"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140</a:t>
            </a:r>
            <a:endParaRPr lang="en-US" sz="800" dirty="0"/>
          </a:p>
        </p:txBody>
      </p:sp>
      <p:sp>
        <p:nvSpPr>
          <p:cNvPr id="118" name="Geschweifte Klammer rechts 117">
            <a:extLst>
              <a:ext uri="{FF2B5EF4-FFF2-40B4-BE49-F238E27FC236}">
                <a16:creationId xmlns:a16="http://schemas.microsoft.com/office/drawing/2014/main" id="{D9709B8A-0D8C-074A-952B-6F1DEE669626}"/>
              </a:ext>
            </a:extLst>
          </p:cNvPr>
          <p:cNvSpPr/>
          <p:nvPr/>
        </p:nvSpPr>
        <p:spPr>
          <a:xfrm rot="5400000">
            <a:off x="6068776" y="3249101"/>
            <a:ext cx="123697" cy="2686285"/>
          </a:xfrm>
          <a:prstGeom prst="rightBrace">
            <a:avLst/>
          </a:prstGeom>
          <a:ln w="9525">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9" name="Textfeld 118">
            <a:extLst>
              <a:ext uri="{FF2B5EF4-FFF2-40B4-BE49-F238E27FC236}">
                <a16:creationId xmlns:a16="http://schemas.microsoft.com/office/drawing/2014/main" id="{056441A5-9E16-A04F-B2A8-80C5ADF6CFAA}"/>
              </a:ext>
            </a:extLst>
          </p:cNvPr>
          <p:cNvSpPr txBox="1"/>
          <p:nvPr/>
        </p:nvSpPr>
        <p:spPr>
          <a:xfrm>
            <a:off x="5083981" y="4658592"/>
            <a:ext cx="2176864" cy="253916"/>
          </a:xfrm>
          <a:prstGeom prst="rect">
            <a:avLst/>
          </a:prstGeom>
        </p:spPr>
        <p:txBody>
          <a:bodyPr vert="horz" wrap="square" lIns="91440" tIns="45720" rIns="91440" bIns="45720" rtlCol="0" anchor="t">
            <a:spAutoFit/>
          </a:bodyPr>
          <a:lstStyle/>
          <a:p>
            <a:pPr algn="l"/>
            <a:r>
              <a:rPr lang="en-US" sz="1050" dirty="0"/>
              <a:t>Early Science &amp; First Science+</a:t>
            </a:r>
          </a:p>
        </p:txBody>
      </p:sp>
      <p:sp>
        <p:nvSpPr>
          <p:cNvPr id="98" name="Rechteck 97">
            <a:extLst>
              <a:ext uri="{FF2B5EF4-FFF2-40B4-BE49-F238E27FC236}">
                <a16:creationId xmlns:a16="http://schemas.microsoft.com/office/drawing/2014/main" id="{96927DC8-BB00-AB08-6E90-38C5835DBB46}"/>
              </a:ext>
            </a:extLst>
          </p:cNvPr>
          <p:cNvSpPr/>
          <p:nvPr/>
        </p:nvSpPr>
        <p:spPr>
          <a:xfrm>
            <a:off x="2995883" y="1080030"/>
            <a:ext cx="421966" cy="759240"/>
          </a:xfrm>
          <a:prstGeom prst="rect">
            <a:avLst/>
          </a:prstGeom>
          <a:no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5" name="Gruppieren 4">
            <a:extLst>
              <a:ext uri="{FF2B5EF4-FFF2-40B4-BE49-F238E27FC236}">
                <a16:creationId xmlns:a16="http://schemas.microsoft.com/office/drawing/2014/main" id="{2C0CD6BF-0841-CE47-677F-6DDC3A3A323A}"/>
              </a:ext>
            </a:extLst>
          </p:cNvPr>
          <p:cNvGrpSpPr/>
          <p:nvPr/>
        </p:nvGrpSpPr>
        <p:grpSpPr>
          <a:xfrm>
            <a:off x="53112" y="2316942"/>
            <a:ext cx="9113813" cy="1940614"/>
            <a:chOff x="64263" y="2328093"/>
            <a:chExt cx="9113813" cy="1940614"/>
          </a:xfrm>
        </p:grpSpPr>
        <p:sp>
          <p:nvSpPr>
            <p:cNvPr id="120" name="Rechteck 119">
              <a:extLst>
                <a:ext uri="{FF2B5EF4-FFF2-40B4-BE49-F238E27FC236}">
                  <a16:creationId xmlns:a16="http://schemas.microsoft.com/office/drawing/2014/main" id="{541896D6-B6D0-7F46-9E0C-BCC03D5D7A7F}"/>
                </a:ext>
              </a:extLst>
            </p:cNvPr>
            <p:cNvSpPr/>
            <p:nvPr/>
          </p:nvSpPr>
          <p:spPr>
            <a:xfrm>
              <a:off x="5295120" y="3599699"/>
              <a:ext cx="296749" cy="145178"/>
            </a:xfrm>
            <a:prstGeom prst="rect">
              <a:avLst/>
            </a:prstGeom>
            <a:pattFill prst="dkVert">
              <a:fgClr>
                <a:schemeClr val="accent1">
                  <a:lumMod val="60000"/>
                  <a:lumOff val="40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000" dirty="0"/>
            </a:p>
          </p:txBody>
        </p:sp>
        <p:sp>
          <p:nvSpPr>
            <p:cNvPr id="60" name="Rechteck 59">
              <a:extLst>
                <a:ext uri="{FF2B5EF4-FFF2-40B4-BE49-F238E27FC236}">
                  <a16:creationId xmlns:a16="http://schemas.microsoft.com/office/drawing/2014/main" id="{1828DF90-3025-FA46-A666-3ED558EFB96C}"/>
                </a:ext>
              </a:extLst>
            </p:cNvPr>
            <p:cNvSpPr/>
            <p:nvPr/>
          </p:nvSpPr>
          <p:spPr>
            <a:xfrm>
              <a:off x="1028838" y="2328093"/>
              <a:ext cx="3679812" cy="1800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dirty="0">
                  <a:solidFill>
                    <a:schemeClr val="tx1"/>
                  </a:solidFill>
                  <a:latin typeface="Calibri" panose="020F0502020204030204" pitchFamily="34" charset="0"/>
                  <a:cs typeface="Calibri" panose="020F0502020204030204" pitchFamily="34" charset="0"/>
                </a:rPr>
                <a:t>FAIR Installation of Accelerator Components</a:t>
              </a:r>
              <a:endParaRPr lang="en-GB" sz="1200" dirty="0"/>
            </a:p>
          </p:txBody>
        </p:sp>
        <p:sp>
          <p:nvSpPr>
            <p:cNvPr id="61" name="Rechteck 60">
              <a:extLst>
                <a:ext uri="{FF2B5EF4-FFF2-40B4-BE49-F238E27FC236}">
                  <a16:creationId xmlns:a16="http://schemas.microsoft.com/office/drawing/2014/main" id="{713E60CE-8FE6-4E4E-879A-B939ABF3E708}"/>
                </a:ext>
              </a:extLst>
            </p:cNvPr>
            <p:cNvSpPr/>
            <p:nvPr/>
          </p:nvSpPr>
          <p:spPr>
            <a:xfrm>
              <a:off x="2351440" y="2581180"/>
              <a:ext cx="2875760" cy="1800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dirty="0">
                  <a:solidFill>
                    <a:schemeClr val="tx1"/>
                  </a:solidFill>
                  <a:latin typeface="Calibri" panose="020F0502020204030204" pitchFamily="34" charset="0"/>
                  <a:cs typeface="Calibri" panose="020F0502020204030204" pitchFamily="34" charset="0"/>
                </a:rPr>
                <a:t>                   FAIR Hardware Commissioning</a:t>
              </a:r>
              <a:endParaRPr lang="en-GB" sz="1200" dirty="0"/>
            </a:p>
          </p:txBody>
        </p:sp>
        <p:sp>
          <p:nvSpPr>
            <p:cNvPr id="62" name="Rechteck 61">
              <a:extLst>
                <a:ext uri="{FF2B5EF4-FFF2-40B4-BE49-F238E27FC236}">
                  <a16:creationId xmlns:a16="http://schemas.microsoft.com/office/drawing/2014/main" id="{F8D7F67D-95C9-8649-A8B2-BA5C162FBBE2}"/>
                </a:ext>
              </a:extLst>
            </p:cNvPr>
            <p:cNvSpPr/>
            <p:nvPr/>
          </p:nvSpPr>
          <p:spPr>
            <a:xfrm>
              <a:off x="4177738" y="2841159"/>
              <a:ext cx="3102577" cy="1800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200" dirty="0">
                  <a:solidFill>
                    <a:schemeClr val="tx1"/>
                  </a:solidFill>
                  <a:latin typeface="Calibri" panose="020F0502020204030204" pitchFamily="34" charset="0"/>
                  <a:cs typeface="Calibri" panose="020F0502020204030204" pitchFamily="34" charset="0"/>
                </a:rPr>
                <a:t>FAIR Beam Commissioning</a:t>
              </a:r>
              <a:r>
                <a:rPr lang="en-GB" sz="1200" dirty="0"/>
                <a:t>       </a:t>
              </a:r>
              <a:endParaRPr lang="en-GB" sz="1200" dirty="0">
                <a:solidFill>
                  <a:schemeClr val="tx1"/>
                </a:solidFill>
                <a:latin typeface="Calibri" panose="020F0502020204030204" pitchFamily="34" charset="0"/>
                <a:cs typeface="Calibri" panose="020F0502020204030204" pitchFamily="34" charset="0"/>
              </a:endParaRPr>
            </a:p>
          </p:txBody>
        </p:sp>
        <p:sp>
          <p:nvSpPr>
            <p:cNvPr id="63" name="Rechteck 62">
              <a:extLst>
                <a:ext uri="{FF2B5EF4-FFF2-40B4-BE49-F238E27FC236}">
                  <a16:creationId xmlns:a16="http://schemas.microsoft.com/office/drawing/2014/main" id="{ADA9DFEA-9439-7744-85CB-22E079EF82E1}"/>
                </a:ext>
              </a:extLst>
            </p:cNvPr>
            <p:cNvSpPr/>
            <p:nvPr/>
          </p:nvSpPr>
          <p:spPr>
            <a:xfrm>
              <a:off x="64263" y="4127324"/>
              <a:ext cx="9090888" cy="14138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dirty="0">
                  <a:solidFill>
                    <a:schemeClr val="tx1"/>
                  </a:solidFill>
                  <a:latin typeface="Calibri" panose="020F0502020204030204" pitchFamily="34" charset="0"/>
                  <a:cs typeface="Calibri" panose="020F0502020204030204" pitchFamily="34" charset="0"/>
                </a:rPr>
                <a:t>UNILAC </a:t>
              </a:r>
              <a:r>
                <a:rPr lang="en-GB" sz="1000" dirty="0">
                  <a:solidFill>
                    <a:schemeClr val="tx1"/>
                  </a:solidFill>
                  <a:latin typeface="Calibri" panose="020F0502020204030204" pitchFamily="34" charset="0"/>
                  <a:cs typeface="Calibri" panose="020F0502020204030204" pitchFamily="34" charset="0"/>
                  <a:sym typeface="Wingdings" pitchFamily="2" charset="2"/>
                </a:rPr>
                <a:t> EH,</a:t>
              </a:r>
              <a:r>
                <a:rPr lang="en-GB" sz="1000" dirty="0">
                  <a:solidFill>
                    <a:schemeClr val="tx1"/>
                  </a:solidFill>
                  <a:latin typeface="Calibri" panose="020F0502020204030204" pitchFamily="34" charset="0"/>
                  <a:cs typeface="Calibri" panose="020F0502020204030204" pitchFamily="34" charset="0"/>
                </a:rPr>
                <a:t> SIS18</a:t>
              </a:r>
              <a:r>
                <a:rPr lang="en-GB" sz="1000" dirty="0">
                  <a:solidFill>
                    <a:schemeClr val="tx1"/>
                  </a:solidFill>
                  <a:latin typeface="Calibri" panose="020F0502020204030204" pitchFamily="34" charset="0"/>
                  <a:cs typeface="Calibri" panose="020F0502020204030204" pitchFamily="34" charset="0"/>
                  <a:sym typeface="Wingdings" pitchFamily="2" charset="2"/>
                </a:rPr>
                <a:t>  TH, EX,</a:t>
              </a:r>
              <a:r>
                <a:rPr lang="en-GB" sz="1000" dirty="0">
                  <a:solidFill>
                    <a:schemeClr val="tx1"/>
                  </a:solidFill>
                  <a:latin typeface="Calibri" panose="020F0502020204030204" pitchFamily="34" charset="0"/>
                  <a:cs typeface="Calibri" panose="020F0502020204030204" pitchFamily="34" charset="0"/>
                </a:rPr>
                <a:t> FRS, ESR </a:t>
              </a:r>
              <a:r>
                <a:rPr lang="en-GB" sz="1000" dirty="0">
                  <a:solidFill>
                    <a:schemeClr val="tx1"/>
                  </a:solidFill>
                  <a:latin typeface="Calibri" panose="020F0502020204030204" pitchFamily="34" charset="0"/>
                  <a:cs typeface="Calibri" panose="020F0502020204030204" pitchFamily="34" charset="0"/>
                  <a:sym typeface="Wingdings" pitchFamily="2" charset="2"/>
                </a:rPr>
                <a:t> </a:t>
              </a:r>
              <a:r>
                <a:rPr lang="en-GB" sz="1000" dirty="0">
                  <a:solidFill>
                    <a:schemeClr val="tx1"/>
                  </a:solidFill>
                  <a:latin typeface="Calibri" panose="020F0502020204030204" pitchFamily="34" charset="0"/>
                  <a:cs typeface="Calibri" panose="020F0502020204030204" pitchFamily="34" charset="0"/>
                </a:rPr>
                <a:t>HITRAP, </a:t>
              </a:r>
              <a:r>
                <a:rPr lang="en-GB" sz="1000" dirty="0" err="1">
                  <a:solidFill>
                    <a:schemeClr val="tx1"/>
                  </a:solidFill>
                  <a:latin typeface="Calibri" panose="020F0502020204030204" pitchFamily="34" charset="0"/>
                  <a:cs typeface="Calibri" panose="020F0502020204030204" pitchFamily="34" charset="0"/>
                </a:rPr>
                <a:t>Cryring</a:t>
              </a:r>
              <a:r>
                <a:rPr lang="en-GB" sz="1000" dirty="0">
                  <a:solidFill>
                    <a:schemeClr val="tx1"/>
                  </a:solidFill>
                  <a:latin typeface="Calibri" panose="020F0502020204030204" pitchFamily="34" charset="0"/>
                  <a:cs typeface="Calibri" panose="020F0502020204030204" pitchFamily="34" charset="0"/>
                </a:rPr>
                <a:t> </a:t>
              </a:r>
              <a:endParaRPr lang="en-GB" sz="1000" dirty="0"/>
            </a:p>
          </p:txBody>
        </p:sp>
        <p:sp>
          <p:nvSpPr>
            <p:cNvPr id="68" name="Rechteck 67">
              <a:extLst>
                <a:ext uri="{FF2B5EF4-FFF2-40B4-BE49-F238E27FC236}">
                  <a16:creationId xmlns:a16="http://schemas.microsoft.com/office/drawing/2014/main" id="{2B40FF8C-348B-6F4F-B1D8-BEE5574C697E}"/>
                </a:ext>
              </a:extLst>
            </p:cNvPr>
            <p:cNvSpPr/>
            <p:nvPr/>
          </p:nvSpPr>
          <p:spPr>
            <a:xfrm>
              <a:off x="4610821" y="3399054"/>
              <a:ext cx="4560873" cy="134434"/>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dirty="0">
                  <a:solidFill>
                    <a:schemeClr val="tx1"/>
                  </a:solidFill>
                  <a:latin typeface="Calibri" panose="020F0502020204030204" pitchFamily="34" charset="0"/>
                  <a:cs typeface="Calibri" panose="020F0502020204030204" pitchFamily="34" charset="0"/>
                </a:rPr>
                <a:t>SIS18 </a:t>
              </a:r>
              <a:r>
                <a:rPr lang="en-GB" sz="1000" dirty="0">
                  <a:solidFill>
                    <a:schemeClr val="tx1"/>
                  </a:solidFill>
                  <a:latin typeface="Calibri" panose="020F0502020204030204" pitchFamily="34" charset="0"/>
                  <a:cs typeface="Calibri" panose="020F0502020204030204" pitchFamily="34" charset="0"/>
                  <a:sym typeface="Wingdings" pitchFamily="2" charset="2"/>
                </a:rPr>
                <a:t> SFRS  NUSTAR</a:t>
              </a:r>
              <a:endParaRPr lang="en-GB" sz="1000" dirty="0"/>
            </a:p>
          </p:txBody>
        </p:sp>
        <p:sp>
          <p:nvSpPr>
            <p:cNvPr id="70" name="Rechteck 69">
              <a:extLst>
                <a:ext uri="{FF2B5EF4-FFF2-40B4-BE49-F238E27FC236}">
                  <a16:creationId xmlns:a16="http://schemas.microsoft.com/office/drawing/2014/main" id="{541896D6-B6D0-7F46-9E0C-BCC03D5D7A7F}"/>
                </a:ext>
              </a:extLst>
            </p:cNvPr>
            <p:cNvSpPr/>
            <p:nvPr/>
          </p:nvSpPr>
          <p:spPr>
            <a:xfrm>
              <a:off x="4177739" y="3396087"/>
              <a:ext cx="433082" cy="145178"/>
            </a:xfrm>
            <a:prstGeom prst="rect">
              <a:avLst/>
            </a:prstGeom>
            <a:pattFill prst="dkVert">
              <a:fgClr>
                <a:schemeClr val="accent1">
                  <a:lumMod val="60000"/>
                  <a:lumOff val="40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000" dirty="0"/>
            </a:p>
          </p:txBody>
        </p:sp>
        <p:sp>
          <p:nvSpPr>
            <p:cNvPr id="67" name="Rechteck 66">
              <a:extLst>
                <a:ext uri="{FF2B5EF4-FFF2-40B4-BE49-F238E27FC236}">
                  <a16:creationId xmlns:a16="http://schemas.microsoft.com/office/drawing/2014/main" id="{35D6777D-C9BA-6940-803B-FEB48C8EDF74}"/>
                </a:ext>
              </a:extLst>
            </p:cNvPr>
            <p:cNvSpPr/>
            <p:nvPr/>
          </p:nvSpPr>
          <p:spPr>
            <a:xfrm>
              <a:off x="5619088" y="3788488"/>
              <a:ext cx="3552606" cy="145709"/>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dirty="0">
                  <a:solidFill>
                    <a:schemeClr val="tx1"/>
                  </a:solidFill>
                  <a:latin typeface="Calibri" panose="020F0502020204030204" pitchFamily="34" charset="0"/>
                  <a:cs typeface="Calibri" panose="020F0502020204030204" pitchFamily="34" charset="0"/>
                </a:rPr>
                <a:t>SIS100 –&gt; CBM</a:t>
              </a:r>
              <a:endParaRPr lang="en-GB" sz="1000" dirty="0"/>
            </a:p>
          </p:txBody>
        </p:sp>
        <p:sp>
          <p:nvSpPr>
            <p:cNvPr id="72" name="Rechteck 71">
              <a:extLst>
                <a:ext uri="{FF2B5EF4-FFF2-40B4-BE49-F238E27FC236}">
                  <a16:creationId xmlns:a16="http://schemas.microsoft.com/office/drawing/2014/main" id="{599B9E73-E304-D646-AC17-94D9BD657564}"/>
                </a:ext>
              </a:extLst>
            </p:cNvPr>
            <p:cNvSpPr/>
            <p:nvPr/>
          </p:nvSpPr>
          <p:spPr>
            <a:xfrm>
              <a:off x="5394062" y="3790308"/>
              <a:ext cx="225026" cy="153474"/>
            </a:xfrm>
            <a:prstGeom prst="rect">
              <a:avLst/>
            </a:prstGeom>
            <a:pattFill prst="dkVert">
              <a:fgClr>
                <a:schemeClr val="accent1">
                  <a:lumMod val="60000"/>
                  <a:lumOff val="40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000" dirty="0"/>
            </a:p>
          </p:txBody>
        </p:sp>
        <p:sp>
          <p:nvSpPr>
            <p:cNvPr id="69" name="Rechteck 68">
              <a:extLst>
                <a:ext uri="{FF2B5EF4-FFF2-40B4-BE49-F238E27FC236}">
                  <a16:creationId xmlns:a16="http://schemas.microsoft.com/office/drawing/2014/main" id="{A870F806-E150-EF40-AB19-BF864748A10D}"/>
                </a:ext>
              </a:extLst>
            </p:cNvPr>
            <p:cNvSpPr/>
            <p:nvPr/>
          </p:nvSpPr>
          <p:spPr>
            <a:xfrm>
              <a:off x="5521851" y="3598019"/>
              <a:ext cx="3656225" cy="15603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dirty="0">
                  <a:solidFill>
                    <a:schemeClr val="tx1"/>
                  </a:solidFill>
                  <a:latin typeface="Calibri" panose="020F0502020204030204" pitchFamily="34" charset="0"/>
                  <a:cs typeface="Calibri" panose="020F0502020204030204" pitchFamily="34" charset="0"/>
                </a:rPr>
                <a:t>SIS100 </a:t>
              </a:r>
              <a:r>
                <a:rPr lang="en-GB" sz="1000" dirty="0">
                  <a:solidFill>
                    <a:schemeClr val="tx1"/>
                  </a:solidFill>
                  <a:latin typeface="Calibri" panose="020F0502020204030204" pitchFamily="34" charset="0"/>
                  <a:cs typeface="Calibri" panose="020F0502020204030204" pitchFamily="34" charset="0"/>
                  <a:sym typeface="Wingdings" pitchFamily="2" charset="2"/>
                </a:rPr>
                <a:t> SFRS  NUSTAR</a:t>
              </a:r>
              <a:endParaRPr lang="en-GB" sz="1000" dirty="0">
                <a:solidFill>
                  <a:schemeClr val="tx1"/>
                </a:solidFill>
                <a:latin typeface="Calibri" panose="020F0502020204030204" pitchFamily="34" charset="0"/>
                <a:cs typeface="Calibri" panose="020F0502020204030204" pitchFamily="34" charset="0"/>
              </a:endParaRPr>
            </a:p>
          </p:txBody>
        </p:sp>
        <p:sp>
          <p:nvSpPr>
            <p:cNvPr id="7" name="Rechteck 6"/>
            <p:cNvSpPr/>
            <p:nvPr/>
          </p:nvSpPr>
          <p:spPr>
            <a:xfrm rot="18900000">
              <a:off x="2856162" y="2586278"/>
              <a:ext cx="187712" cy="18771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00" dirty="0"/>
            </a:p>
          </p:txBody>
        </p:sp>
        <p:sp>
          <p:nvSpPr>
            <p:cNvPr id="8" name="Textfeld 7"/>
            <p:cNvSpPr txBox="1"/>
            <p:nvPr/>
          </p:nvSpPr>
          <p:spPr>
            <a:xfrm>
              <a:off x="2824930" y="2771812"/>
              <a:ext cx="1019831" cy="338554"/>
            </a:xfrm>
            <a:prstGeom prst="rect">
              <a:avLst/>
            </a:prstGeom>
          </p:spPr>
          <p:txBody>
            <a:bodyPr vert="horz" wrap="none" lIns="91440" tIns="45720" rIns="91440" bIns="45720" rtlCol="0" anchor="t">
              <a:spAutoFit/>
            </a:bodyPr>
            <a:lstStyle/>
            <a:p>
              <a:r>
                <a:rPr lang="en-US" sz="800" dirty="0"/>
                <a:t>FCC OP ready</a:t>
              </a:r>
            </a:p>
            <a:p>
              <a:r>
                <a:rPr lang="en-US" sz="800" dirty="0"/>
                <a:t>UNILAC CS ready</a:t>
              </a:r>
            </a:p>
          </p:txBody>
        </p:sp>
        <p:sp>
          <p:nvSpPr>
            <p:cNvPr id="124" name="Rechteck 123"/>
            <p:cNvSpPr/>
            <p:nvPr/>
          </p:nvSpPr>
          <p:spPr>
            <a:xfrm rot="18900000">
              <a:off x="5680656" y="3061842"/>
              <a:ext cx="187712" cy="18771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00" dirty="0"/>
            </a:p>
          </p:txBody>
        </p:sp>
        <p:sp>
          <p:nvSpPr>
            <p:cNvPr id="125" name="Textfeld 124"/>
            <p:cNvSpPr txBox="1"/>
            <p:nvPr/>
          </p:nvSpPr>
          <p:spPr>
            <a:xfrm>
              <a:off x="5859893" y="3005956"/>
              <a:ext cx="798617" cy="215444"/>
            </a:xfrm>
            <a:prstGeom prst="rect">
              <a:avLst/>
            </a:prstGeom>
          </p:spPr>
          <p:txBody>
            <a:bodyPr vert="horz" wrap="none" lIns="91440" tIns="45720" rIns="91440" bIns="45720" rtlCol="0" anchor="t">
              <a:spAutoFit/>
            </a:bodyPr>
            <a:lstStyle/>
            <a:p>
              <a:pPr algn="l"/>
              <a:r>
                <a:rPr lang="en-US" sz="800" dirty="0"/>
                <a:t>PCP reached</a:t>
              </a:r>
            </a:p>
          </p:txBody>
        </p:sp>
        <p:sp>
          <p:nvSpPr>
            <p:cNvPr id="12" name="Textfeld 11">
              <a:extLst>
                <a:ext uri="{FF2B5EF4-FFF2-40B4-BE49-F238E27FC236}">
                  <a16:creationId xmlns:a16="http://schemas.microsoft.com/office/drawing/2014/main" id="{0B7196E0-206A-2471-EA5C-1EC8AB8BDC65}"/>
                </a:ext>
              </a:extLst>
            </p:cNvPr>
            <p:cNvSpPr txBox="1"/>
            <p:nvPr/>
          </p:nvSpPr>
          <p:spPr>
            <a:xfrm>
              <a:off x="2602583" y="3355809"/>
              <a:ext cx="1289134" cy="253916"/>
            </a:xfrm>
            <a:prstGeom prst="rect">
              <a:avLst/>
            </a:prstGeom>
          </p:spPr>
          <p:txBody>
            <a:bodyPr vert="horz" wrap="none" lIns="91440" tIns="45720" rIns="91440" bIns="45720" rtlCol="0" anchor="t">
              <a:spAutoFit/>
            </a:bodyPr>
            <a:lstStyle/>
            <a:p>
              <a:pPr algn="r"/>
              <a:r>
                <a:rPr lang="en-GB" sz="1050" dirty="0">
                  <a:latin typeface="Calibri" panose="020F0502020204030204" pitchFamily="34" charset="0"/>
                  <a:cs typeface="Calibri" panose="020F0502020204030204" pitchFamily="34" charset="0"/>
                </a:rPr>
                <a:t>early science (ES) </a:t>
              </a:r>
              <a:r>
                <a:rPr lang="en-GB" sz="1050" dirty="0">
                  <a:latin typeface="Calibri" panose="020F0502020204030204" pitchFamily="34" charset="0"/>
                  <a:cs typeface="Calibri" panose="020F0502020204030204" pitchFamily="34" charset="0"/>
                  <a:sym typeface="Wingdings" pitchFamily="2" charset="2"/>
                </a:rPr>
                <a:t></a:t>
              </a:r>
            </a:p>
          </p:txBody>
        </p:sp>
        <p:sp>
          <p:nvSpPr>
            <p:cNvPr id="13" name="Textfeld 12">
              <a:extLst>
                <a:ext uri="{FF2B5EF4-FFF2-40B4-BE49-F238E27FC236}">
                  <a16:creationId xmlns:a16="http://schemas.microsoft.com/office/drawing/2014/main" id="{EE9087FA-137C-3531-3EFA-011966C9AC30}"/>
                </a:ext>
              </a:extLst>
            </p:cNvPr>
            <p:cNvSpPr txBox="1"/>
            <p:nvPr/>
          </p:nvSpPr>
          <p:spPr>
            <a:xfrm>
              <a:off x="3462007" y="3549750"/>
              <a:ext cx="1233030" cy="253916"/>
            </a:xfrm>
            <a:prstGeom prst="rect">
              <a:avLst/>
            </a:prstGeom>
          </p:spPr>
          <p:txBody>
            <a:bodyPr vert="horz" wrap="none" lIns="91440" tIns="45720" rIns="91440" bIns="45720" rtlCol="0" anchor="t">
              <a:spAutoFit/>
            </a:bodyPr>
            <a:lstStyle/>
            <a:p>
              <a:pPr algn="r"/>
              <a:r>
                <a:rPr lang="en-GB" sz="1050" dirty="0">
                  <a:latin typeface="Calibri" panose="020F0502020204030204" pitchFamily="34" charset="0"/>
                  <a:cs typeface="Calibri" panose="020F0502020204030204" pitchFamily="34" charset="0"/>
                  <a:sym typeface="Wingdings" pitchFamily="2" charset="2"/>
                </a:rPr>
                <a:t>first science (FS) </a:t>
              </a:r>
            </a:p>
          </p:txBody>
        </p:sp>
        <p:sp>
          <p:nvSpPr>
            <p:cNvPr id="14" name="Textfeld 13">
              <a:extLst>
                <a:ext uri="{FF2B5EF4-FFF2-40B4-BE49-F238E27FC236}">
                  <a16:creationId xmlns:a16="http://schemas.microsoft.com/office/drawing/2014/main" id="{13319F17-A05C-1949-6201-2756E078E8D5}"/>
                </a:ext>
              </a:extLst>
            </p:cNvPr>
            <p:cNvSpPr txBox="1"/>
            <p:nvPr/>
          </p:nvSpPr>
          <p:spPr>
            <a:xfrm>
              <a:off x="3801854" y="3751693"/>
              <a:ext cx="1398140" cy="253916"/>
            </a:xfrm>
            <a:prstGeom prst="rect">
              <a:avLst/>
            </a:prstGeom>
          </p:spPr>
          <p:txBody>
            <a:bodyPr vert="horz" wrap="none" lIns="91440" tIns="45720" rIns="91440" bIns="45720" rtlCol="0" anchor="t">
              <a:spAutoFit/>
            </a:bodyPr>
            <a:lstStyle/>
            <a:p>
              <a:pPr algn="r"/>
              <a:r>
                <a:rPr lang="en-GB" sz="1050" dirty="0">
                  <a:latin typeface="Calibri" panose="020F0502020204030204" pitchFamily="34" charset="0"/>
                  <a:cs typeface="Calibri" panose="020F0502020204030204" pitchFamily="34" charset="0"/>
                  <a:sym typeface="Wingdings" pitchFamily="2" charset="2"/>
                </a:rPr>
                <a:t>first science + (FS+) </a:t>
              </a:r>
              <a:endParaRPr lang="en-GB" sz="1050" dirty="0">
                <a:latin typeface="Calibri" panose="020F0502020204030204" pitchFamily="34" charset="0"/>
                <a:cs typeface="Calibri" panose="020F0502020204030204" pitchFamily="34" charset="0"/>
              </a:endParaRPr>
            </a:p>
          </p:txBody>
        </p:sp>
        <p:sp>
          <p:nvSpPr>
            <p:cNvPr id="113" name="Rechteck 112">
              <a:extLst>
                <a:ext uri="{FF2B5EF4-FFF2-40B4-BE49-F238E27FC236}">
                  <a16:creationId xmlns:a16="http://schemas.microsoft.com/office/drawing/2014/main" id="{1828DF90-3025-FA46-A666-3ED558EFB96C}"/>
                </a:ext>
              </a:extLst>
            </p:cNvPr>
            <p:cNvSpPr/>
            <p:nvPr/>
          </p:nvSpPr>
          <p:spPr>
            <a:xfrm>
              <a:off x="3816479" y="2842965"/>
              <a:ext cx="331241" cy="178194"/>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dirty="0">
                  <a:solidFill>
                    <a:schemeClr val="tx1"/>
                  </a:solidFill>
                  <a:latin typeface="Calibri" panose="020F0502020204030204" pitchFamily="34" charset="0"/>
                  <a:cs typeface="Calibri" panose="020F0502020204030204" pitchFamily="34" charset="0"/>
                </a:rPr>
                <a:t>DR</a:t>
              </a:r>
              <a:endParaRPr lang="en-GB" sz="1000" dirty="0"/>
            </a:p>
          </p:txBody>
        </p:sp>
      </p:grpSp>
      <p:sp>
        <p:nvSpPr>
          <p:cNvPr id="126" name="Rechteck 125">
            <a:extLst>
              <a:ext uri="{FF2B5EF4-FFF2-40B4-BE49-F238E27FC236}">
                <a16:creationId xmlns:a16="http://schemas.microsoft.com/office/drawing/2014/main" id="{43CAEDC1-9C29-2A46-B1AB-D91B1F2B9654}"/>
              </a:ext>
            </a:extLst>
          </p:cNvPr>
          <p:cNvSpPr/>
          <p:nvPr/>
        </p:nvSpPr>
        <p:spPr>
          <a:xfrm>
            <a:off x="3102850" y="1614648"/>
            <a:ext cx="292638" cy="189492"/>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700" dirty="0">
                <a:solidFill>
                  <a:schemeClr val="bg1"/>
                </a:solidFill>
                <a:latin typeface="Calibri" panose="020F0502020204030204" pitchFamily="34" charset="0"/>
                <a:cs typeface="Calibri" panose="020F0502020204030204" pitchFamily="34" charset="0"/>
              </a:rPr>
              <a:t>50</a:t>
            </a:r>
            <a:endParaRPr lang="en-US" sz="700" dirty="0"/>
          </a:p>
        </p:txBody>
      </p:sp>
      <p:sp>
        <p:nvSpPr>
          <p:cNvPr id="127" name="Rechteck 126">
            <a:extLst>
              <a:ext uri="{FF2B5EF4-FFF2-40B4-BE49-F238E27FC236}">
                <a16:creationId xmlns:a16="http://schemas.microsoft.com/office/drawing/2014/main" id="{FA284E8E-1444-DD46-86D2-9A7BB9A1D19E}"/>
              </a:ext>
            </a:extLst>
          </p:cNvPr>
          <p:cNvSpPr/>
          <p:nvPr/>
        </p:nvSpPr>
        <p:spPr>
          <a:xfrm>
            <a:off x="2445951" y="1119847"/>
            <a:ext cx="536142" cy="699083"/>
          </a:xfrm>
          <a:prstGeom prst="rect">
            <a:avLst/>
          </a:prstGeom>
          <a:solidFill>
            <a:srgbClr val="D6009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600" dirty="0" err="1">
                <a:solidFill>
                  <a:schemeClr val="bg1"/>
                </a:solidFill>
                <a:latin typeface="Calibri" panose="020F0502020204030204" pitchFamily="34" charset="0"/>
                <a:cs typeface="Calibri" panose="020F0502020204030204" pitchFamily="34" charset="0"/>
              </a:rPr>
              <a:t>renovation</a:t>
            </a:r>
            <a:endParaRPr lang="de-DE" sz="600" dirty="0">
              <a:solidFill>
                <a:schemeClr val="bg1"/>
              </a:solidFill>
              <a:latin typeface="Calibri" panose="020F0502020204030204" pitchFamily="34" charset="0"/>
              <a:cs typeface="Calibri" panose="020F0502020204030204" pitchFamily="34" charset="0"/>
            </a:endParaRPr>
          </a:p>
          <a:p>
            <a:pPr algn="ctr"/>
            <a:r>
              <a:rPr lang="de-DE" sz="600" dirty="0">
                <a:solidFill>
                  <a:schemeClr val="bg1"/>
                </a:solidFill>
                <a:latin typeface="Calibri" panose="020F0502020204030204" pitchFamily="34" charset="0"/>
                <a:cs typeface="Calibri" panose="020F0502020204030204" pitchFamily="34" charset="0"/>
              </a:rPr>
              <a:t>EH</a:t>
            </a:r>
            <a:endParaRPr lang="en-US" sz="600" dirty="0">
              <a:solidFill>
                <a:schemeClr val="bg1"/>
              </a:solidFill>
            </a:endParaRPr>
          </a:p>
        </p:txBody>
      </p:sp>
      <p:sp>
        <p:nvSpPr>
          <p:cNvPr id="18" name="Textfeld 17"/>
          <p:cNvSpPr txBox="1"/>
          <p:nvPr/>
        </p:nvSpPr>
        <p:spPr>
          <a:xfrm rot="20791571">
            <a:off x="2166894" y="3350391"/>
            <a:ext cx="924633" cy="369332"/>
          </a:xfrm>
          <a:prstGeom prst="rect">
            <a:avLst/>
          </a:prstGeom>
        </p:spPr>
        <p:txBody>
          <a:bodyPr vert="horz" wrap="square" lIns="91440" tIns="45720" rIns="91440" bIns="45720" rtlCol="0" anchor="t">
            <a:spAutoFit/>
          </a:bodyPr>
          <a:lstStyle/>
          <a:p>
            <a:pPr algn="l"/>
            <a:r>
              <a:rPr lang="en-US" sz="900" dirty="0">
                <a:solidFill>
                  <a:schemeClr val="bg1"/>
                </a:solidFill>
              </a:rPr>
              <a:t>now </a:t>
            </a:r>
          </a:p>
          <a:p>
            <a:pPr algn="l"/>
            <a:r>
              <a:rPr lang="en-US" sz="900" dirty="0">
                <a:solidFill>
                  <a:schemeClr val="bg1"/>
                </a:solidFill>
              </a:rPr>
              <a:t>included</a:t>
            </a:r>
          </a:p>
        </p:txBody>
      </p:sp>
      <p:sp>
        <p:nvSpPr>
          <p:cNvPr id="108" name="Textfeld 107"/>
          <p:cNvSpPr txBox="1"/>
          <p:nvPr/>
        </p:nvSpPr>
        <p:spPr>
          <a:xfrm rot="3012809">
            <a:off x="1764618" y="3605452"/>
            <a:ext cx="762763" cy="338554"/>
          </a:xfrm>
          <a:prstGeom prst="rect">
            <a:avLst/>
          </a:prstGeom>
        </p:spPr>
        <p:txBody>
          <a:bodyPr vert="horz" wrap="square" lIns="91440" tIns="45720" rIns="91440" bIns="45720" rtlCol="0" anchor="t">
            <a:spAutoFit/>
          </a:bodyPr>
          <a:lstStyle/>
          <a:p>
            <a:pPr algn="l"/>
            <a:r>
              <a:rPr lang="en-US" sz="800" dirty="0">
                <a:solidFill>
                  <a:schemeClr val="bg1"/>
                </a:solidFill>
              </a:rPr>
              <a:t>still </a:t>
            </a:r>
          </a:p>
          <a:p>
            <a:pPr algn="l"/>
            <a:r>
              <a:rPr lang="en-US" sz="800" dirty="0">
                <a:solidFill>
                  <a:schemeClr val="bg1"/>
                </a:solidFill>
              </a:rPr>
              <a:t>missing</a:t>
            </a:r>
          </a:p>
        </p:txBody>
      </p:sp>
      <p:sp>
        <p:nvSpPr>
          <p:cNvPr id="19" name="Rechteck 18">
            <a:extLst>
              <a:ext uri="{FF2B5EF4-FFF2-40B4-BE49-F238E27FC236}">
                <a16:creationId xmlns:a16="http://schemas.microsoft.com/office/drawing/2014/main" id="{6FC8D7AA-CF30-B6DB-E1B1-8B20AAE7054B}"/>
              </a:ext>
            </a:extLst>
          </p:cNvPr>
          <p:cNvSpPr/>
          <p:nvPr/>
        </p:nvSpPr>
        <p:spPr>
          <a:xfrm>
            <a:off x="1390779" y="1104591"/>
            <a:ext cx="493758" cy="699083"/>
          </a:xfrm>
          <a:prstGeom prst="rect">
            <a:avLst/>
          </a:prstGeom>
          <a:solidFill>
            <a:srgbClr val="D6009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700" dirty="0">
                <a:solidFill>
                  <a:schemeClr val="bg1"/>
                </a:solidFill>
                <a:latin typeface="Calibri" panose="020F0502020204030204" pitchFamily="34" charset="0"/>
                <a:cs typeface="Calibri" panose="020F0502020204030204" pitchFamily="34" charset="0"/>
              </a:rPr>
              <a:t>Pre-</a:t>
            </a:r>
            <a:r>
              <a:rPr lang="en-GB" sz="700" dirty="0" err="1">
                <a:solidFill>
                  <a:schemeClr val="bg1"/>
                </a:solidFill>
                <a:latin typeface="Calibri" panose="020F0502020204030204" pitchFamily="34" charset="0"/>
                <a:cs typeface="Calibri" panose="020F0502020204030204" pitchFamily="34" charset="0"/>
              </a:rPr>
              <a:t>paration</a:t>
            </a:r>
            <a:r>
              <a:rPr lang="en-GB" sz="700" dirty="0">
                <a:solidFill>
                  <a:schemeClr val="bg1"/>
                </a:solidFill>
                <a:latin typeface="Calibri" panose="020F0502020204030204" pitchFamily="34" charset="0"/>
                <a:cs typeface="Calibri" panose="020F0502020204030204" pitchFamily="34" charset="0"/>
              </a:rPr>
              <a:t> works</a:t>
            </a:r>
          </a:p>
          <a:p>
            <a:pPr algn="ctr"/>
            <a:r>
              <a:rPr lang="de-DE" sz="700" dirty="0">
                <a:solidFill>
                  <a:schemeClr val="bg1"/>
                </a:solidFill>
                <a:latin typeface="Calibri" panose="020F0502020204030204" pitchFamily="34" charset="0"/>
                <a:cs typeface="Calibri" panose="020F0502020204030204" pitchFamily="34" charset="0"/>
              </a:rPr>
              <a:t>EH</a:t>
            </a:r>
            <a:endParaRPr lang="en-US" sz="700" dirty="0">
              <a:solidFill>
                <a:schemeClr val="bg1"/>
              </a:solidFill>
            </a:endParaRPr>
          </a:p>
        </p:txBody>
      </p:sp>
      <p:sp>
        <p:nvSpPr>
          <p:cNvPr id="22" name="Rechteck 21">
            <a:extLst>
              <a:ext uri="{FF2B5EF4-FFF2-40B4-BE49-F238E27FC236}">
                <a16:creationId xmlns:a16="http://schemas.microsoft.com/office/drawing/2014/main" id="{27C0071F-A179-6E1C-E43E-2F1D8253D614}"/>
              </a:ext>
            </a:extLst>
          </p:cNvPr>
          <p:cNvSpPr/>
          <p:nvPr/>
        </p:nvSpPr>
        <p:spPr>
          <a:xfrm>
            <a:off x="3451747" y="1121269"/>
            <a:ext cx="815850" cy="699083"/>
          </a:xfrm>
          <a:prstGeom prst="rect">
            <a:avLst/>
          </a:prstGeom>
          <a:solidFill>
            <a:srgbClr val="D6009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600" dirty="0" err="1">
                <a:solidFill>
                  <a:schemeClr val="bg1"/>
                </a:solidFill>
                <a:latin typeface="Calibri" panose="020F0502020204030204" pitchFamily="34" charset="0"/>
                <a:cs typeface="Calibri" panose="020F0502020204030204" pitchFamily="34" charset="0"/>
              </a:rPr>
              <a:t>renovation</a:t>
            </a:r>
            <a:endParaRPr lang="de-DE" sz="600" dirty="0">
              <a:solidFill>
                <a:schemeClr val="bg1"/>
              </a:solidFill>
              <a:latin typeface="Calibri" panose="020F0502020204030204" pitchFamily="34" charset="0"/>
              <a:cs typeface="Calibri" panose="020F0502020204030204" pitchFamily="34" charset="0"/>
            </a:endParaRPr>
          </a:p>
          <a:p>
            <a:pPr algn="ctr"/>
            <a:r>
              <a:rPr lang="de-DE" sz="600" dirty="0">
                <a:solidFill>
                  <a:schemeClr val="bg1"/>
                </a:solidFill>
                <a:latin typeface="Calibri" panose="020F0502020204030204" pitchFamily="34" charset="0"/>
                <a:cs typeface="Calibri" panose="020F0502020204030204" pitchFamily="34" charset="0"/>
              </a:rPr>
              <a:t>EH</a:t>
            </a:r>
            <a:endParaRPr lang="en-US" sz="600" dirty="0">
              <a:solidFill>
                <a:schemeClr val="bg1"/>
              </a:solidFill>
            </a:endParaRPr>
          </a:p>
        </p:txBody>
      </p:sp>
      <p:sp>
        <p:nvSpPr>
          <p:cNvPr id="23" name="Rechteck 22">
            <a:extLst>
              <a:ext uri="{FF2B5EF4-FFF2-40B4-BE49-F238E27FC236}">
                <a16:creationId xmlns:a16="http://schemas.microsoft.com/office/drawing/2014/main" id="{6B52A941-4A95-1F58-A99C-AB209E7CA2C4}"/>
              </a:ext>
            </a:extLst>
          </p:cNvPr>
          <p:cNvSpPr/>
          <p:nvPr/>
        </p:nvSpPr>
        <p:spPr>
          <a:xfrm>
            <a:off x="4330288" y="1614446"/>
            <a:ext cx="340036" cy="198561"/>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tx1"/>
                </a:solidFill>
                <a:latin typeface="Calibri" panose="020F0502020204030204" pitchFamily="34" charset="0"/>
                <a:cs typeface="Calibri" panose="020F0502020204030204" pitchFamily="34" charset="0"/>
              </a:rPr>
              <a:t>70</a:t>
            </a:r>
            <a:endParaRPr lang="en-US" sz="800" dirty="0">
              <a:solidFill>
                <a:schemeClr val="tx1"/>
              </a:solidFill>
            </a:endParaRPr>
          </a:p>
        </p:txBody>
      </p:sp>
      <p:sp>
        <p:nvSpPr>
          <p:cNvPr id="3" name="Textfeld 2">
            <a:extLst>
              <a:ext uri="{FF2B5EF4-FFF2-40B4-BE49-F238E27FC236}">
                <a16:creationId xmlns:a16="http://schemas.microsoft.com/office/drawing/2014/main" id="{2C1A4F3C-4927-EF06-3BAC-00860FB7B150}"/>
              </a:ext>
            </a:extLst>
          </p:cNvPr>
          <p:cNvSpPr txBox="1"/>
          <p:nvPr/>
        </p:nvSpPr>
        <p:spPr>
          <a:xfrm>
            <a:off x="7682425" y="4314286"/>
            <a:ext cx="519671" cy="276999"/>
          </a:xfrm>
          <a:prstGeom prst="rect">
            <a:avLst/>
          </a:prstGeom>
        </p:spPr>
        <p:txBody>
          <a:bodyPr vert="horz" wrap="square" lIns="91440" tIns="45720" rIns="91440" bIns="45720" rtlCol="0" anchor="t">
            <a:spAutoFit/>
          </a:bodyPr>
          <a:lstStyle/>
          <a:p>
            <a:pPr algn="l"/>
            <a:r>
              <a:rPr lang="en-US" sz="1200" dirty="0"/>
              <a:t>2031</a:t>
            </a:r>
          </a:p>
        </p:txBody>
      </p:sp>
      <p:sp>
        <p:nvSpPr>
          <p:cNvPr id="9" name="Textfeld 8">
            <a:extLst>
              <a:ext uri="{FF2B5EF4-FFF2-40B4-BE49-F238E27FC236}">
                <a16:creationId xmlns:a16="http://schemas.microsoft.com/office/drawing/2014/main" id="{4E9F5537-BE9B-49AD-C914-999E8D7E4302}"/>
              </a:ext>
            </a:extLst>
          </p:cNvPr>
          <p:cNvSpPr txBox="1"/>
          <p:nvPr/>
        </p:nvSpPr>
        <p:spPr>
          <a:xfrm>
            <a:off x="8539687" y="4329717"/>
            <a:ext cx="519671" cy="276999"/>
          </a:xfrm>
          <a:prstGeom prst="rect">
            <a:avLst/>
          </a:prstGeom>
        </p:spPr>
        <p:txBody>
          <a:bodyPr vert="horz" wrap="square" lIns="91440" tIns="45720" rIns="91440" bIns="45720" rtlCol="0" anchor="t">
            <a:spAutoFit/>
          </a:bodyPr>
          <a:lstStyle/>
          <a:p>
            <a:pPr algn="l"/>
            <a:r>
              <a:rPr lang="en-US" sz="1200" dirty="0"/>
              <a:t>2032</a:t>
            </a:r>
          </a:p>
        </p:txBody>
      </p:sp>
      <p:sp>
        <p:nvSpPr>
          <p:cNvPr id="10" name="Geschweifte Klammer rechts 9">
            <a:extLst>
              <a:ext uri="{FF2B5EF4-FFF2-40B4-BE49-F238E27FC236}">
                <a16:creationId xmlns:a16="http://schemas.microsoft.com/office/drawing/2014/main" id="{4E6F8510-4E27-3ED2-38BF-579D52DD5B77}"/>
              </a:ext>
            </a:extLst>
          </p:cNvPr>
          <p:cNvSpPr/>
          <p:nvPr/>
        </p:nvSpPr>
        <p:spPr>
          <a:xfrm rot="5400000">
            <a:off x="8237294" y="3793413"/>
            <a:ext cx="142264" cy="1568197"/>
          </a:xfrm>
          <a:prstGeom prst="rightBrace">
            <a:avLst/>
          </a:prstGeom>
          <a:ln w="9525">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 name="Textfeld 10">
            <a:extLst>
              <a:ext uri="{FF2B5EF4-FFF2-40B4-BE49-F238E27FC236}">
                <a16:creationId xmlns:a16="http://schemas.microsoft.com/office/drawing/2014/main" id="{14E2F0A9-6954-8B69-2C61-68E2082E77FC}"/>
              </a:ext>
            </a:extLst>
          </p:cNvPr>
          <p:cNvSpPr txBox="1"/>
          <p:nvPr/>
        </p:nvSpPr>
        <p:spPr>
          <a:xfrm>
            <a:off x="7532031" y="4653143"/>
            <a:ext cx="1560493" cy="253916"/>
          </a:xfrm>
          <a:prstGeom prst="rect">
            <a:avLst/>
          </a:prstGeom>
        </p:spPr>
        <p:txBody>
          <a:bodyPr vert="horz" wrap="square" lIns="91440" tIns="45720" rIns="91440" bIns="45720" rtlCol="0" anchor="t">
            <a:spAutoFit/>
          </a:bodyPr>
          <a:lstStyle/>
          <a:p>
            <a:pPr algn="ctr"/>
            <a:r>
              <a:rPr lang="en-US" sz="1050" dirty="0"/>
              <a:t>Science</a:t>
            </a:r>
          </a:p>
        </p:txBody>
      </p:sp>
      <p:sp>
        <p:nvSpPr>
          <p:cNvPr id="16" name="Rechteck 15">
            <a:extLst>
              <a:ext uri="{FF2B5EF4-FFF2-40B4-BE49-F238E27FC236}">
                <a16:creationId xmlns:a16="http://schemas.microsoft.com/office/drawing/2014/main" id="{6FE6A0EF-ACC6-713C-745F-18D76C6726DC}"/>
              </a:ext>
            </a:extLst>
          </p:cNvPr>
          <p:cNvSpPr/>
          <p:nvPr/>
        </p:nvSpPr>
        <p:spPr>
          <a:xfrm>
            <a:off x="7608340" y="1122559"/>
            <a:ext cx="777808"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900" dirty="0">
                <a:solidFill>
                  <a:schemeClr val="bg1"/>
                </a:solidFill>
                <a:latin typeface="Calibri" panose="020F0502020204030204" pitchFamily="34" charset="0"/>
                <a:cs typeface="Calibri" panose="020F0502020204030204" pitchFamily="34" charset="0"/>
              </a:rPr>
              <a:t>240</a:t>
            </a:r>
            <a:endParaRPr lang="en-US" sz="900" dirty="0"/>
          </a:p>
        </p:txBody>
      </p:sp>
      <p:sp>
        <p:nvSpPr>
          <p:cNvPr id="17" name="Rechteck 16">
            <a:extLst>
              <a:ext uri="{FF2B5EF4-FFF2-40B4-BE49-F238E27FC236}">
                <a16:creationId xmlns:a16="http://schemas.microsoft.com/office/drawing/2014/main" id="{A8E94402-4F5A-59C9-F5BE-463F1EDA3566}"/>
              </a:ext>
            </a:extLst>
          </p:cNvPr>
          <p:cNvSpPr/>
          <p:nvPr/>
        </p:nvSpPr>
        <p:spPr>
          <a:xfrm>
            <a:off x="8603391" y="1122559"/>
            <a:ext cx="519670"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t>240</a:t>
            </a:r>
          </a:p>
        </p:txBody>
      </p:sp>
      <p:sp>
        <p:nvSpPr>
          <p:cNvPr id="20" name="Rechteck 19">
            <a:extLst>
              <a:ext uri="{FF2B5EF4-FFF2-40B4-BE49-F238E27FC236}">
                <a16:creationId xmlns:a16="http://schemas.microsoft.com/office/drawing/2014/main" id="{F71D0280-3250-89D1-F6C7-94ED9C2E69F7}"/>
              </a:ext>
            </a:extLst>
          </p:cNvPr>
          <p:cNvSpPr/>
          <p:nvPr/>
        </p:nvSpPr>
        <p:spPr>
          <a:xfrm>
            <a:off x="7597110" y="1611843"/>
            <a:ext cx="777808"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215</a:t>
            </a:r>
            <a:endParaRPr lang="en-US" sz="800" dirty="0"/>
          </a:p>
        </p:txBody>
      </p:sp>
      <p:sp>
        <p:nvSpPr>
          <p:cNvPr id="21" name="Rechteck 20">
            <a:extLst>
              <a:ext uri="{FF2B5EF4-FFF2-40B4-BE49-F238E27FC236}">
                <a16:creationId xmlns:a16="http://schemas.microsoft.com/office/drawing/2014/main" id="{F1768BCC-1498-316C-81E5-4DC5EA74A725}"/>
              </a:ext>
            </a:extLst>
          </p:cNvPr>
          <p:cNvSpPr/>
          <p:nvPr/>
        </p:nvSpPr>
        <p:spPr>
          <a:xfrm>
            <a:off x="8603391" y="1611843"/>
            <a:ext cx="519670"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t>215</a:t>
            </a:r>
          </a:p>
        </p:txBody>
      </p:sp>
    </p:spTree>
    <p:extLst>
      <p:ext uri="{BB962C8B-B14F-4D97-AF65-F5344CB8AC3E}">
        <p14:creationId xmlns:p14="http://schemas.microsoft.com/office/powerpoint/2010/main" val="3148297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11C8B-6142-F049-2194-4BC7BB38C1F0}"/>
              </a:ext>
            </a:extLst>
          </p:cNvPr>
          <p:cNvSpPr>
            <a:spLocks noGrp="1"/>
          </p:cNvSpPr>
          <p:nvPr>
            <p:ph type="title"/>
          </p:nvPr>
        </p:nvSpPr>
        <p:spPr/>
        <p:txBody>
          <a:bodyPr/>
          <a:lstStyle/>
          <a:p>
            <a:r>
              <a:rPr lang="en-US" dirty="0"/>
              <a:t>Physics beamtime modes</a:t>
            </a:r>
            <a:endParaRPr lang="de-DE" dirty="0"/>
          </a:p>
        </p:txBody>
      </p:sp>
      <p:sp>
        <p:nvSpPr>
          <p:cNvPr id="5" name="Abgerundetes Rechteck 4">
            <a:extLst>
              <a:ext uri="{FF2B5EF4-FFF2-40B4-BE49-F238E27FC236}">
                <a16:creationId xmlns:a16="http://schemas.microsoft.com/office/drawing/2014/main" id="{74F2F14C-8E3F-77B6-D6D2-B606B23A71E8}"/>
              </a:ext>
            </a:extLst>
          </p:cNvPr>
          <p:cNvSpPr/>
          <p:nvPr/>
        </p:nvSpPr>
        <p:spPr>
          <a:xfrm>
            <a:off x="352337" y="1577130"/>
            <a:ext cx="1350629" cy="553674"/>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Mode A</a:t>
            </a:r>
          </a:p>
        </p:txBody>
      </p:sp>
      <p:sp>
        <p:nvSpPr>
          <p:cNvPr id="6" name="Abgerundetes Rechteck 5">
            <a:extLst>
              <a:ext uri="{FF2B5EF4-FFF2-40B4-BE49-F238E27FC236}">
                <a16:creationId xmlns:a16="http://schemas.microsoft.com/office/drawing/2014/main" id="{599742B3-5EC2-02E8-2847-61F67BC97A07}"/>
              </a:ext>
            </a:extLst>
          </p:cNvPr>
          <p:cNvSpPr/>
          <p:nvPr/>
        </p:nvSpPr>
        <p:spPr>
          <a:xfrm>
            <a:off x="352336" y="2492586"/>
            <a:ext cx="1350629" cy="553674"/>
          </a:xfrm>
          <a:prstGeom prst="round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Mode B</a:t>
            </a:r>
          </a:p>
        </p:txBody>
      </p:sp>
      <p:sp>
        <p:nvSpPr>
          <p:cNvPr id="7" name="Abgerundetes Rechteck 6">
            <a:extLst>
              <a:ext uri="{FF2B5EF4-FFF2-40B4-BE49-F238E27FC236}">
                <a16:creationId xmlns:a16="http://schemas.microsoft.com/office/drawing/2014/main" id="{C306B7C6-CA5F-9C9E-27C9-0752ED42CB9F}"/>
              </a:ext>
            </a:extLst>
          </p:cNvPr>
          <p:cNvSpPr/>
          <p:nvPr/>
        </p:nvSpPr>
        <p:spPr>
          <a:xfrm>
            <a:off x="352336" y="3408042"/>
            <a:ext cx="1350629" cy="553674"/>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Mode C</a:t>
            </a:r>
          </a:p>
        </p:txBody>
      </p:sp>
      <p:sp>
        <p:nvSpPr>
          <p:cNvPr id="8" name="Abgerundetes Rechteck 7">
            <a:extLst>
              <a:ext uri="{FF2B5EF4-FFF2-40B4-BE49-F238E27FC236}">
                <a16:creationId xmlns:a16="http://schemas.microsoft.com/office/drawing/2014/main" id="{490B6916-C824-7BBB-423F-7739BF6E6522}"/>
              </a:ext>
            </a:extLst>
          </p:cNvPr>
          <p:cNvSpPr/>
          <p:nvPr/>
        </p:nvSpPr>
        <p:spPr>
          <a:xfrm>
            <a:off x="2054710" y="1577130"/>
            <a:ext cx="3129687" cy="553674"/>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Physics beamtime</a:t>
            </a:r>
          </a:p>
        </p:txBody>
      </p:sp>
      <p:sp>
        <p:nvSpPr>
          <p:cNvPr id="9" name="Abgerundetes Rechteck 8">
            <a:extLst>
              <a:ext uri="{FF2B5EF4-FFF2-40B4-BE49-F238E27FC236}">
                <a16:creationId xmlns:a16="http://schemas.microsoft.com/office/drawing/2014/main" id="{A06EED31-3723-F74B-8762-C3C352567686}"/>
              </a:ext>
            </a:extLst>
          </p:cNvPr>
          <p:cNvSpPr/>
          <p:nvPr/>
        </p:nvSpPr>
        <p:spPr>
          <a:xfrm>
            <a:off x="2054709" y="2492586"/>
            <a:ext cx="3129687" cy="553674"/>
          </a:xfrm>
          <a:prstGeom prst="round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dirty="0"/>
              <a:t>Best effort operation (BEO)</a:t>
            </a:r>
          </a:p>
        </p:txBody>
      </p:sp>
      <p:sp>
        <p:nvSpPr>
          <p:cNvPr id="10" name="Abgerundetes Rechteck 9">
            <a:extLst>
              <a:ext uri="{FF2B5EF4-FFF2-40B4-BE49-F238E27FC236}">
                <a16:creationId xmlns:a16="http://schemas.microsoft.com/office/drawing/2014/main" id="{82F75B31-51CF-E7F9-7BA2-2C4DC6BC6B26}"/>
              </a:ext>
            </a:extLst>
          </p:cNvPr>
          <p:cNvSpPr/>
          <p:nvPr/>
        </p:nvSpPr>
        <p:spPr>
          <a:xfrm>
            <a:off x="2054709" y="3408042"/>
            <a:ext cx="3129687" cy="553674"/>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Second priority</a:t>
            </a:r>
          </a:p>
        </p:txBody>
      </p:sp>
      <p:sp>
        <p:nvSpPr>
          <p:cNvPr id="11" name="Abgerundetes Rechteck 10">
            <a:extLst>
              <a:ext uri="{FF2B5EF4-FFF2-40B4-BE49-F238E27FC236}">
                <a16:creationId xmlns:a16="http://schemas.microsoft.com/office/drawing/2014/main" id="{D4C54661-FFAF-9E46-0A42-0A4510A31F96}"/>
              </a:ext>
            </a:extLst>
          </p:cNvPr>
          <p:cNvSpPr/>
          <p:nvPr/>
        </p:nvSpPr>
        <p:spPr>
          <a:xfrm>
            <a:off x="5524447" y="1577130"/>
            <a:ext cx="3129687" cy="553674"/>
          </a:xfrm>
          <a:prstGeom prst="round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dirty="0"/>
              <a:t>- highest priority on physics</a:t>
            </a:r>
          </a:p>
          <a:p>
            <a:pPr algn="ctr"/>
            <a:r>
              <a:rPr lang="en-GB" sz="1200" dirty="0"/>
              <a:t>- full parallel operation</a:t>
            </a:r>
          </a:p>
          <a:p>
            <a:pPr algn="ctr"/>
            <a:r>
              <a:rPr lang="en-GB" sz="1200" dirty="0"/>
              <a:t>- full on-call service at any time</a:t>
            </a:r>
          </a:p>
        </p:txBody>
      </p:sp>
      <p:sp>
        <p:nvSpPr>
          <p:cNvPr id="12" name="Abgerundetes Rechteck 11">
            <a:extLst>
              <a:ext uri="{FF2B5EF4-FFF2-40B4-BE49-F238E27FC236}">
                <a16:creationId xmlns:a16="http://schemas.microsoft.com/office/drawing/2014/main" id="{219A4172-6A5E-A7B7-84B9-B430CD68CD08}"/>
              </a:ext>
            </a:extLst>
          </p:cNvPr>
          <p:cNvSpPr/>
          <p:nvPr/>
        </p:nvSpPr>
        <p:spPr>
          <a:xfrm>
            <a:off x="5524446" y="2492586"/>
            <a:ext cx="3129687" cy="553674"/>
          </a:xfrm>
          <a:prstGeom prst="round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dirty="0"/>
              <a:t>- priority on physics</a:t>
            </a:r>
          </a:p>
          <a:p>
            <a:pPr algn="ctr"/>
            <a:r>
              <a:rPr lang="en-GB" sz="1200" dirty="0"/>
              <a:t>- limited parallel operation</a:t>
            </a:r>
          </a:p>
          <a:p>
            <a:pPr algn="ctr"/>
            <a:r>
              <a:rPr lang="en-GB" sz="1200" dirty="0"/>
              <a:t>- on-call service by arrangement </a:t>
            </a:r>
          </a:p>
        </p:txBody>
      </p:sp>
      <p:sp>
        <p:nvSpPr>
          <p:cNvPr id="13" name="Abgerundetes Rechteck 12">
            <a:extLst>
              <a:ext uri="{FF2B5EF4-FFF2-40B4-BE49-F238E27FC236}">
                <a16:creationId xmlns:a16="http://schemas.microsoft.com/office/drawing/2014/main" id="{B2B25010-D52D-2392-5447-D9A55B2A55C6}"/>
              </a:ext>
            </a:extLst>
          </p:cNvPr>
          <p:cNvSpPr/>
          <p:nvPr/>
        </p:nvSpPr>
        <p:spPr>
          <a:xfrm>
            <a:off x="5524446" y="3408042"/>
            <a:ext cx="3129687" cy="553674"/>
          </a:xfrm>
          <a:prstGeom prst="round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dirty="0"/>
              <a:t>- priority on FAIR commissioning</a:t>
            </a:r>
          </a:p>
          <a:p>
            <a:pPr algn="ctr"/>
            <a:r>
              <a:rPr lang="en-GB" sz="1200" dirty="0"/>
              <a:t>- limited parallel operation</a:t>
            </a:r>
          </a:p>
          <a:p>
            <a:pPr algn="ctr"/>
            <a:r>
              <a:rPr lang="en-GB" sz="1200" dirty="0"/>
              <a:t>- on-call service by arrangement</a:t>
            </a:r>
          </a:p>
        </p:txBody>
      </p:sp>
    </p:spTree>
    <p:extLst>
      <p:ext uri="{BB962C8B-B14F-4D97-AF65-F5344CB8AC3E}">
        <p14:creationId xmlns:p14="http://schemas.microsoft.com/office/powerpoint/2010/main" val="3966357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C5866-CF20-CD20-867D-5FA3BF255872}"/>
              </a:ext>
            </a:extLst>
          </p:cNvPr>
          <p:cNvSpPr>
            <a:spLocks noGrp="1"/>
          </p:cNvSpPr>
          <p:nvPr>
            <p:ph type="title"/>
          </p:nvPr>
        </p:nvSpPr>
        <p:spPr>
          <a:xfrm>
            <a:off x="0" y="2420822"/>
            <a:ext cx="9144000" cy="590668"/>
          </a:xfrm>
        </p:spPr>
        <p:txBody>
          <a:bodyPr/>
          <a:lstStyle/>
          <a:p>
            <a:pPr algn="ctr"/>
            <a:r>
              <a:rPr lang="en-GB" sz="2800" dirty="0"/>
              <a:t>Thanks for you attention</a:t>
            </a:r>
          </a:p>
        </p:txBody>
      </p:sp>
    </p:spTree>
    <p:extLst>
      <p:ext uri="{BB962C8B-B14F-4D97-AF65-F5344CB8AC3E}">
        <p14:creationId xmlns:p14="http://schemas.microsoft.com/office/powerpoint/2010/main" val="3345062510"/>
      </p:ext>
    </p:extLst>
  </p:cSld>
  <p:clrMapOvr>
    <a:masterClrMapping/>
  </p:clrMapOvr>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fair-gsi-folienmaster_2017_onering</Template>
  <TotalTime>0</TotalTime>
  <Words>461</Words>
  <Application>Microsoft Macintosh PowerPoint</Application>
  <PresentationFormat>Bildschirmpräsentation (16:9)</PresentationFormat>
  <Paragraphs>106</Paragraphs>
  <Slides>8</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8</vt:i4>
      </vt:variant>
    </vt:vector>
  </HeadingPairs>
  <TitlesOfParts>
    <vt:vector size="14" baseType="lpstr">
      <vt:lpstr>Arial</vt:lpstr>
      <vt:lpstr>Arial Narrow</vt:lpstr>
      <vt:lpstr>Calibri</vt:lpstr>
      <vt:lpstr>Courier New</vt:lpstr>
      <vt:lpstr>Wingdings</vt:lpstr>
      <vt:lpstr>fair-gsi-folienmaster_2017_onering</vt:lpstr>
      <vt:lpstr>Summary Session 2</vt:lpstr>
      <vt:lpstr>Summary BT2024</vt:lpstr>
      <vt:lpstr>Beamtime 2024</vt:lpstr>
      <vt:lpstr>Beamtime 2025</vt:lpstr>
      <vt:lpstr>Overview </vt:lpstr>
      <vt:lpstr>FAIR/GSI strategic operation scenario towards FAIR</vt:lpstr>
      <vt:lpstr>Physics beamtime modes</vt:lpstr>
      <vt:lpstr>Thanks for you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 strahlte denn da?</dc:title>
  <dc:creator>Microsoft Office User</dc:creator>
  <cp:lastModifiedBy>Microsoft Office User</cp:lastModifiedBy>
  <cp:revision>56</cp:revision>
  <dcterms:created xsi:type="dcterms:W3CDTF">2021-12-06T12:30:21Z</dcterms:created>
  <dcterms:modified xsi:type="dcterms:W3CDTF">2024-07-12T12:09:35Z</dcterms:modified>
</cp:coreProperties>
</file>