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1336" r:id="rId2"/>
    <p:sldId id="1329" r:id="rId3"/>
    <p:sldId id="1338" r:id="rId4"/>
    <p:sldId id="1341" r:id="rId5"/>
    <p:sldId id="1342" r:id="rId6"/>
    <p:sldId id="1340" r:id="rId7"/>
    <p:sldId id="1346" r:id="rId8"/>
    <p:sldId id="1347" r:id="rId9"/>
    <p:sldId id="1339" r:id="rId10"/>
    <p:sldId id="1343" r:id="rId11"/>
    <p:sldId id="1337" r:id="rId12"/>
    <p:sldId id="284" r:id="rId13"/>
    <p:sldId id="1334" r:id="rId14"/>
    <p:sldId id="1335" r:id="rId15"/>
    <p:sldId id="1344" r:id="rId16"/>
    <p:sldId id="1345" r:id="rId17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33333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7" autoAdjust="0"/>
    <p:restoredTop sz="94655" autoAdjust="0"/>
  </p:normalViewPr>
  <p:slideViewPr>
    <p:cSldViewPr snapToGrid="0" snapToObjects="1">
      <p:cViewPr>
        <p:scale>
          <a:sx n="86" d="100"/>
          <a:sy n="86" d="100"/>
        </p:scale>
        <p:origin x="1448" y="1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04.07.24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04.07.24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7040B52E-6118-F844-8FBE-85B6AFDC9E2A}"/>
              </a:ext>
            </a:extLst>
          </p:cNvPr>
          <p:cNvGrpSpPr/>
          <p:nvPr userDrawn="1"/>
        </p:nvGrpSpPr>
        <p:grpSpPr>
          <a:xfrm>
            <a:off x="1502578" y="976199"/>
            <a:ext cx="7426269" cy="3877686"/>
            <a:chOff x="1502578" y="976199"/>
            <a:chExt cx="7426269" cy="3877686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3FAB316F-95F1-6040-AB6B-EF23A5D58FAF}"/>
                </a:ext>
              </a:extLst>
            </p:cNvPr>
            <p:cNvSpPr/>
            <p:nvPr userDrawn="1"/>
          </p:nvSpPr>
          <p:spPr>
            <a:xfrm>
              <a:off x="7781365" y="3854824"/>
              <a:ext cx="1147482" cy="999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/>
            </a:p>
          </p:txBody>
        </p:sp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9DE39F29-B8C0-C64D-ADFE-A8AFF963CB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502578" y="976199"/>
              <a:ext cx="6099496" cy="387768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51529" y="2738074"/>
            <a:ext cx="4303059" cy="584900"/>
          </a:xfrm>
        </p:spPr>
        <p:txBody>
          <a:bodyPr anchor="b" anchorCtr="0">
            <a:noAutofit/>
          </a:bodyPr>
          <a:lstStyle>
            <a:lvl1pPr algn="ctr">
              <a:defRPr sz="2400">
                <a:solidFill>
                  <a:srgbClr val="66666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51529" y="3322973"/>
            <a:ext cx="4303060" cy="531851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6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4987636"/>
            <a:ext cx="5011189" cy="155864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BF80593-284C-244D-84D3-4D7255E83A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17634" y="130629"/>
            <a:ext cx="6071291" cy="701284"/>
          </a:xfrm>
        </p:spPr>
        <p:txBody>
          <a:bodyPr anchor="b"/>
          <a:lstStyle>
            <a:lvl1pPr marL="0" indent="0" algn="l">
              <a:buNone/>
              <a:defRPr sz="2000" b="1"/>
            </a:lvl1pPr>
          </a:lstStyle>
          <a:p>
            <a:r>
              <a:rPr lang="de-DE" dirty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49A09DE-28E3-08B0-F4D4-878CC0CB87C4}"/>
              </a:ext>
            </a:extLst>
          </p:cNvPr>
          <p:cNvSpPr txBox="1"/>
          <p:nvPr userDrawn="1"/>
        </p:nvSpPr>
        <p:spPr>
          <a:xfrm>
            <a:off x="8760690" y="4914482"/>
            <a:ext cx="64631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fld id="{125CBDDA-5CCF-8748-8988-9DC6C8981774}" type="slidenum">
              <a:rPr lang="de-DE" sz="1000" smtClean="0"/>
              <a:pPr/>
              <a:t>‹Nr.›</a:t>
            </a:fld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8" y="230397"/>
            <a:ext cx="6700979" cy="59066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04558A6-C6F7-B641-A640-AD4E6713C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15792" y="4914482"/>
            <a:ext cx="74489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Datumsplatzhalter 4">
            <a:extLst>
              <a:ext uri="{FF2B5EF4-FFF2-40B4-BE49-F238E27FC236}">
                <a16:creationId xmlns:a16="http://schemas.microsoft.com/office/drawing/2014/main" id="{5B18ECD6-07CA-8447-A867-07E633155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51256" y="4914482"/>
            <a:ext cx="84837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333333"/>
                </a:solidFill>
              </a:defRPr>
            </a:lvl1pPr>
          </a:lstStyle>
          <a:p>
            <a:fld id="{27476029-E254-4EA8-BC31-9945AEE031C0}" type="datetime1">
              <a:rPr lang="de-DE" smtClean="0"/>
              <a:t>04.07.24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379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943494DA-FA9D-1447-B70B-2896FD77F5D0}"/>
              </a:ext>
            </a:extLst>
          </p:cNvPr>
          <p:cNvCxnSpPr/>
          <p:nvPr userDrawn="1"/>
        </p:nvCxnSpPr>
        <p:spPr>
          <a:xfrm>
            <a:off x="0" y="5049583"/>
            <a:ext cx="9144000" cy="0"/>
          </a:xfrm>
          <a:prstGeom prst="line">
            <a:avLst/>
          </a:prstGeom>
          <a:ln w="2032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6" descr="GSI_Logo_rgb.png">
            <a:extLst>
              <a:ext uri="{FF2B5EF4-FFF2-40B4-BE49-F238E27FC236}">
                <a16:creationId xmlns:a16="http://schemas.microsoft.com/office/drawing/2014/main" id="{0E0D4DB1-EEDA-A644-B002-75EBF9968E0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9839" y="363875"/>
            <a:ext cx="1129081" cy="376361"/>
          </a:xfrm>
          <a:prstGeom prst="rect">
            <a:avLst/>
          </a:prstGeom>
        </p:spPr>
      </p:pic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2AC6B5F8-0827-6645-B5C9-ED4385971D8F}"/>
              </a:ext>
            </a:extLst>
          </p:cNvPr>
          <p:cNvCxnSpPr/>
          <p:nvPr userDrawn="1"/>
        </p:nvCxnSpPr>
        <p:spPr>
          <a:xfrm>
            <a:off x="0" y="826224"/>
            <a:ext cx="9144000" cy="0"/>
          </a:xfrm>
          <a:prstGeom prst="line">
            <a:avLst/>
          </a:prstGeom>
          <a:ln w="2032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CC9BBC89-C94F-2342-BFB0-0C52DC04C485}"/>
              </a:ext>
            </a:extLst>
          </p:cNvPr>
          <p:cNvSpPr>
            <a:spLocks/>
          </p:cNvSpPr>
          <p:nvPr userDrawn="1"/>
        </p:nvSpPr>
        <p:spPr>
          <a:xfrm>
            <a:off x="-1" y="727074"/>
            <a:ext cx="201600" cy="201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E807027-043F-224A-B8A1-2EA6FD7AA9B7}"/>
              </a:ext>
            </a:extLst>
          </p:cNvPr>
          <p:cNvSpPr>
            <a:spLocks/>
          </p:cNvSpPr>
          <p:nvPr userDrawn="1"/>
        </p:nvSpPr>
        <p:spPr>
          <a:xfrm>
            <a:off x="-1" y="4949824"/>
            <a:ext cx="203277" cy="203277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17635" y="1088015"/>
            <a:ext cx="8420176" cy="3677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15792" y="4914482"/>
            <a:ext cx="74489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35270" y="4950517"/>
            <a:ext cx="3527133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50" dirty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17638" y="231075"/>
            <a:ext cx="6129236" cy="5906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pic>
        <p:nvPicPr>
          <p:cNvPr id="13" name="Bild 12" descr="FAIR_Logo_rgb.png">
            <a:extLst>
              <a:ext uri="{FF2B5EF4-FFF2-40B4-BE49-F238E27FC236}">
                <a16:creationId xmlns:a16="http://schemas.microsoft.com/office/drawing/2014/main" id="{6EBF7B64-1F60-354C-83F5-CFA893F204B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0829" y="206825"/>
            <a:ext cx="775055" cy="645879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CEB0496-7D34-EEDD-4F7E-927C8B6FBB38}"/>
              </a:ext>
            </a:extLst>
          </p:cNvPr>
          <p:cNvSpPr txBox="1"/>
          <p:nvPr userDrawn="1"/>
        </p:nvSpPr>
        <p:spPr>
          <a:xfrm>
            <a:off x="3073509" y="4953047"/>
            <a:ext cx="2897284" cy="20774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750" kern="1200" dirty="0">
                <a:solidFill>
                  <a:srgbClr val="333333"/>
                </a:solidFill>
                <a:latin typeface="Arial"/>
                <a:ea typeface="+mn-ea"/>
                <a:cs typeface="Arial"/>
              </a:rPr>
              <a:t>Daniel Severin | 07/2024</a:t>
            </a:r>
          </a:p>
        </p:txBody>
      </p:sp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18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500" kern="1200">
          <a:solidFill>
            <a:srgbClr val="333333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350" kern="1200">
          <a:solidFill>
            <a:srgbClr val="333333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200" kern="1200">
          <a:solidFill>
            <a:srgbClr val="333333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050" kern="1200">
          <a:solidFill>
            <a:srgbClr val="333333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7C09B8-49F3-D689-C740-986955FD77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Beam Time 2024 – Report </a:t>
            </a:r>
            <a:r>
              <a:rPr lang="de-DE" dirty="0" err="1"/>
              <a:t>from</a:t>
            </a:r>
            <a:r>
              <a:rPr lang="de-DE" dirty="0"/>
              <a:t> Strahlzeitkoordinator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86DC149-8AD3-9D16-56A3-14052BB5D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1529" y="3813627"/>
            <a:ext cx="4303060" cy="531851"/>
          </a:xfrm>
        </p:spPr>
        <p:txBody>
          <a:bodyPr/>
          <a:lstStyle/>
          <a:p>
            <a:r>
              <a:rPr lang="de-DE" dirty="0"/>
              <a:t>Daniel Severin</a:t>
            </a:r>
          </a:p>
        </p:txBody>
      </p:sp>
    </p:spTree>
    <p:extLst>
      <p:ext uri="{BB962C8B-B14F-4D97-AF65-F5344CB8AC3E}">
        <p14:creationId xmlns:p14="http://schemas.microsoft.com/office/powerpoint/2010/main" val="308452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31E5-4D71-67EB-DD82-0AFB04C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Upcoming challenges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A6C50B-D66E-3D37-FE51-704A7872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638" y="1200151"/>
            <a:ext cx="8369162" cy="3394472"/>
          </a:xfrm>
        </p:spPr>
        <p:txBody>
          <a:bodyPr/>
          <a:lstStyle/>
          <a:p>
            <a:r>
              <a:rPr lang="en-GB" dirty="0"/>
              <a:t>2025 beamtime</a:t>
            </a:r>
          </a:p>
          <a:p>
            <a:pPr lvl="1"/>
            <a:r>
              <a:rPr lang="en-GB" dirty="0"/>
              <a:t>Longest block since more than 10 years (130 days physics)</a:t>
            </a:r>
          </a:p>
          <a:p>
            <a:pPr lvl="1"/>
            <a:r>
              <a:rPr lang="en-GB" dirty="0"/>
              <a:t>HITRAP strategy: commissioning vs. open for experiments</a:t>
            </a:r>
          </a:p>
          <a:p>
            <a:pPr lvl="1"/>
            <a:r>
              <a:rPr lang="en-GB" dirty="0"/>
              <a:t>48-Ca operation from HLI (3 blocks)</a:t>
            </a:r>
          </a:p>
          <a:p>
            <a:pPr lvl="1"/>
            <a:r>
              <a:rPr lang="en-GB" dirty="0"/>
              <a:t>Pion run (short)</a:t>
            </a:r>
          </a:p>
          <a:p>
            <a:pPr lvl="1"/>
            <a:r>
              <a:rPr lang="en-GB" dirty="0"/>
              <a:t>Fully packed FRS program</a:t>
            </a:r>
          </a:p>
          <a:p>
            <a:endParaRPr lang="en-GB" dirty="0"/>
          </a:p>
          <a:p>
            <a:r>
              <a:rPr lang="en-GB" dirty="0"/>
              <a:t>2026/27 PAC call</a:t>
            </a:r>
          </a:p>
          <a:p>
            <a:pPr lvl="1"/>
            <a:r>
              <a:rPr lang="en-GB" dirty="0"/>
              <a:t>Expectation management </a:t>
            </a:r>
          </a:p>
        </p:txBody>
      </p:sp>
    </p:spTree>
    <p:extLst>
      <p:ext uri="{BB962C8B-B14F-4D97-AF65-F5344CB8AC3E}">
        <p14:creationId xmlns:p14="http://schemas.microsoft.com/office/powerpoint/2010/main" val="348475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411C8B-6142-F049-2194-4BC7BB38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beamtime modes</a:t>
            </a:r>
            <a:endParaRPr lang="de-DE" dirty="0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74F2F14C-8E3F-77B6-D6D2-B606B23A71E8}"/>
              </a:ext>
            </a:extLst>
          </p:cNvPr>
          <p:cNvSpPr/>
          <p:nvPr/>
        </p:nvSpPr>
        <p:spPr>
          <a:xfrm>
            <a:off x="352337" y="1577130"/>
            <a:ext cx="1350629" cy="55367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Mode A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599742B3-5EC2-02E8-2847-61F67BC97A07}"/>
              </a:ext>
            </a:extLst>
          </p:cNvPr>
          <p:cNvSpPr/>
          <p:nvPr/>
        </p:nvSpPr>
        <p:spPr>
          <a:xfrm>
            <a:off x="352336" y="2492586"/>
            <a:ext cx="1350629" cy="55367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Mode B</a:t>
            </a: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C306B7C6-CA5F-9C9E-27C9-0752ED42CB9F}"/>
              </a:ext>
            </a:extLst>
          </p:cNvPr>
          <p:cNvSpPr/>
          <p:nvPr/>
        </p:nvSpPr>
        <p:spPr>
          <a:xfrm>
            <a:off x="352336" y="3408042"/>
            <a:ext cx="1350629" cy="55367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Mode C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490B6916-C824-7BBB-423F-7739BF6E6522}"/>
              </a:ext>
            </a:extLst>
          </p:cNvPr>
          <p:cNvSpPr/>
          <p:nvPr/>
        </p:nvSpPr>
        <p:spPr>
          <a:xfrm>
            <a:off x="2054710" y="1577130"/>
            <a:ext cx="3129687" cy="55367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Physics beamtime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A06EED31-3723-F74B-8762-C3C352567686}"/>
              </a:ext>
            </a:extLst>
          </p:cNvPr>
          <p:cNvSpPr/>
          <p:nvPr/>
        </p:nvSpPr>
        <p:spPr>
          <a:xfrm>
            <a:off x="2054709" y="2492586"/>
            <a:ext cx="3129687" cy="55367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/>
              <a:t>Best effort operation (BEO)</a:t>
            </a: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82F75B31-51CF-E7F9-7BA2-2C4DC6BC6B26}"/>
              </a:ext>
            </a:extLst>
          </p:cNvPr>
          <p:cNvSpPr/>
          <p:nvPr/>
        </p:nvSpPr>
        <p:spPr>
          <a:xfrm>
            <a:off x="2054709" y="3408042"/>
            <a:ext cx="3129687" cy="55367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/>
              <a:t>Second priority</a:t>
            </a:r>
          </a:p>
        </p:txBody>
      </p:sp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D4C54661-FFAF-9E46-0A42-0A4510A31F96}"/>
              </a:ext>
            </a:extLst>
          </p:cNvPr>
          <p:cNvSpPr/>
          <p:nvPr/>
        </p:nvSpPr>
        <p:spPr>
          <a:xfrm>
            <a:off x="5524447" y="1577130"/>
            <a:ext cx="3129687" cy="55367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- highest priority on physics</a:t>
            </a:r>
          </a:p>
          <a:p>
            <a:pPr algn="ctr"/>
            <a:r>
              <a:rPr lang="en-GB" sz="1200" dirty="0"/>
              <a:t>- full parallel operation</a:t>
            </a:r>
          </a:p>
          <a:p>
            <a:pPr algn="ctr"/>
            <a:r>
              <a:rPr lang="en-GB" sz="1200" dirty="0"/>
              <a:t>- full on-call service at any time</a:t>
            </a:r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219A4172-6A5E-A7B7-84B9-B430CD68CD08}"/>
              </a:ext>
            </a:extLst>
          </p:cNvPr>
          <p:cNvSpPr/>
          <p:nvPr/>
        </p:nvSpPr>
        <p:spPr>
          <a:xfrm>
            <a:off x="5524446" y="2492586"/>
            <a:ext cx="3129687" cy="55367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- priority on physics</a:t>
            </a:r>
          </a:p>
          <a:p>
            <a:pPr algn="ctr"/>
            <a:r>
              <a:rPr lang="en-GB" sz="1200" dirty="0"/>
              <a:t>- limited parallel operation</a:t>
            </a:r>
          </a:p>
          <a:p>
            <a:pPr algn="ctr"/>
            <a:r>
              <a:rPr lang="en-GB" sz="1200" dirty="0"/>
              <a:t>- on-call service by arrangement </a:t>
            </a:r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B2B25010-D52D-2392-5447-D9A55B2A55C6}"/>
              </a:ext>
            </a:extLst>
          </p:cNvPr>
          <p:cNvSpPr/>
          <p:nvPr/>
        </p:nvSpPr>
        <p:spPr>
          <a:xfrm>
            <a:off x="5524446" y="3408042"/>
            <a:ext cx="3129687" cy="553674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- priority on FAIR commissioning</a:t>
            </a:r>
          </a:p>
          <a:p>
            <a:pPr algn="ctr"/>
            <a:r>
              <a:rPr lang="en-GB" sz="1200" dirty="0"/>
              <a:t>- limited parallel operation</a:t>
            </a:r>
          </a:p>
          <a:p>
            <a:pPr algn="ctr"/>
            <a:r>
              <a:rPr lang="en-GB" sz="1200" dirty="0"/>
              <a:t>- on-call service by arrangement</a:t>
            </a:r>
          </a:p>
        </p:txBody>
      </p:sp>
    </p:spTree>
    <p:extLst>
      <p:ext uri="{BB962C8B-B14F-4D97-AF65-F5344CB8AC3E}">
        <p14:creationId xmlns:p14="http://schemas.microsoft.com/office/powerpoint/2010/main" val="396635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hteck 119">
            <a:extLst>
              <a:ext uri="{FF2B5EF4-FFF2-40B4-BE49-F238E27FC236}">
                <a16:creationId xmlns:a16="http://schemas.microsoft.com/office/drawing/2014/main" id="{541896D6-B6D0-7F46-9E0C-BCC03D5D7A7F}"/>
              </a:ext>
            </a:extLst>
          </p:cNvPr>
          <p:cNvSpPr/>
          <p:nvPr/>
        </p:nvSpPr>
        <p:spPr>
          <a:xfrm>
            <a:off x="7149800" y="3599699"/>
            <a:ext cx="296749" cy="145178"/>
          </a:xfrm>
          <a:prstGeom prst="rect">
            <a:avLst/>
          </a:prstGeom>
          <a:pattFill prst="dkVert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00" dirty="0"/>
          </a:p>
        </p:txBody>
      </p:sp>
      <p:cxnSp>
        <p:nvCxnSpPr>
          <p:cNvPr id="81" name="Gerader Verbinder 4">
            <a:extLst>
              <a:ext uri="{FF2B5EF4-FFF2-40B4-BE49-F238E27FC236}">
                <a16:creationId xmlns:a16="http://schemas.microsoft.com/office/drawing/2014/main" id="{A3E13F90-9EE7-3E42-B2B7-D14CD6EE5C1E}"/>
              </a:ext>
            </a:extLst>
          </p:cNvPr>
          <p:cNvCxnSpPr>
            <a:cxnSpLocks/>
          </p:cNvCxnSpPr>
          <p:nvPr/>
        </p:nvCxnSpPr>
        <p:spPr>
          <a:xfrm>
            <a:off x="4716016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4">
            <a:extLst>
              <a:ext uri="{FF2B5EF4-FFF2-40B4-BE49-F238E27FC236}">
                <a16:creationId xmlns:a16="http://schemas.microsoft.com/office/drawing/2014/main" id="{2714FB18-207D-4249-81B7-37ED7CF52041}"/>
              </a:ext>
            </a:extLst>
          </p:cNvPr>
          <p:cNvCxnSpPr>
            <a:cxnSpLocks/>
          </p:cNvCxnSpPr>
          <p:nvPr/>
        </p:nvCxnSpPr>
        <p:spPr>
          <a:xfrm>
            <a:off x="5656535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4">
            <a:extLst>
              <a:ext uri="{FF2B5EF4-FFF2-40B4-BE49-F238E27FC236}">
                <a16:creationId xmlns:a16="http://schemas.microsoft.com/office/drawing/2014/main" id="{2DC3FF08-DFC4-BA40-A1CA-A114C391962A}"/>
              </a:ext>
            </a:extLst>
          </p:cNvPr>
          <p:cNvCxnSpPr>
            <a:cxnSpLocks/>
          </p:cNvCxnSpPr>
          <p:nvPr/>
        </p:nvCxnSpPr>
        <p:spPr>
          <a:xfrm>
            <a:off x="6583809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4">
            <a:extLst>
              <a:ext uri="{FF2B5EF4-FFF2-40B4-BE49-F238E27FC236}">
                <a16:creationId xmlns:a16="http://schemas.microsoft.com/office/drawing/2014/main" id="{0260D12E-73E9-7642-9CE2-1612D3B5B104}"/>
              </a:ext>
            </a:extLst>
          </p:cNvPr>
          <p:cNvCxnSpPr>
            <a:cxnSpLocks/>
          </p:cNvCxnSpPr>
          <p:nvPr/>
        </p:nvCxnSpPr>
        <p:spPr>
          <a:xfrm>
            <a:off x="7524328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hteck 79">
            <a:extLst>
              <a:ext uri="{FF2B5EF4-FFF2-40B4-BE49-F238E27FC236}">
                <a16:creationId xmlns:a16="http://schemas.microsoft.com/office/drawing/2014/main" id="{FF3A0E17-9874-CD43-AF4F-C15DF41D02EF}"/>
              </a:ext>
            </a:extLst>
          </p:cNvPr>
          <p:cNvSpPr/>
          <p:nvPr/>
        </p:nvSpPr>
        <p:spPr>
          <a:xfrm>
            <a:off x="-9" y="1058389"/>
            <a:ext cx="9160552" cy="325087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beam time</a:t>
            </a:r>
            <a:endParaRPr lang="en-US" sz="6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D4A127-83F7-4044-9CFB-A68AE04D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FAIR/GSI strategic operation scenario towards FS+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3C0EA5-8005-0C46-B272-1FB79B848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15792" y="4914482"/>
            <a:ext cx="744898" cy="273844"/>
          </a:xfrm>
        </p:spPr>
        <p:txBody>
          <a:bodyPr/>
          <a:lstStyle/>
          <a:p>
            <a:fld id="{125CBDDA-5CCF-8748-8988-9DC6C8981774}" type="slidenum">
              <a:rPr lang="de-DE" smtClean="0"/>
              <a:t>12</a:t>
            </a:fld>
            <a:endParaRPr lang="de-DE" dirty="0"/>
          </a:p>
        </p:txBody>
      </p:sp>
      <p:cxnSp>
        <p:nvCxnSpPr>
          <p:cNvPr id="29" name="Gerader Verbinder 4">
            <a:extLst>
              <a:ext uri="{FF2B5EF4-FFF2-40B4-BE49-F238E27FC236}">
                <a16:creationId xmlns:a16="http://schemas.microsoft.com/office/drawing/2014/main" id="{CAF17B33-6680-3B42-B24E-A416CD5EE330}"/>
              </a:ext>
            </a:extLst>
          </p:cNvPr>
          <p:cNvCxnSpPr>
            <a:cxnSpLocks/>
          </p:cNvCxnSpPr>
          <p:nvPr/>
        </p:nvCxnSpPr>
        <p:spPr>
          <a:xfrm>
            <a:off x="2843808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feld 38">
            <a:extLst>
              <a:ext uri="{FF2B5EF4-FFF2-40B4-BE49-F238E27FC236}">
                <a16:creationId xmlns:a16="http://schemas.microsoft.com/office/drawing/2014/main" id="{D4E6BEF7-CACE-8842-AC08-5C652A582CAC}"/>
              </a:ext>
            </a:extLst>
          </p:cNvPr>
          <p:cNvSpPr txBox="1"/>
          <p:nvPr/>
        </p:nvSpPr>
        <p:spPr>
          <a:xfrm>
            <a:off x="1209159" y="4299487"/>
            <a:ext cx="638288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2022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967A8E8-2F4F-0843-BBE3-C98BA6E43E06}"/>
              </a:ext>
            </a:extLst>
          </p:cNvPr>
          <p:cNvSpPr txBox="1"/>
          <p:nvPr/>
        </p:nvSpPr>
        <p:spPr>
          <a:xfrm>
            <a:off x="2129030" y="4299487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de-DE"/>
            </a:defPPr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2023</a:t>
            </a:r>
          </a:p>
        </p:txBody>
      </p:sp>
      <p:sp>
        <p:nvSpPr>
          <p:cNvPr id="46" name="Geschweifte Klammer rechts 45">
            <a:extLst>
              <a:ext uri="{FF2B5EF4-FFF2-40B4-BE49-F238E27FC236}">
                <a16:creationId xmlns:a16="http://schemas.microsoft.com/office/drawing/2014/main" id="{766B2339-30D8-AB4F-8F4C-CF61C5F44A63}"/>
              </a:ext>
            </a:extLst>
          </p:cNvPr>
          <p:cNvSpPr/>
          <p:nvPr/>
        </p:nvSpPr>
        <p:spPr>
          <a:xfrm rot="5400000">
            <a:off x="3292967" y="2289343"/>
            <a:ext cx="136944" cy="4590189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9AEEA2A0-959E-8D4E-935E-225D1E6F0AC4}"/>
              </a:ext>
            </a:extLst>
          </p:cNvPr>
          <p:cNvSpPr txBox="1"/>
          <p:nvPr/>
        </p:nvSpPr>
        <p:spPr>
          <a:xfrm>
            <a:off x="2828168" y="4714112"/>
            <a:ext cx="1078317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050" dirty="0"/>
              <a:t>FAIR Phase 0</a:t>
            </a:r>
          </a:p>
        </p:txBody>
      </p:sp>
      <p:sp>
        <p:nvSpPr>
          <p:cNvPr id="48" name="Geschweifte Klammer rechts 47">
            <a:extLst>
              <a:ext uri="{FF2B5EF4-FFF2-40B4-BE49-F238E27FC236}">
                <a16:creationId xmlns:a16="http://schemas.microsoft.com/office/drawing/2014/main" id="{D9709B8A-0D8C-074A-952B-6F1DEE669626}"/>
              </a:ext>
            </a:extLst>
          </p:cNvPr>
          <p:cNvSpPr/>
          <p:nvPr/>
        </p:nvSpPr>
        <p:spPr>
          <a:xfrm rot="5400000">
            <a:off x="6067464" y="4137746"/>
            <a:ext cx="138126" cy="894565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56441A5-9E16-A04F-B2A8-80C5ADF6CFAA}"/>
              </a:ext>
            </a:extLst>
          </p:cNvPr>
          <p:cNvSpPr txBox="1"/>
          <p:nvPr/>
        </p:nvSpPr>
        <p:spPr>
          <a:xfrm>
            <a:off x="5604021" y="4684326"/>
            <a:ext cx="1046193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050" dirty="0"/>
              <a:t>Early Science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6E52EC9F-CF42-3F40-B986-62ED3A8317E5}"/>
              </a:ext>
            </a:extLst>
          </p:cNvPr>
          <p:cNvSpPr/>
          <p:nvPr/>
        </p:nvSpPr>
        <p:spPr>
          <a:xfrm>
            <a:off x="1118462" y="1122360"/>
            <a:ext cx="360000" cy="2041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134 </a:t>
            </a:r>
            <a:endParaRPr lang="en-US" sz="800" dirty="0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931F224E-A706-8542-B3D5-534E346E8223}"/>
              </a:ext>
            </a:extLst>
          </p:cNvPr>
          <p:cNvSpPr/>
          <p:nvPr/>
        </p:nvSpPr>
        <p:spPr>
          <a:xfrm>
            <a:off x="2498868" y="1117632"/>
            <a:ext cx="295191" cy="1985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44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7FF8F1E8-F7D0-3141-92D3-E2AD2434B880}"/>
              </a:ext>
            </a:extLst>
          </p:cNvPr>
          <p:cNvSpPr/>
          <p:nvPr/>
        </p:nvSpPr>
        <p:spPr>
          <a:xfrm>
            <a:off x="2903999" y="1112051"/>
            <a:ext cx="360000" cy="1985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15292F8-1C42-8F4B-9339-51E9A268509C}"/>
              </a:ext>
            </a:extLst>
          </p:cNvPr>
          <p:cNvSpPr/>
          <p:nvPr/>
        </p:nvSpPr>
        <p:spPr>
          <a:xfrm>
            <a:off x="3812197" y="1116601"/>
            <a:ext cx="491886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140+30</a:t>
            </a:r>
            <a:endParaRPr lang="en-US" sz="8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3CAEDC1-9C29-2A46-B1AB-D91B1F2B9654}"/>
              </a:ext>
            </a:extLst>
          </p:cNvPr>
          <p:cNvSpPr/>
          <p:nvPr/>
        </p:nvSpPr>
        <p:spPr>
          <a:xfrm>
            <a:off x="4925912" y="1117089"/>
            <a:ext cx="326246" cy="22157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</a:t>
            </a:r>
            <a:endParaRPr lang="en-US" sz="800" dirty="0"/>
          </a:p>
        </p:txBody>
      </p:sp>
      <p:sp>
        <p:nvSpPr>
          <p:cNvPr id="64" name="Foliennummernplatzhalter 2">
            <a:extLst>
              <a:ext uri="{FF2B5EF4-FFF2-40B4-BE49-F238E27FC236}">
                <a16:creationId xmlns:a16="http://schemas.microsoft.com/office/drawing/2014/main" id="{D4A4786A-8140-7F49-91A9-B1E29ED2CA79}"/>
              </a:ext>
            </a:extLst>
          </p:cNvPr>
          <p:cNvSpPr txBox="1">
            <a:spLocks/>
          </p:cNvSpPr>
          <p:nvPr/>
        </p:nvSpPr>
        <p:spPr>
          <a:xfrm>
            <a:off x="8015792" y="4914482"/>
            <a:ext cx="74489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457200" rtl="0" eaLnBrk="1" latinLnBrk="0" hangingPunct="1">
              <a:defRPr sz="750" kern="1200">
                <a:solidFill>
                  <a:srgbClr val="333333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5CBDDA-5CCF-8748-8988-9DC6C8981774}" type="slidenum">
              <a:rPr lang="de-DE" smtClean="0"/>
              <a:pPr/>
              <a:t>12</a:t>
            </a:fld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707C22B-35E2-2341-9DED-CCF2D878919C}"/>
              </a:ext>
            </a:extLst>
          </p:cNvPr>
          <p:cNvGrpSpPr/>
          <p:nvPr/>
        </p:nvGrpSpPr>
        <p:grpSpPr>
          <a:xfrm>
            <a:off x="0" y="2243757"/>
            <a:ext cx="9160552" cy="1041376"/>
            <a:chOff x="0" y="2753894"/>
            <a:chExt cx="9160552" cy="1041376"/>
          </a:xfrm>
        </p:grpSpPr>
        <p:sp>
          <p:nvSpPr>
            <p:cNvPr id="71" name="Rahmen 70">
              <a:extLst>
                <a:ext uri="{FF2B5EF4-FFF2-40B4-BE49-F238E27FC236}">
                  <a16:creationId xmlns:a16="http://schemas.microsoft.com/office/drawing/2014/main" id="{E3A203DA-79FF-8049-8616-931B3C04FB99}"/>
                </a:ext>
              </a:extLst>
            </p:cNvPr>
            <p:cNvSpPr/>
            <p:nvPr/>
          </p:nvSpPr>
          <p:spPr>
            <a:xfrm>
              <a:off x="0" y="2753894"/>
              <a:ext cx="9160552" cy="1041376"/>
            </a:xfrm>
            <a:prstGeom prst="frame">
              <a:avLst>
                <a:gd name="adj1" fmla="val 2976"/>
              </a:avLst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77" name="Rechteck 76">
              <a:extLst>
                <a:ext uri="{FF2B5EF4-FFF2-40B4-BE49-F238E27FC236}">
                  <a16:creationId xmlns:a16="http://schemas.microsoft.com/office/drawing/2014/main" id="{28C8C8BA-EA85-2146-BFCA-8419B3B53030}"/>
                </a:ext>
              </a:extLst>
            </p:cNvPr>
            <p:cNvSpPr/>
            <p:nvPr/>
          </p:nvSpPr>
          <p:spPr>
            <a:xfrm>
              <a:off x="1" y="2753894"/>
              <a:ext cx="1026918" cy="1024514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dirty="0"/>
                <a:t>Project phases (ES, FS, FS+)</a:t>
              </a:r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1828DF90-3025-FA46-A666-3ED558EFB96C}"/>
                </a:ext>
              </a:extLst>
            </p:cNvPr>
            <p:cNvSpPr/>
            <p:nvPr/>
          </p:nvSpPr>
          <p:spPr>
            <a:xfrm>
              <a:off x="2883518" y="2838230"/>
              <a:ext cx="3679812" cy="180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FAIR Installation of Accelerator Components</a:t>
              </a:r>
              <a:endParaRPr lang="en-GB" sz="1200" dirty="0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713E60CE-8FE6-4E4E-879A-B939ABF3E708}"/>
                </a:ext>
              </a:extLst>
            </p:cNvPr>
            <p:cNvSpPr/>
            <p:nvPr/>
          </p:nvSpPr>
          <p:spPr>
            <a:xfrm>
              <a:off x="4206120" y="3091317"/>
              <a:ext cx="2875760" cy="180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     FAIR Hardware Commissioning</a:t>
              </a:r>
              <a:endParaRPr lang="en-GB" sz="1200" dirty="0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F8D7F67D-95C9-8649-A8B2-BA5C162FBBE2}"/>
                </a:ext>
              </a:extLst>
            </p:cNvPr>
            <p:cNvSpPr/>
            <p:nvPr/>
          </p:nvSpPr>
          <p:spPr>
            <a:xfrm>
              <a:off x="6032418" y="3351296"/>
              <a:ext cx="3102577" cy="180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FAIR Beam Commissioning</a:t>
              </a:r>
              <a:r>
                <a:rPr lang="en-GB" sz="1200" dirty="0"/>
                <a:t>       </a:t>
              </a:r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2AB92C2C-24BB-5647-BF13-AD03D205CC11}"/>
              </a:ext>
            </a:extLst>
          </p:cNvPr>
          <p:cNvSpPr/>
          <p:nvPr/>
        </p:nvSpPr>
        <p:spPr>
          <a:xfrm>
            <a:off x="9098281" y="4499072"/>
            <a:ext cx="45719" cy="4154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75" name="Gerader Verbinder 4">
            <a:extLst>
              <a:ext uri="{FF2B5EF4-FFF2-40B4-BE49-F238E27FC236}">
                <a16:creationId xmlns:a16="http://schemas.microsoft.com/office/drawing/2014/main" id="{1956F2D1-3C33-3C48-AEAC-E32EF5D80D9A}"/>
              </a:ext>
            </a:extLst>
          </p:cNvPr>
          <p:cNvCxnSpPr>
            <a:cxnSpLocks/>
          </p:cNvCxnSpPr>
          <p:nvPr/>
        </p:nvCxnSpPr>
        <p:spPr>
          <a:xfrm>
            <a:off x="1907704" y="1058863"/>
            <a:ext cx="0" cy="3256053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4">
            <a:extLst>
              <a:ext uri="{FF2B5EF4-FFF2-40B4-BE49-F238E27FC236}">
                <a16:creationId xmlns:a16="http://schemas.microsoft.com/office/drawing/2014/main" id="{CF4A01B6-607F-9947-A279-9408D732D929}"/>
              </a:ext>
            </a:extLst>
          </p:cNvPr>
          <p:cNvCxnSpPr>
            <a:cxnSpLocks/>
          </p:cNvCxnSpPr>
          <p:nvPr/>
        </p:nvCxnSpPr>
        <p:spPr>
          <a:xfrm>
            <a:off x="3784327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4">
            <a:extLst>
              <a:ext uri="{FF2B5EF4-FFF2-40B4-BE49-F238E27FC236}">
                <a16:creationId xmlns:a16="http://schemas.microsoft.com/office/drawing/2014/main" id="{123A25D6-C1B5-924B-97FF-457425EF646E}"/>
              </a:ext>
            </a:extLst>
          </p:cNvPr>
          <p:cNvCxnSpPr>
            <a:cxnSpLocks/>
          </p:cNvCxnSpPr>
          <p:nvPr/>
        </p:nvCxnSpPr>
        <p:spPr>
          <a:xfrm>
            <a:off x="8460432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feld 88">
            <a:extLst>
              <a:ext uri="{FF2B5EF4-FFF2-40B4-BE49-F238E27FC236}">
                <a16:creationId xmlns:a16="http://schemas.microsoft.com/office/drawing/2014/main" id="{B37F9824-1C58-3447-8074-061E97965A16}"/>
              </a:ext>
            </a:extLst>
          </p:cNvPr>
          <p:cNvSpPr txBox="1"/>
          <p:nvPr/>
        </p:nvSpPr>
        <p:spPr>
          <a:xfrm>
            <a:off x="3066952" y="4290167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2024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64BB6EA1-FD7C-3B4A-969D-046576822606}"/>
              </a:ext>
            </a:extLst>
          </p:cNvPr>
          <p:cNvSpPr txBox="1"/>
          <p:nvPr/>
        </p:nvSpPr>
        <p:spPr>
          <a:xfrm>
            <a:off x="4004874" y="4293809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2025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07CB78DA-5CBA-EF48-87AE-98138F296B76}"/>
              </a:ext>
            </a:extLst>
          </p:cNvPr>
          <p:cNvSpPr txBox="1"/>
          <p:nvPr/>
        </p:nvSpPr>
        <p:spPr>
          <a:xfrm>
            <a:off x="4942796" y="4299486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2026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A8F6B79D-219F-EA47-ADA5-4722BA82544F}"/>
              </a:ext>
            </a:extLst>
          </p:cNvPr>
          <p:cNvSpPr txBox="1"/>
          <p:nvPr/>
        </p:nvSpPr>
        <p:spPr>
          <a:xfrm>
            <a:off x="5860237" y="4299485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2027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BFC534F-DE26-0240-BD00-6D875602AA54}"/>
              </a:ext>
            </a:extLst>
          </p:cNvPr>
          <p:cNvSpPr txBox="1"/>
          <p:nvPr/>
        </p:nvSpPr>
        <p:spPr>
          <a:xfrm>
            <a:off x="6778076" y="4299485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2028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24E199DD-3C7E-C042-960A-3DFB04C0BF23}"/>
              </a:ext>
            </a:extLst>
          </p:cNvPr>
          <p:cNvSpPr txBox="1"/>
          <p:nvPr/>
        </p:nvSpPr>
        <p:spPr>
          <a:xfrm>
            <a:off x="7723518" y="4299485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2029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58A580F2-42E0-A844-B34B-A42D83B0D325}"/>
              </a:ext>
            </a:extLst>
          </p:cNvPr>
          <p:cNvSpPr txBox="1"/>
          <p:nvPr/>
        </p:nvSpPr>
        <p:spPr>
          <a:xfrm>
            <a:off x="8580780" y="4314916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2030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B81B561-D475-634E-8CC0-82B14402D828}"/>
              </a:ext>
            </a:extLst>
          </p:cNvPr>
          <p:cNvGrpSpPr/>
          <p:nvPr/>
        </p:nvGrpSpPr>
        <p:grpSpPr>
          <a:xfrm>
            <a:off x="0" y="3316549"/>
            <a:ext cx="9160552" cy="1008343"/>
            <a:chOff x="0" y="1271531"/>
            <a:chExt cx="9160552" cy="1022427"/>
          </a:xfrm>
        </p:grpSpPr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ADA9DFEA-9439-7744-85CB-22E079EF82E1}"/>
                </a:ext>
              </a:extLst>
            </p:cNvPr>
            <p:cNvSpPr/>
            <p:nvPr/>
          </p:nvSpPr>
          <p:spPr>
            <a:xfrm>
              <a:off x="1918943" y="2093631"/>
              <a:ext cx="7179324" cy="13631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UNILAC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EH,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SIS18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  TH, EX,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FRS, ESR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HITRAP, </a:t>
              </a:r>
              <a:r>
                <a:rPr lang="en-GB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Cryring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GB" sz="1000" dirty="0"/>
            </a:p>
          </p:txBody>
        </p:sp>
        <p:sp>
          <p:nvSpPr>
            <p:cNvPr id="24" name="Rahmen 23">
              <a:extLst>
                <a:ext uri="{FF2B5EF4-FFF2-40B4-BE49-F238E27FC236}">
                  <a16:creationId xmlns:a16="http://schemas.microsoft.com/office/drawing/2014/main" id="{EF8BC6AB-3048-354F-BA56-532455046127}"/>
                </a:ext>
              </a:extLst>
            </p:cNvPr>
            <p:cNvSpPr/>
            <p:nvPr/>
          </p:nvSpPr>
          <p:spPr>
            <a:xfrm>
              <a:off x="0" y="1271532"/>
              <a:ext cx="9160552" cy="1020342"/>
            </a:xfrm>
            <a:prstGeom prst="frame">
              <a:avLst>
                <a:gd name="adj1" fmla="val 2976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76" name="Rechteck 75">
              <a:extLst>
                <a:ext uri="{FF2B5EF4-FFF2-40B4-BE49-F238E27FC236}">
                  <a16:creationId xmlns:a16="http://schemas.microsoft.com/office/drawing/2014/main" id="{F9B00A20-D75D-9047-BB9D-0903C7E267A3}"/>
                </a:ext>
              </a:extLst>
            </p:cNvPr>
            <p:cNvSpPr/>
            <p:nvPr/>
          </p:nvSpPr>
          <p:spPr>
            <a:xfrm>
              <a:off x="1" y="1271531"/>
              <a:ext cx="1026918" cy="102242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 dirty="0"/>
                <a:t>Facility availability</a:t>
              </a:r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2B40FF8C-348B-6F4F-B1D8-BEE5574C697E}"/>
                </a:ext>
              </a:extLst>
            </p:cNvPr>
            <p:cNvSpPr/>
            <p:nvPr/>
          </p:nvSpPr>
          <p:spPr>
            <a:xfrm>
              <a:off x="6465501" y="1355188"/>
              <a:ext cx="2627025" cy="14710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SIS18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SFRS  NUSTAR</a:t>
              </a:r>
              <a:endParaRPr lang="en-GB" sz="1000" dirty="0"/>
            </a:p>
          </p:txBody>
        </p: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541896D6-B6D0-7F46-9E0C-BCC03D5D7A7F}"/>
                </a:ext>
              </a:extLst>
            </p:cNvPr>
            <p:cNvSpPr/>
            <p:nvPr/>
          </p:nvSpPr>
          <p:spPr>
            <a:xfrm>
              <a:off x="6032419" y="1352180"/>
              <a:ext cx="433082" cy="147206"/>
            </a:xfrm>
            <a:prstGeom prst="rect">
              <a:avLst/>
            </a:prstGeom>
            <a:pattFill prst="dkVert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000" dirty="0"/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35D6777D-C9BA-6940-803B-FEB48C8EDF74}"/>
                </a:ext>
              </a:extLst>
            </p:cNvPr>
            <p:cNvSpPr/>
            <p:nvPr/>
          </p:nvSpPr>
          <p:spPr>
            <a:xfrm>
              <a:off x="7473768" y="1750062"/>
              <a:ext cx="1618757" cy="1574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SIS100 –&gt; CBM</a:t>
              </a:r>
              <a:endParaRPr lang="en-GB" sz="1000" dirty="0"/>
            </a:p>
          </p:txBody>
        </p:sp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599B9E73-E304-D646-AC17-94D9BD657564}"/>
                </a:ext>
              </a:extLst>
            </p:cNvPr>
            <p:cNvSpPr/>
            <p:nvPr/>
          </p:nvSpPr>
          <p:spPr>
            <a:xfrm>
              <a:off x="7248742" y="1751907"/>
              <a:ext cx="225026" cy="155618"/>
            </a:xfrm>
            <a:prstGeom prst="rect">
              <a:avLst/>
            </a:prstGeom>
            <a:pattFill prst="dkVert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000" dirty="0"/>
            </a:p>
          </p:txBody>
        </p: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A870F806-E150-EF40-AB19-BF864748A10D}"/>
                </a:ext>
              </a:extLst>
            </p:cNvPr>
            <p:cNvSpPr/>
            <p:nvPr/>
          </p:nvSpPr>
          <p:spPr>
            <a:xfrm>
              <a:off x="7376532" y="1556933"/>
              <a:ext cx="1716158" cy="14890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SIS100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SFRS  NUSTAR</a:t>
              </a:r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1" name="Rechteck 100">
            <a:extLst>
              <a:ext uri="{FF2B5EF4-FFF2-40B4-BE49-F238E27FC236}">
                <a16:creationId xmlns:a16="http://schemas.microsoft.com/office/drawing/2014/main" id="{1CEAF3EE-C15F-1F41-B28C-964AB4326200}"/>
              </a:ext>
            </a:extLst>
          </p:cNvPr>
          <p:cNvSpPr/>
          <p:nvPr/>
        </p:nvSpPr>
        <p:spPr>
          <a:xfrm>
            <a:off x="6695959" y="1117633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  <a:endParaRPr lang="en-US" sz="800" dirty="0"/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1ED7372A-BB65-2F43-892E-9C2903E2AD3E}"/>
              </a:ext>
            </a:extLst>
          </p:cNvPr>
          <p:cNvSpPr/>
          <p:nvPr/>
        </p:nvSpPr>
        <p:spPr>
          <a:xfrm>
            <a:off x="7610726" y="1117633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</a:t>
            </a:r>
            <a:endParaRPr lang="en-US" sz="800" dirty="0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4EB81290-6A5C-C146-94F5-EAC80C5F49C0}"/>
              </a:ext>
            </a:extLst>
          </p:cNvPr>
          <p:cNvSpPr/>
          <p:nvPr/>
        </p:nvSpPr>
        <p:spPr>
          <a:xfrm>
            <a:off x="8605777" y="1117633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240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7FB9C3BD-A207-0E4B-832E-CA4D3168500B}"/>
              </a:ext>
            </a:extLst>
          </p:cNvPr>
          <p:cNvSpPr/>
          <p:nvPr/>
        </p:nvSpPr>
        <p:spPr>
          <a:xfrm>
            <a:off x="0" y="1058390"/>
            <a:ext cx="1026910" cy="3355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 err="1"/>
              <a:t>Acc</a:t>
            </a:r>
            <a:r>
              <a:rPr lang="de-DE" sz="1000" dirty="0"/>
              <a:t>. </a:t>
            </a:r>
            <a:r>
              <a:rPr lang="en-GB" sz="1000" dirty="0"/>
              <a:t>Operation total / days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7DC4C94C-2A38-2349-A726-CDA7A6B10E38}"/>
              </a:ext>
            </a:extLst>
          </p:cNvPr>
          <p:cNvSpPr/>
          <p:nvPr/>
        </p:nvSpPr>
        <p:spPr>
          <a:xfrm>
            <a:off x="-11239" y="1547673"/>
            <a:ext cx="9160552" cy="325087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beam time</a:t>
            </a:r>
            <a:endParaRPr lang="en-US" sz="600" dirty="0"/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F3E7796E-C115-7245-9F66-D01E4CFD0FF1}"/>
              </a:ext>
            </a:extLst>
          </p:cNvPr>
          <p:cNvSpPr/>
          <p:nvPr/>
        </p:nvSpPr>
        <p:spPr>
          <a:xfrm>
            <a:off x="1107232" y="1611644"/>
            <a:ext cx="360000" cy="20416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107 </a:t>
            </a:r>
            <a:endParaRPr lang="en-US" sz="800" dirty="0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86F5B659-0914-6749-98F2-9DB839F30A77}"/>
              </a:ext>
            </a:extLst>
          </p:cNvPr>
          <p:cNvSpPr/>
          <p:nvPr/>
        </p:nvSpPr>
        <p:spPr>
          <a:xfrm>
            <a:off x="2500229" y="1611643"/>
            <a:ext cx="287212" cy="1985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49E56CF8-D49B-5F4E-B5AC-405079402523}"/>
              </a:ext>
            </a:extLst>
          </p:cNvPr>
          <p:cNvSpPr/>
          <p:nvPr/>
        </p:nvSpPr>
        <p:spPr>
          <a:xfrm>
            <a:off x="2903999" y="1611643"/>
            <a:ext cx="360000" cy="1985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C2AA84B7-2845-EE4A-849F-3295801E0B1C}"/>
              </a:ext>
            </a:extLst>
          </p:cNvPr>
          <p:cNvSpPr/>
          <p:nvPr/>
        </p:nvSpPr>
        <p:spPr>
          <a:xfrm>
            <a:off x="6684729" y="1606917"/>
            <a:ext cx="777808" cy="19856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120*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1040A597-5806-714D-890A-214D0FEC7D65}"/>
              </a:ext>
            </a:extLst>
          </p:cNvPr>
          <p:cNvSpPr/>
          <p:nvPr/>
        </p:nvSpPr>
        <p:spPr>
          <a:xfrm>
            <a:off x="7599496" y="1606917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180</a:t>
            </a:r>
            <a:endParaRPr lang="en-US" sz="800" dirty="0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B6ED2616-6C3B-854E-A95F-55A2E7122458}"/>
              </a:ext>
            </a:extLst>
          </p:cNvPr>
          <p:cNvSpPr/>
          <p:nvPr/>
        </p:nvSpPr>
        <p:spPr>
          <a:xfrm>
            <a:off x="-11230" y="1547674"/>
            <a:ext cx="1026910" cy="3355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 err="1"/>
              <a:t>Physics</a:t>
            </a:r>
            <a:r>
              <a:rPr lang="de-DE" sz="900" dirty="0"/>
              <a:t> beam time/</a:t>
            </a:r>
            <a:r>
              <a:rPr lang="en-GB" sz="900" dirty="0"/>
              <a:t> days</a:t>
            </a: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8611665C-86D7-4C47-B475-BA43A6537426}"/>
              </a:ext>
            </a:extLst>
          </p:cNvPr>
          <p:cNvSpPr/>
          <p:nvPr/>
        </p:nvSpPr>
        <p:spPr>
          <a:xfrm>
            <a:off x="8605777" y="1606917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180</a:t>
            </a: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49E56CF8-D49B-5F4E-B5AC-405079402523}"/>
              </a:ext>
            </a:extLst>
          </p:cNvPr>
          <p:cNvSpPr/>
          <p:nvPr/>
        </p:nvSpPr>
        <p:spPr>
          <a:xfrm>
            <a:off x="3812197" y="1611643"/>
            <a:ext cx="491885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100+30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 rot="18900000">
            <a:off x="4710842" y="2586278"/>
            <a:ext cx="187712" cy="1877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00" dirty="0"/>
          </a:p>
        </p:txBody>
      </p:sp>
      <p:sp>
        <p:nvSpPr>
          <p:cNvPr id="8" name="Textfeld 7"/>
          <p:cNvSpPr txBox="1"/>
          <p:nvPr/>
        </p:nvSpPr>
        <p:spPr>
          <a:xfrm>
            <a:off x="4679610" y="2771812"/>
            <a:ext cx="1019831" cy="338554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r>
              <a:rPr lang="en-US" sz="800" dirty="0"/>
              <a:t>FCC OP ready</a:t>
            </a:r>
          </a:p>
          <a:p>
            <a:r>
              <a:rPr lang="en-US" sz="800" dirty="0"/>
              <a:t>UNILAC CS ready</a:t>
            </a: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FA284E8E-1444-DD46-86D2-9A7BB9A1D19E}"/>
              </a:ext>
            </a:extLst>
          </p:cNvPr>
          <p:cNvSpPr/>
          <p:nvPr/>
        </p:nvSpPr>
        <p:spPr>
          <a:xfrm>
            <a:off x="6185547" y="1114056"/>
            <a:ext cx="357304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</a:t>
            </a:r>
            <a:endParaRPr lang="en-US" sz="800" dirty="0"/>
          </a:p>
        </p:txBody>
      </p:sp>
      <p:sp>
        <p:nvSpPr>
          <p:cNvPr id="118" name="Geschweifte Klammer rechts 117">
            <a:extLst>
              <a:ext uri="{FF2B5EF4-FFF2-40B4-BE49-F238E27FC236}">
                <a16:creationId xmlns:a16="http://schemas.microsoft.com/office/drawing/2014/main" id="{D9709B8A-0D8C-074A-952B-6F1DEE669626}"/>
              </a:ext>
            </a:extLst>
          </p:cNvPr>
          <p:cNvSpPr/>
          <p:nvPr/>
        </p:nvSpPr>
        <p:spPr>
          <a:xfrm rot="5400000">
            <a:off x="7792521" y="3348349"/>
            <a:ext cx="138126" cy="2473362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056441A5-9E16-A04F-B2A8-80C5ADF6CFAA}"/>
              </a:ext>
            </a:extLst>
          </p:cNvPr>
          <p:cNvSpPr txBox="1"/>
          <p:nvPr/>
        </p:nvSpPr>
        <p:spPr>
          <a:xfrm>
            <a:off x="6921401" y="4658592"/>
            <a:ext cx="2176864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050" dirty="0"/>
              <a:t>Early Science &amp; First Science+</a:t>
            </a:r>
          </a:p>
        </p:txBody>
      </p:sp>
      <p:sp>
        <p:nvSpPr>
          <p:cNvPr id="124" name="Rechteck 123"/>
          <p:cNvSpPr/>
          <p:nvPr/>
        </p:nvSpPr>
        <p:spPr>
          <a:xfrm rot="18900000">
            <a:off x="7535336" y="3061842"/>
            <a:ext cx="187712" cy="1877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00" dirty="0"/>
          </a:p>
        </p:txBody>
      </p:sp>
      <p:sp>
        <p:nvSpPr>
          <p:cNvPr id="125" name="Textfeld 124"/>
          <p:cNvSpPr txBox="1"/>
          <p:nvPr/>
        </p:nvSpPr>
        <p:spPr>
          <a:xfrm>
            <a:off x="7714573" y="3005956"/>
            <a:ext cx="798617" cy="215444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US" sz="800" dirty="0"/>
              <a:t>PCP reached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B7196E0-206A-2471-EA5C-1EC8AB8BDC65}"/>
              </a:ext>
            </a:extLst>
          </p:cNvPr>
          <p:cNvSpPr txBox="1"/>
          <p:nvPr/>
        </p:nvSpPr>
        <p:spPr>
          <a:xfrm>
            <a:off x="4457263" y="3355809"/>
            <a:ext cx="1289134" cy="253916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r"/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early science (ES) 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E9087FA-137C-3531-3EFA-011966C9AC30}"/>
              </a:ext>
            </a:extLst>
          </p:cNvPr>
          <p:cNvSpPr txBox="1"/>
          <p:nvPr/>
        </p:nvSpPr>
        <p:spPr>
          <a:xfrm>
            <a:off x="5316687" y="3549750"/>
            <a:ext cx="1233030" cy="253916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r"/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first science (FS) 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3319F17-A05C-1949-6201-2756E078E8D5}"/>
              </a:ext>
            </a:extLst>
          </p:cNvPr>
          <p:cNvSpPr txBox="1"/>
          <p:nvPr/>
        </p:nvSpPr>
        <p:spPr>
          <a:xfrm>
            <a:off x="5656534" y="3751693"/>
            <a:ext cx="1398140" cy="253916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r"/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first science + (FS+) </a:t>
            </a:r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Rechteck 96">
            <a:extLst>
              <a:ext uri="{FF2B5EF4-FFF2-40B4-BE49-F238E27FC236}">
                <a16:creationId xmlns:a16="http://schemas.microsoft.com/office/drawing/2014/main" id="{61E422DC-3002-CA9B-74FB-2C68BACDE92A}"/>
              </a:ext>
            </a:extLst>
          </p:cNvPr>
          <p:cNvSpPr/>
          <p:nvPr/>
        </p:nvSpPr>
        <p:spPr>
          <a:xfrm>
            <a:off x="2466425" y="1083830"/>
            <a:ext cx="344940" cy="760709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96927DC8-BB00-AB08-6E90-38C5835DBB46}"/>
              </a:ext>
            </a:extLst>
          </p:cNvPr>
          <p:cNvSpPr/>
          <p:nvPr/>
        </p:nvSpPr>
        <p:spPr>
          <a:xfrm>
            <a:off x="4867804" y="1080030"/>
            <a:ext cx="421966" cy="759240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786FDCEF-F0EA-A4DF-DDE2-D7D7D8A2266A}"/>
              </a:ext>
            </a:extLst>
          </p:cNvPr>
          <p:cNvSpPr txBox="1"/>
          <p:nvPr/>
        </p:nvSpPr>
        <p:spPr>
          <a:xfrm>
            <a:off x="3185526" y="1929211"/>
            <a:ext cx="1332416" cy="276999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sz="1200" dirty="0">
                <a:solidFill>
                  <a:srgbClr val="7030A0"/>
                </a:solidFill>
              </a:rPr>
              <a:t>engineering-runs</a:t>
            </a:r>
          </a:p>
        </p:txBody>
      </p:sp>
      <p:cxnSp>
        <p:nvCxnSpPr>
          <p:cNvPr id="100" name="Gewinkelte Verbindung 22">
            <a:extLst>
              <a:ext uri="{FF2B5EF4-FFF2-40B4-BE49-F238E27FC236}">
                <a16:creationId xmlns:a16="http://schemas.microsoft.com/office/drawing/2014/main" id="{9776F756-11F2-2168-6581-CF62F6425455}"/>
              </a:ext>
            </a:extLst>
          </p:cNvPr>
          <p:cNvCxnSpPr>
            <a:cxnSpLocks/>
            <a:stCxn id="99" idx="3"/>
            <a:endCxn id="98" idx="2"/>
          </p:cNvCxnSpPr>
          <p:nvPr/>
        </p:nvCxnSpPr>
        <p:spPr>
          <a:xfrm flipV="1">
            <a:off x="4517942" y="1839270"/>
            <a:ext cx="560845" cy="228441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Gewinkelte Verbindung 25">
            <a:extLst>
              <a:ext uri="{FF2B5EF4-FFF2-40B4-BE49-F238E27FC236}">
                <a16:creationId xmlns:a16="http://schemas.microsoft.com/office/drawing/2014/main" id="{12CD4011-0D39-348E-A339-D7A436F91779}"/>
              </a:ext>
            </a:extLst>
          </p:cNvPr>
          <p:cNvCxnSpPr>
            <a:stCxn id="99" idx="1"/>
            <a:endCxn id="97" idx="2"/>
          </p:cNvCxnSpPr>
          <p:nvPr/>
        </p:nvCxnSpPr>
        <p:spPr>
          <a:xfrm rot="10800000">
            <a:off x="2638896" y="1844539"/>
            <a:ext cx="546631" cy="223172"/>
          </a:xfrm>
          <a:prstGeom prst="bentConnector2">
            <a:avLst/>
          </a:prstGeom>
          <a:ln>
            <a:solidFill>
              <a:srgbClr val="7030A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Rechteck 105">
            <a:extLst>
              <a:ext uri="{FF2B5EF4-FFF2-40B4-BE49-F238E27FC236}">
                <a16:creationId xmlns:a16="http://schemas.microsoft.com/office/drawing/2014/main" id="{ADA9DFEA-9439-7744-85CB-22E079EF82E1}"/>
              </a:ext>
            </a:extLst>
          </p:cNvPr>
          <p:cNvSpPr/>
          <p:nvPr/>
        </p:nvSpPr>
        <p:spPr>
          <a:xfrm>
            <a:off x="1118461" y="4123898"/>
            <a:ext cx="2244071" cy="1344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00" dirty="0"/>
          </a:p>
        </p:txBody>
      </p:sp>
      <p:sp>
        <p:nvSpPr>
          <p:cNvPr id="113" name="Rechteck 112">
            <a:extLst>
              <a:ext uri="{FF2B5EF4-FFF2-40B4-BE49-F238E27FC236}">
                <a16:creationId xmlns:a16="http://schemas.microsoft.com/office/drawing/2014/main" id="{1828DF90-3025-FA46-A666-3ED558EFB96C}"/>
              </a:ext>
            </a:extLst>
          </p:cNvPr>
          <p:cNvSpPr/>
          <p:nvPr/>
        </p:nvSpPr>
        <p:spPr>
          <a:xfrm>
            <a:off x="5671159" y="2842965"/>
            <a:ext cx="331241" cy="178194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endParaRPr lang="en-GB" sz="1000" dirty="0"/>
          </a:p>
        </p:txBody>
      </p:sp>
      <p:sp>
        <p:nvSpPr>
          <p:cNvPr id="126" name="Rechteck 125">
            <a:extLst>
              <a:ext uri="{FF2B5EF4-FFF2-40B4-BE49-F238E27FC236}">
                <a16:creationId xmlns:a16="http://schemas.microsoft.com/office/drawing/2014/main" id="{43CAEDC1-9C29-2A46-B1AB-D91B1F2B9654}"/>
              </a:ext>
            </a:extLst>
          </p:cNvPr>
          <p:cNvSpPr/>
          <p:nvPr/>
        </p:nvSpPr>
        <p:spPr>
          <a:xfrm>
            <a:off x="4974771" y="1614648"/>
            <a:ext cx="292638" cy="18949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US" sz="700" dirty="0"/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FA284E8E-1444-DD46-86D2-9A7BB9A1D19E}"/>
              </a:ext>
            </a:extLst>
          </p:cNvPr>
          <p:cNvSpPr/>
          <p:nvPr/>
        </p:nvSpPr>
        <p:spPr>
          <a:xfrm>
            <a:off x="4317872" y="1119847"/>
            <a:ext cx="536142" cy="699083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renovation</a:t>
            </a: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 rot="20791571">
            <a:off x="2166894" y="3350391"/>
            <a:ext cx="924633" cy="36933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900" dirty="0">
                <a:solidFill>
                  <a:schemeClr val="bg1"/>
                </a:solidFill>
              </a:rPr>
              <a:t>now </a:t>
            </a:r>
          </a:p>
          <a:p>
            <a:pPr algn="l"/>
            <a:r>
              <a:rPr lang="en-US" sz="900" dirty="0">
                <a:solidFill>
                  <a:schemeClr val="bg1"/>
                </a:solidFill>
              </a:rPr>
              <a:t>included</a:t>
            </a:r>
          </a:p>
        </p:txBody>
      </p:sp>
      <p:sp>
        <p:nvSpPr>
          <p:cNvPr id="108" name="Textfeld 107"/>
          <p:cNvSpPr txBox="1"/>
          <p:nvPr/>
        </p:nvSpPr>
        <p:spPr>
          <a:xfrm rot="3012809">
            <a:off x="1764618" y="3605452"/>
            <a:ext cx="762763" cy="3385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800" dirty="0">
                <a:solidFill>
                  <a:schemeClr val="bg1"/>
                </a:solidFill>
              </a:rPr>
              <a:t>still </a:t>
            </a:r>
          </a:p>
          <a:p>
            <a:pPr algn="l"/>
            <a:r>
              <a:rPr lang="en-US" sz="800" dirty="0">
                <a:solidFill>
                  <a:schemeClr val="bg1"/>
                </a:solidFill>
              </a:rPr>
              <a:t>missing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FC8D7AA-CF30-B6DB-E1B1-8B20AAE7054B}"/>
              </a:ext>
            </a:extLst>
          </p:cNvPr>
          <p:cNvSpPr/>
          <p:nvPr/>
        </p:nvSpPr>
        <p:spPr>
          <a:xfrm>
            <a:off x="3262700" y="1104591"/>
            <a:ext cx="493758" cy="699083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</a:t>
            </a:r>
            <a:r>
              <a:rPr lang="en-GB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paration</a:t>
            </a:r>
            <a:r>
              <a:rPr lang="en-GB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works</a:t>
            </a:r>
          </a:p>
          <a:p>
            <a:pPr algn="ctr"/>
            <a:r>
              <a:rPr lang="de-DE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27C0071F-A179-6E1C-E43E-2F1D8253D614}"/>
              </a:ext>
            </a:extLst>
          </p:cNvPr>
          <p:cNvSpPr/>
          <p:nvPr/>
        </p:nvSpPr>
        <p:spPr>
          <a:xfrm>
            <a:off x="5323668" y="1121269"/>
            <a:ext cx="815850" cy="699083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renovation</a:t>
            </a: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B52A941-4A95-1F58-A99C-AB209E7CA2C4}"/>
              </a:ext>
            </a:extLst>
          </p:cNvPr>
          <p:cNvSpPr/>
          <p:nvPr/>
        </p:nvSpPr>
        <p:spPr>
          <a:xfrm>
            <a:off x="6202209" y="1614446"/>
            <a:ext cx="340036" cy="19856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21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Gerader Verbinder 4">
            <a:extLst>
              <a:ext uri="{FF2B5EF4-FFF2-40B4-BE49-F238E27FC236}">
                <a16:creationId xmlns:a16="http://schemas.microsoft.com/office/drawing/2014/main" id="{A3E13F90-9EE7-3E42-B2B7-D14CD6EE5C1E}"/>
              </a:ext>
            </a:extLst>
          </p:cNvPr>
          <p:cNvCxnSpPr>
            <a:cxnSpLocks/>
          </p:cNvCxnSpPr>
          <p:nvPr/>
        </p:nvCxnSpPr>
        <p:spPr>
          <a:xfrm>
            <a:off x="4716016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4">
            <a:extLst>
              <a:ext uri="{FF2B5EF4-FFF2-40B4-BE49-F238E27FC236}">
                <a16:creationId xmlns:a16="http://schemas.microsoft.com/office/drawing/2014/main" id="{2714FB18-207D-4249-81B7-37ED7CF52041}"/>
              </a:ext>
            </a:extLst>
          </p:cNvPr>
          <p:cNvCxnSpPr>
            <a:cxnSpLocks/>
          </p:cNvCxnSpPr>
          <p:nvPr/>
        </p:nvCxnSpPr>
        <p:spPr>
          <a:xfrm>
            <a:off x="5656535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4">
            <a:extLst>
              <a:ext uri="{FF2B5EF4-FFF2-40B4-BE49-F238E27FC236}">
                <a16:creationId xmlns:a16="http://schemas.microsoft.com/office/drawing/2014/main" id="{2DC3FF08-DFC4-BA40-A1CA-A114C391962A}"/>
              </a:ext>
            </a:extLst>
          </p:cNvPr>
          <p:cNvCxnSpPr>
            <a:cxnSpLocks/>
          </p:cNvCxnSpPr>
          <p:nvPr/>
        </p:nvCxnSpPr>
        <p:spPr>
          <a:xfrm>
            <a:off x="6583809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4">
            <a:extLst>
              <a:ext uri="{FF2B5EF4-FFF2-40B4-BE49-F238E27FC236}">
                <a16:creationId xmlns:a16="http://schemas.microsoft.com/office/drawing/2014/main" id="{0260D12E-73E9-7642-9CE2-1612D3B5B104}"/>
              </a:ext>
            </a:extLst>
          </p:cNvPr>
          <p:cNvCxnSpPr>
            <a:cxnSpLocks/>
          </p:cNvCxnSpPr>
          <p:nvPr/>
        </p:nvCxnSpPr>
        <p:spPr>
          <a:xfrm>
            <a:off x="7524328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hteck 79">
            <a:extLst>
              <a:ext uri="{FF2B5EF4-FFF2-40B4-BE49-F238E27FC236}">
                <a16:creationId xmlns:a16="http://schemas.microsoft.com/office/drawing/2014/main" id="{FF3A0E17-9874-CD43-AF4F-C15DF41D02EF}"/>
              </a:ext>
            </a:extLst>
          </p:cNvPr>
          <p:cNvSpPr/>
          <p:nvPr/>
        </p:nvSpPr>
        <p:spPr>
          <a:xfrm>
            <a:off x="-9" y="1058389"/>
            <a:ext cx="9160552" cy="325087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beam time</a:t>
            </a:r>
            <a:endParaRPr lang="en-US" sz="6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D4A127-83F7-4044-9CFB-A68AE04D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FAIR/GSI strategic operation scenario towards FAIR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3C0EA5-8005-0C46-B272-1FB79B848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15792" y="4914482"/>
            <a:ext cx="744898" cy="273844"/>
          </a:xfrm>
        </p:spPr>
        <p:txBody>
          <a:bodyPr/>
          <a:lstStyle/>
          <a:p>
            <a:fld id="{125CBDDA-5CCF-8748-8988-9DC6C8981774}" type="slidenum">
              <a:rPr lang="de-DE" smtClean="0"/>
              <a:t>13</a:t>
            </a:fld>
            <a:endParaRPr lang="de-DE" dirty="0"/>
          </a:p>
        </p:txBody>
      </p:sp>
      <p:cxnSp>
        <p:nvCxnSpPr>
          <p:cNvPr id="29" name="Gerader Verbinder 4">
            <a:extLst>
              <a:ext uri="{FF2B5EF4-FFF2-40B4-BE49-F238E27FC236}">
                <a16:creationId xmlns:a16="http://schemas.microsoft.com/office/drawing/2014/main" id="{CAF17B33-6680-3B42-B24E-A416CD5EE330}"/>
              </a:ext>
            </a:extLst>
          </p:cNvPr>
          <p:cNvCxnSpPr>
            <a:cxnSpLocks/>
          </p:cNvCxnSpPr>
          <p:nvPr/>
        </p:nvCxnSpPr>
        <p:spPr>
          <a:xfrm>
            <a:off x="2843808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Geschweifte Klammer rechts 45">
            <a:extLst>
              <a:ext uri="{FF2B5EF4-FFF2-40B4-BE49-F238E27FC236}">
                <a16:creationId xmlns:a16="http://schemas.microsoft.com/office/drawing/2014/main" id="{766B2339-30D8-AB4F-8F4C-CF61C5F44A63}"/>
              </a:ext>
            </a:extLst>
          </p:cNvPr>
          <p:cNvSpPr/>
          <p:nvPr/>
        </p:nvSpPr>
        <p:spPr>
          <a:xfrm rot="5400000">
            <a:off x="2353949" y="3187745"/>
            <a:ext cx="138126" cy="2792204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9AEEA2A0-959E-8D4E-935E-225D1E6F0AC4}"/>
              </a:ext>
            </a:extLst>
          </p:cNvPr>
          <p:cNvSpPr txBox="1"/>
          <p:nvPr/>
        </p:nvSpPr>
        <p:spPr>
          <a:xfrm>
            <a:off x="990748" y="4714112"/>
            <a:ext cx="1078317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050" dirty="0"/>
              <a:t>FAIR Phase 0</a:t>
            </a:r>
          </a:p>
        </p:txBody>
      </p:sp>
      <p:sp>
        <p:nvSpPr>
          <p:cNvPr id="48" name="Geschweifte Klammer rechts 47">
            <a:extLst>
              <a:ext uri="{FF2B5EF4-FFF2-40B4-BE49-F238E27FC236}">
                <a16:creationId xmlns:a16="http://schemas.microsoft.com/office/drawing/2014/main" id="{D9709B8A-0D8C-074A-952B-6F1DEE669626}"/>
              </a:ext>
            </a:extLst>
          </p:cNvPr>
          <p:cNvSpPr/>
          <p:nvPr/>
        </p:nvSpPr>
        <p:spPr>
          <a:xfrm rot="5400000">
            <a:off x="4230044" y="4137746"/>
            <a:ext cx="138126" cy="894565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56441A5-9E16-A04F-B2A8-80C5ADF6CFAA}"/>
              </a:ext>
            </a:extLst>
          </p:cNvPr>
          <p:cNvSpPr txBox="1"/>
          <p:nvPr/>
        </p:nvSpPr>
        <p:spPr>
          <a:xfrm>
            <a:off x="3766601" y="4684326"/>
            <a:ext cx="1046193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050" dirty="0"/>
              <a:t>Early Science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7FF8F1E8-F7D0-3141-92D3-E2AD2434B880}"/>
              </a:ext>
            </a:extLst>
          </p:cNvPr>
          <p:cNvSpPr/>
          <p:nvPr/>
        </p:nvSpPr>
        <p:spPr>
          <a:xfrm>
            <a:off x="1032078" y="1112051"/>
            <a:ext cx="360000" cy="1985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15292F8-1C42-8F4B-9339-51E9A268509C}"/>
              </a:ext>
            </a:extLst>
          </p:cNvPr>
          <p:cNvSpPr/>
          <p:nvPr/>
        </p:nvSpPr>
        <p:spPr>
          <a:xfrm>
            <a:off x="1940276" y="1116601"/>
            <a:ext cx="491886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140+30</a:t>
            </a:r>
            <a:endParaRPr lang="en-US" sz="8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3CAEDC1-9C29-2A46-B1AB-D91B1F2B9654}"/>
              </a:ext>
            </a:extLst>
          </p:cNvPr>
          <p:cNvSpPr/>
          <p:nvPr/>
        </p:nvSpPr>
        <p:spPr>
          <a:xfrm>
            <a:off x="3053991" y="1117089"/>
            <a:ext cx="326246" cy="22157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</a:t>
            </a:r>
            <a:endParaRPr lang="en-US" sz="800" dirty="0"/>
          </a:p>
        </p:txBody>
      </p:sp>
      <p:sp>
        <p:nvSpPr>
          <p:cNvPr id="64" name="Foliennummernplatzhalter 2">
            <a:extLst>
              <a:ext uri="{FF2B5EF4-FFF2-40B4-BE49-F238E27FC236}">
                <a16:creationId xmlns:a16="http://schemas.microsoft.com/office/drawing/2014/main" id="{D4A4786A-8140-7F49-91A9-B1E29ED2CA79}"/>
              </a:ext>
            </a:extLst>
          </p:cNvPr>
          <p:cNvSpPr txBox="1">
            <a:spLocks/>
          </p:cNvSpPr>
          <p:nvPr/>
        </p:nvSpPr>
        <p:spPr>
          <a:xfrm>
            <a:off x="8015792" y="4914482"/>
            <a:ext cx="74489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457200" rtl="0" eaLnBrk="1" latinLnBrk="0" hangingPunct="1">
              <a:defRPr sz="750" kern="1200">
                <a:solidFill>
                  <a:srgbClr val="333333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5CBDDA-5CCF-8748-8988-9DC6C8981774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71" name="Rahmen 70">
            <a:extLst>
              <a:ext uri="{FF2B5EF4-FFF2-40B4-BE49-F238E27FC236}">
                <a16:creationId xmlns:a16="http://schemas.microsoft.com/office/drawing/2014/main" id="{E3A203DA-79FF-8049-8616-931B3C04FB99}"/>
              </a:ext>
            </a:extLst>
          </p:cNvPr>
          <p:cNvSpPr/>
          <p:nvPr/>
        </p:nvSpPr>
        <p:spPr>
          <a:xfrm>
            <a:off x="0" y="2243757"/>
            <a:ext cx="9160552" cy="1041376"/>
          </a:xfrm>
          <a:prstGeom prst="frame">
            <a:avLst>
              <a:gd name="adj1" fmla="val 2976"/>
            </a:avLst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28C8C8BA-EA85-2146-BFCA-8419B3B53030}"/>
              </a:ext>
            </a:extLst>
          </p:cNvPr>
          <p:cNvSpPr/>
          <p:nvPr/>
        </p:nvSpPr>
        <p:spPr>
          <a:xfrm>
            <a:off x="1" y="2243757"/>
            <a:ext cx="1026918" cy="1024514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Project phases (ES, FS, FS+)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AB92C2C-24BB-5647-BF13-AD03D205CC11}"/>
              </a:ext>
            </a:extLst>
          </p:cNvPr>
          <p:cNvSpPr/>
          <p:nvPr/>
        </p:nvSpPr>
        <p:spPr>
          <a:xfrm>
            <a:off x="9098281" y="4499072"/>
            <a:ext cx="45719" cy="4154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75" name="Gerader Verbinder 4">
            <a:extLst>
              <a:ext uri="{FF2B5EF4-FFF2-40B4-BE49-F238E27FC236}">
                <a16:creationId xmlns:a16="http://schemas.microsoft.com/office/drawing/2014/main" id="{1956F2D1-3C33-3C48-AEAC-E32EF5D80D9A}"/>
              </a:ext>
            </a:extLst>
          </p:cNvPr>
          <p:cNvCxnSpPr>
            <a:cxnSpLocks/>
          </p:cNvCxnSpPr>
          <p:nvPr/>
        </p:nvCxnSpPr>
        <p:spPr>
          <a:xfrm>
            <a:off x="1907704" y="1058863"/>
            <a:ext cx="0" cy="3256053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4">
            <a:extLst>
              <a:ext uri="{FF2B5EF4-FFF2-40B4-BE49-F238E27FC236}">
                <a16:creationId xmlns:a16="http://schemas.microsoft.com/office/drawing/2014/main" id="{CF4A01B6-607F-9947-A279-9408D732D929}"/>
              </a:ext>
            </a:extLst>
          </p:cNvPr>
          <p:cNvCxnSpPr>
            <a:cxnSpLocks/>
          </p:cNvCxnSpPr>
          <p:nvPr/>
        </p:nvCxnSpPr>
        <p:spPr>
          <a:xfrm>
            <a:off x="3784327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4">
            <a:extLst>
              <a:ext uri="{FF2B5EF4-FFF2-40B4-BE49-F238E27FC236}">
                <a16:creationId xmlns:a16="http://schemas.microsoft.com/office/drawing/2014/main" id="{123A25D6-C1B5-924B-97FF-457425EF646E}"/>
              </a:ext>
            </a:extLst>
          </p:cNvPr>
          <p:cNvCxnSpPr>
            <a:cxnSpLocks/>
          </p:cNvCxnSpPr>
          <p:nvPr/>
        </p:nvCxnSpPr>
        <p:spPr>
          <a:xfrm>
            <a:off x="8460432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feld 88">
            <a:extLst>
              <a:ext uri="{FF2B5EF4-FFF2-40B4-BE49-F238E27FC236}">
                <a16:creationId xmlns:a16="http://schemas.microsoft.com/office/drawing/2014/main" id="{B37F9824-1C58-3447-8074-061E97965A16}"/>
              </a:ext>
            </a:extLst>
          </p:cNvPr>
          <p:cNvSpPr txBox="1"/>
          <p:nvPr/>
        </p:nvSpPr>
        <p:spPr>
          <a:xfrm>
            <a:off x="1229532" y="4290167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2024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64BB6EA1-FD7C-3B4A-969D-046576822606}"/>
              </a:ext>
            </a:extLst>
          </p:cNvPr>
          <p:cNvSpPr txBox="1"/>
          <p:nvPr/>
        </p:nvSpPr>
        <p:spPr>
          <a:xfrm>
            <a:off x="2167454" y="4293809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2025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07CB78DA-5CBA-EF48-87AE-98138F296B76}"/>
              </a:ext>
            </a:extLst>
          </p:cNvPr>
          <p:cNvSpPr txBox="1"/>
          <p:nvPr/>
        </p:nvSpPr>
        <p:spPr>
          <a:xfrm>
            <a:off x="3105376" y="4299486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2026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A8F6B79D-219F-EA47-ADA5-4722BA82544F}"/>
              </a:ext>
            </a:extLst>
          </p:cNvPr>
          <p:cNvSpPr txBox="1"/>
          <p:nvPr/>
        </p:nvSpPr>
        <p:spPr>
          <a:xfrm>
            <a:off x="4022817" y="4299485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2027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BFC534F-DE26-0240-BD00-6D875602AA54}"/>
              </a:ext>
            </a:extLst>
          </p:cNvPr>
          <p:cNvSpPr txBox="1"/>
          <p:nvPr/>
        </p:nvSpPr>
        <p:spPr>
          <a:xfrm>
            <a:off x="4940656" y="4299485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2028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24E199DD-3C7E-C042-960A-3DFB04C0BF23}"/>
              </a:ext>
            </a:extLst>
          </p:cNvPr>
          <p:cNvSpPr txBox="1"/>
          <p:nvPr/>
        </p:nvSpPr>
        <p:spPr>
          <a:xfrm>
            <a:off x="5886098" y="4299485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2029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58A580F2-42E0-A844-B34B-A42D83B0D325}"/>
              </a:ext>
            </a:extLst>
          </p:cNvPr>
          <p:cNvSpPr txBox="1"/>
          <p:nvPr/>
        </p:nvSpPr>
        <p:spPr>
          <a:xfrm>
            <a:off x="6743360" y="4314916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2030</a:t>
            </a:r>
          </a:p>
        </p:txBody>
      </p:sp>
      <p:sp>
        <p:nvSpPr>
          <p:cNvPr id="24" name="Rahmen 23">
            <a:extLst>
              <a:ext uri="{FF2B5EF4-FFF2-40B4-BE49-F238E27FC236}">
                <a16:creationId xmlns:a16="http://schemas.microsoft.com/office/drawing/2014/main" id="{EF8BC6AB-3048-354F-BA56-532455046127}"/>
              </a:ext>
            </a:extLst>
          </p:cNvPr>
          <p:cNvSpPr/>
          <p:nvPr/>
        </p:nvSpPr>
        <p:spPr>
          <a:xfrm>
            <a:off x="0" y="3316550"/>
            <a:ext cx="9160552" cy="1006287"/>
          </a:xfrm>
          <a:prstGeom prst="frame">
            <a:avLst>
              <a:gd name="adj1" fmla="val 297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F9B00A20-D75D-9047-BB9D-0903C7E267A3}"/>
              </a:ext>
            </a:extLst>
          </p:cNvPr>
          <p:cNvSpPr/>
          <p:nvPr/>
        </p:nvSpPr>
        <p:spPr>
          <a:xfrm>
            <a:off x="1" y="3316549"/>
            <a:ext cx="1026918" cy="10083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Facility availability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1CEAF3EE-C15F-1F41-B28C-964AB4326200}"/>
              </a:ext>
            </a:extLst>
          </p:cNvPr>
          <p:cNvSpPr/>
          <p:nvPr/>
        </p:nvSpPr>
        <p:spPr>
          <a:xfrm>
            <a:off x="4824038" y="1117633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  <a:endParaRPr lang="en-US" sz="900" dirty="0"/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1ED7372A-BB65-2F43-892E-9C2903E2AD3E}"/>
              </a:ext>
            </a:extLst>
          </p:cNvPr>
          <p:cNvSpPr/>
          <p:nvPr/>
        </p:nvSpPr>
        <p:spPr>
          <a:xfrm>
            <a:off x="5738805" y="1117633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</a:t>
            </a:r>
            <a:endParaRPr lang="en-US" sz="900" dirty="0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4EB81290-6A5C-C146-94F5-EAC80C5F49C0}"/>
              </a:ext>
            </a:extLst>
          </p:cNvPr>
          <p:cNvSpPr/>
          <p:nvPr/>
        </p:nvSpPr>
        <p:spPr>
          <a:xfrm>
            <a:off x="6733856" y="1117633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240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7FB9C3BD-A207-0E4B-832E-CA4D3168500B}"/>
              </a:ext>
            </a:extLst>
          </p:cNvPr>
          <p:cNvSpPr/>
          <p:nvPr/>
        </p:nvSpPr>
        <p:spPr>
          <a:xfrm>
            <a:off x="0" y="1058390"/>
            <a:ext cx="1026910" cy="3355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 err="1"/>
              <a:t>Acc</a:t>
            </a:r>
            <a:r>
              <a:rPr lang="de-DE" sz="1000" dirty="0"/>
              <a:t>. </a:t>
            </a:r>
            <a:r>
              <a:rPr lang="en-GB" sz="1000" dirty="0"/>
              <a:t>Operation total / days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7DC4C94C-2A38-2349-A726-CDA7A6B10E38}"/>
              </a:ext>
            </a:extLst>
          </p:cNvPr>
          <p:cNvSpPr/>
          <p:nvPr/>
        </p:nvSpPr>
        <p:spPr>
          <a:xfrm>
            <a:off x="-11239" y="1547673"/>
            <a:ext cx="9160552" cy="325087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beam time</a:t>
            </a:r>
            <a:endParaRPr lang="en-US" sz="600" dirty="0"/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49E56CF8-D49B-5F4E-B5AC-405079402523}"/>
              </a:ext>
            </a:extLst>
          </p:cNvPr>
          <p:cNvSpPr/>
          <p:nvPr/>
        </p:nvSpPr>
        <p:spPr>
          <a:xfrm>
            <a:off x="1032078" y="1611643"/>
            <a:ext cx="360000" cy="1985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C2AA84B7-2845-EE4A-849F-3295801E0B1C}"/>
              </a:ext>
            </a:extLst>
          </p:cNvPr>
          <p:cNvSpPr/>
          <p:nvPr/>
        </p:nvSpPr>
        <p:spPr>
          <a:xfrm>
            <a:off x="4812808" y="1606917"/>
            <a:ext cx="777808" cy="19856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120*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1040A597-5806-714D-890A-214D0FEC7D65}"/>
              </a:ext>
            </a:extLst>
          </p:cNvPr>
          <p:cNvSpPr/>
          <p:nvPr/>
        </p:nvSpPr>
        <p:spPr>
          <a:xfrm>
            <a:off x="5727575" y="1606917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215</a:t>
            </a:r>
            <a:endParaRPr lang="en-US" sz="900" dirty="0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B6ED2616-6C3B-854E-A95F-55A2E7122458}"/>
              </a:ext>
            </a:extLst>
          </p:cNvPr>
          <p:cNvSpPr/>
          <p:nvPr/>
        </p:nvSpPr>
        <p:spPr>
          <a:xfrm>
            <a:off x="-11230" y="1547674"/>
            <a:ext cx="1026910" cy="3355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 err="1"/>
              <a:t>Physics</a:t>
            </a:r>
            <a:r>
              <a:rPr lang="de-DE" sz="900" dirty="0"/>
              <a:t> beam time/</a:t>
            </a:r>
            <a:r>
              <a:rPr lang="en-GB" sz="900" dirty="0"/>
              <a:t> days</a:t>
            </a: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8611665C-86D7-4C47-B475-BA43A6537426}"/>
              </a:ext>
            </a:extLst>
          </p:cNvPr>
          <p:cNvSpPr/>
          <p:nvPr/>
        </p:nvSpPr>
        <p:spPr>
          <a:xfrm>
            <a:off x="6733856" y="1606917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215</a:t>
            </a: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49E56CF8-D49B-5F4E-B5AC-405079402523}"/>
              </a:ext>
            </a:extLst>
          </p:cNvPr>
          <p:cNvSpPr/>
          <p:nvPr/>
        </p:nvSpPr>
        <p:spPr>
          <a:xfrm>
            <a:off x="1940276" y="1611643"/>
            <a:ext cx="491885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100+30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FA284E8E-1444-DD46-86D2-9A7BB9A1D19E}"/>
              </a:ext>
            </a:extLst>
          </p:cNvPr>
          <p:cNvSpPr/>
          <p:nvPr/>
        </p:nvSpPr>
        <p:spPr>
          <a:xfrm>
            <a:off x="4313626" y="1114056"/>
            <a:ext cx="357304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</a:t>
            </a:r>
            <a:endParaRPr lang="en-US" sz="800" dirty="0"/>
          </a:p>
        </p:txBody>
      </p:sp>
      <p:sp>
        <p:nvSpPr>
          <p:cNvPr id="118" name="Geschweifte Klammer rechts 117">
            <a:extLst>
              <a:ext uri="{FF2B5EF4-FFF2-40B4-BE49-F238E27FC236}">
                <a16:creationId xmlns:a16="http://schemas.microsoft.com/office/drawing/2014/main" id="{D9709B8A-0D8C-074A-952B-6F1DEE669626}"/>
              </a:ext>
            </a:extLst>
          </p:cNvPr>
          <p:cNvSpPr/>
          <p:nvPr/>
        </p:nvSpPr>
        <p:spPr>
          <a:xfrm rot="5400000">
            <a:off x="6068776" y="3249101"/>
            <a:ext cx="123697" cy="2686285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056441A5-9E16-A04F-B2A8-80C5ADF6CFAA}"/>
              </a:ext>
            </a:extLst>
          </p:cNvPr>
          <p:cNvSpPr txBox="1"/>
          <p:nvPr/>
        </p:nvSpPr>
        <p:spPr>
          <a:xfrm>
            <a:off x="5083981" y="4658592"/>
            <a:ext cx="2176864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050" dirty="0"/>
              <a:t>Early Science &amp; First Science+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96927DC8-BB00-AB08-6E90-38C5835DBB46}"/>
              </a:ext>
            </a:extLst>
          </p:cNvPr>
          <p:cNvSpPr/>
          <p:nvPr/>
        </p:nvSpPr>
        <p:spPr>
          <a:xfrm>
            <a:off x="2995883" y="1080030"/>
            <a:ext cx="421966" cy="759240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ADA9DFEA-9439-7744-85CB-22E079EF82E1}"/>
              </a:ext>
            </a:extLst>
          </p:cNvPr>
          <p:cNvSpPr/>
          <p:nvPr/>
        </p:nvSpPr>
        <p:spPr>
          <a:xfrm>
            <a:off x="1118461" y="4123898"/>
            <a:ext cx="2244071" cy="13443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000" dirty="0"/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22EFD8F6-242F-2118-3E21-38C97D95832C}"/>
              </a:ext>
            </a:extLst>
          </p:cNvPr>
          <p:cNvGrpSpPr/>
          <p:nvPr/>
        </p:nvGrpSpPr>
        <p:grpSpPr>
          <a:xfrm>
            <a:off x="1893061" y="2328093"/>
            <a:ext cx="7216052" cy="1933666"/>
            <a:chOff x="1893061" y="2328093"/>
            <a:chExt cx="7216052" cy="1933666"/>
          </a:xfrm>
        </p:grpSpPr>
        <p:sp>
          <p:nvSpPr>
            <p:cNvPr id="120" name="Rechteck 119">
              <a:extLst>
                <a:ext uri="{FF2B5EF4-FFF2-40B4-BE49-F238E27FC236}">
                  <a16:creationId xmlns:a16="http://schemas.microsoft.com/office/drawing/2014/main" id="{541896D6-B6D0-7F46-9E0C-BCC03D5D7A7F}"/>
                </a:ext>
              </a:extLst>
            </p:cNvPr>
            <p:cNvSpPr/>
            <p:nvPr/>
          </p:nvSpPr>
          <p:spPr>
            <a:xfrm>
              <a:off x="7123918" y="3599699"/>
              <a:ext cx="296749" cy="145178"/>
            </a:xfrm>
            <a:prstGeom prst="rect">
              <a:avLst/>
            </a:prstGeom>
            <a:pattFill prst="dkVert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000" dirty="0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1828DF90-3025-FA46-A666-3ED558EFB96C}"/>
                </a:ext>
              </a:extLst>
            </p:cNvPr>
            <p:cNvSpPr/>
            <p:nvPr/>
          </p:nvSpPr>
          <p:spPr>
            <a:xfrm>
              <a:off x="2857636" y="2328093"/>
              <a:ext cx="3679812" cy="180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FAIR Installation of Accelerator Components</a:t>
              </a:r>
              <a:endParaRPr lang="en-GB" sz="1200" dirty="0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713E60CE-8FE6-4E4E-879A-B939ABF3E708}"/>
                </a:ext>
              </a:extLst>
            </p:cNvPr>
            <p:cNvSpPr/>
            <p:nvPr/>
          </p:nvSpPr>
          <p:spPr>
            <a:xfrm>
              <a:off x="4180238" y="2581180"/>
              <a:ext cx="2875760" cy="180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     FAIR Hardware Commissioning</a:t>
              </a:r>
              <a:endParaRPr lang="en-GB" sz="1200" dirty="0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F8D7F67D-95C9-8649-A8B2-BA5C162FBBE2}"/>
                </a:ext>
              </a:extLst>
            </p:cNvPr>
            <p:cNvSpPr/>
            <p:nvPr/>
          </p:nvSpPr>
          <p:spPr>
            <a:xfrm>
              <a:off x="6006536" y="2841159"/>
              <a:ext cx="3102577" cy="180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FAIR Beam Commissioning</a:t>
              </a:r>
              <a:r>
                <a:rPr lang="en-GB" sz="1200" dirty="0"/>
                <a:t>       </a:t>
              </a:r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ADA9DFEA-9439-7744-85CB-22E079EF82E1}"/>
                </a:ext>
              </a:extLst>
            </p:cNvPr>
            <p:cNvSpPr/>
            <p:nvPr/>
          </p:nvSpPr>
          <p:spPr>
            <a:xfrm>
              <a:off x="1893061" y="4127325"/>
              <a:ext cx="7179324" cy="1344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UNILAC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EH,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SIS18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  TH, EX,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FRS, ESR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HITRAP, </a:t>
              </a:r>
              <a:r>
                <a:rPr lang="en-GB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Cryring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GB" sz="1000" dirty="0"/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2B40FF8C-348B-6F4F-B1D8-BEE5574C697E}"/>
                </a:ext>
              </a:extLst>
            </p:cNvPr>
            <p:cNvSpPr/>
            <p:nvPr/>
          </p:nvSpPr>
          <p:spPr>
            <a:xfrm>
              <a:off x="6439619" y="3399054"/>
              <a:ext cx="2627025" cy="1450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SIS18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SFRS  NUSTAR</a:t>
              </a:r>
              <a:endParaRPr lang="en-GB" sz="1000" dirty="0"/>
            </a:p>
          </p:txBody>
        </p: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541896D6-B6D0-7F46-9E0C-BCC03D5D7A7F}"/>
                </a:ext>
              </a:extLst>
            </p:cNvPr>
            <p:cNvSpPr/>
            <p:nvPr/>
          </p:nvSpPr>
          <p:spPr>
            <a:xfrm>
              <a:off x="6006537" y="3396087"/>
              <a:ext cx="433082" cy="145178"/>
            </a:xfrm>
            <a:prstGeom prst="rect">
              <a:avLst/>
            </a:prstGeom>
            <a:pattFill prst="dkVert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000" dirty="0"/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35D6777D-C9BA-6940-803B-FEB48C8EDF74}"/>
                </a:ext>
              </a:extLst>
            </p:cNvPr>
            <p:cNvSpPr/>
            <p:nvPr/>
          </p:nvSpPr>
          <p:spPr>
            <a:xfrm>
              <a:off x="7447886" y="3788488"/>
              <a:ext cx="1618757" cy="15529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SIS100 –&gt; CBM</a:t>
              </a:r>
              <a:endParaRPr lang="en-GB" sz="1000" dirty="0"/>
            </a:p>
          </p:txBody>
        </p:sp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599B9E73-E304-D646-AC17-94D9BD657564}"/>
                </a:ext>
              </a:extLst>
            </p:cNvPr>
            <p:cNvSpPr/>
            <p:nvPr/>
          </p:nvSpPr>
          <p:spPr>
            <a:xfrm>
              <a:off x="7222860" y="3790308"/>
              <a:ext cx="225026" cy="153474"/>
            </a:xfrm>
            <a:prstGeom prst="rect">
              <a:avLst/>
            </a:prstGeom>
            <a:pattFill prst="dkVert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000" dirty="0"/>
            </a:p>
          </p:txBody>
        </p: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A870F806-E150-EF40-AB19-BF864748A10D}"/>
                </a:ext>
              </a:extLst>
            </p:cNvPr>
            <p:cNvSpPr/>
            <p:nvPr/>
          </p:nvSpPr>
          <p:spPr>
            <a:xfrm>
              <a:off x="7350650" y="3598020"/>
              <a:ext cx="1716158" cy="14685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SIS100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SFRS  NUSTAR</a:t>
              </a:r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 rot="18900000">
              <a:off x="4684960" y="2586278"/>
              <a:ext cx="187712" cy="1877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00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4653728" y="2771812"/>
              <a:ext cx="1019831" cy="338554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r>
                <a:rPr lang="en-US" sz="800" dirty="0"/>
                <a:t>FCC OP ready</a:t>
              </a:r>
            </a:p>
            <a:p>
              <a:r>
                <a:rPr lang="en-US" sz="800" dirty="0"/>
                <a:t>UNILAC CS ready</a:t>
              </a:r>
            </a:p>
          </p:txBody>
        </p:sp>
        <p:sp>
          <p:nvSpPr>
            <p:cNvPr id="124" name="Rechteck 123"/>
            <p:cNvSpPr/>
            <p:nvPr/>
          </p:nvSpPr>
          <p:spPr>
            <a:xfrm rot="18900000">
              <a:off x="7509454" y="3061842"/>
              <a:ext cx="187712" cy="1877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00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7688691" y="3005956"/>
              <a:ext cx="798617" cy="215444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pPr algn="l"/>
              <a:r>
                <a:rPr lang="en-US" sz="800" dirty="0"/>
                <a:t>PCP reached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0B7196E0-206A-2471-EA5C-1EC8AB8BDC65}"/>
                </a:ext>
              </a:extLst>
            </p:cNvPr>
            <p:cNvSpPr txBox="1"/>
            <p:nvPr/>
          </p:nvSpPr>
          <p:spPr>
            <a:xfrm>
              <a:off x="4431381" y="3355809"/>
              <a:ext cx="1289134" cy="25391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pPr algn="r"/>
              <a:r>
                <a:rPr lang="en-GB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early science (ES) </a:t>
              </a:r>
              <a:r>
                <a:rPr lang="en-GB" sz="1050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EE9087FA-137C-3531-3EFA-011966C9AC30}"/>
                </a:ext>
              </a:extLst>
            </p:cNvPr>
            <p:cNvSpPr txBox="1"/>
            <p:nvPr/>
          </p:nvSpPr>
          <p:spPr>
            <a:xfrm>
              <a:off x="5290805" y="3549750"/>
              <a:ext cx="1233030" cy="25391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pPr algn="r"/>
              <a:r>
                <a:rPr lang="en-GB" sz="1050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first science (FS) 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13319F17-A05C-1949-6201-2756E078E8D5}"/>
                </a:ext>
              </a:extLst>
            </p:cNvPr>
            <p:cNvSpPr txBox="1"/>
            <p:nvPr/>
          </p:nvSpPr>
          <p:spPr>
            <a:xfrm>
              <a:off x="5630652" y="3751693"/>
              <a:ext cx="1398140" cy="25391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pPr algn="r"/>
              <a:r>
                <a:rPr lang="en-GB" sz="1050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first science + (FS+) </a:t>
              </a:r>
              <a:endParaRPr lang="en-GB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" name="Rechteck 112">
              <a:extLst>
                <a:ext uri="{FF2B5EF4-FFF2-40B4-BE49-F238E27FC236}">
                  <a16:creationId xmlns:a16="http://schemas.microsoft.com/office/drawing/2014/main" id="{1828DF90-3025-FA46-A666-3ED558EFB96C}"/>
                </a:ext>
              </a:extLst>
            </p:cNvPr>
            <p:cNvSpPr/>
            <p:nvPr/>
          </p:nvSpPr>
          <p:spPr>
            <a:xfrm>
              <a:off x="5645277" y="2842965"/>
              <a:ext cx="331241" cy="178194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DR</a:t>
              </a:r>
              <a:endParaRPr lang="en-GB" sz="1000" dirty="0"/>
            </a:p>
          </p:txBody>
        </p:sp>
      </p:grpSp>
      <p:sp>
        <p:nvSpPr>
          <p:cNvPr id="126" name="Rechteck 125">
            <a:extLst>
              <a:ext uri="{FF2B5EF4-FFF2-40B4-BE49-F238E27FC236}">
                <a16:creationId xmlns:a16="http://schemas.microsoft.com/office/drawing/2014/main" id="{43CAEDC1-9C29-2A46-B1AB-D91B1F2B9654}"/>
              </a:ext>
            </a:extLst>
          </p:cNvPr>
          <p:cNvSpPr/>
          <p:nvPr/>
        </p:nvSpPr>
        <p:spPr>
          <a:xfrm>
            <a:off x="3102850" y="1614648"/>
            <a:ext cx="292638" cy="18949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US" sz="700" dirty="0"/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FA284E8E-1444-DD46-86D2-9A7BB9A1D19E}"/>
              </a:ext>
            </a:extLst>
          </p:cNvPr>
          <p:cNvSpPr/>
          <p:nvPr/>
        </p:nvSpPr>
        <p:spPr>
          <a:xfrm>
            <a:off x="2445951" y="1119847"/>
            <a:ext cx="536142" cy="699083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renovation</a:t>
            </a: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 rot="20791571">
            <a:off x="2166894" y="3350391"/>
            <a:ext cx="924633" cy="36933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900" dirty="0">
                <a:solidFill>
                  <a:schemeClr val="bg1"/>
                </a:solidFill>
              </a:rPr>
              <a:t>now </a:t>
            </a:r>
          </a:p>
          <a:p>
            <a:pPr algn="l"/>
            <a:r>
              <a:rPr lang="en-US" sz="900" dirty="0">
                <a:solidFill>
                  <a:schemeClr val="bg1"/>
                </a:solidFill>
              </a:rPr>
              <a:t>included</a:t>
            </a:r>
          </a:p>
        </p:txBody>
      </p:sp>
      <p:sp>
        <p:nvSpPr>
          <p:cNvPr id="108" name="Textfeld 107"/>
          <p:cNvSpPr txBox="1"/>
          <p:nvPr/>
        </p:nvSpPr>
        <p:spPr>
          <a:xfrm rot="3012809">
            <a:off x="1764618" y="3605452"/>
            <a:ext cx="762763" cy="3385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800" dirty="0">
                <a:solidFill>
                  <a:schemeClr val="bg1"/>
                </a:solidFill>
              </a:rPr>
              <a:t>still </a:t>
            </a:r>
          </a:p>
          <a:p>
            <a:pPr algn="l"/>
            <a:r>
              <a:rPr lang="en-US" sz="800" dirty="0">
                <a:solidFill>
                  <a:schemeClr val="bg1"/>
                </a:solidFill>
              </a:rPr>
              <a:t>missing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FC8D7AA-CF30-B6DB-E1B1-8B20AAE7054B}"/>
              </a:ext>
            </a:extLst>
          </p:cNvPr>
          <p:cNvSpPr/>
          <p:nvPr/>
        </p:nvSpPr>
        <p:spPr>
          <a:xfrm>
            <a:off x="1390779" y="1104591"/>
            <a:ext cx="493758" cy="699083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</a:t>
            </a:r>
            <a:r>
              <a:rPr lang="en-GB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paration</a:t>
            </a:r>
            <a:r>
              <a:rPr lang="en-GB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works</a:t>
            </a:r>
          </a:p>
          <a:p>
            <a:pPr algn="ctr"/>
            <a:r>
              <a:rPr lang="de-DE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27C0071F-A179-6E1C-E43E-2F1D8253D614}"/>
              </a:ext>
            </a:extLst>
          </p:cNvPr>
          <p:cNvSpPr/>
          <p:nvPr/>
        </p:nvSpPr>
        <p:spPr>
          <a:xfrm>
            <a:off x="3451747" y="1121269"/>
            <a:ext cx="815850" cy="699083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renovation</a:t>
            </a: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B52A941-4A95-1F58-A99C-AB209E7CA2C4}"/>
              </a:ext>
            </a:extLst>
          </p:cNvPr>
          <p:cNvSpPr/>
          <p:nvPr/>
        </p:nvSpPr>
        <p:spPr>
          <a:xfrm>
            <a:off x="4330288" y="1614446"/>
            <a:ext cx="340036" cy="19856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1A4F3C-4927-EF06-3BAC-00860FB7B150}"/>
              </a:ext>
            </a:extLst>
          </p:cNvPr>
          <p:cNvSpPr txBox="1"/>
          <p:nvPr/>
        </p:nvSpPr>
        <p:spPr>
          <a:xfrm>
            <a:off x="7682425" y="4314286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2031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E9F5537-BE9B-49AD-C914-999E8D7E4302}"/>
              </a:ext>
            </a:extLst>
          </p:cNvPr>
          <p:cNvSpPr txBox="1"/>
          <p:nvPr/>
        </p:nvSpPr>
        <p:spPr>
          <a:xfrm>
            <a:off x="8539687" y="4329717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2032</a:t>
            </a:r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4E6F8510-4E27-3ED2-38BF-579D52DD5B77}"/>
              </a:ext>
            </a:extLst>
          </p:cNvPr>
          <p:cNvSpPr/>
          <p:nvPr/>
        </p:nvSpPr>
        <p:spPr>
          <a:xfrm rot="5400000">
            <a:off x="8237294" y="3793413"/>
            <a:ext cx="142264" cy="1568197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4E2F0A9-6954-8B69-2C61-68E2082E77FC}"/>
              </a:ext>
            </a:extLst>
          </p:cNvPr>
          <p:cNvSpPr txBox="1"/>
          <p:nvPr/>
        </p:nvSpPr>
        <p:spPr>
          <a:xfrm>
            <a:off x="7532031" y="4653143"/>
            <a:ext cx="1560493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/>
            <a:r>
              <a:rPr lang="en-US" sz="1050" dirty="0"/>
              <a:t>Science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FE6A0EF-ACC6-713C-745F-18D76C6726DC}"/>
              </a:ext>
            </a:extLst>
          </p:cNvPr>
          <p:cNvSpPr/>
          <p:nvPr/>
        </p:nvSpPr>
        <p:spPr>
          <a:xfrm>
            <a:off x="7608340" y="1122559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</a:t>
            </a:r>
            <a:endParaRPr lang="en-US" sz="900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8E94402-4F5A-59C9-F5BE-463F1EDA3566}"/>
              </a:ext>
            </a:extLst>
          </p:cNvPr>
          <p:cNvSpPr/>
          <p:nvPr/>
        </p:nvSpPr>
        <p:spPr>
          <a:xfrm>
            <a:off x="8603391" y="1122559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240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71D0280-3250-89D1-F6C7-94ED9C2E69F7}"/>
              </a:ext>
            </a:extLst>
          </p:cNvPr>
          <p:cNvSpPr/>
          <p:nvPr/>
        </p:nvSpPr>
        <p:spPr>
          <a:xfrm>
            <a:off x="7597110" y="1611843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215</a:t>
            </a:r>
            <a:endParaRPr lang="en-US" sz="900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F1768BCC-1498-316C-81E5-4DC5EA74A725}"/>
              </a:ext>
            </a:extLst>
          </p:cNvPr>
          <p:cNvSpPr/>
          <p:nvPr/>
        </p:nvSpPr>
        <p:spPr>
          <a:xfrm>
            <a:off x="8603391" y="1611843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215</a:t>
            </a:r>
          </a:p>
        </p:txBody>
      </p:sp>
    </p:spTree>
    <p:extLst>
      <p:ext uri="{BB962C8B-B14F-4D97-AF65-F5344CB8AC3E}">
        <p14:creationId xmlns:p14="http://schemas.microsoft.com/office/powerpoint/2010/main" val="134903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-0.20069 -0.002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35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Gerader Verbinder 4">
            <a:extLst>
              <a:ext uri="{FF2B5EF4-FFF2-40B4-BE49-F238E27FC236}">
                <a16:creationId xmlns:a16="http://schemas.microsoft.com/office/drawing/2014/main" id="{A3E13F90-9EE7-3E42-B2B7-D14CD6EE5C1E}"/>
              </a:ext>
            </a:extLst>
          </p:cNvPr>
          <p:cNvCxnSpPr>
            <a:cxnSpLocks/>
          </p:cNvCxnSpPr>
          <p:nvPr/>
        </p:nvCxnSpPr>
        <p:spPr>
          <a:xfrm>
            <a:off x="4716016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4">
            <a:extLst>
              <a:ext uri="{FF2B5EF4-FFF2-40B4-BE49-F238E27FC236}">
                <a16:creationId xmlns:a16="http://schemas.microsoft.com/office/drawing/2014/main" id="{2714FB18-207D-4249-81B7-37ED7CF52041}"/>
              </a:ext>
            </a:extLst>
          </p:cNvPr>
          <p:cNvCxnSpPr>
            <a:cxnSpLocks/>
          </p:cNvCxnSpPr>
          <p:nvPr/>
        </p:nvCxnSpPr>
        <p:spPr>
          <a:xfrm>
            <a:off x="5656535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4">
            <a:extLst>
              <a:ext uri="{FF2B5EF4-FFF2-40B4-BE49-F238E27FC236}">
                <a16:creationId xmlns:a16="http://schemas.microsoft.com/office/drawing/2014/main" id="{2DC3FF08-DFC4-BA40-A1CA-A114C391962A}"/>
              </a:ext>
            </a:extLst>
          </p:cNvPr>
          <p:cNvCxnSpPr>
            <a:cxnSpLocks/>
          </p:cNvCxnSpPr>
          <p:nvPr/>
        </p:nvCxnSpPr>
        <p:spPr>
          <a:xfrm>
            <a:off x="6583809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4">
            <a:extLst>
              <a:ext uri="{FF2B5EF4-FFF2-40B4-BE49-F238E27FC236}">
                <a16:creationId xmlns:a16="http://schemas.microsoft.com/office/drawing/2014/main" id="{0260D12E-73E9-7642-9CE2-1612D3B5B104}"/>
              </a:ext>
            </a:extLst>
          </p:cNvPr>
          <p:cNvCxnSpPr>
            <a:cxnSpLocks/>
          </p:cNvCxnSpPr>
          <p:nvPr/>
        </p:nvCxnSpPr>
        <p:spPr>
          <a:xfrm>
            <a:off x="7524328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hteck 79">
            <a:extLst>
              <a:ext uri="{FF2B5EF4-FFF2-40B4-BE49-F238E27FC236}">
                <a16:creationId xmlns:a16="http://schemas.microsoft.com/office/drawing/2014/main" id="{FF3A0E17-9874-CD43-AF4F-C15DF41D02EF}"/>
              </a:ext>
            </a:extLst>
          </p:cNvPr>
          <p:cNvSpPr/>
          <p:nvPr/>
        </p:nvSpPr>
        <p:spPr>
          <a:xfrm>
            <a:off x="-9" y="1058389"/>
            <a:ext cx="9160552" cy="325087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beam time</a:t>
            </a:r>
            <a:endParaRPr lang="en-US" sz="6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D4A127-83F7-4044-9CFB-A68AE04D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FAIR/GSI strategic operation scenario towards FAIR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3C0EA5-8005-0C46-B272-1FB79B848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15792" y="4914482"/>
            <a:ext cx="744898" cy="273844"/>
          </a:xfrm>
        </p:spPr>
        <p:txBody>
          <a:bodyPr/>
          <a:lstStyle/>
          <a:p>
            <a:fld id="{125CBDDA-5CCF-8748-8988-9DC6C8981774}" type="slidenum">
              <a:rPr lang="de-DE" smtClean="0"/>
              <a:t>14</a:t>
            </a:fld>
            <a:endParaRPr lang="de-DE" dirty="0"/>
          </a:p>
        </p:txBody>
      </p:sp>
      <p:cxnSp>
        <p:nvCxnSpPr>
          <p:cNvPr id="29" name="Gerader Verbinder 4">
            <a:extLst>
              <a:ext uri="{FF2B5EF4-FFF2-40B4-BE49-F238E27FC236}">
                <a16:creationId xmlns:a16="http://schemas.microsoft.com/office/drawing/2014/main" id="{CAF17B33-6680-3B42-B24E-A416CD5EE330}"/>
              </a:ext>
            </a:extLst>
          </p:cNvPr>
          <p:cNvCxnSpPr>
            <a:cxnSpLocks/>
          </p:cNvCxnSpPr>
          <p:nvPr/>
        </p:nvCxnSpPr>
        <p:spPr>
          <a:xfrm>
            <a:off x="2843808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Geschweifte Klammer rechts 45">
            <a:extLst>
              <a:ext uri="{FF2B5EF4-FFF2-40B4-BE49-F238E27FC236}">
                <a16:creationId xmlns:a16="http://schemas.microsoft.com/office/drawing/2014/main" id="{766B2339-30D8-AB4F-8F4C-CF61C5F44A63}"/>
              </a:ext>
            </a:extLst>
          </p:cNvPr>
          <p:cNvSpPr/>
          <p:nvPr/>
        </p:nvSpPr>
        <p:spPr>
          <a:xfrm rot="5400000">
            <a:off x="2353949" y="3187745"/>
            <a:ext cx="138126" cy="2792204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9AEEA2A0-959E-8D4E-935E-225D1E6F0AC4}"/>
              </a:ext>
            </a:extLst>
          </p:cNvPr>
          <p:cNvSpPr txBox="1"/>
          <p:nvPr/>
        </p:nvSpPr>
        <p:spPr>
          <a:xfrm>
            <a:off x="990748" y="4714112"/>
            <a:ext cx="1078317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050" dirty="0"/>
              <a:t>FAIR Phase 0</a:t>
            </a:r>
          </a:p>
        </p:txBody>
      </p:sp>
      <p:sp>
        <p:nvSpPr>
          <p:cNvPr id="48" name="Geschweifte Klammer rechts 47">
            <a:extLst>
              <a:ext uri="{FF2B5EF4-FFF2-40B4-BE49-F238E27FC236}">
                <a16:creationId xmlns:a16="http://schemas.microsoft.com/office/drawing/2014/main" id="{D9709B8A-0D8C-074A-952B-6F1DEE669626}"/>
              </a:ext>
            </a:extLst>
          </p:cNvPr>
          <p:cNvSpPr/>
          <p:nvPr/>
        </p:nvSpPr>
        <p:spPr>
          <a:xfrm rot="5400000">
            <a:off x="4230044" y="4137746"/>
            <a:ext cx="138126" cy="894565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056441A5-9E16-A04F-B2A8-80C5ADF6CFAA}"/>
              </a:ext>
            </a:extLst>
          </p:cNvPr>
          <p:cNvSpPr txBox="1"/>
          <p:nvPr/>
        </p:nvSpPr>
        <p:spPr>
          <a:xfrm>
            <a:off x="3766601" y="4684326"/>
            <a:ext cx="1046193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050" dirty="0"/>
              <a:t>Early Science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7FF8F1E8-F7D0-3141-92D3-E2AD2434B880}"/>
              </a:ext>
            </a:extLst>
          </p:cNvPr>
          <p:cNvSpPr/>
          <p:nvPr/>
        </p:nvSpPr>
        <p:spPr>
          <a:xfrm>
            <a:off x="1032078" y="1112051"/>
            <a:ext cx="360000" cy="1985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915292F8-1C42-8F4B-9339-51E9A268509C}"/>
              </a:ext>
            </a:extLst>
          </p:cNvPr>
          <p:cNvSpPr/>
          <p:nvPr/>
        </p:nvSpPr>
        <p:spPr>
          <a:xfrm>
            <a:off x="1940276" y="1116601"/>
            <a:ext cx="491886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140+30</a:t>
            </a:r>
            <a:endParaRPr lang="en-US" sz="800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43CAEDC1-9C29-2A46-B1AB-D91B1F2B9654}"/>
              </a:ext>
            </a:extLst>
          </p:cNvPr>
          <p:cNvSpPr/>
          <p:nvPr/>
        </p:nvSpPr>
        <p:spPr>
          <a:xfrm>
            <a:off x="3053991" y="1117089"/>
            <a:ext cx="326246" cy="221576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</a:t>
            </a:r>
            <a:endParaRPr lang="en-US" sz="800" dirty="0"/>
          </a:p>
        </p:txBody>
      </p:sp>
      <p:sp>
        <p:nvSpPr>
          <p:cNvPr id="64" name="Foliennummernplatzhalter 2">
            <a:extLst>
              <a:ext uri="{FF2B5EF4-FFF2-40B4-BE49-F238E27FC236}">
                <a16:creationId xmlns:a16="http://schemas.microsoft.com/office/drawing/2014/main" id="{D4A4786A-8140-7F49-91A9-B1E29ED2CA79}"/>
              </a:ext>
            </a:extLst>
          </p:cNvPr>
          <p:cNvSpPr txBox="1">
            <a:spLocks/>
          </p:cNvSpPr>
          <p:nvPr/>
        </p:nvSpPr>
        <p:spPr>
          <a:xfrm>
            <a:off x="8015792" y="4914482"/>
            <a:ext cx="74489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457200" rtl="0" eaLnBrk="1" latinLnBrk="0" hangingPunct="1">
              <a:defRPr sz="750" kern="1200">
                <a:solidFill>
                  <a:srgbClr val="333333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5CBDDA-5CCF-8748-8988-9DC6C8981774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71" name="Rahmen 70">
            <a:extLst>
              <a:ext uri="{FF2B5EF4-FFF2-40B4-BE49-F238E27FC236}">
                <a16:creationId xmlns:a16="http://schemas.microsoft.com/office/drawing/2014/main" id="{E3A203DA-79FF-8049-8616-931B3C04FB99}"/>
              </a:ext>
            </a:extLst>
          </p:cNvPr>
          <p:cNvSpPr/>
          <p:nvPr/>
        </p:nvSpPr>
        <p:spPr>
          <a:xfrm>
            <a:off x="0" y="2243757"/>
            <a:ext cx="9160552" cy="1041376"/>
          </a:xfrm>
          <a:prstGeom prst="frame">
            <a:avLst>
              <a:gd name="adj1" fmla="val 2976"/>
            </a:avLst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28C8C8BA-EA85-2146-BFCA-8419B3B53030}"/>
              </a:ext>
            </a:extLst>
          </p:cNvPr>
          <p:cNvSpPr/>
          <p:nvPr/>
        </p:nvSpPr>
        <p:spPr>
          <a:xfrm>
            <a:off x="1" y="2243757"/>
            <a:ext cx="1026918" cy="1024514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Project phases (ES, FS, FS+)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2AB92C2C-24BB-5647-BF13-AD03D205CC11}"/>
              </a:ext>
            </a:extLst>
          </p:cNvPr>
          <p:cNvSpPr/>
          <p:nvPr/>
        </p:nvSpPr>
        <p:spPr>
          <a:xfrm>
            <a:off x="9098281" y="4499072"/>
            <a:ext cx="45719" cy="4154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75" name="Gerader Verbinder 4">
            <a:extLst>
              <a:ext uri="{FF2B5EF4-FFF2-40B4-BE49-F238E27FC236}">
                <a16:creationId xmlns:a16="http://schemas.microsoft.com/office/drawing/2014/main" id="{1956F2D1-3C33-3C48-AEAC-E32EF5D80D9A}"/>
              </a:ext>
            </a:extLst>
          </p:cNvPr>
          <p:cNvCxnSpPr>
            <a:cxnSpLocks/>
          </p:cNvCxnSpPr>
          <p:nvPr/>
        </p:nvCxnSpPr>
        <p:spPr>
          <a:xfrm>
            <a:off x="1907704" y="1058863"/>
            <a:ext cx="0" cy="3256053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4">
            <a:extLst>
              <a:ext uri="{FF2B5EF4-FFF2-40B4-BE49-F238E27FC236}">
                <a16:creationId xmlns:a16="http://schemas.microsoft.com/office/drawing/2014/main" id="{CF4A01B6-607F-9947-A279-9408D732D929}"/>
              </a:ext>
            </a:extLst>
          </p:cNvPr>
          <p:cNvCxnSpPr>
            <a:cxnSpLocks/>
          </p:cNvCxnSpPr>
          <p:nvPr/>
        </p:nvCxnSpPr>
        <p:spPr>
          <a:xfrm>
            <a:off x="3784327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Gerader Verbinder 4">
            <a:extLst>
              <a:ext uri="{FF2B5EF4-FFF2-40B4-BE49-F238E27FC236}">
                <a16:creationId xmlns:a16="http://schemas.microsoft.com/office/drawing/2014/main" id="{123A25D6-C1B5-924B-97FF-457425EF646E}"/>
              </a:ext>
            </a:extLst>
          </p:cNvPr>
          <p:cNvCxnSpPr>
            <a:cxnSpLocks/>
          </p:cNvCxnSpPr>
          <p:nvPr/>
        </p:nvCxnSpPr>
        <p:spPr>
          <a:xfrm>
            <a:off x="8460432" y="1058863"/>
            <a:ext cx="0" cy="3256277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feld 88">
            <a:extLst>
              <a:ext uri="{FF2B5EF4-FFF2-40B4-BE49-F238E27FC236}">
                <a16:creationId xmlns:a16="http://schemas.microsoft.com/office/drawing/2014/main" id="{B37F9824-1C58-3447-8074-061E97965A16}"/>
              </a:ext>
            </a:extLst>
          </p:cNvPr>
          <p:cNvSpPr txBox="1"/>
          <p:nvPr/>
        </p:nvSpPr>
        <p:spPr>
          <a:xfrm>
            <a:off x="1229532" y="4290167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2024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64BB6EA1-FD7C-3B4A-969D-046576822606}"/>
              </a:ext>
            </a:extLst>
          </p:cNvPr>
          <p:cNvSpPr txBox="1"/>
          <p:nvPr/>
        </p:nvSpPr>
        <p:spPr>
          <a:xfrm>
            <a:off x="2167454" y="4293809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2025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07CB78DA-5CBA-EF48-87AE-98138F296B76}"/>
              </a:ext>
            </a:extLst>
          </p:cNvPr>
          <p:cNvSpPr txBox="1"/>
          <p:nvPr/>
        </p:nvSpPr>
        <p:spPr>
          <a:xfrm>
            <a:off x="3105376" y="4299486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2026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A8F6B79D-219F-EA47-ADA5-4722BA82544F}"/>
              </a:ext>
            </a:extLst>
          </p:cNvPr>
          <p:cNvSpPr txBox="1"/>
          <p:nvPr/>
        </p:nvSpPr>
        <p:spPr>
          <a:xfrm>
            <a:off x="4022817" y="4299485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2027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BFC534F-DE26-0240-BD00-6D875602AA54}"/>
              </a:ext>
            </a:extLst>
          </p:cNvPr>
          <p:cNvSpPr txBox="1"/>
          <p:nvPr/>
        </p:nvSpPr>
        <p:spPr>
          <a:xfrm>
            <a:off x="4940656" y="4299485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2028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24E199DD-3C7E-C042-960A-3DFB04C0BF23}"/>
              </a:ext>
            </a:extLst>
          </p:cNvPr>
          <p:cNvSpPr txBox="1"/>
          <p:nvPr/>
        </p:nvSpPr>
        <p:spPr>
          <a:xfrm>
            <a:off x="5886098" y="4299485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2029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58A580F2-42E0-A844-B34B-A42D83B0D325}"/>
              </a:ext>
            </a:extLst>
          </p:cNvPr>
          <p:cNvSpPr txBox="1"/>
          <p:nvPr/>
        </p:nvSpPr>
        <p:spPr>
          <a:xfrm>
            <a:off x="6743360" y="4314916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2030</a:t>
            </a:r>
          </a:p>
        </p:txBody>
      </p:sp>
      <p:sp>
        <p:nvSpPr>
          <p:cNvPr id="24" name="Rahmen 23">
            <a:extLst>
              <a:ext uri="{FF2B5EF4-FFF2-40B4-BE49-F238E27FC236}">
                <a16:creationId xmlns:a16="http://schemas.microsoft.com/office/drawing/2014/main" id="{EF8BC6AB-3048-354F-BA56-532455046127}"/>
              </a:ext>
            </a:extLst>
          </p:cNvPr>
          <p:cNvSpPr/>
          <p:nvPr/>
        </p:nvSpPr>
        <p:spPr>
          <a:xfrm>
            <a:off x="0" y="3316550"/>
            <a:ext cx="9160552" cy="1006287"/>
          </a:xfrm>
          <a:prstGeom prst="frame">
            <a:avLst>
              <a:gd name="adj1" fmla="val 297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F9B00A20-D75D-9047-BB9D-0903C7E267A3}"/>
              </a:ext>
            </a:extLst>
          </p:cNvPr>
          <p:cNvSpPr/>
          <p:nvPr/>
        </p:nvSpPr>
        <p:spPr>
          <a:xfrm>
            <a:off x="1" y="3316549"/>
            <a:ext cx="1026918" cy="10083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dirty="0"/>
              <a:t>Facility availability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1CEAF3EE-C15F-1F41-B28C-964AB4326200}"/>
              </a:ext>
            </a:extLst>
          </p:cNvPr>
          <p:cNvSpPr/>
          <p:nvPr/>
        </p:nvSpPr>
        <p:spPr>
          <a:xfrm>
            <a:off x="4824038" y="1117633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200</a:t>
            </a:r>
            <a:endParaRPr lang="en-US" sz="800" dirty="0"/>
          </a:p>
        </p:txBody>
      </p:sp>
      <p:sp>
        <p:nvSpPr>
          <p:cNvPr id="103" name="Rechteck 102">
            <a:extLst>
              <a:ext uri="{FF2B5EF4-FFF2-40B4-BE49-F238E27FC236}">
                <a16:creationId xmlns:a16="http://schemas.microsoft.com/office/drawing/2014/main" id="{1ED7372A-BB65-2F43-892E-9C2903E2AD3E}"/>
              </a:ext>
            </a:extLst>
          </p:cNvPr>
          <p:cNvSpPr/>
          <p:nvPr/>
        </p:nvSpPr>
        <p:spPr>
          <a:xfrm>
            <a:off x="5738805" y="1117633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</a:t>
            </a:r>
            <a:endParaRPr lang="en-US" sz="800" dirty="0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4EB81290-6A5C-C146-94F5-EAC80C5F49C0}"/>
              </a:ext>
            </a:extLst>
          </p:cNvPr>
          <p:cNvSpPr/>
          <p:nvPr/>
        </p:nvSpPr>
        <p:spPr>
          <a:xfrm>
            <a:off x="6733856" y="1117633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240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7FB9C3BD-A207-0E4B-832E-CA4D3168500B}"/>
              </a:ext>
            </a:extLst>
          </p:cNvPr>
          <p:cNvSpPr/>
          <p:nvPr/>
        </p:nvSpPr>
        <p:spPr>
          <a:xfrm>
            <a:off x="0" y="1058390"/>
            <a:ext cx="1026910" cy="3355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000" dirty="0" err="1"/>
              <a:t>Acc</a:t>
            </a:r>
            <a:r>
              <a:rPr lang="de-DE" sz="1000" dirty="0"/>
              <a:t>. </a:t>
            </a:r>
            <a:r>
              <a:rPr lang="en-GB" sz="1000" dirty="0"/>
              <a:t>Operation total / days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7DC4C94C-2A38-2349-A726-CDA7A6B10E38}"/>
              </a:ext>
            </a:extLst>
          </p:cNvPr>
          <p:cNvSpPr/>
          <p:nvPr/>
        </p:nvSpPr>
        <p:spPr>
          <a:xfrm>
            <a:off x="-11239" y="1547673"/>
            <a:ext cx="9160552" cy="325087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beam time</a:t>
            </a:r>
            <a:endParaRPr lang="en-US" sz="600" dirty="0"/>
          </a:p>
        </p:txBody>
      </p:sp>
      <p:sp>
        <p:nvSpPr>
          <p:cNvPr id="105" name="Rechteck 104">
            <a:extLst>
              <a:ext uri="{FF2B5EF4-FFF2-40B4-BE49-F238E27FC236}">
                <a16:creationId xmlns:a16="http://schemas.microsoft.com/office/drawing/2014/main" id="{49E56CF8-D49B-5F4E-B5AC-405079402523}"/>
              </a:ext>
            </a:extLst>
          </p:cNvPr>
          <p:cNvSpPr/>
          <p:nvPr/>
        </p:nvSpPr>
        <p:spPr>
          <a:xfrm>
            <a:off x="1032078" y="1611643"/>
            <a:ext cx="360000" cy="1985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Rechteck 108">
            <a:extLst>
              <a:ext uri="{FF2B5EF4-FFF2-40B4-BE49-F238E27FC236}">
                <a16:creationId xmlns:a16="http://schemas.microsoft.com/office/drawing/2014/main" id="{C2AA84B7-2845-EE4A-849F-3295801E0B1C}"/>
              </a:ext>
            </a:extLst>
          </p:cNvPr>
          <p:cNvSpPr/>
          <p:nvPr/>
        </p:nvSpPr>
        <p:spPr>
          <a:xfrm>
            <a:off x="4812808" y="1606917"/>
            <a:ext cx="777808" cy="19856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min. 120*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1040A597-5806-714D-890A-214D0FEC7D65}"/>
              </a:ext>
            </a:extLst>
          </p:cNvPr>
          <p:cNvSpPr/>
          <p:nvPr/>
        </p:nvSpPr>
        <p:spPr>
          <a:xfrm>
            <a:off x="5727575" y="1606917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215</a:t>
            </a:r>
            <a:endParaRPr lang="en-US" sz="800" dirty="0"/>
          </a:p>
        </p:txBody>
      </p:sp>
      <p:sp>
        <p:nvSpPr>
          <p:cNvPr id="111" name="Rechteck 110">
            <a:extLst>
              <a:ext uri="{FF2B5EF4-FFF2-40B4-BE49-F238E27FC236}">
                <a16:creationId xmlns:a16="http://schemas.microsoft.com/office/drawing/2014/main" id="{B6ED2616-6C3B-854E-A95F-55A2E7122458}"/>
              </a:ext>
            </a:extLst>
          </p:cNvPr>
          <p:cNvSpPr/>
          <p:nvPr/>
        </p:nvSpPr>
        <p:spPr>
          <a:xfrm>
            <a:off x="-11230" y="1547674"/>
            <a:ext cx="1026910" cy="33551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 err="1"/>
              <a:t>Physics</a:t>
            </a:r>
            <a:r>
              <a:rPr lang="de-DE" sz="900" dirty="0"/>
              <a:t> beam time/</a:t>
            </a:r>
            <a:r>
              <a:rPr lang="en-GB" sz="900" dirty="0"/>
              <a:t> days</a:t>
            </a:r>
          </a:p>
        </p:txBody>
      </p:sp>
      <p:sp>
        <p:nvSpPr>
          <p:cNvPr id="112" name="Rechteck 111">
            <a:extLst>
              <a:ext uri="{FF2B5EF4-FFF2-40B4-BE49-F238E27FC236}">
                <a16:creationId xmlns:a16="http://schemas.microsoft.com/office/drawing/2014/main" id="{8611665C-86D7-4C47-B475-BA43A6537426}"/>
              </a:ext>
            </a:extLst>
          </p:cNvPr>
          <p:cNvSpPr/>
          <p:nvPr/>
        </p:nvSpPr>
        <p:spPr>
          <a:xfrm>
            <a:off x="6733856" y="1606917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215</a:t>
            </a:r>
          </a:p>
        </p:txBody>
      </p:sp>
      <p:sp>
        <p:nvSpPr>
          <p:cNvPr id="114" name="Rechteck 113">
            <a:extLst>
              <a:ext uri="{FF2B5EF4-FFF2-40B4-BE49-F238E27FC236}">
                <a16:creationId xmlns:a16="http://schemas.microsoft.com/office/drawing/2014/main" id="{49E56CF8-D49B-5F4E-B5AC-405079402523}"/>
              </a:ext>
            </a:extLst>
          </p:cNvPr>
          <p:cNvSpPr/>
          <p:nvPr/>
        </p:nvSpPr>
        <p:spPr>
          <a:xfrm>
            <a:off x="1940276" y="1611643"/>
            <a:ext cx="491885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100+30</a:t>
            </a:r>
            <a:endParaRPr lang="en-US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FA284E8E-1444-DD46-86D2-9A7BB9A1D19E}"/>
              </a:ext>
            </a:extLst>
          </p:cNvPr>
          <p:cNvSpPr/>
          <p:nvPr/>
        </p:nvSpPr>
        <p:spPr>
          <a:xfrm>
            <a:off x="4313626" y="1114056"/>
            <a:ext cx="357304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140</a:t>
            </a:r>
            <a:endParaRPr lang="en-US" sz="800" dirty="0"/>
          </a:p>
        </p:txBody>
      </p:sp>
      <p:sp>
        <p:nvSpPr>
          <p:cNvPr id="118" name="Geschweifte Klammer rechts 117">
            <a:extLst>
              <a:ext uri="{FF2B5EF4-FFF2-40B4-BE49-F238E27FC236}">
                <a16:creationId xmlns:a16="http://schemas.microsoft.com/office/drawing/2014/main" id="{D9709B8A-0D8C-074A-952B-6F1DEE669626}"/>
              </a:ext>
            </a:extLst>
          </p:cNvPr>
          <p:cNvSpPr/>
          <p:nvPr/>
        </p:nvSpPr>
        <p:spPr>
          <a:xfrm rot="5400000">
            <a:off x="6068776" y="3249101"/>
            <a:ext cx="123697" cy="2686285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056441A5-9E16-A04F-B2A8-80C5ADF6CFAA}"/>
              </a:ext>
            </a:extLst>
          </p:cNvPr>
          <p:cNvSpPr txBox="1"/>
          <p:nvPr/>
        </p:nvSpPr>
        <p:spPr>
          <a:xfrm>
            <a:off x="5083981" y="4658592"/>
            <a:ext cx="2176864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050" dirty="0"/>
              <a:t>Early Science &amp; First Science+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96927DC8-BB00-AB08-6E90-38C5835DBB46}"/>
              </a:ext>
            </a:extLst>
          </p:cNvPr>
          <p:cNvSpPr/>
          <p:nvPr/>
        </p:nvSpPr>
        <p:spPr>
          <a:xfrm>
            <a:off x="2995883" y="1080030"/>
            <a:ext cx="421966" cy="759240"/>
          </a:xfrm>
          <a:prstGeom prst="rect">
            <a:avLst/>
          </a:prstGeom>
          <a:noFill/>
          <a:ln w="19050"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C0CD6BF-0841-CE47-677F-6DDC3A3A323A}"/>
              </a:ext>
            </a:extLst>
          </p:cNvPr>
          <p:cNvGrpSpPr/>
          <p:nvPr/>
        </p:nvGrpSpPr>
        <p:grpSpPr>
          <a:xfrm>
            <a:off x="53112" y="2316942"/>
            <a:ext cx="9113813" cy="1940614"/>
            <a:chOff x="64263" y="2328093"/>
            <a:chExt cx="9113813" cy="1940614"/>
          </a:xfrm>
        </p:grpSpPr>
        <p:sp>
          <p:nvSpPr>
            <p:cNvPr id="120" name="Rechteck 119">
              <a:extLst>
                <a:ext uri="{FF2B5EF4-FFF2-40B4-BE49-F238E27FC236}">
                  <a16:creationId xmlns:a16="http://schemas.microsoft.com/office/drawing/2014/main" id="{541896D6-B6D0-7F46-9E0C-BCC03D5D7A7F}"/>
                </a:ext>
              </a:extLst>
            </p:cNvPr>
            <p:cNvSpPr/>
            <p:nvPr/>
          </p:nvSpPr>
          <p:spPr>
            <a:xfrm>
              <a:off x="5295120" y="3599699"/>
              <a:ext cx="296749" cy="145178"/>
            </a:xfrm>
            <a:prstGeom prst="rect">
              <a:avLst/>
            </a:prstGeom>
            <a:pattFill prst="dkVert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000" dirty="0"/>
            </a:p>
          </p:txBody>
        </p:sp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1828DF90-3025-FA46-A666-3ED558EFB96C}"/>
                </a:ext>
              </a:extLst>
            </p:cNvPr>
            <p:cNvSpPr/>
            <p:nvPr/>
          </p:nvSpPr>
          <p:spPr>
            <a:xfrm>
              <a:off x="1028838" y="2328093"/>
              <a:ext cx="3679812" cy="180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FAIR Installation of Accelerator Components</a:t>
              </a:r>
              <a:endParaRPr lang="en-GB" sz="1200" dirty="0"/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713E60CE-8FE6-4E4E-879A-B939ABF3E708}"/>
                </a:ext>
              </a:extLst>
            </p:cNvPr>
            <p:cNvSpPr/>
            <p:nvPr/>
          </p:nvSpPr>
          <p:spPr>
            <a:xfrm>
              <a:off x="2351440" y="2581180"/>
              <a:ext cx="2875760" cy="180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     FAIR Hardware Commissioning</a:t>
              </a:r>
              <a:endParaRPr lang="en-GB" sz="1200" dirty="0"/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F8D7F67D-95C9-8649-A8B2-BA5C162FBBE2}"/>
                </a:ext>
              </a:extLst>
            </p:cNvPr>
            <p:cNvSpPr/>
            <p:nvPr/>
          </p:nvSpPr>
          <p:spPr>
            <a:xfrm>
              <a:off x="4177738" y="2841159"/>
              <a:ext cx="3102577" cy="180000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GB" sz="12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FAIR Beam Commissioning</a:t>
              </a:r>
              <a:r>
                <a:rPr lang="en-GB" sz="1200" dirty="0"/>
                <a:t>       </a:t>
              </a:r>
              <a:endParaRPr lang="en-GB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ADA9DFEA-9439-7744-85CB-22E079EF82E1}"/>
                </a:ext>
              </a:extLst>
            </p:cNvPr>
            <p:cNvSpPr/>
            <p:nvPr/>
          </p:nvSpPr>
          <p:spPr>
            <a:xfrm>
              <a:off x="64263" y="4127324"/>
              <a:ext cx="9090888" cy="14138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UNILAC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EH,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SIS18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  TH, EX,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FRS, ESR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HITRAP, </a:t>
              </a:r>
              <a:r>
                <a:rPr lang="en-GB" sz="10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Cryring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GB" sz="1000" dirty="0"/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2B40FF8C-348B-6F4F-B1D8-BEE5574C697E}"/>
                </a:ext>
              </a:extLst>
            </p:cNvPr>
            <p:cNvSpPr/>
            <p:nvPr/>
          </p:nvSpPr>
          <p:spPr>
            <a:xfrm>
              <a:off x="4610821" y="3399054"/>
              <a:ext cx="4560873" cy="13443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SIS18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SFRS  NUSTAR</a:t>
              </a:r>
              <a:endParaRPr lang="en-GB" sz="1000" dirty="0"/>
            </a:p>
          </p:txBody>
        </p:sp>
        <p:sp>
          <p:nvSpPr>
            <p:cNvPr id="70" name="Rechteck 69">
              <a:extLst>
                <a:ext uri="{FF2B5EF4-FFF2-40B4-BE49-F238E27FC236}">
                  <a16:creationId xmlns:a16="http://schemas.microsoft.com/office/drawing/2014/main" id="{541896D6-B6D0-7F46-9E0C-BCC03D5D7A7F}"/>
                </a:ext>
              </a:extLst>
            </p:cNvPr>
            <p:cNvSpPr/>
            <p:nvPr/>
          </p:nvSpPr>
          <p:spPr>
            <a:xfrm>
              <a:off x="4177739" y="3396087"/>
              <a:ext cx="433082" cy="145178"/>
            </a:xfrm>
            <a:prstGeom prst="rect">
              <a:avLst/>
            </a:prstGeom>
            <a:pattFill prst="dkVert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000" dirty="0"/>
            </a:p>
          </p:txBody>
        </p:sp>
        <p:sp>
          <p:nvSpPr>
            <p:cNvPr id="67" name="Rechteck 66">
              <a:extLst>
                <a:ext uri="{FF2B5EF4-FFF2-40B4-BE49-F238E27FC236}">
                  <a16:creationId xmlns:a16="http://schemas.microsoft.com/office/drawing/2014/main" id="{35D6777D-C9BA-6940-803B-FEB48C8EDF74}"/>
                </a:ext>
              </a:extLst>
            </p:cNvPr>
            <p:cNvSpPr/>
            <p:nvPr/>
          </p:nvSpPr>
          <p:spPr>
            <a:xfrm>
              <a:off x="5619088" y="3788488"/>
              <a:ext cx="3552606" cy="14570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SIS100 –&gt; CBM</a:t>
              </a:r>
              <a:endParaRPr lang="en-GB" sz="1000" dirty="0"/>
            </a:p>
          </p:txBody>
        </p:sp>
        <p:sp>
          <p:nvSpPr>
            <p:cNvPr id="72" name="Rechteck 71">
              <a:extLst>
                <a:ext uri="{FF2B5EF4-FFF2-40B4-BE49-F238E27FC236}">
                  <a16:creationId xmlns:a16="http://schemas.microsoft.com/office/drawing/2014/main" id="{599B9E73-E304-D646-AC17-94D9BD657564}"/>
                </a:ext>
              </a:extLst>
            </p:cNvPr>
            <p:cNvSpPr/>
            <p:nvPr/>
          </p:nvSpPr>
          <p:spPr>
            <a:xfrm>
              <a:off x="5394062" y="3790308"/>
              <a:ext cx="225026" cy="153474"/>
            </a:xfrm>
            <a:prstGeom prst="rect">
              <a:avLst/>
            </a:prstGeom>
            <a:pattFill prst="dkVert">
              <a:fgClr>
                <a:schemeClr val="accent1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000" dirty="0"/>
            </a:p>
          </p:txBody>
        </p: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A870F806-E150-EF40-AB19-BF864748A10D}"/>
                </a:ext>
              </a:extLst>
            </p:cNvPr>
            <p:cNvSpPr/>
            <p:nvPr/>
          </p:nvSpPr>
          <p:spPr>
            <a:xfrm>
              <a:off x="5521851" y="3598019"/>
              <a:ext cx="3656225" cy="1560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SIS100 </a:t>
              </a:r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 SFRS  NUSTAR</a:t>
              </a:r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 rot="18900000">
              <a:off x="2856162" y="2586278"/>
              <a:ext cx="187712" cy="1877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00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2824930" y="2771812"/>
              <a:ext cx="1019831" cy="338554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r>
                <a:rPr lang="en-US" sz="800" dirty="0"/>
                <a:t>FCC OP ready</a:t>
              </a:r>
            </a:p>
            <a:p>
              <a:r>
                <a:rPr lang="en-US" sz="800" dirty="0"/>
                <a:t>UNILAC CS ready</a:t>
              </a:r>
            </a:p>
          </p:txBody>
        </p:sp>
        <p:sp>
          <p:nvSpPr>
            <p:cNvPr id="124" name="Rechteck 123"/>
            <p:cNvSpPr/>
            <p:nvPr/>
          </p:nvSpPr>
          <p:spPr>
            <a:xfrm rot="18900000">
              <a:off x="5680656" y="3061842"/>
              <a:ext cx="187712" cy="18771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00" dirty="0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5859893" y="3005956"/>
              <a:ext cx="798617" cy="215444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pPr algn="l"/>
              <a:r>
                <a:rPr lang="en-US" sz="800" dirty="0"/>
                <a:t>PCP reached</a:t>
              </a:r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0B7196E0-206A-2471-EA5C-1EC8AB8BDC65}"/>
                </a:ext>
              </a:extLst>
            </p:cNvPr>
            <p:cNvSpPr txBox="1"/>
            <p:nvPr/>
          </p:nvSpPr>
          <p:spPr>
            <a:xfrm>
              <a:off x="2602583" y="3355809"/>
              <a:ext cx="1289134" cy="25391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pPr algn="r"/>
              <a:r>
                <a:rPr lang="en-GB" sz="1050" dirty="0">
                  <a:latin typeface="Calibri" panose="020F0502020204030204" pitchFamily="34" charset="0"/>
                  <a:cs typeface="Calibri" panose="020F0502020204030204" pitchFamily="34" charset="0"/>
                </a:rPr>
                <a:t>early science (ES) </a:t>
              </a:r>
              <a:r>
                <a:rPr lang="en-GB" sz="1050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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EE9087FA-137C-3531-3EFA-011966C9AC30}"/>
                </a:ext>
              </a:extLst>
            </p:cNvPr>
            <p:cNvSpPr txBox="1"/>
            <p:nvPr/>
          </p:nvSpPr>
          <p:spPr>
            <a:xfrm>
              <a:off x="3462007" y="3549750"/>
              <a:ext cx="1233030" cy="25391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pPr algn="r"/>
              <a:r>
                <a:rPr lang="en-GB" sz="1050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first science (FS) </a:t>
              </a:r>
            </a:p>
          </p:txBody>
        </p: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13319F17-A05C-1949-6201-2756E078E8D5}"/>
                </a:ext>
              </a:extLst>
            </p:cNvPr>
            <p:cNvSpPr txBox="1"/>
            <p:nvPr/>
          </p:nvSpPr>
          <p:spPr>
            <a:xfrm>
              <a:off x="3801854" y="3751693"/>
              <a:ext cx="1398140" cy="253916"/>
            </a:xfrm>
            <a:prstGeom prst="rect">
              <a:avLst/>
            </a:prstGeom>
          </p:spPr>
          <p:txBody>
            <a:bodyPr vert="horz" wrap="none" lIns="91440" tIns="45720" rIns="91440" bIns="45720" rtlCol="0" anchor="t">
              <a:spAutoFit/>
            </a:bodyPr>
            <a:lstStyle/>
            <a:p>
              <a:pPr algn="r"/>
              <a:r>
                <a:rPr lang="en-GB" sz="1050" dirty="0">
                  <a:latin typeface="Calibri" panose="020F0502020204030204" pitchFamily="34" charset="0"/>
                  <a:cs typeface="Calibri" panose="020F0502020204030204" pitchFamily="34" charset="0"/>
                  <a:sym typeface="Wingdings" pitchFamily="2" charset="2"/>
                </a:rPr>
                <a:t>first science + (FS+) </a:t>
              </a:r>
              <a:endParaRPr lang="en-GB" sz="10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3" name="Rechteck 112">
              <a:extLst>
                <a:ext uri="{FF2B5EF4-FFF2-40B4-BE49-F238E27FC236}">
                  <a16:creationId xmlns:a16="http://schemas.microsoft.com/office/drawing/2014/main" id="{1828DF90-3025-FA46-A666-3ED558EFB96C}"/>
                </a:ext>
              </a:extLst>
            </p:cNvPr>
            <p:cNvSpPr/>
            <p:nvPr/>
          </p:nvSpPr>
          <p:spPr>
            <a:xfrm>
              <a:off x="3816479" y="2842965"/>
              <a:ext cx="331241" cy="178194"/>
            </a:xfrm>
            <a:prstGeom prst="rect">
              <a:avLst/>
            </a:prstGeom>
            <a:solidFill>
              <a:srgbClr val="FDBB6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DR</a:t>
              </a:r>
              <a:endParaRPr lang="en-GB" sz="1000" dirty="0"/>
            </a:p>
          </p:txBody>
        </p:sp>
      </p:grpSp>
      <p:sp>
        <p:nvSpPr>
          <p:cNvPr id="126" name="Rechteck 125">
            <a:extLst>
              <a:ext uri="{FF2B5EF4-FFF2-40B4-BE49-F238E27FC236}">
                <a16:creationId xmlns:a16="http://schemas.microsoft.com/office/drawing/2014/main" id="{43CAEDC1-9C29-2A46-B1AB-D91B1F2B9654}"/>
              </a:ext>
            </a:extLst>
          </p:cNvPr>
          <p:cNvSpPr/>
          <p:nvPr/>
        </p:nvSpPr>
        <p:spPr>
          <a:xfrm>
            <a:off x="3102850" y="1614648"/>
            <a:ext cx="292638" cy="18949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</a:t>
            </a:r>
            <a:endParaRPr lang="en-US" sz="700" dirty="0"/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FA284E8E-1444-DD46-86D2-9A7BB9A1D19E}"/>
              </a:ext>
            </a:extLst>
          </p:cNvPr>
          <p:cNvSpPr/>
          <p:nvPr/>
        </p:nvSpPr>
        <p:spPr>
          <a:xfrm>
            <a:off x="2445951" y="1119847"/>
            <a:ext cx="536142" cy="699083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renovation</a:t>
            </a: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 rot="20791571">
            <a:off x="2166894" y="3350391"/>
            <a:ext cx="924633" cy="36933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900" dirty="0">
                <a:solidFill>
                  <a:schemeClr val="bg1"/>
                </a:solidFill>
              </a:rPr>
              <a:t>now </a:t>
            </a:r>
          </a:p>
          <a:p>
            <a:pPr algn="l"/>
            <a:r>
              <a:rPr lang="en-US" sz="900" dirty="0">
                <a:solidFill>
                  <a:schemeClr val="bg1"/>
                </a:solidFill>
              </a:rPr>
              <a:t>included</a:t>
            </a:r>
          </a:p>
        </p:txBody>
      </p:sp>
      <p:sp>
        <p:nvSpPr>
          <p:cNvPr id="108" name="Textfeld 107"/>
          <p:cNvSpPr txBox="1"/>
          <p:nvPr/>
        </p:nvSpPr>
        <p:spPr>
          <a:xfrm rot="3012809">
            <a:off x="1764618" y="3605452"/>
            <a:ext cx="762763" cy="33855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800" dirty="0">
                <a:solidFill>
                  <a:schemeClr val="bg1"/>
                </a:solidFill>
              </a:rPr>
              <a:t>still </a:t>
            </a:r>
          </a:p>
          <a:p>
            <a:pPr algn="l"/>
            <a:r>
              <a:rPr lang="en-US" sz="800" dirty="0">
                <a:solidFill>
                  <a:schemeClr val="bg1"/>
                </a:solidFill>
              </a:rPr>
              <a:t>missing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FC8D7AA-CF30-B6DB-E1B1-8B20AAE7054B}"/>
              </a:ext>
            </a:extLst>
          </p:cNvPr>
          <p:cNvSpPr/>
          <p:nvPr/>
        </p:nvSpPr>
        <p:spPr>
          <a:xfrm>
            <a:off x="1390779" y="1104591"/>
            <a:ext cx="493758" cy="699083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</a:t>
            </a:r>
            <a:r>
              <a:rPr lang="en-GB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paration</a:t>
            </a:r>
            <a:r>
              <a:rPr lang="en-GB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works</a:t>
            </a:r>
          </a:p>
          <a:p>
            <a:pPr algn="ctr"/>
            <a:r>
              <a:rPr lang="de-DE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27C0071F-A179-6E1C-E43E-2F1D8253D614}"/>
              </a:ext>
            </a:extLst>
          </p:cNvPr>
          <p:cNvSpPr/>
          <p:nvPr/>
        </p:nvSpPr>
        <p:spPr>
          <a:xfrm>
            <a:off x="3451747" y="1121269"/>
            <a:ext cx="815850" cy="699083"/>
          </a:xfrm>
          <a:prstGeom prst="rect">
            <a:avLst/>
          </a:prstGeom>
          <a:solidFill>
            <a:srgbClr val="D6009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renovation</a:t>
            </a: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EH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B52A941-4A95-1F58-A99C-AB209E7CA2C4}"/>
              </a:ext>
            </a:extLst>
          </p:cNvPr>
          <p:cNvSpPr/>
          <p:nvPr/>
        </p:nvSpPr>
        <p:spPr>
          <a:xfrm>
            <a:off x="4330288" y="1614446"/>
            <a:ext cx="340036" cy="198561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70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1A4F3C-4927-EF06-3BAC-00860FB7B150}"/>
              </a:ext>
            </a:extLst>
          </p:cNvPr>
          <p:cNvSpPr txBox="1"/>
          <p:nvPr/>
        </p:nvSpPr>
        <p:spPr>
          <a:xfrm>
            <a:off x="7682425" y="4314286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2031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E9F5537-BE9B-49AD-C914-999E8D7E4302}"/>
              </a:ext>
            </a:extLst>
          </p:cNvPr>
          <p:cNvSpPr txBox="1"/>
          <p:nvPr/>
        </p:nvSpPr>
        <p:spPr>
          <a:xfrm>
            <a:off x="8539687" y="4329717"/>
            <a:ext cx="519671" cy="276999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r>
              <a:rPr lang="en-US" sz="1200" dirty="0"/>
              <a:t>2032</a:t>
            </a:r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4E6F8510-4E27-3ED2-38BF-579D52DD5B77}"/>
              </a:ext>
            </a:extLst>
          </p:cNvPr>
          <p:cNvSpPr/>
          <p:nvPr/>
        </p:nvSpPr>
        <p:spPr>
          <a:xfrm rot="5400000">
            <a:off x="8237294" y="3793413"/>
            <a:ext cx="142264" cy="1568197"/>
          </a:xfrm>
          <a:prstGeom prst="rightBrace">
            <a:avLst/>
          </a:prstGeom>
          <a:ln w="9525">
            <a:solidFill>
              <a:schemeClr val="accent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4E2F0A9-6954-8B69-2C61-68E2082E77FC}"/>
              </a:ext>
            </a:extLst>
          </p:cNvPr>
          <p:cNvSpPr txBox="1"/>
          <p:nvPr/>
        </p:nvSpPr>
        <p:spPr>
          <a:xfrm>
            <a:off x="7532031" y="4653143"/>
            <a:ext cx="1560493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/>
            <a:r>
              <a:rPr lang="en-US" sz="1050" dirty="0"/>
              <a:t>Science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FE6A0EF-ACC6-713C-745F-18D76C6726DC}"/>
              </a:ext>
            </a:extLst>
          </p:cNvPr>
          <p:cNvSpPr/>
          <p:nvPr/>
        </p:nvSpPr>
        <p:spPr>
          <a:xfrm>
            <a:off x="7608340" y="1122559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240</a:t>
            </a:r>
            <a:endParaRPr lang="en-US" sz="900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8E94402-4F5A-59C9-F5BE-463F1EDA3566}"/>
              </a:ext>
            </a:extLst>
          </p:cNvPr>
          <p:cNvSpPr/>
          <p:nvPr/>
        </p:nvSpPr>
        <p:spPr>
          <a:xfrm>
            <a:off x="8603391" y="1122559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240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71D0280-3250-89D1-F6C7-94ED9C2E69F7}"/>
              </a:ext>
            </a:extLst>
          </p:cNvPr>
          <p:cNvSpPr/>
          <p:nvPr/>
        </p:nvSpPr>
        <p:spPr>
          <a:xfrm>
            <a:off x="7597110" y="1611843"/>
            <a:ext cx="777808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215</a:t>
            </a:r>
            <a:endParaRPr lang="en-US" sz="800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F1768BCC-1498-316C-81E5-4DC5EA74A725}"/>
              </a:ext>
            </a:extLst>
          </p:cNvPr>
          <p:cNvSpPr/>
          <p:nvPr/>
        </p:nvSpPr>
        <p:spPr>
          <a:xfrm>
            <a:off x="8603391" y="1611843"/>
            <a:ext cx="519670" cy="1985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/>
              <a:t>215</a:t>
            </a:r>
          </a:p>
        </p:txBody>
      </p:sp>
    </p:spTree>
    <p:extLst>
      <p:ext uri="{BB962C8B-B14F-4D97-AF65-F5344CB8AC3E}">
        <p14:creationId xmlns:p14="http://schemas.microsoft.com/office/powerpoint/2010/main" val="3148297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31E5-4D71-67EB-DD82-0AFB04C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Remarks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A6C50B-D66E-3D37-FE51-704A7872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638" y="960311"/>
            <a:ext cx="8369162" cy="3907144"/>
          </a:xfrm>
        </p:spPr>
        <p:txBody>
          <a:bodyPr/>
          <a:lstStyle/>
          <a:p>
            <a:r>
              <a:rPr lang="en-GB" dirty="0"/>
              <a:t>Mid-term</a:t>
            </a:r>
          </a:p>
          <a:p>
            <a:pPr lvl="1"/>
            <a:r>
              <a:rPr lang="en-GB" dirty="0"/>
              <a:t>EH renovation</a:t>
            </a:r>
          </a:p>
          <a:p>
            <a:pPr lvl="1"/>
            <a:r>
              <a:rPr lang="en-GB" dirty="0"/>
              <a:t>Parallel FAIR commissioning and physics run </a:t>
            </a:r>
          </a:p>
          <a:p>
            <a:pPr lvl="1"/>
            <a:r>
              <a:rPr lang="en-GB" dirty="0"/>
              <a:t>Performance upgrades</a:t>
            </a:r>
          </a:p>
          <a:p>
            <a:pPr lvl="2"/>
            <a:r>
              <a:rPr lang="en-GB" dirty="0"/>
              <a:t>Pulsed gas stripper</a:t>
            </a:r>
          </a:p>
          <a:p>
            <a:pPr lvl="2"/>
            <a:r>
              <a:rPr lang="en-GB" dirty="0"/>
              <a:t>Spill feedback / µ-spill cavity</a:t>
            </a:r>
          </a:p>
          <a:p>
            <a:pPr lvl="2"/>
            <a:r>
              <a:rPr lang="en-GB" dirty="0"/>
              <a:t>Control system (</a:t>
            </a:r>
            <a:r>
              <a:rPr lang="en-GB" dirty="0" err="1"/>
              <a:t>eg.</a:t>
            </a:r>
            <a:r>
              <a:rPr lang="en-GB" dirty="0"/>
              <a:t> archiving)</a:t>
            </a:r>
          </a:p>
          <a:p>
            <a:pPr lvl="2"/>
            <a:r>
              <a:rPr lang="en-GB" dirty="0"/>
              <a:t>etc.</a:t>
            </a:r>
          </a:p>
          <a:p>
            <a:endParaRPr lang="en-GB" dirty="0"/>
          </a:p>
          <a:p>
            <a:r>
              <a:rPr lang="en-GB" dirty="0"/>
              <a:t>Long-term</a:t>
            </a:r>
          </a:p>
          <a:p>
            <a:pPr lvl="1"/>
            <a:r>
              <a:rPr lang="en-GB" dirty="0"/>
              <a:t>UNILAC</a:t>
            </a:r>
          </a:p>
          <a:p>
            <a:pPr lvl="2"/>
            <a:r>
              <a:rPr lang="en-GB" dirty="0"/>
              <a:t>HLI vs. Heliac: perspectives for SHE &amp; MAT</a:t>
            </a:r>
          </a:p>
          <a:p>
            <a:pPr lvl="2"/>
            <a:r>
              <a:rPr lang="en-GB" dirty="0"/>
              <a:t>HSI (RFQ, super lens, IH</a:t>
            </a:r>
            <a:r>
              <a:rPr lang="en-GB"/>
              <a:t>): action needed?</a:t>
            </a:r>
            <a:endParaRPr lang="en-GB" dirty="0"/>
          </a:p>
          <a:p>
            <a:pPr lvl="1"/>
            <a:r>
              <a:rPr lang="en-GB" dirty="0"/>
              <a:t>FAIR commissioning after PCP</a:t>
            </a:r>
          </a:p>
        </p:txBody>
      </p:sp>
    </p:spTree>
    <p:extLst>
      <p:ext uri="{BB962C8B-B14F-4D97-AF65-F5344CB8AC3E}">
        <p14:creationId xmlns:p14="http://schemas.microsoft.com/office/powerpoint/2010/main" val="632243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C5866-CF20-CD20-867D-5FA3BF25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20822"/>
            <a:ext cx="9144000" cy="590668"/>
          </a:xfrm>
        </p:spPr>
        <p:txBody>
          <a:bodyPr/>
          <a:lstStyle/>
          <a:p>
            <a:pPr algn="ctr"/>
            <a:r>
              <a:rPr lang="en-GB" sz="2800" dirty="0"/>
              <a:t>Thanks for you attention</a:t>
            </a:r>
          </a:p>
        </p:txBody>
      </p:sp>
    </p:spTree>
    <p:extLst>
      <p:ext uri="{BB962C8B-B14F-4D97-AF65-F5344CB8AC3E}">
        <p14:creationId xmlns:p14="http://schemas.microsoft.com/office/powerpoint/2010/main" val="334506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411C8B-6142-F049-2194-4BC7BB38C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Beamtime 2024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9B1DBA0-358B-7CE6-3445-FCC246780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38" y="983715"/>
            <a:ext cx="8569884" cy="389540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D5AC6A4-6866-0BED-63F7-DA81720E2B2B}"/>
              </a:ext>
            </a:extLst>
          </p:cNvPr>
          <p:cNvSpPr txBox="1"/>
          <p:nvPr/>
        </p:nvSpPr>
        <p:spPr>
          <a:xfrm>
            <a:off x="1106905" y="1576137"/>
            <a:ext cx="2803358" cy="61361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l"/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2249E98-21A2-97DA-A591-550937B1B141}"/>
              </a:ext>
            </a:extLst>
          </p:cNvPr>
          <p:cNvSpPr txBox="1"/>
          <p:nvPr/>
        </p:nvSpPr>
        <p:spPr>
          <a:xfrm rot="20709457">
            <a:off x="1034022" y="2310140"/>
            <a:ext cx="6853158" cy="523220"/>
          </a:xfrm>
          <a:prstGeom prst="rect">
            <a:avLst/>
          </a:prstGeom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en-GB" sz="2800" b="1" dirty="0">
                <a:highlight>
                  <a:srgbClr val="FFFF00"/>
                </a:highlight>
                <a:latin typeface="APPLE CHANCERY" panose="03020702040506060504" pitchFamily="66" charset="-79"/>
                <a:cs typeface="APPLE CHANCERY" panose="03020702040506060504" pitchFamily="66" charset="-79"/>
              </a:rPr>
              <a:t>Many thanks for the successful </a:t>
            </a:r>
            <a:r>
              <a:rPr lang="en-GB" sz="2800" b="1" dirty="0">
                <a:highlight>
                  <a:srgbClr val="FFFF00"/>
                </a:highlight>
                <a:latin typeface="Apple Chancery" panose="03020702040506060504" pitchFamily="66" charset="-79"/>
                <a:cs typeface="Apple Chancery" panose="03020702040506060504" pitchFamily="66" charset="-79"/>
              </a:rPr>
              <a:t>beamtime!!!</a:t>
            </a:r>
            <a:endParaRPr lang="en-GB" sz="2800" b="1" dirty="0">
              <a:highlight>
                <a:srgbClr val="FFFF00"/>
              </a:highlight>
              <a:latin typeface="APPLE CHANCERY" panose="03020702040506060504" pitchFamily="66" charset="-79"/>
              <a:cs typeface="APPLE CHANCERY" panose="03020702040506060504" pitchFamily="66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95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31E5-4D71-67EB-DD82-0AFB04C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BT2024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A6C50B-D66E-3D37-FE51-704A7872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638" y="1284372"/>
            <a:ext cx="8369162" cy="3394472"/>
          </a:xfrm>
        </p:spPr>
        <p:txBody>
          <a:bodyPr/>
          <a:lstStyle/>
          <a:p>
            <a:r>
              <a:rPr lang="en-GB" b="1" dirty="0" err="1">
                <a:solidFill>
                  <a:srgbClr val="92D050"/>
                </a:solidFill>
              </a:rPr>
              <a:t>Ti</a:t>
            </a:r>
            <a:r>
              <a:rPr lang="en-GB" b="1" dirty="0">
                <a:solidFill>
                  <a:srgbClr val="92D050"/>
                </a:solidFill>
              </a:rPr>
              <a:t>/</a:t>
            </a:r>
            <a:r>
              <a:rPr lang="en-GB" b="1" dirty="0" err="1">
                <a:solidFill>
                  <a:srgbClr val="92D050"/>
                </a:solidFill>
              </a:rPr>
              <a:t>Ar</a:t>
            </a:r>
            <a:r>
              <a:rPr lang="en-GB" b="1" dirty="0">
                <a:solidFill>
                  <a:srgbClr val="92D050"/>
                </a:solidFill>
              </a:rPr>
              <a:t>  +  C/O block</a:t>
            </a:r>
          </a:p>
          <a:p>
            <a:pPr lvl="1"/>
            <a:r>
              <a:rPr lang="en-GB" dirty="0"/>
              <a:t>SHE/MAT (UNILAC): many adaptions due to failures</a:t>
            </a:r>
          </a:p>
          <a:p>
            <a:pPr lvl="1"/>
            <a:r>
              <a:rPr lang="en-GB" dirty="0"/>
              <a:t>R3B: pre-run and commissioning + very flexible phys. run (E091)</a:t>
            </a:r>
          </a:p>
          <a:p>
            <a:pPr lvl="1"/>
            <a:r>
              <a:rPr lang="en-GB" dirty="0"/>
              <a:t>BIO + BARB: OK, some failures</a:t>
            </a:r>
          </a:p>
          <a:p>
            <a:endParaRPr lang="en-GB" b="1" dirty="0">
              <a:solidFill>
                <a:srgbClr val="92D050"/>
              </a:solidFill>
            </a:endParaRPr>
          </a:p>
          <a:p>
            <a:r>
              <a:rPr lang="en-GB" b="1" dirty="0">
                <a:solidFill>
                  <a:srgbClr val="92D050"/>
                </a:solidFill>
              </a:rPr>
              <a:t>Au block</a:t>
            </a:r>
          </a:p>
          <a:p>
            <a:pPr lvl="1"/>
            <a:r>
              <a:rPr lang="en-GB" dirty="0"/>
              <a:t>MAT: as usual, stabile and successful</a:t>
            </a:r>
          </a:p>
          <a:p>
            <a:pPr lvl="1"/>
            <a:r>
              <a:rPr lang="en-GB" dirty="0"/>
              <a:t>HADES: spill feedback</a:t>
            </a:r>
          </a:p>
          <a:p>
            <a:pPr lvl="1"/>
            <a:r>
              <a:rPr lang="en-GB" dirty="0"/>
              <a:t>SPARC ESR-CRY: fast beam setup, good intensity</a:t>
            </a:r>
          </a:p>
          <a:p>
            <a:pPr lvl="1"/>
            <a:r>
              <a:rPr lang="en-GB" dirty="0" err="1"/>
              <a:t>mCBM</a:t>
            </a:r>
            <a:r>
              <a:rPr lang="en-GB" dirty="0"/>
              <a:t>: commissioning fast beam setup</a:t>
            </a:r>
          </a:p>
          <a:p>
            <a:pPr lvl="1"/>
            <a:r>
              <a:rPr lang="en-GB" dirty="0"/>
              <a:t>R3B (ASY-EOS): good pre-run</a:t>
            </a:r>
          </a:p>
        </p:txBody>
      </p:sp>
    </p:spTree>
    <p:extLst>
      <p:ext uri="{BB962C8B-B14F-4D97-AF65-F5344CB8AC3E}">
        <p14:creationId xmlns:p14="http://schemas.microsoft.com/office/powerpoint/2010/main" val="334627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31E5-4D71-67EB-DD82-0AFB04C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BT2024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A6C50B-D66E-3D37-FE51-704A7872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638" y="1200151"/>
            <a:ext cx="8369162" cy="3394472"/>
          </a:xfrm>
        </p:spPr>
        <p:txBody>
          <a:bodyPr/>
          <a:lstStyle/>
          <a:p>
            <a:r>
              <a:rPr lang="en-GB" b="1" dirty="0" err="1">
                <a:solidFill>
                  <a:srgbClr val="92D050"/>
                </a:solidFill>
              </a:rPr>
              <a:t>Ar</a:t>
            </a:r>
            <a:r>
              <a:rPr lang="en-GB" b="1" dirty="0">
                <a:solidFill>
                  <a:srgbClr val="92D050"/>
                </a:solidFill>
              </a:rPr>
              <a:t> + Fe/Er block</a:t>
            </a:r>
          </a:p>
          <a:p>
            <a:pPr lvl="1"/>
            <a:r>
              <a:rPr lang="en-GB" dirty="0"/>
              <a:t>MAT: 5Hz Fe beam and </a:t>
            </a:r>
            <a:r>
              <a:rPr lang="en-GB" dirty="0" err="1"/>
              <a:t>Ar</a:t>
            </a:r>
            <a:r>
              <a:rPr lang="en-GB" dirty="0"/>
              <a:t> µ-probe</a:t>
            </a:r>
          </a:p>
          <a:p>
            <a:pPr lvl="1"/>
            <a:r>
              <a:rPr lang="en-GB" dirty="0"/>
              <a:t>ESA: successful</a:t>
            </a:r>
          </a:p>
          <a:p>
            <a:pPr lvl="1"/>
            <a:r>
              <a:rPr lang="en-GB" dirty="0"/>
              <a:t>BIO: failed (</a:t>
            </a:r>
            <a:r>
              <a:rPr lang="en-GB" dirty="0">
                <a:solidFill>
                  <a:srgbClr val="FF0000"/>
                </a:solidFill>
              </a:rPr>
              <a:t>1 day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Hi/</a:t>
            </a:r>
            <a:r>
              <a:rPr lang="en-GB" dirty="0" err="1"/>
              <a:t>Despec</a:t>
            </a:r>
            <a:r>
              <a:rPr lang="en-GB" dirty="0"/>
              <a:t>: new Er-beam successful</a:t>
            </a:r>
          </a:p>
          <a:p>
            <a:pPr lvl="1"/>
            <a:endParaRPr lang="en-GB" dirty="0"/>
          </a:p>
          <a:p>
            <a:r>
              <a:rPr lang="en-GB" b="1" dirty="0">
                <a:solidFill>
                  <a:srgbClr val="92D050"/>
                </a:solidFill>
              </a:rPr>
              <a:t>Cr + Ni/Mo block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SHE-C: 52-Cr (PIG) high intensity</a:t>
            </a:r>
          </a:p>
          <a:p>
            <a:pPr lvl="1"/>
            <a:r>
              <a:rPr lang="en-GB" dirty="0" err="1"/>
              <a:t>mCBM</a:t>
            </a:r>
            <a:r>
              <a:rPr lang="en-GB" dirty="0"/>
              <a:t> production test successful</a:t>
            </a:r>
          </a:p>
          <a:p>
            <a:pPr lvl="1"/>
            <a:r>
              <a:rPr lang="en-GB" dirty="0"/>
              <a:t>ILIMA/SPARC: sec. beam without FRS at ESR</a:t>
            </a:r>
          </a:p>
          <a:p>
            <a:pPr lvl="1"/>
            <a:r>
              <a:rPr lang="en-GB" dirty="0"/>
              <a:t>Hi/</a:t>
            </a:r>
            <a:r>
              <a:rPr lang="en-GB" dirty="0" err="1"/>
              <a:t>Despec</a:t>
            </a:r>
            <a:r>
              <a:rPr lang="en-GB" dirty="0"/>
              <a:t>: intensive test program</a:t>
            </a:r>
          </a:p>
        </p:txBody>
      </p:sp>
    </p:spTree>
    <p:extLst>
      <p:ext uri="{BB962C8B-B14F-4D97-AF65-F5344CB8AC3E}">
        <p14:creationId xmlns:p14="http://schemas.microsoft.com/office/powerpoint/2010/main" val="105412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31E5-4D71-67EB-DD82-0AFB04C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BT2024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A6C50B-D66E-3D37-FE51-704A7872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638" y="1200151"/>
            <a:ext cx="8369162" cy="3394472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U  block</a:t>
            </a:r>
          </a:p>
          <a:p>
            <a:pPr lvl="1"/>
            <a:r>
              <a:rPr lang="en-GB" dirty="0"/>
              <a:t>MAT/BIO (UNILAC): successful parasitic program</a:t>
            </a:r>
          </a:p>
          <a:p>
            <a:pPr lvl="1"/>
            <a:r>
              <a:rPr lang="en-GB" dirty="0" err="1"/>
              <a:t>SEC+Hi</a:t>
            </a:r>
            <a:r>
              <a:rPr lang="en-GB" dirty="0"/>
              <a:t>/</a:t>
            </a:r>
            <a:r>
              <a:rPr lang="en-GB" dirty="0" err="1"/>
              <a:t>Despec</a:t>
            </a:r>
            <a:r>
              <a:rPr lang="en-GB" dirty="0"/>
              <a:t>: various program at FRS (E181: </a:t>
            </a:r>
            <a:r>
              <a:rPr lang="en-GB" dirty="0">
                <a:solidFill>
                  <a:srgbClr val="FF0000"/>
                </a:solidFill>
              </a:rPr>
              <a:t>2 days failed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Radnext</a:t>
            </a:r>
            <a:r>
              <a:rPr lang="en-GB" dirty="0"/>
              <a:t>: failed (</a:t>
            </a:r>
            <a:r>
              <a:rPr lang="en-GB" dirty="0">
                <a:solidFill>
                  <a:srgbClr val="FF0000"/>
                </a:solidFill>
              </a:rPr>
              <a:t>3 days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mCBM</a:t>
            </a:r>
            <a:r>
              <a:rPr lang="en-GB" dirty="0"/>
              <a:t>: failed (</a:t>
            </a:r>
            <a:r>
              <a:rPr lang="en-GB" dirty="0">
                <a:solidFill>
                  <a:srgbClr val="FF0000"/>
                </a:solidFill>
              </a:rPr>
              <a:t>3 days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PP: </a:t>
            </a:r>
            <a:r>
              <a:rPr lang="en-GB" dirty="0" err="1"/>
              <a:t>HiHex</a:t>
            </a:r>
            <a:r>
              <a:rPr lang="en-GB" dirty="0"/>
              <a:t> very successful (high pulse intensity)</a:t>
            </a:r>
          </a:p>
          <a:p>
            <a:pPr lvl="1"/>
            <a:r>
              <a:rPr lang="en-GB" dirty="0"/>
              <a:t>MAT (SIS): adapted to fast ext. so, successful</a:t>
            </a:r>
          </a:p>
          <a:p>
            <a:pPr lvl="1"/>
            <a:r>
              <a:rPr lang="en-GB" dirty="0"/>
              <a:t>SPARC: E095 OK / E052 failed / E028 successful</a:t>
            </a:r>
          </a:p>
          <a:p>
            <a:pPr lvl="1"/>
            <a:endParaRPr lang="en-GB" dirty="0"/>
          </a:p>
          <a:p>
            <a:pPr marL="342900" lvl="1" indent="0">
              <a:buNone/>
            </a:pPr>
            <a:endParaRPr lang="en-GB" dirty="0"/>
          </a:p>
          <a:p>
            <a:r>
              <a:rPr lang="en-GB" b="1" dirty="0" err="1">
                <a:solidFill>
                  <a:srgbClr val="92D050"/>
                </a:solidFill>
              </a:rPr>
              <a:t>Cryring</a:t>
            </a:r>
            <a:r>
              <a:rPr lang="en-GB" b="1" dirty="0">
                <a:solidFill>
                  <a:srgbClr val="92D050"/>
                </a:solidFill>
              </a:rPr>
              <a:t> intern</a:t>
            </a:r>
          </a:p>
          <a:p>
            <a:pPr lvl="1"/>
            <a:r>
              <a:rPr lang="en-GB" dirty="0"/>
              <a:t>very flexible and successful program with 7 experiments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55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31E5-4D71-67EB-DD82-0AFB04C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learned concerning operation &amp; machine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A6C50B-D66E-3D37-FE51-704A7872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638" y="874514"/>
            <a:ext cx="8369162" cy="3394472"/>
          </a:xfrm>
        </p:spPr>
        <p:txBody>
          <a:bodyPr/>
          <a:lstStyle/>
          <a:p>
            <a:r>
              <a:rPr lang="en-GB" dirty="0"/>
              <a:t>Beam setup</a:t>
            </a:r>
          </a:p>
          <a:p>
            <a:pPr lvl="1"/>
            <a:r>
              <a:rPr lang="en-GB" dirty="0"/>
              <a:t>Faster setup times</a:t>
            </a:r>
          </a:p>
          <a:p>
            <a:pPr lvl="1"/>
            <a:r>
              <a:rPr lang="en-GB" dirty="0"/>
              <a:t>Initial settings often with support of machine experts</a:t>
            </a:r>
          </a:p>
          <a:p>
            <a:pPr lvl="1"/>
            <a:r>
              <a:rPr lang="en-GB" dirty="0"/>
              <a:t>UNILAC/SIS matching</a:t>
            </a:r>
          </a:p>
          <a:p>
            <a:pPr lvl="1"/>
            <a:r>
              <a:rPr lang="en-GB" dirty="0"/>
              <a:t>Stable control system</a:t>
            </a:r>
          </a:p>
          <a:p>
            <a:pPr lvl="1"/>
            <a:r>
              <a:rPr lang="en-GB" dirty="0"/>
              <a:t>HEST settings reproduceable </a:t>
            </a:r>
          </a:p>
          <a:p>
            <a:r>
              <a:rPr lang="en-GB" dirty="0"/>
              <a:t>Feedback system</a:t>
            </a:r>
          </a:p>
          <a:p>
            <a:pPr lvl="1"/>
            <a:r>
              <a:rPr lang="en-GB" dirty="0"/>
              <a:t>Spill structure</a:t>
            </a:r>
          </a:p>
          <a:p>
            <a:pPr lvl="1"/>
            <a:r>
              <a:rPr lang="en-GB" dirty="0"/>
              <a:t>Increased stability for parallel operation</a:t>
            </a:r>
          </a:p>
          <a:p>
            <a:r>
              <a:rPr lang="en-GB" dirty="0"/>
              <a:t>Radiation safety</a:t>
            </a:r>
          </a:p>
          <a:p>
            <a:pPr lvl="1"/>
            <a:r>
              <a:rPr lang="en-GB" dirty="0"/>
              <a:t>TVS</a:t>
            </a:r>
          </a:p>
          <a:p>
            <a:pPr lvl="1"/>
            <a:r>
              <a:rPr lang="en-GB" dirty="0"/>
              <a:t>New challenges at SIS (ESR production target)</a:t>
            </a:r>
          </a:p>
          <a:p>
            <a:r>
              <a:rPr lang="en-GB" dirty="0"/>
              <a:t>Machine stability</a:t>
            </a:r>
          </a:p>
          <a:p>
            <a:pPr lvl="1"/>
            <a:r>
              <a:rPr lang="en-GB" dirty="0"/>
              <a:t>Uranium operation at the limit</a:t>
            </a:r>
          </a:p>
        </p:txBody>
      </p:sp>
    </p:spTree>
    <p:extLst>
      <p:ext uri="{BB962C8B-B14F-4D97-AF65-F5344CB8AC3E}">
        <p14:creationId xmlns:p14="http://schemas.microsoft.com/office/powerpoint/2010/main" val="354051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31E5-4D71-67EB-DD82-0AFB04C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Lessons learned concerning scheduling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A6C50B-D66E-3D37-FE51-704A7872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638" y="1035259"/>
            <a:ext cx="8369162" cy="3394472"/>
          </a:xfrm>
        </p:spPr>
        <p:txBody>
          <a:bodyPr/>
          <a:lstStyle/>
          <a:p>
            <a:r>
              <a:rPr lang="en-GB" dirty="0"/>
              <a:t>Uranium block as single beam block</a:t>
            </a:r>
          </a:p>
          <a:p>
            <a:pPr lvl="1"/>
            <a:r>
              <a:rPr lang="en-GB" dirty="0"/>
              <a:t>No gain (?)</a:t>
            </a:r>
          </a:p>
          <a:p>
            <a:pPr lvl="1"/>
            <a:r>
              <a:rPr lang="en-GB" dirty="0"/>
              <a:t>Comparable intensity as parallel operation</a:t>
            </a:r>
          </a:p>
          <a:p>
            <a:r>
              <a:rPr lang="en-GB" dirty="0"/>
              <a:t>Parallel operation</a:t>
            </a:r>
          </a:p>
          <a:p>
            <a:r>
              <a:rPr lang="en-GB" dirty="0"/>
              <a:t>Beam settings for the entire block</a:t>
            </a:r>
          </a:p>
          <a:p>
            <a:pPr lvl="1"/>
            <a:r>
              <a:rPr lang="en-GB" dirty="0"/>
              <a:t>Gain during the block</a:t>
            </a:r>
          </a:p>
          <a:p>
            <a:pPr lvl="1"/>
            <a:r>
              <a:rPr lang="en-GB" dirty="0"/>
              <a:t>Increased stability</a:t>
            </a:r>
          </a:p>
          <a:p>
            <a:r>
              <a:rPr lang="en-GB" dirty="0"/>
              <a:t>Machine beam block integrated</a:t>
            </a:r>
          </a:p>
          <a:p>
            <a:pPr lvl="1"/>
            <a:r>
              <a:rPr lang="en-GB" dirty="0"/>
              <a:t>Physics view: pro: time for setup changes // con: increased failure risk</a:t>
            </a:r>
          </a:p>
          <a:p>
            <a:r>
              <a:rPr lang="en-GB" dirty="0"/>
              <a:t>SIS single user operation (Hades block)</a:t>
            </a:r>
          </a:p>
          <a:p>
            <a:pPr lvl="1"/>
            <a:r>
              <a:rPr lang="en-GB" dirty="0"/>
              <a:t>High risk if main experiment fails</a:t>
            </a:r>
          </a:p>
        </p:txBody>
      </p:sp>
    </p:spTree>
    <p:extLst>
      <p:ext uri="{BB962C8B-B14F-4D97-AF65-F5344CB8AC3E}">
        <p14:creationId xmlns:p14="http://schemas.microsoft.com/office/powerpoint/2010/main" val="1480025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31E5-4D71-67EB-DD82-0AFB04C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learned summary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A6C50B-D66E-3D37-FE51-704A78722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7638" y="1035259"/>
            <a:ext cx="8369162" cy="3394472"/>
          </a:xfrm>
        </p:spPr>
        <p:txBody>
          <a:bodyPr/>
          <a:lstStyle/>
          <a:p>
            <a:r>
              <a:rPr lang="en-GB" dirty="0"/>
              <a:t>It was a successful beamtime!</a:t>
            </a:r>
          </a:p>
          <a:p>
            <a:endParaRPr lang="en-GB" dirty="0"/>
          </a:p>
          <a:p>
            <a:pPr lvl="1"/>
            <a:r>
              <a:rPr lang="en-GB" dirty="0"/>
              <a:t>Even if we had painful failures and lost some experiments (HADES, BIO, </a:t>
            </a:r>
            <a:r>
              <a:rPr lang="en-GB" dirty="0" err="1"/>
              <a:t>Radnext</a:t>
            </a:r>
            <a:r>
              <a:rPr lang="en-GB" dirty="0"/>
              <a:t>, ESR Th, FRS)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Adaptions as solution still works</a:t>
            </a:r>
          </a:p>
          <a:p>
            <a:pPr lvl="2"/>
            <a:r>
              <a:rPr lang="en-GB" dirty="0"/>
              <a:t>UNILAC water leak</a:t>
            </a:r>
          </a:p>
          <a:p>
            <a:pPr lvl="2"/>
            <a:r>
              <a:rPr lang="en-GB" dirty="0"/>
              <a:t>Fast extraction for MAT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Focus on avoidable failures</a:t>
            </a:r>
          </a:p>
          <a:p>
            <a:pPr marL="3429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33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31E5-4D71-67EB-DD82-0AFB04C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BT 2025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AED79F6-74E5-38A9-496B-E1C938C2A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27" y="974965"/>
            <a:ext cx="8167419" cy="393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055731"/>
      </p:ext>
    </p:extLst>
  </p:cSld>
  <p:clrMapOvr>
    <a:masterClrMapping/>
  </p:clrMapOvr>
</p:sld>
</file>

<file path=ppt/theme/theme1.xml><?xml version="1.0" encoding="utf-8"?>
<a:theme xmlns:a="http://schemas.openxmlformats.org/drawingml/2006/main" name="fair-gsi-folienmaster_2017_onering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5" id="{3AECD3E1-8DA4-BA48-8C52-0C39CC25DCAC}" vid="{10909A78-EA76-4346-92A8-E04EFC56BD02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fair-gsi-folienmaster_2017_onering</Template>
  <TotalTime>0</TotalTime>
  <Words>1070</Words>
  <Application>Microsoft Macintosh PowerPoint</Application>
  <PresentationFormat>Bildschirmpräsentation (16:9)</PresentationFormat>
  <Paragraphs>314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Apple Chancery</vt:lpstr>
      <vt:lpstr>Apple Chancery</vt:lpstr>
      <vt:lpstr>Arial</vt:lpstr>
      <vt:lpstr>Calibri</vt:lpstr>
      <vt:lpstr>Wingdings</vt:lpstr>
      <vt:lpstr>fair-gsi-folienmaster_2017_onering</vt:lpstr>
      <vt:lpstr>Beam Time 2024 – Report from Strahlzeitkoordinator</vt:lpstr>
      <vt:lpstr>Beamtime 2024</vt:lpstr>
      <vt:lpstr>Summary BT2024</vt:lpstr>
      <vt:lpstr>Summary BT2024</vt:lpstr>
      <vt:lpstr>Summary BT2024</vt:lpstr>
      <vt:lpstr>Lessons learned concerning operation &amp; machine</vt:lpstr>
      <vt:lpstr>Lessons learned concerning scheduling</vt:lpstr>
      <vt:lpstr>Lessons learned summary</vt:lpstr>
      <vt:lpstr>BT 2025</vt:lpstr>
      <vt:lpstr>Upcoming challenges</vt:lpstr>
      <vt:lpstr>Physics beamtime modes</vt:lpstr>
      <vt:lpstr>FAIR/GSI strategic operation scenario towards FS+</vt:lpstr>
      <vt:lpstr>FAIR/GSI strategic operation scenario towards FAIR</vt:lpstr>
      <vt:lpstr>FAIR/GSI strategic operation scenario towards FAIR</vt:lpstr>
      <vt:lpstr>Remarks</vt:lpstr>
      <vt:lpstr>Thanks for you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 strahlte denn da?</dc:title>
  <dc:creator>Microsoft Office User</dc:creator>
  <cp:lastModifiedBy>Microsoft Office User</cp:lastModifiedBy>
  <cp:revision>51</cp:revision>
  <dcterms:created xsi:type="dcterms:W3CDTF">2021-12-06T12:30:21Z</dcterms:created>
  <dcterms:modified xsi:type="dcterms:W3CDTF">2024-07-11T05:59:26Z</dcterms:modified>
</cp:coreProperties>
</file>