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59" r:id="rId4"/>
    <p:sldId id="266" r:id="rId5"/>
    <p:sldId id="260" r:id="rId6"/>
    <p:sldId id="268" r:id="rId7"/>
    <p:sldId id="261" r:id="rId8"/>
    <p:sldId id="263" r:id="rId9"/>
    <p:sldId id="262" r:id="rId10"/>
    <p:sldId id="273" r:id="rId11"/>
    <p:sldId id="258" r:id="rId12"/>
    <p:sldId id="271" r:id="rId13"/>
    <p:sldId id="272" r:id="rId14"/>
    <p:sldId id="264" r:id="rId15"/>
    <p:sldId id="265" r:id="rId16"/>
    <p:sldId id="270" r:id="rId17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333333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05" autoAdjust="0"/>
    <p:restoredTop sz="94667" autoAdjust="0"/>
  </p:normalViewPr>
  <p:slideViewPr>
    <p:cSldViewPr snapToGrid="0" snapToObjects="1">
      <p:cViewPr varScale="1">
        <p:scale>
          <a:sx n="177" d="100"/>
          <a:sy n="177" d="100"/>
        </p:scale>
        <p:origin x="360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stephanreimann\Seafile\Meine%20Bibliothek\Pra&#776;sentationen\2024\2024_07_BeamtimeRetreat\statistic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stephanreimann\Seafile\Meine%20Bibliothek\Pra&#776;sentationen\2024\2024_07_BeamtimeRetreat\statistic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stephanreimann\Seafile\Meine%20Bibliothek\Pra&#776;sentationen\2024\2024_07_BeamtimeRetreat\statistic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stephanreimann\Seafile\Meine%20Bibliothek\Pra&#776;sentationen\2024\2024_07_BeamtimeRetreat\statistic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stephanreimann\Seafile\Meine%20Bibliothek\Pra&#776;sentationen\2024\2024_07_BeamtimeRetreat\statistic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Tabelle1!$C$3</c:f>
              <c:strCache>
                <c:ptCount val="1"/>
                <c:pt idx="0">
                  <c:v>interruption [hours]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Tabelle1!$B$4:$B$8</c:f>
              <c:strCache>
                <c:ptCount val="5"/>
                <c:pt idx="0">
                  <c:v>GS04ME1E septum connector</c:v>
                </c:pt>
                <c:pt idx="1">
                  <c:v>20kV-Filter (all AEG-devices down)</c:v>
                </c:pt>
                <c:pt idx="2">
                  <c:v>GHTDVV1T experiment HW</c:v>
                </c:pt>
                <c:pt idx="3">
                  <c:v>GUX8VV2T valve exchange</c:v>
                </c:pt>
                <c:pt idx="4">
                  <c:v>GUT2DGX profile grid timing problems</c:v>
                </c:pt>
              </c:strCache>
            </c:strRef>
          </c:cat>
          <c:val>
            <c:numRef>
              <c:f>Tabelle1!$C$4:$C$8</c:f>
              <c:numCache>
                <c:formatCode>General</c:formatCode>
                <c:ptCount val="5"/>
                <c:pt idx="0">
                  <c:v>114.45</c:v>
                </c:pt>
                <c:pt idx="1">
                  <c:v>92.87</c:v>
                </c:pt>
                <c:pt idx="2">
                  <c:v>29.48</c:v>
                </c:pt>
                <c:pt idx="3">
                  <c:v>23.17</c:v>
                </c:pt>
                <c:pt idx="4">
                  <c:v>14.43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C6-AB45-975F-9BC076F706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918986191"/>
        <c:axId val="857370239"/>
      </c:barChart>
      <c:catAx>
        <c:axId val="91898619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57370239"/>
        <c:crosses val="autoZero"/>
        <c:auto val="1"/>
        <c:lblAlgn val="ctr"/>
        <c:lblOffset val="100"/>
        <c:noMultiLvlLbl val="0"/>
      </c:catAx>
      <c:valAx>
        <c:axId val="857370239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9189861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Tabelle1!$C$37</c:f>
              <c:strCache>
                <c:ptCount val="1"/>
                <c:pt idx="0">
                  <c:v>interruption [hours]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C43-6945-BB47-7F71DA7DFDEB}"/>
              </c:ext>
            </c:extLst>
          </c:dPt>
          <c:dPt>
            <c:idx val="6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C43-6945-BB47-7F71DA7DFDEB}"/>
              </c:ext>
            </c:extLst>
          </c:dPt>
          <c:dPt>
            <c:idx val="7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C43-6945-BB47-7F71DA7DFDEB}"/>
              </c:ext>
            </c:extLst>
          </c:dPt>
          <c:cat>
            <c:strRef>
              <c:f>Tabelle1!$B$38:$B$45</c:f>
              <c:strCache>
                <c:ptCount val="8"/>
                <c:pt idx="0">
                  <c:v>GS04ME1E septum connector</c:v>
                </c:pt>
                <c:pt idx="1">
                  <c:v>20kV-Filter (all AEG-devices down)</c:v>
                </c:pt>
                <c:pt idx="2">
                  <c:v>GHTDVV1T experiment HW</c:v>
                </c:pt>
                <c:pt idx="3">
                  <c:v>GUX8VV2T valve exchange</c:v>
                </c:pt>
                <c:pt idx="4">
                  <c:v>GUT2DGX profile grid timing problems</c:v>
                </c:pt>
                <c:pt idx="5">
                  <c:v>YR03MO3C (cause unknown)</c:v>
                </c:pt>
                <c:pt idx="6">
                  <c:v>Vacuum break-in in HITRAP</c:v>
                </c:pt>
                <c:pt idx="7">
                  <c:v>YR07MP1E (Solenoid coil of the septum)</c:v>
                </c:pt>
              </c:strCache>
            </c:strRef>
          </c:cat>
          <c:val>
            <c:numRef>
              <c:f>Tabelle1!$C$38:$C$45</c:f>
              <c:numCache>
                <c:formatCode>General</c:formatCode>
                <c:ptCount val="8"/>
                <c:pt idx="0">
                  <c:v>114.45</c:v>
                </c:pt>
                <c:pt idx="1">
                  <c:v>92.87</c:v>
                </c:pt>
                <c:pt idx="2">
                  <c:v>29.48</c:v>
                </c:pt>
                <c:pt idx="3">
                  <c:v>23.17</c:v>
                </c:pt>
                <c:pt idx="4">
                  <c:v>14.43</c:v>
                </c:pt>
                <c:pt idx="5">
                  <c:v>281.33</c:v>
                </c:pt>
                <c:pt idx="6">
                  <c:v>146.16999999999999</c:v>
                </c:pt>
                <c:pt idx="7">
                  <c:v>55.18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C43-6945-BB47-7F71DA7DFD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53566912"/>
        <c:axId val="871239327"/>
      </c:barChart>
      <c:catAx>
        <c:axId val="65356691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71239327"/>
        <c:crosses val="autoZero"/>
        <c:auto val="1"/>
        <c:lblAlgn val="ctr"/>
        <c:lblOffset val="100"/>
        <c:noMultiLvlLbl val="0"/>
      </c:catAx>
      <c:valAx>
        <c:axId val="871239327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53566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Tabelle1!$C$26</c:f>
              <c:strCache>
                <c:ptCount val="1"/>
                <c:pt idx="0">
                  <c:v>events [number]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Tabelle1!$B$27:$B$31</c:f>
              <c:strCache>
                <c:ptCount val="5"/>
                <c:pt idx="0">
                  <c:v>GTS2QT13 FRS-Quadrupole (13h in total)</c:v>
                </c:pt>
                <c:pt idx="1">
                  <c:v>GS08BE2 SIS18 Cavity (25h in total)</c:v>
                </c:pt>
                <c:pt idx="2">
                  <c:v>GUH2BR2 UNILAC (23h in total)</c:v>
                </c:pt>
                <c:pt idx="3">
                  <c:v>GS02BE1 SIS18 Cavity (120h in total)</c:v>
                </c:pt>
                <c:pt idx="4">
                  <c:v>GUH3BB1 UNILAC Buncher (4h in total)</c:v>
                </c:pt>
              </c:strCache>
            </c:strRef>
          </c:cat>
          <c:val>
            <c:numRef>
              <c:f>Tabelle1!$C$27:$C$31</c:f>
              <c:numCache>
                <c:formatCode>General</c:formatCode>
                <c:ptCount val="5"/>
                <c:pt idx="0">
                  <c:v>34</c:v>
                </c:pt>
                <c:pt idx="1">
                  <c:v>31</c:v>
                </c:pt>
                <c:pt idx="2">
                  <c:v>27</c:v>
                </c:pt>
                <c:pt idx="3">
                  <c:v>25</c:v>
                </c:pt>
                <c:pt idx="4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66-754B-991C-BCB6D1A435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18845248"/>
        <c:axId val="418846960"/>
      </c:barChart>
      <c:catAx>
        <c:axId val="41884524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18846960"/>
        <c:crosses val="autoZero"/>
        <c:auto val="1"/>
        <c:lblAlgn val="ctr"/>
        <c:lblOffset val="100"/>
        <c:noMultiLvlLbl val="0"/>
      </c:catAx>
      <c:valAx>
        <c:axId val="418846960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18845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Tabelle2!$D$7</c:f>
              <c:strCache>
                <c:ptCount val="1"/>
                <c:pt idx="0">
                  <c:v>number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Tabelle2!$C$8:$C$20</c:f>
              <c:strCache>
                <c:ptCount val="13"/>
                <c:pt idx="0">
                  <c:v>Radiation Protection</c:v>
                </c:pt>
                <c:pt idx="1">
                  <c:v>Operation Coordination BK</c:v>
                </c:pt>
                <c:pt idx="2">
                  <c:v>Magnet Power Supply</c:v>
                </c:pt>
                <c:pt idx="3">
                  <c:v>UNILAC-RF</c:v>
                </c:pt>
                <c:pt idx="4">
                  <c:v>Frontend Control FESA / VME</c:v>
                </c:pt>
                <c:pt idx="5">
                  <c:v>On-call Service CRYRING</c:v>
                </c:pt>
                <c:pt idx="6">
                  <c:v>Vacuum Systems</c:v>
                </c:pt>
                <c:pt idx="7">
                  <c:v>On-call Service UNILAC</c:v>
                </c:pt>
                <c:pt idx="8">
                  <c:v>HSI Operation</c:v>
                </c:pt>
                <c:pt idx="9">
                  <c:v>On-call Service ESR</c:v>
                </c:pt>
                <c:pt idx="10">
                  <c:v>Ring-RF</c:v>
                </c:pt>
                <c:pt idx="11">
                  <c:v>On-call Service SIS</c:v>
                </c:pt>
                <c:pt idx="12">
                  <c:v>Beam Instrumentation</c:v>
                </c:pt>
              </c:strCache>
            </c:strRef>
          </c:cat>
          <c:val>
            <c:numRef>
              <c:f>Tabelle2!$D$8:$D$20</c:f>
              <c:numCache>
                <c:formatCode>General</c:formatCode>
                <c:ptCount val="13"/>
                <c:pt idx="0">
                  <c:v>60</c:v>
                </c:pt>
                <c:pt idx="1">
                  <c:v>46</c:v>
                </c:pt>
                <c:pt idx="2">
                  <c:v>37</c:v>
                </c:pt>
                <c:pt idx="3">
                  <c:v>35</c:v>
                </c:pt>
                <c:pt idx="4">
                  <c:v>28</c:v>
                </c:pt>
                <c:pt idx="5">
                  <c:v>27</c:v>
                </c:pt>
                <c:pt idx="6">
                  <c:v>27</c:v>
                </c:pt>
                <c:pt idx="7">
                  <c:v>21</c:v>
                </c:pt>
                <c:pt idx="8">
                  <c:v>20</c:v>
                </c:pt>
                <c:pt idx="9">
                  <c:v>19</c:v>
                </c:pt>
                <c:pt idx="10">
                  <c:v>13</c:v>
                </c:pt>
                <c:pt idx="11">
                  <c:v>13</c:v>
                </c:pt>
                <c:pt idx="1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AA-FA4E-BDC3-59A43D22D8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45702175"/>
        <c:axId val="1416682703"/>
      </c:barChart>
      <c:catAx>
        <c:axId val="84570217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416682703"/>
        <c:crosses val="autoZero"/>
        <c:auto val="1"/>
        <c:lblAlgn val="ctr"/>
        <c:lblOffset val="100"/>
        <c:noMultiLvlLbl val="0"/>
      </c:catAx>
      <c:valAx>
        <c:axId val="1416682703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845702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Tabelle3!$F$7</c:f>
              <c:strCache>
                <c:ptCount val="1"/>
                <c:pt idx="0">
                  <c:v>time [h]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Tabelle3!$C$8:$C$18</c:f>
              <c:strCache>
                <c:ptCount val="11"/>
                <c:pt idx="0">
                  <c:v>Radiation Protection</c:v>
                </c:pt>
                <c:pt idx="1">
                  <c:v>Magnet Power Supply</c:v>
                </c:pt>
                <c:pt idx="2">
                  <c:v>UNILAC-RF</c:v>
                </c:pt>
                <c:pt idx="3">
                  <c:v>Ring-RF</c:v>
                </c:pt>
                <c:pt idx="4">
                  <c:v>On-call Service CRYRING</c:v>
                </c:pt>
                <c:pt idx="5">
                  <c:v>On-call Service ESR</c:v>
                </c:pt>
                <c:pt idx="6">
                  <c:v>Frontend Control FESA / VME</c:v>
                </c:pt>
                <c:pt idx="7">
                  <c:v>Vacuum Systems</c:v>
                </c:pt>
                <c:pt idx="8">
                  <c:v>Beam Instrumentation</c:v>
                </c:pt>
                <c:pt idx="9">
                  <c:v>Machine Studies On-call Service</c:v>
                </c:pt>
                <c:pt idx="10">
                  <c:v>HSI Operation</c:v>
                </c:pt>
              </c:strCache>
            </c:strRef>
          </c:cat>
          <c:val>
            <c:numRef>
              <c:f>Tabelle3!$F$8:$F$18</c:f>
              <c:numCache>
                <c:formatCode>0.0</c:formatCode>
                <c:ptCount val="11"/>
                <c:pt idx="0">
                  <c:v>138.15</c:v>
                </c:pt>
                <c:pt idx="1">
                  <c:v>103.58333333333333</c:v>
                </c:pt>
                <c:pt idx="2">
                  <c:v>71.516666666666666</c:v>
                </c:pt>
                <c:pt idx="3">
                  <c:v>63.783333333333331</c:v>
                </c:pt>
                <c:pt idx="4">
                  <c:v>47.866666666666667</c:v>
                </c:pt>
                <c:pt idx="5">
                  <c:v>38.200000000000003</c:v>
                </c:pt>
                <c:pt idx="6">
                  <c:v>32.5</c:v>
                </c:pt>
                <c:pt idx="7">
                  <c:v>31.6</c:v>
                </c:pt>
                <c:pt idx="8">
                  <c:v>29.683333333333334</c:v>
                </c:pt>
                <c:pt idx="9">
                  <c:v>27.5</c:v>
                </c:pt>
                <c:pt idx="10">
                  <c:v>24.2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96-0743-AA29-3316C42842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98012560"/>
        <c:axId val="1624566895"/>
      </c:barChart>
      <c:catAx>
        <c:axId val="69801256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624566895"/>
        <c:crosses val="autoZero"/>
        <c:auto val="1"/>
        <c:lblAlgn val="ctr"/>
        <c:lblOffset val="100"/>
        <c:noMultiLvlLbl val="0"/>
      </c:catAx>
      <c:valAx>
        <c:axId val="1624566895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98012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10.07.24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10.07.24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6735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35270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29" y="206825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488692"/>
            <a:ext cx="4303059" cy="584900"/>
          </a:xfrm>
        </p:spPr>
        <p:txBody>
          <a:bodyPr/>
          <a:lstStyle/>
          <a:p>
            <a:r>
              <a:rPr lang="en-GB" dirty="0"/>
              <a:t>Report from the past operation period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218033" y="3075707"/>
            <a:ext cx="4303060" cy="864524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Stephan Reimann</a:t>
            </a:r>
          </a:p>
          <a:p>
            <a:br>
              <a:rPr lang="de-DE" sz="900" dirty="0"/>
            </a:br>
            <a:r>
              <a:rPr lang="en-GB" dirty="0"/>
              <a:t>A. Bloch-</a:t>
            </a:r>
            <a:r>
              <a:rPr lang="en-GB" dirty="0" err="1"/>
              <a:t>Späth</a:t>
            </a:r>
            <a:r>
              <a:rPr lang="en-GB" dirty="0"/>
              <a:t>, O. Geithner, M. Klich, </a:t>
            </a:r>
            <a:r>
              <a:rPr lang="en-GB" u="sng" dirty="0"/>
              <a:t>M. Vossberg</a:t>
            </a:r>
            <a:endParaRPr lang="de-DE" u="sng" dirty="0"/>
          </a:p>
          <a:p>
            <a:r>
              <a:rPr lang="de-DE" dirty="0"/>
              <a:t>Beam Time Retreat 2024 – Do. 9:45-10:10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87DD937-2894-907F-DC6D-E5115598548E}"/>
              </a:ext>
            </a:extLst>
          </p:cNvPr>
          <p:cNvSpPr txBox="1"/>
          <p:nvPr/>
        </p:nvSpPr>
        <p:spPr>
          <a:xfrm>
            <a:off x="8146473" y="4372495"/>
            <a:ext cx="184731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7C20FDBD-BF1E-C2F7-CB8A-542A00DFCC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99695" y="950847"/>
            <a:ext cx="2635907" cy="2302798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7B1D6F9-49A1-0B88-8F15-7142A781E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050" y="1163207"/>
            <a:ext cx="3574415" cy="2646665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196BAA1-6C0B-8795-0316-41CF7C1DC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disaster pictures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E834A93-5AA0-49DB-2C48-2EB299F26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057" y="3236046"/>
            <a:ext cx="2795327" cy="1572371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4E180ED-BEBC-AF1A-C00C-51453B185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28572" y="750953"/>
            <a:ext cx="1739871" cy="2304817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64E32A-8150-0E16-174C-DBF51FECFF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84915" y="2497643"/>
            <a:ext cx="2197243" cy="2304818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56C8112-2127-761B-4075-B275AD58C7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0775" y="2194326"/>
            <a:ext cx="1895225" cy="2674866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8330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DDA36C-9E0E-0B62-AF7A-614CB1743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excellence in failure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54A2F879-87E0-9D2B-C14F-42D97572EB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7007" y="992718"/>
            <a:ext cx="5334033" cy="38632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2262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08B149-9B90-6BD7-24A3-4018BC28E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on-call service</a:t>
            </a:r>
            <a:br>
              <a:rPr lang="en-GB" dirty="0"/>
            </a:b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most calls (&gt;10) – total 423</a:t>
            </a:r>
          </a:p>
        </p:txBody>
      </p:sp>
      <p:graphicFrame>
        <p:nvGraphicFramePr>
          <p:cNvPr id="11" name="Inhaltsplatzhalter 10">
            <a:extLst>
              <a:ext uri="{FF2B5EF4-FFF2-40B4-BE49-F238E27FC236}">
                <a16:creationId xmlns:a16="http://schemas.microsoft.com/office/drawing/2014/main" id="{22FB4137-FF85-2248-1AC5-1C4143CB28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7942222"/>
              </p:ext>
            </p:extLst>
          </p:nvPr>
        </p:nvGraphicFramePr>
        <p:xfrm>
          <a:off x="317500" y="1087438"/>
          <a:ext cx="8420100" cy="3678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45085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1606A4-0C9F-CB61-1E9C-0AEFD254D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on-call service</a:t>
            </a:r>
            <a:br>
              <a:rPr lang="en-GB" dirty="0"/>
            </a:br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highest integral working time (&gt;24h) – total 748h</a:t>
            </a: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E2386C4A-DC96-7B96-852F-E91E0AB78BF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17500" y="1087438"/>
          <a:ext cx="8420100" cy="3678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A1CBA2CD-A8C1-B3AC-2069-B717E17AF5EB}"/>
              </a:ext>
            </a:extLst>
          </p:cNvPr>
          <p:cNvSpPr txBox="1"/>
          <p:nvPr/>
        </p:nvSpPr>
        <p:spPr>
          <a:xfrm>
            <a:off x="5746147" y="3936275"/>
            <a:ext cx="2505814" cy="369332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/>
              <a:t>92 person days in total</a:t>
            </a:r>
          </a:p>
        </p:txBody>
      </p:sp>
    </p:spTree>
    <p:extLst>
      <p:ext uri="{BB962C8B-B14F-4D97-AF65-F5344CB8AC3E}">
        <p14:creationId xmlns:p14="http://schemas.microsoft.com/office/powerpoint/2010/main" val="11699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61478C-0DE8-5B10-F07F-790C97E0E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Good Developments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4289B33-FC91-E2DD-09DF-2EA2DFB43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4" y="1088015"/>
            <a:ext cx="8704445" cy="3677689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beam time scheduling </a:t>
            </a:r>
          </a:p>
          <a:p>
            <a:pPr lvl="1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dedicated setup times</a:t>
            </a:r>
          </a:p>
          <a:p>
            <a:pPr lvl="1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longer blocks with same ions</a:t>
            </a:r>
          </a:p>
          <a:p>
            <a:pPr lvl="1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improved consideration of parallel operation and compatible experiments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better and more detailed documentation in OLOG</a:t>
            </a:r>
          </a:p>
          <a:p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Cryring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operation</a:t>
            </a:r>
          </a:p>
          <a:p>
            <a:pPr lvl="1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improved collaboration between shift crew and machine team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good preparation of SIS18 patterns by machine team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control system has stabilized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very good support by all machine-teams</a:t>
            </a:r>
          </a:p>
        </p:txBody>
      </p:sp>
    </p:spTree>
    <p:extLst>
      <p:ext uri="{BB962C8B-B14F-4D97-AF65-F5344CB8AC3E}">
        <p14:creationId xmlns:p14="http://schemas.microsoft.com/office/powerpoint/2010/main" val="3071254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91FD54-4CAF-C2D7-F9D7-C4239135F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Opportunities for Improvement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7AB51EC-F8A1-0BA8-6349-BBDE63957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244" y="976272"/>
            <a:ext cx="8575512" cy="3936831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machine study coordination</a:t>
            </a:r>
          </a:p>
          <a:p>
            <a:pPr lvl="1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1 coordinator instead of 3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campaign coordination concept from engineering run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operations coordination</a:t>
            </a:r>
          </a:p>
          <a:p>
            <a:pPr lvl="1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regular check of basic SIS18 settings &amp; experiment data in logbook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communication of machine knowledge (e.g. SIS18 RF-setup, RF-KO, chimney setup, CO)</a:t>
            </a:r>
          </a:p>
          <a:p>
            <a:pPr lvl="1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operator School Q4 2024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setup of special operating modes at UNILAC</a:t>
            </a:r>
          </a:p>
          <a:p>
            <a:pPr lvl="1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machine team has been overcharged this year and operations team unlearns skills</a:t>
            </a:r>
          </a:p>
          <a:p>
            <a:pPr lvl="1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in case there are new concepts, knowledge transfer to operations team must be organized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regular setup of standard operating modes at SIS18 by machine team</a:t>
            </a:r>
          </a:p>
          <a:p>
            <a:pPr lvl="1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help with preparation and regularly check settings, but don’t do setup unless called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certain controls aspects</a:t>
            </a:r>
          </a:p>
          <a:p>
            <a:pPr lvl="1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LSA storage, only few devices achieved, digital actual-values, OP optimized UIs, infrastructure data</a:t>
            </a:r>
          </a:p>
          <a:p>
            <a:pPr lvl="1"/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871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draußen, Gebäude, Himmel, Gelände enthält.&#10;&#10;Automatisch generierte Beschreibung">
            <a:extLst>
              <a:ext uri="{FF2B5EF4-FFF2-40B4-BE49-F238E27FC236}">
                <a16:creationId xmlns:a16="http://schemas.microsoft.com/office/drawing/2014/main" id="{BF82B7E4-AC77-ADEF-D4A6-9C4D2E828E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864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2455C2C-67B7-72C8-A5D3-DB39308B57E8}"/>
              </a:ext>
            </a:extLst>
          </p:cNvPr>
          <p:cNvSpPr txBox="1"/>
          <p:nvPr/>
        </p:nvSpPr>
        <p:spPr>
          <a:xfrm>
            <a:off x="2480640" y="1225440"/>
            <a:ext cx="3351360" cy="120032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dirty="0"/>
              <a:t>Thanks for the great support during the beam time 2024</a:t>
            </a:r>
          </a:p>
          <a:p>
            <a:pPr algn="l"/>
            <a:endParaRPr lang="en-GB" dirty="0"/>
          </a:p>
          <a:p>
            <a:pPr algn="l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0350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Outline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overview of the past operating period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recapitulation engineering run 2023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2024 beamtime statistics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improvements &amp; opportunities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044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070726-C38B-752E-79AF-98B9124F5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Past Operation Period 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9E3D9952-3846-7048-2CF1-1BAFD28E8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05" y="1013253"/>
            <a:ext cx="7835523" cy="180267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5C30B16-1592-5A7E-BED7-27CC47C76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" y="2999619"/>
            <a:ext cx="7809209" cy="180267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41FB1036-DEC1-9522-E259-5421B753A808}"/>
              </a:ext>
            </a:extLst>
          </p:cNvPr>
          <p:cNvSpPr txBox="1"/>
          <p:nvPr/>
        </p:nvSpPr>
        <p:spPr>
          <a:xfrm>
            <a:off x="7985759" y="1729923"/>
            <a:ext cx="1069524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/>
              <a:t>2023</a:t>
            </a:r>
          </a:p>
          <a:p>
            <a:pPr algn="l"/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engineering run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3B59670-9287-70A8-77B9-BB921A2CBCD8}"/>
              </a:ext>
            </a:extLst>
          </p:cNvPr>
          <p:cNvSpPr txBox="1"/>
          <p:nvPr/>
        </p:nvSpPr>
        <p:spPr>
          <a:xfrm>
            <a:off x="7985760" y="3716290"/>
            <a:ext cx="1064715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/>
              <a:t>2024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user beam time</a:t>
            </a:r>
          </a:p>
        </p:txBody>
      </p:sp>
    </p:spTree>
    <p:extLst>
      <p:ext uri="{BB962C8B-B14F-4D97-AF65-F5344CB8AC3E}">
        <p14:creationId xmlns:p14="http://schemas.microsoft.com/office/powerpoint/2010/main" val="410921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443815-F98E-B280-9550-7334F5842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Recapitulation Engineering Run 2023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FB5957D7-A658-32A0-0EAE-79EEAEAF7E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263" y="1026478"/>
            <a:ext cx="6520824" cy="38256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3DA4731-E402-69AE-62A7-60485B01BB86}"/>
              </a:ext>
            </a:extLst>
          </p:cNvPr>
          <p:cNvSpPr txBox="1"/>
          <p:nvPr/>
        </p:nvSpPr>
        <p:spPr>
          <a:xfrm>
            <a:off x="6915185" y="1232922"/>
            <a:ext cx="2164079" cy="28931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 typeface="Wingdings" pitchFamily="2" charset="2"/>
              <a:buChar char="§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swiftly organized by campaign coordinators</a:t>
            </a:r>
          </a:p>
          <a:p>
            <a:pPr marL="285750" indent="-285750" algn="l">
              <a:buFont typeface="Wingdings" pitchFamily="2" charset="2"/>
              <a:buChar char="§"/>
            </a:pP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Wingdings" pitchFamily="2" charset="2"/>
              <a:buChar char="§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57 machine studies incl. spill optimization, machine learning, ... have been scheduled</a:t>
            </a:r>
          </a:p>
          <a:p>
            <a:pPr marL="285750" indent="-285750" algn="l">
              <a:buFont typeface="Wingdings" pitchFamily="2" charset="2"/>
              <a:buChar char="§"/>
            </a:pP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Wingdings" pitchFamily="2" charset="2"/>
              <a:buChar char="§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ca. 48 h beam for HHT prior (different ions)</a:t>
            </a:r>
          </a:p>
          <a:p>
            <a:pPr marL="285750" indent="-285750" algn="l">
              <a:buFont typeface="Wingdings" pitchFamily="2" charset="2"/>
              <a:buChar char="§"/>
            </a:pPr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Wingdings" pitchFamily="2" charset="2"/>
              <a:buChar char="§"/>
            </a:pPr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ca. 9h carbon beam for FRS/HTM</a:t>
            </a:r>
          </a:p>
        </p:txBody>
      </p:sp>
    </p:spTree>
    <p:extLst>
      <p:ext uri="{BB962C8B-B14F-4D97-AF65-F5344CB8AC3E}">
        <p14:creationId xmlns:p14="http://schemas.microsoft.com/office/powerpoint/2010/main" val="1214529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8A7826-B301-AC5E-D373-8F0852509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Availability Statistics 2024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B2AC88D-E214-3A88-D58B-99A42E97C48F}"/>
              </a:ext>
            </a:extLst>
          </p:cNvPr>
          <p:cNvSpPr txBox="1"/>
          <p:nvPr/>
        </p:nvSpPr>
        <p:spPr>
          <a:xfrm>
            <a:off x="6408557" y="3598028"/>
            <a:ext cx="2123210" cy="116955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average parallel factor: 2.8</a:t>
            </a:r>
          </a:p>
          <a:p>
            <a:pPr algn="l"/>
            <a:endParaRPr lang="en-GB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GB" sz="1400" b="1" dirty="0">
                <a:latin typeface="Calibri" panose="020F0502020204030204" pitchFamily="34" charset="0"/>
                <a:cs typeface="Calibri" panose="020F0502020204030204" pitchFamily="34" charset="0"/>
              </a:rPr>
              <a:t>Beam Time 2022</a:t>
            </a:r>
          </a:p>
          <a:p>
            <a:pPr algn="l"/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beam on target: 74%</a:t>
            </a:r>
          </a:p>
          <a:p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average parallel factor: 2.7</a:t>
            </a:r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90B7B9CC-5295-5F92-3CF0-C0A06850DC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960696"/>
            <a:ext cx="6140135" cy="392898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04D8642B-1112-048E-A0DC-BCF617D9B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011" y="960696"/>
            <a:ext cx="2742499" cy="231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60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28A4A2-F377-6644-FF8C-AB4D8F62A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Machine Availability</a:t>
            </a:r>
          </a:p>
        </p:txBody>
      </p:sp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FC57C6B5-F65C-9943-4C8C-04E72C9509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9590854"/>
              </p:ext>
            </p:extLst>
          </p:nvPr>
        </p:nvGraphicFramePr>
        <p:xfrm>
          <a:off x="317500" y="1087438"/>
          <a:ext cx="84201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6700">
                  <a:extLst>
                    <a:ext uri="{9D8B030D-6E8A-4147-A177-3AD203B41FA5}">
                      <a16:colId xmlns:a16="http://schemas.microsoft.com/office/drawing/2014/main" val="4105258137"/>
                    </a:ext>
                  </a:extLst>
                </a:gridCol>
                <a:gridCol w="2806700">
                  <a:extLst>
                    <a:ext uri="{9D8B030D-6E8A-4147-A177-3AD203B41FA5}">
                      <a16:colId xmlns:a16="http://schemas.microsoft.com/office/drawing/2014/main" val="3247905862"/>
                    </a:ext>
                  </a:extLst>
                </a:gridCol>
                <a:gridCol w="2806700">
                  <a:extLst>
                    <a:ext uri="{9D8B030D-6E8A-4147-A177-3AD203B41FA5}">
                      <a16:colId xmlns:a16="http://schemas.microsoft.com/office/drawing/2014/main" val="36869579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Machine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Availability within chain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Availability for experiments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177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UNILAC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78%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894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SIS18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1654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ESR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1910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HEST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33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Cryring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69%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336137"/>
                  </a:ext>
                </a:extLst>
              </a:tr>
            </a:tbl>
          </a:graphicData>
        </a:graphic>
      </p:graphicFrame>
      <p:sp>
        <p:nvSpPr>
          <p:cNvPr id="7" name="Geschweifte Klammer links 6">
            <a:extLst>
              <a:ext uri="{FF2B5EF4-FFF2-40B4-BE49-F238E27FC236}">
                <a16:creationId xmlns:a16="http://schemas.microsoft.com/office/drawing/2014/main" id="{396C3FE0-E28E-69C1-4AF5-DA6F4FC64575}"/>
              </a:ext>
            </a:extLst>
          </p:cNvPr>
          <p:cNvSpPr/>
          <p:nvPr/>
        </p:nvSpPr>
        <p:spPr>
          <a:xfrm rot="16200000">
            <a:off x="4404090" y="2201181"/>
            <a:ext cx="250853" cy="2755338"/>
          </a:xfrm>
          <a:prstGeom prst="lef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Geschweifte Klammer links 7">
            <a:extLst>
              <a:ext uri="{FF2B5EF4-FFF2-40B4-BE49-F238E27FC236}">
                <a16:creationId xmlns:a16="http://schemas.microsoft.com/office/drawing/2014/main" id="{A29603F6-B9A3-A3B5-B7FB-1FDDFD86091E}"/>
              </a:ext>
            </a:extLst>
          </p:cNvPr>
          <p:cNvSpPr/>
          <p:nvPr/>
        </p:nvSpPr>
        <p:spPr>
          <a:xfrm rot="16200000">
            <a:off x="7234505" y="2201181"/>
            <a:ext cx="250853" cy="2755338"/>
          </a:xfrm>
          <a:prstGeom prst="lef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72D175B-7EA4-C9F8-D3EC-87AA36C71320}"/>
              </a:ext>
            </a:extLst>
          </p:cNvPr>
          <p:cNvSpPr txBox="1"/>
          <p:nvPr/>
        </p:nvSpPr>
        <p:spPr>
          <a:xfrm>
            <a:off x="6421254" y="3835885"/>
            <a:ext cx="1877353" cy="107721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Availability for experiments if the machine represents the end of a chain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A354CFB-2627-2AED-484C-01249414796B}"/>
              </a:ext>
            </a:extLst>
          </p:cNvPr>
          <p:cNvSpPr txBox="1"/>
          <p:nvPr/>
        </p:nvSpPr>
        <p:spPr>
          <a:xfrm>
            <a:off x="3544367" y="3846727"/>
            <a:ext cx="1966365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Availability as part of a chain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A00072ED-A11B-5A08-87A9-68092D833D9B}"/>
              </a:ext>
            </a:extLst>
          </p:cNvPr>
          <p:cNvGrpSpPr/>
          <p:nvPr/>
        </p:nvGrpSpPr>
        <p:grpSpPr>
          <a:xfrm>
            <a:off x="3637369" y="1368735"/>
            <a:ext cx="3319200" cy="1669449"/>
            <a:chOff x="3637369" y="1368735"/>
            <a:chExt cx="3319200" cy="1669449"/>
          </a:xfrm>
        </p:grpSpPr>
        <p:pic>
          <p:nvPicPr>
            <p:cNvPr id="12" name="Grafik 11" descr="Auszeichnungsschleife mit Stern">
              <a:extLst>
                <a:ext uri="{FF2B5EF4-FFF2-40B4-BE49-F238E27FC236}">
                  <a16:creationId xmlns:a16="http://schemas.microsoft.com/office/drawing/2014/main" id="{FB5F0C4A-4E5D-1D26-1C6D-A884D582F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37370" y="2502869"/>
              <a:ext cx="535315" cy="535315"/>
            </a:xfrm>
            <a:prstGeom prst="rect">
              <a:avLst/>
            </a:prstGeom>
          </p:spPr>
        </p:pic>
        <p:pic>
          <p:nvPicPr>
            <p:cNvPr id="13" name="Grafik 12" descr="Auszeichnungsschleife mit Stern">
              <a:extLst>
                <a:ext uri="{FF2B5EF4-FFF2-40B4-BE49-F238E27FC236}">
                  <a16:creationId xmlns:a16="http://schemas.microsoft.com/office/drawing/2014/main" id="{C794D9FD-EE62-361A-2E91-043D41025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37369" y="1368735"/>
              <a:ext cx="535315" cy="535315"/>
            </a:xfrm>
            <a:prstGeom prst="rect">
              <a:avLst/>
            </a:prstGeom>
          </p:spPr>
        </p:pic>
        <p:pic>
          <p:nvPicPr>
            <p:cNvPr id="14" name="Grafik 13" descr="Auszeichnungsschleife mit Stern">
              <a:extLst>
                <a:ext uri="{FF2B5EF4-FFF2-40B4-BE49-F238E27FC236}">
                  <a16:creationId xmlns:a16="http://schemas.microsoft.com/office/drawing/2014/main" id="{17429EB1-8798-5130-D8DE-2E8944C3B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421254" y="2502869"/>
              <a:ext cx="535315" cy="5353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617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02AAF-35FB-8AB8-EDCD-F91C5444A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longest single event interruptions 2024</a:t>
            </a:r>
          </a:p>
        </p:txBody>
      </p:sp>
      <p:graphicFrame>
        <p:nvGraphicFramePr>
          <p:cNvPr id="13" name="Inhaltsplatzhalter 12">
            <a:extLst>
              <a:ext uri="{FF2B5EF4-FFF2-40B4-BE49-F238E27FC236}">
                <a16:creationId xmlns:a16="http://schemas.microsoft.com/office/drawing/2014/main" id="{54F830AB-42A9-AD22-6A1A-439042B6E4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8704206"/>
              </p:ext>
            </p:extLst>
          </p:nvPr>
        </p:nvGraphicFramePr>
        <p:xfrm>
          <a:off x="317500" y="1087439"/>
          <a:ext cx="8420100" cy="2553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27489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9797C5-BAF8-ED88-E12C-ABDA8F884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longest single event interruptions 2024</a:t>
            </a:r>
            <a:br>
              <a:rPr lang="en-GB" dirty="0"/>
            </a:br>
            <a:r>
              <a:rPr lang="en-GB" dirty="0"/>
              <a:t>+ “hidden” events from machine exp. / </a:t>
            </a:r>
            <a:r>
              <a:rPr lang="en-GB" dirty="0" err="1"/>
              <a:t>eng.</a:t>
            </a:r>
            <a:r>
              <a:rPr lang="en-GB" dirty="0"/>
              <a:t>-runs / etc.</a:t>
            </a:r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380770FD-5879-EF48-A43C-955DF1A2E9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0191145"/>
              </p:ext>
            </p:extLst>
          </p:nvPr>
        </p:nvGraphicFramePr>
        <p:xfrm>
          <a:off x="317500" y="1087438"/>
          <a:ext cx="8420100" cy="3678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23188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9B01E2-576F-52B6-DD67-BCE68C866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5 systems that failed most frequently</a:t>
            </a:r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D2B8B05B-FADB-63F2-44B6-D23272DF54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81854"/>
              </p:ext>
            </p:extLst>
          </p:nvPr>
        </p:nvGraphicFramePr>
        <p:xfrm>
          <a:off x="317500" y="1087438"/>
          <a:ext cx="8420100" cy="3274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72F07933-364C-7372-3DC3-E8FEEEB1430C}"/>
              </a:ext>
            </a:extLst>
          </p:cNvPr>
          <p:cNvSpPr txBox="1"/>
          <p:nvPr/>
        </p:nvSpPr>
        <p:spPr>
          <a:xfrm>
            <a:off x="5195086" y="1820707"/>
            <a:ext cx="1768433" cy="2308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9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11h exchange of interface card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0698F2F-3979-83A1-3F8E-8AC77907D845}"/>
              </a:ext>
            </a:extLst>
          </p:cNvPr>
          <p:cNvSpPr txBox="1"/>
          <p:nvPr/>
        </p:nvSpPr>
        <p:spPr>
          <a:xfrm>
            <a:off x="5064265" y="2326004"/>
            <a:ext cx="1627369" cy="2308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9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15h driver, 6h booster mode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8F1A47F-5029-F453-F5EB-89FCB578EEA1}"/>
              </a:ext>
            </a:extLst>
          </p:cNvPr>
          <p:cNvSpPr txBox="1"/>
          <p:nvPr/>
        </p:nvSpPr>
        <p:spPr>
          <a:xfrm>
            <a:off x="3545259" y="2838482"/>
            <a:ext cx="3038011" cy="2308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9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12h anode capacitor, 4h High-voltage cable exchanged </a:t>
            </a:r>
            <a:endParaRPr lang="en-GB" sz="900" dirty="0">
              <a:solidFill>
                <a:schemeClr val="bg1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C3504D6-5E23-D180-AC71-FA72581016D8}"/>
              </a:ext>
            </a:extLst>
          </p:cNvPr>
          <p:cNvSpPr txBox="1"/>
          <p:nvPr/>
        </p:nvSpPr>
        <p:spPr>
          <a:xfrm>
            <a:off x="4657118" y="3857598"/>
            <a:ext cx="1422184" cy="2308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9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3h Heater card replaced</a:t>
            </a:r>
            <a:endParaRPr lang="en-GB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058695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8" id="{88F67082-FAA7-774F-81ED-C94DAF9F09F3}" vid="{76C6051D-27C6-564A-8764-CCBC0645D37F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fair-gsi-folienmaster_2019_16zu9</Template>
  <TotalTime>0</TotalTime>
  <Words>484</Words>
  <Application>Microsoft Macintosh PowerPoint</Application>
  <PresentationFormat>Bildschirmpräsentation (16:9)</PresentationFormat>
  <Paragraphs>92</Paragraphs>
  <Slides>16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fair-gsi-folienmaster_2017_onering</vt:lpstr>
      <vt:lpstr>Report from the past operation period</vt:lpstr>
      <vt:lpstr>Outline </vt:lpstr>
      <vt:lpstr>Past Operation Period </vt:lpstr>
      <vt:lpstr>Recapitulation Engineering Run 2023</vt:lpstr>
      <vt:lpstr>Availability Statistics 2024</vt:lpstr>
      <vt:lpstr>Machine Availability</vt:lpstr>
      <vt:lpstr>Top 5 longest single event interruptions 2024</vt:lpstr>
      <vt:lpstr>Top 5 longest single event interruptions 2024 + “hidden” events from machine exp. / eng.-runs / etc.</vt:lpstr>
      <vt:lpstr>Top 5 systems that failed most frequently</vt:lpstr>
      <vt:lpstr>disaster pictures</vt:lpstr>
      <vt:lpstr>excellence in failure</vt:lpstr>
      <vt:lpstr>on-call service most calls (&gt;10) – total 423</vt:lpstr>
      <vt:lpstr>on-call service highest integral working time (&gt;24h) – total 748h</vt:lpstr>
      <vt:lpstr>Good Developments</vt:lpstr>
      <vt:lpstr>Opportunities for Improvement</vt:lpstr>
      <vt:lpstr>PowerPoint-Präsentation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Reimann, Stephan</dc:creator>
  <cp:lastModifiedBy>Stephan Reimann</cp:lastModifiedBy>
  <cp:revision>31</cp:revision>
  <dcterms:created xsi:type="dcterms:W3CDTF">2023-07-06T07:39:51Z</dcterms:created>
  <dcterms:modified xsi:type="dcterms:W3CDTF">2024-07-10T16:59:32Z</dcterms:modified>
</cp:coreProperties>
</file>