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5" r:id="rId2"/>
  </p:sldMasterIdLst>
  <p:notesMasterIdLst>
    <p:notesMasterId r:id="rId9"/>
  </p:notesMasterIdLst>
  <p:handoutMasterIdLst>
    <p:handoutMasterId r:id="rId10"/>
  </p:handoutMasterIdLst>
  <p:sldIdLst>
    <p:sldId id="258" r:id="rId3"/>
    <p:sldId id="259" r:id="rId4"/>
    <p:sldId id="260" r:id="rId5"/>
    <p:sldId id="263" r:id="rId6"/>
    <p:sldId id="605" r:id="rId7"/>
    <p:sldId id="1335" r:id="rId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51" autoAdjust="0"/>
    <p:restoredTop sz="94655" autoAdjust="0"/>
  </p:normalViewPr>
  <p:slideViewPr>
    <p:cSldViewPr snapToGrid="0" snapToObjects="1">
      <p:cViewPr>
        <p:scale>
          <a:sx n="80" d="100"/>
          <a:sy n="80" d="100"/>
        </p:scale>
        <p:origin x="452" y="-8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9" y="307196"/>
            <a:ext cx="6700979" cy="78755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704558A6-C6F7-B641-A640-AD4E6713C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57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5B18ECD6-07CA-8447-A867-07E633155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512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fld id="{27476029-E254-4EA8-BC31-9945AEE031C0}" type="datetime1">
              <a:rPr lang="de-DE" smtClean="0"/>
              <a:t>11.07.2024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153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6870700" y="6552643"/>
            <a:ext cx="1078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11-12.07.2024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Beam Time Retreat / FAIR/GSI Management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6870700" y="6552643"/>
            <a:ext cx="1078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11-12.07.2024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Beam Time Retreat / FAIR/GSI Management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6883400" y="6552643"/>
            <a:ext cx="1065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11-12.07.2024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Beam Time Retreat / FAIR/GSI Management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9" y="1301599"/>
            <a:ext cx="7426269" cy="5170248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800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30" y="3650765"/>
            <a:ext cx="4303059" cy="779867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4430631"/>
            <a:ext cx="4303060" cy="709135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1"/>
            <a:ext cx="3371273" cy="207819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199192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8" y="6552644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6560612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Strange Quark Matter 2024 - Yvonne Leifels 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BF80593-284C-244D-84D3-4D7255E83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635" y="174172"/>
            <a:ext cx="6071291" cy="935045"/>
          </a:xfrm>
        </p:spPr>
        <p:txBody>
          <a:bodyPr anchor="b"/>
          <a:lstStyle>
            <a:lvl1pPr marL="0" indent="0" algn="l">
              <a:buNone/>
              <a:defRPr sz="2000" b="1"/>
            </a:lvl1pPr>
          </a:lstStyle>
          <a:p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398339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2" y="6552644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6560612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Strange Quark Matter 2024 - Yvonne Leifels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5250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2" y="6552644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6560612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Strange Quark Matter 2024 - Yvonne Leifels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046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8" y="6552644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6560612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Strange Quark Matter 2024 - Yvonne Leifels 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BF80593-284C-244D-84D3-4D7255E83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635" y="174172"/>
            <a:ext cx="6071291" cy="935045"/>
          </a:xfrm>
        </p:spPr>
        <p:txBody>
          <a:bodyPr anchor="b"/>
          <a:lstStyle>
            <a:lvl1pPr marL="0" indent="0" algn="l">
              <a:buNone/>
              <a:defRPr sz="2000" b="1"/>
            </a:lvl1pPr>
          </a:lstStyle>
          <a:p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145173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6870700" y="6552643"/>
            <a:ext cx="1078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fr-FR" dirty="0"/>
              <a:t>11-12.07.2024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Beam Time Retreat / Jörg Blaurock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6732777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840" y="485167"/>
            <a:ext cx="1129081" cy="501815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1101632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969432"/>
            <a:ext cx="201600" cy="2688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6599766"/>
            <a:ext cx="203277" cy="271036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450688"/>
            <a:ext cx="8420176" cy="4903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31574" y="6635315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308100"/>
            <a:ext cx="6129236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2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Strange Quark Matter 2024 - Yvonne Leifels 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30" y="275767"/>
            <a:ext cx="775055" cy="86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1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hd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Beam Time Retreat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29"/>
            <a:ext cx="6400800" cy="943127"/>
          </a:xfrm>
        </p:spPr>
        <p:txBody>
          <a:bodyPr>
            <a:noAutofit/>
          </a:bodyPr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11.-12.07.2024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FAIR/GSI Management</a:t>
            </a:r>
          </a:p>
        </p:txBody>
      </p:sp>
    </p:spTree>
    <p:extLst>
      <p:ext uri="{BB962C8B-B14F-4D97-AF65-F5344CB8AC3E}">
        <p14:creationId xmlns:p14="http://schemas.microsoft.com/office/powerpoint/2010/main" val="3735690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F2B6F4BD-7D36-DD8A-13BD-D7770900F9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196874"/>
            <a:ext cx="9144001" cy="5395304"/>
          </a:xfrm>
          <a:prstGeom prst="rect">
            <a:avLst/>
          </a:prstGeo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D11970B6-1857-33A7-A1D9-B88013373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5" y="152067"/>
            <a:ext cx="5584535" cy="787557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Achievements FAIR / GSI @ 2024</a:t>
            </a:r>
            <a:endParaRPr lang="fr-DE" dirty="0">
              <a:solidFill>
                <a:schemeClr val="tx1"/>
              </a:solidFill>
            </a:endParaRP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2DB3626C-53DD-B9D7-403E-72BBABD1C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err="1">
                <a:solidFill>
                  <a:schemeClr val="tx1"/>
                </a:solidFill>
              </a:rPr>
              <a:t>Beamtime</a:t>
            </a:r>
            <a:r>
              <a:rPr lang="de-DE" b="1" dirty="0">
                <a:solidFill>
                  <a:schemeClr val="tx1"/>
                </a:solidFill>
              </a:rPr>
              <a:t> 2024 </a:t>
            </a:r>
            <a:r>
              <a:rPr lang="de-DE" b="1" dirty="0" err="1">
                <a:solidFill>
                  <a:schemeClr val="tx1"/>
                </a:solidFill>
              </a:rPr>
              <a:t>successful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with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some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technical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issues</a:t>
            </a:r>
            <a:r>
              <a:rPr lang="de-DE" b="1" dirty="0">
                <a:solidFill>
                  <a:schemeClr val="tx1"/>
                </a:solidFill>
              </a:rPr>
              <a:t> and </a:t>
            </a:r>
            <a:r>
              <a:rPr lang="de-DE" b="1" dirty="0" err="1">
                <a:solidFill>
                  <a:schemeClr val="tx1"/>
                </a:solidFill>
              </a:rPr>
              <a:t>good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scientific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results</a:t>
            </a:r>
            <a:endParaRPr lang="de-DE" b="1" dirty="0">
              <a:solidFill>
                <a:schemeClr val="tx1"/>
              </a:solidFill>
            </a:endParaRPr>
          </a:p>
          <a:p>
            <a:endParaRPr lang="de-DE" b="1" dirty="0">
              <a:solidFill>
                <a:schemeClr val="tx1"/>
              </a:solidFill>
            </a:endParaRPr>
          </a:p>
          <a:p>
            <a:r>
              <a:rPr lang="de-DE" b="1" dirty="0" err="1">
                <a:solidFill>
                  <a:schemeClr val="tx1"/>
                </a:solidFill>
              </a:rPr>
              <a:t>Good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progress</a:t>
            </a:r>
            <a:r>
              <a:rPr lang="de-DE" b="1" dirty="0">
                <a:solidFill>
                  <a:schemeClr val="tx1"/>
                </a:solidFill>
              </a:rPr>
              <a:t> @ FAIR</a:t>
            </a:r>
          </a:p>
          <a:p>
            <a:pPr lvl="1"/>
            <a:r>
              <a:rPr lang="de-DE" b="1" dirty="0">
                <a:solidFill>
                  <a:schemeClr val="tx1"/>
                </a:solidFill>
              </a:rPr>
              <a:t>FAIR </a:t>
            </a:r>
            <a:r>
              <a:rPr lang="de-DE" b="1" dirty="0" err="1">
                <a:solidFill>
                  <a:schemeClr val="tx1"/>
                </a:solidFill>
              </a:rPr>
              <a:t>concrete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works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finished</a:t>
            </a:r>
            <a:endParaRPr lang="de-DE" b="1" dirty="0">
              <a:solidFill>
                <a:schemeClr val="tx1"/>
              </a:solidFill>
            </a:endParaRPr>
          </a:p>
          <a:p>
            <a:pPr lvl="1"/>
            <a:r>
              <a:rPr lang="de-DE" b="1" dirty="0">
                <a:solidFill>
                  <a:schemeClr val="tx1"/>
                </a:solidFill>
              </a:rPr>
              <a:t>FAIR </a:t>
            </a:r>
            <a:r>
              <a:rPr lang="de-DE" b="1" dirty="0" err="1">
                <a:solidFill>
                  <a:schemeClr val="tx1"/>
                </a:solidFill>
              </a:rPr>
              <a:t>accelerator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installation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started</a:t>
            </a:r>
            <a:br>
              <a:rPr lang="de-DE" b="1" dirty="0">
                <a:solidFill>
                  <a:schemeClr val="tx1"/>
                </a:solidFill>
              </a:rPr>
            </a:br>
            <a:endParaRPr lang="de-DE" b="1" dirty="0">
              <a:solidFill>
                <a:schemeClr val="tx1"/>
              </a:solidFill>
            </a:endParaRPr>
          </a:p>
          <a:p>
            <a:r>
              <a:rPr lang="de-DE" b="1" dirty="0">
                <a:solidFill>
                  <a:schemeClr val="tx1"/>
                </a:solidFill>
              </a:rPr>
              <a:t>FAIR Council 09./10. Juli 2024</a:t>
            </a:r>
          </a:p>
          <a:p>
            <a:pPr lvl="1"/>
            <a:r>
              <a:rPr lang="de-DE" b="1" dirty="0">
                <a:solidFill>
                  <a:schemeClr val="tx1"/>
                </a:solidFill>
              </a:rPr>
              <a:t>positive </a:t>
            </a:r>
            <a:r>
              <a:rPr lang="de-DE" b="1" dirty="0" err="1">
                <a:solidFill>
                  <a:schemeClr val="tx1"/>
                </a:solidFill>
              </a:rPr>
              <a:t>funding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steps</a:t>
            </a:r>
            <a:r>
              <a:rPr lang="de-DE" b="1" dirty="0">
                <a:solidFill>
                  <a:schemeClr val="tx1"/>
                </a:solidFill>
              </a:rPr>
              <a:t> France / </a:t>
            </a:r>
            <a:r>
              <a:rPr lang="de-DE" b="1" dirty="0" err="1">
                <a:solidFill>
                  <a:schemeClr val="tx1"/>
                </a:solidFill>
              </a:rPr>
              <a:t>Sweden</a:t>
            </a:r>
            <a:r>
              <a:rPr lang="de-DE" b="1" dirty="0">
                <a:solidFill>
                  <a:schemeClr val="tx1"/>
                </a:solidFill>
              </a:rPr>
              <a:t> / </a:t>
            </a:r>
            <a:r>
              <a:rPr lang="de-DE" b="1" dirty="0" err="1">
                <a:solidFill>
                  <a:schemeClr val="tx1"/>
                </a:solidFill>
              </a:rPr>
              <a:t>Poland</a:t>
            </a:r>
            <a:r>
              <a:rPr lang="de-DE" b="1" dirty="0">
                <a:solidFill>
                  <a:schemeClr val="tx1"/>
                </a:solidFill>
              </a:rPr>
              <a:t> in support </a:t>
            </a:r>
            <a:r>
              <a:rPr lang="de-DE" b="1" dirty="0" err="1">
                <a:solidFill>
                  <a:schemeClr val="tx1"/>
                </a:solidFill>
              </a:rPr>
              <a:t>of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the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realisation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process</a:t>
            </a:r>
            <a:r>
              <a:rPr lang="de-DE" b="1" dirty="0">
                <a:solidFill>
                  <a:schemeClr val="tx1"/>
                </a:solidFill>
              </a:rPr>
              <a:t> ES/FS and </a:t>
            </a:r>
            <a:r>
              <a:rPr lang="de-DE" b="1" dirty="0" err="1">
                <a:solidFill>
                  <a:schemeClr val="tx1"/>
                </a:solidFill>
              </a:rPr>
              <a:t>steps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forward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towards</a:t>
            </a:r>
            <a:r>
              <a:rPr lang="de-DE" b="1" dirty="0">
                <a:solidFill>
                  <a:schemeClr val="tx1"/>
                </a:solidFill>
              </a:rPr>
              <a:t> FS+</a:t>
            </a:r>
          </a:p>
          <a:p>
            <a:pPr lvl="1"/>
            <a:r>
              <a:rPr lang="de-DE" b="1" dirty="0" err="1">
                <a:solidFill>
                  <a:schemeClr val="tx1"/>
                </a:solidFill>
              </a:rPr>
              <a:t>commissioning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budget</a:t>
            </a:r>
            <a:r>
              <a:rPr lang="de-DE" b="1" dirty="0">
                <a:solidFill>
                  <a:schemeClr val="tx1"/>
                </a:solidFill>
              </a:rPr>
              <a:t> 2024/2025 </a:t>
            </a:r>
            <a:r>
              <a:rPr lang="de-DE" b="1" dirty="0" err="1">
                <a:solidFill>
                  <a:schemeClr val="tx1"/>
                </a:solidFill>
              </a:rPr>
              <a:t>released</a:t>
            </a:r>
            <a:endParaRPr lang="de-DE" b="1" dirty="0">
              <a:solidFill>
                <a:schemeClr val="tx1"/>
              </a:solidFill>
            </a:endParaRPr>
          </a:p>
          <a:p>
            <a:pPr lvl="1"/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pPr lvl="1"/>
            <a:endParaRPr lang="de-DE" dirty="0">
              <a:solidFill>
                <a:schemeClr val="tx1"/>
              </a:solidFill>
            </a:endParaRPr>
          </a:p>
          <a:p>
            <a:pPr lvl="1"/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rgbClr val="0070C0"/>
              </a:solidFill>
            </a:endParaRPr>
          </a:p>
          <a:p>
            <a:pPr lvl="1"/>
            <a:endParaRPr lang="de-DE" dirty="0">
              <a:solidFill>
                <a:srgbClr val="0070C0"/>
              </a:solidFill>
            </a:endParaRPr>
          </a:p>
          <a:p>
            <a:endParaRPr lang="de-DE" dirty="0">
              <a:solidFill>
                <a:srgbClr val="0070C0"/>
              </a:solidFill>
            </a:endParaRPr>
          </a:p>
          <a:p>
            <a:endParaRPr lang="fr-DE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DD73D55-5B91-CAB4-F3D4-EB963BFA9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D22024-4BAB-C50A-AF26-CE9FFC443D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11.-12.07.2024</a:t>
            </a:r>
            <a:endParaRPr lang="de-D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D3A548-D2A8-DA10-4BE3-F786E084F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Beam Time Retreat / FAIR/GSI Management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739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F2B6F4BD-7D36-DD8A-13BD-D7770900F9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192696"/>
            <a:ext cx="9144000" cy="5395304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46501393-FC3E-4D6E-B891-5344D459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5" y="152067"/>
            <a:ext cx="5584535" cy="787557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Our Challenges and path forward</a:t>
            </a:r>
            <a:endParaRPr lang="fr-DE" dirty="0">
              <a:solidFill>
                <a:schemeClr val="tx1"/>
              </a:solidFill>
            </a:endParaRP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679D7752-B018-EB87-62DD-14B0FF9CA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1"/>
                </a:solidFill>
              </a:rPr>
              <a:t>Funding and </a:t>
            </a:r>
            <a:r>
              <a:rPr lang="de-DE" b="1" dirty="0" err="1">
                <a:solidFill>
                  <a:schemeClr val="tx1"/>
                </a:solidFill>
              </a:rPr>
              <a:t>personnel</a:t>
            </a:r>
            <a:r>
              <a:rPr lang="de-DE" b="1" dirty="0">
                <a:solidFill>
                  <a:schemeClr val="tx1"/>
                </a:solidFill>
              </a:rPr>
              <a:t> @ FAIR / GSI </a:t>
            </a:r>
            <a:r>
              <a:rPr lang="de-DE" b="1" dirty="0" err="1">
                <a:solidFill>
                  <a:schemeClr val="tx1"/>
                </a:solidFill>
              </a:rPr>
              <a:t>remain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tight</a:t>
            </a:r>
            <a:r>
              <a:rPr lang="de-DE" b="1" dirty="0">
                <a:solidFill>
                  <a:schemeClr val="tx1"/>
                </a:solidFill>
              </a:rPr>
              <a:t> and </a:t>
            </a:r>
            <a:r>
              <a:rPr lang="de-DE" b="1" dirty="0" err="1">
                <a:solidFill>
                  <a:schemeClr val="tx1"/>
                </a:solidFill>
              </a:rPr>
              <a:t>critical</a:t>
            </a:r>
            <a:endParaRPr lang="de-DE" b="1" dirty="0">
              <a:solidFill>
                <a:schemeClr val="tx1"/>
              </a:solidFill>
            </a:endParaRPr>
          </a:p>
          <a:p>
            <a:r>
              <a:rPr lang="de-DE" b="1" dirty="0">
                <a:solidFill>
                  <a:schemeClr val="tx1"/>
                </a:solidFill>
              </a:rPr>
              <a:t>Shutdown Works / </a:t>
            </a:r>
            <a:r>
              <a:rPr lang="de-DE" b="1" dirty="0" err="1">
                <a:solidFill>
                  <a:schemeClr val="tx1"/>
                </a:solidFill>
              </a:rPr>
              <a:t>beamtime</a:t>
            </a:r>
            <a:r>
              <a:rPr lang="de-DE" b="1" dirty="0">
                <a:solidFill>
                  <a:schemeClr val="tx1"/>
                </a:solidFill>
              </a:rPr>
              <a:t> and FAIR </a:t>
            </a:r>
            <a:r>
              <a:rPr lang="de-DE" b="1" dirty="0" err="1">
                <a:solidFill>
                  <a:schemeClr val="tx1"/>
                </a:solidFill>
              </a:rPr>
              <a:t>installation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require</a:t>
            </a:r>
            <a:r>
              <a:rPr lang="de-DE" b="1" dirty="0">
                <a:solidFill>
                  <a:schemeClr val="tx1"/>
                </a:solidFill>
              </a:rPr>
              <a:t> strong </a:t>
            </a:r>
            <a:r>
              <a:rPr lang="de-DE" b="1" dirty="0" err="1">
                <a:solidFill>
                  <a:schemeClr val="tx1"/>
                </a:solidFill>
              </a:rPr>
              <a:t>prioritization</a:t>
            </a:r>
            <a:r>
              <a:rPr lang="de-DE" b="1" dirty="0">
                <a:solidFill>
                  <a:schemeClr val="tx1"/>
                </a:solidFill>
              </a:rPr>
              <a:t> and </a:t>
            </a:r>
            <a:r>
              <a:rPr lang="de-DE" b="1" dirty="0" err="1">
                <a:solidFill>
                  <a:schemeClr val="tx1"/>
                </a:solidFill>
              </a:rPr>
              <a:t>focus</a:t>
            </a:r>
            <a:endParaRPr lang="de-DE" b="1" dirty="0">
              <a:solidFill>
                <a:schemeClr val="tx1"/>
              </a:solidFill>
            </a:endParaRPr>
          </a:p>
          <a:p>
            <a:r>
              <a:rPr lang="de-DE" b="1" dirty="0" err="1">
                <a:solidFill>
                  <a:schemeClr val="tx1"/>
                </a:solidFill>
              </a:rPr>
              <a:t>Ramping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up</a:t>
            </a:r>
            <a:r>
              <a:rPr lang="de-DE" b="1" dirty="0">
                <a:solidFill>
                  <a:schemeClr val="tx1"/>
                </a:solidFill>
              </a:rPr>
              <a:t> FAIR </a:t>
            </a:r>
            <a:r>
              <a:rPr lang="de-DE" b="1" dirty="0" err="1">
                <a:solidFill>
                  <a:schemeClr val="tx1"/>
                </a:solidFill>
              </a:rPr>
              <a:t>installation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is</a:t>
            </a:r>
            <a:r>
              <a:rPr lang="de-DE" b="1" dirty="0">
                <a:solidFill>
                  <a:schemeClr val="tx1"/>
                </a:solidFill>
              </a:rPr>
              <a:t> a </a:t>
            </a:r>
            <a:r>
              <a:rPr lang="de-DE" b="1" dirty="0" err="1">
                <a:solidFill>
                  <a:schemeClr val="tx1"/>
                </a:solidFill>
              </a:rPr>
              <a:t>must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for</a:t>
            </a:r>
            <a:r>
              <a:rPr lang="de-DE" b="1" dirty="0">
                <a:solidFill>
                  <a:schemeClr val="tx1"/>
                </a:solidFill>
              </a:rPr>
              <a:t> ES/FS in 2027/2028</a:t>
            </a:r>
          </a:p>
          <a:p>
            <a:r>
              <a:rPr lang="de-DE" b="1" dirty="0" err="1">
                <a:solidFill>
                  <a:schemeClr val="tx1"/>
                </a:solidFill>
              </a:rPr>
              <a:t>Optimisation</a:t>
            </a:r>
            <a:r>
              <a:rPr lang="de-DE" b="1" dirty="0">
                <a:solidFill>
                  <a:schemeClr val="tx1"/>
                </a:solidFill>
              </a:rPr>
              <a:t> / </a:t>
            </a:r>
            <a:r>
              <a:rPr lang="de-DE" b="1" dirty="0" err="1">
                <a:solidFill>
                  <a:schemeClr val="tx1"/>
                </a:solidFill>
              </a:rPr>
              <a:t>Digitalization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of</a:t>
            </a:r>
            <a:r>
              <a:rPr lang="de-DE" b="1" dirty="0">
                <a:solidFill>
                  <a:schemeClr val="tx1"/>
                </a:solidFill>
              </a:rPr>
              <a:t> administrative </a:t>
            </a:r>
            <a:r>
              <a:rPr lang="de-DE" b="1" dirty="0" err="1">
                <a:solidFill>
                  <a:schemeClr val="tx1"/>
                </a:solidFill>
              </a:rPr>
              <a:t>processes</a:t>
            </a:r>
            <a:r>
              <a:rPr lang="de-DE" b="1" dirty="0">
                <a:solidFill>
                  <a:schemeClr val="tx1"/>
                </a:solidFill>
              </a:rPr>
              <a:t> and </a:t>
            </a:r>
            <a:r>
              <a:rPr lang="de-DE" b="1" dirty="0" err="1">
                <a:solidFill>
                  <a:schemeClr val="tx1"/>
                </a:solidFill>
              </a:rPr>
              <a:t>tools</a:t>
            </a:r>
            <a:endParaRPr lang="de-DE" b="1" dirty="0">
              <a:solidFill>
                <a:schemeClr val="tx1"/>
              </a:solidFill>
            </a:endParaRPr>
          </a:p>
          <a:p>
            <a:r>
              <a:rPr lang="de-DE" b="1" dirty="0">
                <a:solidFill>
                  <a:schemeClr val="tx1"/>
                </a:solidFill>
              </a:rPr>
              <a:t>FAIR and GSI </a:t>
            </a:r>
            <a:r>
              <a:rPr lang="de-DE" b="1" dirty="0" err="1">
                <a:solidFill>
                  <a:schemeClr val="tx1"/>
                </a:solidFill>
              </a:rPr>
              <a:t>HostLab</a:t>
            </a:r>
            <a:r>
              <a:rPr lang="de-DE" b="1" dirty="0">
                <a:solidFill>
                  <a:schemeClr val="tx1"/>
                </a:solidFill>
              </a:rPr>
              <a:t> - </a:t>
            </a:r>
            <a:r>
              <a:rPr lang="de-DE" b="1" dirty="0" err="1">
                <a:solidFill>
                  <a:schemeClr val="tx1"/>
                </a:solidFill>
              </a:rPr>
              <a:t>integration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process</a:t>
            </a:r>
            <a:endParaRPr lang="de-DE" b="1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fr-DE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DD73D55-5B91-CAB4-F3D4-EB963BFA9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D22024-4BAB-C50A-AF26-CE9FFC443D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11.-12.07.2024</a:t>
            </a:r>
            <a:endParaRPr lang="de-D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D3A548-D2A8-DA10-4BE3-F786E084F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Beam Time Retreat / FAIR/GSI Management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4982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D11970B6-1857-33A7-A1D9-B88013373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5" y="158693"/>
            <a:ext cx="5584535" cy="787557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Our Challenges and path forward</a:t>
            </a:r>
            <a:endParaRPr lang="fr-DE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DD73D55-5B91-CAB4-F3D4-EB963BFA9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D22024-4BAB-C50A-AF26-CE9FFC443D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11.-12.07.2024</a:t>
            </a:r>
            <a:endParaRPr lang="de-D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D3A548-D2A8-DA10-4BE3-F786E084F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Beam Time Retreat / FAIR/GSI Management</a:t>
            </a:r>
            <a:endParaRPr lang="de-DE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2B6F4BD-7D36-DD8A-13BD-D7770900F9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191361"/>
            <a:ext cx="9144001" cy="5395304"/>
          </a:xfrm>
          <a:prstGeom prst="rect">
            <a:avLst/>
          </a:prstGeom>
        </p:spPr>
      </p:pic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2DB3626C-53DD-B9D7-403E-72BBABD1C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64" y="1450685"/>
            <a:ext cx="8287325" cy="4977457"/>
          </a:xfrm>
        </p:spPr>
        <p:txBody>
          <a:bodyPr/>
          <a:lstStyle/>
          <a:p>
            <a:endParaRPr lang="de-DE" b="1" dirty="0">
              <a:solidFill>
                <a:srgbClr val="0070C0"/>
              </a:solidFill>
            </a:endParaRPr>
          </a:p>
          <a:p>
            <a:pPr lvl="1"/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pPr lvl="1"/>
            <a:endParaRPr lang="de-DE" dirty="0">
              <a:solidFill>
                <a:schemeClr val="tx1"/>
              </a:solidFill>
            </a:endParaRPr>
          </a:p>
          <a:p>
            <a:pPr lvl="1"/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rgbClr val="0070C0"/>
              </a:solidFill>
            </a:endParaRPr>
          </a:p>
          <a:p>
            <a:pPr lvl="1"/>
            <a:endParaRPr lang="de-DE" dirty="0">
              <a:solidFill>
                <a:srgbClr val="0070C0"/>
              </a:solidFill>
            </a:endParaRPr>
          </a:p>
          <a:p>
            <a:endParaRPr lang="de-DE" dirty="0">
              <a:solidFill>
                <a:srgbClr val="0070C0"/>
              </a:solidFill>
            </a:endParaRPr>
          </a:p>
          <a:p>
            <a:endParaRPr lang="fr-DE" dirty="0"/>
          </a:p>
        </p:txBody>
      </p:sp>
      <p:sp>
        <p:nvSpPr>
          <p:cNvPr id="11" name="Espace réservé du contenu 7">
            <a:extLst>
              <a:ext uri="{FF2B5EF4-FFF2-40B4-BE49-F238E27FC236}">
                <a16:creationId xmlns:a16="http://schemas.microsoft.com/office/drawing/2014/main" id="{D465D9D9-3949-4533-9A7B-9D3DD3D9E10F}"/>
              </a:ext>
            </a:extLst>
          </p:cNvPr>
          <p:cNvSpPr txBox="1">
            <a:spLocks/>
          </p:cNvSpPr>
          <p:nvPr/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Wingdings" charset="2"/>
              <a:buNone/>
            </a:pPr>
            <a:r>
              <a:rPr lang="en-GB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What do we need to do?</a:t>
            </a:r>
          </a:p>
          <a:p>
            <a:pPr marL="0" indent="0">
              <a:lnSpc>
                <a:spcPct val="120000"/>
              </a:lnSpc>
              <a:buFont typeface="Wingdings" charset="2"/>
              <a:buNone/>
            </a:pPr>
            <a:r>
              <a:rPr lang="en-GB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It is vital that</a:t>
            </a:r>
          </a:p>
          <a:p>
            <a:pPr lvl="1">
              <a:lnSpc>
                <a:spcPct val="120000"/>
              </a:lnSpc>
            </a:pPr>
            <a:r>
              <a:rPr lang="en-GB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We have a clear plan on our priorities and have to stay focussed on the essential activities</a:t>
            </a:r>
          </a:p>
          <a:p>
            <a:pPr lvl="1">
              <a:lnSpc>
                <a:spcPct val="120000"/>
              </a:lnSpc>
            </a:pPr>
            <a:r>
              <a:rPr lang="en-GB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We must follow this path in the day-to-day work </a:t>
            </a:r>
          </a:p>
          <a:p>
            <a:pPr lvl="1">
              <a:lnSpc>
                <a:spcPct val="120000"/>
              </a:lnSpc>
            </a:pPr>
            <a:r>
              <a:rPr lang="en-GB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We need to identify well in advance the critical activities and mitigate them</a:t>
            </a:r>
          </a:p>
          <a:p>
            <a:pPr lvl="1">
              <a:lnSpc>
                <a:spcPct val="120000"/>
              </a:lnSpc>
            </a:pPr>
            <a:r>
              <a:rPr lang="en-GB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Integrated communication is key</a:t>
            </a:r>
          </a:p>
          <a:p>
            <a:pPr>
              <a:lnSpc>
                <a:spcPct val="120000"/>
              </a:lnSpc>
            </a:pPr>
            <a:r>
              <a:rPr lang="en-GB" b="1" dirty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We keep our optimistic and professional approach towards solutions in these challenging times.</a:t>
            </a:r>
            <a:endParaRPr lang="en-GB" sz="2800" b="1" dirty="0">
              <a:solidFill>
                <a:srgbClr val="00B050"/>
              </a:solidFill>
              <a:latin typeface="+mn-lt"/>
              <a:cs typeface="Calibri" panose="020F0502020204030204" pitchFamily="34" charset="0"/>
            </a:endParaRPr>
          </a:p>
          <a:p>
            <a:endParaRPr lang="fr-DE" dirty="0"/>
          </a:p>
        </p:txBody>
      </p:sp>
    </p:spTree>
    <p:extLst>
      <p:ext uri="{BB962C8B-B14F-4D97-AF65-F5344CB8AC3E}">
        <p14:creationId xmlns:p14="http://schemas.microsoft.com/office/powerpoint/2010/main" val="1714951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>
            <a:extLst>
              <a:ext uri="{FF2B5EF4-FFF2-40B4-BE49-F238E27FC236}">
                <a16:creationId xmlns:a16="http://schemas.microsoft.com/office/drawing/2014/main" id="{C26A6A7C-6A2D-462E-928D-47B3B1500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257" y="1461684"/>
            <a:ext cx="5992887" cy="3316511"/>
          </a:xfrm>
          <a:prstGeom prst="rect">
            <a:avLst/>
          </a:prstGeom>
        </p:spPr>
      </p:pic>
      <p:pic>
        <p:nvPicPr>
          <p:cNvPr id="23" name="Picture 134184062">
            <a:extLst>
              <a:ext uri="{FF2B5EF4-FFF2-40B4-BE49-F238E27FC236}">
                <a16:creationId xmlns:a16="http://schemas.microsoft.com/office/drawing/2014/main" id="{C156560D-50B1-4005-9F01-A551596A9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448237" y="3765994"/>
            <a:ext cx="2426463" cy="1602381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2D1300C-D035-422C-8ED4-2D8307527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/>
              <a:pPr/>
              <a:t>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94E5714-9DD1-472F-A366-6E4549B0F0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>
                <a:latin typeface="Arial"/>
              </a:rPr>
              <a:t>Strange Quark Matter 2024 - Yvonne Leifels </a:t>
            </a:r>
            <a:endParaRPr lang="de-DE" dirty="0">
              <a:latin typeface="Arial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6FAB082-01F7-4CA8-9FE7-5771E3CA20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Beamtime</a:t>
            </a:r>
            <a:r>
              <a:rPr lang="de-DE" dirty="0"/>
              <a:t> 2024 – Experimental </a:t>
            </a:r>
            <a:r>
              <a:rPr lang="de-DE" dirty="0" err="1"/>
              <a:t>view</a:t>
            </a:r>
            <a:r>
              <a:rPr lang="de-DE" dirty="0"/>
              <a:t> </a:t>
            </a:r>
          </a:p>
        </p:txBody>
      </p:sp>
      <p:pic>
        <p:nvPicPr>
          <p:cNvPr id="6" name="图片 44">
            <a:extLst>
              <a:ext uri="{FF2B5EF4-FFF2-40B4-BE49-F238E27FC236}">
                <a16:creationId xmlns:a16="http://schemas.microsoft.com/office/drawing/2014/main" id="{30DA2749-215C-477B-AB15-EF14DCD6C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65" y="1444655"/>
            <a:ext cx="1849824" cy="279928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43829D4-04F5-4195-8978-7530D1418B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507" y="5472656"/>
            <a:ext cx="3018214" cy="110404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7CCE76F-CC7D-486C-9BDA-9A553047D3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8763" y="3887014"/>
            <a:ext cx="1184009" cy="1543649"/>
          </a:xfrm>
          <a:prstGeom prst="rect">
            <a:avLst/>
          </a:prstGeom>
        </p:spPr>
      </p:pic>
      <p:pic>
        <p:nvPicPr>
          <p:cNvPr id="12" name="Picture 1949035441">
            <a:extLst>
              <a:ext uri="{FF2B5EF4-FFF2-40B4-BE49-F238E27FC236}">
                <a16:creationId xmlns:a16="http://schemas.microsoft.com/office/drawing/2014/main" id="{52DFB941-3BB8-46DA-8E17-4F286F2379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047027" y="1478445"/>
            <a:ext cx="1184009" cy="1156818"/>
          </a:xfrm>
          <a:prstGeom prst="rect">
            <a:avLst/>
          </a:prstGeom>
        </p:spPr>
      </p:pic>
      <p:pic>
        <p:nvPicPr>
          <p:cNvPr id="13" name="Picture 609765231">
            <a:extLst>
              <a:ext uri="{FF2B5EF4-FFF2-40B4-BE49-F238E27FC236}">
                <a16:creationId xmlns:a16="http://schemas.microsoft.com/office/drawing/2014/main" id="{91D4D8E1-097F-4FE4-A5A4-3ECB57596F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3252772" y="1489625"/>
            <a:ext cx="1168337" cy="1140482"/>
          </a:xfrm>
          <a:prstGeom prst="rect">
            <a:avLst/>
          </a:prstGeom>
        </p:spPr>
      </p:pic>
      <p:pic>
        <p:nvPicPr>
          <p:cNvPr id="14" name="Picture 23">
            <a:extLst>
              <a:ext uri="{FF2B5EF4-FFF2-40B4-BE49-F238E27FC236}">
                <a16:creationId xmlns:a16="http://schemas.microsoft.com/office/drawing/2014/main" id="{B2E7E99F-D813-42F8-BD60-44ED31BB4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88" y="2509885"/>
            <a:ext cx="2864851" cy="156756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DC35BF8E-1DA0-4548-88FA-B8EEE70F42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4267" y="3387421"/>
            <a:ext cx="3192090" cy="1930570"/>
          </a:xfrm>
          <a:prstGeom prst="rect">
            <a:avLst/>
          </a:prstGeom>
        </p:spPr>
      </p:pic>
      <p:pic>
        <p:nvPicPr>
          <p:cNvPr id="20" name="Grafik 20">
            <a:extLst>
              <a:ext uri="{FF2B5EF4-FFF2-40B4-BE49-F238E27FC236}">
                <a16:creationId xmlns:a16="http://schemas.microsoft.com/office/drawing/2014/main" id="{1B9E3356-C5E4-490E-B753-8C39187E2F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4748539" y="1489625"/>
            <a:ext cx="1004068" cy="1131844"/>
          </a:xfrm>
          <a:prstGeom prst="rect">
            <a:avLst/>
          </a:prstGeom>
        </p:spPr>
      </p:pic>
      <p:pic>
        <p:nvPicPr>
          <p:cNvPr id="21" name="Picture 1746018088">
            <a:extLst>
              <a:ext uri="{FF2B5EF4-FFF2-40B4-BE49-F238E27FC236}">
                <a16:creationId xmlns:a16="http://schemas.microsoft.com/office/drawing/2014/main" id="{8AF8D1ED-175B-432A-8A00-AFEDFA1129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317635" y="4262421"/>
            <a:ext cx="1613647" cy="1210235"/>
          </a:xfrm>
          <a:prstGeom prst="rect">
            <a:avLst/>
          </a:prstGeom>
        </p:spPr>
      </p:pic>
      <p:pic>
        <p:nvPicPr>
          <p:cNvPr id="22" name="Picture 13">
            <a:extLst>
              <a:ext uri="{FF2B5EF4-FFF2-40B4-BE49-F238E27FC236}">
                <a16:creationId xmlns:a16="http://schemas.microsoft.com/office/drawing/2014/main" id="{41F5D5A3-0D89-4ACC-B86C-E0FF12EE4893}"/>
              </a:ext>
            </a:extLst>
          </p:cNvPr>
          <p:cNvPicPr/>
          <p:nvPr/>
        </p:nvPicPr>
        <p:blipFill>
          <a:blip r:embed="rId13"/>
          <a:stretch/>
        </p:blipFill>
        <p:spPr>
          <a:xfrm>
            <a:off x="5905838" y="1360103"/>
            <a:ext cx="3062697" cy="1316785"/>
          </a:xfrm>
          <a:prstGeom prst="rect">
            <a:avLst/>
          </a:prstGeom>
          <a:ln w="0">
            <a:noFill/>
          </a:ln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0467ED88-A97B-4506-A351-339C668BA9D4}"/>
              </a:ext>
            </a:extLst>
          </p:cNvPr>
          <p:cNvSpPr txBox="1"/>
          <p:nvPr/>
        </p:nvSpPr>
        <p:spPr>
          <a:xfrm>
            <a:off x="3352008" y="5472656"/>
            <a:ext cx="5674857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r"/>
            <a:r>
              <a:rPr lang="de-DE" sz="3600" b="1" dirty="0">
                <a:solidFill>
                  <a:prstClr val="black"/>
                </a:solidFill>
                <a:latin typeface="Arial"/>
              </a:rPr>
              <a:t>Many </a:t>
            </a:r>
            <a:r>
              <a:rPr lang="de-DE" sz="3600" b="1" dirty="0" err="1">
                <a:solidFill>
                  <a:prstClr val="black"/>
                </a:solidFill>
                <a:latin typeface="Arial"/>
              </a:rPr>
              <a:t>thanks</a:t>
            </a:r>
            <a:r>
              <a:rPr lang="de-DE" sz="36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de-DE" sz="3600" b="1" dirty="0" err="1">
                <a:solidFill>
                  <a:prstClr val="black"/>
                </a:solidFill>
                <a:latin typeface="Arial"/>
              </a:rPr>
              <a:t>to</a:t>
            </a:r>
            <a:r>
              <a:rPr lang="de-DE" sz="36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de-DE" sz="3600" b="1" dirty="0" err="1">
                <a:solidFill>
                  <a:prstClr val="black"/>
                </a:solidFill>
                <a:latin typeface="Arial"/>
              </a:rPr>
              <a:t>the</a:t>
            </a:r>
            <a:r>
              <a:rPr lang="de-DE" sz="36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de-DE" sz="3600" b="1" dirty="0" err="1">
                <a:solidFill>
                  <a:prstClr val="black"/>
                </a:solidFill>
                <a:latin typeface="Arial"/>
              </a:rPr>
              <a:t>accelerator</a:t>
            </a:r>
            <a:r>
              <a:rPr lang="de-DE" sz="36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de-DE" sz="3600" b="1" dirty="0" err="1">
                <a:solidFill>
                  <a:prstClr val="black"/>
                </a:solidFill>
                <a:latin typeface="Arial"/>
              </a:rPr>
              <a:t>crew</a:t>
            </a:r>
            <a:endParaRPr lang="de-DE" sz="3600" b="1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687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erader Verbinder 4">
            <a:extLst>
              <a:ext uri="{FF2B5EF4-FFF2-40B4-BE49-F238E27FC236}">
                <a16:creationId xmlns:a16="http://schemas.microsoft.com/office/drawing/2014/main" id="{A3E13F90-9EE7-3E42-B2B7-D14CD6EE5C1E}"/>
              </a:ext>
            </a:extLst>
          </p:cNvPr>
          <p:cNvCxnSpPr>
            <a:cxnSpLocks/>
          </p:cNvCxnSpPr>
          <p:nvPr/>
        </p:nvCxnSpPr>
        <p:spPr>
          <a:xfrm>
            <a:off x="4716016" y="1916114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Gerader Verbinder 4">
            <a:extLst>
              <a:ext uri="{FF2B5EF4-FFF2-40B4-BE49-F238E27FC236}">
                <a16:creationId xmlns:a16="http://schemas.microsoft.com/office/drawing/2014/main" id="{2714FB18-207D-4249-81B7-37ED7CF52041}"/>
              </a:ext>
            </a:extLst>
          </p:cNvPr>
          <p:cNvCxnSpPr>
            <a:cxnSpLocks/>
          </p:cNvCxnSpPr>
          <p:nvPr/>
        </p:nvCxnSpPr>
        <p:spPr>
          <a:xfrm>
            <a:off x="5656535" y="1916114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Gerader Verbinder 4">
            <a:extLst>
              <a:ext uri="{FF2B5EF4-FFF2-40B4-BE49-F238E27FC236}">
                <a16:creationId xmlns:a16="http://schemas.microsoft.com/office/drawing/2014/main" id="{2DC3FF08-DFC4-BA40-A1CA-A114C391962A}"/>
              </a:ext>
            </a:extLst>
          </p:cNvPr>
          <p:cNvCxnSpPr>
            <a:cxnSpLocks/>
          </p:cNvCxnSpPr>
          <p:nvPr/>
        </p:nvCxnSpPr>
        <p:spPr>
          <a:xfrm>
            <a:off x="6583809" y="1916114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4">
            <a:extLst>
              <a:ext uri="{FF2B5EF4-FFF2-40B4-BE49-F238E27FC236}">
                <a16:creationId xmlns:a16="http://schemas.microsoft.com/office/drawing/2014/main" id="{0260D12E-73E9-7642-9CE2-1612D3B5B104}"/>
              </a:ext>
            </a:extLst>
          </p:cNvPr>
          <p:cNvCxnSpPr>
            <a:cxnSpLocks/>
          </p:cNvCxnSpPr>
          <p:nvPr/>
        </p:nvCxnSpPr>
        <p:spPr>
          <a:xfrm>
            <a:off x="7524328" y="1916114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hteck 79">
            <a:extLst>
              <a:ext uri="{FF2B5EF4-FFF2-40B4-BE49-F238E27FC236}">
                <a16:creationId xmlns:a16="http://schemas.microsoft.com/office/drawing/2014/main" id="{FF3A0E17-9874-CD43-AF4F-C15DF41D02EF}"/>
              </a:ext>
            </a:extLst>
          </p:cNvPr>
          <p:cNvSpPr/>
          <p:nvPr/>
        </p:nvSpPr>
        <p:spPr>
          <a:xfrm>
            <a:off x="-9" y="1915640"/>
            <a:ext cx="9160552" cy="325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time</a:t>
            </a:r>
            <a:endParaRPr lang="en-US" sz="6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D4A127-83F7-4044-9CFB-A68AE04D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FAIR/GSI strategic operation scenario towards FAIR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3C0EA5-8005-0C46-B272-1FB79B848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5792" y="5771732"/>
            <a:ext cx="744898" cy="273844"/>
          </a:xfrm>
        </p:spPr>
        <p:txBody>
          <a:bodyPr/>
          <a:lstStyle/>
          <a:p>
            <a:fld id="{125CBDDA-5CCF-8748-8988-9DC6C8981774}" type="slidenum">
              <a:rPr lang="de-DE"/>
              <a:pPr/>
              <a:t>6</a:t>
            </a:fld>
            <a:endParaRPr lang="de-DE" dirty="0"/>
          </a:p>
        </p:txBody>
      </p:sp>
      <p:cxnSp>
        <p:nvCxnSpPr>
          <p:cNvPr id="29" name="Gerader Verbinder 4">
            <a:extLst>
              <a:ext uri="{FF2B5EF4-FFF2-40B4-BE49-F238E27FC236}">
                <a16:creationId xmlns:a16="http://schemas.microsoft.com/office/drawing/2014/main" id="{CAF17B33-6680-3B42-B24E-A416CD5EE330}"/>
              </a:ext>
            </a:extLst>
          </p:cNvPr>
          <p:cNvCxnSpPr>
            <a:cxnSpLocks/>
          </p:cNvCxnSpPr>
          <p:nvPr/>
        </p:nvCxnSpPr>
        <p:spPr>
          <a:xfrm>
            <a:off x="2843808" y="1916114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Geschweifte Klammer rechts 45">
            <a:extLst>
              <a:ext uri="{FF2B5EF4-FFF2-40B4-BE49-F238E27FC236}">
                <a16:creationId xmlns:a16="http://schemas.microsoft.com/office/drawing/2014/main" id="{766B2339-30D8-AB4F-8F4C-CF61C5F44A63}"/>
              </a:ext>
            </a:extLst>
          </p:cNvPr>
          <p:cNvSpPr/>
          <p:nvPr/>
        </p:nvSpPr>
        <p:spPr>
          <a:xfrm rot="5400000">
            <a:off x="2353949" y="4044995"/>
            <a:ext cx="138126" cy="2792204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9AEEA2A0-959E-8D4E-935E-225D1E6F0AC4}"/>
              </a:ext>
            </a:extLst>
          </p:cNvPr>
          <p:cNvSpPr txBox="1"/>
          <p:nvPr/>
        </p:nvSpPr>
        <p:spPr>
          <a:xfrm>
            <a:off x="990749" y="5571362"/>
            <a:ext cx="1078317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  <a:latin typeface="Arial"/>
              </a:rPr>
              <a:t>FAIR Phase 0</a:t>
            </a:r>
          </a:p>
        </p:txBody>
      </p:sp>
      <p:sp>
        <p:nvSpPr>
          <p:cNvPr id="48" name="Geschweifte Klammer rechts 47">
            <a:extLst>
              <a:ext uri="{FF2B5EF4-FFF2-40B4-BE49-F238E27FC236}">
                <a16:creationId xmlns:a16="http://schemas.microsoft.com/office/drawing/2014/main" id="{D9709B8A-0D8C-074A-952B-6F1DEE669626}"/>
              </a:ext>
            </a:extLst>
          </p:cNvPr>
          <p:cNvSpPr/>
          <p:nvPr/>
        </p:nvSpPr>
        <p:spPr>
          <a:xfrm rot="5400000">
            <a:off x="4230044" y="4994997"/>
            <a:ext cx="138126" cy="894565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056441A5-9E16-A04F-B2A8-80C5ADF6CFAA}"/>
              </a:ext>
            </a:extLst>
          </p:cNvPr>
          <p:cNvSpPr txBox="1"/>
          <p:nvPr/>
        </p:nvSpPr>
        <p:spPr>
          <a:xfrm>
            <a:off x="3766602" y="5541576"/>
            <a:ext cx="1046193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  <a:latin typeface="Arial"/>
              </a:rPr>
              <a:t>Early Science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7FF8F1E8-F7D0-3141-92D3-E2AD2434B880}"/>
              </a:ext>
            </a:extLst>
          </p:cNvPr>
          <p:cNvSpPr/>
          <p:nvPr/>
        </p:nvSpPr>
        <p:spPr>
          <a:xfrm>
            <a:off x="1032078" y="1969302"/>
            <a:ext cx="360000" cy="19856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endParaRPr lang="en-US" sz="8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915292F8-1C42-8F4B-9339-51E9A268509C}"/>
              </a:ext>
            </a:extLst>
          </p:cNvPr>
          <p:cNvSpPr/>
          <p:nvPr/>
        </p:nvSpPr>
        <p:spPr>
          <a:xfrm>
            <a:off x="1940276" y="1973852"/>
            <a:ext cx="491886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140+30</a:t>
            </a:r>
            <a:endParaRPr lang="en-US" sz="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3053991" y="1974339"/>
            <a:ext cx="326246" cy="221576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endParaRPr lang="en-US" sz="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1" name="Rahmen 70">
            <a:extLst>
              <a:ext uri="{FF2B5EF4-FFF2-40B4-BE49-F238E27FC236}">
                <a16:creationId xmlns:a16="http://schemas.microsoft.com/office/drawing/2014/main" id="{E3A203DA-79FF-8049-8616-931B3C04FB99}"/>
              </a:ext>
            </a:extLst>
          </p:cNvPr>
          <p:cNvSpPr/>
          <p:nvPr/>
        </p:nvSpPr>
        <p:spPr>
          <a:xfrm>
            <a:off x="0" y="3101007"/>
            <a:ext cx="9160552" cy="1041376"/>
          </a:xfrm>
          <a:prstGeom prst="frame">
            <a:avLst>
              <a:gd name="adj1" fmla="val 2976"/>
            </a:avLst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prstClr val="black"/>
              </a:solidFill>
              <a:latin typeface="Arial"/>
            </a:endParaRP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28C8C8BA-EA85-2146-BFCA-8419B3B53030}"/>
              </a:ext>
            </a:extLst>
          </p:cNvPr>
          <p:cNvSpPr/>
          <p:nvPr/>
        </p:nvSpPr>
        <p:spPr>
          <a:xfrm>
            <a:off x="1" y="3101007"/>
            <a:ext cx="1026918" cy="1024514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>
                <a:solidFill>
                  <a:prstClr val="white"/>
                </a:solidFill>
                <a:latin typeface="Arial"/>
              </a:rPr>
              <a:t>Project phases (ES, FS, FS+)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AB92C2C-24BB-5647-BF13-AD03D205CC11}"/>
              </a:ext>
            </a:extLst>
          </p:cNvPr>
          <p:cNvSpPr/>
          <p:nvPr/>
        </p:nvSpPr>
        <p:spPr>
          <a:xfrm>
            <a:off x="9098282" y="5356322"/>
            <a:ext cx="45719" cy="4154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75" name="Gerader Verbinder 4">
            <a:extLst>
              <a:ext uri="{FF2B5EF4-FFF2-40B4-BE49-F238E27FC236}">
                <a16:creationId xmlns:a16="http://schemas.microsoft.com/office/drawing/2014/main" id="{1956F2D1-3C33-3C48-AEAC-E32EF5D80D9A}"/>
              </a:ext>
            </a:extLst>
          </p:cNvPr>
          <p:cNvCxnSpPr>
            <a:cxnSpLocks/>
          </p:cNvCxnSpPr>
          <p:nvPr/>
        </p:nvCxnSpPr>
        <p:spPr>
          <a:xfrm>
            <a:off x="1907704" y="1916114"/>
            <a:ext cx="0" cy="3256053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4">
            <a:extLst>
              <a:ext uri="{FF2B5EF4-FFF2-40B4-BE49-F238E27FC236}">
                <a16:creationId xmlns:a16="http://schemas.microsoft.com/office/drawing/2014/main" id="{CF4A01B6-607F-9947-A279-9408D732D929}"/>
              </a:ext>
            </a:extLst>
          </p:cNvPr>
          <p:cNvCxnSpPr>
            <a:cxnSpLocks/>
          </p:cNvCxnSpPr>
          <p:nvPr/>
        </p:nvCxnSpPr>
        <p:spPr>
          <a:xfrm>
            <a:off x="3784327" y="1916114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Gerader Verbinder 4">
            <a:extLst>
              <a:ext uri="{FF2B5EF4-FFF2-40B4-BE49-F238E27FC236}">
                <a16:creationId xmlns:a16="http://schemas.microsoft.com/office/drawing/2014/main" id="{123A25D6-C1B5-924B-97FF-457425EF646E}"/>
              </a:ext>
            </a:extLst>
          </p:cNvPr>
          <p:cNvCxnSpPr>
            <a:cxnSpLocks/>
          </p:cNvCxnSpPr>
          <p:nvPr/>
        </p:nvCxnSpPr>
        <p:spPr>
          <a:xfrm>
            <a:off x="8460432" y="1916114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feld 88">
            <a:extLst>
              <a:ext uri="{FF2B5EF4-FFF2-40B4-BE49-F238E27FC236}">
                <a16:creationId xmlns:a16="http://schemas.microsoft.com/office/drawing/2014/main" id="{B37F9824-1C58-3447-8074-061E97965A16}"/>
              </a:ext>
            </a:extLst>
          </p:cNvPr>
          <p:cNvSpPr txBox="1"/>
          <p:nvPr/>
        </p:nvSpPr>
        <p:spPr>
          <a:xfrm>
            <a:off x="1229533" y="5147418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/>
              </a:rPr>
              <a:t>2024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64BB6EA1-FD7C-3B4A-969D-046576822606}"/>
              </a:ext>
            </a:extLst>
          </p:cNvPr>
          <p:cNvSpPr txBox="1"/>
          <p:nvPr/>
        </p:nvSpPr>
        <p:spPr>
          <a:xfrm>
            <a:off x="2167455" y="5151060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/>
              </a:rPr>
              <a:t>2025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07CB78DA-5CBA-EF48-87AE-98138F296B76}"/>
              </a:ext>
            </a:extLst>
          </p:cNvPr>
          <p:cNvSpPr txBox="1"/>
          <p:nvPr/>
        </p:nvSpPr>
        <p:spPr>
          <a:xfrm>
            <a:off x="3105377" y="515673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/>
              </a:rPr>
              <a:t>2026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A8F6B79D-219F-EA47-ADA5-4722BA82544F}"/>
              </a:ext>
            </a:extLst>
          </p:cNvPr>
          <p:cNvSpPr txBox="1"/>
          <p:nvPr/>
        </p:nvSpPr>
        <p:spPr>
          <a:xfrm>
            <a:off x="4022818" y="515673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/>
              </a:rPr>
              <a:t>2027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6BFC534F-DE26-0240-BD00-6D875602AA54}"/>
              </a:ext>
            </a:extLst>
          </p:cNvPr>
          <p:cNvSpPr txBox="1"/>
          <p:nvPr/>
        </p:nvSpPr>
        <p:spPr>
          <a:xfrm>
            <a:off x="4940657" y="515673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/>
              </a:rPr>
              <a:t>2028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24E199DD-3C7E-C042-960A-3DFB04C0BF23}"/>
              </a:ext>
            </a:extLst>
          </p:cNvPr>
          <p:cNvSpPr txBox="1"/>
          <p:nvPr/>
        </p:nvSpPr>
        <p:spPr>
          <a:xfrm>
            <a:off x="5886099" y="515673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/>
              </a:rPr>
              <a:t>2029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58A580F2-42E0-A844-B34B-A42D83B0D325}"/>
              </a:ext>
            </a:extLst>
          </p:cNvPr>
          <p:cNvSpPr txBox="1"/>
          <p:nvPr/>
        </p:nvSpPr>
        <p:spPr>
          <a:xfrm>
            <a:off x="6743361" y="517216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/>
              </a:rPr>
              <a:t>2030</a:t>
            </a:r>
          </a:p>
        </p:txBody>
      </p:sp>
      <p:sp>
        <p:nvSpPr>
          <p:cNvPr id="24" name="Rahmen 23">
            <a:extLst>
              <a:ext uri="{FF2B5EF4-FFF2-40B4-BE49-F238E27FC236}">
                <a16:creationId xmlns:a16="http://schemas.microsoft.com/office/drawing/2014/main" id="{EF8BC6AB-3048-354F-BA56-532455046127}"/>
              </a:ext>
            </a:extLst>
          </p:cNvPr>
          <p:cNvSpPr/>
          <p:nvPr/>
        </p:nvSpPr>
        <p:spPr>
          <a:xfrm>
            <a:off x="0" y="4173801"/>
            <a:ext cx="9160552" cy="1006287"/>
          </a:xfrm>
          <a:prstGeom prst="frame">
            <a:avLst>
              <a:gd name="adj1" fmla="val 2976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F9B00A20-D75D-9047-BB9D-0903C7E267A3}"/>
              </a:ext>
            </a:extLst>
          </p:cNvPr>
          <p:cNvSpPr/>
          <p:nvPr/>
        </p:nvSpPr>
        <p:spPr>
          <a:xfrm>
            <a:off x="1" y="4173800"/>
            <a:ext cx="1026918" cy="10083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>
                <a:solidFill>
                  <a:prstClr val="white"/>
                </a:solidFill>
                <a:latin typeface="Arial"/>
              </a:rPr>
              <a:t>Facility availability</a:t>
            </a:r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1CEAF3EE-C15F-1F41-B28C-964AB4326200}"/>
              </a:ext>
            </a:extLst>
          </p:cNvPr>
          <p:cNvSpPr/>
          <p:nvPr/>
        </p:nvSpPr>
        <p:spPr>
          <a:xfrm>
            <a:off x="4824038" y="1974884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endParaRPr lang="en-US" sz="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1ED7372A-BB65-2F43-892E-9C2903E2AD3E}"/>
              </a:ext>
            </a:extLst>
          </p:cNvPr>
          <p:cNvSpPr/>
          <p:nvPr/>
        </p:nvSpPr>
        <p:spPr>
          <a:xfrm>
            <a:off x="5738805" y="1974884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</a:t>
            </a:r>
            <a:endParaRPr lang="en-US" sz="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4EB81290-6A5C-C146-94F5-EAC80C5F49C0}"/>
              </a:ext>
            </a:extLst>
          </p:cNvPr>
          <p:cNvSpPr/>
          <p:nvPr/>
        </p:nvSpPr>
        <p:spPr>
          <a:xfrm>
            <a:off x="6733856" y="1974884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solidFill>
                  <a:prstClr val="white"/>
                </a:solidFill>
                <a:latin typeface="Arial"/>
              </a:rPr>
              <a:t>240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7FB9C3BD-A207-0E4B-832E-CA4D3168500B}"/>
              </a:ext>
            </a:extLst>
          </p:cNvPr>
          <p:cNvSpPr/>
          <p:nvPr/>
        </p:nvSpPr>
        <p:spPr>
          <a:xfrm>
            <a:off x="0" y="1915641"/>
            <a:ext cx="1026910" cy="335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 err="1">
                <a:solidFill>
                  <a:prstClr val="white"/>
                </a:solidFill>
                <a:latin typeface="Arial"/>
              </a:rPr>
              <a:t>Acc</a:t>
            </a:r>
            <a:r>
              <a:rPr lang="de-DE" sz="1000" dirty="0">
                <a:solidFill>
                  <a:prstClr val="white"/>
                </a:solidFill>
                <a:latin typeface="Arial"/>
              </a:rPr>
              <a:t>. </a:t>
            </a:r>
            <a:r>
              <a:rPr lang="en-GB" sz="1000" dirty="0">
                <a:solidFill>
                  <a:prstClr val="white"/>
                </a:solidFill>
                <a:latin typeface="Arial"/>
              </a:rPr>
              <a:t>Operation total / days</a:t>
            </a: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7DC4C94C-2A38-2349-A726-CDA7A6B10E38}"/>
              </a:ext>
            </a:extLst>
          </p:cNvPr>
          <p:cNvSpPr/>
          <p:nvPr/>
        </p:nvSpPr>
        <p:spPr>
          <a:xfrm>
            <a:off x="-11239" y="2404924"/>
            <a:ext cx="9160552" cy="325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time</a:t>
            </a:r>
            <a:endParaRPr lang="en-US" sz="6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49E56CF8-D49B-5F4E-B5AC-405079402523}"/>
              </a:ext>
            </a:extLst>
          </p:cNvPr>
          <p:cNvSpPr/>
          <p:nvPr/>
        </p:nvSpPr>
        <p:spPr>
          <a:xfrm>
            <a:off x="1032078" y="2468894"/>
            <a:ext cx="360000" cy="19856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C2AA84B7-2845-EE4A-849F-3295801E0B1C}"/>
              </a:ext>
            </a:extLst>
          </p:cNvPr>
          <p:cNvSpPr/>
          <p:nvPr/>
        </p:nvSpPr>
        <p:spPr>
          <a:xfrm>
            <a:off x="4812808" y="2464168"/>
            <a:ext cx="777808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min. 120*</a:t>
            </a:r>
            <a:endParaRPr lang="en-US" sz="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1040A597-5806-714D-890A-214D0FEC7D65}"/>
              </a:ext>
            </a:extLst>
          </p:cNvPr>
          <p:cNvSpPr/>
          <p:nvPr/>
        </p:nvSpPr>
        <p:spPr>
          <a:xfrm>
            <a:off x="5727575" y="2464168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215</a:t>
            </a:r>
            <a:endParaRPr lang="en-US" sz="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B6ED2616-6C3B-854E-A95F-55A2E7122458}"/>
              </a:ext>
            </a:extLst>
          </p:cNvPr>
          <p:cNvSpPr/>
          <p:nvPr/>
        </p:nvSpPr>
        <p:spPr>
          <a:xfrm>
            <a:off x="-11230" y="2404925"/>
            <a:ext cx="1026910" cy="335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dirty="0" err="1">
                <a:solidFill>
                  <a:prstClr val="white"/>
                </a:solidFill>
                <a:latin typeface="Arial"/>
              </a:rPr>
              <a:t>Physics</a:t>
            </a:r>
            <a:r>
              <a:rPr lang="de-DE" sz="900" dirty="0">
                <a:solidFill>
                  <a:prstClr val="white"/>
                </a:solidFill>
                <a:latin typeface="Arial"/>
              </a:rPr>
              <a:t> beam time/</a:t>
            </a:r>
            <a:r>
              <a:rPr lang="en-GB" sz="900" dirty="0">
                <a:solidFill>
                  <a:prstClr val="white"/>
                </a:solidFill>
                <a:latin typeface="Arial"/>
              </a:rPr>
              <a:t> days</a:t>
            </a: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8611665C-86D7-4C47-B475-BA43A6537426}"/>
              </a:ext>
            </a:extLst>
          </p:cNvPr>
          <p:cNvSpPr/>
          <p:nvPr/>
        </p:nvSpPr>
        <p:spPr>
          <a:xfrm>
            <a:off x="6733856" y="2464168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solidFill>
                  <a:prstClr val="white"/>
                </a:solidFill>
                <a:latin typeface="Arial"/>
              </a:rPr>
              <a:t>215</a:t>
            </a:r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49E56CF8-D49B-5F4E-B5AC-405079402523}"/>
              </a:ext>
            </a:extLst>
          </p:cNvPr>
          <p:cNvSpPr/>
          <p:nvPr/>
        </p:nvSpPr>
        <p:spPr>
          <a:xfrm>
            <a:off x="1940277" y="2468894"/>
            <a:ext cx="491885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100+30</a:t>
            </a:r>
            <a:endParaRPr lang="en-US" sz="8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4313626" y="1971307"/>
            <a:ext cx="357304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endParaRPr lang="en-US" sz="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8" name="Geschweifte Klammer rechts 117">
            <a:extLst>
              <a:ext uri="{FF2B5EF4-FFF2-40B4-BE49-F238E27FC236}">
                <a16:creationId xmlns:a16="http://schemas.microsoft.com/office/drawing/2014/main" id="{D9709B8A-0D8C-074A-952B-6F1DEE669626}"/>
              </a:ext>
            </a:extLst>
          </p:cNvPr>
          <p:cNvSpPr/>
          <p:nvPr/>
        </p:nvSpPr>
        <p:spPr>
          <a:xfrm rot="5400000">
            <a:off x="6068777" y="4106352"/>
            <a:ext cx="123697" cy="2686285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056441A5-9E16-A04F-B2A8-80C5ADF6CFAA}"/>
              </a:ext>
            </a:extLst>
          </p:cNvPr>
          <p:cNvSpPr txBox="1"/>
          <p:nvPr/>
        </p:nvSpPr>
        <p:spPr>
          <a:xfrm>
            <a:off x="5083981" y="5515842"/>
            <a:ext cx="2176864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  <a:latin typeface="Arial"/>
              </a:rPr>
              <a:t>Early Science &amp; First Science+</a:t>
            </a:r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96927DC8-BB00-AB08-6E90-38C5835DBB46}"/>
              </a:ext>
            </a:extLst>
          </p:cNvPr>
          <p:cNvSpPr/>
          <p:nvPr/>
        </p:nvSpPr>
        <p:spPr>
          <a:xfrm>
            <a:off x="2995883" y="1937280"/>
            <a:ext cx="421966" cy="759240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C0CD6BF-0841-CE47-677F-6DDC3A3A323A}"/>
              </a:ext>
            </a:extLst>
          </p:cNvPr>
          <p:cNvGrpSpPr/>
          <p:nvPr/>
        </p:nvGrpSpPr>
        <p:grpSpPr>
          <a:xfrm>
            <a:off x="53113" y="3174192"/>
            <a:ext cx="9113813" cy="1940614"/>
            <a:chOff x="64263" y="2328093"/>
            <a:chExt cx="9113813" cy="1940614"/>
          </a:xfrm>
        </p:grpSpPr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541896D6-B6D0-7F46-9E0C-BCC03D5D7A7F}"/>
                </a:ext>
              </a:extLst>
            </p:cNvPr>
            <p:cNvSpPr/>
            <p:nvPr/>
          </p:nvSpPr>
          <p:spPr>
            <a:xfrm>
              <a:off x="5295120" y="3599699"/>
              <a:ext cx="296749" cy="145178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1828DF90-3025-FA46-A666-3ED558EFB96C}"/>
                </a:ext>
              </a:extLst>
            </p:cNvPr>
            <p:cNvSpPr/>
            <p:nvPr/>
          </p:nvSpPr>
          <p:spPr>
            <a:xfrm>
              <a:off x="1028838" y="2328093"/>
              <a:ext cx="3679812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FAIR Installation of Accelerator Components</a:t>
              </a:r>
              <a:endParaRPr lang="en-GB" sz="12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713E60CE-8FE6-4E4E-879A-B939ABF3E708}"/>
                </a:ext>
              </a:extLst>
            </p:cNvPr>
            <p:cNvSpPr/>
            <p:nvPr/>
          </p:nvSpPr>
          <p:spPr>
            <a:xfrm>
              <a:off x="2351440" y="2581180"/>
              <a:ext cx="2875760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FAIR Hardware Commissioning</a:t>
              </a:r>
              <a:endParaRPr lang="en-GB" sz="12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F8D7F67D-95C9-8649-A8B2-BA5C162FBBE2}"/>
                </a:ext>
              </a:extLst>
            </p:cNvPr>
            <p:cNvSpPr/>
            <p:nvPr/>
          </p:nvSpPr>
          <p:spPr>
            <a:xfrm>
              <a:off x="4177738" y="2841159"/>
              <a:ext cx="3102577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FAIR Beam Commissioning</a:t>
              </a:r>
              <a:r>
                <a:rPr lang="en-GB" sz="1200" dirty="0">
                  <a:solidFill>
                    <a:prstClr val="white"/>
                  </a:solidFill>
                  <a:latin typeface="Arial"/>
                </a:rPr>
                <a:t>       </a:t>
              </a:r>
              <a:endParaRPr lang="en-GB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ADA9DFEA-9439-7744-85CB-22E079EF82E1}"/>
                </a:ext>
              </a:extLst>
            </p:cNvPr>
            <p:cNvSpPr/>
            <p:nvPr/>
          </p:nvSpPr>
          <p:spPr>
            <a:xfrm>
              <a:off x="64263" y="4127324"/>
              <a:ext cx="9090888" cy="14138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UNILAC </a:t>
              </a:r>
              <a:r>
                <a:rPr lang="en-GB" sz="1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EH,</a:t>
              </a:r>
              <a:r>
                <a:rPr lang="en-GB" sz="1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SIS18</a:t>
              </a:r>
              <a:r>
                <a:rPr lang="en-GB" sz="1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  TH, EX,</a:t>
              </a:r>
              <a:r>
                <a:rPr lang="en-GB" sz="1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FRS, ESR </a:t>
              </a:r>
              <a:r>
                <a:rPr lang="en-GB" sz="1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</a:t>
              </a:r>
              <a:r>
                <a:rPr lang="en-GB" sz="1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HITRAP, </a:t>
              </a:r>
              <a:r>
                <a:rPr lang="en-GB" sz="10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Cryring</a:t>
              </a:r>
              <a:r>
                <a:rPr lang="en-GB" sz="1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GB" sz="10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2B40FF8C-348B-6F4F-B1D8-BEE5574C697E}"/>
                </a:ext>
              </a:extLst>
            </p:cNvPr>
            <p:cNvSpPr/>
            <p:nvPr/>
          </p:nvSpPr>
          <p:spPr>
            <a:xfrm>
              <a:off x="4610821" y="3399054"/>
              <a:ext cx="4560873" cy="13443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SIS18 </a:t>
              </a:r>
              <a:r>
                <a:rPr lang="en-GB" sz="1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SFRS  NUSTAR</a:t>
              </a:r>
              <a:endParaRPr lang="en-GB" sz="10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541896D6-B6D0-7F46-9E0C-BCC03D5D7A7F}"/>
                </a:ext>
              </a:extLst>
            </p:cNvPr>
            <p:cNvSpPr/>
            <p:nvPr/>
          </p:nvSpPr>
          <p:spPr>
            <a:xfrm>
              <a:off x="4177739" y="3396087"/>
              <a:ext cx="433082" cy="145178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35D6777D-C9BA-6940-803B-FEB48C8EDF74}"/>
                </a:ext>
              </a:extLst>
            </p:cNvPr>
            <p:cNvSpPr/>
            <p:nvPr/>
          </p:nvSpPr>
          <p:spPr>
            <a:xfrm>
              <a:off x="5619088" y="3788488"/>
              <a:ext cx="3552606" cy="14570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SIS100 –&gt; CBM</a:t>
              </a:r>
              <a:endParaRPr lang="en-GB" sz="10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599B9E73-E304-D646-AC17-94D9BD657564}"/>
                </a:ext>
              </a:extLst>
            </p:cNvPr>
            <p:cNvSpPr/>
            <p:nvPr/>
          </p:nvSpPr>
          <p:spPr>
            <a:xfrm>
              <a:off x="5394062" y="3790308"/>
              <a:ext cx="225026" cy="153474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A870F806-E150-EF40-AB19-BF864748A10D}"/>
                </a:ext>
              </a:extLst>
            </p:cNvPr>
            <p:cNvSpPr/>
            <p:nvPr/>
          </p:nvSpPr>
          <p:spPr>
            <a:xfrm>
              <a:off x="5521851" y="3598019"/>
              <a:ext cx="3656225" cy="15603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SIS100 </a:t>
              </a:r>
              <a:r>
                <a:rPr lang="en-GB" sz="1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SFRS  NUSTAR</a:t>
              </a:r>
              <a:endParaRPr lang="en-GB" sz="1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 rot="18900000">
              <a:off x="2856162" y="2586278"/>
              <a:ext cx="187712" cy="18771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2824930" y="2771812"/>
              <a:ext cx="1019831" cy="338554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r>
                <a:rPr lang="en-US" sz="800" dirty="0">
                  <a:solidFill>
                    <a:prstClr val="black"/>
                  </a:solidFill>
                  <a:latin typeface="Arial"/>
                </a:rPr>
                <a:t>FCC OP ready</a:t>
              </a:r>
            </a:p>
            <a:p>
              <a:r>
                <a:rPr lang="en-US" sz="800" dirty="0">
                  <a:solidFill>
                    <a:prstClr val="black"/>
                  </a:solidFill>
                  <a:latin typeface="Arial"/>
                </a:rPr>
                <a:t>UNILAC CS ready</a:t>
              </a:r>
            </a:p>
          </p:txBody>
        </p:sp>
        <p:sp>
          <p:nvSpPr>
            <p:cNvPr id="124" name="Rechteck 123"/>
            <p:cNvSpPr/>
            <p:nvPr/>
          </p:nvSpPr>
          <p:spPr>
            <a:xfrm rot="18900000">
              <a:off x="5680656" y="3061842"/>
              <a:ext cx="187712" cy="18771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25" name="Textfeld 124"/>
            <p:cNvSpPr txBox="1"/>
            <p:nvPr/>
          </p:nvSpPr>
          <p:spPr>
            <a:xfrm>
              <a:off x="5859893" y="3005956"/>
              <a:ext cx="798617" cy="215444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r>
                <a:rPr lang="en-US" sz="800" dirty="0">
                  <a:solidFill>
                    <a:prstClr val="black"/>
                  </a:solidFill>
                  <a:latin typeface="Arial"/>
                </a:rPr>
                <a:t>PCP reached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0B7196E0-206A-2471-EA5C-1EC8AB8BDC65}"/>
                </a:ext>
              </a:extLst>
            </p:cNvPr>
            <p:cNvSpPr txBox="1"/>
            <p:nvPr/>
          </p:nvSpPr>
          <p:spPr>
            <a:xfrm>
              <a:off x="2602583" y="3355809"/>
              <a:ext cx="1289134" cy="253916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r"/>
              <a:r>
                <a:rPr lang="en-GB" sz="105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early science (ES) </a:t>
              </a:r>
              <a:r>
                <a:rPr lang="en-GB" sz="105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EE9087FA-137C-3531-3EFA-011966C9AC30}"/>
                </a:ext>
              </a:extLst>
            </p:cNvPr>
            <p:cNvSpPr txBox="1"/>
            <p:nvPr/>
          </p:nvSpPr>
          <p:spPr>
            <a:xfrm>
              <a:off x="3462007" y="3549750"/>
              <a:ext cx="1233030" cy="253916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r"/>
              <a:r>
                <a:rPr lang="en-GB" sz="105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first science (FS) 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13319F17-A05C-1949-6201-2756E078E8D5}"/>
                </a:ext>
              </a:extLst>
            </p:cNvPr>
            <p:cNvSpPr txBox="1"/>
            <p:nvPr/>
          </p:nvSpPr>
          <p:spPr>
            <a:xfrm>
              <a:off x="3801854" y="3751693"/>
              <a:ext cx="1398140" cy="253916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r"/>
              <a:r>
                <a:rPr lang="en-GB" sz="105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first science + (FS+) </a:t>
              </a:r>
              <a:endParaRPr lang="en-GB" sz="10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Rechteck 112">
              <a:extLst>
                <a:ext uri="{FF2B5EF4-FFF2-40B4-BE49-F238E27FC236}">
                  <a16:creationId xmlns:a16="http://schemas.microsoft.com/office/drawing/2014/main" id="{1828DF90-3025-FA46-A666-3ED558EFB96C}"/>
                </a:ext>
              </a:extLst>
            </p:cNvPr>
            <p:cNvSpPr/>
            <p:nvPr/>
          </p:nvSpPr>
          <p:spPr>
            <a:xfrm>
              <a:off x="3816479" y="2842965"/>
              <a:ext cx="331241" cy="178194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DR</a:t>
              </a:r>
              <a:endParaRPr lang="en-GB" sz="1000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126" name="Rechteck 125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3102850" y="2471898"/>
            <a:ext cx="292638" cy="18949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endParaRPr lang="en-US" sz="7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7" name="Rechteck 126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2445951" y="1977098"/>
            <a:ext cx="536142" cy="699083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renovation</a:t>
            </a:r>
            <a:endParaRPr lang="de-DE" sz="6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EH</a:t>
            </a:r>
            <a:endParaRPr lang="en-US" sz="6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Textfeld 17"/>
          <p:cNvSpPr txBox="1"/>
          <p:nvPr/>
        </p:nvSpPr>
        <p:spPr>
          <a:xfrm rot="20791571">
            <a:off x="2166895" y="4207641"/>
            <a:ext cx="924633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900" dirty="0">
                <a:solidFill>
                  <a:prstClr val="white"/>
                </a:solidFill>
                <a:latin typeface="Arial"/>
              </a:rPr>
              <a:t>now </a:t>
            </a:r>
          </a:p>
          <a:p>
            <a:r>
              <a:rPr lang="en-US" sz="900" dirty="0">
                <a:solidFill>
                  <a:prstClr val="white"/>
                </a:solidFill>
                <a:latin typeface="Arial"/>
              </a:rPr>
              <a:t>included</a:t>
            </a:r>
          </a:p>
        </p:txBody>
      </p:sp>
      <p:sp>
        <p:nvSpPr>
          <p:cNvPr id="108" name="Textfeld 107"/>
          <p:cNvSpPr txBox="1"/>
          <p:nvPr/>
        </p:nvSpPr>
        <p:spPr>
          <a:xfrm rot="3012809">
            <a:off x="1764619" y="4462702"/>
            <a:ext cx="762763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800" dirty="0">
                <a:solidFill>
                  <a:prstClr val="white"/>
                </a:solidFill>
                <a:latin typeface="Arial"/>
              </a:rPr>
              <a:t>still </a:t>
            </a:r>
          </a:p>
          <a:p>
            <a:r>
              <a:rPr lang="en-US" sz="800" dirty="0">
                <a:solidFill>
                  <a:prstClr val="white"/>
                </a:solidFill>
                <a:latin typeface="Arial"/>
              </a:rPr>
              <a:t>missing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FC8D7AA-CF30-B6DB-E1B1-8B20AAE7054B}"/>
              </a:ext>
            </a:extLst>
          </p:cNvPr>
          <p:cNvSpPr/>
          <p:nvPr/>
        </p:nvSpPr>
        <p:spPr>
          <a:xfrm>
            <a:off x="1390779" y="1961842"/>
            <a:ext cx="493758" cy="699083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7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</a:t>
            </a:r>
            <a:r>
              <a:rPr lang="en-GB" sz="7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paration</a:t>
            </a:r>
            <a:r>
              <a:rPr lang="en-GB" sz="7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works</a:t>
            </a:r>
          </a:p>
          <a:p>
            <a:pPr algn="ctr"/>
            <a:r>
              <a:rPr lang="de-DE" sz="7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EH</a:t>
            </a:r>
            <a:endParaRPr lang="en-US" sz="7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7C0071F-A179-6E1C-E43E-2F1D8253D614}"/>
              </a:ext>
            </a:extLst>
          </p:cNvPr>
          <p:cNvSpPr/>
          <p:nvPr/>
        </p:nvSpPr>
        <p:spPr>
          <a:xfrm>
            <a:off x="3451747" y="1978520"/>
            <a:ext cx="815850" cy="699083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renovation</a:t>
            </a:r>
            <a:endParaRPr lang="de-DE" sz="6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EH</a:t>
            </a:r>
            <a:endParaRPr lang="en-US" sz="6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6B52A941-4A95-1F58-A99C-AB209E7CA2C4}"/>
              </a:ext>
            </a:extLst>
          </p:cNvPr>
          <p:cNvSpPr/>
          <p:nvPr/>
        </p:nvSpPr>
        <p:spPr>
          <a:xfrm>
            <a:off x="4330288" y="2471697"/>
            <a:ext cx="340036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C1A4F3C-4927-EF06-3BAC-00860FB7B150}"/>
              </a:ext>
            </a:extLst>
          </p:cNvPr>
          <p:cNvSpPr txBox="1"/>
          <p:nvPr/>
        </p:nvSpPr>
        <p:spPr>
          <a:xfrm>
            <a:off x="7682426" y="517153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/>
              </a:rPr>
              <a:t>2031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E9F5537-BE9B-49AD-C914-999E8D7E4302}"/>
              </a:ext>
            </a:extLst>
          </p:cNvPr>
          <p:cNvSpPr txBox="1"/>
          <p:nvPr/>
        </p:nvSpPr>
        <p:spPr>
          <a:xfrm>
            <a:off x="8539688" y="5186968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/>
              </a:rPr>
              <a:t>2032</a:t>
            </a:r>
          </a:p>
        </p:txBody>
      </p:sp>
      <p:sp>
        <p:nvSpPr>
          <p:cNvPr id="10" name="Geschweifte Klammer rechts 9">
            <a:extLst>
              <a:ext uri="{FF2B5EF4-FFF2-40B4-BE49-F238E27FC236}">
                <a16:creationId xmlns:a16="http://schemas.microsoft.com/office/drawing/2014/main" id="{4E6F8510-4E27-3ED2-38BF-579D52DD5B77}"/>
              </a:ext>
            </a:extLst>
          </p:cNvPr>
          <p:cNvSpPr/>
          <p:nvPr/>
        </p:nvSpPr>
        <p:spPr>
          <a:xfrm rot="5400000">
            <a:off x="8237294" y="4650664"/>
            <a:ext cx="142264" cy="1568197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4E2F0A9-6954-8B69-2C61-68E2082E77FC}"/>
              </a:ext>
            </a:extLst>
          </p:cNvPr>
          <p:cNvSpPr txBox="1"/>
          <p:nvPr/>
        </p:nvSpPr>
        <p:spPr>
          <a:xfrm>
            <a:off x="7532032" y="5510393"/>
            <a:ext cx="1560493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en-US" sz="1050" dirty="0">
                <a:solidFill>
                  <a:prstClr val="black"/>
                </a:solidFill>
                <a:latin typeface="Arial"/>
              </a:rPr>
              <a:t>Science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FE6A0EF-ACC6-713C-745F-18D76C6726DC}"/>
              </a:ext>
            </a:extLst>
          </p:cNvPr>
          <p:cNvSpPr/>
          <p:nvPr/>
        </p:nvSpPr>
        <p:spPr>
          <a:xfrm>
            <a:off x="7608340" y="1979810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</a:t>
            </a:r>
            <a:endParaRPr lang="en-US" sz="9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8E94402-4F5A-59C9-F5BE-463F1EDA3566}"/>
              </a:ext>
            </a:extLst>
          </p:cNvPr>
          <p:cNvSpPr/>
          <p:nvPr/>
        </p:nvSpPr>
        <p:spPr>
          <a:xfrm>
            <a:off x="8603391" y="1979810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solidFill>
                  <a:prstClr val="white"/>
                </a:solidFill>
                <a:latin typeface="Arial"/>
              </a:rPr>
              <a:t>240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71D0280-3250-89D1-F6C7-94ED9C2E69F7}"/>
              </a:ext>
            </a:extLst>
          </p:cNvPr>
          <p:cNvSpPr/>
          <p:nvPr/>
        </p:nvSpPr>
        <p:spPr>
          <a:xfrm>
            <a:off x="7597110" y="2469094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215</a:t>
            </a:r>
            <a:endParaRPr lang="en-US" sz="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1768BCC-1498-316C-81E5-4DC5EA74A725}"/>
              </a:ext>
            </a:extLst>
          </p:cNvPr>
          <p:cNvSpPr/>
          <p:nvPr/>
        </p:nvSpPr>
        <p:spPr>
          <a:xfrm>
            <a:off x="8603391" y="2469094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solidFill>
                  <a:prstClr val="white"/>
                </a:solidFill>
                <a:latin typeface="Arial"/>
              </a:rPr>
              <a:t>215</a:t>
            </a: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0F4B4B24-6DC1-43F4-B939-C311FEA7CDF8}"/>
              </a:ext>
            </a:extLst>
          </p:cNvPr>
          <p:cNvSpPr/>
          <p:nvPr/>
        </p:nvSpPr>
        <p:spPr>
          <a:xfrm>
            <a:off x="4761631" y="2764998"/>
            <a:ext cx="4346133" cy="32938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>
                <a:solidFill>
                  <a:prstClr val="white"/>
                </a:solidFill>
                <a:latin typeface="Arial"/>
              </a:rPr>
              <a:t>POF 5</a:t>
            </a:r>
          </a:p>
        </p:txBody>
      </p:sp>
    </p:spTree>
    <p:extLst>
      <p:ext uri="{BB962C8B-B14F-4D97-AF65-F5344CB8AC3E}">
        <p14:creationId xmlns:p14="http://schemas.microsoft.com/office/powerpoint/2010/main" val="3148297477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6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1_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5" id="{3AECD3E1-8DA4-BA48-8C52-0C39CC25DCAC}" vid="{10909A78-EA76-4346-92A8-E04EFC56BD02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fair-gsi-folienmaster_2019_4zu3</Template>
  <TotalTime>0</TotalTime>
  <Words>421</Words>
  <Application>Microsoft Office PowerPoint</Application>
  <PresentationFormat>Bildschirmpräsentation (4:3)</PresentationFormat>
  <Paragraphs>116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Wingdings</vt:lpstr>
      <vt:lpstr>fair-gsi-folienmaster_2016_onering</vt:lpstr>
      <vt:lpstr>1_fair-gsi-folienmaster_2017_onering</vt:lpstr>
      <vt:lpstr>Introduction  Beam Time Retreat</vt:lpstr>
      <vt:lpstr>Achievements FAIR / GSI @ 2024</vt:lpstr>
      <vt:lpstr>Our Challenges and path forward</vt:lpstr>
      <vt:lpstr>Our Challenges and path forward</vt:lpstr>
      <vt:lpstr>PowerPoint-Präsentation</vt:lpstr>
      <vt:lpstr>FAIR/GSI strategic operation scenario towards FAIR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Seibert, Selina</dc:creator>
  <cp:lastModifiedBy>Blaurock, Joerg</cp:lastModifiedBy>
  <cp:revision>27</cp:revision>
  <dcterms:created xsi:type="dcterms:W3CDTF">2021-11-16T08:52:36Z</dcterms:created>
  <dcterms:modified xsi:type="dcterms:W3CDTF">2024-07-11T06:51:41Z</dcterms:modified>
</cp:coreProperties>
</file>