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606" r:id="rId3"/>
    <p:sldId id="309" r:id="rId4"/>
    <p:sldId id="310" r:id="rId5"/>
    <p:sldId id="312" r:id="rId6"/>
    <p:sldId id="311" r:id="rId7"/>
    <p:sldId id="614" r:id="rId8"/>
    <p:sldId id="605" r:id="rId9"/>
    <p:sldId id="584" r:id="rId10"/>
    <p:sldId id="266" r:id="rId11"/>
    <p:sldId id="602" r:id="rId12"/>
    <p:sldId id="604" r:id="rId13"/>
    <p:sldId id="603" r:id="rId14"/>
    <p:sldId id="615" r:id="rId15"/>
    <p:sldId id="607" r:id="rId16"/>
    <p:sldId id="608" r:id="rId17"/>
    <p:sldId id="609" r:id="rId18"/>
    <p:sldId id="610" r:id="rId19"/>
    <p:sldId id="611" r:id="rId20"/>
    <p:sldId id="612" r:id="rId21"/>
    <p:sldId id="613" r:id="rId22"/>
    <p:sldId id="277" r:id="rId23"/>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787"/>
    <a:srgbClr val="FFFFFF"/>
    <a:srgbClr val="000000"/>
    <a:srgbClr val="EAEAEA"/>
    <a:srgbClr val="FDBB63"/>
    <a:srgbClr val="66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5" autoAdjust="0"/>
    <p:restoredTop sz="94694" autoAdjust="0"/>
  </p:normalViewPr>
  <p:slideViewPr>
    <p:cSldViewPr snapToGrid="0" snapToObjects="1">
      <p:cViewPr varScale="1">
        <p:scale>
          <a:sx n="156" d="100"/>
          <a:sy n="156" d="100"/>
        </p:scale>
        <p:origin x="53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4" d="100"/>
          <a:sy n="124" d="100"/>
        </p:scale>
        <p:origin x="504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31.01.24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31.01.24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10</a:t>
            </a:fld>
            <a:endParaRPr lang="de-DE"/>
          </a:p>
        </p:txBody>
      </p:sp>
    </p:spTree>
    <p:extLst>
      <p:ext uri="{BB962C8B-B14F-4D97-AF65-F5344CB8AC3E}">
        <p14:creationId xmlns:p14="http://schemas.microsoft.com/office/powerpoint/2010/main" val="103729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de-DE"/>
              <a:t>Mastertitelformat bearbeiten</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p:txBody>
      </p:sp>
      <p:sp>
        <p:nvSpPr>
          <p:cNvPr id="6" name="Foliennummernplatzhalter 5"/>
          <p:cNvSpPr>
            <a:spLocks noGrp="1"/>
          </p:cNvSpPr>
          <p:nvPr>
            <p:ph type="sldNum" sz="quarter" idx="12"/>
          </p:nvPr>
        </p:nvSpPr>
        <p:spPr>
          <a:xfrm>
            <a:off x="8344746" y="4914482"/>
            <a:ext cx="415943" cy="273844"/>
          </a:xfrm>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7" y="4914483"/>
            <a:ext cx="1160240" cy="273844"/>
          </a:xfrm>
          <a:prstGeom prst="rect">
            <a:avLst/>
          </a:prstGeom>
        </p:spPr>
        <p:txBody>
          <a:bodyPr vert="horz" lIns="91440" tIns="45720" rIns="91440" bIns="45720" rtlCol="0" anchor="ctr"/>
          <a:lstStyle>
            <a:lvl1pPr algn="r">
              <a:defRPr sz="750">
                <a:solidFill>
                  <a:schemeClr val="tx1"/>
                </a:solidFill>
              </a:defRPr>
            </a:lvl1pPr>
          </a:lstStyle>
          <a:p>
            <a:r>
              <a:rPr lang="de-DE"/>
              <a:t>R. Aßmann - ACC</a:t>
            </a:r>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PerfKom #1, 1 Feb 2024</a:t>
            </a:r>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a:t>Mastertextformat bearbeiten</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a:t>Mastertextformat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R. Aßmann - ACC</a:t>
            </a:r>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PerfKom #1, 1 Feb 2024</a:t>
            </a:r>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5" name="Foliennummernplatzhalter 4"/>
          <p:cNvSpPr>
            <a:spLocks noGrp="1"/>
          </p:cNvSpPr>
          <p:nvPr>
            <p:ph type="sldNum" sz="quarter" idx="12"/>
          </p:nvPr>
        </p:nvSpPr>
        <p:spPr>
          <a:xfrm>
            <a:off x="8385386" y="4914482"/>
            <a:ext cx="375303" cy="273844"/>
          </a:xfrm>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9001" y="4914483"/>
            <a:ext cx="1198332" cy="273844"/>
          </a:xfrm>
          <a:prstGeom prst="rect">
            <a:avLst/>
          </a:prstGeom>
        </p:spPr>
        <p:txBody>
          <a:bodyPr vert="horz" lIns="91440" tIns="45720" rIns="91440" bIns="45720" rtlCol="0" anchor="ctr"/>
          <a:lstStyle>
            <a:lvl1pPr algn="r">
              <a:defRPr sz="750">
                <a:solidFill>
                  <a:schemeClr val="tx1"/>
                </a:solidFill>
              </a:defRPr>
            </a:lvl1pPr>
          </a:lstStyle>
          <a:p>
            <a:r>
              <a:rPr lang="de-DE"/>
              <a:t>R. Aßmann - ACC</a:t>
            </a:r>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PerfKom #1, 1 Feb 2024</a:t>
            </a:r>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de-DE" sz="4400" b="0" strike="noStrike" spc="-1">
              <a:latin typeface="Arial"/>
            </a:endParaRPr>
          </a:p>
        </p:txBody>
      </p:sp>
      <p:sp>
        <p:nvSpPr>
          <p:cNvPr id="59"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de-DE" sz="3200" b="0" strike="noStrike" spc="-1">
              <a:latin typeface="Arial"/>
            </a:endParaRPr>
          </a:p>
        </p:txBody>
      </p:sp>
    </p:spTree>
    <p:extLst>
      <p:ext uri="{BB962C8B-B14F-4D97-AF65-F5344CB8AC3E}">
        <p14:creationId xmlns:p14="http://schemas.microsoft.com/office/powerpoint/2010/main" val="122592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fr-FR"/>
              <a:t>Cliquez pour modifier les styles du texte du masque</a:t>
            </a:r>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8"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de-DE"/>
              <a:t>R. Aßmann - ACC</a:t>
            </a:r>
            <a:endParaRPr lang="de-DE" dirty="0"/>
          </a:p>
        </p:txBody>
      </p:sp>
      <p:sp>
        <p:nvSpPr>
          <p:cNvPr id="8" name="Fußzeilenplatzhalter 7"/>
          <p:cNvSpPr>
            <a:spLocks noGrp="1"/>
          </p:cNvSpPr>
          <p:nvPr>
            <p:ph type="ftr" sz="quarter" idx="3"/>
          </p:nvPr>
        </p:nvSpPr>
        <p:spPr>
          <a:xfrm>
            <a:off x="3962402"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en-US"/>
              <a:t>PerfKom #1, 1 Feb 2024</a:t>
            </a:r>
            <a:endParaRPr lang="de-DE" dirty="0"/>
          </a:p>
        </p:txBody>
      </p:sp>
      <p:sp>
        <p:nvSpPr>
          <p:cNvPr id="13"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5" y="130629"/>
            <a:ext cx="6071291" cy="701284"/>
          </a:xfrm>
        </p:spPr>
        <p:txBody>
          <a:bodyPr anchor="b"/>
          <a:lstStyle>
            <a:lvl1pPr marL="0" indent="0" algn="l">
              <a:buNone/>
              <a:defRPr sz="2000" b="1"/>
            </a:lvl1pPr>
          </a:lstStyle>
          <a:p>
            <a:r>
              <a:rPr lang="de-DE" dirty="0"/>
              <a:t>Titel hinzufügen</a:t>
            </a:r>
          </a:p>
        </p:txBody>
      </p:sp>
    </p:spTree>
    <p:extLst>
      <p:ext uri="{BB962C8B-B14F-4D97-AF65-F5344CB8AC3E}">
        <p14:creationId xmlns:p14="http://schemas.microsoft.com/office/powerpoint/2010/main" val="135278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‹Nr.›</a:t>
            </a:fld>
            <a:endParaRPr lang="de-DE"/>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832162"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de-DE"/>
              <a:t>R. Aßmann - ACC</a:t>
            </a:r>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PerfKom #1, 1 Feb 2024</a:t>
            </a:r>
          </a:p>
        </p:txBody>
      </p:sp>
      <p:pic>
        <p:nvPicPr>
          <p:cNvPr id="4" name="Bild 12" descr="FAIR_Logo_rgb.png">
            <a:extLst>
              <a:ext uri="{FF2B5EF4-FFF2-40B4-BE49-F238E27FC236}">
                <a16:creationId xmlns:a16="http://schemas.microsoft.com/office/drawing/2014/main" id="{118DAADD-420A-2945-A3FF-32CFB9A7CE1B}"/>
              </a:ext>
            </a:extLst>
          </p:cNvPr>
          <p:cNvPicPr>
            <a:picLocks noChangeAspect="1"/>
          </p:cNvPicPr>
          <p:nvPr userDrawn="1"/>
        </p:nvPicPr>
        <p:blipFill>
          <a:blip r:embed="rId9" cstate="print">
            <a:extLst>
              <a:ext uri="{28A0092B-C50C-407E-A947-70E740481C1C}">
                <a14:useLocalDpi xmlns:a14="http://schemas.microsoft.com/office/drawing/2010/main"/>
              </a:ext>
            </a:extLst>
          </a:blip>
          <a:stretch/>
        </p:blipFill>
        <p:spPr bwMode="auto">
          <a:xfrm>
            <a:off x="6641314" y="223126"/>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8" r:id="rId5"/>
    <p:sldLayoutId id="2147483659" r:id="rId6"/>
  </p:sldLayoutIdLst>
  <p:hf sldNum="0" hdr="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94777" y="2741018"/>
            <a:ext cx="3816564" cy="584900"/>
          </a:xfrm>
        </p:spPr>
        <p:txBody>
          <a:bodyPr/>
          <a:lstStyle/>
          <a:p>
            <a:r>
              <a:rPr lang="de-DE" sz="2000" dirty="0" err="1"/>
              <a:t>Towards</a:t>
            </a:r>
            <a:r>
              <a:rPr lang="de-DE" sz="2000" dirty="0"/>
              <a:t> Key Performance </a:t>
            </a:r>
            <a:r>
              <a:rPr lang="de-DE" sz="2000" dirty="0" err="1"/>
              <a:t>Indicators</a:t>
            </a:r>
            <a:r>
              <a:rPr lang="de-DE" sz="2000" dirty="0"/>
              <a:t> (KPI) </a:t>
            </a:r>
            <a:r>
              <a:rPr lang="de-DE" sz="2000" dirty="0" err="1"/>
              <a:t>for</a:t>
            </a:r>
            <a:r>
              <a:rPr lang="de-DE" sz="2000" dirty="0"/>
              <a:t> GSI/FAIR Operation</a:t>
            </a:r>
            <a:endParaRPr lang="de-DE" b="0" i="1" dirty="0"/>
          </a:p>
        </p:txBody>
      </p:sp>
      <p:sp>
        <p:nvSpPr>
          <p:cNvPr id="3" name="Untertitel 2"/>
          <p:cNvSpPr>
            <a:spLocks noGrp="1"/>
          </p:cNvSpPr>
          <p:nvPr>
            <p:ph type="subTitle" idx="1"/>
          </p:nvPr>
        </p:nvSpPr>
        <p:spPr>
          <a:xfrm>
            <a:off x="2151529" y="3400449"/>
            <a:ext cx="4303060" cy="531851"/>
          </a:xfrm>
        </p:spPr>
        <p:txBody>
          <a:bodyPr>
            <a:noAutofit/>
          </a:bodyPr>
          <a:lstStyle/>
          <a:p>
            <a:r>
              <a:rPr lang="de-DE" sz="1200" dirty="0"/>
              <a:t>Meeting #01, GSI, Germany</a:t>
            </a:r>
          </a:p>
          <a:p>
            <a:r>
              <a:rPr lang="de-DE" sz="1200" dirty="0"/>
              <a:t>Ralph W. Aßmann</a:t>
            </a:r>
          </a:p>
          <a:p>
            <a:r>
              <a:rPr lang="de-DE" sz="1200" dirty="0"/>
              <a:t>01.02.2024</a:t>
            </a:r>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ED2A18-9F43-791F-3344-E1C6005E6FA6}"/>
              </a:ext>
            </a:extLst>
          </p:cNvPr>
          <p:cNvSpPr>
            <a:spLocks noGrp="1"/>
          </p:cNvSpPr>
          <p:nvPr>
            <p:ph idx="1"/>
          </p:nvPr>
        </p:nvSpPr>
        <p:spPr>
          <a:xfrm>
            <a:off x="72000" y="1001617"/>
            <a:ext cx="4406400" cy="1979183"/>
          </a:xfrm>
        </p:spPr>
        <p:txBody>
          <a:bodyPr/>
          <a:lstStyle/>
          <a:p>
            <a:r>
              <a:rPr lang="en-US" sz="1400" dirty="0"/>
              <a:t>During 2014 pion run the beam intensity had to be limited due to high radiation dose levels observed in the target hall, which were caused by beam losses in the extraction region and in HEST.</a:t>
            </a:r>
          </a:p>
          <a:p>
            <a:r>
              <a:rPr lang="en-US" sz="1400" dirty="0"/>
              <a:t>Improvements in HEST to overcome this issue:</a:t>
            </a:r>
          </a:p>
          <a:p>
            <a:pPr lvl="1"/>
            <a:r>
              <a:rPr lang="en-US" sz="1100" dirty="0"/>
              <a:t>Quadrupole vacuum chambers with increased apertures</a:t>
            </a:r>
          </a:p>
          <a:p>
            <a:pPr lvl="1"/>
            <a:r>
              <a:rPr lang="en-US" sz="1100" dirty="0"/>
              <a:t>Installation of BLMs</a:t>
            </a:r>
          </a:p>
          <a:p>
            <a:pPr lvl="1"/>
            <a:r>
              <a:rPr lang="en-US" sz="1100" dirty="0"/>
              <a:t>New transfer line optics for pion production</a:t>
            </a:r>
          </a:p>
          <a:p>
            <a:endParaRPr lang="en-US" sz="1400" dirty="0"/>
          </a:p>
          <a:p>
            <a:endParaRPr lang="en-US" sz="1400" dirty="0"/>
          </a:p>
        </p:txBody>
      </p:sp>
      <p:sp>
        <p:nvSpPr>
          <p:cNvPr id="3" name="Espace réservé du texte 2">
            <a:extLst>
              <a:ext uri="{FF2B5EF4-FFF2-40B4-BE49-F238E27FC236}">
                <a16:creationId xmlns:a16="http://schemas.microsoft.com/office/drawing/2014/main" id="{45258D5F-2B36-B39E-72FB-513CB4F9968E}"/>
              </a:ext>
            </a:extLst>
          </p:cNvPr>
          <p:cNvSpPr>
            <a:spLocks noGrp="1"/>
          </p:cNvSpPr>
          <p:nvPr>
            <p:ph type="body" sz="quarter" idx="13"/>
          </p:nvPr>
        </p:nvSpPr>
        <p:spPr>
          <a:xfrm>
            <a:off x="317635" y="130629"/>
            <a:ext cx="6297017" cy="701284"/>
          </a:xfrm>
        </p:spPr>
        <p:txBody>
          <a:bodyPr/>
          <a:lstStyle/>
          <a:p>
            <a:r>
              <a:rPr lang="en-US" dirty="0"/>
              <a:t>HEST: High-Current N Study for HADES Pion Run</a:t>
            </a:r>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435" y="3322616"/>
            <a:ext cx="8155526" cy="1476616"/>
          </a:xfrm>
          <a:prstGeom prst="rect">
            <a:avLst/>
          </a:prstGeom>
        </p:spPr>
      </p:pic>
      <p:sp>
        <p:nvSpPr>
          <p:cNvPr id="16" name="Textfeld 15"/>
          <p:cNvSpPr txBox="1"/>
          <p:nvPr/>
        </p:nvSpPr>
        <p:spPr>
          <a:xfrm>
            <a:off x="1332000" y="4402392"/>
            <a:ext cx="673582" cy="307777"/>
          </a:xfrm>
          <a:prstGeom prst="rect">
            <a:avLst/>
          </a:prstGeom>
        </p:spPr>
        <p:txBody>
          <a:bodyPr vert="horz" wrap="none" lIns="91440" tIns="45720" rIns="91440" bIns="45720" rtlCol="0" anchor="t">
            <a:spAutoFit/>
          </a:bodyPr>
          <a:lstStyle/>
          <a:p>
            <a:pPr algn="l"/>
            <a:r>
              <a:rPr lang="de-DE" sz="1400" dirty="0"/>
              <a:t>SIS18</a:t>
            </a:r>
          </a:p>
        </p:txBody>
      </p:sp>
      <p:sp>
        <p:nvSpPr>
          <p:cNvPr id="19" name="Textfeld 18"/>
          <p:cNvSpPr txBox="1"/>
          <p:nvPr/>
        </p:nvSpPr>
        <p:spPr>
          <a:xfrm>
            <a:off x="6671901" y="3339722"/>
            <a:ext cx="758122" cy="523220"/>
          </a:xfrm>
          <a:prstGeom prst="rect">
            <a:avLst/>
          </a:prstGeom>
        </p:spPr>
        <p:txBody>
          <a:bodyPr vert="horz" wrap="square" lIns="91440" tIns="45720" rIns="91440" bIns="45720" rtlCol="0" anchor="t">
            <a:spAutoFit/>
          </a:bodyPr>
          <a:lstStyle/>
          <a:p>
            <a:pPr algn="l"/>
            <a:r>
              <a:rPr lang="de-DE" sz="1400" dirty="0" err="1"/>
              <a:t>pion</a:t>
            </a:r>
            <a:r>
              <a:rPr lang="de-DE" sz="1400" dirty="0"/>
              <a:t> </a:t>
            </a:r>
          </a:p>
          <a:p>
            <a:pPr algn="l"/>
            <a:r>
              <a:rPr lang="de-DE" sz="1400" dirty="0" err="1"/>
              <a:t>target</a:t>
            </a:r>
            <a:endParaRPr lang="de-DE" sz="1400" dirty="0"/>
          </a:p>
        </p:txBody>
      </p:sp>
      <p:sp>
        <p:nvSpPr>
          <p:cNvPr id="20" name="Textfeld 19"/>
          <p:cNvSpPr txBox="1"/>
          <p:nvPr/>
        </p:nvSpPr>
        <p:spPr>
          <a:xfrm>
            <a:off x="7712400" y="3575592"/>
            <a:ext cx="805029" cy="307777"/>
          </a:xfrm>
          <a:prstGeom prst="rect">
            <a:avLst/>
          </a:prstGeom>
        </p:spPr>
        <p:txBody>
          <a:bodyPr vert="horz" wrap="none" lIns="91440" tIns="45720" rIns="91440" bIns="45720" rtlCol="0" anchor="t">
            <a:spAutoFit/>
          </a:bodyPr>
          <a:lstStyle/>
          <a:p>
            <a:pPr algn="l"/>
            <a:r>
              <a:rPr lang="de-DE" sz="1400" dirty="0"/>
              <a:t>HADES</a:t>
            </a:r>
          </a:p>
        </p:txBody>
      </p:sp>
      <p:pic>
        <p:nvPicPr>
          <p:cNvPr id="17" name="Grafik 16"/>
          <p:cNvPicPr>
            <a:picLocks noChangeAspect="1"/>
          </p:cNvPicPr>
          <p:nvPr/>
        </p:nvPicPr>
        <p:blipFill rotWithShape="1">
          <a:blip r:embed="rId4" cstate="print">
            <a:extLst>
              <a:ext uri="{28A0092B-C50C-407E-A947-70E740481C1C}">
                <a14:useLocalDpi xmlns:a14="http://schemas.microsoft.com/office/drawing/2010/main"/>
              </a:ext>
            </a:extLst>
          </a:blip>
          <a:srcRect r="14688"/>
          <a:stretch/>
        </p:blipFill>
        <p:spPr>
          <a:xfrm>
            <a:off x="50400" y="2881422"/>
            <a:ext cx="3708000" cy="963377"/>
          </a:xfrm>
          <a:prstGeom prst="rect">
            <a:avLst/>
          </a:prstGeom>
        </p:spPr>
      </p:pic>
      <p:pic>
        <p:nvPicPr>
          <p:cNvPr id="18" name="Grafik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55726" y="2226271"/>
            <a:ext cx="4416274" cy="1035731"/>
          </a:xfrm>
          <a:prstGeom prst="rect">
            <a:avLst/>
          </a:prstGeom>
        </p:spPr>
      </p:pic>
      <p:pic>
        <p:nvPicPr>
          <p:cNvPr id="21" name="Grafik 2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71533" y="4154017"/>
            <a:ext cx="1064526" cy="1034310"/>
          </a:xfrm>
          <a:prstGeom prst="rect">
            <a:avLst/>
          </a:prstGeom>
        </p:spPr>
      </p:pic>
      <p:sp>
        <p:nvSpPr>
          <p:cNvPr id="22" name="Textfeld 21"/>
          <p:cNvSpPr txBox="1"/>
          <p:nvPr/>
        </p:nvSpPr>
        <p:spPr>
          <a:xfrm>
            <a:off x="434919" y="3422928"/>
            <a:ext cx="1858201" cy="307777"/>
          </a:xfrm>
          <a:prstGeom prst="rect">
            <a:avLst/>
          </a:prstGeom>
        </p:spPr>
        <p:txBody>
          <a:bodyPr vert="horz" wrap="none" lIns="91440" tIns="45720" rIns="91440" bIns="45720" rtlCol="0" anchor="t">
            <a:spAutoFit/>
          </a:bodyPr>
          <a:lstStyle/>
          <a:p>
            <a:pPr algn="l"/>
            <a:r>
              <a:rPr lang="de-DE" sz="1400" dirty="0"/>
              <a:t>8.5E10 </a:t>
            </a:r>
            <a:r>
              <a:rPr lang="de-DE" sz="1400" dirty="0" err="1"/>
              <a:t>ions</a:t>
            </a:r>
            <a:r>
              <a:rPr lang="de-DE" sz="1400" dirty="0"/>
              <a:t> in SIS18</a:t>
            </a:r>
          </a:p>
        </p:txBody>
      </p:sp>
      <p:sp>
        <p:nvSpPr>
          <p:cNvPr id="23" name="Rechteck 22"/>
          <p:cNvSpPr/>
          <p:nvPr/>
        </p:nvSpPr>
        <p:spPr>
          <a:xfrm>
            <a:off x="50400" y="2881422"/>
            <a:ext cx="3708000" cy="96337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27" name="Gerade Verbindung mit Pfeil 26"/>
          <p:cNvCxnSpPr/>
          <p:nvPr/>
        </p:nvCxnSpPr>
        <p:spPr>
          <a:xfrm>
            <a:off x="698810" y="3844799"/>
            <a:ext cx="425716" cy="441194"/>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Rechteck 28"/>
          <p:cNvSpPr/>
          <p:nvPr/>
        </p:nvSpPr>
        <p:spPr>
          <a:xfrm>
            <a:off x="4655726" y="2226272"/>
            <a:ext cx="4416274" cy="103573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30" name="Gerade Verbindung mit Pfeil 29"/>
          <p:cNvCxnSpPr/>
          <p:nvPr/>
        </p:nvCxnSpPr>
        <p:spPr>
          <a:xfrm>
            <a:off x="6176068" y="3260968"/>
            <a:ext cx="507230" cy="735664"/>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feld 31"/>
          <p:cNvSpPr txBox="1"/>
          <p:nvPr/>
        </p:nvSpPr>
        <p:spPr>
          <a:xfrm>
            <a:off x="4672433" y="2959903"/>
            <a:ext cx="1414929" cy="307777"/>
          </a:xfrm>
          <a:prstGeom prst="rect">
            <a:avLst/>
          </a:prstGeom>
        </p:spPr>
        <p:txBody>
          <a:bodyPr vert="horz" wrap="square" lIns="91440" tIns="45720" rIns="91440" bIns="45720" rtlCol="0" anchor="t">
            <a:spAutoFit/>
          </a:bodyPr>
          <a:lstStyle/>
          <a:p>
            <a:pPr algn="l"/>
            <a:r>
              <a:rPr lang="de-DE" sz="1400" dirty="0"/>
              <a:t>@ </a:t>
            </a:r>
            <a:r>
              <a:rPr lang="de-DE" sz="1400" dirty="0" err="1"/>
              <a:t>pion</a:t>
            </a:r>
            <a:r>
              <a:rPr lang="de-DE" sz="1400" dirty="0"/>
              <a:t> </a:t>
            </a:r>
            <a:r>
              <a:rPr lang="de-DE" sz="1400" dirty="0" err="1"/>
              <a:t>target</a:t>
            </a:r>
            <a:endParaRPr lang="de-DE" sz="1400" dirty="0"/>
          </a:p>
        </p:txBody>
      </p:sp>
      <p:sp>
        <p:nvSpPr>
          <p:cNvPr id="33" name="Rechteck 32"/>
          <p:cNvSpPr/>
          <p:nvPr/>
        </p:nvSpPr>
        <p:spPr>
          <a:xfrm>
            <a:off x="4871532" y="4154017"/>
            <a:ext cx="1064527" cy="103431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34" name="Gerade Verbindung mit Pfeil 33"/>
          <p:cNvCxnSpPr>
            <a:stCxn id="21" idx="3"/>
          </p:cNvCxnSpPr>
          <p:nvPr/>
        </p:nvCxnSpPr>
        <p:spPr>
          <a:xfrm flipV="1">
            <a:off x="5936059" y="4057246"/>
            <a:ext cx="747239" cy="61392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Espace réservé du contenu 1">
            <a:extLst>
              <a:ext uri="{FF2B5EF4-FFF2-40B4-BE49-F238E27FC236}">
                <a16:creationId xmlns:a16="http://schemas.microsoft.com/office/drawing/2014/main" id="{6CED2A18-9F43-791F-3344-E1C6005E6FA6}"/>
              </a:ext>
            </a:extLst>
          </p:cNvPr>
          <p:cNvSpPr txBox="1">
            <a:spLocks/>
          </p:cNvSpPr>
          <p:nvPr/>
        </p:nvSpPr>
        <p:spPr>
          <a:xfrm>
            <a:off x="4606973" y="996951"/>
            <a:ext cx="4406400" cy="1223642"/>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400" dirty="0"/>
              <a:t>During the high-current study the </a:t>
            </a:r>
            <a:r>
              <a:rPr lang="en-US" sz="1400" b="1" dirty="0"/>
              <a:t>transmission</a:t>
            </a:r>
            <a:r>
              <a:rPr lang="en-US" sz="1400" dirty="0"/>
              <a:t> from SIS18 to the pion production target could be significantly </a:t>
            </a:r>
            <a:r>
              <a:rPr lang="en-US" sz="1400" b="1" dirty="0"/>
              <a:t>increased by a factor 3-4 to 80% </a:t>
            </a:r>
            <a:r>
              <a:rPr lang="en-US" sz="1400" dirty="0"/>
              <a:t>(incl. extraction efficiency).</a:t>
            </a:r>
          </a:p>
          <a:p>
            <a:r>
              <a:rPr lang="en-US" sz="1400" dirty="0"/>
              <a:t>Analysis of radiation dose data is on-going.</a:t>
            </a:r>
          </a:p>
        </p:txBody>
      </p:sp>
      <p:sp>
        <p:nvSpPr>
          <p:cNvPr id="6" name="Datumsplatzhalter 3">
            <a:extLst>
              <a:ext uri="{FF2B5EF4-FFF2-40B4-BE49-F238E27FC236}">
                <a16:creationId xmlns:a16="http://schemas.microsoft.com/office/drawing/2014/main" id="{5AD6A128-24F7-B7E6-8088-970EA85B880A}"/>
              </a:ext>
            </a:extLst>
          </p:cNvPr>
          <p:cNvSpPr>
            <a:spLocks noGrp="1"/>
          </p:cNvSpPr>
          <p:nvPr>
            <p:ph type="dt" sz="half" idx="2"/>
          </p:nvPr>
        </p:nvSpPr>
        <p:spPr>
          <a:xfrm>
            <a:off x="7123547" y="4914483"/>
            <a:ext cx="1160240" cy="273844"/>
          </a:xfrm>
        </p:spPr>
        <p:txBody>
          <a:bodyPr/>
          <a:lstStyle/>
          <a:p>
            <a:r>
              <a:rPr lang="de-DE"/>
              <a:t>R. Aßmann - ACC</a:t>
            </a:r>
          </a:p>
        </p:txBody>
      </p:sp>
      <p:sp>
        <p:nvSpPr>
          <p:cNvPr id="9" name="Fußzeilenplatzhalter 4">
            <a:extLst>
              <a:ext uri="{FF2B5EF4-FFF2-40B4-BE49-F238E27FC236}">
                <a16:creationId xmlns:a16="http://schemas.microsoft.com/office/drawing/2014/main" id="{C46DEE0A-9456-249B-651E-C52673C0C193}"/>
              </a:ext>
            </a:extLst>
          </p:cNvPr>
          <p:cNvSpPr>
            <a:spLocks noGrp="1"/>
          </p:cNvSpPr>
          <p:nvPr>
            <p:ph type="ftr" sz="quarter" idx="3"/>
          </p:nvPr>
        </p:nvSpPr>
        <p:spPr>
          <a:xfrm>
            <a:off x="3962401" y="4920459"/>
            <a:ext cx="3136599" cy="267868"/>
          </a:xfrm>
        </p:spPr>
        <p:txBody>
          <a:bodyPr/>
          <a:lstStyle/>
          <a:p>
            <a:pPr algn="l"/>
            <a:r>
              <a:rPr lang="de-DE"/>
              <a:t>PerfKom #1, 1 Feb 2024</a:t>
            </a:r>
            <a:endParaRPr lang="de-DE" dirty="0"/>
          </a:p>
        </p:txBody>
      </p:sp>
      <p:sp>
        <p:nvSpPr>
          <p:cNvPr id="4" name="Textfeld 3">
            <a:extLst>
              <a:ext uri="{FF2B5EF4-FFF2-40B4-BE49-F238E27FC236}">
                <a16:creationId xmlns:a16="http://schemas.microsoft.com/office/drawing/2014/main" id="{0177A202-C89C-6960-B72F-41AED6B90684}"/>
              </a:ext>
            </a:extLst>
          </p:cNvPr>
          <p:cNvSpPr txBox="1"/>
          <p:nvPr/>
        </p:nvSpPr>
        <p:spPr>
          <a:xfrm>
            <a:off x="4606973" y="124950"/>
            <a:ext cx="1683474" cy="253916"/>
          </a:xfrm>
          <a:prstGeom prst="rect">
            <a:avLst/>
          </a:prstGeom>
        </p:spPr>
        <p:txBody>
          <a:bodyPr vert="horz" wrap="none" lIns="91440" tIns="45720" rIns="91440" bIns="45720" rtlCol="0" anchor="t">
            <a:spAutoFit/>
          </a:bodyPr>
          <a:lstStyle/>
          <a:p>
            <a:pPr algn="l"/>
            <a:r>
              <a:rPr lang="en-US" sz="1050" i="1" dirty="0"/>
              <a:t>Courtesy C. </a:t>
            </a:r>
            <a:r>
              <a:rPr lang="en-US" sz="1050" i="1" dirty="0" err="1"/>
              <a:t>Hessler</a:t>
            </a:r>
            <a:r>
              <a:rPr lang="en-US" sz="1050" i="1" dirty="0"/>
              <a:t> et al</a:t>
            </a:r>
          </a:p>
        </p:txBody>
      </p:sp>
    </p:spTree>
    <p:extLst>
      <p:ext uri="{BB962C8B-B14F-4D97-AF65-F5344CB8AC3E}">
        <p14:creationId xmlns:p14="http://schemas.microsoft.com/office/powerpoint/2010/main" val="291988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834AC-116D-9389-4AB2-41AAF87D4588}"/>
              </a:ext>
            </a:extLst>
          </p:cNvPr>
          <p:cNvSpPr>
            <a:spLocks noGrp="1"/>
          </p:cNvSpPr>
          <p:nvPr>
            <p:ph type="title"/>
          </p:nvPr>
        </p:nvSpPr>
        <p:spPr/>
        <p:txBody>
          <a:bodyPr/>
          <a:lstStyle/>
          <a:p>
            <a:r>
              <a:rPr lang="en-US" sz="2000" dirty="0"/>
              <a:t>Wie </a:t>
            </a:r>
            <a:r>
              <a:rPr lang="en-US" sz="2000" dirty="0" err="1"/>
              <a:t>helfen</a:t>
            </a:r>
            <a:r>
              <a:rPr lang="en-US" sz="2000" dirty="0"/>
              <a:t> </a:t>
            </a:r>
            <a:r>
              <a:rPr lang="en-US" sz="2000" dirty="0" err="1"/>
              <a:t>uns</a:t>
            </a:r>
            <a:r>
              <a:rPr lang="en-US" sz="2000" dirty="0"/>
              <a:t> KPI´s?</a:t>
            </a:r>
          </a:p>
        </p:txBody>
      </p:sp>
      <p:sp>
        <p:nvSpPr>
          <p:cNvPr id="3" name="Inhaltsplatzhalter 2">
            <a:extLst>
              <a:ext uri="{FF2B5EF4-FFF2-40B4-BE49-F238E27FC236}">
                <a16:creationId xmlns:a16="http://schemas.microsoft.com/office/drawing/2014/main" id="{F465D423-7654-AFF5-481D-FA2F4B1A36FC}"/>
              </a:ext>
            </a:extLst>
          </p:cNvPr>
          <p:cNvSpPr>
            <a:spLocks noGrp="1"/>
          </p:cNvSpPr>
          <p:nvPr>
            <p:ph idx="1"/>
          </p:nvPr>
        </p:nvSpPr>
        <p:spPr/>
        <p:txBody>
          <a:bodyPr/>
          <a:lstStyle/>
          <a:p>
            <a:r>
              <a:rPr lang="en-US" sz="1800" dirty="0"/>
              <a:t>KPI </a:t>
            </a:r>
            <a:br>
              <a:rPr lang="en-US" sz="1800" dirty="0"/>
            </a:br>
            <a:r>
              <a:rPr lang="en-US" sz="1800" dirty="0"/>
              <a:t>			= Key Performance </a:t>
            </a:r>
            <a:r>
              <a:rPr lang="en-US" sz="1800" dirty="0" err="1"/>
              <a:t>Indikatoren</a:t>
            </a:r>
            <a:r>
              <a:rPr lang="en-US" dirty="0"/>
              <a:t> </a:t>
            </a:r>
            <a:br>
              <a:rPr lang="en-US" dirty="0"/>
            </a:br>
            <a:r>
              <a:rPr lang="en-US" dirty="0"/>
              <a:t>													= </a:t>
            </a:r>
            <a:r>
              <a:rPr lang="en-US" dirty="0" err="1"/>
              <a:t>Schlüsselkennzahlen</a:t>
            </a:r>
            <a:endParaRPr lang="en-US" dirty="0"/>
          </a:p>
          <a:p>
            <a:pPr marL="0" indent="0">
              <a:buNone/>
            </a:pPr>
            <a:endParaRPr lang="en-US" dirty="0"/>
          </a:p>
          <a:p>
            <a:r>
              <a:rPr lang="en-US" b="1" dirty="0" err="1"/>
              <a:t>Kennzahlen</a:t>
            </a:r>
            <a:r>
              <a:rPr lang="en-US" dirty="0"/>
              <a:t>, die </a:t>
            </a:r>
            <a:r>
              <a:rPr lang="en-US" dirty="0" err="1"/>
              <a:t>sich</a:t>
            </a:r>
            <a:r>
              <a:rPr lang="en-US" dirty="0"/>
              <a:t> auf den </a:t>
            </a:r>
            <a:r>
              <a:rPr lang="en-US" dirty="0" err="1"/>
              <a:t>Erfolg</a:t>
            </a:r>
            <a:r>
              <a:rPr lang="en-US" dirty="0"/>
              <a:t>, die </a:t>
            </a:r>
            <a:r>
              <a:rPr lang="en-US" dirty="0" err="1"/>
              <a:t>Leistung</a:t>
            </a:r>
            <a:r>
              <a:rPr lang="en-US" dirty="0"/>
              <a:t> </a:t>
            </a:r>
            <a:r>
              <a:rPr lang="en-US" dirty="0" err="1"/>
              <a:t>oder</a:t>
            </a:r>
            <a:r>
              <a:rPr lang="en-US" dirty="0"/>
              <a:t> </a:t>
            </a:r>
            <a:r>
              <a:rPr lang="en-US" dirty="0" err="1"/>
              <a:t>Auslastung</a:t>
            </a:r>
            <a:r>
              <a:rPr lang="en-US" dirty="0"/>
              <a:t> des </a:t>
            </a:r>
            <a:r>
              <a:rPr lang="en-US" dirty="0" err="1"/>
              <a:t>Betriebs</a:t>
            </a:r>
            <a:r>
              <a:rPr lang="en-US" dirty="0"/>
              <a:t>, seiner </a:t>
            </a:r>
            <a:r>
              <a:rPr lang="en-US" dirty="0" err="1"/>
              <a:t>einzelnen</a:t>
            </a:r>
            <a:r>
              <a:rPr lang="en-US" dirty="0"/>
              <a:t> </a:t>
            </a:r>
            <a:r>
              <a:rPr lang="en-US" dirty="0" err="1"/>
              <a:t>organisatorischen</a:t>
            </a:r>
            <a:r>
              <a:rPr lang="en-US" dirty="0"/>
              <a:t> </a:t>
            </a:r>
            <a:r>
              <a:rPr lang="en-US" dirty="0" err="1"/>
              <a:t>Einheiten</a:t>
            </a:r>
            <a:r>
              <a:rPr lang="en-US" dirty="0"/>
              <a:t> </a:t>
            </a:r>
            <a:r>
              <a:rPr lang="en-US" dirty="0" err="1"/>
              <a:t>oder</a:t>
            </a:r>
            <a:r>
              <a:rPr lang="en-US" dirty="0"/>
              <a:t> </a:t>
            </a:r>
            <a:r>
              <a:rPr lang="en-US" dirty="0" err="1"/>
              <a:t>einer</a:t>
            </a:r>
            <a:r>
              <a:rPr lang="en-US" dirty="0"/>
              <a:t> </a:t>
            </a:r>
            <a:r>
              <a:rPr lang="en-US" dirty="0" err="1"/>
              <a:t>Maschine</a:t>
            </a:r>
            <a:r>
              <a:rPr lang="en-US" dirty="0"/>
              <a:t> </a:t>
            </a:r>
            <a:r>
              <a:rPr lang="en-US" dirty="0" err="1"/>
              <a:t>beziehen</a:t>
            </a:r>
            <a:r>
              <a:rPr lang="en-US" dirty="0"/>
              <a:t>.</a:t>
            </a:r>
          </a:p>
        </p:txBody>
      </p:sp>
      <p:sp>
        <p:nvSpPr>
          <p:cNvPr id="4" name="Datumsplatzhalter 3">
            <a:extLst>
              <a:ext uri="{FF2B5EF4-FFF2-40B4-BE49-F238E27FC236}">
                <a16:creationId xmlns:a16="http://schemas.microsoft.com/office/drawing/2014/main" id="{89A0DF7C-A46E-A00C-3D12-E6D6D302D622}"/>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644E0761-2A62-2C0C-9C33-A032420AB8CF}"/>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318145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38BB6-6A5E-5556-7F24-9F555348FC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1CA8B9-EC7C-60FF-0E8D-19E5041919BA}"/>
              </a:ext>
            </a:extLst>
          </p:cNvPr>
          <p:cNvSpPr>
            <a:spLocks noGrp="1"/>
          </p:cNvSpPr>
          <p:nvPr>
            <p:ph type="title"/>
          </p:nvPr>
        </p:nvSpPr>
        <p:spPr/>
        <p:txBody>
          <a:bodyPr/>
          <a:lstStyle/>
          <a:p>
            <a:r>
              <a:rPr lang="en-US" sz="2000" dirty="0" err="1"/>
              <a:t>Implementierung</a:t>
            </a:r>
            <a:r>
              <a:rPr lang="en-US" sz="2000" dirty="0"/>
              <a:t> von KPI´s – I</a:t>
            </a:r>
          </a:p>
        </p:txBody>
      </p:sp>
      <p:sp>
        <p:nvSpPr>
          <p:cNvPr id="3" name="Inhaltsplatzhalter 2">
            <a:extLst>
              <a:ext uri="{FF2B5EF4-FFF2-40B4-BE49-F238E27FC236}">
                <a16:creationId xmlns:a16="http://schemas.microsoft.com/office/drawing/2014/main" id="{2A9B58D3-3AF0-DC68-AAF2-805AAE1D570E}"/>
              </a:ext>
            </a:extLst>
          </p:cNvPr>
          <p:cNvSpPr>
            <a:spLocks noGrp="1"/>
          </p:cNvSpPr>
          <p:nvPr>
            <p:ph idx="1"/>
          </p:nvPr>
        </p:nvSpPr>
        <p:spPr/>
        <p:txBody>
          <a:bodyPr/>
          <a:lstStyle/>
          <a:p>
            <a:pPr marL="342900" indent="-342900">
              <a:buFont typeface="+mj-lt"/>
              <a:buAutoNum type="arabicPeriod"/>
            </a:pPr>
            <a:r>
              <a:rPr lang="de-DE" dirty="0"/>
              <a:t>Definition der </a:t>
            </a:r>
            <a:r>
              <a:rPr lang="de-DE" b="1" dirty="0" err="1"/>
              <a:t>Prozeßkette</a:t>
            </a:r>
            <a:r>
              <a:rPr lang="de-DE" b="1" dirty="0"/>
              <a:t>, zerlegt in Bausteine</a:t>
            </a:r>
            <a:r>
              <a:rPr lang="de-DE" dirty="0"/>
              <a:t>.</a:t>
            </a:r>
          </a:p>
          <a:p>
            <a:pPr marL="642938" lvl="1" indent="-342900">
              <a:buFont typeface="+mj-lt"/>
              <a:buAutoNum type="arabicPeriod"/>
            </a:pPr>
            <a:r>
              <a:rPr lang="de-DE" dirty="0" err="1"/>
              <a:t>Prozeß</a:t>
            </a:r>
            <a:r>
              <a:rPr lang="de-DE" dirty="0"/>
              <a:t> = z.B. </a:t>
            </a:r>
            <a:r>
              <a:rPr lang="de-DE" b="1" baseline="30000" dirty="0">
                <a:solidFill>
                  <a:srgbClr val="FF0000"/>
                </a:solidFill>
              </a:rPr>
              <a:t>14</a:t>
            </a:r>
            <a:r>
              <a:rPr lang="de-DE" b="1" dirty="0">
                <a:solidFill>
                  <a:srgbClr val="FF0000"/>
                </a:solidFill>
              </a:rPr>
              <a:t>N</a:t>
            </a:r>
            <a:r>
              <a:rPr lang="de-DE" b="1" baseline="30000" dirty="0">
                <a:solidFill>
                  <a:srgbClr val="FF0000"/>
                </a:solidFill>
              </a:rPr>
              <a:t>7+ </a:t>
            </a:r>
            <a:r>
              <a:rPr lang="de-DE" b="1" dirty="0">
                <a:solidFill>
                  <a:srgbClr val="FF0000"/>
                </a:solidFill>
              </a:rPr>
              <a:t>bis zum Pionen Target</a:t>
            </a:r>
          </a:p>
          <a:p>
            <a:pPr marL="642938" lvl="1" indent="-342900">
              <a:buFont typeface="+mj-lt"/>
              <a:buAutoNum type="arabicPeriod"/>
            </a:pPr>
            <a:r>
              <a:rPr lang="de-DE" b="1" dirty="0" err="1"/>
              <a:t>Prozeßkette</a:t>
            </a:r>
            <a:r>
              <a:rPr lang="de-DE" dirty="0"/>
              <a:t> mit Bausteinen </a:t>
            </a:r>
            <a:br>
              <a:rPr lang="de-DE" dirty="0"/>
            </a:br>
            <a:br>
              <a:rPr lang="de-DE" dirty="0"/>
            </a:br>
            <a:r>
              <a:rPr lang="de-DE" dirty="0"/>
              <a:t>= z.B.	</a:t>
            </a:r>
            <a:r>
              <a:rPr lang="de-DE" b="1" dirty="0">
                <a:solidFill>
                  <a:srgbClr val="FF0000"/>
                </a:solidFill>
              </a:rPr>
              <a:t>Quelle – UNILAC – UNILAC-SIS Injektion – SIS18 – HEST – Target</a:t>
            </a:r>
            <a:br>
              <a:rPr lang="de-DE" dirty="0"/>
            </a:br>
            <a:endParaRPr lang="de-DE" dirty="0"/>
          </a:p>
          <a:p>
            <a:pPr marL="342900" indent="-342900">
              <a:buFont typeface="+mj-lt"/>
              <a:buAutoNum type="arabicPeriod"/>
            </a:pPr>
            <a:r>
              <a:rPr lang="de-DE" dirty="0"/>
              <a:t>Definition der </a:t>
            </a:r>
            <a:r>
              <a:rPr lang="de-DE" b="1" dirty="0"/>
              <a:t>KPIs pro Baustein </a:t>
            </a:r>
            <a:r>
              <a:rPr lang="de-DE" dirty="0"/>
              <a:t>(mit Korrelation) und pro </a:t>
            </a:r>
            <a:r>
              <a:rPr lang="de-DE" dirty="0" err="1"/>
              <a:t>Prozeß</a:t>
            </a:r>
            <a:r>
              <a:rPr lang="de-DE" dirty="0"/>
              <a:t>. Z.B.</a:t>
            </a:r>
          </a:p>
          <a:p>
            <a:pPr marL="642938" lvl="1" indent="-342900">
              <a:buFont typeface="+mj-lt"/>
              <a:buAutoNum type="arabicPeriod"/>
            </a:pPr>
            <a:r>
              <a:rPr lang="de-DE" dirty="0"/>
              <a:t>Verfügbarkeit</a:t>
            </a:r>
          </a:p>
          <a:p>
            <a:pPr marL="642938" lvl="1" indent="-342900">
              <a:buFont typeface="+mj-lt"/>
              <a:buAutoNum type="arabicPeriod"/>
            </a:pPr>
            <a:r>
              <a:rPr lang="de-DE" dirty="0"/>
              <a:t>Effektivität</a:t>
            </a:r>
          </a:p>
          <a:p>
            <a:pPr marL="642938" lvl="1" indent="-342900">
              <a:buFont typeface="+mj-lt"/>
              <a:buAutoNum type="arabicPeriod"/>
            </a:pPr>
            <a:r>
              <a:rPr lang="de-DE" dirty="0"/>
              <a:t>Qualität</a:t>
            </a:r>
          </a:p>
          <a:p>
            <a:pPr marL="642938" lvl="1" indent="-342900">
              <a:buFont typeface="+mj-lt"/>
              <a:buAutoNum type="arabicPeriod"/>
            </a:pPr>
            <a:r>
              <a:rPr lang="de-DE" dirty="0"/>
              <a:t>Daraus errechnen wir Gesamtanlageneffektivität</a:t>
            </a:r>
            <a:br>
              <a:rPr lang="de-DE" dirty="0"/>
            </a:br>
            <a:endParaRPr lang="de-DE" dirty="0"/>
          </a:p>
          <a:p>
            <a:pPr marL="300038" lvl="1" indent="0">
              <a:buNone/>
            </a:pPr>
            <a:r>
              <a:rPr lang="de-DE" dirty="0"/>
              <a:t>			</a:t>
            </a:r>
            <a:r>
              <a:rPr lang="de-DE" dirty="0">
                <a:sym typeface="Wingdings" pitchFamily="2" charset="2"/>
              </a:rPr>
              <a:t> Für alle Bausteine der Kette und Gesamt</a:t>
            </a:r>
            <a:endParaRPr lang="de-DE" dirty="0"/>
          </a:p>
          <a:p>
            <a:pPr marL="0" indent="0">
              <a:buNone/>
            </a:pPr>
            <a:endParaRPr lang="en-US" dirty="0"/>
          </a:p>
        </p:txBody>
      </p:sp>
      <p:sp>
        <p:nvSpPr>
          <p:cNvPr id="4" name="Datumsplatzhalter 3">
            <a:extLst>
              <a:ext uri="{FF2B5EF4-FFF2-40B4-BE49-F238E27FC236}">
                <a16:creationId xmlns:a16="http://schemas.microsoft.com/office/drawing/2014/main" id="{2281245D-882C-842C-C1E0-B66B00E90676}"/>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0FB18730-F0DB-D0E4-49D0-8BAC415354C8}"/>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91352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F692B-8973-B1D8-9BD6-744B9D018892}"/>
              </a:ext>
            </a:extLst>
          </p:cNvPr>
          <p:cNvSpPr>
            <a:spLocks noGrp="1"/>
          </p:cNvSpPr>
          <p:nvPr>
            <p:ph type="title"/>
          </p:nvPr>
        </p:nvSpPr>
        <p:spPr/>
        <p:txBody>
          <a:bodyPr/>
          <a:lstStyle/>
          <a:p>
            <a:r>
              <a:rPr lang="en-US" sz="2000" dirty="0" err="1"/>
              <a:t>Implementierung</a:t>
            </a:r>
            <a:r>
              <a:rPr lang="en-US" sz="2000" dirty="0"/>
              <a:t> von KPI´s – II</a:t>
            </a:r>
          </a:p>
        </p:txBody>
      </p:sp>
      <p:sp>
        <p:nvSpPr>
          <p:cNvPr id="3" name="Inhaltsplatzhalter 2">
            <a:extLst>
              <a:ext uri="{FF2B5EF4-FFF2-40B4-BE49-F238E27FC236}">
                <a16:creationId xmlns:a16="http://schemas.microsoft.com/office/drawing/2014/main" id="{063055FD-AE39-64D3-9EF8-103398BC5272}"/>
              </a:ext>
            </a:extLst>
          </p:cNvPr>
          <p:cNvSpPr>
            <a:spLocks noGrp="1"/>
          </p:cNvSpPr>
          <p:nvPr>
            <p:ph idx="1"/>
          </p:nvPr>
        </p:nvSpPr>
        <p:spPr/>
        <p:txBody>
          <a:bodyPr/>
          <a:lstStyle/>
          <a:p>
            <a:pPr marL="342900" indent="-342900">
              <a:buFont typeface="+mj-lt"/>
              <a:buAutoNum type="arabicPeriod" startAt="3"/>
            </a:pPr>
            <a:r>
              <a:rPr lang="de-DE" b="1" dirty="0"/>
              <a:t>Berechnung der </a:t>
            </a:r>
            <a:r>
              <a:rPr lang="de-DE" b="1" dirty="0" err="1"/>
              <a:t>KPI´s</a:t>
            </a:r>
            <a:r>
              <a:rPr lang="de-DE" dirty="0"/>
              <a:t>:</a:t>
            </a:r>
            <a:br>
              <a:rPr lang="de-DE" dirty="0"/>
            </a:br>
            <a:endParaRPr lang="de-DE" dirty="0"/>
          </a:p>
          <a:p>
            <a:pPr marL="642938" lvl="1" indent="-342900">
              <a:buFont typeface="+mj-lt"/>
              <a:buAutoNum type="arabicPeriod"/>
            </a:pPr>
            <a:r>
              <a:rPr lang="de-DE" b="1" dirty="0">
                <a:solidFill>
                  <a:srgbClr val="FF0000"/>
                </a:solidFill>
              </a:rPr>
              <a:t>Verfügbarkeit</a:t>
            </a:r>
            <a:r>
              <a:rPr lang="de-DE" dirty="0"/>
              <a:t> (%): 		Tatsächliche Betriebszeit / Geplante Betriebszeit</a:t>
            </a:r>
            <a:br>
              <a:rPr lang="de-DE" dirty="0"/>
            </a:br>
            <a:endParaRPr lang="de-DE" sz="1800" dirty="0"/>
          </a:p>
          <a:p>
            <a:pPr marL="642938" lvl="1" indent="-342900">
              <a:buFont typeface="+mj-lt"/>
              <a:buAutoNum type="arabicPeriod"/>
            </a:pPr>
            <a:r>
              <a:rPr lang="de-DE" b="1" dirty="0">
                <a:solidFill>
                  <a:srgbClr val="FF0000"/>
                </a:solidFill>
              </a:rPr>
              <a:t>Effektivität</a:t>
            </a:r>
            <a:r>
              <a:rPr lang="de-DE" dirty="0"/>
              <a:t> (%):			Gelieferte Anzahl Ionen / Geplante Anzahl Ionen</a:t>
            </a:r>
            <a:br>
              <a:rPr lang="de-DE" dirty="0"/>
            </a:br>
            <a:endParaRPr lang="de-DE" sz="1800" dirty="0"/>
          </a:p>
          <a:p>
            <a:pPr marL="642938" lvl="1" indent="-342900">
              <a:buFont typeface="+mj-lt"/>
              <a:buAutoNum type="arabicPeriod"/>
            </a:pPr>
            <a:r>
              <a:rPr lang="de-DE" b="1" dirty="0">
                <a:solidFill>
                  <a:srgbClr val="FF0000"/>
                </a:solidFill>
              </a:rPr>
              <a:t>Qualität</a:t>
            </a:r>
            <a:r>
              <a:rPr lang="de-DE" dirty="0"/>
              <a:t> (%):			Anzahl Gute Pulse / Anzahl Pulse</a:t>
            </a:r>
            <a:br>
              <a:rPr lang="de-DE" dirty="0"/>
            </a:br>
            <a:endParaRPr lang="de-DE" sz="1800" dirty="0"/>
          </a:p>
          <a:p>
            <a:pPr marL="642938" lvl="1" indent="-342900">
              <a:buFont typeface="+mj-lt"/>
              <a:buAutoNum type="arabicPeriod"/>
            </a:pPr>
            <a:r>
              <a:rPr lang="de-DE" b="1" dirty="0">
                <a:solidFill>
                  <a:srgbClr val="FF0000"/>
                </a:solidFill>
              </a:rPr>
              <a:t>Gesamtanlageneffektivität</a:t>
            </a:r>
            <a:r>
              <a:rPr lang="de-DE" dirty="0"/>
              <a:t> = Verfügbarkeit * Effektivität * Qualität</a:t>
            </a:r>
            <a:br>
              <a:rPr lang="de-DE" dirty="0"/>
            </a:br>
            <a:endParaRPr lang="de-DE" sz="2800" dirty="0"/>
          </a:p>
          <a:p>
            <a:pPr marL="342900" indent="-342900">
              <a:buFont typeface="+mj-lt"/>
              <a:buAutoNum type="arabicPeriod" startAt="3"/>
            </a:pPr>
            <a:r>
              <a:rPr lang="de-DE" dirty="0"/>
              <a:t>Definition von </a:t>
            </a:r>
            <a:r>
              <a:rPr lang="de-DE" b="1" dirty="0"/>
              <a:t>Benchmarks</a:t>
            </a:r>
            <a:r>
              <a:rPr lang="de-DE" dirty="0"/>
              <a:t> für </a:t>
            </a:r>
            <a:r>
              <a:rPr lang="de-DE" dirty="0" err="1"/>
              <a:t>KPI´s</a:t>
            </a:r>
            <a:r>
              <a:rPr lang="de-DE" dirty="0"/>
              <a:t>, im Prinzip Zielwerte von externen Referenzlabors, für uns aber auch intern definierbar (z.B. vorige Bestwerte)?</a:t>
            </a:r>
          </a:p>
        </p:txBody>
      </p:sp>
      <p:sp>
        <p:nvSpPr>
          <p:cNvPr id="4" name="Datumsplatzhalter 3">
            <a:extLst>
              <a:ext uri="{FF2B5EF4-FFF2-40B4-BE49-F238E27FC236}">
                <a16:creationId xmlns:a16="http://schemas.microsoft.com/office/drawing/2014/main" id="{96A0779D-BB1E-DF92-D2DB-264387EBDE2D}"/>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3E506A01-A533-3453-CD31-3CE303D86AC0}"/>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95120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AC4C2-AAB2-182B-655B-A1BD202407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53ED6B-1CE2-00BE-8E38-32829A3A2361}"/>
              </a:ext>
            </a:extLst>
          </p:cNvPr>
          <p:cNvSpPr>
            <a:spLocks noGrp="1"/>
          </p:cNvSpPr>
          <p:nvPr>
            <p:ph type="title"/>
          </p:nvPr>
        </p:nvSpPr>
        <p:spPr/>
        <p:txBody>
          <a:bodyPr/>
          <a:lstStyle/>
          <a:p>
            <a:r>
              <a:rPr lang="en-US" sz="2000" dirty="0"/>
              <a:t>Problem: </a:t>
            </a:r>
            <a:r>
              <a:rPr lang="en-US" sz="2000" dirty="0" err="1"/>
              <a:t>Qualität</a:t>
            </a:r>
            <a:endParaRPr lang="en-US" sz="2000" dirty="0"/>
          </a:p>
        </p:txBody>
      </p:sp>
      <p:sp>
        <p:nvSpPr>
          <p:cNvPr id="4" name="Datumsplatzhalter 3">
            <a:extLst>
              <a:ext uri="{FF2B5EF4-FFF2-40B4-BE49-F238E27FC236}">
                <a16:creationId xmlns:a16="http://schemas.microsoft.com/office/drawing/2014/main" id="{47471BEA-E31C-3672-A415-1AD1AF32640E}"/>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90451486-A8BB-0792-DE7B-E14CE9875FAE}"/>
              </a:ext>
            </a:extLst>
          </p:cNvPr>
          <p:cNvSpPr>
            <a:spLocks noGrp="1"/>
          </p:cNvSpPr>
          <p:nvPr>
            <p:ph type="ftr" sz="quarter" idx="3"/>
          </p:nvPr>
        </p:nvSpPr>
        <p:spPr/>
        <p:txBody>
          <a:bodyPr/>
          <a:lstStyle/>
          <a:p>
            <a:pPr algn="l"/>
            <a:r>
              <a:rPr lang="de-DE"/>
              <a:t>PerfKom #1, 1 Feb 2024</a:t>
            </a:r>
          </a:p>
        </p:txBody>
      </p:sp>
      <p:sp>
        <p:nvSpPr>
          <p:cNvPr id="11" name="Inhaltsplatzhalter 10">
            <a:extLst>
              <a:ext uri="{FF2B5EF4-FFF2-40B4-BE49-F238E27FC236}">
                <a16:creationId xmlns:a16="http://schemas.microsoft.com/office/drawing/2014/main" id="{0F27C144-2C96-63A9-E7C7-8DC35F60475D}"/>
              </a:ext>
            </a:extLst>
          </p:cNvPr>
          <p:cNvSpPr>
            <a:spLocks noGrp="1"/>
          </p:cNvSpPr>
          <p:nvPr>
            <p:ph idx="1"/>
          </p:nvPr>
        </p:nvSpPr>
        <p:spPr/>
        <p:txBody>
          <a:bodyPr/>
          <a:lstStyle/>
          <a:p>
            <a:r>
              <a:rPr lang="en-US" dirty="0" err="1"/>
              <a:t>Qualität</a:t>
            </a:r>
            <a:r>
              <a:rPr lang="en-US" dirty="0"/>
              <a:t> </a:t>
            </a:r>
            <a:r>
              <a:rPr lang="en-US" dirty="0" err="1"/>
              <a:t>ist</a:t>
            </a:r>
            <a:r>
              <a:rPr lang="en-US" dirty="0"/>
              <a:t> der </a:t>
            </a:r>
            <a:r>
              <a:rPr lang="en-US" dirty="0" err="1"/>
              <a:t>schwierigste</a:t>
            </a:r>
            <a:r>
              <a:rPr lang="en-US" dirty="0"/>
              <a:t> Parameter.</a:t>
            </a:r>
          </a:p>
          <a:p>
            <a:r>
              <a:rPr lang="en-US" dirty="0"/>
              <a:t>Wie </a:t>
            </a:r>
            <a:r>
              <a:rPr lang="en-US" dirty="0" err="1"/>
              <a:t>definieren</a:t>
            </a:r>
            <a:r>
              <a:rPr lang="en-US" dirty="0"/>
              <a:t> </a:t>
            </a:r>
            <a:r>
              <a:rPr lang="en-US" dirty="0" err="1"/>
              <a:t>wir</a:t>
            </a:r>
            <a:r>
              <a:rPr lang="en-US" dirty="0"/>
              <a:t> “</a:t>
            </a:r>
            <a:r>
              <a:rPr lang="en-US" dirty="0" err="1"/>
              <a:t>gute</a:t>
            </a:r>
            <a:r>
              <a:rPr lang="en-US" dirty="0"/>
              <a:t>” Pulse?</a:t>
            </a:r>
          </a:p>
          <a:p>
            <a:pPr lvl="1"/>
            <a:r>
              <a:rPr lang="en-US" dirty="0"/>
              <a:t>Spill </a:t>
            </a:r>
            <a:r>
              <a:rPr lang="en-US" dirty="0" err="1"/>
              <a:t>Struktur</a:t>
            </a:r>
            <a:r>
              <a:rPr lang="en-US" dirty="0"/>
              <a:t>.</a:t>
            </a:r>
          </a:p>
          <a:p>
            <a:pPr lvl="1"/>
            <a:r>
              <a:rPr lang="en-US" dirty="0" err="1"/>
              <a:t>Emittanz</a:t>
            </a:r>
            <a:r>
              <a:rPr lang="en-US" dirty="0"/>
              <a:t>.</a:t>
            </a:r>
          </a:p>
          <a:p>
            <a:pPr lvl="1"/>
            <a:r>
              <a:rPr lang="en-US" dirty="0"/>
              <a:t>Background.</a:t>
            </a:r>
          </a:p>
          <a:p>
            <a:pPr lvl="1"/>
            <a:r>
              <a:rPr lang="en-US" dirty="0"/>
              <a:t>Pro </a:t>
            </a:r>
            <a:r>
              <a:rPr lang="en-US" dirty="0" err="1"/>
              <a:t>Maschine</a:t>
            </a:r>
            <a:r>
              <a:rPr lang="en-US" dirty="0"/>
              <a:t> </a:t>
            </a:r>
            <a:r>
              <a:rPr lang="en-US" dirty="0" err="1"/>
              <a:t>angepasst</a:t>
            </a:r>
            <a:r>
              <a:rPr lang="en-US" dirty="0"/>
              <a:t> </a:t>
            </a:r>
            <a:r>
              <a:rPr lang="en-US" dirty="0" err="1"/>
              <a:t>oder</a:t>
            </a:r>
            <a:r>
              <a:rPr lang="en-US" dirty="0"/>
              <a:t> global?</a:t>
            </a:r>
          </a:p>
          <a:p>
            <a:pPr lvl="1"/>
            <a:r>
              <a:rPr lang="en-US" dirty="0"/>
              <a:t>Pro experiment </a:t>
            </a:r>
            <a:r>
              <a:rPr lang="en-US" dirty="0" err="1"/>
              <a:t>angepasst</a:t>
            </a:r>
            <a:r>
              <a:rPr lang="en-US" dirty="0"/>
              <a:t> </a:t>
            </a:r>
            <a:r>
              <a:rPr lang="en-US" dirty="0" err="1"/>
              <a:t>oder</a:t>
            </a:r>
            <a:r>
              <a:rPr lang="en-US" dirty="0"/>
              <a:t> global?</a:t>
            </a:r>
          </a:p>
          <a:p>
            <a:pPr lvl="1"/>
            <a:r>
              <a:rPr lang="en-US" dirty="0"/>
              <a:t>Educated Guess </a:t>
            </a:r>
            <a:r>
              <a:rPr lang="en-US" dirty="0" err="1"/>
              <a:t>oder</a:t>
            </a:r>
            <a:r>
              <a:rPr lang="en-US" dirty="0"/>
              <a:t> quantitative </a:t>
            </a:r>
            <a:r>
              <a:rPr lang="en-US" dirty="0" err="1"/>
              <a:t>Messung</a:t>
            </a:r>
            <a:r>
              <a:rPr lang="en-US" dirty="0"/>
              <a:t>?</a:t>
            </a:r>
          </a:p>
          <a:p>
            <a:pPr lvl="1"/>
            <a:r>
              <a:rPr lang="en-US" dirty="0"/>
              <a:t>…</a:t>
            </a:r>
          </a:p>
          <a:p>
            <a:r>
              <a:rPr lang="en-US" dirty="0" err="1"/>
              <a:t>Benötigt</a:t>
            </a:r>
            <a:r>
              <a:rPr lang="en-US" dirty="0"/>
              <a:t> </a:t>
            </a:r>
            <a:r>
              <a:rPr lang="en-US" dirty="0" err="1"/>
              <a:t>konkrete</a:t>
            </a:r>
            <a:r>
              <a:rPr lang="en-US" dirty="0"/>
              <a:t> und </a:t>
            </a:r>
            <a:r>
              <a:rPr lang="en-US" dirty="0" err="1"/>
              <a:t>tiefer</a:t>
            </a:r>
            <a:r>
              <a:rPr lang="en-US" dirty="0"/>
              <a:t> </a:t>
            </a:r>
            <a:r>
              <a:rPr lang="en-US" dirty="0" err="1"/>
              <a:t>gehende</a:t>
            </a:r>
            <a:r>
              <a:rPr lang="en-US" dirty="0"/>
              <a:t> </a:t>
            </a:r>
            <a:r>
              <a:rPr lang="en-US" dirty="0" err="1"/>
              <a:t>Überlegungen</a:t>
            </a:r>
            <a:r>
              <a:rPr lang="en-US" dirty="0"/>
              <a:t>.</a:t>
            </a:r>
          </a:p>
          <a:p>
            <a:r>
              <a:rPr lang="en-US" dirty="0" err="1"/>
              <a:t>Sollte</a:t>
            </a:r>
            <a:r>
              <a:rPr lang="en-US" dirty="0"/>
              <a:t> </a:t>
            </a:r>
            <a:r>
              <a:rPr lang="en-US" dirty="0" err="1"/>
              <a:t>aber</a:t>
            </a:r>
            <a:r>
              <a:rPr lang="en-US" dirty="0"/>
              <a:t> </a:t>
            </a:r>
            <a:r>
              <a:rPr lang="en-US" dirty="0" err="1"/>
              <a:t>klar</a:t>
            </a:r>
            <a:r>
              <a:rPr lang="en-US" dirty="0"/>
              <a:t> </a:t>
            </a:r>
            <a:r>
              <a:rPr lang="en-US" dirty="0" err="1"/>
              <a:t>definiert</a:t>
            </a:r>
            <a:r>
              <a:rPr lang="en-US" dirty="0"/>
              <a:t> sein, da </a:t>
            </a:r>
            <a:r>
              <a:rPr lang="en-US" dirty="0" err="1"/>
              <a:t>wichtiger</a:t>
            </a:r>
            <a:r>
              <a:rPr lang="en-US" dirty="0"/>
              <a:t> Parameter der </a:t>
            </a:r>
            <a:r>
              <a:rPr lang="en-US" dirty="0" err="1"/>
              <a:t>vorgeschlagenen</a:t>
            </a:r>
            <a:r>
              <a:rPr lang="en-US" dirty="0"/>
              <a:t> KPI´s.</a:t>
            </a:r>
          </a:p>
        </p:txBody>
      </p:sp>
    </p:spTree>
    <p:extLst>
      <p:ext uri="{BB962C8B-B14F-4D97-AF65-F5344CB8AC3E}">
        <p14:creationId xmlns:p14="http://schemas.microsoft.com/office/powerpoint/2010/main" val="21309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A1CB1-5E9F-CB59-60AD-75BB7C0C71E4}"/>
              </a:ext>
            </a:extLst>
          </p:cNvPr>
          <p:cNvSpPr>
            <a:spLocks noGrp="1"/>
          </p:cNvSpPr>
          <p:nvPr>
            <p:ph type="title"/>
          </p:nvPr>
        </p:nvSpPr>
        <p:spPr/>
        <p:txBody>
          <a:bodyPr/>
          <a:lstStyle/>
          <a:p>
            <a:r>
              <a:rPr lang="en-US" sz="2000" dirty="0"/>
              <a:t>Zu </a:t>
            </a:r>
            <a:r>
              <a:rPr lang="en-US" sz="2000" dirty="0" err="1"/>
              <a:t>definieren</a:t>
            </a:r>
            <a:r>
              <a:rPr lang="en-US" sz="2000" dirty="0"/>
              <a:t> / </a:t>
            </a:r>
            <a:r>
              <a:rPr lang="en-US" sz="2000" dirty="0" err="1"/>
              <a:t>zu</a:t>
            </a:r>
            <a:r>
              <a:rPr lang="en-US" sz="2000" dirty="0"/>
              <a:t> </a:t>
            </a:r>
            <a:r>
              <a:rPr lang="en-US" sz="2000" dirty="0" err="1"/>
              <a:t>messen</a:t>
            </a:r>
            <a:r>
              <a:rPr lang="en-US" sz="2000" dirty="0"/>
              <a:t> pro </a:t>
            </a:r>
            <a:r>
              <a:rPr lang="en-US" sz="2000" dirty="0" err="1"/>
              <a:t>Prozeß</a:t>
            </a:r>
            <a:endParaRPr lang="en-US" sz="2000" dirty="0"/>
          </a:p>
        </p:txBody>
      </p:sp>
      <p:graphicFrame>
        <p:nvGraphicFramePr>
          <p:cNvPr id="6" name="Inhaltsplatzhalter 5">
            <a:extLst>
              <a:ext uri="{FF2B5EF4-FFF2-40B4-BE49-F238E27FC236}">
                <a16:creationId xmlns:a16="http://schemas.microsoft.com/office/drawing/2014/main" id="{8C5808D8-8275-46FC-6E51-E7915BD0382F}"/>
              </a:ext>
            </a:extLst>
          </p:cNvPr>
          <p:cNvGraphicFramePr>
            <a:graphicFrameLocks noGrp="1"/>
          </p:cNvGraphicFramePr>
          <p:nvPr>
            <p:ph idx="1"/>
            <p:extLst>
              <p:ext uri="{D42A27DB-BD31-4B8C-83A1-F6EECF244321}">
                <p14:modId xmlns:p14="http://schemas.microsoft.com/office/powerpoint/2010/main" val="2076170164"/>
              </p:ext>
            </p:extLst>
          </p:nvPr>
        </p:nvGraphicFramePr>
        <p:xfrm>
          <a:off x="350158" y="1552486"/>
          <a:ext cx="3612244" cy="1483360"/>
        </p:xfrm>
        <a:graphic>
          <a:graphicData uri="http://schemas.openxmlformats.org/drawingml/2006/table">
            <a:tbl>
              <a:tblPr firstRow="1" bandRow="1">
                <a:tableStyleId>{5C22544A-7EE6-4342-B048-85BDC9FD1C3A}</a:tableStyleId>
              </a:tblPr>
              <a:tblGrid>
                <a:gridCol w="2221592">
                  <a:extLst>
                    <a:ext uri="{9D8B030D-6E8A-4147-A177-3AD203B41FA5}">
                      <a16:colId xmlns:a16="http://schemas.microsoft.com/office/drawing/2014/main" val="1656481488"/>
                    </a:ext>
                  </a:extLst>
                </a:gridCol>
                <a:gridCol w="1390652">
                  <a:extLst>
                    <a:ext uri="{9D8B030D-6E8A-4147-A177-3AD203B41FA5}">
                      <a16:colId xmlns:a16="http://schemas.microsoft.com/office/drawing/2014/main" val="486733604"/>
                    </a:ext>
                  </a:extLst>
                </a:gridCol>
              </a:tblGrid>
              <a:tr h="370840">
                <a:tc>
                  <a:txBody>
                    <a:bodyPr/>
                    <a:lstStyle/>
                    <a:p>
                      <a:endParaRPr lang="en-US" dirty="0"/>
                    </a:p>
                  </a:txBody>
                  <a:tcPr/>
                </a:tc>
                <a:tc>
                  <a:txBody>
                    <a:bodyPr/>
                    <a:lstStyle/>
                    <a:p>
                      <a:pPr algn="ctr"/>
                      <a:r>
                        <a:rPr lang="en-US" dirty="0" err="1"/>
                        <a:t>Zielwerte</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Geplante Betriebszeit</a:t>
                      </a:r>
                      <a:endParaRPr lang="en-US" dirty="0"/>
                    </a:p>
                  </a:txBody>
                  <a:tcPr/>
                </a:tc>
                <a:tc>
                  <a:txBody>
                    <a:bodyPr/>
                    <a:lstStyle/>
                    <a:p>
                      <a:endParaRPr lang="en-US"/>
                    </a:p>
                  </a:txBody>
                  <a:tcPr/>
                </a:tc>
                <a:extLst>
                  <a:ext uri="{0D108BD9-81ED-4DB2-BD59-A6C34878D82A}">
                    <a16:rowId xmlns:a16="http://schemas.microsoft.com/office/drawing/2014/main" val="4031479271"/>
                  </a:ext>
                </a:extLst>
              </a:tr>
              <a:tr h="370840">
                <a:tc>
                  <a:txBody>
                    <a:bodyPr/>
                    <a:lstStyle/>
                    <a:p>
                      <a:r>
                        <a:rPr lang="de-DE" dirty="0"/>
                        <a:t>Geplante Anzahl Ionen</a:t>
                      </a:r>
                      <a:endParaRPr lang="en-US" dirty="0"/>
                    </a:p>
                  </a:txBody>
                  <a:tcPr/>
                </a:tc>
                <a:tc>
                  <a:txBody>
                    <a:bodyPr/>
                    <a:lstStyle/>
                    <a:p>
                      <a:endParaRPr lang="en-US" dirty="0"/>
                    </a:p>
                  </a:txBody>
                  <a:tcPr/>
                </a:tc>
                <a:extLst>
                  <a:ext uri="{0D108BD9-81ED-4DB2-BD59-A6C34878D82A}">
                    <a16:rowId xmlns:a16="http://schemas.microsoft.com/office/drawing/2014/main" val="3430592704"/>
                  </a:ext>
                </a:extLst>
              </a:tr>
              <a:tr h="370840">
                <a:tc>
                  <a:txBody>
                    <a:bodyPr/>
                    <a:lstStyle/>
                    <a:p>
                      <a:r>
                        <a:rPr lang="de-DE" dirty="0"/>
                        <a:t>Anzahl Pulse</a:t>
                      </a:r>
                      <a:endParaRPr lang="en-US" dirty="0"/>
                    </a:p>
                  </a:txBody>
                  <a:tcPr/>
                </a:tc>
                <a:tc>
                  <a:txBody>
                    <a:bodyPr/>
                    <a:lstStyle/>
                    <a:p>
                      <a:endParaRPr lang="en-US" dirty="0"/>
                    </a:p>
                  </a:txBody>
                  <a:tcPr/>
                </a:tc>
                <a:extLst>
                  <a:ext uri="{0D108BD9-81ED-4DB2-BD59-A6C34878D82A}">
                    <a16:rowId xmlns:a16="http://schemas.microsoft.com/office/drawing/2014/main" val="3657146464"/>
                  </a:ext>
                </a:extLst>
              </a:tr>
            </a:tbl>
          </a:graphicData>
        </a:graphic>
      </p:graphicFrame>
      <p:sp>
        <p:nvSpPr>
          <p:cNvPr id="4" name="Datumsplatzhalter 3">
            <a:extLst>
              <a:ext uri="{FF2B5EF4-FFF2-40B4-BE49-F238E27FC236}">
                <a16:creationId xmlns:a16="http://schemas.microsoft.com/office/drawing/2014/main" id="{D40DF739-37EE-D2C3-2F36-8E5D423D8EAF}"/>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453EC2AA-4574-ABD3-D875-D9EC63B0A2EE}"/>
              </a:ext>
            </a:extLst>
          </p:cNvPr>
          <p:cNvSpPr>
            <a:spLocks noGrp="1"/>
          </p:cNvSpPr>
          <p:nvPr>
            <p:ph type="ftr" sz="quarter" idx="3"/>
          </p:nvPr>
        </p:nvSpPr>
        <p:spPr/>
        <p:txBody>
          <a:bodyPr/>
          <a:lstStyle/>
          <a:p>
            <a:pPr algn="l"/>
            <a:r>
              <a:rPr lang="de-DE"/>
              <a:t>PerfKom #1, 1 Feb 2024</a:t>
            </a:r>
          </a:p>
        </p:txBody>
      </p:sp>
      <p:sp>
        <p:nvSpPr>
          <p:cNvPr id="8" name="Textfeld 7">
            <a:extLst>
              <a:ext uri="{FF2B5EF4-FFF2-40B4-BE49-F238E27FC236}">
                <a16:creationId xmlns:a16="http://schemas.microsoft.com/office/drawing/2014/main" id="{5A4F9BB8-BAA6-8E37-8E78-27B1508954F5}"/>
              </a:ext>
            </a:extLst>
          </p:cNvPr>
          <p:cNvSpPr txBox="1"/>
          <p:nvPr/>
        </p:nvSpPr>
        <p:spPr>
          <a:xfrm>
            <a:off x="340836" y="977617"/>
            <a:ext cx="3104493" cy="523220"/>
          </a:xfrm>
          <a:prstGeom prst="rect">
            <a:avLst/>
          </a:prstGeom>
        </p:spPr>
        <p:txBody>
          <a:bodyPr vert="horz" wrap="square" lIns="91440" tIns="45720" rIns="91440" bIns="45720" rtlCol="0" anchor="t">
            <a:spAutoFit/>
          </a:bodyPr>
          <a:lstStyle/>
          <a:p>
            <a:pPr algn="l"/>
            <a:r>
              <a:rPr lang="en-US" sz="1400" b="1" dirty="0">
                <a:solidFill>
                  <a:srgbClr val="FF0000"/>
                </a:solidFill>
              </a:rPr>
              <a:t>Zu </a:t>
            </a:r>
            <a:r>
              <a:rPr lang="en-US" sz="1400" b="1" dirty="0" err="1">
                <a:solidFill>
                  <a:srgbClr val="FF0000"/>
                </a:solidFill>
              </a:rPr>
              <a:t>definieren</a:t>
            </a:r>
            <a:r>
              <a:rPr lang="en-US" sz="1400" b="1" dirty="0">
                <a:solidFill>
                  <a:srgbClr val="FF0000"/>
                </a:solidFill>
              </a:rPr>
              <a:t> </a:t>
            </a:r>
            <a:r>
              <a:rPr lang="en-US" sz="1400" b="1" dirty="0" err="1">
                <a:solidFill>
                  <a:srgbClr val="FF0000"/>
                </a:solidFill>
              </a:rPr>
              <a:t>vor</a:t>
            </a:r>
            <a:r>
              <a:rPr lang="en-US" sz="1400" b="1" dirty="0">
                <a:solidFill>
                  <a:srgbClr val="FF0000"/>
                </a:solidFill>
              </a:rPr>
              <a:t> Start der </a:t>
            </a:r>
            <a:r>
              <a:rPr lang="en-US" sz="1400" b="1" dirty="0" err="1">
                <a:solidFill>
                  <a:srgbClr val="FF0000"/>
                </a:solidFill>
              </a:rPr>
              <a:t>Messung</a:t>
            </a:r>
            <a:r>
              <a:rPr lang="en-US" sz="1400" b="1" dirty="0">
                <a:solidFill>
                  <a:srgbClr val="FF0000"/>
                </a:solidFill>
              </a:rPr>
              <a:t>. </a:t>
            </a:r>
            <a:r>
              <a:rPr lang="en-US" sz="1400" dirty="0" err="1"/>
              <a:t>Referenzpunkt</a:t>
            </a:r>
            <a:r>
              <a:rPr lang="en-US" sz="1400" dirty="0"/>
              <a:t>: Target</a:t>
            </a:r>
          </a:p>
        </p:txBody>
      </p:sp>
      <p:sp>
        <p:nvSpPr>
          <p:cNvPr id="9" name="Textfeld 8">
            <a:extLst>
              <a:ext uri="{FF2B5EF4-FFF2-40B4-BE49-F238E27FC236}">
                <a16:creationId xmlns:a16="http://schemas.microsoft.com/office/drawing/2014/main" id="{B8498681-FB47-9F3F-126E-77DC3BE08276}"/>
              </a:ext>
            </a:extLst>
          </p:cNvPr>
          <p:cNvSpPr txBox="1"/>
          <p:nvPr/>
        </p:nvSpPr>
        <p:spPr>
          <a:xfrm>
            <a:off x="4252688" y="977616"/>
            <a:ext cx="4074886" cy="523220"/>
          </a:xfrm>
          <a:prstGeom prst="rect">
            <a:avLst/>
          </a:prstGeom>
        </p:spPr>
        <p:txBody>
          <a:bodyPr vert="horz" wrap="square" lIns="91440" tIns="45720" rIns="91440" bIns="45720" rtlCol="0" anchor="t">
            <a:spAutoFit/>
          </a:bodyPr>
          <a:lstStyle/>
          <a:p>
            <a:pPr algn="l"/>
            <a:r>
              <a:rPr lang="en-US" sz="1400" b="1" dirty="0">
                <a:solidFill>
                  <a:srgbClr val="FF0000"/>
                </a:solidFill>
              </a:rPr>
              <a:t>Zu </a:t>
            </a:r>
            <a:r>
              <a:rPr lang="en-US" sz="1400" b="1" dirty="0" err="1">
                <a:solidFill>
                  <a:srgbClr val="FF0000"/>
                </a:solidFill>
              </a:rPr>
              <a:t>bestimmen</a:t>
            </a:r>
            <a:r>
              <a:rPr lang="en-US" sz="1400" b="1" dirty="0">
                <a:solidFill>
                  <a:srgbClr val="FF0000"/>
                </a:solidFill>
              </a:rPr>
              <a:t> </a:t>
            </a:r>
            <a:r>
              <a:rPr lang="en-US" sz="1400" b="1" dirty="0" err="1">
                <a:solidFill>
                  <a:srgbClr val="FF0000"/>
                </a:solidFill>
              </a:rPr>
              <a:t>aus</a:t>
            </a:r>
            <a:r>
              <a:rPr lang="en-US" sz="1400" b="1" dirty="0">
                <a:solidFill>
                  <a:srgbClr val="FF0000"/>
                </a:solidFill>
              </a:rPr>
              <a:t> den </a:t>
            </a:r>
            <a:r>
              <a:rPr lang="en-US" sz="1400" b="1" dirty="0" err="1">
                <a:solidFill>
                  <a:srgbClr val="FF0000"/>
                </a:solidFill>
              </a:rPr>
              <a:t>Betriebsdaten</a:t>
            </a:r>
            <a:r>
              <a:rPr lang="en-US" sz="1400" b="1" dirty="0">
                <a:solidFill>
                  <a:srgbClr val="FF0000"/>
                </a:solidFill>
              </a:rPr>
              <a:t>. </a:t>
            </a:r>
            <a:r>
              <a:rPr lang="en-US" sz="1400" dirty="0" err="1"/>
              <a:t>Referenzpunkt</a:t>
            </a:r>
            <a:r>
              <a:rPr lang="en-US" sz="1400" dirty="0"/>
              <a:t>: </a:t>
            </a:r>
            <a:r>
              <a:rPr lang="en-US" sz="1400" dirty="0" err="1"/>
              <a:t>Ausgang</a:t>
            </a:r>
            <a:r>
              <a:rPr lang="en-US" sz="1400" dirty="0"/>
              <a:t> </a:t>
            </a:r>
            <a:r>
              <a:rPr lang="en-US" sz="1400" dirty="0" err="1"/>
              <a:t>Beschleunigerteil</a:t>
            </a:r>
            <a:r>
              <a:rPr lang="en-US" sz="1400" dirty="0"/>
              <a:t>. </a:t>
            </a:r>
          </a:p>
        </p:txBody>
      </p:sp>
      <p:graphicFrame>
        <p:nvGraphicFramePr>
          <p:cNvPr id="12" name="Inhaltsplatzhalter 5">
            <a:extLst>
              <a:ext uri="{FF2B5EF4-FFF2-40B4-BE49-F238E27FC236}">
                <a16:creationId xmlns:a16="http://schemas.microsoft.com/office/drawing/2014/main" id="{3A158AF6-41BE-5B73-771C-02890016EB8C}"/>
              </a:ext>
            </a:extLst>
          </p:cNvPr>
          <p:cNvGraphicFramePr>
            <a:graphicFrameLocks/>
          </p:cNvGraphicFramePr>
          <p:nvPr>
            <p:extLst>
              <p:ext uri="{D42A27DB-BD31-4B8C-83A1-F6EECF244321}">
                <p14:modId xmlns:p14="http://schemas.microsoft.com/office/powerpoint/2010/main" val="737418601"/>
              </p:ext>
            </p:extLst>
          </p:nvPr>
        </p:nvGraphicFramePr>
        <p:xfrm>
          <a:off x="4609196" y="2792009"/>
          <a:ext cx="3564829" cy="1483360"/>
        </p:xfrm>
        <a:graphic>
          <a:graphicData uri="http://schemas.openxmlformats.org/drawingml/2006/table">
            <a:tbl>
              <a:tblPr firstRow="1" bandRow="1">
                <a:tableStyleId>{5C22544A-7EE6-4342-B048-85BDC9FD1C3A}</a:tableStyleId>
              </a:tblPr>
              <a:tblGrid>
                <a:gridCol w="2261506">
                  <a:extLst>
                    <a:ext uri="{9D8B030D-6E8A-4147-A177-3AD203B41FA5}">
                      <a16:colId xmlns:a16="http://schemas.microsoft.com/office/drawing/2014/main" val="1656481488"/>
                    </a:ext>
                  </a:extLst>
                </a:gridCol>
                <a:gridCol w="1303323">
                  <a:extLst>
                    <a:ext uri="{9D8B030D-6E8A-4147-A177-3AD203B41FA5}">
                      <a16:colId xmlns:a16="http://schemas.microsoft.com/office/drawing/2014/main" val="486733604"/>
                    </a:ext>
                  </a:extLst>
                </a:gridCol>
              </a:tblGrid>
              <a:tr h="370840">
                <a:tc>
                  <a:txBody>
                    <a:bodyPr/>
                    <a:lstStyle/>
                    <a:p>
                      <a:endParaRPr lang="en-US" dirty="0"/>
                    </a:p>
                  </a:txBody>
                  <a:tcPr/>
                </a:tc>
                <a:tc>
                  <a:txBody>
                    <a:bodyPr/>
                    <a:lstStyle/>
                    <a:p>
                      <a:pPr algn="ctr"/>
                      <a:r>
                        <a:rPr lang="en-US" dirty="0" err="1"/>
                        <a:t>Istwerte</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Tatsächliche Betriebszeit</a:t>
                      </a:r>
                      <a:endParaRPr lang="en-US" dirty="0"/>
                    </a:p>
                  </a:txBody>
                  <a:tcPr/>
                </a:tc>
                <a:tc>
                  <a:txBody>
                    <a:bodyPr/>
                    <a:lstStyle/>
                    <a:p>
                      <a:endParaRPr lang="en-US"/>
                    </a:p>
                  </a:txBody>
                  <a:tcPr/>
                </a:tc>
                <a:extLst>
                  <a:ext uri="{0D108BD9-81ED-4DB2-BD59-A6C34878D82A}">
                    <a16:rowId xmlns:a16="http://schemas.microsoft.com/office/drawing/2014/main" val="4031479271"/>
                  </a:ext>
                </a:extLst>
              </a:tr>
              <a:tr h="370840">
                <a:tc>
                  <a:txBody>
                    <a:bodyPr/>
                    <a:lstStyle/>
                    <a:p>
                      <a:r>
                        <a:rPr lang="de-DE" dirty="0"/>
                        <a:t>Gelieferte Anzahl Ionen</a:t>
                      </a:r>
                      <a:endParaRPr lang="en-US" dirty="0"/>
                    </a:p>
                  </a:txBody>
                  <a:tcPr/>
                </a:tc>
                <a:tc>
                  <a:txBody>
                    <a:bodyPr/>
                    <a:lstStyle/>
                    <a:p>
                      <a:endParaRPr lang="en-US"/>
                    </a:p>
                  </a:txBody>
                  <a:tcPr/>
                </a:tc>
                <a:extLst>
                  <a:ext uri="{0D108BD9-81ED-4DB2-BD59-A6C34878D82A}">
                    <a16:rowId xmlns:a16="http://schemas.microsoft.com/office/drawing/2014/main" val="3430592704"/>
                  </a:ext>
                </a:extLst>
              </a:tr>
              <a:tr h="370840">
                <a:tc>
                  <a:txBody>
                    <a:bodyPr/>
                    <a:lstStyle/>
                    <a:p>
                      <a:r>
                        <a:rPr lang="de-DE" dirty="0"/>
                        <a:t>Anzahl guter Pulse</a:t>
                      </a:r>
                      <a:endParaRPr lang="en-US" dirty="0"/>
                    </a:p>
                  </a:txBody>
                  <a:tcPr/>
                </a:tc>
                <a:tc>
                  <a:txBody>
                    <a:bodyPr/>
                    <a:lstStyle/>
                    <a:p>
                      <a:endParaRPr lang="en-US" dirty="0"/>
                    </a:p>
                  </a:txBody>
                  <a:tcPr/>
                </a:tc>
                <a:extLst>
                  <a:ext uri="{0D108BD9-81ED-4DB2-BD59-A6C34878D82A}">
                    <a16:rowId xmlns:a16="http://schemas.microsoft.com/office/drawing/2014/main" val="3657146464"/>
                  </a:ext>
                </a:extLst>
              </a:tr>
            </a:tbl>
          </a:graphicData>
        </a:graphic>
      </p:graphicFrame>
      <p:graphicFrame>
        <p:nvGraphicFramePr>
          <p:cNvPr id="10" name="Inhaltsplatzhalter 5">
            <a:extLst>
              <a:ext uri="{FF2B5EF4-FFF2-40B4-BE49-F238E27FC236}">
                <a16:creationId xmlns:a16="http://schemas.microsoft.com/office/drawing/2014/main" id="{9ED259D6-0D66-6896-BE23-C242E89552B9}"/>
              </a:ext>
            </a:extLst>
          </p:cNvPr>
          <p:cNvGraphicFramePr>
            <a:graphicFrameLocks/>
          </p:cNvGraphicFramePr>
          <p:nvPr>
            <p:extLst>
              <p:ext uri="{D42A27DB-BD31-4B8C-83A1-F6EECF244321}">
                <p14:modId xmlns:p14="http://schemas.microsoft.com/office/powerpoint/2010/main" val="1304825059"/>
              </p:ext>
            </p:extLst>
          </p:nvPr>
        </p:nvGraphicFramePr>
        <p:xfrm>
          <a:off x="4405088" y="2171522"/>
          <a:ext cx="3564829" cy="1483360"/>
        </p:xfrm>
        <a:graphic>
          <a:graphicData uri="http://schemas.openxmlformats.org/drawingml/2006/table">
            <a:tbl>
              <a:tblPr firstRow="1" bandRow="1">
                <a:tableStyleId>{5C22544A-7EE6-4342-B048-85BDC9FD1C3A}</a:tableStyleId>
              </a:tblPr>
              <a:tblGrid>
                <a:gridCol w="2261506">
                  <a:extLst>
                    <a:ext uri="{9D8B030D-6E8A-4147-A177-3AD203B41FA5}">
                      <a16:colId xmlns:a16="http://schemas.microsoft.com/office/drawing/2014/main" val="1656481488"/>
                    </a:ext>
                  </a:extLst>
                </a:gridCol>
                <a:gridCol w="1303323">
                  <a:extLst>
                    <a:ext uri="{9D8B030D-6E8A-4147-A177-3AD203B41FA5}">
                      <a16:colId xmlns:a16="http://schemas.microsoft.com/office/drawing/2014/main" val="486733604"/>
                    </a:ext>
                  </a:extLst>
                </a:gridCol>
              </a:tblGrid>
              <a:tr h="370840">
                <a:tc>
                  <a:txBody>
                    <a:bodyPr/>
                    <a:lstStyle/>
                    <a:p>
                      <a:endParaRPr lang="en-US" dirty="0"/>
                    </a:p>
                  </a:txBody>
                  <a:tcPr/>
                </a:tc>
                <a:tc>
                  <a:txBody>
                    <a:bodyPr/>
                    <a:lstStyle/>
                    <a:p>
                      <a:pPr algn="ctr"/>
                      <a:r>
                        <a:rPr lang="en-US" dirty="0" err="1"/>
                        <a:t>Istwerte</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Tatsächliche Betriebszeit</a:t>
                      </a:r>
                      <a:endParaRPr lang="en-US" dirty="0"/>
                    </a:p>
                  </a:txBody>
                  <a:tcPr/>
                </a:tc>
                <a:tc>
                  <a:txBody>
                    <a:bodyPr/>
                    <a:lstStyle/>
                    <a:p>
                      <a:endParaRPr lang="en-US"/>
                    </a:p>
                  </a:txBody>
                  <a:tcPr/>
                </a:tc>
                <a:extLst>
                  <a:ext uri="{0D108BD9-81ED-4DB2-BD59-A6C34878D82A}">
                    <a16:rowId xmlns:a16="http://schemas.microsoft.com/office/drawing/2014/main" val="4031479271"/>
                  </a:ext>
                </a:extLst>
              </a:tr>
              <a:tr h="370840">
                <a:tc>
                  <a:txBody>
                    <a:bodyPr/>
                    <a:lstStyle/>
                    <a:p>
                      <a:r>
                        <a:rPr lang="de-DE" dirty="0"/>
                        <a:t>Gelieferte Anzahl Ionen</a:t>
                      </a:r>
                      <a:endParaRPr lang="en-US" dirty="0"/>
                    </a:p>
                  </a:txBody>
                  <a:tcPr/>
                </a:tc>
                <a:tc>
                  <a:txBody>
                    <a:bodyPr/>
                    <a:lstStyle/>
                    <a:p>
                      <a:endParaRPr lang="en-US"/>
                    </a:p>
                  </a:txBody>
                  <a:tcPr/>
                </a:tc>
                <a:extLst>
                  <a:ext uri="{0D108BD9-81ED-4DB2-BD59-A6C34878D82A}">
                    <a16:rowId xmlns:a16="http://schemas.microsoft.com/office/drawing/2014/main" val="3430592704"/>
                  </a:ext>
                </a:extLst>
              </a:tr>
              <a:tr h="370840">
                <a:tc>
                  <a:txBody>
                    <a:bodyPr/>
                    <a:lstStyle/>
                    <a:p>
                      <a:r>
                        <a:rPr lang="de-DE" dirty="0"/>
                        <a:t>Anzahl guter Pulse</a:t>
                      </a:r>
                      <a:endParaRPr lang="en-US" dirty="0"/>
                    </a:p>
                  </a:txBody>
                  <a:tcPr/>
                </a:tc>
                <a:tc>
                  <a:txBody>
                    <a:bodyPr/>
                    <a:lstStyle/>
                    <a:p>
                      <a:endParaRPr lang="en-US" dirty="0"/>
                    </a:p>
                  </a:txBody>
                  <a:tcPr/>
                </a:tc>
                <a:extLst>
                  <a:ext uri="{0D108BD9-81ED-4DB2-BD59-A6C34878D82A}">
                    <a16:rowId xmlns:a16="http://schemas.microsoft.com/office/drawing/2014/main" val="3657146464"/>
                  </a:ext>
                </a:extLst>
              </a:tr>
            </a:tbl>
          </a:graphicData>
        </a:graphic>
      </p:graphicFrame>
      <p:graphicFrame>
        <p:nvGraphicFramePr>
          <p:cNvPr id="7" name="Inhaltsplatzhalter 5">
            <a:extLst>
              <a:ext uri="{FF2B5EF4-FFF2-40B4-BE49-F238E27FC236}">
                <a16:creationId xmlns:a16="http://schemas.microsoft.com/office/drawing/2014/main" id="{2133B880-B39F-7B8C-2FF6-27387BCFC491}"/>
              </a:ext>
            </a:extLst>
          </p:cNvPr>
          <p:cNvGraphicFramePr>
            <a:graphicFrameLocks/>
          </p:cNvGraphicFramePr>
          <p:nvPr>
            <p:extLst>
              <p:ext uri="{D42A27DB-BD31-4B8C-83A1-F6EECF244321}">
                <p14:modId xmlns:p14="http://schemas.microsoft.com/office/powerpoint/2010/main" val="1462166863"/>
              </p:ext>
            </p:extLst>
          </p:nvPr>
        </p:nvGraphicFramePr>
        <p:xfrm>
          <a:off x="4252688" y="1553756"/>
          <a:ext cx="3564829" cy="1483360"/>
        </p:xfrm>
        <a:graphic>
          <a:graphicData uri="http://schemas.openxmlformats.org/drawingml/2006/table">
            <a:tbl>
              <a:tblPr firstRow="1" bandRow="1">
                <a:tableStyleId>{5C22544A-7EE6-4342-B048-85BDC9FD1C3A}</a:tableStyleId>
              </a:tblPr>
              <a:tblGrid>
                <a:gridCol w="2261506">
                  <a:extLst>
                    <a:ext uri="{9D8B030D-6E8A-4147-A177-3AD203B41FA5}">
                      <a16:colId xmlns:a16="http://schemas.microsoft.com/office/drawing/2014/main" val="1656481488"/>
                    </a:ext>
                  </a:extLst>
                </a:gridCol>
                <a:gridCol w="1303323">
                  <a:extLst>
                    <a:ext uri="{9D8B030D-6E8A-4147-A177-3AD203B41FA5}">
                      <a16:colId xmlns:a16="http://schemas.microsoft.com/office/drawing/2014/main" val="486733604"/>
                    </a:ext>
                  </a:extLst>
                </a:gridCol>
              </a:tblGrid>
              <a:tr h="370840">
                <a:tc>
                  <a:txBody>
                    <a:bodyPr/>
                    <a:lstStyle/>
                    <a:p>
                      <a:endParaRPr lang="en-US" dirty="0"/>
                    </a:p>
                  </a:txBody>
                  <a:tcPr/>
                </a:tc>
                <a:tc>
                  <a:txBody>
                    <a:bodyPr/>
                    <a:lstStyle/>
                    <a:p>
                      <a:pPr algn="ctr"/>
                      <a:r>
                        <a:rPr lang="en-US" dirty="0" err="1"/>
                        <a:t>Istwerte</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Tatsächliche Betriebszeit</a:t>
                      </a:r>
                      <a:endParaRPr lang="en-US" dirty="0"/>
                    </a:p>
                  </a:txBody>
                  <a:tcPr/>
                </a:tc>
                <a:tc>
                  <a:txBody>
                    <a:bodyPr/>
                    <a:lstStyle/>
                    <a:p>
                      <a:endParaRPr lang="en-US"/>
                    </a:p>
                  </a:txBody>
                  <a:tcPr/>
                </a:tc>
                <a:extLst>
                  <a:ext uri="{0D108BD9-81ED-4DB2-BD59-A6C34878D82A}">
                    <a16:rowId xmlns:a16="http://schemas.microsoft.com/office/drawing/2014/main" val="4031479271"/>
                  </a:ext>
                </a:extLst>
              </a:tr>
              <a:tr h="370840">
                <a:tc>
                  <a:txBody>
                    <a:bodyPr/>
                    <a:lstStyle/>
                    <a:p>
                      <a:r>
                        <a:rPr lang="de-DE" dirty="0"/>
                        <a:t>Gelieferte Anzahl Ionen</a:t>
                      </a:r>
                      <a:endParaRPr lang="en-US" dirty="0"/>
                    </a:p>
                  </a:txBody>
                  <a:tcPr/>
                </a:tc>
                <a:tc>
                  <a:txBody>
                    <a:bodyPr/>
                    <a:lstStyle/>
                    <a:p>
                      <a:endParaRPr lang="en-US"/>
                    </a:p>
                  </a:txBody>
                  <a:tcPr/>
                </a:tc>
                <a:extLst>
                  <a:ext uri="{0D108BD9-81ED-4DB2-BD59-A6C34878D82A}">
                    <a16:rowId xmlns:a16="http://schemas.microsoft.com/office/drawing/2014/main" val="3430592704"/>
                  </a:ext>
                </a:extLst>
              </a:tr>
              <a:tr h="370840">
                <a:tc>
                  <a:txBody>
                    <a:bodyPr/>
                    <a:lstStyle/>
                    <a:p>
                      <a:r>
                        <a:rPr lang="de-DE" dirty="0"/>
                        <a:t>Anzahl guter Pulse</a:t>
                      </a:r>
                      <a:endParaRPr lang="en-US" dirty="0"/>
                    </a:p>
                  </a:txBody>
                  <a:tcPr/>
                </a:tc>
                <a:tc>
                  <a:txBody>
                    <a:bodyPr/>
                    <a:lstStyle/>
                    <a:p>
                      <a:endParaRPr lang="en-US" dirty="0"/>
                    </a:p>
                  </a:txBody>
                  <a:tcPr/>
                </a:tc>
                <a:extLst>
                  <a:ext uri="{0D108BD9-81ED-4DB2-BD59-A6C34878D82A}">
                    <a16:rowId xmlns:a16="http://schemas.microsoft.com/office/drawing/2014/main" val="3657146464"/>
                  </a:ext>
                </a:extLst>
              </a:tr>
            </a:tbl>
          </a:graphicData>
        </a:graphic>
      </p:graphicFrame>
      <p:sp>
        <p:nvSpPr>
          <p:cNvPr id="13" name="Textfeld 12">
            <a:extLst>
              <a:ext uri="{FF2B5EF4-FFF2-40B4-BE49-F238E27FC236}">
                <a16:creationId xmlns:a16="http://schemas.microsoft.com/office/drawing/2014/main" id="{C1E2DCB2-83E2-3073-B3FE-C873A877925E}"/>
              </a:ext>
            </a:extLst>
          </p:cNvPr>
          <p:cNvSpPr txBox="1"/>
          <p:nvPr/>
        </p:nvSpPr>
        <p:spPr>
          <a:xfrm>
            <a:off x="7825373" y="1579626"/>
            <a:ext cx="851515" cy="369332"/>
          </a:xfrm>
          <a:prstGeom prst="rect">
            <a:avLst/>
          </a:prstGeom>
        </p:spPr>
        <p:txBody>
          <a:bodyPr vert="horz" wrap="none" lIns="91440" tIns="45720" rIns="91440" bIns="45720" rtlCol="0" anchor="t">
            <a:spAutoFit/>
          </a:bodyPr>
          <a:lstStyle/>
          <a:p>
            <a:pPr algn="l"/>
            <a:r>
              <a:rPr lang="en-US" dirty="0"/>
              <a:t>Quelle</a:t>
            </a:r>
          </a:p>
        </p:txBody>
      </p:sp>
      <p:sp>
        <p:nvSpPr>
          <p:cNvPr id="14" name="Textfeld 13">
            <a:extLst>
              <a:ext uri="{FF2B5EF4-FFF2-40B4-BE49-F238E27FC236}">
                <a16:creationId xmlns:a16="http://schemas.microsoft.com/office/drawing/2014/main" id="{289E76D2-5498-B3AD-92EA-2C09EDAE2B0F}"/>
              </a:ext>
            </a:extLst>
          </p:cNvPr>
          <p:cNvSpPr txBox="1"/>
          <p:nvPr/>
        </p:nvSpPr>
        <p:spPr>
          <a:xfrm>
            <a:off x="8010429" y="2140236"/>
            <a:ext cx="1031051" cy="369332"/>
          </a:xfrm>
          <a:prstGeom prst="rect">
            <a:avLst/>
          </a:prstGeom>
        </p:spPr>
        <p:txBody>
          <a:bodyPr vert="horz" wrap="none" lIns="91440" tIns="45720" rIns="91440" bIns="45720" rtlCol="0" anchor="t">
            <a:spAutoFit/>
          </a:bodyPr>
          <a:lstStyle/>
          <a:p>
            <a:pPr algn="l"/>
            <a:r>
              <a:rPr lang="en-US" dirty="0"/>
              <a:t>UNILAC</a:t>
            </a:r>
          </a:p>
        </p:txBody>
      </p:sp>
      <p:sp>
        <p:nvSpPr>
          <p:cNvPr id="15" name="Textfeld 14">
            <a:extLst>
              <a:ext uri="{FF2B5EF4-FFF2-40B4-BE49-F238E27FC236}">
                <a16:creationId xmlns:a16="http://schemas.microsoft.com/office/drawing/2014/main" id="{77132E7C-BEDA-4F14-A266-AD243B20CB6B}"/>
              </a:ext>
            </a:extLst>
          </p:cNvPr>
          <p:cNvSpPr txBox="1"/>
          <p:nvPr/>
        </p:nvSpPr>
        <p:spPr>
          <a:xfrm>
            <a:off x="8211813" y="2774327"/>
            <a:ext cx="813043" cy="369332"/>
          </a:xfrm>
          <a:prstGeom prst="rect">
            <a:avLst/>
          </a:prstGeom>
        </p:spPr>
        <p:txBody>
          <a:bodyPr vert="horz" wrap="none" lIns="91440" tIns="45720" rIns="91440" bIns="45720" rtlCol="0" anchor="t">
            <a:spAutoFit/>
          </a:bodyPr>
          <a:lstStyle/>
          <a:p>
            <a:pPr algn="l"/>
            <a:r>
              <a:rPr lang="en-US" dirty="0"/>
              <a:t>SIS18</a:t>
            </a:r>
          </a:p>
        </p:txBody>
      </p:sp>
      <p:sp>
        <p:nvSpPr>
          <p:cNvPr id="16" name="Textfeld 15">
            <a:extLst>
              <a:ext uri="{FF2B5EF4-FFF2-40B4-BE49-F238E27FC236}">
                <a16:creationId xmlns:a16="http://schemas.microsoft.com/office/drawing/2014/main" id="{1333C7C4-5A25-F3EE-E1EB-41C551379BD9}"/>
              </a:ext>
            </a:extLst>
          </p:cNvPr>
          <p:cNvSpPr txBox="1"/>
          <p:nvPr/>
        </p:nvSpPr>
        <p:spPr>
          <a:xfrm>
            <a:off x="8043978" y="4294006"/>
            <a:ext cx="479618" cy="369332"/>
          </a:xfrm>
          <a:prstGeom prst="rect">
            <a:avLst/>
          </a:prstGeom>
        </p:spPr>
        <p:txBody>
          <a:bodyPr vert="horz" wrap="none" lIns="91440" tIns="45720" rIns="91440" bIns="45720" rtlCol="0" anchor="t">
            <a:spAutoFit/>
          </a:bodyPr>
          <a:lstStyle/>
          <a:p>
            <a:pPr algn="l"/>
            <a:r>
              <a:rPr lang="en-US" dirty="0"/>
              <a:t>… </a:t>
            </a:r>
          </a:p>
        </p:txBody>
      </p:sp>
    </p:spTree>
    <p:extLst>
      <p:ext uri="{BB962C8B-B14F-4D97-AF65-F5344CB8AC3E}">
        <p14:creationId xmlns:p14="http://schemas.microsoft.com/office/powerpoint/2010/main" val="375683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EAA9F-C996-59C1-3E76-26DF8EA89156}"/>
              </a:ext>
            </a:extLst>
          </p:cNvPr>
          <p:cNvSpPr>
            <a:spLocks noGrp="1"/>
          </p:cNvSpPr>
          <p:nvPr>
            <p:ph type="title"/>
          </p:nvPr>
        </p:nvSpPr>
        <p:spPr/>
        <p:txBody>
          <a:bodyPr/>
          <a:lstStyle/>
          <a:p>
            <a:r>
              <a:rPr lang="en-US" sz="2000" dirty="0" err="1"/>
              <a:t>Resultat</a:t>
            </a:r>
            <a:r>
              <a:rPr lang="en-US" sz="2000" dirty="0"/>
              <a:t> für </a:t>
            </a:r>
            <a:r>
              <a:rPr lang="en-US" sz="2000" dirty="0" err="1"/>
              <a:t>existierenden</a:t>
            </a:r>
            <a:r>
              <a:rPr lang="en-US" sz="2000" dirty="0"/>
              <a:t> </a:t>
            </a:r>
            <a:r>
              <a:rPr lang="en-US" sz="2000" dirty="0" err="1"/>
              <a:t>Komplex</a:t>
            </a:r>
            <a:endParaRPr lang="en-US" sz="2000" dirty="0"/>
          </a:p>
        </p:txBody>
      </p:sp>
      <p:sp>
        <p:nvSpPr>
          <p:cNvPr id="4" name="Datumsplatzhalter 3">
            <a:extLst>
              <a:ext uri="{FF2B5EF4-FFF2-40B4-BE49-F238E27FC236}">
                <a16:creationId xmlns:a16="http://schemas.microsoft.com/office/drawing/2014/main" id="{0129EC62-7574-F4AC-A3EC-4485C08FA3A5}"/>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3B69B816-9918-58F9-5237-245C7A89A03C}"/>
              </a:ext>
            </a:extLst>
          </p:cNvPr>
          <p:cNvSpPr>
            <a:spLocks noGrp="1"/>
          </p:cNvSpPr>
          <p:nvPr>
            <p:ph type="ftr" sz="quarter" idx="3"/>
          </p:nvPr>
        </p:nvSpPr>
        <p:spPr/>
        <p:txBody>
          <a:bodyPr/>
          <a:lstStyle/>
          <a:p>
            <a:pPr algn="l"/>
            <a:r>
              <a:rPr lang="de-DE"/>
              <a:t>PerfKom #1, 1 Feb 2024</a:t>
            </a:r>
          </a:p>
        </p:txBody>
      </p:sp>
      <p:graphicFrame>
        <p:nvGraphicFramePr>
          <p:cNvPr id="6" name="Inhaltsplatzhalter 5">
            <a:extLst>
              <a:ext uri="{FF2B5EF4-FFF2-40B4-BE49-F238E27FC236}">
                <a16:creationId xmlns:a16="http://schemas.microsoft.com/office/drawing/2014/main" id="{8198A9E6-DABD-BEFC-C28A-168972A10C9D}"/>
              </a:ext>
            </a:extLst>
          </p:cNvPr>
          <p:cNvGraphicFramePr>
            <a:graphicFrameLocks noGrp="1"/>
          </p:cNvGraphicFramePr>
          <p:nvPr>
            <p:ph idx="1"/>
            <p:extLst>
              <p:ext uri="{D42A27DB-BD31-4B8C-83A1-F6EECF244321}">
                <p14:modId xmlns:p14="http://schemas.microsoft.com/office/powerpoint/2010/main" val="1464876225"/>
              </p:ext>
            </p:extLst>
          </p:nvPr>
        </p:nvGraphicFramePr>
        <p:xfrm>
          <a:off x="909081" y="1137376"/>
          <a:ext cx="7325837" cy="2621280"/>
        </p:xfrm>
        <a:graphic>
          <a:graphicData uri="http://schemas.openxmlformats.org/drawingml/2006/table">
            <a:tbl>
              <a:tblPr firstRow="1" bandRow="1">
                <a:tableStyleId>{5C22544A-7EE6-4342-B048-85BDC9FD1C3A}</a:tableStyleId>
              </a:tblPr>
              <a:tblGrid>
                <a:gridCol w="1649118">
                  <a:extLst>
                    <a:ext uri="{9D8B030D-6E8A-4147-A177-3AD203B41FA5}">
                      <a16:colId xmlns:a16="http://schemas.microsoft.com/office/drawing/2014/main" val="1656481488"/>
                    </a:ext>
                  </a:extLst>
                </a:gridCol>
                <a:gridCol w="1135347">
                  <a:extLst>
                    <a:ext uri="{9D8B030D-6E8A-4147-A177-3AD203B41FA5}">
                      <a16:colId xmlns:a16="http://schemas.microsoft.com/office/drawing/2014/main" val="486733604"/>
                    </a:ext>
                  </a:extLst>
                </a:gridCol>
                <a:gridCol w="1135343">
                  <a:extLst>
                    <a:ext uri="{9D8B030D-6E8A-4147-A177-3AD203B41FA5}">
                      <a16:colId xmlns:a16="http://schemas.microsoft.com/office/drawing/2014/main" val="1217122836"/>
                    </a:ext>
                  </a:extLst>
                </a:gridCol>
                <a:gridCol w="1135343">
                  <a:extLst>
                    <a:ext uri="{9D8B030D-6E8A-4147-A177-3AD203B41FA5}">
                      <a16:colId xmlns:a16="http://schemas.microsoft.com/office/drawing/2014/main" val="854218105"/>
                    </a:ext>
                  </a:extLst>
                </a:gridCol>
                <a:gridCol w="1135343">
                  <a:extLst>
                    <a:ext uri="{9D8B030D-6E8A-4147-A177-3AD203B41FA5}">
                      <a16:colId xmlns:a16="http://schemas.microsoft.com/office/drawing/2014/main" val="3422845702"/>
                    </a:ext>
                  </a:extLst>
                </a:gridCol>
                <a:gridCol w="1135343">
                  <a:extLst>
                    <a:ext uri="{9D8B030D-6E8A-4147-A177-3AD203B41FA5}">
                      <a16:colId xmlns:a16="http://schemas.microsoft.com/office/drawing/2014/main" val="491444070"/>
                    </a:ext>
                  </a:extLst>
                </a:gridCol>
              </a:tblGrid>
              <a:tr h="370840">
                <a:tc>
                  <a:txBody>
                    <a:bodyPr/>
                    <a:lstStyle/>
                    <a:p>
                      <a:r>
                        <a:rPr lang="de-DE" b="1" baseline="30000" dirty="0">
                          <a:solidFill>
                            <a:schemeClr val="bg1"/>
                          </a:solidFill>
                        </a:rPr>
                        <a:t>14</a:t>
                      </a:r>
                      <a:r>
                        <a:rPr lang="de-DE" b="1" dirty="0">
                          <a:solidFill>
                            <a:schemeClr val="bg1"/>
                          </a:solidFill>
                        </a:rPr>
                        <a:t>N</a:t>
                      </a:r>
                      <a:r>
                        <a:rPr lang="de-DE" b="1" baseline="30000" dirty="0">
                          <a:solidFill>
                            <a:schemeClr val="bg1"/>
                          </a:solidFill>
                        </a:rPr>
                        <a:t>7+ </a:t>
                      </a:r>
                      <a:r>
                        <a:rPr lang="de-DE" b="1" dirty="0">
                          <a:solidFill>
                            <a:schemeClr val="bg1"/>
                          </a:solidFill>
                        </a:rPr>
                        <a:t>bis zum Pionen Target</a:t>
                      </a:r>
                      <a:endParaRPr lang="en-US" dirty="0">
                        <a:solidFill>
                          <a:schemeClr val="bg1"/>
                        </a:solidFill>
                      </a:endParaRPr>
                    </a:p>
                  </a:txBody>
                  <a:tcPr/>
                </a:tc>
                <a:tc>
                  <a:txBody>
                    <a:bodyPr/>
                    <a:lstStyle/>
                    <a:p>
                      <a:pPr algn="ctr"/>
                      <a:r>
                        <a:rPr lang="en-US" dirty="0"/>
                        <a:t>Quelle</a:t>
                      </a:r>
                    </a:p>
                  </a:txBody>
                  <a:tcPr/>
                </a:tc>
                <a:tc>
                  <a:txBody>
                    <a:bodyPr/>
                    <a:lstStyle/>
                    <a:p>
                      <a:pPr algn="ctr"/>
                      <a:r>
                        <a:rPr lang="en-US" dirty="0"/>
                        <a:t>UNILAC</a:t>
                      </a:r>
                    </a:p>
                  </a:txBody>
                  <a:tcPr/>
                </a:tc>
                <a:tc>
                  <a:txBody>
                    <a:bodyPr/>
                    <a:lstStyle/>
                    <a:p>
                      <a:pPr algn="ctr"/>
                      <a:r>
                        <a:rPr lang="en-US" dirty="0"/>
                        <a:t>UNILAC </a:t>
                      </a:r>
                      <a:r>
                        <a:rPr lang="en-US" dirty="0">
                          <a:sym typeface="Wingdings" pitchFamily="2" charset="2"/>
                        </a:rPr>
                        <a:t> SIS18</a:t>
                      </a:r>
                      <a:endParaRPr lang="en-US" dirty="0"/>
                    </a:p>
                  </a:txBody>
                  <a:tcPr/>
                </a:tc>
                <a:tc>
                  <a:txBody>
                    <a:bodyPr/>
                    <a:lstStyle/>
                    <a:p>
                      <a:pPr algn="ctr"/>
                      <a:r>
                        <a:rPr lang="en-US" dirty="0"/>
                        <a:t>SIS18</a:t>
                      </a:r>
                    </a:p>
                  </a:txBody>
                  <a:tcPr/>
                </a:tc>
                <a:tc>
                  <a:txBody>
                    <a:bodyPr/>
                    <a:lstStyle/>
                    <a:p>
                      <a:pPr algn="ctr"/>
                      <a:r>
                        <a:rPr lang="en-US" dirty="0"/>
                        <a:t>HEST </a:t>
                      </a:r>
                      <a:r>
                        <a:rPr lang="en-US" dirty="0">
                          <a:sym typeface="Wingdings" pitchFamily="2" charset="2"/>
                        </a:rPr>
                        <a:t> Target</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Verfügbarkeit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31479271"/>
                  </a:ext>
                </a:extLst>
              </a:tr>
              <a:tr h="370840">
                <a:tc>
                  <a:txBody>
                    <a:bodyPr/>
                    <a:lstStyle/>
                    <a:p>
                      <a:r>
                        <a:rPr lang="de-DE" dirty="0"/>
                        <a:t>Effektivität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30592704"/>
                  </a:ext>
                </a:extLst>
              </a:tr>
              <a:tr h="370840">
                <a:tc>
                  <a:txBody>
                    <a:bodyPr/>
                    <a:lstStyle/>
                    <a:p>
                      <a:r>
                        <a:rPr lang="de-DE" dirty="0"/>
                        <a:t>Qualität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7146464"/>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Gesamtanlagen-effektivität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69294750"/>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err="1"/>
                        <a:t>Einzelanlagen-effektivität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388803"/>
                  </a:ext>
                </a:extLst>
              </a:tr>
            </a:tbl>
          </a:graphicData>
        </a:graphic>
      </p:graphicFrame>
    </p:spTree>
    <p:extLst>
      <p:ext uri="{BB962C8B-B14F-4D97-AF65-F5344CB8AC3E}">
        <p14:creationId xmlns:p14="http://schemas.microsoft.com/office/powerpoint/2010/main" val="278038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E6A39-D058-6CD6-6FE4-90A543895C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C0D6A8-1F69-7D2B-68FE-48085671EEAD}"/>
              </a:ext>
            </a:extLst>
          </p:cNvPr>
          <p:cNvSpPr>
            <a:spLocks noGrp="1"/>
          </p:cNvSpPr>
          <p:nvPr>
            <p:ph type="title"/>
          </p:nvPr>
        </p:nvSpPr>
        <p:spPr/>
        <p:txBody>
          <a:bodyPr/>
          <a:lstStyle/>
          <a:p>
            <a:r>
              <a:rPr lang="en-US" sz="2000" dirty="0" err="1"/>
              <a:t>Resultat</a:t>
            </a:r>
            <a:r>
              <a:rPr lang="en-US" sz="2000" dirty="0"/>
              <a:t> für </a:t>
            </a:r>
            <a:r>
              <a:rPr lang="en-US" sz="2000" dirty="0" err="1"/>
              <a:t>existierenden</a:t>
            </a:r>
            <a:r>
              <a:rPr lang="en-US" sz="2000" dirty="0"/>
              <a:t> </a:t>
            </a:r>
            <a:r>
              <a:rPr lang="en-US" sz="2000" dirty="0" err="1"/>
              <a:t>Komplex</a:t>
            </a:r>
            <a:r>
              <a:rPr lang="en-US" sz="2000" dirty="0"/>
              <a:t>: </a:t>
            </a:r>
            <a:r>
              <a:rPr lang="en-US" sz="2000" dirty="0" err="1"/>
              <a:t>Beispiel</a:t>
            </a:r>
            <a:endParaRPr lang="en-US" sz="2000" dirty="0"/>
          </a:p>
        </p:txBody>
      </p:sp>
      <p:sp>
        <p:nvSpPr>
          <p:cNvPr id="4" name="Datumsplatzhalter 3">
            <a:extLst>
              <a:ext uri="{FF2B5EF4-FFF2-40B4-BE49-F238E27FC236}">
                <a16:creationId xmlns:a16="http://schemas.microsoft.com/office/drawing/2014/main" id="{635F7729-5DDE-6A2A-35B6-83E09F7D1159}"/>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7812EAC4-B1EF-2F54-3D72-183C3B13ED96}"/>
              </a:ext>
            </a:extLst>
          </p:cNvPr>
          <p:cNvSpPr>
            <a:spLocks noGrp="1"/>
          </p:cNvSpPr>
          <p:nvPr>
            <p:ph type="ftr" sz="quarter" idx="3"/>
          </p:nvPr>
        </p:nvSpPr>
        <p:spPr/>
        <p:txBody>
          <a:bodyPr/>
          <a:lstStyle/>
          <a:p>
            <a:pPr algn="l"/>
            <a:r>
              <a:rPr lang="de-DE"/>
              <a:t>PerfKom #1, 1 Feb 2024</a:t>
            </a:r>
          </a:p>
        </p:txBody>
      </p:sp>
      <p:graphicFrame>
        <p:nvGraphicFramePr>
          <p:cNvPr id="6" name="Inhaltsplatzhalter 5">
            <a:extLst>
              <a:ext uri="{FF2B5EF4-FFF2-40B4-BE49-F238E27FC236}">
                <a16:creationId xmlns:a16="http://schemas.microsoft.com/office/drawing/2014/main" id="{5B6D1BA9-30AB-459C-9B4D-291749968640}"/>
              </a:ext>
            </a:extLst>
          </p:cNvPr>
          <p:cNvGraphicFramePr>
            <a:graphicFrameLocks noGrp="1"/>
          </p:cNvGraphicFramePr>
          <p:nvPr>
            <p:ph idx="1"/>
            <p:extLst>
              <p:ext uri="{D42A27DB-BD31-4B8C-83A1-F6EECF244321}">
                <p14:modId xmlns:p14="http://schemas.microsoft.com/office/powerpoint/2010/main" val="897365527"/>
              </p:ext>
            </p:extLst>
          </p:nvPr>
        </p:nvGraphicFramePr>
        <p:xfrm>
          <a:off x="909081" y="1137376"/>
          <a:ext cx="7325837" cy="2621280"/>
        </p:xfrm>
        <a:graphic>
          <a:graphicData uri="http://schemas.openxmlformats.org/drawingml/2006/table">
            <a:tbl>
              <a:tblPr firstRow="1" bandRow="1">
                <a:tableStyleId>{5C22544A-7EE6-4342-B048-85BDC9FD1C3A}</a:tableStyleId>
              </a:tblPr>
              <a:tblGrid>
                <a:gridCol w="1649118">
                  <a:extLst>
                    <a:ext uri="{9D8B030D-6E8A-4147-A177-3AD203B41FA5}">
                      <a16:colId xmlns:a16="http://schemas.microsoft.com/office/drawing/2014/main" val="1656481488"/>
                    </a:ext>
                  </a:extLst>
                </a:gridCol>
                <a:gridCol w="1135347">
                  <a:extLst>
                    <a:ext uri="{9D8B030D-6E8A-4147-A177-3AD203B41FA5}">
                      <a16:colId xmlns:a16="http://schemas.microsoft.com/office/drawing/2014/main" val="486733604"/>
                    </a:ext>
                  </a:extLst>
                </a:gridCol>
                <a:gridCol w="1135343">
                  <a:extLst>
                    <a:ext uri="{9D8B030D-6E8A-4147-A177-3AD203B41FA5}">
                      <a16:colId xmlns:a16="http://schemas.microsoft.com/office/drawing/2014/main" val="1217122836"/>
                    </a:ext>
                  </a:extLst>
                </a:gridCol>
                <a:gridCol w="1135343">
                  <a:extLst>
                    <a:ext uri="{9D8B030D-6E8A-4147-A177-3AD203B41FA5}">
                      <a16:colId xmlns:a16="http://schemas.microsoft.com/office/drawing/2014/main" val="854218105"/>
                    </a:ext>
                  </a:extLst>
                </a:gridCol>
                <a:gridCol w="1135343">
                  <a:extLst>
                    <a:ext uri="{9D8B030D-6E8A-4147-A177-3AD203B41FA5}">
                      <a16:colId xmlns:a16="http://schemas.microsoft.com/office/drawing/2014/main" val="3422845702"/>
                    </a:ext>
                  </a:extLst>
                </a:gridCol>
                <a:gridCol w="1135343">
                  <a:extLst>
                    <a:ext uri="{9D8B030D-6E8A-4147-A177-3AD203B41FA5}">
                      <a16:colId xmlns:a16="http://schemas.microsoft.com/office/drawing/2014/main" val="491444070"/>
                    </a:ext>
                  </a:extLst>
                </a:gridCol>
              </a:tblGrid>
              <a:tr h="370840">
                <a:tc>
                  <a:txBody>
                    <a:bodyPr/>
                    <a:lstStyle/>
                    <a:p>
                      <a:r>
                        <a:rPr lang="de-DE" b="1" baseline="30000" dirty="0">
                          <a:solidFill>
                            <a:schemeClr val="bg1"/>
                          </a:solidFill>
                        </a:rPr>
                        <a:t>14</a:t>
                      </a:r>
                      <a:r>
                        <a:rPr lang="de-DE" b="1" dirty="0">
                          <a:solidFill>
                            <a:schemeClr val="bg1"/>
                          </a:solidFill>
                        </a:rPr>
                        <a:t>N</a:t>
                      </a:r>
                      <a:r>
                        <a:rPr lang="de-DE" b="1" baseline="30000" dirty="0">
                          <a:solidFill>
                            <a:schemeClr val="bg1"/>
                          </a:solidFill>
                        </a:rPr>
                        <a:t>7+ </a:t>
                      </a:r>
                      <a:r>
                        <a:rPr lang="de-DE" b="1" dirty="0">
                          <a:solidFill>
                            <a:schemeClr val="bg1"/>
                          </a:solidFill>
                        </a:rPr>
                        <a:t>bis zum Pionen Target</a:t>
                      </a:r>
                      <a:endParaRPr lang="en-US" dirty="0">
                        <a:solidFill>
                          <a:schemeClr val="bg1"/>
                        </a:solidFill>
                      </a:endParaRPr>
                    </a:p>
                  </a:txBody>
                  <a:tcPr/>
                </a:tc>
                <a:tc>
                  <a:txBody>
                    <a:bodyPr/>
                    <a:lstStyle/>
                    <a:p>
                      <a:pPr algn="ctr"/>
                      <a:r>
                        <a:rPr lang="en-US" dirty="0"/>
                        <a:t>Quelle</a:t>
                      </a:r>
                    </a:p>
                  </a:txBody>
                  <a:tcPr/>
                </a:tc>
                <a:tc>
                  <a:txBody>
                    <a:bodyPr/>
                    <a:lstStyle/>
                    <a:p>
                      <a:pPr algn="ctr"/>
                      <a:r>
                        <a:rPr lang="en-US" dirty="0"/>
                        <a:t>UNILAC</a:t>
                      </a:r>
                    </a:p>
                  </a:txBody>
                  <a:tcPr/>
                </a:tc>
                <a:tc>
                  <a:txBody>
                    <a:bodyPr/>
                    <a:lstStyle/>
                    <a:p>
                      <a:pPr algn="ctr"/>
                      <a:r>
                        <a:rPr lang="en-US" dirty="0"/>
                        <a:t>UNILAC </a:t>
                      </a:r>
                      <a:r>
                        <a:rPr lang="en-US" dirty="0">
                          <a:sym typeface="Wingdings" pitchFamily="2" charset="2"/>
                        </a:rPr>
                        <a:t> SIS18</a:t>
                      </a:r>
                      <a:endParaRPr lang="en-US" dirty="0"/>
                    </a:p>
                  </a:txBody>
                  <a:tcPr/>
                </a:tc>
                <a:tc>
                  <a:txBody>
                    <a:bodyPr/>
                    <a:lstStyle/>
                    <a:p>
                      <a:pPr algn="ctr"/>
                      <a:r>
                        <a:rPr lang="en-US" dirty="0"/>
                        <a:t>SIS18</a:t>
                      </a:r>
                    </a:p>
                  </a:txBody>
                  <a:tcPr/>
                </a:tc>
                <a:tc>
                  <a:txBody>
                    <a:bodyPr/>
                    <a:lstStyle/>
                    <a:p>
                      <a:pPr algn="ctr"/>
                      <a:r>
                        <a:rPr lang="en-US" dirty="0"/>
                        <a:t>HEST </a:t>
                      </a:r>
                      <a:r>
                        <a:rPr lang="en-US" dirty="0">
                          <a:sym typeface="Wingdings" pitchFamily="2" charset="2"/>
                        </a:rPr>
                        <a:t> Target</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Verfügbarkeit</a:t>
                      </a:r>
                      <a:endParaRPr lang="en-US" dirty="0"/>
                    </a:p>
                  </a:txBody>
                  <a:tcPr/>
                </a:tc>
                <a:tc>
                  <a:txBody>
                    <a:bodyPr/>
                    <a:lstStyle/>
                    <a:p>
                      <a:pPr algn="ctr"/>
                      <a:r>
                        <a:rPr lang="en-US" i="1" dirty="0"/>
                        <a:t>95%</a:t>
                      </a:r>
                    </a:p>
                  </a:txBody>
                  <a:tcPr/>
                </a:tc>
                <a:tc>
                  <a:txBody>
                    <a:bodyPr/>
                    <a:lstStyle/>
                    <a:p>
                      <a:pPr algn="ctr"/>
                      <a:r>
                        <a:rPr lang="en-US" i="1" dirty="0"/>
                        <a:t>90%</a:t>
                      </a:r>
                    </a:p>
                  </a:txBody>
                  <a:tcPr/>
                </a:tc>
                <a:tc>
                  <a:txBody>
                    <a:bodyPr/>
                    <a:lstStyle/>
                    <a:p>
                      <a:pPr algn="ctr"/>
                      <a:r>
                        <a:rPr lang="en-US" i="1" dirty="0"/>
                        <a:t>85%</a:t>
                      </a:r>
                    </a:p>
                  </a:txBody>
                  <a:tcPr/>
                </a:tc>
                <a:tc>
                  <a:txBody>
                    <a:bodyPr/>
                    <a:lstStyle/>
                    <a:p>
                      <a:pPr algn="ctr"/>
                      <a:r>
                        <a:rPr lang="en-US" i="1" dirty="0"/>
                        <a:t>81%</a:t>
                      </a:r>
                    </a:p>
                  </a:txBody>
                  <a:tcPr/>
                </a:tc>
                <a:tc>
                  <a:txBody>
                    <a:bodyPr/>
                    <a:lstStyle/>
                    <a:p>
                      <a:pPr algn="ctr"/>
                      <a:r>
                        <a:rPr lang="en-US" i="1" dirty="0"/>
                        <a:t>79%</a:t>
                      </a:r>
                    </a:p>
                  </a:txBody>
                  <a:tcPr/>
                </a:tc>
                <a:extLst>
                  <a:ext uri="{0D108BD9-81ED-4DB2-BD59-A6C34878D82A}">
                    <a16:rowId xmlns:a16="http://schemas.microsoft.com/office/drawing/2014/main" val="4031479271"/>
                  </a:ext>
                </a:extLst>
              </a:tr>
              <a:tr h="370840">
                <a:tc>
                  <a:txBody>
                    <a:bodyPr/>
                    <a:lstStyle/>
                    <a:p>
                      <a:r>
                        <a:rPr lang="de-DE" dirty="0"/>
                        <a:t>Effektivität</a:t>
                      </a:r>
                      <a:endParaRPr lang="en-US" dirty="0"/>
                    </a:p>
                  </a:txBody>
                  <a:tcPr/>
                </a:tc>
                <a:tc>
                  <a:txBody>
                    <a:bodyPr/>
                    <a:lstStyle/>
                    <a:p>
                      <a:pPr algn="ctr"/>
                      <a:r>
                        <a:rPr lang="en-US" i="1" dirty="0"/>
                        <a:t>160%</a:t>
                      </a:r>
                    </a:p>
                  </a:txBody>
                  <a:tcPr/>
                </a:tc>
                <a:tc>
                  <a:txBody>
                    <a:bodyPr/>
                    <a:lstStyle/>
                    <a:p>
                      <a:pPr algn="ctr"/>
                      <a:r>
                        <a:rPr lang="en-US" i="1" dirty="0"/>
                        <a:t>150%</a:t>
                      </a:r>
                    </a:p>
                  </a:txBody>
                  <a:tcPr/>
                </a:tc>
                <a:tc>
                  <a:txBody>
                    <a:bodyPr/>
                    <a:lstStyle/>
                    <a:p>
                      <a:pPr algn="ctr"/>
                      <a:r>
                        <a:rPr lang="en-US" i="1" dirty="0"/>
                        <a:t>140%</a:t>
                      </a:r>
                    </a:p>
                  </a:txBody>
                  <a:tcPr/>
                </a:tc>
                <a:tc>
                  <a:txBody>
                    <a:bodyPr/>
                    <a:lstStyle/>
                    <a:p>
                      <a:pPr algn="ctr"/>
                      <a:r>
                        <a:rPr lang="en-US" i="1" dirty="0"/>
                        <a:t>130%</a:t>
                      </a:r>
                    </a:p>
                  </a:txBody>
                  <a:tcPr/>
                </a:tc>
                <a:tc>
                  <a:txBody>
                    <a:bodyPr/>
                    <a:lstStyle/>
                    <a:p>
                      <a:pPr algn="ctr"/>
                      <a:r>
                        <a:rPr lang="en-US" i="1" dirty="0"/>
                        <a:t>120%</a:t>
                      </a:r>
                    </a:p>
                  </a:txBody>
                  <a:tcPr/>
                </a:tc>
                <a:extLst>
                  <a:ext uri="{0D108BD9-81ED-4DB2-BD59-A6C34878D82A}">
                    <a16:rowId xmlns:a16="http://schemas.microsoft.com/office/drawing/2014/main" val="3430592704"/>
                  </a:ext>
                </a:extLst>
              </a:tr>
              <a:tr h="370840">
                <a:tc>
                  <a:txBody>
                    <a:bodyPr/>
                    <a:lstStyle/>
                    <a:p>
                      <a:r>
                        <a:rPr lang="de-DE" dirty="0"/>
                        <a:t>Qualität</a:t>
                      </a:r>
                      <a:endParaRPr lang="en-US" dirty="0"/>
                    </a:p>
                  </a:txBody>
                  <a:tcPr/>
                </a:tc>
                <a:tc>
                  <a:txBody>
                    <a:bodyPr/>
                    <a:lstStyle/>
                    <a:p>
                      <a:pPr algn="ctr"/>
                      <a:r>
                        <a:rPr lang="en-US" i="1" dirty="0"/>
                        <a:t>100%</a:t>
                      </a:r>
                    </a:p>
                  </a:txBody>
                  <a:tcPr/>
                </a:tc>
                <a:tc>
                  <a:txBody>
                    <a:bodyPr/>
                    <a:lstStyle/>
                    <a:p>
                      <a:pPr algn="ctr"/>
                      <a:r>
                        <a:rPr lang="en-US" i="1" dirty="0"/>
                        <a:t>95%</a:t>
                      </a:r>
                    </a:p>
                  </a:txBody>
                  <a:tcPr/>
                </a:tc>
                <a:tc>
                  <a:txBody>
                    <a:bodyPr/>
                    <a:lstStyle/>
                    <a:p>
                      <a:pPr algn="ctr"/>
                      <a:r>
                        <a:rPr lang="en-US" i="1" dirty="0"/>
                        <a:t>90%</a:t>
                      </a:r>
                    </a:p>
                  </a:txBody>
                  <a:tcPr/>
                </a:tc>
                <a:tc>
                  <a:txBody>
                    <a:bodyPr/>
                    <a:lstStyle/>
                    <a:p>
                      <a:pPr algn="ctr"/>
                      <a:r>
                        <a:rPr lang="en-US" i="1" dirty="0"/>
                        <a:t>85%</a:t>
                      </a:r>
                    </a:p>
                  </a:txBody>
                  <a:tcPr/>
                </a:tc>
                <a:tc>
                  <a:txBody>
                    <a:bodyPr/>
                    <a:lstStyle/>
                    <a:p>
                      <a:pPr algn="ctr"/>
                      <a:r>
                        <a:rPr lang="en-US" i="1" dirty="0"/>
                        <a:t>80%</a:t>
                      </a:r>
                    </a:p>
                  </a:txBody>
                  <a:tcPr/>
                </a:tc>
                <a:extLst>
                  <a:ext uri="{0D108BD9-81ED-4DB2-BD59-A6C34878D82A}">
                    <a16:rowId xmlns:a16="http://schemas.microsoft.com/office/drawing/2014/main" val="3657146464"/>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Gesamtanlagen-effektivität</a:t>
                      </a:r>
                      <a:endParaRPr lang="en-US"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extLst>
                  <a:ext uri="{0D108BD9-81ED-4DB2-BD59-A6C34878D82A}">
                    <a16:rowId xmlns:a16="http://schemas.microsoft.com/office/drawing/2014/main" val="196929475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Einzelanlagen-effektivität</a:t>
                      </a:r>
                      <a:endParaRPr lang="en-US"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extLst>
                  <a:ext uri="{0D108BD9-81ED-4DB2-BD59-A6C34878D82A}">
                    <a16:rowId xmlns:a16="http://schemas.microsoft.com/office/drawing/2014/main" val="2496721991"/>
                  </a:ext>
                </a:extLst>
              </a:tr>
            </a:tbl>
          </a:graphicData>
        </a:graphic>
      </p:graphicFrame>
    </p:spTree>
    <p:extLst>
      <p:ext uri="{BB962C8B-B14F-4D97-AF65-F5344CB8AC3E}">
        <p14:creationId xmlns:p14="http://schemas.microsoft.com/office/powerpoint/2010/main" val="350384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5378-7C12-7EC9-425E-EB50E6E3C4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B4C9B5-338A-D018-38C2-391ED4A6663B}"/>
              </a:ext>
            </a:extLst>
          </p:cNvPr>
          <p:cNvSpPr>
            <a:spLocks noGrp="1"/>
          </p:cNvSpPr>
          <p:nvPr>
            <p:ph type="title"/>
          </p:nvPr>
        </p:nvSpPr>
        <p:spPr/>
        <p:txBody>
          <a:bodyPr/>
          <a:lstStyle/>
          <a:p>
            <a:r>
              <a:rPr lang="en-US" sz="2000" dirty="0" err="1"/>
              <a:t>Resultat</a:t>
            </a:r>
            <a:r>
              <a:rPr lang="en-US" sz="2000" dirty="0"/>
              <a:t> für </a:t>
            </a:r>
            <a:r>
              <a:rPr lang="en-US" sz="2000" dirty="0" err="1"/>
              <a:t>existierenden</a:t>
            </a:r>
            <a:r>
              <a:rPr lang="en-US" sz="2000" dirty="0"/>
              <a:t> </a:t>
            </a:r>
            <a:r>
              <a:rPr lang="en-US" sz="2000" dirty="0" err="1"/>
              <a:t>Komplex</a:t>
            </a:r>
            <a:r>
              <a:rPr lang="en-US" sz="2000" dirty="0"/>
              <a:t>: </a:t>
            </a:r>
            <a:r>
              <a:rPr lang="en-US" sz="2000" dirty="0" err="1"/>
              <a:t>Beispiel</a:t>
            </a:r>
            <a:endParaRPr lang="en-US" sz="2000" dirty="0"/>
          </a:p>
        </p:txBody>
      </p:sp>
      <p:sp>
        <p:nvSpPr>
          <p:cNvPr id="4" name="Datumsplatzhalter 3">
            <a:extLst>
              <a:ext uri="{FF2B5EF4-FFF2-40B4-BE49-F238E27FC236}">
                <a16:creationId xmlns:a16="http://schemas.microsoft.com/office/drawing/2014/main" id="{78DAA0D3-22E9-6B7B-AB9C-78E59AAC7121}"/>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72AE8C42-0D9D-9B9E-3F34-82C405F99ECE}"/>
              </a:ext>
            </a:extLst>
          </p:cNvPr>
          <p:cNvSpPr>
            <a:spLocks noGrp="1"/>
          </p:cNvSpPr>
          <p:nvPr>
            <p:ph type="ftr" sz="quarter" idx="3"/>
          </p:nvPr>
        </p:nvSpPr>
        <p:spPr/>
        <p:txBody>
          <a:bodyPr/>
          <a:lstStyle/>
          <a:p>
            <a:pPr algn="l"/>
            <a:r>
              <a:rPr lang="de-DE"/>
              <a:t>PerfKom #1, 1 Feb 2024</a:t>
            </a:r>
          </a:p>
        </p:txBody>
      </p:sp>
      <p:graphicFrame>
        <p:nvGraphicFramePr>
          <p:cNvPr id="6" name="Inhaltsplatzhalter 5">
            <a:extLst>
              <a:ext uri="{FF2B5EF4-FFF2-40B4-BE49-F238E27FC236}">
                <a16:creationId xmlns:a16="http://schemas.microsoft.com/office/drawing/2014/main" id="{CD9102C7-7B84-DE6E-61EC-6C6E5F76DC5A}"/>
              </a:ext>
            </a:extLst>
          </p:cNvPr>
          <p:cNvGraphicFramePr>
            <a:graphicFrameLocks noGrp="1"/>
          </p:cNvGraphicFramePr>
          <p:nvPr>
            <p:ph idx="1"/>
            <p:extLst>
              <p:ext uri="{D42A27DB-BD31-4B8C-83A1-F6EECF244321}">
                <p14:modId xmlns:p14="http://schemas.microsoft.com/office/powerpoint/2010/main" val="597512705"/>
              </p:ext>
            </p:extLst>
          </p:nvPr>
        </p:nvGraphicFramePr>
        <p:xfrm>
          <a:off x="909081" y="1137376"/>
          <a:ext cx="7325837" cy="2621280"/>
        </p:xfrm>
        <a:graphic>
          <a:graphicData uri="http://schemas.openxmlformats.org/drawingml/2006/table">
            <a:tbl>
              <a:tblPr firstRow="1" bandRow="1">
                <a:tableStyleId>{5C22544A-7EE6-4342-B048-85BDC9FD1C3A}</a:tableStyleId>
              </a:tblPr>
              <a:tblGrid>
                <a:gridCol w="1649118">
                  <a:extLst>
                    <a:ext uri="{9D8B030D-6E8A-4147-A177-3AD203B41FA5}">
                      <a16:colId xmlns:a16="http://schemas.microsoft.com/office/drawing/2014/main" val="1656481488"/>
                    </a:ext>
                  </a:extLst>
                </a:gridCol>
                <a:gridCol w="1135347">
                  <a:extLst>
                    <a:ext uri="{9D8B030D-6E8A-4147-A177-3AD203B41FA5}">
                      <a16:colId xmlns:a16="http://schemas.microsoft.com/office/drawing/2014/main" val="486733604"/>
                    </a:ext>
                  </a:extLst>
                </a:gridCol>
                <a:gridCol w="1135343">
                  <a:extLst>
                    <a:ext uri="{9D8B030D-6E8A-4147-A177-3AD203B41FA5}">
                      <a16:colId xmlns:a16="http://schemas.microsoft.com/office/drawing/2014/main" val="1217122836"/>
                    </a:ext>
                  </a:extLst>
                </a:gridCol>
                <a:gridCol w="1135343">
                  <a:extLst>
                    <a:ext uri="{9D8B030D-6E8A-4147-A177-3AD203B41FA5}">
                      <a16:colId xmlns:a16="http://schemas.microsoft.com/office/drawing/2014/main" val="854218105"/>
                    </a:ext>
                  </a:extLst>
                </a:gridCol>
                <a:gridCol w="1135343">
                  <a:extLst>
                    <a:ext uri="{9D8B030D-6E8A-4147-A177-3AD203B41FA5}">
                      <a16:colId xmlns:a16="http://schemas.microsoft.com/office/drawing/2014/main" val="3422845702"/>
                    </a:ext>
                  </a:extLst>
                </a:gridCol>
                <a:gridCol w="1135343">
                  <a:extLst>
                    <a:ext uri="{9D8B030D-6E8A-4147-A177-3AD203B41FA5}">
                      <a16:colId xmlns:a16="http://schemas.microsoft.com/office/drawing/2014/main" val="491444070"/>
                    </a:ext>
                  </a:extLst>
                </a:gridCol>
              </a:tblGrid>
              <a:tr h="370840">
                <a:tc>
                  <a:txBody>
                    <a:bodyPr/>
                    <a:lstStyle/>
                    <a:p>
                      <a:r>
                        <a:rPr lang="de-DE" b="1" baseline="30000" dirty="0">
                          <a:solidFill>
                            <a:schemeClr val="bg1"/>
                          </a:solidFill>
                        </a:rPr>
                        <a:t>14</a:t>
                      </a:r>
                      <a:r>
                        <a:rPr lang="de-DE" b="1" dirty="0">
                          <a:solidFill>
                            <a:schemeClr val="bg1"/>
                          </a:solidFill>
                        </a:rPr>
                        <a:t>N</a:t>
                      </a:r>
                      <a:r>
                        <a:rPr lang="de-DE" b="1" baseline="30000" dirty="0">
                          <a:solidFill>
                            <a:schemeClr val="bg1"/>
                          </a:solidFill>
                        </a:rPr>
                        <a:t>7+ </a:t>
                      </a:r>
                      <a:r>
                        <a:rPr lang="de-DE" b="1" dirty="0">
                          <a:solidFill>
                            <a:schemeClr val="bg1"/>
                          </a:solidFill>
                        </a:rPr>
                        <a:t>bis zum Pionen Target</a:t>
                      </a:r>
                      <a:endParaRPr lang="en-US" dirty="0">
                        <a:solidFill>
                          <a:schemeClr val="bg1"/>
                        </a:solidFill>
                      </a:endParaRPr>
                    </a:p>
                  </a:txBody>
                  <a:tcPr/>
                </a:tc>
                <a:tc>
                  <a:txBody>
                    <a:bodyPr/>
                    <a:lstStyle/>
                    <a:p>
                      <a:pPr algn="ctr"/>
                      <a:r>
                        <a:rPr lang="en-US" dirty="0"/>
                        <a:t>Quelle</a:t>
                      </a:r>
                    </a:p>
                  </a:txBody>
                  <a:tcPr/>
                </a:tc>
                <a:tc>
                  <a:txBody>
                    <a:bodyPr/>
                    <a:lstStyle/>
                    <a:p>
                      <a:pPr algn="ctr"/>
                      <a:r>
                        <a:rPr lang="en-US" dirty="0"/>
                        <a:t>UNILAC</a:t>
                      </a:r>
                    </a:p>
                  </a:txBody>
                  <a:tcPr/>
                </a:tc>
                <a:tc>
                  <a:txBody>
                    <a:bodyPr/>
                    <a:lstStyle/>
                    <a:p>
                      <a:pPr algn="ctr"/>
                      <a:r>
                        <a:rPr lang="en-US" dirty="0"/>
                        <a:t>UNILAC </a:t>
                      </a:r>
                      <a:r>
                        <a:rPr lang="en-US" dirty="0">
                          <a:sym typeface="Wingdings" pitchFamily="2" charset="2"/>
                        </a:rPr>
                        <a:t> SIS18</a:t>
                      </a:r>
                      <a:endParaRPr lang="en-US" dirty="0"/>
                    </a:p>
                  </a:txBody>
                  <a:tcPr/>
                </a:tc>
                <a:tc>
                  <a:txBody>
                    <a:bodyPr/>
                    <a:lstStyle/>
                    <a:p>
                      <a:pPr algn="ctr"/>
                      <a:r>
                        <a:rPr lang="en-US" dirty="0"/>
                        <a:t>SIS18</a:t>
                      </a:r>
                    </a:p>
                  </a:txBody>
                  <a:tcPr/>
                </a:tc>
                <a:tc>
                  <a:txBody>
                    <a:bodyPr/>
                    <a:lstStyle/>
                    <a:p>
                      <a:pPr algn="ctr"/>
                      <a:r>
                        <a:rPr lang="en-US" dirty="0"/>
                        <a:t>HEST </a:t>
                      </a:r>
                      <a:r>
                        <a:rPr lang="en-US" dirty="0">
                          <a:sym typeface="Wingdings" pitchFamily="2" charset="2"/>
                        </a:rPr>
                        <a:t> Target</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Verfügbarkeit</a:t>
                      </a:r>
                      <a:endParaRPr lang="en-US" dirty="0"/>
                    </a:p>
                  </a:txBody>
                  <a:tcPr/>
                </a:tc>
                <a:tc>
                  <a:txBody>
                    <a:bodyPr/>
                    <a:lstStyle/>
                    <a:p>
                      <a:pPr algn="ctr"/>
                      <a:r>
                        <a:rPr lang="en-US" i="1" dirty="0"/>
                        <a:t>95%</a:t>
                      </a:r>
                    </a:p>
                  </a:txBody>
                  <a:tcPr/>
                </a:tc>
                <a:tc>
                  <a:txBody>
                    <a:bodyPr/>
                    <a:lstStyle/>
                    <a:p>
                      <a:pPr algn="ctr"/>
                      <a:r>
                        <a:rPr lang="en-US" i="1" dirty="0"/>
                        <a:t>90%</a:t>
                      </a:r>
                    </a:p>
                  </a:txBody>
                  <a:tcPr/>
                </a:tc>
                <a:tc>
                  <a:txBody>
                    <a:bodyPr/>
                    <a:lstStyle/>
                    <a:p>
                      <a:pPr algn="ctr"/>
                      <a:r>
                        <a:rPr lang="en-US" i="1" dirty="0"/>
                        <a:t>85%</a:t>
                      </a:r>
                    </a:p>
                  </a:txBody>
                  <a:tcPr/>
                </a:tc>
                <a:tc>
                  <a:txBody>
                    <a:bodyPr/>
                    <a:lstStyle/>
                    <a:p>
                      <a:pPr algn="ctr"/>
                      <a:r>
                        <a:rPr lang="en-US" i="1" dirty="0"/>
                        <a:t>81%</a:t>
                      </a:r>
                    </a:p>
                  </a:txBody>
                  <a:tcPr/>
                </a:tc>
                <a:tc>
                  <a:txBody>
                    <a:bodyPr/>
                    <a:lstStyle/>
                    <a:p>
                      <a:pPr algn="ctr"/>
                      <a:r>
                        <a:rPr lang="en-US" i="1" dirty="0"/>
                        <a:t>79%</a:t>
                      </a:r>
                    </a:p>
                  </a:txBody>
                  <a:tcPr/>
                </a:tc>
                <a:extLst>
                  <a:ext uri="{0D108BD9-81ED-4DB2-BD59-A6C34878D82A}">
                    <a16:rowId xmlns:a16="http://schemas.microsoft.com/office/drawing/2014/main" val="4031479271"/>
                  </a:ext>
                </a:extLst>
              </a:tr>
              <a:tr h="370840">
                <a:tc>
                  <a:txBody>
                    <a:bodyPr/>
                    <a:lstStyle/>
                    <a:p>
                      <a:r>
                        <a:rPr lang="de-DE" dirty="0"/>
                        <a:t>Effektivität</a:t>
                      </a:r>
                      <a:endParaRPr lang="en-US" dirty="0"/>
                    </a:p>
                  </a:txBody>
                  <a:tcPr/>
                </a:tc>
                <a:tc>
                  <a:txBody>
                    <a:bodyPr/>
                    <a:lstStyle/>
                    <a:p>
                      <a:pPr algn="ctr"/>
                      <a:r>
                        <a:rPr lang="en-US" i="1" dirty="0"/>
                        <a:t>160%</a:t>
                      </a:r>
                    </a:p>
                  </a:txBody>
                  <a:tcPr/>
                </a:tc>
                <a:tc>
                  <a:txBody>
                    <a:bodyPr/>
                    <a:lstStyle/>
                    <a:p>
                      <a:pPr algn="ctr"/>
                      <a:r>
                        <a:rPr lang="en-US" i="1" dirty="0"/>
                        <a:t>150%</a:t>
                      </a:r>
                    </a:p>
                  </a:txBody>
                  <a:tcPr/>
                </a:tc>
                <a:tc>
                  <a:txBody>
                    <a:bodyPr/>
                    <a:lstStyle/>
                    <a:p>
                      <a:pPr algn="ctr"/>
                      <a:r>
                        <a:rPr lang="en-US" i="1" dirty="0"/>
                        <a:t>140%</a:t>
                      </a:r>
                    </a:p>
                  </a:txBody>
                  <a:tcPr/>
                </a:tc>
                <a:tc>
                  <a:txBody>
                    <a:bodyPr/>
                    <a:lstStyle/>
                    <a:p>
                      <a:pPr algn="ctr"/>
                      <a:r>
                        <a:rPr lang="en-US" i="1" dirty="0"/>
                        <a:t>130%</a:t>
                      </a:r>
                    </a:p>
                  </a:txBody>
                  <a:tcPr/>
                </a:tc>
                <a:tc>
                  <a:txBody>
                    <a:bodyPr/>
                    <a:lstStyle/>
                    <a:p>
                      <a:pPr algn="ctr"/>
                      <a:r>
                        <a:rPr lang="en-US" i="1" dirty="0"/>
                        <a:t>120%</a:t>
                      </a:r>
                    </a:p>
                  </a:txBody>
                  <a:tcPr/>
                </a:tc>
                <a:extLst>
                  <a:ext uri="{0D108BD9-81ED-4DB2-BD59-A6C34878D82A}">
                    <a16:rowId xmlns:a16="http://schemas.microsoft.com/office/drawing/2014/main" val="3430592704"/>
                  </a:ext>
                </a:extLst>
              </a:tr>
              <a:tr h="370840">
                <a:tc>
                  <a:txBody>
                    <a:bodyPr/>
                    <a:lstStyle/>
                    <a:p>
                      <a:r>
                        <a:rPr lang="de-DE" dirty="0"/>
                        <a:t>Qualität</a:t>
                      </a:r>
                      <a:endParaRPr lang="en-US" dirty="0"/>
                    </a:p>
                  </a:txBody>
                  <a:tcPr/>
                </a:tc>
                <a:tc>
                  <a:txBody>
                    <a:bodyPr/>
                    <a:lstStyle/>
                    <a:p>
                      <a:pPr algn="ctr"/>
                      <a:r>
                        <a:rPr lang="en-US" i="1" dirty="0"/>
                        <a:t>100%</a:t>
                      </a:r>
                    </a:p>
                  </a:txBody>
                  <a:tcPr/>
                </a:tc>
                <a:tc>
                  <a:txBody>
                    <a:bodyPr/>
                    <a:lstStyle/>
                    <a:p>
                      <a:pPr algn="ctr"/>
                      <a:r>
                        <a:rPr lang="en-US" i="1" dirty="0"/>
                        <a:t>95%</a:t>
                      </a:r>
                    </a:p>
                  </a:txBody>
                  <a:tcPr/>
                </a:tc>
                <a:tc>
                  <a:txBody>
                    <a:bodyPr/>
                    <a:lstStyle/>
                    <a:p>
                      <a:pPr algn="ctr"/>
                      <a:r>
                        <a:rPr lang="en-US" i="1" dirty="0"/>
                        <a:t>90%</a:t>
                      </a:r>
                    </a:p>
                  </a:txBody>
                  <a:tcPr/>
                </a:tc>
                <a:tc>
                  <a:txBody>
                    <a:bodyPr/>
                    <a:lstStyle/>
                    <a:p>
                      <a:pPr algn="ctr"/>
                      <a:r>
                        <a:rPr lang="en-US" i="1" dirty="0"/>
                        <a:t>85%</a:t>
                      </a:r>
                    </a:p>
                  </a:txBody>
                  <a:tcPr/>
                </a:tc>
                <a:tc>
                  <a:txBody>
                    <a:bodyPr/>
                    <a:lstStyle/>
                    <a:p>
                      <a:pPr algn="ctr"/>
                      <a:r>
                        <a:rPr lang="en-US" i="1" dirty="0"/>
                        <a:t>80%</a:t>
                      </a:r>
                    </a:p>
                  </a:txBody>
                  <a:tcPr/>
                </a:tc>
                <a:extLst>
                  <a:ext uri="{0D108BD9-81ED-4DB2-BD59-A6C34878D82A}">
                    <a16:rowId xmlns:a16="http://schemas.microsoft.com/office/drawing/2014/main" val="3657146464"/>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Gesamtanlagen-effektivität</a:t>
                      </a:r>
                      <a:endParaRPr lang="en-US" dirty="0"/>
                    </a:p>
                  </a:txBody>
                  <a:tcPr/>
                </a:tc>
                <a:tc>
                  <a:txBody>
                    <a:bodyPr/>
                    <a:lstStyle/>
                    <a:p>
                      <a:pPr algn="ctr"/>
                      <a:r>
                        <a:rPr lang="en-US" b="1" i="1" dirty="0"/>
                        <a:t>152%</a:t>
                      </a:r>
                    </a:p>
                  </a:txBody>
                  <a:tcPr/>
                </a:tc>
                <a:tc>
                  <a:txBody>
                    <a:bodyPr/>
                    <a:lstStyle/>
                    <a:p>
                      <a:pPr algn="ctr"/>
                      <a:r>
                        <a:rPr lang="en-US" b="1" i="1" dirty="0"/>
                        <a:t>128%</a:t>
                      </a:r>
                    </a:p>
                  </a:txBody>
                  <a:tcPr/>
                </a:tc>
                <a:tc>
                  <a:txBody>
                    <a:bodyPr/>
                    <a:lstStyle/>
                    <a:p>
                      <a:pPr algn="ctr"/>
                      <a:r>
                        <a:rPr lang="en-US" b="1" i="1" dirty="0"/>
                        <a:t>107%</a:t>
                      </a:r>
                    </a:p>
                  </a:txBody>
                  <a:tcPr/>
                </a:tc>
                <a:tc>
                  <a:txBody>
                    <a:bodyPr/>
                    <a:lstStyle/>
                    <a:p>
                      <a:pPr algn="ctr"/>
                      <a:r>
                        <a:rPr lang="en-US" b="1" i="1" dirty="0"/>
                        <a:t>90%</a:t>
                      </a:r>
                    </a:p>
                  </a:txBody>
                  <a:tcPr/>
                </a:tc>
                <a:tc>
                  <a:txBody>
                    <a:bodyPr/>
                    <a:lstStyle/>
                    <a:p>
                      <a:pPr algn="ctr"/>
                      <a:r>
                        <a:rPr lang="en-US" b="1" i="1" dirty="0"/>
                        <a:t>76%</a:t>
                      </a:r>
                    </a:p>
                  </a:txBody>
                  <a:tcPr/>
                </a:tc>
                <a:extLst>
                  <a:ext uri="{0D108BD9-81ED-4DB2-BD59-A6C34878D82A}">
                    <a16:rowId xmlns:a16="http://schemas.microsoft.com/office/drawing/2014/main" val="196929475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Einzelanlagen-effektivität</a:t>
                      </a:r>
                      <a:endParaRPr lang="en-US"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tc>
                  <a:txBody>
                    <a:bodyPr/>
                    <a:lstStyle/>
                    <a:p>
                      <a:pPr algn="ctr"/>
                      <a:endParaRPr lang="en-US" i="1" dirty="0"/>
                    </a:p>
                  </a:txBody>
                  <a:tcPr/>
                </a:tc>
                <a:extLst>
                  <a:ext uri="{0D108BD9-81ED-4DB2-BD59-A6C34878D82A}">
                    <a16:rowId xmlns:a16="http://schemas.microsoft.com/office/drawing/2014/main" val="2496721991"/>
                  </a:ext>
                </a:extLst>
              </a:tr>
            </a:tbl>
          </a:graphicData>
        </a:graphic>
      </p:graphicFrame>
    </p:spTree>
    <p:extLst>
      <p:ext uri="{BB962C8B-B14F-4D97-AF65-F5344CB8AC3E}">
        <p14:creationId xmlns:p14="http://schemas.microsoft.com/office/powerpoint/2010/main" val="108904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90CD4-4D51-C2C1-FF77-B97D16686C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F25CA0-C256-DFC0-9745-6D602280F271}"/>
              </a:ext>
            </a:extLst>
          </p:cNvPr>
          <p:cNvSpPr>
            <a:spLocks noGrp="1"/>
          </p:cNvSpPr>
          <p:nvPr>
            <p:ph type="title"/>
          </p:nvPr>
        </p:nvSpPr>
        <p:spPr/>
        <p:txBody>
          <a:bodyPr/>
          <a:lstStyle/>
          <a:p>
            <a:r>
              <a:rPr lang="en-US" sz="2000" dirty="0" err="1"/>
              <a:t>Resultat</a:t>
            </a:r>
            <a:r>
              <a:rPr lang="en-US" sz="2000" dirty="0"/>
              <a:t> für </a:t>
            </a:r>
            <a:r>
              <a:rPr lang="en-US" sz="2000" dirty="0" err="1"/>
              <a:t>existierenden</a:t>
            </a:r>
            <a:r>
              <a:rPr lang="en-US" sz="2000" dirty="0"/>
              <a:t> </a:t>
            </a:r>
            <a:r>
              <a:rPr lang="en-US" sz="2000" dirty="0" err="1"/>
              <a:t>Komplex</a:t>
            </a:r>
            <a:r>
              <a:rPr lang="en-US" sz="2000" dirty="0"/>
              <a:t>: </a:t>
            </a:r>
            <a:r>
              <a:rPr lang="en-US" sz="2000" dirty="0" err="1"/>
              <a:t>Beispiel</a:t>
            </a:r>
            <a:endParaRPr lang="en-US" sz="2000" dirty="0"/>
          </a:p>
        </p:txBody>
      </p:sp>
      <p:sp>
        <p:nvSpPr>
          <p:cNvPr id="4" name="Datumsplatzhalter 3">
            <a:extLst>
              <a:ext uri="{FF2B5EF4-FFF2-40B4-BE49-F238E27FC236}">
                <a16:creationId xmlns:a16="http://schemas.microsoft.com/office/drawing/2014/main" id="{C0144DE5-2CFC-8410-60E5-40FFF5A7D55A}"/>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96940FFE-ABF1-82AA-ECE0-1F9FB85BCF54}"/>
              </a:ext>
            </a:extLst>
          </p:cNvPr>
          <p:cNvSpPr>
            <a:spLocks noGrp="1"/>
          </p:cNvSpPr>
          <p:nvPr>
            <p:ph type="ftr" sz="quarter" idx="3"/>
          </p:nvPr>
        </p:nvSpPr>
        <p:spPr/>
        <p:txBody>
          <a:bodyPr/>
          <a:lstStyle/>
          <a:p>
            <a:pPr algn="l"/>
            <a:r>
              <a:rPr lang="de-DE"/>
              <a:t>PerfKom #1, 1 Feb 2024</a:t>
            </a:r>
          </a:p>
        </p:txBody>
      </p:sp>
      <p:graphicFrame>
        <p:nvGraphicFramePr>
          <p:cNvPr id="6" name="Inhaltsplatzhalter 5">
            <a:extLst>
              <a:ext uri="{FF2B5EF4-FFF2-40B4-BE49-F238E27FC236}">
                <a16:creationId xmlns:a16="http://schemas.microsoft.com/office/drawing/2014/main" id="{89A2CB12-F5AB-C9B5-D9B2-77992B48B450}"/>
              </a:ext>
            </a:extLst>
          </p:cNvPr>
          <p:cNvGraphicFramePr>
            <a:graphicFrameLocks noGrp="1"/>
          </p:cNvGraphicFramePr>
          <p:nvPr>
            <p:ph idx="1"/>
            <p:extLst>
              <p:ext uri="{D42A27DB-BD31-4B8C-83A1-F6EECF244321}">
                <p14:modId xmlns:p14="http://schemas.microsoft.com/office/powerpoint/2010/main" val="853515919"/>
              </p:ext>
            </p:extLst>
          </p:nvPr>
        </p:nvGraphicFramePr>
        <p:xfrm>
          <a:off x="909081" y="1137376"/>
          <a:ext cx="7325837" cy="2621280"/>
        </p:xfrm>
        <a:graphic>
          <a:graphicData uri="http://schemas.openxmlformats.org/drawingml/2006/table">
            <a:tbl>
              <a:tblPr firstRow="1" bandRow="1">
                <a:tableStyleId>{5C22544A-7EE6-4342-B048-85BDC9FD1C3A}</a:tableStyleId>
              </a:tblPr>
              <a:tblGrid>
                <a:gridCol w="1649118">
                  <a:extLst>
                    <a:ext uri="{9D8B030D-6E8A-4147-A177-3AD203B41FA5}">
                      <a16:colId xmlns:a16="http://schemas.microsoft.com/office/drawing/2014/main" val="1656481488"/>
                    </a:ext>
                  </a:extLst>
                </a:gridCol>
                <a:gridCol w="1135347">
                  <a:extLst>
                    <a:ext uri="{9D8B030D-6E8A-4147-A177-3AD203B41FA5}">
                      <a16:colId xmlns:a16="http://schemas.microsoft.com/office/drawing/2014/main" val="486733604"/>
                    </a:ext>
                  </a:extLst>
                </a:gridCol>
                <a:gridCol w="1135343">
                  <a:extLst>
                    <a:ext uri="{9D8B030D-6E8A-4147-A177-3AD203B41FA5}">
                      <a16:colId xmlns:a16="http://schemas.microsoft.com/office/drawing/2014/main" val="1217122836"/>
                    </a:ext>
                  </a:extLst>
                </a:gridCol>
                <a:gridCol w="1135343">
                  <a:extLst>
                    <a:ext uri="{9D8B030D-6E8A-4147-A177-3AD203B41FA5}">
                      <a16:colId xmlns:a16="http://schemas.microsoft.com/office/drawing/2014/main" val="854218105"/>
                    </a:ext>
                  </a:extLst>
                </a:gridCol>
                <a:gridCol w="1135343">
                  <a:extLst>
                    <a:ext uri="{9D8B030D-6E8A-4147-A177-3AD203B41FA5}">
                      <a16:colId xmlns:a16="http://schemas.microsoft.com/office/drawing/2014/main" val="3422845702"/>
                    </a:ext>
                  </a:extLst>
                </a:gridCol>
                <a:gridCol w="1135343">
                  <a:extLst>
                    <a:ext uri="{9D8B030D-6E8A-4147-A177-3AD203B41FA5}">
                      <a16:colId xmlns:a16="http://schemas.microsoft.com/office/drawing/2014/main" val="491444070"/>
                    </a:ext>
                  </a:extLst>
                </a:gridCol>
              </a:tblGrid>
              <a:tr h="370840">
                <a:tc>
                  <a:txBody>
                    <a:bodyPr/>
                    <a:lstStyle/>
                    <a:p>
                      <a:r>
                        <a:rPr lang="de-DE" b="1" baseline="30000" dirty="0">
                          <a:solidFill>
                            <a:schemeClr val="bg1"/>
                          </a:solidFill>
                        </a:rPr>
                        <a:t>14</a:t>
                      </a:r>
                      <a:r>
                        <a:rPr lang="de-DE" b="1" dirty="0">
                          <a:solidFill>
                            <a:schemeClr val="bg1"/>
                          </a:solidFill>
                        </a:rPr>
                        <a:t>N</a:t>
                      </a:r>
                      <a:r>
                        <a:rPr lang="de-DE" b="1" baseline="30000" dirty="0">
                          <a:solidFill>
                            <a:schemeClr val="bg1"/>
                          </a:solidFill>
                        </a:rPr>
                        <a:t>7+ </a:t>
                      </a:r>
                      <a:r>
                        <a:rPr lang="de-DE" b="1" dirty="0">
                          <a:solidFill>
                            <a:schemeClr val="bg1"/>
                          </a:solidFill>
                        </a:rPr>
                        <a:t>bis zum Pionen Target</a:t>
                      </a:r>
                      <a:endParaRPr lang="en-US" dirty="0">
                        <a:solidFill>
                          <a:schemeClr val="bg1"/>
                        </a:solidFill>
                      </a:endParaRPr>
                    </a:p>
                  </a:txBody>
                  <a:tcPr/>
                </a:tc>
                <a:tc>
                  <a:txBody>
                    <a:bodyPr/>
                    <a:lstStyle/>
                    <a:p>
                      <a:pPr algn="ctr"/>
                      <a:r>
                        <a:rPr lang="en-US" dirty="0"/>
                        <a:t>Quelle</a:t>
                      </a:r>
                    </a:p>
                  </a:txBody>
                  <a:tcPr/>
                </a:tc>
                <a:tc>
                  <a:txBody>
                    <a:bodyPr/>
                    <a:lstStyle/>
                    <a:p>
                      <a:pPr algn="ctr"/>
                      <a:r>
                        <a:rPr lang="en-US" dirty="0"/>
                        <a:t>UNILAC</a:t>
                      </a:r>
                    </a:p>
                  </a:txBody>
                  <a:tcPr/>
                </a:tc>
                <a:tc>
                  <a:txBody>
                    <a:bodyPr/>
                    <a:lstStyle/>
                    <a:p>
                      <a:pPr algn="ctr"/>
                      <a:r>
                        <a:rPr lang="en-US" dirty="0"/>
                        <a:t>UNILAC </a:t>
                      </a:r>
                      <a:r>
                        <a:rPr lang="en-US" dirty="0">
                          <a:sym typeface="Wingdings" pitchFamily="2" charset="2"/>
                        </a:rPr>
                        <a:t> SIS18</a:t>
                      </a:r>
                      <a:endParaRPr lang="en-US" dirty="0"/>
                    </a:p>
                  </a:txBody>
                  <a:tcPr/>
                </a:tc>
                <a:tc>
                  <a:txBody>
                    <a:bodyPr/>
                    <a:lstStyle/>
                    <a:p>
                      <a:pPr algn="ctr"/>
                      <a:r>
                        <a:rPr lang="en-US" dirty="0"/>
                        <a:t>SIS18</a:t>
                      </a:r>
                    </a:p>
                  </a:txBody>
                  <a:tcPr/>
                </a:tc>
                <a:tc>
                  <a:txBody>
                    <a:bodyPr/>
                    <a:lstStyle/>
                    <a:p>
                      <a:pPr algn="ctr"/>
                      <a:r>
                        <a:rPr lang="en-US" dirty="0"/>
                        <a:t>HEST </a:t>
                      </a:r>
                      <a:r>
                        <a:rPr lang="en-US" dirty="0">
                          <a:sym typeface="Wingdings" pitchFamily="2" charset="2"/>
                        </a:rPr>
                        <a:t> Target</a:t>
                      </a:r>
                      <a:endParaRPr lang="en-US" dirty="0"/>
                    </a:p>
                  </a:txBody>
                  <a:tcPr/>
                </a:tc>
                <a:extLst>
                  <a:ext uri="{0D108BD9-81ED-4DB2-BD59-A6C34878D82A}">
                    <a16:rowId xmlns:a16="http://schemas.microsoft.com/office/drawing/2014/main" val="173647533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a:t>Verfügbarkeit</a:t>
                      </a:r>
                      <a:endParaRPr lang="en-US" dirty="0"/>
                    </a:p>
                  </a:txBody>
                  <a:tcPr/>
                </a:tc>
                <a:tc>
                  <a:txBody>
                    <a:bodyPr/>
                    <a:lstStyle/>
                    <a:p>
                      <a:pPr algn="ctr"/>
                      <a:r>
                        <a:rPr lang="en-US" i="1" dirty="0"/>
                        <a:t>95%</a:t>
                      </a:r>
                    </a:p>
                  </a:txBody>
                  <a:tcPr/>
                </a:tc>
                <a:tc>
                  <a:txBody>
                    <a:bodyPr/>
                    <a:lstStyle/>
                    <a:p>
                      <a:pPr algn="ctr"/>
                      <a:r>
                        <a:rPr lang="en-US" i="1" dirty="0"/>
                        <a:t>90%</a:t>
                      </a:r>
                    </a:p>
                  </a:txBody>
                  <a:tcPr/>
                </a:tc>
                <a:tc>
                  <a:txBody>
                    <a:bodyPr/>
                    <a:lstStyle/>
                    <a:p>
                      <a:pPr algn="ctr"/>
                      <a:r>
                        <a:rPr lang="en-US" i="1" dirty="0"/>
                        <a:t>85%</a:t>
                      </a:r>
                    </a:p>
                  </a:txBody>
                  <a:tcPr/>
                </a:tc>
                <a:tc>
                  <a:txBody>
                    <a:bodyPr/>
                    <a:lstStyle/>
                    <a:p>
                      <a:pPr algn="ctr"/>
                      <a:r>
                        <a:rPr lang="en-US" i="1" dirty="0"/>
                        <a:t>81%</a:t>
                      </a:r>
                    </a:p>
                  </a:txBody>
                  <a:tcPr/>
                </a:tc>
                <a:tc>
                  <a:txBody>
                    <a:bodyPr/>
                    <a:lstStyle/>
                    <a:p>
                      <a:pPr algn="ctr"/>
                      <a:r>
                        <a:rPr lang="en-US" i="1" dirty="0"/>
                        <a:t>79%</a:t>
                      </a:r>
                    </a:p>
                  </a:txBody>
                  <a:tcPr/>
                </a:tc>
                <a:extLst>
                  <a:ext uri="{0D108BD9-81ED-4DB2-BD59-A6C34878D82A}">
                    <a16:rowId xmlns:a16="http://schemas.microsoft.com/office/drawing/2014/main" val="4031479271"/>
                  </a:ext>
                </a:extLst>
              </a:tr>
              <a:tr h="370840">
                <a:tc>
                  <a:txBody>
                    <a:bodyPr/>
                    <a:lstStyle/>
                    <a:p>
                      <a:r>
                        <a:rPr lang="de-DE" dirty="0"/>
                        <a:t>Effektivität</a:t>
                      </a:r>
                      <a:endParaRPr lang="en-US" dirty="0"/>
                    </a:p>
                  </a:txBody>
                  <a:tcPr/>
                </a:tc>
                <a:tc>
                  <a:txBody>
                    <a:bodyPr/>
                    <a:lstStyle/>
                    <a:p>
                      <a:pPr algn="ctr"/>
                      <a:r>
                        <a:rPr lang="en-US" i="1" dirty="0"/>
                        <a:t>160%</a:t>
                      </a:r>
                    </a:p>
                  </a:txBody>
                  <a:tcPr/>
                </a:tc>
                <a:tc>
                  <a:txBody>
                    <a:bodyPr/>
                    <a:lstStyle/>
                    <a:p>
                      <a:pPr algn="ctr"/>
                      <a:r>
                        <a:rPr lang="en-US" i="1" dirty="0"/>
                        <a:t>150%</a:t>
                      </a:r>
                    </a:p>
                  </a:txBody>
                  <a:tcPr/>
                </a:tc>
                <a:tc>
                  <a:txBody>
                    <a:bodyPr/>
                    <a:lstStyle/>
                    <a:p>
                      <a:pPr algn="ctr"/>
                      <a:r>
                        <a:rPr lang="en-US" i="1" dirty="0"/>
                        <a:t>140%</a:t>
                      </a:r>
                    </a:p>
                  </a:txBody>
                  <a:tcPr/>
                </a:tc>
                <a:tc>
                  <a:txBody>
                    <a:bodyPr/>
                    <a:lstStyle/>
                    <a:p>
                      <a:pPr algn="ctr"/>
                      <a:r>
                        <a:rPr lang="en-US" i="1" dirty="0"/>
                        <a:t>130%</a:t>
                      </a:r>
                    </a:p>
                  </a:txBody>
                  <a:tcPr/>
                </a:tc>
                <a:tc>
                  <a:txBody>
                    <a:bodyPr/>
                    <a:lstStyle/>
                    <a:p>
                      <a:pPr algn="ctr"/>
                      <a:r>
                        <a:rPr lang="en-US" i="1" dirty="0"/>
                        <a:t>120%</a:t>
                      </a:r>
                    </a:p>
                  </a:txBody>
                  <a:tcPr/>
                </a:tc>
                <a:extLst>
                  <a:ext uri="{0D108BD9-81ED-4DB2-BD59-A6C34878D82A}">
                    <a16:rowId xmlns:a16="http://schemas.microsoft.com/office/drawing/2014/main" val="3430592704"/>
                  </a:ext>
                </a:extLst>
              </a:tr>
              <a:tr h="370840">
                <a:tc>
                  <a:txBody>
                    <a:bodyPr/>
                    <a:lstStyle/>
                    <a:p>
                      <a:r>
                        <a:rPr lang="de-DE" dirty="0"/>
                        <a:t>Qualität</a:t>
                      </a:r>
                      <a:endParaRPr lang="en-US" dirty="0"/>
                    </a:p>
                  </a:txBody>
                  <a:tcPr/>
                </a:tc>
                <a:tc>
                  <a:txBody>
                    <a:bodyPr/>
                    <a:lstStyle/>
                    <a:p>
                      <a:pPr algn="ctr"/>
                      <a:r>
                        <a:rPr lang="en-US" i="1" dirty="0"/>
                        <a:t>100%</a:t>
                      </a:r>
                    </a:p>
                  </a:txBody>
                  <a:tcPr/>
                </a:tc>
                <a:tc>
                  <a:txBody>
                    <a:bodyPr/>
                    <a:lstStyle/>
                    <a:p>
                      <a:pPr algn="ctr"/>
                      <a:r>
                        <a:rPr lang="en-US" i="1" dirty="0"/>
                        <a:t>95%</a:t>
                      </a:r>
                    </a:p>
                  </a:txBody>
                  <a:tcPr/>
                </a:tc>
                <a:tc>
                  <a:txBody>
                    <a:bodyPr/>
                    <a:lstStyle/>
                    <a:p>
                      <a:pPr algn="ctr"/>
                      <a:r>
                        <a:rPr lang="en-US" i="1" dirty="0"/>
                        <a:t>90%</a:t>
                      </a:r>
                    </a:p>
                  </a:txBody>
                  <a:tcPr/>
                </a:tc>
                <a:tc>
                  <a:txBody>
                    <a:bodyPr/>
                    <a:lstStyle/>
                    <a:p>
                      <a:pPr algn="ctr"/>
                      <a:r>
                        <a:rPr lang="en-US" i="1" dirty="0"/>
                        <a:t>85%</a:t>
                      </a:r>
                    </a:p>
                  </a:txBody>
                  <a:tcPr/>
                </a:tc>
                <a:tc>
                  <a:txBody>
                    <a:bodyPr/>
                    <a:lstStyle/>
                    <a:p>
                      <a:pPr algn="ctr"/>
                      <a:r>
                        <a:rPr lang="en-US" i="1" dirty="0"/>
                        <a:t>80%</a:t>
                      </a:r>
                    </a:p>
                  </a:txBody>
                  <a:tcPr/>
                </a:tc>
                <a:extLst>
                  <a:ext uri="{0D108BD9-81ED-4DB2-BD59-A6C34878D82A}">
                    <a16:rowId xmlns:a16="http://schemas.microsoft.com/office/drawing/2014/main" val="3657146464"/>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Gesamtanlagen-effektivität</a:t>
                      </a:r>
                      <a:endParaRPr lang="en-US" dirty="0"/>
                    </a:p>
                  </a:txBody>
                  <a:tcPr/>
                </a:tc>
                <a:tc>
                  <a:txBody>
                    <a:bodyPr/>
                    <a:lstStyle/>
                    <a:p>
                      <a:pPr algn="ctr"/>
                      <a:r>
                        <a:rPr lang="en-US" i="1" dirty="0"/>
                        <a:t>152%</a:t>
                      </a:r>
                    </a:p>
                  </a:txBody>
                  <a:tcPr/>
                </a:tc>
                <a:tc>
                  <a:txBody>
                    <a:bodyPr/>
                    <a:lstStyle/>
                    <a:p>
                      <a:pPr algn="ctr"/>
                      <a:r>
                        <a:rPr lang="en-US" i="1" dirty="0"/>
                        <a:t>128%</a:t>
                      </a:r>
                    </a:p>
                  </a:txBody>
                  <a:tcPr/>
                </a:tc>
                <a:tc>
                  <a:txBody>
                    <a:bodyPr/>
                    <a:lstStyle/>
                    <a:p>
                      <a:pPr algn="ctr"/>
                      <a:r>
                        <a:rPr lang="en-US" i="1" dirty="0"/>
                        <a:t>107%</a:t>
                      </a:r>
                    </a:p>
                  </a:txBody>
                  <a:tcPr/>
                </a:tc>
                <a:tc>
                  <a:txBody>
                    <a:bodyPr/>
                    <a:lstStyle/>
                    <a:p>
                      <a:pPr algn="ctr"/>
                      <a:r>
                        <a:rPr lang="en-US" i="1" dirty="0"/>
                        <a:t>90%</a:t>
                      </a:r>
                    </a:p>
                  </a:txBody>
                  <a:tcPr/>
                </a:tc>
                <a:tc>
                  <a:txBody>
                    <a:bodyPr/>
                    <a:lstStyle/>
                    <a:p>
                      <a:pPr algn="ctr"/>
                      <a:r>
                        <a:rPr lang="en-US" i="1" dirty="0"/>
                        <a:t>76%</a:t>
                      </a:r>
                    </a:p>
                  </a:txBody>
                  <a:tcPr/>
                </a:tc>
                <a:extLst>
                  <a:ext uri="{0D108BD9-81ED-4DB2-BD59-A6C34878D82A}">
                    <a16:rowId xmlns:a16="http://schemas.microsoft.com/office/drawing/2014/main" val="1969294750"/>
                  </a:ext>
                </a:extLst>
              </a:tr>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dirty="0" err="1"/>
                        <a:t>Einzelanlagen-effektivität</a:t>
                      </a:r>
                      <a:endParaRPr lang="en-US" dirty="0"/>
                    </a:p>
                  </a:txBody>
                  <a:tcPr/>
                </a:tc>
                <a:tc>
                  <a:txBody>
                    <a:bodyPr/>
                    <a:lstStyle/>
                    <a:p>
                      <a:pPr algn="ctr"/>
                      <a:r>
                        <a:rPr lang="en-US" i="1" dirty="0"/>
                        <a:t>n/a</a:t>
                      </a:r>
                    </a:p>
                  </a:txBody>
                  <a:tcPr/>
                </a:tc>
                <a:tc>
                  <a:txBody>
                    <a:bodyPr/>
                    <a:lstStyle/>
                    <a:p>
                      <a:pPr algn="ctr"/>
                      <a:r>
                        <a:rPr lang="en-US" b="1" i="1" dirty="0"/>
                        <a:t>84%</a:t>
                      </a:r>
                    </a:p>
                  </a:txBody>
                  <a:tcPr/>
                </a:tc>
                <a:tc>
                  <a:txBody>
                    <a:bodyPr/>
                    <a:lstStyle/>
                    <a:p>
                      <a:pPr algn="ctr"/>
                      <a:r>
                        <a:rPr lang="en-US" b="1" i="1" dirty="0"/>
                        <a:t>84%</a:t>
                      </a:r>
                    </a:p>
                  </a:txBody>
                  <a:tcPr/>
                </a:tc>
                <a:tc>
                  <a:txBody>
                    <a:bodyPr/>
                    <a:lstStyle/>
                    <a:p>
                      <a:pPr algn="ctr"/>
                      <a:r>
                        <a:rPr lang="en-US" b="1" i="1" dirty="0"/>
                        <a:t>84%</a:t>
                      </a:r>
                    </a:p>
                  </a:txBody>
                  <a:tcPr/>
                </a:tc>
                <a:tc>
                  <a:txBody>
                    <a:bodyPr/>
                    <a:lstStyle/>
                    <a:p>
                      <a:pPr algn="ctr"/>
                      <a:r>
                        <a:rPr lang="en-US" b="1" i="1" dirty="0"/>
                        <a:t>84%</a:t>
                      </a:r>
                    </a:p>
                  </a:txBody>
                  <a:tcPr/>
                </a:tc>
                <a:extLst>
                  <a:ext uri="{0D108BD9-81ED-4DB2-BD59-A6C34878D82A}">
                    <a16:rowId xmlns:a16="http://schemas.microsoft.com/office/drawing/2014/main" val="2496721991"/>
                  </a:ext>
                </a:extLst>
              </a:tr>
            </a:tbl>
          </a:graphicData>
        </a:graphic>
      </p:graphicFrame>
      <p:sp>
        <p:nvSpPr>
          <p:cNvPr id="3" name="Textfeld 2">
            <a:extLst>
              <a:ext uri="{FF2B5EF4-FFF2-40B4-BE49-F238E27FC236}">
                <a16:creationId xmlns:a16="http://schemas.microsoft.com/office/drawing/2014/main" id="{0DED1CC4-C878-45D5-0C99-40FF5FC6B173}"/>
              </a:ext>
            </a:extLst>
          </p:cNvPr>
          <p:cNvSpPr txBox="1"/>
          <p:nvPr/>
        </p:nvSpPr>
        <p:spPr>
          <a:xfrm>
            <a:off x="220006" y="3890301"/>
            <a:ext cx="8806578" cy="830997"/>
          </a:xfrm>
          <a:prstGeom prst="rect">
            <a:avLst/>
          </a:prstGeom>
        </p:spPr>
        <p:txBody>
          <a:bodyPr vert="horz" wrap="none" lIns="91440" tIns="45720" rIns="91440" bIns="45720" rtlCol="0" anchor="t">
            <a:spAutoFit/>
          </a:bodyPr>
          <a:lstStyle/>
          <a:p>
            <a:pPr marL="285750" indent="-285750" algn="l">
              <a:buFont typeface="Arial" panose="020B0604020202020204" pitchFamily="34" charset="0"/>
              <a:buChar char="•"/>
            </a:pPr>
            <a:r>
              <a:rPr lang="en-US" sz="1600" dirty="0" err="1"/>
              <a:t>Gesamtanlageneffektivität</a:t>
            </a:r>
            <a:r>
              <a:rPr lang="en-US" sz="1600" dirty="0"/>
              <a:t> </a:t>
            </a:r>
            <a:r>
              <a:rPr lang="en-US" sz="1600" dirty="0" err="1"/>
              <a:t>kann</a:t>
            </a:r>
            <a:r>
              <a:rPr lang="en-US" sz="1600" dirty="0"/>
              <a:t> </a:t>
            </a:r>
            <a:r>
              <a:rPr lang="en-US" sz="1600" dirty="0" err="1"/>
              <a:t>zur</a:t>
            </a:r>
            <a:r>
              <a:rPr lang="en-US" sz="1600" dirty="0"/>
              <a:t> </a:t>
            </a:r>
            <a:r>
              <a:rPr lang="en-US" sz="1600" dirty="0" err="1"/>
              <a:t>Planung</a:t>
            </a:r>
            <a:r>
              <a:rPr lang="en-US" sz="1600" dirty="0"/>
              <a:t> FAIR ES und FS Performance </a:t>
            </a:r>
            <a:r>
              <a:rPr lang="en-US" sz="1600" dirty="0" err="1"/>
              <a:t>genutzt</a:t>
            </a:r>
            <a:r>
              <a:rPr lang="en-US" sz="1600" dirty="0"/>
              <a:t> </a:t>
            </a:r>
            <a:r>
              <a:rPr lang="en-US" sz="1600" dirty="0" err="1"/>
              <a:t>werden</a:t>
            </a:r>
            <a:r>
              <a:rPr lang="en-US" sz="1600" dirty="0"/>
              <a:t>.</a:t>
            </a:r>
          </a:p>
          <a:p>
            <a:pPr marL="285750" indent="-285750" algn="l">
              <a:buFont typeface="Arial" panose="020B0604020202020204" pitchFamily="34" charset="0"/>
              <a:buChar char="•"/>
            </a:pPr>
            <a:r>
              <a:rPr lang="en-US" sz="1600" dirty="0" err="1"/>
              <a:t>Einzelanlageneffektivität</a:t>
            </a:r>
            <a:r>
              <a:rPr lang="en-US" sz="1600" dirty="0"/>
              <a:t> </a:t>
            </a:r>
            <a:r>
              <a:rPr lang="en-US" sz="1600" dirty="0" err="1"/>
              <a:t>kann</a:t>
            </a:r>
            <a:r>
              <a:rPr lang="en-US" sz="1600" dirty="0"/>
              <a:t> </a:t>
            </a:r>
            <a:r>
              <a:rPr lang="en-US" sz="1600" dirty="0" err="1"/>
              <a:t>zur</a:t>
            </a:r>
            <a:r>
              <a:rPr lang="en-US" sz="1600" dirty="0"/>
              <a:t> </a:t>
            </a:r>
            <a:r>
              <a:rPr lang="en-US" sz="1600" dirty="0" err="1"/>
              <a:t>Priorisierung</a:t>
            </a:r>
            <a:r>
              <a:rPr lang="en-US" sz="1600" dirty="0"/>
              <a:t> von </a:t>
            </a:r>
            <a:r>
              <a:rPr lang="en-US" sz="1600" dirty="0" err="1"/>
              <a:t>Maßnahmen</a:t>
            </a:r>
            <a:r>
              <a:rPr lang="en-US" sz="1600" dirty="0"/>
              <a:t> </a:t>
            </a:r>
            <a:r>
              <a:rPr lang="en-US" sz="1600" dirty="0" err="1"/>
              <a:t>genutzt</a:t>
            </a:r>
            <a:r>
              <a:rPr lang="en-US" sz="1600" dirty="0"/>
              <a:t> </a:t>
            </a:r>
            <a:r>
              <a:rPr lang="en-US" sz="1600" dirty="0" err="1"/>
              <a:t>werden</a:t>
            </a:r>
            <a:r>
              <a:rPr lang="en-US" sz="1600" dirty="0"/>
              <a:t>.</a:t>
            </a:r>
          </a:p>
          <a:p>
            <a:pPr marL="285750" indent="-285750" algn="l">
              <a:buFont typeface="Arial" panose="020B0604020202020204" pitchFamily="34" charset="0"/>
              <a:buChar char="•"/>
            </a:pPr>
            <a:r>
              <a:rPr lang="en-US" sz="1600" dirty="0" err="1"/>
              <a:t>Einzelanlageneffektivität</a:t>
            </a:r>
            <a:r>
              <a:rPr lang="en-US" sz="1600" dirty="0"/>
              <a:t> </a:t>
            </a:r>
            <a:r>
              <a:rPr lang="en-US" sz="1600" dirty="0" err="1"/>
              <a:t>kann</a:t>
            </a:r>
            <a:r>
              <a:rPr lang="en-US" sz="1600" dirty="0"/>
              <a:t> </a:t>
            </a:r>
            <a:r>
              <a:rPr lang="en-US" sz="1600" dirty="0" err="1"/>
              <a:t>zur</a:t>
            </a:r>
            <a:r>
              <a:rPr lang="en-US" sz="1600" dirty="0"/>
              <a:t> </a:t>
            </a:r>
            <a:r>
              <a:rPr lang="en-US" sz="1600" dirty="0" err="1"/>
              <a:t>Detektion</a:t>
            </a:r>
            <a:r>
              <a:rPr lang="en-US" sz="1600" dirty="0"/>
              <a:t> von Trends </a:t>
            </a:r>
            <a:r>
              <a:rPr lang="en-US" sz="1600" dirty="0" err="1"/>
              <a:t>genutzt</a:t>
            </a:r>
            <a:r>
              <a:rPr lang="en-US" sz="1600" dirty="0"/>
              <a:t> </a:t>
            </a:r>
            <a:r>
              <a:rPr lang="en-US" sz="1600" dirty="0" err="1"/>
              <a:t>werden</a:t>
            </a:r>
            <a:r>
              <a:rPr lang="en-US" sz="1600" dirty="0"/>
              <a:t>.</a:t>
            </a:r>
          </a:p>
        </p:txBody>
      </p:sp>
    </p:spTree>
    <p:extLst>
      <p:ext uri="{BB962C8B-B14F-4D97-AF65-F5344CB8AC3E}">
        <p14:creationId xmlns:p14="http://schemas.microsoft.com/office/powerpoint/2010/main" val="84380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23363-2BE4-7CC9-CFB0-6B0ED3B41457}"/>
              </a:ext>
            </a:extLst>
          </p:cNvPr>
          <p:cNvSpPr>
            <a:spLocks noGrp="1"/>
          </p:cNvSpPr>
          <p:nvPr>
            <p:ph type="title"/>
          </p:nvPr>
        </p:nvSpPr>
        <p:spPr/>
        <p:txBody>
          <a:bodyPr/>
          <a:lstStyle/>
          <a:p>
            <a:r>
              <a:rPr lang="en-US" dirty="0"/>
              <a:t>Quantifying Success and Needs for Performance Improvements </a:t>
            </a:r>
          </a:p>
        </p:txBody>
      </p:sp>
      <p:sp>
        <p:nvSpPr>
          <p:cNvPr id="3" name="Inhaltsplatzhalter 2">
            <a:extLst>
              <a:ext uri="{FF2B5EF4-FFF2-40B4-BE49-F238E27FC236}">
                <a16:creationId xmlns:a16="http://schemas.microsoft.com/office/drawing/2014/main" id="{11EFCD06-45B1-9A28-F072-78D07E94ECE6}"/>
              </a:ext>
            </a:extLst>
          </p:cNvPr>
          <p:cNvSpPr>
            <a:spLocks noGrp="1"/>
          </p:cNvSpPr>
          <p:nvPr>
            <p:ph idx="1"/>
          </p:nvPr>
        </p:nvSpPr>
        <p:spPr/>
        <p:txBody>
          <a:bodyPr/>
          <a:lstStyle/>
          <a:p>
            <a:r>
              <a:rPr lang="en-US" dirty="0"/>
              <a:t>Various </a:t>
            </a:r>
            <a:r>
              <a:rPr lang="en-US" b="1" dirty="0"/>
              <a:t>qualitative inputs and wishes </a:t>
            </a:r>
            <a:r>
              <a:rPr lang="en-US" dirty="0"/>
              <a:t>from several sides. </a:t>
            </a:r>
          </a:p>
          <a:p>
            <a:r>
              <a:rPr lang="en-US" dirty="0"/>
              <a:t>Questions that we need to address:</a:t>
            </a:r>
          </a:p>
          <a:p>
            <a:pPr lvl="1"/>
            <a:r>
              <a:rPr lang="en-US" dirty="0"/>
              <a:t>How do we define </a:t>
            </a:r>
            <a:r>
              <a:rPr lang="en-US" b="1" dirty="0">
                <a:solidFill>
                  <a:srgbClr val="FF0000"/>
                </a:solidFill>
              </a:rPr>
              <a:t>realistic expectations </a:t>
            </a:r>
            <a:r>
              <a:rPr lang="en-US" dirty="0"/>
              <a:t>and </a:t>
            </a:r>
            <a:r>
              <a:rPr lang="en-US" b="1" dirty="0">
                <a:solidFill>
                  <a:srgbClr val="FF0000"/>
                </a:solidFill>
              </a:rPr>
              <a:t>achievable goals</a:t>
            </a:r>
            <a:r>
              <a:rPr lang="en-US" dirty="0"/>
              <a:t>?</a:t>
            </a:r>
          </a:p>
          <a:p>
            <a:pPr lvl="1"/>
            <a:r>
              <a:rPr lang="en-US" dirty="0"/>
              <a:t>How do we </a:t>
            </a:r>
            <a:r>
              <a:rPr lang="en-US" b="1" dirty="0">
                <a:solidFill>
                  <a:srgbClr val="FF0000"/>
                </a:solidFill>
              </a:rPr>
              <a:t>quantitatively measure success</a:t>
            </a:r>
            <a:r>
              <a:rPr lang="en-US" dirty="0"/>
              <a:t>?</a:t>
            </a:r>
          </a:p>
          <a:p>
            <a:pPr lvl="1"/>
            <a:r>
              <a:rPr lang="en-US" dirty="0"/>
              <a:t>How do we </a:t>
            </a:r>
            <a:r>
              <a:rPr lang="en-US" b="1" dirty="0">
                <a:solidFill>
                  <a:srgbClr val="FF0000"/>
                </a:solidFill>
              </a:rPr>
              <a:t>compare parts of the facility </a:t>
            </a:r>
            <a:r>
              <a:rPr lang="en-US" dirty="0"/>
              <a:t>quantitatively and fairly?</a:t>
            </a:r>
          </a:p>
          <a:p>
            <a:pPr lvl="1"/>
            <a:r>
              <a:rPr lang="en-US" dirty="0"/>
              <a:t>How do we assign </a:t>
            </a:r>
            <a:r>
              <a:rPr lang="en-US" b="1" dirty="0">
                <a:solidFill>
                  <a:srgbClr val="FF0000"/>
                </a:solidFill>
              </a:rPr>
              <a:t>priorities</a:t>
            </a:r>
            <a:r>
              <a:rPr lang="en-US" dirty="0"/>
              <a:t> based on </a:t>
            </a:r>
            <a:r>
              <a:rPr lang="en-US" dirty="0" err="1"/>
              <a:t>quantative</a:t>
            </a:r>
            <a:r>
              <a:rPr lang="en-US" dirty="0"/>
              <a:t> arguments?</a:t>
            </a:r>
          </a:p>
          <a:p>
            <a:r>
              <a:rPr lang="en-US" dirty="0"/>
              <a:t>For us it is much more difficult than for a less diverse facility like LHC.</a:t>
            </a:r>
          </a:p>
          <a:p>
            <a:r>
              <a:rPr lang="en-US" dirty="0"/>
              <a:t>Important:</a:t>
            </a:r>
          </a:p>
          <a:p>
            <a:pPr lvl="1"/>
            <a:r>
              <a:rPr lang="en-US" dirty="0"/>
              <a:t>We can </a:t>
            </a:r>
            <a:r>
              <a:rPr lang="en-US" b="1" dirty="0"/>
              <a:t>develop and test</a:t>
            </a:r>
            <a:r>
              <a:rPr lang="en-US" dirty="0"/>
              <a:t> such a quantitative approach for our upcoming </a:t>
            </a:r>
            <a:r>
              <a:rPr lang="en-US" b="1" dirty="0"/>
              <a:t>physics runs</a:t>
            </a:r>
            <a:r>
              <a:rPr lang="en-US" dirty="0"/>
              <a:t>.</a:t>
            </a:r>
          </a:p>
          <a:p>
            <a:pPr lvl="1"/>
            <a:r>
              <a:rPr lang="en-US" dirty="0"/>
              <a:t>At the same time we develop and plan </a:t>
            </a:r>
            <a:r>
              <a:rPr lang="en-US" b="1" dirty="0"/>
              <a:t>FAIR ES and FS performance roadmaps</a:t>
            </a:r>
            <a:r>
              <a:rPr lang="en-US" dirty="0"/>
              <a:t>.</a:t>
            </a:r>
          </a:p>
          <a:p>
            <a:r>
              <a:rPr lang="en-US" dirty="0"/>
              <a:t>Identify </a:t>
            </a:r>
            <a:r>
              <a:rPr lang="en-US" b="1" dirty="0">
                <a:solidFill>
                  <a:srgbClr val="FF0000"/>
                </a:solidFill>
              </a:rPr>
              <a:t>most urgent bottlenecks for performance</a:t>
            </a:r>
            <a:r>
              <a:rPr lang="en-US" dirty="0"/>
              <a:t>, discuss solutions, estimate associated cost/resources and place them on a </a:t>
            </a:r>
            <a:r>
              <a:rPr lang="en-US" b="1" dirty="0"/>
              <a:t>technical roadmap</a:t>
            </a:r>
            <a:r>
              <a:rPr lang="en-US" dirty="0"/>
              <a:t>.</a:t>
            </a:r>
          </a:p>
        </p:txBody>
      </p:sp>
      <p:sp>
        <p:nvSpPr>
          <p:cNvPr id="4" name="Datumsplatzhalter 3">
            <a:extLst>
              <a:ext uri="{FF2B5EF4-FFF2-40B4-BE49-F238E27FC236}">
                <a16:creationId xmlns:a16="http://schemas.microsoft.com/office/drawing/2014/main" id="{3EFD5EF3-127C-C23C-199C-5D001D5B4008}"/>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B863AB3D-441E-21B2-9055-565E11B6ED1B}"/>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108013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1FB7-EBCC-BC45-67E4-4A4DC42D41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7AC734-B68F-EE37-A1C3-98F7CBA47C1F}"/>
              </a:ext>
            </a:extLst>
          </p:cNvPr>
          <p:cNvSpPr>
            <a:spLocks noGrp="1"/>
          </p:cNvSpPr>
          <p:nvPr>
            <p:ph type="title"/>
          </p:nvPr>
        </p:nvSpPr>
        <p:spPr/>
        <p:txBody>
          <a:bodyPr/>
          <a:lstStyle/>
          <a:p>
            <a:r>
              <a:rPr lang="en-US" sz="2000" dirty="0" err="1"/>
              <a:t>Nächste</a:t>
            </a:r>
            <a:r>
              <a:rPr lang="en-US" sz="2000" dirty="0"/>
              <a:t> </a:t>
            </a:r>
            <a:r>
              <a:rPr lang="en-US" sz="2000" dirty="0" err="1"/>
              <a:t>Schritte</a:t>
            </a:r>
            <a:endParaRPr lang="en-US" sz="2000" dirty="0"/>
          </a:p>
        </p:txBody>
      </p:sp>
      <p:sp>
        <p:nvSpPr>
          <p:cNvPr id="3" name="Inhaltsplatzhalter 2">
            <a:extLst>
              <a:ext uri="{FF2B5EF4-FFF2-40B4-BE49-F238E27FC236}">
                <a16:creationId xmlns:a16="http://schemas.microsoft.com/office/drawing/2014/main" id="{A384F9B8-D37D-8651-6B40-4CA7D201F1AA}"/>
              </a:ext>
            </a:extLst>
          </p:cNvPr>
          <p:cNvSpPr>
            <a:spLocks noGrp="1"/>
          </p:cNvSpPr>
          <p:nvPr>
            <p:ph idx="1"/>
          </p:nvPr>
        </p:nvSpPr>
        <p:spPr>
          <a:xfrm>
            <a:off x="317635" y="1088014"/>
            <a:ext cx="8671244" cy="3677689"/>
          </a:xfrm>
        </p:spPr>
        <p:txBody>
          <a:bodyPr/>
          <a:lstStyle/>
          <a:p>
            <a:pPr marL="342900" indent="-342900">
              <a:buFont typeface="+mj-lt"/>
              <a:buAutoNum type="arabicPeriod"/>
            </a:pPr>
            <a:r>
              <a:rPr lang="de-DE" dirty="0"/>
              <a:t>Definition der </a:t>
            </a:r>
            <a:r>
              <a:rPr lang="de-DE" dirty="0" err="1"/>
              <a:t>KPI‘s</a:t>
            </a:r>
            <a:r>
              <a:rPr lang="de-DE" dirty="0"/>
              <a:t> diskutieren und abschließen. Gibt es andere Vorschläge?</a:t>
            </a:r>
            <a:br>
              <a:rPr lang="de-DE" dirty="0"/>
            </a:br>
            <a:endParaRPr lang="de-DE" dirty="0"/>
          </a:p>
          <a:p>
            <a:pPr marL="342900" indent="-342900">
              <a:buFont typeface="+mj-lt"/>
              <a:buAutoNum type="arabicPeriod"/>
            </a:pPr>
            <a:r>
              <a:rPr lang="de-DE" dirty="0"/>
              <a:t>Definition der </a:t>
            </a:r>
            <a:r>
              <a:rPr lang="de-DE" b="1" dirty="0" err="1"/>
              <a:t>Prozeße</a:t>
            </a:r>
            <a:r>
              <a:rPr lang="de-DE" b="1" dirty="0"/>
              <a:t> </a:t>
            </a:r>
            <a:r>
              <a:rPr lang="de-DE" b="1" dirty="0">
                <a:sym typeface="Wingdings" pitchFamily="2" charset="2"/>
              </a:rPr>
              <a:t> EXP</a:t>
            </a:r>
            <a:endParaRPr lang="de-DE" b="1" dirty="0"/>
          </a:p>
          <a:p>
            <a:pPr marL="642938" lvl="1" indent="-342900">
              <a:buFont typeface="+mj-lt"/>
              <a:buAutoNum type="arabicPeriod"/>
            </a:pPr>
            <a:r>
              <a:rPr lang="de-DE" b="1" dirty="0"/>
              <a:t>Aus den Experimenten</a:t>
            </a:r>
            <a:r>
              <a:rPr lang="de-DE" dirty="0"/>
              <a:t>, für heute und Zukunft (GSI, FAIR ES, FAIR FS)!</a:t>
            </a:r>
          </a:p>
          <a:p>
            <a:pPr marL="642938" lvl="1" indent="-342900">
              <a:buFont typeface="+mj-lt"/>
              <a:buAutoNum type="arabicPeriod"/>
            </a:pPr>
            <a:r>
              <a:rPr lang="de-DE" dirty="0" err="1"/>
              <a:t>Wieviele</a:t>
            </a:r>
            <a:r>
              <a:rPr lang="de-DE" dirty="0"/>
              <a:t> </a:t>
            </a:r>
            <a:r>
              <a:rPr lang="de-DE" dirty="0" err="1"/>
              <a:t>Prozeße</a:t>
            </a:r>
            <a:r>
              <a:rPr lang="de-DE" dirty="0"/>
              <a:t> zu beachten?</a:t>
            </a:r>
          </a:p>
          <a:p>
            <a:pPr marL="642938" lvl="1" indent="-342900">
              <a:buFont typeface="+mj-lt"/>
              <a:buAutoNum type="arabicPeriod"/>
            </a:pPr>
            <a:r>
              <a:rPr lang="de-DE" dirty="0"/>
              <a:t>Priorisierung?</a:t>
            </a:r>
            <a:br>
              <a:rPr lang="de-DE" dirty="0"/>
            </a:br>
            <a:endParaRPr lang="de-DE" dirty="0"/>
          </a:p>
          <a:p>
            <a:pPr marL="342900" indent="-342900">
              <a:buFont typeface="+mj-lt"/>
              <a:buAutoNum type="arabicPeriod"/>
            </a:pPr>
            <a:r>
              <a:rPr lang="de-DE" dirty="0"/>
              <a:t>Definition der </a:t>
            </a:r>
            <a:r>
              <a:rPr lang="de-DE" b="1" dirty="0"/>
              <a:t>Zieldaten </a:t>
            </a:r>
            <a:r>
              <a:rPr lang="de-DE" dirty="0"/>
              <a:t>für Berechnung der </a:t>
            </a:r>
            <a:r>
              <a:rPr lang="de-DE" dirty="0" err="1"/>
              <a:t>KPI‘s</a:t>
            </a:r>
            <a:r>
              <a:rPr lang="de-DE" dirty="0"/>
              <a:t> </a:t>
            </a:r>
            <a:r>
              <a:rPr lang="de-DE" b="1" dirty="0">
                <a:sym typeface="Wingdings" pitchFamily="2" charset="2"/>
              </a:rPr>
              <a:t> EXP</a:t>
            </a:r>
            <a:endParaRPr lang="de-DE" b="1" dirty="0"/>
          </a:p>
          <a:p>
            <a:pPr marL="642938" lvl="1" indent="-342900">
              <a:buFont typeface="+mj-lt"/>
              <a:buAutoNum type="arabicPeriod"/>
            </a:pPr>
            <a:r>
              <a:rPr lang="de-DE" dirty="0"/>
              <a:t>Verfügbarkeit  		</a:t>
            </a:r>
            <a:r>
              <a:rPr lang="de-DE" dirty="0">
                <a:sym typeface="Wingdings" pitchFamily="2" charset="2"/>
              </a:rPr>
              <a:t> 	Run-Dauer (???)</a:t>
            </a:r>
            <a:endParaRPr lang="de-DE" dirty="0"/>
          </a:p>
          <a:p>
            <a:pPr marL="642938" lvl="1" indent="-342900">
              <a:buFont typeface="+mj-lt"/>
              <a:buAutoNum type="arabicPeriod"/>
            </a:pPr>
            <a:r>
              <a:rPr lang="de-DE" dirty="0"/>
              <a:t>Effektivität 			</a:t>
            </a:r>
            <a:r>
              <a:rPr lang="de-DE" dirty="0">
                <a:sym typeface="Wingdings" pitchFamily="2" charset="2"/>
              </a:rPr>
              <a:t> 	</a:t>
            </a:r>
            <a:r>
              <a:rPr lang="de-DE" dirty="0" err="1">
                <a:sym typeface="Wingdings" pitchFamily="2" charset="2"/>
              </a:rPr>
              <a:t>Zielzahl</a:t>
            </a:r>
            <a:r>
              <a:rPr lang="de-DE" dirty="0">
                <a:sym typeface="Wingdings" pitchFamily="2" charset="2"/>
              </a:rPr>
              <a:t> Ionen auf Target absolut</a:t>
            </a:r>
            <a:endParaRPr lang="de-DE" dirty="0"/>
          </a:p>
          <a:p>
            <a:pPr marL="642938" lvl="1" indent="-342900">
              <a:buFont typeface="+mj-lt"/>
              <a:buAutoNum type="arabicPeriod"/>
            </a:pPr>
            <a:r>
              <a:rPr lang="de-DE" dirty="0"/>
              <a:t>Qualität 				</a:t>
            </a:r>
            <a:r>
              <a:rPr lang="de-DE" dirty="0">
                <a:sym typeface="Wingdings" pitchFamily="2" charset="2"/>
              </a:rPr>
              <a:t> 	benötigt Sorgfalt. Spillstruktur? Background? Verluste, Aktivierung?</a:t>
            </a:r>
            <a:endParaRPr lang="de-DE" dirty="0"/>
          </a:p>
        </p:txBody>
      </p:sp>
      <p:sp>
        <p:nvSpPr>
          <p:cNvPr id="4" name="Datumsplatzhalter 3">
            <a:extLst>
              <a:ext uri="{FF2B5EF4-FFF2-40B4-BE49-F238E27FC236}">
                <a16:creationId xmlns:a16="http://schemas.microsoft.com/office/drawing/2014/main" id="{2D1199B1-56B9-FA6D-F1B5-FD816AF5A662}"/>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4F8201A6-A79A-2FAD-6859-A81009947A0A}"/>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399439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857A-598E-4352-D2BC-C6D8812696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2E573C-CB4E-6C1D-3592-146DAE103470}"/>
              </a:ext>
            </a:extLst>
          </p:cNvPr>
          <p:cNvSpPr>
            <a:spLocks noGrp="1"/>
          </p:cNvSpPr>
          <p:nvPr>
            <p:ph type="title"/>
          </p:nvPr>
        </p:nvSpPr>
        <p:spPr/>
        <p:txBody>
          <a:bodyPr/>
          <a:lstStyle/>
          <a:p>
            <a:r>
              <a:rPr lang="en-US" sz="2000" dirty="0" err="1"/>
              <a:t>Nächste</a:t>
            </a:r>
            <a:r>
              <a:rPr lang="en-US" sz="2000" dirty="0"/>
              <a:t> </a:t>
            </a:r>
            <a:r>
              <a:rPr lang="en-US" sz="2000" dirty="0" err="1"/>
              <a:t>Schritte</a:t>
            </a:r>
            <a:endParaRPr lang="en-US" sz="2000" dirty="0"/>
          </a:p>
        </p:txBody>
      </p:sp>
      <p:sp>
        <p:nvSpPr>
          <p:cNvPr id="3" name="Inhaltsplatzhalter 2">
            <a:extLst>
              <a:ext uri="{FF2B5EF4-FFF2-40B4-BE49-F238E27FC236}">
                <a16:creationId xmlns:a16="http://schemas.microsoft.com/office/drawing/2014/main" id="{A37CF572-5E41-7D80-A4B5-5E6B1B95FFEF}"/>
              </a:ext>
            </a:extLst>
          </p:cNvPr>
          <p:cNvSpPr>
            <a:spLocks noGrp="1"/>
          </p:cNvSpPr>
          <p:nvPr>
            <p:ph idx="1"/>
          </p:nvPr>
        </p:nvSpPr>
        <p:spPr/>
        <p:txBody>
          <a:bodyPr/>
          <a:lstStyle/>
          <a:p>
            <a:pPr marL="342900" marR="0" lvl="0" indent="-342900" algn="l" defTabSz="342900" rtl="0" eaLnBrk="1" fontAlgn="auto" latinLnBrk="0" hangingPunct="1">
              <a:lnSpc>
                <a:spcPct val="100000"/>
              </a:lnSpc>
              <a:spcBef>
                <a:spcPct val="20000"/>
              </a:spcBef>
              <a:spcAft>
                <a:spcPts val="0"/>
              </a:spcAft>
              <a:buClr>
                <a:srgbClr val="FDBB63"/>
              </a:buClr>
              <a:buSzTx/>
              <a:buFont typeface="+mj-lt"/>
              <a:buAutoNum type="arabicPeriod" startAt="4"/>
              <a:tabLst/>
              <a:defRPr/>
            </a:pPr>
            <a:r>
              <a:rPr kumimoji="0" lang="de-DE" sz="1800" b="0" i="0" u="none" strike="noStrike" kern="1200" cap="none" spc="0" normalizeH="0" baseline="0" noProof="0" dirty="0">
                <a:ln>
                  <a:noFill/>
                </a:ln>
                <a:solidFill>
                  <a:srgbClr val="333333"/>
                </a:solidFill>
                <a:effectLst/>
                <a:uLnTx/>
                <a:uFillTx/>
                <a:latin typeface="Arial"/>
                <a:ea typeface="+mn-ea"/>
                <a:cs typeface="Arial"/>
              </a:rPr>
              <a:t>Messung der </a:t>
            </a:r>
            <a:r>
              <a:rPr lang="de-DE" b="1" dirty="0"/>
              <a:t>Ist-D</a:t>
            </a:r>
            <a:r>
              <a:rPr kumimoji="0" lang="de-DE" sz="1800" b="1" i="0" u="none" strike="noStrike" kern="1200" cap="none" spc="0" normalizeH="0" baseline="0" noProof="0" dirty="0" err="1">
                <a:ln>
                  <a:noFill/>
                </a:ln>
                <a:solidFill>
                  <a:srgbClr val="333333"/>
                </a:solidFill>
                <a:effectLst/>
                <a:uLnTx/>
                <a:uFillTx/>
                <a:latin typeface="Arial"/>
                <a:ea typeface="+mn-ea"/>
                <a:cs typeface="Arial"/>
              </a:rPr>
              <a:t>aten</a:t>
            </a:r>
            <a:r>
              <a:rPr kumimoji="0" lang="de-DE" sz="1800" b="1" i="0" u="none" strike="noStrike" kern="1200" cap="none" spc="0" normalizeH="0" baseline="0" noProof="0" dirty="0">
                <a:ln>
                  <a:noFill/>
                </a:ln>
                <a:solidFill>
                  <a:srgbClr val="333333"/>
                </a:solidFill>
                <a:effectLst/>
                <a:uLnTx/>
                <a:uFillTx/>
                <a:latin typeface="Arial"/>
                <a:ea typeface="+mn-ea"/>
                <a:cs typeface="Arial"/>
              </a:rPr>
              <a:t> pro Maschine </a:t>
            </a:r>
            <a:r>
              <a:rPr kumimoji="0" lang="de-DE" sz="1800" b="0" i="0" u="none" strike="noStrike" kern="1200" cap="none" spc="0" normalizeH="0" baseline="0" noProof="0" dirty="0">
                <a:ln>
                  <a:noFill/>
                </a:ln>
                <a:solidFill>
                  <a:srgbClr val="333333"/>
                </a:solidFill>
                <a:effectLst/>
                <a:uLnTx/>
                <a:uFillTx/>
                <a:latin typeface="Arial"/>
                <a:ea typeface="+mn-ea"/>
                <a:cs typeface="Arial"/>
              </a:rPr>
              <a:t>für Berechnung der </a:t>
            </a:r>
            <a:r>
              <a:rPr kumimoji="0" lang="de-DE" sz="1800" b="0" i="0" u="none" strike="noStrike" kern="1200" cap="none" spc="0" normalizeH="0" baseline="0" noProof="0" dirty="0" err="1">
                <a:ln>
                  <a:noFill/>
                </a:ln>
                <a:solidFill>
                  <a:srgbClr val="333333"/>
                </a:solidFill>
                <a:effectLst/>
                <a:uLnTx/>
                <a:uFillTx/>
                <a:latin typeface="Arial"/>
                <a:ea typeface="+mn-ea"/>
                <a:cs typeface="Arial"/>
              </a:rPr>
              <a:t>KPI‘s</a:t>
            </a:r>
            <a:r>
              <a:rPr kumimoji="0" lang="de-DE" sz="1800" b="0" i="0" u="none" strike="noStrike" kern="1200" cap="none" spc="0" normalizeH="0" baseline="0" noProof="0" dirty="0">
                <a:ln>
                  <a:noFill/>
                </a:ln>
                <a:solidFill>
                  <a:srgbClr val="333333"/>
                </a:solidFill>
                <a:effectLst/>
                <a:uLnTx/>
                <a:uFillTx/>
                <a:latin typeface="Arial"/>
                <a:ea typeface="+mn-ea"/>
                <a:cs typeface="Arial"/>
              </a:rPr>
              <a:t> </a:t>
            </a:r>
            <a:r>
              <a:rPr kumimoji="0" lang="de-DE" sz="1800" b="1" i="0" u="none" strike="noStrike" kern="1200" cap="none" spc="0" normalizeH="0" baseline="0" noProof="0" dirty="0">
                <a:ln>
                  <a:noFill/>
                </a:ln>
                <a:solidFill>
                  <a:srgbClr val="333333"/>
                </a:solidFill>
                <a:effectLst/>
                <a:uLnTx/>
                <a:uFillTx/>
                <a:latin typeface="Arial"/>
                <a:ea typeface="+mn-ea"/>
                <a:cs typeface="Arial"/>
                <a:sym typeface="Wingdings" pitchFamily="2" charset="2"/>
              </a:rPr>
              <a:t> ACC</a:t>
            </a:r>
            <a:endParaRPr kumimoji="0" lang="de-DE" sz="1800" b="1" i="0" u="none" strike="noStrike" kern="1200" cap="none" spc="0" normalizeH="0" baseline="0" noProof="0" dirty="0">
              <a:ln>
                <a:noFill/>
              </a:ln>
              <a:solidFill>
                <a:srgbClr val="333333"/>
              </a:solidFill>
              <a:effectLst/>
              <a:uLnTx/>
              <a:uFillTx/>
              <a:latin typeface="Arial"/>
              <a:ea typeface="+mn-ea"/>
              <a:cs typeface="Arial"/>
            </a:endParaRPr>
          </a:p>
          <a:p>
            <a:pPr marL="642938" lvl="1" indent="-342900">
              <a:buFont typeface="+mj-lt"/>
              <a:buAutoNum type="arabicPeriod"/>
            </a:pPr>
            <a:r>
              <a:rPr lang="de-DE" dirty="0"/>
              <a:t>Verfügbarkeit  		</a:t>
            </a:r>
            <a:r>
              <a:rPr lang="de-DE" dirty="0">
                <a:sym typeface="Wingdings" pitchFamily="2" charset="2"/>
              </a:rPr>
              <a:t> 	Dauer der Uptime</a:t>
            </a:r>
            <a:endParaRPr lang="de-DE" dirty="0"/>
          </a:p>
          <a:p>
            <a:pPr marL="642938" lvl="1" indent="-342900">
              <a:buFont typeface="+mj-lt"/>
              <a:buAutoNum type="arabicPeriod"/>
            </a:pPr>
            <a:r>
              <a:rPr lang="de-DE" dirty="0"/>
              <a:t>Effektivität 			</a:t>
            </a:r>
            <a:r>
              <a:rPr lang="de-DE" dirty="0">
                <a:sym typeface="Wingdings" pitchFamily="2" charset="2"/>
              </a:rPr>
              <a:t> 	Zahl der Ionen am Exit des Beschleunigerteiles</a:t>
            </a:r>
            <a:endParaRPr lang="de-DE" dirty="0"/>
          </a:p>
          <a:p>
            <a:pPr marL="642938" lvl="1" indent="-342900">
              <a:buFont typeface="+mj-lt"/>
              <a:buAutoNum type="arabicPeriod"/>
            </a:pPr>
            <a:r>
              <a:rPr lang="de-DE" dirty="0"/>
              <a:t>Qualität 				</a:t>
            </a:r>
            <a:r>
              <a:rPr lang="de-DE" dirty="0">
                <a:sym typeface="Wingdings" pitchFamily="2" charset="2"/>
              </a:rPr>
              <a:t> 	benötigt Sorgfalt. Spillstruktur? Background?</a:t>
            </a:r>
            <a:br>
              <a:rPr lang="de-DE" dirty="0">
                <a:sym typeface="Wingdings" pitchFamily="2" charset="2"/>
              </a:rPr>
            </a:br>
            <a:endParaRPr lang="en-US" dirty="0">
              <a:sym typeface="Wingdings" pitchFamily="2" charset="2"/>
            </a:endParaRPr>
          </a:p>
          <a:p>
            <a:pPr marL="342900" indent="-342900">
              <a:buFont typeface="+mj-lt"/>
              <a:buAutoNum type="arabicPeriod" startAt="4"/>
            </a:pPr>
            <a:r>
              <a:rPr lang="de-DE" dirty="0"/>
              <a:t>Modell mit Vorhersage FAIR ES und FS Performance </a:t>
            </a:r>
            <a:r>
              <a:rPr lang="de-DE" dirty="0">
                <a:sym typeface="Wingdings" pitchFamily="2" charset="2"/>
              </a:rPr>
              <a:t> </a:t>
            </a:r>
            <a:r>
              <a:rPr lang="de-DE" b="1" dirty="0">
                <a:sym typeface="Wingdings" pitchFamily="2" charset="2"/>
              </a:rPr>
              <a:t>ACC</a:t>
            </a:r>
            <a:endParaRPr lang="en-US" b="1" dirty="0"/>
          </a:p>
        </p:txBody>
      </p:sp>
      <p:sp>
        <p:nvSpPr>
          <p:cNvPr id="4" name="Datumsplatzhalter 3">
            <a:extLst>
              <a:ext uri="{FF2B5EF4-FFF2-40B4-BE49-F238E27FC236}">
                <a16:creationId xmlns:a16="http://schemas.microsoft.com/office/drawing/2014/main" id="{EBB4C966-12C2-8F51-0E94-5A7F0AF8DC92}"/>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A853FF36-ED92-F324-6CCD-6504907EE0C3}"/>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3774829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4149432" cy="590668"/>
          </a:xfrm>
        </p:spPr>
        <p:txBody>
          <a:bodyPr/>
          <a:lstStyle/>
          <a:p>
            <a:r>
              <a:rPr lang="en-US" dirty="0" err="1"/>
              <a:t>Danke</a:t>
            </a:r>
            <a:r>
              <a:rPr lang="en-US" dirty="0"/>
              <a:t> für </a:t>
            </a:r>
            <a:r>
              <a:rPr lang="en-US" dirty="0" err="1"/>
              <a:t>Ihre</a:t>
            </a:r>
            <a:r>
              <a:rPr lang="en-US" dirty="0"/>
              <a:t> </a:t>
            </a:r>
            <a:r>
              <a:rPr lang="en-US" dirty="0" err="1"/>
              <a:t>Aufmerksamkeit</a:t>
            </a:r>
            <a:endParaRPr lang="en-US" dirty="0"/>
          </a:p>
        </p:txBody>
      </p:sp>
      <p:pic>
        <p:nvPicPr>
          <p:cNvPr id="3" name="Grafik 2">
            <a:extLst>
              <a:ext uri="{FF2B5EF4-FFF2-40B4-BE49-F238E27FC236}">
                <a16:creationId xmlns:a16="http://schemas.microsoft.com/office/drawing/2014/main" id="{6CD900FB-F046-0E28-EE0A-D04EFF34549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28701"/>
            <a:ext cx="9144000" cy="3814760"/>
          </a:xfrm>
          <a:prstGeom prst="rect">
            <a:avLst/>
          </a:prstGeom>
        </p:spPr>
      </p:pic>
      <p:sp>
        <p:nvSpPr>
          <p:cNvPr id="4" name="Fußzeilenplatzhalter 3">
            <a:extLst>
              <a:ext uri="{FF2B5EF4-FFF2-40B4-BE49-F238E27FC236}">
                <a16:creationId xmlns:a16="http://schemas.microsoft.com/office/drawing/2014/main" id="{EC5F1D6E-3E57-6FCE-AD7C-123FB7EFF817}"/>
              </a:ext>
            </a:extLst>
          </p:cNvPr>
          <p:cNvSpPr>
            <a:spLocks noGrp="1"/>
          </p:cNvSpPr>
          <p:nvPr>
            <p:ph type="ftr" sz="quarter" idx="3"/>
          </p:nvPr>
        </p:nvSpPr>
        <p:spPr/>
        <p:txBody>
          <a:bodyPr/>
          <a:lstStyle/>
          <a:p>
            <a:pPr algn="l"/>
            <a:r>
              <a:rPr lang="de-DE"/>
              <a:t>PerfKom #1, 1 Feb 2024</a:t>
            </a:r>
          </a:p>
        </p:txBody>
      </p:sp>
      <p:sp>
        <p:nvSpPr>
          <p:cNvPr id="5" name="Datumsplatzhalter 4">
            <a:extLst>
              <a:ext uri="{FF2B5EF4-FFF2-40B4-BE49-F238E27FC236}">
                <a16:creationId xmlns:a16="http://schemas.microsoft.com/office/drawing/2014/main" id="{73E18299-703B-1523-0413-E5F0A5C5A319}"/>
              </a:ext>
            </a:extLst>
          </p:cNvPr>
          <p:cNvSpPr>
            <a:spLocks noGrp="1"/>
          </p:cNvSpPr>
          <p:nvPr>
            <p:ph type="dt" sz="half" idx="2"/>
          </p:nvPr>
        </p:nvSpPr>
        <p:spPr/>
        <p:txBody>
          <a:bodyPr/>
          <a:lstStyle/>
          <a:p>
            <a:r>
              <a:rPr lang="de-DE"/>
              <a:t>R. Aßmann - ACC</a:t>
            </a:r>
          </a:p>
        </p:txBody>
      </p:sp>
    </p:spTree>
    <p:extLst>
      <p:ext uri="{BB962C8B-B14F-4D97-AF65-F5344CB8AC3E}">
        <p14:creationId xmlns:p14="http://schemas.microsoft.com/office/powerpoint/2010/main" val="79930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56EA5-5ED6-4DA9-1B4C-C5705ED82289}"/>
              </a:ext>
            </a:extLst>
          </p:cNvPr>
          <p:cNvSpPr>
            <a:spLocks noGrp="1"/>
          </p:cNvSpPr>
          <p:nvPr>
            <p:ph type="title"/>
          </p:nvPr>
        </p:nvSpPr>
        <p:spPr/>
        <p:txBody>
          <a:bodyPr/>
          <a:lstStyle/>
          <a:p>
            <a:r>
              <a:rPr lang="en-US" dirty="0"/>
              <a:t>Wishes from the Experiments (SIS-18, UNILAC)</a:t>
            </a:r>
          </a:p>
        </p:txBody>
      </p:sp>
      <p:sp>
        <p:nvSpPr>
          <p:cNvPr id="3" name="Inhaltsplatzhalter 2">
            <a:extLst>
              <a:ext uri="{FF2B5EF4-FFF2-40B4-BE49-F238E27FC236}">
                <a16:creationId xmlns:a16="http://schemas.microsoft.com/office/drawing/2014/main" id="{233268B6-1783-BB6E-67C6-1E984C5D0192}"/>
              </a:ext>
            </a:extLst>
          </p:cNvPr>
          <p:cNvSpPr>
            <a:spLocks noGrp="1"/>
          </p:cNvSpPr>
          <p:nvPr>
            <p:ph idx="1"/>
          </p:nvPr>
        </p:nvSpPr>
        <p:spPr>
          <a:xfrm>
            <a:off x="214397" y="991834"/>
            <a:ext cx="6149532" cy="3677689"/>
          </a:xfrm>
        </p:spPr>
        <p:txBody>
          <a:bodyPr/>
          <a:lstStyle/>
          <a:p>
            <a:r>
              <a:rPr lang="en-US" sz="1600" dirty="0"/>
              <a:t>NUSTAR </a:t>
            </a:r>
            <a:r>
              <a:rPr lang="en-US" sz="1100" dirty="0"/>
              <a:t>(</a:t>
            </a:r>
            <a:r>
              <a:rPr lang="de-DE" sz="1100" dirty="0"/>
              <a:t>"</a:t>
            </a:r>
            <a:r>
              <a:rPr lang="de-DE" sz="1100" dirty="0" err="1"/>
              <a:t>Nuclear</a:t>
            </a:r>
            <a:r>
              <a:rPr lang="de-DE" sz="1100" dirty="0"/>
              <a:t> </a:t>
            </a:r>
            <a:r>
              <a:rPr lang="de-DE" sz="1100" dirty="0" err="1"/>
              <a:t>Structure</a:t>
            </a:r>
            <a:r>
              <a:rPr lang="de-DE" sz="1100" dirty="0"/>
              <a:t>, </a:t>
            </a:r>
            <a:r>
              <a:rPr lang="de-DE" sz="1100" dirty="0" err="1"/>
              <a:t>Astrophysics</a:t>
            </a:r>
            <a:r>
              <a:rPr lang="de-DE" sz="1100" dirty="0"/>
              <a:t> and </a:t>
            </a:r>
            <a:r>
              <a:rPr lang="de-DE" sz="1100" dirty="0" err="1"/>
              <a:t>Reaction</a:t>
            </a:r>
            <a:r>
              <a:rPr lang="de-DE" sz="1100" dirty="0"/>
              <a:t>"</a:t>
            </a:r>
            <a:r>
              <a:rPr lang="en-US" sz="1100" dirty="0"/>
              <a:t>)</a:t>
            </a:r>
            <a:endParaRPr lang="en-US" sz="1600" dirty="0"/>
          </a:p>
          <a:p>
            <a:pPr lvl="1"/>
            <a:r>
              <a:rPr lang="en-US" sz="1400" dirty="0"/>
              <a:t>Efficient use of beam-on-target time:</a:t>
            </a:r>
          </a:p>
          <a:p>
            <a:pPr lvl="2"/>
            <a:r>
              <a:rPr lang="en-US" sz="1200" dirty="0"/>
              <a:t>Improved </a:t>
            </a:r>
            <a:r>
              <a:rPr lang="en-US" sz="1200" b="1" dirty="0">
                <a:solidFill>
                  <a:srgbClr val="FF0000"/>
                </a:solidFill>
              </a:rPr>
              <a:t>micro-spill and macro-spill structure</a:t>
            </a:r>
          </a:p>
          <a:p>
            <a:pPr lvl="1"/>
            <a:r>
              <a:rPr lang="en-US" sz="1400" dirty="0"/>
              <a:t>Stay competitive on the world-wide scale:</a:t>
            </a:r>
          </a:p>
          <a:p>
            <a:pPr lvl="2"/>
            <a:r>
              <a:rPr lang="en-US" sz="1200" b="1" dirty="0">
                <a:solidFill>
                  <a:srgbClr val="FF0000"/>
                </a:solidFill>
              </a:rPr>
              <a:t>Higher beam intensity </a:t>
            </a:r>
            <a:r>
              <a:rPr lang="en-US" sz="1200" dirty="0"/>
              <a:t>at 1GeV/u</a:t>
            </a:r>
          </a:p>
          <a:p>
            <a:pPr lvl="1"/>
            <a:r>
              <a:rPr lang="en-US" sz="1400" dirty="0"/>
              <a:t>Increase duty cycle of slow-extracted SIS-18 beams:</a:t>
            </a:r>
          </a:p>
          <a:p>
            <a:pPr lvl="2"/>
            <a:r>
              <a:rPr lang="en-US" sz="1200" dirty="0"/>
              <a:t>Many NUSTAR exp. run with 1…2 sec. extraction time: </a:t>
            </a:r>
            <a:r>
              <a:rPr lang="en-US" sz="1200" b="1" dirty="0">
                <a:solidFill>
                  <a:srgbClr val="FF0000"/>
                </a:solidFill>
              </a:rPr>
              <a:t>fast ramping up and down of SIS-18 </a:t>
            </a:r>
            <a:r>
              <a:rPr lang="en-US" sz="1200" dirty="0"/>
              <a:t>will increase the duty factor</a:t>
            </a:r>
          </a:p>
          <a:p>
            <a:pPr lvl="2"/>
            <a:r>
              <a:rPr lang="en-US" sz="1200" dirty="0"/>
              <a:t>factor 2(?) higher average beam intensity on target</a:t>
            </a:r>
          </a:p>
          <a:p>
            <a:r>
              <a:rPr lang="en-US" sz="1600" dirty="0"/>
              <a:t>SHE </a:t>
            </a:r>
            <a:r>
              <a:rPr lang="en-US" sz="1100" dirty="0"/>
              <a:t>(”Super Heavy Elements”)</a:t>
            </a:r>
            <a:endParaRPr lang="en-US" sz="1600" dirty="0"/>
          </a:p>
          <a:p>
            <a:pPr lvl="1"/>
            <a:r>
              <a:rPr lang="en-US" sz="1400" dirty="0"/>
              <a:t>Optimization </a:t>
            </a:r>
            <a:r>
              <a:rPr lang="en-US" sz="1400" b="1" dirty="0">
                <a:solidFill>
                  <a:srgbClr val="FF0000"/>
                </a:solidFill>
              </a:rPr>
              <a:t>beam transmission </a:t>
            </a:r>
            <a:r>
              <a:rPr lang="en-US" sz="1400" dirty="0"/>
              <a:t>&amp; material consumption: </a:t>
            </a:r>
            <a:br>
              <a:rPr lang="en-US" sz="1400" dirty="0"/>
            </a:br>
            <a:r>
              <a:rPr lang="de-DE" sz="1100" i="1" dirty="0">
                <a:solidFill>
                  <a:schemeClr val="tx1"/>
                </a:solidFill>
                <a:sym typeface="Wingdings" panose="05000000000000000000" pitchFamily="2" charset="2"/>
              </a:rPr>
              <a:t>e.g. </a:t>
            </a:r>
            <a:r>
              <a:rPr lang="de-DE" sz="1100" i="1" dirty="0" err="1">
                <a:solidFill>
                  <a:schemeClr val="tx1"/>
                </a:solidFill>
                <a:sym typeface="Wingdings" panose="05000000000000000000" pitchFamily="2" charset="2"/>
              </a:rPr>
              <a:t>crucible</a:t>
            </a:r>
            <a:r>
              <a:rPr lang="de-DE" sz="1100" i="1" dirty="0">
                <a:solidFill>
                  <a:schemeClr val="tx1"/>
                </a:solidFill>
                <a:sym typeface="Wingdings" panose="05000000000000000000" pitchFamily="2" charset="2"/>
              </a:rPr>
              <a:t> </a:t>
            </a:r>
            <a:r>
              <a:rPr lang="de-DE" sz="1100" i="1" dirty="0" err="1">
                <a:solidFill>
                  <a:schemeClr val="tx1"/>
                </a:solidFill>
                <a:sym typeface="Wingdings" panose="05000000000000000000" pitchFamily="2" charset="2"/>
              </a:rPr>
              <a:t>lasts</a:t>
            </a:r>
            <a:r>
              <a:rPr lang="de-DE" sz="1100" i="1" dirty="0">
                <a:solidFill>
                  <a:schemeClr val="tx1"/>
                </a:solidFill>
                <a:sym typeface="Wingdings" panose="05000000000000000000" pitchFamily="2" charset="2"/>
              </a:rPr>
              <a:t> 4-5 </a:t>
            </a:r>
            <a:r>
              <a:rPr lang="de-DE" sz="1100" i="1" dirty="0" err="1">
                <a:solidFill>
                  <a:schemeClr val="tx1"/>
                </a:solidFill>
                <a:sym typeface="Wingdings" panose="05000000000000000000" pitchFamily="2" charset="2"/>
              </a:rPr>
              <a:t>days</a:t>
            </a:r>
            <a:r>
              <a:rPr lang="de-DE" sz="1100" i="1" dirty="0">
                <a:solidFill>
                  <a:schemeClr val="tx1"/>
                </a:solidFill>
                <a:sym typeface="Wingdings" panose="05000000000000000000" pitchFamily="2" charset="2"/>
              </a:rPr>
              <a:t>, </a:t>
            </a:r>
            <a:r>
              <a:rPr lang="de-DE" sz="1100" i="1" dirty="0" err="1">
                <a:solidFill>
                  <a:schemeClr val="tx1"/>
                </a:solidFill>
                <a:sym typeface="Wingdings" panose="05000000000000000000" pitchFamily="2" charset="2"/>
              </a:rPr>
              <a:t>service</a:t>
            </a:r>
            <a:r>
              <a:rPr lang="de-DE" sz="1100" i="1" dirty="0">
                <a:solidFill>
                  <a:schemeClr val="tx1"/>
                </a:solidFill>
                <a:sym typeface="Wingdings" panose="05000000000000000000" pitchFamily="2" charset="2"/>
              </a:rPr>
              <a:t> </a:t>
            </a:r>
            <a:r>
              <a:rPr lang="de-DE" sz="1100" i="1" dirty="0" err="1">
                <a:solidFill>
                  <a:schemeClr val="tx1"/>
                </a:solidFill>
                <a:sym typeface="Wingdings" panose="05000000000000000000" pitchFamily="2" charset="2"/>
              </a:rPr>
              <a:t>takes</a:t>
            </a:r>
            <a:r>
              <a:rPr lang="de-DE" sz="1100" i="1" dirty="0">
                <a:solidFill>
                  <a:schemeClr val="tx1"/>
                </a:solidFill>
                <a:sym typeface="Wingdings" panose="05000000000000000000" pitchFamily="2" charset="2"/>
              </a:rPr>
              <a:t> 2 </a:t>
            </a:r>
            <a:r>
              <a:rPr lang="de-DE" sz="1100" i="1" dirty="0" err="1">
                <a:solidFill>
                  <a:schemeClr val="tx1"/>
                </a:solidFill>
                <a:sym typeface="Wingdings" panose="05000000000000000000" pitchFamily="2" charset="2"/>
              </a:rPr>
              <a:t>days</a:t>
            </a:r>
            <a:r>
              <a:rPr lang="de-DE" sz="1100" i="1" dirty="0">
                <a:solidFill>
                  <a:schemeClr val="tx1"/>
                </a:solidFill>
                <a:sym typeface="Wingdings" panose="05000000000000000000" pitchFamily="2" charset="2"/>
              </a:rPr>
              <a:t> </a:t>
            </a:r>
            <a:r>
              <a:rPr lang="de-DE" sz="1100" i="1" dirty="0">
                <a:solidFill>
                  <a:schemeClr val="tx1"/>
                </a:solidFill>
                <a:sym typeface="Symbol" panose="05050102010706020507" pitchFamily="18" charset="2"/>
              </a:rPr>
              <a:t> </a:t>
            </a:r>
            <a:r>
              <a:rPr lang="de-DE" sz="1100" i="1" dirty="0">
                <a:solidFill>
                  <a:schemeClr val="tx1"/>
                </a:solidFill>
                <a:sym typeface="Wingdings" panose="05000000000000000000" pitchFamily="2" charset="2"/>
              </a:rPr>
              <a:t>30% </a:t>
            </a:r>
            <a:r>
              <a:rPr lang="de-DE" sz="1100" i="1" dirty="0" err="1">
                <a:solidFill>
                  <a:schemeClr val="tx1"/>
                </a:solidFill>
                <a:sym typeface="Wingdings" panose="05000000000000000000" pitchFamily="2" charset="2"/>
              </a:rPr>
              <a:t>of</a:t>
            </a:r>
            <a:r>
              <a:rPr lang="de-DE" sz="1100" i="1" dirty="0">
                <a:solidFill>
                  <a:schemeClr val="tx1"/>
                </a:solidFill>
                <a:sym typeface="Wingdings" panose="05000000000000000000" pitchFamily="2" charset="2"/>
              </a:rPr>
              <a:t> </a:t>
            </a:r>
            <a:r>
              <a:rPr lang="de-DE" sz="1100" i="1" dirty="0" err="1">
                <a:solidFill>
                  <a:schemeClr val="tx1"/>
                </a:solidFill>
                <a:sym typeface="Wingdings" panose="05000000000000000000" pitchFamily="2" charset="2"/>
              </a:rPr>
              <a:t>beamtime</a:t>
            </a:r>
            <a:r>
              <a:rPr lang="de-DE" sz="1100" i="1" dirty="0">
                <a:solidFill>
                  <a:schemeClr val="tx1"/>
                </a:solidFill>
                <a:sym typeface="Wingdings" panose="05000000000000000000" pitchFamily="2" charset="2"/>
              </a:rPr>
              <a:t> lost</a:t>
            </a:r>
          </a:p>
          <a:p>
            <a:pPr lvl="1"/>
            <a:r>
              <a:rPr lang="en-US" sz="1400" dirty="0"/>
              <a:t>Timely exchange of </a:t>
            </a:r>
            <a:r>
              <a:rPr lang="en-US" sz="1400" b="1" dirty="0">
                <a:solidFill>
                  <a:srgbClr val="FF0000"/>
                </a:solidFill>
              </a:rPr>
              <a:t>damaged triplet at (HLI) injector </a:t>
            </a:r>
            <a:r>
              <a:rPr lang="en-US" sz="1400" dirty="0"/>
              <a:t>crucial!</a:t>
            </a:r>
          </a:p>
          <a:p>
            <a:pPr lvl="1"/>
            <a:r>
              <a:rPr lang="en-US" sz="1400" b="1" dirty="0"/>
              <a:t>HELIAC</a:t>
            </a:r>
            <a:r>
              <a:rPr lang="en-US" sz="1400" dirty="0"/>
              <a:t>: will deliver beams for </a:t>
            </a:r>
            <a:r>
              <a:rPr lang="en-US" sz="1400" b="1" dirty="0">
                <a:solidFill>
                  <a:srgbClr val="FF0000"/>
                </a:solidFill>
              </a:rPr>
              <a:t>SHE during </a:t>
            </a:r>
            <a:r>
              <a:rPr lang="en-US" sz="1400" b="1" dirty="0" err="1">
                <a:solidFill>
                  <a:srgbClr val="FF0000"/>
                </a:solidFill>
              </a:rPr>
              <a:t>PoF</a:t>
            </a:r>
            <a:r>
              <a:rPr lang="en-US" sz="1400" b="1" dirty="0">
                <a:solidFill>
                  <a:srgbClr val="FF0000"/>
                </a:solidFill>
              </a:rPr>
              <a:t> V </a:t>
            </a:r>
            <a:r>
              <a:rPr lang="en-US" sz="1400" dirty="0">
                <a:sym typeface="Wingdings" pitchFamily="2" charset="2"/>
              </a:rPr>
              <a:t> i</a:t>
            </a:r>
            <a:r>
              <a:rPr lang="en-US" sz="1400" dirty="0"/>
              <a:t>ntegration in planning for civil construction crucial!</a:t>
            </a:r>
          </a:p>
          <a:p>
            <a:pPr lvl="1"/>
            <a:endParaRPr lang="en-US" sz="1400" dirty="0"/>
          </a:p>
        </p:txBody>
      </p:sp>
      <p:sp>
        <p:nvSpPr>
          <p:cNvPr id="4" name="Datumsplatzhalter 3">
            <a:extLst>
              <a:ext uri="{FF2B5EF4-FFF2-40B4-BE49-F238E27FC236}">
                <a16:creationId xmlns:a16="http://schemas.microsoft.com/office/drawing/2014/main" id="{1D829A65-441B-3FF9-D5AF-E7A71E4B681A}"/>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9A71D15C-C139-4126-22FB-D932DF6CD14F}"/>
              </a:ext>
            </a:extLst>
          </p:cNvPr>
          <p:cNvSpPr>
            <a:spLocks noGrp="1"/>
          </p:cNvSpPr>
          <p:nvPr>
            <p:ph type="ftr" sz="quarter" idx="3"/>
          </p:nvPr>
        </p:nvSpPr>
        <p:spPr/>
        <p:txBody>
          <a:bodyPr/>
          <a:lstStyle/>
          <a:p>
            <a:pPr algn="l"/>
            <a:r>
              <a:rPr lang="de-DE"/>
              <a:t>PerfKom #1, 1 Feb 2024</a:t>
            </a:r>
          </a:p>
        </p:txBody>
      </p:sp>
      <p:pic>
        <p:nvPicPr>
          <p:cNvPr id="7" name="Grafik 6">
            <a:extLst>
              <a:ext uri="{FF2B5EF4-FFF2-40B4-BE49-F238E27FC236}">
                <a16:creationId xmlns:a16="http://schemas.microsoft.com/office/drawing/2014/main" id="{EBA701DB-1961-A3DA-2D5D-61E9CB8174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63929" y="993675"/>
            <a:ext cx="2677786" cy="2007781"/>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B3AE95A9-86A5-23C9-2198-12CE638CE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3929" y="3100813"/>
            <a:ext cx="2042665" cy="1708337"/>
          </a:xfrm>
          <a:prstGeom prst="rect">
            <a:avLst/>
          </a:prstGeom>
          <a:ln>
            <a:noFill/>
          </a:ln>
          <a:effectLst>
            <a:outerShdw blurRad="292100" dist="139700" dir="2700000" algn="tl" rotWithShape="0">
              <a:srgbClr val="333333">
                <a:alpha val="65000"/>
              </a:srgbClr>
            </a:outerShdw>
          </a:effectLst>
        </p:spPr>
      </p:pic>
      <p:sp>
        <p:nvSpPr>
          <p:cNvPr id="12" name="Textfeld 11">
            <a:extLst>
              <a:ext uri="{FF2B5EF4-FFF2-40B4-BE49-F238E27FC236}">
                <a16:creationId xmlns:a16="http://schemas.microsoft.com/office/drawing/2014/main" id="{E3E7ABFB-20B4-F1BB-EBB3-5C7F5974D974}"/>
              </a:ext>
            </a:extLst>
          </p:cNvPr>
          <p:cNvSpPr txBox="1"/>
          <p:nvPr/>
        </p:nvSpPr>
        <p:spPr>
          <a:xfrm>
            <a:off x="71207" y="4651779"/>
            <a:ext cx="2553904" cy="253916"/>
          </a:xfrm>
          <a:prstGeom prst="rect">
            <a:avLst/>
          </a:prstGeom>
        </p:spPr>
        <p:txBody>
          <a:bodyPr vert="horz" wrap="none" lIns="91440" tIns="45720" rIns="91440" bIns="45720" rtlCol="0" anchor="t">
            <a:spAutoFit/>
          </a:bodyPr>
          <a:lstStyle/>
          <a:p>
            <a:pPr algn="l"/>
            <a:r>
              <a:rPr lang="en-US" sz="1050" i="1" dirty="0"/>
              <a:t>Reference: Talks in Beam Retreat 2023</a:t>
            </a:r>
          </a:p>
        </p:txBody>
      </p:sp>
    </p:spTree>
    <p:extLst>
      <p:ext uri="{BB962C8B-B14F-4D97-AF65-F5344CB8AC3E}">
        <p14:creationId xmlns:p14="http://schemas.microsoft.com/office/powerpoint/2010/main" val="126706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56EA5-5ED6-4DA9-1B4C-C5705ED82289}"/>
              </a:ext>
            </a:extLst>
          </p:cNvPr>
          <p:cNvSpPr>
            <a:spLocks noGrp="1"/>
          </p:cNvSpPr>
          <p:nvPr>
            <p:ph type="title"/>
          </p:nvPr>
        </p:nvSpPr>
        <p:spPr/>
        <p:txBody>
          <a:bodyPr/>
          <a:lstStyle/>
          <a:p>
            <a:r>
              <a:rPr lang="en-US" dirty="0"/>
              <a:t>Wishes from the Experiments (UNILAC)</a:t>
            </a:r>
          </a:p>
        </p:txBody>
      </p:sp>
      <p:sp>
        <p:nvSpPr>
          <p:cNvPr id="3" name="Inhaltsplatzhalter 2">
            <a:extLst>
              <a:ext uri="{FF2B5EF4-FFF2-40B4-BE49-F238E27FC236}">
                <a16:creationId xmlns:a16="http://schemas.microsoft.com/office/drawing/2014/main" id="{233268B6-1783-BB6E-67C6-1E984C5D0192}"/>
              </a:ext>
            </a:extLst>
          </p:cNvPr>
          <p:cNvSpPr>
            <a:spLocks noGrp="1"/>
          </p:cNvSpPr>
          <p:nvPr>
            <p:ph idx="1"/>
          </p:nvPr>
        </p:nvSpPr>
        <p:spPr>
          <a:xfrm>
            <a:off x="214397" y="991834"/>
            <a:ext cx="6149532" cy="3677689"/>
          </a:xfrm>
        </p:spPr>
        <p:txBody>
          <a:bodyPr/>
          <a:lstStyle/>
          <a:p>
            <a:r>
              <a:rPr lang="de-DE" sz="1600" dirty="0"/>
              <a:t>BIOPHYSICS</a:t>
            </a:r>
          </a:p>
          <a:p>
            <a:pPr lvl="1"/>
            <a:r>
              <a:rPr lang="de-DE" sz="1400" b="1" dirty="0">
                <a:solidFill>
                  <a:srgbClr val="FF0000"/>
                </a:solidFill>
              </a:rPr>
              <a:t>Mixed He-C beam</a:t>
            </a:r>
          </a:p>
          <a:p>
            <a:pPr lvl="1"/>
            <a:r>
              <a:rPr lang="en-US" sz="1400" b="1" dirty="0">
                <a:solidFill>
                  <a:srgbClr val="FF0000"/>
                </a:solidFill>
              </a:rPr>
              <a:t>∼10</a:t>
            </a:r>
            <a:r>
              <a:rPr lang="en-US" sz="1400" b="1" baseline="30000" dirty="0">
                <a:solidFill>
                  <a:srgbClr val="FF0000"/>
                </a:solidFill>
              </a:rPr>
              <a:t>10</a:t>
            </a:r>
            <a:r>
              <a:rPr lang="en-US" sz="1400" b="1" dirty="0">
                <a:solidFill>
                  <a:srgbClr val="FF0000"/>
                </a:solidFill>
              </a:rPr>
              <a:t> </a:t>
            </a:r>
            <a:r>
              <a:rPr lang="en-US" sz="1400" b="1" dirty="0" err="1">
                <a:solidFill>
                  <a:srgbClr val="FF0000"/>
                </a:solidFill>
              </a:rPr>
              <a:t>pps</a:t>
            </a:r>
            <a:r>
              <a:rPr lang="en-US" sz="1400" b="1" dirty="0">
                <a:solidFill>
                  <a:srgbClr val="FF0000"/>
                </a:solidFill>
              </a:rPr>
              <a:t> of </a:t>
            </a:r>
            <a:r>
              <a:rPr lang="en-US" sz="1400" b="1" baseline="30000" dirty="0">
                <a:solidFill>
                  <a:srgbClr val="FF0000"/>
                </a:solidFill>
              </a:rPr>
              <a:t>12</a:t>
            </a:r>
            <a:r>
              <a:rPr lang="en-US" sz="1400" b="1" dirty="0">
                <a:solidFill>
                  <a:srgbClr val="FF0000"/>
                </a:solidFill>
              </a:rPr>
              <a:t>C</a:t>
            </a:r>
          </a:p>
          <a:p>
            <a:pPr lvl="1"/>
            <a:r>
              <a:rPr lang="en-US" sz="1400" dirty="0"/>
              <a:t>Midterm needed to produce competitive therapy research: </a:t>
            </a:r>
            <a:r>
              <a:rPr lang="en-US" sz="1400" b="1" dirty="0">
                <a:solidFill>
                  <a:srgbClr val="FF0000"/>
                </a:solidFill>
              </a:rPr>
              <a:t>active energy change</a:t>
            </a:r>
            <a:r>
              <a:rPr lang="en-US" sz="1400" dirty="0"/>
              <a:t> (GSI invented)</a:t>
            </a:r>
          </a:p>
          <a:p>
            <a:pPr lvl="2"/>
            <a:r>
              <a:rPr lang="en-US" sz="1200" dirty="0"/>
              <a:t>beam properties (energy, focus, intensity) requested from library</a:t>
            </a:r>
          </a:p>
          <a:p>
            <a:pPr lvl="2"/>
            <a:r>
              <a:rPr lang="en-US" sz="1200" dirty="0"/>
              <a:t>changing possible from spill to spill</a:t>
            </a:r>
          </a:p>
          <a:p>
            <a:r>
              <a:rPr lang="en-US" sz="1600" dirty="0"/>
              <a:t>HiTRAP</a:t>
            </a:r>
          </a:p>
          <a:p>
            <a:pPr lvl="1"/>
            <a:r>
              <a:rPr lang="en-US" sz="1400" b="1" dirty="0">
                <a:solidFill>
                  <a:srgbClr val="FF0000"/>
                </a:solidFill>
              </a:rPr>
              <a:t>Decelerating</a:t>
            </a:r>
            <a:r>
              <a:rPr lang="en-US" sz="1400" b="1" dirty="0"/>
              <a:t> </a:t>
            </a:r>
            <a:r>
              <a:rPr lang="en-US" sz="1400" dirty="0"/>
              <a:t>from 4 MeV/u to 6 keV/u (goal 10</a:t>
            </a:r>
            <a:r>
              <a:rPr lang="en-US" sz="1400" baseline="30000" dirty="0"/>
              <a:t>5</a:t>
            </a:r>
            <a:r>
              <a:rPr lang="en-US" sz="1400" dirty="0"/>
              <a:t> ions). </a:t>
            </a:r>
          </a:p>
          <a:p>
            <a:pPr lvl="1"/>
            <a:r>
              <a:rPr lang="en-US" sz="1400" dirty="0"/>
              <a:t>Solve </a:t>
            </a:r>
            <a:r>
              <a:rPr lang="en-US" sz="1400" b="1" dirty="0">
                <a:solidFill>
                  <a:srgbClr val="FF0000"/>
                </a:solidFill>
              </a:rPr>
              <a:t>transmission</a:t>
            </a:r>
            <a:r>
              <a:rPr lang="en-US" sz="1400" dirty="0"/>
              <a:t> to experiment with 20% energy spread and 180 </a:t>
            </a:r>
            <a:r>
              <a:rPr lang="en-US" sz="1400" dirty="0">
                <a:latin typeface="Symbol" pitchFamily="2" charset="2"/>
              </a:rPr>
              <a:t>p</a:t>
            </a:r>
            <a:r>
              <a:rPr lang="en-US" sz="1400" dirty="0"/>
              <a:t> mm </a:t>
            </a:r>
            <a:r>
              <a:rPr lang="en-US" sz="1400" dirty="0" err="1"/>
              <a:t>mrad</a:t>
            </a:r>
            <a:r>
              <a:rPr lang="en-US" sz="1400" dirty="0"/>
              <a:t> </a:t>
            </a:r>
          </a:p>
          <a:p>
            <a:pPr lvl="1"/>
            <a:r>
              <a:rPr lang="en-US" sz="1400" dirty="0"/>
              <a:t>Around 7 days of further commissioning </a:t>
            </a:r>
            <a:r>
              <a:rPr lang="en-US" sz="1400" b="1" dirty="0">
                <a:solidFill>
                  <a:srgbClr val="FF0000"/>
                </a:solidFill>
              </a:rPr>
              <a:t>time</a:t>
            </a:r>
            <a:r>
              <a:rPr lang="en-US" sz="1400" dirty="0"/>
              <a:t> with beams from ESR (commissioning blocks beginning of 2024&amp;2025)</a:t>
            </a:r>
          </a:p>
        </p:txBody>
      </p:sp>
      <p:sp>
        <p:nvSpPr>
          <p:cNvPr id="4" name="Datumsplatzhalter 3">
            <a:extLst>
              <a:ext uri="{FF2B5EF4-FFF2-40B4-BE49-F238E27FC236}">
                <a16:creationId xmlns:a16="http://schemas.microsoft.com/office/drawing/2014/main" id="{1D829A65-441B-3FF9-D5AF-E7A71E4B681A}"/>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9A71D15C-C139-4126-22FB-D932DF6CD14F}"/>
              </a:ext>
            </a:extLst>
          </p:cNvPr>
          <p:cNvSpPr>
            <a:spLocks noGrp="1"/>
          </p:cNvSpPr>
          <p:nvPr>
            <p:ph type="ftr" sz="quarter" idx="3"/>
          </p:nvPr>
        </p:nvSpPr>
        <p:spPr/>
        <p:txBody>
          <a:bodyPr/>
          <a:lstStyle/>
          <a:p>
            <a:pPr algn="l"/>
            <a:r>
              <a:rPr lang="de-DE"/>
              <a:t>PerfKom #1, 1 Feb 2024</a:t>
            </a:r>
          </a:p>
        </p:txBody>
      </p:sp>
      <p:pic>
        <p:nvPicPr>
          <p:cNvPr id="6" name="Immagine 17">
            <a:extLst>
              <a:ext uri="{FF2B5EF4-FFF2-40B4-BE49-F238E27FC236}">
                <a16:creationId xmlns:a16="http://schemas.microsoft.com/office/drawing/2014/main" id="{716B9D72-8643-F665-1D2C-DD4F4CFDA02C}"/>
              </a:ext>
            </a:extLst>
          </p:cNvPr>
          <p:cNvPicPr>
            <a:picLocks noChangeAspect="1"/>
          </p:cNvPicPr>
          <p:nvPr/>
        </p:nvPicPr>
        <p:blipFill>
          <a:blip r:embed="rId2"/>
          <a:stretch>
            <a:fillRect/>
          </a:stretch>
        </p:blipFill>
        <p:spPr>
          <a:xfrm>
            <a:off x="6590754" y="1072001"/>
            <a:ext cx="2305150" cy="3615918"/>
          </a:xfrm>
          <a:prstGeom prst="rect">
            <a:avLst/>
          </a:prstGeom>
        </p:spPr>
      </p:pic>
      <p:sp>
        <p:nvSpPr>
          <p:cNvPr id="8" name="Textfeld 7">
            <a:extLst>
              <a:ext uri="{FF2B5EF4-FFF2-40B4-BE49-F238E27FC236}">
                <a16:creationId xmlns:a16="http://schemas.microsoft.com/office/drawing/2014/main" id="{567D68D1-7F9C-5E5E-EDC7-C5D54E9C869A}"/>
              </a:ext>
            </a:extLst>
          </p:cNvPr>
          <p:cNvSpPr txBox="1"/>
          <p:nvPr/>
        </p:nvSpPr>
        <p:spPr>
          <a:xfrm>
            <a:off x="71207" y="4651779"/>
            <a:ext cx="2553904" cy="253916"/>
          </a:xfrm>
          <a:prstGeom prst="rect">
            <a:avLst/>
          </a:prstGeom>
        </p:spPr>
        <p:txBody>
          <a:bodyPr vert="horz" wrap="none" lIns="91440" tIns="45720" rIns="91440" bIns="45720" rtlCol="0" anchor="t">
            <a:spAutoFit/>
          </a:bodyPr>
          <a:lstStyle/>
          <a:p>
            <a:pPr algn="l"/>
            <a:r>
              <a:rPr lang="en-US" sz="1050" i="1" dirty="0"/>
              <a:t>Reference: Talks in Beam Retreat 2023</a:t>
            </a:r>
          </a:p>
        </p:txBody>
      </p:sp>
    </p:spTree>
    <p:extLst>
      <p:ext uri="{BB962C8B-B14F-4D97-AF65-F5344CB8AC3E}">
        <p14:creationId xmlns:p14="http://schemas.microsoft.com/office/powerpoint/2010/main" val="12240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56EA5-5ED6-4DA9-1B4C-C5705ED82289}"/>
              </a:ext>
            </a:extLst>
          </p:cNvPr>
          <p:cNvSpPr>
            <a:spLocks noGrp="1"/>
          </p:cNvSpPr>
          <p:nvPr>
            <p:ph type="title"/>
          </p:nvPr>
        </p:nvSpPr>
        <p:spPr/>
        <p:txBody>
          <a:bodyPr/>
          <a:lstStyle/>
          <a:p>
            <a:r>
              <a:rPr lang="en-US" dirty="0"/>
              <a:t>Wishes from the Experiments (CRYRING, ESR)</a:t>
            </a:r>
          </a:p>
        </p:txBody>
      </p:sp>
      <p:sp>
        <p:nvSpPr>
          <p:cNvPr id="3" name="Inhaltsplatzhalter 2">
            <a:extLst>
              <a:ext uri="{FF2B5EF4-FFF2-40B4-BE49-F238E27FC236}">
                <a16:creationId xmlns:a16="http://schemas.microsoft.com/office/drawing/2014/main" id="{233268B6-1783-BB6E-67C6-1E984C5D0192}"/>
              </a:ext>
            </a:extLst>
          </p:cNvPr>
          <p:cNvSpPr>
            <a:spLocks noGrp="1"/>
          </p:cNvSpPr>
          <p:nvPr>
            <p:ph idx="1"/>
          </p:nvPr>
        </p:nvSpPr>
        <p:spPr>
          <a:xfrm>
            <a:off x="214396" y="991834"/>
            <a:ext cx="8757217" cy="3677689"/>
          </a:xfrm>
        </p:spPr>
        <p:txBody>
          <a:bodyPr/>
          <a:lstStyle/>
          <a:p>
            <a:r>
              <a:rPr lang="en-US" sz="1600" dirty="0">
                <a:sym typeface="Wingdings" pitchFamily="2" charset="2"/>
              </a:rPr>
              <a:t>SPARC</a:t>
            </a:r>
          </a:p>
          <a:p>
            <a:pPr lvl="1"/>
            <a:r>
              <a:rPr lang="en-US" sz="1400" dirty="0">
                <a:sym typeface="Wingdings" pitchFamily="2" charset="2"/>
              </a:rPr>
              <a:t>Storage rings </a:t>
            </a:r>
            <a:r>
              <a:rPr lang="en-US" sz="1400" b="1" dirty="0">
                <a:solidFill>
                  <a:srgbClr val="FF0000"/>
                </a:solidFill>
                <a:sym typeface="Wingdings" pitchFamily="2" charset="2"/>
              </a:rPr>
              <a:t>overbooked</a:t>
            </a:r>
            <a:r>
              <a:rPr lang="en-US" sz="1400" dirty="0">
                <a:sym typeface="Wingdings" pitchFamily="2" charset="2"/>
              </a:rPr>
              <a:t> by factor 4.5</a:t>
            </a:r>
          </a:p>
          <a:p>
            <a:pPr lvl="1"/>
            <a:r>
              <a:rPr lang="en-US" sz="1400" b="1" dirty="0">
                <a:solidFill>
                  <a:srgbClr val="FF0000"/>
                </a:solidFill>
              </a:rPr>
              <a:t>Transmission</a:t>
            </a:r>
            <a:r>
              <a:rPr lang="en-US" sz="1400" dirty="0"/>
              <a:t>: FRS </a:t>
            </a:r>
            <a:r>
              <a:rPr lang="en-US" sz="1400" dirty="0">
                <a:sym typeface="Wingdings" pitchFamily="2" charset="2"/>
              </a:rPr>
              <a:t></a:t>
            </a:r>
            <a:r>
              <a:rPr lang="en-US" sz="1400" dirty="0"/>
              <a:t> ESR, ESR </a:t>
            </a:r>
            <a:r>
              <a:rPr lang="en-US" sz="1400" dirty="0">
                <a:sym typeface="Wingdings" pitchFamily="2" charset="2"/>
              </a:rPr>
              <a:t></a:t>
            </a:r>
            <a:r>
              <a:rPr lang="en-US" sz="1400" dirty="0"/>
              <a:t> CRYRING, ESR </a:t>
            </a:r>
            <a:r>
              <a:rPr lang="en-US" sz="1400" dirty="0">
                <a:sym typeface="Wingdings" pitchFamily="2" charset="2"/>
              </a:rPr>
              <a:t></a:t>
            </a:r>
            <a:r>
              <a:rPr lang="en-US" sz="1400" dirty="0"/>
              <a:t> Cave A (new control system)</a:t>
            </a:r>
          </a:p>
          <a:p>
            <a:pPr lvl="1"/>
            <a:r>
              <a:rPr lang="en-US" sz="1400" dirty="0"/>
              <a:t>Beryllium-like 197Au75+ ions (</a:t>
            </a:r>
            <a:r>
              <a:rPr lang="en-US" sz="1400" dirty="0">
                <a:sym typeface="Wingdings" pitchFamily="2" charset="2"/>
              </a:rPr>
              <a:t>&gt; 5 10</a:t>
            </a:r>
            <a:r>
              <a:rPr lang="en-US" sz="1400" baseline="30000" dirty="0">
                <a:sym typeface="Wingdings" pitchFamily="2" charset="2"/>
              </a:rPr>
              <a:t>6</a:t>
            </a:r>
            <a:r>
              <a:rPr lang="en-US" sz="1400" dirty="0"/>
              <a:t>) from SIS </a:t>
            </a:r>
            <a:r>
              <a:rPr lang="en-US" sz="1400" dirty="0">
                <a:sym typeface="Wingdings" pitchFamily="2" charset="2"/>
              </a:rPr>
              <a:t></a:t>
            </a:r>
            <a:r>
              <a:rPr lang="en-US" sz="1400" dirty="0"/>
              <a:t> ESR </a:t>
            </a:r>
            <a:r>
              <a:rPr lang="en-US" sz="1400" dirty="0">
                <a:sym typeface="Wingdings" pitchFamily="2" charset="2"/>
              </a:rPr>
              <a:t></a:t>
            </a:r>
            <a:r>
              <a:rPr lang="en-US" sz="1400" dirty="0"/>
              <a:t> CRYRING</a:t>
            </a:r>
            <a:endParaRPr lang="en-US" sz="1400" dirty="0">
              <a:sym typeface="Wingdings" pitchFamily="2" charset="2"/>
            </a:endParaRPr>
          </a:p>
          <a:p>
            <a:pPr lvl="1"/>
            <a:r>
              <a:rPr lang="en-US" sz="1400" dirty="0"/>
              <a:t>Accumulation, purification, electron and stochastic cooling, new target in TE, lasers, gas-jet operation, windows and detectors</a:t>
            </a:r>
          </a:p>
          <a:p>
            <a:pPr lvl="1"/>
            <a:r>
              <a:rPr lang="en-US" sz="1400" dirty="0"/>
              <a:t>ESR: </a:t>
            </a:r>
          </a:p>
          <a:p>
            <a:pPr lvl="2"/>
            <a:r>
              <a:rPr lang="en-US" sz="1200" b="1" dirty="0"/>
              <a:t>Optimize </a:t>
            </a:r>
            <a:r>
              <a:rPr lang="en-US" sz="1200" b="1" dirty="0">
                <a:solidFill>
                  <a:srgbClr val="FF0000"/>
                </a:solidFill>
              </a:rPr>
              <a:t>deceleration capability </a:t>
            </a:r>
            <a:r>
              <a:rPr lang="en-US" sz="1200" dirty="0"/>
              <a:t>(e.g. vacuum, power supply stabilization with drift tubes)</a:t>
            </a:r>
          </a:p>
          <a:p>
            <a:pPr lvl="2"/>
            <a:r>
              <a:rPr lang="en-US" sz="1200" dirty="0"/>
              <a:t>accumulation of Li-like RIBs (Bi80+) with different method (</a:t>
            </a:r>
            <a:r>
              <a:rPr lang="en-US" sz="1200" dirty="0" err="1"/>
              <a:t>ecool</a:t>
            </a:r>
            <a:r>
              <a:rPr lang="en-US" sz="1200" dirty="0"/>
              <a:t>-stacking)</a:t>
            </a:r>
          </a:p>
          <a:p>
            <a:pPr lvl="2"/>
            <a:r>
              <a:rPr lang="en-US" sz="1200" dirty="0"/>
              <a:t>Ultra-slow extraction</a:t>
            </a:r>
          </a:p>
          <a:p>
            <a:pPr lvl="1"/>
            <a:r>
              <a:rPr lang="en-US" sz="1400" dirty="0"/>
              <a:t>CRYRING: </a:t>
            </a:r>
          </a:p>
          <a:p>
            <a:pPr lvl="2"/>
            <a:r>
              <a:rPr lang="en-US" sz="1200" dirty="0"/>
              <a:t>optimize/increase the intensity of soft beams (e.g. Ne3+)</a:t>
            </a:r>
          </a:p>
          <a:p>
            <a:pPr lvl="2"/>
            <a:r>
              <a:rPr lang="en-US" sz="1200" dirty="0"/>
              <a:t>new ion species (e.g. W14+)</a:t>
            </a:r>
          </a:p>
          <a:p>
            <a:pPr lvl="1"/>
            <a:r>
              <a:rPr lang="en-US" sz="1400" dirty="0"/>
              <a:t>Most equipment is stored and maintained by university groups outside the campus of GSI/FAIR. For setup assembly and testing, a </a:t>
            </a:r>
            <a:r>
              <a:rPr lang="en-US" sz="1400" b="1" dirty="0">
                <a:solidFill>
                  <a:srgbClr val="FF0000"/>
                </a:solidFill>
              </a:rPr>
              <a:t>work area </a:t>
            </a:r>
            <a:r>
              <a:rPr lang="en-US" sz="1400" dirty="0"/>
              <a:t>outside CRYRING@ESR is an absolute necessity.</a:t>
            </a:r>
          </a:p>
        </p:txBody>
      </p:sp>
      <p:sp>
        <p:nvSpPr>
          <p:cNvPr id="4" name="Datumsplatzhalter 3">
            <a:extLst>
              <a:ext uri="{FF2B5EF4-FFF2-40B4-BE49-F238E27FC236}">
                <a16:creationId xmlns:a16="http://schemas.microsoft.com/office/drawing/2014/main" id="{1D829A65-441B-3FF9-D5AF-E7A71E4B681A}"/>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9A71D15C-C139-4126-22FB-D932DF6CD14F}"/>
              </a:ext>
            </a:extLst>
          </p:cNvPr>
          <p:cNvSpPr>
            <a:spLocks noGrp="1"/>
          </p:cNvSpPr>
          <p:nvPr>
            <p:ph type="ftr" sz="quarter" idx="3"/>
          </p:nvPr>
        </p:nvSpPr>
        <p:spPr/>
        <p:txBody>
          <a:bodyPr/>
          <a:lstStyle/>
          <a:p>
            <a:pPr algn="l"/>
            <a:r>
              <a:rPr lang="de-DE"/>
              <a:t>PerfKom #1, 1 Feb 2024</a:t>
            </a:r>
          </a:p>
        </p:txBody>
      </p:sp>
      <p:sp>
        <p:nvSpPr>
          <p:cNvPr id="6" name="Textfeld 5">
            <a:extLst>
              <a:ext uri="{FF2B5EF4-FFF2-40B4-BE49-F238E27FC236}">
                <a16:creationId xmlns:a16="http://schemas.microsoft.com/office/drawing/2014/main" id="{255C0AFB-D2CD-A7AA-D115-1E0A73D69324}"/>
              </a:ext>
            </a:extLst>
          </p:cNvPr>
          <p:cNvSpPr txBox="1"/>
          <p:nvPr/>
        </p:nvSpPr>
        <p:spPr>
          <a:xfrm>
            <a:off x="71207" y="4651779"/>
            <a:ext cx="2553904" cy="253916"/>
          </a:xfrm>
          <a:prstGeom prst="rect">
            <a:avLst/>
          </a:prstGeom>
        </p:spPr>
        <p:txBody>
          <a:bodyPr vert="horz" wrap="none" lIns="91440" tIns="45720" rIns="91440" bIns="45720" rtlCol="0" anchor="t">
            <a:spAutoFit/>
          </a:bodyPr>
          <a:lstStyle/>
          <a:p>
            <a:pPr algn="l"/>
            <a:r>
              <a:rPr lang="en-US" sz="1050" i="1" dirty="0"/>
              <a:t>Reference: Talks in Beam Retreat 2023</a:t>
            </a:r>
          </a:p>
        </p:txBody>
      </p:sp>
    </p:spTree>
    <p:extLst>
      <p:ext uri="{BB962C8B-B14F-4D97-AF65-F5344CB8AC3E}">
        <p14:creationId xmlns:p14="http://schemas.microsoft.com/office/powerpoint/2010/main" val="334348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56EA5-5ED6-4DA9-1B4C-C5705ED82289}"/>
              </a:ext>
            </a:extLst>
          </p:cNvPr>
          <p:cNvSpPr>
            <a:spLocks noGrp="1"/>
          </p:cNvSpPr>
          <p:nvPr>
            <p:ph type="title"/>
          </p:nvPr>
        </p:nvSpPr>
        <p:spPr/>
        <p:txBody>
          <a:bodyPr/>
          <a:lstStyle/>
          <a:p>
            <a:r>
              <a:rPr lang="en-US" dirty="0"/>
              <a:t>Wishes from the Experiments (SIS-18, HEST)</a:t>
            </a:r>
          </a:p>
        </p:txBody>
      </p:sp>
      <p:sp>
        <p:nvSpPr>
          <p:cNvPr id="3" name="Inhaltsplatzhalter 2">
            <a:extLst>
              <a:ext uri="{FF2B5EF4-FFF2-40B4-BE49-F238E27FC236}">
                <a16:creationId xmlns:a16="http://schemas.microsoft.com/office/drawing/2014/main" id="{233268B6-1783-BB6E-67C6-1E984C5D0192}"/>
              </a:ext>
            </a:extLst>
          </p:cNvPr>
          <p:cNvSpPr>
            <a:spLocks noGrp="1"/>
          </p:cNvSpPr>
          <p:nvPr>
            <p:ph idx="1"/>
          </p:nvPr>
        </p:nvSpPr>
        <p:spPr>
          <a:xfrm>
            <a:off x="214397" y="991834"/>
            <a:ext cx="5581719" cy="3677689"/>
          </a:xfrm>
        </p:spPr>
        <p:txBody>
          <a:bodyPr/>
          <a:lstStyle/>
          <a:p>
            <a:r>
              <a:rPr lang="de-DE" dirty="0"/>
              <a:t>HADES </a:t>
            </a:r>
            <a:r>
              <a:rPr lang="de-DE" sz="1200" dirty="0"/>
              <a:t>(“High Acceptance Di-</a:t>
            </a:r>
            <a:r>
              <a:rPr lang="de-DE" sz="1200" dirty="0" err="1"/>
              <a:t>Electron</a:t>
            </a:r>
            <a:r>
              <a:rPr lang="de-DE" sz="1200" dirty="0"/>
              <a:t> Spektrometer“)</a:t>
            </a:r>
            <a:endParaRPr lang="de-DE" dirty="0"/>
          </a:p>
          <a:p>
            <a:pPr lvl="1"/>
            <a:r>
              <a:rPr lang="en-US" dirty="0"/>
              <a:t>G-22-00022 (C/Au beams)</a:t>
            </a:r>
            <a:endParaRPr lang="de-DE" dirty="0"/>
          </a:p>
          <a:p>
            <a:pPr lvl="2"/>
            <a:r>
              <a:rPr lang="en-US" dirty="0"/>
              <a:t>Stable, well focused beam on the HADES target, beam spot diameter &lt; 2mm (+-3sigma, 99,73%), slow extraction</a:t>
            </a:r>
          </a:p>
          <a:p>
            <a:pPr lvl="2"/>
            <a:r>
              <a:rPr lang="en-US" dirty="0"/>
              <a:t>Au ions: 0.8A – 0.2A GeV, 1.2*10</a:t>
            </a:r>
            <a:r>
              <a:rPr lang="en-US" baseline="30000" dirty="0"/>
              <a:t>6</a:t>
            </a:r>
            <a:r>
              <a:rPr lang="en-US" dirty="0"/>
              <a:t> ions/s (flat top)</a:t>
            </a:r>
            <a:br>
              <a:rPr lang="en-US" dirty="0"/>
            </a:br>
            <a:r>
              <a:rPr lang="en-US" dirty="0"/>
              <a:t>C ions: 0.8A–0.6A GeV, 3*10</a:t>
            </a:r>
            <a:r>
              <a:rPr lang="en-US" baseline="30000" dirty="0"/>
              <a:t>6</a:t>
            </a:r>
            <a:r>
              <a:rPr lang="en-US" dirty="0"/>
              <a:t> ions/s (flat top)</a:t>
            </a:r>
            <a:br>
              <a:rPr lang="en-US" dirty="0"/>
            </a:br>
            <a:r>
              <a:rPr lang="en-US" b="1" dirty="0">
                <a:solidFill>
                  <a:srgbClr val="FF0000"/>
                </a:solidFill>
              </a:rPr>
              <a:t>Spill duration </a:t>
            </a:r>
            <a:r>
              <a:rPr lang="en-US" dirty="0"/>
              <a:t>&gt; 13 s to improve the duty factor</a:t>
            </a:r>
            <a:br>
              <a:rPr lang="en-US" dirty="0"/>
            </a:br>
            <a:r>
              <a:rPr lang="en-US" dirty="0"/>
              <a:t>Desired </a:t>
            </a:r>
            <a:r>
              <a:rPr lang="en-US" b="1" dirty="0">
                <a:solidFill>
                  <a:srgbClr val="FF0000"/>
                </a:solidFill>
              </a:rPr>
              <a:t>micro and macro time structure </a:t>
            </a:r>
            <a:r>
              <a:rPr lang="en-US" dirty="0"/>
              <a:t>(Q&lt;5)</a:t>
            </a:r>
          </a:p>
          <a:p>
            <a:pPr lvl="2"/>
            <a:r>
              <a:rPr lang="en-US" b="1" dirty="0">
                <a:solidFill>
                  <a:srgbClr val="FF0000"/>
                </a:solidFill>
              </a:rPr>
              <a:t>Beam Abort System (MP) </a:t>
            </a:r>
            <a:r>
              <a:rPr lang="en-US" dirty="0"/>
              <a:t>installed &amp; operational, reaction time ~100 ms </a:t>
            </a:r>
          </a:p>
          <a:p>
            <a:pPr lvl="1"/>
            <a:r>
              <a:rPr lang="en-US" dirty="0"/>
              <a:t>G-22-00141 (Pion beam)</a:t>
            </a:r>
          </a:p>
          <a:p>
            <a:pPr lvl="2"/>
            <a:r>
              <a:rPr lang="en-US" dirty="0"/>
              <a:t>Fully stripped </a:t>
            </a:r>
            <a:r>
              <a:rPr lang="en-US" b="1" dirty="0">
                <a:solidFill>
                  <a:srgbClr val="FF0000"/>
                </a:solidFill>
              </a:rPr>
              <a:t>N ions, 10</a:t>
            </a:r>
            <a:r>
              <a:rPr lang="en-US" b="1" baseline="30000" dirty="0">
                <a:solidFill>
                  <a:srgbClr val="FF0000"/>
                </a:solidFill>
              </a:rPr>
              <a:t>11</a:t>
            </a:r>
            <a:r>
              <a:rPr lang="en-US" b="1" dirty="0">
                <a:solidFill>
                  <a:srgbClr val="FF0000"/>
                </a:solidFill>
              </a:rPr>
              <a:t> ions/s</a:t>
            </a:r>
            <a:r>
              <a:rPr lang="en-US" dirty="0"/>
              <a:t>, 1.7 GeV/u, slow extraction, 1 s flat top, 80% extraction efficiency</a:t>
            </a:r>
          </a:p>
          <a:p>
            <a:pPr lvl="2"/>
            <a:r>
              <a:rPr lang="en-US" b="1" dirty="0">
                <a:solidFill>
                  <a:srgbClr val="FF0000"/>
                </a:solidFill>
              </a:rPr>
              <a:t>Extraction efficiency</a:t>
            </a:r>
            <a:r>
              <a:rPr lang="en-US" b="1" dirty="0"/>
              <a:t> </a:t>
            </a:r>
            <a:r>
              <a:rPr lang="en-US" dirty="0"/>
              <a:t>SIS18, </a:t>
            </a:r>
            <a:r>
              <a:rPr lang="en-US" b="1" dirty="0">
                <a:solidFill>
                  <a:srgbClr val="FF0000"/>
                </a:solidFill>
              </a:rPr>
              <a:t>enlarged apertures</a:t>
            </a:r>
            <a:r>
              <a:rPr lang="en-US" dirty="0"/>
              <a:t>, improved radiation shielding</a:t>
            </a:r>
          </a:p>
          <a:p>
            <a:pPr lvl="1"/>
            <a:endParaRPr lang="en-US" dirty="0"/>
          </a:p>
          <a:p>
            <a:pPr marL="0" indent="0">
              <a:buNone/>
            </a:pPr>
            <a:endParaRPr lang="en-US" dirty="0"/>
          </a:p>
        </p:txBody>
      </p:sp>
      <p:sp>
        <p:nvSpPr>
          <p:cNvPr id="4" name="Datumsplatzhalter 3">
            <a:extLst>
              <a:ext uri="{FF2B5EF4-FFF2-40B4-BE49-F238E27FC236}">
                <a16:creationId xmlns:a16="http://schemas.microsoft.com/office/drawing/2014/main" id="{1D829A65-441B-3FF9-D5AF-E7A71E4B681A}"/>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9A71D15C-C139-4126-22FB-D932DF6CD14F}"/>
              </a:ext>
            </a:extLst>
          </p:cNvPr>
          <p:cNvSpPr>
            <a:spLocks noGrp="1"/>
          </p:cNvSpPr>
          <p:nvPr>
            <p:ph type="ftr" sz="quarter" idx="3"/>
          </p:nvPr>
        </p:nvSpPr>
        <p:spPr/>
        <p:txBody>
          <a:bodyPr/>
          <a:lstStyle/>
          <a:p>
            <a:pPr algn="l"/>
            <a:r>
              <a:rPr lang="de-DE"/>
              <a:t>PerfKom #1, 1 Feb 2024</a:t>
            </a:r>
          </a:p>
        </p:txBody>
      </p:sp>
      <p:pic>
        <p:nvPicPr>
          <p:cNvPr id="7" name="Grafik 6">
            <a:extLst>
              <a:ext uri="{FF2B5EF4-FFF2-40B4-BE49-F238E27FC236}">
                <a16:creationId xmlns:a16="http://schemas.microsoft.com/office/drawing/2014/main" id="{E32668CD-210C-474D-B3B0-C78AE2198B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6804" y="1072001"/>
            <a:ext cx="3074461" cy="1665187"/>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630D44C6-D376-6275-73CF-2267D1086EB3}"/>
              </a:ext>
            </a:extLst>
          </p:cNvPr>
          <p:cNvSpPr txBox="1"/>
          <p:nvPr/>
        </p:nvSpPr>
        <p:spPr>
          <a:xfrm>
            <a:off x="71207" y="4651779"/>
            <a:ext cx="2553904" cy="253916"/>
          </a:xfrm>
          <a:prstGeom prst="rect">
            <a:avLst/>
          </a:prstGeom>
        </p:spPr>
        <p:txBody>
          <a:bodyPr vert="horz" wrap="none" lIns="91440" tIns="45720" rIns="91440" bIns="45720" rtlCol="0" anchor="t">
            <a:spAutoFit/>
          </a:bodyPr>
          <a:lstStyle/>
          <a:p>
            <a:pPr algn="l"/>
            <a:r>
              <a:rPr lang="en-US" sz="1050" i="1" dirty="0"/>
              <a:t>Reference: Talks in Beam Retreat 2023</a:t>
            </a:r>
          </a:p>
        </p:txBody>
      </p:sp>
      <p:sp>
        <p:nvSpPr>
          <p:cNvPr id="6" name="Textfeld 5">
            <a:extLst>
              <a:ext uri="{FF2B5EF4-FFF2-40B4-BE49-F238E27FC236}">
                <a16:creationId xmlns:a16="http://schemas.microsoft.com/office/drawing/2014/main" id="{59839538-19BD-D22C-817D-1AF50E8869EF}"/>
              </a:ext>
            </a:extLst>
          </p:cNvPr>
          <p:cNvSpPr txBox="1"/>
          <p:nvPr/>
        </p:nvSpPr>
        <p:spPr>
          <a:xfrm rot="688840">
            <a:off x="5933161" y="3420256"/>
            <a:ext cx="2985553" cy="1200329"/>
          </a:xfrm>
          <a:prstGeom prst="rect">
            <a:avLst/>
          </a:prstGeom>
        </p:spPr>
        <p:txBody>
          <a:bodyPr vert="horz" wrap="square" lIns="91440" tIns="45720" rIns="91440" bIns="45720" rtlCol="0" anchor="t">
            <a:spAutoFit/>
          </a:bodyPr>
          <a:lstStyle/>
          <a:p>
            <a:pPr algn="l"/>
            <a:r>
              <a:rPr lang="en-US" dirty="0"/>
              <a:t>Plus </a:t>
            </a:r>
            <a:r>
              <a:rPr lang="en-US" b="1" dirty="0"/>
              <a:t>wishes and requests from accelerator experts </a:t>
            </a:r>
            <a:r>
              <a:rPr lang="en-US" dirty="0"/>
              <a:t>for improvements, reno-</a:t>
            </a:r>
            <a:r>
              <a:rPr lang="en-US" dirty="0" err="1"/>
              <a:t>vations</a:t>
            </a:r>
            <a:r>
              <a:rPr lang="en-US" dirty="0"/>
              <a:t> and upgrades!</a:t>
            </a:r>
          </a:p>
        </p:txBody>
      </p:sp>
    </p:spTree>
    <p:extLst>
      <p:ext uri="{BB962C8B-B14F-4D97-AF65-F5344CB8AC3E}">
        <p14:creationId xmlns:p14="http://schemas.microsoft.com/office/powerpoint/2010/main" val="355133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55C5-35ED-814B-F2D2-7E59438B5C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617FC6-19F2-0F81-850F-F235D8309574}"/>
              </a:ext>
            </a:extLst>
          </p:cNvPr>
          <p:cNvSpPr>
            <a:spLocks noGrp="1"/>
          </p:cNvSpPr>
          <p:nvPr>
            <p:ph type="title"/>
          </p:nvPr>
        </p:nvSpPr>
        <p:spPr/>
        <p:txBody>
          <a:bodyPr/>
          <a:lstStyle/>
          <a:p>
            <a:r>
              <a:rPr lang="en-US" dirty="0"/>
              <a:t>Beam Retreat Presentations are Partly Addressed</a:t>
            </a:r>
          </a:p>
        </p:txBody>
      </p:sp>
      <p:sp>
        <p:nvSpPr>
          <p:cNvPr id="3" name="Inhaltsplatzhalter 2">
            <a:extLst>
              <a:ext uri="{FF2B5EF4-FFF2-40B4-BE49-F238E27FC236}">
                <a16:creationId xmlns:a16="http://schemas.microsoft.com/office/drawing/2014/main" id="{779E9A9F-14EF-51BF-D4B9-AB73F9B53232}"/>
              </a:ext>
            </a:extLst>
          </p:cNvPr>
          <p:cNvSpPr>
            <a:spLocks noGrp="1"/>
          </p:cNvSpPr>
          <p:nvPr>
            <p:ph idx="1"/>
          </p:nvPr>
        </p:nvSpPr>
        <p:spPr>
          <a:xfrm>
            <a:off x="317634" y="1055359"/>
            <a:ext cx="7683365" cy="3677689"/>
          </a:xfrm>
        </p:spPr>
        <p:txBody>
          <a:bodyPr/>
          <a:lstStyle/>
          <a:p>
            <a:r>
              <a:rPr lang="en-US" dirty="0"/>
              <a:t>Of course, there is already a </a:t>
            </a:r>
            <a:r>
              <a:rPr lang="en-US" b="1" dirty="0"/>
              <a:t>working improvement process in place</a:t>
            </a:r>
            <a:r>
              <a:rPr lang="en-US" dirty="0"/>
              <a:t>.</a:t>
            </a:r>
          </a:p>
          <a:p>
            <a:r>
              <a:rPr lang="en-US" dirty="0"/>
              <a:t>Presentations at beam time retreat and discussions. See before.</a:t>
            </a:r>
          </a:p>
          <a:p>
            <a:r>
              <a:rPr lang="en-US" b="1" dirty="0">
                <a:solidFill>
                  <a:srgbClr val="FF0000"/>
                </a:solidFill>
              </a:rPr>
              <a:t>Actions by the responsible machine coordinators and facility divisions </a:t>
            </a:r>
            <a:r>
              <a:rPr lang="en-US" dirty="0">
                <a:sym typeface="Wingdings" pitchFamily="2" charset="2"/>
              </a:rPr>
              <a:t> improvements.</a:t>
            </a:r>
          </a:p>
          <a:p>
            <a:r>
              <a:rPr lang="en-US" dirty="0">
                <a:sym typeface="Wingdings" pitchFamily="2" charset="2"/>
              </a:rPr>
              <a:t>Works best for shorter term improvements.</a:t>
            </a:r>
          </a:p>
          <a:p>
            <a:r>
              <a:rPr lang="en-US" dirty="0">
                <a:sym typeface="Wingdings" pitchFamily="2" charset="2"/>
              </a:rPr>
              <a:t>Limited for long term actions and major investments, that require staged invests and major resource allocations  </a:t>
            </a:r>
            <a:r>
              <a:rPr lang="en-US" b="1" dirty="0">
                <a:solidFill>
                  <a:srgbClr val="FF0000"/>
                </a:solidFill>
                <a:sym typeface="Wingdings" pitchFamily="2" charset="2"/>
              </a:rPr>
              <a:t>resource-loaded technical roadmap with full coherency over the full accelerator complex</a:t>
            </a:r>
            <a:r>
              <a:rPr lang="en-US" dirty="0">
                <a:sym typeface="Wingdings" pitchFamily="2" charset="2"/>
              </a:rPr>
              <a:t>.</a:t>
            </a:r>
          </a:p>
          <a:p>
            <a:r>
              <a:rPr lang="en-US" dirty="0">
                <a:sym typeface="Wingdings" pitchFamily="2" charset="2"/>
              </a:rPr>
              <a:t>Also expected from us for POF5.</a:t>
            </a:r>
          </a:p>
          <a:p>
            <a:r>
              <a:rPr lang="en-US" dirty="0">
                <a:sym typeface="Wingdings" pitchFamily="2" charset="2"/>
              </a:rPr>
              <a:t>Must include smaller and larger actions, ordered in time and with a basic plan until completion.</a:t>
            </a:r>
            <a:endParaRPr lang="en-US" dirty="0"/>
          </a:p>
        </p:txBody>
      </p:sp>
      <p:sp>
        <p:nvSpPr>
          <p:cNvPr id="4" name="Datumsplatzhalter 3">
            <a:extLst>
              <a:ext uri="{FF2B5EF4-FFF2-40B4-BE49-F238E27FC236}">
                <a16:creationId xmlns:a16="http://schemas.microsoft.com/office/drawing/2014/main" id="{95960CB1-2651-65F4-B0CC-20C79C1E2030}"/>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BEE16A49-130E-FBA6-8174-ECA1D7155450}"/>
              </a:ext>
            </a:extLst>
          </p:cNvPr>
          <p:cNvSpPr>
            <a:spLocks noGrp="1"/>
          </p:cNvSpPr>
          <p:nvPr>
            <p:ph type="ftr" sz="quarter" idx="3"/>
          </p:nvPr>
        </p:nvSpPr>
        <p:spPr/>
        <p:txBody>
          <a:bodyPr/>
          <a:lstStyle/>
          <a:p>
            <a:pPr algn="l"/>
            <a:r>
              <a:rPr lang="de-DE"/>
              <a:t>PerfKom #1, 1 Feb 2024</a:t>
            </a:r>
          </a:p>
        </p:txBody>
      </p:sp>
    </p:spTree>
    <p:extLst>
      <p:ext uri="{BB962C8B-B14F-4D97-AF65-F5344CB8AC3E}">
        <p14:creationId xmlns:p14="http://schemas.microsoft.com/office/powerpoint/2010/main" val="360918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E5926-81F8-F6E2-FF48-EE40AF2A0597}"/>
              </a:ext>
            </a:extLst>
          </p:cNvPr>
          <p:cNvSpPr>
            <a:spLocks noGrp="1"/>
          </p:cNvSpPr>
          <p:nvPr>
            <p:ph type="title"/>
          </p:nvPr>
        </p:nvSpPr>
        <p:spPr/>
        <p:txBody>
          <a:bodyPr/>
          <a:lstStyle/>
          <a:p>
            <a:r>
              <a:rPr lang="en-US" sz="2000" dirty="0"/>
              <a:t>Example: N Beam for HADES</a:t>
            </a:r>
          </a:p>
        </p:txBody>
      </p:sp>
      <p:sp>
        <p:nvSpPr>
          <p:cNvPr id="6" name="Inhaltsplatzhalter 5">
            <a:extLst>
              <a:ext uri="{FF2B5EF4-FFF2-40B4-BE49-F238E27FC236}">
                <a16:creationId xmlns:a16="http://schemas.microsoft.com/office/drawing/2014/main" id="{BE2EB805-7836-C800-4E81-7AB4D8EB03CC}"/>
              </a:ext>
            </a:extLst>
          </p:cNvPr>
          <p:cNvSpPr>
            <a:spLocks noGrp="1"/>
          </p:cNvSpPr>
          <p:nvPr>
            <p:ph idx="1"/>
          </p:nvPr>
        </p:nvSpPr>
        <p:spPr>
          <a:xfrm>
            <a:off x="337700" y="1000703"/>
            <a:ext cx="8420176" cy="863175"/>
          </a:xfrm>
        </p:spPr>
        <p:txBody>
          <a:bodyPr/>
          <a:lstStyle/>
          <a:p>
            <a:r>
              <a:rPr lang="en-US" dirty="0"/>
              <a:t>This particular delivery </a:t>
            </a:r>
            <a:br>
              <a:rPr lang="en-US" dirty="0"/>
            </a:br>
            <a:r>
              <a:rPr lang="en-US" dirty="0"/>
              <a:t>process “tests” big parts</a:t>
            </a:r>
            <a:br>
              <a:rPr lang="en-US" dirty="0"/>
            </a:br>
            <a:r>
              <a:rPr lang="en-US" dirty="0"/>
              <a:t>of the accelerator complex</a:t>
            </a:r>
            <a:br>
              <a:rPr lang="en-US" dirty="0"/>
            </a:br>
            <a:r>
              <a:rPr lang="en-US" dirty="0"/>
              <a:t>and delivers beam for users</a:t>
            </a:r>
          </a:p>
          <a:p>
            <a:endParaRPr lang="en-US" sz="2000" b="1" dirty="0"/>
          </a:p>
          <a:p>
            <a:pPr marL="0" indent="0">
              <a:buNone/>
            </a:pPr>
            <a:endParaRPr lang="en-US" sz="2000" b="1" dirty="0"/>
          </a:p>
          <a:p>
            <a:pPr marL="0" indent="0">
              <a:buNone/>
            </a:pPr>
            <a:endParaRPr lang="en-US" sz="2000" b="1" dirty="0"/>
          </a:p>
          <a:p>
            <a:endParaRPr lang="en-US" sz="2000" b="1" dirty="0"/>
          </a:p>
          <a:p>
            <a:endParaRPr lang="en-US" sz="1400" b="1" dirty="0"/>
          </a:p>
          <a:p>
            <a:r>
              <a:rPr lang="en-US" sz="2000" b="1" dirty="0"/>
              <a:t>UNILAC:</a:t>
            </a:r>
            <a:r>
              <a:rPr lang="en-US" dirty="0"/>
              <a:t> </a:t>
            </a:r>
            <a:r>
              <a:rPr lang="en-US" b="1" baseline="30000" dirty="0">
                <a:solidFill>
                  <a:srgbClr val="FF0000"/>
                </a:solidFill>
                <a:sym typeface="Symbol" panose="05050102010706020507" pitchFamily="18" charset="2"/>
              </a:rPr>
              <a:t>14</a:t>
            </a:r>
            <a:r>
              <a:rPr lang="en-US" b="1" dirty="0">
                <a:solidFill>
                  <a:srgbClr val="FF0000"/>
                </a:solidFill>
              </a:rPr>
              <a:t>N</a:t>
            </a:r>
            <a:r>
              <a:rPr lang="en-US" b="1" baseline="30000" dirty="0">
                <a:solidFill>
                  <a:srgbClr val="FF0000"/>
                </a:solidFill>
              </a:rPr>
              <a:t>7+</a:t>
            </a:r>
            <a:r>
              <a:rPr lang="en-US" b="1" dirty="0">
                <a:solidFill>
                  <a:srgbClr val="FF0000"/>
                </a:solidFill>
                <a:sym typeface="Symbol" panose="05050102010706020507" pitchFamily="18" charset="2"/>
              </a:rPr>
              <a:t> </a:t>
            </a:r>
            <a:r>
              <a:rPr lang="en-US" b="1" dirty="0">
                <a:solidFill>
                  <a:schemeClr val="tx1"/>
                </a:solidFill>
                <a:sym typeface="Symbol" panose="05050102010706020507" pitchFamily="18" charset="2"/>
              </a:rPr>
              <a:t>5.4 </a:t>
            </a:r>
            <a:r>
              <a:rPr lang="en-US" b="1" dirty="0" err="1">
                <a:solidFill>
                  <a:schemeClr val="tx1"/>
                </a:solidFill>
                <a:sym typeface="Symbol" panose="05050102010706020507" pitchFamily="18" charset="2"/>
              </a:rPr>
              <a:t>emA</a:t>
            </a:r>
            <a:r>
              <a:rPr lang="en-US" b="1" dirty="0">
                <a:solidFill>
                  <a:schemeClr val="tx1"/>
                </a:solidFill>
                <a:sym typeface="Symbol" panose="05050102010706020507" pitchFamily="18" charset="2"/>
              </a:rPr>
              <a:t> @11.4 MeV/u </a:t>
            </a:r>
            <a:r>
              <a:rPr lang="en-US" b="1" dirty="0">
                <a:solidFill>
                  <a:srgbClr val="FF0000"/>
                </a:solidFill>
                <a:sym typeface="Symbol" panose="05050102010706020507" pitchFamily="18" charset="2"/>
              </a:rPr>
              <a:t>(150% of UNILAC design limit)</a:t>
            </a:r>
            <a:endParaRPr lang="en-US" sz="1350" b="1" dirty="0">
              <a:solidFill>
                <a:srgbClr val="FF0000"/>
              </a:solidFill>
              <a:sym typeface="Symbol" panose="05050102010706020507" pitchFamily="18" charset="2"/>
            </a:endParaRPr>
          </a:p>
          <a:p>
            <a:pPr lvl="1">
              <a:buFont typeface="Symbol" panose="05050102010706020507" pitchFamily="18" charset="2"/>
              <a:buChar char="-"/>
            </a:pPr>
            <a:r>
              <a:rPr lang="en-US" sz="1400" dirty="0"/>
              <a:t>(N</a:t>
            </a:r>
            <a:r>
              <a:rPr lang="en-US" sz="1400" baseline="-25000" dirty="0"/>
              <a:t>2</a:t>
            </a:r>
            <a:r>
              <a:rPr lang="en-US" sz="1400" dirty="0"/>
              <a:t>)</a:t>
            </a:r>
            <a:r>
              <a:rPr lang="en-US" sz="1400" baseline="30000" dirty="0"/>
              <a:t>+</a:t>
            </a:r>
            <a:r>
              <a:rPr lang="en-US" sz="1400" dirty="0"/>
              <a:t>-acceleration at HSI to overcome space charge limitations</a:t>
            </a:r>
            <a:endParaRPr lang="en-US" sz="1400" dirty="0">
              <a:sym typeface="Symbol" panose="05050102010706020507" pitchFamily="18" charset="2"/>
            </a:endParaRPr>
          </a:p>
          <a:p>
            <a:pPr lvl="1">
              <a:buFont typeface="Symbol" panose="05050102010706020507" pitchFamily="18" charset="2"/>
              <a:buChar char="-"/>
            </a:pPr>
            <a:r>
              <a:rPr lang="en-US" sz="1400" dirty="0">
                <a:sym typeface="Symbol" panose="05050102010706020507" pitchFamily="18" charset="2"/>
              </a:rPr>
              <a:t>Two stripping process for max. intensity in charge state 7+</a:t>
            </a:r>
          </a:p>
          <a:p>
            <a:pPr lvl="0"/>
            <a:endParaRPr lang="en-US" dirty="0"/>
          </a:p>
        </p:txBody>
      </p:sp>
      <p:sp>
        <p:nvSpPr>
          <p:cNvPr id="4" name="Datumsplatzhalter 3">
            <a:extLst>
              <a:ext uri="{FF2B5EF4-FFF2-40B4-BE49-F238E27FC236}">
                <a16:creationId xmlns:a16="http://schemas.microsoft.com/office/drawing/2014/main" id="{C03F572A-E416-4E1A-AC24-FC906C3220A6}"/>
              </a:ext>
            </a:extLst>
          </p:cNvPr>
          <p:cNvSpPr>
            <a:spLocks noGrp="1"/>
          </p:cNvSpPr>
          <p:nvPr>
            <p:ph type="dt" sz="half" idx="2"/>
          </p:nvPr>
        </p:nvSpPr>
        <p:spPr/>
        <p:txBody>
          <a:bodyPr/>
          <a:lstStyle/>
          <a:p>
            <a:r>
              <a:rPr lang="de-DE"/>
              <a:t>R. Aßmann - ACC</a:t>
            </a:r>
          </a:p>
        </p:txBody>
      </p:sp>
      <p:sp>
        <p:nvSpPr>
          <p:cNvPr id="5" name="Fußzeilenplatzhalter 4">
            <a:extLst>
              <a:ext uri="{FF2B5EF4-FFF2-40B4-BE49-F238E27FC236}">
                <a16:creationId xmlns:a16="http://schemas.microsoft.com/office/drawing/2014/main" id="{327A027D-D265-16AB-BF87-7579ADB660DB}"/>
              </a:ext>
            </a:extLst>
          </p:cNvPr>
          <p:cNvSpPr>
            <a:spLocks noGrp="1"/>
          </p:cNvSpPr>
          <p:nvPr>
            <p:ph type="ftr" sz="quarter" idx="3"/>
          </p:nvPr>
        </p:nvSpPr>
        <p:spPr/>
        <p:txBody>
          <a:bodyPr/>
          <a:lstStyle/>
          <a:p>
            <a:pPr algn="l"/>
            <a:r>
              <a:rPr lang="de-DE"/>
              <a:t>PerfKom #1, 1 Feb 2024</a:t>
            </a:r>
          </a:p>
        </p:txBody>
      </p:sp>
      <p:pic>
        <p:nvPicPr>
          <p:cNvPr id="7" name="Grafik 6">
            <a:extLst>
              <a:ext uri="{FF2B5EF4-FFF2-40B4-BE49-F238E27FC236}">
                <a16:creationId xmlns:a16="http://schemas.microsoft.com/office/drawing/2014/main" id="{B2BEAA9C-3B7A-D672-93C2-E60A88EC62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7184"/>
          <a:stretch/>
        </p:blipFill>
        <p:spPr>
          <a:xfrm>
            <a:off x="4188277" y="1105530"/>
            <a:ext cx="4618023" cy="2708992"/>
          </a:xfrm>
          <a:prstGeom prst="rect">
            <a:avLst/>
          </a:prstGeom>
        </p:spPr>
      </p:pic>
    </p:spTree>
    <p:extLst>
      <p:ext uri="{BB962C8B-B14F-4D97-AF65-F5344CB8AC3E}">
        <p14:creationId xmlns:p14="http://schemas.microsoft.com/office/powerpoint/2010/main" val="206654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6FAE10F6-DAED-2541-25E2-19B9136D5700}"/>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955222"/>
            <a:ext cx="4451282" cy="1424866"/>
          </a:xfrm>
        </p:spPr>
      </p:pic>
      <p:sp>
        <p:nvSpPr>
          <p:cNvPr id="3" name="Datumsplatzhalter 2">
            <a:extLst>
              <a:ext uri="{FF2B5EF4-FFF2-40B4-BE49-F238E27FC236}">
                <a16:creationId xmlns:a16="http://schemas.microsoft.com/office/drawing/2014/main" id="{20CFE280-20A1-F88D-BD43-4C6DDF3B9A70}"/>
              </a:ext>
            </a:extLst>
          </p:cNvPr>
          <p:cNvSpPr>
            <a:spLocks noGrp="1"/>
          </p:cNvSpPr>
          <p:nvPr>
            <p:ph type="dt" sz="half" idx="2"/>
          </p:nvPr>
        </p:nvSpPr>
        <p:spPr>
          <a:xfrm>
            <a:off x="7123548" y="4914483"/>
            <a:ext cx="1514266" cy="273844"/>
          </a:xfrm>
        </p:spPr>
        <p:txBody>
          <a:bodyPr/>
          <a:lstStyle/>
          <a:p>
            <a:r>
              <a:rPr lang="de-DE"/>
              <a:t>R. Aßmann - ACC</a:t>
            </a:r>
            <a:endParaRPr lang="de-DE" dirty="0"/>
          </a:p>
        </p:txBody>
      </p:sp>
      <p:sp>
        <p:nvSpPr>
          <p:cNvPr id="4" name="Fußzeilenplatzhalter 3">
            <a:extLst>
              <a:ext uri="{FF2B5EF4-FFF2-40B4-BE49-F238E27FC236}">
                <a16:creationId xmlns:a16="http://schemas.microsoft.com/office/drawing/2014/main" id="{FDE1BED5-DB11-0752-0993-73F0E9EC405C}"/>
              </a:ext>
            </a:extLst>
          </p:cNvPr>
          <p:cNvSpPr>
            <a:spLocks noGrp="1"/>
          </p:cNvSpPr>
          <p:nvPr>
            <p:ph type="ftr" sz="quarter" idx="3"/>
          </p:nvPr>
        </p:nvSpPr>
        <p:spPr/>
        <p:txBody>
          <a:bodyPr/>
          <a:lstStyle/>
          <a:p>
            <a:pPr algn="l"/>
            <a:r>
              <a:rPr lang="en-US"/>
              <a:t>PerfKom #1, 1 Feb 2024</a:t>
            </a:r>
            <a:endParaRPr lang="de-DE" dirty="0"/>
          </a:p>
        </p:txBody>
      </p:sp>
      <p:sp>
        <p:nvSpPr>
          <p:cNvPr id="5" name="Textplatzhalter 4">
            <a:extLst>
              <a:ext uri="{FF2B5EF4-FFF2-40B4-BE49-F238E27FC236}">
                <a16:creationId xmlns:a16="http://schemas.microsoft.com/office/drawing/2014/main" id="{BC60C593-34F5-A3E3-9B56-86EFBAF0C2C1}"/>
              </a:ext>
            </a:extLst>
          </p:cNvPr>
          <p:cNvSpPr>
            <a:spLocks noGrp="1"/>
          </p:cNvSpPr>
          <p:nvPr>
            <p:ph type="body" sz="quarter" idx="13"/>
          </p:nvPr>
        </p:nvSpPr>
        <p:spPr>
          <a:xfrm>
            <a:off x="317634" y="130874"/>
            <a:ext cx="6071291" cy="701284"/>
          </a:xfrm>
        </p:spPr>
        <p:txBody>
          <a:bodyPr/>
          <a:lstStyle/>
          <a:p>
            <a:r>
              <a:rPr lang="en-US" dirty="0"/>
              <a:t>SIS18: Test N Beam Phase Regulation</a:t>
            </a:r>
          </a:p>
        </p:txBody>
      </p:sp>
      <p:sp>
        <p:nvSpPr>
          <p:cNvPr id="7" name="Textfeld 6">
            <a:extLst>
              <a:ext uri="{FF2B5EF4-FFF2-40B4-BE49-F238E27FC236}">
                <a16:creationId xmlns:a16="http://schemas.microsoft.com/office/drawing/2014/main" id="{6A3616D9-728C-A75E-B30E-480C6A643B53}"/>
              </a:ext>
            </a:extLst>
          </p:cNvPr>
          <p:cNvSpPr txBox="1"/>
          <p:nvPr/>
        </p:nvSpPr>
        <p:spPr>
          <a:xfrm>
            <a:off x="4694466" y="164749"/>
            <a:ext cx="1637543" cy="261610"/>
          </a:xfrm>
          <a:prstGeom prst="rect">
            <a:avLst/>
          </a:prstGeom>
          <a:noFill/>
        </p:spPr>
        <p:txBody>
          <a:bodyPr wrap="square">
            <a:spAutoFit/>
          </a:bodyPr>
          <a:lstStyle/>
          <a:p>
            <a:r>
              <a:rPr lang="de-DE" sz="1100" i="1" dirty="0">
                <a:solidFill>
                  <a:srgbClr val="000000"/>
                </a:solidFill>
                <a:effectLst/>
                <a:latin typeface="Arial" panose="020B0604020202020204" pitchFamily="34" charset="0"/>
              </a:rPr>
              <a:t>D. Lens, B. Zipfel, et al</a:t>
            </a:r>
          </a:p>
        </p:txBody>
      </p:sp>
      <p:pic>
        <p:nvPicPr>
          <p:cNvPr id="12" name="Grafik 11">
            <a:extLst>
              <a:ext uri="{FF2B5EF4-FFF2-40B4-BE49-F238E27FC236}">
                <a16:creationId xmlns:a16="http://schemas.microsoft.com/office/drawing/2014/main" id="{3A2F6956-383B-CB6C-5FC4-CBE364FA9CD2}"/>
              </a:ext>
            </a:extLst>
          </p:cNvPr>
          <p:cNvPicPr>
            <a:picLocks noChangeAspect="1"/>
          </p:cNvPicPr>
          <p:nvPr/>
        </p:nvPicPr>
        <p:blipFill>
          <a:blip r:embed="rId3"/>
          <a:stretch>
            <a:fillRect/>
          </a:stretch>
        </p:blipFill>
        <p:spPr>
          <a:xfrm>
            <a:off x="4937649" y="971059"/>
            <a:ext cx="4028512" cy="3444421"/>
          </a:xfrm>
          <a:prstGeom prst="rect">
            <a:avLst/>
          </a:prstGeom>
        </p:spPr>
      </p:pic>
      <p:pic>
        <p:nvPicPr>
          <p:cNvPr id="13" name="Grafik 12">
            <a:extLst>
              <a:ext uri="{FF2B5EF4-FFF2-40B4-BE49-F238E27FC236}">
                <a16:creationId xmlns:a16="http://schemas.microsoft.com/office/drawing/2014/main" id="{C48948AF-C78E-40A0-5F16-5EA9EB743927}"/>
              </a:ext>
            </a:extLst>
          </p:cNvPr>
          <p:cNvPicPr>
            <a:picLocks noChangeAspect="1"/>
          </p:cNvPicPr>
          <p:nvPr/>
        </p:nvPicPr>
        <p:blipFill>
          <a:blip r:embed="rId4"/>
          <a:stretch>
            <a:fillRect/>
          </a:stretch>
        </p:blipFill>
        <p:spPr>
          <a:xfrm>
            <a:off x="104174" y="2503397"/>
            <a:ext cx="4590292" cy="1861456"/>
          </a:xfrm>
          <a:prstGeom prst="rect">
            <a:avLst/>
          </a:prstGeom>
        </p:spPr>
      </p:pic>
      <p:sp>
        <p:nvSpPr>
          <p:cNvPr id="14" name="Textfeld 13">
            <a:extLst>
              <a:ext uri="{FF2B5EF4-FFF2-40B4-BE49-F238E27FC236}">
                <a16:creationId xmlns:a16="http://schemas.microsoft.com/office/drawing/2014/main" id="{35CCAF12-E13B-336B-2D08-40B262E1BA9A}"/>
              </a:ext>
            </a:extLst>
          </p:cNvPr>
          <p:cNvSpPr txBox="1"/>
          <p:nvPr/>
        </p:nvSpPr>
        <p:spPr>
          <a:xfrm>
            <a:off x="1028699" y="4364853"/>
            <a:ext cx="436979" cy="369332"/>
          </a:xfrm>
          <a:prstGeom prst="rect">
            <a:avLst/>
          </a:prstGeom>
        </p:spPr>
        <p:txBody>
          <a:bodyPr vert="horz" wrap="none" lIns="91440" tIns="45720" rIns="91440" bIns="45720" rtlCol="0" anchor="t">
            <a:spAutoFit/>
          </a:bodyPr>
          <a:lstStyle/>
          <a:p>
            <a:pPr algn="l"/>
            <a:r>
              <a:rPr lang="en-US" dirty="0"/>
              <a:t>off</a:t>
            </a:r>
          </a:p>
        </p:txBody>
      </p:sp>
      <p:sp>
        <p:nvSpPr>
          <p:cNvPr id="15" name="Textfeld 14">
            <a:extLst>
              <a:ext uri="{FF2B5EF4-FFF2-40B4-BE49-F238E27FC236}">
                <a16:creationId xmlns:a16="http://schemas.microsoft.com/office/drawing/2014/main" id="{4C35A1A6-7B34-762F-86F9-721048D2D590}"/>
              </a:ext>
            </a:extLst>
          </p:cNvPr>
          <p:cNvSpPr txBox="1"/>
          <p:nvPr/>
        </p:nvSpPr>
        <p:spPr>
          <a:xfrm>
            <a:off x="5774983" y="4364853"/>
            <a:ext cx="436979" cy="369332"/>
          </a:xfrm>
          <a:prstGeom prst="rect">
            <a:avLst/>
          </a:prstGeom>
        </p:spPr>
        <p:txBody>
          <a:bodyPr vert="horz" wrap="none" lIns="91440" tIns="45720" rIns="91440" bIns="45720" rtlCol="0" anchor="t">
            <a:spAutoFit/>
          </a:bodyPr>
          <a:lstStyle/>
          <a:p>
            <a:pPr algn="l"/>
            <a:r>
              <a:rPr lang="en-US" dirty="0"/>
              <a:t>off</a:t>
            </a:r>
          </a:p>
        </p:txBody>
      </p:sp>
      <p:sp>
        <p:nvSpPr>
          <p:cNvPr id="16" name="Textfeld 15">
            <a:extLst>
              <a:ext uri="{FF2B5EF4-FFF2-40B4-BE49-F238E27FC236}">
                <a16:creationId xmlns:a16="http://schemas.microsoft.com/office/drawing/2014/main" id="{B73350E0-B017-B55E-1C8E-677C2DF984B4}"/>
              </a:ext>
            </a:extLst>
          </p:cNvPr>
          <p:cNvSpPr txBox="1"/>
          <p:nvPr/>
        </p:nvSpPr>
        <p:spPr>
          <a:xfrm>
            <a:off x="3353280" y="4364853"/>
            <a:ext cx="441146" cy="369332"/>
          </a:xfrm>
          <a:prstGeom prst="rect">
            <a:avLst/>
          </a:prstGeom>
        </p:spPr>
        <p:txBody>
          <a:bodyPr vert="horz" wrap="none" lIns="91440" tIns="45720" rIns="91440" bIns="45720" rtlCol="0" anchor="t">
            <a:spAutoFit/>
          </a:bodyPr>
          <a:lstStyle/>
          <a:p>
            <a:pPr algn="l"/>
            <a:r>
              <a:rPr lang="en-US" dirty="0"/>
              <a:t>on</a:t>
            </a:r>
          </a:p>
        </p:txBody>
      </p:sp>
      <p:sp>
        <p:nvSpPr>
          <p:cNvPr id="17" name="Textfeld 16">
            <a:extLst>
              <a:ext uri="{FF2B5EF4-FFF2-40B4-BE49-F238E27FC236}">
                <a16:creationId xmlns:a16="http://schemas.microsoft.com/office/drawing/2014/main" id="{436DB684-4389-3152-820B-7CA3161F5D96}"/>
              </a:ext>
            </a:extLst>
          </p:cNvPr>
          <p:cNvSpPr txBox="1"/>
          <p:nvPr/>
        </p:nvSpPr>
        <p:spPr>
          <a:xfrm>
            <a:off x="7788728" y="4364853"/>
            <a:ext cx="441146" cy="369332"/>
          </a:xfrm>
          <a:prstGeom prst="rect">
            <a:avLst/>
          </a:prstGeom>
        </p:spPr>
        <p:txBody>
          <a:bodyPr vert="horz" wrap="none" lIns="91440" tIns="45720" rIns="91440" bIns="45720" rtlCol="0" anchor="t">
            <a:spAutoFit/>
          </a:bodyPr>
          <a:lstStyle/>
          <a:p>
            <a:pPr algn="l"/>
            <a:r>
              <a:rPr lang="en-US" dirty="0"/>
              <a:t>on</a:t>
            </a:r>
          </a:p>
        </p:txBody>
      </p:sp>
    </p:spTree>
    <p:extLst>
      <p:ext uri="{BB962C8B-B14F-4D97-AF65-F5344CB8AC3E}">
        <p14:creationId xmlns:p14="http://schemas.microsoft.com/office/powerpoint/2010/main" val="2117684051"/>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gsi-folienmaster_2019_50Jahre_16zu9" id="{80228A31-CB38-8C45-BA44-B2C6B2F0FBFF}" vid="{EEE01115-FCFC-4442-9D97-3CF7E176002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fair-gsi-folienmaster_2017_onering</Template>
  <TotalTime>0</TotalTime>
  <Words>2117</Words>
  <Application>Microsoft Macintosh PowerPoint</Application>
  <PresentationFormat>Bildschirmpräsentation (16:9)</PresentationFormat>
  <Paragraphs>334</Paragraphs>
  <Slides>22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Symbol</vt:lpstr>
      <vt:lpstr>Wingdings</vt:lpstr>
      <vt:lpstr>fair-gsi-folienmaster_2017_onering</vt:lpstr>
      <vt:lpstr>Towards Key Performance Indicators (KPI) for GSI/FAIR Operation</vt:lpstr>
      <vt:lpstr>Quantifying Success and Needs for Performance Improvements </vt:lpstr>
      <vt:lpstr>Wishes from the Experiments (SIS-18, UNILAC)</vt:lpstr>
      <vt:lpstr>Wishes from the Experiments (UNILAC)</vt:lpstr>
      <vt:lpstr>Wishes from the Experiments (CRYRING, ESR)</vt:lpstr>
      <vt:lpstr>Wishes from the Experiments (SIS-18, HEST)</vt:lpstr>
      <vt:lpstr>Beam Retreat Presentations are Partly Addressed</vt:lpstr>
      <vt:lpstr>Example: N Beam for HADES</vt:lpstr>
      <vt:lpstr>PowerPoint-Präsentation</vt:lpstr>
      <vt:lpstr>PowerPoint-Präsentation</vt:lpstr>
      <vt:lpstr>Wie helfen uns KPI´s?</vt:lpstr>
      <vt:lpstr>Implementierung von KPI´s – I</vt:lpstr>
      <vt:lpstr>Implementierung von KPI´s – II</vt:lpstr>
      <vt:lpstr>Problem: Qualität</vt:lpstr>
      <vt:lpstr>Zu definieren / zu messen pro Prozeß</vt:lpstr>
      <vt:lpstr>Resultat für existierenden Komplex</vt:lpstr>
      <vt:lpstr>Resultat für existierenden Komplex: Beispiel</vt:lpstr>
      <vt:lpstr>Resultat für existierenden Komplex: Beispiel</vt:lpstr>
      <vt:lpstr>Resultat für existierenden Komplex: Beispiel</vt:lpstr>
      <vt:lpstr>Nächste Schritte</vt:lpstr>
      <vt:lpstr>Nächste Schritte</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Abteilungssitzung BCO</dc:title>
  <dc:creator>Microsoft Office User</dc:creator>
  <cp:lastModifiedBy>Ralph Assmann</cp:lastModifiedBy>
  <cp:revision>449</cp:revision>
  <dcterms:created xsi:type="dcterms:W3CDTF">2022-12-05T11:40:13Z</dcterms:created>
  <dcterms:modified xsi:type="dcterms:W3CDTF">2024-02-01T06:29:39Z</dcterms:modified>
</cp:coreProperties>
</file>