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8" r:id="rId2"/>
    <p:sldId id="285" r:id="rId3"/>
    <p:sldId id="279" r:id="rId4"/>
    <p:sldId id="287" r:id="rId5"/>
    <p:sldId id="291" r:id="rId6"/>
    <p:sldId id="293" r:id="rId7"/>
    <p:sldId id="288" r:id="rId8"/>
    <p:sldId id="292" r:id="rId9"/>
    <p:sldId id="294" r:id="rId10"/>
    <p:sldId id="289" r:id="rId11"/>
    <p:sldId id="290" r:id="rId12"/>
    <p:sldId id="295" r:id="rId13"/>
    <p:sldId id="296" r:id="rId14"/>
    <p:sldId id="297" r:id="rId15"/>
  </p:sldIdLst>
  <p:sldSz cx="9144000" cy="6858000" type="screen4x3"/>
  <p:notesSz cx="9144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70"/>
    <p:restoredTop sz="94611"/>
  </p:normalViewPr>
  <p:slideViewPr>
    <p:cSldViewPr>
      <p:cViewPr varScale="1">
        <p:scale>
          <a:sx n="65" d="100"/>
          <a:sy n="65" d="100"/>
        </p:scale>
        <p:origin x="1160" y="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Users\dseverin\Documents\GSI\000%20Beamtime%20Coordinator\BT2021\2021_Exp_sheets\2021-SBIO\2021-BT%20Feedback.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baseline="0" noProof="0" dirty="0">
                <a:effectLst>
                  <a:outerShdw dist="38100" sx="1000" sy="1000" algn="t" rotWithShape="0">
                    <a:prstClr val="black">
                      <a:alpha val="0"/>
                    </a:prstClr>
                  </a:outerShdw>
                </a:effectLst>
              </a:rPr>
              <a:t> E</a:t>
            </a:r>
            <a:r>
              <a:rPr lang="en-GB" sz="1800" noProof="0" dirty="0">
                <a:effectLst>
                  <a:outerShdw dist="38100" sx="1000" sy="1000" algn="t" rotWithShape="0">
                    <a:prstClr val="black">
                      <a:alpha val="0"/>
                    </a:prstClr>
                  </a:outerShdw>
                </a:effectLst>
              </a:rPr>
              <a:t>qually</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E294-814A-B345-AE47593FE5CA}"/>
              </c:ext>
            </c:extLst>
          </c:dPt>
          <c:dPt>
            <c:idx val="1"/>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E294-814A-B345-AE47593FE5CA}"/>
              </c:ext>
            </c:extLst>
          </c:dPt>
          <c:dPt>
            <c:idx val="2"/>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E294-814A-B345-AE47593FE5CA}"/>
              </c:ext>
            </c:extLst>
          </c:dPt>
          <c:dPt>
            <c:idx val="3"/>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E294-814A-B345-AE47593FE5CA}"/>
              </c:ext>
            </c:extLst>
          </c:dPt>
          <c:dPt>
            <c:idx val="4"/>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E294-814A-B345-AE47593FE5CA}"/>
              </c:ext>
            </c:extLst>
          </c:dPt>
          <c:dLbls>
            <c:dLbl>
              <c:idx val="0"/>
              <c:layout>
                <c:manualLayout>
                  <c:x val="0.10818487347801006"/>
                  <c:y val="-6.334525882033507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E294-814A-B345-AE47593FE5CA}"/>
                </c:ext>
              </c:extLst>
            </c:dLbl>
            <c:dLbl>
              <c:idx val="1"/>
              <c:layout>
                <c:manualLayout>
                  <c:x val="0.14653999487339728"/>
                  <c:y val="1.5810320870134568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E294-814A-B345-AE47593FE5CA}"/>
                </c:ext>
              </c:extLst>
            </c:dLbl>
            <c:dLbl>
              <c:idx val="2"/>
              <c:layout>
                <c:manualLayout>
                  <c:x val="-0.14955983977226089"/>
                  <c:y val="8.1135902636916089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E294-814A-B345-AE47593FE5CA}"/>
                </c:ext>
              </c:extLst>
            </c:dLbl>
            <c:dLbl>
              <c:idx val="3"/>
              <c:layout>
                <c:manualLayout>
                  <c:x val="-6.6096811526154334E-2"/>
                  <c:y val="-8.5345067160722557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E294-814A-B345-AE47593FE5CA}"/>
                </c:ext>
              </c:extLst>
            </c:dLbl>
            <c:dLbl>
              <c:idx val="4"/>
              <c:layout>
                <c:manualLayout>
                  <c:x val="-2.5839262202721849E-3"/>
                  <c:y val="-9.9335420293558643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E294-814A-B345-AE47593FE5C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'Exp-List_2021'!$Y$27:$AC$27</c:f>
              <c:strCache>
                <c:ptCount val="5"/>
                <c:pt idx="0">
                  <c:v>Yes, all goals were achieved (&gt;95%)</c:v>
                </c:pt>
                <c:pt idx="1">
                  <c:v>Yes, all primary goals were achieved (80-95%)</c:v>
                </c:pt>
                <c:pt idx="2">
                  <c:v>Goals were partially achieved (50-80%)</c:v>
                </c:pt>
                <c:pt idx="3">
                  <c:v>No, only a small part was achieved (20-50%)</c:v>
                </c:pt>
                <c:pt idx="4">
                  <c:v>No, only basic measurements were carried out (&lt;20%)</c:v>
                </c:pt>
              </c:strCache>
            </c:strRef>
          </c:cat>
          <c:val>
            <c:numRef>
              <c:f>'Exp-List_2021'!$Y$29:$AC$29</c:f>
              <c:numCache>
                <c:formatCode>General</c:formatCode>
                <c:ptCount val="5"/>
                <c:pt idx="0">
                  <c:v>6</c:v>
                </c:pt>
                <c:pt idx="1">
                  <c:v>9</c:v>
                </c:pt>
                <c:pt idx="2">
                  <c:v>13</c:v>
                </c:pt>
                <c:pt idx="3">
                  <c:v>3</c:v>
                </c:pt>
                <c:pt idx="4">
                  <c:v>1</c:v>
                </c:pt>
              </c:numCache>
            </c:numRef>
          </c:val>
          <c:extLst>
            <c:ext xmlns:c16="http://schemas.microsoft.com/office/drawing/2014/chart" uri="{C3380CC4-5D6E-409C-BE32-E72D297353CC}">
              <c16:uniqueId val="{0000000A-E294-814A-B345-AE47593FE5CA}"/>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manualLayout>
          <c:xMode val="edge"/>
          <c:yMode val="edge"/>
          <c:x val="1.8912606687159762E-2"/>
          <c:y val="0.72907930878285243"/>
          <c:w val="0.98108744852591145"/>
          <c:h val="0.26119835172733225"/>
        </c:manualLayout>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Equally</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6E87-1441-AADA-06BA97B6ED7D}"/>
              </c:ext>
            </c:extLst>
          </c:dPt>
          <c:dPt>
            <c:idx val="1"/>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6E87-1441-AADA-06BA97B6ED7D}"/>
              </c:ext>
            </c:extLst>
          </c:dPt>
          <c:dPt>
            <c:idx val="2"/>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6E87-1441-AADA-06BA97B6ED7D}"/>
              </c:ext>
            </c:extLst>
          </c:dPt>
          <c:dPt>
            <c:idx val="3"/>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6E87-1441-AADA-06BA97B6ED7D}"/>
              </c:ext>
            </c:extLst>
          </c:dPt>
          <c:dPt>
            <c:idx val="4"/>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6E87-1441-AADA-06BA97B6ED7D}"/>
              </c:ext>
            </c:extLst>
          </c:dPt>
          <c:dLbls>
            <c:dLbl>
              <c:idx val="0"/>
              <c:layout>
                <c:manualLayout>
                  <c:x val="0.14975758438321962"/>
                  <c:y val="3.018397967453581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6E87-1441-AADA-06BA97B6ED7D}"/>
                </c:ext>
              </c:extLst>
            </c:dLbl>
            <c:dLbl>
              <c:idx val="1"/>
              <c:layout>
                <c:manualLayout>
                  <c:x val="-0.1523451485857501"/>
                  <c:y val="0"/>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6E87-1441-AADA-06BA97B6ED7D}"/>
                </c:ext>
              </c:extLst>
            </c:dLbl>
            <c:dLbl>
              <c:idx val="2"/>
              <c:layout>
                <c:manualLayout>
                  <c:x val="-2.8462625028243652E-2"/>
                  <c:y val="-0.10246877758968731"/>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6E87-1441-AADA-06BA97B6ED7D}"/>
                </c:ext>
              </c:extLst>
            </c:dLbl>
            <c:dLbl>
              <c:idx val="3"/>
              <c:delete val="1"/>
              <c:extLst>
                <c:ext xmlns:c15="http://schemas.microsoft.com/office/drawing/2012/chart" uri="{CE6537A1-D6FC-4f65-9D91-7224C49458BB}"/>
                <c:ext xmlns:c16="http://schemas.microsoft.com/office/drawing/2014/chart" uri="{C3380CC4-5D6E-409C-BE32-E72D297353CC}">
                  <c16:uniqueId val="{00000007-6E87-1441-AADA-06BA97B6ED7D}"/>
                </c:ext>
              </c:extLst>
            </c:dLbl>
            <c:dLbl>
              <c:idx val="4"/>
              <c:delete val="1"/>
              <c:extLst>
                <c:ext xmlns:c15="http://schemas.microsoft.com/office/drawing/2012/chart" uri="{CE6537A1-D6FC-4f65-9D91-7224C49458BB}"/>
                <c:ext xmlns:c16="http://schemas.microsoft.com/office/drawing/2014/chart" uri="{C3380CC4-5D6E-409C-BE32-E72D297353CC}">
                  <c16:uniqueId val="{00000009-6E87-1441-AADA-06BA97B6ED7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'Exp-List_2021'!$AX$27:$BB$27</c:f>
              <c:strCache>
                <c:ptCount val="5"/>
                <c:pt idx="0">
                  <c:v>fine (as wished)</c:v>
                </c:pt>
                <c:pt idx="1">
                  <c:v>acceptable (&gt;80%)</c:v>
                </c:pt>
                <c:pt idx="2">
                  <c:v>still acceptable (50-80%)</c:v>
                </c:pt>
                <c:pt idx="3">
                  <c:v>poor (&lt;50%)</c:v>
                </c:pt>
                <c:pt idx="4">
                  <c:v>not acceptable (&lt;20%)</c:v>
                </c:pt>
              </c:strCache>
            </c:strRef>
          </c:cat>
          <c:val>
            <c:numRef>
              <c:f>'Exp-List_2021'!$AX$29:$BB$29</c:f>
              <c:numCache>
                <c:formatCode>General</c:formatCode>
                <c:ptCount val="5"/>
                <c:pt idx="0">
                  <c:v>17</c:v>
                </c:pt>
                <c:pt idx="1">
                  <c:v>12</c:v>
                </c:pt>
                <c:pt idx="2">
                  <c:v>3</c:v>
                </c:pt>
                <c:pt idx="3">
                  <c:v>0</c:v>
                </c:pt>
                <c:pt idx="4">
                  <c:v>0</c:v>
                </c:pt>
              </c:numCache>
            </c:numRef>
          </c:val>
          <c:extLst>
            <c:ext xmlns:c16="http://schemas.microsoft.com/office/drawing/2014/chart" uri="{C3380CC4-5D6E-409C-BE32-E72D297353CC}">
              <c16:uniqueId val="{0000000A-6E87-1441-AADA-06BA97B6ED7D}"/>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shift</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F4AD-C34A-9C66-571C7F31A5E2}"/>
              </c:ext>
            </c:extLst>
          </c:dPt>
          <c:dPt>
            <c:idx val="1"/>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F4AD-C34A-9C66-571C7F31A5E2}"/>
              </c:ext>
            </c:extLst>
          </c:dPt>
          <c:dPt>
            <c:idx val="2"/>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F4AD-C34A-9C66-571C7F31A5E2}"/>
              </c:ext>
            </c:extLst>
          </c:dPt>
          <c:dPt>
            <c:idx val="3"/>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F4AD-C34A-9C66-571C7F31A5E2}"/>
              </c:ext>
            </c:extLst>
          </c:dPt>
          <c:dPt>
            <c:idx val="4"/>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F4AD-C34A-9C66-571C7F31A5E2}"/>
              </c:ext>
            </c:extLst>
          </c:dPt>
          <c:dLbls>
            <c:dLbl>
              <c:idx val="0"/>
              <c:layout>
                <c:manualLayout>
                  <c:x val="0.14975758438321962"/>
                  <c:y val="3.018397967453581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F4AD-C34A-9C66-571C7F31A5E2}"/>
                </c:ext>
              </c:extLst>
            </c:dLbl>
            <c:dLbl>
              <c:idx val="1"/>
              <c:layout>
                <c:manualLayout>
                  <c:x val="-0.1523451485857501"/>
                  <c:y val="0"/>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F4AD-C34A-9C66-571C7F31A5E2}"/>
                </c:ext>
              </c:extLst>
            </c:dLbl>
            <c:dLbl>
              <c:idx val="2"/>
              <c:layout>
                <c:manualLayout>
                  <c:x val="-2.8462658076831304E-2"/>
                  <c:y val="-0.12627835617289521"/>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F4AD-C34A-9C66-571C7F31A5E2}"/>
                </c:ext>
              </c:extLst>
            </c:dLbl>
            <c:dLbl>
              <c:idx val="3"/>
              <c:delete val="1"/>
              <c:extLst>
                <c:ext xmlns:c15="http://schemas.microsoft.com/office/drawing/2012/chart" uri="{CE6537A1-D6FC-4f65-9D91-7224C49458BB}"/>
                <c:ext xmlns:c16="http://schemas.microsoft.com/office/drawing/2014/chart" uri="{C3380CC4-5D6E-409C-BE32-E72D297353CC}">
                  <c16:uniqueId val="{00000007-F4AD-C34A-9C66-571C7F31A5E2}"/>
                </c:ext>
              </c:extLst>
            </c:dLbl>
            <c:dLbl>
              <c:idx val="4"/>
              <c:delete val="1"/>
              <c:extLst>
                <c:ext xmlns:c15="http://schemas.microsoft.com/office/drawing/2012/chart" uri="{CE6537A1-D6FC-4f65-9D91-7224C49458BB}"/>
                <c:ext xmlns:c16="http://schemas.microsoft.com/office/drawing/2014/chart" uri="{C3380CC4-5D6E-409C-BE32-E72D297353CC}">
                  <c16:uniqueId val="{00000009-F4AD-C34A-9C66-571C7F31A5E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 (shift weighted)'!$AX$27:$BB$27</c:f>
              <c:strCache>
                <c:ptCount val="5"/>
                <c:pt idx="0">
                  <c:v>fine (as wished)</c:v>
                </c:pt>
                <c:pt idx="1">
                  <c:v>acceptable (&gt;80%)</c:v>
                </c:pt>
                <c:pt idx="2">
                  <c:v>still acceptable (50-80%)</c:v>
                </c:pt>
                <c:pt idx="3">
                  <c:v>poor (&lt;50%)</c:v>
                </c:pt>
                <c:pt idx="4">
                  <c:v>not acceptable (&lt;20%)</c:v>
                </c:pt>
              </c:strCache>
            </c:strRef>
          </c:cat>
          <c:val>
            <c:numRef>
              <c:f>'Exp-List_2021 (shift weighted)'!$AX$29:$BB$29</c:f>
              <c:numCache>
                <c:formatCode>General</c:formatCode>
                <c:ptCount val="5"/>
                <c:pt idx="0">
                  <c:v>498.6</c:v>
                </c:pt>
                <c:pt idx="1">
                  <c:v>270.60000000000002</c:v>
                </c:pt>
                <c:pt idx="2">
                  <c:v>36.9</c:v>
                </c:pt>
                <c:pt idx="3">
                  <c:v>0</c:v>
                </c:pt>
                <c:pt idx="4">
                  <c:v>0</c:v>
                </c:pt>
              </c:numCache>
            </c:numRef>
          </c:val>
          <c:extLst>
            <c:ext xmlns:c16="http://schemas.microsoft.com/office/drawing/2014/chart" uri="{C3380CC4-5D6E-409C-BE32-E72D297353CC}">
              <c16:uniqueId val="{0000000A-F4AD-C34A-9C66-571C7F31A5E2}"/>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000" b="1" i="0" u="none" strike="noStrike" kern="1200" spc="100" baseline="0">
                <a:solidFill>
                  <a:schemeClr val="tx1"/>
                </a:solidFill>
                <a:effectLst>
                  <a:outerShdw dist="38100" sx="1000" sy="1000" algn="t" rotWithShape="0">
                    <a:prstClr val="black">
                      <a:alpha val="0"/>
                    </a:prstClr>
                  </a:outerShdw>
                </a:effectLst>
                <a:latin typeface="+mn-lt"/>
                <a:ea typeface="+mn-ea"/>
                <a:cs typeface="+mn-cs"/>
              </a:defRPr>
            </a:pPr>
            <a:r>
              <a:rPr lang="de-DE" sz="2000">
                <a:effectLst>
                  <a:outerShdw dist="38100" sx="1000" sy="1000" algn="t" rotWithShape="0">
                    <a:prstClr val="black">
                      <a:alpha val="0"/>
                    </a:prstClr>
                  </a:outerShdw>
                </a:effectLst>
              </a:rPr>
              <a:t>Non-achievement</a:t>
            </a:r>
            <a:r>
              <a:rPr lang="de-DE" sz="2000" baseline="0">
                <a:effectLst>
                  <a:outerShdw dist="38100" sx="1000" sy="1000" algn="t" rotWithShape="0">
                    <a:prstClr val="black">
                      <a:alpha val="0"/>
                    </a:prstClr>
                  </a:outerShdw>
                </a:effectLst>
              </a:rPr>
              <a:t> </a:t>
            </a:r>
            <a:r>
              <a:rPr lang="de-DE" sz="2000">
                <a:effectLst>
                  <a:outerShdw dist="38100" sx="1000" sy="1000" algn="t" rotWithShape="0">
                    <a:prstClr val="black">
                      <a:alpha val="0"/>
                    </a:prstClr>
                  </a:outerShdw>
                </a:effectLst>
              </a:rPr>
              <a:t>reasons </a:t>
            </a:r>
            <a:r>
              <a:rPr lang="de-DE" sz="1200">
                <a:effectLst>
                  <a:outerShdw dist="38100" sx="1000" sy="1000" algn="t" rotWithShape="0">
                    <a:prstClr val="black">
                      <a:alpha val="0"/>
                    </a:prstClr>
                  </a:outerShdw>
                </a:effectLst>
              </a:rPr>
              <a:t>(equally</a:t>
            </a:r>
            <a:r>
              <a:rPr lang="de-DE" sz="1200" baseline="0">
                <a:effectLst>
                  <a:outerShdw dist="38100" sx="1000" sy="1000" algn="t" rotWithShape="0">
                    <a:prstClr val="black">
                      <a:alpha val="0"/>
                    </a:prstClr>
                  </a:outerShdw>
                </a:effectLst>
              </a:rPr>
              <a:t> </a:t>
            </a:r>
            <a:r>
              <a:rPr lang="de-DE" sz="120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sz="2000" b="1" i="0" u="none" strike="noStrike" kern="1200" spc="100" baseline="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Shift</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C8E6-0D47-99CD-5F7A98620835}"/>
              </c:ext>
            </c:extLst>
          </c:dPt>
          <c:dPt>
            <c:idx val="1"/>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C8E6-0D47-99CD-5F7A98620835}"/>
              </c:ext>
            </c:extLst>
          </c:dPt>
          <c:dPt>
            <c:idx val="2"/>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C8E6-0D47-99CD-5F7A98620835}"/>
              </c:ext>
            </c:extLst>
          </c:dPt>
          <c:dPt>
            <c:idx val="3"/>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C8E6-0D47-99CD-5F7A98620835}"/>
              </c:ext>
            </c:extLst>
          </c:dPt>
          <c:dPt>
            <c:idx val="4"/>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C8E6-0D47-99CD-5F7A98620835}"/>
              </c:ext>
            </c:extLst>
          </c:dPt>
          <c:dLbls>
            <c:dLbl>
              <c:idx val="0"/>
              <c:layout>
                <c:manualLayout>
                  <c:x val="0.10818487347801006"/>
                  <c:y val="-6.334525882033507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C8E6-0D47-99CD-5F7A98620835}"/>
                </c:ext>
              </c:extLst>
            </c:dLbl>
            <c:dLbl>
              <c:idx val="1"/>
              <c:layout>
                <c:manualLayout>
                  <c:x val="9.6426781325841135E-2"/>
                  <c:y val="0.11504311961004875"/>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C8E6-0D47-99CD-5F7A98620835}"/>
                </c:ext>
              </c:extLst>
            </c:dLbl>
            <c:dLbl>
              <c:idx val="2"/>
              <c:layout>
                <c:manualLayout>
                  <c:x val="-0.14955983977226089"/>
                  <c:y val="8.1135902636916089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C8E6-0D47-99CD-5F7A98620835}"/>
                </c:ext>
              </c:extLst>
            </c:dLbl>
            <c:dLbl>
              <c:idx val="3"/>
              <c:layout>
                <c:manualLayout>
                  <c:x val="-3.4654556151463366E-2"/>
                  <c:y val="-0.1159572017783491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C8E6-0D47-99CD-5F7A98620835}"/>
                </c:ext>
              </c:extLst>
            </c:dLbl>
            <c:dLbl>
              <c:idx val="4"/>
              <c:layout>
                <c:manualLayout>
                  <c:x val="-8.3007714691675592E-3"/>
                  <c:y val="-0.1265464138411270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C8E6-0D47-99CD-5F7A9862083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 (shift weighted)'!$Y$27:$AC$27</c:f>
              <c:strCache>
                <c:ptCount val="5"/>
                <c:pt idx="0">
                  <c:v>Yes, all goals were achieved (&gt;95%)</c:v>
                </c:pt>
                <c:pt idx="1">
                  <c:v>Yes, all primary goals were achieved (80-95%)</c:v>
                </c:pt>
                <c:pt idx="2">
                  <c:v>Goals were partially achieved (50-80%)</c:v>
                </c:pt>
                <c:pt idx="3">
                  <c:v>No, only a small part was achieved (20-50%)</c:v>
                </c:pt>
                <c:pt idx="4">
                  <c:v>No, only basic measurements were carried out (&lt;20%)</c:v>
                </c:pt>
              </c:strCache>
            </c:strRef>
          </c:cat>
          <c:val>
            <c:numRef>
              <c:f>'Exp-List_2021 (shift weighted)'!$Y$29:$AC$29</c:f>
              <c:numCache>
                <c:formatCode>General</c:formatCode>
                <c:ptCount val="5"/>
                <c:pt idx="0">
                  <c:v>234.3</c:v>
                </c:pt>
                <c:pt idx="1">
                  <c:v>224.39999999999998</c:v>
                </c:pt>
                <c:pt idx="2">
                  <c:v>280.5</c:v>
                </c:pt>
                <c:pt idx="3">
                  <c:v>54.9</c:v>
                </c:pt>
                <c:pt idx="4">
                  <c:v>12</c:v>
                </c:pt>
              </c:numCache>
            </c:numRef>
          </c:val>
          <c:extLst>
            <c:ext xmlns:c16="http://schemas.microsoft.com/office/drawing/2014/chart" uri="{C3380CC4-5D6E-409C-BE32-E72D297353CC}">
              <c16:uniqueId val="{0000000A-C8E6-0D47-99CD-5F7A98620835}"/>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Equally</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4"/>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D98A-224D-B1EE-42C11919D25C}"/>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D98A-224D-B1EE-42C11919D25C}"/>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D98A-224D-B1EE-42C11919D25C}"/>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D98A-224D-B1EE-42C11919D25C}"/>
              </c:ext>
            </c:extLst>
          </c:dPt>
          <c:dLbls>
            <c:dLbl>
              <c:idx val="0"/>
              <c:layout>
                <c:manualLayout>
                  <c:x val="0.1237393723543308"/>
                  <c:y val="-7.0442129733989098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D98A-224D-B1EE-42C11919D25C}"/>
                </c:ext>
              </c:extLst>
            </c:dLbl>
            <c:dLbl>
              <c:idx val="1"/>
              <c:layout>
                <c:manualLayout>
                  <c:x val="0.1499150088139006"/>
                  <c:y val="4.969728866560672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D98A-224D-B1EE-42C11919D25C}"/>
                </c:ext>
              </c:extLst>
            </c:dLbl>
            <c:dLbl>
              <c:idx val="2"/>
              <c:layout>
                <c:manualLayout>
                  <c:x val="-0.18322945521698986"/>
                  <c:y val="5.9197935839309983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D98A-224D-B1EE-42C11919D25C}"/>
                </c:ext>
              </c:extLst>
            </c:dLbl>
            <c:dLbl>
              <c:idx val="3"/>
              <c:layout>
                <c:manualLayout>
                  <c:x val="-0.13563738892686264"/>
                  <c:y val="-6.031015334194489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D98A-224D-B1EE-42C11919D25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'Exp-List_2021'!$AE$27:$AH$27</c:f>
              <c:strCache>
                <c:ptCount val="4"/>
                <c:pt idx="0">
                  <c:v>Insufficient time</c:v>
                </c:pt>
                <c:pt idx="1">
                  <c:v>Insufficient beam quality</c:v>
                </c:pt>
                <c:pt idx="2">
                  <c:v>Failures on experiment setup</c:v>
                </c:pt>
                <c:pt idx="3">
                  <c:v>others</c:v>
                </c:pt>
              </c:strCache>
            </c:strRef>
          </c:cat>
          <c:val>
            <c:numRef>
              <c:f>'Exp-List_2021'!$AE$29:$AH$29</c:f>
              <c:numCache>
                <c:formatCode>General</c:formatCode>
                <c:ptCount val="4"/>
                <c:pt idx="0">
                  <c:v>8</c:v>
                </c:pt>
                <c:pt idx="1">
                  <c:v>10</c:v>
                </c:pt>
                <c:pt idx="2">
                  <c:v>9</c:v>
                </c:pt>
                <c:pt idx="3">
                  <c:v>9</c:v>
                </c:pt>
              </c:numCache>
            </c:numRef>
          </c:val>
          <c:extLst>
            <c:ext xmlns:c16="http://schemas.microsoft.com/office/drawing/2014/chart" uri="{C3380CC4-5D6E-409C-BE32-E72D297353CC}">
              <c16:uniqueId val="{00000008-D98A-224D-B1EE-42C11919D25C}"/>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Shift</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4"/>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1643-844C-8EC5-48B1AB6EF5C1}"/>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1643-844C-8EC5-48B1AB6EF5C1}"/>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1643-844C-8EC5-48B1AB6EF5C1}"/>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1643-844C-8EC5-48B1AB6EF5C1}"/>
              </c:ext>
            </c:extLst>
          </c:dPt>
          <c:dLbls>
            <c:dLbl>
              <c:idx val="0"/>
              <c:layout>
                <c:manualLayout>
                  <c:x val="0.1237393723543308"/>
                  <c:y val="-7.0442129733989098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1643-844C-8EC5-48B1AB6EF5C1}"/>
                </c:ext>
              </c:extLst>
            </c:dLbl>
            <c:dLbl>
              <c:idx val="1"/>
              <c:layout>
                <c:manualLayout>
                  <c:x val="0.1499150088139006"/>
                  <c:y val="4.969728866560672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1643-844C-8EC5-48B1AB6EF5C1}"/>
                </c:ext>
              </c:extLst>
            </c:dLbl>
            <c:dLbl>
              <c:idx val="2"/>
              <c:layout>
                <c:manualLayout>
                  <c:x val="-0.18322945521698986"/>
                  <c:y val="5.9197935839309983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1643-844C-8EC5-48B1AB6EF5C1}"/>
                </c:ext>
              </c:extLst>
            </c:dLbl>
            <c:dLbl>
              <c:idx val="3"/>
              <c:layout>
                <c:manualLayout>
                  <c:x val="-0.13563738892686264"/>
                  <c:y val="-6.031015334194489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1643-844C-8EC5-48B1AB6EF5C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 (shift weighted)'!$AE$27:$AH$27</c:f>
              <c:strCache>
                <c:ptCount val="4"/>
                <c:pt idx="0">
                  <c:v>Insufficient time</c:v>
                </c:pt>
                <c:pt idx="1">
                  <c:v>Insufficient beam quality</c:v>
                </c:pt>
                <c:pt idx="2">
                  <c:v>Failures on experiment setup</c:v>
                </c:pt>
                <c:pt idx="3">
                  <c:v>others</c:v>
                </c:pt>
              </c:strCache>
            </c:strRef>
          </c:cat>
          <c:val>
            <c:numRef>
              <c:f>'Exp-List_2021 (shift weighted)'!$AE$29:$AH$29</c:f>
              <c:numCache>
                <c:formatCode>General</c:formatCode>
                <c:ptCount val="4"/>
                <c:pt idx="0">
                  <c:v>134.70000000000002</c:v>
                </c:pt>
                <c:pt idx="1">
                  <c:v>187.8</c:v>
                </c:pt>
                <c:pt idx="2">
                  <c:v>183.3</c:v>
                </c:pt>
                <c:pt idx="3">
                  <c:v>141.89999999999998</c:v>
                </c:pt>
              </c:numCache>
            </c:numRef>
          </c:val>
          <c:extLst>
            <c:ext xmlns:c16="http://schemas.microsoft.com/office/drawing/2014/chart" uri="{C3380CC4-5D6E-409C-BE32-E72D297353CC}">
              <c16:uniqueId val="{00000008-1643-844C-8EC5-48B1AB6EF5C1}"/>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b="1" noProof="0" dirty="0">
                <a:effectLst>
                  <a:outerShdw dist="38100" sx="1000" sy="1000" algn="t" rotWithShape="0">
                    <a:prstClr val="black">
                      <a:alpha val="0"/>
                    </a:prstClr>
                  </a:outerShdw>
                </a:effectLst>
              </a:rPr>
              <a:t>Equally</a:t>
            </a:r>
            <a:r>
              <a:rPr lang="en-GB" sz="1800" b="1" baseline="0" noProof="0" dirty="0">
                <a:effectLst>
                  <a:outerShdw dist="38100" sx="1000" sy="1000" algn="t" rotWithShape="0">
                    <a:prstClr val="black">
                      <a:alpha val="0"/>
                    </a:prstClr>
                  </a:outerShdw>
                </a:effectLst>
              </a:rPr>
              <a:t> </a:t>
            </a:r>
            <a:r>
              <a:rPr lang="en-GB" sz="1800" b="1"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7030A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B28D-7F46-A5E5-8EBB8055E4D0}"/>
              </c:ext>
            </c:extLst>
          </c:dPt>
          <c:dPt>
            <c:idx val="1"/>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B28D-7F46-A5E5-8EBB8055E4D0}"/>
              </c:ext>
            </c:extLst>
          </c:dPt>
          <c:dPt>
            <c:idx val="2"/>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B28D-7F46-A5E5-8EBB8055E4D0}"/>
              </c:ext>
            </c:extLst>
          </c:dPt>
          <c:dPt>
            <c:idx val="3"/>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B28D-7F46-A5E5-8EBB8055E4D0}"/>
              </c:ext>
            </c:extLst>
          </c:dPt>
          <c:dPt>
            <c:idx val="4"/>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B28D-7F46-A5E5-8EBB8055E4D0}"/>
              </c:ext>
            </c:extLst>
          </c:dPt>
          <c:dPt>
            <c:idx val="5"/>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B28D-7F46-A5E5-8EBB8055E4D0}"/>
              </c:ext>
            </c:extLst>
          </c:dPt>
          <c:dLbls>
            <c:dLbl>
              <c:idx val="0"/>
              <c:layout>
                <c:manualLayout>
                  <c:x val="5.4404145077720206E-2"/>
                  <c:y val="-8.203125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B28D-7F46-A5E5-8EBB8055E4D0}"/>
                </c:ext>
              </c:extLst>
            </c:dLbl>
            <c:dLbl>
              <c:idx val="1"/>
              <c:layout>
                <c:manualLayout>
                  <c:x val="0.14464895453323487"/>
                  <c:y val="3.9061967828288857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B28D-7F46-A5E5-8EBB8055E4D0}"/>
                </c:ext>
              </c:extLst>
            </c:dLbl>
            <c:dLbl>
              <c:idx val="2"/>
              <c:layout>
                <c:manualLayout>
                  <c:x val="-9.8445178369434391E-4"/>
                  <c:y val="8.098902263899990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B28D-7F46-A5E5-8EBB8055E4D0}"/>
                </c:ext>
              </c:extLst>
            </c:dLbl>
            <c:dLbl>
              <c:idx val="3"/>
              <c:layout>
                <c:manualLayout>
                  <c:x val="-0.13073605213678255"/>
                  <c:y val="-5.467207663913496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B28D-7F46-A5E5-8EBB8055E4D0}"/>
                </c:ext>
              </c:extLst>
            </c:dLbl>
            <c:dLbl>
              <c:idx val="4"/>
              <c:layout>
                <c:manualLayout>
                  <c:x val="-2.8592735232149946E-2"/>
                  <c:y val="-9.765613060691565E-2"/>
                </c:manualLayout>
              </c:layout>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extLst>
                <c:ext xmlns:c15="http://schemas.microsoft.com/office/drawing/2012/chart" uri="{CE6537A1-D6FC-4f65-9D91-7224C49458BB}">
                  <c15:layout>
                    <c:manualLayout>
                      <c:w val="7.4926030494453233E-2"/>
                      <c:h val="8.9785241246798639E-2"/>
                    </c:manualLayout>
                  </c15:layout>
                </c:ext>
                <c:ext xmlns:c16="http://schemas.microsoft.com/office/drawing/2014/chart" uri="{C3380CC4-5D6E-409C-BE32-E72D297353CC}">
                  <c16:uniqueId val="{00000009-B28D-7F46-A5E5-8EBB8055E4D0}"/>
                </c:ext>
              </c:extLst>
            </c:dLbl>
            <c:dLbl>
              <c:idx val="5"/>
              <c:layout>
                <c:manualLayout>
                  <c:x val="3.6614224090394387E-3"/>
                  <c:y val="-9.6666506038030439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B28D-7F46-A5E5-8EBB8055E4D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'Exp-List_2021'!$AJ$27:$AO$27</c:f>
              <c:strCache>
                <c:ptCount val="6"/>
                <c:pt idx="0">
                  <c:v>excellent (more than scheduled)</c:v>
                </c:pt>
                <c:pt idx="1">
                  <c:v>fine (as scheduled)</c:v>
                </c:pt>
                <c:pt idx="2">
                  <c:v>acceptable (&gt;80%)</c:v>
                </c:pt>
                <c:pt idx="3">
                  <c:v>still acceptable (50-80%)</c:v>
                </c:pt>
                <c:pt idx="4">
                  <c:v>poor (&lt;50%)</c:v>
                </c:pt>
                <c:pt idx="5">
                  <c:v>not acceptable (&lt;20%)</c:v>
                </c:pt>
              </c:strCache>
            </c:strRef>
          </c:cat>
          <c:val>
            <c:numRef>
              <c:f>'Exp-List_2021'!$AJ$29:$AO$29</c:f>
              <c:numCache>
                <c:formatCode>General</c:formatCode>
                <c:ptCount val="6"/>
                <c:pt idx="0">
                  <c:v>5</c:v>
                </c:pt>
                <c:pt idx="1">
                  <c:v>7</c:v>
                </c:pt>
                <c:pt idx="2">
                  <c:v>10</c:v>
                </c:pt>
                <c:pt idx="3">
                  <c:v>8</c:v>
                </c:pt>
                <c:pt idx="4">
                  <c:v>1</c:v>
                </c:pt>
                <c:pt idx="5">
                  <c:v>1</c:v>
                </c:pt>
              </c:numCache>
            </c:numRef>
          </c:val>
          <c:extLst>
            <c:ext xmlns:c16="http://schemas.microsoft.com/office/drawing/2014/chart" uri="{C3380CC4-5D6E-409C-BE32-E72D297353CC}">
              <c16:uniqueId val="{0000000C-B28D-7F46-A5E5-8EBB8055E4D0}"/>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Shift</a:t>
            </a:r>
            <a:r>
              <a:rPr lang="en-GB" sz="1800" baseline="0" noProof="0" dirty="0">
                <a:effectLst>
                  <a:outerShdw dist="38100" sx="1000" sy="1000" algn="t" rotWithShape="0">
                    <a:prstClr val="black">
                      <a:alpha val="0"/>
                    </a:prstClr>
                  </a:outerShdw>
                </a:effectLst>
              </a:rPr>
              <a:t> </a:t>
            </a:r>
            <a:r>
              <a:rPr lang="en-GB" sz="1800"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7030A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69E6-4D4E-9EDB-00D9EB84F356}"/>
              </c:ext>
            </c:extLst>
          </c:dPt>
          <c:dPt>
            <c:idx val="1"/>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69E6-4D4E-9EDB-00D9EB84F356}"/>
              </c:ext>
            </c:extLst>
          </c:dPt>
          <c:dPt>
            <c:idx val="2"/>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69E6-4D4E-9EDB-00D9EB84F356}"/>
              </c:ext>
            </c:extLst>
          </c:dPt>
          <c:dPt>
            <c:idx val="3"/>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69E6-4D4E-9EDB-00D9EB84F356}"/>
              </c:ext>
            </c:extLst>
          </c:dPt>
          <c:dPt>
            <c:idx val="4"/>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69E6-4D4E-9EDB-00D9EB84F356}"/>
              </c:ext>
            </c:extLst>
          </c:dPt>
          <c:dPt>
            <c:idx val="5"/>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69E6-4D4E-9EDB-00D9EB84F356}"/>
              </c:ext>
            </c:extLst>
          </c:dPt>
          <c:dLbls>
            <c:dLbl>
              <c:idx val="0"/>
              <c:layout>
                <c:manualLayout>
                  <c:x val="6.955561606884271E-2"/>
                  <c:y val="-0.1126434195725534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69E6-4D4E-9EDB-00D9EB84F356}"/>
                </c:ext>
              </c:extLst>
            </c:dLbl>
            <c:dLbl>
              <c:idx val="1"/>
              <c:layout>
                <c:manualLayout>
                  <c:x val="0.14401787879321129"/>
                  <c:y val="-6.2420322459692534E-2"/>
                </c:manualLayout>
              </c:layout>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extLst>
                <c:ext xmlns:c15="http://schemas.microsoft.com/office/drawing/2012/chart" uri="{CE6537A1-D6FC-4f65-9D91-7224C49458BB}">
                  <c15:layout>
                    <c:manualLayout>
                      <c:w val="0.11439397351287685"/>
                      <c:h val="5.1326530612244896E-2"/>
                    </c:manualLayout>
                  </c15:layout>
                </c:ext>
                <c:ext xmlns:c16="http://schemas.microsoft.com/office/drawing/2014/chart" uri="{C3380CC4-5D6E-409C-BE32-E72D297353CC}">
                  <c16:uniqueId val="{00000003-69E6-4D4E-9EDB-00D9EB84F356}"/>
                </c:ext>
              </c:extLst>
            </c:dLbl>
            <c:dLbl>
              <c:idx val="2"/>
              <c:layout>
                <c:manualLayout>
                  <c:x val="-7.8740777481739882E-2"/>
                  <c:y val="0.11567277304622636"/>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69E6-4D4E-9EDB-00D9EB84F356}"/>
                </c:ext>
              </c:extLst>
            </c:dLbl>
            <c:dLbl>
              <c:idx val="3"/>
              <c:layout>
                <c:manualLayout>
                  <c:x val="-0.14216945048270246"/>
                  <c:y val="-7.4255983425828828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69E6-4D4E-9EDB-00D9EB84F356}"/>
                </c:ext>
              </c:extLst>
            </c:dLbl>
            <c:dLbl>
              <c:idx val="4"/>
              <c:layout>
                <c:manualLayout>
                  <c:x val="-6.2683745730060192E-2"/>
                  <c:y val="-0.12146579891799239"/>
                </c:manualLayout>
              </c:layout>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extLst>
                <c:ext xmlns:c15="http://schemas.microsoft.com/office/drawing/2012/chart" uri="{CE6537A1-D6FC-4f65-9D91-7224C49458BB}">
                  <c15:layout>
                    <c:manualLayout>
                      <c:w val="0.11280485349703337"/>
                      <c:h val="9.658792650918635E-2"/>
                    </c:manualLayout>
                  </c15:layout>
                </c:ext>
                <c:ext xmlns:c16="http://schemas.microsoft.com/office/drawing/2014/chart" uri="{C3380CC4-5D6E-409C-BE32-E72D297353CC}">
                  <c16:uniqueId val="{00000009-69E6-4D4E-9EDB-00D9EB84F356}"/>
                </c:ext>
              </c:extLst>
            </c:dLbl>
            <c:dLbl>
              <c:idx val="5"/>
              <c:layout>
                <c:manualLayout>
                  <c:x val="-7.7720137711804376E-3"/>
                  <c:y val="-0.12537200707054477"/>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69E6-4D4E-9EDB-00D9EB84F35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1"/>
            <c:showBubbleSize val="0"/>
            <c:showLeaderLines val="0"/>
            <c:extLst>
              <c:ext xmlns:c15="http://schemas.microsoft.com/office/drawing/2012/chart" uri="{CE6537A1-D6FC-4f65-9D91-7224C49458BB}"/>
            </c:extLst>
          </c:dLbls>
          <c:cat>
            <c:strRef>
              <c:f>'Exp-List_2021 (shift weighted)'!$AJ$27:$AO$27</c:f>
              <c:strCache>
                <c:ptCount val="6"/>
                <c:pt idx="0">
                  <c:v>excellent (more than scheduled)</c:v>
                </c:pt>
                <c:pt idx="1">
                  <c:v>fine (as scheduled)</c:v>
                </c:pt>
                <c:pt idx="2">
                  <c:v>acceptable (&gt;80%)</c:v>
                </c:pt>
                <c:pt idx="3">
                  <c:v>still acceptable (50-80%)</c:v>
                </c:pt>
                <c:pt idx="4">
                  <c:v>poor (&lt;50%)</c:v>
                </c:pt>
                <c:pt idx="5">
                  <c:v>not acceptable (&lt;20%)</c:v>
                </c:pt>
              </c:strCache>
            </c:strRef>
          </c:cat>
          <c:val>
            <c:numRef>
              <c:f>'Exp-List_2021 (shift weighted)'!$AJ$29:$AO$29</c:f>
              <c:numCache>
                <c:formatCode>General</c:formatCode>
                <c:ptCount val="6"/>
                <c:pt idx="0">
                  <c:v>61.5</c:v>
                </c:pt>
                <c:pt idx="1">
                  <c:v>306.3</c:v>
                </c:pt>
                <c:pt idx="2">
                  <c:v>189</c:v>
                </c:pt>
                <c:pt idx="3">
                  <c:v>189.29999999999998</c:v>
                </c:pt>
                <c:pt idx="4">
                  <c:v>48</c:v>
                </c:pt>
                <c:pt idx="5">
                  <c:v>12</c:v>
                </c:pt>
              </c:numCache>
            </c:numRef>
          </c:val>
          <c:extLst>
            <c:ext xmlns:c16="http://schemas.microsoft.com/office/drawing/2014/chart" uri="{C3380CC4-5D6E-409C-BE32-E72D297353CC}">
              <c16:uniqueId val="{0000000C-69E6-4D4E-9EDB-00D9EB84F356}"/>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b="1" noProof="0" dirty="0">
                <a:effectLst>
                  <a:outerShdw dist="38100" sx="1000" sy="1000" algn="t" rotWithShape="0">
                    <a:prstClr val="black">
                      <a:alpha val="0"/>
                    </a:prstClr>
                  </a:outerShdw>
                </a:effectLst>
              </a:rPr>
              <a:t>Equally</a:t>
            </a:r>
            <a:r>
              <a:rPr lang="en-GB" sz="1800" b="1" baseline="0" noProof="0" dirty="0">
                <a:effectLst>
                  <a:outerShdw dist="38100" sx="1000" sy="1000" algn="t" rotWithShape="0">
                    <a:prstClr val="black">
                      <a:alpha val="0"/>
                    </a:prstClr>
                  </a:outerShdw>
                </a:effectLst>
              </a:rPr>
              <a:t> </a:t>
            </a:r>
            <a:r>
              <a:rPr lang="en-GB" sz="1800" b="1" noProof="0" dirty="0">
                <a:effectLst>
                  <a:outerShdw dist="38100" sx="1000" sy="1000" algn="t" rotWithShape="0">
                    <a:prstClr val="black">
                      <a:alpha val="0"/>
                    </a:prstClr>
                  </a:outerShdw>
                </a:effectLst>
              </a:rPr>
              <a:t>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7030A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0785-4340-9C6E-59B6B58BAB72}"/>
              </c:ext>
            </c:extLst>
          </c:dPt>
          <c:dPt>
            <c:idx val="1"/>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0785-4340-9C6E-59B6B58BAB72}"/>
              </c:ext>
            </c:extLst>
          </c:dPt>
          <c:dPt>
            <c:idx val="2"/>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0785-4340-9C6E-59B6B58BAB72}"/>
              </c:ext>
            </c:extLst>
          </c:dPt>
          <c:dPt>
            <c:idx val="3"/>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0785-4340-9C6E-59B6B58BAB72}"/>
              </c:ext>
            </c:extLst>
          </c:dPt>
          <c:dPt>
            <c:idx val="4"/>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0785-4340-9C6E-59B6B58BAB72}"/>
              </c:ext>
            </c:extLst>
          </c:dPt>
          <c:dPt>
            <c:idx val="5"/>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0785-4340-9C6E-59B6B58BAB72}"/>
              </c:ext>
            </c:extLst>
          </c:dPt>
          <c:dLbls>
            <c:dLbl>
              <c:idx val="0"/>
              <c:layout>
                <c:manualLayout>
                  <c:x val="0.14979853776165053"/>
                  <c:y val="-5.0299419838327301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0785-4340-9C6E-59B6B58BAB72}"/>
                </c:ext>
              </c:extLst>
            </c:dLbl>
            <c:dLbl>
              <c:idx val="1"/>
              <c:layout>
                <c:manualLayout>
                  <c:x val="-5.1972270102533472E-3"/>
                  <c:y val="9.765625992666017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0785-4340-9C6E-59B6B58BAB72}"/>
                </c:ext>
              </c:extLst>
            </c:dLbl>
            <c:dLbl>
              <c:idx val="2"/>
              <c:layout>
                <c:manualLayout>
                  <c:x val="-0.14989382532532594"/>
                  <c:y val="-8.0683894478172143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0785-4340-9C6E-59B6B58BAB72}"/>
                </c:ext>
              </c:extLst>
            </c:dLbl>
            <c:dLbl>
              <c:idx val="3"/>
              <c:layout>
                <c:manualLayout>
                  <c:x val="-9.3041818265125711E-2"/>
                  <c:y val="-7.6875551128176886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0785-4340-9C6E-59B6B58BAB72}"/>
                </c:ext>
              </c:extLst>
            </c:dLbl>
            <c:dLbl>
              <c:idx val="4"/>
              <c:layout>
                <c:manualLayout>
                  <c:x val="-3.1088082901554404E-2"/>
                  <c:y val="-8.984375000000001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0785-4340-9C6E-59B6B58BAB72}"/>
                </c:ext>
              </c:extLst>
            </c:dLbl>
            <c:dLbl>
              <c:idx val="5"/>
              <c:layout>
                <c:manualLayout>
                  <c:x val="0"/>
                  <c:y val="-0.1000572410936416"/>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0785-4340-9C6E-59B6B58BAB7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0"/>
            <c:showBubbleSize val="0"/>
            <c:extLst>
              <c:ext xmlns:c15="http://schemas.microsoft.com/office/drawing/2012/chart" uri="{CE6537A1-D6FC-4f65-9D91-7224C49458BB}"/>
            </c:extLst>
          </c:dLbls>
          <c:cat>
            <c:strRef>
              <c:f>'Exp-List_2021'!$AQ$27:$AV$27</c:f>
              <c:strCache>
                <c:ptCount val="6"/>
                <c:pt idx="0">
                  <c:v>excellent (more than the nominal intensity)</c:v>
                </c:pt>
                <c:pt idx="1">
                  <c:v>fine (nominal intensity)</c:v>
                </c:pt>
                <c:pt idx="2">
                  <c:v>acceptable (&gt;80% nominal intensity)</c:v>
                </c:pt>
                <c:pt idx="3">
                  <c:v>still acceptable (50-80% nominal intensity)</c:v>
                </c:pt>
                <c:pt idx="4">
                  <c:v>poor (&lt;50%)</c:v>
                </c:pt>
                <c:pt idx="5">
                  <c:v>not acceptable (&lt;20%)</c:v>
                </c:pt>
              </c:strCache>
            </c:strRef>
          </c:cat>
          <c:val>
            <c:numRef>
              <c:f>'Exp-List_2021'!$AQ$29:$AV$29</c:f>
              <c:numCache>
                <c:formatCode>General</c:formatCode>
                <c:ptCount val="6"/>
                <c:pt idx="0">
                  <c:v>11</c:v>
                </c:pt>
                <c:pt idx="1">
                  <c:v>9</c:v>
                </c:pt>
                <c:pt idx="2">
                  <c:v>7</c:v>
                </c:pt>
                <c:pt idx="3">
                  <c:v>3</c:v>
                </c:pt>
                <c:pt idx="4">
                  <c:v>1</c:v>
                </c:pt>
                <c:pt idx="5">
                  <c:v>1</c:v>
                </c:pt>
              </c:numCache>
            </c:numRef>
          </c:val>
          <c:extLst>
            <c:ext xmlns:c16="http://schemas.microsoft.com/office/drawing/2014/chart" uri="{C3380CC4-5D6E-409C-BE32-E72D297353CC}">
              <c16:uniqueId val="{0000000C-0785-4340-9C6E-59B6B58BAB72}"/>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400" b="0" i="0" u="none" strike="noStrike" kern="1200" baseline="0">
              <a:solidFill>
                <a:schemeClr val="tx1"/>
              </a:solidFill>
              <a:latin typeface="+mn-lt"/>
              <a:ea typeface="+mn-ea"/>
              <a:cs typeface="+mn-cs"/>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r>
              <a:rPr lang="en-GB" sz="1800" noProof="0" dirty="0">
                <a:effectLst>
                  <a:outerShdw dist="38100" sx="1000" sy="1000" algn="t" rotWithShape="0">
                    <a:prstClr val="black">
                      <a:alpha val="0"/>
                    </a:prstClr>
                  </a:outerShdw>
                </a:effectLst>
              </a:rPr>
              <a:t>Shift weighted</a:t>
            </a:r>
          </a:p>
        </c:rich>
      </c:tx>
      <c:layout/>
      <c:overlay val="0"/>
      <c:spPr>
        <a:noFill/>
        <a:ln>
          <a:noFill/>
        </a:ln>
        <a:effectLst/>
      </c:spPr>
      <c:txPr>
        <a:bodyPr rot="0" spcFirstLastPara="1" vertOverflow="ellipsis" vert="horz" wrap="square" anchor="ctr" anchorCtr="1"/>
        <a:lstStyle/>
        <a:p>
          <a:pPr>
            <a:defRPr lang="en-GB" sz="1800" b="1" i="0" u="none" strike="noStrike" kern="1200" spc="100" baseline="0" noProof="0">
              <a:solidFill>
                <a:schemeClr val="tx1"/>
              </a:solidFill>
              <a:effectLst>
                <a:outerShdw dist="38100" sx="1000" sy="1000" algn="t" rotWithShape="0">
                  <a:prstClr val="black">
                    <a:alpha val="0"/>
                  </a:prstClr>
                </a:outerShdw>
              </a:effectLst>
              <a:latin typeface="+mn-lt"/>
              <a:ea typeface="+mn-ea"/>
              <a:cs typeface="+mn-cs"/>
            </a:defRPr>
          </a:pPr>
          <a:endParaRPr lang="de-DE"/>
        </a:p>
      </c:txPr>
    </c:title>
    <c:autoTitleDeleted val="0"/>
    <c:plotArea>
      <c:layout/>
      <c:doughnutChart>
        <c:varyColors val="1"/>
        <c:ser>
          <c:idx val="0"/>
          <c:order val="0"/>
          <c:explosion val="5"/>
          <c:dPt>
            <c:idx val="0"/>
            <c:bubble3D val="0"/>
            <c:spPr>
              <a:solidFill>
                <a:srgbClr val="7030A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B6D4-C84F-82DD-0A102495CF0D}"/>
              </c:ext>
            </c:extLst>
          </c:dPt>
          <c:dPt>
            <c:idx val="1"/>
            <c:bubble3D val="0"/>
            <c:spPr>
              <a:solidFill>
                <a:srgbClr val="00B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B6D4-C84F-82DD-0A102495CF0D}"/>
              </c:ext>
            </c:extLst>
          </c:dPt>
          <c:dPt>
            <c:idx val="2"/>
            <c:bubble3D val="0"/>
            <c:spPr>
              <a:solidFill>
                <a:srgbClr val="92D05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B6D4-C84F-82DD-0A102495CF0D}"/>
              </c:ext>
            </c:extLst>
          </c:dPt>
          <c:dPt>
            <c:idx val="3"/>
            <c:bubble3D val="0"/>
            <c:spPr>
              <a:solidFill>
                <a:srgbClr val="FFFF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B6D4-C84F-82DD-0A102495CF0D}"/>
              </c:ext>
            </c:extLst>
          </c:dPt>
          <c:dPt>
            <c:idx val="4"/>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B6D4-C84F-82DD-0A102495CF0D}"/>
              </c:ext>
            </c:extLst>
          </c:dPt>
          <c:dPt>
            <c:idx val="5"/>
            <c:bubble3D val="0"/>
            <c:spPr>
              <a:solidFill>
                <a:srgbClr val="C0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B-B6D4-C84F-82DD-0A102495CF0D}"/>
              </c:ext>
            </c:extLst>
          </c:dPt>
          <c:dLbls>
            <c:dLbl>
              <c:idx val="0"/>
              <c:layout>
                <c:manualLayout>
                  <c:x val="0.14979853776165053"/>
                  <c:y val="-5.0299419838327301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B6D4-C84F-82DD-0A102495CF0D}"/>
                </c:ext>
              </c:extLst>
            </c:dLbl>
            <c:dLbl>
              <c:idx val="1"/>
              <c:layout>
                <c:manualLayout>
                  <c:x val="4.8633542259439645E-2"/>
                  <c:y val="0.1254339253701677"/>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B6D4-C84F-82DD-0A102495CF0D}"/>
                </c:ext>
              </c:extLst>
            </c:dLbl>
            <c:dLbl>
              <c:idx val="2"/>
              <c:layout>
                <c:manualLayout>
                  <c:x val="-0.14989382532532594"/>
                  <c:y val="-8.0683894478172143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B6D4-C84F-82DD-0A102495CF0D}"/>
                </c:ext>
              </c:extLst>
            </c:dLbl>
            <c:dLbl>
              <c:idx val="3"/>
              <c:layout>
                <c:manualLayout>
                  <c:x val="-0.12294787616648188"/>
                  <c:y val="-9.0764460510843345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B6D4-C84F-82DD-0A102495CF0D}"/>
                </c:ext>
              </c:extLst>
            </c:dLbl>
            <c:dLbl>
              <c:idx val="4"/>
              <c:layout>
                <c:manualLayout>
                  <c:x val="-6.0994146662406039E-2"/>
                  <c:y val="-0.10720475371958489"/>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B6D4-C84F-82DD-0A102495CF0D}"/>
                </c:ext>
              </c:extLst>
            </c:dLbl>
            <c:dLbl>
              <c:idx val="5"/>
              <c:layout>
                <c:manualLayout>
                  <c:x val="-2.9906017396824831E-3"/>
                  <c:y val="-0.12436273085157776"/>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B6D4-C84F-82DD-0A102495CF0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0"/>
            <c:showCatName val="0"/>
            <c:showSerName val="0"/>
            <c:showPercent val="0"/>
            <c:showBubbleSize val="0"/>
            <c:extLst>
              <c:ext xmlns:c15="http://schemas.microsoft.com/office/drawing/2012/chart" uri="{CE6537A1-D6FC-4f65-9D91-7224C49458BB}"/>
            </c:extLst>
          </c:dLbls>
          <c:cat>
            <c:strRef>
              <c:f>'Exp-List_2021 (shift weighted)'!$AQ$27:$AV$27</c:f>
              <c:strCache>
                <c:ptCount val="6"/>
                <c:pt idx="0">
                  <c:v>excellent (more than the nominal intensity)</c:v>
                </c:pt>
                <c:pt idx="1">
                  <c:v>fine (nominal intensity)</c:v>
                </c:pt>
                <c:pt idx="2">
                  <c:v>acceptable (&gt;80% nominal intensity)</c:v>
                </c:pt>
                <c:pt idx="3">
                  <c:v>still acceptable (50-80% nominal intensity)</c:v>
                </c:pt>
                <c:pt idx="4">
                  <c:v>poor (&lt;50%)</c:v>
                </c:pt>
                <c:pt idx="5">
                  <c:v>not acceptable (&lt;20%)</c:v>
                </c:pt>
              </c:strCache>
            </c:strRef>
          </c:cat>
          <c:val>
            <c:numRef>
              <c:f>'Exp-List_2021 (shift weighted)'!$AQ$29:$AV$29</c:f>
              <c:numCache>
                <c:formatCode>General</c:formatCode>
                <c:ptCount val="6"/>
                <c:pt idx="0">
                  <c:v>243.89999999999998</c:v>
                </c:pt>
                <c:pt idx="1">
                  <c:v>218.39999999999998</c:v>
                </c:pt>
                <c:pt idx="2">
                  <c:v>178.2</c:v>
                </c:pt>
                <c:pt idx="3">
                  <c:v>87.6</c:v>
                </c:pt>
                <c:pt idx="4">
                  <c:v>45</c:v>
                </c:pt>
                <c:pt idx="5">
                  <c:v>33</c:v>
                </c:pt>
              </c:numCache>
            </c:numRef>
          </c:val>
          <c:extLst>
            <c:ext xmlns:c16="http://schemas.microsoft.com/office/drawing/2014/chart" uri="{C3380CC4-5D6E-409C-BE32-E72D297353CC}">
              <c16:uniqueId val="{0000000C-B6D4-C84F-82DD-0A102495CF0D}"/>
            </c:ext>
          </c:extLst>
        </c:ser>
        <c:dLbls>
          <c:showLegendKey val="0"/>
          <c:showVal val="0"/>
          <c:showCatName val="0"/>
          <c:showSerName val="0"/>
          <c:showPercent val="1"/>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solidFill>
            <a:schemeClr val="tx1"/>
          </a:solidFill>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10.xml><?xml version="1.0" encoding="utf-8"?>
<cs:colorStyle xmlns:cs="http://schemas.microsoft.com/office/drawing/2012/chartStyle" xmlns:a="http://schemas.openxmlformats.org/drawingml/2006/main" meth="withinLinear" id="14">
  <a:schemeClr val="accent1"/>
</cs:colorStyle>
</file>

<file path=ppt/charts/colors1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 id="14">
  <a:schemeClr val="accent1"/>
</cs:colorStyle>
</file>

<file path=ppt/charts/colors7.xml><?xml version="1.0" encoding="utf-8"?>
<cs:colorStyle xmlns:cs="http://schemas.microsoft.com/office/drawing/2012/chartStyle" xmlns:a="http://schemas.openxmlformats.org/drawingml/2006/main" meth="withinLinear" id="14">
  <a:schemeClr val="accent1"/>
</cs:colorStyle>
</file>

<file path=ppt/charts/colors8.xml><?xml version="1.0" encoding="utf-8"?>
<cs:colorStyle xmlns:cs="http://schemas.microsoft.com/office/drawing/2012/chartStyle" xmlns:a="http://schemas.openxmlformats.org/drawingml/2006/main" meth="withinLinear" id="14">
  <a:schemeClr val="accent1"/>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87F53E95-947A-4BA1-B272-A4F077CC09F1}" type="datetimeFigureOut">
              <a:rPr lang="de-DE" smtClean="0"/>
              <a:t>01.02.2024</a:t>
            </a:fld>
            <a:endParaRPr lang="de-DE"/>
          </a:p>
        </p:txBody>
      </p:sp>
      <p:sp>
        <p:nvSpPr>
          <p:cNvPr id="4" name="Folienbildplatzhalt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80FD2F2A-A932-4CF2-A580-0E57C8F4632D}" type="slidenum">
              <a:rPr lang="de-DE" smtClean="0"/>
              <a:t>‹Nr.›</a:t>
            </a:fld>
            <a:endParaRPr lang="de-DE"/>
          </a:p>
        </p:txBody>
      </p:sp>
    </p:spTree>
    <p:extLst>
      <p:ext uri="{BB962C8B-B14F-4D97-AF65-F5344CB8AC3E}">
        <p14:creationId xmlns:p14="http://schemas.microsoft.com/office/powerpoint/2010/main" val="2888945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E02386-BEE7-5D4D-B4E7-4BB579C47884}"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479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51563" y="3650764"/>
            <a:ext cx="6607516" cy="779866"/>
          </a:xfrm>
        </p:spPr>
        <p:txBody>
          <a:bodyPr anchor="b" anchorCtr="0">
            <a:noAutofit/>
          </a:bodyPr>
          <a:lstStyle>
            <a:lvl1pPr algn="ctr">
              <a:defRPr sz="3600">
                <a:solidFill>
                  <a:srgbClr val="333333"/>
                </a:solidFill>
              </a:defRPr>
            </a:lvl1pPr>
          </a:lstStyle>
          <a:p>
            <a:r>
              <a:rPr lang="en-US"/>
              <a:t>Click to edit Master title style</a:t>
            </a:r>
            <a:endParaRPr lang="de-DE" dirty="0"/>
          </a:p>
        </p:txBody>
      </p:sp>
      <p:sp>
        <p:nvSpPr>
          <p:cNvPr id="3" name="Untertitel 2"/>
          <p:cNvSpPr>
            <a:spLocks noGrp="1"/>
          </p:cNvSpPr>
          <p:nvPr>
            <p:ph type="subTitle" idx="1"/>
          </p:nvPr>
        </p:nvSpPr>
        <p:spPr>
          <a:xfrm>
            <a:off x="1371600" y="4430630"/>
            <a:ext cx="6400800" cy="584660"/>
          </a:xfrm>
        </p:spPr>
        <p:txBody>
          <a:bodyPr>
            <a:normAutofit/>
          </a:bodyPr>
          <a:lstStyle>
            <a:lvl1pPr marL="0" indent="0" algn="ctr">
              <a:buNone/>
              <a:defRPr sz="2000">
                <a:solidFill>
                  <a:srgbClr val="66666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de-DE" dirty="0"/>
          </a:p>
        </p:txBody>
      </p:sp>
      <p:sp>
        <p:nvSpPr>
          <p:cNvPr id="13" name="Rechteck 12"/>
          <p:cNvSpPr/>
          <p:nvPr userDrawn="1"/>
        </p:nvSpPr>
        <p:spPr>
          <a:xfrm>
            <a:off x="404091" y="6650182"/>
            <a:ext cx="8402105" cy="207818"/>
          </a:xfrm>
          <a:prstGeom prst="rect">
            <a:avLst/>
          </a:prstGeom>
          <a:solidFill>
            <a:srgbClr val="EAEAE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090994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55598" y="6612411"/>
            <a:ext cx="8888730" cy="245745"/>
          </a:xfrm>
          <a:custGeom>
            <a:avLst/>
            <a:gdLst/>
            <a:ahLst/>
            <a:cxnLst/>
            <a:rect l="l" t="t" r="r" b="b"/>
            <a:pathLst>
              <a:path w="8888730" h="245745">
                <a:moveTo>
                  <a:pt x="0" y="245588"/>
                </a:moveTo>
                <a:lnTo>
                  <a:pt x="8888401" y="245588"/>
                </a:lnTo>
                <a:lnTo>
                  <a:pt x="8888401" y="0"/>
                </a:lnTo>
                <a:lnTo>
                  <a:pt x="0" y="0"/>
                </a:lnTo>
                <a:lnTo>
                  <a:pt x="0" y="245588"/>
                </a:lnTo>
                <a:close/>
              </a:path>
            </a:pathLst>
          </a:custGeom>
          <a:solidFill>
            <a:srgbClr val="EAEAEA"/>
          </a:solidFill>
        </p:spPr>
        <p:txBody>
          <a:bodyPr wrap="square" lIns="0" tIns="0" rIns="0" bIns="0" rtlCol="0"/>
          <a:lstStyle/>
          <a:p>
            <a:endParaRPr/>
          </a:p>
        </p:txBody>
      </p:sp>
      <p:sp>
        <p:nvSpPr>
          <p:cNvPr id="17" name="bk object 17"/>
          <p:cNvSpPr/>
          <p:nvPr/>
        </p:nvSpPr>
        <p:spPr>
          <a:xfrm>
            <a:off x="7518398" y="583587"/>
            <a:ext cx="1129080" cy="376360"/>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255598" y="1068273"/>
            <a:ext cx="8888730" cy="0"/>
          </a:xfrm>
          <a:custGeom>
            <a:avLst/>
            <a:gdLst/>
            <a:ahLst/>
            <a:cxnLst/>
            <a:rect l="l" t="t" r="r" b="b"/>
            <a:pathLst>
              <a:path w="8888730">
                <a:moveTo>
                  <a:pt x="0" y="0"/>
                </a:moveTo>
                <a:lnTo>
                  <a:pt x="8888401" y="0"/>
                </a:lnTo>
              </a:path>
            </a:pathLst>
          </a:custGeom>
          <a:ln w="254000">
            <a:solidFill>
              <a:srgbClr val="EAEAEA"/>
            </a:solidFill>
          </a:ln>
        </p:spPr>
        <p:txBody>
          <a:bodyPr wrap="square" lIns="0" tIns="0" rIns="0" bIns="0" rtlCol="0"/>
          <a:lstStyle/>
          <a:p>
            <a:endParaRPr/>
          </a:p>
        </p:txBody>
      </p:sp>
      <p:sp>
        <p:nvSpPr>
          <p:cNvPr id="19" name="bk object 19"/>
          <p:cNvSpPr/>
          <p:nvPr/>
        </p:nvSpPr>
        <p:spPr>
          <a:xfrm>
            <a:off x="-1" y="939484"/>
            <a:ext cx="255904" cy="255904"/>
          </a:xfrm>
          <a:custGeom>
            <a:avLst/>
            <a:gdLst/>
            <a:ahLst/>
            <a:cxnLst/>
            <a:rect l="l" t="t" r="r" b="b"/>
            <a:pathLst>
              <a:path w="255904" h="255905">
                <a:moveTo>
                  <a:pt x="0" y="0"/>
                </a:moveTo>
                <a:lnTo>
                  <a:pt x="255599" y="0"/>
                </a:lnTo>
                <a:lnTo>
                  <a:pt x="255599" y="255600"/>
                </a:lnTo>
                <a:lnTo>
                  <a:pt x="0" y="255600"/>
                </a:lnTo>
                <a:lnTo>
                  <a:pt x="0" y="0"/>
                </a:lnTo>
                <a:close/>
              </a:path>
            </a:pathLst>
          </a:custGeom>
          <a:solidFill>
            <a:srgbClr val="FDBB63"/>
          </a:solidFill>
        </p:spPr>
        <p:txBody>
          <a:bodyPr wrap="square" lIns="0" tIns="0" rIns="0" bIns="0" rtlCol="0"/>
          <a:lstStyle/>
          <a:p>
            <a:endParaRPr/>
          </a:p>
        </p:txBody>
      </p:sp>
      <p:sp>
        <p:nvSpPr>
          <p:cNvPr id="20" name="bk object 20"/>
          <p:cNvSpPr/>
          <p:nvPr/>
        </p:nvSpPr>
        <p:spPr>
          <a:xfrm>
            <a:off x="0" y="6609870"/>
            <a:ext cx="255904" cy="248285"/>
          </a:xfrm>
          <a:custGeom>
            <a:avLst/>
            <a:gdLst/>
            <a:ahLst/>
            <a:cxnLst/>
            <a:rect l="l" t="t" r="r" b="b"/>
            <a:pathLst>
              <a:path w="255904" h="248284">
                <a:moveTo>
                  <a:pt x="0" y="248129"/>
                </a:moveTo>
                <a:lnTo>
                  <a:pt x="0" y="0"/>
                </a:lnTo>
                <a:lnTo>
                  <a:pt x="255598" y="0"/>
                </a:lnTo>
                <a:lnTo>
                  <a:pt x="255598" y="248129"/>
                </a:lnTo>
                <a:lnTo>
                  <a:pt x="0" y="248129"/>
                </a:lnTo>
                <a:close/>
              </a:path>
            </a:pathLst>
          </a:custGeom>
          <a:solidFill>
            <a:srgbClr val="FDBB63"/>
          </a:solidFill>
        </p:spPr>
        <p:txBody>
          <a:bodyPr wrap="square" lIns="0" tIns="0" rIns="0" bIns="0" rtlCol="0"/>
          <a:lstStyle/>
          <a:p>
            <a:endParaRPr/>
          </a:p>
        </p:txBody>
      </p:sp>
      <p:sp>
        <p:nvSpPr>
          <p:cNvPr id="21" name="bk object 21"/>
          <p:cNvSpPr/>
          <p:nvPr/>
        </p:nvSpPr>
        <p:spPr>
          <a:xfrm>
            <a:off x="6533248" y="430943"/>
            <a:ext cx="775054" cy="645878"/>
          </a:xfrm>
          <a:prstGeom prst="rect">
            <a:avLst/>
          </a:prstGeom>
          <a:blipFill>
            <a:blip r:embed="rId4" cstate="print"/>
            <a:stretch>
              <a:fillRect/>
            </a:stretch>
          </a:blipFill>
        </p:spPr>
        <p:txBody>
          <a:bodyPr wrap="square" lIns="0" tIns="0" rIns="0" bIns="0" rtlCol="0"/>
          <a:lstStyle/>
          <a:p>
            <a:endParaRPr/>
          </a:p>
        </p:txBody>
      </p:sp>
      <p:sp>
        <p:nvSpPr>
          <p:cNvPr id="2" name="Holder 2"/>
          <p:cNvSpPr>
            <a:spLocks noGrp="1"/>
          </p:cNvSpPr>
          <p:nvPr>
            <p:ph type="title"/>
          </p:nvPr>
        </p:nvSpPr>
        <p:spPr>
          <a:xfrm>
            <a:off x="501304" y="633983"/>
            <a:ext cx="8141390" cy="382269"/>
          </a:xfrm>
          <a:prstGeom prst="rect">
            <a:avLst/>
          </a:prstGeom>
        </p:spPr>
        <p:txBody>
          <a:bodyPr wrap="square" lIns="0" tIns="0" rIns="0" bIns="0">
            <a:spAutoFit/>
          </a:bodyPr>
          <a:lstStyle>
            <a:lvl1pPr>
              <a:defRPr sz="2400" b="1" i="0">
                <a:solidFill>
                  <a:srgbClr val="333333"/>
                </a:solidFill>
                <a:latin typeface="Arial"/>
                <a:cs typeface="Arial"/>
              </a:defRPr>
            </a:lvl1pPr>
          </a:lstStyle>
          <a:p>
            <a:endParaRPr/>
          </a:p>
        </p:txBody>
      </p:sp>
      <p:sp>
        <p:nvSpPr>
          <p:cNvPr id="3" name="Holder 3"/>
          <p:cNvSpPr>
            <a:spLocks noGrp="1"/>
          </p:cNvSpPr>
          <p:nvPr>
            <p:ph type="body" idx="1"/>
          </p:nvPr>
        </p:nvSpPr>
        <p:spPr>
          <a:xfrm>
            <a:off x="387350" y="1395323"/>
            <a:ext cx="8369299" cy="3666490"/>
          </a:xfrm>
          <a:prstGeom prst="rect">
            <a:avLst/>
          </a:prstGeom>
        </p:spPr>
        <p:txBody>
          <a:bodyPr wrap="square" lIns="0" tIns="0" rIns="0" bIns="0">
            <a:spAutoFit/>
          </a:bodyPr>
          <a:lstStyle>
            <a:lvl1pPr>
              <a:defRPr sz="2200" b="0" i="0">
                <a:solidFill>
                  <a:srgbClr val="333333"/>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2/1/2024</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6"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947028"/>
            <a:ext cx="6400800" cy="584660"/>
          </a:xfrm>
        </p:spPr>
        <p:txBody>
          <a:bodyPr/>
          <a:lstStyle/>
          <a:p>
            <a:r>
              <a:rPr lang="de-DE" dirty="0"/>
              <a:t> </a:t>
            </a:r>
          </a:p>
        </p:txBody>
      </p:sp>
      <p:sp>
        <p:nvSpPr>
          <p:cNvPr id="8" name="Untertitel 9"/>
          <p:cNvSpPr txBox="1">
            <a:spLocks/>
          </p:cNvSpPr>
          <p:nvPr/>
        </p:nvSpPr>
        <p:spPr>
          <a:xfrm>
            <a:off x="0" y="2357035"/>
            <a:ext cx="9144000" cy="2143930"/>
          </a:xfrm>
          <a:prstGeom prst="rect">
            <a:avLst/>
          </a:prstGeom>
        </p:spPr>
        <p:txBody>
          <a:bodyPr vert="horz" lIns="91440" tIns="45720" rIns="91440" bIns="45720" rtlCol="0">
            <a:noAutofit/>
          </a:bodyPr>
          <a:lstStyle>
            <a:lvl1pPr marL="0" indent="0" algn="ctr" defTabSz="457200" rtl="0" eaLnBrk="1" latinLnBrk="0" hangingPunct="1">
              <a:lnSpc>
                <a:spcPct val="120000"/>
              </a:lnSpc>
              <a:spcBef>
                <a:spcPts val="600"/>
              </a:spcBef>
              <a:buClr>
                <a:srgbClr val="FDBB63"/>
              </a:buClr>
              <a:buFont typeface="Wingdings" charset="2"/>
              <a:buNone/>
              <a:defRPr sz="2000" kern="1200">
                <a:solidFill>
                  <a:srgbClr val="666666"/>
                </a:solidFill>
                <a:latin typeface="Arial"/>
                <a:ea typeface="+mn-ea"/>
                <a:cs typeface="Arial"/>
              </a:defRPr>
            </a:lvl1pPr>
            <a:lvl2pPr marL="457200" indent="0" algn="ctr" defTabSz="457200" rtl="0" eaLnBrk="1" latinLnBrk="0" hangingPunct="1">
              <a:lnSpc>
                <a:spcPct val="120000"/>
              </a:lnSpc>
              <a:spcBef>
                <a:spcPts val="600"/>
              </a:spcBef>
              <a:buClr>
                <a:srgbClr val="FDBB63"/>
              </a:buClr>
              <a:buFont typeface="Wingdings" charset="2"/>
              <a:buNone/>
              <a:defRPr sz="1600" kern="1200">
                <a:solidFill>
                  <a:schemeClr val="tx1">
                    <a:tint val="75000"/>
                  </a:schemeClr>
                </a:solidFill>
                <a:latin typeface="Arial"/>
                <a:ea typeface="+mn-ea"/>
                <a:cs typeface="Arial"/>
              </a:defRPr>
            </a:lvl2pPr>
            <a:lvl3pPr marL="914400" indent="0" algn="ctr" defTabSz="457200" rtl="0" eaLnBrk="1" latinLnBrk="0" hangingPunct="1">
              <a:lnSpc>
                <a:spcPct val="120000"/>
              </a:lnSpc>
              <a:spcBef>
                <a:spcPts val="600"/>
              </a:spcBef>
              <a:buClr>
                <a:srgbClr val="FDBB63"/>
              </a:buClr>
              <a:buFont typeface="Wingdings" charset="2"/>
              <a:buNone/>
              <a:defRPr sz="1600" kern="1200">
                <a:solidFill>
                  <a:schemeClr val="tx1">
                    <a:tint val="75000"/>
                  </a:schemeClr>
                </a:solidFill>
                <a:latin typeface="Arial"/>
                <a:ea typeface="+mn-ea"/>
                <a:cs typeface="Arial"/>
              </a:defRPr>
            </a:lvl3pPr>
            <a:lvl4pPr marL="1371600" indent="0" algn="ctr" defTabSz="457200" rtl="0" eaLnBrk="1" latinLnBrk="0" hangingPunct="1">
              <a:lnSpc>
                <a:spcPct val="120000"/>
              </a:lnSpc>
              <a:spcBef>
                <a:spcPts val="600"/>
              </a:spcBef>
              <a:buClr>
                <a:srgbClr val="FDBB63"/>
              </a:buClr>
              <a:buFont typeface="Wingdings" charset="2"/>
              <a:buNone/>
              <a:defRPr sz="1600" kern="1200">
                <a:solidFill>
                  <a:schemeClr val="tx1">
                    <a:tint val="75000"/>
                  </a:schemeClr>
                </a:solidFill>
                <a:latin typeface="Arial"/>
                <a:ea typeface="+mn-ea"/>
                <a:cs typeface="Arial"/>
              </a:defRPr>
            </a:lvl4pPr>
            <a:lvl5pPr marL="1828800" indent="0" algn="ctr" defTabSz="457200" rtl="0" eaLnBrk="1" latinLnBrk="0" hangingPunct="1">
              <a:lnSpc>
                <a:spcPct val="120000"/>
              </a:lnSpc>
              <a:spcBef>
                <a:spcPts val="600"/>
              </a:spcBef>
              <a:buClr>
                <a:srgbClr val="FDBB63"/>
              </a:buClr>
              <a:buFont typeface="Wingdings" charset="2"/>
              <a:buNone/>
              <a:defRPr sz="14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de-DE" b="1" dirty="0" err="1"/>
              <a:t>Systematic</a:t>
            </a:r>
            <a:r>
              <a:rPr lang="de-DE" b="1" dirty="0"/>
              <a:t> Customer Feedback: Experience at GSI</a:t>
            </a:r>
          </a:p>
          <a:p>
            <a:r>
              <a:rPr lang="de-DE" b="1" dirty="0" err="1"/>
              <a:t>and</a:t>
            </a:r>
            <a:r>
              <a:rPr lang="de-DE" b="1" dirty="0"/>
              <a:t> </a:t>
            </a:r>
            <a:r>
              <a:rPr lang="de-DE" b="1" dirty="0" err="1"/>
              <a:t>Lessons</a:t>
            </a:r>
            <a:r>
              <a:rPr lang="de-DE" b="1" dirty="0"/>
              <a:t> </a:t>
            </a:r>
            <a:r>
              <a:rPr lang="de-DE" b="1" dirty="0" err="1"/>
              <a:t>learned</a:t>
            </a:r>
            <a:r>
              <a:rPr lang="de-DE" b="1" dirty="0"/>
              <a:t> </a:t>
            </a:r>
            <a:r>
              <a:rPr lang="de-DE" b="1" dirty="0" err="1"/>
              <a:t>for</a:t>
            </a:r>
            <a:r>
              <a:rPr lang="de-DE" b="1" dirty="0"/>
              <a:t> </a:t>
            </a:r>
            <a:r>
              <a:rPr lang="de-DE" b="1" dirty="0" smtClean="0"/>
              <a:t>FAIR</a:t>
            </a:r>
          </a:p>
          <a:p>
            <a:endParaRPr lang="de-DE" sz="2400" b="1" dirty="0"/>
          </a:p>
          <a:p>
            <a:r>
              <a:rPr lang="en-GB" sz="1800" b="1" dirty="0" smtClean="0"/>
              <a:t>talk from: GSI/FAIR </a:t>
            </a:r>
            <a:r>
              <a:rPr lang="en-GB" sz="1800" b="1" dirty="0"/>
              <a:t>Accelerator Beam Time </a:t>
            </a:r>
            <a:r>
              <a:rPr lang="en-GB" sz="1800" b="1" dirty="0" smtClean="0"/>
              <a:t>Retreat 2021</a:t>
            </a:r>
            <a:endParaRPr lang="en-GB" sz="1800" b="1" dirty="0"/>
          </a:p>
          <a:p>
            <a:pPr fontAlgn="auto">
              <a:spcAft>
                <a:spcPts val="0"/>
              </a:spcAft>
              <a:defRPr/>
            </a:pPr>
            <a:endParaRPr lang="en-GB" sz="2400" b="1" dirty="0">
              <a:solidFill>
                <a:schemeClr val="tx1"/>
              </a:solidFill>
            </a:endParaRPr>
          </a:p>
          <a:p>
            <a:pPr fontAlgn="auto">
              <a:spcAft>
                <a:spcPts val="0"/>
              </a:spcAft>
              <a:defRPr/>
            </a:pPr>
            <a:r>
              <a:rPr lang="en-GB" sz="2400" dirty="0">
                <a:solidFill>
                  <a:schemeClr val="tx1"/>
                </a:solidFill>
              </a:rPr>
              <a:t> - User feedback -</a:t>
            </a:r>
            <a:endParaRPr lang="en-GB" dirty="0">
              <a:solidFill>
                <a:schemeClr val="tx1"/>
              </a:solidFill>
            </a:endParaRPr>
          </a:p>
          <a:p>
            <a:pPr fontAlgn="auto">
              <a:lnSpc>
                <a:spcPct val="105000"/>
              </a:lnSpc>
              <a:spcBef>
                <a:spcPts val="1800"/>
              </a:spcBef>
              <a:spcAft>
                <a:spcPts val="0"/>
              </a:spcAft>
              <a:defRPr/>
            </a:pPr>
            <a:r>
              <a:rPr lang="en-GB" sz="1800" dirty="0">
                <a:solidFill>
                  <a:schemeClr val="tx1"/>
                </a:solidFill>
              </a:rPr>
              <a:t>Daniel </a:t>
            </a:r>
            <a:r>
              <a:rPr lang="en-GB" sz="1800" dirty="0" err="1">
                <a:solidFill>
                  <a:schemeClr val="tx1"/>
                </a:solidFill>
              </a:rPr>
              <a:t>Severin</a:t>
            </a:r>
            <a:endParaRPr lang="en-GB" sz="1800" dirty="0">
              <a:solidFill>
                <a:schemeClr val="tx1"/>
              </a:solidFill>
            </a:endParaRPr>
          </a:p>
        </p:txBody>
      </p:sp>
    </p:spTree>
    <p:extLst>
      <p:ext uri="{BB962C8B-B14F-4D97-AF65-F5344CB8AC3E}">
        <p14:creationId xmlns:p14="http://schemas.microsoft.com/office/powerpoint/2010/main" val="406410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Beam intensity</a:t>
            </a:r>
            <a:endParaRPr lang="en-GB" sz="2000" dirty="0"/>
          </a:p>
        </p:txBody>
      </p:sp>
      <p:graphicFrame>
        <p:nvGraphicFramePr>
          <p:cNvPr id="8" name="Diagramm 7">
            <a:extLst>
              <a:ext uri="{FF2B5EF4-FFF2-40B4-BE49-F238E27FC236}">
                <a16:creationId xmlns:a16="http://schemas.microsoft.com/office/drawing/2014/main" id="{13A4D7D9-4CD6-8A48-8D5B-4CDAF5CFC528}"/>
              </a:ext>
            </a:extLst>
          </p:cNvPr>
          <p:cNvGraphicFramePr>
            <a:graphicFrameLocks/>
          </p:cNvGraphicFramePr>
          <p:nvPr>
            <p:extLst>
              <p:ext uri="{D42A27DB-BD31-4B8C-83A1-F6EECF244321}">
                <p14:modId xmlns:p14="http://schemas.microsoft.com/office/powerpoint/2010/main" val="2703205232"/>
              </p:ext>
            </p:extLst>
          </p:nvPr>
        </p:nvGraphicFramePr>
        <p:xfrm>
          <a:off x="96763" y="1219201"/>
          <a:ext cx="4246637" cy="53408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Diagramm 8">
            <a:extLst>
              <a:ext uri="{FF2B5EF4-FFF2-40B4-BE49-F238E27FC236}">
                <a16:creationId xmlns:a16="http://schemas.microsoft.com/office/drawing/2014/main" id="{557D2658-2530-C24F-B7FB-AFDE46A115C1}"/>
              </a:ext>
            </a:extLst>
          </p:cNvPr>
          <p:cNvGraphicFramePr>
            <a:graphicFrameLocks/>
          </p:cNvGraphicFramePr>
          <p:nvPr>
            <p:extLst>
              <p:ext uri="{D42A27DB-BD31-4B8C-83A1-F6EECF244321}">
                <p14:modId xmlns:p14="http://schemas.microsoft.com/office/powerpoint/2010/main" val="2763367288"/>
              </p:ext>
            </p:extLst>
          </p:nvPr>
        </p:nvGraphicFramePr>
        <p:xfrm>
          <a:off x="4572000" y="1219201"/>
          <a:ext cx="4246637" cy="3657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53298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Beam settings</a:t>
            </a:r>
            <a:endParaRPr lang="en-GB" sz="2000" dirty="0"/>
          </a:p>
        </p:txBody>
      </p:sp>
      <p:graphicFrame>
        <p:nvGraphicFramePr>
          <p:cNvPr id="6" name="Diagramm 5">
            <a:extLst>
              <a:ext uri="{FF2B5EF4-FFF2-40B4-BE49-F238E27FC236}">
                <a16:creationId xmlns:a16="http://schemas.microsoft.com/office/drawing/2014/main" id="{225C5D3A-82FC-6349-81FC-2E13CCFEFCCF}"/>
              </a:ext>
            </a:extLst>
          </p:cNvPr>
          <p:cNvGraphicFramePr>
            <a:graphicFrameLocks/>
          </p:cNvGraphicFramePr>
          <p:nvPr>
            <p:extLst>
              <p:ext uri="{D42A27DB-BD31-4B8C-83A1-F6EECF244321}">
                <p14:modId xmlns:p14="http://schemas.microsoft.com/office/powerpoint/2010/main" val="3543824187"/>
              </p:ext>
            </p:extLst>
          </p:nvPr>
        </p:nvGraphicFramePr>
        <p:xfrm>
          <a:off x="228600" y="1295400"/>
          <a:ext cx="3914019" cy="513684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Diagramm 6">
            <a:extLst>
              <a:ext uri="{FF2B5EF4-FFF2-40B4-BE49-F238E27FC236}">
                <a16:creationId xmlns:a16="http://schemas.microsoft.com/office/drawing/2014/main" id="{6073D44E-EEE5-7848-9F26-45F9CFA83851}"/>
              </a:ext>
            </a:extLst>
          </p:cNvPr>
          <p:cNvGraphicFramePr>
            <a:graphicFrameLocks/>
          </p:cNvGraphicFramePr>
          <p:nvPr>
            <p:extLst>
              <p:ext uri="{D42A27DB-BD31-4B8C-83A1-F6EECF244321}">
                <p14:modId xmlns:p14="http://schemas.microsoft.com/office/powerpoint/2010/main" val="4288008543"/>
              </p:ext>
            </p:extLst>
          </p:nvPr>
        </p:nvGraphicFramePr>
        <p:xfrm>
          <a:off x="4572000" y="1295400"/>
          <a:ext cx="4191000" cy="3733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42340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Lessons learned</a:t>
            </a:r>
            <a:endParaRPr lang="en-GB" sz="2000" dirty="0"/>
          </a:p>
        </p:txBody>
      </p:sp>
      <p:sp>
        <p:nvSpPr>
          <p:cNvPr id="2" name="Textfeld 1">
            <a:extLst>
              <a:ext uri="{FF2B5EF4-FFF2-40B4-BE49-F238E27FC236}">
                <a16:creationId xmlns:a16="http://schemas.microsoft.com/office/drawing/2014/main" id="{8C8DF17E-1972-5845-BB70-899EFA1C1E6C}"/>
              </a:ext>
            </a:extLst>
          </p:cNvPr>
          <p:cNvSpPr txBox="1"/>
          <p:nvPr/>
        </p:nvSpPr>
        <p:spPr>
          <a:xfrm>
            <a:off x="457200" y="1524000"/>
            <a:ext cx="8153400" cy="5201424"/>
          </a:xfrm>
          <a:prstGeom prst="rect">
            <a:avLst/>
          </a:prstGeom>
          <a:noFill/>
        </p:spPr>
        <p:txBody>
          <a:bodyPr wrap="square" rtlCol="0">
            <a:spAutoFit/>
          </a:bodyPr>
          <a:lstStyle/>
          <a:p>
            <a:pPr marL="285750" indent="-285750">
              <a:buClr>
                <a:srgbClr val="FFC000"/>
              </a:buClr>
              <a:buSzPct val="100000"/>
              <a:buFont typeface="Wingdings" pitchFamily="2" charset="2"/>
              <a:buChar char="§"/>
            </a:pPr>
            <a:r>
              <a:rPr lang="en-GB" sz="2000" b="1" dirty="0"/>
              <a:t>Overall a very successful beamtime</a:t>
            </a:r>
          </a:p>
          <a:p>
            <a:pPr marL="742950" lvl="1" indent="-285750">
              <a:buClr>
                <a:srgbClr val="FFC000"/>
              </a:buClr>
              <a:buSzPct val="100000"/>
              <a:buFont typeface="Wingdings" pitchFamily="2" charset="2"/>
              <a:buChar char="§"/>
            </a:pPr>
            <a:r>
              <a:rPr lang="en-GB" dirty="0"/>
              <a:t>don‘t forget the boundary conditions: COVID-19, Campus challenges, short beamtimes</a:t>
            </a:r>
          </a:p>
          <a:p>
            <a:pPr marL="285750" indent="-285750">
              <a:buClr>
                <a:srgbClr val="FFC000"/>
              </a:buClr>
              <a:buSzPct val="100000"/>
              <a:buFont typeface="Wingdings" pitchFamily="2" charset="2"/>
              <a:buChar char="§"/>
            </a:pPr>
            <a:endParaRPr lang="en-GB" dirty="0"/>
          </a:p>
          <a:p>
            <a:pPr marL="285750" indent="-285750">
              <a:buClr>
                <a:srgbClr val="FFC000"/>
              </a:buClr>
              <a:buSzPct val="100000"/>
              <a:buFont typeface="Wingdings" pitchFamily="2" charset="2"/>
              <a:buChar char="§"/>
            </a:pPr>
            <a:r>
              <a:rPr lang="en-GB" sz="2000" b="1" dirty="0"/>
              <a:t>Challenges</a:t>
            </a:r>
          </a:p>
          <a:p>
            <a:pPr marL="742950" lvl="1" indent="-285750">
              <a:buClr>
                <a:srgbClr val="FFC000"/>
              </a:buClr>
              <a:buSzPct val="100000"/>
              <a:buFont typeface="Wingdings" pitchFamily="2" charset="2"/>
              <a:buChar char="§"/>
            </a:pPr>
            <a:r>
              <a:rPr lang="en-GB" dirty="0"/>
              <a:t>run a highly parallel and dense program</a:t>
            </a:r>
          </a:p>
          <a:p>
            <a:pPr marL="742950" lvl="1" indent="-285750">
              <a:buClr>
                <a:srgbClr val="FFC000"/>
              </a:buClr>
              <a:buSzPct val="100000"/>
              <a:buFont typeface="Wingdings" pitchFamily="2" charset="2"/>
              <a:buChar char="§"/>
            </a:pPr>
            <a:r>
              <a:rPr lang="en-GB" dirty="0"/>
              <a:t>experiment and partly machine commissioning within the physics run</a:t>
            </a:r>
          </a:p>
          <a:p>
            <a:pPr marL="742950" lvl="1" indent="-285750">
              <a:buClr>
                <a:srgbClr val="FFC000"/>
              </a:buClr>
              <a:buSzPct val="100000"/>
              <a:buFont typeface="Wingdings" pitchFamily="2" charset="2"/>
              <a:buChar char="§"/>
            </a:pPr>
            <a:r>
              <a:rPr lang="en-GB" dirty="0"/>
              <a:t>longer machine chains</a:t>
            </a:r>
          </a:p>
          <a:p>
            <a:pPr marL="742950" lvl="1" indent="-285750">
              <a:buClr>
                <a:srgbClr val="FFC000"/>
              </a:buClr>
              <a:buSzPct val="100000"/>
              <a:buFont typeface="Wingdings" pitchFamily="2" charset="2"/>
              <a:buChar char="§"/>
            </a:pPr>
            <a:endParaRPr lang="en-GB" dirty="0"/>
          </a:p>
          <a:p>
            <a:pPr marL="285750" indent="-285750">
              <a:buClr>
                <a:srgbClr val="FFC000"/>
              </a:buClr>
              <a:buSzPct val="100000"/>
              <a:buFont typeface="Wingdings" pitchFamily="2" charset="2"/>
              <a:buChar char="§"/>
            </a:pPr>
            <a:r>
              <a:rPr lang="en-GB" sz="2000" b="1" dirty="0"/>
              <a:t>Measures</a:t>
            </a:r>
          </a:p>
          <a:p>
            <a:pPr marL="742950" lvl="1" indent="-285750">
              <a:buClr>
                <a:srgbClr val="FFC000"/>
              </a:buClr>
              <a:buSzPct val="100000"/>
              <a:buFont typeface="Wingdings" pitchFamily="2" charset="2"/>
              <a:buChar char="§"/>
            </a:pPr>
            <a:r>
              <a:rPr lang="en-GB" dirty="0"/>
              <a:t>better preparation of the run (pattern and optics prep. bevor the exp. starts)</a:t>
            </a:r>
          </a:p>
          <a:p>
            <a:pPr marL="742950" lvl="1" indent="-285750">
              <a:buClr>
                <a:srgbClr val="FFC000"/>
              </a:buClr>
              <a:buSzPct val="100000"/>
              <a:buFont typeface="Wingdings" pitchFamily="2" charset="2"/>
              <a:buChar char="§"/>
            </a:pPr>
            <a:r>
              <a:rPr lang="en-GB" dirty="0"/>
              <a:t>sustainable basic beam settings (link UNILAC-SIS18)</a:t>
            </a:r>
          </a:p>
          <a:p>
            <a:pPr marL="1200150" lvl="2" indent="-285750">
              <a:buClr>
                <a:srgbClr val="FFC000"/>
              </a:buClr>
              <a:buSzPct val="100000"/>
              <a:buFont typeface="Wingdings" pitchFamily="2" charset="2"/>
              <a:buChar char="§"/>
            </a:pPr>
            <a:endParaRPr lang="en-GB" dirty="0"/>
          </a:p>
          <a:p>
            <a:pPr marL="285750" indent="-285750">
              <a:buClr>
                <a:srgbClr val="FFC000"/>
              </a:buClr>
              <a:buSzPct val="100000"/>
              <a:buFont typeface="Wingdings" pitchFamily="2" charset="2"/>
              <a:buChar char="§"/>
            </a:pPr>
            <a:r>
              <a:rPr lang="en-GB" sz="2000" b="1" dirty="0"/>
              <a:t>Critical points</a:t>
            </a:r>
          </a:p>
          <a:p>
            <a:pPr marL="742950" lvl="1" indent="-285750">
              <a:buClr>
                <a:srgbClr val="FFC000"/>
              </a:buClr>
              <a:buSzPct val="100000"/>
              <a:buFont typeface="Wingdings" pitchFamily="2" charset="2"/>
              <a:buChar char="§"/>
            </a:pPr>
            <a:r>
              <a:rPr lang="en-GB" dirty="0"/>
              <a:t>personnel !!! (both sides machine &amp; experiment)</a:t>
            </a:r>
          </a:p>
          <a:p>
            <a:pPr marL="742950" lvl="1" indent="-285750">
              <a:buClr>
                <a:srgbClr val="FFC000"/>
              </a:buClr>
              <a:buSzPct val="100000"/>
              <a:buFont typeface="Wingdings" pitchFamily="2" charset="2"/>
              <a:buChar char="§"/>
            </a:pPr>
            <a:r>
              <a:rPr lang="en-GB" dirty="0"/>
              <a:t>machine development</a:t>
            </a:r>
          </a:p>
          <a:p>
            <a:endParaRPr lang="en-GB" dirty="0"/>
          </a:p>
          <a:p>
            <a:endParaRPr lang="en-GB" dirty="0"/>
          </a:p>
        </p:txBody>
      </p:sp>
    </p:spTree>
    <p:extLst>
      <p:ext uri="{BB962C8B-B14F-4D97-AF65-F5344CB8AC3E}">
        <p14:creationId xmlns:p14="http://schemas.microsoft.com/office/powerpoint/2010/main" val="3850134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864A1CFE-BAF1-4949-82AA-4D3E463C0B96}"/>
              </a:ext>
            </a:extLst>
          </p:cNvPr>
          <p:cNvSpPr txBox="1"/>
          <p:nvPr/>
        </p:nvSpPr>
        <p:spPr>
          <a:xfrm>
            <a:off x="800100" y="1981200"/>
            <a:ext cx="7543800" cy="2677656"/>
          </a:xfrm>
          <a:prstGeom prst="rect">
            <a:avLst/>
          </a:prstGeom>
          <a:noFill/>
        </p:spPr>
        <p:txBody>
          <a:bodyPr wrap="square" rtlCol="0">
            <a:spAutoFit/>
          </a:bodyPr>
          <a:lstStyle/>
          <a:p>
            <a:pPr algn="ctr"/>
            <a:r>
              <a:rPr lang="en-GB" sz="2800" dirty="0"/>
              <a:t>Thank you for the last few months. It was and is a pleasure to work with all of you and make this beamtime a success!</a:t>
            </a:r>
          </a:p>
          <a:p>
            <a:pPr algn="ctr"/>
            <a:endParaRPr lang="en-GB" sz="2800" dirty="0"/>
          </a:p>
          <a:p>
            <a:pPr algn="ctr"/>
            <a:endParaRPr lang="en-GB" sz="2800" dirty="0"/>
          </a:p>
          <a:p>
            <a:pPr algn="ctr"/>
            <a:r>
              <a:rPr lang="en-GB" sz="2800" dirty="0"/>
              <a:t>Thanks for you attention!</a:t>
            </a:r>
          </a:p>
        </p:txBody>
      </p:sp>
    </p:spTree>
    <p:extLst>
      <p:ext uri="{BB962C8B-B14F-4D97-AF65-F5344CB8AC3E}">
        <p14:creationId xmlns:p14="http://schemas.microsoft.com/office/powerpoint/2010/main" val="1089358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14400" y="1828800"/>
            <a:ext cx="7696200" cy="4616648"/>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define reference values (comparable)</a:t>
            </a:r>
          </a:p>
          <a:p>
            <a:pPr marL="742950" lvl="1" indent="-285750">
              <a:buFont typeface="Arial" panose="020B0604020202020204" pitchFamily="34" charset="0"/>
              <a:buChar char="•"/>
            </a:pPr>
            <a:r>
              <a:rPr lang="en-US" sz="2400" dirty="0" smtClean="0"/>
              <a:t>most important for research: parameters at target</a:t>
            </a:r>
          </a:p>
          <a:p>
            <a:pPr marL="742950" lvl="1"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also secondary performance parameters besides availability and intensity like:</a:t>
            </a:r>
            <a:endParaRPr lang="en-US" sz="2400" dirty="0"/>
          </a:p>
          <a:p>
            <a:pPr marL="742950" lvl="1" indent="-285750">
              <a:buFont typeface="Arial" panose="020B0604020202020204" pitchFamily="34" charset="0"/>
              <a:buChar char="•"/>
            </a:pPr>
            <a:r>
              <a:rPr lang="en-US" sz="2400" dirty="0"/>
              <a:t>setup times</a:t>
            </a:r>
          </a:p>
          <a:p>
            <a:pPr marL="742950" lvl="1" indent="-285750">
              <a:buFont typeface="Arial" panose="020B0604020202020204" pitchFamily="34" charset="0"/>
              <a:buChar char="•"/>
            </a:pPr>
            <a:r>
              <a:rPr lang="en-US" sz="2400" dirty="0"/>
              <a:t>spill structure</a:t>
            </a:r>
          </a:p>
          <a:p>
            <a:pPr marL="742950" lvl="1" indent="-285750">
              <a:buFont typeface="Arial" panose="020B0604020202020204" pitchFamily="34" charset="0"/>
              <a:buChar char="•"/>
            </a:pPr>
            <a:r>
              <a:rPr lang="en-US" sz="2400" dirty="0"/>
              <a:t>parallel operation </a:t>
            </a:r>
            <a:r>
              <a:rPr lang="en-US" sz="2400" dirty="0" smtClean="0"/>
              <a:t>capability</a:t>
            </a:r>
          </a:p>
          <a:p>
            <a:pPr marL="742950" lvl="1"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transparent timeline of upgrade projects</a:t>
            </a:r>
          </a:p>
          <a:p>
            <a:pPr marL="742950" lvl="1"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de-DE" dirty="0"/>
          </a:p>
        </p:txBody>
      </p:sp>
      <p:sp>
        <p:nvSpPr>
          <p:cNvPr id="6" name="Textfeld 5">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S</a:t>
            </a:r>
            <a:r>
              <a:rPr lang="en-GB" sz="3200" dirty="0" smtClean="0"/>
              <a:t>ome ideas…</a:t>
            </a:r>
            <a:endParaRPr lang="en-GB" sz="2000" dirty="0"/>
          </a:p>
        </p:txBody>
      </p:sp>
    </p:spTree>
    <p:extLst>
      <p:ext uri="{BB962C8B-B14F-4D97-AF65-F5344CB8AC3E}">
        <p14:creationId xmlns:p14="http://schemas.microsoft.com/office/powerpoint/2010/main" val="4289566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5ABAFB3F-53CC-D641-89EB-B22879FB6EB0}"/>
              </a:ext>
            </a:extLst>
          </p:cNvPr>
          <p:cNvSpPr txBox="1"/>
          <p:nvPr/>
        </p:nvSpPr>
        <p:spPr>
          <a:xfrm>
            <a:off x="0" y="245600"/>
            <a:ext cx="6934200" cy="584775"/>
          </a:xfrm>
          <a:prstGeom prst="rect">
            <a:avLst/>
          </a:prstGeom>
          <a:noFill/>
        </p:spPr>
        <p:txBody>
          <a:bodyPr wrap="square" rtlCol="0">
            <a:spAutoFit/>
          </a:bodyPr>
          <a:lstStyle/>
          <a:p>
            <a:r>
              <a:rPr lang="en-GB" sz="3200" dirty="0"/>
              <a:t>“Rainbow” Questionnaire</a:t>
            </a:r>
          </a:p>
        </p:txBody>
      </p:sp>
      <p:pic>
        <p:nvPicPr>
          <p:cNvPr id="15" name="Grafik 14">
            <a:extLst>
              <a:ext uri="{FF2B5EF4-FFF2-40B4-BE49-F238E27FC236}">
                <a16:creationId xmlns:a16="http://schemas.microsoft.com/office/drawing/2014/main" id="{ED80EDB5-462A-C243-88BE-80A52C5E7DEA}"/>
              </a:ext>
            </a:extLst>
          </p:cNvPr>
          <p:cNvPicPr>
            <a:picLocks noChangeAspect="1"/>
          </p:cNvPicPr>
          <p:nvPr/>
        </p:nvPicPr>
        <p:blipFill>
          <a:blip r:embed="rId2"/>
          <a:stretch>
            <a:fillRect/>
          </a:stretch>
        </p:blipFill>
        <p:spPr>
          <a:xfrm>
            <a:off x="6019800" y="1210845"/>
            <a:ext cx="2895600" cy="5419140"/>
          </a:xfrm>
          <a:prstGeom prst="rect">
            <a:avLst/>
          </a:prstGeom>
        </p:spPr>
      </p:pic>
      <p:sp>
        <p:nvSpPr>
          <p:cNvPr id="16" name="Textfeld 15">
            <a:extLst>
              <a:ext uri="{FF2B5EF4-FFF2-40B4-BE49-F238E27FC236}">
                <a16:creationId xmlns:a16="http://schemas.microsoft.com/office/drawing/2014/main" id="{9D2D6A42-E41C-8E41-8750-9DF5332F886C}"/>
              </a:ext>
            </a:extLst>
          </p:cNvPr>
          <p:cNvSpPr txBox="1"/>
          <p:nvPr/>
        </p:nvSpPr>
        <p:spPr>
          <a:xfrm>
            <a:off x="381000" y="1600200"/>
            <a:ext cx="5257800" cy="5078313"/>
          </a:xfrm>
          <a:prstGeom prst="rect">
            <a:avLst/>
          </a:prstGeom>
          <a:noFill/>
        </p:spPr>
        <p:txBody>
          <a:bodyPr wrap="square" rtlCol="0">
            <a:spAutoFit/>
          </a:bodyPr>
          <a:lstStyle/>
          <a:p>
            <a:r>
              <a:rPr lang="en-GB" dirty="0"/>
              <a:t>All experiments of the actual BT 2021 (executed until mid June) got a questionnaire asking for feedback.</a:t>
            </a:r>
          </a:p>
          <a:p>
            <a:endParaRPr lang="en-GB" dirty="0"/>
          </a:p>
          <a:p>
            <a:r>
              <a:rPr lang="en-GB" dirty="0"/>
              <a:t>Out of 34 experiment 32 answered and were taken into account.</a:t>
            </a:r>
          </a:p>
          <a:p>
            <a:endParaRPr lang="en-GB" dirty="0"/>
          </a:p>
          <a:p>
            <a:r>
              <a:rPr lang="en-GB" dirty="0"/>
              <a:t>First part focuses on scientific achievements. Note that some of the experiments are in the process of data analysis and some experiments only took partly the granted beamtime.</a:t>
            </a:r>
          </a:p>
          <a:p>
            <a:endParaRPr lang="en-GB" dirty="0"/>
          </a:p>
          <a:p>
            <a:r>
              <a:rPr lang="en-GB" dirty="0"/>
              <a:t>Second part point to the accelerator performance concerning beam availability, intensity, and settings. Note that beam availability excellent means more than scheduled and beam intensity excellent means about the nominal intensity.</a:t>
            </a:r>
          </a:p>
          <a:p>
            <a:endParaRPr lang="en-GB" dirty="0"/>
          </a:p>
          <a:p>
            <a:r>
              <a:rPr lang="en-GB" dirty="0"/>
              <a:t> </a:t>
            </a:r>
          </a:p>
        </p:txBody>
      </p:sp>
    </p:spTree>
    <p:extLst>
      <p:ext uri="{BB962C8B-B14F-4D97-AF65-F5344CB8AC3E}">
        <p14:creationId xmlns:p14="http://schemas.microsoft.com/office/powerpoint/2010/main" val="3561944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Scientific objectives</a:t>
            </a:r>
            <a:endParaRPr lang="en-GB" sz="2000" dirty="0"/>
          </a:p>
        </p:txBody>
      </p:sp>
      <p:graphicFrame>
        <p:nvGraphicFramePr>
          <p:cNvPr id="8" name="Diagramm 7">
            <a:extLst>
              <a:ext uri="{FF2B5EF4-FFF2-40B4-BE49-F238E27FC236}">
                <a16:creationId xmlns:a16="http://schemas.microsoft.com/office/drawing/2014/main" id="{4B6CF71F-4936-C246-94C6-92B19B259987}"/>
              </a:ext>
            </a:extLst>
          </p:cNvPr>
          <p:cNvGraphicFramePr>
            <a:graphicFrameLocks/>
          </p:cNvGraphicFramePr>
          <p:nvPr>
            <p:extLst>
              <p:ext uri="{D42A27DB-BD31-4B8C-83A1-F6EECF244321}">
                <p14:modId xmlns:p14="http://schemas.microsoft.com/office/powerpoint/2010/main" val="1647492616"/>
              </p:ext>
            </p:extLst>
          </p:nvPr>
        </p:nvGraphicFramePr>
        <p:xfrm>
          <a:off x="0" y="1295400"/>
          <a:ext cx="4658480" cy="51879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Diagramm 8">
            <a:extLst>
              <a:ext uri="{FF2B5EF4-FFF2-40B4-BE49-F238E27FC236}">
                <a16:creationId xmlns:a16="http://schemas.microsoft.com/office/drawing/2014/main" id="{211B90CC-96BE-DD41-95A1-D56ED27CB242}"/>
              </a:ext>
            </a:extLst>
          </p:cNvPr>
          <p:cNvGraphicFramePr>
            <a:graphicFrameLocks/>
          </p:cNvGraphicFramePr>
          <p:nvPr>
            <p:extLst>
              <p:ext uri="{D42A27DB-BD31-4B8C-83A1-F6EECF244321}">
                <p14:modId xmlns:p14="http://schemas.microsoft.com/office/powerpoint/2010/main" val="4043250315"/>
              </p:ext>
            </p:extLst>
          </p:nvPr>
        </p:nvGraphicFramePr>
        <p:xfrm>
          <a:off x="4658480" y="1295400"/>
          <a:ext cx="4116312" cy="51879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Diagramm 9">
            <a:extLst>
              <a:ext uri="{FF2B5EF4-FFF2-40B4-BE49-F238E27FC236}">
                <a16:creationId xmlns:a16="http://schemas.microsoft.com/office/drawing/2014/main" id="{BE8A2E4E-00D7-D14C-9219-6BA9C814DE48}"/>
              </a:ext>
            </a:extLst>
          </p:cNvPr>
          <p:cNvGraphicFramePr>
            <a:graphicFrameLocks/>
          </p:cNvGraphicFramePr>
          <p:nvPr>
            <p:extLst>
              <p:ext uri="{D42A27DB-BD31-4B8C-83A1-F6EECF244321}">
                <p14:modId xmlns:p14="http://schemas.microsoft.com/office/powerpoint/2010/main" val="3276290204"/>
              </p:ext>
            </p:extLst>
          </p:nvPr>
        </p:nvGraphicFramePr>
        <p:xfrm>
          <a:off x="4658480" y="1295400"/>
          <a:ext cx="4443081" cy="3733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82864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Non-achievement reasons</a:t>
            </a:r>
            <a:endParaRPr lang="en-GB" sz="2000" dirty="0"/>
          </a:p>
        </p:txBody>
      </p:sp>
      <p:graphicFrame>
        <p:nvGraphicFramePr>
          <p:cNvPr id="7" name="Diagramm 6">
            <a:extLst>
              <a:ext uri="{FF2B5EF4-FFF2-40B4-BE49-F238E27FC236}">
                <a16:creationId xmlns:a16="http://schemas.microsoft.com/office/drawing/2014/main" id="{211B90CC-96BE-DD41-95A1-D56ED27CB242}"/>
              </a:ext>
            </a:extLst>
          </p:cNvPr>
          <p:cNvGraphicFramePr>
            <a:graphicFrameLocks/>
          </p:cNvGraphicFramePr>
          <p:nvPr>
            <p:extLst>
              <p:ext uri="{D42A27DB-BD31-4B8C-83A1-F6EECF244321}">
                <p14:modId xmlns:p14="http://schemas.microsoft.com/office/powerpoint/2010/main" val="1502836150"/>
              </p:ext>
            </p:extLst>
          </p:nvPr>
        </p:nvGraphicFramePr>
        <p:xfrm>
          <a:off x="0" y="1295400"/>
          <a:ext cx="4497312" cy="51946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Diagramm 9">
            <a:extLst>
              <a:ext uri="{FF2B5EF4-FFF2-40B4-BE49-F238E27FC236}">
                <a16:creationId xmlns:a16="http://schemas.microsoft.com/office/drawing/2014/main" id="{D3E46D9D-CE8D-4342-8DC6-98AC98C87755}"/>
              </a:ext>
            </a:extLst>
          </p:cNvPr>
          <p:cNvGraphicFramePr>
            <a:graphicFrameLocks/>
          </p:cNvGraphicFramePr>
          <p:nvPr>
            <p:extLst>
              <p:ext uri="{D42A27DB-BD31-4B8C-83A1-F6EECF244321}">
                <p14:modId xmlns:p14="http://schemas.microsoft.com/office/powerpoint/2010/main" val="762478161"/>
              </p:ext>
            </p:extLst>
          </p:nvPr>
        </p:nvGraphicFramePr>
        <p:xfrm>
          <a:off x="4778666" y="1295400"/>
          <a:ext cx="3831934"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023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Scientific objectives</a:t>
            </a:r>
            <a:endParaRPr lang="en-GB" sz="2000" dirty="0"/>
          </a:p>
        </p:txBody>
      </p:sp>
      <p:pic>
        <p:nvPicPr>
          <p:cNvPr id="3" name="Grafik 2">
            <a:extLst>
              <a:ext uri="{FF2B5EF4-FFF2-40B4-BE49-F238E27FC236}">
                <a16:creationId xmlns:a16="http://schemas.microsoft.com/office/drawing/2014/main" id="{AEC5BFEF-B2F9-3542-9C45-6DEB6DEE7F86}"/>
              </a:ext>
            </a:extLst>
          </p:cNvPr>
          <p:cNvPicPr>
            <a:picLocks noChangeAspect="1"/>
          </p:cNvPicPr>
          <p:nvPr/>
        </p:nvPicPr>
        <p:blipFill>
          <a:blip r:embed="rId2"/>
          <a:stretch>
            <a:fillRect/>
          </a:stretch>
        </p:blipFill>
        <p:spPr>
          <a:xfrm>
            <a:off x="0" y="1301262"/>
            <a:ext cx="9144000" cy="3405352"/>
          </a:xfrm>
          <a:prstGeom prst="rect">
            <a:avLst/>
          </a:prstGeom>
        </p:spPr>
      </p:pic>
      <p:pic>
        <p:nvPicPr>
          <p:cNvPr id="4" name="Grafik 3">
            <a:extLst>
              <a:ext uri="{FF2B5EF4-FFF2-40B4-BE49-F238E27FC236}">
                <a16:creationId xmlns:a16="http://schemas.microsoft.com/office/drawing/2014/main" id="{63571B26-2BD9-A541-8735-4FEFC3A6B9F6}"/>
              </a:ext>
            </a:extLst>
          </p:cNvPr>
          <p:cNvPicPr>
            <a:picLocks noChangeAspect="1"/>
          </p:cNvPicPr>
          <p:nvPr/>
        </p:nvPicPr>
        <p:blipFill>
          <a:blip r:embed="rId3"/>
          <a:stretch>
            <a:fillRect/>
          </a:stretch>
        </p:blipFill>
        <p:spPr>
          <a:xfrm>
            <a:off x="228600" y="5474332"/>
            <a:ext cx="3935170" cy="1009018"/>
          </a:xfrm>
          <a:prstGeom prst="rect">
            <a:avLst/>
          </a:prstGeom>
        </p:spPr>
      </p:pic>
    </p:spTree>
    <p:extLst>
      <p:ext uri="{BB962C8B-B14F-4D97-AF65-F5344CB8AC3E}">
        <p14:creationId xmlns:p14="http://schemas.microsoft.com/office/powerpoint/2010/main" val="619221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Scientific objectives</a:t>
            </a:r>
            <a:endParaRPr lang="en-GB" sz="2000" dirty="0"/>
          </a:p>
        </p:txBody>
      </p:sp>
      <p:pic>
        <p:nvPicPr>
          <p:cNvPr id="3" name="Grafik 2">
            <a:extLst>
              <a:ext uri="{FF2B5EF4-FFF2-40B4-BE49-F238E27FC236}">
                <a16:creationId xmlns:a16="http://schemas.microsoft.com/office/drawing/2014/main" id="{AEC5BFEF-B2F9-3542-9C45-6DEB6DEE7F86}"/>
              </a:ext>
            </a:extLst>
          </p:cNvPr>
          <p:cNvPicPr>
            <a:picLocks noChangeAspect="1"/>
          </p:cNvPicPr>
          <p:nvPr/>
        </p:nvPicPr>
        <p:blipFill>
          <a:blip r:embed="rId2"/>
          <a:stretch>
            <a:fillRect/>
          </a:stretch>
        </p:blipFill>
        <p:spPr>
          <a:xfrm>
            <a:off x="0" y="1301262"/>
            <a:ext cx="9144000" cy="3405352"/>
          </a:xfrm>
          <a:prstGeom prst="rect">
            <a:avLst/>
          </a:prstGeom>
        </p:spPr>
      </p:pic>
      <p:pic>
        <p:nvPicPr>
          <p:cNvPr id="4" name="Grafik 3">
            <a:extLst>
              <a:ext uri="{FF2B5EF4-FFF2-40B4-BE49-F238E27FC236}">
                <a16:creationId xmlns:a16="http://schemas.microsoft.com/office/drawing/2014/main" id="{63571B26-2BD9-A541-8735-4FEFC3A6B9F6}"/>
              </a:ext>
            </a:extLst>
          </p:cNvPr>
          <p:cNvPicPr>
            <a:picLocks noChangeAspect="1"/>
          </p:cNvPicPr>
          <p:nvPr/>
        </p:nvPicPr>
        <p:blipFill>
          <a:blip r:embed="rId3"/>
          <a:stretch>
            <a:fillRect/>
          </a:stretch>
        </p:blipFill>
        <p:spPr>
          <a:xfrm>
            <a:off x="228600" y="5474332"/>
            <a:ext cx="3935170" cy="1009018"/>
          </a:xfrm>
          <a:prstGeom prst="rect">
            <a:avLst/>
          </a:prstGeom>
        </p:spPr>
      </p:pic>
      <p:sp>
        <p:nvSpPr>
          <p:cNvPr id="2" name="Ring 1">
            <a:extLst>
              <a:ext uri="{FF2B5EF4-FFF2-40B4-BE49-F238E27FC236}">
                <a16:creationId xmlns:a16="http://schemas.microsoft.com/office/drawing/2014/main" id="{C82E31E9-4D99-2A45-A3B2-5EF0E28E7D15}"/>
              </a:ext>
            </a:extLst>
          </p:cNvPr>
          <p:cNvSpPr/>
          <p:nvPr/>
        </p:nvSpPr>
        <p:spPr>
          <a:xfrm>
            <a:off x="3009900" y="3810000"/>
            <a:ext cx="914400" cy="533400"/>
          </a:xfrm>
          <a:prstGeom prst="donut">
            <a:avLst>
              <a:gd name="adj" fmla="val 117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6" name="Ring 5">
            <a:extLst>
              <a:ext uri="{FF2B5EF4-FFF2-40B4-BE49-F238E27FC236}">
                <a16:creationId xmlns:a16="http://schemas.microsoft.com/office/drawing/2014/main" id="{6371385D-3843-1843-998B-0DA7A4ED491C}"/>
              </a:ext>
            </a:extLst>
          </p:cNvPr>
          <p:cNvSpPr/>
          <p:nvPr/>
        </p:nvSpPr>
        <p:spPr>
          <a:xfrm>
            <a:off x="3018692" y="4299266"/>
            <a:ext cx="914400" cy="533400"/>
          </a:xfrm>
          <a:prstGeom prst="donut">
            <a:avLst>
              <a:gd name="adj" fmla="val 11780"/>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7" name="Ring 6">
            <a:extLst>
              <a:ext uri="{FF2B5EF4-FFF2-40B4-BE49-F238E27FC236}">
                <a16:creationId xmlns:a16="http://schemas.microsoft.com/office/drawing/2014/main" id="{6C043FE6-72D2-9A4B-82DD-C55D20805EF4}"/>
              </a:ext>
            </a:extLst>
          </p:cNvPr>
          <p:cNvSpPr/>
          <p:nvPr/>
        </p:nvSpPr>
        <p:spPr>
          <a:xfrm>
            <a:off x="1043354" y="4343400"/>
            <a:ext cx="1623646" cy="609600"/>
          </a:xfrm>
          <a:prstGeom prst="donut">
            <a:avLst>
              <a:gd name="adj" fmla="val 11780"/>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8" name="Ring 7">
            <a:extLst>
              <a:ext uri="{FF2B5EF4-FFF2-40B4-BE49-F238E27FC236}">
                <a16:creationId xmlns:a16="http://schemas.microsoft.com/office/drawing/2014/main" id="{F383CEA4-C747-5543-B9DB-BC899BB72C47}"/>
              </a:ext>
            </a:extLst>
          </p:cNvPr>
          <p:cNvSpPr/>
          <p:nvPr/>
        </p:nvSpPr>
        <p:spPr>
          <a:xfrm>
            <a:off x="228599" y="3921197"/>
            <a:ext cx="685801" cy="609600"/>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9" name="Ring 8">
            <a:extLst>
              <a:ext uri="{FF2B5EF4-FFF2-40B4-BE49-F238E27FC236}">
                <a16:creationId xmlns:a16="http://schemas.microsoft.com/office/drawing/2014/main" id="{A23762BF-67A0-9A44-A57D-F68DAE6B4EEE}"/>
              </a:ext>
            </a:extLst>
          </p:cNvPr>
          <p:cNvSpPr/>
          <p:nvPr/>
        </p:nvSpPr>
        <p:spPr>
          <a:xfrm>
            <a:off x="2438400" y="1981200"/>
            <a:ext cx="457200" cy="457201"/>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Ring 9">
            <a:extLst>
              <a:ext uri="{FF2B5EF4-FFF2-40B4-BE49-F238E27FC236}">
                <a16:creationId xmlns:a16="http://schemas.microsoft.com/office/drawing/2014/main" id="{8ABBCE7C-A9F5-9941-B1D3-B60C18A26A8A}"/>
              </a:ext>
            </a:extLst>
          </p:cNvPr>
          <p:cNvSpPr/>
          <p:nvPr/>
        </p:nvSpPr>
        <p:spPr>
          <a:xfrm>
            <a:off x="5410200" y="2033954"/>
            <a:ext cx="457200" cy="457201"/>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1" name="Ring 10">
            <a:extLst>
              <a:ext uri="{FF2B5EF4-FFF2-40B4-BE49-F238E27FC236}">
                <a16:creationId xmlns:a16="http://schemas.microsoft.com/office/drawing/2014/main" id="{AC0E77EE-03E0-B443-BAAE-E2660EF9151C}"/>
              </a:ext>
            </a:extLst>
          </p:cNvPr>
          <p:cNvSpPr/>
          <p:nvPr/>
        </p:nvSpPr>
        <p:spPr>
          <a:xfrm>
            <a:off x="4495800" y="4900002"/>
            <a:ext cx="457200" cy="457201"/>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2" name="Ring 11">
            <a:extLst>
              <a:ext uri="{FF2B5EF4-FFF2-40B4-BE49-F238E27FC236}">
                <a16:creationId xmlns:a16="http://schemas.microsoft.com/office/drawing/2014/main" id="{EB2434B6-1751-664F-95A9-AFBDBC71A8DF}"/>
              </a:ext>
            </a:extLst>
          </p:cNvPr>
          <p:cNvSpPr/>
          <p:nvPr/>
        </p:nvSpPr>
        <p:spPr>
          <a:xfrm>
            <a:off x="4495800" y="5474332"/>
            <a:ext cx="457200" cy="457201"/>
          </a:xfrm>
          <a:prstGeom prst="donut">
            <a:avLst>
              <a:gd name="adj" fmla="val 117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3" name="Ring 12">
            <a:extLst>
              <a:ext uri="{FF2B5EF4-FFF2-40B4-BE49-F238E27FC236}">
                <a16:creationId xmlns:a16="http://schemas.microsoft.com/office/drawing/2014/main" id="{E8A7E08D-6A7B-7C4F-8EAD-BF471F824EEA}"/>
              </a:ext>
            </a:extLst>
          </p:cNvPr>
          <p:cNvSpPr/>
          <p:nvPr/>
        </p:nvSpPr>
        <p:spPr>
          <a:xfrm>
            <a:off x="4495800" y="6007732"/>
            <a:ext cx="457200" cy="457201"/>
          </a:xfrm>
          <a:prstGeom prst="donut">
            <a:avLst>
              <a:gd name="adj" fmla="val 11780"/>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4" name="Textfeld 13">
            <a:extLst>
              <a:ext uri="{FF2B5EF4-FFF2-40B4-BE49-F238E27FC236}">
                <a16:creationId xmlns:a16="http://schemas.microsoft.com/office/drawing/2014/main" id="{04327C32-EDDB-4148-ADFE-6C09A01E8F3B}"/>
              </a:ext>
            </a:extLst>
          </p:cNvPr>
          <p:cNvSpPr txBox="1"/>
          <p:nvPr/>
        </p:nvSpPr>
        <p:spPr>
          <a:xfrm>
            <a:off x="4962144" y="4900002"/>
            <a:ext cx="3783087" cy="307777"/>
          </a:xfrm>
          <a:prstGeom prst="rect">
            <a:avLst/>
          </a:prstGeom>
          <a:noFill/>
        </p:spPr>
        <p:txBody>
          <a:bodyPr wrap="none" rtlCol="0">
            <a:spAutoFit/>
          </a:bodyPr>
          <a:lstStyle/>
          <a:p>
            <a:r>
              <a:rPr lang="en-GB" sz="1400"/>
              <a:t>S483 Nociforo: Experiment only partly scheduled </a:t>
            </a:r>
          </a:p>
        </p:txBody>
      </p:sp>
      <p:sp>
        <p:nvSpPr>
          <p:cNvPr id="15" name="Textfeld 14">
            <a:extLst>
              <a:ext uri="{FF2B5EF4-FFF2-40B4-BE49-F238E27FC236}">
                <a16:creationId xmlns:a16="http://schemas.microsoft.com/office/drawing/2014/main" id="{9FFF79A0-E83F-7E44-9A41-390923B5134E}"/>
              </a:ext>
            </a:extLst>
          </p:cNvPr>
          <p:cNvSpPr txBox="1"/>
          <p:nvPr/>
        </p:nvSpPr>
        <p:spPr>
          <a:xfrm>
            <a:off x="4953000" y="5486400"/>
            <a:ext cx="3377720" cy="307777"/>
          </a:xfrm>
          <a:prstGeom prst="rect">
            <a:avLst/>
          </a:prstGeom>
          <a:noFill/>
        </p:spPr>
        <p:txBody>
          <a:bodyPr wrap="none" rtlCol="0">
            <a:spAutoFit/>
          </a:bodyPr>
          <a:lstStyle/>
          <a:p>
            <a:r>
              <a:rPr lang="en-GB" sz="1400"/>
              <a:t>S526 Plass: Major failure of detector system</a:t>
            </a:r>
          </a:p>
        </p:txBody>
      </p:sp>
      <p:sp>
        <p:nvSpPr>
          <p:cNvPr id="16" name="Textfeld 15">
            <a:extLst>
              <a:ext uri="{FF2B5EF4-FFF2-40B4-BE49-F238E27FC236}">
                <a16:creationId xmlns:a16="http://schemas.microsoft.com/office/drawing/2014/main" id="{466F9532-B1D3-294B-BCE9-72C061EF6D46}"/>
              </a:ext>
            </a:extLst>
          </p:cNvPr>
          <p:cNvSpPr txBox="1"/>
          <p:nvPr/>
        </p:nvSpPr>
        <p:spPr>
          <a:xfrm>
            <a:off x="5029200" y="6031468"/>
            <a:ext cx="4114800" cy="523220"/>
          </a:xfrm>
          <a:prstGeom prst="rect">
            <a:avLst/>
          </a:prstGeom>
          <a:noFill/>
        </p:spPr>
        <p:txBody>
          <a:bodyPr wrap="square" rtlCol="0">
            <a:spAutoFit/>
          </a:bodyPr>
          <a:lstStyle/>
          <a:p>
            <a:r>
              <a:rPr lang="en-GB" sz="1400"/>
              <a:t>CMAT/E153 Breuer/Biela: Cryring extraction/ local source</a:t>
            </a:r>
          </a:p>
        </p:txBody>
      </p:sp>
    </p:spTree>
    <p:extLst>
      <p:ext uri="{BB962C8B-B14F-4D97-AF65-F5344CB8AC3E}">
        <p14:creationId xmlns:p14="http://schemas.microsoft.com/office/powerpoint/2010/main" val="1909104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Beam availability</a:t>
            </a:r>
            <a:endParaRPr lang="en-GB" sz="2000" dirty="0"/>
          </a:p>
        </p:txBody>
      </p:sp>
      <p:graphicFrame>
        <p:nvGraphicFramePr>
          <p:cNvPr id="6" name="Diagramm 5">
            <a:extLst>
              <a:ext uri="{FF2B5EF4-FFF2-40B4-BE49-F238E27FC236}">
                <a16:creationId xmlns:a16="http://schemas.microsoft.com/office/drawing/2014/main" id="{A381C3A3-2C12-1643-80C0-8290498CFB20}"/>
              </a:ext>
            </a:extLst>
          </p:cNvPr>
          <p:cNvGraphicFramePr>
            <a:graphicFrameLocks/>
          </p:cNvGraphicFramePr>
          <p:nvPr>
            <p:extLst>
              <p:ext uri="{D42A27DB-BD31-4B8C-83A1-F6EECF244321}">
                <p14:modId xmlns:p14="http://schemas.microsoft.com/office/powerpoint/2010/main" val="816455974"/>
              </p:ext>
            </p:extLst>
          </p:nvPr>
        </p:nvGraphicFramePr>
        <p:xfrm>
          <a:off x="128918" y="1219200"/>
          <a:ext cx="4671682" cy="54204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Diagramm 6">
            <a:extLst>
              <a:ext uri="{FF2B5EF4-FFF2-40B4-BE49-F238E27FC236}">
                <a16:creationId xmlns:a16="http://schemas.microsoft.com/office/drawing/2014/main" id="{6A90D951-C860-3D49-B0C5-1BE84A12FBA0}"/>
              </a:ext>
            </a:extLst>
          </p:cNvPr>
          <p:cNvGraphicFramePr>
            <a:graphicFrameLocks/>
          </p:cNvGraphicFramePr>
          <p:nvPr>
            <p:extLst>
              <p:ext uri="{D42A27DB-BD31-4B8C-83A1-F6EECF244321}">
                <p14:modId xmlns:p14="http://schemas.microsoft.com/office/powerpoint/2010/main" val="472425878"/>
              </p:ext>
            </p:extLst>
          </p:nvPr>
        </p:nvGraphicFramePr>
        <p:xfrm>
          <a:off x="4953001" y="1219201"/>
          <a:ext cx="3505199" cy="373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171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Beam availability</a:t>
            </a:r>
            <a:endParaRPr lang="en-GB" sz="2000" dirty="0"/>
          </a:p>
        </p:txBody>
      </p:sp>
      <p:pic>
        <p:nvPicPr>
          <p:cNvPr id="6" name="Grafik 5">
            <a:extLst>
              <a:ext uri="{FF2B5EF4-FFF2-40B4-BE49-F238E27FC236}">
                <a16:creationId xmlns:a16="http://schemas.microsoft.com/office/drawing/2014/main" id="{7E5929F7-B626-E542-963A-F7FFDB012CC4}"/>
              </a:ext>
            </a:extLst>
          </p:cNvPr>
          <p:cNvPicPr>
            <a:picLocks noChangeAspect="1"/>
          </p:cNvPicPr>
          <p:nvPr/>
        </p:nvPicPr>
        <p:blipFill>
          <a:blip r:embed="rId2"/>
          <a:stretch>
            <a:fillRect/>
          </a:stretch>
        </p:blipFill>
        <p:spPr>
          <a:xfrm>
            <a:off x="0" y="1295400"/>
            <a:ext cx="9144000" cy="3405352"/>
          </a:xfrm>
          <a:prstGeom prst="rect">
            <a:avLst/>
          </a:prstGeom>
        </p:spPr>
      </p:pic>
      <p:pic>
        <p:nvPicPr>
          <p:cNvPr id="7" name="Grafik 6">
            <a:extLst>
              <a:ext uri="{FF2B5EF4-FFF2-40B4-BE49-F238E27FC236}">
                <a16:creationId xmlns:a16="http://schemas.microsoft.com/office/drawing/2014/main" id="{F3860564-2E53-2A46-A820-267B139A82BB}"/>
              </a:ext>
            </a:extLst>
          </p:cNvPr>
          <p:cNvPicPr>
            <a:picLocks noChangeAspect="1"/>
          </p:cNvPicPr>
          <p:nvPr/>
        </p:nvPicPr>
        <p:blipFill>
          <a:blip r:embed="rId3"/>
          <a:stretch>
            <a:fillRect/>
          </a:stretch>
        </p:blipFill>
        <p:spPr>
          <a:xfrm>
            <a:off x="228600" y="5105400"/>
            <a:ext cx="3714750" cy="1143000"/>
          </a:xfrm>
          <a:prstGeom prst="rect">
            <a:avLst/>
          </a:prstGeom>
        </p:spPr>
      </p:pic>
    </p:spTree>
    <p:extLst>
      <p:ext uri="{BB962C8B-B14F-4D97-AF65-F5344CB8AC3E}">
        <p14:creationId xmlns:p14="http://schemas.microsoft.com/office/powerpoint/2010/main" val="629927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FBEF35DA-CDA8-D543-8DEF-F0C36685081B}"/>
              </a:ext>
            </a:extLst>
          </p:cNvPr>
          <p:cNvSpPr txBox="1"/>
          <p:nvPr/>
        </p:nvSpPr>
        <p:spPr>
          <a:xfrm>
            <a:off x="0" y="218364"/>
            <a:ext cx="6934200" cy="584775"/>
          </a:xfrm>
          <a:prstGeom prst="rect">
            <a:avLst/>
          </a:prstGeom>
          <a:noFill/>
        </p:spPr>
        <p:txBody>
          <a:bodyPr wrap="square" rtlCol="0">
            <a:spAutoFit/>
          </a:bodyPr>
          <a:lstStyle/>
          <a:p>
            <a:r>
              <a:rPr lang="en-GB" sz="3200" dirty="0"/>
              <a:t>Beam availability</a:t>
            </a:r>
            <a:endParaRPr lang="en-GB" sz="2000" dirty="0"/>
          </a:p>
        </p:txBody>
      </p:sp>
      <p:pic>
        <p:nvPicPr>
          <p:cNvPr id="6" name="Grafik 5">
            <a:extLst>
              <a:ext uri="{FF2B5EF4-FFF2-40B4-BE49-F238E27FC236}">
                <a16:creationId xmlns:a16="http://schemas.microsoft.com/office/drawing/2014/main" id="{7E5929F7-B626-E542-963A-F7FFDB012CC4}"/>
              </a:ext>
            </a:extLst>
          </p:cNvPr>
          <p:cNvPicPr>
            <a:picLocks noChangeAspect="1"/>
          </p:cNvPicPr>
          <p:nvPr/>
        </p:nvPicPr>
        <p:blipFill>
          <a:blip r:embed="rId2"/>
          <a:stretch>
            <a:fillRect/>
          </a:stretch>
        </p:blipFill>
        <p:spPr>
          <a:xfrm>
            <a:off x="0" y="1295400"/>
            <a:ext cx="9144000" cy="3405352"/>
          </a:xfrm>
          <a:prstGeom prst="rect">
            <a:avLst/>
          </a:prstGeom>
        </p:spPr>
      </p:pic>
      <p:pic>
        <p:nvPicPr>
          <p:cNvPr id="7" name="Grafik 6">
            <a:extLst>
              <a:ext uri="{FF2B5EF4-FFF2-40B4-BE49-F238E27FC236}">
                <a16:creationId xmlns:a16="http://schemas.microsoft.com/office/drawing/2014/main" id="{F3860564-2E53-2A46-A820-267B139A82BB}"/>
              </a:ext>
            </a:extLst>
          </p:cNvPr>
          <p:cNvPicPr>
            <a:picLocks noChangeAspect="1"/>
          </p:cNvPicPr>
          <p:nvPr/>
        </p:nvPicPr>
        <p:blipFill>
          <a:blip r:embed="rId3"/>
          <a:stretch>
            <a:fillRect/>
          </a:stretch>
        </p:blipFill>
        <p:spPr>
          <a:xfrm>
            <a:off x="228600" y="5105400"/>
            <a:ext cx="3714750" cy="1143000"/>
          </a:xfrm>
          <a:prstGeom prst="rect">
            <a:avLst/>
          </a:prstGeom>
        </p:spPr>
      </p:pic>
      <p:sp>
        <p:nvSpPr>
          <p:cNvPr id="8" name="Ring 7">
            <a:extLst>
              <a:ext uri="{FF2B5EF4-FFF2-40B4-BE49-F238E27FC236}">
                <a16:creationId xmlns:a16="http://schemas.microsoft.com/office/drawing/2014/main" id="{8BD9BE73-908B-394D-BFFD-057668DF3F51}"/>
              </a:ext>
            </a:extLst>
          </p:cNvPr>
          <p:cNvSpPr/>
          <p:nvPr/>
        </p:nvSpPr>
        <p:spPr>
          <a:xfrm>
            <a:off x="4495800" y="4900002"/>
            <a:ext cx="457200" cy="457201"/>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9" name="Ring 8">
            <a:extLst>
              <a:ext uri="{FF2B5EF4-FFF2-40B4-BE49-F238E27FC236}">
                <a16:creationId xmlns:a16="http://schemas.microsoft.com/office/drawing/2014/main" id="{24AE0EDD-79F5-8949-ADF1-E24952E2BE9C}"/>
              </a:ext>
            </a:extLst>
          </p:cNvPr>
          <p:cNvSpPr/>
          <p:nvPr/>
        </p:nvSpPr>
        <p:spPr>
          <a:xfrm>
            <a:off x="4495800" y="5474332"/>
            <a:ext cx="457200" cy="457201"/>
          </a:xfrm>
          <a:prstGeom prst="donut">
            <a:avLst>
              <a:gd name="adj" fmla="val 11780"/>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Ring 9">
            <a:extLst>
              <a:ext uri="{FF2B5EF4-FFF2-40B4-BE49-F238E27FC236}">
                <a16:creationId xmlns:a16="http://schemas.microsoft.com/office/drawing/2014/main" id="{63BE4238-7139-C440-969F-ED99C1E1CA64}"/>
              </a:ext>
            </a:extLst>
          </p:cNvPr>
          <p:cNvSpPr/>
          <p:nvPr/>
        </p:nvSpPr>
        <p:spPr>
          <a:xfrm>
            <a:off x="4495800" y="6007732"/>
            <a:ext cx="457200" cy="457201"/>
          </a:xfrm>
          <a:prstGeom prst="donut">
            <a:avLst>
              <a:gd name="adj" fmla="val 11780"/>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1" name="Textfeld 10">
            <a:extLst>
              <a:ext uri="{FF2B5EF4-FFF2-40B4-BE49-F238E27FC236}">
                <a16:creationId xmlns:a16="http://schemas.microsoft.com/office/drawing/2014/main" id="{B34BE731-BBCB-8344-A82C-6587D69F0674}"/>
              </a:ext>
            </a:extLst>
          </p:cNvPr>
          <p:cNvSpPr txBox="1"/>
          <p:nvPr/>
        </p:nvSpPr>
        <p:spPr>
          <a:xfrm>
            <a:off x="4962144" y="4900002"/>
            <a:ext cx="2274982" cy="307777"/>
          </a:xfrm>
          <a:prstGeom prst="rect">
            <a:avLst/>
          </a:prstGeom>
          <a:noFill/>
        </p:spPr>
        <p:txBody>
          <a:bodyPr wrap="none" rtlCol="0">
            <a:spAutoFit/>
          </a:bodyPr>
          <a:lstStyle/>
          <a:p>
            <a:r>
              <a:rPr lang="en-GB" sz="1400" dirty="0"/>
              <a:t>E125: Technical issues at ESR</a:t>
            </a:r>
          </a:p>
        </p:txBody>
      </p:sp>
      <p:sp>
        <p:nvSpPr>
          <p:cNvPr id="12" name="Textfeld 11">
            <a:extLst>
              <a:ext uri="{FF2B5EF4-FFF2-40B4-BE49-F238E27FC236}">
                <a16:creationId xmlns:a16="http://schemas.microsoft.com/office/drawing/2014/main" id="{B84780E8-B439-4F43-9FE8-2BE1E0477089}"/>
              </a:ext>
            </a:extLst>
          </p:cNvPr>
          <p:cNvSpPr txBox="1"/>
          <p:nvPr/>
        </p:nvSpPr>
        <p:spPr>
          <a:xfrm>
            <a:off x="4953000" y="5486400"/>
            <a:ext cx="2311338" cy="307777"/>
          </a:xfrm>
          <a:prstGeom prst="rect">
            <a:avLst/>
          </a:prstGeom>
          <a:noFill/>
        </p:spPr>
        <p:txBody>
          <a:bodyPr wrap="none" rtlCol="0">
            <a:spAutoFit/>
          </a:bodyPr>
          <a:lstStyle/>
          <a:p>
            <a:r>
              <a:rPr lang="en-GB" sz="1400" dirty="0"/>
              <a:t>U324/U328: PIG </a:t>
            </a:r>
            <a:r>
              <a:rPr lang="en-GB" sz="1400" dirty="0" err="1"/>
              <a:t>Ti</a:t>
            </a:r>
            <a:r>
              <a:rPr lang="en-GB" sz="1400" dirty="0"/>
              <a:t>-operation</a:t>
            </a:r>
          </a:p>
        </p:txBody>
      </p:sp>
      <p:sp>
        <p:nvSpPr>
          <p:cNvPr id="13" name="Textfeld 12">
            <a:extLst>
              <a:ext uri="{FF2B5EF4-FFF2-40B4-BE49-F238E27FC236}">
                <a16:creationId xmlns:a16="http://schemas.microsoft.com/office/drawing/2014/main" id="{9E241506-EA0E-CE47-9876-335C591A38F6}"/>
              </a:ext>
            </a:extLst>
          </p:cNvPr>
          <p:cNvSpPr txBox="1"/>
          <p:nvPr/>
        </p:nvSpPr>
        <p:spPr>
          <a:xfrm>
            <a:off x="5029200" y="6031468"/>
            <a:ext cx="4114800" cy="307777"/>
          </a:xfrm>
          <a:prstGeom prst="rect">
            <a:avLst/>
          </a:prstGeom>
          <a:noFill/>
        </p:spPr>
        <p:txBody>
          <a:bodyPr wrap="square" rtlCol="0">
            <a:spAutoFit/>
          </a:bodyPr>
          <a:lstStyle/>
          <a:p>
            <a:r>
              <a:rPr lang="en-GB" sz="1400" dirty="0"/>
              <a:t>CMAT: </a:t>
            </a:r>
            <a:r>
              <a:rPr lang="en-GB" sz="1400" dirty="0" err="1"/>
              <a:t>Cryring</a:t>
            </a:r>
            <a:r>
              <a:rPr lang="en-GB" sz="1400" dirty="0"/>
              <a:t> extraction</a:t>
            </a:r>
          </a:p>
        </p:txBody>
      </p:sp>
      <p:sp>
        <p:nvSpPr>
          <p:cNvPr id="14" name="Ring 13">
            <a:extLst>
              <a:ext uri="{FF2B5EF4-FFF2-40B4-BE49-F238E27FC236}">
                <a16:creationId xmlns:a16="http://schemas.microsoft.com/office/drawing/2014/main" id="{9B6A077F-FFA3-2946-9501-1B0AE2EC94B5}"/>
              </a:ext>
            </a:extLst>
          </p:cNvPr>
          <p:cNvSpPr/>
          <p:nvPr/>
        </p:nvSpPr>
        <p:spPr>
          <a:xfrm>
            <a:off x="3124200" y="4267200"/>
            <a:ext cx="685800" cy="589395"/>
          </a:xfrm>
          <a:prstGeom prst="donut">
            <a:avLst>
              <a:gd name="adj" fmla="val 11780"/>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5" name="Ring 14">
            <a:extLst>
              <a:ext uri="{FF2B5EF4-FFF2-40B4-BE49-F238E27FC236}">
                <a16:creationId xmlns:a16="http://schemas.microsoft.com/office/drawing/2014/main" id="{57A2FDEF-808D-2D44-A734-FB783EE8F3B5}"/>
              </a:ext>
            </a:extLst>
          </p:cNvPr>
          <p:cNvSpPr/>
          <p:nvPr/>
        </p:nvSpPr>
        <p:spPr>
          <a:xfrm>
            <a:off x="198120" y="3358968"/>
            <a:ext cx="2392680" cy="679632"/>
          </a:xfrm>
          <a:prstGeom prst="donut">
            <a:avLst>
              <a:gd name="adj" fmla="val 11780"/>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6" name="Ring 15">
            <a:extLst>
              <a:ext uri="{FF2B5EF4-FFF2-40B4-BE49-F238E27FC236}">
                <a16:creationId xmlns:a16="http://schemas.microsoft.com/office/drawing/2014/main" id="{A4C1D39C-CF7F-7545-B66C-1FA34413E4FC}"/>
              </a:ext>
            </a:extLst>
          </p:cNvPr>
          <p:cNvSpPr/>
          <p:nvPr/>
        </p:nvSpPr>
        <p:spPr>
          <a:xfrm>
            <a:off x="4876800" y="2362200"/>
            <a:ext cx="2387538" cy="609600"/>
          </a:xfrm>
          <a:prstGeom prst="donut">
            <a:avLst>
              <a:gd name="adj" fmla="val 11780"/>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Tree>
    <p:extLst>
      <p:ext uri="{BB962C8B-B14F-4D97-AF65-F5344CB8AC3E}">
        <p14:creationId xmlns:p14="http://schemas.microsoft.com/office/powerpoint/2010/main" val="1033098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412</Words>
  <Application>Microsoft Office PowerPoint</Application>
  <PresentationFormat>Bildschirmpräsentation (4:3)</PresentationFormat>
  <Paragraphs>124</Paragraphs>
  <Slides>14</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Gross, Klaus-Dieter Dr.</dc:creator>
  <cp:lastModifiedBy>Severin, Daniel Dr.</cp:lastModifiedBy>
  <cp:revision>69</cp:revision>
  <dcterms:created xsi:type="dcterms:W3CDTF">2021-03-03T12:46:20Z</dcterms:created>
  <dcterms:modified xsi:type="dcterms:W3CDTF">2024-02-01T08:26:24Z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2020-12-21T00:00:00Z</vt:filetime>
  </property>
  <property fmtid="{D5CDD505-2E9C-101B-9397-08002B2CF9AE}" pid="3" name="LastSaved">
    <vt:filetime>2021-03-03T00:00:00Z</vt:filetime>
  </property>
</Properties>
</file>