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63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53" r:id="rId10"/>
    <p:sldId id="315" r:id="rId11"/>
    <p:sldId id="316" r:id="rId12"/>
    <p:sldId id="357" r:id="rId13"/>
    <p:sldId id="358" r:id="rId14"/>
    <p:sldId id="317" r:id="rId15"/>
    <p:sldId id="360" r:id="rId16"/>
    <p:sldId id="318" r:id="rId17"/>
    <p:sldId id="359" r:id="rId18"/>
    <p:sldId id="354" r:id="rId19"/>
    <p:sldId id="321" r:id="rId20"/>
    <p:sldId id="322" r:id="rId21"/>
    <p:sldId id="364" r:id="rId22"/>
    <p:sldId id="323" r:id="rId23"/>
    <p:sldId id="324" r:id="rId24"/>
    <p:sldId id="370" r:id="rId25"/>
    <p:sldId id="371" r:id="rId26"/>
    <p:sldId id="372" r:id="rId27"/>
    <p:sldId id="375" r:id="rId28"/>
    <p:sldId id="376" r:id="rId29"/>
    <p:sldId id="347" r:id="rId30"/>
    <p:sldId id="361" r:id="rId31"/>
    <p:sldId id="362" r:id="rId32"/>
    <p:sldId id="341" r:id="rId33"/>
    <p:sldId id="342" r:id="rId34"/>
    <p:sldId id="329" r:id="rId35"/>
    <p:sldId id="330" r:id="rId36"/>
    <p:sldId id="331" r:id="rId37"/>
    <p:sldId id="332" r:id="rId38"/>
    <p:sldId id="334" r:id="rId39"/>
    <p:sldId id="335" r:id="rId40"/>
    <p:sldId id="369" r:id="rId41"/>
    <p:sldId id="374" r:id="rId42"/>
    <p:sldId id="368" r:id="rId43"/>
    <p:sldId id="373" r:id="rId44"/>
    <p:sldId id="363" r:id="rId45"/>
    <p:sldId id="304" r:id="rId46"/>
  </p:sldIdLst>
  <p:sldSz cx="9144000" cy="6858000" type="screen4x3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6FF"/>
    <a:srgbClr val="BBE0E3"/>
    <a:srgbClr val="DCDCDC"/>
    <a:srgbClr val="DBEDFF"/>
    <a:srgbClr val="8D8F94"/>
    <a:srgbClr val="515355"/>
    <a:srgbClr val="3A6F8A"/>
    <a:srgbClr val="E7E7E7"/>
    <a:srgbClr val="B9BBC0"/>
    <a:srgbClr val="005B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70" autoAdjust="0"/>
    <p:restoredTop sz="82122" autoAdjust="0"/>
  </p:normalViewPr>
  <p:slideViewPr>
    <p:cSldViewPr>
      <p:cViewPr>
        <p:scale>
          <a:sx n="50" d="100"/>
          <a:sy n="50" d="100"/>
        </p:scale>
        <p:origin x="-1650" y="-618"/>
      </p:cViewPr>
      <p:guideLst>
        <p:guide orient="horz" pos="4176"/>
        <p:guide orient="horz" pos="1392"/>
        <p:guide orient="horz" pos="144"/>
        <p:guide orient="horz"/>
        <p:guide orient="horz" pos="672"/>
        <p:guide pos="5759"/>
        <p:guide pos="480"/>
        <p:guide pos="4704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5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17" y="0"/>
            <a:ext cx="2944283" cy="5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1095"/>
            <a:ext cx="2944283" cy="5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17" y="9411095"/>
            <a:ext cx="2944283" cy="5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7BD4CAD-8F8A-4058-9B05-1B2390AB2EC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0872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2950"/>
            <a:ext cx="4951412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548"/>
            <a:ext cx="5435600" cy="445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515"/>
            <a:ext cx="2944283" cy="49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09515"/>
            <a:ext cx="2944283" cy="49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92B8FC-7748-402F-93AD-E4B758DDD95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875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FEFC0-6F8C-4AEC-902F-BA74A5909F1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591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Rectangle 28"/>
          <p:cNvSpPr>
            <a:spLocks noChangeArrowheads="1"/>
          </p:cNvSpPr>
          <p:nvPr userDrawn="1"/>
        </p:nvSpPr>
        <p:spPr bwMode="auto">
          <a:xfrm>
            <a:off x="-1588" y="2286000"/>
            <a:ext cx="9144001" cy="4572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rgbClr val="005B82"/>
              </a:solidFill>
              <a:ea typeface="ＭＳ Ｐゴシック" charset="-128"/>
            </a:endParaRPr>
          </a:p>
        </p:txBody>
      </p:sp>
      <p:sp>
        <p:nvSpPr>
          <p:cNvPr id="3103" name="Rectangle 31"/>
          <p:cNvSpPr>
            <a:spLocks noChangeArrowheads="1"/>
          </p:cNvSpPr>
          <p:nvPr userDrawn="1"/>
        </p:nvSpPr>
        <p:spPr bwMode="auto">
          <a:xfrm>
            <a:off x="0" y="2286000"/>
            <a:ext cx="125413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104" name="Rectangle 32"/>
          <p:cNvSpPr>
            <a:spLocks noChangeArrowheads="1"/>
          </p:cNvSpPr>
          <p:nvPr userDrawn="1"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15" name="Rectangle 43"/>
          <p:cNvSpPr>
            <a:spLocks noChangeArrowheads="1"/>
          </p:cNvSpPr>
          <p:nvPr userDrawn="1"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16" name="Rectangle 44"/>
          <p:cNvSpPr>
            <a:spLocks noChangeArrowheads="1"/>
          </p:cNvSpPr>
          <p:nvPr userDrawn="1"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117" name="Rectangle 45"/>
          <p:cNvSpPr>
            <a:spLocks noChangeArrowheads="1"/>
          </p:cNvSpPr>
          <p:nvPr userDrawn="1"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23" name="Text Box 51"/>
          <p:cNvSpPr txBox="1">
            <a:spLocks noChangeArrowheads="1"/>
          </p:cNvSpPr>
          <p:nvPr userDrawn="1"/>
        </p:nvSpPr>
        <p:spPr bwMode="auto">
          <a:xfrm>
            <a:off x="719138" y="5048250"/>
            <a:ext cx="38100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fld id="{586F53E7-1F83-4E1F-818E-07A90382E93B}" type="datetime4">
              <a:rPr lang="de-DE" sz="1400">
                <a:solidFill>
                  <a:srgbClr val="F4F4F4"/>
                </a:solidFill>
                <a:ea typeface="ＭＳ Ｐゴシック" charset="-128"/>
              </a:rPr>
              <a:pPr>
                <a:spcBef>
                  <a:spcPct val="50000"/>
                </a:spcBef>
              </a:pPr>
              <a:t>14. März 2013</a:t>
            </a:fld>
            <a:endParaRPr lang="de-DE" sz="1400">
              <a:solidFill>
                <a:srgbClr val="F4F4F4"/>
              </a:solidFill>
              <a:ea typeface="ＭＳ Ｐゴシック" charset="-128"/>
            </a:endParaRPr>
          </a:p>
        </p:txBody>
      </p:sp>
      <p:pic>
        <p:nvPicPr>
          <p:cNvPr id="3126" name="Picture 54" descr="Logo_FZ_Jülich_NEU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54000"/>
            <a:ext cx="2514600" cy="814388"/>
          </a:xfrm>
          <a:prstGeom prst="rect">
            <a:avLst/>
          </a:prstGeom>
          <a:noFill/>
        </p:spPr>
      </p:pic>
      <p:sp>
        <p:nvSpPr>
          <p:cNvPr id="3128" name="Text Box 56"/>
          <p:cNvSpPr txBox="1">
            <a:spLocks noChangeArrowheads="1"/>
          </p:cNvSpPr>
          <p:nvPr userDrawn="1"/>
        </p:nvSpPr>
        <p:spPr bwMode="auto">
          <a:xfrm rot="-5400000">
            <a:off x="-1079500" y="933450"/>
            <a:ext cx="2476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900">
                <a:solidFill>
                  <a:srgbClr val="005B82"/>
                </a:solidFill>
                <a:latin typeface="Arial MT Bd" charset="0"/>
              </a:rPr>
              <a:t>Mitglied der Helmholtz-Gemeinschaft</a:t>
            </a:r>
          </a:p>
        </p:txBody>
      </p:sp>
      <p:sp>
        <p:nvSpPr>
          <p:cNvPr id="3130" name="Rectangle 58"/>
          <p:cNvSpPr>
            <a:spLocks noGrp="1" noChangeArrowheads="1"/>
          </p:cNvSpPr>
          <p:nvPr>
            <p:ph type="ctrTitle" sz="quarter"/>
          </p:nvPr>
        </p:nvSpPr>
        <p:spPr>
          <a:xfrm>
            <a:off x="719138" y="3070225"/>
            <a:ext cx="7772400" cy="719138"/>
          </a:xfrm>
        </p:spPr>
        <p:txBody>
          <a:bodyPr/>
          <a:lstStyle>
            <a:lvl1pPr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131" name="Rectangle 5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9138" y="3860800"/>
            <a:ext cx="7740650" cy="647700"/>
          </a:xfrm>
        </p:spPr>
        <p:txBody>
          <a:bodyPr/>
          <a:lstStyle>
            <a:lvl1pPr marL="0" indent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graphicFrame>
        <p:nvGraphicFramePr>
          <p:cNvPr id="202754" name="Object 2"/>
          <p:cNvGraphicFramePr>
            <a:graphicFrameLocks noChangeAspect="1"/>
          </p:cNvGraphicFramePr>
          <p:nvPr/>
        </p:nvGraphicFramePr>
        <p:xfrm>
          <a:off x="642910" y="357166"/>
          <a:ext cx="2674992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16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357166"/>
                        <a:ext cx="2674992" cy="6429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8438" y="609600"/>
            <a:ext cx="1943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19138" y="609600"/>
            <a:ext cx="56769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428612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153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714348" y="71414"/>
            <a:ext cx="6643734" cy="5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000108"/>
            <a:ext cx="7772400" cy="501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81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083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08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08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08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pic>
        <p:nvPicPr>
          <p:cNvPr id="1094" name="Picture 70" descr="Logo_FZ_Jülich_NEU_rg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</p:spPr>
      </p:pic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539750" y="6477000"/>
            <a:ext cx="777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fld id="{BD801DE1-14FA-4832-8C83-29B11DD43F9E}" type="datetime4">
              <a:rPr lang="de-DE" sz="1000">
                <a:solidFill>
                  <a:srgbClr val="005B82"/>
                </a:solidFill>
              </a:rPr>
              <a:pPr/>
              <a:t>14. März 2013</a:t>
            </a:fld>
            <a:endParaRPr lang="de-DE" sz="1000" dirty="0">
              <a:solidFill>
                <a:srgbClr val="005B82"/>
              </a:solidFill>
            </a:endParaRPr>
          </a:p>
        </p:txBody>
      </p:sp>
      <p:sp>
        <p:nvSpPr>
          <p:cNvPr id="1096" name="Text Box 72"/>
          <p:cNvSpPr txBox="1">
            <a:spLocks noChangeArrowheads="1"/>
          </p:cNvSpPr>
          <p:nvPr/>
        </p:nvSpPr>
        <p:spPr bwMode="auto">
          <a:xfrm>
            <a:off x="8328025" y="6477000"/>
            <a:ext cx="5651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5B82"/>
                </a:solidFill>
              </a:rPr>
              <a:t>Folie </a:t>
            </a:r>
            <a:fld id="{F540E0C8-EA85-4EB4-B9EB-180779D59F0A}" type="slidenum">
              <a:rPr lang="de-DE" sz="1000">
                <a:solidFill>
                  <a:srgbClr val="005B82"/>
                </a:solidFill>
              </a:rPr>
              <a:pPr/>
              <a:t>‹Nr.›</a:t>
            </a:fld>
            <a:endParaRPr lang="de-DE" sz="1000">
              <a:solidFill>
                <a:srgbClr val="005B82"/>
              </a:solidFill>
            </a:endParaRPr>
          </a:p>
        </p:txBody>
      </p:sp>
      <p:sp>
        <p:nvSpPr>
          <p:cNvPr id="12" name="Text Box 71"/>
          <p:cNvSpPr txBox="1">
            <a:spLocks noChangeArrowheads="1"/>
          </p:cNvSpPr>
          <p:nvPr/>
        </p:nvSpPr>
        <p:spPr bwMode="auto">
          <a:xfrm>
            <a:off x="4000496" y="6500834"/>
            <a:ext cx="115576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de-DE" sz="1000" dirty="0" smtClean="0">
                <a:solidFill>
                  <a:srgbClr val="005B82"/>
                </a:solidFill>
              </a:rPr>
              <a:t>Tobias Stockmanns </a:t>
            </a:r>
            <a:endParaRPr lang="de-DE" sz="1000" dirty="0">
              <a:solidFill>
                <a:srgbClr val="005B82"/>
              </a:solidFill>
            </a:endParaRPr>
          </a:p>
        </p:txBody>
      </p:sp>
      <p:graphicFrame>
        <p:nvGraphicFramePr>
          <p:cNvPr id="203777" name="Object 1"/>
          <p:cNvGraphicFramePr>
            <a:graphicFrameLocks noChangeAspect="1"/>
          </p:cNvGraphicFramePr>
          <p:nvPr/>
        </p:nvGraphicFramePr>
        <p:xfrm>
          <a:off x="7572396" y="6072206"/>
          <a:ext cx="1439862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39" name="Bitmap" r:id="rId15" imgW="1905266" imgH="457143" progId="PBrush">
                  <p:embed/>
                </p:oleObj>
              </mc:Choice>
              <mc:Fallback>
                <p:oleObj name="Bitmap" r:id="rId15" imgW="1905266" imgH="457143" progId="PBrush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6072206"/>
                        <a:ext cx="1439862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Arial" pitchFamily="34" charset="0"/>
        <a:buChar char="•"/>
        <a:defRPr sz="2200" i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18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Micro Vertex Detector</a:t>
            </a:r>
            <a:endParaRPr lang="en-US" sz="4400" dirty="0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Status Report</a:t>
            </a:r>
            <a:endParaRPr lang="en-US" dirty="0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2313127" y="4995863"/>
            <a:ext cx="40680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>
                <a:solidFill>
                  <a:srgbClr val="F4F4F4"/>
                </a:solidFill>
              </a:rPr>
              <a:t>| </a:t>
            </a:r>
            <a:r>
              <a:rPr lang="de-DE" sz="1400" dirty="0" smtClean="0">
                <a:solidFill>
                  <a:srgbClr val="F4F4F4"/>
                </a:solidFill>
              </a:rPr>
              <a:t>Tobias Stockmanns on behalf </a:t>
            </a:r>
            <a:r>
              <a:rPr lang="de-DE" sz="1400" dirty="0" err="1" smtClean="0">
                <a:solidFill>
                  <a:srgbClr val="F4F4F4"/>
                </a:solidFill>
              </a:rPr>
              <a:t>of</a:t>
            </a:r>
            <a:r>
              <a:rPr lang="de-DE" sz="1400" dirty="0" smtClean="0">
                <a:solidFill>
                  <a:srgbClr val="F4F4F4"/>
                </a:solidFill>
              </a:rPr>
              <a:t> </a:t>
            </a:r>
            <a:r>
              <a:rPr lang="de-DE" sz="1400" dirty="0" err="1" smtClean="0">
                <a:solidFill>
                  <a:srgbClr val="F4F4F4"/>
                </a:solidFill>
              </a:rPr>
              <a:t>the</a:t>
            </a:r>
            <a:r>
              <a:rPr lang="de-DE" sz="1400" dirty="0" smtClean="0">
                <a:solidFill>
                  <a:srgbClr val="F4F4F4"/>
                </a:solidFill>
              </a:rPr>
              <a:t> MVD </a:t>
            </a:r>
            <a:r>
              <a:rPr lang="de-DE" sz="1400" dirty="0" err="1" smtClean="0">
                <a:solidFill>
                  <a:srgbClr val="F4F4F4"/>
                </a:solidFill>
              </a:rPr>
              <a:t>group</a:t>
            </a: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Strip Part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9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 Sensors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138" y="1000108"/>
            <a:ext cx="3780854" cy="501969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Standard double sided silicon strip sensor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280 µm thickness final thickness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Pitch 65 µm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Several different prototypes tested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Full prototype sensor in test</a:t>
            </a:r>
            <a:endParaRPr lang="en-US" dirty="0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t="2405" r="12427" b="4834"/>
          <a:stretch/>
        </p:blipFill>
        <p:spPr bwMode="auto">
          <a:xfrm>
            <a:off x="4782088" y="908720"/>
            <a:ext cx="396921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58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Test </a:t>
            </a:r>
            <a:r>
              <a:rPr lang="de-DE" dirty="0" err="1" smtClean="0"/>
              <a:t>setup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8524175" cy="49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550" y="1536870"/>
            <a:ext cx="540067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45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Strip Sensors</a:t>
            </a:r>
            <a:endParaRPr lang="de-DE" dirty="0"/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7"/>
          <a:stretch/>
        </p:blipFill>
        <p:spPr bwMode="auto">
          <a:xfrm>
            <a:off x="5868144" y="3501008"/>
            <a:ext cx="259858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83568" y="1124744"/>
            <a:ext cx="46085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/>
              <a:t>Wedge</a:t>
            </a:r>
            <a:r>
              <a:rPr lang="de-DE" dirty="0" smtClean="0"/>
              <a:t> </a:t>
            </a:r>
            <a:r>
              <a:rPr lang="de-DE" dirty="0" err="1" smtClean="0"/>
              <a:t>sensor</a:t>
            </a:r>
            <a:endParaRPr lang="de-DE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smtClean="0"/>
              <a:t>First prototype </a:t>
            </a:r>
            <a:r>
              <a:rPr lang="de-DE" dirty="0" err="1" smtClean="0"/>
              <a:t>submitted</a:t>
            </a:r>
            <a:r>
              <a:rPr lang="de-DE" dirty="0" smtClean="0"/>
              <a:t> last </a:t>
            </a:r>
            <a:r>
              <a:rPr lang="de-DE" dirty="0" err="1" smtClean="0"/>
              <a:t>year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CiS</a:t>
            </a:r>
            <a:endParaRPr lang="de-DE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smtClean="0"/>
              <a:t>280 µm </a:t>
            </a:r>
            <a:r>
              <a:rPr lang="de-DE" dirty="0" err="1" smtClean="0"/>
              <a:t>thickness</a:t>
            </a:r>
            <a:endParaRPr lang="de-DE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smtClean="0"/>
              <a:t>67.5 µm </a:t>
            </a:r>
            <a:r>
              <a:rPr lang="de-DE" dirty="0" err="1" smtClean="0"/>
              <a:t>pitch</a:t>
            </a:r>
            <a:endParaRPr lang="de-DE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back end </a:t>
            </a:r>
            <a:r>
              <a:rPr lang="de-DE" dirty="0" err="1" smtClean="0"/>
              <a:t>of</a:t>
            </a:r>
            <a:r>
              <a:rPr lang="de-DE" dirty="0" smtClean="0"/>
              <a:t> March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smtClean="0"/>
              <a:t>Probestation </a:t>
            </a:r>
            <a:r>
              <a:rPr lang="de-DE" dirty="0" err="1" smtClean="0"/>
              <a:t>and</a:t>
            </a:r>
            <a:r>
              <a:rPr lang="de-DE" dirty="0" smtClean="0"/>
              <a:t> lab </a:t>
            </a:r>
            <a:r>
              <a:rPr lang="de-DE" dirty="0" err="1" smtClean="0"/>
              <a:t>setup</a:t>
            </a:r>
            <a:r>
              <a:rPr lang="de-DE" dirty="0" smtClean="0"/>
              <a:t> in </a:t>
            </a:r>
            <a:r>
              <a:rPr lang="de-DE" dirty="0" err="1" smtClean="0"/>
              <a:t>preparation</a:t>
            </a:r>
            <a:r>
              <a:rPr lang="de-DE" dirty="0" smtClean="0"/>
              <a:t> in Jülich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Barrel </a:t>
            </a:r>
            <a:r>
              <a:rPr lang="de-DE" dirty="0" err="1" smtClean="0"/>
              <a:t>sensor</a:t>
            </a:r>
            <a:endParaRPr lang="de-DE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smtClean="0"/>
              <a:t>New prototype </a:t>
            </a:r>
            <a:r>
              <a:rPr lang="de-DE" dirty="0" err="1" smtClean="0"/>
              <a:t>submitted</a:t>
            </a:r>
            <a:r>
              <a:rPr lang="de-DE" dirty="0" smtClean="0"/>
              <a:t> in </a:t>
            </a:r>
            <a:r>
              <a:rPr lang="de-DE" dirty="0" err="1" smtClean="0"/>
              <a:t>January</a:t>
            </a:r>
            <a:endParaRPr lang="de-DE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back in May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change</a:t>
            </a:r>
            <a:r>
              <a:rPr lang="de-DE" dirty="0" smtClean="0"/>
              <a:t>: poly-silicon </a:t>
            </a:r>
            <a:r>
              <a:rPr lang="de-DE" dirty="0" err="1" smtClean="0"/>
              <a:t>instead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punch-through</a:t>
            </a:r>
            <a:r>
              <a:rPr lang="de-DE" dirty="0" smtClean="0"/>
              <a:t> </a:t>
            </a:r>
            <a:r>
              <a:rPr lang="de-DE" dirty="0" err="1" smtClean="0"/>
              <a:t>biasing</a:t>
            </a:r>
            <a:endParaRPr lang="de-DE" dirty="0"/>
          </a:p>
        </p:txBody>
      </p:sp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70" y="862179"/>
            <a:ext cx="1832527" cy="267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6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Strip </a:t>
            </a:r>
            <a:r>
              <a:rPr lang="de-DE" dirty="0" err="1" smtClean="0"/>
              <a:t>Readout</a:t>
            </a:r>
            <a:r>
              <a:rPr lang="de-DE" dirty="0" smtClean="0"/>
              <a:t> Electronics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No free running strip front-end chip with PANDA specifications is available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Development of an own strip readout chip has started as a combined activity of Torino, Giessen and </a:t>
            </a:r>
            <a:r>
              <a:rPr lang="en-US" dirty="0" err="1" smtClean="0"/>
              <a:t>Jülich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96952"/>
            <a:ext cx="5422751" cy="310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97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 Flex Pitch </a:t>
            </a:r>
            <a:r>
              <a:rPr lang="de-DE" dirty="0" err="1" smtClean="0"/>
              <a:t>Adaptor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572000" y="1143000"/>
            <a:ext cx="419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algn="ctr">
              <a:spcBef>
                <a:spcPct val="20000"/>
              </a:spcBef>
            </a:pPr>
            <a:r>
              <a:rPr lang="en-US" sz="2000">
                <a:latin typeface="Calibri" charset="0"/>
                <a:ea typeface="Garamond" charset="0"/>
              </a:rPr>
              <a:t>Flex-PA and squared sensor assembled on a test board and successfully tested at SPS, CERN (September 2012)</a:t>
            </a:r>
            <a:endParaRPr lang="en-US" sz="2000">
              <a:solidFill>
                <a:srgbClr val="000000"/>
              </a:solidFill>
              <a:latin typeface="Calibri" charset="0"/>
              <a:ea typeface="Garamond" charset="0"/>
            </a:endParaRPr>
          </a:p>
        </p:txBody>
      </p:sp>
      <p:pic>
        <p:nvPicPr>
          <p:cNvPr id="5" name="Immagine 6" descr="assembly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5908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9" descr="assembly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run433hitma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27475"/>
            <a:ext cx="3276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86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Concept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19138" y="1000108"/>
            <a:ext cx="3420814" cy="501969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Carbon fiber support structure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Rectangular sensors with 90° stereo angle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Front end electronics at the side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Cooling available below front end electronics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Data concentrator to do feature extraction at the end of a stave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1000124"/>
            <a:ext cx="4803309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64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Prototypes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mmagine 4" descr="stav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214438"/>
            <a:ext cx="55626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5" descr="staveCu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956050"/>
            <a:ext cx="590232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9" descr="stav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373380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69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Data </a:t>
            </a:r>
            <a:r>
              <a:rPr lang="de-DE" dirty="0" err="1" smtClean="0"/>
              <a:t>Concentrator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23963"/>
            <a:ext cx="62484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3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Infrastructure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5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Off-Detector Electronics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Readout scheme: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Electrical data transmission with</a:t>
            </a:r>
            <a:br>
              <a:rPr lang="en-US" dirty="0" smtClean="0"/>
            </a:br>
            <a:r>
              <a:rPr lang="en-US" dirty="0" smtClean="0"/>
              <a:t>320 Mbit/s serial links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err="1" smtClean="0"/>
              <a:t>Aluminium</a:t>
            </a:r>
            <a:r>
              <a:rPr lang="en-US" dirty="0" smtClean="0"/>
              <a:t> cables tested</a:t>
            </a:r>
            <a:br>
              <a:rPr lang="en-US" dirty="0" smtClean="0"/>
            </a:br>
            <a:r>
              <a:rPr lang="en-US" dirty="0" err="1" smtClean="0"/>
              <a:t>succesfully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Connection to module bus under</a:t>
            </a:r>
            <a:br>
              <a:rPr lang="en-US" dirty="0" smtClean="0"/>
            </a:br>
            <a:r>
              <a:rPr lang="en-US" dirty="0" smtClean="0"/>
              <a:t>study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Optical data conversion</a:t>
            </a:r>
            <a:br>
              <a:rPr lang="en-US" dirty="0" smtClean="0"/>
            </a:br>
            <a:r>
              <a:rPr lang="en-US" dirty="0" smtClean="0"/>
              <a:t>immediately after active volume</a:t>
            </a:r>
            <a:br>
              <a:rPr lang="en-US" dirty="0" smtClean="0"/>
            </a:br>
            <a:r>
              <a:rPr lang="en-US" dirty="0" smtClean="0"/>
              <a:t>of MVD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Optical data transmission done with GBT which is under development at CERN for LHC upgrade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Powering scheme via DC-DC converters under test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98997"/>
            <a:ext cx="3067049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88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DC-DC </a:t>
            </a:r>
            <a:r>
              <a:rPr lang="de-DE" dirty="0" err="1" smtClean="0"/>
              <a:t>powering</a:t>
            </a:r>
            <a:r>
              <a:rPr lang="de-DE" dirty="0" smtClean="0"/>
              <a:t> </a:t>
            </a:r>
            <a:r>
              <a:rPr lang="de-DE" dirty="0" err="1" smtClean="0"/>
              <a:t>concept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138" y="1000108"/>
            <a:ext cx="3060774" cy="501969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Power </a:t>
            </a:r>
            <a:r>
              <a:rPr lang="de-DE" dirty="0" err="1" smtClean="0"/>
              <a:t>regulator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LHC </a:t>
            </a:r>
            <a:r>
              <a:rPr lang="de-DE" dirty="0" err="1" smtClean="0"/>
              <a:t>experiments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Air </a:t>
            </a:r>
            <a:r>
              <a:rPr lang="de-DE" dirty="0" err="1" smtClean="0"/>
              <a:t>coils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operate</a:t>
            </a:r>
            <a:r>
              <a:rPr lang="de-DE" dirty="0" smtClean="0"/>
              <a:t> in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fields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80 % </a:t>
            </a:r>
            <a:r>
              <a:rPr lang="de-DE" dirty="0" err="1" smtClean="0"/>
              <a:t>efficiency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/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52539"/>
            <a:ext cx="5306937" cy="255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0" y="4005064"/>
            <a:ext cx="434168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65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System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Water based cooling system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Depression mode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Operating at room temperature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Carbon foam with high thermal conductivity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55961"/>
            <a:ext cx="379095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60724"/>
            <a:ext cx="38004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13111"/>
            <a:ext cx="37719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36912"/>
            <a:ext cx="367665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10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Plant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19138" y="1000108"/>
            <a:ext cx="4140894" cy="501969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Design based on ALICE cooling system for the silicon part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First design of a common cooling plant for strip and pixel part finished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Space requested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 smaller test setup will be set up in the near future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67665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99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41009"/>
            <a:ext cx="3854713" cy="434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Concept</a:t>
            </a:r>
            <a:r>
              <a:rPr lang="de-DE" dirty="0" smtClean="0"/>
              <a:t> Strip Disks</a:t>
            </a:r>
            <a:endParaRPr lang="de-DE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6" y="1786793"/>
            <a:ext cx="3913584" cy="44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14192"/>
            <a:ext cx="2592288" cy="202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237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3399177" cy="271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Concept</a:t>
            </a:r>
            <a:r>
              <a:rPr lang="de-DE" dirty="0" smtClean="0"/>
              <a:t> Strip Disks</a:t>
            </a:r>
            <a:endParaRPr lang="de-DE" dirty="0"/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3384375" cy="270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83" y="3573016"/>
            <a:ext cx="3114346" cy="249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95" y="865545"/>
            <a:ext cx="3528392" cy="282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733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 Strip Disks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488832" cy="414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099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219" y="49740"/>
            <a:ext cx="7243145" cy="661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16174" y="2369386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Patch Panel for Cooling Manifolds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339752" y="5229202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Polyurethane flex tubes </a:t>
            </a:r>
            <a:r>
              <a:rPr lang="en-US" sz="1200" dirty="0" smtClean="0">
                <a:solidFill>
                  <a:srgbClr val="FF0000"/>
                </a:solidFill>
              </a:rPr>
              <a:t>Ø</a:t>
            </a:r>
            <a:r>
              <a:rPr lang="en-US" dirty="0" smtClean="0">
                <a:solidFill>
                  <a:srgbClr val="FF0000"/>
                </a:solidFill>
              </a:rPr>
              <a:t>4x</a:t>
            </a:r>
            <a:r>
              <a:rPr lang="en-US" sz="1200" dirty="0" smtClean="0">
                <a:solidFill>
                  <a:srgbClr val="FF0000"/>
                </a:solidFill>
              </a:rPr>
              <a:t>Ø</a:t>
            </a:r>
            <a:r>
              <a:rPr lang="en-US" dirty="0" smtClean="0">
                <a:solidFill>
                  <a:srgbClr val="FF0000"/>
                </a:solidFill>
              </a:rPr>
              <a:t>2.5 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6" name="Connettore 7 15"/>
          <p:cNvCxnSpPr>
            <a:stCxn id="14" idx="0"/>
          </p:cNvCxnSpPr>
          <p:nvPr/>
        </p:nvCxnSpPr>
        <p:spPr>
          <a:xfrm rot="16200000" flipV="1">
            <a:off x="3653933" y="4779118"/>
            <a:ext cx="504058" cy="39611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7 5"/>
          <p:cNvCxnSpPr>
            <a:stCxn id="2" idx="2"/>
          </p:cNvCxnSpPr>
          <p:nvPr/>
        </p:nvCxnSpPr>
        <p:spPr>
          <a:xfrm rot="5400000">
            <a:off x="1510759" y="2940277"/>
            <a:ext cx="969022" cy="56590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742455"/>
              </p:ext>
            </p:extLst>
          </p:nvPr>
        </p:nvGraphicFramePr>
        <p:xfrm>
          <a:off x="251520" y="260251"/>
          <a:ext cx="4968553" cy="17526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67717"/>
                <a:gridCol w="1100418"/>
                <a:gridCol w="110041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ITEM</a:t>
                      </a:r>
                      <a:endParaRPr lang="en-GB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#</a:t>
                      </a:r>
                      <a:endParaRPr lang="en-GB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Area (mm</a:t>
                      </a:r>
                      <a:r>
                        <a:rPr lang="en-GB" baseline="30000" dirty="0" smtClean="0"/>
                        <a:t>2</a:t>
                      </a:r>
                      <a:r>
                        <a:rPr lang="en-GB" baseline="0" dirty="0" smtClean="0"/>
                        <a:t>)</a:t>
                      </a:r>
                      <a:endParaRPr lang="en-GB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Cooling</a:t>
                      </a:r>
                      <a:r>
                        <a:rPr lang="en-GB" baseline="0" dirty="0" smtClean="0"/>
                        <a:t>  Tubes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2400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Power/Signal cables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5600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23200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Total (no safety factor)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25600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22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53" y="0"/>
            <a:ext cx="7255693" cy="6858000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612735"/>
              </p:ext>
            </p:extLst>
          </p:nvPr>
        </p:nvGraphicFramePr>
        <p:xfrm>
          <a:off x="323528" y="332656"/>
          <a:ext cx="5364088" cy="15446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1022"/>
                <a:gridCol w="1341022"/>
                <a:gridCol w="1341022"/>
                <a:gridCol w="1341022"/>
              </a:tblGrid>
              <a:tr h="3332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Pixel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Strip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Power (W)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535867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GBT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122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 (41)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350 (385)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64304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DC-DC Conv.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596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1322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1763688" y="5751512"/>
            <a:ext cx="3946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GBT</a:t>
            </a:r>
            <a:r>
              <a:rPr lang="en-GB" dirty="0" smtClean="0"/>
              <a:t> support structure</a:t>
            </a:r>
          </a:p>
          <a:p>
            <a:r>
              <a:rPr lang="en-GB" dirty="0" smtClean="0"/>
              <a:t>2 halves – suspended on the Beam-Pipe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936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16130"/>
            <a:ext cx="8882116" cy="575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2 5"/>
          <p:cNvCxnSpPr/>
          <p:nvPr/>
        </p:nvCxnSpPr>
        <p:spPr>
          <a:xfrm flipV="1">
            <a:off x="1907704" y="1340768"/>
            <a:ext cx="792088" cy="1728192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H="1" flipV="1">
            <a:off x="2699792" y="1340768"/>
            <a:ext cx="504056" cy="1368152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2699792" y="1340768"/>
            <a:ext cx="1440160" cy="115212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658930" y="949370"/>
            <a:ext cx="259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DC-DC CONVERTERS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789303" y="3356992"/>
            <a:ext cx="74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GBTs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11" name="Connettore 2 10"/>
          <p:cNvCxnSpPr>
            <a:stCxn id="10" idx="0"/>
          </p:cNvCxnSpPr>
          <p:nvPr/>
        </p:nvCxnSpPr>
        <p:spPr>
          <a:xfrm flipV="1">
            <a:off x="6163797" y="2924944"/>
            <a:ext cx="260423" cy="43204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6903001" y="76470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MVD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13" name="Connettore 2 12"/>
          <p:cNvCxnSpPr>
            <a:stCxn id="12" idx="2"/>
          </p:cNvCxnSpPr>
          <p:nvPr/>
        </p:nvCxnSpPr>
        <p:spPr>
          <a:xfrm>
            <a:off x="7251815" y="1134036"/>
            <a:ext cx="528479" cy="35074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1658930" y="3068960"/>
            <a:ext cx="7377566" cy="2088232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 rot="20760724">
            <a:off x="3784034" y="403501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2840 mm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16" name="Connettore 1 15"/>
          <p:cNvCxnSpPr/>
          <p:nvPr/>
        </p:nvCxnSpPr>
        <p:spPr>
          <a:xfrm>
            <a:off x="1331640" y="3861048"/>
            <a:ext cx="327290" cy="151216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8748464" y="1772816"/>
            <a:ext cx="360040" cy="16561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139952" y="1300118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COOLING MANIFOLDS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21" name="Connettore 2 20"/>
          <p:cNvCxnSpPr>
            <a:stCxn id="20" idx="2"/>
          </p:cNvCxnSpPr>
          <p:nvPr/>
        </p:nvCxnSpPr>
        <p:spPr>
          <a:xfrm flipH="1">
            <a:off x="4788024" y="1669450"/>
            <a:ext cx="681779" cy="67943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93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MVD </a:t>
            </a:r>
            <a:r>
              <a:rPr lang="de-DE" dirty="0" err="1" smtClean="0"/>
              <a:t>Structure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08104" y="1000108"/>
            <a:ext cx="2983434" cy="501969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dirty="0" smtClean="0">
                <a:solidFill>
                  <a:srgbClr val="FF0000"/>
                </a:solidFill>
              </a:rPr>
              <a:t>2 </a:t>
            </a:r>
            <a:r>
              <a:rPr lang="de-DE" dirty="0" err="1" smtClean="0">
                <a:solidFill>
                  <a:srgbClr val="FF0000"/>
                </a:solidFill>
              </a:rPr>
              <a:t>barrel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pixel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layers</a:t>
            </a:r>
            <a:endParaRPr lang="de-DE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4 </a:t>
            </a:r>
            <a:r>
              <a:rPr lang="de-DE" dirty="0" err="1">
                <a:solidFill>
                  <a:srgbClr val="FF0000"/>
                </a:solidFill>
              </a:rPr>
              <a:t>pixel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disks</a:t>
            </a:r>
            <a:endParaRPr lang="de-DE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DE" dirty="0" smtClean="0">
                <a:solidFill>
                  <a:srgbClr val="00FF00"/>
                </a:solidFill>
              </a:rPr>
              <a:t>2 </a:t>
            </a:r>
            <a:r>
              <a:rPr lang="de-DE" dirty="0" err="1" smtClean="0">
                <a:solidFill>
                  <a:srgbClr val="00FF00"/>
                </a:solidFill>
              </a:rPr>
              <a:t>barrel</a:t>
            </a:r>
            <a:r>
              <a:rPr lang="de-DE" dirty="0" smtClean="0">
                <a:solidFill>
                  <a:srgbClr val="00FF00"/>
                </a:solidFill>
              </a:rPr>
              <a:t> </a:t>
            </a:r>
            <a:r>
              <a:rPr lang="de-DE" dirty="0" err="1" smtClean="0">
                <a:solidFill>
                  <a:srgbClr val="00FF00"/>
                </a:solidFill>
              </a:rPr>
              <a:t>strip</a:t>
            </a:r>
            <a:r>
              <a:rPr lang="de-DE" dirty="0" smtClean="0">
                <a:solidFill>
                  <a:srgbClr val="00FF00"/>
                </a:solidFill>
              </a:rPr>
              <a:t> </a:t>
            </a:r>
            <a:r>
              <a:rPr lang="de-DE" dirty="0" err="1" smtClean="0">
                <a:solidFill>
                  <a:srgbClr val="00FF00"/>
                </a:solidFill>
              </a:rPr>
              <a:t>layers</a:t>
            </a:r>
            <a:endParaRPr lang="de-DE" dirty="0" smtClean="0">
              <a:solidFill>
                <a:srgbClr val="00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2 </a:t>
            </a:r>
            <a:r>
              <a:rPr lang="de-DE" dirty="0" err="1" smtClean="0">
                <a:solidFill>
                  <a:srgbClr val="92D050"/>
                </a:solidFill>
              </a:rPr>
              <a:t>mixed</a:t>
            </a:r>
            <a:r>
              <a:rPr lang="de-DE" dirty="0" smtClean="0">
                <a:solidFill>
                  <a:srgbClr val="92D05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disks</a:t>
            </a:r>
            <a:endParaRPr lang="de-DE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2 optional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lambda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disks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908720"/>
            <a:ext cx="455258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93096"/>
            <a:ext cx="5256584" cy="201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28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Cable Routing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CasellaDiTesto 4"/>
          <p:cNvSpPr txBox="1">
            <a:spLocks noChangeArrowheads="1"/>
          </p:cNvSpPr>
          <p:nvPr/>
        </p:nvSpPr>
        <p:spPr bwMode="auto">
          <a:xfrm>
            <a:off x="800100" y="1219200"/>
            <a:ext cx="80391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>
                <a:latin typeface="Calibri" charset="0"/>
              </a:rPr>
              <a:t> From the outside to the MVD (through GBT area):</a:t>
            </a:r>
          </a:p>
          <a:p>
            <a:pPr lvl="1" eaLnBrk="1" hangingPunct="1">
              <a:buFont typeface="Arial" charset="0"/>
              <a:buChar char="•"/>
            </a:pPr>
            <a:r>
              <a:rPr lang="it-IT" sz="1800">
                <a:latin typeface="Calibri" charset="0"/>
              </a:rPr>
              <a:t> powering of the chips (analog and digital) for strips (FE) and pixels (ToPiX)</a:t>
            </a:r>
          </a:p>
          <a:p>
            <a:pPr lvl="1" eaLnBrk="1" hangingPunct="1">
              <a:buFont typeface="Arial" charset="0"/>
              <a:buChar char="•"/>
            </a:pPr>
            <a:r>
              <a:rPr lang="it-IT" sz="1800">
                <a:latin typeface="Calibri" charset="0"/>
              </a:rPr>
              <a:t> powering of the MDCs (strip part only)</a:t>
            </a:r>
          </a:p>
          <a:p>
            <a:pPr lvl="1" eaLnBrk="1" hangingPunct="1">
              <a:buFont typeface="Arial" charset="0"/>
              <a:buChar char="•"/>
            </a:pPr>
            <a:r>
              <a:rPr lang="it-IT" sz="1800">
                <a:latin typeface="Calibri" charset="0"/>
              </a:rPr>
              <a:t> powering of the sensors (HV) for strips and pixels</a:t>
            </a:r>
          </a:p>
          <a:p>
            <a:pPr eaLnBrk="1" hangingPunct="1"/>
            <a:endParaRPr lang="it-IT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Calibri" charset="0"/>
              </a:rPr>
              <a:t> From the GBT boards to the MVD:</a:t>
            </a:r>
          </a:p>
          <a:p>
            <a:pPr lvl="1" eaLnBrk="1" hangingPunct="1">
              <a:buFont typeface="Arial" charset="0"/>
              <a:buChar char="•"/>
            </a:pPr>
            <a:r>
              <a:rPr lang="it-IT" sz="1800">
                <a:latin typeface="Calibri" charset="0"/>
              </a:rPr>
              <a:t> flat data cables</a:t>
            </a:r>
          </a:p>
          <a:p>
            <a:pPr eaLnBrk="1" hangingPunct="1"/>
            <a:endParaRPr lang="it-IT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Calibri" charset="0"/>
              </a:rPr>
              <a:t> From the outside to the GBT boards:</a:t>
            </a:r>
          </a:p>
          <a:p>
            <a:pPr lvl="1" eaLnBrk="1" hangingPunct="1">
              <a:buFont typeface="Arial" charset="0"/>
              <a:buChar char="•"/>
            </a:pPr>
            <a:r>
              <a:rPr lang="it-IT" sz="1800">
                <a:latin typeface="Calibri" charset="0"/>
              </a:rPr>
              <a:t> powering of the GBT boards</a:t>
            </a:r>
          </a:p>
          <a:p>
            <a:pPr lvl="1" eaLnBrk="1" hangingPunct="1">
              <a:buFont typeface="Arial" charset="0"/>
              <a:buChar char="•"/>
            </a:pPr>
            <a:r>
              <a:rPr lang="it-IT" sz="1800">
                <a:latin typeface="Calibri" charset="0"/>
              </a:rPr>
              <a:t> optical fibers</a:t>
            </a:r>
          </a:p>
        </p:txBody>
      </p:sp>
      <p:sp>
        <p:nvSpPr>
          <p:cNvPr id="5" name="CasellaDiTesto 5"/>
          <p:cNvSpPr txBox="1">
            <a:spLocks noChangeArrowheads="1"/>
          </p:cNvSpPr>
          <p:nvPr/>
        </p:nvSpPr>
        <p:spPr bwMode="auto">
          <a:xfrm>
            <a:off x="6515100" y="5095875"/>
            <a:ext cx="1752600" cy="1476375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it-IT" sz="3000" b="1">
              <a:solidFill>
                <a:srgbClr val="000000"/>
              </a:solidFill>
              <a:latin typeface="Calibri" charset="0"/>
            </a:endParaRPr>
          </a:p>
          <a:p>
            <a:pPr algn="ctr" eaLnBrk="1" hangingPunct="1"/>
            <a:r>
              <a:rPr lang="it-IT" sz="3000" b="1">
                <a:solidFill>
                  <a:srgbClr val="000000"/>
                </a:solidFill>
                <a:latin typeface="Calibri" charset="0"/>
              </a:rPr>
              <a:t>MVD</a:t>
            </a:r>
          </a:p>
          <a:p>
            <a:pPr algn="ctr" eaLnBrk="1" hangingPunct="1"/>
            <a:endParaRPr lang="it-IT" sz="3000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CasellaDiTesto 6"/>
          <p:cNvSpPr txBox="1">
            <a:spLocks noChangeArrowheads="1"/>
          </p:cNvSpPr>
          <p:nvPr/>
        </p:nvSpPr>
        <p:spPr bwMode="auto">
          <a:xfrm>
            <a:off x="4076700" y="5094288"/>
            <a:ext cx="990600" cy="1476375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it-IT" sz="3000" b="1">
              <a:solidFill>
                <a:srgbClr val="000000"/>
              </a:solidFill>
              <a:latin typeface="Calibri" charset="0"/>
            </a:endParaRPr>
          </a:p>
          <a:p>
            <a:pPr algn="ctr" eaLnBrk="1" hangingPunct="1"/>
            <a:r>
              <a:rPr lang="it-IT" sz="3000" b="1">
                <a:solidFill>
                  <a:srgbClr val="000000"/>
                </a:solidFill>
                <a:latin typeface="Calibri" charset="0"/>
              </a:rPr>
              <a:t>GBT</a:t>
            </a:r>
          </a:p>
          <a:p>
            <a:pPr algn="ctr" eaLnBrk="1" hangingPunct="1"/>
            <a:endParaRPr lang="it-IT" sz="3000" b="1">
              <a:solidFill>
                <a:srgbClr val="000000"/>
              </a:solidFill>
              <a:latin typeface="Calibri" charset="0"/>
            </a:endParaRPr>
          </a:p>
        </p:txBody>
      </p:sp>
      <p:cxnSp>
        <p:nvCxnSpPr>
          <p:cNvPr id="7" name="Connettore 2 8"/>
          <p:cNvCxnSpPr>
            <a:cxnSpLocks noChangeShapeType="1"/>
            <a:stCxn id="6" idx="3"/>
            <a:endCxn id="5" idx="1"/>
          </p:cNvCxnSpPr>
          <p:nvPr/>
        </p:nvCxnSpPr>
        <p:spPr bwMode="auto">
          <a:xfrm>
            <a:off x="5067300" y="5832475"/>
            <a:ext cx="1447800" cy="1588"/>
          </a:xfrm>
          <a:prstGeom prst="straightConnector1">
            <a:avLst/>
          </a:prstGeom>
          <a:noFill/>
          <a:ln w="25400">
            <a:solidFill>
              <a:srgbClr val="3136FF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nettore 2 10"/>
          <p:cNvCxnSpPr>
            <a:cxnSpLocks noChangeShapeType="1"/>
            <a:endCxn id="6" idx="1"/>
          </p:cNvCxnSpPr>
          <p:nvPr/>
        </p:nvCxnSpPr>
        <p:spPr bwMode="auto">
          <a:xfrm>
            <a:off x="800100" y="5829300"/>
            <a:ext cx="3276600" cy="3175"/>
          </a:xfrm>
          <a:prstGeom prst="straightConnector1">
            <a:avLst/>
          </a:prstGeom>
          <a:noFill/>
          <a:ln w="25400">
            <a:solidFill>
              <a:srgbClr val="3136FF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Forma 14"/>
          <p:cNvCxnSpPr>
            <a:cxnSpLocks noChangeShapeType="1"/>
          </p:cNvCxnSpPr>
          <p:nvPr/>
        </p:nvCxnSpPr>
        <p:spPr bwMode="auto">
          <a:xfrm>
            <a:off x="800100" y="5487988"/>
            <a:ext cx="5715000" cy="158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3136FF"/>
            </a:solidFill>
            <a:miter lim="800000"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CasellaDiTesto 18"/>
          <p:cNvSpPr txBox="1">
            <a:spLocks noChangeArrowheads="1"/>
          </p:cNvSpPr>
          <p:nvPr/>
        </p:nvSpPr>
        <p:spPr bwMode="auto">
          <a:xfrm>
            <a:off x="2598738" y="5919788"/>
            <a:ext cx="312737" cy="369887"/>
          </a:xfrm>
          <a:prstGeom prst="rect">
            <a:avLst/>
          </a:pr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sz="1800">
                <a:solidFill>
                  <a:srgbClr val="FFFFFF"/>
                </a:solidFill>
                <a:latin typeface="Calibri" charset="0"/>
              </a:rPr>
              <a:t>3</a:t>
            </a:r>
          </a:p>
        </p:txBody>
      </p:sp>
      <p:sp>
        <p:nvSpPr>
          <p:cNvPr id="11" name="CasellaDiTesto 19"/>
          <p:cNvSpPr txBox="1">
            <a:spLocks noChangeArrowheads="1"/>
          </p:cNvSpPr>
          <p:nvPr/>
        </p:nvSpPr>
        <p:spPr bwMode="auto">
          <a:xfrm>
            <a:off x="3068638" y="5040313"/>
            <a:ext cx="312737" cy="369887"/>
          </a:xfrm>
          <a:prstGeom prst="rect">
            <a:avLst/>
          </a:pr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sz="1800">
                <a:solidFill>
                  <a:srgbClr val="FFFFFF"/>
                </a:solidFill>
                <a:latin typeface="Calibri" charset="0"/>
              </a:rPr>
              <a:t>1</a:t>
            </a:r>
          </a:p>
        </p:txBody>
      </p:sp>
      <p:sp>
        <p:nvSpPr>
          <p:cNvPr id="12" name="CasellaDiTesto 20"/>
          <p:cNvSpPr txBox="1">
            <a:spLocks noChangeArrowheads="1"/>
          </p:cNvSpPr>
          <p:nvPr/>
        </p:nvSpPr>
        <p:spPr bwMode="auto">
          <a:xfrm>
            <a:off x="5859463" y="5943600"/>
            <a:ext cx="301625" cy="369888"/>
          </a:xfrm>
          <a:prstGeom prst="rect">
            <a:avLst/>
          </a:pr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sz="1800">
                <a:solidFill>
                  <a:srgbClr val="FFFFFF"/>
                </a:solidFill>
                <a:latin typeface="Calibri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1382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Cable Routing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CasellaDiTesto 4"/>
          <p:cNvSpPr txBox="1">
            <a:spLocks noChangeArrowheads="1"/>
          </p:cNvSpPr>
          <p:nvPr/>
        </p:nvSpPr>
        <p:spPr bwMode="auto">
          <a:xfrm>
            <a:off x="800100" y="1219200"/>
            <a:ext cx="80391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 typeface="Calibri" charset="0"/>
              <a:buAutoNum type="arabicPeriod"/>
            </a:pPr>
            <a:r>
              <a:rPr lang="it-IT">
                <a:latin typeface="Calibri" charset="0"/>
              </a:rPr>
              <a:t> From the outside to the MVD (through GBT area):</a:t>
            </a:r>
          </a:p>
          <a:p>
            <a:pPr lvl="2" eaLnBrk="1" hangingPunct="1">
              <a:buFont typeface="Arial" charset="0"/>
              <a:buChar char="•"/>
            </a:pPr>
            <a:r>
              <a:rPr lang="it-IT" sz="1800">
                <a:latin typeface="Calibri" charset="0"/>
              </a:rPr>
              <a:t> from disks: </a:t>
            </a:r>
            <a:r>
              <a:rPr lang="it-IT" sz="1800" b="1">
                <a:solidFill>
                  <a:srgbClr val="FF0000"/>
                </a:solidFill>
                <a:latin typeface="Calibri" charset="0"/>
              </a:rPr>
              <a:t>1584 cables, 7722 mm</a:t>
            </a:r>
            <a:r>
              <a:rPr lang="it-IT" sz="1800" b="1" baseline="30000">
                <a:solidFill>
                  <a:srgbClr val="FF0000"/>
                </a:solidFill>
                <a:latin typeface="Calibri" charset="0"/>
              </a:rPr>
              <a:t>2</a:t>
            </a:r>
            <a:endParaRPr lang="it-IT" sz="1800">
              <a:latin typeface="Calibri" charset="0"/>
            </a:endParaRPr>
          </a:p>
          <a:p>
            <a:pPr lvl="2" eaLnBrk="1" hangingPunct="1">
              <a:buFont typeface="Arial" charset="0"/>
              <a:buChar char="•"/>
            </a:pPr>
            <a:r>
              <a:rPr lang="it-IT" sz="1800">
                <a:latin typeface="Calibri" charset="0"/>
              </a:rPr>
              <a:t> from barrels: </a:t>
            </a:r>
            <a:r>
              <a:rPr lang="it-IT" sz="1800" b="1">
                <a:solidFill>
                  <a:srgbClr val="FF0000"/>
                </a:solidFill>
                <a:latin typeface="Calibri" charset="0"/>
              </a:rPr>
              <a:t>3592 cables, 11964 mm</a:t>
            </a:r>
            <a:r>
              <a:rPr lang="it-IT" sz="1800" b="1" baseline="30000">
                <a:solidFill>
                  <a:srgbClr val="FF0000"/>
                </a:solidFill>
                <a:latin typeface="Calibri" charset="0"/>
              </a:rPr>
              <a:t>2</a:t>
            </a:r>
          </a:p>
          <a:p>
            <a:pPr lvl="3" eaLnBrk="1" hangingPunct="1">
              <a:buFont typeface="Arial" charset="0"/>
              <a:buChar char="•"/>
            </a:pPr>
            <a:r>
              <a:rPr lang="it-IT" sz="1800">
                <a:latin typeface="Calibri" charset="0"/>
              </a:rPr>
              <a:t> TOTAL: </a:t>
            </a:r>
            <a:r>
              <a:rPr lang="it-IT" sz="1800" b="1">
                <a:solidFill>
                  <a:srgbClr val="FF0000"/>
                </a:solidFill>
                <a:latin typeface="Calibri" charset="0"/>
              </a:rPr>
              <a:t>5176 cables, 19686 mm</a:t>
            </a:r>
            <a:r>
              <a:rPr lang="it-IT" sz="1800" b="1" baseline="30000">
                <a:solidFill>
                  <a:srgbClr val="FF0000"/>
                </a:solidFill>
                <a:latin typeface="Calibri" charset="0"/>
              </a:rPr>
              <a:t>2</a:t>
            </a:r>
            <a:endParaRPr lang="it-IT" sz="1800">
              <a:latin typeface="Calibri" charset="0"/>
            </a:endParaRPr>
          </a:p>
          <a:p>
            <a:pPr eaLnBrk="1" hangingPunct="1"/>
            <a:endParaRPr lang="it-IT">
              <a:latin typeface="Calibri" charset="0"/>
            </a:endParaRPr>
          </a:p>
          <a:p>
            <a:pPr eaLnBrk="1" hangingPunct="1">
              <a:buFont typeface="Calibri" charset="0"/>
              <a:buAutoNum type="arabicPeriod"/>
            </a:pPr>
            <a:r>
              <a:rPr lang="it-IT">
                <a:latin typeface="Calibri" charset="0"/>
              </a:rPr>
              <a:t> From the GBT boards to the MVD:</a:t>
            </a:r>
          </a:p>
          <a:p>
            <a:pPr lvl="2" eaLnBrk="1" hangingPunct="1">
              <a:buFont typeface="Arial" charset="0"/>
              <a:buChar char="•"/>
            </a:pPr>
            <a:r>
              <a:rPr lang="it-IT" sz="1800" b="1">
                <a:solidFill>
                  <a:srgbClr val="FF0000"/>
                </a:solidFill>
                <a:latin typeface="Calibri" charset="0"/>
              </a:rPr>
              <a:t> 614 cables, 2149 mm</a:t>
            </a:r>
            <a:r>
              <a:rPr lang="it-IT" sz="1800" b="1" baseline="30000">
                <a:solidFill>
                  <a:srgbClr val="FF0000"/>
                </a:solidFill>
                <a:latin typeface="Calibri" charset="0"/>
              </a:rPr>
              <a:t>2</a:t>
            </a:r>
          </a:p>
          <a:p>
            <a:pPr lvl="1" eaLnBrk="1" hangingPunct="1">
              <a:buFont typeface="Arial" charset="0"/>
              <a:buChar char="•"/>
            </a:pPr>
            <a:endParaRPr lang="it-IT">
              <a:latin typeface="Calibri" charset="0"/>
            </a:endParaRPr>
          </a:p>
          <a:p>
            <a:pPr eaLnBrk="1" hangingPunct="1">
              <a:buFont typeface="Calibri" charset="0"/>
              <a:buAutoNum type="arabicPeriod"/>
            </a:pPr>
            <a:r>
              <a:rPr lang="it-IT">
                <a:latin typeface="Calibri" charset="0"/>
              </a:rPr>
              <a:t> From the outside to the GBT boards:</a:t>
            </a:r>
            <a:endParaRPr lang="it-IT" sz="1800">
              <a:latin typeface="Calibri" charset="0"/>
            </a:endParaRPr>
          </a:p>
          <a:p>
            <a:pPr lvl="2" eaLnBrk="1" hangingPunct="1">
              <a:buFont typeface="Arial" charset="0"/>
              <a:buChar char="•"/>
            </a:pPr>
            <a:r>
              <a:rPr lang="it-IT" sz="1800" b="1">
                <a:solidFill>
                  <a:srgbClr val="FF0000"/>
                </a:solidFill>
                <a:latin typeface="Calibri" charset="0"/>
              </a:rPr>
              <a:t> 1026 cables, 2294 mm</a:t>
            </a:r>
            <a:r>
              <a:rPr lang="it-IT" sz="1800" b="1" baseline="30000">
                <a:solidFill>
                  <a:srgbClr val="FF0000"/>
                </a:solidFill>
                <a:latin typeface="Calibri" charset="0"/>
              </a:rPr>
              <a:t>2</a:t>
            </a:r>
            <a:endParaRPr lang="it-IT" sz="1800">
              <a:latin typeface="Calibri" charset="0"/>
            </a:endParaRPr>
          </a:p>
        </p:txBody>
      </p:sp>
      <p:sp>
        <p:nvSpPr>
          <p:cNvPr id="5" name="CasellaDiTesto 5"/>
          <p:cNvSpPr txBox="1">
            <a:spLocks noChangeArrowheads="1"/>
          </p:cNvSpPr>
          <p:nvPr/>
        </p:nvSpPr>
        <p:spPr bwMode="auto">
          <a:xfrm>
            <a:off x="6515100" y="5095875"/>
            <a:ext cx="1752600" cy="1476375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it-IT" sz="3000" b="1">
              <a:solidFill>
                <a:srgbClr val="000000"/>
              </a:solidFill>
              <a:latin typeface="Calibri" charset="0"/>
            </a:endParaRPr>
          </a:p>
          <a:p>
            <a:pPr algn="ctr" eaLnBrk="1" hangingPunct="1"/>
            <a:r>
              <a:rPr lang="it-IT" sz="3000" b="1">
                <a:solidFill>
                  <a:srgbClr val="000000"/>
                </a:solidFill>
                <a:latin typeface="Calibri" charset="0"/>
              </a:rPr>
              <a:t>MVD</a:t>
            </a:r>
          </a:p>
          <a:p>
            <a:pPr algn="ctr" eaLnBrk="1" hangingPunct="1"/>
            <a:endParaRPr lang="it-IT" sz="3000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CasellaDiTesto 6"/>
          <p:cNvSpPr txBox="1">
            <a:spLocks noChangeArrowheads="1"/>
          </p:cNvSpPr>
          <p:nvPr/>
        </p:nvSpPr>
        <p:spPr bwMode="auto">
          <a:xfrm>
            <a:off x="4076700" y="5094288"/>
            <a:ext cx="990600" cy="1476375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it-IT" sz="3000" b="1">
              <a:solidFill>
                <a:srgbClr val="000000"/>
              </a:solidFill>
              <a:latin typeface="Calibri" charset="0"/>
            </a:endParaRPr>
          </a:p>
          <a:p>
            <a:pPr algn="ctr" eaLnBrk="1" hangingPunct="1"/>
            <a:r>
              <a:rPr lang="it-IT" sz="3000" b="1">
                <a:solidFill>
                  <a:srgbClr val="000000"/>
                </a:solidFill>
                <a:latin typeface="Calibri" charset="0"/>
              </a:rPr>
              <a:t>GBT</a:t>
            </a:r>
          </a:p>
          <a:p>
            <a:pPr algn="ctr" eaLnBrk="1" hangingPunct="1"/>
            <a:endParaRPr lang="it-IT" sz="3000" b="1">
              <a:solidFill>
                <a:srgbClr val="000000"/>
              </a:solidFill>
              <a:latin typeface="Calibri" charset="0"/>
            </a:endParaRPr>
          </a:p>
        </p:txBody>
      </p:sp>
      <p:cxnSp>
        <p:nvCxnSpPr>
          <p:cNvPr id="7" name="Connettore 2 8"/>
          <p:cNvCxnSpPr>
            <a:cxnSpLocks noChangeShapeType="1"/>
            <a:stCxn id="6" idx="3"/>
            <a:endCxn id="5" idx="1"/>
          </p:cNvCxnSpPr>
          <p:nvPr/>
        </p:nvCxnSpPr>
        <p:spPr bwMode="auto">
          <a:xfrm>
            <a:off x="5067300" y="5832475"/>
            <a:ext cx="1447800" cy="1588"/>
          </a:xfrm>
          <a:prstGeom prst="straightConnector1">
            <a:avLst/>
          </a:prstGeom>
          <a:noFill/>
          <a:ln w="25400">
            <a:solidFill>
              <a:srgbClr val="3136FF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nettore 2 10"/>
          <p:cNvCxnSpPr>
            <a:cxnSpLocks noChangeShapeType="1"/>
            <a:endCxn id="6" idx="1"/>
          </p:cNvCxnSpPr>
          <p:nvPr/>
        </p:nvCxnSpPr>
        <p:spPr bwMode="auto">
          <a:xfrm>
            <a:off x="800100" y="5829300"/>
            <a:ext cx="3276600" cy="3175"/>
          </a:xfrm>
          <a:prstGeom prst="straightConnector1">
            <a:avLst/>
          </a:prstGeom>
          <a:noFill/>
          <a:ln w="25400">
            <a:solidFill>
              <a:srgbClr val="3136FF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Forma 14"/>
          <p:cNvCxnSpPr>
            <a:cxnSpLocks noChangeShapeType="1"/>
          </p:cNvCxnSpPr>
          <p:nvPr/>
        </p:nvCxnSpPr>
        <p:spPr bwMode="auto">
          <a:xfrm>
            <a:off x="800100" y="5487988"/>
            <a:ext cx="5715000" cy="158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3136FF"/>
            </a:solidFill>
            <a:miter lim="800000"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CasellaDiTesto 18"/>
          <p:cNvSpPr txBox="1">
            <a:spLocks noChangeArrowheads="1"/>
          </p:cNvSpPr>
          <p:nvPr/>
        </p:nvSpPr>
        <p:spPr bwMode="auto">
          <a:xfrm>
            <a:off x="2598738" y="5919788"/>
            <a:ext cx="312737" cy="369887"/>
          </a:xfrm>
          <a:prstGeom prst="rect">
            <a:avLst/>
          </a:pr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sz="1800">
                <a:solidFill>
                  <a:srgbClr val="FFFFFF"/>
                </a:solidFill>
                <a:latin typeface="Calibri" charset="0"/>
              </a:rPr>
              <a:t>3</a:t>
            </a:r>
          </a:p>
        </p:txBody>
      </p:sp>
      <p:sp>
        <p:nvSpPr>
          <p:cNvPr id="11" name="CasellaDiTesto 19"/>
          <p:cNvSpPr txBox="1">
            <a:spLocks noChangeArrowheads="1"/>
          </p:cNvSpPr>
          <p:nvPr/>
        </p:nvSpPr>
        <p:spPr bwMode="auto">
          <a:xfrm>
            <a:off x="3068638" y="5040313"/>
            <a:ext cx="312737" cy="369887"/>
          </a:xfrm>
          <a:prstGeom prst="rect">
            <a:avLst/>
          </a:pr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sz="1800">
                <a:solidFill>
                  <a:srgbClr val="FFFFFF"/>
                </a:solidFill>
                <a:latin typeface="Calibri" charset="0"/>
              </a:rPr>
              <a:t>1</a:t>
            </a:r>
          </a:p>
        </p:txBody>
      </p:sp>
      <p:sp>
        <p:nvSpPr>
          <p:cNvPr id="12" name="CasellaDiTesto 20"/>
          <p:cNvSpPr txBox="1">
            <a:spLocks noChangeArrowheads="1"/>
          </p:cNvSpPr>
          <p:nvPr/>
        </p:nvSpPr>
        <p:spPr bwMode="auto">
          <a:xfrm>
            <a:off x="5859463" y="5943600"/>
            <a:ext cx="301625" cy="369888"/>
          </a:xfrm>
          <a:prstGeom prst="rect">
            <a:avLst/>
          </a:pr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sz="1800">
                <a:solidFill>
                  <a:srgbClr val="FFFFFF"/>
                </a:solidFill>
                <a:latin typeface="Calibri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2071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giraudo\panda\presentazioni\04072012_darmsadt\elettr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3"/>
            <a:ext cx="7053682" cy="574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ttore 2 11"/>
          <p:cNvCxnSpPr/>
          <p:nvPr/>
        </p:nvCxnSpPr>
        <p:spPr>
          <a:xfrm flipH="1">
            <a:off x="3563888" y="2780928"/>
            <a:ext cx="1656184" cy="151216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3203848" y="2564904"/>
            <a:ext cx="2304256" cy="19442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 rot="2382183">
            <a:off x="4551715" y="3672909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Ø298 mm</a:t>
            </a:r>
            <a:endParaRPr lang="en-GB" dirty="0"/>
          </a:p>
        </p:txBody>
      </p:sp>
      <p:sp>
        <p:nvSpPr>
          <p:cNvPr id="15" name="CasellaDiTesto 14"/>
          <p:cNvSpPr txBox="1"/>
          <p:nvPr/>
        </p:nvSpPr>
        <p:spPr>
          <a:xfrm rot="19022249">
            <a:off x="4061523" y="281576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Ø222 mm</a:t>
            </a:r>
            <a:endParaRPr lang="en-GB" b="1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678270" y="191683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GBT</a:t>
            </a:r>
            <a:r>
              <a:rPr lang="en-US" b="1" dirty="0" smtClean="0"/>
              <a:t> support cage</a:t>
            </a:r>
            <a:endParaRPr lang="it-IT" b="1" dirty="0"/>
          </a:p>
        </p:txBody>
      </p:sp>
      <p:cxnSp>
        <p:nvCxnSpPr>
          <p:cNvPr id="20" name="Connettore 2 19"/>
          <p:cNvCxnSpPr/>
          <p:nvPr/>
        </p:nvCxnSpPr>
        <p:spPr>
          <a:xfrm flipH="1">
            <a:off x="5678270" y="2286164"/>
            <a:ext cx="942726" cy="49476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>
            <a:stCxn id="18" idx="2"/>
          </p:cNvCxnSpPr>
          <p:nvPr/>
        </p:nvCxnSpPr>
        <p:spPr>
          <a:xfrm flipH="1">
            <a:off x="3995937" y="2286164"/>
            <a:ext cx="2774940" cy="18466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1043608" y="228616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BW end-cap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25" name="Connettore 2 24"/>
          <p:cNvCxnSpPr>
            <a:stCxn id="24" idx="2"/>
          </p:cNvCxnSpPr>
          <p:nvPr/>
        </p:nvCxnSpPr>
        <p:spPr>
          <a:xfrm>
            <a:off x="1802790" y="2655496"/>
            <a:ext cx="969010" cy="7946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flipV="1">
            <a:off x="2843808" y="3537012"/>
            <a:ext cx="3060340" cy="36004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3063249" y="317489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Ø320 mm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Services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723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giraudo\panda\presentazioni\darmstadt\04072012_darmstadt\gener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6736"/>
            <a:ext cx="5385450" cy="514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0" y="2521689"/>
            <a:ext cx="205172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GBT</a:t>
            </a:r>
            <a:r>
              <a:rPr lang="en-US" dirty="0" smtClean="0">
                <a:solidFill>
                  <a:srgbClr val="FF0000"/>
                </a:solidFill>
              </a:rPr>
              <a:t> support cage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8" name="Connettore 2 7"/>
          <p:cNvCxnSpPr>
            <a:stCxn id="6" idx="2"/>
          </p:cNvCxnSpPr>
          <p:nvPr/>
        </p:nvCxnSpPr>
        <p:spPr>
          <a:xfrm>
            <a:off x="1025860" y="2891021"/>
            <a:ext cx="1267730" cy="321955"/>
          </a:xfrm>
          <a:prstGeom prst="straightConnector1">
            <a:avLst/>
          </a:prstGeom>
          <a:ln w="1905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2808312" y="4957136"/>
            <a:ext cx="19094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Cooling manifolds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0" name="Connettore 2 9"/>
          <p:cNvCxnSpPr>
            <a:stCxn id="9" idx="0"/>
          </p:cNvCxnSpPr>
          <p:nvPr/>
        </p:nvCxnSpPr>
        <p:spPr>
          <a:xfrm flipH="1" flipV="1">
            <a:off x="2692725" y="4165048"/>
            <a:ext cx="1070336" cy="792088"/>
          </a:xfrm>
          <a:prstGeom prst="straightConnector1">
            <a:avLst/>
          </a:prstGeom>
          <a:ln w="1905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998067"/>
              </p:ext>
            </p:extLst>
          </p:nvPr>
        </p:nvGraphicFramePr>
        <p:xfrm>
          <a:off x="5385450" y="1356736"/>
          <a:ext cx="3758550" cy="2305271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282894"/>
                <a:gridCol w="1475656"/>
              </a:tblGrid>
              <a:tr h="294001"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</a:tr>
              <a:tr h="44317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GBT</a:t>
                      </a:r>
                      <a:r>
                        <a:rPr lang="en-US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support structure</a:t>
                      </a:r>
                      <a:endParaRPr lang="it-IT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31000 mm</a:t>
                      </a:r>
                      <a:r>
                        <a:rPr lang="en-US" baseline="30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it-IT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3745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Cooling tubes</a:t>
                      </a:r>
                      <a:endParaRPr lang="it-IT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2400 mm</a:t>
                      </a:r>
                      <a:r>
                        <a:rPr lang="en-US" baseline="30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it-IT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309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Through cables</a:t>
                      </a:r>
                      <a:endParaRPr lang="it-IT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19700 mm</a:t>
                      </a:r>
                      <a:r>
                        <a:rPr lang="en-US" baseline="30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it-IT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309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53100 mm</a:t>
                      </a:r>
                      <a:r>
                        <a:rPr lang="en-US" baseline="30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CasellaDiTesto 18"/>
          <p:cNvSpPr txBox="1"/>
          <p:nvPr/>
        </p:nvSpPr>
        <p:spPr>
          <a:xfrm>
            <a:off x="5484504" y="4437112"/>
            <a:ext cx="3542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SAFETY FACTOR NOT INCLUDED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540449" y="3540222"/>
            <a:ext cx="3393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latin typeface="Corbel"/>
              </a:rPr>
              <a:t>Ø</a:t>
            </a:r>
            <a:r>
              <a:rPr lang="en-GB" b="1" baseline="-25000" dirty="0" smtClean="0">
                <a:solidFill>
                  <a:srgbClr val="FF0000"/>
                </a:solidFill>
                <a:latin typeface="Corbel"/>
              </a:rPr>
              <a:t>EXT</a:t>
            </a:r>
            <a:r>
              <a:rPr lang="en-GB" b="1" dirty="0" smtClean="0">
                <a:solidFill>
                  <a:srgbClr val="FF0000"/>
                </a:solidFill>
                <a:latin typeface="Corbel"/>
              </a:rPr>
              <a:t>317 mm 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  <a:latin typeface="Corbel"/>
              </a:rPr>
              <a:t>(special flange shadow included)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Services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06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Monte-Carlo </a:t>
            </a:r>
            <a:r>
              <a:rPr lang="de-DE" dirty="0" err="1" smtClean="0"/>
              <a:t>SimulationS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Performance Studies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2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MVD </a:t>
            </a:r>
            <a:r>
              <a:rPr lang="de-DE" dirty="0"/>
              <a:t>M</a:t>
            </a:r>
            <a:r>
              <a:rPr lang="de-DE" dirty="0" smtClean="0"/>
              <a:t>odel in </a:t>
            </a:r>
            <a:r>
              <a:rPr lang="de-DE" dirty="0" err="1" smtClean="0"/>
              <a:t>pandaRoot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isplay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r="16364"/>
          <a:stretch>
            <a:fillRect/>
          </a:stretch>
        </p:blipFill>
        <p:spPr bwMode="auto">
          <a:xfrm>
            <a:off x="1743075" y="1525588"/>
            <a:ext cx="59610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48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" descr="Pic6-016_CoverageIntr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24454"/>
            <a:ext cx="8424936" cy="49688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Simulation Studies - </a:t>
            </a:r>
            <a:r>
              <a:rPr lang="de-DE" dirty="0" err="1" smtClean="0"/>
              <a:t>Coverage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Points per </a:t>
            </a:r>
            <a:r>
              <a:rPr lang="de-DE" dirty="0"/>
              <a:t>T</a:t>
            </a:r>
            <a:r>
              <a:rPr lang="de-DE" dirty="0" smtClean="0"/>
              <a:t>rack 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 descr="6Bild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572112"/>
            <a:ext cx="6048672" cy="401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3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Material </a:t>
            </a:r>
            <a:r>
              <a:rPr lang="de-DE" dirty="0"/>
              <a:t>B</a:t>
            </a:r>
            <a:r>
              <a:rPr lang="de-DE" dirty="0" smtClean="0"/>
              <a:t>udget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rafik 3" descr="6Bild26.png"/>
          <p:cNvPicPr>
            <a:picLocks noChangeAspect="1"/>
          </p:cNvPicPr>
          <p:nvPr/>
        </p:nvPicPr>
        <p:blipFill>
          <a:blip r:embed="rId2" cstate="print"/>
          <a:srcRect r="47283"/>
          <a:stretch>
            <a:fillRect/>
          </a:stretch>
        </p:blipFill>
        <p:spPr>
          <a:xfrm>
            <a:off x="1259632" y="1772816"/>
            <a:ext cx="3995936" cy="3267443"/>
          </a:xfrm>
          <a:prstGeom prst="rect">
            <a:avLst/>
          </a:prstGeom>
        </p:spPr>
      </p:pic>
      <p:pic>
        <p:nvPicPr>
          <p:cNvPr id="5" name="Grafik 4" descr="6Bild26.png"/>
          <p:cNvPicPr>
            <a:picLocks noChangeAspect="1"/>
          </p:cNvPicPr>
          <p:nvPr/>
        </p:nvPicPr>
        <p:blipFill>
          <a:blip r:embed="rId2" cstate="print"/>
          <a:srcRect l="54344" t="37835" r="1077" b="1628"/>
          <a:stretch>
            <a:fillRect/>
          </a:stretch>
        </p:blipFill>
        <p:spPr>
          <a:xfrm>
            <a:off x="5652120" y="2542441"/>
            <a:ext cx="2952328" cy="172819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692444" y="4371179"/>
            <a:ext cx="3286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Integral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rad</a:t>
            </a:r>
            <a:r>
              <a:rPr lang="de-DE" sz="1400" dirty="0" smtClean="0"/>
              <a:t>. </a:t>
            </a:r>
            <a:r>
              <a:rPr lang="de-DE" sz="1400" dirty="0" err="1" smtClean="0"/>
              <a:t>length</a:t>
            </a:r>
            <a:r>
              <a:rPr lang="de-DE" sz="1400" dirty="0" smtClean="0"/>
              <a:t> in </a:t>
            </a:r>
            <a:r>
              <a:rPr lang="de-DE" sz="1400" dirty="0" err="1" smtClean="0"/>
              <a:t>active</a:t>
            </a:r>
            <a:r>
              <a:rPr lang="de-DE" sz="1400" dirty="0" smtClean="0"/>
              <a:t> </a:t>
            </a:r>
            <a:r>
              <a:rPr lang="de-DE" sz="1400" dirty="0" err="1" smtClean="0"/>
              <a:t>area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5630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Count Rates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 descr="6Bild31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7475" y="940095"/>
            <a:ext cx="6359218" cy="3075644"/>
          </a:xfrm>
          <a:prstGeom prst="rect">
            <a:avLst/>
          </a:prstGeom>
        </p:spPr>
      </p:pic>
      <p:pic>
        <p:nvPicPr>
          <p:cNvPr id="5" name="Grafik 4" descr="6Bild32B.png"/>
          <p:cNvPicPr>
            <a:picLocks noChangeAspect="1"/>
          </p:cNvPicPr>
          <p:nvPr/>
        </p:nvPicPr>
        <p:blipFill rotWithShape="1">
          <a:blip r:embed="rId3" cstate="print"/>
          <a:srcRect b="42886"/>
          <a:stretch/>
        </p:blipFill>
        <p:spPr>
          <a:xfrm>
            <a:off x="2267744" y="3980351"/>
            <a:ext cx="4438681" cy="23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6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MVD Pixel Part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8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80728"/>
            <a:ext cx="38385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231" y="980728"/>
            <a:ext cx="3705225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65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Vertex </a:t>
            </a:r>
            <a:r>
              <a:rPr lang="de-DE" dirty="0"/>
              <a:t>R</a:t>
            </a:r>
            <a:r>
              <a:rPr lang="de-DE" dirty="0" smtClean="0"/>
              <a:t>esolution J/</a:t>
            </a:r>
            <a:r>
              <a:rPr lang="de-DE" dirty="0" smtClean="0">
                <a:sym typeface="Symbol"/>
              </a:rPr>
              <a:t>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916832"/>
            <a:ext cx="7446213" cy="288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60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Simulated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> Channels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138" y="4437112"/>
            <a:ext cx="7772400" cy="158268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dirty="0" err="1" smtClean="0"/>
              <a:t>Inclusive</a:t>
            </a:r>
            <a:r>
              <a:rPr lang="de-DE" dirty="0" smtClean="0"/>
              <a:t> </a:t>
            </a:r>
            <a:r>
              <a:rPr lang="de-DE" dirty="0" err="1" smtClean="0"/>
              <a:t>reconstruction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High </a:t>
            </a:r>
            <a:r>
              <a:rPr lang="de-DE" dirty="0" err="1" smtClean="0"/>
              <a:t>precision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err="1" smtClean="0"/>
              <a:t>Dalitz</a:t>
            </a:r>
            <a:r>
              <a:rPr lang="de-DE" dirty="0" smtClean="0"/>
              <a:t> </a:t>
            </a:r>
            <a:r>
              <a:rPr lang="de-DE" dirty="0" err="1" smtClean="0"/>
              <a:t>plot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 smtClean="0"/>
              <a:t>excited</a:t>
            </a:r>
            <a:r>
              <a:rPr lang="de-DE" dirty="0" smtClean="0"/>
              <a:t> D </a:t>
            </a:r>
            <a:r>
              <a:rPr lang="de-DE" dirty="0" err="1" smtClean="0"/>
              <a:t>mesons</a:t>
            </a:r>
            <a:endParaRPr lang="de-DE" dirty="0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71" y="1076181"/>
            <a:ext cx="2075569" cy="76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357" y="1011311"/>
            <a:ext cx="256080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043" y="1011311"/>
            <a:ext cx="2932453" cy="118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72" y="2794014"/>
            <a:ext cx="3770786" cy="40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8"/>
          <a:stretch/>
        </p:blipFill>
        <p:spPr bwMode="auto">
          <a:xfrm>
            <a:off x="4860032" y="4437112"/>
            <a:ext cx="1225620" cy="39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8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6"/>
          <a:stretch/>
        </p:blipFill>
        <p:spPr bwMode="auto">
          <a:xfrm>
            <a:off x="5448136" y="4836716"/>
            <a:ext cx="1032598" cy="38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73016"/>
            <a:ext cx="39814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675798" y="1270248"/>
            <a:ext cx="7772400" cy="302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Arial" pitchFamily="34" charset="0"/>
              <a:buChar char="•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de-DE" kern="0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de-DE" kern="0" dirty="0"/>
          </a:p>
          <a:p>
            <a:pPr>
              <a:buFont typeface="Arial" pitchFamily="34" charset="0"/>
              <a:buChar char="•"/>
            </a:pPr>
            <a:endParaRPr lang="de-DE" kern="0" dirty="0" smtClean="0"/>
          </a:p>
          <a:p>
            <a:pPr>
              <a:buFont typeface="Arial" pitchFamily="34" charset="0"/>
              <a:buChar char="•"/>
            </a:pPr>
            <a:endParaRPr lang="de-DE" kern="0" dirty="0" smtClean="0"/>
          </a:p>
          <a:p>
            <a:pPr>
              <a:buFont typeface="Arial" pitchFamily="34" charset="0"/>
              <a:buChar char="•"/>
            </a:pPr>
            <a:r>
              <a:rPr lang="de-DE" kern="0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de-DE" kern="0" dirty="0" smtClean="0"/>
          </a:p>
          <a:p>
            <a:pPr>
              <a:buFont typeface="Arial" pitchFamily="34" charset="0"/>
              <a:buChar char="•"/>
            </a:pPr>
            <a:r>
              <a:rPr lang="de-DE" kern="0" dirty="0" smtClean="0"/>
              <a:t>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7972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Large </a:t>
            </a:r>
            <a:r>
              <a:rPr lang="de-DE" dirty="0" err="1" smtClean="0"/>
              <a:t>progress</a:t>
            </a:r>
            <a:r>
              <a:rPr lang="de-DE" dirty="0" smtClean="0"/>
              <a:t> was </a:t>
            </a:r>
            <a:r>
              <a:rPr lang="de-DE" dirty="0" err="1" smtClean="0"/>
              <a:t>made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last </a:t>
            </a:r>
            <a:r>
              <a:rPr lang="de-DE" dirty="0" err="1" smtClean="0"/>
              <a:t>year</a:t>
            </a:r>
            <a:r>
              <a:rPr lang="de-DE" dirty="0" smtClean="0"/>
              <a:t> after </a:t>
            </a:r>
            <a:r>
              <a:rPr lang="de-DE" dirty="0" err="1" smtClean="0"/>
              <a:t>handing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TDR:</a:t>
            </a:r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ToPix3 </a:t>
            </a:r>
            <a:r>
              <a:rPr lang="de-DE" dirty="0" err="1" smtClean="0"/>
              <a:t>scrutinized</a:t>
            </a:r>
            <a:r>
              <a:rPr lang="de-DE" dirty="0" smtClean="0"/>
              <a:t> in lab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endParaRPr lang="de-DE" dirty="0" smtClean="0"/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ToPix4 design </a:t>
            </a:r>
            <a:r>
              <a:rPr lang="de-DE" dirty="0" err="1" smtClean="0"/>
              <a:t>almost</a:t>
            </a:r>
            <a:r>
              <a:rPr lang="de-DE" dirty="0" smtClean="0"/>
              <a:t> </a:t>
            </a:r>
            <a:r>
              <a:rPr lang="de-DE" dirty="0" err="1" smtClean="0"/>
              <a:t>finished</a:t>
            </a:r>
            <a:endParaRPr lang="de-DE" dirty="0" smtClean="0"/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Strip </a:t>
            </a:r>
            <a:r>
              <a:rPr lang="de-DE" dirty="0" err="1" smtClean="0"/>
              <a:t>electronics</a:t>
            </a:r>
            <a:r>
              <a:rPr lang="de-DE" dirty="0" smtClean="0"/>
              <a:t> design </a:t>
            </a:r>
            <a:r>
              <a:rPr lang="de-DE" dirty="0" err="1" smtClean="0"/>
              <a:t>started</a:t>
            </a:r>
            <a:endParaRPr lang="de-DE" dirty="0" smtClean="0"/>
          </a:p>
          <a:p>
            <a:pPr lvl="1">
              <a:buFont typeface="Arial" pitchFamily="34" charset="0"/>
              <a:buChar char="•"/>
            </a:pPr>
            <a:endParaRPr lang="de-DE" dirty="0"/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Sensor </a:t>
            </a:r>
            <a:r>
              <a:rPr lang="de-DE" dirty="0" err="1" smtClean="0"/>
              <a:t>prototypes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 smtClean="0"/>
              <a:t>subparts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MVD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r>
              <a:rPr lang="de-DE" dirty="0" smtClean="0"/>
              <a:t> in </a:t>
            </a:r>
            <a:r>
              <a:rPr lang="de-DE" dirty="0" err="1" smtClean="0"/>
              <a:t>near</a:t>
            </a:r>
            <a:r>
              <a:rPr lang="de-DE" dirty="0" smtClean="0"/>
              <a:t> </a:t>
            </a:r>
            <a:r>
              <a:rPr lang="de-DE" dirty="0" err="1" smtClean="0"/>
              <a:t>future</a:t>
            </a:r>
            <a:endParaRPr lang="de-DE" dirty="0" smtClean="0"/>
          </a:p>
          <a:p>
            <a:pPr lvl="1">
              <a:buFont typeface="Arial" pitchFamily="34" charset="0"/>
              <a:buChar char="•"/>
            </a:pPr>
            <a:r>
              <a:rPr lang="de-DE" dirty="0" err="1" smtClean="0"/>
              <a:t>Mechanics</a:t>
            </a:r>
            <a:r>
              <a:rPr lang="de-DE" dirty="0" smtClean="0"/>
              <a:t> design </a:t>
            </a:r>
            <a:r>
              <a:rPr lang="de-DE" dirty="0" err="1" smtClean="0"/>
              <a:t>finished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/>
              <a:t> </a:t>
            </a:r>
            <a:r>
              <a:rPr lang="de-DE" dirty="0" err="1" smtClean="0"/>
              <a:t>details</a:t>
            </a:r>
            <a:endParaRPr lang="de-DE" dirty="0" smtClean="0"/>
          </a:p>
          <a:p>
            <a:pPr lvl="1">
              <a:buFont typeface="Arial" pitchFamily="34" charset="0"/>
              <a:buChar char="•"/>
            </a:pPr>
            <a:r>
              <a:rPr lang="de-DE" dirty="0" err="1" smtClean="0"/>
              <a:t>Mechanics</a:t>
            </a:r>
            <a:r>
              <a:rPr lang="de-DE" dirty="0" smtClean="0"/>
              <a:t> </a:t>
            </a:r>
            <a:r>
              <a:rPr lang="de-DE" dirty="0" err="1" smtClean="0"/>
              <a:t>prototypes</a:t>
            </a:r>
            <a:r>
              <a:rPr lang="de-DE" dirty="0" smtClean="0"/>
              <a:t> in </a:t>
            </a:r>
            <a:r>
              <a:rPr lang="de-DE" dirty="0" err="1" smtClean="0"/>
              <a:t>production</a:t>
            </a:r>
            <a:endParaRPr lang="de-DE" dirty="0" smtClean="0"/>
          </a:p>
          <a:p>
            <a:pPr lvl="1">
              <a:buFont typeface="Arial" pitchFamily="34" charset="0"/>
              <a:buChar char="•"/>
            </a:pPr>
            <a:endParaRPr lang="de-DE" dirty="0"/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Design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service</a:t>
            </a:r>
            <a:r>
              <a:rPr lang="de-DE" dirty="0" smtClean="0"/>
              <a:t> </a:t>
            </a:r>
            <a:r>
              <a:rPr lang="de-DE" dirty="0" err="1" smtClean="0"/>
              <a:t>routing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placement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challenging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14295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MVD Groups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Universität</a:t>
            </a:r>
            <a:r>
              <a:rPr lang="en-US" b="1" dirty="0" smtClean="0"/>
              <a:t> </a:t>
            </a:r>
            <a:r>
              <a:rPr lang="en-US" b="1" dirty="0" err="1" smtClean="0"/>
              <a:t>Gießen</a:t>
            </a:r>
            <a:r>
              <a:rPr lang="en-US" dirty="0"/>
              <a:t>:  S. </a:t>
            </a:r>
            <a:r>
              <a:rPr lang="en-US" dirty="0" err="1" smtClean="0"/>
              <a:t>Bianco</a:t>
            </a:r>
            <a:r>
              <a:rPr lang="en-US" dirty="0" smtClean="0"/>
              <a:t>, K.-Th. </a:t>
            </a:r>
            <a:r>
              <a:rPr lang="en-US" dirty="0" err="1" smtClean="0"/>
              <a:t>Brinkmann</a:t>
            </a:r>
            <a:r>
              <a:rPr lang="en-US" dirty="0" smtClean="0"/>
              <a:t>, E. </a:t>
            </a:r>
            <a:r>
              <a:rPr lang="en-US" dirty="0" err="1" smtClean="0"/>
              <a:t>Gutz</a:t>
            </a:r>
            <a:r>
              <a:rPr lang="en-US" dirty="0" smtClean="0"/>
              <a:t>, A. </a:t>
            </a:r>
            <a:r>
              <a:rPr lang="en-US" dirty="0" err="1" smtClean="0"/>
              <a:t>Pitka</a:t>
            </a:r>
            <a:r>
              <a:rPr lang="en-US" dirty="0" smtClean="0"/>
              <a:t>, T</a:t>
            </a:r>
            <a:r>
              <a:rPr lang="en-US" dirty="0" smtClean="0"/>
              <a:t>. </a:t>
            </a:r>
            <a:r>
              <a:rPr lang="en-US" dirty="0" err="1" smtClean="0"/>
              <a:t>Quagli</a:t>
            </a:r>
            <a:r>
              <a:rPr lang="en-US" dirty="0" smtClean="0"/>
              <a:t>, R</a:t>
            </a:r>
            <a:r>
              <a:rPr lang="en-US" dirty="0" smtClean="0"/>
              <a:t>. </a:t>
            </a:r>
            <a:r>
              <a:rPr lang="en-US" dirty="0" smtClean="0"/>
              <a:t>Schnell, </a:t>
            </a:r>
            <a:r>
              <a:rPr lang="en-US" dirty="0" smtClean="0"/>
              <a:t>H.-G. </a:t>
            </a:r>
            <a:r>
              <a:rPr lang="en-US" dirty="0" err="1" smtClean="0"/>
              <a:t>Zaunick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FZ </a:t>
            </a:r>
            <a:r>
              <a:rPr lang="en-US" b="1" dirty="0" err="1" smtClean="0"/>
              <a:t>Jülich</a:t>
            </a:r>
            <a:r>
              <a:rPr lang="en-US" dirty="0"/>
              <a:t>: </a:t>
            </a:r>
            <a:r>
              <a:rPr lang="en-US" dirty="0" smtClean="0"/>
              <a:t>D</a:t>
            </a:r>
            <a:r>
              <a:rPr lang="en-US" dirty="0"/>
              <a:t>. </a:t>
            </a:r>
            <a:r>
              <a:rPr lang="en-US" dirty="0" err="1" smtClean="0"/>
              <a:t>Deermann</a:t>
            </a:r>
            <a:r>
              <a:rPr lang="en-US" dirty="0" smtClean="0"/>
              <a:t>, S. </a:t>
            </a:r>
            <a:r>
              <a:rPr lang="en-US" dirty="0" err="1"/>
              <a:t>Esch</a:t>
            </a:r>
            <a:r>
              <a:rPr lang="en-US" dirty="0"/>
              <a:t> , E. </a:t>
            </a:r>
            <a:r>
              <a:rPr lang="en-US" dirty="0" err="1" smtClean="0"/>
              <a:t>Fracassi</a:t>
            </a:r>
            <a:r>
              <a:rPr lang="en-US" dirty="0"/>
              <a:t> , A. </a:t>
            </a:r>
            <a:r>
              <a:rPr lang="en-US" dirty="0" err="1"/>
              <a:t>Goerres</a:t>
            </a:r>
            <a:r>
              <a:rPr lang="en-US" dirty="0" smtClean="0"/>
              <a:t>, D. </a:t>
            </a:r>
            <a:r>
              <a:rPr lang="en-US" dirty="0" err="1"/>
              <a:t>Grunwald</a:t>
            </a:r>
            <a:r>
              <a:rPr lang="en-US" dirty="0"/>
              <a:t>, A. </a:t>
            </a:r>
            <a:r>
              <a:rPr lang="en-US" dirty="0" smtClean="0"/>
              <a:t>Herten, H. </a:t>
            </a:r>
            <a:r>
              <a:rPr lang="en-US" dirty="0" err="1" smtClean="0"/>
              <a:t>Kleines</a:t>
            </a:r>
            <a:r>
              <a:rPr lang="en-US" dirty="0" smtClean="0"/>
              <a:t>, J. </a:t>
            </a:r>
            <a:r>
              <a:rPr lang="en-US" dirty="0" err="1" smtClean="0"/>
              <a:t>Marder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T. </a:t>
            </a:r>
            <a:r>
              <a:rPr lang="en-US" dirty="0" err="1" smtClean="0"/>
              <a:t>Stockmanns</a:t>
            </a:r>
            <a:r>
              <a:rPr lang="en-US" dirty="0" smtClean="0"/>
              <a:t>, J. </a:t>
            </a:r>
            <a:r>
              <a:rPr lang="en-US" dirty="0" err="1" smtClean="0"/>
              <a:t>Ritman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FH </a:t>
            </a:r>
            <a:r>
              <a:rPr lang="en-US" b="1" dirty="0" err="1" smtClean="0"/>
              <a:t>Südwestfalen</a:t>
            </a:r>
            <a:r>
              <a:rPr lang="en-US" dirty="0" smtClean="0"/>
              <a:t>: H. </a:t>
            </a:r>
            <a:r>
              <a:rPr lang="en-US" dirty="0" err="1" smtClean="0"/>
              <a:t>Sohlbach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b="1" dirty="0" smtClean="0"/>
              <a:t>INFN Torino</a:t>
            </a:r>
            <a:r>
              <a:rPr lang="en-US" dirty="0" smtClean="0"/>
              <a:t>: P. De </a:t>
            </a:r>
            <a:r>
              <a:rPr lang="en-US" dirty="0" err="1" smtClean="0"/>
              <a:t>Remigis</a:t>
            </a:r>
            <a:r>
              <a:rPr lang="en-US" dirty="0" smtClean="0"/>
              <a:t>, D. </a:t>
            </a:r>
            <a:r>
              <a:rPr lang="en-US" dirty="0" err="1" smtClean="0"/>
              <a:t>Calvo</a:t>
            </a:r>
            <a:r>
              <a:rPr lang="en-US" dirty="0" smtClean="0"/>
              <a:t> , S. Coli, A. </a:t>
            </a:r>
            <a:r>
              <a:rPr lang="en-US" dirty="0" err="1" smtClean="0"/>
              <a:t>Fillippi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G. </a:t>
            </a:r>
            <a:r>
              <a:rPr lang="en-US" dirty="0" err="1" smtClean="0"/>
              <a:t>Giraudo</a:t>
            </a:r>
            <a:r>
              <a:rPr lang="en-US" dirty="0" smtClean="0"/>
              <a:t>, G. </a:t>
            </a:r>
            <a:r>
              <a:rPr lang="en-US" dirty="0" err="1" smtClean="0"/>
              <a:t>Mazza</a:t>
            </a:r>
            <a:r>
              <a:rPr lang="en-US" dirty="0" smtClean="0"/>
              <a:t>, S. Marcello, A. </a:t>
            </a:r>
            <a:r>
              <a:rPr lang="en-US" dirty="0" err="1" smtClean="0"/>
              <a:t>Rivetti</a:t>
            </a:r>
            <a:r>
              <a:rPr lang="en-US" dirty="0" smtClean="0"/>
              <a:t>, R. </a:t>
            </a:r>
            <a:r>
              <a:rPr lang="en-US" dirty="0" err="1" smtClean="0"/>
              <a:t>Wheadon</a:t>
            </a:r>
            <a:r>
              <a:rPr lang="en-US" dirty="0" smtClean="0"/>
              <a:t>, L. </a:t>
            </a:r>
            <a:r>
              <a:rPr lang="en-US" dirty="0" err="1" smtClean="0"/>
              <a:t>Zotti</a:t>
            </a:r>
            <a:endParaRPr lang="en-US" dirty="0" smtClean="0"/>
          </a:p>
          <a:p>
            <a:endParaRPr lang="de-DE" dirty="0" smtClean="0"/>
          </a:p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536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Data </a:t>
            </a:r>
            <a:r>
              <a:rPr lang="de-DE" dirty="0" err="1" smtClean="0"/>
              <a:t>Concentrator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404938"/>
            <a:ext cx="763905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81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5" descr="bild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4989525" cy="27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9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MVD Strip Part</a:t>
            </a:r>
            <a:endParaRPr lang="en-US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91" y="1000125"/>
            <a:ext cx="7286894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82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Pixel Part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7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Pixel Sensor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138" y="1000108"/>
            <a:ext cx="5076998" cy="501969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Epitaxial silicon sensor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Different sensor prototypes with </a:t>
            </a:r>
            <a:r>
              <a:rPr lang="en-US" dirty="0" err="1" smtClean="0"/>
              <a:t>epi</a:t>
            </a:r>
            <a:r>
              <a:rPr lang="en-US" dirty="0" smtClean="0"/>
              <a:t>-thicknesses of 50, 75, 100 µm –</a:t>
            </a:r>
            <a:br>
              <a:rPr lang="en-US" dirty="0" smtClean="0"/>
            </a:br>
            <a:r>
              <a:rPr lang="en-US" dirty="0" smtClean="0"/>
              <a:t>100 µm selected for PANDA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Q</a:t>
            </a:r>
            <a:r>
              <a:rPr lang="en-US" dirty="0" smtClean="0"/>
              <a:t>ualification of prototypes on its way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Irradiation done with neutrons and protons up to (and beyond) PANDA specifications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Full size prototype available with PANDA geometry</a:t>
            </a: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1" t="10001" r="18554"/>
          <a:stretch/>
        </p:blipFill>
        <p:spPr bwMode="auto">
          <a:xfrm>
            <a:off x="6084168" y="980728"/>
            <a:ext cx="2790702" cy="320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09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Readout </a:t>
            </a:r>
            <a:r>
              <a:rPr lang="en-US" dirty="0"/>
              <a:t>E</a:t>
            </a:r>
            <a:r>
              <a:rPr lang="en-US" dirty="0" smtClean="0"/>
              <a:t>lectronics - </a:t>
            </a:r>
            <a:r>
              <a:rPr lang="en-US" dirty="0" err="1" smtClean="0"/>
              <a:t>ToPix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138" y="1000108"/>
            <a:ext cx="5149006" cy="501969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Recent prototype ToPix3: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2 x 128 + 2 x 32 double columns with 4 x 4.5 mm</a:t>
            </a:r>
            <a:r>
              <a:rPr lang="en-US" baseline="30000" dirty="0" smtClean="0"/>
              <a:t>2</a:t>
            </a:r>
            <a:r>
              <a:rPr lang="en-US" dirty="0" smtClean="0"/>
              <a:t> size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Complete pixel cell with full column architecture, end of column logic, buffers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Simplified multiplexer and </a:t>
            </a:r>
            <a:r>
              <a:rPr lang="en-US" dirty="0" err="1" smtClean="0"/>
              <a:t>serializer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Extensively tested in lab and in three </a:t>
            </a:r>
            <a:r>
              <a:rPr lang="en-US" dirty="0" err="1" smtClean="0"/>
              <a:t>testbeams</a:t>
            </a:r>
            <a:r>
              <a:rPr lang="en-US" dirty="0" smtClean="0"/>
              <a:t> at CERN and </a:t>
            </a:r>
            <a:r>
              <a:rPr lang="en-US" dirty="0" err="1" smtClean="0"/>
              <a:t>Jülich</a:t>
            </a:r>
            <a:r>
              <a:rPr lang="en-US" dirty="0" smtClean="0"/>
              <a:t> up to the maximum PANDA rates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Future prototype ToPix4: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Design is ongoing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52736"/>
            <a:ext cx="3082290" cy="274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27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CERN </a:t>
            </a:r>
            <a:r>
              <a:rPr lang="de-DE" dirty="0" err="1"/>
              <a:t>T</a:t>
            </a:r>
            <a:r>
              <a:rPr lang="de-DE" dirty="0" err="1" smtClean="0"/>
              <a:t>estbeam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63710"/>
            <a:ext cx="2952328" cy="283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694" y="2018356"/>
            <a:ext cx="2895389" cy="277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18356"/>
            <a:ext cx="28384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2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886</Words>
  <Application>Microsoft Office PowerPoint</Application>
  <PresentationFormat>Bildschirmpräsentation (4:3)</PresentationFormat>
  <Paragraphs>227</Paragraphs>
  <Slides>45</Slides>
  <Notes>2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47" baseType="lpstr">
      <vt:lpstr>Standarddesign</vt:lpstr>
      <vt:lpstr>Bitmap</vt:lpstr>
      <vt:lpstr>Micro Vertex Detector</vt:lpstr>
      <vt:lpstr>Introduction</vt:lpstr>
      <vt:lpstr>MVD Structure</vt:lpstr>
      <vt:lpstr>MVD Pixel Part</vt:lpstr>
      <vt:lpstr>MVD Strip Part</vt:lpstr>
      <vt:lpstr>Pixel Part</vt:lpstr>
      <vt:lpstr>Pixel Sensor</vt:lpstr>
      <vt:lpstr>Pixel Readout Electronics - ToPix</vt:lpstr>
      <vt:lpstr>CERN Testbeam</vt:lpstr>
      <vt:lpstr>Strip Part</vt:lpstr>
      <vt:lpstr>Strip Sensors</vt:lpstr>
      <vt:lpstr>Test setup</vt:lpstr>
      <vt:lpstr>Strip Sensors</vt:lpstr>
      <vt:lpstr>Strip Readout Electronics</vt:lpstr>
      <vt:lpstr>New Flex Pitch Adaptor</vt:lpstr>
      <vt:lpstr>Module Concept</vt:lpstr>
      <vt:lpstr>Prototypes</vt:lpstr>
      <vt:lpstr>Data Concentrator</vt:lpstr>
      <vt:lpstr>Infrastructure</vt:lpstr>
      <vt:lpstr>Off-Detector Electronics</vt:lpstr>
      <vt:lpstr>DC-DC powering concept</vt:lpstr>
      <vt:lpstr>Cooling System</vt:lpstr>
      <vt:lpstr>Cooling Plant</vt:lpstr>
      <vt:lpstr>Cooling Concept Strip Disks</vt:lpstr>
      <vt:lpstr>Cooling Concept Strip Disks</vt:lpstr>
      <vt:lpstr>Cooling Concept Strip Disks</vt:lpstr>
      <vt:lpstr>PowerPoint-Präsentation</vt:lpstr>
      <vt:lpstr>PowerPoint-Präsentation</vt:lpstr>
      <vt:lpstr>PowerPoint-Präsentation</vt:lpstr>
      <vt:lpstr>Cable Routing</vt:lpstr>
      <vt:lpstr>Cable Routing</vt:lpstr>
      <vt:lpstr>Services</vt:lpstr>
      <vt:lpstr>Services</vt:lpstr>
      <vt:lpstr>Monte-Carlo SimulationS and Performance Studies</vt:lpstr>
      <vt:lpstr>MVD Model in pandaRoot</vt:lpstr>
      <vt:lpstr>Simulation Studies - Coverage</vt:lpstr>
      <vt:lpstr>Points per Track </vt:lpstr>
      <vt:lpstr>Material Budget</vt:lpstr>
      <vt:lpstr>Count Rates</vt:lpstr>
      <vt:lpstr>Vertex Resolution J/</vt:lpstr>
      <vt:lpstr>Simulated Physics Channels</vt:lpstr>
      <vt:lpstr>Summary</vt:lpstr>
      <vt:lpstr>MVD Groups</vt:lpstr>
      <vt:lpstr>Data Concentrator</vt:lpstr>
      <vt:lpstr>PowerPoint-Präsentation</vt:lpstr>
    </vt:vector>
  </TitlesOfParts>
  <Company>Tema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dott</dc:creator>
  <cp:lastModifiedBy>Tobias Stockmanns</cp:lastModifiedBy>
  <cp:revision>2193</cp:revision>
  <cp:lastPrinted>2007-11-29T18:00:19Z</cp:lastPrinted>
  <dcterms:created xsi:type="dcterms:W3CDTF">2006-01-19T12:56:44Z</dcterms:created>
  <dcterms:modified xsi:type="dcterms:W3CDTF">2013-03-14T06:31:27Z</dcterms:modified>
</cp:coreProperties>
</file>