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96" r:id="rId2"/>
    <p:sldId id="325" r:id="rId3"/>
    <p:sldId id="326" r:id="rId4"/>
    <p:sldId id="302" r:id="rId5"/>
    <p:sldId id="299" r:id="rId6"/>
    <p:sldId id="307" r:id="rId7"/>
    <p:sldId id="300" r:id="rId8"/>
    <p:sldId id="321" r:id="rId9"/>
    <p:sldId id="310" r:id="rId10"/>
    <p:sldId id="327" r:id="rId11"/>
    <p:sldId id="315" r:id="rId12"/>
    <p:sldId id="322" r:id="rId13"/>
    <p:sldId id="304" r:id="rId14"/>
    <p:sldId id="318" r:id="rId15"/>
    <p:sldId id="316" r:id="rId16"/>
    <p:sldId id="311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" initials="S" lastIdx="1" clrIdx="0">
    <p:extLst>
      <p:ext uri="{19B8F6BF-5375-455C-9EA6-DF929625EA0E}">
        <p15:presenceInfo xmlns:p15="http://schemas.microsoft.com/office/powerpoint/2012/main" userId="Seba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  <a:srgbClr val="2626FF"/>
    <a:srgbClr val="787700"/>
    <a:srgbClr val="9900CC"/>
    <a:srgbClr val="FFCC99"/>
    <a:srgbClr val="3333FF"/>
    <a:srgbClr val="993300"/>
    <a:srgbClr val="3333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837" autoAdjust="0"/>
  </p:normalViewPr>
  <p:slideViewPr>
    <p:cSldViewPr snapToGrid="0">
      <p:cViewPr varScale="1">
        <p:scale>
          <a:sx n="106" d="100"/>
          <a:sy n="106" d="100"/>
        </p:scale>
        <p:origin x="1794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32EA-43EB-4218-97FE-AF5069AAD8F7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AFF6-E6A7-4615-9B49-78CD558C3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0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5D0F-1C13-4211-B697-BA62A194EB3F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42D7-F416-4762-AE0E-B8B046E4D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1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42D7-F416-4762-AE0E-B8B046E4DAF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63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42D7-F416-4762-AE0E-B8B046E4DAF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37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18405"/>
            <a:ext cx="10344000" cy="2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/>
                </a:solidFill>
              </a:rPr>
              <a:t>Stefan Schippers, Stored and Cooled Heavy Ions at FAIR Phase-0 2021, 15 December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8401" y="6618405"/>
            <a:ext cx="1354416" cy="23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457200"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4400" y="44452"/>
            <a:ext cx="6643200" cy="8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6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2513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618405"/>
            <a:ext cx="2540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1934" y="6618405"/>
            <a:ext cx="672041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/>
                </a:solidFill>
              </a:rPr>
              <a:t>Stefan Schippers, Stored and Cooled Heavy Ions at FAIR Phase-0 2021, 15 December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0351" y="6618405"/>
            <a:ext cx="15324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457200"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55378" y="2734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2" name="Picture 13" descr="SPARC_BLU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65367"/>
            <a:ext cx="2416487" cy="459332"/>
          </a:xfrm>
          <a:prstGeom prst="rect">
            <a:avLst/>
          </a:prstGeom>
        </p:spPr>
      </p:pic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13" y="365368"/>
            <a:ext cx="1505441" cy="376361"/>
          </a:xfrm>
          <a:prstGeom prst="rect">
            <a:avLst/>
          </a:prstGeom>
        </p:spPr>
      </p:pic>
      <p:cxnSp>
        <p:nvCxnSpPr>
          <p:cNvPr id="16" name="Gerade Verbindung 8"/>
          <p:cNvCxnSpPr/>
          <p:nvPr userDrawn="1"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 12" descr="FAIR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99" y="293331"/>
            <a:ext cx="1033407" cy="645879"/>
          </a:xfrm>
          <a:prstGeom prst="rect">
            <a:avLst/>
          </a:prstGeom>
        </p:spPr>
      </p:pic>
      <p:cxnSp>
        <p:nvCxnSpPr>
          <p:cNvPr id="4" name="Gerader Verbinder 3"/>
          <p:cNvCxnSpPr/>
          <p:nvPr userDrawn="1"/>
        </p:nvCxnSpPr>
        <p:spPr bwMode="auto">
          <a:xfrm>
            <a:off x="0" y="6611317"/>
            <a:ext cx="121920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01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24001" y="3594681"/>
            <a:ext cx="9144000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Linux Biolinum G" panose="02000503000000000000" pitchFamily="2" charset="0"/>
                <a:cs typeface="Calibri" panose="020F0502020204030204" pitchFamily="34" charset="0"/>
              </a:rPr>
              <a:t>Mirko Looshorn</a:t>
            </a:r>
            <a:endParaRPr lang="en-US" sz="1600" baseline="30000" dirty="0"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ea typeface="Linux Biolinum G" panose="02000503000000000000" pitchFamily="2" charset="0"/>
                <a:cs typeface="Calibri" panose="020F0502020204030204" pitchFamily="34" charset="0"/>
              </a:rPr>
              <a:t>(mirko-dieter.looshorn@physik.uni-giessen.de)</a:t>
            </a:r>
          </a:p>
          <a:p>
            <a:pPr algn="ctr"/>
            <a:endParaRPr lang="en-US" sz="2000" baseline="30000" dirty="0"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2000" baseline="30000" dirty="0"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de-DE" sz="1600" i="1" dirty="0"/>
              <a:t>I. Physikalisches Institut, Justus-Liebig-Universität Gießen, 35392 Gießen</a:t>
            </a:r>
          </a:p>
          <a:p>
            <a:pPr algn="ctr"/>
            <a:r>
              <a:rPr lang="de-DE" sz="1600" i="1" dirty="0"/>
              <a:t>GSI Helmholtzzentrum für Schwerionenforschung GmbH, 64291 Darmstadt</a:t>
            </a:r>
          </a:p>
          <a:p>
            <a:pPr algn="ctr"/>
            <a:r>
              <a:rPr lang="de-DE" sz="1600" i="1" dirty="0"/>
              <a:t>Helmholtz Forschungsakademie Hessen für FAIR, Campus Gießen, 35392 Gießen</a:t>
            </a:r>
          </a:p>
        </p:txBody>
      </p:sp>
      <p:sp>
        <p:nvSpPr>
          <p:cNvPr id="8" name="Rechteck 7"/>
          <p:cNvSpPr/>
          <p:nvPr/>
        </p:nvSpPr>
        <p:spPr>
          <a:xfrm>
            <a:off x="2146464" y="1949062"/>
            <a:ext cx="7899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Linux Biolinum G" panose="02000503000000000000" pitchFamily="2" charset="0"/>
                <a:cs typeface="Calibri" panose="020F0502020204030204" pitchFamily="34" charset="0"/>
              </a:rPr>
              <a:t>High-Resolution Dielectronic Recombination of Berylliumlike Gold Ions at the Electron Cooler of CRYRING@ESR Storage Ring</a:t>
            </a:r>
            <a:endParaRPr lang="de-DE" sz="2400" dirty="0">
              <a:latin typeface="+mj-lt"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2DA5C141-2AE8-8222-45F4-4B6BDCBF1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622365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6F8909A6-176B-6B9A-8819-B9B4E315F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80D1E3-CE25-B2AB-3714-5D8EE922578C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49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436A51-D10A-C1BA-E708-E189A3A6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AF8913-A4A6-3B24-6623-49DDDD3C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Grafik 6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E0D21E05-3678-C7ED-9FD3-DFDD42934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935C39-1D2E-83CE-9E11-9B0535CAC940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0726B1-569A-D35A-AACB-E81C5031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51" y="1464065"/>
            <a:ext cx="4065615" cy="33201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5D9A3F-5724-3EFB-FFC1-BE15878E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3" y="1313003"/>
            <a:ext cx="4104947" cy="3310657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52C10267-C424-C044-92BA-1B367032F02E}"/>
              </a:ext>
            </a:extLst>
          </p:cNvPr>
          <p:cNvSpPr txBox="1">
            <a:spLocks/>
          </p:cNvSpPr>
          <p:nvPr/>
        </p:nvSpPr>
        <p:spPr>
          <a:xfrm>
            <a:off x="744751" y="4658394"/>
            <a:ext cx="4155152" cy="188894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Ecm reverse (-2 eV, 22 eV, 0.04 eV)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Reference energy: 22 eV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total time of voltage ramp: ~ 18.132 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cooler voltage: 6695 V (ion energy 12 MeV/u)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expansion factor: 33.33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meas. steps: 601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10F28A4-BB9F-4A09-0652-DDE213F4C323}"/>
              </a:ext>
            </a:extLst>
          </p:cNvPr>
          <p:cNvSpPr/>
          <p:nvPr/>
        </p:nvSpPr>
        <p:spPr bwMode="auto">
          <a:xfrm>
            <a:off x="1656786" y="1655588"/>
            <a:ext cx="715222" cy="2436578"/>
          </a:xfrm>
          <a:prstGeom prst="rect">
            <a:avLst/>
          </a:prstGeom>
          <a:noFill/>
          <a:ln w="19050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EC4293AF-FD3F-74A1-1BEC-B084F184FC32}"/>
              </a:ext>
            </a:extLst>
          </p:cNvPr>
          <p:cNvSpPr txBox="1">
            <a:spLocks/>
          </p:cNvSpPr>
          <p:nvPr/>
        </p:nvSpPr>
        <p:spPr>
          <a:xfrm>
            <a:off x="5191131" y="5072775"/>
            <a:ext cx="3793412" cy="109813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Experimental recorded “Merged beams recombination rate coefficient (MBRRC) as a function of the relative energy between the beams (raw spectrum)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7646ED-B2EA-DEFC-4B42-C1485B7B7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7" t="-2179" r="35316" b="19506"/>
          <a:stretch/>
        </p:blipFill>
        <p:spPr>
          <a:xfrm>
            <a:off x="9988196" y="1883516"/>
            <a:ext cx="1299598" cy="1980722"/>
          </a:xfrm>
          <a:prstGeom prst="rect">
            <a:avLst/>
          </a:prstGeom>
        </p:spPr>
      </p:pic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6E96184F-004C-0ADB-75BC-EAFEFC7B5C19}"/>
              </a:ext>
            </a:extLst>
          </p:cNvPr>
          <p:cNvSpPr txBox="1">
            <a:spLocks/>
          </p:cNvSpPr>
          <p:nvPr/>
        </p:nvSpPr>
        <p:spPr>
          <a:xfrm>
            <a:off x="11213519" y="2248831"/>
            <a:ext cx="621043" cy="26349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n=19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B305DC95-C117-14EA-A5AA-58EC4BFDA7CB}"/>
              </a:ext>
            </a:extLst>
          </p:cNvPr>
          <p:cNvSpPr txBox="1">
            <a:spLocks/>
          </p:cNvSpPr>
          <p:nvPr/>
        </p:nvSpPr>
        <p:spPr>
          <a:xfrm>
            <a:off x="9701297" y="3835287"/>
            <a:ext cx="1938013" cy="43349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2s</a:t>
            </a:r>
            <a:r>
              <a:rPr lang="en-US" sz="1600" i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i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en-US" sz="1600" i="1" baseline="-25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ja-JP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2s2p </a:t>
            </a:r>
            <a:r>
              <a:rPr lang="en-US" sz="1600" i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</a:t>
            </a:r>
            <a:r>
              <a:rPr lang="en-US" sz="1600" i="1" baseline="-25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940D8D98-45F7-3448-82FC-0418152A5425}"/>
              </a:ext>
            </a:extLst>
          </p:cNvPr>
          <p:cNvSpPr txBox="1">
            <a:spLocks/>
          </p:cNvSpPr>
          <p:nvPr/>
        </p:nvSpPr>
        <p:spPr>
          <a:xfrm>
            <a:off x="9397658" y="4215971"/>
            <a:ext cx="2545293" cy="217750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aseline="-25000" dirty="0"/>
              <a:t>exc </a:t>
            </a:r>
            <a:r>
              <a:rPr lang="en-US" dirty="0"/>
              <a:t>= 229.476 eV (Cheng et al., Phys. Rev. A </a:t>
            </a:r>
            <a:r>
              <a:rPr lang="en-US" b="1" dirty="0"/>
              <a:t>77</a:t>
            </a:r>
            <a:r>
              <a:rPr lang="en-US" dirty="0"/>
              <a:t>, 052504 (2008))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j-dependent Electron-ion collision energies E</a:t>
            </a:r>
            <a:r>
              <a:rPr lang="en-US" baseline="-25000" dirty="0"/>
              <a:t>rel</a:t>
            </a:r>
            <a:r>
              <a:rPr lang="en-US" dirty="0"/>
              <a:t>(j)</a:t>
            </a:r>
          </a:p>
          <a:p>
            <a:pPr>
              <a:lnSpc>
                <a:spcPct val="120000"/>
              </a:lnSpc>
            </a:pPr>
            <a:r>
              <a:rPr lang="en-US" dirty="0"/>
              <a:t>	E</a:t>
            </a:r>
            <a:r>
              <a:rPr lang="en-US" baseline="-25000" dirty="0"/>
              <a:t>rel</a:t>
            </a:r>
            <a:r>
              <a:rPr lang="en-US" dirty="0"/>
              <a:t>(1/2) = 13.92668 eV</a:t>
            </a:r>
          </a:p>
          <a:p>
            <a:pPr>
              <a:lnSpc>
                <a:spcPct val="120000"/>
              </a:lnSpc>
            </a:pPr>
            <a:r>
              <a:rPr lang="en-US" dirty="0"/>
              <a:t>	E</a:t>
            </a:r>
            <a:r>
              <a:rPr lang="en-US" baseline="-25000" dirty="0"/>
              <a:t>rel</a:t>
            </a:r>
            <a:r>
              <a:rPr lang="en-US" dirty="0"/>
              <a:t>(39/2) = 17.44132 eV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40188129-01A0-723B-2FAE-F7D2AEBA2BF7}"/>
              </a:ext>
            </a:extLst>
          </p:cNvPr>
          <p:cNvSpPr txBox="1">
            <a:spLocks/>
          </p:cNvSpPr>
          <p:nvPr/>
        </p:nvSpPr>
        <p:spPr>
          <a:xfrm>
            <a:off x="9977293" y="1279861"/>
            <a:ext cx="1310501" cy="653368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Associated DR process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D1DB84F-8B54-9BFD-ACA6-D2AEDEA77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278" y="1393275"/>
            <a:ext cx="4155152" cy="3375252"/>
          </a:xfrm>
          <a:prstGeom prst="rect">
            <a:avLst/>
          </a:prstGeom>
        </p:spPr>
      </p:pic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6803C8E-1F9B-1A7C-F2CF-13201341E728}"/>
              </a:ext>
            </a:extLst>
          </p:cNvPr>
          <p:cNvSpPr txBox="1">
            <a:spLocks/>
          </p:cNvSpPr>
          <p:nvPr/>
        </p:nvSpPr>
        <p:spPr>
          <a:xfrm>
            <a:off x="5191131" y="5066251"/>
            <a:ext cx="3590730" cy="83786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Sum of detected counts over all cycles in the different steps in a predefined scanning sequence.</a:t>
            </a: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F318FF97-5CBC-55D8-4AB1-3C8C1C15AA4A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DR measurement</a:t>
            </a:r>
          </a:p>
        </p:txBody>
      </p:sp>
    </p:spTree>
    <p:extLst>
      <p:ext uri="{BB962C8B-B14F-4D97-AF65-F5344CB8AC3E}">
        <p14:creationId xmlns:p14="http://schemas.microsoft.com/office/powerpoint/2010/main" val="34191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8" grpId="0"/>
      <p:bldP spid="19" grpId="0"/>
      <p:bldP spid="20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6147933" y="1469138"/>
            <a:ext cx="1201266" cy="32378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Ramp 047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464873" y="3039860"/>
            <a:ext cx="3468674" cy="268416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R</a:t>
            </a:r>
            <a:r>
              <a:rPr lang="en-US" sz="1600" dirty="0"/>
              <a:t> … count rate (with substracted background signal)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N</a:t>
            </a:r>
            <a:r>
              <a:rPr lang="en-US" sz="1600" i="1" baseline="-25000" dirty="0"/>
              <a:t>i</a:t>
            </a:r>
            <a:r>
              <a:rPr lang="en-US" sz="1600" dirty="0"/>
              <a:t> … number of stored ions (from fit of ion current signal)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n</a:t>
            </a:r>
            <a:r>
              <a:rPr lang="en-US" sz="1600" i="1" baseline="-25000" dirty="0"/>
              <a:t>e</a:t>
            </a:r>
            <a:r>
              <a:rPr lang="en-US" sz="1600" dirty="0"/>
              <a:t> … electron density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L</a:t>
            </a:r>
            <a:r>
              <a:rPr lang="en-US" sz="1600" dirty="0"/>
              <a:t> … length of interaction region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U</a:t>
            </a:r>
            <a:r>
              <a:rPr lang="en-US" sz="1600" dirty="0"/>
              <a:t> … ring circumference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9" y="2204650"/>
            <a:ext cx="2087362" cy="678750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C0A66E5C-947F-1F7A-2559-528A5FE09241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Preliminary results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9E56FD4-6EC2-815D-E754-E5B5A8985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078" y="1794901"/>
            <a:ext cx="4882336" cy="4085259"/>
          </a:xfrm>
          <a:prstGeom prst="rect">
            <a:avLst/>
          </a:prstGeom>
        </p:spPr>
      </p:pic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980CB4E3-8CB1-EDC3-9857-DAA2496CD361}"/>
              </a:ext>
            </a:extLst>
          </p:cNvPr>
          <p:cNvSpPr txBox="1">
            <a:spLocks/>
          </p:cNvSpPr>
          <p:nvPr/>
        </p:nvSpPr>
        <p:spPr>
          <a:xfrm>
            <a:off x="589163" y="1805300"/>
            <a:ext cx="2992795" cy="31029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Recombination rate coefficient: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006E3525-630C-5BA6-D2CE-F864A7C1EDBE}"/>
              </a:ext>
            </a:extLst>
          </p:cNvPr>
          <p:cNvSpPr txBox="1">
            <a:spLocks/>
          </p:cNvSpPr>
          <p:nvPr/>
        </p:nvSpPr>
        <p:spPr>
          <a:xfrm>
            <a:off x="9284945" y="2283721"/>
            <a:ext cx="2609022" cy="268416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Used parameters: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Elab maeander (cool-ref-</a:t>
            </a:r>
            <a:r>
              <a:rPr lang="en-US" dirty="0" err="1"/>
              <a:t>meas</a:t>
            </a:r>
            <a:r>
              <a:rPr lang="en-US" dirty="0"/>
              <a:t>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total time of voltage ramp: ~ 20.895 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cooler voltage: 6695 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electron current: 49.5 mA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expansion factor: 33.33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meas. steps: 571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59933296-5CAE-D02D-2B19-F089BA3DD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014A72E6-F03D-2EBD-A326-76AC03B76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6D9D2C-AA8E-3273-36C5-23189EB1F94A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67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2A2A38D1-C1D2-84D4-C5C0-12A9AA37D168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Preliminary results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84B2BED-7799-E3F9-AE19-0DCFBB52EA74}"/>
              </a:ext>
            </a:extLst>
          </p:cNvPr>
          <p:cNvSpPr txBox="1">
            <a:spLocks/>
          </p:cNvSpPr>
          <p:nvPr/>
        </p:nvSpPr>
        <p:spPr>
          <a:xfrm>
            <a:off x="2586882" y="1409561"/>
            <a:ext cx="1201266" cy="32378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Ramp 029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67C52CBF-63B0-7B08-59AB-5B8DC90E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6EDBA5CF-5228-693B-1F33-217C5AB60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A57C8E-6C82-CBC4-5465-D5C341F12604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4154DBEF-DAA0-3C31-1AF8-B2BDFF796159}"/>
              </a:ext>
            </a:extLst>
          </p:cNvPr>
          <p:cNvSpPr txBox="1">
            <a:spLocks/>
          </p:cNvSpPr>
          <p:nvPr/>
        </p:nvSpPr>
        <p:spPr>
          <a:xfrm>
            <a:off x="8493159" y="1405321"/>
            <a:ext cx="1583616" cy="32378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Ramp 055/056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B31377C-4F70-FDF8-B948-A2368012C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484" y="1729105"/>
            <a:ext cx="5332174" cy="44977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637E86-A3F2-5999-943D-5A9961775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61" y="1729104"/>
            <a:ext cx="5338156" cy="45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C58DB58-7AE9-2F6F-686D-568DF6ECB88E}"/>
              </a:ext>
            </a:extLst>
          </p:cNvPr>
          <p:cNvSpPr txBox="1">
            <a:spLocks/>
          </p:cNvSpPr>
          <p:nvPr/>
        </p:nvSpPr>
        <p:spPr>
          <a:xfrm>
            <a:off x="977009" y="1285953"/>
            <a:ext cx="9019816" cy="16001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Background signal from recombination with residual gas: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caused by non-ideal vacuum (~ 3 x 10</a:t>
            </a:r>
            <a:r>
              <a:rPr lang="en-US" sz="1600" baseline="30000" dirty="0"/>
              <a:t>-11</a:t>
            </a:r>
            <a:r>
              <a:rPr lang="en-US" sz="1600" dirty="0"/>
              <a:t> mbar)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vacuum conditions in electron cooler not known exactly (they might be worse locally)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inhibits measurement of small rate coefficients!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DAE433E-6D41-BF35-0610-ABB9F1D12A2C}"/>
              </a:ext>
            </a:extLst>
          </p:cNvPr>
          <p:cNvSpPr txBox="1">
            <a:spLocks/>
          </p:cNvSpPr>
          <p:nvPr/>
        </p:nvSpPr>
        <p:spPr>
          <a:xfrm>
            <a:off x="977009" y="3211146"/>
            <a:ext cx="4528441" cy="280987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Getting correct energy axis: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error caused by calibration against G35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uncertainty of measurement of ion energy, i.e. cooling energy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measurement on “both sides of energy axis”, i.e. positive and negative detuning energies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center-of-mass energy uncertainty E131: ΔE/E = ~ 3 x 10</a:t>
            </a:r>
            <a:r>
              <a:rPr lang="en-US" sz="1600" baseline="30000" dirty="0"/>
              <a:t>-3</a:t>
            </a:r>
          </a:p>
          <a:p>
            <a:pPr>
              <a:lnSpc>
                <a:spcPct val="120000"/>
              </a:lnSpc>
            </a:pPr>
            <a:endParaRPr lang="en-US" sz="1600" baseline="30000" dirty="0"/>
          </a:p>
        </p:txBody>
      </p:sp>
      <p:pic>
        <p:nvPicPr>
          <p:cNvPr id="15" name="Grafik 14" descr="Ein Bild, das Text, Reihe, Diagramm, parallel enthält.&#10;&#10;Automatisch generierte Beschreibung">
            <a:extLst>
              <a:ext uri="{FF2B5EF4-FFF2-40B4-BE49-F238E27FC236}">
                <a16:creationId xmlns:a16="http://schemas.microsoft.com/office/drawing/2014/main" id="{24C9669F-C782-FDF2-7E2F-6E80196B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86" y="2821150"/>
            <a:ext cx="4948190" cy="3644196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2B8D5534-3BCF-F857-78BA-5A1D15885100}"/>
              </a:ext>
            </a:extLst>
          </p:cNvPr>
          <p:cNvSpPr txBox="1">
            <a:spLocks/>
          </p:cNvSpPr>
          <p:nvPr/>
        </p:nvSpPr>
        <p:spPr>
          <a:xfrm>
            <a:off x="7365239" y="2618482"/>
            <a:ext cx="3143061" cy="31720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Former E131 </a:t>
            </a:r>
            <a:r>
              <a:rPr lang="en-US" sz="1600" baseline="30000" dirty="0">
                <a:solidFill>
                  <a:srgbClr val="FF9900"/>
                </a:solidFill>
              </a:rPr>
              <a:t>208</a:t>
            </a:r>
            <a:r>
              <a:rPr lang="en-US" sz="1600" dirty="0">
                <a:solidFill>
                  <a:srgbClr val="FF9900"/>
                </a:solidFill>
              </a:rPr>
              <a:t>Pb</a:t>
            </a:r>
            <a:r>
              <a:rPr lang="en-US" sz="1600" baseline="30000" dirty="0">
                <a:solidFill>
                  <a:srgbClr val="FF9900"/>
                </a:solidFill>
              </a:rPr>
              <a:t>78+ </a:t>
            </a:r>
            <a:r>
              <a:rPr lang="en-US" sz="1600" dirty="0">
                <a:solidFill>
                  <a:srgbClr val="FF9900"/>
                </a:solidFill>
              </a:rPr>
              <a:t>beamtime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	</a:t>
            </a:r>
            <a:endParaRPr lang="en-US" sz="1600" baseline="30000" dirty="0">
              <a:solidFill>
                <a:srgbClr val="FF9900"/>
              </a:solidFill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986B53E-1A91-5FD2-20C6-DEBE85559C6B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Main uncertainties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8019E39E-FB5C-3D42-554B-0CCBC4768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Grafik 2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855327F7-3EC7-B311-AAE7-D8EC689C7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1921EC-EBF3-1D1A-244B-A7E8E9C5E2D4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5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9D72B3-A852-2EE9-B44A-199BEC5A7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2C0189-4C8B-F478-E704-8DBA73B5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265"/>
          <a:stretch/>
        </p:blipFill>
        <p:spPr>
          <a:xfrm>
            <a:off x="2035426" y="1580502"/>
            <a:ext cx="8562975" cy="423907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F8E663-1B4A-B96C-E031-8B061F4AC56A}"/>
              </a:ext>
            </a:extLst>
          </p:cNvPr>
          <p:cNvSpPr txBox="1">
            <a:spLocks/>
          </p:cNvSpPr>
          <p:nvPr/>
        </p:nvSpPr>
        <p:spPr>
          <a:xfrm>
            <a:off x="3896069" y="1808530"/>
            <a:ext cx="789407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Balmer</a:t>
            </a:r>
            <a:endParaRPr lang="en-US" baseline="3000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064B28C-A890-00F3-75B1-133AD842B723}"/>
              </a:ext>
            </a:extLst>
          </p:cNvPr>
          <p:cNvSpPr txBox="1">
            <a:spLocks/>
          </p:cNvSpPr>
          <p:nvPr/>
        </p:nvSpPr>
        <p:spPr>
          <a:xfrm>
            <a:off x="4649050" y="4203682"/>
            <a:ext cx="598205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L-RR</a:t>
            </a:r>
            <a:endParaRPr lang="en-US" baseline="3000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4BF0AA9-D8C4-5B93-0BF2-3FD100696FFB}"/>
              </a:ext>
            </a:extLst>
          </p:cNvPr>
          <p:cNvSpPr txBox="1">
            <a:spLocks/>
          </p:cNvSpPr>
          <p:nvPr/>
        </p:nvSpPr>
        <p:spPr>
          <a:xfrm rot="16200000">
            <a:off x="4659746" y="4772630"/>
            <a:ext cx="469709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/>
              <a:t>j=3/2</a:t>
            </a:r>
            <a:endParaRPr lang="en-US" sz="1000" baseline="30000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5C69643-B6E8-BAA8-CD82-0050797C1E46}"/>
              </a:ext>
            </a:extLst>
          </p:cNvPr>
          <p:cNvSpPr txBox="1">
            <a:spLocks/>
          </p:cNvSpPr>
          <p:nvPr/>
        </p:nvSpPr>
        <p:spPr>
          <a:xfrm rot="16200000">
            <a:off x="4778298" y="4587637"/>
            <a:ext cx="469709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/>
              <a:t>j=1/2</a:t>
            </a:r>
            <a:endParaRPr lang="en-US" sz="1000" baseline="30000" dirty="0"/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68A167C6-D4D3-F062-3D22-878A5C623F16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264A957B-56DF-EC03-9D70-4C21650F8A34}"/>
              </a:ext>
            </a:extLst>
          </p:cNvPr>
          <p:cNvSpPr txBox="1">
            <a:spLocks/>
          </p:cNvSpPr>
          <p:nvPr/>
        </p:nvSpPr>
        <p:spPr bwMode="auto">
          <a:xfrm>
            <a:off x="2647543" y="281742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X-</a:t>
            </a:r>
            <a:r>
              <a:rPr lang="de-DE" sz="3200" kern="0" dirty="0" err="1">
                <a:latin typeface="Amasis MT Pro Light" panose="020F0502020204030204" pitchFamily="18" charset="0"/>
                <a:cs typeface="Calibri" panose="020F0502020204030204" pitchFamily="34" charset="0"/>
              </a:rPr>
              <a:t>ray</a:t>
            </a:r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 spectroscopy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3CECF613-63E2-40EC-69A6-F9476350D724}"/>
              </a:ext>
            </a:extLst>
          </p:cNvPr>
          <p:cNvSpPr txBox="1">
            <a:spLocks/>
          </p:cNvSpPr>
          <p:nvPr/>
        </p:nvSpPr>
        <p:spPr>
          <a:xfrm>
            <a:off x="2035426" y="5674206"/>
            <a:ext cx="8642099" cy="81457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X-ray spectrum from an alpha source (</a:t>
            </a:r>
            <a:r>
              <a:rPr lang="en-US" sz="1600" baseline="30000" dirty="0"/>
              <a:t>241</a:t>
            </a:r>
            <a:r>
              <a:rPr lang="en-US" sz="1600" dirty="0"/>
              <a:t>Am) was used for calibration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Peak positions for L-RR are determined by the ionization energy of B-like Au (~21.92 keV)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84B6C424-D7F8-79F2-896E-26A17C573D6D}"/>
              </a:ext>
            </a:extLst>
          </p:cNvPr>
          <p:cNvSpPr txBox="1">
            <a:spLocks/>
          </p:cNvSpPr>
          <p:nvPr/>
        </p:nvSpPr>
        <p:spPr>
          <a:xfrm>
            <a:off x="3647943" y="1293391"/>
            <a:ext cx="5337939" cy="38155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X-rays associated with radiative recombination for Au</a:t>
            </a:r>
            <a:r>
              <a:rPr lang="en-US" sz="1600" baseline="30000" dirty="0">
                <a:solidFill>
                  <a:srgbClr val="FF9900"/>
                </a:solidFill>
              </a:rPr>
              <a:t>75+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B6C5389C-6439-17D8-E075-22CE2BF29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1AE1C8A9-E2E4-CAA1-07EB-F4982493F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8C98B1-9D56-094D-5376-94AB54B12DA8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68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1360186" y="1370974"/>
            <a:ext cx="9770205" cy="252088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Summary: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high-resolution DR collision spectroscopy of Be-like </a:t>
            </a:r>
            <a:r>
              <a:rPr lang="en-US" sz="1600" baseline="30000" dirty="0"/>
              <a:t>197</a:t>
            </a:r>
            <a:r>
              <a:rPr lang="en-US" sz="1600" dirty="0"/>
              <a:t>Au</a:t>
            </a:r>
            <a:r>
              <a:rPr lang="en-US" sz="1600" baseline="30000" dirty="0"/>
              <a:t>75+ </a:t>
            </a:r>
            <a:r>
              <a:rPr lang="en-US" sz="1600" dirty="0"/>
              <a:t>ion at 12 MeV/u in CRYRING@ESR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second experiment using the full GSI accelerator chain after E131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~ 5 x 10</a:t>
            </a:r>
            <a:r>
              <a:rPr lang="en-US" sz="1600" baseline="30000" dirty="0"/>
              <a:t>6 </a:t>
            </a:r>
            <a:r>
              <a:rPr lang="en-US" sz="1600" dirty="0"/>
              <a:t>Pb</a:t>
            </a:r>
            <a:r>
              <a:rPr lang="en-US" sz="1600" baseline="30000" dirty="0"/>
              <a:t>78+</a:t>
            </a:r>
            <a:r>
              <a:rPr lang="en-US" sz="1600" dirty="0"/>
              <a:t> ions stored in CRYRING with a beam lifetime of &gt; 30 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relative peak positions and peak strengths must be compared with theoretical calculations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beam temperatures must be obtained from the fits of the resonances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attainable experimental statistical uncertainty limited by CRYRING vacuum (~ 3 x 10</a:t>
            </a:r>
            <a:r>
              <a:rPr lang="en-US" sz="1600" baseline="30000" dirty="0"/>
              <a:t>-11</a:t>
            </a:r>
            <a:r>
              <a:rPr lang="en-US" sz="1600" dirty="0"/>
              <a:t> mbar)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7DA62DE0-0237-1B1D-180F-55C784A8749E}"/>
              </a:ext>
            </a:extLst>
          </p:cNvPr>
          <p:cNvSpPr txBox="1">
            <a:spLocks/>
          </p:cNvSpPr>
          <p:nvPr/>
        </p:nvSpPr>
        <p:spPr bwMode="auto">
          <a:xfrm>
            <a:off x="2647543" y="281742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Summary &amp; Outlook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7C13BF9A-E001-519C-12D1-0B164455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924E6C0C-33F4-D3C0-E3E0-DF7FD9598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6477EE4-40CF-D5A4-8F5D-DB9DACB6763F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58D611B-7B0D-3141-5550-15D38E2A93CC}"/>
              </a:ext>
            </a:extLst>
          </p:cNvPr>
          <p:cNvSpPr txBox="1">
            <a:spLocks/>
          </p:cNvSpPr>
          <p:nvPr/>
        </p:nvSpPr>
        <p:spPr>
          <a:xfrm>
            <a:off x="1360186" y="3795793"/>
            <a:ext cx="3628273" cy="1301308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Outlook: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future high-resolution studies with Be-like heavy ions at low energies, e.g. U</a:t>
            </a:r>
            <a:r>
              <a:rPr lang="en-US" sz="1600" baseline="30000" dirty="0"/>
              <a:t>88+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B5106C5-5B96-EDD8-D0E2-27E675DAD9AE}"/>
              </a:ext>
            </a:extLst>
          </p:cNvPr>
          <p:cNvSpPr txBox="1">
            <a:spLocks/>
          </p:cNvSpPr>
          <p:nvPr/>
        </p:nvSpPr>
        <p:spPr>
          <a:xfrm>
            <a:off x="3300034" y="4543446"/>
            <a:ext cx="7638642" cy="37147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aseline="30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4DD522-D13B-DF87-098B-7D7B581A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65" y="3995207"/>
            <a:ext cx="3489769" cy="25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405869" y="1470657"/>
            <a:ext cx="11668124" cy="167605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… Carsten Brandau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1,3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 Michael Fogle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4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Jan Glorius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Elena O. Hanu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3,5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Volker Hannen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6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Frank Herfurth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Pierre-Michel Hillenbrand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1,3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Claude Krantz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Michael Lestinsky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Esther B. Menz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3,5,7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Reinhold Schuch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8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Uwe Spillmann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Ken Ueberholz</a:t>
            </a:r>
            <a:r>
              <a:rPr lang="de-DE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6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Shu-Xing Wang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1,2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, Thomas Stöhlker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3,5,7 </a:t>
            </a:r>
            <a:r>
              <a:rPr lang="en-US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and Stefan Schippers</a:t>
            </a:r>
            <a:r>
              <a:rPr lang="en-US" sz="1600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1,2</a:t>
            </a:r>
            <a:r>
              <a:rPr lang="de-DE" sz="16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 </a:t>
            </a:r>
            <a:endParaRPr lang="en-US" sz="1600" baseline="30000" dirty="0">
              <a:latin typeface="+mn-lt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endParaRPr lang="en-US" sz="1600" dirty="0">
              <a:latin typeface="+mn-lt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1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JLU Gießen,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2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HFHF Campus Gießen,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3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GSI,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4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Auburn University,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5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HI Jena,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6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WWU Münster,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7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FSU Jena, </a:t>
            </a:r>
            <a:r>
              <a:rPr lang="de-DE" sz="1600" i="1" baseline="30000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8</a:t>
            </a:r>
            <a:r>
              <a:rPr lang="de-DE" sz="1600" i="1" dirty="0">
                <a:latin typeface="+mn-lt"/>
                <a:ea typeface="Linux Biolinum G" panose="02000503000000000000" pitchFamily="2" charset="0"/>
                <a:cs typeface="Linux Biolinum G" panose="02000503000000000000" pitchFamily="2" charset="0"/>
              </a:rPr>
              <a:t>Stockholm University</a:t>
            </a:r>
            <a:endParaRPr lang="en-US" sz="16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" y="5326860"/>
            <a:ext cx="1110265" cy="1110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53" y="3359404"/>
            <a:ext cx="1593119" cy="6937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3376454"/>
            <a:ext cx="1692086" cy="6130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1" y="3278399"/>
            <a:ext cx="1577309" cy="5257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1" y="5555196"/>
            <a:ext cx="2400875" cy="68024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77" y="4298549"/>
            <a:ext cx="2208150" cy="8776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1" y="4445155"/>
            <a:ext cx="1716198" cy="68547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69" y="3429000"/>
            <a:ext cx="1687332" cy="45808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92" y="4227367"/>
            <a:ext cx="943839" cy="9032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53" y="4423695"/>
            <a:ext cx="1735060" cy="504929"/>
          </a:xfrm>
          <a:prstGeom prst="rect">
            <a:avLst/>
          </a:prstGeom>
        </p:spPr>
      </p:pic>
      <p:sp>
        <p:nvSpPr>
          <p:cNvPr id="16" name="Titel 3">
            <a:extLst>
              <a:ext uri="{FF2B5EF4-FFF2-40B4-BE49-F238E27FC236}">
                <a16:creationId xmlns:a16="http://schemas.microsoft.com/office/drawing/2014/main" id="{E8A0D984-C594-F14E-400C-D239E6507215}"/>
              </a:ext>
            </a:extLst>
          </p:cNvPr>
          <p:cNvSpPr txBox="1">
            <a:spLocks/>
          </p:cNvSpPr>
          <p:nvPr/>
        </p:nvSpPr>
        <p:spPr bwMode="auto">
          <a:xfrm>
            <a:off x="2647543" y="281742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Many thanks to</a:t>
            </a:r>
            <a:endParaRPr lang="de-DE" sz="3200" kern="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6DAE82CD-D264-9964-4095-9FEE8A607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Grafik 5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5F4BF4F4-5849-E8E2-277B-EC183DFA7A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1F0CF0A-1CD7-DBEC-091A-205CD11DB9CB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4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653814-756B-3696-226B-82769D8EB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276" y="6614444"/>
            <a:ext cx="1354416" cy="239597"/>
          </a:xfrm>
        </p:spPr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66472E12-39DE-FC5B-1365-0CD95CA2E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Grafik 5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24E769DC-CED4-1374-EF11-9809F86CA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8F8237-D6D1-1D5F-500E-8EE764A61A8E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84565-46C6-DCEE-8E8D-53D507DA5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6" y="1903320"/>
            <a:ext cx="4005126" cy="209309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7149321-B05F-AE61-9ECC-A8DC28538E46}"/>
              </a:ext>
            </a:extLst>
          </p:cNvPr>
          <p:cNvSpPr txBox="1">
            <a:spLocks/>
          </p:cNvSpPr>
          <p:nvPr/>
        </p:nvSpPr>
        <p:spPr>
          <a:xfrm>
            <a:off x="726700" y="4306770"/>
            <a:ext cx="3592717" cy="165760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time inverse Auger effect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resonant capture of free electron → doubly-excited state of 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baseline="-25000" dirty="0"/>
              <a:t>rel</a:t>
            </a:r>
            <a:r>
              <a:rPr lang="en-US" sz="1600" dirty="0"/>
              <a:t> + E</a:t>
            </a:r>
            <a:r>
              <a:rPr lang="en-US" sz="1600" baseline="-25000" dirty="0"/>
              <a:t>bind</a:t>
            </a:r>
            <a:r>
              <a:rPr lang="en-US" sz="1600" dirty="0"/>
              <a:t> = E</a:t>
            </a:r>
            <a:r>
              <a:rPr lang="en-US" sz="1600" baseline="-25000" dirty="0"/>
              <a:t>exc</a:t>
            </a: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de-excitation by photon emission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FF2F8219-816E-3AEC-C32E-AD5CA28CDEAB}"/>
              </a:ext>
            </a:extLst>
          </p:cNvPr>
          <p:cNvSpPr txBox="1">
            <a:spLocks/>
          </p:cNvSpPr>
          <p:nvPr/>
        </p:nvSpPr>
        <p:spPr>
          <a:xfrm>
            <a:off x="5915135" y="1358938"/>
            <a:ext cx="5681915" cy="240334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DR collision spectroscopy: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successful spectroscopic tool for, e.g.: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test of QED in strong fields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investigations of nuclear properties via isotope shift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lifetime studies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measurement of input data for plasma modelling and astrophysics (submitted Proposal for O</a:t>
            </a:r>
            <a:r>
              <a:rPr lang="en-US" sz="1600" baseline="30000" dirty="0"/>
              <a:t>2+</a:t>
            </a:r>
            <a:r>
              <a:rPr lang="en-US" sz="1600" dirty="0"/>
              <a:t>)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3DCB0E05-6975-73B1-AC4D-BB1341CE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00" y="279621"/>
            <a:ext cx="4982400" cy="626682"/>
          </a:xfrm>
        </p:spPr>
        <p:txBody>
          <a:bodyPr/>
          <a:lstStyle/>
          <a:p>
            <a:r>
              <a:rPr lang="de-DE" sz="3200" dirty="0">
                <a:latin typeface="Amasis MT Pro Light" panose="020F0502020204030204" pitchFamily="18" charset="0"/>
                <a:cs typeface="Calibri" panose="020F0502020204030204" pitchFamily="34" charset="0"/>
              </a:rPr>
              <a:t>Dielectronic recombination</a:t>
            </a:r>
          </a:p>
        </p:txBody>
      </p:sp>
      <p:pic>
        <p:nvPicPr>
          <p:cNvPr id="16" name="Grafik 15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7394BEC6-91CA-90D3-002D-2E3BC58FD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1492" b="2298"/>
          <a:stretch/>
        </p:blipFill>
        <p:spPr>
          <a:xfrm>
            <a:off x="6164970" y="3754504"/>
            <a:ext cx="5432080" cy="2591919"/>
          </a:xfrm>
          <a:prstGeom prst="rect">
            <a:avLst/>
          </a:prstGeom>
        </p:spPr>
      </p:pic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3209990-7453-8B14-9EB7-A9BFD5F7912C}"/>
              </a:ext>
            </a:extLst>
          </p:cNvPr>
          <p:cNvSpPr txBox="1">
            <a:spLocks/>
          </p:cNvSpPr>
          <p:nvPr/>
        </p:nvSpPr>
        <p:spPr>
          <a:xfrm>
            <a:off x="1042922" y="1360484"/>
            <a:ext cx="3276496" cy="37951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Dielectronic Recombination (DR):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043C8D0-767F-D1FE-F248-E321EE3AEEFD}"/>
              </a:ext>
            </a:extLst>
          </p:cNvPr>
          <p:cNvSpPr txBox="1">
            <a:spLocks/>
          </p:cNvSpPr>
          <p:nvPr/>
        </p:nvSpPr>
        <p:spPr>
          <a:xfrm>
            <a:off x="6624557" y="6188678"/>
            <a:ext cx="2856872" cy="27489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i="1" dirty="0"/>
              <a:t>Menz, 2024, publication in preparation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E508C841-BD70-D739-0E8E-6797801CF485}"/>
              </a:ext>
            </a:extLst>
          </p:cNvPr>
          <p:cNvSpPr txBox="1">
            <a:spLocks/>
          </p:cNvSpPr>
          <p:nvPr/>
        </p:nvSpPr>
        <p:spPr>
          <a:xfrm rot="20765354">
            <a:off x="7306412" y="4790790"/>
            <a:ext cx="1186837" cy="37951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O-like Ne</a:t>
            </a:r>
            <a:r>
              <a:rPr lang="en-US" sz="1600" baseline="30000" dirty="0">
                <a:solidFill>
                  <a:srgbClr val="FF9900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1479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652231-E219-FCB2-7606-CEDA3A752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CE1D93B-6043-7F0F-0FE4-20BF1934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Grafik 5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C09693E2-D34B-0DE1-A881-B2D42C5807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8AF2C0-CC8A-94A0-5BAC-A62EA81E433C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80288B9D-7AC3-4A6E-8CEE-13589AB4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875" y="257073"/>
            <a:ext cx="2166250" cy="626682"/>
          </a:xfrm>
        </p:spPr>
        <p:txBody>
          <a:bodyPr/>
          <a:lstStyle/>
          <a:p>
            <a:r>
              <a:rPr lang="de-DE" sz="3200" dirty="0">
                <a:latin typeface="Amasis MT Pro Light" panose="020F0502020204030204" pitchFamily="18" charset="0"/>
                <a:cs typeface="Calibri" panose="020F0502020204030204" pitchFamily="34" charset="0"/>
              </a:rPr>
              <a:t>Motivation</a:t>
            </a:r>
            <a:endParaRPr lang="de-DE" sz="3200" baseline="30000" dirty="0">
              <a:latin typeface="Amasis MT Pro Light" panose="020F0502020204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Grafik 8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C1EB95A5-6CB3-98A9-68E6-E495F53323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" y="1528615"/>
            <a:ext cx="4617005" cy="4730116"/>
          </a:xfrm>
          <a:prstGeom prst="rect">
            <a:avLst/>
          </a:prstGeom>
        </p:spPr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8131C47B-8880-8A1D-2B38-D39404CCF8F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71050" y="1631613"/>
            <a:ext cx="5632299" cy="1579217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Experiment E131 (Pb</a:t>
            </a:r>
            <a:r>
              <a:rPr lang="en-US" sz="1600" baseline="30000" dirty="0">
                <a:solidFill>
                  <a:srgbClr val="FF9900"/>
                </a:solidFill>
              </a:rPr>
              <a:t>78+</a:t>
            </a:r>
            <a:r>
              <a:rPr lang="en-US" sz="1600" dirty="0">
                <a:solidFill>
                  <a:srgbClr val="FF9900"/>
                </a:solidFill>
              </a:rPr>
              <a:t>, 2022):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Collision-energy range 9.3-16.5 eV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Energy uncertainty of about 30 meV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Challenges state-of-the-art atomic structure calculations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38D16ED-DFE9-E292-3F53-0D069C7186D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11165" y="1256184"/>
            <a:ext cx="3397531" cy="34586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Dielectronic recombination of Pb</a:t>
            </a:r>
            <a:r>
              <a:rPr lang="en-US" sz="1600" baseline="30000" dirty="0">
                <a:solidFill>
                  <a:srgbClr val="FF9900"/>
                </a:solidFill>
              </a:rPr>
              <a:t>78+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42DCFCB-C438-8472-918A-208DD847031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41338" y="4184586"/>
            <a:ext cx="5632299" cy="113587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Experiment G025 (Au</a:t>
            </a:r>
            <a:r>
              <a:rPr lang="en-US" sz="1600" baseline="30000" dirty="0">
                <a:solidFill>
                  <a:srgbClr val="FF9900"/>
                </a:solidFill>
              </a:rPr>
              <a:t>75+</a:t>
            </a:r>
            <a:r>
              <a:rPr lang="en-US" sz="1600" dirty="0">
                <a:solidFill>
                  <a:srgbClr val="FF9900"/>
                </a:solidFill>
              </a:rPr>
              <a:t>, 2024):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Usage of new developed high voltage divider (FC20)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Improved vacuum conditions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A875FA3-BAA2-A62E-6DE4-775BF979010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771050" y="5543604"/>
            <a:ext cx="5314249" cy="62668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9900"/>
                </a:solidFill>
              </a:rPr>
              <a:t>Goal: Increasing the experimental accuracy 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26BC6C1-9EDC-4886-92A8-4A49D91B6EB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19271" y="6203250"/>
            <a:ext cx="2786100" cy="34168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i="1" dirty="0"/>
              <a:t>Fuchs et al., publication in preparation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1FE58E41-9231-11CC-0691-D1D8D8866C1F}"/>
              </a:ext>
            </a:extLst>
          </p:cNvPr>
          <p:cNvSpPr/>
          <p:nvPr/>
        </p:nvSpPr>
        <p:spPr bwMode="auto">
          <a:xfrm>
            <a:off x="7966313" y="3250545"/>
            <a:ext cx="316872" cy="661907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7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2A1ED81-8EDC-6067-E459-10071C5AF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5" y="1948831"/>
            <a:ext cx="5247117" cy="443418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4800" y="279621"/>
            <a:ext cx="4982400" cy="626682"/>
          </a:xfrm>
        </p:spPr>
        <p:txBody>
          <a:bodyPr/>
          <a:lstStyle/>
          <a:p>
            <a:r>
              <a:rPr lang="de-DE" sz="3200" dirty="0">
                <a:latin typeface="Amasis MT Pro Light" panose="020F0502020204030204" pitchFamily="18" charset="0"/>
                <a:cs typeface="Calibri" panose="020F0502020204030204" pitchFamily="34" charset="0"/>
              </a:rPr>
              <a:t>Experimental conditions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0EBFEFF7-CBAB-DE92-8CAD-D839AD68DF9F}"/>
              </a:ext>
            </a:extLst>
          </p:cNvPr>
          <p:cNvSpPr txBox="1">
            <a:spLocks/>
          </p:cNvSpPr>
          <p:nvPr/>
        </p:nvSpPr>
        <p:spPr>
          <a:xfrm>
            <a:off x="2533746" y="1191098"/>
            <a:ext cx="7124508" cy="78298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Be-like </a:t>
            </a:r>
            <a:r>
              <a:rPr lang="en-US" sz="1600" baseline="30000" dirty="0">
                <a:solidFill>
                  <a:srgbClr val="FF9900"/>
                </a:solidFill>
              </a:rPr>
              <a:t>197</a:t>
            </a:r>
            <a:r>
              <a:rPr lang="en-US" sz="1600" dirty="0">
                <a:solidFill>
                  <a:srgbClr val="FF9900"/>
                </a:solidFill>
              </a:rPr>
              <a:t>Au</a:t>
            </a:r>
            <a:r>
              <a:rPr lang="en-US" sz="1600" baseline="30000" dirty="0">
                <a:solidFill>
                  <a:srgbClr val="FF9900"/>
                </a:solidFill>
              </a:rPr>
              <a:t>75+</a:t>
            </a:r>
            <a:r>
              <a:rPr lang="en-US" sz="1600" dirty="0">
                <a:solidFill>
                  <a:srgbClr val="FF9900"/>
                </a:solidFill>
              </a:rPr>
              <a:t> ions:</a:t>
            </a:r>
            <a:endParaRPr lang="en-US" sz="1600" baseline="300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used full GSI accelerator chain (UNILAC → SIS18 → ESR → CRYRING)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7F2A013-2B95-A6AA-B623-1BCA5D9DEC49}"/>
              </a:ext>
            </a:extLst>
          </p:cNvPr>
          <p:cNvSpPr txBox="1">
            <a:spLocks/>
          </p:cNvSpPr>
          <p:nvPr/>
        </p:nvSpPr>
        <p:spPr>
          <a:xfrm>
            <a:off x="361690" y="2202556"/>
            <a:ext cx="2936988" cy="137813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SIS18: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Generation of the desired charge state q =75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 to 1x10</a:t>
            </a:r>
            <a:r>
              <a:rPr lang="en-US" sz="1600" baseline="30000" dirty="0"/>
              <a:t>9</a:t>
            </a:r>
            <a:r>
              <a:rPr lang="en-US" sz="1600" dirty="0"/>
              <a:t> ions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D93EB72-28FA-2C81-CDD6-816AE41FAB87}"/>
              </a:ext>
            </a:extLst>
          </p:cNvPr>
          <p:cNvSpPr txBox="1">
            <a:spLocks/>
          </p:cNvSpPr>
          <p:nvPr/>
        </p:nvSpPr>
        <p:spPr>
          <a:xfrm>
            <a:off x="8640091" y="4759732"/>
            <a:ext cx="2936988" cy="69248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~ 90 % usage of ion beam over ten days of beamtime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F793858-B2A1-EAC7-95A4-AAF95CB27FA2}"/>
              </a:ext>
            </a:extLst>
          </p:cNvPr>
          <p:cNvSpPr txBox="1">
            <a:spLocks/>
          </p:cNvSpPr>
          <p:nvPr/>
        </p:nvSpPr>
        <p:spPr>
          <a:xfrm>
            <a:off x="9015829" y="2258874"/>
            <a:ext cx="2936988" cy="137813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ESR: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Deceleration and cooling of the Au</a:t>
            </a:r>
            <a:r>
              <a:rPr lang="en-US" sz="1600" baseline="30000" dirty="0"/>
              <a:t>75+ </a:t>
            </a:r>
            <a:r>
              <a:rPr lang="en-US" sz="1600" dirty="0"/>
              <a:t>ions</a:t>
            </a:r>
            <a:endParaRPr lang="en-US" sz="1600" baseline="30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 to 2x10</a:t>
            </a:r>
            <a:r>
              <a:rPr lang="en-US" sz="1600" baseline="30000" dirty="0"/>
              <a:t>7</a:t>
            </a:r>
            <a:r>
              <a:rPr lang="en-US" sz="1600" dirty="0"/>
              <a:t> ions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58BB0DD5-725E-C6D9-2695-452B2480D47E}"/>
              </a:ext>
            </a:extLst>
          </p:cNvPr>
          <p:cNvSpPr txBox="1">
            <a:spLocks/>
          </p:cNvSpPr>
          <p:nvPr/>
        </p:nvSpPr>
        <p:spPr>
          <a:xfrm>
            <a:off x="361690" y="4099900"/>
            <a:ext cx="3631758" cy="204772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CRYRING: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Ion beam energy: 12 MeV/u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Ion beam lifetime: &gt; 30 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Up to 7x10</a:t>
            </a:r>
            <a:r>
              <a:rPr lang="en-US" sz="1600" baseline="30000" dirty="0"/>
              <a:t>6 </a:t>
            </a:r>
            <a:r>
              <a:rPr lang="en-US" sz="1600" dirty="0"/>
              <a:t>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Detector count rate: up to 260 kHz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BFBA08-B3D0-DA2D-1854-7EAFB27434E1}"/>
              </a:ext>
            </a:extLst>
          </p:cNvPr>
          <p:cNvSpPr/>
          <p:nvPr/>
        </p:nvSpPr>
        <p:spPr bwMode="auto">
          <a:xfrm>
            <a:off x="5402227" y="4200105"/>
            <a:ext cx="230736" cy="239282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6DD532B-9A43-D75D-79D7-4F1601D80CCD}"/>
              </a:ext>
            </a:extLst>
          </p:cNvPr>
          <p:cNvSpPr/>
          <p:nvPr/>
        </p:nvSpPr>
        <p:spPr bwMode="auto">
          <a:xfrm>
            <a:off x="5436411" y="3671190"/>
            <a:ext cx="346104" cy="325729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CA615614-7219-A066-427A-5F22DD85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Grafik 7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A9C2F403-DE6F-51AC-5CFD-C5A9EE9D0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9B8D702-081E-CDE6-85B7-FB1939798704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2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39" y="1367325"/>
            <a:ext cx="6683046" cy="48486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4681031" y="4469792"/>
            <a:ext cx="2263140" cy="1352393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484651" y="3882128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9900"/>
                </a:solidFill>
              </a:rPr>
              <a:t>YR03 (Ecool) and YR04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3533ADC0-D439-9631-B425-DA668D61697F}"/>
              </a:ext>
            </a:extLst>
          </p:cNvPr>
          <p:cNvSpPr txBox="1">
            <a:spLocks/>
          </p:cNvSpPr>
          <p:nvPr/>
        </p:nvSpPr>
        <p:spPr bwMode="auto">
          <a:xfrm>
            <a:off x="3604800" y="279621"/>
            <a:ext cx="4982400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CRYRING@ESR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D58A44A-E550-7543-B076-2CF54E9CA882}"/>
              </a:ext>
            </a:extLst>
          </p:cNvPr>
          <p:cNvSpPr txBox="1">
            <a:spLocks/>
          </p:cNvSpPr>
          <p:nvPr/>
        </p:nvSpPr>
        <p:spPr>
          <a:xfrm>
            <a:off x="6721756" y="5908429"/>
            <a:ext cx="2131893" cy="59090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detector position</a:t>
            </a:r>
            <a:endParaRPr lang="en-US" sz="1600" dirty="0">
              <a:solidFill>
                <a:srgbClr val="FF9900"/>
              </a:solidFill>
            </a:endParaRPr>
          </a:p>
          <a:p>
            <a:pPr algn="ctr"/>
            <a:r>
              <a:rPr lang="en-US" sz="1600" dirty="0">
                <a:solidFill>
                  <a:srgbClr val="FF9900"/>
                </a:solidFill>
              </a:rPr>
              <a:t>Channeltron detector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B994E0C-217D-4673-C903-9FCE85DA19E0}"/>
              </a:ext>
            </a:extLst>
          </p:cNvPr>
          <p:cNvSpPr txBox="1">
            <a:spLocks/>
          </p:cNvSpPr>
          <p:nvPr/>
        </p:nvSpPr>
        <p:spPr>
          <a:xfrm>
            <a:off x="4105855" y="6105590"/>
            <a:ext cx="2615901" cy="32866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Germanium x-ray detector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7A38E6A-24EE-6F23-EC84-710E3F74831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8650" y="5560158"/>
            <a:ext cx="695994" cy="36128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0FBA947-2C32-A6FC-FF5A-BE3B040B1570}"/>
              </a:ext>
            </a:extLst>
          </p:cNvPr>
          <p:cNvCxnSpPr>
            <a:cxnSpLocks/>
            <a:stCxn id="3" idx="7"/>
          </p:cNvCxnSpPr>
          <p:nvPr/>
        </p:nvCxnSpPr>
        <p:spPr bwMode="auto">
          <a:xfrm flipV="1">
            <a:off x="6612742" y="4251461"/>
            <a:ext cx="1871909" cy="416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B401D17F-F306-85AE-8DB8-06450906C796}"/>
              </a:ext>
            </a:extLst>
          </p:cNvPr>
          <p:cNvCxnSpPr>
            <a:cxnSpLocks/>
          </p:cNvCxnSpPr>
          <p:nvPr/>
        </p:nvCxnSpPr>
        <p:spPr bwMode="auto">
          <a:xfrm>
            <a:off x="8484651" y="4251461"/>
            <a:ext cx="26248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Foliennummernplatzhalter 6">
            <a:extLst>
              <a:ext uri="{FF2B5EF4-FFF2-40B4-BE49-F238E27FC236}">
                <a16:creationId xmlns:a16="http://schemas.microsoft.com/office/drawing/2014/main" id="{A8969AC5-3A7E-7134-B010-A5682416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8401" y="6618405"/>
            <a:ext cx="1354416" cy="239597"/>
          </a:xfrm>
        </p:spPr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C946B9CA-D87E-8852-6E6A-E7E932ABE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Grafik 5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FA6AD877-7C7B-5F6F-9EF9-A1FD8600B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304141-1D35-FF38-9DA1-0C2AAECB28BD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27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78" y="1333498"/>
            <a:ext cx="8341448" cy="4120231"/>
          </a:xfrm>
          <a:prstGeom prst="rect">
            <a:avLst/>
          </a:prstGeom>
        </p:spPr>
      </p:pic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578A559F-708A-2EF4-26D4-F5D06C49398D}"/>
              </a:ext>
            </a:extLst>
          </p:cNvPr>
          <p:cNvSpPr/>
          <p:nvPr/>
        </p:nvSpPr>
        <p:spPr bwMode="auto">
          <a:xfrm>
            <a:off x="6491957" y="1728509"/>
            <a:ext cx="1688908" cy="788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C12760BD-BF6A-7958-1E49-6B9CE980935D}"/>
              </a:ext>
            </a:extLst>
          </p:cNvPr>
          <p:cNvSpPr/>
          <p:nvPr/>
        </p:nvSpPr>
        <p:spPr bwMode="auto">
          <a:xfrm>
            <a:off x="8947784" y="4210290"/>
            <a:ext cx="2775392" cy="994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DB31F98A-9EEB-730E-B2A7-C5B4472C6F1C}"/>
              </a:ext>
            </a:extLst>
          </p:cNvPr>
          <p:cNvSpPr/>
          <p:nvPr/>
        </p:nvSpPr>
        <p:spPr bwMode="auto">
          <a:xfrm>
            <a:off x="6150993" y="5373470"/>
            <a:ext cx="2233103" cy="11604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1B52D3FC-A7AD-CF94-297A-F00103E0EB97}"/>
              </a:ext>
            </a:extLst>
          </p:cNvPr>
          <p:cNvSpPr/>
          <p:nvPr/>
        </p:nvSpPr>
        <p:spPr bwMode="auto">
          <a:xfrm>
            <a:off x="687516" y="4872045"/>
            <a:ext cx="3547705" cy="16618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65140E7-A457-0D5E-23A7-60BDB65D555D}"/>
              </a:ext>
            </a:extLst>
          </p:cNvPr>
          <p:cNvSpPr/>
          <p:nvPr/>
        </p:nvSpPr>
        <p:spPr bwMode="auto">
          <a:xfrm>
            <a:off x="687516" y="1234626"/>
            <a:ext cx="5012529" cy="12628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68" y="1333498"/>
            <a:ext cx="2066411" cy="110230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CE7DFF-FA1A-B68C-87D3-A80BBEE2A300}"/>
              </a:ext>
            </a:extLst>
          </p:cNvPr>
          <p:cNvSpPr txBox="1">
            <a:spLocks/>
          </p:cNvSpPr>
          <p:nvPr/>
        </p:nvSpPr>
        <p:spPr>
          <a:xfrm>
            <a:off x="687517" y="4872046"/>
            <a:ext cx="3672401" cy="1701717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controlled by raspi and microcontrollers via local network with fiber optics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fairly independent from accelerator control (just uses trigger signals)</a:t>
            </a:r>
          </a:p>
          <a:p>
            <a:pPr algn="ctr"/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0CE8491A-14C5-AE80-201F-2397E1F0FE2E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YR03 (Cooler) / YR04 (Detectors)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EB97EC29-F775-F048-4EFA-D13AF47FDF47}"/>
              </a:ext>
            </a:extLst>
          </p:cNvPr>
          <p:cNvSpPr txBox="1">
            <a:spLocks/>
          </p:cNvSpPr>
          <p:nvPr/>
        </p:nvSpPr>
        <p:spPr>
          <a:xfrm>
            <a:off x="589104" y="1308349"/>
            <a:ext cx="2895427" cy="85146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FF9900"/>
                </a:solidFill>
              </a:rPr>
              <a:t>KEPKO</a:t>
            </a:r>
          </a:p>
          <a:p>
            <a:pPr algn="r"/>
            <a:r>
              <a:rPr lang="en-US" sz="1600" dirty="0"/>
              <a:t>HV amplifier for fast changes of the cooler cathode voltage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54089D9-372B-9FEB-2313-6E01B15E4073}"/>
              </a:ext>
            </a:extLst>
          </p:cNvPr>
          <p:cNvSpPr/>
          <p:nvPr/>
        </p:nvSpPr>
        <p:spPr bwMode="auto">
          <a:xfrm>
            <a:off x="4097473" y="3264101"/>
            <a:ext cx="1998029" cy="1352393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8CACC974-7765-5DAD-82CD-F0BAA2AC6247}"/>
              </a:ext>
            </a:extLst>
          </p:cNvPr>
          <p:cNvSpPr txBox="1">
            <a:spLocks/>
          </p:cNvSpPr>
          <p:nvPr/>
        </p:nvSpPr>
        <p:spPr>
          <a:xfrm>
            <a:off x="4235221" y="4621497"/>
            <a:ext cx="1721771" cy="240258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9900"/>
                </a:solidFill>
              </a:rPr>
              <a:t>Electron cooler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A3DBDA1-2790-0BE5-677B-BA9AD17B347E}"/>
              </a:ext>
            </a:extLst>
          </p:cNvPr>
          <p:cNvSpPr/>
          <p:nvPr/>
        </p:nvSpPr>
        <p:spPr bwMode="auto">
          <a:xfrm>
            <a:off x="4402369" y="3868322"/>
            <a:ext cx="230736" cy="239282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6E97F93-F528-69A9-3A6B-2866642F5230}"/>
              </a:ext>
            </a:extLst>
          </p:cNvPr>
          <p:cNvSpPr txBox="1">
            <a:spLocks/>
          </p:cNvSpPr>
          <p:nvPr/>
        </p:nvSpPr>
        <p:spPr>
          <a:xfrm>
            <a:off x="6284773" y="1729040"/>
            <a:ext cx="2099323" cy="81428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9900"/>
                </a:solidFill>
              </a:rPr>
              <a:t>High purity germanium x-ray detector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1541179-68C0-3166-3C81-71BEB9A01465}"/>
              </a:ext>
            </a:extLst>
          </p:cNvPr>
          <p:cNvSpPr/>
          <p:nvPr/>
        </p:nvSpPr>
        <p:spPr bwMode="auto">
          <a:xfrm>
            <a:off x="7256538" y="3637165"/>
            <a:ext cx="924326" cy="701596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32563D8-6BC1-5BA7-93E7-451238CEBE57}"/>
              </a:ext>
            </a:extLst>
          </p:cNvPr>
          <p:cNvSpPr/>
          <p:nvPr/>
        </p:nvSpPr>
        <p:spPr bwMode="auto">
          <a:xfrm>
            <a:off x="6854533" y="4058368"/>
            <a:ext cx="546931" cy="1231665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42639DA-25BD-9F30-F5D4-53CC54C37708}"/>
              </a:ext>
            </a:extLst>
          </p:cNvPr>
          <p:cNvSpPr txBox="1">
            <a:spLocks/>
          </p:cNvSpPr>
          <p:nvPr/>
        </p:nvSpPr>
        <p:spPr>
          <a:xfrm>
            <a:off x="6150993" y="5338635"/>
            <a:ext cx="2168280" cy="119577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9900"/>
                </a:solidFill>
              </a:rPr>
              <a:t>Scintillation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 &lt;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for Ne</a:t>
            </a:r>
            <a:r>
              <a:rPr lang="en-US" sz="1600" baseline="30000" dirty="0"/>
              <a:t>2+</a:t>
            </a:r>
            <a:r>
              <a:rPr lang="en-US" sz="1600" dirty="0"/>
              <a:t>/Ne</a:t>
            </a:r>
            <a:r>
              <a:rPr lang="en-US" sz="1600" baseline="30000" dirty="0"/>
              <a:t>3+</a:t>
            </a:r>
            <a:r>
              <a:rPr lang="en-US" sz="1600" dirty="0"/>
              <a:t> and S</a:t>
            </a:r>
            <a:r>
              <a:rPr lang="en-US" sz="1600" baseline="30000" dirty="0"/>
              <a:t>3+</a:t>
            </a:r>
            <a:r>
              <a:rPr lang="en-US" sz="1600" dirty="0"/>
              <a:t> beam time</a:t>
            </a:r>
          </a:p>
          <a:p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7FFA00D4-53D0-2477-0F2B-BE8A088BEB30}"/>
              </a:ext>
            </a:extLst>
          </p:cNvPr>
          <p:cNvSpPr txBox="1">
            <a:spLocks/>
          </p:cNvSpPr>
          <p:nvPr/>
        </p:nvSpPr>
        <p:spPr>
          <a:xfrm>
            <a:off x="8947785" y="4190626"/>
            <a:ext cx="2775392" cy="101425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9900"/>
                </a:solidFill>
              </a:rPr>
              <a:t>Channeltron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 &gt;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for Au</a:t>
            </a:r>
            <a:r>
              <a:rPr lang="en-US" sz="1600" baseline="30000" dirty="0"/>
              <a:t>75+</a:t>
            </a:r>
            <a:r>
              <a:rPr lang="en-US" sz="1600" dirty="0"/>
              <a:t> beam time</a:t>
            </a:r>
          </a:p>
          <a:p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39D5654-3905-8C89-5143-EF0DBD147100}"/>
              </a:ext>
            </a:extLst>
          </p:cNvPr>
          <p:cNvSpPr/>
          <p:nvPr/>
        </p:nvSpPr>
        <p:spPr bwMode="auto">
          <a:xfrm rot="20017872">
            <a:off x="8644318" y="2901577"/>
            <a:ext cx="546931" cy="1231665"/>
          </a:xfrm>
          <a:prstGeom prst="ellips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DA094378-4143-814E-6428-F01A76C4F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6350EC32-D107-8C71-C7E4-75B7983BD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A7737C-BE9D-E02F-C43D-97F73898C8D0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8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2" grpId="0" animBg="1"/>
      <p:bldP spid="25" grpId="0" animBg="1"/>
      <p:bldP spid="24" grpId="0" animBg="1"/>
      <p:bldP spid="5" grpId="0"/>
      <p:bldP spid="18" grpId="0"/>
      <p:bldP spid="21" grpId="0" animBg="1"/>
      <p:bldP spid="22" grpId="0"/>
      <p:bldP spid="23" grpId="0" animBg="1"/>
      <p:bldP spid="26" grpId="0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Ein Bild, das Maschine, Bautechnik, Elektrische Leitungen, Industrie enthält.&#10;&#10;Automatisch generierte Beschreibung">
            <a:extLst>
              <a:ext uri="{FF2B5EF4-FFF2-40B4-BE49-F238E27FC236}">
                <a16:creationId xmlns:a16="http://schemas.microsoft.com/office/drawing/2014/main" id="{258B1266-325C-F1CC-7D70-A62A32B8F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30" y="3968483"/>
            <a:ext cx="1834989" cy="244665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8" y="1807485"/>
            <a:ext cx="9143999" cy="233680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4018282" y="4365647"/>
            <a:ext cx="4508230" cy="233680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Cooling step: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ion velocity = electron velocity</a:t>
            </a:r>
            <a:endParaRPr lang="en-US" sz="1600" dirty="0">
              <a:solidFill>
                <a:srgbClr val="FF99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Reference / measurement step: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cooler voltage + detuning voltage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relative energy between ions and electrons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detection of recombined ions (product beam)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9495" y="1610568"/>
            <a:ext cx="4435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adiabatic expansion → low electron temperatures kT</a:t>
            </a:r>
            <a:r>
              <a:rPr lang="de-DE" sz="1200" baseline="-25000" dirty="0"/>
              <a:t>||</a:t>
            </a:r>
            <a:r>
              <a:rPr lang="de-DE" sz="1200" dirty="0"/>
              <a:t> and kT</a:t>
            </a:r>
            <a:r>
              <a:rPr lang="de-DE" sz="1200" baseline="-25000" dirty="0">
                <a:sym typeface="Symbol"/>
              </a:rPr>
              <a:t></a:t>
            </a:r>
            <a:r>
              <a:rPr lang="de-DE" sz="1200" dirty="0"/>
              <a:t> 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F323D1E6-AF12-A514-ECFF-BE1DB5AB8D3F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Experimental setup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889A3B-0818-24A3-9C52-792928805031}"/>
              </a:ext>
            </a:extLst>
          </p:cNvPr>
          <p:cNvSpPr txBox="1"/>
          <p:nvPr/>
        </p:nvSpPr>
        <p:spPr>
          <a:xfrm rot="19787126">
            <a:off x="9115523" y="2543295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de-D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75+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A64B42C-F2AA-51D2-696C-12E3FBEFBAAB}"/>
              </a:ext>
            </a:extLst>
          </p:cNvPr>
          <p:cNvSpPr txBox="1"/>
          <p:nvPr/>
        </p:nvSpPr>
        <p:spPr>
          <a:xfrm>
            <a:off x="9284967" y="3809691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400" dirty="0"/>
              <a:t>Au</a:t>
            </a:r>
            <a:r>
              <a:rPr lang="de-DE" sz="1400" baseline="30000" dirty="0"/>
              <a:t>74+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CEC10F-89FF-EDBB-DC8C-2703CFA90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1" y="4117468"/>
            <a:ext cx="3012356" cy="242947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9D00261-5014-77B9-CA1B-D85A04DD6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98" y="3116609"/>
            <a:ext cx="1046840" cy="694221"/>
          </a:xfrm>
          <a:prstGeom prst="rect">
            <a:avLst/>
          </a:prstGeom>
        </p:spPr>
      </p:pic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218809A1-F0C5-E63A-8AF2-07EF52F3F8DD}"/>
              </a:ext>
            </a:extLst>
          </p:cNvPr>
          <p:cNvSpPr/>
          <p:nvPr/>
        </p:nvSpPr>
        <p:spPr>
          <a:xfrm>
            <a:off x="6343651" y="3489024"/>
            <a:ext cx="4207398" cy="45719"/>
          </a:xfrm>
          <a:custGeom>
            <a:avLst/>
            <a:gdLst>
              <a:gd name="connsiteX0" fmla="*/ 0 w 5106572"/>
              <a:gd name="connsiteY0" fmla="*/ 112565 h 214601"/>
              <a:gd name="connsiteX1" fmla="*/ 154745 w 5106572"/>
              <a:gd name="connsiteY1" fmla="*/ 211039 h 214601"/>
              <a:gd name="connsiteX2" fmla="*/ 351692 w 5106572"/>
              <a:gd name="connsiteY2" fmla="*/ 23 h 214601"/>
              <a:gd name="connsiteX3" fmla="*/ 647114 w 5106572"/>
              <a:gd name="connsiteY3" fmla="*/ 196971 h 214601"/>
              <a:gd name="connsiteX4" fmla="*/ 886265 w 5106572"/>
              <a:gd name="connsiteY4" fmla="*/ 28159 h 214601"/>
              <a:gd name="connsiteX5" fmla="*/ 1181686 w 5106572"/>
              <a:gd name="connsiteY5" fmla="*/ 196971 h 214601"/>
              <a:gd name="connsiteX6" fmla="*/ 1406769 w 5106572"/>
              <a:gd name="connsiteY6" fmla="*/ 28159 h 214601"/>
              <a:gd name="connsiteX7" fmla="*/ 1659988 w 5106572"/>
              <a:gd name="connsiteY7" fmla="*/ 196971 h 214601"/>
              <a:gd name="connsiteX8" fmla="*/ 1856935 w 5106572"/>
              <a:gd name="connsiteY8" fmla="*/ 56294 h 214601"/>
              <a:gd name="connsiteX9" fmla="*/ 2138289 w 5106572"/>
              <a:gd name="connsiteY9" fmla="*/ 196971 h 214601"/>
              <a:gd name="connsiteX10" fmla="*/ 2321169 w 5106572"/>
              <a:gd name="connsiteY10" fmla="*/ 23 h 214601"/>
              <a:gd name="connsiteX11" fmla="*/ 2630659 w 5106572"/>
              <a:gd name="connsiteY11" fmla="*/ 182903 h 214601"/>
              <a:gd name="connsiteX12" fmla="*/ 2897945 w 5106572"/>
              <a:gd name="connsiteY12" fmla="*/ 70362 h 214601"/>
              <a:gd name="connsiteX13" fmla="*/ 3137095 w 5106572"/>
              <a:gd name="connsiteY13" fmla="*/ 140700 h 214601"/>
              <a:gd name="connsiteX14" fmla="*/ 3376246 w 5106572"/>
              <a:gd name="connsiteY14" fmla="*/ 42227 h 214601"/>
              <a:gd name="connsiteX15" fmla="*/ 3573194 w 5106572"/>
              <a:gd name="connsiteY15" fmla="*/ 154768 h 214601"/>
              <a:gd name="connsiteX16" fmla="*/ 3826412 w 5106572"/>
              <a:gd name="connsiteY16" fmla="*/ 23 h 214601"/>
              <a:gd name="connsiteX17" fmla="*/ 4192172 w 5106572"/>
              <a:gd name="connsiteY17" fmla="*/ 154768 h 214601"/>
              <a:gd name="connsiteX18" fmla="*/ 4403188 w 5106572"/>
              <a:gd name="connsiteY18" fmla="*/ 84430 h 214601"/>
              <a:gd name="connsiteX19" fmla="*/ 5106572 w 5106572"/>
              <a:gd name="connsiteY19" fmla="*/ 98497 h 214601"/>
              <a:gd name="connsiteX0" fmla="*/ 0 w 5106572"/>
              <a:gd name="connsiteY0" fmla="*/ 112565 h 213928"/>
              <a:gd name="connsiteX1" fmla="*/ 154745 w 5106572"/>
              <a:gd name="connsiteY1" fmla="*/ 211039 h 213928"/>
              <a:gd name="connsiteX2" fmla="*/ 422030 w 5106572"/>
              <a:gd name="connsiteY2" fmla="*/ 14091 h 213928"/>
              <a:gd name="connsiteX3" fmla="*/ 647114 w 5106572"/>
              <a:gd name="connsiteY3" fmla="*/ 196971 h 213928"/>
              <a:gd name="connsiteX4" fmla="*/ 886265 w 5106572"/>
              <a:gd name="connsiteY4" fmla="*/ 28159 h 213928"/>
              <a:gd name="connsiteX5" fmla="*/ 1181686 w 5106572"/>
              <a:gd name="connsiteY5" fmla="*/ 196971 h 213928"/>
              <a:gd name="connsiteX6" fmla="*/ 1406769 w 5106572"/>
              <a:gd name="connsiteY6" fmla="*/ 28159 h 213928"/>
              <a:gd name="connsiteX7" fmla="*/ 1659988 w 5106572"/>
              <a:gd name="connsiteY7" fmla="*/ 196971 h 213928"/>
              <a:gd name="connsiteX8" fmla="*/ 1856935 w 5106572"/>
              <a:gd name="connsiteY8" fmla="*/ 56294 h 213928"/>
              <a:gd name="connsiteX9" fmla="*/ 2138289 w 5106572"/>
              <a:gd name="connsiteY9" fmla="*/ 196971 h 213928"/>
              <a:gd name="connsiteX10" fmla="*/ 2321169 w 5106572"/>
              <a:gd name="connsiteY10" fmla="*/ 23 h 213928"/>
              <a:gd name="connsiteX11" fmla="*/ 2630659 w 5106572"/>
              <a:gd name="connsiteY11" fmla="*/ 182903 h 213928"/>
              <a:gd name="connsiteX12" fmla="*/ 2897945 w 5106572"/>
              <a:gd name="connsiteY12" fmla="*/ 70362 h 213928"/>
              <a:gd name="connsiteX13" fmla="*/ 3137095 w 5106572"/>
              <a:gd name="connsiteY13" fmla="*/ 140700 h 213928"/>
              <a:gd name="connsiteX14" fmla="*/ 3376246 w 5106572"/>
              <a:gd name="connsiteY14" fmla="*/ 42227 h 213928"/>
              <a:gd name="connsiteX15" fmla="*/ 3573194 w 5106572"/>
              <a:gd name="connsiteY15" fmla="*/ 154768 h 213928"/>
              <a:gd name="connsiteX16" fmla="*/ 3826412 w 5106572"/>
              <a:gd name="connsiteY16" fmla="*/ 23 h 213928"/>
              <a:gd name="connsiteX17" fmla="*/ 4192172 w 5106572"/>
              <a:gd name="connsiteY17" fmla="*/ 154768 h 213928"/>
              <a:gd name="connsiteX18" fmla="*/ 4403188 w 5106572"/>
              <a:gd name="connsiteY18" fmla="*/ 84430 h 213928"/>
              <a:gd name="connsiteX19" fmla="*/ 5106572 w 5106572"/>
              <a:gd name="connsiteY19" fmla="*/ 98497 h 213928"/>
              <a:gd name="connsiteX0" fmla="*/ 0 w 5106572"/>
              <a:gd name="connsiteY0" fmla="*/ 112565 h 213928"/>
              <a:gd name="connsiteX1" fmla="*/ 154745 w 5106572"/>
              <a:gd name="connsiteY1" fmla="*/ 211039 h 213928"/>
              <a:gd name="connsiteX2" fmla="*/ 422030 w 5106572"/>
              <a:gd name="connsiteY2" fmla="*/ 14091 h 213928"/>
              <a:gd name="connsiteX3" fmla="*/ 647114 w 5106572"/>
              <a:gd name="connsiteY3" fmla="*/ 196971 h 213928"/>
              <a:gd name="connsiteX4" fmla="*/ 928468 w 5106572"/>
              <a:gd name="connsiteY4" fmla="*/ 24 h 213928"/>
              <a:gd name="connsiteX5" fmla="*/ 1181686 w 5106572"/>
              <a:gd name="connsiteY5" fmla="*/ 196971 h 213928"/>
              <a:gd name="connsiteX6" fmla="*/ 1406769 w 5106572"/>
              <a:gd name="connsiteY6" fmla="*/ 28159 h 213928"/>
              <a:gd name="connsiteX7" fmla="*/ 1659988 w 5106572"/>
              <a:gd name="connsiteY7" fmla="*/ 196971 h 213928"/>
              <a:gd name="connsiteX8" fmla="*/ 1856935 w 5106572"/>
              <a:gd name="connsiteY8" fmla="*/ 56294 h 213928"/>
              <a:gd name="connsiteX9" fmla="*/ 2138289 w 5106572"/>
              <a:gd name="connsiteY9" fmla="*/ 196971 h 213928"/>
              <a:gd name="connsiteX10" fmla="*/ 2321169 w 5106572"/>
              <a:gd name="connsiteY10" fmla="*/ 23 h 213928"/>
              <a:gd name="connsiteX11" fmla="*/ 2630659 w 5106572"/>
              <a:gd name="connsiteY11" fmla="*/ 182903 h 213928"/>
              <a:gd name="connsiteX12" fmla="*/ 2897945 w 5106572"/>
              <a:gd name="connsiteY12" fmla="*/ 70362 h 213928"/>
              <a:gd name="connsiteX13" fmla="*/ 3137095 w 5106572"/>
              <a:gd name="connsiteY13" fmla="*/ 140700 h 213928"/>
              <a:gd name="connsiteX14" fmla="*/ 3376246 w 5106572"/>
              <a:gd name="connsiteY14" fmla="*/ 42227 h 213928"/>
              <a:gd name="connsiteX15" fmla="*/ 3573194 w 5106572"/>
              <a:gd name="connsiteY15" fmla="*/ 154768 h 213928"/>
              <a:gd name="connsiteX16" fmla="*/ 3826412 w 5106572"/>
              <a:gd name="connsiteY16" fmla="*/ 23 h 213928"/>
              <a:gd name="connsiteX17" fmla="*/ 4192172 w 5106572"/>
              <a:gd name="connsiteY17" fmla="*/ 154768 h 213928"/>
              <a:gd name="connsiteX18" fmla="*/ 4403188 w 5106572"/>
              <a:gd name="connsiteY18" fmla="*/ 84430 h 213928"/>
              <a:gd name="connsiteX19" fmla="*/ 5106572 w 5106572"/>
              <a:gd name="connsiteY19" fmla="*/ 98497 h 213928"/>
              <a:gd name="connsiteX0" fmla="*/ 0 w 5106572"/>
              <a:gd name="connsiteY0" fmla="*/ 168812 h 270175"/>
              <a:gd name="connsiteX1" fmla="*/ 154745 w 5106572"/>
              <a:gd name="connsiteY1" fmla="*/ 267286 h 270175"/>
              <a:gd name="connsiteX2" fmla="*/ 422030 w 5106572"/>
              <a:gd name="connsiteY2" fmla="*/ 70338 h 270175"/>
              <a:gd name="connsiteX3" fmla="*/ 647114 w 5106572"/>
              <a:gd name="connsiteY3" fmla="*/ 253218 h 270175"/>
              <a:gd name="connsiteX4" fmla="*/ 928468 w 5106572"/>
              <a:gd name="connsiteY4" fmla="*/ 56271 h 270175"/>
              <a:gd name="connsiteX5" fmla="*/ 1181686 w 5106572"/>
              <a:gd name="connsiteY5" fmla="*/ 253218 h 270175"/>
              <a:gd name="connsiteX6" fmla="*/ 1420836 w 5106572"/>
              <a:gd name="connsiteY6" fmla="*/ 0 h 270175"/>
              <a:gd name="connsiteX7" fmla="*/ 1659988 w 5106572"/>
              <a:gd name="connsiteY7" fmla="*/ 253218 h 270175"/>
              <a:gd name="connsiteX8" fmla="*/ 1856935 w 5106572"/>
              <a:gd name="connsiteY8" fmla="*/ 112541 h 270175"/>
              <a:gd name="connsiteX9" fmla="*/ 2138289 w 5106572"/>
              <a:gd name="connsiteY9" fmla="*/ 253218 h 270175"/>
              <a:gd name="connsiteX10" fmla="*/ 2321169 w 5106572"/>
              <a:gd name="connsiteY10" fmla="*/ 56270 h 270175"/>
              <a:gd name="connsiteX11" fmla="*/ 2630659 w 5106572"/>
              <a:gd name="connsiteY11" fmla="*/ 239150 h 270175"/>
              <a:gd name="connsiteX12" fmla="*/ 2897945 w 5106572"/>
              <a:gd name="connsiteY12" fmla="*/ 126609 h 270175"/>
              <a:gd name="connsiteX13" fmla="*/ 3137095 w 5106572"/>
              <a:gd name="connsiteY13" fmla="*/ 196947 h 270175"/>
              <a:gd name="connsiteX14" fmla="*/ 3376246 w 5106572"/>
              <a:gd name="connsiteY14" fmla="*/ 98474 h 270175"/>
              <a:gd name="connsiteX15" fmla="*/ 3573194 w 5106572"/>
              <a:gd name="connsiteY15" fmla="*/ 211015 h 270175"/>
              <a:gd name="connsiteX16" fmla="*/ 3826412 w 5106572"/>
              <a:gd name="connsiteY16" fmla="*/ 56270 h 270175"/>
              <a:gd name="connsiteX17" fmla="*/ 4192172 w 5106572"/>
              <a:gd name="connsiteY17" fmla="*/ 211015 h 270175"/>
              <a:gd name="connsiteX18" fmla="*/ 4403188 w 5106572"/>
              <a:gd name="connsiteY18" fmla="*/ 140677 h 270175"/>
              <a:gd name="connsiteX19" fmla="*/ 5106572 w 5106572"/>
              <a:gd name="connsiteY19" fmla="*/ 154744 h 270175"/>
              <a:gd name="connsiteX0" fmla="*/ 0 w 5106572"/>
              <a:gd name="connsiteY0" fmla="*/ 168812 h 270175"/>
              <a:gd name="connsiteX1" fmla="*/ 154745 w 5106572"/>
              <a:gd name="connsiteY1" fmla="*/ 267286 h 270175"/>
              <a:gd name="connsiteX2" fmla="*/ 422030 w 5106572"/>
              <a:gd name="connsiteY2" fmla="*/ 70338 h 270175"/>
              <a:gd name="connsiteX3" fmla="*/ 647114 w 5106572"/>
              <a:gd name="connsiteY3" fmla="*/ 253218 h 270175"/>
              <a:gd name="connsiteX4" fmla="*/ 928468 w 5106572"/>
              <a:gd name="connsiteY4" fmla="*/ 56271 h 270175"/>
              <a:gd name="connsiteX5" fmla="*/ 1181686 w 5106572"/>
              <a:gd name="connsiteY5" fmla="*/ 253218 h 270175"/>
              <a:gd name="connsiteX6" fmla="*/ 1420836 w 5106572"/>
              <a:gd name="connsiteY6" fmla="*/ 0 h 270175"/>
              <a:gd name="connsiteX7" fmla="*/ 1659988 w 5106572"/>
              <a:gd name="connsiteY7" fmla="*/ 253218 h 270175"/>
              <a:gd name="connsiteX8" fmla="*/ 1842867 w 5106572"/>
              <a:gd name="connsiteY8" fmla="*/ 28135 h 270175"/>
              <a:gd name="connsiteX9" fmla="*/ 2138289 w 5106572"/>
              <a:gd name="connsiteY9" fmla="*/ 253218 h 270175"/>
              <a:gd name="connsiteX10" fmla="*/ 2321169 w 5106572"/>
              <a:gd name="connsiteY10" fmla="*/ 56270 h 270175"/>
              <a:gd name="connsiteX11" fmla="*/ 2630659 w 5106572"/>
              <a:gd name="connsiteY11" fmla="*/ 239150 h 270175"/>
              <a:gd name="connsiteX12" fmla="*/ 2897945 w 5106572"/>
              <a:gd name="connsiteY12" fmla="*/ 126609 h 270175"/>
              <a:gd name="connsiteX13" fmla="*/ 3137095 w 5106572"/>
              <a:gd name="connsiteY13" fmla="*/ 196947 h 270175"/>
              <a:gd name="connsiteX14" fmla="*/ 3376246 w 5106572"/>
              <a:gd name="connsiteY14" fmla="*/ 98474 h 270175"/>
              <a:gd name="connsiteX15" fmla="*/ 3573194 w 5106572"/>
              <a:gd name="connsiteY15" fmla="*/ 211015 h 270175"/>
              <a:gd name="connsiteX16" fmla="*/ 3826412 w 5106572"/>
              <a:gd name="connsiteY16" fmla="*/ 56270 h 270175"/>
              <a:gd name="connsiteX17" fmla="*/ 4192172 w 5106572"/>
              <a:gd name="connsiteY17" fmla="*/ 211015 h 270175"/>
              <a:gd name="connsiteX18" fmla="*/ 4403188 w 5106572"/>
              <a:gd name="connsiteY18" fmla="*/ 140677 h 270175"/>
              <a:gd name="connsiteX19" fmla="*/ 5106572 w 5106572"/>
              <a:gd name="connsiteY19" fmla="*/ 154744 h 270175"/>
              <a:gd name="connsiteX0" fmla="*/ 0 w 5106572"/>
              <a:gd name="connsiteY0" fmla="*/ 140677 h 242040"/>
              <a:gd name="connsiteX1" fmla="*/ 154745 w 5106572"/>
              <a:gd name="connsiteY1" fmla="*/ 239151 h 242040"/>
              <a:gd name="connsiteX2" fmla="*/ 422030 w 5106572"/>
              <a:gd name="connsiteY2" fmla="*/ 42203 h 242040"/>
              <a:gd name="connsiteX3" fmla="*/ 647114 w 5106572"/>
              <a:gd name="connsiteY3" fmla="*/ 225083 h 242040"/>
              <a:gd name="connsiteX4" fmla="*/ 928468 w 5106572"/>
              <a:gd name="connsiteY4" fmla="*/ 28136 h 242040"/>
              <a:gd name="connsiteX5" fmla="*/ 1181686 w 5106572"/>
              <a:gd name="connsiteY5" fmla="*/ 225083 h 242040"/>
              <a:gd name="connsiteX6" fmla="*/ 1420836 w 5106572"/>
              <a:gd name="connsiteY6" fmla="*/ 14068 h 242040"/>
              <a:gd name="connsiteX7" fmla="*/ 1659988 w 5106572"/>
              <a:gd name="connsiteY7" fmla="*/ 225083 h 242040"/>
              <a:gd name="connsiteX8" fmla="*/ 1842867 w 5106572"/>
              <a:gd name="connsiteY8" fmla="*/ 0 h 242040"/>
              <a:gd name="connsiteX9" fmla="*/ 2138289 w 5106572"/>
              <a:gd name="connsiteY9" fmla="*/ 225083 h 242040"/>
              <a:gd name="connsiteX10" fmla="*/ 2321169 w 5106572"/>
              <a:gd name="connsiteY10" fmla="*/ 28135 h 242040"/>
              <a:gd name="connsiteX11" fmla="*/ 2630659 w 5106572"/>
              <a:gd name="connsiteY11" fmla="*/ 211015 h 242040"/>
              <a:gd name="connsiteX12" fmla="*/ 2897945 w 5106572"/>
              <a:gd name="connsiteY12" fmla="*/ 98474 h 242040"/>
              <a:gd name="connsiteX13" fmla="*/ 3137095 w 5106572"/>
              <a:gd name="connsiteY13" fmla="*/ 168812 h 242040"/>
              <a:gd name="connsiteX14" fmla="*/ 3376246 w 5106572"/>
              <a:gd name="connsiteY14" fmla="*/ 70339 h 242040"/>
              <a:gd name="connsiteX15" fmla="*/ 3573194 w 5106572"/>
              <a:gd name="connsiteY15" fmla="*/ 182880 h 242040"/>
              <a:gd name="connsiteX16" fmla="*/ 3826412 w 5106572"/>
              <a:gd name="connsiteY16" fmla="*/ 28135 h 242040"/>
              <a:gd name="connsiteX17" fmla="*/ 4192172 w 5106572"/>
              <a:gd name="connsiteY17" fmla="*/ 182880 h 242040"/>
              <a:gd name="connsiteX18" fmla="*/ 4403188 w 5106572"/>
              <a:gd name="connsiteY18" fmla="*/ 112542 h 242040"/>
              <a:gd name="connsiteX19" fmla="*/ 5106572 w 5106572"/>
              <a:gd name="connsiteY19" fmla="*/ 126609 h 242040"/>
              <a:gd name="connsiteX0" fmla="*/ 0 w 5106572"/>
              <a:gd name="connsiteY0" fmla="*/ 154745 h 256108"/>
              <a:gd name="connsiteX1" fmla="*/ 154745 w 5106572"/>
              <a:gd name="connsiteY1" fmla="*/ 253219 h 256108"/>
              <a:gd name="connsiteX2" fmla="*/ 422030 w 5106572"/>
              <a:gd name="connsiteY2" fmla="*/ 56271 h 256108"/>
              <a:gd name="connsiteX3" fmla="*/ 647114 w 5106572"/>
              <a:gd name="connsiteY3" fmla="*/ 239151 h 256108"/>
              <a:gd name="connsiteX4" fmla="*/ 928468 w 5106572"/>
              <a:gd name="connsiteY4" fmla="*/ 42204 h 256108"/>
              <a:gd name="connsiteX5" fmla="*/ 1181686 w 5106572"/>
              <a:gd name="connsiteY5" fmla="*/ 239151 h 256108"/>
              <a:gd name="connsiteX6" fmla="*/ 1420836 w 5106572"/>
              <a:gd name="connsiteY6" fmla="*/ 28136 h 256108"/>
              <a:gd name="connsiteX7" fmla="*/ 1659988 w 5106572"/>
              <a:gd name="connsiteY7" fmla="*/ 239151 h 256108"/>
              <a:gd name="connsiteX8" fmla="*/ 1885071 w 5106572"/>
              <a:gd name="connsiteY8" fmla="*/ 0 h 256108"/>
              <a:gd name="connsiteX9" fmla="*/ 2138289 w 5106572"/>
              <a:gd name="connsiteY9" fmla="*/ 239151 h 256108"/>
              <a:gd name="connsiteX10" fmla="*/ 2321169 w 5106572"/>
              <a:gd name="connsiteY10" fmla="*/ 42203 h 256108"/>
              <a:gd name="connsiteX11" fmla="*/ 2630659 w 5106572"/>
              <a:gd name="connsiteY11" fmla="*/ 225083 h 256108"/>
              <a:gd name="connsiteX12" fmla="*/ 2897945 w 5106572"/>
              <a:gd name="connsiteY12" fmla="*/ 112542 h 256108"/>
              <a:gd name="connsiteX13" fmla="*/ 3137095 w 5106572"/>
              <a:gd name="connsiteY13" fmla="*/ 182880 h 256108"/>
              <a:gd name="connsiteX14" fmla="*/ 3376246 w 5106572"/>
              <a:gd name="connsiteY14" fmla="*/ 84407 h 256108"/>
              <a:gd name="connsiteX15" fmla="*/ 3573194 w 5106572"/>
              <a:gd name="connsiteY15" fmla="*/ 196948 h 256108"/>
              <a:gd name="connsiteX16" fmla="*/ 3826412 w 5106572"/>
              <a:gd name="connsiteY16" fmla="*/ 42203 h 256108"/>
              <a:gd name="connsiteX17" fmla="*/ 4192172 w 5106572"/>
              <a:gd name="connsiteY17" fmla="*/ 196948 h 256108"/>
              <a:gd name="connsiteX18" fmla="*/ 4403188 w 5106572"/>
              <a:gd name="connsiteY18" fmla="*/ 126610 h 256108"/>
              <a:gd name="connsiteX19" fmla="*/ 5106572 w 5106572"/>
              <a:gd name="connsiteY19" fmla="*/ 140677 h 256108"/>
              <a:gd name="connsiteX0" fmla="*/ 0 w 5106572"/>
              <a:gd name="connsiteY0" fmla="*/ 154764 h 256127"/>
              <a:gd name="connsiteX1" fmla="*/ 154745 w 5106572"/>
              <a:gd name="connsiteY1" fmla="*/ 253238 h 256127"/>
              <a:gd name="connsiteX2" fmla="*/ 422030 w 5106572"/>
              <a:gd name="connsiteY2" fmla="*/ 56290 h 256127"/>
              <a:gd name="connsiteX3" fmla="*/ 647114 w 5106572"/>
              <a:gd name="connsiteY3" fmla="*/ 239170 h 256127"/>
              <a:gd name="connsiteX4" fmla="*/ 928468 w 5106572"/>
              <a:gd name="connsiteY4" fmla="*/ 42223 h 256127"/>
              <a:gd name="connsiteX5" fmla="*/ 1181686 w 5106572"/>
              <a:gd name="connsiteY5" fmla="*/ 239170 h 256127"/>
              <a:gd name="connsiteX6" fmla="*/ 1420836 w 5106572"/>
              <a:gd name="connsiteY6" fmla="*/ 28155 h 256127"/>
              <a:gd name="connsiteX7" fmla="*/ 1659988 w 5106572"/>
              <a:gd name="connsiteY7" fmla="*/ 239170 h 256127"/>
              <a:gd name="connsiteX8" fmla="*/ 1885071 w 5106572"/>
              <a:gd name="connsiteY8" fmla="*/ 19 h 256127"/>
              <a:gd name="connsiteX9" fmla="*/ 2138289 w 5106572"/>
              <a:gd name="connsiteY9" fmla="*/ 239170 h 256127"/>
              <a:gd name="connsiteX10" fmla="*/ 2363372 w 5106572"/>
              <a:gd name="connsiteY10" fmla="*/ 19 h 256127"/>
              <a:gd name="connsiteX11" fmla="*/ 2630659 w 5106572"/>
              <a:gd name="connsiteY11" fmla="*/ 225102 h 256127"/>
              <a:gd name="connsiteX12" fmla="*/ 2897945 w 5106572"/>
              <a:gd name="connsiteY12" fmla="*/ 112561 h 256127"/>
              <a:gd name="connsiteX13" fmla="*/ 3137095 w 5106572"/>
              <a:gd name="connsiteY13" fmla="*/ 182899 h 256127"/>
              <a:gd name="connsiteX14" fmla="*/ 3376246 w 5106572"/>
              <a:gd name="connsiteY14" fmla="*/ 84426 h 256127"/>
              <a:gd name="connsiteX15" fmla="*/ 3573194 w 5106572"/>
              <a:gd name="connsiteY15" fmla="*/ 196967 h 256127"/>
              <a:gd name="connsiteX16" fmla="*/ 3826412 w 5106572"/>
              <a:gd name="connsiteY16" fmla="*/ 42222 h 256127"/>
              <a:gd name="connsiteX17" fmla="*/ 4192172 w 5106572"/>
              <a:gd name="connsiteY17" fmla="*/ 196967 h 256127"/>
              <a:gd name="connsiteX18" fmla="*/ 4403188 w 5106572"/>
              <a:gd name="connsiteY18" fmla="*/ 126629 h 256127"/>
              <a:gd name="connsiteX19" fmla="*/ 5106572 w 5106572"/>
              <a:gd name="connsiteY19" fmla="*/ 140696 h 256127"/>
              <a:gd name="connsiteX0" fmla="*/ 0 w 5106572"/>
              <a:gd name="connsiteY0" fmla="*/ 169004 h 270367"/>
              <a:gd name="connsiteX1" fmla="*/ 154745 w 5106572"/>
              <a:gd name="connsiteY1" fmla="*/ 267478 h 270367"/>
              <a:gd name="connsiteX2" fmla="*/ 422030 w 5106572"/>
              <a:gd name="connsiteY2" fmla="*/ 70530 h 270367"/>
              <a:gd name="connsiteX3" fmla="*/ 647114 w 5106572"/>
              <a:gd name="connsiteY3" fmla="*/ 253410 h 270367"/>
              <a:gd name="connsiteX4" fmla="*/ 928468 w 5106572"/>
              <a:gd name="connsiteY4" fmla="*/ 56463 h 270367"/>
              <a:gd name="connsiteX5" fmla="*/ 1181686 w 5106572"/>
              <a:gd name="connsiteY5" fmla="*/ 253410 h 270367"/>
              <a:gd name="connsiteX6" fmla="*/ 1420836 w 5106572"/>
              <a:gd name="connsiteY6" fmla="*/ 42395 h 270367"/>
              <a:gd name="connsiteX7" fmla="*/ 1659988 w 5106572"/>
              <a:gd name="connsiteY7" fmla="*/ 253410 h 270367"/>
              <a:gd name="connsiteX8" fmla="*/ 1885071 w 5106572"/>
              <a:gd name="connsiteY8" fmla="*/ 14259 h 270367"/>
              <a:gd name="connsiteX9" fmla="*/ 2138289 w 5106572"/>
              <a:gd name="connsiteY9" fmla="*/ 253410 h 270367"/>
              <a:gd name="connsiteX10" fmla="*/ 2363372 w 5106572"/>
              <a:gd name="connsiteY10" fmla="*/ 14259 h 270367"/>
              <a:gd name="connsiteX11" fmla="*/ 2630659 w 5106572"/>
              <a:gd name="connsiteY11" fmla="*/ 239342 h 270367"/>
              <a:gd name="connsiteX12" fmla="*/ 2827607 w 5106572"/>
              <a:gd name="connsiteY12" fmla="*/ 192 h 270367"/>
              <a:gd name="connsiteX13" fmla="*/ 3137095 w 5106572"/>
              <a:gd name="connsiteY13" fmla="*/ 197139 h 270367"/>
              <a:gd name="connsiteX14" fmla="*/ 3376246 w 5106572"/>
              <a:gd name="connsiteY14" fmla="*/ 98666 h 270367"/>
              <a:gd name="connsiteX15" fmla="*/ 3573194 w 5106572"/>
              <a:gd name="connsiteY15" fmla="*/ 211207 h 270367"/>
              <a:gd name="connsiteX16" fmla="*/ 3826412 w 5106572"/>
              <a:gd name="connsiteY16" fmla="*/ 56462 h 270367"/>
              <a:gd name="connsiteX17" fmla="*/ 4192172 w 5106572"/>
              <a:gd name="connsiteY17" fmla="*/ 211207 h 270367"/>
              <a:gd name="connsiteX18" fmla="*/ 4403188 w 5106572"/>
              <a:gd name="connsiteY18" fmla="*/ 140869 h 270367"/>
              <a:gd name="connsiteX19" fmla="*/ 5106572 w 5106572"/>
              <a:gd name="connsiteY19" fmla="*/ 154936 h 270367"/>
              <a:gd name="connsiteX0" fmla="*/ 0 w 5106572"/>
              <a:gd name="connsiteY0" fmla="*/ 154951 h 256314"/>
              <a:gd name="connsiteX1" fmla="*/ 154745 w 5106572"/>
              <a:gd name="connsiteY1" fmla="*/ 253425 h 256314"/>
              <a:gd name="connsiteX2" fmla="*/ 422030 w 5106572"/>
              <a:gd name="connsiteY2" fmla="*/ 56477 h 256314"/>
              <a:gd name="connsiteX3" fmla="*/ 647114 w 5106572"/>
              <a:gd name="connsiteY3" fmla="*/ 239357 h 256314"/>
              <a:gd name="connsiteX4" fmla="*/ 928468 w 5106572"/>
              <a:gd name="connsiteY4" fmla="*/ 42410 h 256314"/>
              <a:gd name="connsiteX5" fmla="*/ 1181686 w 5106572"/>
              <a:gd name="connsiteY5" fmla="*/ 239357 h 256314"/>
              <a:gd name="connsiteX6" fmla="*/ 1420836 w 5106572"/>
              <a:gd name="connsiteY6" fmla="*/ 28342 h 256314"/>
              <a:gd name="connsiteX7" fmla="*/ 1659988 w 5106572"/>
              <a:gd name="connsiteY7" fmla="*/ 239357 h 256314"/>
              <a:gd name="connsiteX8" fmla="*/ 1885071 w 5106572"/>
              <a:gd name="connsiteY8" fmla="*/ 206 h 256314"/>
              <a:gd name="connsiteX9" fmla="*/ 2138289 w 5106572"/>
              <a:gd name="connsiteY9" fmla="*/ 239357 h 256314"/>
              <a:gd name="connsiteX10" fmla="*/ 2363372 w 5106572"/>
              <a:gd name="connsiteY10" fmla="*/ 206 h 256314"/>
              <a:gd name="connsiteX11" fmla="*/ 2630659 w 5106572"/>
              <a:gd name="connsiteY11" fmla="*/ 225289 h 256314"/>
              <a:gd name="connsiteX12" fmla="*/ 2855743 w 5106572"/>
              <a:gd name="connsiteY12" fmla="*/ 206 h 256314"/>
              <a:gd name="connsiteX13" fmla="*/ 3137095 w 5106572"/>
              <a:gd name="connsiteY13" fmla="*/ 183086 h 256314"/>
              <a:gd name="connsiteX14" fmla="*/ 3376246 w 5106572"/>
              <a:gd name="connsiteY14" fmla="*/ 84613 h 256314"/>
              <a:gd name="connsiteX15" fmla="*/ 3573194 w 5106572"/>
              <a:gd name="connsiteY15" fmla="*/ 197154 h 256314"/>
              <a:gd name="connsiteX16" fmla="*/ 3826412 w 5106572"/>
              <a:gd name="connsiteY16" fmla="*/ 42409 h 256314"/>
              <a:gd name="connsiteX17" fmla="*/ 4192172 w 5106572"/>
              <a:gd name="connsiteY17" fmla="*/ 197154 h 256314"/>
              <a:gd name="connsiteX18" fmla="*/ 4403188 w 5106572"/>
              <a:gd name="connsiteY18" fmla="*/ 126816 h 256314"/>
              <a:gd name="connsiteX19" fmla="*/ 5106572 w 5106572"/>
              <a:gd name="connsiteY19" fmla="*/ 140883 h 256314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90314 w 5106572"/>
              <a:gd name="connsiteY14" fmla="*/ 20 h 270195"/>
              <a:gd name="connsiteX15" fmla="*/ 3573194 w 5106572"/>
              <a:gd name="connsiteY15" fmla="*/ 211035 h 270195"/>
              <a:gd name="connsiteX16" fmla="*/ 3826412 w 5106572"/>
              <a:gd name="connsiteY16" fmla="*/ 56290 h 270195"/>
              <a:gd name="connsiteX17" fmla="*/ 4192172 w 5106572"/>
              <a:gd name="connsiteY17" fmla="*/ 211035 h 270195"/>
              <a:gd name="connsiteX18" fmla="*/ 4403188 w 5106572"/>
              <a:gd name="connsiteY18" fmla="*/ 140697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34043 w 5106572"/>
              <a:gd name="connsiteY14" fmla="*/ 20 h 270195"/>
              <a:gd name="connsiteX15" fmla="*/ 3573194 w 5106572"/>
              <a:gd name="connsiteY15" fmla="*/ 211035 h 270195"/>
              <a:gd name="connsiteX16" fmla="*/ 3826412 w 5106572"/>
              <a:gd name="connsiteY16" fmla="*/ 56290 h 270195"/>
              <a:gd name="connsiteX17" fmla="*/ 4192172 w 5106572"/>
              <a:gd name="connsiteY17" fmla="*/ 211035 h 270195"/>
              <a:gd name="connsiteX18" fmla="*/ 4403188 w 5106572"/>
              <a:gd name="connsiteY18" fmla="*/ 140697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90313 w 5106572"/>
              <a:gd name="connsiteY14" fmla="*/ 20 h 270195"/>
              <a:gd name="connsiteX15" fmla="*/ 3573194 w 5106572"/>
              <a:gd name="connsiteY15" fmla="*/ 211035 h 270195"/>
              <a:gd name="connsiteX16" fmla="*/ 3826412 w 5106572"/>
              <a:gd name="connsiteY16" fmla="*/ 56290 h 270195"/>
              <a:gd name="connsiteX17" fmla="*/ 4192172 w 5106572"/>
              <a:gd name="connsiteY17" fmla="*/ 211035 h 270195"/>
              <a:gd name="connsiteX18" fmla="*/ 4403188 w 5106572"/>
              <a:gd name="connsiteY18" fmla="*/ 140697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26412 w 5106572"/>
              <a:gd name="connsiteY16" fmla="*/ 56290 h 270195"/>
              <a:gd name="connsiteX17" fmla="*/ 4192172 w 5106572"/>
              <a:gd name="connsiteY17" fmla="*/ 211035 h 270195"/>
              <a:gd name="connsiteX18" fmla="*/ 4403188 w 5106572"/>
              <a:gd name="connsiteY18" fmla="*/ 140697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96750 w 5106572"/>
              <a:gd name="connsiteY16" fmla="*/ 28154 h 270195"/>
              <a:gd name="connsiteX17" fmla="*/ 4192172 w 5106572"/>
              <a:gd name="connsiteY17" fmla="*/ 211035 h 270195"/>
              <a:gd name="connsiteX18" fmla="*/ 4403188 w 5106572"/>
              <a:gd name="connsiteY18" fmla="*/ 140697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96750 w 5106572"/>
              <a:gd name="connsiteY16" fmla="*/ 28154 h 270195"/>
              <a:gd name="connsiteX17" fmla="*/ 4192172 w 5106572"/>
              <a:gd name="connsiteY17" fmla="*/ 211035 h 270195"/>
              <a:gd name="connsiteX18" fmla="*/ 4375053 w 5106572"/>
              <a:gd name="connsiteY18" fmla="*/ 70359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910818 w 5106572"/>
              <a:gd name="connsiteY16" fmla="*/ 126628 h 270195"/>
              <a:gd name="connsiteX17" fmla="*/ 4192172 w 5106572"/>
              <a:gd name="connsiteY17" fmla="*/ 211035 h 270195"/>
              <a:gd name="connsiteX18" fmla="*/ 4375053 w 5106572"/>
              <a:gd name="connsiteY18" fmla="*/ 70359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910818 w 5106572"/>
              <a:gd name="connsiteY16" fmla="*/ 126628 h 270195"/>
              <a:gd name="connsiteX17" fmla="*/ 4192172 w 5106572"/>
              <a:gd name="connsiteY17" fmla="*/ 211035 h 270195"/>
              <a:gd name="connsiteX18" fmla="*/ 4389121 w 5106572"/>
              <a:gd name="connsiteY18" fmla="*/ 140698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92172 w 5106572"/>
              <a:gd name="connsiteY17" fmla="*/ 211035 h 270195"/>
              <a:gd name="connsiteX18" fmla="*/ 4389121 w 5106572"/>
              <a:gd name="connsiteY18" fmla="*/ 140698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225103 h 270195"/>
              <a:gd name="connsiteX18" fmla="*/ 4389121 w 5106572"/>
              <a:gd name="connsiteY18" fmla="*/ 140698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225103 h 270195"/>
              <a:gd name="connsiteX18" fmla="*/ 4417256 w 5106572"/>
              <a:gd name="connsiteY18" fmla="*/ 182901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225103 h 270195"/>
              <a:gd name="connsiteX18" fmla="*/ 4417256 w 5106572"/>
              <a:gd name="connsiteY18" fmla="*/ 182901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225103 h 270195"/>
              <a:gd name="connsiteX18" fmla="*/ 4417256 w 5106572"/>
              <a:gd name="connsiteY18" fmla="*/ 182901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225103 h 270195"/>
              <a:gd name="connsiteX18" fmla="*/ 4642339 w 5106572"/>
              <a:gd name="connsiteY18" fmla="*/ 211037 h 270195"/>
              <a:gd name="connsiteX19" fmla="*/ 5106572 w 5106572"/>
              <a:gd name="connsiteY19" fmla="*/ 154764 h 270195"/>
              <a:gd name="connsiteX0" fmla="*/ 0 w 5106572"/>
              <a:gd name="connsiteY0" fmla="*/ 168832 h 270360"/>
              <a:gd name="connsiteX1" fmla="*/ 154745 w 5106572"/>
              <a:gd name="connsiteY1" fmla="*/ 267306 h 270360"/>
              <a:gd name="connsiteX2" fmla="*/ 422030 w 5106572"/>
              <a:gd name="connsiteY2" fmla="*/ 70358 h 270360"/>
              <a:gd name="connsiteX3" fmla="*/ 647114 w 5106572"/>
              <a:gd name="connsiteY3" fmla="*/ 253238 h 270360"/>
              <a:gd name="connsiteX4" fmla="*/ 928468 w 5106572"/>
              <a:gd name="connsiteY4" fmla="*/ 56291 h 270360"/>
              <a:gd name="connsiteX5" fmla="*/ 1181686 w 5106572"/>
              <a:gd name="connsiteY5" fmla="*/ 253238 h 270360"/>
              <a:gd name="connsiteX6" fmla="*/ 1420836 w 5106572"/>
              <a:gd name="connsiteY6" fmla="*/ 42223 h 270360"/>
              <a:gd name="connsiteX7" fmla="*/ 1659988 w 5106572"/>
              <a:gd name="connsiteY7" fmla="*/ 253238 h 270360"/>
              <a:gd name="connsiteX8" fmla="*/ 1885071 w 5106572"/>
              <a:gd name="connsiteY8" fmla="*/ 14087 h 270360"/>
              <a:gd name="connsiteX9" fmla="*/ 2138289 w 5106572"/>
              <a:gd name="connsiteY9" fmla="*/ 253238 h 270360"/>
              <a:gd name="connsiteX10" fmla="*/ 2363372 w 5106572"/>
              <a:gd name="connsiteY10" fmla="*/ 14087 h 270360"/>
              <a:gd name="connsiteX11" fmla="*/ 2630659 w 5106572"/>
              <a:gd name="connsiteY11" fmla="*/ 239170 h 270360"/>
              <a:gd name="connsiteX12" fmla="*/ 2855743 w 5106572"/>
              <a:gd name="connsiteY12" fmla="*/ 14087 h 270360"/>
              <a:gd name="connsiteX13" fmla="*/ 3137095 w 5106572"/>
              <a:gd name="connsiteY13" fmla="*/ 196967 h 270360"/>
              <a:gd name="connsiteX14" fmla="*/ 3362177 w 5106572"/>
              <a:gd name="connsiteY14" fmla="*/ 20 h 270360"/>
              <a:gd name="connsiteX15" fmla="*/ 3573194 w 5106572"/>
              <a:gd name="connsiteY15" fmla="*/ 211035 h 270360"/>
              <a:gd name="connsiteX16" fmla="*/ 3854547 w 5106572"/>
              <a:gd name="connsiteY16" fmla="*/ 28154 h 270360"/>
              <a:gd name="connsiteX17" fmla="*/ 4135901 w 5106572"/>
              <a:gd name="connsiteY17" fmla="*/ 225103 h 270360"/>
              <a:gd name="connsiteX18" fmla="*/ 4403188 w 5106572"/>
              <a:gd name="connsiteY18" fmla="*/ 267308 h 270360"/>
              <a:gd name="connsiteX19" fmla="*/ 5106572 w 5106572"/>
              <a:gd name="connsiteY19" fmla="*/ 154764 h 270360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126629 h 270195"/>
              <a:gd name="connsiteX18" fmla="*/ 4403188 w 5106572"/>
              <a:gd name="connsiteY18" fmla="*/ 267308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126629 h 270195"/>
              <a:gd name="connsiteX18" fmla="*/ 4445391 w 5106572"/>
              <a:gd name="connsiteY18" fmla="*/ 196970 h 270195"/>
              <a:gd name="connsiteX19" fmla="*/ 5106572 w 5106572"/>
              <a:gd name="connsiteY19" fmla="*/ 154764 h 270195"/>
              <a:gd name="connsiteX0" fmla="*/ 0 w 5106572"/>
              <a:gd name="connsiteY0" fmla="*/ 168832 h 270195"/>
              <a:gd name="connsiteX1" fmla="*/ 154745 w 5106572"/>
              <a:gd name="connsiteY1" fmla="*/ 267306 h 270195"/>
              <a:gd name="connsiteX2" fmla="*/ 422030 w 5106572"/>
              <a:gd name="connsiteY2" fmla="*/ 70358 h 270195"/>
              <a:gd name="connsiteX3" fmla="*/ 647114 w 5106572"/>
              <a:gd name="connsiteY3" fmla="*/ 253238 h 270195"/>
              <a:gd name="connsiteX4" fmla="*/ 928468 w 5106572"/>
              <a:gd name="connsiteY4" fmla="*/ 56291 h 270195"/>
              <a:gd name="connsiteX5" fmla="*/ 1181686 w 5106572"/>
              <a:gd name="connsiteY5" fmla="*/ 253238 h 270195"/>
              <a:gd name="connsiteX6" fmla="*/ 1420836 w 5106572"/>
              <a:gd name="connsiteY6" fmla="*/ 42223 h 270195"/>
              <a:gd name="connsiteX7" fmla="*/ 1659988 w 5106572"/>
              <a:gd name="connsiteY7" fmla="*/ 253238 h 270195"/>
              <a:gd name="connsiteX8" fmla="*/ 1885071 w 5106572"/>
              <a:gd name="connsiteY8" fmla="*/ 14087 h 270195"/>
              <a:gd name="connsiteX9" fmla="*/ 2138289 w 5106572"/>
              <a:gd name="connsiteY9" fmla="*/ 253238 h 270195"/>
              <a:gd name="connsiteX10" fmla="*/ 2363372 w 5106572"/>
              <a:gd name="connsiteY10" fmla="*/ 14087 h 270195"/>
              <a:gd name="connsiteX11" fmla="*/ 2630659 w 5106572"/>
              <a:gd name="connsiteY11" fmla="*/ 239170 h 270195"/>
              <a:gd name="connsiteX12" fmla="*/ 2855743 w 5106572"/>
              <a:gd name="connsiteY12" fmla="*/ 14087 h 270195"/>
              <a:gd name="connsiteX13" fmla="*/ 3137095 w 5106572"/>
              <a:gd name="connsiteY13" fmla="*/ 196967 h 270195"/>
              <a:gd name="connsiteX14" fmla="*/ 3362177 w 5106572"/>
              <a:gd name="connsiteY14" fmla="*/ 20 h 270195"/>
              <a:gd name="connsiteX15" fmla="*/ 3573194 w 5106572"/>
              <a:gd name="connsiteY15" fmla="*/ 211035 h 270195"/>
              <a:gd name="connsiteX16" fmla="*/ 3854547 w 5106572"/>
              <a:gd name="connsiteY16" fmla="*/ 28154 h 270195"/>
              <a:gd name="connsiteX17" fmla="*/ 4135901 w 5106572"/>
              <a:gd name="connsiteY17" fmla="*/ 126629 h 270195"/>
              <a:gd name="connsiteX18" fmla="*/ 4445391 w 5106572"/>
              <a:gd name="connsiteY18" fmla="*/ 196970 h 270195"/>
              <a:gd name="connsiteX19" fmla="*/ 5106572 w 5106572"/>
              <a:gd name="connsiteY19" fmla="*/ 154764 h 270195"/>
              <a:gd name="connsiteX0" fmla="*/ 0 w 5106572"/>
              <a:gd name="connsiteY0" fmla="*/ 168990 h 270353"/>
              <a:gd name="connsiteX1" fmla="*/ 154745 w 5106572"/>
              <a:gd name="connsiteY1" fmla="*/ 267464 h 270353"/>
              <a:gd name="connsiteX2" fmla="*/ 422030 w 5106572"/>
              <a:gd name="connsiteY2" fmla="*/ 70516 h 270353"/>
              <a:gd name="connsiteX3" fmla="*/ 647114 w 5106572"/>
              <a:gd name="connsiteY3" fmla="*/ 253396 h 270353"/>
              <a:gd name="connsiteX4" fmla="*/ 928468 w 5106572"/>
              <a:gd name="connsiteY4" fmla="*/ 56449 h 270353"/>
              <a:gd name="connsiteX5" fmla="*/ 1181686 w 5106572"/>
              <a:gd name="connsiteY5" fmla="*/ 253396 h 270353"/>
              <a:gd name="connsiteX6" fmla="*/ 1420836 w 5106572"/>
              <a:gd name="connsiteY6" fmla="*/ 42381 h 270353"/>
              <a:gd name="connsiteX7" fmla="*/ 1659988 w 5106572"/>
              <a:gd name="connsiteY7" fmla="*/ 253396 h 270353"/>
              <a:gd name="connsiteX8" fmla="*/ 1885071 w 5106572"/>
              <a:gd name="connsiteY8" fmla="*/ 14245 h 270353"/>
              <a:gd name="connsiteX9" fmla="*/ 2138289 w 5106572"/>
              <a:gd name="connsiteY9" fmla="*/ 253396 h 270353"/>
              <a:gd name="connsiteX10" fmla="*/ 2363372 w 5106572"/>
              <a:gd name="connsiteY10" fmla="*/ 14245 h 270353"/>
              <a:gd name="connsiteX11" fmla="*/ 2630659 w 5106572"/>
              <a:gd name="connsiteY11" fmla="*/ 239328 h 270353"/>
              <a:gd name="connsiteX12" fmla="*/ 2897946 w 5106572"/>
              <a:gd name="connsiteY12" fmla="*/ 177 h 270353"/>
              <a:gd name="connsiteX13" fmla="*/ 3137095 w 5106572"/>
              <a:gd name="connsiteY13" fmla="*/ 197125 h 270353"/>
              <a:gd name="connsiteX14" fmla="*/ 3362177 w 5106572"/>
              <a:gd name="connsiteY14" fmla="*/ 178 h 270353"/>
              <a:gd name="connsiteX15" fmla="*/ 3573194 w 5106572"/>
              <a:gd name="connsiteY15" fmla="*/ 211193 h 270353"/>
              <a:gd name="connsiteX16" fmla="*/ 3854547 w 5106572"/>
              <a:gd name="connsiteY16" fmla="*/ 28312 h 270353"/>
              <a:gd name="connsiteX17" fmla="*/ 4135901 w 5106572"/>
              <a:gd name="connsiteY17" fmla="*/ 126787 h 270353"/>
              <a:gd name="connsiteX18" fmla="*/ 4445391 w 5106572"/>
              <a:gd name="connsiteY18" fmla="*/ 197128 h 270353"/>
              <a:gd name="connsiteX19" fmla="*/ 5106572 w 5106572"/>
              <a:gd name="connsiteY19" fmla="*/ 154922 h 270353"/>
              <a:gd name="connsiteX0" fmla="*/ 0 w 5106572"/>
              <a:gd name="connsiteY0" fmla="*/ 168990 h 270353"/>
              <a:gd name="connsiteX1" fmla="*/ 154745 w 5106572"/>
              <a:gd name="connsiteY1" fmla="*/ 267464 h 270353"/>
              <a:gd name="connsiteX2" fmla="*/ 422030 w 5106572"/>
              <a:gd name="connsiteY2" fmla="*/ 70516 h 270353"/>
              <a:gd name="connsiteX3" fmla="*/ 647114 w 5106572"/>
              <a:gd name="connsiteY3" fmla="*/ 253396 h 270353"/>
              <a:gd name="connsiteX4" fmla="*/ 928468 w 5106572"/>
              <a:gd name="connsiteY4" fmla="*/ 56449 h 270353"/>
              <a:gd name="connsiteX5" fmla="*/ 1181686 w 5106572"/>
              <a:gd name="connsiteY5" fmla="*/ 253396 h 270353"/>
              <a:gd name="connsiteX6" fmla="*/ 1420836 w 5106572"/>
              <a:gd name="connsiteY6" fmla="*/ 42381 h 270353"/>
              <a:gd name="connsiteX7" fmla="*/ 1659988 w 5106572"/>
              <a:gd name="connsiteY7" fmla="*/ 253396 h 270353"/>
              <a:gd name="connsiteX8" fmla="*/ 1885071 w 5106572"/>
              <a:gd name="connsiteY8" fmla="*/ 14245 h 270353"/>
              <a:gd name="connsiteX9" fmla="*/ 2138289 w 5106572"/>
              <a:gd name="connsiteY9" fmla="*/ 253396 h 270353"/>
              <a:gd name="connsiteX10" fmla="*/ 2363372 w 5106572"/>
              <a:gd name="connsiteY10" fmla="*/ 14245 h 270353"/>
              <a:gd name="connsiteX11" fmla="*/ 2630659 w 5106572"/>
              <a:gd name="connsiteY11" fmla="*/ 239328 h 270353"/>
              <a:gd name="connsiteX12" fmla="*/ 2897946 w 5106572"/>
              <a:gd name="connsiteY12" fmla="*/ 177 h 270353"/>
              <a:gd name="connsiteX13" fmla="*/ 3137095 w 5106572"/>
              <a:gd name="connsiteY13" fmla="*/ 197125 h 270353"/>
              <a:gd name="connsiteX14" fmla="*/ 3362177 w 5106572"/>
              <a:gd name="connsiteY14" fmla="*/ 178 h 270353"/>
              <a:gd name="connsiteX15" fmla="*/ 3643532 w 5106572"/>
              <a:gd name="connsiteY15" fmla="*/ 183058 h 270353"/>
              <a:gd name="connsiteX16" fmla="*/ 3854547 w 5106572"/>
              <a:gd name="connsiteY16" fmla="*/ 28312 h 270353"/>
              <a:gd name="connsiteX17" fmla="*/ 4135901 w 5106572"/>
              <a:gd name="connsiteY17" fmla="*/ 126787 h 270353"/>
              <a:gd name="connsiteX18" fmla="*/ 4445391 w 5106572"/>
              <a:gd name="connsiteY18" fmla="*/ 197128 h 270353"/>
              <a:gd name="connsiteX19" fmla="*/ 5106572 w 5106572"/>
              <a:gd name="connsiteY19" fmla="*/ 154922 h 270353"/>
              <a:gd name="connsiteX0" fmla="*/ 0 w 5303520"/>
              <a:gd name="connsiteY0" fmla="*/ 168990 h 270353"/>
              <a:gd name="connsiteX1" fmla="*/ 351693 w 5303520"/>
              <a:gd name="connsiteY1" fmla="*/ 267464 h 270353"/>
              <a:gd name="connsiteX2" fmla="*/ 618978 w 5303520"/>
              <a:gd name="connsiteY2" fmla="*/ 70516 h 270353"/>
              <a:gd name="connsiteX3" fmla="*/ 844062 w 5303520"/>
              <a:gd name="connsiteY3" fmla="*/ 253396 h 270353"/>
              <a:gd name="connsiteX4" fmla="*/ 1125416 w 5303520"/>
              <a:gd name="connsiteY4" fmla="*/ 56449 h 270353"/>
              <a:gd name="connsiteX5" fmla="*/ 1378634 w 5303520"/>
              <a:gd name="connsiteY5" fmla="*/ 253396 h 270353"/>
              <a:gd name="connsiteX6" fmla="*/ 1617784 w 5303520"/>
              <a:gd name="connsiteY6" fmla="*/ 42381 h 270353"/>
              <a:gd name="connsiteX7" fmla="*/ 1856936 w 5303520"/>
              <a:gd name="connsiteY7" fmla="*/ 253396 h 270353"/>
              <a:gd name="connsiteX8" fmla="*/ 2082019 w 5303520"/>
              <a:gd name="connsiteY8" fmla="*/ 14245 h 270353"/>
              <a:gd name="connsiteX9" fmla="*/ 2335237 w 5303520"/>
              <a:gd name="connsiteY9" fmla="*/ 253396 h 270353"/>
              <a:gd name="connsiteX10" fmla="*/ 2560320 w 5303520"/>
              <a:gd name="connsiteY10" fmla="*/ 14245 h 270353"/>
              <a:gd name="connsiteX11" fmla="*/ 2827607 w 5303520"/>
              <a:gd name="connsiteY11" fmla="*/ 239328 h 270353"/>
              <a:gd name="connsiteX12" fmla="*/ 3094894 w 5303520"/>
              <a:gd name="connsiteY12" fmla="*/ 177 h 270353"/>
              <a:gd name="connsiteX13" fmla="*/ 3334043 w 5303520"/>
              <a:gd name="connsiteY13" fmla="*/ 197125 h 270353"/>
              <a:gd name="connsiteX14" fmla="*/ 3559125 w 5303520"/>
              <a:gd name="connsiteY14" fmla="*/ 178 h 270353"/>
              <a:gd name="connsiteX15" fmla="*/ 3840480 w 5303520"/>
              <a:gd name="connsiteY15" fmla="*/ 183058 h 270353"/>
              <a:gd name="connsiteX16" fmla="*/ 4051495 w 5303520"/>
              <a:gd name="connsiteY16" fmla="*/ 28312 h 270353"/>
              <a:gd name="connsiteX17" fmla="*/ 4332849 w 5303520"/>
              <a:gd name="connsiteY17" fmla="*/ 126787 h 270353"/>
              <a:gd name="connsiteX18" fmla="*/ 4642339 w 5303520"/>
              <a:gd name="connsiteY18" fmla="*/ 197128 h 270353"/>
              <a:gd name="connsiteX19" fmla="*/ 5303520 w 5303520"/>
              <a:gd name="connsiteY19" fmla="*/ 154922 h 270353"/>
              <a:gd name="connsiteX0" fmla="*/ 0 w 5303520"/>
              <a:gd name="connsiteY0" fmla="*/ 168990 h 253471"/>
              <a:gd name="connsiteX1" fmla="*/ 337625 w 5303520"/>
              <a:gd name="connsiteY1" fmla="*/ 225261 h 253471"/>
              <a:gd name="connsiteX2" fmla="*/ 618978 w 5303520"/>
              <a:gd name="connsiteY2" fmla="*/ 70516 h 253471"/>
              <a:gd name="connsiteX3" fmla="*/ 844062 w 5303520"/>
              <a:gd name="connsiteY3" fmla="*/ 253396 h 253471"/>
              <a:gd name="connsiteX4" fmla="*/ 1125416 w 5303520"/>
              <a:gd name="connsiteY4" fmla="*/ 56449 h 253471"/>
              <a:gd name="connsiteX5" fmla="*/ 1378634 w 5303520"/>
              <a:gd name="connsiteY5" fmla="*/ 253396 h 253471"/>
              <a:gd name="connsiteX6" fmla="*/ 1617784 w 5303520"/>
              <a:gd name="connsiteY6" fmla="*/ 42381 h 253471"/>
              <a:gd name="connsiteX7" fmla="*/ 1856936 w 5303520"/>
              <a:gd name="connsiteY7" fmla="*/ 253396 h 253471"/>
              <a:gd name="connsiteX8" fmla="*/ 2082019 w 5303520"/>
              <a:gd name="connsiteY8" fmla="*/ 14245 h 253471"/>
              <a:gd name="connsiteX9" fmla="*/ 2335237 w 5303520"/>
              <a:gd name="connsiteY9" fmla="*/ 253396 h 253471"/>
              <a:gd name="connsiteX10" fmla="*/ 2560320 w 5303520"/>
              <a:gd name="connsiteY10" fmla="*/ 14245 h 253471"/>
              <a:gd name="connsiteX11" fmla="*/ 2827607 w 5303520"/>
              <a:gd name="connsiteY11" fmla="*/ 239328 h 253471"/>
              <a:gd name="connsiteX12" fmla="*/ 3094894 w 5303520"/>
              <a:gd name="connsiteY12" fmla="*/ 177 h 253471"/>
              <a:gd name="connsiteX13" fmla="*/ 3334043 w 5303520"/>
              <a:gd name="connsiteY13" fmla="*/ 197125 h 253471"/>
              <a:gd name="connsiteX14" fmla="*/ 3559125 w 5303520"/>
              <a:gd name="connsiteY14" fmla="*/ 178 h 253471"/>
              <a:gd name="connsiteX15" fmla="*/ 3840480 w 5303520"/>
              <a:gd name="connsiteY15" fmla="*/ 183058 h 253471"/>
              <a:gd name="connsiteX16" fmla="*/ 4051495 w 5303520"/>
              <a:gd name="connsiteY16" fmla="*/ 28312 h 253471"/>
              <a:gd name="connsiteX17" fmla="*/ 4332849 w 5303520"/>
              <a:gd name="connsiteY17" fmla="*/ 126787 h 253471"/>
              <a:gd name="connsiteX18" fmla="*/ 4642339 w 5303520"/>
              <a:gd name="connsiteY18" fmla="*/ 197128 h 253471"/>
              <a:gd name="connsiteX19" fmla="*/ 5303520 w 5303520"/>
              <a:gd name="connsiteY19" fmla="*/ 154922 h 253471"/>
              <a:gd name="connsiteX0" fmla="*/ 0 w 5303520"/>
              <a:gd name="connsiteY0" fmla="*/ 168990 h 253491"/>
              <a:gd name="connsiteX1" fmla="*/ 337625 w 5303520"/>
              <a:gd name="connsiteY1" fmla="*/ 225261 h 253491"/>
              <a:gd name="connsiteX2" fmla="*/ 618978 w 5303520"/>
              <a:gd name="connsiteY2" fmla="*/ 84584 h 253491"/>
              <a:gd name="connsiteX3" fmla="*/ 844062 w 5303520"/>
              <a:gd name="connsiteY3" fmla="*/ 253396 h 253491"/>
              <a:gd name="connsiteX4" fmla="*/ 1125416 w 5303520"/>
              <a:gd name="connsiteY4" fmla="*/ 56449 h 253491"/>
              <a:gd name="connsiteX5" fmla="*/ 1378634 w 5303520"/>
              <a:gd name="connsiteY5" fmla="*/ 253396 h 253491"/>
              <a:gd name="connsiteX6" fmla="*/ 1617784 w 5303520"/>
              <a:gd name="connsiteY6" fmla="*/ 42381 h 253491"/>
              <a:gd name="connsiteX7" fmla="*/ 1856936 w 5303520"/>
              <a:gd name="connsiteY7" fmla="*/ 253396 h 253491"/>
              <a:gd name="connsiteX8" fmla="*/ 2082019 w 5303520"/>
              <a:gd name="connsiteY8" fmla="*/ 14245 h 253491"/>
              <a:gd name="connsiteX9" fmla="*/ 2335237 w 5303520"/>
              <a:gd name="connsiteY9" fmla="*/ 253396 h 253491"/>
              <a:gd name="connsiteX10" fmla="*/ 2560320 w 5303520"/>
              <a:gd name="connsiteY10" fmla="*/ 14245 h 253491"/>
              <a:gd name="connsiteX11" fmla="*/ 2827607 w 5303520"/>
              <a:gd name="connsiteY11" fmla="*/ 239328 h 253491"/>
              <a:gd name="connsiteX12" fmla="*/ 3094894 w 5303520"/>
              <a:gd name="connsiteY12" fmla="*/ 177 h 253491"/>
              <a:gd name="connsiteX13" fmla="*/ 3334043 w 5303520"/>
              <a:gd name="connsiteY13" fmla="*/ 197125 h 253491"/>
              <a:gd name="connsiteX14" fmla="*/ 3559125 w 5303520"/>
              <a:gd name="connsiteY14" fmla="*/ 178 h 253491"/>
              <a:gd name="connsiteX15" fmla="*/ 3840480 w 5303520"/>
              <a:gd name="connsiteY15" fmla="*/ 183058 h 253491"/>
              <a:gd name="connsiteX16" fmla="*/ 4051495 w 5303520"/>
              <a:gd name="connsiteY16" fmla="*/ 28312 h 253491"/>
              <a:gd name="connsiteX17" fmla="*/ 4332849 w 5303520"/>
              <a:gd name="connsiteY17" fmla="*/ 126787 h 253491"/>
              <a:gd name="connsiteX18" fmla="*/ 4642339 w 5303520"/>
              <a:gd name="connsiteY18" fmla="*/ 197128 h 253491"/>
              <a:gd name="connsiteX19" fmla="*/ 5303520 w 5303520"/>
              <a:gd name="connsiteY19" fmla="*/ 154922 h 253491"/>
              <a:gd name="connsiteX0" fmla="*/ 0 w 5303520"/>
              <a:gd name="connsiteY0" fmla="*/ 168990 h 253471"/>
              <a:gd name="connsiteX1" fmla="*/ 337625 w 5303520"/>
              <a:gd name="connsiteY1" fmla="*/ 225261 h 253471"/>
              <a:gd name="connsiteX2" fmla="*/ 618978 w 5303520"/>
              <a:gd name="connsiteY2" fmla="*/ 84584 h 253471"/>
              <a:gd name="connsiteX3" fmla="*/ 844062 w 5303520"/>
              <a:gd name="connsiteY3" fmla="*/ 211193 h 253471"/>
              <a:gd name="connsiteX4" fmla="*/ 1125416 w 5303520"/>
              <a:gd name="connsiteY4" fmla="*/ 56449 h 253471"/>
              <a:gd name="connsiteX5" fmla="*/ 1378634 w 5303520"/>
              <a:gd name="connsiteY5" fmla="*/ 253396 h 253471"/>
              <a:gd name="connsiteX6" fmla="*/ 1617784 w 5303520"/>
              <a:gd name="connsiteY6" fmla="*/ 42381 h 253471"/>
              <a:gd name="connsiteX7" fmla="*/ 1856936 w 5303520"/>
              <a:gd name="connsiteY7" fmla="*/ 253396 h 253471"/>
              <a:gd name="connsiteX8" fmla="*/ 2082019 w 5303520"/>
              <a:gd name="connsiteY8" fmla="*/ 14245 h 253471"/>
              <a:gd name="connsiteX9" fmla="*/ 2335237 w 5303520"/>
              <a:gd name="connsiteY9" fmla="*/ 253396 h 253471"/>
              <a:gd name="connsiteX10" fmla="*/ 2560320 w 5303520"/>
              <a:gd name="connsiteY10" fmla="*/ 14245 h 253471"/>
              <a:gd name="connsiteX11" fmla="*/ 2827607 w 5303520"/>
              <a:gd name="connsiteY11" fmla="*/ 239328 h 253471"/>
              <a:gd name="connsiteX12" fmla="*/ 3094894 w 5303520"/>
              <a:gd name="connsiteY12" fmla="*/ 177 h 253471"/>
              <a:gd name="connsiteX13" fmla="*/ 3334043 w 5303520"/>
              <a:gd name="connsiteY13" fmla="*/ 197125 h 253471"/>
              <a:gd name="connsiteX14" fmla="*/ 3559125 w 5303520"/>
              <a:gd name="connsiteY14" fmla="*/ 178 h 253471"/>
              <a:gd name="connsiteX15" fmla="*/ 3840480 w 5303520"/>
              <a:gd name="connsiteY15" fmla="*/ 183058 h 253471"/>
              <a:gd name="connsiteX16" fmla="*/ 4051495 w 5303520"/>
              <a:gd name="connsiteY16" fmla="*/ 28312 h 253471"/>
              <a:gd name="connsiteX17" fmla="*/ 4332849 w 5303520"/>
              <a:gd name="connsiteY17" fmla="*/ 126787 h 253471"/>
              <a:gd name="connsiteX18" fmla="*/ 4642339 w 5303520"/>
              <a:gd name="connsiteY18" fmla="*/ 197128 h 253471"/>
              <a:gd name="connsiteX19" fmla="*/ 5303520 w 5303520"/>
              <a:gd name="connsiteY19" fmla="*/ 154922 h 253471"/>
              <a:gd name="connsiteX0" fmla="*/ 0 w 5303520"/>
              <a:gd name="connsiteY0" fmla="*/ 168990 h 253799"/>
              <a:gd name="connsiteX1" fmla="*/ 337625 w 5303520"/>
              <a:gd name="connsiteY1" fmla="*/ 225261 h 253799"/>
              <a:gd name="connsiteX2" fmla="*/ 618978 w 5303520"/>
              <a:gd name="connsiteY2" fmla="*/ 84584 h 253799"/>
              <a:gd name="connsiteX3" fmla="*/ 844062 w 5303520"/>
              <a:gd name="connsiteY3" fmla="*/ 211193 h 253799"/>
              <a:gd name="connsiteX4" fmla="*/ 1153551 w 5303520"/>
              <a:gd name="connsiteY4" fmla="*/ 98653 h 253799"/>
              <a:gd name="connsiteX5" fmla="*/ 1378634 w 5303520"/>
              <a:gd name="connsiteY5" fmla="*/ 253396 h 253799"/>
              <a:gd name="connsiteX6" fmla="*/ 1617784 w 5303520"/>
              <a:gd name="connsiteY6" fmla="*/ 42381 h 253799"/>
              <a:gd name="connsiteX7" fmla="*/ 1856936 w 5303520"/>
              <a:gd name="connsiteY7" fmla="*/ 253396 h 253799"/>
              <a:gd name="connsiteX8" fmla="*/ 2082019 w 5303520"/>
              <a:gd name="connsiteY8" fmla="*/ 14245 h 253799"/>
              <a:gd name="connsiteX9" fmla="*/ 2335237 w 5303520"/>
              <a:gd name="connsiteY9" fmla="*/ 253396 h 253799"/>
              <a:gd name="connsiteX10" fmla="*/ 2560320 w 5303520"/>
              <a:gd name="connsiteY10" fmla="*/ 14245 h 253799"/>
              <a:gd name="connsiteX11" fmla="*/ 2827607 w 5303520"/>
              <a:gd name="connsiteY11" fmla="*/ 239328 h 253799"/>
              <a:gd name="connsiteX12" fmla="*/ 3094894 w 5303520"/>
              <a:gd name="connsiteY12" fmla="*/ 177 h 253799"/>
              <a:gd name="connsiteX13" fmla="*/ 3334043 w 5303520"/>
              <a:gd name="connsiteY13" fmla="*/ 197125 h 253799"/>
              <a:gd name="connsiteX14" fmla="*/ 3559125 w 5303520"/>
              <a:gd name="connsiteY14" fmla="*/ 178 h 253799"/>
              <a:gd name="connsiteX15" fmla="*/ 3840480 w 5303520"/>
              <a:gd name="connsiteY15" fmla="*/ 183058 h 253799"/>
              <a:gd name="connsiteX16" fmla="*/ 4051495 w 5303520"/>
              <a:gd name="connsiteY16" fmla="*/ 28312 h 253799"/>
              <a:gd name="connsiteX17" fmla="*/ 4332849 w 5303520"/>
              <a:gd name="connsiteY17" fmla="*/ 126787 h 253799"/>
              <a:gd name="connsiteX18" fmla="*/ 4642339 w 5303520"/>
              <a:gd name="connsiteY18" fmla="*/ 197128 h 253799"/>
              <a:gd name="connsiteX19" fmla="*/ 5303520 w 5303520"/>
              <a:gd name="connsiteY19" fmla="*/ 154922 h 253799"/>
              <a:gd name="connsiteX0" fmla="*/ 0 w 5303520"/>
              <a:gd name="connsiteY0" fmla="*/ 168990 h 253473"/>
              <a:gd name="connsiteX1" fmla="*/ 337625 w 5303520"/>
              <a:gd name="connsiteY1" fmla="*/ 225261 h 253473"/>
              <a:gd name="connsiteX2" fmla="*/ 618978 w 5303520"/>
              <a:gd name="connsiteY2" fmla="*/ 84584 h 253473"/>
              <a:gd name="connsiteX3" fmla="*/ 844062 w 5303520"/>
              <a:gd name="connsiteY3" fmla="*/ 211193 h 253473"/>
              <a:gd name="connsiteX4" fmla="*/ 1153551 w 5303520"/>
              <a:gd name="connsiteY4" fmla="*/ 98653 h 253473"/>
              <a:gd name="connsiteX5" fmla="*/ 1378634 w 5303520"/>
              <a:gd name="connsiteY5" fmla="*/ 211193 h 253473"/>
              <a:gd name="connsiteX6" fmla="*/ 1617784 w 5303520"/>
              <a:gd name="connsiteY6" fmla="*/ 42381 h 253473"/>
              <a:gd name="connsiteX7" fmla="*/ 1856936 w 5303520"/>
              <a:gd name="connsiteY7" fmla="*/ 253396 h 253473"/>
              <a:gd name="connsiteX8" fmla="*/ 2082019 w 5303520"/>
              <a:gd name="connsiteY8" fmla="*/ 14245 h 253473"/>
              <a:gd name="connsiteX9" fmla="*/ 2335237 w 5303520"/>
              <a:gd name="connsiteY9" fmla="*/ 253396 h 253473"/>
              <a:gd name="connsiteX10" fmla="*/ 2560320 w 5303520"/>
              <a:gd name="connsiteY10" fmla="*/ 14245 h 253473"/>
              <a:gd name="connsiteX11" fmla="*/ 2827607 w 5303520"/>
              <a:gd name="connsiteY11" fmla="*/ 239328 h 253473"/>
              <a:gd name="connsiteX12" fmla="*/ 3094894 w 5303520"/>
              <a:gd name="connsiteY12" fmla="*/ 177 h 253473"/>
              <a:gd name="connsiteX13" fmla="*/ 3334043 w 5303520"/>
              <a:gd name="connsiteY13" fmla="*/ 197125 h 253473"/>
              <a:gd name="connsiteX14" fmla="*/ 3559125 w 5303520"/>
              <a:gd name="connsiteY14" fmla="*/ 178 h 253473"/>
              <a:gd name="connsiteX15" fmla="*/ 3840480 w 5303520"/>
              <a:gd name="connsiteY15" fmla="*/ 183058 h 253473"/>
              <a:gd name="connsiteX16" fmla="*/ 4051495 w 5303520"/>
              <a:gd name="connsiteY16" fmla="*/ 28312 h 253473"/>
              <a:gd name="connsiteX17" fmla="*/ 4332849 w 5303520"/>
              <a:gd name="connsiteY17" fmla="*/ 126787 h 253473"/>
              <a:gd name="connsiteX18" fmla="*/ 4642339 w 5303520"/>
              <a:gd name="connsiteY18" fmla="*/ 197128 h 253473"/>
              <a:gd name="connsiteX19" fmla="*/ 5303520 w 5303520"/>
              <a:gd name="connsiteY19" fmla="*/ 154922 h 253473"/>
              <a:gd name="connsiteX0" fmla="*/ 0 w 5303520"/>
              <a:gd name="connsiteY0" fmla="*/ 168990 h 253964"/>
              <a:gd name="connsiteX1" fmla="*/ 337625 w 5303520"/>
              <a:gd name="connsiteY1" fmla="*/ 225261 h 253964"/>
              <a:gd name="connsiteX2" fmla="*/ 618978 w 5303520"/>
              <a:gd name="connsiteY2" fmla="*/ 84584 h 253964"/>
              <a:gd name="connsiteX3" fmla="*/ 844062 w 5303520"/>
              <a:gd name="connsiteY3" fmla="*/ 211193 h 253964"/>
              <a:gd name="connsiteX4" fmla="*/ 1153551 w 5303520"/>
              <a:gd name="connsiteY4" fmla="*/ 98653 h 253964"/>
              <a:gd name="connsiteX5" fmla="*/ 1378634 w 5303520"/>
              <a:gd name="connsiteY5" fmla="*/ 211193 h 253964"/>
              <a:gd name="connsiteX6" fmla="*/ 1631852 w 5303520"/>
              <a:gd name="connsiteY6" fmla="*/ 84584 h 253964"/>
              <a:gd name="connsiteX7" fmla="*/ 1856936 w 5303520"/>
              <a:gd name="connsiteY7" fmla="*/ 253396 h 253964"/>
              <a:gd name="connsiteX8" fmla="*/ 2082019 w 5303520"/>
              <a:gd name="connsiteY8" fmla="*/ 14245 h 253964"/>
              <a:gd name="connsiteX9" fmla="*/ 2335237 w 5303520"/>
              <a:gd name="connsiteY9" fmla="*/ 253396 h 253964"/>
              <a:gd name="connsiteX10" fmla="*/ 2560320 w 5303520"/>
              <a:gd name="connsiteY10" fmla="*/ 14245 h 253964"/>
              <a:gd name="connsiteX11" fmla="*/ 2827607 w 5303520"/>
              <a:gd name="connsiteY11" fmla="*/ 239328 h 253964"/>
              <a:gd name="connsiteX12" fmla="*/ 3094894 w 5303520"/>
              <a:gd name="connsiteY12" fmla="*/ 177 h 253964"/>
              <a:gd name="connsiteX13" fmla="*/ 3334043 w 5303520"/>
              <a:gd name="connsiteY13" fmla="*/ 197125 h 253964"/>
              <a:gd name="connsiteX14" fmla="*/ 3559125 w 5303520"/>
              <a:gd name="connsiteY14" fmla="*/ 178 h 253964"/>
              <a:gd name="connsiteX15" fmla="*/ 3840480 w 5303520"/>
              <a:gd name="connsiteY15" fmla="*/ 183058 h 253964"/>
              <a:gd name="connsiteX16" fmla="*/ 4051495 w 5303520"/>
              <a:gd name="connsiteY16" fmla="*/ 28312 h 253964"/>
              <a:gd name="connsiteX17" fmla="*/ 4332849 w 5303520"/>
              <a:gd name="connsiteY17" fmla="*/ 126787 h 253964"/>
              <a:gd name="connsiteX18" fmla="*/ 4642339 w 5303520"/>
              <a:gd name="connsiteY18" fmla="*/ 197128 h 253964"/>
              <a:gd name="connsiteX19" fmla="*/ 5303520 w 5303520"/>
              <a:gd name="connsiteY19" fmla="*/ 154922 h 253964"/>
              <a:gd name="connsiteX0" fmla="*/ 0 w 5303520"/>
              <a:gd name="connsiteY0" fmla="*/ 168990 h 253396"/>
              <a:gd name="connsiteX1" fmla="*/ 337625 w 5303520"/>
              <a:gd name="connsiteY1" fmla="*/ 225261 h 253396"/>
              <a:gd name="connsiteX2" fmla="*/ 618978 w 5303520"/>
              <a:gd name="connsiteY2" fmla="*/ 84584 h 253396"/>
              <a:gd name="connsiteX3" fmla="*/ 844062 w 5303520"/>
              <a:gd name="connsiteY3" fmla="*/ 211193 h 253396"/>
              <a:gd name="connsiteX4" fmla="*/ 1153551 w 5303520"/>
              <a:gd name="connsiteY4" fmla="*/ 98653 h 253396"/>
              <a:gd name="connsiteX5" fmla="*/ 1378634 w 5303520"/>
              <a:gd name="connsiteY5" fmla="*/ 211193 h 253396"/>
              <a:gd name="connsiteX6" fmla="*/ 1631852 w 5303520"/>
              <a:gd name="connsiteY6" fmla="*/ 84584 h 253396"/>
              <a:gd name="connsiteX7" fmla="*/ 1913207 w 5303520"/>
              <a:gd name="connsiteY7" fmla="*/ 211193 h 253396"/>
              <a:gd name="connsiteX8" fmla="*/ 2082019 w 5303520"/>
              <a:gd name="connsiteY8" fmla="*/ 14245 h 253396"/>
              <a:gd name="connsiteX9" fmla="*/ 2335237 w 5303520"/>
              <a:gd name="connsiteY9" fmla="*/ 253396 h 253396"/>
              <a:gd name="connsiteX10" fmla="*/ 2560320 w 5303520"/>
              <a:gd name="connsiteY10" fmla="*/ 14245 h 253396"/>
              <a:gd name="connsiteX11" fmla="*/ 2827607 w 5303520"/>
              <a:gd name="connsiteY11" fmla="*/ 239328 h 253396"/>
              <a:gd name="connsiteX12" fmla="*/ 3094894 w 5303520"/>
              <a:gd name="connsiteY12" fmla="*/ 177 h 253396"/>
              <a:gd name="connsiteX13" fmla="*/ 3334043 w 5303520"/>
              <a:gd name="connsiteY13" fmla="*/ 197125 h 253396"/>
              <a:gd name="connsiteX14" fmla="*/ 3559125 w 5303520"/>
              <a:gd name="connsiteY14" fmla="*/ 178 h 253396"/>
              <a:gd name="connsiteX15" fmla="*/ 3840480 w 5303520"/>
              <a:gd name="connsiteY15" fmla="*/ 183058 h 253396"/>
              <a:gd name="connsiteX16" fmla="*/ 4051495 w 5303520"/>
              <a:gd name="connsiteY16" fmla="*/ 28312 h 253396"/>
              <a:gd name="connsiteX17" fmla="*/ 4332849 w 5303520"/>
              <a:gd name="connsiteY17" fmla="*/ 126787 h 253396"/>
              <a:gd name="connsiteX18" fmla="*/ 4642339 w 5303520"/>
              <a:gd name="connsiteY18" fmla="*/ 197128 h 253396"/>
              <a:gd name="connsiteX19" fmla="*/ 5303520 w 5303520"/>
              <a:gd name="connsiteY19" fmla="*/ 154922 h 253396"/>
              <a:gd name="connsiteX0" fmla="*/ 0 w 5303520"/>
              <a:gd name="connsiteY0" fmla="*/ 168990 h 253473"/>
              <a:gd name="connsiteX1" fmla="*/ 337625 w 5303520"/>
              <a:gd name="connsiteY1" fmla="*/ 225261 h 253473"/>
              <a:gd name="connsiteX2" fmla="*/ 618978 w 5303520"/>
              <a:gd name="connsiteY2" fmla="*/ 84584 h 253473"/>
              <a:gd name="connsiteX3" fmla="*/ 844062 w 5303520"/>
              <a:gd name="connsiteY3" fmla="*/ 211193 h 253473"/>
              <a:gd name="connsiteX4" fmla="*/ 1153551 w 5303520"/>
              <a:gd name="connsiteY4" fmla="*/ 98653 h 253473"/>
              <a:gd name="connsiteX5" fmla="*/ 1378634 w 5303520"/>
              <a:gd name="connsiteY5" fmla="*/ 211193 h 253473"/>
              <a:gd name="connsiteX6" fmla="*/ 1631852 w 5303520"/>
              <a:gd name="connsiteY6" fmla="*/ 84584 h 253473"/>
              <a:gd name="connsiteX7" fmla="*/ 1913207 w 5303520"/>
              <a:gd name="connsiteY7" fmla="*/ 211193 h 253473"/>
              <a:gd name="connsiteX8" fmla="*/ 2138289 w 5303520"/>
              <a:gd name="connsiteY8" fmla="*/ 42380 h 253473"/>
              <a:gd name="connsiteX9" fmla="*/ 2335237 w 5303520"/>
              <a:gd name="connsiteY9" fmla="*/ 253396 h 253473"/>
              <a:gd name="connsiteX10" fmla="*/ 2560320 w 5303520"/>
              <a:gd name="connsiteY10" fmla="*/ 14245 h 253473"/>
              <a:gd name="connsiteX11" fmla="*/ 2827607 w 5303520"/>
              <a:gd name="connsiteY11" fmla="*/ 239328 h 253473"/>
              <a:gd name="connsiteX12" fmla="*/ 3094894 w 5303520"/>
              <a:gd name="connsiteY12" fmla="*/ 177 h 253473"/>
              <a:gd name="connsiteX13" fmla="*/ 3334043 w 5303520"/>
              <a:gd name="connsiteY13" fmla="*/ 197125 h 253473"/>
              <a:gd name="connsiteX14" fmla="*/ 3559125 w 5303520"/>
              <a:gd name="connsiteY14" fmla="*/ 178 h 253473"/>
              <a:gd name="connsiteX15" fmla="*/ 3840480 w 5303520"/>
              <a:gd name="connsiteY15" fmla="*/ 183058 h 253473"/>
              <a:gd name="connsiteX16" fmla="*/ 4051495 w 5303520"/>
              <a:gd name="connsiteY16" fmla="*/ 28312 h 253473"/>
              <a:gd name="connsiteX17" fmla="*/ 4332849 w 5303520"/>
              <a:gd name="connsiteY17" fmla="*/ 126787 h 253473"/>
              <a:gd name="connsiteX18" fmla="*/ 4642339 w 5303520"/>
              <a:gd name="connsiteY18" fmla="*/ 197128 h 253473"/>
              <a:gd name="connsiteX19" fmla="*/ 5303520 w 5303520"/>
              <a:gd name="connsiteY19" fmla="*/ 154922 h 253473"/>
              <a:gd name="connsiteX0" fmla="*/ 0 w 5303520"/>
              <a:gd name="connsiteY0" fmla="*/ 168990 h 253483"/>
              <a:gd name="connsiteX1" fmla="*/ 337625 w 5303520"/>
              <a:gd name="connsiteY1" fmla="*/ 225261 h 253483"/>
              <a:gd name="connsiteX2" fmla="*/ 618978 w 5303520"/>
              <a:gd name="connsiteY2" fmla="*/ 84584 h 253483"/>
              <a:gd name="connsiteX3" fmla="*/ 844062 w 5303520"/>
              <a:gd name="connsiteY3" fmla="*/ 211193 h 253483"/>
              <a:gd name="connsiteX4" fmla="*/ 1153551 w 5303520"/>
              <a:gd name="connsiteY4" fmla="*/ 98653 h 253483"/>
              <a:gd name="connsiteX5" fmla="*/ 1378634 w 5303520"/>
              <a:gd name="connsiteY5" fmla="*/ 211193 h 253483"/>
              <a:gd name="connsiteX6" fmla="*/ 1631852 w 5303520"/>
              <a:gd name="connsiteY6" fmla="*/ 84584 h 253483"/>
              <a:gd name="connsiteX7" fmla="*/ 1913207 w 5303520"/>
              <a:gd name="connsiteY7" fmla="*/ 211193 h 253483"/>
              <a:gd name="connsiteX8" fmla="*/ 2138289 w 5303520"/>
              <a:gd name="connsiteY8" fmla="*/ 42380 h 253483"/>
              <a:gd name="connsiteX9" fmla="*/ 2335237 w 5303520"/>
              <a:gd name="connsiteY9" fmla="*/ 253396 h 253483"/>
              <a:gd name="connsiteX10" fmla="*/ 2616591 w 5303520"/>
              <a:gd name="connsiteY10" fmla="*/ 70516 h 253483"/>
              <a:gd name="connsiteX11" fmla="*/ 2827607 w 5303520"/>
              <a:gd name="connsiteY11" fmla="*/ 239328 h 253483"/>
              <a:gd name="connsiteX12" fmla="*/ 3094894 w 5303520"/>
              <a:gd name="connsiteY12" fmla="*/ 177 h 253483"/>
              <a:gd name="connsiteX13" fmla="*/ 3334043 w 5303520"/>
              <a:gd name="connsiteY13" fmla="*/ 197125 h 253483"/>
              <a:gd name="connsiteX14" fmla="*/ 3559125 w 5303520"/>
              <a:gd name="connsiteY14" fmla="*/ 178 h 253483"/>
              <a:gd name="connsiteX15" fmla="*/ 3840480 w 5303520"/>
              <a:gd name="connsiteY15" fmla="*/ 183058 h 253483"/>
              <a:gd name="connsiteX16" fmla="*/ 4051495 w 5303520"/>
              <a:gd name="connsiteY16" fmla="*/ 28312 h 253483"/>
              <a:gd name="connsiteX17" fmla="*/ 4332849 w 5303520"/>
              <a:gd name="connsiteY17" fmla="*/ 126787 h 253483"/>
              <a:gd name="connsiteX18" fmla="*/ 4642339 w 5303520"/>
              <a:gd name="connsiteY18" fmla="*/ 197128 h 253483"/>
              <a:gd name="connsiteX19" fmla="*/ 5303520 w 5303520"/>
              <a:gd name="connsiteY19" fmla="*/ 154922 h 253483"/>
              <a:gd name="connsiteX0" fmla="*/ 0 w 5303520"/>
              <a:gd name="connsiteY0" fmla="*/ 168990 h 239881"/>
              <a:gd name="connsiteX1" fmla="*/ 337625 w 5303520"/>
              <a:gd name="connsiteY1" fmla="*/ 225261 h 239881"/>
              <a:gd name="connsiteX2" fmla="*/ 618978 w 5303520"/>
              <a:gd name="connsiteY2" fmla="*/ 84584 h 239881"/>
              <a:gd name="connsiteX3" fmla="*/ 844062 w 5303520"/>
              <a:gd name="connsiteY3" fmla="*/ 211193 h 239881"/>
              <a:gd name="connsiteX4" fmla="*/ 1153551 w 5303520"/>
              <a:gd name="connsiteY4" fmla="*/ 98653 h 239881"/>
              <a:gd name="connsiteX5" fmla="*/ 1378634 w 5303520"/>
              <a:gd name="connsiteY5" fmla="*/ 211193 h 239881"/>
              <a:gd name="connsiteX6" fmla="*/ 1631852 w 5303520"/>
              <a:gd name="connsiteY6" fmla="*/ 84584 h 239881"/>
              <a:gd name="connsiteX7" fmla="*/ 1913207 w 5303520"/>
              <a:gd name="connsiteY7" fmla="*/ 211193 h 239881"/>
              <a:gd name="connsiteX8" fmla="*/ 2138289 w 5303520"/>
              <a:gd name="connsiteY8" fmla="*/ 42380 h 239881"/>
              <a:gd name="connsiteX9" fmla="*/ 2391508 w 5303520"/>
              <a:gd name="connsiteY9" fmla="*/ 225260 h 239881"/>
              <a:gd name="connsiteX10" fmla="*/ 2616591 w 5303520"/>
              <a:gd name="connsiteY10" fmla="*/ 70516 h 239881"/>
              <a:gd name="connsiteX11" fmla="*/ 2827607 w 5303520"/>
              <a:gd name="connsiteY11" fmla="*/ 239328 h 239881"/>
              <a:gd name="connsiteX12" fmla="*/ 3094894 w 5303520"/>
              <a:gd name="connsiteY12" fmla="*/ 177 h 239881"/>
              <a:gd name="connsiteX13" fmla="*/ 3334043 w 5303520"/>
              <a:gd name="connsiteY13" fmla="*/ 197125 h 239881"/>
              <a:gd name="connsiteX14" fmla="*/ 3559125 w 5303520"/>
              <a:gd name="connsiteY14" fmla="*/ 178 h 239881"/>
              <a:gd name="connsiteX15" fmla="*/ 3840480 w 5303520"/>
              <a:gd name="connsiteY15" fmla="*/ 183058 h 239881"/>
              <a:gd name="connsiteX16" fmla="*/ 4051495 w 5303520"/>
              <a:gd name="connsiteY16" fmla="*/ 28312 h 239881"/>
              <a:gd name="connsiteX17" fmla="*/ 4332849 w 5303520"/>
              <a:gd name="connsiteY17" fmla="*/ 126787 h 239881"/>
              <a:gd name="connsiteX18" fmla="*/ 4642339 w 5303520"/>
              <a:gd name="connsiteY18" fmla="*/ 197128 h 239881"/>
              <a:gd name="connsiteX19" fmla="*/ 5303520 w 5303520"/>
              <a:gd name="connsiteY19" fmla="*/ 154922 h 239881"/>
              <a:gd name="connsiteX0" fmla="*/ 0 w 5303520"/>
              <a:gd name="connsiteY0" fmla="*/ 168835 h 239267"/>
              <a:gd name="connsiteX1" fmla="*/ 337625 w 5303520"/>
              <a:gd name="connsiteY1" fmla="*/ 225106 h 239267"/>
              <a:gd name="connsiteX2" fmla="*/ 618978 w 5303520"/>
              <a:gd name="connsiteY2" fmla="*/ 84429 h 239267"/>
              <a:gd name="connsiteX3" fmla="*/ 844062 w 5303520"/>
              <a:gd name="connsiteY3" fmla="*/ 211038 h 239267"/>
              <a:gd name="connsiteX4" fmla="*/ 1153551 w 5303520"/>
              <a:gd name="connsiteY4" fmla="*/ 98498 h 239267"/>
              <a:gd name="connsiteX5" fmla="*/ 1378634 w 5303520"/>
              <a:gd name="connsiteY5" fmla="*/ 211038 h 239267"/>
              <a:gd name="connsiteX6" fmla="*/ 1631852 w 5303520"/>
              <a:gd name="connsiteY6" fmla="*/ 84429 h 239267"/>
              <a:gd name="connsiteX7" fmla="*/ 1913207 w 5303520"/>
              <a:gd name="connsiteY7" fmla="*/ 211038 h 239267"/>
              <a:gd name="connsiteX8" fmla="*/ 2138289 w 5303520"/>
              <a:gd name="connsiteY8" fmla="*/ 42225 h 239267"/>
              <a:gd name="connsiteX9" fmla="*/ 2391508 w 5303520"/>
              <a:gd name="connsiteY9" fmla="*/ 225105 h 239267"/>
              <a:gd name="connsiteX10" fmla="*/ 2616591 w 5303520"/>
              <a:gd name="connsiteY10" fmla="*/ 70361 h 239267"/>
              <a:gd name="connsiteX11" fmla="*/ 2827607 w 5303520"/>
              <a:gd name="connsiteY11" fmla="*/ 239173 h 239267"/>
              <a:gd name="connsiteX12" fmla="*/ 3094894 w 5303520"/>
              <a:gd name="connsiteY12" fmla="*/ 42225 h 239267"/>
              <a:gd name="connsiteX13" fmla="*/ 3334043 w 5303520"/>
              <a:gd name="connsiteY13" fmla="*/ 196970 h 239267"/>
              <a:gd name="connsiteX14" fmla="*/ 3559125 w 5303520"/>
              <a:gd name="connsiteY14" fmla="*/ 23 h 239267"/>
              <a:gd name="connsiteX15" fmla="*/ 3840480 w 5303520"/>
              <a:gd name="connsiteY15" fmla="*/ 182903 h 239267"/>
              <a:gd name="connsiteX16" fmla="*/ 4051495 w 5303520"/>
              <a:gd name="connsiteY16" fmla="*/ 28157 h 239267"/>
              <a:gd name="connsiteX17" fmla="*/ 4332849 w 5303520"/>
              <a:gd name="connsiteY17" fmla="*/ 126632 h 239267"/>
              <a:gd name="connsiteX18" fmla="*/ 4642339 w 5303520"/>
              <a:gd name="connsiteY18" fmla="*/ 196973 h 239267"/>
              <a:gd name="connsiteX19" fmla="*/ 5303520 w 5303520"/>
              <a:gd name="connsiteY19" fmla="*/ 154767 h 239267"/>
              <a:gd name="connsiteX0" fmla="*/ 0 w 5303520"/>
              <a:gd name="connsiteY0" fmla="*/ 141441 h 211873"/>
              <a:gd name="connsiteX1" fmla="*/ 337625 w 5303520"/>
              <a:gd name="connsiteY1" fmla="*/ 197712 h 211873"/>
              <a:gd name="connsiteX2" fmla="*/ 618978 w 5303520"/>
              <a:gd name="connsiteY2" fmla="*/ 57035 h 211873"/>
              <a:gd name="connsiteX3" fmla="*/ 844062 w 5303520"/>
              <a:gd name="connsiteY3" fmla="*/ 183644 h 211873"/>
              <a:gd name="connsiteX4" fmla="*/ 1153551 w 5303520"/>
              <a:gd name="connsiteY4" fmla="*/ 71104 h 211873"/>
              <a:gd name="connsiteX5" fmla="*/ 1378634 w 5303520"/>
              <a:gd name="connsiteY5" fmla="*/ 183644 h 211873"/>
              <a:gd name="connsiteX6" fmla="*/ 1631852 w 5303520"/>
              <a:gd name="connsiteY6" fmla="*/ 57035 h 211873"/>
              <a:gd name="connsiteX7" fmla="*/ 1913207 w 5303520"/>
              <a:gd name="connsiteY7" fmla="*/ 183644 h 211873"/>
              <a:gd name="connsiteX8" fmla="*/ 2138289 w 5303520"/>
              <a:gd name="connsiteY8" fmla="*/ 14831 h 211873"/>
              <a:gd name="connsiteX9" fmla="*/ 2391508 w 5303520"/>
              <a:gd name="connsiteY9" fmla="*/ 197711 h 211873"/>
              <a:gd name="connsiteX10" fmla="*/ 2616591 w 5303520"/>
              <a:gd name="connsiteY10" fmla="*/ 42967 h 211873"/>
              <a:gd name="connsiteX11" fmla="*/ 2827607 w 5303520"/>
              <a:gd name="connsiteY11" fmla="*/ 211779 h 211873"/>
              <a:gd name="connsiteX12" fmla="*/ 3094894 w 5303520"/>
              <a:gd name="connsiteY12" fmla="*/ 14831 h 211873"/>
              <a:gd name="connsiteX13" fmla="*/ 3334043 w 5303520"/>
              <a:gd name="connsiteY13" fmla="*/ 169576 h 211873"/>
              <a:gd name="connsiteX14" fmla="*/ 3587261 w 5303520"/>
              <a:gd name="connsiteY14" fmla="*/ 28899 h 211873"/>
              <a:gd name="connsiteX15" fmla="*/ 3840480 w 5303520"/>
              <a:gd name="connsiteY15" fmla="*/ 155509 h 211873"/>
              <a:gd name="connsiteX16" fmla="*/ 4051495 w 5303520"/>
              <a:gd name="connsiteY16" fmla="*/ 763 h 211873"/>
              <a:gd name="connsiteX17" fmla="*/ 4332849 w 5303520"/>
              <a:gd name="connsiteY17" fmla="*/ 99238 h 211873"/>
              <a:gd name="connsiteX18" fmla="*/ 4642339 w 5303520"/>
              <a:gd name="connsiteY18" fmla="*/ 169579 h 211873"/>
              <a:gd name="connsiteX19" fmla="*/ 5303520 w 5303520"/>
              <a:gd name="connsiteY19" fmla="*/ 127373 h 211873"/>
              <a:gd name="connsiteX0" fmla="*/ 0 w 5303520"/>
              <a:gd name="connsiteY0" fmla="*/ 141441 h 211873"/>
              <a:gd name="connsiteX1" fmla="*/ 337625 w 5303520"/>
              <a:gd name="connsiteY1" fmla="*/ 197712 h 211873"/>
              <a:gd name="connsiteX2" fmla="*/ 618978 w 5303520"/>
              <a:gd name="connsiteY2" fmla="*/ 57035 h 211873"/>
              <a:gd name="connsiteX3" fmla="*/ 844062 w 5303520"/>
              <a:gd name="connsiteY3" fmla="*/ 183644 h 211873"/>
              <a:gd name="connsiteX4" fmla="*/ 1153551 w 5303520"/>
              <a:gd name="connsiteY4" fmla="*/ 71104 h 211873"/>
              <a:gd name="connsiteX5" fmla="*/ 1378634 w 5303520"/>
              <a:gd name="connsiteY5" fmla="*/ 183644 h 211873"/>
              <a:gd name="connsiteX6" fmla="*/ 1631852 w 5303520"/>
              <a:gd name="connsiteY6" fmla="*/ 57035 h 211873"/>
              <a:gd name="connsiteX7" fmla="*/ 1913207 w 5303520"/>
              <a:gd name="connsiteY7" fmla="*/ 183644 h 211873"/>
              <a:gd name="connsiteX8" fmla="*/ 2138289 w 5303520"/>
              <a:gd name="connsiteY8" fmla="*/ 14831 h 211873"/>
              <a:gd name="connsiteX9" fmla="*/ 2391508 w 5303520"/>
              <a:gd name="connsiteY9" fmla="*/ 197711 h 211873"/>
              <a:gd name="connsiteX10" fmla="*/ 2616591 w 5303520"/>
              <a:gd name="connsiteY10" fmla="*/ 42967 h 211873"/>
              <a:gd name="connsiteX11" fmla="*/ 2827607 w 5303520"/>
              <a:gd name="connsiteY11" fmla="*/ 211779 h 211873"/>
              <a:gd name="connsiteX12" fmla="*/ 3094894 w 5303520"/>
              <a:gd name="connsiteY12" fmla="*/ 14831 h 211873"/>
              <a:gd name="connsiteX13" fmla="*/ 3334043 w 5303520"/>
              <a:gd name="connsiteY13" fmla="*/ 169576 h 211873"/>
              <a:gd name="connsiteX14" fmla="*/ 3587261 w 5303520"/>
              <a:gd name="connsiteY14" fmla="*/ 28899 h 211873"/>
              <a:gd name="connsiteX15" fmla="*/ 3840480 w 5303520"/>
              <a:gd name="connsiteY15" fmla="*/ 155509 h 211873"/>
              <a:gd name="connsiteX16" fmla="*/ 4164037 w 5303520"/>
              <a:gd name="connsiteY16" fmla="*/ 763 h 211873"/>
              <a:gd name="connsiteX17" fmla="*/ 4332849 w 5303520"/>
              <a:gd name="connsiteY17" fmla="*/ 99238 h 211873"/>
              <a:gd name="connsiteX18" fmla="*/ 4642339 w 5303520"/>
              <a:gd name="connsiteY18" fmla="*/ 169579 h 211873"/>
              <a:gd name="connsiteX19" fmla="*/ 5303520 w 5303520"/>
              <a:gd name="connsiteY19" fmla="*/ 127373 h 211873"/>
              <a:gd name="connsiteX0" fmla="*/ 0 w 5303520"/>
              <a:gd name="connsiteY0" fmla="*/ 141063 h 211495"/>
              <a:gd name="connsiteX1" fmla="*/ 337625 w 5303520"/>
              <a:gd name="connsiteY1" fmla="*/ 197334 h 211495"/>
              <a:gd name="connsiteX2" fmla="*/ 618978 w 5303520"/>
              <a:gd name="connsiteY2" fmla="*/ 56657 h 211495"/>
              <a:gd name="connsiteX3" fmla="*/ 844062 w 5303520"/>
              <a:gd name="connsiteY3" fmla="*/ 183266 h 211495"/>
              <a:gd name="connsiteX4" fmla="*/ 1153551 w 5303520"/>
              <a:gd name="connsiteY4" fmla="*/ 70726 h 211495"/>
              <a:gd name="connsiteX5" fmla="*/ 1378634 w 5303520"/>
              <a:gd name="connsiteY5" fmla="*/ 183266 h 211495"/>
              <a:gd name="connsiteX6" fmla="*/ 1631852 w 5303520"/>
              <a:gd name="connsiteY6" fmla="*/ 56657 h 211495"/>
              <a:gd name="connsiteX7" fmla="*/ 1913207 w 5303520"/>
              <a:gd name="connsiteY7" fmla="*/ 183266 h 211495"/>
              <a:gd name="connsiteX8" fmla="*/ 2138289 w 5303520"/>
              <a:gd name="connsiteY8" fmla="*/ 14453 h 211495"/>
              <a:gd name="connsiteX9" fmla="*/ 2391508 w 5303520"/>
              <a:gd name="connsiteY9" fmla="*/ 197333 h 211495"/>
              <a:gd name="connsiteX10" fmla="*/ 2616591 w 5303520"/>
              <a:gd name="connsiteY10" fmla="*/ 42589 h 211495"/>
              <a:gd name="connsiteX11" fmla="*/ 2827607 w 5303520"/>
              <a:gd name="connsiteY11" fmla="*/ 211401 h 211495"/>
              <a:gd name="connsiteX12" fmla="*/ 3094894 w 5303520"/>
              <a:gd name="connsiteY12" fmla="*/ 14453 h 211495"/>
              <a:gd name="connsiteX13" fmla="*/ 3334043 w 5303520"/>
              <a:gd name="connsiteY13" fmla="*/ 169198 h 211495"/>
              <a:gd name="connsiteX14" fmla="*/ 3587261 w 5303520"/>
              <a:gd name="connsiteY14" fmla="*/ 28521 h 211495"/>
              <a:gd name="connsiteX15" fmla="*/ 3840480 w 5303520"/>
              <a:gd name="connsiteY15" fmla="*/ 155131 h 211495"/>
              <a:gd name="connsiteX16" fmla="*/ 4164037 w 5303520"/>
              <a:gd name="connsiteY16" fmla="*/ 385 h 211495"/>
              <a:gd name="connsiteX17" fmla="*/ 4389119 w 5303520"/>
              <a:gd name="connsiteY17" fmla="*/ 112928 h 211495"/>
              <a:gd name="connsiteX18" fmla="*/ 4642339 w 5303520"/>
              <a:gd name="connsiteY18" fmla="*/ 169201 h 211495"/>
              <a:gd name="connsiteX19" fmla="*/ 5303520 w 5303520"/>
              <a:gd name="connsiteY19" fmla="*/ 126995 h 211495"/>
              <a:gd name="connsiteX0" fmla="*/ 0 w 5303520"/>
              <a:gd name="connsiteY0" fmla="*/ 141045 h 211477"/>
              <a:gd name="connsiteX1" fmla="*/ 337625 w 5303520"/>
              <a:gd name="connsiteY1" fmla="*/ 197316 h 211477"/>
              <a:gd name="connsiteX2" fmla="*/ 618978 w 5303520"/>
              <a:gd name="connsiteY2" fmla="*/ 56639 h 211477"/>
              <a:gd name="connsiteX3" fmla="*/ 844062 w 5303520"/>
              <a:gd name="connsiteY3" fmla="*/ 183248 h 211477"/>
              <a:gd name="connsiteX4" fmla="*/ 1153551 w 5303520"/>
              <a:gd name="connsiteY4" fmla="*/ 70708 h 211477"/>
              <a:gd name="connsiteX5" fmla="*/ 1378634 w 5303520"/>
              <a:gd name="connsiteY5" fmla="*/ 183248 h 211477"/>
              <a:gd name="connsiteX6" fmla="*/ 1631852 w 5303520"/>
              <a:gd name="connsiteY6" fmla="*/ 56639 h 211477"/>
              <a:gd name="connsiteX7" fmla="*/ 1913207 w 5303520"/>
              <a:gd name="connsiteY7" fmla="*/ 183248 h 211477"/>
              <a:gd name="connsiteX8" fmla="*/ 2138289 w 5303520"/>
              <a:gd name="connsiteY8" fmla="*/ 14435 h 211477"/>
              <a:gd name="connsiteX9" fmla="*/ 2391508 w 5303520"/>
              <a:gd name="connsiteY9" fmla="*/ 197315 h 211477"/>
              <a:gd name="connsiteX10" fmla="*/ 2616591 w 5303520"/>
              <a:gd name="connsiteY10" fmla="*/ 42571 h 211477"/>
              <a:gd name="connsiteX11" fmla="*/ 2827607 w 5303520"/>
              <a:gd name="connsiteY11" fmla="*/ 211383 h 211477"/>
              <a:gd name="connsiteX12" fmla="*/ 3094894 w 5303520"/>
              <a:gd name="connsiteY12" fmla="*/ 14435 h 211477"/>
              <a:gd name="connsiteX13" fmla="*/ 3334043 w 5303520"/>
              <a:gd name="connsiteY13" fmla="*/ 169180 h 211477"/>
              <a:gd name="connsiteX14" fmla="*/ 3587261 w 5303520"/>
              <a:gd name="connsiteY14" fmla="*/ 28503 h 211477"/>
              <a:gd name="connsiteX15" fmla="*/ 3840480 w 5303520"/>
              <a:gd name="connsiteY15" fmla="*/ 155113 h 211477"/>
              <a:gd name="connsiteX16" fmla="*/ 4164037 w 5303520"/>
              <a:gd name="connsiteY16" fmla="*/ 367 h 211477"/>
              <a:gd name="connsiteX17" fmla="*/ 4389119 w 5303520"/>
              <a:gd name="connsiteY17" fmla="*/ 112910 h 211477"/>
              <a:gd name="connsiteX18" fmla="*/ 4726745 w 5303520"/>
              <a:gd name="connsiteY18" fmla="*/ 141048 h 211477"/>
              <a:gd name="connsiteX19" fmla="*/ 5303520 w 5303520"/>
              <a:gd name="connsiteY19" fmla="*/ 126977 h 211477"/>
              <a:gd name="connsiteX0" fmla="*/ 0 w 5303520"/>
              <a:gd name="connsiteY0" fmla="*/ 141045 h 211477"/>
              <a:gd name="connsiteX1" fmla="*/ 337625 w 5303520"/>
              <a:gd name="connsiteY1" fmla="*/ 197316 h 211477"/>
              <a:gd name="connsiteX2" fmla="*/ 618978 w 5303520"/>
              <a:gd name="connsiteY2" fmla="*/ 56639 h 211477"/>
              <a:gd name="connsiteX3" fmla="*/ 844062 w 5303520"/>
              <a:gd name="connsiteY3" fmla="*/ 183248 h 211477"/>
              <a:gd name="connsiteX4" fmla="*/ 1153551 w 5303520"/>
              <a:gd name="connsiteY4" fmla="*/ 70708 h 211477"/>
              <a:gd name="connsiteX5" fmla="*/ 1378634 w 5303520"/>
              <a:gd name="connsiteY5" fmla="*/ 183248 h 211477"/>
              <a:gd name="connsiteX6" fmla="*/ 1631852 w 5303520"/>
              <a:gd name="connsiteY6" fmla="*/ 56639 h 211477"/>
              <a:gd name="connsiteX7" fmla="*/ 1913207 w 5303520"/>
              <a:gd name="connsiteY7" fmla="*/ 183248 h 211477"/>
              <a:gd name="connsiteX8" fmla="*/ 2152356 w 5303520"/>
              <a:gd name="connsiteY8" fmla="*/ 42570 h 211477"/>
              <a:gd name="connsiteX9" fmla="*/ 2391508 w 5303520"/>
              <a:gd name="connsiteY9" fmla="*/ 197315 h 211477"/>
              <a:gd name="connsiteX10" fmla="*/ 2616591 w 5303520"/>
              <a:gd name="connsiteY10" fmla="*/ 42571 h 211477"/>
              <a:gd name="connsiteX11" fmla="*/ 2827607 w 5303520"/>
              <a:gd name="connsiteY11" fmla="*/ 211383 h 211477"/>
              <a:gd name="connsiteX12" fmla="*/ 3094894 w 5303520"/>
              <a:gd name="connsiteY12" fmla="*/ 14435 h 211477"/>
              <a:gd name="connsiteX13" fmla="*/ 3334043 w 5303520"/>
              <a:gd name="connsiteY13" fmla="*/ 169180 h 211477"/>
              <a:gd name="connsiteX14" fmla="*/ 3587261 w 5303520"/>
              <a:gd name="connsiteY14" fmla="*/ 28503 h 211477"/>
              <a:gd name="connsiteX15" fmla="*/ 3840480 w 5303520"/>
              <a:gd name="connsiteY15" fmla="*/ 155113 h 211477"/>
              <a:gd name="connsiteX16" fmla="*/ 4164037 w 5303520"/>
              <a:gd name="connsiteY16" fmla="*/ 367 h 211477"/>
              <a:gd name="connsiteX17" fmla="*/ 4389119 w 5303520"/>
              <a:gd name="connsiteY17" fmla="*/ 112910 h 211477"/>
              <a:gd name="connsiteX18" fmla="*/ 4726745 w 5303520"/>
              <a:gd name="connsiteY18" fmla="*/ 141048 h 211477"/>
              <a:gd name="connsiteX19" fmla="*/ 5303520 w 5303520"/>
              <a:gd name="connsiteY19" fmla="*/ 126977 h 211477"/>
              <a:gd name="connsiteX0" fmla="*/ 0 w 5303520"/>
              <a:gd name="connsiteY0" fmla="*/ 141045 h 202701"/>
              <a:gd name="connsiteX1" fmla="*/ 337625 w 5303520"/>
              <a:gd name="connsiteY1" fmla="*/ 197316 h 202701"/>
              <a:gd name="connsiteX2" fmla="*/ 618978 w 5303520"/>
              <a:gd name="connsiteY2" fmla="*/ 56639 h 202701"/>
              <a:gd name="connsiteX3" fmla="*/ 844062 w 5303520"/>
              <a:gd name="connsiteY3" fmla="*/ 183248 h 202701"/>
              <a:gd name="connsiteX4" fmla="*/ 1153551 w 5303520"/>
              <a:gd name="connsiteY4" fmla="*/ 70708 h 202701"/>
              <a:gd name="connsiteX5" fmla="*/ 1378634 w 5303520"/>
              <a:gd name="connsiteY5" fmla="*/ 183248 h 202701"/>
              <a:gd name="connsiteX6" fmla="*/ 1631852 w 5303520"/>
              <a:gd name="connsiteY6" fmla="*/ 56639 h 202701"/>
              <a:gd name="connsiteX7" fmla="*/ 1913207 w 5303520"/>
              <a:gd name="connsiteY7" fmla="*/ 183248 h 202701"/>
              <a:gd name="connsiteX8" fmla="*/ 2152356 w 5303520"/>
              <a:gd name="connsiteY8" fmla="*/ 42570 h 202701"/>
              <a:gd name="connsiteX9" fmla="*/ 2391508 w 5303520"/>
              <a:gd name="connsiteY9" fmla="*/ 197315 h 202701"/>
              <a:gd name="connsiteX10" fmla="*/ 2616591 w 5303520"/>
              <a:gd name="connsiteY10" fmla="*/ 42571 h 202701"/>
              <a:gd name="connsiteX11" fmla="*/ 2869810 w 5303520"/>
              <a:gd name="connsiteY11" fmla="*/ 197315 h 202701"/>
              <a:gd name="connsiteX12" fmla="*/ 3094894 w 5303520"/>
              <a:gd name="connsiteY12" fmla="*/ 14435 h 202701"/>
              <a:gd name="connsiteX13" fmla="*/ 3334043 w 5303520"/>
              <a:gd name="connsiteY13" fmla="*/ 169180 h 202701"/>
              <a:gd name="connsiteX14" fmla="*/ 3587261 w 5303520"/>
              <a:gd name="connsiteY14" fmla="*/ 28503 h 202701"/>
              <a:gd name="connsiteX15" fmla="*/ 3840480 w 5303520"/>
              <a:gd name="connsiteY15" fmla="*/ 155113 h 202701"/>
              <a:gd name="connsiteX16" fmla="*/ 4164037 w 5303520"/>
              <a:gd name="connsiteY16" fmla="*/ 367 h 202701"/>
              <a:gd name="connsiteX17" fmla="*/ 4389119 w 5303520"/>
              <a:gd name="connsiteY17" fmla="*/ 112910 h 202701"/>
              <a:gd name="connsiteX18" fmla="*/ 4726745 w 5303520"/>
              <a:gd name="connsiteY18" fmla="*/ 141048 h 202701"/>
              <a:gd name="connsiteX19" fmla="*/ 5303520 w 5303520"/>
              <a:gd name="connsiteY19" fmla="*/ 126977 h 202701"/>
              <a:gd name="connsiteX0" fmla="*/ 0 w 5303520"/>
              <a:gd name="connsiteY0" fmla="*/ 141045 h 202701"/>
              <a:gd name="connsiteX1" fmla="*/ 337625 w 5303520"/>
              <a:gd name="connsiteY1" fmla="*/ 197316 h 202701"/>
              <a:gd name="connsiteX2" fmla="*/ 618978 w 5303520"/>
              <a:gd name="connsiteY2" fmla="*/ 56639 h 202701"/>
              <a:gd name="connsiteX3" fmla="*/ 844062 w 5303520"/>
              <a:gd name="connsiteY3" fmla="*/ 183248 h 202701"/>
              <a:gd name="connsiteX4" fmla="*/ 1153551 w 5303520"/>
              <a:gd name="connsiteY4" fmla="*/ 70708 h 202701"/>
              <a:gd name="connsiteX5" fmla="*/ 1378634 w 5303520"/>
              <a:gd name="connsiteY5" fmla="*/ 183248 h 202701"/>
              <a:gd name="connsiteX6" fmla="*/ 1631852 w 5303520"/>
              <a:gd name="connsiteY6" fmla="*/ 56639 h 202701"/>
              <a:gd name="connsiteX7" fmla="*/ 1913207 w 5303520"/>
              <a:gd name="connsiteY7" fmla="*/ 183248 h 202701"/>
              <a:gd name="connsiteX8" fmla="*/ 2152356 w 5303520"/>
              <a:gd name="connsiteY8" fmla="*/ 42570 h 202701"/>
              <a:gd name="connsiteX9" fmla="*/ 2391508 w 5303520"/>
              <a:gd name="connsiteY9" fmla="*/ 197315 h 202701"/>
              <a:gd name="connsiteX10" fmla="*/ 2616591 w 5303520"/>
              <a:gd name="connsiteY10" fmla="*/ 42571 h 202701"/>
              <a:gd name="connsiteX11" fmla="*/ 2869810 w 5303520"/>
              <a:gd name="connsiteY11" fmla="*/ 197315 h 202701"/>
              <a:gd name="connsiteX12" fmla="*/ 3094894 w 5303520"/>
              <a:gd name="connsiteY12" fmla="*/ 14435 h 202701"/>
              <a:gd name="connsiteX13" fmla="*/ 3418449 w 5303520"/>
              <a:gd name="connsiteY13" fmla="*/ 169180 h 202701"/>
              <a:gd name="connsiteX14" fmla="*/ 3587261 w 5303520"/>
              <a:gd name="connsiteY14" fmla="*/ 28503 h 202701"/>
              <a:gd name="connsiteX15" fmla="*/ 3840480 w 5303520"/>
              <a:gd name="connsiteY15" fmla="*/ 155113 h 202701"/>
              <a:gd name="connsiteX16" fmla="*/ 4164037 w 5303520"/>
              <a:gd name="connsiteY16" fmla="*/ 367 h 202701"/>
              <a:gd name="connsiteX17" fmla="*/ 4389119 w 5303520"/>
              <a:gd name="connsiteY17" fmla="*/ 112910 h 202701"/>
              <a:gd name="connsiteX18" fmla="*/ 4726745 w 5303520"/>
              <a:gd name="connsiteY18" fmla="*/ 141048 h 202701"/>
              <a:gd name="connsiteX19" fmla="*/ 5303520 w 5303520"/>
              <a:gd name="connsiteY19" fmla="*/ 126977 h 202701"/>
              <a:gd name="connsiteX0" fmla="*/ 0 w 5303520"/>
              <a:gd name="connsiteY0" fmla="*/ 141045 h 202701"/>
              <a:gd name="connsiteX1" fmla="*/ 337625 w 5303520"/>
              <a:gd name="connsiteY1" fmla="*/ 197316 h 202701"/>
              <a:gd name="connsiteX2" fmla="*/ 618978 w 5303520"/>
              <a:gd name="connsiteY2" fmla="*/ 56639 h 202701"/>
              <a:gd name="connsiteX3" fmla="*/ 844062 w 5303520"/>
              <a:gd name="connsiteY3" fmla="*/ 183248 h 202701"/>
              <a:gd name="connsiteX4" fmla="*/ 1153551 w 5303520"/>
              <a:gd name="connsiteY4" fmla="*/ 70708 h 202701"/>
              <a:gd name="connsiteX5" fmla="*/ 1378634 w 5303520"/>
              <a:gd name="connsiteY5" fmla="*/ 183248 h 202701"/>
              <a:gd name="connsiteX6" fmla="*/ 1631852 w 5303520"/>
              <a:gd name="connsiteY6" fmla="*/ 56639 h 202701"/>
              <a:gd name="connsiteX7" fmla="*/ 1913207 w 5303520"/>
              <a:gd name="connsiteY7" fmla="*/ 183248 h 202701"/>
              <a:gd name="connsiteX8" fmla="*/ 2152356 w 5303520"/>
              <a:gd name="connsiteY8" fmla="*/ 42570 h 202701"/>
              <a:gd name="connsiteX9" fmla="*/ 2391508 w 5303520"/>
              <a:gd name="connsiteY9" fmla="*/ 197315 h 202701"/>
              <a:gd name="connsiteX10" fmla="*/ 2616591 w 5303520"/>
              <a:gd name="connsiteY10" fmla="*/ 42571 h 202701"/>
              <a:gd name="connsiteX11" fmla="*/ 2869810 w 5303520"/>
              <a:gd name="connsiteY11" fmla="*/ 197315 h 202701"/>
              <a:gd name="connsiteX12" fmla="*/ 3094894 w 5303520"/>
              <a:gd name="connsiteY12" fmla="*/ 14435 h 202701"/>
              <a:gd name="connsiteX13" fmla="*/ 3418449 w 5303520"/>
              <a:gd name="connsiteY13" fmla="*/ 169180 h 202701"/>
              <a:gd name="connsiteX14" fmla="*/ 3685735 w 5303520"/>
              <a:gd name="connsiteY14" fmla="*/ 14435 h 202701"/>
              <a:gd name="connsiteX15" fmla="*/ 3840480 w 5303520"/>
              <a:gd name="connsiteY15" fmla="*/ 155113 h 202701"/>
              <a:gd name="connsiteX16" fmla="*/ 4164037 w 5303520"/>
              <a:gd name="connsiteY16" fmla="*/ 367 h 202701"/>
              <a:gd name="connsiteX17" fmla="*/ 4389119 w 5303520"/>
              <a:gd name="connsiteY17" fmla="*/ 112910 h 202701"/>
              <a:gd name="connsiteX18" fmla="*/ 4726745 w 5303520"/>
              <a:gd name="connsiteY18" fmla="*/ 141048 h 202701"/>
              <a:gd name="connsiteX19" fmla="*/ 5303520 w 5303520"/>
              <a:gd name="connsiteY19" fmla="*/ 126977 h 202701"/>
              <a:gd name="connsiteX0" fmla="*/ 0 w 5303520"/>
              <a:gd name="connsiteY0" fmla="*/ 141305 h 202961"/>
              <a:gd name="connsiteX1" fmla="*/ 337625 w 5303520"/>
              <a:gd name="connsiteY1" fmla="*/ 197576 h 202961"/>
              <a:gd name="connsiteX2" fmla="*/ 618978 w 5303520"/>
              <a:gd name="connsiteY2" fmla="*/ 56899 h 202961"/>
              <a:gd name="connsiteX3" fmla="*/ 844062 w 5303520"/>
              <a:gd name="connsiteY3" fmla="*/ 183508 h 202961"/>
              <a:gd name="connsiteX4" fmla="*/ 1153551 w 5303520"/>
              <a:gd name="connsiteY4" fmla="*/ 70968 h 202961"/>
              <a:gd name="connsiteX5" fmla="*/ 1378634 w 5303520"/>
              <a:gd name="connsiteY5" fmla="*/ 183508 h 202961"/>
              <a:gd name="connsiteX6" fmla="*/ 1631852 w 5303520"/>
              <a:gd name="connsiteY6" fmla="*/ 56899 h 202961"/>
              <a:gd name="connsiteX7" fmla="*/ 1913207 w 5303520"/>
              <a:gd name="connsiteY7" fmla="*/ 183508 h 202961"/>
              <a:gd name="connsiteX8" fmla="*/ 2152356 w 5303520"/>
              <a:gd name="connsiteY8" fmla="*/ 42830 h 202961"/>
              <a:gd name="connsiteX9" fmla="*/ 2391508 w 5303520"/>
              <a:gd name="connsiteY9" fmla="*/ 197575 h 202961"/>
              <a:gd name="connsiteX10" fmla="*/ 2616591 w 5303520"/>
              <a:gd name="connsiteY10" fmla="*/ 42831 h 202961"/>
              <a:gd name="connsiteX11" fmla="*/ 2869810 w 5303520"/>
              <a:gd name="connsiteY11" fmla="*/ 197575 h 202961"/>
              <a:gd name="connsiteX12" fmla="*/ 3094894 w 5303520"/>
              <a:gd name="connsiteY12" fmla="*/ 14695 h 202961"/>
              <a:gd name="connsiteX13" fmla="*/ 3418449 w 5303520"/>
              <a:gd name="connsiteY13" fmla="*/ 169440 h 202961"/>
              <a:gd name="connsiteX14" fmla="*/ 3685735 w 5303520"/>
              <a:gd name="connsiteY14" fmla="*/ 14695 h 202961"/>
              <a:gd name="connsiteX15" fmla="*/ 3924886 w 5303520"/>
              <a:gd name="connsiteY15" fmla="*/ 169441 h 202961"/>
              <a:gd name="connsiteX16" fmla="*/ 4164037 w 5303520"/>
              <a:gd name="connsiteY16" fmla="*/ 627 h 202961"/>
              <a:gd name="connsiteX17" fmla="*/ 4389119 w 5303520"/>
              <a:gd name="connsiteY17" fmla="*/ 113170 h 202961"/>
              <a:gd name="connsiteX18" fmla="*/ 4726745 w 5303520"/>
              <a:gd name="connsiteY18" fmla="*/ 141308 h 202961"/>
              <a:gd name="connsiteX19" fmla="*/ 5303520 w 5303520"/>
              <a:gd name="connsiteY19" fmla="*/ 127237 h 202961"/>
              <a:gd name="connsiteX0" fmla="*/ 0 w 5303520"/>
              <a:gd name="connsiteY0" fmla="*/ 141305 h 202961"/>
              <a:gd name="connsiteX1" fmla="*/ 337625 w 5303520"/>
              <a:gd name="connsiteY1" fmla="*/ 197576 h 202961"/>
              <a:gd name="connsiteX2" fmla="*/ 618978 w 5303520"/>
              <a:gd name="connsiteY2" fmla="*/ 56899 h 202961"/>
              <a:gd name="connsiteX3" fmla="*/ 844062 w 5303520"/>
              <a:gd name="connsiteY3" fmla="*/ 183508 h 202961"/>
              <a:gd name="connsiteX4" fmla="*/ 1153551 w 5303520"/>
              <a:gd name="connsiteY4" fmla="*/ 70968 h 202961"/>
              <a:gd name="connsiteX5" fmla="*/ 1378634 w 5303520"/>
              <a:gd name="connsiteY5" fmla="*/ 183508 h 202961"/>
              <a:gd name="connsiteX6" fmla="*/ 1631852 w 5303520"/>
              <a:gd name="connsiteY6" fmla="*/ 56899 h 202961"/>
              <a:gd name="connsiteX7" fmla="*/ 1913207 w 5303520"/>
              <a:gd name="connsiteY7" fmla="*/ 183508 h 202961"/>
              <a:gd name="connsiteX8" fmla="*/ 2152356 w 5303520"/>
              <a:gd name="connsiteY8" fmla="*/ 42830 h 202961"/>
              <a:gd name="connsiteX9" fmla="*/ 2391508 w 5303520"/>
              <a:gd name="connsiteY9" fmla="*/ 197575 h 202961"/>
              <a:gd name="connsiteX10" fmla="*/ 2616591 w 5303520"/>
              <a:gd name="connsiteY10" fmla="*/ 42831 h 202961"/>
              <a:gd name="connsiteX11" fmla="*/ 2869810 w 5303520"/>
              <a:gd name="connsiteY11" fmla="*/ 197575 h 202961"/>
              <a:gd name="connsiteX12" fmla="*/ 3094894 w 5303520"/>
              <a:gd name="connsiteY12" fmla="*/ 14695 h 202961"/>
              <a:gd name="connsiteX13" fmla="*/ 3418449 w 5303520"/>
              <a:gd name="connsiteY13" fmla="*/ 169440 h 202961"/>
              <a:gd name="connsiteX14" fmla="*/ 3685735 w 5303520"/>
              <a:gd name="connsiteY14" fmla="*/ 14695 h 202961"/>
              <a:gd name="connsiteX15" fmla="*/ 3924886 w 5303520"/>
              <a:gd name="connsiteY15" fmla="*/ 169441 h 202961"/>
              <a:gd name="connsiteX16" fmla="*/ 4220307 w 5303520"/>
              <a:gd name="connsiteY16" fmla="*/ 627 h 202961"/>
              <a:gd name="connsiteX17" fmla="*/ 4389119 w 5303520"/>
              <a:gd name="connsiteY17" fmla="*/ 113170 h 202961"/>
              <a:gd name="connsiteX18" fmla="*/ 4726745 w 5303520"/>
              <a:gd name="connsiteY18" fmla="*/ 141308 h 202961"/>
              <a:gd name="connsiteX19" fmla="*/ 5303520 w 5303520"/>
              <a:gd name="connsiteY19" fmla="*/ 127237 h 202961"/>
              <a:gd name="connsiteX0" fmla="*/ 0 w 5303520"/>
              <a:gd name="connsiteY0" fmla="*/ 141001 h 202657"/>
              <a:gd name="connsiteX1" fmla="*/ 337625 w 5303520"/>
              <a:gd name="connsiteY1" fmla="*/ 197272 h 202657"/>
              <a:gd name="connsiteX2" fmla="*/ 618978 w 5303520"/>
              <a:gd name="connsiteY2" fmla="*/ 56595 h 202657"/>
              <a:gd name="connsiteX3" fmla="*/ 844062 w 5303520"/>
              <a:gd name="connsiteY3" fmla="*/ 183204 h 202657"/>
              <a:gd name="connsiteX4" fmla="*/ 1153551 w 5303520"/>
              <a:gd name="connsiteY4" fmla="*/ 70664 h 202657"/>
              <a:gd name="connsiteX5" fmla="*/ 1378634 w 5303520"/>
              <a:gd name="connsiteY5" fmla="*/ 183204 h 202657"/>
              <a:gd name="connsiteX6" fmla="*/ 1631852 w 5303520"/>
              <a:gd name="connsiteY6" fmla="*/ 56595 h 202657"/>
              <a:gd name="connsiteX7" fmla="*/ 1913207 w 5303520"/>
              <a:gd name="connsiteY7" fmla="*/ 183204 h 202657"/>
              <a:gd name="connsiteX8" fmla="*/ 2152356 w 5303520"/>
              <a:gd name="connsiteY8" fmla="*/ 42526 h 202657"/>
              <a:gd name="connsiteX9" fmla="*/ 2391508 w 5303520"/>
              <a:gd name="connsiteY9" fmla="*/ 197271 h 202657"/>
              <a:gd name="connsiteX10" fmla="*/ 2616591 w 5303520"/>
              <a:gd name="connsiteY10" fmla="*/ 42527 h 202657"/>
              <a:gd name="connsiteX11" fmla="*/ 2869810 w 5303520"/>
              <a:gd name="connsiteY11" fmla="*/ 197271 h 202657"/>
              <a:gd name="connsiteX12" fmla="*/ 3094894 w 5303520"/>
              <a:gd name="connsiteY12" fmla="*/ 14391 h 202657"/>
              <a:gd name="connsiteX13" fmla="*/ 3418449 w 5303520"/>
              <a:gd name="connsiteY13" fmla="*/ 169136 h 202657"/>
              <a:gd name="connsiteX14" fmla="*/ 3685735 w 5303520"/>
              <a:gd name="connsiteY14" fmla="*/ 14391 h 202657"/>
              <a:gd name="connsiteX15" fmla="*/ 3924886 w 5303520"/>
              <a:gd name="connsiteY15" fmla="*/ 169137 h 202657"/>
              <a:gd name="connsiteX16" fmla="*/ 4220307 w 5303520"/>
              <a:gd name="connsiteY16" fmla="*/ 323 h 202657"/>
              <a:gd name="connsiteX17" fmla="*/ 4487593 w 5303520"/>
              <a:gd name="connsiteY17" fmla="*/ 126934 h 202657"/>
              <a:gd name="connsiteX18" fmla="*/ 4726745 w 5303520"/>
              <a:gd name="connsiteY18" fmla="*/ 141004 h 202657"/>
              <a:gd name="connsiteX19" fmla="*/ 5303520 w 5303520"/>
              <a:gd name="connsiteY19" fmla="*/ 126933 h 202657"/>
              <a:gd name="connsiteX0" fmla="*/ 0 w 5303520"/>
              <a:gd name="connsiteY0" fmla="*/ 141001 h 202657"/>
              <a:gd name="connsiteX1" fmla="*/ 337625 w 5303520"/>
              <a:gd name="connsiteY1" fmla="*/ 197272 h 202657"/>
              <a:gd name="connsiteX2" fmla="*/ 618978 w 5303520"/>
              <a:gd name="connsiteY2" fmla="*/ 56595 h 202657"/>
              <a:gd name="connsiteX3" fmla="*/ 844062 w 5303520"/>
              <a:gd name="connsiteY3" fmla="*/ 183204 h 202657"/>
              <a:gd name="connsiteX4" fmla="*/ 1153551 w 5303520"/>
              <a:gd name="connsiteY4" fmla="*/ 70664 h 202657"/>
              <a:gd name="connsiteX5" fmla="*/ 1378634 w 5303520"/>
              <a:gd name="connsiteY5" fmla="*/ 183204 h 202657"/>
              <a:gd name="connsiteX6" fmla="*/ 1631852 w 5303520"/>
              <a:gd name="connsiteY6" fmla="*/ 56595 h 202657"/>
              <a:gd name="connsiteX7" fmla="*/ 1913207 w 5303520"/>
              <a:gd name="connsiteY7" fmla="*/ 183204 h 202657"/>
              <a:gd name="connsiteX8" fmla="*/ 2152356 w 5303520"/>
              <a:gd name="connsiteY8" fmla="*/ 42526 h 202657"/>
              <a:gd name="connsiteX9" fmla="*/ 2391508 w 5303520"/>
              <a:gd name="connsiteY9" fmla="*/ 197271 h 202657"/>
              <a:gd name="connsiteX10" fmla="*/ 2616591 w 5303520"/>
              <a:gd name="connsiteY10" fmla="*/ 42527 h 202657"/>
              <a:gd name="connsiteX11" fmla="*/ 2869810 w 5303520"/>
              <a:gd name="connsiteY11" fmla="*/ 197271 h 202657"/>
              <a:gd name="connsiteX12" fmla="*/ 3094894 w 5303520"/>
              <a:gd name="connsiteY12" fmla="*/ 14391 h 202657"/>
              <a:gd name="connsiteX13" fmla="*/ 3418449 w 5303520"/>
              <a:gd name="connsiteY13" fmla="*/ 169136 h 202657"/>
              <a:gd name="connsiteX14" fmla="*/ 3685735 w 5303520"/>
              <a:gd name="connsiteY14" fmla="*/ 14391 h 202657"/>
              <a:gd name="connsiteX15" fmla="*/ 3924886 w 5303520"/>
              <a:gd name="connsiteY15" fmla="*/ 169137 h 202657"/>
              <a:gd name="connsiteX16" fmla="*/ 4220307 w 5303520"/>
              <a:gd name="connsiteY16" fmla="*/ 323 h 202657"/>
              <a:gd name="connsiteX17" fmla="*/ 4487593 w 5303520"/>
              <a:gd name="connsiteY17" fmla="*/ 126934 h 202657"/>
              <a:gd name="connsiteX18" fmla="*/ 4853355 w 5303520"/>
              <a:gd name="connsiteY18" fmla="*/ 141004 h 202657"/>
              <a:gd name="connsiteX19" fmla="*/ 5303520 w 5303520"/>
              <a:gd name="connsiteY19" fmla="*/ 126933 h 202657"/>
              <a:gd name="connsiteX0" fmla="*/ 0 w 5303520"/>
              <a:gd name="connsiteY0" fmla="*/ 141001 h 202657"/>
              <a:gd name="connsiteX1" fmla="*/ 337625 w 5303520"/>
              <a:gd name="connsiteY1" fmla="*/ 197272 h 202657"/>
              <a:gd name="connsiteX2" fmla="*/ 618978 w 5303520"/>
              <a:gd name="connsiteY2" fmla="*/ 56595 h 202657"/>
              <a:gd name="connsiteX3" fmla="*/ 844062 w 5303520"/>
              <a:gd name="connsiteY3" fmla="*/ 183204 h 202657"/>
              <a:gd name="connsiteX4" fmla="*/ 1153551 w 5303520"/>
              <a:gd name="connsiteY4" fmla="*/ 70664 h 202657"/>
              <a:gd name="connsiteX5" fmla="*/ 1378634 w 5303520"/>
              <a:gd name="connsiteY5" fmla="*/ 183204 h 202657"/>
              <a:gd name="connsiteX6" fmla="*/ 1631852 w 5303520"/>
              <a:gd name="connsiteY6" fmla="*/ 56595 h 202657"/>
              <a:gd name="connsiteX7" fmla="*/ 1913207 w 5303520"/>
              <a:gd name="connsiteY7" fmla="*/ 183204 h 202657"/>
              <a:gd name="connsiteX8" fmla="*/ 2152356 w 5303520"/>
              <a:gd name="connsiteY8" fmla="*/ 42526 h 202657"/>
              <a:gd name="connsiteX9" fmla="*/ 2391508 w 5303520"/>
              <a:gd name="connsiteY9" fmla="*/ 197271 h 202657"/>
              <a:gd name="connsiteX10" fmla="*/ 2616591 w 5303520"/>
              <a:gd name="connsiteY10" fmla="*/ 42527 h 202657"/>
              <a:gd name="connsiteX11" fmla="*/ 2869810 w 5303520"/>
              <a:gd name="connsiteY11" fmla="*/ 197271 h 202657"/>
              <a:gd name="connsiteX12" fmla="*/ 3137097 w 5303520"/>
              <a:gd name="connsiteY12" fmla="*/ 28459 h 202657"/>
              <a:gd name="connsiteX13" fmla="*/ 3418449 w 5303520"/>
              <a:gd name="connsiteY13" fmla="*/ 169136 h 202657"/>
              <a:gd name="connsiteX14" fmla="*/ 3685735 w 5303520"/>
              <a:gd name="connsiteY14" fmla="*/ 14391 h 202657"/>
              <a:gd name="connsiteX15" fmla="*/ 3924886 w 5303520"/>
              <a:gd name="connsiteY15" fmla="*/ 169137 h 202657"/>
              <a:gd name="connsiteX16" fmla="*/ 4220307 w 5303520"/>
              <a:gd name="connsiteY16" fmla="*/ 323 h 202657"/>
              <a:gd name="connsiteX17" fmla="*/ 4487593 w 5303520"/>
              <a:gd name="connsiteY17" fmla="*/ 126934 h 202657"/>
              <a:gd name="connsiteX18" fmla="*/ 4853355 w 5303520"/>
              <a:gd name="connsiteY18" fmla="*/ 141004 h 202657"/>
              <a:gd name="connsiteX19" fmla="*/ 5303520 w 5303520"/>
              <a:gd name="connsiteY19" fmla="*/ 126933 h 202657"/>
              <a:gd name="connsiteX0" fmla="*/ 0 w 5303520"/>
              <a:gd name="connsiteY0" fmla="*/ 141001 h 202657"/>
              <a:gd name="connsiteX1" fmla="*/ 337625 w 5303520"/>
              <a:gd name="connsiteY1" fmla="*/ 197272 h 202657"/>
              <a:gd name="connsiteX2" fmla="*/ 618978 w 5303520"/>
              <a:gd name="connsiteY2" fmla="*/ 56595 h 202657"/>
              <a:gd name="connsiteX3" fmla="*/ 844062 w 5303520"/>
              <a:gd name="connsiteY3" fmla="*/ 183204 h 202657"/>
              <a:gd name="connsiteX4" fmla="*/ 1153551 w 5303520"/>
              <a:gd name="connsiteY4" fmla="*/ 70664 h 202657"/>
              <a:gd name="connsiteX5" fmla="*/ 1378634 w 5303520"/>
              <a:gd name="connsiteY5" fmla="*/ 183204 h 202657"/>
              <a:gd name="connsiteX6" fmla="*/ 1631852 w 5303520"/>
              <a:gd name="connsiteY6" fmla="*/ 56595 h 202657"/>
              <a:gd name="connsiteX7" fmla="*/ 1913207 w 5303520"/>
              <a:gd name="connsiteY7" fmla="*/ 183204 h 202657"/>
              <a:gd name="connsiteX8" fmla="*/ 2152356 w 5303520"/>
              <a:gd name="connsiteY8" fmla="*/ 42526 h 202657"/>
              <a:gd name="connsiteX9" fmla="*/ 2391508 w 5303520"/>
              <a:gd name="connsiteY9" fmla="*/ 197271 h 202657"/>
              <a:gd name="connsiteX10" fmla="*/ 2616591 w 5303520"/>
              <a:gd name="connsiteY10" fmla="*/ 42527 h 202657"/>
              <a:gd name="connsiteX11" fmla="*/ 2869810 w 5303520"/>
              <a:gd name="connsiteY11" fmla="*/ 197271 h 202657"/>
              <a:gd name="connsiteX12" fmla="*/ 3137097 w 5303520"/>
              <a:gd name="connsiteY12" fmla="*/ 28459 h 202657"/>
              <a:gd name="connsiteX13" fmla="*/ 3418449 w 5303520"/>
              <a:gd name="connsiteY13" fmla="*/ 169136 h 202657"/>
              <a:gd name="connsiteX14" fmla="*/ 3685735 w 5303520"/>
              <a:gd name="connsiteY14" fmla="*/ 14391 h 202657"/>
              <a:gd name="connsiteX15" fmla="*/ 3924886 w 5303520"/>
              <a:gd name="connsiteY15" fmla="*/ 169137 h 202657"/>
              <a:gd name="connsiteX16" fmla="*/ 4220307 w 5303520"/>
              <a:gd name="connsiteY16" fmla="*/ 323 h 202657"/>
              <a:gd name="connsiteX17" fmla="*/ 4487593 w 5303520"/>
              <a:gd name="connsiteY17" fmla="*/ 126934 h 202657"/>
              <a:gd name="connsiteX18" fmla="*/ 4853355 w 5303520"/>
              <a:gd name="connsiteY18" fmla="*/ 141004 h 202657"/>
              <a:gd name="connsiteX19" fmla="*/ 5303520 w 5303520"/>
              <a:gd name="connsiteY19" fmla="*/ 126933 h 20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3520" h="202657">
                <a:moveTo>
                  <a:pt x="0" y="141001"/>
                </a:moveTo>
                <a:cubicBezTo>
                  <a:pt x="48065" y="199616"/>
                  <a:pt x="234462" y="211340"/>
                  <a:pt x="337625" y="197272"/>
                </a:cubicBezTo>
                <a:cubicBezTo>
                  <a:pt x="440788" y="183204"/>
                  <a:pt x="534572" y="58940"/>
                  <a:pt x="618978" y="56595"/>
                </a:cubicBezTo>
                <a:cubicBezTo>
                  <a:pt x="703384" y="54250"/>
                  <a:pt x="754967" y="180859"/>
                  <a:pt x="844062" y="183204"/>
                </a:cubicBezTo>
                <a:cubicBezTo>
                  <a:pt x="933157" y="185549"/>
                  <a:pt x="1064456" y="70664"/>
                  <a:pt x="1153551" y="70664"/>
                </a:cubicBezTo>
                <a:cubicBezTo>
                  <a:pt x="1242646" y="70664"/>
                  <a:pt x="1298917" y="185549"/>
                  <a:pt x="1378634" y="183204"/>
                </a:cubicBezTo>
                <a:cubicBezTo>
                  <a:pt x="1458351" y="180859"/>
                  <a:pt x="1542757" y="56595"/>
                  <a:pt x="1631852" y="56595"/>
                </a:cubicBezTo>
                <a:cubicBezTo>
                  <a:pt x="1720947" y="56595"/>
                  <a:pt x="1826456" y="185549"/>
                  <a:pt x="1913207" y="183204"/>
                </a:cubicBezTo>
                <a:cubicBezTo>
                  <a:pt x="1999958" y="180859"/>
                  <a:pt x="2072639" y="40182"/>
                  <a:pt x="2152356" y="42526"/>
                </a:cubicBezTo>
                <a:cubicBezTo>
                  <a:pt x="2232073" y="44871"/>
                  <a:pt x="2314136" y="197271"/>
                  <a:pt x="2391508" y="197271"/>
                </a:cubicBezTo>
                <a:cubicBezTo>
                  <a:pt x="2468880" y="197271"/>
                  <a:pt x="2536874" y="42527"/>
                  <a:pt x="2616591" y="42527"/>
                </a:cubicBezTo>
                <a:cubicBezTo>
                  <a:pt x="2696308" y="42527"/>
                  <a:pt x="2783059" y="199616"/>
                  <a:pt x="2869810" y="197271"/>
                </a:cubicBezTo>
                <a:cubicBezTo>
                  <a:pt x="2956561" y="194926"/>
                  <a:pt x="3045657" y="33148"/>
                  <a:pt x="3137097" y="28459"/>
                </a:cubicBezTo>
                <a:cubicBezTo>
                  <a:pt x="3228537" y="23770"/>
                  <a:pt x="3327009" y="171481"/>
                  <a:pt x="3418449" y="169136"/>
                </a:cubicBezTo>
                <a:cubicBezTo>
                  <a:pt x="3509889" y="166791"/>
                  <a:pt x="3601329" y="14391"/>
                  <a:pt x="3685735" y="14391"/>
                </a:cubicBezTo>
                <a:cubicBezTo>
                  <a:pt x="3770141" y="14391"/>
                  <a:pt x="3835791" y="171482"/>
                  <a:pt x="3924886" y="169137"/>
                </a:cubicBezTo>
                <a:cubicBezTo>
                  <a:pt x="4013981" y="166792"/>
                  <a:pt x="4126523" y="7357"/>
                  <a:pt x="4220307" y="323"/>
                </a:cubicBezTo>
                <a:cubicBezTo>
                  <a:pt x="4314092" y="-6711"/>
                  <a:pt x="4382085" y="103487"/>
                  <a:pt x="4487593" y="126934"/>
                </a:cubicBezTo>
                <a:cubicBezTo>
                  <a:pt x="4593101" y="150381"/>
                  <a:pt x="4700955" y="150382"/>
                  <a:pt x="4853355" y="141004"/>
                </a:cubicBezTo>
                <a:cubicBezTo>
                  <a:pt x="5005755" y="131626"/>
                  <a:pt x="5028028" y="115210"/>
                  <a:pt x="5303520" y="12693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03E8A3-7B26-EE6C-8C91-4AEA7B517571}"/>
              </a:ext>
            </a:extLst>
          </p:cNvPr>
          <p:cNvSpPr txBox="1"/>
          <p:nvPr/>
        </p:nvSpPr>
        <p:spPr>
          <a:xfrm rot="1870460">
            <a:off x="1478777" y="3004654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de-D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de-D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6F253D-2946-BD1F-6345-80D5FB319C63}"/>
              </a:ext>
            </a:extLst>
          </p:cNvPr>
          <p:cNvSpPr txBox="1">
            <a:spLocks/>
          </p:cNvSpPr>
          <p:nvPr/>
        </p:nvSpPr>
        <p:spPr>
          <a:xfrm>
            <a:off x="3930921" y="1169158"/>
            <a:ext cx="4330157" cy="34586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Merged-beam setup of electron and ion beam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9743C76-2F73-2904-F048-F0E7685E5E5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1837" y="1881602"/>
            <a:ext cx="667738" cy="354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CF5561E7-5CA0-0A80-B6DA-CB8C77AB985B}"/>
              </a:ext>
            </a:extLst>
          </p:cNvPr>
          <p:cNvSpPr/>
          <p:nvPr/>
        </p:nvSpPr>
        <p:spPr bwMode="auto">
          <a:xfrm>
            <a:off x="1981199" y="1881602"/>
            <a:ext cx="884101" cy="985042"/>
          </a:xfrm>
          <a:prstGeom prst="rect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CD7F1C6-7AE3-610A-A86D-7E466B730D93}"/>
              </a:ext>
            </a:extLst>
          </p:cNvPr>
          <p:cNvSpPr/>
          <p:nvPr/>
        </p:nvSpPr>
        <p:spPr bwMode="auto">
          <a:xfrm>
            <a:off x="10336711" y="3116609"/>
            <a:ext cx="1274264" cy="760066"/>
          </a:xfrm>
          <a:prstGeom prst="rect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5CCE2E09-66AC-8FB8-5191-3F6CE20D7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EC5E74C8-1ED1-3983-2C32-DB2D21F80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29F162-2F84-A969-DBB5-1994477B9DE3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4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99E4D9-C78E-90EE-E3C1-F9868349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solidFill>
                  <a:srgbClr val="000000"/>
                </a:solidFill>
                <a:latin typeface="Arial"/>
              </a:rPr>
              <a:pPr defTabSz="457200"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118442C5-91A3-1D15-C783-587CEA6171F3}"/>
              </a:ext>
            </a:extLst>
          </p:cNvPr>
          <p:cNvSpPr txBox="1">
            <a:spLocks/>
          </p:cNvSpPr>
          <p:nvPr/>
        </p:nvSpPr>
        <p:spPr>
          <a:xfrm>
            <a:off x="5904342" y="1335742"/>
            <a:ext cx="6201499" cy="178574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/>
              <a:t>Measurement of U</a:t>
            </a:r>
            <a:r>
              <a:rPr lang="en-US" sz="1600" baseline="-25000" dirty="0"/>
              <a:t>electron, lab</a:t>
            </a:r>
            <a:r>
              <a:rPr lang="en-US" sz="1600" dirty="0"/>
              <a:t> with three different HV divider setups: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G35 from Münster: high precision, but slow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FC20 from Münster: high precision, fast</a:t>
            </a:r>
          </a:p>
          <a:p>
            <a:pPr marL="842963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Arnold2 from Gießen: lower precision, but fast</a:t>
            </a:r>
          </a:p>
        </p:txBody>
      </p:sp>
      <p:pic>
        <p:nvPicPr>
          <p:cNvPr id="10" name="Grafik 9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101E5AA6-1E2E-51E7-1A51-6857D38A2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29" y="3243914"/>
            <a:ext cx="5380567" cy="2927911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6BDFD53-EBB8-7C9A-9DCB-DC97FD6DF82A}"/>
              </a:ext>
            </a:extLst>
          </p:cNvPr>
          <p:cNvSpPr txBox="1">
            <a:spLocks/>
          </p:cNvSpPr>
          <p:nvPr/>
        </p:nvSpPr>
        <p:spPr>
          <a:xfrm>
            <a:off x="8712045" y="2946022"/>
            <a:ext cx="1145844" cy="29789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Ramp 008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86B81616-F9F5-DAE1-85DE-AE6EEA7FA9B0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Voltage divider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937E86-F97C-00DC-6ECB-1DC2E86A6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5" y="1646561"/>
            <a:ext cx="1980264" cy="4165132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C4DFA76D-34FE-81C1-9879-8D86AE7831F9}"/>
              </a:ext>
            </a:extLst>
          </p:cNvPr>
          <p:cNvSpPr txBox="1">
            <a:spLocks/>
          </p:cNvSpPr>
          <p:nvPr/>
        </p:nvSpPr>
        <p:spPr>
          <a:xfrm>
            <a:off x="2710341" y="3997555"/>
            <a:ext cx="3597665" cy="161638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600" dirty="0"/>
              <a:t>Scale factor measurement 6.3.2024:</a:t>
            </a:r>
            <a:br>
              <a:rPr lang="de-DE" sz="1600" dirty="0"/>
            </a:br>
            <a:r>
              <a:rPr lang="de-DE" sz="1600" dirty="0"/>
              <a:t>scale factor = 1027.7698+/-0.0004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Scale factor measurement 18.3.2024</a:t>
            </a:r>
            <a:br>
              <a:rPr lang="de-DE" sz="1600" dirty="0"/>
            </a:br>
            <a:r>
              <a:rPr lang="de-DE" sz="1600" dirty="0"/>
              <a:t>scale factor = 1027.7694+/-0.0004</a:t>
            </a:r>
            <a:endParaRPr lang="en-US" sz="1600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F7246448-E7DD-8C72-CC0E-24EED1ECEBCA}"/>
              </a:ext>
            </a:extLst>
          </p:cNvPr>
          <p:cNvSpPr txBox="1">
            <a:spLocks/>
          </p:cNvSpPr>
          <p:nvPr/>
        </p:nvSpPr>
        <p:spPr>
          <a:xfrm>
            <a:off x="1023751" y="1300698"/>
            <a:ext cx="1282931" cy="34586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9900"/>
                </a:solidFill>
              </a:rPr>
              <a:t>Inside FC20</a:t>
            </a:r>
            <a:endParaRPr lang="en-US" sz="1200" dirty="0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96C10BCF-8896-127D-CBF9-6BFAD388E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6D57A1A4-2F7B-06BF-5B66-C58987F42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B666027-C428-1532-28A4-F0ADD25E1923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2E1D3311-7A3A-62C5-E42F-0069EAC67B43}"/>
              </a:ext>
            </a:extLst>
          </p:cNvPr>
          <p:cNvSpPr txBox="1">
            <a:spLocks/>
          </p:cNvSpPr>
          <p:nvPr/>
        </p:nvSpPr>
        <p:spPr>
          <a:xfrm>
            <a:off x="579225" y="5783113"/>
            <a:ext cx="3454914" cy="74888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dirty="0"/>
              <a:t>Dirkes T., Hannen V.M. , 2024, Spezifikation des frequenzkompensierten Hochspannungsteilers FC20 (GSI internal).</a:t>
            </a:r>
          </a:p>
        </p:txBody>
      </p:sp>
    </p:spTree>
    <p:extLst>
      <p:ext uri="{BB962C8B-B14F-4D97-AF65-F5344CB8AC3E}">
        <p14:creationId xmlns:p14="http://schemas.microsoft.com/office/powerpoint/2010/main" val="23541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04" y="1335193"/>
            <a:ext cx="1817746" cy="238262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479576DC-B884-5846-8608-696B9D4DA3A4}" type="slidenum">
              <a:rPr lang="en-US">
                <a:latin typeface="Arial"/>
              </a:rPr>
              <a:pPr defTabSz="457200">
                <a:defRPr/>
              </a:pPr>
              <a:t>9</a:t>
            </a:fld>
            <a:endParaRPr lang="en-US" dirty="0">
              <a:latin typeface="Arial"/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4CEB2A3B-775E-6C4B-8BBA-67783B0E5832}"/>
              </a:ext>
            </a:extLst>
          </p:cNvPr>
          <p:cNvSpPr txBox="1">
            <a:spLocks/>
          </p:cNvSpPr>
          <p:nvPr/>
        </p:nvSpPr>
        <p:spPr>
          <a:xfrm>
            <a:off x="962025" y="3698351"/>
            <a:ext cx="4498577" cy="287541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600" dirty="0"/>
              <a:t>Excitation from ground state:</a:t>
            </a:r>
          </a:p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rgbClr val="2626FF"/>
                </a:solidFill>
              </a:rPr>
              <a:t>2</a:t>
            </a:r>
            <a:r>
              <a:rPr lang="de-DE" sz="1600" b="1" i="1" dirty="0">
                <a:solidFill>
                  <a:srgbClr val="2626FF"/>
                </a:solidFill>
              </a:rPr>
              <a:t>s</a:t>
            </a:r>
            <a:r>
              <a:rPr lang="de-DE" sz="1600" b="1" baseline="30000" dirty="0">
                <a:solidFill>
                  <a:srgbClr val="2626FF"/>
                </a:solidFill>
              </a:rPr>
              <a:t>2</a:t>
            </a:r>
            <a:r>
              <a:rPr lang="de-DE" sz="1600" b="1" dirty="0">
                <a:solidFill>
                  <a:srgbClr val="2626FF"/>
                </a:solidFill>
              </a:rPr>
              <a:t> </a:t>
            </a:r>
            <a:r>
              <a:rPr lang="de-DE" sz="1600" b="1" baseline="30000" dirty="0">
                <a:solidFill>
                  <a:srgbClr val="2626FF"/>
                </a:solidFill>
              </a:rPr>
              <a:t>1</a:t>
            </a:r>
            <a:r>
              <a:rPr lang="de-DE" sz="1600" b="1" i="1" dirty="0">
                <a:solidFill>
                  <a:srgbClr val="2626FF"/>
                </a:solidFill>
              </a:rPr>
              <a:t>S</a:t>
            </a:r>
            <a:r>
              <a:rPr lang="de-DE" sz="1600" b="1" baseline="-25000" dirty="0">
                <a:solidFill>
                  <a:srgbClr val="2626FF"/>
                </a:solidFill>
              </a:rPr>
              <a:t>0</a:t>
            </a:r>
            <a:r>
              <a:rPr lang="de-DE" sz="1600" b="1" dirty="0">
                <a:solidFill>
                  <a:srgbClr val="2626FF"/>
                </a:solidFill>
              </a:rPr>
              <a:t> → 2</a:t>
            </a:r>
            <a:r>
              <a:rPr lang="de-DE" sz="1600" b="1" i="1" dirty="0">
                <a:solidFill>
                  <a:srgbClr val="2626FF"/>
                </a:solidFill>
              </a:rPr>
              <a:t>s</a:t>
            </a:r>
            <a:r>
              <a:rPr lang="de-DE" sz="1600" b="1" dirty="0">
                <a:solidFill>
                  <a:srgbClr val="2626FF"/>
                </a:solidFill>
              </a:rPr>
              <a:t>2</a:t>
            </a:r>
            <a:r>
              <a:rPr lang="de-DE" sz="1600" b="1" i="1" dirty="0">
                <a:solidFill>
                  <a:srgbClr val="2626FF"/>
                </a:solidFill>
              </a:rPr>
              <a:t>p</a:t>
            </a:r>
            <a:r>
              <a:rPr lang="de-DE" sz="1600" b="1" dirty="0">
                <a:solidFill>
                  <a:srgbClr val="2626FF"/>
                </a:solidFill>
              </a:rPr>
              <a:t> (</a:t>
            </a:r>
            <a:r>
              <a:rPr lang="de-DE" sz="1600" b="1" baseline="30000" dirty="0">
                <a:solidFill>
                  <a:srgbClr val="2626FF"/>
                </a:solidFill>
              </a:rPr>
              <a:t>3</a:t>
            </a:r>
            <a:r>
              <a:rPr lang="de-DE" sz="1600" b="1" i="1" dirty="0">
                <a:solidFill>
                  <a:srgbClr val="2626FF"/>
                </a:solidFill>
              </a:rPr>
              <a:t>P</a:t>
            </a:r>
            <a:r>
              <a:rPr lang="de-DE" sz="1600" b="1" baseline="-25000" dirty="0">
                <a:solidFill>
                  <a:srgbClr val="2626FF"/>
                </a:solidFill>
              </a:rPr>
              <a:t>1</a:t>
            </a:r>
            <a:r>
              <a:rPr lang="en-US" sz="1600" b="1" dirty="0">
                <a:solidFill>
                  <a:srgbClr val="2626FF"/>
                </a:solidFill>
              </a:rPr>
              <a:t>) nl</a:t>
            </a:r>
            <a:r>
              <a:rPr lang="en-US" sz="1600" b="1" baseline="-25000" dirty="0">
                <a:solidFill>
                  <a:srgbClr val="2626FF"/>
                </a:solidFill>
              </a:rPr>
              <a:t>j</a:t>
            </a:r>
            <a:r>
              <a:rPr lang="en-US" sz="1600" dirty="0"/>
              <a:t> series for n ≥ 19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rate coefficient: ~ 10</a:t>
            </a:r>
            <a:r>
              <a:rPr lang="en-US" sz="1600" baseline="30000" dirty="0"/>
              <a:t>-9</a:t>
            </a:r>
            <a:r>
              <a:rPr lang="en-US" sz="1600" dirty="0"/>
              <a:t> cm</a:t>
            </a:r>
            <a:r>
              <a:rPr lang="en-US" sz="1600" baseline="30000" dirty="0"/>
              <a:t>3</a:t>
            </a:r>
            <a:r>
              <a:rPr lang="en-US" sz="1600" dirty="0"/>
              <a:t> s</a:t>
            </a:r>
            <a:r>
              <a:rPr lang="en-US" sz="1600" baseline="30000" dirty="0"/>
              <a:t>-1</a:t>
            </a:r>
          </a:p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rgbClr val="FF00FF"/>
                </a:solidFill>
              </a:rPr>
              <a:t>2</a:t>
            </a:r>
            <a:r>
              <a:rPr lang="de-DE" sz="1600" b="1" i="1" dirty="0">
                <a:solidFill>
                  <a:srgbClr val="FF00FF"/>
                </a:solidFill>
              </a:rPr>
              <a:t>s</a:t>
            </a:r>
            <a:r>
              <a:rPr lang="de-DE" sz="1600" b="1" baseline="30000" dirty="0">
                <a:solidFill>
                  <a:srgbClr val="FF00FF"/>
                </a:solidFill>
              </a:rPr>
              <a:t>2</a:t>
            </a:r>
            <a:r>
              <a:rPr lang="de-DE" sz="1600" b="1" dirty="0">
                <a:solidFill>
                  <a:srgbClr val="FF00FF"/>
                </a:solidFill>
              </a:rPr>
              <a:t> </a:t>
            </a:r>
            <a:r>
              <a:rPr lang="de-DE" sz="1600" b="1" baseline="30000" dirty="0">
                <a:solidFill>
                  <a:srgbClr val="FF00FF"/>
                </a:solidFill>
              </a:rPr>
              <a:t>1</a:t>
            </a:r>
            <a:r>
              <a:rPr lang="de-DE" sz="1600" b="1" i="1" dirty="0">
                <a:solidFill>
                  <a:srgbClr val="FF00FF"/>
                </a:solidFill>
              </a:rPr>
              <a:t>S</a:t>
            </a:r>
            <a:r>
              <a:rPr lang="de-DE" sz="1600" b="1" baseline="-25000" dirty="0">
                <a:solidFill>
                  <a:srgbClr val="FF00FF"/>
                </a:solidFill>
              </a:rPr>
              <a:t>0</a:t>
            </a:r>
            <a:r>
              <a:rPr lang="de-DE" sz="1600" b="1" dirty="0">
                <a:solidFill>
                  <a:srgbClr val="FF00FF"/>
                </a:solidFill>
              </a:rPr>
              <a:t> → 2</a:t>
            </a:r>
            <a:r>
              <a:rPr lang="de-DE" sz="1600" b="1" i="1" dirty="0">
                <a:solidFill>
                  <a:srgbClr val="FF00FF"/>
                </a:solidFill>
              </a:rPr>
              <a:t>s</a:t>
            </a:r>
            <a:r>
              <a:rPr lang="de-DE" sz="1600" b="1" dirty="0">
                <a:solidFill>
                  <a:srgbClr val="FF00FF"/>
                </a:solidFill>
              </a:rPr>
              <a:t>2</a:t>
            </a:r>
            <a:r>
              <a:rPr lang="de-DE" sz="1600" b="1" i="1" dirty="0">
                <a:solidFill>
                  <a:srgbClr val="FF00FF"/>
                </a:solidFill>
              </a:rPr>
              <a:t>p</a:t>
            </a:r>
            <a:r>
              <a:rPr lang="de-DE" sz="1600" b="1" dirty="0">
                <a:solidFill>
                  <a:srgbClr val="FF00FF"/>
                </a:solidFill>
              </a:rPr>
              <a:t> (</a:t>
            </a:r>
            <a:r>
              <a:rPr lang="de-DE" sz="1600" b="1" baseline="30000" dirty="0">
                <a:solidFill>
                  <a:srgbClr val="FF00FF"/>
                </a:solidFill>
              </a:rPr>
              <a:t>3</a:t>
            </a:r>
            <a:r>
              <a:rPr lang="de-DE" sz="1600" b="1" i="1" dirty="0">
                <a:solidFill>
                  <a:srgbClr val="FF00FF"/>
                </a:solidFill>
              </a:rPr>
              <a:t>P</a:t>
            </a:r>
            <a:r>
              <a:rPr lang="de-DE" sz="1600" b="1" baseline="-25000" dirty="0">
                <a:solidFill>
                  <a:srgbClr val="FF00FF"/>
                </a:solidFill>
              </a:rPr>
              <a:t>0</a:t>
            </a:r>
            <a:r>
              <a:rPr lang="en-US" sz="1600" b="1" dirty="0">
                <a:solidFill>
                  <a:srgbClr val="FF00FF"/>
                </a:solidFill>
              </a:rPr>
              <a:t>) nl</a:t>
            </a:r>
            <a:r>
              <a:rPr lang="en-US" sz="1600" b="1" baseline="-25000" dirty="0">
                <a:solidFill>
                  <a:srgbClr val="FF00FF"/>
                </a:solidFill>
              </a:rPr>
              <a:t>j</a:t>
            </a: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/>
              <a:t>series for n ≥ 20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rate coefficient for n=20: ~ 10</a:t>
            </a:r>
            <a:r>
              <a:rPr lang="en-US" sz="1600" baseline="30000" dirty="0"/>
              <a:t>-11</a:t>
            </a:r>
            <a:r>
              <a:rPr lang="en-US" sz="1600" dirty="0"/>
              <a:t> cm</a:t>
            </a:r>
            <a:r>
              <a:rPr lang="en-US" sz="1600" baseline="30000" dirty="0"/>
              <a:t>3</a:t>
            </a:r>
            <a:r>
              <a:rPr lang="en-US" sz="1600" dirty="0"/>
              <a:t> s</a:t>
            </a:r>
            <a:r>
              <a:rPr lang="en-US" sz="1600" baseline="30000" dirty="0"/>
              <a:t>-1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→ couldn’t be measured</a:t>
            </a:r>
          </a:p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rgbClr val="FF9900"/>
                </a:solidFill>
              </a:rPr>
              <a:t>2</a:t>
            </a:r>
            <a:r>
              <a:rPr lang="de-DE" sz="1600" b="1" i="1" dirty="0">
                <a:solidFill>
                  <a:srgbClr val="FF9900"/>
                </a:solidFill>
              </a:rPr>
              <a:t>s</a:t>
            </a:r>
            <a:r>
              <a:rPr lang="de-DE" sz="1600" b="1" baseline="30000" dirty="0">
                <a:solidFill>
                  <a:srgbClr val="FF9900"/>
                </a:solidFill>
              </a:rPr>
              <a:t>2</a:t>
            </a:r>
            <a:r>
              <a:rPr lang="de-DE" sz="1600" b="1" dirty="0">
                <a:solidFill>
                  <a:srgbClr val="FF9900"/>
                </a:solidFill>
              </a:rPr>
              <a:t> </a:t>
            </a:r>
            <a:r>
              <a:rPr lang="de-DE" sz="1600" b="1" baseline="30000" dirty="0">
                <a:solidFill>
                  <a:srgbClr val="FF9900"/>
                </a:solidFill>
              </a:rPr>
              <a:t>1</a:t>
            </a:r>
            <a:r>
              <a:rPr lang="de-DE" sz="1600" b="1" i="1" dirty="0">
                <a:solidFill>
                  <a:srgbClr val="FF9900"/>
                </a:solidFill>
              </a:rPr>
              <a:t>S</a:t>
            </a:r>
            <a:r>
              <a:rPr lang="de-DE" sz="1600" b="1" baseline="-25000" dirty="0">
                <a:solidFill>
                  <a:srgbClr val="FF9900"/>
                </a:solidFill>
              </a:rPr>
              <a:t>0</a:t>
            </a:r>
            <a:r>
              <a:rPr lang="de-DE" sz="1600" b="1" dirty="0">
                <a:solidFill>
                  <a:srgbClr val="FF9900"/>
                </a:solidFill>
              </a:rPr>
              <a:t> → 2</a:t>
            </a:r>
            <a:r>
              <a:rPr lang="de-DE" sz="1600" b="1" i="1" dirty="0">
                <a:solidFill>
                  <a:srgbClr val="FF9900"/>
                </a:solidFill>
              </a:rPr>
              <a:t>s</a:t>
            </a:r>
            <a:r>
              <a:rPr lang="de-DE" sz="1600" b="1" dirty="0">
                <a:solidFill>
                  <a:srgbClr val="FF9900"/>
                </a:solidFill>
              </a:rPr>
              <a:t>2</a:t>
            </a:r>
            <a:r>
              <a:rPr lang="de-DE" sz="1600" b="1" i="1" dirty="0">
                <a:solidFill>
                  <a:srgbClr val="FF9900"/>
                </a:solidFill>
              </a:rPr>
              <a:t>p</a:t>
            </a:r>
            <a:r>
              <a:rPr lang="de-DE" sz="1600" b="1" dirty="0">
                <a:solidFill>
                  <a:srgbClr val="FF9900"/>
                </a:solidFill>
              </a:rPr>
              <a:t> (</a:t>
            </a:r>
            <a:r>
              <a:rPr lang="de-DE" sz="1600" b="1" baseline="30000" dirty="0">
                <a:solidFill>
                  <a:srgbClr val="FF9900"/>
                </a:solidFill>
              </a:rPr>
              <a:t>1</a:t>
            </a:r>
            <a:r>
              <a:rPr lang="de-DE" sz="1600" b="1" i="1" dirty="0">
                <a:solidFill>
                  <a:srgbClr val="FF9900"/>
                </a:solidFill>
              </a:rPr>
              <a:t>P</a:t>
            </a:r>
            <a:r>
              <a:rPr lang="de-DE" sz="1600" b="1" baseline="-25000" dirty="0">
                <a:solidFill>
                  <a:srgbClr val="FF9900"/>
                </a:solidFill>
              </a:rPr>
              <a:t>1</a:t>
            </a:r>
            <a:r>
              <a:rPr lang="en-US" sz="1600" b="1" dirty="0">
                <a:solidFill>
                  <a:srgbClr val="FF9900"/>
                </a:solidFill>
              </a:rPr>
              <a:t>) nl</a:t>
            </a:r>
            <a:r>
              <a:rPr lang="en-US" sz="1600" b="1" baseline="-25000" dirty="0">
                <a:solidFill>
                  <a:srgbClr val="FF9900"/>
                </a:solidFill>
              </a:rPr>
              <a:t>j</a:t>
            </a:r>
            <a:r>
              <a:rPr lang="en-US" sz="1600" dirty="0">
                <a:solidFill>
                  <a:srgbClr val="FF9900"/>
                </a:solidFill>
              </a:rPr>
              <a:t> </a:t>
            </a:r>
            <a:r>
              <a:rPr lang="en-US" sz="1600" dirty="0"/>
              <a:t>series for n ≥ 6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rate coefficient: ~ 10</a:t>
            </a:r>
            <a:r>
              <a:rPr lang="en-US" sz="1600" baseline="30000" dirty="0"/>
              <a:t>-9</a:t>
            </a:r>
            <a:r>
              <a:rPr lang="en-US" sz="1600" dirty="0"/>
              <a:t> cm</a:t>
            </a:r>
            <a:r>
              <a:rPr lang="en-US" sz="1600" baseline="30000" dirty="0"/>
              <a:t>3</a:t>
            </a:r>
            <a:r>
              <a:rPr lang="en-US" sz="1600" dirty="0"/>
              <a:t> s</a:t>
            </a:r>
            <a:r>
              <a:rPr lang="en-US" sz="1600" baseline="30000" dirty="0"/>
              <a:t>-1</a:t>
            </a: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B3C03323-3834-0B4C-470D-F80A5C735541}"/>
              </a:ext>
            </a:extLst>
          </p:cNvPr>
          <p:cNvSpPr txBox="1">
            <a:spLocks/>
          </p:cNvSpPr>
          <p:nvPr/>
        </p:nvSpPr>
        <p:spPr>
          <a:xfrm>
            <a:off x="6249289" y="5555979"/>
            <a:ext cx="4885435" cy="624798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Autostructure calculated DR-resonances over the whole measured spectra. RR is not included. </a:t>
            </a:r>
            <a:endParaRPr lang="en-US" sz="1600" dirty="0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421DD442-D190-6E81-3421-9781788C295D}"/>
              </a:ext>
            </a:extLst>
          </p:cNvPr>
          <p:cNvSpPr txBox="1">
            <a:spLocks/>
          </p:cNvSpPr>
          <p:nvPr/>
        </p:nvSpPr>
        <p:spPr bwMode="auto">
          <a:xfrm>
            <a:off x="2523718" y="284237"/>
            <a:ext cx="6761249" cy="6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Theory for </a:t>
            </a:r>
            <a:r>
              <a:rPr lang="de-DE" sz="3200" kern="0" baseline="30000" dirty="0">
                <a:latin typeface="Amasis MT Pro Light" panose="020F0502020204030204" pitchFamily="18" charset="0"/>
                <a:cs typeface="Calibri" panose="020F0502020204030204" pitchFamily="34" charset="0"/>
              </a:rPr>
              <a:t>197</a:t>
            </a:r>
            <a:r>
              <a:rPr lang="de-DE" sz="3200" kern="0" dirty="0">
                <a:latin typeface="Amasis MT Pro Light" panose="020F0502020204030204" pitchFamily="18" charset="0"/>
                <a:cs typeface="Calibri" panose="020F0502020204030204" pitchFamily="34" charset="0"/>
              </a:rPr>
              <a:t>Au</a:t>
            </a:r>
            <a:r>
              <a:rPr lang="de-DE" sz="3200" kern="0" baseline="30000" dirty="0">
                <a:latin typeface="Amasis MT Pro Light" panose="020F0502020204030204" pitchFamily="18" charset="0"/>
                <a:cs typeface="Calibri" panose="020F0502020204030204" pitchFamily="34" charset="0"/>
              </a:rPr>
              <a:t>75+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15F30F-5F42-CD94-4603-F514FFE3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91" y="1345666"/>
            <a:ext cx="5812984" cy="4087965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1EE73CE8-7D68-9D32-EF03-021C6901D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4" y="6618404"/>
            <a:ext cx="11502639" cy="239596"/>
          </a:xfrm>
        </p:spPr>
        <p:txBody>
          <a:bodyPr/>
          <a:lstStyle/>
          <a:p>
            <a:pPr algn="l" defTabSz="457200">
              <a:defRPr/>
            </a:pPr>
            <a:r>
              <a:rPr lang="en-US" dirty="0">
                <a:solidFill>
                  <a:srgbClr val="000000"/>
                </a:solidFill>
              </a:rPr>
              <a:t>Mirko Looshorn, </a:t>
            </a:r>
            <a:r>
              <a:rPr lang="de-DE" dirty="0"/>
              <a:t>FAIRNESS 2024</a:t>
            </a:r>
            <a:r>
              <a:rPr lang="en-US" dirty="0"/>
              <a:t>, 24 September 2024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fik 3" descr="Ein Bild, das Grafiken, Grafikdesign, Logo, Clipart enthält.&#10;&#10;Automatisch generierte Beschreibung">
            <a:extLst>
              <a:ext uri="{FF2B5EF4-FFF2-40B4-BE49-F238E27FC236}">
                <a16:creationId xmlns:a16="http://schemas.microsoft.com/office/drawing/2014/main" id="{697F1BFF-7B07-F1D7-41FC-B7D40DD52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45265"/>
            <a:ext cx="1357755" cy="83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63A279-C427-F25C-3B34-B1EA7CFC45B4}"/>
              </a:ext>
            </a:extLst>
          </p:cNvPr>
          <p:cNvSpPr txBox="1"/>
          <p:nvPr/>
        </p:nvSpPr>
        <p:spPr>
          <a:xfrm>
            <a:off x="1423629" y="270223"/>
            <a:ext cx="1093234" cy="569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99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1361</Words>
  <Application>Microsoft Office PowerPoint</Application>
  <PresentationFormat>Breitbild</PresentationFormat>
  <Paragraphs>202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Amasis MT Pro Light</vt:lpstr>
      <vt:lpstr>Arial</vt:lpstr>
      <vt:lpstr>Arial Narrow</vt:lpstr>
      <vt:lpstr>Calibri</vt:lpstr>
      <vt:lpstr>Helvetica</vt:lpstr>
      <vt:lpstr>Linux Biolinum G</vt:lpstr>
      <vt:lpstr>Symbol</vt:lpstr>
      <vt:lpstr>Wingdings</vt:lpstr>
      <vt:lpstr>Blank Presentation</vt:lpstr>
      <vt:lpstr>PowerPoint-Präsentation</vt:lpstr>
      <vt:lpstr>Dielectronic recombination</vt:lpstr>
      <vt:lpstr>Motivation</vt:lpstr>
      <vt:lpstr>Experimental conditions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</dc:creator>
  <cp:lastModifiedBy>Mirko Looshorn</cp:lastModifiedBy>
  <cp:revision>869</cp:revision>
  <cp:lastPrinted>2015-12-04T08:54:00Z</cp:lastPrinted>
  <dcterms:created xsi:type="dcterms:W3CDTF">2015-12-01T10:45:13Z</dcterms:created>
  <dcterms:modified xsi:type="dcterms:W3CDTF">2024-09-18T12:28:01Z</dcterms:modified>
</cp:coreProperties>
</file>