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335" r:id="rId3"/>
    <p:sldId id="332" r:id="rId4"/>
    <p:sldId id="334" r:id="rId5"/>
    <p:sldId id="333" r:id="rId6"/>
    <p:sldId id="339" r:id="rId7"/>
    <p:sldId id="340" r:id="rId8"/>
    <p:sldId id="349" r:id="rId9"/>
    <p:sldId id="348" r:id="rId10"/>
    <p:sldId id="341" r:id="rId11"/>
    <p:sldId id="336" r:id="rId12"/>
    <p:sldId id="338" r:id="rId13"/>
    <p:sldId id="337" r:id="rId14"/>
    <p:sldId id="342" r:id="rId15"/>
    <p:sldId id="343" r:id="rId16"/>
    <p:sldId id="344" r:id="rId17"/>
    <p:sldId id="345" r:id="rId18"/>
    <p:sldId id="346" r:id="rId19"/>
    <p:sldId id="347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00"/>
    <a:srgbClr val="FF4443"/>
    <a:srgbClr val="1A0FFF"/>
    <a:srgbClr val="2F2F2F"/>
    <a:srgbClr val="191919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21"/>
    <p:restoredTop sz="96327"/>
  </p:normalViewPr>
  <p:slideViewPr>
    <p:cSldViewPr snapToGrid="0" snapToObjects="1">
      <p:cViewPr>
        <p:scale>
          <a:sx n="115" d="100"/>
          <a:sy n="115" d="100"/>
        </p:scale>
        <p:origin x="776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37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12/9/25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0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08E850-70FD-9C0F-2AE1-FE8A324B16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911" y="159548"/>
            <a:ext cx="748359" cy="748359"/>
          </a:xfrm>
          <a:prstGeom prst="rect">
            <a:avLst/>
          </a:prstGeom>
        </p:spPr>
      </p:pic>
      <p:pic>
        <p:nvPicPr>
          <p:cNvPr id="8" name="Picture 7" descr="A blue circl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038D816D-1539-CC17-1E78-03877F5614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30" y="159548"/>
            <a:ext cx="790435" cy="7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1"/>
            <a:ext cx="11376025" cy="748464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997" y="5543897"/>
            <a:ext cx="11376026" cy="405383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Author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D5C02B0-F54F-F5BA-A387-8F76A6DB97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0559" y="145645"/>
            <a:ext cx="1208870" cy="960142"/>
          </a:xfrm>
          <a:prstGeom prst="rect">
            <a:avLst/>
          </a:prstGeom>
        </p:spPr>
      </p:pic>
      <p:pic>
        <p:nvPicPr>
          <p:cNvPr id="7" name="Picture 6" descr="A blue circle with white letters and a black background&#10;&#10;Description automatically generated">
            <a:extLst>
              <a:ext uri="{FF2B5EF4-FFF2-40B4-BE49-F238E27FC236}">
                <a16:creationId xmlns:a16="http://schemas.microsoft.com/office/drawing/2014/main" id="{51CFC7E9-D8AF-FF9F-A061-A1315D4875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10" y="101216"/>
            <a:ext cx="1014125" cy="96014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30CF145-E799-DAF8-45C3-44F0557E70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225" y="4437063"/>
            <a:ext cx="3171825" cy="647700"/>
          </a:xfrm>
        </p:spPr>
        <p:txBody>
          <a:bodyPr/>
          <a:lstStyle>
            <a:lvl1pPr>
              <a:defRPr sz="3600">
                <a:solidFill>
                  <a:schemeClr val="bg2">
                    <a:lumMod val="75000"/>
                  </a:schemeClr>
                </a:solidFill>
              </a:defRPr>
            </a:lvl1pPr>
            <a:lvl3pPr marL="324000" indent="0">
              <a:buNone/>
              <a:defRPr/>
            </a:lvl3pPr>
          </a:lstStyle>
          <a:p>
            <a:pPr lvl="0"/>
            <a:r>
              <a:rPr lang="en-CH" dirty="0"/>
              <a:t>Subtitle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2F3421B-E258-3161-4B1F-A2BF838D41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225" y="6092825"/>
            <a:ext cx="11376025" cy="431800"/>
          </a:xfrm>
        </p:spPr>
        <p:txBody>
          <a:bodyPr anchor="ctr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Date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b="0"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17520" y="6378349"/>
            <a:ext cx="1098868" cy="365125"/>
          </a:xfrm>
        </p:spPr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Rolling Section Leadership | J.Bernhard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Rolling Section Leadership | J.Bernhard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48225B82-820E-495F-4091-5F3EFB44A95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6364599"/>
            <a:ext cx="495689" cy="393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7360" y="6378349"/>
            <a:ext cx="110902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10 December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Rolling Section Leadership | J.Bernhard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FA109-6237-3642-9928-AE3FEB24B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30"/>
          <a:stretch/>
        </p:blipFill>
        <p:spPr>
          <a:xfrm>
            <a:off x="1424236" y="6364598"/>
            <a:ext cx="63252" cy="3937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70ED9D-78AC-1EB9-E70F-DBFF6AEA67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908" y="6389211"/>
            <a:ext cx="450914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johannes.bernhard@cern.ch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openxmlformats.org/officeDocument/2006/relationships/image" Target="../media/image15.png"/><Relationship Id="rId10" Type="http://schemas.openxmlformats.org/officeDocument/2006/relationships/hyperlink" Target="https://cerncourier.com/a/science-diversity-at-the-intensity-and-precision-frontiers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DF36-3CA2-C920-D6D8-5A62D4FBF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429001"/>
            <a:ext cx="11376025" cy="1461498"/>
          </a:xfrm>
        </p:spPr>
        <p:txBody>
          <a:bodyPr/>
          <a:lstStyle/>
          <a:p>
            <a:r>
              <a:rPr lang="en-GB" sz="4000" dirty="0"/>
              <a:t>Fixed-target Experiments and Infrastructure Upgrades at the CERN M2 Beamline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3FE29-A9DB-C4B5-4264-C93718945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J. Bernhard (CERN)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7B7A5-C71B-6410-1135-98E4C7522B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12 December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0BEC5-9F1C-BFA6-ACA8-CE3B5C4E9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225" y="4710194"/>
            <a:ext cx="6196831" cy="647700"/>
          </a:xfrm>
        </p:spPr>
        <p:txBody>
          <a:bodyPr/>
          <a:lstStyle/>
          <a:p>
            <a:r>
              <a:rPr lang="en-US" dirty="0" err="1"/>
              <a:t>KHuK</a:t>
            </a:r>
            <a:r>
              <a:rPr lang="en-US" dirty="0"/>
              <a:t> </a:t>
            </a:r>
            <a:r>
              <a:rPr lang="en-US" dirty="0" err="1"/>
              <a:t>Jahrestagung</a:t>
            </a:r>
            <a:r>
              <a:rPr lang="en-US" dirty="0"/>
              <a:t>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41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of a graph of a beam&#10;&#10;Description automatically generated with medium confidence">
            <a:extLst>
              <a:ext uri="{FF2B5EF4-FFF2-40B4-BE49-F238E27FC236}">
                <a16:creationId xmlns:a16="http://schemas.microsoft.com/office/drawing/2014/main" id="{1BF91914-0490-1C4A-CF8D-FB82F9D4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707" y="1202456"/>
            <a:ext cx="2550802" cy="1555602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A2EB0FD1-001E-4FFA-594C-ADE02B7F9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951" y="2758058"/>
            <a:ext cx="5501512" cy="34896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MUonE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70074"/>
            <a:ext cx="8467737" cy="15656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High-precision measurement of elastic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 scattering at small angles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Direct experimental access to the leading hadronic vacuum polarisation contribution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Space-like momentum transfer, free from time-like hadronic resonances, and thus complementary to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e⁺e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⁻ dispersive approach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Independent experimental cross-check, also relevant for lattice-QCD determinations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Pilot run completed, proposal under preparation for data taking after LS3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B82AF-AF62-EEA7-DD0E-EA55E0737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76" y="109027"/>
            <a:ext cx="8467736" cy="1066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4A46AE-3B45-2E68-DF5C-184A09FAB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8" y="2897683"/>
            <a:ext cx="5836696" cy="32831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72B83C-D0E9-5841-EF7F-781965B5EC0A}"/>
              </a:ext>
            </a:extLst>
          </p:cNvPr>
          <p:cNvSpPr txBox="1"/>
          <p:nvPr/>
        </p:nvSpPr>
        <p:spPr>
          <a:xfrm>
            <a:off x="8513130" y="4946462"/>
            <a:ext cx="24596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2"/>
                </a:solidFill>
                <a:effectLst/>
                <a:latin typeface="Helvetica" pitchFamily="2" charset="0"/>
              </a:rPr>
              <a:t>G. </a:t>
            </a:r>
            <a:r>
              <a:rPr lang="en-GB" sz="1100" dirty="0" err="1">
                <a:solidFill>
                  <a:schemeClr val="tx2"/>
                </a:solidFill>
                <a:effectLst/>
                <a:latin typeface="Helvetica" pitchFamily="2" charset="0"/>
              </a:rPr>
              <a:t>Cantatore</a:t>
            </a:r>
            <a:r>
              <a:rPr lang="en-GB" sz="1100" dirty="0">
                <a:solidFill>
                  <a:schemeClr val="tx2"/>
                </a:solidFill>
                <a:effectLst/>
                <a:latin typeface="Helvetica" pitchFamily="2" charset="0"/>
              </a:rPr>
              <a:t> - MPP2025 Liverpool</a:t>
            </a:r>
          </a:p>
        </p:txBody>
      </p:sp>
    </p:spTree>
    <p:extLst>
      <p:ext uri="{BB962C8B-B14F-4D97-AF65-F5344CB8AC3E}">
        <p14:creationId xmlns:p14="http://schemas.microsoft.com/office/powerpoint/2010/main" val="585158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North Area Consolidation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A85EE-7013-0003-FA5A-276CA7767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89" y="1032181"/>
            <a:ext cx="9005348" cy="51697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5EB2AD-0237-7332-4665-CD5717A43B44}"/>
              </a:ext>
            </a:extLst>
          </p:cNvPr>
          <p:cNvSpPr txBox="1">
            <a:spLocks/>
          </p:cNvSpPr>
          <p:nvPr/>
        </p:nvSpPr>
        <p:spPr>
          <a:xfrm>
            <a:off x="609602" y="1245524"/>
            <a:ext cx="10968567" cy="50282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DE164-0ED7-6897-6D76-01E288A16CD3}"/>
              </a:ext>
            </a:extLst>
          </p:cNvPr>
          <p:cNvSpPr txBox="1"/>
          <p:nvPr/>
        </p:nvSpPr>
        <p:spPr>
          <a:xfrm>
            <a:off x="7973118" y="1017889"/>
            <a:ext cx="41251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A few numbers: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7 beamlines (6.3 km cumulated)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564 beamline magnets (cycled &amp; DC)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9 experimental magnets (spectrometers)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391 power circuits</a:t>
            </a:r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B185A-DDF7-5BBA-9BFE-0DDE32244B9A}"/>
              </a:ext>
            </a:extLst>
          </p:cNvPr>
          <p:cNvGrpSpPr/>
          <p:nvPr/>
        </p:nvGrpSpPr>
        <p:grpSpPr>
          <a:xfrm>
            <a:off x="352601" y="5526917"/>
            <a:ext cx="8137602" cy="584775"/>
            <a:chOff x="609601" y="5652537"/>
            <a:chExt cx="8137602" cy="5847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9FE015-BCF9-D7D2-1D5E-E91E3C542E88}"/>
                </a:ext>
              </a:extLst>
            </p:cNvPr>
            <p:cNvSpPr/>
            <p:nvPr/>
          </p:nvSpPr>
          <p:spPr>
            <a:xfrm>
              <a:off x="609601" y="5777284"/>
              <a:ext cx="345439" cy="335280"/>
            </a:xfrm>
            <a:prstGeom prst="rect">
              <a:avLst/>
            </a:prstGeom>
            <a:solidFill>
              <a:srgbClr val="BACBDF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E7732F-6AD4-4953-D295-29E9CE1FFA2E}"/>
                </a:ext>
              </a:extLst>
            </p:cNvPr>
            <p:cNvSpPr txBox="1"/>
            <p:nvPr/>
          </p:nvSpPr>
          <p:spPr>
            <a:xfrm>
              <a:off x="962950" y="5652537"/>
              <a:ext cx="13805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Experimental</a:t>
              </a:r>
              <a:br>
                <a:rPr lang="en-GB" sz="1600" dirty="0">
                  <a:solidFill>
                    <a:schemeClr val="tx2"/>
                  </a:solidFill>
                </a:rPr>
              </a:br>
              <a:r>
                <a:rPr lang="en-GB" sz="1600" dirty="0">
                  <a:solidFill>
                    <a:schemeClr val="tx2"/>
                  </a:solidFill>
                </a:rPr>
                <a:t>halls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CFC3F7-62AF-C090-7DCC-C2803739247F}"/>
                </a:ext>
              </a:extLst>
            </p:cNvPr>
            <p:cNvSpPr/>
            <p:nvPr/>
          </p:nvSpPr>
          <p:spPr>
            <a:xfrm>
              <a:off x="2575898" y="5777284"/>
              <a:ext cx="423012" cy="335280"/>
            </a:xfrm>
            <a:prstGeom prst="rect">
              <a:avLst/>
            </a:prstGeom>
            <a:solidFill>
              <a:srgbClr val="DCAF8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2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FF70DD-2A58-F9F2-0D00-75D281334581}"/>
                </a:ext>
              </a:extLst>
            </p:cNvPr>
            <p:cNvSpPr txBox="1"/>
            <p:nvPr/>
          </p:nvSpPr>
          <p:spPr>
            <a:xfrm>
              <a:off x="2995635" y="5652537"/>
              <a:ext cx="2218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Underground beam tunnels &amp; caverns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1729D0-05E3-B076-E2D3-B18B5AE9D287}"/>
                </a:ext>
              </a:extLst>
            </p:cNvPr>
            <p:cNvSpPr/>
            <p:nvPr/>
          </p:nvSpPr>
          <p:spPr>
            <a:xfrm>
              <a:off x="5086973" y="5777284"/>
              <a:ext cx="345439" cy="335280"/>
            </a:xfrm>
            <a:prstGeom prst="rect">
              <a:avLst/>
            </a:prstGeom>
            <a:solidFill>
              <a:srgbClr val="552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CC36E6-F360-BE30-357E-CFA3D53A4878}"/>
                </a:ext>
              </a:extLst>
            </p:cNvPr>
            <p:cNvSpPr txBox="1"/>
            <p:nvPr/>
          </p:nvSpPr>
          <p:spPr>
            <a:xfrm>
              <a:off x="5436275" y="5652537"/>
              <a:ext cx="1811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Underground</a:t>
              </a:r>
            </a:p>
            <a:p>
              <a:r>
                <a:rPr lang="en-GB" sz="1600" dirty="0">
                  <a:solidFill>
                    <a:schemeClr val="tx2"/>
                  </a:solidFill>
                </a:rPr>
                <a:t>technical galleries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09EEF5C-1E30-A26D-D854-8770F996EDCE}"/>
                </a:ext>
              </a:extLst>
            </p:cNvPr>
            <p:cNvSpPr/>
            <p:nvPr/>
          </p:nvSpPr>
          <p:spPr>
            <a:xfrm>
              <a:off x="7397441" y="5777284"/>
              <a:ext cx="345439" cy="335280"/>
            </a:xfrm>
            <a:prstGeom prst="rect">
              <a:avLst/>
            </a:prstGeom>
            <a:solidFill>
              <a:srgbClr val="7FF0F1"/>
            </a:solidFill>
            <a:ln>
              <a:solidFill>
                <a:srgbClr val="7FF0F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69AEA5-8F96-C869-B4EB-7E1F07624EE4}"/>
                </a:ext>
              </a:extLst>
            </p:cNvPr>
            <p:cNvSpPr txBox="1"/>
            <p:nvPr/>
          </p:nvSpPr>
          <p:spPr>
            <a:xfrm>
              <a:off x="7756226" y="5652537"/>
              <a:ext cx="9909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Service</a:t>
              </a:r>
            </a:p>
            <a:p>
              <a:r>
                <a:rPr lang="en-GB" sz="1600" dirty="0">
                  <a:solidFill>
                    <a:schemeClr val="tx2"/>
                  </a:solidFill>
                </a:rPr>
                <a:t>buildings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188179-8BBB-07F4-0B0D-302B33270CD6}"/>
              </a:ext>
            </a:extLst>
          </p:cNvPr>
          <p:cNvCxnSpPr>
            <a:cxnSpLocks/>
          </p:cNvCxnSpPr>
          <p:nvPr/>
        </p:nvCxnSpPr>
        <p:spPr>
          <a:xfrm>
            <a:off x="4354691" y="2443190"/>
            <a:ext cx="6752855" cy="3501236"/>
          </a:xfrm>
          <a:prstGeom prst="straightConnector1">
            <a:avLst/>
          </a:prstGeom>
          <a:ln w="19050">
            <a:solidFill>
              <a:schemeClr val="accent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9E38E8-2171-1794-FB00-EA02DC08B8F4}"/>
              </a:ext>
            </a:extLst>
          </p:cNvPr>
          <p:cNvSpPr txBox="1"/>
          <p:nvPr/>
        </p:nvSpPr>
        <p:spPr>
          <a:xfrm>
            <a:off x="10822160" y="4963680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1250 m</a:t>
            </a:r>
            <a:endParaRPr lang="fr-FR" sz="1600" dirty="0">
              <a:solidFill>
                <a:schemeClr val="accent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EA82C-7A33-2FF4-BCD5-D70E42B60189}"/>
              </a:ext>
            </a:extLst>
          </p:cNvPr>
          <p:cNvSpPr txBox="1"/>
          <p:nvPr/>
        </p:nvSpPr>
        <p:spPr>
          <a:xfrm rot="21572838">
            <a:off x="9861896" y="4646019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Secondary beam area</a:t>
            </a:r>
            <a:endParaRPr lang="fr-FR" sz="1600" dirty="0">
              <a:solidFill>
                <a:schemeClr val="accent3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35F0FB-E5A4-F9B2-0600-74EBC515B6B2}"/>
              </a:ext>
            </a:extLst>
          </p:cNvPr>
          <p:cNvCxnSpPr>
            <a:cxnSpLocks/>
          </p:cNvCxnSpPr>
          <p:nvPr/>
        </p:nvCxnSpPr>
        <p:spPr>
          <a:xfrm>
            <a:off x="2164778" y="1375179"/>
            <a:ext cx="2131022" cy="1045709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0B390D6-7BB2-3EED-B389-9B8F4B7AB476}"/>
              </a:ext>
            </a:extLst>
          </p:cNvPr>
          <p:cNvSpPr txBox="1"/>
          <p:nvPr/>
        </p:nvSpPr>
        <p:spPr>
          <a:xfrm>
            <a:off x="2379667" y="185360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300 m</a:t>
            </a:r>
            <a:endParaRPr lang="fr-FR" sz="1600" dirty="0">
              <a:solidFill>
                <a:schemeClr val="accent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F4F982-C2EC-348A-D225-3616194B0EE7}"/>
              </a:ext>
            </a:extLst>
          </p:cNvPr>
          <p:cNvSpPr txBox="1"/>
          <p:nvPr/>
        </p:nvSpPr>
        <p:spPr>
          <a:xfrm>
            <a:off x="3151219" y="1135479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Primary beam area</a:t>
            </a:r>
            <a:endParaRPr lang="fr-FR" sz="1600" dirty="0">
              <a:solidFill>
                <a:schemeClr val="accent3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83209C8-A166-25D0-7955-43FCFC60EE1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0467" y="3367936"/>
            <a:ext cx="1906867" cy="11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2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North Area Consolidation Project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D0FDD-18E5-62BE-3FE4-EBEF854A1F00}"/>
              </a:ext>
            </a:extLst>
          </p:cNvPr>
          <p:cNvGrpSpPr/>
          <p:nvPr/>
        </p:nvGrpSpPr>
        <p:grpSpPr>
          <a:xfrm>
            <a:off x="5341434" y="1203274"/>
            <a:ext cx="6850566" cy="4405278"/>
            <a:chOff x="5254338" y="817279"/>
            <a:chExt cx="7021745" cy="4405278"/>
          </a:xfrm>
        </p:grpSpPr>
        <p:pic>
          <p:nvPicPr>
            <p:cNvPr id="3" name="Picture 2" descr="A chart of a schedule&#10;&#10;Description automatically generated with medium confidence">
              <a:extLst>
                <a:ext uri="{FF2B5EF4-FFF2-40B4-BE49-F238E27FC236}">
                  <a16:creationId xmlns:a16="http://schemas.microsoft.com/office/drawing/2014/main" id="{4BAE52A4-A1F9-E629-3D21-9ABA59E99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54338" y="1242755"/>
              <a:ext cx="6890334" cy="35046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1A10B3-24A6-1895-DFB3-9F1B081C22BB}"/>
                </a:ext>
              </a:extLst>
            </p:cNvPr>
            <p:cNvSpPr/>
            <p:nvPr/>
          </p:nvSpPr>
          <p:spPr>
            <a:xfrm>
              <a:off x="8657100" y="1756488"/>
              <a:ext cx="2605532" cy="141708"/>
            </a:xfrm>
            <a:prstGeom prst="rect">
              <a:avLst/>
            </a:prstGeom>
            <a:solidFill>
              <a:srgbClr val="FFFFFF">
                <a:alpha val="49412"/>
              </a:srgbClr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46161E-5205-47AA-9733-D1BA79A9C7C8}"/>
                </a:ext>
              </a:extLst>
            </p:cNvPr>
            <p:cNvSpPr txBox="1"/>
            <p:nvPr/>
          </p:nvSpPr>
          <p:spPr>
            <a:xfrm>
              <a:off x="8187746" y="817279"/>
              <a:ext cx="354424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600" dirty="0">
                  <a:solidFill>
                    <a:schemeClr val="tx2"/>
                  </a:solidFill>
                </a:rPr>
                <a:t>NA-CONS Phase 1 during Long Stop 3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42BBA3-EB5A-01F1-8442-CEBCAEAF1C28}"/>
                </a:ext>
              </a:extLst>
            </p:cNvPr>
            <p:cNvSpPr/>
            <p:nvPr/>
          </p:nvSpPr>
          <p:spPr>
            <a:xfrm>
              <a:off x="9959866" y="2994032"/>
              <a:ext cx="1302766" cy="141708"/>
            </a:xfrm>
            <a:prstGeom prst="rect">
              <a:avLst/>
            </a:prstGeom>
            <a:solidFill>
              <a:srgbClr val="FFFFFF">
                <a:alpha val="49412"/>
              </a:srgbClr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B27C6F-A049-AB66-27E1-647CF23B8C59}"/>
                </a:ext>
              </a:extLst>
            </p:cNvPr>
            <p:cNvSpPr txBox="1"/>
            <p:nvPr/>
          </p:nvSpPr>
          <p:spPr>
            <a:xfrm>
              <a:off x="7513816" y="4976336"/>
              <a:ext cx="47622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600" dirty="0">
                  <a:solidFill>
                    <a:schemeClr val="tx2"/>
                  </a:solidFill>
                </a:rPr>
                <a:t>NA-CONS Phase 2 during Long Stop 4</a:t>
              </a:r>
            </a:p>
          </p:txBody>
        </p:sp>
      </p:grp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C3A3E4C7-CD1F-53CA-9372-55441038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628750"/>
            <a:ext cx="4762267" cy="439290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NA-CONS will be carried out in two phases, matching the long-term CERN running schedule, </a:t>
            </a:r>
            <a:r>
              <a:rPr lang="en-GB" sz="1600" dirty="0"/>
              <a:t>making it mostly transparent to test-beam users and experiments.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During the already on-going first phase, infrastructure for all primary beams, tunnels, caverns and important safety upgrades are carried out.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During the second phase, surface buildings and experimental areas will be renovated.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NA-CONS is a major CERN project and demonstrates commitment to fixed-target physics in the long-term with an investment of over 170 MCHF.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AF738F6D-5116-0663-C6EE-2B7B28E899E9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081361" y="1326385"/>
            <a:ext cx="1051488" cy="886952"/>
          </a:xfrm>
          <a:prstGeom prst="curvedConnector3">
            <a:avLst>
              <a:gd name="adj1" fmla="val -4507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E5DAFFEE-20C9-5C9A-EE75-857E8CAC2F1E}"/>
              </a:ext>
            </a:extLst>
          </p:cNvPr>
          <p:cNvCxnSpPr>
            <a:cxnSpLocks/>
          </p:cNvCxnSpPr>
          <p:nvPr/>
        </p:nvCxnSpPr>
        <p:spPr>
          <a:xfrm rot="10800000" flipH="1">
            <a:off x="7400867" y="3429000"/>
            <a:ext cx="2791350" cy="2056442"/>
          </a:xfrm>
          <a:prstGeom prst="curvedConnector3">
            <a:avLst>
              <a:gd name="adj1" fmla="val -20175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A640C4C1-B43B-BDB7-04B1-F189DA931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497" y="-20105"/>
            <a:ext cx="1247494" cy="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logo&#10;&#10;Description automatically generated">
            <a:extLst>
              <a:ext uri="{FF2B5EF4-FFF2-40B4-BE49-F238E27FC236}">
                <a16:creationId xmlns:a16="http://schemas.microsoft.com/office/drawing/2014/main" id="{6C0A57BE-0843-3856-8EF3-8B6B8493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545" y="4072051"/>
            <a:ext cx="1667455" cy="5279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 descr="A blue and yellow network scheme&#10;&#10;AI-generated content may be incorrect.">
            <a:extLst>
              <a:ext uri="{FF2B5EF4-FFF2-40B4-BE49-F238E27FC236}">
                <a16:creationId xmlns:a16="http://schemas.microsoft.com/office/drawing/2014/main" id="{CA2D5A7A-1E77-F5EB-5894-C2A02053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93" t="2057" r="4321" b="4024"/>
          <a:stretch>
            <a:fillRect/>
          </a:stretch>
        </p:blipFill>
        <p:spPr>
          <a:xfrm>
            <a:off x="2726267" y="802408"/>
            <a:ext cx="8923866" cy="54446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North Area Consolidation Project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CF5CFAA-42C0-398B-FB62-9D853FD4783B}"/>
              </a:ext>
            </a:extLst>
          </p:cNvPr>
          <p:cNvSpPr txBox="1"/>
          <p:nvPr/>
        </p:nvSpPr>
        <p:spPr>
          <a:xfrm>
            <a:off x="6929568" y="986083"/>
            <a:ext cx="526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77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Consolidation Phase 1 (2019 – 2028):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77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areas including TDC2, TCC2, </a:t>
            </a:r>
            <a:r>
              <a:rPr lang="en-US" sz="1600" dirty="0">
                <a:solidFill>
                  <a:srgbClr val="0177EC"/>
                </a:solidFill>
                <a:latin typeface="Arial"/>
              </a:rPr>
              <a:t>BA2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77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BA80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177EC"/>
                </a:solidFill>
                <a:latin typeface="Arial"/>
              </a:rPr>
              <a:t>B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177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eamlines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177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towards EHN1, EHN2, ECN3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1C1B62A-F168-E729-9397-B6AE315A10A8}"/>
              </a:ext>
            </a:extLst>
          </p:cNvPr>
          <p:cNvSpPr txBox="1"/>
          <p:nvPr/>
        </p:nvSpPr>
        <p:spPr>
          <a:xfrm>
            <a:off x="4935780" y="5126068"/>
            <a:ext cx="648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7BBB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Consolidation Phase 2 (2029 – 2035): 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7BBB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7BBB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BA81, BA82, EHN1, EHN2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AF7B1-D245-192A-5CB9-E11AF865BF1C}"/>
              </a:ext>
            </a:extLst>
          </p:cNvPr>
          <p:cNvSpPr txBox="1"/>
          <p:nvPr/>
        </p:nvSpPr>
        <p:spPr>
          <a:xfrm>
            <a:off x="159709" y="1200184"/>
            <a:ext cx="3895920" cy="4457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a new North Area: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replacement of all </a:t>
            </a:r>
            <a:b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converters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BA2, BA80 in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BA81, BA82 in </a:t>
            </a:r>
            <a:r>
              <a:rPr lang="en-US" sz="1600" dirty="0">
                <a:solidFill>
                  <a:srgbClr val="F7BBBB"/>
                </a:solidFill>
                <a:latin typeface="Arial"/>
              </a:rPr>
              <a:t>Phase 2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Consolidation of related </a:t>
            </a:r>
            <a:b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infrastructure: </a:t>
            </a:r>
            <a:b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transformers, switchboards, </a:t>
            </a:r>
            <a:b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cables…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Renovation of related cooling and ventilation infrastructure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Renovation of surface buildings 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consolidation including preparation of operational spares</a:t>
            </a:r>
          </a:p>
          <a:p>
            <a:pPr marL="285750" indent="-285750"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refurbished primary target area (TCC2) including new magnets and XTAX collimators/dumps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E07A13-220E-57F6-6989-5E8EDE769044}"/>
              </a:ext>
            </a:extLst>
          </p:cNvPr>
          <p:cNvSpPr txBox="1"/>
          <p:nvPr/>
        </p:nvSpPr>
        <p:spPr>
          <a:xfrm>
            <a:off x="10133721" y="2363578"/>
            <a:ext cx="1947649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>
                <a:solidFill>
                  <a:srgbClr val="FFC000"/>
                </a:solidFill>
              </a:rPr>
              <a:t>HI-ECN3 project for</a:t>
            </a:r>
          </a:p>
          <a:p>
            <a:pPr algn="ctr"/>
            <a:r>
              <a:rPr lang="en-GB" sz="1600" dirty="0">
                <a:solidFill>
                  <a:srgbClr val="FFC000"/>
                </a:solidFill>
              </a:rPr>
              <a:t>SHiP experiment </a:t>
            </a:r>
            <a:br>
              <a:rPr lang="en-GB" sz="1600" dirty="0">
                <a:solidFill>
                  <a:srgbClr val="FFC000"/>
                </a:solidFill>
              </a:rPr>
            </a:br>
            <a:r>
              <a:rPr lang="en-GB" sz="1600" dirty="0">
                <a:solidFill>
                  <a:srgbClr val="FFC000"/>
                </a:solidFill>
              </a:rPr>
              <a:t>(additional 60 MCHF)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CAFADB-2B73-16DC-AC70-B19A071D8E66}"/>
              </a:ext>
            </a:extLst>
          </p:cNvPr>
          <p:cNvSpPr txBox="1"/>
          <p:nvPr/>
        </p:nvSpPr>
        <p:spPr>
          <a:xfrm>
            <a:off x="747133" y="5860723"/>
            <a:ext cx="79751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GB" b="1" dirty="0">
                <a:solidFill>
                  <a:schemeClr val="tx2"/>
                </a:solidFill>
              </a:rPr>
              <a:t>CERN invests a total of 170 MCHF in the North Area consolidation </a:t>
            </a:r>
            <a:r>
              <a:rPr lang="en-GB" b="1" dirty="0">
                <a:solidFill>
                  <a:schemeClr val="tx2"/>
                </a:solidFill>
                <a:sym typeface="Wingdings" pitchFamily="2" charset="2"/>
              </a:rPr>
              <a:t>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289A16F-15AF-F5CB-EC2B-42BF8CDD3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0497" y="-20105"/>
            <a:ext cx="1247494" cy="7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60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oogle Shape;143;p29">
            <a:extLst>
              <a:ext uri="{FF2B5EF4-FFF2-40B4-BE49-F238E27FC236}">
                <a16:creationId xmlns:a16="http://schemas.microsoft.com/office/drawing/2014/main" id="{9EFAE18D-B676-5198-9136-8DAD9EA2A87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628" y="3316795"/>
            <a:ext cx="3626888" cy="293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BA00294-79F4-DA4E-F355-EABB6EB6B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57" y="3662449"/>
            <a:ext cx="7797018" cy="257705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With experiments requiring to run at highest intensities, the extraction quality becomes more important.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Especially time structures at 50 Hz and 150 Hz, introduced via power converters, can easily lead to data acquisition issues due to peaks in the instantaneous intensity.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Amongst several improvements on the hardware and controls-side, empty bucket channelling looks very promising: the de-bunched beam is forced up and “channelled” between the empty buckets.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E386E-610C-A850-0B8F-317B9EFA14E9}"/>
              </a:ext>
            </a:extLst>
          </p:cNvPr>
          <p:cNvGrpSpPr/>
          <p:nvPr/>
        </p:nvGrpSpPr>
        <p:grpSpPr>
          <a:xfrm>
            <a:off x="47328" y="779942"/>
            <a:ext cx="8280300" cy="2577050"/>
            <a:chOff x="1076252" y="3346372"/>
            <a:chExt cx="8280300" cy="2577050"/>
          </a:xfrm>
        </p:grpSpPr>
        <p:pic>
          <p:nvPicPr>
            <p:cNvPr id="15" name="Google Shape;205;p32">
              <a:extLst>
                <a:ext uri="{FF2B5EF4-FFF2-40B4-BE49-F238E27FC236}">
                  <a16:creationId xmlns:a16="http://schemas.microsoft.com/office/drawing/2014/main" id="{02EE9373-C8E2-CF8E-0ABB-C95D50FF964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44" r="8373"/>
            <a:stretch/>
          </p:blipFill>
          <p:spPr>
            <a:xfrm>
              <a:off x="1076252" y="3346372"/>
              <a:ext cx="8280300" cy="2577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Google Shape;210;p32">
              <a:extLst>
                <a:ext uri="{FF2B5EF4-FFF2-40B4-BE49-F238E27FC236}">
                  <a16:creationId xmlns:a16="http://schemas.microsoft.com/office/drawing/2014/main" id="{8EBB2B9A-33F3-EB5C-D5DB-15475988087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286220" y="4687057"/>
              <a:ext cx="215100" cy="385500"/>
            </a:xfrm>
            <a:prstGeom prst="straightConnector1">
              <a:avLst/>
            </a:prstGeom>
            <a:noFill/>
            <a:ln w="9525" cap="flat" cmpd="sng">
              <a:solidFill>
                <a:srgbClr val="0021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211;p32">
              <a:extLst>
                <a:ext uri="{FF2B5EF4-FFF2-40B4-BE49-F238E27FC236}">
                  <a16:creationId xmlns:a16="http://schemas.microsoft.com/office/drawing/2014/main" id="{CCA31450-73EB-2D62-40A4-C37E178215B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124420" y="4687057"/>
              <a:ext cx="215100" cy="385500"/>
            </a:xfrm>
            <a:prstGeom prst="straightConnector1">
              <a:avLst/>
            </a:prstGeom>
            <a:noFill/>
            <a:ln w="9525" cap="flat" cmpd="sng">
              <a:solidFill>
                <a:srgbClr val="0021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" name="Google Shape;212;p32">
              <a:extLst>
                <a:ext uri="{FF2B5EF4-FFF2-40B4-BE49-F238E27FC236}">
                  <a16:creationId xmlns:a16="http://schemas.microsoft.com/office/drawing/2014/main" id="{E35A23FD-C983-EB15-3206-6659D36D367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962620" y="4687057"/>
              <a:ext cx="215100" cy="385500"/>
            </a:xfrm>
            <a:prstGeom prst="straightConnector1">
              <a:avLst/>
            </a:prstGeom>
            <a:noFill/>
            <a:ln w="9525" cap="flat" cmpd="sng">
              <a:solidFill>
                <a:srgbClr val="0021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0" name="Google Shape;213;p32">
              <a:extLst>
                <a:ext uri="{FF2B5EF4-FFF2-40B4-BE49-F238E27FC236}">
                  <a16:creationId xmlns:a16="http://schemas.microsoft.com/office/drawing/2014/main" id="{3B9065F6-21A1-28C1-32F0-BB59BBF7F5F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800820" y="4687057"/>
              <a:ext cx="215100" cy="385500"/>
            </a:xfrm>
            <a:prstGeom prst="straightConnector1">
              <a:avLst/>
            </a:prstGeom>
            <a:noFill/>
            <a:ln w="9525" cap="flat" cmpd="sng">
              <a:solidFill>
                <a:srgbClr val="00214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21" name="Google Shape;144;p29">
            <a:extLst>
              <a:ext uri="{FF2B5EF4-FFF2-40B4-BE49-F238E27FC236}">
                <a16:creationId xmlns:a16="http://schemas.microsoft.com/office/drawing/2014/main" id="{1A67BEEF-0697-226B-5F23-74FE4314A88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006" y="373593"/>
            <a:ext cx="3749510" cy="2943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5;p29">
            <a:extLst>
              <a:ext uri="{FF2B5EF4-FFF2-40B4-BE49-F238E27FC236}">
                <a16:creationId xmlns:a16="http://schemas.microsoft.com/office/drawing/2014/main" id="{BEBEBC4B-DBF7-F9A2-0AA7-E576EA670D67}"/>
              </a:ext>
            </a:extLst>
          </p:cNvPr>
          <p:cNvSpPr txBox="1"/>
          <p:nvPr/>
        </p:nvSpPr>
        <p:spPr>
          <a:xfrm>
            <a:off x="10927191" y="3469825"/>
            <a:ext cx="11675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EBC off</a:t>
            </a:r>
            <a:endParaRPr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56D0F4-D529-77D6-1C9D-495B630E8471}"/>
              </a:ext>
            </a:extLst>
          </p:cNvPr>
          <p:cNvSpPr txBox="1"/>
          <p:nvPr/>
        </p:nvSpPr>
        <p:spPr>
          <a:xfrm>
            <a:off x="6857146" y="1162184"/>
            <a:ext cx="184684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DE" sz="1200" dirty="0">
                <a:solidFill>
                  <a:schemeClr val="tx2"/>
                </a:solidFill>
              </a:rPr>
              <a:t>P. Arrutia (CERN)</a:t>
            </a:r>
          </a:p>
        </p:txBody>
      </p:sp>
      <p:sp>
        <p:nvSpPr>
          <p:cNvPr id="24" name="Google Shape;145;p29">
            <a:extLst>
              <a:ext uri="{FF2B5EF4-FFF2-40B4-BE49-F238E27FC236}">
                <a16:creationId xmlns:a16="http://schemas.microsoft.com/office/drawing/2014/main" id="{1B4C4BB6-09BE-B19F-679E-7B3A716686EC}"/>
              </a:ext>
            </a:extLst>
          </p:cNvPr>
          <p:cNvSpPr txBox="1"/>
          <p:nvPr/>
        </p:nvSpPr>
        <p:spPr>
          <a:xfrm>
            <a:off x="10927191" y="576352"/>
            <a:ext cx="116756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EBC on</a:t>
            </a:r>
            <a:endParaRPr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Beam Extraction – Time Structures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75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70074"/>
            <a:ext cx="7687797" cy="402639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AMBER experiment has a wide range of QCD-related measurements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 needs of muon and hadron beams of high intensities.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So far, the limit of the hadron beam intensity is 4e8 per 4.8 s extraction for the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Drell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-Yan measurement, constrained by radiation protection (overground hall).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As the beam contains hadrons of all sorts, differential Cherenkov detectors (CEDARs) are used for beam particle identification, which are sensitive to the beam divergence.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Combined with an upgrade of the CEDAR PMT readout and additional heavy shielding, increasing the intensity to a max. 1e9 hadrons per 4.8 s spill is planned, still being able to discriminate minority particles in the beam, e.g. Kaons.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order to reduce beam losses and to reduce the beam divergence for better PID, the vacuum of the M2 line is going to be completed (about 80 m out of 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1.2 km in air) and will be upgraded. An additional collimator will improve the collimation scheme and clean beam tails with higher divergence.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Outcome of the study: 6e6 kaons per spill within 60 µrad divergence (now 2.7e6).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Additional investment of 1 MCHF, which was just endorsed.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D9EF1D-31DD-C9DC-2440-E47D7887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12" y="591728"/>
            <a:ext cx="4390256" cy="2195128"/>
          </a:xfrm>
          <a:prstGeom prst="rect">
            <a:avLst/>
          </a:prstGeom>
        </p:spPr>
      </p:pic>
      <p:pic>
        <p:nvPicPr>
          <p:cNvPr id="7" name="Inhaltsplatzhalter 10">
            <a:extLst>
              <a:ext uri="{FF2B5EF4-FFF2-40B4-BE49-F238E27FC236}">
                <a16:creationId xmlns:a16="http://schemas.microsoft.com/office/drawing/2014/main" id="{A2E3FCC0-5E82-D032-B65D-5B6277CA5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6" t="6369" r="2779"/>
          <a:stretch/>
        </p:blipFill>
        <p:spPr>
          <a:xfrm>
            <a:off x="8388765" y="4479273"/>
            <a:ext cx="3626179" cy="175803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BEF58B82-B54C-A1DD-8383-EDEDC7B4A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8765" y="2603688"/>
            <a:ext cx="3059408" cy="18755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ABAFC-8ACC-A258-4D3A-6A0246E1D659}"/>
              </a:ext>
            </a:extLst>
          </p:cNvPr>
          <p:cNvSpPr txBox="1"/>
          <p:nvPr/>
        </p:nvSpPr>
        <p:spPr>
          <a:xfrm>
            <a:off x="10554178" y="1657470"/>
            <a:ext cx="2459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effectLst/>
                <a:latin typeface="Helvetica" pitchFamily="2" charset="0"/>
              </a:rPr>
              <a:t>CEDAR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M2 Upgrades for AMBER Hadron Beams</a:t>
            </a:r>
          </a:p>
        </p:txBody>
      </p:sp>
    </p:spTree>
    <p:extLst>
      <p:ext uri="{BB962C8B-B14F-4D97-AF65-F5344CB8AC3E}">
        <p14:creationId xmlns:p14="http://schemas.microsoft.com/office/powerpoint/2010/main" val="134429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002809"/>
            <a:ext cx="11376025" cy="402639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Already now M2 is the highest energy muon beam in the world with unrivalled intensities.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Currently, we are limited by radiation at environmental RP monitors at the CERN site fence.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 the proposed upgrades for better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hadron beam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transmission in M2, an optimised acceptance for the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frontend automatically also increases the muon and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beam intensity.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Recently, we tried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 Bayesian optimization on the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first 6 acceptance quadrupoles  factor 2 increase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 electron rate and factor 1.6 on muons.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Now we are optimising the positioning of the final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downward deflection magnet, which might help to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stay within radiation protection limits with higher </a:t>
            </a:r>
            <a:b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</a:b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 intensities for MUonE and NA64µ.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8577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M2 Upgrades for Muon and Electron Beams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16E82-36E1-B32B-46EF-5FCC37C166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587" y="1688582"/>
            <a:ext cx="6196424" cy="4491144"/>
          </a:xfrm>
          <a:prstGeom prst="rect">
            <a:avLst/>
          </a:prstGeom>
        </p:spPr>
      </p:pic>
      <p:pic>
        <p:nvPicPr>
          <p:cNvPr id="9" name="Segnaposto contenuto 7">
            <a:extLst>
              <a:ext uri="{FF2B5EF4-FFF2-40B4-BE49-F238E27FC236}">
                <a16:creationId xmlns:a16="http://schemas.microsoft.com/office/drawing/2014/main" id="{EE362451-82BF-42EE-E68C-03ED3C58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01148" y="4555424"/>
            <a:ext cx="1922251" cy="1624302"/>
          </a:xfrm>
          <a:prstGeom prst="rect">
            <a:avLst/>
          </a:prstGeom>
          <a:noFill/>
        </p:spPr>
      </p:pic>
      <p:pic>
        <p:nvPicPr>
          <p:cNvPr id="13" name="Picture 12" descr="A map of a field&#10;&#10;Description automatically generated with medium confidence">
            <a:extLst>
              <a:ext uri="{FF2B5EF4-FFF2-40B4-BE49-F238E27FC236}">
                <a16:creationId xmlns:a16="http://schemas.microsoft.com/office/drawing/2014/main" id="{2C052538-BDDB-9D68-6AA2-94DE43E9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217" y="4482787"/>
            <a:ext cx="1922251" cy="1696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E544AE-11DE-2DBC-4889-987E585FA952}"/>
              </a:ext>
            </a:extLst>
          </p:cNvPr>
          <p:cNvSpPr txBox="1"/>
          <p:nvPr/>
        </p:nvSpPr>
        <p:spPr>
          <a:xfrm>
            <a:off x="10872439" y="1299794"/>
            <a:ext cx="15694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G. Dal Maso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D. Banerjee</a:t>
            </a:r>
          </a:p>
        </p:txBody>
      </p:sp>
    </p:spTree>
    <p:extLst>
      <p:ext uri="{BB962C8B-B14F-4D97-AF65-F5344CB8AC3E}">
        <p14:creationId xmlns:p14="http://schemas.microsoft.com/office/powerpoint/2010/main" val="10578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002809"/>
            <a:ext cx="11376025" cy="402639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With three long-term experiments, space and lengthy change-over times can become a dominant constraint for scheduling.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A rail-based system would allow fast exchange of experiments and beamline elements, improving operational efficiency.</a:t>
            </a: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8577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Operating Three Experiments</a:t>
            </a:r>
          </a:p>
        </p:txBody>
      </p:sp>
      <p:pic>
        <p:nvPicPr>
          <p:cNvPr id="2" name="Content Placeholder 7" descr="A blueprint of a building&#10;&#10;AI-generated content may be incorrect.">
            <a:extLst>
              <a:ext uri="{FF2B5EF4-FFF2-40B4-BE49-F238E27FC236}">
                <a16:creationId xmlns:a16="http://schemas.microsoft.com/office/drawing/2014/main" id="{B3F5E3F0-CE80-707E-7A9B-9EA2ABED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6" y="1931062"/>
            <a:ext cx="11719873" cy="330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8200D-4942-7E92-718B-DD020C68D8E3}"/>
              </a:ext>
            </a:extLst>
          </p:cNvPr>
          <p:cNvSpPr txBox="1"/>
          <p:nvPr/>
        </p:nvSpPr>
        <p:spPr>
          <a:xfrm>
            <a:off x="5475249" y="5381420"/>
            <a:ext cx="29104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More space…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CB76D-02B0-25ED-D237-917A0136B03A}"/>
              </a:ext>
            </a:extLst>
          </p:cNvPr>
          <p:cNvSpPr txBox="1"/>
          <p:nvPr/>
        </p:nvSpPr>
        <p:spPr>
          <a:xfrm>
            <a:off x="11107546" y="5381420"/>
            <a:ext cx="15694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S. </a:t>
            </a:r>
            <a:r>
              <a:rPr lang="en-GB" sz="1200" dirty="0" err="1">
                <a:solidFill>
                  <a:schemeClr val="tx2"/>
                </a:solidFill>
              </a:rPr>
              <a:t>Girod</a:t>
            </a:r>
            <a:endParaRPr lang="en-GB" sz="1200" dirty="0">
              <a:solidFill>
                <a:schemeClr val="tx2"/>
              </a:solidFill>
            </a:endParaRP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D. Banerjee</a:t>
            </a:r>
          </a:p>
        </p:txBody>
      </p:sp>
    </p:spTree>
    <p:extLst>
      <p:ext uri="{BB962C8B-B14F-4D97-AF65-F5344CB8AC3E}">
        <p14:creationId xmlns:p14="http://schemas.microsoft.com/office/powerpoint/2010/main" val="175284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6" y="1002809"/>
            <a:ext cx="11376025" cy="4026394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With three long-term experiments, space and lengthy change-over times can become a dominant constraint for scheduling.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1600" dirty="0"/>
              <a:t>A rail-based system would allow fast exchange of experiments and beamline elements, improving operational efficiency.</a:t>
            </a: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8577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Operating Three Experiments</a:t>
            </a:r>
          </a:p>
        </p:txBody>
      </p:sp>
      <p:pic>
        <p:nvPicPr>
          <p:cNvPr id="3" name="Content Placeholder 9" descr="A blueprint of a train station&#10;&#10;AI-generated content may be incorrect.">
            <a:extLst>
              <a:ext uri="{FF2B5EF4-FFF2-40B4-BE49-F238E27FC236}">
                <a16:creationId xmlns:a16="http://schemas.microsoft.com/office/drawing/2014/main" id="{0AF3E07E-41D8-F516-1131-367AD85B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77" y="1543862"/>
            <a:ext cx="8707626" cy="4493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98C2F-BA99-FCE9-219E-431A8207B6B2}"/>
              </a:ext>
            </a:extLst>
          </p:cNvPr>
          <p:cNvSpPr txBox="1"/>
          <p:nvPr/>
        </p:nvSpPr>
        <p:spPr>
          <a:xfrm>
            <a:off x="9281531" y="4618785"/>
            <a:ext cx="291046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/>
              <a:t>… and more flexibility.</a:t>
            </a:r>
          </a:p>
        </p:txBody>
      </p:sp>
    </p:spTree>
    <p:extLst>
      <p:ext uri="{BB962C8B-B14F-4D97-AF65-F5344CB8AC3E}">
        <p14:creationId xmlns:p14="http://schemas.microsoft.com/office/powerpoint/2010/main" val="2349585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36433"/>
            <a:ext cx="11376025" cy="442802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800" b="1" dirty="0"/>
              <a:t>M2 has a rich and diverse long-term physics programme</a:t>
            </a:r>
            <a:br>
              <a:rPr lang="en-GB" sz="1800" dirty="0"/>
            </a:br>
            <a:r>
              <a:rPr lang="en-GB" sz="1800" dirty="0"/>
              <a:t>Hosting three complementary experiments with sustained operation over many years: </a:t>
            </a:r>
            <a:br>
              <a:rPr lang="en-GB" sz="1800" dirty="0"/>
            </a:br>
            <a:r>
              <a:rPr lang="en-GB" sz="1800" dirty="0"/>
              <a:t>AMBER, NA64µ, and MUonE.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800" b="1" dirty="0"/>
              <a:t>Fixed-target physics is a strategic and long-term commitment at CERN</a:t>
            </a:r>
            <a:br>
              <a:rPr lang="en-GB" sz="1800" dirty="0"/>
            </a:br>
            <a:r>
              <a:rPr lang="en-GB" sz="1800" dirty="0"/>
              <a:t>CERN is investing heavily in fixed-target infrastructure, in particular in the North Area.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800" b="1" dirty="0"/>
              <a:t>More than 170 MCHF invested in the North Area consolidation programme</a:t>
            </a:r>
            <a:br>
              <a:rPr lang="en-GB" sz="1800" dirty="0"/>
            </a:br>
            <a:r>
              <a:rPr lang="en-GB" sz="1800" dirty="0"/>
              <a:t>This investment secures reliable, high-intensity operation for the coming decades and provides a stable framework supporting continued engagement by the experimental community and its funding agencies.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800" b="1" dirty="0"/>
              <a:t>Infrastructure upgrades are essential to fully exploit physics potential</a:t>
            </a:r>
            <a:br>
              <a:rPr lang="en-GB" sz="1800" dirty="0"/>
            </a:br>
            <a:r>
              <a:rPr lang="en-GB" sz="1800" dirty="0"/>
              <a:t>Beam quality, intensity, and operational efficiency are key to enabling the next generation of precision and intensity-frontier experiments.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GB" sz="1800" b="1" dirty="0"/>
              <a:t>Efficient operation of multiple long-term experiments requires new concepts</a:t>
            </a:r>
            <a:br>
              <a:rPr lang="en-GB" sz="1800" b="1" dirty="0"/>
            </a:br>
            <a:r>
              <a:rPr lang="en-GB" sz="1800" dirty="0"/>
              <a:t>Solutions such as modular layouts and rail-based systems can significantly reduce change-over times and improve scheduling flexibility.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</a:pPr>
            <a:endParaRPr lang="en-GB" sz="16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8577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A4B699-B711-FB16-55A8-3DFF3F12E911}"/>
              </a:ext>
            </a:extLst>
          </p:cNvPr>
          <p:cNvSpPr txBox="1"/>
          <p:nvPr/>
        </p:nvSpPr>
        <p:spPr>
          <a:xfrm>
            <a:off x="8842918" y="5931799"/>
            <a:ext cx="32561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hlinkClick r:id="rId2"/>
              </a:rPr>
              <a:t>johannes.bernhard@cern.ch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25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6" descr="Illuminating Neutrino Mysteries: WCTE's quest begins in East Area |  Experimental Areas">
            <a:extLst>
              <a:ext uri="{FF2B5EF4-FFF2-40B4-BE49-F238E27FC236}">
                <a16:creationId xmlns:a16="http://schemas.microsoft.com/office/drawing/2014/main" id="{C2BC6D99-286D-4445-1F64-531BA95F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582" y="4694764"/>
            <a:ext cx="2206762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0847B-5BFC-D73C-B7C9-4F0575193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132" y="3578550"/>
            <a:ext cx="2082288" cy="1249833"/>
          </a:xfrm>
          <a:prstGeom prst="rect">
            <a:avLst/>
          </a:prstGeom>
        </p:spPr>
      </p:pic>
      <p:pic>
        <p:nvPicPr>
          <p:cNvPr id="8" name="Picture 7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370AEBA1-1E16-D530-3F4F-187A1F2D07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9779" y="3578551"/>
            <a:ext cx="1992221" cy="1486675"/>
          </a:xfrm>
          <a:prstGeom prst="rect">
            <a:avLst/>
          </a:prstGeom>
        </p:spPr>
      </p:pic>
      <p:pic>
        <p:nvPicPr>
          <p:cNvPr id="7" name="Picture 6" descr="A diagram of a complex&#10;&#10;Description automatically generated">
            <a:extLst>
              <a:ext uri="{FF2B5EF4-FFF2-40B4-BE49-F238E27FC236}">
                <a16:creationId xmlns:a16="http://schemas.microsoft.com/office/drawing/2014/main" id="{EDE7ACE2-8A6E-914D-AF1E-F508A02D2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954" y="1"/>
            <a:ext cx="4565228" cy="35683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/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 </a:t>
            </a:r>
            <a:r>
              <a:rPr lang="de-DE" dirty="0" err="1"/>
              <a:t>December</a:t>
            </a:r>
            <a:r>
              <a:rPr lang="de-DE" dirty="0"/>
              <a:t> 2025</a:t>
            </a:r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Diversity at CERN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3B4B990-2A23-0526-DAF6-208D2EB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70529"/>
            <a:ext cx="7796926" cy="40143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Three main sites for fixed-target physics: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Area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one of the most diverse experimental facilities that currently exists, serving proton, hadron, electron, muon, and ion beams to yearly over 200 user teams for detector R&amp;D and to the NA61, NA62, NA64, and NA66/AMBER experiments, the two large neutrino platform cryostats, as well as to the GIF++ and CERF irradiation facilities, with combined more than 2000 users. SHiP, a new dark matter search experiment, has just been approved.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renovated 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Area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serves the CLOUD experiment, both IRRAD and CHARM irradiation facilities, and ideas for new detectors like WCTE.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AD/ELEN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precision gets a whole new definition: BASE, BASE-STEP, ALPHA, GBAR, ASACUSA,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AEgIS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and PUMA set records for fundamental constants and found that anti-matter really falls down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consolidation efforts are underway and have been carried out.</a:t>
            </a: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01898CF-2572-4ED6-EEB7-5446017B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402" y="4704924"/>
            <a:ext cx="2426697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7C9D3-360E-02B7-C35E-4EBC2F4D80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533" y="4704923"/>
            <a:ext cx="2016507" cy="1541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8318CC-430E-D0E8-B0C0-D46EF0E285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954" y="4704924"/>
            <a:ext cx="2426697" cy="1537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BD9F-E69A-FF36-4895-043726F92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417" y="4704923"/>
            <a:ext cx="2274030" cy="153748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6F0D3E79-07DF-C3DE-D995-8290F92F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4923" y="4704924"/>
            <a:ext cx="2376264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95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3F5048-E870-88D2-3D96-6EF144C675A3}"/>
              </a:ext>
            </a:extLst>
          </p:cNvPr>
          <p:cNvSpPr txBox="1"/>
          <p:nvPr/>
        </p:nvSpPr>
        <p:spPr>
          <a:xfrm>
            <a:off x="2171564" y="4077072"/>
            <a:ext cx="7848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3200" dirty="0"/>
              <a:t>Thank you very much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77668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Illuminating Neutrino Mysteries: WCTE's quest begins in East Area |  Experimental Areas">
            <a:extLst>
              <a:ext uri="{FF2B5EF4-FFF2-40B4-BE49-F238E27FC236}">
                <a16:creationId xmlns:a16="http://schemas.microsoft.com/office/drawing/2014/main" id="{E0C16AE4-6140-7B04-4F5A-F7527965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582" y="4694764"/>
            <a:ext cx="2206762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graph showing the number of experiments and tests&#10;&#10;Description automatically generated">
            <a:extLst>
              <a:ext uri="{FF2B5EF4-FFF2-40B4-BE49-F238E27FC236}">
                <a16:creationId xmlns:a16="http://schemas.microsoft.com/office/drawing/2014/main" id="{2289AF32-3C1B-1741-EAD3-5CC48BB44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964" y="-2694"/>
            <a:ext cx="3847484" cy="184377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/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12 </a:t>
            </a:r>
            <a:r>
              <a:rPr lang="de-DE" dirty="0" err="1"/>
              <a:t>December</a:t>
            </a:r>
            <a:r>
              <a:rPr lang="de-DE" dirty="0"/>
              <a:t> 2025</a:t>
            </a:r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Science Diversity at CERN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3B4B990-2A23-0526-DAF6-208D2EB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970529"/>
            <a:ext cx="7796926" cy="4014343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Three main sites for fixed-target physics: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Area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is one of the most diverse experimental facilities that currently exists, serving proton, hadron, electron, muon, and ion beams to yearly over 200 user teams for detector R&amp;D and to the NA61, NA62, NA64, and NA66/AMBER experiments, the two large neutrino platform cryostats, as well as to the GIF++ and CERF irradiation facilities, with combined more than 2000 users. SHiP, a new dark matter search experiment, has just been approved.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renovated 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Area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serves the CLOUD experiment, both IRRAD and CHARM irradiation facilities, and ideas for new detectors like WCTE.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AD/ELEN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precision gets a whole new definition: BASE, BASE-STEP, ALPHA, GBAR, ASACUSA,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AEgIS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and PUMA set records for fundamental constants and found that anti-matter really falls down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consolidation efforts are underway and have been carried out.</a:t>
            </a: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01898CF-2572-4ED6-EEB7-5446017BF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5402" y="4704924"/>
            <a:ext cx="2426697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27C9D3-360E-02B7-C35E-4EBC2F4D8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33" y="4704923"/>
            <a:ext cx="2016507" cy="1541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8318CC-430E-D0E8-B0C0-D46EF0E285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954" y="4704924"/>
            <a:ext cx="2426697" cy="15374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BD9F-E69A-FF36-4895-043726F92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417" y="4704923"/>
            <a:ext cx="2274030" cy="1537484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4CF9A8-34B9-E36D-AE08-1B593C23F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3421" y="1811474"/>
            <a:ext cx="3847484" cy="199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C607E96C-C1E9-6DCE-D15A-2DD838F11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3421" y="3805251"/>
            <a:ext cx="3338944" cy="9018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6CD2DA-C2EF-86DE-5A39-EC0B72CF2083}"/>
              </a:ext>
            </a:extLst>
          </p:cNvPr>
          <p:cNvSpPr txBox="1"/>
          <p:nvPr/>
        </p:nvSpPr>
        <p:spPr>
          <a:xfrm>
            <a:off x="10644028" y="4684489"/>
            <a:ext cx="155824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  <a:hlinkClick r:id="rId10"/>
              </a:rPr>
              <a:t>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CERN Courier</a:t>
            </a:r>
            <a:endParaRPr lang="en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6F0D3E79-07DF-C3DE-D995-8290F92F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4923" y="4704924"/>
            <a:ext cx="2376264" cy="15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0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E4F2D09-D699-E17A-6787-38906FF20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427" y="4005111"/>
            <a:ext cx="1385814" cy="105850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M2 Beam at the North Area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53B4B990-2A23-0526-DAF6-208D2EB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994808"/>
            <a:ext cx="11376024" cy="27178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M2 is a 1.1 km-long secondary beamline, transporting particles produced from the T6 target to the EHN2 hall.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In particular, 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has a 700 m long hadron section to allow hadron decays to muons, followed by 9.9 m Beryllium inside a dipole to absorb hadrons while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uons pass through.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A 400 m long muon section selects the final muon momentum with the help of magnetic collimators (scrapers) and cleans the muon beam halo.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M2 has three main operation modes: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High-energy, high-intensity muon beams: Normally for muon momenta up to 160 GeV/c. Higher momenta up to 220 GeV/c are possible, but the flux drops very rapidly with beam momentum.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High-intensity secondary hadron beams: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or momenta up to 280 GeV/c when absorber is retracted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Low-energy, low-intensity electron beams for calibration purposes (e.g. for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EM calorimeters)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FC1907F2-09F6-83D6-ECBF-BB7106614033}"/>
              </a:ext>
            </a:extLst>
          </p:cNvPr>
          <p:cNvSpPr/>
          <p:nvPr/>
        </p:nvSpPr>
        <p:spPr>
          <a:xfrm>
            <a:off x="6209363" y="5045812"/>
            <a:ext cx="45720" cy="603531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00296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raight Arrow Connector 6">
            <a:extLst>
              <a:ext uri="{FF2B5EF4-FFF2-40B4-BE49-F238E27FC236}">
                <a16:creationId xmlns:a16="http://schemas.microsoft.com/office/drawing/2014/main" id="{92223B2C-DB17-A256-224A-DA62BBA10AF9}"/>
              </a:ext>
            </a:extLst>
          </p:cNvPr>
          <p:cNvSpPr/>
          <p:nvPr/>
        </p:nvSpPr>
        <p:spPr>
          <a:xfrm>
            <a:off x="9374" y="5440859"/>
            <a:ext cx="424282" cy="1"/>
          </a:xfrm>
          <a:prstGeom prst="line">
            <a:avLst/>
          </a:prstGeom>
          <a:noFill/>
          <a:ln w="28575" cap="flat">
            <a:solidFill>
              <a:schemeClr val="accent1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1FA6492-D753-639B-BB3E-6567C2AF3B3B}"/>
              </a:ext>
            </a:extLst>
          </p:cNvPr>
          <p:cNvSpPr/>
          <p:nvPr/>
        </p:nvSpPr>
        <p:spPr>
          <a:xfrm>
            <a:off x="433656" y="5232375"/>
            <a:ext cx="45720" cy="416968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00296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918D4D39-A5DA-CFD5-018A-8A007AF7C71C}"/>
              </a:ext>
            </a:extLst>
          </p:cNvPr>
          <p:cNvGrpSpPr/>
          <p:nvPr/>
        </p:nvGrpSpPr>
        <p:grpSpPr>
          <a:xfrm>
            <a:off x="407987" y="5316496"/>
            <a:ext cx="5532132" cy="248723"/>
            <a:chOff x="-1918420" y="-4"/>
            <a:chExt cx="5532129" cy="248722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F58352B6-2F40-F1DC-0971-7BC05CB70076}"/>
                </a:ext>
              </a:extLst>
            </p:cNvPr>
            <p:cNvSpPr/>
            <p:nvPr/>
          </p:nvSpPr>
          <p:spPr>
            <a:xfrm>
              <a:off x="1806854" y="-1"/>
              <a:ext cx="1806855" cy="24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69" y="0"/>
                  </a:lnTo>
                  <a:lnTo>
                    <a:pt x="21600" y="10800"/>
                  </a:lnTo>
                  <a:lnTo>
                    <a:pt x="1806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04276"/>
                </a:gs>
                <a:gs pos="55000">
                  <a:srgbClr val="BFC3D5"/>
                </a:gs>
                <a:gs pos="100000">
                  <a:srgbClr val="E0E2EA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945505CE-B706-B205-29E4-6CBD7101B170}"/>
                </a:ext>
              </a:extLst>
            </p:cNvPr>
            <p:cNvSpPr/>
            <p:nvPr/>
          </p:nvSpPr>
          <p:spPr>
            <a:xfrm rot="10800000">
              <a:off x="-1918420" y="-4"/>
              <a:ext cx="3725275" cy="24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869" y="0"/>
                  </a:lnTo>
                  <a:lnTo>
                    <a:pt x="21600" y="10800"/>
                  </a:lnTo>
                  <a:lnTo>
                    <a:pt x="1886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304276"/>
                </a:gs>
                <a:gs pos="55000">
                  <a:srgbClr val="BFC3D5"/>
                </a:gs>
                <a:gs pos="100000">
                  <a:srgbClr val="E0E2EA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2">
            <a:extLst>
              <a:ext uri="{FF2B5EF4-FFF2-40B4-BE49-F238E27FC236}">
                <a16:creationId xmlns:a16="http://schemas.microsoft.com/office/drawing/2014/main" id="{6D42956A-811D-2EE7-FEFD-4AB9100A6C5E}"/>
              </a:ext>
            </a:extLst>
          </p:cNvPr>
          <p:cNvSpPr/>
          <p:nvPr/>
        </p:nvSpPr>
        <p:spPr>
          <a:xfrm>
            <a:off x="5874281" y="5232375"/>
            <a:ext cx="144478" cy="416968"/>
          </a:xfrm>
          <a:prstGeom prst="rect">
            <a:avLst/>
          </a:prstGeom>
          <a:solidFill>
            <a:schemeClr val="accent1"/>
          </a:solidFill>
          <a:ln w="9525" cap="flat">
            <a:solidFill>
              <a:srgbClr val="00296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16F91F12-19B4-FFEE-4078-7B413F39CEA1}"/>
              </a:ext>
            </a:extLst>
          </p:cNvPr>
          <p:cNvSpPr txBox="1"/>
          <p:nvPr/>
        </p:nvSpPr>
        <p:spPr>
          <a:xfrm>
            <a:off x="2460248" y="4932525"/>
            <a:ext cx="77056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2200"/>
            </a:pP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π,K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39E6CA77-E9F1-0AB9-8831-39D94C1C6C60}"/>
              </a:ext>
            </a:extLst>
          </p:cNvPr>
          <p:cNvSpPr txBox="1"/>
          <p:nvPr/>
        </p:nvSpPr>
        <p:spPr>
          <a:xfrm>
            <a:off x="5317484" y="4932525"/>
            <a:ext cx="35223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</a:p>
        </p:txBody>
      </p:sp>
      <p:sp>
        <p:nvSpPr>
          <p:cNvPr id="20" name="Right Arrow 30">
            <a:extLst>
              <a:ext uri="{FF2B5EF4-FFF2-40B4-BE49-F238E27FC236}">
                <a16:creationId xmlns:a16="http://schemas.microsoft.com/office/drawing/2014/main" id="{5BA9166E-51B8-5B7F-CE04-F635ECA17A2B}"/>
              </a:ext>
            </a:extLst>
          </p:cNvPr>
          <p:cNvSpPr/>
          <p:nvPr/>
        </p:nvSpPr>
        <p:spPr>
          <a:xfrm>
            <a:off x="2979924" y="5097773"/>
            <a:ext cx="2306677" cy="80554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606D96"/>
              </a:gs>
              <a:gs pos="27000">
                <a:srgbClr val="768CB2"/>
              </a:gs>
              <a:gs pos="100000">
                <a:srgbClr val="D5D7E2"/>
              </a:gs>
            </a:gsLst>
            <a:lin ang="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66103D2B-BD68-0414-0D3C-E2E963A7953C}"/>
              </a:ext>
            </a:extLst>
          </p:cNvPr>
          <p:cNvSpPr txBox="1"/>
          <p:nvPr/>
        </p:nvSpPr>
        <p:spPr>
          <a:xfrm rot="16200000">
            <a:off x="9029488" y="5184354"/>
            <a:ext cx="96932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BEND 6</a:t>
            </a: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7BBA2EC4-5CD2-A25F-1619-C3C1BDAA46DC}"/>
              </a:ext>
            </a:extLst>
          </p:cNvPr>
          <p:cNvSpPr txBox="1"/>
          <p:nvPr/>
        </p:nvSpPr>
        <p:spPr>
          <a:xfrm>
            <a:off x="150934" y="4978245"/>
            <a:ext cx="54446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4" name="Straight Arrow Connector 40">
            <a:extLst>
              <a:ext uri="{FF2B5EF4-FFF2-40B4-BE49-F238E27FC236}">
                <a16:creationId xmlns:a16="http://schemas.microsoft.com/office/drawing/2014/main" id="{56CB393A-C512-43EC-ED72-66E04908DB7B}"/>
              </a:ext>
            </a:extLst>
          </p:cNvPr>
          <p:cNvSpPr/>
          <p:nvPr/>
        </p:nvSpPr>
        <p:spPr>
          <a:xfrm>
            <a:off x="469320" y="5863705"/>
            <a:ext cx="5470797" cy="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traight Arrow Connector 44">
            <a:extLst>
              <a:ext uri="{FF2B5EF4-FFF2-40B4-BE49-F238E27FC236}">
                <a16:creationId xmlns:a16="http://schemas.microsoft.com/office/drawing/2014/main" id="{68117E77-E625-5F42-5F9B-F36CF0B7F611}"/>
              </a:ext>
            </a:extLst>
          </p:cNvPr>
          <p:cNvSpPr/>
          <p:nvPr/>
        </p:nvSpPr>
        <p:spPr>
          <a:xfrm>
            <a:off x="5946521" y="5863705"/>
            <a:ext cx="4789890" cy="7557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traight Connector 47">
            <a:extLst>
              <a:ext uri="{FF2B5EF4-FFF2-40B4-BE49-F238E27FC236}">
                <a16:creationId xmlns:a16="http://schemas.microsoft.com/office/drawing/2014/main" id="{D62DB3E1-81F9-BF87-B286-8DF1FB1A05B5}"/>
              </a:ext>
            </a:extLst>
          </p:cNvPr>
          <p:cNvSpPr/>
          <p:nvPr/>
        </p:nvSpPr>
        <p:spPr>
          <a:xfrm flipH="1">
            <a:off x="479376" y="5736435"/>
            <a:ext cx="1" cy="260196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traight Connector 49">
            <a:extLst>
              <a:ext uri="{FF2B5EF4-FFF2-40B4-BE49-F238E27FC236}">
                <a16:creationId xmlns:a16="http://schemas.microsoft.com/office/drawing/2014/main" id="{81344102-4634-1DE5-1DED-31A6E56EB2F0}"/>
              </a:ext>
            </a:extLst>
          </p:cNvPr>
          <p:cNvSpPr/>
          <p:nvPr/>
        </p:nvSpPr>
        <p:spPr>
          <a:xfrm>
            <a:off x="5940117" y="5736435"/>
            <a:ext cx="1" cy="260196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traight Connector 50">
            <a:extLst>
              <a:ext uri="{FF2B5EF4-FFF2-40B4-BE49-F238E27FC236}">
                <a16:creationId xmlns:a16="http://schemas.microsoft.com/office/drawing/2014/main" id="{87AC41E6-493F-9CD4-9750-8237A2F848ED}"/>
              </a:ext>
            </a:extLst>
          </p:cNvPr>
          <p:cNvSpPr/>
          <p:nvPr/>
        </p:nvSpPr>
        <p:spPr>
          <a:xfrm>
            <a:off x="10736937" y="5736435"/>
            <a:ext cx="1" cy="260196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51">
            <a:extLst>
              <a:ext uri="{FF2B5EF4-FFF2-40B4-BE49-F238E27FC236}">
                <a16:creationId xmlns:a16="http://schemas.microsoft.com/office/drawing/2014/main" id="{AF757356-3B50-B5C9-0BC6-4756F28A0962}"/>
              </a:ext>
            </a:extLst>
          </p:cNvPr>
          <p:cNvSpPr txBox="1"/>
          <p:nvPr/>
        </p:nvSpPr>
        <p:spPr>
          <a:xfrm>
            <a:off x="2780982" y="5532711"/>
            <a:ext cx="139762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00 m</a:t>
            </a:r>
          </a:p>
        </p:txBody>
      </p:sp>
      <p:sp>
        <p:nvSpPr>
          <p:cNvPr id="30" name="TextBox 52">
            <a:extLst>
              <a:ext uri="{FF2B5EF4-FFF2-40B4-BE49-F238E27FC236}">
                <a16:creationId xmlns:a16="http://schemas.microsoft.com/office/drawing/2014/main" id="{79927E3B-C521-8E74-0A0C-7747D9D91385}"/>
              </a:ext>
            </a:extLst>
          </p:cNvPr>
          <p:cNvSpPr txBox="1"/>
          <p:nvPr/>
        </p:nvSpPr>
        <p:spPr>
          <a:xfrm>
            <a:off x="7748354" y="5536337"/>
            <a:ext cx="152396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400 m</a:t>
            </a:r>
          </a:p>
        </p:txBody>
      </p:sp>
      <p:sp>
        <p:nvSpPr>
          <p:cNvPr id="31" name="TextBox 53">
            <a:extLst>
              <a:ext uri="{FF2B5EF4-FFF2-40B4-BE49-F238E27FC236}">
                <a16:creationId xmlns:a16="http://schemas.microsoft.com/office/drawing/2014/main" id="{461E5F1A-D045-F305-E876-4C65D8FB8440}"/>
              </a:ext>
            </a:extLst>
          </p:cNvPr>
          <p:cNvSpPr txBox="1"/>
          <p:nvPr/>
        </p:nvSpPr>
        <p:spPr>
          <a:xfrm>
            <a:off x="1603018" y="5887546"/>
            <a:ext cx="377290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Hadron Decay Section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D444A6FC-50FE-2142-289A-D760C51FE600}"/>
              </a:ext>
            </a:extLst>
          </p:cNvPr>
          <p:cNvSpPr txBox="1"/>
          <p:nvPr/>
        </p:nvSpPr>
        <p:spPr>
          <a:xfrm>
            <a:off x="7825027" y="5862087"/>
            <a:ext cx="303969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Muon Cleaning Section</a:t>
            </a:r>
          </a:p>
        </p:txBody>
      </p:sp>
      <p:sp>
        <p:nvSpPr>
          <p:cNvPr id="33" name="TextBox 73">
            <a:extLst>
              <a:ext uri="{FF2B5EF4-FFF2-40B4-BE49-F238E27FC236}">
                <a16:creationId xmlns:a16="http://schemas.microsoft.com/office/drawing/2014/main" id="{809F2EC0-7EC9-48F0-BBCF-1F0FB1EAA8C1}"/>
              </a:ext>
            </a:extLst>
          </p:cNvPr>
          <p:cNvSpPr txBox="1"/>
          <p:nvPr/>
        </p:nvSpPr>
        <p:spPr>
          <a:xfrm>
            <a:off x="3067788" y="4774695"/>
            <a:ext cx="23210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sz="2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(172 ± 17) GeV/c</a:t>
            </a:r>
          </a:p>
        </p:txBody>
      </p:sp>
      <p:sp>
        <p:nvSpPr>
          <p:cNvPr id="34" name="TextBox 74">
            <a:extLst>
              <a:ext uri="{FF2B5EF4-FFF2-40B4-BE49-F238E27FC236}">
                <a16:creationId xmlns:a16="http://schemas.microsoft.com/office/drawing/2014/main" id="{B66E3FEF-6ED2-EF6E-E044-D7B651AAB00B}"/>
              </a:ext>
            </a:extLst>
          </p:cNvPr>
          <p:cNvSpPr txBox="1"/>
          <p:nvPr/>
        </p:nvSpPr>
        <p:spPr>
          <a:xfrm rot="20899096">
            <a:off x="7137446" y="4508878"/>
            <a:ext cx="232109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sz="2200"/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(160 ± </a:t>
            </a:r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) GeV/c</a:t>
            </a:r>
          </a:p>
        </p:txBody>
      </p:sp>
      <p:grpSp>
        <p:nvGrpSpPr>
          <p:cNvPr id="35" name="Group 19">
            <a:extLst>
              <a:ext uri="{FF2B5EF4-FFF2-40B4-BE49-F238E27FC236}">
                <a16:creationId xmlns:a16="http://schemas.microsoft.com/office/drawing/2014/main" id="{EF917330-CDDB-EB72-509A-D3CF10D6D326}"/>
              </a:ext>
            </a:extLst>
          </p:cNvPr>
          <p:cNvGrpSpPr/>
          <p:nvPr/>
        </p:nvGrpSpPr>
        <p:grpSpPr>
          <a:xfrm rot="20873289">
            <a:off x="5977605" y="4960430"/>
            <a:ext cx="3489086" cy="239728"/>
            <a:chOff x="0" y="0"/>
            <a:chExt cx="1040770" cy="174231"/>
          </a:xfrm>
          <a:solidFill>
            <a:schemeClr val="bg1">
              <a:lumMod val="85000"/>
            </a:schemeClr>
          </a:solidFill>
        </p:grpSpPr>
        <p:sp>
          <p:nvSpPr>
            <p:cNvPr id="36" name="Pentagon 20">
              <a:extLst>
                <a:ext uri="{FF2B5EF4-FFF2-40B4-BE49-F238E27FC236}">
                  <a16:creationId xmlns:a16="http://schemas.microsoft.com/office/drawing/2014/main" id="{0BDD8178-5265-E50F-3B73-2021D93B7FF1}"/>
                </a:ext>
              </a:extLst>
            </p:cNvPr>
            <p:cNvSpPr/>
            <p:nvPr/>
          </p:nvSpPr>
          <p:spPr>
            <a:xfrm>
              <a:off x="516943" y="-1"/>
              <a:ext cx="523828" cy="17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08" y="0"/>
                  </a:lnTo>
                  <a:lnTo>
                    <a:pt x="21600" y="10800"/>
                  </a:lnTo>
                  <a:lnTo>
                    <a:pt x="18008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Pentagon 21">
              <a:extLst>
                <a:ext uri="{FF2B5EF4-FFF2-40B4-BE49-F238E27FC236}">
                  <a16:creationId xmlns:a16="http://schemas.microsoft.com/office/drawing/2014/main" id="{A1FC1EFC-2135-1439-8AF8-CC0FF5B34FE6}"/>
                </a:ext>
              </a:extLst>
            </p:cNvPr>
            <p:cNvSpPr/>
            <p:nvPr/>
          </p:nvSpPr>
          <p:spPr>
            <a:xfrm rot="10800000">
              <a:off x="0" y="0"/>
              <a:ext cx="523828" cy="17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08" y="0"/>
                  </a:lnTo>
                  <a:lnTo>
                    <a:pt x="21600" y="10800"/>
                  </a:lnTo>
                  <a:lnTo>
                    <a:pt x="18008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Isosceles Triangle 22">
            <a:extLst>
              <a:ext uri="{FF2B5EF4-FFF2-40B4-BE49-F238E27FC236}">
                <a16:creationId xmlns:a16="http://schemas.microsoft.com/office/drawing/2014/main" id="{64F123D7-4894-4948-415B-6B260ED2D1EA}"/>
              </a:ext>
            </a:extLst>
          </p:cNvPr>
          <p:cNvSpPr/>
          <p:nvPr/>
        </p:nvSpPr>
        <p:spPr>
          <a:xfrm rot="10800000">
            <a:off x="9349978" y="4511238"/>
            <a:ext cx="277059" cy="482349"/>
          </a:xfrm>
          <a:prstGeom prst="triangle">
            <a:avLst/>
          </a:prstGeom>
          <a:gradFill flip="none" rotWithShape="1">
            <a:gsLst>
              <a:gs pos="0">
                <a:srgbClr val="858EB3"/>
              </a:gs>
              <a:gs pos="25000">
                <a:srgbClr val="344578"/>
              </a:gs>
              <a:gs pos="38000">
                <a:srgbClr val="293A6D"/>
              </a:gs>
              <a:gs pos="55000">
                <a:srgbClr val="012968"/>
              </a:gs>
              <a:gs pos="80000">
                <a:srgbClr val="002868"/>
              </a:gs>
              <a:gs pos="88000">
                <a:srgbClr val="002A6D"/>
              </a:gs>
              <a:gs pos="100000">
                <a:srgbClr val="003294"/>
              </a:gs>
            </a:gsLst>
            <a:lin ang="5400000" scaled="0"/>
          </a:gradFill>
          <a:ln w="9525" cap="flat">
            <a:solidFill>
              <a:srgbClr val="00296B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C6A8BD94-E8E6-8873-44A7-6AD1661F8148}"/>
              </a:ext>
            </a:extLst>
          </p:cNvPr>
          <p:cNvSpPr txBox="1"/>
          <p:nvPr/>
        </p:nvSpPr>
        <p:spPr>
          <a:xfrm>
            <a:off x="10736411" y="3696257"/>
            <a:ext cx="129313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BA34D12-58D1-44DB-D842-1DDA1062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873" y="4033536"/>
            <a:ext cx="1662573" cy="6854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4B9CB29-F798-2F7E-7CFE-CE780CAC2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890" y="4724108"/>
            <a:ext cx="787400" cy="660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ABA344-7A8F-8D7C-0B43-8DB994C62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160" y="4816509"/>
            <a:ext cx="877656" cy="483869"/>
          </a:xfrm>
          <a:prstGeom prst="rect">
            <a:avLst/>
          </a:prstGeom>
        </p:spPr>
      </p:pic>
      <p:sp>
        <p:nvSpPr>
          <p:cNvPr id="45" name="TextBox 35">
            <a:extLst>
              <a:ext uri="{FF2B5EF4-FFF2-40B4-BE49-F238E27FC236}">
                <a16:creationId xmlns:a16="http://schemas.microsoft.com/office/drawing/2014/main" id="{EE8652A9-686A-47A8-58ED-CA73FEEB4987}"/>
              </a:ext>
            </a:extLst>
          </p:cNvPr>
          <p:cNvSpPr txBox="1"/>
          <p:nvPr/>
        </p:nvSpPr>
        <p:spPr>
          <a:xfrm rot="16200000">
            <a:off x="5063233" y="4168587"/>
            <a:ext cx="177431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 Absorber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36">
            <a:extLst>
              <a:ext uri="{FF2B5EF4-FFF2-40B4-BE49-F238E27FC236}">
                <a16:creationId xmlns:a16="http://schemas.microsoft.com/office/drawing/2014/main" id="{893020A4-41A6-D1EC-1780-DA2F3FBFC84F}"/>
              </a:ext>
            </a:extLst>
          </p:cNvPr>
          <p:cNvSpPr txBox="1"/>
          <p:nvPr/>
        </p:nvSpPr>
        <p:spPr>
          <a:xfrm>
            <a:off x="10821890" y="5699129"/>
            <a:ext cx="129313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EHN2 Hall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9">
            <a:extLst>
              <a:ext uri="{FF2B5EF4-FFF2-40B4-BE49-F238E27FC236}">
                <a16:creationId xmlns:a16="http://schemas.microsoft.com/office/drawing/2014/main" id="{5625428D-A03D-110B-915F-5963CC203205}"/>
              </a:ext>
            </a:extLst>
          </p:cNvPr>
          <p:cNvGrpSpPr/>
          <p:nvPr/>
        </p:nvGrpSpPr>
        <p:grpSpPr>
          <a:xfrm>
            <a:off x="9578257" y="4634698"/>
            <a:ext cx="948633" cy="181811"/>
            <a:chOff x="0" y="0"/>
            <a:chExt cx="1040770" cy="174231"/>
          </a:xfrm>
          <a:solidFill>
            <a:schemeClr val="bg1">
              <a:lumMod val="85000"/>
            </a:schemeClr>
          </a:solidFill>
        </p:grpSpPr>
        <p:sp>
          <p:nvSpPr>
            <p:cNvPr id="16" name="Pentagon 20">
              <a:extLst>
                <a:ext uri="{FF2B5EF4-FFF2-40B4-BE49-F238E27FC236}">
                  <a16:creationId xmlns:a16="http://schemas.microsoft.com/office/drawing/2014/main" id="{917912A3-310F-2BCB-C362-BA87F5832827}"/>
                </a:ext>
              </a:extLst>
            </p:cNvPr>
            <p:cNvSpPr/>
            <p:nvPr/>
          </p:nvSpPr>
          <p:spPr>
            <a:xfrm>
              <a:off x="516943" y="-1"/>
              <a:ext cx="523828" cy="174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08" y="0"/>
                  </a:lnTo>
                  <a:lnTo>
                    <a:pt x="21600" y="10800"/>
                  </a:lnTo>
                  <a:lnTo>
                    <a:pt x="18008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entagon 21">
              <a:extLst>
                <a:ext uri="{FF2B5EF4-FFF2-40B4-BE49-F238E27FC236}">
                  <a16:creationId xmlns:a16="http://schemas.microsoft.com/office/drawing/2014/main" id="{3D7946B1-9205-3DF6-C7C9-552EFA8C8809}"/>
                </a:ext>
              </a:extLst>
            </p:cNvPr>
            <p:cNvSpPr/>
            <p:nvPr/>
          </p:nvSpPr>
          <p:spPr>
            <a:xfrm rot="10800000">
              <a:off x="0" y="0"/>
              <a:ext cx="523828" cy="17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008" y="0"/>
                  </a:lnTo>
                  <a:lnTo>
                    <a:pt x="21600" y="10800"/>
                  </a:lnTo>
                  <a:lnTo>
                    <a:pt x="18008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35">
            <a:extLst>
              <a:ext uri="{FF2B5EF4-FFF2-40B4-BE49-F238E27FC236}">
                <a16:creationId xmlns:a16="http://schemas.microsoft.com/office/drawing/2014/main" id="{4400982B-BA27-E731-3EC7-6E8EFDD16C61}"/>
              </a:ext>
            </a:extLst>
          </p:cNvPr>
          <p:cNvSpPr txBox="1"/>
          <p:nvPr/>
        </p:nvSpPr>
        <p:spPr>
          <a:xfrm>
            <a:off x="6310271" y="4962080"/>
            <a:ext cx="177431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2200"/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Scrapers</a:t>
            </a:r>
          </a:p>
        </p:txBody>
      </p:sp>
    </p:spTree>
    <p:extLst>
      <p:ext uri="{BB962C8B-B14F-4D97-AF65-F5344CB8AC3E}">
        <p14:creationId xmlns:p14="http://schemas.microsoft.com/office/powerpoint/2010/main" val="65423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M2 Beam at the North Area</a:t>
            </a:r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1D053B24-9EFE-88B4-0DBF-F042674CC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691220"/>
              </p:ext>
            </p:extLst>
          </p:nvPr>
        </p:nvGraphicFramePr>
        <p:xfrm>
          <a:off x="407988" y="3964623"/>
          <a:ext cx="11376024" cy="2245360"/>
        </p:xfrm>
        <a:graphic>
          <a:graphicData uri="http://schemas.openxmlformats.org/drawingml/2006/table">
            <a:tbl>
              <a:tblPr firstRow="1" bandRow="1"/>
              <a:tblGrid>
                <a:gridCol w="1141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0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7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9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6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603">
                  <a:extLst>
                    <a:ext uri="{9D8B030D-6E8A-4147-A177-3AD203B41FA5}">
                      <a16:colId xmlns:a16="http://schemas.microsoft.com/office/drawing/2014/main" val="2811513079"/>
                    </a:ext>
                  </a:extLst>
                </a:gridCol>
              </a:tblGrid>
              <a:tr h="30399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Beam Mode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0"/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Momentum</a:t>
                      </a:r>
                    </a:p>
                    <a:p>
                      <a:pPr algn="ctr">
                        <a:defRPr sz="1600" b="0"/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(GeV/c)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0"/>
                      </a:pPr>
                      <a:r>
                        <a:rPr sz="1500">
                          <a:solidFill>
                            <a:schemeClr val="bg1"/>
                          </a:solidFill>
                        </a:rPr>
                        <a:t>Max. Flux</a:t>
                      </a:r>
                    </a:p>
                    <a:p>
                      <a:pPr algn="ctr">
                        <a:defRPr sz="1600" b="0"/>
                      </a:pPr>
                      <a:r>
                        <a:rPr sz="1500">
                          <a:solidFill>
                            <a:schemeClr val="bg1"/>
                          </a:solidFill>
                        </a:rPr>
                        <a:t>(ppp / 4.8s)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0"/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Typical</a:t>
                      </a:r>
                      <a:br>
                        <a:rPr sz="1500" dirty="0">
                          <a:solidFill>
                            <a:schemeClr val="bg1"/>
                          </a:solidFill>
                        </a:rPr>
                      </a:br>
                      <a:r>
                        <a:rPr sz="1500" dirty="0" err="1">
                          <a:solidFill>
                            <a:schemeClr val="bg1"/>
                          </a:solidFill>
                          <a:latin typeface="Symbol"/>
                          <a:ea typeface="Symbol"/>
                          <a:cs typeface="Symbol"/>
                          <a:sym typeface="Symbol"/>
                        </a:rPr>
                        <a:t>D</a:t>
                      </a:r>
                      <a:r>
                        <a:rPr sz="150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sz="1500" dirty="0">
                          <a:solidFill>
                            <a:schemeClr val="bg1"/>
                          </a:solidFill>
                        </a:rPr>
                        <a:t>/p (%)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Typical RMS spot at 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</a:rPr>
                        <a:t>COMPASS </a:t>
                      </a:r>
                      <a:r>
                        <a:rPr sz="15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 err="1">
                          <a:solidFill>
                            <a:schemeClr val="bg1"/>
                          </a:solidFill>
                        </a:rPr>
                        <a:t>Polarisation</a:t>
                      </a:r>
                      <a:endParaRPr sz="15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0"/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Absorber</a:t>
                      </a:r>
                    </a:p>
                    <a:p>
                      <a:pPr algn="ctr">
                        <a:defRPr sz="1600" b="0"/>
                      </a:pPr>
                      <a:r>
                        <a:rPr sz="1500" dirty="0">
                          <a:solidFill>
                            <a:schemeClr val="bg1"/>
                          </a:solidFill>
                        </a:rPr>
                        <a:t>(9.9 m Be)</a:t>
                      </a: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600" b="0"/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</a:rPr>
                        <a:t>Sec. </a:t>
                      </a:r>
                      <a:r>
                        <a:rPr lang="fr-CH" sz="1500" dirty="0" err="1">
                          <a:solidFill>
                            <a:schemeClr val="bg1"/>
                          </a:solidFill>
                        </a:rPr>
                        <a:t>target</a:t>
                      </a:r>
                      <a:r>
                        <a:rPr lang="fr-CH" sz="15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>
                        <a:defRPr sz="1600" b="0"/>
                      </a:pPr>
                      <a:r>
                        <a:rPr lang="fr-CH" sz="1500" dirty="0">
                          <a:solidFill>
                            <a:schemeClr val="bg1"/>
                          </a:solidFill>
                        </a:rPr>
                        <a:t>(5 mm Pb)</a:t>
                      </a:r>
                      <a:endParaRPr sz="15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accent1"/>
                          </a:solidFill>
                        </a:rPr>
                        <a:t>Muons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+208/190
+172/160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r>
                        <a:rPr sz="1500"/>
                        <a:t>~10</a:t>
                      </a:r>
                      <a:r>
                        <a:rPr sz="1500" baseline="30000"/>
                        <a:t>8</a:t>
                      </a:r>
                    </a:p>
                    <a:p>
                      <a:pPr algn="ctr">
                        <a:defRPr sz="1600"/>
                      </a:pPr>
                      <a:r>
                        <a:rPr sz="1500"/>
                        <a:t>2.5 10</a:t>
                      </a:r>
                      <a:r>
                        <a:rPr sz="1500" baseline="30000"/>
                        <a:t>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3%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8 x 8 mm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80%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IN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fr-CH" sz="1500" dirty="0">
                          <a:solidFill>
                            <a:schemeClr val="accent1"/>
                          </a:solidFill>
                        </a:rPr>
                        <a:t>OUT</a:t>
                      </a:r>
                      <a:endParaRPr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Hadrons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accent1"/>
                          </a:solidFill>
                        </a:rPr>
                        <a:t>+190
-190
Max. 280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r>
                        <a:rPr sz="1500" dirty="0"/>
                        <a:t>10</a:t>
                      </a:r>
                      <a:r>
                        <a:rPr sz="1500" baseline="30000" dirty="0"/>
                        <a:t>8</a:t>
                      </a:r>
                      <a:r>
                        <a:rPr sz="1500" dirty="0"/>
                        <a:t> (RP)</a:t>
                      </a:r>
                    </a:p>
                    <a:p>
                      <a:pPr algn="ctr">
                        <a:defRPr sz="1600"/>
                      </a:pPr>
                      <a:r>
                        <a:rPr sz="1500" dirty="0"/>
                        <a:t>4 10</a:t>
                      </a:r>
                      <a:r>
                        <a:rPr sz="1500" baseline="30000" dirty="0"/>
                        <a:t>8</a:t>
                      </a:r>
                      <a:r>
                        <a:rPr sz="1500" dirty="0"/>
                        <a:t> (with dedicated dump)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endParaRPr sz="1500"/>
                    </a:p>
                    <a:p>
                      <a:pPr algn="ctr">
                        <a:defRPr sz="1600"/>
                      </a:pPr>
                      <a:r>
                        <a:rPr sz="1500"/>
                        <a:t>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endParaRPr sz="1500" dirty="0"/>
                    </a:p>
                    <a:p>
                      <a:pPr algn="ctr">
                        <a:defRPr sz="1600"/>
                      </a:pPr>
                      <a:r>
                        <a:rPr sz="1500" dirty="0"/>
                        <a:t>5 x 5 mm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endParaRPr sz="1500"/>
                    </a:p>
                    <a:p>
                      <a:pPr algn="ctr">
                        <a:defRPr sz="1600"/>
                      </a:pPr>
                      <a:r>
                        <a:rPr sz="1500"/>
                        <a:t>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OUT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fr-CH" sz="1500" dirty="0">
                          <a:solidFill>
                            <a:schemeClr val="accent1"/>
                          </a:solidFill>
                        </a:rPr>
                        <a:t>OUT</a:t>
                      </a:r>
                      <a:endParaRPr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Electrons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-10 to -40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600"/>
                      </a:pPr>
                      <a:r>
                        <a:rPr sz="1500"/>
                        <a:t>&lt; 2 10 </a:t>
                      </a:r>
                      <a:r>
                        <a:rPr sz="1500" baseline="30000"/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chemeClr val="accent1"/>
                          </a:solidFill>
                        </a:rPr>
                        <a:t>&gt; 10 x 10 mm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accent1"/>
                          </a:solidFill>
                        </a:rPr>
                        <a:t>₋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 dirty="0">
                          <a:solidFill>
                            <a:schemeClr val="accent1"/>
                          </a:solidFill>
                        </a:rPr>
                        <a:t>OUT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fr-CH" sz="1500" dirty="0">
                          <a:solidFill>
                            <a:schemeClr val="accent1"/>
                          </a:solidFill>
                        </a:rPr>
                        <a:t>IN</a:t>
                      </a:r>
                      <a:endParaRPr sz="1500" dirty="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994808"/>
            <a:ext cx="11376024" cy="27178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M2 is a 1.1 km-long secondary beamline, transporting particles produced from the T6 target to the EHN2 hall.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In particular, 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has a 700 m long hadron section to allow hadron decays to muons, followed by 9.9 m Beryllium inside a dipole to absorb hadrons while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uons pass through.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A 400 m long muon section selects the final muon momentum with the help of magnetic collimators (scrapers) and cleans the muon beam halo.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M2 has three main operation modes: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High-energy, high-intensity muon beams: Normally for muon momenta up to 160 GeV/c. Higher momenta up to 220 GeV/c are possible, but the flux drops very rapidly with beam momentum.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High-intensity secondary hadron beams: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or momenta up to 280 GeV/c when absorber is retracted.</a:t>
            </a:r>
          </a:p>
          <a:p>
            <a:pPr lvl="1">
              <a:spcBef>
                <a:spcPts val="300"/>
              </a:spcBef>
            </a:pP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Low-energy, low-intensity electron beams for calibration purposes (e.g. for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EM calorimeters)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M2 Fixed-Target Physics Overview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994808"/>
            <a:ext cx="11376024" cy="5261026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Hosting three experiments, currently taking data or entering operation, with complementary long-term physics programmes: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en-GB" sz="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en-GB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AMBER/NA66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see A. </a:t>
            </a:r>
            <a:r>
              <a:rPr lang="en-GB" sz="1600" i="1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Thiel’s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presentation, taking data</a:t>
            </a:r>
            <a:endParaRPr lang="en-GB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QCD facility with a broad and staged physics programme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1: proton structure and QCD precision measurements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 charge radius with high-energy 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 scattering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antiproton production cross sections (cosmic-ray and dark-matter context, </a:t>
            </a:r>
            <a:r>
              <a:rPr lang="en-GB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pion- and kaon-induced </a:t>
            </a:r>
            <a:r>
              <a:rPr lang="en-GB" sz="16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Drell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Yan processes (</a:t>
            </a:r>
            <a:r>
              <a:rPr lang="en-GB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2: hadron spectroscopy and structure with high-intensity kaon beams (</a:t>
            </a:r>
            <a:r>
              <a:rPr lang="en-GB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proposal in preparation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GB" sz="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NA64µ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taking data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Precision search for feebly interacting particles in the muon sector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Missing-energy technique using high-intensity muon beams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Strong sensitivity to dark photons and other hidden-sector mediators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endParaRPr lang="en-GB" sz="5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MUonE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GB" sz="1600" i="1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pilot run completed, proposal in preparation</a:t>
            </a:r>
            <a:endParaRPr lang="en-GB" sz="1600" b="1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High-precision measurement of elastic 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scattering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Experimental determination of the leading hadronic vacuum polarisation contribution to (g−2)</a:t>
            </a:r>
            <a:r>
              <a:rPr lang="en-GB" sz="1600" b="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endParaRPr lang="en-GB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Complementary to the </a:t>
            </a:r>
            <a:r>
              <a:rPr lang="en-GB" sz="16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e⁺e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⁻ dispersive approach, providing an independent cross-check also </a:t>
            </a:r>
            <a:b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lattice-QCD determinations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2376B-B6A7-56E6-E402-46E99B61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545" y="1333042"/>
            <a:ext cx="2855645" cy="117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E9BF9D-DA37-1F87-C5B3-C184B7CC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276" y="3486608"/>
            <a:ext cx="1893480" cy="1588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7276A-2D0A-5DFD-1D5A-E69EAEE55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373" y="5129163"/>
            <a:ext cx="1511048" cy="8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2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AMBER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24437"/>
            <a:ext cx="6461163" cy="243280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PBARX (antiproton production):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Inclusive antiproton production in p-He, p-H and p-D collisions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taken in 2023/2024 at multiple beam momenta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from 80 to 250 GeV/c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ongoing, first publication in preparation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PRM (proton charge radius):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High-energy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 elastic scattering using an active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target (TPC)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2025 focused on commissioning and beam tests of the high-pressure TPC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long physics data taking in 2026, exclusive user of M2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14DEB-FF5E-F6D4-0281-AE128F931C02}"/>
              </a:ext>
            </a:extLst>
          </p:cNvPr>
          <p:cNvSpPr txBox="1"/>
          <p:nvPr/>
        </p:nvSpPr>
        <p:spPr>
          <a:xfrm>
            <a:off x="10433824" y="5916215"/>
            <a:ext cx="1669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GB" sz="1200" dirty="0">
                <a:solidFill>
                  <a:schemeClr val="tx2"/>
                </a:solidFill>
              </a:rPr>
              <a:t>See A. </a:t>
            </a:r>
            <a:r>
              <a:rPr lang="en-GB" sz="1200" dirty="0" err="1">
                <a:solidFill>
                  <a:schemeClr val="tx2"/>
                </a:solidFill>
              </a:rPr>
              <a:t>Thiel’s</a:t>
            </a:r>
            <a:r>
              <a:rPr lang="en-GB" sz="1200" dirty="0">
                <a:solidFill>
                  <a:schemeClr val="tx2"/>
                </a:solidFill>
              </a:rPr>
              <a:t> talk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4A3AC7-E289-488C-0617-5B23FDCB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548" y="1205217"/>
            <a:ext cx="5219081" cy="3132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69CFCB-3548-8609-5EDE-17009345B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548" y="4347979"/>
            <a:ext cx="5151778" cy="13979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7F10ED-63FC-7BB4-41CA-492952840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907" y="11979"/>
            <a:ext cx="2743657" cy="18144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67122C-C547-172F-37FC-41B77B2E7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182" y="-13521"/>
            <a:ext cx="2542818" cy="10484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0A1B09-FA96-9254-90F3-9FDBA3FB7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666" y="2552005"/>
            <a:ext cx="3323720" cy="20819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665F28-B84B-5E61-6309-29291FD9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52005"/>
            <a:ext cx="2871516" cy="191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41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&#10;&#10;Description automatically generated">
            <a:extLst>
              <a:ext uri="{FF2B5EF4-FFF2-40B4-BE49-F238E27FC236}">
                <a16:creationId xmlns:a16="http://schemas.microsoft.com/office/drawing/2014/main" id="{C37762F0-8CB9-16C0-1947-943EFC84F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487" y="1955936"/>
            <a:ext cx="7731513" cy="37315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AMBER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24437"/>
            <a:ext cx="6762245" cy="41277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Phase-1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continues after LS3 with focus on PRM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Drell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-Yan with pion and kaon beams providing access to meson structure and PDFs in fixed-target kinematics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Detector and infrastructure upgrades: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Significant upgrades of tracking/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vertex detectors 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Deployment of a new DAQ and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readout architecture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CEDAR beam PID upgrades for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high-intensity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π/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separation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Phase-2: Preparation of a high-intensity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with kaon beams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spectroscopy, quark and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gluon PDFs through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Drell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-Yan and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prompt photon processes, electro-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magnetic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Primakoff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reactions,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kaon charge radius measurement</a:t>
            </a:r>
          </a:p>
          <a:p>
            <a:pPr lvl="1">
              <a:spcBef>
                <a:spcPts val="100"/>
              </a:spcBef>
              <a:spcAft>
                <a:spcPts val="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Proposal is being worked on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14DEB-FF5E-F6D4-0281-AE128F931C02}"/>
              </a:ext>
            </a:extLst>
          </p:cNvPr>
          <p:cNvSpPr txBox="1"/>
          <p:nvPr/>
        </p:nvSpPr>
        <p:spPr>
          <a:xfrm>
            <a:off x="10433824" y="5916215"/>
            <a:ext cx="16695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GB" sz="1200" dirty="0">
                <a:solidFill>
                  <a:schemeClr val="tx2"/>
                </a:solidFill>
              </a:rPr>
              <a:t>See A. </a:t>
            </a:r>
            <a:r>
              <a:rPr lang="en-GB" sz="1200" dirty="0" err="1">
                <a:solidFill>
                  <a:schemeClr val="tx2"/>
                </a:solidFill>
              </a:rPr>
              <a:t>Thiel’s</a:t>
            </a:r>
            <a:r>
              <a:rPr lang="en-GB" sz="1200" dirty="0">
                <a:solidFill>
                  <a:schemeClr val="tx2"/>
                </a:solidFill>
              </a:rPr>
              <a:t> talk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67122C-C547-172F-37FC-41B77B2E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182" y="-13521"/>
            <a:ext cx="2542818" cy="1048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7FDB-B3D8-00CA-08F2-0F5B4D96F4B3}"/>
              </a:ext>
            </a:extLst>
          </p:cNvPr>
          <p:cNvSpPr txBox="1"/>
          <p:nvPr/>
        </p:nvSpPr>
        <p:spPr>
          <a:xfrm>
            <a:off x="10864836" y="1629787"/>
            <a:ext cx="16695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sym typeface="Wingdings" pitchFamily="2" charset="2"/>
              </a:rPr>
              <a:t>B. </a:t>
            </a:r>
            <a:r>
              <a:rPr lang="en-GB" sz="1200" dirty="0" err="1">
                <a:solidFill>
                  <a:schemeClr val="tx2"/>
                </a:solidFill>
                <a:sym typeface="Wingdings" pitchFamily="2" charset="2"/>
              </a:rPr>
              <a:t>Ketzer</a:t>
            </a:r>
            <a:r>
              <a:rPr lang="en-GB" sz="1200" dirty="0">
                <a:solidFill>
                  <a:schemeClr val="tx2"/>
                </a:solidFill>
                <a:sym typeface="Wingdings" pitchFamily="2" charset="2"/>
              </a:rPr>
              <a:t>, SPSC, September 2025 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2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F67D-4577-46D0-42D6-C494D938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F4B11E-72E4-021A-FB0A-407F4C5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73688"/>
            <a:ext cx="7160578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M2 FT Experiments and Infrastructure | J. Bernhard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D8346-765C-C1A1-3226-AF4ACD045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December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27177C8F-E36D-DD35-8764-E42CC450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NA64µ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92E7323-6D5E-4031-54DF-27D9A787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932" y="2150350"/>
            <a:ext cx="11376024" cy="11876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Active beam-dump 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 for feebly interacting particles in the muon sector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Missing-energy technique with hermetic veto system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Strong sensitivity to dark photons, L</a:t>
            </a:r>
            <a:r>
              <a:rPr lang="el-GR" sz="1600" b="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l-GR" sz="1600" b="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gauge bosons and light DM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Analysis of data collected up to 2022 (2</a:t>
            </a:r>
            <a: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OT) published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Setup optimized in 2023-2024 to minimize the main background</a:t>
            </a:r>
            <a:b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sources and increase intensity (3.5</a:t>
            </a:r>
            <a: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 collected)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Final goal: Collect 2</a:t>
            </a:r>
            <a:r>
              <a:rPr lang="en-GB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="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 after LS3 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lang="en-GB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E54621-CCA8-B8C9-9F24-0272D1FB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" y="906464"/>
            <a:ext cx="7633514" cy="1349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F41D4C-FA77-237B-A9E7-C33D10EFF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3969276"/>
            <a:ext cx="6193534" cy="2085054"/>
          </a:xfrm>
          <a:prstGeom prst="rect">
            <a:avLst/>
          </a:prstGeom>
        </p:spPr>
      </p:pic>
      <p:pic>
        <p:nvPicPr>
          <p:cNvPr id="17" name="Picture 1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AB213F69-EC3D-6208-4D48-D8FC7F06E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3756" y="2754830"/>
            <a:ext cx="4888312" cy="343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E765F0-0311-FF9A-76AE-3992B1A86282}"/>
              </a:ext>
            </a:extLst>
          </p:cNvPr>
          <p:cNvSpPr txBox="1"/>
          <p:nvPr/>
        </p:nvSpPr>
        <p:spPr>
          <a:xfrm>
            <a:off x="10218369" y="5921606"/>
            <a:ext cx="1565643" cy="215444"/>
          </a:xfrm>
          <a:prstGeom prst="rect">
            <a:avLst/>
          </a:prstGeom>
          <a:solidFill>
            <a:srgbClr val="2F2F2F">
              <a:alpha val="50196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NA64µ @ M2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FD2D-C73C-00BD-5E08-BDBA409E8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462" y="0"/>
            <a:ext cx="3872557" cy="2735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4D2ACF-DF2E-31BA-81FB-7C6C01CD0889}"/>
              </a:ext>
            </a:extLst>
          </p:cNvPr>
          <p:cNvSpPr txBox="1"/>
          <p:nvPr/>
        </p:nvSpPr>
        <p:spPr>
          <a:xfrm>
            <a:off x="9409354" y="2053773"/>
            <a:ext cx="28937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NA64 ESPPU input (arXiv:2505.14291)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14DEB-FF5E-F6D4-0281-AE128F931C02}"/>
              </a:ext>
            </a:extLst>
          </p:cNvPr>
          <p:cNvSpPr txBox="1"/>
          <p:nvPr/>
        </p:nvSpPr>
        <p:spPr>
          <a:xfrm>
            <a:off x="3788607" y="6020876"/>
            <a:ext cx="43568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</a:rPr>
              <a:t> L. Marsicano, SPSC, September 2025 </a:t>
            </a:r>
          </a:p>
        </p:txBody>
      </p:sp>
    </p:spTree>
    <p:extLst>
      <p:ext uri="{BB962C8B-B14F-4D97-AF65-F5344CB8AC3E}">
        <p14:creationId xmlns:p14="http://schemas.microsoft.com/office/powerpoint/2010/main" val="224529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0033A0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B8EB7A2-D107-4644-9BE2-B6C63AF6A1DA}" vid="{C8890B19-18F6-9144-82C2-3740631ADB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72867</TotalTime>
  <Words>2671</Words>
  <Application>Microsoft Macintosh PowerPoint</Application>
  <PresentationFormat>Widescreen</PresentationFormat>
  <Paragraphs>298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Symbol</vt:lpstr>
      <vt:lpstr>Wingdings</vt:lpstr>
      <vt:lpstr>Office Theme</vt:lpstr>
      <vt:lpstr>Fixed-target Experiments and Infrastructure Upgrades at the CERN M2 Beamline</vt:lpstr>
      <vt:lpstr>Science Diversity at CERN</vt:lpstr>
      <vt:lpstr>Science Diversity at CERN</vt:lpstr>
      <vt:lpstr>The M2 Beam at the North Area</vt:lpstr>
      <vt:lpstr>The M2 Beam at the North Area</vt:lpstr>
      <vt:lpstr>M2 Fixed-Target Physics Overview</vt:lpstr>
      <vt:lpstr>AMBER</vt:lpstr>
      <vt:lpstr>AMBER</vt:lpstr>
      <vt:lpstr>NA64µ</vt:lpstr>
      <vt:lpstr>MUonE</vt:lpstr>
      <vt:lpstr>North Area Consolidation Project</vt:lpstr>
      <vt:lpstr>North Area Consolidation Project</vt:lpstr>
      <vt:lpstr>North Area Consolidation Project</vt:lpstr>
      <vt:lpstr>Beam Extraction – Time Structures</vt:lpstr>
      <vt:lpstr>M2 Upgrades for AMBER Hadron Beams</vt:lpstr>
      <vt:lpstr>M2 Upgrades for Muon and Electron Beams</vt:lpstr>
      <vt:lpstr>Operating Three Experiments</vt:lpstr>
      <vt:lpstr>Operating Three Experiments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P42 Beam Commissioning</dc:title>
  <dc:creator>Johannes Bernhard</dc:creator>
  <cp:lastModifiedBy>Johannes Bernhard</cp:lastModifiedBy>
  <cp:revision>1506</cp:revision>
  <cp:lastPrinted>2020-01-30T13:49:18Z</cp:lastPrinted>
  <dcterms:created xsi:type="dcterms:W3CDTF">2024-04-09T09:33:28Z</dcterms:created>
  <dcterms:modified xsi:type="dcterms:W3CDTF">2025-12-12T11:27:31Z</dcterms:modified>
</cp:coreProperties>
</file>