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1360" r:id="rId3"/>
    <p:sldId id="917" r:id="rId4"/>
    <p:sldId id="619" r:id="rId5"/>
    <p:sldId id="4186" r:id="rId6"/>
    <p:sldId id="259" r:id="rId7"/>
    <p:sldId id="4274" r:id="rId8"/>
    <p:sldId id="261" r:id="rId9"/>
    <p:sldId id="4263" r:id="rId10"/>
    <p:sldId id="1162" r:id="rId11"/>
    <p:sldId id="4262" r:id="rId12"/>
    <p:sldId id="1444" r:id="rId13"/>
    <p:sldId id="4270" r:id="rId14"/>
    <p:sldId id="665" r:id="rId15"/>
    <p:sldId id="698" r:id="rId16"/>
    <p:sldId id="349" r:id="rId17"/>
    <p:sldId id="4230" r:id="rId18"/>
    <p:sldId id="661" r:id="rId19"/>
    <p:sldId id="271" r:id="rId20"/>
    <p:sldId id="272" r:id="rId21"/>
    <p:sldId id="273" r:id="rId22"/>
    <p:sldId id="276" r:id="rId23"/>
    <p:sldId id="313" r:id="rId24"/>
    <p:sldId id="520" r:id="rId25"/>
    <p:sldId id="1674" r:id="rId26"/>
    <p:sldId id="1415" r:id="rId27"/>
    <p:sldId id="4266" r:id="rId28"/>
    <p:sldId id="1391" r:id="rId29"/>
    <p:sldId id="662" r:id="rId30"/>
    <p:sldId id="311" r:id="rId31"/>
    <p:sldId id="1393" r:id="rId32"/>
    <p:sldId id="4276" r:id="rId33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17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46" userDrawn="1">
          <p15:clr>
            <a:srgbClr val="A4A3A4"/>
          </p15:clr>
        </p15:guide>
        <p15:guide id="4" pos="1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ifels, Yvonne Dr." initials="LYD" lastIdx="2" clrIdx="0">
    <p:extLst>
      <p:ext uri="{19B8F6BF-5375-455C-9EA6-DF929625EA0E}">
        <p15:presenceInfo xmlns:p15="http://schemas.microsoft.com/office/powerpoint/2012/main" userId="S-1-5-21-839522115-515967899-725345543-71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AFF6"/>
    <a:srgbClr val="50B23C"/>
    <a:srgbClr val="F6E563"/>
    <a:srgbClr val="1414B7"/>
    <a:srgbClr val="FDBB63"/>
    <a:srgbClr val="333333"/>
    <a:srgbClr val="BBC6AC"/>
    <a:srgbClr val="666666"/>
    <a:srgbClr val="0066B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15" autoAdjust="0"/>
    <p:restoredTop sz="96347" autoAdjust="0"/>
  </p:normalViewPr>
  <p:slideViewPr>
    <p:cSldViewPr snapToGrid="0" snapToObjects="1">
      <p:cViewPr varScale="1">
        <p:scale>
          <a:sx n="100" d="100"/>
          <a:sy n="100" d="100"/>
        </p:scale>
        <p:origin x="1066" y="67"/>
      </p:cViewPr>
      <p:guideLst>
        <p:guide orient="horz" pos="517"/>
        <p:guide pos="2880"/>
        <p:guide orient="horz" pos="146"/>
        <p:guide pos="197"/>
      </p:guideLst>
    </p:cSldViewPr>
  </p:slideViewPr>
  <p:outlineViewPr>
    <p:cViewPr>
      <p:scale>
        <a:sx n="33" d="100"/>
        <a:sy n="33" d="100"/>
      </p:scale>
      <p:origin x="0" y="-196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13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6D96ED-946E-4A01-816E-4FB71CDC847B}" type="doc">
      <dgm:prSet loTypeId="urn:microsoft.com/office/officeart/2009/3/layout/HorizontalOrganizationChart#5" loCatId="hierarchy" qsTypeId="urn:microsoft.com/office/officeart/2005/8/quickstyle/simple1#5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en-GB"/>
        </a:p>
      </dgm:t>
    </dgm:pt>
    <dgm:pt modelId="{B0E26BCF-E53C-4FD2-87D4-F7AEA8067820}">
      <dgm:prSet phldrT="[Text]"/>
      <dgm:spPr bwMode="auto"/>
      <dgm:t>
        <a:bodyPr/>
        <a:lstStyle/>
        <a:p>
          <a:pPr>
            <a:defRPr/>
          </a:pPr>
          <a:r>
            <a:rPr lang="en-US"/>
            <a:t>FAIR2028</a:t>
          </a:r>
          <a:endParaRPr lang="en-GB"/>
        </a:p>
      </dgm:t>
    </dgm:pt>
    <dgm:pt modelId="{FA6E53D4-E4DB-499B-9220-26D59C6AE748}" type="parTrans" cxnId="{B0E4B6CC-433F-4F54-A52B-46DCDA636087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5CC9DFE7-3C5F-44AE-AB2F-E8BD76600D5D}" type="sibTrans" cxnId="{B0E4B6CC-433F-4F54-A52B-46DCDA636087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1F67B06D-1F62-4B97-8BC3-14561EEC9575}">
      <dgm:prSet phldrT="[Text]"/>
      <dgm:spPr bwMode="auto"/>
      <dgm:t>
        <a:bodyPr/>
        <a:lstStyle/>
        <a:p>
          <a:pPr>
            <a:defRPr/>
          </a:pPr>
          <a:r>
            <a:rPr lang="en-US"/>
            <a:t>Early Science (ES)</a:t>
          </a:r>
          <a:endParaRPr lang="en-GB"/>
        </a:p>
      </dgm:t>
    </dgm:pt>
    <dgm:pt modelId="{C7D49A33-FDBF-4F37-8477-665419C16C05}" type="parTrans" cxnId="{69A1C508-66A8-4A29-9A6D-DE4F2035EB2B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C8C3D3AE-9F36-44D0-BB6E-3F209C5105F7}" type="sibTrans" cxnId="{69A1C508-66A8-4A29-9A6D-DE4F2035EB2B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06E157F4-3510-4B34-B063-6735F7D4B2FE}">
      <dgm:prSet phldrT="[Text]"/>
      <dgm:spPr bwMode="auto"/>
      <dgm:t>
        <a:bodyPr/>
        <a:lstStyle/>
        <a:p>
          <a:pPr>
            <a:defRPr/>
          </a:pPr>
          <a:r>
            <a:rPr lang="en-US"/>
            <a:t>First Science/+ (FS/FS+)</a:t>
          </a:r>
          <a:endParaRPr lang="en-GB"/>
        </a:p>
      </dgm:t>
    </dgm:pt>
    <dgm:pt modelId="{08993327-BA34-434E-B585-048F330777CD}" type="parTrans" cxnId="{1EA32851-56C3-48A0-BDAF-0DE9867AB162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5ADA461F-A7FC-4BEA-AEEC-CA742463DF4A}" type="sibTrans" cxnId="{1EA32851-56C3-48A0-BDAF-0DE9867AB162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7F241DB4-104E-4C30-B2F7-8F4641F4A20F}">
      <dgm:prSet phldrT="[Text]"/>
      <dgm:spPr bwMode="auto"/>
      <dgm:t>
        <a:bodyPr/>
        <a:lstStyle/>
        <a:p>
          <a:pPr>
            <a:defRPr/>
          </a:pPr>
          <a:r>
            <a:rPr lang="en-US"/>
            <a:t>200 days/y</a:t>
          </a:r>
          <a:endParaRPr lang="en-GB"/>
        </a:p>
      </dgm:t>
    </dgm:pt>
    <dgm:pt modelId="{DFBE8BC2-379F-46EC-ADB6-7CB5624DD112}" type="parTrans" cxnId="{4EE8BC44-83D9-44FF-B049-CDB0B1D2E3AD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54D9BD43-FEAF-4A77-A757-4A2542EB887E}" type="sibTrans" cxnId="{4EE8BC44-83D9-44FF-B049-CDB0B1D2E3AD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3A1AB3D7-8038-468C-A561-04C309B5C7EF}">
      <dgm:prSet phldrT="[Text]"/>
      <dgm:spPr bwMode="auto"/>
      <dgm:t>
        <a:bodyPr/>
        <a:lstStyle/>
        <a:p>
          <a:pPr>
            <a:defRPr/>
          </a:pPr>
          <a:r>
            <a:rPr lang="en-US"/>
            <a:t>&gt;5 y SIS100</a:t>
          </a:r>
          <a:endParaRPr lang="en-GB"/>
        </a:p>
      </dgm:t>
    </dgm:pt>
    <dgm:pt modelId="{A927446D-2281-4397-824E-2608BE588AD5}" type="parTrans" cxnId="{280FE832-E5B7-4556-97B2-037400C79D03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62B6D952-2B4F-4B99-A59C-A09307152BC7}" type="sibTrans" cxnId="{280FE832-E5B7-4556-97B2-037400C79D03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50202B7D-1260-406A-8DEE-502F48D57C13}">
      <dgm:prSet phldrT="[Text]"/>
      <dgm:spPr bwMode="auto"/>
      <dgm:t>
        <a:bodyPr/>
        <a:lstStyle/>
        <a:p>
          <a:pPr>
            <a:defRPr/>
          </a:pPr>
          <a:r>
            <a:rPr lang="en-US"/>
            <a:t>UNILAC/Rings</a:t>
          </a:r>
          <a:endParaRPr lang="en-GB"/>
        </a:p>
      </dgm:t>
    </dgm:pt>
    <dgm:pt modelId="{343CA468-4835-4405-9B03-FAD49BCC24F9}" type="parTrans" cxnId="{1036289C-7B17-4A0C-9AC3-4F82D43CCCC0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FC074CD1-1A00-433F-A909-37F3E06F09BA}" type="sibTrans" cxnId="{1036289C-7B17-4A0C-9AC3-4F82D43CCCC0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B3BB016F-DACB-4483-A21F-2F36A9655D13}" type="pres">
      <dgm:prSet presAssocID="{896D96ED-946E-4A01-816E-4FB71CDC847B}" presName="hierChild1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 bwMode="auto"/>
    </dgm:pt>
    <dgm:pt modelId="{02485204-5ACD-4F21-B10D-6EB3E37CA3E9}" type="pres">
      <dgm:prSet presAssocID="{B0E26BCF-E53C-4FD2-87D4-F7AEA8067820}" presName="hierRoot1" presStyleCnt="0">
        <dgm:presLayoutVars>
          <dgm:hierBranch val="init"/>
        </dgm:presLayoutVars>
      </dgm:prSet>
      <dgm:spPr bwMode="auto"/>
    </dgm:pt>
    <dgm:pt modelId="{A152BD3E-1347-49D7-9B4B-4B483D21F570}" type="pres">
      <dgm:prSet presAssocID="{B0E26BCF-E53C-4FD2-87D4-F7AEA8067820}" presName="rootComposite1" presStyleCnt="0"/>
      <dgm:spPr bwMode="auto"/>
    </dgm:pt>
    <dgm:pt modelId="{AF29A828-91BD-461C-9629-0A11B729F87F}" type="pres">
      <dgm:prSet presAssocID="{B0E26BCF-E53C-4FD2-87D4-F7AEA8067820}" presName="rootText1" presStyleLbl="node0" presStyleIdx="0" presStyleCnt="1">
        <dgm:presLayoutVars>
          <dgm:chPref val="3"/>
        </dgm:presLayoutVars>
      </dgm:prSet>
      <dgm:spPr bwMode="auto"/>
    </dgm:pt>
    <dgm:pt modelId="{9A11EAB9-5906-4004-B5D6-F21ABE3B8494}" type="pres">
      <dgm:prSet presAssocID="{B0E26BCF-E53C-4FD2-87D4-F7AEA8067820}" presName="rootConnector1" presStyleLbl="node1" presStyleIdx="0" presStyleCnt="0"/>
      <dgm:spPr bwMode="auto"/>
    </dgm:pt>
    <dgm:pt modelId="{3027E498-22C3-45C6-8140-311374223AFB}" type="pres">
      <dgm:prSet presAssocID="{B0E26BCF-E53C-4FD2-87D4-F7AEA8067820}" presName="hierChild2" presStyleCnt="0"/>
      <dgm:spPr bwMode="auto"/>
    </dgm:pt>
    <dgm:pt modelId="{4DBBFA8E-CE8D-4B1D-AFB9-A137A4049DC1}" type="pres">
      <dgm:prSet presAssocID="{C7D49A33-FDBF-4F37-8477-665419C16C05}" presName="Name64" presStyleLbl="parChTrans1D2" presStyleIdx="0" presStyleCnt="5"/>
      <dgm:spPr bwMode="auto"/>
    </dgm:pt>
    <dgm:pt modelId="{03B1B85F-4F94-43D8-BD5C-5ED5ED8366C3}" type="pres">
      <dgm:prSet presAssocID="{1F67B06D-1F62-4B97-8BC3-14561EEC9575}" presName="hierRoot2" presStyleCnt="0">
        <dgm:presLayoutVars>
          <dgm:hierBranch val="init"/>
        </dgm:presLayoutVars>
      </dgm:prSet>
      <dgm:spPr bwMode="auto"/>
    </dgm:pt>
    <dgm:pt modelId="{C0E28105-82F8-4C66-B6DC-11A1A7751198}" type="pres">
      <dgm:prSet presAssocID="{1F67B06D-1F62-4B97-8BC3-14561EEC9575}" presName="rootComposite" presStyleCnt="0"/>
      <dgm:spPr bwMode="auto"/>
    </dgm:pt>
    <dgm:pt modelId="{9D3CCE8C-9017-482F-9F7B-920D1C248535}" type="pres">
      <dgm:prSet presAssocID="{1F67B06D-1F62-4B97-8BC3-14561EEC9575}" presName="rootText" presStyleLbl="node2" presStyleIdx="0" presStyleCnt="5">
        <dgm:presLayoutVars>
          <dgm:chPref val="3"/>
        </dgm:presLayoutVars>
      </dgm:prSet>
      <dgm:spPr bwMode="auto"/>
    </dgm:pt>
    <dgm:pt modelId="{1FD33710-39E2-463E-833A-7E2D4B53DFC7}" type="pres">
      <dgm:prSet presAssocID="{1F67B06D-1F62-4B97-8BC3-14561EEC9575}" presName="rootConnector" presStyleLbl="node2" presStyleIdx="0" presStyleCnt="5"/>
      <dgm:spPr bwMode="auto"/>
    </dgm:pt>
    <dgm:pt modelId="{927A6AA7-F5BF-49F3-BE8D-DFEB74CD3D1E}" type="pres">
      <dgm:prSet presAssocID="{1F67B06D-1F62-4B97-8BC3-14561EEC9575}" presName="hierChild4" presStyleCnt="0"/>
      <dgm:spPr bwMode="auto"/>
    </dgm:pt>
    <dgm:pt modelId="{5303B968-65FC-4307-A600-B08B4E8A91E4}" type="pres">
      <dgm:prSet presAssocID="{1F67B06D-1F62-4B97-8BC3-14561EEC9575}" presName="hierChild5" presStyleCnt="0"/>
      <dgm:spPr bwMode="auto"/>
    </dgm:pt>
    <dgm:pt modelId="{B0897703-7623-451A-A069-2D0217BFF306}" type="pres">
      <dgm:prSet presAssocID="{08993327-BA34-434E-B585-048F330777CD}" presName="Name64" presStyleLbl="parChTrans1D2" presStyleIdx="1" presStyleCnt="5"/>
      <dgm:spPr bwMode="auto"/>
    </dgm:pt>
    <dgm:pt modelId="{D2AF4012-5893-44E6-9187-7FF8E842DF38}" type="pres">
      <dgm:prSet presAssocID="{06E157F4-3510-4B34-B063-6735F7D4B2FE}" presName="hierRoot2" presStyleCnt="0">
        <dgm:presLayoutVars>
          <dgm:hierBranch val="init"/>
        </dgm:presLayoutVars>
      </dgm:prSet>
      <dgm:spPr bwMode="auto"/>
    </dgm:pt>
    <dgm:pt modelId="{C2249FCE-E267-4BE3-9792-CCD73A9B2472}" type="pres">
      <dgm:prSet presAssocID="{06E157F4-3510-4B34-B063-6735F7D4B2FE}" presName="rootComposite" presStyleCnt="0"/>
      <dgm:spPr bwMode="auto"/>
    </dgm:pt>
    <dgm:pt modelId="{52BD1FA4-C3A6-4892-AE14-DE68C64034E0}" type="pres">
      <dgm:prSet presAssocID="{06E157F4-3510-4B34-B063-6735F7D4B2FE}" presName="rootText" presStyleLbl="node2" presStyleIdx="1" presStyleCnt="5">
        <dgm:presLayoutVars>
          <dgm:chPref val="3"/>
        </dgm:presLayoutVars>
      </dgm:prSet>
      <dgm:spPr bwMode="auto"/>
    </dgm:pt>
    <dgm:pt modelId="{60ED7F68-E122-4BF1-86BE-B75A3679F797}" type="pres">
      <dgm:prSet presAssocID="{06E157F4-3510-4B34-B063-6735F7D4B2FE}" presName="rootConnector" presStyleLbl="node2" presStyleIdx="1" presStyleCnt="5"/>
      <dgm:spPr bwMode="auto"/>
    </dgm:pt>
    <dgm:pt modelId="{DB7E6F2D-FC39-4B75-8CCB-0E0FAB0ED6A1}" type="pres">
      <dgm:prSet presAssocID="{06E157F4-3510-4B34-B063-6735F7D4B2FE}" presName="hierChild4" presStyleCnt="0"/>
      <dgm:spPr bwMode="auto"/>
    </dgm:pt>
    <dgm:pt modelId="{6EE9AA17-D167-42E6-8B4C-5836EB8F1E79}" type="pres">
      <dgm:prSet presAssocID="{06E157F4-3510-4B34-B063-6735F7D4B2FE}" presName="hierChild5" presStyleCnt="0"/>
      <dgm:spPr bwMode="auto"/>
    </dgm:pt>
    <dgm:pt modelId="{CA1B9936-E0D8-456D-A32D-C42592B1D20D}" type="pres">
      <dgm:prSet presAssocID="{343CA468-4835-4405-9B03-FAD49BCC24F9}" presName="Name64" presStyleLbl="parChTrans1D2" presStyleIdx="2" presStyleCnt="5"/>
      <dgm:spPr bwMode="auto"/>
    </dgm:pt>
    <dgm:pt modelId="{F85047A9-0357-4925-92A0-6CDD6F42661A}" type="pres">
      <dgm:prSet presAssocID="{50202B7D-1260-406A-8DEE-502F48D57C13}" presName="hierRoot2" presStyleCnt="0">
        <dgm:presLayoutVars>
          <dgm:hierBranch val="init"/>
        </dgm:presLayoutVars>
      </dgm:prSet>
      <dgm:spPr bwMode="auto"/>
    </dgm:pt>
    <dgm:pt modelId="{3FD5353A-E3ED-47F2-8E4D-259902748379}" type="pres">
      <dgm:prSet presAssocID="{50202B7D-1260-406A-8DEE-502F48D57C13}" presName="rootComposite" presStyleCnt="0"/>
      <dgm:spPr bwMode="auto"/>
    </dgm:pt>
    <dgm:pt modelId="{40CA798D-6A5B-43AA-B307-EC763F7E09E0}" type="pres">
      <dgm:prSet presAssocID="{50202B7D-1260-406A-8DEE-502F48D57C13}" presName="rootText" presStyleLbl="node2" presStyleIdx="2" presStyleCnt="5">
        <dgm:presLayoutVars>
          <dgm:chPref val="3"/>
        </dgm:presLayoutVars>
      </dgm:prSet>
      <dgm:spPr bwMode="auto"/>
    </dgm:pt>
    <dgm:pt modelId="{AD7D432D-3DA7-4196-ADC0-12E05F2EA905}" type="pres">
      <dgm:prSet presAssocID="{50202B7D-1260-406A-8DEE-502F48D57C13}" presName="rootConnector" presStyleLbl="node2" presStyleIdx="2" presStyleCnt="5"/>
      <dgm:spPr bwMode="auto"/>
    </dgm:pt>
    <dgm:pt modelId="{BE242570-454C-47E5-AFD1-2F21A19C5764}" type="pres">
      <dgm:prSet presAssocID="{50202B7D-1260-406A-8DEE-502F48D57C13}" presName="hierChild4" presStyleCnt="0"/>
      <dgm:spPr bwMode="auto"/>
    </dgm:pt>
    <dgm:pt modelId="{67542D31-D5C9-44F8-A67E-823D52E1315E}" type="pres">
      <dgm:prSet presAssocID="{50202B7D-1260-406A-8DEE-502F48D57C13}" presName="hierChild5" presStyleCnt="0"/>
      <dgm:spPr bwMode="auto"/>
    </dgm:pt>
    <dgm:pt modelId="{7A645E01-FEF2-49DF-9130-BAF005CA982C}" type="pres">
      <dgm:prSet presAssocID="{DFBE8BC2-379F-46EC-ADB6-7CB5624DD112}" presName="Name64" presStyleLbl="parChTrans1D2" presStyleIdx="3" presStyleCnt="5"/>
      <dgm:spPr bwMode="auto"/>
    </dgm:pt>
    <dgm:pt modelId="{343A7CC7-68A4-4282-BFCA-67531A5F7E16}" type="pres">
      <dgm:prSet presAssocID="{7F241DB4-104E-4C30-B2F7-8F4641F4A20F}" presName="hierRoot2" presStyleCnt="0">
        <dgm:presLayoutVars>
          <dgm:hierBranch val="init"/>
        </dgm:presLayoutVars>
      </dgm:prSet>
      <dgm:spPr bwMode="auto"/>
    </dgm:pt>
    <dgm:pt modelId="{FAB39A8A-E2CE-4570-9915-B459B391F93A}" type="pres">
      <dgm:prSet presAssocID="{7F241DB4-104E-4C30-B2F7-8F4641F4A20F}" presName="rootComposite" presStyleCnt="0"/>
      <dgm:spPr bwMode="auto"/>
    </dgm:pt>
    <dgm:pt modelId="{9B4E9975-A2BD-4388-B232-8998108B452A}" type="pres">
      <dgm:prSet presAssocID="{7F241DB4-104E-4C30-B2F7-8F4641F4A20F}" presName="rootText" presStyleLbl="node2" presStyleIdx="3" presStyleCnt="5" custLinFactNeighborY="0">
        <dgm:presLayoutVars>
          <dgm:chPref val="3"/>
        </dgm:presLayoutVars>
      </dgm:prSet>
      <dgm:spPr bwMode="auto"/>
    </dgm:pt>
    <dgm:pt modelId="{2D31FDFB-CA4A-4072-B0DF-56B64637769D}" type="pres">
      <dgm:prSet presAssocID="{7F241DB4-104E-4C30-B2F7-8F4641F4A20F}" presName="rootConnector" presStyleLbl="node2" presStyleIdx="3" presStyleCnt="5"/>
      <dgm:spPr bwMode="auto"/>
    </dgm:pt>
    <dgm:pt modelId="{03EF54D8-F5B1-40AA-9E83-C421F68684BD}" type="pres">
      <dgm:prSet presAssocID="{7F241DB4-104E-4C30-B2F7-8F4641F4A20F}" presName="hierChild4" presStyleCnt="0"/>
      <dgm:spPr bwMode="auto"/>
    </dgm:pt>
    <dgm:pt modelId="{EB1D313F-1B31-4686-9B29-4FA18BA97F37}" type="pres">
      <dgm:prSet presAssocID="{7F241DB4-104E-4C30-B2F7-8F4641F4A20F}" presName="hierChild5" presStyleCnt="0"/>
      <dgm:spPr bwMode="auto"/>
    </dgm:pt>
    <dgm:pt modelId="{09B61527-6F2F-44E0-B658-6A069836CA2B}" type="pres">
      <dgm:prSet presAssocID="{A927446D-2281-4397-824E-2608BE588AD5}" presName="Name64" presStyleLbl="parChTrans1D2" presStyleIdx="4" presStyleCnt="5"/>
      <dgm:spPr bwMode="auto"/>
    </dgm:pt>
    <dgm:pt modelId="{BD4CD438-7891-41C2-84AD-655C113960A8}" type="pres">
      <dgm:prSet presAssocID="{3A1AB3D7-8038-468C-A561-04C309B5C7EF}" presName="hierRoot2" presStyleCnt="0">
        <dgm:presLayoutVars>
          <dgm:hierBranch val="init"/>
        </dgm:presLayoutVars>
      </dgm:prSet>
      <dgm:spPr bwMode="auto"/>
    </dgm:pt>
    <dgm:pt modelId="{70208FC7-3363-44BD-9085-4B91BBBA9217}" type="pres">
      <dgm:prSet presAssocID="{3A1AB3D7-8038-468C-A561-04C309B5C7EF}" presName="rootComposite" presStyleCnt="0"/>
      <dgm:spPr bwMode="auto"/>
    </dgm:pt>
    <dgm:pt modelId="{3D3D0CFC-2A57-4AC7-A819-D41D6397D86D}" type="pres">
      <dgm:prSet presAssocID="{3A1AB3D7-8038-468C-A561-04C309B5C7EF}" presName="rootText" presStyleLbl="node2" presStyleIdx="4" presStyleCnt="5">
        <dgm:presLayoutVars>
          <dgm:chPref val="3"/>
        </dgm:presLayoutVars>
      </dgm:prSet>
      <dgm:spPr bwMode="auto"/>
    </dgm:pt>
    <dgm:pt modelId="{7D8E148C-A695-43B4-9FAF-3E81FF85D0C7}" type="pres">
      <dgm:prSet presAssocID="{3A1AB3D7-8038-468C-A561-04C309B5C7EF}" presName="rootConnector" presStyleLbl="node2" presStyleIdx="4" presStyleCnt="5"/>
      <dgm:spPr bwMode="auto"/>
    </dgm:pt>
    <dgm:pt modelId="{258D47EA-9150-4DE5-9DCA-B2B8F205444D}" type="pres">
      <dgm:prSet presAssocID="{3A1AB3D7-8038-468C-A561-04C309B5C7EF}" presName="hierChild4" presStyleCnt="0"/>
      <dgm:spPr bwMode="auto"/>
    </dgm:pt>
    <dgm:pt modelId="{284C4D48-E347-4842-90B5-171D7878A5A2}" type="pres">
      <dgm:prSet presAssocID="{3A1AB3D7-8038-468C-A561-04C309B5C7EF}" presName="hierChild5" presStyleCnt="0"/>
      <dgm:spPr bwMode="auto"/>
    </dgm:pt>
    <dgm:pt modelId="{59D3811A-3D30-4783-B7C1-955899AE5FC7}" type="pres">
      <dgm:prSet presAssocID="{B0E26BCF-E53C-4FD2-87D4-F7AEA8067820}" presName="hierChild3" presStyleCnt="0"/>
      <dgm:spPr bwMode="auto"/>
    </dgm:pt>
  </dgm:ptLst>
  <dgm:cxnLst>
    <dgm:cxn modelId="{69A1C508-66A8-4A29-9A6D-DE4F2035EB2B}" srcId="{B0E26BCF-E53C-4FD2-87D4-F7AEA8067820}" destId="{1F67B06D-1F62-4B97-8BC3-14561EEC9575}" srcOrd="0" destOrd="0" parTransId="{C7D49A33-FDBF-4F37-8477-665419C16C05}" sibTransId="{C8C3D3AE-9F36-44D0-BB6E-3F209C5105F7}"/>
    <dgm:cxn modelId="{29309814-3F78-43B0-A276-5467A61AC294}" type="presOf" srcId="{3A1AB3D7-8038-468C-A561-04C309B5C7EF}" destId="{7D8E148C-A695-43B4-9FAF-3E81FF85D0C7}" srcOrd="1" destOrd="0" presId="urn:microsoft.com/office/officeart/2009/3/layout/HorizontalOrganizationChart#5"/>
    <dgm:cxn modelId="{B3871D15-9639-4657-88E0-E4C81887D5C0}" type="presOf" srcId="{7F241DB4-104E-4C30-B2F7-8F4641F4A20F}" destId="{2D31FDFB-CA4A-4072-B0DF-56B64637769D}" srcOrd="1" destOrd="0" presId="urn:microsoft.com/office/officeart/2009/3/layout/HorizontalOrganizationChart#5"/>
    <dgm:cxn modelId="{54754425-F644-4BED-A382-15D08CFE3AF5}" type="presOf" srcId="{50202B7D-1260-406A-8DEE-502F48D57C13}" destId="{AD7D432D-3DA7-4196-ADC0-12E05F2EA905}" srcOrd="1" destOrd="0" presId="urn:microsoft.com/office/officeart/2009/3/layout/HorizontalOrganizationChart#5"/>
    <dgm:cxn modelId="{9A4F9028-4F8C-4D2D-A9D6-6298C52B4247}" type="presOf" srcId="{B0E26BCF-E53C-4FD2-87D4-F7AEA8067820}" destId="{AF29A828-91BD-461C-9629-0A11B729F87F}" srcOrd="0" destOrd="0" presId="urn:microsoft.com/office/officeart/2009/3/layout/HorizontalOrganizationChart#5"/>
    <dgm:cxn modelId="{280FE832-E5B7-4556-97B2-037400C79D03}" srcId="{B0E26BCF-E53C-4FD2-87D4-F7AEA8067820}" destId="{3A1AB3D7-8038-468C-A561-04C309B5C7EF}" srcOrd="4" destOrd="0" parTransId="{A927446D-2281-4397-824E-2608BE588AD5}" sibTransId="{62B6D952-2B4F-4B99-A59C-A09307152BC7}"/>
    <dgm:cxn modelId="{15166861-CEBE-4701-A35F-9E55963B62F8}" type="presOf" srcId="{06E157F4-3510-4B34-B063-6735F7D4B2FE}" destId="{60ED7F68-E122-4BF1-86BE-B75A3679F797}" srcOrd="1" destOrd="0" presId="urn:microsoft.com/office/officeart/2009/3/layout/HorizontalOrganizationChart#5"/>
    <dgm:cxn modelId="{BAE4A063-590D-477F-A0EE-A040A9B27C51}" type="presOf" srcId="{1F67B06D-1F62-4B97-8BC3-14561EEC9575}" destId="{9D3CCE8C-9017-482F-9F7B-920D1C248535}" srcOrd="0" destOrd="0" presId="urn:microsoft.com/office/officeart/2009/3/layout/HorizontalOrganizationChart#5"/>
    <dgm:cxn modelId="{4EE8BC44-83D9-44FF-B049-CDB0B1D2E3AD}" srcId="{B0E26BCF-E53C-4FD2-87D4-F7AEA8067820}" destId="{7F241DB4-104E-4C30-B2F7-8F4641F4A20F}" srcOrd="3" destOrd="0" parTransId="{DFBE8BC2-379F-46EC-ADB6-7CB5624DD112}" sibTransId="{54D9BD43-FEAF-4A77-A757-4A2542EB887E}"/>
    <dgm:cxn modelId="{8FB34F6D-8A99-4331-AD78-E50717B77E73}" type="presOf" srcId="{50202B7D-1260-406A-8DEE-502F48D57C13}" destId="{40CA798D-6A5B-43AA-B307-EC763F7E09E0}" srcOrd="0" destOrd="0" presId="urn:microsoft.com/office/officeart/2009/3/layout/HorizontalOrganizationChart#5"/>
    <dgm:cxn modelId="{1EA32851-56C3-48A0-BDAF-0DE9867AB162}" srcId="{B0E26BCF-E53C-4FD2-87D4-F7AEA8067820}" destId="{06E157F4-3510-4B34-B063-6735F7D4B2FE}" srcOrd="1" destOrd="0" parTransId="{08993327-BA34-434E-B585-048F330777CD}" sibTransId="{5ADA461F-A7FC-4BEA-AEEC-CA742463DF4A}"/>
    <dgm:cxn modelId="{1A2A5678-79C7-44B0-89F9-60121DAFC6E2}" type="presOf" srcId="{08993327-BA34-434E-B585-048F330777CD}" destId="{B0897703-7623-451A-A069-2D0217BFF306}" srcOrd="0" destOrd="0" presId="urn:microsoft.com/office/officeart/2009/3/layout/HorizontalOrganizationChart#5"/>
    <dgm:cxn modelId="{52DDE57B-C8EE-4D90-B249-BE3402842003}" type="presOf" srcId="{343CA468-4835-4405-9B03-FAD49BCC24F9}" destId="{CA1B9936-E0D8-456D-A32D-C42592B1D20D}" srcOrd="0" destOrd="0" presId="urn:microsoft.com/office/officeart/2009/3/layout/HorizontalOrganizationChart#5"/>
    <dgm:cxn modelId="{B81F7683-8D60-428B-BF55-4861B2B3F6E3}" type="presOf" srcId="{06E157F4-3510-4B34-B063-6735F7D4B2FE}" destId="{52BD1FA4-C3A6-4892-AE14-DE68C64034E0}" srcOrd="0" destOrd="0" presId="urn:microsoft.com/office/officeart/2009/3/layout/HorizontalOrganizationChart#5"/>
    <dgm:cxn modelId="{30775D9B-A450-4096-8750-B05A57C91D4C}" type="presOf" srcId="{3A1AB3D7-8038-468C-A561-04C309B5C7EF}" destId="{3D3D0CFC-2A57-4AC7-A819-D41D6397D86D}" srcOrd="0" destOrd="0" presId="urn:microsoft.com/office/officeart/2009/3/layout/HorizontalOrganizationChart#5"/>
    <dgm:cxn modelId="{C77E9F9B-6F1A-4269-91E3-85744A3A13D6}" type="presOf" srcId="{896D96ED-946E-4A01-816E-4FB71CDC847B}" destId="{B3BB016F-DACB-4483-A21F-2F36A9655D13}" srcOrd="0" destOrd="0" presId="urn:microsoft.com/office/officeart/2009/3/layout/HorizontalOrganizationChart#5"/>
    <dgm:cxn modelId="{1036289C-7B17-4A0C-9AC3-4F82D43CCCC0}" srcId="{B0E26BCF-E53C-4FD2-87D4-F7AEA8067820}" destId="{50202B7D-1260-406A-8DEE-502F48D57C13}" srcOrd="2" destOrd="0" parTransId="{343CA468-4835-4405-9B03-FAD49BCC24F9}" sibTransId="{FC074CD1-1A00-433F-A909-37F3E06F09BA}"/>
    <dgm:cxn modelId="{8B45E99E-37FB-4635-BBFF-81A826EB1209}" type="presOf" srcId="{1F67B06D-1F62-4B97-8BC3-14561EEC9575}" destId="{1FD33710-39E2-463E-833A-7E2D4B53DFC7}" srcOrd="1" destOrd="0" presId="urn:microsoft.com/office/officeart/2009/3/layout/HorizontalOrganizationChart#5"/>
    <dgm:cxn modelId="{315208C3-C623-4479-A712-0EC6BC8CD2DA}" type="presOf" srcId="{7F241DB4-104E-4C30-B2F7-8F4641F4A20F}" destId="{9B4E9975-A2BD-4388-B232-8998108B452A}" srcOrd="0" destOrd="0" presId="urn:microsoft.com/office/officeart/2009/3/layout/HorizontalOrganizationChart#5"/>
    <dgm:cxn modelId="{B0E4B6CC-433F-4F54-A52B-46DCDA636087}" srcId="{896D96ED-946E-4A01-816E-4FB71CDC847B}" destId="{B0E26BCF-E53C-4FD2-87D4-F7AEA8067820}" srcOrd="0" destOrd="0" parTransId="{FA6E53D4-E4DB-499B-9220-26D59C6AE748}" sibTransId="{5CC9DFE7-3C5F-44AE-AB2F-E8BD76600D5D}"/>
    <dgm:cxn modelId="{6EB3ADED-579E-48AD-B058-FDED51C8342B}" type="presOf" srcId="{A927446D-2281-4397-824E-2608BE588AD5}" destId="{09B61527-6F2F-44E0-B658-6A069836CA2B}" srcOrd="0" destOrd="0" presId="urn:microsoft.com/office/officeart/2009/3/layout/HorizontalOrganizationChart#5"/>
    <dgm:cxn modelId="{53CD6CF1-F46E-4A5C-B411-24D76F5C5245}" type="presOf" srcId="{DFBE8BC2-379F-46EC-ADB6-7CB5624DD112}" destId="{7A645E01-FEF2-49DF-9130-BAF005CA982C}" srcOrd="0" destOrd="0" presId="urn:microsoft.com/office/officeart/2009/3/layout/HorizontalOrganizationChart#5"/>
    <dgm:cxn modelId="{584F61F2-F273-414B-A49D-41C7ED09A2CA}" type="presOf" srcId="{B0E26BCF-E53C-4FD2-87D4-F7AEA8067820}" destId="{9A11EAB9-5906-4004-B5D6-F21ABE3B8494}" srcOrd="1" destOrd="0" presId="urn:microsoft.com/office/officeart/2009/3/layout/HorizontalOrganizationChart#5"/>
    <dgm:cxn modelId="{373864F6-9397-4CA0-AF70-71C11DB1483D}" type="presOf" srcId="{C7D49A33-FDBF-4F37-8477-665419C16C05}" destId="{4DBBFA8E-CE8D-4B1D-AFB9-A137A4049DC1}" srcOrd="0" destOrd="0" presId="urn:microsoft.com/office/officeart/2009/3/layout/HorizontalOrganizationChart#5"/>
    <dgm:cxn modelId="{8BC14C04-AB45-4AD7-9BA9-7BD59BB19C26}" type="presParOf" srcId="{B3BB016F-DACB-4483-A21F-2F36A9655D13}" destId="{02485204-5ACD-4F21-B10D-6EB3E37CA3E9}" srcOrd="0" destOrd="0" presId="urn:microsoft.com/office/officeart/2009/3/layout/HorizontalOrganizationChart#5"/>
    <dgm:cxn modelId="{65AF657B-2E16-408F-A6F0-B3AED2F68F8C}" type="presParOf" srcId="{02485204-5ACD-4F21-B10D-6EB3E37CA3E9}" destId="{A152BD3E-1347-49D7-9B4B-4B483D21F570}" srcOrd="0" destOrd="0" presId="urn:microsoft.com/office/officeart/2009/3/layout/HorizontalOrganizationChart#5"/>
    <dgm:cxn modelId="{502719EB-DC0D-429B-8B8A-6E1F6D52C45B}" type="presParOf" srcId="{A152BD3E-1347-49D7-9B4B-4B483D21F570}" destId="{AF29A828-91BD-461C-9629-0A11B729F87F}" srcOrd="0" destOrd="0" presId="urn:microsoft.com/office/officeart/2009/3/layout/HorizontalOrganizationChart#5"/>
    <dgm:cxn modelId="{ED871AC6-745E-4FC9-A5AA-6040CC714218}" type="presParOf" srcId="{A152BD3E-1347-49D7-9B4B-4B483D21F570}" destId="{9A11EAB9-5906-4004-B5D6-F21ABE3B8494}" srcOrd="1" destOrd="0" presId="urn:microsoft.com/office/officeart/2009/3/layout/HorizontalOrganizationChart#5"/>
    <dgm:cxn modelId="{4078934D-12B5-4C9C-97D9-8F72EBE6151D}" type="presParOf" srcId="{02485204-5ACD-4F21-B10D-6EB3E37CA3E9}" destId="{3027E498-22C3-45C6-8140-311374223AFB}" srcOrd="1" destOrd="0" presId="urn:microsoft.com/office/officeart/2009/3/layout/HorizontalOrganizationChart#5"/>
    <dgm:cxn modelId="{0E6AD834-A950-416B-8561-810E2A448909}" type="presParOf" srcId="{3027E498-22C3-45C6-8140-311374223AFB}" destId="{4DBBFA8E-CE8D-4B1D-AFB9-A137A4049DC1}" srcOrd="0" destOrd="0" presId="urn:microsoft.com/office/officeart/2009/3/layout/HorizontalOrganizationChart#5"/>
    <dgm:cxn modelId="{777420E3-FC4C-4D57-8A62-66F7F2800257}" type="presParOf" srcId="{3027E498-22C3-45C6-8140-311374223AFB}" destId="{03B1B85F-4F94-43D8-BD5C-5ED5ED8366C3}" srcOrd="1" destOrd="0" presId="urn:microsoft.com/office/officeart/2009/3/layout/HorizontalOrganizationChart#5"/>
    <dgm:cxn modelId="{9F06D505-CD47-4522-8A1B-83462E4B96F5}" type="presParOf" srcId="{03B1B85F-4F94-43D8-BD5C-5ED5ED8366C3}" destId="{C0E28105-82F8-4C66-B6DC-11A1A7751198}" srcOrd="0" destOrd="0" presId="urn:microsoft.com/office/officeart/2009/3/layout/HorizontalOrganizationChart#5"/>
    <dgm:cxn modelId="{1E48C868-A235-4D24-90C6-F2D3CB39926C}" type="presParOf" srcId="{C0E28105-82F8-4C66-B6DC-11A1A7751198}" destId="{9D3CCE8C-9017-482F-9F7B-920D1C248535}" srcOrd="0" destOrd="0" presId="urn:microsoft.com/office/officeart/2009/3/layout/HorizontalOrganizationChart#5"/>
    <dgm:cxn modelId="{A1505C58-0A69-4C77-ACFC-8DFB2775D35C}" type="presParOf" srcId="{C0E28105-82F8-4C66-B6DC-11A1A7751198}" destId="{1FD33710-39E2-463E-833A-7E2D4B53DFC7}" srcOrd="1" destOrd="0" presId="urn:microsoft.com/office/officeart/2009/3/layout/HorizontalOrganizationChart#5"/>
    <dgm:cxn modelId="{7751F5EF-CA5E-4B71-B51B-F8EC1C372478}" type="presParOf" srcId="{03B1B85F-4F94-43D8-BD5C-5ED5ED8366C3}" destId="{927A6AA7-F5BF-49F3-BE8D-DFEB74CD3D1E}" srcOrd="1" destOrd="0" presId="urn:microsoft.com/office/officeart/2009/3/layout/HorizontalOrganizationChart#5"/>
    <dgm:cxn modelId="{11B2A432-5472-4C46-B631-EFE90530C690}" type="presParOf" srcId="{03B1B85F-4F94-43D8-BD5C-5ED5ED8366C3}" destId="{5303B968-65FC-4307-A600-B08B4E8A91E4}" srcOrd="2" destOrd="0" presId="urn:microsoft.com/office/officeart/2009/3/layout/HorizontalOrganizationChart#5"/>
    <dgm:cxn modelId="{14C11ED8-23CA-4921-9457-B75BE05D055E}" type="presParOf" srcId="{3027E498-22C3-45C6-8140-311374223AFB}" destId="{B0897703-7623-451A-A069-2D0217BFF306}" srcOrd="2" destOrd="0" presId="urn:microsoft.com/office/officeart/2009/3/layout/HorizontalOrganizationChart#5"/>
    <dgm:cxn modelId="{93859B9C-962A-49E8-B07E-314737CBC990}" type="presParOf" srcId="{3027E498-22C3-45C6-8140-311374223AFB}" destId="{D2AF4012-5893-44E6-9187-7FF8E842DF38}" srcOrd="3" destOrd="0" presId="urn:microsoft.com/office/officeart/2009/3/layout/HorizontalOrganizationChart#5"/>
    <dgm:cxn modelId="{876953C0-42F5-4883-B18F-934BC11AB134}" type="presParOf" srcId="{D2AF4012-5893-44E6-9187-7FF8E842DF38}" destId="{C2249FCE-E267-4BE3-9792-CCD73A9B2472}" srcOrd="0" destOrd="0" presId="urn:microsoft.com/office/officeart/2009/3/layout/HorizontalOrganizationChart#5"/>
    <dgm:cxn modelId="{CB2666A3-14FD-42DA-8837-F6FE5989CF8E}" type="presParOf" srcId="{C2249FCE-E267-4BE3-9792-CCD73A9B2472}" destId="{52BD1FA4-C3A6-4892-AE14-DE68C64034E0}" srcOrd="0" destOrd="0" presId="urn:microsoft.com/office/officeart/2009/3/layout/HorizontalOrganizationChart#5"/>
    <dgm:cxn modelId="{BD0D2418-B79A-4DE1-B214-84A8C16C7AC7}" type="presParOf" srcId="{C2249FCE-E267-4BE3-9792-CCD73A9B2472}" destId="{60ED7F68-E122-4BF1-86BE-B75A3679F797}" srcOrd="1" destOrd="0" presId="urn:microsoft.com/office/officeart/2009/3/layout/HorizontalOrganizationChart#5"/>
    <dgm:cxn modelId="{F0DA3739-5081-45C0-9ECD-2FC3EB80850E}" type="presParOf" srcId="{D2AF4012-5893-44E6-9187-7FF8E842DF38}" destId="{DB7E6F2D-FC39-4B75-8CCB-0E0FAB0ED6A1}" srcOrd="1" destOrd="0" presId="urn:microsoft.com/office/officeart/2009/3/layout/HorizontalOrganizationChart#5"/>
    <dgm:cxn modelId="{F3A7B67B-762D-4BED-8A59-743AC9FBB0E1}" type="presParOf" srcId="{D2AF4012-5893-44E6-9187-7FF8E842DF38}" destId="{6EE9AA17-D167-42E6-8B4C-5836EB8F1E79}" srcOrd="2" destOrd="0" presId="urn:microsoft.com/office/officeart/2009/3/layout/HorizontalOrganizationChart#5"/>
    <dgm:cxn modelId="{AC251C8A-4885-42D3-A85C-2FDAE82A1FF3}" type="presParOf" srcId="{3027E498-22C3-45C6-8140-311374223AFB}" destId="{CA1B9936-E0D8-456D-A32D-C42592B1D20D}" srcOrd="4" destOrd="0" presId="urn:microsoft.com/office/officeart/2009/3/layout/HorizontalOrganizationChart#5"/>
    <dgm:cxn modelId="{A618AEB1-9D49-4E05-ACC4-D5AD5A2DC58C}" type="presParOf" srcId="{3027E498-22C3-45C6-8140-311374223AFB}" destId="{F85047A9-0357-4925-92A0-6CDD6F42661A}" srcOrd="5" destOrd="0" presId="urn:microsoft.com/office/officeart/2009/3/layout/HorizontalOrganizationChart#5"/>
    <dgm:cxn modelId="{B6F46A37-FF44-4B0E-93C6-7AE31278C470}" type="presParOf" srcId="{F85047A9-0357-4925-92A0-6CDD6F42661A}" destId="{3FD5353A-E3ED-47F2-8E4D-259902748379}" srcOrd="0" destOrd="0" presId="urn:microsoft.com/office/officeart/2009/3/layout/HorizontalOrganizationChart#5"/>
    <dgm:cxn modelId="{EADBE021-F542-485B-B941-2F4CDC097C87}" type="presParOf" srcId="{3FD5353A-E3ED-47F2-8E4D-259902748379}" destId="{40CA798D-6A5B-43AA-B307-EC763F7E09E0}" srcOrd="0" destOrd="0" presId="urn:microsoft.com/office/officeart/2009/3/layout/HorizontalOrganizationChart#5"/>
    <dgm:cxn modelId="{48780AAA-E013-4D9B-BB8D-7F57B33BFBE6}" type="presParOf" srcId="{3FD5353A-E3ED-47F2-8E4D-259902748379}" destId="{AD7D432D-3DA7-4196-ADC0-12E05F2EA905}" srcOrd="1" destOrd="0" presId="urn:microsoft.com/office/officeart/2009/3/layout/HorizontalOrganizationChart#5"/>
    <dgm:cxn modelId="{5658624D-77C8-4696-8097-C339EABC4669}" type="presParOf" srcId="{F85047A9-0357-4925-92A0-6CDD6F42661A}" destId="{BE242570-454C-47E5-AFD1-2F21A19C5764}" srcOrd="1" destOrd="0" presId="urn:microsoft.com/office/officeart/2009/3/layout/HorizontalOrganizationChart#5"/>
    <dgm:cxn modelId="{A94363E8-BD2B-4E3E-82F4-E40F61C4F44B}" type="presParOf" srcId="{F85047A9-0357-4925-92A0-6CDD6F42661A}" destId="{67542D31-D5C9-44F8-A67E-823D52E1315E}" srcOrd="2" destOrd="0" presId="urn:microsoft.com/office/officeart/2009/3/layout/HorizontalOrganizationChart#5"/>
    <dgm:cxn modelId="{ED2CB589-6780-4B8A-925B-3D259DCED7D4}" type="presParOf" srcId="{3027E498-22C3-45C6-8140-311374223AFB}" destId="{7A645E01-FEF2-49DF-9130-BAF005CA982C}" srcOrd="6" destOrd="0" presId="urn:microsoft.com/office/officeart/2009/3/layout/HorizontalOrganizationChart#5"/>
    <dgm:cxn modelId="{F24B7FCF-86FC-45E5-8FBD-6880F79B6236}" type="presParOf" srcId="{3027E498-22C3-45C6-8140-311374223AFB}" destId="{343A7CC7-68A4-4282-BFCA-67531A5F7E16}" srcOrd="7" destOrd="0" presId="urn:microsoft.com/office/officeart/2009/3/layout/HorizontalOrganizationChart#5"/>
    <dgm:cxn modelId="{6B2B5AA3-330F-42D0-9536-5074E5B2D3C9}" type="presParOf" srcId="{343A7CC7-68A4-4282-BFCA-67531A5F7E16}" destId="{FAB39A8A-E2CE-4570-9915-B459B391F93A}" srcOrd="0" destOrd="0" presId="urn:microsoft.com/office/officeart/2009/3/layout/HorizontalOrganizationChart#5"/>
    <dgm:cxn modelId="{3BE185F1-F7F2-4947-8B01-94107BD2629C}" type="presParOf" srcId="{FAB39A8A-E2CE-4570-9915-B459B391F93A}" destId="{9B4E9975-A2BD-4388-B232-8998108B452A}" srcOrd="0" destOrd="0" presId="urn:microsoft.com/office/officeart/2009/3/layout/HorizontalOrganizationChart#5"/>
    <dgm:cxn modelId="{8552BD4B-E889-4AAC-AF05-D3289AC78B5E}" type="presParOf" srcId="{FAB39A8A-E2CE-4570-9915-B459B391F93A}" destId="{2D31FDFB-CA4A-4072-B0DF-56B64637769D}" srcOrd="1" destOrd="0" presId="urn:microsoft.com/office/officeart/2009/3/layout/HorizontalOrganizationChart#5"/>
    <dgm:cxn modelId="{4146E6FA-BD88-4219-9D3D-6DBF3A136AA0}" type="presParOf" srcId="{343A7CC7-68A4-4282-BFCA-67531A5F7E16}" destId="{03EF54D8-F5B1-40AA-9E83-C421F68684BD}" srcOrd="1" destOrd="0" presId="urn:microsoft.com/office/officeart/2009/3/layout/HorizontalOrganizationChart#5"/>
    <dgm:cxn modelId="{5FCE6834-172C-4E75-89D3-03199B33004C}" type="presParOf" srcId="{343A7CC7-68A4-4282-BFCA-67531A5F7E16}" destId="{EB1D313F-1B31-4686-9B29-4FA18BA97F37}" srcOrd="2" destOrd="0" presId="urn:microsoft.com/office/officeart/2009/3/layout/HorizontalOrganizationChart#5"/>
    <dgm:cxn modelId="{E2BA2E8E-A1A5-4A0D-A3EF-9BE93FAEA4F4}" type="presParOf" srcId="{3027E498-22C3-45C6-8140-311374223AFB}" destId="{09B61527-6F2F-44E0-B658-6A069836CA2B}" srcOrd="8" destOrd="0" presId="urn:microsoft.com/office/officeart/2009/3/layout/HorizontalOrganizationChart#5"/>
    <dgm:cxn modelId="{B33FC055-C50A-4FE7-BEF1-DF313E2B119A}" type="presParOf" srcId="{3027E498-22C3-45C6-8140-311374223AFB}" destId="{BD4CD438-7891-41C2-84AD-655C113960A8}" srcOrd="9" destOrd="0" presId="urn:microsoft.com/office/officeart/2009/3/layout/HorizontalOrganizationChart#5"/>
    <dgm:cxn modelId="{62222B4D-CDFA-4B75-AA2D-5D56B23F1775}" type="presParOf" srcId="{BD4CD438-7891-41C2-84AD-655C113960A8}" destId="{70208FC7-3363-44BD-9085-4B91BBBA9217}" srcOrd="0" destOrd="0" presId="urn:microsoft.com/office/officeart/2009/3/layout/HorizontalOrganizationChart#5"/>
    <dgm:cxn modelId="{19252984-FF44-4F70-B595-A21A728D5A9B}" type="presParOf" srcId="{70208FC7-3363-44BD-9085-4B91BBBA9217}" destId="{3D3D0CFC-2A57-4AC7-A819-D41D6397D86D}" srcOrd="0" destOrd="0" presId="urn:microsoft.com/office/officeart/2009/3/layout/HorizontalOrganizationChart#5"/>
    <dgm:cxn modelId="{0BFDDB17-1625-4B64-9D54-6EB65FE2E76E}" type="presParOf" srcId="{70208FC7-3363-44BD-9085-4B91BBBA9217}" destId="{7D8E148C-A695-43B4-9FAF-3E81FF85D0C7}" srcOrd="1" destOrd="0" presId="urn:microsoft.com/office/officeart/2009/3/layout/HorizontalOrganizationChart#5"/>
    <dgm:cxn modelId="{7563AE6F-76C5-4864-B7C0-582B0E6B0D38}" type="presParOf" srcId="{BD4CD438-7891-41C2-84AD-655C113960A8}" destId="{258D47EA-9150-4DE5-9DCA-B2B8F205444D}" srcOrd="1" destOrd="0" presId="urn:microsoft.com/office/officeart/2009/3/layout/HorizontalOrganizationChart#5"/>
    <dgm:cxn modelId="{018F87E0-E857-435B-83D1-81396AF644B1}" type="presParOf" srcId="{BD4CD438-7891-41C2-84AD-655C113960A8}" destId="{284C4D48-E347-4842-90B5-171D7878A5A2}" srcOrd="2" destOrd="0" presId="urn:microsoft.com/office/officeart/2009/3/layout/HorizontalOrganizationChart#5"/>
    <dgm:cxn modelId="{75392C68-08AD-45B2-9521-92540A3435E8}" type="presParOf" srcId="{02485204-5ACD-4F21-B10D-6EB3E37CA3E9}" destId="{59D3811A-3D30-4783-B7C1-955899AE5FC7}" srcOrd="2" destOrd="0" presId="urn:microsoft.com/office/officeart/2009/3/layout/HorizontalOrganizationChart#5"/>
  </dgm:cxnLst>
  <dgm:bg>
    <a:solidFill>
      <a:schemeClr val="bg1">
        <a:alpha val="56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61527-6F2F-44E0-B658-6A069836CA2B}">
      <dsp:nvSpPr>
        <dsp:cNvPr id="0" name=""/>
        <dsp:cNvSpPr/>
      </dsp:nvSpPr>
      <dsp:spPr bwMode="auto">
        <a:xfrm>
          <a:off x="968859" y="1014341"/>
          <a:ext cx="193563" cy="832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6781" y="0"/>
              </a:lnTo>
              <a:lnTo>
                <a:pt x="96781" y="832324"/>
              </a:lnTo>
              <a:lnTo>
                <a:pt x="193563" y="8323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7A645E01-FEF2-49DF-9130-BAF005CA982C}">
      <dsp:nvSpPr>
        <dsp:cNvPr id="0" name=""/>
        <dsp:cNvSpPr/>
      </dsp:nvSpPr>
      <dsp:spPr bwMode="auto">
        <a:xfrm>
          <a:off x="968859" y="1014341"/>
          <a:ext cx="193563" cy="416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6781" y="0"/>
              </a:lnTo>
              <a:lnTo>
                <a:pt x="96781" y="416162"/>
              </a:lnTo>
              <a:lnTo>
                <a:pt x="193563" y="4161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CA1B9936-E0D8-456D-A32D-C42592B1D20D}">
      <dsp:nvSpPr>
        <dsp:cNvPr id="0" name=""/>
        <dsp:cNvSpPr/>
      </dsp:nvSpPr>
      <dsp:spPr bwMode="auto">
        <a:xfrm>
          <a:off x="968859" y="968621"/>
          <a:ext cx="1935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93563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B0897703-7623-451A-A069-2D0217BFF306}">
      <dsp:nvSpPr>
        <dsp:cNvPr id="0" name=""/>
        <dsp:cNvSpPr/>
      </dsp:nvSpPr>
      <dsp:spPr bwMode="auto">
        <a:xfrm>
          <a:off x="968859" y="598179"/>
          <a:ext cx="193563" cy="416162"/>
        </a:xfrm>
        <a:custGeom>
          <a:avLst/>
          <a:gdLst/>
          <a:ahLst/>
          <a:cxnLst/>
          <a:rect l="0" t="0" r="0" b="0"/>
          <a:pathLst>
            <a:path>
              <a:moveTo>
                <a:pt x="0" y="416162"/>
              </a:moveTo>
              <a:lnTo>
                <a:pt x="96781" y="416162"/>
              </a:lnTo>
              <a:lnTo>
                <a:pt x="96781" y="0"/>
              </a:lnTo>
              <a:lnTo>
                <a:pt x="19356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4DBBFA8E-CE8D-4B1D-AFB9-A137A4049DC1}">
      <dsp:nvSpPr>
        <dsp:cNvPr id="0" name=""/>
        <dsp:cNvSpPr/>
      </dsp:nvSpPr>
      <dsp:spPr bwMode="auto">
        <a:xfrm>
          <a:off x="968859" y="182017"/>
          <a:ext cx="193563" cy="832324"/>
        </a:xfrm>
        <a:custGeom>
          <a:avLst/>
          <a:gdLst/>
          <a:ahLst/>
          <a:cxnLst/>
          <a:rect l="0" t="0" r="0" b="0"/>
          <a:pathLst>
            <a:path>
              <a:moveTo>
                <a:pt x="0" y="832324"/>
              </a:moveTo>
              <a:lnTo>
                <a:pt x="96781" y="832324"/>
              </a:lnTo>
              <a:lnTo>
                <a:pt x="96781" y="0"/>
              </a:lnTo>
              <a:lnTo>
                <a:pt x="19356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AF29A828-91BD-461C-9629-0A11B729F87F}">
      <dsp:nvSpPr>
        <dsp:cNvPr id="0" name=""/>
        <dsp:cNvSpPr/>
      </dsp:nvSpPr>
      <dsp:spPr bwMode="auto">
        <a:xfrm>
          <a:off x="1040" y="866749"/>
          <a:ext cx="967818" cy="29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000" kern="1200"/>
            <a:t>FAIR2028</a:t>
          </a:r>
          <a:endParaRPr lang="en-GB" sz="1000" kern="1200"/>
        </a:p>
      </dsp:txBody>
      <dsp:txXfrm>
        <a:off x="1040" y="866749"/>
        <a:ext cx="967818" cy="295184"/>
      </dsp:txXfrm>
    </dsp:sp>
    <dsp:sp modelId="{9D3CCE8C-9017-482F-9F7B-920D1C248535}">
      <dsp:nvSpPr>
        <dsp:cNvPr id="0" name=""/>
        <dsp:cNvSpPr/>
      </dsp:nvSpPr>
      <dsp:spPr bwMode="auto">
        <a:xfrm>
          <a:off x="1162423" y="34424"/>
          <a:ext cx="967818" cy="29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000" kern="1200"/>
            <a:t>Early Science (ES)</a:t>
          </a:r>
          <a:endParaRPr lang="en-GB" sz="1000" kern="1200"/>
        </a:p>
      </dsp:txBody>
      <dsp:txXfrm>
        <a:off x="1162423" y="34424"/>
        <a:ext cx="967818" cy="295184"/>
      </dsp:txXfrm>
    </dsp:sp>
    <dsp:sp modelId="{52BD1FA4-C3A6-4892-AE14-DE68C64034E0}">
      <dsp:nvSpPr>
        <dsp:cNvPr id="0" name=""/>
        <dsp:cNvSpPr/>
      </dsp:nvSpPr>
      <dsp:spPr bwMode="auto">
        <a:xfrm>
          <a:off x="1162423" y="450586"/>
          <a:ext cx="967818" cy="29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000" kern="1200"/>
            <a:t>First Science/+ (FS/FS+)</a:t>
          </a:r>
          <a:endParaRPr lang="en-GB" sz="1000" kern="1200"/>
        </a:p>
      </dsp:txBody>
      <dsp:txXfrm>
        <a:off x="1162423" y="450586"/>
        <a:ext cx="967818" cy="295184"/>
      </dsp:txXfrm>
    </dsp:sp>
    <dsp:sp modelId="{40CA798D-6A5B-43AA-B307-EC763F7E09E0}">
      <dsp:nvSpPr>
        <dsp:cNvPr id="0" name=""/>
        <dsp:cNvSpPr/>
      </dsp:nvSpPr>
      <dsp:spPr bwMode="auto">
        <a:xfrm>
          <a:off x="1162423" y="866749"/>
          <a:ext cx="967818" cy="29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000" kern="1200"/>
            <a:t>UNILAC/Rings</a:t>
          </a:r>
          <a:endParaRPr lang="en-GB" sz="1000" kern="1200"/>
        </a:p>
      </dsp:txBody>
      <dsp:txXfrm>
        <a:off x="1162423" y="866749"/>
        <a:ext cx="967818" cy="295184"/>
      </dsp:txXfrm>
    </dsp:sp>
    <dsp:sp modelId="{9B4E9975-A2BD-4388-B232-8998108B452A}">
      <dsp:nvSpPr>
        <dsp:cNvPr id="0" name=""/>
        <dsp:cNvSpPr/>
      </dsp:nvSpPr>
      <dsp:spPr bwMode="auto">
        <a:xfrm>
          <a:off x="1162423" y="1282911"/>
          <a:ext cx="967818" cy="29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000" kern="1200"/>
            <a:t>200 days/y</a:t>
          </a:r>
          <a:endParaRPr lang="en-GB" sz="1000" kern="1200"/>
        </a:p>
      </dsp:txBody>
      <dsp:txXfrm>
        <a:off x="1162423" y="1282911"/>
        <a:ext cx="967818" cy="295184"/>
      </dsp:txXfrm>
    </dsp:sp>
    <dsp:sp modelId="{3D3D0CFC-2A57-4AC7-A819-D41D6397D86D}">
      <dsp:nvSpPr>
        <dsp:cNvPr id="0" name=""/>
        <dsp:cNvSpPr/>
      </dsp:nvSpPr>
      <dsp:spPr bwMode="auto">
        <a:xfrm>
          <a:off x="1162423" y="1699073"/>
          <a:ext cx="967818" cy="29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000" kern="1200"/>
            <a:t>&gt;5 y SIS100</a:t>
          </a:r>
          <a:endParaRPr lang="en-GB" sz="1000" kern="1200"/>
        </a:p>
      </dsp:txBody>
      <dsp:txXfrm>
        <a:off x="1162423" y="1699073"/>
        <a:ext cx="967818" cy="2951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#5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forEach name="Name3" axis="ch">
      <dgm:forEach name="Name4" axis="self" ptType="node">
        <dgm:layoutNode name="hierRoot1">
          <dgm:shape xmlns:r="http://schemas.openxmlformats.org/officeDocument/2006/relationships" r:blip="">
            <dgm:adjLst/>
          </dgm:shape>
          <dgm:presOf/>
          <dgm:ruleLst/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ruleLst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layoutNode name="rootText1" styleLbl="node0"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  <dgm:varLst>
                <dgm:chPref val="3"/>
              </dgm:var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shape xmlns:r="http://schemas.openxmlformats.org/officeDocument/2006/relationships" r:blip="">
              <dgm:adjLst/>
            </dgm:shape>
            <dgm:presOf/>
            <dgm:constrLst/>
            <dgm:ruleLst/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</dgm:layoutNode>
                  </dgm:if>
                  <dgm:if name="Name51" func="var" arg="hierBranch" op="equ" val="l">
                    <dgm:layoutNode name="Name52"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</dgm:layoutNode>
                  </dgm:if>
                  <dgm:if name="Name56" func="var" arg="hierBranch" op="equ" val="r">
                    <dgm:layoutNode name="Name57"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shape xmlns:r="http://schemas.openxmlformats.org/officeDocument/2006/relationships" r:blip="">
                  <dgm:adjLst/>
                </dgm:shape>
                <dgm:presOf/>
                <dgm:ruleLst/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ruleLst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layoutNode name="rootText"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  <dgm:varLst>
                      <dgm:chPref val="3"/>
                    </dgm:var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forEach name="Name106" ref="rep2a"/>
                </dgm:layoutNode>
                <dgm:layoutNode name="hierChild5"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forEach name="Name110" ref="rep2b"/>
                </dgm:layoutNode>
              </dgm:layoutNode>
            </dgm:forEach>
          </dgm:layoutNode>
          <dgm:layoutNode name="hierChild3">
            <dgm:shape xmlns:r="http://schemas.openxmlformats.org/officeDocument/2006/relationships" r:blip="">
              <dgm:adjLst/>
            </dgm:shape>
            <dgm:presOf/>
            <dgm:constrLst/>
            <dgm:ruleLst/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forEach name="rep2b" axis="ch" ptType="asst">
              <dgm:forEach name="Name114" axis="precedSib" ptType="parTrans" st="-1" cnt="1">
                <dgm:layoutNode name="Name115"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</dgm:layoutNode>
              </dgm:forEach>
              <dgm:layoutNode name="hierRoot3">
                <dgm:shape xmlns:r="http://schemas.openxmlformats.org/officeDocument/2006/relationships" r:blip="">
                  <dgm:adjLst/>
                </dgm:shape>
                <dgm:presOf/>
                <dgm:ruleLst/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ruleLst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layoutNode name="rootText3"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  <dgm:varLst>
                      <dgm:chPref val="3"/>
                    </dgm:var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forEach name="Name158" ref="rep2a"/>
                </dgm:layoutNode>
                <dgm:layoutNode name="hierChild7"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11.12.2025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11.12.2025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966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071319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879106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8307118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70090928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Zukunft raus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Welche zukünftigen Möglichkeiten bietet FAIR im Bereich CBM?</a:t>
            </a: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Bild: Visualisierung CBM-Experiment an FAIR</a:t>
            </a: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2230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054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dirty="0"/>
              <a:t>Distributed detector lab, Fusion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3990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3314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358559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8045384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1519165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C9196C4-F2AB-AAF7-B48F-C52D47E69D4B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711058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5613704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8255320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C9196C4-F2AB-AAF7-B48F-C52D47E69D4B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356844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5947287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5602213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C9196C4-F2AB-AAF7-B48F-C52D47E69D4B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126729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9441614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569267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BC62ADF-67B4-5DD2-6CBD-657911755248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8627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780568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5507659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7352469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71703777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Bild neu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8FA1EDED-3A54-1860-E15C-CADAD5324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4275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Datumsplatzhalter 4">
            <a:extLst>
              <a:ext uri="{FF2B5EF4-FFF2-40B4-BE49-F238E27FC236}">
                <a16:creationId xmlns:a16="http://schemas.microsoft.com/office/drawing/2014/main" id="{AC947361-DA97-3ADC-2609-622ED5AB1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116" y="4914482"/>
            <a:ext cx="9029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 dirty="0"/>
              <a:t>3-5 </a:t>
            </a:r>
            <a:r>
              <a:rPr lang="de-DE" dirty="0" err="1"/>
              <a:t>Dec</a:t>
            </a:r>
            <a:r>
              <a:rPr lang="de-DE" dirty="0"/>
              <a:t> 2025</a:t>
            </a:r>
          </a:p>
        </p:txBody>
      </p:sp>
      <p:sp>
        <p:nvSpPr>
          <p:cNvPr id="16" name="Fußzeilenplatzhalter 7">
            <a:extLst>
              <a:ext uri="{FF2B5EF4-FFF2-40B4-BE49-F238E27FC236}">
                <a16:creationId xmlns:a16="http://schemas.microsoft.com/office/drawing/2014/main" id="{A749937D-A761-25CF-432B-0B9DF9C59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684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Thomas Nilsson  |  MAC-28 </a:t>
            </a:r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FA1EDED-3A54-1860-E15C-CADAD5324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4275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Datumsplatzhalter 4">
            <a:extLst>
              <a:ext uri="{FF2B5EF4-FFF2-40B4-BE49-F238E27FC236}">
                <a16:creationId xmlns:a16="http://schemas.microsoft.com/office/drawing/2014/main" id="{AC947361-DA97-3ADC-2609-622ED5AB1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116" y="4914482"/>
            <a:ext cx="9029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 dirty="0"/>
              <a:t>3-5 </a:t>
            </a:r>
            <a:r>
              <a:rPr lang="de-DE" dirty="0" err="1"/>
              <a:t>Dec</a:t>
            </a:r>
            <a:r>
              <a:rPr lang="de-DE" dirty="0"/>
              <a:t> 2025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A749937D-A761-25CF-432B-0B9DF9C59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684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Thomas Nilsson  |  MAC-28 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8FA1EDED-3A54-1860-E15C-CADAD5324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4275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Datumsplatzhalter 4">
            <a:extLst>
              <a:ext uri="{FF2B5EF4-FFF2-40B4-BE49-F238E27FC236}">
                <a16:creationId xmlns:a16="http://schemas.microsoft.com/office/drawing/2014/main" id="{AC947361-DA97-3ADC-2609-622ED5AB12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5116" y="4914482"/>
            <a:ext cx="9029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 dirty="0"/>
              <a:t>3-5 </a:t>
            </a:r>
            <a:r>
              <a:rPr lang="de-DE" dirty="0" err="1"/>
              <a:t>Dec</a:t>
            </a:r>
            <a:r>
              <a:rPr lang="de-DE" dirty="0"/>
              <a:t> 2025</a:t>
            </a:r>
          </a:p>
        </p:txBody>
      </p:sp>
      <p:sp>
        <p:nvSpPr>
          <p:cNvPr id="14" name="Fußzeilenplatzhalter 7">
            <a:extLst>
              <a:ext uri="{FF2B5EF4-FFF2-40B4-BE49-F238E27FC236}">
                <a16:creationId xmlns:a16="http://schemas.microsoft.com/office/drawing/2014/main" id="{A749937D-A761-25CF-432B-0B9DF9C59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684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Thomas Nilsson  |  MAC-28 </a:t>
            </a:r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8FA1EDED-3A54-1860-E15C-CADAD5324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4275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Datumsplatzhalter 4">
            <a:extLst>
              <a:ext uri="{FF2B5EF4-FFF2-40B4-BE49-F238E27FC236}">
                <a16:creationId xmlns:a16="http://schemas.microsoft.com/office/drawing/2014/main" id="{AC947361-DA97-3ADC-2609-622ED5AB1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116" y="4914482"/>
            <a:ext cx="9029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 dirty="0"/>
              <a:t>3-5 </a:t>
            </a:r>
            <a:r>
              <a:rPr lang="de-DE" dirty="0" err="1"/>
              <a:t>Dec</a:t>
            </a:r>
            <a:r>
              <a:rPr lang="de-DE" dirty="0"/>
              <a:t> 2025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A749937D-A761-25CF-432B-0B9DF9C59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684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Thomas Nilsson  |  MAC-28 </a:t>
            </a:r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635" y="1088015"/>
            <a:ext cx="8643485" cy="367768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7072979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8FA1EDED-3A54-1860-E15C-CADAD5324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4275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AC947361-DA97-3ADC-2609-622ED5AB1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116" y="4914482"/>
            <a:ext cx="9029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 dirty="0"/>
              <a:t>3-5 </a:t>
            </a:r>
            <a:r>
              <a:rPr lang="de-DE" dirty="0" err="1"/>
              <a:t>Dec</a:t>
            </a:r>
            <a:r>
              <a:rPr lang="de-DE" dirty="0"/>
              <a:t> 2025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A749937D-A761-25CF-432B-0B9DF9C59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684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Thomas Nilsson  |  MAC-28 </a:t>
            </a:r>
          </a:p>
        </p:txBody>
      </p:sp>
    </p:spTree>
    <p:extLst>
      <p:ext uri="{BB962C8B-B14F-4D97-AF65-F5344CB8AC3E}">
        <p14:creationId xmlns:p14="http://schemas.microsoft.com/office/powerpoint/2010/main" val="3825019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3-5 </a:t>
            </a:r>
            <a:r>
              <a:rPr lang="de-DE" dirty="0" err="1"/>
              <a:t>Dec</a:t>
            </a:r>
            <a:r>
              <a:rPr lang="de-DE" dirty="0"/>
              <a:t> 2025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/>
              <a:t>Thomas Nilsson  |  MAC-28 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3281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/>
              <a:t>Annual Swedish Nuclear Physics and SFAIR meeting 2025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93128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586873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/ GSI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8FA1EDED-3A54-1860-E15C-CADAD5324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4275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+mj-lt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>
              <a:latin typeface="+mj-lt"/>
            </a:endParaRPr>
          </a:p>
        </p:txBody>
      </p:sp>
      <p:sp>
        <p:nvSpPr>
          <p:cNvPr id="15" name="Datumsplatzhalter 4">
            <a:extLst>
              <a:ext uri="{FF2B5EF4-FFF2-40B4-BE49-F238E27FC236}">
                <a16:creationId xmlns:a16="http://schemas.microsoft.com/office/drawing/2014/main" id="{AC947361-DA97-3ADC-2609-622ED5AB1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116" y="4914482"/>
            <a:ext cx="9029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+mj-lt"/>
              </a:defRPr>
            </a:lvl1pPr>
          </a:lstStyle>
          <a:p>
            <a:r>
              <a:rPr lang="de-DE" dirty="0"/>
              <a:t>3-5 </a:t>
            </a:r>
            <a:r>
              <a:rPr lang="de-DE" dirty="0" err="1"/>
              <a:t>Dec</a:t>
            </a:r>
            <a:r>
              <a:rPr lang="de-DE" dirty="0"/>
              <a:t> 2025</a:t>
            </a:r>
            <a:endParaRPr lang="de-DE" dirty="0">
              <a:latin typeface="+mj-lt"/>
            </a:endParaRPr>
          </a:p>
        </p:txBody>
      </p:sp>
      <p:sp>
        <p:nvSpPr>
          <p:cNvPr id="16" name="Fußzeilenplatzhalter 7">
            <a:extLst>
              <a:ext uri="{FF2B5EF4-FFF2-40B4-BE49-F238E27FC236}">
                <a16:creationId xmlns:a16="http://schemas.microsoft.com/office/drawing/2014/main" id="{A749937D-A761-25CF-432B-0B9DF9C59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684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  <a:latin typeface="+mj-lt"/>
              </a:defRPr>
            </a:lvl1pPr>
          </a:lstStyle>
          <a:p>
            <a:pPr algn="l"/>
            <a:r>
              <a:rPr lang="de-DE" dirty="0"/>
              <a:t>Thomas Nilsson  |  MAC-28 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7" r:id="rId6"/>
    <p:sldLayoutId id="2147483660" r:id="rId7"/>
    <p:sldLayoutId id="2147483661" r:id="rId8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2.t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tif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g"/><Relationship Id="rId11" Type="http://schemas.openxmlformats.org/officeDocument/2006/relationships/image" Target="../media/image72.png"/><Relationship Id="rId5" Type="http://schemas.openxmlformats.org/officeDocument/2006/relationships/image" Target="../media/image66.jp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ftr.bund.de/EN/Research/HightechAgenda/HightechAgenda_node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961542" y="2052276"/>
            <a:ext cx="4630550" cy="77986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66666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GB" dirty="0"/>
              <a:t>FAIR Status</a:t>
            </a:r>
            <a:endParaRPr lang="en-GB" sz="12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517073" y="2828086"/>
            <a:ext cx="5549968" cy="1004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500" kern="1200">
                <a:solidFill>
                  <a:schemeClr val="bg1">
                    <a:lumMod val="65000"/>
                  </a:schemeClr>
                </a:solidFill>
                <a:latin typeface="Arial"/>
                <a:ea typeface="+mn-ea"/>
                <a:cs typeface="Arial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Thomas Nilsson,</a:t>
            </a:r>
          </a:p>
          <a:p>
            <a:pPr>
              <a:defRPr/>
            </a:pPr>
            <a:r>
              <a:rPr lang="en-US" dirty="0"/>
              <a:t>GSI/FAIR Scientific Managing Director</a:t>
            </a:r>
          </a:p>
          <a:p>
            <a:pPr>
              <a:defRPr/>
            </a:pPr>
            <a:r>
              <a:rPr lang="en-US" dirty="0" err="1"/>
              <a:t>KHuK</a:t>
            </a:r>
            <a:r>
              <a:rPr lang="en-US" dirty="0"/>
              <a:t> Jahrestagung,11-13 December 2025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FAIR Phase-0 Scientific Programme</a:t>
            </a:r>
            <a:endParaRPr lang="en-GB" dirty="0"/>
          </a:p>
        </p:txBody>
      </p:sp>
      <p:sp>
        <p:nvSpPr>
          <p:cNvPr id="450" name="Content Placeholder 449">
            <a:extLst>
              <a:ext uri="{FF2B5EF4-FFF2-40B4-BE49-F238E27FC236}">
                <a16:creationId xmlns:a16="http://schemas.microsoft.com/office/drawing/2014/main" id="{15DF35BE-D7FF-5C1B-1050-27D3B8E77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2306892"/>
            <a:ext cx="3087551" cy="2623572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Harvesting rich results of data taking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Beam time 2025</a:t>
            </a:r>
          </a:p>
          <a:p>
            <a:pPr marL="298463" lvl="1">
              <a:buFont typeface="Arial" panose="020B0604020202020204" pitchFamily="34" charset="0"/>
              <a:buChar char="•"/>
            </a:pPr>
            <a:r>
              <a:rPr lang="en-GB" dirty="0"/>
              <a:t>Extremely successful data taking for experiments and machine studies</a:t>
            </a:r>
          </a:p>
          <a:p>
            <a:pPr marL="298463" lvl="1">
              <a:buFont typeface="Arial" panose="020B0604020202020204" pitchFamily="34" charset="0"/>
              <a:buChar char="•"/>
            </a:pPr>
            <a:r>
              <a:rPr lang="en-GB" dirty="0"/>
              <a:t>Record number of physics days</a:t>
            </a:r>
          </a:p>
          <a:p>
            <a:pPr marL="298463" lvl="1">
              <a:buFont typeface="Arial" panose="020B0604020202020204" pitchFamily="34" charset="0"/>
              <a:buChar char="•"/>
            </a:pPr>
            <a:r>
              <a:rPr lang="en-GB" dirty="0"/>
              <a:t>Minimal downtimes</a:t>
            </a:r>
          </a:p>
          <a:p>
            <a:pPr marL="298463" lvl="1">
              <a:buFont typeface="Arial" panose="020B0604020202020204" pitchFamily="34" charset="0"/>
              <a:buChar char="•"/>
            </a:pPr>
            <a:endParaRPr lang="en-GB" dirty="0"/>
          </a:p>
          <a:p>
            <a:pPr marL="298463" lvl="1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342900">
              <a:defRPr/>
            </a:pPr>
            <a:fld id="{8C972B3B-74C1-441B-80CE-44B48EB6ECD4}" type="slidenum">
              <a:rPr lang="de-DE" sz="800" smtClean="0">
                <a:solidFill>
                  <a:schemeClr val="tx1"/>
                </a:solidFill>
              </a:rPr>
              <a:pPr defTabSz="342900">
                <a:defRPr/>
              </a:pPr>
              <a:t>10</a:t>
            </a:fld>
            <a:endParaRPr lang="en-GB" sz="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96E9C-0098-4884-AF22-BBE891E95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Thomas Nilsson  |  MAC-28 </a:t>
            </a:r>
            <a:endParaRPr lang="en-GB" sz="800" dirty="0">
              <a:solidFill>
                <a:schemeClr val="tx1"/>
              </a:solidFill>
            </a:endParaRPr>
          </a:p>
        </p:txBody>
      </p:sp>
      <p:pic>
        <p:nvPicPr>
          <p:cNvPr id="81" name="Picture 6">
            <a:extLst>
              <a:ext uri="{FF2B5EF4-FFF2-40B4-BE49-F238E27FC236}">
                <a16:creationId xmlns:a16="http://schemas.microsoft.com/office/drawing/2014/main" id="{FE8DB1AD-ACA3-B943-A4C1-E4B3483B25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174" y="2964836"/>
            <a:ext cx="1431566" cy="13919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45328" y="984910"/>
            <a:ext cx="3087551" cy="1107996"/>
          </a:xfrm>
          <a:prstGeom prst="rect">
            <a:avLst/>
          </a:prstGeom>
          <a:ln w="19050">
            <a:solidFill>
              <a:srgbClr val="0000CC"/>
            </a:solidFill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Started in 2019, annual runs of ~110 days until FAIR operation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Supported by FAIR partners, so far:</a:t>
            </a:r>
          </a:p>
          <a:p>
            <a:pPr lvl="1"/>
            <a:r>
              <a:rPr lang="en-GB" sz="1350" dirty="0"/>
              <a:t>Finland, France, Germany, (Romania*), Sweden and the UK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9851F1-9208-1D99-CA89-FE0ECF0F268B}"/>
              </a:ext>
            </a:extLst>
          </p:cNvPr>
          <p:cNvGrpSpPr/>
          <p:nvPr/>
        </p:nvGrpSpPr>
        <p:grpSpPr>
          <a:xfrm>
            <a:off x="3113838" y="695303"/>
            <a:ext cx="6426714" cy="3335021"/>
            <a:chOff x="3131840" y="1268760"/>
            <a:chExt cx="6120680" cy="331165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A78B92F-30C0-2D0B-3839-B43AF25CC0D4}"/>
                </a:ext>
              </a:extLst>
            </p:cNvPr>
            <p:cNvGrpSpPr/>
            <p:nvPr/>
          </p:nvGrpSpPr>
          <p:grpSpPr>
            <a:xfrm>
              <a:off x="3131840" y="1268760"/>
              <a:ext cx="6120680" cy="3311655"/>
              <a:chOff x="497712" y="1204368"/>
              <a:chExt cx="8970577" cy="4683125"/>
            </a:xfrm>
          </p:grpSpPr>
          <p:grpSp>
            <p:nvGrpSpPr>
              <p:cNvPr id="15" name="Group 2">
                <a:extLst>
                  <a:ext uri="{FF2B5EF4-FFF2-40B4-BE49-F238E27FC236}">
                    <a16:creationId xmlns:a16="http://schemas.microsoft.com/office/drawing/2014/main" id="{C3A09B7C-FDE1-C51A-3B30-CB9EAF5C2D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5150" y="1636168"/>
                <a:ext cx="4800600" cy="4251325"/>
                <a:chOff x="7412" y="3866"/>
                <a:chExt cx="13064" cy="11820"/>
              </a:xfrm>
            </p:grpSpPr>
            <p:grpSp>
              <p:nvGrpSpPr>
                <p:cNvPr id="793" name="Group 3">
                  <a:extLst>
                    <a:ext uri="{FF2B5EF4-FFF2-40B4-BE49-F238E27FC236}">
                      <a16:creationId xmlns:a16="http://schemas.microsoft.com/office/drawing/2014/main" id="{020BA279-71BE-B714-A5A9-6B0B26844D5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12" y="3866"/>
                  <a:ext cx="13064" cy="11820"/>
                  <a:chOff x="7412" y="3866"/>
                  <a:chExt cx="13064" cy="11820"/>
                </a:xfrm>
              </p:grpSpPr>
              <p:sp>
                <p:nvSpPr>
                  <p:cNvPr id="796" name="Freeform 4">
                    <a:extLst>
                      <a:ext uri="{FF2B5EF4-FFF2-40B4-BE49-F238E27FC236}">
                        <a16:creationId xmlns:a16="http://schemas.microsoft.com/office/drawing/2014/main" id="{33D944F8-691C-F0B5-6E34-05F2530786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969" y="9448"/>
                    <a:ext cx="2373" cy="1859"/>
                  </a:xfrm>
                  <a:custGeom>
                    <a:avLst/>
                    <a:gdLst>
                      <a:gd name="T0" fmla="*/ 0 w 1135"/>
                      <a:gd name="T1" fmla="*/ 0 h 794"/>
                      <a:gd name="T2" fmla="*/ 567 w 1135"/>
                      <a:gd name="T3" fmla="*/ 0 h 794"/>
                      <a:gd name="T4" fmla="*/ 1135 w 1135"/>
                      <a:gd name="T5" fmla="*/ 0 h 794"/>
                      <a:gd name="T6" fmla="*/ 1135 w 1135"/>
                      <a:gd name="T7" fmla="*/ 794 h 794"/>
                      <a:gd name="T8" fmla="*/ 567 w 1135"/>
                      <a:gd name="T9" fmla="*/ 794 h 794"/>
                      <a:gd name="T10" fmla="*/ 0 w 1135"/>
                      <a:gd name="T11" fmla="*/ 794 h 794"/>
                      <a:gd name="T12" fmla="*/ 0 w 1135"/>
                      <a:gd name="T13" fmla="*/ 0 h 7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35" h="794">
                        <a:moveTo>
                          <a:pt x="0" y="0"/>
                        </a:moveTo>
                        <a:lnTo>
                          <a:pt x="567" y="0"/>
                        </a:lnTo>
                        <a:lnTo>
                          <a:pt x="1135" y="0"/>
                        </a:lnTo>
                        <a:lnTo>
                          <a:pt x="1135" y="794"/>
                        </a:lnTo>
                        <a:lnTo>
                          <a:pt x="567" y="794"/>
                        </a:lnTo>
                        <a:lnTo>
                          <a:pt x="0" y="7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>
                      <a:defRPr/>
                    </a:pPr>
                    <a:endParaRPr lang="en-GB" sz="1050" dirty="0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797" name="Freeform 5">
                    <a:extLst>
                      <a:ext uri="{FF2B5EF4-FFF2-40B4-BE49-F238E27FC236}">
                        <a16:creationId xmlns:a16="http://schemas.microsoft.com/office/drawing/2014/main" id="{E48216A9-E36E-F38C-A2A8-5669870F20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244" y="5713"/>
                    <a:ext cx="1615" cy="3773"/>
                  </a:xfrm>
                  <a:custGeom>
                    <a:avLst/>
                    <a:gdLst>
                      <a:gd name="T0" fmla="*/ 161 w 775"/>
                      <a:gd name="T1" fmla="*/ 1612 h 1612"/>
                      <a:gd name="T2" fmla="*/ 468 w 775"/>
                      <a:gd name="T3" fmla="*/ 913 h 1612"/>
                      <a:gd name="T4" fmla="*/ 775 w 775"/>
                      <a:gd name="T5" fmla="*/ 215 h 1612"/>
                      <a:gd name="T6" fmla="*/ 716 w 775"/>
                      <a:gd name="T7" fmla="*/ 0 h 1612"/>
                      <a:gd name="T8" fmla="*/ 358 w 775"/>
                      <a:gd name="T9" fmla="*/ 806 h 1612"/>
                      <a:gd name="T10" fmla="*/ 0 w 775"/>
                      <a:gd name="T11" fmla="*/ 1612 h 1612"/>
                      <a:gd name="T12" fmla="*/ 161 w 775"/>
                      <a:gd name="T13" fmla="*/ 1612 h 16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75" h="1612">
                        <a:moveTo>
                          <a:pt x="161" y="1612"/>
                        </a:moveTo>
                        <a:lnTo>
                          <a:pt x="468" y="913"/>
                        </a:lnTo>
                        <a:lnTo>
                          <a:pt x="775" y="215"/>
                        </a:lnTo>
                        <a:lnTo>
                          <a:pt x="716" y="0"/>
                        </a:lnTo>
                        <a:lnTo>
                          <a:pt x="358" y="806"/>
                        </a:lnTo>
                        <a:lnTo>
                          <a:pt x="0" y="1612"/>
                        </a:lnTo>
                        <a:lnTo>
                          <a:pt x="161" y="1612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>
                      <a:defRPr/>
                    </a:pPr>
                    <a:endParaRPr lang="en-GB" sz="1050" dirty="0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798" name="Rectangle 6">
                    <a:extLst>
                      <a:ext uri="{FF2B5EF4-FFF2-40B4-BE49-F238E27FC236}">
                        <a16:creationId xmlns:a16="http://schemas.microsoft.com/office/drawing/2014/main" id="{825E9287-6F1C-34D6-389B-2A90071725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12" y="9849"/>
                    <a:ext cx="1817" cy="1341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>
                      <a:defRPr/>
                    </a:pPr>
                    <a:endParaRPr lang="en-GB" sz="1050" dirty="0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799" name="Freeform 7">
                    <a:extLst>
                      <a:ext uri="{FF2B5EF4-FFF2-40B4-BE49-F238E27FC236}">
                        <a16:creationId xmlns:a16="http://schemas.microsoft.com/office/drawing/2014/main" id="{A502CC3D-03A8-BE15-F35A-95C731698E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195" y="7297"/>
                    <a:ext cx="401" cy="635"/>
                  </a:xfrm>
                  <a:custGeom>
                    <a:avLst/>
                    <a:gdLst>
                      <a:gd name="T0" fmla="*/ 54 w 193"/>
                      <a:gd name="T1" fmla="*/ 0 h 271"/>
                      <a:gd name="T2" fmla="*/ 193 w 193"/>
                      <a:gd name="T3" fmla="*/ 30 h 271"/>
                      <a:gd name="T4" fmla="*/ 139 w 193"/>
                      <a:gd name="T5" fmla="*/ 271 h 271"/>
                      <a:gd name="T6" fmla="*/ 0 w 193"/>
                      <a:gd name="T7" fmla="*/ 241 h 271"/>
                      <a:gd name="T8" fmla="*/ 54 w 193"/>
                      <a:gd name="T9" fmla="*/ 0 h 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3" h="271">
                        <a:moveTo>
                          <a:pt x="54" y="0"/>
                        </a:moveTo>
                        <a:lnTo>
                          <a:pt x="193" y="30"/>
                        </a:lnTo>
                        <a:lnTo>
                          <a:pt x="139" y="271"/>
                        </a:lnTo>
                        <a:lnTo>
                          <a:pt x="0" y="241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>
                      <a:defRPr/>
                    </a:pPr>
                    <a:endParaRPr lang="en-GB" sz="1050" dirty="0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00" name="Freeform 8">
                    <a:extLst>
                      <a:ext uri="{FF2B5EF4-FFF2-40B4-BE49-F238E27FC236}">
                        <a16:creationId xmlns:a16="http://schemas.microsoft.com/office/drawing/2014/main" id="{39939082-CA03-6B2C-F6A8-898B58B4C7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936" y="13308"/>
                    <a:ext cx="1540" cy="2378"/>
                  </a:xfrm>
                  <a:custGeom>
                    <a:avLst/>
                    <a:gdLst>
                      <a:gd name="T0" fmla="*/ 113 w 738"/>
                      <a:gd name="T1" fmla="*/ 0 h 1016"/>
                      <a:gd name="T2" fmla="*/ 129 w 738"/>
                      <a:gd name="T3" fmla="*/ 4 h 1016"/>
                      <a:gd name="T4" fmla="*/ 284 w 738"/>
                      <a:gd name="T5" fmla="*/ 44 h 1016"/>
                      <a:gd name="T6" fmla="*/ 326 w 738"/>
                      <a:gd name="T7" fmla="*/ 64 h 1016"/>
                      <a:gd name="T8" fmla="*/ 412 w 738"/>
                      <a:gd name="T9" fmla="*/ 44 h 1016"/>
                      <a:gd name="T10" fmla="*/ 527 w 738"/>
                      <a:gd name="T11" fmla="*/ 8 h 1016"/>
                      <a:gd name="T12" fmla="*/ 552 w 738"/>
                      <a:gd name="T13" fmla="*/ 9 h 1016"/>
                      <a:gd name="T14" fmla="*/ 611 w 738"/>
                      <a:gd name="T15" fmla="*/ 45 h 1016"/>
                      <a:gd name="T16" fmla="*/ 630 w 738"/>
                      <a:gd name="T17" fmla="*/ 62 h 1016"/>
                      <a:gd name="T18" fmla="*/ 738 w 738"/>
                      <a:gd name="T19" fmla="*/ 425 h 1016"/>
                      <a:gd name="T20" fmla="*/ 730 w 738"/>
                      <a:gd name="T21" fmla="*/ 449 h 1016"/>
                      <a:gd name="T22" fmla="*/ 509 w 738"/>
                      <a:gd name="T23" fmla="*/ 507 h 1016"/>
                      <a:gd name="T24" fmla="*/ 570 w 738"/>
                      <a:gd name="T25" fmla="*/ 962 h 1016"/>
                      <a:gd name="T26" fmla="*/ 561 w 738"/>
                      <a:gd name="T27" fmla="*/ 979 h 1016"/>
                      <a:gd name="T28" fmla="*/ 279 w 738"/>
                      <a:gd name="T29" fmla="*/ 1016 h 1016"/>
                      <a:gd name="T30" fmla="*/ 262 w 738"/>
                      <a:gd name="T31" fmla="*/ 1008 h 1016"/>
                      <a:gd name="T32" fmla="*/ 219 w 738"/>
                      <a:gd name="T33" fmla="*/ 717 h 1016"/>
                      <a:gd name="T34" fmla="*/ 127 w 738"/>
                      <a:gd name="T35" fmla="*/ 726 h 1016"/>
                      <a:gd name="T36" fmla="*/ 112 w 738"/>
                      <a:gd name="T37" fmla="*/ 717 h 1016"/>
                      <a:gd name="T38" fmla="*/ 91 w 738"/>
                      <a:gd name="T39" fmla="*/ 597 h 1016"/>
                      <a:gd name="T40" fmla="*/ 26 w 738"/>
                      <a:gd name="T41" fmla="*/ 597 h 1016"/>
                      <a:gd name="T42" fmla="*/ 16 w 738"/>
                      <a:gd name="T43" fmla="*/ 587 h 1016"/>
                      <a:gd name="T44" fmla="*/ 0 w 738"/>
                      <a:gd name="T45" fmla="*/ 493 h 1016"/>
                      <a:gd name="T46" fmla="*/ 13 w 738"/>
                      <a:gd name="T47" fmla="*/ 474 h 1016"/>
                      <a:gd name="T48" fmla="*/ 187 w 738"/>
                      <a:gd name="T49" fmla="*/ 455 h 1016"/>
                      <a:gd name="T50" fmla="*/ 178 w 738"/>
                      <a:gd name="T51" fmla="*/ 372 h 1016"/>
                      <a:gd name="T52" fmla="*/ 177 w 738"/>
                      <a:gd name="T53" fmla="*/ 355 h 1016"/>
                      <a:gd name="T54" fmla="*/ 49 w 738"/>
                      <a:gd name="T55" fmla="*/ 328 h 1016"/>
                      <a:gd name="T56" fmla="*/ 40 w 738"/>
                      <a:gd name="T57" fmla="*/ 310 h 1016"/>
                      <a:gd name="T58" fmla="*/ 69 w 738"/>
                      <a:gd name="T59" fmla="*/ 185 h 1016"/>
                      <a:gd name="T60" fmla="*/ 12 w 738"/>
                      <a:gd name="T61" fmla="*/ 165 h 1016"/>
                      <a:gd name="T62" fmla="*/ 9 w 738"/>
                      <a:gd name="T63" fmla="*/ 153 h 1016"/>
                      <a:gd name="T64" fmla="*/ 34 w 738"/>
                      <a:gd name="T65" fmla="*/ 87 h 1016"/>
                      <a:gd name="T66" fmla="*/ 46 w 738"/>
                      <a:gd name="T67" fmla="*/ 77 h 1016"/>
                      <a:gd name="T68" fmla="*/ 69 w 738"/>
                      <a:gd name="T69" fmla="*/ 84 h 1016"/>
                      <a:gd name="T70" fmla="*/ 86 w 738"/>
                      <a:gd name="T71" fmla="*/ 12 h 1016"/>
                      <a:gd name="T72" fmla="*/ 96 w 738"/>
                      <a:gd name="T73" fmla="*/ 0 h 1016"/>
                      <a:gd name="T74" fmla="*/ 113 w 738"/>
                      <a:gd name="T75" fmla="*/ 0 h 10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738" h="1016">
                        <a:moveTo>
                          <a:pt x="113" y="0"/>
                        </a:moveTo>
                        <a:lnTo>
                          <a:pt x="129" y="4"/>
                        </a:lnTo>
                        <a:lnTo>
                          <a:pt x="284" y="44"/>
                        </a:lnTo>
                        <a:lnTo>
                          <a:pt x="326" y="64"/>
                        </a:lnTo>
                        <a:lnTo>
                          <a:pt x="412" y="44"/>
                        </a:lnTo>
                        <a:lnTo>
                          <a:pt x="527" y="8"/>
                        </a:lnTo>
                        <a:lnTo>
                          <a:pt x="552" y="9"/>
                        </a:lnTo>
                        <a:lnTo>
                          <a:pt x="611" y="45"/>
                        </a:lnTo>
                        <a:lnTo>
                          <a:pt x="630" y="62"/>
                        </a:lnTo>
                        <a:lnTo>
                          <a:pt x="738" y="425"/>
                        </a:lnTo>
                        <a:lnTo>
                          <a:pt x="730" y="449"/>
                        </a:lnTo>
                        <a:lnTo>
                          <a:pt x="509" y="507"/>
                        </a:lnTo>
                        <a:lnTo>
                          <a:pt x="570" y="962"/>
                        </a:lnTo>
                        <a:lnTo>
                          <a:pt x="561" y="979"/>
                        </a:lnTo>
                        <a:lnTo>
                          <a:pt x="279" y="1016"/>
                        </a:lnTo>
                        <a:lnTo>
                          <a:pt x="262" y="1008"/>
                        </a:lnTo>
                        <a:lnTo>
                          <a:pt x="219" y="717"/>
                        </a:lnTo>
                        <a:lnTo>
                          <a:pt x="127" y="726"/>
                        </a:lnTo>
                        <a:lnTo>
                          <a:pt x="112" y="717"/>
                        </a:lnTo>
                        <a:lnTo>
                          <a:pt x="91" y="597"/>
                        </a:lnTo>
                        <a:lnTo>
                          <a:pt x="26" y="597"/>
                        </a:lnTo>
                        <a:lnTo>
                          <a:pt x="16" y="587"/>
                        </a:lnTo>
                        <a:lnTo>
                          <a:pt x="0" y="493"/>
                        </a:lnTo>
                        <a:lnTo>
                          <a:pt x="13" y="474"/>
                        </a:lnTo>
                        <a:lnTo>
                          <a:pt x="187" y="455"/>
                        </a:lnTo>
                        <a:lnTo>
                          <a:pt x="178" y="372"/>
                        </a:lnTo>
                        <a:lnTo>
                          <a:pt x="177" y="355"/>
                        </a:lnTo>
                        <a:lnTo>
                          <a:pt x="49" y="328"/>
                        </a:lnTo>
                        <a:lnTo>
                          <a:pt x="40" y="310"/>
                        </a:lnTo>
                        <a:lnTo>
                          <a:pt x="69" y="185"/>
                        </a:lnTo>
                        <a:lnTo>
                          <a:pt x="12" y="165"/>
                        </a:lnTo>
                        <a:lnTo>
                          <a:pt x="9" y="153"/>
                        </a:lnTo>
                        <a:lnTo>
                          <a:pt x="34" y="87"/>
                        </a:lnTo>
                        <a:lnTo>
                          <a:pt x="46" y="77"/>
                        </a:lnTo>
                        <a:lnTo>
                          <a:pt x="69" y="84"/>
                        </a:lnTo>
                        <a:lnTo>
                          <a:pt x="86" y="12"/>
                        </a:lnTo>
                        <a:lnTo>
                          <a:pt x="96" y="0"/>
                        </a:lnTo>
                        <a:lnTo>
                          <a:pt x="113" y="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>
                      <a:defRPr/>
                    </a:pPr>
                    <a:endParaRPr lang="en-GB" sz="1050" dirty="0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01" name="Rectangle 9">
                    <a:extLst>
                      <a:ext uri="{FF2B5EF4-FFF2-40B4-BE49-F238E27FC236}">
                        <a16:creationId xmlns:a16="http://schemas.microsoft.com/office/drawing/2014/main" id="{D4B4F6E0-D888-D9EB-E44B-747C16902D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170" y="9661"/>
                    <a:ext cx="1519" cy="754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>
                      <a:defRPr/>
                    </a:pPr>
                    <a:endParaRPr lang="en-GB" sz="1050" dirty="0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02" name="Freeform 10">
                    <a:extLst>
                      <a:ext uri="{FF2B5EF4-FFF2-40B4-BE49-F238E27FC236}">
                        <a16:creationId xmlns:a16="http://schemas.microsoft.com/office/drawing/2014/main" id="{DCFBA8EC-704A-5210-E479-59728BBE79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651" y="3866"/>
                    <a:ext cx="3317" cy="3436"/>
                  </a:xfrm>
                  <a:custGeom>
                    <a:avLst/>
                    <a:gdLst>
                      <a:gd name="T0" fmla="*/ 2 w 1589"/>
                      <a:gd name="T1" fmla="*/ 678 h 1468"/>
                      <a:gd name="T2" fmla="*/ 11 w 1589"/>
                      <a:gd name="T3" fmla="*/ 604 h 1468"/>
                      <a:gd name="T4" fmla="*/ 29 w 1589"/>
                      <a:gd name="T5" fmla="*/ 534 h 1468"/>
                      <a:gd name="T6" fmla="*/ 55 w 1589"/>
                      <a:gd name="T7" fmla="*/ 465 h 1468"/>
                      <a:gd name="T8" fmla="*/ 86 w 1589"/>
                      <a:gd name="T9" fmla="*/ 400 h 1468"/>
                      <a:gd name="T10" fmla="*/ 125 w 1589"/>
                      <a:gd name="T11" fmla="*/ 339 h 1468"/>
                      <a:gd name="T12" fmla="*/ 181 w 1589"/>
                      <a:gd name="T13" fmla="*/ 268 h 1468"/>
                      <a:gd name="T14" fmla="*/ 246 w 1589"/>
                      <a:gd name="T15" fmla="*/ 203 h 1468"/>
                      <a:gd name="T16" fmla="*/ 334 w 1589"/>
                      <a:gd name="T17" fmla="*/ 137 h 1468"/>
                      <a:gd name="T18" fmla="*/ 415 w 1589"/>
                      <a:gd name="T19" fmla="*/ 89 h 1468"/>
                      <a:gd name="T20" fmla="*/ 521 w 1589"/>
                      <a:gd name="T21" fmla="*/ 45 h 1468"/>
                      <a:gd name="T22" fmla="*/ 633 w 1589"/>
                      <a:gd name="T23" fmla="*/ 15 h 1468"/>
                      <a:gd name="T24" fmla="*/ 712 w 1589"/>
                      <a:gd name="T25" fmla="*/ 4 h 1468"/>
                      <a:gd name="T26" fmla="*/ 856 w 1589"/>
                      <a:gd name="T27" fmla="*/ 3 h 1468"/>
                      <a:gd name="T28" fmla="*/ 992 w 1589"/>
                      <a:gd name="T29" fmla="*/ 24 h 1468"/>
                      <a:gd name="T30" fmla="*/ 1068 w 1589"/>
                      <a:gd name="T31" fmla="*/ 45 h 1468"/>
                      <a:gd name="T32" fmla="*/ 1156 w 1589"/>
                      <a:gd name="T33" fmla="*/ 82 h 1468"/>
                      <a:gd name="T34" fmla="*/ 1239 w 1589"/>
                      <a:gd name="T35" fmla="*/ 127 h 1468"/>
                      <a:gd name="T36" fmla="*/ 1328 w 1589"/>
                      <a:gd name="T37" fmla="*/ 192 h 1468"/>
                      <a:gd name="T38" fmla="*/ 1382 w 1589"/>
                      <a:gd name="T39" fmla="*/ 242 h 1468"/>
                      <a:gd name="T40" fmla="*/ 1442 w 1589"/>
                      <a:gd name="T41" fmla="*/ 309 h 1468"/>
                      <a:gd name="T42" fmla="*/ 1493 w 1589"/>
                      <a:gd name="T43" fmla="*/ 384 h 1468"/>
                      <a:gd name="T44" fmla="*/ 1540 w 1589"/>
                      <a:gd name="T45" fmla="*/ 482 h 1468"/>
                      <a:gd name="T46" fmla="*/ 1572 w 1589"/>
                      <a:gd name="T47" fmla="*/ 587 h 1468"/>
                      <a:gd name="T48" fmla="*/ 1585 w 1589"/>
                      <a:gd name="T49" fmla="*/ 659 h 1468"/>
                      <a:gd name="T50" fmla="*/ 1589 w 1589"/>
                      <a:gd name="T51" fmla="*/ 753 h 1468"/>
                      <a:gd name="T52" fmla="*/ 1582 w 1589"/>
                      <a:gd name="T53" fmla="*/ 828 h 1468"/>
                      <a:gd name="T54" fmla="*/ 1568 w 1589"/>
                      <a:gd name="T55" fmla="*/ 901 h 1468"/>
                      <a:gd name="T56" fmla="*/ 1547 w 1589"/>
                      <a:gd name="T57" fmla="*/ 971 h 1468"/>
                      <a:gd name="T58" fmla="*/ 1519 w 1589"/>
                      <a:gd name="T59" fmla="*/ 1037 h 1468"/>
                      <a:gd name="T60" fmla="*/ 1483 w 1589"/>
                      <a:gd name="T61" fmla="*/ 1099 h 1468"/>
                      <a:gd name="T62" fmla="*/ 1442 w 1589"/>
                      <a:gd name="T63" fmla="*/ 1159 h 1468"/>
                      <a:gd name="T64" fmla="*/ 1382 w 1589"/>
                      <a:gd name="T65" fmla="*/ 1228 h 1468"/>
                      <a:gd name="T66" fmla="*/ 1299 w 1589"/>
                      <a:gd name="T67" fmla="*/ 1301 h 1468"/>
                      <a:gd name="T68" fmla="*/ 1206 w 1589"/>
                      <a:gd name="T69" fmla="*/ 1362 h 1468"/>
                      <a:gd name="T70" fmla="*/ 1103 w 1589"/>
                      <a:gd name="T71" fmla="*/ 1411 h 1468"/>
                      <a:gd name="T72" fmla="*/ 992 w 1589"/>
                      <a:gd name="T73" fmla="*/ 1446 h 1468"/>
                      <a:gd name="T74" fmla="*/ 916 w 1589"/>
                      <a:gd name="T75" fmla="*/ 1460 h 1468"/>
                      <a:gd name="T76" fmla="*/ 794 w 1589"/>
                      <a:gd name="T77" fmla="*/ 1468 h 1468"/>
                      <a:gd name="T78" fmla="*/ 673 w 1589"/>
                      <a:gd name="T79" fmla="*/ 1460 h 1468"/>
                      <a:gd name="T80" fmla="*/ 558 w 1589"/>
                      <a:gd name="T81" fmla="*/ 1436 h 1468"/>
                      <a:gd name="T82" fmla="*/ 485 w 1589"/>
                      <a:gd name="T83" fmla="*/ 1411 h 1468"/>
                      <a:gd name="T84" fmla="*/ 398 w 1589"/>
                      <a:gd name="T85" fmla="*/ 1371 h 1468"/>
                      <a:gd name="T86" fmla="*/ 288 w 1589"/>
                      <a:gd name="T87" fmla="*/ 1301 h 1468"/>
                      <a:gd name="T88" fmla="*/ 232 w 1589"/>
                      <a:gd name="T89" fmla="*/ 1253 h 1468"/>
                      <a:gd name="T90" fmla="*/ 181 w 1589"/>
                      <a:gd name="T91" fmla="*/ 1202 h 1468"/>
                      <a:gd name="T92" fmla="*/ 115 w 1589"/>
                      <a:gd name="T93" fmla="*/ 1116 h 1468"/>
                      <a:gd name="T94" fmla="*/ 62 w 1589"/>
                      <a:gd name="T95" fmla="*/ 1021 h 1468"/>
                      <a:gd name="T96" fmla="*/ 35 w 1589"/>
                      <a:gd name="T97" fmla="*/ 953 h 1468"/>
                      <a:gd name="T98" fmla="*/ 9 w 1589"/>
                      <a:gd name="T99" fmla="*/ 847 h 1468"/>
                      <a:gd name="T100" fmla="*/ 0 w 1589"/>
                      <a:gd name="T101" fmla="*/ 753 h 14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1589" h="1468">
                        <a:moveTo>
                          <a:pt x="0" y="734"/>
                        </a:moveTo>
                        <a:lnTo>
                          <a:pt x="0" y="716"/>
                        </a:lnTo>
                        <a:lnTo>
                          <a:pt x="1" y="697"/>
                        </a:lnTo>
                        <a:lnTo>
                          <a:pt x="2" y="678"/>
                        </a:lnTo>
                        <a:lnTo>
                          <a:pt x="3" y="659"/>
                        </a:lnTo>
                        <a:lnTo>
                          <a:pt x="6" y="642"/>
                        </a:lnTo>
                        <a:lnTo>
                          <a:pt x="9" y="623"/>
                        </a:lnTo>
                        <a:lnTo>
                          <a:pt x="11" y="604"/>
                        </a:lnTo>
                        <a:lnTo>
                          <a:pt x="15" y="587"/>
                        </a:lnTo>
                        <a:lnTo>
                          <a:pt x="20" y="569"/>
                        </a:lnTo>
                        <a:lnTo>
                          <a:pt x="24" y="552"/>
                        </a:lnTo>
                        <a:lnTo>
                          <a:pt x="29" y="534"/>
                        </a:lnTo>
                        <a:lnTo>
                          <a:pt x="35" y="517"/>
                        </a:lnTo>
                        <a:lnTo>
                          <a:pt x="40" y="499"/>
                        </a:lnTo>
                        <a:lnTo>
                          <a:pt x="47" y="482"/>
                        </a:lnTo>
                        <a:lnTo>
                          <a:pt x="55" y="465"/>
                        </a:lnTo>
                        <a:lnTo>
                          <a:pt x="62" y="449"/>
                        </a:lnTo>
                        <a:lnTo>
                          <a:pt x="70" y="433"/>
                        </a:lnTo>
                        <a:lnTo>
                          <a:pt x="78" y="417"/>
                        </a:lnTo>
                        <a:lnTo>
                          <a:pt x="86" y="400"/>
                        </a:lnTo>
                        <a:lnTo>
                          <a:pt x="95" y="384"/>
                        </a:lnTo>
                        <a:lnTo>
                          <a:pt x="104" y="369"/>
                        </a:lnTo>
                        <a:lnTo>
                          <a:pt x="115" y="354"/>
                        </a:lnTo>
                        <a:lnTo>
                          <a:pt x="125" y="339"/>
                        </a:lnTo>
                        <a:lnTo>
                          <a:pt x="135" y="324"/>
                        </a:lnTo>
                        <a:lnTo>
                          <a:pt x="147" y="309"/>
                        </a:lnTo>
                        <a:lnTo>
                          <a:pt x="157" y="295"/>
                        </a:lnTo>
                        <a:lnTo>
                          <a:pt x="181" y="268"/>
                        </a:lnTo>
                        <a:lnTo>
                          <a:pt x="193" y="254"/>
                        </a:lnTo>
                        <a:lnTo>
                          <a:pt x="205" y="242"/>
                        </a:lnTo>
                        <a:lnTo>
                          <a:pt x="232" y="215"/>
                        </a:lnTo>
                        <a:lnTo>
                          <a:pt x="246" y="203"/>
                        </a:lnTo>
                        <a:lnTo>
                          <a:pt x="260" y="192"/>
                        </a:lnTo>
                        <a:lnTo>
                          <a:pt x="288" y="168"/>
                        </a:lnTo>
                        <a:lnTo>
                          <a:pt x="319" y="147"/>
                        </a:lnTo>
                        <a:lnTo>
                          <a:pt x="334" y="137"/>
                        </a:lnTo>
                        <a:lnTo>
                          <a:pt x="350" y="127"/>
                        </a:lnTo>
                        <a:lnTo>
                          <a:pt x="382" y="107"/>
                        </a:lnTo>
                        <a:lnTo>
                          <a:pt x="398" y="98"/>
                        </a:lnTo>
                        <a:lnTo>
                          <a:pt x="415" y="89"/>
                        </a:lnTo>
                        <a:lnTo>
                          <a:pt x="449" y="73"/>
                        </a:lnTo>
                        <a:lnTo>
                          <a:pt x="485" y="58"/>
                        </a:lnTo>
                        <a:lnTo>
                          <a:pt x="503" y="52"/>
                        </a:lnTo>
                        <a:lnTo>
                          <a:pt x="521" y="45"/>
                        </a:lnTo>
                        <a:lnTo>
                          <a:pt x="558" y="34"/>
                        </a:lnTo>
                        <a:lnTo>
                          <a:pt x="595" y="24"/>
                        </a:lnTo>
                        <a:lnTo>
                          <a:pt x="614" y="19"/>
                        </a:lnTo>
                        <a:lnTo>
                          <a:pt x="633" y="15"/>
                        </a:lnTo>
                        <a:lnTo>
                          <a:pt x="654" y="12"/>
                        </a:lnTo>
                        <a:lnTo>
                          <a:pt x="673" y="9"/>
                        </a:lnTo>
                        <a:lnTo>
                          <a:pt x="693" y="7"/>
                        </a:lnTo>
                        <a:lnTo>
                          <a:pt x="712" y="4"/>
                        </a:lnTo>
                        <a:lnTo>
                          <a:pt x="753" y="2"/>
                        </a:lnTo>
                        <a:lnTo>
                          <a:pt x="794" y="0"/>
                        </a:lnTo>
                        <a:lnTo>
                          <a:pt x="835" y="2"/>
                        </a:lnTo>
                        <a:lnTo>
                          <a:pt x="856" y="3"/>
                        </a:lnTo>
                        <a:lnTo>
                          <a:pt x="875" y="4"/>
                        </a:lnTo>
                        <a:lnTo>
                          <a:pt x="916" y="9"/>
                        </a:lnTo>
                        <a:lnTo>
                          <a:pt x="954" y="15"/>
                        </a:lnTo>
                        <a:lnTo>
                          <a:pt x="992" y="24"/>
                        </a:lnTo>
                        <a:lnTo>
                          <a:pt x="1011" y="29"/>
                        </a:lnTo>
                        <a:lnTo>
                          <a:pt x="1031" y="34"/>
                        </a:lnTo>
                        <a:lnTo>
                          <a:pt x="1048" y="39"/>
                        </a:lnTo>
                        <a:lnTo>
                          <a:pt x="1068" y="45"/>
                        </a:lnTo>
                        <a:lnTo>
                          <a:pt x="1086" y="52"/>
                        </a:lnTo>
                        <a:lnTo>
                          <a:pt x="1103" y="58"/>
                        </a:lnTo>
                        <a:lnTo>
                          <a:pt x="1138" y="73"/>
                        </a:lnTo>
                        <a:lnTo>
                          <a:pt x="1156" y="82"/>
                        </a:lnTo>
                        <a:lnTo>
                          <a:pt x="1172" y="89"/>
                        </a:lnTo>
                        <a:lnTo>
                          <a:pt x="1189" y="98"/>
                        </a:lnTo>
                        <a:lnTo>
                          <a:pt x="1206" y="107"/>
                        </a:lnTo>
                        <a:lnTo>
                          <a:pt x="1239" y="127"/>
                        </a:lnTo>
                        <a:lnTo>
                          <a:pt x="1269" y="147"/>
                        </a:lnTo>
                        <a:lnTo>
                          <a:pt x="1299" y="168"/>
                        </a:lnTo>
                        <a:lnTo>
                          <a:pt x="1314" y="179"/>
                        </a:lnTo>
                        <a:lnTo>
                          <a:pt x="1328" y="192"/>
                        </a:lnTo>
                        <a:lnTo>
                          <a:pt x="1342" y="203"/>
                        </a:lnTo>
                        <a:lnTo>
                          <a:pt x="1356" y="215"/>
                        </a:lnTo>
                        <a:lnTo>
                          <a:pt x="1369" y="228"/>
                        </a:lnTo>
                        <a:lnTo>
                          <a:pt x="1382" y="242"/>
                        </a:lnTo>
                        <a:lnTo>
                          <a:pt x="1395" y="254"/>
                        </a:lnTo>
                        <a:lnTo>
                          <a:pt x="1407" y="268"/>
                        </a:lnTo>
                        <a:lnTo>
                          <a:pt x="1430" y="295"/>
                        </a:lnTo>
                        <a:lnTo>
                          <a:pt x="1442" y="309"/>
                        </a:lnTo>
                        <a:lnTo>
                          <a:pt x="1453" y="324"/>
                        </a:lnTo>
                        <a:lnTo>
                          <a:pt x="1474" y="354"/>
                        </a:lnTo>
                        <a:lnTo>
                          <a:pt x="1483" y="369"/>
                        </a:lnTo>
                        <a:lnTo>
                          <a:pt x="1493" y="384"/>
                        </a:lnTo>
                        <a:lnTo>
                          <a:pt x="1511" y="417"/>
                        </a:lnTo>
                        <a:lnTo>
                          <a:pt x="1526" y="449"/>
                        </a:lnTo>
                        <a:lnTo>
                          <a:pt x="1534" y="465"/>
                        </a:lnTo>
                        <a:lnTo>
                          <a:pt x="1540" y="482"/>
                        </a:lnTo>
                        <a:lnTo>
                          <a:pt x="1547" y="499"/>
                        </a:lnTo>
                        <a:lnTo>
                          <a:pt x="1553" y="517"/>
                        </a:lnTo>
                        <a:lnTo>
                          <a:pt x="1563" y="552"/>
                        </a:lnTo>
                        <a:lnTo>
                          <a:pt x="1572" y="587"/>
                        </a:lnTo>
                        <a:lnTo>
                          <a:pt x="1576" y="604"/>
                        </a:lnTo>
                        <a:lnTo>
                          <a:pt x="1580" y="623"/>
                        </a:lnTo>
                        <a:lnTo>
                          <a:pt x="1582" y="642"/>
                        </a:lnTo>
                        <a:lnTo>
                          <a:pt x="1585" y="659"/>
                        </a:lnTo>
                        <a:lnTo>
                          <a:pt x="1588" y="697"/>
                        </a:lnTo>
                        <a:lnTo>
                          <a:pt x="1589" y="716"/>
                        </a:lnTo>
                        <a:lnTo>
                          <a:pt x="1589" y="734"/>
                        </a:lnTo>
                        <a:lnTo>
                          <a:pt x="1589" y="753"/>
                        </a:lnTo>
                        <a:lnTo>
                          <a:pt x="1588" y="772"/>
                        </a:lnTo>
                        <a:lnTo>
                          <a:pt x="1586" y="791"/>
                        </a:lnTo>
                        <a:lnTo>
                          <a:pt x="1585" y="809"/>
                        </a:lnTo>
                        <a:lnTo>
                          <a:pt x="1582" y="828"/>
                        </a:lnTo>
                        <a:lnTo>
                          <a:pt x="1580" y="847"/>
                        </a:lnTo>
                        <a:lnTo>
                          <a:pt x="1576" y="864"/>
                        </a:lnTo>
                        <a:lnTo>
                          <a:pt x="1572" y="883"/>
                        </a:lnTo>
                        <a:lnTo>
                          <a:pt x="1568" y="901"/>
                        </a:lnTo>
                        <a:lnTo>
                          <a:pt x="1563" y="918"/>
                        </a:lnTo>
                        <a:lnTo>
                          <a:pt x="1558" y="936"/>
                        </a:lnTo>
                        <a:lnTo>
                          <a:pt x="1553" y="953"/>
                        </a:lnTo>
                        <a:lnTo>
                          <a:pt x="1547" y="971"/>
                        </a:lnTo>
                        <a:lnTo>
                          <a:pt x="1540" y="987"/>
                        </a:lnTo>
                        <a:lnTo>
                          <a:pt x="1534" y="1004"/>
                        </a:lnTo>
                        <a:lnTo>
                          <a:pt x="1526" y="1021"/>
                        </a:lnTo>
                        <a:lnTo>
                          <a:pt x="1519" y="1037"/>
                        </a:lnTo>
                        <a:lnTo>
                          <a:pt x="1511" y="1053"/>
                        </a:lnTo>
                        <a:lnTo>
                          <a:pt x="1502" y="1068"/>
                        </a:lnTo>
                        <a:lnTo>
                          <a:pt x="1493" y="1084"/>
                        </a:lnTo>
                        <a:lnTo>
                          <a:pt x="1483" y="1099"/>
                        </a:lnTo>
                        <a:lnTo>
                          <a:pt x="1474" y="1116"/>
                        </a:lnTo>
                        <a:lnTo>
                          <a:pt x="1464" y="1131"/>
                        </a:lnTo>
                        <a:lnTo>
                          <a:pt x="1453" y="1144"/>
                        </a:lnTo>
                        <a:lnTo>
                          <a:pt x="1442" y="1159"/>
                        </a:lnTo>
                        <a:lnTo>
                          <a:pt x="1430" y="1173"/>
                        </a:lnTo>
                        <a:lnTo>
                          <a:pt x="1407" y="1202"/>
                        </a:lnTo>
                        <a:lnTo>
                          <a:pt x="1395" y="1215"/>
                        </a:lnTo>
                        <a:lnTo>
                          <a:pt x="1382" y="1228"/>
                        </a:lnTo>
                        <a:lnTo>
                          <a:pt x="1356" y="1253"/>
                        </a:lnTo>
                        <a:lnTo>
                          <a:pt x="1342" y="1266"/>
                        </a:lnTo>
                        <a:lnTo>
                          <a:pt x="1328" y="1278"/>
                        </a:lnTo>
                        <a:lnTo>
                          <a:pt x="1299" y="1301"/>
                        </a:lnTo>
                        <a:lnTo>
                          <a:pt x="1269" y="1323"/>
                        </a:lnTo>
                        <a:lnTo>
                          <a:pt x="1254" y="1333"/>
                        </a:lnTo>
                        <a:lnTo>
                          <a:pt x="1239" y="1343"/>
                        </a:lnTo>
                        <a:lnTo>
                          <a:pt x="1206" y="1362"/>
                        </a:lnTo>
                        <a:lnTo>
                          <a:pt x="1189" y="1371"/>
                        </a:lnTo>
                        <a:lnTo>
                          <a:pt x="1172" y="1380"/>
                        </a:lnTo>
                        <a:lnTo>
                          <a:pt x="1138" y="1396"/>
                        </a:lnTo>
                        <a:lnTo>
                          <a:pt x="1103" y="1411"/>
                        </a:lnTo>
                        <a:lnTo>
                          <a:pt x="1086" y="1418"/>
                        </a:lnTo>
                        <a:lnTo>
                          <a:pt x="1068" y="1425"/>
                        </a:lnTo>
                        <a:lnTo>
                          <a:pt x="1031" y="1436"/>
                        </a:lnTo>
                        <a:lnTo>
                          <a:pt x="992" y="1446"/>
                        </a:lnTo>
                        <a:lnTo>
                          <a:pt x="973" y="1450"/>
                        </a:lnTo>
                        <a:lnTo>
                          <a:pt x="954" y="1453"/>
                        </a:lnTo>
                        <a:lnTo>
                          <a:pt x="935" y="1457"/>
                        </a:lnTo>
                        <a:lnTo>
                          <a:pt x="916" y="1460"/>
                        </a:lnTo>
                        <a:lnTo>
                          <a:pt x="895" y="1463"/>
                        </a:lnTo>
                        <a:lnTo>
                          <a:pt x="875" y="1465"/>
                        </a:lnTo>
                        <a:lnTo>
                          <a:pt x="835" y="1467"/>
                        </a:lnTo>
                        <a:lnTo>
                          <a:pt x="794" y="1468"/>
                        </a:lnTo>
                        <a:lnTo>
                          <a:pt x="753" y="1467"/>
                        </a:lnTo>
                        <a:lnTo>
                          <a:pt x="733" y="1467"/>
                        </a:lnTo>
                        <a:lnTo>
                          <a:pt x="712" y="1465"/>
                        </a:lnTo>
                        <a:lnTo>
                          <a:pt x="673" y="1460"/>
                        </a:lnTo>
                        <a:lnTo>
                          <a:pt x="633" y="1453"/>
                        </a:lnTo>
                        <a:lnTo>
                          <a:pt x="595" y="1446"/>
                        </a:lnTo>
                        <a:lnTo>
                          <a:pt x="577" y="1441"/>
                        </a:lnTo>
                        <a:lnTo>
                          <a:pt x="558" y="1436"/>
                        </a:lnTo>
                        <a:lnTo>
                          <a:pt x="539" y="1430"/>
                        </a:lnTo>
                        <a:lnTo>
                          <a:pt x="521" y="1425"/>
                        </a:lnTo>
                        <a:lnTo>
                          <a:pt x="503" y="1418"/>
                        </a:lnTo>
                        <a:lnTo>
                          <a:pt x="485" y="1411"/>
                        </a:lnTo>
                        <a:lnTo>
                          <a:pt x="449" y="1396"/>
                        </a:lnTo>
                        <a:lnTo>
                          <a:pt x="433" y="1388"/>
                        </a:lnTo>
                        <a:lnTo>
                          <a:pt x="415" y="1380"/>
                        </a:lnTo>
                        <a:lnTo>
                          <a:pt x="398" y="1371"/>
                        </a:lnTo>
                        <a:lnTo>
                          <a:pt x="382" y="1362"/>
                        </a:lnTo>
                        <a:lnTo>
                          <a:pt x="350" y="1343"/>
                        </a:lnTo>
                        <a:lnTo>
                          <a:pt x="319" y="1323"/>
                        </a:lnTo>
                        <a:lnTo>
                          <a:pt x="288" y="1301"/>
                        </a:lnTo>
                        <a:lnTo>
                          <a:pt x="274" y="1290"/>
                        </a:lnTo>
                        <a:lnTo>
                          <a:pt x="260" y="1278"/>
                        </a:lnTo>
                        <a:lnTo>
                          <a:pt x="246" y="1266"/>
                        </a:lnTo>
                        <a:lnTo>
                          <a:pt x="232" y="1253"/>
                        </a:lnTo>
                        <a:lnTo>
                          <a:pt x="219" y="1241"/>
                        </a:lnTo>
                        <a:lnTo>
                          <a:pt x="205" y="1228"/>
                        </a:lnTo>
                        <a:lnTo>
                          <a:pt x="193" y="1215"/>
                        </a:lnTo>
                        <a:lnTo>
                          <a:pt x="181" y="1202"/>
                        </a:lnTo>
                        <a:lnTo>
                          <a:pt x="157" y="1173"/>
                        </a:lnTo>
                        <a:lnTo>
                          <a:pt x="147" y="1159"/>
                        </a:lnTo>
                        <a:lnTo>
                          <a:pt x="135" y="1144"/>
                        </a:lnTo>
                        <a:lnTo>
                          <a:pt x="115" y="1116"/>
                        </a:lnTo>
                        <a:lnTo>
                          <a:pt x="104" y="1099"/>
                        </a:lnTo>
                        <a:lnTo>
                          <a:pt x="95" y="1084"/>
                        </a:lnTo>
                        <a:lnTo>
                          <a:pt x="78" y="1053"/>
                        </a:lnTo>
                        <a:lnTo>
                          <a:pt x="62" y="1021"/>
                        </a:lnTo>
                        <a:lnTo>
                          <a:pt x="55" y="1004"/>
                        </a:lnTo>
                        <a:lnTo>
                          <a:pt x="47" y="987"/>
                        </a:lnTo>
                        <a:lnTo>
                          <a:pt x="40" y="971"/>
                        </a:lnTo>
                        <a:lnTo>
                          <a:pt x="35" y="953"/>
                        </a:lnTo>
                        <a:lnTo>
                          <a:pt x="24" y="918"/>
                        </a:lnTo>
                        <a:lnTo>
                          <a:pt x="15" y="883"/>
                        </a:lnTo>
                        <a:lnTo>
                          <a:pt x="11" y="864"/>
                        </a:lnTo>
                        <a:lnTo>
                          <a:pt x="9" y="847"/>
                        </a:lnTo>
                        <a:lnTo>
                          <a:pt x="6" y="828"/>
                        </a:lnTo>
                        <a:lnTo>
                          <a:pt x="3" y="809"/>
                        </a:lnTo>
                        <a:lnTo>
                          <a:pt x="1" y="772"/>
                        </a:lnTo>
                        <a:lnTo>
                          <a:pt x="0" y="753"/>
                        </a:lnTo>
                        <a:lnTo>
                          <a:pt x="0" y="734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>
                      <a:defRPr/>
                    </a:pPr>
                    <a:endParaRPr lang="en-GB" sz="1050" dirty="0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03" name="Freeform 11">
                    <a:extLst>
                      <a:ext uri="{FF2B5EF4-FFF2-40B4-BE49-F238E27FC236}">
                        <a16:creationId xmlns:a16="http://schemas.microsoft.com/office/drawing/2014/main" id="{D06FCE55-F057-E868-B17E-B54523D140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737" y="9647"/>
                    <a:ext cx="1678" cy="2259"/>
                  </a:xfrm>
                  <a:custGeom>
                    <a:avLst/>
                    <a:gdLst>
                      <a:gd name="T0" fmla="*/ 295 w 803"/>
                      <a:gd name="T1" fmla="*/ 2 h 965"/>
                      <a:gd name="T2" fmla="*/ 336 w 803"/>
                      <a:gd name="T3" fmla="*/ 0 h 965"/>
                      <a:gd name="T4" fmla="*/ 525 w 803"/>
                      <a:gd name="T5" fmla="*/ 1 h 965"/>
                      <a:gd name="T6" fmla="*/ 760 w 803"/>
                      <a:gd name="T7" fmla="*/ 161 h 965"/>
                      <a:gd name="T8" fmla="*/ 803 w 803"/>
                      <a:gd name="T9" fmla="*/ 243 h 965"/>
                      <a:gd name="T10" fmla="*/ 803 w 803"/>
                      <a:gd name="T11" fmla="*/ 744 h 965"/>
                      <a:gd name="T12" fmla="*/ 782 w 803"/>
                      <a:gd name="T13" fmla="*/ 794 h 965"/>
                      <a:gd name="T14" fmla="*/ 526 w 803"/>
                      <a:gd name="T15" fmla="*/ 952 h 965"/>
                      <a:gd name="T16" fmla="*/ 485 w 803"/>
                      <a:gd name="T17" fmla="*/ 965 h 965"/>
                      <a:gd name="T18" fmla="*/ 332 w 803"/>
                      <a:gd name="T19" fmla="*/ 965 h 965"/>
                      <a:gd name="T20" fmla="*/ 277 w 803"/>
                      <a:gd name="T21" fmla="*/ 948 h 965"/>
                      <a:gd name="T22" fmla="*/ 18 w 803"/>
                      <a:gd name="T23" fmla="*/ 768 h 965"/>
                      <a:gd name="T24" fmla="*/ 0 w 803"/>
                      <a:gd name="T25" fmla="*/ 730 h 965"/>
                      <a:gd name="T26" fmla="*/ 0 w 803"/>
                      <a:gd name="T27" fmla="*/ 513 h 965"/>
                      <a:gd name="T28" fmla="*/ 0 w 803"/>
                      <a:gd name="T29" fmla="*/ 231 h 965"/>
                      <a:gd name="T30" fmla="*/ 22 w 803"/>
                      <a:gd name="T31" fmla="*/ 188 h 965"/>
                      <a:gd name="T32" fmla="*/ 269 w 803"/>
                      <a:gd name="T33" fmla="*/ 17 h 965"/>
                      <a:gd name="T34" fmla="*/ 295 w 803"/>
                      <a:gd name="T35" fmla="*/ 2 h 9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803" h="965">
                        <a:moveTo>
                          <a:pt x="295" y="2"/>
                        </a:moveTo>
                        <a:lnTo>
                          <a:pt x="336" y="0"/>
                        </a:lnTo>
                        <a:lnTo>
                          <a:pt x="525" y="1"/>
                        </a:lnTo>
                        <a:lnTo>
                          <a:pt x="760" y="161"/>
                        </a:lnTo>
                        <a:lnTo>
                          <a:pt x="803" y="243"/>
                        </a:lnTo>
                        <a:lnTo>
                          <a:pt x="803" y="744"/>
                        </a:lnTo>
                        <a:lnTo>
                          <a:pt x="782" y="794"/>
                        </a:lnTo>
                        <a:lnTo>
                          <a:pt x="526" y="952"/>
                        </a:lnTo>
                        <a:lnTo>
                          <a:pt x="485" y="965"/>
                        </a:lnTo>
                        <a:lnTo>
                          <a:pt x="332" y="965"/>
                        </a:lnTo>
                        <a:lnTo>
                          <a:pt x="277" y="948"/>
                        </a:lnTo>
                        <a:lnTo>
                          <a:pt x="18" y="768"/>
                        </a:lnTo>
                        <a:lnTo>
                          <a:pt x="0" y="730"/>
                        </a:lnTo>
                        <a:lnTo>
                          <a:pt x="0" y="513"/>
                        </a:lnTo>
                        <a:lnTo>
                          <a:pt x="0" y="231"/>
                        </a:lnTo>
                        <a:lnTo>
                          <a:pt x="22" y="188"/>
                        </a:lnTo>
                        <a:lnTo>
                          <a:pt x="269" y="17"/>
                        </a:lnTo>
                        <a:lnTo>
                          <a:pt x="295" y="2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>
                      <a:defRPr/>
                    </a:pPr>
                    <a:endParaRPr lang="en-GB" sz="1050" dirty="0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04" name="Rectangle 12">
                    <a:extLst>
                      <a:ext uri="{FF2B5EF4-FFF2-40B4-BE49-F238E27FC236}">
                        <a16:creationId xmlns:a16="http://schemas.microsoft.com/office/drawing/2014/main" id="{50CCAFB7-3B97-B5AE-F4AD-1B52F04FEB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436" y="8802"/>
                    <a:ext cx="361" cy="965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>
                      <a:defRPr/>
                    </a:pPr>
                    <a:endParaRPr lang="en-GB" sz="1050" dirty="0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05" name="Freeform 13">
                    <a:extLst>
                      <a:ext uri="{FF2B5EF4-FFF2-40B4-BE49-F238E27FC236}">
                        <a16:creationId xmlns:a16="http://schemas.microsoft.com/office/drawing/2014/main" id="{24DE912B-E806-CED4-1B8E-F703EBBBAD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676" y="7581"/>
                    <a:ext cx="519" cy="1411"/>
                  </a:xfrm>
                  <a:custGeom>
                    <a:avLst/>
                    <a:gdLst>
                      <a:gd name="T0" fmla="*/ 97 w 246"/>
                      <a:gd name="T1" fmla="*/ 0 h 603"/>
                      <a:gd name="T2" fmla="*/ 246 w 246"/>
                      <a:gd name="T3" fmla="*/ 40 h 603"/>
                      <a:gd name="T4" fmla="*/ 171 w 246"/>
                      <a:gd name="T5" fmla="*/ 271 h 603"/>
                      <a:gd name="T6" fmla="*/ 171 w 246"/>
                      <a:gd name="T7" fmla="*/ 332 h 603"/>
                      <a:gd name="T8" fmla="*/ 182 w 246"/>
                      <a:gd name="T9" fmla="*/ 382 h 603"/>
                      <a:gd name="T10" fmla="*/ 246 w 246"/>
                      <a:gd name="T11" fmla="*/ 563 h 603"/>
                      <a:gd name="T12" fmla="*/ 97 w 246"/>
                      <a:gd name="T13" fmla="*/ 603 h 603"/>
                      <a:gd name="T14" fmla="*/ 21 w 246"/>
                      <a:gd name="T15" fmla="*/ 392 h 603"/>
                      <a:gd name="T16" fmla="*/ 0 w 246"/>
                      <a:gd name="T17" fmla="*/ 322 h 603"/>
                      <a:gd name="T18" fmla="*/ 10 w 246"/>
                      <a:gd name="T19" fmla="*/ 261 h 603"/>
                      <a:gd name="T20" fmla="*/ 97 w 246"/>
                      <a:gd name="T21" fmla="*/ 0 h 6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46" h="603">
                        <a:moveTo>
                          <a:pt x="97" y="0"/>
                        </a:moveTo>
                        <a:lnTo>
                          <a:pt x="246" y="40"/>
                        </a:lnTo>
                        <a:lnTo>
                          <a:pt x="171" y="271"/>
                        </a:lnTo>
                        <a:lnTo>
                          <a:pt x="171" y="332"/>
                        </a:lnTo>
                        <a:lnTo>
                          <a:pt x="182" y="382"/>
                        </a:lnTo>
                        <a:lnTo>
                          <a:pt x="246" y="563"/>
                        </a:lnTo>
                        <a:lnTo>
                          <a:pt x="97" y="603"/>
                        </a:lnTo>
                        <a:lnTo>
                          <a:pt x="21" y="392"/>
                        </a:lnTo>
                        <a:lnTo>
                          <a:pt x="0" y="322"/>
                        </a:lnTo>
                        <a:lnTo>
                          <a:pt x="10" y="261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>
                      <a:defRPr/>
                    </a:pPr>
                    <a:endParaRPr lang="en-GB" sz="1050" dirty="0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06" name="Freeform 14">
                    <a:extLst>
                      <a:ext uri="{FF2B5EF4-FFF2-40B4-BE49-F238E27FC236}">
                        <a16:creationId xmlns:a16="http://schemas.microsoft.com/office/drawing/2014/main" id="{C10E6556-AD54-3A6E-1AB1-76DCD5F68A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208" y="10361"/>
                    <a:ext cx="4779" cy="407"/>
                  </a:xfrm>
                  <a:custGeom>
                    <a:avLst/>
                    <a:gdLst>
                      <a:gd name="T0" fmla="*/ 0 w 2288"/>
                      <a:gd name="T1" fmla="*/ 0 h 174"/>
                      <a:gd name="T2" fmla="*/ 571 w 2288"/>
                      <a:gd name="T3" fmla="*/ 0 h 174"/>
                      <a:gd name="T4" fmla="*/ 1143 w 2288"/>
                      <a:gd name="T5" fmla="*/ 0 h 174"/>
                      <a:gd name="T6" fmla="*/ 1715 w 2288"/>
                      <a:gd name="T7" fmla="*/ 0 h 174"/>
                      <a:gd name="T8" fmla="*/ 2288 w 2288"/>
                      <a:gd name="T9" fmla="*/ 0 h 174"/>
                      <a:gd name="T10" fmla="*/ 2288 w 2288"/>
                      <a:gd name="T11" fmla="*/ 174 h 174"/>
                      <a:gd name="T12" fmla="*/ 1715 w 2288"/>
                      <a:gd name="T13" fmla="*/ 174 h 174"/>
                      <a:gd name="T14" fmla="*/ 1143 w 2288"/>
                      <a:gd name="T15" fmla="*/ 174 h 174"/>
                      <a:gd name="T16" fmla="*/ 571 w 2288"/>
                      <a:gd name="T17" fmla="*/ 174 h 174"/>
                      <a:gd name="T18" fmla="*/ 0 w 2288"/>
                      <a:gd name="T19" fmla="*/ 174 h 174"/>
                      <a:gd name="T20" fmla="*/ 0 w 2288"/>
                      <a:gd name="T21" fmla="*/ 0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88" h="174">
                        <a:moveTo>
                          <a:pt x="0" y="0"/>
                        </a:moveTo>
                        <a:lnTo>
                          <a:pt x="571" y="0"/>
                        </a:lnTo>
                        <a:lnTo>
                          <a:pt x="1143" y="0"/>
                        </a:lnTo>
                        <a:lnTo>
                          <a:pt x="1715" y="0"/>
                        </a:lnTo>
                        <a:lnTo>
                          <a:pt x="2288" y="0"/>
                        </a:lnTo>
                        <a:lnTo>
                          <a:pt x="2288" y="174"/>
                        </a:lnTo>
                        <a:lnTo>
                          <a:pt x="1715" y="174"/>
                        </a:lnTo>
                        <a:lnTo>
                          <a:pt x="1143" y="174"/>
                        </a:lnTo>
                        <a:lnTo>
                          <a:pt x="571" y="174"/>
                        </a:lnTo>
                        <a:lnTo>
                          <a:pt x="0" y="17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>
                      <a:defRPr/>
                    </a:pPr>
                    <a:endParaRPr lang="en-GB" sz="1050" dirty="0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794" name="Freeform 15">
                  <a:extLst>
                    <a:ext uri="{FF2B5EF4-FFF2-40B4-BE49-F238E27FC236}">
                      <a16:creationId xmlns:a16="http://schemas.microsoft.com/office/drawing/2014/main" id="{A363F06F-C5AB-5237-BD7D-C660C70FA4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90" y="4100"/>
                  <a:ext cx="2818" cy="2963"/>
                </a:xfrm>
                <a:custGeom>
                  <a:avLst/>
                  <a:gdLst>
                    <a:gd name="T0" fmla="*/ 2 w 1351"/>
                    <a:gd name="T1" fmla="*/ 601 h 1266"/>
                    <a:gd name="T2" fmla="*/ 12 w 1351"/>
                    <a:gd name="T3" fmla="*/ 521 h 1266"/>
                    <a:gd name="T4" fmla="*/ 22 w 1351"/>
                    <a:gd name="T5" fmla="*/ 476 h 1266"/>
                    <a:gd name="T6" fmla="*/ 42 w 1351"/>
                    <a:gd name="T7" fmla="*/ 416 h 1266"/>
                    <a:gd name="T8" fmla="*/ 68 w 1351"/>
                    <a:gd name="T9" fmla="*/ 359 h 1266"/>
                    <a:gd name="T10" fmla="*/ 90 w 1351"/>
                    <a:gd name="T11" fmla="*/ 318 h 1266"/>
                    <a:gd name="T12" fmla="*/ 134 w 1351"/>
                    <a:gd name="T13" fmla="*/ 254 h 1266"/>
                    <a:gd name="T14" fmla="*/ 177 w 1351"/>
                    <a:gd name="T15" fmla="*/ 208 h 1266"/>
                    <a:gd name="T16" fmla="*/ 247 w 1351"/>
                    <a:gd name="T17" fmla="*/ 144 h 1266"/>
                    <a:gd name="T18" fmla="*/ 298 w 1351"/>
                    <a:gd name="T19" fmla="*/ 108 h 1266"/>
                    <a:gd name="T20" fmla="*/ 384 w 1351"/>
                    <a:gd name="T21" fmla="*/ 63 h 1266"/>
                    <a:gd name="T22" fmla="*/ 476 w 1351"/>
                    <a:gd name="T23" fmla="*/ 29 h 1266"/>
                    <a:gd name="T24" fmla="*/ 556 w 1351"/>
                    <a:gd name="T25" fmla="*/ 10 h 1266"/>
                    <a:gd name="T26" fmla="*/ 640 w 1351"/>
                    <a:gd name="T27" fmla="*/ 2 h 1266"/>
                    <a:gd name="T28" fmla="*/ 727 w 1351"/>
                    <a:gd name="T29" fmla="*/ 2 h 1266"/>
                    <a:gd name="T30" fmla="*/ 778 w 1351"/>
                    <a:gd name="T31" fmla="*/ 8 h 1266"/>
                    <a:gd name="T32" fmla="*/ 828 w 1351"/>
                    <a:gd name="T33" fmla="*/ 17 h 1266"/>
                    <a:gd name="T34" fmla="*/ 877 w 1351"/>
                    <a:gd name="T35" fmla="*/ 29 h 1266"/>
                    <a:gd name="T36" fmla="*/ 938 w 1351"/>
                    <a:gd name="T37" fmla="*/ 50 h 1266"/>
                    <a:gd name="T38" fmla="*/ 983 w 1351"/>
                    <a:gd name="T39" fmla="*/ 69 h 1266"/>
                    <a:gd name="T40" fmla="*/ 1039 w 1351"/>
                    <a:gd name="T41" fmla="*/ 100 h 1266"/>
                    <a:gd name="T42" fmla="*/ 1093 w 1351"/>
                    <a:gd name="T43" fmla="*/ 135 h 1266"/>
                    <a:gd name="T44" fmla="*/ 1153 w 1351"/>
                    <a:gd name="T45" fmla="*/ 185 h 1266"/>
                    <a:gd name="T46" fmla="*/ 1196 w 1351"/>
                    <a:gd name="T47" fmla="*/ 230 h 1266"/>
                    <a:gd name="T48" fmla="*/ 1252 w 1351"/>
                    <a:gd name="T49" fmla="*/ 305 h 1266"/>
                    <a:gd name="T50" fmla="*/ 1284 w 1351"/>
                    <a:gd name="T51" fmla="*/ 359 h 1266"/>
                    <a:gd name="T52" fmla="*/ 1310 w 1351"/>
                    <a:gd name="T53" fmla="*/ 416 h 1266"/>
                    <a:gd name="T54" fmla="*/ 1325 w 1351"/>
                    <a:gd name="T55" fmla="*/ 459 h 1266"/>
                    <a:gd name="T56" fmla="*/ 1337 w 1351"/>
                    <a:gd name="T57" fmla="*/ 506 h 1266"/>
                    <a:gd name="T58" fmla="*/ 1347 w 1351"/>
                    <a:gd name="T59" fmla="*/ 568 h 1266"/>
                    <a:gd name="T60" fmla="*/ 1351 w 1351"/>
                    <a:gd name="T61" fmla="*/ 633 h 1266"/>
                    <a:gd name="T62" fmla="*/ 1347 w 1351"/>
                    <a:gd name="T63" fmla="*/ 698 h 1266"/>
                    <a:gd name="T64" fmla="*/ 1337 w 1351"/>
                    <a:gd name="T65" fmla="*/ 761 h 1266"/>
                    <a:gd name="T66" fmla="*/ 1320 w 1351"/>
                    <a:gd name="T67" fmla="*/ 822 h 1266"/>
                    <a:gd name="T68" fmla="*/ 1303 w 1351"/>
                    <a:gd name="T69" fmla="*/ 866 h 1266"/>
                    <a:gd name="T70" fmla="*/ 1277 w 1351"/>
                    <a:gd name="T71" fmla="*/ 921 h 1266"/>
                    <a:gd name="T72" fmla="*/ 1252 w 1351"/>
                    <a:gd name="T73" fmla="*/ 961 h 1266"/>
                    <a:gd name="T74" fmla="*/ 1206 w 1351"/>
                    <a:gd name="T75" fmla="*/ 1024 h 1266"/>
                    <a:gd name="T76" fmla="*/ 1153 w 1351"/>
                    <a:gd name="T77" fmla="*/ 1081 h 1266"/>
                    <a:gd name="T78" fmla="*/ 1093 w 1351"/>
                    <a:gd name="T79" fmla="*/ 1131 h 1266"/>
                    <a:gd name="T80" fmla="*/ 1026 w 1351"/>
                    <a:gd name="T81" fmla="*/ 1175 h 1266"/>
                    <a:gd name="T82" fmla="*/ 938 w 1351"/>
                    <a:gd name="T83" fmla="*/ 1216 h 1266"/>
                    <a:gd name="T84" fmla="*/ 845 w 1351"/>
                    <a:gd name="T85" fmla="*/ 1246 h 1266"/>
                    <a:gd name="T86" fmla="*/ 778 w 1351"/>
                    <a:gd name="T87" fmla="*/ 1258 h 1266"/>
                    <a:gd name="T88" fmla="*/ 676 w 1351"/>
                    <a:gd name="T89" fmla="*/ 1266 h 1266"/>
                    <a:gd name="T90" fmla="*/ 607 w 1351"/>
                    <a:gd name="T91" fmla="*/ 1263 h 1266"/>
                    <a:gd name="T92" fmla="*/ 556 w 1351"/>
                    <a:gd name="T93" fmla="*/ 1256 h 1266"/>
                    <a:gd name="T94" fmla="*/ 507 w 1351"/>
                    <a:gd name="T95" fmla="*/ 1246 h 1266"/>
                    <a:gd name="T96" fmla="*/ 459 w 1351"/>
                    <a:gd name="T97" fmla="*/ 1233 h 1266"/>
                    <a:gd name="T98" fmla="*/ 398 w 1351"/>
                    <a:gd name="T99" fmla="*/ 1210 h 1266"/>
                    <a:gd name="T100" fmla="*/ 354 w 1351"/>
                    <a:gd name="T101" fmla="*/ 1190 h 1266"/>
                    <a:gd name="T102" fmla="*/ 298 w 1351"/>
                    <a:gd name="T103" fmla="*/ 1158 h 1266"/>
                    <a:gd name="T104" fmla="*/ 247 w 1351"/>
                    <a:gd name="T105" fmla="*/ 1122 h 1266"/>
                    <a:gd name="T106" fmla="*/ 177 w 1351"/>
                    <a:gd name="T107" fmla="*/ 1058 h 1266"/>
                    <a:gd name="T108" fmla="*/ 134 w 1351"/>
                    <a:gd name="T109" fmla="*/ 1012 h 1266"/>
                    <a:gd name="T110" fmla="*/ 90 w 1351"/>
                    <a:gd name="T111" fmla="*/ 948 h 1266"/>
                    <a:gd name="T112" fmla="*/ 60 w 1351"/>
                    <a:gd name="T113" fmla="*/ 893 h 1266"/>
                    <a:gd name="T114" fmla="*/ 36 w 1351"/>
                    <a:gd name="T115" fmla="*/ 836 h 1266"/>
                    <a:gd name="T116" fmla="*/ 22 w 1351"/>
                    <a:gd name="T117" fmla="*/ 792 h 1266"/>
                    <a:gd name="T118" fmla="*/ 9 w 1351"/>
                    <a:gd name="T119" fmla="*/ 729 h 1266"/>
                    <a:gd name="T120" fmla="*/ 3 w 1351"/>
                    <a:gd name="T121" fmla="*/ 682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351" h="1266">
                      <a:moveTo>
                        <a:pt x="0" y="633"/>
                      </a:moveTo>
                      <a:lnTo>
                        <a:pt x="2" y="617"/>
                      </a:lnTo>
                      <a:lnTo>
                        <a:pt x="2" y="601"/>
                      </a:lnTo>
                      <a:lnTo>
                        <a:pt x="4" y="568"/>
                      </a:lnTo>
                      <a:lnTo>
                        <a:pt x="9" y="537"/>
                      </a:lnTo>
                      <a:lnTo>
                        <a:pt x="12" y="521"/>
                      </a:lnTo>
                      <a:lnTo>
                        <a:pt x="14" y="506"/>
                      </a:lnTo>
                      <a:lnTo>
                        <a:pt x="18" y="491"/>
                      </a:lnTo>
                      <a:lnTo>
                        <a:pt x="22" y="476"/>
                      </a:lnTo>
                      <a:lnTo>
                        <a:pt x="31" y="446"/>
                      </a:lnTo>
                      <a:lnTo>
                        <a:pt x="36" y="431"/>
                      </a:lnTo>
                      <a:lnTo>
                        <a:pt x="42" y="416"/>
                      </a:lnTo>
                      <a:lnTo>
                        <a:pt x="48" y="400"/>
                      </a:lnTo>
                      <a:lnTo>
                        <a:pt x="54" y="387"/>
                      </a:lnTo>
                      <a:lnTo>
                        <a:pt x="68" y="359"/>
                      </a:lnTo>
                      <a:lnTo>
                        <a:pt x="74" y="345"/>
                      </a:lnTo>
                      <a:lnTo>
                        <a:pt x="82" y="332"/>
                      </a:lnTo>
                      <a:lnTo>
                        <a:pt x="90" y="318"/>
                      </a:lnTo>
                      <a:lnTo>
                        <a:pt x="99" y="305"/>
                      </a:lnTo>
                      <a:lnTo>
                        <a:pt x="117" y="279"/>
                      </a:lnTo>
                      <a:lnTo>
                        <a:pt x="134" y="254"/>
                      </a:lnTo>
                      <a:lnTo>
                        <a:pt x="145" y="243"/>
                      </a:lnTo>
                      <a:lnTo>
                        <a:pt x="155" y="230"/>
                      </a:lnTo>
                      <a:lnTo>
                        <a:pt x="177" y="208"/>
                      </a:lnTo>
                      <a:lnTo>
                        <a:pt x="198" y="185"/>
                      </a:lnTo>
                      <a:lnTo>
                        <a:pt x="223" y="164"/>
                      </a:lnTo>
                      <a:lnTo>
                        <a:pt x="247" y="144"/>
                      </a:lnTo>
                      <a:lnTo>
                        <a:pt x="260" y="135"/>
                      </a:lnTo>
                      <a:lnTo>
                        <a:pt x="272" y="125"/>
                      </a:lnTo>
                      <a:lnTo>
                        <a:pt x="298" y="108"/>
                      </a:lnTo>
                      <a:lnTo>
                        <a:pt x="326" y="92"/>
                      </a:lnTo>
                      <a:lnTo>
                        <a:pt x="354" y="77"/>
                      </a:lnTo>
                      <a:lnTo>
                        <a:pt x="384" y="63"/>
                      </a:lnTo>
                      <a:lnTo>
                        <a:pt x="413" y="50"/>
                      </a:lnTo>
                      <a:lnTo>
                        <a:pt x="444" y="39"/>
                      </a:lnTo>
                      <a:lnTo>
                        <a:pt x="476" y="29"/>
                      </a:lnTo>
                      <a:lnTo>
                        <a:pt x="507" y="20"/>
                      </a:lnTo>
                      <a:lnTo>
                        <a:pt x="539" y="13"/>
                      </a:lnTo>
                      <a:lnTo>
                        <a:pt x="556" y="10"/>
                      </a:lnTo>
                      <a:lnTo>
                        <a:pt x="573" y="8"/>
                      </a:lnTo>
                      <a:lnTo>
                        <a:pt x="607" y="4"/>
                      </a:lnTo>
                      <a:lnTo>
                        <a:pt x="640" y="2"/>
                      </a:lnTo>
                      <a:lnTo>
                        <a:pt x="676" y="0"/>
                      </a:lnTo>
                      <a:lnTo>
                        <a:pt x="711" y="2"/>
                      </a:lnTo>
                      <a:lnTo>
                        <a:pt x="727" y="2"/>
                      </a:lnTo>
                      <a:lnTo>
                        <a:pt x="745" y="4"/>
                      </a:lnTo>
                      <a:lnTo>
                        <a:pt x="762" y="5"/>
                      </a:lnTo>
                      <a:lnTo>
                        <a:pt x="778" y="8"/>
                      </a:lnTo>
                      <a:lnTo>
                        <a:pt x="795" y="10"/>
                      </a:lnTo>
                      <a:lnTo>
                        <a:pt x="812" y="13"/>
                      </a:lnTo>
                      <a:lnTo>
                        <a:pt x="828" y="17"/>
                      </a:lnTo>
                      <a:lnTo>
                        <a:pt x="845" y="20"/>
                      </a:lnTo>
                      <a:lnTo>
                        <a:pt x="860" y="24"/>
                      </a:lnTo>
                      <a:lnTo>
                        <a:pt x="877" y="29"/>
                      </a:lnTo>
                      <a:lnTo>
                        <a:pt x="892" y="34"/>
                      </a:lnTo>
                      <a:lnTo>
                        <a:pt x="907" y="39"/>
                      </a:lnTo>
                      <a:lnTo>
                        <a:pt x="938" y="50"/>
                      </a:lnTo>
                      <a:lnTo>
                        <a:pt x="953" y="57"/>
                      </a:lnTo>
                      <a:lnTo>
                        <a:pt x="969" y="63"/>
                      </a:lnTo>
                      <a:lnTo>
                        <a:pt x="983" y="69"/>
                      </a:lnTo>
                      <a:lnTo>
                        <a:pt x="997" y="77"/>
                      </a:lnTo>
                      <a:lnTo>
                        <a:pt x="1026" y="92"/>
                      </a:lnTo>
                      <a:lnTo>
                        <a:pt x="1039" y="100"/>
                      </a:lnTo>
                      <a:lnTo>
                        <a:pt x="1053" y="108"/>
                      </a:lnTo>
                      <a:lnTo>
                        <a:pt x="1080" y="125"/>
                      </a:lnTo>
                      <a:lnTo>
                        <a:pt x="1093" y="135"/>
                      </a:lnTo>
                      <a:lnTo>
                        <a:pt x="1105" y="144"/>
                      </a:lnTo>
                      <a:lnTo>
                        <a:pt x="1130" y="164"/>
                      </a:lnTo>
                      <a:lnTo>
                        <a:pt x="1153" y="185"/>
                      </a:lnTo>
                      <a:lnTo>
                        <a:pt x="1176" y="208"/>
                      </a:lnTo>
                      <a:lnTo>
                        <a:pt x="1186" y="219"/>
                      </a:lnTo>
                      <a:lnTo>
                        <a:pt x="1196" y="230"/>
                      </a:lnTo>
                      <a:lnTo>
                        <a:pt x="1217" y="254"/>
                      </a:lnTo>
                      <a:lnTo>
                        <a:pt x="1236" y="279"/>
                      </a:lnTo>
                      <a:lnTo>
                        <a:pt x="1252" y="305"/>
                      </a:lnTo>
                      <a:lnTo>
                        <a:pt x="1261" y="318"/>
                      </a:lnTo>
                      <a:lnTo>
                        <a:pt x="1269" y="332"/>
                      </a:lnTo>
                      <a:lnTo>
                        <a:pt x="1284" y="359"/>
                      </a:lnTo>
                      <a:lnTo>
                        <a:pt x="1291" y="373"/>
                      </a:lnTo>
                      <a:lnTo>
                        <a:pt x="1297" y="387"/>
                      </a:lnTo>
                      <a:lnTo>
                        <a:pt x="1310" y="416"/>
                      </a:lnTo>
                      <a:lnTo>
                        <a:pt x="1315" y="431"/>
                      </a:lnTo>
                      <a:lnTo>
                        <a:pt x="1320" y="446"/>
                      </a:lnTo>
                      <a:lnTo>
                        <a:pt x="1325" y="459"/>
                      </a:lnTo>
                      <a:lnTo>
                        <a:pt x="1329" y="476"/>
                      </a:lnTo>
                      <a:lnTo>
                        <a:pt x="1333" y="491"/>
                      </a:lnTo>
                      <a:lnTo>
                        <a:pt x="1337" y="506"/>
                      </a:lnTo>
                      <a:lnTo>
                        <a:pt x="1343" y="537"/>
                      </a:lnTo>
                      <a:lnTo>
                        <a:pt x="1346" y="553"/>
                      </a:lnTo>
                      <a:lnTo>
                        <a:pt x="1347" y="568"/>
                      </a:lnTo>
                      <a:lnTo>
                        <a:pt x="1348" y="584"/>
                      </a:lnTo>
                      <a:lnTo>
                        <a:pt x="1349" y="601"/>
                      </a:lnTo>
                      <a:lnTo>
                        <a:pt x="1351" y="633"/>
                      </a:lnTo>
                      <a:lnTo>
                        <a:pt x="1351" y="649"/>
                      </a:lnTo>
                      <a:lnTo>
                        <a:pt x="1349" y="666"/>
                      </a:lnTo>
                      <a:lnTo>
                        <a:pt x="1347" y="698"/>
                      </a:lnTo>
                      <a:lnTo>
                        <a:pt x="1343" y="729"/>
                      </a:lnTo>
                      <a:lnTo>
                        <a:pt x="1340" y="746"/>
                      </a:lnTo>
                      <a:lnTo>
                        <a:pt x="1337" y="761"/>
                      </a:lnTo>
                      <a:lnTo>
                        <a:pt x="1333" y="776"/>
                      </a:lnTo>
                      <a:lnTo>
                        <a:pt x="1329" y="792"/>
                      </a:lnTo>
                      <a:lnTo>
                        <a:pt x="1320" y="822"/>
                      </a:lnTo>
                      <a:lnTo>
                        <a:pt x="1315" y="836"/>
                      </a:lnTo>
                      <a:lnTo>
                        <a:pt x="1310" y="851"/>
                      </a:lnTo>
                      <a:lnTo>
                        <a:pt x="1303" y="866"/>
                      </a:lnTo>
                      <a:lnTo>
                        <a:pt x="1297" y="879"/>
                      </a:lnTo>
                      <a:lnTo>
                        <a:pt x="1284" y="907"/>
                      </a:lnTo>
                      <a:lnTo>
                        <a:pt x="1277" y="921"/>
                      </a:lnTo>
                      <a:lnTo>
                        <a:pt x="1269" y="934"/>
                      </a:lnTo>
                      <a:lnTo>
                        <a:pt x="1261" y="948"/>
                      </a:lnTo>
                      <a:lnTo>
                        <a:pt x="1252" y="961"/>
                      </a:lnTo>
                      <a:lnTo>
                        <a:pt x="1236" y="987"/>
                      </a:lnTo>
                      <a:lnTo>
                        <a:pt x="1217" y="1012"/>
                      </a:lnTo>
                      <a:lnTo>
                        <a:pt x="1206" y="1024"/>
                      </a:lnTo>
                      <a:lnTo>
                        <a:pt x="1196" y="1036"/>
                      </a:lnTo>
                      <a:lnTo>
                        <a:pt x="1176" y="1058"/>
                      </a:lnTo>
                      <a:lnTo>
                        <a:pt x="1153" y="1081"/>
                      </a:lnTo>
                      <a:lnTo>
                        <a:pt x="1130" y="1102"/>
                      </a:lnTo>
                      <a:lnTo>
                        <a:pt x="1105" y="1122"/>
                      </a:lnTo>
                      <a:lnTo>
                        <a:pt x="1093" y="1131"/>
                      </a:lnTo>
                      <a:lnTo>
                        <a:pt x="1080" y="1141"/>
                      </a:lnTo>
                      <a:lnTo>
                        <a:pt x="1053" y="1158"/>
                      </a:lnTo>
                      <a:lnTo>
                        <a:pt x="1026" y="1175"/>
                      </a:lnTo>
                      <a:lnTo>
                        <a:pt x="997" y="1190"/>
                      </a:lnTo>
                      <a:lnTo>
                        <a:pt x="969" y="1203"/>
                      </a:lnTo>
                      <a:lnTo>
                        <a:pt x="938" y="1216"/>
                      </a:lnTo>
                      <a:lnTo>
                        <a:pt x="907" y="1227"/>
                      </a:lnTo>
                      <a:lnTo>
                        <a:pt x="877" y="1237"/>
                      </a:lnTo>
                      <a:lnTo>
                        <a:pt x="845" y="1246"/>
                      </a:lnTo>
                      <a:lnTo>
                        <a:pt x="812" y="1253"/>
                      </a:lnTo>
                      <a:lnTo>
                        <a:pt x="795" y="1256"/>
                      </a:lnTo>
                      <a:lnTo>
                        <a:pt x="778" y="1258"/>
                      </a:lnTo>
                      <a:lnTo>
                        <a:pt x="745" y="1263"/>
                      </a:lnTo>
                      <a:lnTo>
                        <a:pt x="711" y="1265"/>
                      </a:lnTo>
                      <a:lnTo>
                        <a:pt x="676" y="1266"/>
                      </a:lnTo>
                      <a:lnTo>
                        <a:pt x="640" y="1265"/>
                      </a:lnTo>
                      <a:lnTo>
                        <a:pt x="624" y="1265"/>
                      </a:lnTo>
                      <a:lnTo>
                        <a:pt x="607" y="1263"/>
                      </a:lnTo>
                      <a:lnTo>
                        <a:pt x="589" y="1261"/>
                      </a:lnTo>
                      <a:lnTo>
                        <a:pt x="573" y="1258"/>
                      </a:lnTo>
                      <a:lnTo>
                        <a:pt x="556" y="1256"/>
                      </a:lnTo>
                      <a:lnTo>
                        <a:pt x="539" y="1253"/>
                      </a:lnTo>
                      <a:lnTo>
                        <a:pt x="523" y="1250"/>
                      </a:lnTo>
                      <a:lnTo>
                        <a:pt x="507" y="1246"/>
                      </a:lnTo>
                      <a:lnTo>
                        <a:pt x="491" y="1242"/>
                      </a:lnTo>
                      <a:lnTo>
                        <a:pt x="476" y="1237"/>
                      </a:lnTo>
                      <a:lnTo>
                        <a:pt x="459" y="1233"/>
                      </a:lnTo>
                      <a:lnTo>
                        <a:pt x="444" y="1227"/>
                      </a:lnTo>
                      <a:lnTo>
                        <a:pt x="413" y="1216"/>
                      </a:lnTo>
                      <a:lnTo>
                        <a:pt x="398" y="1210"/>
                      </a:lnTo>
                      <a:lnTo>
                        <a:pt x="384" y="1203"/>
                      </a:lnTo>
                      <a:lnTo>
                        <a:pt x="368" y="1197"/>
                      </a:lnTo>
                      <a:lnTo>
                        <a:pt x="354" y="1190"/>
                      </a:lnTo>
                      <a:lnTo>
                        <a:pt x="326" y="1175"/>
                      </a:lnTo>
                      <a:lnTo>
                        <a:pt x="312" y="1166"/>
                      </a:lnTo>
                      <a:lnTo>
                        <a:pt x="298" y="1158"/>
                      </a:lnTo>
                      <a:lnTo>
                        <a:pt x="272" y="1141"/>
                      </a:lnTo>
                      <a:lnTo>
                        <a:pt x="260" y="1131"/>
                      </a:lnTo>
                      <a:lnTo>
                        <a:pt x="247" y="1122"/>
                      </a:lnTo>
                      <a:lnTo>
                        <a:pt x="223" y="1102"/>
                      </a:lnTo>
                      <a:lnTo>
                        <a:pt x="198" y="1081"/>
                      </a:lnTo>
                      <a:lnTo>
                        <a:pt x="177" y="1058"/>
                      </a:lnTo>
                      <a:lnTo>
                        <a:pt x="165" y="1047"/>
                      </a:lnTo>
                      <a:lnTo>
                        <a:pt x="155" y="1036"/>
                      </a:lnTo>
                      <a:lnTo>
                        <a:pt x="134" y="1012"/>
                      </a:lnTo>
                      <a:lnTo>
                        <a:pt x="117" y="987"/>
                      </a:lnTo>
                      <a:lnTo>
                        <a:pt x="99" y="961"/>
                      </a:lnTo>
                      <a:lnTo>
                        <a:pt x="90" y="948"/>
                      </a:lnTo>
                      <a:lnTo>
                        <a:pt x="82" y="934"/>
                      </a:lnTo>
                      <a:lnTo>
                        <a:pt x="68" y="907"/>
                      </a:lnTo>
                      <a:lnTo>
                        <a:pt x="60" y="893"/>
                      </a:lnTo>
                      <a:lnTo>
                        <a:pt x="54" y="879"/>
                      </a:lnTo>
                      <a:lnTo>
                        <a:pt x="42" y="851"/>
                      </a:lnTo>
                      <a:lnTo>
                        <a:pt x="36" y="836"/>
                      </a:lnTo>
                      <a:lnTo>
                        <a:pt x="31" y="822"/>
                      </a:lnTo>
                      <a:lnTo>
                        <a:pt x="26" y="807"/>
                      </a:lnTo>
                      <a:lnTo>
                        <a:pt x="22" y="792"/>
                      </a:lnTo>
                      <a:lnTo>
                        <a:pt x="18" y="776"/>
                      </a:lnTo>
                      <a:lnTo>
                        <a:pt x="14" y="761"/>
                      </a:lnTo>
                      <a:lnTo>
                        <a:pt x="9" y="729"/>
                      </a:lnTo>
                      <a:lnTo>
                        <a:pt x="7" y="713"/>
                      </a:lnTo>
                      <a:lnTo>
                        <a:pt x="4" y="698"/>
                      </a:lnTo>
                      <a:lnTo>
                        <a:pt x="3" y="682"/>
                      </a:lnTo>
                      <a:lnTo>
                        <a:pt x="2" y="666"/>
                      </a:lnTo>
                      <a:lnTo>
                        <a:pt x="0" y="633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95" name="Freeform 16">
                  <a:extLst>
                    <a:ext uri="{FF2B5EF4-FFF2-40B4-BE49-F238E27FC236}">
                      <a16:creationId xmlns:a16="http://schemas.microsoft.com/office/drawing/2014/main" id="{BA8321BE-860D-12E9-0C6D-D9FB67FADB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31" y="9188"/>
                  <a:ext cx="529" cy="639"/>
                </a:xfrm>
                <a:custGeom>
                  <a:avLst/>
                  <a:gdLst>
                    <a:gd name="T0" fmla="*/ 82 w 253"/>
                    <a:gd name="T1" fmla="*/ 0 h 273"/>
                    <a:gd name="T2" fmla="*/ 191 w 253"/>
                    <a:gd name="T3" fmla="*/ 23 h 273"/>
                    <a:gd name="T4" fmla="*/ 209 w 253"/>
                    <a:gd name="T5" fmla="*/ 43 h 273"/>
                    <a:gd name="T6" fmla="*/ 253 w 253"/>
                    <a:gd name="T7" fmla="*/ 150 h 273"/>
                    <a:gd name="T8" fmla="*/ 249 w 253"/>
                    <a:gd name="T9" fmla="*/ 177 h 273"/>
                    <a:gd name="T10" fmla="*/ 209 w 253"/>
                    <a:gd name="T11" fmla="*/ 273 h 273"/>
                    <a:gd name="T12" fmla="*/ 85 w 253"/>
                    <a:gd name="T13" fmla="*/ 217 h 273"/>
                    <a:gd name="T14" fmla="*/ 0 w 253"/>
                    <a:gd name="T15" fmla="*/ 217 h 273"/>
                    <a:gd name="T16" fmla="*/ 60 w 253"/>
                    <a:gd name="T17" fmla="*/ 8 h 273"/>
                    <a:gd name="T18" fmla="*/ 82 w 253"/>
                    <a:gd name="T19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3" h="273">
                      <a:moveTo>
                        <a:pt x="82" y="0"/>
                      </a:moveTo>
                      <a:lnTo>
                        <a:pt x="191" y="23"/>
                      </a:lnTo>
                      <a:lnTo>
                        <a:pt x="209" y="43"/>
                      </a:lnTo>
                      <a:lnTo>
                        <a:pt x="253" y="150"/>
                      </a:lnTo>
                      <a:lnTo>
                        <a:pt x="249" y="177"/>
                      </a:lnTo>
                      <a:lnTo>
                        <a:pt x="209" y="273"/>
                      </a:lnTo>
                      <a:lnTo>
                        <a:pt x="85" y="217"/>
                      </a:lnTo>
                      <a:lnTo>
                        <a:pt x="0" y="217"/>
                      </a:lnTo>
                      <a:lnTo>
                        <a:pt x="60" y="8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6" name="Group 17">
                <a:extLst>
                  <a:ext uri="{FF2B5EF4-FFF2-40B4-BE49-F238E27FC236}">
                    <a16:creationId xmlns:a16="http://schemas.microsoft.com/office/drawing/2014/main" id="{8D8E3CCE-B14C-10DD-56EB-44D03B9A20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8438" y="1680618"/>
                <a:ext cx="1169987" cy="3830637"/>
                <a:chOff x="16784" y="3988"/>
                <a:chExt cx="3184" cy="10654"/>
              </a:xfrm>
            </p:grpSpPr>
            <p:sp>
              <p:nvSpPr>
                <p:cNvPr id="612" name="Freeform 18">
                  <a:extLst>
                    <a:ext uri="{FF2B5EF4-FFF2-40B4-BE49-F238E27FC236}">
                      <a16:creationId xmlns:a16="http://schemas.microsoft.com/office/drawing/2014/main" id="{0B9CF35D-12EE-6DCD-6173-58D95806A6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90" y="9928"/>
                  <a:ext cx="44" cy="1767"/>
                </a:xfrm>
                <a:custGeom>
                  <a:avLst/>
                  <a:gdLst>
                    <a:gd name="T0" fmla="*/ 754 h 754"/>
                    <a:gd name="T1" fmla="*/ 0 h 754"/>
                    <a:gd name="T2" fmla="*/ 754 h 7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54">
                      <a:moveTo>
                        <a:pt x="0" y="754"/>
                      </a:moveTo>
                      <a:lnTo>
                        <a:pt x="0" y="0"/>
                      </a:lnTo>
                      <a:lnTo>
                        <a:pt x="0" y="75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13" name="Freeform 19">
                  <a:extLst>
                    <a:ext uri="{FF2B5EF4-FFF2-40B4-BE49-F238E27FC236}">
                      <a16:creationId xmlns:a16="http://schemas.microsoft.com/office/drawing/2014/main" id="{1B98B579-6A95-5AB3-4907-BB0D183609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84" y="3988"/>
                  <a:ext cx="1512" cy="1603"/>
                </a:xfrm>
                <a:custGeom>
                  <a:avLst/>
                  <a:gdLst>
                    <a:gd name="T0" fmla="*/ 0 w 725"/>
                    <a:gd name="T1" fmla="*/ 678 h 684"/>
                    <a:gd name="T2" fmla="*/ 4 w 725"/>
                    <a:gd name="T3" fmla="*/ 611 h 684"/>
                    <a:gd name="T4" fmla="*/ 9 w 725"/>
                    <a:gd name="T5" fmla="*/ 575 h 684"/>
                    <a:gd name="T6" fmla="*/ 15 w 725"/>
                    <a:gd name="T7" fmla="*/ 541 h 684"/>
                    <a:gd name="T8" fmla="*/ 33 w 725"/>
                    <a:gd name="T9" fmla="*/ 478 h 684"/>
                    <a:gd name="T10" fmla="*/ 44 w 725"/>
                    <a:gd name="T11" fmla="*/ 445 h 684"/>
                    <a:gd name="T12" fmla="*/ 59 w 725"/>
                    <a:gd name="T13" fmla="*/ 414 h 684"/>
                    <a:gd name="T14" fmla="*/ 88 w 725"/>
                    <a:gd name="T15" fmla="*/ 355 h 684"/>
                    <a:gd name="T16" fmla="*/ 125 w 725"/>
                    <a:gd name="T17" fmla="*/ 299 h 684"/>
                    <a:gd name="T18" fmla="*/ 166 w 725"/>
                    <a:gd name="T19" fmla="*/ 246 h 684"/>
                    <a:gd name="T20" fmla="*/ 212 w 725"/>
                    <a:gd name="T21" fmla="*/ 199 h 684"/>
                    <a:gd name="T22" fmla="*/ 264 w 725"/>
                    <a:gd name="T23" fmla="*/ 154 h 684"/>
                    <a:gd name="T24" fmla="*/ 318 w 725"/>
                    <a:gd name="T25" fmla="*/ 116 h 684"/>
                    <a:gd name="T26" fmla="*/ 350 w 725"/>
                    <a:gd name="T27" fmla="*/ 97 h 684"/>
                    <a:gd name="T28" fmla="*/ 379 w 725"/>
                    <a:gd name="T29" fmla="*/ 82 h 684"/>
                    <a:gd name="T30" fmla="*/ 411 w 725"/>
                    <a:gd name="T31" fmla="*/ 67 h 684"/>
                    <a:gd name="T32" fmla="*/ 443 w 725"/>
                    <a:gd name="T33" fmla="*/ 54 h 684"/>
                    <a:gd name="T34" fmla="*/ 507 w 725"/>
                    <a:gd name="T35" fmla="*/ 31 h 684"/>
                    <a:gd name="T36" fmla="*/ 544 w 725"/>
                    <a:gd name="T37" fmla="*/ 21 h 684"/>
                    <a:gd name="T38" fmla="*/ 580 w 725"/>
                    <a:gd name="T39" fmla="*/ 14 h 684"/>
                    <a:gd name="T40" fmla="*/ 651 w 725"/>
                    <a:gd name="T41" fmla="*/ 2 h 684"/>
                    <a:gd name="T42" fmla="*/ 722 w 725"/>
                    <a:gd name="T43" fmla="*/ 0 h 684"/>
                    <a:gd name="T44" fmla="*/ 725 w 725"/>
                    <a:gd name="T45" fmla="*/ 95 h 684"/>
                    <a:gd name="T46" fmla="*/ 659 w 725"/>
                    <a:gd name="T47" fmla="*/ 97 h 684"/>
                    <a:gd name="T48" fmla="*/ 595 w 725"/>
                    <a:gd name="T49" fmla="*/ 107 h 684"/>
                    <a:gd name="T50" fmla="*/ 566 w 725"/>
                    <a:gd name="T51" fmla="*/ 114 h 684"/>
                    <a:gd name="T52" fmla="*/ 538 w 725"/>
                    <a:gd name="T53" fmla="*/ 121 h 684"/>
                    <a:gd name="T54" fmla="*/ 478 w 725"/>
                    <a:gd name="T55" fmla="*/ 142 h 684"/>
                    <a:gd name="T56" fmla="*/ 452 w 725"/>
                    <a:gd name="T57" fmla="*/ 154 h 684"/>
                    <a:gd name="T58" fmla="*/ 425 w 725"/>
                    <a:gd name="T59" fmla="*/ 166 h 684"/>
                    <a:gd name="T60" fmla="*/ 398 w 725"/>
                    <a:gd name="T61" fmla="*/ 180 h 684"/>
                    <a:gd name="T62" fmla="*/ 373 w 725"/>
                    <a:gd name="T63" fmla="*/ 195 h 684"/>
                    <a:gd name="T64" fmla="*/ 324 w 725"/>
                    <a:gd name="T65" fmla="*/ 229 h 684"/>
                    <a:gd name="T66" fmla="*/ 280 w 725"/>
                    <a:gd name="T67" fmla="*/ 267 h 684"/>
                    <a:gd name="T68" fmla="*/ 239 w 725"/>
                    <a:gd name="T69" fmla="*/ 309 h 684"/>
                    <a:gd name="T70" fmla="*/ 204 w 725"/>
                    <a:gd name="T71" fmla="*/ 354 h 684"/>
                    <a:gd name="T72" fmla="*/ 172 w 725"/>
                    <a:gd name="T73" fmla="*/ 402 h 684"/>
                    <a:gd name="T74" fmla="*/ 145 w 725"/>
                    <a:gd name="T75" fmla="*/ 455 h 684"/>
                    <a:gd name="T76" fmla="*/ 134 w 725"/>
                    <a:gd name="T77" fmla="*/ 481 h 684"/>
                    <a:gd name="T78" fmla="*/ 125 w 725"/>
                    <a:gd name="T79" fmla="*/ 506 h 684"/>
                    <a:gd name="T80" fmla="*/ 108 w 725"/>
                    <a:gd name="T81" fmla="*/ 565 h 684"/>
                    <a:gd name="T82" fmla="*/ 103 w 725"/>
                    <a:gd name="T83" fmla="*/ 593 h 684"/>
                    <a:gd name="T84" fmla="*/ 99 w 725"/>
                    <a:gd name="T85" fmla="*/ 620 h 684"/>
                    <a:gd name="T86" fmla="*/ 96 w 725"/>
                    <a:gd name="T87" fmla="*/ 684 h 684"/>
                    <a:gd name="T88" fmla="*/ 0 w 725"/>
                    <a:gd name="T89" fmla="*/ 678 h 6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725" h="684">
                      <a:moveTo>
                        <a:pt x="0" y="678"/>
                      </a:moveTo>
                      <a:lnTo>
                        <a:pt x="4" y="611"/>
                      </a:lnTo>
                      <a:lnTo>
                        <a:pt x="9" y="575"/>
                      </a:lnTo>
                      <a:lnTo>
                        <a:pt x="15" y="541"/>
                      </a:lnTo>
                      <a:lnTo>
                        <a:pt x="33" y="478"/>
                      </a:lnTo>
                      <a:lnTo>
                        <a:pt x="44" y="445"/>
                      </a:lnTo>
                      <a:lnTo>
                        <a:pt x="59" y="414"/>
                      </a:lnTo>
                      <a:lnTo>
                        <a:pt x="88" y="355"/>
                      </a:lnTo>
                      <a:lnTo>
                        <a:pt x="125" y="299"/>
                      </a:lnTo>
                      <a:lnTo>
                        <a:pt x="166" y="246"/>
                      </a:lnTo>
                      <a:lnTo>
                        <a:pt x="212" y="199"/>
                      </a:lnTo>
                      <a:lnTo>
                        <a:pt x="264" y="154"/>
                      </a:lnTo>
                      <a:lnTo>
                        <a:pt x="318" y="116"/>
                      </a:lnTo>
                      <a:lnTo>
                        <a:pt x="350" y="97"/>
                      </a:lnTo>
                      <a:lnTo>
                        <a:pt x="379" y="82"/>
                      </a:lnTo>
                      <a:lnTo>
                        <a:pt x="411" y="67"/>
                      </a:lnTo>
                      <a:lnTo>
                        <a:pt x="443" y="54"/>
                      </a:lnTo>
                      <a:lnTo>
                        <a:pt x="507" y="31"/>
                      </a:lnTo>
                      <a:lnTo>
                        <a:pt x="544" y="21"/>
                      </a:lnTo>
                      <a:lnTo>
                        <a:pt x="580" y="14"/>
                      </a:lnTo>
                      <a:lnTo>
                        <a:pt x="651" y="2"/>
                      </a:lnTo>
                      <a:lnTo>
                        <a:pt x="722" y="0"/>
                      </a:lnTo>
                      <a:lnTo>
                        <a:pt x="725" y="95"/>
                      </a:lnTo>
                      <a:lnTo>
                        <a:pt x="659" y="97"/>
                      </a:lnTo>
                      <a:lnTo>
                        <a:pt x="595" y="107"/>
                      </a:lnTo>
                      <a:lnTo>
                        <a:pt x="566" y="114"/>
                      </a:lnTo>
                      <a:lnTo>
                        <a:pt x="538" y="121"/>
                      </a:lnTo>
                      <a:lnTo>
                        <a:pt x="478" y="142"/>
                      </a:lnTo>
                      <a:lnTo>
                        <a:pt x="452" y="154"/>
                      </a:lnTo>
                      <a:lnTo>
                        <a:pt x="425" y="166"/>
                      </a:lnTo>
                      <a:lnTo>
                        <a:pt x="398" y="180"/>
                      </a:lnTo>
                      <a:lnTo>
                        <a:pt x="373" y="195"/>
                      </a:lnTo>
                      <a:lnTo>
                        <a:pt x="324" y="229"/>
                      </a:lnTo>
                      <a:lnTo>
                        <a:pt x="280" y="267"/>
                      </a:lnTo>
                      <a:lnTo>
                        <a:pt x="239" y="309"/>
                      </a:lnTo>
                      <a:lnTo>
                        <a:pt x="204" y="354"/>
                      </a:lnTo>
                      <a:lnTo>
                        <a:pt x="172" y="402"/>
                      </a:lnTo>
                      <a:lnTo>
                        <a:pt x="145" y="455"/>
                      </a:lnTo>
                      <a:lnTo>
                        <a:pt x="134" y="481"/>
                      </a:lnTo>
                      <a:lnTo>
                        <a:pt x="125" y="506"/>
                      </a:lnTo>
                      <a:lnTo>
                        <a:pt x="108" y="565"/>
                      </a:lnTo>
                      <a:lnTo>
                        <a:pt x="103" y="593"/>
                      </a:lnTo>
                      <a:lnTo>
                        <a:pt x="99" y="620"/>
                      </a:lnTo>
                      <a:lnTo>
                        <a:pt x="96" y="684"/>
                      </a:lnTo>
                      <a:lnTo>
                        <a:pt x="0" y="67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14" name="Freeform 20">
                  <a:extLst>
                    <a:ext uri="{FF2B5EF4-FFF2-40B4-BE49-F238E27FC236}">
                      <a16:creationId xmlns:a16="http://schemas.microsoft.com/office/drawing/2014/main" id="{70219BBE-DDF7-AA52-CA1E-737194BF86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92" y="3988"/>
                  <a:ext cx="1512" cy="1596"/>
                </a:xfrm>
                <a:custGeom>
                  <a:avLst/>
                  <a:gdLst>
                    <a:gd name="T0" fmla="*/ 5 w 725"/>
                    <a:gd name="T1" fmla="*/ 0 h 681"/>
                    <a:gd name="T2" fmla="*/ 74 w 725"/>
                    <a:gd name="T3" fmla="*/ 2 h 681"/>
                    <a:gd name="T4" fmla="*/ 112 w 725"/>
                    <a:gd name="T5" fmla="*/ 9 h 681"/>
                    <a:gd name="T6" fmla="*/ 148 w 725"/>
                    <a:gd name="T7" fmla="*/ 14 h 681"/>
                    <a:gd name="T8" fmla="*/ 217 w 725"/>
                    <a:gd name="T9" fmla="*/ 31 h 681"/>
                    <a:gd name="T10" fmla="*/ 281 w 725"/>
                    <a:gd name="T11" fmla="*/ 54 h 681"/>
                    <a:gd name="T12" fmla="*/ 315 w 725"/>
                    <a:gd name="T13" fmla="*/ 67 h 681"/>
                    <a:gd name="T14" fmla="*/ 346 w 725"/>
                    <a:gd name="T15" fmla="*/ 82 h 681"/>
                    <a:gd name="T16" fmla="*/ 405 w 725"/>
                    <a:gd name="T17" fmla="*/ 115 h 681"/>
                    <a:gd name="T18" fmla="*/ 459 w 725"/>
                    <a:gd name="T19" fmla="*/ 154 h 681"/>
                    <a:gd name="T20" fmla="*/ 488 w 725"/>
                    <a:gd name="T21" fmla="*/ 176 h 681"/>
                    <a:gd name="T22" fmla="*/ 512 w 725"/>
                    <a:gd name="T23" fmla="*/ 199 h 681"/>
                    <a:gd name="T24" fmla="*/ 536 w 725"/>
                    <a:gd name="T25" fmla="*/ 222 h 681"/>
                    <a:gd name="T26" fmla="*/ 559 w 725"/>
                    <a:gd name="T27" fmla="*/ 247 h 681"/>
                    <a:gd name="T28" fmla="*/ 581 w 725"/>
                    <a:gd name="T29" fmla="*/ 272 h 681"/>
                    <a:gd name="T30" fmla="*/ 601 w 725"/>
                    <a:gd name="T31" fmla="*/ 300 h 681"/>
                    <a:gd name="T32" fmla="*/ 636 w 725"/>
                    <a:gd name="T33" fmla="*/ 355 h 681"/>
                    <a:gd name="T34" fmla="*/ 654 w 725"/>
                    <a:gd name="T35" fmla="*/ 384 h 681"/>
                    <a:gd name="T36" fmla="*/ 668 w 725"/>
                    <a:gd name="T37" fmla="*/ 416 h 681"/>
                    <a:gd name="T38" fmla="*/ 692 w 725"/>
                    <a:gd name="T39" fmla="*/ 476 h 681"/>
                    <a:gd name="T40" fmla="*/ 710 w 725"/>
                    <a:gd name="T41" fmla="*/ 541 h 681"/>
                    <a:gd name="T42" fmla="*/ 716 w 725"/>
                    <a:gd name="T43" fmla="*/ 578 h 681"/>
                    <a:gd name="T44" fmla="*/ 721 w 725"/>
                    <a:gd name="T45" fmla="*/ 611 h 681"/>
                    <a:gd name="T46" fmla="*/ 724 w 725"/>
                    <a:gd name="T47" fmla="*/ 645 h 681"/>
                    <a:gd name="T48" fmla="*/ 725 w 725"/>
                    <a:gd name="T49" fmla="*/ 679 h 681"/>
                    <a:gd name="T50" fmla="*/ 628 w 725"/>
                    <a:gd name="T51" fmla="*/ 681 h 681"/>
                    <a:gd name="T52" fmla="*/ 627 w 725"/>
                    <a:gd name="T53" fmla="*/ 650 h 681"/>
                    <a:gd name="T54" fmla="*/ 624 w 725"/>
                    <a:gd name="T55" fmla="*/ 620 h 681"/>
                    <a:gd name="T56" fmla="*/ 620 w 725"/>
                    <a:gd name="T57" fmla="*/ 591 h 681"/>
                    <a:gd name="T58" fmla="*/ 615 w 725"/>
                    <a:gd name="T59" fmla="*/ 564 h 681"/>
                    <a:gd name="T60" fmla="*/ 600 w 725"/>
                    <a:gd name="T61" fmla="*/ 506 h 681"/>
                    <a:gd name="T62" fmla="*/ 578 w 725"/>
                    <a:gd name="T63" fmla="*/ 452 h 681"/>
                    <a:gd name="T64" fmla="*/ 567 w 725"/>
                    <a:gd name="T65" fmla="*/ 426 h 681"/>
                    <a:gd name="T66" fmla="*/ 553 w 725"/>
                    <a:gd name="T67" fmla="*/ 404 h 681"/>
                    <a:gd name="T68" fmla="*/ 521 w 725"/>
                    <a:gd name="T69" fmla="*/ 354 h 681"/>
                    <a:gd name="T70" fmla="*/ 504 w 725"/>
                    <a:gd name="T71" fmla="*/ 331 h 681"/>
                    <a:gd name="T72" fmla="*/ 485 w 725"/>
                    <a:gd name="T73" fmla="*/ 309 h 681"/>
                    <a:gd name="T74" fmla="*/ 466 w 725"/>
                    <a:gd name="T75" fmla="*/ 289 h 681"/>
                    <a:gd name="T76" fmla="*/ 445 w 725"/>
                    <a:gd name="T77" fmla="*/ 267 h 681"/>
                    <a:gd name="T78" fmla="*/ 424 w 725"/>
                    <a:gd name="T79" fmla="*/ 247 h 681"/>
                    <a:gd name="T80" fmla="*/ 402 w 725"/>
                    <a:gd name="T81" fmla="*/ 230 h 681"/>
                    <a:gd name="T82" fmla="*/ 352 w 725"/>
                    <a:gd name="T83" fmla="*/ 195 h 681"/>
                    <a:gd name="T84" fmla="*/ 300 w 725"/>
                    <a:gd name="T85" fmla="*/ 166 h 681"/>
                    <a:gd name="T86" fmla="*/ 274 w 725"/>
                    <a:gd name="T87" fmla="*/ 154 h 681"/>
                    <a:gd name="T88" fmla="*/ 246 w 725"/>
                    <a:gd name="T89" fmla="*/ 142 h 681"/>
                    <a:gd name="T90" fmla="*/ 189 w 725"/>
                    <a:gd name="T91" fmla="*/ 122 h 681"/>
                    <a:gd name="T92" fmla="*/ 126 w 725"/>
                    <a:gd name="T93" fmla="*/ 106 h 681"/>
                    <a:gd name="T94" fmla="*/ 97 w 725"/>
                    <a:gd name="T95" fmla="*/ 102 h 681"/>
                    <a:gd name="T96" fmla="*/ 67 w 725"/>
                    <a:gd name="T97" fmla="*/ 97 h 681"/>
                    <a:gd name="T98" fmla="*/ 0 w 725"/>
                    <a:gd name="T99" fmla="*/ 95 h 681"/>
                    <a:gd name="T100" fmla="*/ 5 w 725"/>
                    <a:gd name="T101" fmla="*/ 0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25" h="681">
                      <a:moveTo>
                        <a:pt x="5" y="0"/>
                      </a:moveTo>
                      <a:lnTo>
                        <a:pt x="74" y="2"/>
                      </a:lnTo>
                      <a:lnTo>
                        <a:pt x="112" y="9"/>
                      </a:lnTo>
                      <a:lnTo>
                        <a:pt x="148" y="14"/>
                      </a:lnTo>
                      <a:lnTo>
                        <a:pt x="217" y="31"/>
                      </a:lnTo>
                      <a:lnTo>
                        <a:pt x="281" y="54"/>
                      </a:lnTo>
                      <a:lnTo>
                        <a:pt x="315" y="67"/>
                      </a:lnTo>
                      <a:lnTo>
                        <a:pt x="346" y="82"/>
                      </a:lnTo>
                      <a:lnTo>
                        <a:pt x="405" y="115"/>
                      </a:lnTo>
                      <a:lnTo>
                        <a:pt x="459" y="154"/>
                      </a:lnTo>
                      <a:lnTo>
                        <a:pt x="488" y="176"/>
                      </a:lnTo>
                      <a:lnTo>
                        <a:pt x="512" y="199"/>
                      </a:lnTo>
                      <a:lnTo>
                        <a:pt x="536" y="222"/>
                      </a:lnTo>
                      <a:lnTo>
                        <a:pt x="559" y="247"/>
                      </a:lnTo>
                      <a:lnTo>
                        <a:pt x="581" y="272"/>
                      </a:lnTo>
                      <a:lnTo>
                        <a:pt x="601" y="300"/>
                      </a:lnTo>
                      <a:lnTo>
                        <a:pt x="636" y="355"/>
                      </a:lnTo>
                      <a:lnTo>
                        <a:pt x="654" y="384"/>
                      </a:lnTo>
                      <a:lnTo>
                        <a:pt x="668" y="416"/>
                      </a:lnTo>
                      <a:lnTo>
                        <a:pt x="692" y="476"/>
                      </a:lnTo>
                      <a:lnTo>
                        <a:pt x="710" y="541"/>
                      </a:lnTo>
                      <a:lnTo>
                        <a:pt x="716" y="578"/>
                      </a:lnTo>
                      <a:lnTo>
                        <a:pt x="721" y="611"/>
                      </a:lnTo>
                      <a:lnTo>
                        <a:pt x="724" y="645"/>
                      </a:lnTo>
                      <a:lnTo>
                        <a:pt x="725" y="679"/>
                      </a:lnTo>
                      <a:lnTo>
                        <a:pt x="628" y="681"/>
                      </a:lnTo>
                      <a:lnTo>
                        <a:pt x="627" y="650"/>
                      </a:lnTo>
                      <a:lnTo>
                        <a:pt x="624" y="620"/>
                      </a:lnTo>
                      <a:lnTo>
                        <a:pt x="620" y="591"/>
                      </a:lnTo>
                      <a:lnTo>
                        <a:pt x="615" y="564"/>
                      </a:lnTo>
                      <a:lnTo>
                        <a:pt x="600" y="506"/>
                      </a:lnTo>
                      <a:lnTo>
                        <a:pt x="578" y="452"/>
                      </a:lnTo>
                      <a:lnTo>
                        <a:pt x="567" y="426"/>
                      </a:lnTo>
                      <a:lnTo>
                        <a:pt x="553" y="404"/>
                      </a:lnTo>
                      <a:lnTo>
                        <a:pt x="521" y="354"/>
                      </a:lnTo>
                      <a:lnTo>
                        <a:pt x="504" y="331"/>
                      </a:lnTo>
                      <a:lnTo>
                        <a:pt x="485" y="309"/>
                      </a:lnTo>
                      <a:lnTo>
                        <a:pt x="466" y="289"/>
                      </a:lnTo>
                      <a:lnTo>
                        <a:pt x="445" y="267"/>
                      </a:lnTo>
                      <a:lnTo>
                        <a:pt x="424" y="247"/>
                      </a:lnTo>
                      <a:lnTo>
                        <a:pt x="402" y="230"/>
                      </a:lnTo>
                      <a:lnTo>
                        <a:pt x="352" y="195"/>
                      </a:lnTo>
                      <a:lnTo>
                        <a:pt x="300" y="166"/>
                      </a:lnTo>
                      <a:lnTo>
                        <a:pt x="274" y="154"/>
                      </a:lnTo>
                      <a:lnTo>
                        <a:pt x="246" y="142"/>
                      </a:lnTo>
                      <a:lnTo>
                        <a:pt x="189" y="122"/>
                      </a:lnTo>
                      <a:lnTo>
                        <a:pt x="126" y="106"/>
                      </a:lnTo>
                      <a:lnTo>
                        <a:pt x="97" y="102"/>
                      </a:lnTo>
                      <a:lnTo>
                        <a:pt x="67" y="97"/>
                      </a:lnTo>
                      <a:lnTo>
                        <a:pt x="0" y="9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15" name="Freeform 21">
                  <a:extLst>
                    <a:ext uri="{FF2B5EF4-FFF2-40B4-BE49-F238E27FC236}">
                      <a16:creationId xmlns:a16="http://schemas.microsoft.com/office/drawing/2014/main" id="{DC69E81C-377E-AB3E-AA6A-207C52F41A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92" y="3990"/>
                  <a:ext cx="44" cy="222"/>
                </a:xfrm>
                <a:custGeom>
                  <a:avLst/>
                  <a:gdLst>
                    <a:gd name="T0" fmla="*/ 0 w 5"/>
                    <a:gd name="T1" fmla="*/ 0 h 95"/>
                    <a:gd name="T2" fmla="*/ 2 w 5"/>
                    <a:gd name="T3" fmla="*/ 0 h 95"/>
                    <a:gd name="T4" fmla="*/ 5 w 5"/>
                    <a:gd name="T5" fmla="*/ 0 h 95"/>
                    <a:gd name="T6" fmla="*/ 0 w 5"/>
                    <a:gd name="T7" fmla="*/ 95 h 95"/>
                    <a:gd name="T8" fmla="*/ 3 w 5"/>
                    <a:gd name="T9" fmla="*/ 95 h 95"/>
                    <a:gd name="T10" fmla="*/ 0 w 5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95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0" y="95"/>
                      </a:lnTo>
                      <a:lnTo>
                        <a:pt x="3" y="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16" name="Freeform 22">
                  <a:extLst>
                    <a:ext uri="{FF2B5EF4-FFF2-40B4-BE49-F238E27FC236}">
                      <a16:creationId xmlns:a16="http://schemas.microsoft.com/office/drawing/2014/main" id="{B1AFE636-6200-F971-B3BB-42887BBB50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92" y="5575"/>
                  <a:ext cx="1512" cy="1598"/>
                </a:xfrm>
                <a:custGeom>
                  <a:avLst/>
                  <a:gdLst>
                    <a:gd name="T0" fmla="*/ 727 w 727"/>
                    <a:gd name="T1" fmla="*/ 5 h 682"/>
                    <a:gd name="T2" fmla="*/ 723 w 727"/>
                    <a:gd name="T3" fmla="*/ 71 h 682"/>
                    <a:gd name="T4" fmla="*/ 718 w 727"/>
                    <a:gd name="T5" fmla="*/ 106 h 682"/>
                    <a:gd name="T6" fmla="*/ 712 w 727"/>
                    <a:gd name="T7" fmla="*/ 141 h 682"/>
                    <a:gd name="T8" fmla="*/ 694 w 727"/>
                    <a:gd name="T9" fmla="*/ 203 h 682"/>
                    <a:gd name="T10" fmla="*/ 682 w 727"/>
                    <a:gd name="T11" fmla="*/ 237 h 682"/>
                    <a:gd name="T12" fmla="*/ 668 w 727"/>
                    <a:gd name="T13" fmla="*/ 268 h 682"/>
                    <a:gd name="T14" fmla="*/ 639 w 727"/>
                    <a:gd name="T15" fmla="*/ 327 h 682"/>
                    <a:gd name="T16" fmla="*/ 603 w 727"/>
                    <a:gd name="T17" fmla="*/ 383 h 682"/>
                    <a:gd name="T18" fmla="*/ 561 w 727"/>
                    <a:gd name="T19" fmla="*/ 436 h 682"/>
                    <a:gd name="T20" fmla="*/ 515 w 727"/>
                    <a:gd name="T21" fmla="*/ 484 h 682"/>
                    <a:gd name="T22" fmla="*/ 464 w 727"/>
                    <a:gd name="T23" fmla="*/ 527 h 682"/>
                    <a:gd name="T24" fmla="*/ 409 w 727"/>
                    <a:gd name="T25" fmla="*/ 566 h 682"/>
                    <a:gd name="T26" fmla="*/ 377 w 727"/>
                    <a:gd name="T27" fmla="*/ 585 h 682"/>
                    <a:gd name="T28" fmla="*/ 348 w 727"/>
                    <a:gd name="T29" fmla="*/ 601 h 682"/>
                    <a:gd name="T30" fmla="*/ 317 w 727"/>
                    <a:gd name="T31" fmla="*/ 616 h 682"/>
                    <a:gd name="T32" fmla="*/ 283 w 727"/>
                    <a:gd name="T33" fmla="*/ 630 h 682"/>
                    <a:gd name="T34" fmla="*/ 220 w 727"/>
                    <a:gd name="T35" fmla="*/ 651 h 682"/>
                    <a:gd name="T36" fmla="*/ 184 w 727"/>
                    <a:gd name="T37" fmla="*/ 661 h 682"/>
                    <a:gd name="T38" fmla="*/ 148 w 727"/>
                    <a:gd name="T39" fmla="*/ 669 h 682"/>
                    <a:gd name="T40" fmla="*/ 78 w 727"/>
                    <a:gd name="T41" fmla="*/ 679 h 682"/>
                    <a:gd name="T42" fmla="*/ 7 w 727"/>
                    <a:gd name="T43" fmla="*/ 682 h 682"/>
                    <a:gd name="T44" fmla="*/ 0 w 727"/>
                    <a:gd name="T45" fmla="*/ 589 h 682"/>
                    <a:gd name="T46" fmla="*/ 68 w 727"/>
                    <a:gd name="T47" fmla="*/ 585 h 682"/>
                    <a:gd name="T48" fmla="*/ 131 w 727"/>
                    <a:gd name="T49" fmla="*/ 576 h 682"/>
                    <a:gd name="T50" fmla="*/ 160 w 727"/>
                    <a:gd name="T51" fmla="*/ 570 h 682"/>
                    <a:gd name="T52" fmla="*/ 189 w 727"/>
                    <a:gd name="T53" fmla="*/ 561 h 682"/>
                    <a:gd name="T54" fmla="*/ 248 w 727"/>
                    <a:gd name="T55" fmla="*/ 541 h 682"/>
                    <a:gd name="T56" fmla="*/ 276 w 727"/>
                    <a:gd name="T57" fmla="*/ 530 h 682"/>
                    <a:gd name="T58" fmla="*/ 302 w 727"/>
                    <a:gd name="T59" fmla="*/ 517 h 682"/>
                    <a:gd name="T60" fmla="*/ 327 w 727"/>
                    <a:gd name="T61" fmla="*/ 504 h 682"/>
                    <a:gd name="T62" fmla="*/ 353 w 727"/>
                    <a:gd name="T63" fmla="*/ 489 h 682"/>
                    <a:gd name="T64" fmla="*/ 403 w 727"/>
                    <a:gd name="T65" fmla="*/ 453 h 682"/>
                    <a:gd name="T66" fmla="*/ 446 w 727"/>
                    <a:gd name="T67" fmla="*/ 416 h 682"/>
                    <a:gd name="T68" fmla="*/ 487 w 727"/>
                    <a:gd name="T69" fmla="*/ 375 h 682"/>
                    <a:gd name="T70" fmla="*/ 524 w 727"/>
                    <a:gd name="T71" fmla="*/ 328 h 682"/>
                    <a:gd name="T72" fmla="*/ 555 w 727"/>
                    <a:gd name="T73" fmla="*/ 280 h 682"/>
                    <a:gd name="T74" fmla="*/ 580 w 727"/>
                    <a:gd name="T75" fmla="*/ 228 h 682"/>
                    <a:gd name="T76" fmla="*/ 592 w 727"/>
                    <a:gd name="T77" fmla="*/ 203 h 682"/>
                    <a:gd name="T78" fmla="*/ 601 w 727"/>
                    <a:gd name="T79" fmla="*/ 177 h 682"/>
                    <a:gd name="T80" fmla="*/ 617 w 727"/>
                    <a:gd name="T81" fmla="*/ 120 h 682"/>
                    <a:gd name="T82" fmla="*/ 622 w 727"/>
                    <a:gd name="T83" fmla="*/ 91 h 682"/>
                    <a:gd name="T84" fmla="*/ 626 w 727"/>
                    <a:gd name="T85" fmla="*/ 65 h 682"/>
                    <a:gd name="T86" fmla="*/ 630 w 727"/>
                    <a:gd name="T87" fmla="*/ 0 h 682"/>
                    <a:gd name="T88" fmla="*/ 727 w 727"/>
                    <a:gd name="T89" fmla="*/ 5 h 6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727" h="682">
                      <a:moveTo>
                        <a:pt x="727" y="5"/>
                      </a:moveTo>
                      <a:lnTo>
                        <a:pt x="723" y="71"/>
                      </a:lnTo>
                      <a:lnTo>
                        <a:pt x="718" y="106"/>
                      </a:lnTo>
                      <a:lnTo>
                        <a:pt x="712" y="141"/>
                      </a:lnTo>
                      <a:lnTo>
                        <a:pt x="694" y="203"/>
                      </a:lnTo>
                      <a:lnTo>
                        <a:pt x="682" y="237"/>
                      </a:lnTo>
                      <a:lnTo>
                        <a:pt x="668" y="268"/>
                      </a:lnTo>
                      <a:lnTo>
                        <a:pt x="639" y="327"/>
                      </a:lnTo>
                      <a:lnTo>
                        <a:pt x="603" y="383"/>
                      </a:lnTo>
                      <a:lnTo>
                        <a:pt x="561" y="436"/>
                      </a:lnTo>
                      <a:lnTo>
                        <a:pt x="515" y="484"/>
                      </a:lnTo>
                      <a:lnTo>
                        <a:pt x="464" y="527"/>
                      </a:lnTo>
                      <a:lnTo>
                        <a:pt x="409" y="566"/>
                      </a:lnTo>
                      <a:lnTo>
                        <a:pt x="377" y="585"/>
                      </a:lnTo>
                      <a:lnTo>
                        <a:pt x="348" y="601"/>
                      </a:lnTo>
                      <a:lnTo>
                        <a:pt x="317" y="616"/>
                      </a:lnTo>
                      <a:lnTo>
                        <a:pt x="283" y="630"/>
                      </a:lnTo>
                      <a:lnTo>
                        <a:pt x="220" y="651"/>
                      </a:lnTo>
                      <a:lnTo>
                        <a:pt x="184" y="661"/>
                      </a:lnTo>
                      <a:lnTo>
                        <a:pt x="148" y="669"/>
                      </a:lnTo>
                      <a:lnTo>
                        <a:pt x="78" y="679"/>
                      </a:lnTo>
                      <a:lnTo>
                        <a:pt x="7" y="682"/>
                      </a:lnTo>
                      <a:lnTo>
                        <a:pt x="0" y="589"/>
                      </a:lnTo>
                      <a:lnTo>
                        <a:pt x="68" y="585"/>
                      </a:lnTo>
                      <a:lnTo>
                        <a:pt x="131" y="576"/>
                      </a:lnTo>
                      <a:lnTo>
                        <a:pt x="160" y="570"/>
                      </a:lnTo>
                      <a:lnTo>
                        <a:pt x="189" y="561"/>
                      </a:lnTo>
                      <a:lnTo>
                        <a:pt x="248" y="541"/>
                      </a:lnTo>
                      <a:lnTo>
                        <a:pt x="276" y="530"/>
                      </a:lnTo>
                      <a:lnTo>
                        <a:pt x="302" y="517"/>
                      </a:lnTo>
                      <a:lnTo>
                        <a:pt x="327" y="504"/>
                      </a:lnTo>
                      <a:lnTo>
                        <a:pt x="353" y="489"/>
                      </a:lnTo>
                      <a:lnTo>
                        <a:pt x="403" y="453"/>
                      </a:lnTo>
                      <a:lnTo>
                        <a:pt x="446" y="416"/>
                      </a:lnTo>
                      <a:lnTo>
                        <a:pt x="487" y="375"/>
                      </a:lnTo>
                      <a:lnTo>
                        <a:pt x="524" y="328"/>
                      </a:lnTo>
                      <a:lnTo>
                        <a:pt x="555" y="280"/>
                      </a:lnTo>
                      <a:lnTo>
                        <a:pt x="580" y="228"/>
                      </a:lnTo>
                      <a:lnTo>
                        <a:pt x="592" y="203"/>
                      </a:lnTo>
                      <a:lnTo>
                        <a:pt x="601" y="177"/>
                      </a:lnTo>
                      <a:lnTo>
                        <a:pt x="617" y="120"/>
                      </a:lnTo>
                      <a:lnTo>
                        <a:pt x="622" y="91"/>
                      </a:lnTo>
                      <a:lnTo>
                        <a:pt x="626" y="65"/>
                      </a:lnTo>
                      <a:lnTo>
                        <a:pt x="630" y="0"/>
                      </a:lnTo>
                      <a:lnTo>
                        <a:pt x="727" y="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17" name="Freeform 23">
                  <a:extLst>
                    <a:ext uri="{FF2B5EF4-FFF2-40B4-BE49-F238E27FC236}">
                      <a16:creationId xmlns:a16="http://schemas.microsoft.com/office/drawing/2014/main" id="{907295E1-78FB-3635-4F50-43E5D5BBC6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07" y="5545"/>
                  <a:ext cx="201" cy="44"/>
                </a:xfrm>
                <a:custGeom>
                  <a:avLst/>
                  <a:gdLst>
                    <a:gd name="T0" fmla="*/ 97 w 97"/>
                    <a:gd name="T1" fmla="*/ 1 h 5"/>
                    <a:gd name="T2" fmla="*/ 97 w 97"/>
                    <a:gd name="T3" fmla="*/ 3 h 5"/>
                    <a:gd name="T4" fmla="*/ 97 w 97"/>
                    <a:gd name="T5" fmla="*/ 5 h 5"/>
                    <a:gd name="T6" fmla="*/ 0 w 97"/>
                    <a:gd name="T7" fmla="*/ 0 h 5"/>
                    <a:gd name="T8" fmla="*/ 0 w 97"/>
                    <a:gd name="T9" fmla="*/ 3 h 5"/>
                    <a:gd name="T10" fmla="*/ 97 w 97"/>
                    <a:gd name="T11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5">
                      <a:moveTo>
                        <a:pt x="97" y="1"/>
                      </a:moveTo>
                      <a:lnTo>
                        <a:pt x="97" y="3"/>
                      </a:lnTo>
                      <a:lnTo>
                        <a:pt x="97" y="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97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18" name="Freeform 24">
                  <a:extLst>
                    <a:ext uri="{FF2B5EF4-FFF2-40B4-BE49-F238E27FC236}">
                      <a16:creationId xmlns:a16="http://schemas.microsoft.com/office/drawing/2014/main" id="{03A129A5-5368-C47D-F10A-4BA6FCE0C5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84" y="5577"/>
                  <a:ext cx="1517" cy="1596"/>
                </a:xfrm>
                <a:custGeom>
                  <a:avLst/>
                  <a:gdLst>
                    <a:gd name="T0" fmla="*/ 722 w 727"/>
                    <a:gd name="T1" fmla="*/ 681 h 681"/>
                    <a:gd name="T2" fmla="*/ 651 w 727"/>
                    <a:gd name="T3" fmla="*/ 678 h 681"/>
                    <a:gd name="T4" fmla="*/ 613 w 727"/>
                    <a:gd name="T5" fmla="*/ 674 h 681"/>
                    <a:gd name="T6" fmla="*/ 576 w 727"/>
                    <a:gd name="T7" fmla="*/ 668 h 681"/>
                    <a:gd name="T8" fmla="*/ 508 w 727"/>
                    <a:gd name="T9" fmla="*/ 650 h 681"/>
                    <a:gd name="T10" fmla="*/ 443 w 727"/>
                    <a:gd name="T11" fmla="*/ 629 h 681"/>
                    <a:gd name="T12" fmla="*/ 410 w 727"/>
                    <a:gd name="T13" fmla="*/ 614 h 681"/>
                    <a:gd name="T14" fmla="*/ 378 w 727"/>
                    <a:gd name="T15" fmla="*/ 599 h 681"/>
                    <a:gd name="T16" fmla="*/ 319 w 727"/>
                    <a:gd name="T17" fmla="*/ 566 h 681"/>
                    <a:gd name="T18" fmla="*/ 265 w 727"/>
                    <a:gd name="T19" fmla="*/ 526 h 681"/>
                    <a:gd name="T20" fmla="*/ 236 w 727"/>
                    <a:gd name="T21" fmla="*/ 505 h 681"/>
                    <a:gd name="T22" fmla="*/ 212 w 727"/>
                    <a:gd name="T23" fmla="*/ 483 h 681"/>
                    <a:gd name="T24" fmla="*/ 189 w 727"/>
                    <a:gd name="T25" fmla="*/ 460 h 681"/>
                    <a:gd name="T26" fmla="*/ 166 w 727"/>
                    <a:gd name="T27" fmla="*/ 435 h 681"/>
                    <a:gd name="T28" fmla="*/ 144 w 727"/>
                    <a:gd name="T29" fmla="*/ 410 h 681"/>
                    <a:gd name="T30" fmla="*/ 124 w 727"/>
                    <a:gd name="T31" fmla="*/ 382 h 681"/>
                    <a:gd name="T32" fmla="*/ 88 w 727"/>
                    <a:gd name="T33" fmla="*/ 327 h 681"/>
                    <a:gd name="T34" fmla="*/ 71 w 727"/>
                    <a:gd name="T35" fmla="*/ 296 h 681"/>
                    <a:gd name="T36" fmla="*/ 57 w 727"/>
                    <a:gd name="T37" fmla="*/ 266 h 681"/>
                    <a:gd name="T38" fmla="*/ 33 w 727"/>
                    <a:gd name="T39" fmla="*/ 204 h 681"/>
                    <a:gd name="T40" fmla="*/ 15 w 727"/>
                    <a:gd name="T41" fmla="*/ 140 h 681"/>
                    <a:gd name="T42" fmla="*/ 7 w 727"/>
                    <a:gd name="T43" fmla="*/ 105 h 681"/>
                    <a:gd name="T44" fmla="*/ 4 w 727"/>
                    <a:gd name="T45" fmla="*/ 72 h 681"/>
                    <a:gd name="T46" fmla="*/ 1 w 727"/>
                    <a:gd name="T47" fmla="*/ 37 h 681"/>
                    <a:gd name="T48" fmla="*/ 0 w 727"/>
                    <a:gd name="T49" fmla="*/ 4 h 681"/>
                    <a:gd name="T50" fmla="*/ 96 w 727"/>
                    <a:gd name="T51" fmla="*/ 0 h 681"/>
                    <a:gd name="T52" fmla="*/ 97 w 727"/>
                    <a:gd name="T53" fmla="*/ 31 h 681"/>
                    <a:gd name="T54" fmla="*/ 99 w 727"/>
                    <a:gd name="T55" fmla="*/ 61 h 681"/>
                    <a:gd name="T56" fmla="*/ 103 w 727"/>
                    <a:gd name="T57" fmla="*/ 91 h 681"/>
                    <a:gd name="T58" fmla="*/ 108 w 727"/>
                    <a:gd name="T59" fmla="*/ 117 h 681"/>
                    <a:gd name="T60" fmla="*/ 125 w 727"/>
                    <a:gd name="T61" fmla="*/ 174 h 681"/>
                    <a:gd name="T62" fmla="*/ 147 w 727"/>
                    <a:gd name="T63" fmla="*/ 230 h 681"/>
                    <a:gd name="T64" fmla="*/ 158 w 727"/>
                    <a:gd name="T65" fmla="*/ 254 h 681"/>
                    <a:gd name="T66" fmla="*/ 171 w 727"/>
                    <a:gd name="T67" fmla="*/ 279 h 681"/>
                    <a:gd name="T68" fmla="*/ 204 w 727"/>
                    <a:gd name="T69" fmla="*/ 329 h 681"/>
                    <a:gd name="T70" fmla="*/ 220 w 727"/>
                    <a:gd name="T71" fmla="*/ 351 h 681"/>
                    <a:gd name="T72" fmla="*/ 239 w 727"/>
                    <a:gd name="T73" fmla="*/ 372 h 681"/>
                    <a:gd name="T74" fmla="*/ 259 w 727"/>
                    <a:gd name="T75" fmla="*/ 394 h 681"/>
                    <a:gd name="T76" fmla="*/ 280 w 727"/>
                    <a:gd name="T77" fmla="*/ 415 h 681"/>
                    <a:gd name="T78" fmla="*/ 301 w 727"/>
                    <a:gd name="T79" fmla="*/ 435 h 681"/>
                    <a:gd name="T80" fmla="*/ 324 w 727"/>
                    <a:gd name="T81" fmla="*/ 451 h 681"/>
                    <a:gd name="T82" fmla="*/ 373 w 727"/>
                    <a:gd name="T83" fmla="*/ 488 h 681"/>
                    <a:gd name="T84" fmla="*/ 425 w 727"/>
                    <a:gd name="T85" fmla="*/ 516 h 681"/>
                    <a:gd name="T86" fmla="*/ 452 w 727"/>
                    <a:gd name="T87" fmla="*/ 529 h 681"/>
                    <a:gd name="T88" fmla="*/ 478 w 727"/>
                    <a:gd name="T89" fmla="*/ 540 h 681"/>
                    <a:gd name="T90" fmla="*/ 536 w 727"/>
                    <a:gd name="T91" fmla="*/ 560 h 681"/>
                    <a:gd name="T92" fmla="*/ 598 w 727"/>
                    <a:gd name="T93" fmla="*/ 575 h 681"/>
                    <a:gd name="T94" fmla="*/ 627 w 727"/>
                    <a:gd name="T95" fmla="*/ 580 h 681"/>
                    <a:gd name="T96" fmla="*/ 659 w 727"/>
                    <a:gd name="T97" fmla="*/ 584 h 681"/>
                    <a:gd name="T98" fmla="*/ 727 w 727"/>
                    <a:gd name="T99" fmla="*/ 588 h 681"/>
                    <a:gd name="T100" fmla="*/ 722 w 727"/>
                    <a:gd name="T101" fmla="*/ 681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27" h="681">
                      <a:moveTo>
                        <a:pt x="722" y="681"/>
                      </a:moveTo>
                      <a:lnTo>
                        <a:pt x="651" y="678"/>
                      </a:lnTo>
                      <a:lnTo>
                        <a:pt x="613" y="674"/>
                      </a:lnTo>
                      <a:lnTo>
                        <a:pt x="576" y="668"/>
                      </a:lnTo>
                      <a:lnTo>
                        <a:pt x="508" y="650"/>
                      </a:lnTo>
                      <a:lnTo>
                        <a:pt x="443" y="629"/>
                      </a:lnTo>
                      <a:lnTo>
                        <a:pt x="410" y="614"/>
                      </a:lnTo>
                      <a:lnTo>
                        <a:pt x="378" y="599"/>
                      </a:lnTo>
                      <a:lnTo>
                        <a:pt x="319" y="566"/>
                      </a:lnTo>
                      <a:lnTo>
                        <a:pt x="265" y="526"/>
                      </a:lnTo>
                      <a:lnTo>
                        <a:pt x="236" y="505"/>
                      </a:lnTo>
                      <a:lnTo>
                        <a:pt x="212" y="483"/>
                      </a:lnTo>
                      <a:lnTo>
                        <a:pt x="189" y="460"/>
                      </a:lnTo>
                      <a:lnTo>
                        <a:pt x="166" y="435"/>
                      </a:lnTo>
                      <a:lnTo>
                        <a:pt x="144" y="410"/>
                      </a:lnTo>
                      <a:lnTo>
                        <a:pt x="124" y="382"/>
                      </a:lnTo>
                      <a:lnTo>
                        <a:pt x="88" y="327"/>
                      </a:lnTo>
                      <a:lnTo>
                        <a:pt x="71" y="296"/>
                      </a:lnTo>
                      <a:lnTo>
                        <a:pt x="57" y="266"/>
                      </a:lnTo>
                      <a:lnTo>
                        <a:pt x="33" y="204"/>
                      </a:lnTo>
                      <a:lnTo>
                        <a:pt x="15" y="140"/>
                      </a:lnTo>
                      <a:lnTo>
                        <a:pt x="7" y="105"/>
                      </a:lnTo>
                      <a:lnTo>
                        <a:pt x="4" y="72"/>
                      </a:lnTo>
                      <a:lnTo>
                        <a:pt x="1" y="37"/>
                      </a:lnTo>
                      <a:lnTo>
                        <a:pt x="0" y="4"/>
                      </a:lnTo>
                      <a:lnTo>
                        <a:pt x="96" y="0"/>
                      </a:lnTo>
                      <a:lnTo>
                        <a:pt x="97" y="31"/>
                      </a:lnTo>
                      <a:lnTo>
                        <a:pt x="99" y="61"/>
                      </a:lnTo>
                      <a:lnTo>
                        <a:pt x="103" y="91"/>
                      </a:lnTo>
                      <a:lnTo>
                        <a:pt x="108" y="117"/>
                      </a:lnTo>
                      <a:lnTo>
                        <a:pt x="125" y="174"/>
                      </a:lnTo>
                      <a:lnTo>
                        <a:pt x="147" y="230"/>
                      </a:lnTo>
                      <a:lnTo>
                        <a:pt x="158" y="254"/>
                      </a:lnTo>
                      <a:lnTo>
                        <a:pt x="171" y="279"/>
                      </a:lnTo>
                      <a:lnTo>
                        <a:pt x="204" y="329"/>
                      </a:lnTo>
                      <a:lnTo>
                        <a:pt x="220" y="351"/>
                      </a:lnTo>
                      <a:lnTo>
                        <a:pt x="239" y="372"/>
                      </a:lnTo>
                      <a:lnTo>
                        <a:pt x="259" y="394"/>
                      </a:lnTo>
                      <a:lnTo>
                        <a:pt x="280" y="415"/>
                      </a:lnTo>
                      <a:lnTo>
                        <a:pt x="301" y="435"/>
                      </a:lnTo>
                      <a:lnTo>
                        <a:pt x="324" y="451"/>
                      </a:lnTo>
                      <a:lnTo>
                        <a:pt x="373" y="488"/>
                      </a:lnTo>
                      <a:lnTo>
                        <a:pt x="425" y="516"/>
                      </a:lnTo>
                      <a:lnTo>
                        <a:pt x="452" y="529"/>
                      </a:lnTo>
                      <a:lnTo>
                        <a:pt x="478" y="540"/>
                      </a:lnTo>
                      <a:lnTo>
                        <a:pt x="536" y="560"/>
                      </a:lnTo>
                      <a:lnTo>
                        <a:pt x="598" y="575"/>
                      </a:lnTo>
                      <a:lnTo>
                        <a:pt x="627" y="580"/>
                      </a:lnTo>
                      <a:lnTo>
                        <a:pt x="659" y="584"/>
                      </a:lnTo>
                      <a:lnTo>
                        <a:pt x="727" y="588"/>
                      </a:lnTo>
                      <a:lnTo>
                        <a:pt x="722" y="68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19" name="Freeform 25">
                  <a:extLst>
                    <a:ext uri="{FF2B5EF4-FFF2-40B4-BE49-F238E27FC236}">
                      <a16:creationId xmlns:a16="http://schemas.microsoft.com/office/drawing/2014/main" id="{63F93511-55BB-5D6C-E127-539E2F8E1C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92" y="6956"/>
                  <a:ext cx="44" cy="217"/>
                </a:xfrm>
                <a:custGeom>
                  <a:avLst/>
                  <a:gdLst>
                    <a:gd name="T0" fmla="*/ 7 w 7"/>
                    <a:gd name="T1" fmla="*/ 93 h 93"/>
                    <a:gd name="T2" fmla="*/ 4 w 7"/>
                    <a:gd name="T3" fmla="*/ 93 h 93"/>
                    <a:gd name="T4" fmla="*/ 2 w 7"/>
                    <a:gd name="T5" fmla="*/ 93 h 93"/>
                    <a:gd name="T6" fmla="*/ 7 w 7"/>
                    <a:gd name="T7" fmla="*/ 0 h 93"/>
                    <a:gd name="T8" fmla="*/ 0 w 7"/>
                    <a:gd name="T9" fmla="*/ 0 h 93"/>
                    <a:gd name="T10" fmla="*/ 7 w 7"/>
                    <a:gd name="T11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93">
                      <a:moveTo>
                        <a:pt x="7" y="93"/>
                      </a:moveTo>
                      <a:lnTo>
                        <a:pt x="4" y="93"/>
                      </a:lnTo>
                      <a:lnTo>
                        <a:pt x="2" y="93"/>
                      </a:ln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7" y="9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20" name="Freeform 26">
                  <a:extLst>
                    <a:ext uri="{FF2B5EF4-FFF2-40B4-BE49-F238E27FC236}">
                      <a16:creationId xmlns:a16="http://schemas.microsoft.com/office/drawing/2014/main" id="{3D02A7A6-8FC5-E6C8-4559-8E3CB97CE8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84" y="5547"/>
                  <a:ext cx="201" cy="44"/>
                </a:xfrm>
                <a:custGeom>
                  <a:avLst/>
                  <a:gdLst>
                    <a:gd name="T0" fmla="*/ 0 w 96"/>
                    <a:gd name="T1" fmla="*/ 5 h 6"/>
                    <a:gd name="T2" fmla="*/ 0 w 96"/>
                    <a:gd name="T3" fmla="*/ 1 h 6"/>
                    <a:gd name="T4" fmla="*/ 0 w 96"/>
                    <a:gd name="T5" fmla="*/ 0 h 6"/>
                    <a:gd name="T6" fmla="*/ 96 w 96"/>
                    <a:gd name="T7" fmla="*/ 6 h 6"/>
                    <a:gd name="T8" fmla="*/ 96 w 96"/>
                    <a:gd name="T9" fmla="*/ 1 h 6"/>
                    <a:gd name="T10" fmla="*/ 0 w 96"/>
                    <a:gd name="T11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6">
                      <a:moveTo>
                        <a:pt x="0" y="5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96" y="6"/>
                      </a:lnTo>
                      <a:lnTo>
                        <a:pt x="96" y="1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21" name="Freeform 27">
                  <a:extLst>
                    <a:ext uri="{FF2B5EF4-FFF2-40B4-BE49-F238E27FC236}">
                      <a16:creationId xmlns:a16="http://schemas.microsoft.com/office/drawing/2014/main" id="{C483415D-4D4C-6D31-3E47-B1BA764225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27" y="5976"/>
                  <a:ext cx="96" cy="455"/>
                </a:xfrm>
                <a:custGeom>
                  <a:avLst/>
                  <a:gdLst>
                    <a:gd name="T0" fmla="*/ 25 w 46"/>
                    <a:gd name="T1" fmla="*/ 0 h 194"/>
                    <a:gd name="T2" fmla="*/ 41 w 46"/>
                    <a:gd name="T3" fmla="*/ 129 h 194"/>
                    <a:gd name="T4" fmla="*/ 46 w 46"/>
                    <a:gd name="T5" fmla="*/ 191 h 194"/>
                    <a:gd name="T6" fmla="*/ 22 w 46"/>
                    <a:gd name="T7" fmla="*/ 194 h 194"/>
                    <a:gd name="T8" fmla="*/ 17 w 46"/>
                    <a:gd name="T9" fmla="*/ 131 h 194"/>
                    <a:gd name="T10" fmla="*/ 0 w 46"/>
                    <a:gd name="T11" fmla="*/ 2 h 194"/>
                    <a:gd name="T12" fmla="*/ 25 w 46"/>
                    <a:gd name="T13" fmla="*/ 0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6" h="194">
                      <a:moveTo>
                        <a:pt x="25" y="0"/>
                      </a:moveTo>
                      <a:lnTo>
                        <a:pt x="41" y="129"/>
                      </a:lnTo>
                      <a:lnTo>
                        <a:pt x="46" y="191"/>
                      </a:lnTo>
                      <a:lnTo>
                        <a:pt x="22" y="194"/>
                      </a:lnTo>
                      <a:lnTo>
                        <a:pt x="17" y="131"/>
                      </a:lnTo>
                      <a:lnTo>
                        <a:pt x="0" y="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22" name="Freeform 28">
                  <a:extLst>
                    <a:ext uri="{FF2B5EF4-FFF2-40B4-BE49-F238E27FC236}">
                      <a16:creationId xmlns:a16="http://schemas.microsoft.com/office/drawing/2014/main" id="{73934589-7A0C-ED71-34BF-107C2895AA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2" y="6426"/>
                  <a:ext cx="75" cy="464"/>
                </a:xfrm>
                <a:custGeom>
                  <a:avLst/>
                  <a:gdLst>
                    <a:gd name="T0" fmla="*/ 24 w 36"/>
                    <a:gd name="T1" fmla="*/ 0 h 198"/>
                    <a:gd name="T2" fmla="*/ 36 w 36"/>
                    <a:gd name="T3" fmla="*/ 197 h 198"/>
                    <a:gd name="T4" fmla="*/ 12 w 36"/>
                    <a:gd name="T5" fmla="*/ 198 h 198"/>
                    <a:gd name="T6" fmla="*/ 0 w 36"/>
                    <a:gd name="T7" fmla="*/ 2 h 198"/>
                    <a:gd name="T8" fmla="*/ 24 w 36"/>
                    <a:gd name="T9" fmla="*/ 0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98">
                      <a:moveTo>
                        <a:pt x="24" y="0"/>
                      </a:moveTo>
                      <a:lnTo>
                        <a:pt x="36" y="197"/>
                      </a:lnTo>
                      <a:lnTo>
                        <a:pt x="12" y="198"/>
                      </a:lnTo>
                      <a:lnTo>
                        <a:pt x="0" y="2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23" name="Freeform 29">
                  <a:extLst>
                    <a:ext uri="{FF2B5EF4-FFF2-40B4-BE49-F238E27FC236}">
                      <a16:creationId xmlns:a16="http://schemas.microsoft.com/office/drawing/2014/main" id="{FA82FFD9-E12B-6258-8E56-A31C76BC4C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2" y="6387"/>
                  <a:ext cx="51" cy="44"/>
                </a:xfrm>
                <a:custGeom>
                  <a:avLst/>
                  <a:gdLst>
                    <a:gd name="T0" fmla="*/ 24 w 24"/>
                    <a:gd name="T1" fmla="*/ 0 h 3"/>
                    <a:gd name="T2" fmla="*/ 24 w 24"/>
                    <a:gd name="T3" fmla="*/ 1 h 3"/>
                    <a:gd name="T4" fmla="*/ 0 w 24"/>
                    <a:gd name="T5" fmla="*/ 3 h 3"/>
                    <a:gd name="T6" fmla="*/ 24 w 2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3">
                      <a:moveTo>
                        <a:pt x="24" y="0"/>
                      </a:moveTo>
                      <a:lnTo>
                        <a:pt x="24" y="1"/>
                      </a:lnTo>
                      <a:lnTo>
                        <a:pt x="0" y="3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24" name="Freeform 30">
                  <a:extLst>
                    <a:ext uri="{FF2B5EF4-FFF2-40B4-BE49-F238E27FC236}">
                      <a16:creationId xmlns:a16="http://schemas.microsoft.com/office/drawing/2014/main" id="{4497057F-9204-BB9A-A98C-4C0644DF7D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97" y="6887"/>
                  <a:ext cx="92" cy="555"/>
                </a:xfrm>
                <a:custGeom>
                  <a:avLst/>
                  <a:gdLst>
                    <a:gd name="T0" fmla="*/ 24 w 44"/>
                    <a:gd name="T1" fmla="*/ 0 h 237"/>
                    <a:gd name="T2" fmla="*/ 34 w 44"/>
                    <a:gd name="T3" fmla="*/ 140 h 237"/>
                    <a:gd name="T4" fmla="*/ 44 w 44"/>
                    <a:gd name="T5" fmla="*/ 235 h 237"/>
                    <a:gd name="T6" fmla="*/ 20 w 44"/>
                    <a:gd name="T7" fmla="*/ 237 h 237"/>
                    <a:gd name="T8" fmla="*/ 10 w 44"/>
                    <a:gd name="T9" fmla="*/ 142 h 237"/>
                    <a:gd name="T10" fmla="*/ 0 w 44"/>
                    <a:gd name="T11" fmla="*/ 1 h 237"/>
                    <a:gd name="T12" fmla="*/ 24 w 44"/>
                    <a:gd name="T13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37">
                      <a:moveTo>
                        <a:pt x="24" y="0"/>
                      </a:moveTo>
                      <a:lnTo>
                        <a:pt x="34" y="140"/>
                      </a:lnTo>
                      <a:lnTo>
                        <a:pt x="44" y="235"/>
                      </a:lnTo>
                      <a:lnTo>
                        <a:pt x="20" y="237"/>
                      </a:lnTo>
                      <a:lnTo>
                        <a:pt x="10" y="142"/>
                      </a:lnTo>
                      <a:lnTo>
                        <a:pt x="0" y="1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25" name="Freeform 31">
                  <a:extLst>
                    <a:ext uri="{FF2B5EF4-FFF2-40B4-BE49-F238E27FC236}">
                      <a16:creationId xmlns:a16="http://schemas.microsoft.com/office/drawing/2014/main" id="{F1D5F1D9-DCD0-B93E-1E2B-9A00E01473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97" y="6846"/>
                  <a:ext cx="50" cy="44"/>
                </a:xfrm>
                <a:custGeom>
                  <a:avLst/>
                  <a:gdLst>
                    <a:gd name="T0" fmla="*/ 0 w 24"/>
                    <a:gd name="T1" fmla="*/ 1 h 1"/>
                    <a:gd name="T2" fmla="*/ 24 w 24"/>
                    <a:gd name="T3" fmla="*/ 0 h 1"/>
                    <a:gd name="T4" fmla="*/ 0 w 2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1">
                      <a:moveTo>
                        <a:pt x="0" y="1"/>
                      </a:moveTo>
                      <a:lnTo>
                        <a:pt x="24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26" name="Freeform 32">
                  <a:extLst>
                    <a:ext uri="{FF2B5EF4-FFF2-40B4-BE49-F238E27FC236}">
                      <a16:creationId xmlns:a16="http://schemas.microsoft.com/office/drawing/2014/main" id="{7EAA60B3-91A7-E219-C1C5-E0A6B73027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40" y="7438"/>
                  <a:ext cx="121" cy="292"/>
                </a:xfrm>
                <a:custGeom>
                  <a:avLst/>
                  <a:gdLst>
                    <a:gd name="T0" fmla="*/ 24 w 58"/>
                    <a:gd name="T1" fmla="*/ 0 h 125"/>
                    <a:gd name="T2" fmla="*/ 38 w 58"/>
                    <a:gd name="T3" fmla="*/ 65 h 125"/>
                    <a:gd name="T4" fmla="*/ 47 w 58"/>
                    <a:gd name="T5" fmla="*/ 91 h 125"/>
                    <a:gd name="T6" fmla="*/ 58 w 58"/>
                    <a:gd name="T7" fmla="*/ 117 h 125"/>
                    <a:gd name="T8" fmla="*/ 35 w 58"/>
                    <a:gd name="T9" fmla="*/ 125 h 125"/>
                    <a:gd name="T10" fmla="*/ 24 w 58"/>
                    <a:gd name="T11" fmla="*/ 99 h 125"/>
                    <a:gd name="T12" fmla="*/ 14 w 58"/>
                    <a:gd name="T13" fmla="*/ 69 h 125"/>
                    <a:gd name="T14" fmla="*/ 0 w 58"/>
                    <a:gd name="T15" fmla="*/ 4 h 125"/>
                    <a:gd name="T16" fmla="*/ 24 w 58"/>
                    <a:gd name="T17" fmla="*/ 0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8" h="125">
                      <a:moveTo>
                        <a:pt x="24" y="0"/>
                      </a:moveTo>
                      <a:lnTo>
                        <a:pt x="38" y="65"/>
                      </a:lnTo>
                      <a:lnTo>
                        <a:pt x="47" y="91"/>
                      </a:lnTo>
                      <a:lnTo>
                        <a:pt x="58" y="117"/>
                      </a:lnTo>
                      <a:lnTo>
                        <a:pt x="35" y="125"/>
                      </a:lnTo>
                      <a:lnTo>
                        <a:pt x="24" y="99"/>
                      </a:lnTo>
                      <a:lnTo>
                        <a:pt x="14" y="69"/>
                      </a:lnTo>
                      <a:lnTo>
                        <a:pt x="0" y="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27" name="Freeform 33">
                  <a:extLst>
                    <a:ext uri="{FF2B5EF4-FFF2-40B4-BE49-F238E27FC236}">
                      <a16:creationId xmlns:a16="http://schemas.microsoft.com/office/drawing/2014/main" id="{0A32BF75-BC31-67BC-8C1D-F959A6795F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40" y="7403"/>
                  <a:ext cx="49" cy="44"/>
                </a:xfrm>
                <a:custGeom>
                  <a:avLst/>
                  <a:gdLst>
                    <a:gd name="T0" fmla="*/ 0 w 24"/>
                    <a:gd name="T1" fmla="*/ 2 h 4"/>
                    <a:gd name="T2" fmla="*/ 0 w 24"/>
                    <a:gd name="T3" fmla="*/ 4 h 4"/>
                    <a:gd name="T4" fmla="*/ 24 w 24"/>
                    <a:gd name="T5" fmla="*/ 0 h 4"/>
                    <a:gd name="T6" fmla="*/ 0 w 24"/>
                    <a:gd name="T7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4">
                      <a:moveTo>
                        <a:pt x="0" y="2"/>
                      </a:moveTo>
                      <a:lnTo>
                        <a:pt x="0" y="4"/>
                      </a:lnTo>
                      <a:lnTo>
                        <a:pt x="24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28" name="Freeform 34">
                  <a:extLst>
                    <a:ext uri="{FF2B5EF4-FFF2-40B4-BE49-F238E27FC236}">
                      <a16:creationId xmlns:a16="http://schemas.microsoft.com/office/drawing/2014/main" id="{4A1F4C7F-F7A2-0E67-D7A4-E6B3E0B3EA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10" y="7708"/>
                  <a:ext cx="515" cy="1167"/>
                </a:xfrm>
                <a:custGeom>
                  <a:avLst/>
                  <a:gdLst>
                    <a:gd name="T0" fmla="*/ 21 w 246"/>
                    <a:gd name="T1" fmla="*/ 0 h 498"/>
                    <a:gd name="T2" fmla="*/ 246 w 246"/>
                    <a:gd name="T3" fmla="*/ 488 h 498"/>
                    <a:gd name="T4" fmla="*/ 224 w 246"/>
                    <a:gd name="T5" fmla="*/ 498 h 498"/>
                    <a:gd name="T6" fmla="*/ 0 w 246"/>
                    <a:gd name="T7" fmla="*/ 10 h 498"/>
                    <a:gd name="T8" fmla="*/ 21 w 246"/>
                    <a:gd name="T9" fmla="*/ 0 h 4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6" h="498">
                      <a:moveTo>
                        <a:pt x="21" y="0"/>
                      </a:moveTo>
                      <a:lnTo>
                        <a:pt x="246" y="488"/>
                      </a:lnTo>
                      <a:lnTo>
                        <a:pt x="224" y="498"/>
                      </a:lnTo>
                      <a:lnTo>
                        <a:pt x="0" y="10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29" name="Freeform 35">
                  <a:extLst>
                    <a:ext uri="{FF2B5EF4-FFF2-40B4-BE49-F238E27FC236}">
                      <a16:creationId xmlns:a16="http://schemas.microsoft.com/office/drawing/2014/main" id="{D50B2BC8-2D7D-CDDB-0996-2C0E84AB18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10" y="7689"/>
                  <a:ext cx="51" cy="44"/>
                </a:xfrm>
                <a:custGeom>
                  <a:avLst/>
                  <a:gdLst>
                    <a:gd name="T0" fmla="*/ 0 w 23"/>
                    <a:gd name="T1" fmla="*/ 9 h 10"/>
                    <a:gd name="T2" fmla="*/ 0 w 23"/>
                    <a:gd name="T3" fmla="*/ 10 h 10"/>
                    <a:gd name="T4" fmla="*/ 21 w 23"/>
                    <a:gd name="T5" fmla="*/ 0 h 10"/>
                    <a:gd name="T6" fmla="*/ 23 w 23"/>
                    <a:gd name="T7" fmla="*/ 1 h 10"/>
                    <a:gd name="T8" fmla="*/ 0 w 23"/>
                    <a:gd name="T9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10">
                      <a:moveTo>
                        <a:pt x="0" y="9"/>
                      </a:moveTo>
                      <a:lnTo>
                        <a:pt x="0" y="10"/>
                      </a:lnTo>
                      <a:lnTo>
                        <a:pt x="21" y="0"/>
                      </a:lnTo>
                      <a:lnTo>
                        <a:pt x="23" y="1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30" name="Freeform 36">
                  <a:extLst>
                    <a:ext uri="{FF2B5EF4-FFF2-40B4-BE49-F238E27FC236}">
                      <a16:creationId xmlns:a16="http://schemas.microsoft.com/office/drawing/2014/main" id="{179E395C-4631-7C7B-7C9D-9FBD3D029A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83" y="8850"/>
                  <a:ext cx="487" cy="1092"/>
                </a:xfrm>
                <a:custGeom>
                  <a:avLst/>
                  <a:gdLst>
                    <a:gd name="T0" fmla="*/ 22 w 236"/>
                    <a:gd name="T1" fmla="*/ 0 h 466"/>
                    <a:gd name="T2" fmla="*/ 236 w 236"/>
                    <a:gd name="T3" fmla="*/ 456 h 466"/>
                    <a:gd name="T4" fmla="*/ 214 w 236"/>
                    <a:gd name="T5" fmla="*/ 466 h 466"/>
                    <a:gd name="T6" fmla="*/ 0 w 236"/>
                    <a:gd name="T7" fmla="*/ 10 h 466"/>
                    <a:gd name="T8" fmla="*/ 22 w 236"/>
                    <a:gd name="T9" fmla="*/ 0 h 4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6" h="466">
                      <a:moveTo>
                        <a:pt x="22" y="0"/>
                      </a:moveTo>
                      <a:lnTo>
                        <a:pt x="236" y="456"/>
                      </a:lnTo>
                      <a:lnTo>
                        <a:pt x="214" y="466"/>
                      </a:lnTo>
                      <a:lnTo>
                        <a:pt x="0" y="1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31" name="Freeform 37">
                  <a:extLst>
                    <a:ext uri="{FF2B5EF4-FFF2-40B4-BE49-F238E27FC236}">
                      <a16:creationId xmlns:a16="http://schemas.microsoft.com/office/drawing/2014/main" id="{7E544052-3F0C-C93F-CE63-555E4B53EC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83" y="8831"/>
                  <a:ext cx="44" cy="44"/>
                </a:xfrm>
                <a:custGeom>
                  <a:avLst/>
                  <a:gdLst>
                    <a:gd name="T0" fmla="*/ 0 w 22"/>
                    <a:gd name="T1" fmla="*/ 10 h 10"/>
                    <a:gd name="T2" fmla="*/ 22 w 22"/>
                    <a:gd name="T3" fmla="*/ 0 h 10"/>
                    <a:gd name="T4" fmla="*/ 0 w 22"/>
                    <a:gd name="T5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10">
                      <a:moveTo>
                        <a:pt x="0" y="10"/>
                      </a:moveTo>
                      <a:lnTo>
                        <a:pt x="2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32" name="Freeform 38">
                  <a:extLst>
                    <a:ext uri="{FF2B5EF4-FFF2-40B4-BE49-F238E27FC236}">
                      <a16:creationId xmlns:a16="http://schemas.microsoft.com/office/drawing/2014/main" id="{FEE3154E-6367-F846-790B-92CFC25772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25" y="9919"/>
                  <a:ext cx="96" cy="173"/>
                </a:xfrm>
                <a:custGeom>
                  <a:avLst/>
                  <a:gdLst>
                    <a:gd name="T0" fmla="*/ 22 w 45"/>
                    <a:gd name="T1" fmla="*/ 0 h 74"/>
                    <a:gd name="T2" fmla="*/ 29 w 45"/>
                    <a:gd name="T3" fmla="*/ 13 h 74"/>
                    <a:gd name="T4" fmla="*/ 34 w 45"/>
                    <a:gd name="T5" fmla="*/ 28 h 74"/>
                    <a:gd name="T6" fmla="*/ 45 w 45"/>
                    <a:gd name="T7" fmla="*/ 67 h 74"/>
                    <a:gd name="T8" fmla="*/ 22 w 45"/>
                    <a:gd name="T9" fmla="*/ 74 h 74"/>
                    <a:gd name="T10" fmla="*/ 11 w 45"/>
                    <a:gd name="T11" fmla="*/ 35 h 74"/>
                    <a:gd name="T12" fmla="*/ 6 w 45"/>
                    <a:gd name="T13" fmla="*/ 20 h 74"/>
                    <a:gd name="T14" fmla="*/ 0 w 45"/>
                    <a:gd name="T15" fmla="*/ 10 h 74"/>
                    <a:gd name="T16" fmla="*/ 22 w 45"/>
                    <a:gd name="T1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74">
                      <a:moveTo>
                        <a:pt x="22" y="0"/>
                      </a:moveTo>
                      <a:lnTo>
                        <a:pt x="29" y="13"/>
                      </a:lnTo>
                      <a:lnTo>
                        <a:pt x="34" y="28"/>
                      </a:lnTo>
                      <a:lnTo>
                        <a:pt x="45" y="67"/>
                      </a:lnTo>
                      <a:lnTo>
                        <a:pt x="22" y="74"/>
                      </a:lnTo>
                      <a:lnTo>
                        <a:pt x="11" y="35"/>
                      </a:lnTo>
                      <a:lnTo>
                        <a:pt x="6" y="20"/>
                      </a:lnTo>
                      <a:lnTo>
                        <a:pt x="0" y="1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33" name="Freeform 39">
                  <a:extLst>
                    <a:ext uri="{FF2B5EF4-FFF2-40B4-BE49-F238E27FC236}">
                      <a16:creationId xmlns:a16="http://schemas.microsoft.com/office/drawing/2014/main" id="{435E1FB2-6C54-BD44-7D1D-D63E376BC1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25" y="9898"/>
                  <a:ext cx="47" cy="44"/>
                </a:xfrm>
                <a:custGeom>
                  <a:avLst/>
                  <a:gdLst>
                    <a:gd name="T0" fmla="*/ 22 w 22"/>
                    <a:gd name="T1" fmla="*/ 0 h 10"/>
                    <a:gd name="T2" fmla="*/ 0 w 22"/>
                    <a:gd name="T3" fmla="*/ 10 h 10"/>
                    <a:gd name="T4" fmla="*/ 22 w 22"/>
                    <a:gd name="T5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10">
                      <a:moveTo>
                        <a:pt x="22" y="0"/>
                      </a:moveTo>
                      <a:lnTo>
                        <a:pt x="0" y="1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34" name="Freeform 40">
                  <a:extLst>
                    <a:ext uri="{FF2B5EF4-FFF2-40B4-BE49-F238E27FC236}">
                      <a16:creationId xmlns:a16="http://schemas.microsoft.com/office/drawing/2014/main" id="{9B823116-F8BD-3DA9-B050-6F16F69841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72" y="10079"/>
                  <a:ext cx="70" cy="488"/>
                </a:xfrm>
                <a:custGeom>
                  <a:avLst/>
                  <a:gdLst>
                    <a:gd name="T0" fmla="*/ 25 w 35"/>
                    <a:gd name="T1" fmla="*/ 0 h 208"/>
                    <a:gd name="T2" fmla="*/ 30 w 35"/>
                    <a:gd name="T3" fmla="*/ 30 h 208"/>
                    <a:gd name="T4" fmla="*/ 32 w 35"/>
                    <a:gd name="T5" fmla="*/ 76 h 208"/>
                    <a:gd name="T6" fmla="*/ 35 w 35"/>
                    <a:gd name="T7" fmla="*/ 208 h 208"/>
                    <a:gd name="T8" fmla="*/ 10 w 35"/>
                    <a:gd name="T9" fmla="*/ 208 h 208"/>
                    <a:gd name="T10" fmla="*/ 8 w 35"/>
                    <a:gd name="T11" fmla="*/ 78 h 208"/>
                    <a:gd name="T12" fmla="*/ 5 w 35"/>
                    <a:gd name="T13" fmla="*/ 33 h 208"/>
                    <a:gd name="T14" fmla="*/ 0 w 35"/>
                    <a:gd name="T15" fmla="*/ 4 h 208"/>
                    <a:gd name="T16" fmla="*/ 25 w 35"/>
                    <a:gd name="T17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08">
                      <a:moveTo>
                        <a:pt x="25" y="0"/>
                      </a:moveTo>
                      <a:lnTo>
                        <a:pt x="30" y="30"/>
                      </a:lnTo>
                      <a:lnTo>
                        <a:pt x="32" y="76"/>
                      </a:lnTo>
                      <a:lnTo>
                        <a:pt x="35" y="208"/>
                      </a:lnTo>
                      <a:lnTo>
                        <a:pt x="10" y="208"/>
                      </a:lnTo>
                      <a:lnTo>
                        <a:pt x="8" y="78"/>
                      </a:lnTo>
                      <a:lnTo>
                        <a:pt x="5" y="33"/>
                      </a:lnTo>
                      <a:lnTo>
                        <a:pt x="0" y="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35" name="Freeform 41">
                  <a:extLst>
                    <a:ext uri="{FF2B5EF4-FFF2-40B4-BE49-F238E27FC236}">
                      <a16:creationId xmlns:a16="http://schemas.microsoft.com/office/drawing/2014/main" id="{54634A1F-956E-AF11-7296-2AF5268741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72" y="10048"/>
                  <a:ext cx="49" cy="44"/>
                </a:xfrm>
                <a:custGeom>
                  <a:avLst/>
                  <a:gdLst>
                    <a:gd name="T0" fmla="*/ 25 w 25"/>
                    <a:gd name="T1" fmla="*/ 4 h 11"/>
                    <a:gd name="T2" fmla="*/ 23 w 25"/>
                    <a:gd name="T3" fmla="*/ 0 h 11"/>
                    <a:gd name="T4" fmla="*/ 25 w 25"/>
                    <a:gd name="T5" fmla="*/ 6 h 11"/>
                    <a:gd name="T6" fmla="*/ 0 w 25"/>
                    <a:gd name="T7" fmla="*/ 10 h 11"/>
                    <a:gd name="T8" fmla="*/ 2 w 25"/>
                    <a:gd name="T9" fmla="*/ 11 h 11"/>
                    <a:gd name="T10" fmla="*/ 25 w 25"/>
                    <a:gd name="T11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" h="11">
                      <a:moveTo>
                        <a:pt x="25" y="4"/>
                      </a:moveTo>
                      <a:lnTo>
                        <a:pt x="23" y="0"/>
                      </a:lnTo>
                      <a:lnTo>
                        <a:pt x="25" y="6"/>
                      </a:lnTo>
                      <a:lnTo>
                        <a:pt x="0" y="10"/>
                      </a:lnTo>
                      <a:lnTo>
                        <a:pt x="2" y="11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36" name="Rectangle 42">
                  <a:extLst>
                    <a:ext uri="{FF2B5EF4-FFF2-40B4-BE49-F238E27FC236}">
                      <a16:creationId xmlns:a16="http://schemas.microsoft.com/office/drawing/2014/main" id="{F5106B9E-6BAA-18A7-E0B8-AFBFD49D08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93" y="10549"/>
                  <a:ext cx="49" cy="4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37" name="Freeform 43">
                  <a:extLst>
                    <a:ext uri="{FF2B5EF4-FFF2-40B4-BE49-F238E27FC236}">
                      <a16:creationId xmlns:a16="http://schemas.microsoft.com/office/drawing/2014/main" id="{447BEA98-E6EA-41BE-D71D-6414428C5F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27" y="5938"/>
                  <a:ext cx="49" cy="44"/>
                </a:xfrm>
                <a:custGeom>
                  <a:avLst/>
                  <a:gdLst>
                    <a:gd name="T0" fmla="*/ 26 w 26"/>
                    <a:gd name="T1" fmla="*/ 11 h 13"/>
                    <a:gd name="T2" fmla="*/ 24 w 26"/>
                    <a:gd name="T3" fmla="*/ 0 h 13"/>
                    <a:gd name="T4" fmla="*/ 0 w 26"/>
                    <a:gd name="T5" fmla="*/ 2 h 13"/>
                    <a:gd name="T6" fmla="*/ 1 w 26"/>
                    <a:gd name="T7" fmla="*/ 13 h 13"/>
                    <a:gd name="T8" fmla="*/ 26 w 26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13">
                      <a:moveTo>
                        <a:pt x="26" y="11"/>
                      </a:moveTo>
                      <a:lnTo>
                        <a:pt x="24" y="0"/>
                      </a:lnTo>
                      <a:lnTo>
                        <a:pt x="0" y="2"/>
                      </a:lnTo>
                      <a:lnTo>
                        <a:pt x="1" y="13"/>
                      </a:lnTo>
                      <a:lnTo>
                        <a:pt x="26" y="1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38" name="Rectangle 44">
                  <a:extLst>
                    <a:ext uri="{FF2B5EF4-FFF2-40B4-BE49-F238E27FC236}">
                      <a16:creationId xmlns:a16="http://schemas.microsoft.com/office/drawing/2014/main" id="{DF140646-DBF7-4A2C-4537-26BD9B8B73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59" y="8025"/>
                  <a:ext cx="49" cy="333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39" name="Freeform 45">
                  <a:extLst>
                    <a:ext uri="{FF2B5EF4-FFF2-40B4-BE49-F238E27FC236}">
                      <a16:creationId xmlns:a16="http://schemas.microsoft.com/office/drawing/2014/main" id="{E07C204E-E695-6B5C-5253-02EA197605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00" y="8352"/>
                  <a:ext cx="108" cy="474"/>
                </a:xfrm>
                <a:custGeom>
                  <a:avLst/>
                  <a:gdLst>
                    <a:gd name="T0" fmla="*/ 53 w 53"/>
                    <a:gd name="T1" fmla="*/ 3 h 202"/>
                    <a:gd name="T2" fmla="*/ 28 w 53"/>
                    <a:gd name="T3" fmla="*/ 0 h 202"/>
                    <a:gd name="T4" fmla="*/ 0 w 53"/>
                    <a:gd name="T5" fmla="*/ 199 h 202"/>
                    <a:gd name="T6" fmla="*/ 25 w 53"/>
                    <a:gd name="T7" fmla="*/ 202 h 202"/>
                    <a:gd name="T8" fmla="*/ 53 w 53"/>
                    <a:gd name="T9" fmla="*/ 3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202">
                      <a:moveTo>
                        <a:pt x="53" y="3"/>
                      </a:moveTo>
                      <a:lnTo>
                        <a:pt x="28" y="0"/>
                      </a:lnTo>
                      <a:lnTo>
                        <a:pt x="0" y="199"/>
                      </a:lnTo>
                      <a:lnTo>
                        <a:pt x="25" y="202"/>
                      </a:lnTo>
                      <a:lnTo>
                        <a:pt x="53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40" name="Freeform 46">
                  <a:extLst>
                    <a:ext uri="{FF2B5EF4-FFF2-40B4-BE49-F238E27FC236}">
                      <a16:creationId xmlns:a16="http://schemas.microsoft.com/office/drawing/2014/main" id="{B0AFA7FD-8939-84F5-88EF-B9D3752441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59" y="8316"/>
                  <a:ext cx="49" cy="44"/>
                </a:xfrm>
                <a:custGeom>
                  <a:avLst/>
                  <a:gdLst>
                    <a:gd name="T0" fmla="*/ 26 w 26"/>
                    <a:gd name="T1" fmla="*/ 2 h 3"/>
                    <a:gd name="T2" fmla="*/ 25 w 26"/>
                    <a:gd name="T3" fmla="*/ 3 h 3"/>
                    <a:gd name="T4" fmla="*/ 0 w 26"/>
                    <a:gd name="T5" fmla="*/ 0 h 3"/>
                    <a:gd name="T6" fmla="*/ 2 w 26"/>
                    <a:gd name="T7" fmla="*/ 2 h 3"/>
                    <a:gd name="T8" fmla="*/ 26 w 26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3">
                      <a:moveTo>
                        <a:pt x="26" y="2"/>
                      </a:moveTo>
                      <a:lnTo>
                        <a:pt x="25" y="3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41" name="Freeform 47">
                  <a:extLst>
                    <a:ext uri="{FF2B5EF4-FFF2-40B4-BE49-F238E27FC236}">
                      <a16:creationId xmlns:a16="http://schemas.microsoft.com/office/drawing/2014/main" id="{FCF0C15D-C678-A4F0-815D-18385D6F00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4" y="8818"/>
                  <a:ext cx="145" cy="506"/>
                </a:xfrm>
                <a:custGeom>
                  <a:avLst/>
                  <a:gdLst>
                    <a:gd name="T0" fmla="*/ 71 w 71"/>
                    <a:gd name="T1" fmla="*/ 4 h 216"/>
                    <a:gd name="T2" fmla="*/ 46 w 71"/>
                    <a:gd name="T3" fmla="*/ 0 h 216"/>
                    <a:gd name="T4" fmla="*/ 0 w 71"/>
                    <a:gd name="T5" fmla="*/ 213 h 216"/>
                    <a:gd name="T6" fmla="*/ 25 w 71"/>
                    <a:gd name="T7" fmla="*/ 216 h 216"/>
                    <a:gd name="T8" fmla="*/ 71 w 71"/>
                    <a:gd name="T9" fmla="*/ 4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216">
                      <a:moveTo>
                        <a:pt x="71" y="4"/>
                      </a:moveTo>
                      <a:lnTo>
                        <a:pt x="46" y="0"/>
                      </a:lnTo>
                      <a:lnTo>
                        <a:pt x="0" y="213"/>
                      </a:lnTo>
                      <a:lnTo>
                        <a:pt x="25" y="216"/>
                      </a:lnTo>
                      <a:lnTo>
                        <a:pt x="71" y="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42" name="Freeform 48">
                  <a:extLst>
                    <a:ext uri="{FF2B5EF4-FFF2-40B4-BE49-F238E27FC236}">
                      <a16:creationId xmlns:a16="http://schemas.microsoft.com/office/drawing/2014/main" id="{8FD5266B-4316-6BE6-45ED-5B76600179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00" y="8784"/>
                  <a:ext cx="49" cy="44"/>
                </a:xfrm>
                <a:custGeom>
                  <a:avLst/>
                  <a:gdLst>
                    <a:gd name="T0" fmla="*/ 25 w 25"/>
                    <a:gd name="T1" fmla="*/ 3 h 4"/>
                    <a:gd name="T2" fmla="*/ 25 w 25"/>
                    <a:gd name="T3" fmla="*/ 4 h 4"/>
                    <a:gd name="T4" fmla="*/ 0 w 25"/>
                    <a:gd name="T5" fmla="*/ 0 h 4"/>
                    <a:gd name="T6" fmla="*/ 25 w 25"/>
                    <a:gd name="T7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">
                      <a:moveTo>
                        <a:pt x="25" y="3"/>
                      </a:moveTo>
                      <a:lnTo>
                        <a:pt x="25" y="4"/>
                      </a:lnTo>
                      <a:lnTo>
                        <a:pt x="0" y="0"/>
                      </a:lnTo>
                      <a:lnTo>
                        <a:pt x="25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43" name="Freeform 49">
                  <a:extLst>
                    <a:ext uri="{FF2B5EF4-FFF2-40B4-BE49-F238E27FC236}">
                      <a16:creationId xmlns:a16="http://schemas.microsoft.com/office/drawing/2014/main" id="{6314577D-DD3A-6817-C4FD-6AD484824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95" y="9308"/>
                  <a:ext cx="58" cy="44"/>
                </a:xfrm>
                <a:custGeom>
                  <a:avLst/>
                  <a:gdLst>
                    <a:gd name="T0" fmla="*/ 27 w 27"/>
                    <a:gd name="T1" fmla="*/ 3 h 15"/>
                    <a:gd name="T2" fmla="*/ 24 w 27"/>
                    <a:gd name="T3" fmla="*/ 15 h 15"/>
                    <a:gd name="T4" fmla="*/ 0 w 27"/>
                    <a:gd name="T5" fmla="*/ 11 h 15"/>
                    <a:gd name="T6" fmla="*/ 2 w 27"/>
                    <a:gd name="T7" fmla="*/ 0 h 15"/>
                    <a:gd name="T8" fmla="*/ 27 w 27"/>
                    <a:gd name="T9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5">
                      <a:moveTo>
                        <a:pt x="27" y="3"/>
                      </a:moveTo>
                      <a:lnTo>
                        <a:pt x="24" y="15"/>
                      </a:lnTo>
                      <a:lnTo>
                        <a:pt x="0" y="11"/>
                      </a:lnTo>
                      <a:lnTo>
                        <a:pt x="2" y="0"/>
                      </a:lnTo>
                      <a:lnTo>
                        <a:pt x="27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44" name="Rectangle 50">
                  <a:extLst>
                    <a:ext uri="{FF2B5EF4-FFF2-40B4-BE49-F238E27FC236}">
                      <a16:creationId xmlns:a16="http://schemas.microsoft.com/office/drawing/2014/main" id="{6332E9C4-ACEB-C474-9B41-2F0A52ADA4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59" y="7981"/>
                  <a:ext cx="49" cy="4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45" name="Rectangle 51">
                  <a:extLst>
                    <a:ext uri="{FF2B5EF4-FFF2-40B4-BE49-F238E27FC236}">
                      <a16:creationId xmlns:a16="http://schemas.microsoft.com/office/drawing/2014/main" id="{8A557ED9-4507-DD93-F72C-A3420BCDD9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04" y="12045"/>
                  <a:ext cx="49" cy="661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46" name="Freeform 52">
                  <a:extLst>
                    <a:ext uri="{FF2B5EF4-FFF2-40B4-BE49-F238E27FC236}">
                      <a16:creationId xmlns:a16="http://schemas.microsoft.com/office/drawing/2014/main" id="{3445AA46-22A4-DB67-70D6-2AC2E824C7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79" y="12702"/>
                  <a:ext cx="74" cy="262"/>
                </a:xfrm>
                <a:custGeom>
                  <a:avLst/>
                  <a:gdLst>
                    <a:gd name="T0" fmla="*/ 36 w 36"/>
                    <a:gd name="T1" fmla="*/ 2 h 112"/>
                    <a:gd name="T2" fmla="*/ 11 w 36"/>
                    <a:gd name="T3" fmla="*/ 0 h 112"/>
                    <a:gd name="T4" fmla="*/ 0 w 36"/>
                    <a:gd name="T5" fmla="*/ 110 h 112"/>
                    <a:gd name="T6" fmla="*/ 24 w 36"/>
                    <a:gd name="T7" fmla="*/ 112 h 112"/>
                    <a:gd name="T8" fmla="*/ 36 w 36"/>
                    <a:gd name="T9" fmla="*/ 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12">
                      <a:moveTo>
                        <a:pt x="36" y="2"/>
                      </a:moveTo>
                      <a:lnTo>
                        <a:pt x="11" y="0"/>
                      </a:lnTo>
                      <a:lnTo>
                        <a:pt x="0" y="110"/>
                      </a:lnTo>
                      <a:lnTo>
                        <a:pt x="24" y="112"/>
                      </a:lnTo>
                      <a:lnTo>
                        <a:pt x="36" y="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47" name="Freeform 53">
                  <a:extLst>
                    <a:ext uri="{FF2B5EF4-FFF2-40B4-BE49-F238E27FC236}">
                      <a16:creationId xmlns:a16="http://schemas.microsoft.com/office/drawing/2014/main" id="{69594F9E-7535-C7BB-3CB8-0C7DB411B4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4" y="12662"/>
                  <a:ext cx="49" cy="44"/>
                </a:xfrm>
                <a:custGeom>
                  <a:avLst/>
                  <a:gdLst>
                    <a:gd name="T0" fmla="*/ 26 w 26"/>
                    <a:gd name="T1" fmla="*/ 2 h 2"/>
                    <a:gd name="T2" fmla="*/ 25 w 26"/>
                    <a:gd name="T3" fmla="*/ 2 h 2"/>
                    <a:gd name="T4" fmla="*/ 0 w 26"/>
                    <a:gd name="T5" fmla="*/ 0 h 2"/>
                    <a:gd name="T6" fmla="*/ 2 w 26"/>
                    <a:gd name="T7" fmla="*/ 2 h 2"/>
                    <a:gd name="T8" fmla="*/ 26 w 26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">
                      <a:moveTo>
                        <a:pt x="26" y="2"/>
                      </a:moveTo>
                      <a:lnTo>
                        <a:pt x="25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48" name="Freeform 54">
                  <a:extLst>
                    <a:ext uri="{FF2B5EF4-FFF2-40B4-BE49-F238E27FC236}">
                      <a16:creationId xmlns:a16="http://schemas.microsoft.com/office/drawing/2014/main" id="{DF047BF9-3669-EE2B-CCBF-2CC901F8CA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15" y="12957"/>
                  <a:ext cx="113" cy="299"/>
                </a:xfrm>
                <a:custGeom>
                  <a:avLst/>
                  <a:gdLst>
                    <a:gd name="T0" fmla="*/ 55 w 55"/>
                    <a:gd name="T1" fmla="*/ 6 h 128"/>
                    <a:gd name="T2" fmla="*/ 32 w 55"/>
                    <a:gd name="T3" fmla="*/ 0 h 128"/>
                    <a:gd name="T4" fmla="*/ 0 w 55"/>
                    <a:gd name="T5" fmla="*/ 122 h 128"/>
                    <a:gd name="T6" fmla="*/ 23 w 55"/>
                    <a:gd name="T7" fmla="*/ 128 h 128"/>
                    <a:gd name="T8" fmla="*/ 55 w 55"/>
                    <a:gd name="T9" fmla="*/ 6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28">
                      <a:moveTo>
                        <a:pt x="55" y="6"/>
                      </a:moveTo>
                      <a:lnTo>
                        <a:pt x="32" y="0"/>
                      </a:lnTo>
                      <a:lnTo>
                        <a:pt x="0" y="122"/>
                      </a:lnTo>
                      <a:lnTo>
                        <a:pt x="23" y="128"/>
                      </a:lnTo>
                      <a:lnTo>
                        <a:pt x="55" y="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49" name="Freeform 55">
                  <a:extLst>
                    <a:ext uri="{FF2B5EF4-FFF2-40B4-BE49-F238E27FC236}">
                      <a16:creationId xmlns:a16="http://schemas.microsoft.com/office/drawing/2014/main" id="{382255A9-512F-C27B-0A5A-43810A9A5D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79" y="12934"/>
                  <a:ext cx="49" cy="44"/>
                </a:xfrm>
                <a:custGeom>
                  <a:avLst/>
                  <a:gdLst>
                    <a:gd name="T0" fmla="*/ 24 w 24"/>
                    <a:gd name="T1" fmla="*/ 3 h 9"/>
                    <a:gd name="T2" fmla="*/ 24 w 24"/>
                    <a:gd name="T3" fmla="*/ 9 h 9"/>
                    <a:gd name="T4" fmla="*/ 24 w 24"/>
                    <a:gd name="T5" fmla="*/ 6 h 9"/>
                    <a:gd name="T6" fmla="*/ 1 w 24"/>
                    <a:gd name="T7" fmla="*/ 0 h 9"/>
                    <a:gd name="T8" fmla="*/ 0 w 24"/>
                    <a:gd name="T9" fmla="*/ 1 h 9"/>
                    <a:gd name="T10" fmla="*/ 24 w 24"/>
                    <a:gd name="T11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9">
                      <a:moveTo>
                        <a:pt x="24" y="3"/>
                      </a:moveTo>
                      <a:lnTo>
                        <a:pt x="24" y="9"/>
                      </a:lnTo>
                      <a:lnTo>
                        <a:pt x="24" y="6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50" name="Freeform 56">
                  <a:extLst>
                    <a:ext uri="{FF2B5EF4-FFF2-40B4-BE49-F238E27FC236}">
                      <a16:creationId xmlns:a16="http://schemas.microsoft.com/office/drawing/2014/main" id="{DA561BFC-ECC4-B413-31BA-BF58A831D7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82" y="13237"/>
                  <a:ext cx="179" cy="513"/>
                </a:xfrm>
                <a:custGeom>
                  <a:avLst/>
                  <a:gdLst>
                    <a:gd name="T0" fmla="*/ 87 w 87"/>
                    <a:gd name="T1" fmla="*/ 8 h 219"/>
                    <a:gd name="T2" fmla="*/ 64 w 87"/>
                    <a:gd name="T3" fmla="*/ 0 h 219"/>
                    <a:gd name="T4" fmla="*/ 0 w 87"/>
                    <a:gd name="T5" fmla="*/ 212 h 219"/>
                    <a:gd name="T6" fmla="*/ 23 w 87"/>
                    <a:gd name="T7" fmla="*/ 219 h 219"/>
                    <a:gd name="T8" fmla="*/ 87 w 87"/>
                    <a:gd name="T9" fmla="*/ 8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219">
                      <a:moveTo>
                        <a:pt x="87" y="8"/>
                      </a:moveTo>
                      <a:lnTo>
                        <a:pt x="64" y="0"/>
                      </a:lnTo>
                      <a:lnTo>
                        <a:pt x="0" y="212"/>
                      </a:lnTo>
                      <a:lnTo>
                        <a:pt x="23" y="219"/>
                      </a:lnTo>
                      <a:lnTo>
                        <a:pt x="87" y="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51" name="Freeform 57">
                  <a:extLst>
                    <a:ext uri="{FF2B5EF4-FFF2-40B4-BE49-F238E27FC236}">
                      <a16:creationId xmlns:a16="http://schemas.microsoft.com/office/drawing/2014/main" id="{07B45594-AEE0-4D63-4FD0-8F4ABC85A2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15" y="13212"/>
                  <a:ext cx="47" cy="44"/>
                </a:xfrm>
                <a:custGeom>
                  <a:avLst/>
                  <a:gdLst>
                    <a:gd name="T0" fmla="*/ 23 w 23"/>
                    <a:gd name="T1" fmla="*/ 8 h 8"/>
                    <a:gd name="T2" fmla="*/ 0 w 23"/>
                    <a:gd name="T3" fmla="*/ 0 h 8"/>
                    <a:gd name="T4" fmla="*/ 0 w 23"/>
                    <a:gd name="T5" fmla="*/ 2 h 8"/>
                    <a:gd name="T6" fmla="*/ 23 w 23"/>
                    <a:gd name="T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8">
                      <a:moveTo>
                        <a:pt x="23" y="8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3" y="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52" name="Rectangle 58">
                  <a:extLst>
                    <a:ext uri="{FF2B5EF4-FFF2-40B4-BE49-F238E27FC236}">
                      <a16:creationId xmlns:a16="http://schemas.microsoft.com/office/drawing/2014/main" id="{2BDAD5AA-FA4E-390D-DCE5-8E0E185734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04" y="12002"/>
                  <a:ext cx="49" cy="4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53" name="Rectangle 59">
                  <a:extLst>
                    <a:ext uri="{FF2B5EF4-FFF2-40B4-BE49-F238E27FC236}">
                      <a16:creationId xmlns:a16="http://schemas.microsoft.com/office/drawing/2014/main" id="{E57571CC-4ACF-CBBB-9020-07CB40185E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149" y="11131"/>
                  <a:ext cx="49" cy="211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54" name="Freeform 60">
                  <a:extLst>
                    <a:ext uri="{FF2B5EF4-FFF2-40B4-BE49-F238E27FC236}">
                      <a16:creationId xmlns:a16="http://schemas.microsoft.com/office/drawing/2014/main" id="{221B9BB0-6BC6-3258-A8F5-4AFDD3A149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9" y="11335"/>
                  <a:ext cx="112" cy="323"/>
                </a:xfrm>
                <a:custGeom>
                  <a:avLst/>
                  <a:gdLst>
                    <a:gd name="T0" fmla="*/ 23 w 55"/>
                    <a:gd name="T1" fmla="*/ 0 h 138"/>
                    <a:gd name="T2" fmla="*/ 0 w 55"/>
                    <a:gd name="T3" fmla="*/ 7 h 138"/>
                    <a:gd name="T4" fmla="*/ 32 w 55"/>
                    <a:gd name="T5" fmla="*/ 138 h 138"/>
                    <a:gd name="T6" fmla="*/ 55 w 55"/>
                    <a:gd name="T7" fmla="*/ 132 h 138"/>
                    <a:gd name="T8" fmla="*/ 23 w 55"/>
                    <a:gd name="T9" fmla="*/ 0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38">
                      <a:moveTo>
                        <a:pt x="23" y="0"/>
                      </a:moveTo>
                      <a:lnTo>
                        <a:pt x="0" y="7"/>
                      </a:lnTo>
                      <a:lnTo>
                        <a:pt x="32" y="138"/>
                      </a:lnTo>
                      <a:lnTo>
                        <a:pt x="55" y="13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55" name="Freeform 61">
                  <a:extLst>
                    <a:ext uri="{FF2B5EF4-FFF2-40B4-BE49-F238E27FC236}">
                      <a16:creationId xmlns:a16="http://schemas.microsoft.com/office/drawing/2014/main" id="{F08CE1C7-DC6C-20ED-FE0A-43975029FF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9" y="11307"/>
                  <a:ext cx="49" cy="44"/>
                </a:xfrm>
                <a:custGeom>
                  <a:avLst/>
                  <a:gdLst>
                    <a:gd name="T0" fmla="*/ 0 w 25"/>
                    <a:gd name="T1" fmla="*/ 3 h 7"/>
                    <a:gd name="T2" fmla="*/ 0 w 25"/>
                    <a:gd name="T3" fmla="*/ 7 h 7"/>
                    <a:gd name="T4" fmla="*/ 23 w 25"/>
                    <a:gd name="T5" fmla="*/ 0 h 7"/>
                    <a:gd name="T6" fmla="*/ 25 w 25"/>
                    <a:gd name="T7" fmla="*/ 3 h 7"/>
                    <a:gd name="T8" fmla="*/ 0 w 25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0" y="3"/>
                      </a:moveTo>
                      <a:lnTo>
                        <a:pt x="0" y="7"/>
                      </a:lnTo>
                      <a:lnTo>
                        <a:pt x="23" y="0"/>
                      </a:lnTo>
                      <a:lnTo>
                        <a:pt x="25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56" name="Freeform 62">
                  <a:extLst>
                    <a:ext uri="{FF2B5EF4-FFF2-40B4-BE49-F238E27FC236}">
                      <a16:creationId xmlns:a16="http://schemas.microsoft.com/office/drawing/2014/main" id="{69F26315-EEDC-B08D-4CF9-C1E8CD5328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14" y="11641"/>
                  <a:ext cx="158" cy="344"/>
                </a:xfrm>
                <a:custGeom>
                  <a:avLst/>
                  <a:gdLst>
                    <a:gd name="T0" fmla="*/ 23 w 77"/>
                    <a:gd name="T1" fmla="*/ 0 h 147"/>
                    <a:gd name="T2" fmla="*/ 0 w 77"/>
                    <a:gd name="T3" fmla="*/ 7 h 147"/>
                    <a:gd name="T4" fmla="*/ 54 w 77"/>
                    <a:gd name="T5" fmla="*/ 147 h 147"/>
                    <a:gd name="T6" fmla="*/ 77 w 77"/>
                    <a:gd name="T7" fmla="*/ 140 h 147"/>
                    <a:gd name="T8" fmla="*/ 23 w 77"/>
                    <a:gd name="T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47">
                      <a:moveTo>
                        <a:pt x="23" y="0"/>
                      </a:moveTo>
                      <a:lnTo>
                        <a:pt x="0" y="7"/>
                      </a:lnTo>
                      <a:lnTo>
                        <a:pt x="54" y="147"/>
                      </a:lnTo>
                      <a:lnTo>
                        <a:pt x="77" y="14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57" name="Freeform 63">
                  <a:extLst>
                    <a:ext uri="{FF2B5EF4-FFF2-40B4-BE49-F238E27FC236}">
                      <a16:creationId xmlns:a16="http://schemas.microsoft.com/office/drawing/2014/main" id="{766815EF-808D-8431-909A-8074B13557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14" y="11614"/>
                  <a:ext cx="47" cy="44"/>
                </a:xfrm>
                <a:custGeom>
                  <a:avLst/>
                  <a:gdLst>
                    <a:gd name="T0" fmla="*/ 0 w 23"/>
                    <a:gd name="T1" fmla="*/ 7 h 7"/>
                    <a:gd name="T2" fmla="*/ 23 w 23"/>
                    <a:gd name="T3" fmla="*/ 0 h 7"/>
                    <a:gd name="T4" fmla="*/ 23 w 23"/>
                    <a:gd name="T5" fmla="*/ 1 h 7"/>
                    <a:gd name="T6" fmla="*/ 0 w 23"/>
                    <a:gd name="T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7">
                      <a:moveTo>
                        <a:pt x="0" y="7"/>
                      </a:moveTo>
                      <a:lnTo>
                        <a:pt x="23" y="0"/>
                      </a:lnTo>
                      <a:lnTo>
                        <a:pt x="23" y="1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58" name="Freeform 64">
                  <a:extLst>
                    <a:ext uri="{FF2B5EF4-FFF2-40B4-BE49-F238E27FC236}">
                      <a16:creationId xmlns:a16="http://schemas.microsoft.com/office/drawing/2014/main" id="{933A2DC8-33DF-850E-637A-85C3C1B55D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24" y="11964"/>
                  <a:ext cx="158" cy="263"/>
                </a:xfrm>
                <a:custGeom>
                  <a:avLst/>
                  <a:gdLst>
                    <a:gd name="T0" fmla="*/ 22 w 75"/>
                    <a:gd name="T1" fmla="*/ 0 h 112"/>
                    <a:gd name="T2" fmla="*/ 0 w 75"/>
                    <a:gd name="T3" fmla="*/ 12 h 112"/>
                    <a:gd name="T4" fmla="*/ 54 w 75"/>
                    <a:gd name="T5" fmla="*/ 112 h 112"/>
                    <a:gd name="T6" fmla="*/ 75 w 75"/>
                    <a:gd name="T7" fmla="*/ 100 h 112"/>
                    <a:gd name="T8" fmla="*/ 22 w 75"/>
                    <a:gd name="T9" fmla="*/ 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112">
                      <a:moveTo>
                        <a:pt x="22" y="0"/>
                      </a:moveTo>
                      <a:lnTo>
                        <a:pt x="0" y="12"/>
                      </a:lnTo>
                      <a:lnTo>
                        <a:pt x="54" y="112"/>
                      </a:lnTo>
                      <a:lnTo>
                        <a:pt x="75" y="10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59" name="Freeform 65">
                  <a:extLst>
                    <a:ext uri="{FF2B5EF4-FFF2-40B4-BE49-F238E27FC236}">
                      <a16:creationId xmlns:a16="http://schemas.microsoft.com/office/drawing/2014/main" id="{C9669218-3F34-C0C0-9379-81EB3FAE3C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24" y="11963"/>
                  <a:ext cx="49" cy="44"/>
                </a:xfrm>
                <a:custGeom>
                  <a:avLst/>
                  <a:gdLst>
                    <a:gd name="T0" fmla="*/ 0 w 23"/>
                    <a:gd name="T1" fmla="*/ 9 h 18"/>
                    <a:gd name="T2" fmla="*/ 4 w 23"/>
                    <a:gd name="T3" fmla="*/ 18 h 18"/>
                    <a:gd name="T4" fmla="*/ 0 w 23"/>
                    <a:gd name="T5" fmla="*/ 12 h 18"/>
                    <a:gd name="T6" fmla="*/ 22 w 23"/>
                    <a:gd name="T7" fmla="*/ 0 h 18"/>
                    <a:gd name="T8" fmla="*/ 23 w 23"/>
                    <a:gd name="T9" fmla="*/ 2 h 18"/>
                    <a:gd name="T10" fmla="*/ 0 w 23"/>
                    <a:gd name="T11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18">
                      <a:moveTo>
                        <a:pt x="0" y="9"/>
                      </a:moveTo>
                      <a:lnTo>
                        <a:pt x="4" y="18"/>
                      </a:lnTo>
                      <a:lnTo>
                        <a:pt x="0" y="12"/>
                      </a:lnTo>
                      <a:lnTo>
                        <a:pt x="22" y="0"/>
                      </a:lnTo>
                      <a:lnTo>
                        <a:pt x="23" y="2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60" name="Freeform 66">
                  <a:extLst>
                    <a:ext uri="{FF2B5EF4-FFF2-40B4-BE49-F238E27FC236}">
                      <a16:creationId xmlns:a16="http://schemas.microsoft.com/office/drawing/2014/main" id="{1B37E9C0-6364-1CF3-A8FF-374BCD0452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36" y="12198"/>
                  <a:ext cx="113" cy="171"/>
                </a:xfrm>
                <a:custGeom>
                  <a:avLst/>
                  <a:gdLst>
                    <a:gd name="T0" fmla="*/ 21 w 53"/>
                    <a:gd name="T1" fmla="*/ 0 h 73"/>
                    <a:gd name="T2" fmla="*/ 0 w 53"/>
                    <a:gd name="T3" fmla="*/ 12 h 73"/>
                    <a:gd name="T4" fmla="*/ 32 w 53"/>
                    <a:gd name="T5" fmla="*/ 73 h 73"/>
                    <a:gd name="T6" fmla="*/ 53 w 53"/>
                    <a:gd name="T7" fmla="*/ 62 h 73"/>
                    <a:gd name="T8" fmla="*/ 21 w 53"/>
                    <a:gd name="T9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73">
                      <a:moveTo>
                        <a:pt x="21" y="0"/>
                      </a:moveTo>
                      <a:lnTo>
                        <a:pt x="0" y="12"/>
                      </a:lnTo>
                      <a:lnTo>
                        <a:pt x="32" y="73"/>
                      </a:lnTo>
                      <a:lnTo>
                        <a:pt x="53" y="62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61" name="Freeform 67">
                  <a:extLst>
                    <a:ext uri="{FF2B5EF4-FFF2-40B4-BE49-F238E27FC236}">
                      <a16:creationId xmlns:a16="http://schemas.microsoft.com/office/drawing/2014/main" id="{67466AFA-323B-DD43-D85A-379FF1D6D6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36" y="12183"/>
                  <a:ext cx="47" cy="44"/>
                </a:xfrm>
                <a:custGeom>
                  <a:avLst/>
                  <a:gdLst>
                    <a:gd name="T0" fmla="*/ 0 w 21"/>
                    <a:gd name="T1" fmla="*/ 12 h 12"/>
                    <a:gd name="T2" fmla="*/ 21 w 21"/>
                    <a:gd name="T3" fmla="*/ 0 h 12"/>
                    <a:gd name="T4" fmla="*/ 0 w 21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" h="12">
                      <a:moveTo>
                        <a:pt x="0" y="12"/>
                      </a:moveTo>
                      <a:lnTo>
                        <a:pt x="21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62" name="Rectangle 68">
                  <a:extLst>
                    <a:ext uri="{FF2B5EF4-FFF2-40B4-BE49-F238E27FC236}">
                      <a16:creationId xmlns:a16="http://schemas.microsoft.com/office/drawing/2014/main" id="{7C648D95-F0C2-A348-106D-09C4F0838D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04" y="12355"/>
                  <a:ext cx="49" cy="117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63" name="Freeform 69">
                  <a:extLst>
                    <a:ext uri="{FF2B5EF4-FFF2-40B4-BE49-F238E27FC236}">
                      <a16:creationId xmlns:a16="http://schemas.microsoft.com/office/drawing/2014/main" id="{B2630781-8302-1CC5-22EC-DED3A94ACE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4" y="12325"/>
                  <a:ext cx="49" cy="44"/>
                </a:xfrm>
                <a:custGeom>
                  <a:avLst/>
                  <a:gdLst>
                    <a:gd name="T0" fmla="*/ 21 w 24"/>
                    <a:gd name="T1" fmla="*/ 0 h 11"/>
                    <a:gd name="T2" fmla="*/ 24 w 24"/>
                    <a:gd name="T3" fmla="*/ 5 h 11"/>
                    <a:gd name="T4" fmla="*/ 0 w 24"/>
                    <a:gd name="T5" fmla="*/ 5 h 11"/>
                    <a:gd name="T6" fmla="*/ 0 w 24"/>
                    <a:gd name="T7" fmla="*/ 11 h 11"/>
                    <a:gd name="T8" fmla="*/ 21 w 2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11">
                      <a:moveTo>
                        <a:pt x="21" y="0"/>
                      </a:moveTo>
                      <a:lnTo>
                        <a:pt x="24" y="5"/>
                      </a:lnTo>
                      <a:lnTo>
                        <a:pt x="0" y="5"/>
                      </a:lnTo>
                      <a:lnTo>
                        <a:pt x="0" y="1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64" name="Rectangle 70">
                  <a:extLst>
                    <a:ext uri="{FF2B5EF4-FFF2-40B4-BE49-F238E27FC236}">
                      <a16:creationId xmlns:a16="http://schemas.microsoft.com/office/drawing/2014/main" id="{EBB6E9CC-2DDE-957B-108E-CB8E0974A2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04" y="12471"/>
                  <a:ext cx="49" cy="612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65" name="Freeform 71">
                  <a:extLst>
                    <a:ext uri="{FF2B5EF4-FFF2-40B4-BE49-F238E27FC236}">
                      <a16:creationId xmlns:a16="http://schemas.microsoft.com/office/drawing/2014/main" id="{4EC71BBE-54BC-0D34-8462-87DF2D67FD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4" y="12431"/>
                  <a:ext cx="49" cy="44"/>
                </a:xfrm>
                <a:custGeom>
                  <a:avLst/>
                  <a:gdLst>
                    <a:gd name="T0" fmla="*/ 0 w 24"/>
                    <a:gd name="T1" fmla="*/ 24 w 24"/>
                    <a:gd name="T2" fmla="*/ 0 w 2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4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66" name="Freeform 72">
                  <a:extLst>
                    <a:ext uri="{FF2B5EF4-FFF2-40B4-BE49-F238E27FC236}">
                      <a16:creationId xmlns:a16="http://schemas.microsoft.com/office/drawing/2014/main" id="{1DCA53DF-55BF-4F4E-EF0B-70DCDA9322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95" y="13083"/>
                  <a:ext cx="58" cy="283"/>
                </a:xfrm>
                <a:custGeom>
                  <a:avLst/>
                  <a:gdLst>
                    <a:gd name="T0" fmla="*/ 27 w 27"/>
                    <a:gd name="T1" fmla="*/ 0 h 121"/>
                    <a:gd name="T2" fmla="*/ 2 w 27"/>
                    <a:gd name="T3" fmla="*/ 0 h 121"/>
                    <a:gd name="T4" fmla="*/ 0 w 27"/>
                    <a:gd name="T5" fmla="*/ 121 h 121"/>
                    <a:gd name="T6" fmla="*/ 24 w 27"/>
                    <a:gd name="T7" fmla="*/ 121 h 121"/>
                    <a:gd name="T8" fmla="*/ 27 w 27"/>
                    <a:gd name="T9" fmla="*/ 0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21">
                      <a:moveTo>
                        <a:pt x="27" y="0"/>
                      </a:moveTo>
                      <a:lnTo>
                        <a:pt x="2" y="0"/>
                      </a:lnTo>
                      <a:lnTo>
                        <a:pt x="0" y="121"/>
                      </a:lnTo>
                      <a:lnTo>
                        <a:pt x="24" y="121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67" name="Freeform 73">
                  <a:extLst>
                    <a:ext uri="{FF2B5EF4-FFF2-40B4-BE49-F238E27FC236}">
                      <a16:creationId xmlns:a16="http://schemas.microsoft.com/office/drawing/2014/main" id="{857A2CFA-1684-3339-431C-0D24FC8EC3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4" y="13042"/>
                  <a:ext cx="49" cy="44"/>
                </a:xfrm>
                <a:custGeom>
                  <a:avLst/>
                  <a:gdLst>
                    <a:gd name="T0" fmla="*/ 26 w 26"/>
                    <a:gd name="T1" fmla="*/ 25 w 26"/>
                    <a:gd name="T2" fmla="*/ 0 w 26"/>
                    <a:gd name="T3" fmla="*/ 2 w 26"/>
                    <a:gd name="T4" fmla="*/ 26 w 26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26">
                      <a:moveTo>
                        <a:pt x="26" y="0"/>
                      </a:move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68" name="Freeform 74">
                  <a:extLst>
                    <a:ext uri="{FF2B5EF4-FFF2-40B4-BE49-F238E27FC236}">
                      <a16:creationId xmlns:a16="http://schemas.microsoft.com/office/drawing/2014/main" id="{2809CBAD-E9C4-C9EB-A516-47A5D4E231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95" y="13366"/>
                  <a:ext cx="58" cy="169"/>
                </a:xfrm>
                <a:custGeom>
                  <a:avLst/>
                  <a:gdLst>
                    <a:gd name="T0" fmla="*/ 24 w 27"/>
                    <a:gd name="T1" fmla="*/ 0 h 72"/>
                    <a:gd name="T2" fmla="*/ 0 w 27"/>
                    <a:gd name="T3" fmla="*/ 2 h 72"/>
                    <a:gd name="T4" fmla="*/ 2 w 27"/>
                    <a:gd name="T5" fmla="*/ 72 h 72"/>
                    <a:gd name="T6" fmla="*/ 27 w 27"/>
                    <a:gd name="T7" fmla="*/ 70 h 72"/>
                    <a:gd name="T8" fmla="*/ 24 w 27"/>
                    <a:gd name="T9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72">
                      <a:moveTo>
                        <a:pt x="24" y="0"/>
                      </a:moveTo>
                      <a:lnTo>
                        <a:pt x="0" y="2"/>
                      </a:lnTo>
                      <a:lnTo>
                        <a:pt x="2" y="72"/>
                      </a:lnTo>
                      <a:lnTo>
                        <a:pt x="27" y="7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69" name="Freeform 75">
                  <a:extLst>
                    <a:ext uri="{FF2B5EF4-FFF2-40B4-BE49-F238E27FC236}">
                      <a16:creationId xmlns:a16="http://schemas.microsoft.com/office/drawing/2014/main" id="{3CC4D11A-8240-D3A6-B6E6-6D5F24FF59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95" y="13327"/>
                  <a:ext cx="54" cy="44"/>
                </a:xfrm>
                <a:custGeom>
                  <a:avLst/>
                  <a:gdLst>
                    <a:gd name="T0" fmla="*/ 0 w 24"/>
                    <a:gd name="T1" fmla="*/ 0 h 2"/>
                    <a:gd name="T2" fmla="*/ 0 w 24"/>
                    <a:gd name="T3" fmla="*/ 2 h 2"/>
                    <a:gd name="T4" fmla="*/ 24 w 24"/>
                    <a:gd name="T5" fmla="*/ 0 h 2"/>
                    <a:gd name="T6" fmla="*/ 0 w 2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2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70" name="Freeform 76">
                  <a:extLst>
                    <a:ext uri="{FF2B5EF4-FFF2-40B4-BE49-F238E27FC236}">
                      <a16:creationId xmlns:a16="http://schemas.microsoft.com/office/drawing/2014/main" id="{4820A364-5044-078A-CB57-8B5CC90E7C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4" y="13527"/>
                  <a:ext cx="203" cy="1089"/>
                </a:xfrm>
                <a:custGeom>
                  <a:avLst/>
                  <a:gdLst>
                    <a:gd name="T0" fmla="*/ 25 w 99"/>
                    <a:gd name="T1" fmla="*/ 0 h 465"/>
                    <a:gd name="T2" fmla="*/ 0 w 99"/>
                    <a:gd name="T3" fmla="*/ 4 h 465"/>
                    <a:gd name="T4" fmla="*/ 74 w 99"/>
                    <a:gd name="T5" fmla="*/ 465 h 465"/>
                    <a:gd name="T6" fmla="*/ 99 w 99"/>
                    <a:gd name="T7" fmla="*/ 461 h 465"/>
                    <a:gd name="T8" fmla="*/ 25 w 99"/>
                    <a:gd name="T9" fmla="*/ 0 h 4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" h="465">
                      <a:moveTo>
                        <a:pt x="25" y="0"/>
                      </a:moveTo>
                      <a:lnTo>
                        <a:pt x="0" y="4"/>
                      </a:lnTo>
                      <a:lnTo>
                        <a:pt x="74" y="465"/>
                      </a:lnTo>
                      <a:lnTo>
                        <a:pt x="99" y="46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71" name="Freeform 77">
                  <a:extLst>
                    <a:ext uri="{FF2B5EF4-FFF2-40B4-BE49-F238E27FC236}">
                      <a16:creationId xmlns:a16="http://schemas.microsoft.com/office/drawing/2014/main" id="{7F7ACEB1-6ED7-AC84-AD17-E7EBC2577F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4" y="13493"/>
                  <a:ext cx="49" cy="44"/>
                </a:xfrm>
                <a:custGeom>
                  <a:avLst/>
                  <a:gdLst>
                    <a:gd name="T0" fmla="*/ 0 w 25"/>
                    <a:gd name="T1" fmla="*/ 3 h 4"/>
                    <a:gd name="T2" fmla="*/ 0 w 25"/>
                    <a:gd name="T3" fmla="*/ 4 h 4"/>
                    <a:gd name="T4" fmla="*/ 25 w 25"/>
                    <a:gd name="T5" fmla="*/ 0 h 4"/>
                    <a:gd name="T6" fmla="*/ 25 w 25"/>
                    <a:gd name="T7" fmla="*/ 1 h 4"/>
                    <a:gd name="T8" fmla="*/ 0 w 2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4">
                      <a:moveTo>
                        <a:pt x="0" y="3"/>
                      </a:moveTo>
                      <a:lnTo>
                        <a:pt x="0" y="4"/>
                      </a:lnTo>
                      <a:lnTo>
                        <a:pt x="25" y="0"/>
                      </a:lnTo>
                      <a:lnTo>
                        <a:pt x="25" y="1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72" name="Freeform 78">
                  <a:extLst>
                    <a:ext uri="{FF2B5EF4-FFF2-40B4-BE49-F238E27FC236}">
                      <a16:creationId xmlns:a16="http://schemas.microsoft.com/office/drawing/2014/main" id="{BE71862D-FCD4-CCDB-72AF-2AA667469C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59" y="14598"/>
                  <a:ext cx="49" cy="44"/>
                </a:xfrm>
                <a:custGeom>
                  <a:avLst/>
                  <a:gdLst>
                    <a:gd name="T0" fmla="*/ 25 w 26"/>
                    <a:gd name="T1" fmla="*/ 0 h 15"/>
                    <a:gd name="T2" fmla="*/ 26 w 26"/>
                    <a:gd name="T3" fmla="*/ 12 h 15"/>
                    <a:gd name="T4" fmla="*/ 2 w 26"/>
                    <a:gd name="T5" fmla="*/ 15 h 15"/>
                    <a:gd name="T6" fmla="*/ 0 w 26"/>
                    <a:gd name="T7" fmla="*/ 4 h 15"/>
                    <a:gd name="T8" fmla="*/ 25 w 26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15">
                      <a:moveTo>
                        <a:pt x="25" y="0"/>
                      </a:moveTo>
                      <a:lnTo>
                        <a:pt x="26" y="12"/>
                      </a:lnTo>
                      <a:lnTo>
                        <a:pt x="2" y="15"/>
                      </a:lnTo>
                      <a:lnTo>
                        <a:pt x="0" y="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73" name="Rectangle 79">
                  <a:extLst>
                    <a:ext uri="{FF2B5EF4-FFF2-40B4-BE49-F238E27FC236}">
                      <a16:creationId xmlns:a16="http://schemas.microsoft.com/office/drawing/2014/main" id="{29935479-2002-1E09-2D00-48064BF4CE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149" y="11087"/>
                  <a:ext cx="49" cy="4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74" name="Freeform 80">
                  <a:extLst>
                    <a:ext uri="{FF2B5EF4-FFF2-40B4-BE49-F238E27FC236}">
                      <a16:creationId xmlns:a16="http://schemas.microsoft.com/office/drawing/2014/main" id="{ED4FECCC-0E74-98E3-6C2D-2E5B651B7C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68" y="8808"/>
                  <a:ext cx="381" cy="933"/>
                </a:xfrm>
                <a:custGeom>
                  <a:avLst/>
                  <a:gdLst>
                    <a:gd name="T0" fmla="*/ 23 w 182"/>
                    <a:gd name="T1" fmla="*/ 0 h 398"/>
                    <a:gd name="T2" fmla="*/ 89 w 182"/>
                    <a:gd name="T3" fmla="*/ 164 h 398"/>
                    <a:gd name="T4" fmla="*/ 182 w 182"/>
                    <a:gd name="T5" fmla="*/ 390 h 398"/>
                    <a:gd name="T6" fmla="*/ 159 w 182"/>
                    <a:gd name="T7" fmla="*/ 398 h 398"/>
                    <a:gd name="T8" fmla="*/ 66 w 182"/>
                    <a:gd name="T9" fmla="*/ 172 h 398"/>
                    <a:gd name="T10" fmla="*/ 0 w 182"/>
                    <a:gd name="T11" fmla="*/ 8 h 398"/>
                    <a:gd name="T12" fmla="*/ 23 w 182"/>
                    <a:gd name="T13" fmla="*/ 0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2" h="398">
                      <a:moveTo>
                        <a:pt x="23" y="0"/>
                      </a:moveTo>
                      <a:lnTo>
                        <a:pt x="89" y="164"/>
                      </a:lnTo>
                      <a:lnTo>
                        <a:pt x="182" y="390"/>
                      </a:lnTo>
                      <a:lnTo>
                        <a:pt x="159" y="398"/>
                      </a:lnTo>
                      <a:lnTo>
                        <a:pt x="66" y="172"/>
                      </a:lnTo>
                      <a:lnTo>
                        <a:pt x="0" y="8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75" name="Freeform 81">
                  <a:extLst>
                    <a:ext uri="{FF2B5EF4-FFF2-40B4-BE49-F238E27FC236}">
                      <a16:creationId xmlns:a16="http://schemas.microsoft.com/office/drawing/2014/main" id="{6D858796-6715-8DC4-78CD-DA84CA2A82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03" y="9721"/>
                  <a:ext cx="271" cy="642"/>
                </a:xfrm>
                <a:custGeom>
                  <a:avLst/>
                  <a:gdLst>
                    <a:gd name="T0" fmla="*/ 23 w 131"/>
                    <a:gd name="T1" fmla="*/ 0 h 274"/>
                    <a:gd name="T2" fmla="*/ 131 w 131"/>
                    <a:gd name="T3" fmla="*/ 267 h 274"/>
                    <a:gd name="T4" fmla="*/ 108 w 131"/>
                    <a:gd name="T5" fmla="*/ 274 h 274"/>
                    <a:gd name="T6" fmla="*/ 0 w 131"/>
                    <a:gd name="T7" fmla="*/ 8 h 274"/>
                    <a:gd name="T8" fmla="*/ 23 w 131"/>
                    <a:gd name="T9" fmla="*/ 0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1" h="274">
                      <a:moveTo>
                        <a:pt x="23" y="0"/>
                      </a:moveTo>
                      <a:lnTo>
                        <a:pt x="131" y="267"/>
                      </a:lnTo>
                      <a:lnTo>
                        <a:pt x="108" y="274"/>
                      </a:lnTo>
                      <a:lnTo>
                        <a:pt x="0" y="8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76" name="Freeform 82">
                  <a:extLst>
                    <a:ext uri="{FF2B5EF4-FFF2-40B4-BE49-F238E27FC236}">
                      <a16:creationId xmlns:a16="http://schemas.microsoft.com/office/drawing/2014/main" id="{543DA1D4-C677-65A3-4082-6615AA8D8C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03" y="9697"/>
                  <a:ext cx="47" cy="44"/>
                </a:xfrm>
                <a:custGeom>
                  <a:avLst/>
                  <a:gdLst>
                    <a:gd name="T0" fmla="*/ 23 w 23"/>
                    <a:gd name="T1" fmla="*/ 0 h 8"/>
                    <a:gd name="T2" fmla="*/ 0 w 23"/>
                    <a:gd name="T3" fmla="*/ 8 h 8"/>
                    <a:gd name="T4" fmla="*/ 23 w 23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8">
                      <a:moveTo>
                        <a:pt x="23" y="0"/>
                      </a:moveTo>
                      <a:lnTo>
                        <a:pt x="0" y="8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77" name="Freeform 83">
                  <a:extLst>
                    <a:ext uri="{FF2B5EF4-FFF2-40B4-BE49-F238E27FC236}">
                      <a16:creationId xmlns:a16="http://schemas.microsoft.com/office/drawing/2014/main" id="{429D234F-5A93-5F3B-27CE-391D721069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5" y="10351"/>
                  <a:ext cx="71" cy="450"/>
                </a:xfrm>
                <a:custGeom>
                  <a:avLst/>
                  <a:gdLst>
                    <a:gd name="T0" fmla="*/ 24 w 34"/>
                    <a:gd name="T1" fmla="*/ 0 h 192"/>
                    <a:gd name="T2" fmla="*/ 29 w 34"/>
                    <a:gd name="T3" fmla="*/ 23 h 192"/>
                    <a:gd name="T4" fmla="*/ 31 w 34"/>
                    <a:gd name="T5" fmla="*/ 64 h 192"/>
                    <a:gd name="T6" fmla="*/ 34 w 34"/>
                    <a:gd name="T7" fmla="*/ 192 h 192"/>
                    <a:gd name="T8" fmla="*/ 10 w 34"/>
                    <a:gd name="T9" fmla="*/ 192 h 192"/>
                    <a:gd name="T10" fmla="*/ 7 w 34"/>
                    <a:gd name="T11" fmla="*/ 65 h 192"/>
                    <a:gd name="T12" fmla="*/ 5 w 34"/>
                    <a:gd name="T13" fmla="*/ 25 h 192"/>
                    <a:gd name="T14" fmla="*/ 0 w 34"/>
                    <a:gd name="T15" fmla="*/ 4 h 192"/>
                    <a:gd name="T16" fmla="*/ 24 w 34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192">
                      <a:moveTo>
                        <a:pt x="24" y="0"/>
                      </a:moveTo>
                      <a:lnTo>
                        <a:pt x="29" y="23"/>
                      </a:lnTo>
                      <a:lnTo>
                        <a:pt x="31" y="64"/>
                      </a:lnTo>
                      <a:lnTo>
                        <a:pt x="34" y="192"/>
                      </a:lnTo>
                      <a:lnTo>
                        <a:pt x="10" y="192"/>
                      </a:lnTo>
                      <a:lnTo>
                        <a:pt x="7" y="65"/>
                      </a:lnTo>
                      <a:lnTo>
                        <a:pt x="5" y="25"/>
                      </a:lnTo>
                      <a:lnTo>
                        <a:pt x="0" y="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78" name="Freeform 84">
                  <a:extLst>
                    <a:ext uri="{FF2B5EF4-FFF2-40B4-BE49-F238E27FC236}">
                      <a16:creationId xmlns:a16="http://schemas.microsoft.com/office/drawing/2014/main" id="{CA530405-5D0A-BF66-9D20-97A2C4C974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5" y="10319"/>
                  <a:ext cx="50" cy="44"/>
                </a:xfrm>
                <a:custGeom>
                  <a:avLst/>
                  <a:gdLst>
                    <a:gd name="T0" fmla="*/ 24 w 24"/>
                    <a:gd name="T1" fmla="*/ 3 h 10"/>
                    <a:gd name="T2" fmla="*/ 23 w 24"/>
                    <a:gd name="T3" fmla="*/ 0 h 10"/>
                    <a:gd name="T4" fmla="*/ 24 w 24"/>
                    <a:gd name="T5" fmla="*/ 5 h 10"/>
                    <a:gd name="T6" fmla="*/ 0 w 24"/>
                    <a:gd name="T7" fmla="*/ 9 h 10"/>
                    <a:gd name="T8" fmla="*/ 1 w 24"/>
                    <a:gd name="T9" fmla="*/ 10 h 10"/>
                    <a:gd name="T10" fmla="*/ 24 w 24"/>
                    <a:gd name="T11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10">
                      <a:moveTo>
                        <a:pt x="24" y="3"/>
                      </a:moveTo>
                      <a:lnTo>
                        <a:pt x="23" y="0"/>
                      </a:lnTo>
                      <a:lnTo>
                        <a:pt x="24" y="5"/>
                      </a:lnTo>
                      <a:lnTo>
                        <a:pt x="0" y="9"/>
                      </a:lnTo>
                      <a:lnTo>
                        <a:pt x="1" y="10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79" name="Rectangle 85">
                  <a:extLst>
                    <a:ext uri="{FF2B5EF4-FFF2-40B4-BE49-F238E27FC236}">
                      <a16:creationId xmlns:a16="http://schemas.microsoft.com/office/drawing/2014/main" id="{D2971C3C-F8F5-61FB-F998-30ED5F112A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44" y="10783"/>
                  <a:ext cx="52" cy="4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80" name="Freeform 86">
                  <a:extLst>
                    <a:ext uri="{FF2B5EF4-FFF2-40B4-BE49-F238E27FC236}">
                      <a16:creationId xmlns:a16="http://schemas.microsoft.com/office/drawing/2014/main" id="{1BB794F1-B6D0-E396-3859-98BACCD48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57" y="8784"/>
                  <a:ext cx="58" cy="44"/>
                </a:xfrm>
                <a:custGeom>
                  <a:avLst/>
                  <a:gdLst>
                    <a:gd name="T0" fmla="*/ 28 w 28"/>
                    <a:gd name="T1" fmla="*/ 11 h 19"/>
                    <a:gd name="T2" fmla="*/ 23 w 28"/>
                    <a:gd name="T3" fmla="*/ 0 h 19"/>
                    <a:gd name="T4" fmla="*/ 0 w 28"/>
                    <a:gd name="T5" fmla="*/ 8 h 19"/>
                    <a:gd name="T6" fmla="*/ 5 w 28"/>
                    <a:gd name="T7" fmla="*/ 19 h 19"/>
                    <a:gd name="T8" fmla="*/ 28 w 28"/>
                    <a:gd name="T9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28" y="11"/>
                      </a:moveTo>
                      <a:lnTo>
                        <a:pt x="23" y="0"/>
                      </a:lnTo>
                      <a:lnTo>
                        <a:pt x="0" y="8"/>
                      </a:lnTo>
                      <a:lnTo>
                        <a:pt x="5" y="19"/>
                      </a:lnTo>
                      <a:lnTo>
                        <a:pt x="28" y="1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81" name="Freeform 87">
                  <a:extLst>
                    <a:ext uri="{FF2B5EF4-FFF2-40B4-BE49-F238E27FC236}">
                      <a16:creationId xmlns:a16="http://schemas.microsoft.com/office/drawing/2014/main" id="{0C22F445-D11E-3943-2481-E137D6FDF3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40" y="10513"/>
                  <a:ext cx="161" cy="70"/>
                </a:xfrm>
                <a:custGeom>
                  <a:avLst/>
                  <a:gdLst>
                    <a:gd name="T0" fmla="*/ 1 w 79"/>
                    <a:gd name="T1" fmla="*/ 0 h 30"/>
                    <a:gd name="T2" fmla="*/ 46 w 79"/>
                    <a:gd name="T3" fmla="*/ 1 h 30"/>
                    <a:gd name="T4" fmla="*/ 79 w 79"/>
                    <a:gd name="T5" fmla="*/ 6 h 30"/>
                    <a:gd name="T6" fmla="*/ 76 w 79"/>
                    <a:gd name="T7" fmla="*/ 30 h 30"/>
                    <a:gd name="T8" fmla="*/ 43 w 79"/>
                    <a:gd name="T9" fmla="*/ 25 h 30"/>
                    <a:gd name="T10" fmla="*/ 0 w 79"/>
                    <a:gd name="T11" fmla="*/ 24 h 30"/>
                    <a:gd name="T12" fmla="*/ 1 w 7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30">
                      <a:moveTo>
                        <a:pt x="1" y="0"/>
                      </a:moveTo>
                      <a:lnTo>
                        <a:pt x="46" y="1"/>
                      </a:lnTo>
                      <a:lnTo>
                        <a:pt x="79" y="6"/>
                      </a:lnTo>
                      <a:lnTo>
                        <a:pt x="76" y="30"/>
                      </a:lnTo>
                      <a:lnTo>
                        <a:pt x="43" y="25"/>
                      </a:lnTo>
                      <a:lnTo>
                        <a:pt x="0" y="24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82" name="Freeform 88">
                  <a:extLst>
                    <a:ext uri="{FF2B5EF4-FFF2-40B4-BE49-F238E27FC236}">
                      <a16:creationId xmlns:a16="http://schemas.microsoft.com/office/drawing/2014/main" id="{494EF764-6942-E5CF-B935-C594636208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95" y="10527"/>
                  <a:ext cx="70" cy="78"/>
                </a:xfrm>
                <a:custGeom>
                  <a:avLst/>
                  <a:gdLst>
                    <a:gd name="T0" fmla="*/ 7 w 34"/>
                    <a:gd name="T1" fmla="*/ 0 h 33"/>
                    <a:gd name="T2" fmla="*/ 25 w 34"/>
                    <a:gd name="T3" fmla="*/ 5 h 33"/>
                    <a:gd name="T4" fmla="*/ 34 w 34"/>
                    <a:gd name="T5" fmla="*/ 10 h 33"/>
                    <a:gd name="T6" fmla="*/ 27 w 34"/>
                    <a:gd name="T7" fmla="*/ 33 h 33"/>
                    <a:gd name="T8" fmla="*/ 18 w 34"/>
                    <a:gd name="T9" fmla="*/ 28 h 33"/>
                    <a:gd name="T10" fmla="*/ 0 w 34"/>
                    <a:gd name="T11" fmla="*/ 23 h 33"/>
                    <a:gd name="T12" fmla="*/ 7 w 34"/>
                    <a:gd name="T1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" h="33">
                      <a:moveTo>
                        <a:pt x="7" y="0"/>
                      </a:moveTo>
                      <a:lnTo>
                        <a:pt x="25" y="5"/>
                      </a:lnTo>
                      <a:lnTo>
                        <a:pt x="34" y="10"/>
                      </a:lnTo>
                      <a:lnTo>
                        <a:pt x="27" y="33"/>
                      </a:lnTo>
                      <a:lnTo>
                        <a:pt x="18" y="28"/>
                      </a:lnTo>
                      <a:lnTo>
                        <a:pt x="0" y="23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83" name="Freeform 89">
                  <a:extLst>
                    <a:ext uri="{FF2B5EF4-FFF2-40B4-BE49-F238E27FC236}">
                      <a16:creationId xmlns:a16="http://schemas.microsoft.com/office/drawing/2014/main" id="{F222DA99-6F8E-CACC-D469-E58F5F692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95" y="10527"/>
                  <a:ext cx="44" cy="56"/>
                </a:xfrm>
                <a:custGeom>
                  <a:avLst/>
                  <a:gdLst>
                    <a:gd name="T0" fmla="*/ 5 w 9"/>
                    <a:gd name="T1" fmla="*/ 0 h 24"/>
                    <a:gd name="T2" fmla="*/ 9 w 9"/>
                    <a:gd name="T3" fmla="*/ 0 h 24"/>
                    <a:gd name="T4" fmla="*/ 7 w 9"/>
                    <a:gd name="T5" fmla="*/ 0 h 24"/>
                    <a:gd name="T6" fmla="*/ 0 w 9"/>
                    <a:gd name="T7" fmla="*/ 23 h 24"/>
                    <a:gd name="T8" fmla="*/ 2 w 9"/>
                    <a:gd name="T9" fmla="*/ 24 h 24"/>
                    <a:gd name="T10" fmla="*/ 5 w 9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24">
                      <a:moveTo>
                        <a:pt x="5" y="0"/>
                      </a:move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0" y="23"/>
                      </a:lnTo>
                      <a:lnTo>
                        <a:pt x="2" y="2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84" name="Freeform 90">
                  <a:extLst>
                    <a:ext uri="{FF2B5EF4-FFF2-40B4-BE49-F238E27FC236}">
                      <a16:creationId xmlns:a16="http://schemas.microsoft.com/office/drawing/2014/main" id="{AB3E27D6-84CD-684C-46BF-3FCB74EB61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32" y="10574"/>
                  <a:ext cx="63" cy="159"/>
                </a:xfrm>
                <a:custGeom>
                  <a:avLst/>
                  <a:gdLst>
                    <a:gd name="T0" fmla="*/ 24 w 30"/>
                    <a:gd name="T1" fmla="*/ 0 h 68"/>
                    <a:gd name="T2" fmla="*/ 29 w 30"/>
                    <a:gd name="T3" fmla="*/ 19 h 68"/>
                    <a:gd name="T4" fmla="*/ 30 w 30"/>
                    <a:gd name="T5" fmla="*/ 65 h 68"/>
                    <a:gd name="T6" fmla="*/ 6 w 30"/>
                    <a:gd name="T7" fmla="*/ 68 h 68"/>
                    <a:gd name="T8" fmla="*/ 5 w 30"/>
                    <a:gd name="T9" fmla="*/ 22 h 68"/>
                    <a:gd name="T10" fmla="*/ 0 w 30"/>
                    <a:gd name="T11" fmla="*/ 4 h 68"/>
                    <a:gd name="T12" fmla="*/ 24 w 30"/>
                    <a:gd name="T13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68">
                      <a:moveTo>
                        <a:pt x="24" y="0"/>
                      </a:moveTo>
                      <a:lnTo>
                        <a:pt x="29" y="19"/>
                      </a:lnTo>
                      <a:lnTo>
                        <a:pt x="30" y="65"/>
                      </a:lnTo>
                      <a:lnTo>
                        <a:pt x="6" y="68"/>
                      </a:lnTo>
                      <a:lnTo>
                        <a:pt x="5" y="22"/>
                      </a:lnTo>
                      <a:lnTo>
                        <a:pt x="0" y="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85" name="Freeform 91">
                  <a:extLst>
                    <a:ext uri="{FF2B5EF4-FFF2-40B4-BE49-F238E27FC236}">
                      <a16:creationId xmlns:a16="http://schemas.microsoft.com/office/drawing/2014/main" id="{71F005EA-E3C7-2E3D-4D30-0170199DD0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32" y="10551"/>
                  <a:ext cx="49" cy="54"/>
                </a:xfrm>
                <a:custGeom>
                  <a:avLst/>
                  <a:gdLst>
                    <a:gd name="T0" fmla="*/ 16 w 24"/>
                    <a:gd name="T1" fmla="*/ 0 h 23"/>
                    <a:gd name="T2" fmla="*/ 23 w 24"/>
                    <a:gd name="T3" fmla="*/ 3 h 23"/>
                    <a:gd name="T4" fmla="*/ 24 w 24"/>
                    <a:gd name="T5" fmla="*/ 10 h 23"/>
                    <a:gd name="T6" fmla="*/ 0 w 24"/>
                    <a:gd name="T7" fmla="*/ 14 h 23"/>
                    <a:gd name="T8" fmla="*/ 9 w 24"/>
                    <a:gd name="T9" fmla="*/ 23 h 23"/>
                    <a:gd name="T10" fmla="*/ 16 w 24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23">
                      <a:moveTo>
                        <a:pt x="16" y="0"/>
                      </a:moveTo>
                      <a:lnTo>
                        <a:pt x="23" y="3"/>
                      </a:lnTo>
                      <a:lnTo>
                        <a:pt x="24" y="10"/>
                      </a:lnTo>
                      <a:lnTo>
                        <a:pt x="0" y="14"/>
                      </a:lnTo>
                      <a:lnTo>
                        <a:pt x="9" y="23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86" name="Freeform 92">
                  <a:extLst>
                    <a:ext uri="{FF2B5EF4-FFF2-40B4-BE49-F238E27FC236}">
                      <a16:creationId xmlns:a16="http://schemas.microsoft.com/office/drawing/2014/main" id="{8C5A31A5-7E19-6312-B067-7AB532EE3D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32" y="10731"/>
                  <a:ext cx="63" cy="164"/>
                </a:xfrm>
                <a:custGeom>
                  <a:avLst/>
                  <a:gdLst>
                    <a:gd name="T0" fmla="*/ 30 w 30"/>
                    <a:gd name="T1" fmla="*/ 0 h 70"/>
                    <a:gd name="T2" fmla="*/ 29 w 30"/>
                    <a:gd name="T3" fmla="*/ 47 h 70"/>
                    <a:gd name="T4" fmla="*/ 24 w 30"/>
                    <a:gd name="T5" fmla="*/ 70 h 70"/>
                    <a:gd name="T6" fmla="*/ 0 w 30"/>
                    <a:gd name="T7" fmla="*/ 68 h 70"/>
                    <a:gd name="T8" fmla="*/ 5 w 30"/>
                    <a:gd name="T9" fmla="*/ 46 h 70"/>
                    <a:gd name="T10" fmla="*/ 6 w 30"/>
                    <a:gd name="T11" fmla="*/ 0 h 70"/>
                    <a:gd name="T12" fmla="*/ 30 w 30"/>
                    <a:gd name="T13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70">
                      <a:moveTo>
                        <a:pt x="30" y="0"/>
                      </a:moveTo>
                      <a:lnTo>
                        <a:pt x="29" y="47"/>
                      </a:lnTo>
                      <a:lnTo>
                        <a:pt x="24" y="70"/>
                      </a:lnTo>
                      <a:lnTo>
                        <a:pt x="0" y="68"/>
                      </a:lnTo>
                      <a:lnTo>
                        <a:pt x="5" y="46"/>
                      </a:lnTo>
                      <a:lnTo>
                        <a:pt x="6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87" name="Freeform 93">
                  <a:extLst>
                    <a:ext uri="{FF2B5EF4-FFF2-40B4-BE49-F238E27FC236}">
                      <a16:creationId xmlns:a16="http://schemas.microsoft.com/office/drawing/2014/main" id="{4F0433B0-BCDA-DDF2-1D88-D5AC46FA3E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4" y="10689"/>
                  <a:ext cx="51" cy="44"/>
                </a:xfrm>
                <a:custGeom>
                  <a:avLst/>
                  <a:gdLst>
                    <a:gd name="T0" fmla="*/ 24 w 24"/>
                    <a:gd name="T1" fmla="*/ 0 h 3"/>
                    <a:gd name="T2" fmla="*/ 24 w 24"/>
                    <a:gd name="T3" fmla="*/ 2 h 3"/>
                    <a:gd name="T4" fmla="*/ 0 w 24"/>
                    <a:gd name="T5" fmla="*/ 2 h 3"/>
                    <a:gd name="T6" fmla="*/ 0 w 24"/>
                    <a:gd name="T7" fmla="*/ 3 h 3"/>
                    <a:gd name="T8" fmla="*/ 24 w 24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">
                      <a:moveTo>
                        <a:pt x="24" y="0"/>
                      </a:moveTo>
                      <a:lnTo>
                        <a:pt x="24" y="2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88" name="Freeform 94">
                  <a:extLst>
                    <a:ext uri="{FF2B5EF4-FFF2-40B4-BE49-F238E27FC236}">
                      <a16:creationId xmlns:a16="http://schemas.microsoft.com/office/drawing/2014/main" id="{C6E7F0DA-3C4E-8780-DEBD-BF42325EFA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81" y="10876"/>
                  <a:ext cx="96" cy="82"/>
                </a:xfrm>
                <a:custGeom>
                  <a:avLst/>
                  <a:gdLst>
                    <a:gd name="T0" fmla="*/ 44 w 44"/>
                    <a:gd name="T1" fmla="*/ 15 h 35"/>
                    <a:gd name="T2" fmla="*/ 39 w 44"/>
                    <a:gd name="T3" fmla="*/ 21 h 35"/>
                    <a:gd name="T4" fmla="*/ 30 w 44"/>
                    <a:gd name="T5" fmla="*/ 29 h 35"/>
                    <a:gd name="T6" fmla="*/ 7 w 44"/>
                    <a:gd name="T7" fmla="*/ 35 h 35"/>
                    <a:gd name="T8" fmla="*/ 0 w 44"/>
                    <a:gd name="T9" fmla="*/ 13 h 35"/>
                    <a:gd name="T10" fmla="*/ 20 w 44"/>
                    <a:gd name="T11" fmla="*/ 8 h 35"/>
                    <a:gd name="T12" fmla="*/ 23 w 44"/>
                    <a:gd name="T13" fmla="*/ 4 h 35"/>
                    <a:gd name="T14" fmla="*/ 25 w 44"/>
                    <a:gd name="T15" fmla="*/ 0 h 35"/>
                    <a:gd name="T16" fmla="*/ 44 w 44"/>
                    <a:gd name="T17" fmla="*/ 1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35">
                      <a:moveTo>
                        <a:pt x="44" y="15"/>
                      </a:moveTo>
                      <a:lnTo>
                        <a:pt x="39" y="21"/>
                      </a:lnTo>
                      <a:lnTo>
                        <a:pt x="30" y="29"/>
                      </a:lnTo>
                      <a:lnTo>
                        <a:pt x="7" y="35"/>
                      </a:lnTo>
                      <a:lnTo>
                        <a:pt x="0" y="13"/>
                      </a:lnTo>
                      <a:lnTo>
                        <a:pt x="20" y="8"/>
                      </a:lnTo>
                      <a:lnTo>
                        <a:pt x="23" y="4"/>
                      </a:lnTo>
                      <a:lnTo>
                        <a:pt x="25" y="0"/>
                      </a:lnTo>
                      <a:lnTo>
                        <a:pt x="44" y="1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89" name="Freeform 95">
                  <a:extLst>
                    <a:ext uri="{FF2B5EF4-FFF2-40B4-BE49-F238E27FC236}">
                      <a16:creationId xmlns:a16="http://schemas.microsoft.com/office/drawing/2014/main" id="{6CF3C1EC-1D54-0CDA-B846-959EACD868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32" y="10867"/>
                  <a:ext cx="49" cy="44"/>
                </a:xfrm>
                <a:custGeom>
                  <a:avLst/>
                  <a:gdLst>
                    <a:gd name="T0" fmla="*/ 24 w 24"/>
                    <a:gd name="T1" fmla="*/ 8 h 15"/>
                    <a:gd name="T2" fmla="*/ 24 w 24"/>
                    <a:gd name="T3" fmla="*/ 13 h 15"/>
                    <a:gd name="T4" fmla="*/ 21 w 24"/>
                    <a:gd name="T5" fmla="*/ 15 h 15"/>
                    <a:gd name="T6" fmla="*/ 2 w 24"/>
                    <a:gd name="T7" fmla="*/ 0 h 15"/>
                    <a:gd name="T8" fmla="*/ 0 w 24"/>
                    <a:gd name="T9" fmla="*/ 6 h 15"/>
                    <a:gd name="T10" fmla="*/ 24 w 24"/>
                    <a:gd name="T11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15">
                      <a:moveTo>
                        <a:pt x="24" y="8"/>
                      </a:moveTo>
                      <a:lnTo>
                        <a:pt x="24" y="13"/>
                      </a:lnTo>
                      <a:lnTo>
                        <a:pt x="21" y="15"/>
                      </a:lnTo>
                      <a:lnTo>
                        <a:pt x="2" y="0"/>
                      </a:lnTo>
                      <a:lnTo>
                        <a:pt x="0" y="6"/>
                      </a:lnTo>
                      <a:lnTo>
                        <a:pt x="24" y="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90" name="Freeform 96">
                  <a:extLst>
                    <a:ext uri="{FF2B5EF4-FFF2-40B4-BE49-F238E27FC236}">
                      <a16:creationId xmlns:a16="http://schemas.microsoft.com/office/drawing/2014/main" id="{70FB39F7-5C97-3C52-D9B5-8D91DA48C4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45" y="10906"/>
                  <a:ext cx="150" cy="66"/>
                </a:xfrm>
                <a:custGeom>
                  <a:avLst/>
                  <a:gdLst>
                    <a:gd name="T0" fmla="*/ 73 w 73"/>
                    <a:gd name="T1" fmla="*/ 22 h 28"/>
                    <a:gd name="T2" fmla="*/ 46 w 73"/>
                    <a:gd name="T3" fmla="*/ 25 h 28"/>
                    <a:gd name="T4" fmla="*/ 4 w 73"/>
                    <a:gd name="T5" fmla="*/ 28 h 28"/>
                    <a:gd name="T6" fmla="*/ 0 w 73"/>
                    <a:gd name="T7" fmla="*/ 6 h 28"/>
                    <a:gd name="T8" fmla="*/ 42 w 73"/>
                    <a:gd name="T9" fmla="*/ 2 h 28"/>
                    <a:gd name="T10" fmla="*/ 69 w 73"/>
                    <a:gd name="T11" fmla="*/ 0 h 28"/>
                    <a:gd name="T12" fmla="*/ 73 w 73"/>
                    <a:gd name="T13" fmla="*/ 2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" h="28">
                      <a:moveTo>
                        <a:pt x="73" y="22"/>
                      </a:moveTo>
                      <a:lnTo>
                        <a:pt x="46" y="25"/>
                      </a:lnTo>
                      <a:lnTo>
                        <a:pt x="4" y="28"/>
                      </a:lnTo>
                      <a:lnTo>
                        <a:pt x="0" y="6"/>
                      </a:lnTo>
                      <a:lnTo>
                        <a:pt x="42" y="2"/>
                      </a:lnTo>
                      <a:lnTo>
                        <a:pt x="69" y="0"/>
                      </a:lnTo>
                      <a:lnTo>
                        <a:pt x="73" y="2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91" name="Freeform 97">
                  <a:extLst>
                    <a:ext uri="{FF2B5EF4-FFF2-40B4-BE49-F238E27FC236}">
                      <a16:creationId xmlns:a16="http://schemas.microsoft.com/office/drawing/2014/main" id="{66D1A24C-EF37-43DD-B3A3-6FD01DD4BB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81" y="10906"/>
                  <a:ext cx="44" cy="52"/>
                </a:xfrm>
                <a:custGeom>
                  <a:avLst/>
                  <a:gdLst>
                    <a:gd name="T0" fmla="*/ 7 w 10"/>
                    <a:gd name="T1" fmla="*/ 22 h 22"/>
                    <a:gd name="T2" fmla="*/ 10 w 10"/>
                    <a:gd name="T3" fmla="*/ 22 h 22"/>
                    <a:gd name="T4" fmla="*/ 5 w 10"/>
                    <a:gd name="T5" fmla="*/ 22 h 22"/>
                    <a:gd name="T6" fmla="*/ 1 w 10"/>
                    <a:gd name="T7" fmla="*/ 0 h 22"/>
                    <a:gd name="T8" fmla="*/ 0 w 10"/>
                    <a:gd name="T9" fmla="*/ 0 h 22"/>
                    <a:gd name="T10" fmla="*/ 7 w 10"/>
                    <a:gd name="T11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22">
                      <a:moveTo>
                        <a:pt x="7" y="22"/>
                      </a:moveTo>
                      <a:lnTo>
                        <a:pt x="10" y="22"/>
                      </a:lnTo>
                      <a:lnTo>
                        <a:pt x="5" y="22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7" y="2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92" name="Freeform 98">
                  <a:extLst>
                    <a:ext uri="{FF2B5EF4-FFF2-40B4-BE49-F238E27FC236}">
                      <a16:creationId xmlns:a16="http://schemas.microsoft.com/office/drawing/2014/main" id="{34BD0961-F176-F5DC-B230-7EE072142B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19" y="10921"/>
                  <a:ext cx="44" cy="56"/>
                </a:xfrm>
                <a:custGeom>
                  <a:avLst/>
                  <a:gdLst>
                    <a:gd name="T0" fmla="*/ 15 w 15"/>
                    <a:gd name="T1" fmla="*/ 22 h 24"/>
                    <a:gd name="T2" fmla="*/ 3 w 15"/>
                    <a:gd name="T3" fmla="*/ 24 h 24"/>
                    <a:gd name="T4" fmla="*/ 0 w 15"/>
                    <a:gd name="T5" fmla="*/ 1 h 24"/>
                    <a:gd name="T6" fmla="*/ 11 w 15"/>
                    <a:gd name="T7" fmla="*/ 0 h 24"/>
                    <a:gd name="T8" fmla="*/ 15 w 15"/>
                    <a:gd name="T9" fmla="*/ 2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24">
                      <a:moveTo>
                        <a:pt x="15" y="22"/>
                      </a:moveTo>
                      <a:lnTo>
                        <a:pt x="3" y="24"/>
                      </a:lnTo>
                      <a:lnTo>
                        <a:pt x="0" y="1"/>
                      </a:lnTo>
                      <a:lnTo>
                        <a:pt x="11" y="0"/>
                      </a:lnTo>
                      <a:lnTo>
                        <a:pt x="15" y="2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93" name="Freeform 99">
                  <a:extLst>
                    <a:ext uri="{FF2B5EF4-FFF2-40B4-BE49-F238E27FC236}">
                      <a16:creationId xmlns:a16="http://schemas.microsoft.com/office/drawing/2014/main" id="{961958DB-6CF7-1FD6-C0AF-79E25D201D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14" y="10513"/>
                  <a:ext cx="44" cy="56"/>
                </a:xfrm>
                <a:custGeom>
                  <a:avLst/>
                  <a:gdLst>
                    <a:gd name="T0" fmla="*/ 13 w 13"/>
                    <a:gd name="T1" fmla="*/ 0 h 24"/>
                    <a:gd name="T2" fmla="*/ 2 w 13"/>
                    <a:gd name="T3" fmla="*/ 0 h 24"/>
                    <a:gd name="T4" fmla="*/ 0 w 13"/>
                    <a:gd name="T5" fmla="*/ 24 h 24"/>
                    <a:gd name="T6" fmla="*/ 12 w 13"/>
                    <a:gd name="T7" fmla="*/ 24 h 24"/>
                    <a:gd name="T8" fmla="*/ 13 w 13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24">
                      <a:moveTo>
                        <a:pt x="13" y="0"/>
                      </a:moveTo>
                      <a:lnTo>
                        <a:pt x="2" y="0"/>
                      </a:lnTo>
                      <a:lnTo>
                        <a:pt x="0" y="24"/>
                      </a:lnTo>
                      <a:lnTo>
                        <a:pt x="12" y="24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94" name="Freeform 100">
                  <a:extLst>
                    <a:ext uri="{FF2B5EF4-FFF2-40B4-BE49-F238E27FC236}">
                      <a16:creationId xmlns:a16="http://schemas.microsoft.com/office/drawing/2014/main" id="{A8CCA9D1-E7D3-BF03-7D4A-4ABAD5EDC8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03" y="8942"/>
                  <a:ext cx="150" cy="574"/>
                </a:xfrm>
                <a:custGeom>
                  <a:avLst/>
                  <a:gdLst>
                    <a:gd name="T0" fmla="*/ 71 w 71"/>
                    <a:gd name="T1" fmla="*/ 0 h 245"/>
                    <a:gd name="T2" fmla="*/ 71 w 71"/>
                    <a:gd name="T3" fmla="*/ 37 h 245"/>
                    <a:gd name="T4" fmla="*/ 69 w 71"/>
                    <a:gd name="T5" fmla="*/ 63 h 245"/>
                    <a:gd name="T6" fmla="*/ 62 w 71"/>
                    <a:gd name="T7" fmla="*/ 92 h 245"/>
                    <a:gd name="T8" fmla="*/ 47 w 71"/>
                    <a:gd name="T9" fmla="*/ 162 h 245"/>
                    <a:gd name="T10" fmla="*/ 23 w 71"/>
                    <a:gd name="T11" fmla="*/ 245 h 245"/>
                    <a:gd name="T12" fmla="*/ 0 w 71"/>
                    <a:gd name="T13" fmla="*/ 237 h 245"/>
                    <a:gd name="T14" fmla="*/ 24 w 71"/>
                    <a:gd name="T15" fmla="*/ 156 h 245"/>
                    <a:gd name="T16" fmla="*/ 38 w 71"/>
                    <a:gd name="T17" fmla="*/ 88 h 245"/>
                    <a:gd name="T18" fmla="*/ 44 w 71"/>
                    <a:gd name="T19" fmla="*/ 61 h 245"/>
                    <a:gd name="T20" fmla="*/ 47 w 71"/>
                    <a:gd name="T21" fmla="*/ 36 h 245"/>
                    <a:gd name="T22" fmla="*/ 47 w 71"/>
                    <a:gd name="T23" fmla="*/ 0 h 245"/>
                    <a:gd name="T24" fmla="*/ 71 w 71"/>
                    <a:gd name="T25" fmla="*/ 0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1" h="245">
                      <a:moveTo>
                        <a:pt x="71" y="0"/>
                      </a:moveTo>
                      <a:lnTo>
                        <a:pt x="71" y="37"/>
                      </a:lnTo>
                      <a:lnTo>
                        <a:pt x="69" y="63"/>
                      </a:lnTo>
                      <a:lnTo>
                        <a:pt x="62" y="92"/>
                      </a:lnTo>
                      <a:lnTo>
                        <a:pt x="47" y="162"/>
                      </a:lnTo>
                      <a:lnTo>
                        <a:pt x="23" y="245"/>
                      </a:lnTo>
                      <a:lnTo>
                        <a:pt x="0" y="237"/>
                      </a:lnTo>
                      <a:lnTo>
                        <a:pt x="24" y="156"/>
                      </a:lnTo>
                      <a:lnTo>
                        <a:pt x="38" y="88"/>
                      </a:lnTo>
                      <a:lnTo>
                        <a:pt x="44" y="61"/>
                      </a:lnTo>
                      <a:lnTo>
                        <a:pt x="47" y="36"/>
                      </a:lnTo>
                      <a:lnTo>
                        <a:pt x="47" y="0"/>
                      </a:lnTo>
                      <a:lnTo>
                        <a:pt x="7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95" name="Freeform 101">
                  <a:extLst>
                    <a:ext uri="{FF2B5EF4-FFF2-40B4-BE49-F238E27FC236}">
                      <a16:creationId xmlns:a16="http://schemas.microsoft.com/office/drawing/2014/main" id="{C3DB1C69-F9F1-F023-7883-A6F6ED7345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95" y="9497"/>
                  <a:ext cx="58" cy="45"/>
                </a:xfrm>
                <a:custGeom>
                  <a:avLst/>
                  <a:gdLst>
                    <a:gd name="T0" fmla="*/ 27 w 27"/>
                    <a:gd name="T1" fmla="*/ 8 h 19"/>
                    <a:gd name="T2" fmla="*/ 23 w 27"/>
                    <a:gd name="T3" fmla="*/ 19 h 19"/>
                    <a:gd name="T4" fmla="*/ 0 w 27"/>
                    <a:gd name="T5" fmla="*/ 11 h 19"/>
                    <a:gd name="T6" fmla="*/ 4 w 27"/>
                    <a:gd name="T7" fmla="*/ 0 h 19"/>
                    <a:gd name="T8" fmla="*/ 27 w 27"/>
                    <a:gd name="T9" fmla="*/ 8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7" y="8"/>
                      </a:moveTo>
                      <a:lnTo>
                        <a:pt x="23" y="19"/>
                      </a:lnTo>
                      <a:lnTo>
                        <a:pt x="0" y="11"/>
                      </a:lnTo>
                      <a:lnTo>
                        <a:pt x="4" y="0"/>
                      </a:lnTo>
                      <a:lnTo>
                        <a:pt x="27" y="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96" name="Rectangle 102">
                  <a:extLst>
                    <a:ext uri="{FF2B5EF4-FFF2-40B4-BE49-F238E27FC236}">
                      <a16:creationId xmlns:a16="http://schemas.microsoft.com/office/drawing/2014/main" id="{42DC3342-BD71-A144-63FB-38C995CBF7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03" y="8899"/>
                  <a:ext cx="50" cy="4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97" name="Freeform 103">
                  <a:extLst>
                    <a:ext uri="{FF2B5EF4-FFF2-40B4-BE49-F238E27FC236}">
                      <a16:creationId xmlns:a16="http://schemas.microsoft.com/office/drawing/2014/main" id="{5BE291C2-8F8C-8C6D-A246-9DFDC53DE6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33" y="6873"/>
                  <a:ext cx="441" cy="515"/>
                </a:xfrm>
                <a:custGeom>
                  <a:avLst/>
                  <a:gdLst>
                    <a:gd name="T0" fmla="*/ 211 w 211"/>
                    <a:gd name="T1" fmla="*/ 16 h 220"/>
                    <a:gd name="T2" fmla="*/ 86 w 211"/>
                    <a:gd name="T3" fmla="*/ 146 h 220"/>
                    <a:gd name="T4" fmla="*/ 18 w 211"/>
                    <a:gd name="T5" fmla="*/ 220 h 220"/>
                    <a:gd name="T6" fmla="*/ 0 w 211"/>
                    <a:gd name="T7" fmla="*/ 203 h 220"/>
                    <a:gd name="T8" fmla="*/ 68 w 211"/>
                    <a:gd name="T9" fmla="*/ 130 h 220"/>
                    <a:gd name="T10" fmla="*/ 193 w 211"/>
                    <a:gd name="T11" fmla="*/ 0 h 220"/>
                    <a:gd name="T12" fmla="*/ 211 w 211"/>
                    <a:gd name="T13" fmla="*/ 16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1" h="220">
                      <a:moveTo>
                        <a:pt x="211" y="16"/>
                      </a:moveTo>
                      <a:lnTo>
                        <a:pt x="86" y="146"/>
                      </a:lnTo>
                      <a:lnTo>
                        <a:pt x="18" y="220"/>
                      </a:lnTo>
                      <a:lnTo>
                        <a:pt x="0" y="203"/>
                      </a:lnTo>
                      <a:lnTo>
                        <a:pt x="68" y="130"/>
                      </a:lnTo>
                      <a:lnTo>
                        <a:pt x="193" y="0"/>
                      </a:lnTo>
                      <a:lnTo>
                        <a:pt x="211" y="1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98" name="Freeform 104">
                  <a:extLst>
                    <a:ext uri="{FF2B5EF4-FFF2-40B4-BE49-F238E27FC236}">
                      <a16:creationId xmlns:a16="http://schemas.microsoft.com/office/drawing/2014/main" id="{66F5A290-5F84-800F-AD72-2419BA9FEB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70" y="7352"/>
                  <a:ext cx="204" cy="448"/>
                </a:xfrm>
                <a:custGeom>
                  <a:avLst/>
                  <a:gdLst>
                    <a:gd name="T0" fmla="*/ 97 w 97"/>
                    <a:gd name="T1" fmla="*/ 12 h 191"/>
                    <a:gd name="T2" fmla="*/ 89 w 97"/>
                    <a:gd name="T3" fmla="*/ 25 h 191"/>
                    <a:gd name="T4" fmla="*/ 80 w 97"/>
                    <a:gd name="T5" fmla="*/ 38 h 191"/>
                    <a:gd name="T6" fmla="*/ 63 w 97"/>
                    <a:gd name="T7" fmla="*/ 76 h 191"/>
                    <a:gd name="T8" fmla="*/ 44 w 97"/>
                    <a:gd name="T9" fmla="*/ 127 h 191"/>
                    <a:gd name="T10" fmla="*/ 23 w 97"/>
                    <a:gd name="T11" fmla="*/ 191 h 191"/>
                    <a:gd name="T12" fmla="*/ 0 w 97"/>
                    <a:gd name="T13" fmla="*/ 183 h 191"/>
                    <a:gd name="T14" fmla="*/ 21 w 97"/>
                    <a:gd name="T15" fmla="*/ 120 h 191"/>
                    <a:gd name="T16" fmla="*/ 40 w 97"/>
                    <a:gd name="T17" fmla="*/ 68 h 191"/>
                    <a:gd name="T18" fmla="*/ 58 w 97"/>
                    <a:gd name="T19" fmla="*/ 28 h 191"/>
                    <a:gd name="T20" fmla="*/ 68 w 97"/>
                    <a:gd name="T21" fmla="*/ 12 h 191"/>
                    <a:gd name="T22" fmla="*/ 76 w 97"/>
                    <a:gd name="T23" fmla="*/ 0 h 191"/>
                    <a:gd name="T24" fmla="*/ 97 w 97"/>
                    <a:gd name="T25" fmla="*/ 12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7" h="191">
                      <a:moveTo>
                        <a:pt x="97" y="12"/>
                      </a:moveTo>
                      <a:lnTo>
                        <a:pt x="89" y="25"/>
                      </a:lnTo>
                      <a:lnTo>
                        <a:pt x="80" y="38"/>
                      </a:lnTo>
                      <a:lnTo>
                        <a:pt x="63" y="76"/>
                      </a:lnTo>
                      <a:lnTo>
                        <a:pt x="44" y="127"/>
                      </a:lnTo>
                      <a:lnTo>
                        <a:pt x="23" y="191"/>
                      </a:lnTo>
                      <a:lnTo>
                        <a:pt x="0" y="183"/>
                      </a:lnTo>
                      <a:lnTo>
                        <a:pt x="21" y="120"/>
                      </a:lnTo>
                      <a:lnTo>
                        <a:pt x="40" y="68"/>
                      </a:lnTo>
                      <a:lnTo>
                        <a:pt x="58" y="28"/>
                      </a:lnTo>
                      <a:lnTo>
                        <a:pt x="68" y="12"/>
                      </a:lnTo>
                      <a:lnTo>
                        <a:pt x="76" y="0"/>
                      </a:lnTo>
                      <a:lnTo>
                        <a:pt x="97" y="1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699" name="Freeform 105">
                  <a:extLst>
                    <a:ext uri="{FF2B5EF4-FFF2-40B4-BE49-F238E27FC236}">
                      <a16:creationId xmlns:a16="http://schemas.microsoft.com/office/drawing/2014/main" id="{D87D85CB-BDB0-8152-1CA0-C0B9F8BB67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33" y="7344"/>
                  <a:ext cx="44" cy="44"/>
                </a:xfrm>
                <a:custGeom>
                  <a:avLst/>
                  <a:gdLst>
                    <a:gd name="T0" fmla="*/ 1 w 21"/>
                    <a:gd name="T1" fmla="*/ 0 h 17"/>
                    <a:gd name="T2" fmla="*/ 0 w 21"/>
                    <a:gd name="T3" fmla="*/ 2 h 17"/>
                    <a:gd name="T4" fmla="*/ 21 w 21"/>
                    <a:gd name="T5" fmla="*/ 14 h 17"/>
                    <a:gd name="T6" fmla="*/ 19 w 21"/>
                    <a:gd name="T7" fmla="*/ 17 h 17"/>
                    <a:gd name="T8" fmla="*/ 1 w 21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17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21" y="14"/>
                      </a:lnTo>
                      <a:lnTo>
                        <a:pt x="19" y="1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00" name="Freeform 106">
                  <a:extLst>
                    <a:ext uri="{FF2B5EF4-FFF2-40B4-BE49-F238E27FC236}">
                      <a16:creationId xmlns:a16="http://schemas.microsoft.com/office/drawing/2014/main" id="{462373B7-EE42-3753-8D12-187324E7B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61" y="7781"/>
                  <a:ext cx="158" cy="466"/>
                </a:xfrm>
                <a:custGeom>
                  <a:avLst/>
                  <a:gdLst>
                    <a:gd name="T0" fmla="*/ 76 w 76"/>
                    <a:gd name="T1" fmla="*/ 8 h 199"/>
                    <a:gd name="T2" fmla="*/ 41 w 76"/>
                    <a:gd name="T3" fmla="*/ 125 h 199"/>
                    <a:gd name="T4" fmla="*/ 23 w 76"/>
                    <a:gd name="T5" fmla="*/ 199 h 199"/>
                    <a:gd name="T6" fmla="*/ 0 w 76"/>
                    <a:gd name="T7" fmla="*/ 192 h 199"/>
                    <a:gd name="T8" fmla="*/ 18 w 76"/>
                    <a:gd name="T9" fmla="*/ 118 h 199"/>
                    <a:gd name="T10" fmla="*/ 53 w 76"/>
                    <a:gd name="T11" fmla="*/ 0 h 199"/>
                    <a:gd name="T12" fmla="*/ 76 w 76"/>
                    <a:gd name="T13" fmla="*/ 8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99">
                      <a:moveTo>
                        <a:pt x="76" y="8"/>
                      </a:moveTo>
                      <a:lnTo>
                        <a:pt x="41" y="125"/>
                      </a:lnTo>
                      <a:lnTo>
                        <a:pt x="23" y="199"/>
                      </a:lnTo>
                      <a:lnTo>
                        <a:pt x="0" y="192"/>
                      </a:lnTo>
                      <a:lnTo>
                        <a:pt x="18" y="118"/>
                      </a:lnTo>
                      <a:lnTo>
                        <a:pt x="53" y="0"/>
                      </a:lnTo>
                      <a:lnTo>
                        <a:pt x="76" y="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01" name="Freeform 107">
                  <a:extLst>
                    <a:ext uri="{FF2B5EF4-FFF2-40B4-BE49-F238E27FC236}">
                      <a16:creationId xmlns:a16="http://schemas.microsoft.com/office/drawing/2014/main" id="{FC50B49F-8287-9B7B-061B-A142D46BA9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70" y="7756"/>
                  <a:ext cx="50" cy="44"/>
                </a:xfrm>
                <a:custGeom>
                  <a:avLst/>
                  <a:gdLst>
                    <a:gd name="T0" fmla="*/ 0 w 23"/>
                    <a:gd name="T1" fmla="*/ 0 h 8"/>
                    <a:gd name="T2" fmla="*/ 23 w 23"/>
                    <a:gd name="T3" fmla="*/ 8 h 8"/>
                    <a:gd name="T4" fmla="*/ 0 w 23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8">
                      <a:moveTo>
                        <a:pt x="0" y="0"/>
                      </a:moveTo>
                      <a:lnTo>
                        <a:pt x="23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02" name="Freeform 108">
                  <a:extLst>
                    <a:ext uri="{FF2B5EF4-FFF2-40B4-BE49-F238E27FC236}">
                      <a16:creationId xmlns:a16="http://schemas.microsoft.com/office/drawing/2014/main" id="{50161A90-97E1-F39E-DBCB-29FA35F7E1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53" y="8236"/>
                  <a:ext cx="88" cy="316"/>
                </a:xfrm>
                <a:custGeom>
                  <a:avLst/>
                  <a:gdLst>
                    <a:gd name="T0" fmla="*/ 28 w 43"/>
                    <a:gd name="T1" fmla="*/ 3 h 135"/>
                    <a:gd name="T2" fmla="*/ 24 w 43"/>
                    <a:gd name="T3" fmla="*/ 28 h 135"/>
                    <a:gd name="T4" fmla="*/ 27 w 43"/>
                    <a:gd name="T5" fmla="*/ 58 h 135"/>
                    <a:gd name="T6" fmla="*/ 32 w 43"/>
                    <a:gd name="T7" fmla="*/ 92 h 135"/>
                    <a:gd name="T8" fmla="*/ 43 w 43"/>
                    <a:gd name="T9" fmla="*/ 128 h 135"/>
                    <a:gd name="T10" fmla="*/ 20 w 43"/>
                    <a:gd name="T11" fmla="*/ 135 h 135"/>
                    <a:gd name="T12" fmla="*/ 8 w 43"/>
                    <a:gd name="T13" fmla="*/ 95 h 135"/>
                    <a:gd name="T14" fmla="*/ 3 w 43"/>
                    <a:gd name="T15" fmla="*/ 60 h 135"/>
                    <a:gd name="T16" fmla="*/ 0 w 43"/>
                    <a:gd name="T17" fmla="*/ 28 h 135"/>
                    <a:gd name="T18" fmla="*/ 4 w 43"/>
                    <a:gd name="T19" fmla="*/ 0 h 135"/>
                    <a:gd name="T20" fmla="*/ 28 w 43"/>
                    <a:gd name="T21" fmla="*/ 3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3" h="135">
                      <a:moveTo>
                        <a:pt x="28" y="3"/>
                      </a:moveTo>
                      <a:lnTo>
                        <a:pt x="24" y="28"/>
                      </a:lnTo>
                      <a:lnTo>
                        <a:pt x="27" y="58"/>
                      </a:lnTo>
                      <a:lnTo>
                        <a:pt x="32" y="92"/>
                      </a:lnTo>
                      <a:lnTo>
                        <a:pt x="43" y="128"/>
                      </a:lnTo>
                      <a:lnTo>
                        <a:pt x="20" y="135"/>
                      </a:lnTo>
                      <a:lnTo>
                        <a:pt x="8" y="95"/>
                      </a:lnTo>
                      <a:lnTo>
                        <a:pt x="3" y="60"/>
                      </a:lnTo>
                      <a:lnTo>
                        <a:pt x="0" y="28"/>
                      </a:lnTo>
                      <a:lnTo>
                        <a:pt x="4" y="0"/>
                      </a:lnTo>
                      <a:lnTo>
                        <a:pt x="28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03" name="Freeform 109">
                  <a:extLst>
                    <a:ext uri="{FF2B5EF4-FFF2-40B4-BE49-F238E27FC236}">
                      <a16:creationId xmlns:a16="http://schemas.microsoft.com/office/drawing/2014/main" id="{4FFE66A0-16D9-ADBA-3E8B-34C90A500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57" y="8203"/>
                  <a:ext cx="54" cy="44"/>
                </a:xfrm>
                <a:custGeom>
                  <a:avLst/>
                  <a:gdLst>
                    <a:gd name="T0" fmla="*/ 1 w 24"/>
                    <a:gd name="T1" fmla="*/ 0 h 7"/>
                    <a:gd name="T2" fmla="*/ 0 w 24"/>
                    <a:gd name="T3" fmla="*/ 6 h 7"/>
                    <a:gd name="T4" fmla="*/ 0 w 24"/>
                    <a:gd name="T5" fmla="*/ 2 h 7"/>
                    <a:gd name="T6" fmla="*/ 24 w 24"/>
                    <a:gd name="T7" fmla="*/ 5 h 7"/>
                    <a:gd name="T8" fmla="*/ 24 w 24"/>
                    <a:gd name="T9" fmla="*/ 7 h 7"/>
                    <a:gd name="T10" fmla="*/ 1 w 24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7">
                      <a:moveTo>
                        <a:pt x="1" y="0"/>
                      </a:move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24" y="5"/>
                      </a:lnTo>
                      <a:lnTo>
                        <a:pt x="24" y="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04" name="Freeform 110">
                  <a:extLst>
                    <a:ext uri="{FF2B5EF4-FFF2-40B4-BE49-F238E27FC236}">
                      <a16:creationId xmlns:a16="http://schemas.microsoft.com/office/drawing/2014/main" id="{BC2F07DF-B8D7-7D79-00A4-A208B2BCC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95" y="8535"/>
                  <a:ext cx="113" cy="251"/>
                </a:xfrm>
                <a:custGeom>
                  <a:avLst/>
                  <a:gdLst>
                    <a:gd name="T0" fmla="*/ 23 w 55"/>
                    <a:gd name="T1" fmla="*/ 0 h 107"/>
                    <a:gd name="T2" fmla="*/ 55 w 55"/>
                    <a:gd name="T3" fmla="*/ 100 h 107"/>
                    <a:gd name="T4" fmla="*/ 32 w 55"/>
                    <a:gd name="T5" fmla="*/ 107 h 107"/>
                    <a:gd name="T6" fmla="*/ 0 w 55"/>
                    <a:gd name="T7" fmla="*/ 7 h 107"/>
                    <a:gd name="T8" fmla="*/ 23 w 55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7">
                      <a:moveTo>
                        <a:pt x="23" y="0"/>
                      </a:moveTo>
                      <a:lnTo>
                        <a:pt x="55" y="100"/>
                      </a:lnTo>
                      <a:lnTo>
                        <a:pt x="32" y="107"/>
                      </a:lnTo>
                      <a:lnTo>
                        <a:pt x="0" y="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05" name="Freeform 111">
                  <a:extLst>
                    <a:ext uri="{FF2B5EF4-FFF2-40B4-BE49-F238E27FC236}">
                      <a16:creationId xmlns:a16="http://schemas.microsoft.com/office/drawing/2014/main" id="{A3AB6818-5AA0-3D48-B57A-4455DF72AF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95" y="8508"/>
                  <a:ext cx="46" cy="44"/>
                </a:xfrm>
                <a:custGeom>
                  <a:avLst/>
                  <a:gdLst>
                    <a:gd name="T0" fmla="*/ 0 w 23"/>
                    <a:gd name="T1" fmla="*/ 7 h 7"/>
                    <a:gd name="T2" fmla="*/ 23 w 23"/>
                    <a:gd name="T3" fmla="*/ 0 h 7"/>
                    <a:gd name="T4" fmla="*/ 0 w 23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7">
                      <a:moveTo>
                        <a:pt x="0" y="7"/>
                      </a:moveTo>
                      <a:lnTo>
                        <a:pt x="23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06" name="Freeform 112">
                  <a:extLst>
                    <a:ext uri="{FF2B5EF4-FFF2-40B4-BE49-F238E27FC236}">
                      <a16:creationId xmlns:a16="http://schemas.microsoft.com/office/drawing/2014/main" id="{C3C3CD30-8857-A3BA-2A92-890DF42AF5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62" y="8769"/>
                  <a:ext cx="54" cy="45"/>
                </a:xfrm>
                <a:custGeom>
                  <a:avLst/>
                  <a:gdLst>
                    <a:gd name="T0" fmla="*/ 23 w 27"/>
                    <a:gd name="T1" fmla="*/ 0 h 19"/>
                    <a:gd name="T2" fmla="*/ 27 w 27"/>
                    <a:gd name="T3" fmla="*/ 11 h 19"/>
                    <a:gd name="T4" fmla="*/ 4 w 27"/>
                    <a:gd name="T5" fmla="*/ 19 h 19"/>
                    <a:gd name="T6" fmla="*/ 0 w 27"/>
                    <a:gd name="T7" fmla="*/ 7 h 19"/>
                    <a:gd name="T8" fmla="*/ 23 w 27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3" y="0"/>
                      </a:moveTo>
                      <a:lnTo>
                        <a:pt x="27" y="11"/>
                      </a:lnTo>
                      <a:lnTo>
                        <a:pt x="4" y="19"/>
                      </a:lnTo>
                      <a:lnTo>
                        <a:pt x="0" y="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07" name="Freeform 113">
                  <a:extLst>
                    <a:ext uri="{FF2B5EF4-FFF2-40B4-BE49-F238E27FC236}">
                      <a16:creationId xmlns:a16="http://schemas.microsoft.com/office/drawing/2014/main" id="{634A593A-C5B9-402C-0965-72011D1DA1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38" y="6853"/>
                  <a:ext cx="50" cy="58"/>
                </a:xfrm>
                <a:custGeom>
                  <a:avLst/>
                  <a:gdLst>
                    <a:gd name="T0" fmla="*/ 18 w 26"/>
                    <a:gd name="T1" fmla="*/ 25 h 25"/>
                    <a:gd name="T2" fmla="*/ 26 w 26"/>
                    <a:gd name="T3" fmla="*/ 16 h 25"/>
                    <a:gd name="T4" fmla="*/ 8 w 26"/>
                    <a:gd name="T5" fmla="*/ 0 h 25"/>
                    <a:gd name="T6" fmla="*/ 0 w 26"/>
                    <a:gd name="T7" fmla="*/ 9 h 25"/>
                    <a:gd name="T8" fmla="*/ 18 w 26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5">
                      <a:moveTo>
                        <a:pt x="18" y="25"/>
                      </a:moveTo>
                      <a:lnTo>
                        <a:pt x="26" y="16"/>
                      </a:lnTo>
                      <a:lnTo>
                        <a:pt x="8" y="0"/>
                      </a:lnTo>
                      <a:lnTo>
                        <a:pt x="0" y="9"/>
                      </a:lnTo>
                      <a:lnTo>
                        <a:pt x="18" y="2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08" name="Freeform 114">
                  <a:extLst>
                    <a:ext uri="{FF2B5EF4-FFF2-40B4-BE49-F238E27FC236}">
                      <a16:creationId xmlns:a16="http://schemas.microsoft.com/office/drawing/2014/main" id="{00CEC0D1-9CF6-6E68-ACE4-2F8D4394A4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63" y="7409"/>
                  <a:ext cx="50" cy="2568"/>
                </a:xfrm>
                <a:custGeom>
                  <a:avLst/>
                  <a:gdLst>
                    <a:gd name="T0" fmla="*/ 26 w 26"/>
                    <a:gd name="T1" fmla="*/ 0 h 1096"/>
                    <a:gd name="T2" fmla="*/ 2 w 26"/>
                    <a:gd name="T3" fmla="*/ 0 h 1096"/>
                    <a:gd name="T4" fmla="*/ 0 w 26"/>
                    <a:gd name="T5" fmla="*/ 547 h 1096"/>
                    <a:gd name="T6" fmla="*/ 0 w 26"/>
                    <a:gd name="T7" fmla="*/ 1096 h 1096"/>
                    <a:gd name="T8" fmla="*/ 25 w 26"/>
                    <a:gd name="T9" fmla="*/ 1096 h 1096"/>
                    <a:gd name="T10" fmla="*/ 25 w 26"/>
                    <a:gd name="T11" fmla="*/ 547 h 1096"/>
                    <a:gd name="T12" fmla="*/ 26 w 26"/>
                    <a:gd name="T13" fmla="*/ 0 h 10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1096">
                      <a:moveTo>
                        <a:pt x="26" y="0"/>
                      </a:moveTo>
                      <a:lnTo>
                        <a:pt x="2" y="0"/>
                      </a:lnTo>
                      <a:lnTo>
                        <a:pt x="0" y="547"/>
                      </a:lnTo>
                      <a:lnTo>
                        <a:pt x="0" y="1096"/>
                      </a:lnTo>
                      <a:lnTo>
                        <a:pt x="25" y="1096"/>
                      </a:lnTo>
                      <a:lnTo>
                        <a:pt x="25" y="54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09" name="Freeform 115">
                  <a:extLst>
                    <a:ext uri="{FF2B5EF4-FFF2-40B4-BE49-F238E27FC236}">
                      <a16:creationId xmlns:a16="http://schemas.microsoft.com/office/drawing/2014/main" id="{270CFB23-E58F-2E32-8BAF-8B5E908C41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17" y="9974"/>
                  <a:ext cx="96" cy="593"/>
                </a:xfrm>
                <a:custGeom>
                  <a:avLst/>
                  <a:gdLst>
                    <a:gd name="T0" fmla="*/ 45 w 45"/>
                    <a:gd name="T1" fmla="*/ 1 h 253"/>
                    <a:gd name="T2" fmla="*/ 20 w 45"/>
                    <a:gd name="T3" fmla="*/ 0 h 253"/>
                    <a:gd name="T4" fmla="*/ 0 w 45"/>
                    <a:gd name="T5" fmla="*/ 251 h 253"/>
                    <a:gd name="T6" fmla="*/ 24 w 45"/>
                    <a:gd name="T7" fmla="*/ 253 h 253"/>
                    <a:gd name="T8" fmla="*/ 45 w 45"/>
                    <a:gd name="T9" fmla="*/ 1 h 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253">
                      <a:moveTo>
                        <a:pt x="45" y="1"/>
                      </a:moveTo>
                      <a:lnTo>
                        <a:pt x="20" y="0"/>
                      </a:lnTo>
                      <a:lnTo>
                        <a:pt x="0" y="251"/>
                      </a:lnTo>
                      <a:lnTo>
                        <a:pt x="24" y="253"/>
                      </a:lnTo>
                      <a:lnTo>
                        <a:pt x="45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10" name="Freeform 116">
                  <a:extLst>
                    <a:ext uri="{FF2B5EF4-FFF2-40B4-BE49-F238E27FC236}">
                      <a16:creationId xmlns:a16="http://schemas.microsoft.com/office/drawing/2014/main" id="{6395AAF1-5D4B-9DCF-0D31-E97F3783E3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63" y="9933"/>
                  <a:ext cx="50" cy="44"/>
                </a:xfrm>
                <a:custGeom>
                  <a:avLst/>
                  <a:gdLst>
                    <a:gd name="T0" fmla="*/ 25 w 25"/>
                    <a:gd name="T1" fmla="*/ 1 h 1"/>
                    <a:gd name="T2" fmla="*/ 0 w 25"/>
                    <a:gd name="T3" fmla="*/ 0 h 1"/>
                    <a:gd name="T4" fmla="*/ 0 w 25"/>
                    <a:gd name="T5" fmla="*/ 1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5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11" name="Freeform 117">
                  <a:extLst>
                    <a:ext uri="{FF2B5EF4-FFF2-40B4-BE49-F238E27FC236}">
                      <a16:creationId xmlns:a16="http://schemas.microsoft.com/office/drawing/2014/main" id="{DBE19142-D1FD-C2EE-4B77-AF71F48D64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55" y="10560"/>
                  <a:ext cx="117" cy="295"/>
                </a:xfrm>
                <a:custGeom>
                  <a:avLst/>
                  <a:gdLst>
                    <a:gd name="T0" fmla="*/ 56 w 56"/>
                    <a:gd name="T1" fmla="*/ 6 h 126"/>
                    <a:gd name="T2" fmla="*/ 33 w 56"/>
                    <a:gd name="T3" fmla="*/ 0 h 126"/>
                    <a:gd name="T4" fmla="*/ 0 w 56"/>
                    <a:gd name="T5" fmla="*/ 120 h 126"/>
                    <a:gd name="T6" fmla="*/ 23 w 56"/>
                    <a:gd name="T7" fmla="*/ 126 h 126"/>
                    <a:gd name="T8" fmla="*/ 56 w 56"/>
                    <a:gd name="T9" fmla="*/ 6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26">
                      <a:moveTo>
                        <a:pt x="56" y="6"/>
                      </a:moveTo>
                      <a:lnTo>
                        <a:pt x="33" y="0"/>
                      </a:lnTo>
                      <a:lnTo>
                        <a:pt x="0" y="120"/>
                      </a:lnTo>
                      <a:lnTo>
                        <a:pt x="23" y="126"/>
                      </a:ln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12" name="Freeform 118">
                  <a:extLst>
                    <a:ext uri="{FF2B5EF4-FFF2-40B4-BE49-F238E27FC236}">
                      <a16:creationId xmlns:a16="http://schemas.microsoft.com/office/drawing/2014/main" id="{C16EB1B2-11B2-F2D6-0C7B-E0058C6FD0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17" y="10535"/>
                  <a:ext cx="55" cy="44"/>
                </a:xfrm>
                <a:custGeom>
                  <a:avLst/>
                  <a:gdLst>
                    <a:gd name="T0" fmla="*/ 24 w 24"/>
                    <a:gd name="T1" fmla="*/ 3 h 8"/>
                    <a:gd name="T2" fmla="*/ 24 w 24"/>
                    <a:gd name="T3" fmla="*/ 8 h 8"/>
                    <a:gd name="T4" fmla="*/ 24 w 24"/>
                    <a:gd name="T5" fmla="*/ 6 h 8"/>
                    <a:gd name="T6" fmla="*/ 1 w 24"/>
                    <a:gd name="T7" fmla="*/ 0 h 8"/>
                    <a:gd name="T8" fmla="*/ 0 w 24"/>
                    <a:gd name="T9" fmla="*/ 1 h 8"/>
                    <a:gd name="T10" fmla="*/ 24 w 24"/>
                    <a:gd name="T11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8">
                      <a:moveTo>
                        <a:pt x="24" y="3"/>
                      </a:moveTo>
                      <a:lnTo>
                        <a:pt x="24" y="8"/>
                      </a:lnTo>
                      <a:lnTo>
                        <a:pt x="24" y="6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13" name="Freeform 119">
                  <a:extLst>
                    <a:ext uri="{FF2B5EF4-FFF2-40B4-BE49-F238E27FC236}">
                      <a16:creationId xmlns:a16="http://schemas.microsoft.com/office/drawing/2014/main" id="{9665344B-CFFB-39FE-6971-5BEFE6F4F4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9" y="10842"/>
                  <a:ext cx="92" cy="687"/>
                </a:xfrm>
                <a:custGeom>
                  <a:avLst/>
                  <a:gdLst>
                    <a:gd name="T0" fmla="*/ 45 w 45"/>
                    <a:gd name="T1" fmla="*/ 2 h 293"/>
                    <a:gd name="T2" fmla="*/ 21 w 45"/>
                    <a:gd name="T3" fmla="*/ 0 h 293"/>
                    <a:gd name="T4" fmla="*/ 0 w 45"/>
                    <a:gd name="T5" fmla="*/ 292 h 293"/>
                    <a:gd name="T6" fmla="*/ 25 w 45"/>
                    <a:gd name="T7" fmla="*/ 293 h 293"/>
                    <a:gd name="T8" fmla="*/ 45 w 45"/>
                    <a:gd name="T9" fmla="*/ 2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293">
                      <a:moveTo>
                        <a:pt x="45" y="2"/>
                      </a:moveTo>
                      <a:lnTo>
                        <a:pt x="21" y="0"/>
                      </a:lnTo>
                      <a:lnTo>
                        <a:pt x="0" y="292"/>
                      </a:lnTo>
                      <a:lnTo>
                        <a:pt x="25" y="293"/>
                      </a:lnTo>
                      <a:lnTo>
                        <a:pt x="45" y="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14" name="Freeform 120">
                  <a:extLst>
                    <a:ext uri="{FF2B5EF4-FFF2-40B4-BE49-F238E27FC236}">
                      <a16:creationId xmlns:a16="http://schemas.microsoft.com/office/drawing/2014/main" id="{E027597B-2961-E774-403A-1FC5C44CEB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50" y="10811"/>
                  <a:ext cx="51" cy="44"/>
                </a:xfrm>
                <a:custGeom>
                  <a:avLst/>
                  <a:gdLst>
                    <a:gd name="T0" fmla="*/ 1 w 24"/>
                    <a:gd name="T1" fmla="*/ 0 h 6"/>
                    <a:gd name="T2" fmla="*/ 0 w 24"/>
                    <a:gd name="T3" fmla="*/ 1 h 6"/>
                    <a:gd name="T4" fmla="*/ 24 w 24"/>
                    <a:gd name="T5" fmla="*/ 3 h 6"/>
                    <a:gd name="T6" fmla="*/ 24 w 24"/>
                    <a:gd name="T7" fmla="*/ 6 h 6"/>
                    <a:gd name="T8" fmla="*/ 1 w 24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6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24" y="3"/>
                      </a:lnTo>
                      <a:lnTo>
                        <a:pt x="24" y="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15" name="Rectangle 121">
                  <a:extLst>
                    <a:ext uri="{FF2B5EF4-FFF2-40B4-BE49-F238E27FC236}">
                      <a16:creationId xmlns:a16="http://schemas.microsoft.com/office/drawing/2014/main" id="{FAA473D1-1862-9821-F5FF-C096FF8D1B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09" y="11529"/>
                  <a:ext cx="50" cy="353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16" name="Freeform 122">
                  <a:extLst>
                    <a:ext uri="{FF2B5EF4-FFF2-40B4-BE49-F238E27FC236}">
                      <a16:creationId xmlns:a16="http://schemas.microsoft.com/office/drawing/2014/main" id="{9AAA05FB-27C1-45AF-BB4E-3D322C3C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9" y="11485"/>
                  <a:ext cx="50" cy="44"/>
                </a:xfrm>
                <a:custGeom>
                  <a:avLst/>
                  <a:gdLst>
                    <a:gd name="T0" fmla="*/ 0 w 26"/>
                    <a:gd name="T1" fmla="*/ 0 h 1"/>
                    <a:gd name="T2" fmla="*/ 2 w 26"/>
                    <a:gd name="T3" fmla="*/ 1 h 1"/>
                    <a:gd name="T4" fmla="*/ 26 w 26"/>
                    <a:gd name="T5" fmla="*/ 1 h 1"/>
                    <a:gd name="T6" fmla="*/ 25 w 26"/>
                    <a:gd name="T7" fmla="*/ 1 h 1"/>
                    <a:gd name="T8" fmla="*/ 0 w 26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6" y="1"/>
                      </a:lnTo>
                      <a:lnTo>
                        <a:pt x="25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17" name="Rectangle 123">
                  <a:extLst>
                    <a:ext uri="{FF2B5EF4-FFF2-40B4-BE49-F238E27FC236}">
                      <a16:creationId xmlns:a16="http://schemas.microsoft.com/office/drawing/2014/main" id="{9E6C2047-AE6E-0A1B-26EC-6FF8B2C675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09" y="11882"/>
                  <a:ext cx="50" cy="16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18" name="Freeform 124">
                  <a:extLst>
                    <a:ext uri="{FF2B5EF4-FFF2-40B4-BE49-F238E27FC236}">
                      <a16:creationId xmlns:a16="http://schemas.microsoft.com/office/drawing/2014/main" id="{610D6201-A608-E016-3297-EA7A952A59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9" y="11841"/>
                  <a:ext cx="50" cy="44"/>
                </a:xfrm>
                <a:custGeom>
                  <a:avLst/>
                  <a:gdLst>
                    <a:gd name="T0" fmla="*/ 24 w 24"/>
                    <a:gd name="T1" fmla="*/ 0 w 24"/>
                    <a:gd name="T2" fmla="*/ 24 w 2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4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19" name="Rectangle 125">
                  <a:extLst>
                    <a:ext uri="{FF2B5EF4-FFF2-40B4-BE49-F238E27FC236}">
                      <a16:creationId xmlns:a16="http://schemas.microsoft.com/office/drawing/2014/main" id="{55A1E428-89D2-B31D-04EF-3F00F71941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09" y="12046"/>
                  <a:ext cx="50" cy="309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20" name="Freeform 126">
                  <a:extLst>
                    <a:ext uri="{FF2B5EF4-FFF2-40B4-BE49-F238E27FC236}">
                      <a16:creationId xmlns:a16="http://schemas.microsoft.com/office/drawing/2014/main" id="{FAF91C07-2852-54C3-017B-1CF5524B64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9" y="12004"/>
                  <a:ext cx="50" cy="44"/>
                </a:xfrm>
                <a:custGeom>
                  <a:avLst/>
                  <a:gdLst>
                    <a:gd name="T0" fmla="*/ 24 w 24"/>
                    <a:gd name="T1" fmla="*/ 0 w 24"/>
                    <a:gd name="T2" fmla="*/ 24 w 2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4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21" name="Freeform 127">
                  <a:extLst>
                    <a:ext uri="{FF2B5EF4-FFF2-40B4-BE49-F238E27FC236}">
                      <a16:creationId xmlns:a16="http://schemas.microsoft.com/office/drawing/2014/main" id="{F63A0FEB-89B2-C32F-292B-452DDD7433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9" y="12346"/>
                  <a:ext cx="142" cy="259"/>
                </a:xfrm>
                <a:custGeom>
                  <a:avLst/>
                  <a:gdLst>
                    <a:gd name="T0" fmla="*/ 23 w 67"/>
                    <a:gd name="T1" fmla="*/ 0 h 111"/>
                    <a:gd name="T2" fmla="*/ 0 w 67"/>
                    <a:gd name="T3" fmla="*/ 7 h 111"/>
                    <a:gd name="T4" fmla="*/ 44 w 67"/>
                    <a:gd name="T5" fmla="*/ 111 h 111"/>
                    <a:gd name="T6" fmla="*/ 67 w 67"/>
                    <a:gd name="T7" fmla="*/ 104 h 111"/>
                    <a:gd name="T8" fmla="*/ 23 w 67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111">
                      <a:moveTo>
                        <a:pt x="23" y="0"/>
                      </a:moveTo>
                      <a:lnTo>
                        <a:pt x="0" y="7"/>
                      </a:lnTo>
                      <a:lnTo>
                        <a:pt x="44" y="111"/>
                      </a:lnTo>
                      <a:lnTo>
                        <a:pt x="67" y="10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22" name="Freeform 128">
                  <a:extLst>
                    <a:ext uri="{FF2B5EF4-FFF2-40B4-BE49-F238E27FC236}">
                      <a16:creationId xmlns:a16="http://schemas.microsoft.com/office/drawing/2014/main" id="{081F14A5-B46F-6332-F4E6-D0C5C89DCD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9" y="12318"/>
                  <a:ext cx="50" cy="44"/>
                </a:xfrm>
                <a:custGeom>
                  <a:avLst/>
                  <a:gdLst>
                    <a:gd name="T0" fmla="*/ 0 w 24"/>
                    <a:gd name="T1" fmla="*/ 4 h 7"/>
                    <a:gd name="T2" fmla="*/ 0 w 24"/>
                    <a:gd name="T3" fmla="*/ 7 h 7"/>
                    <a:gd name="T4" fmla="*/ 23 w 24"/>
                    <a:gd name="T5" fmla="*/ 0 h 7"/>
                    <a:gd name="T6" fmla="*/ 24 w 24"/>
                    <a:gd name="T7" fmla="*/ 4 h 7"/>
                    <a:gd name="T8" fmla="*/ 0 w 24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7">
                      <a:moveTo>
                        <a:pt x="0" y="4"/>
                      </a:moveTo>
                      <a:lnTo>
                        <a:pt x="0" y="7"/>
                      </a:lnTo>
                      <a:lnTo>
                        <a:pt x="23" y="0"/>
                      </a:lnTo>
                      <a:lnTo>
                        <a:pt x="24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23" name="Freeform 129">
                  <a:extLst>
                    <a:ext uri="{FF2B5EF4-FFF2-40B4-BE49-F238E27FC236}">
                      <a16:creationId xmlns:a16="http://schemas.microsoft.com/office/drawing/2014/main" id="{B9F7BA8A-5D5F-B2A3-4E9A-88CA0C1EE8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05" y="12589"/>
                  <a:ext cx="87" cy="143"/>
                </a:xfrm>
                <a:custGeom>
                  <a:avLst/>
                  <a:gdLst>
                    <a:gd name="T0" fmla="*/ 23 w 42"/>
                    <a:gd name="T1" fmla="*/ 0 h 61"/>
                    <a:gd name="T2" fmla="*/ 0 w 42"/>
                    <a:gd name="T3" fmla="*/ 7 h 61"/>
                    <a:gd name="T4" fmla="*/ 19 w 42"/>
                    <a:gd name="T5" fmla="*/ 61 h 61"/>
                    <a:gd name="T6" fmla="*/ 42 w 42"/>
                    <a:gd name="T7" fmla="*/ 53 h 61"/>
                    <a:gd name="T8" fmla="*/ 23 w 42"/>
                    <a:gd name="T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61">
                      <a:moveTo>
                        <a:pt x="23" y="0"/>
                      </a:moveTo>
                      <a:lnTo>
                        <a:pt x="0" y="7"/>
                      </a:lnTo>
                      <a:lnTo>
                        <a:pt x="19" y="61"/>
                      </a:lnTo>
                      <a:lnTo>
                        <a:pt x="42" y="53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24" name="Freeform 130">
                  <a:extLst>
                    <a:ext uri="{FF2B5EF4-FFF2-40B4-BE49-F238E27FC236}">
                      <a16:creationId xmlns:a16="http://schemas.microsoft.com/office/drawing/2014/main" id="{0E4BFE23-E58A-3F3E-667D-1605CF9FE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05" y="12561"/>
                  <a:ext cx="46" cy="44"/>
                </a:xfrm>
                <a:custGeom>
                  <a:avLst/>
                  <a:gdLst>
                    <a:gd name="T0" fmla="*/ 23 w 23"/>
                    <a:gd name="T1" fmla="*/ 0 h 7"/>
                    <a:gd name="T2" fmla="*/ 0 w 23"/>
                    <a:gd name="T3" fmla="*/ 7 h 7"/>
                    <a:gd name="T4" fmla="*/ 23 w 23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7">
                      <a:moveTo>
                        <a:pt x="23" y="0"/>
                      </a:moveTo>
                      <a:lnTo>
                        <a:pt x="0" y="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25" name="Freeform 131">
                  <a:extLst>
                    <a:ext uri="{FF2B5EF4-FFF2-40B4-BE49-F238E27FC236}">
                      <a16:creationId xmlns:a16="http://schemas.microsoft.com/office/drawing/2014/main" id="{2F8B81A6-51E4-E71B-5E1C-76E7B56A8A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42" y="12713"/>
                  <a:ext cx="88" cy="152"/>
                </a:xfrm>
                <a:custGeom>
                  <a:avLst/>
                  <a:gdLst>
                    <a:gd name="T0" fmla="*/ 23 w 41"/>
                    <a:gd name="T1" fmla="*/ 0 h 65"/>
                    <a:gd name="T2" fmla="*/ 0 w 41"/>
                    <a:gd name="T3" fmla="*/ 8 h 65"/>
                    <a:gd name="T4" fmla="*/ 18 w 41"/>
                    <a:gd name="T5" fmla="*/ 65 h 65"/>
                    <a:gd name="T6" fmla="*/ 41 w 41"/>
                    <a:gd name="T7" fmla="*/ 58 h 65"/>
                    <a:gd name="T8" fmla="*/ 23 w 41"/>
                    <a:gd name="T9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5">
                      <a:moveTo>
                        <a:pt x="23" y="0"/>
                      </a:moveTo>
                      <a:lnTo>
                        <a:pt x="0" y="8"/>
                      </a:lnTo>
                      <a:lnTo>
                        <a:pt x="18" y="65"/>
                      </a:lnTo>
                      <a:lnTo>
                        <a:pt x="41" y="58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26" name="Freeform 132">
                  <a:extLst>
                    <a:ext uri="{FF2B5EF4-FFF2-40B4-BE49-F238E27FC236}">
                      <a16:creationId xmlns:a16="http://schemas.microsoft.com/office/drawing/2014/main" id="{9E9C42CF-0706-0DB1-1F02-C35B1A70ED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42" y="12688"/>
                  <a:ext cx="50" cy="44"/>
                </a:xfrm>
                <a:custGeom>
                  <a:avLst/>
                  <a:gdLst>
                    <a:gd name="T0" fmla="*/ 23 w 23"/>
                    <a:gd name="T1" fmla="*/ 0 h 8"/>
                    <a:gd name="T2" fmla="*/ 0 w 23"/>
                    <a:gd name="T3" fmla="*/ 8 h 8"/>
                    <a:gd name="T4" fmla="*/ 23 w 23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8">
                      <a:moveTo>
                        <a:pt x="23" y="0"/>
                      </a:moveTo>
                      <a:lnTo>
                        <a:pt x="0" y="8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27" name="Freeform 133">
                  <a:extLst>
                    <a:ext uri="{FF2B5EF4-FFF2-40B4-BE49-F238E27FC236}">
                      <a16:creationId xmlns:a16="http://schemas.microsoft.com/office/drawing/2014/main" id="{FD8D4038-8F4E-A836-0E52-487919C733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80" y="12848"/>
                  <a:ext cx="279" cy="925"/>
                </a:xfrm>
                <a:custGeom>
                  <a:avLst/>
                  <a:gdLst>
                    <a:gd name="T0" fmla="*/ 23 w 134"/>
                    <a:gd name="T1" fmla="*/ 0 h 395"/>
                    <a:gd name="T2" fmla="*/ 0 w 134"/>
                    <a:gd name="T3" fmla="*/ 7 h 395"/>
                    <a:gd name="T4" fmla="*/ 111 w 134"/>
                    <a:gd name="T5" fmla="*/ 395 h 395"/>
                    <a:gd name="T6" fmla="*/ 134 w 134"/>
                    <a:gd name="T7" fmla="*/ 388 h 395"/>
                    <a:gd name="T8" fmla="*/ 23 w 134"/>
                    <a:gd name="T9" fmla="*/ 0 h 3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4" h="395">
                      <a:moveTo>
                        <a:pt x="23" y="0"/>
                      </a:moveTo>
                      <a:lnTo>
                        <a:pt x="0" y="7"/>
                      </a:lnTo>
                      <a:lnTo>
                        <a:pt x="111" y="395"/>
                      </a:lnTo>
                      <a:lnTo>
                        <a:pt x="134" y="388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28" name="Freeform 134">
                  <a:extLst>
                    <a:ext uri="{FF2B5EF4-FFF2-40B4-BE49-F238E27FC236}">
                      <a16:creationId xmlns:a16="http://schemas.microsoft.com/office/drawing/2014/main" id="{53F78ED4-E953-59D3-C5D9-B26449A9F2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80" y="12821"/>
                  <a:ext cx="50" cy="44"/>
                </a:xfrm>
                <a:custGeom>
                  <a:avLst/>
                  <a:gdLst>
                    <a:gd name="T0" fmla="*/ 23 w 23"/>
                    <a:gd name="T1" fmla="*/ 0 h 7"/>
                    <a:gd name="T2" fmla="*/ 0 w 23"/>
                    <a:gd name="T3" fmla="*/ 7 h 7"/>
                    <a:gd name="T4" fmla="*/ 23 w 23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7">
                      <a:moveTo>
                        <a:pt x="23" y="0"/>
                      </a:moveTo>
                      <a:lnTo>
                        <a:pt x="0" y="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29" name="Freeform 135">
                  <a:extLst>
                    <a:ext uri="{FF2B5EF4-FFF2-40B4-BE49-F238E27FC236}">
                      <a16:creationId xmlns:a16="http://schemas.microsoft.com/office/drawing/2014/main" id="{B8781E46-AC03-55A7-779D-CCB13A55EC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14" y="13755"/>
                  <a:ext cx="54" cy="44"/>
                </a:xfrm>
                <a:custGeom>
                  <a:avLst/>
                  <a:gdLst>
                    <a:gd name="T0" fmla="*/ 23 w 26"/>
                    <a:gd name="T1" fmla="*/ 0 h 18"/>
                    <a:gd name="T2" fmla="*/ 26 w 26"/>
                    <a:gd name="T3" fmla="*/ 11 h 18"/>
                    <a:gd name="T4" fmla="*/ 3 w 26"/>
                    <a:gd name="T5" fmla="*/ 18 h 18"/>
                    <a:gd name="T6" fmla="*/ 0 w 26"/>
                    <a:gd name="T7" fmla="*/ 7 h 18"/>
                    <a:gd name="T8" fmla="*/ 23 w 26"/>
                    <a:gd name="T9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18">
                      <a:moveTo>
                        <a:pt x="23" y="0"/>
                      </a:moveTo>
                      <a:lnTo>
                        <a:pt x="26" y="11"/>
                      </a:lnTo>
                      <a:lnTo>
                        <a:pt x="3" y="18"/>
                      </a:lnTo>
                      <a:lnTo>
                        <a:pt x="0" y="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30" name="Rectangle 136">
                  <a:extLst>
                    <a:ext uri="{FF2B5EF4-FFF2-40B4-BE49-F238E27FC236}">
                      <a16:creationId xmlns:a16="http://schemas.microsoft.com/office/drawing/2014/main" id="{96F47368-38C7-9B11-BE95-DA1130E0FF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63" y="7368"/>
                  <a:ext cx="50" cy="4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31" name="Freeform 137">
                  <a:extLst>
                    <a:ext uri="{FF2B5EF4-FFF2-40B4-BE49-F238E27FC236}">
                      <a16:creationId xmlns:a16="http://schemas.microsoft.com/office/drawing/2014/main" id="{D446956A-2EB2-1074-7379-8BA52F9876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8" y="6462"/>
                  <a:ext cx="113" cy="306"/>
                </a:xfrm>
                <a:custGeom>
                  <a:avLst/>
                  <a:gdLst>
                    <a:gd name="T0" fmla="*/ 55 w 55"/>
                    <a:gd name="T1" fmla="*/ 3 h 131"/>
                    <a:gd name="T2" fmla="*/ 49 w 55"/>
                    <a:gd name="T3" fmla="*/ 32 h 131"/>
                    <a:gd name="T4" fmla="*/ 42 w 55"/>
                    <a:gd name="T5" fmla="*/ 67 h 131"/>
                    <a:gd name="T6" fmla="*/ 33 w 55"/>
                    <a:gd name="T7" fmla="*/ 101 h 131"/>
                    <a:gd name="T8" fmla="*/ 23 w 55"/>
                    <a:gd name="T9" fmla="*/ 131 h 131"/>
                    <a:gd name="T10" fmla="*/ 0 w 55"/>
                    <a:gd name="T11" fmla="*/ 123 h 131"/>
                    <a:gd name="T12" fmla="*/ 10 w 55"/>
                    <a:gd name="T13" fmla="*/ 93 h 131"/>
                    <a:gd name="T14" fmla="*/ 19 w 55"/>
                    <a:gd name="T15" fmla="*/ 60 h 131"/>
                    <a:gd name="T16" fmla="*/ 25 w 55"/>
                    <a:gd name="T17" fmla="*/ 28 h 131"/>
                    <a:gd name="T18" fmla="*/ 30 w 55"/>
                    <a:gd name="T19" fmla="*/ 0 h 131"/>
                    <a:gd name="T20" fmla="*/ 55 w 55"/>
                    <a:gd name="T21" fmla="*/ 3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131">
                      <a:moveTo>
                        <a:pt x="55" y="3"/>
                      </a:moveTo>
                      <a:lnTo>
                        <a:pt x="49" y="32"/>
                      </a:lnTo>
                      <a:lnTo>
                        <a:pt x="42" y="67"/>
                      </a:lnTo>
                      <a:lnTo>
                        <a:pt x="33" y="101"/>
                      </a:lnTo>
                      <a:lnTo>
                        <a:pt x="23" y="131"/>
                      </a:lnTo>
                      <a:lnTo>
                        <a:pt x="0" y="123"/>
                      </a:lnTo>
                      <a:lnTo>
                        <a:pt x="10" y="93"/>
                      </a:lnTo>
                      <a:lnTo>
                        <a:pt x="19" y="60"/>
                      </a:lnTo>
                      <a:lnTo>
                        <a:pt x="25" y="28"/>
                      </a:lnTo>
                      <a:lnTo>
                        <a:pt x="30" y="0"/>
                      </a:lnTo>
                      <a:lnTo>
                        <a:pt x="55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32" name="Freeform 138">
                  <a:extLst>
                    <a:ext uri="{FF2B5EF4-FFF2-40B4-BE49-F238E27FC236}">
                      <a16:creationId xmlns:a16="http://schemas.microsoft.com/office/drawing/2014/main" id="{06A3A2AD-4F94-F586-588B-9B6DA9BB27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75" y="6749"/>
                  <a:ext cx="258" cy="817"/>
                </a:xfrm>
                <a:custGeom>
                  <a:avLst/>
                  <a:gdLst>
                    <a:gd name="T0" fmla="*/ 126 w 126"/>
                    <a:gd name="T1" fmla="*/ 8 h 349"/>
                    <a:gd name="T2" fmla="*/ 105 w 126"/>
                    <a:gd name="T3" fmla="*/ 63 h 349"/>
                    <a:gd name="T4" fmla="*/ 81 w 126"/>
                    <a:gd name="T5" fmla="*/ 138 h 349"/>
                    <a:gd name="T6" fmla="*/ 23 w 126"/>
                    <a:gd name="T7" fmla="*/ 349 h 349"/>
                    <a:gd name="T8" fmla="*/ 0 w 126"/>
                    <a:gd name="T9" fmla="*/ 343 h 349"/>
                    <a:gd name="T10" fmla="*/ 58 w 126"/>
                    <a:gd name="T11" fmla="*/ 130 h 349"/>
                    <a:gd name="T12" fmla="*/ 82 w 126"/>
                    <a:gd name="T13" fmla="*/ 55 h 349"/>
                    <a:gd name="T14" fmla="*/ 103 w 126"/>
                    <a:gd name="T15" fmla="*/ 0 h 349"/>
                    <a:gd name="T16" fmla="*/ 126 w 126"/>
                    <a:gd name="T17" fmla="*/ 8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6" h="349">
                      <a:moveTo>
                        <a:pt x="126" y="8"/>
                      </a:moveTo>
                      <a:lnTo>
                        <a:pt x="105" y="63"/>
                      </a:lnTo>
                      <a:lnTo>
                        <a:pt x="81" y="138"/>
                      </a:lnTo>
                      <a:lnTo>
                        <a:pt x="23" y="349"/>
                      </a:lnTo>
                      <a:lnTo>
                        <a:pt x="0" y="343"/>
                      </a:lnTo>
                      <a:lnTo>
                        <a:pt x="58" y="130"/>
                      </a:lnTo>
                      <a:lnTo>
                        <a:pt x="82" y="55"/>
                      </a:lnTo>
                      <a:lnTo>
                        <a:pt x="103" y="0"/>
                      </a:lnTo>
                      <a:lnTo>
                        <a:pt x="126" y="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33" name="Freeform 139">
                  <a:extLst>
                    <a:ext uri="{FF2B5EF4-FFF2-40B4-BE49-F238E27FC236}">
                      <a16:creationId xmlns:a16="http://schemas.microsoft.com/office/drawing/2014/main" id="{F0A8C0CE-575F-AC2F-4BD5-FDC5E3DDB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8" y="6724"/>
                  <a:ext cx="46" cy="44"/>
                </a:xfrm>
                <a:custGeom>
                  <a:avLst/>
                  <a:gdLst>
                    <a:gd name="T0" fmla="*/ 23 w 23"/>
                    <a:gd name="T1" fmla="*/ 8 h 8"/>
                    <a:gd name="T2" fmla="*/ 0 w 23"/>
                    <a:gd name="T3" fmla="*/ 0 h 8"/>
                    <a:gd name="T4" fmla="*/ 23 w 23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8">
                      <a:moveTo>
                        <a:pt x="23" y="8"/>
                      </a:moveTo>
                      <a:lnTo>
                        <a:pt x="0" y="0"/>
                      </a:lnTo>
                      <a:lnTo>
                        <a:pt x="23" y="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34" name="Freeform 140">
                  <a:extLst>
                    <a:ext uri="{FF2B5EF4-FFF2-40B4-BE49-F238E27FC236}">
                      <a16:creationId xmlns:a16="http://schemas.microsoft.com/office/drawing/2014/main" id="{17A04E89-5B05-D977-6D15-151CC8EE38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67" y="7548"/>
                  <a:ext cx="54" cy="44"/>
                </a:xfrm>
                <a:custGeom>
                  <a:avLst/>
                  <a:gdLst>
                    <a:gd name="T0" fmla="*/ 25 w 25"/>
                    <a:gd name="T1" fmla="*/ 6 h 17"/>
                    <a:gd name="T2" fmla="*/ 23 w 25"/>
                    <a:gd name="T3" fmla="*/ 17 h 17"/>
                    <a:gd name="T4" fmla="*/ 0 w 25"/>
                    <a:gd name="T5" fmla="*/ 11 h 17"/>
                    <a:gd name="T6" fmla="*/ 2 w 25"/>
                    <a:gd name="T7" fmla="*/ 0 h 17"/>
                    <a:gd name="T8" fmla="*/ 25 w 25"/>
                    <a:gd name="T9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17">
                      <a:moveTo>
                        <a:pt x="25" y="6"/>
                      </a:moveTo>
                      <a:lnTo>
                        <a:pt x="23" y="17"/>
                      </a:lnTo>
                      <a:lnTo>
                        <a:pt x="0" y="11"/>
                      </a:lnTo>
                      <a:lnTo>
                        <a:pt x="2" y="0"/>
                      </a:lnTo>
                      <a:lnTo>
                        <a:pt x="25" y="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35" name="Freeform 141">
                  <a:extLst>
                    <a:ext uri="{FF2B5EF4-FFF2-40B4-BE49-F238E27FC236}">
                      <a16:creationId xmlns:a16="http://schemas.microsoft.com/office/drawing/2014/main" id="{A17A9E68-E911-34AD-A27E-2BCCA17C8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51" y="6425"/>
                  <a:ext cx="54" cy="44"/>
                </a:xfrm>
                <a:custGeom>
                  <a:avLst/>
                  <a:gdLst>
                    <a:gd name="T0" fmla="*/ 25 w 26"/>
                    <a:gd name="T1" fmla="*/ 14 h 14"/>
                    <a:gd name="T2" fmla="*/ 26 w 26"/>
                    <a:gd name="T3" fmla="*/ 3 h 14"/>
                    <a:gd name="T4" fmla="*/ 2 w 26"/>
                    <a:gd name="T5" fmla="*/ 0 h 14"/>
                    <a:gd name="T6" fmla="*/ 0 w 26"/>
                    <a:gd name="T7" fmla="*/ 11 h 14"/>
                    <a:gd name="T8" fmla="*/ 25 w 26"/>
                    <a:gd name="T9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14">
                      <a:moveTo>
                        <a:pt x="25" y="14"/>
                      </a:moveTo>
                      <a:lnTo>
                        <a:pt x="26" y="3"/>
                      </a:lnTo>
                      <a:lnTo>
                        <a:pt x="2" y="0"/>
                      </a:lnTo>
                      <a:lnTo>
                        <a:pt x="0" y="11"/>
                      </a:lnTo>
                      <a:lnTo>
                        <a:pt x="25" y="1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36" name="Freeform 142">
                  <a:extLst>
                    <a:ext uri="{FF2B5EF4-FFF2-40B4-BE49-F238E27FC236}">
                      <a16:creationId xmlns:a16="http://schemas.microsoft.com/office/drawing/2014/main" id="{AC556364-9B6E-59F3-647F-8F72285AD9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42" y="6161"/>
                  <a:ext cx="71" cy="528"/>
                </a:xfrm>
                <a:custGeom>
                  <a:avLst/>
                  <a:gdLst>
                    <a:gd name="T0" fmla="*/ 24 w 35"/>
                    <a:gd name="T1" fmla="*/ 0 h 225"/>
                    <a:gd name="T2" fmla="*/ 0 w 35"/>
                    <a:gd name="T3" fmla="*/ 1 h 225"/>
                    <a:gd name="T4" fmla="*/ 10 w 35"/>
                    <a:gd name="T5" fmla="*/ 225 h 225"/>
                    <a:gd name="T6" fmla="*/ 35 w 35"/>
                    <a:gd name="T7" fmla="*/ 224 h 225"/>
                    <a:gd name="T8" fmla="*/ 24 w 35"/>
                    <a:gd name="T9" fmla="*/ 0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225">
                      <a:moveTo>
                        <a:pt x="24" y="0"/>
                      </a:moveTo>
                      <a:lnTo>
                        <a:pt x="0" y="1"/>
                      </a:lnTo>
                      <a:lnTo>
                        <a:pt x="10" y="225"/>
                      </a:lnTo>
                      <a:lnTo>
                        <a:pt x="35" y="2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37" name="Freeform 143">
                  <a:extLst>
                    <a:ext uri="{FF2B5EF4-FFF2-40B4-BE49-F238E27FC236}">
                      <a16:creationId xmlns:a16="http://schemas.microsoft.com/office/drawing/2014/main" id="{F41B7B6B-743A-7DB5-AF1F-FF3E8DD62B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63" y="6685"/>
                  <a:ext cx="50" cy="673"/>
                </a:xfrm>
                <a:custGeom>
                  <a:avLst/>
                  <a:gdLst>
                    <a:gd name="T0" fmla="*/ 25 w 26"/>
                    <a:gd name="T1" fmla="*/ 0 h 287"/>
                    <a:gd name="T2" fmla="*/ 0 w 26"/>
                    <a:gd name="T3" fmla="*/ 0 h 287"/>
                    <a:gd name="T4" fmla="*/ 2 w 26"/>
                    <a:gd name="T5" fmla="*/ 287 h 287"/>
                    <a:gd name="T6" fmla="*/ 26 w 26"/>
                    <a:gd name="T7" fmla="*/ 287 h 287"/>
                    <a:gd name="T8" fmla="*/ 25 w 26"/>
                    <a:gd name="T9" fmla="*/ 0 h 2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87">
                      <a:moveTo>
                        <a:pt x="25" y="0"/>
                      </a:moveTo>
                      <a:lnTo>
                        <a:pt x="0" y="0"/>
                      </a:lnTo>
                      <a:lnTo>
                        <a:pt x="2" y="287"/>
                      </a:lnTo>
                      <a:lnTo>
                        <a:pt x="26" y="287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38" name="Freeform 144">
                  <a:extLst>
                    <a:ext uri="{FF2B5EF4-FFF2-40B4-BE49-F238E27FC236}">
                      <a16:creationId xmlns:a16="http://schemas.microsoft.com/office/drawing/2014/main" id="{A09E352D-5877-2BCA-59C7-187E683B8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63" y="6645"/>
                  <a:ext cx="50" cy="44"/>
                </a:xfrm>
                <a:custGeom>
                  <a:avLst/>
                  <a:gdLst>
                    <a:gd name="T0" fmla="*/ 25 w 25"/>
                    <a:gd name="T1" fmla="*/ 0 h 1"/>
                    <a:gd name="T2" fmla="*/ 0 w 25"/>
                    <a:gd name="T3" fmla="*/ 0 h 1"/>
                    <a:gd name="T4" fmla="*/ 0 w 25"/>
                    <a:gd name="T5" fmla="*/ 1 h 1"/>
                    <a:gd name="T6" fmla="*/ 25 w 2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39" name="Freeform 145">
                  <a:extLst>
                    <a:ext uri="{FF2B5EF4-FFF2-40B4-BE49-F238E27FC236}">
                      <a16:creationId xmlns:a16="http://schemas.microsoft.com/office/drawing/2014/main" id="{C4520046-D703-265C-06B4-D58FBBF117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55" y="7356"/>
                  <a:ext cx="58" cy="157"/>
                </a:xfrm>
                <a:custGeom>
                  <a:avLst/>
                  <a:gdLst>
                    <a:gd name="T0" fmla="*/ 29 w 29"/>
                    <a:gd name="T1" fmla="*/ 1 h 67"/>
                    <a:gd name="T2" fmla="*/ 5 w 29"/>
                    <a:gd name="T3" fmla="*/ 0 h 67"/>
                    <a:gd name="T4" fmla="*/ 0 w 29"/>
                    <a:gd name="T5" fmla="*/ 66 h 67"/>
                    <a:gd name="T6" fmla="*/ 24 w 29"/>
                    <a:gd name="T7" fmla="*/ 67 h 67"/>
                    <a:gd name="T8" fmla="*/ 29 w 29"/>
                    <a:gd name="T9" fmla="*/ 1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67">
                      <a:moveTo>
                        <a:pt x="29" y="1"/>
                      </a:moveTo>
                      <a:lnTo>
                        <a:pt x="5" y="0"/>
                      </a:lnTo>
                      <a:lnTo>
                        <a:pt x="0" y="66"/>
                      </a:lnTo>
                      <a:lnTo>
                        <a:pt x="24" y="67"/>
                      </a:lnTo>
                      <a:lnTo>
                        <a:pt x="29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40" name="Freeform 146">
                  <a:extLst>
                    <a:ext uri="{FF2B5EF4-FFF2-40B4-BE49-F238E27FC236}">
                      <a16:creationId xmlns:a16="http://schemas.microsoft.com/office/drawing/2014/main" id="{1883D6BA-B2D6-0E31-0C80-35ABAE8D1D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63" y="7314"/>
                  <a:ext cx="50" cy="44"/>
                </a:xfrm>
                <a:custGeom>
                  <a:avLst/>
                  <a:gdLst>
                    <a:gd name="T0" fmla="*/ 24 w 24"/>
                    <a:gd name="T1" fmla="*/ 1 h 1"/>
                    <a:gd name="T2" fmla="*/ 0 w 24"/>
                    <a:gd name="T3" fmla="*/ 0 h 1"/>
                    <a:gd name="T4" fmla="*/ 0 w 24"/>
                    <a:gd name="T5" fmla="*/ 1 h 1"/>
                    <a:gd name="T6" fmla="*/ 24 w 2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1">
                      <a:moveTo>
                        <a:pt x="24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4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41" name="Freeform 147">
                  <a:extLst>
                    <a:ext uri="{FF2B5EF4-FFF2-40B4-BE49-F238E27FC236}">
                      <a16:creationId xmlns:a16="http://schemas.microsoft.com/office/drawing/2014/main" id="{E4D6C958-30A1-70CB-9671-3A8BF27257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51" y="7497"/>
                  <a:ext cx="54" cy="44"/>
                </a:xfrm>
                <a:custGeom>
                  <a:avLst/>
                  <a:gdLst>
                    <a:gd name="T0" fmla="*/ 26 w 26"/>
                    <a:gd name="T1" fmla="*/ 1 h 13"/>
                    <a:gd name="T2" fmla="*/ 25 w 26"/>
                    <a:gd name="T3" fmla="*/ 13 h 13"/>
                    <a:gd name="T4" fmla="*/ 0 w 26"/>
                    <a:gd name="T5" fmla="*/ 11 h 13"/>
                    <a:gd name="T6" fmla="*/ 2 w 26"/>
                    <a:gd name="T7" fmla="*/ 0 h 13"/>
                    <a:gd name="T8" fmla="*/ 26 w 26"/>
                    <a:gd name="T9" fmla="*/ 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13">
                      <a:moveTo>
                        <a:pt x="26" y="1"/>
                      </a:moveTo>
                      <a:lnTo>
                        <a:pt x="25" y="13"/>
                      </a:lnTo>
                      <a:lnTo>
                        <a:pt x="0" y="11"/>
                      </a:lnTo>
                      <a:lnTo>
                        <a:pt x="2" y="0"/>
                      </a:lnTo>
                      <a:lnTo>
                        <a:pt x="26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42" name="Freeform 148">
                  <a:extLst>
                    <a:ext uri="{FF2B5EF4-FFF2-40B4-BE49-F238E27FC236}">
                      <a16:creationId xmlns:a16="http://schemas.microsoft.com/office/drawing/2014/main" id="{6B01A4FB-91E5-07F4-64AD-E78EA0B557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42" y="6120"/>
                  <a:ext cx="50" cy="44"/>
                </a:xfrm>
                <a:custGeom>
                  <a:avLst/>
                  <a:gdLst>
                    <a:gd name="T0" fmla="*/ 24 w 24"/>
                    <a:gd name="T1" fmla="*/ 12 h 13"/>
                    <a:gd name="T2" fmla="*/ 24 w 24"/>
                    <a:gd name="T3" fmla="*/ 0 h 13"/>
                    <a:gd name="T4" fmla="*/ 0 w 24"/>
                    <a:gd name="T5" fmla="*/ 2 h 13"/>
                    <a:gd name="T6" fmla="*/ 0 w 24"/>
                    <a:gd name="T7" fmla="*/ 13 h 13"/>
                    <a:gd name="T8" fmla="*/ 24 w 24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13">
                      <a:moveTo>
                        <a:pt x="24" y="12"/>
                      </a:moveTo>
                      <a:lnTo>
                        <a:pt x="24" y="0"/>
                      </a:lnTo>
                      <a:lnTo>
                        <a:pt x="0" y="2"/>
                      </a:lnTo>
                      <a:lnTo>
                        <a:pt x="0" y="13"/>
                      </a:lnTo>
                      <a:lnTo>
                        <a:pt x="24" y="1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43" name="Freeform 149">
                  <a:extLst>
                    <a:ext uri="{FF2B5EF4-FFF2-40B4-BE49-F238E27FC236}">
                      <a16:creationId xmlns:a16="http://schemas.microsoft.com/office/drawing/2014/main" id="{769CDAF2-31B4-AF95-6246-518D7AE350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47" y="10115"/>
                  <a:ext cx="250" cy="316"/>
                </a:xfrm>
                <a:custGeom>
                  <a:avLst/>
                  <a:gdLst>
                    <a:gd name="T0" fmla="*/ 0 w 121"/>
                    <a:gd name="T1" fmla="*/ 130 h 135"/>
                    <a:gd name="T2" fmla="*/ 2 w 121"/>
                    <a:gd name="T3" fmla="*/ 113 h 135"/>
                    <a:gd name="T4" fmla="*/ 4 w 121"/>
                    <a:gd name="T5" fmla="*/ 94 h 135"/>
                    <a:gd name="T6" fmla="*/ 11 w 121"/>
                    <a:gd name="T7" fmla="*/ 76 h 135"/>
                    <a:gd name="T8" fmla="*/ 21 w 121"/>
                    <a:gd name="T9" fmla="*/ 58 h 135"/>
                    <a:gd name="T10" fmla="*/ 41 w 121"/>
                    <a:gd name="T11" fmla="*/ 28 h 135"/>
                    <a:gd name="T12" fmla="*/ 57 w 121"/>
                    <a:gd name="T13" fmla="*/ 13 h 135"/>
                    <a:gd name="T14" fmla="*/ 72 w 121"/>
                    <a:gd name="T15" fmla="*/ 0 h 135"/>
                    <a:gd name="T16" fmla="*/ 121 w 121"/>
                    <a:gd name="T17" fmla="*/ 54 h 135"/>
                    <a:gd name="T18" fmla="*/ 107 w 121"/>
                    <a:gd name="T19" fmla="*/ 65 h 135"/>
                    <a:gd name="T20" fmla="*/ 98 w 121"/>
                    <a:gd name="T21" fmla="*/ 73 h 135"/>
                    <a:gd name="T22" fmla="*/ 82 w 121"/>
                    <a:gd name="T23" fmla="*/ 96 h 135"/>
                    <a:gd name="T24" fmla="*/ 78 w 121"/>
                    <a:gd name="T25" fmla="*/ 103 h 135"/>
                    <a:gd name="T26" fmla="*/ 75 w 121"/>
                    <a:gd name="T27" fmla="*/ 111 h 135"/>
                    <a:gd name="T28" fmla="*/ 73 w 121"/>
                    <a:gd name="T29" fmla="*/ 123 h 135"/>
                    <a:gd name="T30" fmla="*/ 72 w 121"/>
                    <a:gd name="T31" fmla="*/ 135 h 135"/>
                    <a:gd name="T32" fmla="*/ 0 w 121"/>
                    <a:gd name="T33" fmla="*/ 13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1" h="135">
                      <a:moveTo>
                        <a:pt x="0" y="130"/>
                      </a:moveTo>
                      <a:lnTo>
                        <a:pt x="2" y="113"/>
                      </a:lnTo>
                      <a:lnTo>
                        <a:pt x="4" y="94"/>
                      </a:lnTo>
                      <a:lnTo>
                        <a:pt x="11" y="76"/>
                      </a:lnTo>
                      <a:lnTo>
                        <a:pt x="21" y="58"/>
                      </a:lnTo>
                      <a:lnTo>
                        <a:pt x="41" y="28"/>
                      </a:lnTo>
                      <a:lnTo>
                        <a:pt x="57" y="13"/>
                      </a:lnTo>
                      <a:lnTo>
                        <a:pt x="72" y="0"/>
                      </a:lnTo>
                      <a:lnTo>
                        <a:pt x="121" y="54"/>
                      </a:lnTo>
                      <a:lnTo>
                        <a:pt x="107" y="65"/>
                      </a:lnTo>
                      <a:lnTo>
                        <a:pt x="98" y="73"/>
                      </a:lnTo>
                      <a:lnTo>
                        <a:pt x="82" y="96"/>
                      </a:lnTo>
                      <a:lnTo>
                        <a:pt x="78" y="103"/>
                      </a:lnTo>
                      <a:lnTo>
                        <a:pt x="75" y="111"/>
                      </a:lnTo>
                      <a:lnTo>
                        <a:pt x="73" y="123"/>
                      </a:lnTo>
                      <a:lnTo>
                        <a:pt x="72" y="135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44" name="Freeform 150">
                  <a:extLst>
                    <a:ext uri="{FF2B5EF4-FFF2-40B4-BE49-F238E27FC236}">
                      <a16:creationId xmlns:a16="http://schemas.microsoft.com/office/drawing/2014/main" id="{E3FA79D1-9523-650D-EE4C-05ADE003F4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02" y="9928"/>
                  <a:ext cx="337" cy="316"/>
                </a:xfrm>
                <a:custGeom>
                  <a:avLst/>
                  <a:gdLst>
                    <a:gd name="T0" fmla="*/ 0 w 161"/>
                    <a:gd name="T1" fmla="*/ 78 h 135"/>
                    <a:gd name="T2" fmla="*/ 30 w 161"/>
                    <a:gd name="T3" fmla="*/ 56 h 135"/>
                    <a:gd name="T4" fmla="*/ 61 w 161"/>
                    <a:gd name="T5" fmla="*/ 35 h 135"/>
                    <a:gd name="T6" fmla="*/ 94 w 161"/>
                    <a:gd name="T7" fmla="*/ 16 h 135"/>
                    <a:gd name="T8" fmla="*/ 127 w 161"/>
                    <a:gd name="T9" fmla="*/ 0 h 135"/>
                    <a:gd name="T10" fmla="*/ 161 w 161"/>
                    <a:gd name="T11" fmla="*/ 64 h 135"/>
                    <a:gd name="T12" fmla="*/ 129 w 161"/>
                    <a:gd name="T13" fmla="*/ 79 h 135"/>
                    <a:gd name="T14" fmla="*/ 101 w 161"/>
                    <a:gd name="T15" fmla="*/ 95 h 135"/>
                    <a:gd name="T16" fmla="*/ 71 w 161"/>
                    <a:gd name="T17" fmla="*/ 115 h 135"/>
                    <a:gd name="T18" fmla="*/ 43 w 161"/>
                    <a:gd name="T19" fmla="*/ 135 h 135"/>
                    <a:gd name="T20" fmla="*/ 0 w 161"/>
                    <a:gd name="T21" fmla="*/ 7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1" h="135">
                      <a:moveTo>
                        <a:pt x="0" y="78"/>
                      </a:moveTo>
                      <a:lnTo>
                        <a:pt x="30" y="56"/>
                      </a:lnTo>
                      <a:lnTo>
                        <a:pt x="61" y="35"/>
                      </a:lnTo>
                      <a:lnTo>
                        <a:pt x="94" y="16"/>
                      </a:lnTo>
                      <a:lnTo>
                        <a:pt x="127" y="0"/>
                      </a:lnTo>
                      <a:lnTo>
                        <a:pt x="161" y="64"/>
                      </a:lnTo>
                      <a:lnTo>
                        <a:pt x="129" y="79"/>
                      </a:lnTo>
                      <a:lnTo>
                        <a:pt x="101" y="95"/>
                      </a:lnTo>
                      <a:lnTo>
                        <a:pt x="71" y="115"/>
                      </a:lnTo>
                      <a:lnTo>
                        <a:pt x="43" y="135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45" name="Freeform 151">
                  <a:extLst>
                    <a:ext uri="{FF2B5EF4-FFF2-40B4-BE49-F238E27FC236}">
                      <a16:creationId xmlns:a16="http://schemas.microsoft.com/office/drawing/2014/main" id="{A4183D16-905B-D6B8-8B28-29C8747AFF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97" y="10103"/>
                  <a:ext cx="101" cy="141"/>
                </a:xfrm>
                <a:custGeom>
                  <a:avLst/>
                  <a:gdLst>
                    <a:gd name="T0" fmla="*/ 0 w 49"/>
                    <a:gd name="T1" fmla="*/ 5 h 60"/>
                    <a:gd name="T2" fmla="*/ 6 w 49"/>
                    <a:gd name="T3" fmla="*/ 0 h 60"/>
                    <a:gd name="T4" fmla="*/ 3 w 49"/>
                    <a:gd name="T5" fmla="*/ 3 h 60"/>
                    <a:gd name="T6" fmla="*/ 46 w 49"/>
                    <a:gd name="T7" fmla="*/ 60 h 60"/>
                    <a:gd name="T8" fmla="*/ 49 w 49"/>
                    <a:gd name="T9" fmla="*/ 59 h 60"/>
                    <a:gd name="T10" fmla="*/ 0 w 49"/>
                    <a:gd name="T11" fmla="*/ 5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60">
                      <a:moveTo>
                        <a:pt x="0" y="5"/>
                      </a:moveTo>
                      <a:lnTo>
                        <a:pt x="6" y="0"/>
                      </a:lnTo>
                      <a:lnTo>
                        <a:pt x="3" y="3"/>
                      </a:lnTo>
                      <a:lnTo>
                        <a:pt x="46" y="60"/>
                      </a:lnTo>
                      <a:lnTo>
                        <a:pt x="49" y="5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46" name="Freeform 152">
                  <a:extLst>
                    <a:ext uri="{FF2B5EF4-FFF2-40B4-BE49-F238E27FC236}">
                      <a16:creationId xmlns:a16="http://schemas.microsoft.com/office/drawing/2014/main" id="{3E0A6D4E-6970-18FB-8DB0-F1A3E3FB8A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73" y="9879"/>
                  <a:ext cx="312" cy="201"/>
                </a:xfrm>
                <a:custGeom>
                  <a:avLst/>
                  <a:gdLst>
                    <a:gd name="T0" fmla="*/ 0 w 149"/>
                    <a:gd name="T1" fmla="*/ 20 h 86"/>
                    <a:gd name="T2" fmla="*/ 36 w 149"/>
                    <a:gd name="T3" fmla="*/ 7 h 86"/>
                    <a:gd name="T4" fmla="*/ 74 w 149"/>
                    <a:gd name="T5" fmla="*/ 0 h 86"/>
                    <a:gd name="T6" fmla="*/ 96 w 149"/>
                    <a:gd name="T7" fmla="*/ 0 h 86"/>
                    <a:gd name="T8" fmla="*/ 116 w 149"/>
                    <a:gd name="T9" fmla="*/ 1 h 86"/>
                    <a:gd name="T10" fmla="*/ 149 w 149"/>
                    <a:gd name="T11" fmla="*/ 7 h 86"/>
                    <a:gd name="T12" fmla="*/ 135 w 149"/>
                    <a:gd name="T13" fmla="*/ 77 h 86"/>
                    <a:gd name="T14" fmla="*/ 103 w 149"/>
                    <a:gd name="T15" fmla="*/ 71 h 86"/>
                    <a:gd name="T16" fmla="*/ 93 w 149"/>
                    <a:gd name="T17" fmla="*/ 71 h 86"/>
                    <a:gd name="T18" fmla="*/ 82 w 149"/>
                    <a:gd name="T19" fmla="*/ 71 h 86"/>
                    <a:gd name="T20" fmla="*/ 55 w 149"/>
                    <a:gd name="T21" fmla="*/ 76 h 86"/>
                    <a:gd name="T22" fmla="*/ 27 w 149"/>
                    <a:gd name="T23" fmla="*/ 86 h 86"/>
                    <a:gd name="T24" fmla="*/ 0 w 149"/>
                    <a:gd name="T25" fmla="*/ 2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9" h="86">
                      <a:moveTo>
                        <a:pt x="0" y="20"/>
                      </a:moveTo>
                      <a:lnTo>
                        <a:pt x="36" y="7"/>
                      </a:lnTo>
                      <a:lnTo>
                        <a:pt x="74" y="0"/>
                      </a:lnTo>
                      <a:lnTo>
                        <a:pt x="96" y="0"/>
                      </a:lnTo>
                      <a:lnTo>
                        <a:pt x="116" y="1"/>
                      </a:lnTo>
                      <a:lnTo>
                        <a:pt x="149" y="7"/>
                      </a:lnTo>
                      <a:lnTo>
                        <a:pt x="135" y="77"/>
                      </a:lnTo>
                      <a:lnTo>
                        <a:pt x="103" y="71"/>
                      </a:lnTo>
                      <a:lnTo>
                        <a:pt x="93" y="71"/>
                      </a:lnTo>
                      <a:lnTo>
                        <a:pt x="82" y="71"/>
                      </a:lnTo>
                      <a:lnTo>
                        <a:pt x="55" y="76"/>
                      </a:lnTo>
                      <a:lnTo>
                        <a:pt x="27" y="86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47" name="Freeform 153">
                  <a:extLst>
                    <a:ext uri="{FF2B5EF4-FFF2-40B4-BE49-F238E27FC236}">
                      <a16:creationId xmlns:a16="http://schemas.microsoft.com/office/drawing/2014/main" id="{5112F5FB-ABCA-0FC7-3F25-E68C70509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69" y="9926"/>
                  <a:ext cx="71" cy="154"/>
                </a:xfrm>
                <a:custGeom>
                  <a:avLst/>
                  <a:gdLst>
                    <a:gd name="T0" fmla="*/ 0 w 34"/>
                    <a:gd name="T1" fmla="*/ 1 h 66"/>
                    <a:gd name="T2" fmla="*/ 3 w 34"/>
                    <a:gd name="T3" fmla="*/ 0 h 66"/>
                    <a:gd name="T4" fmla="*/ 30 w 34"/>
                    <a:gd name="T5" fmla="*/ 66 h 66"/>
                    <a:gd name="T6" fmla="*/ 34 w 34"/>
                    <a:gd name="T7" fmla="*/ 65 h 66"/>
                    <a:gd name="T8" fmla="*/ 0 w 34"/>
                    <a:gd name="T9" fmla="*/ 1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66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30" y="66"/>
                      </a:lnTo>
                      <a:lnTo>
                        <a:pt x="34" y="6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48" name="Freeform 154">
                  <a:extLst>
                    <a:ext uri="{FF2B5EF4-FFF2-40B4-BE49-F238E27FC236}">
                      <a16:creationId xmlns:a16="http://schemas.microsoft.com/office/drawing/2014/main" id="{E73BA326-1594-E9A0-9833-5649F99ADC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49" y="9900"/>
                  <a:ext cx="291" cy="274"/>
                </a:xfrm>
                <a:custGeom>
                  <a:avLst/>
                  <a:gdLst>
                    <a:gd name="T0" fmla="*/ 24 w 141"/>
                    <a:gd name="T1" fmla="*/ 0 h 117"/>
                    <a:gd name="T2" fmla="*/ 56 w 141"/>
                    <a:gd name="T3" fmla="*/ 12 h 117"/>
                    <a:gd name="T4" fmla="*/ 88 w 141"/>
                    <a:gd name="T5" fmla="*/ 26 h 117"/>
                    <a:gd name="T6" fmla="*/ 118 w 141"/>
                    <a:gd name="T7" fmla="*/ 43 h 117"/>
                    <a:gd name="T8" fmla="*/ 141 w 141"/>
                    <a:gd name="T9" fmla="*/ 60 h 117"/>
                    <a:gd name="T10" fmla="*/ 97 w 141"/>
                    <a:gd name="T11" fmla="*/ 117 h 117"/>
                    <a:gd name="T12" fmla="*/ 77 w 141"/>
                    <a:gd name="T13" fmla="*/ 102 h 117"/>
                    <a:gd name="T14" fmla="*/ 54 w 141"/>
                    <a:gd name="T15" fmla="*/ 88 h 117"/>
                    <a:gd name="T16" fmla="*/ 30 w 141"/>
                    <a:gd name="T17" fmla="*/ 78 h 117"/>
                    <a:gd name="T18" fmla="*/ 0 w 141"/>
                    <a:gd name="T19" fmla="*/ 67 h 117"/>
                    <a:gd name="T20" fmla="*/ 24 w 141"/>
                    <a:gd name="T21" fmla="*/ 0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1" h="117">
                      <a:moveTo>
                        <a:pt x="24" y="0"/>
                      </a:moveTo>
                      <a:lnTo>
                        <a:pt x="56" y="12"/>
                      </a:lnTo>
                      <a:lnTo>
                        <a:pt x="88" y="26"/>
                      </a:lnTo>
                      <a:lnTo>
                        <a:pt x="118" y="43"/>
                      </a:lnTo>
                      <a:lnTo>
                        <a:pt x="141" y="60"/>
                      </a:lnTo>
                      <a:lnTo>
                        <a:pt x="97" y="117"/>
                      </a:lnTo>
                      <a:lnTo>
                        <a:pt x="77" y="102"/>
                      </a:lnTo>
                      <a:lnTo>
                        <a:pt x="54" y="88"/>
                      </a:lnTo>
                      <a:lnTo>
                        <a:pt x="30" y="78"/>
                      </a:lnTo>
                      <a:lnTo>
                        <a:pt x="0" y="67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49" name="Freeform 155">
                  <a:extLst>
                    <a:ext uri="{FF2B5EF4-FFF2-40B4-BE49-F238E27FC236}">
                      <a16:creationId xmlns:a16="http://schemas.microsoft.com/office/drawing/2014/main" id="{199058CD-4207-DC0D-8A0C-2C14C22584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49" y="9895"/>
                  <a:ext cx="50" cy="164"/>
                </a:xfrm>
                <a:custGeom>
                  <a:avLst/>
                  <a:gdLst>
                    <a:gd name="T0" fmla="*/ 19 w 24"/>
                    <a:gd name="T1" fmla="*/ 0 h 70"/>
                    <a:gd name="T2" fmla="*/ 23 w 24"/>
                    <a:gd name="T3" fmla="*/ 2 h 70"/>
                    <a:gd name="T4" fmla="*/ 24 w 24"/>
                    <a:gd name="T5" fmla="*/ 2 h 70"/>
                    <a:gd name="T6" fmla="*/ 0 w 24"/>
                    <a:gd name="T7" fmla="*/ 69 h 70"/>
                    <a:gd name="T8" fmla="*/ 5 w 24"/>
                    <a:gd name="T9" fmla="*/ 70 h 70"/>
                    <a:gd name="T10" fmla="*/ 19 w 24"/>
                    <a:gd name="T11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70">
                      <a:moveTo>
                        <a:pt x="19" y="0"/>
                      </a:moveTo>
                      <a:lnTo>
                        <a:pt x="23" y="2"/>
                      </a:lnTo>
                      <a:lnTo>
                        <a:pt x="24" y="2"/>
                      </a:lnTo>
                      <a:lnTo>
                        <a:pt x="0" y="69"/>
                      </a:lnTo>
                      <a:lnTo>
                        <a:pt x="5" y="7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50" name="Freeform 156">
                  <a:extLst>
                    <a:ext uri="{FF2B5EF4-FFF2-40B4-BE49-F238E27FC236}">
                      <a16:creationId xmlns:a16="http://schemas.microsoft.com/office/drawing/2014/main" id="{6125F06F-1858-8BAC-A5CF-B65D2DEB6F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45" y="10045"/>
                  <a:ext cx="233" cy="257"/>
                </a:xfrm>
                <a:custGeom>
                  <a:avLst/>
                  <a:gdLst>
                    <a:gd name="T0" fmla="*/ 47 w 112"/>
                    <a:gd name="T1" fmla="*/ 0 h 110"/>
                    <a:gd name="T2" fmla="*/ 112 w 112"/>
                    <a:gd name="T3" fmla="*/ 56 h 110"/>
                    <a:gd name="T4" fmla="*/ 65 w 112"/>
                    <a:gd name="T5" fmla="*/ 110 h 110"/>
                    <a:gd name="T6" fmla="*/ 0 w 112"/>
                    <a:gd name="T7" fmla="*/ 54 h 110"/>
                    <a:gd name="T8" fmla="*/ 47 w 112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110">
                      <a:moveTo>
                        <a:pt x="47" y="0"/>
                      </a:moveTo>
                      <a:lnTo>
                        <a:pt x="112" y="56"/>
                      </a:lnTo>
                      <a:lnTo>
                        <a:pt x="65" y="110"/>
                      </a:lnTo>
                      <a:lnTo>
                        <a:pt x="0" y="54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51" name="Freeform 157">
                  <a:extLst>
                    <a:ext uri="{FF2B5EF4-FFF2-40B4-BE49-F238E27FC236}">
                      <a16:creationId xmlns:a16="http://schemas.microsoft.com/office/drawing/2014/main" id="{49EC4628-4EFC-E1B2-3EB6-FF67EE5520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45" y="10022"/>
                  <a:ext cx="96" cy="152"/>
                </a:xfrm>
                <a:custGeom>
                  <a:avLst/>
                  <a:gdLst>
                    <a:gd name="T0" fmla="*/ 46 w 47"/>
                    <a:gd name="T1" fmla="*/ 8 h 65"/>
                    <a:gd name="T2" fmla="*/ 34 w 47"/>
                    <a:gd name="T3" fmla="*/ 0 h 65"/>
                    <a:gd name="T4" fmla="*/ 47 w 47"/>
                    <a:gd name="T5" fmla="*/ 10 h 65"/>
                    <a:gd name="T6" fmla="*/ 0 w 47"/>
                    <a:gd name="T7" fmla="*/ 64 h 65"/>
                    <a:gd name="T8" fmla="*/ 2 w 47"/>
                    <a:gd name="T9" fmla="*/ 65 h 65"/>
                    <a:gd name="T10" fmla="*/ 46 w 47"/>
                    <a:gd name="T11" fmla="*/ 8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65">
                      <a:moveTo>
                        <a:pt x="46" y="8"/>
                      </a:moveTo>
                      <a:lnTo>
                        <a:pt x="34" y="0"/>
                      </a:lnTo>
                      <a:lnTo>
                        <a:pt x="47" y="10"/>
                      </a:lnTo>
                      <a:lnTo>
                        <a:pt x="0" y="64"/>
                      </a:lnTo>
                      <a:lnTo>
                        <a:pt x="2" y="65"/>
                      </a:lnTo>
                      <a:lnTo>
                        <a:pt x="46" y="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52" name="Freeform 158">
                  <a:extLst>
                    <a:ext uri="{FF2B5EF4-FFF2-40B4-BE49-F238E27FC236}">
                      <a16:creationId xmlns:a16="http://schemas.microsoft.com/office/drawing/2014/main" id="{3D582CA0-410C-3C04-40C0-954F7844E6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66" y="10194"/>
                  <a:ext cx="183" cy="516"/>
                </a:xfrm>
                <a:custGeom>
                  <a:avLst/>
                  <a:gdLst>
                    <a:gd name="T0" fmla="*/ 62 w 89"/>
                    <a:gd name="T1" fmla="*/ 0 h 220"/>
                    <a:gd name="T2" fmla="*/ 69 w 89"/>
                    <a:gd name="T3" fmla="*/ 12 h 220"/>
                    <a:gd name="T4" fmla="*/ 76 w 89"/>
                    <a:gd name="T5" fmla="*/ 32 h 220"/>
                    <a:gd name="T6" fmla="*/ 82 w 89"/>
                    <a:gd name="T7" fmla="*/ 76 h 220"/>
                    <a:gd name="T8" fmla="*/ 87 w 89"/>
                    <a:gd name="T9" fmla="*/ 137 h 220"/>
                    <a:gd name="T10" fmla="*/ 89 w 89"/>
                    <a:gd name="T11" fmla="*/ 219 h 220"/>
                    <a:gd name="T12" fmla="*/ 16 w 89"/>
                    <a:gd name="T13" fmla="*/ 220 h 220"/>
                    <a:gd name="T14" fmla="*/ 15 w 89"/>
                    <a:gd name="T15" fmla="*/ 140 h 220"/>
                    <a:gd name="T16" fmla="*/ 9 w 89"/>
                    <a:gd name="T17" fmla="*/ 82 h 220"/>
                    <a:gd name="T18" fmla="*/ 4 w 89"/>
                    <a:gd name="T19" fmla="*/ 46 h 220"/>
                    <a:gd name="T20" fmla="*/ 3 w 89"/>
                    <a:gd name="T21" fmla="*/ 41 h 220"/>
                    <a:gd name="T22" fmla="*/ 0 w 89"/>
                    <a:gd name="T23" fmla="*/ 39 h 220"/>
                    <a:gd name="T24" fmla="*/ 62 w 89"/>
                    <a:gd name="T25" fmla="*/ 0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9" h="220">
                      <a:moveTo>
                        <a:pt x="62" y="0"/>
                      </a:moveTo>
                      <a:lnTo>
                        <a:pt x="69" y="12"/>
                      </a:lnTo>
                      <a:lnTo>
                        <a:pt x="76" y="32"/>
                      </a:lnTo>
                      <a:lnTo>
                        <a:pt x="82" y="76"/>
                      </a:lnTo>
                      <a:lnTo>
                        <a:pt x="87" y="137"/>
                      </a:lnTo>
                      <a:lnTo>
                        <a:pt x="89" y="219"/>
                      </a:lnTo>
                      <a:lnTo>
                        <a:pt x="16" y="220"/>
                      </a:lnTo>
                      <a:lnTo>
                        <a:pt x="15" y="140"/>
                      </a:lnTo>
                      <a:lnTo>
                        <a:pt x="9" y="82"/>
                      </a:lnTo>
                      <a:lnTo>
                        <a:pt x="4" y="46"/>
                      </a:lnTo>
                      <a:lnTo>
                        <a:pt x="3" y="41"/>
                      </a:lnTo>
                      <a:lnTo>
                        <a:pt x="0" y="39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53" name="Freeform 159">
                  <a:extLst>
                    <a:ext uri="{FF2B5EF4-FFF2-40B4-BE49-F238E27FC236}">
                      <a16:creationId xmlns:a16="http://schemas.microsoft.com/office/drawing/2014/main" id="{6366A1BA-310B-2A03-7F21-4164EFAD4F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66" y="10176"/>
                  <a:ext cx="129" cy="126"/>
                </a:xfrm>
                <a:custGeom>
                  <a:avLst/>
                  <a:gdLst>
                    <a:gd name="T0" fmla="*/ 54 w 62"/>
                    <a:gd name="T1" fmla="*/ 0 h 54"/>
                    <a:gd name="T2" fmla="*/ 61 w 62"/>
                    <a:gd name="T3" fmla="*/ 5 h 54"/>
                    <a:gd name="T4" fmla="*/ 62 w 62"/>
                    <a:gd name="T5" fmla="*/ 8 h 54"/>
                    <a:gd name="T6" fmla="*/ 0 w 62"/>
                    <a:gd name="T7" fmla="*/ 47 h 54"/>
                    <a:gd name="T8" fmla="*/ 7 w 62"/>
                    <a:gd name="T9" fmla="*/ 54 h 54"/>
                    <a:gd name="T10" fmla="*/ 54 w 62"/>
                    <a:gd name="T11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2" h="54">
                      <a:moveTo>
                        <a:pt x="54" y="0"/>
                      </a:moveTo>
                      <a:lnTo>
                        <a:pt x="61" y="5"/>
                      </a:lnTo>
                      <a:lnTo>
                        <a:pt x="62" y="8"/>
                      </a:lnTo>
                      <a:lnTo>
                        <a:pt x="0" y="47"/>
                      </a:lnTo>
                      <a:lnTo>
                        <a:pt x="7" y="54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54" name="Freeform 160">
                  <a:extLst>
                    <a:ext uri="{FF2B5EF4-FFF2-40B4-BE49-F238E27FC236}">
                      <a16:creationId xmlns:a16="http://schemas.microsoft.com/office/drawing/2014/main" id="{9EEC15F4-D42F-7C6E-15C6-E21CA43213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9" y="10702"/>
                  <a:ext cx="170" cy="539"/>
                </a:xfrm>
                <a:custGeom>
                  <a:avLst/>
                  <a:gdLst>
                    <a:gd name="T0" fmla="*/ 83 w 83"/>
                    <a:gd name="T1" fmla="*/ 2 h 230"/>
                    <a:gd name="T2" fmla="*/ 79 w 83"/>
                    <a:gd name="T3" fmla="*/ 148 h 230"/>
                    <a:gd name="T4" fmla="*/ 76 w 83"/>
                    <a:gd name="T5" fmla="*/ 198 h 230"/>
                    <a:gd name="T6" fmla="*/ 74 w 83"/>
                    <a:gd name="T7" fmla="*/ 217 h 230"/>
                    <a:gd name="T8" fmla="*/ 71 w 83"/>
                    <a:gd name="T9" fmla="*/ 230 h 230"/>
                    <a:gd name="T10" fmla="*/ 0 w 83"/>
                    <a:gd name="T11" fmla="*/ 217 h 230"/>
                    <a:gd name="T12" fmla="*/ 2 w 83"/>
                    <a:gd name="T13" fmla="*/ 204 h 230"/>
                    <a:gd name="T14" fmla="*/ 3 w 83"/>
                    <a:gd name="T15" fmla="*/ 192 h 230"/>
                    <a:gd name="T16" fmla="*/ 6 w 83"/>
                    <a:gd name="T17" fmla="*/ 147 h 230"/>
                    <a:gd name="T18" fmla="*/ 10 w 83"/>
                    <a:gd name="T19" fmla="*/ 0 h 230"/>
                    <a:gd name="T20" fmla="*/ 83 w 83"/>
                    <a:gd name="T21" fmla="*/ 2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3" h="230">
                      <a:moveTo>
                        <a:pt x="83" y="2"/>
                      </a:moveTo>
                      <a:lnTo>
                        <a:pt x="79" y="148"/>
                      </a:lnTo>
                      <a:lnTo>
                        <a:pt x="76" y="198"/>
                      </a:lnTo>
                      <a:lnTo>
                        <a:pt x="74" y="217"/>
                      </a:lnTo>
                      <a:lnTo>
                        <a:pt x="71" y="230"/>
                      </a:lnTo>
                      <a:lnTo>
                        <a:pt x="0" y="217"/>
                      </a:lnTo>
                      <a:lnTo>
                        <a:pt x="2" y="204"/>
                      </a:lnTo>
                      <a:lnTo>
                        <a:pt x="3" y="192"/>
                      </a:lnTo>
                      <a:lnTo>
                        <a:pt x="6" y="147"/>
                      </a:lnTo>
                      <a:lnTo>
                        <a:pt x="10" y="0"/>
                      </a:lnTo>
                      <a:lnTo>
                        <a:pt x="83" y="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55" name="Freeform 161">
                  <a:extLst>
                    <a:ext uri="{FF2B5EF4-FFF2-40B4-BE49-F238E27FC236}">
                      <a16:creationId xmlns:a16="http://schemas.microsoft.com/office/drawing/2014/main" id="{2EDED0AD-DF06-BC53-027A-32888F3A6C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99" y="10666"/>
                  <a:ext cx="151" cy="44"/>
                </a:xfrm>
                <a:custGeom>
                  <a:avLst/>
                  <a:gdLst>
                    <a:gd name="T0" fmla="*/ 73 w 73"/>
                    <a:gd name="T1" fmla="*/ 2 h 3"/>
                    <a:gd name="T2" fmla="*/ 0 w 73"/>
                    <a:gd name="T3" fmla="*/ 0 h 3"/>
                    <a:gd name="T4" fmla="*/ 0 w 73"/>
                    <a:gd name="T5" fmla="*/ 3 h 3"/>
                    <a:gd name="T6" fmla="*/ 73 w 73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3" h="3">
                      <a:moveTo>
                        <a:pt x="73" y="2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73" y="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56" name="Freeform 162">
                  <a:extLst>
                    <a:ext uri="{FF2B5EF4-FFF2-40B4-BE49-F238E27FC236}">
                      <a16:creationId xmlns:a16="http://schemas.microsoft.com/office/drawing/2014/main" id="{FEAD2ECC-E972-80D8-DB23-9860AE43BD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91" y="11194"/>
                  <a:ext cx="228" cy="258"/>
                </a:xfrm>
                <a:custGeom>
                  <a:avLst/>
                  <a:gdLst>
                    <a:gd name="T0" fmla="*/ 112 w 112"/>
                    <a:gd name="T1" fmla="*/ 25 h 110"/>
                    <a:gd name="T2" fmla="*/ 103 w 112"/>
                    <a:gd name="T3" fmla="*/ 49 h 110"/>
                    <a:gd name="T4" fmla="*/ 89 w 112"/>
                    <a:gd name="T5" fmla="*/ 72 h 110"/>
                    <a:gd name="T6" fmla="*/ 69 w 112"/>
                    <a:gd name="T7" fmla="*/ 94 h 110"/>
                    <a:gd name="T8" fmla="*/ 48 w 112"/>
                    <a:gd name="T9" fmla="*/ 110 h 110"/>
                    <a:gd name="T10" fmla="*/ 0 w 112"/>
                    <a:gd name="T11" fmla="*/ 57 h 110"/>
                    <a:gd name="T12" fmla="*/ 18 w 112"/>
                    <a:gd name="T13" fmla="*/ 43 h 110"/>
                    <a:gd name="T14" fmla="*/ 30 w 112"/>
                    <a:gd name="T15" fmla="*/ 29 h 110"/>
                    <a:gd name="T16" fmla="*/ 37 w 112"/>
                    <a:gd name="T17" fmla="*/ 18 h 110"/>
                    <a:gd name="T18" fmla="*/ 44 w 112"/>
                    <a:gd name="T19" fmla="*/ 0 h 110"/>
                    <a:gd name="T20" fmla="*/ 112 w 112"/>
                    <a:gd name="T21" fmla="*/ 25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10">
                      <a:moveTo>
                        <a:pt x="112" y="25"/>
                      </a:moveTo>
                      <a:lnTo>
                        <a:pt x="103" y="49"/>
                      </a:lnTo>
                      <a:lnTo>
                        <a:pt x="89" y="72"/>
                      </a:lnTo>
                      <a:lnTo>
                        <a:pt x="69" y="94"/>
                      </a:lnTo>
                      <a:lnTo>
                        <a:pt x="48" y="110"/>
                      </a:lnTo>
                      <a:lnTo>
                        <a:pt x="0" y="57"/>
                      </a:lnTo>
                      <a:lnTo>
                        <a:pt x="18" y="43"/>
                      </a:lnTo>
                      <a:lnTo>
                        <a:pt x="30" y="29"/>
                      </a:lnTo>
                      <a:lnTo>
                        <a:pt x="37" y="18"/>
                      </a:lnTo>
                      <a:lnTo>
                        <a:pt x="44" y="0"/>
                      </a:lnTo>
                      <a:lnTo>
                        <a:pt x="112" y="2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57" name="Freeform 163">
                  <a:extLst>
                    <a:ext uri="{FF2B5EF4-FFF2-40B4-BE49-F238E27FC236}">
                      <a16:creationId xmlns:a16="http://schemas.microsoft.com/office/drawing/2014/main" id="{8A458585-8672-8E56-7C2F-6D2D88CA4E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9" y="11194"/>
                  <a:ext cx="150" cy="59"/>
                </a:xfrm>
                <a:custGeom>
                  <a:avLst/>
                  <a:gdLst>
                    <a:gd name="T0" fmla="*/ 71 w 72"/>
                    <a:gd name="T1" fmla="*/ 20 h 25"/>
                    <a:gd name="T2" fmla="*/ 72 w 72"/>
                    <a:gd name="T3" fmla="*/ 17 h 25"/>
                    <a:gd name="T4" fmla="*/ 69 w 72"/>
                    <a:gd name="T5" fmla="*/ 25 h 25"/>
                    <a:gd name="T6" fmla="*/ 1 w 72"/>
                    <a:gd name="T7" fmla="*/ 0 h 25"/>
                    <a:gd name="T8" fmla="*/ 0 w 72"/>
                    <a:gd name="T9" fmla="*/ 7 h 25"/>
                    <a:gd name="T10" fmla="*/ 71 w 72"/>
                    <a:gd name="T11" fmla="*/ 2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2" h="25">
                      <a:moveTo>
                        <a:pt x="71" y="20"/>
                      </a:moveTo>
                      <a:lnTo>
                        <a:pt x="72" y="17"/>
                      </a:lnTo>
                      <a:lnTo>
                        <a:pt x="69" y="25"/>
                      </a:lnTo>
                      <a:lnTo>
                        <a:pt x="1" y="0"/>
                      </a:lnTo>
                      <a:lnTo>
                        <a:pt x="0" y="7"/>
                      </a:lnTo>
                      <a:lnTo>
                        <a:pt x="71" y="2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58" name="Freeform 164">
                  <a:extLst>
                    <a:ext uri="{FF2B5EF4-FFF2-40B4-BE49-F238E27FC236}">
                      <a16:creationId xmlns:a16="http://schemas.microsoft.com/office/drawing/2014/main" id="{433FC928-7298-F83F-0A2E-78CB7DA942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9" y="11320"/>
                  <a:ext cx="283" cy="279"/>
                </a:xfrm>
                <a:custGeom>
                  <a:avLst/>
                  <a:gdLst>
                    <a:gd name="T0" fmla="*/ 137 w 137"/>
                    <a:gd name="T1" fmla="*/ 59 h 119"/>
                    <a:gd name="T2" fmla="*/ 91 w 137"/>
                    <a:gd name="T3" fmla="*/ 89 h 119"/>
                    <a:gd name="T4" fmla="*/ 40 w 137"/>
                    <a:gd name="T5" fmla="*/ 119 h 119"/>
                    <a:gd name="T6" fmla="*/ 0 w 137"/>
                    <a:gd name="T7" fmla="*/ 59 h 119"/>
                    <a:gd name="T8" fmla="*/ 52 w 137"/>
                    <a:gd name="T9" fmla="*/ 29 h 119"/>
                    <a:gd name="T10" fmla="*/ 96 w 137"/>
                    <a:gd name="T11" fmla="*/ 0 h 119"/>
                    <a:gd name="T12" fmla="*/ 137 w 137"/>
                    <a:gd name="T13" fmla="*/ 5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7" h="119">
                      <a:moveTo>
                        <a:pt x="137" y="59"/>
                      </a:moveTo>
                      <a:lnTo>
                        <a:pt x="91" y="89"/>
                      </a:lnTo>
                      <a:lnTo>
                        <a:pt x="40" y="119"/>
                      </a:lnTo>
                      <a:lnTo>
                        <a:pt x="0" y="59"/>
                      </a:lnTo>
                      <a:lnTo>
                        <a:pt x="52" y="29"/>
                      </a:lnTo>
                      <a:lnTo>
                        <a:pt x="96" y="0"/>
                      </a:lnTo>
                      <a:lnTo>
                        <a:pt x="137" y="59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59" name="Freeform 165">
                  <a:extLst>
                    <a:ext uri="{FF2B5EF4-FFF2-40B4-BE49-F238E27FC236}">
                      <a16:creationId xmlns:a16="http://schemas.microsoft.com/office/drawing/2014/main" id="{9F16CB3F-A265-247A-4DC0-CF7BF30AC8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91" y="11320"/>
                  <a:ext cx="96" cy="143"/>
                </a:xfrm>
                <a:custGeom>
                  <a:avLst/>
                  <a:gdLst>
                    <a:gd name="T0" fmla="*/ 48 w 48"/>
                    <a:gd name="T1" fmla="*/ 56 h 61"/>
                    <a:gd name="T2" fmla="*/ 43 w 48"/>
                    <a:gd name="T3" fmla="*/ 61 h 61"/>
                    <a:gd name="T4" fmla="*/ 45 w 48"/>
                    <a:gd name="T5" fmla="*/ 59 h 61"/>
                    <a:gd name="T6" fmla="*/ 4 w 48"/>
                    <a:gd name="T7" fmla="*/ 0 h 61"/>
                    <a:gd name="T8" fmla="*/ 0 w 48"/>
                    <a:gd name="T9" fmla="*/ 3 h 61"/>
                    <a:gd name="T10" fmla="*/ 48 w 48"/>
                    <a:gd name="T11" fmla="*/ 56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8" h="61">
                      <a:moveTo>
                        <a:pt x="48" y="56"/>
                      </a:moveTo>
                      <a:lnTo>
                        <a:pt x="43" y="61"/>
                      </a:lnTo>
                      <a:lnTo>
                        <a:pt x="45" y="59"/>
                      </a:lnTo>
                      <a:lnTo>
                        <a:pt x="4" y="0"/>
                      </a:lnTo>
                      <a:lnTo>
                        <a:pt x="0" y="3"/>
                      </a:lnTo>
                      <a:lnTo>
                        <a:pt x="48" y="5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60" name="Freeform 166">
                  <a:extLst>
                    <a:ext uri="{FF2B5EF4-FFF2-40B4-BE49-F238E27FC236}">
                      <a16:creationId xmlns:a16="http://schemas.microsoft.com/office/drawing/2014/main" id="{BC8A3EDA-5011-9595-3DAC-85694F7C7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53" y="11456"/>
                  <a:ext cx="220" cy="225"/>
                </a:xfrm>
                <a:custGeom>
                  <a:avLst/>
                  <a:gdLst>
                    <a:gd name="T0" fmla="*/ 108 w 108"/>
                    <a:gd name="T1" fmla="*/ 62 h 96"/>
                    <a:gd name="T2" fmla="*/ 81 w 108"/>
                    <a:gd name="T3" fmla="*/ 77 h 96"/>
                    <a:gd name="T4" fmla="*/ 55 w 108"/>
                    <a:gd name="T5" fmla="*/ 87 h 96"/>
                    <a:gd name="T6" fmla="*/ 30 w 108"/>
                    <a:gd name="T7" fmla="*/ 95 h 96"/>
                    <a:gd name="T8" fmla="*/ 9 w 108"/>
                    <a:gd name="T9" fmla="*/ 96 h 96"/>
                    <a:gd name="T10" fmla="*/ 0 w 108"/>
                    <a:gd name="T11" fmla="*/ 26 h 96"/>
                    <a:gd name="T12" fmla="*/ 14 w 108"/>
                    <a:gd name="T13" fmla="*/ 26 h 96"/>
                    <a:gd name="T14" fmla="*/ 30 w 108"/>
                    <a:gd name="T15" fmla="*/ 21 h 96"/>
                    <a:gd name="T16" fmla="*/ 49 w 108"/>
                    <a:gd name="T17" fmla="*/ 14 h 96"/>
                    <a:gd name="T18" fmla="*/ 73 w 108"/>
                    <a:gd name="T19" fmla="*/ 0 h 96"/>
                    <a:gd name="T20" fmla="*/ 108 w 108"/>
                    <a:gd name="T21" fmla="*/ 6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8" h="96">
                      <a:moveTo>
                        <a:pt x="108" y="62"/>
                      </a:moveTo>
                      <a:lnTo>
                        <a:pt x="81" y="77"/>
                      </a:lnTo>
                      <a:lnTo>
                        <a:pt x="55" y="87"/>
                      </a:lnTo>
                      <a:lnTo>
                        <a:pt x="30" y="95"/>
                      </a:lnTo>
                      <a:lnTo>
                        <a:pt x="9" y="96"/>
                      </a:lnTo>
                      <a:lnTo>
                        <a:pt x="0" y="26"/>
                      </a:lnTo>
                      <a:lnTo>
                        <a:pt x="14" y="26"/>
                      </a:lnTo>
                      <a:lnTo>
                        <a:pt x="30" y="21"/>
                      </a:lnTo>
                      <a:lnTo>
                        <a:pt x="49" y="14"/>
                      </a:lnTo>
                      <a:lnTo>
                        <a:pt x="73" y="0"/>
                      </a:lnTo>
                      <a:lnTo>
                        <a:pt x="108" y="6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61" name="Freeform 167">
                  <a:extLst>
                    <a:ext uri="{FF2B5EF4-FFF2-40B4-BE49-F238E27FC236}">
                      <a16:creationId xmlns:a16="http://schemas.microsoft.com/office/drawing/2014/main" id="{47B431D5-6DF5-E950-BF14-10840849E8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9" y="11456"/>
                  <a:ext cx="83" cy="145"/>
                </a:xfrm>
                <a:custGeom>
                  <a:avLst/>
                  <a:gdLst>
                    <a:gd name="T0" fmla="*/ 40 w 41"/>
                    <a:gd name="T1" fmla="*/ 61 h 62"/>
                    <a:gd name="T2" fmla="*/ 41 w 41"/>
                    <a:gd name="T3" fmla="*/ 61 h 62"/>
                    <a:gd name="T4" fmla="*/ 38 w 41"/>
                    <a:gd name="T5" fmla="*/ 62 h 62"/>
                    <a:gd name="T6" fmla="*/ 3 w 41"/>
                    <a:gd name="T7" fmla="*/ 0 h 62"/>
                    <a:gd name="T8" fmla="*/ 0 w 41"/>
                    <a:gd name="T9" fmla="*/ 1 h 62"/>
                    <a:gd name="T10" fmla="*/ 40 w 41"/>
                    <a:gd name="T11" fmla="*/ 61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1" h="62">
                      <a:moveTo>
                        <a:pt x="40" y="61"/>
                      </a:moveTo>
                      <a:lnTo>
                        <a:pt x="41" y="61"/>
                      </a:lnTo>
                      <a:lnTo>
                        <a:pt x="38" y="62"/>
                      </a:ln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40" y="6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62" name="Freeform 168">
                  <a:extLst>
                    <a:ext uri="{FF2B5EF4-FFF2-40B4-BE49-F238E27FC236}">
                      <a16:creationId xmlns:a16="http://schemas.microsoft.com/office/drawing/2014/main" id="{A4DF61D8-24D8-2CA8-A4FD-B5CE8FEFB4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44" y="11456"/>
                  <a:ext cx="224" cy="225"/>
                </a:xfrm>
                <a:custGeom>
                  <a:avLst/>
                  <a:gdLst>
                    <a:gd name="T0" fmla="*/ 98 w 107"/>
                    <a:gd name="T1" fmla="*/ 96 h 96"/>
                    <a:gd name="T2" fmla="*/ 78 w 107"/>
                    <a:gd name="T3" fmla="*/ 95 h 96"/>
                    <a:gd name="T4" fmla="*/ 52 w 107"/>
                    <a:gd name="T5" fmla="*/ 87 h 96"/>
                    <a:gd name="T6" fmla="*/ 27 w 107"/>
                    <a:gd name="T7" fmla="*/ 77 h 96"/>
                    <a:gd name="T8" fmla="*/ 0 w 107"/>
                    <a:gd name="T9" fmla="*/ 62 h 96"/>
                    <a:gd name="T10" fmla="*/ 34 w 107"/>
                    <a:gd name="T11" fmla="*/ 0 h 96"/>
                    <a:gd name="T12" fmla="*/ 59 w 107"/>
                    <a:gd name="T13" fmla="*/ 14 h 96"/>
                    <a:gd name="T14" fmla="*/ 78 w 107"/>
                    <a:gd name="T15" fmla="*/ 21 h 96"/>
                    <a:gd name="T16" fmla="*/ 93 w 107"/>
                    <a:gd name="T17" fmla="*/ 26 h 96"/>
                    <a:gd name="T18" fmla="*/ 107 w 107"/>
                    <a:gd name="T19" fmla="*/ 26 h 96"/>
                    <a:gd name="T20" fmla="*/ 98 w 107"/>
                    <a:gd name="T21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7" h="96">
                      <a:moveTo>
                        <a:pt x="98" y="96"/>
                      </a:moveTo>
                      <a:lnTo>
                        <a:pt x="78" y="95"/>
                      </a:lnTo>
                      <a:lnTo>
                        <a:pt x="52" y="87"/>
                      </a:lnTo>
                      <a:lnTo>
                        <a:pt x="27" y="77"/>
                      </a:lnTo>
                      <a:lnTo>
                        <a:pt x="0" y="62"/>
                      </a:lnTo>
                      <a:lnTo>
                        <a:pt x="34" y="0"/>
                      </a:lnTo>
                      <a:lnTo>
                        <a:pt x="59" y="14"/>
                      </a:lnTo>
                      <a:lnTo>
                        <a:pt x="78" y="21"/>
                      </a:lnTo>
                      <a:lnTo>
                        <a:pt x="93" y="26"/>
                      </a:lnTo>
                      <a:lnTo>
                        <a:pt x="107" y="26"/>
                      </a:lnTo>
                      <a:lnTo>
                        <a:pt x="98" y="9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63" name="Freeform 169">
                  <a:extLst>
                    <a:ext uri="{FF2B5EF4-FFF2-40B4-BE49-F238E27FC236}">
                      <a16:creationId xmlns:a16="http://schemas.microsoft.com/office/drawing/2014/main" id="{C42CEBAB-0BF3-4261-C1B4-4FBE03BD86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53" y="11517"/>
                  <a:ext cx="44" cy="164"/>
                </a:xfrm>
                <a:custGeom>
                  <a:avLst/>
                  <a:gdLst>
                    <a:gd name="T0" fmla="*/ 9 w 9"/>
                    <a:gd name="T1" fmla="*/ 70 h 70"/>
                    <a:gd name="T2" fmla="*/ 4 w 9"/>
                    <a:gd name="T3" fmla="*/ 70 h 70"/>
                    <a:gd name="T4" fmla="*/ 0 w 9"/>
                    <a:gd name="T5" fmla="*/ 70 h 70"/>
                    <a:gd name="T6" fmla="*/ 9 w 9"/>
                    <a:gd name="T7" fmla="*/ 0 h 70"/>
                    <a:gd name="T8" fmla="*/ 0 w 9"/>
                    <a:gd name="T9" fmla="*/ 0 h 70"/>
                    <a:gd name="T10" fmla="*/ 9 w 9"/>
                    <a:gd name="T11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70">
                      <a:moveTo>
                        <a:pt x="9" y="70"/>
                      </a:moveTo>
                      <a:lnTo>
                        <a:pt x="4" y="70"/>
                      </a:lnTo>
                      <a:lnTo>
                        <a:pt x="0" y="7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9" y="7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64" name="Freeform 170">
                  <a:extLst>
                    <a:ext uri="{FF2B5EF4-FFF2-40B4-BE49-F238E27FC236}">
                      <a16:creationId xmlns:a16="http://schemas.microsoft.com/office/drawing/2014/main" id="{12FEE13A-9A9B-35BE-1F01-EC6F28015D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39" y="11318"/>
                  <a:ext cx="283" cy="281"/>
                </a:xfrm>
                <a:custGeom>
                  <a:avLst/>
                  <a:gdLst>
                    <a:gd name="T0" fmla="*/ 99 w 137"/>
                    <a:gd name="T1" fmla="*/ 120 h 120"/>
                    <a:gd name="T2" fmla="*/ 46 w 137"/>
                    <a:gd name="T3" fmla="*/ 90 h 120"/>
                    <a:gd name="T4" fmla="*/ 0 w 137"/>
                    <a:gd name="T5" fmla="*/ 60 h 120"/>
                    <a:gd name="T6" fmla="*/ 40 w 137"/>
                    <a:gd name="T7" fmla="*/ 0 h 120"/>
                    <a:gd name="T8" fmla="*/ 86 w 137"/>
                    <a:gd name="T9" fmla="*/ 30 h 120"/>
                    <a:gd name="T10" fmla="*/ 137 w 137"/>
                    <a:gd name="T11" fmla="*/ 60 h 120"/>
                    <a:gd name="T12" fmla="*/ 99 w 137"/>
                    <a:gd name="T13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7" h="120">
                      <a:moveTo>
                        <a:pt x="99" y="120"/>
                      </a:moveTo>
                      <a:lnTo>
                        <a:pt x="46" y="90"/>
                      </a:lnTo>
                      <a:lnTo>
                        <a:pt x="0" y="60"/>
                      </a:lnTo>
                      <a:lnTo>
                        <a:pt x="40" y="0"/>
                      </a:lnTo>
                      <a:lnTo>
                        <a:pt x="86" y="30"/>
                      </a:lnTo>
                      <a:lnTo>
                        <a:pt x="137" y="60"/>
                      </a:lnTo>
                      <a:lnTo>
                        <a:pt x="99" y="12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65" name="Freeform 171">
                  <a:extLst>
                    <a:ext uri="{FF2B5EF4-FFF2-40B4-BE49-F238E27FC236}">
                      <a16:creationId xmlns:a16="http://schemas.microsoft.com/office/drawing/2014/main" id="{F7475C45-2290-6B3B-00E7-FE4E806A5B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44" y="11456"/>
                  <a:ext cx="79" cy="145"/>
                </a:xfrm>
                <a:custGeom>
                  <a:avLst/>
                  <a:gdLst>
                    <a:gd name="T0" fmla="*/ 1 w 38"/>
                    <a:gd name="T1" fmla="*/ 62 h 62"/>
                    <a:gd name="T2" fmla="*/ 0 w 38"/>
                    <a:gd name="T3" fmla="*/ 61 h 62"/>
                    <a:gd name="T4" fmla="*/ 38 w 38"/>
                    <a:gd name="T5" fmla="*/ 1 h 62"/>
                    <a:gd name="T6" fmla="*/ 35 w 38"/>
                    <a:gd name="T7" fmla="*/ 0 h 62"/>
                    <a:gd name="T8" fmla="*/ 1 w 38"/>
                    <a:gd name="T9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62">
                      <a:moveTo>
                        <a:pt x="1" y="62"/>
                      </a:moveTo>
                      <a:lnTo>
                        <a:pt x="0" y="61"/>
                      </a:lnTo>
                      <a:lnTo>
                        <a:pt x="38" y="1"/>
                      </a:lnTo>
                      <a:lnTo>
                        <a:pt x="35" y="0"/>
                      </a:lnTo>
                      <a:lnTo>
                        <a:pt x="1" y="6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66" name="Freeform 172">
                  <a:extLst>
                    <a:ext uri="{FF2B5EF4-FFF2-40B4-BE49-F238E27FC236}">
                      <a16:creationId xmlns:a16="http://schemas.microsoft.com/office/drawing/2014/main" id="{CB7D5C82-F079-DCC7-9806-A2C54D7458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93" y="11203"/>
                  <a:ext cx="233" cy="249"/>
                </a:xfrm>
                <a:custGeom>
                  <a:avLst/>
                  <a:gdLst>
                    <a:gd name="T0" fmla="*/ 67 w 113"/>
                    <a:gd name="T1" fmla="*/ 106 h 106"/>
                    <a:gd name="T2" fmla="*/ 46 w 113"/>
                    <a:gd name="T3" fmla="*/ 91 h 106"/>
                    <a:gd name="T4" fmla="*/ 27 w 113"/>
                    <a:gd name="T5" fmla="*/ 74 h 106"/>
                    <a:gd name="T6" fmla="*/ 12 w 113"/>
                    <a:gd name="T7" fmla="*/ 55 h 106"/>
                    <a:gd name="T8" fmla="*/ 0 w 113"/>
                    <a:gd name="T9" fmla="*/ 39 h 106"/>
                    <a:gd name="T10" fmla="*/ 62 w 113"/>
                    <a:gd name="T11" fmla="*/ 0 h 106"/>
                    <a:gd name="T12" fmla="*/ 69 w 113"/>
                    <a:gd name="T13" fmla="*/ 13 h 106"/>
                    <a:gd name="T14" fmla="*/ 79 w 113"/>
                    <a:gd name="T15" fmla="*/ 24 h 106"/>
                    <a:gd name="T16" fmla="*/ 93 w 113"/>
                    <a:gd name="T17" fmla="*/ 38 h 106"/>
                    <a:gd name="T18" fmla="*/ 113 w 113"/>
                    <a:gd name="T19" fmla="*/ 51 h 106"/>
                    <a:gd name="T20" fmla="*/ 67 w 113"/>
                    <a:gd name="T21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3" h="106">
                      <a:moveTo>
                        <a:pt x="67" y="106"/>
                      </a:moveTo>
                      <a:lnTo>
                        <a:pt x="46" y="91"/>
                      </a:lnTo>
                      <a:lnTo>
                        <a:pt x="27" y="74"/>
                      </a:lnTo>
                      <a:lnTo>
                        <a:pt x="12" y="55"/>
                      </a:lnTo>
                      <a:lnTo>
                        <a:pt x="0" y="39"/>
                      </a:lnTo>
                      <a:lnTo>
                        <a:pt x="62" y="0"/>
                      </a:lnTo>
                      <a:lnTo>
                        <a:pt x="69" y="13"/>
                      </a:lnTo>
                      <a:lnTo>
                        <a:pt x="79" y="24"/>
                      </a:lnTo>
                      <a:lnTo>
                        <a:pt x="93" y="38"/>
                      </a:lnTo>
                      <a:lnTo>
                        <a:pt x="113" y="51"/>
                      </a:lnTo>
                      <a:lnTo>
                        <a:pt x="67" y="10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67" name="Freeform 173">
                  <a:extLst>
                    <a:ext uri="{FF2B5EF4-FFF2-40B4-BE49-F238E27FC236}">
                      <a16:creationId xmlns:a16="http://schemas.microsoft.com/office/drawing/2014/main" id="{85D03BF1-1C3E-3687-114E-CF3307BFE8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31" y="11318"/>
                  <a:ext cx="96" cy="145"/>
                </a:xfrm>
                <a:custGeom>
                  <a:avLst/>
                  <a:gdLst>
                    <a:gd name="T0" fmla="*/ 2 w 46"/>
                    <a:gd name="T1" fmla="*/ 60 h 62"/>
                    <a:gd name="T2" fmla="*/ 6 w 46"/>
                    <a:gd name="T3" fmla="*/ 62 h 62"/>
                    <a:gd name="T4" fmla="*/ 0 w 46"/>
                    <a:gd name="T5" fmla="*/ 57 h 62"/>
                    <a:gd name="T6" fmla="*/ 46 w 46"/>
                    <a:gd name="T7" fmla="*/ 2 h 62"/>
                    <a:gd name="T8" fmla="*/ 42 w 46"/>
                    <a:gd name="T9" fmla="*/ 0 h 62"/>
                    <a:gd name="T10" fmla="*/ 2 w 46"/>
                    <a:gd name="T11" fmla="*/ 6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6" h="62">
                      <a:moveTo>
                        <a:pt x="2" y="60"/>
                      </a:moveTo>
                      <a:lnTo>
                        <a:pt x="6" y="62"/>
                      </a:lnTo>
                      <a:lnTo>
                        <a:pt x="0" y="57"/>
                      </a:lnTo>
                      <a:lnTo>
                        <a:pt x="46" y="2"/>
                      </a:lnTo>
                      <a:lnTo>
                        <a:pt x="42" y="0"/>
                      </a:lnTo>
                      <a:lnTo>
                        <a:pt x="2" y="6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68" name="Freeform 174">
                  <a:extLst>
                    <a:ext uri="{FF2B5EF4-FFF2-40B4-BE49-F238E27FC236}">
                      <a16:creationId xmlns:a16="http://schemas.microsoft.com/office/drawing/2014/main" id="{EE67ABC7-1EFA-1A5F-D443-77373EBC79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47" y="10870"/>
                  <a:ext cx="183" cy="404"/>
                </a:xfrm>
                <a:custGeom>
                  <a:avLst/>
                  <a:gdLst>
                    <a:gd name="T0" fmla="*/ 18 w 87"/>
                    <a:gd name="T1" fmla="*/ 172 h 172"/>
                    <a:gd name="T2" fmla="*/ 11 w 87"/>
                    <a:gd name="T3" fmla="*/ 147 h 172"/>
                    <a:gd name="T4" fmla="*/ 6 w 87"/>
                    <a:gd name="T5" fmla="*/ 110 h 172"/>
                    <a:gd name="T6" fmla="*/ 2 w 87"/>
                    <a:gd name="T7" fmla="*/ 62 h 172"/>
                    <a:gd name="T8" fmla="*/ 0 w 87"/>
                    <a:gd name="T9" fmla="*/ 0 h 172"/>
                    <a:gd name="T10" fmla="*/ 72 w 87"/>
                    <a:gd name="T11" fmla="*/ 0 h 172"/>
                    <a:gd name="T12" fmla="*/ 73 w 87"/>
                    <a:gd name="T13" fmla="*/ 58 h 172"/>
                    <a:gd name="T14" fmla="*/ 77 w 87"/>
                    <a:gd name="T15" fmla="*/ 102 h 172"/>
                    <a:gd name="T16" fmla="*/ 81 w 87"/>
                    <a:gd name="T17" fmla="*/ 132 h 172"/>
                    <a:gd name="T18" fmla="*/ 87 w 87"/>
                    <a:gd name="T19" fmla="*/ 150 h 172"/>
                    <a:gd name="T20" fmla="*/ 18 w 87"/>
                    <a:gd name="T2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7" h="172">
                      <a:moveTo>
                        <a:pt x="18" y="172"/>
                      </a:moveTo>
                      <a:lnTo>
                        <a:pt x="11" y="147"/>
                      </a:lnTo>
                      <a:lnTo>
                        <a:pt x="6" y="110"/>
                      </a:lnTo>
                      <a:lnTo>
                        <a:pt x="2" y="62"/>
                      </a:lnTo>
                      <a:lnTo>
                        <a:pt x="0" y="0"/>
                      </a:lnTo>
                      <a:lnTo>
                        <a:pt x="72" y="0"/>
                      </a:lnTo>
                      <a:lnTo>
                        <a:pt x="73" y="58"/>
                      </a:lnTo>
                      <a:lnTo>
                        <a:pt x="77" y="102"/>
                      </a:lnTo>
                      <a:lnTo>
                        <a:pt x="81" y="132"/>
                      </a:lnTo>
                      <a:lnTo>
                        <a:pt x="87" y="150"/>
                      </a:lnTo>
                      <a:lnTo>
                        <a:pt x="18" y="17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69" name="Freeform 175">
                  <a:extLst>
                    <a:ext uri="{FF2B5EF4-FFF2-40B4-BE49-F238E27FC236}">
                      <a16:creationId xmlns:a16="http://schemas.microsoft.com/office/drawing/2014/main" id="{8D6FE05A-E762-65B1-BAB2-2AB6930277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5" y="11203"/>
                  <a:ext cx="146" cy="92"/>
                </a:xfrm>
                <a:custGeom>
                  <a:avLst/>
                  <a:gdLst>
                    <a:gd name="T0" fmla="*/ 4 w 69"/>
                    <a:gd name="T1" fmla="*/ 39 h 39"/>
                    <a:gd name="T2" fmla="*/ 2 w 69"/>
                    <a:gd name="T3" fmla="*/ 36 h 39"/>
                    <a:gd name="T4" fmla="*/ 0 w 69"/>
                    <a:gd name="T5" fmla="*/ 30 h 39"/>
                    <a:gd name="T6" fmla="*/ 69 w 69"/>
                    <a:gd name="T7" fmla="*/ 8 h 39"/>
                    <a:gd name="T8" fmla="*/ 66 w 69"/>
                    <a:gd name="T9" fmla="*/ 0 h 39"/>
                    <a:gd name="T10" fmla="*/ 4 w 69"/>
                    <a:gd name="T11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39">
                      <a:moveTo>
                        <a:pt x="4" y="39"/>
                      </a:moveTo>
                      <a:lnTo>
                        <a:pt x="2" y="36"/>
                      </a:lnTo>
                      <a:lnTo>
                        <a:pt x="0" y="30"/>
                      </a:lnTo>
                      <a:lnTo>
                        <a:pt x="69" y="8"/>
                      </a:lnTo>
                      <a:lnTo>
                        <a:pt x="66" y="0"/>
                      </a:lnTo>
                      <a:lnTo>
                        <a:pt x="4" y="39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70" name="Rectangle 176">
                  <a:extLst>
                    <a:ext uri="{FF2B5EF4-FFF2-40B4-BE49-F238E27FC236}">
                      <a16:creationId xmlns:a16="http://schemas.microsoft.com/office/drawing/2014/main" id="{5304F4E7-CA6F-878C-6A8E-2A023615FA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47" y="10425"/>
                  <a:ext cx="150" cy="446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71" name="Freeform 177">
                  <a:extLst>
                    <a:ext uri="{FF2B5EF4-FFF2-40B4-BE49-F238E27FC236}">
                      <a16:creationId xmlns:a16="http://schemas.microsoft.com/office/drawing/2014/main" id="{D1564FA2-EFD3-5984-F357-4860829714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47" y="10829"/>
                  <a:ext cx="150" cy="44"/>
                </a:xfrm>
                <a:custGeom>
                  <a:avLst/>
                  <a:gdLst>
                    <a:gd name="T0" fmla="*/ 1 w 73"/>
                    <a:gd name="T1" fmla="*/ 0 w 73"/>
                    <a:gd name="T2" fmla="*/ 73 w 73"/>
                    <a:gd name="T3" fmla="*/ 1 w 7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73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72" name="Freeform 178">
                  <a:extLst>
                    <a:ext uri="{FF2B5EF4-FFF2-40B4-BE49-F238E27FC236}">
                      <a16:creationId xmlns:a16="http://schemas.microsoft.com/office/drawing/2014/main" id="{A129CD59-4B1B-78CD-7E0F-C6C65766B1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47" y="10419"/>
                  <a:ext cx="150" cy="47"/>
                </a:xfrm>
                <a:custGeom>
                  <a:avLst/>
                  <a:gdLst>
                    <a:gd name="T0" fmla="*/ 0 w 73"/>
                    <a:gd name="T1" fmla="*/ 3 h 20"/>
                    <a:gd name="T2" fmla="*/ 0 w 73"/>
                    <a:gd name="T3" fmla="*/ 20 h 20"/>
                    <a:gd name="T4" fmla="*/ 1 w 73"/>
                    <a:gd name="T5" fmla="*/ 0 h 20"/>
                    <a:gd name="T6" fmla="*/ 73 w 73"/>
                    <a:gd name="T7" fmla="*/ 5 h 20"/>
                    <a:gd name="T8" fmla="*/ 73 w 73"/>
                    <a:gd name="T9" fmla="*/ 3 h 20"/>
                    <a:gd name="T10" fmla="*/ 0 w 73"/>
                    <a:gd name="T11" fmla="*/ 3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3" h="20">
                      <a:moveTo>
                        <a:pt x="0" y="3"/>
                      </a:moveTo>
                      <a:lnTo>
                        <a:pt x="0" y="20"/>
                      </a:lnTo>
                      <a:lnTo>
                        <a:pt x="1" y="0"/>
                      </a:lnTo>
                      <a:lnTo>
                        <a:pt x="73" y="5"/>
                      </a:lnTo>
                      <a:lnTo>
                        <a:pt x="73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73" name="Freeform 179">
                  <a:extLst>
                    <a:ext uri="{FF2B5EF4-FFF2-40B4-BE49-F238E27FC236}">
                      <a16:creationId xmlns:a16="http://schemas.microsoft.com/office/drawing/2014/main" id="{247BA3EA-1BC2-16E0-6430-2356912CD4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30" y="7487"/>
                  <a:ext cx="75" cy="126"/>
                </a:xfrm>
                <a:custGeom>
                  <a:avLst/>
                  <a:gdLst>
                    <a:gd name="T0" fmla="*/ 36 w 36"/>
                    <a:gd name="T1" fmla="*/ 4 h 54"/>
                    <a:gd name="T2" fmla="*/ 12 w 36"/>
                    <a:gd name="T3" fmla="*/ 0 h 54"/>
                    <a:gd name="T4" fmla="*/ 0 w 36"/>
                    <a:gd name="T5" fmla="*/ 50 h 54"/>
                    <a:gd name="T6" fmla="*/ 24 w 36"/>
                    <a:gd name="T7" fmla="*/ 54 h 54"/>
                    <a:gd name="T8" fmla="*/ 36 w 36"/>
                    <a:gd name="T9" fmla="*/ 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54">
                      <a:moveTo>
                        <a:pt x="36" y="4"/>
                      </a:moveTo>
                      <a:lnTo>
                        <a:pt x="12" y="0"/>
                      </a:lnTo>
                      <a:lnTo>
                        <a:pt x="0" y="50"/>
                      </a:lnTo>
                      <a:lnTo>
                        <a:pt x="24" y="54"/>
                      </a:lnTo>
                      <a:lnTo>
                        <a:pt x="36" y="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74" name="Freeform 180">
                  <a:extLst>
                    <a:ext uri="{FF2B5EF4-FFF2-40B4-BE49-F238E27FC236}">
                      <a16:creationId xmlns:a16="http://schemas.microsoft.com/office/drawing/2014/main" id="{77E37CB3-7779-0907-48E7-33A6914DC9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9" y="7598"/>
                  <a:ext cx="170" cy="436"/>
                </a:xfrm>
                <a:custGeom>
                  <a:avLst/>
                  <a:gdLst>
                    <a:gd name="T0" fmla="*/ 81 w 81"/>
                    <a:gd name="T1" fmla="*/ 7 h 186"/>
                    <a:gd name="T2" fmla="*/ 58 w 81"/>
                    <a:gd name="T3" fmla="*/ 0 h 186"/>
                    <a:gd name="T4" fmla="*/ 0 w 81"/>
                    <a:gd name="T5" fmla="*/ 178 h 186"/>
                    <a:gd name="T6" fmla="*/ 23 w 81"/>
                    <a:gd name="T7" fmla="*/ 186 h 186"/>
                    <a:gd name="T8" fmla="*/ 81 w 81"/>
                    <a:gd name="T9" fmla="*/ 7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86">
                      <a:moveTo>
                        <a:pt x="81" y="7"/>
                      </a:moveTo>
                      <a:lnTo>
                        <a:pt x="58" y="0"/>
                      </a:lnTo>
                      <a:lnTo>
                        <a:pt x="0" y="178"/>
                      </a:lnTo>
                      <a:lnTo>
                        <a:pt x="23" y="186"/>
                      </a:lnTo>
                      <a:lnTo>
                        <a:pt x="81" y="7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75" name="Freeform 181">
                  <a:extLst>
                    <a:ext uri="{FF2B5EF4-FFF2-40B4-BE49-F238E27FC236}">
                      <a16:creationId xmlns:a16="http://schemas.microsoft.com/office/drawing/2014/main" id="{B2C5DF4A-9FF4-9F42-320D-EE8597C658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30" y="7572"/>
                  <a:ext cx="50" cy="44"/>
                </a:xfrm>
                <a:custGeom>
                  <a:avLst/>
                  <a:gdLst>
                    <a:gd name="T0" fmla="*/ 24 w 24"/>
                    <a:gd name="T1" fmla="*/ 6 h 7"/>
                    <a:gd name="T2" fmla="*/ 24 w 24"/>
                    <a:gd name="T3" fmla="*/ 7 h 7"/>
                    <a:gd name="T4" fmla="*/ 1 w 24"/>
                    <a:gd name="T5" fmla="*/ 0 h 7"/>
                    <a:gd name="T6" fmla="*/ 0 w 24"/>
                    <a:gd name="T7" fmla="*/ 2 h 7"/>
                    <a:gd name="T8" fmla="*/ 24 w 24"/>
                    <a:gd name="T9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7">
                      <a:moveTo>
                        <a:pt x="24" y="6"/>
                      </a:moveTo>
                      <a:lnTo>
                        <a:pt x="24" y="7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24" y="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76" name="Freeform 182">
                  <a:extLst>
                    <a:ext uri="{FF2B5EF4-FFF2-40B4-BE49-F238E27FC236}">
                      <a16:creationId xmlns:a16="http://schemas.microsoft.com/office/drawing/2014/main" id="{DF805053-7A25-BE9B-AE0B-3DCEBA3BFE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21" y="8020"/>
                  <a:ext cx="138" cy="391"/>
                </a:xfrm>
                <a:custGeom>
                  <a:avLst/>
                  <a:gdLst>
                    <a:gd name="T0" fmla="*/ 67 w 67"/>
                    <a:gd name="T1" fmla="*/ 6 h 167"/>
                    <a:gd name="T2" fmla="*/ 44 w 67"/>
                    <a:gd name="T3" fmla="*/ 0 h 167"/>
                    <a:gd name="T4" fmla="*/ 0 w 67"/>
                    <a:gd name="T5" fmla="*/ 161 h 167"/>
                    <a:gd name="T6" fmla="*/ 23 w 67"/>
                    <a:gd name="T7" fmla="*/ 167 h 167"/>
                    <a:gd name="T8" fmla="*/ 67 w 67"/>
                    <a:gd name="T9" fmla="*/ 6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167">
                      <a:moveTo>
                        <a:pt x="67" y="6"/>
                      </a:moveTo>
                      <a:lnTo>
                        <a:pt x="44" y="0"/>
                      </a:lnTo>
                      <a:lnTo>
                        <a:pt x="0" y="161"/>
                      </a:lnTo>
                      <a:lnTo>
                        <a:pt x="23" y="167"/>
                      </a:lnTo>
                      <a:lnTo>
                        <a:pt x="67" y="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77" name="Freeform 183">
                  <a:extLst>
                    <a:ext uri="{FF2B5EF4-FFF2-40B4-BE49-F238E27FC236}">
                      <a16:creationId xmlns:a16="http://schemas.microsoft.com/office/drawing/2014/main" id="{8FB49DB6-590A-989A-2EB5-5F634BB29A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9" y="7990"/>
                  <a:ext cx="50" cy="44"/>
                </a:xfrm>
                <a:custGeom>
                  <a:avLst/>
                  <a:gdLst>
                    <a:gd name="T0" fmla="*/ 0 w 23"/>
                    <a:gd name="T1" fmla="*/ 0 h 8"/>
                    <a:gd name="T2" fmla="*/ 0 w 23"/>
                    <a:gd name="T3" fmla="*/ 2 h 8"/>
                    <a:gd name="T4" fmla="*/ 23 w 23"/>
                    <a:gd name="T5" fmla="*/ 8 h 8"/>
                    <a:gd name="T6" fmla="*/ 0 w 23"/>
                    <a:gd name="T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8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23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78" name="Freeform 184">
                  <a:extLst>
                    <a:ext uri="{FF2B5EF4-FFF2-40B4-BE49-F238E27FC236}">
                      <a16:creationId xmlns:a16="http://schemas.microsoft.com/office/drawing/2014/main" id="{303F82E9-8D50-31E3-CF6B-4CC0F208B1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29" y="8399"/>
                  <a:ext cx="138" cy="504"/>
                </a:xfrm>
                <a:custGeom>
                  <a:avLst/>
                  <a:gdLst>
                    <a:gd name="T0" fmla="*/ 66 w 66"/>
                    <a:gd name="T1" fmla="*/ 4 h 215"/>
                    <a:gd name="T2" fmla="*/ 42 w 66"/>
                    <a:gd name="T3" fmla="*/ 0 h 215"/>
                    <a:gd name="T4" fmla="*/ 0 w 66"/>
                    <a:gd name="T5" fmla="*/ 212 h 215"/>
                    <a:gd name="T6" fmla="*/ 24 w 66"/>
                    <a:gd name="T7" fmla="*/ 215 h 215"/>
                    <a:gd name="T8" fmla="*/ 66 w 66"/>
                    <a:gd name="T9" fmla="*/ 4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215">
                      <a:moveTo>
                        <a:pt x="66" y="4"/>
                      </a:moveTo>
                      <a:lnTo>
                        <a:pt x="42" y="0"/>
                      </a:lnTo>
                      <a:lnTo>
                        <a:pt x="0" y="212"/>
                      </a:lnTo>
                      <a:lnTo>
                        <a:pt x="24" y="215"/>
                      </a:lnTo>
                      <a:lnTo>
                        <a:pt x="66" y="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79" name="Freeform 185">
                  <a:extLst>
                    <a:ext uri="{FF2B5EF4-FFF2-40B4-BE49-F238E27FC236}">
                      <a16:creationId xmlns:a16="http://schemas.microsoft.com/office/drawing/2014/main" id="{AA6A5774-EADC-F802-5B15-12E134E3A2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17" y="8367"/>
                  <a:ext cx="50" cy="44"/>
                </a:xfrm>
                <a:custGeom>
                  <a:avLst/>
                  <a:gdLst>
                    <a:gd name="T0" fmla="*/ 1 w 24"/>
                    <a:gd name="T1" fmla="*/ 0 h 6"/>
                    <a:gd name="T2" fmla="*/ 0 w 24"/>
                    <a:gd name="T3" fmla="*/ 1 h 6"/>
                    <a:gd name="T4" fmla="*/ 24 w 24"/>
                    <a:gd name="T5" fmla="*/ 5 h 6"/>
                    <a:gd name="T6" fmla="*/ 24 w 24"/>
                    <a:gd name="T7" fmla="*/ 6 h 6"/>
                    <a:gd name="T8" fmla="*/ 1 w 24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6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24" y="5"/>
                      </a:lnTo>
                      <a:lnTo>
                        <a:pt x="24" y="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80" name="Freeform 186">
                  <a:extLst>
                    <a:ext uri="{FF2B5EF4-FFF2-40B4-BE49-F238E27FC236}">
                      <a16:creationId xmlns:a16="http://schemas.microsoft.com/office/drawing/2014/main" id="{733111B8-FA19-4ED1-52D9-02F6A55D24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37" y="8895"/>
                  <a:ext cx="142" cy="988"/>
                </a:xfrm>
                <a:custGeom>
                  <a:avLst/>
                  <a:gdLst>
                    <a:gd name="T0" fmla="*/ 68 w 68"/>
                    <a:gd name="T1" fmla="*/ 1 h 422"/>
                    <a:gd name="T2" fmla="*/ 44 w 68"/>
                    <a:gd name="T3" fmla="*/ 0 h 422"/>
                    <a:gd name="T4" fmla="*/ 0 w 68"/>
                    <a:gd name="T5" fmla="*/ 421 h 422"/>
                    <a:gd name="T6" fmla="*/ 25 w 68"/>
                    <a:gd name="T7" fmla="*/ 422 h 422"/>
                    <a:gd name="T8" fmla="*/ 68 w 68"/>
                    <a:gd name="T9" fmla="*/ 1 h 4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422">
                      <a:moveTo>
                        <a:pt x="68" y="1"/>
                      </a:moveTo>
                      <a:lnTo>
                        <a:pt x="44" y="0"/>
                      </a:lnTo>
                      <a:lnTo>
                        <a:pt x="0" y="421"/>
                      </a:lnTo>
                      <a:lnTo>
                        <a:pt x="25" y="422"/>
                      </a:lnTo>
                      <a:lnTo>
                        <a:pt x="68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81" name="Freeform 187">
                  <a:extLst>
                    <a:ext uri="{FF2B5EF4-FFF2-40B4-BE49-F238E27FC236}">
                      <a16:creationId xmlns:a16="http://schemas.microsoft.com/office/drawing/2014/main" id="{64B3B6DD-BB96-390D-E9FA-88D32603CB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29" y="8859"/>
                  <a:ext cx="50" cy="44"/>
                </a:xfrm>
                <a:custGeom>
                  <a:avLst/>
                  <a:gdLst>
                    <a:gd name="T0" fmla="*/ 0 w 24"/>
                    <a:gd name="T1" fmla="*/ 0 h 3"/>
                    <a:gd name="T2" fmla="*/ 24 w 24"/>
                    <a:gd name="T3" fmla="*/ 1 h 3"/>
                    <a:gd name="T4" fmla="*/ 24 w 24"/>
                    <a:gd name="T5" fmla="*/ 3 h 3"/>
                    <a:gd name="T6" fmla="*/ 0 w 2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3">
                      <a:moveTo>
                        <a:pt x="0" y="0"/>
                      </a:moveTo>
                      <a:lnTo>
                        <a:pt x="24" y="1"/>
                      </a:lnTo>
                      <a:lnTo>
                        <a:pt x="2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82" name="Freeform 188">
                  <a:extLst>
                    <a:ext uri="{FF2B5EF4-FFF2-40B4-BE49-F238E27FC236}">
                      <a16:creationId xmlns:a16="http://schemas.microsoft.com/office/drawing/2014/main" id="{4F2CCF6C-F609-6F6A-22C1-48581B18C3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50" y="9880"/>
                  <a:ext cx="137" cy="457"/>
                </a:xfrm>
                <a:custGeom>
                  <a:avLst/>
                  <a:gdLst>
                    <a:gd name="T0" fmla="*/ 67 w 67"/>
                    <a:gd name="T1" fmla="*/ 4 h 195"/>
                    <a:gd name="T2" fmla="*/ 42 w 67"/>
                    <a:gd name="T3" fmla="*/ 0 h 195"/>
                    <a:gd name="T4" fmla="*/ 0 w 67"/>
                    <a:gd name="T5" fmla="*/ 191 h 195"/>
                    <a:gd name="T6" fmla="*/ 24 w 67"/>
                    <a:gd name="T7" fmla="*/ 195 h 195"/>
                    <a:gd name="T8" fmla="*/ 67 w 67"/>
                    <a:gd name="T9" fmla="*/ 4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195">
                      <a:moveTo>
                        <a:pt x="67" y="4"/>
                      </a:moveTo>
                      <a:lnTo>
                        <a:pt x="42" y="0"/>
                      </a:lnTo>
                      <a:lnTo>
                        <a:pt x="0" y="191"/>
                      </a:lnTo>
                      <a:lnTo>
                        <a:pt x="24" y="195"/>
                      </a:lnTo>
                      <a:lnTo>
                        <a:pt x="67" y="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83" name="Freeform 189">
                  <a:extLst>
                    <a:ext uri="{FF2B5EF4-FFF2-40B4-BE49-F238E27FC236}">
                      <a16:creationId xmlns:a16="http://schemas.microsoft.com/office/drawing/2014/main" id="{B37D9504-7A15-A499-88B0-D864951D29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33" y="9851"/>
                  <a:ext cx="51" cy="44"/>
                </a:xfrm>
                <a:custGeom>
                  <a:avLst/>
                  <a:gdLst>
                    <a:gd name="T0" fmla="*/ 25 w 25"/>
                    <a:gd name="T1" fmla="*/ 1 h 6"/>
                    <a:gd name="T2" fmla="*/ 25 w 25"/>
                    <a:gd name="T3" fmla="*/ 6 h 6"/>
                    <a:gd name="T4" fmla="*/ 25 w 25"/>
                    <a:gd name="T5" fmla="*/ 4 h 6"/>
                    <a:gd name="T6" fmla="*/ 0 w 25"/>
                    <a:gd name="T7" fmla="*/ 0 h 6"/>
                    <a:gd name="T8" fmla="*/ 25 w 25"/>
                    <a:gd name="T9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6">
                      <a:moveTo>
                        <a:pt x="25" y="1"/>
                      </a:moveTo>
                      <a:lnTo>
                        <a:pt x="25" y="6"/>
                      </a:lnTo>
                      <a:lnTo>
                        <a:pt x="25" y="4"/>
                      </a:lnTo>
                      <a:lnTo>
                        <a:pt x="0" y="0"/>
                      </a:lnTo>
                      <a:lnTo>
                        <a:pt x="25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84" name="Rectangle 190">
                  <a:extLst>
                    <a:ext uri="{FF2B5EF4-FFF2-40B4-BE49-F238E27FC236}">
                      <a16:creationId xmlns:a16="http://schemas.microsoft.com/office/drawing/2014/main" id="{4B582E28-20D7-3F97-1989-D57AB09003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149" y="10333"/>
                  <a:ext cx="51" cy="375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85" name="Freeform 191">
                  <a:extLst>
                    <a:ext uri="{FF2B5EF4-FFF2-40B4-BE49-F238E27FC236}">
                      <a16:creationId xmlns:a16="http://schemas.microsoft.com/office/drawing/2014/main" id="{DBF5360A-B27D-927D-71D6-92D1DD24ED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6" y="10294"/>
                  <a:ext cx="54" cy="44"/>
                </a:xfrm>
                <a:custGeom>
                  <a:avLst/>
                  <a:gdLst>
                    <a:gd name="T0" fmla="*/ 0 w 26"/>
                    <a:gd name="T1" fmla="*/ 0 h 4"/>
                    <a:gd name="T2" fmla="*/ 1 w 26"/>
                    <a:gd name="T3" fmla="*/ 2 h 4"/>
                    <a:gd name="T4" fmla="*/ 26 w 26"/>
                    <a:gd name="T5" fmla="*/ 2 h 4"/>
                    <a:gd name="T6" fmla="*/ 24 w 26"/>
                    <a:gd name="T7" fmla="*/ 4 h 4"/>
                    <a:gd name="T8" fmla="*/ 0 w 26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86" name="Rectangle 192">
                  <a:extLst>
                    <a:ext uri="{FF2B5EF4-FFF2-40B4-BE49-F238E27FC236}">
                      <a16:creationId xmlns:a16="http://schemas.microsoft.com/office/drawing/2014/main" id="{EDFABE98-2747-B7A2-82D9-B3A4217B81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149" y="10689"/>
                  <a:ext cx="51" cy="4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87" name="Freeform 193">
                  <a:extLst>
                    <a:ext uri="{FF2B5EF4-FFF2-40B4-BE49-F238E27FC236}">
                      <a16:creationId xmlns:a16="http://schemas.microsoft.com/office/drawing/2014/main" id="{A0D9405F-558B-546F-8946-0D2CD8E94C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52" y="7452"/>
                  <a:ext cx="54" cy="44"/>
                </a:xfrm>
                <a:custGeom>
                  <a:avLst/>
                  <a:gdLst>
                    <a:gd name="T0" fmla="*/ 24 w 26"/>
                    <a:gd name="T1" fmla="*/ 15 h 15"/>
                    <a:gd name="T2" fmla="*/ 26 w 26"/>
                    <a:gd name="T3" fmla="*/ 4 h 15"/>
                    <a:gd name="T4" fmla="*/ 2 w 26"/>
                    <a:gd name="T5" fmla="*/ 0 h 15"/>
                    <a:gd name="T6" fmla="*/ 0 w 26"/>
                    <a:gd name="T7" fmla="*/ 11 h 15"/>
                    <a:gd name="T8" fmla="*/ 24 w 26"/>
                    <a:gd name="T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15">
                      <a:moveTo>
                        <a:pt x="24" y="15"/>
                      </a:moveTo>
                      <a:lnTo>
                        <a:pt x="26" y="4"/>
                      </a:lnTo>
                      <a:lnTo>
                        <a:pt x="2" y="0"/>
                      </a:lnTo>
                      <a:lnTo>
                        <a:pt x="0" y="11"/>
                      </a:lnTo>
                      <a:lnTo>
                        <a:pt x="24" y="1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88" name="Freeform 194">
                  <a:extLst>
                    <a:ext uri="{FF2B5EF4-FFF2-40B4-BE49-F238E27FC236}">
                      <a16:creationId xmlns:a16="http://schemas.microsoft.com/office/drawing/2014/main" id="{31D9FFB6-5023-D5DD-C4D9-C81BAE323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20" y="5391"/>
                  <a:ext cx="117" cy="408"/>
                </a:xfrm>
                <a:custGeom>
                  <a:avLst/>
                  <a:gdLst>
                    <a:gd name="T0" fmla="*/ 56 w 56"/>
                    <a:gd name="T1" fmla="*/ 4 h 174"/>
                    <a:gd name="T2" fmla="*/ 32 w 56"/>
                    <a:gd name="T3" fmla="*/ 0 h 174"/>
                    <a:gd name="T4" fmla="*/ 0 w 56"/>
                    <a:gd name="T5" fmla="*/ 170 h 174"/>
                    <a:gd name="T6" fmla="*/ 24 w 56"/>
                    <a:gd name="T7" fmla="*/ 174 h 174"/>
                    <a:gd name="T8" fmla="*/ 56 w 56"/>
                    <a:gd name="T9" fmla="*/ 4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56" y="4"/>
                      </a:moveTo>
                      <a:lnTo>
                        <a:pt x="32" y="0"/>
                      </a:lnTo>
                      <a:lnTo>
                        <a:pt x="0" y="170"/>
                      </a:lnTo>
                      <a:lnTo>
                        <a:pt x="24" y="174"/>
                      </a:lnTo>
                      <a:lnTo>
                        <a:pt x="56" y="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89" name="Freeform 195">
                  <a:extLst>
                    <a:ext uri="{FF2B5EF4-FFF2-40B4-BE49-F238E27FC236}">
                      <a16:creationId xmlns:a16="http://schemas.microsoft.com/office/drawing/2014/main" id="{6419ED70-DB4B-9745-E8F1-A323EB38AE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94" y="5790"/>
                  <a:ext cx="75" cy="119"/>
                </a:xfrm>
                <a:custGeom>
                  <a:avLst/>
                  <a:gdLst>
                    <a:gd name="T0" fmla="*/ 35 w 35"/>
                    <a:gd name="T1" fmla="*/ 4 h 51"/>
                    <a:gd name="T2" fmla="*/ 11 w 35"/>
                    <a:gd name="T3" fmla="*/ 0 h 51"/>
                    <a:gd name="T4" fmla="*/ 0 w 35"/>
                    <a:gd name="T5" fmla="*/ 47 h 51"/>
                    <a:gd name="T6" fmla="*/ 24 w 35"/>
                    <a:gd name="T7" fmla="*/ 51 h 51"/>
                    <a:gd name="T8" fmla="*/ 35 w 35"/>
                    <a:gd name="T9" fmla="*/ 4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51">
                      <a:moveTo>
                        <a:pt x="35" y="4"/>
                      </a:moveTo>
                      <a:lnTo>
                        <a:pt x="11" y="0"/>
                      </a:lnTo>
                      <a:lnTo>
                        <a:pt x="0" y="47"/>
                      </a:lnTo>
                      <a:lnTo>
                        <a:pt x="24" y="51"/>
                      </a:lnTo>
                      <a:lnTo>
                        <a:pt x="35" y="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90" name="Freeform 196">
                  <a:extLst>
                    <a:ext uri="{FF2B5EF4-FFF2-40B4-BE49-F238E27FC236}">
                      <a16:creationId xmlns:a16="http://schemas.microsoft.com/office/drawing/2014/main" id="{9F622B88-124F-98E2-D9E6-91A1716C5F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20" y="5755"/>
                  <a:ext cx="49" cy="44"/>
                </a:xfrm>
                <a:custGeom>
                  <a:avLst/>
                  <a:gdLst>
                    <a:gd name="T0" fmla="*/ 24 w 24"/>
                    <a:gd name="T1" fmla="*/ 4 h 4"/>
                    <a:gd name="T2" fmla="*/ 0 w 24"/>
                    <a:gd name="T3" fmla="*/ 0 h 4"/>
                    <a:gd name="T4" fmla="*/ 24 w 24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4">
                      <a:moveTo>
                        <a:pt x="24" y="4"/>
                      </a:moveTo>
                      <a:lnTo>
                        <a:pt x="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91" name="Freeform 197">
                  <a:extLst>
                    <a:ext uri="{FF2B5EF4-FFF2-40B4-BE49-F238E27FC236}">
                      <a16:creationId xmlns:a16="http://schemas.microsoft.com/office/drawing/2014/main" id="{88B4DF18-FF88-BD84-BAB0-DAD7F17933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94" y="5872"/>
                  <a:ext cx="49" cy="44"/>
                </a:xfrm>
                <a:custGeom>
                  <a:avLst/>
                  <a:gdLst>
                    <a:gd name="T0" fmla="*/ 24 w 24"/>
                    <a:gd name="T1" fmla="*/ 7 h 10"/>
                    <a:gd name="T2" fmla="*/ 24 w 24"/>
                    <a:gd name="T3" fmla="*/ 6 h 10"/>
                    <a:gd name="T4" fmla="*/ 23 w 24"/>
                    <a:gd name="T5" fmla="*/ 10 h 10"/>
                    <a:gd name="T6" fmla="*/ 1 w 24"/>
                    <a:gd name="T7" fmla="*/ 0 h 10"/>
                    <a:gd name="T8" fmla="*/ 0 w 24"/>
                    <a:gd name="T9" fmla="*/ 3 h 10"/>
                    <a:gd name="T10" fmla="*/ 24 w 24"/>
                    <a:gd name="T11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10">
                      <a:moveTo>
                        <a:pt x="24" y="7"/>
                      </a:moveTo>
                      <a:lnTo>
                        <a:pt x="24" y="6"/>
                      </a:lnTo>
                      <a:lnTo>
                        <a:pt x="23" y="10"/>
                      </a:ln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792" name="Freeform 198">
                  <a:extLst>
                    <a:ext uri="{FF2B5EF4-FFF2-40B4-BE49-F238E27FC236}">
                      <a16:creationId xmlns:a16="http://schemas.microsoft.com/office/drawing/2014/main" id="{3FEEDBB4-E8F7-B7B8-4032-BF1AB88EC3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85" y="5357"/>
                  <a:ext cx="54" cy="44"/>
                </a:xfrm>
                <a:custGeom>
                  <a:avLst/>
                  <a:gdLst>
                    <a:gd name="T0" fmla="*/ 24 w 26"/>
                    <a:gd name="T1" fmla="*/ 15 h 15"/>
                    <a:gd name="T2" fmla="*/ 26 w 26"/>
                    <a:gd name="T3" fmla="*/ 3 h 15"/>
                    <a:gd name="T4" fmla="*/ 1 w 26"/>
                    <a:gd name="T5" fmla="*/ 0 h 15"/>
                    <a:gd name="T6" fmla="*/ 0 w 26"/>
                    <a:gd name="T7" fmla="*/ 11 h 15"/>
                    <a:gd name="T8" fmla="*/ 24 w 26"/>
                    <a:gd name="T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15">
                      <a:moveTo>
                        <a:pt x="24" y="15"/>
                      </a:moveTo>
                      <a:lnTo>
                        <a:pt x="26" y="3"/>
                      </a:lnTo>
                      <a:lnTo>
                        <a:pt x="1" y="0"/>
                      </a:lnTo>
                      <a:lnTo>
                        <a:pt x="0" y="11"/>
                      </a:lnTo>
                      <a:lnTo>
                        <a:pt x="24" y="1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en-GB" sz="105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  <p:sp>
            <p:nvSpPr>
              <p:cNvPr id="17" name="Freeform 199">
                <a:extLst>
                  <a:ext uri="{FF2B5EF4-FFF2-40B4-BE49-F238E27FC236}">
                    <a16:creationId xmlns:a16="http://schemas.microsoft.com/office/drawing/2014/main" id="{D38116F5-DCEA-2048-E701-EEF7C7372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3775" y="2364830"/>
                <a:ext cx="493713" cy="1196975"/>
              </a:xfrm>
              <a:custGeom>
                <a:avLst/>
                <a:gdLst>
                  <a:gd name="T0" fmla="*/ 647 w 647"/>
                  <a:gd name="T1" fmla="*/ 10 h 1420"/>
                  <a:gd name="T2" fmla="*/ 625 w 647"/>
                  <a:gd name="T3" fmla="*/ 0 h 1420"/>
                  <a:gd name="T4" fmla="*/ 312 w 647"/>
                  <a:gd name="T5" fmla="*/ 705 h 1420"/>
                  <a:gd name="T6" fmla="*/ 0 w 647"/>
                  <a:gd name="T7" fmla="*/ 1410 h 1420"/>
                  <a:gd name="T8" fmla="*/ 22 w 647"/>
                  <a:gd name="T9" fmla="*/ 1420 h 1420"/>
                  <a:gd name="T10" fmla="*/ 334 w 647"/>
                  <a:gd name="T11" fmla="*/ 715 h 1420"/>
                  <a:gd name="T12" fmla="*/ 647 w 647"/>
                  <a:gd name="T13" fmla="*/ 10 h 1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7" h="1420">
                    <a:moveTo>
                      <a:pt x="647" y="10"/>
                    </a:moveTo>
                    <a:lnTo>
                      <a:pt x="625" y="0"/>
                    </a:lnTo>
                    <a:lnTo>
                      <a:pt x="312" y="705"/>
                    </a:lnTo>
                    <a:lnTo>
                      <a:pt x="0" y="1410"/>
                    </a:lnTo>
                    <a:lnTo>
                      <a:pt x="22" y="1420"/>
                    </a:lnTo>
                    <a:lnTo>
                      <a:pt x="334" y="715"/>
                    </a:lnTo>
                    <a:lnTo>
                      <a:pt x="647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" name="Rectangle 200">
                <a:extLst>
                  <a:ext uri="{FF2B5EF4-FFF2-40B4-BE49-F238E27FC236}">
                    <a16:creationId xmlns:a16="http://schemas.microsoft.com/office/drawing/2014/main" id="{9A01B43E-602B-7CA2-4DFF-CA014FD84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9288" y="3849143"/>
                <a:ext cx="184150" cy="10477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Freeform 201">
                <a:extLst>
                  <a:ext uri="{FF2B5EF4-FFF2-40B4-BE49-F238E27FC236}">
                    <a16:creationId xmlns:a16="http://schemas.microsoft.com/office/drawing/2014/main" id="{0E75F171-B2B2-3227-F911-A38D5091A9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438" y="4036468"/>
                <a:ext cx="80962" cy="82550"/>
              </a:xfrm>
              <a:custGeom>
                <a:avLst/>
                <a:gdLst>
                  <a:gd name="T0" fmla="*/ 0 w 105"/>
                  <a:gd name="T1" fmla="*/ 95 h 99"/>
                  <a:gd name="T2" fmla="*/ 3 w 105"/>
                  <a:gd name="T3" fmla="*/ 78 h 99"/>
                  <a:gd name="T4" fmla="*/ 8 w 105"/>
                  <a:gd name="T5" fmla="*/ 59 h 99"/>
                  <a:gd name="T6" fmla="*/ 17 w 105"/>
                  <a:gd name="T7" fmla="*/ 43 h 99"/>
                  <a:gd name="T8" fmla="*/ 30 w 105"/>
                  <a:gd name="T9" fmla="*/ 28 h 99"/>
                  <a:gd name="T10" fmla="*/ 45 w 105"/>
                  <a:gd name="T11" fmla="*/ 17 h 99"/>
                  <a:gd name="T12" fmla="*/ 64 w 105"/>
                  <a:gd name="T13" fmla="*/ 8 h 99"/>
                  <a:gd name="T14" fmla="*/ 82 w 105"/>
                  <a:gd name="T15" fmla="*/ 2 h 99"/>
                  <a:gd name="T16" fmla="*/ 104 w 105"/>
                  <a:gd name="T17" fmla="*/ 0 h 99"/>
                  <a:gd name="T18" fmla="*/ 105 w 105"/>
                  <a:gd name="T19" fmla="*/ 24 h 99"/>
                  <a:gd name="T20" fmla="*/ 86 w 105"/>
                  <a:gd name="T21" fmla="*/ 25 h 99"/>
                  <a:gd name="T22" fmla="*/ 72 w 105"/>
                  <a:gd name="T23" fmla="*/ 30 h 99"/>
                  <a:gd name="T24" fmla="*/ 58 w 105"/>
                  <a:gd name="T25" fmla="*/ 37 h 99"/>
                  <a:gd name="T26" fmla="*/ 46 w 105"/>
                  <a:gd name="T27" fmla="*/ 45 h 99"/>
                  <a:gd name="T28" fmla="*/ 36 w 105"/>
                  <a:gd name="T29" fmla="*/ 58 h 99"/>
                  <a:gd name="T30" fmla="*/ 30 w 105"/>
                  <a:gd name="T31" fmla="*/ 69 h 99"/>
                  <a:gd name="T32" fmla="*/ 26 w 105"/>
                  <a:gd name="T33" fmla="*/ 84 h 99"/>
                  <a:gd name="T34" fmla="*/ 23 w 105"/>
                  <a:gd name="T35" fmla="*/ 99 h 99"/>
                  <a:gd name="T36" fmla="*/ 0 w 105"/>
                  <a:gd name="T37" fmla="*/ 9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99">
                    <a:moveTo>
                      <a:pt x="0" y="95"/>
                    </a:moveTo>
                    <a:lnTo>
                      <a:pt x="3" y="78"/>
                    </a:lnTo>
                    <a:lnTo>
                      <a:pt x="8" y="59"/>
                    </a:lnTo>
                    <a:lnTo>
                      <a:pt x="17" y="43"/>
                    </a:lnTo>
                    <a:lnTo>
                      <a:pt x="30" y="28"/>
                    </a:lnTo>
                    <a:lnTo>
                      <a:pt x="45" y="17"/>
                    </a:lnTo>
                    <a:lnTo>
                      <a:pt x="64" y="8"/>
                    </a:lnTo>
                    <a:lnTo>
                      <a:pt x="82" y="2"/>
                    </a:lnTo>
                    <a:lnTo>
                      <a:pt x="104" y="0"/>
                    </a:lnTo>
                    <a:lnTo>
                      <a:pt x="105" y="24"/>
                    </a:lnTo>
                    <a:lnTo>
                      <a:pt x="86" y="25"/>
                    </a:lnTo>
                    <a:lnTo>
                      <a:pt x="72" y="30"/>
                    </a:lnTo>
                    <a:lnTo>
                      <a:pt x="58" y="37"/>
                    </a:lnTo>
                    <a:lnTo>
                      <a:pt x="46" y="45"/>
                    </a:lnTo>
                    <a:lnTo>
                      <a:pt x="36" y="58"/>
                    </a:lnTo>
                    <a:lnTo>
                      <a:pt x="30" y="69"/>
                    </a:lnTo>
                    <a:lnTo>
                      <a:pt x="26" y="84"/>
                    </a:lnTo>
                    <a:lnTo>
                      <a:pt x="23" y="99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" name="Freeform 202">
                <a:extLst>
                  <a:ext uri="{FF2B5EF4-FFF2-40B4-BE49-F238E27FC236}">
                    <a16:creationId xmlns:a16="http://schemas.microsoft.com/office/drawing/2014/main" id="{911A3D2C-3B12-4BD8-A272-1257012F6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6813" y="4034880"/>
                <a:ext cx="17462" cy="22225"/>
              </a:xfrm>
              <a:custGeom>
                <a:avLst/>
                <a:gdLst>
                  <a:gd name="T0" fmla="*/ 0 w 13"/>
                  <a:gd name="T1" fmla="*/ 1 h 25"/>
                  <a:gd name="T2" fmla="*/ 11 w 13"/>
                  <a:gd name="T3" fmla="*/ 0 h 25"/>
                  <a:gd name="T4" fmla="*/ 13 w 13"/>
                  <a:gd name="T5" fmla="*/ 24 h 25"/>
                  <a:gd name="T6" fmla="*/ 1 w 13"/>
                  <a:gd name="T7" fmla="*/ 25 h 25"/>
                  <a:gd name="T8" fmla="*/ 0 w 13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5">
                    <a:moveTo>
                      <a:pt x="0" y="1"/>
                    </a:moveTo>
                    <a:lnTo>
                      <a:pt x="11" y="0"/>
                    </a:lnTo>
                    <a:lnTo>
                      <a:pt x="13" y="24"/>
                    </a:lnTo>
                    <a:lnTo>
                      <a:pt x="1" y="2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Freeform 203">
                <a:extLst>
                  <a:ext uri="{FF2B5EF4-FFF2-40B4-BE49-F238E27FC236}">
                    <a16:creationId xmlns:a16="http://schemas.microsoft.com/office/drawing/2014/main" id="{4848E184-46EF-561C-FCD0-C00C1EED78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438" y="4112668"/>
                <a:ext cx="17462" cy="15875"/>
              </a:xfrm>
              <a:custGeom>
                <a:avLst/>
                <a:gdLst>
                  <a:gd name="T0" fmla="*/ 1 w 24"/>
                  <a:gd name="T1" fmla="*/ 0 h 15"/>
                  <a:gd name="T2" fmla="*/ 0 w 24"/>
                  <a:gd name="T3" fmla="*/ 12 h 15"/>
                  <a:gd name="T4" fmla="*/ 23 w 24"/>
                  <a:gd name="T5" fmla="*/ 15 h 15"/>
                  <a:gd name="T6" fmla="*/ 24 w 24"/>
                  <a:gd name="T7" fmla="*/ 4 h 15"/>
                  <a:gd name="T8" fmla="*/ 1 w 24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5">
                    <a:moveTo>
                      <a:pt x="1" y="0"/>
                    </a:moveTo>
                    <a:lnTo>
                      <a:pt x="0" y="12"/>
                    </a:lnTo>
                    <a:lnTo>
                      <a:pt x="23" y="15"/>
                    </a:lnTo>
                    <a:lnTo>
                      <a:pt x="24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" name="Freeform 204">
                <a:extLst>
                  <a:ext uri="{FF2B5EF4-FFF2-40B4-BE49-F238E27FC236}">
                    <a16:creationId xmlns:a16="http://schemas.microsoft.com/office/drawing/2014/main" id="{00F6BA48-6CFE-9666-8047-B28EB3486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438" y="3972968"/>
                <a:ext cx="80962" cy="82550"/>
              </a:xfrm>
              <a:custGeom>
                <a:avLst/>
                <a:gdLst>
                  <a:gd name="T0" fmla="*/ 103 w 105"/>
                  <a:gd name="T1" fmla="*/ 98 h 98"/>
                  <a:gd name="T2" fmla="*/ 84 w 105"/>
                  <a:gd name="T3" fmla="*/ 97 h 98"/>
                  <a:gd name="T4" fmla="*/ 63 w 105"/>
                  <a:gd name="T5" fmla="*/ 92 h 98"/>
                  <a:gd name="T6" fmla="*/ 45 w 105"/>
                  <a:gd name="T7" fmla="*/ 83 h 98"/>
                  <a:gd name="T8" fmla="*/ 31 w 105"/>
                  <a:gd name="T9" fmla="*/ 70 h 98"/>
                  <a:gd name="T10" fmla="*/ 18 w 105"/>
                  <a:gd name="T11" fmla="*/ 57 h 98"/>
                  <a:gd name="T12" fmla="*/ 8 w 105"/>
                  <a:gd name="T13" fmla="*/ 39 h 98"/>
                  <a:gd name="T14" fmla="*/ 3 w 105"/>
                  <a:gd name="T15" fmla="*/ 23 h 98"/>
                  <a:gd name="T16" fmla="*/ 0 w 105"/>
                  <a:gd name="T17" fmla="*/ 4 h 98"/>
                  <a:gd name="T18" fmla="*/ 23 w 105"/>
                  <a:gd name="T19" fmla="*/ 0 h 98"/>
                  <a:gd name="T20" fmla="*/ 26 w 105"/>
                  <a:gd name="T21" fmla="*/ 17 h 98"/>
                  <a:gd name="T22" fmla="*/ 30 w 105"/>
                  <a:gd name="T23" fmla="*/ 29 h 98"/>
                  <a:gd name="T24" fmla="*/ 38 w 105"/>
                  <a:gd name="T25" fmla="*/ 42 h 98"/>
                  <a:gd name="T26" fmla="*/ 48 w 105"/>
                  <a:gd name="T27" fmla="*/ 53 h 98"/>
                  <a:gd name="T28" fmla="*/ 59 w 105"/>
                  <a:gd name="T29" fmla="*/ 64 h 98"/>
                  <a:gd name="T30" fmla="*/ 73 w 105"/>
                  <a:gd name="T31" fmla="*/ 70 h 98"/>
                  <a:gd name="T32" fmla="*/ 89 w 105"/>
                  <a:gd name="T33" fmla="*/ 74 h 98"/>
                  <a:gd name="T34" fmla="*/ 105 w 105"/>
                  <a:gd name="T35" fmla="*/ 75 h 98"/>
                  <a:gd name="T36" fmla="*/ 103 w 105"/>
                  <a:gd name="T3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98">
                    <a:moveTo>
                      <a:pt x="103" y="98"/>
                    </a:moveTo>
                    <a:lnTo>
                      <a:pt x="84" y="97"/>
                    </a:lnTo>
                    <a:lnTo>
                      <a:pt x="63" y="92"/>
                    </a:lnTo>
                    <a:lnTo>
                      <a:pt x="45" y="83"/>
                    </a:lnTo>
                    <a:lnTo>
                      <a:pt x="31" y="70"/>
                    </a:lnTo>
                    <a:lnTo>
                      <a:pt x="18" y="57"/>
                    </a:lnTo>
                    <a:lnTo>
                      <a:pt x="8" y="39"/>
                    </a:lnTo>
                    <a:lnTo>
                      <a:pt x="3" y="23"/>
                    </a:lnTo>
                    <a:lnTo>
                      <a:pt x="0" y="4"/>
                    </a:lnTo>
                    <a:lnTo>
                      <a:pt x="23" y="0"/>
                    </a:lnTo>
                    <a:lnTo>
                      <a:pt x="26" y="17"/>
                    </a:lnTo>
                    <a:lnTo>
                      <a:pt x="30" y="29"/>
                    </a:lnTo>
                    <a:lnTo>
                      <a:pt x="38" y="42"/>
                    </a:lnTo>
                    <a:lnTo>
                      <a:pt x="48" y="53"/>
                    </a:lnTo>
                    <a:lnTo>
                      <a:pt x="59" y="64"/>
                    </a:lnTo>
                    <a:lnTo>
                      <a:pt x="73" y="70"/>
                    </a:lnTo>
                    <a:lnTo>
                      <a:pt x="89" y="74"/>
                    </a:lnTo>
                    <a:lnTo>
                      <a:pt x="105" y="75"/>
                    </a:lnTo>
                    <a:lnTo>
                      <a:pt x="103" y="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Freeform 205">
                <a:extLst>
                  <a:ext uri="{FF2B5EF4-FFF2-40B4-BE49-F238E27FC236}">
                    <a16:creationId xmlns:a16="http://schemas.microsoft.com/office/drawing/2014/main" id="{3304FD3D-2CA0-85EA-B4FD-AE75C1597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438" y="3960268"/>
                <a:ext cx="17462" cy="15875"/>
              </a:xfrm>
              <a:custGeom>
                <a:avLst/>
                <a:gdLst>
                  <a:gd name="T0" fmla="*/ 1 w 24"/>
                  <a:gd name="T1" fmla="*/ 15 h 15"/>
                  <a:gd name="T2" fmla="*/ 0 w 24"/>
                  <a:gd name="T3" fmla="*/ 4 h 15"/>
                  <a:gd name="T4" fmla="*/ 23 w 24"/>
                  <a:gd name="T5" fmla="*/ 0 h 15"/>
                  <a:gd name="T6" fmla="*/ 24 w 24"/>
                  <a:gd name="T7" fmla="*/ 11 h 15"/>
                  <a:gd name="T8" fmla="*/ 1 w 2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5">
                    <a:moveTo>
                      <a:pt x="1" y="15"/>
                    </a:moveTo>
                    <a:lnTo>
                      <a:pt x="0" y="4"/>
                    </a:lnTo>
                    <a:lnTo>
                      <a:pt x="23" y="0"/>
                    </a:lnTo>
                    <a:lnTo>
                      <a:pt x="24" y="11"/>
                    </a:ln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" name="Freeform 206">
                <a:extLst>
                  <a:ext uri="{FF2B5EF4-FFF2-40B4-BE49-F238E27FC236}">
                    <a16:creationId xmlns:a16="http://schemas.microsoft.com/office/drawing/2014/main" id="{19B936B9-36F7-63D7-4B0F-CDA661CF9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225" y="4036468"/>
                <a:ext cx="15875" cy="20637"/>
              </a:xfrm>
              <a:custGeom>
                <a:avLst/>
                <a:gdLst>
                  <a:gd name="T0" fmla="*/ 0 w 14"/>
                  <a:gd name="T1" fmla="*/ 23 h 24"/>
                  <a:gd name="T2" fmla="*/ 11 w 14"/>
                  <a:gd name="T3" fmla="*/ 24 h 24"/>
                  <a:gd name="T4" fmla="*/ 14 w 14"/>
                  <a:gd name="T5" fmla="*/ 2 h 24"/>
                  <a:gd name="T6" fmla="*/ 2 w 14"/>
                  <a:gd name="T7" fmla="*/ 0 h 24"/>
                  <a:gd name="T8" fmla="*/ 0 w 14"/>
                  <a:gd name="T9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">
                    <a:moveTo>
                      <a:pt x="0" y="23"/>
                    </a:moveTo>
                    <a:lnTo>
                      <a:pt x="11" y="24"/>
                    </a:lnTo>
                    <a:lnTo>
                      <a:pt x="14" y="2"/>
                    </a:lnTo>
                    <a:lnTo>
                      <a:pt x="2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Rectangle 207">
                <a:extLst>
                  <a:ext uri="{FF2B5EF4-FFF2-40B4-BE49-F238E27FC236}">
                    <a16:creationId xmlns:a16="http://schemas.microsoft.com/office/drawing/2014/main" id="{CBB86782-CB9C-1B12-0C70-CB09E937F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175" y="3872955"/>
                <a:ext cx="163513" cy="1016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Rectangle 208">
                <a:extLst>
                  <a:ext uri="{FF2B5EF4-FFF2-40B4-BE49-F238E27FC236}">
                    <a16:creationId xmlns:a16="http://schemas.microsoft.com/office/drawing/2014/main" id="{31B2A1D0-7F70-5620-C1D4-81D90D228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175" y="4109493"/>
                <a:ext cx="163513" cy="1016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Freeform 209">
                <a:extLst>
                  <a:ext uri="{FF2B5EF4-FFF2-40B4-BE49-F238E27FC236}">
                    <a16:creationId xmlns:a16="http://schemas.microsoft.com/office/drawing/2014/main" id="{451768F8-781A-9FF8-2427-46F6033EB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650" y="3850730"/>
                <a:ext cx="73025" cy="58738"/>
              </a:xfrm>
              <a:custGeom>
                <a:avLst/>
                <a:gdLst>
                  <a:gd name="T0" fmla="*/ 13 w 93"/>
                  <a:gd name="T1" fmla="*/ 0 h 69"/>
                  <a:gd name="T2" fmla="*/ 0 w 93"/>
                  <a:gd name="T3" fmla="*/ 20 h 69"/>
                  <a:gd name="T4" fmla="*/ 80 w 93"/>
                  <a:gd name="T5" fmla="*/ 69 h 69"/>
                  <a:gd name="T6" fmla="*/ 93 w 93"/>
                  <a:gd name="T7" fmla="*/ 49 h 69"/>
                  <a:gd name="T8" fmla="*/ 13 w 93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69">
                    <a:moveTo>
                      <a:pt x="13" y="0"/>
                    </a:moveTo>
                    <a:lnTo>
                      <a:pt x="0" y="20"/>
                    </a:lnTo>
                    <a:lnTo>
                      <a:pt x="80" y="69"/>
                    </a:lnTo>
                    <a:lnTo>
                      <a:pt x="93" y="4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Freeform 210">
                <a:extLst>
                  <a:ext uri="{FF2B5EF4-FFF2-40B4-BE49-F238E27FC236}">
                    <a16:creationId xmlns:a16="http://schemas.microsoft.com/office/drawing/2014/main" id="{3ED0E862-CA93-93C4-66F2-0217FE05D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300" y="3845968"/>
                <a:ext cx="19050" cy="22225"/>
              </a:xfrm>
              <a:custGeom>
                <a:avLst/>
                <a:gdLst>
                  <a:gd name="T0" fmla="*/ 23 w 23"/>
                  <a:gd name="T1" fmla="*/ 6 h 26"/>
                  <a:gd name="T2" fmla="*/ 12 w 23"/>
                  <a:gd name="T3" fmla="*/ 0 h 26"/>
                  <a:gd name="T4" fmla="*/ 0 w 23"/>
                  <a:gd name="T5" fmla="*/ 20 h 26"/>
                  <a:gd name="T6" fmla="*/ 10 w 23"/>
                  <a:gd name="T7" fmla="*/ 26 h 26"/>
                  <a:gd name="T8" fmla="*/ 23 w 23"/>
                  <a:gd name="T9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6">
                    <a:moveTo>
                      <a:pt x="23" y="6"/>
                    </a:moveTo>
                    <a:lnTo>
                      <a:pt x="12" y="0"/>
                    </a:lnTo>
                    <a:lnTo>
                      <a:pt x="0" y="20"/>
                    </a:lnTo>
                    <a:lnTo>
                      <a:pt x="10" y="26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Freeform 211">
                <a:extLst>
                  <a:ext uri="{FF2B5EF4-FFF2-40B4-BE49-F238E27FC236}">
                    <a16:creationId xmlns:a16="http://schemas.microsoft.com/office/drawing/2014/main" id="{850F8315-4AD6-A494-B8F5-1B87254FB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688" y="3799930"/>
                <a:ext cx="93662" cy="68263"/>
              </a:xfrm>
              <a:custGeom>
                <a:avLst/>
                <a:gdLst>
                  <a:gd name="T0" fmla="*/ 108 w 121"/>
                  <a:gd name="T1" fmla="*/ 80 h 80"/>
                  <a:gd name="T2" fmla="*/ 121 w 121"/>
                  <a:gd name="T3" fmla="*/ 60 h 80"/>
                  <a:gd name="T4" fmla="*/ 13 w 121"/>
                  <a:gd name="T5" fmla="*/ 0 h 80"/>
                  <a:gd name="T6" fmla="*/ 0 w 121"/>
                  <a:gd name="T7" fmla="*/ 20 h 80"/>
                  <a:gd name="T8" fmla="*/ 108 w 121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0">
                    <a:moveTo>
                      <a:pt x="108" y="80"/>
                    </a:moveTo>
                    <a:lnTo>
                      <a:pt x="121" y="60"/>
                    </a:lnTo>
                    <a:lnTo>
                      <a:pt x="13" y="0"/>
                    </a:lnTo>
                    <a:lnTo>
                      <a:pt x="0" y="20"/>
                    </a:lnTo>
                    <a:lnTo>
                      <a:pt x="108" y="8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Freeform 212">
                <a:extLst>
                  <a:ext uri="{FF2B5EF4-FFF2-40B4-BE49-F238E27FC236}">
                    <a16:creationId xmlns:a16="http://schemas.microsoft.com/office/drawing/2014/main" id="{31346857-5962-DD2D-780A-733687824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238" y="3850730"/>
                <a:ext cx="19050" cy="22225"/>
              </a:xfrm>
              <a:custGeom>
                <a:avLst/>
                <a:gdLst>
                  <a:gd name="T0" fmla="*/ 0 w 23"/>
                  <a:gd name="T1" fmla="*/ 20 h 25"/>
                  <a:gd name="T2" fmla="*/ 10 w 23"/>
                  <a:gd name="T3" fmla="*/ 25 h 25"/>
                  <a:gd name="T4" fmla="*/ 23 w 23"/>
                  <a:gd name="T5" fmla="*/ 5 h 25"/>
                  <a:gd name="T6" fmla="*/ 13 w 23"/>
                  <a:gd name="T7" fmla="*/ 0 h 25"/>
                  <a:gd name="T8" fmla="*/ 0 w 23"/>
                  <a:gd name="T9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5">
                    <a:moveTo>
                      <a:pt x="0" y="20"/>
                    </a:moveTo>
                    <a:lnTo>
                      <a:pt x="10" y="25"/>
                    </a:lnTo>
                    <a:lnTo>
                      <a:pt x="23" y="5"/>
                    </a:lnTo>
                    <a:lnTo>
                      <a:pt x="13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" name="Freeform 213">
                <a:extLst>
                  <a:ext uri="{FF2B5EF4-FFF2-40B4-BE49-F238E27FC236}">
                    <a16:creationId xmlns:a16="http://schemas.microsoft.com/office/drawing/2014/main" id="{BE5F065D-4694-D9DD-000F-9743E1B994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688" y="3857080"/>
                <a:ext cx="87312" cy="71438"/>
              </a:xfrm>
              <a:custGeom>
                <a:avLst/>
                <a:gdLst>
                  <a:gd name="T0" fmla="*/ 113 w 113"/>
                  <a:gd name="T1" fmla="*/ 20 h 83"/>
                  <a:gd name="T2" fmla="*/ 100 w 113"/>
                  <a:gd name="T3" fmla="*/ 0 h 83"/>
                  <a:gd name="T4" fmla="*/ 0 w 113"/>
                  <a:gd name="T5" fmla="*/ 63 h 83"/>
                  <a:gd name="T6" fmla="*/ 13 w 113"/>
                  <a:gd name="T7" fmla="*/ 83 h 83"/>
                  <a:gd name="T8" fmla="*/ 113 w 113"/>
                  <a:gd name="T9" fmla="*/ 2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83">
                    <a:moveTo>
                      <a:pt x="113" y="20"/>
                    </a:moveTo>
                    <a:lnTo>
                      <a:pt x="100" y="0"/>
                    </a:lnTo>
                    <a:lnTo>
                      <a:pt x="0" y="63"/>
                    </a:lnTo>
                    <a:lnTo>
                      <a:pt x="13" y="83"/>
                    </a:lnTo>
                    <a:lnTo>
                      <a:pt x="113" y="2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Freeform 214">
                <a:extLst>
                  <a:ext uri="{FF2B5EF4-FFF2-40B4-BE49-F238E27FC236}">
                    <a16:creationId xmlns:a16="http://schemas.microsoft.com/office/drawing/2014/main" id="{23993151-5C02-0D7D-E440-E3A045D48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338" y="3911055"/>
                <a:ext cx="15875" cy="22225"/>
              </a:xfrm>
              <a:custGeom>
                <a:avLst/>
                <a:gdLst>
                  <a:gd name="T0" fmla="*/ 23 w 23"/>
                  <a:gd name="T1" fmla="*/ 20 h 26"/>
                  <a:gd name="T2" fmla="*/ 13 w 23"/>
                  <a:gd name="T3" fmla="*/ 26 h 26"/>
                  <a:gd name="T4" fmla="*/ 0 w 23"/>
                  <a:gd name="T5" fmla="*/ 6 h 26"/>
                  <a:gd name="T6" fmla="*/ 10 w 23"/>
                  <a:gd name="T7" fmla="*/ 0 h 26"/>
                  <a:gd name="T8" fmla="*/ 23 w 23"/>
                  <a:gd name="T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6">
                    <a:moveTo>
                      <a:pt x="23" y="20"/>
                    </a:moveTo>
                    <a:lnTo>
                      <a:pt x="13" y="26"/>
                    </a:lnTo>
                    <a:lnTo>
                      <a:pt x="0" y="6"/>
                    </a:lnTo>
                    <a:lnTo>
                      <a:pt x="10" y="0"/>
                    </a:lnTo>
                    <a:lnTo>
                      <a:pt x="23" y="2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" name="Freeform 215">
                <a:extLst>
                  <a:ext uri="{FF2B5EF4-FFF2-40B4-BE49-F238E27FC236}">
                    <a16:creationId xmlns:a16="http://schemas.microsoft.com/office/drawing/2014/main" id="{D5D34452-03DA-3BF6-DBDD-953C81ABB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475" y="3853905"/>
                <a:ext cx="17463" cy="22225"/>
              </a:xfrm>
              <a:custGeom>
                <a:avLst/>
                <a:gdLst>
                  <a:gd name="T0" fmla="*/ 13 w 23"/>
                  <a:gd name="T1" fmla="*/ 26 h 26"/>
                  <a:gd name="T2" fmla="*/ 23 w 23"/>
                  <a:gd name="T3" fmla="*/ 20 h 26"/>
                  <a:gd name="T4" fmla="*/ 10 w 23"/>
                  <a:gd name="T5" fmla="*/ 0 h 26"/>
                  <a:gd name="T6" fmla="*/ 0 w 23"/>
                  <a:gd name="T7" fmla="*/ 6 h 26"/>
                  <a:gd name="T8" fmla="*/ 13 w 23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6">
                    <a:moveTo>
                      <a:pt x="13" y="26"/>
                    </a:moveTo>
                    <a:lnTo>
                      <a:pt x="23" y="20"/>
                    </a:lnTo>
                    <a:lnTo>
                      <a:pt x="10" y="0"/>
                    </a:lnTo>
                    <a:lnTo>
                      <a:pt x="0" y="6"/>
                    </a:lnTo>
                    <a:lnTo>
                      <a:pt x="13" y="2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Freeform 216">
                <a:extLst>
                  <a:ext uri="{FF2B5EF4-FFF2-40B4-BE49-F238E27FC236}">
                    <a16:creationId xmlns:a16="http://schemas.microsoft.com/office/drawing/2014/main" id="{F5029C68-7C2B-8F85-2168-6B1E01380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550" y="4014243"/>
                <a:ext cx="44450" cy="36512"/>
              </a:xfrm>
              <a:custGeom>
                <a:avLst/>
                <a:gdLst>
                  <a:gd name="T0" fmla="*/ 0 w 59"/>
                  <a:gd name="T1" fmla="*/ 21 h 43"/>
                  <a:gd name="T2" fmla="*/ 10 w 59"/>
                  <a:gd name="T3" fmla="*/ 43 h 43"/>
                  <a:gd name="T4" fmla="*/ 59 w 59"/>
                  <a:gd name="T5" fmla="*/ 21 h 43"/>
                  <a:gd name="T6" fmla="*/ 49 w 59"/>
                  <a:gd name="T7" fmla="*/ 0 h 43"/>
                  <a:gd name="T8" fmla="*/ 0 w 59"/>
                  <a:gd name="T9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43">
                    <a:moveTo>
                      <a:pt x="0" y="21"/>
                    </a:moveTo>
                    <a:lnTo>
                      <a:pt x="10" y="43"/>
                    </a:lnTo>
                    <a:lnTo>
                      <a:pt x="59" y="21"/>
                    </a:lnTo>
                    <a:lnTo>
                      <a:pt x="49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" name="Freeform 217">
                <a:extLst>
                  <a:ext uri="{FF2B5EF4-FFF2-40B4-BE49-F238E27FC236}">
                    <a16:creationId xmlns:a16="http://schemas.microsoft.com/office/drawing/2014/main" id="{04E15C75-93BF-DD34-7867-F6E15C5FF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650" y="3995193"/>
                <a:ext cx="38100" cy="36512"/>
              </a:xfrm>
              <a:custGeom>
                <a:avLst/>
                <a:gdLst>
                  <a:gd name="T0" fmla="*/ 0 w 50"/>
                  <a:gd name="T1" fmla="*/ 22 h 42"/>
                  <a:gd name="T2" fmla="*/ 13 w 50"/>
                  <a:gd name="T3" fmla="*/ 42 h 42"/>
                  <a:gd name="T4" fmla="*/ 50 w 50"/>
                  <a:gd name="T5" fmla="*/ 20 h 42"/>
                  <a:gd name="T6" fmla="*/ 37 w 50"/>
                  <a:gd name="T7" fmla="*/ 0 h 42"/>
                  <a:gd name="T8" fmla="*/ 0 w 50"/>
                  <a:gd name="T9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2">
                    <a:moveTo>
                      <a:pt x="0" y="22"/>
                    </a:moveTo>
                    <a:lnTo>
                      <a:pt x="13" y="42"/>
                    </a:lnTo>
                    <a:lnTo>
                      <a:pt x="50" y="20"/>
                    </a:lnTo>
                    <a:lnTo>
                      <a:pt x="37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" name="Freeform 218">
                <a:extLst>
                  <a:ext uri="{FF2B5EF4-FFF2-40B4-BE49-F238E27FC236}">
                    <a16:creationId xmlns:a16="http://schemas.microsoft.com/office/drawing/2014/main" id="{0F98FEA5-D899-BF42-C425-9F0E9D3C0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650" y="4014243"/>
                <a:ext cx="15875" cy="17462"/>
              </a:xfrm>
              <a:custGeom>
                <a:avLst/>
                <a:gdLst>
                  <a:gd name="T0" fmla="*/ 12 w 13"/>
                  <a:gd name="T1" fmla="*/ 21 h 21"/>
                  <a:gd name="T2" fmla="*/ 13 w 13"/>
                  <a:gd name="T3" fmla="*/ 20 h 21"/>
                  <a:gd name="T4" fmla="*/ 0 w 13"/>
                  <a:gd name="T5" fmla="*/ 0 h 21"/>
                  <a:gd name="T6" fmla="*/ 2 w 13"/>
                  <a:gd name="T7" fmla="*/ 0 h 21"/>
                  <a:gd name="T8" fmla="*/ 12 w 13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1">
                    <a:moveTo>
                      <a:pt x="12" y="21"/>
                    </a:moveTo>
                    <a:lnTo>
                      <a:pt x="13" y="2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" name="Freeform 219">
                <a:extLst>
                  <a:ext uri="{FF2B5EF4-FFF2-40B4-BE49-F238E27FC236}">
                    <a16:creationId xmlns:a16="http://schemas.microsoft.com/office/drawing/2014/main" id="{28F552FE-9789-D817-620F-4816C4A9C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4050" y="3709443"/>
                <a:ext cx="307975" cy="301625"/>
              </a:xfrm>
              <a:custGeom>
                <a:avLst/>
                <a:gdLst>
                  <a:gd name="T0" fmla="*/ 0 w 402"/>
                  <a:gd name="T1" fmla="*/ 342 h 359"/>
                  <a:gd name="T2" fmla="*/ 16 w 402"/>
                  <a:gd name="T3" fmla="*/ 359 h 359"/>
                  <a:gd name="T4" fmla="*/ 402 w 402"/>
                  <a:gd name="T5" fmla="*/ 18 h 359"/>
                  <a:gd name="T6" fmla="*/ 386 w 402"/>
                  <a:gd name="T7" fmla="*/ 0 h 359"/>
                  <a:gd name="T8" fmla="*/ 0 w 402"/>
                  <a:gd name="T9" fmla="*/ 342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2" h="359">
                    <a:moveTo>
                      <a:pt x="0" y="342"/>
                    </a:moveTo>
                    <a:lnTo>
                      <a:pt x="16" y="359"/>
                    </a:lnTo>
                    <a:lnTo>
                      <a:pt x="402" y="18"/>
                    </a:lnTo>
                    <a:lnTo>
                      <a:pt x="386" y="0"/>
                    </a:lnTo>
                    <a:lnTo>
                      <a:pt x="0" y="3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" name="Freeform 220">
                <a:extLst>
                  <a:ext uri="{FF2B5EF4-FFF2-40B4-BE49-F238E27FC236}">
                    <a16:creationId xmlns:a16="http://schemas.microsoft.com/office/drawing/2014/main" id="{5A1C6664-094D-F8FF-1205-28EF869B0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4050" y="3995193"/>
                <a:ext cx="17463" cy="17462"/>
              </a:xfrm>
              <a:custGeom>
                <a:avLst/>
                <a:gdLst>
                  <a:gd name="T0" fmla="*/ 15 w 16"/>
                  <a:gd name="T1" fmla="*/ 20 h 20"/>
                  <a:gd name="T2" fmla="*/ 16 w 16"/>
                  <a:gd name="T3" fmla="*/ 18 h 20"/>
                  <a:gd name="T4" fmla="*/ 0 w 16"/>
                  <a:gd name="T5" fmla="*/ 1 h 20"/>
                  <a:gd name="T6" fmla="*/ 2 w 16"/>
                  <a:gd name="T7" fmla="*/ 0 h 20"/>
                  <a:gd name="T8" fmla="*/ 15 w 16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0">
                    <a:moveTo>
                      <a:pt x="15" y="20"/>
                    </a:moveTo>
                    <a:lnTo>
                      <a:pt x="16" y="18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5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" name="Freeform 221">
                <a:extLst>
                  <a:ext uri="{FF2B5EF4-FFF2-40B4-BE49-F238E27FC236}">
                    <a16:creationId xmlns:a16="http://schemas.microsoft.com/office/drawing/2014/main" id="{8318468D-3C4B-D987-0F62-9DFE76343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0913" y="3703093"/>
                <a:ext cx="19050" cy="20637"/>
              </a:xfrm>
              <a:custGeom>
                <a:avLst/>
                <a:gdLst>
                  <a:gd name="T0" fmla="*/ 0 w 25"/>
                  <a:gd name="T1" fmla="*/ 7 h 25"/>
                  <a:gd name="T2" fmla="*/ 9 w 25"/>
                  <a:gd name="T3" fmla="*/ 0 h 25"/>
                  <a:gd name="T4" fmla="*/ 25 w 25"/>
                  <a:gd name="T5" fmla="*/ 17 h 25"/>
                  <a:gd name="T6" fmla="*/ 16 w 25"/>
                  <a:gd name="T7" fmla="*/ 25 h 25"/>
                  <a:gd name="T8" fmla="*/ 0 w 25"/>
                  <a:gd name="T9" fmla="*/ 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0" y="7"/>
                    </a:moveTo>
                    <a:lnTo>
                      <a:pt x="9" y="0"/>
                    </a:lnTo>
                    <a:lnTo>
                      <a:pt x="25" y="17"/>
                    </a:lnTo>
                    <a:lnTo>
                      <a:pt x="16" y="2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" name="Freeform 222">
                <a:extLst>
                  <a:ext uri="{FF2B5EF4-FFF2-40B4-BE49-F238E27FC236}">
                    <a16:creationId xmlns:a16="http://schemas.microsoft.com/office/drawing/2014/main" id="{7DD628AB-2156-FD68-881C-60ECD4F33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2613" y="4031705"/>
                <a:ext cx="15875" cy="22225"/>
              </a:xfrm>
              <a:custGeom>
                <a:avLst/>
                <a:gdLst>
                  <a:gd name="T0" fmla="*/ 11 w 21"/>
                  <a:gd name="T1" fmla="*/ 0 h 27"/>
                  <a:gd name="T2" fmla="*/ 0 w 21"/>
                  <a:gd name="T3" fmla="*/ 5 h 27"/>
                  <a:gd name="T4" fmla="*/ 10 w 21"/>
                  <a:gd name="T5" fmla="*/ 27 h 27"/>
                  <a:gd name="T6" fmla="*/ 21 w 21"/>
                  <a:gd name="T7" fmla="*/ 22 h 27"/>
                  <a:gd name="T8" fmla="*/ 11 w 21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7">
                    <a:moveTo>
                      <a:pt x="11" y="0"/>
                    </a:moveTo>
                    <a:lnTo>
                      <a:pt x="0" y="5"/>
                    </a:lnTo>
                    <a:lnTo>
                      <a:pt x="10" y="27"/>
                    </a:lnTo>
                    <a:lnTo>
                      <a:pt x="21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" name="Freeform 223">
                <a:extLst>
                  <a:ext uri="{FF2B5EF4-FFF2-40B4-BE49-F238E27FC236}">
                    <a16:creationId xmlns:a16="http://schemas.microsoft.com/office/drawing/2014/main" id="{8A1C227A-36CD-2BA9-4DE9-F2646A07D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075" y="4036468"/>
                <a:ext cx="31750" cy="26987"/>
              </a:xfrm>
              <a:custGeom>
                <a:avLst/>
                <a:gdLst>
                  <a:gd name="T0" fmla="*/ 7 w 39"/>
                  <a:gd name="T1" fmla="*/ 0 h 33"/>
                  <a:gd name="T2" fmla="*/ 0 w 39"/>
                  <a:gd name="T3" fmla="*/ 23 h 33"/>
                  <a:gd name="T4" fmla="*/ 32 w 39"/>
                  <a:gd name="T5" fmla="*/ 33 h 33"/>
                  <a:gd name="T6" fmla="*/ 39 w 39"/>
                  <a:gd name="T7" fmla="*/ 10 h 33"/>
                  <a:gd name="T8" fmla="*/ 7 w 39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3">
                    <a:moveTo>
                      <a:pt x="7" y="0"/>
                    </a:moveTo>
                    <a:lnTo>
                      <a:pt x="0" y="23"/>
                    </a:lnTo>
                    <a:lnTo>
                      <a:pt x="32" y="33"/>
                    </a:lnTo>
                    <a:lnTo>
                      <a:pt x="39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" name="Freeform 224">
                <a:extLst>
                  <a:ext uri="{FF2B5EF4-FFF2-40B4-BE49-F238E27FC236}">
                    <a16:creationId xmlns:a16="http://schemas.microsoft.com/office/drawing/2014/main" id="{1A9F54F7-8A47-20A3-6CD0-E74C9FC58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3888" y="4045993"/>
                <a:ext cx="23812" cy="26987"/>
              </a:xfrm>
              <a:custGeom>
                <a:avLst/>
                <a:gdLst>
                  <a:gd name="T0" fmla="*/ 10 w 32"/>
                  <a:gd name="T1" fmla="*/ 0 h 31"/>
                  <a:gd name="T2" fmla="*/ 0 w 32"/>
                  <a:gd name="T3" fmla="*/ 21 h 31"/>
                  <a:gd name="T4" fmla="*/ 22 w 32"/>
                  <a:gd name="T5" fmla="*/ 31 h 31"/>
                  <a:gd name="T6" fmla="*/ 32 w 32"/>
                  <a:gd name="T7" fmla="*/ 10 h 31"/>
                  <a:gd name="T8" fmla="*/ 10 w 32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1">
                    <a:moveTo>
                      <a:pt x="10" y="0"/>
                    </a:moveTo>
                    <a:lnTo>
                      <a:pt x="0" y="21"/>
                    </a:lnTo>
                    <a:lnTo>
                      <a:pt x="22" y="31"/>
                    </a:lnTo>
                    <a:lnTo>
                      <a:pt x="32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" name="Freeform 225">
                <a:extLst>
                  <a:ext uri="{FF2B5EF4-FFF2-40B4-BE49-F238E27FC236}">
                    <a16:creationId xmlns:a16="http://schemas.microsoft.com/office/drawing/2014/main" id="{A5B2D49B-9B2F-A079-63FA-F398DB99F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3888" y="4044405"/>
                <a:ext cx="15875" cy="19050"/>
              </a:xfrm>
              <a:custGeom>
                <a:avLst/>
                <a:gdLst>
                  <a:gd name="T0" fmla="*/ 9 w 10"/>
                  <a:gd name="T1" fmla="*/ 0 h 23"/>
                  <a:gd name="T2" fmla="*/ 10 w 10"/>
                  <a:gd name="T3" fmla="*/ 2 h 23"/>
                  <a:gd name="T4" fmla="*/ 0 w 10"/>
                  <a:gd name="T5" fmla="*/ 23 h 23"/>
                  <a:gd name="T6" fmla="*/ 2 w 10"/>
                  <a:gd name="T7" fmla="*/ 23 h 23"/>
                  <a:gd name="T8" fmla="*/ 9 w 10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3">
                    <a:moveTo>
                      <a:pt x="9" y="0"/>
                    </a:moveTo>
                    <a:lnTo>
                      <a:pt x="10" y="2"/>
                    </a:lnTo>
                    <a:lnTo>
                      <a:pt x="0" y="23"/>
                    </a:lnTo>
                    <a:lnTo>
                      <a:pt x="2" y="2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" name="Freeform 226">
                <a:extLst>
                  <a:ext uri="{FF2B5EF4-FFF2-40B4-BE49-F238E27FC236}">
                    <a16:creationId xmlns:a16="http://schemas.microsoft.com/office/drawing/2014/main" id="{EDEFE160-6886-BAEE-D075-955259EAD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8175" y="4055518"/>
                <a:ext cx="28575" cy="31750"/>
              </a:xfrm>
              <a:custGeom>
                <a:avLst/>
                <a:gdLst>
                  <a:gd name="T0" fmla="*/ 17 w 38"/>
                  <a:gd name="T1" fmla="*/ 0 h 37"/>
                  <a:gd name="T2" fmla="*/ 0 w 38"/>
                  <a:gd name="T3" fmla="*/ 17 h 37"/>
                  <a:gd name="T4" fmla="*/ 22 w 38"/>
                  <a:gd name="T5" fmla="*/ 37 h 37"/>
                  <a:gd name="T6" fmla="*/ 38 w 38"/>
                  <a:gd name="T7" fmla="*/ 20 h 37"/>
                  <a:gd name="T8" fmla="*/ 17 w 38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7">
                    <a:moveTo>
                      <a:pt x="17" y="0"/>
                    </a:moveTo>
                    <a:lnTo>
                      <a:pt x="0" y="17"/>
                    </a:lnTo>
                    <a:lnTo>
                      <a:pt x="22" y="37"/>
                    </a:lnTo>
                    <a:lnTo>
                      <a:pt x="38" y="2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" name="Freeform 227">
                <a:extLst>
                  <a:ext uri="{FF2B5EF4-FFF2-40B4-BE49-F238E27FC236}">
                    <a16:creationId xmlns:a16="http://schemas.microsoft.com/office/drawing/2014/main" id="{C25C9E2C-C707-598A-FB97-BA9A985C8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8175" y="4053930"/>
                <a:ext cx="15875" cy="19050"/>
              </a:xfrm>
              <a:custGeom>
                <a:avLst/>
                <a:gdLst>
                  <a:gd name="T0" fmla="*/ 14 w 17"/>
                  <a:gd name="T1" fmla="*/ 0 h 21"/>
                  <a:gd name="T2" fmla="*/ 17 w 17"/>
                  <a:gd name="T3" fmla="*/ 1 h 21"/>
                  <a:gd name="T4" fmla="*/ 0 w 17"/>
                  <a:gd name="T5" fmla="*/ 18 h 21"/>
                  <a:gd name="T6" fmla="*/ 4 w 17"/>
                  <a:gd name="T7" fmla="*/ 21 h 21"/>
                  <a:gd name="T8" fmla="*/ 14 w 17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14" y="0"/>
                    </a:moveTo>
                    <a:lnTo>
                      <a:pt x="17" y="1"/>
                    </a:lnTo>
                    <a:lnTo>
                      <a:pt x="0" y="18"/>
                    </a:lnTo>
                    <a:lnTo>
                      <a:pt x="4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" name="Freeform 228">
                <a:extLst>
                  <a:ext uri="{FF2B5EF4-FFF2-40B4-BE49-F238E27FC236}">
                    <a16:creationId xmlns:a16="http://schemas.microsoft.com/office/drawing/2014/main" id="{EFAEF712-6153-C54E-56D8-19A713CA77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2463" y="4074568"/>
                <a:ext cx="31750" cy="36512"/>
              </a:xfrm>
              <a:custGeom>
                <a:avLst/>
                <a:gdLst>
                  <a:gd name="T0" fmla="*/ 20 w 40"/>
                  <a:gd name="T1" fmla="*/ 0 h 43"/>
                  <a:gd name="T2" fmla="*/ 0 w 40"/>
                  <a:gd name="T3" fmla="*/ 13 h 43"/>
                  <a:gd name="T4" fmla="*/ 20 w 40"/>
                  <a:gd name="T5" fmla="*/ 43 h 43"/>
                  <a:gd name="T6" fmla="*/ 40 w 40"/>
                  <a:gd name="T7" fmla="*/ 30 h 43"/>
                  <a:gd name="T8" fmla="*/ 20 w 40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3">
                    <a:moveTo>
                      <a:pt x="20" y="0"/>
                    </a:moveTo>
                    <a:lnTo>
                      <a:pt x="0" y="13"/>
                    </a:lnTo>
                    <a:lnTo>
                      <a:pt x="20" y="43"/>
                    </a:lnTo>
                    <a:lnTo>
                      <a:pt x="40" y="3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" name="Freeform 229">
                <a:extLst>
                  <a:ext uri="{FF2B5EF4-FFF2-40B4-BE49-F238E27FC236}">
                    <a16:creationId xmlns:a16="http://schemas.microsoft.com/office/drawing/2014/main" id="{E24413D9-74BD-F60D-4101-CAD4D32E2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4050" y="4071393"/>
                <a:ext cx="17463" cy="15875"/>
              </a:xfrm>
              <a:custGeom>
                <a:avLst/>
                <a:gdLst>
                  <a:gd name="T0" fmla="*/ 17 w 20"/>
                  <a:gd name="T1" fmla="*/ 0 h 17"/>
                  <a:gd name="T2" fmla="*/ 20 w 20"/>
                  <a:gd name="T3" fmla="*/ 2 h 17"/>
                  <a:gd name="T4" fmla="*/ 0 w 20"/>
                  <a:gd name="T5" fmla="*/ 15 h 17"/>
                  <a:gd name="T6" fmla="*/ 1 w 20"/>
                  <a:gd name="T7" fmla="*/ 17 h 17"/>
                  <a:gd name="T8" fmla="*/ 17 w 20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7">
                    <a:moveTo>
                      <a:pt x="17" y="0"/>
                    </a:moveTo>
                    <a:lnTo>
                      <a:pt x="20" y="2"/>
                    </a:lnTo>
                    <a:lnTo>
                      <a:pt x="0" y="15"/>
                    </a:lnTo>
                    <a:lnTo>
                      <a:pt x="1" y="17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" name="Freeform 230">
                <a:extLst>
                  <a:ext uri="{FF2B5EF4-FFF2-40B4-BE49-F238E27FC236}">
                    <a16:creationId xmlns:a16="http://schemas.microsoft.com/office/drawing/2014/main" id="{0219DA58-9B33-0508-BAB5-9E850CADF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3100" y="4096793"/>
                <a:ext cx="34925" cy="33337"/>
              </a:xfrm>
              <a:custGeom>
                <a:avLst/>
                <a:gdLst>
                  <a:gd name="T0" fmla="*/ 13 w 46"/>
                  <a:gd name="T1" fmla="*/ 0 h 40"/>
                  <a:gd name="T2" fmla="*/ 0 w 46"/>
                  <a:gd name="T3" fmla="*/ 20 h 40"/>
                  <a:gd name="T4" fmla="*/ 33 w 46"/>
                  <a:gd name="T5" fmla="*/ 40 h 40"/>
                  <a:gd name="T6" fmla="*/ 46 w 46"/>
                  <a:gd name="T7" fmla="*/ 20 h 40"/>
                  <a:gd name="T8" fmla="*/ 13 w 46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0">
                    <a:moveTo>
                      <a:pt x="13" y="0"/>
                    </a:moveTo>
                    <a:lnTo>
                      <a:pt x="0" y="20"/>
                    </a:lnTo>
                    <a:lnTo>
                      <a:pt x="33" y="40"/>
                    </a:lnTo>
                    <a:lnTo>
                      <a:pt x="46" y="2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" name="Freeform 231">
                <a:extLst>
                  <a:ext uri="{FF2B5EF4-FFF2-40B4-BE49-F238E27FC236}">
                    <a16:creationId xmlns:a16="http://schemas.microsoft.com/office/drawing/2014/main" id="{E65448CD-AE90-25AE-1694-AF8C467743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1513" y="4096793"/>
                <a:ext cx="15875" cy="17462"/>
              </a:xfrm>
              <a:custGeom>
                <a:avLst/>
                <a:gdLst>
                  <a:gd name="T0" fmla="*/ 0 w 20"/>
                  <a:gd name="T1" fmla="*/ 16 h 20"/>
                  <a:gd name="T2" fmla="*/ 1 w 20"/>
                  <a:gd name="T3" fmla="*/ 18 h 20"/>
                  <a:gd name="T4" fmla="*/ 4 w 20"/>
                  <a:gd name="T5" fmla="*/ 20 h 20"/>
                  <a:gd name="T6" fmla="*/ 17 w 20"/>
                  <a:gd name="T7" fmla="*/ 0 h 20"/>
                  <a:gd name="T8" fmla="*/ 20 w 20"/>
                  <a:gd name="T9" fmla="*/ 3 h 20"/>
                  <a:gd name="T10" fmla="*/ 0 w 20"/>
                  <a:gd name="T11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0">
                    <a:moveTo>
                      <a:pt x="0" y="16"/>
                    </a:moveTo>
                    <a:lnTo>
                      <a:pt x="1" y="18"/>
                    </a:lnTo>
                    <a:lnTo>
                      <a:pt x="4" y="20"/>
                    </a:lnTo>
                    <a:lnTo>
                      <a:pt x="17" y="0"/>
                    </a:lnTo>
                    <a:lnTo>
                      <a:pt x="20" y="3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" name="Freeform 232">
                <a:extLst>
                  <a:ext uri="{FF2B5EF4-FFF2-40B4-BE49-F238E27FC236}">
                    <a16:creationId xmlns:a16="http://schemas.microsoft.com/office/drawing/2014/main" id="{638447B7-DFB2-35EC-F2D9-92A2EF61B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8500" y="4114255"/>
                <a:ext cx="26988" cy="31750"/>
              </a:xfrm>
              <a:custGeom>
                <a:avLst/>
                <a:gdLst>
                  <a:gd name="T0" fmla="*/ 16 w 37"/>
                  <a:gd name="T1" fmla="*/ 0 h 37"/>
                  <a:gd name="T2" fmla="*/ 0 w 37"/>
                  <a:gd name="T3" fmla="*/ 17 h 37"/>
                  <a:gd name="T4" fmla="*/ 20 w 37"/>
                  <a:gd name="T5" fmla="*/ 37 h 37"/>
                  <a:gd name="T6" fmla="*/ 37 w 37"/>
                  <a:gd name="T7" fmla="*/ 20 h 37"/>
                  <a:gd name="T8" fmla="*/ 16 w 37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16" y="0"/>
                    </a:moveTo>
                    <a:lnTo>
                      <a:pt x="0" y="17"/>
                    </a:lnTo>
                    <a:lnTo>
                      <a:pt x="20" y="37"/>
                    </a:lnTo>
                    <a:lnTo>
                      <a:pt x="37" y="2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" name="Freeform 233">
                <a:extLst>
                  <a:ext uri="{FF2B5EF4-FFF2-40B4-BE49-F238E27FC236}">
                    <a16:creationId xmlns:a16="http://schemas.microsoft.com/office/drawing/2014/main" id="{2B45027D-571D-DF92-EFB7-4E481F01D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8500" y="4114255"/>
                <a:ext cx="15875" cy="15875"/>
              </a:xfrm>
              <a:custGeom>
                <a:avLst/>
                <a:gdLst>
                  <a:gd name="T0" fmla="*/ 15 w 16"/>
                  <a:gd name="T1" fmla="*/ 0 h 20"/>
                  <a:gd name="T2" fmla="*/ 16 w 16"/>
                  <a:gd name="T3" fmla="*/ 1 h 20"/>
                  <a:gd name="T4" fmla="*/ 0 w 16"/>
                  <a:gd name="T5" fmla="*/ 18 h 20"/>
                  <a:gd name="T6" fmla="*/ 2 w 16"/>
                  <a:gd name="T7" fmla="*/ 20 h 20"/>
                  <a:gd name="T8" fmla="*/ 15 w 16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0">
                    <a:moveTo>
                      <a:pt x="15" y="0"/>
                    </a:moveTo>
                    <a:lnTo>
                      <a:pt x="16" y="1"/>
                    </a:lnTo>
                    <a:lnTo>
                      <a:pt x="0" y="18"/>
                    </a:lnTo>
                    <a:lnTo>
                      <a:pt x="2" y="2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" name="Rectangle 234">
                <a:extLst>
                  <a:ext uri="{FF2B5EF4-FFF2-40B4-BE49-F238E27FC236}">
                    <a16:creationId xmlns:a16="http://schemas.microsoft.com/office/drawing/2014/main" id="{C7B59905-C098-0C39-CBAE-845080F7B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9138" y="4128543"/>
                <a:ext cx="26987" cy="2063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" name="Freeform 235">
                <a:extLst>
                  <a:ext uri="{FF2B5EF4-FFF2-40B4-BE49-F238E27FC236}">
                    <a16:creationId xmlns:a16="http://schemas.microsoft.com/office/drawing/2014/main" id="{04ECB005-9480-97CF-B083-43D60C4961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788" y="4128543"/>
                <a:ext cx="15875" cy="20637"/>
              </a:xfrm>
              <a:custGeom>
                <a:avLst/>
                <a:gdLst>
                  <a:gd name="T0" fmla="*/ 0 w 17"/>
                  <a:gd name="T1" fmla="*/ 20 h 24"/>
                  <a:gd name="T2" fmla="*/ 4 w 17"/>
                  <a:gd name="T3" fmla="*/ 24 h 24"/>
                  <a:gd name="T4" fmla="*/ 9 w 17"/>
                  <a:gd name="T5" fmla="*/ 24 h 24"/>
                  <a:gd name="T6" fmla="*/ 9 w 17"/>
                  <a:gd name="T7" fmla="*/ 0 h 24"/>
                  <a:gd name="T8" fmla="*/ 17 w 17"/>
                  <a:gd name="T9" fmla="*/ 3 h 24"/>
                  <a:gd name="T10" fmla="*/ 0 w 17"/>
                  <a:gd name="T11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4">
                    <a:moveTo>
                      <a:pt x="0" y="20"/>
                    </a:moveTo>
                    <a:lnTo>
                      <a:pt x="4" y="24"/>
                    </a:lnTo>
                    <a:lnTo>
                      <a:pt x="9" y="24"/>
                    </a:lnTo>
                    <a:lnTo>
                      <a:pt x="9" y="0"/>
                    </a:lnTo>
                    <a:lnTo>
                      <a:pt x="17" y="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" name="Rectangle 236">
                <a:extLst>
                  <a:ext uri="{FF2B5EF4-FFF2-40B4-BE49-F238E27FC236}">
                    <a16:creationId xmlns:a16="http://schemas.microsoft.com/office/drawing/2014/main" id="{179056BA-A171-A0D4-1B8F-4DEFCA52E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6125" y="4128543"/>
                <a:ext cx="466725" cy="2063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" name="Freeform 237">
                <a:extLst>
                  <a:ext uri="{FF2B5EF4-FFF2-40B4-BE49-F238E27FC236}">
                    <a16:creationId xmlns:a16="http://schemas.microsoft.com/office/drawing/2014/main" id="{87025C66-04B7-C96C-6AB4-F80646ECE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125" y="4128543"/>
                <a:ext cx="15875" cy="20637"/>
              </a:xfrm>
              <a:custGeom>
                <a:avLst/>
                <a:gdLst>
                  <a:gd name="T0" fmla="*/ 0 h 24"/>
                  <a:gd name="T1" fmla="*/ 24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" name="Freeform 238">
                <a:extLst>
                  <a:ext uri="{FF2B5EF4-FFF2-40B4-BE49-F238E27FC236}">
                    <a16:creationId xmlns:a16="http://schemas.microsoft.com/office/drawing/2014/main" id="{2364F561-3E59-1B19-3C30-8DCDF6C4C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725" y="4033293"/>
                <a:ext cx="15875" cy="22225"/>
              </a:xfrm>
              <a:custGeom>
                <a:avLst/>
                <a:gdLst>
                  <a:gd name="T0" fmla="*/ 19 w 19"/>
                  <a:gd name="T1" fmla="*/ 3 h 26"/>
                  <a:gd name="T2" fmla="*/ 8 w 19"/>
                  <a:gd name="T3" fmla="*/ 0 h 26"/>
                  <a:gd name="T4" fmla="*/ 0 w 19"/>
                  <a:gd name="T5" fmla="*/ 22 h 26"/>
                  <a:gd name="T6" fmla="*/ 12 w 19"/>
                  <a:gd name="T7" fmla="*/ 26 h 26"/>
                  <a:gd name="T8" fmla="*/ 19 w 19"/>
                  <a:gd name="T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9" y="3"/>
                    </a:moveTo>
                    <a:lnTo>
                      <a:pt x="8" y="0"/>
                    </a:lnTo>
                    <a:lnTo>
                      <a:pt x="0" y="22"/>
                    </a:lnTo>
                    <a:lnTo>
                      <a:pt x="12" y="26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" name="Freeform 239">
                <a:extLst>
                  <a:ext uri="{FF2B5EF4-FFF2-40B4-BE49-F238E27FC236}">
                    <a16:creationId xmlns:a16="http://schemas.microsoft.com/office/drawing/2014/main" id="{A1E801C1-3B7E-813A-B57D-EDD7C21582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988" y="4092030"/>
                <a:ext cx="66675" cy="119063"/>
              </a:xfrm>
              <a:custGeom>
                <a:avLst/>
                <a:gdLst>
                  <a:gd name="T0" fmla="*/ 21 w 85"/>
                  <a:gd name="T1" fmla="*/ 0 h 141"/>
                  <a:gd name="T2" fmla="*/ 0 w 85"/>
                  <a:gd name="T3" fmla="*/ 10 h 141"/>
                  <a:gd name="T4" fmla="*/ 63 w 85"/>
                  <a:gd name="T5" fmla="*/ 141 h 141"/>
                  <a:gd name="T6" fmla="*/ 85 w 85"/>
                  <a:gd name="T7" fmla="*/ 131 h 141"/>
                  <a:gd name="T8" fmla="*/ 21 w 85"/>
                  <a:gd name="T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41">
                    <a:moveTo>
                      <a:pt x="21" y="0"/>
                    </a:moveTo>
                    <a:lnTo>
                      <a:pt x="0" y="10"/>
                    </a:lnTo>
                    <a:lnTo>
                      <a:pt x="63" y="141"/>
                    </a:lnTo>
                    <a:lnTo>
                      <a:pt x="85" y="13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" name="Freeform 240">
                <a:extLst>
                  <a:ext uri="{FF2B5EF4-FFF2-40B4-BE49-F238E27FC236}">
                    <a16:creationId xmlns:a16="http://schemas.microsoft.com/office/drawing/2014/main" id="{75348F28-3F16-56AF-12EB-9228C366D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200" y="4203155"/>
                <a:ext cx="20638" cy="15875"/>
              </a:xfrm>
              <a:custGeom>
                <a:avLst/>
                <a:gdLst>
                  <a:gd name="T0" fmla="*/ 22 w 27"/>
                  <a:gd name="T1" fmla="*/ 0 h 20"/>
                  <a:gd name="T2" fmla="*/ 27 w 27"/>
                  <a:gd name="T3" fmla="*/ 10 h 20"/>
                  <a:gd name="T4" fmla="*/ 6 w 27"/>
                  <a:gd name="T5" fmla="*/ 20 h 20"/>
                  <a:gd name="T6" fmla="*/ 0 w 27"/>
                  <a:gd name="T7" fmla="*/ 10 h 20"/>
                  <a:gd name="T8" fmla="*/ 22 w 27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0">
                    <a:moveTo>
                      <a:pt x="22" y="0"/>
                    </a:moveTo>
                    <a:lnTo>
                      <a:pt x="27" y="10"/>
                    </a:lnTo>
                    <a:lnTo>
                      <a:pt x="6" y="20"/>
                    </a:lnTo>
                    <a:lnTo>
                      <a:pt x="0" y="1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" name="Freeform 241">
                <a:extLst>
                  <a:ext uri="{FF2B5EF4-FFF2-40B4-BE49-F238E27FC236}">
                    <a16:creationId xmlns:a16="http://schemas.microsoft.com/office/drawing/2014/main" id="{94E84A9F-19D7-DE54-E9FE-DA2BC82AD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8813" y="4082505"/>
                <a:ext cx="20637" cy="19050"/>
              </a:xfrm>
              <a:custGeom>
                <a:avLst/>
                <a:gdLst>
                  <a:gd name="T0" fmla="*/ 27 w 27"/>
                  <a:gd name="T1" fmla="*/ 12 h 22"/>
                  <a:gd name="T2" fmla="*/ 22 w 27"/>
                  <a:gd name="T3" fmla="*/ 0 h 22"/>
                  <a:gd name="T4" fmla="*/ 0 w 27"/>
                  <a:gd name="T5" fmla="*/ 10 h 22"/>
                  <a:gd name="T6" fmla="*/ 6 w 27"/>
                  <a:gd name="T7" fmla="*/ 22 h 22"/>
                  <a:gd name="T8" fmla="*/ 27 w 27"/>
                  <a:gd name="T9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2">
                    <a:moveTo>
                      <a:pt x="27" y="12"/>
                    </a:moveTo>
                    <a:lnTo>
                      <a:pt x="22" y="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27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" name="Freeform 242">
                <a:extLst>
                  <a:ext uri="{FF2B5EF4-FFF2-40B4-BE49-F238E27FC236}">
                    <a16:creationId xmlns:a16="http://schemas.microsoft.com/office/drawing/2014/main" id="{D9B238D2-643A-C024-878E-4DB75A9F5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8338" y="4131718"/>
                <a:ext cx="23812" cy="41275"/>
              </a:xfrm>
              <a:custGeom>
                <a:avLst/>
                <a:gdLst>
                  <a:gd name="T0" fmla="*/ 30 w 30"/>
                  <a:gd name="T1" fmla="*/ 1 h 49"/>
                  <a:gd name="T2" fmla="*/ 6 w 30"/>
                  <a:gd name="T3" fmla="*/ 0 h 49"/>
                  <a:gd name="T4" fmla="*/ 0 w 30"/>
                  <a:gd name="T5" fmla="*/ 48 h 49"/>
                  <a:gd name="T6" fmla="*/ 25 w 30"/>
                  <a:gd name="T7" fmla="*/ 49 h 49"/>
                  <a:gd name="T8" fmla="*/ 30 w 30"/>
                  <a:gd name="T9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9">
                    <a:moveTo>
                      <a:pt x="30" y="1"/>
                    </a:moveTo>
                    <a:lnTo>
                      <a:pt x="6" y="0"/>
                    </a:lnTo>
                    <a:lnTo>
                      <a:pt x="0" y="48"/>
                    </a:lnTo>
                    <a:lnTo>
                      <a:pt x="25" y="49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1" name="Freeform 243">
                <a:extLst>
                  <a:ext uri="{FF2B5EF4-FFF2-40B4-BE49-F238E27FC236}">
                    <a16:creationId xmlns:a16="http://schemas.microsoft.com/office/drawing/2014/main" id="{0CD092CB-1B41-F10D-FECD-6ACB47661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8338" y="4172993"/>
                <a:ext cx="28575" cy="68262"/>
              </a:xfrm>
              <a:custGeom>
                <a:avLst/>
                <a:gdLst>
                  <a:gd name="T0" fmla="*/ 25 w 36"/>
                  <a:gd name="T1" fmla="*/ 0 h 82"/>
                  <a:gd name="T2" fmla="*/ 0 w 36"/>
                  <a:gd name="T3" fmla="*/ 2 h 82"/>
                  <a:gd name="T4" fmla="*/ 12 w 36"/>
                  <a:gd name="T5" fmla="*/ 82 h 82"/>
                  <a:gd name="T6" fmla="*/ 36 w 36"/>
                  <a:gd name="T7" fmla="*/ 80 h 82"/>
                  <a:gd name="T8" fmla="*/ 25 w 36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2">
                    <a:moveTo>
                      <a:pt x="25" y="0"/>
                    </a:moveTo>
                    <a:lnTo>
                      <a:pt x="0" y="2"/>
                    </a:lnTo>
                    <a:lnTo>
                      <a:pt x="12" y="82"/>
                    </a:lnTo>
                    <a:lnTo>
                      <a:pt x="36" y="8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2" name="Freeform 244">
                <a:extLst>
                  <a:ext uri="{FF2B5EF4-FFF2-40B4-BE49-F238E27FC236}">
                    <a16:creationId xmlns:a16="http://schemas.microsoft.com/office/drawing/2014/main" id="{D8650F4C-0C54-E31C-64B0-7EFE66FC9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8338" y="4158705"/>
                <a:ext cx="19050" cy="15875"/>
              </a:xfrm>
              <a:custGeom>
                <a:avLst/>
                <a:gdLst>
                  <a:gd name="T0" fmla="*/ 0 w 25"/>
                  <a:gd name="T1" fmla="*/ 0 h 2"/>
                  <a:gd name="T2" fmla="*/ 0 w 25"/>
                  <a:gd name="T3" fmla="*/ 1 h 2"/>
                  <a:gd name="T4" fmla="*/ 0 w 25"/>
                  <a:gd name="T5" fmla="*/ 2 h 2"/>
                  <a:gd name="T6" fmla="*/ 25 w 25"/>
                  <a:gd name="T7" fmla="*/ 0 h 2"/>
                  <a:gd name="T8" fmla="*/ 25 w 25"/>
                  <a:gd name="T9" fmla="*/ 1 h 2"/>
                  <a:gd name="T10" fmla="*/ 0 w 25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25" y="0"/>
                    </a:lnTo>
                    <a:lnTo>
                      <a:pt x="2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3" name="Freeform 245">
                <a:extLst>
                  <a:ext uri="{FF2B5EF4-FFF2-40B4-BE49-F238E27FC236}">
                    <a16:creationId xmlns:a16="http://schemas.microsoft.com/office/drawing/2014/main" id="{2438D2DB-67D2-9249-BDFD-F7257F39C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7863" y="4234905"/>
                <a:ext cx="20637" cy="15875"/>
              </a:xfrm>
              <a:custGeom>
                <a:avLst/>
                <a:gdLst>
                  <a:gd name="T0" fmla="*/ 24 w 26"/>
                  <a:gd name="T1" fmla="*/ 0 h 13"/>
                  <a:gd name="T2" fmla="*/ 26 w 26"/>
                  <a:gd name="T3" fmla="*/ 11 h 13"/>
                  <a:gd name="T4" fmla="*/ 1 w 26"/>
                  <a:gd name="T5" fmla="*/ 13 h 13"/>
                  <a:gd name="T6" fmla="*/ 0 w 26"/>
                  <a:gd name="T7" fmla="*/ 2 h 13"/>
                  <a:gd name="T8" fmla="*/ 24 w 26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3">
                    <a:moveTo>
                      <a:pt x="24" y="0"/>
                    </a:moveTo>
                    <a:lnTo>
                      <a:pt x="26" y="11"/>
                    </a:lnTo>
                    <a:lnTo>
                      <a:pt x="1" y="13"/>
                    </a:lnTo>
                    <a:lnTo>
                      <a:pt x="0" y="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4" name="Freeform 246">
                <a:extLst>
                  <a:ext uri="{FF2B5EF4-FFF2-40B4-BE49-F238E27FC236}">
                    <a16:creationId xmlns:a16="http://schemas.microsoft.com/office/drawing/2014/main" id="{D743553C-EA0D-B7E0-EA48-13DB45F40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3100" y="4117430"/>
                <a:ext cx="20638" cy="15875"/>
              </a:xfrm>
              <a:custGeom>
                <a:avLst/>
                <a:gdLst>
                  <a:gd name="T0" fmla="*/ 24 w 25"/>
                  <a:gd name="T1" fmla="*/ 12 h 12"/>
                  <a:gd name="T2" fmla="*/ 25 w 25"/>
                  <a:gd name="T3" fmla="*/ 1 h 12"/>
                  <a:gd name="T4" fmla="*/ 1 w 25"/>
                  <a:gd name="T5" fmla="*/ 0 h 12"/>
                  <a:gd name="T6" fmla="*/ 0 w 25"/>
                  <a:gd name="T7" fmla="*/ 11 h 12"/>
                  <a:gd name="T8" fmla="*/ 24 w 25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2">
                    <a:moveTo>
                      <a:pt x="24" y="12"/>
                    </a:moveTo>
                    <a:lnTo>
                      <a:pt x="25" y="1"/>
                    </a:lnTo>
                    <a:lnTo>
                      <a:pt x="1" y="0"/>
                    </a:lnTo>
                    <a:lnTo>
                      <a:pt x="0" y="11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8" name="Freeform 247">
                <a:extLst>
                  <a:ext uri="{FF2B5EF4-FFF2-40B4-BE49-F238E27FC236}">
                    <a16:creationId xmlns:a16="http://schemas.microsoft.com/office/drawing/2014/main" id="{29A77B91-EF71-61B7-8380-9A965556E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788" y="4131718"/>
                <a:ext cx="95250" cy="100012"/>
              </a:xfrm>
              <a:custGeom>
                <a:avLst/>
                <a:gdLst>
                  <a:gd name="T0" fmla="*/ 17 w 124"/>
                  <a:gd name="T1" fmla="*/ 0 h 119"/>
                  <a:gd name="T2" fmla="*/ 0 w 124"/>
                  <a:gd name="T3" fmla="*/ 17 h 119"/>
                  <a:gd name="T4" fmla="*/ 107 w 124"/>
                  <a:gd name="T5" fmla="*/ 119 h 119"/>
                  <a:gd name="T6" fmla="*/ 124 w 124"/>
                  <a:gd name="T7" fmla="*/ 101 h 119"/>
                  <a:gd name="T8" fmla="*/ 17 w 124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19">
                    <a:moveTo>
                      <a:pt x="17" y="0"/>
                    </a:moveTo>
                    <a:lnTo>
                      <a:pt x="0" y="17"/>
                    </a:lnTo>
                    <a:lnTo>
                      <a:pt x="107" y="119"/>
                    </a:lnTo>
                    <a:lnTo>
                      <a:pt x="124" y="10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9" name="Freeform 248">
                <a:extLst>
                  <a:ext uri="{FF2B5EF4-FFF2-40B4-BE49-F238E27FC236}">
                    <a16:creationId xmlns:a16="http://schemas.microsoft.com/office/drawing/2014/main" id="{DF585EAE-83A3-843C-41CA-B7734C9F5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925" y="4215855"/>
                <a:ext cx="17463" cy="22225"/>
              </a:xfrm>
              <a:custGeom>
                <a:avLst/>
                <a:gdLst>
                  <a:gd name="T0" fmla="*/ 17 w 26"/>
                  <a:gd name="T1" fmla="*/ 0 h 25"/>
                  <a:gd name="T2" fmla="*/ 26 w 26"/>
                  <a:gd name="T3" fmla="*/ 8 h 25"/>
                  <a:gd name="T4" fmla="*/ 9 w 26"/>
                  <a:gd name="T5" fmla="*/ 25 h 25"/>
                  <a:gd name="T6" fmla="*/ 0 w 26"/>
                  <a:gd name="T7" fmla="*/ 18 h 25"/>
                  <a:gd name="T8" fmla="*/ 17 w 26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17" y="0"/>
                    </a:moveTo>
                    <a:lnTo>
                      <a:pt x="26" y="8"/>
                    </a:lnTo>
                    <a:lnTo>
                      <a:pt x="9" y="25"/>
                    </a:lnTo>
                    <a:lnTo>
                      <a:pt x="0" y="1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0" name="Freeform 249">
                <a:extLst>
                  <a:ext uri="{FF2B5EF4-FFF2-40B4-BE49-F238E27FC236}">
                    <a16:creationId xmlns:a16="http://schemas.microsoft.com/office/drawing/2014/main" id="{2CE0A755-54D5-2E32-CF98-4456F0807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6438" y="4123780"/>
                <a:ext cx="19050" cy="22225"/>
              </a:xfrm>
              <a:custGeom>
                <a:avLst/>
                <a:gdLst>
                  <a:gd name="T0" fmla="*/ 26 w 26"/>
                  <a:gd name="T1" fmla="*/ 9 h 26"/>
                  <a:gd name="T2" fmla="*/ 17 w 26"/>
                  <a:gd name="T3" fmla="*/ 0 h 26"/>
                  <a:gd name="T4" fmla="*/ 0 w 26"/>
                  <a:gd name="T5" fmla="*/ 18 h 26"/>
                  <a:gd name="T6" fmla="*/ 9 w 26"/>
                  <a:gd name="T7" fmla="*/ 26 h 26"/>
                  <a:gd name="T8" fmla="*/ 26 w 26"/>
                  <a:gd name="T9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26" y="9"/>
                    </a:moveTo>
                    <a:lnTo>
                      <a:pt x="17" y="0"/>
                    </a:lnTo>
                    <a:lnTo>
                      <a:pt x="0" y="18"/>
                    </a:lnTo>
                    <a:lnTo>
                      <a:pt x="9" y="26"/>
                    </a:ln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1" name="Freeform 250">
                <a:extLst>
                  <a:ext uri="{FF2B5EF4-FFF2-40B4-BE49-F238E27FC236}">
                    <a16:creationId xmlns:a16="http://schemas.microsoft.com/office/drawing/2014/main" id="{1D0170F6-F8A4-966E-C660-6F33D1844C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713" y="4177755"/>
                <a:ext cx="55562" cy="107950"/>
              </a:xfrm>
              <a:custGeom>
                <a:avLst/>
                <a:gdLst>
                  <a:gd name="T0" fmla="*/ 23 w 72"/>
                  <a:gd name="T1" fmla="*/ 0 h 128"/>
                  <a:gd name="T2" fmla="*/ 0 w 72"/>
                  <a:gd name="T3" fmla="*/ 8 h 128"/>
                  <a:gd name="T4" fmla="*/ 49 w 72"/>
                  <a:gd name="T5" fmla="*/ 128 h 128"/>
                  <a:gd name="T6" fmla="*/ 72 w 72"/>
                  <a:gd name="T7" fmla="*/ 120 h 128"/>
                  <a:gd name="T8" fmla="*/ 23 w 72"/>
                  <a:gd name="T9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8">
                    <a:moveTo>
                      <a:pt x="23" y="0"/>
                    </a:moveTo>
                    <a:lnTo>
                      <a:pt x="0" y="8"/>
                    </a:lnTo>
                    <a:lnTo>
                      <a:pt x="49" y="128"/>
                    </a:lnTo>
                    <a:lnTo>
                      <a:pt x="72" y="12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2" name="Freeform 251">
                <a:extLst>
                  <a:ext uri="{FF2B5EF4-FFF2-40B4-BE49-F238E27FC236}">
                    <a16:creationId xmlns:a16="http://schemas.microsoft.com/office/drawing/2014/main" id="{602806A6-6D24-2276-FEA0-E4C29E741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5813" y="4279355"/>
                <a:ext cx="20637" cy="15875"/>
              </a:xfrm>
              <a:custGeom>
                <a:avLst/>
                <a:gdLst>
                  <a:gd name="T0" fmla="*/ 23 w 27"/>
                  <a:gd name="T1" fmla="*/ 0 h 19"/>
                  <a:gd name="T2" fmla="*/ 27 w 27"/>
                  <a:gd name="T3" fmla="*/ 11 h 19"/>
                  <a:gd name="T4" fmla="*/ 4 w 27"/>
                  <a:gd name="T5" fmla="*/ 19 h 19"/>
                  <a:gd name="T6" fmla="*/ 0 w 27"/>
                  <a:gd name="T7" fmla="*/ 8 h 19"/>
                  <a:gd name="T8" fmla="*/ 23 w 27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3" y="0"/>
                    </a:moveTo>
                    <a:lnTo>
                      <a:pt x="27" y="11"/>
                    </a:lnTo>
                    <a:lnTo>
                      <a:pt x="4" y="19"/>
                    </a:ln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3" name="Freeform 252">
                <a:extLst>
                  <a:ext uri="{FF2B5EF4-FFF2-40B4-BE49-F238E27FC236}">
                    <a16:creationId xmlns:a16="http://schemas.microsoft.com/office/drawing/2014/main" id="{16CB19A4-3FD3-869C-585A-5D35F3E92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538" y="4169818"/>
                <a:ext cx="20637" cy="15875"/>
              </a:xfrm>
              <a:custGeom>
                <a:avLst/>
                <a:gdLst>
                  <a:gd name="T0" fmla="*/ 28 w 28"/>
                  <a:gd name="T1" fmla="*/ 11 h 19"/>
                  <a:gd name="T2" fmla="*/ 23 w 28"/>
                  <a:gd name="T3" fmla="*/ 0 h 19"/>
                  <a:gd name="T4" fmla="*/ 0 w 28"/>
                  <a:gd name="T5" fmla="*/ 7 h 19"/>
                  <a:gd name="T6" fmla="*/ 5 w 28"/>
                  <a:gd name="T7" fmla="*/ 19 h 19"/>
                  <a:gd name="T8" fmla="*/ 28 w 28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9">
                    <a:moveTo>
                      <a:pt x="28" y="11"/>
                    </a:moveTo>
                    <a:lnTo>
                      <a:pt x="23" y="0"/>
                    </a:lnTo>
                    <a:lnTo>
                      <a:pt x="0" y="7"/>
                    </a:lnTo>
                    <a:lnTo>
                      <a:pt x="5" y="19"/>
                    </a:lnTo>
                    <a:lnTo>
                      <a:pt x="28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4" name="Freeform 253">
                <a:extLst>
                  <a:ext uri="{FF2B5EF4-FFF2-40B4-BE49-F238E27FC236}">
                    <a16:creationId xmlns:a16="http://schemas.microsoft.com/office/drawing/2014/main" id="{4196E5CA-A1D7-DC0B-2D39-7F1ED629A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0100" y="4131718"/>
                <a:ext cx="39688" cy="33337"/>
              </a:xfrm>
              <a:custGeom>
                <a:avLst/>
                <a:gdLst>
                  <a:gd name="T0" fmla="*/ 7 w 49"/>
                  <a:gd name="T1" fmla="*/ 0 h 39"/>
                  <a:gd name="T2" fmla="*/ 0 w 49"/>
                  <a:gd name="T3" fmla="*/ 23 h 39"/>
                  <a:gd name="T4" fmla="*/ 42 w 49"/>
                  <a:gd name="T5" fmla="*/ 39 h 39"/>
                  <a:gd name="T6" fmla="*/ 49 w 49"/>
                  <a:gd name="T7" fmla="*/ 16 h 39"/>
                  <a:gd name="T8" fmla="*/ 7 w 4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39">
                    <a:moveTo>
                      <a:pt x="7" y="0"/>
                    </a:moveTo>
                    <a:lnTo>
                      <a:pt x="0" y="23"/>
                    </a:lnTo>
                    <a:lnTo>
                      <a:pt x="42" y="39"/>
                    </a:lnTo>
                    <a:lnTo>
                      <a:pt x="49" y="1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5" name="Freeform 254">
                <a:extLst>
                  <a:ext uri="{FF2B5EF4-FFF2-40B4-BE49-F238E27FC236}">
                    <a16:creationId xmlns:a16="http://schemas.microsoft.com/office/drawing/2014/main" id="{57D0758E-42FA-C8BC-8221-7B93E1E1D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850" y="4147593"/>
                <a:ext cx="33338" cy="34925"/>
              </a:xfrm>
              <a:custGeom>
                <a:avLst/>
                <a:gdLst>
                  <a:gd name="T0" fmla="*/ 13 w 45"/>
                  <a:gd name="T1" fmla="*/ 0 h 41"/>
                  <a:gd name="T2" fmla="*/ 0 w 45"/>
                  <a:gd name="T3" fmla="*/ 20 h 41"/>
                  <a:gd name="T4" fmla="*/ 32 w 45"/>
                  <a:gd name="T5" fmla="*/ 41 h 41"/>
                  <a:gd name="T6" fmla="*/ 45 w 45"/>
                  <a:gd name="T7" fmla="*/ 21 h 41"/>
                  <a:gd name="T8" fmla="*/ 13 w 45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1">
                    <a:moveTo>
                      <a:pt x="13" y="0"/>
                    </a:moveTo>
                    <a:lnTo>
                      <a:pt x="0" y="20"/>
                    </a:lnTo>
                    <a:lnTo>
                      <a:pt x="32" y="41"/>
                    </a:lnTo>
                    <a:lnTo>
                      <a:pt x="45" y="2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6" name="Freeform 255">
                <a:extLst>
                  <a:ext uri="{FF2B5EF4-FFF2-40B4-BE49-F238E27FC236}">
                    <a16:creationId xmlns:a16="http://schemas.microsoft.com/office/drawing/2014/main" id="{97DD54CC-C589-E989-E306-4A843AFBD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850" y="4146005"/>
                <a:ext cx="15875" cy="19050"/>
              </a:xfrm>
              <a:custGeom>
                <a:avLst/>
                <a:gdLst>
                  <a:gd name="T0" fmla="*/ 10 w 13"/>
                  <a:gd name="T1" fmla="*/ 0 h 23"/>
                  <a:gd name="T2" fmla="*/ 12 w 13"/>
                  <a:gd name="T3" fmla="*/ 0 h 23"/>
                  <a:gd name="T4" fmla="*/ 13 w 13"/>
                  <a:gd name="T5" fmla="*/ 2 h 23"/>
                  <a:gd name="T6" fmla="*/ 0 w 13"/>
                  <a:gd name="T7" fmla="*/ 22 h 23"/>
                  <a:gd name="T8" fmla="*/ 3 w 13"/>
                  <a:gd name="T9" fmla="*/ 23 h 23"/>
                  <a:gd name="T10" fmla="*/ 10 w 13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23">
                    <a:moveTo>
                      <a:pt x="10" y="0"/>
                    </a:moveTo>
                    <a:lnTo>
                      <a:pt x="12" y="0"/>
                    </a:lnTo>
                    <a:lnTo>
                      <a:pt x="13" y="2"/>
                    </a:lnTo>
                    <a:lnTo>
                      <a:pt x="0" y="22"/>
                    </a:lnTo>
                    <a:lnTo>
                      <a:pt x="3" y="2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7" name="Freeform 256">
                <a:extLst>
                  <a:ext uri="{FF2B5EF4-FFF2-40B4-BE49-F238E27FC236}">
                    <a16:creationId xmlns:a16="http://schemas.microsoft.com/office/drawing/2014/main" id="{9ACA32DC-1D6B-FAE4-6924-783CEB659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2488" y="4165055"/>
                <a:ext cx="28575" cy="33338"/>
              </a:xfrm>
              <a:custGeom>
                <a:avLst/>
                <a:gdLst>
                  <a:gd name="T0" fmla="*/ 16 w 38"/>
                  <a:gd name="T1" fmla="*/ 0 h 38"/>
                  <a:gd name="T2" fmla="*/ 0 w 38"/>
                  <a:gd name="T3" fmla="*/ 18 h 38"/>
                  <a:gd name="T4" fmla="*/ 21 w 38"/>
                  <a:gd name="T5" fmla="*/ 38 h 38"/>
                  <a:gd name="T6" fmla="*/ 38 w 38"/>
                  <a:gd name="T7" fmla="*/ 20 h 38"/>
                  <a:gd name="T8" fmla="*/ 16 w 38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16" y="0"/>
                    </a:moveTo>
                    <a:lnTo>
                      <a:pt x="0" y="18"/>
                    </a:lnTo>
                    <a:lnTo>
                      <a:pt x="21" y="38"/>
                    </a:lnTo>
                    <a:lnTo>
                      <a:pt x="38" y="2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8" name="Freeform 257">
                <a:extLst>
                  <a:ext uri="{FF2B5EF4-FFF2-40B4-BE49-F238E27FC236}">
                    <a16:creationId xmlns:a16="http://schemas.microsoft.com/office/drawing/2014/main" id="{760BBFAC-1354-1CD4-A801-B93CEB31B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2488" y="4165055"/>
                <a:ext cx="15875" cy="17463"/>
              </a:xfrm>
              <a:custGeom>
                <a:avLst/>
                <a:gdLst>
                  <a:gd name="T0" fmla="*/ 15 w 16"/>
                  <a:gd name="T1" fmla="*/ 0 h 20"/>
                  <a:gd name="T2" fmla="*/ 16 w 16"/>
                  <a:gd name="T3" fmla="*/ 1 h 20"/>
                  <a:gd name="T4" fmla="*/ 0 w 16"/>
                  <a:gd name="T5" fmla="*/ 19 h 20"/>
                  <a:gd name="T6" fmla="*/ 2 w 16"/>
                  <a:gd name="T7" fmla="*/ 20 h 20"/>
                  <a:gd name="T8" fmla="*/ 15 w 16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0">
                    <a:moveTo>
                      <a:pt x="15" y="0"/>
                    </a:moveTo>
                    <a:lnTo>
                      <a:pt x="16" y="1"/>
                    </a:lnTo>
                    <a:lnTo>
                      <a:pt x="0" y="19"/>
                    </a:lnTo>
                    <a:lnTo>
                      <a:pt x="2" y="2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9" name="Freeform 258">
                <a:extLst>
                  <a:ext uri="{FF2B5EF4-FFF2-40B4-BE49-F238E27FC236}">
                    <a16:creationId xmlns:a16="http://schemas.microsoft.com/office/drawing/2014/main" id="{21D5B8D3-7A8A-1ABB-A971-93F9BFCE5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9950" y="4185693"/>
                <a:ext cx="30163" cy="34925"/>
              </a:xfrm>
              <a:custGeom>
                <a:avLst/>
                <a:gdLst>
                  <a:gd name="T0" fmla="*/ 21 w 41"/>
                  <a:gd name="T1" fmla="*/ 0 h 42"/>
                  <a:gd name="T2" fmla="*/ 0 w 41"/>
                  <a:gd name="T3" fmla="*/ 12 h 42"/>
                  <a:gd name="T4" fmla="*/ 21 w 41"/>
                  <a:gd name="T5" fmla="*/ 42 h 42"/>
                  <a:gd name="T6" fmla="*/ 41 w 41"/>
                  <a:gd name="T7" fmla="*/ 30 h 42"/>
                  <a:gd name="T8" fmla="*/ 21 w 41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2">
                    <a:moveTo>
                      <a:pt x="21" y="0"/>
                    </a:moveTo>
                    <a:lnTo>
                      <a:pt x="0" y="12"/>
                    </a:lnTo>
                    <a:lnTo>
                      <a:pt x="21" y="42"/>
                    </a:lnTo>
                    <a:lnTo>
                      <a:pt x="41" y="3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0" name="Freeform 259">
                <a:extLst>
                  <a:ext uri="{FF2B5EF4-FFF2-40B4-BE49-F238E27FC236}">
                    <a16:creationId xmlns:a16="http://schemas.microsoft.com/office/drawing/2014/main" id="{A7E737BA-85BE-5022-86A3-5F6853016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9950" y="4182518"/>
                <a:ext cx="15875" cy="15875"/>
              </a:xfrm>
              <a:custGeom>
                <a:avLst/>
                <a:gdLst>
                  <a:gd name="T0" fmla="*/ 18 w 21"/>
                  <a:gd name="T1" fmla="*/ 0 h 18"/>
                  <a:gd name="T2" fmla="*/ 21 w 21"/>
                  <a:gd name="T3" fmla="*/ 3 h 18"/>
                  <a:gd name="T4" fmla="*/ 0 w 21"/>
                  <a:gd name="T5" fmla="*/ 15 h 18"/>
                  <a:gd name="T6" fmla="*/ 1 w 21"/>
                  <a:gd name="T7" fmla="*/ 18 h 18"/>
                  <a:gd name="T8" fmla="*/ 18 w 2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8" y="0"/>
                    </a:moveTo>
                    <a:lnTo>
                      <a:pt x="21" y="3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1" name="Freeform 260">
                <a:extLst>
                  <a:ext uri="{FF2B5EF4-FFF2-40B4-BE49-F238E27FC236}">
                    <a16:creationId xmlns:a16="http://schemas.microsoft.com/office/drawing/2014/main" id="{1E0F0A40-3DBA-0B5C-CC9C-FF2DAB233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5825" y="4207918"/>
                <a:ext cx="20638" cy="23812"/>
              </a:xfrm>
              <a:custGeom>
                <a:avLst/>
                <a:gdLst>
                  <a:gd name="T0" fmla="*/ 16 w 28"/>
                  <a:gd name="T1" fmla="*/ 0 h 28"/>
                  <a:gd name="T2" fmla="*/ 0 w 28"/>
                  <a:gd name="T3" fmla="*/ 18 h 28"/>
                  <a:gd name="T4" fmla="*/ 11 w 28"/>
                  <a:gd name="T5" fmla="*/ 28 h 28"/>
                  <a:gd name="T6" fmla="*/ 28 w 28"/>
                  <a:gd name="T7" fmla="*/ 10 h 28"/>
                  <a:gd name="T8" fmla="*/ 16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6" y="0"/>
                    </a:moveTo>
                    <a:lnTo>
                      <a:pt x="0" y="18"/>
                    </a:lnTo>
                    <a:lnTo>
                      <a:pt x="11" y="28"/>
                    </a:lnTo>
                    <a:lnTo>
                      <a:pt x="28" y="1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2" name="Freeform 261">
                <a:extLst>
                  <a:ext uri="{FF2B5EF4-FFF2-40B4-BE49-F238E27FC236}">
                    <a16:creationId xmlns:a16="http://schemas.microsoft.com/office/drawing/2014/main" id="{17456322-706F-2266-EFBE-8F2FF7F77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5825" y="4207918"/>
                <a:ext cx="15875" cy="15875"/>
              </a:xfrm>
              <a:custGeom>
                <a:avLst/>
                <a:gdLst>
                  <a:gd name="T0" fmla="*/ 0 w 20"/>
                  <a:gd name="T1" fmla="*/ 15 h 19"/>
                  <a:gd name="T2" fmla="*/ 2 w 20"/>
                  <a:gd name="T3" fmla="*/ 19 h 19"/>
                  <a:gd name="T4" fmla="*/ 1 w 20"/>
                  <a:gd name="T5" fmla="*/ 18 h 19"/>
                  <a:gd name="T6" fmla="*/ 17 w 20"/>
                  <a:gd name="T7" fmla="*/ 0 h 19"/>
                  <a:gd name="T8" fmla="*/ 20 w 20"/>
                  <a:gd name="T9" fmla="*/ 3 h 19"/>
                  <a:gd name="T10" fmla="*/ 0 w 20"/>
                  <a:gd name="T11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9">
                    <a:moveTo>
                      <a:pt x="0" y="15"/>
                    </a:moveTo>
                    <a:lnTo>
                      <a:pt x="2" y="19"/>
                    </a:lnTo>
                    <a:lnTo>
                      <a:pt x="1" y="18"/>
                    </a:lnTo>
                    <a:lnTo>
                      <a:pt x="17" y="0"/>
                    </a:lnTo>
                    <a:lnTo>
                      <a:pt x="20" y="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3" name="Freeform 262">
                <a:extLst>
                  <a:ext uri="{FF2B5EF4-FFF2-40B4-BE49-F238E27FC236}">
                    <a16:creationId xmlns:a16="http://schemas.microsoft.com/office/drawing/2014/main" id="{430105ED-E6CC-EFF4-ECF1-CC8B8E87F6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3763" y="4215855"/>
                <a:ext cx="20637" cy="22225"/>
              </a:xfrm>
              <a:custGeom>
                <a:avLst/>
                <a:gdLst>
                  <a:gd name="T0" fmla="*/ 17 w 26"/>
                  <a:gd name="T1" fmla="*/ 0 h 25"/>
                  <a:gd name="T2" fmla="*/ 26 w 26"/>
                  <a:gd name="T3" fmla="*/ 8 h 25"/>
                  <a:gd name="T4" fmla="*/ 9 w 26"/>
                  <a:gd name="T5" fmla="*/ 25 h 25"/>
                  <a:gd name="T6" fmla="*/ 0 w 26"/>
                  <a:gd name="T7" fmla="*/ 18 h 25"/>
                  <a:gd name="T8" fmla="*/ 17 w 26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17" y="0"/>
                    </a:moveTo>
                    <a:lnTo>
                      <a:pt x="26" y="8"/>
                    </a:lnTo>
                    <a:lnTo>
                      <a:pt x="9" y="25"/>
                    </a:lnTo>
                    <a:lnTo>
                      <a:pt x="0" y="1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4" name="Freeform 263">
                <a:extLst>
                  <a:ext uri="{FF2B5EF4-FFF2-40B4-BE49-F238E27FC236}">
                    <a16:creationId xmlns:a16="http://schemas.microsoft.com/office/drawing/2014/main" id="{B1975A1D-5983-BE03-2733-9EF79BDF9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2163" y="4128543"/>
                <a:ext cx="15875" cy="22225"/>
              </a:xfrm>
              <a:custGeom>
                <a:avLst/>
                <a:gdLst>
                  <a:gd name="T0" fmla="*/ 19 w 19"/>
                  <a:gd name="T1" fmla="*/ 4 h 27"/>
                  <a:gd name="T2" fmla="*/ 8 w 19"/>
                  <a:gd name="T3" fmla="*/ 0 h 27"/>
                  <a:gd name="T4" fmla="*/ 0 w 19"/>
                  <a:gd name="T5" fmla="*/ 23 h 27"/>
                  <a:gd name="T6" fmla="*/ 12 w 19"/>
                  <a:gd name="T7" fmla="*/ 27 h 27"/>
                  <a:gd name="T8" fmla="*/ 19 w 19"/>
                  <a:gd name="T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19" y="4"/>
                    </a:moveTo>
                    <a:lnTo>
                      <a:pt x="8" y="0"/>
                    </a:lnTo>
                    <a:lnTo>
                      <a:pt x="0" y="23"/>
                    </a:lnTo>
                    <a:lnTo>
                      <a:pt x="12" y="27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5" name="Freeform 264">
                <a:extLst>
                  <a:ext uri="{FF2B5EF4-FFF2-40B4-BE49-F238E27FC236}">
                    <a16:creationId xmlns:a16="http://schemas.microsoft.com/office/drawing/2014/main" id="{117CB187-42F8-16C8-D721-F4BD1A506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525" y="4133305"/>
                <a:ext cx="47625" cy="39688"/>
              </a:xfrm>
              <a:custGeom>
                <a:avLst/>
                <a:gdLst>
                  <a:gd name="T0" fmla="*/ 12 w 63"/>
                  <a:gd name="T1" fmla="*/ 0 h 48"/>
                  <a:gd name="T2" fmla="*/ 0 w 63"/>
                  <a:gd name="T3" fmla="*/ 22 h 48"/>
                  <a:gd name="T4" fmla="*/ 52 w 63"/>
                  <a:gd name="T5" fmla="*/ 48 h 48"/>
                  <a:gd name="T6" fmla="*/ 63 w 63"/>
                  <a:gd name="T7" fmla="*/ 27 h 48"/>
                  <a:gd name="T8" fmla="*/ 12 w 63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48">
                    <a:moveTo>
                      <a:pt x="12" y="0"/>
                    </a:moveTo>
                    <a:lnTo>
                      <a:pt x="0" y="22"/>
                    </a:lnTo>
                    <a:lnTo>
                      <a:pt x="52" y="48"/>
                    </a:lnTo>
                    <a:lnTo>
                      <a:pt x="63" y="2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6" name="Freeform 265">
                <a:extLst>
                  <a:ext uri="{FF2B5EF4-FFF2-40B4-BE49-F238E27FC236}">
                    <a16:creationId xmlns:a16="http://schemas.microsoft.com/office/drawing/2014/main" id="{D6C43B5F-D080-2947-990A-63FE7F2FC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625" y="4157118"/>
                <a:ext cx="36513" cy="41275"/>
              </a:xfrm>
              <a:custGeom>
                <a:avLst/>
                <a:gdLst>
                  <a:gd name="T0" fmla="*/ 17 w 49"/>
                  <a:gd name="T1" fmla="*/ 0 h 49"/>
                  <a:gd name="T2" fmla="*/ 0 w 49"/>
                  <a:gd name="T3" fmla="*/ 17 h 49"/>
                  <a:gd name="T4" fmla="*/ 32 w 49"/>
                  <a:gd name="T5" fmla="*/ 49 h 49"/>
                  <a:gd name="T6" fmla="*/ 49 w 49"/>
                  <a:gd name="T7" fmla="*/ 31 h 49"/>
                  <a:gd name="T8" fmla="*/ 17 w 49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9">
                    <a:moveTo>
                      <a:pt x="17" y="0"/>
                    </a:moveTo>
                    <a:lnTo>
                      <a:pt x="0" y="17"/>
                    </a:lnTo>
                    <a:lnTo>
                      <a:pt x="32" y="49"/>
                    </a:lnTo>
                    <a:lnTo>
                      <a:pt x="49" y="3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7" name="Freeform 266">
                <a:extLst>
                  <a:ext uri="{FF2B5EF4-FFF2-40B4-BE49-F238E27FC236}">
                    <a16:creationId xmlns:a16="http://schemas.microsoft.com/office/drawing/2014/main" id="{99ACAD42-A959-9B14-2489-F1D12BA7C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625" y="4155530"/>
                <a:ext cx="15875" cy="17463"/>
              </a:xfrm>
              <a:custGeom>
                <a:avLst/>
                <a:gdLst>
                  <a:gd name="T0" fmla="*/ 14 w 17"/>
                  <a:gd name="T1" fmla="*/ 0 h 21"/>
                  <a:gd name="T2" fmla="*/ 17 w 17"/>
                  <a:gd name="T3" fmla="*/ 1 h 21"/>
                  <a:gd name="T4" fmla="*/ 0 w 17"/>
                  <a:gd name="T5" fmla="*/ 18 h 21"/>
                  <a:gd name="T6" fmla="*/ 3 w 17"/>
                  <a:gd name="T7" fmla="*/ 21 h 21"/>
                  <a:gd name="T8" fmla="*/ 14 w 17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14" y="0"/>
                    </a:moveTo>
                    <a:lnTo>
                      <a:pt x="17" y="1"/>
                    </a:lnTo>
                    <a:lnTo>
                      <a:pt x="0" y="18"/>
                    </a:lnTo>
                    <a:lnTo>
                      <a:pt x="3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8" name="Freeform 267">
                <a:extLst>
                  <a:ext uri="{FF2B5EF4-FFF2-40B4-BE49-F238E27FC236}">
                    <a16:creationId xmlns:a16="http://schemas.microsoft.com/office/drawing/2014/main" id="{F0484447-7FC4-3EB9-B93C-2AAAD9EAB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0438" y="4182518"/>
                <a:ext cx="53975" cy="57150"/>
              </a:xfrm>
              <a:custGeom>
                <a:avLst/>
                <a:gdLst>
                  <a:gd name="T0" fmla="*/ 17 w 70"/>
                  <a:gd name="T1" fmla="*/ 0 h 68"/>
                  <a:gd name="T2" fmla="*/ 0 w 70"/>
                  <a:gd name="T3" fmla="*/ 18 h 68"/>
                  <a:gd name="T4" fmla="*/ 54 w 70"/>
                  <a:gd name="T5" fmla="*/ 68 h 68"/>
                  <a:gd name="T6" fmla="*/ 70 w 70"/>
                  <a:gd name="T7" fmla="*/ 50 h 68"/>
                  <a:gd name="T8" fmla="*/ 17 w 70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8">
                    <a:moveTo>
                      <a:pt x="17" y="0"/>
                    </a:moveTo>
                    <a:lnTo>
                      <a:pt x="0" y="18"/>
                    </a:lnTo>
                    <a:lnTo>
                      <a:pt x="54" y="68"/>
                    </a:lnTo>
                    <a:lnTo>
                      <a:pt x="70" y="5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9" name="Freeform 268">
                <a:extLst>
                  <a:ext uri="{FF2B5EF4-FFF2-40B4-BE49-F238E27FC236}">
                    <a16:creationId xmlns:a16="http://schemas.microsoft.com/office/drawing/2014/main" id="{D76CAFDB-D259-8F90-DFFA-9514B56A3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0438" y="4182518"/>
                <a:ext cx="15875" cy="15875"/>
              </a:xfrm>
              <a:custGeom>
                <a:avLst/>
                <a:gdLst>
                  <a:gd name="T0" fmla="*/ 0 w 17"/>
                  <a:gd name="T1" fmla="*/ 18 h 18"/>
                  <a:gd name="T2" fmla="*/ 17 w 17"/>
                  <a:gd name="T3" fmla="*/ 0 h 18"/>
                  <a:gd name="T4" fmla="*/ 0 w 17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17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0" name="Freeform 269">
                <a:extLst>
                  <a:ext uri="{FF2B5EF4-FFF2-40B4-BE49-F238E27FC236}">
                    <a16:creationId xmlns:a16="http://schemas.microsoft.com/office/drawing/2014/main" id="{276E1EF0-EFA7-731C-1159-FB19AA895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713" y="4225380"/>
                <a:ext cx="53975" cy="57150"/>
              </a:xfrm>
              <a:custGeom>
                <a:avLst/>
                <a:gdLst>
                  <a:gd name="T0" fmla="*/ 16 w 70"/>
                  <a:gd name="T1" fmla="*/ 0 h 68"/>
                  <a:gd name="T2" fmla="*/ 0 w 70"/>
                  <a:gd name="T3" fmla="*/ 18 h 68"/>
                  <a:gd name="T4" fmla="*/ 53 w 70"/>
                  <a:gd name="T5" fmla="*/ 68 h 68"/>
                  <a:gd name="T6" fmla="*/ 70 w 70"/>
                  <a:gd name="T7" fmla="*/ 50 h 68"/>
                  <a:gd name="T8" fmla="*/ 16 w 70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8">
                    <a:moveTo>
                      <a:pt x="16" y="0"/>
                    </a:moveTo>
                    <a:lnTo>
                      <a:pt x="0" y="18"/>
                    </a:lnTo>
                    <a:lnTo>
                      <a:pt x="53" y="68"/>
                    </a:lnTo>
                    <a:lnTo>
                      <a:pt x="70" y="5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1" name="Freeform 270">
                <a:extLst>
                  <a:ext uri="{FF2B5EF4-FFF2-40B4-BE49-F238E27FC236}">
                    <a16:creationId xmlns:a16="http://schemas.microsoft.com/office/drawing/2014/main" id="{CB9D36E9-DCE6-8444-6948-15FC2B455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988" y="4266655"/>
                <a:ext cx="19050" cy="20638"/>
              </a:xfrm>
              <a:custGeom>
                <a:avLst/>
                <a:gdLst>
                  <a:gd name="T0" fmla="*/ 17 w 26"/>
                  <a:gd name="T1" fmla="*/ 0 h 25"/>
                  <a:gd name="T2" fmla="*/ 26 w 26"/>
                  <a:gd name="T3" fmla="*/ 8 h 25"/>
                  <a:gd name="T4" fmla="*/ 9 w 26"/>
                  <a:gd name="T5" fmla="*/ 25 h 25"/>
                  <a:gd name="T6" fmla="*/ 0 w 26"/>
                  <a:gd name="T7" fmla="*/ 18 h 25"/>
                  <a:gd name="T8" fmla="*/ 17 w 26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17" y="0"/>
                    </a:moveTo>
                    <a:lnTo>
                      <a:pt x="26" y="8"/>
                    </a:lnTo>
                    <a:lnTo>
                      <a:pt x="9" y="25"/>
                    </a:lnTo>
                    <a:lnTo>
                      <a:pt x="0" y="1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2" name="Freeform 271">
                <a:extLst>
                  <a:ext uri="{FF2B5EF4-FFF2-40B4-BE49-F238E27FC236}">
                    <a16:creationId xmlns:a16="http://schemas.microsoft.com/office/drawing/2014/main" id="{6A3FC729-99A0-DDAB-A588-CF8414A36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175" y="4128543"/>
                <a:ext cx="15875" cy="22225"/>
              </a:xfrm>
              <a:custGeom>
                <a:avLst/>
                <a:gdLst>
                  <a:gd name="T0" fmla="*/ 22 w 22"/>
                  <a:gd name="T1" fmla="*/ 5 h 27"/>
                  <a:gd name="T2" fmla="*/ 12 w 22"/>
                  <a:gd name="T3" fmla="*/ 0 h 27"/>
                  <a:gd name="T4" fmla="*/ 0 w 22"/>
                  <a:gd name="T5" fmla="*/ 22 h 27"/>
                  <a:gd name="T6" fmla="*/ 10 w 22"/>
                  <a:gd name="T7" fmla="*/ 27 h 27"/>
                  <a:gd name="T8" fmla="*/ 22 w 22"/>
                  <a:gd name="T9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7">
                    <a:moveTo>
                      <a:pt x="22" y="5"/>
                    </a:moveTo>
                    <a:lnTo>
                      <a:pt x="12" y="0"/>
                    </a:lnTo>
                    <a:lnTo>
                      <a:pt x="0" y="22"/>
                    </a:lnTo>
                    <a:lnTo>
                      <a:pt x="10" y="27"/>
                    </a:lnTo>
                    <a:lnTo>
                      <a:pt x="22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3" name="Freeform 272">
                <a:extLst>
                  <a:ext uri="{FF2B5EF4-FFF2-40B4-BE49-F238E27FC236}">
                    <a16:creationId xmlns:a16="http://schemas.microsoft.com/office/drawing/2014/main" id="{9A6E2219-CD74-E449-CB30-9C151F53E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150" y="4157118"/>
                <a:ext cx="65088" cy="42862"/>
              </a:xfrm>
              <a:custGeom>
                <a:avLst/>
                <a:gdLst>
                  <a:gd name="T0" fmla="*/ 8 w 84"/>
                  <a:gd name="T1" fmla="*/ 0 h 50"/>
                  <a:gd name="T2" fmla="*/ 0 w 84"/>
                  <a:gd name="T3" fmla="*/ 23 h 50"/>
                  <a:gd name="T4" fmla="*/ 77 w 84"/>
                  <a:gd name="T5" fmla="*/ 50 h 50"/>
                  <a:gd name="T6" fmla="*/ 84 w 84"/>
                  <a:gd name="T7" fmla="*/ 28 h 50"/>
                  <a:gd name="T8" fmla="*/ 8 w 84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50">
                    <a:moveTo>
                      <a:pt x="8" y="0"/>
                    </a:moveTo>
                    <a:lnTo>
                      <a:pt x="0" y="23"/>
                    </a:lnTo>
                    <a:lnTo>
                      <a:pt x="77" y="50"/>
                    </a:lnTo>
                    <a:lnTo>
                      <a:pt x="84" y="2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4" name="Freeform 273">
                <a:extLst>
                  <a:ext uri="{FF2B5EF4-FFF2-40B4-BE49-F238E27FC236}">
                    <a16:creationId xmlns:a16="http://schemas.microsoft.com/office/drawing/2014/main" id="{271548B9-B726-F738-FA32-F36BF478C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8" y="4180930"/>
                <a:ext cx="15875" cy="22225"/>
              </a:xfrm>
              <a:custGeom>
                <a:avLst/>
                <a:gdLst>
                  <a:gd name="T0" fmla="*/ 7 w 19"/>
                  <a:gd name="T1" fmla="*/ 0 h 26"/>
                  <a:gd name="T2" fmla="*/ 19 w 19"/>
                  <a:gd name="T3" fmla="*/ 3 h 26"/>
                  <a:gd name="T4" fmla="*/ 11 w 19"/>
                  <a:gd name="T5" fmla="*/ 26 h 26"/>
                  <a:gd name="T6" fmla="*/ 0 w 19"/>
                  <a:gd name="T7" fmla="*/ 22 h 26"/>
                  <a:gd name="T8" fmla="*/ 7 w 1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7" y="0"/>
                    </a:moveTo>
                    <a:lnTo>
                      <a:pt x="19" y="3"/>
                    </a:lnTo>
                    <a:lnTo>
                      <a:pt x="11" y="26"/>
                    </a:lnTo>
                    <a:lnTo>
                      <a:pt x="0" y="2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5" name="Freeform 274">
                <a:extLst>
                  <a:ext uri="{FF2B5EF4-FFF2-40B4-BE49-F238E27FC236}">
                    <a16:creationId xmlns:a16="http://schemas.microsoft.com/office/drawing/2014/main" id="{EAF86D81-59EC-94E7-DD92-AE0D0169B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625" y="4153943"/>
                <a:ext cx="17463" cy="22225"/>
              </a:xfrm>
              <a:custGeom>
                <a:avLst/>
                <a:gdLst>
                  <a:gd name="T0" fmla="*/ 19 w 19"/>
                  <a:gd name="T1" fmla="*/ 4 h 27"/>
                  <a:gd name="T2" fmla="*/ 7 w 19"/>
                  <a:gd name="T3" fmla="*/ 0 h 27"/>
                  <a:gd name="T4" fmla="*/ 0 w 19"/>
                  <a:gd name="T5" fmla="*/ 23 h 27"/>
                  <a:gd name="T6" fmla="*/ 11 w 19"/>
                  <a:gd name="T7" fmla="*/ 27 h 27"/>
                  <a:gd name="T8" fmla="*/ 19 w 19"/>
                  <a:gd name="T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19" y="4"/>
                    </a:moveTo>
                    <a:lnTo>
                      <a:pt x="7" y="0"/>
                    </a:lnTo>
                    <a:lnTo>
                      <a:pt x="0" y="23"/>
                    </a:lnTo>
                    <a:lnTo>
                      <a:pt x="11" y="27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6" name="Freeform 275">
                <a:extLst>
                  <a:ext uri="{FF2B5EF4-FFF2-40B4-BE49-F238E27FC236}">
                    <a16:creationId xmlns:a16="http://schemas.microsoft.com/office/drawing/2014/main" id="{32A08717-BCA1-A267-EE59-93746277F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713" y="4133305"/>
                <a:ext cx="44450" cy="39688"/>
              </a:xfrm>
              <a:custGeom>
                <a:avLst/>
                <a:gdLst>
                  <a:gd name="T0" fmla="*/ 12 w 57"/>
                  <a:gd name="T1" fmla="*/ 0 h 47"/>
                  <a:gd name="T2" fmla="*/ 0 w 57"/>
                  <a:gd name="T3" fmla="*/ 20 h 47"/>
                  <a:gd name="T4" fmla="*/ 44 w 57"/>
                  <a:gd name="T5" fmla="*/ 47 h 47"/>
                  <a:gd name="T6" fmla="*/ 57 w 57"/>
                  <a:gd name="T7" fmla="*/ 27 h 47"/>
                  <a:gd name="T8" fmla="*/ 12 w 57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47">
                    <a:moveTo>
                      <a:pt x="12" y="0"/>
                    </a:moveTo>
                    <a:lnTo>
                      <a:pt x="0" y="20"/>
                    </a:lnTo>
                    <a:lnTo>
                      <a:pt x="44" y="47"/>
                    </a:lnTo>
                    <a:lnTo>
                      <a:pt x="57" y="2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7" name="Freeform 276">
                <a:extLst>
                  <a:ext uri="{FF2B5EF4-FFF2-40B4-BE49-F238E27FC236}">
                    <a16:creationId xmlns:a16="http://schemas.microsoft.com/office/drawing/2014/main" id="{B9AE93F4-346C-47F3-D4AB-A2E157C65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463" y="4157118"/>
                <a:ext cx="46037" cy="49212"/>
              </a:xfrm>
              <a:custGeom>
                <a:avLst/>
                <a:gdLst>
                  <a:gd name="T0" fmla="*/ 16 w 60"/>
                  <a:gd name="T1" fmla="*/ 0 h 59"/>
                  <a:gd name="T2" fmla="*/ 0 w 60"/>
                  <a:gd name="T3" fmla="*/ 17 h 59"/>
                  <a:gd name="T4" fmla="*/ 43 w 60"/>
                  <a:gd name="T5" fmla="*/ 59 h 59"/>
                  <a:gd name="T6" fmla="*/ 60 w 60"/>
                  <a:gd name="T7" fmla="*/ 41 h 59"/>
                  <a:gd name="T8" fmla="*/ 16 w 60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9">
                    <a:moveTo>
                      <a:pt x="16" y="0"/>
                    </a:moveTo>
                    <a:lnTo>
                      <a:pt x="0" y="17"/>
                    </a:lnTo>
                    <a:lnTo>
                      <a:pt x="43" y="59"/>
                    </a:lnTo>
                    <a:lnTo>
                      <a:pt x="60" y="4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8" name="Freeform 277">
                <a:extLst>
                  <a:ext uri="{FF2B5EF4-FFF2-40B4-BE49-F238E27FC236}">
                    <a16:creationId xmlns:a16="http://schemas.microsoft.com/office/drawing/2014/main" id="{C3E0F21A-4F96-998C-948D-D8CCD096D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463" y="4155530"/>
                <a:ext cx="17462" cy="17463"/>
              </a:xfrm>
              <a:custGeom>
                <a:avLst/>
                <a:gdLst>
                  <a:gd name="T0" fmla="*/ 15 w 16"/>
                  <a:gd name="T1" fmla="*/ 0 h 20"/>
                  <a:gd name="T2" fmla="*/ 16 w 16"/>
                  <a:gd name="T3" fmla="*/ 1 h 20"/>
                  <a:gd name="T4" fmla="*/ 0 w 16"/>
                  <a:gd name="T5" fmla="*/ 18 h 20"/>
                  <a:gd name="T6" fmla="*/ 2 w 16"/>
                  <a:gd name="T7" fmla="*/ 20 h 20"/>
                  <a:gd name="T8" fmla="*/ 15 w 16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0">
                    <a:moveTo>
                      <a:pt x="15" y="0"/>
                    </a:moveTo>
                    <a:lnTo>
                      <a:pt x="16" y="1"/>
                    </a:lnTo>
                    <a:lnTo>
                      <a:pt x="0" y="18"/>
                    </a:lnTo>
                    <a:lnTo>
                      <a:pt x="2" y="2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9" name="Freeform 278">
                <a:extLst>
                  <a:ext uri="{FF2B5EF4-FFF2-40B4-BE49-F238E27FC236}">
                    <a16:creationId xmlns:a16="http://schemas.microsoft.com/office/drawing/2014/main" id="{C6C02122-A86E-AC55-EED4-22FA95959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8388" y="4190455"/>
                <a:ext cx="44450" cy="49213"/>
              </a:xfrm>
              <a:custGeom>
                <a:avLst/>
                <a:gdLst>
                  <a:gd name="T0" fmla="*/ 17 w 59"/>
                  <a:gd name="T1" fmla="*/ 0 h 58"/>
                  <a:gd name="T2" fmla="*/ 0 w 59"/>
                  <a:gd name="T3" fmla="*/ 18 h 58"/>
                  <a:gd name="T4" fmla="*/ 42 w 59"/>
                  <a:gd name="T5" fmla="*/ 58 h 58"/>
                  <a:gd name="T6" fmla="*/ 59 w 59"/>
                  <a:gd name="T7" fmla="*/ 40 h 58"/>
                  <a:gd name="T8" fmla="*/ 17 w 59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8">
                    <a:moveTo>
                      <a:pt x="17" y="0"/>
                    </a:moveTo>
                    <a:lnTo>
                      <a:pt x="0" y="18"/>
                    </a:lnTo>
                    <a:lnTo>
                      <a:pt x="42" y="58"/>
                    </a:lnTo>
                    <a:lnTo>
                      <a:pt x="59" y="4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0" name="Freeform 279">
                <a:extLst>
                  <a:ext uri="{FF2B5EF4-FFF2-40B4-BE49-F238E27FC236}">
                    <a16:creationId xmlns:a16="http://schemas.microsoft.com/office/drawing/2014/main" id="{AEE080A4-1745-DC5F-00C8-8DD8E3231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138" y="4225380"/>
                <a:ext cx="19050" cy="20638"/>
              </a:xfrm>
              <a:custGeom>
                <a:avLst/>
                <a:gdLst>
                  <a:gd name="T0" fmla="*/ 17 w 26"/>
                  <a:gd name="T1" fmla="*/ 0 h 25"/>
                  <a:gd name="T2" fmla="*/ 26 w 26"/>
                  <a:gd name="T3" fmla="*/ 8 h 25"/>
                  <a:gd name="T4" fmla="*/ 9 w 26"/>
                  <a:gd name="T5" fmla="*/ 25 h 25"/>
                  <a:gd name="T6" fmla="*/ 0 w 26"/>
                  <a:gd name="T7" fmla="*/ 18 h 25"/>
                  <a:gd name="T8" fmla="*/ 17 w 26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17" y="0"/>
                    </a:moveTo>
                    <a:lnTo>
                      <a:pt x="26" y="8"/>
                    </a:lnTo>
                    <a:lnTo>
                      <a:pt x="9" y="25"/>
                    </a:lnTo>
                    <a:lnTo>
                      <a:pt x="0" y="1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1" name="Freeform 280">
                <a:extLst>
                  <a:ext uri="{FF2B5EF4-FFF2-40B4-BE49-F238E27FC236}">
                    <a16:creationId xmlns:a16="http://schemas.microsoft.com/office/drawing/2014/main" id="{097D224B-9B81-6077-80B3-A812BEE45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3775" y="4128543"/>
                <a:ext cx="17463" cy="20637"/>
              </a:xfrm>
              <a:custGeom>
                <a:avLst/>
                <a:gdLst>
                  <a:gd name="T0" fmla="*/ 23 w 23"/>
                  <a:gd name="T1" fmla="*/ 6 h 26"/>
                  <a:gd name="T2" fmla="*/ 13 w 23"/>
                  <a:gd name="T3" fmla="*/ 0 h 26"/>
                  <a:gd name="T4" fmla="*/ 0 w 23"/>
                  <a:gd name="T5" fmla="*/ 20 h 26"/>
                  <a:gd name="T6" fmla="*/ 11 w 23"/>
                  <a:gd name="T7" fmla="*/ 26 h 26"/>
                  <a:gd name="T8" fmla="*/ 23 w 23"/>
                  <a:gd name="T9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6">
                    <a:moveTo>
                      <a:pt x="23" y="6"/>
                    </a:moveTo>
                    <a:lnTo>
                      <a:pt x="13" y="0"/>
                    </a:lnTo>
                    <a:lnTo>
                      <a:pt x="0" y="20"/>
                    </a:lnTo>
                    <a:lnTo>
                      <a:pt x="11" y="26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2" name="Freeform 281">
                <a:extLst>
                  <a:ext uri="{FF2B5EF4-FFF2-40B4-BE49-F238E27FC236}">
                    <a16:creationId xmlns:a16="http://schemas.microsoft.com/office/drawing/2014/main" id="{537E4668-A837-14E1-9601-316E45FBE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988" y="4153943"/>
                <a:ext cx="149225" cy="79375"/>
              </a:xfrm>
              <a:custGeom>
                <a:avLst/>
                <a:gdLst>
                  <a:gd name="T0" fmla="*/ 8 w 193"/>
                  <a:gd name="T1" fmla="*/ 0 h 94"/>
                  <a:gd name="T2" fmla="*/ 0 w 193"/>
                  <a:gd name="T3" fmla="*/ 23 h 94"/>
                  <a:gd name="T4" fmla="*/ 186 w 193"/>
                  <a:gd name="T5" fmla="*/ 94 h 94"/>
                  <a:gd name="T6" fmla="*/ 193 w 193"/>
                  <a:gd name="T7" fmla="*/ 72 h 94"/>
                  <a:gd name="T8" fmla="*/ 8 w 193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94">
                    <a:moveTo>
                      <a:pt x="8" y="0"/>
                    </a:moveTo>
                    <a:lnTo>
                      <a:pt x="0" y="23"/>
                    </a:lnTo>
                    <a:lnTo>
                      <a:pt x="186" y="94"/>
                    </a:lnTo>
                    <a:lnTo>
                      <a:pt x="193" y="7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3" name="Freeform 282">
                <a:extLst>
                  <a:ext uri="{FF2B5EF4-FFF2-40B4-BE49-F238E27FC236}">
                    <a16:creationId xmlns:a16="http://schemas.microsoft.com/office/drawing/2014/main" id="{BF83135E-4D53-2965-AA6D-455148CC0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5863" y="4214268"/>
                <a:ext cx="15875" cy="22225"/>
              </a:xfrm>
              <a:custGeom>
                <a:avLst/>
                <a:gdLst>
                  <a:gd name="T0" fmla="*/ 7 w 19"/>
                  <a:gd name="T1" fmla="*/ 0 h 26"/>
                  <a:gd name="T2" fmla="*/ 19 w 19"/>
                  <a:gd name="T3" fmla="*/ 3 h 26"/>
                  <a:gd name="T4" fmla="*/ 11 w 19"/>
                  <a:gd name="T5" fmla="*/ 26 h 26"/>
                  <a:gd name="T6" fmla="*/ 0 w 19"/>
                  <a:gd name="T7" fmla="*/ 22 h 26"/>
                  <a:gd name="T8" fmla="*/ 7 w 1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7" y="0"/>
                    </a:moveTo>
                    <a:lnTo>
                      <a:pt x="19" y="3"/>
                    </a:lnTo>
                    <a:lnTo>
                      <a:pt x="11" y="26"/>
                    </a:lnTo>
                    <a:lnTo>
                      <a:pt x="0" y="2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4" name="Freeform 283">
                <a:extLst>
                  <a:ext uri="{FF2B5EF4-FFF2-40B4-BE49-F238E27FC236}">
                    <a16:creationId xmlns:a16="http://schemas.microsoft.com/office/drawing/2014/main" id="{0A95D427-01C7-2966-6851-BF799E625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463" y="4150768"/>
                <a:ext cx="17462" cy="22225"/>
              </a:xfrm>
              <a:custGeom>
                <a:avLst/>
                <a:gdLst>
                  <a:gd name="T0" fmla="*/ 19 w 19"/>
                  <a:gd name="T1" fmla="*/ 3 h 26"/>
                  <a:gd name="T2" fmla="*/ 8 w 19"/>
                  <a:gd name="T3" fmla="*/ 0 h 26"/>
                  <a:gd name="T4" fmla="*/ 0 w 19"/>
                  <a:gd name="T5" fmla="*/ 22 h 26"/>
                  <a:gd name="T6" fmla="*/ 11 w 19"/>
                  <a:gd name="T7" fmla="*/ 26 h 26"/>
                  <a:gd name="T8" fmla="*/ 19 w 19"/>
                  <a:gd name="T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9" y="3"/>
                    </a:moveTo>
                    <a:lnTo>
                      <a:pt x="8" y="0"/>
                    </a:lnTo>
                    <a:lnTo>
                      <a:pt x="0" y="22"/>
                    </a:lnTo>
                    <a:lnTo>
                      <a:pt x="11" y="26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5" name="Freeform 284">
                <a:extLst>
                  <a:ext uri="{FF2B5EF4-FFF2-40B4-BE49-F238E27FC236}">
                    <a16:creationId xmlns:a16="http://schemas.microsoft.com/office/drawing/2014/main" id="{34AD941A-26F3-D8B8-AA95-3CF09F5C8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9475" y="3731668"/>
                <a:ext cx="139700" cy="76200"/>
              </a:xfrm>
              <a:custGeom>
                <a:avLst/>
                <a:gdLst>
                  <a:gd name="T0" fmla="*/ 0 w 183"/>
                  <a:gd name="T1" fmla="*/ 66 h 89"/>
                  <a:gd name="T2" fmla="*/ 8 w 183"/>
                  <a:gd name="T3" fmla="*/ 89 h 89"/>
                  <a:gd name="T4" fmla="*/ 183 w 183"/>
                  <a:gd name="T5" fmla="*/ 22 h 89"/>
                  <a:gd name="T6" fmla="*/ 175 w 183"/>
                  <a:gd name="T7" fmla="*/ 0 h 89"/>
                  <a:gd name="T8" fmla="*/ 0 w 183"/>
                  <a:gd name="T9" fmla="*/ 6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89">
                    <a:moveTo>
                      <a:pt x="0" y="66"/>
                    </a:moveTo>
                    <a:lnTo>
                      <a:pt x="8" y="89"/>
                    </a:lnTo>
                    <a:lnTo>
                      <a:pt x="183" y="22"/>
                    </a:lnTo>
                    <a:lnTo>
                      <a:pt x="175" y="0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6" name="Freeform 285">
                <a:extLst>
                  <a:ext uri="{FF2B5EF4-FFF2-40B4-BE49-F238E27FC236}">
                    <a16:creationId xmlns:a16="http://schemas.microsoft.com/office/drawing/2014/main" id="{738EF332-938C-73A9-19B8-66B7F4DBE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2825" y="3728493"/>
                <a:ext cx="15875" cy="22225"/>
              </a:xfrm>
              <a:custGeom>
                <a:avLst/>
                <a:gdLst>
                  <a:gd name="T0" fmla="*/ 0 w 19"/>
                  <a:gd name="T1" fmla="*/ 4 h 26"/>
                  <a:gd name="T2" fmla="*/ 11 w 19"/>
                  <a:gd name="T3" fmla="*/ 0 h 26"/>
                  <a:gd name="T4" fmla="*/ 19 w 19"/>
                  <a:gd name="T5" fmla="*/ 23 h 26"/>
                  <a:gd name="T6" fmla="*/ 8 w 19"/>
                  <a:gd name="T7" fmla="*/ 26 h 26"/>
                  <a:gd name="T8" fmla="*/ 0 w 19"/>
                  <a:gd name="T9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0" y="4"/>
                    </a:moveTo>
                    <a:lnTo>
                      <a:pt x="11" y="0"/>
                    </a:lnTo>
                    <a:lnTo>
                      <a:pt x="19" y="23"/>
                    </a:lnTo>
                    <a:lnTo>
                      <a:pt x="8" y="26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7" name="Freeform 286">
                <a:extLst>
                  <a:ext uri="{FF2B5EF4-FFF2-40B4-BE49-F238E27FC236}">
                    <a16:creationId xmlns:a16="http://schemas.microsoft.com/office/drawing/2014/main" id="{7A84BAE3-BC00-C369-497B-63C183E45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9950" y="3787230"/>
                <a:ext cx="15875" cy="23813"/>
              </a:xfrm>
              <a:custGeom>
                <a:avLst/>
                <a:gdLst>
                  <a:gd name="T0" fmla="*/ 12 w 20"/>
                  <a:gd name="T1" fmla="*/ 0 h 27"/>
                  <a:gd name="T2" fmla="*/ 0 w 20"/>
                  <a:gd name="T3" fmla="*/ 4 h 27"/>
                  <a:gd name="T4" fmla="*/ 8 w 20"/>
                  <a:gd name="T5" fmla="*/ 27 h 27"/>
                  <a:gd name="T6" fmla="*/ 20 w 20"/>
                  <a:gd name="T7" fmla="*/ 23 h 27"/>
                  <a:gd name="T8" fmla="*/ 12 w 20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7">
                    <a:moveTo>
                      <a:pt x="12" y="0"/>
                    </a:moveTo>
                    <a:lnTo>
                      <a:pt x="0" y="4"/>
                    </a:lnTo>
                    <a:lnTo>
                      <a:pt x="8" y="27"/>
                    </a:lnTo>
                    <a:lnTo>
                      <a:pt x="20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8" name="Freeform 287">
                <a:extLst>
                  <a:ext uri="{FF2B5EF4-FFF2-40B4-BE49-F238E27FC236}">
                    <a16:creationId xmlns:a16="http://schemas.microsoft.com/office/drawing/2014/main" id="{E851C66C-194B-96DB-1558-A091E2B8B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9788" y="3825330"/>
                <a:ext cx="227012" cy="26988"/>
              </a:xfrm>
              <a:custGeom>
                <a:avLst/>
                <a:gdLst>
                  <a:gd name="T0" fmla="*/ 0 w 295"/>
                  <a:gd name="T1" fmla="*/ 9 h 33"/>
                  <a:gd name="T2" fmla="*/ 0 w 295"/>
                  <a:gd name="T3" fmla="*/ 33 h 33"/>
                  <a:gd name="T4" fmla="*/ 295 w 295"/>
                  <a:gd name="T5" fmla="*/ 24 h 33"/>
                  <a:gd name="T6" fmla="*/ 295 w 295"/>
                  <a:gd name="T7" fmla="*/ 0 h 33"/>
                  <a:gd name="T8" fmla="*/ 0 w 295"/>
                  <a:gd name="T9" fmla="*/ 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5" h="33">
                    <a:moveTo>
                      <a:pt x="0" y="9"/>
                    </a:moveTo>
                    <a:lnTo>
                      <a:pt x="0" y="33"/>
                    </a:lnTo>
                    <a:lnTo>
                      <a:pt x="295" y="24"/>
                    </a:lnTo>
                    <a:lnTo>
                      <a:pt x="295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9" name="Rectangle 288">
                <a:extLst>
                  <a:ext uri="{FF2B5EF4-FFF2-40B4-BE49-F238E27FC236}">
                    <a16:creationId xmlns:a16="http://schemas.microsoft.com/office/drawing/2014/main" id="{E53EA3D6-38CB-DFDC-1FD8-090A8F41E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6800" y="3825330"/>
                <a:ext cx="15875" cy="1905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0" name="Rectangle 289">
                <a:extLst>
                  <a:ext uri="{FF2B5EF4-FFF2-40B4-BE49-F238E27FC236}">
                    <a16:creationId xmlns:a16="http://schemas.microsoft.com/office/drawing/2014/main" id="{5F99FFC0-4B77-50D8-1781-8626E94D5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1850" y="3831680"/>
                <a:ext cx="15875" cy="206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1" name="Rectangle 290">
                <a:extLst>
                  <a:ext uri="{FF2B5EF4-FFF2-40B4-BE49-F238E27FC236}">
                    <a16:creationId xmlns:a16="http://schemas.microsoft.com/office/drawing/2014/main" id="{B6668688-12FC-D8EA-E7D5-0E671DE2C1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688" y="4009480"/>
                <a:ext cx="19050" cy="2857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2" name="Freeform 291">
                <a:extLst>
                  <a:ext uri="{FF2B5EF4-FFF2-40B4-BE49-F238E27FC236}">
                    <a16:creationId xmlns:a16="http://schemas.microsoft.com/office/drawing/2014/main" id="{8CF0FF92-2993-EFC5-518B-746B8F3EA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688" y="3993605"/>
                <a:ext cx="22225" cy="20638"/>
              </a:xfrm>
              <a:custGeom>
                <a:avLst/>
                <a:gdLst>
                  <a:gd name="T0" fmla="*/ 0 w 27"/>
                  <a:gd name="T1" fmla="*/ 15 h 25"/>
                  <a:gd name="T2" fmla="*/ 22 w 27"/>
                  <a:gd name="T3" fmla="*/ 25 h 25"/>
                  <a:gd name="T4" fmla="*/ 27 w 27"/>
                  <a:gd name="T5" fmla="*/ 10 h 25"/>
                  <a:gd name="T6" fmla="*/ 5 w 27"/>
                  <a:gd name="T7" fmla="*/ 0 h 25"/>
                  <a:gd name="T8" fmla="*/ 0 w 27"/>
                  <a:gd name="T9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5">
                    <a:moveTo>
                      <a:pt x="0" y="15"/>
                    </a:moveTo>
                    <a:lnTo>
                      <a:pt x="22" y="25"/>
                    </a:lnTo>
                    <a:lnTo>
                      <a:pt x="27" y="10"/>
                    </a:lnTo>
                    <a:lnTo>
                      <a:pt x="5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3" name="Freeform 292">
                <a:extLst>
                  <a:ext uri="{FF2B5EF4-FFF2-40B4-BE49-F238E27FC236}">
                    <a16:creationId xmlns:a16="http://schemas.microsoft.com/office/drawing/2014/main" id="{7D94DB9C-5A03-0B4D-6775-66CF0EA27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688" y="3998368"/>
                <a:ext cx="19050" cy="15875"/>
              </a:xfrm>
              <a:custGeom>
                <a:avLst/>
                <a:gdLst>
                  <a:gd name="T0" fmla="*/ 0 w 24"/>
                  <a:gd name="T1" fmla="*/ 5 h 10"/>
                  <a:gd name="T2" fmla="*/ 0 w 24"/>
                  <a:gd name="T3" fmla="*/ 0 h 10"/>
                  <a:gd name="T4" fmla="*/ 22 w 24"/>
                  <a:gd name="T5" fmla="*/ 10 h 10"/>
                  <a:gd name="T6" fmla="*/ 24 w 24"/>
                  <a:gd name="T7" fmla="*/ 5 h 10"/>
                  <a:gd name="T8" fmla="*/ 0 w 24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0">
                    <a:moveTo>
                      <a:pt x="0" y="5"/>
                    </a:moveTo>
                    <a:lnTo>
                      <a:pt x="0" y="0"/>
                    </a:lnTo>
                    <a:lnTo>
                      <a:pt x="22" y="10"/>
                    </a:lnTo>
                    <a:lnTo>
                      <a:pt x="24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2" name="Freeform 293">
                <a:extLst>
                  <a:ext uri="{FF2B5EF4-FFF2-40B4-BE49-F238E27FC236}">
                    <a16:creationId xmlns:a16="http://schemas.microsoft.com/office/drawing/2014/main" id="{DB27727E-D73B-C23A-251C-5D5A69DE1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450" y="3976143"/>
                <a:ext cx="25400" cy="26987"/>
              </a:xfrm>
              <a:custGeom>
                <a:avLst/>
                <a:gdLst>
                  <a:gd name="T0" fmla="*/ 0 w 32"/>
                  <a:gd name="T1" fmla="*/ 19 h 31"/>
                  <a:gd name="T2" fmla="*/ 20 w 32"/>
                  <a:gd name="T3" fmla="*/ 31 h 31"/>
                  <a:gd name="T4" fmla="*/ 32 w 32"/>
                  <a:gd name="T5" fmla="*/ 13 h 31"/>
                  <a:gd name="T6" fmla="*/ 11 w 32"/>
                  <a:gd name="T7" fmla="*/ 0 h 31"/>
                  <a:gd name="T8" fmla="*/ 0 w 32"/>
                  <a:gd name="T9" fmla="*/ 1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1">
                    <a:moveTo>
                      <a:pt x="0" y="19"/>
                    </a:moveTo>
                    <a:lnTo>
                      <a:pt x="20" y="31"/>
                    </a:lnTo>
                    <a:lnTo>
                      <a:pt x="32" y="13"/>
                    </a:lnTo>
                    <a:lnTo>
                      <a:pt x="11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3" name="Freeform 294">
                <a:extLst>
                  <a:ext uri="{FF2B5EF4-FFF2-40B4-BE49-F238E27FC236}">
                    <a16:creationId xmlns:a16="http://schemas.microsoft.com/office/drawing/2014/main" id="{9F36C9BD-1DA2-B570-5E65-BFC4B7D1B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450" y="3987255"/>
                <a:ext cx="17463" cy="15875"/>
              </a:xfrm>
              <a:custGeom>
                <a:avLst/>
                <a:gdLst>
                  <a:gd name="T0" fmla="*/ 0 w 22"/>
                  <a:gd name="T1" fmla="*/ 1 h 12"/>
                  <a:gd name="T2" fmla="*/ 2 w 22"/>
                  <a:gd name="T3" fmla="*/ 0 h 12"/>
                  <a:gd name="T4" fmla="*/ 22 w 22"/>
                  <a:gd name="T5" fmla="*/ 12 h 12"/>
                  <a:gd name="T6" fmla="*/ 22 w 22"/>
                  <a:gd name="T7" fmla="*/ 11 h 12"/>
                  <a:gd name="T8" fmla="*/ 0 w 2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2">
                    <a:moveTo>
                      <a:pt x="0" y="1"/>
                    </a:moveTo>
                    <a:lnTo>
                      <a:pt x="2" y="0"/>
                    </a:lnTo>
                    <a:lnTo>
                      <a:pt x="22" y="12"/>
                    </a:lnTo>
                    <a:lnTo>
                      <a:pt x="22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4" name="Freeform 295">
                <a:extLst>
                  <a:ext uri="{FF2B5EF4-FFF2-40B4-BE49-F238E27FC236}">
                    <a16:creationId xmlns:a16="http://schemas.microsoft.com/office/drawing/2014/main" id="{312BB557-CF4E-B5CB-CB44-4404A97FA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7563" y="3930105"/>
                <a:ext cx="57150" cy="58738"/>
              </a:xfrm>
              <a:custGeom>
                <a:avLst/>
                <a:gdLst>
                  <a:gd name="T0" fmla="*/ 0 w 74"/>
                  <a:gd name="T1" fmla="*/ 54 h 71"/>
                  <a:gd name="T2" fmla="*/ 17 w 74"/>
                  <a:gd name="T3" fmla="*/ 71 h 71"/>
                  <a:gd name="T4" fmla="*/ 74 w 74"/>
                  <a:gd name="T5" fmla="*/ 17 h 71"/>
                  <a:gd name="T6" fmla="*/ 58 w 74"/>
                  <a:gd name="T7" fmla="*/ 0 h 71"/>
                  <a:gd name="T8" fmla="*/ 0 w 74"/>
                  <a:gd name="T9" fmla="*/ 54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1">
                    <a:moveTo>
                      <a:pt x="0" y="54"/>
                    </a:moveTo>
                    <a:lnTo>
                      <a:pt x="17" y="71"/>
                    </a:lnTo>
                    <a:lnTo>
                      <a:pt x="74" y="17"/>
                    </a:lnTo>
                    <a:lnTo>
                      <a:pt x="58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5" name="Freeform 296">
                <a:extLst>
                  <a:ext uri="{FF2B5EF4-FFF2-40B4-BE49-F238E27FC236}">
                    <a16:creationId xmlns:a16="http://schemas.microsoft.com/office/drawing/2014/main" id="{AD766348-5A43-C35D-A0C2-64ED3ACEF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5975" y="3972968"/>
                <a:ext cx="15875" cy="15875"/>
              </a:xfrm>
              <a:custGeom>
                <a:avLst/>
                <a:gdLst>
                  <a:gd name="T0" fmla="*/ 0 w 21"/>
                  <a:gd name="T1" fmla="*/ 2 h 17"/>
                  <a:gd name="T2" fmla="*/ 3 w 21"/>
                  <a:gd name="T3" fmla="*/ 0 h 17"/>
                  <a:gd name="T4" fmla="*/ 1 w 21"/>
                  <a:gd name="T5" fmla="*/ 0 h 17"/>
                  <a:gd name="T6" fmla="*/ 18 w 21"/>
                  <a:gd name="T7" fmla="*/ 17 h 17"/>
                  <a:gd name="T8" fmla="*/ 21 w 21"/>
                  <a:gd name="T9" fmla="*/ 15 h 17"/>
                  <a:gd name="T10" fmla="*/ 0 w 21"/>
                  <a:gd name="T11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7">
                    <a:moveTo>
                      <a:pt x="0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8" y="17"/>
                    </a:lnTo>
                    <a:lnTo>
                      <a:pt x="21" y="1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6" name="Freeform 297">
                <a:extLst>
                  <a:ext uri="{FF2B5EF4-FFF2-40B4-BE49-F238E27FC236}">
                    <a16:creationId xmlns:a16="http://schemas.microsoft.com/office/drawing/2014/main" id="{DD52D078-4606-09C1-2F98-2CF6B107B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425" y="3922168"/>
                <a:ext cx="20638" cy="20637"/>
              </a:xfrm>
              <a:custGeom>
                <a:avLst/>
                <a:gdLst>
                  <a:gd name="T0" fmla="*/ 0 w 25"/>
                  <a:gd name="T1" fmla="*/ 9 h 26"/>
                  <a:gd name="T2" fmla="*/ 9 w 25"/>
                  <a:gd name="T3" fmla="*/ 0 h 26"/>
                  <a:gd name="T4" fmla="*/ 25 w 25"/>
                  <a:gd name="T5" fmla="*/ 18 h 26"/>
                  <a:gd name="T6" fmla="*/ 16 w 25"/>
                  <a:gd name="T7" fmla="*/ 26 h 26"/>
                  <a:gd name="T8" fmla="*/ 0 w 25"/>
                  <a:gd name="T9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6">
                    <a:moveTo>
                      <a:pt x="0" y="9"/>
                    </a:moveTo>
                    <a:lnTo>
                      <a:pt x="9" y="0"/>
                    </a:lnTo>
                    <a:lnTo>
                      <a:pt x="25" y="18"/>
                    </a:lnTo>
                    <a:lnTo>
                      <a:pt x="16" y="2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7" name="Rectangle 298">
                <a:extLst>
                  <a:ext uri="{FF2B5EF4-FFF2-40B4-BE49-F238E27FC236}">
                    <a16:creationId xmlns:a16="http://schemas.microsoft.com/office/drawing/2014/main" id="{4D6A2D1F-A130-0303-1A52-358A85D4B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688" y="4031705"/>
                <a:ext cx="19050" cy="1587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8" name="Rectangle 299">
                <a:extLst>
                  <a:ext uri="{FF2B5EF4-FFF2-40B4-BE49-F238E27FC236}">
                    <a16:creationId xmlns:a16="http://schemas.microsoft.com/office/drawing/2014/main" id="{16F712FD-E28C-C661-F5C1-E6353C31F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4663" y="4036468"/>
                <a:ext cx="639762" cy="2063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9" name="Rectangle 300">
                <a:extLst>
                  <a:ext uri="{FF2B5EF4-FFF2-40B4-BE49-F238E27FC236}">
                    <a16:creationId xmlns:a16="http://schemas.microsoft.com/office/drawing/2014/main" id="{E0D9F018-7B45-37B1-DA01-DD3F0D8440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4425" y="4036468"/>
                <a:ext cx="17463" cy="2063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0" name="Rectangle 301">
                <a:extLst>
                  <a:ext uri="{FF2B5EF4-FFF2-40B4-BE49-F238E27FC236}">
                    <a16:creationId xmlns:a16="http://schemas.microsoft.com/office/drawing/2014/main" id="{AF0CF310-FDAD-FECA-5949-24BF7F763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6725" y="4036468"/>
                <a:ext cx="15875" cy="20637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1" name="Freeform 302">
                <a:extLst>
                  <a:ext uri="{FF2B5EF4-FFF2-40B4-BE49-F238E27FC236}">
                    <a16:creationId xmlns:a16="http://schemas.microsoft.com/office/drawing/2014/main" id="{6987099C-DCAF-1762-A079-C74ACE67F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6338" y="4014243"/>
                <a:ext cx="1804987" cy="61912"/>
              </a:xfrm>
              <a:custGeom>
                <a:avLst/>
                <a:gdLst>
                  <a:gd name="T0" fmla="*/ 0 w 2352"/>
                  <a:gd name="T1" fmla="*/ 0 h 74"/>
                  <a:gd name="T2" fmla="*/ 588 w 2352"/>
                  <a:gd name="T3" fmla="*/ 0 h 74"/>
                  <a:gd name="T4" fmla="*/ 1175 w 2352"/>
                  <a:gd name="T5" fmla="*/ 0 h 74"/>
                  <a:gd name="T6" fmla="*/ 1763 w 2352"/>
                  <a:gd name="T7" fmla="*/ 0 h 74"/>
                  <a:gd name="T8" fmla="*/ 2352 w 2352"/>
                  <a:gd name="T9" fmla="*/ 0 h 74"/>
                  <a:gd name="T10" fmla="*/ 2352 w 2352"/>
                  <a:gd name="T11" fmla="*/ 74 h 74"/>
                  <a:gd name="T12" fmla="*/ 1763 w 2352"/>
                  <a:gd name="T13" fmla="*/ 74 h 74"/>
                  <a:gd name="T14" fmla="*/ 1175 w 2352"/>
                  <a:gd name="T15" fmla="*/ 74 h 74"/>
                  <a:gd name="T16" fmla="*/ 588 w 2352"/>
                  <a:gd name="T17" fmla="*/ 74 h 74"/>
                  <a:gd name="T18" fmla="*/ 0 w 2352"/>
                  <a:gd name="T19" fmla="*/ 74 h 74"/>
                  <a:gd name="T20" fmla="*/ 0 w 2352"/>
                  <a:gd name="T21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52" h="74">
                    <a:moveTo>
                      <a:pt x="0" y="0"/>
                    </a:moveTo>
                    <a:lnTo>
                      <a:pt x="588" y="0"/>
                    </a:lnTo>
                    <a:lnTo>
                      <a:pt x="1175" y="0"/>
                    </a:lnTo>
                    <a:lnTo>
                      <a:pt x="1763" y="0"/>
                    </a:lnTo>
                    <a:lnTo>
                      <a:pt x="2352" y="0"/>
                    </a:lnTo>
                    <a:lnTo>
                      <a:pt x="2352" y="74"/>
                    </a:lnTo>
                    <a:lnTo>
                      <a:pt x="1763" y="74"/>
                    </a:lnTo>
                    <a:lnTo>
                      <a:pt x="1175" y="74"/>
                    </a:lnTo>
                    <a:lnTo>
                      <a:pt x="588" y="74"/>
                    </a:lnTo>
                    <a:lnTo>
                      <a:pt x="0" y="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2" name="Freeform 303">
                <a:extLst>
                  <a:ext uri="{FF2B5EF4-FFF2-40B4-BE49-F238E27FC236}">
                    <a16:creationId xmlns:a16="http://schemas.microsoft.com/office/drawing/2014/main" id="{BAFB3832-CE7D-5E6A-338F-F41ADCF76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988" y="3892005"/>
                <a:ext cx="58737" cy="87313"/>
              </a:xfrm>
              <a:custGeom>
                <a:avLst/>
                <a:gdLst>
                  <a:gd name="T0" fmla="*/ 0 w 77"/>
                  <a:gd name="T1" fmla="*/ 101 h 104"/>
                  <a:gd name="T2" fmla="*/ 1 w 77"/>
                  <a:gd name="T3" fmla="*/ 83 h 104"/>
                  <a:gd name="T4" fmla="*/ 4 w 77"/>
                  <a:gd name="T5" fmla="*/ 64 h 104"/>
                  <a:gd name="T6" fmla="*/ 10 w 77"/>
                  <a:gd name="T7" fmla="*/ 48 h 104"/>
                  <a:gd name="T8" fmla="*/ 19 w 77"/>
                  <a:gd name="T9" fmla="*/ 31 h 104"/>
                  <a:gd name="T10" fmla="*/ 31 w 77"/>
                  <a:gd name="T11" fmla="*/ 19 h 104"/>
                  <a:gd name="T12" fmla="*/ 43 w 77"/>
                  <a:gd name="T13" fmla="*/ 9 h 104"/>
                  <a:gd name="T14" fmla="*/ 59 w 77"/>
                  <a:gd name="T15" fmla="*/ 3 h 104"/>
                  <a:gd name="T16" fmla="*/ 74 w 77"/>
                  <a:gd name="T17" fmla="*/ 0 h 104"/>
                  <a:gd name="T18" fmla="*/ 77 w 77"/>
                  <a:gd name="T19" fmla="*/ 24 h 104"/>
                  <a:gd name="T20" fmla="*/ 66 w 77"/>
                  <a:gd name="T21" fmla="*/ 25 h 104"/>
                  <a:gd name="T22" fmla="*/ 56 w 77"/>
                  <a:gd name="T23" fmla="*/ 29 h 104"/>
                  <a:gd name="T24" fmla="*/ 47 w 77"/>
                  <a:gd name="T25" fmla="*/ 36 h 104"/>
                  <a:gd name="T26" fmla="*/ 38 w 77"/>
                  <a:gd name="T27" fmla="*/ 46 h 104"/>
                  <a:gd name="T28" fmla="*/ 32 w 77"/>
                  <a:gd name="T29" fmla="*/ 58 h 104"/>
                  <a:gd name="T30" fmla="*/ 27 w 77"/>
                  <a:gd name="T31" fmla="*/ 71 h 104"/>
                  <a:gd name="T32" fmla="*/ 24 w 77"/>
                  <a:gd name="T33" fmla="*/ 88 h 104"/>
                  <a:gd name="T34" fmla="*/ 23 w 77"/>
                  <a:gd name="T35" fmla="*/ 104 h 104"/>
                  <a:gd name="T36" fmla="*/ 0 w 77"/>
                  <a:gd name="T37" fmla="*/ 10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104">
                    <a:moveTo>
                      <a:pt x="0" y="101"/>
                    </a:moveTo>
                    <a:lnTo>
                      <a:pt x="1" y="83"/>
                    </a:lnTo>
                    <a:lnTo>
                      <a:pt x="4" y="64"/>
                    </a:lnTo>
                    <a:lnTo>
                      <a:pt x="10" y="48"/>
                    </a:lnTo>
                    <a:lnTo>
                      <a:pt x="19" y="31"/>
                    </a:lnTo>
                    <a:lnTo>
                      <a:pt x="31" y="19"/>
                    </a:lnTo>
                    <a:lnTo>
                      <a:pt x="43" y="9"/>
                    </a:lnTo>
                    <a:lnTo>
                      <a:pt x="59" y="3"/>
                    </a:lnTo>
                    <a:lnTo>
                      <a:pt x="74" y="0"/>
                    </a:lnTo>
                    <a:lnTo>
                      <a:pt x="77" y="24"/>
                    </a:lnTo>
                    <a:lnTo>
                      <a:pt x="66" y="25"/>
                    </a:lnTo>
                    <a:lnTo>
                      <a:pt x="56" y="29"/>
                    </a:lnTo>
                    <a:lnTo>
                      <a:pt x="47" y="36"/>
                    </a:lnTo>
                    <a:lnTo>
                      <a:pt x="38" y="46"/>
                    </a:lnTo>
                    <a:lnTo>
                      <a:pt x="32" y="58"/>
                    </a:lnTo>
                    <a:lnTo>
                      <a:pt x="27" y="71"/>
                    </a:lnTo>
                    <a:lnTo>
                      <a:pt x="24" y="88"/>
                    </a:lnTo>
                    <a:lnTo>
                      <a:pt x="23" y="104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3" name="Freeform 304">
                <a:extLst>
                  <a:ext uri="{FF2B5EF4-FFF2-40B4-BE49-F238E27FC236}">
                    <a16:creationId xmlns:a16="http://schemas.microsoft.com/office/drawing/2014/main" id="{A97DA238-CBE8-2494-FE94-527CD9F38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2138" y="3890418"/>
                <a:ext cx="17462" cy="22225"/>
              </a:xfrm>
              <a:custGeom>
                <a:avLst/>
                <a:gdLst>
                  <a:gd name="T0" fmla="*/ 0 w 14"/>
                  <a:gd name="T1" fmla="*/ 1 h 25"/>
                  <a:gd name="T2" fmla="*/ 12 w 14"/>
                  <a:gd name="T3" fmla="*/ 0 h 25"/>
                  <a:gd name="T4" fmla="*/ 14 w 14"/>
                  <a:gd name="T5" fmla="*/ 24 h 25"/>
                  <a:gd name="T6" fmla="*/ 3 w 14"/>
                  <a:gd name="T7" fmla="*/ 25 h 25"/>
                  <a:gd name="T8" fmla="*/ 0 w 14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0" y="1"/>
                    </a:moveTo>
                    <a:lnTo>
                      <a:pt x="12" y="0"/>
                    </a:lnTo>
                    <a:lnTo>
                      <a:pt x="14" y="24"/>
                    </a:lnTo>
                    <a:lnTo>
                      <a:pt x="3" y="2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4" name="Freeform 305">
                <a:extLst>
                  <a:ext uri="{FF2B5EF4-FFF2-40B4-BE49-F238E27FC236}">
                    <a16:creationId xmlns:a16="http://schemas.microsoft.com/office/drawing/2014/main" id="{F6D3A7C1-29AC-797D-6AAD-98065E89B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988" y="3972968"/>
                <a:ext cx="17462" cy="15875"/>
              </a:xfrm>
              <a:custGeom>
                <a:avLst/>
                <a:gdLst>
                  <a:gd name="T0" fmla="*/ 1 w 24"/>
                  <a:gd name="T1" fmla="*/ 0 h 14"/>
                  <a:gd name="T2" fmla="*/ 0 w 24"/>
                  <a:gd name="T3" fmla="*/ 12 h 14"/>
                  <a:gd name="T4" fmla="*/ 23 w 24"/>
                  <a:gd name="T5" fmla="*/ 14 h 14"/>
                  <a:gd name="T6" fmla="*/ 24 w 24"/>
                  <a:gd name="T7" fmla="*/ 3 h 14"/>
                  <a:gd name="T8" fmla="*/ 1 w 2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4">
                    <a:moveTo>
                      <a:pt x="1" y="0"/>
                    </a:moveTo>
                    <a:lnTo>
                      <a:pt x="0" y="12"/>
                    </a:lnTo>
                    <a:lnTo>
                      <a:pt x="23" y="14"/>
                    </a:lnTo>
                    <a:lnTo>
                      <a:pt x="24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5" name="Rectangle 306">
                <a:extLst>
                  <a:ext uri="{FF2B5EF4-FFF2-40B4-BE49-F238E27FC236}">
                    <a16:creationId xmlns:a16="http://schemas.microsoft.com/office/drawing/2014/main" id="{57CA1251-5558-C806-D9C5-B00A8E4E9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2138" y="3892005"/>
                <a:ext cx="60325" cy="1746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6" name="Rectangle 307">
                <a:extLst>
                  <a:ext uri="{FF2B5EF4-FFF2-40B4-BE49-F238E27FC236}">
                    <a16:creationId xmlns:a16="http://schemas.microsoft.com/office/drawing/2014/main" id="{4CB8AF83-C108-7B30-0281-0B8223538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4200" y="3892005"/>
                <a:ext cx="15875" cy="2063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7" name="Freeform 308">
                <a:extLst>
                  <a:ext uri="{FF2B5EF4-FFF2-40B4-BE49-F238E27FC236}">
                    <a16:creationId xmlns:a16="http://schemas.microsoft.com/office/drawing/2014/main" id="{AE7A1324-68F6-2D23-F5EA-61EB2F2B0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6575" y="3979318"/>
                <a:ext cx="50800" cy="74612"/>
              </a:xfrm>
              <a:custGeom>
                <a:avLst/>
                <a:gdLst>
                  <a:gd name="T0" fmla="*/ 64 w 66"/>
                  <a:gd name="T1" fmla="*/ 90 h 90"/>
                  <a:gd name="T2" fmla="*/ 49 w 66"/>
                  <a:gd name="T3" fmla="*/ 88 h 90"/>
                  <a:gd name="T4" fmla="*/ 36 w 66"/>
                  <a:gd name="T5" fmla="*/ 83 h 90"/>
                  <a:gd name="T6" fmla="*/ 24 w 66"/>
                  <a:gd name="T7" fmla="*/ 76 h 90"/>
                  <a:gd name="T8" fmla="*/ 15 w 66"/>
                  <a:gd name="T9" fmla="*/ 66 h 90"/>
                  <a:gd name="T10" fmla="*/ 8 w 66"/>
                  <a:gd name="T11" fmla="*/ 52 h 90"/>
                  <a:gd name="T12" fmla="*/ 4 w 66"/>
                  <a:gd name="T13" fmla="*/ 37 h 90"/>
                  <a:gd name="T14" fmla="*/ 0 w 66"/>
                  <a:gd name="T15" fmla="*/ 18 h 90"/>
                  <a:gd name="T16" fmla="*/ 0 w 66"/>
                  <a:gd name="T17" fmla="*/ 0 h 90"/>
                  <a:gd name="T18" fmla="*/ 23 w 66"/>
                  <a:gd name="T19" fmla="*/ 0 h 90"/>
                  <a:gd name="T20" fmla="*/ 23 w 66"/>
                  <a:gd name="T21" fmla="*/ 16 h 90"/>
                  <a:gd name="T22" fmla="*/ 27 w 66"/>
                  <a:gd name="T23" fmla="*/ 31 h 90"/>
                  <a:gd name="T24" fmla="*/ 29 w 66"/>
                  <a:gd name="T25" fmla="*/ 42 h 90"/>
                  <a:gd name="T26" fmla="*/ 35 w 66"/>
                  <a:gd name="T27" fmla="*/ 52 h 90"/>
                  <a:gd name="T28" fmla="*/ 41 w 66"/>
                  <a:gd name="T29" fmla="*/ 58 h 90"/>
                  <a:gd name="T30" fmla="*/ 47 w 66"/>
                  <a:gd name="T31" fmla="*/ 63 h 90"/>
                  <a:gd name="T32" fmla="*/ 55 w 66"/>
                  <a:gd name="T33" fmla="*/ 66 h 90"/>
                  <a:gd name="T34" fmla="*/ 66 w 66"/>
                  <a:gd name="T35" fmla="*/ 67 h 90"/>
                  <a:gd name="T36" fmla="*/ 64 w 66"/>
                  <a:gd name="T3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90">
                    <a:moveTo>
                      <a:pt x="64" y="90"/>
                    </a:moveTo>
                    <a:lnTo>
                      <a:pt x="49" y="88"/>
                    </a:lnTo>
                    <a:lnTo>
                      <a:pt x="36" y="83"/>
                    </a:lnTo>
                    <a:lnTo>
                      <a:pt x="24" y="76"/>
                    </a:lnTo>
                    <a:lnTo>
                      <a:pt x="15" y="66"/>
                    </a:lnTo>
                    <a:lnTo>
                      <a:pt x="8" y="52"/>
                    </a:lnTo>
                    <a:lnTo>
                      <a:pt x="4" y="37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16"/>
                    </a:lnTo>
                    <a:lnTo>
                      <a:pt x="27" y="31"/>
                    </a:lnTo>
                    <a:lnTo>
                      <a:pt x="29" y="42"/>
                    </a:lnTo>
                    <a:lnTo>
                      <a:pt x="35" y="52"/>
                    </a:lnTo>
                    <a:lnTo>
                      <a:pt x="41" y="58"/>
                    </a:lnTo>
                    <a:lnTo>
                      <a:pt x="47" y="63"/>
                    </a:lnTo>
                    <a:lnTo>
                      <a:pt x="55" y="66"/>
                    </a:lnTo>
                    <a:lnTo>
                      <a:pt x="66" y="67"/>
                    </a:lnTo>
                    <a:lnTo>
                      <a:pt x="64" y="9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8" name="Freeform 309">
                <a:extLst>
                  <a:ext uri="{FF2B5EF4-FFF2-40B4-BE49-F238E27FC236}">
                    <a16:creationId xmlns:a16="http://schemas.microsoft.com/office/drawing/2014/main" id="{B08246DD-2060-44D4-ACFB-02869D9EA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4200" y="4034880"/>
                <a:ext cx="15875" cy="20638"/>
              </a:xfrm>
              <a:custGeom>
                <a:avLst/>
                <a:gdLst>
                  <a:gd name="T0" fmla="*/ 0 w 14"/>
                  <a:gd name="T1" fmla="*/ 23 h 24"/>
                  <a:gd name="T2" fmla="*/ 11 w 14"/>
                  <a:gd name="T3" fmla="*/ 24 h 24"/>
                  <a:gd name="T4" fmla="*/ 14 w 14"/>
                  <a:gd name="T5" fmla="*/ 1 h 24"/>
                  <a:gd name="T6" fmla="*/ 2 w 14"/>
                  <a:gd name="T7" fmla="*/ 0 h 24"/>
                  <a:gd name="T8" fmla="*/ 0 w 14"/>
                  <a:gd name="T9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">
                    <a:moveTo>
                      <a:pt x="0" y="23"/>
                    </a:moveTo>
                    <a:lnTo>
                      <a:pt x="11" y="24"/>
                    </a:lnTo>
                    <a:lnTo>
                      <a:pt x="14" y="1"/>
                    </a:lnTo>
                    <a:lnTo>
                      <a:pt x="2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9" name="Rectangle 310">
                <a:extLst>
                  <a:ext uri="{FF2B5EF4-FFF2-40B4-BE49-F238E27FC236}">
                    <a16:creationId xmlns:a16="http://schemas.microsoft.com/office/drawing/2014/main" id="{3A533753-3F49-E6B6-9065-B1C9A121D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3725" y="4036468"/>
                <a:ext cx="179388" cy="2063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0" name="Rectangle 311">
                <a:extLst>
                  <a:ext uri="{FF2B5EF4-FFF2-40B4-BE49-F238E27FC236}">
                    <a16:creationId xmlns:a16="http://schemas.microsoft.com/office/drawing/2014/main" id="{AE69644D-1BFC-5F86-B4E9-975BCE16E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4200" y="4036468"/>
                <a:ext cx="15875" cy="2063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1" name="Rectangle 312">
                <a:extLst>
                  <a:ext uri="{FF2B5EF4-FFF2-40B4-BE49-F238E27FC236}">
                    <a16:creationId xmlns:a16="http://schemas.microsoft.com/office/drawing/2014/main" id="{FCD3367B-A4DE-E16A-535D-8BA44FF2D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3113" y="4036468"/>
                <a:ext cx="17462" cy="2063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2" name="Rectangle 313">
                <a:extLst>
                  <a:ext uri="{FF2B5EF4-FFF2-40B4-BE49-F238E27FC236}">
                    <a16:creationId xmlns:a16="http://schemas.microsoft.com/office/drawing/2014/main" id="{2E4F686B-121D-6506-F41E-75912F5918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7863" y="3968205"/>
                <a:ext cx="19050" cy="1587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3" name="Freeform 314">
                <a:extLst>
                  <a:ext uri="{FF2B5EF4-FFF2-40B4-BE49-F238E27FC236}">
                    <a16:creationId xmlns:a16="http://schemas.microsoft.com/office/drawing/2014/main" id="{CE1599E2-11E5-61AC-0077-E15B95EEF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2463" y="4028530"/>
                <a:ext cx="15875" cy="15875"/>
              </a:xfrm>
              <a:custGeom>
                <a:avLst/>
                <a:gdLst>
                  <a:gd name="T0" fmla="*/ 9 w 9"/>
                  <a:gd name="T1" fmla="*/ 4 h 10"/>
                  <a:gd name="T2" fmla="*/ 6 w 9"/>
                  <a:gd name="T3" fmla="*/ 0 h 10"/>
                  <a:gd name="T4" fmla="*/ 0 w 9"/>
                  <a:gd name="T5" fmla="*/ 6 h 10"/>
                  <a:gd name="T6" fmla="*/ 2 w 9"/>
                  <a:gd name="T7" fmla="*/ 10 h 10"/>
                  <a:gd name="T8" fmla="*/ 9 w 9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9" y="4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4" name="Freeform 315">
                <a:extLst>
                  <a:ext uri="{FF2B5EF4-FFF2-40B4-BE49-F238E27FC236}">
                    <a16:creationId xmlns:a16="http://schemas.microsoft.com/office/drawing/2014/main" id="{8DC98F40-1B52-EE3A-92BB-2CA7D6E160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3613" y="3552280"/>
                <a:ext cx="47625" cy="76200"/>
              </a:xfrm>
              <a:custGeom>
                <a:avLst/>
                <a:gdLst>
                  <a:gd name="T0" fmla="*/ 61 w 61"/>
                  <a:gd name="T1" fmla="*/ 10 h 91"/>
                  <a:gd name="T2" fmla="*/ 39 w 61"/>
                  <a:gd name="T3" fmla="*/ 0 h 91"/>
                  <a:gd name="T4" fmla="*/ 0 w 61"/>
                  <a:gd name="T5" fmla="*/ 81 h 91"/>
                  <a:gd name="T6" fmla="*/ 21 w 61"/>
                  <a:gd name="T7" fmla="*/ 91 h 91"/>
                  <a:gd name="T8" fmla="*/ 61 w 61"/>
                  <a:gd name="T9" fmla="*/ 1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91">
                    <a:moveTo>
                      <a:pt x="61" y="10"/>
                    </a:moveTo>
                    <a:lnTo>
                      <a:pt x="39" y="0"/>
                    </a:lnTo>
                    <a:lnTo>
                      <a:pt x="0" y="81"/>
                    </a:lnTo>
                    <a:lnTo>
                      <a:pt x="21" y="91"/>
                    </a:lnTo>
                    <a:lnTo>
                      <a:pt x="61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5" name="Freeform 316">
                <a:extLst>
                  <a:ext uri="{FF2B5EF4-FFF2-40B4-BE49-F238E27FC236}">
                    <a16:creationId xmlns:a16="http://schemas.microsoft.com/office/drawing/2014/main" id="{4AFA2B3E-9BA4-BCDB-5896-AF814B745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5363" y="3544343"/>
                <a:ext cx="15875" cy="15875"/>
              </a:xfrm>
              <a:custGeom>
                <a:avLst/>
                <a:gdLst>
                  <a:gd name="T0" fmla="*/ 22 w 22"/>
                  <a:gd name="T1" fmla="*/ 10 h 10"/>
                  <a:gd name="T2" fmla="*/ 0 w 22"/>
                  <a:gd name="T3" fmla="*/ 0 h 10"/>
                  <a:gd name="T4" fmla="*/ 22 w 2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0">
                    <a:moveTo>
                      <a:pt x="22" y="10"/>
                    </a:moveTo>
                    <a:lnTo>
                      <a:pt x="0" y="0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6" name="Freeform 317">
                <a:extLst>
                  <a:ext uri="{FF2B5EF4-FFF2-40B4-BE49-F238E27FC236}">
                    <a16:creationId xmlns:a16="http://schemas.microsoft.com/office/drawing/2014/main" id="{7974DBB1-B8DC-F2EE-5FEB-4EF31039D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2975" y="3620543"/>
                <a:ext cx="38100" cy="52387"/>
              </a:xfrm>
              <a:custGeom>
                <a:avLst/>
                <a:gdLst>
                  <a:gd name="T0" fmla="*/ 50 w 50"/>
                  <a:gd name="T1" fmla="*/ 12 h 62"/>
                  <a:gd name="T2" fmla="*/ 29 w 50"/>
                  <a:gd name="T3" fmla="*/ 0 h 62"/>
                  <a:gd name="T4" fmla="*/ 0 w 50"/>
                  <a:gd name="T5" fmla="*/ 50 h 62"/>
                  <a:gd name="T6" fmla="*/ 22 w 50"/>
                  <a:gd name="T7" fmla="*/ 62 h 62"/>
                  <a:gd name="T8" fmla="*/ 50 w 50"/>
                  <a:gd name="T9" fmla="*/ 1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62">
                    <a:moveTo>
                      <a:pt x="50" y="12"/>
                    </a:moveTo>
                    <a:lnTo>
                      <a:pt x="29" y="0"/>
                    </a:lnTo>
                    <a:lnTo>
                      <a:pt x="0" y="50"/>
                    </a:lnTo>
                    <a:lnTo>
                      <a:pt x="22" y="62"/>
                    </a:lnTo>
                    <a:lnTo>
                      <a:pt x="5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7" name="Freeform 318">
                <a:extLst>
                  <a:ext uri="{FF2B5EF4-FFF2-40B4-BE49-F238E27FC236}">
                    <a16:creationId xmlns:a16="http://schemas.microsoft.com/office/drawing/2014/main" id="{F444CEED-CB12-7FD4-CF60-055737B4B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3613" y="3614193"/>
                <a:ext cx="17462" cy="15875"/>
              </a:xfrm>
              <a:custGeom>
                <a:avLst/>
                <a:gdLst>
                  <a:gd name="T0" fmla="*/ 21 w 21"/>
                  <a:gd name="T1" fmla="*/ 10 h 12"/>
                  <a:gd name="T2" fmla="*/ 21 w 21"/>
                  <a:gd name="T3" fmla="*/ 12 h 12"/>
                  <a:gd name="T4" fmla="*/ 0 w 21"/>
                  <a:gd name="T5" fmla="*/ 0 h 12"/>
                  <a:gd name="T6" fmla="*/ 21 w 21"/>
                  <a:gd name="T7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2">
                    <a:moveTo>
                      <a:pt x="21" y="10"/>
                    </a:moveTo>
                    <a:lnTo>
                      <a:pt x="21" y="12"/>
                    </a:lnTo>
                    <a:lnTo>
                      <a:pt x="0" y="0"/>
                    </a:lnTo>
                    <a:lnTo>
                      <a:pt x="21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8" name="Freeform 319">
                <a:extLst>
                  <a:ext uri="{FF2B5EF4-FFF2-40B4-BE49-F238E27FC236}">
                    <a16:creationId xmlns:a16="http://schemas.microsoft.com/office/drawing/2014/main" id="{59A60DA9-97E9-44C0-4237-E626DBA82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4400" y="3660230"/>
                <a:ext cx="44450" cy="52388"/>
              </a:xfrm>
              <a:custGeom>
                <a:avLst/>
                <a:gdLst>
                  <a:gd name="T0" fmla="*/ 59 w 59"/>
                  <a:gd name="T1" fmla="*/ 15 h 62"/>
                  <a:gd name="T2" fmla="*/ 40 w 59"/>
                  <a:gd name="T3" fmla="*/ 0 h 62"/>
                  <a:gd name="T4" fmla="*/ 0 w 59"/>
                  <a:gd name="T5" fmla="*/ 47 h 62"/>
                  <a:gd name="T6" fmla="*/ 19 w 59"/>
                  <a:gd name="T7" fmla="*/ 62 h 62"/>
                  <a:gd name="T8" fmla="*/ 59 w 59"/>
                  <a:gd name="T9" fmla="*/ 1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62">
                    <a:moveTo>
                      <a:pt x="59" y="15"/>
                    </a:moveTo>
                    <a:lnTo>
                      <a:pt x="40" y="0"/>
                    </a:lnTo>
                    <a:lnTo>
                      <a:pt x="0" y="47"/>
                    </a:lnTo>
                    <a:lnTo>
                      <a:pt x="19" y="62"/>
                    </a:lnTo>
                    <a:lnTo>
                      <a:pt x="59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9" name="Freeform 320">
                <a:extLst>
                  <a:ext uri="{FF2B5EF4-FFF2-40B4-BE49-F238E27FC236}">
                    <a16:creationId xmlns:a16="http://schemas.microsoft.com/office/drawing/2014/main" id="{4C60A5DF-C26B-49F4-2D15-513D157B6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2975" y="3657055"/>
                <a:ext cx="17463" cy="15875"/>
              </a:xfrm>
              <a:custGeom>
                <a:avLst/>
                <a:gdLst>
                  <a:gd name="T0" fmla="*/ 22 w 22"/>
                  <a:gd name="T1" fmla="*/ 14 h 15"/>
                  <a:gd name="T2" fmla="*/ 21 w 22"/>
                  <a:gd name="T3" fmla="*/ 15 h 15"/>
                  <a:gd name="T4" fmla="*/ 2 w 22"/>
                  <a:gd name="T5" fmla="*/ 0 h 15"/>
                  <a:gd name="T6" fmla="*/ 0 w 22"/>
                  <a:gd name="T7" fmla="*/ 2 h 15"/>
                  <a:gd name="T8" fmla="*/ 22 w 22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5">
                    <a:moveTo>
                      <a:pt x="22" y="14"/>
                    </a:moveTo>
                    <a:lnTo>
                      <a:pt x="21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2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0" name="Freeform 321">
                <a:extLst>
                  <a:ext uri="{FF2B5EF4-FFF2-40B4-BE49-F238E27FC236}">
                    <a16:creationId xmlns:a16="http://schemas.microsoft.com/office/drawing/2014/main" id="{B1A92685-6AF5-2C26-1559-680E54024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988" y="3699918"/>
                <a:ext cx="266700" cy="260350"/>
              </a:xfrm>
              <a:custGeom>
                <a:avLst/>
                <a:gdLst>
                  <a:gd name="T0" fmla="*/ 345 w 345"/>
                  <a:gd name="T1" fmla="*/ 18 h 310"/>
                  <a:gd name="T2" fmla="*/ 328 w 345"/>
                  <a:gd name="T3" fmla="*/ 0 h 310"/>
                  <a:gd name="T4" fmla="*/ 0 w 345"/>
                  <a:gd name="T5" fmla="*/ 293 h 310"/>
                  <a:gd name="T6" fmla="*/ 17 w 345"/>
                  <a:gd name="T7" fmla="*/ 310 h 310"/>
                  <a:gd name="T8" fmla="*/ 345 w 345"/>
                  <a:gd name="T9" fmla="*/ 1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5" h="310">
                    <a:moveTo>
                      <a:pt x="345" y="18"/>
                    </a:moveTo>
                    <a:lnTo>
                      <a:pt x="328" y="0"/>
                    </a:lnTo>
                    <a:lnTo>
                      <a:pt x="0" y="293"/>
                    </a:lnTo>
                    <a:lnTo>
                      <a:pt x="17" y="310"/>
                    </a:lnTo>
                    <a:lnTo>
                      <a:pt x="345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1" name="Freeform 322">
                <a:extLst>
                  <a:ext uri="{FF2B5EF4-FFF2-40B4-BE49-F238E27FC236}">
                    <a16:creationId xmlns:a16="http://schemas.microsoft.com/office/drawing/2014/main" id="{060AF53F-29DC-696B-16D6-0CBFCD57F8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4400" y="3698330"/>
                <a:ext cx="15875" cy="15875"/>
              </a:xfrm>
              <a:custGeom>
                <a:avLst/>
                <a:gdLst>
                  <a:gd name="T0" fmla="*/ 19 w 19"/>
                  <a:gd name="T1" fmla="*/ 16 h 18"/>
                  <a:gd name="T2" fmla="*/ 18 w 19"/>
                  <a:gd name="T3" fmla="*/ 18 h 18"/>
                  <a:gd name="T4" fmla="*/ 1 w 19"/>
                  <a:gd name="T5" fmla="*/ 0 h 18"/>
                  <a:gd name="T6" fmla="*/ 0 w 19"/>
                  <a:gd name="T7" fmla="*/ 1 h 18"/>
                  <a:gd name="T8" fmla="*/ 19 w 19"/>
                  <a:gd name="T9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9" y="16"/>
                    </a:moveTo>
                    <a:lnTo>
                      <a:pt x="18" y="18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9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2" name="Freeform 323">
                <a:extLst>
                  <a:ext uri="{FF2B5EF4-FFF2-40B4-BE49-F238E27FC236}">
                    <a16:creationId xmlns:a16="http://schemas.microsoft.com/office/drawing/2014/main" id="{804537E1-28CE-3513-E24A-596381544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4525" y="3945980"/>
                <a:ext cx="30163" cy="31750"/>
              </a:xfrm>
              <a:custGeom>
                <a:avLst/>
                <a:gdLst>
                  <a:gd name="T0" fmla="*/ 39 w 39"/>
                  <a:gd name="T1" fmla="*/ 17 h 37"/>
                  <a:gd name="T2" fmla="*/ 22 w 39"/>
                  <a:gd name="T3" fmla="*/ 0 h 37"/>
                  <a:gd name="T4" fmla="*/ 0 w 39"/>
                  <a:gd name="T5" fmla="*/ 20 h 37"/>
                  <a:gd name="T6" fmla="*/ 17 w 39"/>
                  <a:gd name="T7" fmla="*/ 37 h 37"/>
                  <a:gd name="T8" fmla="*/ 39 w 39"/>
                  <a:gd name="T9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7">
                    <a:moveTo>
                      <a:pt x="39" y="17"/>
                    </a:moveTo>
                    <a:lnTo>
                      <a:pt x="22" y="0"/>
                    </a:lnTo>
                    <a:lnTo>
                      <a:pt x="0" y="20"/>
                    </a:lnTo>
                    <a:lnTo>
                      <a:pt x="17" y="37"/>
                    </a:lnTo>
                    <a:lnTo>
                      <a:pt x="39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3" name="Freeform 324">
                <a:extLst>
                  <a:ext uri="{FF2B5EF4-FFF2-40B4-BE49-F238E27FC236}">
                    <a16:creationId xmlns:a16="http://schemas.microsoft.com/office/drawing/2014/main" id="{59B209D8-02E8-F5C9-9037-397F1D249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988" y="3944393"/>
                <a:ext cx="15875" cy="15875"/>
              </a:xfrm>
              <a:custGeom>
                <a:avLst/>
                <a:gdLst>
                  <a:gd name="T0" fmla="*/ 0 w 17"/>
                  <a:gd name="T1" fmla="*/ 0 h 17"/>
                  <a:gd name="T2" fmla="*/ 17 w 17"/>
                  <a:gd name="T3" fmla="*/ 17 h 17"/>
                  <a:gd name="T4" fmla="*/ 0 w 17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7">
                    <a:moveTo>
                      <a:pt x="0" y="0"/>
                    </a:moveTo>
                    <a:lnTo>
                      <a:pt x="17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4" name="Freeform 325">
                <a:extLst>
                  <a:ext uri="{FF2B5EF4-FFF2-40B4-BE49-F238E27FC236}">
                    <a16:creationId xmlns:a16="http://schemas.microsoft.com/office/drawing/2014/main" id="{F0BF9B05-4215-2F56-D386-328856B5F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0713" y="3963443"/>
                <a:ext cx="38100" cy="39687"/>
              </a:xfrm>
              <a:custGeom>
                <a:avLst/>
                <a:gdLst>
                  <a:gd name="T0" fmla="*/ 49 w 49"/>
                  <a:gd name="T1" fmla="*/ 17 h 47"/>
                  <a:gd name="T2" fmla="*/ 32 w 49"/>
                  <a:gd name="T3" fmla="*/ 0 h 47"/>
                  <a:gd name="T4" fmla="*/ 0 w 49"/>
                  <a:gd name="T5" fmla="*/ 30 h 47"/>
                  <a:gd name="T6" fmla="*/ 17 w 49"/>
                  <a:gd name="T7" fmla="*/ 47 h 47"/>
                  <a:gd name="T8" fmla="*/ 49 w 49"/>
                  <a:gd name="T9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7">
                    <a:moveTo>
                      <a:pt x="49" y="17"/>
                    </a:moveTo>
                    <a:lnTo>
                      <a:pt x="32" y="0"/>
                    </a:lnTo>
                    <a:lnTo>
                      <a:pt x="0" y="30"/>
                    </a:lnTo>
                    <a:lnTo>
                      <a:pt x="17" y="47"/>
                    </a:lnTo>
                    <a:lnTo>
                      <a:pt x="49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5" name="Freeform 326">
                <a:extLst>
                  <a:ext uri="{FF2B5EF4-FFF2-40B4-BE49-F238E27FC236}">
                    <a16:creationId xmlns:a16="http://schemas.microsoft.com/office/drawing/2014/main" id="{AC75966A-7124-713E-8416-44407D5FA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4525" y="3961855"/>
                <a:ext cx="17463" cy="15875"/>
              </a:xfrm>
              <a:custGeom>
                <a:avLst/>
                <a:gdLst>
                  <a:gd name="T0" fmla="*/ 0 w 17"/>
                  <a:gd name="T1" fmla="*/ 0 h 17"/>
                  <a:gd name="T2" fmla="*/ 17 w 17"/>
                  <a:gd name="T3" fmla="*/ 17 h 17"/>
                  <a:gd name="T4" fmla="*/ 0 w 17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7">
                    <a:moveTo>
                      <a:pt x="0" y="0"/>
                    </a:moveTo>
                    <a:lnTo>
                      <a:pt x="17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6" name="Freeform 327">
                <a:extLst>
                  <a:ext uri="{FF2B5EF4-FFF2-40B4-BE49-F238E27FC236}">
                    <a16:creationId xmlns:a16="http://schemas.microsoft.com/office/drawing/2014/main" id="{904142BB-41AC-B81E-32EE-0B6931471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075" y="3987255"/>
                <a:ext cx="33338" cy="33338"/>
              </a:xfrm>
              <a:custGeom>
                <a:avLst/>
                <a:gdLst>
                  <a:gd name="T0" fmla="*/ 45 w 45"/>
                  <a:gd name="T1" fmla="*/ 20 h 40"/>
                  <a:gd name="T2" fmla="*/ 32 w 45"/>
                  <a:gd name="T3" fmla="*/ 0 h 40"/>
                  <a:gd name="T4" fmla="*/ 0 w 45"/>
                  <a:gd name="T5" fmla="*/ 20 h 40"/>
                  <a:gd name="T6" fmla="*/ 13 w 45"/>
                  <a:gd name="T7" fmla="*/ 40 h 40"/>
                  <a:gd name="T8" fmla="*/ 45 w 45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0">
                    <a:moveTo>
                      <a:pt x="45" y="20"/>
                    </a:moveTo>
                    <a:lnTo>
                      <a:pt x="32" y="0"/>
                    </a:lnTo>
                    <a:lnTo>
                      <a:pt x="0" y="20"/>
                    </a:lnTo>
                    <a:lnTo>
                      <a:pt x="13" y="40"/>
                    </a:lnTo>
                    <a:lnTo>
                      <a:pt x="45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7" name="Freeform 328">
                <a:extLst>
                  <a:ext uri="{FF2B5EF4-FFF2-40B4-BE49-F238E27FC236}">
                    <a16:creationId xmlns:a16="http://schemas.microsoft.com/office/drawing/2014/main" id="{6FE5F1D4-D3BA-4008-2F98-24C643223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0713" y="3987255"/>
                <a:ext cx="17462" cy="17463"/>
              </a:xfrm>
              <a:custGeom>
                <a:avLst/>
                <a:gdLst>
                  <a:gd name="T0" fmla="*/ 17 w 17"/>
                  <a:gd name="T1" fmla="*/ 18 h 20"/>
                  <a:gd name="T2" fmla="*/ 16 w 17"/>
                  <a:gd name="T3" fmla="*/ 20 h 20"/>
                  <a:gd name="T4" fmla="*/ 3 w 17"/>
                  <a:gd name="T5" fmla="*/ 0 h 20"/>
                  <a:gd name="T6" fmla="*/ 0 w 17"/>
                  <a:gd name="T7" fmla="*/ 1 h 20"/>
                  <a:gd name="T8" fmla="*/ 17 w 17"/>
                  <a:gd name="T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0">
                    <a:moveTo>
                      <a:pt x="17" y="18"/>
                    </a:moveTo>
                    <a:lnTo>
                      <a:pt x="16" y="2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17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8" name="Freeform 329">
                <a:extLst>
                  <a:ext uri="{FF2B5EF4-FFF2-40B4-BE49-F238E27FC236}">
                    <a16:creationId xmlns:a16="http://schemas.microsoft.com/office/drawing/2014/main" id="{6519D815-B933-FD13-512D-FC5D890EC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800" y="4004718"/>
                <a:ext cx="49213" cy="33337"/>
              </a:xfrm>
              <a:custGeom>
                <a:avLst/>
                <a:gdLst>
                  <a:gd name="T0" fmla="*/ 64 w 64"/>
                  <a:gd name="T1" fmla="*/ 21 h 41"/>
                  <a:gd name="T2" fmla="*/ 53 w 64"/>
                  <a:gd name="T3" fmla="*/ 0 h 41"/>
                  <a:gd name="T4" fmla="*/ 0 w 64"/>
                  <a:gd name="T5" fmla="*/ 20 h 41"/>
                  <a:gd name="T6" fmla="*/ 10 w 64"/>
                  <a:gd name="T7" fmla="*/ 41 h 41"/>
                  <a:gd name="T8" fmla="*/ 64 w 64"/>
                  <a:gd name="T9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41">
                    <a:moveTo>
                      <a:pt x="64" y="21"/>
                    </a:moveTo>
                    <a:lnTo>
                      <a:pt x="53" y="0"/>
                    </a:lnTo>
                    <a:lnTo>
                      <a:pt x="0" y="20"/>
                    </a:lnTo>
                    <a:lnTo>
                      <a:pt x="10" y="41"/>
                    </a:lnTo>
                    <a:lnTo>
                      <a:pt x="64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9" name="Freeform 330">
                <a:extLst>
                  <a:ext uri="{FF2B5EF4-FFF2-40B4-BE49-F238E27FC236}">
                    <a16:creationId xmlns:a16="http://schemas.microsoft.com/office/drawing/2014/main" id="{86DFDCFA-1F1D-3758-2B00-3D7D645A0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075" y="4004718"/>
                <a:ext cx="15875" cy="17462"/>
              </a:xfrm>
              <a:custGeom>
                <a:avLst/>
                <a:gdLst>
                  <a:gd name="T0" fmla="*/ 13 w 13"/>
                  <a:gd name="T1" fmla="*/ 20 h 21"/>
                  <a:gd name="T2" fmla="*/ 12 w 13"/>
                  <a:gd name="T3" fmla="*/ 21 h 21"/>
                  <a:gd name="T4" fmla="*/ 1 w 13"/>
                  <a:gd name="T5" fmla="*/ 0 h 21"/>
                  <a:gd name="T6" fmla="*/ 0 w 13"/>
                  <a:gd name="T7" fmla="*/ 0 h 21"/>
                  <a:gd name="T8" fmla="*/ 13 w 13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1">
                    <a:moveTo>
                      <a:pt x="13" y="20"/>
                    </a:moveTo>
                    <a:lnTo>
                      <a:pt x="12" y="2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3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0" name="Freeform 331">
                <a:extLst>
                  <a:ext uri="{FF2B5EF4-FFF2-40B4-BE49-F238E27FC236}">
                    <a16:creationId xmlns:a16="http://schemas.microsoft.com/office/drawing/2014/main" id="{AF194F45-775C-6B87-D3FF-79E48D6F9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0" y="4019005"/>
                <a:ext cx="36513" cy="28575"/>
              </a:xfrm>
              <a:custGeom>
                <a:avLst/>
                <a:gdLst>
                  <a:gd name="T0" fmla="*/ 48 w 48"/>
                  <a:gd name="T1" fmla="*/ 23 h 33"/>
                  <a:gd name="T2" fmla="*/ 42 w 48"/>
                  <a:gd name="T3" fmla="*/ 0 h 33"/>
                  <a:gd name="T4" fmla="*/ 0 w 48"/>
                  <a:gd name="T5" fmla="*/ 10 h 33"/>
                  <a:gd name="T6" fmla="*/ 6 w 48"/>
                  <a:gd name="T7" fmla="*/ 33 h 33"/>
                  <a:gd name="T8" fmla="*/ 48 w 48"/>
                  <a:gd name="T9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3">
                    <a:moveTo>
                      <a:pt x="48" y="23"/>
                    </a:moveTo>
                    <a:lnTo>
                      <a:pt x="42" y="0"/>
                    </a:lnTo>
                    <a:lnTo>
                      <a:pt x="0" y="10"/>
                    </a:lnTo>
                    <a:lnTo>
                      <a:pt x="6" y="33"/>
                    </a:lnTo>
                    <a:lnTo>
                      <a:pt x="48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1" name="Freeform 332">
                <a:extLst>
                  <a:ext uri="{FF2B5EF4-FFF2-40B4-BE49-F238E27FC236}">
                    <a16:creationId xmlns:a16="http://schemas.microsoft.com/office/drawing/2014/main" id="{BB469E52-A1B8-D53A-FB7F-6EDE5D43D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800" y="4019005"/>
                <a:ext cx="15875" cy="19050"/>
              </a:xfrm>
              <a:custGeom>
                <a:avLst/>
                <a:gdLst>
                  <a:gd name="T0" fmla="*/ 10 w 14"/>
                  <a:gd name="T1" fmla="*/ 23 h 23"/>
                  <a:gd name="T2" fmla="*/ 14 w 14"/>
                  <a:gd name="T3" fmla="*/ 22 h 23"/>
                  <a:gd name="T4" fmla="*/ 7 w 14"/>
                  <a:gd name="T5" fmla="*/ 23 h 23"/>
                  <a:gd name="T6" fmla="*/ 1 w 14"/>
                  <a:gd name="T7" fmla="*/ 0 h 23"/>
                  <a:gd name="T8" fmla="*/ 0 w 14"/>
                  <a:gd name="T9" fmla="*/ 2 h 23"/>
                  <a:gd name="T10" fmla="*/ 10 w 14"/>
                  <a:gd name="T1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3">
                    <a:moveTo>
                      <a:pt x="10" y="23"/>
                    </a:moveTo>
                    <a:lnTo>
                      <a:pt x="14" y="22"/>
                    </a:lnTo>
                    <a:lnTo>
                      <a:pt x="7" y="23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2" name="Freeform 333">
                <a:extLst>
                  <a:ext uri="{FF2B5EF4-FFF2-40B4-BE49-F238E27FC236}">
                    <a16:creationId xmlns:a16="http://schemas.microsoft.com/office/drawing/2014/main" id="{EA64AF95-7F9E-8FBF-DC43-D2A17019B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7838" y="4028530"/>
                <a:ext cx="53975" cy="26988"/>
              </a:xfrm>
              <a:custGeom>
                <a:avLst/>
                <a:gdLst>
                  <a:gd name="T0" fmla="*/ 70 w 70"/>
                  <a:gd name="T1" fmla="*/ 23 h 33"/>
                  <a:gd name="T2" fmla="*/ 65 w 70"/>
                  <a:gd name="T3" fmla="*/ 0 h 33"/>
                  <a:gd name="T4" fmla="*/ 0 w 70"/>
                  <a:gd name="T5" fmla="*/ 10 h 33"/>
                  <a:gd name="T6" fmla="*/ 5 w 70"/>
                  <a:gd name="T7" fmla="*/ 33 h 33"/>
                  <a:gd name="T8" fmla="*/ 70 w 70"/>
                  <a:gd name="T9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33">
                    <a:moveTo>
                      <a:pt x="70" y="23"/>
                    </a:moveTo>
                    <a:lnTo>
                      <a:pt x="65" y="0"/>
                    </a:lnTo>
                    <a:lnTo>
                      <a:pt x="0" y="10"/>
                    </a:lnTo>
                    <a:lnTo>
                      <a:pt x="5" y="33"/>
                    </a:lnTo>
                    <a:lnTo>
                      <a:pt x="7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3" name="Freeform 334">
                <a:extLst>
                  <a:ext uri="{FF2B5EF4-FFF2-40B4-BE49-F238E27FC236}">
                    <a16:creationId xmlns:a16="http://schemas.microsoft.com/office/drawing/2014/main" id="{4EA12361-13AB-2C06-7685-A7063DE49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0" y="4028530"/>
                <a:ext cx="15875" cy="19050"/>
              </a:xfrm>
              <a:custGeom>
                <a:avLst/>
                <a:gdLst>
                  <a:gd name="T0" fmla="*/ 6 w 6"/>
                  <a:gd name="T1" fmla="*/ 23 h 23"/>
                  <a:gd name="T2" fmla="*/ 1 w 6"/>
                  <a:gd name="T3" fmla="*/ 0 h 23"/>
                  <a:gd name="T4" fmla="*/ 0 w 6"/>
                  <a:gd name="T5" fmla="*/ 0 h 23"/>
                  <a:gd name="T6" fmla="*/ 6 w 6"/>
                  <a:gd name="T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3">
                    <a:moveTo>
                      <a:pt x="6" y="23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4" name="Rectangle 335">
                <a:extLst>
                  <a:ext uri="{FF2B5EF4-FFF2-40B4-BE49-F238E27FC236}">
                    <a16:creationId xmlns:a16="http://schemas.microsoft.com/office/drawing/2014/main" id="{76139D2F-85E9-A3EB-E882-18C32C147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9888" y="4036468"/>
                <a:ext cx="109537" cy="20637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5" name="Freeform 336">
                <a:extLst>
                  <a:ext uri="{FF2B5EF4-FFF2-40B4-BE49-F238E27FC236}">
                    <a16:creationId xmlns:a16="http://schemas.microsoft.com/office/drawing/2014/main" id="{DAC30D31-5E38-C18B-E17A-B6ACF5452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6250" y="4036468"/>
                <a:ext cx="15875" cy="20637"/>
              </a:xfrm>
              <a:custGeom>
                <a:avLst/>
                <a:gdLst>
                  <a:gd name="T0" fmla="*/ 8 w 8"/>
                  <a:gd name="T1" fmla="*/ 23 h 24"/>
                  <a:gd name="T2" fmla="*/ 0 w 8"/>
                  <a:gd name="T3" fmla="*/ 24 h 24"/>
                  <a:gd name="T4" fmla="*/ 5 w 8"/>
                  <a:gd name="T5" fmla="*/ 24 h 24"/>
                  <a:gd name="T6" fmla="*/ 5 w 8"/>
                  <a:gd name="T7" fmla="*/ 0 h 24"/>
                  <a:gd name="T8" fmla="*/ 3 w 8"/>
                  <a:gd name="T9" fmla="*/ 0 h 24"/>
                  <a:gd name="T10" fmla="*/ 8 w 8"/>
                  <a:gd name="T11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4">
                    <a:moveTo>
                      <a:pt x="8" y="23"/>
                    </a:moveTo>
                    <a:lnTo>
                      <a:pt x="0" y="24"/>
                    </a:lnTo>
                    <a:lnTo>
                      <a:pt x="5" y="24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8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6" name="Rectangle 337">
                <a:extLst>
                  <a:ext uri="{FF2B5EF4-FFF2-40B4-BE49-F238E27FC236}">
                    <a16:creationId xmlns:a16="http://schemas.microsoft.com/office/drawing/2014/main" id="{19B016F9-9580-B886-B181-011E2AC01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363" y="4036468"/>
                <a:ext cx="15875" cy="20637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7" name="Freeform 338">
                <a:extLst>
                  <a:ext uri="{FF2B5EF4-FFF2-40B4-BE49-F238E27FC236}">
                    <a16:creationId xmlns:a16="http://schemas.microsoft.com/office/drawing/2014/main" id="{55376D85-39A5-07ED-85C7-C9DD77B3F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1488" y="3952330"/>
                <a:ext cx="84137" cy="98425"/>
              </a:xfrm>
              <a:custGeom>
                <a:avLst/>
                <a:gdLst>
                  <a:gd name="T0" fmla="*/ 0 w 227"/>
                  <a:gd name="T1" fmla="*/ 272 h 272"/>
                  <a:gd name="T2" fmla="*/ 182 w 227"/>
                  <a:gd name="T3" fmla="*/ 182 h 272"/>
                  <a:gd name="T4" fmla="*/ 227 w 227"/>
                  <a:gd name="T5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7" h="272">
                    <a:moveTo>
                      <a:pt x="0" y="272"/>
                    </a:moveTo>
                    <a:cubicBezTo>
                      <a:pt x="72" y="249"/>
                      <a:pt x="144" y="227"/>
                      <a:pt x="182" y="182"/>
                    </a:cubicBezTo>
                    <a:cubicBezTo>
                      <a:pt x="220" y="137"/>
                      <a:pt x="223" y="68"/>
                      <a:pt x="227" y="0"/>
                    </a:cubicBezTo>
                  </a:path>
                </a:pathLst>
              </a:cu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8" name="Line 339">
                <a:extLst>
                  <a:ext uri="{FF2B5EF4-FFF2-40B4-BE49-F238E27FC236}">
                    <a16:creationId xmlns:a16="http://schemas.microsoft.com/office/drawing/2014/main" id="{DFA0E80C-4B4B-FB9C-C063-A52C3169A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5625" y="3731668"/>
                <a:ext cx="0" cy="23336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9" name="Line 340">
                <a:extLst>
                  <a:ext uri="{FF2B5EF4-FFF2-40B4-BE49-F238E27FC236}">
                    <a16:creationId xmlns:a16="http://schemas.microsoft.com/office/drawing/2014/main" id="{4257CA3C-9822-7251-851F-CD401CE880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302125" y="3742780"/>
                <a:ext cx="63500" cy="133350"/>
              </a:xfrm>
              <a:prstGeom prst="line">
                <a:avLst/>
              </a:prstGeom>
              <a:noFill/>
              <a:ln w="635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0" name="Line 341">
                <a:extLst>
                  <a:ext uri="{FF2B5EF4-FFF2-40B4-BE49-F238E27FC236}">
                    <a16:creationId xmlns:a16="http://schemas.microsoft.com/office/drawing/2014/main" id="{55F3C34E-9FB9-2450-B905-0C0DFDE4E2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81488" y="3811043"/>
                <a:ext cx="84137" cy="6508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1" name="Oval 342">
                <a:extLst>
                  <a:ext uri="{FF2B5EF4-FFF2-40B4-BE49-F238E27FC236}">
                    <a16:creationId xmlns:a16="http://schemas.microsoft.com/office/drawing/2014/main" id="{F1966493-2028-600F-0BA0-7FE6B12ADC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7275" y="4071393"/>
                <a:ext cx="134938" cy="131762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5725" tIns="7863" rIns="15725" bIns="7863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defTabSz="157163">
                  <a:defRPr/>
                </a:pPr>
                <a:endParaRPr lang="en-GB" altLang="en-US" sz="300" dirty="0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62" name="Oval 343">
                <a:extLst>
                  <a:ext uri="{FF2B5EF4-FFF2-40B4-BE49-F238E27FC236}">
                    <a16:creationId xmlns:a16="http://schemas.microsoft.com/office/drawing/2014/main" id="{5AA679B0-A245-8951-C7BA-2F44C8EF2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1738" y="4068218"/>
                <a:ext cx="134937" cy="131762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3" name="Oval 344">
                <a:extLst>
                  <a:ext uri="{FF2B5EF4-FFF2-40B4-BE49-F238E27FC236}">
                    <a16:creationId xmlns:a16="http://schemas.microsoft.com/office/drawing/2014/main" id="{3AD65739-CCDD-4C8C-58DC-90BB49AD51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5525" y="5142955"/>
                <a:ext cx="134938" cy="131763"/>
              </a:xfrm>
              <a:prstGeom prst="ellipse">
                <a:avLst/>
              </a:prstGeom>
              <a:solidFill>
                <a:srgbClr val="3366FF"/>
              </a:solidFill>
              <a:ln w="381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4" name="Rectangle 345">
                <a:extLst>
                  <a:ext uri="{FF2B5EF4-FFF2-40B4-BE49-F238E27FC236}">
                    <a16:creationId xmlns:a16="http://schemas.microsoft.com/office/drawing/2014/main" id="{41C64762-3CF6-6F49-A708-C2CDEAC3C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4163" y="3690393"/>
                <a:ext cx="215900" cy="215900"/>
              </a:xfrm>
              <a:prstGeom prst="rect">
                <a:avLst/>
              </a:prstGeom>
              <a:solidFill>
                <a:srgbClr val="B2B2B2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5" name="Oval 346">
                <a:extLst>
                  <a:ext uri="{FF2B5EF4-FFF2-40B4-BE49-F238E27FC236}">
                    <a16:creationId xmlns:a16="http://schemas.microsoft.com/office/drawing/2014/main" id="{AA745FC1-4C73-7284-5AF0-75317CF54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3163" y="3520530"/>
                <a:ext cx="134937" cy="131763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5725" tIns="7863" rIns="15725" bIns="7863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defTabSz="157163">
                  <a:defRPr/>
                </a:pPr>
                <a:endParaRPr lang="en-GB" altLang="en-US" sz="300" dirty="0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66" name="Oval 347">
                <a:extLst>
                  <a:ext uri="{FF2B5EF4-FFF2-40B4-BE49-F238E27FC236}">
                    <a16:creationId xmlns:a16="http://schemas.microsoft.com/office/drawing/2014/main" id="{823432C3-5DF0-E56B-10EF-F7F4350DF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8225" y="5150893"/>
                <a:ext cx="134938" cy="131762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5725" tIns="7863" rIns="15725" bIns="7863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defTabSz="157163">
                  <a:defRPr/>
                </a:pPr>
                <a:endParaRPr lang="en-GB" altLang="en-US" sz="300" dirty="0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67" name="Rectangle 348">
                <a:extLst>
                  <a:ext uri="{FF2B5EF4-FFF2-40B4-BE49-F238E27FC236}">
                    <a16:creationId xmlns:a16="http://schemas.microsoft.com/office/drawing/2014/main" id="{4CA7069C-2F2E-4464-CDBA-4080E5703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4299993"/>
                <a:ext cx="1582738" cy="287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685800">
                  <a:lnSpc>
                    <a:spcPct val="50000"/>
                  </a:lnSpc>
                  <a:spcBef>
                    <a:spcPct val="20000"/>
                  </a:spcBef>
                  <a:defRPr/>
                </a:pPr>
                <a:endParaRPr lang="en-GB" altLang="en-US" sz="788" b="1" dirty="0">
                  <a:solidFill>
                    <a:prstClr val="black"/>
                  </a:solidFill>
                  <a:latin typeface="Arial"/>
                </a:endParaRPr>
              </a:p>
              <a:p>
                <a:pPr algn="ctr" defTabSz="685800">
                  <a:lnSpc>
                    <a:spcPct val="50000"/>
                  </a:lnSpc>
                  <a:spcBef>
                    <a:spcPct val="20000"/>
                  </a:spcBef>
                  <a:defRPr/>
                </a:pPr>
                <a:r>
                  <a:rPr lang="en-GB" altLang="en-US" sz="788" b="1" dirty="0">
                    <a:solidFill>
                      <a:srgbClr val="0000FF"/>
                    </a:solidFill>
                    <a:latin typeface="Arial"/>
                  </a:rPr>
                  <a:t>8 % - 15 % speed of light</a:t>
                </a:r>
              </a:p>
              <a:p>
                <a:pPr algn="ctr" defTabSz="685800">
                  <a:lnSpc>
                    <a:spcPct val="50000"/>
                  </a:lnSpc>
                  <a:spcBef>
                    <a:spcPct val="20000"/>
                  </a:spcBef>
                  <a:defRPr/>
                </a:pPr>
                <a:endParaRPr lang="en-GB" altLang="en-US" sz="788" b="1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8" name="Line 349">
                <a:extLst>
                  <a:ext uri="{FF2B5EF4-FFF2-40B4-BE49-F238E27FC236}">
                    <a16:creationId xmlns:a16="http://schemas.microsoft.com/office/drawing/2014/main" id="{AD50883C-58C0-BA10-B756-128172AB7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667677">
                <a:off x="2516188" y="3209380"/>
                <a:ext cx="0" cy="720725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9" name="Text Box 352">
                <a:extLst>
                  <a:ext uri="{FF2B5EF4-FFF2-40B4-BE49-F238E27FC236}">
                    <a16:creationId xmlns:a16="http://schemas.microsoft.com/office/drawing/2014/main" id="{9902A04B-CFC6-A04B-8388-DF535FEEBD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7540" y="2470857"/>
                <a:ext cx="1728788" cy="486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defTabSz="685800">
                  <a:defRPr/>
                </a:pPr>
                <a:r>
                  <a:rPr lang="en-GB" altLang="en-US" sz="825" b="1" dirty="0">
                    <a:solidFill>
                      <a:prstClr val="black"/>
                    </a:solidFill>
                    <a:latin typeface="Arial"/>
                  </a:rPr>
                  <a:t>linear accelerator</a:t>
                </a:r>
              </a:p>
              <a:p>
                <a:pPr algn="ctr" defTabSz="685800">
                  <a:defRPr/>
                </a:pPr>
                <a:r>
                  <a:rPr lang="en-GB" altLang="en-US" sz="825" b="1" dirty="0">
                    <a:solidFill>
                      <a:prstClr val="black"/>
                    </a:solidFill>
                    <a:latin typeface="Arial"/>
                  </a:rPr>
                  <a:t>UNILAC</a:t>
                </a:r>
              </a:p>
            </p:txBody>
          </p:sp>
          <p:grpSp>
            <p:nvGrpSpPr>
              <p:cNvPr id="570" name="Group 569">
                <a:extLst>
                  <a:ext uri="{FF2B5EF4-FFF2-40B4-BE49-F238E27FC236}">
                    <a16:creationId xmlns:a16="http://schemas.microsoft.com/office/drawing/2014/main" id="{BEEFB816-DF85-B07E-A46F-7252BF9844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05150" y="3106194"/>
                <a:ext cx="3175700" cy="668338"/>
                <a:chOff x="3533" y="1907"/>
                <a:chExt cx="2277" cy="421"/>
              </a:xfrm>
            </p:grpSpPr>
            <p:sp>
              <p:nvSpPr>
                <p:cNvPr id="608" name="Oval 607">
                  <a:extLst>
                    <a:ext uri="{FF2B5EF4-FFF2-40B4-BE49-F238E27FC236}">
                      <a16:creationId xmlns:a16="http://schemas.microsoft.com/office/drawing/2014/main" id="{9D53E774-1FD9-7178-52B0-19E8FA93E3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3" y="2241"/>
                  <a:ext cx="95" cy="87"/>
                </a:xfrm>
                <a:prstGeom prst="ellipse">
                  <a:avLst/>
                </a:prstGeom>
                <a:solidFill>
                  <a:srgbClr val="000000"/>
                </a:solidFill>
                <a:ln w="3810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5725" tIns="7863" rIns="15725" bIns="7863" anchor="ctr"/>
                <a:lstStyle>
                  <a:lvl1pPr defTabSz="2095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104775" defTabSz="2095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209550" defTabSz="2095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314325" defTabSz="2095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419100" defTabSz="2095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876300" defTabSz="2095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1333500" defTabSz="2095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1790700" defTabSz="2095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2247900" defTabSz="2095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algn="ctr" defTabSz="157163">
                    <a:defRPr/>
                  </a:pPr>
                  <a:endParaRPr lang="en-GB" altLang="en-US" sz="300" dirty="0">
                    <a:solidFill>
                      <a:prstClr val="black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grpSp>
              <p:nvGrpSpPr>
                <p:cNvPr id="609" name="Group 608">
                  <a:extLst>
                    <a:ext uri="{FF2B5EF4-FFF2-40B4-BE49-F238E27FC236}">
                      <a16:creationId xmlns:a16="http://schemas.microsoft.com/office/drawing/2014/main" id="{F8B81C7E-055A-B27B-778A-D29BEE49973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40" y="1907"/>
                  <a:ext cx="1970" cy="194"/>
                  <a:chOff x="3840" y="1907"/>
                  <a:chExt cx="1970" cy="194"/>
                </a:xfrm>
              </p:grpSpPr>
              <p:sp>
                <p:nvSpPr>
                  <p:cNvPr id="610" name="Text Box 356">
                    <a:extLst>
                      <a:ext uri="{FF2B5EF4-FFF2-40B4-BE49-F238E27FC236}">
                        <a16:creationId xmlns:a16="http://schemas.microsoft.com/office/drawing/2014/main" id="{BB574B21-09C5-7116-F83E-97BB4F3F210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18" y="1907"/>
                    <a:ext cx="1192" cy="19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defTabSz="685800">
                      <a:defRPr/>
                    </a:pPr>
                    <a:r>
                      <a:rPr lang="en-GB" altLang="en-US" sz="825" b="1" dirty="0">
                        <a:solidFill>
                          <a:prstClr val="black"/>
                        </a:solidFill>
                        <a:latin typeface="Arial"/>
                      </a:rPr>
                      <a:t>Fragment Separator</a:t>
                    </a:r>
                  </a:p>
                </p:txBody>
              </p:sp>
              <p:sp>
                <p:nvSpPr>
                  <p:cNvPr id="611" name="Line 358">
                    <a:extLst>
                      <a:ext uri="{FF2B5EF4-FFF2-40B4-BE49-F238E27FC236}">
                        <a16:creationId xmlns:a16="http://schemas.microsoft.com/office/drawing/2014/main" id="{0A4B19AD-B651-CA63-2FFA-7BB49C5402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40" y="2024"/>
                    <a:ext cx="726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CC00"/>
                    </a:solidFill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>
                      <a:defRPr/>
                    </a:pPr>
                    <a:endParaRPr lang="en-GB" sz="1050" dirty="0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</p:grpSp>
          <p:sp>
            <p:nvSpPr>
              <p:cNvPr id="571" name="Text Box 363">
                <a:extLst>
                  <a:ext uri="{FF2B5EF4-FFF2-40B4-BE49-F238E27FC236}">
                    <a16:creationId xmlns:a16="http://schemas.microsoft.com/office/drawing/2014/main" id="{80FF345E-08DA-4ECD-EDDC-0033B2771F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80262" y="3898007"/>
                <a:ext cx="1454832" cy="3079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685800">
                  <a:defRPr/>
                </a:pPr>
                <a:r>
                  <a:rPr lang="en-GB" altLang="en-US" sz="825" b="1" dirty="0">
                    <a:solidFill>
                      <a:prstClr val="black"/>
                    </a:solidFill>
                    <a:latin typeface="Arial"/>
                  </a:rPr>
                  <a:t>storage ring ESR</a:t>
                </a:r>
              </a:p>
            </p:txBody>
          </p:sp>
          <p:sp>
            <p:nvSpPr>
              <p:cNvPr id="572" name="Rectangle 367">
                <a:extLst>
                  <a:ext uri="{FF2B5EF4-FFF2-40B4-BE49-F238E27FC236}">
                    <a16:creationId xmlns:a16="http://schemas.microsoft.com/office/drawing/2014/main" id="{432FC51D-21D6-5730-94D6-B3DD660544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3800" y="1204368"/>
                <a:ext cx="1800225" cy="431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685800">
                  <a:lnSpc>
                    <a:spcPct val="50000"/>
                  </a:lnSpc>
                  <a:spcBef>
                    <a:spcPct val="50000"/>
                  </a:spcBef>
                  <a:defRPr/>
                </a:pPr>
                <a:endParaRPr lang="en-GB" altLang="en-US" sz="150" b="1" dirty="0">
                  <a:solidFill>
                    <a:srgbClr val="690197"/>
                  </a:solidFill>
                  <a:latin typeface="Arial"/>
                </a:endParaRPr>
              </a:p>
              <a:p>
                <a:pPr algn="ctr" defTabSz="685800">
                  <a:lnSpc>
                    <a:spcPct val="50000"/>
                  </a:lnSpc>
                  <a:spcBef>
                    <a:spcPct val="20000"/>
                  </a:spcBef>
                  <a:defRPr/>
                </a:pPr>
                <a:r>
                  <a:rPr lang="en-GB" altLang="en-US" sz="788" b="1" dirty="0">
                    <a:solidFill>
                      <a:srgbClr val="0000FF"/>
                    </a:solidFill>
                    <a:latin typeface="Arial"/>
                  </a:rPr>
                  <a:t>up to 90 % speed of light</a:t>
                </a:r>
                <a:r>
                  <a:rPr lang="en-GB" altLang="en-US" sz="788" b="1" dirty="0">
                    <a:solidFill>
                      <a:prstClr val="black"/>
                    </a:solidFill>
                    <a:latin typeface="Arial"/>
                  </a:rPr>
                  <a:t> </a:t>
                </a:r>
              </a:p>
            </p:txBody>
          </p:sp>
          <p:sp>
            <p:nvSpPr>
              <p:cNvPr id="573" name="Text Box 370">
                <a:extLst>
                  <a:ext uri="{FF2B5EF4-FFF2-40B4-BE49-F238E27FC236}">
                    <a16:creationId xmlns:a16="http://schemas.microsoft.com/office/drawing/2014/main" id="{816C0E47-2C7F-F688-78B4-B302C51F8B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20363" y="1952173"/>
                <a:ext cx="2447926" cy="486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685800">
                  <a:defRPr/>
                </a:pPr>
                <a:r>
                  <a:rPr lang="en-GB" altLang="en-US" sz="825" b="1" dirty="0">
                    <a:solidFill>
                      <a:prstClr val="black"/>
                    </a:solidFill>
                    <a:latin typeface="Arial"/>
                  </a:rPr>
                  <a:t>heavy-ion synchrotron </a:t>
                </a:r>
              </a:p>
              <a:p>
                <a:pPr defTabSz="685800">
                  <a:defRPr/>
                </a:pPr>
                <a:r>
                  <a:rPr lang="en-GB" altLang="en-US" sz="825" b="1" dirty="0">
                    <a:solidFill>
                      <a:prstClr val="black"/>
                    </a:solidFill>
                    <a:latin typeface="Arial"/>
                  </a:rPr>
                  <a:t>SIS 18</a:t>
                </a:r>
              </a:p>
            </p:txBody>
          </p:sp>
          <p:sp>
            <p:nvSpPr>
              <p:cNvPr id="574" name="Line 371">
                <a:extLst>
                  <a:ext uri="{FF2B5EF4-FFF2-40B4-BE49-F238E27FC236}">
                    <a16:creationId xmlns:a16="http://schemas.microsoft.com/office/drawing/2014/main" id="{95AB8E4C-8FDE-E6F1-B2CF-AF31FDB53F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60467" y="2139404"/>
                <a:ext cx="488021" cy="7797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5" name="Oval 377">
                <a:extLst>
                  <a:ext uri="{FF2B5EF4-FFF2-40B4-BE49-F238E27FC236}">
                    <a16:creationId xmlns:a16="http://schemas.microsoft.com/office/drawing/2014/main" id="{4B1D7DB6-C717-1D6B-D4F8-94F1CACD6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8863" y="4084093"/>
                <a:ext cx="134937" cy="131762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5725" tIns="7863" rIns="15725" bIns="7863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defTabSz="157163">
                  <a:defRPr/>
                </a:pPr>
                <a:endParaRPr lang="en-GB" altLang="en-US" sz="300" dirty="0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76" name="Oval 378">
                <a:extLst>
                  <a:ext uri="{FF2B5EF4-FFF2-40B4-BE49-F238E27FC236}">
                    <a16:creationId xmlns:a16="http://schemas.microsoft.com/office/drawing/2014/main" id="{8383409B-3E83-96AD-2A65-B7B795E5DF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2963" y="4096793"/>
                <a:ext cx="134937" cy="131762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5725" tIns="7863" rIns="15725" bIns="7863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defTabSz="157163">
                  <a:defRPr/>
                </a:pPr>
                <a:endParaRPr lang="en-GB" altLang="en-US" sz="300" dirty="0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77" name="Oval 379">
                <a:extLst>
                  <a:ext uri="{FF2B5EF4-FFF2-40B4-BE49-F238E27FC236}">
                    <a16:creationId xmlns:a16="http://schemas.microsoft.com/office/drawing/2014/main" id="{87F8D4EA-BFD5-FBFE-F1E0-CC1F9CD34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5185" y="3977961"/>
                <a:ext cx="134938" cy="131762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5725" tIns="7863" rIns="15725" bIns="7863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defTabSz="157163">
                  <a:defRPr/>
                </a:pPr>
                <a:endParaRPr lang="en-GB" altLang="en-US" sz="300" dirty="0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78" name="Oval 380">
                <a:extLst>
                  <a:ext uri="{FF2B5EF4-FFF2-40B4-BE49-F238E27FC236}">
                    <a16:creationId xmlns:a16="http://schemas.microsoft.com/office/drawing/2014/main" id="{8EDC00F5-9AA9-C3A6-EF7C-DF10E1A40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988" y="3644355"/>
                <a:ext cx="134937" cy="131763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5725" tIns="7863" rIns="15725" bIns="7863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defTabSz="157163">
                  <a:defRPr/>
                </a:pPr>
                <a:endParaRPr lang="en-GB" altLang="en-US" sz="300" dirty="0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79" name="Oval 382">
                <a:extLst>
                  <a:ext uri="{FF2B5EF4-FFF2-40B4-BE49-F238E27FC236}">
                    <a16:creationId xmlns:a16="http://schemas.microsoft.com/office/drawing/2014/main" id="{12E6C213-07B6-FD4D-237D-660D631068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2838" y="3755480"/>
                <a:ext cx="134937" cy="131763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5725" tIns="7863" rIns="15725" bIns="7863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defTabSz="157163">
                  <a:defRPr/>
                </a:pPr>
                <a:endParaRPr lang="en-GB" altLang="en-US" sz="300" dirty="0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80" name="Line 391">
                <a:extLst>
                  <a:ext uri="{FF2B5EF4-FFF2-40B4-BE49-F238E27FC236}">
                    <a16:creationId xmlns:a16="http://schemas.microsoft.com/office/drawing/2014/main" id="{470F7834-C8A2-395B-3418-C036E3CE50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6825" y="3811640"/>
                <a:ext cx="3587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1" name="Rectangle 392">
                <a:extLst>
                  <a:ext uri="{FF2B5EF4-FFF2-40B4-BE49-F238E27FC236}">
                    <a16:creationId xmlns:a16="http://schemas.microsoft.com/office/drawing/2014/main" id="{03100164-CDD3-5B77-592B-473B0D6A5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3575" y="1779043"/>
                <a:ext cx="1512888" cy="1296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2" name="Rectangle 393">
                <a:extLst>
                  <a:ext uri="{FF2B5EF4-FFF2-40B4-BE49-F238E27FC236}">
                    <a16:creationId xmlns:a16="http://schemas.microsoft.com/office/drawing/2014/main" id="{DBDE5A47-0165-7169-EB02-97CC4A50F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9925" y="3220493"/>
                <a:ext cx="1944688" cy="1295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3" name="Rectangle 398">
                <a:extLst>
                  <a:ext uri="{FF2B5EF4-FFF2-40B4-BE49-F238E27FC236}">
                    <a16:creationId xmlns:a16="http://schemas.microsoft.com/office/drawing/2014/main" id="{9BBF535D-611D-D614-7A40-AE02C4023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610" y="1846132"/>
                <a:ext cx="3240087" cy="321441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7865" tIns="33338" rIns="67865" bIns="33338" anchor="ctr">
                <a:spAutoFit/>
              </a:bodyPr>
              <a:lstStyle/>
              <a:p>
                <a:pPr defTabSz="685800">
                  <a:defRPr/>
                </a:pPr>
                <a:r>
                  <a:rPr lang="en-GB" altLang="en-US" sz="1050" b="1" dirty="0">
                    <a:solidFill>
                      <a:srgbClr val="0000FF"/>
                    </a:solidFill>
                    <a:latin typeface="Arial"/>
                  </a:rPr>
                  <a:t>Ion species: H</a:t>
                </a:r>
                <a:r>
                  <a:rPr lang="en-GB" altLang="en-US" sz="1050" b="1" baseline="30000" dirty="0">
                    <a:solidFill>
                      <a:srgbClr val="0000FF"/>
                    </a:solidFill>
                    <a:latin typeface="Arial"/>
                  </a:rPr>
                  <a:t>+</a:t>
                </a:r>
                <a:r>
                  <a:rPr lang="en-GB" altLang="en-US" sz="1050" b="1" dirty="0">
                    <a:solidFill>
                      <a:srgbClr val="0000FF"/>
                    </a:solidFill>
                    <a:latin typeface="Arial"/>
                  </a:rPr>
                  <a:t>,..., U</a:t>
                </a:r>
                <a:r>
                  <a:rPr lang="en-GB" altLang="en-US" sz="1050" b="1" baseline="30000" dirty="0">
                    <a:solidFill>
                      <a:srgbClr val="0000FF"/>
                    </a:solidFill>
                    <a:latin typeface="Arial"/>
                  </a:rPr>
                  <a:t>92+</a:t>
                </a:r>
              </a:p>
            </p:txBody>
          </p:sp>
          <p:sp>
            <p:nvSpPr>
              <p:cNvPr id="584" name="Line 381">
                <a:extLst>
                  <a:ext uri="{FF2B5EF4-FFF2-40B4-BE49-F238E27FC236}">
                    <a16:creationId xmlns:a16="http://schemas.microsoft.com/office/drawing/2014/main" id="{1D83C3E0-9114-C4F4-7933-1B79937855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1075" y="2838483"/>
                <a:ext cx="582487" cy="797902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5" name="Text Box 396">
                <a:extLst>
                  <a:ext uri="{FF2B5EF4-FFF2-40B4-BE49-F238E27FC236}">
                    <a16:creationId xmlns:a16="http://schemas.microsoft.com/office/drawing/2014/main" id="{7650B909-B0F9-4BA3-0565-5221C407C6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4663" y="2511117"/>
                <a:ext cx="1728788" cy="3079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685800">
                  <a:defRPr/>
                </a:pPr>
                <a:r>
                  <a:rPr lang="en-GB" altLang="en-US" sz="825" b="1" dirty="0">
                    <a:solidFill>
                      <a:prstClr val="black"/>
                    </a:solidFill>
                    <a:latin typeface="Arial"/>
                  </a:rPr>
                  <a:t>PHELIX</a:t>
                </a:r>
              </a:p>
            </p:txBody>
          </p:sp>
          <p:sp>
            <p:nvSpPr>
              <p:cNvPr id="586" name="Line 390">
                <a:extLst>
                  <a:ext uri="{FF2B5EF4-FFF2-40B4-BE49-F238E27FC236}">
                    <a16:creationId xmlns:a16="http://schemas.microsoft.com/office/drawing/2014/main" id="{327ABDB6-C594-7942-9E32-E0486D0AF6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90629" flipV="1">
                <a:off x="6258110" y="3916610"/>
                <a:ext cx="809736" cy="323727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7" name="Oval 347">
                <a:extLst>
                  <a:ext uri="{FF2B5EF4-FFF2-40B4-BE49-F238E27FC236}">
                    <a16:creationId xmlns:a16="http://schemas.microsoft.com/office/drawing/2014/main" id="{635737BE-624E-6D35-E999-AD53670D7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7741" y="5062377"/>
                <a:ext cx="134938" cy="131762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5725" tIns="7863" rIns="15725" bIns="7863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defTabSz="157163">
                  <a:defRPr/>
                </a:pPr>
                <a:endParaRPr lang="en-GB" altLang="en-US" sz="300" dirty="0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88" name="Textfeld 1">
                <a:extLst>
                  <a:ext uri="{FF2B5EF4-FFF2-40B4-BE49-F238E27FC236}">
                    <a16:creationId xmlns:a16="http://schemas.microsoft.com/office/drawing/2014/main" id="{74F2842A-008E-D526-8F25-50EB3DE716A9}"/>
                  </a:ext>
                </a:extLst>
              </p:cNvPr>
              <p:cNvSpPr txBox="1"/>
              <p:nvPr/>
            </p:nvSpPr>
            <p:spPr>
              <a:xfrm>
                <a:off x="7163145" y="4756890"/>
                <a:ext cx="712424" cy="275520"/>
              </a:xfrm>
              <a:prstGeom prst="rect">
                <a:avLst/>
              </a:prstGeom>
            </p:spPr>
            <p:txBody>
              <a:bodyPr vert="horz" wrap="none" lIns="68580" tIns="34290" rIns="68580" bIns="34290" rtlCol="0" anchor="t">
                <a:spAutoFit/>
              </a:bodyPr>
              <a:lstStyle/>
              <a:p>
                <a:pPr defTabSz="685800">
                  <a:defRPr/>
                </a:pPr>
                <a:r>
                  <a:rPr lang="en-GB" sz="825" b="1" dirty="0">
                    <a:solidFill>
                      <a:prstClr val="black"/>
                    </a:solidFill>
                    <a:latin typeface="Arial"/>
                  </a:rPr>
                  <a:t>HADES</a:t>
                </a:r>
              </a:p>
            </p:txBody>
          </p:sp>
          <p:sp>
            <p:nvSpPr>
              <p:cNvPr id="589" name="Ellipse 2">
                <a:extLst>
                  <a:ext uri="{FF2B5EF4-FFF2-40B4-BE49-F238E27FC236}">
                    <a16:creationId xmlns:a16="http://schemas.microsoft.com/office/drawing/2014/main" id="{64A60362-6C74-C88A-6CB0-CD203196F8C3}"/>
                  </a:ext>
                </a:extLst>
              </p:cNvPr>
              <p:cNvSpPr/>
              <p:nvPr/>
            </p:nvSpPr>
            <p:spPr>
              <a:xfrm>
                <a:off x="6204065" y="5567610"/>
                <a:ext cx="241053" cy="277161"/>
              </a:xfrm>
              <a:prstGeom prst="ellipse">
                <a:avLst/>
              </a:prstGeom>
              <a:noFill/>
              <a:ln w="60325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defRPr/>
                </a:pPr>
                <a:endParaRPr lang="en-GB" sz="105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90" name="Line 390">
                <a:extLst>
                  <a:ext uri="{FF2B5EF4-FFF2-40B4-BE49-F238E27FC236}">
                    <a16:creationId xmlns:a16="http://schemas.microsoft.com/office/drawing/2014/main" id="{603B47A0-1343-CF9B-6316-ECCCB0DDD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90629" flipH="1">
                <a:off x="5784366" y="5674087"/>
                <a:ext cx="370749" cy="156336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1" name="Textfeld 586">
                <a:extLst>
                  <a:ext uri="{FF2B5EF4-FFF2-40B4-BE49-F238E27FC236}">
                    <a16:creationId xmlns:a16="http://schemas.microsoft.com/office/drawing/2014/main" id="{4E7D3FA0-D73D-C2E0-D36C-BE6AD100794F}"/>
                  </a:ext>
                </a:extLst>
              </p:cNvPr>
              <p:cNvSpPr txBox="1"/>
              <p:nvPr/>
            </p:nvSpPr>
            <p:spPr>
              <a:xfrm>
                <a:off x="4613624" y="5592801"/>
                <a:ext cx="875764" cy="275520"/>
              </a:xfrm>
              <a:prstGeom prst="rect">
                <a:avLst/>
              </a:prstGeom>
            </p:spPr>
            <p:txBody>
              <a:bodyPr vert="horz" wrap="none" lIns="68580" tIns="34290" rIns="68580" bIns="34290" rtlCol="0" anchor="t">
                <a:spAutoFit/>
              </a:bodyPr>
              <a:lstStyle/>
              <a:p>
                <a:pPr defTabSz="685800">
                  <a:defRPr/>
                </a:pPr>
                <a:r>
                  <a:rPr lang="en-GB" sz="825" b="1" dirty="0">
                    <a:solidFill>
                      <a:prstClr val="black"/>
                    </a:solidFill>
                    <a:latin typeface="Arial"/>
                  </a:rPr>
                  <a:t>CRYRING</a:t>
                </a:r>
              </a:p>
            </p:txBody>
          </p:sp>
          <p:sp>
            <p:nvSpPr>
              <p:cNvPr id="592" name="Line 381">
                <a:extLst>
                  <a:ext uri="{FF2B5EF4-FFF2-40B4-BE49-F238E27FC236}">
                    <a16:creationId xmlns:a16="http://schemas.microsoft.com/office/drawing/2014/main" id="{333FE055-BE47-4746-BF62-9993FC8730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610903" y="5262724"/>
                <a:ext cx="641127" cy="3310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3" name="Text Box 396">
                <a:extLst>
                  <a:ext uri="{FF2B5EF4-FFF2-40B4-BE49-F238E27FC236}">
                    <a16:creationId xmlns:a16="http://schemas.microsoft.com/office/drawing/2014/main" id="{A84EDAFC-48EB-8EA5-CE96-6021E1AFFD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97017" y="3003662"/>
                <a:ext cx="541685" cy="3079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defTabSz="685800">
                  <a:defRPr/>
                </a:pPr>
                <a:r>
                  <a:rPr lang="en-GB" altLang="en-US" sz="825" b="1" dirty="0">
                    <a:solidFill>
                      <a:prstClr val="black"/>
                    </a:solidFill>
                    <a:latin typeface="Arial"/>
                  </a:rPr>
                  <a:t>Z6</a:t>
                </a:r>
              </a:p>
            </p:txBody>
          </p:sp>
          <p:sp>
            <p:nvSpPr>
              <p:cNvPr id="594" name="Line 381">
                <a:extLst>
                  <a:ext uri="{FF2B5EF4-FFF2-40B4-BE49-F238E27FC236}">
                    <a16:creationId xmlns:a16="http://schemas.microsoft.com/office/drawing/2014/main" id="{4E02BFF1-E635-A320-D9E2-92053DFD93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2963" y="3285317"/>
                <a:ext cx="263282" cy="366569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5" name="Text Box 363">
                <a:extLst>
                  <a:ext uri="{FF2B5EF4-FFF2-40B4-BE49-F238E27FC236}">
                    <a16:creationId xmlns:a16="http://schemas.microsoft.com/office/drawing/2014/main" id="{A926ECA0-5A46-3D09-09EB-8CF77832F6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28381" y="3444925"/>
                <a:ext cx="562063" cy="3079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685800">
                  <a:defRPr/>
                </a:pPr>
                <a:r>
                  <a:rPr lang="en-GB" altLang="en-US" sz="825" b="1" dirty="0">
                    <a:solidFill>
                      <a:prstClr val="black"/>
                    </a:solidFill>
                    <a:latin typeface="Arial"/>
                  </a:rPr>
                  <a:t>HHT</a:t>
                </a:r>
              </a:p>
            </p:txBody>
          </p:sp>
          <p:sp>
            <p:nvSpPr>
              <p:cNvPr id="596" name="Line 390">
                <a:extLst>
                  <a:ext uri="{FF2B5EF4-FFF2-40B4-BE49-F238E27FC236}">
                    <a16:creationId xmlns:a16="http://schemas.microsoft.com/office/drawing/2014/main" id="{CCB0031C-620E-1EC5-26DC-8237153FB3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90629" flipH="1">
                <a:off x="5595800" y="5149715"/>
                <a:ext cx="370749" cy="156336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7" name="Text Box 396">
                <a:extLst>
                  <a:ext uri="{FF2B5EF4-FFF2-40B4-BE49-F238E27FC236}">
                    <a16:creationId xmlns:a16="http://schemas.microsoft.com/office/drawing/2014/main" id="{B3D72A4E-6671-D622-7E1C-E822914A5E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19160" y="5104579"/>
                <a:ext cx="1547956" cy="3079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defTabSz="685800">
                  <a:defRPr/>
                </a:pPr>
                <a:r>
                  <a:rPr lang="en-GB" altLang="en-US" sz="825" b="1" dirty="0">
                    <a:solidFill>
                      <a:prstClr val="black"/>
                    </a:solidFill>
                    <a:latin typeface="Arial"/>
                  </a:rPr>
                  <a:t>Cave A</a:t>
                </a:r>
              </a:p>
            </p:txBody>
          </p:sp>
          <p:sp>
            <p:nvSpPr>
              <p:cNvPr id="598" name="Oval 382">
                <a:extLst>
                  <a:ext uri="{FF2B5EF4-FFF2-40B4-BE49-F238E27FC236}">
                    <a16:creationId xmlns:a16="http://schemas.microsoft.com/office/drawing/2014/main" id="{BD5D7614-EDF4-60C7-1873-AC07B6B84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6538" y="3722352"/>
                <a:ext cx="134937" cy="131763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5725" tIns="7863" rIns="15725" bIns="7863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defTabSz="157163">
                  <a:defRPr/>
                </a:pPr>
                <a:endParaRPr lang="en-GB" altLang="en-US" sz="300" dirty="0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99" name="Line 381">
                <a:extLst>
                  <a:ext uri="{FF2B5EF4-FFF2-40B4-BE49-F238E27FC236}">
                    <a16:creationId xmlns:a16="http://schemas.microsoft.com/office/drawing/2014/main" id="{DE20AC30-F754-6939-D98B-609912CF7D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60370" y="3800311"/>
                <a:ext cx="109769" cy="905258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0" name="Text Box 396">
                <a:extLst>
                  <a:ext uri="{FF2B5EF4-FFF2-40B4-BE49-F238E27FC236}">
                    <a16:creationId xmlns:a16="http://schemas.microsoft.com/office/drawing/2014/main" id="{BB5107A1-863E-2E01-DFFA-D8328697D7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57644" y="4666291"/>
                <a:ext cx="1120699" cy="3079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defTabSz="685800">
                  <a:defRPr/>
                </a:pPr>
                <a:r>
                  <a:rPr lang="en-GB" altLang="en-US" sz="825" b="1" dirty="0">
                    <a:solidFill>
                      <a:prstClr val="black"/>
                    </a:solidFill>
                    <a:latin typeface="Arial"/>
                  </a:rPr>
                  <a:t>HITRAP</a:t>
                </a:r>
              </a:p>
            </p:txBody>
          </p:sp>
          <p:sp>
            <p:nvSpPr>
              <p:cNvPr id="601" name="Line 371">
                <a:extLst>
                  <a:ext uri="{FF2B5EF4-FFF2-40B4-BE49-F238E27FC236}">
                    <a16:creationId xmlns:a16="http://schemas.microsoft.com/office/drawing/2014/main" id="{07031743-FC8C-A241-7B9D-18AAB6E013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23843" y="4937816"/>
                <a:ext cx="628187" cy="132497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2" name="Text Box 352">
                <a:extLst>
                  <a:ext uri="{FF2B5EF4-FFF2-40B4-BE49-F238E27FC236}">
                    <a16:creationId xmlns:a16="http://schemas.microsoft.com/office/drawing/2014/main" id="{1D65A28B-4807-FFFF-AF9C-0F27395D6A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7712" y="3738600"/>
                <a:ext cx="1728788" cy="486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defTabSz="685800">
                  <a:defRPr/>
                </a:pPr>
                <a:r>
                  <a:rPr lang="en-GB" altLang="en-US" sz="825" b="1" dirty="0">
                    <a:solidFill>
                      <a:prstClr val="black"/>
                    </a:solidFill>
                    <a:latin typeface="Arial"/>
                  </a:rPr>
                  <a:t>Ion</a:t>
                </a:r>
              </a:p>
              <a:p>
                <a:pPr algn="ctr" defTabSz="685800">
                  <a:defRPr/>
                </a:pPr>
                <a:r>
                  <a:rPr lang="en-GB" altLang="en-US" sz="825" b="1" dirty="0">
                    <a:solidFill>
                      <a:prstClr val="black"/>
                    </a:solidFill>
                    <a:latin typeface="Arial"/>
                  </a:rPr>
                  <a:t>sources</a:t>
                </a:r>
              </a:p>
            </p:txBody>
          </p:sp>
          <p:sp>
            <p:nvSpPr>
              <p:cNvPr id="603" name="Oval 346">
                <a:extLst>
                  <a:ext uri="{FF2B5EF4-FFF2-40B4-BE49-F238E27FC236}">
                    <a16:creationId xmlns:a16="http://schemas.microsoft.com/office/drawing/2014/main" id="{3CB8E945-D15F-B70B-EFBE-FBBB0E6B4D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3877" y="5337929"/>
                <a:ext cx="134936" cy="131763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5725" tIns="7863" rIns="15725" bIns="7863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defTabSz="157163">
                  <a:defRPr/>
                </a:pPr>
                <a:endParaRPr lang="en-GB" altLang="en-US" sz="300" dirty="0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604" name="Line 371">
                <a:extLst>
                  <a:ext uri="{FF2B5EF4-FFF2-40B4-BE49-F238E27FC236}">
                    <a16:creationId xmlns:a16="http://schemas.microsoft.com/office/drawing/2014/main" id="{6987A5AC-F718-B047-DEAC-E511766E03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6988" y="5469691"/>
                <a:ext cx="595042" cy="64022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5" name="Textfeld 1">
                <a:extLst>
                  <a:ext uri="{FF2B5EF4-FFF2-40B4-BE49-F238E27FC236}">
                    <a16:creationId xmlns:a16="http://schemas.microsoft.com/office/drawing/2014/main" id="{28005E5B-A89C-AC50-E3E2-91C2B485ED6F}"/>
                  </a:ext>
                </a:extLst>
              </p:cNvPr>
              <p:cNvSpPr txBox="1"/>
              <p:nvPr/>
            </p:nvSpPr>
            <p:spPr>
              <a:xfrm>
                <a:off x="7177710" y="5405230"/>
                <a:ext cx="490911" cy="275520"/>
              </a:xfrm>
              <a:prstGeom prst="rect">
                <a:avLst/>
              </a:prstGeom>
            </p:spPr>
            <p:txBody>
              <a:bodyPr vert="horz" wrap="none" lIns="68580" tIns="34290" rIns="68580" bIns="34290" rtlCol="0" anchor="t">
                <a:spAutoFit/>
              </a:bodyPr>
              <a:lstStyle/>
              <a:p>
                <a:pPr defTabSz="685800">
                  <a:defRPr/>
                </a:pPr>
                <a:r>
                  <a:rPr lang="en-GB" sz="825" b="1" dirty="0">
                    <a:solidFill>
                      <a:prstClr val="black"/>
                    </a:solidFill>
                    <a:latin typeface="Arial"/>
                  </a:rPr>
                  <a:t>R3B</a:t>
                </a:r>
              </a:p>
            </p:txBody>
          </p:sp>
          <p:sp>
            <p:nvSpPr>
              <p:cNvPr id="606" name="Line 381">
                <a:extLst>
                  <a:ext uri="{FF2B5EF4-FFF2-40B4-BE49-F238E27FC236}">
                    <a16:creationId xmlns:a16="http://schemas.microsoft.com/office/drawing/2014/main" id="{3D484323-8502-F2FF-39AB-DD825E0C5D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99421" y="4137068"/>
                <a:ext cx="46766" cy="406507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GB" sz="105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7" name="Text Box 396">
                <a:extLst>
                  <a:ext uri="{FF2B5EF4-FFF2-40B4-BE49-F238E27FC236}">
                    <a16:creationId xmlns:a16="http://schemas.microsoft.com/office/drawing/2014/main" id="{A5741D5E-A2FE-61F6-6AA9-94BE92DD0B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78969" y="4472833"/>
                <a:ext cx="735875" cy="3079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defTabSz="685800">
                  <a:defRPr/>
                </a:pPr>
                <a:r>
                  <a:rPr lang="en-GB" altLang="en-US" sz="825" b="1" dirty="0">
                    <a:solidFill>
                      <a:prstClr val="black"/>
                    </a:solidFill>
                    <a:latin typeface="Arial"/>
                  </a:rPr>
                  <a:t>SHE</a:t>
                </a:r>
              </a:p>
            </p:txBody>
          </p:sp>
        </p:grpSp>
        <p:sp>
          <p:nvSpPr>
            <p:cNvPr id="8" name="Oval 346">
              <a:extLst>
                <a:ext uri="{FF2B5EF4-FFF2-40B4-BE49-F238E27FC236}">
                  <a16:creationId xmlns:a16="http://schemas.microsoft.com/office/drawing/2014/main" id="{BA4B3C07-8937-7570-C6FB-06D0E4E2D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4229" y="4119785"/>
              <a:ext cx="92068" cy="9317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5725" tIns="7863" rIns="15725" bIns="7863" anchor="ctr"/>
            <a:lstStyle>
              <a:lvl1pPr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10477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20955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31432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41910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8763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13335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17907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22479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defTabSz="157163">
                <a:defRPr/>
              </a:pPr>
              <a:endParaRPr lang="en-GB" altLang="en-US" sz="3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9" name="Textfeld 1">
              <a:extLst>
                <a:ext uri="{FF2B5EF4-FFF2-40B4-BE49-F238E27FC236}">
                  <a16:creationId xmlns:a16="http://schemas.microsoft.com/office/drawing/2014/main" id="{B5AB5922-9812-B383-0207-824F70F6DD33}"/>
                </a:ext>
              </a:extLst>
            </p:cNvPr>
            <p:cNvSpPr txBox="1"/>
            <p:nvPr/>
          </p:nvSpPr>
          <p:spPr>
            <a:xfrm>
              <a:off x="7737030" y="3996937"/>
              <a:ext cx="568531" cy="194833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defTabSz="685800">
                <a:defRPr/>
              </a:pPr>
              <a:r>
                <a:rPr lang="en-GB" sz="825" b="1" dirty="0" err="1">
                  <a:solidFill>
                    <a:prstClr val="black"/>
                  </a:solidFill>
                  <a:latin typeface="Arial"/>
                </a:rPr>
                <a:t>miniCBM</a:t>
              </a:r>
              <a:endParaRPr lang="en-GB" sz="825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" name="Line 381">
              <a:extLst>
                <a:ext uri="{FF2B5EF4-FFF2-40B4-BE49-F238E27FC236}">
                  <a16:creationId xmlns:a16="http://schemas.microsoft.com/office/drawing/2014/main" id="{544FBC33-670B-06B9-0400-E586DCCBE9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230899" y="2986484"/>
              <a:ext cx="437445" cy="2341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GB" sz="105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" name="Line 381">
              <a:extLst>
                <a:ext uri="{FF2B5EF4-FFF2-40B4-BE49-F238E27FC236}">
                  <a16:creationId xmlns:a16="http://schemas.microsoft.com/office/drawing/2014/main" id="{4814C265-2BB7-7CED-6BFF-D2C0AE8CFF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7013" y="2608015"/>
              <a:ext cx="198717" cy="362247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GB" sz="105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Line 381">
              <a:extLst>
                <a:ext uri="{FF2B5EF4-FFF2-40B4-BE49-F238E27FC236}">
                  <a16:creationId xmlns:a16="http://schemas.microsoft.com/office/drawing/2014/main" id="{60A05FF6-C7CC-CEDB-AE2C-E82E278D81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289299" y="3272038"/>
              <a:ext cx="114450" cy="268362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GB" sz="105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" name="Text Box 396">
              <a:extLst>
                <a:ext uri="{FF2B5EF4-FFF2-40B4-BE49-F238E27FC236}">
                  <a16:creationId xmlns:a16="http://schemas.microsoft.com/office/drawing/2014/main" id="{9A1F437F-1474-569D-072A-85DF1610CE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4441" y="3501806"/>
              <a:ext cx="369595" cy="217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GB" altLang="en-US" sz="825" b="1" dirty="0">
                  <a:solidFill>
                    <a:prstClr val="black"/>
                  </a:solidFill>
                  <a:latin typeface="Arial"/>
                </a:rPr>
                <a:t>X0</a:t>
              </a:r>
            </a:p>
          </p:txBody>
        </p:sp>
        <p:sp>
          <p:nvSpPr>
            <p:cNvPr id="14" name="Text Box 396">
              <a:extLst>
                <a:ext uri="{FF2B5EF4-FFF2-40B4-BE49-F238E27FC236}">
                  <a16:creationId xmlns:a16="http://schemas.microsoft.com/office/drawing/2014/main" id="{CD10B976-E84C-7D0F-7753-7E2772C7FD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076" y="2383346"/>
              <a:ext cx="923084" cy="217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GB" altLang="en-US" sz="825" b="1" dirty="0">
                  <a:solidFill>
                    <a:prstClr val="black"/>
                  </a:solidFill>
                  <a:latin typeface="Arial"/>
                </a:rPr>
                <a:t>M-branch</a:t>
              </a:r>
            </a:p>
          </p:txBody>
        </p:sp>
      </p:grpSp>
      <p:sp>
        <p:nvSpPr>
          <p:cNvPr id="448" name="TextBox 447">
            <a:extLst>
              <a:ext uri="{FF2B5EF4-FFF2-40B4-BE49-F238E27FC236}">
                <a16:creationId xmlns:a16="http://schemas.microsoft.com/office/drawing/2014/main" id="{8C74648B-10D3-B69F-A49A-16BE8C2CAD4D}"/>
              </a:ext>
            </a:extLst>
          </p:cNvPr>
          <p:cNvSpPr txBox="1"/>
          <p:nvPr/>
        </p:nvSpPr>
        <p:spPr>
          <a:xfrm>
            <a:off x="1795626" y="2112593"/>
            <a:ext cx="17812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*Romania contributed 2019-22 </a:t>
            </a:r>
          </a:p>
        </p:txBody>
      </p:sp>
      <p:sp>
        <p:nvSpPr>
          <p:cNvPr id="449" name="Date Placeholder 448">
            <a:extLst>
              <a:ext uri="{FF2B5EF4-FFF2-40B4-BE49-F238E27FC236}">
                <a16:creationId xmlns:a16="http://schemas.microsoft.com/office/drawing/2014/main" id="{F9F897F5-1B52-8AF9-9249-53C660F46C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3-5 </a:t>
            </a:r>
            <a:r>
              <a:rPr lang="de-DE" dirty="0" err="1"/>
              <a:t>Dec</a:t>
            </a:r>
            <a:r>
              <a:rPr lang="de-DE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81032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CBF9C7-97FC-1DDB-BCFF-0DC8231C9F04}"/>
              </a:ext>
            </a:extLst>
          </p:cNvPr>
          <p:cNvSpPr/>
          <p:nvPr/>
        </p:nvSpPr>
        <p:spPr>
          <a:xfrm>
            <a:off x="0" y="906162"/>
            <a:ext cx="9143999" cy="40694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2738" y="230070"/>
            <a:ext cx="4531903" cy="590668"/>
          </a:xfrm>
        </p:spPr>
        <p:txBody>
          <a:bodyPr>
            <a:noAutofit/>
          </a:bodyPr>
          <a:lstStyle/>
          <a:p>
            <a:r>
              <a:rPr lang="en-GB" noProof="0" dirty="0"/>
              <a:t>Beam Time 2025 – publicity figures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9A0C1C0-8388-4D92-B09D-9B130BF48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r>
              <a:rPr lang="en-GB" noProof="0" dirty="0"/>
              <a:t>Thomas Nilsson  |  MAC-28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A6A48C-70EA-4CBE-9A04-5420E88E2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en-GB" noProof="0" smtClean="0"/>
              <a:t>11</a:t>
            </a:fld>
            <a:endParaRPr lang="en-GB" noProof="0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49B010B-7EC9-4A46-A83D-27E5A3A09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38140"/>
            <a:ext cx="2254806" cy="2820594"/>
          </a:xfrm>
          <a:ln>
            <a:solidFill>
              <a:schemeClr val="bg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EB13727-E972-4BBF-B930-E6B59818A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309" y="1332912"/>
            <a:ext cx="2250627" cy="28153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734ABAD-F079-4C3F-8974-027114C67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698" y="1338139"/>
            <a:ext cx="2242269" cy="28049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E96C74C-32A6-4A07-8614-32ACC1687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371" y="1327683"/>
            <a:ext cx="2250628" cy="281536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365116" y="4914482"/>
            <a:ext cx="902997" cy="273844"/>
          </a:xfrm>
        </p:spPr>
        <p:txBody>
          <a:bodyPr/>
          <a:lstStyle/>
          <a:p>
            <a:r>
              <a:rPr lang="de-DE" noProof="0" dirty="0"/>
              <a:t>3-5 </a:t>
            </a:r>
            <a:r>
              <a:rPr lang="de-DE" noProof="0" dirty="0" err="1"/>
              <a:t>Dec</a:t>
            </a:r>
            <a:r>
              <a:rPr lang="de-DE" noProof="0" dirty="0"/>
              <a:t> 2025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24113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BF60E-112D-761C-079E-230F0A122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Major Experiment Highlights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6F6F40-F2CE-D9AC-50D9-1ECB1A984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-48683" y="6607176"/>
            <a:ext cx="585681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Thomas Nilsson  |  MAC-28 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E1DAD-A405-CBBA-900B-B42578975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1089218" y="6607176"/>
            <a:ext cx="971549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8B2066-1D7F-96F6-DD24-152BBE6A1E14}"/>
              </a:ext>
            </a:extLst>
          </p:cNvPr>
          <p:cNvGrpSpPr/>
          <p:nvPr/>
        </p:nvGrpSpPr>
        <p:grpSpPr>
          <a:xfrm>
            <a:off x="5319923" y="798800"/>
            <a:ext cx="3763173" cy="1907756"/>
            <a:chOff x="7090920" y="885326"/>
            <a:chExt cx="5017564" cy="2543674"/>
          </a:xfrm>
        </p:grpSpPr>
        <p:pic>
          <p:nvPicPr>
            <p:cNvPr id="6" name="Picture 2" descr="FAT1">
              <a:extLst>
                <a:ext uri="{FF2B5EF4-FFF2-40B4-BE49-F238E27FC236}">
                  <a16:creationId xmlns:a16="http://schemas.microsoft.com/office/drawing/2014/main" id="{5B5D66E0-DC95-283D-D8BD-70266DD960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920" y="885326"/>
              <a:ext cx="1332385" cy="100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AT2">
              <a:extLst>
                <a:ext uri="{FF2B5EF4-FFF2-40B4-BE49-F238E27FC236}">
                  <a16:creationId xmlns:a16="http://schemas.microsoft.com/office/drawing/2014/main" id="{A8B7A411-8E13-6583-AE16-FA410684C1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920" y="1941438"/>
              <a:ext cx="3580217" cy="1487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Coil">
              <a:extLst>
                <a:ext uri="{FF2B5EF4-FFF2-40B4-BE49-F238E27FC236}">
                  <a16:creationId xmlns:a16="http://schemas.microsoft.com/office/drawing/2014/main" id="{BD8CE0B0-569C-2244-6BEA-73113F575C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4255" y="1058645"/>
              <a:ext cx="1394229" cy="2370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38A7CE9F-4EC2-8B98-4BCB-042E57C02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8702266" y="980727"/>
              <a:ext cx="706101" cy="913099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E1FF9F1-9704-8AC2-61F3-1B3D85D416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382" y="2070551"/>
            <a:ext cx="1805498" cy="1258377"/>
          </a:xfrm>
          <a:prstGeom prst="rect">
            <a:avLst/>
          </a:prstGeom>
        </p:spPr>
      </p:pic>
      <p:pic>
        <p:nvPicPr>
          <p:cNvPr id="11" name="Grafik 8" descr="Grafik 8">
            <a:extLst>
              <a:ext uri="{FF2B5EF4-FFF2-40B4-BE49-F238E27FC236}">
                <a16:creationId xmlns:a16="http://schemas.microsoft.com/office/drawing/2014/main" id="{2C439872-ECAD-9811-FBA7-313940C289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6373" y="1182009"/>
            <a:ext cx="1464329" cy="832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F03602-FAFE-B62E-1EAB-3BB9002FF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928" y="1653680"/>
            <a:ext cx="760283" cy="2536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F512AB-F484-709B-2D3F-A1D80E9939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3932" y="3350269"/>
            <a:ext cx="2429015" cy="1436044"/>
          </a:xfrm>
          <a:prstGeom prst="rect">
            <a:avLst/>
          </a:prstGeom>
        </p:spPr>
      </p:pic>
      <p:pic>
        <p:nvPicPr>
          <p:cNvPr id="20" name="Grafik 15">
            <a:extLst>
              <a:ext uri="{FF2B5EF4-FFF2-40B4-BE49-F238E27FC236}">
                <a16:creationId xmlns:a16="http://schemas.microsoft.com/office/drawing/2014/main" id="{44F95542-B65C-3261-B7A9-80D0FC6B8B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4458026" y="2211323"/>
            <a:ext cx="639536" cy="372338"/>
          </a:xfrm>
          <a:prstGeom prst="rect">
            <a:avLst/>
          </a:prstGeom>
          <a:solidFill>
            <a:srgbClr val="ACD9DD"/>
          </a:solidFill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B15B751-3032-1EFE-DA3D-5F19A4CEF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4924809" y="4577657"/>
            <a:ext cx="1190003" cy="261097"/>
          </a:xfrm>
          <a:prstGeom prst="rect">
            <a:avLst/>
          </a:prstGeom>
          <a:noFill/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AA41F03-D552-B3DE-00D7-BC78ECCF3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tretch/>
        </p:blipFill>
        <p:spPr bwMode="auto">
          <a:xfrm>
            <a:off x="4402676" y="2821236"/>
            <a:ext cx="820979" cy="587806"/>
          </a:xfrm>
          <a:prstGeom prst="rect">
            <a:avLst/>
          </a:prstGeom>
          <a:noFill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367E381-A490-9F88-6F6B-8B1A111A7759}"/>
              </a:ext>
            </a:extLst>
          </p:cNvPr>
          <p:cNvGrpSpPr/>
          <p:nvPr/>
        </p:nvGrpSpPr>
        <p:grpSpPr>
          <a:xfrm>
            <a:off x="2182359" y="3338118"/>
            <a:ext cx="3375181" cy="875530"/>
            <a:chOff x="1089206" y="5364871"/>
            <a:chExt cx="4500241" cy="1167373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22418D30-93A7-D945-73C6-A25D45C9B9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6085" y="5369140"/>
              <a:ext cx="1443056" cy="116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CA54A216-585B-6734-8BC2-60583A3B3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206" y="5471241"/>
              <a:ext cx="1497569" cy="997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5F68618-1232-DBB4-1E32-825E8A7A2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7356" y="5364871"/>
              <a:ext cx="1376619" cy="1167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ing 18">
              <a:extLst>
                <a:ext uri="{FF2B5EF4-FFF2-40B4-BE49-F238E27FC236}">
                  <a16:creationId xmlns:a16="http://schemas.microsoft.com/office/drawing/2014/main" id="{3248206C-F936-4294-D911-BF9969E6475A}"/>
                </a:ext>
              </a:extLst>
            </p:cNvPr>
            <p:cNvSpPr/>
            <p:nvPr/>
          </p:nvSpPr>
          <p:spPr>
            <a:xfrm>
              <a:off x="5098708" y="5874882"/>
              <a:ext cx="490739" cy="657362"/>
            </a:xfrm>
            <a:prstGeom prst="donut">
              <a:avLst>
                <a:gd name="adj" fmla="val 691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BAAA3C-4903-A82D-180E-AA055E8C9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90" y="1025893"/>
            <a:ext cx="4807438" cy="3942159"/>
          </a:xfrm>
        </p:spPr>
        <p:txBody>
          <a:bodyPr/>
          <a:lstStyle/>
          <a:p>
            <a:r>
              <a:rPr lang="en-GB" sz="1400" dirty="0"/>
              <a:t>CBM Magnet: </a:t>
            </a:r>
          </a:p>
          <a:p>
            <a:pPr lvl="1"/>
            <a:r>
              <a:rPr lang="en-GB" sz="1200" dirty="0"/>
              <a:t>FAT of magnet support </a:t>
            </a:r>
          </a:p>
          <a:p>
            <a:pPr lvl="1"/>
            <a:r>
              <a:rPr lang="en-GB" sz="1200" dirty="0"/>
              <a:t>first dipole coil impregnated</a:t>
            </a:r>
          </a:p>
          <a:p>
            <a:r>
              <a:rPr lang="en-GB" sz="1400" dirty="0"/>
              <a:t>Laser-Building planned </a:t>
            </a:r>
          </a:p>
          <a:p>
            <a:pPr lvl="1"/>
            <a:r>
              <a:rPr lang="en-GB" sz="1200" dirty="0"/>
              <a:t>next to APPA Cave within </a:t>
            </a:r>
            <a:br>
              <a:rPr lang="en-GB" sz="1200" dirty="0"/>
            </a:br>
            <a:r>
              <a:rPr lang="en-GB" sz="1200" dirty="0"/>
              <a:t>EU- financed project </a:t>
            </a:r>
            <a:br>
              <a:rPr lang="en-GB" sz="1200" dirty="0"/>
            </a:br>
            <a:r>
              <a:rPr lang="en-GB" sz="1200" dirty="0"/>
              <a:t>THRILL</a:t>
            </a:r>
          </a:p>
          <a:p>
            <a:r>
              <a:rPr lang="en-GB" sz="1400" dirty="0"/>
              <a:t>APPA/NUSTAR </a:t>
            </a:r>
          </a:p>
          <a:p>
            <a:pPr lvl="1"/>
            <a:r>
              <a:rPr lang="en-GB" sz="1200" dirty="0"/>
              <a:t>Nature publication for </a:t>
            </a:r>
            <a:br>
              <a:rPr lang="en-GB" sz="1200" dirty="0"/>
            </a:br>
            <a:r>
              <a:rPr lang="en-GB" sz="1200" dirty="0"/>
              <a:t>Biophysics (ERC grant)</a:t>
            </a:r>
          </a:p>
          <a:p>
            <a:r>
              <a:rPr lang="en-GB" sz="1400" dirty="0"/>
              <a:t>NUSTAR </a:t>
            </a:r>
          </a:p>
          <a:p>
            <a:pPr lvl="1"/>
            <a:r>
              <a:rPr lang="en-GB" sz="1200" dirty="0"/>
              <a:t>Discovery of new </a:t>
            </a:r>
            <a:br>
              <a:rPr lang="en-GB" sz="1200" dirty="0"/>
            </a:br>
            <a:r>
              <a:rPr lang="en-GB" sz="1200" dirty="0"/>
              <a:t>isotope 20Al – </a:t>
            </a:r>
            <a:br>
              <a:rPr lang="en-GB" sz="1200" dirty="0"/>
            </a:br>
            <a:r>
              <a:rPr lang="en-GB" sz="1200" dirty="0"/>
              <a:t>3-proton emitter – </a:t>
            </a:r>
            <a:br>
              <a:rPr lang="en-GB" sz="1200" dirty="0"/>
            </a:br>
            <a:r>
              <a:rPr lang="en-GB" sz="1200" dirty="0"/>
              <a:t>Isospin breaking</a:t>
            </a:r>
          </a:p>
          <a:p>
            <a:r>
              <a:rPr lang="en-GB" sz="1400" dirty="0"/>
              <a:t>RICH Conference in Mainz in Sept 2025 </a:t>
            </a:r>
          </a:p>
          <a:p>
            <a:pPr lvl="1"/>
            <a:r>
              <a:rPr lang="en-GB" sz="1200" dirty="0"/>
              <a:t>strong participation/leadership of the PANDA collaboration</a:t>
            </a:r>
          </a:p>
          <a:p>
            <a:endParaRPr lang="en-GB" sz="1400" dirty="0"/>
          </a:p>
        </p:txBody>
      </p:sp>
      <p:sp>
        <p:nvSpPr>
          <p:cNvPr id="23" name="Datumsplatzhalter 22"/>
          <p:cNvSpPr>
            <a:spLocks noGrp="1"/>
          </p:cNvSpPr>
          <p:nvPr>
            <p:ph type="dt" sz="half" idx="2"/>
          </p:nvPr>
        </p:nvSpPr>
        <p:spPr>
          <a:xfrm>
            <a:off x="6365116" y="4914482"/>
            <a:ext cx="902997" cy="273844"/>
          </a:xfrm>
        </p:spPr>
        <p:txBody>
          <a:bodyPr/>
          <a:lstStyle/>
          <a:p>
            <a:r>
              <a:rPr lang="de-DE" dirty="0"/>
              <a:t>3-5 </a:t>
            </a:r>
            <a:r>
              <a:rPr lang="de-DE" dirty="0" err="1"/>
              <a:t>Dec</a:t>
            </a:r>
            <a:r>
              <a:rPr lang="de-DE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694917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6588711" name="Content Placeholder 1"/>
          <p:cNvSpPr>
            <a:spLocks noGrp="1"/>
          </p:cNvSpPr>
          <p:nvPr>
            <p:ph idx="1"/>
          </p:nvPr>
        </p:nvSpPr>
        <p:spPr bwMode="auto">
          <a:xfrm>
            <a:off x="317634" y="996574"/>
            <a:ext cx="8662014" cy="367768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defRPr i="1">
                <a:solidFill>
                  <a:srgbClr val="57576E"/>
                </a:solidFill>
                <a:latin typeface="Avenir Heavy"/>
                <a:ea typeface="Avenir Heavy"/>
                <a:cs typeface="Avenir Heavy"/>
              </a:defRPr>
            </a:pPr>
            <a:r>
              <a:rPr lang="en-GB" sz="1400" b="1" dirty="0">
                <a:latin typeface="+mn-lt"/>
              </a:rPr>
              <a:t>“Au+Au BES completed with anticipated statistics </a:t>
            </a:r>
            <a:br>
              <a:rPr lang="en-GB" sz="1400" b="1" dirty="0">
                <a:latin typeface="+mn-lt"/>
              </a:rPr>
            </a:br>
            <a:r>
              <a:rPr lang="en-GB" sz="1400" b="1" dirty="0">
                <a:latin typeface="+mn-lt"/>
              </a:rPr>
              <a:t>despite shorter run time”</a:t>
            </a:r>
          </a:p>
          <a:p>
            <a:pPr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defRPr i="1">
                <a:solidFill>
                  <a:srgbClr val="57576E"/>
                </a:solidFill>
                <a:latin typeface="Avenir Heavy"/>
                <a:ea typeface="Avenir Heavy"/>
                <a:cs typeface="Avenir Heavy"/>
              </a:defRPr>
            </a:pPr>
            <a:r>
              <a:rPr lang="en-GB" sz="1200" b="0" i="0" u="none" strike="noStrike" cap="none" spc="0" dirty="0">
                <a:solidFill>
                  <a:schemeClr val="tx2">
                    <a:lumMod val="75000"/>
                  </a:schemeClr>
                </a:solidFill>
                <a:latin typeface="+mn-lt"/>
                <a:ea typeface="Arial"/>
                <a:cs typeface="Arial"/>
              </a:rPr>
              <a:t>New SOS system enabled event rates about a factor two </a:t>
            </a:r>
            <a:br>
              <a:rPr lang="en-GB" sz="1200" b="0" i="0" u="none" strike="noStrike" cap="none" spc="0" dirty="0">
                <a:solidFill>
                  <a:schemeClr val="tx2">
                    <a:lumMod val="75000"/>
                  </a:schemeClr>
                </a:solidFill>
                <a:latin typeface="+mn-lt"/>
                <a:ea typeface="Arial"/>
                <a:cs typeface="Arial"/>
              </a:rPr>
            </a:br>
            <a:r>
              <a:rPr lang="en-GB" sz="1200" b="0" i="0" u="none" strike="noStrike" cap="none" spc="0" dirty="0">
                <a:solidFill>
                  <a:schemeClr val="tx2">
                    <a:lumMod val="75000"/>
                  </a:schemeClr>
                </a:solidFill>
                <a:latin typeface="+mn-lt"/>
                <a:ea typeface="Arial"/>
                <a:cs typeface="Arial"/>
              </a:rPr>
              <a:t>larger than without</a:t>
            </a:r>
            <a:r>
              <a:rPr lang="en-GB" sz="1200" b="0" i="0" u="none" strike="noStrike" cap="none" spc="0" dirty="0">
                <a:solidFill>
                  <a:srgbClr val="333333"/>
                </a:solidFill>
                <a:latin typeface="+mn-lt"/>
                <a:ea typeface="Arial"/>
                <a:cs typeface="Arial"/>
              </a:rPr>
              <a:t>! (duty factor and micro spill improved)</a:t>
            </a:r>
            <a:endParaRPr lang="en-GB" sz="1200" i="0" dirty="0">
              <a:latin typeface="+mn-lt"/>
              <a:ea typeface="Arial"/>
              <a:cs typeface="Arial"/>
            </a:endParaRPr>
          </a:p>
          <a:p>
            <a:pPr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defRPr i="1">
                <a:solidFill>
                  <a:srgbClr val="57576E"/>
                </a:solidFill>
                <a:latin typeface="Avenir Heavy"/>
                <a:ea typeface="Avenir Heavy"/>
                <a:cs typeface="Avenir Heavy"/>
              </a:defRPr>
            </a:pPr>
            <a:r>
              <a:rPr lang="en-GB" sz="1200" i="0" dirty="0">
                <a:latin typeface="+mn-lt"/>
                <a:ea typeface="Arial"/>
                <a:cs typeface="Arial"/>
              </a:rPr>
              <a:t>5.9 Billion events in 11 days (33.5 shifts)</a:t>
            </a:r>
          </a:p>
          <a:p>
            <a:pPr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defRPr i="1">
                <a:solidFill>
                  <a:srgbClr val="57576E"/>
                </a:solidFill>
                <a:latin typeface="Avenir Heavy"/>
                <a:ea typeface="Avenir Heavy"/>
                <a:cs typeface="Avenir Heavy"/>
              </a:defRPr>
            </a:pPr>
            <a:r>
              <a:rPr lang="en-GB" sz="1200" i="0" dirty="0">
                <a:latin typeface="+mn-lt"/>
                <a:ea typeface="Arial"/>
                <a:cs typeface="Arial"/>
              </a:rPr>
              <a:t>Four different beam energies investigated</a:t>
            </a:r>
          </a:p>
          <a:p>
            <a:pPr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defRPr i="1">
                <a:solidFill>
                  <a:srgbClr val="57576E"/>
                </a:solidFill>
                <a:latin typeface="Avenir Heavy"/>
                <a:ea typeface="Avenir Heavy"/>
                <a:cs typeface="Avenir Heavy"/>
              </a:defRPr>
            </a:pPr>
            <a:r>
              <a:rPr lang="en-GB" sz="1200" i="0" dirty="0">
                <a:latin typeface="+mn-lt"/>
                <a:ea typeface="Arial"/>
                <a:cs typeface="Arial"/>
              </a:rPr>
              <a:t>Successful repair of broken cold box in time for run</a:t>
            </a:r>
            <a:endParaRPr sz="1200" i="0" dirty="0">
              <a:latin typeface="+mn-lt"/>
              <a:cs typeface="Arial"/>
            </a:endParaRPr>
          </a:p>
          <a:p>
            <a:pPr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defRPr i="1">
                <a:solidFill>
                  <a:srgbClr val="57576E"/>
                </a:solidFill>
                <a:latin typeface="Avenir Heavy"/>
                <a:ea typeface="Avenir Heavy"/>
                <a:cs typeface="Avenir Heavy"/>
              </a:defRPr>
            </a:pPr>
            <a:r>
              <a:rPr lang="en-GB" sz="1200" i="0" dirty="0">
                <a:latin typeface="+mn-lt"/>
                <a:ea typeface="Arial"/>
                <a:cs typeface="Arial"/>
              </a:rPr>
              <a:t>FEE replaced with newly designed boards for the two </a:t>
            </a:r>
            <a:br>
              <a:rPr lang="en-GB" sz="1200" i="0" dirty="0">
                <a:latin typeface="+mn-lt"/>
                <a:ea typeface="Arial"/>
                <a:cs typeface="Arial"/>
              </a:rPr>
            </a:br>
            <a:r>
              <a:rPr lang="en-GB" sz="1200" i="0" dirty="0">
                <a:latin typeface="+mn-lt"/>
                <a:ea typeface="Arial"/>
                <a:cs typeface="Arial"/>
              </a:rPr>
              <a:t>inner tracking planes (MDC I &amp; II)</a:t>
            </a:r>
            <a:endParaRPr lang="en-GB" sz="1200" dirty="0">
              <a:latin typeface="+mn-lt"/>
            </a:endParaRPr>
          </a:p>
          <a:p>
            <a:pPr mar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FDBB63"/>
              </a:buClr>
              <a:buFont typeface="Wingdings"/>
              <a:buNone/>
              <a:defRPr i="1">
                <a:solidFill>
                  <a:srgbClr val="57576E"/>
                </a:solidFill>
                <a:latin typeface="Avenir Heavy"/>
                <a:ea typeface="Avenir Heavy"/>
                <a:cs typeface="Avenir Heavy"/>
              </a:defRPr>
            </a:pPr>
            <a:endParaRPr lang="en-GB" dirty="0"/>
          </a:p>
          <a:p>
            <a:pPr mar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FDBB63"/>
              </a:buClr>
              <a:buFont typeface="Wingdings"/>
              <a:buNone/>
              <a:defRPr i="1">
                <a:solidFill>
                  <a:srgbClr val="57576E"/>
                </a:solidFill>
                <a:latin typeface="Avenir Heavy"/>
                <a:ea typeface="Avenir Heavy"/>
                <a:cs typeface="Avenir Heavy"/>
              </a:defRPr>
            </a:pPr>
            <a:endParaRPr lang="en-GB" dirty="0"/>
          </a:p>
          <a:p>
            <a:pPr marL="5040000" indent="0" algn="l" defTabSz="3429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FDBB63"/>
              </a:buClr>
              <a:buFont typeface="Arial"/>
              <a:buNone/>
              <a:defRPr i="1">
                <a:solidFill>
                  <a:srgbClr val="57576E"/>
                </a:solidFill>
                <a:latin typeface="Avenir Heavy"/>
                <a:ea typeface="Avenir Heavy"/>
                <a:cs typeface="Avenir Heavy"/>
              </a:defRPr>
            </a:pPr>
            <a:r>
              <a:rPr lang="en-GB" sz="1000" b="0" i="0" u="none" strike="noStrike" cap="none" spc="0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Coloured bands: 800, 600, 400 200 A MeV (from red to light green)</a:t>
            </a:r>
          </a:p>
          <a:p>
            <a:pPr marL="5040000" indent="0" algn="l" defTabSz="342900">
              <a:lnSpc>
                <a:spcPct val="114999"/>
              </a:lnSpc>
              <a:spcBef>
                <a:spcPts val="425"/>
              </a:spcBef>
              <a:spcAft>
                <a:spcPts val="0"/>
              </a:spcAft>
              <a:buClr>
                <a:srgbClr val="FDBB63"/>
              </a:buClr>
              <a:buFont typeface="Arial"/>
              <a:buNone/>
              <a:defRPr i="1">
                <a:solidFill>
                  <a:srgbClr val="57576E"/>
                </a:solidFill>
                <a:latin typeface="Avenir Heavy"/>
                <a:ea typeface="Avenir Heavy"/>
                <a:cs typeface="Avenir Heavy"/>
              </a:defRPr>
            </a:pPr>
            <a:r>
              <a:rPr lang="en-GB" sz="1000" b="0" i="0" u="none" strike="noStrike" cap="none" spc="0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Hatched area: weekend before scheduled beam time </a:t>
            </a:r>
          </a:p>
          <a:p>
            <a:pPr marL="5040000" indent="0" algn="l" defTabSz="342900">
              <a:lnSpc>
                <a:spcPct val="114999"/>
              </a:lnSpc>
              <a:spcBef>
                <a:spcPts val="425"/>
              </a:spcBef>
              <a:spcAft>
                <a:spcPts val="0"/>
              </a:spcAft>
              <a:buClr>
                <a:srgbClr val="FDBB63"/>
              </a:buClr>
              <a:buFont typeface="Arial"/>
              <a:buNone/>
              <a:defRPr i="1">
                <a:solidFill>
                  <a:srgbClr val="57576E"/>
                </a:solidFill>
                <a:latin typeface="Avenir Heavy"/>
                <a:ea typeface="Avenir Heavy"/>
                <a:cs typeface="Avenir Heavy"/>
              </a:defRPr>
            </a:pPr>
            <a:r>
              <a:rPr lang="en-GB" sz="1000" b="0" i="0" u="none" strike="noStrike" cap="none" spc="0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Green wedge (anticipated statistics): lower boundary rate assumed in proposal (w/o SOS and FEE upgrade), upper boundary includes maximum expected gain after upgrade of FEE (w/o SOS).  </a:t>
            </a:r>
            <a:endParaRPr lang="en-GB" sz="1000" dirty="0">
              <a:latin typeface="+mn-lt"/>
            </a:endParaRPr>
          </a:p>
        </p:txBody>
      </p:sp>
      <p:sp>
        <p:nvSpPr>
          <p:cNvPr id="492298562" name="Slide Number Placehold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13</a:t>
            </a:fld>
            <a:endParaRPr lang="de-DE"/>
          </a:p>
        </p:txBody>
      </p:sp>
      <p:sp>
        <p:nvSpPr>
          <p:cNvPr id="1292324752" name="Footer Placehold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 algn="l">
              <a:defRPr/>
            </a:pPr>
            <a:r>
              <a:rPr lang="en-US" dirty="0"/>
              <a:t>Thomas Nilsson  |  MAC-28 </a:t>
            </a:r>
            <a:endParaRPr lang="de-DE" dirty="0"/>
          </a:p>
        </p:txBody>
      </p:sp>
      <p:sp>
        <p:nvSpPr>
          <p:cNvPr id="685293536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spcBef>
                <a:spcPts val="400"/>
              </a:spcBef>
              <a:defRPr/>
            </a:pPr>
            <a:r>
              <a:rPr lang="en-GB" dirty="0"/>
              <a:t>Beamtime highlight</a:t>
            </a:r>
          </a:p>
          <a:p>
            <a:pPr>
              <a:spcBef>
                <a:spcPts val="400"/>
              </a:spcBef>
              <a:defRPr/>
            </a:pPr>
            <a:r>
              <a:rPr lang="en-GB" dirty="0"/>
              <a:t>HADES run successfully completed</a:t>
            </a:r>
          </a:p>
        </p:txBody>
      </p:sp>
      <p:pic>
        <p:nvPicPr>
          <p:cNvPr id="607761000" name="Grafik 60776099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41226" y="958307"/>
            <a:ext cx="4201477" cy="2619374"/>
          </a:xfrm>
          <a:prstGeom prst="rect">
            <a:avLst/>
          </a:prstGeom>
        </p:spPr>
      </p:pic>
      <p:pic>
        <p:nvPicPr>
          <p:cNvPr id="487751032" name="Grafik 48775103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9274" y="3206615"/>
            <a:ext cx="2300343" cy="1561857"/>
          </a:xfrm>
          <a:prstGeom prst="rect">
            <a:avLst/>
          </a:prstGeom>
        </p:spPr>
      </p:pic>
      <p:pic>
        <p:nvPicPr>
          <p:cNvPr id="1811506023" name="Grafik 181150602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536554" y="3323947"/>
            <a:ext cx="2851691" cy="150260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87C741-04A8-8B2E-F633-BE99BF55B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3-5 </a:t>
            </a:r>
            <a:r>
              <a:rPr lang="de-DE" dirty="0" err="1"/>
              <a:t>Dec</a:t>
            </a:r>
            <a:r>
              <a:rPr lang="de-DE" dirty="0"/>
              <a:t> 2025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23D67B-99F9-4EAB-A82A-8384B33DB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Beamtime</a:t>
            </a:r>
            <a:r>
              <a:rPr lang="de-DE" dirty="0"/>
              <a:t> highlight</a:t>
            </a:r>
            <a:br>
              <a:rPr lang="de-DE" dirty="0"/>
            </a:br>
            <a:r>
              <a:rPr lang="de-DE" dirty="0"/>
              <a:t>D+D </a:t>
            </a:r>
            <a:r>
              <a:rPr lang="de-DE" dirty="0" err="1"/>
              <a:t>reaction</a:t>
            </a:r>
            <a:r>
              <a:rPr lang="de-DE" dirty="0"/>
              <a:t> </a:t>
            </a:r>
            <a:r>
              <a:rPr lang="de-DE" dirty="0" err="1"/>
              <a:t>cross</a:t>
            </a:r>
            <a:r>
              <a:rPr lang="de-DE" dirty="0"/>
              <a:t> </a:t>
            </a:r>
            <a:r>
              <a:rPr lang="de-DE" dirty="0" err="1"/>
              <a:t>section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Gamov</a:t>
            </a:r>
            <a:r>
              <a:rPr lang="de-DE" dirty="0"/>
              <a:t> </a:t>
            </a:r>
            <a:r>
              <a:rPr lang="de-DE" dirty="0" err="1"/>
              <a:t>Window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0EB9F54-428A-4C44-A0DA-5EFDC7C4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7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FF9C486-FA72-432E-B7A3-C62069B25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Thomas Nilsson  |  MAC-28 </a:t>
            </a:r>
            <a:endParaRPr lang="de-DE" dirty="0"/>
          </a:p>
        </p:txBody>
      </p:sp>
      <p:grpSp>
        <p:nvGrpSpPr>
          <p:cNvPr id="5" name="Group 12">
            <a:extLst>
              <a:ext uri="{FF2B5EF4-FFF2-40B4-BE49-F238E27FC236}">
                <a16:creationId xmlns:a16="http://schemas.microsoft.com/office/drawing/2014/main" id="{EFE30540-516B-4EC7-B605-C54100082AEB}"/>
              </a:ext>
            </a:extLst>
          </p:cNvPr>
          <p:cNvGrpSpPr>
            <a:grpSpLocks noChangeAspect="1"/>
          </p:cNvGrpSpPr>
          <p:nvPr/>
        </p:nvGrpSpPr>
        <p:grpSpPr>
          <a:xfrm>
            <a:off x="273059" y="2926824"/>
            <a:ext cx="4307820" cy="2049847"/>
            <a:chOff x="715617" y="1580321"/>
            <a:chExt cx="8246702" cy="3995531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D40D5E7D-2C81-4A1C-9C49-72936BBB3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15617" y="1580321"/>
              <a:ext cx="8246702" cy="3995531"/>
            </a:xfrm>
            <a:prstGeom prst="rect">
              <a:avLst/>
            </a:prstGeom>
          </p:spPr>
        </p:pic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1BA58024-23E1-4071-8216-19BAA194A915}"/>
                </a:ext>
              </a:extLst>
            </p:cNvPr>
            <p:cNvSpPr/>
            <p:nvPr/>
          </p:nvSpPr>
          <p:spPr>
            <a:xfrm>
              <a:off x="1952021" y="1674767"/>
              <a:ext cx="762613" cy="6451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1600" b="1" cap="none" spc="0" baseline="3000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</a:t>
              </a:r>
              <a:r>
                <a:rPr lang="en-GB" sz="16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</a:t>
              </a:r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E7D73EF4-6277-4B1B-B371-C9FE97245CD4}"/>
                </a:ext>
              </a:extLst>
            </p:cNvPr>
            <p:cNvSpPr/>
            <p:nvPr/>
          </p:nvSpPr>
          <p:spPr>
            <a:xfrm>
              <a:off x="3487507" y="2105461"/>
              <a:ext cx="975617" cy="6451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1600" b="1" cap="none" spc="0" baseline="3000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</a:t>
              </a:r>
              <a:r>
                <a:rPr lang="en-GB" sz="16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He</a:t>
              </a: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A156CC36-31B7-4D8F-96E3-6B4790E5E1D0}"/>
                </a:ext>
              </a:extLst>
            </p:cNvPr>
            <p:cNvSpPr/>
            <p:nvPr/>
          </p:nvSpPr>
          <p:spPr>
            <a:xfrm>
              <a:off x="7215890" y="2658739"/>
              <a:ext cx="762612" cy="6451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1600" b="1" cap="none" spc="0" baseline="3000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  <a:r>
                <a:rPr lang="en-GB" sz="16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</a:t>
              </a:r>
            </a:p>
          </p:txBody>
        </p:sp>
      </p:grpSp>
      <p:sp>
        <p:nvSpPr>
          <p:cNvPr id="10" name="TextBox 1">
            <a:extLst>
              <a:ext uri="{FF2B5EF4-FFF2-40B4-BE49-F238E27FC236}">
                <a16:creationId xmlns:a16="http://schemas.microsoft.com/office/drawing/2014/main" id="{519627E9-F2B3-429B-8B57-7792A57D3A21}"/>
              </a:ext>
            </a:extLst>
          </p:cNvPr>
          <p:cNvSpPr txBox="1"/>
          <p:nvPr/>
        </p:nvSpPr>
        <p:spPr>
          <a:xfrm>
            <a:off x="285612" y="1010124"/>
            <a:ext cx="4558881" cy="196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GB" sz="1400" dirty="0"/>
              <a:t>All reaction products of interest observed</a:t>
            </a:r>
          </a:p>
          <a:p>
            <a:pPr marL="285750" indent="-28575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GB" sz="1400" b="1" dirty="0"/>
              <a:t>Statistics of 1-2% </a:t>
            </a:r>
            <a:r>
              <a:rPr lang="en-GB" sz="1400" dirty="0"/>
              <a:t>for the majority of energies, including those within the Big Bang Nucleosynthesis energy range down to 90 keV/u</a:t>
            </a:r>
          </a:p>
          <a:p>
            <a:pPr marL="285750" indent="-28575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GB" sz="1400" dirty="0"/>
              <a:t>Initial luminosity calculations suggest a factor 1000 increase compared to measurements in 2024!</a:t>
            </a:r>
          </a:p>
          <a:p>
            <a:pPr marL="285750" indent="-28575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GB" sz="1400" dirty="0"/>
              <a:t>Analysis ongoing to understand systematics and calculate luminosity with required precision 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B39F288B-B433-4DF0-8A87-19618A5FB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548" y="1285151"/>
            <a:ext cx="4175713" cy="3306383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E81EB2-52A6-C378-DB1E-E398B1F152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3-5 </a:t>
            </a:r>
            <a:r>
              <a:rPr lang="de-DE" dirty="0" err="1"/>
              <a:t>Dec</a:t>
            </a:r>
            <a:r>
              <a:rPr lang="de-DE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88078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37A0A-A1FA-6CE0-44DA-0A8D9CBDC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82" y="162303"/>
            <a:ext cx="6129236" cy="590668"/>
          </a:xfrm>
        </p:spPr>
        <p:txBody>
          <a:bodyPr/>
          <a:lstStyle/>
          <a:p>
            <a:r>
              <a:rPr lang="de-DE" sz="2000" dirty="0"/>
              <a:t>HITRAP: First Experiment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br>
              <a:rPr lang="de-DE" sz="2000" dirty="0"/>
            </a:br>
            <a:r>
              <a:rPr lang="de-DE" sz="2000" dirty="0" err="1"/>
              <a:t>Decelerated</a:t>
            </a:r>
            <a:r>
              <a:rPr lang="de-DE" sz="2000" dirty="0"/>
              <a:t> Bare Ions at High-Z</a:t>
            </a:r>
            <a:endParaRPr lang="en-US" sz="20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406613B-4261-20E7-AC71-EEDCBB43D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284275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>
              <a:defRPr sz="7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fld id="{125CBDDA-5CCF-8748-8988-9DC6C8981774}" type="slidenum">
              <a:rPr lang="de-DE" smtClean="0"/>
              <a:pPr defTabSz="457189"/>
              <a:t>15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3E4A84-03BC-0ABA-D762-AE121F665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defTabSz="457189"/>
            <a:r>
              <a:rPr lang="en-US" dirty="0">
                <a:latin typeface="Arial"/>
              </a:rPr>
              <a:t>Annual Swedish Nuclear Physics and SFAIR meeting 2025</a:t>
            </a:r>
            <a:endParaRPr lang="de-DE" dirty="0">
              <a:latin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1281367-5393-535F-8D0C-2DC7E9630E95}"/>
              </a:ext>
            </a:extLst>
          </p:cNvPr>
          <p:cNvSpPr txBox="1"/>
          <p:nvPr/>
        </p:nvSpPr>
        <p:spPr>
          <a:xfrm>
            <a:off x="248081" y="921753"/>
            <a:ext cx="8737240" cy="5539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defTabSz="457189"/>
            <a:r>
              <a:rPr lang="de-DE" sz="1500" dirty="0" err="1">
                <a:solidFill>
                  <a:prstClr val="black"/>
                </a:solidFill>
                <a:cs typeface="Arial" panose="020B0604020202020204" pitchFamily="34" charset="0"/>
              </a:rPr>
              <a:t>Beamtime</a:t>
            </a:r>
            <a:r>
              <a:rPr lang="de-DE" sz="1500" dirty="0">
                <a:solidFill>
                  <a:prstClr val="black"/>
                </a:solidFill>
                <a:cs typeface="Arial" panose="020B0604020202020204" pitchFamily="34" charset="0"/>
              </a:rPr>
              <a:t> 2025: </a:t>
            </a:r>
            <a:r>
              <a:rPr lang="en-GB" sz="1500" dirty="0" err="1">
                <a:solidFill>
                  <a:prstClr val="black"/>
                </a:solidFill>
                <a:cs typeface="Arial" panose="020B0604020202020204" pitchFamily="34" charset="0"/>
              </a:rPr>
              <a:t>N</a:t>
            </a:r>
            <a:r>
              <a:rPr lang="en-GB" sz="1500" dirty="0" err="1"/>
              <a:t>anostructuring</a:t>
            </a:r>
            <a:r>
              <a:rPr lang="en-GB" sz="1500" dirty="0"/>
              <a:t> of monolayer graphene using slow heavy ions at high charge states (G-22-00057) </a:t>
            </a:r>
            <a:endParaRPr lang="en-US" sz="1500" dirty="0">
              <a:solidFill>
                <a:prstClr val="black"/>
              </a:solidFill>
            </a:endParaRPr>
          </a:p>
        </p:txBody>
      </p:sp>
      <p:pic>
        <p:nvPicPr>
          <p:cNvPr id="8" name="Picture 23" descr="Tunnel_Autumn2009">
            <a:extLst>
              <a:ext uri="{FF2B5EF4-FFF2-40B4-BE49-F238E27FC236}">
                <a16:creationId xmlns:a16="http://schemas.microsoft.com/office/drawing/2014/main" id="{CFBC7B74-6C6A-652F-9F19-207B8BF6C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081" y="1515062"/>
            <a:ext cx="2437984" cy="156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3CA612D8-14DB-32B9-F8AD-D20415B9A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081" y="3296006"/>
            <a:ext cx="703780" cy="6888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" name="Picture 2" descr="https://www.gsi.de/fileadmin/_processed_/4/4/csm_sparclogo_bc5be07c61.jpg">
            <a:extLst>
              <a:ext uri="{FF2B5EF4-FFF2-40B4-BE49-F238E27FC236}">
                <a16:creationId xmlns:a16="http://schemas.microsoft.com/office/drawing/2014/main" id="{E3A26FEB-4187-6949-4230-0E07A1481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292" y="3450790"/>
            <a:ext cx="1693083" cy="48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FFCBADB-0358-6B13-4471-C65E30826A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375" y="1497936"/>
            <a:ext cx="6178544" cy="337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91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E5CC0-B848-2955-D675-0E3B3D3AFD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34" y="130629"/>
            <a:ext cx="6571438" cy="701284"/>
          </a:xfrm>
        </p:spPr>
        <p:txBody>
          <a:bodyPr/>
          <a:lstStyle/>
          <a:p>
            <a:r>
              <a:rPr lang="en-US" sz="1600" dirty="0"/>
              <a:t>Scientific highlight </a:t>
            </a:r>
            <a:br>
              <a:rPr lang="en-US" sz="1600" dirty="0"/>
            </a:br>
            <a:r>
              <a:rPr lang="en-US" sz="1600" dirty="0"/>
              <a:t>First image-guided treatment in vivo with radioactive ion beams</a:t>
            </a:r>
          </a:p>
        </p:txBody>
      </p:sp>
      <p:pic>
        <p:nvPicPr>
          <p:cNvPr id="4" name="Supplementary video 1.mp4">
            <a:hlinkClick r:id="" action="ppaction://media"/>
            <a:extLst>
              <a:ext uri="{FF2B5EF4-FFF2-40B4-BE49-F238E27FC236}">
                <a16:creationId xmlns:a16="http://schemas.microsoft.com/office/drawing/2014/main" id="{7DD56BC2-05EB-C849-4707-9F495D7349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13630"/>
            <a:ext cx="5721525" cy="2729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7B9AE3-F05C-2062-15C8-4912270A96A9}"/>
              </a:ext>
            </a:extLst>
          </p:cNvPr>
          <p:cNvSpPr txBox="1"/>
          <p:nvPr/>
        </p:nvSpPr>
        <p:spPr>
          <a:xfrm>
            <a:off x="0" y="4555102"/>
            <a:ext cx="524435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Boscolo </a:t>
            </a:r>
            <a:r>
              <a:rPr lang="en-US" i="1" dirty="0"/>
              <a:t>et al., Nat. Phys</a:t>
            </a:r>
            <a:r>
              <a:rPr lang="en-US" dirty="0"/>
              <a:t>. 19.8.2025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6A396718-4BE6-12D8-ADC8-09BC885ED0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99" t="12508" b="12508"/>
          <a:stretch>
            <a:fillRect/>
          </a:stretch>
        </p:blipFill>
        <p:spPr>
          <a:xfrm>
            <a:off x="519954" y="4003843"/>
            <a:ext cx="1645635" cy="518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E5CB7F8B-CA12-CA8E-EE70-6D3B2AFC66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134" b="16030"/>
          <a:stretch>
            <a:fillRect/>
          </a:stretch>
        </p:blipFill>
        <p:spPr>
          <a:xfrm>
            <a:off x="6097830" y="4123751"/>
            <a:ext cx="1090257" cy="723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9022BB92-1816-2BAC-275C-1EA9A5C3A6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7894" y="4123751"/>
            <a:ext cx="1329863" cy="6959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4792BC8-2AC6-4550-454A-2836E9039F79}"/>
              </a:ext>
            </a:extLst>
          </p:cNvPr>
          <p:cNvGrpSpPr/>
          <p:nvPr/>
        </p:nvGrpSpPr>
        <p:grpSpPr>
          <a:xfrm>
            <a:off x="3810127" y="4123751"/>
            <a:ext cx="2067896" cy="680509"/>
            <a:chOff x="112169" y="47220"/>
            <a:chExt cx="2067896" cy="680509"/>
          </a:xfrm>
        </p:grpSpPr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54288D10-E8B4-F3A3-A596-853DCA3B2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12990"/>
            <a:stretch>
              <a:fillRect/>
            </a:stretch>
          </p:blipFill>
          <p:spPr>
            <a:xfrm>
              <a:off x="112169" y="47220"/>
              <a:ext cx="1196167" cy="680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age" descr="Image">
              <a:extLst>
                <a:ext uri="{FF2B5EF4-FFF2-40B4-BE49-F238E27FC236}">
                  <a16:creationId xmlns:a16="http://schemas.microsoft.com/office/drawing/2014/main" id="{6EA30150-D320-017E-CDF6-2DC9AF348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8336" y="168928"/>
              <a:ext cx="871729" cy="558801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56612D-ACBB-99EA-2421-C67E16CA1D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2263" y="1570360"/>
            <a:ext cx="3381737" cy="164933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08B5F8-36D9-09B0-8E63-64DBD75606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3-5 </a:t>
            </a:r>
            <a:r>
              <a:rPr lang="de-DE" dirty="0" err="1"/>
              <a:t>Dec</a:t>
            </a:r>
            <a:r>
              <a:rPr lang="de-DE" dirty="0"/>
              <a:t>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B994090-95BE-8451-D3F0-5E1AB104B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Thomas Nilsson  |  MAC-28 </a:t>
            </a:r>
            <a:endParaRPr lang="de-DE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FAB2932-727D-48D3-4F0D-C1D0920F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60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21627-CFCA-4C2E-BC70-341DA840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highlights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… New </a:t>
            </a:r>
            <a:r>
              <a:rPr lang="de-DE" dirty="0" err="1"/>
              <a:t>island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asymmetric</a:t>
            </a:r>
            <a:r>
              <a:rPr lang="de-DE" dirty="0"/>
              <a:t> </a:t>
            </a:r>
            <a:r>
              <a:rPr lang="de-DE" dirty="0" err="1"/>
              <a:t>fission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31A9EB3-C07A-467B-9078-2D30910B0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284275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>
              <a:defRPr sz="7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BE031CA-DB1E-492D-AD3C-8F30A5350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Thomas Nilsson  |  MAC-28 </a:t>
            </a:r>
            <a:endParaRPr lang="de-DE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14FE2105-C285-4EE1-A913-6ADCAC99F2F5}"/>
              </a:ext>
            </a:extLst>
          </p:cNvPr>
          <p:cNvSpPr txBox="1"/>
          <p:nvPr/>
        </p:nvSpPr>
        <p:spPr>
          <a:xfrm>
            <a:off x="6028811" y="1248511"/>
            <a:ext cx="3034805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b="1" dirty="0" err="1"/>
              <a:t>Map</a:t>
            </a:r>
            <a:r>
              <a:rPr lang="de-DE" sz="1200" b="1" dirty="0"/>
              <a:t> </a:t>
            </a:r>
            <a:r>
              <a:rPr lang="de-DE" sz="1200" b="1" dirty="0" err="1"/>
              <a:t>of</a:t>
            </a:r>
            <a:r>
              <a:rPr lang="de-DE" sz="1200" b="1" dirty="0"/>
              <a:t> </a:t>
            </a:r>
            <a:r>
              <a:rPr lang="de-DE" sz="1200" b="1" dirty="0" err="1"/>
              <a:t>evolution</a:t>
            </a:r>
            <a:r>
              <a:rPr lang="de-DE" sz="1200" b="1" dirty="0"/>
              <a:t> </a:t>
            </a:r>
            <a:r>
              <a:rPr lang="de-DE" sz="1200" b="1" dirty="0" err="1"/>
              <a:t>of</a:t>
            </a:r>
            <a:r>
              <a:rPr lang="de-DE" sz="1200" b="1" dirty="0"/>
              <a:t> </a:t>
            </a:r>
            <a:r>
              <a:rPr lang="de-DE" sz="1200" b="1" dirty="0" err="1"/>
              <a:t>asymmetric</a:t>
            </a:r>
            <a:r>
              <a:rPr lang="de-DE" sz="1200" b="1" dirty="0"/>
              <a:t> </a:t>
            </a:r>
            <a:r>
              <a:rPr lang="de-DE" sz="1200" b="1" dirty="0" err="1"/>
              <a:t>fission</a:t>
            </a:r>
            <a:endParaRPr lang="en-DE" sz="1200" b="1" dirty="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411A0599-2B4A-44B6-B313-49C51840C3EA}"/>
              </a:ext>
            </a:extLst>
          </p:cNvPr>
          <p:cNvSpPr txBox="1"/>
          <p:nvPr/>
        </p:nvSpPr>
        <p:spPr>
          <a:xfrm>
            <a:off x="189479" y="3997706"/>
            <a:ext cx="7189789" cy="89255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First Science at R</a:t>
            </a:r>
            <a:r>
              <a:rPr lang="en-US" sz="1400" b="1" baseline="30000" dirty="0"/>
              <a:t>3</a:t>
            </a:r>
            <a:r>
              <a:rPr lang="en-US" sz="1400" b="1" dirty="0"/>
              <a:t>B</a:t>
            </a:r>
            <a:endParaRPr lang="en-US" sz="1400" dirty="0"/>
          </a:p>
          <a:p>
            <a:pPr marL="285743" indent="-21374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(p,2p) induced fission enables measurement of excitation energy (-&gt; fission barriers) </a:t>
            </a:r>
          </a:p>
          <a:p>
            <a:pPr marL="285743" indent="-21374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Charge- and mass-distributions + fission barriers towards r-process nuclei</a:t>
            </a:r>
          </a:p>
        </p:txBody>
      </p:sp>
      <p:pic>
        <p:nvPicPr>
          <p:cNvPr id="7" name="R3B.jpg" descr="R3B.jpg">
            <a:extLst>
              <a:ext uri="{FF2B5EF4-FFF2-40B4-BE49-F238E27FC236}">
                <a16:creationId xmlns:a16="http://schemas.microsoft.com/office/drawing/2014/main" id="{94B6E987-E058-4C4F-AA27-B11D25AFDD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002" y="4458458"/>
            <a:ext cx="6477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B3F2B766-40A3-4B68-BF59-AF7E6E111680}"/>
              </a:ext>
            </a:extLst>
          </p:cNvPr>
          <p:cNvSpPr txBox="1"/>
          <p:nvPr/>
        </p:nvSpPr>
        <p:spPr>
          <a:xfrm>
            <a:off x="4608641" y="3997707"/>
            <a:ext cx="4436538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en-US" sz="1200" dirty="0"/>
              <a:t>P. </a:t>
            </a:r>
            <a:r>
              <a:rPr lang="en-US" sz="1200" dirty="0" err="1"/>
              <a:t>Morfouace</a:t>
            </a:r>
            <a:r>
              <a:rPr lang="en-US" sz="1200" dirty="0"/>
              <a:t>, Nature </a:t>
            </a:r>
            <a:r>
              <a:rPr lang="de-DE" sz="1200" dirty="0"/>
              <a:t>doi:10.1038/s41586-025-08882-7</a:t>
            </a:r>
            <a:r>
              <a:rPr lang="en-US" sz="1200" dirty="0"/>
              <a:t> (2025)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5FBD9B5-FD3D-4127-B3B3-4FF2587CD1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812" y="1675392"/>
            <a:ext cx="3016367" cy="2299550"/>
          </a:xfrm>
          <a:prstGeom prst="rect">
            <a:avLst/>
          </a:prstGeom>
        </p:spPr>
      </p:pic>
      <p:pic>
        <p:nvPicPr>
          <p:cNvPr id="10" name="Grafik 4">
            <a:extLst>
              <a:ext uri="{FF2B5EF4-FFF2-40B4-BE49-F238E27FC236}">
                <a16:creationId xmlns:a16="http://schemas.microsoft.com/office/drawing/2014/main" id="{8E037766-838F-40F6-9A64-FB8CD57CD3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777" y="997885"/>
            <a:ext cx="2263734" cy="1681692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9BE4168D-1D48-4823-BE47-0F875EE8E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117" y="2835168"/>
            <a:ext cx="2440489" cy="957055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0C7BE587-9850-4E8B-99A6-1B5527954A1C}"/>
              </a:ext>
            </a:extLst>
          </p:cNvPr>
          <p:cNvSpPr txBox="1"/>
          <p:nvPr/>
        </p:nvSpPr>
        <p:spPr>
          <a:xfrm>
            <a:off x="188420" y="1117749"/>
            <a:ext cx="3330698" cy="290848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Fission of exotic nuclei</a:t>
            </a:r>
            <a:endParaRPr lang="en-US" sz="1400" dirty="0"/>
          </a:p>
          <a:p>
            <a:pPr marL="357741" indent="-285743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Important in r-process nucleosynthesis:</a:t>
            </a:r>
            <a:br>
              <a:rPr lang="en-US" sz="1400" dirty="0"/>
            </a:br>
            <a:r>
              <a:rPr lang="en-US" sz="1400" dirty="0"/>
              <a:t>fragment distributions + fission barriers</a:t>
            </a:r>
          </a:p>
          <a:p>
            <a:pPr marL="357741" indent="-285743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Experiment: Charge distributions for </a:t>
            </a:r>
            <a:r>
              <a:rPr lang="en-US" sz="1400" dirty="0" err="1"/>
              <a:t>for</a:t>
            </a:r>
            <a:r>
              <a:rPr lang="en-US" sz="1400" dirty="0"/>
              <a:t> 100 neutron-deficient isotopes produced in Coulomb fission</a:t>
            </a:r>
          </a:p>
          <a:p>
            <a:pPr marL="357741" indent="-285743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b="1" dirty="0"/>
              <a:t>New asymmetric fission island </a:t>
            </a:r>
            <a:br>
              <a:rPr lang="en-US" sz="1400" b="1" dirty="0"/>
            </a:br>
            <a:r>
              <a:rPr lang="en-US" sz="1400" b="1" dirty="0"/>
              <a:t>in the sub-lead region discovered</a:t>
            </a:r>
          </a:p>
        </p:txBody>
      </p:sp>
    </p:spTree>
    <p:extLst>
      <p:ext uri="{BB962C8B-B14F-4D97-AF65-F5344CB8AC3E}">
        <p14:creationId xmlns:p14="http://schemas.microsoft.com/office/powerpoint/2010/main" val="308264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6485C36-B4C5-2C17-4CF5-254F0A5FA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Constraints on the equation-of-state (</a:t>
            </a:r>
            <a:r>
              <a:rPr lang="en-GB" noProof="0" dirty="0" err="1"/>
              <a:t>EoS</a:t>
            </a:r>
            <a:r>
              <a:rPr lang="en-GB" noProof="0" dirty="0"/>
              <a:t>) of nuclear matter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0071031-36EC-45CF-BD12-F3B28D3ED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 err="1"/>
              <a:t>EoS</a:t>
            </a:r>
            <a:r>
              <a:rPr lang="en-GB" noProof="0" dirty="0"/>
              <a:t> dependence of v1, v2 of protons and clusters at SIS: PHQMD vs HADES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FB11B8-82BC-4D49-B9FA-561C070D3B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-48683" y="6607176"/>
            <a:ext cx="585681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/>
              <a:t>AFC40, 20 Experiments, Oct 2025</a:t>
            </a:r>
            <a:endParaRPr lang="en-GB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F4EB7CA-06C7-4F16-B228-7BFF189C4C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089218" y="6607176"/>
            <a:ext cx="971549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18</a:t>
            </a:fld>
            <a:endParaRPr lang="en-GB" noProof="0" dirty="0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35C13FA9-5010-4D61-8DD7-3FA93FCF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433" y="1499668"/>
            <a:ext cx="3152115" cy="2134245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2CD8BAC3-AD96-4B96-AB89-283723CCB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548" y="1502877"/>
            <a:ext cx="3259480" cy="2167499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25F2F8BC-B96D-4304-8CFE-7BBFB4793361}"/>
              </a:ext>
            </a:extLst>
          </p:cNvPr>
          <p:cNvSpPr txBox="1"/>
          <p:nvPr/>
        </p:nvSpPr>
        <p:spPr>
          <a:xfrm>
            <a:off x="2606221" y="3867151"/>
            <a:ext cx="7950590" cy="612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3" indent="-285743" defTabSz="914378">
              <a:lnSpc>
                <a:spcPct val="110000"/>
              </a:lnSpc>
              <a:buClr>
                <a:srgbClr val="FF9933"/>
              </a:buClr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Strong </a:t>
            </a:r>
            <a:r>
              <a:rPr lang="en-GB" sz="16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EoS</a:t>
            </a:r>
            <a:r>
              <a:rPr lang="en-GB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dependence of v</a:t>
            </a:r>
            <a:r>
              <a:rPr lang="en-GB" sz="1600" baseline="-25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(y), v</a:t>
            </a:r>
            <a:r>
              <a:rPr lang="en-GB" sz="1600" baseline="-25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(y) and v</a:t>
            </a:r>
            <a:r>
              <a:rPr lang="en-GB" sz="1600" baseline="-25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6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1600" baseline="-250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) of clusters</a:t>
            </a:r>
            <a:endParaRPr lang="en-GB" sz="1600" baseline="-250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43" indent="-285743" defTabSz="914378">
              <a:lnSpc>
                <a:spcPct val="110000"/>
              </a:lnSpc>
              <a:buClr>
                <a:srgbClr val="FF9933"/>
              </a:buClr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HADES data </a:t>
            </a:r>
            <a:r>
              <a:rPr lang="en-GB" sz="16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favor</a:t>
            </a:r>
            <a:r>
              <a:rPr lang="en-GB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a soft momentum dependent potential</a:t>
            </a:r>
            <a:endParaRPr lang="en-GB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BDB4801D-F761-4C3F-8D24-BDBAE01C0530}"/>
              </a:ext>
            </a:extLst>
          </p:cNvPr>
          <p:cNvSpPr txBox="1"/>
          <p:nvPr/>
        </p:nvSpPr>
        <p:spPr>
          <a:xfrm>
            <a:off x="6537781" y="4632223"/>
            <a:ext cx="32932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n-GB" sz="1200" i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V. </a:t>
            </a:r>
            <a:r>
              <a:rPr lang="en-GB" sz="1200" i="1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Kireyeu</a:t>
            </a:r>
            <a:r>
              <a:rPr lang="en-GB" sz="1200" i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 et al.</a:t>
            </a:r>
            <a:r>
              <a:rPr lang="en-GB" sz="1200" i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arXiv:2411.04969</a:t>
            </a:r>
            <a:endParaRPr lang="en-GB" sz="1200" i="1" kern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40A20E7E-9B43-4611-B13F-6B32A3E0ACFD}"/>
              </a:ext>
            </a:extLst>
          </p:cNvPr>
          <p:cNvSpPr txBox="1"/>
          <p:nvPr/>
        </p:nvSpPr>
        <p:spPr>
          <a:xfrm>
            <a:off x="153800" y="3705760"/>
            <a:ext cx="208878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 err="1">
                <a:cs typeface="Arial" panose="020B0604020202020204" pitchFamily="34" charset="0"/>
              </a:rPr>
              <a:t>EoS</a:t>
            </a:r>
            <a:r>
              <a:rPr lang="en-GB" sz="1400" b="1" dirty="0">
                <a:cs typeface="Arial" panose="020B0604020202020204" pitchFamily="34" charset="0"/>
              </a:rPr>
              <a:t>:</a:t>
            </a:r>
          </a:p>
          <a:p>
            <a:r>
              <a:rPr lang="en-GB" sz="1400" dirty="0">
                <a:highlight>
                  <a:srgbClr val="6BA9EE"/>
                </a:highlight>
                <a:cs typeface="Arial" panose="020B0604020202020204" pitchFamily="34" charset="0"/>
              </a:rPr>
              <a:t>S – soft </a:t>
            </a:r>
          </a:p>
          <a:p>
            <a:r>
              <a:rPr lang="en-GB" sz="1400" dirty="0">
                <a:highlight>
                  <a:srgbClr val="00FF00"/>
                </a:highlight>
                <a:cs typeface="Arial" panose="020B0604020202020204" pitchFamily="34" charset="0"/>
              </a:rPr>
              <a:t>H – hard</a:t>
            </a:r>
            <a:r>
              <a:rPr lang="en-GB" sz="1400" dirty="0">
                <a:cs typeface="Arial" panose="020B0604020202020204" pitchFamily="34" charset="0"/>
              </a:rPr>
              <a:t> </a:t>
            </a:r>
          </a:p>
          <a:p>
            <a:r>
              <a:rPr lang="en-GB" sz="1400" dirty="0">
                <a:highlight>
                  <a:srgbClr val="E86370"/>
                </a:highlight>
                <a:cs typeface="Arial" panose="020B0604020202020204" pitchFamily="34" charset="0"/>
              </a:rPr>
              <a:t>SM - soft momentum dependent potential</a:t>
            </a:r>
            <a:endParaRPr lang="en-GB" sz="1400" dirty="0">
              <a:highlight>
                <a:srgbClr val="E86370"/>
              </a:highlight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54D8B53-9DA2-4E53-8FDD-B81C89EA67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77" y="1380689"/>
            <a:ext cx="2635809" cy="176158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60CB818-3B6B-4107-B678-1ECEB12D7E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676" y="3347407"/>
            <a:ext cx="669756" cy="531553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D3928656-8E61-47BF-7C06-07B7CC89A1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771" y="649538"/>
            <a:ext cx="887495" cy="862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7712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4078194" name="Title 3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/>
              <a:t>Installation und Start der Inbetriebnahme</a:t>
            </a:r>
            <a:endParaRPr/>
          </a:p>
        </p:txBody>
      </p:sp>
      <p:sp>
        <p:nvSpPr>
          <p:cNvPr id="2124539924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>
              <a:defRPr sz="7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5CBDDA-5CCF-8748-8988-9DC6C8981774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324515952" name="Grafik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80998" y="1375069"/>
            <a:ext cx="2418891" cy="1636222"/>
          </a:xfrm>
          <a:prstGeom prst="rect">
            <a:avLst/>
          </a:prstGeom>
        </p:spPr>
      </p:pic>
      <p:pic>
        <p:nvPicPr>
          <p:cNvPr id="1026358956" name="Picture 1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2634" y="1375069"/>
            <a:ext cx="2202941" cy="3349542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</p:pic>
      <p:sp>
        <p:nvSpPr>
          <p:cNvPr id="244084268" name="Nach unten gekrümmter Pfeil 9"/>
          <p:cNvSpPr/>
          <p:nvPr/>
        </p:nvSpPr>
        <p:spPr bwMode="auto">
          <a:xfrm rot="20578277">
            <a:off x="1115067" y="1507206"/>
            <a:ext cx="1413116" cy="668428"/>
          </a:xfrm>
          <a:prstGeom prst="curvedDownArrow">
            <a:avLst>
              <a:gd name="adj1" fmla="val 5904"/>
              <a:gd name="adj2" fmla="val 18325"/>
              <a:gd name="adj3" fmla="val 25268"/>
            </a:avLst>
          </a:prstGeom>
          <a:solidFill>
            <a:srgbClr val="FF0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272" tIns="35136" rIns="70272" bIns="3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GB" sz="1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053006143" name="Pfeil nach rechts 9"/>
          <p:cNvSpPr/>
          <p:nvPr/>
        </p:nvSpPr>
        <p:spPr bwMode="auto">
          <a:xfrm rot="12851241">
            <a:off x="1680031" y="3163392"/>
            <a:ext cx="166776" cy="1063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272" tIns="35136" rIns="70272" bIns="3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de-DE" sz="1400"/>
          </a:p>
        </p:txBody>
      </p:sp>
      <p:sp>
        <p:nvSpPr>
          <p:cNvPr id="1974985992" name="Pfeil nach rechts 9"/>
          <p:cNvSpPr/>
          <p:nvPr/>
        </p:nvSpPr>
        <p:spPr bwMode="auto">
          <a:xfrm rot="4703412">
            <a:off x="1926267" y="3523191"/>
            <a:ext cx="149951" cy="9147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272" tIns="35136" rIns="70272" bIns="3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de-DE" sz="1400"/>
          </a:p>
        </p:txBody>
      </p:sp>
      <p:sp>
        <p:nvSpPr>
          <p:cNvPr id="1452131737" name="Pfeil nach rechts 9"/>
          <p:cNvSpPr/>
          <p:nvPr/>
        </p:nvSpPr>
        <p:spPr bwMode="auto">
          <a:xfrm rot="2650990">
            <a:off x="1862098" y="3367642"/>
            <a:ext cx="133822" cy="808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272" tIns="35136" rIns="70272" bIns="3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de-DE" sz="1400"/>
          </a:p>
        </p:txBody>
      </p:sp>
      <p:sp>
        <p:nvSpPr>
          <p:cNvPr id="1227022554" name="Pfeil nach rechts 9"/>
          <p:cNvSpPr/>
          <p:nvPr/>
        </p:nvSpPr>
        <p:spPr bwMode="auto">
          <a:xfrm rot="21166634">
            <a:off x="1237208" y="3078849"/>
            <a:ext cx="166776" cy="1063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272" tIns="35136" rIns="70272" bIns="3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de-DE" sz="1400"/>
          </a:p>
        </p:txBody>
      </p:sp>
      <p:sp>
        <p:nvSpPr>
          <p:cNvPr id="1805344465" name="Textfeld 4"/>
          <p:cNvSpPr txBox="1"/>
          <p:nvPr/>
        </p:nvSpPr>
        <p:spPr bwMode="auto">
          <a:xfrm>
            <a:off x="1200472" y="3256553"/>
            <a:ext cx="436116" cy="1869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600" b="1"/>
              <a:t>HEBT</a:t>
            </a:r>
            <a:endParaRPr sz="1400"/>
          </a:p>
        </p:txBody>
      </p:sp>
      <p:sp>
        <p:nvSpPr>
          <p:cNvPr id="1658372021" name="Textfeld 35"/>
          <p:cNvSpPr txBox="1"/>
          <p:nvPr/>
        </p:nvSpPr>
        <p:spPr bwMode="auto">
          <a:xfrm>
            <a:off x="2023641" y="3318154"/>
            <a:ext cx="483837" cy="1869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600" b="1"/>
              <a:t>S-FRS</a:t>
            </a:r>
            <a:endParaRPr sz="1400"/>
          </a:p>
        </p:txBody>
      </p:sp>
      <p:sp>
        <p:nvSpPr>
          <p:cNvPr id="1834389519" name="Textfeld 36"/>
          <p:cNvSpPr txBox="1"/>
          <p:nvPr/>
        </p:nvSpPr>
        <p:spPr bwMode="auto">
          <a:xfrm>
            <a:off x="1256720" y="2471338"/>
            <a:ext cx="513008" cy="1869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600" b="1"/>
              <a:t>SIS100</a:t>
            </a:r>
            <a:endParaRPr sz="1400"/>
          </a:p>
        </p:txBody>
      </p:sp>
      <p:sp>
        <p:nvSpPr>
          <p:cNvPr id="475248602" name="TextBox 10"/>
          <p:cNvSpPr txBox="1"/>
          <p:nvPr/>
        </p:nvSpPr>
        <p:spPr bwMode="auto">
          <a:xfrm>
            <a:off x="4684920" y="2701357"/>
            <a:ext cx="659155" cy="305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1">
              <a:defRPr/>
            </a:pPr>
            <a:r>
              <a:rPr lang="de-DE" sz="1400">
                <a:solidFill>
                  <a:prstClr val="black"/>
                </a:solidFill>
                <a:latin typeface="Arial"/>
              </a:rPr>
              <a:t>HEBT</a:t>
            </a:r>
            <a:endParaRPr sz="1400"/>
          </a:p>
        </p:txBody>
      </p:sp>
      <p:pic>
        <p:nvPicPr>
          <p:cNvPr id="715044029" name="object 21"/>
          <p:cNvPicPr/>
          <p:nvPr/>
        </p:nvPicPr>
        <p:blipFill>
          <a:blip r:embed="rId5"/>
          <a:stretch/>
        </p:blipFill>
        <p:spPr bwMode="auto">
          <a:xfrm>
            <a:off x="2879558" y="3102993"/>
            <a:ext cx="2420680" cy="1642253"/>
          </a:xfrm>
          <a:prstGeom prst="rect">
            <a:avLst/>
          </a:prstGeom>
        </p:spPr>
      </p:pic>
      <p:pic>
        <p:nvPicPr>
          <p:cNvPr id="415369596" name="Picture 5"/>
          <p:cNvPicPr/>
          <p:nvPr/>
        </p:nvPicPr>
        <p:blipFill>
          <a:blip r:embed="rId6"/>
          <a:stretch/>
        </p:blipFill>
        <p:spPr bwMode="auto">
          <a:xfrm>
            <a:off x="5574558" y="3086160"/>
            <a:ext cx="2298572" cy="1659086"/>
          </a:xfrm>
          <a:prstGeom prst="rect">
            <a:avLst/>
          </a:prstGeom>
          <a:ln w="0">
            <a:noFill/>
          </a:ln>
        </p:spPr>
      </p:pic>
      <p:pic>
        <p:nvPicPr>
          <p:cNvPr id="1489789719" name="Picture 9"/>
          <p:cNvPicPr/>
          <p:nvPr/>
        </p:nvPicPr>
        <p:blipFill>
          <a:blip r:embed="rId7"/>
          <a:stretch/>
        </p:blipFill>
        <p:spPr bwMode="auto">
          <a:xfrm>
            <a:off x="5570306" y="1375069"/>
            <a:ext cx="2298572" cy="1631708"/>
          </a:xfrm>
          <a:prstGeom prst="rect">
            <a:avLst/>
          </a:prstGeom>
          <a:noFill/>
          <a:ln>
            <a:noFill/>
          </a:ln>
        </p:spPr>
      </p:pic>
      <p:sp>
        <p:nvSpPr>
          <p:cNvPr id="1204561497" name="Textfeld 2"/>
          <p:cNvSpPr txBox="1"/>
          <p:nvPr/>
        </p:nvSpPr>
        <p:spPr bwMode="auto">
          <a:xfrm>
            <a:off x="5570305" y="2701357"/>
            <a:ext cx="1070279" cy="305148"/>
          </a:xfrm>
          <a:prstGeom prst="rect">
            <a:avLst/>
          </a:prstGeom>
          <a:grp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/>
              <a:t>Sector 4</a:t>
            </a:r>
            <a:endParaRPr sz="1400"/>
          </a:p>
        </p:txBody>
      </p:sp>
      <p:pic>
        <p:nvPicPr>
          <p:cNvPr id="1862125508" name="Grafik 3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583183" y="3086159"/>
            <a:ext cx="2294321" cy="1659086"/>
          </a:xfrm>
          <a:prstGeom prst="rect">
            <a:avLst/>
          </a:prstGeom>
        </p:spPr>
      </p:pic>
      <p:sp>
        <p:nvSpPr>
          <p:cNvPr id="1338663341" name="Textfeld 14"/>
          <p:cNvSpPr txBox="1"/>
          <p:nvPr/>
        </p:nvSpPr>
        <p:spPr bwMode="auto">
          <a:xfrm>
            <a:off x="5588303" y="4440779"/>
            <a:ext cx="1773335" cy="305148"/>
          </a:xfrm>
          <a:prstGeom prst="rect">
            <a:avLst/>
          </a:prstGeom>
          <a:grp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/>
              <a:t>Pre Target Area</a:t>
            </a:r>
            <a:endParaRPr sz="1400"/>
          </a:p>
        </p:txBody>
      </p:sp>
      <p:pic>
        <p:nvPicPr>
          <p:cNvPr id="1628948747" name="Grafik 5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33549158" name="Textplatzhalter 4"/>
          <p:cNvSpPr txBox="1"/>
          <p:nvPr/>
        </p:nvSpPr>
        <p:spPr bwMode="auto">
          <a:xfrm>
            <a:off x="1" y="865115"/>
            <a:ext cx="6446874" cy="962783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marL="257175" indent="-257175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5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3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0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2200" b="1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rPr>
              <a:t>	Mega</a:t>
            </a:r>
            <a:r>
              <a:rPr lang="de-DE" sz="2200" b="1" dirty="0">
                <a:solidFill>
                  <a:schemeClr val="bg1"/>
                </a:solidFill>
              </a:rPr>
              <a:t>-</a:t>
            </a:r>
            <a:r>
              <a:rPr lang="de-DE" sz="2200" b="1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rPr>
              <a:t>Science-Projekt FAIR:</a:t>
            </a:r>
            <a:br>
              <a:rPr lang="de-DE" sz="2200" b="1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e-DE" sz="2200" b="1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rPr>
              <a:t>	Installation and Start </a:t>
            </a:r>
            <a:r>
              <a:rPr lang="de-DE" sz="2200" b="1" i="0" u="none" strike="noStrike" cap="none" spc="0" dirty="0" err="1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lang="de-DE" sz="2200" b="1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200" b="1" dirty="0" err="1">
                <a:solidFill>
                  <a:schemeClr val="bg1"/>
                </a:solidFill>
              </a:rPr>
              <a:t>C</a:t>
            </a:r>
            <a:r>
              <a:rPr lang="de-DE" sz="2200" b="1" i="0" u="none" strike="noStrike" cap="none" spc="0" dirty="0" err="1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rPr>
              <a:t>ommisioning</a:t>
            </a:r>
            <a:endParaRPr lang="de-DE" sz="2200" b="1" dirty="0">
              <a:solidFill>
                <a:schemeClr val="bg1"/>
              </a:solidFill>
            </a:endParaRPr>
          </a:p>
        </p:txBody>
      </p:sp>
      <p:grpSp>
        <p:nvGrpSpPr>
          <p:cNvPr id="553388687" name="Gruppieren 9"/>
          <p:cNvGrpSpPr/>
          <p:nvPr/>
        </p:nvGrpSpPr>
        <p:grpSpPr bwMode="auto">
          <a:xfrm>
            <a:off x="7997769" y="0"/>
            <a:ext cx="788012" cy="865115"/>
            <a:chOff x="6949785" y="1"/>
            <a:chExt cx="877207" cy="963038"/>
          </a:xfrm>
        </p:grpSpPr>
        <p:sp>
          <p:nvSpPr>
            <p:cNvPr id="11" name="Rechteck 10"/>
            <p:cNvSpPr/>
            <p:nvPr/>
          </p:nvSpPr>
          <p:spPr bwMode="auto"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2" rIns="61607" bIns="308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200">
                <a:solidFill>
                  <a:prstClr val="white"/>
                </a:solidFill>
              </a:endParaRPr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7111733" y="126712"/>
              <a:ext cx="559645" cy="466369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11"/>
            <a:stretch/>
          </p:blipFill>
          <p:spPr bwMode="auto"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164050611" name="Rechteck 1"/>
          <p:cNvSpPr/>
          <p:nvPr/>
        </p:nvSpPr>
        <p:spPr bwMode="auto">
          <a:xfrm>
            <a:off x="0" y="865115"/>
            <a:ext cx="180000" cy="18000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92589142" name="Textfeld 7"/>
          <p:cNvSpPr txBox="1"/>
          <p:nvPr/>
        </p:nvSpPr>
        <p:spPr bwMode="auto">
          <a:xfrm rot="16199998">
            <a:off x="8065111" y="3872405"/>
            <a:ext cx="1992176" cy="165600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pPr algn="l">
              <a:defRPr/>
            </a:pPr>
            <a:r>
              <a:rPr lang="de-DE" sz="600"/>
              <a:t>© J. Hosan, GSI/FAIR</a:t>
            </a:r>
            <a:endParaRPr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95DD8-7270-4920-BD4E-FABB1B476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FAIR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steps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towards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succesful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4FBE33-911D-4CF5-93EB-5B911949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170A76-03C8-4A78-914B-4665545EA2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25.11.2025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2A3279-2230-4D4B-8D33-E7F9900EB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PANDA Meeting</a:t>
            </a:r>
          </a:p>
        </p:txBody>
      </p:sp>
      <p:pic>
        <p:nvPicPr>
          <p:cNvPr id="6" name="Picture 2" descr="fair-beamlines_2023_staging_v02.png">
            <a:extLst>
              <a:ext uri="{FF2B5EF4-FFF2-40B4-BE49-F238E27FC236}">
                <a16:creationId xmlns:a16="http://schemas.microsoft.com/office/drawing/2014/main" id="{AE7D6AEE-C308-48BE-8396-1A462CA8B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1059583"/>
            <a:ext cx="5244581" cy="375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E6627F89-637C-4C22-B2F9-4E67A7A66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60132" y="2679762"/>
            <a:ext cx="2241140" cy="387753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C432E7BA-F38E-4E8A-88A4-4E4CB6120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800795" y="3972271"/>
            <a:ext cx="2193608" cy="4072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AFECE0-C17F-4C3B-B85D-419FFED8F577}"/>
              </a:ext>
            </a:extLst>
          </p:cNvPr>
          <p:cNvSpPr txBox="1"/>
          <p:nvPr/>
        </p:nvSpPr>
        <p:spPr>
          <a:xfrm>
            <a:off x="256580" y="3278032"/>
            <a:ext cx="1231099" cy="399039"/>
          </a:xfrm>
          <a:prstGeom prst="flowChartTerminator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70272" tIns="35136" rIns="70272" bIns="35136" rtlCol="0" anchor="t">
            <a:spAutoFit/>
          </a:bodyPr>
          <a:lstStyle/>
          <a:p>
            <a:pPr algn="ctr"/>
            <a:r>
              <a:rPr lang="en-GB" sz="1383" b="1" dirty="0"/>
              <a:t>FAIR 2028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C4889B-4964-40D5-A9D1-90E0920FCE2B}"/>
              </a:ext>
            </a:extLst>
          </p:cNvPr>
          <p:cNvSpPr/>
          <p:nvPr/>
        </p:nvSpPr>
        <p:spPr>
          <a:xfrm>
            <a:off x="1400014" y="3585275"/>
            <a:ext cx="1771972" cy="656094"/>
          </a:xfrm>
          <a:prstGeom prst="roundRect">
            <a:avLst/>
          </a:prstGeom>
          <a:gradFill flip="none" rotWithShape="1">
            <a:gsLst>
              <a:gs pos="73000">
                <a:srgbClr val="3FAFF6">
                  <a:alpha val="22000"/>
                </a:srgbClr>
              </a:gs>
              <a:gs pos="42000">
                <a:srgbClr val="50B23C">
                  <a:alpha val="47000"/>
                </a:srgbClr>
              </a:gs>
              <a:gs pos="0">
                <a:srgbClr val="1414B7">
                  <a:alpha val="40000"/>
                </a:srgbClr>
              </a:gs>
              <a:gs pos="100000">
                <a:srgbClr val="F6E563">
                  <a:alpha val="52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777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4977123" name="Titel 1"/>
          <p:cNvSpPr>
            <a:spLocks noGrp="1"/>
          </p:cNvSpPr>
          <p:nvPr>
            <p:ph type="title"/>
          </p:nvPr>
        </p:nvSpPr>
        <p:spPr bwMode="auto">
          <a:xfrm>
            <a:off x="317637" y="231075"/>
            <a:ext cx="6532613" cy="59066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/>
              <a:t>FAIR-Projektstatus: </a:t>
            </a:r>
            <a:br>
              <a:rPr lang="de-DE"/>
            </a:br>
            <a:r>
              <a:rPr lang="de-DE"/>
              <a:t>Beschleunigerinstallation im SIS100-Tunnel</a:t>
            </a:r>
            <a:endParaRPr lang="en-GB"/>
          </a:p>
        </p:txBody>
      </p:sp>
      <p:sp>
        <p:nvSpPr>
          <p:cNvPr id="886255087" name="Foliennummernplatzhalter 2"/>
          <p:cNvSpPr>
            <a:spLocks noGrp="1"/>
          </p:cNvSpPr>
          <p:nvPr>
            <p:ph type="sldNum" sz="quarter" idx="12"/>
          </p:nvPr>
        </p:nvSpPr>
        <p:spPr bwMode="auto"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>
              <a:defRPr sz="7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5CBDDA-5CCF-8748-8988-9DC6C8981774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1817290832" name="Textfeld 12"/>
          <p:cNvSpPr txBox="1"/>
          <p:nvPr/>
        </p:nvSpPr>
        <p:spPr bwMode="auto">
          <a:xfrm rot="16199998">
            <a:off x="8092064" y="4345237"/>
            <a:ext cx="998671" cy="165600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pPr algn="l">
              <a:defRPr/>
            </a:pPr>
            <a:r>
              <a:rPr lang="en-US" sz="600">
                <a:solidFill>
                  <a:schemeClr val="bg1"/>
                </a:solidFill>
              </a:rPr>
              <a:t>© GSI/FAIR, Zeitrausch</a:t>
            </a:r>
            <a:endParaRPr sz="1400"/>
          </a:p>
        </p:txBody>
      </p:sp>
      <p:pic>
        <p:nvPicPr>
          <p:cNvPr id="1686981861" name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9144000" cy="5188326"/>
          </a:xfrm>
          <a:prstGeom prst="rect">
            <a:avLst/>
          </a:prstGeom>
        </p:spPr>
      </p:pic>
      <p:sp>
        <p:nvSpPr>
          <p:cNvPr id="1145924639" name="Textfeld 7"/>
          <p:cNvSpPr txBox="1"/>
          <p:nvPr/>
        </p:nvSpPr>
        <p:spPr bwMode="auto">
          <a:xfrm rot="16199998">
            <a:off x="8065111" y="3872405"/>
            <a:ext cx="1992176" cy="165600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pPr algn="l">
              <a:defRPr/>
            </a:pPr>
            <a:r>
              <a:rPr lang="de-DE" sz="600"/>
              <a:t>© J. Hosan, GSI/FAIR</a:t>
            </a:r>
            <a:endParaRPr sz="1400"/>
          </a:p>
        </p:txBody>
      </p:sp>
      <p:sp>
        <p:nvSpPr>
          <p:cNvPr id="2029303852" name="Textplatzhalter 4"/>
          <p:cNvSpPr txBox="1"/>
          <p:nvPr/>
        </p:nvSpPr>
        <p:spPr bwMode="auto">
          <a:xfrm>
            <a:off x="0" y="862483"/>
            <a:ext cx="5616000" cy="864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marL="257175" indent="-257175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5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3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0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2200" b="1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rPr>
              <a:t>	Heavy-ion Synchrotron “SIS100”</a:t>
            </a:r>
            <a:endParaRPr lang="en-GB" sz="2200" b="1" dirty="0">
              <a:solidFill>
                <a:schemeClr val="bg1"/>
              </a:solidFill>
            </a:endParaRPr>
          </a:p>
        </p:txBody>
      </p:sp>
      <p:grpSp>
        <p:nvGrpSpPr>
          <p:cNvPr id="1057022651" name="Gruppieren 3"/>
          <p:cNvGrpSpPr/>
          <p:nvPr/>
        </p:nvGrpSpPr>
        <p:grpSpPr bwMode="auto">
          <a:xfrm>
            <a:off x="7997769" y="0"/>
            <a:ext cx="788012" cy="865115"/>
            <a:chOff x="6949785" y="1"/>
            <a:chExt cx="877207" cy="963038"/>
          </a:xfrm>
        </p:grpSpPr>
        <p:sp>
          <p:nvSpPr>
            <p:cNvPr id="5" name="Rechteck 4"/>
            <p:cNvSpPr/>
            <p:nvPr/>
          </p:nvSpPr>
          <p:spPr bwMode="auto"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2" rIns="61607" bIns="308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200">
                <a:solidFill>
                  <a:prstClr val="white"/>
                </a:solidFill>
              </a:endParaRPr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7111733" y="126712"/>
              <a:ext cx="559645" cy="466369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375014776" name="Rechteck 1"/>
          <p:cNvSpPr/>
          <p:nvPr/>
        </p:nvSpPr>
        <p:spPr bwMode="auto">
          <a:xfrm>
            <a:off x="0" y="865115"/>
            <a:ext cx="180000" cy="18000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318391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Installation Super-FRS</a:t>
            </a:r>
            <a:endParaRPr/>
          </a:p>
        </p:txBody>
      </p:sp>
      <p:sp>
        <p:nvSpPr>
          <p:cNvPr id="817097857" name="Foliennummernplatzhalter 2"/>
          <p:cNvSpPr>
            <a:spLocks noGrp="1"/>
          </p:cNvSpPr>
          <p:nvPr>
            <p:ph type="sldNum" sz="quarter" idx="12"/>
          </p:nvPr>
        </p:nvSpPr>
        <p:spPr bwMode="auto"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>
              <a:defRPr sz="7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5CBDDA-5CCF-8748-8988-9DC6C8981774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pic>
        <p:nvPicPr>
          <p:cNvPr id="461743846" name="Grafik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7313229" name="Textfeld 3"/>
          <p:cNvSpPr txBox="1"/>
          <p:nvPr/>
        </p:nvSpPr>
        <p:spPr bwMode="auto">
          <a:xfrm rot="16199998">
            <a:off x="8065111" y="3872405"/>
            <a:ext cx="1992176" cy="165600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pPr algn="l">
              <a:defRPr/>
            </a:pPr>
            <a:r>
              <a:rPr lang="de-DE" sz="600">
                <a:solidFill>
                  <a:schemeClr val="bg1"/>
                </a:solidFill>
              </a:rPr>
              <a:t>© J. Hosan, GSI/FAIR</a:t>
            </a:r>
            <a:endParaRPr sz="1400">
              <a:solidFill>
                <a:schemeClr val="bg1"/>
              </a:solidFill>
            </a:endParaRPr>
          </a:p>
        </p:txBody>
      </p:sp>
      <p:sp>
        <p:nvSpPr>
          <p:cNvPr id="950523141" name="Textplatzhalter 4"/>
          <p:cNvSpPr txBox="1"/>
          <p:nvPr/>
        </p:nvSpPr>
        <p:spPr bwMode="auto">
          <a:xfrm>
            <a:off x="0" y="865115"/>
            <a:ext cx="5616000" cy="86511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marL="257175" indent="-257175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5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3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0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2200" b="1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rPr>
              <a:t>	Super-FRS </a:t>
            </a:r>
            <a:r>
              <a:rPr lang="de-DE" sz="2200" b="1" i="0" u="none" strike="noStrike" cap="none" spc="0" dirty="0" err="1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rPr>
              <a:t>components</a:t>
            </a:r>
            <a:endParaRPr lang="de-DE" sz="2200" b="1" dirty="0">
              <a:solidFill>
                <a:schemeClr val="bg1"/>
              </a:solidFill>
            </a:endParaRPr>
          </a:p>
        </p:txBody>
      </p:sp>
      <p:grpSp>
        <p:nvGrpSpPr>
          <p:cNvPr id="668172704" name="Gruppieren 3"/>
          <p:cNvGrpSpPr/>
          <p:nvPr/>
        </p:nvGrpSpPr>
        <p:grpSpPr bwMode="auto">
          <a:xfrm>
            <a:off x="7997769" y="0"/>
            <a:ext cx="788012" cy="865115"/>
            <a:chOff x="6949785" y="1"/>
            <a:chExt cx="877207" cy="963038"/>
          </a:xfrm>
        </p:grpSpPr>
        <p:sp>
          <p:nvSpPr>
            <p:cNvPr id="5" name="Rechteck 4"/>
            <p:cNvSpPr/>
            <p:nvPr/>
          </p:nvSpPr>
          <p:spPr bwMode="auto"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2" rIns="61607" bIns="308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200">
                <a:solidFill>
                  <a:prstClr val="white"/>
                </a:solidFill>
              </a:endParaRPr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7111733" y="126712"/>
              <a:ext cx="559645" cy="466369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67793004" name="Rechteck 1"/>
          <p:cNvSpPr/>
          <p:nvPr/>
        </p:nvSpPr>
        <p:spPr bwMode="auto">
          <a:xfrm>
            <a:off x="0" y="865115"/>
            <a:ext cx="180000" cy="18000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0964086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2000"/>
              <a:t>CBM-Experiment</a:t>
            </a:r>
            <a:endParaRPr lang="de-DE" sz="2000"/>
          </a:p>
        </p:txBody>
      </p:sp>
      <p:sp>
        <p:nvSpPr>
          <p:cNvPr id="1149796186" name="Foliennummernplatzhalter 2"/>
          <p:cNvSpPr>
            <a:spLocks noGrp="1"/>
          </p:cNvSpPr>
          <p:nvPr>
            <p:ph type="sldNum" sz="quarter" idx="12"/>
          </p:nvPr>
        </p:nvSpPr>
        <p:spPr bwMode="auto"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>
              <a:defRPr sz="7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5CBDDA-5CCF-8748-8988-9DC6C8981774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1146472590" name="Grafik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" y="905946"/>
            <a:ext cx="9144000" cy="4050683"/>
          </a:xfrm>
          <a:prstGeom prst="rect">
            <a:avLst/>
          </a:prstGeom>
        </p:spPr>
      </p:pic>
      <p:sp>
        <p:nvSpPr>
          <p:cNvPr id="989748716" name="Textfeld 8"/>
          <p:cNvSpPr txBox="1"/>
          <p:nvPr/>
        </p:nvSpPr>
        <p:spPr bwMode="auto">
          <a:xfrm rot="16199998">
            <a:off x="8065110" y="3877741"/>
            <a:ext cx="1992176" cy="165600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pPr algn="l">
              <a:defRPr/>
            </a:pPr>
            <a:r>
              <a:rPr lang="de-DE" sz="600">
                <a:solidFill>
                  <a:schemeClr val="bg1"/>
                </a:solidFill>
              </a:rPr>
              <a:t>© GSI/FAIR; Zeitrausch</a:t>
            </a:r>
            <a:endParaRPr sz="1400"/>
          </a:p>
        </p:txBody>
      </p:sp>
      <p:pic>
        <p:nvPicPr>
          <p:cNvPr id="892485525" name="Grafik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424829461" name="Textplatzhalter 4"/>
          <p:cNvSpPr txBox="1"/>
          <p:nvPr/>
        </p:nvSpPr>
        <p:spPr bwMode="auto">
          <a:xfrm>
            <a:off x="1" y="865115"/>
            <a:ext cx="5616000" cy="864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marL="257175" indent="-257175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5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3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0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2200" b="1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de-DE" sz="2200" b="1" dirty="0" err="1">
                <a:solidFill>
                  <a:schemeClr val="bg1"/>
                </a:solidFill>
              </a:rPr>
              <a:t>Commisioning</a:t>
            </a:r>
            <a:r>
              <a:rPr lang="de-DE" sz="2200" b="1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200" b="1" i="0" u="none" strike="noStrike" cap="none" spc="0" dirty="0" err="1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rPr>
              <a:t>Cryoplant</a:t>
            </a:r>
            <a:endParaRPr lang="de-DE" sz="2200" b="1" dirty="0">
              <a:solidFill>
                <a:schemeClr val="bg1"/>
              </a:solidFill>
            </a:endParaRPr>
          </a:p>
        </p:txBody>
      </p:sp>
      <p:grpSp>
        <p:nvGrpSpPr>
          <p:cNvPr id="530341987" name="Gruppieren 5"/>
          <p:cNvGrpSpPr/>
          <p:nvPr/>
        </p:nvGrpSpPr>
        <p:grpSpPr bwMode="auto">
          <a:xfrm>
            <a:off x="7997769" y="0"/>
            <a:ext cx="788012" cy="865115"/>
            <a:chOff x="6949785" y="1"/>
            <a:chExt cx="877207" cy="963038"/>
          </a:xfrm>
        </p:grpSpPr>
        <p:sp>
          <p:nvSpPr>
            <p:cNvPr id="7" name="Rechteck 6"/>
            <p:cNvSpPr/>
            <p:nvPr/>
          </p:nvSpPr>
          <p:spPr bwMode="auto"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2" rIns="61607" bIns="308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200">
                <a:solidFill>
                  <a:prstClr val="white"/>
                </a:solidFill>
              </a:endParaRPr>
            </a:p>
          </p:txBody>
        </p:sp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7111733" y="126712"/>
              <a:ext cx="559645" cy="466369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017254525" name="Rechteck 1"/>
          <p:cNvSpPr/>
          <p:nvPr/>
        </p:nvSpPr>
        <p:spPr bwMode="auto">
          <a:xfrm>
            <a:off x="0" y="865115"/>
            <a:ext cx="180000" cy="18000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4547432" name="Textfeld 7"/>
          <p:cNvSpPr txBox="1"/>
          <p:nvPr/>
        </p:nvSpPr>
        <p:spPr bwMode="auto">
          <a:xfrm rot="16199998">
            <a:off x="8065111" y="3872405"/>
            <a:ext cx="1992176" cy="165600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pPr algn="l">
              <a:defRPr/>
            </a:pPr>
            <a:r>
              <a:rPr lang="de-DE" sz="600">
                <a:solidFill>
                  <a:schemeClr val="bg1"/>
                </a:solidFill>
              </a:rPr>
              <a:t>© J. Hosan, GSI/FAIR</a:t>
            </a:r>
            <a:endParaRPr sz="1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nhaltsplatzhalter 3">
            <a:extLst>
              <a:ext uri="{FF2B5EF4-FFF2-40B4-BE49-F238E27FC236}">
                <a16:creationId xmlns:a16="http://schemas.microsoft.com/office/drawing/2014/main" id="{492A0BF7-5FB5-4BA1-A92F-1530D68A1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30481" y="139635"/>
            <a:ext cx="9503517" cy="4721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TextBox 4"/>
          <p:cNvSpPr txBox="1"/>
          <p:nvPr/>
        </p:nvSpPr>
        <p:spPr bwMode="auto">
          <a:xfrm>
            <a:off x="364436" y="314311"/>
            <a:ext cx="4459357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defRPr/>
            </a:pPr>
            <a:r>
              <a:rPr lang="de-DE" sz="2400" dirty="0">
                <a:solidFill>
                  <a:schemeClr val="bg1"/>
                </a:solidFill>
              </a:rPr>
              <a:t>NUSTAR-R3B@FAIR</a:t>
            </a:r>
            <a:endParaRPr dirty="0"/>
          </a:p>
          <a:p>
            <a:pPr algn="l">
              <a:defRPr/>
            </a:pP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>
          <a:xfrm>
            <a:off x="7284275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>
              <a:defRPr sz="7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5CBDDA-5CCF-8748-8988-9DC6C8981774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11923-E613-FAFA-9E56-DCE43E2F7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5CEF645-4EBE-8767-E997-FC6F74DDE7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82525BD-AA52-3CB0-1A15-404C0CD963E7}"/>
              </a:ext>
            </a:extLst>
          </p:cNvPr>
          <p:cNvGrpSpPr/>
          <p:nvPr/>
        </p:nvGrpSpPr>
        <p:grpSpPr>
          <a:xfrm>
            <a:off x="0" y="865115"/>
            <a:ext cx="5670139" cy="780805"/>
            <a:chOff x="0" y="865115"/>
            <a:chExt cx="5670139" cy="780805"/>
          </a:xfrm>
        </p:grpSpPr>
        <p:sp>
          <p:nvSpPr>
            <p:cNvPr id="6" name="Textplatzhalter 4">
              <a:extLst>
                <a:ext uri="{FF2B5EF4-FFF2-40B4-BE49-F238E27FC236}">
                  <a16:creationId xmlns:a16="http://schemas.microsoft.com/office/drawing/2014/main" id="{B982F1AF-CE71-11B5-9646-86E4F6D04E45}"/>
                </a:ext>
              </a:extLst>
            </p:cNvPr>
            <p:cNvSpPr txBox="1"/>
            <p:nvPr/>
          </p:nvSpPr>
          <p:spPr bwMode="auto">
            <a:xfrm>
              <a:off x="0" y="865115"/>
              <a:ext cx="5670139" cy="78080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anchor="ctr"/>
            <a:lstStyle>
              <a:lvl1pPr marL="257175" indent="-257175" algn="l" defTabSz="342900">
                <a:spcBef>
                  <a:spcPts val="0"/>
                </a:spcBef>
                <a:buClr>
                  <a:srgbClr val="FDBB63"/>
                </a:buClr>
                <a:buFont typeface="Wingdings"/>
                <a:buChar char="§"/>
                <a:defRPr sz="180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1pPr>
              <a:lvl2pPr marL="557213" indent="-214313" algn="l" defTabSz="342900">
                <a:spcBef>
                  <a:spcPts val="0"/>
                </a:spcBef>
                <a:buClr>
                  <a:srgbClr val="FDBB63"/>
                </a:buClr>
                <a:buFont typeface="Wingdings"/>
                <a:buChar char="§"/>
                <a:defRPr sz="150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2pPr>
              <a:lvl3pPr marL="857250" indent="-171450" algn="l" defTabSz="342900">
                <a:spcBef>
                  <a:spcPts val="0"/>
                </a:spcBef>
                <a:buClr>
                  <a:srgbClr val="FDBB63"/>
                </a:buClr>
                <a:buFont typeface="Wingdings"/>
                <a:buChar char="§"/>
                <a:defRPr sz="135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3pPr>
              <a:lvl4pPr marL="1200150" indent="-171450" algn="l" defTabSz="342900">
                <a:spcBef>
                  <a:spcPts val="0"/>
                </a:spcBef>
                <a:buClr>
                  <a:srgbClr val="FDBB63"/>
                </a:buClr>
                <a:buFont typeface="Wingdings"/>
                <a:buChar char="§"/>
                <a:defRPr sz="120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4pPr>
              <a:lvl5pPr marL="1543050" indent="-171450" algn="l" defTabSz="342900">
                <a:spcBef>
                  <a:spcPts val="0"/>
                </a:spcBef>
                <a:buClr>
                  <a:srgbClr val="FDBB63"/>
                </a:buClr>
                <a:buFont typeface="Wingdings"/>
                <a:buChar char="§"/>
                <a:defRPr sz="105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5pPr>
              <a:lvl6pPr marL="1885950" indent="-171450" algn="l" defTabSz="342900">
                <a:spcBef>
                  <a:spcPts val="0"/>
                </a:spcBef>
                <a:buFont typeface="Arial"/>
                <a:buChar char="•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342900">
                <a:spcBef>
                  <a:spcPts val="0"/>
                </a:spcBef>
                <a:buFont typeface="Arial"/>
                <a:buChar char="•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342900">
                <a:spcBef>
                  <a:spcPts val="0"/>
                </a:spcBef>
                <a:buFont typeface="Arial"/>
                <a:buChar char="•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342900">
                <a:spcBef>
                  <a:spcPts val="0"/>
                </a:spcBef>
                <a:buFont typeface="Arial"/>
                <a:buChar char="•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de-DE" sz="2200" b="1" i="0" u="none" strike="noStrike" cap="none" spc="0" dirty="0">
                  <a:ln>
                    <a:noFill/>
                  </a:ln>
                  <a:solidFill>
                    <a:schemeClr val="bg1"/>
                  </a:solidFill>
                  <a:latin typeface="Arial"/>
                  <a:cs typeface="Arial"/>
                </a:rPr>
                <a:t>	CBM – Compressed </a:t>
              </a:r>
              <a:r>
                <a:rPr lang="de-DE" sz="2200" b="1" i="0" u="none" strike="noStrike" cap="none" spc="0" dirty="0" err="1">
                  <a:ln>
                    <a:noFill/>
                  </a:ln>
                  <a:solidFill>
                    <a:schemeClr val="bg1"/>
                  </a:solidFill>
                  <a:latin typeface="Arial"/>
                  <a:cs typeface="Arial"/>
                </a:rPr>
                <a:t>Baryonic</a:t>
              </a:r>
              <a:r>
                <a:rPr lang="de-DE" sz="2200" b="1" i="0" u="none" strike="noStrike" cap="none" spc="0" dirty="0">
                  <a:ln>
                    <a:noFill/>
                  </a:ln>
                  <a:solidFill>
                    <a:schemeClr val="bg1"/>
                  </a:solidFill>
                  <a:latin typeface="Arial"/>
                  <a:cs typeface="Arial"/>
                </a:rPr>
                <a:t> Matter</a:t>
              </a:r>
              <a:endParaRPr lang="de-DE" sz="22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Rechteck 1">
              <a:extLst>
                <a:ext uri="{FF2B5EF4-FFF2-40B4-BE49-F238E27FC236}">
                  <a16:creationId xmlns:a16="http://schemas.microsoft.com/office/drawing/2014/main" id="{D9C6EA6D-8D77-72A5-30BF-35D70E787157}"/>
                </a:ext>
              </a:extLst>
            </p:cNvPr>
            <p:cNvSpPr/>
            <p:nvPr/>
          </p:nvSpPr>
          <p:spPr bwMode="auto">
            <a:xfrm>
              <a:off x="0" y="865115"/>
              <a:ext cx="180000" cy="180000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8" name="TextBox 5">
            <a:extLst>
              <a:ext uri="{FF2B5EF4-FFF2-40B4-BE49-F238E27FC236}">
                <a16:creationId xmlns:a16="http://schemas.microsoft.com/office/drawing/2014/main" id="{611B3A12-4436-DC2F-4FBC-F59AF38BEE15}"/>
              </a:ext>
            </a:extLst>
          </p:cNvPr>
          <p:cNvSpPr txBox="1"/>
          <p:nvPr/>
        </p:nvSpPr>
        <p:spPr bwMode="auto">
          <a:xfrm>
            <a:off x="90000" y="4612739"/>
            <a:ext cx="3825959" cy="3385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rgbClr val="FDBB63"/>
              </a:buClr>
              <a:defRPr/>
            </a:pPr>
            <a:r>
              <a:rPr lang="de-DE" sz="1600" b="1" dirty="0"/>
              <a:t>Final </a:t>
            </a:r>
            <a:r>
              <a:rPr lang="de-DE" sz="1600" b="1" dirty="0" err="1"/>
              <a:t>setup</a:t>
            </a:r>
            <a:r>
              <a:rPr lang="de-DE" sz="1600" b="1" dirty="0"/>
              <a:t> in cave </a:t>
            </a:r>
            <a:r>
              <a:rPr lang="de-DE" sz="1600" b="1" dirty="0" err="1"/>
              <a:t>including</a:t>
            </a:r>
            <a:r>
              <a:rPr lang="de-DE" sz="1600" b="1" dirty="0"/>
              <a:t> HADES</a:t>
            </a:r>
            <a:endParaRPr lang="de-DE" sz="1600" dirty="0"/>
          </a:p>
        </p:txBody>
      </p:sp>
      <p:grpSp>
        <p:nvGrpSpPr>
          <p:cNvPr id="11" name="Gruppieren 12">
            <a:extLst>
              <a:ext uri="{FF2B5EF4-FFF2-40B4-BE49-F238E27FC236}">
                <a16:creationId xmlns:a16="http://schemas.microsoft.com/office/drawing/2014/main" id="{70004FB6-2EC8-7006-CD76-B3AAD62B1361}"/>
              </a:ext>
            </a:extLst>
          </p:cNvPr>
          <p:cNvGrpSpPr/>
          <p:nvPr/>
        </p:nvGrpSpPr>
        <p:grpSpPr bwMode="auto">
          <a:xfrm>
            <a:off x="7997769" y="0"/>
            <a:ext cx="788012" cy="865115"/>
            <a:chOff x="6949785" y="1"/>
            <a:chExt cx="877207" cy="963038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98358FA6-40FC-A25E-619F-F617C55833DE}"/>
                </a:ext>
              </a:extLst>
            </p:cNvPr>
            <p:cNvSpPr/>
            <p:nvPr/>
          </p:nvSpPr>
          <p:spPr bwMode="auto"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2" rIns="61607" bIns="308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200">
                <a:solidFill>
                  <a:prstClr val="white"/>
                </a:solidFill>
              </a:endParaRP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D687CCD4-52BA-3131-1B26-F40313E3D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7111733" y="126712"/>
              <a:ext cx="559645" cy="466369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D0337148-848C-9C86-58D3-A950F59F1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848731EC-1B52-613D-875E-0CE06795DF78}"/>
              </a:ext>
            </a:extLst>
          </p:cNvPr>
          <p:cNvSpPr txBox="1"/>
          <p:nvPr/>
        </p:nvSpPr>
        <p:spPr bwMode="auto">
          <a:xfrm rot="16199998">
            <a:off x="7788277" y="3596725"/>
            <a:ext cx="2545844" cy="163291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pPr lvl="0">
              <a:defRPr/>
            </a:pPr>
            <a:r>
              <a:rPr lang="de-DE" sz="600" dirty="0">
                <a:solidFill>
                  <a:schemeClr val="bg1"/>
                </a:solidFill>
              </a:rPr>
              <a:t>© GSI/FAIR, Zeitrausch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03279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D667B7-8A5A-488C-BE63-87B5C1A8C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9" y="79921"/>
            <a:ext cx="8605837" cy="650744"/>
          </a:xfrm>
        </p:spPr>
        <p:txBody>
          <a:bodyPr/>
          <a:lstStyle/>
          <a:p>
            <a:r>
              <a:rPr lang="en-US" dirty="0"/>
              <a:t>Pion- and proton-induced </a:t>
            </a:r>
            <a:r>
              <a:rPr lang="en-US" dirty="0">
                <a:solidFill>
                  <a:srgbClr val="00F900"/>
                </a:solidFill>
              </a:rPr>
              <a:t>Q</a:t>
            </a:r>
            <a:r>
              <a:rPr lang="en-US" dirty="0">
                <a:solidFill>
                  <a:srgbClr val="FF2600"/>
                </a:solidFill>
              </a:rPr>
              <a:t>C</a:t>
            </a:r>
            <a:r>
              <a:rPr lang="en-US" dirty="0">
                <a:solidFill>
                  <a:srgbClr val="0433FF"/>
                </a:solidFill>
              </a:rPr>
              <a:t>D</a:t>
            </a:r>
            <a:r>
              <a:rPr lang="en-US" dirty="0"/>
              <a:t> studies at GSI/FAIR </a:t>
            </a:r>
            <a:br>
              <a:rPr lang="en-US" dirty="0"/>
            </a:br>
            <a:r>
              <a:rPr lang="de-DE" dirty="0"/>
              <a:t>Hadron </a:t>
            </a:r>
            <a:r>
              <a:rPr lang="de-DE" dirty="0" err="1"/>
              <a:t>physics</a:t>
            </a:r>
            <a:endParaRPr lang="de-DE" dirty="0"/>
          </a:p>
        </p:txBody>
      </p:sp>
      <p:pic>
        <p:nvPicPr>
          <p:cNvPr id="6" name="roadmap.pdf" descr="roadmap.pdf">
            <a:extLst>
              <a:ext uri="{FF2B5EF4-FFF2-40B4-BE49-F238E27FC236}">
                <a16:creationId xmlns:a16="http://schemas.microsoft.com/office/drawing/2014/main" id="{25661A49-A288-446D-BFBF-DF408BEEE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98" y="1043802"/>
            <a:ext cx="4947036" cy="278270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758F0F0-910D-4078-8829-3047DBDD7234}"/>
              </a:ext>
            </a:extLst>
          </p:cNvPr>
          <p:cNvSpPr txBox="1"/>
          <p:nvPr/>
        </p:nvSpPr>
        <p:spPr>
          <a:xfrm>
            <a:off x="409078" y="3855859"/>
            <a:ext cx="4916556" cy="10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C000"/>
              </a:buClr>
              <a:buSzPct val="100000"/>
              <a:defRPr sz="1300"/>
            </a:pPr>
            <a:r>
              <a:rPr lang="en-US" sz="1200" b="1" dirty="0">
                <a:latin typeface="+mj-lt"/>
              </a:rPr>
              <a:t>Roadmap</a:t>
            </a:r>
          </a:p>
          <a:p>
            <a:pPr marL="171446" indent="-171446">
              <a:lnSpc>
                <a:spcPct val="110000"/>
              </a:lnSpc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 sz="1300"/>
            </a:pPr>
            <a:r>
              <a:rPr lang="en-US" sz="1200" b="1" dirty="0">
                <a:latin typeface="+mj-lt"/>
              </a:rPr>
              <a:t>Versatile</a:t>
            </a:r>
            <a:r>
              <a:rPr lang="en-US" sz="1200" dirty="0">
                <a:latin typeface="+mj-lt"/>
              </a:rPr>
              <a:t> program during the various phases of FAIR</a:t>
            </a:r>
          </a:p>
          <a:p>
            <a:pPr marL="171446" indent="-171446">
              <a:lnSpc>
                <a:spcPct val="110000"/>
              </a:lnSpc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 sz="1300"/>
            </a:pPr>
            <a:r>
              <a:rPr lang="en-US" sz="1200" b="1" dirty="0">
                <a:latin typeface="+mj-lt"/>
              </a:rPr>
              <a:t>FAIR Phase0</a:t>
            </a:r>
            <a:r>
              <a:rPr lang="en-US" sz="1200" dirty="0">
                <a:latin typeface="+mj-lt"/>
              </a:rPr>
              <a:t>: pions/protons at HADES@SIS18</a:t>
            </a:r>
          </a:p>
          <a:p>
            <a:pPr marL="1543012" lvl="3" indent="-171446">
              <a:lnSpc>
                <a:spcPct val="110000"/>
              </a:lnSpc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 sz="1300"/>
            </a:pPr>
            <a:r>
              <a:rPr lang="en-US" sz="1200" b="1" dirty="0">
                <a:latin typeface="+mj-lt"/>
              </a:rPr>
              <a:t>FS+</a:t>
            </a:r>
            <a:r>
              <a:rPr lang="en-US" sz="1200" dirty="0">
                <a:latin typeface="+mj-lt"/>
              </a:rPr>
              <a:t>: protons at CBM@SIS100</a:t>
            </a:r>
          </a:p>
          <a:p>
            <a:pPr marL="2457389" lvl="5" indent="-171446">
              <a:lnSpc>
                <a:spcPct val="110000"/>
              </a:lnSpc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 sz="1300"/>
            </a:pPr>
            <a:r>
              <a:rPr lang="en-US" sz="1200" dirty="0">
                <a:latin typeface="+mj-lt"/>
              </a:rPr>
              <a:t>…towards antiprotons at HESR </a:t>
            </a:r>
          </a:p>
        </p:txBody>
      </p:sp>
      <p:pic>
        <p:nvPicPr>
          <p:cNvPr id="9" name="Picture_again.jpg" descr="Picture_again.jpg">
            <a:extLst>
              <a:ext uri="{FF2B5EF4-FFF2-40B4-BE49-F238E27FC236}">
                <a16:creationId xmlns:a16="http://schemas.microsoft.com/office/drawing/2014/main" id="{43D21FCA-C137-4454-A884-D9CA8FB3C3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9" y="921543"/>
            <a:ext cx="1171268" cy="1056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0591A5D5-23C9-4C7C-A6F1-BEF09B63A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552" y="1642750"/>
            <a:ext cx="3191532" cy="321237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1" name="Hadron Physics at GSI and FAIR: Prospects for the Next Decade">
            <a:extLst>
              <a:ext uri="{FF2B5EF4-FFF2-40B4-BE49-F238E27FC236}">
                <a16:creationId xmlns:a16="http://schemas.microsoft.com/office/drawing/2014/main" id="{B22D288B-5D57-4E4C-8378-B9FFFF56EDDC}"/>
              </a:ext>
            </a:extLst>
          </p:cNvPr>
          <p:cNvSpPr txBox="1"/>
          <p:nvPr/>
        </p:nvSpPr>
        <p:spPr>
          <a:xfrm>
            <a:off x="5745487" y="1032097"/>
            <a:ext cx="3265662" cy="58477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/>
            </a:lvl1pPr>
          </a:lstStyle>
          <a:p>
            <a:r>
              <a:rPr dirty="0"/>
              <a:t>Hadron Physics at GSI and FAIR: Prospects for the Next Decade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9F8C58-B80E-48E2-B2B5-289B10FB2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71801" y="3690344"/>
            <a:ext cx="2352449" cy="20090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ctr" defTabSz="342900" rtl="0" eaLnBrk="1" latinLnBrk="0" hangingPunct="1">
              <a:defRPr sz="563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AFC40, 20 Experiments, Oct 2025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B2914D-DDC3-421D-81C6-DB4ABC0A4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1844" y="3685862"/>
            <a:ext cx="558674" cy="2053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r" defTabSz="342900" rtl="0" eaLnBrk="1" latinLnBrk="0" hangingPunct="1">
              <a:defRPr sz="563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3418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D8898-F699-BE16-1BCB-D913459EF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GSI in Helmholtz – </a:t>
            </a:r>
            <a:r>
              <a:rPr lang="en-GB" dirty="0" err="1"/>
              <a:t>PoF</a:t>
            </a:r>
            <a:r>
              <a:rPr lang="en-GB" dirty="0"/>
              <a:t> V (2028-2034)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3D6FAC-38A1-D86B-1CA6-696AD551C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-36511" y="6607183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 sz="1100">
                <a:solidFill>
                  <a:srgbClr val="00599D"/>
                </a:solidFill>
                <a:latin typeface="Arial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en-GB" dirty="0"/>
              <a:t>Thomas Nilsson  |  MAC-28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0773EE9-5C5D-F998-B39A-8B379F52C5F8}"/>
              </a:ext>
            </a:extLst>
          </p:cNvPr>
          <p:cNvGrpSpPr/>
          <p:nvPr/>
        </p:nvGrpSpPr>
        <p:grpSpPr>
          <a:xfrm>
            <a:off x="0" y="2023074"/>
            <a:ext cx="6267595" cy="2955638"/>
            <a:chOff x="1236343" y="2050783"/>
            <a:chExt cx="6267595" cy="2955638"/>
          </a:xfrm>
        </p:grpSpPr>
        <p:sp>
          <p:nvSpPr>
            <p:cNvPr id="11" name="Textfeld 12">
              <a:extLst>
                <a:ext uri="{FF2B5EF4-FFF2-40B4-BE49-F238E27FC236}">
                  <a16:creationId xmlns:a16="http://schemas.microsoft.com/office/drawing/2014/main" id="{8AD81BFA-225B-2DE5-3E18-457E931FE7A7}"/>
                </a:ext>
              </a:extLst>
            </p:cNvPr>
            <p:cNvSpPr txBox="1"/>
            <p:nvPr/>
          </p:nvSpPr>
          <p:spPr bwMode="auto">
            <a:xfrm>
              <a:off x="4077374" y="2315235"/>
              <a:ext cx="3426564" cy="2691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4">
                <a:spcBef>
                  <a:spcPts val="675"/>
                </a:spcBef>
                <a:defRPr/>
              </a:pPr>
              <a:r>
                <a:rPr lang="en-GB" sz="900" b="1" dirty="0" err="1">
                  <a:solidFill>
                    <a:prstClr val="black"/>
                  </a:solidFill>
                  <a:cs typeface="Arial"/>
                </a:rPr>
                <a:t>Deutsches</a:t>
              </a:r>
              <a:r>
                <a:rPr lang="en-GB" sz="900" b="1" dirty="0">
                  <a:solidFill>
                    <a:prstClr val="black"/>
                  </a:solidFill>
                  <a:cs typeface="Arial"/>
                </a:rPr>
                <a:t> </a:t>
              </a:r>
              <a:r>
                <a:rPr lang="en-GB" sz="900" b="1" dirty="0" err="1">
                  <a:solidFill>
                    <a:prstClr val="black"/>
                  </a:solidFill>
                  <a:cs typeface="Arial"/>
                </a:rPr>
                <a:t>Elektronen</a:t>
              </a:r>
              <a:r>
                <a:rPr lang="en-GB" sz="900" b="1" dirty="0">
                  <a:solidFill>
                    <a:prstClr val="black"/>
                  </a:solidFill>
                  <a:cs typeface="Arial"/>
                </a:rPr>
                <a:t>-Synchrotron</a:t>
              </a:r>
              <a:br>
                <a:rPr lang="en-GB" sz="900" dirty="0">
                  <a:solidFill>
                    <a:prstClr val="black"/>
                  </a:solidFill>
                  <a:cs typeface="Arial"/>
                </a:rPr>
              </a:br>
              <a:r>
                <a:rPr lang="en-GB" sz="900" b="1" dirty="0">
                  <a:solidFill>
                    <a:prstClr val="black"/>
                  </a:solidFill>
                  <a:cs typeface="Arial"/>
                </a:rPr>
                <a:t>DESY</a:t>
              </a:r>
              <a:r>
                <a:rPr lang="en-GB" sz="900" dirty="0">
                  <a:solidFill>
                    <a:prstClr val="black"/>
                  </a:solidFill>
                  <a:cs typeface="Arial"/>
                </a:rPr>
                <a:t>, Hamburg and Zeuthen</a:t>
              </a:r>
              <a:endParaRPr lang="en-GB" sz="1125" dirty="0">
                <a:solidFill>
                  <a:prstClr val="black"/>
                </a:solidFill>
                <a:cs typeface="Arial"/>
              </a:endParaRPr>
            </a:p>
            <a:p>
              <a:pPr defTabSz="685784">
                <a:spcBef>
                  <a:spcPts val="675"/>
                </a:spcBef>
                <a:defRPr/>
              </a:pPr>
              <a:r>
                <a:rPr lang="en-GB" sz="900" b="1" dirty="0" err="1">
                  <a:solidFill>
                    <a:prstClr val="black"/>
                  </a:solidFill>
                  <a:cs typeface="Arial"/>
                </a:rPr>
                <a:t>Forschungszentrum</a:t>
              </a:r>
              <a:r>
                <a:rPr lang="en-GB" sz="900" b="1" dirty="0">
                  <a:solidFill>
                    <a:prstClr val="black"/>
                  </a:solidFill>
                  <a:cs typeface="Arial"/>
                </a:rPr>
                <a:t> Jülich</a:t>
              </a:r>
              <a:br>
                <a:rPr lang="en-GB" sz="900" dirty="0">
                  <a:solidFill>
                    <a:prstClr val="black"/>
                  </a:solidFill>
                  <a:cs typeface="Arial"/>
                </a:rPr>
              </a:br>
              <a:r>
                <a:rPr lang="en-GB" sz="900" b="1" dirty="0">
                  <a:solidFill>
                    <a:prstClr val="black"/>
                  </a:solidFill>
                  <a:cs typeface="Arial"/>
                </a:rPr>
                <a:t>FZJ</a:t>
              </a:r>
              <a:r>
                <a:rPr lang="en-GB" sz="900" dirty="0">
                  <a:solidFill>
                    <a:prstClr val="black"/>
                  </a:solidFill>
                  <a:cs typeface="Arial"/>
                </a:rPr>
                <a:t>, Jülich</a:t>
              </a:r>
              <a:endParaRPr lang="en-GB" sz="1125" dirty="0">
                <a:solidFill>
                  <a:prstClr val="black"/>
                </a:solidFill>
                <a:cs typeface="Arial"/>
              </a:endParaRPr>
            </a:p>
            <a:p>
              <a:pPr defTabSz="685784">
                <a:spcBef>
                  <a:spcPts val="675"/>
                </a:spcBef>
                <a:defRPr/>
              </a:pPr>
              <a:r>
                <a:rPr lang="en-GB" sz="900" b="1" dirty="0" err="1">
                  <a:solidFill>
                    <a:srgbClr val="0A2D6E">
                      <a:lumMod val="60000"/>
                      <a:lumOff val="40000"/>
                    </a:srgbClr>
                  </a:solidFill>
                  <a:cs typeface="Arial"/>
                </a:rPr>
                <a:t>Helmholtzzentrum</a:t>
              </a:r>
              <a:r>
                <a:rPr lang="en-GB" sz="900" b="1" dirty="0">
                  <a:solidFill>
                    <a:srgbClr val="0A2D6E">
                      <a:lumMod val="60000"/>
                      <a:lumOff val="40000"/>
                    </a:srgbClr>
                  </a:solidFill>
                  <a:cs typeface="Arial"/>
                </a:rPr>
                <a:t> für </a:t>
              </a:r>
              <a:r>
                <a:rPr lang="en-GB" sz="900" b="1" dirty="0" err="1">
                  <a:solidFill>
                    <a:srgbClr val="0A2D6E">
                      <a:lumMod val="60000"/>
                      <a:lumOff val="40000"/>
                    </a:srgbClr>
                  </a:solidFill>
                  <a:cs typeface="Arial"/>
                </a:rPr>
                <a:t>Schwerionenforschung</a:t>
              </a:r>
              <a:br>
                <a:rPr lang="en-GB" sz="900" dirty="0">
                  <a:solidFill>
                    <a:srgbClr val="0A2D6E">
                      <a:lumMod val="60000"/>
                      <a:lumOff val="40000"/>
                    </a:srgbClr>
                  </a:solidFill>
                  <a:cs typeface="Arial"/>
                </a:rPr>
              </a:br>
              <a:r>
                <a:rPr lang="en-GB" sz="900" b="1" dirty="0">
                  <a:solidFill>
                    <a:srgbClr val="0A2D6E">
                      <a:lumMod val="60000"/>
                      <a:lumOff val="40000"/>
                    </a:srgbClr>
                  </a:solidFill>
                  <a:cs typeface="Arial"/>
                </a:rPr>
                <a:t>GSI</a:t>
              </a:r>
              <a:r>
                <a:rPr lang="en-GB" sz="900" dirty="0">
                  <a:solidFill>
                    <a:srgbClr val="0A2D6E">
                      <a:lumMod val="60000"/>
                      <a:lumOff val="40000"/>
                    </a:srgbClr>
                  </a:solidFill>
                  <a:cs typeface="Arial"/>
                </a:rPr>
                <a:t>, Darmstadt</a:t>
              </a:r>
              <a:br>
                <a:rPr lang="en-GB" sz="900" dirty="0">
                  <a:solidFill>
                    <a:srgbClr val="0A2D6E">
                      <a:lumMod val="60000"/>
                      <a:lumOff val="40000"/>
                    </a:srgbClr>
                  </a:solidFill>
                  <a:cs typeface="Arial"/>
                </a:rPr>
              </a:br>
              <a:r>
                <a:rPr lang="en-GB" sz="788" b="1" dirty="0">
                  <a:solidFill>
                    <a:srgbClr val="0A2D6E">
                      <a:lumMod val="60000"/>
                      <a:lumOff val="40000"/>
                    </a:srgbClr>
                  </a:solidFill>
                  <a:cs typeface="Arial"/>
                </a:rPr>
                <a:t>HI Jena: </a:t>
              </a:r>
              <a:r>
                <a:rPr lang="en-GB" sz="788" dirty="0">
                  <a:solidFill>
                    <a:srgbClr val="0A2D6E">
                      <a:lumMod val="60000"/>
                      <a:lumOff val="40000"/>
                    </a:srgbClr>
                  </a:solidFill>
                  <a:cs typeface="Arial"/>
                </a:rPr>
                <a:t>Helmholtz-</a:t>
              </a:r>
              <a:r>
                <a:rPr lang="en-GB" sz="788" dirty="0" err="1">
                  <a:solidFill>
                    <a:srgbClr val="0A2D6E">
                      <a:lumMod val="60000"/>
                      <a:lumOff val="40000"/>
                    </a:srgbClr>
                  </a:solidFill>
                  <a:cs typeface="Arial"/>
                </a:rPr>
                <a:t>Institut</a:t>
              </a:r>
              <a:r>
                <a:rPr lang="en-GB" sz="788" dirty="0">
                  <a:solidFill>
                    <a:srgbClr val="0A2D6E">
                      <a:lumMod val="60000"/>
                      <a:lumOff val="40000"/>
                    </a:srgbClr>
                  </a:solidFill>
                  <a:cs typeface="Arial"/>
                </a:rPr>
                <a:t> Jena, </a:t>
              </a:r>
              <a:r>
                <a:rPr lang="en-GB" sz="788" b="1" dirty="0">
                  <a:solidFill>
                    <a:srgbClr val="0A2D6E">
                      <a:lumMod val="60000"/>
                      <a:lumOff val="40000"/>
                    </a:srgbClr>
                  </a:solidFill>
                  <a:cs typeface="Arial"/>
                </a:rPr>
                <a:t>HIM:</a:t>
              </a:r>
              <a:r>
                <a:rPr lang="en-GB" sz="788" dirty="0">
                  <a:solidFill>
                    <a:srgbClr val="0A2D6E">
                      <a:lumMod val="60000"/>
                      <a:lumOff val="40000"/>
                    </a:srgbClr>
                  </a:solidFill>
                  <a:cs typeface="Arial"/>
                </a:rPr>
                <a:t> Helmholtz-</a:t>
              </a:r>
              <a:r>
                <a:rPr lang="en-GB" sz="788" dirty="0" err="1">
                  <a:solidFill>
                    <a:srgbClr val="0A2D6E">
                      <a:lumMod val="60000"/>
                      <a:lumOff val="40000"/>
                    </a:srgbClr>
                  </a:solidFill>
                  <a:cs typeface="Arial"/>
                </a:rPr>
                <a:t>Institut</a:t>
              </a:r>
              <a:r>
                <a:rPr lang="en-GB" sz="788" dirty="0">
                  <a:solidFill>
                    <a:srgbClr val="0A2D6E">
                      <a:lumMod val="60000"/>
                      <a:lumOff val="40000"/>
                    </a:srgbClr>
                  </a:solidFill>
                  <a:cs typeface="Arial"/>
                </a:rPr>
                <a:t> Mainz</a:t>
              </a:r>
              <a:endParaRPr lang="en-GB" sz="1125" dirty="0">
                <a:solidFill>
                  <a:prstClr val="black"/>
                </a:solidFill>
                <a:cs typeface="Arial"/>
              </a:endParaRPr>
            </a:p>
            <a:p>
              <a:pPr defTabSz="685784">
                <a:spcBef>
                  <a:spcPts val="675"/>
                </a:spcBef>
                <a:defRPr/>
              </a:pPr>
              <a:r>
                <a:rPr lang="en-GB" sz="900" b="1" dirty="0">
                  <a:solidFill>
                    <a:prstClr val="black"/>
                  </a:solidFill>
                  <a:cs typeface="Arial"/>
                </a:rPr>
                <a:t>Helmholtz-Zentrum Berlin für </a:t>
              </a:r>
              <a:r>
                <a:rPr lang="en-GB" sz="900" b="1" dirty="0" err="1">
                  <a:solidFill>
                    <a:prstClr val="black"/>
                  </a:solidFill>
                  <a:cs typeface="Arial"/>
                </a:rPr>
                <a:t>Materialien</a:t>
              </a:r>
              <a:r>
                <a:rPr lang="en-GB" sz="900" b="1" dirty="0">
                  <a:solidFill>
                    <a:prstClr val="black"/>
                  </a:solidFill>
                  <a:cs typeface="Arial"/>
                </a:rPr>
                <a:t> und Energie</a:t>
              </a:r>
              <a:br>
                <a:rPr lang="en-GB" sz="900" dirty="0">
                  <a:solidFill>
                    <a:prstClr val="black"/>
                  </a:solidFill>
                  <a:cs typeface="Arial"/>
                </a:rPr>
              </a:br>
              <a:r>
                <a:rPr lang="en-GB" sz="900" b="1" dirty="0">
                  <a:solidFill>
                    <a:prstClr val="black"/>
                  </a:solidFill>
                  <a:cs typeface="Arial"/>
                </a:rPr>
                <a:t>HZB</a:t>
              </a:r>
              <a:r>
                <a:rPr lang="en-GB" sz="900" dirty="0">
                  <a:solidFill>
                    <a:prstClr val="black"/>
                  </a:solidFill>
                  <a:cs typeface="Arial"/>
                </a:rPr>
                <a:t>, Berlin</a:t>
              </a:r>
              <a:endParaRPr lang="en-GB" sz="1125" dirty="0">
                <a:solidFill>
                  <a:prstClr val="black"/>
                </a:solidFill>
                <a:cs typeface="Arial"/>
              </a:endParaRPr>
            </a:p>
            <a:p>
              <a:pPr defTabSz="685784">
                <a:spcBef>
                  <a:spcPts val="675"/>
                </a:spcBef>
                <a:defRPr/>
              </a:pPr>
              <a:r>
                <a:rPr lang="en-GB" sz="900" b="1" dirty="0">
                  <a:solidFill>
                    <a:prstClr val="black"/>
                  </a:solidFill>
                  <a:cs typeface="Arial"/>
                </a:rPr>
                <a:t>Helmholtz-Zentrum Dresden-</a:t>
              </a:r>
              <a:r>
                <a:rPr lang="en-GB" sz="900" b="1" dirty="0" err="1">
                  <a:solidFill>
                    <a:prstClr val="black"/>
                  </a:solidFill>
                  <a:cs typeface="Arial"/>
                </a:rPr>
                <a:t>Rossendorf</a:t>
              </a:r>
              <a:br>
                <a:rPr lang="en-GB" sz="900" dirty="0">
                  <a:solidFill>
                    <a:prstClr val="black"/>
                  </a:solidFill>
                  <a:cs typeface="Arial"/>
                </a:rPr>
              </a:br>
              <a:r>
                <a:rPr lang="en-GB" sz="900" b="1" dirty="0">
                  <a:solidFill>
                    <a:prstClr val="black"/>
                  </a:solidFill>
                  <a:cs typeface="Arial"/>
                </a:rPr>
                <a:t>HZDR</a:t>
              </a:r>
              <a:r>
                <a:rPr lang="en-GB" sz="900" dirty="0">
                  <a:solidFill>
                    <a:prstClr val="black"/>
                  </a:solidFill>
                  <a:cs typeface="Arial"/>
                </a:rPr>
                <a:t>, Dresden</a:t>
              </a:r>
              <a:endParaRPr lang="en-GB" sz="900" b="1" dirty="0">
                <a:solidFill>
                  <a:prstClr val="black"/>
                </a:solidFill>
                <a:cs typeface="Arial"/>
              </a:endParaRPr>
            </a:p>
            <a:p>
              <a:pPr defTabSz="685784">
                <a:spcBef>
                  <a:spcPts val="675"/>
                </a:spcBef>
                <a:defRPr/>
              </a:pPr>
              <a:r>
                <a:rPr lang="en-GB" sz="900" b="1" dirty="0">
                  <a:solidFill>
                    <a:prstClr val="black"/>
                  </a:solidFill>
                  <a:cs typeface="Arial"/>
                </a:rPr>
                <a:t>Helmholtz-Zentrum Hereon</a:t>
              </a:r>
              <a:br>
                <a:rPr lang="en-GB" sz="900" dirty="0">
                  <a:solidFill>
                    <a:prstClr val="black"/>
                  </a:solidFill>
                  <a:cs typeface="Arial"/>
                </a:rPr>
              </a:br>
              <a:r>
                <a:rPr lang="en-GB" sz="900" b="1" dirty="0">
                  <a:solidFill>
                    <a:prstClr val="black"/>
                  </a:solidFill>
                  <a:cs typeface="Arial"/>
                </a:rPr>
                <a:t>Hereon</a:t>
              </a:r>
              <a:r>
                <a:rPr lang="en-GB" sz="900" dirty="0">
                  <a:solidFill>
                    <a:prstClr val="black"/>
                  </a:solidFill>
                  <a:cs typeface="Arial"/>
                </a:rPr>
                <a:t>, </a:t>
              </a:r>
              <a:r>
                <a:rPr lang="en-GB" sz="900" dirty="0" err="1">
                  <a:solidFill>
                    <a:prstClr val="black"/>
                  </a:solidFill>
                  <a:cs typeface="Arial"/>
                </a:rPr>
                <a:t>Geesthacht</a:t>
              </a:r>
              <a:endParaRPr lang="en-GB" sz="1125" dirty="0">
                <a:solidFill>
                  <a:prstClr val="black"/>
                </a:solidFill>
                <a:cs typeface="Arial"/>
              </a:endParaRPr>
            </a:p>
            <a:p>
              <a:pPr defTabSz="685784">
                <a:spcBef>
                  <a:spcPts val="675"/>
                </a:spcBef>
                <a:defRPr/>
              </a:pPr>
              <a:r>
                <a:rPr lang="en-GB" sz="900" b="1" dirty="0">
                  <a:solidFill>
                    <a:prstClr val="black"/>
                  </a:solidFill>
                  <a:cs typeface="Arial"/>
                </a:rPr>
                <a:t>Karlsruhe Institute of Technology</a:t>
              </a:r>
              <a:br>
                <a:rPr lang="en-GB" sz="900" dirty="0">
                  <a:solidFill>
                    <a:prstClr val="black"/>
                  </a:solidFill>
                  <a:cs typeface="Arial"/>
                </a:rPr>
              </a:br>
              <a:r>
                <a:rPr lang="en-GB" sz="900" b="1" dirty="0">
                  <a:solidFill>
                    <a:prstClr val="black"/>
                  </a:solidFill>
                  <a:cs typeface="Arial"/>
                </a:rPr>
                <a:t>KIT</a:t>
              </a:r>
              <a:r>
                <a:rPr lang="en-GB" sz="900" dirty="0">
                  <a:solidFill>
                    <a:prstClr val="black"/>
                  </a:solidFill>
                  <a:cs typeface="Arial"/>
                </a:rPr>
                <a:t>, Karlsruhe</a:t>
              </a:r>
              <a:endParaRPr lang="en-GB" sz="1125" dirty="0">
                <a:solidFill>
                  <a:prstClr val="black"/>
                </a:solidFill>
                <a:cs typeface="Arial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7789AB5-3C6F-C0D4-F12B-DB614C8B98F1}"/>
                </a:ext>
              </a:extLst>
            </p:cNvPr>
            <p:cNvGrpSpPr/>
            <p:nvPr/>
          </p:nvGrpSpPr>
          <p:grpSpPr>
            <a:xfrm>
              <a:off x="1640062" y="2050783"/>
              <a:ext cx="2231330" cy="2862320"/>
              <a:chOff x="525466" y="2636909"/>
              <a:chExt cx="2975106" cy="3816427"/>
            </a:xfrm>
          </p:grpSpPr>
          <p:pic>
            <p:nvPicPr>
              <p:cNvPr id="9" name="Grafik 1">
                <a:extLst>
                  <a:ext uri="{FF2B5EF4-FFF2-40B4-BE49-F238E27FC236}">
                    <a16:creationId xmlns:a16="http://schemas.microsoft.com/office/drawing/2014/main" id="{A0A86F9D-CC0B-BCF0-A37A-D0788EA134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/>
            </p:blipFill>
            <p:spPr bwMode="auto">
              <a:xfrm>
                <a:off x="525466" y="2636909"/>
                <a:ext cx="2975106" cy="3816427"/>
              </a:xfrm>
              <a:prstGeom prst="rect">
                <a:avLst/>
              </a:prstGeom>
            </p:spPr>
          </p:pic>
          <p:sp>
            <p:nvSpPr>
              <p:cNvPr id="12" name="Rechteck 4">
                <a:extLst>
                  <a:ext uri="{FF2B5EF4-FFF2-40B4-BE49-F238E27FC236}">
                    <a16:creationId xmlns:a16="http://schemas.microsoft.com/office/drawing/2014/main" id="{FCB499C7-447B-A423-3B7C-3EC2EDF6B6CB}"/>
                  </a:ext>
                </a:extLst>
              </p:cNvPr>
              <p:cNvSpPr/>
              <p:nvPr/>
            </p:nvSpPr>
            <p:spPr bwMode="auto">
              <a:xfrm>
                <a:off x="766178" y="5009069"/>
                <a:ext cx="1441839" cy="548302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189">
                  <a:defRPr/>
                </a:pPr>
                <a:endParaRPr lang="en-GB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3" name="Rechteck 5">
                <a:extLst>
                  <a:ext uri="{FF2B5EF4-FFF2-40B4-BE49-F238E27FC236}">
                    <a16:creationId xmlns:a16="http://schemas.microsoft.com/office/drawing/2014/main" id="{AF931BFC-4425-7537-E12F-8304693FB1FE}"/>
                  </a:ext>
                </a:extLst>
              </p:cNvPr>
              <p:cNvSpPr/>
              <p:nvPr/>
            </p:nvSpPr>
            <p:spPr bwMode="auto">
              <a:xfrm>
                <a:off x="1957983" y="4488177"/>
                <a:ext cx="710317" cy="295459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189">
                  <a:defRPr/>
                </a:pPr>
                <a:endParaRPr lang="en-GB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0" name="Textfeld 11">
              <a:extLst>
                <a:ext uri="{FF2B5EF4-FFF2-40B4-BE49-F238E27FC236}">
                  <a16:creationId xmlns:a16="http://schemas.microsoft.com/office/drawing/2014/main" id="{2E9F8264-D0DB-F7B0-DE30-A57C5AD34943}"/>
                </a:ext>
              </a:extLst>
            </p:cNvPr>
            <p:cNvSpPr txBox="1"/>
            <p:nvPr/>
          </p:nvSpPr>
          <p:spPr bwMode="auto">
            <a:xfrm>
              <a:off x="1236343" y="4597164"/>
              <a:ext cx="2869997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42892">
                <a:defRPr/>
              </a:pPr>
              <a:r>
                <a:rPr lang="en-GB" sz="900" b="1" dirty="0">
                  <a:solidFill>
                    <a:prstClr val="black"/>
                  </a:solidFill>
                  <a:cs typeface="Arial"/>
                </a:rPr>
                <a:t>A powerful alliance of world-class laboratories </a:t>
              </a:r>
              <a:endParaRPr sz="1200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4D3B1BC-478D-616B-27E8-2B3B120BF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547" y="1024249"/>
            <a:ext cx="1885198" cy="266026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DD78E4-9F78-3936-DA1E-B6CF84A5D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4" y="1024250"/>
            <a:ext cx="6890561" cy="1314925"/>
          </a:xfrm>
        </p:spPr>
        <p:txBody>
          <a:bodyPr/>
          <a:lstStyle/>
          <a:p>
            <a:r>
              <a:rPr lang="en-GB" dirty="0"/>
              <a:t>Centre Evaluation of GSI Science in 2025 very successful </a:t>
            </a:r>
          </a:p>
          <a:p>
            <a:pPr marL="342900" lvl="1" indent="0">
              <a:buNone/>
            </a:pPr>
            <a:endParaRPr lang="en-GB" dirty="0"/>
          </a:p>
          <a:p>
            <a:r>
              <a:rPr lang="en-GB" dirty="0"/>
              <a:t>Next step: Strategic Evaluation of the field Matter in Q2 2026</a:t>
            </a:r>
          </a:p>
          <a:p>
            <a:pPr marL="342900" lvl="1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284275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365116" y="4914482"/>
            <a:ext cx="902997" cy="273844"/>
          </a:xfrm>
        </p:spPr>
        <p:txBody>
          <a:bodyPr/>
          <a:lstStyle/>
          <a:p>
            <a:r>
              <a:rPr lang="de-DE" dirty="0"/>
              <a:t>3-5 </a:t>
            </a:r>
            <a:r>
              <a:rPr lang="de-DE" dirty="0" err="1"/>
              <a:t>Dec</a:t>
            </a:r>
            <a:r>
              <a:rPr lang="de-DE" dirty="0"/>
              <a:t> 2025</a:t>
            </a:r>
          </a:p>
        </p:txBody>
      </p:sp>
      <p:sp>
        <p:nvSpPr>
          <p:cNvPr id="16" name="Fußzeilenplatzhalter 5">
            <a:extLst>
              <a:ext uri="{FF2B5EF4-FFF2-40B4-BE49-F238E27FC236}">
                <a16:creationId xmlns:a16="http://schemas.microsoft.com/office/drawing/2014/main" id="{53B100E2-DDAE-40A1-BC40-2674536C9098}"/>
              </a:ext>
            </a:extLst>
          </p:cNvPr>
          <p:cNvSpPr txBox="1">
            <a:spLocks/>
          </p:cNvSpPr>
          <p:nvPr/>
        </p:nvSpPr>
        <p:spPr>
          <a:xfrm>
            <a:off x="3281684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750" kern="120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/>
              <a:t>Thomas Nilsson  |  MAC-28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1686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F054-9707-EA70-640B-84BB014C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German </a:t>
            </a:r>
            <a:r>
              <a:rPr lang="en-GB" dirty="0" err="1"/>
              <a:t>Hightech</a:t>
            </a:r>
            <a:r>
              <a:rPr lang="en-GB" dirty="0"/>
              <a:t>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B40BD-516B-6815-0729-08C3DE071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5689973" cy="3677689"/>
          </a:xfrm>
        </p:spPr>
        <p:txBody>
          <a:bodyPr/>
          <a:lstStyle/>
          <a:p>
            <a:r>
              <a:rPr lang="en-GB" dirty="0"/>
              <a:t>BMFTR has produced a document </a:t>
            </a:r>
            <a:r>
              <a:rPr lang="en-GB" sz="1600" dirty="0"/>
              <a:t>(in German only)</a:t>
            </a:r>
            <a:endParaRPr lang="en-GB" dirty="0"/>
          </a:p>
          <a:p>
            <a:pPr lvl="1"/>
            <a:r>
              <a:rPr lang="en-GB" sz="1600" dirty="0">
                <a:hlinkClick r:id="rId3"/>
              </a:rPr>
              <a:t>https://www.bmftr.bund.de/EN/Research/HightechAgenda/HightechAgenda_node.html</a:t>
            </a:r>
            <a:endParaRPr lang="en-GB" sz="1600" dirty="0"/>
          </a:p>
          <a:p>
            <a:r>
              <a:rPr lang="en-GB" dirty="0"/>
              <a:t>Focus on six key technologies</a:t>
            </a:r>
          </a:p>
          <a:p>
            <a:pPr lvl="1"/>
            <a:r>
              <a:rPr lang="en-GB" sz="1600" b="1" dirty="0"/>
              <a:t>Artificial intelligence (AI)</a:t>
            </a:r>
          </a:p>
          <a:p>
            <a:pPr lvl="1"/>
            <a:r>
              <a:rPr lang="en-GB" sz="1600" b="1" dirty="0"/>
              <a:t>Quantum technologies</a:t>
            </a:r>
          </a:p>
          <a:p>
            <a:pPr lvl="1"/>
            <a:r>
              <a:rPr lang="en-GB" sz="1600" b="1" dirty="0"/>
              <a:t>Microelectronics</a:t>
            </a:r>
          </a:p>
          <a:p>
            <a:pPr lvl="1"/>
            <a:r>
              <a:rPr lang="en-GB" sz="1600" dirty="0"/>
              <a:t>Biotechnology</a:t>
            </a:r>
          </a:p>
          <a:p>
            <a:pPr lvl="1"/>
            <a:r>
              <a:rPr lang="en-GB" sz="1600" b="1" dirty="0"/>
              <a:t>Fusion</a:t>
            </a:r>
            <a:r>
              <a:rPr lang="en-GB" sz="1600" dirty="0"/>
              <a:t> and climate-neutral energy generation</a:t>
            </a:r>
          </a:p>
          <a:p>
            <a:pPr lvl="1"/>
            <a:r>
              <a:rPr lang="en-GB" sz="1600" dirty="0"/>
              <a:t>Technologies for climate-neutral mobility</a:t>
            </a:r>
          </a:p>
          <a:p>
            <a:pPr lvl="2"/>
            <a:r>
              <a:rPr lang="en-GB" sz="1450" dirty="0"/>
              <a:t>in addition:</a:t>
            </a:r>
          </a:p>
          <a:p>
            <a:pPr lvl="1"/>
            <a:r>
              <a:rPr lang="en-GB" sz="1600" b="1" dirty="0"/>
              <a:t>Strategic research fields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90FB40-E5F3-4EFF-7115-A22C6A911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007" y="899116"/>
            <a:ext cx="2861062" cy="4055485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281684" y="4920458"/>
            <a:ext cx="3136599" cy="267868"/>
          </a:xfrm>
        </p:spPr>
        <p:txBody>
          <a:bodyPr/>
          <a:lstStyle/>
          <a:p>
            <a:pPr algn="l"/>
            <a:r>
              <a:rPr lang="de-DE" dirty="0"/>
              <a:t>Thomas Nilsson  |  MAC-28 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2"/>
          </p:nvPr>
        </p:nvSpPr>
        <p:spPr>
          <a:xfrm>
            <a:off x="6365116" y="4914482"/>
            <a:ext cx="902997" cy="273844"/>
          </a:xfrm>
        </p:spPr>
        <p:txBody>
          <a:bodyPr/>
          <a:lstStyle/>
          <a:p>
            <a:r>
              <a:rPr lang="de-DE" dirty="0"/>
              <a:t>3-5 </a:t>
            </a:r>
            <a:r>
              <a:rPr lang="de-DE" dirty="0" err="1"/>
              <a:t>Dec</a:t>
            </a:r>
            <a:r>
              <a:rPr lang="de-DE" dirty="0"/>
              <a:t> 2025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>
          <a:xfrm>
            <a:off x="7284275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4728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A0A759-D1D5-831C-DB9A-ADD637369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270" y="999781"/>
            <a:ext cx="4168690" cy="3904591"/>
          </a:xfrm>
        </p:spPr>
        <p:txBody>
          <a:bodyPr>
            <a:normAutofit/>
          </a:bodyPr>
          <a:lstStyle/>
          <a:p>
            <a:r>
              <a:rPr lang="en-GB" dirty="0"/>
              <a:t>At a very constructive meeting, the impressive progress of the project was acknowledged with delegations of all shareholders on site.</a:t>
            </a:r>
          </a:p>
          <a:p>
            <a:r>
              <a:rPr lang="en-GB" dirty="0"/>
              <a:t>An extraordinary Council meeting in April is expected to decide on FS+, provided India confirms its announced additional commitment.</a:t>
            </a:r>
          </a:p>
          <a:p>
            <a:r>
              <a:rPr lang="en-GB" dirty="0"/>
              <a:t>Meanwhile the Management is authorised to do further preparatory steps towards FS+.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1F830B-9528-439E-AC97-36D9C62DE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FAIR Council met on 9-10 Dec 2025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12A84-8A16-1D1F-4C30-7F4BC07E4B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28</a:t>
            </a:fld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D098C6-9EC1-9A04-B0BA-DAE4F1245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699" y="3042620"/>
            <a:ext cx="3300614" cy="1861752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33E8961-F20D-C4A9-EE79-FFC0C1E1C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"/>
          <a:stretch/>
        </p:blipFill>
        <p:spPr bwMode="auto">
          <a:xfrm>
            <a:off x="4962415" y="919040"/>
            <a:ext cx="2859182" cy="21134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342385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B7E88D-92BB-5C3A-CF2D-558E471B3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720" y="993421"/>
            <a:ext cx="5005552" cy="3852986"/>
          </a:xfrm>
        </p:spPr>
        <p:txBody>
          <a:bodyPr>
            <a:normAutofit/>
          </a:bodyPr>
          <a:lstStyle/>
          <a:p>
            <a:r>
              <a:rPr lang="en-GB" dirty="0"/>
              <a:t>German university groups play a leading role in research at GSI-FAIR</a:t>
            </a:r>
          </a:p>
          <a:p>
            <a:pPr lvl="1"/>
            <a:r>
              <a:rPr lang="en-GB" dirty="0"/>
              <a:t>Authorship (often leading) in scientific publications</a:t>
            </a:r>
          </a:p>
          <a:p>
            <a:pPr lvl="1"/>
            <a:r>
              <a:rPr lang="en-GB" dirty="0"/>
              <a:t>High international visibility</a:t>
            </a:r>
          </a:p>
          <a:p>
            <a:r>
              <a:rPr lang="en-GB" dirty="0"/>
              <a:t>Crucial contributions to</a:t>
            </a:r>
          </a:p>
          <a:p>
            <a:pPr lvl="1"/>
            <a:r>
              <a:rPr lang="en-GB" dirty="0"/>
              <a:t>Experimental set-ups at FAIR</a:t>
            </a:r>
          </a:p>
          <a:p>
            <a:pPr lvl="1"/>
            <a:r>
              <a:rPr lang="en-GB" dirty="0"/>
              <a:t>Detector and accelerator developments</a:t>
            </a:r>
          </a:p>
          <a:p>
            <a:pPr lvl="1"/>
            <a:r>
              <a:rPr lang="en-GB" dirty="0"/>
              <a:t>Education and attraction of young talents</a:t>
            </a:r>
          </a:p>
          <a:p>
            <a:r>
              <a:rPr lang="en-GB" dirty="0"/>
              <a:t>Continued support essential for the scientific success of FAIR (and GSI)</a:t>
            </a:r>
          </a:p>
          <a:p>
            <a:r>
              <a:rPr lang="en-GB" b="1" dirty="0">
                <a:solidFill>
                  <a:srgbClr val="FF0000"/>
                </a:solidFill>
              </a:rPr>
              <a:t>Highlights and progress in tomorrow´s FSP-talks!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76554D-42ED-E40A-FCF9-AB706E15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ErUM</a:t>
            </a:r>
            <a:r>
              <a:rPr lang="en-GB" dirty="0"/>
              <a:t>-Pro in GSI-FAIR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A2048-091B-60B5-6415-865D715A8B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342900">
              <a:defRPr/>
            </a:pPr>
            <a:fld id="{86CB4B4D-7CA3-9044-876B-883B54F8677D}" type="slidenum">
              <a:rPr lang="en-DE" kern="0">
                <a:latin typeface="Arial"/>
              </a:rPr>
              <a:pPr defTabSz="342900">
                <a:defRPr/>
              </a:pPr>
              <a:t>29</a:t>
            </a:fld>
            <a:endParaRPr lang="en-DE" kern="0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A9C94-3357-FD96-381E-5F4EB9B91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462752" y="1958027"/>
            <a:ext cx="2507353" cy="28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0269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95046-A77F-96AD-DEDA-C6BE6FD56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ShapeGroup 144">
            <a:extLst>
              <a:ext uri="{FF2B5EF4-FFF2-40B4-BE49-F238E27FC236}">
                <a16:creationId xmlns:a16="http://schemas.microsoft.com/office/drawing/2014/main" id="{CB2968F2-3F1A-4696-9F6D-210900B32B49}"/>
              </a:ext>
            </a:extLst>
          </p:cNvPr>
          <p:cNvGrpSpPr/>
          <p:nvPr/>
        </p:nvGrpSpPr>
        <p:grpSpPr>
          <a:xfrm>
            <a:off x="-13894" y="1117755"/>
            <a:ext cx="9157894" cy="3798000"/>
            <a:chOff x="450000" y="777600"/>
            <a:chExt cx="8236800" cy="3798000"/>
          </a:xfrm>
        </p:grpSpPr>
        <p:sp>
          <p:nvSpPr>
            <p:cNvPr id="207" name="Rectangle 27">
              <a:extLst>
                <a:ext uri="{FF2B5EF4-FFF2-40B4-BE49-F238E27FC236}">
                  <a16:creationId xmlns:a16="http://schemas.microsoft.com/office/drawing/2014/main" id="{161F8B72-8591-4384-92C0-9F8DF5441A6C}"/>
                </a:ext>
              </a:extLst>
            </p:cNvPr>
            <p:cNvSpPr/>
            <p:nvPr/>
          </p:nvSpPr>
          <p:spPr>
            <a:xfrm>
              <a:off x="450000" y="777600"/>
              <a:ext cx="8236800" cy="295200"/>
            </a:xfrm>
            <a:prstGeom prst="rect">
              <a:avLst/>
            </a:prstGeom>
            <a:solidFill>
              <a:srgbClr val="DBDBDB">
                <a:alpha val="100000"/>
              </a:srgbClr>
            </a:solidFill>
          </p:spPr>
          <p:txBody>
            <a:bodyPr/>
            <a:lstStyle/>
            <a:p>
              <a:endParaRPr lang="de-DE"/>
            </a:p>
          </p:txBody>
        </p:sp>
        <p:cxnSp>
          <p:nvCxnSpPr>
            <p:cNvPr id="208" name="Connector 28">
              <a:extLst>
                <a:ext uri="{FF2B5EF4-FFF2-40B4-BE49-F238E27FC236}">
                  <a16:creationId xmlns:a16="http://schemas.microsoft.com/office/drawing/2014/main" id="{66EF3FC1-550A-490C-AAC4-C6134E7DD76D}"/>
                </a:ext>
              </a:extLst>
            </p:cNvPr>
            <p:cNvCxnSpPr/>
            <p:nvPr/>
          </p:nvCxnSpPr>
          <p:spPr>
            <a:xfrm>
              <a:off x="450000" y="777600"/>
              <a:ext cx="8236800" cy="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sp>
          <p:nvSpPr>
            <p:cNvPr id="209" name="TextArea 29">
              <a:extLst>
                <a:ext uri="{FF2B5EF4-FFF2-40B4-BE49-F238E27FC236}">
                  <a16:creationId xmlns:a16="http://schemas.microsoft.com/office/drawing/2014/main" id="{2FB48DE1-54F6-4910-B2D4-0477DF7377A8}"/>
                </a:ext>
              </a:extLst>
            </p:cNvPr>
            <p:cNvSpPr txBox="1"/>
            <p:nvPr/>
          </p:nvSpPr>
          <p:spPr>
            <a:xfrm>
              <a:off x="720000" y="794800"/>
              <a:ext cx="23688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2024</a:t>
              </a:r>
              <a:endParaRPr>
                <a:latin typeface="Roboto"/>
              </a:endParaRPr>
            </a:p>
          </p:txBody>
        </p:sp>
        <p:sp>
          <p:nvSpPr>
            <p:cNvPr id="210" name="TextArea 30">
              <a:extLst>
                <a:ext uri="{FF2B5EF4-FFF2-40B4-BE49-F238E27FC236}">
                  <a16:creationId xmlns:a16="http://schemas.microsoft.com/office/drawing/2014/main" id="{59E92912-BA95-4B9E-95F1-F5FC6E1B6681}"/>
                </a:ext>
              </a:extLst>
            </p:cNvPr>
            <p:cNvSpPr txBox="1"/>
            <p:nvPr/>
          </p:nvSpPr>
          <p:spPr>
            <a:xfrm>
              <a:off x="2044800" y="794800"/>
              <a:ext cx="23688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2025</a:t>
              </a:r>
              <a:endParaRPr>
                <a:latin typeface="Roboto"/>
              </a:endParaRPr>
            </a:p>
          </p:txBody>
        </p:sp>
        <p:sp>
          <p:nvSpPr>
            <p:cNvPr id="211" name="TextArea 31">
              <a:extLst>
                <a:ext uri="{FF2B5EF4-FFF2-40B4-BE49-F238E27FC236}">
                  <a16:creationId xmlns:a16="http://schemas.microsoft.com/office/drawing/2014/main" id="{315FD009-DCB7-46C3-B0F5-2C2DB74C007C}"/>
                </a:ext>
              </a:extLst>
            </p:cNvPr>
            <p:cNvSpPr txBox="1"/>
            <p:nvPr/>
          </p:nvSpPr>
          <p:spPr>
            <a:xfrm>
              <a:off x="3909600" y="794800"/>
              <a:ext cx="23688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2026</a:t>
              </a:r>
              <a:endParaRPr>
                <a:latin typeface="Roboto"/>
              </a:endParaRPr>
            </a:p>
          </p:txBody>
        </p:sp>
        <p:sp>
          <p:nvSpPr>
            <p:cNvPr id="212" name="TextArea 32">
              <a:extLst>
                <a:ext uri="{FF2B5EF4-FFF2-40B4-BE49-F238E27FC236}">
                  <a16:creationId xmlns:a16="http://schemas.microsoft.com/office/drawing/2014/main" id="{963F4CA9-93E8-4192-ABAB-56F2E8A125F5}"/>
                </a:ext>
              </a:extLst>
            </p:cNvPr>
            <p:cNvSpPr txBox="1"/>
            <p:nvPr/>
          </p:nvSpPr>
          <p:spPr>
            <a:xfrm>
              <a:off x="5774400" y="794800"/>
              <a:ext cx="23688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2027</a:t>
              </a:r>
              <a:endParaRPr>
                <a:latin typeface="Roboto"/>
              </a:endParaRPr>
            </a:p>
          </p:txBody>
        </p:sp>
        <p:sp>
          <p:nvSpPr>
            <p:cNvPr id="213" name="TextArea 33">
              <a:extLst>
                <a:ext uri="{FF2B5EF4-FFF2-40B4-BE49-F238E27FC236}">
                  <a16:creationId xmlns:a16="http://schemas.microsoft.com/office/drawing/2014/main" id="{CCA35BD7-7045-4B27-93C5-B06E1E7154B5}"/>
                </a:ext>
              </a:extLst>
            </p:cNvPr>
            <p:cNvSpPr txBox="1"/>
            <p:nvPr/>
          </p:nvSpPr>
          <p:spPr>
            <a:xfrm>
              <a:off x="7635600" y="794800"/>
              <a:ext cx="23688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2028</a:t>
              </a:r>
              <a:endParaRPr>
                <a:latin typeface="Roboto"/>
              </a:endParaRPr>
            </a:p>
          </p:txBody>
        </p:sp>
        <p:cxnSp>
          <p:nvCxnSpPr>
            <p:cNvPr id="214" name="Connector 34">
              <a:extLst>
                <a:ext uri="{FF2B5EF4-FFF2-40B4-BE49-F238E27FC236}">
                  <a16:creationId xmlns:a16="http://schemas.microsoft.com/office/drawing/2014/main" id="{77C75928-86C3-4075-9D82-F988ABCB87F6}"/>
                </a:ext>
              </a:extLst>
            </p:cNvPr>
            <p:cNvCxnSpPr/>
            <p:nvPr/>
          </p:nvCxnSpPr>
          <p:spPr>
            <a:xfrm>
              <a:off x="450000" y="7776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15" name="Connector 35">
              <a:extLst>
                <a:ext uri="{FF2B5EF4-FFF2-40B4-BE49-F238E27FC236}">
                  <a16:creationId xmlns:a16="http://schemas.microsoft.com/office/drawing/2014/main" id="{9B6F6300-1E92-46C2-9F48-C724C7CB010E}"/>
                </a:ext>
              </a:extLst>
            </p:cNvPr>
            <p:cNvCxnSpPr/>
            <p:nvPr/>
          </p:nvCxnSpPr>
          <p:spPr>
            <a:xfrm>
              <a:off x="1231200" y="7776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16" name="Connector 36">
              <a:extLst>
                <a:ext uri="{FF2B5EF4-FFF2-40B4-BE49-F238E27FC236}">
                  <a16:creationId xmlns:a16="http://schemas.microsoft.com/office/drawing/2014/main" id="{2834F96D-AD82-420D-8390-7EE885E88B4F}"/>
                </a:ext>
              </a:extLst>
            </p:cNvPr>
            <p:cNvCxnSpPr/>
            <p:nvPr/>
          </p:nvCxnSpPr>
          <p:spPr>
            <a:xfrm>
              <a:off x="3096000" y="7776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17" name="Connector 37">
              <a:extLst>
                <a:ext uri="{FF2B5EF4-FFF2-40B4-BE49-F238E27FC236}">
                  <a16:creationId xmlns:a16="http://schemas.microsoft.com/office/drawing/2014/main" id="{32734461-80D7-4C13-ABBB-C45FF250A630}"/>
                </a:ext>
              </a:extLst>
            </p:cNvPr>
            <p:cNvCxnSpPr/>
            <p:nvPr/>
          </p:nvCxnSpPr>
          <p:spPr>
            <a:xfrm>
              <a:off x="4960800" y="7776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18" name="Connector 38">
              <a:extLst>
                <a:ext uri="{FF2B5EF4-FFF2-40B4-BE49-F238E27FC236}">
                  <a16:creationId xmlns:a16="http://schemas.microsoft.com/office/drawing/2014/main" id="{A3E3FA1F-FB4F-41BC-9F32-41AC385EE6CC}"/>
                </a:ext>
              </a:extLst>
            </p:cNvPr>
            <p:cNvCxnSpPr/>
            <p:nvPr/>
          </p:nvCxnSpPr>
          <p:spPr>
            <a:xfrm>
              <a:off x="6829200" y="7776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19" name="Connector 39">
              <a:extLst>
                <a:ext uri="{FF2B5EF4-FFF2-40B4-BE49-F238E27FC236}">
                  <a16:creationId xmlns:a16="http://schemas.microsoft.com/office/drawing/2014/main" id="{E557A175-7586-40AB-8CAC-733F15743DBB}"/>
                </a:ext>
              </a:extLst>
            </p:cNvPr>
            <p:cNvCxnSpPr/>
            <p:nvPr/>
          </p:nvCxnSpPr>
          <p:spPr>
            <a:xfrm>
              <a:off x="450000" y="925200"/>
              <a:ext cx="8236800" cy="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sp>
          <p:nvSpPr>
            <p:cNvPr id="220" name="TextArea 40">
              <a:extLst>
                <a:ext uri="{FF2B5EF4-FFF2-40B4-BE49-F238E27FC236}">
                  <a16:creationId xmlns:a16="http://schemas.microsoft.com/office/drawing/2014/main" id="{CBE75F18-D028-4F3D-A4C2-C0954323AD55}"/>
                </a:ext>
              </a:extLst>
            </p:cNvPr>
            <p:cNvSpPr txBox="1"/>
            <p:nvPr/>
          </p:nvSpPr>
          <p:spPr>
            <a:xfrm>
              <a:off x="540000" y="942400"/>
              <a:ext cx="13212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Q3</a:t>
              </a:r>
              <a:endParaRPr>
                <a:latin typeface="Roboto"/>
              </a:endParaRPr>
            </a:p>
          </p:txBody>
        </p:sp>
        <p:sp>
          <p:nvSpPr>
            <p:cNvPr id="221" name="TextArea 41">
              <a:extLst>
                <a:ext uri="{FF2B5EF4-FFF2-40B4-BE49-F238E27FC236}">
                  <a16:creationId xmlns:a16="http://schemas.microsoft.com/office/drawing/2014/main" id="{A6416573-5B14-4AD4-9223-4D83C6C95BC6}"/>
                </a:ext>
              </a:extLst>
            </p:cNvPr>
            <p:cNvSpPr txBox="1"/>
            <p:nvPr/>
          </p:nvSpPr>
          <p:spPr>
            <a:xfrm>
              <a:off x="928800" y="942400"/>
              <a:ext cx="13212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Q4</a:t>
              </a:r>
              <a:endParaRPr>
                <a:latin typeface="Roboto"/>
              </a:endParaRPr>
            </a:p>
          </p:txBody>
        </p:sp>
        <p:sp>
          <p:nvSpPr>
            <p:cNvPr id="222" name="TextArea 42">
              <a:extLst>
                <a:ext uri="{FF2B5EF4-FFF2-40B4-BE49-F238E27FC236}">
                  <a16:creationId xmlns:a16="http://schemas.microsoft.com/office/drawing/2014/main" id="{FDE98061-FCA8-4623-8021-381F2DA5C58A}"/>
                </a:ext>
              </a:extLst>
            </p:cNvPr>
            <p:cNvSpPr txBox="1"/>
            <p:nvPr/>
          </p:nvSpPr>
          <p:spPr>
            <a:xfrm>
              <a:off x="1393200" y="942400"/>
              <a:ext cx="13212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Q1</a:t>
              </a:r>
              <a:endParaRPr>
                <a:latin typeface="Roboto"/>
              </a:endParaRPr>
            </a:p>
          </p:txBody>
        </p:sp>
        <p:sp>
          <p:nvSpPr>
            <p:cNvPr id="223" name="TextArea 43">
              <a:extLst>
                <a:ext uri="{FF2B5EF4-FFF2-40B4-BE49-F238E27FC236}">
                  <a16:creationId xmlns:a16="http://schemas.microsoft.com/office/drawing/2014/main" id="{56EDA6DE-EEBA-4DBF-9402-BBE4BCC42CFF}"/>
                </a:ext>
              </a:extLst>
            </p:cNvPr>
            <p:cNvSpPr txBox="1"/>
            <p:nvPr/>
          </p:nvSpPr>
          <p:spPr>
            <a:xfrm>
              <a:off x="1854000" y="942400"/>
              <a:ext cx="13212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Q2</a:t>
              </a:r>
              <a:endParaRPr>
                <a:latin typeface="Roboto"/>
              </a:endParaRPr>
            </a:p>
          </p:txBody>
        </p:sp>
        <p:sp>
          <p:nvSpPr>
            <p:cNvPr id="224" name="TextArea 44">
              <a:extLst>
                <a:ext uri="{FF2B5EF4-FFF2-40B4-BE49-F238E27FC236}">
                  <a16:creationId xmlns:a16="http://schemas.microsoft.com/office/drawing/2014/main" id="{EA281677-136A-4654-9513-F7D3F08620CC}"/>
                </a:ext>
              </a:extLst>
            </p:cNvPr>
            <p:cNvSpPr txBox="1"/>
            <p:nvPr/>
          </p:nvSpPr>
          <p:spPr>
            <a:xfrm>
              <a:off x="2322000" y="942400"/>
              <a:ext cx="13212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Q3</a:t>
              </a:r>
              <a:endParaRPr>
                <a:latin typeface="Roboto"/>
              </a:endParaRPr>
            </a:p>
          </p:txBody>
        </p:sp>
        <p:sp>
          <p:nvSpPr>
            <p:cNvPr id="225" name="TextArea 45">
              <a:extLst>
                <a:ext uri="{FF2B5EF4-FFF2-40B4-BE49-F238E27FC236}">
                  <a16:creationId xmlns:a16="http://schemas.microsoft.com/office/drawing/2014/main" id="{D5BC65D9-4F26-47E9-A3E0-3BE8FCCCF20D}"/>
                </a:ext>
              </a:extLst>
            </p:cNvPr>
            <p:cNvSpPr txBox="1"/>
            <p:nvPr/>
          </p:nvSpPr>
          <p:spPr>
            <a:xfrm>
              <a:off x="2793600" y="942400"/>
              <a:ext cx="13212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Q4</a:t>
              </a:r>
              <a:endParaRPr>
                <a:latin typeface="Roboto"/>
              </a:endParaRPr>
            </a:p>
          </p:txBody>
        </p:sp>
        <p:sp>
          <p:nvSpPr>
            <p:cNvPr id="226" name="TextArea 46">
              <a:extLst>
                <a:ext uri="{FF2B5EF4-FFF2-40B4-BE49-F238E27FC236}">
                  <a16:creationId xmlns:a16="http://schemas.microsoft.com/office/drawing/2014/main" id="{CFB806C1-8567-4833-934F-B3AE1B164A48}"/>
                </a:ext>
              </a:extLst>
            </p:cNvPr>
            <p:cNvSpPr txBox="1"/>
            <p:nvPr/>
          </p:nvSpPr>
          <p:spPr>
            <a:xfrm>
              <a:off x="3258000" y="942400"/>
              <a:ext cx="13212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Q1</a:t>
              </a:r>
              <a:endParaRPr>
                <a:latin typeface="Roboto"/>
              </a:endParaRPr>
            </a:p>
          </p:txBody>
        </p:sp>
        <p:sp>
          <p:nvSpPr>
            <p:cNvPr id="227" name="TextArea 47">
              <a:extLst>
                <a:ext uri="{FF2B5EF4-FFF2-40B4-BE49-F238E27FC236}">
                  <a16:creationId xmlns:a16="http://schemas.microsoft.com/office/drawing/2014/main" id="{CFA1F4E4-53BC-4375-B6BA-D1B200737C06}"/>
                </a:ext>
              </a:extLst>
            </p:cNvPr>
            <p:cNvSpPr txBox="1"/>
            <p:nvPr/>
          </p:nvSpPr>
          <p:spPr>
            <a:xfrm>
              <a:off x="3718800" y="942400"/>
              <a:ext cx="13212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Q2</a:t>
              </a:r>
              <a:endParaRPr>
                <a:latin typeface="Roboto"/>
              </a:endParaRPr>
            </a:p>
          </p:txBody>
        </p:sp>
        <p:sp>
          <p:nvSpPr>
            <p:cNvPr id="228" name="TextArea 48">
              <a:extLst>
                <a:ext uri="{FF2B5EF4-FFF2-40B4-BE49-F238E27FC236}">
                  <a16:creationId xmlns:a16="http://schemas.microsoft.com/office/drawing/2014/main" id="{46252F20-974B-468C-B325-C1993BD4858B}"/>
                </a:ext>
              </a:extLst>
            </p:cNvPr>
            <p:cNvSpPr txBox="1"/>
            <p:nvPr/>
          </p:nvSpPr>
          <p:spPr>
            <a:xfrm>
              <a:off x="4186800" y="942400"/>
              <a:ext cx="13212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Q3</a:t>
              </a:r>
              <a:endParaRPr>
                <a:latin typeface="Roboto"/>
              </a:endParaRPr>
            </a:p>
          </p:txBody>
        </p:sp>
        <p:sp>
          <p:nvSpPr>
            <p:cNvPr id="229" name="TextArea 49">
              <a:extLst>
                <a:ext uri="{FF2B5EF4-FFF2-40B4-BE49-F238E27FC236}">
                  <a16:creationId xmlns:a16="http://schemas.microsoft.com/office/drawing/2014/main" id="{35A2B9E5-9D40-4A8D-B04C-BD74EAF76C3B}"/>
                </a:ext>
              </a:extLst>
            </p:cNvPr>
            <p:cNvSpPr txBox="1"/>
            <p:nvPr/>
          </p:nvSpPr>
          <p:spPr>
            <a:xfrm>
              <a:off x="4654800" y="942400"/>
              <a:ext cx="13212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Q4</a:t>
              </a:r>
              <a:endParaRPr>
                <a:latin typeface="Roboto"/>
              </a:endParaRPr>
            </a:p>
          </p:txBody>
        </p:sp>
        <p:sp>
          <p:nvSpPr>
            <p:cNvPr id="230" name="TextArea 50">
              <a:extLst>
                <a:ext uri="{FF2B5EF4-FFF2-40B4-BE49-F238E27FC236}">
                  <a16:creationId xmlns:a16="http://schemas.microsoft.com/office/drawing/2014/main" id="{79F4D7E0-B588-477F-88AF-93C921AFEF95}"/>
                </a:ext>
              </a:extLst>
            </p:cNvPr>
            <p:cNvSpPr txBox="1"/>
            <p:nvPr/>
          </p:nvSpPr>
          <p:spPr>
            <a:xfrm>
              <a:off x="5122800" y="942400"/>
              <a:ext cx="13212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Q1</a:t>
              </a:r>
              <a:endParaRPr>
                <a:latin typeface="Roboto"/>
              </a:endParaRPr>
            </a:p>
          </p:txBody>
        </p:sp>
        <p:sp>
          <p:nvSpPr>
            <p:cNvPr id="231" name="TextArea 51">
              <a:extLst>
                <a:ext uri="{FF2B5EF4-FFF2-40B4-BE49-F238E27FC236}">
                  <a16:creationId xmlns:a16="http://schemas.microsoft.com/office/drawing/2014/main" id="{9B5D7E0F-D8C2-4348-B462-E9FECFC4878D}"/>
                </a:ext>
              </a:extLst>
            </p:cNvPr>
            <p:cNvSpPr txBox="1"/>
            <p:nvPr/>
          </p:nvSpPr>
          <p:spPr>
            <a:xfrm>
              <a:off x="5587200" y="942400"/>
              <a:ext cx="13212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Q2</a:t>
              </a:r>
              <a:endParaRPr>
                <a:latin typeface="Roboto"/>
              </a:endParaRPr>
            </a:p>
          </p:txBody>
        </p:sp>
        <p:sp>
          <p:nvSpPr>
            <p:cNvPr id="232" name="TextArea 52">
              <a:extLst>
                <a:ext uri="{FF2B5EF4-FFF2-40B4-BE49-F238E27FC236}">
                  <a16:creationId xmlns:a16="http://schemas.microsoft.com/office/drawing/2014/main" id="{B277BC1A-B22B-49DF-B133-1D3729707DC1}"/>
                </a:ext>
              </a:extLst>
            </p:cNvPr>
            <p:cNvSpPr txBox="1"/>
            <p:nvPr/>
          </p:nvSpPr>
          <p:spPr>
            <a:xfrm>
              <a:off x="6055200" y="942400"/>
              <a:ext cx="13212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Q3</a:t>
              </a:r>
              <a:endParaRPr>
                <a:latin typeface="Roboto"/>
              </a:endParaRPr>
            </a:p>
          </p:txBody>
        </p:sp>
        <p:sp>
          <p:nvSpPr>
            <p:cNvPr id="233" name="TextArea 53">
              <a:extLst>
                <a:ext uri="{FF2B5EF4-FFF2-40B4-BE49-F238E27FC236}">
                  <a16:creationId xmlns:a16="http://schemas.microsoft.com/office/drawing/2014/main" id="{1FEC5A19-5F44-4842-B71C-A894A4FCB098}"/>
                </a:ext>
              </a:extLst>
            </p:cNvPr>
            <p:cNvSpPr txBox="1"/>
            <p:nvPr/>
          </p:nvSpPr>
          <p:spPr>
            <a:xfrm>
              <a:off x="6523200" y="942400"/>
              <a:ext cx="13212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Q4</a:t>
              </a:r>
              <a:endParaRPr>
                <a:latin typeface="Roboto"/>
              </a:endParaRPr>
            </a:p>
          </p:txBody>
        </p:sp>
        <p:sp>
          <p:nvSpPr>
            <p:cNvPr id="234" name="TextArea 54">
              <a:extLst>
                <a:ext uri="{FF2B5EF4-FFF2-40B4-BE49-F238E27FC236}">
                  <a16:creationId xmlns:a16="http://schemas.microsoft.com/office/drawing/2014/main" id="{F2C080BA-2FC3-4C0E-8E67-EB30DD5959A9}"/>
                </a:ext>
              </a:extLst>
            </p:cNvPr>
            <p:cNvSpPr txBox="1"/>
            <p:nvPr/>
          </p:nvSpPr>
          <p:spPr>
            <a:xfrm>
              <a:off x="6991200" y="942400"/>
              <a:ext cx="13212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Q1</a:t>
              </a:r>
              <a:endParaRPr>
                <a:latin typeface="Roboto"/>
              </a:endParaRPr>
            </a:p>
          </p:txBody>
        </p:sp>
        <p:sp>
          <p:nvSpPr>
            <p:cNvPr id="235" name="TextArea 55">
              <a:extLst>
                <a:ext uri="{FF2B5EF4-FFF2-40B4-BE49-F238E27FC236}">
                  <a16:creationId xmlns:a16="http://schemas.microsoft.com/office/drawing/2014/main" id="{93728223-E941-434C-AC7C-B820F3EC26CF}"/>
                </a:ext>
              </a:extLst>
            </p:cNvPr>
            <p:cNvSpPr txBox="1"/>
            <p:nvPr/>
          </p:nvSpPr>
          <p:spPr>
            <a:xfrm>
              <a:off x="7459200" y="942400"/>
              <a:ext cx="13212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Q2</a:t>
              </a:r>
              <a:endParaRPr>
                <a:latin typeface="Roboto"/>
              </a:endParaRPr>
            </a:p>
          </p:txBody>
        </p:sp>
        <p:sp>
          <p:nvSpPr>
            <p:cNvPr id="236" name="TextArea 56">
              <a:extLst>
                <a:ext uri="{FF2B5EF4-FFF2-40B4-BE49-F238E27FC236}">
                  <a16:creationId xmlns:a16="http://schemas.microsoft.com/office/drawing/2014/main" id="{2C3A7DF3-519E-4C6D-9B7C-C3C121C0643B}"/>
                </a:ext>
              </a:extLst>
            </p:cNvPr>
            <p:cNvSpPr txBox="1"/>
            <p:nvPr/>
          </p:nvSpPr>
          <p:spPr>
            <a:xfrm>
              <a:off x="7923600" y="942400"/>
              <a:ext cx="13212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Q3</a:t>
              </a:r>
              <a:endParaRPr>
                <a:latin typeface="Roboto"/>
              </a:endParaRPr>
            </a:p>
          </p:txBody>
        </p:sp>
        <p:sp>
          <p:nvSpPr>
            <p:cNvPr id="237" name="TextArea 57">
              <a:extLst>
                <a:ext uri="{FF2B5EF4-FFF2-40B4-BE49-F238E27FC236}">
                  <a16:creationId xmlns:a16="http://schemas.microsoft.com/office/drawing/2014/main" id="{A0CC4A1E-A9D8-435B-BE04-991C2C19D80C}"/>
                </a:ext>
              </a:extLst>
            </p:cNvPr>
            <p:cNvSpPr txBox="1"/>
            <p:nvPr/>
          </p:nvSpPr>
          <p:spPr>
            <a:xfrm>
              <a:off x="8391600" y="942400"/>
              <a:ext cx="132120" cy="1778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lang="de-DE" sz="800" b="1">
                  <a:solidFill>
                    <a:srgbClr val="616161"/>
                  </a:solidFill>
                  <a:latin typeface="Roboto"/>
                  <a:cs typeface="Roboto"/>
                </a:rPr>
                <a:t>Q4</a:t>
              </a:r>
              <a:endParaRPr>
                <a:latin typeface="Roboto"/>
              </a:endParaRPr>
            </a:p>
          </p:txBody>
        </p:sp>
        <p:cxnSp>
          <p:nvCxnSpPr>
            <p:cNvPr id="238" name="Connector 58">
              <a:extLst>
                <a:ext uri="{FF2B5EF4-FFF2-40B4-BE49-F238E27FC236}">
                  <a16:creationId xmlns:a16="http://schemas.microsoft.com/office/drawing/2014/main" id="{065AFDF0-CAFA-4227-8267-D69FE9FBA628}"/>
                </a:ext>
              </a:extLst>
            </p:cNvPr>
            <p:cNvCxnSpPr/>
            <p:nvPr/>
          </p:nvCxnSpPr>
          <p:spPr>
            <a:xfrm>
              <a:off x="450000" y="9252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39" name="Connector 59">
              <a:extLst>
                <a:ext uri="{FF2B5EF4-FFF2-40B4-BE49-F238E27FC236}">
                  <a16:creationId xmlns:a16="http://schemas.microsoft.com/office/drawing/2014/main" id="{5354E4C8-C65D-4FCC-A7E9-7BC57702DDF0}"/>
                </a:ext>
              </a:extLst>
            </p:cNvPr>
            <p:cNvCxnSpPr/>
            <p:nvPr/>
          </p:nvCxnSpPr>
          <p:spPr>
            <a:xfrm>
              <a:off x="763200" y="9252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40" name="Connector 60">
              <a:extLst>
                <a:ext uri="{FF2B5EF4-FFF2-40B4-BE49-F238E27FC236}">
                  <a16:creationId xmlns:a16="http://schemas.microsoft.com/office/drawing/2014/main" id="{BBC75FE2-E1C6-47EC-BF22-567A773D89D8}"/>
                </a:ext>
              </a:extLst>
            </p:cNvPr>
            <p:cNvCxnSpPr/>
            <p:nvPr/>
          </p:nvCxnSpPr>
          <p:spPr>
            <a:xfrm>
              <a:off x="1231200" y="9252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41" name="Connector 61">
              <a:extLst>
                <a:ext uri="{FF2B5EF4-FFF2-40B4-BE49-F238E27FC236}">
                  <a16:creationId xmlns:a16="http://schemas.microsoft.com/office/drawing/2014/main" id="{5C8672AB-FA13-4EA5-A275-05B64A550056}"/>
                </a:ext>
              </a:extLst>
            </p:cNvPr>
            <p:cNvCxnSpPr/>
            <p:nvPr/>
          </p:nvCxnSpPr>
          <p:spPr>
            <a:xfrm>
              <a:off x="1692000" y="9252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42" name="Connector 62">
              <a:extLst>
                <a:ext uri="{FF2B5EF4-FFF2-40B4-BE49-F238E27FC236}">
                  <a16:creationId xmlns:a16="http://schemas.microsoft.com/office/drawing/2014/main" id="{63C497CB-F769-4C2C-A37F-3487F9E518F6}"/>
                </a:ext>
              </a:extLst>
            </p:cNvPr>
            <p:cNvCxnSpPr/>
            <p:nvPr/>
          </p:nvCxnSpPr>
          <p:spPr>
            <a:xfrm>
              <a:off x="2156400" y="9252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43" name="Connector 63">
              <a:extLst>
                <a:ext uri="{FF2B5EF4-FFF2-40B4-BE49-F238E27FC236}">
                  <a16:creationId xmlns:a16="http://schemas.microsoft.com/office/drawing/2014/main" id="{2890F462-DD08-4C58-8136-5F9BE3EFCF79}"/>
                </a:ext>
              </a:extLst>
            </p:cNvPr>
            <p:cNvCxnSpPr/>
            <p:nvPr/>
          </p:nvCxnSpPr>
          <p:spPr>
            <a:xfrm>
              <a:off x="2628000" y="9252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44" name="Connector 64">
              <a:extLst>
                <a:ext uri="{FF2B5EF4-FFF2-40B4-BE49-F238E27FC236}">
                  <a16:creationId xmlns:a16="http://schemas.microsoft.com/office/drawing/2014/main" id="{AF2E3E13-9E43-4DAE-8D98-5F222BA22E41}"/>
                </a:ext>
              </a:extLst>
            </p:cNvPr>
            <p:cNvCxnSpPr/>
            <p:nvPr/>
          </p:nvCxnSpPr>
          <p:spPr>
            <a:xfrm>
              <a:off x="3096000" y="9252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45" name="Connector 65">
              <a:extLst>
                <a:ext uri="{FF2B5EF4-FFF2-40B4-BE49-F238E27FC236}">
                  <a16:creationId xmlns:a16="http://schemas.microsoft.com/office/drawing/2014/main" id="{0A77E8D8-43A5-463D-85AA-7419EF7564AC}"/>
                </a:ext>
              </a:extLst>
            </p:cNvPr>
            <p:cNvCxnSpPr/>
            <p:nvPr/>
          </p:nvCxnSpPr>
          <p:spPr>
            <a:xfrm>
              <a:off x="3556800" y="9252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46" name="Connector 66">
              <a:extLst>
                <a:ext uri="{FF2B5EF4-FFF2-40B4-BE49-F238E27FC236}">
                  <a16:creationId xmlns:a16="http://schemas.microsoft.com/office/drawing/2014/main" id="{ED2E800F-0F52-4D03-A4F1-999267B37E1E}"/>
                </a:ext>
              </a:extLst>
            </p:cNvPr>
            <p:cNvCxnSpPr/>
            <p:nvPr/>
          </p:nvCxnSpPr>
          <p:spPr>
            <a:xfrm>
              <a:off x="4021200" y="9252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47" name="Connector 67">
              <a:extLst>
                <a:ext uri="{FF2B5EF4-FFF2-40B4-BE49-F238E27FC236}">
                  <a16:creationId xmlns:a16="http://schemas.microsoft.com/office/drawing/2014/main" id="{520740AE-8DC5-4CAF-B669-E25C5CFF5C12}"/>
                </a:ext>
              </a:extLst>
            </p:cNvPr>
            <p:cNvCxnSpPr/>
            <p:nvPr/>
          </p:nvCxnSpPr>
          <p:spPr>
            <a:xfrm>
              <a:off x="4489200" y="9252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48" name="Connector 68">
              <a:extLst>
                <a:ext uri="{FF2B5EF4-FFF2-40B4-BE49-F238E27FC236}">
                  <a16:creationId xmlns:a16="http://schemas.microsoft.com/office/drawing/2014/main" id="{B6B06EA0-CF9D-443C-922D-2BFD6A5C5C76}"/>
                </a:ext>
              </a:extLst>
            </p:cNvPr>
            <p:cNvCxnSpPr/>
            <p:nvPr/>
          </p:nvCxnSpPr>
          <p:spPr>
            <a:xfrm>
              <a:off x="4960800" y="9252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49" name="Connector 69">
              <a:extLst>
                <a:ext uri="{FF2B5EF4-FFF2-40B4-BE49-F238E27FC236}">
                  <a16:creationId xmlns:a16="http://schemas.microsoft.com/office/drawing/2014/main" id="{42234DDC-5DD6-4FC0-BF24-FD901DDF3F8B}"/>
                </a:ext>
              </a:extLst>
            </p:cNvPr>
            <p:cNvCxnSpPr/>
            <p:nvPr/>
          </p:nvCxnSpPr>
          <p:spPr>
            <a:xfrm>
              <a:off x="5421600" y="9252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50" name="Connector 70">
              <a:extLst>
                <a:ext uri="{FF2B5EF4-FFF2-40B4-BE49-F238E27FC236}">
                  <a16:creationId xmlns:a16="http://schemas.microsoft.com/office/drawing/2014/main" id="{9ABD5AFF-7B03-4A54-878F-AEFA455FFBC1}"/>
                </a:ext>
              </a:extLst>
            </p:cNvPr>
            <p:cNvCxnSpPr/>
            <p:nvPr/>
          </p:nvCxnSpPr>
          <p:spPr>
            <a:xfrm>
              <a:off x="5886000" y="9252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51" name="Connector 71">
              <a:extLst>
                <a:ext uri="{FF2B5EF4-FFF2-40B4-BE49-F238E27FC236}">
                  <a16:creationId xmlns:a16="http://schemas.microsoft.com/office/drawing/2014/main" id="{3E2614BF-0661-4BB0-A5FE-493984300262}"/>
                </a:ext>
              </a:extLst>
            </p:cNvPr>
            <p:cNvCxnSpPr/>
            <p:nvPr/>
          </p:nvCxnSpPr>
          <p:spPr>
            <a:xfrm>
              <a:off x="6357600" y="9252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52" name="Connector 72">
              <a:extLst>
                <a:ext uri="{FF2B5EF4-FFF2-40B4-BE49-F238E27FC236}">
                  <a16:creationId xmlns:a16="http://schemas.microsoft.com/office/drawing/2014/main" id="{8E16A814-2815-46E0-BF29-234FBA08D26E}"/>
                </a:ext>
              </a:extLst>
            </p:cNvPr>
            <p:cNvCxnSpPr/>
            <p:nvPr/>
          </p:nvCxnSpPr>
          <p:spPr>
            <a:xfrm>
              <a:off x="6829200" y="9252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53" name="Connector 73">
              <a:extLst>
                <a:ext uri="{FF2B5EF4-FFF2-40B4-BE49-F238E27FC236}">
                  <a16:creationId xmlns:a16="http://schemas.microsoft.com/office/drawing/2014/main" id="{8956002D-EA50-4B9F-9A46-BE1619273493}"/>
                </a:ext>
              </a:extLst>
            </p:cNvPr>
            <p:cNvCxnSpPr/>
            <p:nvPr/>
          </p:nvCxnSpPr>
          <p:spPr>
            <a:xfrm>
              <a:off x="7293600" y="9252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54" name="Connector 74">
              <a:extLst>
                <a:ext uri="{FF2B5EF4-FFF2-40B4-BE49-F238E27FC236}">
                  <a16:creationId xmlns:a16="http://schemas.microsoft.com/office/drawing/2014/main" id="{3E23735C-83C3-4BF2-BA66-9D554AF90458}"/>
                </a:ext>
              </a:extLst>
            </p:cNvPr>
            <p:cNvCxnSpPr/>
            <p:nvPr/>
          </p:nvCxnSpPr>
          <p:spPr>
            <a:xfrm>
              <a:off x="7758000" y="9252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55" name="Connector 75">
              <a:extLst>
                <a:ext uri="{FF2B5EF4-FFF2-40B4-BE49-F238E27FC236}">
                  <a16:creationId xmlns:a16="http://schemas.microsoft.com/office/drawing/2014/main" id="{CD004D46-4299-43E2-9A06-33A6AA898C67}"/>
                </a:ext>
              </a:extLst>
            </p:cNvPr>
            <p:cNvCxnSpPr/>
            <p:nvPr/>
          </p:nvCxnSpPr>
          <p:spPr>
            <a:xfrm>
              <a:off x="8229600" y="925200"/>
              <a:ext cx="0" cy="1476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56" name="Connector 76">
              <a:extLst>
                <a:ext uri="{FF2B5EF4-FFF2-40B4-BE49-F238E27FC236}">
                  <a16:creationId xmlns:a16="http://schemas.microsoft.com/office/drawing/2014/main" id="{B35BDF9E-09AB-4C44-BD3C-FDE02FF6F24A}"/>
                </a:ext>
              </a:extLst>
            </p:cNvPr>
            <p:cNvCxnSpPr/>
            <p:nvPr/>
          </p:nvCxnSpPr>
          <p:spPr>
            <a:xfrm>
              <a:off x="450000" y="1072800"/>
              <a:ext cx="8236800" cy="0"/>
            </a:xfrm>
            <a:prstGeom prst="line">
              <a:avLst/>
            </a:prstGeom>
            <a:ln w="1588">
              <a:solidFill>
                <a:srgbClr val="E6E6E6"/>
              </a:solidFill>
            </a:ln>
          </p:spPr>
        </p:cxnSp>
        <p:sp>
          <p:nvSpPr>
            <p:cNvPr id="257" name="Rectangle 77">
              <a:extLst>
                <a:ext uri="{FF2B5EF4-FFF2-40B4-BE49-F238E27FC236}">
                  <a16:creationId xmlns:a16="http://schemas.microsoft.com/office/drawing/2014/main" id="{5810F033-AD23-4CEA-9C29-07C729BE37C1}"/>
                </a:ext>
              </a:extLst>
            </p:cNvPr>
            <p:cNvSpPr/>
            <p:nvPr/>
          </p:nvSpPr>
          <p:spPr>
            <a:xfrm>
              <a:off x="450000" y="777600"/>
              <a:ext cx="8236800" cy="295200"/>
            </a:xfrm>
            <a:prstGeom prst="rect">
              <a:avLst/>
            </a:prstGeom>
            <a:noFill/>
            <a:ln w="1588">
              <a:solidFill>
                <a:srgbClr val="E6E6E6"/>
              </a:solidFill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8" name="Rectangle 78">
              <a:extLst>
                <a:ext uri="{FF2B5EF4-FFF2-40B4-BE49-F238E27FC236}">
                  <a16:creationId xmlns:a16="http://schemas.microsoft.com/office/drawing/2014/main" id="{B1671CBD-E610-4DFF-B89A-320E6F77FE02}"/>
                </a:ext>
              </a:extLst>
            </p:cNvPr>
            <p:cNvSpPr/>
            <p:nvPr/>
          </p:nvSpPr>
          <p:spPr>
            <a:xfrm>
              <a:off x="450000" y="1072800"/>
              <a:ext cx="8236800" cy="35028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de-DE" dirty="0"/>
            </a:p>
          </p:txBody>
        </p:sp>
        <p:cxnSp>
          <p:nvCxnSpPr>
            <p:cNvPr id="259" name="Connector 79">
              <a:extLst>
                <a:ext uri="{FF2B5EF4-FFF2-40B4-BE49-F238E27FC236}">
                  <a16:creationId xmlns:a16="http://schemas.microsoft.com/office/drawing/2014/main" id="{11603496-3344-4724-9B83-4F0BBF341580}"/>
                </a:ext>
              </a:extLst>
            </p:cNvPr>
            <p:cNvCxnSpPr/>
            <p:nvPr/>
          </p:nvCxnSpPr>
          <p:spPr>
            <a:xfrm>
              <a:off x="6048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60" name="Connector 80">
              <a:extLst>
                <a:ext uri="{FF2B5EF4-FFF2-40B4-BE49-F238E27FC236}">
                  <a16:creationId xmlns:a16="http://schemas.microsoft.com/office/drawing/2014/main" id="{5A3CA499-22D1-4491-A46C-E4B1E1E9578D}"/>
                </a:ext>
              </a:extLst>
            </p:cNvPr>
            <p:cNvCxnSpPr/>
            <p:nvPr/>
          </p:nvCxnSpPr>
          <p:spPr>
            <a:xfrm>
              <a:off x="7632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61" name="Connector 81">
              <a:extLst>
                <a:ext uri="{FF2B5EF4-FFF2-40B4-BE49-F238E27FC236}">
                  <a16:creationId xmlns:a16="http://schemas.microsoft.com/office/drawing/2014/main" id="{93102C1D-C0DF-40B7-BBB9-91B80805656D}"/>
                </a:ext>
              </a:extLst>
            </p:cNvPr>
            <p:cNvCxnSpPr/>
            <p:nvPr/>
          </p:nvCxnSpPr>
          <p:spPr>
            <a:xfrm>
              <a:off x="9180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62" name="Connector 82">
              <a:extLst>
                <a:ext uri="{FF2B5EF4-FFF2-40B4-BE49-F238E27FC236}">
                  <a16:creationId xmlns:a16="http://schemas.microsoft.com/office/drawing/2014/main" id="{5D5A2889-7029-4A9E-8D71-2ED326FB7155}"/>
                </a:ext>
              </a:extLst>
            </p:cNvPr>
            <p:cNvCxnSpPr/>
            <p:nvPr/>
          </p:nvCxnSpPr>
          <p:spPr>
            <a:xfrm>
              <a:off x="10728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63" name="Connector 83">
              <a:extLst>
                <a:ext uri="{FF2B5EF4-FFF2-40B4-BE49-F238E27FC236}">
                  <a16:creationId xmlns:a16="http://schemas.microsoft.com/office/drawing/2014/main" id="{6BC6D26B-72B5-4BC2-A376-6E73EE5CB0A5}"/>
                </a:ext>
              </a:extLst>
            </p:cNvPr>
            <p:cNvCxnSpPr/>
            <p:nvPr/>
          </p:nvCxnSpPr>
          <p:spPr>
            <a:xfrm>
              <a:off x="12312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64" name="Connector 84">
              <a:extLst>
                <a:ext uri="{FF2B5EF4-FFF2-40B4-BE49-F238E27FC236}">
                  <a16:creationId xmlns:a16="http://schemas.microsoft.com/office/drawing/2014/main" id="{1D92E442-7D6F-4DD1-917C-F9F2AFC715AC}"/>
                </a:ext>
              </a:extLst>
            </p:cNvPr>
            <p:cNvCxnSpPr/>
            <p:nvPr/>
          </p:nvCxnSpPr>
          <p:spPr>
            <a:xfrm>
              <a:off x="13896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65" name="Connector 85">
              <a:extLst>
                <a:ext uri="{FF2B5EF4-FFF2-40B4-BE49-F238E27FC236}">
                  <a16:creationId xmlns:a16="http://schemas.microsoft.com/office/drawing/2014/main" id="{2FF8B371-8D50-416C-A702-DC9C06EE5EE9}"/>
                </a:ext>
              </a:extLst>
            </p:cNvPr>
            <p:cNvCxnSpPr/>
            <p:nvPr/>
          </p:nvCxnSpPr>
          <p:spPr>
            <a:xfrm>
              <a:off x="15336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66" name="Connector 86">
              <a:extLst>
                <a:ext uri="{FF2B5EF4-FFF2-40B4-BE49-F238E27FC236}">
                  <a16:creationId xmlns:a16="http://schemas.microsoft.com/office/drawing/2014/main" id="{CC284CBA-BF16-4D0F-97C0-9C55A2BE3404}"/>
                </a:ext>
              </a:extLst>
            </p:cNvPr>
            <p:cNvCxnSpPr/>
            <p:nvPr/>
          </p:nvCxnSpPr>
          <p:spPr>
            <a:xfrm>
              <a:off x="16920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67" name="Connector 87">
              <a:extLst>
                <a:ext uri="{FF2B5EF4-FFF2-40B4-BE49-F238E27FC236}">
                  <a16:creationId xmlns:a16="http://schemas.microsoft.com/office/drawing/2014/main" id="{8A910C93-07FF-4722-A226-C93A5BD8A353}"/>
                </a:ext>
              </a:extLst>
            </p:cNvPr>
            <p:cNvCxnSpPr/>
            <p:nvPr/>
          </p:nvCxnSpPr>
          <p:spPr>
            <a:xfrm>
              <a:off x="18432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68" name="Connector 88">
              <a:extLst>
                <a:ext uri="{FF2B5EF4-FFF2-40B4-BE49-F238E27FC236}">
                  <a16:creationId xmlns:a16="http://schemas.microsoft.com/office/drawing/2014/main" id="{D50931C1-2ACB-4C4E-A1D3-C07DA2EA5BB9}"/>
                </a:ext>
              </a:extLst>
            </p:cNvPr>
            <p:cNvCxnSpPr/>
            <p:nvPr/>
          </p:nvCxnSpPr>
          <p:spPr>
            <a:xfrm>
              <a:off x="20052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69" name="Connector 89">
              <a:extLst>
                <a:ext uri="{FF2B5EF4-FFF2-40B4-BE49-F238E27FC236}">
                  <a16:creationId xmlns:a16="http://schemas.microsoft.com/office/drawing/2014/main" id="{19F9544D-1FD5-4B11-BD20-CAB117963F5A}"/>
                </a:ext>
              </a:extLst>
            </p:cNvPr>
            <p:cNvCxnSpPr/>
            <p:nvPr/>
          </p:nvCxnSpPr>
          <p:spPr>
            <a:xfrm>
              <a:off x="21564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70" name="Connector 90">
              <a:extLst>
                <a:ext uri="{FF2B5EF4-FFF2-40B4-BE49-F238E27FC236}">
                  <a16:creationId xmlns:a16="http://schemas.microsoft.com/office/drawing/2014/main" id="{06E561FE-5CC5-4D27-9B25-CC200D60DA05}"/>
                </a:ext>
              </a:extLst>
            </p:cNvPr>
            <p:cNvCxnSpPr/>
            <p:nvPr/>
          </p:nvCxnSpPr>
          <p:spPr>
            <a:xfrm>
              <a:off x="23148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71" name="Connector 91">
              <a:extLst>
                <a:ext uri="{FF2B5EF4-FFF2-40B4-BE49-F238E27FC236}">
                  <a16:creationId xmlns:a16="http://schemas.microsoft.com/office/drawing/2014/main" id="{877F7956-196A-4756-834B-9023E48F8265}"/>
                </a:ext>
              </a:extLst>
            </p:cNvPr>
            <p:cNvCxnSpPr/>
            <p:nvPr/>
          </p:nvCxnSpPr>
          <p:spPr>
            <a:xfrm>
              <a:off x="24732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72" name="Connector 92">
              <a:extLst>
                <a:ext uri="{FF2B5EF4-FFF2-40B4-BE49-F238E27FC236}">
                  <a16:creationId xmlns:a16="http://schemas.microsoft.com/office/drawing/2014/main" id="{26E83484-AF19-44BE-A845-489B585DEFCE}"/>
                </a:ext>
              </a:extLst>
            </p:cNvPr>
            <p:cNvCxnSpPr/>
            <p:nvPr/>
          </p:nvCxnSpPr>
          <p:spPr>
            <a:xfrm>
              <a:off x="26280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73" name="Connector 93">
              <a:extLst>
                <a:ext uri="{FF2B5EF4-FFF2-40B4-BE49-F238E27FC236}">
                  <a16:creationId xmlns:a16="http://schemas.microsoft.com/office/drawing/2014/main" id="{17C64B90-6C06-4284-925C-847EF2C214DA}"/>
                </a:ext>
              </a:extLst>
            </p:cNvPr>
            <p:cNvCxnSpPr/>
            <p:nvPr/>
          </p:nvCxnSpPr>
          <p:spPr>
            <a:xfrm>
              <a:off x="27864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74" name="Connector 94">
              <a:extLst>
                <a:ext uri="{FF2B5EF4-FFF2-40B4-BE49-F238E27FC236}">
                  <a16:creationId xmlns:a16="http://schemas.microsoft.com/office/drawing/2014/main" id="{7EA40131-E9D6-4601-8BD3-94DB023D25D1}"/>
                </a:ext>
              </a:extLst>
            </p:cNvPr>
            <p:cNvCxnSpPr/>
            <p:nvPr/>
          </p:nvCxnSpPr>
          <p:spPr>
            <a:xfrm>
              <a:off x="29376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75" name="Connector 95">
              <a:extLst>
                <a:ext uri="{FF2B5EF4-FFF2-40B4-BE49-F238E27FC236}">
                  <a16:creationId xmlns:a16="http://schemas.microsoft.com/office/drawing/2014/main" id="{05ACEA67-15BE-4675-8055-6AFBEBE9A882}"/>
                </a:ext>
              </a:extLst>
            </p:cNvPr>
            <p:cNvCxnSpPr/>
            <p:nvPr/>
          </p:nvCxnSpPr>
          <p:spPr>
            <a:xfrm>
              <a:off x="30960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76" name="Connector 96">
              <a:extLst>
                <a:ext uri="{FF2B5EF4-FFF2-40B4-BE49-F238E27FC236}">
                  <a16:creationId xmlns:a16="http://schemas.microsoft.com/office/drawing/2014/main" id="{91097FAD-E028-4E57-96CB-2FC0853139E3}"/>
                </a:ext>
              </a:extLst>
            </p:cNvPr>
            <p:cNvCxnSpPr/>
            <p:nvPr/>
          </p:nvCxnSpPr>
          <p:spPr>
            <a:xfrm>
              <a:off x="32544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77" name="Connector 97">
              <a:extLst>
                <a:ext uri="{FF2B5EF4-FFF2-40B4-BE49-F238E27FC236}">
                  <a16:creationId xmlns:a16="http://schemas.microsoft.com/office/drawing/2014/main" id="{CF2D93A6-AFC8-4251-BEBD-6DA790F2305D}"/>
                </a:ext>
              </a:extLst>
            </p:cNvPr>
            <p:cNvCxnSpPr/>
            <p:nvPr/>
          </p:nvCxnSpPr>
          <p:spPr>
            <a:xfrm>
              <a:off x="33984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78" name="Connector 98">
              <a:extLst>
                <a:ext uri="{FF2B5EF4-FFF2-40B4-BE49-F238E27FC236}">
                  <a16:creationId xmlns:a16="http://schemas.microsoft.com/office/drawing/2014/main" id="{93945D1F-EEF6-4CC8-AAA9-92109758810F}"/>
                </a:ext>
              </a:extLst>
            </p:cNvPr>
            <p:cNvCxnSpPr/>
            <p:nvPr/>
          </p:nvCxnSpPr>
          <p:spPr>
            <a:xfrm>
              <a:off x="35568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79" name="Connector 99">
              <a:extLst>
                <a:ext uri="{FF2B5EF4-FFF2-40B4-BE49-F238E27FC236}">
                  <a16:creationId xmlns:a16="http://schemas.microsoft.com/office/drawing/2014/main" id="{F76ED463-4D79-496A-B23B-EB0203E17CD7}"/>
                </a:ext>
              </a:extLst>
            </p:cNvPr>
            <p:cNvCxnSpPr/>
            <p:nvPr/>
          </p:nvCxnSpPr>
          <p:spPr>
            <a:xfrm>
              <a:off x="37080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80" name="Connector 100">
              <a:extLst>
                <a:ext uri="{FF2B5EF4-FFF2-40B4-BE49-F238E27FC236}">
                  <a16:creationId xmlns:a16="http://schemas.microsoft.com/office/drawing/2014/main" id="{86CA2630-55E2-4885-AB6F-317D10ED6092}"/>
                </a:ext>
              </a:extLst>
            </p:cNvPr>
            <p:cNvCxnSpPr/>
            <p:nvPr/>
          </p:nvCxnSpPr>
          <p:spPr>
            <a:xfrm>
              <a:off x="38664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81" name="Connector 101">
              <a:extLst>
                <a:ext uri="{FF2B5EF4-FFF2-40B4-BE49-F238E27FC236}">
                  <a16:creationId xmlns:a16="http://schemas.microsoft.com/office/drawing/2014/main" id="{A9557344-DDEB-48CF-B3D3-4E1C1C1B3DBB}"/>
                </a:ext>
              </a:extLst>
            </p:cNvPr>
            <p:cNvCxnSpPr/>
            <p:nvPr/>
          </p:nvCxnSpPr>
          <p:spPr>
            <a:xfrm>
              <a:off x="40212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82" name="Connector 102">
              <a:extLst>
                <a:ext uri="{FF2B5EF4-FFF2-40B4-BE49-F238E27FC236}">
                  <a16:creationId xmlns:a16="http://schemas.microsoft.com/office/drawing/2014/main" id="{E3886C9B-7EAF-41BC-A18B-D887ECA9D65B}"/>
                </a:ext>
              </a:extLst>
            </p:cNvPr>
            <p:cNvCxnSpPr/>
            <p:nvPr/>
          </p:nvCxnSpPr>
          <p:spPr>
            <a:xfrm>
              <a:off x="41796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83" name="Connector 103">
              <a:extLst>
                <a:ext uri="{FF2B5EF4-FFF2-40B4-BE49-F238E27FC236}">
                  <a16:creationId xmlns:a16="http://schemas.microsoft.com/office/drawing/2014/main" id="{821762AD-36F4-40AA-829F-4627A8C06154}"/>
                </a:ext>
              </a:extLst>
            </p:cNvPr>
            <p:cNvCxnSpPr/>
            <p:nvPr/>
          </p:nvCxnSpPr>
          <p:spPr>
            <a:xfrm>
              <a:off x="43380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84" name="Connector 104">
              <a:extLst>
                <a:ext uri="{FF2B5EF4-FFF2-40B4-BE49-F238E27FC236}">
                  <a16:creationId xmlns:a16="http://schemas.microsoft.com/office/drawing/2014/main" id="{86914507-0152-47C3-A6FA-DCE81838BD87}"/>
                </a:ext>
              </a:extLst>
            </p:cNvPr>
            <p:cNvCxnSpPr/>
            <p:nvPr/>
          </p:nvCxnSpPr>
          <p:spPr>
            <a:xfrm>
              <a:off x="44892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85" name="Connector 105">
              <a:extLst>
                <a:ext uri="{FF2B5EF4-FFF2-40B4-BE49-F238E27FC236}">
                  <a16:creationId xmlns:a16="http://schemas.microsoft.com/office/drawing/2014/main" id="{65F911AC-FA18-40C0-9976-B48C39779EFF}"/>
                </a:ext>
              </a:extLst>
            </p:cNvPr>
            <p:cNvCxnSpPr/>
            <p:nvPr/>
          </p:nvCxnSpPr>
          <p:spPr>
            <a:xfrm>
              <a:off x="46512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86" name="Connector 106">
              <a:extLst>
                <a:ext uri="{FF2B5EF4-FFF2-40B4-BE49-F238E27FC236}">
                  <a16:creationId xmlns:a16="http://schemas.microsoft.com/office/drawing/2014/main" id="{916DA702-1611-462A-9207-583F4DA29C5F}"/>
                </a:ext>
              </a:extLst>
            </p:cNvPr>
            <p:cNvCxnSpPr/>
            <p:nvPr/>
          </p:nvCxnSpPr>
          <p:spPr>
            <a:xfrm>
              <a:off x="48024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87" name="Connector 107">
              <a:extLst>
                <a:ext uri="{FF2B5EF4-FFF2-40B4-BE49-F238E27FC236}">
                  <a16:creationId xmlns:a16="http://schemas.microsoft.com/office/drawing/2014/main" id="{925B5B4F-6EC7-472A-91C0-89A843F8BEF8}"/>
                </a:ext>
              </a:extLst>
            </p:cNvPr>
            <p:cNvCxnSpPr/>
            <p:nvPr/>
          </p:nvCxnSpPr>
          <p:spPr>
            <a:xfrm>
              <a:off x="49608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88" name="Connector 108">
              <a:extLst>
                <a:ext uri="{FF2B5EF4-FFF2-40B4-BE49-F238E27FC236}">
                  <a16:creationId xmlns:a16="http://schemas.microsoft.com/office/drawing/2014/main" id="{12A177A0-9D95-4628-8C66-B5759C5BB280}"/>
                </a:ext>
              </a:extLst>
            </p:cNvPr>
            <p:cNvCxnSpPr/>
            <p:nvPr/>
          </p:nvCxnSpPr>
          <p:spPr>
            <a:xfrm>
              <a:off x="51192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89" name="Connector 109">
              <a:extLst>
                <a:ext uri="{FF2B5EF4-FFF2-40B4-BE49-F238E27FC236}">
                  <a16:creationId xmlns:a16="http://schemas.microsoft.com/office/drawing/2014/main" id="{9C8DB343-D25A-4E99-97F4-0A13D0C8FD4C}"/>
                </a:ext>
              </a:extLst>
            </p:cNvPr>
            <p:cNvCxnSpPr/>
            <p:nvPr/>
          </p:nvCxnSpPr>
          <p:spPr>
            <a:xfrm>
              <a:off x="52632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90" name="Connector 110">
              <a:extLst>
                <a:ext uri="{FF2B5EF4-FFF2-40B4-BE49-F238E27FC236}">
                  <a16:creationId xmlns:a16="http://schemas.microsoft.com/office/drawing/2014/main" id="{BCCDABB8-F043-49B6-9369-C730730C7F26}"/>
                </a:ext>
              </a:extLst>
            </p:cNvPr>
            <p:cNvCxnSpPr/>
            <p:nvPr/>
          </p:nvCxnSpPr>
          <p:spPr>
            <a:xfrm>
              <a:off x="54216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91" name="Connector 111">
              <a:extLst>
                <a:ext uri="{FF2B5EF4-FFF2-40B4-BE49-F238E27FC236}">
                  <a16:creationId xmlns:a16="http://schemas.microsoft.com/office/drawing/2014/main" id="{6D0C5E9E-5587-4591-8AE2-C90E472AD81C}"/>
                </a:ext>
              </a:extLst>
            </p:cNvPr>
            <p:cNvCxnSpPr/>
            <p:nvPr/>
          </p:nvCxnSpPr>
          <p:spPr>
            <a:xfrm>
              <a:off x="55764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92" name="Connector 112">
              <a:extLst>
                <a:ext uri="{FF2B5EF4-FFF2-40B4-BE49-F238E27FC236}">
                  <a16:creationId xmlns:a16="http://schemas.microsoft.com/office/drawing/2014/main" id="{9DE58A3B-4907-405F-9C96-E97D8CFE6144}"/>
                </a:ext>
              </a:extLst>
            </p:cNvPr>
            <p:cNvCxnSpPr/>
            <p:nvPr/>
          </p:nvCxnSpPr>
          <p:spPr>
            <a:xfrm>
              <a:off x="57312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93" name="Connector 113">
              <a:extLst>
                <a:ext uri="{FF2B5EF4-FFF2-40B4-BE49-F238E27FC236}">
                  <a16:creationId xmlns:a16="http://schemas.microsoft.com/office/drawing/2014/main" id="{8257097C-056C-4D10-843A-B2572E2D9B53}"/>
                </a:ext>
              </a:extLst>
            </p:cNvPr>
            <p:cNvCxnSpPr/>
            <p:nvPr/>
          </p:nvCxnSpPr>
          <p:spPr>
            <a:xfrm>
              <a:off x="58860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94" name="Connector 114">
              <a:extLst>
                <a:ext uri="{FF2B5EF4-FFF2-40B4-BE49-F238E27FC236}">
                  <a16:creationId xmlns:a16="http://schemas.microsoft.com/office/drawing/2014/main" id="{0357A7D1-D22B-4814-8A18-EDE88BEA8BE6}"/>
                </a:ext>
              </a:extLst>
            </p:cNvPr>
            <p:cNvCxnSpPr/>
            <p:nvPr/>
          </p:nvCxnSpPr>
          <p:spPr>
            <a:xfrm>
              <a:off x="60480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95" name="Connector 115">
              <a:extLst>
                <a:ext uri="{FF2B5EF4-FFF2-40B4-BE49-F238E27FC236}">
                  <a16:creationId xmlns:a16="http://schemas.microsoft.com/office/drawing/2014/main" id="{18DE08C4-1685-4256-8276-42F345AF1422}"/>
                </a:ext>
              </a:extLst>
            </p:cNvPr>
            <p:cNvCxnSpPr/>
            <p:nvPr/>
          </p:nvCxnSpPr>
          <p:spPr>
            <a:xfrm>
              <a:off x="62028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96" name="Connector 116">
              <a:extLst>
                <a:ext uri="{FF2B5EF4-FFF2-40B4-BE49-F238E27FC236}">
                  <a16:creationId xmlns:a16="http://schemas.microsoft.com/office/drawing/2014/main" id="{1C5667BC-328F-4D7E-AD73-00682F2D4540}"/>
                </a:ext>
              </a:extLst>
            </p:cNvPr>
            <p:cNvCxnSpPr/>
            <p:nvPr/>
          </p:nvCxnSpPr>
          <p:spPr>
            <a:xfrm>
              <a:off x="63576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97" name="Connector 117">
              <a:extLst>
                <a:ext uri="{FF2B5EF4-FFF2-40B4-BE49-F238E27FC236}">
                  <a16:creationId xmlns:a16="http://schemas.microsoft.com/office/drawing/2014/main" id="{FCADA270-D6E7-4D7F-A2F5-670EE79FE762}"/>
                </a:ext>
              </a:extLst>
            </p:cNvPr>
            <p:cNvCxnSpPr/>
            <p:nvPr/>
          </p:nvCxnSpPr>
          <p:spPr>
            <a:xfrm>
              <a:off x="65160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98" name="Connector 118">
              <a:extLst>
                <a:ext uri="{FF2B5EF4-FFF2-40B4-BE49-F238E27FC236}">
                  <a16:creationId xmlns:a16="http://schemas.microsoft.com/office/drawing/2014/main" id="{361BFF6B-FE75-46FF-AF97-F933FAC8DF4C}"/>
                </a:ext>
              </a:extLst>
            </p:cNvPr>
            <p:cNvCxnSpPr/>
            <p:nvPr/>
          </p:nvCxnSpPr>
          <p:spPr>
            <a:xfrm>
              <a:off x="66708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299" name="Connector 119">
              <a:extLst>
                <a:ext uri="{FF2B5EF4-FFF2-40B4-BE49-F238E27FC236}">
                  <a16:creationId xmlns:a16="http://schemas.microsoft.com/office/drawing/2014/main" id="{74DAA419-32DE-4277-AA01-094B22F628E5}"/>
                </a:ext>
              </a:extLst>
            </p:cNvPr>
            <p:cNvCxnSpPr/>
            <p:nvPr/>
          </p:nvCxnSpPr>
          <p:spPr>
            <a:xfrm>
              <a:off x="68292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300" name="Connector 120">
              <a:extLst>
                <a:ext uri="{FF2B5EF4-FFF2-40B4-BE49-F238E27FC236}">
                  <a16:creationId xmlns:a16="http://schemas.microsoft.com/office/drawing/2014/main" id="{18B850E0-866E-4C65-98B0-5279FA74A4B8}"/>
                </a:ext>
              </a:extLst>
            </p:cNvPr>
            <p:cNvCxnSpPr/>
            <p:nvPr/>
          </p:nvCxnSpPr>
          <p:spPr>
            <a:xfrm>
              <a:off x="69840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301" name="Connector 121">
              <a:extLst>
                <a:ext uri="{FF2B5EF4-FFF2-40B4-BE49-F238E27FC236}">
                  <a16:creationId xmlns:a16="http://schemas.microsoft.com/office/drawing/2014/main" id="{F6D840D4-B607-49B7-AA0A-8482A95112B0}"/>
                </a:ext>
              </a:extLst>
            </p:cNvPr>
            <p:cNvCxnSpPr/>
            <p:nvPr/>
          </p:nvCxnSpPr>
          <p:spPr>
            <a:xfrm>
              <a:off x="71316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302" name="Connector 122">
              <a:extLst>
                <a:ext uri="{FF2B5EF4-FFF2-40B4-BE49-F238E27FC236}">
                  <a16:creationId xmlns:a16="http://schemas.microsoft.com/office/drawing/2014/main" id="{9EA701D5-DE0C-4961-9AD0-30ECBFAD2741}"/>
                </a:ext>
              </a:extLst>
            </p:cNvPr>
            <p:cNvCxnSpPr/>
            <p:nvPr/>
          </p:nvCxnSpPr>
          <p:spPr>
            <a:xfrm>
              <a:off x="72936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303" name="Connector 123">
              <a:extLst>
                <a:ext uri="{FF2B5EF4-FFF2-40B4-BE49-F238E27FC236}">
                  <a16:creationId xmlns:a16="http://schemas.microsoft.com/office/drawing/2014/main" id="{1A3448A4-F9C7-4CE2-B9F9-4E3ED6203BEC}"/>
                </a:ext>
              </a:extLst>
            </p:cNvPr>
            <p:cNvCxnSpPr/>
            <p:nvPr/>
          </p:nvCxnSpPr>
          <p:spPr>
            <a:xfrm>
              <a:off x="74448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304" name="Connector 124">
              <a:extLst>
                <a:ext uri="{FF2B5EF4-FFF2-40B4-BE49-F238E27FC236}">
                  <a16:creationId xmlns:a16="http://schemas.microsoft.com/office/drawing/2014/main" id="{70367F4A-846F-4913-9619-1E2279BE3C4A}"/>
                </a:ext>
              </a:extLst>
            </p:cNvPr>
            <p:cNvCxnSpPr/>
            <p:nvPr/>
          </p:nvCxnSpPr>
          <p:spPr>
            <a:xfrm>
              <a:off x="76032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305" name="Connector 125">
              <a:extLst>
                <a:ext uri="{FF2B5EF4-FFF2-40B4-BE49-F238E27FC236}">
                  <a16:creationId xmlns:a16="http://schemas.microsoft.com/office/drawing/2014/main" id="{DE9B9022-847C-47B3-8734-E29AE65C74ED}"/>
                </a:ext>
              </a:extLst>
            </p:cNvPr>
            <p:cNvCxnSpPr/>
            <p:nvPr/>
          </p:nvCxnSpPr>
          <p:spPr>
            <a:xfrm>
              <a:off x="77580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306" name="Connector 126">
              <a:extLst>
                <a:ext uri="{FF2B5EF4-FFF2-40B4-BE49-F238E27FC236}">
                  <a16:creationId xmlns:a16="http://schemas.microsoft.com/office/drawing/2014/main" id="{BF266808-581C-4A67-9C05-20BD849E40B5}"/>
                </a:ext>
              </a:extLst>
            </p:cNvPr>
            <p:cNvCxnSpPr/>
            <p:nvPr/>
          </p:nvCxnSpPr>
          <p:spPr>
            <a:xfrm>
              <a:off x="79128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307" name="Connector 127">
              <a:extLst>
                <a:ext uri="{FF2B5EF4-FFF2-40B4-BE49-F238E27FC236}">
                  <a16:creationId xmlns:a16="http://schemas.microsoft.com/office/drawing/2014/main" id="{8C8A6DB9-162F-4C99-A839-E2A7E758A02F}"/>
                </a:ext>
              </a:extLst>
            </p:cNvPr>
            <p:cNvCxnSpPr/>
            <p:nvPr/>
          </p:nvCxnSpPr>
          <p:spPr>
            <a:xfrm>
              <a:off x="80748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308" name="Connector 128">
              <a:extLst>
                <a:ext uri="{FF2B5EF4-FFF2-40B4-BE49-F238E27FC236}">
                  <a16:creationId xmlns:a16="http://schemas.microsoft.com/office/drawing/2014/main" id="{2C689B78-0B56-4360-8352-93809F979EDB}"/>
                </a:ext>
              </a:extLst>
            </p:cNvPr>
            <p:cNvCxnSpPr/>
            <p:nvPr/>
          </p:nvCxnSpPr>
          <p:spPr>
            <a:xfrm>
              <a:off x="82296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309" name="Connector 129">
              <a:extLst>
                <a:ext uri="{FF2B5EF4-FFF2-40B4-BE49-F238E27FC236}">
                  <a16:creationId xmlns:a16="http://schemas.microsoft.com/office/drawing/2014/main" id="{33315C71-CE79-4E71-AB44-47A6EC785F0E}"/>
                </a:ext>
              </a:extLst>
            </p:cNvPr>
            <p:cNvCxnSpPr/>
            <p:nvPr/>
          </p:nvCxnSpPr>
          <p:spPr>
            <a:xfrm>
              <a:off x="83844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cxnSp>
          <p:nvCxnSpPr>
            <p:cNvPr id="310" name="Connector 130">
              <a:extLst>
                <a:ext uri="{FF2B5EF4-FFF2-40B4-BE49-F238E27FC236}">
                  <a16:creationId xmlns:a16="http://schemas.microsoft.com/office/drawing/2014/main" id="{600225EB-7433-4D0D-8CAF-BAE181D5CF7D}"/>
                </a:ext>
              </a:extLst>
            </p:cNvPr>
            <p:cNvCxnSpPr/>
            <p:nvPr/>
          </p:nvCxnSpPr>
          <p:spPr>
            <a:xfrm>
              <a:off x="8539200" y="1072800"/>
              <a:ext cx="0" cy="3502800"/>
            </a:xfrm>
            <a:prstGeom prst="line">
              <a:avLst/>
            </a:prstGeom>
            <a:ln w="1588">
              <a:solidFill>
                <a:srgbClr val="C0C0C0"/>
              </a:solidFill>
              <a:prstDash val="sysDash"/>
            </a:ln>
          </p:spPr>
        </p:cxnSp>
        <p:sp>
          <p:nvSpPr>
            <p:cNvPr id="311" name="CustomShape 131">
              <a:extLst>
                <a:ext uri="{FF2B5EF4-FFF2-40B4-BE49-F238E27FC236}">
                  <a16:creationId xmlns:a16="http://schemas.microsoft.com/office/drawing/2014/main" id="{5695A61B-490B-45E4-ACB8-28E4057135DB}"/>
                </a:ext>
              </a:extLst>
            </p:cNvPr>
            <p:cNvSpPr/>
            <p:nvPr/>
          </p:nvSpPr>
          <p:spPr>
            <a:xfrm>
              <a:off x="450000" y="1098000"/>
              <a:ext cx="0" cy="28800"/>
            </a:xfrm>
            <a:custGeom>
              <a:avLst/>
              <a:gdLst/>
              <a:ahLst/>
              <a:cxnLst/>
              <a:rect l="0" t="0" r="0" b="0"/>
              <a:pathLst>
                <a:path h="28800">
                  <a:moveTo>
                    <a:pt x="0" y="0"/>
                  </a:moveTo>
                  <a:lnTo>
                    <a:pt x="0" y="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312" name="Arrow  136">
              <a:extLst>
                <a:ext uri="{FF2B5EF4-FFF2-40B4-BE49-F238E27FC236}">
                  <a16:creationId xmlns:a16="http://schemas.microsoft.com/office/drawing/2014/main" id="{C850A1C4-375A-4CDF-A840-D66FCF9FB632}"/>
                </a:ext>
              </a:extLst>
            </p:cNvPr>
            <p:cNvSpPr/>
            <p:nvPr/>
          </p:nvSpPr>
          <p:spPr>
            <a:xfrm>
              <a:off x="450000" y="1105200"/>
              <a:ext cx="0" cy="21600"/>
            </a:xfrm>
            <a:custGeom>
              <a:avLst/>
              <a:gdLst/>
              <a:ahLst/>
              <a:cxnLst/>
              <a:rect l="0" t="0" r="0" b="0"/>
              <a:pathLst>
                <a:path h="21600">
                  <a:moveTo>
                    <a:pt x="0" y="0"/>
                  </a:move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D8E6">
                <a:alpha val="100000"/>
              </a:srgbClr>
            </a:solidFill>
            <a:ln w="1588">
              <a:solidFill>
                <a:srgbClr val="7997A1"/>
              </a:solidFill>
            </a:ln>
          </p:spPr>
          <p:txBody>
            <a:bodyPr/>
            <a:lstStyle/>
            <a:p>
              <a:endParaRPr lang="de-DE"/>
            </a:p>
          </p:txBody>
        </p:sp>
        <p:cxnSp>
          <p:nvCxnSpPr>
            <p:cNvPr id="313" name="Connector 141">
              <a:extLst>
                <a:ext uri="{FF2B5EF4-FFF2-40B4-BE49-F238E27FC236}">
                  <a16:creationId xmlns:a16="http://schemas.microsoft.com/office/drawing/2014/main" id="{05BE1C69-864B-422F-BDF3-CFBC7D36FF8A}"/>
                </a:ext>
              </a:extLst>
            </p:cNvPr>
            <p:cNvCxnSpPr/>
            <p:nvPr/>
          </p:nvCxnSpPr>
          <p:spPr>
            <a:xfrm>
              <a:off x="8686800" y="1072800"/>
              <a:ext cx="0" cy="3463200"/>
            </a:xfrm>
            <a:prstGeom prst="line">
              <a:avLst/>
            </a:prstGeom>
            <a:ln w="1588">
              <a:solidFill>
                <a:srgbClr val="E6E6E6"/>
              </a:solidFill>
            </a:ln>
          </p:spPr>
        </p:cxnSp>
        <p:cxnSp>
          <p:nvCxnSpPr>
            <p:cNvPr id="314" name="Connector 142">
              <a:extLst>
                <a:ext uri="{FF2B5EF4-FFF2-40B4-BE49-F238E27FC236}">
                  <a16:creationId xmlns:a16="http://schemas.microsoft.com/office/drawing/2014/main" id="{D43FB50B-048D-44C0-968C-4A52B2B9C786}"/>
                </a:ext>
              </a:extLst>
            </p:cNvPr>
            <p:cNvCxnSpPr/>
            <p:nvPr/>
          </p:nvCxnSpPr>
          <p:spPr>
            <a:xfrm>
              <a:off x="450000" y="1072800"/>
              <a:ext cx="8236800" cy="0"/>
            </a:xfrm>
            <a:prstGeom prst="line">
              <a:avLst/>
            </a:prstGeom>
            <a:ln w="1588">
              <a:solidFill>
                <a:srgbClr val="E6E6E6"/>
              </a:solidFill>
            </a:ln>
          </p:spPr>
        </p:cxnSp>
        <p:cxnSp>
          <p:nvCxnSpPr>
            <p:cNvPr id="315" name="Connector 143">
              <a:extLst>
                <a:ext uri="{FF2B5EF4-FFF2-40B4-BE49-F238E27FC236}">
                  <a16:creationId xmlns:a16="http://schemas.microsoft.com/office/drawing/2014/main" id="{735D1132-4364-4C66-87C1-1964081BB583}"/>
                </a:ext>
              </a:extLst>
            </p:cNvPr>
            <p:cNvCxnSpPr/>
            <p:nvPr/>
          </p:nvCxnSpPr>
          <p:spPr>
            <a:xfrm>
              <a:off x="450000" y="1072800"/>
              <a:ext cx="0" cy="3463200"/>
            </a:xfrm>
            <a:prstGeom prst="line">
              <a:avLst/>
            </a:prstGeom>
            <a:ln w="1588">
              <a:solidFill>
                <a:srgbClr val="E6E6E6"/>
              </a:solidFill>
            </a:ln>
          </p:spPr>
        </p:cxnSp>
      </p:grpSp>
      <p:sp>
        <p:nvSpPr>
          <p:cNvPr id="17" name="Rechteck 16">
            <a:extLst>
              <a:ext uri="{FF2B5EF4-FFF2-40B4-BE49-F238E27FC236}">
                <a16:creationId xmlns:a16="http://schemas.microsoft.com/office/drawing/2014/main" id="{A0F17A46-B4AD-A3D0-DE6E-6B40833AAE92}"/>
              </a:ext>
            </a:extLst>
          </p:cNvPr>
          <p:cNvSpPr/>
          <p:nvPr/>
        </p:nvSpPr>
        <p:spPr>
          <a:xfrm>
            <a:off x="-8782" y="1124796"/>
            <a:ext cx="9152782" cy="2399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7B4C57-081B-6E0B-1E4D-8152F9A6F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636" y="566098"/>
            <a:ext cx="6700979" cy="590668"/>
          </a:xfrm>
        </p:spPr>
        <p:txBody>
          <a:bodyPr/>
          <a:lstStyle/>
          <a:p>
            <a:r>
              <a:rPr lang="en-GB" sz="1200" dirty="0"/>
              <a:t>FAIR &amp; GSI Integrated Schedule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5393BBA-BE69-E9F5-33F6-9B2A85976AB1}"/>
              </a:ext>
            </a:extLst>
          </p:cNvPr>
          <p:cNvSpPr txBox="1"/>
          <p:nvPr/>
        </p:nvSpPr>
        <p:spPr>
          <a:xfrm>
            <a:off x="-10600" y="1128708"/>
            <a:ext cx="9154600" cy="284693"/>
          </a:xfrm>
          <a:prstGeom prst="rect">
            <a:avLst/>
          </a:prstGeom>
          <a:solidFill>
            <a:srgbClr val="EAEBEB"/>
          </a:solidFill>
          <a:ln>
            <a:noFill/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pPr defTabSz="685800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	                     2025			     2026			     2027			     2028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D6E7D67-4564-7114-B896-2630E814E274}"/>
              </a:ext>
            </a:extLst>
          </p:cNvPr>
          <p:cNvGrpSpPr/>
          <p:nvPr/>
        </p:nvGrpSpPr>
        <p:grpSpPr>
          <a:xfrm>
            <a:off x="853867" y="1127021"/>
            <a:ext cx="6228658" cy="3804370"/>
            <a:chOff x="861550" y="977900"/>
            <a:chExt cx="6228658" cy="3917574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E2F1BE7E-C91F-D3C9-1CE0-7A1AF528068D}"/>
                </a:ext>
              </a:extLst>
            </p:cNvPr>
            <p:cNvCxnSpPr>
              <a:cxnSpLocks/>
            </p:cNvCxnSpPr>
            <p:nvPr/>
          </p:nvCxnSpPr>
          <p:spPr>
            <a:xfrm>
              <a:off x="7090208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0FFBE04D-5C3D-EA66-B561-9810A54FB8EC}"/>
                </a:ext>
              </a:extLst>
            </p:cNvPr>
            <p:cNvCxnSpPr>
              <a:cxnSpLocks/>
            </p:cNvCxnSpPr>
            <p:nvPr/>
          </p:nvCxnSpPr>
          <p:spPr>
            <a:xfrm>
              <a:off x="5004607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8F7B8FF3-8F82-B564-576E-0D42560756CE}"/>
                </a:ext>
              </a:extLst>
            </p:cNvPr>
            <p:cNvCxnSpPr>
              <a:cxnSpLocks/>
            </p:cNvCxnSpPr>
            <p:nvPr/>
          </p:nvCxnSpPr>
          <p:spPr>
            <a:xfrm>
              <a:off x="861550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29E7CF6B-78B5-22BE-BA52-6BF6EF915FC5}"/>
                </a:ext>
              </a:extLst>
            </p:cNvPr>
            <p:cNvCxnSpPr>
              <a:cxnSpLocks/>
            </p:cNvCxnSpPr>
            <p:nvPr/>
          </p:nvCxnSpPr>
          <p:spPr>
            <a:xfrm>
              <a:off x="2931799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hteck 22">
            <a:extLst>
              <a:ext uri="{FF2B5EF4-FFF2-40B4-BE49-F238E27FC236}">
                <a16:creationId xmlns:a16="http://schemas.microsoft.com/office/drawing/2014/main" id="{F2A1245A-109B-598C-FD45-81BB014E37D4}"/>
              </a:ext>
            </a:extLst>
          </p:cNvPr>
          <p:cNvSpPr/>
          <p:nvPr/>
        </p:nvSpPr>
        <p:spPr>
          <a:xfrm>
            <a:off x="3179783" y="1794499"/>
            <a:ext cx="1006477" cy="181497"/>
          </a:xfrm>
          <a:prstGeom prst="rect">
            <a:avLst/>
          </a:prstGeom>
          <a:solidFill>
            <a:srgbClr val="6DC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ts val="700"/>
              </a:lnSpc>
            </a:pPr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8796BAA-8FA0-A3C8-ADC0-3528A47ED8FA}"/>
              </a:ext>
            </a:extLst>
          </p:cNvPr>
          <p:cNvSpPr/>
          <p:nvPr/>
        </p:nvSpPr>
        <p:spPr>
          <a:xfrm>
            <a:off x="-1" y="1999215"/>
            <a:ext cx="4181649" cy="172029"/>
          </a:xfrm>
          <a:prstGeom prst="rect">
            <a:avLst/>
          </a:prstGeom>
          <a:solidFill>
            <a:srgbClr val="00B05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Injector Controls Upgrade: 1st version of new production system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472C32BB-B3C4-212A-A19B-6FD88365B0FC}"/>
              </a:ext>
            </a:extLst>
          </p:cNvPr>
          <p:cNvSpPr/>
          <p:nvPr/>
        </p:nvSpPr>
        <p:spPr>
          <a:xfrm>
            <a:off x="4328753" y="1994126"/>
            <a:ext cx="2115570" cy="177041"/>
          </a:xfrm>
          <a:prstGeom prst="rect">
            <a:avLst/>
          </a:prstGeom>
          <a:solidFill>
            <a:srgbClr val="00B05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900" dirty="0">
                <a:solidFill>
                  <a:schemeClr val="tx1"/>
                </a:solidFill>
                <a:latin typeface="Arial"/>
              </a:rPr>
              <a:t> </a:t>
            </a:r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Injector Controls Upgrade: finalization</a:t>
            </a:r>
            <a:endParaRPr lang="en-US" sz="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D5FADCCC-0FEE-FB95-94CA-AEA3F3E7C6EE}"/>
              </a:ext>
            </a:extLst>
          </p:cNvPr>
          <p:cNvGrpSpPr/>
          <p:nvPr/>
        </p:nvGrpSpPr>
        <p:grpSpPr>
          <a:xfrm>
            <a:off x="4230662" y="1801766"/>
            <a:ext cx="1721885" cy="192360"/>
            <a:chOff x="4238515" y="1394410"/>
            <a:chExt cx="1721885" cy="192360"/>
          </a:xfrm>
        </p:grpSpPr>
        <p:sp>
          <p:nvSpPr>
            <p:cNvPr id="25" name="Raute 24">
              <a:extLst>
                <a:ext uri="{FF2B5EF4-FFF2-40B4-BE49-F238E27FC236}">
                  <a16:creationId xmlns:a16="http://schemas.microsoft.com/office/drawing/2014/main" id="{372C7946-269A-237F-215A-9C09E30556AA}"/>
                </a:ext>
              </a:extLst>
            </p:cNvPr>
            <p:cNvSpPr/>
            <p:nvPr/>
          </p:nvSpPr>
          <p:spPr>
            <a:xfrm>
              <a:off x="4238515" y="1409674"/>
              <a:ext cx="172130" cy="172130"/>
            </a:xfrm>
            <a:prstGeom prst="diamond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en-US" sz="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E3082D16-5023-137E-E794-F9804955B12C}"/>
                </a:ext>
              </a:extLst>
            </p:cNvPr>
            <p:cNvSpPr txBox="1"/>
            <p:nvPr/>
          </p:nvSpPr>
          <p:spPr>
            <a:xfrm>
              <a:off x="4372328" y="1394410"/>
              <a:ext cx="1588072" cy="192360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defTabSz="685800"/>
              <a:r>
                <a:rPr lang="en-US" sz="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ACC operation from new FCC</a:t>
              </a:r>
            </a:p>
          </p:txBody>
        </p:sp>
      </p:grpSp>
      <p:sp>
        <p:nvSpPr>
          <p:cNvPr id="38" name="Rechteck 37">
            <a:extLst>
              <a:ext uri="{FF2B5EF4-FFF2-40B4-BE49-F238E27FC236}">
                <a16:creationId xmlns:a16="http://schemas.microsoft.com/office/drawing/2014/main" id="{17C3D889-0547-F37B-DE9A-6439FE61D0AA}"/>
              </a:ext>
            </a:extLst>
          </p:cNvPr>
          <p:cNvSpPr/>
          <p:nvPr/>
        </p:nvSpPr>
        <p:spPr>
          <a:xfrm>
            <a:off x="1" y="1798757"/>
            <a:ext cx="2437892" cy="172779"/>
          </a:xfrm>
          <a:prstGeom prst="rect">
            <a:avLst/>
          </a:prstGeom>
          <a:solidFill>
            <a:srgbClr val="6DC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ts val="700"/>
              </a:lnSpc>
            </a:pPr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FCC Construction &amp; Procurement of Interior equipment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D30A1982-3B8F-E828-2D30-217D211E2A7B}"/>
              </a:ext>
            </a:extLst>
          </p:cNvPr>
          <p:cNvSpPr/>
          <p:nvPr/>
        </p:nvSpPr>
        <p:spPr>
          <a:xfrm>
            <a:off x="5095703" y="4338421"/>
            <a:ext cx="1030278" cy="150451"/>
          </a:xfrm>
          <a:prstGeom prst="rect">
            <a:avLst/>
          </a:prstGeom>
          <a:gradFill>
            <a:gsLst>
              <a:gs pos="78000">
                <a:srgbClr val="00B0F0"/>
              </a:gs>
              <a:gs pos="18000">
                <a:srgbClr val="FFC000"/>
              </a:gs>
              <a:gs pos="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7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SFRS Cooldown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DA17AFDC-2A1D-6E51-751F-41AC3874526B}"/>
              </a:ext>
            </a:extLst>
          </p:cNvPr>
          <p:cNvSpPr/>
          <p:nvPr/>
        </p:nvSpPr>
        <p:spPr>
          <a:xfrm>
            <a:off x="7360548" y="4776247"/>
            <a:ext cx="840370" cy="144000"/>
          </a:xfrm>
          <a:prstGeom prst="rect">
            <a:avLst/>
          </a:prstGeom>
          <a:gradFill>
            <a:gsLst>
              <a:gs pos="66000">
                <a:srgbClr val="00B0F0"/>
              </a:gs>
              <a:gs pos="33000">
                <a:srgbClr val="FFC000"/>
              </a:gs>
              <a:gs pos="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7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SIS100 Cooldown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0063C363-6AEA-13F7-F04B-49FF5ACE831F}"/>
              </a:ext>
            </a:extLst>
          </p:cNvPr>
          <p:cNvSpPr/>
          <p:nvPr/>
        </p:nvSpPr>
        <p:spPr>
          <a:xfrm>
            <a:off x="0" y="2211388"/>
            <a:ext cx="4181648" cy="179388"/>
          </a:xfrm>
          <a:prstGeom prst="rect">
            <a:avLst/>
          </a:prstGeom>
          <a:solidFill>
            <a:srgbClr val="00B05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Controls &amp; BI Digitization UNILAC, SIS18, ESR, Cryring, HEBT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6454CD8-DD02-7BFC-6A88-2217EE6A6CEC}"/>
              </a:ext>
            </a:extLst>
          </p:cNvPr>
          <p:cNvSpPr/>
          <p:nvPr/>
        </p:nvSpPr>
        <p:spPr>
          <a:xfrm>
            <a:off x="4766733" y="4545228"/>
            <a:ext cx="3517053" cy="216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rgbClr val="FFC107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HEBT &amp; SIS100-FS Hardware-Commissioning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7EBD6A02-1D44-936E-ABB4-676688CB2B9C}"/>
              </a:ext>
            </a:extLst>
          </p:cNvPr>
          <p:cNvSpPr/>
          <p:nvPr/>
        </p:nvSpPr>
        <p:spPr>
          <a:xfrm>
            <a:off x="8283787" y="4542696"/>
            <a:ext cx="774176" cy="2130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5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FS Beam Commissioning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7454F0E2-F778-E211-072A-BB44B3FE40DA}"/>
              </a:ext>
            </a:extLst>
          </p:cNvPr>
          <p:cNvSpPr/>
          <p:nvPr/>
        </p:nvSpPr>
        <p:spPr>
          <a:xfrm>
            <a:off x="2502232" y="1796861"/>
            <a:ext cx="622930" cy="174675"/>
          </a:xfrm>
          <a:prstGeom prst="rect">
            <a:avLst/>
          </a:prstGeom>
          <a:solidFill>
            <a:srgbClr val="6DC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ts val="700"/>
              </a:lnSpc>
            </a:pPr>
            <a:r>
              <a:rPr lang="en-US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</a:p>
          <a:p>
            <a:pPr algn="ctr" defTabSz="685800">
              <a:lnSpc>
                <a:spcPts val="700"/>
              </a:lnSpc>
            </a:pPr>
            <a:r>
              <a:rPr lang="en-US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Installation</a:t>
            </a:r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1F98AB9B-3C68-D733-5698-8786AEDF8182}"/>
              </a:ext>
            </a:extLst>
          </p:cNvPr>
          <p:cNvSpPr/>
          <p:nvPr/>
        </p:nvSpPr>
        <p:spPr>
          <a:xfrm>
            <a:off x="0" y="2975141"/>
            <a:ext cx="4725054" cy="173960"/>
          </a:xfrm>
          <a:prstGeom prst="rect">
            <a:avLst/>
          </a:prstGeom>
          <a:gradFill flip="none" rotWithShape="1">
            <a:gsLst>
              <a:gs pos="43000">
                <a:schemeClr val="tx2">
                  <a:lumMod val="40000"/>
                  <a:lumOff val="60000"/>
                </a:schemeClr>
              </a:gs>
              <a:gs pos="100000">
                <a:schemeClr val="bg1"/>
              </a:gs>
              <a:gs pos="78000">
                <a:srgbClr val="DAE8FD"/>
              </a:gs>
              <a:gs pos="91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FAIR Tech. Buildings Infrastructure</a:t>
            </a:r>
          </a:p>
        </p:txBody>
      </p:sp>
      <p:sp>
        <p:nvSpPr>
          <p:cNvPr id="92" name="Rechteck 91">
            <a:extLst>
              <a:ext uri="{FF2B5EF4-FFF2-40B4-BE49-F238E27FC236}">
                <a16:creationId xmlns:a16="http://schemas.microsoft.com/office/drawing/2014/main" id="{42808A65-B101-E6A2-C903-22808C275727}"/>
              </a:ext>
            </a:extLst>
          </p:cNvPr>
          <p:cNvSpPr/>
          <p:nvPr/>
        </p:nvSpPr>
        <p:spPr>
          <a:xfrm>
            <a:off x="342950" y="3168300"/>
            <a:ext cx="2711177" cy="172401"/>
          </a:xfrm>
          <a:prstGeom prst="rect">
            <a:avLst/>
          </a:prstGeom>
          <a:gradFill flip="none" rotWithShape="1">
            <a:gsLst>
              <a:gs pos="41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Buildings Testing &amp; Commissioning 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F889AE85-91E3-3F01-D8C4-2F1B65E95870}"/>
              </a:ext>
            </a:extLst>
          </p:cNvPr>
          <p:cNvGrpSpPr/>
          <p:nvPr/>
        </p:nvGrpSpPr>
        <p:grpSpPr>
          <a:xfrm>
            <a:off x="-10600" y="3433439"/>
            <a:ext cx="7212176" cy="202058"/>
            <a:chOff x="-8783" y="2926548"/>
            <a:chExt cx="7220112" cy="249284"/>
          </a:xfrm>
          <a:solidFill>
            <a:srgbClr val="4FC3F7"/>
          </a:solidFill>
        </p:grpSpPr>
        <p:sp>
          <p:nvSpPr>
            <p:cNvPr id="129" name="Rechteck 128">
              <a:extLst>
                <a:ext uri="{FF2B5EF4-FFF2-40B4-BE49-F238E27FC236}">
                  <a16:creationId xmlns:a16="http://schemas.microsoft.com/office/drawing/2014/main" id="{E4B4D471-8676-0A9F-136B-4166180D1EBC}"/>
                </a:ext>
              </a:extLst>
            </p:cNvPr>
            <p:cNvSpPr/>
            <p:nvPr/>
          </p:nvSpPr>
          <p:spPr>
            <a:xfrm>
              <a:off x="-8783" y="2926548"/>
              <a:ext cx="7220112" cy="21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r>
                <a:rPr lang="en-US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FAIR Accelerator / Experiments Procurement &amp; Manufacturing</a:t>
              </a:r>
            </a:p>
          </p:txBody>
        </p:sp>
        <p:sp>
          <p:nvSpPr>
            <p:cNvPr id="153" name="Raute 152">
              <a:extLst>
                <a:ext uri="{FF2B5EF4-FFF2-40B4-BE49-F238E27FC236}">
                  <a16:creationId xmlns:a16="http://schemas.microsoft.com/office/drawing/2014/main" id="{61CFCD5F-CB56-AA26-EBCA-B4D7022F2FE2}"/>
                </a:ext>
              </a:extLst>
            </p:cNvPr>
            <p:cNvSpPr/>
            <p:nvPr/>
          </p:nvSpPr>
          <p:spPr>
            <a:xfrm>
              <a:off x="4993411" y="2944183"/>
              <a:ext cx="148089" cy="187371"/>
            </a:xfrm>
            <a:prstGeom prst="diamond">
              <a:avLst/>
            </a:prstGeom>
            <a:solidFill>
              <a:srgbClr val="FFCE2D"/>
            </a:solidFill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en-US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5" name="Textfeld 154">
              <a:extLst>
                <a:ext uri="{FF2B5EF4-FFF2-40B4-BE49-F238E27FC236}">
                  <a16:creationId xmlns:a16="http://schemas.microsoft.com/office/drawing/2014/main" id="{F968D96C-4907-F49B-A02B-26FD3891CB79}"/>
                </a:ext>
              </a:extLst>
            </p:cNvPr>
            <p:cNvSpPr txBox="1"/>
            <p:nvPr/>
          </p:nvSpPr>
          <p:spPr>
            <a:xfrm>
              <a:off x="6574504" y="2938513"/>
              <a:ext cx="542456" cy="237319"/>
            </a:xfrm>
            <a:prstGeom prst="rect">
              <a:avLst/>
            </a:prstGeom>
            <a:noFill/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ctr" defTabSz="685800"/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SIS100-FS</a:t>
              </a:r>
            </a:p>
          </p:txBody>
        </p:sp>
        <p:sp>
          <p:nvSpPr>
            <p:cNvPr id="156" name="Textfeld 155">
              <a:extLst>
                <a:ext uri="{FF2B5EF4-FFF2-40B4-BE49-F238E27FC236}">
                  <a16:creationId xmlns:a16="http://schemas.microsoft.com/office/drawing/2014/main" id="{B9291E9F-5ADA-34E1-8AFE-A6ACBA318491}"/>
                </a:ext>
              </a:extLst>
            </p:cNvPr>
            <p:cNvSpPr txBox="1"/>
            <p:nvPr/>
          </p:nvSpPr>
          <p:spPr>
            <a:xfrm>
              <a:off x="5173412" y="2941150"/>
              <a:ext cx="468719" cy="192360"/>
            </a:xfrm>
            <a:prstGeom prst="rect">
              <a:avLst/>
            </a:prstGeom>
            <a:noFill/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ctr" defTabSz="685800"/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SFRS-ES</a:t>
              </a: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0FF7422D-55E6-8B9A-66D5-B55A5CF0E334}"/>
              </a:ext>
            </a:extLst>
          </p:cNvPr>
          <p:cNvGrpSpPr/>
          <p:nvPr/>
        </p:nvGrpSpPr>
        <p:grpSpPr>
          <a:xfrm>
            <a:off x="-8781" y="3663523"/>
            <a:ext cx="8122402" cy="159106"/>
            <a:chOff x="-7102" y="3168305"/>
            <a:chExt cx="8122402" cy="216000"/>
          </a:xfrm>
        </p:grpSpPr>
        <p:sp>
          <p:nvSpPr>
            <p:cNvPr id="164" name="Rechteck 163">
              <a:extLst>
                <a:ext uri="{FF2B5EF4-FFF2-40B4-BE49-F238E27FC236}">
                  <a16:creationId xmlns:a16="http://schemas.microsoft.com/office/drawing/2014/main" id="{499C7590-AA49-5FCC-B0EF-930CBF2E7213}"/>
                </a:ext>
              </a:extLst>
            </p:cNvPr>
            <p:cNvSpPr/>
            <p:nvPr/>
          </p:nvSpPr>
          <p:spPr>
            <a:xfrm>
              <a:off x="-7102" y="3168305"/>
              <a:ext cx="8122402" cy="21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r>
                <a:rPr lang="en-US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FAIR Accelerator / Experiments Installation</a:t>
              </a:r>
            </a:p>
          </p:txBody>
        </p:sp>
        <p:sp>
          <p:nvSpPr>
            <p:cNvPr id="161" name="Textfeld 160">
              <a:extLst>
                <a:ext uri="{FF2B5EF4-FFF2-40B4-BE49-F238E27FC236}">
                  <a16:creationId xmlns:a16="http://schemas.microsoft.com/office/drawing/2014/main" id="{C9860CF0-E6D3-2F3B-3304-6D24354AABDB}"/>
                </a:ext>
              </a:extLst>
            </p:cNvPr>
            <p:cNvSpPr txBox="1"/>
            <p:nvPr/>
          </p:nvSpPr>
          <p:spPr>
            <a:xfrm>
              <a:off x="7430293" y="3189477"/>
              <a:ext cx="587177" cy="192360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ctr" defTabSz="685800"/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SIS100-FS</a:t>
              </a:r>
            </a:p>
          </p:txBody>
        </p:sp>
        <p:grpSp>
          <p:nvGrpSpPr>
            <p:cNvPr id="171" name="Gruppieren 170">
              <a:extLst>
                <a:ext uri="{FF2B5EF4-FFF2-40B4-BE49-F238E27FC236}">
                  <a16:creationId xmlns:a16="http://schemas.microsoft.com/office/drawing/2014/main" id="{42D071D4-B0A8-9FD1-738F-3C12A4DA05A0}"/>
                </a:ext>
              </a:extLst>
            </p:cNvPr>
            <p:cNvGrpSpPr/>
            <p:nvPr/>
          </p:nvGrpSpPr>
          <p:grpSpPr>
            <a:xfrm>
              <a:off x="5181268" y="3178721"/>
              <a:ext cx="854563" cy="199543"/>
              <a:chOff x="6705502" y="3115272"/>
              <a:chExt cx="854563" cy="199543"/>
            </a:xfrm>
          </p:grpSpPr>
          <p:sp>
            <p:nvSpPr>
              <p:cNvPr id="158" name="Raute 157">
                <a:extLst>
                  <a:ext uri="{FF2B5EF4-FFF2-40B4-BE49-F238E27FC236}">
                    <a16:creationId xmlns:a16="http://schemas.microsoft.com/office/drawing/2014/main" id="{92D1E747-F533-6DF3-5366-24BE1994C05C}"/>
                  </a:ext>
                </a:extLst>
              </p:cNvPr>
              <p:cNvSpPr/>
              <p:nvPr/>
            </p:nvSpPr>
            <p:spPr>
              <a:xfrm>
                <a:off x="6705502" y="3115272"/>
                <a:ext cx="149864" cy="199543"/>
              </a:xfrm>
              <a:prstGeom prst="diamond">
                <a:avLst/>
              </a:prstGeom>
              <a:solidFill>
                <a:srgbClr val="FFCE2D"/>
              </a:solidFill>
              <a:ln w="3175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8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3" name="Textfeld 162">
                <a:extLst>
                  <a:ext uri="{FF2B5EF4-FFF2-40B4-BE49-F238E27FC236}">
                    <a16:creationId xmlns:a16="http://schemas.microsoft.com/office/drawing/2014/main" id="{819E60B4-9533-67D4-4A0E-36FE8F8BA84A}"/>
                  </a:ext>
                </a:extLst>
              </p:cNvPr>
              <p:cNvSpPr txBox="1"/>
              <p:nvPr/>
            </p:nvSpPr>
            <p:spPr>
              <a:xfrm>
                <a:off x="6823645" y="3115820"/>
                <a:ext cx="736420" cy="192360"/>
              </a:xfrm>
              <a:prstGeom prst="rect">
                <a:avLst/>
              </a:prstGeom>
            </p:spPr>
            <p:txBody>
              <a:bodyPr vert="horz" wrap="none" lIns="68580" tIns="34290" rIns="68580" bIns="34290" rtlCol="0" anchor="t">
                <a:spAutoFit/>
              </a:bodyPr>
              <a:lstStyle/>
              <a:p>
                <a:pPr algn="ctr" defTabSz="685800"/>
                <a:r>
                  <a:rPr lang="en-US" sz="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HEBT/SFRS-ES</a:t>
                </a:r>
              </a:p>
            </p:txBody>
          </p:sp>
        </p:grpSp>
      </p:grpSp>
      <p:sp>
        <p:nvSpPr>
          <p:cNvPr id="80" name="Stern mit 5 Zacken 79">
            <a:extLst>
              <a:ext uri="{FF2B5EF4-FFF2-40B4-BE49-F238E27FC236}">
                <a16:creationId xmlns:a16="http://schemas.microsoft.com/office/drawing/2014/main" id="{571243CB-1082-3FA8-2C45-12A4A7FE464D}"/>
              </a:ext>
            </a:extLst>
          </p:cNvPr>
          <p:cNvSpPr/>
          <p:nvPr/>
        </p:nvSpPr>
        <p:spPr>
          <a:xfrm>
            <a:off x="8850019" y="4471041"/>
            <a:ext cx="308167" cy="284693"/>
          </a:xfrm>
          <a:prstGeom prst="star5">
            <a:avLst/>
          </a:prstGeom>
          <a:gradFill flip="none" rotWithShape="1">
            <a:gsLst>
              <a:gs pos="5000">
                <a:srgbClr val="FFFF00"/>
              </a:gs>
              <a:gs pos="65000">
                <a:srgbClr val="FFC000">
                  <a:shade val="67500"/>
                  <a:satMod val="115000"/>
                </a:srgbClr>
              </a:gs>
              <a:gs pos="93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6361DFD2-CD16-1AC4-D12A-D00C8C04DF50}"/>
              </a:ext>
            </a:extLst>
          </p:cNvPr>
          <p:cNvSpPr/>
          <p:nvPr/>
        </p:nvSpPr>
        <p:spPr>
          <a:xfrm>
            <a:off x="3012825" y="3168300"/>
            <a:ext cx="1998429" cy="172401"/>
          </a:xfrm>
          <a:prstGeom prst="rect">
            <a:avLst/>
          </a:prstGeom>
          <a:gradFill flip="none" rotWithShape="1">
            <a:gsLst>
              <a:gs pos="49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HBO</a:t>
            </a: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E1E17F16-2699-A94E-468C-DB188BBE1CAB}"/>
              </a:ext>
            </a:extLst>
          </p:cNvPr>
          <p:cNvSpPr/>
          <p:nvPr/>
        </p:nvSpPr>
        <p:spPr>
          <a:xfrm>
            <a:off x="4993883" y="3168300"/>
            <a:ext cx="4150117" cy="172401"/>
          </a:xfrm>
          <a:prstGeom prst="rect">
            <a:avLst/>
          </a:prstGeom>
          <a:gradFill flip="none" rotWithShape="1">
            <a:gsLst>
              <a:gs pos="52000">
                <a:schemeClr val="accent4"/>
              </a:gs>
              <a:gs pos="10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Regular Operation of Tech. Buildings Infrastructure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368A1EC-5D0C-B8DB-BDFF-272F6DC85B99}"/>
              </a:ext>
            </a:extLst>
          </p:cNvPr>
          <p:cNvSpPr txBox="1"/>
          <p:nvPr/>
        </p:nvSpPr>
        <p:spPr>
          <a:xfrm>
            <a:off x="7744450" y="4931391"/>
            <a:ext cx="1275981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/>
              <a:t>Version Q4.2 2025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E0A9EE8-DAF5-1A52-F21B-8BF5011E326B}"/>
              </a:ext>
            </a:extLst>
          </p:cNvPr>
          <p:cNvSpPr txBox="1"/>
          <p:nvPr/>
        </p:nvSpPr>
        <p:spPr>
          <a:xfrm>
            <a:off x="7209764" y="3971840"/>
            <a:ext cx="610740" cy="39241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defTabSz="685800"/>
            <a:r>
              <a:rPr lang="en-US" sz="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of ES</a:t>
            </a:r>
          </a:p>
          <a:p>
            <a:pPr defTabSz="685800"/>
            <a:r>
              <a:rPr lang="en-US" sz="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program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5D4D5D1-2719-1A74-F27A-D2E400F05C66}"/>
              </a:ext>
            </a:extLst>
          </p:cNvPr>
          <p:cNvSpPr txBox="1"/>
          <p:nvPr/>
        </p:nvSpPr>
        <p:spPr>
          <a:xfrm>
            <a:off x="8568547" y="4073194"/>
            <a:ext cx="575454" cy="39241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r" defTabSz="685800"/>
            <a:r>
              <a:rPr lang="en-US" sz="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of FS science program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DD43DEC-FC48-07A0-D38C-BAAAECD12852}"/>
              </a:ext>
            </a:extLst>
          </p:cNvPr>
          <p:cNvSpPr txBox="1"/>
          <p:nvPr/>
        </p:nvSpPr>
        <p:spPr>
          <a:xfrm>
            <a:off x="169940" y="292079"/>
            <a:ext cx="1454244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Level 2 Plan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641584AF-3C7F-4870-2981-48E38902C7FC}"/>
              </a:ext>
            </a:extLst>
          </p:cNvPr>
          <p:cNvSpPr/>
          <p:nvPr/>
        </p:nvSpPr>
        <p:spPr>
          <a:xfrm>
            <a:off x="4319718" y="1520955"/>
            <a:ext cx="629566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7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435C43E0-3856-1F7B-7E4B-9FA293069906}"/>
              </a:ext>
            </a:extLst>
          </p:cNvPr>
          <p:cNvSpPr/>
          <p:nvPr/>
        </p:nvSpPr>
        <p:spPr>
          <a:xfrm>
            <a:off x="5070620" y="1520955"/>
            <a:ext cx="462908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7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CAF1E6C8-ABBC-6D13-57A8-CBD0703AF103}"/>
              </a:ext>
            </a:extLst>
          </p:cNvPr>
          <p:cNvSpPr/>
          <p:nvPr/>
        </p:nvSpPr>
        <p:spPr>
          <a:xfrm>
            <a:off x="7112736" y="1528543"/>
            <a:ext cx="567285" cy="208412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7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Time</a:t>
            </a: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E7AE3B19-6595-43E6-A000-D2F7971BBE9C}"/>
              </a:ext>
            </a:extLst>
          </p:cNvPr>
          <p:cNvGrpSpPr/>
          <p:nvPr/>
        </p:nvGrpSpPr>
        <p:grpSpPr>
          <a:xfrm>
            <a:off x="8280400" y="1520955"/>
            <a:ext cx="803859" cy="216000"/>
            <a:chOff x="8280400" y="1520955"/>
            <a:chExt cx="803859" cy="216000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11DBB648-4826-D429-DF5C-49832ED90F1D}"/>
                </a:ext>
              </a:extLst>
            </p:cNvPr>
            <p:cNvSpPr/>
            <p:nvPr/>
          </p:nvSpPr>
          <p:spPr>
            <a:xfrm>
              <a:off x="8651178" y="1520955"/>
              <a:ext cx="433081" cy="216000"/>
            </a:xfrm>
            <a:prstGeom prst="rect">
              <a:avLst/>
            </a:prstGeom>
            <a:solidFill>
              <a:srgbClr val="D2469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r>
                <a:rPr lang="en-US" sz="7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 Time</a:t>
              </a: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EDD7E5F2-704D-4AC7-8A4F-B574542E49DA}"/>
                </a:ext>
              </a:extLst>
            </p:cNvPr>
            <p:cNvSpPr/>
            <p:nvPr/>
          </p:nvSpPr>
          <p:spPr>
            <a:xfrm>
              <a:off x="8280400" y="1523596"/>
              <a:ext cx="799660" cy="213359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r>
                <a:rPr lang="en-US" sz="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FAIR </a:t>
              </a:r>
            </a:p>
            <a:p>
              <a:pPr defTabSz="685800"/>
              <a:r>
                <a:rPr lang="en-US" sz="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 </a:t>
              </a:r>
            </a:p>
            <a:p>
              <a:pPr defTabSz="685800"/>
              <a:r>
                <a:rPr lang="en-US" sz="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Comm.</a:t>
              </a:r>
            </a:p>
          </p:txBody>
        </p:sp>
      </p:grpSp>
      <p:sp>
        <p:nvSpPr>
          <p:cNvPr id="49" name="Rechteck 48">
            <a:extLst>
              <a:ext uri="{FF2B5EF4-FFF2-40B4-BE49-F238E27FC236}">
                <a16:creationId xmlns:a16="http://schemas.microsoft.com/office/drawing/2014/main" id="{E9C8B2B5-7E58-7A5A-81CE-E79B846B332D}"/>
              </a:ext>
            </a:extLst>
          </p:cNvPr>
          <p:cNvSpPr/>
          <p:nvPr/>
        </p:nvSpPr>
        <p:spPr>
          <a:xfrm>
            <a:off x="2063850" y="2445073"/>
            <a:ext cx="2257684" cy="122912"/>
          </a:xfrm>
          <a:prstGeom prst="rect">
            <a:avLst/>
          </a:prstGeom>
          <a:solidFill>
            <a:srgbClr val="7030A0">
              <a:alpha val="5803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EH refurbishment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AC38DF9A-13EA-A595-4DE7-F61B3A5BC5F0}"/>
              </a:ext>
            </a:extLst>
          </p:cNvPr>
          <p:cNvSpPr/>
          <p:nvPr/>
        </p:nvSpPr>
        <p:spPr>
          <a:xfrm>
            <a:off x="2063851" y="2580891"/>
            <a:ext cx="2255868" cy="122912"/>
          </a:xfrm>
          <a:prstGeom prst="rect">
            <a:avLst/>
          </a:prstGeom>
          <a:solidFill>
            <a:srgbClr val="7030A0">
              <a:alpha val="5803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SIS-18  Hematite bar replacement </a:t>
            </a: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804274FC-CAD3-4ED2-E60B-15E24D434353}"/>
              </a:ext>
            </a:extLst>
          </p:cNvPr>
          <p:cNvSpPr/>
          <p:nvPr/>
        </p:nvSpPr>
        <p:spPr>
          <a:xfrm>
            <a:off x="0" y="2784924"/>
            <a:ext cx="854665" cy="17237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7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Civil Construction</a:t>
            </a:r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2C6DA534-894F-4B1A-82C4-E91B2ACBE535}"/>
              </a:ext>
            </a:extLst>
          </p:cNvPr>
          <p:cNvGrpSpPr/>
          <p:nvPr/>
        </p:nvGrpSpPr>
        <p:grpSpPr>
          <a:xfrm>
            <a:off x="2068663" y="3873651"/>
            <a:ext cx="4434374" cy="649134"/>
            <a:chOff x="2068663" y="3873651"/>
            <a:chExt cx="4434374" cy="649134"/>
          </a:xfrm>
        </p:grpSpPr>
        <p:grpSp>
          <p:nvGrpSpPr>
            <p:cNvPr id="68" name="Gruppieren 67">
              <a:extLst>
                <a:ext uri="{FF2B5EF4-FFF2-40B4-BE49-F238E27FC236}">
                  <a16:creationId xmlns:a16="http://schemas.microsoft.com/office/drawing/2014/main" id="{24109BB0-686A-818E-D556-EA3D62B07750}"/>
                </a:ext>
              </a:extLst>
            </p:cNvPr>
            <p:cNvGrpSpPr/>
            <p:nvPr/>
          </p:nvGrpSpPr>
          <p:grpSpPr>
            <a:xfrm>
              <a:off x="2068663" y="3873651"/>
              <a:ext cx="4402580" cy="649134"/>
              <a:chOff x="2068663" y="3104021"/>
              <a:chExt cx="4402580" cy="842063"/>
            </a:xfrm>
          </p:grpSpPr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2217A6B4-EE7F-7DB1-EAB9-AEE257C3A997}"/>
                  </a:ext>
                </a:extLst>
              </p:cNvPr>
              <p:cNvSpPr/>
              <p:nvPr/>
            </p:nvSpPr>
            <p:spPr>
              <a:xfrm>
                <a:off x="3477237" y="3104021"/>
                <a:ext cx="2994006" cy="273763"/>
              </a:xfrm>
              <a:prstGeom prst="rect">
                <a:avLst/>
              </a:prstGeom>
              <a:solidFill>
                <a:srgbClr val="FFCE2D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34290" rIns="28800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r>
                  <a:rPr lang="en-US" sz="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HEBT-ES Hardware-Commissioning</a:t>
                </a:r>
              </a:p>
            </p:txBody>
          </p:sp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E361EFE1-A066-35B4-105E-2CEDD271BC8A}"/>
                  </a:ext>
                </a:extLst>
              </p:cNvPr>
              <p:cNvSpPr/>
              <p:nvPr/>
            </p:nvSpPr>
            <p:spPr>
              <a:xfrm>
                <a:off x="2068663" y="3670554"/>
                <a:ext cx="2170123" cy="275530"/>
              </a:xfrm>
              <a:prstGeom prst="rect">
                <a:avLst/>
              </a:prstGeom>
              <a:solidFill>
                <a:srgbClr val="64B5F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lnSpc>
                    <a:spcPts val="700"/>
                  </a:lnSpc>
                </a:pPr>
                <a:r>
                  <a:rPr lang="en-US" sz="800" noProof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Cryo</a:t>
                </a:r>
                <a:r>
                  <a:rPr lang="en-US" sz="8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 </a:t>
                </a:r>
                <a:br>
                  <a:rPr lang="en-US" sz="8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8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Commissioning</a:t>
                </a:r>
              </a:p>
            </p:txBody>
          </p:sp>
        </p:grp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B951086F-B3BE-4E6B-B459-059D0324FF5F}"/>
                </a:ext>
              </a:extLst>
            </p:cNvPr>
            <p:cNvGrpSpPr/>
            <p:nvPr/>
          </p:nvGrpSpPr>
          <p:grpSpPr>
            <a:xfrm>
              <a:off x="5961562" y="3890322"/>
              <a:ext cx="541475" cy="184666"/>
              <a:chOff x="5961562" y="3890322"/>
              <a:chExt cx="541475" cy="184666"/>
            </a:xfrm>
          </p:grpSpPr>
          <p:sp>
            <p:nvSpPr>
              <p:cNvPr id="318" name="Rechteck 317">
                <a:extLst>
                  <a:ext uri="{FF2B5EF4-FFF2-40B4-BE49-F238E27FC236}">
                    <a16:creationId xmlns:a16="http://schemas.microsoft.com/office/drawing/2014/main" id="{858D3C9A-619E-4317-8809-9F32EE32AD0F}"/>
                  </a:ext>
                </a:extLst>
              </p:cNvPr>
              <p:cNvSpPr/>
              <p:nvPr/>
            </p:nvSpPr>
            <p:spPr>
              <a:xfrm>
                <a:off x="5999049" y="3915738"/>
                <a:ext cx="445273" cy="126760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DD065038-447F-49A3-AD02-92D4A7F9069C}"/>
                  </a:ext>
                </a:extLst>
              </p:cNvPr>
              <p:cNvSpPr txBox="1"/>
              <p:nvPr/>
            </p:nvSpPr>
            <p:spPr>
              <a:xfrm>
                <a:off x="5961562" y="3890322"/>
                <a:ext cx="541475" cy="18466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600" dirty="0"/>
                  <a:t>Dry-Runs</a:t>
                </a:r>
              </a:p>
            </p:txBody>
          </p:sp>
        </p:grp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DEE43556-4E91-4725-AECC-9DFB9CDE7E57}"/>
              </a:ext>
            </a:extLst>
          </p:cNvPr>
          <p:cNvGrpSpPr/>
          <p:nvPr/>
        </p:nvGrpSpPr>
        <p:grpSpPr>
          <a:xfrm>
            <a:off x="4368799" y="4095217"/>
            <a:ext cx="2668255" cy="246221"/>
            <a:chOff x="4368799" y="4095217"/>
            <a:chExt cx="2668255" cy="246221"/>
          </a:xfrm>
        </p:grpSpPr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BB5B50DD-061E-EB17-0E8E-1049A7C66057}"/>
                </a:ext>
              </a:extLst>
            </p:cNvPr>
            <p:cNvGrpSpPr/>
            <p:nvPr/>
          </p:nvGrpSpPr>
          <p:grpSpPr>
            <a:xfrm>
              <a:off x="4368799" y="4105302"/>
              <a:ext cx="2668255" cy="216001"/>
              <a:chOff x="4335070" y="3409788"/>
              <a:chExt cx="2706781" cy="273763"/>
            </a:xfrm>
          </p:grpSpPr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FA0D57C0-35B7-DC78-755B-BE9EC09AC857}"/>
                  </a:ext>
                </a:extLst>
              </p:cNvPr>
              <p:cNvSpPr/>
              <p:nvPr/>
            </p:nvSpPr>
            <p:spPr>
              <a:xfrm>
                <a:off x="4335070" y="3409789"/>
                <a:ext cx="2129775" cy="273762"/>
              </a:xfrm>
              <a:prstGeom prst="rect">
                <a:avLst/>
              </a:prstGeom>
              <a:solidFill>
                <a:srgbClr val="FFCE2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34290" rIns="28800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r>
                  <a:rPr lang="en-US" sz="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SFRS Hardware-Commissioning                                                                      </a:t>
                </a:r>
              </a:p>
            </p:txBody>
          </p:sp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F114F656-F249-222A-2BDA-580AF87C2ECF}"/>
                  </a:ext>
                </a:extLst>
              </p:cNvPr>
              <p:cNvSpPr/>
              <p:nvPr/>
            </p:nvSpPr>
            <p:spPr>
              <a:xfrm>
                <a:off x="6464844" y="3409788"/>
                <a:ext cx="577007" cy="273762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r>
                  <a:rPr lang="en-US" sz="550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 Beam Commissioning</a:t>
                </a:r>
              </a:p>
            </p:txBody>
          </p:sp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13B7910A-11A5-E315-60C9-1A81C9117C5A}"/>
                  </a:ext>
                </a:extLst>
              </p:cNvPr>
              <p:cNvSpPr/>
              <p:nvPr/>
            </p:nvSpPr>
            <p:spPr>
              <a:xfrm>
                <a:off x="6207863" y="3462518"/>
                <a:ext cx="232698" cy="182508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20" name="Textfeld 319">
              <a:extLst>
                <a:ext uri="{FF2B5EF4-FFF2-40B4-BE49-F238E27FC236}">
                  <a16:creationId xmlns:a16="http://schemas.microsoft.com/office/drawing/2014/main" id="{2F45AAFC-8DFF-4068-B650-1F09F469B94B}"/>
                </a:ext>
              </a:extLst>
            </p:cNvPr>
            <p:cNvSpPr txBox="1"/>
            <p:nvPr/>
          </p:nvSpPr>
          <p:spPr>
            <a:xfrm>
              <a:off x="6167208" y="4095217"/>
              <a:ext cx="333746" cy="24622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500" dirty="0"/>
                <a:t>Dry-</a:t>
              </a:r>
            </a:p>
            <a:p>
              <a:pPr algn="l"/>
              <a:r>
                <a:rPr lang="de-DE" sz="500" dirty="0"/>
                <a:t>Runs</a:t>
              </a:r>
            </a:p>
          </p:txBody>
        </p:sp>
      </p:grpSp>
      <p:sp>
        <p:nvSpPr>
          <p:cNvPr id="76" name="Stern mit 5 Zacken 75">
            <a:extLst>
              <a:ext uri="{FF2B5EF4-FFF2-40B4-BE49-F238E27FC236}">
                <a16:creationId xmlns:a16="http://schemas.microsoft.com/office/drawing/2014/main" id="{C251A28A-35BD-B995-5FCC-EB6A263A6563}"/>
              </a:ext>
            </a:extLst>
          </p:cNvPr>
          <p:cNvSpPr/>
          <p:nvPr/>
        </p:nvSpPr>
        <p:spPr>
          <a:xfrm>
            <a:off x="6936904" y="4030257"/>
            <a:ext cx="308167" cy="284693"/>
          </a:xfrm>
          <a:prstGeom prst="star5">
            <a:avLst/>
          </a:prstGeom>
          <a:gradFill flip="none" rotWithShape="1">
            <a:gsLst>
              <a:gs pos="5000">
                <a:srgbClr val="FFFF00"/>
              </a:gs>
              <a:gs pos="65000">
                <a:srgbClr val="FFC000">
                  <a:shade val="67500"/>
                  <a:satMod val="115000"/>
                </a:srgbClr>
              </a:gs>
              <a:gs pos="93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321" name="Stern mit 5 Zacken 75">
            <a:extLst>
              <a:ext uri="{FF2B5EF4-FFF2-40B4-BE49-F238E27FC236}">
                <a16:creationId xmlns:a16="http://schemas.microsoft.com/office/drawing/2014/main" id="{9A0F38CF-1BA5-46A1-B5E3-878F40D0D6B1}"/>
              </a:ext>
            </a:extLst>
          </p:cNvPr>
          <p:cNvSpPr/>
          <p:nvPr/>
        </p:nvSpPr>
        <p:spPr>
          <a:xfrm>
            <a:off x="4745955" y="1271859"/>
            <a:ext cx="308167" cy="284693"/>
          </a:xfrm>
          <a:prstGeom prst="star5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5000">
                <a:schemeClr val="bg1">
                  <a:lumMod val="65000"/>
                </a:schemeClr>
              </a:gs>
              <a:gs pos="61000">
                <a:schemeClr val="tx1">
                  <a:lumMod val="85000"/>
                  <a:lumOff val="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322" name="Textfeld 321">
            <a:extLst>
              <a:ext uri="{FF2B5EF4-FFF2-40B4-BE49-F238E27FC236}">
                <a16:creationId xmlns:a16="http://schemas.microsoft.com/office/drawing/2014/main" id="{0C179BEC-E3CC-4C27-AF73-9C06A6217CF8}"/>
              </a:ext>
            </a:extLst>
          </p:cNvPr>
          <p:cNvSpPr txBox="1"/>
          <p:nvPr/>
        </p:nvSpPr>
        <p:spPr>
          <a:xfrm>
            <a:off x="4886330" y="1107097"/>
            <a:ext cx="669019" cy="284693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defTabSz="685800"/>
            <a:r>
              <a:rPr lang="en-US" sz="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First beam (T1S1-I)</a:t>
            </a:r>
          </a:p>
        </p:txBody>
      </p: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1FD0BCE1-BA96-4D31-9016-9005F8393890}"/>
              </a:ext>
            </a:extLst>
          </p:cNvPr>
          <p:cNvGrpSpPr/>
          <p:nvPr/>
        </p:nvGrpSpPr>
        <p:grpSpPr>
          <a:xfrm>
            <a:off x="6389820" y="1478112"/>
            <a:ext cx="692498" cy="307777"/>
            <a:chOff x="6389820" y="1478112"/>
            <a:chExt cx="692498" cy="307777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8E7FE43F-8114-6F03-2C3E-91AC5E6DBCA4}"/>
                </a:ext>
              </a:extLst>
            </p:cNvPr>
            <p:cNvSpPr/>
            <p:nvPr/>
          </p:nvSpPr>
          <p:spPr>
            <a:xfrm>
              <a:off x="6664343" y="1520955"/>
              <a:ext cx="337760" cy="216000"/>
            </a:xfrm>
            <a:prstGeom prst="rect">
              <a:avLst/>
            </a:prstGeom>
            <a:solidFill>
              <a:srgbClr val="D2469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en-US" sz="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C6C72CDF-E549-4370-9473-138191FF5F58}"/>
                </a:ext>
              </a:extLst>
            </p:cNvPr>
            <p:cNvGrpSpPr/>
            <p:nvPr/>
          </p:nvGrpSpPr>
          <p:grpSpPr>
            <a:xfrm>
              <a:off x="6389820" y="1478112"/>
              <a:ext cx="692498" cy="307777"/>
              <a:chOff x="6389820" y="1478112"/>
              <a:chExt cx="692498" cy="307777"/>
            </a:xfrm>
          </p:grpSpPr>
          <p:sp>
            <p:nvSpPr>
              <p:cNvPr id="39" name="Rechteck 38">
                <a:extLst>
                  <a:ext uri="{FF2B5EF4-FFF2-40B4-BE49-F238E27FC236}">
                    <a16:creationId xmlns:a16="http://schemas.microsoft.com/office/drawing/2014/main" id="{CAF7137B-BF69-3F31-F0B0-BDA4E1F76389}"/>
                  </a:ext>
                </a:extLst>
              </p:cNvPr>
              <p:cNvSpPr/>
              <p:nvPr/>
            </p:nvSpPr>
            <p:spPr>
              <a:xfrm>
                <a:off x="6389820" y="1526365"/>
                <a:ext cx="612283" cy="21059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/>
                <a:r>
                  <a:rPr lang="en-US" sz="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FAIR </a:t>
                </a:r>
              </a:p>
              <a:p>
                <a:pPr defTabSz="685800"/>
                <a:r>
                  <a:rPr lang="en-US" sz="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Beam </a:t>
                </a:r>
              </a:p>
              <a:p>
                <a:pPr defTabSz="685800"/>
                <a:r>
                  <a:rPr lang="en-US" sz="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Comm.</a:t>
                </a:r>
              </a:p>
            </p:txBody>
          </p:sp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A2A6095E-DA32-4BA9-8DB3-14245F4BEA44}"/>
                  </a:ext>
                </a:extLst>
              </p:cNvPr>
              <p:cNvSpPr txBox="1"/>
              <p:nvPr/>
            </p:nvSpPr>
            <p:spPr>
              <a:xfrm>
                <a:off x="6610716" y="1478112"/>
                <a:ext cx="471602" cy="30777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7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Beam Time</a:t>
                </a:r>
              </a:p>
            </p:txBody>
          </p:sp>
        </p:grpSp>
      </p:grpSp>
      <p:sp>
        <p:nvSpPr>
          <p:cNvPr id="328" name="Rechteck 327">
            <a:extLst>
              <a:ext uri="{FF2B5EF4-FFF2-40B4-BE49-F238E27FC236}">
                <a16:creationId xmlns:a16="http://schemas.microsoft.com/office/drawing/2014/main" id="{BE587E0A-3394-403A-B3E6-7D0C61DB6AD6}"/>
              </a:ext>
            </a:extLst>
          </p:cNvPr>
          <p:cNvSpPr/>
          <p:nvPr/>
        </p:nvSpPr>
        <p:spPr>
          <a:xfrm>
            <a:off x="881660" y="1520955"/>
            <a:ext cx="1177780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7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GSI-Beam Time  </a:t>
            </a:r>
          </a:p>
        </p:txBody>
      </p:sp>
      <p:sp>
        <p:nvSpPr>
          <p:cNvPr id="187" name="Rechteck 186">
            <a:extLst>
              <a:ext uri="{FF2B5EF4-FFF2-40B4-BE49-F238E27FC236}">
                <a16:creationId xmlns:a16="http://schemas.microsoft.com/office/drawing/2014/main" id="{7E7FB9DF-0BDC-4005-8CD9-356006B659E7}"/>
              </a:ext>
            </a:extLst>
          </p:cNvPr>
          <p:cNvSpPr/>
          <p:nvPr/>
        </p:nvSpPr>
        <p:spPr>
          <a:xfrm>
            <a:off x="2066561" y="3771901"/>
            <a:ext cx="1393633" cy="756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20000">
                <a:schemeClr val="tx1">
                  <a:lumMod val="50000"/>
                  <a:lumOff val="50000"/>
                </a:schemeClr>
              </a:gs>
              <a:gs pos="93000">
                <a:schemeClr val="tx1">
                  <a:lumMod val="85000"/>
                  <a:lumOff val="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FBE Installation - T1S1-I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EC17F05-0FC2-4120-8124-820A232C3D9E}"/>
              </a:ext>
            </a:extLst>
          </p:cNvPr>
          <p:cNvSpPr txBox="1"/>
          <p:nvPr/>
        </p:nvSpPr>
        <p:spPr>
          <a:xfrm>
            <a:off x="3184963" y="4056858"/>
            <a:ext cx="364526" cy="1692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500" dirty="0">
                <a:solidFill>
                  <a:schemeClr val="bg1"/>
                </a:solidFill>
              </a:rPr>
              <a:t>Teil 2</a:t>
            </a:r>
          </a:p>
        </p:txBody>
      </p:sp>
      <p:sp>
        <p:nvSpPr>
          <p:cNvPr id="190" name="Rechteck 189">
            <a:extLst>
              <a:ext uri="{FF2B5EF4-FFF2-40B4-BE49-F238E27FC236}">
                <a16:creationId xmlns:a16="http://schemas.microsoft.com/office/drawing/2014/main" id="{65ED9BCA-E5A0-4FBF-9DDC-08431D112C00}"/>
              </a:ext>
            </a:extLst>
          </p:cNvPr>
          <p:cNvSpPr/>
          <p:nvPr/>
        </p:nvSpPr>
        <p:spPr>
          <a:xfrm>
            <a:off x="3472095" y="3873925"/>
            <a:ext cx="597320" cy="756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3000">
                <a:schemeClr val="tx1">
                  <a:lumMod val="50000"/>
                  <a:lumOff val="50000"/>
                </a:schemeClr>
              </a:gs>
              <a:gs pos="93000">
                <a:schemeClr val="tx1">
                  <a:lumMod val="85000"/>
                  <a:lumOff val="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FBE-local comm.</a:t>
            </a: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1751D7BA-4C06-478B-8104-06C623D52DF3}"/>
              </a:ext>
            </a:extLst>
          </p:cNvPr>
          <p:cNvGrpSpPr/>
          <p:nvPr/>
        </p:nvGrpSpPr>
        <p:grpSpPr>
          <a:xfrm>
            <a:off x="2943504" y="1468449"/>
            <a:ext cx="471602" cy="307777"/>
            <a:chOff x="2943504" y="1468449"/>
            <a:chExt cx="471602" cy="307777"/>
          </a:xfrm>
        </p:grpSpPr>
        <p:sp>
          <p:nvSpPr>
            <p:cNvPr id="316" name="Rechteck 315">
              <a:extLst>
                <a:ext uri="{FF2B5EF4-FFF2-40B4-BE49-F238E27FC236}">
                  <a16:creationId xmlns:a16="http://schemas.microsoft.com/office/drawing/2014/main" id="{2B4054E4-F406-42F5-82E2-EDC86850DB32}"/>
                </a:ext>
              </a:extLst>
            </p:cNvPr>
            <p:cNvSpPr/>
            <p:nvPr/>
          </p:nvSpPr>
          <p:spPr>
            <a:xfrm>
              <a:off x="3012825" y="1520955"/>
              <a:ext cx="250577" cy="216000"/>
            </a:xfrm>
            <a:prstGeom prst="rect">
              <a:avLst/>
            </a:prstGeom>
            <a:solidFill>
              <a:srgbClr val="D2469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en-US" sz="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3" name="Textfeld 192">
              <a:extLst>
                <a:ext uri="{FF2B5EF4-FFF2-40B4-BE49-F238E27FC236}">
                  <a16:creationId xmlns:a16="http://schemas.microsoft.com/office/drawing/2014/main" id="{FA1888B0-594C-4960-B463-F55468093431}"/>
                </a:ext>
              </a:extLst>
            </p:cNvPr>
            <p:cNvSpPr txBox="1"/>
            <p:nvPr/>
          </p:nvSpPr>
          <p:spPr>
            <a:xfrm>
              <a:off x="2943504" y="1468449"/>
              <a:ext cx="471602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7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 Time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00DF0FF-F2C7-473D-A3E7-C2897DBFF8BB}"/>
              </a:ext>
            </a:extLst>
          </p:cNvPr>
          <p:cNvGrpSpPr/>
          <p:nvPr/>
        </p:nvGrpSpPr>
        <p:grpSpPr>
          <a:xfrm>
            <a:off x="3787545" y="3904823"/>
            <a:ext cx="934854" cy="169277"/>
            <a:chOff x="3787545" y="3904823"/>
            <a:chExt cx="934854" cy="169277"/>
          </a:xfrm>
        </p:grpSpPr>
        <p:sp>
          <p:nvSpPr>
            <p:cNvPr id="191" name="Rechteck 190">
              <a:extLst>
                <a:ext uri="{FF2B5EF4-FFF2-40B4-BE49-F238E27FC236}">
                  <a16:creationId xmlns:a16="http://schemas.microsoft.com/office/drawing/2014/main" id="{35261270-25F9-46A3-B405-F042EA20B3C7}"/>
                </a:ext>
              </a:extLst>
            </p:cNvPr>
            <p:cNvSpPr/>
            <p:nvPr/>
          </p:nvSpPr>
          <p:spPr>
            <a:xfrm>
              <a:off x="3857422" y="3956945"/>
              <a:ext cx="430253" cy="78409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10000">
                  <a:schemeClr val="tx1">
                    <a:lumMod val="50000"/>
                    <a:lumOff val="50000"/>
                  </a:schemeClr>
                </a:gs>
                <a:gs pos="93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r>
                <a:rPr lang="en-US" sz="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95" name="Textfeld 194">
              <a:extLst>
                <a:ext uri="{FF2B5EF4-FFF2-40B4-BE49-F238E27FC236}">
                  <a16:creationId xmlns:a16="http://schemas.microsoft.com/office/drawing/2014/main" id="{3BBF279A-0441-44F5-8A91-9526FFC5002D}"/>
                </a:ext>
              </a:extLst>
            </p:cNvPr>
            <p:cNvSpPr txBox="1"/>
            <p:nvPr/>
          </p:nvSpPr>
          <p:spPr>
            <a:xfrm>
              <a:off x="3787545" y="3904823"/>
              <a:ext cx="934854" cy="1692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Remote-integ.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C30FF0B-3484-48EE-A230-0B849DC7C0A5}"/>
              </a:ext>
            </a:extLst>
          </p:cNvPr>
          <p:cNvGrpSpPr/>
          <p:nvPr/>
        </p:nvGrpSpPr>
        <p:grpSpPr>
          <a:xfrm>
            <a:off x="4222378" y="3993768"/>
            <a:ext cx="934854" cy="169277"/>
            <a:chOff x="4222378" y="3993768"/>
            <a:chExt cx="934854" cy="169277"/>
          </a:xfrm>
        </p:grpSpPr>
        <p:sp>
          <p:nvSpPr>
            <p:cNvPr id="192" name="Rechteck 191">
              <a:extLst>
                <a:ext uri="{FF2B5EF4-FFF2-40B4-BE49-F238E27FC236}">
                  <a16:creationId xmlns:a16="http://schemas.microsoft.com/office/drawing/2014/main" id="{A607CEB8-A680-4828-BC54-605EDA4B7748}"/>
                </a:ext>
              </a:extLst>
            </p:cNvPr>
            <p:cNvSpPr/>
            <p:nvPr/>
          </p:nvSpPr>
          <p:spPr>
            <a:xfrm>
              <a:off x="4285737" y="4040793"/>
              <a:ext cx="606938" cy="75600"/>
            </a:xfrm>
            <a:prstGeom prst="rect">
              <a:avLst/>
            </a:prstGeom>
            <a:gradFill flip="none" rotWithShape="1">
              <a:gsLst>
                <a:gs pos="15000">
                  <a:schemeClr val="tx1">
                    <a:lumMod val="75000"/>
                    <a:lumOff val="2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en-US" sz="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7" name="Textfeld 196">
              <a:extLst>
                <a:ext uri="{FF2B5EF4-FFF2-40B4-BE49-F238E27FC236}">
                  <a16:creationId xmlns:a16="http://schemas.microsoft.com/office/drawing/2014/main" id="{4D46615C-DD5E-4905-B610-ED9BBD863C7A}"/>
                </a:ext>
              </a:extLst>
            </p:cNvPr>
            <p:cNvSpPr txBox="1"/>
            <p:nvPr/>
          </p:nvSpPr>
          <p:spPr>
            <a:xfrm>
              <a:off x="4222378" y="3993768"/>
              <a:ext cx="934854" cy="1692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Dry run-beam comm.</a:t>
              </a:r>
            </a:p>
          </p:txBody>
        </p:sp>
      </p:grpSp>
      <p:sp>
        <p:nvSpPr>
          <p:cNvPr id="59" name="Rechteck 58">
            <a:extLst>
              <a:ext uri="{FF2B5EF4-FFF2-40B4-BE49-F238E27FC236}">
                <a16:creationId xmlns:a16="http://schemas.microsoft.com/office/drawing/2014/main" id="{DA928DB5-1B2A-B7B7-3867-CF5A0F6440F2}"/>
              </a:ext>
            </a:extLst>
          </p:cNvPr>
          <p:cNvSpPr/>
          <p:nvPr/>
        </p:nvSpPr>
        <p:spPr>
          <a:xfrm>
            <a:off x="-6060" y="1124796"/>
            <a:ext cx="2826935" cy="3820034"/>
          </a:xfrm>
          <a:prstGeom prst="rect">
            <a:avLst/>
          </a:prstGeom>
          <a:solidFill>
            <a:srgbClr val="D9D9D9">
              <a:alpha val="32941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4166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D7A59-DB17-D327-8DDE-88C5F5CC9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4275" y="4914482"/>
            <a:ext cx="744898" cy="273844"/>
          </a:xfrm>
        </p:spPr>
        <p:txBody>
          <a:bodyPr/>
          <a:lstStyle/>
          <a:p>
            <a:pPr>
              <a:defRPr/>
            </a:pPr>
            <a:fld id="{125CBDDA-5CCF-8748-8988-9DC6C8981774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4FD60-2E62-E4DE-AAAA-16DFF72E8C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72088" y="0"/>
            <a:ext cx="10302924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B8AEC6-B4EA-5D5E-3BEA-22872FFD00A6}"/>
              </a:ext>
            </a:extLst>
          </p:cNvPr>
          <p:cNvSpPr txBox="1"/>
          <p:nvPr/>
        </p:nvSpPr>
        <p:spPr bwMode="auto">
          <a:xfrm>
            <a:off x="5886450" y="4611915"/>
            <a:ext cx="310946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Thank you for your attention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3281684" y="4920458"/>
            <a:ext cx="3136599" cy="267868"/>
          </a:xfrm>
        </p:spPr>
        <p:txBody>
          <a:bodyPr/>
          <a:lstStyle/>
          <a:p>
            <a:pPr algn="l"/>
            <a:r>
              <a:rPr lang="de-DE" dirty="0"/>
              <a:t>Thomas Nilsson  |  MAC-28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>
          <a:xfrm>
            <a:off x="6365116" y="4914482"/>
            <a:ext cx="902997" cy="273844"/>
          </a:xfrm>
        </p:spPr>
        <p:txBody>
          <a:bodyPr/>
          <a:lstStyle/>
          <a:p>
            <a:r>
              <a:rPr lang="de-DE" dirty="0"/>
              <a:t>3-5 </a:t>
            </a:r>
            <a:r>
              <a:rPr lang="de-DE" dirty="0" err="1"/>
              <a:t>Dec</a:t>
            </a:r>
            <a:r>
              <a:rPr lang="de-DE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88637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3D2DF-4950-5BDC-038F-66AA59B13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Backup?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6F4FBD-5E94-1102-CD6F-2296422A7B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049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F3053D-56F6-5037-D10A-7A187B346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3976" y="1032088"/>
            <a:ext cx="4915576" cy="37921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6FAC2EA-8269-5159-31C5-3D470ACE1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FAIR Experiment Status 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9694B-B5FD-DFD8-450B-102329CA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136" y="1228756"/>
            <a:ext cx="1704313" cy="3468476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Collaborations work on maximising the science output </a:t>
            </a:r>
          </a:p>
          <a:p>
            <a:pPr lvl="1"/>
            <a:r>
              <a:rPr lang="en-GB" dirty="0"/>
              <a:t>Under the FAIR2028 goal</a:t>
            </a:r>
          </a:p>
          <a:p>
            <a:pPr lvl="1"/>
            <a:endParaRPr lang="en-GB" dirty="0"/>
          </a:p>
          <a:p>
            <a:r>
              <a:rPr lang="en-GB" dirty="0"/>
              <a:t>Experimental preparations progress</a:t>
            </a:r>
          </a:p>
          <a:p>
            <a:pPr lvl="1"/>
            <a:r>
              <a:rPr lang="en-GB" dirty="0"/>
              <a:t>Construction progress is slowly increasing towards completion</a:t>
            </a:r>
          </a:p>
          <a:p>
            <a:pPr lvl="1"/>
            <a:r>
              <a:rPr lang="en-GB" dirty="0"/>
              <a:t>Test/Commissioning progress also is increasing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C87B9-716C-1FF7-CB28-F7FF1ACE1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0602914" y="4955382"/>
            <a:ext cx="728662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0" rIns="6858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E25655B-9970-F8DD-11BE-AD86D4AC2172}"/>
              </a:ext>
            </a:extLst>
          </p:cNvPr>
          <p:cNvSpPr/>
          <p:nvPr/>
        </p:nvSpPr>
        <p:spPr>
          <a:xfrm>
            <a:off x="5831919" y="1032087"/>
            <a:ext cx="742303" cy="155049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CF4525-6CC8-8D38-793E-521DABEEB7BD}"/>
              </a:ext>
            </a:extLst>
          </p:cNvPr>
          <p:cNvSpPr/>
          <p:nvPr/>
        </p:nvSpPr>
        <p:spPr>
          <a:xfrm>
            <a:off x="7073739" y="1032087"/>
            <a:ext cx="805813" cy="155049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</p:spTree>
    <p:extLst>
      <p:ext uri="{BB962C8B-B14F-4D97-AF65-F5344CB8AC3E}">
        <p14:creationId xmlns:p14="http://schemas.microsoft.com/office/powerpoint/2010/main" val="1715769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44" y="0"/>
            <a:ext cx="9458985" cy="622436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Annual Swedish Nuclear Physics and SFAIR meeting 2025</a:t>
            </a:r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4518993" y="-331696"/>
            <a:ext cx="72000" cy="6285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7" name="Rectangle 6"/>
          <p:cNvSpPr/>
          <p:nvPr/>
        </p:nvSpPr>
        <p:spPr>
          <a:xfrm rot="5400000">
            <a:off x="4304893" y="-2405386"/>
            <a:ext cx="72000" cy="9991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147748" y="1542645"/>
            <a:ext cx="4294926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16000" indent="-216000" algn="l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</a:rPr>
              <a:t>Precision </a:t>
            </a:r>
            <a:r>
              <a:rPr lang="de-DE" sz="1400" b="1" dirty="0" err="1">
                <a:solidFill>
                  <a:schemeClr val="bg1"/>
                </a:solidFill>
              </a:rPr>
              <a:t>tests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 err="1">
                <a:solidFill>
                  <a:schemeClr val="bg1"/>
                </a:solidFill>
              </a:rPr>
              <a:t>of</a:t>
            </a:r>
            <a:r>
              <a:rPr lang="de-DE" sz="1400" b="1" dirty="0">
                <a:solidFill>
                  <a:schemeClr val="bg1"/>
                </a:solidFill>
              </a:rPr>
              <a:t> QED</a:t>
            </a:r>
          </a:p>
          <a:p>
            <a:pPr marL="216000" indent="-216000" algn="l">
              <a:buFont typeface="Wingdings" panose="05000000000000000000" pitchFamily="2" charset="2"/>
              <a:buChar char="§"/>
            </a:pPr>
            <a:r>
              <a:rPr lang="de-DE" sz="1400" b="1" dirty="0" err="1">
                <a:solidFill>
                  <a:schemeClr val="bg1"/>
                </a:solidFill>
              </a:rPr>
              <a:t>Cosmic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ray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simulator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for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irradiation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studies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</a:p>
          <a:p>
            <a:pPr marL="216000" indent="-216000" algn="l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</a:rPr>
              <a:t>Materials </a:t>
            </a:r>
            <a:r>
              <a:rPr lang="de-DE" sz="1400" b="1" dirty="0" err="1">
                <a:solidFill>
                  <a:schemeClr val="bg1"/>
                </a:solidFill>
              </a:rPr>
              <a:t>under</a:t>
            </a:r>
            <a:r>
              <a:rPr lang="de-DE" sz="1400" b="1" dirty="0">
                <a:solidFill>
                  <a:schemeClr val="bg1"/>
                </a:solidFill>
              </a:rPr>
              <a:t> high </a:t>
            </a:r>
            <a:r>
              <a:rPr lang="de-DE" sz="1400" b="1" dirty="0" err="1">
                <a:solidFill>
                  <a:schemeClr val="bg1"/>
                </a:solidFill>
              </a:rPr>
              <a:t>pressure</a:t>
            </a:r>
            <a:endParaRPr lang="de-DE" sz="1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39100E"/>
              </a:clrFrom>
              <a:clrTo>
                <a:srgbClr val="3910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6986" y="130806"/>
            <a:ext cx="2395688" cy="1557197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9614"/>
          <a:stretch/>
        </p:blipFill>
        <p:spPr>
          <a:xfrm>
            <a:off x="255175" y="229665"/>
            <a:ext cx="716032" cy="354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663" y="130806"/>
            <a:ext cx="2520337" cy="17490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66741" y="1570713"/>
            <a:ext cx="4294926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16000" indent="-216000" algn="l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</a:rPr>
              <a:t>QCD matter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at high </a:t>
            </a:r>
            <a:r>
              <a:rPr lang="de-DE" sz="1400" b="1" dirty="0" err="1">
                <a:solidFill>
                  <a:schemeClr val="bg1"/>
                </a:solidFill>
              </a:rPr>
              <a:t>baryon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densities</a:t>
            </a:r>
            <a:endParaRPr lang="de-DE" sz="1400" b="1" dirty="0">
              <a:solidFill>
                <a:schemeClr val="bg1"/>
              </a:solidFill>
            </a:endParaRPr>
          </a:p>
          <a:p>
            <a:pPr marL="216000" indent="-216000" algn="l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</a:rPr>
              <a:t>Phase </a:t>
            </a:r>
            <a:r>
              <a:rPr lang="de-DE" sz="1400" b="1" dirty="0" err="1">
                <a:solidFill>
                  <a:schemeClr val="bg1"/>
                </a:solidFill>
              </a:rPr>
              <a:t>transition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and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critical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point</a:t>
            </a:r>
            <a:endParaRPr lang="de-DE" sz="1400" b="1" dirty="0">
              <a:solidFill>
                <a:schemeClr val="bg1"/>
              </a:solidFill>
            </a:endParaRPr>
          </a:p>
          <a:p>
            <a:pPr marL="216000" indent="-216000" algn="l">
              <a:buFont typeface="Wingdings" panose="05000000000000000000" pitchFamily="2" charset="2"/>
              <a:buChar char="§"/>
            </a:pPr>
            <a:r>
              <a:rPr lang="de-DE" sz="1400" b="1" dirty="0" err="1">
                <a:solidFill>
                  <a:schemeClr val="bg1"/>
                </a:solidFill>
              </a:rPr>
              <a:t>Particles</a:t>
            </a:r>
            <a:r>
              <a:rPr lang="de-DE" sz="1400" b="1" dirty="0">
                <a:solidFill>
                  <a:schemeClr val="bg1"/>
                </a:solidFill>
              </a:rPr>
              <a:t> in </a:t>
            </a:r>
            <a:r>
              <a:rPr lang="de-DE" sz="1400" b="1" dirty="0" err="1">
                <a:solidFill>
                  <a:schemeClr val="bg1"/>
                </a:solidFill>
              </a:rPr>
              <a:t>dense</a:t>
            </a:r>
            <a:r>
              <a:rPr lang="de-DE" sz="1400" b="1" dirty="0">
                <a:solidFill>
                  <a:schemeClr val="bg1"/>
                </a:solidFill>
              </a:rPr>
              <a:t> medium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5752233" y="355332"/>
            <a:ext cx="1862667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err="1">
                <a:solidFill>
                  <a:schemeClr val="bg1"/>
                </a:solidFill>
              </a:rPr>
              <a:t>temperature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8546" y="1580453"/>
            <a:ext cx="1862667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err="1">
                <a:solidFill>
                  <a:schemeClr val="bg1"/>
                </a:solidFill>
              </a:rPr>
              <a:t>density</a:t>
            </a:r>
            <a:endParaRPr lang="de-DE" sz="1200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2136599" y="2768927"/>
            <a:ext cx="2300795" cy="1519194"/>
            <a:chOff x="-1805155" y="2875590"/>
            <a:chExt cx="2300795" cy="1519194"/>
          </a:xfrm>
        </p:grpSpPr>
        <p:sp>
          <p:nvSpPr>
            <p:cNvPr id="18" name="Rectangle 17"/>
            <p:cNvSpPr/>
            <p:nvPr/>
          </p:nvSpPr>
          <p:spPr>
            <a:xfrm>
              <a:off x="-1805155" y="2875590"/>
              <a:ext cx="2300795" cy="1519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805155" y="2894266"/>
              <a:ext cx="2300795" cy="1500518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112034" y="4039397"/>
            <a:ext cx="4294926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16000" indent="-216000" algn="l">
              <a:buFont typeface="Wingdings" panose="05000000000000000000" pitchFamily="2" charset="2"/>
              <a:buChar char="§"/>
            </a:pPr>
            <a:r>
              <a:rPr lang="de-DE" sz="1400" b="1" dirty="0" err="1">
                <a:solidFill>
                  <a:schemeClr val="bg1"/>
                </a:solidFill>
              </a:rPr>
              <a:t>Nucleosynthesis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 err="1">
                <a:solidFill>
                  <a:schemeClr val="bg1"/>
                </a:solidFill>
              </a:rPr>
              <a:t>of</a:t>
            </a:r>
            <a:r>
              <a:rPr lang="de-DE" sz="1400" b="1" dirty="0">
                <a:solidFill>
                  <a:schemeClr val="bg1"/>
                </a:solidFill>
              </a:rPr>
              <a:t> heavy </a:t>
            </a:r>
            <a:r>
              <a:rPr lang="de-DE" sz="1400" b="1" dirty="0" err="1">
                <a:solidFill>
                  <a:schemeClr val="bg1"/>
                </a:solidFill>
              </a:rPr>
              <a:t>elements</a:t>
            </a:r>
            <a:endParaRPr lang="de-DE" sz="1400" b="1" dirty="0">
              <a:solidFill>
                <a:schemeClr val="bg1"/>
              </a:solidFill>
            </a:endParaRPr>
          </a:p>
          <a:p>
            <a:pPr marL="216000" indent="-216000" algn="l">
              <a:buFont typeface="Wingdings" panose="05000000000000000000" pitchFamily="2" charset="2"/>
              <a:buChar char="§"/>
            </a:pPr>
            <a:r>
              <a:rPr lang="de-DE" sz="1400" b="1" dirty="0" err="1">
                <a:solidFill>
                  <a:schemeClr val="bg1"/>
                </a:solidFill>
              </a:rPr>
              <a:t>Structure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of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exotic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nuclei</a:t>
            </a:r>
            <a:r>
              <a:rPr lang="de-DE" sz="1400" b="1" dirty="0">
                <a:solidFill>
                  <a:schemeClr val="bg1"/>
                </a:solidFill>
              </a:rPr>
              <a:t> (e.g. </a:t>
            </a:r>
            <a:r>
              <a:rPr lang="de-DE" sz="1400" b="1" dirty="0" err="1">
                <a:solidFill>
                  <a:schemeClr val="bg1"/>
                </a:solidFill>
              </a:rPr>
              <a:t>hypernuclei</a:t>
            </a:r>
            <a:r>
              <a:rPr lang="de-DE" sz="1400" b="1" dirty="0">
                <a:solidFill>
                  <a:schemeClr val="bg1"/>
                </a:solidFill>
              </a:rPr>
              <a:t>)</a:t>
            </a:r>
          </a:p>
          <a:p>
            <a:pPr marL="216000" indent="-216000" algn="l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</a:rPr>
              <a:t>Neutron matter </a:t>
            </a:r>
            <a:r>
              <a:rPr lang="de-DE" sz="1400" b="1" dirty="0" err="1">
                <a:solidFill>
                  <a:schemeClr val="bg1"/>
                </a:solidFill>
              </a:rPr>
              <a:t>equation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of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state</a:t>
            </a:r>
            <a:endParaRPr lang="de-DE" sz="14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138" y="2786531"/>
            <a:ext cx="654489" cy="5524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62" y="2828772"/>
            <a:ext cx="1091823" cy="25845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76414" y="4066067"/>
            <a:ext cx="4294926" cy="11695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16000" indent="-216000">
              <a:buFont typeface="Wingdings" panose="05000000000000000000" pitchFamily="2" charset="2"/>
              <a:buChar char="§"/>
            </a:pPr>
            <a:r>
              <a:rPr lang="en-US" sz="1400" b="1" dirty="0" err="1">
                <a:solidFill>
                  <a:schemeClr val="bg1"/>
                </a:solidFill>
              </a:rPr>
              <a:t>Gluonic</a:t>
            </a:r>
            <a:r>
              <a:rPr lang="en-US" sz="1400" b="1" dirty="0">
                <a:solidFill>
                  <a:schemeClr val="bg1"/>
                </a:solidFill>
              </a:rPr>
              <a:t> excitations: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Hybrids, </a:t>
            </a:r>
            <a:r>
              <a:rPr lang="en-US" sz="1400" b="1" dirty="0" err="1">
                <a:solidFill>
                  <a:schemeClr val="bg1"/>
                </a:solidFill>
              </a:rPr>
              <a:t>glueballs</a:t>
            </a:r>
            <a:endParaRPr lang="en-US" sz="1400" b="1" dirty="0">
              <a:solidFill>
                <a:schemeClr val="bg1"/>
              </a:solidFill>
            </a:endParaRPr>
          </a:p>
          <a:p>
            <a:pPr marL="216000" indent="-21600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Precision spectroscopy of </a:t>
            </a:r>
            <a:r>
              <a:rPr lang="en-US" sz="1400" b="1" dirty="0" err="1">
                <a:solidFill>
                  <a:schemeClr val="bg1"/>
                </a:solidFill>
              </a:rPr>
              <a:t>charmonium</a:t>
            </a:r>
            <a:r>
              <a:rPr lang="en-US" sz="1400" b="1" dirty="0">
                <a:solidFill>
                  <a:schemeClr val="bg1"/>
                </a:solidFill>
              </a:rPr>
              <a:t> states</a:t>
            </a:r>
          </a:p>
          <a:p>
            <a:pPr marL="216000" indent="-21600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Time-like form factors, nucleon structure</a:t>
            </a:r>
          </a:p>
          <a:p>
            <a:pPr algn="l"/>
            <a:endParaRPr lang="de-DE" sz="1400" b="1" dirty="0">
              <a:solidFill>
                <a:schemeClr val="bg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593" y="2686910"/>
            <a:ext cx="2586319" cy="17633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284275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>
              <a:defRPr sz="7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28" name="Picture 12">
            <a:extLst>
              <a:ext uri="{FF2B5EF4-FFF2-40B4-BE49-F238E27FC236}">
                <a16:creationId xmlns:a16="http://schemas.microsoft.com/office/drawing/2014/main" id="{FD50052C-5246-4E3D-88AB-7B8B0A07A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82" y="229229"/>
            <a:ext cx="507492" cy="68580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5990D02D-BA6B-47EE-8068-90E8E24724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24" y="229229"/>
            <a:ext cx="828769" cy="71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25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38">
            <a:extLst>
              <a:ext uri="{FF2B5EF4-FFF2-40B4-BE49-F238E27FC236}">
                <a16:creationId xmlns:a16="http://schemas.microsoft.com/office/drawing/2014/main" id="{F7C1FCC4-AF03-4075-90F2-5F55CFC83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55540" y="1289890"/>
            <a:ext cx="3470148" cy="15329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6D8067-6726-4FDE-B244-5A3CB600A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vision for the future: FAIR 2028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B64CE7-EB61-41F0-B0A6-29360B5E4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3" y="4914483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189" rtl="0" eaLnBrk="1" latinLnBrk="0" hangingPunct="1">
              <a:defRPr sz="7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/>
              <a:pPr/>
              <a:t>5</a:t>
            </a:fld>
            <a:endParaRPr lang="de-D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FACE0C-6267-4214-9FA1-6BF899B13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8" y="998319"/>
            <a:ext cx="6039192" cy="3756561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1400" dirty="0"/>
              <a:t>FAIR in 2028 will feature the most valuable science program which can be hosted in the FS(+) infrastructure.  </a:t>
            </a:r>
          </a:p>
          <a:p>
            <a:pPr>
              <a:spcAft>
                <a:spcPts val="1200"/>
              </a:spcAft>
            </a:pPr>
            <a:r>
              <a:rPr lang="en-US" sz="1400" dirty="0"/>
              <a:t>The ”</a:t>
            </a:r>
            <a:r>
              <a:rPr lang="en-US" sz="1400" b="1" dirty="0"/>
              <a:t>FAIR 2028</a:t>
            </a:r>
            <a:r>
              <a:rPr lang="en-US" sz="1400" dirty="0"/>
              <a:t>“ science program will include:</a:t>
            </a:r>
          </a:p>
          <a:p>
            <a:pPr lvl="1">
              <a:spcAft>
                <a:spcPts val="1200"/>
              </a:spcAft>
            </a:pPr>
            <a:r>
              <a:rPr lang="en-US" sz="1200" b="1" dirty="0"/>
              <a:t>APPA</a:t>
            </a:r>
            <a:r>
              <a:rPr lang="en-US" sz="1200" dirty="0"/>
              <a:t> experiments </a:t>
            </a:r>
            <a:r>
              <a:rPr lang="en-US" sz="1200" b="1" i="1" dirty="0">
                <a:solidFill>
                  <a:schemeClr val="tx2"/>
                </a:solidFill>
              </a:rPr>
              <a:t>at the low-energy rings</a:t>
            </a:r>
            <a:r>
              <a:rPr lang="en-US" sz="1200" dirty="0"/>
              <a:t>, </a:t>
            </a:r>
            <a:r>
              <a:rPr lang="en-US" sz="1200" b="1" i="1" dirty="0">
                <a:solidFill>
                  <a:schemeClr val="tx2"/>
                </a:solidFill>
              </a:rPr>
              <a:t>at SIS100</a:t>
            </a:r>
            <a:r>
              <a:rPr lang="en-US" sz="1200" dirty="0"/>
              <a:t>, at the </a:t>
            </a:r>
            <a:r>
              <a:rPr lang="en-US" sz="1200" b="1" i="1" dirty="0">
                <a:solidFill>
                  <a:schemeClr val="tx2"/>
                </a:solidFill>
              </a:rPr>
              <a:t>caves at SIS18 and UNILAC</a:t>
            </a:r>
            <a:r>
              <a:rPr lang="en-US" sz="1200" dirty="0"/>
              <a:t> </a:t>
            </a:r>
            <a:r>
              <a:rPr lang="en-US" sz="1200" dirty="0">
                <a:solidFill>
                  <a:schemeClr val="tx1"/>
                </a:solidFill>
              </a:rPr>
              <a:t>with and at </a:t>
            </a:r>
            <a:r>
              <a:rPr lang="en-US" sz="1200" b="1" i="1" dirty="0">
                <a:solidFill>
                  <a:schemeClr val="tx2"/>
                </a:solidFill>
              </a:rPr>
              <a:t>PHELIX</a:t>
            </a:r>
            <a:r>
              <a:rPr lang="en-US" sz="1200" dirty="0"/>
              <a:t> and a limited set of experiments which could be hosted at all the </a:t>
            </a:r>
            <a:r>
              <a:rPr lang="en-US" sz="1200" b="1" i="1" dirty="0">
                <a:solidFill>
                  <a:schemeClr val="tx2"/>
                </a:solidFill>
              </a:rPr>
              <a:t>caves served by SIS100</a:t>
            </a:r>
          </a:p>
          <a:p>
            <a:pPr lvl="1">
              <a:spcAft>
                <a:spcPts val="1200"/>
              </a:spcAft>
            </a:pPr>
            <a:r>
              <a:rPr lang="en-US" sz="1200" b="1" dirty="0"/>
              <a:t>NUSTAR</a:t>
            </a:r>
            <a:r>
              <a:rPr lang="en-US" sz="1200" dirty="0"/>
              <a:t> at the </a:t>
            </a:r>
            <a:r>
              <a:rPr lang="en-US" sz="1200" b="1" i="1" dirty="0">
                <a:solidFill>
                  <a:schemeClr val="tx2"/>
                </a:solidFill>
              </a:rPr>
              <a:t>Super FRS with SIS100 beams</a:t>
            </a:r>
            <a:r>
              <a:rPr lang="en-US" sz="1200" dirty="0"/>
              <a:t>, plus </a:t>
            </a:r>
            <a:r>
              <a:rPr lang="en-US" sz="1200" b="1" i="1" dirty="0">
                <a:solidFill>
                  <a:schemeClr val="tx2"/>
                </a:solidFill>
              </a:rPr>
              <a:t>SHE and MATS experiments at UNILAC</a:t>
            </a:r>
            <a:r>
              <a:rPr lang="en-US" sz="1200" dirty="0"/>
              <a:t> and </a:t>
            </a:r>
            <a:r>
              <a:rPr lang="en-US" sz="1200" b="1" i="1" dirty="0">
                <a:solidFill>
                  <a:schemeClr val="tx2"/>
                </a:solidFill>
              </a:rPr>
              <a:t>ILIMA at the low-energy rings</a:t>
            </a:r>
          </a:p>
          <a:p>
            <a:pPr lvl="1">
              <a:spcAft>
                <a:spcPts val="1200"/>
              </a:spcAft>
            </a:pPr>
            <a:r>
              <a:rPr lang="en-US" sz="1200" b="1" dirty="0"/>
              <a:t>CBM</a:t>
            </a:r>
            <a:r>
              <a:rPr lang="en-US" sz="1200" dirty="0"/>
              <a:t> at the </a:t>
            </a:r>
            <a:r>
              <a:rPr lang="en-US" sz="1200" b="1" i="1" dirty="0">
                <a:solidFill>
                  <a:schemeClr val="tx2"/>
                </a:solidFill>
              </a:rPr>
              <a:t>new cave with SIS100 beams</a:t>
            </a:r>
            <a:r>
              <a:rPr lang="en-US" sz="1200" dirty="0"/>
              <a:t>, and </a:t>
            </a:r>
            <a:r>
              <a:rPr lang="en-US" sz="1200" b="1" i="1" dirty="0">
                <a:solidFill>
                  <a:schemeClr val="tx2"/>
                </a:solidFill>
              </a:rPr>
              <a:t>HADES at SIS18</a:t>
            </a:r>
          </a:p>
          <a:p>
            <a:pPr lvl="1">
              <a:spcAft>
                <a:spcPts val="1200"/>
              </a:spcAft>
            </a:pPr>
            <a:r>
              <a:rPr lang="en-US" sz="1200" b="1" dirty="0"/>
              <a:t>PANDA </a:t>
            </a:r>
            <a:r>
              <a:rPr lang="en-US" sz="1200" dirty="0"/>
              <a:t>is developing a hadron physics program to be carried as bridge towards the program with antiprotons, when possible</a:t>
            </a:r>
            <a:r>
              <a:rPr lang="en-US" sz="1200" b="1" i="1" dirty="0">
                <a:solidFill>
                  <a:schemeClr val="tx2"/>
                </a:solidFill>
              </a:rPr>
              <a:t> using the caves and beams available at GSI/FAIR</a:t>
            </a:r>
            <a:r>
              <a:rPr lang="en-US" sz="1200" dirty="0"/>
              <a:t> and synergies with other experiments.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FF6F88-F81B-408B-8825-9F2E6BC59E22}"/>
              </a:ext>
            </a:extLst>
          </p:cNvPr>
          <p:cNvSpPr txBox="1"/>
          <p:nvPr/>
        </p:nvSpPr>
        <p:spPr>
          <a:xfrm>
            <a:off x="2955010" y="4470469"/>
            <a:ext cx="612120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/>
              <a:t>→Research Strategy for the integrated FAIR/GSI campus</a:t>
            </a:r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D43B7457-6801-403F-9895-5CEE5A64B527}"/>
              </a:ext>
            </a:extLst>
          </p:cNvPr>
          <p:cNvSpPr txBox="1">
            <a:spLocks/>
          </p:cNvSpPr>
          <p:nvPr/>
        </p:nvSpPr>
        <p:spPr>
          <a:xfrm>
            <a:off x="3281684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750" kern="120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/>
              <a:t>Thomas Nilsson  |  MAC-28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0831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3206883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Research Strategy Meeting for the integrated FAIR/GSI campus, July 2025: </a:t>
            </a:r>
            <a:endParaRPr dirty="0"/>
          </a:p>
        </p:txBody>
      </p:sp>
      <p:sp>
        <p:nvSpPr>
          <p:cNvPr id="830558308" name="Slide Number Placeholder 2"/>
          <p:cNvSpPr>
            <a:spLocks noGrp="1"/>
          </p:cNvSpPr>
          <p:nvPr>
            <p:ph type="sldNum" sz="quarter" idx="429496729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848934934" name="Inhaltsplatzhalter 2"/>
          <p:cNvSpPr txBox="1"/>
          <p:nvPr/>
        </p:nvSpPr>
        <p:spPr bwMode="auto">
          <a:xfrm>
            <a:off x="1547664" y="1080000"/>
            <a:ext cx="5400600" cy="3327954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>
            <a:noAutofit/>
          </a:bodyPr>
          <a:lstStyle>
            <a:lvl1pPr marL="342900" indent="-34290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24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20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6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4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7169" defTabSz="297000">
              <a:spcBef>
                <a:spcPts val="450"/>
              </a:spcBef>
              <a:defRPr/>
            </a:pPr>
            <a:r>
              <a:rPr lang="de-DE" sz="1500" b="1" dirty="0" err="1"/>
              <a:t>Priority</a:t>
            </a:r>
            <a:r>
              <a:rPr lang="de-DE" sz="1500" b="1" dirty="0"/>
              <a:t> 0:</a:t>
            </a:r>
            <a:r>
              <a:rPr lang="de-DE" sz="1500" dirty="0"/>
              <a:t> </a:t>
            </a:r>
            <a:endParaRPr sz="1800" dirty="0"/>
          </a:p>
          <a:p>
            <a:pPr marL="507206" lvl="1" defTabSz="297000">
              <a:spcBef>
                <a:spcPts val="450"/>
              </a:spcBef>
              <a:defRPr/>
            </a:pPr>
            <a:r>
              <a:rPr lang="en-US" sz="1425" dirty="0"/>
              <a:t>overarching priority is the scheduled completion of the facilities for</a:t>
            </a:r>
          </a:p>
          <a:p>
            <a:pPr marL="907256" lvl="2" defTabSz="297000">
              <a:spcBef>
                <a:spcPts val="450"/>
              </a:spcBef>
              <a:defRPr/>
            </a:pPr>
            <a:r>
              <a:rPr lang="de-DE" sz="1425" b="1" dirty="0"/>
              <a:t>Early Science, </a:t>
            </a:r>
          </a:p>
          <a:p>
            <a:pPr marL="907256" lvl="2" defTabSz="297000">
              <a:spcBef>
                <a:spcPts val="450"/>
              </a:spcBef>
              <a:defRPr/>
            </a:pPr>
            <a:r>
              <a:rPr lang="de-DE" sz="1425" b="1" dirty="0"/>
              <a:t>First Science </a:t>
            </a:r>
            <a:endParaRPr lang="de-DE" sz="1350" dirty="0"/>
          </a:p>
          <a:p>
            <a:pPr marL="907256" lvl="2" defTabSz="297000">
              <a:spcBef>
                <a:spcPts val="450"/>
              </a:spcBef>
              <a:defRPr/>
            </a:pPr>
            <a:r>
              <a:rPr lang="de-DE" sz="1425" b="1" dirty="0"/>
              <a:t>and First Science +</a:t>
            </a:r>
            <a:endParaRPr sz="1350" dirty="0"/>
          </a:p>
          <a:p>
            <a:pPr marL="635794" lvl="2" indent="0" defTabSz="297000">
              <a:spcBef>
                <a:spcPts val="900"/>
              </a:spcBef>
              <a:buNone/>
              <a:defRPr/>
            </a:pPr>
            <a:r>
              <a:rPr lang="de-DE" sz="1425" b="1" dirty="0"/>
              <a:t>		→ </a:t>
            </a:r>
            <a:r>
              <a:rPr lang="de-DE" sz="1425" b="1" dirty="0">
                <a:solidFill>
                  <a:srgbClr val="FFC000"/>
                </a:solidFill>
              </a:rPr>
              <a:t>FAIR 2028</a:t>
            </a:r>
            <a:endParaRPr lang="de-DE" sz="1575" b="1" dirty="0">
              <a:solidFill>
                <a:srgbClr val="FFC000"/>
              </a:solidFill>
            </a:endParaRPr>
          </a:p>
          <a:p>
            <a:pPr marL="635794" lvl="2" indent="0" defTabSz="297000">
              <a:spcBef>
                <a:spcPts val="450"/>
              </a:spcBef>
              <a:buNone/>
              <a:defRPr/>
            </a:pPr>
            <a:r>
              <a:rPr lang="de-DE" sz="1425" dirty="0" err="1"/>
              <a:t>permitting</a:t>
            </a:r>
            <a:r>
              <a:rPr lang="de-DE" sz="1425" dirty="0"/>
              <a:t> </a:t>
            </a:r>
            <a:r>
              <a:rPr lang="de-DE" sz="1425" dirty="0" err="1"/>
              <a:t>world-unique</a:t>
            </a:r>
            <a:r>
              <a:rPr lang="de-DE" sz="1425" dirty="0"/>
              <a:t> </a:t>
            </a:r>
            <a:r>
              <a:rPr lang="de-DE" sz="1425" b="1" dirty="0">
                <a:solidFill>
                  <a:srgbClr val="FFC000"/>
                </a:solidFill>
              </a:rPr>
              <a:t>Research</a:t>
            </a:r>
            <a:r>
              <a:rPr lang="de-DE" sz="1425" dirty="0"/>
              <a:t> </a:t>
            </a:r>
            <a:endParaRPr lang="de-DE" sz="1425" b="1" dirty="0"/>
          </a:p>
          <a:p>
            <a:pPr marL="635794" lvl="2" indent="0" defTabSz="297000">
              <a:spcBef>
                <a:spcPts val="450"/>
              </a:spcBef>
              <a:buNone/>
              <a:defRPr/>
            </a:pPr>
            <a:endParaRPr lang="de-DE" sz="1425" b="1" dirty="0"/>
          </a:p>
          <a:p>
            <a:pPr marL="635794" lvl="2" indent="0" defTabSz="297000">
              <a:spcBef>
                <a:spcPts val="450"/>
              </a:spcBef>
              <a:buNone/>
              <a:defRPr/>
            </a:pPr>
            <a:endParaRPr lang="de-DE" sz="1425" b="1" dirty="0"/>
          </a:p>
          <a:p>
            <a:pPr marL="507206" lvl="1" defTabSz="297000">
              <a:spcBef>
                <a:spcPts val="450"/>
              </a:spcBef>
              <a:defRPr/>
            </a:pPr>
            <a:r>
              <a:rPr lang="de-DE" sz="1425" b="1" dirty="0"/>
              <a:t>200</a:t>
            </a:r>
            <a:r>
              <a:rPr lang="de-DE" sz="1500" dirty="0"/>
              <a:t> </a:t>
            </a:r>
            <a:r>
              <a:rPr lang="en-US" sz="1425" b="1" dirty="0"/>
              <a:t>days of physics beam time annually from 2029</a:t>
            </a:r>
            <a:endParaRPr lang="de-DE" sz="1425" dirty="0"/>
          </a:p>
        </p:txBody>
      </p:sp>
      <p:graphicFrame>
        <p:nvGraphicFramePr>
          <p:cNvPr id="1508639765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5393054"/>
              </p:ext>
            </p:extLst>
          </p:nvPr>
        </p:nvGraphicFramePr>
        <p:xfrm>
          <a:off x="6124245" y="1723419"/>
          <a:ext cx="2131283" cy="2028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5304524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Research Strategy Meeting for the integrated FAIR/GSI campus, July 2025: </a:t>
            </a:r>
            <a:endParaRPr dirty="0"/>
          </a:p>
        </p:txBody>
      </p:sp>
      <p:sp>
        <p:nvSpPr>
          <p:cNvPr id="156561039" name="Slide Number Placeholder 2"/>
          <p:cNvSpPr>
            <a:spLocks noGrp="1"/>
          </p:cNvSpPr>
          <p:nvPr>
            <p:ph type="sldNum" sz="quarter" idx="429496729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153749220" name="Inhaltsplatzhalter 2"/>
          <p:cNvSpPr txBox="1"/>
          <p:nvPr/>
        </p:nvSpPr>
        <p:spPr bwMode="auto">
          <a:xfrm>
            <a:off x="1548000" y="1080000"/>
            <a:ext cx="5400000" cy="2160000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>
            <a:noAutofit/>
          </a:bodyPr>
          <a:lstStyle>
            <a:lvl1pPr marL="342900" indent="-34290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24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20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6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4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7169" defTabSz="297000">
              <a:spcBef>
                <a:spcPts val="450"/>
              </a:spcBef>
              <a:defRPr/>
            </a:pPr>
            <a:r>
              <a:rPr lang="de-DE" sz="1500" b="1" dirty="0" err="1"/>
              <a:t>Priority</a:t>
            </a:r>
            <a:r>
              <a:rPr lang="de-DE" sz="1500" b="1" dirty="0"/>
              <a:t> 1: </a:t>
            </a:r>
            <a:endParaRPr sz="1800" dirty="0"/>
          </a:p>
          <a:p>
            <a:pPr marL="507206" lvl="1" defTabSz="297000">
              <a:spcBef>
                <a:spcPts val="450"/>
              </a:spcBef>
              <a:defRPr/>
            </a:pPr>
            <a:r>
              <a:rPr lang="de-DE" sz="1425" dirty="0"/>
              <a:t>Research at </a:t>
            </a:r>
            <a:r>
              <a:rPr lang="de-DE" sz="1425" dirty="0" err="1"/>
              <a:t>the</a:t>
            </a:r>
            <a:r>
              <a:rPr lang="de-DE" sz="1425" dirty="0"/>
              <a:t> </a:t>
            </a:r>
            <a:r>
              <a:rPr lang="de-DE" sz="1425" dirty="0" err="1"/>
              <a:t>installations</a:t>
            </a:r>
            <a:r>
              <a:rPr lang="de-DE" sz="1425" dirty="0"/>
              <a:t> </a:t>
            </a:r>
            <a:r>
              <a:rPr lang="de-DE" sz="1425" dirty="0" err="1"/>
              <a:t>of</a:t>
            </a:r>
            <a:r>
              <a:rPr lang="de-DE" sz="1425" dirty="0"/>
              <a:t> </a:t>
            </a:r>
            <a:r>
              <a:rPr lang="de-DE" sz="1425" b="1" dirty="0"/>
              <a:t>First Science ++</a:t>
            </a:r>
            <a:endParaRPr sz="1500" dirty="0"/>
          </a:p>
          <a:p>
            <a:pPr marL="807244" lvl="2" defTabSz="297000">
              <a:spcBef>
                <a:spcPts val="450"/>
              </a:spcBef>
              <a:defRPr/>
            </a:pPr>
            <a:r>
              <a:rPr lang="de-DE" sz="1275" b="1" dirty="0" err="1"/>
              <a:t>Commissioning</a:t>
            </a:r>
            <a:r>
              <a:rPr lang="de-DE" sz="1275" b="1" dirty="0"/>
              <a:t> </a:t>
            </a:r>
            <a:r>
              <a:rPr lang="de-DE" sz="1275" b="1" dirty="0" err="1"/>
              <a:t>of</a:t>
            </a:r>
            <a:r>
              <a:rPr lang="de-DE" sz="1275" b="1" dirty="0"/>
              <a:t> </a:t>
            </a:r>
            <a:r>
              <a:rPr lang="de-DE" sz="1275" b="1" dirty="0" err="1"/>
              <a:t>the</a:t>
            </a:r>
            <a:r>
              <a:rPr lang="de-DE" sz="1275" b="1" dirty="0"/>
              <a:t> Low Energy Branch and APPA Caves</a:t>
            </a:r>
            <a:endParaRPr sz="1350" dirty="0"/>
          </a:p>
          <a:p>
            <a:pPr marL="507206" lvl="1" defTabSz="297000">
              <a:spcBef>
                <a:spcPts val="450"/>
              </a:spcBef>
              <a:defRPr/>
            </a:pPr>
            <a:r>
              <a:rPr lang="de-DE" sz="1425" dirty="0"/>
              <a:t>Realisation </a:t>
            </a:r>
            <a:r>
              <a:rPr lang="de-DE" sz="1425" dirty="0" err="1"/>
              <a:t>of</a:t>
            </a:r>
            <a:r>
              <a:rPr lang="de-DE" sz="1425" dirty="0"/>
              <a:t> </a:t>
            </a:r>
            <a:r>
              <a:rPr lang="de-DE" sz="1425" b="1" dirty="0"/>
              <a:t>HELIAC</a:t>
            </a:r>
            <a:r>
              <a:rPr lang="de-DE" sz="1425" dirty="0"/>
              <a:t> </a:t>
            </a:r>
            <a:r>
              <a:rPr lang="de-DE" sz="1425" dirty="0" err="1"/>
              <a:t>for</a:t>
            </a:r>
            <a:r>
              <a:rPr lang="de-DE" sz="1425" dirty="0"/>
              <a:t> </a:t>
            </a:r>
            <a:r>
              <a:rPr lang="de-DE" sz="1425" b="1" dirty="0">
                <a:solidFill>
                  <a:srgbClr val="FFC000"/>
                </a:solidFill>
              </a:rPr>
              <a:t>Material Research, and Superheavy Elements</a:t>
            </a:r>
            <a:endParaRPr sz="1500" dirty="0"/>
          </a:p>
          <a:p>
            <a:pPr marL="507206" lvl="1">
              <a:spcBef>
                <a:spcPts val="450"/>
              </a:spcBef>
              <a:defRPr/>
            </a:pPr>
            <a:endParaRPr lang="de-DE" sz="1500" dirty="0"/>
          </a:p>
        </p:txBody>
      </p:sp>
      <p:pic>
        <p:nvPicPr>
          <p:cNvPr id="1402365331" name="Grafik 9"/>
          <p:cNvPicPr>
            <a:picLocks noChangeAspect="1"/>
          </p:cNvPicPr>
          <p:nvPr/>
        </p:nvPicPr>
        <p:blipFill>
          <a:blip r:embed="rId3"/>
          <a:srcRect l="15743" t="-1227" r="34209" b="1227"/>
          <a:stretch/>
        </p:blipFill>
        <p:spPr bwMode="auto">
          <a:xfrm>
            <a:off x="5598115" y="2727687"/>
            <a:ext cx="1899308" cy="208014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6296322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Research Strategy Meeting for the integrated FAIR/GSI campus, July 2025: </a:t>
            </a:r>
            <a:endParaRPr dirty="0"/>
          </a:p>
        </p:txBody>
      </p:sp>
      <p:sp>
        <p:nvSpPr>
          <p:cNvPr id="204784409" name="Slide Number Placeholder 2"/>
          <p:cNvSpPr>
            <a:spLocks noGrp="1"/>
          </p:cNvSpPr>
          <p:nvPr>
            <p:ph type="sldNum" sz="quarter" idx="429496729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1027163516" name="Inhaltsplatzhalter 2"/>
          <p:cNvSpPr txBox="1"/>
          <p:nvPr/>
        </p:nvSpPr>
        <p:spPr bwMode="auto">
          <a:xfrm>
            <a:off x="1548000" y="1080000"/>
            <a:ext cx="5832648" cy="294991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>
            <a:noAutofit/>
          </a:bodyPr>
          <a:lstStyle>
            <a:lvl1pPr marL="342900" indent="-34290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24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20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6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4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97000">
              <a:spcBef>
                <a:spcPts val="450"/>
              </a:spcBef>
              <a:buNone/>
              <a:defRPr/>
            </a:pPr>
            <a:r>
              <a:rPr lang="en-US" sz="1500" b="1" dirty="0"/>
              <a:t>Further goals: Research with</a:t>
            </a:r>
          </a:p>
          <a:p>
            <a:pPr defTabSz="297000">
              <a:spcBef>
                <a:spcPts val="450"/>
              </a:spcBef>
              <a:defRPr/>
            </a:pPr>
            <a:r>
              <a:rPr lang="en-US" sz="1500" b="1" dirty="0"/>
              <a:t>
Uranium intensity increased by a factor of 5
PHELIX successor for laser physics
AGATA in the NUSTAR Low Energy Building from 2032 
Thorium beam</a:t>
            </a:r>
          </a:p>
          <a:p>
            <a:pPr defTabSz="297000">
              <a:spcBef>
                <a:spcPts val="450"/>
              </a:spcBef>
              <a:buFont typeface="Wingdings" panose="05000000000000000000" pitchFamily="2" charset="2"/>
              <a:buChar char="§"/>
              <a:defRPr/>
            </a:pPr>
            <a:r>
              <a:rPr lang="en-US" sz="1500" b="1" dirty="0"/>
              <a:t>
At least five years of operation with SIS100 before installing the Alvarez 2.0</a:t>
            </a:r>
            <a:endParaRPr sz="1800" dirty="0"/>
          </a:p>
          <a:p>
            <a:pPr marL="207169" defTabSz="297000">
              <a:spcBef>
                <a:spcPts val="450"/>
              </a:spcBef>
              <a:defRPr/>
            </a:pPr>
            <a:endParaRPr lang="de-DE" sz="1500" b="1" dirty="0"/>
          </a:p>
          <a:p>
            <a:pPr marL="207169" defTabSz="297000">
              <a:spcBef>
                <a:spcPts val="450"/>
              </a:spcBef>
              <a:defRPr/>
            </a:pPr>
            <a:endParaRPr lang="de-DE" sz="1500" b="1" dirty="0"/>
          </a:p>
          <a:p>
            <a:pPr marL="507206" lvl="1" defTabSz="297000">
              <a:spcBef>
                <a:spcPts val="450"/>
              </a:spcBef>
              <a:defRPr/>
            </a:pPr>
            <a:endParaRPr lang="de-DE" sz="1425" dirty="0"/>
          </a:p>
        </p:txBody>
      </p:sp>
      <p:pic>
        <p:nvPicPr>
          <p:cNvPr id="1445397934" name="Grafik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77393" y="2700042"/>
            <a:ext cx="2017156" cy="20171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3F72F9C-8255-C1B2-0315-EE8482F73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43FD95-A219-BCB9-7D0E-2BDDDAB79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Long-term goals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AF802F-473D-4483-3D81-82E970C38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49" y="1132956"/>
            <a:ext cx="7255867" cy="32344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B16805A-E52F-19B9-6EB1-961C44172006}"/>
              </a:ext>
            </a:extLst>
          </p:cNvPr>
          <p:cNvGrpSpPr/>
          <p:nvPr/>
        </p:nvGrpSpPr>
        <p:grpSpPr>
          <a:xfrm>
            <a:off x="697861" y="3106947"/>
            <a:ext cx="1335821" cy="654893"/>
            <a:chOff x="539552" y="4005064"/>
            <a:chExt cx="1878023" cy="69249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CDE8206-87D7-7B58-7F4E-21A96671AC0D}"/>
                </a:ext>
              </a:extLst>
            </p:cNvPr>
            <p:cNvSpPr/>
            <p:nvPr/>
          </p:nvSpPr>
          <p:spPr>
            <a:xfrm>
              <a:off x="539552" y="4005064"/>
              <a:ext cx="1878023" cy="6924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922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78AC202-F016-DE79-5186-33385CBE3B51}"/>
                </a:ext>
              </a:extLst>
            </p:cNvPr>
            <p:cNvGrpSpPr/>
            <p:nvPr/>
          </p:nvGrpSpPr>
          <p:grpSpPr>
            <a:xfrm>
              <a:off x="638589" y="4054188"/>
              <a:ext cx="1593487" cy="198387"/>
              <a:chOff x="638589" y="4054188"/>
              <a:chExt cx="1593487" cy="198387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E6970FD-3251-B0AE-E4EF-61BEB8BD26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589" y="4143563"/>
                <a:ext cx="477027" cy="0"/>
              </a:xfrm>
              <a:prstGeom prst="line">
                <a:avLst/>
              </a:prstGeom>
              <a:ln w="50800">
                <a:solidFill>
                  <a:srgbClr val="02E90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1FB8C83-7AD2-2745-5260-99F5E508AEBA}"/>
                  </a:ext>
                </a:extLst>
              </p:cNvPr>
              <p:cNvSpPr txBox="1"/>
              <p:nvPr/>
            </p:nvSpPr>
            <p:spPr>
              <a:xfrm>
                <a:off x="1115616" y="4054188"/>
                <a:ext cx="1116460" cy="198387"/>
              </a:xfrm>
              <a:prstGeom prst="rect">
                <a:avLst/>
              </a:prstGeom>
            </p:spPr>
            <p:txBody>
              <a:bodyPr vert="horz" wrap="none" lIns="68580" tIns="34290" rIns="68580" bIns="34290" rtlCol="0" anchor="t">
                <a:spAutoFit/>
              </a:bodyPr>
              <a:lstStyle/>
              <a:p>
                <a:pPr algn="l"/>
                <a:r>
                  <a:rPr lang="en-GB" sz="769" dirty="0"/>
                  <a:t>First Science +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A396251-3798-244F-B289-4EA19833AD48}"/>
                </a:ext>
              </a:extLst>
            </p:cNvPr>
            <p:cNvGrpSpPr/>
            <p:nvPr/>
          </p:nvGrpSpPr>
          <p:grpSpPr>
            <a:xfrm>
              <a:off x="638589" y="4469686"/>
              <a:ext cx="1679127" cy="198387"/>
              <a:chOff x="638589" y="4054188"/>
              <a:chExt cx="1679127" cy="198387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D1DB2EE-B18D-EAB8-458D-727135C0D1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589" y="4143563"/>
                <a:ext cx="477027" cy="0"/>
              </a:xfrm>
              <a:prstGeom prst="line">
                <a:avLst/>
              </a:prstGeom>
              <a:ln w="50800">
                <a:solidFill>
                  <a:srgbClr val="E39C0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593BD6D-0084-0025-AD85-47540F948283}"/>
                  </a:ext>
                </a:extLst>
              </p:cNvPr>
              <p:cNvSpPr txBox="1"/>
              <p:nvPr/>
            </p:nvSpPr>
            <p:spPr>
              <a:xfrm>
                <a:off x="1115617" y="4054188"/>
                <a:ext cx="1202099" cy="198387"/>
              </a:xfrm>
              <a:prstGeom prst="rect">
                <a:avLst/>
              </a:prstGeom>
            </p:spPr>
            <p:txBody>
              <a:bodyPr vert="horz" wrap="none" lIns="68580" tIns="34290" rIns="68580" bIns="34290" rtlCol="0" anchor="t">
                <a:spAutoFit/>
              </a:bodyPr>
              <a:lstStyle/>
              <a:p>
                <a:pPr algn="l"/>
                <a:r>
                  <a:rPr lang="en-GB" sz="769" dirty="0"/>
                  <a:t>MSV completion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F770E75-ADA5-3827-BDCA-452C093E24CE}"/>
                </a:ext>
              </a:extLst>
            </p:cNvPr>
            <p:cNvGrpSpPr/>
            <p:nvPr/>
          </p:nvGrpSpPr>
          <p:grpSpPr>
            <a:xfrm>
              <a:off x="638589" y="4265391"/>
              <a:ext cx="1325303" cy="198387"/>
              <a:chOff x="638589" y="4054188"/>
              <a:chExt cx="1325303" cy="198387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A2EB76B-BA74-D063-CC8F-6677CDC5C3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589" y="4143563"/>
                <a:ext cx="477027" cy="0"/>
              </a:xfrm>
              <a:prstGeom prst="line">
                <a:avLst/>
              </a:prstGeom>
              <a:ln w="50800">
                <a:solidFill>
                  <a:srgbClr val="0100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BBB6268-1B55-4162-E94E-DA50853DA032}"/>
                  </a:ext>
                </a:extLst>
              </p:cNvPr>
              <p:cNvSpPr txBox="1"/>
              <p:nvPr/>
            </p:nvSpPr>
            <p:spPr>
              <a:xfrm>
                <a:off x="1115617" y="4054188"/>
                <a:ext cx="848275" cy="198387"/>
              </a:xfrm>
              <a:prstGeom prst="rect">
                <a:avLst/>
              </a:prstGeom>
            </p:spPr>
            <p:txBody>
              <a:bodyPr vert="horz" wrap="none" lIns="68580" tIns="34290" rIns="68580" bIns="34290" rtlCol="0" anchor="t">
                <a:spAutoFit/>
              </a:bodyPr>
              <a:lstStyle/>
              <a:p>
                <a:pPr algn="l"/>
                <a:r>
                  <a:rPr lang="en-GB" sz="769" dirty="0"/>
                  <a:t>Next steps</a:t>
                </a: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AEA1AF7-055E-ED7F-3265-C35A27021DB2}"/>
              </a:ext>
            </a:extLst>
          </p:cNvPr>
          <p:cNvSpPr txBox="1"/>
          <p:nvPr/>
        </p:nvSpPr>
        <p:spPr>
          <a:xfrm>
            <a:off x="3537574" y="1770813"/>
            <a:ext cx="487351" cy="18761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ctr"/>
            <a:r>
              <a:rPr lang="en-GB" sz="769" dirty="0"/>
              <a:t>SIS18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61A5BD-6126-A0AC-63C2-76C04444BE20}"/>
              </a:ext>
            </a:extLst>
          </p:cNvPr>
          <p:cNvSpPr txBox="1"/>
          <p:nvPr/>
        </p:nvSpPr>
        <p:spPr>
          <a:xfrm>
            <a:off x="6037444" y="1520640"/>
            <a:ext cx="766883" cy="193451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ctr"/>
            <a:r>
              <a:rPr lang="en-GB" sz="807" dirty="0"/>
              <a:t>SIS100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C8E39-85B7-47AA-8F3A-BE837909C41E}"/>
              </a:ext>
            </a:extLst>
          </p:cNvPr>
          <p:cNvSpPr txBox="1"/>
          <p:nvPr/>
        </p:nvSpPr>
        <p:spPr>
          <a:xfrm>
            <a:off x="6024528" y="2766204"/>
            <a:ext cx="541893" cy="317651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GB" sz="807" dirty="0"/>
              <a:t>Super-FRS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770971-A871-E283-C809-BEED17BB67CF}"/>
              </a:ext>
            </a:extLst>
          </p:cNvPr>
          <p:cNvSpPr txBox="1"/>
          <p:nvPr/>
        </p:nvSpPr>
        <p:spPr>
          <a:xfrm>
            <a:off x="3102532" y="2191163"/>
            <a:ext cx="413004" cy="18761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ctr"/>
            <a:r>
              <a:rPr lang="en-GB" sz="769" dirty="0"/>
              <a:t>ESR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E0150F-B233-2A6B-BE08-253C3CFCA84E}"/>
              </a:ext>
            </a:extLst>
          </p:cNvPr>
          <p:cNvSpPr txBox="1"/>
          <p:nvPr/>
        </p:nvSpPr>
        <p:spPr>
          <a:xfrm>
            <a:off x="2528931" y="2789912"/>
            <a:ext cx="728973" cy="18761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ctr"/>
            <a:r>
              <a:rPr lang="en-GB" sz="769" dirty="0"/>
              <a:t>CRYRING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DBD5AF-10EB-E6DA-D575-97C02F25719F}"/>
              </a:ext>
            </a:extLst>
          </p:cNvPr>
          <p:cNvSpPr txBox="1"/>
          <p:nvPr/>
        </p:nvSpPr>
        <p:spPr>
          <a:xfrm>
            <a:off x="1503316" y="1714066"/>
            <a:ext cx="587043" cy="18761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GB" sz="769" dirty="0"/>
              <a:t>UNILAC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F8FED7-F2E9-CF95-1712-6FD25599C22F}"/>
              </a:ext>
            </a:extLst>
          </p:cNvPr>
          <p:cNvSpPr txBox="1"/>
          <p:nvPr/>
        </p:nvSpPr>
        <p:spPr>
          <a:xfrm>
            <a:off x="6462513" y="2475038"/>
            <a:ext cx="460315" cy="193451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GB" sz="807" dirty="0"/>
              <a:t>CBM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A42142-B878-C606-89D2-BEE75590E695}"/>
              </a:ext>
            </a:extLst>
          </p:cNvPr>
          <p:cNvSpPr txBox="1"/>
          <p:nvPr/>
        </p:nvSpPr>
        <p:spPr>
          <a:xfrm>
            <a:off x="4586513" y="3549260"/>
            <a:ext cx="737178" cy="317651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GB" sz="807" dirty="0"/>
              <a:t>NUSTAR HEB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35C2DC-9FA7-8BF6-DA5B-18E00D292DDC}"/>
              </a:ext>
            </a:extLst>
          </p:cNvPr>
          <p:cNvSpPr txBox="1"/>
          <p:nvPr/>
        </p:nvSpPr>
        <p:spPr>
          <a:xfrm>
            <a:off x="3018660" y="1887442"/>
            <a:ext cx="656878" cy="18761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ctr"/>
            <a:r>
              <a:rPr lang="en-GB" sz="769" dirty="0"/>
              <a:t>HITRAP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122AA58-A10D-9861-92F1-44C8B11E2B0D}"/>
              </a:ext>
            </a:extLst>
          </p:cNvPr>
          <p:cNvCxnSpPr>
            <a:cxnSpLocks/>
            <a:endCxn id="26" idx="3"/>
          </p:cNvCxnSpPr>
          <p:nvPr/>
        </p:nvCxnSpPr>
        <p:spPr>
          <a:xfrm flipH="1" flipV="1">
            <a:off x="4938579" y="1071277"/>
            <a:ext cx="915488" cy="840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8D4D05E-7B86-1A3B-F4B2-8498DBB7A836}"/>
              </a:ext>
            </a:extLst>
          </p:cNvPr>
          <p:cNvSpPr txBox="1"/>
          <p:nvPr/>
        </p:nvSpPr>
        <p:spPr>
          <a:xfrm>
            <a:off x="4052462" y="974551"/>
            <a:ext cx="886117" cy="193451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r"/>
            <a:r>
              <a:rPr lang="en-GB" sz="807" dirty="0"/>
              <a:t>APPA Laser </a:t>
            </a:r>
          </a:p>
        </p:txBody>
      </p:sp>
      <p:sp>
        <p:nvSpPr>
          <p:cNvPr id="27" name="Foliennummernplatzhalter 6">
            <a:extLst>
              <a:ext uri="{FF2B5EF4-FFF2-40B4-BE49-F238E27FC236}">
                <a16:creationId xmlns:a16="http://schemas.microsoft.com/office/drawing/2014/main" id="{DC0D63A6-7BB2-32E2-3226-BE64FE6B830F}"/>
              </a:ext>
            </a:extLst>
          </p:cNvPr>
          <p:cNvSpPr txBox="1">
            <a:spLocks/>
          </p:cNvSpPr>
          <p:nvPr/>
        </p:nvSpPr>
        <p:spPr>
          <a:xfrm>
            <a:off x="688723" y="3303741"/>
            <a:ext cx="1074058" cy="17878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38" dirty="0">
              <a:solidFill>
                <a:schemeClr val="tx2"/>
              </a:solidFill>
            </a:endParaRPr>
          </a:p>
        </p:txBody>
      </p:sp>
      <p:sp>
        <p:nvSpPr>
          <p:cNvPr id="39" name="Pfeil nach links 9">
            <a:extLst>
              <a:ext uri="{FF2B5EF4-FFF2-40B4-BE49-F238E27FC236}">
                <a16:creationId xmlns:a16="http://schemas.microsoft.com/office/drawing/2014/main" id="{E92FA677-01B9-82B9-8862-548A00093A9E}"/>
              </a:ext>
            </a:extLst>
          </p:cNvPr>
          <p:cNvSpPr/>
          <p:nvPr/>
        </p:nvSpPr>
        <p:spPr>
          <a:xfrm>
            <a:off x="7286687" y="3216186"/>
            <a:ext cx="1235049" cy="419262"/>
          </a:xfrm>
          <a:prstGeom prst="leftArrow">
            <a:avLst/>
          </a:prstGeom>
          <a:gradFill flip="none" rotWithShape="1">
            <a:gsLst>
              <a:gs pos="0">
                <a:srgbClr val="0502E2"/>
              </a:gs>
              <a:gs pos="84000">
                <a:srgbClr val="E69B03"/>
              </a:gs>
            </a:gsLst>
            <a:lin ang="2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257" tIns="28628" rIns="57257" bIns="286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50" dirty="0"/>
              <a:t>after 2028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24704-115F-576A-2C6C-87CE0DB18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A5AE08-F2BA-DDC0-D8CA-B0334E20228A}"/>
              </a:ext>
            </a:extLst>
          </p:cNvPr>
          <p:cNvSpPr txBox="1"/>
          <p:nvPr/>
        </p:nvSpPr>
        <p:spPr>
          <a:xfrm>
            <a:off x="5342378" y="3369794"/>
            <a:ext cx="737178" cy="317651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GB" sz="807" dirty="0"/>
              <a:t>NUSTAR LEB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47FB9C-D931-3076-79FF-25B01CFCE11E}"/>
              </a:ext>
            </a:extLst>
          </p:cNvPr>
          <p:cNvSpPr txBox="1"/>
          <p:nvPr/>
        </p:nvSpPr>
        <p:spPr>
          <a:xfrm>
            <a:off x="4540412" y="2826435"/>
            <a:ext cx="737178" cy="193451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GB" sz="807" dirty="0"/>
              <a:t>APPA Cave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931F92D-4E75-813D-673C-2F8CC257596A}"/>
              </a:ext>
            </a:extLst>
          </p:cNvPr>
          <p:cNvGrpSpPr/>
          <p:nvPr/>
        </p:nvGrpSpPr>
        <p:grpSpPr>
          <a:xfrm>
            <a:off x="3419819" y="2249076"/>
            <a:ext cx="1648044" cy="1739178"/>
            <a:chOff x="4001216" y="2490057"/>
            <a:chExt cx="1563499" cy="141101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BD0A2D4-FA3B-41A7-8C00-B4C0D0AD4F54}"/>
                </a:ext>
              </a:extLst>
            </p:cNvPr>
            <p:cNvSpPr txBox="1"/>
            <p:nvPr/>
          </p:nvSpPr>
          <p:spPr>
            <a:xfrm>
              <a:off x="4320166" y="3744119"/>
              <a:ext cx="274347" cy="156948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ctr"/>
              <a:r>
                <a:rPr lang="en-GB" sz="807" dirty="0"/>
                <a:t>CR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17FB6E9-6FB0-14CC-5BF4-8E3B3BBE579B}"/>
                </a:ext>
              </a:extLst>
            </p:cNvPr>
            <p:cNvSpPr txBox="1"/>
            <p:nvPr/>
          </p:nvSpPr>
          <p:spPr>
            <a:xfrm>
              <a:off x="4001216" y="3078641"/>
              <a:ext cx="405133" cy="156948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en-GB" sz="807" dirty="0"/>
                <a:t>HESR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6DFBFA-B428-7411-B23B-AFB528643593}"/>
                </a:ext>
              </a:extLst>
            </p:cNvPr>
            <p:cNvSpPr txBox="1"/>
            <p:nvPr/>
          </p:nvSpPr>
          <p:spPr>
            <a:xfrm>
              <a:off x="4161850" y="2847979"/>
              <a:ext cx="470527" cy="156948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ctr"/>
              <a:r>
                <a:rPr lang="en-GB" sz="807" dirty="0"/>
                <a:t>PANDA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3EDB0DB-E64B-B0FE-FAE5-447C7617AE62}"/>
                </a:ext>
              </a:extLst>
            </p:cNvPr>
            <p:cNvSpPr txBox="1"/>
            <p:nvPr/>
          </p:nvSpPr>
          <p:spPr>
            <a:xfrm>
              <a:off x="4530117" y="3401860"/>
              <a:ext cx="388404" cy="156948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ctr"/>
              <a:r>
                <a:rPr lang="en-GB" sz="807" dirty="0"/>
                <a:t>ILIMA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9CBD4B3-DC96-FB2F-A644-3A4894E389D4}"/>
                </a:ext>
              </a:extLst>
            </p:cNvPr>
            <p:cNvSpPr txBox="1"/>
            <p:nvPr/>
          </p:nvSpPr>
          <p:spPr>
            <a:xfrm>
              <a:off x="5094188" y="2490057"/>
              <a:ext cx="470527" cy="156948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ctr"/>
              <a:r>
                <a:rPr lang="en-GB" sz="807" dirty="0"/>
                <a:t>SPARC</a:t>
              </a:r>
            </a:p>
          </p:txBody>
        </p:sp>
      </p:grp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281684" y="4920458"/>
            <a:ext cx="3136599" cy="267868"/>
          </a:xfrm>
        </p:spPr>
        <p:txBody>
          <a:bodyPr/>
          <a:lstStyle/>
          <a:p>
            <a:pPr algn="l"/>
            <a:r>
              <a:rPr lang="de-DE" dirty="0"/>
              <a:t>Thomas Nilsson  |  MAC-28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365116" y="4914482"/>
            <a:ext cx="902997" cy="273844"/>
          </a:xfrm>
        </p:spPr>
        <p:txBody>
          <a:bodyPr/>
          <a:lstStyle/>
          <a:p>
            <a:r>
              <a:rPr lang="de-DE" dirty="0"/>
              <a:t>3-5 </a:t>
            </a:r>
            <a:r>
              <a:rPr lang="de-DE" dirty="0" err="1"/>
              <a:t>Dec</a:t>
            </a:r>
            <a:r>
              <a:rPr lang="de-DE" dirty="0"/>
              <a:t>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61756A-2399-2337-4718-389F3EEDCB30}"/>
              </a:ext>
            </a:extLst>
          </p:cNvPr>
          <p:cNvSpPr txBox="1"/>
          <p:nvPr/>
        </p:nvSpPr>
        <p:spPr>
          <a:xfrm>
            <a:off x="6446874" y="3988338"/>
            <a:ext cx="2433514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 dirty="0"/>
              <a:t>First priority: Make use of available buildings </a:t>
            </a:r>
          </a:p>
        </p:txBody>
      </p:sp>
    </p:spTree>
    <p:extLst>
      <p:ext uri="{BB962C8B-B14F-4D97-AF65-F5344CB8AC3E}">
        <p14:creationId xmlns:p14="http://schemas.microsoft.com/office/powerpoint/2010/main" val="1357038567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2007</Words>
  <Application>Microsoft Office PowerPoint</Application>
  <PresentationFormat>On-screen Show (16:9)</PresentationFormat>
  <Paragraphs>402</Paragraphs>
  <Slides>32</Slides>
  <Notes>14</Notes>
  <HiddenSlides>7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Avenir Heavy</vt:lpstr>
      <vt:lpstr>Calibri</vt:lpstr>
      <vt:lpstr>Roboto</vt:lpstr>
      <vt:lpstr>Wingdings</vt:lpstr>
      <vt:lpstr>fair-gsi-folienmaster_2017_onering</vt:lpstr>
      <vt:lpstr>PowerPoint Presentation</vt:lpstr>
      <vt:lpstr>FAIR steps towards succesful start!</vt:lpstr>
      <vt:lpstr>FAIR &amp; GSI Integrated Schedule</vt:lpstr>
      <vt:lpstr>PowerPoint Presentation</vt:lpstr>
      <vt:lpstr>Our vision for the future: FAIR 2028</vt:lpstr>
      <vt:lpstr>Research Strategy Meeting for the integrated FAIR/GSI campus, July 2025: </vt:lpstr>
      <vt:lpstr>Research Strategy Meeting for the integrated FAIR/GSI campus, July 2025: </vt:lpstr>
      <vt:lpstr>Research Strategy Meeting for the integrated FAIR/GSI campus, July 2025: </vt:lpstr>
      <vt:lpstr>Long-term goals</vt:lpstr>
      <vt:lpstr>FAIR Phase-0 Scientific Programme</vt:lpstr>
      <vt:lpstr>Beam Time 2025 – publicity figures</vt:lpstr>
      <vt:lpstr>Major Experiment Highlights</vt:lpstr>
      <vt:lpstr>PowerPoint Presentation</vt:lpstr>
      <vt:lpstr>Beamtime highlight D+D reaction cross section at the Gamov Window</vt:lpstr>
      <vt:lpstr>HITRAP: First Experiment with  Decelerated Bare Ions at High-Z</vt:lpstr>
      <vt:lpstr>PowerPoint Presentation</vt:lpstr>
      <vt:lpstr>Some highlights  … New island of asymmetric fission</vt:lpstr>
      <vt:lpstr>Constraints on the equation-of-state (EoS) of nuclear matter</vt:lpstr>
      <vt:lpstr>Installation und Start der Inbetriebnahme</vt:lpstr>
      <vt:lpstr>FAIR-Projektstatus:  Beschleunigerinstallation im SIS100-Tunnel</vt:lpstr>
      <vt:lpstr>Installation Super-FRS</vt:lpstr>
      <vt:lpstr>CBM-Experiment</vt:lpstr>
      <vt:lpstr>PowerPoint Presentation</vt:lpstr>
      <vt:lpstr>PowerPoint Presentation</vt:lpstr>
      <vt:lpstr>Pion- and proton-induced QCD studies at GSI/FAIR  Hadron physics</vt:lpstr>
      <vt:lpstr>GSI in Helmholtz – PoF V (2028-2034)</vt:lpstr>
      <vt:lpstr>German Hightech Agenda</vt:lpstr>
      <vt:lpstr>FAIR Council met on 9-10 Dec 2025 </vt:lpstr>
      <vt:lpstr>ErUM-Pro in GSI-FAIR</vt:lpstr>
      <vt:lpstr>PowerPoint Presentation</vt:lpstr>
      <vt:lpstr>Backup?</vt:lpstr>
      <vt:lpstr>FAIR Experiment Status Overview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Bauer, Martina Dr.</dc:creator>
  <cp:lastModifiedBy>Nilsson, Thomas</cp:lastModifiedBy>
  <cp:revision>189</cp:revision>
  <cp:lastPrinted>2025-10-22T16:27:04Z</cp:lastPrinted>
  <dcterms:created xsi:type="dcterms:W3CDTF">2022-06-29T09:54:48Z</dcterms:created>
  <dcterms:modified xsi:type="dcterms:W3CDTF">2025-12-11T18:17:02Z</dcterms:modified>
</cp:coreProperties>
</file>