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94" r:id="rId4"/>
    <p:sldId id="280" r:id="rId5"/>
    <p:sldId id="291" r:id="rId6"/>
    <p:sldId id="275" r:id="rId7"/>
    <p:sldId id="279" r:id="rId8"/>
    <p:sldId id="277" r:id="rId9"/>
    <p:sldId id="289" r:id="rId10"/>
    <p:sldId id="278" r:id="rId11"/>
    <p:sldId id="259" r:id="rId12"/>
    <p:sldId id="276" r:id="rId13"/>
    <p:sldId id="284" r:id="rId14"/>
    <p:sldId id="295" r:id="rId15"/>
    <p:sldId id="292" r:id="rId16"/>
    <p:sldId id="281" r:id="rId17"/>
    <p:sldId id="282" r:id="rId18"/>
    <p:sldId id="287" r:id="rId19"/>
    <p:sldId id="288" r:id="rId20"/>
    <p:sldId id="273" r:id="rId21"/>
    <p:sldId id="283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01BF-CD7A-49AE-BCC2-5A499A13CDF2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DDD51-B0B0-40F0-8675-BDDAFE187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DD51-B0B0-40F0-8675-BDDAFE1874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DD51-B0B0-40F0-8675-BDDAFE1874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DD51-B0B0-40F0-8675-BDDAFE1874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739A-6CD4-4075-BD2A-AA7D364F52E8}" type="datetimeFigureOut">
              <a:rPr lang="en-US" smtClean="0"/>
              <a:pPr/>
              <a:t>11-Sep-12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C656-C73C-449E-AF99-FAA5A702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9908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Modeling event building architecture for the </a:t>
            </a:r>
            <a:r>
              <a:rPr lang="en-US" b="1" dirty="0" err="1" smtClean="0"/>
              <a:t>triggerless</a:t>
            </a:r>
            <a:r>
              <a:rPr lang="en-US" b="1" dirty="0" smtClean="0"/>
              <a:t> data acquisition system for PANDA experiment at the HESR facility at FAIR/GSI 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8382000" cy="228600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Krzysztof </a:t>
            </a:r>
            <a:r>
              <a:rPr lang="pl-PL" sz="2800" b="1" dirty="0" err="1" smtClean="0"/>
              <a:t>Korcyl</a:t>
            </a:r>
            <a:endParaRPr lang="pl-PL" sz="2800" b="1" dirty="0" smtClean="0"/>
          </a:p>
          <a:p>
            <a:r>
              <a:rPr lang="pl-PL" sz="2800" b="1" dirty="0" err="1" smtClean="0"/>
              <a:t>Institue</a:t>
            </a:r>
            <a:r>
              <a:rPr lang="pl-PL" sz="2800" b="1" dirty="0" smtClean="0"/>
              <a:t> of </a:t>
            </a:r>
            <a:r>
              <a:rPr lang="pl-PL" sz="2800" b="1" dirty="0" err="1" smtClean="0"/>
              <a:t>Nuclear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Physics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Polish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Academy</a:t>
            </a:r>
            <a:r>
              <a:rPr lang="pl-PL" sz="2800" b="1" dirty="0" smtClean="0"/>
              <a:t> of Sciences</a:t>
            </a:r>
          </a:p>
          <a:p>
            <a:r>
              <a:rPr lang="pl-PL" sz="2800" b="1" dirty="0" smtClean="0"/>
              <a:t>&amp;</a:t>
            </a:r>
          </a:p>
          <a:p>
            <a:r>
              <a:rPr lang="pl-PL" sz="2800" b="1" dirty="0" err="1" smtClean="0"/>
              <a:t>Cracow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University</a:t>
            </a:r>
            <a:r>
              <a:rPr lang="pl-PL" sz="2800" b="1" dirty="0" smtClean="0"/>
              <a:t> of Technology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Onboard</a:t>
            </a:r>
            <a:r>
              <a:rPr lang="pl-PL" dirty="0" smtClean="0"/>
              <a:t> </a:t>
            </a:r>
            <a:r>
              <a:rPr lang="pl-PL" dirty="0" err="1" smtClean="0"/>
              <a:t>Virtex</a:t>
            </a:r>
            <a:r>
              <a:rPr lang="pl-PL" dirty="0" smtClean="0"/>
              <a:t> </a:t>
            </a:r>
            <a:r>
              <a:rPr lang="pl-PL" dirty="0" err="1" smtClean="0"/>
              <a:t>connections</a:t>
            </a:r>
            <a:endParaRPr lang="en-US" dirty="0"/>
          </a:p>
        </p:txBody>
      </p:sp>
      <p:pic>
        <p:nvPicPr>
          <p:cNvPr id="4" name="Symbol zastępczy zawartości 3" descr="virtex8por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97884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Virtex0 – </a:t>
            </a:r>
            <a:r>
              <a:rPr lang="pl-PL" sz="2400" dirty="0" err="1" smtClean="0"/>
              <a:t>handles</a:t>
            </a:r>
            <a:r>
              <a:rPr lang="pl-PL" sz="2400" dirty="0" smtClean="0"/>
              <a:t>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communications</a:t>
            </a:r>
            <a:r>
              <a:rPr lang="pl-PL" sz="2400" dirty="0" smtClean="0"/>
              <a:t>  to/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backplane</a:t>
            </a:r>
            <a:endParaRPr lang="pl-PL" sz="2400" dirty="0" smtClean="0"/>
          </a:p>
          <a:p>
            <a:r>
              <a:rPr lang="pl-PL" sz="2400" dirty="0" smtClean="0"/>
              <a:t>Virtex1-4  - </a:t>
            </a:r>
            <a:r>
              <a:rPr lang="pl-PL" sz="2400" dirty="0" err="1" smtClean="0"/>
              <a:t>manage</a:t>
            </a:r>
            <a:r>
              <a:rPr lang="pl-PL" sz="2400" dirty="0" smtClean="0"/>
              <a:t> 2 </a:t>
            </a:r>
            <a:r>
              <a:rPr lang="pl-PL" sz="2400" dirty="0" err="1" smtClean="0"/>
              <a:t>input</a:t>
            </a:r>
            <a:r>
              <a:rPr lang="pl-PL" sz="2400" dirty="0" smtClean="0"/>
              <a:t> and 2 </a:t>
            </a:r>
            <a:r>
              <a:rPr lang="pl-PL" sz="2400" dirty="0" err="1" smtClean="0"/>
              <a:t>output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front panel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Discrete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modeling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pl-PL" sz="2800" dirty="0" smtClean="0"/>
              <a:t>Model – computer program </a:t>
            </a:r>
            <a:r>
              <a:rPr lang="pl-PL" sz="2800" dirty="0" err="1" smtClean="0"/>
              <a:t>simulating</a:t>
            </a:r>
            <a:r>
              <a:rPr lang="pl-PL" sz="2800" dirty="0" smtClean="0"/>
              <a:t> system </a:t>
            </a:r>
            <a:r>
              <a:rPr lang="pl-PL" sz="2800" dirty="0" err="1" smtClean="0"/>
              <a:t>dynamics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time (</a:t>
            </a:r>
            <a:r>
              <a:rPr lang="pl-PL" sz="2800" dirty="0" err="1" smtClean="0"/>
              <a:t>support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SystemC</a:t>
            </a:r>
            <a:r>
              <a:rPr lang="pl-PL" sz="2800" dirty="0" smtClean="0"/>
              <a:t> </a:t>
            </a:r>
            <a:r>
              <a:rPr lang="pl-PL" sz="2800" dirty="0" err="1" smtClean="0"/>
              <a:t>library</a:t>
            </a:r>
            <a:r>
              <a:rPr lang="pl-PL" sz="2800" dirty="0" smtClean="0"/>
              <a:t>)</a:t>
            </a:r>
          </a:p>
          <a:p>
            <a:pPr lvl="1"/>
            <a:r>
              <a:rPr lang="pl-PL" dirty="0" err="1" smtClean="0"/>
              <a:t>Fixed</a:t>
            </a:r>
            <a:r>
              <a:rPr lang="pl-PL" dirty="0" smtClean="0"/>
              <a:t> time step</a:t>
            </a:r>
          </a:p>
          <a:p>
            <a:pPr lvl="1"/>
            <a:endParaRPr lang="pl-PL" dirty="0"/>
          </a:p>
          <a:p>
            <a:pPr lvl="1"/>
            <a:endParaRPr lang="pl-PL" dirty="0" smtClean="0"/>
          </a:p>
          <a:p>
            <a:pPr lvl="1"/>
            <a:r>
              <a:rPr lang="pl-PL" dirty="0" err="1" smtClean="0"/>
              <a:t>Discrete</a:t>
            </a:r>
            <a:r>
              <a:rPr lang="pl-PL" dirty="0" smtClean="0"/>
              <a:t> </a:t>
            </a:r>
            <a:r>
              <a:rPr lang="pl-PL" dirty="0" err="1" smtClean="0"/>
              <a:t>events</a:t>
            </a:r>
            <a:endParaRPr lang="en-US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990600" y="4876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State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system </a:t>
            </a:r>
            <a:r>
              <a:rPr lang="pl-PL" sz="2400" dirty="0" err="1" smtClean="0"/>
              <a:t>remains</a:t>
            </a:r>
            <a:r>
              <a:rPr lang="pl-PL" sz="2400" dirty="0" smtClean="0"/>
              <a:t> </a:t>
            </a:r>
            <a:r>
              <a:rPr lang="pl-PL" sz="2400" dirty="0" err="1" smtClean="0"/>
              <a:t>constant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events</a:t>
            </a:r>
            <a:endParaRPr lang="en-US" sz="24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4419600" y="4953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Processing</a:t>
            </a:r>
            <a:r>
              <a:rPr lang="pl-PL" sz="2400" dirty="0" smtClean="0"/>
              <a:t> system </a:t>
            </a:r>
            <a:r>
              <a:rPr lang="pl-PL" sz="2400" dirty="0" err="1" smtClean="0"/>
              <a:t>in</a:t>
            </a:r>
            <a:r>
              <a:rPr lang="pl-PL" sz="2400" dirty="0" smtClean="0"/>
              <a:t> a state </a:t>
            </a:r>
            <a:r>
              <a:rPr lang="pl-PL" sz="2400" dirty="0" err="1" smtClean="0"/>
              <a:t>may</a:t>
            </a:r>
            <a:r>
              <a:rPr lang="pl-PL" sz="2400" dirty="0" smtClean="0"/>
              <a:t> </a:t>
            </a:r>
            <a:r>
              <a:rPr lang="pl-PL" sz="2400" dirty="0" err="1" smtClean="0"/>
              <a:t>lead</a:t>
            </a:r>
            <a:r>
              <a:rPr lang="pl-PL" sz="2400" dirty="0" smtClean="0"/>
              <a:t> to </a:t>
            </a:r>
            <a:r>
              <a:rPr lang="pl-PL" sz="2400" dirty="0" err="1" smtClean="0"/>
              <a:t>scheduling</a:t>
            </a:r>
            <a:r>
              <a:rPr lang="pl-PL" sz="2400" dirty="0" smtClean="0"/>
              <a:t> a </a:t>
            </a:r>
            <a:r>
              <a:rPr lang="pl-PL" sz="2400" dirty="0" err="1" smtClean="0"/>
              <a:t>new</a:t>
            </a:r>
            <a:r>
              <a:rPr lang="pl-PL" sz="2400" dirty="0" smtClean="0"/>
              <a:t> </a:t>
            </a:r>
            <a:r>
              <a:rPr lang="pl-PL" sz="2400" dirty="0" err="1" smtClean="0"/>
              <a:t>event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future</a:t>
            </a:r>
            <a:endParaRPr lang="en-US" sz="24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00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1981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362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743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124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505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3886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267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648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5029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5410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5791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6172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6553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6934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7315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7696200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1219200" y="3048000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1295400" y="4419600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1524000" y="4267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3505200" y="4267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5486400" y="4267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5769591" y="4267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7391400" y="4267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3434542" y="29621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a 32"/>
          <p:cNvSpPr/>
          <p:nvPr/>
        </p:nvSpPr>
        <p:spPr>
          <a:xfrm>
            <a:off x="5432367" y="29621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a 33"/>
          <p:cNvSpPr/>
          <p:nvPr/>
        </p:nvSpPr>
        <p:spPr>
          <a:xfrm>
            <a:off x="5703916" y="29621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a 34"/>
          <p:cNvSpPr/>
          <p:nvPr/>
        </p:nvSpPr>
        <p:spPr>
          <a:xfrm>
            <a:off x="7315200" y="29621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ipsa 35"/>
          <p:cNvSpPr/>
          <p:nvPr/>
        </p:nvSpPr>
        <p:spPr>
          <a:xfrm>
            <a:off x="1463040" y="29621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ipsa 36"/>
          <p:cNvSpPr/>
          <p:nvPr/>
        </p:nvSpPr>
        <p:spPr>
          <a:xfrm>
            <a:off x="3437313" y="4350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>
            <a:off x="5435138" y="4350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a 38"/>
          <p:cNvSpPr/>
          <p:nvPr/>
        </p:nvSpPr>
        <p:spPr>
          <a:xfrm>
            <a:off x="5688676" y="4350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a 39"/>
          <p:cNvSpPr/>
          <p:nvPr/>
        </p:nvSpPr>
        <p:spPr>
          <a:xfrm>
            <a:off x="7317971" y="4350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1465811" y="4350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ole tekstowe 43"/>
          <p:cNvSpPr txBox="1"/>
          <p:nvPr/>
        </p:nvSpPr>
        <p:spPr>
          <a:xfrm>
            <a:off x="7848600" y="30480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</a:t>
            </a:r>
            <a:endParaRPr lang="en-US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7848600" y="4419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</a:t>
            </a:r>
            <a:endParaRPr lang="en-US" dirty="0"/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1600200" y="46482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Łuk 50"/>
          <p:cNvSpPr/>
          <p:nvPr/>
        </p:nvSpPr>
        <p:spPr>
          <a:xfrm flipH="1">
            <a:off x="5791200" y="4038600"/>
            <a:ext cx="1519518" cy="68580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Łuk 51"/>
          <p:cNvSpPr/>
          <p:nvPr/>
        </p:nvSpPr>
        <p:spPr>
          <a:xfrm>
            <a:off x="5715000" y="4038600"/>
            <a:ext cx="1600200" cy="609600"/>
          </a:xfrm>
          <a:prstGeom prst="arc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ole tekstowe 52"/>
          <p:cNvSpPr txBox="1"/>
          <p:nvPr/>
        </p:nvSpPr>
        <p:spPr>
          <a:xfrm>
            <a:off x="381000" y="3276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events</a:t>
            </a:r>
            <a:endParaRPr lang="en-US" sz="2000" b="1" dirty="0"/>
          </a:p>
        </p:txBody>
      </p:sp>
      <p:cxnSp>
        <p:nvCxnSpPr>
          <p:cNvPr id="55" name="Łącznik prosty ze strzałką 54"/>
          <p:cNvCxnSpPr>
            <a:stCxn id="53" idx="0"/>
            <a:endCxn id="36" idx="3"/>
          </p:cNvCxnSpPr>
          <p:nvPr/>
        </p:nvCxnSpPr>
        <p:spPr>
          <a:xfrm flipV="1">
            <a:off x="990600" y="3092184"/>
            <a:ext cx="494758" cy="18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>
            <a:stCxn id="53" idx="0"/>
            <a:endCxn id="32" idx="3"/>
          </p:cNvCxnSpPr>
          <p:nvPr/>
        </p:nvCxnSpPr>
        <p:spPr>
          <a:xfrm flipV="1">
            <a:off x="990600" y="3092184"/>
            <a:ext cx="2466260" cy="18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3" idx="0"/>
            <a:endCxn id="37" idx="1"/>
          </p:cNvCxnSpPr>
          <p:nvPr/>
        </p:nvCxnSpPr>
        <p:spPr>
          <a:xfrm>
            <a:off x="990600" y="3276600"/>
            <a:ext cx="2469031" cy="109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Parameterization</a:t>
            </a:r>
            <a:r>
              <a:rPr lang="pl-PL" dirty="0" smtClean="0"/>
              <a:t> of </a:t>
            </a:r>
            <a:r>
              <a:rPr lang="pl-PL" dirty="0" err="1" smtClean="0"/>
              <a:t>ports</a:t>
            </a:r>
            <a:endParaRPr lang="en-US" dirty="0"/>
          </a:p>
        </p:txBody>
      </p:sp>
      <p:pic>
        <p:nvPicPr>
          <p:cNvPr id="4" name="Symbol zastępczy zawartości 3" descr="ATCAportModel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1"/>
            <a:ext cx="5476875" cy="2209800"/>
          </a:xfrm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81000" y="344168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2400" dirty="0" err="1"/>
              <a:t>SendFifo</a:t>
            </a:r>
            <a:r>
              <a:rPr lang="pl-PL" sz="2400" dirty="0"/>
              <a:t> – </a:t>
            </a:r>
            <a:r>
              <a:rPr lang="pl-PL" sz="2400" dirty="0" err="1" smtClean="0"/>
              <a:t>occupation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grow</a:t>
            </a:r>
            <a:r>
              <a:rPr lang="pl-PL" sz="2400" dirty="0" smtClean="0"/>
              <a:t> </a:t>
            </a:r>
            <a:r>
              <a:rPr lang="pl-PL" sz="2400" dirty="0" err="1" smtClean="0"/>
              <a:t>if</a:t>
            </a:r>
            <a:r>
              <a:rPr lang="pl-PL" sz="2400" dirty="0" smtClean="0"/>
              <a:t> </a:t>
            </a:r>
            <a:r>
              <a:rPr lang="pl-PL" sz="2400" dirty="0" err="1" smtClean="0"/>
              <a:t>multiple</a:t>
            </a:r>
            <a:r>
              <a:rPr lang="pl-PL" sz="2400" dirty="0" smtClean="0"/>
              <a:t> </a:t>
            </a:r>
            <a:r>
              <a:rPr lang="pl-PL" sz="2400" dirty="0" err="1" smtClean="0"/>
              <a:t>writes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allowed</a:t>
            </a:r>
            <a:r>
              <a:rPr lang="pl-PL" sz="2400" dirty="0" smtClean="0"/>
              <a:t> OR </a:t>
            </a:r>
            <a:r>
              <a:rPr lang="pl-PL" sz="2400" dirty="0" err="1" smtClean="0"/>
              <a:t>the</a:t>
            </a:r>
            <a:r>
              <a:rPr lang="pl-PL" sz="2400" dirty="0" smtClean="0"/>
              <a:t> link </a:t>
            </a:r>
            <a:r>
              <a:rPr lang="pl-PL" sz="2400" dirty="0" err="1" smtClean="0"/>
              <a:t>speed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smaller</a:t>
            </a:r>
            <a:r>
              <a:rPr lang="pl-PL" sz="2400" dirty="0" smtClean="0"/>
              <a:t> </a:t>
            </a:r>
            <a:r>
              <a:rPr lang="pl-PL" sz="2400" dirty="0" err="1" smtClean="0"/>
              <a:t>than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speed</a:t>
            </a:r>
            <a:r>
              <a:rPr lang="pl-PL" sz="2400" dirty="0" smtClean="0"/>
              <a:t> of </a:t>
            </a:r>
            <a:r>
              <a:rPr lang="pl-PL" sz="2400" dirty="0" err="1" smtClean="0"/>
              <a:t>write</a:t>
            </a:r>
            <a:r>
              <a:rPr lang="pl-PL" sz="2400" dirty="0" smtClean="0"/>
              <a:t> 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recent</a:t>
            </a:r>
            <a:r>
              <a:rPr lang="pl-PL" sz="2400" dirty="0" smtClean="0"/>
              <a:t> </a:t>
            </a:r>
            <a:r>
              <a:rPr lang="pl-PL" sz="2400" dirty="0" err="1" smtClean="0"/>
              <a:t>packets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smaller</a:t>
            </a:r>
            <a:r>
              <a:rPr lang="pl-PL" sz="2400" dirty="0" smtClean="0"/>
              <a:t> </a:t>
            </a:r>
            <a:r>
              <a:rPr lang="pl-PL" sz="2400" dirty="0" err="1" smtClean="0"/>
              <a:t>than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former</a:t>
            </a:r>
            <a:r>
              <a:rPr lang="pl-PL" sz="2400" dirty="0" smtClean="0"/>
              <a:t> </a:t>
            </a:r>
            <a:r>
              <a:rPr lang="pl-PL" sz="2400" dirty="0" err="1" smtClean="0"/>
              <a:t>ones</a:t>
            </a:r>
            <a:r>
              <a:rPr lang="pl-PL" sz="2400" dirty="0" smtClean="0"/>
              <a:t>.</a:t>
            </a:r>
            <a:endParaRPr lang="pl-PL" sz="2400" dirty="0"/>
          </a:p>
          <a:p>
            <a:pPr algn="l">
              <a:spcBef>
                <a:spcPct val="50000"/>
              </a:spcBef>
            </a:pPr>
            <a:r>
              <a:rPr lang="pl-PL" sz="2400" dirty="0" err="1" smtClean="0"/>
              <a:t>ReceiveFifo</a:t>
            </a:r>
            <a:r>
              <a:rPr lang="pl-PL" sz="2400" dirty="0" smtClean="0"/>
              <a:t> – </a:t>
            </a:r>
            <a:r>
              <a:rPr lang="pl-PL" sz="2400" dirty="0" err="1" smtClean="0"/>
              <a:t>occupation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grow</a:t>
            </a:r>
            <a:r>
              <a:rPr lang="pl-PL" sz="2400" dirty="0" smtClean="0"/>
              <a:t> </a:t>
            </a:r>
            <a:r>
              <a:rPr lang="pl-PL" sz="2400" dirty="0" err="1" smtClean="0"/>
              <a:t>if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queue</a:t>
            </a:r>
            <a:r>
              <a:rPr lang="pl-PL" sz="2400" dirty="0" smtClean="0"/>
              <a:t> </a:t>
            </a:r>
            <a:r>
              <a:rPr lang="pl-PL" sz="2400" dirty="0" err="1" smtClean="0"/>
              <a:t>head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not be </a:t>
            </a:r>
            <a:r>
              <a:rPr lang="pl-PL" sz="2400" dirty="0" err="1" smtClean="0"/>
              <a:t>transferred</a:t>
            </a:r>
            <a:r>
              <a:rPr lang="pl-PL" sz="2400" dirty="0" smtClean="0"/>
              <a:t> </a:t>
            </a:r>
            <a:r>
              <a:rPr lang="pl-PL" sz="2400" dirty="0" err="1" smtClean="0"/>
              <a:t>due</a:t>
            </a:r>
            <a:r>
              <a:rPr lang="pl-PL" sz="2400" dirty="0" smtClean="0"/>
              <a:t> to </a:t>
            </a:r>
            <a:r>
              <a:rPr lang="pl-PL" sz="2400" dirty="0" err="1" smtClean="0"/>
              <a:t>destination</a:t>
            </a:r>
            <a:r>
              <a:rPr lang="pl-PL" sz="2400" dirty="0" smtClean="0"/>
              <a:t> </a:t>
            </a:r>
            <a:r>
              <a:rPr lang="pl-PL" sz="2400" dirty="0" err="1" smtClean="0"/>
              <a:t>being</a:t>
            </a:r>
            <a:r>
              <a:rPr lang="pl-PL" sz="2400" dirty="0" smtClean="0"/>
              <a:t> busy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another</a:t>
            </a:r>
            <a:r>
              <a:rPr lang="pl-PL" sz="2400" dirty="0" smtClean="0"/>
              <a:t> transfer 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recent</a:t>
            </a:r>
            <a:r>
              <a:rPr lang="pl-PL" sz="2400" dirty="0" smtClean="0"/>
              <a:t> </a:t>
            </a:r>
            <a:r>
              <a:rPr lang="pl-PL" sz="2400" dirty="0" err="1" smtClean="0"/>
              <a:t>packets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smaller</a:t>
            </a:r>
            <a:r>
              <a:rPr lang="pl-PL" sz="2400" dirty="0" smtClean="0"/>
              <a:t> </a:t>
            </a:r>
            <a:r>
              <a:rPr lang="pl-PL" sz="2400" dirty="0" err="1" smtClean="0"/>
              <a:t>than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former</a:t>
            </a:r>
            <a:r>
              <a:rPr lang="pl-PL" sz="2400" dirty="0" smtClean="0"/>
              <a:t> </a:t>
            </a:r>
            <a:r>
              <a:rPr lang="pl-PL" sz="2400" dirty="0" err="1" smtClean="0"/>
              <a:t>ones</a:t>
            </a:r>
            <a:r>
              <a:rPr lang="pl-PL" sz="2400" dirty="0" smtClean="0"/>
              <a:t>.</a:t>
            </a:r>
          </a:p>
          <a:p>
            <a:pPr algn="l">
              <a:spcBef>
                <a:spcPct val="50000"/>
              </a:spcBef>
            </a:pPr>
            <a:r>
              <a:rPr lang="pl-PL" sz="2400" dirty="0" err="1" smtClean="0"/>
              <a:t>The</a:t>
            </a:r>
            <a:r>
              <a:rPr lang="pl-PL" sz="2400" dirty="0" smtClean="0"/>
              <a:t> transfer </a:t>
            </a:r>
            <a:r>
              <a:rPr lang="pl-PL" sz="2400" dirty="0" err="1" smtClean="0"/>
              <a:t>speed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parameter</a:t>
            </a:r>
            <a:r>
              <a:rPr lang="pl-PL" sz="2400" dirty="0" smtClean="0"/>
              <a:t> – </a:t>
            </a:r>
            <a:r>
              <a:rPr lang="pl-PL" sz="2400" dirty="0" err="1" smtClean="0"/>
              <a:t>during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simulations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was set to 6.5 </a:t>
            </a:r>
            <a:r>
              <a:rPr lang="pl-PL" sz="2400" dirty="0" err="1" smtClean="0"/>
              <a:t>Gb</a:t>
            </a:r>
            <a:r>
              <a:rPr lang="pl-PL" sz="2400" dirty="0" smtClean="0"/>
              <a:t>/s (</a:t>
            </a:r>
            <a:r>
              <a:rPr lang="pl-PL" sz="2400" dirty="0" err="1" smtClean="0"/>
              <a:t>RocketIO</a:t>
            </a:r>
            <a:r>
              <a:rPr lang="pl-PL" sz="2400" dirty="0" smtClean="0"/>
              <a:t>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84238"/>
          </a:xfrm>
        </p:spPr>
        <p:txBody>
          <a:bodyPr>
            <a:normAutofit/>
          </a:bodyPr>
          <a:lstStyle/>
          <a:p>
            <a:r>
              <a:rPr lang="pl-PL" dirty="0" smtClean="0"/>
              <a:t>Model of data </a:t>
            </a:r>
            <a:r>
              <a:rPr lang="pl-PL" dirty="0" err="1" smtClean="0"/>
              <a:t>source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Data </a:t>
            </a:r>
            <a:r>
              <a:rPr lang="pl-PL" sz="2800" dirty="0" err="1" smtClean="0"/>
              <a:t>source</a:t>
            </a:r>
            <a:r>
              <a:rPr lang="pl-PL" sz="2800" dirty="0" smtClean="0"/>
              <a:t> – Data </a:t>
            </a:r>
            <a:r>
              <a:rPr lang="pl-PL" sz="2800" dirty="0" err="1" smtClean="0"/>
              <a:t>Concentrator</a:t>
            </a:r>
            <a:r>
              <a:rPr lang="pl-PL" sz="2800" dirty="0" smtClean="0"/>
              <a:t>:</a:t>
            </a:r>
          </a:p>
          <a:p>
            <a:pPr lvl="1"/>
            <a:r>
              <a:rPr lang="pl-PL" sz="2400" dirty="0" err="1" smtClean="0"/>
              <a:t>Simulates</a:t>
            </a:r>
            <a:r>
              <a:rPr lang="pl-PL" sz="2400" dirty="0" smtClean="0"/>
              <a:t> </a:t>
            </a:r>
            <a:r>
              <a:rPr lang="pl-PL" sz="2400" dirty="0" err="1" smtClean="0"/>
              <a:t>operation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accelerator</a:t>
            </a:r>
            <a:endParaRPr lang="pl-PL" sz="2400" dirty="0" smtClean="0"/>
          </a:p>
          <a:p>
            <a:pPr lvl="2"/>
            <a:r>
              <a:rPr lang="pl-PL" sz="2000" dirty="0" err="1" smtClean="0"/>
              <a:t>Burst</a:t>
            </a:r>
            <a:r>
              <a:rPr lang="pl-PL" sz="2000" dirty="0" smtClean="0"/>
              <a:t>: 2 </a:t>
            </a:r>
            <a:r>
              <a:rPr lang="pl-PL" sz="2000" dirty="0" err="1" smtClean="0"/>
              <a:t>us</a:t>
            </a:r>
            <a:r>
              <a:rPr lang="pl-PL" sz="2000" dirty="0" smtClean="0"/>
              <a:t> of </a:t>
            </a:r>
            <a:r>
              <a:rPr lang="pl-PL" sz="2000" dirty="0" err="1" smtClean="0"/>
              <a:t>interactions</a:t>
            </a:r>
            <a:r>
              <a:rPr lang="pl-PL" sz="2000" dirty="0" smtClean="0"/>
              <a:t> + 400 </a:t>
            </a:r>
            <a:r>
              <a:rPr lang="pl-PL" sz="2000" dirty="0" err="1" smtClean="0"/>
              <a:t>ns</a:t>
            </a:r>
            <a:r>
              <a:rPr lang="pl-PL" sz="2000" dirty="0" smtClean="0"/>
              <a:t> gap</a:t>
            </a:r>
          </a:p>
          <a:p>
            <a:pPr lvl="2"/>
            <a:r>
              <a:rPr lang="pl-PL" sz="2000" dirty="0" err="1" smtClean="0"/>
              <a:t>Superburst</a:t>
            </a:r>
            <a:r>
              <a:rPr lang="pl-PL" sz="2000" dirty="0" smtClean="0"/>
              <a:t>: 10 </a:t>
            </a:r>
            <a:r>
              <a:rPr lang="pl-PL" sz="2000" dirty="0" err="1" smtClean="0"/>
              <a:t>bursts</a:t>
            </a:r>
            <a:endParaRPr lang="pl-PL" sz="2000" dirty="0" smtClean="0"/>
          </a:p>
          <a:p>
            <a:pPr lvl="1"/>
            <a:r>
              <a:rPr lang="pl-PL" sz="2400" dirty="0" err="1" smtClean="0"/>
              <a:t>Generates</a:t>
            </a:r>
            <a:r>
              <a:rPr lang="pl-PL" sz="2400" dirty="0" smtClean="0"/>
              <a:t> data </a:t>
            </a:r>
            <a:r>
              <a:rPr lang="pl-PL" sz="2400" dirty="0" err="1" smtClean="0"/>
              <a:t>packet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a </a:t>
            </a:r>
            <a:r>
              <a:rPr lang="pl-PL" sz="2400" dirty="0" err="1" smtClean="0"/>
              <a:t>size</a:t>
            </a:r>
            <a:r>
              <a:rPr lang="pl-PL" sz="2400" dirty="0" smtClean="0"/>
              <a:t> </a:t>
            </a:r>
            <a:r>
              <a:rPr lang="pl-PL" sz="2400" dirty="0" err="1" smtClean="0"/>
              <a:t>proportional</a:t>
            </a:r>
            <a:r>
              <a:rPr lang="pl-PL" sz="2400" dirty="0" smtClean="0"/>
              <a:t>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sum of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</a:t>
            </a:r>
            <a:r>
              <a:rPr lang="pl-PL" sz="2400" dirty="0" err="1" smtClean="0"/>
              <a:t>inter-interactions</a:t>
            </a:r>
            <a:r>
              <a:rPr lang="pl-PL" sz="2400" dirty="0" smtClean="0"/>
              <a:t> </a:t>
            </a:r>
            <a:r>
              <a:rPr lang="pl-PL" sz="2400" dirty="0" err="1" smtClean="0"/>
              <a:t>calculated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Poisson </a:t>
            </a:r>
            <a:r>
              <a:rPr lang="pl-PL" sz="2400" dirty="0" err="1" smtClean="0"/>
              <a:t>distribution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average</a:t>
            </a:r>
            <a:r>
              <a:rPr lang="pl-PL" sz="2400" dirty="0" smtClean="0"/>
              <a:t> of 20 </a:t>
            </a:r>
            <a:r>
              <a:rPr lang="pl-PL" sz="2400" dirty="0" err="1" smtClean="0"/>
              <a:t>MHz</a:t>
            </a:r>
            <a:endParaRPr lang="pl-PL" sz="2400" dirty="0" smtClean="0"/>
          </a:p>
          <a:p>
            <a:pPr lvl="1"/>
            <a:r>
              <a:rPr lang="pl-PL" sz="2400" dirty="0" smtClean="0"/>
              <a:t>Uniform data </a:t>
            </a:r>
            <a:r>
              <a:rPr lang="pl-PL" sz="2400" dirty="0" err="1" smtClean="0"/>
              <a:t>size</a:t>
            </a:r>
            <a:r>
              <a:rPr lang="pl-PL" sz="2400" dirty="0" smtClean="0"/>
              <a:t> for </a:t>
            </a:r>
            <a:r>
              <a:rPr lang="pl-PL" sz="2400" dirty="0" err="1" smtClean="0"/>
              <a:t>all</a:t>
            </a:r>
            <a:r>
              <a:rPr lang="pl-PL" sz="2400" dirty="0" smtClean="0"/>
              <a:t> Data </a:t>
            </a:r>
            <a:r>
              <a:rPr lang="pl-PL" sz="2400" dirty="0" err="1" smtClean="0"/>
              <a:t>Concentrators</a:t>
            </a:r>
            <a:endParaRPr lang="pl-PL" sz="2400" dirty="0" smtClean="0"/>
          </a:p>
          <a:p>
            <a:pPr lvl="2"/>
            <a:r>
              <a:rPr lang="pl-PL" sz="2000" dirty="0" smtClean="0"/>
              <a:t>100 GB/s - </a:t>
            </a:r>
            <a:r>
              <a:rPr lang="pl-PL" sz="2000" dirty="0" err="1" smtClean="0"/>
              <a:t>av</a:t>
            </a:r>
            <a:r>
              <a:rPr lang="pl-PL" sz="2000" dirty="0" smtClean="0"/>
              <a:t>. link </a:t>
            </a:r>
            <a:r>
              <a:rPr lang="pl-PL" sz="2000" dirty="0" err="1" smtClean="0"/>
              <a:t>usage</a:t>
            </a:r>
            <a:r>
              <a:rPr lang="pl-PL" sz="2000" dirty="0" smtClean="0"/>
              <a:t> 37% </a:t>
            </a:r>
          </a:p>
          <a:p>
            <a:pPr lvl="2"/>
            <a:r>
              <a:rPr lang="pl-PL" sz="2000" dirty="0" smtClean="0"/>
              <a:t>173 GB/s - </a:t>
            </a:r>
            <a:r>
              <a:rPr lang="pl-PL" sz="2000" dirty="0" err="1" smtClean="0"/>
              <a:t>av</a:t>
            </a:r>
            <a:r>
              <a:rPr lang="pl-PL" sz="2000" dirty="0" smtClean="0"/>
              <a:t>. link </a:t>
            </a:r>
            <a:r>
              <a:rPr lang="pl-PL" sz="2000" dirty="0" err="1" smtClean="0"/>
              <a:t>usage</a:t>
            </a:r>
            <a:r>
              <a:rPr lang="pl-PL" sz="2000" dirty="0" smtClean="0"/>
              <a:t> 70%</a:t>
            </a:r>
          </a:p>
          <a:p>
            <a:pPr lvl="1"/>
            <a:r>
              <a:rPr lang="pl-PL" sz="2400" dirty="0" err="1" smtClean="0"/>
              <a:t>Simulates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8b/10b </a:t>
            </a:r>
            <a:r>
              <a:rPr lang="pl-PL" sz="2400" dirty="0" err="1" smtClean="0"/>
              <a:t>conversion</a:t>
            </a:r>
            <a:r>
              <a:rPr lang="pl-PL" sz="2400" dirty="0" smtClean="0"/>
              <a:t>, </a:t>
            </a:r>
            <a:r>
              <a:rPr lang="pl-PL" sz="2400" dirty="0" err="1" smtClean="0"/>
              <a:t>tags</a:t>
            </a:r>
            <a:r>
              <a:rPr lang="pl-PL" sz="2400" dirty="0" smtClean="0"/>
              <a:t> </a:t>
            </a:r>
            <a:r>
              <a:rPr lang="pl-PL" sz="2400" dirty="0" err="1" smtClean="0"/>
              <a:t>packets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destination</a:t>
            </a:r>
            <a:r>
              <a:rPr lang="pl-PL" sz="2400" dirty="0" smtClean="0"/>
              <a:t> CPU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and </a:t>
            </a:r>
            <a:r>
              <a:rPr lang="pl-PL" sz="2400" dirty="0" err="1" smtClean="0"/>
              <a:t>pushes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architecture</a:t>
            </a:r>
            <a:r>
              <a:rPr lang="pl-PL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84238"/>
          </a:xfrm>
        </p:spPr>
        <p:txBody>
          <a:bodyPr>
            <a:normAutofit/>
          </a:bodyPr>
          <a:lstStyle/>
          <a:p>
            <a:r>
              <a:rPr lang="pl-PL" dirty="0" smtClean="0"/>
              <a:t>Model of data </a:t>
            </a:r>
            <a:r>
              <a:rPr lang="pl-PL" dirty="0" err="1" smtClean="0"/>
              <a:t>sink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Data </a:t>
            </a:r>
            <a:r>
              <a:rPr lang="pl-PL" sz="2800" dirty="0" err="1" smtClean="0"/>
              <a:t>sink</a:t>
            </a:r>
            <a:r>
              <a:rPr lang="pl-PL" sz="2800" dirty="0" smtClean="0"/>
              <a:t> – </a:t>
            </a:r>
            <a:r>
              <a:rPr lang="pl-PL" sz="2800" dirty="0" err="1" smtClean="0"/>
              <a:t>event</a:t>
            </a:r>
            <a:r>
              <a:rPr lang="pl-PL" sz="2800" dirty="0" smtClean="0"/>
              <a:t> </a:t>
            </a:r>
            <a:r>
              <a:rPr lang="pl-PL" sz="2800" dirty="0" err="1" smtClean="0"/>
              <a:t>building</a:t>
            </a:r>
            <a:r>
              <a:rPr lang="pl-PL" sz="2800" dirty="0" smtClean="0"/>
              <a:t> CPU:</a:t>
            </a:r>
          </a:p>
          <a:p>
            <a:pPr lvl="1"/>
            <a:r>
              <a:rPr lang="pl-PL" sz="2400" dirty="0" err="1" smtClean="0"/>
              <a:t>Simulates</a:t>
            </a:r>
            <a:r>
              <a:rPr lang="pl-PL" sz="2400" dirty="0" smtClean="0"/>
              <a:t> </a:t>
            </a:r>
            <a:r>
              <a:rPr lang="pl-PL" sz="2400" dirty="0" err="1" smtClean="0"/>
              <a:t>event</a:t>
            </a:r>
            <a:r>
              <a:rPr lang="pl-PL" sz="2400" dirty="0" smtClean="0"/>
              <a:t> </a:t>
            </a:r>
            <a:r>
              <a:rPr lang="pl-PL" sz="2400" dirty="0" err="1" smtClean="0"/>
              <a:t>building</a:t>
            </a:r>
            <a:r>
              <a:rPr lang="pl-PL" sz="2400" dirty="0" smtClean="0"/>
              <a:t> of 416 </a:t>
            </a:r>
            <a:r>
              <a:rPr lang="pl-PL" sz="2400" dirty="0" err="1" smtClean="0"/>
              <a:t>fragments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same </a:t>
            </a:r>
            <a:r>
              <a:rPr lang="pl-PL" sz="2400" dirty="0" err="1" smtClean="0"/>
              <a:t>tag</a:t>
            </a:r>
            <a:r>
              <a:rPr lang="pl-PL" sz="2000" dirty="0" smtClean="0"/>
              <a:t> </a:t>
            </a:r>
          </a:p>
          <a:p>
            <a:pPr lvl="2"/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burst</a:t>
            </a:r>
            <a:r>
              <a:rPr lang="pl-PL" dirty="0" smtClean="0"/>
              <a:t>: ~300 </a:t>
            </a:r>
            <a:r>
              <a:rPr lang="pl-PL" dirty="0" err="1" smtClean="0"/>
              <a:t>kB</a:t>
            </a:r>
            <a:endParaRPr lang="pl-PL" dirty="0" smtClean="0"/>
          </a:p>
          <a:p>
            <a:pPr lvl="2"/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super-burst</a:t>
            </a:r>
            <a:r>
              <a:rPr lang="pl-PL" dirty="0" smtClean="0"/>
              <a:t>: ~3 MB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latency</a:t>
            </a:r>
            <a:endParaRPr lang="en-US" dirty="0"/>
          </a:p>
        </p:txBody>
      </p:sp>
      <p:pic>
        <p:nvPicPr>
          <p:cNvPr id="4" name="Obraz 3" descr="latencyEvolutionInTi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739632" cy="52352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09800" y="2971800"/>
            <a:ext cx="57150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Stable</a:t>
            </a:r>
            <a:r>
              <a:rPr lang="pl-PL" b="1" dirty="0" smtClean="0"/>
              <a:t> </a:t>
            </a:r>
            <a:r>
              <a:rPr lang="pl-PL" b="1" dirty="0" err="1" smtClean="0"/>
              <a:t>latency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time </a:t>
            </a:r>
            <a:r>
              <a:rPr lang="pl-PL" b="1" dirty="0" err="1" smtClean="0"/>
              <a:t>indicates</a:t>
            </a:r>
            <a:r>
              <a:rPr lang="pl-PL" b="1" dirty="0" smtClean="0"/>
              <a:t> </a:t>
            </a:r>
            <a:r>
              <a:rPr lang="pl-PL" b="1" dirty="0" err="1" smtClean="0"/>
              <a:t>ability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architecture</a:t>
            </a:r>
            <a:r>
              <a:rPr lang="pl-PL" b="1" dirty="0" smtClean="0"/>
              <a:t> to </a:t>
            </a:r>
            <a:r>
              <a:rPr lang="pl-PL" b="1" dirty="0" err="1" smtClean="0"/>
              <a:t>switch</a:t>
            </a:r>
            <a:r>
              <a:rPr lang="pl-PL" b="1" dirty="0" smtClean="0"/>
              <a:t> not </a:t>
            </a:r>
            <a:r>
              <a:rPr lang="pl-PL" b="1" dirty="0" err="1" smtClean="0"/>
              <a:t>only</a:t>
            </a:r>
            <a:r>
              <a:rPr lang="pl-PL" b="1" dirty="0" smtClean="0"/>
              <a:t> 100 GB/s but </a:t>
            </a:r>
            <a:r>
              <a:rPr lang="pl-PL" b="1" dirty="0" err="1" smtClean="0"/>
              <a:t>up</a:t>
            </a:r>
            <a:r>
              <a:rPr lang="pl-PL" b="1" dirty="0" smtClean="0"/>
              <a:t> to 173 GB/s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Load</a:t>
            </a:r>
            <a:r>
              <a:rPr lang="pl-PL" dirty="0" smtClean="0"/>
              <a:t> </a:t>
            </a:r>
            <a:r>
              <a:rPr lang="pl-PL" dirty="0" err="1" smtClean="0"/>
              <a:t>distribution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CPUs</a:t>
            </a:r>
            <a:endParaRPr lang="en-US" dirty="0"/>
          </a:p>
        </p:txBody>
      </p:sp>
      <p:pic>
        <p:nvPicPr>
          <p:cNvPr id="7" name="Symbol zastępczy zawartości 6" descr="CPULoadBalancingWithZ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315200" cy="4267200"/>
          </a:xfrm>
        </p:spPr>
      </p:pic>
      <p:sp>
        <p:nvSpPr>
          <p:cNvPr id="5" name="pole tekstowe 4"/>
          <p:cNvSpPr txBox="1"/>
          <p:nvPr/>
        </p:nvSpPr>
        <p:spPr>
          <a:xfrm>
            <a:off x="457200" y="5715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The</a:t>
            </a:r>
            <a:r>
              <a:rPr lang="pl-PL" sz="2800" dirty="0" smtClean="0"/>
              <a:t> CPU for </a:t>
            </a:r>
            <a:r>
              <a:rPr lang="pl-PL" sz="2800" dirty="0" err="1" smtClean="0"/>
              <a:t>next</a:t>
            </a:r>
            <a:r>
              <a:rPr lang="pl-PL" sz="2800" dirty="0" smtClean="0"/>
              <a:t> </a:t>
            </a:r>
            <a:r>
              <a:rPr lang="pl-PL" sz="2800" dirty="0" err="1" smtClean="0"/>
              <a:t>event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calculated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formula</a:t>
            </a:r>
            <a:r>
              <a:rPr lang="pl-PL" sz="2800" dirty="0" smtClean="0"/>
              <a:t>:  </a:t>
            </a:r>
          </a:p>
          <a:p>
            <a:pPr algn="ctr"/>
            <a:r>
              <a:rPr lang="pl-PL" sz="2800" dirty="0" smtClean="0"/>
              <a:t>N</a:t>
            </a:r>
            <a:r>
              <a:rPr lang="pl-PL" sz="2800" baseline="-25000" dirty="0" smtClean="0"/>
              <a:t>t+1</a:t>
            </a:r>
            <a:r>
              <a:rPr lang="pl-PL" sz="2800" dirty="0" smtClean="0"/>
              <a:t> = </a:t>
            </a:r>
            <a:r>
              <a:rPr lang="pl-PL" sz="2800" dirty="0" err="1" smtClean="0"/>
              <a:t>mod</a:t>
            </a:r>
            <a:r>
              <a:rPr lang="pl-PL" sz="2800" dirty="0" smtClean="0"/>
              <a:t> (N</a:t>
            </a:r>
            <a:r>
              <a:rPr lang="pl-PL" sz="2800" baseline="-25000" dirty="0" smtClean="0"/>
              <a:t>t</a:t>
            </a:r>
            <a:r>
              <a:rPr lang="pl-PL" sz="2800" dirty="0" smtClean="0"/>
              <a:t> + 79) , 416)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EEAvInpQueue_100GBps_79plus_10burs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629400" cy="4495800"/>
          </a:xfr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884238"/>
          </a:xfrm>
        </p:spPr>
        <p:txBody>
          <a:bodyPr>
            <a:normAutofit/>
          </a:bodyPr>
          <a:lstStyle/>
          <a:p>
            <a:r>
              <a:rPr lang="pl-PL" dirty="0" smtClean="0"/>
              <a:t>Monitoring </a:t>
            </a:r>
            <a:r>
              <a:rPr lang="pl-PL" dirty="0" err="1" smtClean="0"/>
              <a:t>queues</a:t>
            </a:r>
            <a:r>
              <a:rPr lang="pl-PL" dirty="0" smtClean="0"/>
              <a:t>’ </a:t>
            </a:r>
            <a:r>
              <a:rPr lang="pl-PL" dirty="0" err="1" smtClean="0"/>
              <a:t>evolution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Averaged</a:t>
            </a:r>
            <a:r>
              <a:rPr lang="pl-PL" sz="2400" dirty="0" smtClean="0"/>
              <a:t> </a:t>
            </a:r>
            <a:r>
              <a:rPr lang="pl-PL" sz="2400" dirty="0" err="1" smtClean="0"/>
              <a:t>maximal</a:t>
            </a:r>
            <a:r>
              <a:rPr lang="pl-PL" sz="2400" dirty="0" smtClean="0"/>
              <a:t> </a:t>
            </a:r>
            <a:r>
              <a:rPr lang="pl-PL" sz="2400" dirty="0" err="1" smtClean="0"/>
              <a:t>queue</a:t>
            </a:r>
            <a:r>
              <a:rPr lang="pl-PL" sz="2400" dirty="0" smtClean="0"/>
              <a:t> </a:t>
            </a:r>
            <a:r>
              <a:rPr lang="pl-PL" sz="2400" dirty="0" err="1" smtClean="0"/>
              <a:t>length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input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FEE </a:t>
            </a:r>
            <a:r>
              <a:rPr lang="pl-PL" sz="2400" dirty="0" err="1" smtClean="0"/>
              <a:t>level</a:t>
            </a:r>
            <a:r>
              <a:rPr lang="pl-PL" sz="2400" dirty="0" smtClean="0"/>
              <a:t>.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averaging</a:t>
            </a:r>
            <a:r>
              <a:rPr lang="pl-PL" sz="2400" dirty="0" smtClean="0"/>
              <a:t> was </a:t>
            </a:r>
            <a:r>
              <a:rPr lang="pl-PL" sz="2400" dirty="0" err="1" smtClean="0"/>
              <a:t>over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same </a:t>
            </a:r>
            <a:r>
              <a:rPr lang="pl-PL" sz="2400" dirty="0" err="1" smtClean="0"/>
              <a:t>index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all</a:t>
            </a:r>
            <a:r>
              <a:rPr lang="pl-PL" sz="2400" dirty="0" smtClean="0"/>
              <a:t> FEE </a:t>
            </a:r>
            <a:r>
              <a:rPr lang="pl-PL" sz="2400" dirty="0" err="1" smtClean="0"/>
              <a:t>modules</a:t>
            </a:r>
            <a:r>
              <a:rPr lang="pl-PL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>
            <a:normAutofit/>
          </a:bodyPr>
          <a:lstStyle/>
          <a:p>
            <a:r>
              <a:rPr lang="pl-PL" dirty="0" smtClean="0"/>
              <a:t>Monitoring   </a:t>
            </a:r>
            <a:r>
              <a:rPr lang="pl-PL" dirty="0" err="1" smtClean="0"/>
              <a:t>links</a:t>
            </a:r>
            <a:r>
              <a:rPr lang="pl-PL" dirty="0" smtClean="0"/>
              <a:t>’ </a:t>
            </a:r>
            <a:r>
              <a:rPr lang="pl-PL" dirty="0" err="1" smtClean="0"/>
              <a:t>load</a:t>
            </a:r>
            <a:endParaRPr lang="en-US" dirty="0"/>
          </a:p>
        </p:txBody>
      </p:sp>
      <p:pic>
        <p:nvPicPr>
          <p:cNvPr id="4" name="Symbol zastępczy zawartości 3" descr="FEEOutLinkUtilAverageOverPorts_100GBps_plus79_10bur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400800" cy="4267200"/>
          </a:xfrm>
        </p:spPr>
      </p:pic>
      <p:sp>
        <p:nvSpPr>
          <p:cNvPr id="5" name="pole tekstowe 4"/>
          <p:cNvSpPr txBox="1"/>
          <p:nvPr/>
        </p:nvSpPr>
        <p:spPr>
          <a:xfrm>
            <a:off x="381000" y="541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Load</a:t>
            </a:r>
            <a:r>
              <a:rPr lang="pl-PL" sz="2400" dirty="0" smtClean="0"/>
              <a:t> on </a:t>
            </a:r>
            <a:r>
              <a:rPr lang="pl-PL" sz="2400" dirty="0" err="1" smtClean="0"/>
              <a:t>fiber</a:t>
            </a:r>
            <a:r>
              <a:rPr lang="pl-PL" sz="2400" dirty="0" smtClean="0"/>
              <a:t> </a:t>
            </a:r>
            <a:r>
              <a:rPr lang="pl-PL" sz="2400" dirty="0" err="1" smtClean="0"/>
              <a:t>links</a:t>
            </a:r>
            <a:r>
              <a:rPr lang="pl-PL" sz="2400" dirty="0" smtClean="0"/>
              <a:t> </a:t>
            </a:r>
            <a:r>
              <a:rPr lang="pl-PL" sz="2400" dirty="0" err="1" smtClean="0"/>
              <a:t>connecting</a:t>
            </a:r>
            <a:r>
              <a:rPr lang="pl-PL" sz="2400" dirty="0" smtClean="0"/>
              <a:t> </a:t>
            </a:r>
            <a:r>
              <a:rPr lang="pl-PL" sz="2400" dirty="0" err="1" smtClean="0"/>
              <a:t>output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FEE </a:t>
            </a:r>
            <a:r>
              <a:rPr lang="pl-PL" sz="2400" dirty="0" err="1" smtClean="0"/>
              <a:t>level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input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CPU </a:t>
            </a:r>
            <a:r>
              <a:rPr lang="pl-PL" sz="2400" dirty="0" err="1" smtClean="0"/>
              <a:t>level</a:t>
            </a:r>
            <a:r>
              <a:rPr lang="pl-PL" sz="2400" dirty="0" smtClean="0"/>
              <a:t>. </a:t>
            </a:r>
            <a:r>
              <a:rPr lang="pl-PL" sz="2400" dirty="0" err="1" smtClean="0"/>
              <a:t>Homogenious</a:t>
            </a:r>
            <a:r>
              <a:rPr lang="pl-PL" sz="2400" dirty="0" smtClean="0"/>
              <a:t> </a:t>
            </a:r>
            <a:r>
              <a:rPr lang="pl-PL" sz="2400" dirty="0" err="1" smtClean="0"/>
              <a:t>load</a:t>
            </a:r>
            <a:r>
              <a:rPr lang="pl-PL" sz="2400" dirty="0" smtClean="0"/>
              <a:t> </a:t>
            </a:r>
            <a:r>
              <a:rPr lang="pl-PL" sz="2400" dirty="0" err="1" smtClean="0"/>
              <a:t>indicates</a:t>
            </a:r>
            <a:r>
              <a:rPr lang="pl-PL" sz="2400" dirty="0" smtClean="0"/>
              <a:t> </a:t>
            </a:r>
            <a:r>
              <a:rPr lang="pl-PL" sz="2400" dirty="0" err="1" smtClean="0"/>
              <a:t>proper</a:t>
            </a:r>
            <a:r>
              <a:rPr lang="pl-PL" sz="2400" dirty="0" smtClean="0"/>
              <a:t> </a:t>
            </a:r>
            <a:r>
              <a:rPr lang="pl-PL" sz="2400" dirty="0" err="1" smtClean="0"/>
              <a:t>routing</a:t>
            </a:r>
            <a:r>
              <a:rPr lang="pl-PL" sz="2400" dirty="0" smtClean="0"/>
              <a:t> </a:t>
            </a:r>
            <a:r>
              <a:rPr lang="pl-PL" sz="2400" dirty="0" err="1" smtClean="0"/>
              <a:t>scheme</a:t>
            </a:r>
            <a:r>
              <a:rPr lang="pl-PL" sz="2400" dirty="0" smtClean="0"/>
              <a:t> – </a:t>
            </a:r>
            <a:r>
              <a:rPr lang="pl-PL" sz="2400" dirty="0" err="1" smtClean="0"/>
              <a:t>also</a:t>
            </a:r>
            <a:r>
              <a:rPr lang="pl-PL" sz="2400" dirty="0" smtClean="0"/>
              <a:t> for </a:t>
            </a:r>
            <a:r>
              <a:rPr lang="pl-PL" sz="2400" dirty="0" err="1" smtClean="0"/>
              <a:t>trunking</a:t>
            </a:r>
            <a:r>
              <a:rPr lang="pl-PL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pl-PL" dirty="0" smtClean="0"/>
              <a:t>Monitoring </a:t>
            </a:r>
            <a:r>
              <a:rPr lang="pl-PL" dirty="0" err="1" smtClean="0"/>
              <a:t>queues</a:t>
            </a:r>
            <a:endParaRPr lang="en-US" dirty="0"/>
          </a:p>
        </p:txBody>
      </p:sp>
      <p:pic>
        <p:nvPicPr>
          <p:cNvPr id="4" name="Symbol zastępczy zawartości 3" descr="CPUInpQmaxSizeAverageOverPorts_100GBps_plus79_10bur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6629400" cy="4495800"/>
          </a:xfrm>
        </p:spPr>
      </p:pic>
      <p:sp>
        <p:nvSpPr>
          <p:cNvPr id="5" name="pole tekstowe 4"/>
          <p:cNvSpPr txBox="1"/>
          <p:nvPr/>
        </p:nvSpPr>
        <p:spPr>
          <a:xfrm>
            <a:off x="304800" y="5715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Average</a:t>
            </a:r>
            <a:r>
              <a:rPr lang="pl-PL" sz="2400" dirty="0" smtClean="0"/>
              <a:t> of </a:t>
            </a:r>
            <a:r>
              <a:rPr lang="pl-PL" sz="2400" dirty="0" err="1" smtClean="0"/>
              <a:t>maximal</a:t>
            </a:r>
            <a:r>
              <a:rPr lang="pl-PL" sz="2400" dirty="0" smtClean="0"/>
              <a:t> </a:t>
            </a:r>
            <a:r>
              <a:rPr lang="pl-PL" sz="2400" dirty="0" err="1" smtClean="0"/>
              <a:t>length</a:t>
            </a:r>
            <a:r>
              <a:rPr lang="pl-PL" sz="2400" dirty="0" smtClean="0"/>
              <a:t> of </a:t>
            </a:r>
            <a:r>
              <a:rPr lang="pl-PL" sz="2400" dirty="0" err="1" smtClean="0"/>
              <a:t>input</a:t>
            </a:r>
            <a:r>
              <a:rPr lang="pl-PL" sz="2400" dirty="0" smtClean="0"/>
              <a:t> </a:t>
            </a:r>
            <a:r>
              <a:rPr lang="pl-PL" sz="2400" dirty="0" err="1" smtClean="0"/>
              <a:t>queues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CPU </a:t>
            </a:r>
            <a:r>
              <a:rPr lang="pl-PL" sz="2400" dirty="0" err="1" smtClean="0"/>
              <a:t>level</a:t>
            </a:r>
            <a:r>
              <a:rPr lang="pl-PL" sz="2400" dirty="0" smtClean="0"/>
              <a:t>.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average</a:t>
            </a:r>
            <a:r>
              <a:rPr lang="pl-PL" sz="2400" dirty="0" smtClean="0"/>
              <a:t> was </a:t>
            </a:r>
            <a:r>
              <a:rPr lang="pl-PL" sz="2400" dirty="0" err="1" smtClean="0"/>
              <a:t>made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same </a:t>
            </a:r>
            <a:r>
              <a:rPr lang="pl-PL" sz="2400" dirty="0" err="1" smtClean="0"/>
              <a:t>index</a:t>
            </a:r>
            <a:r>
              <a:rPr lang="pl-PL" sz="2400" dirty="0" smtClean="0"/>
              <a:t> on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modules</a:t>
            </a:r>
            <a:r>
              <a:rPr lang="pl-PL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09600" y="1524000"/>
            <a:ext cx="75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PANDA </a:t>
            </a:r>
            <a:r>
              <a:rPr lang="pl-PL" sz="2800" dirty="0" err="1" smtClean="0"/>
              <a:t>experiment</a:t>
            </a:r>
            <a:r>
              <a:rPr lang="pl-PL" sz="2800" dirty="0" smtClean="0"/>
              <a:t> – </a:t>
            </a:r>
            <a:r>
              <a:rPr lang="pl-PL" sz="2800" dirty="0" err="1" smtClean="0"/>
              <a:t>detectors</a:t>
            </a:r>
            <a:r>
              <a:rPr lang="pl-PL" sz="2800" dirty="0" smtClean="0"/>
              <a:t> and </a:t>
            </a:r>
            <a:r>
              <a:rPr lang="pl-PL" sz="2800" dirty="0" err="1" smtClean="0"/>
              <a:t>requirements</a:t>
            </a:r>
            <a:r>
              <a:rPr lang="pl-PL" sz="2800" dirty="0" smtClean="0"/>
              <a:t> for DAQ system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push-only</a:t>
            </a:r>
            <a:r>
              <a:rPr lang="pl-PL" sz="2800" dirty="0" smtClean="0"/>
              <a:t> </a:t>
            </a:r>
            <a:r>
              <a:rPr lang="pl-PL" sz="2800" dirty="0" err="1" smtClean="0"/>
              <a:t>architecture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Compute</a:t>
            </a:r>
            <a:r>
              <a:rPr lang="pl-PL" sz="2800" dirty="0" smtClean="0"/>
              <a:t> </a:t>
            </a:r>
            <a:r>
              <a:rPr lang="pl-PL" sz="2800" dirty="0" err="1" smtClean="0"/>
              <a:t>Node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ATCA standard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data </a:t>
            </a:r>
            <a:r>
              <a:rPr lang="pl-PL" sz="2800" dirty="0" err="1" smtClean="0"/>
              <a:t>flow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architecture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short</a:t>
            </a:r>
            <a:r>
              <a:rPr lang="pl-PL" sz="2800" dirty="0" smtClean="0"/>
              <a:t> </a:t>
            </a:r>
            <a:r>
              <a:rPr lang="pl-PL" sz="2800" dirty="0" err="1" smtClean="0"/>
              <a:t>introduction</a:t>
            </a:r>
            <a:r>
              <a:rPr lang="pl-PL" sz="2800" dirty="0" smtClean="0"/>
              <a:t> on </a:t>
            </a:r>
            <a:r>
              <a:rPr lang="pl-PL" sz="2800" dirty="0" err="1" smtClean="0"/>
              <a:t>discrete</a:t>
            </a:r>
            <a:r>
              <a:rPr lang="pl-PL" sz="2800" dirty="0" smtClean="0"/>
              <a:t> </a:t>
            </a:r>
            <a:r>
              <a:rPr lang="pl-PL" sz="2800" dirty="0" err="1" smtClean="0"/>
              <a:t>event</a:t>
            </a:r>
            <a:r>
              <a:rPr lang="pl-PL" sz="2800" dirty="0" smtClean="0"/>
              <a:t> </a:t>
            </a:r>
            <a:r>
              <a:rPr lang="pl-PL" sz="2800" dirty="0" err="1" smtClean="0"/>
              <a:t>modelling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modeling</a:t>
            </a:r>
            <a:r>
              <a:rPr lang="pl-PL" sz="2800" dirty="0" smtClean="0"/>
              <a:t> </a:t>
            </a:r>
            <a:r>
              <a:rPr lang="pl-PL" sz="2800" dirty="0" err="1" smtClean="0"/>
              <a:t>results</a:t>
            </a:r>
            <a:endParaRPr lang="pl-PL" sz="2800" dirty="0" smtClean="0"/>
          </a:p>
          <a:p>
            <a:pPr lvl="1"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latency</a:t>
            </a:r>
            <a:endParaRPr lang="pl-PL" sz="2800" dirty="0" smtClean="0"/>
          </a:p>
          <a:p>
            <a:pPr lvl="1"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queues</a:t>
            </a:r>
            <a:r>
              <a:rPr lang="pl-PL" sz="2800" dirty="0" smtClean="0"/>
              <a:t> </a:t>
            </a:r>
            <a:r>
              <a:rPr lang="pl-PL" sz="2800" dirty="0" err="1" smtClean="0"/>
              <a:t>dynamics</a:t>
            </a:r>
            <a:endParaRPr lang="pl-PL" sz="2800" dirty="0" smtClean="0"/>
          </a:p>
          <a:p>
            <a:pPr lvl="1"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load</a:t>
            </a:r>
            <a:r>
              <a:rPr lang="pl-PL" sz="2800" dirty="0" smtClean="0"/>
              <a:t> monitoring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summary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53" y="225332"/>
            <a:ext cx="8991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Monitoring </a:t>
            </a:r>
            <a:r>
              <a:rPr lang="pl-PL" dirty="0" err="1" smtClean="0"/>
              <a:t>Virtex</a:t>
            </a:r>
            <a:r>
              <a:rPr lang="pl-PL" dirty="0" smtClean="0"/>
              <a:t> </a:t>
            </a:r>
            <a:r>
              <a:rPr lang="pl-PL" dirty="0" err="1" smtClean="0"/>
              <a:t>link’s</a:t>
            </a:r>
            <a:r>
              <a:rPr lang="pl-PL" dirty="0" smtClean="0"/>
              <a:t> </a:t>
            </a:r>
            <a:r>
              <a:rPr lang="pl-PL" dirty="0" err="1" smtClean="0"/>
              <a:t>occupation</a:t>
            </a:r>
            <a:endParaRPr lang="en-US" dirty="0"/>
          </a:p>
        </p:txBody>
      </p:sp>
      <p:pic>
        <p:nvPicPr>
          <p:cNvPr id="4" name="Symbol zastępczy zawartości 3" descr="CPUvirtexLinksUtilizationWithZ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219201"/>
            <a:ext cx="6649378" cy="4038599"/>
          </a:xfrm>
        </p:spPr>
      </p:pic>
      <p:pic>
        <p:nvPicPr>
          <p:cNvPr id="6" name="Obraz 5" descr="virtex8por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800600"/>
            <a:ext cx="2913969" cy="165293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048000" y="5486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CPU </a:t>
            </a:r>
            <a:r>
              <a:rPr lang="pl-PL" sz="2400" dirty="0" err="1" smtClean="0"/>
              <a:t>level</a:t>
            </a:r>
            <a:r>
              <a:rPr lang="pl-PL" sz="2400" dirty="0" smtClean="0"/>
              <a:t>,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packets</a:t>
            </a:r>
            <a:r>
              <a:rPr lang="pl-PL" sz="2400" dirty="0" smtClean="0"/>
              <a:t> </a:t>
            </a:r>
            <a:r>
              <a:rPr lang="pl-PL" sz="2400" dirty="0" err="1" smtClean="0"/>
              <a:t>heading</a:t>
            </a:r>
            <a:r>
              <a:rPr lang="pl-PL" sz="2400" dirty="0" smtClean="0"/>
              <a:t> for </a:t>
            </a:r>
            <a:r>
              <a:rPr lang="pl-PL" sz="2400" dirty="0" err="1" smtClean="0"/>
              <a:t>odd-numbered</a:t>
            </a:r>
            <a:r>
              <a:rPr lang="pl-PL" sz="2400" dirty="0" smtClean="0"/>
              <a:t> </a:t>
            </a:r>
            <a:r>
              <a:rPr lang="pl-PL" sz="2400" dirty="0" err="1" smtClean="0"/>
              <a:t>CPUs</a:t>
            </a:r>
            <a:r>
              <a:rPr lang="pl-PL" sz="2400" dirty="0" smtClean="0"/>
              <a:t> go via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backplane</a:t>
            </a:r>
            <a:r>
              <a:rPr lang="pl-PL" sz="2400" dirty="0" smtClean="0"/>
              <a:t>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slot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destination</a:t>
            </a:r>
            <a:r>
              <a:rPr lang="pl-PL" sz="2400" dirty="0" smtClean="0"/>
              <a:t> CPU.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816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propose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architecture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triggerless</a:t>
            </a:r>
            <a:r>
              <a:rPr lang="pl-PL" dirty="0" smtClean="0"/>
              <a:t> DAQ system for </a:t>
            </a:r>
            <a:r>
              <a:rPr lang="pl-PL" dirty="0" err="1" smtClean="0"/>
              <a:t>the</a:t>
            </a:r>
            <a:r>
              <a:rPr lang="pl-PL" dirty="0" smtClean="0"/>
              <a:t> PANDA </a:t>
            </a:r>
            <a:r>
              <a:rPr lang="pl-PL" dirty="0" err="1" smtClean="0"/>
              <a:t>experiment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architecture</a:t>
            </a:r>
            <a:r>
              <a:rPr lang="pl-PL" dirty="0" smtClean="0"/>
              <a:t> </a:t>
            </a:r>
            <a:r>
              <a:rPr lang="pl-PL" dirty="0" err="1" smtClean="0"/>
              <a:t>uses</a:t>
            </a:r>
            <a:r>
              <a:rPr lang="pl-PL" dirty="0" smtClean="0"/>
              <a:t> </a:t>
            </a:r>
            <a:r>
              <a:rPr lang="pl-PL" dirty="0" err="1" smtClean="0"/>
              <a:t>Compute</a:t>
            </a:r>
            <a:r>
              <a:rPr lang="pl-PL" dirty="0" smtClean="0"/>
              <a:t> </a:t>
            </a:r>
            <a:r>
              <a:rPr lang="pl-PL" dirty="0" err="1" smtClean="0"/>
              <a:t>Node</a:t>
            </a:r>
            <a:r>
              <a:rPr lang="pl-PL" dirty="0" smtClean="0"/>
              <a:t> </a:t>
            </a:r>
            <a:r>
              <a:rPr lang="pl-PL" dirty="0" err="1" smtClean="0"/>
              <a:t>modules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ATCA standard.</a:t>
            </a:r>
          </a:p>
          <a:p>
            <a:r>
              <a:rPr lang="pl-PL" dirty="0" smtClean="0"/>
              <a:t>We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simplified</a:t>
            </a:r>
            <a:r>
              <a:rPr lang="pl-PL" dirty="0" smtClean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components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r>
              <a:rPr lang="pl-PL" dirty="0" smtClean="0"/>
              <a:t> </a:t>
            </a:r>
            <a:r>
              <a:rPr lang="pl-PL" dirty="0" err="1" smtClean="0"/>
              <a:t>SystemC</a:t>
            </a:r>
            <a:r>
              <a:rPr lang="pl-PL" dirty="0" smtClean="0"/>
              <a:t> </a:t>
            </a:r>
            <a:r>
              <a:rPr lang="pl-PL" dirty="0" err="1" smtClean="0"/>
              <a:t>library</a:t>
            </a:r>
            <a:r>
              <a:rPr lang="pl-PL" dirty="0" smtClean="0"/>
              <a:t> and run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simulations</a:t>
            </a:r>
            <a:r>
              <a:rPr lang="pl-PL" dirty="0" smtClean="0"/>
              <a:t> to </a:t>
            </a:r>
            <a:r>
              <a:rPr lang="pl-PL" dirty="0" err="1" smtClean="0"/>
              <a:t>demonstrate</a:t>
            </a:r>
            <a:r>
              <a:rPr lang="pl-PL" dirty="0" smtClean="0"/>
              <a:t> </a:t>
            </a:r>
            <a:r>
              <a:rPr lang="pl-PL" dirty="0" err="1" smtClean="0"/>
              <a:t>required</a:t>
            </a:r>
            <a:r>
              <a:rPr lang="pl-PL" dirty="0" smtClean="0"/>
              <a:t> performance and to </a:t>
            </a:r>
            <a:r>
              <a:rPr lang="pl-PL" dirty="0" err="1" smtClean="0"/>
              <a:t>analyse</a:t>
            </a:r>
            <a:r>
              <a:rPr lang="pl-PL" dirty="0" smtClean="0"/>
              <a:t> </a:t>
            </a:r>
            <a:r>
              <a:rPr lang="pl-PL" dirty="0" err="1" smtClean="0"/>
              <a:t>dynamics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system.</a:t>
            </a:r>
            <a:endParaRPr lang="en-US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push-only</a:t>
            </a:r>
            <a:r>
              <a:rPr lang="pl-PL" dirty="0" smtClean="0"/>
              <a:t> </a:t>
            </a:r>
            <a:r>
              <a:rPr lang="pl-PL" dirty="0" err="1" smtClean="0"/>
              <a:t>mode</a:t>
            </a:r>
            <a:r>
              <a:rPr lang="pl-PL" dirty="0" smtClean="0"/>
              <a:t> </a:t>
            </a:r>
            <a:r>
              <a:rPr lang="pl-PL" dirty="0" err="1" smtClean="0"/>
              <a:t>provides</a:t>
            </a:r>
            <a:r>
              <a:rPr lang="pl-PL" dirty="0" smtClean="0"/>
              <a:t> 100 GB/s </a:t>
            </a:r>
            <a:r>
              <a:rPr lang="pl-PL" dirty="0" err="1" smtClean="0"/>
              <a:t>throughput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allows</a:t>
            </a:r>
            <a:r>
              <a:rPr lang="pl-PL" dirty="0" smtClean="0"/>
              <a:t> to </a:t>
            </a:r>
            <a:r>
              <a:rPr lang="pl-PL" dirty="0" err="1" smtClean="0"/>
              <a:t>perform</a:t>
            </a:r>
            <a:r>
              <a:rPr lang="pl-PL" dirty="0" smtClean="0"/>
              <a:t> </a:t>
            </a:r>
            <a:r>
              <a:rPr lang="pl-PL" dirty="0" err="1" smtClean="0"/>
              <a:t>burst</a:t>
            </a:r>
            <a:r>
              <a:rPr lang="pl-PL" dirty="0" smtClean="0"/>
              <a:t>/</a:t>
            </a:r>
            <a:r>
              <a:rPr lang="pl-PL" dirty="0" err="1" smtClean="0"/>
              <a:t>super-burst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and </a:t>
            </a:r>
            <a:r>
              <a:rPr lang="pl-PL" dirty="0" smtClean="0">
                <a:solidFill>
                  <a:srgbClr val="FF0000"/>
                </a:solidFill>
              </a:rPr>
              <a:t>to run </a:t>
            </a:r>
            <a:r>
              <a:rPr lang="pl-PL" dirty="0" err="1" smtClean="0">
                <a:solidFill>
                  <a:srgbClr val="FF0000"/>
                </a:solidFill>
              </a:rPr>
              <a:t>selection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algorithms</a:t>
            </a:r>
            <a:r>
              <a:rPr lang="pl-PL" dirty="0" smtClean="0">
                <a:solidFill>
                  <a:srgbClr val="FF0000"/>
                </a:solidFill>
              </a:rPr>
              <a:t> on </a:t>
            </a:r>
            <a:r>
              <a:rPr lang="pl-PL" dirty="0" err="1" smtClean="0">
                <a:solidFill>
                  <a:srgbClr val="FF0000"/>
                </a:solidFill>
              </a:rPr>
              <a:t>fully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assembled</a:t>
            </a:r>
            <a:r>
              <a:rPr lang="pl-PL" dirty="0" smtClean="0">
                <a:solidFill>
                  <a:srgbClr val="FF0000"/>
                </a:solidFill>
              </a:rPr>
              <a:t> data.</a:t>
            </a:r>
          </a:p>
          <a:p>
            <a:pPr lvl="1"/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 </a:t>
            </a:r>
            <a:r>
              <a:rPr lang="pl-PL" dirty="0" err="1" smtClean="0"/>
              <a:t>input</a:t>
            </a:r>
            <a:r>
              <a:rPr lang="pl-PL" dirty="0" smtClean="0"/>
              <a:t> </a:t>
            </a:r>
            <a:r>
              <a:rPr lang="pl-PL" dirty="0" err="1" smtClean="0"/>
              <a:t>links</a:t>
            </a:r>
            <a:r>
              <a:rPr lang="pl-PL" dirty="0" smtClean="0"/>
              <a:t> </a:t>
            </a:r>
            <a:r>
              <a:rPr lang="pl-PL" dirty="0" err="1" smtClean="0"/>
              <a:t>loaded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to 70% of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nominal</a:t>
            </a:r>
            <a:r>
              <a:rPr lang="pl-PL" dirty="0" smtClean="0"/>
              <a:t> </a:t>
            </a:r>
            <a:r>
              <a:rPr lang="pl-PL" dirty="0" err="1" smtClean="0"/>
              <a:t>capacity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architecture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handle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smtClean="0"/>
              <a:t>to 173 </a:t>
            </a:r>
            <a:r>
              <a:rPr lang="pl-PL" dirty="0" smtClean="0"/>
              <a:t>GB/s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Basic </a:t>
            </a:r>
            <a:r>
              <a:rPr lang="pl-PL" dirty="0" err="1" smtClean="0"/>
              <a:t>networking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protocols</a:t>
            </a:r>
            <a:r>
              <a:rPr lang="pl-PL" dirty="0" smtClean="0"/>
              <a:t> </a:t>
            </a:r>
            <a:r>
              <a:rPr lang="pl-PL" dirty="0" err="1" smtClean="0"/>
              <a:t>implementations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Network </a:t>
            </a:r>
            <a:r>
              <a:rPr lang="pl-PL" dirty="0" err="1" smtClean="0"/>
              <a:t>recognition</a:t>
            </a:r>
            <a:r>
              <a:rPr lang="pl-PL" dirty="0" smtClean="0"/>
              <a:t> (ARP, DHCP, ICMP)</a:t>
            </a:r>
          </a:p>
          <a:p>
            <a:pPr lvl="1"/>
            <a:r>
              <a:rPr lang="pl-PL" dirty="0" err="1" smtClean="0"/>
              <a:t>Transmission</a:t>
            </a:r>
            <a:r>
              <a:rPr lang="pl-PL" dirty="0" smtClean="0"/>
              <a:t> of data to the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builders</a:t>
            </a:r>
            <a:r>
              <a:rPr lang="pl-PL" dirty="0" smtClean="0"/>
              <a:t> </a:t>
            </a:r>
            <a:r>
              <a:rPr lang="pl-PL" dirty="0" err="1" smtClean="0"/>
              <a:t>over</a:t>
            </a:r>
            <a:r>
              <a:rPr lang="pl-PL" dirty="0" smtClean="0"/>
              <a:t> UDP</a:t>
            </a:r>
          </a:p>
          <a:p>
            <a:pPr lvl="2"/>
            <a:r>
              <a:rPr lang="pl-PL" dirty="0" smtClean="0"/>
              <a:t>Multi-</a:t>
            </a:r>
            <a:r>
              <a:rPr lang="pl-PL" dirty="0" err="1" smtClean="0"/>
              <a:t>frame</a:t>
            </a:r>
            <a:r>
              <a:rPr lang="pl-PL" dirty="0" smtClean="0"/>
              <a:t> </a:t>
            </a:r>
            <a:r>
              <a:rPr lang="pl-PL" dirty="0" err="1" smtClean="0"/>
              <a:t>packets</a:t>
            </a:r>
            <a:r>
              <a:rPr lang="pl-PL" dirty="0" smtClean="0"/>
              <a:t> (</a:t>
            </a:r>
            <a:r>
              <a:rPr lang="pl-PL" dirty="0" err="1" smtClean="0"/>
              <a:t>up</a:t>
            </a:r>
            <a:r>
              <a:rPr lang="pl-PL" dirty="0" smtClean="0"/>
              <a:t> to 64kB </a:t>
            </a:r>
            <a:r>
              <a:rPr lang="pl-PL" dirty="0" err="1" smtClean="0"/>
              <a:t>packets</a:t>
            </a:r>
            <a:r>
              <a:rPr lang="pl-PL" dirty="0" smtClean="0"/>
              <a:t>)</a:t>
            </a:r>
          </a:p>
          <a:p>
            <a:pPr lvl="2"/>
            <a:r>
              <a:rPr lang="pl-PL" dirty="0" err="1" smtClean="0"/>
              <a:t>Dynamic</a:t>
            </a:r>
            <a:r>
              <a:rPr lang="pl-PL" dirty="0" smtClean="0"/>
              <a:t>, </a:t>
            </a: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builders</a:t>
            </a:r>
            <a:r>
              <a:rPr lang="pl-PL" dirty="0" smtClean="0"/>
              <a:t> </a:t>
            </a:r>
            <a:r>
              <a:rPr lang="pl-PL" dirty="0" err="1" smtClean="0"/>
              <a:t>addressing</a:t>
            </a:r>
            <a:r>
              <a:rPr lang="pl-PL" dirty="0" smtClean="0"/>
              <a:t> </a:t>
            </a:r>
            <a:r>
              <a:rPr lang="pl-PL" dirty="0" err="1" smtClean="0"/>
              <a:t>possible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024" y="1290639"/>
            <a:ext cx="6129312" cy="30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45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TCP Extension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Implementation</a:t>
            </a:r>
            <a:r>
              <a:rPr lang="pl-PL" dirty="0" smtClean="0"/>
              <a:t> of „TCP bypass </a:t>
            </a:r>
            <a:r>
              <a:rPr lang="pl-PL" dirty="0" err="1" smtClean="0"/>
              <a:t>mode</a:t>
            </a:r>
            <a:r>
              <a:rPr lang="pl-PL" dirty="0" smtClean="0"/>
              <a:t>” channel</a:t>
            </a:r>
          </a:p>
          <a:p>
            <a:pPr lvl="1"/>
            <a:r>
              <a:rPr lang="pl-PL" dirty="0" err="1" smtClean="0"/>
              <a:t>Allows</a:t>
            </a:r>
            <a:r>
              <a:rPr lang="pl-PL" dirty="0" smtClean="0"/>
              <a:t> the </a:t>
            </a:r>
            <a:r>
              <a:rPr lang="pl-PL" dirty="0" err="1" smtClean="0"/>
              <a:t>injection</a:t>
            </a:r>
            <a:r>
              <a:rPr lang="pl-PL" dirty="0" smtClean="0"/>
              <a:t> of </a:t>
            </a:r>
            <a:r>
              <a:rPr lang="pl-PL" dirty="0" err="1" smtClean="0"/>
              <a:t>received</a:t>
            </a:r>
            <a:r>
              <a:rPr lang="pl-PL" dirty="0" smtClean="0"/>
              <a:t> by hardware TCP </a:t>
            </a:r>
            <a:r>
              <a:rPr lang="pl-PL" dirty="0" err="1" smtClean="0"/>
              <a:t>frames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linux</a:t>
            </a:r>
            <a:r>
              <a:rPr lang="pl-PL" dirty="0" smtClean="0"/>
              <a:t> </a:t>
            </a:r>
            <a:r>
              <a:rPr lang="pl-PL" dirty="0" err="1" smtClean="0"/>
              <a:t>kernel</a:t>
            </a:r>
            <a:endParaRPr lang="pl-PL" dirty="0" smtClean="0"/>
          </a:p>
          <a:p>
            <a:pPr lvl="1"/>
            <a:r>
              <a:rPr lang="pl-PL" dirty="0" err="1" smtClean="0"/>
              <a:t>Transmission</a:t>
            </a:r>
            <a:r>
              <a:rPr lang="pl-PL" dirty="0" smtClean="0"/>
              <a:t> of TCP </a:t>
            </a:r>
            <a:r>
              <a:rPr lang="pl-PL" dirty="0" err="1" smtClean="0"/>
              <a:t>frames</a:t>
            </a:r>
            <a:r>
              <a:rPr lang="pl-PL" dirty="0" smtClean="0"/>
              <a:t> </a:t>
            </a:r>
            <a:r>
              <a:rPr lang="pl-PL" dirty="0" err="1" smtClean="0"/>
              <a:t>generated</a:t>
            </a:r>
            <a:r>
              <a:rPr lang="pl-PL" dirty="0" smtClean="0"/>
              <a:t> by the </a:t>
            </a:r>
            <a:r>
              <a:rPr lang="pl-PL" dirty="0" err="1" smtClean="0"/>
              <a:t>kernel</a:t>
            </a:r>
            <a:endParaRPr lang="pl-PL" dirty="0" smtClean="0"/>
          </a:p>
          <a:p>
            <a:r>
              <a:rPr lang="pl-PL" dirty="0" err="1" smtClean="0"/>
              <a:t>Ongoing</a:t>
            </a:r>
            <a:r>
              <a:rPr lang="pl-PL" dirty="0" smtClean="0"/>
              <a:t> development of „</a:t>
            </a:r>
            <a:r>
              <a:rPr lang="pl-PL" dirty="0" err="1" smtClean="0"/>
              <a:t>true</a:t>
            </a:r>
            <a:r>
              <a:rPr lang="pl-PL" dirty="0" smtClean="0"/>
              <a:t>” TCP </a:t>
            </a:r>
            <a:r>
              <a:rPr lang="pl-PL" dirty="0" err="1" smtClean="0"/>
              <a:t>implementation</a:t>
            </a:r>
            <a:endParaRPr lang="pl-PL" dirty="0" smtClean="0"/>
          </a:p>
          <a:p>
            <a:pPr lvl="1"/>
            <a:r>
              <a:rPr lang="pl-PL" dirty="0" smtClean="0"/>
              <a:t>Telnet </a:t>
            </a:r>
            <a:r>
              <a:rPr lang="pl-PL" dirty="0" err="1" smtClean="0"/>
              <a:t>protocol</a:t>
            </a:r>
            <a:r>
              <a:rPr lang="pl-PL" dirty="0" smtClean="0"/>
              <a:t> </a:t>
            </a:r>
            <a:r>
              <a:rPr lang="pl-PL" dirty="0" err="1" smtClean="0"/>
              <a:t>implementation</a:t>
            </a:r>
            <a:r>
              <a:rPr lang="pl-PL" dirty="0" smtClean="0"/>
              <a:t> in </a:t>
            </a:r>
            <a:r>
              <a:rPr lang="pl-PL" dirty="0" err="1" smtClean="0"/>
              <a:t>progress</a:t>
            </a:r>
            <a:endParaRPr lang="pl-PL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992" y="1266825"/>
            <a:ext cx="6849392" cy="342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83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General </a:t>
            </a:r>
            <a:r>
              <a:rPr lang="pl-PL" dirty="0" err="1" smtClean="0"/>
              <a:t>features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Tested</a:t>
            </a:r>
            <a:r>
              <a:rPr lang="pl-PL" dirty="0" smtClean="0"/>
              <a:t> on:</a:t>
            </a:r>
          </a:p>
          <a:p>
            <a:pPr lvl="1"/>
            <a:r>
              <a:rPr lang="pl-PL" dirty="0" err="1" smtClean="0"/>
              <a:t>Virtex</a:t>
            </a:r>
            <a:r>
              <a:rPr lang="pl-PL" dirty="0" smtClean="0"/>
              <a:t> 4 FX</a:t>
            </a:r>
          </a:p>
          <a:p>
            <a:pPr lvl="1"/>
            <a:r>
              <a:rPr lang="pl-PL" dirty="0" err="1" smtClean="0"/>
              <a:t>Virtex</a:t>
            </a:r>
            <a:r>
              <a:rPr lang="pl-PL" dirty="0" smtClean="0"/>
              <a:t> 5 LX</a:t>
            </a:r>
          </a:p>
          <a:p>
            <a:pPr lvl="1"/>
            <a:r>
              <a:rPr lang="pl-PL" dirty="0" err="1" smtClean="0"/>
              <a:t>Will</a:t>
            </a:r>
            <a:r>
              <a:rPr lang="pl-PL" dirty="0" smtClean="0"/>
              <a:t> be on </a:t>
            </a:r>
            <a:r>
              <a:rPr lang="pl-PL" dirty="0" err="1" smtClean="0"/>
              <a:t>Virtex</a:t>
            </a:r>
            <a:r>
              <a:rPr lang="pl-PL" dirty="0" smtClean="0"/>
              <a:t> 5 FX</a:t>
            </a:r>
          </a:p>
          <a:p>
            <a:pPr lvl="1"/>
            <a:r>
              <a:rPr lang="pl-PL" dirty="0" err="1" smtClean="0"/>
              <a:t>Lattice</a:t>
            </a:r>
            <a:r>
              <a:rPr lang="pl-PL" dirty="0" smtClean="0"/>
              <a:t> ECP2M</a:t>
            </a:r>
          </a:p>
          <a:p>
            <a:pPr lvl="1"/>
            <a:r>
              <a:rPr lang="pl-PL" dirty="0" err="1" smtClean="0"/>
              <a:t>Lattice</a:t>
            </a:r>
            <a:r>
              <a:rPr lang="pl-PL" dirty="0" smtClean="0"/>
              <a:t> ECP3M</a:t>
            </a:r>
          </a:p>
          <a:p>
            <a:r>
              <a:rPr lang="pl-PL" dirty="0" err="1" smtClean="0"/>
              <a:t>Implemented</a:t>
            </a:r>
            <a:r>
              <a:rPr lang="pl-PL" dirty="0" smtClean="0"/>
              <a:t> to </a:t>
            </a:r>
            <a:r>
              <a:rPr lang="pl-PL" dirty="0" err="1" smtClean="0"/>
              <a:t>work</a:t>
            </a:r>
            <a:r>
              <a:rPr lang="pl-PL" dirty="0" smtClean="0"/>
              <a:t> on </a:t>
            </a:r>
            <a:r>
              <a:rPr lang="pl-PL" dirty="0" err="1" smtClean="0"/>
              <a:t>optical</a:t>
            </a:r>
            <a:r>
              <a:rPr lang="pl-PL" dirty="0" smtClean="0"/>
              <a:t> link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copper</a:t>
            </a:r>
            <a:r>
              <a:rPr lang="pl-PL" dirty="0" smtClean="0"/>
              <a:t> </a:t>
            </a:r>
            <a:r>
              <a:rPr lang="pl-PL" dirty="0" err="1" smtClean="0"/>
              <a:t>cable</a:t>
            </a:r>
            <a:endParaRPr lang="pl-PL" dirty="0" smtClean="0"/>
          </a:p>
          <a:p>
            <a:r>
              <a:rPr lang="pl-PL" dirty="0" smtClean="0"/>
              <a:t>Max </a:t>
            </a:r>
            <a:r>
              <a:rPr lang="pl-PL" dirty="0" err="1" smtClean="0"/>
              <a:t>transmission</a:t>
            </a:r>
            <a:r>
              <a:rPr lang="pl-PL" dirty="0" smtClean="0"/>
              <a:t> </a:t>
            </a:r>
            <a:r>
              <a:rPr lang="pl-PL" dirty="0" err="1" smtClean="0"/>
              <a:t>speed</a:t>
            </a:r>
            <a:r>
              <a:rPr lang="pl-PL" dirty="0" smtClean="0"/>
              <a:t> (</a:t>
            </a:r>
            <a:r>
              <a:rPr lang="pl-PL" dirty="0" err="1" smtClean="0"/>
              <a:t>when</a:t>
            </a:r>
            <a:r>
              <a:rPr lang="pl-PL" dirty="0" smtClean="0"/>
              <a:t> data </a:t>
            </a:r>
            <a:r>
              <a:rPr lang="pl-PL" dirty="0" err="1" smtClean="0"/>
              <a:t>available</a:t>
            </a:r>
            <a:r>
              <a:rPr lang="pl-PL" dirty="0" smtClean="0"/>
              <a:t>): 118MBps</a:t>
            </a:r>
          </a:p>
          <a:p>
            <a:r>
              <a:rPr lang="pl-PL" dirty="0" smtClean="0"/>
              <a:t>Jumbo </a:t>
            </a:r>
            <a:r>
              <a:rPr lang="pl-PL" dirty="0" err="1" smtClean="0"/>
              <a:t>frames</a:t>
            </a:r>
            <a:endParaRPr lang="pl-PL" dirty="0" smtClean="0"/>
          </a:p>
          <a:p>
            <a:r>
              <a:rPr lang="pl-PL" dirty="0" smtClean="0"/>
              <a:t>VLAN </a:t>
            </a:r>
            <a:r>
              <a:rPr lang="pl-PL" dirty="0" err="1" smtClean="0"/>
              <a:t>support</a:t>
            </a:r>
            <a:endParaRPr lang="pl-PL" dirty="0" smtClean="0"/>
          </a:p>
          <a:p>
            <a:r>
              <a:rPr lang="pl-PL" dirty="0" err="1" smtClean="0"/>
              <a:t>Easily</a:t>
            </a:r>
            <a:r>
              <a:rPr lang="pl-PL" dirty="0" smtClean="0"/>
              <a:t> </a:t>
            </a:r>
            <a:r>
              <a:rPr lang="pl-PL" dirty="0" err="1" smtClean="0"/>
              <a:t>configurable</a:t>
            </a:r>
            <a:r>
              <a:rPr lang="pl-PL" dirty="0" smtClean="0"/>
              <a:t> set of </a:t>
            </a:r>
            <a:r>
              <a:rPr lang="pl-PL" dirty="0" err="1" smtClean="0"/>
              <a:t>protocols</a:t>
            </a: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38959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pl-PL" dirty="0" smtClean="0"/>
              <a:t>PANDA </a:t>
            </a:r>
            <a:r>
              <a:rPr lang="pl-PL" dirty="0" err="1" smtClean="0"/>
              <a:t>detectors</a:t>
            </a:r>
            <a:endParaRPr lang="en-US" dirty="0"/>
          </a:p>
        </p:txBody>
      </p:sp>
      <p:pic>
        <p:nvPicPr>
          <p:cNvPr id="3" name="Obraz 2" descr="newPandaDete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1"/>
            <a:ext cx="5867400" cy="338780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943600" y="1371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Experiment</a:t>
            </a:r>
            <a:r>
              <a:rPr lang="pl-PL" b="1" dirty="0" smtClean="0"/>
              <a:t> </a:t>
            </a:r>
            <a:r>
              <a:rPr lang="pl-PL" b="1" dirty="0" err="1" smtClean="0"/>
              <a:t>at</a:t>
            </a:r>
            <a:r>
              <a:rPr lang="pl-PL" b="1" dirty="0" smtClean="0"/>
              <a:t> HESR (High Energy </a:t>
            </a:r>
            <a:r>
              <a:rPr lang="pl-PL" b="1" dirty="0" err="1" smtClean="0"/>
              <a:t>Storage</a:t>
            </a:r>
            <a:r>
              <a:rPr lang="pl-PL" b="1" dirty="0" smtClean="0"/>
              <a:t> Ring)  </a:t>
            </a:r>
            <a:r>
              <a:rPr lang="pl-PL" b="1" dirty="0" err="1" smtClean="0"/>
              <a:t>in</a:t>
            </a:r>
            <a:r>
              <a:rPr lang="pl-PL" b="1" dirty="0" smtClean="0"/>
              <a:t>  FAIR (</a:t>
            </a:r>
            <a:r>
              <a:rPr lang="pl-PL" b="1" dirty="0" err="1" smtClean="0"/>
              <a:t>Facility</a:t>
            </a:r>
            <a:r>
              <a:rPr lang="pl-PL" b="1" dirty="0" smtClean="0"/>
              <a:t> for </a:t>
            </a:r>
            <a:r>
              <a:rPr lang="pl-PL" b="1" dirty="0" err="1" smtClean="0"/>
              <a:t>Antiproton</a:t>
            </a:r>
            <a:r>
              <a:rPr lang="pl-PL" b="1" dirty="0" smtClean="0"/>
              <a:t> and Ion </a:t>
            </a:r>
            <a:r>
              <a:rPr lang="pl-PL" b="1" dirty="0" err="1" smtClean="0"/>
              <a:t>Research</a:t>
            </a:r>
            <a:r>
              <a:rPr lang="pl-PL" b="1" dirty="0" smtClean="0"/>
              <a:t> ) </a:t>
            </a:r>
            <a:r>
              <a:rPr lang="pl-PL" b="1" dirty="0" err="1" smtClean="0"/>
              <a:t>complex</a:t>
            </a:r>
            <a:r>
              <a:rPr lang="pl-PL" b="1" dirty="0" smtClean="0"/>
              <a:t> </a:t>
            </a:r>
            <a:r>
              <a:rPr lang="pl-PL" b="1" dirty="0" err="1" smtClean="0"/>
              <a:t>at</a:t>
            </a:r>
            <a:r>
              <a:rPr lang="pl-PL" b="1" dirty="0" smtClean="0"/>
              <a:t> GSI, Darmstadt.</a:t>
            </a:r>
            <a:endParaRPr lang="en-US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8600" y="49530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Particles</a:t>
            </a:r>
            <a:r>
              <a:rPr lang="pl-PL" b="1" dirty="0" smtClean="0"/>
              <a:t> </a:t>
            </a:r>
            <a:r>
              <a:rPr lang="pl-PL" b="1" dirty="0" err="1" smtClean="0"/>
              <a:t>identification</a:t>
            </a:r>
            <a:r>
              <a:rPr lang="pl-PL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DIRC (</a:t>
            </a:r>
            <a:r>
              <a:rPr lang="pl-PL" dirty="0" err="1" smtClean="0"/>
              <a:t>Detection</a:t>
            </a:r>
            <a:r>
              <a:rPr lang="pl-PL" dirty="0" smtClean="0"/>
              <a:t> of </a:t>
            </a:r>
            <a:r>
              <a:rPr lang="pl-PL" dirty="0" err="1" smtClean="0"/>
              <a:t>Internally</a:t>
            </a:r>
            <a:r>
              <a:rPr lang="pl-PL" dirty="0" smtClean="0"/>
              <a:t> </a:t>
            </a:r>
            <a:r>
              <a:rPr lang="pl-PL" dirty="0" err="1" smtClean="0"/>
              <a:t>Reflected</a:t>
            </a:r>
            <a:r>
              <a:rPr lang="pl-PL" dirty="0" smtClean="0"/>
              <a:t> </a:t>
            </a:r>
            <a:r>
              <a:rPr lang="pl-PL" dirty="0" err="1" smtClean="0"/>
              <a:t>Cherenkov</a:t>
            </a:r>
            <a:r>
              <a:rPr lang="pl-PL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Time of </a:t>
            </a:r>
            <a:r>
              <a:rPr lang="pl-PL" dirty="0" err="1" smtClean="0"/>
              <a:t>Flight</a:t>
            </a:r>
            <a:r>
              <a:rPr lang="pl-PL" dirty="0" smtClean="0"/>
              <a:t> System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err="1" smtClean="0"/>
              <a:t>Muon</a:t>
            </a:r>
            <a:r>
              <a:rPr lang="pl-PL" dirty="0" smtClean="0"/>
              <a:t> </a:t>
            </a:r>
            <a:r>
              <a:rPr lang="pl-PL" dirty="0" err="1" smtClean="0"/>
              <a:t>Detection</a:t>
            </a:r>
            <a:r>
              <a:rPr lang="pl-PL" dirty="0" smtClean="0"/>
              <a:t> System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Ring </a:t>
            </a:r>
            <a:r>
              <a:rPr lang="pl-PL" dirty="0" err="1" smtClean="0"/>
              <a:t>Imaging</a:t>
            </a:r>
            <a:r>
              <a:rPr lang="pl-PL" dirty="0" smtClean="0"/>
              <a:t> </a:t>
            </a:r>
            <a:r>
              <a:rPr lang="pl-PL" dirty="0" err="1" smtClean="0"/>
              <a:t>Cherenkov</a:t>
            </a:r>
            <a:r>
              <a:rPr lang="pl-PL" dirty="0" smtClean="0"/>
              <a:t> </a:t>
            </a:r>
            <a:r>
              <a:rPr lang="pl-PL" dirty="0" err="1" smtClean="0"/>
              <a:t>Detector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10200" y="586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 err="1" smtClean="0"/>
              <a:t>Calorimetry</a:t>
            </a:r>
            <a:r>
              <a:rPr lang="pl-PL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Electromagnetic</a:t>
            </a:r>
            <a:r>
              <a:rPr lang="pl-PL" dirty="0" smtClean="0"/>
              <a:t> </a:t>
            </a:r>
            <a:r>
              <a:rPr lang="pl-PL" dirty="0" err="1" smtClean="0"/>
              <a:t>calorimeter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410200" y="4267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Tracking</a:t>
            </a:r>
            <a:r>
              <a:rPr lang="pl-PL" b="1" dirty="0" smtClean="0"/>
              <a:t> </a:t>
            </a:r>
            <a:r>
              <a:rPr lang="pl-PL" b="1" dirty="0" err="1" smtClean="0"/>
              <a:t>detectors</a:t>
            </a:r>
            <a:r>
              <a:rPr lang="pl-PL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Micro </a:t>
            </a:r>
            <a:r>
              <a:rPr lang="pl-PL" dirty="0" err="1" smtClean="0"/>
              <a:t>Vertex</a:t>
            </a:r>
            <a:r>
              <a:rPr lang="pl-PL" dirty="0" smtClean="0"/>
              <a:t> </a:t>
            </a:r>
            <a:r>
              <a:rPr lang="pl-PL" dirty="0" err="1" smtClean="0"/>
              <a:t>Detector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Central </a:t>
            </a:r>
            <a:r>
              <a:rPr lang="pl-PL" dirty="0" err="1" smtClean="0"/>
              <a:t>Tracker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Gas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Multiplier</a:t>
            </a:r>
            <a:r>
              <a:rPr lang="pl-PL" dirty="0" smtClean="0"/>
              <a:t> </a:t>
            </a:r>
            <a:r>
              <a:rPr lang="pl-PL" dirty="0" err="1" smtClean="0"/>
              <a:t>Stations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err="1" smtClean="0"/>
              <a:t>Forward</a:t>
            </a:r>
            <a:r>
              <a:rPr lang="pl-PL" dirty="0" smtClean="0"/>
              <a:t> </a:t>
            </a:r>
            <a:r>
              <a:rPr lang="pl-PL" dirty="0" err="1" smtClean="0"/>
              <a:t>Tracker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1"/>
            <a:ext cx="7848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PANDA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requirements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4690408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pl-PL" sz="2000" dirty="0" err="1" smtClean="0"/>
              <a:t>interaction</a:t>
            </a:r>
            <a:r>
              <a:rPr lang="pl-PL" sz="2000" dirty="0" smtClean="0"/>
              <a:t> </a:t>
            </a:r>
            <a:r>
              <a:rPr lang="pl-PL" sz="2000" dirty="0" err="1" smtClean="0"/>
              <a:t>rate</a:t>
            </a:r>
            <a:r>
              <a:rPr lang="en-US" sz="2000" dirty="0" smtClean="0"/>
              <a:t>: </a:t>
            </a:r>
            <a:r>
              <a:rPr lang="pl-PL" sz="2000" dirty="0" err="1" smtClean="0"/>
              <a:t>up</a:t>
            </a:r>
            <a:r>
              <a:rPr lang="pl-PL" sz="2000" dirty="0" smtClean="0"/>
              <a:t> to 2</a:t>
            </a:r>
            <a:r>
              <a:rPr lang="en-US" sz="2000" dirty="0" smtClean="0"/>
              <a:t>0 MHz</a:t>
            </a:r>
            <a:r>
              <a:rPr lang="pl-PL" sz="2000" dirty="0" smtClean="0"/>
              <a:t> (</a:t>
            </a:r>
            <a:r>
              <a:rPr lang="pl-PL" sz="2000" dirty="0" err="1" smtClean="0"/>
              <a:t>luminosity</a:t>
            </a:r>
            <a:r>
              <a:rPr lang="pl-PL" sz="2000" dirty="0" smtClean="0"/>
              <a:t> 2* 10</a:t>
            </a:r>
            <a:r>
              <a:rPr lang="pl-PL" sz="2000" baseline="30000" dirty="0" smtClean="0"/>
              <a:t>32 </a:t>
            </a:r>
            <a:r>
              <a:rPr lang="pl-PL" sz="2000" dirty="0" smtClean="0"/>
              <a:t>cm</a:t>
            </a:r>
            <a:r>
              <a:rPr lang="pl-PL" sz="2000" baseline="30000" dirty="0" smtClean="0"/>
              <a:t>-2</a:t>
            </a:r>
            <a:r>
              <a:rPr lang="pl-PL" sz="2000" dirty="0" smtClean="0"/>
              <a:t>s</a:t>
            </a:r>
            <a:r>
              <a:rPr lang="pl-PL" sz="2000" baseline="30000" dirty="0" smtClean="0"/>
              <a:t>-1</a:t>
            </a:r>
            <a:r>
              <a:rPr lang="pl-PL" sz="2000" dirty="0" smtClean="0"/>
              <a:t>)</a:t>
            </a:r>
            <a:endParaRPr lang="en-US" sz="2000" dirty="0"/>
          </a:p>
          <a:p>
            <a:pPr>
              <a:buFontTx/>
              <a:buChar char="•"/>
            </a:pPr>
            <a:r>
              <a:rPr lang="en-US" b="1" dirty="0"/>
              <a:t> </a:t>
            </a:r>
            <a:r>
              <a:rPr lang="en-US" sz="2000" dirty="0" smtClean="0"/>
              <a:t>t</a:t>
            </a:r>
            <a:r>
              <a:rPr lang="pl-PL" sz="2000" dirty="0" smtClean="0"/>
              <a:t>y</a:t>
            </a:r>
            <a:r>
              <a:rPr lang="en-US" sz="2000" dirty="0" smtClean="0"/>
              <a:t>p</a:t>
            </a:r>
            <a:r>
              <a:rPr lang="pl-PL" sz="2000" dirty="0" err="1" smtClean="0"/>
              <a:t>ical</a:t>
            </a:r>
            <a:r>
              <a:rPr lang="en-US" sz="2000" dirty="0" smtClean="0"/>
              <a:t> </a:t>
            </a:r>
            <a:r>
              <a:rPr lang="pl-PL" sz="2000" dirty="0" err="1" smtClean="0"/>
              <a:t>event</a:t>
            </a:r>
            <a:r>
              <a:rPr lang="pl-PL" sz="2000" dirty="0" smtClean="0"/>
              <a:t> </a:t>
            </a:r>
            <a:r>
              <a:rPr lang="pl-PL" sz="2000" dirty="0" err="1" smtClean="0"/>
              <a:t>size</a:t>
            </a:r>
            <a:r>
              <a:rPr lang="pl-PL" sz="2000" dirty="0" smtClean="0"/>
              <a:t> </a:t>
            </a:r>
            <a:r>
              <a:rPr lang="en-US" sz="2000" dirty="0" smtClean="0"/>
              <a:t>: </a:t>
            </a:r>
            <a:r>
              <a:rPr lang="pl-PL" sz="2000" dirty="0" smtClean="0"/>
              <a:t>~</a:t>
            </a:r>
            <a:r>
              <a:rPr lang="en-US" sz="2000" dirty="0" smtClean="0"/>
              <a:t>4  </a:t>
            </a:r>
            <a:r>
              <a:rPr lang="en-US" sz="2000" dirty="0" err="1"/>
              <a:t>kB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pl-PL" sz="2000" dirty="0" err="1" smtClean="0"/>
              <a:t>expected</a:t>
            </a:r>
            <a:r>
              <a:rPr lang="pl-PL" sz="2000" dirty="0" smtClean="0"/>
              <a:t> </a:t>
            </a:r>
            <a:r>
              <a:rPr lang="pl-PL" sz="2000" dirty="0" err="1" smtClean="0"/>
              <a:t>throughput</a:t>
            </a:r>
            <a:r>
              <a:rPr lang="en-US" sz="2000" dirty="0" smtClean="0"/>
              <a:t>:  </a:t>
            </a:r>
            <a:r>
              <a:rPr lang="en-US" sz="2000" dirty="0"/>
              <a:t>80 </a:t>
            </a:r>
            <a:r>
              <a:rPr lang="en-US" sz="2000" dirty="0" smtClean="0"/>
              <a:t>GB/s</a:t>
            </a:r>
            <a:r>
              <a:rPr lang="pl-PL" sz="2000" dirty="0" smtClean="0"/>
              <a:t>  (100 GB/s)</a:t>
            </a:r>
          </a:p>
          <a:p>
            <a:pPr>
              <a:buFontTx/>
              <a:buChar char="•"/>
            </a:pPr>
            <a:r>
              <a:rPr lang="pl-PL" sz="2000" dirty="0" smtClean="0"/>
              <a:t> </a:t>
            </a:r>
            <a:r>
              <a:rPr lang="pl-PL" sz="2000" dirty="0" err="1" smtClean="0"/>
              <a:t>rich</a:t>
            </a:r>
            <a:r>
              <a:rPr lang="pl-PL" sz="2000" dirty="0" smtClean="0"/>
              <a:t> </a:t>
            </a:r>
            <a:r>
              <a:rPr lang="pl-PL" sz="2000" dirty="0" err="1" smtClean="0"/>
              <a:t>physics</a:t>
            </a:r>
            <a:r>
              <a:rPr lang="pl-PL" sz="2000" dirty="0" smtClean="0"/>
              <a:t> program </a:t>
            </a:r>
            <a:r>
              <a:rPr lang="pl-PL" sz="2000" dirty="0" err="1" smtClean="0"/>
              <a:t>requires</a:t>
            </a:r>
            <a:r>
              <a:rPr lang="pl-PL" sz="2000" dirty="0" smtClean="0"/>
              <a:t> a high </a:t>
            </a:r>
            <a:r>
              <a:rPr lang="pl-PL" sz="2000" dirty="0" err="1" smtClean="0"/>
              <a:t>flexibility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event</a:t>
            </a:r>
            <a:r>
              <a:rPr lang="pl-PL" sz="2000" dirty="0" smtClean="0"/>
              <a:t> </a:t>
            </a:r>
            <a:r>
              <a:rPr lang="pl-PL" sz="2000" dirty="0" err="1" smtClean="0"/>
              <a:t>selection</a:t>
            </a:r>
            <a:endParaRPr lang="pl-PL" sz="2000" dirty="0" smtClean="0"/>
          </a:p>
          <a:p>
            <a:pPr>
              <a:buFontTx/>
              <a:buChar char="•"/>
            </a:pPr>
            <a:r>
              <a:rPr lang="pl-PL" sz="2000" dirty="0" smtClean="0"/>
              <a:t> front </a:t>
            </a:r>
            <a:r>
              <a:rPr lang="pl-PL" sz="2000" dirty="0" err="1" smtClean="0"/>
              <a:t>end</a:t>
            </a:r>
            <a:r>
              <a:rPr lang="pl-PL" sz="2000" dirty="0" smtClean="0"/>
              <a:t> electronics </a:t>
            </a:r>
            <a:r>
              <a:rPr lang="pl-PL" sz="2000" dirty="0" err="1" smtClean="0"/>
              <a:t>working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continuous</a:t>
            </a:r>
            <a:r>
              <a:rPr lang="pl-PL" sz="2000" dirty="0" smtClean="0"/>
              <a:t> </a:t>
            </a:r>
            <a:r>
              <a:rPr lang="pl-PL" sz="2000" dirty="0" err="1" smtClean="0"/>
              <a:t>sampling</a:t>
            </a:r>
            <a:r>
              <a:rPr lang="pl-PL" sz="2000" dirty="0" smtClean="0"/>
              <a:t> </a:t>
            </a:r>
            <a:r>
              <a:rPr lang="pl-PL" sz="2000" dirty="0" err="1" smtClean="0"/>
              <a:t>mode</a:t>
            </a:r>
            <a:endParaRPr lang="pl-PL" sz="2000" dirty="0" smtClean="0"/>
          </a:p>
          <a:p>
            <a:pPr>
              <a:buFontTx/>
              <a:buChar char="•"/>
            </a:pPr>
            <a:r>
              <a:rPr lang="pl-PL" sz="2000" dirty="0"/>
              <a:t> </a:t>
            </a:r>
            <a:r>
              <a:rPr lang="pl-PL" sz="2000" dirty="0" err="1" smtClean="0"/>
              <a:t>lack</a:t>
            </a:r>
            <a:r>
              <a:rPr lang="pl-PL" sz="2000" dirty="0" smtClean="0"/>
              <a:t> of hardware </a:t>
            </a:r>
            <a:r>
              <a:rPr lang="pl-PL" sz="2000" dirty="0" err="1" smtClean="0"/>
              <a:t>trigger</a:t>
            </a:r>
            <a:r>
              <a:rPr lang="pl-PL" sz="2000" dirty="0" smtClean="0"/>
              <a:t> </a:t>
            </a:r>
            <a:r>
              <a:rPr lang="pl-PL" sz="2000" dirty="0" err="1" smtClean="0"/>
              <a:t>signal</a:t>
            </a:r>
            <a:endParaRPr lang="pl-PL" sz="2000" dirty="0" smtClean="0"/>
          </a:p>
        </p:txBody>
      </p:sp>
      <p:pic>
        <p:nvPicPr>
          <p:cNvPr id="6" name="Obraz 5" descr="newPandaDete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867400" cy="338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push-only</a:t>
            </a:r>
            <a:r>
              <a:rPr lang="pl-PL" dirty="0" smtClean="0"/>
              <a:t> </a:t>
            </a:r>
            <a:r>
              <a:rPr lang="pl-PL" dirty="0" err="1" smtClean="0"/>
              <a:t>architecture</a:t>
            </a:r>
            <a:endParaRPr lang="en-US" dirty="0"/>
          </a:p>
        </p:txBody>
      </p:sp>
      <p:pic>
        <p:nvPicPr>
          <p:cNvPr id="3" name="Obraz 2" descr="PANDA_DAQ_architectur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5981928" cy="409445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24600" y="2362200"/>
            <a:ext cx="2590800" cy="341632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SODA</a:t>
            </a:r>
          </a:p>
          <a:p>
            <a:endParaRPr lang="pl-PL" dirty="0" smtClean="0"/>
          </a:p>
          <a:p>
            <a:r>
              <a:rPr lang="pl-PL" dirty="0" smtClean="0"/>
              <a:t>Time </a:t>
            </a:r>
            <a:r>
              <a:rPr lang="pl-PL" dirty="0" err="1" smtClean="0"/>
              <a:t>Distribution</a:t>
            </a:r>
            <a:r>
              <a:rPr lang="pl-PL" dirty="0" smtClean="0"/>
              <a:t> System</a:t>
            </a:r>
          </a:p>
          <a:p>
            <a:endParaRPr lang="pl-PL" dirty="0" smtClean="0"/>
          </a:p>
          <a:p>
            <a:r>
              <a:rPr lang="pl-PL" dirty="0" err="1" smtClean="0"/>
              <a:t>Passive</a:t>
            </a:r>
            <a:r>
              <a:rPr lang="pl-PL" dirty="0" smtClean="0"/>
              <a:t> </a:t>
            </a:r>
            <a:r>
              <a:rPr lang="pl-PL" dirty="0" err="1" smtClean="0"/>
              <a:t>point-to-multipoint</a:t>
            </a:r>
            <a:r>
              <a:rPr lang="pl-PL" dirty="0" smtClean="0"/>
              <a:t> </a:t>
            </a:r>
            <a:r>
              <a:rPr lang="pl-PL" dirty="0" err="1" smtClean="0"/>
              <a:t>bidirectional</a:t>
            </a:r>
            <a:r>
              <a:rPr lang="pl-PL" dirty="0" smtClean="0"/>
              <a:t> </a:t>
            </a:r>
            <a:r>
              <a:rPr lang="pl-PL" dirty="0" err="1" smtClean="0"/>
              <a:t>fiber</a:t>
            </a:r>
            <a:r>
              <a:rPr lang="pl-PL" dirty="0" smtClean="0"/>
              <a:t> </a:t>
            </a:r>
            <a:r>
              <a:rPr lang="pl-PL" dirty="0" err="1" smtClean="0"/>
              <a:t>network</a:t>
            </a:r>
            <a:r>
              <a:rPr lang="pl-PL" dirty="0" smtClean="0"/>
              <a:t> </a:t>
            </a:r>
            <a:r>
              <a:rPr lang="pl-PL" dirty="0" err="1" smtClean="0"/>
              <a:t>providing</a:t>
            </a:r>
            <a:r>
              <a:rPr lang="pl-PL" dirty="0" smtClean="0"/>
              <a:t> time </a:t>
            </a:r>
            <a:r>
              <a:rPr lang="pl-PL" dirty="0" err="1" smtClean="0"/>
              <a:t>reference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precission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20 </a:t>
            </a:r>
            <a:r>
              <a:rPr lang="pl-PL" dirty="0" err="1" smtClean="0"/>
              <a:t>ps</a:t>
            </a:r>
            <a:r>
              <a:rPr lang="pl-PL" dirty="0" smtClean="0"/>
              <a:t> and </a:t>
            </a:r>
            <a:r>
              <a:rPr lang="pl-PL" dirty="0" err="1" smtClean="0"/>
              <a:t>performs</a:t>
            </a:r>
            <a:r>
              <a:rPr lang="pl-PL" dirty="0" smtClean="0"/>
              <a:t> </a:t>
            </a:r>
            <a:r>
              <a:rPr lang="pl-PL" dirty="0" err="1" smtClean="0"/>
              <a:t>synchronization</a:t>
            </a:r>
            <a:r>
              <a:rPr lang="pl-PL" dirty="0" smtClean="0"/>
              <a:t> of data </a:t>
            </a:r>
            <a:r>
              <a:rPr lang="pl-PL" dirty="0" err="1" smtClean="0"/>
              <a:t>taking</a:t>
            </a:r>
            <a:endParaRPr lang="en-US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1371600" y="2667000"/>
            <a:ext cx="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5638800" y="2667000"/>
            <a:ext cx="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2743200" y="2667000"/>
            <a:ext cx="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4191000" y="2667000"/>
            <a:ext cx="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191000" y="26670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SODA</a:t>
            </a:r>
            <a:endParaRPr lang="en-US" sz="8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715000" y="26670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SODA</a:t>
            </a:r>
            <a:endParaRPr lang="en-US" sz="8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819400" y="26670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SODA</a:t>
            </a:r>
            <a:endParaRPr lang="en-US" sz="8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447800" y="26670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SODA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pl-PL" dirty="0" smtClean="0"/>
              <a:t>ATCA </a:t>
            </a:r>
            <a:r>
              <a:rPr lang="pl-PL" dirty="0" err="1" smtClean="0"/>
              <a:t>crate</a:t>
            </a:r>
            <a:r>
              <a:rPr lang="pl-PL" dirty="0" smtClean="0"/>
              <a:t> and </a:t>
            </a:r>
            <a:r>
              <a:rPr lang="pl-PL" dirty="0" err="1" smtClean="0"/>
              <a:t>backplane</a:t>
            </a:r>
            <a:endParaRPr lang="en-US" dirty="0"/>
          </a:p>
        </p:txBody>
      </p:sp>
      <p:pic>
        <p:nvPicPr>
          <p:cNvPr id="7" name="Obraz 6" descr="atcaBackplan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3832149" cy="3352800"/>
          </a:xfrm>
          <a:prstGeom prst="rect">
            <a:avLst/>
          </a:prstGeom>
        </p:spPr>
      </p:pic>
      <p:pic>
        <p:nvPicPr>
          <p:cNvPr id="8" name="Obraz 7" descr="kasetaAT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657600" cy="344627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876800" y="5334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Backplane</a:t>
            </a:r>
            <a:r>
              <a:rPr lang="pl-PL" dirty="0" smtClean="0"/>
              <a:t>: one of 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mesh</a:t>
            </a:r>
            <a:r>
              <a:rPr lang="pl-PL" dirty="0" smtClean="0"/>
              <a:t> (</a:t>
            </a:r>
            <a:r>
              <a:rPr lang="pl-PL" dirty="0" err="1" smtClean="0"/>
              <a:t>connects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pair</a:t>
            </a:r>
            <a:r>
              <a:rPr lang="pl-PL" dirty="0" smtClean="0"/>
              <a:t>  of </a:t>
            </a:r>
            <a:r>
              <a:rPr lang="pl-PL" dirty="0" err="1" smtClean="0"/>
              <a:t>modules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dedicated</a:t>
            </a:r>
            <a:r>
              <a:rPr lang="pl-PL" dirty="0" smtClean="0"/>
              <a:t> </a:t>
            </a:r>
            <a:r>
              <a:rPr lang="pl-PL" dirty="0" err="1" smtClean="0"/>
              <a:t>point-to-point</a:t>
            </a:r>
            <a:r>
              <a:rPr lang="pl-PL" dirty="0" smtClean="0"/>
              <a:t> </a:t>
            </a:r>
            <a:r>
              <a:rPr lang="pl-PL" dirty="0" err="1" smtClean="0"/>
              <a:t>bidirectional</a:t>
            </a:r>
            <a:r>
              <a:rPr lang="pl-PL" dirty="0" smtClean="0"/>
              <a:t> </a:t>
            </a:r>
            <a:r>
              <a:rPr lang="pl-PL" dirty="0" err="1" smtClean="0"/>
              <a:t>llink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7200" y="5334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ATCA – </a:t>
            </a:r>
            <a:r>
              <a:rPr lang="pl-PL" dirty="0" err="1" smtClean="0"/>
              <a:t>Advanced</a:t>
            </a:r>
            <a:r>
              <a:rPr lang="pl-PL" dirty="0" smtClean="0"/>
              <a:t> </a:t>
            </a:r>
            <a:r>
              <a:rPr lang="pl-PL" dirty="0" err="1" smtClean="0"/>
              <a:t>Telecommunications</a:t>
            </a:r>
            <a:r>
              <a:rPr lang="pl-PL" dirty="0" smtClean="0"/>
              <a:t> </a:t>
            </a:r>
            <a:r>
              <a:rPr lang="pl-PL" dirty="0" err="1" smtClean="0"/>
              <a:t>Computing</a:t>
            </a:r>
            <a:r>
              <a:rPr lang="pl-PL" dirty="0" smtClean="0"/>
              <a:t> </a:t>
            </a:r>
            <a:r>
              <a:rPr lang="pl-PL" dirty="0" err="1" smtClean="0"/>
              <a:t>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Compute</a:t>
            </a:r>
            <a:r>
              <a:rPr lang="pl-PL" dirty="0" smtClean="0"/>
              <a:t> </a:t>
            </a:r>
            <a:r>
              <a:rPr lang="pl-PL" dirty="0" err="1" smtClean="0"/>
              <a:t>Node</a:t>
            </a:r>
            <a:endParaRPr lang="en-US" dirty="0"/>
          </a:p>
        </p:txBody>
      </p:sp>
      <p:pic>
        <p:nvPicPr>
          <p:cNvPr id="7" name="Symbol zastępczy zawartości 6" descr="CNphoto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5181600" cy="5181600"/>
          </a:xfrm>
        </p:spPr>
      </p:pic>
      <p:sp>
        <p:nvSpPr>
          <p:cNvPr id="8" name="pole tekstowe 7"/>
          <p:cNvSpPr txBox="1"/>
          <p:nvPr/>
        </p:nvSpPr>
        <p:spPr>
          <a:xfrm>
            <a:off x="5486400" y="1600200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board is equipped with 5 Virtex4 FX60 FPGAs. </a:t>
            </a:r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en-US" sz="2400" dirty="0" smtClean="0"/>
              <a:t>High bandwidth</a:t>
            </a:r>
          </a:p>
          <a:p>
            <a:pPr algn="ctr"/>
            <a:r>
              <a:rPr lang="en-US" sz="2400" dirty="0" smtClean="0"/>
              <a:t>connectivity is provided by </a:t>
            </a:r>
            <a:r>
              <a:rPr lang="pl-PL" sz="2400" dirty="0" smtClean="0"/>
              <a:t>8 </a:t>
            </a:r>
            <a:r>
              <a:rPr lang="pl-PL" sz="2400" dirty="0" err="1" smtClean="0"/>
              <a:t>Gbit</a:t>
            </a:r>
            <a:r>
              <a:rPr lang="pl-PL" sz="2400" dirty="0" smtClean="0"/>
              <a:t> </a:t>
            </a:r>
            <a:r>
              <a:rPr lang="pl-PL" sz="2400" dirty="0" err="1" smtClean="0"/>
              <a:t>optical</a:t>
            </a:r>
            <a:r>
              <a:rPr lang="pl-PL" sz="2400" dirty="0" smtClean="0"/>
              <a:t> </a:t>
            </a:r>
            <a:r>
              <a:rPr lang="pl-PL" sz="2400" dirty="0" err="1" smtClean="0"/>
              <a:t>links</a:t>
            </a:r>
            <a:r>
              <a:rPr lang="pl-PL" sz="2400" dirty="0" smtClean="0"/>
              <a:t> </a:t>
            </a:r>
            <a:r>
              <a:rPr lang="pl-PL" sz="2400" dirty="0" err="1" smtClean="0"/>
              <a:t>connected</a:t>
            </a:r>
            <a:r>
              <a:rPr lang="pl-PL" sz="2400" dirty="0" smtClean="0"/>
              <a:t> to </a:t>
            </a:r>
            <a:r>
              <a:rPr lang="pl-PL" sz="2400" dirty="0" err="1" smtClean="0"/>
              <a:t>RocketIO</a:t>
            </a:r>
            <a:r>
              <a:rPr lang="pl-PL" sz="2400" dirty="0" smtClean="0"/>
              <a:t> </a:t>
            </a:r>
            <a:r>
              <a:rPr lang="pl-PL" sz="2400" dirty="0" err="1" smtClean="0"/>
              <a:t>ports</a:t>
            </a:r>
            <a:r>
              <a:rPr lang="pl-PL" sz="2400" dirty="0" smtClean="0"/>
              <a:t> (6.5 </a:t>
            </a:r>
            <a:r>
              <a:rPr lang="pl-PL" sz="2400" dirty="0" err="1" smtClean="0"/>
              <a:t>Gb</a:t>
            </a:r>
            <a:r>
              <a:rPr lang="pl-PL" sz="2400" dirty="0" smtClean="0"/>
              <a:t>/s).            In </a:t>
            </a:r>
            <a:r>
              <a:rPr lang="pl-PL" sz="2400" dirty="0" err="1" smtClean="0"/>
              <a:t>addition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board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equipped</a:t>
            </a:r>
            <a:r>
              <a:rPr lang="pl-PL" sz="2400" dirty="0" smtClean="0"/>
              <a:t> 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en-US" sz="2400" dirty="0" smtClean="0"/>
              <a:t>f</a:t>
            </a:r>
            <a:r>
              <a:rPr lang="pl-PL" sz="2400" dirty="0" err="1" smtClean="0"/>
              <a:t>ive</a:t>
            </a:r>
            <a:r>
              <a:rPr lang="en-US" sz="2400" dirty="0" smtClean="0"/>
              <a:t> </a:t>
            </a:r>
            <a:r>
              <a:rPr lang="en-US" sz="2400" dirty="0" err="1" smtClean="0"/>
              <a:t>Gbit</a:t>
            </a:r>
            <a:r>
              <a:rPr lang="en-US" sz="2400" dirty="0" smtClean="0"/>
              <a:t> Ethernet links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/>
          </a:bodyPr>
          <a:lstStyle/>
          <a:p>
            <a:r>
              <a:rPr lang="pl-PL" dirty="0" err="1" smtClean="0"/>
              <a:t>Inter-crate</a:t>
            </a:r>
            <a:r>
              <a:rPr lang="pl-PL" dirty="0" smtClean="0"/>
              <a:t> </a:t>
            </a:r>
            <a:r>
              <a:rPr lang="pl-PL" dirty="0" err="1" smtClean="0"/>
              <a:t>wiring</a:t>
            </a:r>
            <a:endParaRPr lang="en-US" dirty="0"/>
          </a:p>
        </p:txBody>
      </p:sp>
      <p:pic>
        <p:nvPicPr>
          <p:cNvPr id="4" name="Symbol zastępczy zawartości 3" descr="atcaWir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6553200" cy="4038600"/>
          </a:xfrm>
        </p:spPr>
      </p:pic>
      <p:sp>
        <p:nvSpPr>
          <p:cNvPr id="5" name="pole tekstowe 4"/>
          <p:cNvSpPr txBox="1"/>
          <p:nvPr/>
        </p:nvSpPr>
        <p:spPr>
          <a:xfrm>
            <a:off x="304800" y="4876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Module </a:t>
            </a:r>
            <a:r>
              <a:rPr lang="pl-PL" sz="2000" dirty="0" err="1" smtClean="0"/>
              <a:t>in</a:t>
            </a:r>
            <a:r>
              <a:rPr lang="pl-PL" sz="2000" dirty="0" smtClean="0"/>
              <a:t> slot N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b="1" dirty="0" smtClean="0"/>
              <a:t>FEE</a:t>
            </a:r>
            <a:r>
              <a:rPr lang="pl-PL" sz="2000" dirty="0" smtClean="0"/>
              <a:t> </a:t>
            </a:r>
            <a:r>
              <a:rPr lang="pl-PL" sz="2000" dirty="0" err="1" smtClean="0"/>
              <a:t>level</a:t>
            </a:r>
            <a:r>
              <a:rPr lang="pl-PL" sz="2000" dirty="0" smtClean="0"/>
              <a:t> </a:t>
            </a:r>
            <a:r>
              <a:rPr lang="pl-PL" sz="2000" dirty="0" err="1" smtClean="0"/>
              <a:t>connects</a:t>
            </a:r>
            <a:r>
              <a:rPr lang="pl-PL" sz="2000" dirty="0" smtClean="0"/>
              <a:t>, </a:t>
            </a:r>
            <a:r>
              <a:rPr lang="pl-PL" sz="2000" dirty="0" err="1" smtClean="0"/>
              <a:t>with</a:t>
            </a:r>
            <a:r>
              <a:rPr lang="pl-PL" sz="2000" dirty="0" smtClean="0"/>
              <a:t> 2 </a:t>
            </a:r>
            <a:r>
              <a:rPr lang="pl-PL" sz="2000" dirty="0" err="1" smtClean="0"/>
              <a:t>links</a:t>
            </a:r>
            <a:r>
              <a:rPr lang="pl-PL" sz="2000" dirty="0" smtClean="0"/>
              <a:t> </a:t>
            </a:r>
            <a:r>
              <a:rPr lang="pl-PL" sz="2000" dirty="0" err="1" smtClean="0"/>
              <a:t>trunks</a:t>
            </a:r>
            <a:r>
              <a:rPr lang="pl-PL" sz="2000" dirty="0" smtClean="0"/>
              <a:t>, to </a:t>
            </a:r>
            <a:r>
              <a:rPr lang="pl-PL" sz="2000" dirty="0" err="1" smtClean="0"/>
              <a:t>modules</a:t>
            </a:r>
            <a:r>
              <a:rPr lang="pl-PL" sz="2000" dirty="0" smtClean="0"/>
              <a:t>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err="1" smtClean="0"/>
              <a:t>slots</a:t>
            </a:r>
            <a:r>
              <a:rPr lang="pl-PL" sz="2000" dirty="0" smtClean="0"/>
              <a:t> N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b="1" dirty="0" smtClean="0"/>
              <a:t>CPU</a:t>
            </a:r>
            <a:r>
              <a:rPr lang="pl-PL" sz="2000" dirty="0" smtClean="0"/>
              <a:t> </a:t>
            </a:r>
            <a:r>
              <a:rPr lang="pl-PL" sz="2000" dirty="0" err="1" smtClean="0"/>
              <a:t>level</a:t>
            </a:r>
            <a:r>
              <a:rPr lang="pl-PL" sz="2000" dirty="0" smtClean="0"/>
              <a:t>. </a:t>
            </a:r>
            <a:endParaRPr lang="en-US" sz="2000" dirty="0"/>
          </a:p>
        </p:txBody>
      </p:sp>
      <p:grpSp>
        <p:nvGrpSpPr>
          <p:cNvPr id="13" name="Grupa 12"/>
          <p:cNvGrpSpPr/>
          <p:nvPr/>
        </p:nvGrpSpPr>
        <p:grpSpPr>
          <a:xfrm>
            <a:off x="7010400" y="666690"/>
            <a:ext cx="1905000" cy="4667310"/>
            <a:chOff x="7010400" y="1066800"/>
            <a:chExt cx="1905000" cy="4667310"/>
          </a:xfrm>
        </p:grpSpPr>
        <p:sp>
          <p:nvSpPr>
            <p:cNvPr id="6" name="pole tekstowe 5"/>
            <p:cNvSpPr txBox="1"/>
            <p:nvPr/>
          </p:nvSpPr>
          <p:spPr>
            <a:xfrm>
              <a:off x="8153400" y="10668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/>
                <a:t>416</a:t>
              </a:r>
              <a:endParaRPr lang="en-US" sz="2000" b="1" dirty="0"/>
            </a:p>
          </p:txBody>
        </p:sp>
        <p:pic>
          <p:nvPicPr>
            <p:cNvPr id="7" name="Obraz 6" descr="CNCommsMode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1447800"/>
              <a:ext cx="1582142" cy="1600200"/>
            </a:xfrm>
            <a:prstGeom prst="rect">
              <a:avLst/>
            </a:prstGeom>
          </p:spPr>
        </p:pic>
        <p:pic>
          <p:nvPicPr>
            <p:cNvPr id="8" name="Obraz 7" descr="CNCommsMode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733800"/>
              <a:ext cx="1582142" cy="1828800"/>
            </a:xfrm>
            <a:prstGeom prst="rect">
              <a:avLst/>
            </a:prstGeom>
          </p:spPr>
        </p:pic>
        <p:sp>
          <p:nvSpPr>
            <p:cNvPr id="10" name="Strzałka w dół 9"/>
            <p:cNvSpPr/>
            <p:nvPr/>
          </p:nvSpPr>
          <p:spPr>
            <a:xfrm>
              <a:off x="7315200" y="3200400"/>
              <a:ext cx="304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8229600" y="53340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/>
                <a:t>416</a:t>
              </a:r>
              <a:endParaRPr lang="en-US" sz="2000" b="1" dirty="0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228600" y="5638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odd</a:t>
            </a:r>
            <a:r>
              <a:rPr lang="pl-PL" sz="2000" dirty="0" smtClean="0"/>
              <a:t> </a:t>
            </a:r>
            <a:r>
              <a:rPr lang="pl-PL" sz="2000" dirty="0" err="1" smtClean="0"/>
              <a:t>events</a:t>
            </a:r>
            <a:r>
              <a:rPr lang="pl-PL" sz="2000" dirty="0" smtClean="0"/>
              <a:t> </a:t>
            </a:r>
            <a:r>
              <a:rPr lang="pl-PL" sz="2000" dirty="0" err="1" smtClean="0"/>
              <a:t>packets</a:t>
            </a:r>
            <a:r>
              <a:rPr lang="pl-PL" sz="2000" dirty="0" smtClean="0"/>
              <a:t>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FEE </a:t>
            </a:r>
            <a:r>
              <a:rPr lang="pl-PL" sz="2000" dirty="0" err="1" smtClean="0"/>
              <a:t>level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first </a:t>
            </a:r>
            <a:r>
              <a:rPr lang="pl-PL" sz="2000" dirty="0" err="1" smtClean="0"/>
              <a:t>routed</a:t>
            </a:r>
            <a:r>
              <a:rPr lang="pl-PL" sz="2000" dirty="0" smtClean="0"/>
              <a:t> via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backplane</a:t>
            </a:r>
            <a:r>
              <a:rPr lang="pl-PL" sz="2000" dirty="0" smtClean="0"/>
              <a:t> and </a:t>
            </a:r>
            <a:r>
              <a:rPr lang="pl-PL" sz="2000" dirty="0" err="1" smtClean="0"/>
              <a:t>then</a:t>
            </a:r>
            <a:r>
              <a:rPr lang="pl-PL" sz="2000" dirty="0" smtClean="0"/>
              <a:t> </a:t>
            </a:r>
            <a:r>
              <a:rPr lang="pl-PL" sz="2000" dirty="0" err="1" smtClean="0"/>
              <a:t>outbound</a:t>
            </a:r>
            <a:r>
              <a:rPr lang="pl-PL" sz="2000" dirty="0" smtClean="0"/>
              <a:t> to </a:t>
            </a:r>
            <a:r>
              <a:rPr lang="pl-PL" sz="2000" dirty="0" err="1" smtClean="0"/>
              <a:t>the</a:t>
            </a:r>
            <a:r>
              <a:rPr lang="pl-PL" sz="2000" dirty="0" smtClean="0"/>
              <a:t> CPU </a:t>
            </a:r>
            <a:r>
              <a:rPr lang="pl-PL" sz="2000" dirty="0" err="1" smtClean="0"/>
              <a:t>level</a:t>
            </a:r>
            <a:r>
              <a:rPr lang="pl-PL" sz="2000" dirty="0" smtClean="0"/>
              <a:t> via a </a:t>
            </a:r>
            <a:r>
              <a:rPr lang="pl-PL" sz="2000" dirty="0" err="1" smtClean="0"/>
              <a:t>proper</a:t>
            </a:r>
            <a:r>
              <a:rPr lang="pl-PL" sz="2000" dirty="0" smtClean="0"/>
              <a:t> </a:t>
            </a:r>
            <a:r>
              <a:rPr lang="pl-PL" sz="2000" dirty="0" err="1" smtClean="0"/>
              <a:t>trunk</a:t>
            </a:r>
            <a:r>
              <a:rPr lang="pl-PL" sz="2000" dirty="0" smtClean="0"/>
              <a:t>.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even</a:t>
            </a:r>
            <a:r>
              <a:rPr lang="pl-PL" sz="2000" dirty="0" smtClean="0"/>
              <a:t> </a:t>
            </a:r>
            <a:r>
              <a:rPr lang="pl-PL" sz="2000" dirty="0" err="1" smtClean="0"/>
              <a:t>events</a:t>
            </a:r>
            <a:r>
              <a:rPr lang="pl-PL" sz="2000" dirty="0" smtClean="0"/>
              <a:t> </a:t>
            </a:r>
            <a:r>
              <a:rPr lang="pl-PL" sz="2000" dirty="0" err="1" smtClean="0"/>
              <a:t>packets</a:t>
            </a:r>
            <a:r>
              <a:rPr lang="pl-PL" sz="2000" dirty="0" smtClean="0"/>
              <a:t> </a:t>
            </a:r>
            <a:r>
              <a:rPr lang="pl-PL" sz="2000" dirty="0" err="1" smtClean="0"/>
              <a:t>outbound</a:t>
            </a:r>
            <a:r>
              <a:rPr lang="pl-PL" sz="2000" dirty="0" smtClean="0"/>
              <a:t> to </a:t>
            </a:r>
            <a:r>
              <a:rPr lang="pl-PL" sz="2000" dirty="0" err="1" smtClean="0"/>
              <a:t>the</a:t>
            </a:r>
            <a:r>
              <a:rPr lang="pl-PL" sz="2000" dirty="0" smtClean="0"/>
              <a:t> CPU </a:t>
            </a:r>
            <a:r>
              <a:rPr lang="pl-PL" sz="2000" dirty="0" err="1" smtClean="0"/>
              <a:t>level</a:t>
            </a:r>
            <a:r>
              <a:rPr lang="pl-PL" sz="2000" dirty="0" smtClean="0"/>
              <a:t> first and </a:t>
            </a:r>
            <a:r>
              <a:rPr lang="pl-PL" sz="2000" dirty="0" err="1" smtClean="0"/>
              <a:t>then</a:t>
            </a:r>
            <a:r>
              <a:rPr lang="pl-PL" sz="2000" dirty="0" smtClean="0"/>
              <a:t> </a:t>
            </a:r>
            <a:r>
              <a:rPr lang="pl-PL" sz="2000" dirty="0" err="1" smtClean="0"/>
              <a:t>use</a:t>
            </a:r>
            <a:r>
              <a:rPr lang="pl-PL" sz="2000" dirty="0" smtClean="0"/>
              <a:t> </a:t>
            </a:r>
            <a:r>
              <a:rPr lang="pl-PL" sz="2000" dirty="0" err="1" smtClean="0"/>
              <a:t>backplane</a:t>
            </a:r>
            <a:r>
              <a:rPr lang="pl-PL" sz="2000" dirty="0" smtClean="0"/>
              <a:t> to </a:t>
            </a:r>
            <a:r>
              <a:rPr lang="pl-PL" sz="2000" dirty="0" err="1" smtClean="0"/>
              <a:t>change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slot.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/>
          </a:bodyPr>
          <a:lstStyle/>
          <a:p>
            <a:r>
              <a:rPr lang="pl-PL" dirty="0" err="1" smtClean="0"/>
              <a:t>Inter-crate</a:t>
            </a:r>
            <a:r>
              <a:rPr lang="pl-PL" dirty="0" smtClean="0"/>
              <a:t> </a:t>
            </a:r>
            <a:r>
              <a:rPr lang="pl-PL" dirty="0" err="1" smtClean="0"/>
              <a:t>routing</a:t>
            </a:r>
            <a:r>
              <a:rPr lang="pl-PL" dirty="0" smtClean="0"/>
              <a:t> </a:t>
            </a:r>
            <a:r>
              <a:rPr lang="pl-PL" dirty="0" err="1" smtClean="0"/>
              <a:t>animation</a:t>
            </a:r>
            <a:endParaRPr lang="en-US" dirty="0"/>
          </a:p>
        </p:txBody>
      </p:sp>
      <p:pic>
        <p:nvPicPr>
          <p:cNvPr id="4" name="Symbol zastępczy zawartości 3" descr="atcaWir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6553200" cy="4038600"/>
          </a:xfrm>
          <a:solidFill>
            <a:schemeClr val="tx2"/>
          </a:solidFill>
          <a:ln w="19050">
            <a:solidFill>
              <a:schemeClr val="tx2"/>
            </a:solidFill>
          </a:ln>
        </p:spPr>
      </p:pic>
      <p:sp>
        <p:nvSpPr>
          <p:cNvPr id="41" name="Prostokąt 40"/>
          <p:cNvSpPr/>
          <p:nvPr/>
        </p:nvSpPr>
        <p:spPr>
          <a:xfrm>
            <a:off x="3733800" y="1981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upa 29"/>
          <p:cNvGrpSpPr/>
          <p:nvPr/>
        </p:nvGrpSpPr>
        <p:grpSpPr>
          <a:xfrm>
            <a:off x="5029200" y="5410200"/>
            <a:ext cx="719666" cy="1143000"/>
            <a:chOff x="4191000" y="4572000"/>
            <a:chExt cx="719666" cy="1143000"/>
          </a:xfrm>
        </p:grpSpPr>
        <p:sp>
          <p:nvSpPr>
            <p:cNvPr id="13" name="Elipsa 12"/>
            <p:cNvSpPr/>
            <p:nvPr/>
          </p:nvSpPr>
          <p:spPr>
            <a:xfrm>
              <a:off x="41910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ipsa 14"/>
            <p:cNvSpPr/>
            <p:nvPr/>
          </p:nvSpPr>
          <p:spPr>
            <a:xfrm>
              <a:off x="4191000" y="487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a 15"/>
            <p:cNvSpPr/>
            <p:nvPr/>
          </p:nvSpPr>
          <p:spPr>
            <a:xfrm>
              <a:off x="4191000" y="5029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>
            <a:xfrm>
              <a:off x="4191000" y="5181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ipsa 17"/>
            <p:cNvSpPr/>
            <p:nvPr/>
          </p:nvSpPr>
          <p:spPr>
            <a:xfrm>
              <a:off x="4191000" y="5334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a 19"/>
            <p:cNvSpPr/>
            <p:nvPr/>
          </p:nvSpPr>
          <p:spPr>
            <a:xfrm>
              <a:off x="4191000" y="548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ipsa 20"/>
            <p:cNvSpPr/>
            <p:nvPr/>
          </p:nvSpPr>
          <p:spPr>
            <a:xfrm>
              <a:off x="41910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ipsa 21"/>
            <p:cNvSpPr/>
            <p:nvPr/>
          </p:nvSpPr>
          <p:spPr>
            <a:xfrm>
              <a:off x="41910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4301066" y="5207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</a:rPr>
                <a:t>205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Strzałka w prawo 32"/>
          <p:cNvSpPr/>
          <p:nvPr/>
        </p:nvSpPr>
        <p:spPr>
          <a:xfrm>
            <a:off x="3962400" y="2057400"/>
            <a:ext cx="1066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rostokąt 37"/>
          <p:cNvSpPr/>
          <p:nvPr/>
        </p:nvSpPr>
        <p:spPr>
          <a:xfrm>
            <a:off x="1905000" y="1981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rostokąt 41"/>
          <p:cNvSpPr/>
          <p:nvPr/>
        </p:nvSpPr>
        <p:spPr>
          <a:xfrm>
            <a:off x="6172200" y="19812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rzałka w prawo 30"/>
          <p:cNvSpPr/>
          <p:nvPr/>
        </p:nvSpPr>
        <p:spPr>
          <a:xfrm>
            <a:off x="2133600" y="1981200"/>
            <a:ext cx="1066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załka w prawo 31"/>
          <p:cNvSpPr/>
          <p:nvPr/>
        </p:nvSpPr>
        <p:spPr>
          <a:xfrm>
            <a:off x="2286000" y="2133600"/>
            <a:ext cx="91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załka w prawo 35"/>
          <p:cNvSpPr/>
          <p:nvPr/>
        </p:nvSpPr>
        <p:spPr>
          <a:xfrm>
            <a:off x="4724400" y="1981200"/>
            <a:ext cx="3048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załka w prawo 34"/>
          <p:cNvSpPr/>
          <p:nvPr/>
        </p:nvSpPr>
        <p:spPr>
          <a:xfrm>
            <a:off x="4114800" y="2209800"/>
            <a:ext cx="91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załka w prawo 36"/>
          <p:cNvSpPr/>
          <p:nvPr/>
        </p:nvSpPr>
        <p:spPr>
          <a:xfrm>
            <a:off x="6400800" y="1981200"/>
            <a:ext cx="91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załka w prawo 33"/>
          <p:cNvSpPr/>
          <p:nvPr/>
        </p:nvSpPr>
        <p:spPr>
          <a:xfrm>
            <a:off x="6324600" y="2133600"/>
            <a:ext cx="1066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rzałka w prawo 42"/>
          <p:cNvSpPr/>
          <p:nvPr/>
        </p:nvSpPr>
        <p:spPr>
          <a:xfrm rot="2507767" flipV="1">
            <a:off x="3081129" y="3328026"/>
            <a:ext cx="2253949" cy="164405"/>
          </a:xfrm>
          <a:prstGeom prst="rightArrow">
            <a:avLst>
              <a:gd name="adj1" fmla="val 50000"/>
              <a:gd name="adj2" fmla="val 159378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rostokąt 43"/>
          <p:cNvSpPr/>
          <p:nvPr/>
        </p:nvSpPr>
        <p:spPr>
          <a:xfrm>
            <a:off x="3200400" y="2514600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ostokąt 44"/>
          <p:cNvSpPr/>
          <p:nvPr/>
        </p:nvSpPr>
        <p:spPr>
          <a:xfrm>
            <a:off x="5003302" y="2520604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ostokąt 45"/>
          <p:cNvSpPr/>
          <p:nvPr/>
        </p:nvSpPr>
        <p:spPr>
          <a:xfrm>
            <a:off x="7315200" y="2514600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ostokąt 46"/>
          <p:cNvSpPr/>
          <p:nvPr/>
        </p:nvSpPr>
        <p:spPr>
          <a:xfrm>
            <a:off x="4987871" y="4025685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rostokąt 47"/>
          <p:cNvSpPr/>
          <p:nvPr/>
        </p:nvSpPr>
        <p:spPr>
          <a:xfrm>
            <a:off x="4991746" y="4258159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rostokąt 48"/>
          <p:cNvSpPr/>
          <p:nvPr/>
        </p:nvSpPr>
        <p:spPr>
          <a:xfrm>
            <a:off x="4991746" y="4468678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rostokąt 49"/>
          <p:cNvSpPr/>
          <p:nvPr/>
        </p:nvSpPr>
        <p:spPr>
          <a:xfrm>
            <a:off x="4991746" y="4716651"/>
            <a:ext cx="1524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rzałka w prawo 50"/>
          <p:cNvSpPr/>
          <p:nvPr/>
        </p:nvSpPr>
        <p:spPr>
          <a:xfrm rot="8102393" flipV="1">
            <a:off x="4714326" y="3652198"/>
            <a:ext cx="3072208" cy="164405"/>
          </a:xfrm>
          <a:prstGeom prst="rightArrow">
            <a:avLst>
              <a:gd name="adj1" fmla="val 50000"/>
              <a:gd name="adj2" fmla="val 159378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Łuk 51"/>
          <p:cNvSpPr/>
          <p:nvPr/>
        </p:nvSpPr>
        <p:spPr>
          <a:xfrm>
            <a:off x="4953000" y="2667000"/>
            <a:ext cx="457200" cy="1676400"/>
          </a:xfrm>
          <a:prstGeom prst="arc">
            <a:avLst/>
          </a:prstGeom>
          <a:ln w="762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Łuk 52"/>
          <p:cNvSpPr/>
          <p:nvPr/>
        </p:nvSpPr>
        <p:spPr>
          <a:xfrm flipV="1">
            <a:off x="4876800" y="2667000"/>
            <a:ext cx="533400" cy="1676400"/>
          </a:xfrm>
          <a:prstGeom prst="arc">
            <a:avLst/>
          </a:prstGeom>
          <a:ln w="762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a 77"/>
          <p:cNvGrpSpPr/>
          <p:nvPr/>
        </p:nvGrpSpPr>
        <p:grpSpPr>
          <a:xfrm>
            <a:off x="6705600" y="5410200"/>
            <a:ext cx="685800" cy="1143000"/>
            <a:chOff x="5867400" y="5029200"/>
            <a:chExt cx="685800" cy="1143000"/>
          </a:xfrm>
        </p:grpSpPr>
        <p:sp>
          <p:nvSpPr>
            <p:cNvPr id="58" name="Elipsa 57"/>
            <p:cNvSpPr/>
            <p:nvPr/>
          </p:nvSpPr>
          <p:spPr>
            <a:xfrm>
              <a:off x="5867400" y="5029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ipsa 58"/>
            <p:cNvSpPr/>
            <p:nvPr/>
          </p:nvSpPr>
          <p:spPr>
            <a:xfrm>
              <a:off x="5867400" y="5334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ipsa 59"/>
            <p:cNvSpPr/>
            <p:nvPr/>
          </p:nvSpPr>
          <p:spPr>
            <a:xfrm>
              <a:off x="5867400" y="548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ipsa 60"/>
            <p:cNvSpPr/>
            <p:nvPr/>
          </p:nvSpPr>
          <p:spPr>
            <a:xfrm>
              <a:off x="58674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ipsa 62"/>
            <p:cNvSpPr/>
            <p:nvPr/>
          </p:nvSpPr>
          <p:spPr>
            <a:xfrm>
              <a:off x="5867400" y="5943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ipsa 63"/>
            <p:cNvSpPr/>
            <p:nvPr/>
          </p:nvSpPr>
          <p:spPr>
            <a:xfrm>
              <a:off x="5867400" y="609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ipsa 64"/>
            <p:cNvSpPr/>
            <p:nvPr/>
          </p:nvSpPr>
          <p:spPr>
            <a:xfrm>
              <a:off x="5867400" y="5181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ole tekstowe 65"/>
            <p:cNvSpPr txBox="1"/>
            <p:nvPr/>
          </p:nvSpPr>
          <p:spPr>
            <a:xfrm>
              <a:off x="5943600" y="5791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</a:rPr>
                <a:t>366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Elipsa 66"/>
            <p:cNvSpPr/>
            <p:nvPr/>
          </p:nvSpPr>
          <p:spPr>
            <a:xfrm>
              <a:off x="5867400" y="5800165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Prostokąt 67"/>
          <p:cNvSpPr/>
          <p:nvPr/>
        </p:nvSpPr>
        <p:spPr>
          <a:xfrm>
            <a:off x="2209800" y="2971800"/>
            <a:ext cx="152400" cy="22860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rostokąt 68"/>
          <p:cNvSpPr/>
          <p:nvPr/>
        </p:nvSpPr>
        <p:spPr>
          <a:xfrm>
            <a:off x="6243917" y="2971800"/>
            <a:ext cx="152400" cy="22860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rostokąt 69"/>
          <p:cNvSpPr/>
          <p:nvPr/>
        </p:nvSpPr>
        <p:spPr>
          <a:xfrm>
            <a:off x="4778188" y="2958353"/>
            <a:ext cx="152400" cy="22860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rostokąt 70"/>
          <p:cNvSpPr/>
          <p:nvPr/>
        </p:nvSpPr>
        <p:spPr>
          <a:xfrm>
            <a:off x="6348351" y="4050476"/>
            <a:ext cx="152400" cy="22860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rostokąt 71"/>
          <p:cNvSpPr/>
          <p:nvPr/>
        </p:nvSpPr>
        <p:spPr>
          <a:xfrm>
            <a:off x="7100047" y="4258235"/>
            <a:ext cx="152400" cy="22860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rostokąt 72"/>
          <p:cNvSpPr/>
          <p:nvPr/>
        </p:nvSpPr>
        <p:spPr>
          <a:xfrm>
            <a:off x="6233497" y="4710312"/>
            <a:ext cx="152400" cy="22860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rzałka w prawo 73"/>
          <p:cNvSpPr/>
          <p:nvPr/>
        </p:nvSpPr>
        <p:spPr>
          <a:xfrm rot="920614">
            <a:off x="2301398" y="3589941"/>
            <a:ext cx="4104166" cy="5911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rzałka w prawo 74"/>
          <p:cNvSpPr/>
          <p:nvPr/>
        </p:nvSpPr>
        <p:spPr>
          <a:xfrm rot="1762415">
            <a:off x="4765827" y="3736962"/>
            <a:ext cx="2499691" cy="7436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Łuk 75"/>
          <p:cNvSpPr/>
          <p:nvPr/>
        </p:nvSpPr>
        <p:spPr>
          <a:xfrm>
            <a:off x="6172200" y="3124200"/>
            <a:ext cx="457200" cy="1676400"/>
          </a:xfrm>
          <a:prstGeom prst="arc">
            <a:avLst/>
          </a:prstGeom>
          <a:ln w="762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Łuk 76"/>
          <p:cNvSpPr/>
          <p:nvPr/>
        </p:nvSpPr>
        <p:spPr>
          <a:xfrm flipV="1">
            <a:off x="6093031" y="3111335"/>
            <a:ext cx="533400" cy="1676400"/>
          </a:xfrm>
          <a:prstGeom prst="arc">
            <a:avLst/>
          </a:prstGeom>
          <a:noFill/>
          <a:ln w="7620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rostokąt 78"/>
          <p:cNvSpPr/>
          <p:nvPr/>
        </p:nvSpPr>
        <p:spPr>
          <a:xfrm>
            <a:off x="1905000" y="5029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rostokąt 79"/>
          <p:cNvSpPr/>
          <p:nvPr/>
        </p:nvSpPr>
        <p:spPr>
          <a:xfrm>
            <a:off x="3741058" y="4978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rostokąt 80"/>
          <p:cNvSpPr/>
          <p:nvPr/>
        </p:nvSpPr>
        <p:spPr>
          <a:xfrm>
            <a:off x="6117771" y="5043714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trzałka w prawo 81"/>
          <p:cNvSpPr/>
          <p:nvPr/>
        </p:nvSpPr>
        <p:spPr>
          <a:xfrm>
            <a:off x="6324599" y="5031250"/>
            <a:ext cx="414145" cy="741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trzałka w prawo 82"/>
          <p:cNvSpPr/>
          <p:nvPr/>
        </p:nvSpPr>
        <p:spPr>
          <a:xfrm>
            <a:off x="6477000" y="5203468"/>
            <a:ext cx="265846" cy="5433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rzałka w prawo 83"/>
          <p:cNvSpPr/>
          <p:nvPr/>
        </p:nvSpPr>
        <p:spPr>
          <a:xfrm rot="10800000">
            <a:off x="6755147" y="5121460"/>
            <a:ext cx="437723" cy="574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2" animBg="1"/>
      <p:bldP spid="33" grpId="3" animBg="1"/>
      <p:bldP spid="42" grpId="0" animBg="1"/>
      <p:bldP spid="31" grpId="2" animBg="1"/>
      <p:bldP spid="31" grpId="3" animBg="1"/>
      <p:bldP spid="32" grpId="2" animBg="1"/>
      <p:bldP spid="32" grpId="3" animBg="1"/>
      <p:bldP spid="36" grpId="2" animBg="1"/>
      <p:bldP spid="36" grpId="3" animBg="1"/>
      <p:bldP spid="35" grpId="2" animBg="1"/>
      <p:bldP spid="35" grpId="3" animBg="1"/>
      <p:bldP spid="37" grpId="2" animBg="1"/>
      <p:bldP spid="37" grpId="3" animBg="1"/>
      <p:bldP spid="34" grpId="2" animBg="1"/>
      <p:bldP spid="34" grpId="3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8" grpId="1" animBg="1"/>
      <p:bldP spid="69" grpId="1" animBg="1"/>
      <p:bldP spid="70" grpId="1" animBg="1"/>
      <p:bldP spid="71" grpId="1" animBg="1"/>
      <p:bldP spid="72" grpId="1" animBg="1"/>
      <p:bldP spid="73" grpId="1" animBg="1"/>
      <p:bldP spid="74" grpId="0" animBg="1"/>
      <p:bldP spid="75" grpId="0" animBg="1"/>
      <p:bldP spid="76" grpId="2" animBg="1"/>
      <p:bldP spid="77" grpId="2" animBg="1"/>
      <p:bldP spid="82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22793</TotalTime>
  <Words>1097</Words>
  <Application>Microsoft Office PowerPoint</Application>
  <PresentationFormat>Pokaz na ekranie (4:3)</PresentationFormat>
  <Paragraphs>158</Paragraphs>
  <Slides>24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Modeling event building architecture for the triggerless data acquisition system for PANDA experiment at the HESR facility at FAIR/GSI </vt:lpstr>
      <vt:lpstr>Agenda</vt:lpstr>
      <vt:lpstr>PANDA detectors</vt:lpstr>
      <vt:lpstr>Slajd 4</vt:lpstr>
      <vt:lpstr>The push-only architecture</vt:lpstr>
      <vt:lpstr>ATCA crate and backplane</vt:lpstr>
      <vt:lpstr>Compute Node</vt:lpstr>
      <vt:lpstr>Inter-crate wiring</vt:lpstr>
      <vt:lpstr>Inter-crate routing animation</vt:lpstr>
      <vt:lpstr>Onboard Virtex connections</vt:lpstr>
      <vt:lpstr>Discrete event modeling</vt:lpstr>
      <vt:lpstr>Parameterization of ports</vt:lpstr>
      <vt:lpstr>Model of data source</vt:lpstr>
      <vt:lpstr>Model of data sink</vt:lpstr>
      <vt:lpstr>Event building latency</vt:lpstr>
      <vt:lpstr>Load distribution between CPUs</vt:lpstr>
      <vt:lpstr>Monitoring queues’ evolution</vt:lpstr>
      <vt:lpstr>Monitoring   links’ load</vt:lpstr>
      <vt:lpstr>Monitoring queues</vt:lpstr>
      <vt:lpstr>Monitoring Virtex link’s occupation</vt:lpstr>
      <vt:lpstr>Summary</vt:lpstr>
      <vt:lpstr>Basic networking</vt:lpstr>
      <vt:lpstr>TCP Extension</vt:lpstr>
      <vt:lpstr>General features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Modelowanie w domenie zdarzeń dyskretnych przy projektowaniu architektur systemów TDAQ</dc:title>
  <dc:creator>user</dc:creator>
  <cp:lastModifiedBy>user</cp:lastModifiedBy>
  <cp:revision>233</cp:revision>
  <dcterms:created xsi:type="dcterms:W3CDTF">2012-05-03T10:54:48Z</dcterms:created>
  <dcterms:modified xsi:type="dcterms:W3CDTF">2012-09-11T09:56:17Z</dcterms:modified>
</cp:coreProperties>
</file>