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9" r:id="rId2"/>
    <p:sldId id="264" r:id="rId3"/>
    <p:sldId id="269" r:id="rId4"/>
    <p:sldId id="270" r:id="rId5"/>
    <p:sldId id="268" r:id="rId6"/>
    <p:sldId id="271" r:id="rId7"/>
    <p:sldId id="275" r:id="rId8"/>
    <p:sldId id="273" r:id="rId9"/>
    <p:sldId id="278" r:id="rId10"/>
    <p:sldId id="274" r:id="rId11"/>
    <p:sldId id="276" r:id="rId12"/>
    <p:sldId id="277" r:id="rId1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775" autoAdjust="0"/>
  </p:normalViewPr>
  <p:slideViewPr>
    <p:cSldViewPr>
      <p:cViewPr varScale="1">
        <p:scale>
          <a:sx n="165" d="100"/>
          <a:sy n="165" d="100"/>
        </p:scale>
        <p:origin x="-19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fld id="{7AD85C69-D179-48DC-8393-64B47F9842B0}" type="datetimeFigureOut">
              <a:rPr lang="en-US"/>
              <a:pPr/>
              <a:t>9/11/2012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Calibri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Calibri" pitchFamily="34" charset="0"/>
              </a:defRPr>
            </a:lvl1pPr>
          </a:lstStyle>
          <a:p>
            <a:fld id="{0D7A69A6-10A2-406F-B80D-5A0A17F6E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8385FE-DD3F-4CC0-BEA0-09EC1900DDA9}" type="slidenum">
              <a:rPr lang="de-DE">
                <a:ea typeface="ＭＳ Ｐゴシック"/>
                <a:cs typeface="ＭＳ Ｐゴシック"/>
              </a:rPr>
              <a:pPr/>
              <a:t>1</a:t>
            </a:fld>
            <a:endParaRPr lang="de-DE">
              <a:ea typeface="ＭＳ Ｐゴシック"/>
              <a:cs typeface="ＭＳ Ｐゴシック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8" descr="fusszeile_hochformat"/>
          <p:cNvPicPr preferRelativeResize="0"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376988"/>
            <a:ext cx="9144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7813675" y="157163"/>
          <a:ext cx="1258888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1" name="Image" r:id="rId4" imgW="5739683" imgH="1358730" progId="">
                  <p:embed/>
                </p:oleObj>
              </mc:Choice>
              <mc:Fallback>
                <p:oleObj name="Image" r:id="rId4" imgW="5739683" imgH="135873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3675" y="157163"/>
                        <a:ext cx="1258888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19" descr="FAIR_Logo_cmyk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62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 userDrawn="1"/>
        </p:nvSpPr>
        <p:spPr>
          <a:xfrm>
            <a:off x="71438" y="6570663"/>
            <a:ext cx="4535487" cy="287337"/>
          </a:xfrm>
          <a:prstGeom prst="rect">
            <a:avLst/>
          </a:prstGeom>
          <a:ln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J. Schwiening, GSI, </a:t>
            </a:r>
            <a:r>
              <a:rPr lang="en-US" sz="1200" dirty="0" smtClean="0">
                <a:solidFill>
                  <a:schemeClr val="bg2"/>
                </a:solidFill>
                <a:latin typeface="+mn-lt"/>
              </a:rPr>
              <a:t>Sept.</a:t>
            </a:r>
            <a:r>
              <a:rPr lang="en-US" sz="1200" baseline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bg2"/>
                </a:solidFill>
                <a:latin typeface="+mn-lt"/>
              </a:rPr>
              <a:t>2012</a:t>
            </a:r>
            <a:endParaRPr lang="de-DE" sz="12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</p:sldLayoutIdLst>
  <p:transition spd="med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7" Type="http://schemas.openxmlformats.org/officeDocument/2006/relationships/image" Target="../media/image3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9" name="Picture 53" descr="http://www.google.com/url?source=imglanding&amp;ct=img&amp;q=http://www.eu-servicepoint.de/Bilder_allgemein/JGU-Logo_farbe_med.jpg&amp;sa=X&amp;ei=q-NNUNTaBZHNsgaio4DgDw&amp;ved=0CAkQ8wc&amp;usg=AFQjCNEHESKkRoa1TdRmLNLAj2HewjAN-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3821" y="3352800"/>
            <a:ext cx="1363979" cy="75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77863" y="304800"/>
            <a:ext cx="7788275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fontAlgn="auto">
              <a:lnSpc>
                <a:spcPct val="13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PANDA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BARREL DIRC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</a:endParaRPr>
          </a:p>
          <a:p>
            <a:pPr algn="ctr" fontAlgn="auto">
              <a:lnSpc>
                <a:spcPct val="13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T9 T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EST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 B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EAM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</a:endParaRPr>
          </a:p>
          <a:p>
            <a:pPr algn="ctr" fontAlgn="auto">
              <a:lnSpc>
                <a:spcPct val="13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AUG 10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– SEP 3,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</a:rPr>
              <a:t>2012</a:t>
            </a:r>
            <a:endParaRPr lang="de-DE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3" y="2795324"/>
            <a:ext cx="5925208" cy="360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10" descr="File:Friedrich-Alexander-Universität Erlangen-Nürnberg logo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1295240" cy="2654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108" name="Picture 12" descr="Datei:GSI Logo.sv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409" y="3124200"/>
            <a:ext cx="1058863" cy="333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412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23037"/>
              </p:ext>
            </p:extLst>
          </p:nvPr>
        </p:nvGraphicFramePr>
        <p:xfrm>
          <a:off x="76200" y="228600"/>
          <a:ext cx="1680101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Image" r:id="rId8" imgW="5739683" imgH="1358730" progId="">
                  <p:embed/>
                </p:oleObj>
              </mc:Choice>
              <mc:Fallback>
                <p:oleObj name="Image" r:id="rId8" imgW="5739683" imgH="13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28600"/>
                        <a:ext cx="1680101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0" name="Picture 319" descr="FAIR_Logo_cmyk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228600"/>
            <a:ext cx="477001" cy="38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6" name="TextBox 15"/>
          <p:cNvSpPr txBox="1">
            <a:spLocks noChangeArrowheads="1"/>
          </p:cNvSpPr>
          <p:nvPr/>
        </p:nvSpPr>
        <p:spPr bwMode="auto">
          <a:xfrm>
            <a:off x="76200" y="6553200"/>
            <a:ext cx="5709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Times New Roman" pitchFamily="18" charset="0"/>
              </a:rPr>
              <a:t>Jochen</a:t>
            </a:r>
            <a:r>
              <a:rPr lang="en-US" sz="1400" dirty="0">
                <a:latin typeface="Times New Roman" pitchFamily="18" charset="0"/>
              </a:rPr>
              <a:t> Schwiening, GSI </a:t>
            </a:r>
            <a:r>
              <a:rPr lang="en-US" sz="1400" dirty="0" smtClean="0">
                <a:latin typeface="Times New Roman" pitchFamily="18" charset="0"/>
              </a:rPr>
              <a:t>– </a:t>
            </a:r>
            <a:r>
              <a:rPr lang="en-US" sz="1400" i="1" dirty="0" smtClean="0">
                <a:latin typeface="Times New Roman" pitchFamily="18" charset="0"/>
              </a:rPr>
              <a:t>PANDA Collaboration Meeting, Paris, Sept. 2012</a:t>
            </a:r>
            <a:endParaRPr lang="en-US" sz="1400" i="1" dirty="0"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589713"/>
            <a:ext cx="9144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792" y="2743200"/>
            <a:ext cx="5149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PANDA MVD &amp; DIRC groups at CERN test beam 2012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3385" y="4191000"/>
            <a:ext cx="2653043" cy="2277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Test beam ended about</a:t>
            </a:r>
          </a:p>
          <a:p>
            <a:pPr lvl="0"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one week ago, so today: </a:t>
            </a:r>
            <a:br>
              <a:rPr lang="en-US" dirty="0" smtClean="0">
                <a:solidFill>
                  <a:srgbClr val="C00000"/>
                </a:solidFill>
                <a:latin typeface="+mn-lt"/>
              </a:rPr>
            </a:br>
            <a:r>
              <a:rPr lang="en-US" dirty="0" smtClean="0">
                <a:solidFill>
                  <a:srgbClr val="C00000"/>
                </a:solidFill>
                <a:latin typeface="+mn-lt"/>
              </a:rPr>
              <a:t>just some pictures</a:t>
            </a:r>
          </a:p>
          <a:p>
            <a:pPr lvl="0"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+mn-lt"/>
              </a:rPr>
            </a:b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On behalf of the </a:t>
            </a:r>
            <a:r>
              <a:rPr lang="en-US" sz="1400" i="1" dirty="0" err="1" smtClean="0">
                <a:solidFill>
                  <a:srgbClr val="C00000"/>
                </a:solidFill>
                <a:latin typeface="+mn-lt"/>
              </a:rPr>
              <a:t>DIRCies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 who</a:t>
            </a:r>
            <a:br>
              <a:rPr lang="en-US" sz="1400" i="1" dirty="0" smtClean="0">
                <a:solidFill>
                  <a:srgbClr val="C00000"/>
                </a:solidFill>
                <a:latin typeface="+mn-lt"/>
              </a:rPr>
            </a:b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were </a:t>
            </a:r>
            <a:r>
              <a:rPr lang="en-US" sz="1400" i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en-US" sz="1400" i="1" dirty="0" smtClean="0">
                <a:solidFill>
                  <a:srgbClr val="C00000"/>
                </a:solidFill>
                <a:latin typeface="Times New Roman"/>
              </a:rPr>
              <a:t>t </a:t>
            </a:r>
            <a:r>
              <a:rPr lang="en-US" sz="1400" i="1" dirty="0">
                <a:solidFill>
                  <a:srgbClr val="C00000"/>
                </a:solidFill>
                <a:latin typeface="Times New Roman"/>
              </a:rPr>
              <a:t>CERN for the test beam:</a:t>
            </a:r>
          </a:p>
          <a:p>
            <a:pPr lvl="0" algn="ctr"/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>Erlangen: Albert</a:t>
            </a:r>
            <a:r>
              <a:rPr lang="en-US" sz="1400" i="1" dirty="0">
                <a:solidFill>
                  <a:srgbClr val="000000"/>
                </a:solidFill>
                <a:latin typeface="Times New Roman"/>
              </a:rPr>
              <a:t>, Alex, </a:t>
            </a:r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>Fred</a:t>
            </a:r>
            <a:endParaRPr lang="en-US" sz="1400" i="1" dirty="0">
              <a:solidFill>
                <a:srgbClr val="000000"/>
              </a:solidFill>
              <a:latin typeface="Times New Roman"/>
            </a:endParaRPr>
          </a:p>
          <a:p>
            <a:pPr lvl="0" algn="ctr"/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>GSI: Andreas</a:t>
            </a:r>
            <a:r>
              <a:rPr lang="en-US" sz="1400" i="1" dirty="0">
                <a:solidFill>
                  <a:srgbClr val="000000"/>
                </a:solidFill>
                <a:latin typeface="Times New Roman"/>
              </a:rPr>
              <a:t>, Carsten, Doro, </a:t>
            </a:r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US" sz="1400" i="1" dirty="0" smtClean="0">
                <a:solidFill>
                  <a:srgbClr val="000000"/>
                </a:solidFill>
                <a:latin typeface="Times New Roman"/>
              </a:rPr>
            </a:br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>Georg, Greg</a:t>
            </a:r>
            <a:r>
              <a:rPr lang="en-US" sz="1400" i="1" dirty="0">
                <a:solidFill>
                  <a:srgbClr val="000000"/>
                </a:solidFill>
                <a:latin typeface="Times New Roman"/>
              </a:rPr>
              <a:t>, JS, Maria, </a:t>
            </a:r>
            <a:r>
              <a:rPr lang="en-US" sz="1400" i="1" dirty="0" smtClean="0">
                <a:solidFill>
                  <a:srgbClr val="000000"/>
                </a:solidFill>
                <a:latin typeface="Times New Roman"/>
              </a:rPr>
              <a:t>Marko</a:t>
            </a:r>
            <a:endParaRPr lang="en-US" sz="1400" i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2505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140958" cy="1284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8" t="5369" r="5392" b="5398"/>
          <a:stretch/>
        </p:blipFill>
        <p:spPr bwMode="auto">
          <a:xfrm>
            <a:off x="141890" y="2057400"/>
            <a:ext cx="2145908" cy="21459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6201" y="4343400"/>
            <a:ext cx="2241645" cy="2275446"/>
            <a:chOff x="5301548" y="762000"/>
            <a:chExt cx="3643220" cy="3698155"/>
          </a:xfrm>
        </p:grpSpPr>
        <p:grpSp>
          <p:nvGrpSpPr>
            <p:cNvPr id="6" name="Group 5"/>
            <p:cNvGrpSpPr/>
            <p:nvPr/>
          </p:nvGrpSpPr>
          <p:grpSpPr>
            <a:xfrm>
              <a:off x="5301548" y="762000"/>
              <a:ext cx="3643220" cy="3698155"/>
              <a:chOff x="5469030" y="2420938"/>
              <a:chExt cx="3643220" cy="3698155"/>
            </a:xfrm>
          </p:grpSpPr>
          <p:pic>
            <p:nvPicPr>
              <p:cNvPr id="7" name="Picture 16" descr="event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063" y="2420938"/>
                <a:ext cx="3500437" cy="3448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Arc 17"/>
              <p:cNvSpPr>
                <a:spLocks noChangeAspect="1"/>
              </p:cNvSpPr>
              <p:nvPr/>
            </p:nvSpPr>
            <p:spPr bwMode="auto">
              <a:xfrm flipH="1" flipV="1">
                <a:off x="7399338" y="2520950"/>
                <a:ext cx="1335087" cy="911225"/>
              </a:xfrm>
              <a:custGeom>
                <a:avLst/>
                <a:gdLst>
                  <a:gd name="T0" fmla="*/ 2147483647 w 21125"/>
                  <a:gd name="T1" fmla="*/ 0 h 21368"/>
                  <a:gd name="T2" fmla="*/ 2147483647 w 21125"/>
                  <a:gd name="T3" fmla="*/ 2147483647 h 21368"/>
                  <a:gd name="T4" fmla="*/ 0 w 21125"/>
                  <a:gd name="T5" fmla="*/ 2147483647 h 21368"/>
                  <a:gd name="T6" fmla="*/ 0 60000 65536"/>
                  <a:gd name="T7" fmla="*/ 0 60000 65536"/>
                  <a:gd name="T8" fmla="*/ 0 60000 65536"/>
                  <a:gd name="T9" fmla="*/ 0 w 21125"/>
                  <a:gd name="T10" fmla="*/ 0 h 21368"/>
                  <a:gd name="T11" fmla="*/ 21125 w 21125"/>
                  <a:gd name="T12" fmla="*/ 21368 h 213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25" h="21368" fill="none" extrusionOk="0">
                    <a:moveTo>
                      <a:pt x="3159" y="0"/>
                    </a:moveTo>
                    <a:cubicBezTo>
                      <a:pt x="12081" y="1319"/>
                      <a:pt x="19244" y="8043"/>
                      <a:pt x="21125" y="16863"/>
                    </a:cubicBezTo>
                  </a:path>
                  <a:path w="21125" h="21368" stroke="0" extrusionOk="0">
                    <a:moveTo>
                      <a:pt x="3159" y="0"/>
                    </a:moveTo>
                    <a:cubicBezTo>
                      <a:pt x="12081" y="1319"/>
                      <a:pt x="19244" y="8043"/>
                      <a:pt x="21125" y="16863"/>
                    </a:cubicBezTo>
                    <a:lnTo>
                      <a:pt x="0" y="21368"/>
                    </a:lnTo>
                    <a:close/>
                  </a:path>
                </a:pathLst>
              </a:cu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Arc 18"/>
              <p:cNvSpPr>
                <a:spLocks noChangeAspect="1"/>
              </p:cNvSpPr>
              <p:nvPr/>
            </p:nvSpPr>
            <p:spPr bwMode="auto">
              <a:xfrm flipH="1" flipV="1">
                <a:off x="7829550" y="2819400"/>
                <a:ext cx="1282700" cy="1103313"/>
              </a:xfrm>
              <a:custGeom>
                <a:avLst/>
                <a:gdLst>
                  <a:gd name="T0" fmla="*/ 2147483647 w 21600"/>
                  <a:gd name="T1" fmla="*/ 0 h 20596"/>
                  <a:gd name="T2" fmla="*/ 2147483647 w 21600"/>
                  <a:gd name="T3" fmla="*/ 2147483647 h 20596"/>
                  <a:gd name="T4" fmla="*/ 0 w 21600"/>
                  <a:gd name="T5" fmla="*/ 2147483647 h 2059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596"/>
                  <a:gd name="T11" fmla="*/ 21600 w 21600"/>
                  <a:gd name="T12" fmla="*/ 20596 h 205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596" fill="none" extrusionOk="0">
                    <a:moveTo>
                      <a:pt x="6508" y="-1"/>
                    </a:moveTo>
                    <a:cubicBezTo>
                      <a:pt x="15492" y="2838"/>
                      <a:pt x="21600" y="11173"/>
                      <a:pt x="21600" y="20596"/>
                    </a:cubicBezTo>
                  </a:path>
                  <a:path w="21600" h="20596" stroke="0" extrusionOk="0">
                    <a:moveTo>
                      <a:pt x="6508" y="-1"/>
                    </a:moveTo>
                    <a:cubicBezTo>
                      <a:pt x="15492" y="2838"/>
                      <a:pt x="21600" y="11173"/>
                      <a:pt x="21600" y="20596"/>
                    </a:cubicBezTo>
                    <a:lnTo>
                      <a:pt x="0" y="20596"/>
                    </a:lnTo>
                    <a:close/>
                  </a:path>
                </a:pathLst>
              </a:cu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Arc 19"/>
              <p:cNvSpPr>
                <a:spLocks noChangeAspect="1"/>
              </p:cNvSpPr>
              <p:nvPr/>
            </p:nvSpPr>
            <p:spPr bwMode="auto">
              <a:xfrm flipH="1" flipV="1">
                <a:off x="6429375" y="4095750"/>
                <a:ext cx="892175" cy="962025"/>
              </a:xfrm>
              <a:custGeom>
                <a:avLst/>
                <a:gdLst>
                  <a:gd name="T0" fmla="*/ 2147483647 w 21318"/>
                  <a:gd name="T1" fmla="*/ 0 h 21559"/>
                  <a:gd name="T2" fmla="*/ 2147483647 w 21318"/>
                  <a:gd name="T3" fmla="*/ 2147483647 h 21559"/>
                  <a:gd name="T4" fmla="*/ 0 w 21318"/>
                  <a:gd name="T5" fmla="*/ 2147483647 h 21559"/>
                  <a:gd name="T6" fmla="*/ 0 60000 65536"/>
                  <a:gd name="T7" fmla="*/ 0 60000 65536"/>
                  <a:gd name="T8" fmla="*/ 0 60000 65536"/>
                  <a:gd name="T9" fmla="*/ 0 w 21318"/>
                  <a:gd name="T10" fmla="*/ 0 h 21559"/>
                  <a:gd name="T11" fmla="*/ 21318 w 21318"/>
                  <a:gd name="T12" fmla="*/ 21559 h 215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18" h="21559" fill="none" extrusionOk="0">
                    <a:moveTo>
                      <a:pt x="1328" y="-1"/>
                    </a:moveTo>
                    <a:cubicBezTo>
                      <a:pt x="11394" y="619"/>
                      <a:pt x="19692" y="8124"/>
                      <a:pt x="21317" y="18078"/>
                    </a:cubicBezTo>
                  </a:path>
                  <a:path w="21318" h="21559" stroke="0" extrusionOk="0">
                    <a:moveTo>
                      <a:pt x="1328" y="-1"/>
                    </a:moveTo>
                    <a:cubicBezTo>
                      <a:pt x="11394" y="619"/>
                      <a:pt x="19692" y="8124"/>
                      <a:pt x="21317" y="18078"/>
                    </a:cubicBezTo>
                    <a:lnTo>
                      <a:pt x="0" y="21559"/>
                    </a:lnTo>
                    <a:close/>
                  </a:path>
                </a:pathLst>
              </a:cu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Arc 20"/>
              <p:cNvSpPr>
                <a:spLocks noChangeAspect="1"/>
              </p:cNvSpPr>
              <p:nvPr/>
            </p:nvSpPr>
            <p:spPr bwMode="auto">
              <a:xfrm>
                <a:off x="5826125" y="4216400"/>
                <a:ext cx="627063" cy="76200"/>
              </a:xfrm>
              <a:custGeom>
                <a:avLst/>
                <a:gdLst>
                  <a:gd name="T0" fmla="*/ 0 w 17803"/>
                  <a:gd name="T1" fmla="*/ 0 h 21600"/>
                  <a:gd name="T2" fmla="*/ 2147483647 w 17803"/>
                  <a:gd name="T3" fmla="*/ 2147483647 h 21600"/>
                  <a:gd name="T4" fmla="*/ 0 w 17803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7803"/>
                  <a:gd name="T10" fmla="*/ 0 h 21600"/>
                  <a:gd name="T11" fmla="*/ 17803 w 1780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03" h="21600" fill="none" extrusionOk="0">
                    <a:moveTo>
                      <a:pt x="-1" y="0"/>
                    </a:moveTo>
                    <a:cubicBezTo>
                      <a:pt x="7115" y="0"/>
                      <a:pt x="13774" y="3504"/>
                      <a:pt x="17803" y="9368"/>
                    </a:cubicBezTo>
                  </a:path>
                  <a:path w="17803" h="21600" stroke="0" extrusionOk="0">
                    <a:moveTo>
                      <a:pt x="-1" y="0"/>
                    </a:moveTo>
                    <a:cubicBezTo>
                      <a:pt x="7115" y="0"/>
                      <a:pt x="13774" y="3504"/>
                      <a:pt x="17803" y="936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Arc 21"/>
              <p:cNvSpPr>
                <a:spLocks noChangeAspect="1"/>
              </p:cNvSpPr>
              <p:nvPr/>
            </p:nvSpPr>
            <p:spPr bwMode="auto">
              <a:xfrm flipV="1">
                <a:off x="7091363" y="5068888"/>
                <a:ext cx="174625" cy="615950"/>
              </a:xfrm>
              <a:custGeom>
                <a:avLst/>
                <a:gdLst>
                  <a:gd name="T0" fmla="*/ 2147483647 w 21600"/>
                  <a:gd name="T1" fmla="*/ 0 h 18868"/>
                  <a:gd name="T2" fmla="*/ 2147483647 w 21600"/>
                  <a:gd name="T3" fmla="*/ 2147483647 h 18868"/>
                  <a:gd name="T4" fmla="*/ 0 w 21600"/>
                  <a:gd name="T5" fmla="*/ 2147483647 h 1886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68"/>
                  <a:gd name="T11" fmla="*/ 21600 w 21600"/>
                  <a:gd name="T12" fmla="*/ 18868 h 188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68" fill="none" extrusionOk="0">
                    <a:moveTo>
                      <a:pt x="10514" y="0"/>
                    </a:moveTo>
                    <a:cubicBezTo>
                      <a:pt x="17358" y="3813"/>
                      <a:pt x="21600" y="11033"/>
                      <a:pt x="21600" y="18868"/>
                    </a:cubicBezTo>
                  </a:path>
                  <a:path w="21600" h="18868" stroke="0" extrusionOk="0">
                    <a:moveTo>
                      <a:pt x="10514" y="0"/>
                    </a:moveTo>
                    <a:cubicBezTo>
                      <a:pt x="17358" y="3813"/>
                      <a:pt x="21600" y="11033"/>
                      <a:pt x="21600" y="18868"/>
                    </a:cubicBezTo>
                    <a:lnTo>
                      <a:pt x="0" y="18868"/>
                    </a:lnTo>
                    <a:close/>
                  </a:path>
                </a:pathLst>
              </a:custGeom>
              <a:noFill/>
              <a:ln w="190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5469030" y="5618880"/>
                <a:ext cx="2087343" cy="500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BABAR DIRC</a:t>
                </a:r>
                <a:endParaRPr lang="de-DE" sz="1400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412581" y="762000"/>
              <a:ext cx="3492390" cy="360045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400" y="3657600"/>
            <a:ext cx="135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PANDA Barrel </a:t>
            </a:r>
            <a:br>
              <a:rPr lang="en-US" sz="1400" dirty="0" smtClean="0"/>
            </a:br>
            <a:r>
              <a:rPr lang="en-US" sz="1400" dirty="0" smtClean="0"/>
              <a:t>DIRC in 2011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90800" y="709440"/>
            <a:ext cx="59170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accent2"/>
                </a:solidFill>
                <a:latin typeface="+mn-lt"/>
              </a:rPr>
              <a:t>DIRC hit patterns do not look like your typical RICH detector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+mn-lt"/>
              </a:rPr>
              <a:t>Ring image gets folded due to propagation in bar/plate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+mn-lt"/>
              </a:rPr>
              <a:t>Part of the ring escapes, not totally internally reflected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latin typeface="+mn-lt"/>
              </a:rPr>
              <a:t>	→ broken rings, complex, disjoint images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  <a:latin typeface="+mn-lt"/>
              </a:rPr>
              <a:t>What do we see in 2012 with the prism?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39" t="1672" r="4760" b="776"/>
          <a:stretch/>
        </p:blipFill>
        <p:spPr>
          <a:xfrm>
            <a:off x="3962400" y="2976505"/>
            <a:ext cx="3581400" cy="3424295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7696200" y="5799284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“Fishes”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606158" y="3055780"/>
            <a:ext cx="2533274" cy="3508981"/>
            <a:chOff x="4606158" y="3055780"/>
            <a:chExt cx="2533274" cy="3508981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"/>
            <a:stretch/>
          </p:blipFill>
          <p:spPr bwMode="auto">
            <a:xfrm rot="1674187">
              <a:off x="5399969" y="3541985"/>
              <a:ext cx="914400" cy="3017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4606158" y="3055780"/>
              <a:ext cx="2533274" cy="3508981"/>
              <a:chOff x="4606158" y="3055780"/>
              <a:chExt cx="2533274" cy="3508981"/>
            </a:xfrm>
          </p:grpSpPr>
          <p:pic>
            <p:nvPicPr>
              <p:cNvPr id="41988" name="Picture 4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"/>
              <a:stretch/>
            </p:blipFill>
            <p:spPr bwMode="auto">
              <a:xfrm>
                <a:off x="4606158" y="3302350"/>
                <a:ext cx="914400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"/>
              <a:stretch/>
            </p:blipFill>
            <p:spPr bwMode="auto">
              <a:xfrm>
                <a:off x="5257800" y="3276600"/>
                <a:ext cx="914400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"/>
              <a:stretch/>
            </p:blipFill>
            <p:spPr bwMode="auto">
              <a:xfrm rot="1835332">
                <a:off x="6225032" y="3547241"/>
                <a:ext cx="914400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"/>
              <a:stretch/>
            </p:blipFill>
            <p:spPr bwMode="auto">
              <a:xfrm rot="19764668" flipV="1">
                <a:off x="6190546" y="3055780"/>
                <a:ext cx="914400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"/>
              <a:stretch/>
            </p:blipFill>
            <p:spPr bwMode="auto">
              <a:xfrm rot="19925813" flipV="1">
                <a:off x="5519287" y="3086552"/>
                <a:ext cx="914400" cy="301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337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to70len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176754"/>
            <a:ext cx="3505200" cy="2908447"/>
          </a:xfrm>
          <a:prstGeom prst="rect">
            <a:avLst/>
          </a:prstGeom>
        </p:spPr>
      </p:pic>
      <p:pic>
        <p:nvPicPr>
          <p:cNvPr id="3" name="swimmingfishdata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1295400"/>
            <a:ext cx="4866333" cy="4668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762000"/>
            <a:ext cx="3076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Simulation:</a:t>
            </a:r>
            <a:r>
              <a:rPr lang="en-US" sz="1600" dirty="0" smtClean="0">
                <a:latin typeface="+mn-lt"/>
              </a:rPr>
              <a:t> polar angles 20-80 </a:t>
            </a:r>
            <a:r>
              <a:rPr lang="en-US" sz="1600" dirty="0" err="1" smtClean="0">
                <a:latin typeface="+mn-lt"/>
              </a:rPr>
              <a:t>deg</a:t>
            </a:r>
            <a:endParaRPr lang="en-US" sz="1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3886200" cy="3733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4800" y="762000"/>
            <a:ext cx="4953000" cy="5201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0" y="914400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Data:</a:t>
            </a:r>
            <a:r>
              <a:rPr lang="en-US" dirty="0" smtClean="0">
                <a:latin typeface="+mn-lt"/>
              </a:rPr>
              <a:t> polar angles around 55 </a:t>
            </a:r>
            <a:r>
              <a:rPr lang="en-US" dirty="0" err="1" smtClean="0">
                <a:latin typeface="+mn-lt"/>
              </a:rPr>
              <a:t>deg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376" y="4569023"/>
            <a:ext cx="368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bg2"/>
                </a:solidFill>
                <a:latin typeface="+mn-lt"/>
              </a:rPr>
              <a:t>(Sorry, Greg’s “swimming fishes” animated gifs </a:t>
            </a:r>
            <a:br>
              <a:rPr lang="en-US" sz="1400" i="1" dirty="0" smtClean="0">
                <a:solidFill>
                  <a:schemeClr val="bg2"/>
                </a:solidFill>
                <a:latin typeface="+mn-lt"/>
              </a:rPr>
            </a:br>
            <a:r>
              <a:rPr lang="en-US" sz="1400" i="1" dirty="0" smtClean="0">
                <a:solidFill>
                  <a:schemeClr val="bg2"/>
                </a:solidFill>
                <a:latin typeface="+mn-lt"/>
              </a:rPr>
              <a:t>work only in </a:t>
            </a:r>
            <a:r>
              <a:rPr lang="en-US" sz="1400" i="1" dirty="0" err="1" smtClean="0">
                <a:solidFill>
                  <a:schemeClr val="bg2"/>
                </a:solidFill>
                <a:latin typeface="+mn-lt"/>
              </a:rPr>
              <a:t>ppt</a:t>
            </a:r>
            <a:r>
              <a:rPr lang="en-US" sz="1400" i="1" dirty="0" smtClean="0">
                <a:solidFill>
                  <a:schemeClr val="bg2"/>
                </a:solidFill>
                <a:latin typeface="+mn-lt"/>
              </a:rPr>
              <a:t> version of talk.)</a:t>
            </a:r>
            <a:endParaRPr lang="en-US" sz="1400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4191000"/>
            <a:ext cx="3785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dots: photon hit position; histogram: pixel occupancy 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15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762000"/>
            <a:ext cx="2733932" cy="27432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053" y="1371600"/>
            <a:ext cx="2761894" cy="2743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691" y="1981200"/>
            <a:ext cx="2720109" cy="2743200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762000"/>
            <a:ext cx="1191352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InSync</a:t>
            </a:r>
            <a:r>
              <a:rPr lang="en-US" dirty="0" smtClean="0">
                <a:latin typeface="+mn-lt"/>
              </a:rPr>
              <a:t> bar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799" y="1371600"/>
            <a:ext cx="111440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LZOS bar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3160" y="4355068"/>
            <a:ext cx="1345240" cy="369332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InSync</a:t>
            </a:r>
            <a:r>
              <a:rPr lang="en-US" dirty="0" smtClean="0">
                <a:latin typeface="+mn-lt"/>
              </a:rPr>
              <a:t> plate</a:t>
            </a:r>
            <a:endParaRPr lang="en-US" dirty="0">
              <a:latin typeface="+mn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970383"/>
            <a:ext cx="8416086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+mn-lt"/>
              </a:rPr>
              <a:t>220M triggers with many interesting parameter changes.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+mn-lt"/>
              </a:rPr>
              <a:t>Very rich data set, lots of work ahead.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+mn-lt"/>
              </a:rPr>
              <a:t>Hope to have first results for talk at IEEE NSS 2012 on Oct 31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– stay tuned…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0072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107950" y="765175"/>
            <a:ext cx="573907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</a:rPr>
              <a:t>Goal: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Verify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design concepts in particle beam at T9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	→ Cherenkov angle resolution, photon yield,</a:t>
            </a:r>
            <a:b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		</a:t>
            </a:r>
            <a:r>
              <a:rPr lang="el-GR" sz="2000" dirty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/K/p particle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identification</a:t>
            </a:r>
          </a:p>
          <a:p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</a:rPr>
              <a:t>Top priorities in 2012: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First look at prism as compact expansion volume,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plate as an alternative to bar geometry.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657600"/>
            <a:ext cx="2660597" cy="2834640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827" y="3862858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151" y="765174"/>
            <a:ext cx="2103476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657600"/>
            <a:ext cx="2127397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223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5079313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666" y="2971800"/>
            <a:ext cx="5079313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685800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T9 area after CLAS12 departure</a:t>
            </a:r>
          </a:p>
          <a:p>
            <a:r>
              <a:rPr lang="en-US" dirty="0" smtClean="0">
                <a:latin typeface="+mn-lt"/>
              </a:rPr>
              <a:t>on Friday, Aug 10, 11am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1637" y="5553670"/>
            <a:ext cx="2550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T9 area a few hours later: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all prototypes installed,</a:t>
            </a:r>
          </a:p>
          <a:p>
            <a:pPr algn="r"/>
            <a:r>
              <a:rPr lang="en-US" dirty="0" smtClean="0">
                <a:latin typeface="+mn-lt"/>
              </a:rPr>
              <a:t>ready for first beam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ROTOTYPES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460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365443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866900" y="838200"/>
            <a:ext cx="495300" cy="5105400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68062" y="1345325"/>
            <a:ext cx="609600" cy="3048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98618" y="5181600"/>
            <a:ext cx="609600" cy="3048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8462" y="4616668"/>
            <a:ext cx="1003738" cy="3048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06349" y="1905000"/>
            <a:ext cx="1003738" cy="3048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28009" y="1650125"/>
            <a:ext cx="609600" cy="304800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2590800"/>
            <a:ext cx="2514600" cy="16001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762000"/>
            <a:ext cx="3367268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MCP-TOF station 1&amp;2 </a:t>
            </a:r>
            <a:r>
              <a:rPr lang="en-US" i="1" dirty="0" smtClean="0">
                <a:latin typeface="+mn-lt"/>
              </a:rPr>
              <a:t>(Erlangen)</a:t>
            </a:r>
            <a:endParaRPr lang="en-US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762000"/>
            <a:ext cx="740331" cy="369332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SciTil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1309273"/>
            <a:ext cx="3378361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Fiber Tracker station 1&amp;2 </a:t>
            </a:r>
            <a:r>
              <a:rPr lang="en-US" i="1" dirty="0" smtClean="0">
                <a:latin typeface="+mn-lt"/>
              </a:rPr>
              <a:t>(Mainz)</a:t>
            </a:r>
            <a:endParaRPr lang="en-US" i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2112" y="1309273"/>
            <a:ext cx="137088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Barrel DIRC</a:t>
            </a:r>
            <a:endParaRPr lang="en-US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1957251"/>
            <a:ext cx="5027620" cy="436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Aug 8: pre-assembly in storage area behind T9.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Aug 10: move prototypes into T9, safety approval.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Aug 10-20: all prototypes taking data.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Aug 20: MVD completes program, prototype </a:t>
            </a:r>
            <a:br>
              <a:rPr lang="en-US" dirty="0" smtClean="0">
                <a:solidFill>
                  <a:schemeClr val="accent6"/>
                </a:solidFill>
                <a:latin typeface="+mn-lt"/>
              </a:rPr>
            </a:br>
            <a:r>
              <a:rPr lang="en-US" dirty="0" smtClean="0">
                <a:solidFill>
                  <a:schemeClr val="accent6"/>
                </a:solidFill>
                <a:latin typeface="+mn-lt"/>
              </a:rPr>
              <a:t>	removed from T9, DIRC setup rearranged.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Aug 20-Sep 3: DIRC, TOF, </a:t>
            </a:r>
            <a:r>
              <a:rPr lang="en-US" dirty="0" err="1" smtClean="0">
                <a:solidFill>
                  <a:schemeClr val="accent6"/>
                </a:solidFill>
                <a:latin typeface="+mn-lt"/>
              </a:rPr>
              <a:t>SciTil</a:t>
            </a:r>
            <a:r>
              <a:rPr lang="en-US" dirty="0" smtClean="0">
                <a:solidFill>
                  <a:schemeClr val="accent6"/>
                </a:solidFill>
                <a:latin typeface="+mn-lt"/>
              </a:rPr>
              <a:t> continue run.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Sep 3, 11am: End of run.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endParaRPr lang="en-US" dirty="0" smtClean="0">
              <a:solidFill>
                <a:schemeClr val="accent6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Barrel DIRC wrote ~220M triggers to disk.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endParaRPr lang="en-US" dirty="0" smtClean="0">
              <a:solidFill>
                <a:schemeClr val="accent6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sz="1400" i="1" dirty="0" smtClean="0">
                <a:solidFill>
                  <a:schemeClr val="accent4"/>
                </a:solidFill>
                <a:latin typeface="+mn-lt"/>
              </a:rPr>
              <a:t>Thanks to our MVD colleagues for the excellent cooperation.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ROTOTYPES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6445" y="6248400"/>
            <a:ext cx="1773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2"/>
                </a:solidFill>
              </a:rPr>
              <a:t>Cave layout on Aug 21.</a:t>
            </a:r>
            <a:endParaRPr lang="en-US" sz="1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8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_diff_3.5G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066800"/>
            <a:ext cx="4208052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000" y="5105400"/>
            <a:ext cx="4809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Time of flight information using two MCP-PMTs,</a:t>
            </a:r>
          </a:p>
          <a:p>
            <a:r>
              <a:rPr lang="en-US" dirty="0" smtClean="0">
                <a:latin typeface="+mn-lt"/>
              </a:rPr>
              <a:t>particles producing Cherenkov light</a:t>
            </a:r>
          </a:p>
          <a:p>
            <a:r>
              <a:rPr lang="en-US" dirty="0" smtClean="0">
                <a:latin typeface="+mn-lt"/>
              </a:rPr>
              <a:t>on small radiator block and inside MCP</a:t>
            </a:r>
          </a:p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 </a:t>
            </a:r>
            <a:r>
              <a:rPr lang="en-US" dirty="0" smtClean="0">
                <a:latin typeface="+mn-lt"/>
                <a:sym typeface="Wingdings"/>
              </a:rPr>
              <a:t>low-momentum PID, enhance rings in DIRC</a:t>
            </a:r>
            <a:endParaRPr lang="en-US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6" t="7352" r="7724" b="13121"/>
          <a:stretch/>
        </p:blipFill>
        <p:spPr>
          <a:xfrm>
            <a:off x="164592" y="762000"/>
            <a:ext cx="2971800" cy="29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3733800"/>
            <a:ext cx="33265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Online hit map from fiber tracker 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+mn-lt"/>
                <a:sym typeface="Wingdings"/>
              </a:rPr>
              <a:t>3D tracking for DIRC,</a:t>
            </a:r>
            <a:br>
              <a:rPr lang="en-US" dirty="0" smtClean="0">
                <a:latin typeface="+mn-lt"/>
                <a:sym typeface="Wingdings"/>
              </a:rPr>
            </a:br>
            <a:r>
              <a:rPr lang="en-US" dirty="0" smtClean="0">
                <a:latin typeface="+mn-lt"/>
                <a:sym typeface="Wingdings"/>
              </a:rPr>
              <a:t>reduce error on track angle,</a:t>
            </a:r>
            <a:br>
              <a:rPr lang="en-US" dirty="0" smtClean="0">
                <a:latin typeface="+mn-lt"/>
                <a:sym typeface="Wingdings"/>
              </a:rPr>
            </a:br>
            <a:r>
              <a:rPr lang="en-US" dirty="0" smtClean="0">
                <a:latin typeface="+mn-lt"/>
                <a:sym typeface="Wingdings"/>
              </a:rPr>
              <a:t>correct beam divergence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ROTOTYPES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405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593" y="2623382"/>
            <a:ext cx="281423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62000"/>
            <a:ext cx="585216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844" y="48242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  <a:r>
              <a:rPr lang="en-US" dirty="0" smtClean="0">
                <a:latin typeface="+mn-lt"/>
              </a:rPr>
              <a:t>ar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270" y="482424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ens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6416" y="4824248"/>
            <a:ext cx="13260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Prism</a:t>
            </a:r>
            <a:br>
              <a:rPr lang="en-US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17x20x30cm</a:t>
            </a:r>
            <a:r>
              <a:rPr lang="en-US" sz="1600" baseline="30000" dirty="0" smtClean="0">
                <a:latin typeface="+mn-lt"/>
              </a:rPr>
              <a:t>3</a:t>
            </a:r>
            <a:endParaRPr lang="en-US" baseline="30000" dirty="0">
              <a:latin typeface="+mn-lt"/>
            </a:endParaRP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522890" y="3581400"/>
            <a:ext cx="259045" cy="1242848"/>
          </a:xfrm>
          <a:prstGeom prst="straightConnector1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81199" y="3200400"/>
            <a:ext cx="381001" cy="1647496"/>
          </a:xfrm>
          <a:prstGeom prst="straightConnector1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33188" y="3505200"/>
            <a:ext cx="0" cy="1319048"/>
          </a:xfrm>
          <a:prstGeom prst="straightConnector1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8600" y="482424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9 MCPs</a:t>
            </a:r>
            <a:endParaRPr lang="en-US" dirty="0">
              <a:latin typeface="+mn-lt"/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4191000" y="2743200"/>
            <a:ext cx="315036" cy="2081048"/>
          </a:xfrm>
          <a:prstGeom prst="straightConnector1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78464" y="1923365"/>
            <a:ext cx="242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rism coupled to MCP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with EJ-550 grease</a:t>
            </a:r>
            <a:endParaRPr lang="en-US" dirty="0">
              <a:latin typeface="+mn-lt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9234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245" y="685800"/>
            <a:ext cx="2167555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199" y="685800"/>
            <a:ext cx="2708401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" y="667407"/>
            <a:ext cx="320241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198" y="3657601"/>
            <a:ext cx="2322551" cy="258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6495" y="3657600"/>
            <a:ext cx="2354520" cy="260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648200"/>
            <a:ext cx="32355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27013" algn="l"/>
              </a:tabLst>
            </a:pPr>
            <a:r>
              <a:rPr lang="en-US" dirty="0" smtClean="0">
                <a:latin typeface="+mn-lt"/>
              </a:rPr>
              <a:t>DIRC rings imaged onto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9 </a:t>
            </a:r>
            <a:r>
              <a:rPr lang="en-US" dirty="0" err="1" smtClean="0">
                <a:latin typeface="+mn-lt"/>
              </a:rPr>
              <a:t>Planacon</a:t>
            </a:r>
            <a:r>
              <a:rPr lang="en-US" dirty="0" smtClean="0">
                <a:latin typeface="+mn-lt"/>
              </a:rPr>
              <a:t> MCPs (576 pixels)</a:t>
            </a:r>
            <a:br>
              <a:rPr lang="en-US" dirty="0" smtClean="0">
                <a:latin typeface="+mn-lt"/>
              </a:rPr>
            </a:br>
            <a:endParaRPr lang="en-US" dirty="0" smtClean="0">
              <a:latin typeface="+mn-lt"/>
            </a:endParaRPr>
          </a:p>
          <a:p>
            <a:pPr>
              <a:tabLst>
                <a:tab pos="227013" algn="l"/>
              </a:tabLst>
            </a:pPr>
            <a:r>
              <a:rPr lang="en-US" dirty="0" smtClean="0">
                <a:latin typeface="+mn-lt"/>
              </a:rPr>
              <a:t>Total of 896 channels in DAQ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(7 TRBs with TOF </a:t>
            </a:r>
            <a:r>
              <a:rPr lang="en-US" dirty="0" err="1" smtClean="0">
                <a:latin typeface="+mn-lt"/>
              </a:rPr>
              <a:t>addOns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78535"/>
            <a:ext cx="4572000" cy="350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tabLst>
                <a:tab pos="460375" algn="l"/>
              </a:tabLst>
            </a:pPr>
            <a:r>
              <a:rPr lang="en-US" sz="1400" i="1" dirty="0">
                <a:solidFill>
                  <a:schemeClr val="accent4"/>
                </a:solidFill>
                <a:latin typeface="+mn-lt"/>
              </a:rPr>
              <a:t>Thanks to our </a:t>
            </a:r>
            <a:r>
              <a:rPr lang="en-US" sz="1400" i="1" dirty="0" smtClean="0">
                <a:solidFill>
                  <a:schemeClr val="accent4"/>
                </a:solidFill>
                <a:latin typeface="+mn-lt"/>
              </a:rPr>
              <a:t>HADES colleagues </a:t>
            </a:r>
            <a:r>
              <a:rPr lang="en-US" sz="1400" i="1" dirty="0">
                <a:solidFill>
                  <a:schemeClr val="accent4"/>
                </a:solidFill>
                <a:latin typeface="+mn-lt"/>
              </a:rPr>
              <a:t>for </a:t>
            </a:r>
            <a:r>
              <a:rPr lang="en-US" sz="1400" i="1" dirty="0" smtClean="0">
                <a:solidFill>
                  <a:schemeClr val="accent4"/>
                </a:solidFill>
                <a:latin typeface="+mn-lt"/>
              </a:rPr>
              <a:t>help with the DAQ.</a:t>
            </a:r>
            <a:endParaRPr lang="en-US" sz="1400" i="1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9663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95" name="Picture 5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301021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96" name="Picture 6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200" y="762000"/>
            <a:ext cx="2021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2286000" cy="304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858869"/>
            <a:ext cx="533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1963" algn="l"/>
              </a:tabLst>
            </a:pPr>
            <a:r>
              <a:rPr lang="en-US" dirty="0" smtClean="0">
                <a:latin typeface="+mn-lt"/>
              </a:rPr>
              <a:t>Bar and lens coupled to high-refractive index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	cylindrical compound lens (works without air gap)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2374" y="753070"/>
            <a:ext cx="2691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tabLst>
                <a:tab pos="461963" algn="l"/>
              </a:tabLst>
            </a:pPr>
            <a:r>
              <a:rPr lang="en-US" dirty="0" smtClean="0">
                <a:latin typeface="+mn-lt"/>
              </a:rPr>
              <a:t>Bar coupled to A/R coated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spherical lens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with grease and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with matching liquid</a:t>
            </a:r>
            <a:endParaRPr lang="en-US" dirty="0">
              <a:latin typeface="+mn-lt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9997" name="Picture 6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262" y="3276600"/>
            <a:ext cx="21085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12413"/>
            <a:ext cx="2657049" cy="183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38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6553200" cy="226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PANDA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ARREL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DIRC 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ROTOTYPE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2012</a:t>
            </a:r>
            <a:endParaRPr lang="de-DE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186732"/>
            <a:ext cx="3474028" cy="2394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Plate vs. bar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Lens types and coatings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Bar </a:t>
            </a:r>
            <a:r>
              <a:rPr lang="en-US" dirty="0">
                <a:latin typeface="+mn-lt"/>
              </a:rPr>
              <a:t>manufacturer 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(</a:t>
            </a:r>
            <a:r>
              <a:rPr lang="en-US" dirty="0" err="1" smtClean="0">
                <a:latin typeface="+mn-lt"/>
              </a:rPr>
              <a:t>InSync</a:t>
            </a:r>
            <a:r>
              <a:rPr lang="en-US" dirty="0" smtClean="0">
                <a:latin typeface="+mn-lt"/>
              </a:rPr>
              <a:t>, LZOS, Zeiss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Lithotec</a:t>
            </a:r>
            <a:r>
              <a:rPr lang="en-US" dirty="0">
                <a:latin typeface="+mn-lt"/>
              </a:rPr>
              <a:t>)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Beam momentum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Polar angle of beam to </a:t>
            </a:r>
            <a:r>
              <a:rPr lang="en-US" dirty="0" smtClean="0">
                <a:latin typeface="+mn-lt"/>
              </a:rPr>
              <a:t>bar/plate</a:t>
            </a:r>
            <a:endParaRPr lang="en-US" dirty="0">
              <a:latin typeface="+mn-lt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2929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780" y="3733800"/>
            <a:ext cx="1881727" cy="264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02684" y="118673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Beam position (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x&amp;z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) on bar/plate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Fused silica vs. acrylic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Positioning of bar/plate on prism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Azimuth angle of beam to bar/plate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and more…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646133"/>
            <a:ext cx="410035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/>
              </a:rPr>
              <a:t>Varied many </a:t>
            </a:r>
            <a:r>
              <a:rPr lang="en-US" sz="2400" dirty="0" smtClean="0">
                <a:solidFill>
                  <a:srgbClr val="C00000"/>
                </a:solidFill>
                <a:latin typeface="Times New Roman"/>
              </a:rPr>
              <a:t>critical parameters</a:t>
            </a:r>
            <a:endParaRPr lang="en-US" sz="2400" dirty="0">
              <a:solidFill>
                <a:srgbClr val="C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7627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00"/>
      </a:accent1>
      <a:accent2>
        <a:srgbClr val="0000E1"/>
      </a:accent2>
      <a:accent3>
        <a:srgbClr val="006E00"/>
      </a:accent3>
      <a:accent4>
        <a:srgbClr val="8A008A"/>
      </a:accent4>
      <a:accent5>
        <a:srgbClr val="B7AAB7"/>
      </a:accent5>
      <a:accent6>
        <a:srgbClr val="0000CC"/>
      </a:accent6>
      <a:hlink>
        <a:srgbClr val="006E00"/>
      </a:hlink>
      <a:folHlink>
        <a:srgbClr val="E100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10061"/>
        </a:accent1>
        <a:accent2>
          <a:srgbClr val="0000E1"/>
        </a:accent2>
        <a:accent3>
          <a:srgbClr val="FFFFFF"/>
        </a:accent3>
        <a:accent4>
          <a:srgbClr val="000000"/>
        </a:accent4>
        <a:accent5>
          <a:srgbClr val="B7AAB7"/>
        </a:accent5>
        <a:accent6>
          <a:srgbClr val="0000CC"/>
        </a:accent6>
        <a:hlink>
          <a:srgbClr val="006E00"/>
        </a:hlink>
        <a:folHlink>
          <a:srgbClr val="E1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On-screen Show (4:3)</PresentationFormat>
  <Paragraphs>93</Paragraphs>
  <Slides>12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1_Default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Jochen Schwiening</dc:creator>
  <cp:lastModifiedBy>Jochen Schwiening</cp:lastModifiedBy>
  <cp:revision>111</cp:revision>
  <cp:lastPrinted>2012-09-10T17:22:23Z</cp:lastPrinted>
  <dcterms:created xsi:type="dcterms:W3CDTF">2012-07-26T10:40:48Z</dcterms:created>
  <dcterms:modified xsi:type="dcterms:W3CDTF">2012-09-11T07:51:45Z</dcterms:modified>
</cp:coreProperties>
</file>