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25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8" r:id="rId3"/>
    <p:sldId id="262" r:id="rId4"/>
    <p:sldId id="270" r:id="rId5"/>
    <p:sldId id="288" r:id="rId6"/>
    <p:sldId id="291" r:id="rId7"/>
    <p:sldId id="290" r:id="rId8"/>
    <p:sldId id="266" r:id="rId9"/>
    <p:sldId id="267" r:id="rId10"/>
    <p:sldId id="268" r:id="rId11"/>
    <p:sldId id="274" r:id="rId12"/>
    <p:sldId id="292" r:id="rId13"/>
    <p:sldId id="271" r:id="rId14"/>
    <p:sldId id="289" r:id="rId15"/>
    <p:sldId id="272" r:id="rId16"/>
    <p:sldId id="277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CA7B"/>
    <a:srgbClr val="D2C478"/>
    <a:srgbClr val="CFC176"/>
    <a:srgbClr val="A79C5F"/>
    <a:srgbClr val="FF1B97"/>
    <a:srgbClr val="FF40F6"/>
    <a:srgbClr val="FF80E6"/>
    <a:srgbClr val="650000"/>
    <a:srgbClr val="3F0000"/>
    <a:srgbClr val="E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021" autoAdjust="0"/>
    <p:restoredTop sz="99468" autoAdjust="0"/>
  </p:normalViewPr>
  <p:slideViewPr>
    <p:cSldViewPr snapToGrid="0" snapToObjects="1">
      <p:cViewPr varScale="1">
        <p:scale>
          <a:sx n="99" d="100"/>
          <a:sy n="99" d="100"/>
        </p:scale>
        <p:origin x="-6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39964-9350-264D-89D7-54951C0180DE}" type="datetimeFigureOut">
              <a:rPr lang="en-US" smtClean="0"/>
              <a:t>11/09/12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F2C0-371F-AF4C-990B-34ABEAAFC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585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74534-B53D-F04D-98D0-461F6815B656}" type="datetimeFigureOut">
              <a:rPr lang="en-US" smtClean="0"/>
              <a:t>11/09/12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5810E-DB2F-E848-B401-F9E6BF2B3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8814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(02/08/12 23:34) -----</a:t>
            </a:r>
          </a:p>
          <a:p>
            <a:r>
              <a:rPr lang="en-US" dirty="0"/>
              <a:t>good morning every one, today im presenting my work on design and simulation for luminosity monitor detector for panda collabration.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5810E-DB2F-E848-B401-F9E6BF2B39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68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(03/08/12 01:25) -----</a:t>
            </a:r>
          </a:p>
          <a:p>
            <a:r>
              <a:rPr lang="en-US"/>
              <a:t>alteranative to si</a:t>
            </a:r>
          </a:p>
          <a:p>
            <a:r>
              <a:rPr lang="en-US"/>
              <a:t>soem wide band gap materials are radiaitn hard </a:t>
            </a:r>
          </a:p>
          <a:p>
            <a:r>
              <a:rPr lang="en-US"/>
              <a:t>like GaN or Diamond </a:t>
            </a:r>
          </a:p>
          <a:p>
            <a:r>
              <a:rPr lang="en-US"/>
              <a:t>so defects are deep inside which reduces gen/recomb rate </a:t>
            </a:r>
          </a:p>
          <a:p>
            <a:r>
              <a:rPr lang="en-US"/>
              <a:t>and suppresses leakage current </a:t>
            </a:r>
          </a:p>
          <a:p>
            <a:r>
              <a:rPr lang="en-US"/>
              <a:t>----- Meeting Notes (03/08/12 01:30) -----</a:t>
            </a:r>
          </a:p>
          <a:p>
            <a:r>
              <a:rPr lang="en-US"/>
              <a:t>table shows some properties w.rt. si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5810E-DB2F-E848-B401-F9E6BF2B391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4327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(03/08/12 01:45) -----</a:t>
            </a:r>
          </a:p>
          <a:p>
            <a:r>
              <a:rPr lang="en-US" dirty="0"/>
              <a:t>now results of full </a:t>
            </a:r>
            <a:r>
              <a:rPr lang="en-US" dirty="0" err="1"/>
              <a:t>simulatin</a:t>
            </a:r>
            <a:r>
              <a:rPr lang="en-US" dirty="0"/>
              <a:t> chain for silicon</a:t>
            </a:r>
          </a:p>
          <a:p>
            <a:r>
              <a:rPr lang="en-US" dirty="0"/>
              <a:t>after </a:t>
            </a:r>
            <a:r>
              <a:rPr lang="en-US" dirty="0" err="1"/>
              <a:t>recontruction</a:t>
            </a:r>
            <a:r>
              <a:rPr lang="en-US" dirty="0"/>
              <a:t> we got charge from </a:t>
            </a:r>
            <a:r>
              <a:rPr lang="en-US" dirty="0" err="1"/>
              <a:t>E_dep</a:t>
            </a:r>
            <a:r>
              <a:rPr lang="en-US" dirty="0"/>
              <a:t> </a:t>
            </a:r>
          </a:p>
          <a:p>
            <a:r>
              <a:rPr lang="en-US" dirty="0" err="1"/>
              <a:t>subtrating</a:t>
            </a:r>
            <a:r>
              <a:rPr lang="en-US" dirty="0"/>
              <a:t> MC hit from </a:t>
            </a:r>
            <a:r>
              <a:rPr lang="en-US" dirty="0" err="1"/>
              <a:t>reco</a:t>
            </a:r>
            <a:r>
              <a:rPr lang="en-US" dirty="0"/>
              <a:t> hit we get </a:t>
            </a:r>
            <a:r>
              <a:rPr lang="en-US" dirty="0" err="1"/>
              <a:t>posittin</a:t>
            </a:r>
            <a:r>
              <a:rPr lang="en-US" dirty="0"/>
              <a:t> </a:t>
            </a:r>
            <a:r>
              <a:rPr lang="en-US" dirty="0" err="1"/>
              <a:t>reco</a:t>
            </a:r>
            <a:r>
              <a:rPr lang="en-US" dirty="0"/>
              <a:t> error i.e. </a:t>
            </a:r>
            <a:r>
              <a:rPr lang="en-US" dirty="0" err="1"/>
              <a:t>pos</a:t>
            </a:r>
            <a:r>
              <a:rPr lang="en-US" dirty="0"/>
              <a:t> resolution which is 10.92 for </a:t>
            </a:r>
            <a:r>
              <a:rPr lang="en-US" dirty="0" err="1"/>
              <a:t>si</a:t>
            </a:r>
            <a:r>
              <a:rPr lang="en-US" dirty="0"/>
              <a:t> </a:t>
            </a:r>
          </a:p>
          <a:p>
            <a:r>
              <a:rPr lang="en-US" dirty="0"/>
              <a:t>and </a:t>
            </a:r>
            <a:r>
              <a:rPr lang="en-US" dirty="0" err="1"/>
              <a:t>dtheta</a:t>
            </a:r>
            <a:r>
              <a:rPr lang="en-US" dirty="0"/>
              <a:t> of 0.145 mrad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5810E-DB2F-E848-B401-F9E6BF2B391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3016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(03/08/12 01:45) -----</a:t>
            </a:r>
          </a:p>
          <a:p>
            <a:r>
              <a:rPr lang="en-US"/>
              <a:t>this is plan for testing diamond sensor here at our department </a:t>
            </a:r>
          </a:p>
          <a:p>
            <a:r>
              <a:rPr lang="en-US"/>
              <a:t>detectir can be fabricated from polycrystalline diamond grown using MP CVD from mixture of methane and hydrogen </a:t>
            </a:r>
          </a:p>
          <a:p>
            <a:r>
              <a:rPr lang="en-US"/>
              <a:t>we ar ein process to make 30 micron cvd diamond </a:t>
            </a:r>
          </a:p>
          <a:p>
            <a:r>
              <a:rPr lang="en-US"/>
              <a:t>this is set up for growth technique in plasma lab </a:t>
            </a:r>
          </a:p>
          <a:p>
            <a:r>
              <a:rPr lang="en-US"/>
              <a:t>after this we will move for sinlgle crystal with large dimension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5810E-DB2F-E848-B401-F9E6BF2B391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3013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(03/08/12 01:45) -----</a:t>
            </a:r>
          </a:p>
          <a:p>
            <a:r>
              <a:rPr lang="en-US"/>
              <a:t>this is plan for testing diamond sensor here at our department </a:t>
            </a:r>
          </a:p>
          <a:p>
            <a:r>
              <a:rPr lang="en-US"/>
              <a:t>detectir can be fabricated from polycrystalline diamond grown using MP CVD from mixture of methane and hydrogen </a:t>
            </a:r>
          </a:p>
          <a:p>
            <a:r>
              <a:rPr lang="en-US"/>
              <a:t>we ar ein process to make 30 micron cvd diamond </a:t>
            </a:r>
          </a:p>
          <a:p>
            <a:r>
              <a:rPr lang="en-US"/>
              <a:t>this is set up for growth technique in plasma lab </a:t>
            </a:r>
          </a:p>
          <a:p>
            <a:r>
              <a:rPr lang="en-US"/>
              <a:t>after this we will move for sinlgle crystal with large dimension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5810E-DB2F-E848-B401-F9E6BF2B391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3013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(03/08/12 01:45) -----</a:t>
            </a:r>
          </a:p>
          <a:p>
            <a:r>
              <a:rPr lang="en-US"/>
              <a:t>paln to characterised for irradiaiton </a:t>
            </a:r>
          </a:p>
          <a:p>
            <a:r>
              <a:rPr lang="en-US"/>
              <a:t>using am 241 source so we requird vacuum chamber and silicon surface barrier as reference detector </a:t>
            </a:r>
          </a:p>
          <a:p>
            <a:r>
              <a:rPr lang="en-US"/>
              <a:t>CCE can calculated by energy deposited in detector nad theory value for am241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5810E-DB2F-E848-B401-F9E6BF2B391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298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(03/08/12 01:45) -----</a:t>
            </a:r>
          </a:p>
          <a:p>
            <a:r>
              <a:rPr lang="en-US"/>
              <a:t>summary </a:t>
            </a:r>
          </a:p>
          <a:p>
            <a:r>
              <a:rPr lang="en-US"/>
              <a:t>tentive geometry for double sided sstrip os studied </a:t>
            </a:r>
          </a:p>
          <a:p>
            <a:r>
              <a:rPr lang="en-US"/>
              <a:t>effect of solenoid is seen </a:t>
            </a:r>
          </a:p>
          <a:p>
            <a:r>
              <a:rPr lang="en-US"/>
              <a:t>diamond can be used insted si as aradiaiton hard </a:t>
            </a:r>
          </a:p>
          <a:p>
            <a:r>
              <a:rPr lang="en-US"/>
              <a:t>plan to grow diamond sample in coming semister </a:t>
            </a:r>
          </a:p>
          <a:p>
            <a:r>
              <a:rPr lang="en-US"/>
              <a:t>and simulaiton for track finder and  follower has to do as well as geane fitting has to do to study transpotation in mag field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5810E-DB2F-E848-B401-F9E6BF2B391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9868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(03/08/12 01:45) -----</a:t>
            </a:r>
          </a:p>
          <a:p>
            <a:r>
              <a:rPr lang="en-US"/>
              <a:t>thank you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5810E-DB2F-E848-B401-F9E6BF2B391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971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(02/08/12 23:34) -----</a:t>
            </a:r>
          </a:p>
          <a:p>
            <a:r>
              <a:rPr lang="en-US"/>
              <a:t>here is outlook of my talk </a:t>
            </a:r>
          </a:p>
          <a:p>
            <a:r>
              <a:rPr lang="en-US"/>
              <a:t>some introduction to luminosity &amp; its physicsal requirement </a:t>
            </a:r>
          </a:p>
          <a:p>
            <a:r>
              <a:rPr lang="en-US"/>
              <a:t>then LMD at panda experiment </a:t>
            </a:r>
          </a:p>
          <a:p>
            <a:r>
              <a:rPr lang="en-US"/>
              <a:t>then I will discuss briefly on framework and simulation chain for LMD</a:t>
            </a:r>
          </a:p>
          <a:p>
            <a:r>
              <a:rPr lang="en-US"/>
              <a:t>and after that i will move to Radiaiton hard detectors as an alternative to Silicon detectors</a:t>
            </a:r>
          </a:p>
          <a:p>
            <a:r>
              <a:rPr lang="en-US"/>
              <a:t>then comapare simulaiton results for si and Diamond</a:t>
            </a:r>
          </a:p>
          <a:p>
            <a:r>
              <a:rPr lang="en-US"/>
              <a:t>plan to growth and fabricate  Diamond sensors at IITBombay</a:t>
            </a:r>
          </a:p>
          <a:p>
            <a:r>
              <a:rPr lang="en-US"/>
              <a:t>and last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5810E-DB2F-E848-B401-F9E6BF2B39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17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(03/08/12 00:56) -----</a:t>
            </a:r>
          </a:p>
          <a:p>
            <a:r>
              <a:rPr lang="en-US"/>
              <a:t>here is lmd havung trapezoidal shape</a:t>
            </a:r>
          </a:p>
          <a:p>
            <a:r>
              <a:rPr lang="en-US"/>
              <a:t>this shows geometry of detector sensors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5810E-DB2F-E848-B401-F9E6BF2B39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005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(03/08/12 00:56) -----</a:t>
            </a:r>
          </a:p>
          <a:p>
            <a:r>
              <a:rPr lang="en-US"/>
              <a:t>it is double sided strip detectors with trapezoidal shape with thikness of 150 micron and 50 mmicro pitch strips are oriented so that to form diamond shape overlaping</a:t>
            </a:r>
          </a:p>
          <a:p>
            <a:r>
              <a:rPr lang="en-US"/>
              <a:t>there are 4 plans separeted by 10 cm with 4 sensors at each plane at 11 meters downstream the target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5810E-DB2F-E848-B401-F9E6BF2B39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96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(03/08/12 01:25) -----</a:t>
            </a:r>
          </a:p>
          <a:p>
            <a:r>
              <a:rPr lang="en-US" dirty="0"/>
              <a:t>In simulation as we seen </a:t>
            </a:r>
            <a:r>
              <a:rPr lang="en-US" dirty="0" err="1"/>
              <a:t>earier</a:t>
            </a:r>
            <a:r>
              <a:rPr lang="en-US" dirty="0"/>
              <a:t> box generator generates 10000 events in theta range 2-9 mrad and full phi coverage with mom 8.9 for antiproton  which will be propagated thro geant3</a:t>
            </a:r>
          </a:p>
          <a:p>
            <a:r>
              <a:rPr lang="en-US" dirty="0"/>
              <a:t>results of this contains energy loss and position reconstruction </a:t>
            </a:r>
          </a:p>
          <a:p>
            <a:r>
              <a:rPr lang="en-US" dirty="0"/>
              <a:t>here is hit position along x and y axis, x axis is shifted to 25 cm </a:t>
            </a:r>
            <a:r>
              <a:rPr lang="en-US" dirty="0" err="1"/>
              <a:t>becauss</a:t>
            </a:r>
            <a:r>
              <a:rPr lang="en-US" dirty="0"/>
              <a:t> of effect of dipole mag </a:t>
            </a:r>
            <a:r>
              <a:rPr lang="en-US" dirty="0" err="1"/>
              <a:t>fiels</a:t>
            </a:r>
            <a:r>
              <a:rPr lang="en-US" dirty="0"/>
              <a:t> on beam </a:t>
            </a:r>
          </a:p>
          <a:p>
            <a:r>
              <a:rPr lang="en-US" dirty="0"/>
              <a:t>this is three dim view of hits on </a:t>
            </a:r>
            <a:r>
              <a:rPr lang="en-US" dirty="0" err="1"/>
              <a:t>det</a:t>
            </a:r>
            <a:r>
              <a:rPr lang="en-US" dirty="0"/>
              <a:t> planes</a:t>
            </a:r>
          </a:p>
          <a:p>
            <a:r>
              <a:rPr lang="en-US" dirty="0"/>
              <a:t>and this shown the energy deposited in detector plane which is around 48 </a:t>
            </a:r>
            <a:r>
              <a:rPr lang="en-US" dirty="0" err="1"/>
              <a:t>Kev</a:t>
            </a:r>
            <a:r>
              <a:rPr lang="en-US" dirty="0"/>
              <a:t> for silicon in 150 micron sensor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5810E-DB2F-E848-B401-F9E6BF2B39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66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(03/08/12 01:25) -----</a:t>
            </a:r>
          </a:p>
          <a:p>
            <a:r>
              <a:rPr lang="en-US" dirty="0"/>
              <a:t>In simulation as we seen </a:t>
            </a:r>
            <a:r>
              <a:rPr lang="en-US" dirty="0" err="1"/>
              <a:t>earier</a:t>
            </a:r>
            <a:r>
              <a:rPr lang="en-US" dirty="0"/>
              <a:t> box generator generates 10000 events in theta range 2-9 mrad and full phi coverage with mom 8.9 for antiproton  which will be propagated thro geant3</a:t>
            </a:r>
          </a:p>
          <a:p>
            <a:r>
              <a:rPr lang="en-US" dirty="0"/>
              <a:t>results of this contains energy loss and position reconstruction </a:t>
            </a:r>
          </a:p>
          <a:p>
            <a:r>
              <a:rPr lang="en-US" dirty="0"/>
              <a:t>here is hit position along x and y axis, x axis is shifted to 25 cm </a:t>
            </a:r>
            <a:r>
              <a:rPr lang="en-US" dirty="0" err="1"/>
              <a:t>becauss</a:t>
            </a:r>
            <a:r>
              <a:rPr lang="en-US" dirty="0"/>
              <a:t> of effect of dipole mag </a:t>
            </a:r>
            <a:r>
              <a:rPr lang="en-US" dirty="0" err="1"/>
              <a:t>fiels</a:t>
            </a:r>
            <a:r>
              <a:rPr lang="en-US" dirty="0"/>
              <a:t> on beam </a:t>
            </a:r>
          </a:p>
          <a:p>
            <a:r>
              <a:rPr lang="en-US" dirty="0"/>
              <a:t>this is three dim view of hits on </a:t>
            </a:r>
            <a:r>
              <a:rPr lang="en-US" dirty="0" err="1"/>
              <a:t>det</a:t>
            </a:r>
            <a:r>
              <a:rPr lang="en-US" dirty="0"/>
              <a:t> planes</a:t>
            </a:r>
          </a:p>
          <a:p>
            <a:r>
              <a:rPr lang="en-US" dirty="0"/>
              <a:t>and this shown the energy deposited in detector plane which is around 48 </a:t>
            </a:r>
            <a:r>
              <a:rPr lang="en-US" dirty="0" err="1"/>
              <a:t>Kev</a:t>
            </a:r>
            <a:r>
              <a:rPr lang="en-US" dirty="0"/>
              <a:t> for silicon in 150 micron sensor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5810E-DB2F-E848-B401-F9E6BF2B39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66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(03/08/12 01:25) -----</a:t>
            </a:r>
          </a:p>
          <a:p>
            <a:r>
              <a:rPr lang="en-US" dirty="0"/>
              <a:t>In simulation as we seen </a:t>
            </a:r>
            <a:r>
              <a:rPr lang="en-US" dirty="0" err="1"/>
              <a:t>earier</a:t>
            </a:r>
            <a:r>
              <a:rPr lang="en-US" dirty="0"/>
              <a:t> box generator generates 10000 events in theta range 2-9 mrad and full phi coverage with mom 8.9 for antiproton  which will be propagated thro geant3</a:t>
            </a:r>
          </a:p>
          <a:p>
            <a:r>
              <a:rPr lang="en-US" dirty="0"/>
              <a:t>results of this contains energy loss and position reconstruction </a:t>
            </a:r>
          </a:p>
          <a:p>
            <a:r>
              <a:rPr lang="en-US" dirty="0"/>
              <a:t>here is hit position along x and y axis, x axis is shifted to 25 cm </a:t>
            </a:r>
            <a:r>
              <a:rPr lang="en-US" dirty="0" err="1"/>
              <a:t>becauss</a:t>
            </a:r>
            <a:r>
              <a:rPr lang="en-US" dirty="0"/>
              <a:t> of effect of dipole mag </a:t>
            </a:r>
            <a:r>
              <a:rPr lang="en-US" dirty="0" err="1"/>
              <a:t>fiels</a:t>
            </a:r>
            <a:r>
              <a:rPr lang="en-US" dirty="0"/>
              <a:t> on beam </a:t>
            </a:r>
          </a:p>
          <a:p>
            <a:r>
              <a:rPr lang="en-US" dirty="0"/>
              <a:t>this is three dim view of hits on </a:t>
            </a:r>
            <a:r>
              <a:rPr lang="en-US" dirty="0" err="1"/>
              <a:t>det</a:t>
            </a:r>
            <a:r>
              <a:rPr lang="en-US" dirty="0"/>
              <a:t> planes</a:t>
            </a:r>
          </a:p>
          <a:p>
            <a:r>
              <a:rPr lang="en-US" dirty="0"/>
              <a:t>and this shown the energy deposited in detector plane which is around 48 </a:t>
            </a:r>
            <a:r>
              <a:rPr lang="en-US" dirty="0" err="1"/>
              <a:t>Kev</a:t>
            </a:r>
            <a:r>
              <a:rPr lang="en-US" dirty="0"/>
              <a:t> for silicon in 150 micron sensor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5810E-DB2F-E848-B401-F9E6BF2B391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66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(03/08/12 01:25) -----</a:t>
            </a:r>
          </a:p>
          <a:p>
            <a:r>
              <a:rPr lang="en-US"/>
              <a:t>here we studied effect off solenoidal field on event reconstruction and it shows field give rise shift in theta toward beam axis for atiproton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5810E-DB2F-E848-B401-F9E6BF2B391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8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(03/08/12 01:25) -----</a:t>
            </a:r>
          </a:p>
          <a:p>
            <a:r>
              <a:rPr lang="en-US"/>
              <a:t>some challenges with silicon teh</a:t>
            </a:r>
          </a:p>
          <a:p>
            <a:r>
              <a:rPr lang="en-US"/>
              <a:t>for luminosity of 10^32 si needs frequent replacement </a:t>
            </a:r>
          </a:p>
          <a:p>
            <a:r>
              <a:rPr lang="en-US"/>
              <a:t>because radiation defects such as </a:t>
            </a:r>
          </a:p>
          <a:p>
            <a:r>
              <a:rPr lang="en-US"/>
              <a:t>charge trapping at defect centrers &amp; enhanced gen or recomb current which reduces CCE</a:t>
            </a:r>
          </a:p>
          <a:p>
            <a:r>
              <a:rPr lang="en-US"/>
              <a:t>change in space charge profile changes lectrostatic potential </a:t>
            </a:r>
          </a:p>
          <a:p>
            <a:r>
              <a:rPr lang="en-US"/>
              <a:t>enhancement in bulk and surface current </a:t>
            </a:r>
          </a:p>
          <a:p>
            <a:r>
              <a:rPr lang="en-US"/>
              <a:t>bias voltage is also storng fuction of radiation fluences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5810E-DB2F-E848-B401-F9E6BF2B391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843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B298-E594-364C-981D-B95A16DF8E8A}" type="datetime1">
              <a:rPr lang="en-IN" smtClean="0"/>
              <a:t>11/09/12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025F-23FF-4E4F-BF0D-AE4B0AC6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35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F50E8-2B92-C84F-BE9F-E9D8404F9FA9}" type="datetime1">
              <a:rPr lang="en-IN" smtClean="0"/>
              <a:t>11/09/12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025F-23FF-4E4F-BF0D-AE4B0AC6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008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4CB4-D9D7-F540-B5CA-66509F0291D6}" type="datetime1">
              <a:rPr lang="en-IN" smtClean="0"/>
              <a:t>11/09/12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025F-23FF-4E4F-BF0D-AE4B0AC6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48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C260-60AB-6D4E-BA81-22C6179C64A1}" type="datetime1">
              <a:rPr lang="en-IN" smtClean="0"/>
              <a:t>11/09/12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025F-23FF-4E4F-BF0D-AE4B0AC6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499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1B478-4F32-3B4D-B134-75A3CB57240F}" type="datetime1">
              <a:rPr lang="en-IN" smtClean="0"/>
              <a:t>11/09/12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025F-23FF-4E4F-BF0D-AE4B0AC6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453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28CA-FB1C-2E43-AE82-7AFF6C23E355}" type="datetime1">
              <a:rPr lang="en-IN" smtClean="0"/>
              <a:t>11/09/12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025F-23FF-4E4F-BF0D-AE4B0AC6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43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8E32F-F3E3-604E-9FD9-E5676E9B4F44}" type="datetime1">
              <a:rPr lang="en-IN" smtClean="0"/>
              <a:t>11/09/12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025F-23FF-4E4F-BF0D-AE4B0AC6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178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EC8B-B70D-4D43-8669-3EBDEA0ABDA2}" type="datetime1">
              <a:rPr lang="en-IN" smtClean="0"/>
              <a:t>11/09/12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025F-23FF-4E4F-BF0D-AE4B0AC6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81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08AD-67FA-BF4A-88F2-79983E210B32}" type="datetime1">
              <a:rPr lang="en-IN" smtClean="0"/>
              <a:t>11/09/12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025F-23FF-4E4F-BF0D-AE4B0AC6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DC91-6CCE-E343-9296-747D4308D1AD}" type="datetime1">
              <a:rPr lang="en-IN" smtClean="0"/>
              <a:t>11/09/12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025F-23FF-4E4F-BF0D-AE4B0AC6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71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E254-0783-9342-AA14-353D19A24B83}" type="datetime1">
              <a:rPr lang="en-IN" smtClean="0"/>
              <a:t>11/09/12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025F-23FF-4E4F-BF0D-AE4B0AC6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979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FC7DF-FD0B-A84F-9F80-0209663BCC70}" type="datetime1">
              <a:rPr lang="en-IN" smtClean="0"/>
              <a:t>11/09/12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D025F-23FF-4E4F-BF0D-AE4B0AC6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70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9.jpg"/><Relationship Id="rId5" Type="http://schemas.openxmlformats.org/officeDocument/2006/relationships/image" Target="../media/image15.png"/><Relationship Id="rId6" Type="http://schemas.openxmlformats.org/officeDocument/2006/relationships/image" Target="../media/image16.jpg"/><Relationship Id="rId7" Type="http://schemas.openxmlformats.org/officeDocument/2006/relationships/image" Target="../media/image17.jpg"/><Relationship Id="rId8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png"/><Relationship Id="rId5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ounded Rectangle 11"/>
          <p:cNvSpPr/>
          <p:nvPr/>
        </p:nvSpPr>
        <p:spPr>
          <a:xfrm>
            <a:off x="233927" y="238703"/>
            <a:ext cx="8693766" cy="865187"/>
          </a:xfrm>
          <a:prstGeom prst="round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5035059" y="4520347"/>
            <a:ext cx="4020041" cy="1987996"/>
          </a:xfrm>
        </p:spPr>
        <p:txBody>
          <a:bodyPr rtlCol="0">
            <a:normAutofit/>
          </a:bodyPr>
          <a:lstStyle/>
          <a:p>
            <a:pPr defTabSz="1007943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Adobe Caslon Pro Bold"/>
                <a:ea typeface="+mn-ea"/>
                <a:cs typeface="Adobe Caslon Pro Bold"/>
              </a:rPr>
              <a:t>Manoj B. Jadhav</a:t>
            </a:r>
          </a:p>
          <a:p>
            <a:pPr defTabSz="1007943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defTabSz="1007943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800" dirty="0" smtClean="0">
                <a:solidFill>
                  <a:srgbClr val="008000"/>
                </a:solidFill>
              </a:rPr>
              <a:t>Supervisor</a:t>
            </a:r>
            <a:endParaRPr lang="en-US" sz="1800" dirty="0" smtClean="0">
              <a:solidFill>
                <a:srgbClr val="008000"/>
              </a:solidFill>
              <a:ea typeface="+mn-ea"/>
              <a:cs typeface="+mn-cs"/>
            </a:endParaRPr>
          </a:p>
          <a:p>
            <a:pPr defTabSz="1007943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Adobe Caslon Pro Bold"/>
                <a:ea typeface="+mn-ea"/>
                <a:cs typeface="Adobe Caslon Pro Bold"/>
              </a:rPr>
              <a:t>Prof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dobe Caslon Pro Bold"/>
                <a:ea typeface="+mn-ea"/>
                <a:cs typeface="Adobe Caslon Pro Bold"/>
              </a:rPr>
              <a:t>. Raghava Varma </a:t>
            </a:r>
          </a:p>
          <a:p>
            <a:pPr defTabSz="1007943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6" name="Picture 6" descr="inde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194" y="1287722"/>
            <a:ext cx="1667663" cy="149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 descr="PandaLogo2_web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72" y="255415"/>
            <a:ext cx="403225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83546" y="1471877"/>
            <a:ext cx="704755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FC176"/>
                </a:solidFill>
                <a:latin typeface="Britannic Bold"/>
                <a:cs typeface="Britannic Bold"/>
              </a:rPr>
              <a:t>Study </a:t>
            </a: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FC176"/>
                </a:solidFill>
                <a:latin typeface="Britannic Bold"/>
                <a:cs typeface="Britannic Bold"/>
              </a:rPr>
              <a:t>of Luminosity Monitor for </a:t>
            </a:r>
          </a:p>
          <a:p>
            <a:pPr algn="ctr"/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FC176"/>
                </a:solidFill>
                <a:latin typeface="Britannic Bold"/>
                <a:cs typeface="Britannic Bold"/>
              </a:rPr>
              <a:t> PANDA@FAIR, GSI</a:t>
            </a:r>
            <a:endParaRPr lang="en-US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FC176"/>
              </a:solidFill>
              <a:latin typeface="Britannic Bold"/>
              <a:cs typeface="Britannic Bold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7140736" y="2694279"/>
            <a:ext cx="18389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I.I.T. Bombay</a:t>
            </a: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36582" y="6433639"/>
            <a:ext cx="57897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PANDA Collaboration Meeting, PARIS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– September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11, 2012 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109339" y="2065973"/>
            <a:ext cx="244800" cy="39273"/>
          </a:xfrm>
          <a:prstGeom prst="roundRect">
            <a:avLst/>
          </a:prstGeom>
          <a:solidFill>
            <a:srgbClr val="D8CA7B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b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9" y="3335198"/>
            <a:ext cx="8183561" cy="33606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025F-23FF-4E4F-BF0D-AE4B0AC6C50A}" type="slidenum">
              <a:rPr lang="en-US" smtClean="0"/>
              <a:t>10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33927" y="238703"/>
            <a:ext cx="8693766" cy="865187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3927" y="1102199"/>
            <a:ext cx="869376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u="sng" dirty="0" smtClean="0">
                <a:solidFill>
                  <a:srgbClr val="3366FF"/>
                </a:solidFill>
                <a:latin typeface="Arial"/>
                <a:cs typeface="Arial"/>
              </a:rPr>
              <a:t>For </a:t>
            </a:r>
            <a:r>
              <a:rPr lang="en-US" sz="2200" b="1" u="sng" dirty="0">
                <a:solidFill>
                  <a:srgbClr val="3366FF"/>
                </a:solidFill>
                <a:latin typeface="Arial"/>
                <a:cs typeface="Arial"/>
              </a:rPr>
              <a:t>Diamond</a:t>
            </a:r>
            <a:r>
              <a:rPr lang="en-US" sz="2200" b="1" u="sng" dirty="0" smtClean="0">
                <a:solidFill>
                  <a:srgbClr val="3366FF"/>
                </a:solidFill>
                <a:latin typeface="Arial"/>
                <a:cs typeface="Arial"/>
              </a:rPr>
              <a:t>,</a:t>
            </a:r>
            <a:endParaRPr lang="en-US" sz="2200" dirty="0">
              <a:solidFill>
                <a:srgbClr val="3366FF"/>
              </a:solidFill>
              <a:latin typeface="Arial"/>
              <a:cs typeface="Arial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dirty="0" smtClean="0">
                <a:latin typeface="Arial"/>
                <a:cs typeface="Arial"/>
              </a:rPr>
              <a:t>With Band </a:t>
            </a:r>
            <a:r>
              <a:rPr lang="en-US" dirty="0">
                <a:latin typeface="Arial"/>
                <a:cs typeface="Arial"/>
              </a:rPr>
              <a:t>gap </a:t>
            </a:r>
            <a:r>
              <a:rPr lang="en-US" b="1" dirty="0">
                <a:latin typeface="Arial"/>
                <a:cs typeface="Arial"/>
              </a:rPr>
              <a:t>Eg = 5.5 </a:t>
            </a:r>
            <a:r>
              <a:rPr lang="en-US" b="1" dirty="0" smtClean="0">
                <a:latin typeface="Arial"/>
                <a:cs typeface="Arial"/>
              </a:rPr>
              <a:t>eV</a:t>
            </a:r>
            <a:r>
              <a:rPr lang="en-US" b="1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is an insulator</a:t>
            </a:r>
          </a:p>
          <a:p>
            <a:pPr marL="342900" indent="-342900">
              <a:buFont typeface="Wingdings" charset="2"/>
              <a:buChar char="Ø"/>
            </a:pPr>
            <a:endParaRPr lang="en-US" dirty="0" smtClean="0">
              <a:latin typeface="Arial"/>
              <a:cs typeface="Arial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dirty="0" smtClean="0">
                <a:latin typeface="Arial"/>
                <a:cs typeface="Arial"/>
              </a:rPr>
              <a:t>Average </a:t>
            </a:r>
            <a:r>
              <a:rPr lang="en-US" dirty="0">
                <a:latin typeface="Arial"/>
                <a:cs typeface="Arial"/>
              </a:rPr>
              <a:t>energy needed to create </a:t>
            </a:r>
            <a:r>
              <a:rPr lang="en-US" dirty="0" smtClean="0">
                <a:latin typeface="Arial"/>
                <a:cs typeface="Arial"/>
              </a:rPr>
              <a:t>an e</a:t>
            </a:r>
            <a:r>
              <a:rPr lang="en-US" baseline="50000" dirty="0" smtClean="0">
                <a:latin typeface="Arial"/>
                <a:cs typeface="Arial"/>
              </a:rPr>
              <a:t>_</a:t>
            </a:r>
            <a:r>
              <a:rPr lang="en-US" dirty="0" smtClean="0">
                <a:latin typeface="Arial"/>
                <a:cs typeface="Arial"/>
              </a:rPr>
              <a:t>/</a:t>
            </a:r>
            <a:r>
              <a:rPr lang="en-US" dirty="0">
                <a:latin typeface="Arial"/>
                <a:cs typeface="Arial"/>
              </a:rPr>
              <a:t>h pair is 13.6 eV. </a:t>
            </a:r>
            <a:r>
              <a:rPr lang="en-US" dirty="0" smtClean="0">
                <a:latin typeface="Arial"/>
                <a:cs typeface="Arial"/>
              </a:rPr>
              <a:t>(Silicon </a:t>
            </a:r>
            <a:r>
              <a:rPr lang="en-US" b="1" dirty="0" smtClean="0">
                <a:latin typeface="Arial"/>
                <a:cs typeface="Arial"/>
              </a:rPr>
              <a:t>Eg = 3.61 </a:t>
            </a:r>
            <a:r>
              <a:rPr lang="en-US" b="1" dirty="0">
                <a:latin typeface="Arial"/>
                <a:cs typeface="Arial"/>
              </a:rPr>
              <a:t>eV </a:t>
            </a:r>
            <a:r>
              <a:rPr lang="en-US" dirty="0" smtClean="0">
                <a:latin typeface="Arial"/>
                <a:cs typeface="Arial"/>
              </a:rPr>
              <a:t>)</a:t>
            </a:r>
          </a:p>
          <a:p>
            <a:pPr marL="342900" indent="-342900">
              <a:buFont typeface="Wingdings" charset="2"/>
              <a:buChar char="Ø"/>
            </a:pPr>
            <a:endParaRPr lang="en-US" dirty="0" smtClean="0">
              <a:latin typeface="Arial"/>
              <a:cs typeface="Arial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dirty="0" smtClean="0">
                <a:latin typeface="Arial"/>
                <a:cs typeface="Arial"/>
              </a:rPr>
              <a:t>This implies negligible intrinsic carrier densities even at room temperature but less electron hole pairs</a:t>
            </a:r>
          </a:p>
          <a:p>
            <a:endParaRPr lang="en-US" sz="2400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66982"/>
            <a:ext cx="91439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Diamonds are Forever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75043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mc_rc_trac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896" y="4056672"/>
            <a:ext cx="2963915" cy="2481788"/>
          </a:xfrm>
          <a:prstGeom prst="rect">
            <a:avLst/>
          </a:prstGeom>
        </p:spPr>
      </p:pic>
      <p:pic>
        <p:nvPicPr>
          <p:cNvPr id="14" name="Picture 13" descr="silicon_charg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27" y="1196098"/>
            <a:ext cx="2993755" cy="2528955"/>
          </a:xfrm>
          <a:prstGeom prst="rect">
            <a:avLst/>
          </a:prstGeom>
        </p:spPr>
      </p:pic>
      <p:pic>
        <p:nvPicPr>
          <p:cNvPr id="4" name="Picture 3" descr="xy_diff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781" y="1196098"/>
            <a:ext cx="2775284" cy="2494617"/>
          </a:xfrm>
          <a:prstGeom prst="rect">
            <a:avLst/>
          </a:prstGeom>
        </p:spPr>
      </p:pic>
      <p:pic>
        <p:nvPicPr>
          <p:cNvPr id="5" name="Picture 4" descr="mc_rc_track_Si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066" y="1196098"/>
            <a:ext cx="2989574" cy="24946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372423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-150" dirty="0" smtClean="0">
                <a:effectLst/>
              </a:rPr>
              <a:t>Full Simulation Chain Results</a:t>
            </a:r>
            <a:endParaRPr lang="en-US" sz="3200" b="1" spc="-150" dirty="0"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83694" y="3488064"/>
            <a:ext cx="11008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dTheta  (radian)</a:t>
            </a:r>
            <a:endParaRPr lang="en-US" sz="1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025F-23FF-4E4F-BF0D-AE4B0AC6C50A}" type="slidenum">
              <a:rPr lang="en-US" smtClean="0"/>
              <a:t>11</a:t>
            </a:fld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33927" y="238703"/>
            <a:ext cx="8693766" cy="865187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28968" y="1095054"/>
            <a:ext cx="1125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150" dirty="0">
                <a:solidFill>
                  <a:srgbClr val="3366FF"/>
                </a:solidFill>
                <a:latin typeface="Arial"/>
                <a:cs typeface="Arial"/>
              </a:rPr>
              <a:t>Silicon</a:t>
            </a:r>
            <a:endParaRPr lang="en-US" sz="2400" dirty="0">
              <a:solidFill>
                <a:srgbClr val="3366FF"/>
              </a:solidFill>
              <a:latin typeface="Arial"/>
              <a:cs typeface="Arial"/>
            </a:endParaRPr>
          </a:p>
        </p:txBody>
      </p:sp>
      <p:pic>
        <p:nvPicPr>
          <p:cNvPr id="16" name="Picture 15" descr="charge_Diamondcc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27" y="4056672"/>
            <a:ext cx="2993755" cy="2494617"/>
          </a:xfrm>
          <a:prstGeom prst="rect">
            <a:avLst/>
          </a:prstGeom>
        </p:spPr>
      </p:pic>
      <p:pic>
        <p:nvPicPr>
          <p:cNvPr id="17" name="Picture 16" descr="dx_dy_Diamondxx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512" y="4056671"/>
            <a:ext cx="2804384" cy="249461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26335" y="3938098"/>
            <a:ext cx="1352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366FF"/>
                </a:solidFill>
              </a:rPr>
              <a:t>Diamond</a:t>
            </a:r>
            <a:endParaRPr lang="en-US" sz="2400" b="1" dirty="0">
              <a:solidFill>
                <a:srgbClr val="3366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02652" y="6287080"/>
            <a:ext cx="11008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dTheta  (radian)</a:t>
            </a:r>
            <a:endParaRPr lang="en-US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33927" y="6463455"/>
            <a:ext cx="2726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  <a:latin typeface="Arial"/>
                <a:cs typeface="Arial"/>
              </a:rPr>
              <a:t>antiproton@8.9 </a:t>
            </a:r>
            <a:r>
              <a:rPr lang="en-US" sz="2000" dirty="0" smtClean="0">
                <a:solidFill>
                  <a:srgbClr val="3366FF"/>
                </a:solidFill>
                <a:latin typeface="Arial"/>
                <a:cs typeface="Arial"/>
              </a:rPr>
              <a:t>GeV/c</a:t>
            </a:r>
            <a:endParaRPr lang="en-US" sz="2000" dirty="0">
              <a:solidFill>
                <a:srgbClr val="3366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454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19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025F-23FF-4E4F-BF0D-AE4B0AC6C50A}" type="slidenum">
              <a:rPr lang="en-US" smtClean="0"/>
              <a:t>12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33927" y="238703"/>
            <a:ext cx="8693766" cy="865187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72423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-150" dirty="0" smtClean="0">
                <a:effectLst/>
              </a:rPr>
              <a:t>Full Simulation Chain Results</a:t>
            </a:r>
            <a:endParaRPr lang="en-US" sz="3200" b="1" spc="-150" dirty="0"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338" y="1531682"/>
            <a:ext cx="2726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  <a:latin typeface="Arial"/>
                <a:cs typeface="Arial"/>
              </a:rPr>
              <a:t>antiproton@8.9 </a:t>
            </a:r>
            <a:r>
              <a:rPr lang="en-US" sz="2000" dirty="0" smtClean="0">
                <a:solidFill>
                  <a:srgbClr val="3366FF"/>
                </a:solidFill>
                <a:latin typeface="Arial"/>
                <a:cs typeface="Arial"/>
              </a:rPr>
              <a:t>GeV/c</a:t>
            </a:r>
            <a:endParaRPr lang="en-US" sz="2000" dirty="0">
              <a:solidFill>
                <a:srgbClr val="3366FF"/>
              </a:solidFill>
              <a:latin typeface="Arial"/>
              <a:cs typeface="Arial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335369"/>
              </p:ext>
            </p:extLst>
          </p:nvPr>
        </p:nvGraphicFramePr>
        <p:xfrm>
          <a:off x="233928" y="2305300"/>
          <a:ext cx="8693765" cy="2259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8258"/>
                <a:gridCol w="2084502"/>
                <a:gridCol w="2574973"/>
                <a:gridCol w="2086032"/>
              </a:tblGrid>
              <a:tr h="528701">
                <a:tc>
                  <a:txBody>
                    <a:bodyPr/>
                    <a:lstStyle/>
                    <a:p>
                      <a:r>
                        <a:rPr lang="en-US" dirty="0" smtClean="0"/>
                        <a:t>Material\Results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Energy Deposited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Position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dirty="0" smtClean="0"/>
                        <a:t>Reconstruction </a:t>
                      </a:r>
                    </a:p>
                    <a:p>
                      <a:r>
                        <a:rPr lang="en-US" sz="1800" b="1" dirty="0" smtClean="0"/>
                        <a:t>Error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deltaTheta/Theta</a:t>
                      </a:r>
                      <a:endParaRPr lang="en-US" dirty="0"/>
                    </a:p>
                  </a:txBody>
                  <a:tcPr/>
                </a:tc>
              </a:tr>
              <a:tr h="809713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rgbClr val="660066"/>
                          </a:solidFill>
                        </a:rPr>
                        <a:t>Silicon</a:t>
                      </a:r>
                      <a:endParaRPr lang="en-US" sz="2400" b="1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sz="1800" b="1" dirty="0" smtClean="0"/>
                        <a:t>48.12 </a:t>
                      </a:r>
                      <a:r>
                        <a:rPr lang="en-US" sz="1800" b="1" dirty="0" err="1" smtClean="0"/>
                        <a:t>keV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 smtClean="0"/>
                    </a:p>
                    <a:p>
                      <a:pPr algn="ctr"/>
                      <a:r>
                        <a:rPr lang="en-US" sz="1800" b="1" dirty="0" smtClean="0"/>
                        <a:t>10.92 micron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0.145 mrad</a:t>
                      </a:r>
                    </a:p>
                  </a:txBody>
                  <a:tcPr/>
                </a:tc>
              </a:tr>
              <a:tr h="809713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rgbClr val="660066"/>
                          </a:solidFill>
                        </a:rPr>
                        <a:t>Diamond</a:t>
                      </a:r>
                      <a:endParaRPr lang="en-US" sz="2400" b="1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sz="1800" b="1" dirty="0" smtClean="0"/>
                        <a:t>74.56 </a:t>
                      </a:r>
                      <a:r>
                        <a:rPr lang="en-US" sz="1800" b="1" dirty="0" err="1" smtClean="0"/>
                        <a:t>keV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11.04 micron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sz="1800" b="1" dirty="0" smtClean="0"/>
                        <a:t>0.142 mrad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40892" y="5127500"/>
            <a:ext cx="8686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  <a:latin typeface="Arial"/>
                <a:cs typeface="Arial"/>
              </a:rPr>
              <a:t>Implies Diamond can be used as LMD with same performance as Silicon plus advantage of Radiation Hardness</a:t>
            </a:r>
            <a:endParaRPr lang="en-US" sz="2000" b="1" dirty="0">
              <a:solidFill>
                <a:srgbClr val="008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1843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SCN07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984" y="1278005"/>
            <a:ext cx="3824974" cy="5500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-30238" y="1266725"/>
            <a:ext cx="5307222" cy="5249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buFont typeface="Wingdings" charset="2"/>
              <a:buChar char="v"/>
            </a:pPr>
            <a:r>
              <a:rPr lang="en-US" sz="2200" dirty="0" smtClean="0">
                <a:latin typeface="Arial"/>
                <a:cs typeface="Arial"/>
              </a:rPr>
              <a:t>The </a:t>
            </a:r>
            <a:r>
              <a:rPr lang="en-US" sz="2200" dirty="0">
                <a:latin typeface="Arial"/>
                <a:cs typeface="Arial"/>
              </a:rPr>
              <a:t>detectors can be fabricated from </a:t>
            </a:r>
            <a:r>
              <a:rPr lang="en-US" sz="2200" dirty="0" smtClean="0">
                <a:latin typeface="Arial"/>
                <a:cs typeface="Arial"/>
              </a:rPr>
              <a:t>poly-crystalline </a:t>
            </a:r>
            <a:r>
              <a:rPr lang="en-US" sz="2200" dirty="0">
                <a:latin typeface="Arial"/>
                <a:cs typeface="Arial"/>
              </a:rPr>
              <a:t>diamond substrates </a:t>
            </a:r>
            <a:r>
              <a:rPr lang="en-US" sz="2200" dirty="0" smtClean="0">
                <a:latin typeface="Arial"/>
                <a:cs typeface="Arial"/>
              </a:rPr>
              <a:t>grown using the microwave </a:t>
            </a:r>
            <a:r>
              <a:rPr lang="en-US" sz="2200" dirty="0">
                <a:latin typeface="Arial"/>
                <a:cs typeface="Arial"/>
              </a:rPr>
              <a:t>plasma</a:t>
            </a:r>
            <a:r>
              <a:rPr lang="en-US" sz="2200" dirty="0" smtClean="0">
                <a:latin typeface="Arial"/>
                <a:cs typeface="Arial"/>
              </a:rPr>
              <a:t>-chemical </a:t>
            </a:r>
            <a:r>
              <a:rPr lang="en-US" sz="2200" dirty="0">
                <a:latin typeface="Arial"/>
                <a:cs typeface="Arial"/>
              </a:rPr>
              <a:t>vapor </a:t>
            </a:r>
            <a:r>
              <a:rPr lang="en-US" sz="2200" dirty="0" smtClean="0">
                <a:latin typeface="Arial"/>
                <a:cs typeface="Arial"/>
              </a:rPr>
              <a:t>deposition technique (MP-CVD).</a:t>
            </a:r>
          </a:p>
          <a:p>
            <a:pPr>
              <a:lnSpc>
                <a:spcPct val="80000"/>
              </a:lnSpc>
            </a:pPr>
            <a:endParaRPr lang="en-US" sz="2200" dirty="0" smtClean="0">
              <a:latin typeface="Arial"/>
              <a:cs typeface="Arial"/>
            </a:endParaRPr>
          </a:p>
          <a:p>
            <a:pPr marL="457200" indent="-457200">
              <a:lnSpc>
                <a:spcPct val="80000"/>
              </a:lnSpc>
              <a:buFont typeface="Wingdings" charset="2"/>
              <a:buChar char="v"/>
            </a:pPr>
            <a:r>
              <a:rPr lang="en-US" sz="2200" dirty="0">
                <a:latin typeface="Arial"/>
                <a:cs typeface="Arial"/>
              </a:rPr>
              <a:t>M</a:t>
            </a:r>
            <a:r>
              <a:rPr lang="en-US" sz="2200" dirty="0" smtClean="0">
                <a:latin typeface="Arial"/>
                <a:cs typeface="Arial"/>
              </a:rPr>
              <a:t>ixture of methane and hydrogen.</a:t>
            </a:r>
          </a:p>
          <a:p>
            <a:pPr marL="457200" indent="-457200">
              <a:lnSpc>
                <a:spcPct val="80000"/>
              </a:lnSpc>
              <a:buFont typeface="Wingdings" charset="2"/>
              <a:buChar char="v"/>
            </a:pPr>
            <a:endParaRPr lang="en-US" sz="2200" dirty="0">
              <a:latin typeface="Arial"/>
              <a:cs typeface="Arial"/>
            </a:endParaRPr>
          </a:p>
          <a:p>
            <a:pPr marL="457200" indent="-457200">
              <a:lnSpc>
                <a:spcPct val="80000"/>
              </a:lnSpc>
              <a:buFont typeface="Wingdings" charset="2"/>
              <a:buChar char="v"/>
            </a:pPr>
            <a:r>
              <a:rPr lang="en-US" sz="2200" dirty="0" smtClean="0">
                <a:latin typeface="Arial"/>
                <a:cs typeface="Arial"/>
              </a:rPr>
              <a:t>We </a:t>
            </a:r>
            <a:r>
              <a:rPr lang="en-US" sz="2200" dirty="0">
                <a:latin typeface="Arial"/>
                <a:cs typeface="Arial"/>
              </a:rPr>
              <a:t>are in process </a:t>
            </a:r>
            <a:r>
              <a:rPr lang="en-US" sz="2200" dirty="0" smtClean="0">
                <a:latin typeface="Arial"/>
                <a:cs typeface="Arial"/>
              </a:rPr>
              <a:t>of </a:t>
            </a:r>
            <a:r>
              <a:rPr lang="en-US" sz="2200" dirty="0">
                <a:latin typeface="Arial"/>
                <a:cs typeface="Arial"/>
              </a:rPr>
              <a:t>making detector </a:t>
            </a:r>
            <a:r>
              <a:rPr lang="en-US" sz="2200" dirty="0" smtClean="0">
                <a:latin typeface="Arial"/>
                <a:cs typeface="Arial"/>
              </a:rPr>
              <a:t>starting from 30 μm</a:t>
            </a:r>
            <a:r>
              <a:rPr lang="en-US" sz="2200" dirty="0" smtClean="0">
                <a:solidFill>
                  <a:srgbClr val="620000"/>
                </a:solidFill>
                <a:latin typeface="Arial"/>
                <a:cs typeface="Arial"/>
              </a:rPr>
              <a:t> </a:t>
            </a:r>
            <a:r>
              <a:rPr lang="en-US" sz="2200" dirty="0" smtClean="0">
                <a:latin typeface="Arial"/>
                <a:cs typeface="Arial"/>
              </a:rPr>
              <a:t>thick </a:t>
            </a:r>
            <a:r>
              <a:rPr lang="en-US" sz="2200" dirty="0">
                <a:latin typeface="Arial"/>
                <a:cs typeface="Arial"/>
              </a:rPr>
              <a:t>CVD </a:t>
            </a:r>
            <a:r>
              <a:rPr lang="en-US" sz="2200" dirty="0" smtClean="0">
                <a:latin typeface="Arial"/>
                <a:cs typeface="Arial"/>
              </a:rPr>
              <a:t>diamond.</a:t>
            </a:r>
          </a:p>
          <a:p>
            <a:pPr>
              <a:lnSpc>
                <a:spcPct val="80000"/>
              </a:lnSpc>
            </a:pPr>
            <a:endParaRPr lang="en-US" sz="2200" dirty="0">
              <a:latin typeface="Arial"/>
              <a:cs typeface="Arial"/>
            </a:endParaRPr>
          </a:p>
          <a:p>
            <a:pPr marL="457200" indent="-457200">
              <a:lnSpc>
                <a:spcPct val="80000"/>
              </a:lnSpc>
              <a:buFont typeface="Wingdings" charset="2"/>
              <a:buChar char="v"/>
            </a:pPr>
            <a:r>
              <a:rPr lang="en-US" sz="2200" dirty="0" smtClean="0">
                <a:latin typeface="Arial"/>
                <a:cs typeface="Arial"/>
              </a:rPr>
              <a:t>This facility for MP-CVD is available at IIT Bombay.</a:t>
            </a:r>
          </a:p>
          <a:p>
            <a:pPr marL="457200" indent="-457200">
              <a:lnSpc>
                <a:spcPct val="80000"/>
              </a:lnSpc>
              <a:buFont typeface="Wingdings" charset="2"/>
              <a:buChar char="v"/>
            </a:pPr>
            <a:endParaRPr lang="en-US" sz="2200" dirty="0">
              <a:latin typeface="Arial"/>
              <a:cs typeface="Arial"/>
            </a:endParaRPr>
          </a:p>
          <a:p>
            <a:pPr marL="457200" indent="-457200">
              <a:lnSpc>
                <a:spcPct val="80000"/>
              </a:lnSpc>
              <a:buFont typeface="Wingdings" charset="2"/>
              <a:buChar char="v"/>
            </a:pPr>
            <a:r>
              <a:rPr lang="en-US" sz="2200" dirty="0" smtClean="0">
                <a:latin typeface="Arial"/>
                <a:cs typeface="Arial"/>
              </a:rPr>
              <a:t>After testing this sensor we will move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smtClean="0">
                <a:latin typeface="Arial"/>
                <a:cs typeface="Arial"/>
              </a:rPr>
              <a:t>for Single Crystal Diamond with large dimensions with strips.</a:t>
            </a:r>
          </a:p>
          <a:p>
            <a:pPr marL="342900" indent="-342900">
              <a:lnSpc>
                <a:spcPct val="80000"/>
              </a:lnSpc>
              <a:buFontTx/>
              <a:buAutoNum type="arabicPeriod"/>
            </a:pPr>
            <a:endParaRPr lang="en-US" sz="2200" dirty="0"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025F-23FF-4E4F-BF0D-AE4B0AC6C50A}" type="slidenum">
              <a:rPr lang="en-US" smtClean="0"/>
              <a:t>13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33927" y="238703"/>
            <a:ext cx="8693766" cy="865187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72003"/>
            <a:ext cx="91439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Plan for Testing Diamond Sensors at IIT Bombay</a:t>
            </a:r>
            <a:endParaRPr lang="en-US" sz="3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54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mond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7" t="4550" r="23345" b="40753"/>
          <a:stretch/>
        </p:blipFill>
        <p:spPr>
          <a:xfrm>
            <a:off x="4415711" y="3162167"/>
            <a:ext cx="3281502" cy="3042000"/>
          </a:xfrm>
          <a:prstGeom prst="rect">
            <a:avLst/>
          </a:prstGeom>
        </p:spPr>
      </p:pic>
      <p:pic>
        <p:nvPicPr>
          <p:cNvPr id="8" name="Picture 7" descr="Diamond_detecto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47" y="3437819"/>
            <a:ext cx="3810268" cy="2582685"/>
          </a:xfrm>
          <a:prstGeom prst="rect">
            <a:avLst/>
          </a:prstGeom>
        </p:spPr>
      </p:pic>
      <p:pic>
        <p:nvPicPr>
          <p:cNvPr id="9" name="Picture 8" descr="Diamond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533" y="2777560"/>
            <a:ext cx="2948267" cy="1803829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-30238" y="1433489"/>
            <a:ext cx="8717038" cy="1728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buFont typeface="Wingdings" charset="2"/>
              <a:buChar char="v"/>
            </a:pPr>
            <a:r>
              <a:rPr lang="en-US" sz="2200" dirty="0" smtClean="0">
                <a:latin typeface="Arial"/>
                <a:cs typeface="Arial"/>
              </a:rPr>
              <a:t>Diamond sample of 30 μm thickness with silicon substrate is available for primary testing at IIT Bombay.</a:t>
            </a:r>
          </a:p>
          <a:p>
            <a:pPr marL="457200" indent="-457200">
              <a:lnSpc>
                <a:spcPct val="80000"/>
              </a:lnSpc>
              <a:buFont typeface="Wingdings" charset="2"/>
              <a:buChar char="v"/>
            </a:pPr>
            <a:endParaRPr lang="en-US" sz="2200" dirty="0">
              <a:latin typeface="Arial"/>
              <a:cs typeface="Arial"/>
            </a:endParaRPr>
          </a:p>
          <a:p>
            <a:pPr marL="457200" indent="-457200">
              <a:lnSpc>
                <a:spcPct val="80000"/>
              </a:lnSpc>
              <a:buFont typeface="Wingdings" charset="2"/>
              <a:buChar char="v"/>
            </a:pPr>
            <a:r>
              <a:rPr lang="en-US" sz="2200" dirty="0">
                <a:latin typeface="Arial"/>
                <a:cs typeface="Arial"/>
              </a:rPr>
              <a:t>Samples with area of 0.5cm × 0.5cm</a:t>
            </a:r>
            <a:r>
              <a:rPr lang="en-US" sz="2200" dirty="0" smtClean="0">
                <a:latin typeface="Arial"/>
                <a:cs typeface="Arial"/>
              </a:rPr>
              <a:t>.</a:t>
            </a:r>
          </a:p>
          <a:p>
            <a:pPr>
              <a:lnSpc>
                <a:spcPct val="80000"/>
              </a:lnSpc>
            </a:pPr>
            <a:endParaRPr lang="en-US" sz="2200" dirty="0" smtClean="0">
              <a:latin typeface="Arial"/>
              <a:cs typeface="Arial"/>
            </a:endParaRPr>
          </a:p>
          <a:p>
            <a:pPr marL="457200" indent="-457200">
              <a:lnSpc>
                <a:spcPct val="80000"/>
              </a:lnSpc>
              <a:buFont typeface="+mj-lt"/>
              <a:buAutoNum type="arabicPeriod" startAt="6"/>
            </a:pPr>
            <a:endParaRPr lang="en-US" sz="2200" dirty="0" smtClean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025F-23FF-4E4F-BF0D-AE4B0AC6C50A}" type="slidenum">
              <a:rPr lang="en-US" smtClean="0"/>
              <a:t>14</a:t>
            </a:fld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33927" y="238703"/>
            <a:ext cx="8693766" cy="865187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72003"/>
            <a:ext cx="91439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Plan for Testing Diamond Sensors at IIT Bombay</a:t>
            </a:r>
            <a:endParaRPr lang="en-US" sz="3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78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14400" y="1374361"/>
            <a:ext cx="8813294" cy="2520950"/>
          </a:xfrm>
        </p:spPr>
        <p:txBody>
          <a:bodyPr rtlCol="0">
            <a:noAutofit/>
          </a:bodyPr>
          <a:lstStyle/>
          <a:p>
            <a:pPr marL="418496" defTabSz="1007943" fontAlgn="auto">
              <a:lnSpc>
                <a:spcPts val="2160"/>
              </a:lnSpc>
              <a:spcAft>
                <a:spcPts val="0"/>
              </a:spcAft>
              <a:buClr>
                <a:srgbClr val="660066"/>
              </a:buClr>
              <a:buSzPct val="91000"/>
              <a:buFont typeface="Wingdings" charset="2"/>
              <a:buChar char="v"/>
              <a:defRPr/>
            </a:pPr>
            <a:r>
              <a:rPr lang="en-US" sz="1800" dirty="0" smtClean="0">
                <a:solidFill>
                  <a:srgbClr val="800000"/>
                </a:solidFill>
                <a:latin typeface="Arial"/>
              </a:rPr>
              <a:t>  </a:t>
            </a:r>
            <a:r>
              <a:rPr lang="en-US" sz="1800" dirty="0" smtClean="0">
                <a:latin typeface="Arial"/>
              </a:rPr>
              <a:t>Plan to characterize the detector pre &amp; post irradiation</a:t>
            </a:r>
          </a:p>
          <a:p>
            <a:pPr marL="418496" defTabSz="1007943" fontAlgn="auto">
              <a:lnSpc>
                <a:spcPts val="2160"/>
              </a:lnSpc>
              <a:spcAft>
                <a:spcPts val="0"/>
              </a:spcAft>
              <a:buClr>
                <a:srgbClr val="660066"/>
              </a:buClr>
              <a:buSzPct val="91000"/>
              <a:buFont typeface="Wingdings" charset="2"/>
              <a:buChar char="v"/>
              <a:defRPr/>
            </a:pPr>
            <a:endParaRPr lang="en-US" sz="1800" dirty="0">
              <a:latin typeface="Arial"/>
            </a:endParaRPr>
          </a:p>
          <a:p>
            <a:pPr marL="418496" defTabSz="1007943" fontAlgn="auto">
              <a:lnSpc>
                <a:spcPts val="2160"/>
              </a:lnSpc>
              <a:spcAft>
                <a:spcPts val="0"/>
              </a:spcAft>
              <a:buClr>
                <a:srgbClr val="660066"/>
              </a:buClr>
              <a:buSzPct val="91000"/>
              <a:buFont typeface="Wingdings" charset="2"/>
              <a:buChar char="v"/>
              <a:defRPr/>
            </a:pPr>
            <a:r>
              <a:rPr lang="en-US" sz="1800" dirty="0" smtClean="0">
                <a:latin typeface="Arial"/>
              </a:rPr>
              <a:t>  An </a:t>
            </a:r>
            <a:r>
              <a:rPr lang="en-US" sz="1800" dirty="0">
                <a:latin typeface="Arial"/>
              </a:rPr>
              <a:t>Am</a:t>
            </a:r>
            <a:r>
              <a:rPr lang="en-US" sz="1800" baseline="30000" dirty="0">
                <a:latin typeface="Arial"/>
              </a:rPr>
              <a:t>241</a:t>
            </a:r>
            <a:r>
              <a:rPr lang="en-US" sz="1800" dirty="0">
                <a:latin typeface="Arial"/>
              </a:rPr>
              <a:t> radioactive source, </a:t>
            </a:r>
            <a:r>
              <a:rPr lang="en-US" sz="1800" dirty="0" smtClean="0">
                <a:latin typeface="Arial"/>
              </a:rPr>
              <a:t>5.48 </a:t>
            </a:r>
            <a:r>
              <a:rPr lang="en-US" sz="1800" dirty="0">
                <a:latin typeface="Arial"/>
              </a:rPr>
              <a:t>MeV α - particle, </a:t>
            </a:r>
            <a:r>
              <a:rPr lang="en-US" sz="1800" dirty="0" smtClean="0">
                <a:latin typeface="Arial"/>
              </a:rPr>
              <a:t>can </a:t>
            </a:r>
            <a:r>
              <a:rPr lang="en-US" sz="1800" dirty="0">
                <a:latin typeface="Arial"/>
              </a:rPr>
              <a:t>be </a:t>
            </a:r>
            <a:r>
              <a:rPr lang="en-US" sz="1800" dirty="0" smtClean="0">
                <a:latin typeface="Arial"/>
              </a:rPr>
              <a:t>used </a:t>
            </a:r>
            <a:r>
              <a:rPr lang="en-US" sz="1800" dirty="0">
                <a:latin typeface="Arial"/>
              </a:rPr>
              <a:t>for CCE </a:t>
            </a:r>
            <a:r>
              <a:rPr lang="en-US" sz="1800" dirty="0" smtClean="0">
                <a:latin typeface="Arial"/>
              </a:rPr>
              <a:t>measurement</a:t>
            </a:r>
          </a:p>
          <a:p>
            <a:pPr marL="75596" indent="0" defTabSz="1007943" fontAlgn="auto">
              <a:lnSpc>
                <a:spcPts val="2160"/>
              </a:lnSpc>
              <a:spcAft>
                <a:spcPts val="0"/>
              </a:spcAft>
              <a:buClr>
                <a:srgbClr val="660066"/>
              </a:buClr>
              <a:buSzPct val="91000"/>
              <a:buNone/>
              <a:defRPr/>
            </a:pPr>
            <a:endParaRPr lang="en-US" sz="1800" dirty="0" smtClean="0">
              <a:latin typeface="Arial"/>
            </a:endParaRPr>
          </a:p>
          <a:p>
            <a:pPr marL="418496" defTabSz="1007943" fontAlgn="auto">
              <a:lnSpc>
                <a:spcPts val="2160"/>
              </a:lnSpc>
              <a:spcAft>
                <a:spcPts val="0"/>
              </a:spcAft>
              <a:buClr>
                <a:srgbClr val="660066"/>
              </a:buClr>
              <a:buSzPct val="91000"/>
              <a:buFont typeface="Wingdings" charset="2"/>
              <a:buChar char="v"/>
              <a:defRPr/>
            </a:pPr>
            <a:r>
              <a:rPr lang="en-US" sz="1800" dirty="0" smtClean="0">
                <a:latin typeface="Arial"/>
              </a:rPr>
              <a:t>  The </a:t>
            </a:r>
            <a:r>
              <a:rPr lang="en-US" sz="1800" dirty="0">
                <a:latin typeface="Arial"/>
              </a:rPr>
              <a:t>energy scale calibration using reference Silicon surface </a:t>
            </a:r>
            <a:r>
              <a:rPr lang="en-US" sz="1800" dirty="0" smtClean="0">
                <a:latin typeface="Arial"/>
              </a:rPr>
              <a:t>barrier </a:t>
            </a:r>
            <a:r>
              <a:rPr lang="en-US" sz="1800" dirty="0">
                <a:latin typeface="Arial"/>
              </a:rPr>
              <a:t>diode assuming to have 100% CCE will be </a:t>
            </a:r>
            <a:r>
              <a:rPr lang="en-US" sz="1800" dirty="0" smtClean="0">
                <a:latin typeface="Arial"/>
              </a:rPr>
              <a:t>used</a:t>
            </a:r>
          </a:p>
          <a:p>
            <a:pPr marL="75596" indent="0" defTabSz="1007943" fontAlgn="auto">
              <a:lnSpc>
                <a:spcPts val="2160"/>
              </a:lnSpc>
              <a:spcAft>
                <a:spcPts val="0"/>
              </a:spcAft>
              <a:buClr>
                <a:srgbClr val="660066"/>
              </a:buClr>
              <a:buSzPct val="91000"/>
              <a:buNone/>
              <a:defRPr/>
            </a:pPr>
            <a:r>
              <a:rPr lang="en-US" sz="1800" dirty="0">
                <a:latin typeface="Arial"/>
              </a:rPr>
              <a:t> </a:t>
            </a:r>
            <a:r>
              <a:rPr lang="en-US" sz="1800" dirty="0" smtClean="0">
                <a:latin typeface="Arial"/>
              </a:rPr>
              <a:t> </a:t>
            </a:r>
          </a:p>
          <a:p>
            <a:pPr marL="418496" defTabSz="1007943" fontAlgn="auto">
              <a:lnSpc>
                <a:spcPts val="2160"/>
              </a:lnSpc>
              <a:spcAft>
                <a:spcPts val="0"/>
              </a:spcAft>
              <a:buClr>
                <a:srgbClr val="660066"/>
              </a:buClr>
              <a:buSzPct val="91000"/>
              <a:buFont typeface="Wingdings" charset="2"/>
              <a:buChar char="v"/>
              <a:defRPr/>
            </a:pPr>
            <a:r>
              <a:rPr lang="en-US" sz="1800" dirty="0">
                <a:latin typeface="Arial"/>
              </a:rPr>
              <a:t> </a:t>
            </a:r>
            <a:r>
              <a:rPr lang="en-US" sz="1800" dirty="0" smtClean="0">
                <a:latin typeface="Arial"/>
              </a:rPr>
              <a:t> CCE </a:t>
            </a:r>
            <a:r>
              <a:rPr lang="en-US" sz="1800" dirty="0">
                <a:latin typeface="Arial"/>
              </a:rPr>
              <a:t>is given by ratio of experimentally calculated energy </a:t>
            </a:r>
            <a:r>
              <a:rPr lang="en-US" sz="1800" dirty="0" smtClean="0">
                <a:latin typeface="Arial"/>
              </a:rPr>
              <a:t>deposit </a:t>
            </a:r>
            <a:r>
              <a:rPr lang="en-US" sz="1800" dirty="0">
                <a:latin typeface="Arial"/>
              </a:rPr>
              <a:t>on detector to theoretical value of energy deposited by </a:t>
            </a:r>
            <a:r>
              <a:rPr lang="en-US" sz="1800" dirty="0" smtClean="0">
                <a:latin typeface="Arial"/>
              </a:rPr>
              <a:t>a </a:t>
            </a:r>
            <a:r>
              <a:rPr lang="en-US" sz="1800" dirty="0">
                <a:latin typeface="Arial"/>
              </a:rPr>
              <a:t>5.48 MeV α – </a:t>
            </a:r>
            <a:r>
              <a:rPr lang="en-US" sz="1800" dirty="0" smtClean="0">
                <a:latin typeface="Arial"/>
              </a:rPr>
              <a:t>particle</a:t>
            </a:r>
          </a:p>
          <a:p>
            <a:pPr marL="418496" defTabSz="1007943" fontAlgn="auto">
              <a:lnSpc>
                <a:spcPts val="2160"/>
              </a:lnSpc>
              <a:spcAft>
                <a:spcPts val="0"/>
              </a:spcAft>
              <a:buClr>
                <a:srgbClr val="660066"/>
              </a:buClr>
              <a:buSzPct val="91000"/>
              <a:buFont typeface="Wingdings" charset="2"/>
              <a:buChar char="v"/>
              <a:defRPr/>
            </a:pPr>
            <a:endParaRPr lang="en-US" sz="1800" dirty="0" smtClean="0">
              <a:latin typeface="Arial"/>
            </a:endParaRPr>
          </a:p>
          <a:p>
            <a:pPr marL="418496" defTabSz="1007943" fontAlgn="auto">
              <a:lnSpc>
                <a:spcPts val="2160"/>
              </a:lnSpc>
              <a:spcAft>
                <a:spcPts val="0"/>
              </a:spcAft>
              <a:buClr>
                <a:srgbClr val="660066"/>
              </a:buClr>
              <a:buSzPct val="91000"/>
              <a:buFont typeface="Wingdings" charset="2"/>
              <a:buChar char="v"/>
              <a:defRPr/>
            </a:pP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smtClean="0">
                <a:latin typeface="Arial"/>
                <a:cs typeface="Arial"/>
              </a:rPr>
              <a:t> We </a:t>
            </a:r>
            <a:r>
              <a:rPr lang="en-US" sz="1800" dirty="0">
                <a:latin typeface="Arial"/>
                <a:cs typeface="Arial"/>
              </a:rPr>
              <a:t>will test our detector for time and energy </a:t>
            </a:r>
            <a:r>
              <a:rPr lang="en-US" sz="1800" dirty="0" smtClean="0">
                <a:latin typeface="Arial"/>
                <a:cs typeface="Arial"/>
              </a:rPr>
              <a:t>resolution, </a:t>
            </a:r>
            <a:r>
              <a:rPr lang="en-US" sz="1800" dirty="0">
                <a:latin typeface="Arial"/>
                <a:cs typeface="Arial"/>
              </a:rPr>
              <a:t>typically </a:t>
            </a:r>
            <a:r>
              <a:rPr lang="en-US" sz="1800" dirty="0" smtClean="0">
                <a:latin typeface="Arial"/>
                <a:cs typeface="Arial"/>
              </a:rPr>
              <a:t>&lt;100 </a:t>
            </a:r>
            <a:r>
              <a:rPr lang="en-US" sz="1800" dirty="0" err="1" smtClean="0">
                <a:latin typeface="Arial"/>
                <a:cs typeface="Arial"/>
              </a:rPr>
              <a:t>ps</a:t>
            </a:r>
            <a:r>
              <a:rPr lang="en-US" sz="1800" dirty="0" smtClean="0">
                <a:latin typeface="Arial"/>
                <a:cs typeface="Arial"/>
              </a:rPr>
              <a:t> has </a:t>
            </a:r>
            <a:r>
              <a:rPr lang="en-US" sz="1800" dirty="0">
                <a:latin typeface="Arial"/>
                <a:cs typeface="Arial"/>
              </a:rPr>
              <a:t>been </a:t>
            </a:r>
            <a:r>
              <a:rPr lang="en-US" sz="1800" dirty="0" smtClean="0">
                <a:latin typeface="Arial"/>
                <a:cs typeface="Arial"/>
              </a:rPr>
              <a:t>achieved for proton with Diamond Detector</a:t>
            </a:r>
          </a:p>
          <a:p>
            <a:pPr marL="418496" defTabSz="1007943" fontAlgn="auto">
              <a:lnSpc>
                <a:spcPts val="2160"/>
              </a:lnSpc>
              <a:spcAft>
                <a:spcPts val="0"/>
              </a:spcAft>
              <a:buClr>
                <a:srgbClr val="660066"/>
              </a:buClr>
              <a:buSzPct val="91000"/>
              <a:buFont typeface="Wingdings" charset="2"/>
              <a:buChar char="v"/>
              <a:defRPr/>
            </a:pPr>
            <a:endParaRPr lang="en-US" sz="1800" dirty="0">
              <a:latin typeface="Arial"/>
            </a:endParaRPr>
          </a:p>
          <a:p>
            <a:pPr marL="418496" defTabSz="1007943" fontAlgn="auto">
              <a:lnSpc>
                <a:spcPts val="2160"/>
              </a:lnSpc>
              <a:spcAft>
                <a:spcPts val="0"/>
              </a:spcAft>
              <a:buClr>
                <a:srgbClr val="660066"/>
              </a:buClr>
              <a:buSzPct val="91000"/>
              <a:buFont typeface="Wingdings" charset="2"/>
              <a:buChar char="v"/>
              <a:defRPr/>
            </a:pPr>
            <a:r>
              <a:rPr lang="en-US" sz="1800" dirty="0" smtClean="0">
                <a:latin typeface="Arial"/>
                <a:cs typeface="Arial"/>
              </a:rPr>
              <a:t>  We have also explored making strips and Wire Bonding and the facility for making strips is being developed at IIT Bombay</a:t>
            </a:r>
            <a:endParaRPr lang="en-US" sz="1800" dirty="0">
              <a:latin typeface="Arial"/>
            </a:endParaRPr>
          </a:p>
          <a:p>
            <a:pPr marL="377979" indent="-302383" defTabSz="1007943" fontAlgn="auto">
              <a:lnSpc>
                <a:spcPct val="150000"/>
              </a:lnSpc>
              <a:spcAft>
                <a:spcPts val="0"/>
              </a:spcAft>
              <a:buClr>
                <a:srgbClr val="660066"/>
              </a:buClr>
              <a:buFont typeface="Wingdings" charset="0"/>
              <a:buChar char="u"/>
              <a:defRPr/>
            </a:pPr>
            <a:endParaRPr lang="en-US" sz="1800" dirty="0"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77357" y="754667"/>
            <a:ext cx="1750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Continued ………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025F-23FF-4E4F-BF0D-AE4B0AC6C50A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33927" y="238703"/>
            <a:ext cx="8693766" cy="865187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72003"/>
            <a:ext cx="91439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Plan for Testing Diamond Sensors at IIT Bombay</a:t>
            </a:r>
            <a:endParaRPr lang="en-US" sz="3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54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3927" y="1275175"/>
            <a:ext cx="8910073" cy="5847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 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alternate geometry 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of luminosity monitor with double-sided strip    </a:t>
            </a:r>
          </a:p>
          <a:p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    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	(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150 µm , 50 µm pitch) was studied within 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PandaRoot 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framework.</a:t>
            </a:r>
          </a:p>
          <a:p>
            <a:endParaRPr lang="en-US" sz="22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en-GB" altLang="zh-CN" sz="2200" dirty="0" smtClean="0">
                <a:solidFill>
                  <a:schemeClr val="accent6">
                    <a:lumMod val="50000"/>
                  </a:schemeClr>
                </a:solidFill>
                <a:latin typeface="Arial"/>
                <a:ea typeface="宋体" charset="0"/>
                <a:cs typeface="Arial"/>
              </a:rPr>
              <a:t>With </a:t>
            </a:r>
            <a:r>
              <a:rPr lang="en-GB" altLang="zh-CN" sz="2200" dirty="0">
                <a:solidFill>
                  <a:schemeClr val="accent6">
                    <a:lumMod val="50000"/>
                  </a:schemeClr>
                </a:solidFill>
                <a:latin typeface="Arial"/>
                <a:ea typeface="宋体" charset="0"/>
                <a:cs typeface="Arial"/>
              </a:rPr>
              <a:t>a </a:t>
            </a:r>
            <a:r>
              <a:rPr lang="en-GB" altLang="zh-CN" sz="2200" dirty="0" smtClean="0">
                <a:solidFill>
                  <a:schemeClr val="accent6">
                    <a:lumMod val="50000"/>
                  </a:schemeClr>
                </a:solidFill>
                <a:latin typeface="Arial"/>
                <a:ea typeface="宋体" charset="0"/>
                <a:cs typeface="Arial"/>
              </a:rPr>
              <a:t>alternate geometry </a:t>
            </a:r>
            <a:r>
              <a:rPr lang="en-GB" altLang="zh-CN" sz="2200" dirty="0">
                <a:solidFill>
                  <a:schemeClr val="accent6">
                    <a:lumMod val="50000"/>
                  </a:schemeClr>
                </a:solidFill>
                <a:latin typeface="Arial"/>
                <a:ea typeface="宋体" charset="0"/>
                <a:cs typeface="Arial"/>
              </a:rPr>
              <a:t>the effect of the Solenoid field </a:t>
            </a:r>
            <a:r>
              <a:rPr lang="en-GB" altLang="zh-CN" sz="2200" dirty="0" smtClean="0">
                <a:solidFill>
                  <a:schemeClr val="accent6">
                    <a:lumMod val="50000"/>
                  </a:schemeClr>
                </a:solidFill>
                <a:latin typeface="Arial"/>
                <a:ea typeface="宋体" charset="0"/>
                <a:cs typeface="Arial"/>
              </a:rPr>
              <a:t>reproduced. </a:t>
            </a:r>
            <a:endParaRPr lang="en-GB" altLang="zh-CN" sz="2200" dirty="0">
              <a:solidFill>
                <a:schemeClr val="accent6">
                  <a:lumMod val="50000"/>
                </a:schemeClr>
              </a:solidFill>
              <a:latin typeface="Arial"/>
              <a:ea typeface="宋体" charset="0"/>
              <a:cs typeface="Arial"/>
            </a:endParaRPr>
          </a:p>
          <a:p>
            <a:endParaRPr lang="en-US" sz="22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Simulation 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result 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indicates 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that we can 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implement 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Diamond sensors 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	as Radiation Hard alternative 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to a traditional Silicon 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material which 	provides 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same reliability as silicon.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  </a:t>
            </a:r>
          </a:p>
          <a:p>
            <a:endParaRPr lang="en-US" sz="22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Diamond has better radiation length which reduces multiple scattering.</a:t>
            </a:r>
          </a:p>
          <a:p>
            <a:endParaRPr lang="en-US" sz="22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Plans 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to 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fabricate 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Diamond 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detector for testing at IIT Bombay.  </a:t>
            </a:r>
          </a:p>
          <a:p>
            <a:endParaRPr lang="en-US" sz="22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Further Simulation study will be extended to track follower and 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	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track finder as well as Geane fitting algorithm. </a:t>
            </a:r>
            <a:endParaRPr lang="en-US" sz="22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</a:p>
          <a:p>
            <a:r>
              <a:rPr lang="en-US" sz="2200" dirty="0" smtClean="0">
                <a:solidFill>
                  <a:srgbClr val="800000"/>
                </a:solidFill>
                <a:latin typeface="Arial"/>
                <a:cs typeface="Arial"/>
              </a:rPr>
              <a:t>    </a:t>
            </a:r>
            <a:endParaRPr lang="en-US" sz="22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025F-23FF-4E4F-BF0D-AE4B0AC6C50A}" type="slidenum">
              <a:rPr lang="en-US" smtClean="0"/>
              <a:t>16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33927" y="238703"/>
            <a:ext cx="8693766" cy="865187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60354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Summary</a:t>
            </a:r>
            <a:endParaRPr lang="en-US" sz="3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25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0" y="2838280"/>
            <a:ext cx="9144000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61632" rIns="90000" bIns="45000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>
              <a:lnSpc>
                <a:spcPct val="98000"/>
              </a:lnSpc>
            </a:pPr>
            <a:r>
              <a:rPr lang="en-US" sz="44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Lucida Bright" charset="0"/>
              </a:rPr>
              <a:t> -: </a:t>
            </a:r>
            <a:r>
              <a:rPr lang="en-US" sz="4400" b="1" i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Lucida Bright" charset="0"/>
              </a:rPr>
              <a:t>Thank You</a:t>
            </a:r>
            <a:r>
              <a:rPr lang="en-US" sz="44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Lucida Bright" charset="0"/>
              </a:rPr>
              <a:t> :-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025F-23FF-4E4F-BF0D-AE4B0AC6C50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4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ounded Rectangle 1"/>
          <p:cNvSpPr/>
          <p:nvPr/>
        </p:nvSpPr>
        <p:spPr>
          <a:xfrm>
            <a:off x="233927" y="238703"/>
            <a:ext cx="8693766" cy="865187"/>
          </a:xfrm>
          <a:prstGeom prst="round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55977" y="1027806"/>
            <a:ext cx="8571716" cy="634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4572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9EE0"/>
              </a:buClr>
            </a:pPr>
            <a:endParaRPr lang="en-GB" dirty="0" smtClean="0">
              <a:solidFill>
                <a:srgbClr val="000000"/>
              </a:solidFill>
              <a:ea typeface="宋体" charset="0"/>
              <a:cs typeface="宋体" charset="0"/>
            </a:endParaRPr>
          </a:p>
          <a:p>
            <a:pPr eaLnBrk="1" hangingPunct="1">
              <a:spcBef>
                <a:spcPts val="800"/>
              </a:spcBef>
              <a:buClr>
                <a:srgbClr val="009EE0"/>
              </a:buClr>
              <a:buFont typeface="Times New Roman" charset="0"/>
              <a:buAutoNum type="arabicPeriod"/>
            </a:pPr>
            <a:r>
              <a:rPr lang="en-GB" sz="2100" dirty="0" smtClean="0">
                <a:solidFill>
                  <a:srgbClr val="38A833"/>
                </a:solidFill>
                <a:ea typeface="宋体" charset="0"/>
                <a:cs typeface="宋体" charset="0"/>
              </a:rPr>
              <a:t> </a:t>
            </a:r>
            <a:r>
              <a:rPr lang="en-GB" sz="21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Luminosity </a:t>
            </a:r>
            <a:r>
              <a:rPr lang="en-GB" sz="2100" dirty="0">
                <a:solidFill>
                  <a:srgbClr val="000000"/>
                </a:solidFill>
                <a:ea typeface="宋体" charset="0"/>
                <a:cs typeface="宋体" charset="0"/>
              </a:rPr>
              <a:t>Monitor </a:t>
            </a:r>
            <a:r>
              <a:rPr lang="en-GB" sz="21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Detector (PANDA)</a:t>
            </a:r>
            <a:endParaRPr lang="en-GB" sz="2100" dirty="0">
              <a:solidFill>
                <a:srgbClr val="000000"/>
              </a:solidFill>
              <a:ea typeface="宋体" charset="0"/>
              <a:cs typeface="宋体" charset="0"/>
            </a:endParaRPr>
          </a:p>
          <a:p>
            <a:pPr eaLnBrk="1" hangingPunct="1">
              <a:spcBef>
                <a:spcPts val="800"/>
              </a:spcBef>
              <a:buClr>
                <a:srgbClr val="009EE0"/>
              </a:buClr>
              <a:buFont typeface="Times New Roman" charset="0"/>
              <a:buAutoNum type="arabicPeriod"/>
            </a:pPr>
            <a:r>
              <a:rPr lang="en-GB" sz="21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 Framework &amp; </a:t>
            </a:r>
            <a:r>
              <a:rPr lang="en-GB" sz="2100" dirty="0">
                <a:solidFill>
                  <a:srgbClr val="000000"/>
                </a:solidFill>
                <a:ea typeface="宋体" charset="0"/>
                <a:cs typeface="宋体" charset="0"/>
              </a:rPr>
              <a:t>F</a:t>
            </a:r>
            <a:r>
              <a:rPr lang="en-GB" sz="21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ull </a:t>
            </a:r>
            <a:r>
              <a:rPr lang="en-GB" sz="2100" dirty="0">
                <a:solidFill>
                  <a:srgbClr val="000000"/>
                </a:solidFill>
                <a:ea typeface="宋体" charset="0"/>
                <a:cs typeface="宋体" charset="0"/>
              </a:rPr>
              <a:t>S</a:t>
            </a:r>
            <a:r>
              <a:rPr lang="en-GB" sz="21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imulation Chain</a:t>
            </a:r>
          </a:p>
          <a:p>
            <a:pPr lvl="1" eaLnBrk="1">
              <a:spcBef>
                <a:spcPts val="800"/>
              </a:spcBef>
              <a:buClr>
                <a:srgbClr val="009EE0"/>
              </a:buClr>
              <a:buFont typeface="Wingdings" charset="2"/>
              <a:buChar char="v"/>
            </a:pPr>
            <a:r>
              <a:rPr lang="en-GB" sz="1900" dirty="0" smtClean="0">
                <a:solidFill>
                  <a:schemeClr val="accent5">
                    <a:lumMod val="75000"/>
                  </a:schemeClr>
                </a:solidFill>
                <a:ea typeface="宋体" charset="0"/>
                <a:cs typeface="宋体" charset="0"/>
              </a:rPr>
              <a:t>Building Blocks for Simulation Study</a:t>
            </a:r>
          </a:p>
          <a:p>
            <a:pPr lvl="1" eaLnBrk="1">
              <a:spcBef>
                <a:spcPts val="800"/>
              </a:spcBef>
              <a:buClr>
                <a:srgbClr val="009EE0"/>
              </a:buClr>
              <a:buFont typeface="Wingdings" charset="2"/>
              <a:buChar char="v"/>
            </a:pPr>
            <a:r>
              <a:rPr lang="en-GB" sz="1900" dirty="0" smtClean="0">
                <a:solidFill>
                  <a:schemeClr val="accent5">
                    <a:lumMod val="75000"/>
                  </a:schemeClr>
                </a:solidFill>
                <a:ea typeface="宋体" charset="0"/>
                <a:cs typeface="宋体" charset="0"/>
              </a:rPr>
              <a:t>Monte-Carlo Simulation Results</a:t>
            </a:r>
          </a:p>
          <a:p>
            <a:pPr lvl="1" eaLnBrk="1">
              <a:spcBef>
                <a:spcPts val="800"/>
              </a:spcBef>
              <a:buClr>
                <a:srgbClr val="009EE0"/>
              </a:buClr>
              <a:buFont typeface="Wingdings" charset="2"/>
              <a:buChar char="v"/>
            </a:pPr>
            <a:r>
              <a:rPr lang="en-GB" sz="1900" dirty="0" smtClean="0">
                <a:solidFill>
                  <a:schemeClr val="accent5">
                    <a:lumMod val="75000"/>
                  </a:schemeClr>
                </a:solidFill>
                <a:ea typeface="宋体" charset="0"/>
                <a:cs typeface="宋体" charset="0"/>
              </a:rPr>
              <a:t>Digitization &amp; Reconstruction</a:t>
            </a:r>
          </a:p>
          <a:p>
            <a:pPr lvl="1" eaLnBrk="1">
              <a:spcBef>
                <a:spcPts val="800"/>
              </a:spcBef>
              <a:buClr>
                <a:srgbClr val="009EE0"/>
              </a:buClr>
              <a:buFont typeface="Wingdings" charset="2"/>
              <a:buChar char="v"/>
            </a:pPr>
            <a:r>
              <a:rPr lang="en-GB" sz="1900" dirty="0" smtClean="0">
                <a:solidFill>
                  <a:schemeClr val="accent5">
                    <a:lumMod val="75000"/>
                  </a:schemeClr>
                </a:solidFill>
                <a:ea typeface="宋体" charset="0"/>
                <a:cs typeface="宋体" charset="0"/>
              </a:rPr>
              <a:t>Effect </a:t>
            </a:r>
            <a:r>
              <a:rPr lang="en-GB" sz="1900" smtClean="0">
                <a:solidFill>
                  <a:schemeClr val="accent5">
                    <a:lumMod val="75000"/>
                  </a:schemeClr>
                </a:solidFill>
                <a:ea typeface="宋体" charset="0"/>
                <a:cs typeface="宋体" charset="0"/>
              </a:rPr>
              <a:t>of Solenoid Magnetic </a:t>
            </a:r>
            <a:r>
              <a:rPr lang="en-GB" sz="1900" dirty="0" smtClean="0">
                <a:solidFill>
                  <a:schemeClr val="accent5">
                    <a:lumMod val="75000"/>
                  </a:schemeClr>
                </a:solidFill>
                <a:ea typeface="宋体" charset="0"/>
                <a:cs typeface="宋体" charset="0"/>
              </a:rPr>
              <a:t>Field</a:t>
            </a:r>
            <a:endParaRPr lang="en-GB" sz="1900" dirty="0">
              <a:solidFill>
                <a:schemeClr val="accent5">
                  <a:lumMod val="75000"/>
                </a:schemeClr>
              </a:solidFill>
              <a:ea typeface="宋体" charset="0"/>
              <a:cs typeface="宋体" charset="0"/>
            </a:endParaRPr>
          </a:p>
          <a:p>
            <a:pPr eaLnBrk="1" hangingPunct="1">
              <a:spcBef>
                <a:spcPts val="800"/>
              </a:spcBef>
              <a:buClr>
                <a:srgbClr val="009EE0"/>
              </a:buClr>
              <a:buFont typeface="Times New Roman" charset="0"/>
              <a:buAutoNum type="arabicPeriod"/>
            </a:pPr>
            <a:r>
              <a:rPr lang="en-GB" sz="2100" dirty="0" smtClean="0">
                <a:solidFill>
                  <a:schemeClr val="accent4">
                    <a:lumMod val="75000"/>
                  </a:schemeClr>
                </a:solidFill>
                <a:ea typeface="宋体" charset="0"/>
                <a:cs typeface="宋体" charset="0"/>
              </a:rPr>
              <a:t> </a:t>
            </a:r>
            <a:r>
              <a:rPr lang="en-GB" sz="21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Radiation </a:t>
            </a:r>
            <a:r>
              <a:rPr lang="en-GB" sz="2100" dirty="0">
                <a:solidFill>
                  <a:srgbClr val="000000"/>
                </a:solidFill>
                <a:ea typeface="宋体" charset="0"/>
                <a:cs typeface="宋体" charset="0"/>
              </a:rPr>
              <a:t>Hard Detector</a:t>
            </a:r>
          </a:p>
          <a:p>
            <a:pPr lvl="1" eaLnBrk="1" hangingPunct="1">
              <a:spcBef>
                <a:spcPts val="800"/>
              </a:spcBef>
              <a:buClr>
                <a:srgbClr val="009EE0"/>
              </a:buClr>
              <a:buFont typeface="Wingdings" charset="2"/>
              <a:buChar char="v"/>
            </a:pPr>
            <a:r>
              <a:rPr lang="en-GB" sz="1900" dirty="0" smtClean="0">
                <a:solidFill>
                  <a:srgbClr val="31859C"/>
                </a:solidFill>
                <a:ea typeface="宋体" charset="0"/>
                <a:cs typeface="宋体" charset="0"/>
              </a:rPr>
              <a:t>Challenges </a:t>
            </a:r>
            <a:r>
              <a:rPr lang="en-GB" sz="1900" dirty="0">
                <a:solidFill>
                  <a:srgbClr val="31859C"/>
                </a:solidFill>
                <a:ea typeface="宋体" charset="0"/>
                <a:cs typeface="宋体" charset="0"/>
              </a:rPr>
              <a:t>with Si-detector technology</a:t>
            </a:r>
          </a:p>
          <a:p>
            <a:pPr lvl="1" eaLnBrk="1" hangingPunct="1">
              <a:spcBef>
                <a:spcPts val="800"/>
              </a:spcBef>
              <a:buClr>
                <a:srgbClr val="009EE0"/>
              </a:buClr>
              <a:buFont typeface="Wingdings" charset="2"/>
              <a:buChar char="v"/>
            </a:pPr>
            <a:r>
              <a:rPr lang="en-US" sz="1900" dirty="0" smtClean="0">
                <a:solidFill>
                  <a:srgbClr val="31859C"/>
                </a:solidFill>
              </a:rPr>
              <a:t>Alternative </a:t>
            </a:r>
            <a:r>
              <a:rPr lang="en-US" sz="1900" dirty="0">
                <a:solidFill>
                  <a:srgbClr val="31859C"/>
                </a:solidFill>
              </a:rPr>
              <a:t>to Si-</a:t>
            </a:r>
            <a:r>
              <a:rPr lang="en-US" sz="1900" dirty="0" smtClean="0">
                <a:solidFill>
                  <a:srgbClr val="31859C"/>
                </a:solidFill>
              </a:rPr>
              <a:t>detector : Diamond</a:t>
            </a:r>
            <a:endParaRPr lang="en-GB" sz="1900" dirty="0" smtClean="0">
              <a:solidFill>
                <a:srgbClr val="31859C"/>
              </a:solidFill>
              <a:ea typeface="宋体" charset="0"/>
              <a:cs typeface="宋体" charset="0"/>
            </a:endParaRPr>
          </a:p>
          <a:p>
            <a:pPr eaLnBrk="1" hangingPunct="1">
              <a:spcBef>
                <a:spcPts val="800"/>
              </a:spcBef>
              <a:buClr>
                <a:srgbClr val="009EE0"/>
              </a:buClr>
              <a:buFont typeface="Times New Roman" charset="0"/>
              <a:buAutoNum type="arabicPeriod"/>
            </a:pPr>
            <a:r>
              <a:rPr lang="en-US" sz="21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 Simulation Results for Silicon &amp; Diamond</a:t>
            </a:r>
          </a:p>
          <a:p>
            <a:pPr eaLnBrk="1" hangingPunct="1">
              <a:spcBef>
                <a:spcPts val="800"/>
              </a:spcBef>
              <a:buClr>
                <a:srgbClr val="009EE0"/>
              </a:buClr>
              <a:buFont typeface="Times New Roman" charset="0"/>
              <a:buAutoNum type="arabicPeriod"/>
            </a:pPr>
            <a:r>
              <a:rPr lang="en-US" sz="2100" dirty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Plans to Test </a:t>
            </a:r>
            <a:r>
              <a:rPr lang="en-US" sz="2100" dirty="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r>
              <a:rPr lang="en-US" sz="21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iamond </a:t>
            </a:r>
            <a:r>
              <a:rPr lang="en-US" sz="2100" dirty="0">
                <a:solidFill>
                  <a:srgbClr val="000000"/>
                </a:solidFill>
                <a:ea typeface="宋体" charset="0"/>
                <a:cs typeface="宋体" charset="0"/>
              </a:rPr>
              <a:t>S</a:t>
            </a:r>
            <a:r>
              <a:rPr lang="en-US" sz="21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ensors at IIT Bombay</a:t>
            </a:r>
            <a:endParaRPr lang="en-GB" sz="2100" dirty="0" smtClean="0">
              <a:solidFill>
                <a:srgbClr val="000000"/>
              </a:solidFill>
              <a:ea typeface="宋体" charset="0"/>
              <a:cs typeface="宋体" charset="0"/>
            </a:endParaRPr>
          </a:p>
          <a:p>
            <a:pPr eaLnBrk="1" hangingPunct="1">
              <a:spcBef>
                <a:spcPts val="800"/>
              </a:spcBef>
              <a:buClr>
                <a:srgbClr val="009EE0"/>
              </a:buClr>
              <a:buFont typeface="Times New Roman" charset="0"/>
              <a:buAutoNum type="arabicPeriod"/>
            </a:pPr>
            <a:r>
              <a:rPr lang="en-GB" sz="21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 Summary</a:t>
            </a:r>
            <a:endParaRPr lang="en-US" sz="2100" dirty="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65973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Outline</a:t>
            </a:r>
            <a:endParaRPr lang="en-US" sz="3200" b="1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025F-23FF-4E4F-BF0D-AE4B0AC6C5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7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433" y="1212022"/>
            <a:ext cx="4556682" cy="253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2" name="Rounded Rectangle 1"/>
          <p:cNvSpPr/>
          <p:nvPr/>
        </p:nvSpPr>
        <p:spPr>
          <a:xfrm>
            <a:off x="233927" y="238703"/>
            <a:ext cx="8693766" cy="865187"/>
          </a:xfrm>
          <a:prstGeom prst="round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xt Box 1"/>
          <p:cNvSpPr txBox="1">
            <a:spLocks noChangeArrowheads="1"/>
          </p:cNvSpPr>
          <p:nvPr/>
        </p:nvSpPr>
        <p:spPr bwMode="auto">
          <a:xfrm>
            <a:off x="0" y="379413"/>
            <a:ext cx="9143999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69695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3200" b="1" spc="-150" dirty="0" smtClean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+mn-lt"/>
                <a:ea typeface="宋体" charset="0"/>
                <a:cs typeface="宋体" charset="0"/>
              </a:rPr>
              <a:t>Setup used for simulation</a:t>
            </a:r>
            <a:endParaRPr lang="en-GB" sz="3200" b="1" spc="-150" dirty="0"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+mn-lt"/>
              <a:ea typeface="宋体" charset="0"/>
              <a:cs typeface="宋体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637180" y="1125047"/>
            <a:ext cx="2700338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64403" rIns="90000" bIns="45000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lang="en-US" sz="2200" dirty="0">
                <a:solidFill>
                  <a:srgbClr val="3366FF"/>
                </a:solidFill>
              </a:rPr>
              <a:t>Tentative Geometry:</a:t>
            </a:r>
          </a:p>
        </p:txBody>
      </p:sp>
      <p:pic>
        <p:nvPicPr>
          <p:cNvPr id="28" name="Picture 27" descr="DSSD_TRAP_LMD.jp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63000"/>
                    </a14:imgEffect>
                    <a14:imgEffect>
                      <a14:brightnessContrast bright="7000" contras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270" t="1370" r="-1270" b="17652"/>
          <a:stretch/>
        </p:blipFill>
        <p:spPr>
          <a:xfrm>
            <a:off x="637180" y="3479011"/>
            <a:ext cx="6356518" cy="337898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025F-23FF-4E4F-BF0D-AE4B0AC6C5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56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ounded Rectangle 1"/>
          <p:cNvSpPr/>
          <p:nvPr/>
        </p:nvSpPr>
        <p:spPr>
          <a:xfrm>
            <a:off x="233927" y="238703"/>
            <a:ext cx="8693766" cy="865187"/>
          </a:xfrm>
          <a:prstGeom prst="round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xt Box 1"/>
          <p:cNvSpPr txBox="1">
            <a:spLocks noChangeArrowheads="1"/>
          </p:cNvSpPr>
          <p:nvPr/>
        </p:nvSpPr>
        <p:spPr bwMode="auto">
          <a:xfrm>
            <a:off x="0" y="379413"/>
            <a:ext cx="9143999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69695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3200" b="1" spc="-150" dirty="0" smtClean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+mn-lt"/>
                <a:ea typeface="宋体" charset="0"/>
                <a:cs typeface="宋体" charset="0"/>
              </a:rPr>
              <a:t>Setup used for simulation</a:t>
            </a:r>
            <a:endParaRPr lang="en-GB" sz="3200" b="1" spc="-150" dirty="0"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+mn-lt"/>
              <a:ea typeface="宋体" charset="0"/>
              <a:cs typeface="宋体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637180" y="1125047"/>
            <a:ext cx="2700338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64403" rIns="90000" bIns="45000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lang="en-US" sz="2200" dirty="0" smtClean="0">
                <a:solidFill>
                  <a:srgbClr val="3366FF"/>
                </a:solidFill>
              </a:rPr>
              <a:t>Detector Geometry</a:t>
            </a:r>
            <a:r>
              <a:rPr lang="en-US" sz="2200" dirty="0">
                <a:solidFill>
                  <a:srgbClr val="3366FF"/>
                </a:solidFill>
              </a:rPr>
              <a:t>: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15900" y="1877462"/>
            <a:ext cx="5699125" cy="475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64403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Silicon Strip Sensor Specifications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:</a:t>
            </a:r>
          </a:p>
          <a:p>
            <a:pPr eaLnBrk="1"/>
            <a:endParaRPr lang="en-US" sz="22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42900" indent="-342900" eaLnBrk="1">
              <a:buFont typeface="Wingdings" charset="2"/>
              <a:buChar char="Ø"/>
            </a:pPr>
            <a:r>
              <a:rPr lang="en-US" sz="2200" dirty="0" smtClean="0">
                <a:latin typeface="Arial"/>
                <a:cs typeface="Arial"/>
              </a:rPr>
              <a:t>Double</a:t>
            </a:r>
            <a:r>
              <a:rPr lang="en-US" sz="2200" dirty="0">
                <a:latin typeface="Arial"/>
                <a:cs typeface="Arial"/>
              </a:rPr>
              <a:t>-sided </a:t>
            </a:r>
            <a:r>
              <a:rPr lang="en-US" sz="2200" dirty="0" smtClean="0">
                <a:latin typeface="Arial"/>
                <a:cs typeface="Arial"/>
              </a:rPr>
              <a:t>strip sensor</a:t>
            </a:r>
          </a:p>
          <a:p>
            <a:pPr marL="342900" indent="-342900" eaLnBrk="1">
              <a:buFont typeface="Wingdings" charset="2"/>
              <a:buChar char="Ø"/>
            </a:pPr>
            <a:r>
              <a:rPr lang="en-US" sz="2200" dirty="0" smtClean="0">
                <a:latin typeface="Arial"/>
                <a:cs typeface="Arial"/>
              </a:rPr>
              <a:t>Dimension </a:t>
            </a:r>
            <a:r>
              <a:rPr lang="en-US" sz="2200" dirty="0">
                <a:latin typeface="Arial"/>
                <a:cs typeface="Arial"/>
              </a:rPr>
              <a:t>: </a:t>
            </a:r>
            <a:r>
              <a:rPr lang="en-US" sz="2200" dirty="0" smtClean="0">
                <a:latin typeface="Arial"/>
                <a:cs typeface="Arial"/>
              </a:rPr>
              <a:t>Trapezoid</a:t>
            </a:r>
          </a:p>
          <a:p>
            <a:pPr lvl="1" eaLnBrk="1"/>
            <a:r>
              <a:rPr lang="en-US" sz="2200" dirty="0" smtClean="0">
                <a:latin typeface="Arial"/>
                <a:cs typeface="Arial"/>
              </a:rPr>
              <a:t>	(3.35 </a:t>
            </a:r>
            <a:r>
              <a:rPr lang="en-US" sz="2200" dirty="0">
                <a:latin typeface="Arial"/>
                <a:cs typeface="Arial"/>
              </a:rPr>
              <a:t>cm X </a:t>
            </a:r>
            <a:r>
              <a:rPr lang="en-US" sz="2200" dirty="0" smtClean="0">
                <a:latin typeface="Arial"/>
                <a:cs typeface="Arial"/>
              </a:rPr>
              <a:t>7.81 </a:t>
            </a:r>
            <a:r>
              <a:rPr lang="en-US" sz="2200" dirty="0">
                <a:latin typeface="Arial"/>
                <a:cs typeface="Arial"/>
              </a:rPr>
              <a:t>cm) X 7 </a:t>
            </a:r>
            <a:r>
              <a:rPr lang="en-US" sz="2200" dirty="0" smtClean="0">
                <a:latin typeface="Arial"/>
                <a:cs typeface="Arial"/>
              </a:rPr>
              <a:t>cm</a:t>
            </a:r>
            <a:endParaRPr lang="en-US" sz="2200" dirty="0">
              <a:latin typeface="Arial"/>
              <a:cs typeface="Arial"/>
            </a:endParaRPr>
          </a:p>
          <a:p>
            <a:pPr marL="342900" indent="-342900" eaLnBrk="1">
              <a:buFont typeface="Wingdings" charset="2"/>
              <a:buChar char="Ø"/>
            </a:pPr>
            <a:r>
              <a:rPr lang="en-US" sz="2200" dirty="0" smtClean="0">
                <a:latin typeface="Arial"/>
                <a:cs typeface="Arial"/>
              </a:rPr>
              <a:t>Thickness : 150 μm</a:t>
            </a:r>
          </a:p>
          <a:p>
            <a:pPr marL="342900" indent="-342900" eaLnBrk="1">
              <a:buFont typeface="Wingdings" charset="2"/>
              <a:buChar char="Ø"/>
            </a:pPr>
            <a:r>
              <a:rPr lang="en-US" sz="2200" dirty="0" smtClean="0">
                <a:latin typeface="Arial"/>
                <a:cs typeface="Arial"/>
              </a:rPr>
              <a:t>Pitch</a:t>
            </a:r>
            <a:r>
              <a:rPr lang="en-US" sz="2200" dirty="0">
                <a:latin typeface="Arial"/>
                <a:cs typeface="Arial"/>
              </a:rPr>
              <a:t>: 50 </a:t>
            </a:r>
            <a:r>
              <a:rPr lang="en-US" sz="2200" dirty="0" smtClean="0">
                <a:latin typeface="Arial"/>
                <a:cs typeface="Arial"/>
              </a:rPr>
              <a:t>μm</a:t>
            </a:r>
          </a:p>
          <a:p>
            <a:pPr marL="342900" indent="-342900" eaLnBrk="1">
              <a:buFont typeface="Wingdings" charset="2"/>
              <a:buChar char="Ø"/>
            </a:pPr>
            <a:r>
              <a:rPr lang="en-US" sz="2200" dirty="0" smtClean="0">
                <a:latin typeface="Arial"/>
                <a:cs typeface="Arial"/>
              </a:rPr>
              <a:t>Strip </a:t>
            </a:r>
            <a:r>
              <a:rPr lang="en-US" sz="2200" dirty="0">
                <a:latin typeface="Arial"/>
                <a:cs typeface="Arial"/>
              </a:rPr>
              <a:t>Orientation: parallel to </a:t>
            </a:r>
            <a:r>
              <a:rPr lang="en-US" sz="2200" dirty="0" smtClean="0">
                <a:latin typeface="Arial"/>
                <a:cs typeface="Arial"/>
              </a:rPr>
              <a:t>sidewalls </a:t>
            </a:r>
          </a:p>
          <a:p>
            <a:pPr eaLnBrk="1"/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smtClean="0">
                <a:latin typeface="Arial"/>
                <a:cs typeface="Arial"/>
              </a:rPr>
              <a:t>   </a:t>
            </a:r>
            <a:r>
              <a:rPr lang="en-US" sz="2200" dirty="0">
                <a:latin typeface="Arial"/>
                <a:cs typeface="Arial"/>
              </a:rPr>
              <a:t>	</a:t>
            </a:r>
            <a:r>
              <a:rPr lang="en-US" sz="2200" dirty="0" smtClean="0">
                <a:latin typeface="Arial"/>
                <a:cs typeface="Arial"/>
              </a:rPr>
              <a:t>of Trapezoid (diamond </a:t>
            </a:r>
            <a:r>
              <a:rPr lang="en-US" sz="2200" dirty="0">
                <a:latin typeface="Arial"/>
                <a:cs typeface="Arial"/>
              </a:rPr>
              <a:t>shape overlapping)</a:t>
            </a:r>
          </a:p>
          <a:p>
            <a:pPr marL="342900" indent="-342900" eaLnBrk="1">
              <a:buFont typeface="Wingdings" charset="2"/>
              <a:buChar char="Ø"/>
            </a:pPr>
            <a:r>
              <a:rPr lang="en-US" sz="2200" dirty="0" smtClean="0">
                <a:latin typeface="Arial"/>
                <a:cs typeface="Arial"/>
              </a:rPr>
              <a:t>16 </a:t>
            </a:r>
            <a:r>
              <a:rPr lang="en-US" sz="2200" dirty="0">
                <a:latin typeface="Arial"/>
                <a:cs typeface="Arial"/>
              </a:rPr>
              <a:t>sensors placed at 4 planes,</a:t>
            </a:r>
          </a:p>
          <a:p>
            <a:pPr eaLnBrk="1"/>
            <a:r>
              <a:rPr lang="en-US" sz="2200" dirty="0">
                <a:latin typeface="Arial"/>
                <a:cs typeface="Arial"/>
              </a:rPr>
              <a:t>    </a:t>
            </a:r>
            <a:r>
              <a:rPr lang="en-US" sz="2200" dirty="0" smtClean="0">
                <a:latin typeface="Arial"/>
                <a:cs typeface="Arial"/>
              </a:rPr>
              <a:t>	4 </a:t>
            </a:r>
            <a:r>
              <a:rPr lang="en-US" sz="2200" dirty="0">
                <a:latin typeface="Arial"/>
                <a:cs typeface="Arial"/>
              </a:rPr>
              <a:t>sensors/plane (up &amp; down, </a:t>
            </a:r>
            <a:r>
              <a:rPr lang="en-US" sz="2200" dirty="0" smtClean="0">
                <a:latin typeface="Arial"/>
                <a:cs typeface="Arial"/>
              </a:rPr>
              <a:t>left </a:t>
            </a:r>
            <a:r>
              <a:rPr lang="en-US" sz="2200" dirty="0">
                <a:latin typeface="Arial"/>
                <a:cs typeface="Arial"/>
              </a:rPr>
              <a:t>&amp; right), </a:t>
            </a:r>
            <a:endParaRPr lang="en-US" sz="2200" dirty="0" smtClean="0">
              <a:latin typeface="Arial"/>
              <a:cs typeface="Arial"/>
            </a:endParaRPr>
          </a:p>
          <a:p>
            <a:pPr eaLnBrk="1"/>
            <a:r>
              <a:rPr lang="en-US" sz="2200" dirty="0" smtClean="0">
                <a:latin typeface="Arial"/>
                <a:cs typeface="Arial"/>
              </a:rPr>
              <a:t>    	10 </a:t>
            </a:r>
            <a:r>
              <a:rPr lang="en-US" sz="2200" dirty="0">
                <a:latin typeface="Arial"/>
                <a:cs typeface="Arial"/>
              </a:rPr>
              <a:t>cm between the neighbor planes</a:t>
            </a:r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5247534" y="1515312"/>
            <a:ext cx="4405313" cy="4979988"/>
            <a:chOff x="3698" y="944"/>
            <a:chExt cx="2775" cy="3137"/>
          </a:xfrm>
        </p:grpSpPr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5521" y="2229"/>
              <a:ext cx="952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59147" rIns="90000" bIns="46800">
              <a:spAutoFit/>
            </a:bodyPr>
            <a:lstStyle>
              <a:lvl1pPr eaLnBrk="0">
                <a:tabLst>
                  <a:tab pos="723900" algn="l"/>
                  <a:tab pos="14478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eaLnBrk="0">
                <a:tabLst>
                  <a:tab pos="723900" algn="l"/>
                  <a:tab pos="14478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>
                <a:tabLst>
                  <a:tab pos="723900" algn="l"/>
                  <a:tab pos="14478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>
                <a:tabLst>
                  <a:tab pos="723900" algn="l"/>
                  <a:tab pos="14478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>
                <a:tabLst>
                  <a:tab pos="723900" algn="l"/>
                  <a:tab pos="14478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GB" sz="1400" dirty="0" smtClean="0">
                  <a:solidFill>
                    <a:srgbClr val="620000"/>
                  </a:solidFill>
                  <a:ea typeface="宋体" charset="0"/>
                  <a:cs typeface="宋体" charset="0"/>
                </a:rPr>
                <a:t>Strips </a:t>
              </a:r>
            </a:p>
            <a:p>
              <a:pPr eaLnBrk="1" hangingPunct="1">
                <a:buClrTx/>
                <a:buFontTx/>
                <a:buNone/>
              </a:pPr>
              <a:r>
                <a:rPr lang="en-GB" sz="1400" dirty="0" smtClean="0">
                  <a:solidFill>
                    <a:srgbClr val="620000"/>
                  </a:solidFill>
                  <a:ea typeface="宋体" charset="0"/>
                  <a:cs typeface="宋体" charset="0"/>
                </a:rPr>
                <a:t>on </a:t>
              </a:r>
              <a:r>
                <a:rPr lang="en-GB" sz="1400" dirty="0">
                  <a:solidFill>
                    <a:srgbClr val="620000"/>
                  </a:solidFill>
                  <a:ea typeface="宋体" charset="0"/>
                  <a:cs typeface="宋体" charset="0"/>
                </a:rPr>
                <a:t>back</a:t>
              </a:r>
            </a:p>
          </p:txBody>
        </p:sp>
        <p:sp>
          <p:nvSpPr>
            <p:cNvPr id="10" name="Freeform 6"/>
            <p:cNvSpPr>
              <a:spLocks noChangeArrowheads="1"/>
            </p:cNvSpPr>
            <p:nvPr/>
          </p:nvSpPr>
          <p:spPr bwMode="auto">
            <a:xfrm rot="10800000">
              <a:off x="3726" y="1105"/>
              <a:ext cx="2202" cy="1887"/>
            </a:xfrm>
            <a:custGeom>
              <a:avLst/>
              <a:gdLst>
                <a:gd name="T0" fmla="*/ 0 w 3836988"/>
                <a:gd name="T1" fmla="*/ 0 h 3600450"/>
                <a:gd name="T2" fmla="*/ 0 w 3836988"/>
                <a:gd name="T3" fmla="*/ 0 h 3600450"/>
                <a:gd name="T4" fmla="*/ 0 w 3836988"/>
                <a:gd name="T5" fmla="*/ 0 h 3600450"/>
                <a:gd name="T6" fmla="*/ 0 w 3836988"/>
                <a:gd name="T7" fmla="*/ 0 h 36004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808521 w 3836988"/>
                <a:gd name="T13" fmla="*/ 757487 h 3600450"/>
                <a:gd name="T14" fmla="*/ 3028467 w 3836988"/>
                <a:gd name="T15" fmla="*/ 3600450 h 36004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36988" h="3600450">
                  <a:moveTo>
                    <a:pt x="0" y="3600450"/>
                  </a:moveTo>
                  <a:lnTo>
                    <a:pt x="1211444" y="0"/>
                  </a:lnTo>
                  <a:lnTo>
                    <a:pt x="2625544" y="0"/>
                  </a:lnTo>
                  <a:lnTo>
                    <a:pt x="3836988" y="3600450"/>
                  </a:lnTo>
                  <a:lnTo>
                    <a:pt x="0" y="3600450"/>
                  </a:lnTo>
                  <a:close/>
                </a:path>
              </a:pathLst>
            </a:custGeom>
            <a:solidFill>
              <a:srgbClr val="FFFFFF"/>
            </a:solidFill>
            <a:ln w="25560">
              <a:solidFill>
                <a:srgbClr val="49494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" name="Group 7"/>
            <p:cNvGrpSpPr>
              <a:grpSpLocks/>
            </p:cNvGrpSpPr>
            <p:nvPr/>
          </p:nvGrpSpPr>
          <p:grpSpPr bwMode="auto">
            <a:xfrm>
              <a:off x="4241" y="1065"/>
              <a:ext cx="589" cy="2909"/>
              <a:chOff x="4241" y="1065"/>
              <a:chExt cx="589" cy="2909"/>
            </a:xfrm>
          </p:grpSpPr>
          <p:sp>
            <p:nvSpPr>
              <p:cNvPr id="41" name="Line 8"/>
              <p:cNvSpPr>
                <a:spLocks noChangeShapeType="1"/>
              </p:cNvSpPr>
              <p:nvPr/>
            </p:nvSpPr>
            <p:spPr bwMode="auto">
              <a:xfrm>
                <a:off x="4831" y="1080"/>
                <a:ext cx="1" cy="2883"/>
              </a:xfrm>
              <a:prstGeom prst="line">
                <a:avLst/>
              </a:prstGeom>
              <a:noFill/>
              <a:ln w="9360">
                <a:solidFill>
                  <a:srgbClr val="00CC98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9"/>
              <p:cNvSpPr>
                <a:spLocks noChangeShapeType="1"/>
              </p:cNvSpPr>
              <p:nvPr/>
            </p:nvSpPr>
            <p:spPr bwMode="auto">
              <a:xfrm>
                <a:off x="4413" y="2927"/>
                <a:ext cx="418" cy="1049"/>
              </a:xfrm>
              <a:prstGeom prst="line">
                <a:avLst/>
              </a:prstGeom>
              <a:noFill/>
              <a:ln w="19080">
                <a:solidFill>
                  <a:srgbClr val="00CC98"/>
                </a:solidFill>
                <a:prstDash val="dash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10"/>
              <p:cNvSpPr>
                <a:spLocks noChangeShapeType="1"/>
              </p:cNvSpPr>
              <p:nvPr/>
            </p:nvSpPr>
            <p:spPr bwMode="auto">
              <a:xfrm>
                <a:off x="4241" y="1065"/>
                <a:ext cx="589" cy="2910"/>
              </a:xfrm>
              <a:prstGeom prst="line">
                <a:avLst/>
              </a:prstGeom>
              <a:noFill/>
              <a:ln w="15840">
                <a:solidFill>
                  <a:srgbClr val="00CC98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4791" y="3923"/>
              <a:ext cx="76" cy="75"/>
            </a:xfrm>
            <a:prstGeom prst="ellipse">
              <a:avLst/>
            </a:prstGeom>
            <a:solidFill>
              <a:srgbClr val="00CC99"/>
            </a:solidFill>
            <a:ln w="25560">
              <a:solidFill>
                <a:srgbClr val="00956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4278" y="3704"/>
              <a:ext cx="854" cy="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60912" rIns="90000" bIns="46800">
              <a:spAutoFit/>
            </a:bodyPr>
            <a:lstStyle>
              <a:lvl1pPr eaLnBrk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eaLnBrk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buSzPct val="45000"/>
                <a:buFont typeface="Wingdings" charset="0"/>
                <a:buNone/>
              </a:pPr>
              <a:r>
                <a:rPr lang="en-GB" sz="1600">
                  <a:solidFill>
                    <a:srgbClr val="000000"/>
                  </a:solidFill>
                  <a:ea typeface="宋体" charset="0"/>
                  <a:cs typeface="宋体" charset="0"/>
                </a:rPr>
                <a:t>Beam</a:t>
              </a:r>
            </a:p>
          </p:txBody>
        </p:sp>
        <p:grpSp>
          <p:nvGrpSpPr>
            <p:cNvPr id="18" name="Group 13"/>
            <p:cNvGrpSpPr>
              <a:grpSpLocks/>
            </p:cNvGrpSpPr>
            <p:nvPr/>
          </p:nvGrpSpPr>
          <p:grpSpPr bwMode="auto">
            <a:xfrm>
              <a:off x="4344" y="944"/>
              <a:ext cx="900" cy="2685"/>
              <a:chOff x="4344" y="944"/>
              <a:chExt cx="900" cy="2685"/>
            </a:xfrm>
          </p:grpSpPr>
          <p:sp>
            <p:nvSpPr>
              <p:cNvPr id="36" name="Text Box 14"/>
              <p:cNvSpPr txBox="1">
                <a:spLocks noChangeArrowheads="1"/>
              </p:cNvSpPr>
              <p:nvPr/>
            </p:nvSpPr>
            <p:spPr bwMode="auto">
              <a:xfrm>
                <a:off x="4344" y="1342"/>
                <a:ext cx="448" cy="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57383" rIns="90000" bIns="46800">
                <a:spAutoFit/>
              </a:bodyPr>
              <a:lstStyle/>
              <a:p>
                <a:pPr hangingPunct="1">
                  <a:buSzPct val="45000"/>
                  <a:buFont typeface="Wingdings" charset="0"/>
                  <a:buNone/>
                </a:pPr>
                <a:r>
                  <a:rPr lang="en-US" sz="1200">
                    <a:solidFill>
                      <a:srgbClr val="0070C0"/>
                    </a:solidFill>
                    <a:ea typeface="宋体" charset="0"/>
                    <a:cs typeface="宋体" charset="0"/>
                  </a:rPr>
                  <a:t>50</a:t>
                </a:r>
                <a:r>
                  <a:rPr lang="el-GR" sz="1200">
                    <a:solidFill>
                      <a:srgbClr val="0070C0"/>
                    </a:solidFill>
                  </a:rPr>
                  <a:t>μ</a:t>
                </a:r>
                <a:r>
                  <a:rPr lang="en-US" sz="1200">
                    <a:solidFill>
                      <a:srgbClr val="0070C0"/>
                    </a:solidFill>
                    <a:ea typeface="宋体" charset="0"/>
                    <a:cs typeface="宋体" charset="0"/>
                  </a:rPr>
                  <a:t>m-pitch</a:t>
                </a:r>
              </a:p>
            </p:txBody>
          </p:sp>
          <p:sp>
            <p:nvSpPr>
              <p:cNvPr id="37" name="Text Box 15"/>
              <p:cNvSpPr txBox="1">
                <a:spLocks noChangeArrowheads="1"/>
              </p:cNvSpPr>
              <p:nvPr/>
            </p:nvSpPr>
            <p:spPr bwMode="auto">
              <a:xfrm>
                <a:off x="4761" y="2993"/>
                <a:ext cx="484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57383" rIns="90000" bIns="46800">
                <a:spAutoFit/>
              </a:bodyPr>
              <a:lstStyle>
                <a:lvl1pPr eaLnBrk="0">
                  <a:tabLst>
                    <a:tab pos="72390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eaLnBrk="0">
                  <a:tabLst>
                    <a:tab pos="72390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>
                  <a:tabLst>
                    <a:tab pos="72390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>
                  <a:tabLst>
                    <a:tab pos="72390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>
                  <a:tabLst>
                    <a:tab pos="72390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72390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72390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72390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72390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buSzPct val="45000"/>
                  <a:buFont typeface="Wingdings" charset="0"/>
                  <a:buNone/>
                </a:pPr>
                <a:r>
                  <a:rPr lang="en-US" sz="1200" b="1">
                    <a:solidFill>
                      <a:srgbClr val="0070C0"/>
                    </a:solidFill>
                    <a:ea typeface="宋体" charset="0"/>
                    <a:cs typeface="宋体" charset="0"/>
                  </a:rPr>
                  <a:t>3.35cm</a:t>
                </a:r>
              </a:p>
            </p:txBody>
          </p:sp>
          <p:sp>
            <p:nvSpPr>
              <p:cNvPr id="38" name="Text Box 16"/>
              <p:cNvSpPr txBox="1">
                <a:spLocks noChangeArrowheads="1"/>
              </p:cNvSpPr>
              <p:nvPr/>
            </p:nvSpPr>
            <p:spPr bwMode="auto">
              <a:xfrm>
                <a:off x="4622" y="944"/>
                <a:ext cx="510" cy="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57383" rIns="90000" bIns="46800">
                <a:spAutoFit/>
              </a:bodyPr>
              <a:lstStyle>
                <a:lvl1pPr eaLnBrk="0">
                  <a:tabLst>
                    <a:tab pos="72390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eaLnBrk="0">
                  <a:tabLst>
                    <a:tab pos="72390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>
                  <a:tabLst>
                    <a:tab pos="72390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>
                  <a:tabLst>
                    <a:tab pos="72390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>
                  <a:tabLst>
                    <a:tab pos="72390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72390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72390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72390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72390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buSzPct val="45000"/>
                  <a:buFont typeface="Wingdings" charset="0"/>
                  <a:buNone/>
                </a:pPr>
                <a:r>
                  <a:rPr lang="en-US" sz="1200" b="1">
                    <a:solidFill>
                      <a:srgbClr val="0070C0"/>
                    </a:solidFill>
                    <a:ea typeface="宋体" charset="0"/>
                    <a:cs typeface="宋体" charset="0"/>
                  </a:rPr>
                  <a:t>7.81 cm</a:t>
                </a:r>
              </a:p>
            </p:txBody>
          </p:sp>
          <p:pic>
            <p:nvPicPr>
              <p:cNvPr id="39" name="Picture 1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57" y="3290"/>
                <a:ext cx="237" cy="3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Text Box 18"/>
              <p:cNvSpPr txBox="1">
                <a:spLocks noChangeArrowheads="1"/>
              </p:cNvSpPr>
              <p:nvPr/>
            </p:nvSpPr>
            <p:spPr bwMode="auto">
              <a:xfrm rot="-5280000">
                <a:off x="4769" y="1943"/>
                <a:ext cx="391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59112" rIns="90000" bIns="45000"/>
              <a:lstStyle/>
              <a:p>
                <a:r>
                  <a:rPr lang="en-US" sz="1600">
                    <a:solidFill>
                      <a:srgbClr val="2323DC"/>
                    </a:solidFill>
                  </a:rPr>
                  <a:t>7 cm</a:t>
                </a:r>
              </a:p>
            </p:txBody>
          </p:sp>
        </p:grp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3975" y="1080"/>
              <a:ext cx="680" cy="1928"/>
            </a:xfrm>
            <a:prstGeom prst="line">
              <a:avLst/>
            </a:prstGeom>
            <a:noFill/>
            <a:ln w="9525">
              <a:solidFill>
                <a:srgbClr val="0047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3884" y="1080"/>
              <a:ext cx="680" cy="1928"/>
            </a:xfrm>
            <a:prstGeom prst="line">
              <a:avLst/>
            </a:prstGeom>
            <a:noFill/>
            <a:ln w="9525">
              <a:solidFill>
                <a:srgbClr val="0047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3794" y="1080"/>
              <a:ext cx="680" cy="1928"/>
            </a:xfrm>
            <a:prstGeom prst="line">
              <a:avLst/>
            </a:prstGeom>
            <a:noFill/>
            <a:ln w="9525">
              <a:solidFill>
                <a:srgbClr val="0047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 flipH="1">
              <a:off x="4995" y="1080"/>
              <a:ext cx="682" cy="192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H="1">
              <a:off x="5063" y="1103"/>
              <a:ext cx="682" cy="192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 flipH="1">
              <a:off x="5154" y="1080"/>
              <a:ext cx="682" cy="192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 flipH="1">
              <a:off x="3997" y="2123"/>
              <a:ext cx="229" cy="3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>
              <a:off x="5585" y="1987"/>
              <a:ext cx="227" cy="2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 Box 27"/>
            <p:cNvSpPr txBox="1">
              <a:spLocks noChangeArrowheads="1"/>
            </p:cNvSpPr>
            <p:nvPr/>
          </p:nvSpPr>
          <p:spPr bwMode="auto">
            <a:xfrm>
              <a:off x="3698" y="2378"/>
              <a:ext cx="682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59147" rIns="90000" bIns="46800">
              <a:spAutoFit/>
            </a:bodyPr>
            <a:lstStyle>
              <a:lvl1pPr eaLnBrk="0">
                <a:tabLst>
                  <a:tab pos="723900" algn="l"/>
                  <a:tab pos="14478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eaLnBrk="0">
                <a:tabLst>
                  <a:tab pos="723900" algn="l"/>
                  <a:tab pos="14478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>
                <a:tabLst>
                  <a:tab pos="723900" algn="l"/>
                  <a:tab pos="14478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>
                <a:tabLst>
                  <a:tab pos="723900" algn="l"/>
                  <a:tab pos="14478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>
                <a:tabLst>
                  <a:tab pos="723900" algn="l"/>
                  <a:tab pos="14478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GB" sz="1400" dirty="0">
                  <a:solidFill>
                    <a:srgbClr val="620000"/>
                  </a:solidFill>
                  <a:ea typeface="宋体" charset="0"/>
                  <a:cs typeface="宋体" charset="0"/>
                </a:rPr>
                <a:t>Strip </a:t>
              </a:r>
              <a:endParaRPr lang="en-GB" sz="1400" dirty="0" smtClean="0">
                <a:solidFill>
                  <a:srgbClr val="620000"/>
                </a:solidFill>
                <a:ea typeface="宋体" charset="0"/>
                <a:cs typeface="宋体" charset="0"/>
              </a:endParaRPr>
            </a:p>
            <a:p>
              <a:pPr eaLnBrk="1" hangingPunct="1">
                <a:buClrTx/>
                <a:buFontTx/>
                <a:buNone/>
              </a:pPr>
              <a:r>
                <a:rPr lang="en-GB" sz="1400" dirty="0" smtClean="0">
                  <a:solidFill>
                    <a:srgbClr val="620000"/>
                  </a:solidFill>
                  <a:ea typeface="宋体" charset="0"/>
                  <a:cs typeface="宋体" charset="0"/>
                </a:rPr>
                <a:t>on front</a:t>
              </a:r>
              <a:endParaRPr lang="en-GB" sz="1400" dirty="0">
                <a:solidFill>
                  <a:srgbClr val="620000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4066" y="1080"/>
              <a:ext cx="680" cy="1928"/>
            </a:xfrm>
            <a:prstGeom prst="line">
              <a:avLst/>
            </a:prstGeom>
            <a:noFill/>
            <a:ln w="9525">
              <a:solidFill>
                <a:srgbClr val="0047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>
              <a:off x="4156" y="1080"/>
              <a:ext cx="680" cy="1928"/>
            </a:xfrm>
            <a:prstGeom prst="line">
              <a:avLst/>
            </a:prstGeom>
            <a:noFill/>
            <a:ln w="9525">
              <a:solidFill>
                <a:srgbClr val="0047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>
              <a:off x="4247" y="1080"/>
              <a:ext cx="680" cy="1928"/>
            </a:xfrm>
            <a:prstGeom prst="line">
              <a:avLst/>
            </a:prstGeom>
            <a:noFill/>
            <a:ln w="9525">
              <a:solidFill>
                <a:srgbClr val="0047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 flipH="1">
              <a:off x="4813" y="1080"/>
              <a:ext cx="682" cy="192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2"/>
            <p:cNvSpPr>
              <a:spLocks noChangeShapeType="1"/>
            </p:cNvSpPr>
            <p:nvPr/>
          </p:nvSpPr>
          <p:spPr bwMode="auto">
            <a:xfrm flipH="1">
              <a:off x="4904" y="1080"/>
              <a:ext cx="682" cy="192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3"/>
            <p:cNvSpPr>
              <a:spLocks noChangeShapeType="1"/>
            </p:cNvSpPr>
            <p:nvPr/>
          </p:nvSpPr>
          <p:spPr bwMode="auto">
            <a:xfrm flipH="1">
              <a:off x="4723" y="1080"/>
              <a:ext cx="682" cy="192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4"/>
            <p:cNvSpPr>
              <a:spLocks noChangeShapeType="1"/>
            </p:cNvSpPr>
            <p:nvPr/>
          </p:nvSpPr>
          <p:spPr bwMode="auto">
            <a:xfrm flipH="1">
              <a:off x="4609" y="1080"/>
              <a:ext cx="682" cy="192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5"/>
            <p:cNvSpPr>
              <a:spLocks noChangeShapeType="1"/>
            </p:cNvSpPr>
            <p:nvPr/>
          </p:nvSpPr>
          <p:spPr bwMode="auto">
            <a:xfrm>
              <a:off x="4361" y="1080"/>
              <a:ext cx="680" cy="1928"/>
            </a:xfrm>
            <a:prstGeom prst="line">
              <a:avLst/>
            </a:prstGeom>
            <a:noFill/>
            <a:ln w="9525">
              <a:solidFill>
                <a:srgbClr val="0047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025F-23FF-4E4F-BF0D-AE4B0AC6C5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5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ounded Rectangle 1"/>
          <p:cNvSpPr/>
          <p:nvPr/>
        </p:nvSpPr>
        <p:spPr>
          <a:xfrm>
            <a:off x="233927" y="238703"/>
            <a:ext cx="8693766" cy="865187"/>
          </a:xfrm>
          <a:prstGeom prst="round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60468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Monte</a:t>
            </a:r>
            <a:r>
              <a:rPr lang="en-US" sz="3200" b="1" dirty="0">
                <a:solidFill>
                  <a:srgbClr val="000000"/>
                </a:solidFill>
                <a:cs typeface="Abadi MT Condensed Light"/>
              </a:rPr>
              <a:t>-</a:t>
            </a:r>
            <a:r>
              <a:rPr lang="en-US" sz="3200" b="1" dirty="0">
                <a:solidFill>
                  <a:srgbClr val="000000"/>
                </a:solidFill>
              </a:rPr>
              <a:t>Carlo S</a:t>
            </a:r>
            <a:r>
              <a:rPr lang="en-US" sz="3200" b="1" dirty="0" smtClean="0">
                <a:solidFill>
                  <a:srgbClr val="000000"/>
                </a:solidFill>
              </a:rPr>
              <a:t>imulation Results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927" y="1266954"/>
            <a:ext cx="4778434" cy="4801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  <a:latin typeface="Arial"/>
                <a:cs typeface="Arial"/>
              </a:rPr>
              <a:t>Generator:</a:t>
            </a:r>
          </a:p>
          <a:p>
            <a:r>
              <a:rPr lang="en-US" dirty="0">
                <a:latin typeface="Arial"/>
                <a:cs typeface="Arial"/>
              </a:rPr>
              <a:t>BOX Generator</a:t>
            </a:r>
          </a:p>
          <a:p>
            <a:r>
              <a:rPr lang="en-US" dirty="0">
                <a:latin typeface="Arial"/>
                <a:cs typeface="Arial"/>
              </a:rPr>
              <a:t>For single particle event</a:t>
            </a:r>
          </a:p>
          <a:p>
            <a:r>
              <a:rPr lang="en-US" dirty="0">
                <a:latin typeface="Arial"/>
                <a:cs typeface="Arial"/>
              </a:rPr>
              <a:t>ThetaRange: </a:t>
            </a:r>
            <a:r>
              <a:rPr lang="en-US" dirty="0" smtClean="0">
                <a:latin typeface="Arial"/>
                <a:cs typeface="Arial"/>
              </a:rPr>
              <a:t>0.17 </a:t>
            </a:r>
            <a:r>
              <a:rPr lang="en-US" dirty="0">
                <a:latin typeface="Arial"/>
                <a:cs typeface="Arial"/>
              </a:rPr>
              <a:t>– </a:t>
            </a:r>
            <a:r>
              <a:rPr lang="en-US" dirty="0" smtClean="0">
                <a:latin typeface="Arial"/>
                <a:cs typeface="Arial"/>
              </a:rPr>
              <a:t>0.45 </a:t>
            </a:r>
            <a:r>
              <a:rPr lang="en-US" dirty="0">
                <a:latin typeface="Arial"/>
                <a:cs typeface="Arial"/>
              </a:rPr>
              <a:t>degrees </a:t>
            </a:r>
            <a:r>
              <a:rPr lang="en-US" dirty="0" smtClean="0">
                <a:latin typeface="Arial"/>
                <a:cs typeface="Arial"/>
              </a:rPr>
              <a:t>(3-</a:t>
            </a:r>
            <a:r>
              <a:rPr lang="en-US" dirty="0">
                <a:latin typeface="Arial"/>
                <a:cs typeface="Arial"/>
              </a:rPr>
              <a:t>8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mrad)</a:t>
            </a:r>
          </a:p>
          <a:p>
            <a:r>
              <a:rPr lang="en-US" dirty="0">
                <a:latin typeface="Arial"/>
                <a:cs typeface="Arial"/>
              </a:rPr>
              <a:t>PhiRange: 0 – 360 degrees</a:t>
            </a:r>
          </a:p>
          <a:p>
            <a:endParaRPr lang="en-US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en-US" dirty="0">
                <a:solidFill>
                  <a:srgbClr val="3366FF"/>
                </a:solidFill>
                <a:latin typeface="Arial"/>
                <a:cs typeface="Arial"/>
              </a:rPr>
              <a:t>Simulation setting:</a:t>
            </a:r>
          </a:p>
          <a:p>
            <a:r>
              <a:rPr lang="en-US" dirty="0">
                <a:latin typeface="Arial"/>
                <a:cs typeface="Arial"/>
              </a:rPr>
              <a:t>1. Beam Particle : Antiproton</a:t>
            </a:r>
          </a:p>
          <a:p>
            <a:r>
              <a:rPr lang="en-US" dirty="0">
                <a:latin typeface="Arial"/>
                <a:cs typeface="Arial"/>
              </a:rPr>
              <a:t>2. Momentum : 8.9 GeV/c</a:t>
            </a:r>
          </a:p>
          <a:p>
            <a:r>
              <a:rPr lang="en-US" dirty="0">
                <a:latin typeface="Arial"/>
                <a:cs typeface="Arial"/>
              </a:rPr>
              <a:t>3. No. of events : 10000</a:t>
            </a:r>
          </a:p>
          <a:p>
            <a:r>
              <a:rPr lang="en-US" dirty="0">
                <a:latin typeface="Arial"/>
                <a:cs typeface="Arial"/>
              </a:rPr>
              <a:t>4. Propagation : </a:t>
            </a:r>
            <a:r>
              <a:rPr lang="en-US" dirty="0" smtClean="0">
                <a:latin typeface="Arial"/>
                <a:cs typeface="Arial"/>
              </a:rPr>
              <a:t>Geant3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>
                <a:solidFill>
                  <a:srgbClr val="3366FF"/>
                </a:solidFill>
                <a:latin typeface="Arial"/>
                <a:cs typeface="Arial"/>
              </a:rPr>
              <a:t>Digitization parameters: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Noise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: 1000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electrons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Threshold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of signal : 5000 electrons</a:t>
            </a:r>
          </a:p>
          <a:p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731" y="5626307"/>
            <a:ext cx="3473708" cy="1015663"/>
          </a:xfrm>
          <a:prstGeom prst="rect">
            <a:avLst/>
          </a:prstGeom>
          <a:pattFill prst="pct90">
            <a:fgClr>
              <a:schemeClr val="accent3">
                <a:lumMod val="60000"/>
                <a:lumOff val="40000"/>
              </a:schemeClr>
            </a:fgClr>
            <a:bgClr>
              <a:prstClr val="white"/>
            </a:bgClr>
          </a:patt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  <a:latin typeface="Arial"/>
                <a:cs typeface="Arial"/>
              </a:rPr>
              <a:t>result </a:t>
            </a:r>
            <a:r>
              <a:rPr lang="en-US" sz="2000" b="1" dirty="0">
                <a:solidFill>
                  <a:srgbClr val="008000"/>
                </a:solidFill>
                <a:latin typeface="Arial"/>
                <a:cs typeface="Arial"/>
              </a:rPr>
              <a:t>contains:</a:t>
            </a:r>
          </a:p>
          <a:p>
            <a: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  <a:t>1. Energy Loss.</a:t>
            </a:r>
          </a:p>
          <a:p>
            <a:r>
              <a:rPr lang="en-US" sz="2000" b="1" dirty="0">
                <a:solidFill>
                  <a:srgbClr val="0000FF"/>
                </a:solidFill>
                <a:latin typeface="Arial"/>
                <a:cs typeface="Arial"/>
              </a:rPr>
              <a:t>2. Position </a:t>
            </a:r>
            <a:r>
              <a:rPr lang="en-US" sz="2000" b="1" dirty="0" smtClean="0">
                <a:solidFill>
                  <a:srgbClr val="0000FF"/>
                </a:solidFill>
                <a:latin typeface="Arial"/>
                <a:cs typeface="Arial"/>
              </a:rPr>
              <a:t>Reconstruction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025F-23FF-4E4F-BF0D-AE4B0AC6C50A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 descr="Desktop1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295" y="2648057"/>
            <a:ext cx="4363961" cy="38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782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3927" y="238703"/>
            <a:ext cx="8693766" cy="865187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60468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Monte</a:t>
            </a:r>
            <a:r>
              <a:rPr lang="en-US" sz="3200" b="1" dirty="0">
                <a:solidFill>
                  <a:srgbClr val="000000"/>
                </a:solidFill>
                <a:cs typeface="Abadi MT Condensed Light"/>
              </a:rPr>
              <a:t>-</a:t>
            </a:r>
            <a:r>
              <a:rPr lang="en-US" sz="3200" b="1" dirty="0">
                <a:solidFill>
                  <a:srgbClr val="000000"/>
                </a:solidFill>
              </a:rPr>
              <a:t>Carlo S</a:t>
            </a:r>
            <a:r>
              <a:rPr lang="en-US" sz="3200" b="1" dirty="0" smtClean="0">
                <a:solidFill>
                  <a:srgbClr val="000000"/>
                </a:solidFill>
              </a:rPr>
              <a:t>imulation Results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00"/>
              </a:solidFill>
            </a:endParaRPr>
          </a:p>
        </p:txBody>
      </p:sp>
      <p:pic>
        <p:nvPicPr>
          <p:cNvPr id="5" name="Picture 4" descr="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641" y="1103890"/>
            <a:ext cx="3278507" cy="2843307"/>
          </a:xfrm>
          <a:prstGeom prst="rect">
            <a:avLst/>
          </a:prstGeom>
        </p:spPr>
      </p:pic>
      <p:pic>
        <p:nvPicPr>
          <p:cNvPr id="6" name="Picture 5" descr="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641" y="3970158"/>
            <a:ext cx="3278507" cy="275756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025F-23FF-4E4F-BF0D-AE4B0AC6C50A}" type="slidenum">
              <a:rPr lang="en-US" smtClean="0"/>
              <a:t>6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3927" y="1266954"/>
            <a:ext cx="4778434" cy="4801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  <a:latin typeface="Arial"/>
                <a:cs typeface="Arial"/>
              </a:rPr>
              <a:t>Generator:</a:t>
            </a:r>
          </a:p>
          <a:p>
            <a:r>
              <a:rPr lang="en-US" dirty="0">
                <a:latin typeface="Arial"/>
                <a:cs typeface="Arial"/>
              </a:rPr>
              <a:t>BOX Generator</a:t>
            </a:r>
          </a:p>
          <a:p>
            <a:r>
              <a:rPr lang="en-US" dirty="0">
                <a:latin typeface="Arial"/>
                <a:cs typeface="Arial"/>
              </a:rPr>
              <a:t>For single particle event</a:t>
            </a:r>
          </a:p>
          <a:p>
            <a:r>
              <a:rPr lang="en-US" dirty="0">
                <a:latin typeface="Arial"/>
                <a:cs typeface="Arial"/>
              </a:rPr>
              <a:t>ThetaRange: </a:t>
            </a:r>
            <a:r>
              <a:rPr lang="en-US" dirty="0" smtClean="0">
                <a:latin typeface="Arial"/>
                <a:cs typeface="Arial"/>
              </a:rPr>
              <a:t>0.17 </a:t>
            </a:r>
            <a:r>
              <a:rPr lang="en-US" dirty="0">
                <a:latin typeface="Arial"/>
                <a:cs typeface="Arial"/>
              </a:rPr>
              <a:t>– </a:t>
            </a:r>
            <a:r>
              <a:rPr lang="en-US" dirty="0" smtClean="0">
                <a:latin typeface="Arial"/>
                <a:cs typeface="Arial"/>
              </a:rPr>
              <a:t>0.45 </a:t>
            </a:r>
            <a:r>
              <a:rPr lang="en-US" dirty="0">
                <a:latin typeface="Arial"/>
                <a:cs typeface="Arial"/>
              </a:rPr>
              <a:t>degrees </a:t>
            </a:r>
            <a:r>
              <a:rPr lang="en-US" dirty="0" smtClean="0">
                <a:latin typeface="Arial"/>
                <a:cs typeface="Arial"/>
              </a:rPr>
              <a:t>(3-</a:t>
            </a:r>
            <a:r>
              <a:rPr lang="en-US" dirty="0">
                <a:latin typeface="Arial"/>
                <a:cs typeface="Arial"/>
              </a:rPr>
              <a:t>8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mrad)</a:t>
            </a:r>
          </a:p>
          <a:p>
            <a:r>
              <a:rPr lang="en-US" dirty="0">
                <a:latin typeface="Arial"/>
                <a:cs typeface="Arial"/>
              </a:rPr>
              <a:t>PhiRange: 0 – 360 degrees</a:t>
            </a:r>
          </a:p>
          <a:p>
            <a:endParaRPr lang="en-US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en-US" dirty="0">
                <a:solidFill>
                  <a:srgbClr val="3366FF"/>
                </a:solidFill>
                <a:latin typeface="Arial"/>
                <a:cs typeface="Arial"/>
              </a:rPr>
              <a:t>Simulation setting:</a:t>
            </a:r>
          </a:p>
          <a:p>
            <a:r>
              <a:rPr lang="en-US" dirty="0">
                <a:latin typeface="Arial"/>
                <a:cs typeface="Arial"/>
              </a:rPr>
              <a:t>1. Beam Particle : Antiproton</a:t>
            </a:r>
          </a:p>
          <a:p>
            <a:r>
              <a:rPr lang="en-US" dirty="0">
                <a:latin typeface="Arial"/>
                <a:cs typeface="Arial"/>
              </a:rPr>
              <a:t>2. Momentum : 8.9 GeV/c</a:t>
            </a:r>
          </a:p>
          <a:p>
            <a:r>
              <a:rPr lang="en-US" dirty="0">
                <a:latin typeface="Arial"/>
                <a:cs typeface="Arial"/>
              </a:rPr>
              <a:t>3. No. of events : 10000</a:t>
            </a:r>
          </a:p>
          <a:p>
            <a:r>
              <a:rPr lang="en-US" dirty="0">
                <a:latin typeface="Arial"/>
                <a:cs typeface="Arial"/>
              </a:rPr>
              <a:t>4. Propagation : </a:t>
            </a:r>
            <a:r>
              <a:rPr lang="en-US" dirty="0" smtClean="0">
                <a:latin typeface="Arial"/>
                <a:cs typeface="Arial"/>
              </a:rPr>
              <a:t>Geant3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>
                <a:solidFill>
                  <a:srgbClr val="3366FF"/>
                </a:solidFill>
                <a:latin typeface="Arial"/>
                <a:cs typeface="Arial"/>
              </a:rPr>
              <a:t>Digitization parameters: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Noise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: 1000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electrons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Threshold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of signal : 5000 electrons</a:t>
            </a:r>
          </a:p>
          <a:p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731" y="5626307"/>
            <a:ext cx="3473708" cy="1015663"/>
          </a:xfrm>
          <a:prstGeom prst="rect">
            <a:avLst/>
          </a:prstGeom>
          <a:pattFill prst="pct90">
            <a:fgClr>
              <a:schemeClr val="accent3">
                <a:lumMod val="60000"/>
                <a:lumOff val="40000"/>
              </a:schemeClr>
            </a:fgClr>
            <a:bgClr>
              <a:prstClr val="white"/>
            </a:bgClr>
          </a:patt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  <a:latin typeface="Arial"/>
                <a:cs typeface="Arial"/>
              </a:rPr>
              <a:t>result </a:t>
            </a:r>
            <a:r>
              <a:rPr lang="en-US" sz="2000" b="1" dirty="0">
                <a:solidFill>
                  <a:srgbClr val="008000"/>
                </a:solidFill>
                <a:latin typeface="Arial"/>
                <a:cs typeface="Arial"/>
              </a:rPr>
              <a:t>contains:</a:t>
            </a:r>
          </a:p>
          <a:p>
            <a: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  <a:t>1. Energy Loss.</a:t>
            </a:r>
          </a:p>
          <a:p>
            <a:r>
              <a:rPr lang="en-US" sz="2000" b="1" dirty="0">
                <a:solidFill>
                  <a:srgbClr val="0000FF"/>
                </a:solidFill>
                <a:latin typeface="Arial"/>
                <a:cs typeface="Arial"/>
              </a:rPr>
              <a:t>2. Position </a:t>
            </a:r>
            <a:r>
              <a:rPr lang="en-US" sz="2000" b="1" dirty="0" smtClean="0">
                <a:solidFill>
                  <a:srgbClr val="0000FF"/>
                </a:solidFill>
                <a:latin typeface="Arial"/>
                <a:cs typeface="Arial"/>
              </a:rPr>
              <a:t>Reconstruction</a:t>
            </a:r>
            <a:endParaRPr lang="en-US" sz="2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2079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licon_char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964" y="4027885"/>
            <a:ext cx="3426836" cy="26935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60468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Monte</a:t>
            </a:r>
            <a:r>
              <a:rPr lang="en-US" sz="3200" b="1" dirty="0">
                <a:solidFill>
                  <a:srgbClr val="000000"/>
                </a:solidFill>
                <a:cs typeface="Abadi MT Condensed Light"/>
              </a:rPr>
              <a:t>-</a:t>
            </a:r>
            <a:r>
              <a:rPr lang="en-US" sz="3200" b="1" dirty="0">
                <a:solidFill>
                  <a:srgbClr val="000000"/>
                </a:solidFill>
              </a:rPr>
              <a:t>Carlo S</a:t>
            </a:r>
            <a:r>
              <a:rPr lang="en-US" sz="3200" b="1" dirty="0" smtClean="0">
                <a:solidFill>
                  <a:srgbClr val="000000"/>
                </a:solidFill>
              </a:rPr>
              <a:t>imulation Results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00"/>
              </a:solidFill>
            </a:endParaRPr>
          </a:p>
        </p:txBody>
      </p:sp>
      <p:pic>
        <p:nvPicPr>
          <p:cNvPr id="8" name="Picture 7" descr="MC_Point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964" y="1168030"/>
            <a:ext cx="3426836" cy="276410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025F-23FF-4E4F-BF0D-AE4B0AC6C50A}" type="slidenum">
              <a:rPr lang="en-US" smtClean="0"/>
              <a:t>7</a:t>
            </a:fld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33927" y="238703"/>
            <a:ext cx="8693766" cy="865187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927" y="1266954"/>
            <a:ext cx="4778434" cy="4801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  <a:latin typeface="Arial"/>
                <a:cs typeface="Arial"/>
              </a:rPr>
              <a:t>Generator:</a:t>
            </a:r>
          </a:p>
          <a:p>
            <a:r>
              <a:rPr lang="en-US" dirty="0">
                <a:latin typeface="Arial"/>
                <a:cs typeface="Arial"/>
              </a:rPr>
              <a:t>BOX Generator</a:t>
            </a:r>
          </a:p>
          <a:p>
            <a:r>
              <a:rPr lang="en-US" dirty="0">
                <a:latin typeface="Arial"/>
                <a:cs typeface="Arial"/>
              </a:rPr>
              <a:t>For single particle event</a:t>
            </a:r>
          </a:p>
          <a:p>
            <a:r>
              <a:rPr lang="en-US" dirty="0">
                <a:latin typeface="Arial"/>
                <a:cs typeface="Arial"/>
              </a:rPr>
              <a:t>ThetaRange: </a:t>
            </a:r>
            <a:r>
              <a:rPr lang="en-US" dirty="0" smtClean="0">
                <a:latin typeface="Arial"/>
                <a:cs typeface="Arial"/>
              </a:rPr>
              <a:t>0.17 </a:t>
            </a:r>
            <a:r>
              <a:rPr lang="en-US" dirty="0">
                <a:latin typeface="Arial"/>
                <a:cs typeface="Arial"/>
              </a:rPr>
              <a:t>– </a:t>
            </a:r>
            <a:r>
              <a:rPr lang="en-US" dirty="0" smtClean="0">
                <a:latin typeface="Arial"/>
                <a:cs typeface="Arial"/>
              </a:rPr>
              <a:t>0.45 </a:t>
            </a:r>
            <a:r>
              <a:rPr lang="en-US" dirty="0">
                <a:latin typeface="Arial"/>
                <a:cs typeface="Arial"/>
              </a:rPr>
              <a:t>degrees </a:t>
            </a:r>
            <a:r>
              <a:rPr lang="en-US" dirty="0" smtClean="0">
                <a:latin typeface="Arial"/>
                <a:cs typeface="Arial"/>
              </a:rPr>
              <a:t>(3-</a:t>
            </a:r>
            <a:r>
              <a:rPr lang="en-US" dirty="0">
                <a:latin typeface="Arial"/>
                <a:cs typeface="Arial"/>
              </a:rPr>
              <a:t>8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mrad)</a:t>
            </a:r>
          </a:p>
          <a:p>
            <a:r>
              <a:rPr lang="en-US" dirty="0">
                <a:latin typeface="Arial"/>
                <a:cs typeface="Arial"/>
              </a:rPr>
              <a:t>PhiRange: 0 – 360 degrees</a:t>
            </a:r>
          </a:p>
          <a:p>
            <a:endParaRPr lang="en-US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en-US" dirty="0">
                <a:solidFill>
                  <a:srgbClr val="3366FF"/>
                </a:solidFill>
                <a:latin typeface="Arial"/>
                <a:cs typeface="Arial"/>
              </a:rPr>
              <a:t>Simulation setting:</a:t>
            </a:r>
          </a:p>
          <a:p>
            <a:r>
              <a:rPr lang="en-US" dirty="0">
                <a:latin typeface="Arial"/>
                <a:cs typeface="Arial"/>
              </a:rPr>
              <a:t>1. Beam Particle : Antiproton</a:t>
            </a:r>
          </a:p>
          <a:p>
            <a:r>
              <a:rPr lang="en-US" dirty="0">
                <a:latin typeface="Arial"/>
                <a:cs typeface="Arial"/>
              </a:rPr>
              <a:t>2. Momentum : 8.9 GeV/c</a:t>
            </a:r>
          </a:p>
          <a:p>
            <a:r>
              <a:rPr lang="en-US" dirty="0">
                <a:latin typeface="Arial"/>
                <a:cs typeface="Arial"/>
              </a:rPr>
              <a:t>3. No. of events : 10000</a:t>
            </a:r>
          </a:p>
          <a:p>
            <a:r>
              <a:rPr lang="en-US" dirty="0">
                <a:latin typeface="Arial"/>
                <a:cs typeface="Arial"/>
              </a:rPr>
              <a:t>4. Propagation : </a:t>
            </a:r>
            <a:r>
              <a:rPr lang="en-US" dirty="0" smtClean="0">
                <a:latin typeface="Arial"/>
                <a:cs typeface="Arial"/>
              </a:rPr>
              <a:t>Geant3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>
                <a:solidFill>
                  <a:srgbClr val="3366FF"/>
                </a:solidFill>
                <a:latin typeface="Arial"/>
                <a:cs typeface="Arial"/>
              </a:rPr>
              <a:t>Digitization parameters: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Noise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: 1000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electrons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Threshold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of signal : 5000 electrons</a:t>
            </a:r>
          </a:p>
          <a:p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731" y="5626307"/>
            <a:ext cx="3473708" cy="1015663"/>
          </a:xfrm>
          <a:prstGeom prst="rect">
            <a:avLst/>
          </a:prstGeom>
          <a:pattFill prst="pct90">
            <a:fgClr>
              <a:schemeClr val="accent3">
                <a:lumMod val="60000"/>
                <a:lumOff val="40000"/>
              </a:schemeClr>
            </a:fgClr>
            <a:bgClr>
              <a:prstClr val="white"/>
            </a:bgClr>
          </a:patt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  <a:latin typeface="Arial"/>
                <a:cs typeface="Arial"/>
              </a:rPr>
              <a:t>result </a:t>
            </a:r>
            <a:r>
              <a:rPr lang="en-US" sz="2000" b="1" dirty="0">
                <a:solidFill>
                  <a:srgbClr val="008000"/>
                </a:solidFill>
                <a:latin typeface="Arial"/>
                <a:cs typeface="Arial"/>
              </a:rPr>
              <a:t>contains:</a:t>
            </a:r>
          </a:p>
          <a:p>
            <a: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  <a:t>1. Energy Loss.</a:t>
            </a:r>
          </a:p>
          <a:p>
            <a:r>
              <a:rPr lang="en-US" sz="2000" b="1" dirty="0">
                <a:solidFill>
                  <a:srgbClr val="0000FF"/>
                </a:solidFill>
                <a:latin typeface="Arial"/>
                <a:cs typeface="Arial"/>
              </a:rPr>
              <a:t>2. Position </a:t>
            </a:r>
            <a:r>
              <a:rPr lang="en-US" sz="2000" b="1" dirty="0" smtClean="0">
                <a:solidFill>
                  <a:srgbClr val="0000FF"/>
                </a:solidFill>
                <a:latin typeface="Arial"/>
                <a:cs typeface="Arial"/>
              </a:rPr>
              <a:t>Reconstruction</a:t>
            </a:r>
            <a:endParaRPr lang="en-US" sz="2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7420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o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381" y="3068770"/>
            <a:ext cx="3590753" cy="3372564"/>
          </a:xfrm>
          <a:prstGeom prst="rect">
            <a:avLst/>
          </a:prstGeom>
        </p:spPr>
      </p:pic>
      <p:pic>
        <p:nvPicPr>
          <p:cNvPr id="18" name="Picture 17" descr="nb.png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77" y="1182503"/>
            <a:ext cx="3475649" cy="3442073"/>
          </a:xfrm>
          <a:prstGeom prst="rect">
            <a:avLst/>
          </a:prstGeom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474680" y="219903"/>
            <a:ext cx="821212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00000"/>
              </a:lnSpc>
              <a:buClr>
                <a:srgbClr val="005B82"/>
              </a:buClr>
            </a:pPr>
            <a:r>
              <a:rPr lang="en-GB" altLang="zh-CN" sz="3200" b="1" spc="-150" dirty="0" smtClean="0">
                <a:solidFill>
                  <a:srgbClr val="000000"/>
                </a:solidFill>
                <a:latin typeface="+mn-lt"/>
                <a:ea typeface="宋体" charset="0"/>
                <a:cs typeface="宋体" charset="0"/>
              </a:rPr>
              <a:t>Effect of Solenoid Magnetic Field</a:t>
            </a:r>
            <a:endParaRPr lang="en-GB" altLang="zh-CN" sz="3200" b="1" spc="-150" dirty="0">
              <a:solidFill>
                <a:srgbClr val="000000"/>
              </a:solidFill>
              <a:latin typeface="+mn-lt"/>
              <a:ea typeface="宋体" charset="0"/>
              <a:cs typeface="宋体" charset="0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668177" y="4671775"/>
            <a:ext cx="20313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Solenoid Field </a:t>
            </a:r>
            <a:r>
              <a:rPr lang="en-US" sz="2000" b="1" dirty="0">
                <a:solidFill>
                  <a:srgbClr val="FF0000"/>
                </a:solidFill>
              </a:rPr>
              <a:t>off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2989413" y="5850855"/>
            <a:ext cx="20139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Solenoid Field </a:t>
            </a:r>
            <a:r>
              <a:rPr lang="en-US" sz="2000" b="1" dirty="0">
                <a:solidFill>
                  <a:srgbClr val="FF0000"/>
                </a:solidFill>
              </a:rPr>
              <a:t>on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512394" y="1103890"/>
            <a:ext cx="3631606" cy="208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1313" indent="-341313" eaLnBrk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550"/>
              </a:spcBef>
              <a:buClr>
                <a:srgbClr val="009EE0"/>
              </a:buClr>
            </a:pPr>
            <a:r>
              <a:rPr lang="en-GB" altLang="zh-CN" sz="2000" dirty="0">
                <a:solidFill>
                  <a:srgbClr val="000000"/>
                </a:solidFill>
                <a:ea typeface="宋体" charset="0"/>
                <a:cs typeface="宋体" charset="0"/>
              </a:rPr>
              <a:t>BoxGenerator;</a:t>
            </a:r>
          </a:p>
          <a:p>
            <a:pPr eaLnBrk="1" hangingPunct="1">
              <a:lnSpc>
                <a:spcPct val="100000"/>
              </a:lnSpc>
              <a:spcBef>
                <a:spcPts val="550"/>
              </a:spcBef>
              <a:buClr>
                <a:srgbClr val="009EE0"/>
              </a:buClr>
            </a:pPr>
            <a:r>
              <a:rPr lang="en-GB" altLang="zh-CN" sz="2000" dirty="0">
                <a:solidFill>
                  <a:srgbClr val="000000"/>
                </a:solidFill>
                <a:ea typeface="宋体" charset="0"/>
                <a:cs typeface="宋体" charset="0"/>
              </a:rPr>
              <a:t>Beam Particle: antiProton;</a:t>
            </a:r>
          </a:p>
          <a:p>
            <a:pPr eaLnBrk="1" hangingPunct="1">
              <a:lnSpc>
                <a:spcPct val="100000"/>
              </a:lnSpc>
              <a:spcBef>
                <a:spcPts val="550"/>
              </a:spcBef>
              <a:buClr>
                <a:srgbClr val="009EE0"/>
              </a:buClr>
            </a:pPr>
            <a:r>
              <a:rPr lang="en-GB" altLang="zh-CN" sz="2000" dirty="0">
                <a:solidFill>
                  <a:srgbClr val="000000"/>
                </a:solidFill>
                <a:ea typeface="宋体" charset="0"/>
                <a:cs typeface="宋体" charset="0"/>
              </a:rPr>
              <a:t>Beam momentum: 3.5GeV/c;</a:t>
            </a:r>
          </a:p>
          <a:p>
            <a:pPr eaLnBrk="1" hangingPunct="1">
              <a:lnSpc>
                <a:spcPct val="100000"/>
              </a:lnSpc>
              <a:spcBef>
                <a:spcPts val="550"/>
              </a:spcBef>
              <a:buClr>
                <a:srgbClr val="009EE0"/>
              </a:buClr>
            </a:pPr>
            <a:r>
              <a:rPr lang="en-GB" altLang="zh-CN" sz="2000" dirty="0">
                <a:solidFill>
                  <a:srgbClr val="000000"/>
                </a:solidFill>
                <a:ea typeface="宋体" charset="0"/>
                <a:cs typeface="宋体" charset="0"/>
              </a:rPr>
              <a:t>Fixed theta: 5.2 mrad;</a:t>
            </a:r>
          </a:p>
          <a:p>
            <a:pPr eaLnBrk="1" hangingPunct="1">
              <a:lnSpc>
                <a:spcPct val="100000"/>
              </a:lnSpc>
              <a:spcBef>
                <a:spcPts val="550"/>
              </a:spcBef>
              <a:buClr>
                <a:srgbClr val="009EE0"/>
              </a:buClr>
            </a:pPr>
            <a:r>
              <a:rPr lang="en-GB" altLang="zh-CN" sz="2000" dirty="0">
                <a:solidFill>
                  <a:srgbClr val="000000"/>
                </a:solidFill>
                <a:ea typeface="宋体" charset="0"/>
                <a:cs typeface="宋体" charset="0"/>
              </a:rPr>
              <a:t>Azimuth: 0~360;</a:t>
            </a:r>
          </a:p>
          <a:p>
            <a:pPr eaLnBrk="1" hangingPunct="1">
              <a:lnSpc>
                <a:spcPct val="100000"/>
              </a:lnSpc>
              <a:spcBef>
                <a:spcPts val="550"/>
              </a:spcBef>
              <a:buClr>
                <a:srgbClr val="009EE0"/>
              </a:buClr>
            </a:pPr>
            <a:endParaRPr lang="en-GB" altLang="zh-CN" sz="2000" dirty="0">
              <a:solidFill>
                <a:srgbClr val="000000"/>
              </a:solidFill>
              <a:ea typeface="宋体" charset="0"/>
              <a:cs typeface="宋体" charset="0"/>
            </a:endParaRPr>
          </a:p>
          <a:p>
            <a:pPr eaLnBrk="1" hangingPunct="1">
              <a:lnSpc>
                <a:spcPct val="100000"/>
              </a:lnSpc>
              <a:spcBef>
                <a:spcPts val="550"/>
              </a:spcBef>
              <a:buClr>
                <a:srgbClr val="009EE0"/>
              </a:buClr>
            </a:pPr>
            <a:endParaRPr lang="en-GB" altLang="zh-CN" sz="2000" dirty="0">
              <a:solidFill>
                <a:srgbClr val="000000"/>
              </a:solidFill>
              <a:ea typeface="宋体" charset="0"/>
              <a:cs typeface="宋体" charset="0"/>
            </a:endParaRPr>
          </a:p>
          <a:p>
            <a:pPr eaLnBrk="1" hangingPunct="1">
              <a:lnSpc>
                <a:spcPct val="100000"/>
              </a:lnSpc>
              <a:spcBef>
                <a:spcPts val="550"/>
              </a:spcBef>
              <a:buClr>
                <a:srgbClr val="009EE0"/>
              </a:buClr>
            </a:pPr>
            <a:endParaRPr lang="en-GB" altLang="zh-CN" sz="2000" dirty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3038" y="6362681"/>
            <a:ext cx="7753419" cy="46166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altLang="zh-CN" sz="2400" dirty="0">
                <a:solidFill>
                  <a:srgbClr val="000000"/>
                </a:solidFill>
                <a:ea typeface="宋体" charset="0"/>
                <a:cs typeface="宋体" charset="0"/>
              </a:rPr>
              <a:t>Give rise to shift in Theta toward </a:t>
            </a:r>
            <a:r>
              <a:rPr lang="en-GB" altLang="zh-CN" sz="2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beam </a:t>
            </a:r>
            <a:r>
              <a:rPr lang="en-GB" altLang="zh-CN" sz="2400" dirty="0">
                <a:solidFill>
                  <a:srgbClr val="000000"/>
                </a:solidFill>
                <a:ea typeface="宋体" charset="0"/>
                <a:cs typeface="宋体" charset="0"/>
              </a:rPr>
              <a:t>axis for antiProton</a:t>
            </a:r>
            <a:r>
              <a:rPr lang="en-GB" altLang="zh-CN" sz="2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.</a:t>
            </a:r>
            <a:endParaRPr lang="en-GB" altLang="zh-CN" sz="2400" dirty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025F-23FF-4E4F-BF0D-AE4B0AC6C50A}" type="slidenum">
              <a:rPr lang="en-US" smtClean="0"/>
              <a:t>8</a:t>
            </a:fld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233927" y="238703"/>
            <a:ext cx="8693766" cy="865187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43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" y="238703"/>
            <a:ext cx="9144000" cy="865187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+mn-lt"/>
                <a:ea typeface="ＭＳ Ｐゴシック" charset="0"/>
              </a:rPr>
              <a:t>Challenges with </a:t>
            </a:r>
            <a:r>
              <a:rPr lang="en-US" sz="3200" b="1" dirty="0" smtClean="0">
                <a:solidFill>
                  <a:srgbClr val="000000"/>
                </a:solidFill>
                <a:latin typeface="+mn-lt"/>
                <a:ea typeface="ＭＳ Ｐゴシック" charset="0"/>
              </a:rPr>
              <a:t>Si-Detector Technology </a:t>
            </a:r>
            <a:endParaRPr lang="en-US" sz="3200" b="1" dirty="0">
              <a:solidFill>
                <a:srgbClr val="000000"/>
              </a:solidFill>
              <a:latin typeface="+mn-lt"/>
              <a:ea typeface="ＭＳ Ｐゴシック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33927" y="2464269"/>
            <a:ext cx="8910073" cy="2294802"/>
          </a:xfrm>
        </p:spPr>
        <p:txBody>
          <a:bodyPr>
            <a:noAutofit/>
          </a:bodyPr>
          <a:lstStyle/>
          <a:p>
            <a:pPr marL="0" indent="0">
              <a:spcAft>
                <a:spcPct val="0"/>
              </a:spcAft>
              <a:buClr>
                <a:srgbClr val="800000"/>
              </a:buClr>
              <a:buFont typeface="Times New Roman" charset="0"/>
              <a:buNone/>
            </a:pPr>
            <a:r>
              <a:rPr lang="en-US" sz="2200" b="1" dirty="0">
                <a:solidFill>
                  <a:srgbClr val="3366FF"/>
                </a:solidFill>
                <a:latin typeface="Arial"/>
                <a:ea typeface="ＭＳ Ｐゴシック" charset="0"/>
                <a:cs typeface="Arial"/>
              </a:rPr>
              <a:t>Effects of radiation induced defects: </a:t>
            </a:r>
            <a:endParaRPr lang="en-US" sz="2000" dirty="0">
              <a:solidFill>
                <a:schemeClr val="accent2"/>
              </a:solidFill>
              <a:latin typeface="Arial"/>
              <a:ea typeface="ＭＳ Ｐゴシック" charset="0"/>
              <a:cs typeface="Arial"/>
            </a:endParaRPr>
          </a:p>
          <a:p>
            <a:pPr marL="0" indent="0">
              <a:lnSpc>
                <a:spcPct val="80000"/>
              </a:lnSpc>
              <a:spcAft>
                <a:spcPct val="0"/>
              </a:spcAft>
              <a:buClr>
                <a:srgbClr val="800000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8000"/>
                </a:solidFill>
                <a:latin typeface="Arial"/>
                <a:ea typeface="ＭＳ Ｐゴシック" charset="0"/>
                <a:cs typeface="Arial"/>
              </a:rPr>
              <a:t>  </a:t>
            </a:r>
            <a:r>
              <a:rPr lang="en-US" sz="2000" dirty="0">
                <a:latin typeface="Arial"/>
                <a:ea typeface="ＭＳ Ｐゴシック" charset="0"/>
                <a:cs typeface="Arial"/>
              </a:rPr>
              <a:t>Charge trapping at defect </a:t>
            </a:r>
            <a:r>
              <a:rPr lang="en-US" sz="2000" dirty="0" smtClean="0">
                <a:latin typeface="Arial"/>
                <a:ea typeface="ＭＳ Ｐゴシック" charset="0"/>
                <a:cs typeface="Arial"/>
              </a:rPr>
              <a:t>centers</a:t>
            </a:r>
          </a:p>
          <a:p>
            <a:pPr marL="0" indent="0">
              <a:lnSpc>
                <a:spcPct val="80000"/>
              </a:lnSpc>
              <a:spcAft>
                <a:spcPct val="0"/>
              </a:spcAft>
              <a:buClr>
                <a:srgbClr val="800000"/>
              </a:buClr>
              <a:buNone/>
            </a:pPr>
            <a:endParaRPr lang="en-US" sz="2000" dirty="0">
              <a:latin typeface="Arial"/>
              <a:ea typeface="ＭＳ Ｐゴシック" charset="0"/>
              <a:cs typeface="Arial"/>
            </a:endParaRPr>
          </a:p>
          <a:p>
            <a:pPr marL="0" indent="0">
              <a:lnSpc>
                <a:spcPct val="80000"/>
              </a:lnSpc>
              <a:spcAft>
                <a:spcPct val="0"/>
              </a:spcAft>
              <a:buClr>
                <a:srgbClr val="800000"/>
              </a:buClr>
              <a:buFont typeface="Arial" charset="0"/>
              <a:buChar char="•"/>
            </a:pPr>
            <a:r>
              <a:rPr lang="en-US" sz="2000" dirty="0">
                <a:latin typeface="Arial"/>
                <a:ea typeface="ＭＳ Ｐゴシック" charset="0"/>
                <a:cs typeface="Arial"/>
              </a:rPr>
              <a:t>  Enhanced generation or recombination </a:t>
            </a:r>
            <a:r>
              <a:rPr lang="en-US" sz="2000" dirty="0" smtClean="0">
                <a:latin typeface="Arial"/>
                <a:ea typeface="ＭＳ Ｐゴシック" charset="0"/>
                <a:cs typeface="Arial"/>
              </a:rPr>
              <a:t>current</a:t>
            </a:r>
          </a:p>
          <a:p>
            <a:pPr marL="0" indent="0">
              <a:lnSpc>
                <a:spcPct val="80000"/>
              </a:lnSpc>
              <a:spcAft>
                <a:spcPct val="0"/>
              </a:spcAft>
              <a:buClr>
                <a:srgbClr val="800000"/>
              </a:buClr>
              <a:buNone/>
            </a:pPr>
            <a:r>
              <a:rPr lang="en-US" sz="2000" dirty="0" smtClean="0">
                <a:latin typeface="Arial"/>
                <a:ea typeface="ＭＳ Ｐゴシック" charset="0"/>
                <a:cs typeface="Arial"/>
              </a:rPr>
              <a:t> </a:t>
            </a:r>
          </a:p>
          <a:p>
            <a:pPr marL="0" indent="0">
              <a:lnSpc>
                <a:spcPct val="80000"/>
              </a:lnSpc>
              <a:spcAft>
                <a:spcPct val="0"/>
              </a:spcAft>
              <a:buClr>
                <a:srgbClr val="800000"/>
              </a:buClr>
              <a:buFont typeface="Arial" charset="0"/>
              <a:buChar char="•"/>
            </a:pPr>
            <a:r>
              <a:rPr lang="en-US" sz="2000" dirty="0" smtClean="0">
                <a:latin typeface="Arial"/>
                <a:ea typeface="ＭＳ Ｐゴシック" charset="0"/>
                <a:cs typeface="Arial"/>
              </a:rPr>
              <a:t>  Modification of the electrostatic potential within device due to changes                	in space - charge profile</a:t>
            </a:r>
          </a:p>
          <a:p>
            <a:pPr marL="0" indent="0">
              <a:lnSpc>
                <a:spcPct val="80000"/>
              </a:lnSpc>
              <a:spcAft>
                <a:spcPct val="0"/>
              </a:spcAft>
              <a:buClr>
                <a:srgbClr val="800000"/>
              </a:buClr>
              <a:buNone/>
            </a:pPr>
            <a:endParaRPr lang="en-US" sz="2000" dirty="0"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42513" y="1116718"/>
            <a:ext cx="830580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2400" dirty="0" smtClean="0">
              <a:solidFill>
                <a:srgbClr val="800000"/>
              </a:solidFill>
              <a:latin typeface="Arial"/>
              <a:cs typeface="Arial"/>
            </a:endParaRPr>
          </a:p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With 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Luminosity of 10</a:t>
            </a:r>
            <a:r>
              <a:rPr lang="en-US" sz="2400" baseline="30000" dirty="0">
                <a:solidFill>
                  <a:srgbClr val="632523"/>
                </a:solidFill>
                <a:latin typeface="Arial"/>
                <a:cs typeface="Arial"/>
              </a:rPr>
              <a:t>32</a:t>
            </a:r>
            <a:r>
              <a:rPr lang="en-US" sz="2400" baseline="30000" dirty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 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cm</a:t>
            </a:r>
            <a:r>
              <a:rPr lang="en-US" sz="2400" baseline="30000" dirty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-2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s</a:t>
            </a:r>
            <a:r>
              <a:rPr lang="en-US" sz="2400" baseline="30000" dirty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-1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, Si-detector technology may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suffer Radiation Damage 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297222" y="2933890"/>
            <a:ext cx="3173413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800000"/>
              </a:buClr>
            </a:pPr>
            <a:r>
              <a:rPr lang="en-US" sz="2000" dirty="0">
                <a:solidFill>
                  <a:srgbClr val="0000FF"/>
                </a:solidFill>
              </a:rPr>
              <a:t>Reduced charge </a:t>
            </a:r>
          </a:p>
          <a:p>
            <a:pPr>
              <a:buClr>
                <a:srgbClr val="800000"/>
              </a:buClr>
            </a:pPr>
            <a:r>
              <a:rPr lang="en-US" sz="2000" dirty="0">
                <a:solidFill>
                  <a:srgbClr val="0000FF"/>
                </a:solidFill>
              </a:rPr>
              <a:t>collection efficiency (CCE)</a:t>
            </a:r>
          </a:p>
        </p:txBody>
      </p:sp>
      <p:sp>
        <p:nvSpPr>
          <p:cNvPr id="7" name="Right Brace 6"/>
          <p:cNvSpPr/>
          <p:nvPr/>
        </p:nvSpPr>
        <p:spPr bwMode="auto">
          <a:xfrm>
            <a:off x="5904408" y="2924710"/>
            <a:ext cx="253600" cy="846629"/>
          </a:xfrm>
          <a:prstGeom prst="rightBrace">
            <a:avLst/>
          </a:prstGeom>
          <a:gradFill flip="none" rotWithShape="1">
            <a:gsLst>
              <a:gs pos="0">
                <a:srgbClr val="00B8FF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025F-23FF-4E4F-BF0D-AE4B0AC6C50A}" type="slidenum">
              <a:rPr lang="en-US" smtClean="0"/>
              <a:t>9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33927" y="238703"/>
            <a:ext cx="8693766" cy="865187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72772" y="5025434"/>
            <a:ext cx="8183562" cy="1516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800000"/>
              </a:buClr>
              <a:buFont typeface="Wingdings" charset="2"/>
              <a:buChar char="Ø"/>
            </a:pPr>
            <a:r>
              <a:rPr lang="en-US" sz="2400" dirty="0" smtClean="0">
                <a:solidFill>
                  <a:srgbClr val="632523"/>
                </a:solidFill>
                <a:latin typeface="Arial" charset="0"/>
                <a:ea typeface="ＭＳ Ｐゴシック" charset="0"/>
              </a:rPr>
              <a:t>Wide Band gap material : Radiation Hard </a:t>
            </a:r>
          </a:p>
          <a:p>
            <a:pPr>
              <a:buClr>
                <a:srgbClr val="800000"/>
              </a:buClr>
              <a:buFont typeface="Wingdings" charset="2"/>
              <a:buChar char="Ø"/>
            </a:pPr>
            <a:r>
              <a:rPr lang="en-US" sz="2400" dirty="0" smtClean="0">
                <a:solidFill>
                  <a:srgbClr val="632523"/>
                </a:solidFill>
                <a:latin typeface="Arial" charset="0"/>
                <a:ea typeface="ＭＳ Ｐゴシック" charset="0"/>
              </a:rPr>
              <a:t>This reduces the generation/recombination rates</a:t>
            </a:r>
          </a:p>
          <a:p>
            <a:pPr>
              <a:buClr>
                <a:srgbClr val="800000"/>
              </a:buClr>
              <a:buFont typeface="Wingdings" charset="2"/>
              <a:buChar char="Ø"/>
            </a:pPr>
            <a:r>
              <a:rPr lang="en-US" sz="2400" dirty="0" smtClean="0">
                <a:solidFill>
                  <a:srgbClr val="632523"/>
                </a:solidFill>
                <a:latin typeface="Arial" charset="0"/>
                <a:ea typeface="ＭＳ Ｐゴシック" charset="0"/>
              </a:rPr>
              <a:t>Increase in energy gap suppresses leakage currents</a:t>
            </a:r>
          </a:p>
        </p:txBody>
      </p:sp>
    </p:spTree>
    <p:extLst>
      <p:ext uri="{BB962C8B-B14F-4D97-AF65-F5344CB8AC3E}">
        <p14:creationId xmlns:p14="http://schemas.microsoft.com/office/powerpoint/2010/main" val="275043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6094960</TotalTime>
  <Words>2143</Words>
  <Application>Microsoft Macintosh PowerPoint</Application>
  <PresentationFormat>On-screen Show (4:3)</PresentationFormat>
  <Paragraphs>339</Paragraphs>
  <Slides>17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Challenges with Si-Detector Technology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IITB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MANOJ   JADHAV</dc:creator>
  <cp:lastModifiedBy>MANOJ   JADHAV</cp:lastModifiedBy>
  <cp:revision>144</cp:revision>
  <dcterms:created xsi:type="dcterms:W3CDTF">2012-07-21T15:24:35Z</dcterms:created>
  <dcterms:modified xsi:type="dcterms:W3CDTF">2012-09-11T04:32:10Z</dcterms:modified>
</cp:coreProperties>
</file>