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90" r:id="rId2"/>
    <p:sldId id="308" r:id="rId3"/>
    <p:sldId id="365" r:id="rId4"/>
    <p:sldId id="374" r:id="rId5"/>
  </p:sldIdLst>
  <p:sldSz cx="9144000" cy="6858000" type="screen4x3"/>
  <p:notesSz cx="6797675" cy="9874250"/>
  <p:defaultTextStyle>
    <a:defPPr>
      <a:defRPr lang="en-US"/>
    </a:defPPr>
    <a:lvl1pPr algn="ctr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1pPr>
    <a:lvl2pPr marL="457200" algn="ctr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2pPr>
    <a:lvl3pPr marL="914400" algn="ctr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3pPr>
    <a:lvl4pPr marL="1371600" algn="ctr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4pPr>
    <a:lvl5pPr marL="1828800" algn="ctr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45000"/>
      <a:buFont typeface="Wingdings" pitchFamily="2" charset="2"/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 baseline="60000">
        <a:solidFill>
          <a:srgbClr val="0000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6600"/>
    <a:srgbClr val="00CC00"/>
    <a:srgbClr val="FF9900"/>
    <a:srgbClr val="FFCCCC"/>
    <a:srgbClr val="00CCFF"/>
    <a:srgbClr val="CC0066"/>
    <a:srgbClr val="CC3300"/>
    <a:srgbClr val="FFFF00"/>
    <a:srgbClr val="CC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97" autoAdjust="0"/>
    <p:restoredTop sz="99580" autoAdjust="0"/>
  </p:normalViewPr>
  <p:slideViewPr>
    <p:cSldViewPr>
      <p:cViewPr varScale="1">
        <p:scale>
          <a:sx n="78" d="100"/>
          <a:sy n="78" d="100"/>
        </p:scale>
        <p:origin x="-379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4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8" tIns="46304" rIns="92608" bIns="46304" numCol="1" anchor="t" anchorCtr="0" compatLnSpc="1">
            <a:prstTxWarp prst="textNoShape">
              <a:avLst/>
            </a:prstTxWarp>
          </a:bodyPr>
          <a:lstStyle>
            <a:lvl1pPr algn="l" defTabSz="925276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94" y="0"/>
            <a:ext cx="2945862" cy="494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8" tIns="46304" rIns="92608" bIns="46304" numCol="1" anchor="t" anchorCtr="0" compatLnSpc="1">
            <a:prstTxWarp prst="textNoShape">
              <a:avLst/>
            </a:prstTxWarp>
          </a:bodyPr>
          <a:lstStyle>
            <a:lvl1pPr algn="r" defTabSz="925276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8010"/>
            <a:ext cx="2945862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8" tIns="46304" rIns="92608" bIns="46304" numCol="1" anchor="b" anchorCtr="0" compatLnSpc="1">
            <a:prstTxWarp prst="textNoShape">
              <a:avLst/>
            </a:prstTxWarp>
          </a:bodyPr>
          <a:lstStyle>
            <a:lvl1pPr algn="l" defTabSz="925276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94" y="9378010"/>
            <a:ext cx="2945862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08" tIns="46304" rIns="92608" bIns="46304" numCol="1" anchor="b" anchorCtr="0" compatLnSpc="1">
            <a:prstTxWarp prst="textNoShape">
              <a:avLst/>
            </a:prstTxWarp>
          </a:bodyPr>
          <a:lstStyle>
            <a:lvl1pPr algn="r" defTabSz="925276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fld id="{100CFC79-0854-41B6-AECA-4B26DC49E8A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2349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862" cy="494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>
            <a:lvl1pPr algn="l" defTabSz="917642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294" y="0"/>
            <a:ext cx="2945862" cy="4947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>
            <a:lvl1pPr algn="r" defTabSz="917642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31863" y="741363"/>
            <a:ext cx="4935537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64" y="4691303"/>
            <a:ext cx="5440268" cy="4443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1" tIns="45915" rIns="91831" bIns="459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8010"/>
            <a:ext cx="2945862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1" tIns="45915" rIns="91831" bIns="45915" numCol="1" anchor="b" anchorCtr="0" compatLnSpc="1">
            <a:prstTxWarp prst="textNoShape">
              <a:avLst/>
            </a:prstTxWarp>
          </a:bodyPr>
          <a:lstStyle>
            <a:lvl1pPr algn="l" defTabSz="917642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294" y="9378010"/>
            <a:ext cx="2945862" cy="494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31" tIns="45915" rIns="91831" bIns="45915" numCol="1" anchor="b" anchorCtr="0" compatLnSpc="1">
            <a:prstTxWarp prst="textNoShape">
              <a:avLst/>
            </a:prstTxWarp>
          </a:bodyPr>
          <a:lstStyle>
            <a:lvl1pPr algn="r" defTabSz="917642" hangingPunct="1">
              <a:lnSpc>
                <a:spcPct val="100000"/>
              </a:lnSpc>
              <a:buClrTx/>
              <a:buSzTx/>
              <a:buFontTx/>
              <a:buNone/>
              <a:defRPr sz="1200" baseline="0">
                <a:solidFill>
                  <a:schemeClr val="tx1"/>
                </a:solidFill>
              </a:defRPr>
            </a:lvl1pPr>
          </a:lstStyle>
          <a:p>
            <a:fld id="{3E99F344-4DD7-4736-923E-57126C5EB8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139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CCC97-3F2F-4ADC-A4CB-7313C3AD024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401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6C722D-263A-46BA-BEB6-738FE519781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0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1B087A-E2FD-4143-8957-D51B4A149D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6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5CB9E0-2227-4349-A439-1A748078493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450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8D73C-D155-4BE3-8F8A-870F3E3FC1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440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84568F-6FCA-448B-B994-7759EB3FAD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19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F0A291-DCD1-42A6-9669-05E6878F82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821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0C03B-7FBC-447A-A98E-4109F053358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72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76347E-90C7-45C0-B264-FF7F314130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648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658EE0-65EE-4A73-9331-DB1BB1978B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60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46CB5-F0BB-4AB2-9A29-BEBC1A4D2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38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Fare clic per modificare gli stili del testo dello schema</a:t>
            </a:r>
          </a:p>
          <a:p>
            <a:pPr lvl="1"/>
            <a:r>
              <a:rPr lang="en-US" smtClean="0"/>
              <a:t>Secondo livello</a:t>
            </a:r>
          </a:p>
          <a:p>
            <a:pPr lvl="2"/>
            <a:r>
              <a:rPr lang="en-US" smtClean="0"/>
              <a:t>Terzo livello</a:t>
            </a:r>
          </a:p>
          <a:p>
            <a:pPr lvl="3"/>
            <a:r>
              <a:rPr lang="en-US" smtClean="0"/>
              <a:t>Quarto livello</a:t>
            </a:r>
          </a:p>
          <a:p>
            <a:pPr lvl="4"/>
            <a:r>
              <a:rPr lang="en-US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hangingPunct="1">
              <a:lnSpc>
                <a:spcPct val="100000"/>
              </a:lnSpc>
              <a:buClrTx/>
              <a:buSzTx/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buClrTx/>
              <a:buSzTx/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Daniela Calvo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buClrTx/>
              <a:buSzTx/>
              <a:buFontTx/>
              <a:buNone/>
              <a:defRPr sz="1400" baseline="0">
                <a:solidFill>
                  <a:schemeClr val="tx1"/>
                </a:solidFill>
              </a:defRPr>
            </a:lvl1pPr>
          </a:lstStyle>
          <a:p>
            <a:fld id="{6BE589F4-48CF-4581-83C4-9331A6F1BE9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0" y="3141663"/>
            <a:ext cx="9144000" cy="719397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2800" baseline="0" dirty="0" smtClean="0">
                <a:solidFill>
                  <a:schemeClr val="bg1"/>
                </a:solidFill>
              </a:rPr>
              <a:t>Work progress in Turin x the MVD</a:t>
            </a:r>
            <a:endParaRPr lang="en-US" sz="2400" baseline="0" dirty="0">
              <a:solidFill>
                <a:schemeClr val="bg1"/>
              </a:solidFill>
            </a:endParaRPr>
          </a:p>
        </p:txBody>
      </p:sp>
      <p:pic>
        <p:nvPicPr>
          <p:cNvPr id="185348" name="Picture 4" descr="pand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81075"/>
            <a:ext cx="2222500" cy="3240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5349" name="Text Box 5"/>
          <p:cNvSpPr txBox="1">
            <a:spLocks noChangeArrowheads="1"/>
          </p:cNvSpPr>
          <p:nvPr/>
        </p:nvSpPr>
        <p:spPr bwMode="auto">
          <a:xfrm>
            <a:off x="3635870" y="6011066"/>
            <a:ext cx="5435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it-IT" sz="2000" b="1" baseline="0" dirty="0" smtClean="0">
                <a:solidFill>
                  <a:srgbClr val="0000FF"/>
                </a:solidFill>
              </a:rPr>
              <a:t>Daniela Calvo</a:t>
            </a:r>
            <a:endParaRPr lang="en-GB" sz="2000" b="1" baseline="0" dirty="0">
              <a:solidFill>
                <a:srgbClr val="0000FF"/>
              </a:solidFill>
            </a:endParaRPr>
          </a:p>
        </p:txBody>
      </p:sp>
      <p:sp>
        <p:nvSpPr>
          <p:cNvPr id="185350" name="Text Box 6"/>
          <p:cNvSpPr txBox="1">
            <a:spLocks noChangeArrowheads="1"/>
          </p:cNvSpPr>
          <p:nvPr/>
        </p:nvSpPr>
        <p:spPr bwMode="auto">
          <a:xfrm>
            <a:off x="250825" y="5876925"/>
            <a:ext cx="4082143" cy="646331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it-IT" sz="1800" baseline="0" dirty="0" smtClean="0">
                <a:solidFill>
                  <a:schemeClr val="bg1"/>
                </a:solidFill>
              </a:rPr>
              <a:t>MVD meeting</a:t>
            </a:r>
            <a:endParaRPr lang="it-IT" sz="1800" baseline="0" dirty="0">
              <a:solidFill>
                <a:schemeClr val="bg1"/>
              </a:solidFill>
            </a:endParaRPr>
          </a:p>
          <a:p>
            <a:pPr algn="l"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it-IT" sz="1800" baseline="0" dirty="0">
                <a:solidFill>
                  <a:schemeClr val="bg1"/>
                </a:solidFill>
              </a:rPr>
              <a:t>PANDA meeting, </a:t>
            </a:r>
            <a:r>
              <a:rPr lang="it-IT" sz="1800" baseline="0" dirty="0" smtClean="0">
                <a:solidFill>
                  <a:schemeClr val="bg1"/>
                </a:solidFill>
              </a:rPr>
              <a:t>September 11° </a:t>
            </a:r>
            <a:r>
              <a:rPr lang="it-IT" sz="1800" baseline="0" dirty="0">
                <a:solidFill>
                  <a:schemeClr val="bg1"/>
                </a:solidFill>
              </a:rPr>
              <a:t>2012</a:t>
            </a:r>
            <a:endParaRPr lang="en-GB" sz="1800" baseline="0" dirty="0">
              <a:solidFill>
                <a:schemeClr val="bg1"/>
              </a:solidFill>
            </a:endParaRPr>
          </a:p>
        </p:txBody>
      </p:sp>
      <p:pic>
        <p:nvPicPr>
          <p:cNvPr id="185351" name="Picture 7" descr="MvdWebLogo_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404813"/>
            <a:ext cx="5327650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D. Calvo</a:t>
            </a: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0" y="116540"/>
            <a:ext cx="9144000" cy="482975"/>
          </a:xfrm>
          <a:prstGeom prst="rect">
            <a:avLst/>
          </a:prstGeom>
          <a:solidFill>
            <a:srgbClr val="00CC00"/>
          </a:solidFill>
          <a:ln>
            <a:noFill/>
          </a:ln>
          <a:effectLst/>
          <a:extLst/>
        </p:spPr>
        <p:txBody>
          <a:bodyPr anchor="ctr" anchorCtr="1"/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2800" b="1" baseline="0" dirty="0" smtClean="0">
                <a:solidFill>
                  <a:schemeClr val="tx1"/>
                </a:solidFill>
              </a:rPr>
              <a:t>Pixel assemblies</a:t>
            </a:r>
            <a:endParaRPr lang="en-US" sz="2800" b="1" baseline="0" dirty="0">
              <a:solidFill>
                <a:schemeClr val="tx1"/>
              </a:solidFill>
            </a:endParaRPr>
          </a:p>
        </p:txBody>
      </p:sp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19512" y="692620"/>
            <a:ext cx="6424748" cy="288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 smtClean="0">
                <a:solidFill>
                  <a:srgbClr val="0000FF"/>
                </a:solidFill>
              </a:rPr>
              <a:t>Beam </a:t>
            </a:r>
            <a:r>
              <a:rPr lang="en-US" sz="1400" baseline="0" dirty="0">
                <a:solidFill>
                  <a:srgbClr val="0000FF"/>
                </a:solidFill>
              </a:rPr>
              <a:t>test @CERN </a:t>
            </a:r>
            <a:r>
              <a:rPr lang="en-US" sz="1400" baseline="0" dirty="0" smtClean="0">
                <a:solidFill>
                  <a:srgbClr val="0000FF"/>
                </a:solidFill>
              </a:rPr>
              <a:t>in August to study </a:t>
            </a:r>
            <a:r>
              <a:rPr lang="en-US" sz="1400" baseline="0" dirty="0">
                <a:solidFill>
                  <a:srgbClr val="0000FF"/>
                </a:solidFill>
              </a:rPr>
              <a:t>thin </a:t>
            </a:r>
            <a:r>
              <a:rPr lang="en-US" sz="1400" baseline="0" dirty="0" err="1">
                <a:solidFill>
                  <a:srgbClr val="0000FF"/>
                </a:solidFill>
              </a:rPr>
              <a:t>epi</a:t>
            </a:r>
            <a:r>
              <a:rPr lang="en-US" sz="1400" baseline="0" dirty="0">
                <a:solidFill>
                  <a:srgbClr val="0000FF"/>
                </a:solidFill>
              </a:rPr>
              <a:t> </a:t>
            </a:r>
            <a:r>
              <a:rPr lang="en-US" sz="1400" baseline="0" dirty="0" smtClean="0">
                <a:solidFill>
                  <a:srgbClr val="0000FF"/>
                </a:solidFill>
              </a:rPr>
              <a:t>sensors </a:t>
            </a:r>
            <a:r>
              <a:rPr lang="en-US" sz="1400" baseline="0" dirty="0">
                <a:solidFill>
                  <a:srgbClr val="0000FF"/>
                </a:solidFill>
              </a:rPr>
              <a:t>with ToPix3 → </a:t>
            </a:r>
            <a:r>
              <a:rPr lang="en-US" sz="1400" baseline="0" dirty="0" smtClean="0">
                <a:solidFill>
                  <a:srgbClr val="0000FF"/>
                </a:solidFill>
              </a:rPr>
              <a:t>done!: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 smtClean="0">
                <a:solidFill>
                  <a:srgbClr val="0000FF"/>
                </a:solidFill>
              </a:rPr>
              <a:t>3 x 100 and 1 x 150 </a:t>
            </a:r>
            <a:r>
              <a:rPr lang="en-US" sz="1400" baseline="0" dirty="0" smtClean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1400" baseline="0" dirty="0" smtClean="0">
                <a:solidFill>
                  <a:srgbClr val="0000FF"/>
                </a:solidFill>
              </a:rPr>
              <a:t>m 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>
                <a:solidFill>
                  <a:srgbClr val="0000FF"/>
                </a:solidFill>
              </a:rPr>
              <a:t>3 x 100 and 1 x </a:t>
            </a:r>
            <a:r>
              <a:rPr lang="en-US" sz="1400" baseline="0" dirty="0" smtClean="0">
                <a:solidFill>
                  <a:srgbClr val="0000FF"/>
                </a:solidFill>
              </a:rPr>
              <a:t>100 </a:t>
            </a:r>
            <a:r>
              <a:rPr lang="en-US" sz="1400" baseline="0" dirty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1400" baseline="0" dirty="0">
                <a:solidFill>
                  <a:srgbClr val="0000FF"/>
                </a:solidFill>
              </a:rPr>
              <a:t>m </a:t>
            </a:r>
            <a:r>
              <a:rPr lang="en-US" sz="1400" baseline="0" dirty="0" smtClean="0">
                <a:solidFill>
                  <a:srgbClr val="0000FF"/>
                </a:solidFill>
              </a:rPr>
              <a:t>irradiated sensor (with and without O</a:t>
            </a:r>
            <a:r>
              <a:rPr lang="en-US" sz="1400" baseline="-25000" dirty="0" smtClean="0">
                <a:solidFill>
                  <a:srgbClr val="0000FF"/>
                </a:solidFill>
              </a:rPr>
              <a:t>2</a:t>
            </a:r>
            <a:r>
              <a:rPr lang="en-US" sz="1400" baseline="0" dirty="0" smtClean="0">
                <a:solidFill>
                  <a:srgbClr val="0000FF"/>
                </a:solidFill>
              </a:rPr>
              <a:t>)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 smtClean="0">
                <a:solidFill>
                  <a:srgbClr val="0000FF"/>
                </a:solidFill>
              </a:rPr>
              <a:t>in the pixel tracking station configuration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>
                <a:solidFill>
                  <a:srgbClr val="0000FF"/>
                </a:solidFill>
              </a:rPr>
              <a:t>a</a:t>
            </a:r>
            <a:r>
              <a:rPr lang="en-US" sz="1400" baseline="0" dirty="0" smtClean="0">
                <a:solidFill>
                  <a:srgbClr val="0000FF"/>
                </a:solidFill>
              </a:rPr>
              <a:t>nd 1 x 100 </a:t>
            </a:r>
            <a:r>
              <a:rPr lang="en-US" sz="1400" baseline="0" dirty="0">
                <a:solidFill>
                  <a:srgbClr val="0000FF"/>
                </a:solidFill>
                <a:latin typeface="Symbol" pitchFamily="18" charset="2"/>
              </a:rPr>
              <a:t>m</a:t>
            </a:r>
            <a:r>
              <a:rPr lang="en-US" sz="1400" baseline="0" dirty="0">
                <a:solidFill>
                  <a:srgbClr val="0000FF"/>
                </a:solidFill>
              </a:rPr>
              <a:t>m</a:t>
            </a:r>
            <a:r>
              <a:rPr lang="en-US" sz="1400" baseline="0" dirty="0" smtClean="0">
                <a:solidFill>
                  <a:srgbClr val="0000FF"/>
                </a:solidFill>
              </a:rPr>
              <a:t> in the angle rotation configuration</a:t>
            </a:r>
            <a:endParaRPr lang="en-US" sz="1400" baseline="0" dirty="0">
              <a:solidFill>
                <a:srgbClr val="0000FF"/>
              </a:solidFill>
            </a:endParaRP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>
                <a:solidFill>
                  <a:srgbClr val="0000FF"/>
                </a:solidFill>
              </a:rPr>
              <a:t>w</a:t>
            </a:r>
            <a:r>
              <a:rPr lang="en-US" sz="1400" baseline="0" dirty="0" smtClean="0">
                <a:solidFill>
                  <a:srgbClr val="0000FF"/>
                </a:solidFill>
              </a:rPr>
              <a:t>ith strip telescope</a:t>
            </a:r>
            <a:endParaRPr lang="en-US" sz="1400" baseline="0" dirty="0">
              <a:solidFill>
                <a:srgbClr val="0000FF"/>
              </a:solidFill>
            </a:endParaRP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Preliminary online analysis was </a:t>
            </a:r>
            <a:r>
              <a:rPr lang="en-US" sz="1400" baseline="0" dirty="0">
                <a:solidFill>
                  <a:srgbClr val="0000FF"/>
                </a:solidFill>
              </a:rPr>
              <a:t>done </a:t>
            </a:r>
            <a:r>
              <a:rPr lang="en-US" sz="1400" baseline="0" dirty="0" smtClean="0">
                <a:solidFill>
                  <a:srgbClr val="0000FF"/>
                </a:solidFill>
              </a:rPr>
              <a:t>→ (Laura)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endParaRPr lang="en-US" sz="1400" baseline="0" dirty="0">
              <a:solidFill>
                <a:srgbClr val="0000FF"/>
              </a:solidFill>
            </a:endParaRP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The analysis </a:t>
            </a:r>
            <a:r>
              <a:rPr lang="en-US" sz="1400" baseline="0" dirty="0">
                <a:solidFill>
                  <a:srgbClr val="0000FF"/>
                </a:solidFill>
              </a:rPr>
              <a:t>of the data of </a:t>
            </a:r>
            <a:r>
              <a:rPr lang="en-US" sz="1400" baseline="0" dirty="0" err="1">
                <a:solidFill>
                  <a:srgbClr val="0000FF"/>
                </a:solidFill>
              </a:rPr>
              <a:t>Juelich</a:t>
            </a:r>
            <a:r>
              <a:rPr lang="en-US" sz="1400" baseline="0" dirty="0">
                <a:solidFill>
                  <a:srgbClr val="0000FF"/>
                </a:solidFill>
              </a:rPr>
              <a:t> beam test → in </a:t>
            </a:r>
            <a:r>
              <a:rPr lang="en-US" sz="1400" baseline="0" dirty="0" smtClean="0">
                <a:solidFill>
                  <a:srgbClr val="0000FF"/>
                </a:solidFill>
              </a:rPr>
              <a:t>progress (Laura)</a:t>
            </a:r>
            <a:endParaRPr lang="en-US" sz="1400" baseline="0" dirty="0">
              <a:solidFill>
                <a:srgbClr val="0000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0942" y="1268700"/>
            <a:ext cx="3159567" cy="471984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57" y="3193111"/>
            <a:ext cx="5436120" cy="36390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D. Calvo</a:t>
            </a:r>
          </a:p>
        </p:txBody>
      </p:sp>
      <p:sp>
        <p:nvSpPr>
          <p:cNvPr id="155656" name="Rectangle 8"/>
          <p:cNvSpPr>
            <a:spLocks noChangeArrowheads="1"/>
          </p:cNvSpPr>
          <p:nvPr/>
        </p:nvSpPr>
        <p:spPr bwMode="auto">
          <a:xfrm>
            <a:off x="3311190" y="615115"/>
            <a:ext cx="5832810" cy="118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endParaRPr lang="en-US" sz="1400" baseline="0" dirty="0">
              <a:solidFill>
                <a:srgbClr val="0000FF"/>
              </a:solidFill>
            </a:endParaRP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 smtClean="0">
                <a:solidFill>
                  <a:srgbClr val="0000FF"/>
                </a:solidFill>
              </a:rPr>
              <a:t>ToPix4 project → in progress (Angelo)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r>
              <a:rPr lang="en-US" sz="1400" baseline="0" dirty="0" smtClean="0">
                <a:solidFill>
                  <a:srgbClr val="0000FF"/>
                </a:solidFill>
              </a:rPr>
              <a:t>Detailed study of </a:t>
            </a:r>
            <a:r>
              <a:rPr lang="en-US" sz="1400" baseline="0" dirty="0">
                <a:solidFill>
                  <a:srgbClr val="0000FF"/>
                </a:solidFill>
              </a:rPr>
              <a:t>ToPix3 → </a:t>
            </a:r>
            <a:r>
              <a:rPr lang="en-US" sz="1400" baseline="0" dirty="0" smtClean="0">
                <a:solidFill>
                  <a:srgbClr val="0000FF"/>
                </a:solidFill>
              </a:rPr>
              <a:t>in progress (Marco – December meeting)</a:t>
            </a:r>
            <a:endParaRPr lang="en-US" sz="1400" baseline="0" dirty="0">
              <a:solidFill>
                <a:srgbClr val="0000FF"/>
              </a:solidFill>
            </a:endParaRP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>
                <a:solidFill>
                  <a:srgbClr val="0000FF"/>
                </a:solidFill>
              </a:rPr>
              <a:t>DC-DC study </a:t>
            </a:r>
            <a:r>
              <a:rPr lang="en-US" sz="1400" baseline="0" dirty="0" smtClean="0">
                <a:solidFill>
                  <a:srgbClr val="0000FF"/>
                </a:solidFill>
              </a:rPr>
              <a:t>→ in progress (</a:t>
            </a:r>
            <a:r>
              <a:rPr lang="en-US" sz="1400" baseline="0" dirty="0">
                <a:solidFill>
                  <a:srgbClr val="0000FF"/>
                </a:solidFill>
              </a:rPr>
              <a:t>P</a:t>
            </a:r>
            <a:r>
              <a:rPr lang="en-US" sz="1400" baseline="0" dirty="0" smtClean="0">
                <a:solidFill>
                  <a:srgbClr val="0000FF"/>
                </a:solidFill>
              </a:rPr>
              <a:t>aolo – December meeting)</a:t>
            </a:r>
          </a:p>
          <a:p>
            <a:pPr algn="just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Long aluminum </a:t>
            </a:r>
            <a:r>
              <a:rPr lang="en-US" sz="1400" baseline="0" dirty="0" err="1" smtClean="0">
                <a:solidFill>
                  <a:srgbClr val="0000FF"/>
                </a:solidFill>
              </a:rPr>
              <a:t>microstrips</a:t>
            </a:r>
            <a:r>
              <a:rPr lang="en-US" sz="1400" baseline="0" dirty="0" smtClean="0">
                <a:solidFill>
                  <a:srgbClr val="0000FF"/>
                </a:solidFill>
              </a:rPr>
              <a:t> study → done! (Paolo – December meeting)</a:t>
            </a:r>
            <a:endParaRPr lang="en-US" sz="1400" baseline="0" dirty="0">
              <a:solidFill>
                <a:srgbClr val="0000FF"/>
              </a:solidFill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0" y="116540"/>
            <a:ext cx="9144000" cy="482975"/>
          </a:xfrm>
          <a:prstGeom prst="rect">
            <a:avLst/>
          </a:prstGeom>
          <a:solidFill>
            <a:srgbClr val="FF6600"/>
          </a:solidFill>
          <a:ln>
            <a:noFill/>
          </a:ln>
          <a:effectLst/>
          <a:extLst/>
        </p:spPr>
        <p:txBody>
          <a:bodyPr anchor="ctr" anchorCtr="1"/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2800" b="1" baseline="0" dirty="0" smtClean="0">
                <a:solidFill>
                  <a:schemeClr val="tx1"/>
                </a:solidFill>
              </a:rPr>
              <a:t>Electronics</a:t>
            </a:r>
            <a:endParaRPr lang="en-US" sz="2800" b="1" baseline="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8531"/>
            <a:ext cx="4464620" cy="2724958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9724" y="3501010"/>
            <a:ext cx="4674276" cy="28529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D. Calvo</a:t>
            </a:r>
          </a:p>
        </p:txBody>
      </p:sp>
      <p:sp>
        <p:nvSpPr>
          <p:cNvPr id="166917" name="Rectangle 5"/>
          <p:cNvSpPr>
            <a:spLocks noChangeArrowheads="1"/>
          </p:cNvSpPr>
          <p:nvPr/>
        </p:nvSpPr>
        <p:spPr bwMode="auto">
          <a:xfrm>
            <a:off x="0" y="188913"/>
            <a:ext cx="9144000" cy="50323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/>
          <a:lstStyle/>
          <a:p>
            <a:pPr hangingPunct="1">
              <a:lnSpc>
                <a:spcPct val="100000"/>
              </a:lnSpc>
              <a:buClrTx/>
              <a:buSzTx/>
              <a:buFontTx/>
              <a:buNone/>
            </a:pPr>
            <a:r>
              <a:rPr lang="en-US" sz="2800" b="1" baseline="0" dirty="0">
                <a:solidFill>
                  <a:schemeClr val="tx1"/>
                </a:solidFill>
              </a:rPr>
              <a:t>M</a:t>
            </a:r>
            <a:r>
              <a:rPr lang="en-US" sz="2800" b="1" baseline="0" dirty="0" smtClean="0">
                <a:solidFill>
                  <a:schemeClr val="tx1"/>
                </a:solidFill>
              </a:rPr>
              <a:t>echanics</a:t>
            </a:r>
            <a:endParaRPr lang="en-US" sz="2800" b="1" baseline="0" dirty="0">
              <a:solidFill>
                <a:schemeClr val="tx1"/>
              </a:solidFill>
            </a:endParaRPr>
          </a:p>
        </p:txBody>
      </p:sp>
      <p:sp>
        <p:nvSpPr>
          <p:cNvPr id="166926" name="Rectangle 14"/>
          <p:cNvSpPr>
            <a:spLocks noChangeArrowheads="1"/>
          </p:cNvSpPr>
          <p:nvPr/>
        </p:nvSpPr>
        <p:spPr bwMode="auto">
          <a:xfrm>
            <a:off x="467430" y="1772770"/>
            <a:ext cx="8552014" cy="2592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Mechanics meeting on July 4</a:t>
            </a:r>
            <a:r>
              <a:rPr lang="en-US" sz="1400" baseline="30000" dirty="0" smtClean="0">
                <a:solidFill>
                  <a:srgbClr val="0000FF"/>
                </a:solidFill>
              </a:rPr>
              <a:t>th</a:t>
            </a:r>
            <a:r>
              <a:rPr lang="en-US" sz="1400" baseline="0" dirty="0" smtClean="0">
                <a:solidFill>
                  <a:srgbClr val="0000FF"/>
                </a:solidFill>
              </a:rPr>
              <a:t> @ GSI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err="1" smtClean="0">
                <a:solidFill>
                  <a:srgbClr val="0000FF"/>
                </a:solidFill>
              </a:rPr>
              <a:t>Mvd</a:t>
            </a:r>
            <a:r>
              <a:rPr lang="en-US" sz="1400" baseline="0" dirty="0" smtClean="0">
                <a:solidFill>
                  <a:srgbClr val="0000FF"/>
                </a:solidFill>
              </a:rPr>
              <a:t> services </a:t>
            </a:r>
            <a:r>
              <a:rPr lang="en-US" sz="1400" baseline="0" dirty="0">
                <a:solidFill>
                  <a:srgbClr val="0000FF"/>
                </a:solidFill>
              </a:rPr>
              <a:t>study </a:t>
            </a:r>
            <a:r>
              <a:rPr lang="en-US" sz="1400" baseline="0" dirty="0" smtClean="0">
                <a:solidFill>
                  <a:srgbClr val="0000FF"/>
                </a:solidFill>
              </a:rPr>
              <a:t>→ at present blocked, waiting availability of mechanics designer from EMC (October)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err="1" smtClean="0">
                <a:solidFill>
                  <a:srgbClr val="0000FF"/>
                </a:solidFill>
              </a:rPr>
              <a:t>Mvd</a:t>
            </a:r>
            <a:r>
              <a:rPr lang="en-US" sz="1400" baseline="0" dirty="0" smtClean="0">
                <a:solidFill>
                  <a:srgbClr val="0000FF"/>
                </a:solidFill>
              </a:rPr>
              <a:t> support  </a:t>
            </a:r>
            <a:r>
              <a:rPr lang="en-US" sz="1400" baseline="0" dirty="0" smtClean="0">
                <a:solidFill>
                  <a:srgbClr val="0000FF"/>
                </a:solidFill>
              </a:rPr>
              <a:t>prototypes (plastic…) </a:t>
            </a:r>
            <a:r>
              <a:rPr lang="en-US" sz="1400" baseline="0" dirty="0">
                <a:solidFill>
                  <a:srgbClr val="0000FF"/>
                </a:solidFill>
              </a:rPr>
              <a:t>→</a:t>
            </a:r>
            <a:r>
              <a:rPr lang="en-US" sz="1400" baseline="0" dirty="0" smtClean="0">
                <a:solidFill>
                  <a:srgbClr val="0000FF"/>
                </a:solidFill>
              </a:rPr>
              <a:t> in progress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(</a:t>
            </a:r>
            <a:r>
              <a:rPr lang="en-US" sz="1400" baseline="0" dirty="0" err="1" smtClean="0">
                <a:solidFill>
                  <a:srgbClr val="0000FF"/>
                </a:solidFill>
              </a:rPr>
              <a:t>Beppe</a:t>
            </a:r>
            <a:r>
              <a:rPr lang="en-US" sz="1400" baseline="0" dirty="0" smtClean="0">
                <a:solidFill>
                  <a:srgbClr val="0000FF"/>
                </a:solidFill>
              </a:rPr>
              <a:t>)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endParaRPr lang="en-US" sz="1400" baseline="0" dirty="0" smtClean="0">
              <a:solidFill>
                <a:srgbClr val="0000FF"/>
              </a:solidFill>
            </a:endParaRP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</a:pPr>
            <a:r>
              <a:rPr lang="en-US" sz="1400" baseline="0" dirty="0" smtClean="0">
                <a:solidFill>
                  <a:srgbClr val="0000FF"/>
                </a:solidFill>
              </a:rPr>
              <a:t>Cooling part → blocked , waiting more information about power consumption of strip </a:t>
            </a:r>
            <a:r>
              <a:rPr lang="en-US" sz="1400" baseline="0" dirty="0" smtClean="0">
                <a:solidFill>
                  <a:srgbClr val="0000FF"/>
                </a:solidFill>
              </a:rPr>
              <a:t>and </a:t>
            </a:r>
            <a:r>
              <a:rPr lang="en-US" sz="1400" baseline="0" dirty="0" smtClean="0">
                <a:solidFill>
                  <a:srgbClr val="0000FF"/>
                </a:solidFill>
              </a:rPr>
              <a:t>pixel readout</a:t>
            </a:r>
            <a:endParaRPr lang="en-US" sz="1400" baseline="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US" sz="1000" b="0" i="0" u="none" strike="noStrike" cap="none" normalizeH="0" baseline="6000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pitchFamily="2" charset="2"/>
          <a:buNone/>
          <a:tabLst/>
          <a:defRPr kumimoji="0" lang="en-US" sz="1000" b="0" i="0" u="none" strike="noStrike" cap="none" normalizeH="0" baseline="6000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8492</TotalTime>
  <Words>212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Struttura predefinita</vt:lpstr>
      <vt:lpstr>PowerPoint Presentation</vt:lpstr>
      <vt:lpstr>PowerPoint Presentation</vt:lpstr>
      <vt:lpstr>PowerPoint Presentation</vt:lpstr>
      <vt:lpstr>PowerPoint Presentation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News about epitaxial silicon sensor</dc:title>
  <dc:creator>CALVO</dc:creator>
  <cp:lastModifiedBy>calvo</cp:lastModifiedBy>
  <cp:revision>1057</cp:revision>
  <cp:lastPrinted>2012-09-05T09:44:59Z</cp:lastPrinted>
  <dcterms:created xsi:type="dcterms:W3CDTF">2007-12-04T18:14:43Z</dcterms:created>
  <dcterms:modified xsi:type="dcterms:W3CDTF">2012-09-10T14:34:21Z</dcterms:modified>
</cp:coreProperties>
</file>