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3" r:id="rId2"/>
    <p:sldId id="298" r:id="rId3"/>
    <p:sldId id="296" r:id="rId4"/>
    <p:sldId id="297" r:id="rId5"/>
    <p:sldId id="290" r:id="rId6"/>
    <p:sldId id="267" r:id="rId7"/>
    <p:sldId id="278" r:id="rId8"/>
    <p:sldId id="281" r:id="rId9"/>
    <p:sldId id="280" r:id="rId10"/>
    <p:sldId id="291" r:id="rId11"/>
    <p:sldId id="292" r:id="rId12"/>
    <p:sldId id="268" r:id="rId13"/>
    <p:sldId id="279" r:id="rId14"/>
    <p:sldId id="282" r:id="rId15"/>
    <p:sldId id="293" r:id="rId16"/>
    <p:sldId id="270" r:id="rId17"/>
    <p:sldId id="271" r:id="rId18"/>
    <p:sldId id="285" r:id="rId19"/>
    <p:sldId id="272" r:id="rId20"/>
    <p:sldId id="284" r:id="rId21"/>
    <p:sldId id="286" r:id="rId22"/>
    <p:sldId id="274" r:id="rId23"/>
    <p:sldId id="287" r:id="rId24"/>
    <p:sldId id="275" r:id="rId25"/>
    <p:sldId id="276" r:id="rId26"/>
    <p:sldId id="289" r:id="rId27"/>
    <p:sldId id="277" r:id="rId28"/>
    <p:sldId id="294" r:id="rId29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6FF"/>
    <a:srgbClr val="DCDCDC"/>
    <a:srgbClr val="DBEDFF"/>
    <a:srgbClr val="8D8F94"/>
    <a:srgbClr val="515355"/>
    <a:srgbClr val="3A6F8A"/>
    <a:srgbClr val="E7E7E7"/>
    <a:srgbClr val="B9BBC0"/>
    <a:srgbClr val="005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82185" autoAdjust="0"/>
  </p:normalViewPr>
  <p:slideViewPr>
    <p:cSldViewPr>
      <p:cViewPr>
        <p:scale>
          <a:sx n="60" d="100"/>
          <a:sy n="60" d="100"/>
        </p:scale>
        <p:origin x="-1362" y="-78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87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875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91784-BA88-4D09-80B6-7FC6141932F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11. September 2012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642910" y="357166"/>
          <a:ext cx="267499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04" name="Bitmap" r:id="rId4" imgW="1905266" imgH="457143" progId="PBrush">
                  <p:embed/>
                </p:oleObj>
              </mc:Choice>
              <mc:Fallback>
                <p:oleObj name="Bitmap" r:id="rId4" imgW="1905266" imgH="45714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57166"/>
                        <a:ext cx="2674992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8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28612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71414"/>
            <a:ext cx="664373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00108"/>
            <a:ext cx="7772400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11. September 2012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4000496" y="6500834"/>
            <a:ext cx="11557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Tobias Stockmanns </a:t>
            </a:r>
            <a:endParaRPr lang="de-DE" sz="1000" dirty="0">
              <a:solidFill>
                <a:srgbClr val="005B82"/>
              </a:solidFill>
            </a:endParaRPr>
          </a:p>
        </p:txBody>
      </p:sp>
      <p:graphicFrame>
        <p:nvGraphicFramePr>
          <p:cNvPr id="203777" name="Object 1"/>
          <p:cNvGraphicFramePr>
            <a:graphicFrameLocks noChangeAspect="1"/>
          </p:cNvGraphicFramePr>
          <p:nvPr/>
        </p:nvGraphicFramePr>
        <p:xfrm>
          <a:off x="7572396" y="6072206"/>
          <a:ext cx="14398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7" name="Bitmap" r:id="rId15" imgW="1905266" imgH="457143" progId="PBrush">
                  <p:embed/>
                </p:oleObj>
              </mc:Choice>
              <mc:Fallback>
                <p:oleObj name="Bitmap" r:id="rId15" imgW="1905266" imgH="457143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6072206"/>
                        <a:ext cx="14398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Arial" pitchFamily="34" charset="0"/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7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MVD Software and Simulation Status</a:t>
            </a:r>
            <a:endParaRPr lang="en-US" sz="4400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149452"/>
            <a:ext cx="7740650" cy="647700"/>
          </a:xfrm>
        </p:spPr>
        <p:txBody>
          <a:bodyPr/>
          <a:lstStyle/>
          <a:p>
            <a:r>
              <a:rPr lang="de-DE" dirty="0" smtClean="0"/>
              <a:t>PANDA Computing </a:t>
            </a:r>
            <a:r>
              <a:rPr lang="de-DE" dirty="0" err="1" smtClean="0"/>
              <a:t>Week</a:t>
            </a:r>
            <a:r>
              <a:rPr lang="de-DE" dirty="0" smtClean="0"/>
              <a:t> - Torino</a:t>
            </a:r>
            <a:endParaRPr lang="en-US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313127" y="4995863"/>
            <a:ext cx="1830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rgbClr val="F4F4F4"/>
                </a:solidFill>
              </a:rPr>
              <a:t>| </a:t>
            </a:r>
            <a:r>
              <a:rPr lang="de-DE" sz="1400" dirty="0" smtClean="0">
                <a:solidFill>
                  <a:srgbClr val="F4F4F4"/>
                </a:solidFill>
              </a:rPr>
              <a:t>Tobias Stockmanns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damage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7" y="1868477"/>
            <a:ext cx="5040795" cy="2232248"/>
          </a:xfrm>
        </p:spPr>
      </p:pic>
      <p:grpSp>
        <p:nvGrpSpPr>
          <p:cNvPr id="6" name="Gruppieren 5"/>
          <p:cNvGrpSpPr/>
          <p:nvPr/>
        </p:nvGrpSpPr>
        <p:grpSpPr>
          <a:xfrm>
            <a:off x="5804444" y="3140968"/>
            <a:ext cx="3168352" cy="1919515"/>
            <a:chOff x="4355976" y="3474847"/>
            <a:chExt cx="3718749" cy="2394464"/>
          </a:xfrm>
        </p:grpSpPr>
        <p:pic>
          <p:nvPicPr>
            <p:cNvPr id="2058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018119" y="2812704"/>
              <a:ext cx="2394464" cy="3718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6300191" y="3512095"/>
              <a:ext cx="1065686" cy="7294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Strips</a:t>
              </a:r>
            </a:p>
            <a:p>
              <a:r>
                <a:rPr lang="de-DE" sz="1600" dirty="0" smtClean="0"/>
                <a:t>Pixel</a:t>
              </a: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1561469" y="1166989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Radiation </a:t>
            </a:r>
            <a:r>
              <a:rPr lang="de-DE" dirty="0" err="1" smtClean="0"/>
              <a:t>damage</a:t>
            </a:r>
            <a:r>
              <a:rPr lang="de-DE" dirty="0" smtClean="0"/>
              <a:t> </a:t>
            </a:r>
            <a:r>
              <a:rPr lang="de-DE" dirty="0" err="1" smtClean="0"/>
              <a:t>distrubution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15 </a:t>
            </a:r>
            <a:r>
              <a:rPr lang="de-DE" dirty="0" err="1" smtClean="0"/>
              <a:t>GeV</a:t>
            </a:r>
            <a:r>
              <a:rPr lang="de-DE" dirty="0" smtClean="0"/>
              <a:t>/c on p </a:t>
            </a:r>
            <a:r>
              <a:rPr lang="de-DE" dirty="0" err="1" smtClean="0"/>
              <a:t>target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5378471"/>
            <a:ext cx="868699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Simulation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radiative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r>
              <a:rPr lang="de-DE" dirty="0" smtClean="0"/>
              <a:t>/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Digitization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Available in the code: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Charge distribution in pixel/strip based on linear model between entry and exit point and charge diffusion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Triangular model of preamplifier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Generator for noisy hits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Time structure of readout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Simulations done: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Count/data rates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Charge resolution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Time resolution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What is missing in the code?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Magnetic and electric field effects for charge diffusion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More realistic model of preamplifier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19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51571"/>
            <a:ext cx="4099433" cy="2443535"/>
          </a:xfrm>
        </p:spPr>
      </p:pic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18412"/>
            <a:ext cx="3924692" cy="148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3" name="Picture 3" descr="D:\Tobias\Vorträge\Ralf\digipicture-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240087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16016" y="692696"/>
            <a:ext cx="327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 pulse shape ToPix2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109457" y="414908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Preamp model </a:t>
            </a:r>
            <a:r>
              <a:rPr lang="en-US" dirty="0" err="1" smtClean="0"/>
              <a:t>pandaRoot</a:t>
            </a:r>
            <a:endParaRPr lang="en-US" dirty="0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2232249" cy="206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09370" y="413978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Noisy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rate studies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61830" y="5579948"/>
            <a:ext cx="80843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Simulation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count</a:t>
            </a:r>
            <a:r>
              <a:rPr lang="de-DE" dirty="0" smtClean="0"/>
              <a:t>  /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MVD, </a:t>
            </a:r>
            <a:r>
              <a:rPr lang="de-DE" dirty="0" err="1" smtClean="0"/>
              <a:t>sensors</a:t>
            </a:r>
            <a:r>
              <a:rPr lang="de-DE" dirty="0" smtClean="0"/>
              <a:t>, FE, </a:t>
            </a:r>
            <a:r>
              <a:rPr lang="de-DE" dirty="0" err="1" smtClean="0"/>
              <a:t>pixel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50916" y="6011996"/>
            <a:ext cx="5682005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Open </a:t>
            </a:r>
            <a:r>
              <a:rPr lang="de-DE" dirty="0" err="1" smtClean="0"/>
              <a:t>point</a:t>
            </a:r>
            <a:r>
              <a:rPr lang="de-DE" dirty="0" smtClean="0"/>
              <a:t>: </a:t>
            </a:r>
            <a:r>
              <a:rPr lang="de-DE" dirty="0" err="1" smtClean="0"/>
              <a:t>realistic</a:t>
            </a:r>
            <a:r>
              <a:rPr lang="de-DE" dirty="0" smtClean="0"/>
              <a:t> time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</a:t>
            </a:r>
            <a:r>
              <a:rPr lang="de-DE" dirty="0" err="1" smtClean="0"/>
              <a:t>targets</a:t>
            </a:r>
            <a:endParaRPr lang="en-US" dirty="0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8602"/>
            <a:ext cx="4875347" cy="50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reconstruction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8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- </a:t>
            </a:r>
            <a:r>
              <a:rPr lang="en-US" dirty="0" err="1" smtClean="0"/>
              <a:t>Clusterizer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Available in the code: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Ideal Cluster Task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Radius Pixel Cluster Task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Next Neighbors Strip Cluster Task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Simulations done: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Test of functionality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What is missing in the code?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Time information in cluster finder task</a:t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for pixels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What simulations should be done?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Time based </a:t>
            </a:r>
            <a:r>
              <a:rPr lang="en-US" sz="1600" dirty="0" err="1" smtClean="0">
                <a:sym typeface="Wingdings" pitchFamily="2" charset="2"/>
              </a:rPr>
              <a:t>clusterization</a:t>
            </a:r>
            <a:endParaRPr lang="en-US" sz="1600" dirty="0" smtClean="0">
              <a:sym typeface="Wingdings" pitchFamily="2" charset="2"/>
            </a:endParaRPr>
          </a:p>
        </p:txBody>
      </p:sp>
      <p:pic>
        <p:nvPicPr>
          <p:cNvPr id="208898" name="Picture 2" descr="http://cbmroot.gsi.de/panda_doc/daily/html/classPndSdsPixelClusterFin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9052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0" name="Picture 4" descr="http://cbmroot.gsi.de/panda_doc/daily/html/classPndSdsStripCluster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810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– Point Reconstruction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Available in the code: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Ideal Reconstruction Task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Charge weighted back mapping</a:t>
            </a:r>
          </a:p>
          <a:p>
            <a:pPr lvl="1">
              <a:buFont typeface="Arial" pitchFamily="34" charset="0"/>
              <a:buChar char="•"/>
            </a:pPr>
            <a:r>
              <a:rPr lang="de-DE" sz="1600" dirty="0" smtClean="0"/>
              <a:t>Head-/</a:t>
            </a:r>
            <a:r>
              <a:rPr lang="de-DE" sz="1600" dirty="0" err="1" smtClean="0"/>
              <a:t>Tail-Algorithm</a:t>
            </a:r>
            <a:endParaRPr lang="de-DE" sz="1600" dirty="0" smtClean="0"/>
          </a:p>
          <a:p>
            <a:pPr lvl="1">
              <a:buFont typeface="Arial" pitchFamily="34" charset="0"/>
              <a:buChar char="•"/>
            </a:pPr>
            <a:r>
              <a:rPr lang="de-DE" sz="1600" dirty="0" smtClean="0">
                <a:sym typeface="Symbol"/>
              </a:rPr>
              <a:t>-Distribution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Simulations done: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Point resolution of single hit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Energy resolution of cluster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What is missing in the code?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Additional reconstruction algorithms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What simulations should be done?</a:t>
            </a:r>
          </a:p>
        </p:txBody>
      </p:sp>
    </p:spTree>
    <p:extLst>
      <p:ext uri="{BB962C8B-B14F-4D97-AF65-F5344CB8AC3E}">
        <p14:creationId xmlns:p14="http://schemas.microsoft.com/office/powerpoint/2010/main" val="32343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4932040" y="692696"/>
            <a:ext cx="3672408" cy="5333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bgerundetes Rechteck 4"/>
          <p:cNvSpPr/>
          <p:nvPr/>
        </p:nvSpPr>
        <p:spPr>
          <a:xfrm>
            <a:off x="755576" y="687883"/>
            <a:ext cx="3672408" cy="5333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resolution for single 1 </a:t>
            </a:r>
            <a:r>
              <a:rPr lang="en-US" dirty="0" err="1" smtClean="0"/>
              <a:t>GeV</a:t>
            </a:r>
            <a:r>
              <a:rPr lang="en-US" dirty="0" smtClean="0"/>
              <a:t>/c Pi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" y="1053016"/>
            <a:ext cx="321148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2" y="3629206"/>
            <a:ext cx="317218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87" y="1053016"/>
            <a:ext cx="324151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78" y="3592542"/>
            <a:ext cx="315634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520877" y="68788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Pixel x-</a:t>
            </a:r>
            <a:r>
              <a:rPr lang="de-DE" dirty="0" err="1" smtClean="0"/>
              <a:t>Coordinate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556881" y="334586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Pixel y-</a:t>
            </a:r>
            <a:r>
              <a:rPr lang="de-DE" dirty="0" err="1" smtClean="0"/>
              <a:t>Coordinate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860931" y="68340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Strip x-</a:t>
            </a:r>
            <a:r>
              <a:rPr lang="de-DE" dirty="0" err="1" smtClean="0"/>
              <a:t>Coordinate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860931" y="322321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Strip y-</a:t>
            </a:r>
            <a:r>
              <a:rPr lang="de-DE" dirty="0" err="1" smtClean="0"/>
              <a:t>Coordinate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1416948" y="5867980"/>
            <a:ext cx="58913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Point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ratio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/ multiple </a:t>
            </a:r>
            <a:r>
              <a:rPr lang="de-DE" dirty="0" err="1" smtClean="0"/>
              <a:t>hits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– Additional tools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Available in the code: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TimeWalk</a:t>
            </a:r>
            <a:r>
              <a:rPr lang="en-US" sz="1600" dirty="0" smtClean="0"/>
              <a:t> correction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PID with MVD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DAQ-Interface for </a:t>
            </a:r>
            <a:r>
              <a:rPr lang="en-US" sz="1600" dirty="0" err="1" smtClean="0"/>
              <a:t>testbeam</a:t>
            </a:r>
            <a:r>
              <a:rPr lang="en-US" sz="1600" dirty="0" smtClean="0"/>
              <a:t> data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Simulations done: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Time resolution after </a:t>
            </a:r>
            <a:r>
              <a:rPr lang="en-US" sz="1600" dirty="0" err="1" smtClean="0">
                <a:sym typeface="Wingdings" pitchFamily="2" charset="2"/>
              </a:rPr>
              <a:t>TimeWalk</a:t>
            </a:r>
            <a:r>
              <a:rPr lang="en-US" sz="1600" dirty="0" smtClean="0">
                <a:sym typeface="Wingdings" pitchFamily="2" charset="2"/>
              </a:rPr>
              <a:t> correction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PID capabilities of MVD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Analysis of </a:t>
            </a:r>
            <a:r>
              <a:rPr lang="en-US" sz="1600" dirty="0" err="1" smtClean="0">
                <a:sym typeface="Wingdings" pitchFamily="2" charset="2"/>
              </a:rPr>
              <a:t>testbeam</a:t>
            </a:r>
            <a:r>
              <a:rPr lang="en-US" sz="1600" dirty="0" smtClean="0">
                <a:sym typeface="Wingdings" pitchFamily="2" charset="2"/>
              </a:rPr>
              <a:t> data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What is missing in the code?</a:t>
            </a:r>
          </a:p>
          <a:p>
            <a:pPr lvl="1">
              <a:buFont typeface="Arial" pitchFamily="34" charset="0"/>
              <a:buChar char="•"/>
            </a:pPr>
            <a:r>
              <a:rPr lang="de-DE" sz="1600" dirty="0" err="1" smtClean="0">
                <a:sym typeface="Wingdings" pitchFamily="2" charset="2"/>
              </a:rPr>
              <a:t>Comparison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of</a:t>
            </a:r>
            <a:r>
              <a:rPr lang="de-DE" sz="1600" dirty="0" smtClean="0">
                <a:sym typeface="Wingdings" pitchFamily="2" charset="2"/>
              </a:rPr>
              <a:t> time </a:t>
            </a:r>
            <a:r>
              <a:rPr lang="de-DE" sz="1600" dirty="0" err="1" smtClean="0">
                <a:sym typeface="Wingdings" pitchFamily="2" charset="2"/>
              </a:rPr>
              <a:t>resolution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measurements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between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test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beams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and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simulation</a:t>
            </a:r>
            <a:endParaRPr lang="en-US" sz="1600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What simulations should be done?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PID capabilities with thinner sensors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Time based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425409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Micro</a:t>
            </a:r>
            <a:r>
              <a:rPr lang="de-DE" dirty="0" smtClean="0"/>
              <a:t>-Vertex-</a:t>
            </a:r>
            <a:r>
              <a:rPr lang="de-DE" dirty="0" err="1" smtClean="0"/>
              <a:t>Detector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0946" name="Picture 2" descr="C:\Users\Tobias Stockmanns\Documents\Verwaltung\MVD_TDR\introduction\MainIntro\mv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5915381" cy="5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88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3" y="1268760"/>
            <a:ext cx="3688629" cy="3076947"/>
          </a:xfrm>
        </p:spPr>
      </p:pic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5501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363038" y="154750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Separation power at 500 MeV/c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74601" y="1148661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distribution of tracks at 500 MeV/c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403648" y="4851010"/>
            <a:ext cx="65155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Different PID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momenta</a:t>
            </a:r>
            <a:r>
              <a:rPr lang="de-DE" dirty="0" smtClean="0"/>
              <a:t> </a:t>
            </a:r>
            <a:r>
              <a:rPr lang="de-DE" dirty="0" err="1" smtClean="0"/>
              <a:t>below</a:t>
            </a:r>
            <a:r>
              <a:rPr lang="de-DE" dirty="0" smtClean="0"/>
              <a:t> 600 </a:t>
            </a:r>
            <a:r>
              <a:rPr lang="de-DE" dirty="0" err="1" smtClean="0"/>
              <a:t>MeV</a:t>
            </a:r>
            <a:r>
              <a:rPr lang="de-DE" dirty="0" smtClean="0"/>
              <a:t>/c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resolution of MVD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456384" cy="25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12147"/>
            <a:ext cx="2880320" cy="249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6"/>
          <a:stretch/>
        </p:blipFill>
        <p:spPr bwMode="auto">
          <a:xfrm>
            <a:off x="4716016" y="1951630"/>
            <a:ext cx="4176464" cy="320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2574" y="683404"/>
            <a:ext cx="4147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Time </a:t>
            </a:r>
            <a:r>
              <a:rPr lang="de-DE" sz="1600" dirty="0" err="1" smtClean="0"/>
              <a:t>distribution</a:t>
            </a:r>
            <a:r>
              <a:rPr lang="de-DE" sz="1600" dirty="0" smtClean="0"/>
              <a:t> </a:t>
            </a:r>
            <a:r>
              <a:rPr lang="de-DE" sz="1600" dirty="0" err="1" smtClean="0"/>
              <a:t>before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after </a:t>
            </a:r>
            <a:r>
              <a:rPr lang="de-DE" sz="1600" dirty="0" err="1" smtClean="0"/>
              <a:t>correction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4900248" y="1540823"/>
            <a:ext cx="3267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Timing </a:t>
            </a:r>
            <a:r>
              <a:rPr lang="de-DE" sz="1600" dirty="0" err="1" smtClean="0"/>
              <a:t>error</a:t>
            </a:r>
            <a:r>
              <a:rPr lang="de-DE" sz="1600" dirty="0" smtClean="0"/>
              <a:t> vs. </a:t>
            </a:r>
            <a:r>
              <a:rPr lang="de-DE" sz="1600" dirty="0" err="1" smtClean="0"/>
              <a:t>Deposited</a:t>
            </a:r>
            <a:r>
              <a:rPr lang="de-DE" sz="1600" dirty="0" smtClean="0"/>
              <a:t> </a:t>
            </a:r>
            <a:r>
              <a:rPr lang="de-DE" sz="1600" dirty="0" err="1" smtClean="0"/>
              <a:t>charge</a:t>
            </a:r>
            <a:endParaRPr lang="en-US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756218" y="3601789"/>
            <a:ext cx="3233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Timing </a:t>
            </a:r>
            <a:r>
              <a:rPr lang="de-DE" sz="1600" dirty="0" err="1" smtClean="0"/>
              <a:t>error</a:t>
            </a:r>
            <a:r>
              <a:rPr lang="de-DE" sz="1600" dirty="0" smtClean="0"/>
              <a:t> vs. </a:t>
            </a:r>
            <a:r>
              <a:rPr lang="de-DE" sz="1600" dirty="0" err="1" smtClean="0"/>
              <a:t>deposited</a:t>
            </a:r>
            <a:r>
              <a:rPr lang="de-DE" sz="1600" dirty="0" smtClean="0"/>
              <a:t> </a:t>
            </a:r>
            <a:r>
              <a:rPr lang="de-DE" sz="1600" dirty="0" err="1" smtClean="0"/>
              <a:t>charge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235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– </a:t>
            </a:r>
            <a:r>
              <a:rPr lang="en-US" dirty="0" err="1" smtClean="0"/>
              <a:t>TrackFinding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Available in the code: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Ideal Track Finder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Riemann Track Finder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Combined MVD+CT+GEM Track Finder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Simulations done: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Track finding efficiency with different parameter settings for track finders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What is missing in the code?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Improvement of speed for Riemann Track Finder</a:t>
            </a:r>
          </a:p>
          <a:p>
            <a:pPr lvl="1">
              <a:buFont typeface="Arial" pitchFamily="34" charset="0"/>
              <a:buChar char="•"/>
            </a:pPr>
            <a:r>
              <a:rPr lang="de-DE" sz="1600" dirty="0" err="1" smtClean="0">
                <a:sym typeface="Wingdings" pitchFamily="2" charset="2"/>
              </a:rPr>
              <a:t>Finding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of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particles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with</a:t>
            </a:r>
            <a:r>
              <a:rPr lang="de-DE" sz="1600" dirty="0" smtClean="0">
                <a:sym typeface="Wingdings" pitchFamily="2" charset="2"/>
              </a:rPr>
              <a:t> (</a:t>
            </a:r>
            <a:r>
              <a:rPr lang="de-DE" sz="1600" dirty="0" err="1" smtClean="0">
                <a:sym typeface="Wingdings" pitchFamily="2" charset="2"/>
              </a:rPr>
              <a:t>strongly</a:t>
            </a:r>
            <a:r>
              <a:rPr lang="de-DE" sz="1600" dirty="0" smtClean="0">
                <a:sym typeface="Wingdings" pitchFamily="2" charset="2"/>
              </a:rPr>
              <a:t>) </a:t>
            </a:r>
            <a:r>
              <a:rPr lang="de-DE" sz="1600" dirty="0" err="1" smtClean="0">
                <a:sym typeface="Wingdings" pitchFamily="2" charset="2"/>
              </a:rPr>
              <a:t>misplaced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vertices</a:t>
            </a:r>
            <a:r>
              <a:rPr lang="de-DE" sz="1600" dirty="0" smtClean="0">
                <a:sym typeface="Wingdings" pitchFamily="2" charset="2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de-DE" sz="1600" dirty="0" smtClean="0">
                <a:sym typeface="Wingdings" pitchFamily="2" charset="2"/>
              </a:rPr>
              <a:t>Forward </a:t>
            </a:r>
            <a:r>
              <a:rPr lang="de-DE" sz="1600" dirty="0" err="1" smtClean="0">
                <a:sym typeface="Wingdings" pitchFamily="2" charset="2"/>
              </a:rPr>
              <a:t>track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finding</a:t>
            </a:r>
            <a:endParaRPr lang="de-DE" sz="1600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16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What simulations should be done?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Test of new algorithms / parameter sets</a:t>
            </a:r>
            <a:endParaRPr lang="de-DE" sz="1600" dirty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de-DE" sz="1600" dirty="0">
                <a:sym typeface="Wingdings" pitchFamily="2" charset="2"/>
              </a:rPr>
              <a:t>Evaluation </a:t>
            </a:r>
            <a:r>
              <a:rPr lang="de-DE" sz="1600" dirty="0" err="1">
                <a:sym typeface="Wingdings" pitchFamily="2" charset="2"/>
              </a:rPr>
              <a:t>of</a:t>
            </a:r>
            <a:r>
              <a:rPr lang="de-DE" sz="1600" dirty="0">
                <a:sym typeface="Wingdings" pitchFamily="2" charset="2"/>
              </a:rPr>
              <a:t> different </a:t>
            </a:r>
            <a:r>
              <a:rPr lang="de-DE" sz="1600" dirty="0" err="1">
                <a:sym typeface="Wingdings" pitchFamily="2" charset="2"/>
              </a:rPr>
              <a:t>track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finding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strategies</a:t>
            </a:r>
            <a:endParaRPr lang="de-DE" sz="1600" dirty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7108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Riemann Track Finder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6850" name="Picture 2" descr="D:\Tobias\Verwaltung\Berichte\MVD_TDR\tdr\simulations\pictures\RiemannTrackEfficiency_4HitsMV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13" y="2178546"/>
            <a:ext cx="3615537" cy="24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99" name="Picture 3" descr="Z:\Vorträge\PANDA-Meeting\Vertex_Event0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4151861" cy="31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310342" y="1510983"/>
            <a:ext cx="336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Efficiency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tracks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more</a:t>
            </a:r>
            <a:r>
              <a:rPr lang="de-DE" sz="1600" dirty="0" smtClean="0"/>
              <a:t> </a:t>
            </a:r>
            <a:r>
              <a:rPr lang="de-DE" sz="1600" dirty="0" err="1" smtClean="0"/>
              <a:t>than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err="1" smtClean="0"/>
              <a:t>three</a:t>
            </a:r>
            <a:r>
              <a:rPr lang="de-DE" sz="1600" dirty="0" smtClean="0"/>
              <a:t> </a:t>
            </a:r>
            <a:r>
              <a:rPr lang="de-DE" sz="1600" dirty="0" err="1" smtClean="0"/>
              <a:t>points</a:t>
            </a:r>
            <a:r>
              <a:rPr lang="de-DE" sz="1600" dirty="0" smtClean="0"/>
              <a:t> in MVD</a:t>
            </a:r>
            <a:endParaRPr lang="en-US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987806" y="5517232"/>
            <a:ext cx="56307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 95 %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endParaRPr lang="de-DE" dirty="0" smtClean="0"/>
          </a:p>
          <a:p>
            <a:r>
              <a:rPr lang="de-DE" dirty="0" smtClean="0"/>
              <a:t>Track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delayed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89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 – TrackFitting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smtClean="0"/>
              <a:t>Available in the code: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Riemann (Pre-)Fit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Combined MVD+CT+GEM (Pre-)Fit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Kalmanfilter Fit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Ideal Forward Tracking</a:t>
            </a:r>
          </a:p>
          <a:p>
            <a:pPr lvl="1">
              <a:buFont typeface="Arial" pitchFamily="34" charset="0"/>
              <a:buChar char="•"/>
            </a:pPr>
            <a:endParaRPr lang="en-US" sz="1600" smtClean="0"/>
          </a:p>
          <a:p>
            <a:pPr>
              <a:buFont typeface="Arial" pitchFamily="34" charset="0"/>
              <a:buChar char="•"/>
            </a:pPr>
            <a:r>
              <a:rPr lang="en-US" sz="1600" smtClean="0"/>
              <a:t>Simulations done:</a:t>
            </a:r>
            <a:endParaRPr lang="en-US" sz="160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Momentum resolution</a:t>
            </a:r>
          </a:p>
          <a:p>
            <a:pPr lvl="1">
              <a:buFont typeface="Arial" pitchFamily="34" charset="0"/>
              <a:buChar char="•"/>
            </a:pPr>
            <a:endParaRPr lang="en-US" sz="160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What is missing in the code?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Realistic Forward Tracking</a:t>
            </a:r>
          </a:p>
          <a:p>
            <a:pPr lvl="1">
              <a:buFont typeface="Arial" pitchFamily="34" charset="0"/>
              <a:buChar char="•"/>
            </a:pPr>
            <a:endParaRPr lang="en-US" sz="160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What simulations should be done?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Test of forward tracking once a realistic forward fitter is available</a:t>
            </a:r>
          </a:p>
        </p:txBody>
      </p:sp>
    </p:spTree>
    <p:extLst>
      <p:ext uri="{BB962C8B-B14F-4D97-AF65-F5344CB8AC3E}">
        <p14:creationId xmlns:p14="http://schemas.microsoft.com/office/powerpoint/2010/main" val="2540692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 – Vertex Finding / Fitting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smtClean="0"/>
              <a:t>Available in the code: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Kinematic (Vertex) Fitter as part of Rho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POCA Finder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Linearized Fitter</a:t>
            </a:r>
          </a:p>
          <a:p>
            <a:pPr lvl="1">
              <a:buFont typeface="Arial" pitchFamily="34" charset="0"/>
              <a:buChar char="•"/>
            </a:pPr>
            <a:endParaRPr lang="en-US" sz="1600" smtClean="0"/>
          </a:p>
          <a:p>
            <a:pPr>
              <a:buFont typeface="Arial" pitchFamily="34" charset="0"/>
              <a:buChar char="•"/>
            </a:pPr>
            <a:r>
              <a:rPr lang="en-US" sz="1600" smtClean="0"/>
              <a:t>Simulations done: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Tests of fitters/finders done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Use of fitters for physics simulations</a:t>
            </a:r>
          </a:p>
          <a:p>
            <a:pPr lvl="1">
              <a:buFont typeface="Arial" pitchFamily="34" charset="0"/>
              <a:buChar char="•"/>
            </a:pPr>
            <a:endParaRPr lang="en-US" sz="160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What is missing in the code?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Improve performance of vertex fitter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Different (faster) algorithms</a:t>
            </a:r>
          </a:p>
          <a:p>
            <a:pPr lvl="1">
              <a:buFont typeface="Arial" pitchFamily="34" charset="0"/>
              <a:buChar char="•"/>
            </a:pPr>
            <a:endParaRPr lang="en-US" sz="160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What simulations should be done?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Validation of fitters</a:t>
            </a:r>
          </a:p>
          <a:p>
            <a:pPr lvl="1">
              <a:buFont typeface="Arial" pitchFamily="34" charset="0"/>
              <a:buChar char="•"/>
            </a:pPr>
            <a:endParaRPr lang="en-US" sz="160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4984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15" name="Object 4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550811"/>
              </p:ext>
            </p:extLst>
          </p:nvPr>
        </p:nvGraphicFramePr>
        <p:xfrm>
          <a:off x="6175375" y="3626440"/>
          <a:ext cx="29686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5" name="Acrobat Document" r:id="rId4" imgW="5400473" imgH="3657600" progId="AcroExch.Document.7">
                  <p:embed/>
                </p:oleObj>
              </mc:Choice>
              <mc:Fallback>
                <p:oleObj name="Acrobat Document" r:id="rId4" imgW="5400473" imgH="36576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626440"/>
                        <a:ext cx="2968625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6" name="Object 4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411888"/>
              </p:ext>
            </p:extLst>
          </p:nvPr>
        </p:nvGraphicFramePr>
        <p:xfrm>
          <a:off x="3187551" y="3632889"/>
          <a:ext cx="29686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6" name="Acrobat Document" r:id="rId6" imgW="5400473" imgH="3657600" progId="AcroExch.Document.7">
                  <p:embed/>
                </p:oleObj>
              </mc:Choice>
              <mc:Fallback>
                <p:oleObj name="Acrobat Document" r:id="rId6" imgW="5400473" imgH="36576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551" y="3632889"/>
                        <a:ext cx="2968625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7" name="Object 4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87661"/>
              </p:ext>
            </p:extLst>
          </p:nvPr>
        </p:nvGraphicFramePr>
        <p:xfrm>
          <a:off x="251520" y="3626440"/>
          <a:ext cx="29686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7" name="Acrobat Document" r:id="rId8" imgW="5400473" imgH="3657600" progId="AcroExch.Document.7">
                  <p:embed/>
                </p:oleObj>
              </mc:Choice>
              <mc:Fallback>
                <p:oleObj name="Acrobat Document" r:id="rId8" imgW="5400473" imgH="36576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626440"/>
                        <a:ext cx="2968625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2" name="Object 4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656534"/>
              </p:ext>
            </p:extLst>
          </p:nvPr>
        </p:nvGraphicFramePr>
        <p:xfrm>
          <a:off x="6139879" y="896585"/>
          <a:ext cx="29686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8" name="Acrobat Document" r:id="rId10" imgW="5400473" imgH="3657600" progId="AcroExch.Document.7">
                  <p:embed/>
                </p:oleObj>
              </mc:Choice>
              <mc:Fallback>
                <p:oleObj name="Acrobat Document" r:id="rId10" imgW="5400473" imgH="36576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9879" y="896585"/>
                        <a:ext cx="2968625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3" name="Object 4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336957"/>
              </p:ext>
            </p:extLst>
          </p:nvPr>
        </p:nvGraphicFramePr>
        <p:xfrm>
          <a:off x="3203848" y="890136"/>
          <a:ext cx="29686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9" name="Acrobat Document" r:id="rId12" imgW="5400473" imgH="3657600" progId="AcroExch.Document.7">
                  <p:embed/>
                </p:oleObj>
              </mc:Choice>
              <mc:Fallback>
                <p:oleObj name="Acrobat Document" r:id="rId12" imgW="5400473" imgH="36576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890136"/>
                        <a:ext cx="2968625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4" name="Object 4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272462"/>
              </p:ext>
            </p:extLst>
          </p:nvPr>
        </p:nvGraphicFramePr>
        <p:xfrm>
          <a:off x="251520" y="896585"/>
          <a:ext cx="29686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0" name="Acrobat Document" r:id="rId14" imgW="5400473" imgH="3657600" progId="AcroExch.Document.7">
                  <p:embed/>
                </p:oleObj>
              </mc:Choice>
              <mc:Fallback>
                <p:oleObj name="Acrobat Document" r:id="rId14" imgW="5400473" imgH="36576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896585"/>
                        <a:ext cx="2968625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D-Meson Vertex Resolution (MVD + STT, after Vertex Fit)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29876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de-DE" b="1" baseline="-25000" dirty="0" smtClean="0">
                <a:solidFill>
                  <a:srgbClr val="FF0000"/>
                </a:solidFill>
              </a:rPr>
              <a:t>x</a:t>
            </a:r>
            <a:r>
              <a:rPr lang="de-DE" b="1" dirty="0" smtClean="0">
                <a:solidFill>
                  <a:srgbClr val="FF0000"/>
                </a:solidFill>
              </a:rPr>
              <a:t> = (53.75±0.02) µm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74343" y="29876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de-DE" b="1" baseline="-25000" dirty="0" smtClean="0">
                <a:solidFill>
                  <a:srgbClr val="FF0000"/>
                </a:solidFill>
              </a:rPr>
              <a:t>y</a:t>
            </a:r>
            <a:r>
              <a:rPr lang="de-DE" b="1" dirty="0" smtClean="0">
                <a:solidFill>
                  <a:srgbClr val="FF0000"/>
                </a:solidFill>
              </a:rPr>
              <a:t> = (53.67±0.02) µm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516216" y="29783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de-DE" b="1" baseline="-25000" dirty="0" smtClean="0">
                <a:solidFill>
                  <a:srgbClr val="FF0000"/>
                </a:solidFill>
              </a:rPr>
              <a:t>z</a:t>
            </a:r>
            <a:r>
              <a:rPr lang="de-DE" b="1" dirty="0" smtClean="0">
                <a:solidFill>
                  <a:srgbClr val="FF0000"/>
                </a:solidFill>
              </a:rPr>
              <a:t> = (103.8±0.1) µm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67544" y="57239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de-DE" b="1" baseline="-25000" dirty="0" smtClean="0">
                <a:solidFill>
                  <a:srgbClr val="FF0000"/>
                </a:solidFill>
              </a:rPr>
              <a:t>x</a:t>
            </a:r>
            <a:r>
              <a:rPr lang="de-DE" b="1" dirty="0" smtClean="0">
                <a:solidFill>
                  <a:srgbClr val="FF0000"/>
                </a:solidFill>
              </a:rPr>
              <a:t> = (56.63±0.02) µm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74343" y="57239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de-DE" b="1" baseline="-25000" dirty="0" smtClean="0">
                <a:solidFill>
                  <a:srgbClr val="FF0000"/>
                </a:solidFill>
              </a:rPr>
              <a:t>y</a:t>
            </a:r>
            <a:r>
              <a:rPr lang="de-DE" b="1" dirty="0" smtClean="0">
                <a:solidFill>
                  <a:srgbClr val="FF0000"/>
                </a:solidFill>
              </a:rPr>
              <a:t> = (53.86±0.02) µm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516216" y="57146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de-DE" b="1" baseline="-25000" dirty="0" smtClean="0">
                <a:solidFill>
                  <a:srgbClr val="FF0000"/>
                </a:solidFill>
              </a:rPr>
              <a:t>z</a:t>
            </a:r>
            <a:r>
              <a:rPr lang="de-DE" b="1" dirty="0" smtClean="0">
                <a:solidFill>
                  <a:srgbClr val="FF0000"/>
                </a:solidFill>
              </a:rPr>
              <a:t> = (104.8±0.1) µm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63688" y="277337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x (</a:t>
            </a:r>
            <a:r>
              <a:rPr lang="de-DE" sz="1200" dirty="0" err="1" smtClean="0"/>
              <a:t>Reco</a:t>
            </a:r>
            <a:r>
              <a:rPr lang="de-DE" sz="1200" dirty="0" smtClean="0"/>
              <a:t> – MC) [cm]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4716016" y="276234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y (</a:t>
            </a:r>
            <a:r>
              <a:rPr lang="de-DE" sz="1200" dirty="0" err="1" smtClean="0"/>
              <a:t>Reco</a:t>
            </a:r>
            <a:r>
              <a:rPr lang="de-DE" sz="1200" dirty="0" smtClean="0"/>
              <a:t> – MC) [cm]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7668344" y="276234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z (</a:t>
            </a:r>
            <a:r>
              <a:rPr lang="de-DE" sz="1200" dirty="0" err="1" smtClean="0"/>
              <a:t>Reco</a:t>
            </a:r>
            <a:r>
              <a:rPr lang="de-DE" sz="1200" dirty="0" smtClean="0"/>
              <a:t> – MC) [cm]</a:t>
            </a:r>
            <a:endParaRPr lang="de-DE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1763688" y="550968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x (</a:t>
            </a:r>
            <a:r>
              <a:rPr lang="de-DE" sz="1200" dirty="0" err="1" smtClean="0"/>
              <a:t>Reco</a:t>
            </a:r>
            <a:r>
              <a:rPr lang="de-DE" sz="1200" dirty="0" smtClean="0"/>
              <a:t> – MC) [cm]</a:t>
            </a:r>
            <a:endParaRPr lang="de-DE" sz="1200" dirty="0"/>
          </a:p>
        </p:txBody>
      </p:sp>
      <p:sp>
        <p:nvSpPr>
          <p:cNvPr id="23" name="Textfeld 22"/>
          <p:cNvSpPr txBox="1"/>
          <p:nvPr/>
        </p:nvSpPr>
        <p:spPr>
          <a:xfrm>
            <a:off x="4716016" y="549864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y (</a:t>
            </a:r>
            <a:r>
              <a:rPr lang="de-DE" sz="1200" dirty="0" err="1" smtClean="0"/>
              <a:t>Reco</a:t>
            </a:r>
            <a:r>
              <a:rPr lang="de-DE" sz="1200" dirty="0" smtClean="0"/>
              <a:t> – MC) [cm]</a:t>
            </a:r>
            <a:endParaRPr lang="de-DE" sz="1200" dirty="0"/>
          </a:p>
        </p:txBody>
      </p:sp>
      <p:sp>
        <p:nvSpPr>
          <p:cNvPr id="24" name="Textfeld 23"/>
          <p:cNvSpPr txBox="1"/>
          <p:nvPr/>
        </p:nvSpPr>
        <p:spPr>
          <a:xfrm>
            <a:off x="7668344" y="549864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z (</a:t>
            </a:r>
            <a:r>
              <a:rPr lang="de-DE" sz="1200" dirty="0" err="1" smtClean="0"/>
              <a:t>Reco</a:t>
            </a:r>
            <a:r>
              <a:rPr lang="de-DE" sz="1200" dirty="0" smtClean="0"/>
              <a:t> – MC) [cm]</a:t>
            </a:r>
            <a:endParaRPr lang="de-DE" sz="1200" dirty="0"/>
          </a:p>
        </p:txBody>
      </p:sp>
      <p:pic>
        <p:nvPicPr>
          <p:cNvPr id="208042" name="Picture 17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6790"/>
            <a:ext cx="4314618" cy="444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6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 – Event Reconstruction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smtClean="0"/>
              <a:t>Available in the code: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Event Mixing of different signals with background data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Time based simulation as part of FairRoot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No need to redo lengthy MC transport simulation (old data can be reused)</a:t>
            </a:r>
          </a:p>
          <a:p>
            <a:pPr lvl="1">
              <a:buFont typeface="Arial" pitchFamily="34" charset="0"/>
              <a:buChar char="•"/>
            </a:pPr>
            <a:endParaRPr lang="en-US" sz="1600" smtClean="0"/>
          </a:p>
          <a:p>
            <a:pPr>
              <a:buFont typeface="Arial" pitchFamily="34" charset="0"/>
              <a:buChar char="•"/>
            </a:pPr>
            <a:r>
              <a:rPr lang="en-US" sz="1600" smtClean="0"/>
              <a:t>Simulations done: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Test of functionality</a:t>
            </a:r>
          </a:p>
          <a:p>
            <a:pPr lvl="1">
              <a:buFont typeface="Arial" pitchFamily="34" charset="0"/>
              <a:buChar char="•"/>
            </a:pPr>
            <a:endParaRPr lang="en-US" sz="160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What is missing in the code?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Implementation of time based simulation in subdetectors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Algorithms to handle time stamps in reconstructions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Algorithms to do Event Building</a:t>
            </a:r>
          </a:p>
          <a:p>
            <a:pPr lvl="1">
              <a:buFont typeface="Arial" pitchFamily="34" charset="0"/>
              <a:buChar char="•"/>
            </a:pPr>
            <a:endParaRPr lang="en-US" sz="160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What simulations should be done?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Redo digitization / reconstruction / analysis</a:t>
            </a:r>
          </a:p>
        </p:txBody>
      </p:sp>
    </p:spTree>
    <p:extLst>
      <p:ext uri="{BB962C8B-B14F-4D97-AF65-F5344CB8AC3E}">
        <p14:creationId xmlns:p14="http://schemas.microsoft.com/office/powerpoint/2010/main" val="2722095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code of the MVD is in very good shape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Most of the necessary tools are available and the needed simulations were done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 smaller optimizations of the code are on their way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Open points: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Forward </a:t>
            </a:r>
            <a:r>
              <a:rPr lang="en-US" smtClean="0"/>
              <a:t>tracking</a:t>
            </a:r>
          </a:p>
          <a:p>
            <a:pPr lvl="1">
              <a:buFont typeface="Arial" pitchFamily="34" charset="0"/>
              <a:buChar char="•"/>
            </a:pPr>
            <a:r>
              <a:rPr lang="de-DE" smtClean="0"/>
              <a:t>Refactorization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925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Code – SDS </a:t>
            </a:r>
            <a:r>
              <a:rPr lang="de-DE" dirty="0" err="1" smtClean="0"/>
              <a:t>base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109663"/>
            <a:ext cx="72104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84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Code - MVD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09663"/>
            <a:ext cx="72009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2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MC Simulation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Generation – MC Points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Available in the code: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MC code development finished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Most realistic detector model within PANDA</a:t>
            </a:r>
          </a:p>
          <a:p>
            <a:pPr lvl="1">
              <a:buFont typeface="Arial" pitchFamily="34" charset="0"/>
              <a:buChar char="•"/>
            </a:pPr>
            <a:r>
              <a:rPr lang="de-DE" sz="1800" dirty="0" err="1" smtClean="0"/>
              <a:t>Four</a:t>
            </a:r>
            <a:r>
              <a:rPr lang="de-DE" sz="1800" dirty="0" smtClean="0"/>
              <a:t> </a:t>
            </a:r>
            <a:r>
              <a:rPr lang="de-DE" sz="1800" dirty="0" err="1" smtClean="0"/>
              <a:t>actual</a:t>
            </a:r>
            <a:r>
              <a:rPr lang="de-DE" sz="1800" dirty="0" smtClean="0"/>
              <a:t> </a:t>
            </a:r>
            <a:r>
              <a:rPr lang="de-DE" sz="1800" dirty="0" err="1" smtClean="0"/>
              <a:t>geometry</a:t>
            </a:r>
            <a:r>
              <a:rPr lang="de-DE" sz="1800" dirty="0" smtClean="0"/>
              <a:t> </a:t>
            </a:r>
            <a:r>
              <a:rPr lang="de-DE" sz="1800" dirty="0" err="1" smtClean="0"/>
              <a:t>files</a:t>
            </a:r>
            <a:r>
              <a:rPr lang="de-DE" sz="1800" dirty="0" smtClean="0"/>
              <a:t>:</a:t>
            </a:r>
          </a:p>
          <a:p>
            <a:pPr lvl="2"/>
            <a:r>
              <a:rPr lang="de-DE" sz="1800" dirty="0" smtClean="0"/>
              <a:t>Mvd-2.1_FullVersion.root</a:t>
            </a:r>
          </a:p>
          <a:p>
            <a:pPr lvl="2"/>
            <a:r>
              <a:rPr lang="de-DE" sz="1800" dirty="0" smtClean="0"/>
              <a:t>Mvd-2.1_Sensitive.root</a:t>
            </a:r>
            <a:endParaRPr lang="de-DE" sz="1800" dirty="0"/>
          </a:p>
          <a:p>
            <a:pPr lvl="2"/>
            <a:r>
              <a:rPr lang="de-DE" sz="1800" dirty="0" smtClean="0"/>
              <a:t>Mvd-2.1_AddDisks_FullVersion.root</a:t>
            </a:r>
            <a:endParaRPr lang="de-DE" sz="1800" dirty="0"/>
          </a:p>
          <a:p>
            <a:pPr lvl="2"/>
            <a:r>
              <a:rPr lang="de-DE" sz="1800" dirty="0" smtClean="0"/>
              <a:t>Mvd-2.1_AddDisks_Sensitive.root</a:t>
            </a:r>
            <a:endParaRPr lang="de-DE" sz="1800" dirty="0"/>
          </a:p>
          <a:p>
            <a:pPr lvl="2"/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Simulations done: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Hit rate studies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ym typeface="Wingdings" pitchFamily="2" charset="2"/>
              </a:rPr>
              <a:t>Radiation length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ym typeface="Wingdings" pitchFamily="2" charset="2"/>
              </a:rPr>
              <a:t>Radiation damage</a:t>
            </a:r>
          </a:p>
          <a:p>
            <a:pPr lvl="1">
              <a:buFont typeface="Arial" pitchFamily="34" charset="0"/>
              <a:buChar char="•"/>
            </a:pPr>
            <a:endParaRPr lang="en-US" sz="1800" dirty="0">
              <a:sym typeface="Wingdings" pitchFamily="2" charset="2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514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2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CAD Converter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1" y="836712"/>
            <a:ext cx="8496944" cy="50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Radiation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MVD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r="43172"/>
          <a:stretch/>
        </p:blipFill>
        <p:spPr>
          <a:xfrm>
            <a:off x="683568" y="1702675"/>
            <a:ext cx="4416925" cy="318858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7"/>
          <a:stretch/>
        </p:blipFill>
        <p:spPr>
          <a:xfrm>
            <a:off x="5796136" y="2012929"/>
            <a:ext cx="2322895" cy="21518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03648" y="5229200"/>
            <a:ext cx="653255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619672" y="137786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465561" y="1366598"/>
            <a:ext cx="3001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Radiation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</a:t>
            </a:r>
            <a:br>
              <a:rPr lang="de-DE" dirty="0" smtClean="0"/>
            </a:b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Hitpoints per </a:t>
            </a:r>
            <a:r>
              <a:rPr lang="de-DE" dirty="0" err="1" smtClean="0"/>
              <a:t>track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35969"/>
            <a:ext cx="4104456" cy="245712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07" y="1844824"/>
            <a:ext cx="3618449" cy="274875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43608" y="5157192"/>
            <a:ext cx="67762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hitpoints</a:t>
            </a:r>
            <a:r>
              <a:rPr lang="de-DE" dirty="0" smtClean="0"/>
              <a:t> per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043608" y="1445179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hitpoints</a:t>
            </a:r>
            <a:r>
              <a:rPr lang="de-DE" dirty="0" smtClean="0"/>
              <a:t> per </a:t>
            </a:r>
            <a:r>
              <a:rPr lang="de-DE" dirty="0" err="1" smtClean="0"/>
              <a:t>track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557600" y="1075847"/>
            <a:ext cx="3271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Hitpoints per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</a:t>
            </a:r>
            <a:br>
              <a:rPr lang="de-DE" dirty="0" smtClean="0"/>
            </a:br>
            <a:r>
              <a:rPr lang="de-DE" dirty="0" err="1" smtClean="0"/>
              <a:t>theta</a:t>
            </a:r>
            <a:r>
              <a:rPr lang="de-DE" dirty="0" smtClean="0"/>
              <a:t> </a:t>
            </a:r>
            <a:r>
              <a:rPr lang="de-DE" dirty="0" err="1" smtClean="0"/>
              <a:t>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923</Words>
  <Application>Microsoft Office PowerPoint</Application>
  <PresentationFormat>Bildschirmpräsentation (4:3)</PresentationFormat>
  <Paragraphs>211</Paragraphs>
  <Slides>28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1" baseType="lpstr">
      <vt:lpstr>Standarddesign</vt:lpstr>
      <vt:lpstr>Bitmap</vt:lpstr>
      <vt:lpstr>Acrobat Document</vt:lpstr>
      <vt:lpstr>MVD Software and Simulation Status</vt:lpstr>
      <vt:lpstr>Micro-Vertex-Detector</vt:lpstr>
      <vt:lpstr>Structure of the Code – SDS base</vt:lpstr>
      <vt:lpstr>Structure of the Code - MVD</vt:lpstr>
      <vt:lpstr>MC Simulation</vt:lpstr>
      <vt:lpstr>Monte Carlo Generation – MC Points</vt:lpstr>
      <vt:lpstr>Detector description with CAD Converter</vt:lpstr>
      <vt:lpstr>Radiation length of MVD</vt:lpstr>
      <vt:lpstr>Hitpoints per track</vt:lpstr>
      <vt:lpstr>Radiation damage</vt:lpstr>
      <vt:lpstr>Digitization</vt:lpstr>
      <vt:lpstr>Digitization</vt:lpstr>
      <vt:lpstr>Digitization</vt:lpstr>
      <vt:lpstr>Count rate studies</vt:lpstr>
      <vt:lpstr>reconstruction</vt:lpstr>
      <vt:lpstr>Reconstruction - Clusterizer</vt:lpstr>
      <vt:lpstr>Reconstruction – Point Reconstruction</vt:lpstr>
      <vt:lpstr>Point resolution for single 1 GeV/c Pi+</vt:lpstr>
      <vt:lpstr>Reconstruction – Additional tools</vt:lpstr>
      <vt:lpstr>PID</vt:lpstr>
      <vt:lpstr>Time resolution of MVD</vt:lpstr>
      <vt:lpstr>Reconstruction – TrackFinding</vt:lpstr>
      <vt:lpstr>Riemann Track Finder</vt:lpstr>
      <vt:lpstr>Reconstruction – TrackFitting</vt:lpstr>
      <vt:lpstr>Reconstruction – Vertex Finding / Fitting</vt:lpstr>
      <vt:lpstr>D-Meson Vertex Resolution (MVD + STT, after Vertex Fit)</vt:lpstr>
      <vt:lpstr>Reconstruction – Event Reconstruction</vt:lpstr>
      <vt:lpstr>Summary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Tobias Stockmanns</cp:lastModifiedBy>
  <cp:revision>2168</cp:revision>
  <cp:lastPrinted>2007-11-29T18:00:19Z</cp:lastPrinted>
  <dcterms:created xsi:type="dcterms:W3CDTF">2006-01-19T12:56:44Z</dcterms:created>
  <dcterms:modified xsi:type="dcterms:W3CDTF">2012-09-11T06:56:12Z</dcterms:modified>
</cp:coreProperties>
</file>