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9" r:id="rId2"/>
    <p:sldId id="256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A8A9D-D747-4328-B329-E4C2B3C98D25}" type="datetimeFigureOut">
              <a:rPr lang="en-GB" smtClean="0"/>
              <a:t>10/09/2012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FEFC0-6F8C-4AEC-902F-BA74A5909F1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6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FEFC0-6F8C-4AEC-902F-BA74A5909F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59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375EBB-D04B-4DDA-8C9B-0D52275D2948}" type="datetimeFigureOut">
              <a:rPr lang="it-IT" smtClean="0"/>
              <a:t>10/09/2012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3DA1570-0FC9-44BF-AE22-70D75A011C24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23728" y="2060848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MVD</a:t>
            </a:r>
            <a:r>
              <a:rPr lang="en-GB" sz="3200" dirty="0" smtClean="0"/>
              <a:t> services integration</a:t>
            </a:r>
            <a:endParaRPr lang="en-GB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2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raudo\panda\presentazioni\04072012_darmsadt\elet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3" y="744210"/>
            <a:ext cx="7258050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395288"/>
            <a:ext cx="5577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err="1" smtClean="0"/>
              <a:t>GBT</a:t>
            </a:r>
            <a:r>
              <a:rPr lang="en-US" u="sng" dirty="0" smtClean="0"/>
              <a:t> Arrangement Preliminary design.</a:t>
            </a:r>
          </a:p>
          <a:p>
            <a:pPr algn="ctr"/>
            <a:endParaRPr lang="en-US" u="sng" dirty="0" smtClean="0"/>
          </a:p>
          <a:p>
            <a:r>
              <a:rPr lang="en-US" dirty="0" smtClean="0"/>
              <a:t>74 </a:t>
            </a:r>
            <a:r>
              <a:rPr lang="en-US" dirty="0" err="1" smtClean="0"/>
              <a:t>GBT</a:t>
            </a:r>
            <a:r>
              <a:rPr lang="en-US" dirty="0" smtClean="0"/>
              <a:t> boards in 4 lines (half </a:t>
            </a:r>
            <a:r>
              <a:rPr lang="en-US" dirty="0" err="1" smtClean="0"/>
              <a:t>MVD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Base Support &amp; Cover act as Thermal Screen</a:t>
            </a:r>
          </a:p>
          <a:p>
            <a:r>
              <a:rPr lang="en-US" dirty="0" smtClean="0"/>
              <a:t>System coupled with the beam pipe</a:t>
            </a:r>
          </a:p>
          <a:p>
            <a:r>
              <a:rPr lang="en-US" dirty="0" smtClean="0"/>
              <a:t>Routing of the optical </a:t>
            </a:r>
            <a:r>
              <a:rPr lang="en-GB" dirty="0" smtClean="0"/>
              <a:t>fibres</a:t>
            </a:r>
            <a:r>
              <a:rPr lang="en-US" dirty="0" smtClean="0"/>
              <a:t> &amp; cables must be evaluated. 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96135" y="5301208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 PRELIMINARY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1773" y="4653136"/>
            <a:ext cx="1277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Ø</a:t>
            </a:r>
            <a:r>
              <a:rPr lang="en-US" baseline="-25000" dirty="0" err="1" smtClean="0"/>
              <a:t>in</a:t>
            </a:r>
            <a:r>
              <a:rPr lang="en-US" dirty="0" smtClean="0"/>
              <a:t> 222 mm</a:t>
            </a:r>
          </a:p>
          <a:p>
            <a:r>
              <a:rPr lang="en-US" sz="1200" dirty="0" err="1" smtClean="0"/>
              <a:t>Ø</a:t>
            </a:r>
            <a:r>
              <a:rPr lang="en-US" baseline="-25000" dirty="0" err="1" smtClean="0"/>
              <a:t>ex</a:t>
            </a:r>
            <a:r>
              <a:rPr lang="en-US" dirty="0" smtClean="0"/>
              <a:t> 298 mm</a:t>
            </a:r>
          </a:p>
          <a:p>
            <a:r>
              <a:rPr lang="en-US" dirty="0" smtClean="0"/>
              <a:t>L 600 mm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23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raudo\panda\presentazioni\04072012_darmsadt\elett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3"/>
            <a:ext cx="7053682" cy="57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 flipH="1">
            <a:off x="3563888" y="2780928"/>
            <a:ext cx="1656184" cy="151216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3203848" y="2564904"/>
            <a:ext cx="2304256" cy="194421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 rot="2382183">
            <a:off x="4551715" y="367290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Ø298 mm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 rot="19022249">
            <a:off x="4114935" y="2815760"/>
            <a:ext cx="11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Ø222 mm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276156" y="3265489"/>
            <a:ext cx="16770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mm clearance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5868144" y="3634821"/>
            <a:ext cx="1368152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5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raudo\panda\presentazioni\04072012_darmsadt\gener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265" r="-167" b="-4543"/>
          <a:stretch/>
        </p:blipFill>
        <p:spPr bwMode="auto">
          <a:xfrm>
            <a:off x="720000" y="0"/>
            <a:ext cx="7791450" cy="70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ccia curva 2"/>
          <p:cNvSpPr/>
          <p:nvPr/>
        </p:nvSpPr>
        <p:spPr>
          <a:xfrm rot="1108252" flipV="1">
            <a:off x="3907989" y="4958222"/>
            <a:ext cx="2113244" cy="1152128"/>
          </a:xfrm>
          <a:prstGeom prst="bentArrow">
            <a:avLst>
              <a:gd name="adj1" fmla="val 50000"/>
              <a:gd name="adj2" fmla="val 40606"/>
              <a:gd name="adj3" fmla="val 39453"/>
              <a:gd name="adj4" fmla="val 43750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eccia curva 4"/>
          <p:cNvSpPr/>
          <p:nvPr/>
        </p:nvSpPr>
        <p:spPr>
          <a:xfrm rot="1108252" flipH="1" flipV="1">
            <a:off x="661956" y="3979037"/>
            <a:ext cx="2173592" cy="1152128"/>
          </a:xfrm>
          <a:prstGeom prst="bentArrow">
            <a:avLst>
              <a:gd name="adj1" fmla="val 50000"/>
              <a:gd name="adj2" fmla="val 40606"/>
              <a:gd name="adj3" fmla="val 39453"/>
              <a:gd name="adj4" fmla="val 43750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eccia curva 5"/>
          <p:cNvSpPr/>
          <p:nvPr/>
        </p:nvSpPr>
        <p:spPr>
          <a:xfrm rot="1108252" flipV="1">
            <a:off x="4556062" y="3374047"/>
            <a:ext cx="2113244" cy="1152128"/>
          </a:xfrm>
          <a:prstGeom prst="bentArrow">
            <a:avLst>
              <a:gd name="adj1" fmla="val 50000"/>
              <a:gd name="adj2" fmla="val 40606"/>
              <a:gd name="adj3" fmla="val 39453"/>
              <a:gd name="adj4" fmla="val 43750"/>
            </a:avLst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eccia curva 6"/>
          <p:cNvSpPr/>
          <p:nvPr/>
        </p:nvSpPr>
        <p:spPr>
          <a:xfrm rot="1108252" flipH="1" flipV="1">
            <a:off x="1674187" y="2492896"/>
            <a:ext cx="2173592" cy="1152128"/>
          </a:xfrm>
          <a:prstGeom prst="bentArrow">
            <a:avLst>
              <a:gd name="adj1" fmla="val 50000"/>
              <a:gd name="adj2" fmla="val 40606"/>
              <a:gd name="adj3" fmla="val 39453"/>
              <a:gd name="adj4" fmla="val 43750"/>
            </a:avLst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59804" y="4561047"/>
            <a:ext cx="338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TOWARD THE PATCH PANEL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715" y="2060848"/>
            <a:ext cx="338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TOWARD THE PATCH PANEL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20071" y="6172934"/>
            <a:ext cx="294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TOWARD THE COOLING 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PATCH PANEL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245756"/>
            <a:ext cx="294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TOWARD THE COOLING 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PATCH PANEL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GSI</a:t>
            </a:r>
            <a:r>
              <a:rPr lang="en-GB" dirty="0" smtClean="0">
                <a:solidFill>
                  <a:schemeClr val="bg1"/>
                </a:solidFill>
              </a:rPr>
              <a:t> 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July 2012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iraudo\panda\presentazioni\04072012_darmsadt\genera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46" y="99339"/>
            <a:ext cx="6452372" cy="67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260648"/>
            <a:ext cx="53455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VOLUME FOR </a:t>
            </a:r>
            <a:r>
              <a:rPr lang="en-GB" b="1" dirty="0" err="1" smtClean="0"/>
              <a:t>MVD</a:t>
            </a:r>
            <a:r>
              <a:rPr lang="en-GB" b="1" dirty="0" smtClean="0"/>
              <a:t> SERVICES</a:t>
            </a:r>
          </a:p>
          <a:p>
            <a:r>
              <a:rPr lang="en-GB" b="1" dirty="0" smtClean="0"/>
              <a:t>1200x1500x400mm OUTSIDE THE MAGNET DOORS</a:t>
            </a:r>
            <a:endParaRPr lang="en-GB" b="1" dirty="0"/>
          </a:p>
        </p:txBody>
      </p:sp>
      <p:cxnSp>
        <p:nvCxnSpPr>
          <p:cNvPr id="5" name="Connettore 2 4"/>
          <p:cNvCxnSpPr>
            <a:stCxn id="3" idx="2"/>
          </p:cNvCxnSpPr>
          <p:nvPr/>
        </p:nvCxnSpPr>
        <p:spPr>
          <a:xfrm flipH="1">
            <a:off x="2555781" y="906979"/>
            <a:ext cx="440530" cy="1945957"/>
          </a:xfrm>
          <a:prstGeom prst="straightConnector1">
            <a:avLst/>
          </a:prstGeom>
          <a:ln w="444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3" idx="2"/>
          </p:cNvCxnSpPr>
          <p:nvPr/>
        </p:nvCxnSpPr>
        <p:spPr>
          <a:xfrm>
            <a:off x="2996311" y="906979"/>
            <a:ext cx="2539734" cy="3098085"/>
          </a:xfrm>
          <a:prstGeom prst="straightConnector1">
            <a:avLst/>
          </a:prstGeom>
          <a:ln w="444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o 15"/>
          <p:cNvGrpSpPr/>
          <p:nvPr/>
        </p:nvGrpSpPr>
        <p:grpSpPr>
          <a:xfrm rot="2654138">
            <a:off x="4810075" y="3018180"/>
            <a:ext cx="1554653" cy="1006271"/>
            <a:chOff x="5249595" y="3068960"/>
            <a:chExt cx="853843" cy="1006271"/>
          </a:xfrm>
        </p:grpSpPr>
        <p:sp>
          <p:nvSpPr>
            <p:cNvPr id="17" name="Forma 16"/>
            <p:cNvSpPr/>
            <p:nvPr/>
          </p:nvSpPr>
          <p:spPr>
            <a:xfrm rot="4396374">
              <a:off x="5312102" y="3283895"/>
              <a:ext cx="932423" cy="650249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igura a mano libera 17"/>
            <p:cNvSpPr/>
            <p:nvPr/>
          </p:nvSpPr>
          <p:spPr>
            <a:xfrm>
              <a:off x="5249595" y="3068960"/>
              <a:ext cx="439608" cy="172819"/>
            </a:xfrm>
            <a:custGeom>
              <a:avLst/>
              <a:gdLst>
                <a:gd name="connsiteX0" fmla="*/ 0 w 439608"/>
                <a:gd name="connsiteY0" fmla="*/ 0 h 172819"/>
                <a:gd name="connsiteX1" fmla="*/ 439608 w 439608"/>
                <a:gd name="connsiteY1" fmla="*/ 0 h 172819"/>
                <a:gd name="connsiteX2" fmla="*/ 439608 w 439608"/>
                <a:gd name="connsiteY2" fmla="*/ 172819 h 172819"/>
                <a:gd name="connsiteX3" fmla="*/ 0 w 439608"/>
                <a:gd name="connsiteY3" fmla="*/ 172819 h 172819"/>
                <a:gd name="connsiteX4" fmla="*/ 0 w 439608"/>
                <a:gd name="connsiteY4" fmla="*/ 0 h 1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608" h="172819">
                  <a:moveTo>
                    <a:pt x="0" y="0"/>
                  </a:moveTo>
                  <a:lnTo>
                    <a:pt x="439608" y="0"/>
                  </a:lnTo>
                  <a:lnTo>
                    <a:pt x="439608" y="172819"/>
                  </a:lnTo>
                  <a:lnTo>
                    <a:pt x="0" y="172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b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 flipH="1">
            <a:off x="3259498" y="2460293"/>
            <a:ext cx="2104182" cy="1006271"/>
            <a:chOff x="1416144" y="2375798"/>
            <a:chExt cx="853843" cy="1006271"/>
          </a:xfrm>
        </p:grpSpPr>
        <p:sp>
          <p:nvSpPr>
            <p:cNvPr id="14" name="Forma 13"/>
            <p:cNvSpPr/>
            <p:nvPr/>
          </p:nvSpPr>
          <p:spPr>
            <a:xfrm rot="4396374">
              <a:off x="1478651" y="2590733"/>
              <a:ext cx="932423" cy="650249"/>
            </a:xfrm>
            <a:prstGeom prst="swooshArrow">
              <a:avLst>
                <a:gd name="adj1" fmla="val 16310"/>
                <a:gd name="adj2" fmla="val 31370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igura a mano libera 14"/>
            <p:cNvSpPr/>
            <p:nvPr/>
          </p:nvSpPr>
          <p:spPr>
            <a:xfrm>
              <a:off x="1416144" y="2375798"/>
              <a:ext cx="439608" cy="172819"/>
            </a:xfrm>
            <a:custGeom>
              <a:avLst/>
              <a:gdLst>
                <a:gd name="connsiteX0" fmla="*/ 0 w 439608"/>
                <a:gd name="connsiteY0" fmla="*/ 0 h 172819"/>
                <a:gd name="connsiteX1" fmla="*/ 439608 w 439608"/>
                <a:gd name="connsiteY1" fmla="*/ 0 h 172819"/>
                <a:gd name="connsiteX2" fmla="*/ 439608 w 439608"/>
                <a:gd name="connsiteY2" fmla="*/ 172819 h 172819"/>
                <a:gd name="connsiteX3" fmla="*/ 0 w 439608"/>
                <a:gd name="connsiteY3" fmla="*/ 172819 h 172819"/>
                <a:gd name="connsiteX4" fmla="*/ 0 w 439608"/>
                <a:gd name="connsiteY4" fmla="*/ 0 h 17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608" h="172819">
                  <a:moveTo>
                    <a:pt x="0" y="0"/>
                  </a:moveTo>
                  <a:lnTo>
                    <a:pt x="439608" y="0"/>
                  </a:lnTo>
                  <a:lnTo>
                    <a:pt x="439608" y="172819"/>
                  </a:lnTo>
                  <a:lnTo>
                    <a:pt x="0" y="1728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b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000" kern="1200" dirty="0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669094" y="5013176"/>
            <a:ext cx="3049233" cy="1477328"/>
          </a:xfrm>
          <a:prstGeom prst="rect">
            <a:avLst/>
          </a:prstGeom>
          <a:solidFill>
            <a:srgbClr val="0070C0">
              <a:alpha val="41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Cooling manifolds</a:t>
            </a:r>
          </a:p>
          <a:p>
            <a:r>
              <a:rPr lang="en-US" dirty="0" smtClean="0"/>
              <a:t>Pressure transmitters</a:t>
            </a:r>
          </a:p>
          <a:p>
            <a:r>
              <a:rPr lang="en-US" dirty="0" smtClean="0"/>
              <a:t>DC-DC converters</a:t>
            </a:r>
          </a:p>
          <a:p>
            <a:r>
              <a:rPr lang="en-US" dirty="0" smtClean="0"/>
              <a:t>Cooling for DC-DC converters </a:t>
            </a:r>
          </a:p>
          <a:p>
            <a:r>
              <a:rPr lang="en-US" dirty="0"/>
              <a:t>	</a:t>
            </a:r>
            <a:r>
              <a:rPr lang="en-US" dirty="0" smtClean="0"/>
              <a:t>(Water at 5 bar)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0" y="3140968"/>
            <a:ext cx="3049233" cy="1477328"/>
          </a:xfrm>
          <a:prstGeom prst="rect">
            <a:avLst/>
          </a:prstGeom>
          <a:solidFill>
            <a:srgbClr val="0070C0">
              <a:alpha val="41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Cooling manifolds</a:t>
            </a:r>
          </a:p>
          <a:p>
            <a:r>
              <a:rPr lang="en-US" dirty="0" smtClean="0"/>
              <a:t>Pressure transmitters</a:t>
            </a:r>
          </a:p>
          <a:p>
            <a:r>
              <a:rPr lang="en-US" dirty="0" smtClean="0"/>
              <a:t>DC-DC converters</a:t>
            </a:r>
          </a:p>
          <a:p>
            <a:r>
              <a:rPr lang="en-US" dirty="0" smtClean="0"/>
              <a:t>Cooling for DC-DC converters </a:t>
            </a:r>
          </a:p>
          <a:p>
            <a:r>
              <a:rPr lang="en-US" dirty="0"/>
              <a:t>	</a:t>
            </a:r>
            <a:r>
              <a:rPr lang="en-US" dirty="0" smtClean="0"/>
              <a:t>(Water at 5 bar)</a:t>
            </a:r>
            <a:endParaRPr lang="en-GB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0" y="0"/>
            <a:ext cx="6611899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62060" y="1166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CENTRAL REGION – ACTUAL DESIGN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2492896"/>
            <a:ext cx="2053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BACKWARDS </a:t>
            </a:r>
            <a:r>
              <a:rPr lang="en-GB" b="1" dirty="0" smtClean="0"/>
              <a:t>EMC</a:t>
            </a:r>
            <a:endParaRPr lang="en-GB" b="1" dirty="0"/>
          </a:p>
        </p:txBody>
      </p:sp>
      <p:cxnSp>
        <p:nvCxnSpPr>
          <p:cNvPr id="8" name="Connettore 2 7"/>
          <p:cNvCxnSpPr>
            <a:stCxn id="6" idx="2"/>
          </p:cNvCxnSpPr>
          <p:nvPr/>
        </p:nvCxnSpPr>
        <p:spPr>
          <a:xfrm>
            <a:off x="1494140" y="2862228"/>
            <a:ext cx="2789828" cy="9144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51520" y="5805264"/>
            <a:ext cx="36000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SUPPORT FOR </a:t>
            </a:r>
            <a:r>
              <a:rPr lang="en-GB" b="1" dirty="0" smtClean="0"/>
              <a:t>BACKWARDS </a:t>
            </a:r>
            <a:r>
              <a:rPr lang="en-GB" b="1" dirty="0" smtClean="0"/>
              <a:t>EMC</a:t>
            </a:r>
            <a:endParaRPr lang="en-GB" b="1" dirty="0"/>
          </a:p>
        </p:txBody>
      </p:sp>
      <p:cxnSp>
        <p:nvCxnSpPr>
          <p:cNvPr id="12" name="Connettore 2 11"/>
          <p:cNvCxnSpPr>
            <a:stCxn id="10" idx="0"/>
          </p:cNvCxnSpPr>
          <p:nvPr/>
        </p:nvCxnSpPr>
        <p:spPr>
          <a:xfrm flipV="1">
            <a:off x="2051564" y="4653136"/>
            <a:ext cx="1080276" cy="115212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GSI</a:t>
            </a:r>
            <a:r>
              <a:rPr lang="en-GB" dirty="0" smtClean="0">
                <a:solidFill>
                  <a:schemeClr val="bg1"/>
                </a:solidFill>
              </a:rPr>
              <a:t> 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July 2012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308304" y="3319428"/>
            <a:ext cx="6815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MVD</a:t>
            </a:r>
            <a:endParaRPr lang="en-GB" b="1" dirty="0"/>
          </a:p>
        </p:txBody>
      </p:sp>
      <p:cxnSp>
        <p:nvCxnSpPr>
          <p:cNvPr id="7" name="Connettore 2 6"/>
          <p:cNvCxnSpPr>
            <a:stCxn id="2" idx="1"/>
          </p:cNvCxnSpPr>
          <p:nvPr/>
        </p:nvCxnSpPr>
        <p:spPr>
          <a:xfrm flipH="1">
            <a:off x="5076056" y="3504094"/>
            <a:ext cx="2232248" cy="428962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336401" y="1700808"/>
            <a:ext cx="3755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STT</a:t>
            </a:r>
            <a:r>
              <a:rPr lang="en-US" b="1" dirty="0" smtClean="0"/>
              <a:t> &amp; CENTRAL SUPPORT FRAME </a:t>
            </a:r>
            <a:endParaRPr lang="en-GB" b="1" dirty="0"/>
          </a:p>
        </p:txBody>
      </p:sp>
      <p:cxnSp>
        <p:nvCxnSpPr>
          <p:cNvPr id="14" name="Connettore 2 13"/>
          <p:cNvCxnSpPr>
            <a:stCxn id="3" idx="2"/>
          </p:cNvCxnSpPr>
          <p:nvPr/>
        </p:nvCxnSpPr>
        <p:spPr>
          <a:xfrm flipH="1">
            <a:off x="5336401" y="2070140"/>
            <a:ext cx="1877950" cy="161862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57455"/>
              </p:ext>
            </p:extLst>
          </p:nvPr>
        </p:nvGraphicFramePr>
        <p:xfrm>
          <a:off x="1115616" y="1412776"/>
          <a:ext cx="7152456" cy="40030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2248024"/>
                <a:gridCol w="2384152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Parameters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Pixel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Strip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5552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# of </a:t>
                      </a:r>
                      <a:r>
                        <a:rPr lang="en-GB" sz="2000" dirty="0" err="1" smtClean="0">
                          <a:solidFill>
                            <a:schemeClr val="bg1"/>
                          </a:solidFill>
                        </a:rPr>
                        <a:t>SuperModules</a:t>
                      </a:r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GB" sz="20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# of </a:t>
                      </a:r>
                      <a:r>
                        <a:rPr lang="en-GB" sz="2000" dirty="0" err="1" smtClean="0">
                          <a:solidFill>
                            <a:schemeClr val="bg1"/>
                          </a:solidFill>
                        </a:rPr>
                        <a:t>DetectorModules</a:t>
                      </a:r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of Sensors</a:t>
                      </a:r>
                    </a:p>
                    <a:p>
                      <a:pPr algn="ctr"/>
                      <a:endParaRPr lang="en-GB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# of </a:t>
                      </a:r>
                      <a:r>
                        <a:rPr lang="en-GB" sz="2000" baseline="0" dirty="0" err="1" smtClean="0">
                          <a:solidFill>
                            <a:schemeClr val="bg1"/>
                          </a:solidFill>
                        </a:rPr>
                        <a:t>FrontEndChips</a:t>
                      </a:r>
                      <a:endParaRPr lang="en-GB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Total Power  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Volume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176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176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810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1.4 kW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~6.4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dm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254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1324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1.8 kW</a:t>
                      </a:r>
                    </a:p>
                    <a:p>
                      <a:pPr algn="ctr"/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~18 dm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92080" y="215062"/>
            <a:ext cx="377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MVD</a:t>
            </a:r>
            <a:r>
              <a:rPr lang="en-GB" sz="2800" dirty="0" smtClean="0"/>
              <a:t> General Properties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92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raudo\panda\presentazioni\04072012_darmsadt\MVD-layout_RoutingSchem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5715" cy="48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40152" y="176159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MVD</a:t>
            </a:r>
            <a:r>
              <a:rPr lang="en-US" sz="2400" dirty="0" smtClean="0"/>
              <a:t> services routing</a:t>
            </a:r>
            <a:endParaRPr lang="en-GB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92080" y="215062"/>
            <a:ext cx="213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MVD</a:t>
            </a:r>
            <a:r>
              <a:rPr lang="en-GB" sz="2800" dirty="0" smtClean="0"/>
              <a:t> Cooling</a:t>
            </a:r>
            <a:endParaRPr lang="en-GB" sz="2800" dirty="0"/>
          </a:p>
        </p:txBody>
      </p:sp>
      <p:pic>
        <p:nvPicPr>
          <p:cNvPr id="1027" name="Picture 3" descr="D:\giraudo\panda\presentazioni\04072012_darmsadt\coo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1" y="325993"/>
            <a:ext cx="763905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71600" y="738282"/>
            <a:ext cx="234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Pixel Cooling 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dirty="0" smtClean="0">
                <a:solidFill>
                  <a:schemeClr val="bg1"/>
                </a:solidFill>
              </a:rPr>
              <a:t>ay-out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 rot="20089905">
            <a:off x="323528" y="5949280"/>
            <a:ext cx="792088" cy="648072"/>
          </a:xfrm>
          <a:prstGeom prst="rightArrow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6488668"/>
            <a:ext cx="1683474" cy="36933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 - 21 channels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 rot="9105418">
            <a:off x="459976" y="4998255"/>
            <a:ext cx="792088" cy="648072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/>
          <p:cNvSpPr txBox="1"/>
          <p:nvPr/>
        </p:nvSpPr>
        <p:spPr>
          <a:xfrm>
            <a:off x="0" y="4581128"/>
            <a:ext cx="2051720" cy="36933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  - 21 channels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Freccia circolare a destra 8"/>
          <p:cNvSpPr/>
          <p:nvPr/>
        </p:nvSpPr>
        <p:spPr>
          <a:xfrm rot="8895429">
            <a:off x="4572000" y="1107614"/>
            <a:ext cx="720080" cy="52118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eccia circolare a sinistra 9"/>
          <p:cNvSpPr/>
          <p:nvPr/>
        </p:nvSpPr>
        <p:spPr>
          <a:xfrm rot="20167268">
            <a:off x="6332258" y="4885071"/>
            <a:ext cx="664379" cy="47679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43558" y="1785664"/>
            <a:ext cx="207588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IN/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>
                <a:solidFill>
                  <a:srgbClr val="00B0F0"/>
                </a:solidFill>
              </a:rPr>
              <a:t> 25 channels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85384" y="5473227"/>
            <a:ext cx="207588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IN/</a:t>
            </a:r>
            <a:r>
              <a:rPr lang="en-US" dirty="0" smtClean="0">
                <a:solidFill>
                  <a:srgbClr val="FF0000"/>
                </a:solidFill>
              </a:rPr>
              <a:t>OUT</a:t>
            </a:r>
            <a:r>
              <a:rPr lang="en-US" dirty="0" smtClean="0">
                <a:solidFill>
                  <a:srgbClr val="00B0F0"/>
                </a:solidFill>
              </a:rPr>
              <a:t> 25 channels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2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185"/>
            <a:ext cx="9144000" cy="50000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1599" y="963185"/>
            <a:ext cx="234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Strip Cooling 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dirty="0" smtClean="0">
                <a:solidFill>
                  <a:schemeClr val="bg1"/>
                </a:solidFill>
              </a:rPr>
              <a:t>ay-out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5929008"/>
            <a:ext cx="167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 - 23 channels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20453796">
            <a:off x="423733" y="5222849"/>
            <a:ext cx="792088" cy="648072"/>
          </a:xfrm>
          <a:prstGeom prst="rightArrow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a destra 5"/>
          <p:cNvSpPr/>
          <p:nvPr/>
        </p:nvSpPr>
        <p:spPr>
          <a:xfrm rot="9585691">
            <a:off x="287524" y="4314170"/>
            <a:ext cx="792088" cy="648072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0" y="3827840"/>
            <a:ext cx="2051720" cy="369332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  - 23 channels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8" name="Freccia curva 7"/>
          <p:cNvSpPr/>
          <p:nvPr/>
        </p:nvSpPr>
        <p:spPr>
          <a:xfrm rot="20507272" flipH="1">
            <a:off x="6375179" y="336735"/>
            <a:ext cx="792088" cy="868680"/>
          </a:xfrm>
          <a:prstGeom prst="bentArrow">
            <a:avLst>
              <a:gd name="adj1" fmla="val 25000"/>
              <a:gd name="adj2" fmla="val 24415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reccia curva 11"/>
          <p:cNvSpPr/>
          <p:nvPr/>
        </p:nvSpPr>
        <p:spPr>
          <a:xfrm rot="4163721" flipH="1">
            <a:off x="7019239" y="4471667"/>
            <a:ext cx="792088" cy="815162"/>
          </a:xfrm>
          <a:prstGeom prst="bentArrow">
            <a:avLst>
              <a:gd name="adj1" fmla="val 25000"/>
              <a:gd name="adj2" fmla="val 24415"/>
              <a:gd name="adj3" fmla="val 25000"/>
              <a:gd name="adj4" fmla="val 4375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64088" y="90872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 - ? channels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68144" y="536221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 - ? channels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0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raudo\panda\presentazioni\04072012_darmsadt\cool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28600"/>
            <a:ext cx="76676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2924944"/>
            <a:ext cx="344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Patch Panel for Cooling Manifolds </a:t>
            </a:r>
            <a:endParaRPr lang="en-GB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5890736"/>
            <a:ext cx="258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Sensors?</a:t>
            </a:r>
          </a:p>
          <a:p>
            <a:r>
              <a:rPr lang="en-GB" dirty="0" smtClean="0"/>
              <a:t>Accessible </a:t>
            </a:r>
            <a:r>
              <a:rPr lang="en-GB" dirty="0"/>
              <a:t>from </a:t>
            </a:r>
            <a:r>
              <a:rPr lang="en-GB" dirty="0" smtClean="0"/>
              <a:t>outside.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1454446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Stiffener must be reduced</a:t>
            </a:r>
            <a:endParaRPr lang="en-GB" dirty="0"/>
          </a:p>
        </p:txBody>
      </p:sp>
      <p:cxnSp>
        <p:nvCxnSpPr>
          <p:cNvPr id="7" name="Connettore 7 6"/>
          <p:cNvCxnSpPr>
            <a:stCxn id="4" idx="2"/>
          </p:cNvCxnSpPr>
          <p:nvPr/>
        </p:nvCxnSpPr>
        <p:spPr>
          <a:xfrm rot="16200000" flipH="1">
            <a:off x="4413989" y="1583447"/>
            <a:ext cx="1285832" cy="1766493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7 9"/>
          <p:cNvCxnSpPr>
            <a:stCxn id="4" idx="2"/>
          </p:cNvCxnSpPr>
          <p:nvPr/>
        </p:nvCxnSpPr>
        <p:spPr>
          <a:xfrm rot="16200000" flipH="1">
            <a:off x="4666017" y="1331419"/>
            <a:ext cx="1285832" cy="2270549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 12"/>
          <p:cNvSpPr/>
          <p:nvPr/>
        </p:nvSpPr>
        <p:spPr>
          <a:xfrm>
            <a:off x="1296768" y="3739896"/>
            <a:ext cx="1931064" cy="2167128"/>
          </a:xfrm>
          <a:custGeom>
            <a:avLst/>
            <a:gdLst>
              <a:gd name="connsiteX0" fmla="*/ 193704 w 1931064"/>
              <a:gd name="connsiteY0" fmla="*/ 73152 h 2167128"/>
              <a:gd name="connsiteX1" fmla="*/ 458880 w 1931064"/>
              <a:gd name="connsiteY1" fmla="*/ 45720 h 2167128"/>
              <a:gd name="connsiteX2" fmla="*/ 1419000 w 1931064"/>
              <a:gd name="connsiteY2" fmla="*/ 64008 h 2167128"/>
              <a:gd name="connsiteX3" fmla="*/ 1501296 w 1931064"/>
              <a:gd name="connsiteY3" fmla="*/ 91440 h 2167128"/>
              <a:gd name="connsiteX4" fmla="*/ 1528728 w 1931064"/>
              <a:gd name="connsiteY4" fmla="*/ 100584 h 2167128"/>
              <a:gd name="connsiteX5" fmla="*/ 1556160 w 1931064"/>
              <a:gd name="connsiteY5" fmla="*/ 109728 h 2167128"/>
              <a:gd name="connsiteX6" fmla="*/ 1592736 w 1931064"/>
              <a:gd name="connsiteY6" fmla="*/ 118872 h 2167128"/>
              <a:gd name="connsiteX7" fmla="*/ 1702464 w 1931064"/>
              <a:gd name="connsiteY7" fmla="*/ 182880 h 2167128"/>
              <a:gd name="connsiteX8" fmla="*/ 1729896 w 1931064"/>
              <a:gd name="connsiteY8" fmla="*/ 192024 h 2167128"/>
              <a:gd name="connsiteX9" fmla="*/ 1757328 w 1931064"/>
              <a:gd name="connsiteY9" fmla="*/ 228600 h 2167128"/>
              <a:gd name="connsiteX10" fmla="*/ 1784760 w 1931064"/>
              <a:gd name="connsiteY10" fmla="*/ 256032 h 2167128"/>
              <a:gd name="connsiteX11" fmla="*/ 1793904 w 1931064"/>
              <a:gd name="connsiteY11" fmla="*/ 292608 h 2167128"/>
              <a:gd name="connsiteX12" fmla="*/ 1821336 w 1931064"/>
              <a:gd name="connsiteY12" fmla="*/ 374904 h 2167128"/>
              <a:gd name="connsiteX13" fmla="*/ 1839624 w 1931064"/>
              <a:gd name="connsiteY13" fmla="*/ 521208 h 2167128"/>
              <a:gd name="connsiteX14" fmla="*/ 1848768 w 1931064"/>
              <a:gd name="connsiteY14" fmla="*/ 594360 h 2167128"/>
              <a:gd name="connsiteX15" fmla="*/ 1867056 w 1931064"/>
              <a:gd name="connsiteY15" fmla="*/ 676656 h 2167128"/>
              <a:gd name="connsiteX16" fmla="*/ 1885344 w 1931064"/>
              <a:gd name="connsiteY16" fmla="*/ 822960 h 2167128"/>
              <a:gd name="connsiteX17" fmla="*/ 1894488 w 1931064"/>
              <a:gd name="connsiteY17" fmla="*/ 859536 h 2167128"/>
              <a:gd name="connsiteX18" fmla="*/ 1912776 w 1931064"/>
              <a:gd name="connsiteY18" fmla="*/ 950976 h 2167128"/>
              <a:gd name="connsiteX19" fmla="*/ 1931064 w 1931064"/>
              <a:gd name="connsiteY19" fmla="*/ 1005840 h 2167128"/>
              <a:gd name="connsiteX20" fmla="*/ 1912776 w 1931064"/>
              <a:gd name="connsiteY20" fmla="*/ 1371600 h 2167128"/>
              <a:gd name="connsiteX21" fmla="*/ 1894488 w 1931064"/>
              <a:gd name="connsiteY21" fmla="*/ 1536192 h 2167128"/>
              <a:gd name="connsiteX22" fmla="*/ 1867056 w 1931064"/>
              <a:gd name="connsiteY22" fmla="*/ 1581912 h 2167128"/>
              <a:gd name="connsiteX23" fmla="*/ 1848768 w 1931064"/>
              <a:gd name="connsiteY23" fmla="*/ 1655064 h 2167128"/>
              <a:gd name="connsiteX24" fmla="*/ 1784760 w 1931064"/>
              <a:gd name="connsiteY24" fmla="*/ 1737360 h 2167128"/>
              <a:gd name="connsiteX25" fmla="*/ 1656744 w 1931064"/>
              <a:gd name="connsiteY25" fmla="*/ 1837944 h 2167128"/>
              <a:gd name="connsiteX26" fmla="*/ 1510440 w 1931064"/>
              <a:gd name="connsiteY26" fmla="*/ 1947672 h 2167128"/>
              <a:gd name="connsiteX27" fmla="*/ 1446432 w 1931064"/>
              <a:gd name="connsiteY27" fmla="*/ 1984248 h 2167128"/>
              <a:gd name="connsiteX28" fmla="*/ 1391568 w 1931064"/>
              <a:gd name="connsiteY28" fmla="*/ 2029968 h 2167128"/>
              <a:gd name="connsiteX29" fmla="*/ 1364136 w 1931064"/>
              <a:gd name="connsiteY29" fmla="*/ 2057400 h 2167128"/>
              <a:gd name="connsiteX30" fmla="*/ 1345848 w 1931064"/>
              <a:gd name="connsiteY30" fmla="*/ 2084832 h 2167128"/>
              <a:gd name="connsiteX31" fmla="*/ 1309272 w 1931064"/>
              <a:gd name="connsiteY31" fmla="*/ 2103120 h 2167128"/>
              <a:gd name="connsiteX32" fmla="*/ 1272696 w 1931064"/>
              <a:gd name="connsiteY32" fmla="*/ 2139696 h 2167128"/>
              <a:gd name="connsiteX33" fmla="*/ 1226976 w 1931064"/>
              <a:gd name="connsiteY33" fmla="*/ 2148840 h 2167128"/>
              <a:gd name="connsiteX34" fmla="*/ 1172112 w 1931064"/>
              <a:gd name="connsiteY34" fmla="*/ 2167128 h 2167128"/>
              <a:gd name="connsiteX35" fmla="*/ 1098960 w 1931064"/>
              <a:gd name="connsiteY35" fmla="*/ 2148840 h 2167128"/>
              <a:gd name="connsiteX36" fmla="*/ 1071528 w 1931064"/>
              <a:gd name="connsiteY36" fmla="*/ 2139696 h 2167128"/>
              <a:gd name="connsiteX37" fmla="*/ 970944 w 1931064"/>
              <a:gd name="connsiteY37" fmla="*/ 2066544 h 2167128"/>
              <a:gd name="connsiteX38" fmla="*/ 943512 w 1931064"/>
              <a:gd name="connsiteY38" fmla="*/ 2057400 h 2167128"/>
              <a:gd name="connsiteX39" fmla="*/ 852072 w 1931064"/>
              <a:gd name="connsiteY39" fmla="*/ 2020824 h 2167128"/>
              <a:gd name="connsiteX40" fmla="*/ 751488 w 1931064"/>
              <a:gd name="connsiteY40" fmla="*/ 1975104 h 2167128"/>
              <a:gd name="connsiteX41" fmla="*/ 678336 w 1931064"/>
              <a:gd name="connsiteY41" fmla="*/ 1947672 h 2167128"/>
              <a:gd name="connsiteX42" fmla="*/ 586896 w 1931064"/>
              <a:gd name="connsiteY42" fmla="*/ 1938528 h 2167128"/>
              <a:gd name="connsiteX43" fmla="*/ 477168 w 1931064"/>
              <a:gd name="connsiteY43" fmla="*/ 1920240 h 2167128"/>
              <a:gd name="connsiteX44" fmla="*/ 257712 w 1931064"/>
              <a:gd name="connsiteY44" fmla="*/ 1901952 h 2167128"/>
              <a:gd name="connsiteX45" fmla="*/ 175416 w 1931064"/>
              <a:gd name="connsiteY45" fmla="*/ 1874520 h 2167128"/>
              <a:gd name="connsiteX46" fmla="*/ 147984 w 1931064"/>
              <a:gd name="connsiteY46" fmla="*/ 1865376 h 2167128"/>
              <a:gd name="connsiteX47" fmla="*/ 102264 w 1931064"/>
              <a:gd name="connsiteY47" fmla="*/ 1792224 h 2167128"/>
              <a:gd name="connsiteX48" fmla="*/ 83976 w 1931064"/>
              <a:gd name="connsiteY48" fmla="*/ 1755648 h 2167128"/>
              <a:gd name="connsiteX49" fmla="*/ 74832 w 1931064"/>
              <a:gd name="connsiteY49" fmla="*/ 1700784 h 2167128"/>
              <a:gd name="connsiteX50" fmla="*/ 65688 w 1931064"/>
              <a:gd name="connsiteY50" fmla="*/ 1664208 h 2167128"/>
              <a:gd name="connsiteX51" fmla="*/ 56544 w 1931064"/>
              <a:gd name="connsiteY51" fmla="*/ 1609344 h 2167128"/>
              <a:gd name="connsiteX52" fmla="*/ 47400 w 1931064"/>
              <a:gd name="connsiteY52" fmla="*/ 1572768 h 2167128"/>
              <a:gd name="connsiteX53" fmla="*/ 38256 w 1931064"/>
              <a:gd name="connsiteY53" fmla="*/ 1517904 h 2167128"/>
              <a:gd name="connsiteX54" fmla="*/ 19968 w 1931064"/>
              <a:gd name="connsiteY54" fmla="*/ 1472184 h 2167128"/>
              <a:gd name="connsiteX55" fmla="*/ 10824 w 1931064"/>
              <a:gd name="connsiteY55" fmla="*/ 1444752 h 2167128"/>
              <a:gd name="connsiteX56" fmla="*/ 19968 w 1931064"/>
              <a:gd name="connsiteY56" fmla="*/ 969264 h 2167128"/>
              <a:gd name="connsiteX57" fmla="*/ 38256 w 1931064"/>
              <a:gd name="connsiteY57" fmla="*/ 896112 h 2167128"/>
              <a:gd name="connsiteX58" fmla="*/ 47400 w 1931064"/>
              <a:gd name="connsiteY58" fmla="*/ 832104 h 2167128"/>
              <a:gd name="connsiteX59" fmla="*/ 83976 w 1931064"/>
              <a:gd name="connsiteY59" fmla="*/ 722376 h 2167128"/>
              <a:gd name="connsiteX60" fmla="*/ 93120 w 1931064"/>
              <a:gd name="connsiteY60" fmla="*/ 649224 h 2167128"/>
              <a:gd name="connsiteX61" fmla="*/ 102264 w 1931064"/>
              <a:gd name="connsiteY61" fmla="*/ 621792 h 2167128"/>
              <a:gd name="connsiteX62" fmla="*/ 120552 w 1931064"/>
              <a:gd name="connsiteY62" fmla="*/ 530352 h 2167128"/>
              <a:gd name="connsiteX63" fmla="*/ 147984 w 1931064"/>
              <a:gd name="connsiteY63" fmla="*/ 356616 h 2167128"/>
              <a:gd name="connsiteX64" fmla="*/ 166272 w 1931064"/>
              <a:gd name="connsiteY64" fmla="*/ 265176 h 2167128"/>
              <a:gd name="connsiteX65" fmla="*/ 193704 w 1931064"/>
              <a:gd name="connsiteY65" fmla="*/ 201168 h 2167128"/>
              <a:gd name="connsiteX66" fmla="*/ 239424 w 1931064"/>
              <a:gd name="connsiteY66" fmla="*/ 82296 h 2167128"/>
              <a:gd name="connsiteX67" fmla="*/ 257712 w 1931064"/>
              <a:gd name="connsiteY67" fmla="*/ 45720 h 2167128"/>
              <a:gd name="connsiteX68" fmla="*/ 276000 w 1931064"/>
              <a:gd name="connsiteY68" fmla="*/ 0 h 216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931064" h="2167128">
                <a:moveTo>
                  <a:pt x="193704" y="73152"/>
                </a:moveTo>
                <a:cubicBezTo>
                  <a:pt x="310680" y="43908"/>
                  <a:pt x="288516" y="44368"/>
                  <a:pt x="458880" y="45720"/>
                </a:cubicBezTo>
                <a:cubicBezTo>
                  <a:pt x="778968" y="48260"/>
                  <a:pt x="1098960" y="57912"/>
                  <a:pt x="1419000" y="64008"/>
                </a:cubicBezTo>
                <a:lnTo>
                  <a:pt x="1501296" y="91440"/>
                </a:lnTo>
                <a:lnTo>
                  <a:pt x="1528728" y="100584"/>
                </a:lnTo>
                <a:cubicBezTo>
                  <a:pt x="1537872" y="103632"/>
                  <a:pt x="1546809" y="107390"/>
                  <a:pt x="1556160" y="109728"/>
                </a:cubicBezTo>
                <a:lnTo>
                  <a:pt x="1592736" y="118872"/>
                </a:lnTo>
                <a:cubicBezTo>
                  <a:pt x="1629661" y="141950"/>
                  <a:pt x="1662822" y="165890"/>
                  <a:pt x="1702464" y="182880"/>
                </a:cubicBezTo>
                <a:cubicBezTo>
                  <a:pt x="1711323" y="186677"/>
                  <a:pt x="1720752" y="188976"/>
                  <a:pt x="1729896" y="192024"/>
                </a:cubicBezTo>
                <a:cubicBezTo>
                  <a:pt x="1739040" y="204216"/>
                  <a:pt x="1747410" y="217029"/>
                  <a:pt x="1757328" y="228600"/>
                </a:cubicBezTo>
                <a:cubicBezTo>
                  <a:pt x="1765744" y="238418"/>
                  <a:pt x="1778344" y="244804"/>
                  <a:pt x="1784760" y="256032"/>
                </a:cubicBezTo>
                <a:cubicBezTo>
                  <a:pt x="1790995" y="266943"/>
                  <a:pt x="1789930" y="280686"/>
                  <a:pt x="1793904" y="292608"/>
                </a:cubicBezTo>
                <a:cubicBezTo>
                  <a:pt x="1828337" y="395907"/>
                  <a:pt x="1799423" y="287253"/>
                  <a:pt x="1821336" y="374904"/>
                </a:cubicBezTo>
                <a:cubicBezTo>
                  <a:pt x="1843257" y="616035"/>
                  <a:pt x="1818629" y="384738"/>
                  <a:pt x="1839624" y="521208"/>
                </a:cubicBezTo>
                <a:cubicBezTo>
                  <a:pt x="1843361" y="545496"/>
                  <a:pt x="1844497" y="570160"/>
                  <a:pt x="1848768" y="594360"/>
                </a:cubicBezTo>
                <a:cubicBezTo>
                  <a:pt x="1853652" y="622034"/>
                  <a:pt x="1862616" y="648908"/>
                  <a:pt x="1867056" y="676656"/>
                </a:cubicBezTo>
                <a:cubicBezTo>
                  <a:pt x="1874821" y="725186"/>
                  <a:pt x="1873424" y="775280"/>
                  <a:pt x="1885344" y="822960"/>
                </a:cubicBezTo>
                <a:cubicBezTo>
                  <a:pt x="1888392" y="835152"/>
                  <a:pt x="1891855" y="847248"/>
                  <a:pt x="1894488" y="859536"/>
                </a:cubicBezTo>
                <a:cubicBezTo>
                  <a:pt x="1901001" y="889930"/>
                  <a:pt x="1902946" y="921487"/>
                  <a:pt x="1912776" y="950976"/>
                </a:cubicBezTo>
                <a:lnTo>
                  <a:pt x="1931064" y="1005840"/>
                </a:lnTo>
                <a:cubicBezTo>
                  <a:pt x="1917836" y="1415910"/>
                  <a:pt x="1933292" y="1166436"/>
                  <a:pt x="1912776" y="1371600"/>
                </a:cubicBezTo>
                <a:cubicBezTo>
                  <a:pt x="1912507" y="1374286"/>
                  <a:pt x="1901462" y="1515270"/>
                  <a:pt x="1894488" y="1536192"/>
                </a:cubicBezTo>
                <a:cubicBezTo>
                  <a:pt x="1888868" y="1553053"/>
                  <a:pt x="1876200" y="1566672"/>
                  <a:pt x="1867056" y="1581912"/>
                </a:cubicBezTo>
                <a:cubicBezTo>
                  <a:pt x="1864523" y="1594579"/>
                  <a:pt x="1857555" y="1639248"/>
                  <a:pt x="1848768" y="1655064"/>
                </a:cubicBezTo>
                <a:cubicBezTo>
                  <a:pt x="1831660" y="1685858"/>
                  <a:pt x="1812059" y="1714878"/>
                  <a:pt x="1784760" y="1737360"/>
                </a:cubicBezTo>
                <a:cubicBezTo>
                  <a:pt x="1742869" y="1771859"/>
                  <a:pt x="1695117" y="1799571"/>
                  <a:pt x="1656744" y="1837944"/>
                </a:cubicBezTo>
                <a:cubicBezTo>
                  <a:pt x="1605036" y="1889652"/>
                  <a:pt x="1603417" y="1894542"/>
                  <a:pt x="1510440" y="1947672"/>
                </a:cubicBezTo>
                <a:cubicBezTo>
                  <a:pt x="1489104" y="1959864"/>
                  <a:pt x="1466636" y="1970260"/>
                  <a:pt x="1446432" y="1984248"/>
                </a:cubicBezTo>
                <a:cubicBezTo>
                  <a:pt x="1426859" y="1997798"/>
                  <a:pt x="1409361" y="2014152"/>
                  <a:pt x="1391568" y="2029968"/>
                </a:cubicBezTo>
                <a:cubicBezTo>
                  <a:pt x="1381903" y="2038559"/>
                  <a:pt x="1372415" y="2047466"/>
                  <a:pt x="1364136" y="2057400"/>
                </a:cubicBezTo>
                <a:cubicBezTo>
                  <a:pt x="1357101" y="2065843"/>
                  <a:pt x="1354291" y="2077797"/>
                  <a:pt x="1345848" y="2084832"/>
                </a:cubicBezTo>
                <a:cubicBezTo>
                  <a:pt x="1335376" y="2093558"/>
                  <a:pt x="1320177" y="2094941"/>
                  <a:pt x="1309272" y="2103120"/>
                </a:cubicBezTo>
                <a:cubicBezTo>
                  <a:pt x="1295478" y="2113465"/>
                  <a:pt x="1287768" y="2131323"/>
                  <a:pt x="1272696" y="2139696"/>
                </a:cubicBezTo>
                <a:cubicBezTo>
                  <a:pt x="1259110" y="2147244"/>
                  <a:pt x="1241970" y="2144751"/>
                  <a:pt x="1226976" y="2148840"/>
                </a:cubicBezTo>
                <a:cubicBezTo>
                  <a:pt x="1208378" y="2153912"/>
                  <a:pt x="1172112" y="2167128"/>
                  <a:pt x="1172112" y="2167128"/>
                </a:cubicBezTo>
                <a:cubicBezTo>
                  <a:pt x="1147728" y="2161032"/>
                  <a:pt x="1123209" y="2155453"/>
                  <a:pt x="1098960" y="2148840"/>
                </a:cubicBezTo>
                <a:cubicBezTo>
                  <a:pt x="1089661" y="2146304"/>
                  <a:pt x="1079636" y="2144908"/>
                  <a:pt x="1071528" y="2139696"/>
                </a:cubicBezTo>
                <a:cubicBezTo>
                  <a:pt x="1036655" y="2117278"/>
                  <a:pt x="1005817" y="2088962"/>
                  <a:pt x="970944" y="2066544"/>
                </a:cubicBezTo>
                <a:cubicBezTo>
                  <a:pt x="962836" y="2061332"/>
                  <a:pt x="952133" y="2061711"/>
                  <a:pt x="943512" y="2057400"/>
                </a:cubicBezTo>
                <a:cubicBezTo>
                  <a:pt x="861921" y="2016604"/>
                  <a:pt x="998722" y="2062724"/>
                  <a:pt x="852072" y="2020824"/>
                </a:cubicBezTo>
                <a:cubicBezTo>
                  <a:pt x="783339" y="1979584"/>
                  <a:pt x="830245" y="2003231"/>
                  <a:pt x="751488" y="1975104"/>
                </a:cubicBezTo>
                <a:cubicBezTo>
                  <a:pt x="726963" y="1966345"/>
                  <a:pt x="703758" y="1953321"/>
                  <a:pt x="678336" y="1947672"/>
                </a:cubicBezTo>
                <a:cubicBezTo>
                  <a:pt x="648433" y="1941027"/>
                  <a:pt x="617376" y="1941576"/>
                  <a:pt x="586896" y="1938528"/>
                </a:cubicBezTo>
                <a:cubicBezTo>
                  <a:pt x="536425" y="1921704"/>
                  <a:pt x="560036" y="1927446"/>
                  <a:pt x="477168" y="1920240"/>
                </a:cubicBezTo>
                <a:cubicBezTo>
                  <a:pt x="129824" y="1890036"/>
                  <a:pt x="526887" y="1928870"/>
                  <a:pt x="257712" y="1901952"/>
                </a:cubicBezTo>
                <a:lnTo>
                  <a:pt x="175416" y="1874520"/>
                </a:lnTo>
                <a:lnTo>
                  <a:pt x="147984" y="1865376"/>
                </a:lnTo>
                <a:cubicBezTo>
                  <a:pt x="128930" y="1836795"/>
                  <a:pt x="120645" y="1825310"/>
                  <a:pt x="102264" y="1792224"/>
                </a:cubicBezTo>
                <a:cubicBezTo>
                  <a:pt x="95644" y="1780308"/>
                  <a:pt x="90072" y="1767840"/>
                  <a:pt x="83976" y="1755648"/>
                </a:cubicBezTo>
                <a:cubicBezTo>
                  <a:pt x="80928" y="1737360"/>
                  <a:pt x="78468" y="1718964"/>
                  <a:pt x="74832" y="1700784"/>
                </a:cubicBezTo>
                <a:cubicBezTo>
                  <a:pt x="72367" y="1688461"/>
                  <a:pt x="68153" y="1676531"/>
                  <a:pt x="65688" y="1664208"/>
                </a:cubicBezTo>
                <a:cubicBezTo>
                  <a:pt x="62052" y="1646028"/>
                  <a:pt x="60180" y="1627524"/>
                  <a:pt x="56544" y="1609344"/>
                </a:cubicBezTo>
                <a:cubicBezTo>
                  <a:pt x="54079" y="1597021"/>
                  <a:pt x="49865" y="1585091"/>
                  <a:pt x="47400" y="1572768"/>
                </a:cubicBezTo>
                <a:cubicBezTo>
                  <a:pt x="43764" y="1554588"/>
                  <a:pt x="43134" y="1535791"/>
                  <a:pt x="38256" y="1517904"/>
                </a:cubicBezTo>
                <a:cubicBezTo>
                  <a:pt x="33937" y="1502068"/>
                  <a:pt x="25731" y="1487553"/>
                  <a:pt x="19968" y="1472184"/>
                </a:cubicBezTo>
                <a:cubicBezTo>
                  <a:pt x="16584" y="1463159"/>
                  <a:pt x="13872" y="1453896"/>
                  <a:pt x="10824" y="1444752"/>
                </a:cubicBezTo>
                <a:cubicBezTo>
                  <a:pt x="-3506" y="1229797"/>
                  <a:pt x="-6527" y="1267336"/>
                  <a:pt x="19968" y="969264"/>
                </a:cubicBezTo>
                <a:cubicBezTo>
                  <a:pt x="22193" y="944228"/>
                  <a:pt x="33327" y="920758"/>
                  <a:pt x="38256" y="896112"/>
                </a:cubicBezTo>
                <a:cubicBezTo>
                  <a:pt x="42483" y="874978"/>
                  <a:pt x="41915" y="852947"/>
                  <a:pt x="47400" y="832104"/>
                </a:cubicBezTo>
                <a:cubicBezTo>
                  <a:pt x="57212" y="794819"/>
                  <a:pt x="83976" y="722376"/>
                  <a:pt x="83976" y="722376"/>
                </a:cubicBezTo>
                <a:cubicBezTo>
                  <a:pt x="87024" y="697992"/>
                  <a:pt x="88724" y="673401"/>
                  <a:pt x="93120" y="649224"/>
                </a:cubicBezTo>
                <a:cubicBezTo>
                  <a:pt x="94844" y="639741"/>
                  <a:pt x="100097" y="631184"/>
                  <a:pt x="102264" y="621792"/>
                </a:cubicBezTo>
                <a:cubicBezTo>
                  <a:pt x="109253" y="591504"/>
                  <a:pt x="115941" y="561092"/>
                  <a:pt x="120552" y="530352"/>
                </a:cubicBezTo>
                <a:cubicBezTo>
                  <a:pt x="156803" y="288681"/>
                  <a:pt x="100749" y="580982"/>
                  <a:pt x="147984" y="356616"/>
                </a:cubicBezTo>
                <a:cubicBezTo>
                  <a:pt x="154388" y="326199"/>
                  <a:pt x="154028" y="293746"/>
                  <a:pt x="166272" y="265176"/>
                </a:cubicBezTo>
                <a:cubicBezTo>
                  <a:pt x="175416" y="243840"/>
                  <a:pt x="185083" y="222721"/>
                  <a:pt x="193704" y="201168"/>
                </a:cubicBezTo>
                <a:cubicBezTo>
                  <a:pt x="209471" y="161751"/>
                  <a:pt x="220438" y="120268"/>
                  <a:pt x="239424" y="82296"/>
                </a:cubicBezTo>
                <a:cubicBezTo>
                  <a:pt x="245520" y="70104"/>
                  <a:pt x="252926" y="58483"/>
                  <a:pt x="257712" y="45720"/>
                </a:cubicBezTo>
                <a:cubicBezTo>
                  <a:pt x="276053" y="-3189"/>
                  <a:pt x="255174" y="20826"/>
                  <a:pt x="2760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/>
          <p:cNvSpPr txBox="1"/>
          <p:nvPr/>
        </p:nvSpPr>
        <p:spPr>
          <a:xfrm>
            <a:off x="3624786" y="5229200"/>
            <a:ext cx="336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Polyurethane flex tubes </a:t>
            </a:r>
            <a:r>
              <a:rPr lang="en-US" sz="1200" dirty="0" smtClean="0"/>
              <a:t>Ø</a:t>
            </a:r>
            <a:r>
              <a:rPr lang="en-US" dirty="0" smtClean="0"/>
              <a:t>4x</a:t>
            </a:r>
            <a:r>
              <a:rPr lang="en-US" sz="1200" dirty="0" smtClean="0"/>
              <a:t>Ø</a:t>
            </a:r>
            <a:r>
              <a:rPr lang="en-US" dirty="0" smtClean="0"/>
              <a:t>2.5 </a:t>
            </a:r>
            <a:endParaRPr lang="en-GB" dirty="0"/>
          </a:p>
        </p:txBody>
      </p:sp>
      <p:cxnSp>
        <p:nvCxnSpPr>
          <p:cNvPr id="16" name="Connettore 7 15"/>
          <p:cNvCxnSpPr/>
          <p:nvPr/>
        </p:nvCxnSpPr>
        <p:spPr>
          <a:xfrm rot="5400000" flipH="1" flipV="1">
            <a:off x="5084483" y="4661565"/>
            <a:ext cx="792087" cy="343185"/>
          </a:xfrm>
          <a:prstGeom prst="curvedConnector3">
            <a:avLst>
              <a:gd name="adj1" fmla="val 62699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6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raudo\panda\presentazioni\04072012_darmsadt\coolin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" b="1126"/>
          <a:stretch/>
        </p:blipFill>
        <p:spPr bwMode="auto">
          <a:xfrm>
            <a:off x="1047750" y="0"/>
            <a:ext cx="70485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/>
          <p:cNvCxnSpPr/>
          <p:nvPr/>
        </p:nvCxnSpPr>
        <p:spPr>
          <a:xfrm flipH="1">
            <a:off x="3563888" y="2204864"/>
            <a:ext cx="2232248" cy="237626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 rot="18803830">
            <a:off x="4638562" y="236705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Ø300 mm</a:t>
            </a:r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923928" y="2852936"/>
            <a:ext cx="1512168" cy="115212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 rot="2255819">
            <a:off x="4701632" y="3386605"/>
            <a:ext cx="11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Ø150 mm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620688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 Patch Panel – dimensional constraint</a:t>
            </a:r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9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13085"/>
              </p:ext>
            </p:extLst>
          </p:nvPr>
        </p:nvGraphicFramePr>
        <p:xfrm>
          <a:off x="1524000" y="1397000"/>
          <a:ext cx="6096000" cy="203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478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Pixel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Strip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Power (W)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GBT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122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350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DC-DC Conv.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596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1322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049802" y="206189"/>
            <a:ext cx="409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MVD</a:t>
            </a:r>
            <a:r>
              <a:rPr lang="en-GB" sz="2800" dirty="0" smtClean="0"/>
              <a:t> Read Out Electronics</a:t>
            </a:r>
            <a:endParaRPr lang="en-GB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15283" y="6488668"/>
            <a:ext cx="173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GSI</a:t>
            </a:r>
            <a:r>
              <a:rPr lang="en-GB" dirty="0" smtClean="0"/>
              <a:t> 4</a:t>
            </a:r>
            <a:r>
              <a:rPr lang="en-GB" baseline="30000" dirty="0" smtClean="0"/>
              <a:t>th</a:t>
            </a:r>
            <a:r>
              <a:rPr lang="en-GB" dirty="0" smtClean="0"/>
              <a:t> July 2012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9592" y="4941168"/>
            <a:ext cx="3171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GBT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60 x 25 x (10÷14)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DC-DC conv.  28.4 x 13.5 x 12 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488668"/>
            <a:ext cx="120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G. </a:t>
            </a:r>
            <a:r>
              <a:rPr lang="en-GB" dirty="0" err="1" smtClean="0"/>
              <a:t>Giraudo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1727</TotalTime>
  <Words>353</Words>
  <Application>Microsoft Office PowerPoint</Application>
  <PresentationFormat>Presentazione su schermo (4:3)</PresentationFormat>
  <Paragraphs>135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Mylar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giraudo</dc:creator>
  <cp:lastModifiedBy>giraudo</cp:lastModifiedBy>
  <cp:revision>64</cp:revision>
  <dcterms:created xsi:type="dcterms:W3CDTF">2012-05-02T09:28:49Z</dcterms:created>
  <dcterms:modified xsi:type="dcterms:W3CDTF">2012-09-10T08:21:06Z</dcterms:modified>
</cp:coreProperties>
</file>