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1388" r:id="rId2"/>
    <p:sldId id="1800" r:id="rId3"/>
    <p:sldId id="1807" r:id="rId4"/>
    <p:sldId id="1802" r:id="rId5"/>
    <p:sldId id="803" r:id="rId6"/>
    <p:sldId id="1770" r:id="rId7"/>
    <p:sldId id="804" r:id="rId8"/>
    <p:sldId id="1796" r:id="rId9"/>
    <p:sldId id="1801" r:id="rId10"/>
    <p:sldId id="1806" r:id="rId11"/>
    <p:sldId id="1808" r:id="rId12"/>
    <p:sldId id="1805" r:id="rId13"/>
    <p:sldId id="1803" r:id="rId14"/>
    <p:sldId id="668" r:id="rId15"/>
    <p:sldId id="677" r:id="rId16"/>
    <p:sldId id="1762" r:id="rId17"/>
    <p:sldId id="782" r:id="rId18"/>
    <p:sldId id="1758" r:id="rId19"/>
    <p:sldId id="1798" r:id="rId20"/>
    <p:sldId id="259" r:id="rId21"/>
    <p:sldId id="1692" r:id="rId22"/>
    <p:sldId id="1706" r:id="rId23"/>
    <p:sldId id="257" r:id="rId24"/>
    <p:sldId id="1776" r:id="rId25"/>
    <p:sldId id="1804" r:id="rId26"/>
    <p:sldId id="1799" r:id="rId27"/>
    <p:sldId id="774" r:id="rId28"/>
    <p:sldId id="1718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as Waldmann" initials="TW" lastIdx="3" clrIdx="0">
    <p:extLst>
      <p:ext uri="{19B8F6BF-5375-455C-9EA6-DF929625EA0E}">
        <p15:presenceInfo xmlns:p15="http://schemas.microsoft.com/office/powerpoint/2012/main" userId="54f8ada69c3c4b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FF00"/>
    <a:srgbClr val="1D59AE"/>
    <a:srgbClr val="FFA610"/>
    <a:srgbClr val="8C0000"/>
    <a:srgbClr val="222122"/>
    <a:srgbClr val="F108F9"/>
    <a:srgbClr val="0432FF"/>
    <a:srgbClr val="4D4D4D"/>
    <a:srgbClr val="FC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16"/>
    <p:restoredTop sz="96233"/>
  </p:normalViewPr>
  <p:slideViewPr>
    <p:cSldViewPr snapToGrid="0" snapToObjects="1">
      <p:cViewPr>
        <p:scale>
          <a:sx n="160" d="100"/>
          <a:sy n="160" d="100"/>
        </p:scale>
        <p:origin x="1536" y="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81769-0800-944A-8DBB-2DAEF1C6D333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5C290-D270-0C47-828A-99847FD7389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78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4BCFC-5A55-3748-A3F0-3E2A4EDC3E18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E71D0-4E26-554E-994E-38E72B70DF4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13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71D0-4E26-554E-994E-38E72B70DF4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9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71D0-4E26-554E-994E-38E72B70DF4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5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solidFill>
                  <a:srgbClr val="FFA61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372"/>
            <a:ext cx="8229600" cy="3709252"/>
          </a:xfrm>
          <a:prstGeom prst="rect">
            <a:avLst/>
          </a:prstGeom>
        </p:spPr>
        <p:txBody>
          <a:bodyPr/>
          <a:lstStyle>
            <a:lvl1pPr marL="184150" indent="-184150">
              <a:tabLst/>
              <a:defRPr sz="2400"/>
            </a:lvl1pPr>
            <a:lvl2pPr marL="584200" indent="-223838">
              <a:tabLst/>
              <a:defRPr sz="2000"/>
            </a:lvl2pPr>
            <a:lvl3pPr marL="892175" indent="-177800">
              <a:tabLst/>
              <a:defRPr sz="1800"/>
            </a:lvl3pPr>
            <a:lvl4pPr marL="1246188" indent="-177800">
              <a:tabLst/>
              <a:defRPr sz="1600"/>
            </a:lvl4pPr>
            <a:lvl5pPr marL="1600200" indent="-177800">
              <a:tabLst/>
              <a:defRPr sz="1600"/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2114" y="4925009"/>
            <a:ext cx="6574973" cy="2192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RD51 Collaboration Meeeting 2020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686AB-5E0E-0B44-9671-EE4812669FB6}"/>
              </a:ext>
            </a:extLst>
          </p:cNvPr>
          <p:cNvSpPr txBox="1">
            <a:spLocks/>
          </p:cNvSpPr>
          <p:nvPr userDrawn="1"/>
        </p:nvSpPr>
        <p:spPr>
          <a:xfrm>
            <a:off x="0" y="16709"/>
            <a:ext cx="1436913" cy="2184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43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2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  <a:prstGeom prst="rect">
            <a:avLst/>
          </a:prstGeom>
        </p:spPr>
        <p:txBody>
          <a:bodyPr anchor="ctr"/>
          <a:lstStyle>
            <a:lvl1pPr algn="l">
              <a:defRPr sz="2400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F0F621-22DA-A041-BEF9-0984CECC0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2114" y="4925009"/>
            <a:ext cx="6574973" cy="219268"/>
          </a:xfrm>
          <a:prstGeom prst="rect">
            <a:avLst/>
          </a:prstGeom>
        </p:spPr>
        <p:txBody>
          <a:bodyPr/>
          <a:lstStyle>
            <a:lvl1pPr algn="ctr">
              <a:defRPr lang="en-US" sz="9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BD7919-FFEF-A34C-BFE8-1DB51E817C54}"/>
              </a:ext>
            </a:extLst>
          </p:cNvPr>
          <p:cNvSpPr txBox="1">
            <a:spLocks/>
          </p:cNvSpPr>
          <p:nvPr userDrawn="1"/>
        </p:nvSpPr>
        <p:spPr>
          <a:xfrm>
            <a:off x="0" y="16709"/>
            <a:ext cx="1436913" cy="2184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97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7353-A87F-F045-88D7-5F7C0E11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2114" y="4925009"/>
            <a:ext cx="6574973" cy="219268"/>
          </a:xfrm>
          <a:prstGeom prst="rect">
            <a:avLst/>
          </a:prstGeom>
        </p:spPr>
        <p:txBody>
          <a:bodyPr/>
          <a:lstStyle>
            <a:lvl1pPr algn="ctr">
              <a:defRPr lang="en-US" sz="9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6EDFA5-39E8-4742-B5F1-F1A770D2F73F}"/>
              </a:ext>
            </a:extLst>
          </p:cNvPr>
          <p:cNvSpPr txBox="1">
            <a:spLocks/>
          </p:cNvSpPr>
          <p:nvPr userDrawn="1"/>
        </p:nvSpPr>
        <p:spPr>
          <a:xfrm>
            <a:off x="0" y="16709"/>
            <a:ext cx="1436913" cy="2184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18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309136" y="106681"/>
            <a:ext cx="7302546" cy="574357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algn="l">
              <a:defRPr sz="2100" b="0" i="0" cap="none" baseline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9136" y="1173480"/>
            <a:ext cx="8306544" cy="3347324"/>
          </a:xfrm>
          <a:prstGeom prst="rect">
            <a:avLst/>
          </a:prstGeom>
        </p:spPr>
        <p:txBody>
          <a:bodyPr lIns="108000" tIns="0" rIns="108000" bIns="0">
            <a:noAutofit/>
          </a:bodyPr>
          <a:lstStyle>
            <a:lvl1pPr marL="162000" indent="-162000">
              <a:lnSpc>
                <a:spcPct val="125000"/>
              </a:lnSpc>
              <a:buFont typeface="Arial" panose="020B0604020202020204" pitchFamily="34" charset="0"/>
              <a:buChar char="•"/>
              <a:defRPr lang="en-US" sz="1200" b="0" i="0" baseline="0" smtClean="0"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324000" indent="-162000">
              <a:lnSpc>
                <a:spcPct val="125000"/>
              </a:lnSpc>
              <a:buFont typeface="Arial" panose="020B0604020202020204" pitchFamily="34" charset="0"/>
              <a:buChar char="–"/>
              <a:defRPr lang="en-US" sz="1200" b="0" i="0" baseline="0" smtClean="0">
                <a:latin typeface="Helvetica Neue Light" charset="0"/>
              </a:defRPr>
            </a:lvl2pPr>
            <a:lvl3pPr marL="486000" indent="-162000">
              <a:lnSpc>
                <a:spcPct val="125000"/>
              </a:lnSpc>
              <a:buFont typeface="Arial" panose="020B0604020202020204" pitchFamily="34" charset="0"/>
              <a:buChar char="–"/>
              <a:defRPr lang="en-US" sz="900" b="0" i="0" kern="1200" dirty="0" smtClean="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3pPr>
            <a:lvl4pPr marL="486000" indent="-162000">
              <a:defRPr lang="en-US" sz="450" b="0" i="0" dirty="0" smtClean="0">
                <a:latin typeface="Helvetica Neue Light" charset="0"/>
              </a:defRPr>
            </a:lvl4pPr>
            <a:lvl5pPr>
              <a:defRPr lang="en-US" sz="1050" dirty="0" smtClean="0"/>
            </a:lvl5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Forth level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16607" y="4981183"/>
            <a:ext cx="5078218" cy="162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75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Andi Mathis | RD51 Collaboration Meeting Munich | TU München 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25997" y="4978591"/>
            <a:ext cx="347230" cy="16490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676" y="4978590"/>
            <a:ext cx="1779158" cy="16491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lang="en-US" sz="750" b="0" i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de-DE"/>
              <a:t>19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4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2" y="616856"/>
            <a:ext cx="7844971" cy="0"/>
          </a:xfrm>
          <a:prstGeom prst="line">
            <a:avLst/>
          </a:prstGeom>
          <a:ln>
            <a:solidFill>
              <a:srgbClr val="FFA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F9D8119-F7C0-A247-8E36-475B9225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6709"/>
            <a:ext cx="1436913" cy="218491"/>
          </a:xfrm>
          <a:prstGeom prst="rect">
            <a:avLst/>
          </a:prstGeom>
        </p:spPr>
        <p:txBody>
          <a:bodyPr/>
          <a:lstStyle>
            <a:lvl1pPr algn="l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CECD4D6-CEBA-244B-964B-18F77BCC6F7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3D846DC-638D-AF44-93D2-613D06B8E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2114" y="4925009"/>
            <a:ext cx="6574973" cy="219268"/>
          </a:xfrm>
          <a:prstGeom prst="rect">
            <a:avLst/>
          </a:prstGeom>
        </p:spPr>
        <p:txBody>
          <a:bodyPr/>
          <a:lstStyle>
            <a:lvl1pPr algn="ctr">
              <a:defRPr lang="en-US" sz="9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2B88F-3444-4E4D-8929-02BF829875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06512" y="0"/>
            <a:ext cx="837488" cy="8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.jpg"/><Relationship Id="rId7" Type="http://schemas.openxmlformats.org/officeDocument/2006/relationships/image" Target="../media/image4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8.jpg"/><Relationship Id="rId4" Type="http://schemas.openxmlformats.org/officeDocument/2006/relationships/image" Target="../media/image31.jp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oups.nscl.msu.edu/hira/meetings/LECM_EOS_2013/EOS_Summary_WIN.pptx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.jpg"/><Relationship Id="rId7" Type="http://schemas.openxmlformats.org/officeDocument/2006/relationships/image" Target="../media/image4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8.jpg"/><Relationship Id="rId4" Type="http://schemas.openxmlformats.org/officeDocument/2006/relationships/image" Target="../media/image31.jp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hyperlink" Target="https://indico.cern.ch/event/709670/contributions/3008591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798958-EFBE-54BC-C6F3-D422F5AC1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712602"/>
            <a:ext cx="7848600" cy="14454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b="1" cap="all" dirty="0">
                <a:effectLst/>
                <a:latin typeface="Roboto" panose="02000000000000000000" pitchFamily="2" charset="0"/>
              </a:rPr>
              <a:t>R&amp;D on MPGD technologies</a:t>
            </a:r>
            <a:br>
              <a:rPr lang="en-GB" sz="2800" b="1" cap="all" dirty="0">
                <a:effectLst/>
                <a:latin typeface="Roboto" panose="02000000000000000000" pitchFamily="2" charset="0"/>
              </a:rPr>
            </a:br>
            <a:r>
              <a:rPr lang="en-GB" sz="2800" b="1" cap="all" dirty="0">
                <a:effectLst/>
                <a:latin typeface="Roboto" panose="02000000000000000000" pitchFamily="2" charset="0"/>
              </a:rPr>
              <a:t>at GSI</a:t>
            </a:r>
            <a:endParaRPr lang="en-US" sz="4400" cap="all" dirty="0">
              <a:effectLst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D31FB4-1E3A-E92B-6DE0-2844FCDF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9944" y="4230700"/>
            <a:ext cx="6004112" cy="1314450"/>
          </a:xfrm>
        </p:spPr>
        <p:txBody>
          <a:bodyPr>
            <a:normAutofit/>
          </a:bodyPr>
          <a:lstStyle/>
          <a:p>
            <a:r>
              <a:rPr lang="en-US" sz="1400" dirty="0"/>
              <a:t>P. Gasik</a:t>
            </a:r>
          </a:p>
        </p:txBody>
      </p:sp>
    </p:spTree>
    <p:extLst>
      <p:ext uri="{BB962C8B-B14F-4D97-AF65-F5344CB8AC3E}">
        <p14:creationId xmlns:p14="http://schemas.microsoft.com/office/powerpoint/2010/main" val="341581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C4E33-1087-59B4-FAFA-2A61D0B1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ECFA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656054-40CD-4982-FC51-CC7E110DB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48" y="776946"/>
            <a:ext cx="4131295" cy="425082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AEAF3DD-504F-7831-5FCF-8F4839D1099D}"/>
              </a:ext>
            </a:extLst>
          </p:cNvPr>
          <p:cNvSpPr/>
          <p:nvPr/>
        </p:nvSpPr>
        <p:spPr>
          <a:xfrm>
            <a:off x="3385292" y="2562097"/>
            <a:ext cx="525194" cy="93784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87B3D2-C1EE-0567-BF53-DDFF0C13CB7E}"/>
              </a:ext>
            </a:extLst>
          </p:cNvPr>
          <p:cNvSpPr/>
          <p:nvPr/>
        </p:nvSpPr>
        <p:spPr>
          <a:xfrm>
            <a:off x="3385292" y="2768241"/>
            <a:ext cx="525194" cy="1753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C1B31A8-51DE-9FBD-B320-E68E04A548EF}"/>
              </a:ext>
            </a:extLst>
          </p:cNvPr>
          <p:cNvSpPr/>
          <p:nvPr/>
        </p:nvSpPr>
        <p:spPr>
          <a:xfrm>
            <a:off x="3385292" y="3610871"/>
            <a:ext cx="684628" cy="1753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44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C4E33-1087-59B4-FAFA-2A61D0B1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DRD1 Working Groups and Work Packages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7C5FABA-C3FE-C0F5-EC77-F9BE801DDC53}"/>
              </a:ext>
            </a:extLst>
          </p:cNvPr>
          <p:cNvGrpSpPr/>
          <p:nvPr/>
        </p:nvGrpSpPr>
        <p:grpSpPr>
          <a:xfrm>
            <a:off x="1733161" y="716890"/>
            <a:ext cx="5839519" cy="1712846"/>
            <a:chOff x="394690" y="715934"/>
            <a:chExt cx="8549640" cy="250777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C4E904D-0C07-C796-1AE4-2AEBA245A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690" y="715934"/>
              <a:ext cx="8549640" cy="2507778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53060B4-9182-430F-7CFB-E2564F6C9DA8}"/>
                </a:ext>
              </a:extLst>
            </p:cNvPr>
            <p:cNvSpPr/>
            <p:nvPr/>
          </p:nvSpPr>
          <p:spPr>
            <a:xfrm rot="16200000">
              <a:off x="1549888" y="2896248"/>
              <a:ext cx="525194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13CE2EF-6524-670F-7AEC-2E9426046177}"/>
                </a:ext>
              </a:extLst>
            </p:cNvPr>
            <p:cNvSpPr/>
            <p:nvPr/>
          </p:nvSpPr>
          <p:spPr>
            <a:xfrm rot="16200000">
              <a:off x="1831760" y="2896248"/>
              <a:ext cx="525194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06150B6-F510-07C7-D7B8-EC2C35B65D1D}"/>
                </a:ext>
              </a:extLst>
            </p:cNvPr>
            <p:cNvSpPr/>
            <p:nvPr/>
          </p:nvSpPr>
          <p:spPr>
            <a:xfrm rot="16200000">
              <a:off x="2800016" y="2792877"/>
              <a:ext cx="730793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0752C84-3C72-7785-8A6F-F0F776103B38}"/>
                </a:ext>
              </a:extLst>
            </p:cNvPr>
            <p:cNvSpPr/>
            <p:nvPr/>
          </p:nvSpPr>
          <p:spPr>
            <a:xfrm rot="16200000">
              <a:off x="1895004" y="2218342"/>
              <a:ext cx="1879863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C9FF495-F036-804D-BD48-BB31E849FD9E}"/>
                </a:ext>
              </a:extLst>
            </p:cNvPr>
            <p:cNvSpPr/>
            <p:nvPr/>
          </p:nvSpPr>
          <p:spPr>
            <a:xfrm rot="16200000">
              <a:off x="4585986" y="2792877"/>
              <a:ext cx="730793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2372A49-F1C0-4992-C885-39CC34567C1C}"/>
                </a:ext>
              </a:extLst>
            </p:cNvPr>
            <p:cNvSpPr/>
            <p:nvPr/>
          </p:nvSpPr>
          <p:spPr>
            <a:xfrm rot="16200000">
              <a:off x="4751224" y="2792876"/>
              <a:ext cx="730793" cy="129734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3447D7C-A21F-07CF-B178-6A89CE557C4F}"/>
                </a:ext>
              </a:extLst>
            </p:cNvPr>
            <p:cNvSpPr/>
            <p:nvPr/>
          </p:nvSpPr>
          <p:spPr>
            <a:xfrm rot="16200000">
              <a:off x="3889266" y="2671494"/>
              <a:ext cx="973553" cy="129736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BBEF355-C4DE-5253-9039-EE8C65004C04}"/>
                </a:ext>
              </a:extLst>
            </p:cNvPr>
            <p:cNvSpPr/>
            <p:nvPr/>
          </p:nvSpPr>
          <p:spPr>
            <a:xfrm rot="16200000">
              <a:off x="4828909" y="2259714"/>
              <a:ext cx="1491442" cy="435405"/>
            </a:xfrm>
            <a:prstGeom prst="rect">
              <a:avLst/>
            </a:prstGeom>
            <a:solidFill>
              <a:srgbClr val="FFFF00">
                <a:alpha val="4823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C99905A1-10E8-722E-A4E6-87CBDC2C3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61" y="2599043"/>
            <a:ext cx="3001297" cy="24634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24710EB-7BC8-0FC1-D5AF-C153C747D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137" y="2599043"/>
            <a:ext cx="3001297" cy="256758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9311783-6C69-433E-76FF-C6EB87BEEDC5}"/>
              </a:ext>
            </a:extLst>
          </p:cNvPr>
          <p:cNvSpPr txBox="1"/>
          <p:nvPr/>
        </p:nvSpPr>
        <p:spPr>
          <a:xfrm>
            <a:off x="525982" y="1764064"/>
            <a:ext cx="62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WGs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3B13A54-496E-6D98-CCFC-D1AD0F3F305E}"/>
              </a:ext>
            </a:extLst>
          </p:cNvPr>
          <p:cNvSpPr txBox="1"/>
          <p:nvPr/>
        </p:nvSpPr>
        <p:spPr>
          <a:xfrm>
            <a:off x="546163" y="3513503"/>
            <a:ext cx="5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WPs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00EE9DE-4E63-EB76-6CF3-3C133B945F20}"/>
              </a:ext>
            </a:extLst>
          </p:cNvPr>
          <p:cNvSpPr/>
          <p:nvPr/>
        </p:nvSpPr>
        <p:spPr>
          <a:xfrm>
            <a:off x="4273120" y="3566328"/>
            <a:ext cx="358715" cy="886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FA94910-3DB0-624C-336D-6077AAF624F9}"/>
              </a:ext>
            </a:extLst>
          </p:cNvPr>
          <p:cNvSpPr/>
          <p:nvPr/>
        </p:nvSpPr>
        <p:spPr>
          <a:xfrm>
            <a:off x="4291120" y="3393065"/>
            <a:ext cx="358715" cy="886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8B22670-ED69-E42F-6AB6-3CD70D64B870}"/>
              </a:ext>
            </a:extLst>
          </p:cNvPr>
          <p:cNvSpPr/>
          <p:nvPr/>
        </p:nvSpPr>
        <p:spPr>
          <a:xfrm>
            <a:off x="1858720" y="2731864"/>
            <a:ext cx="798509" cy="220135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25B686F-D91A-30FB-63CD-FB7E65B3D769}"/>
              </a:ext>
            </a:extLst>
          </p:cNvPr>
          <p:cNvSpPr/>
          <p:nvPr/>
        </p:nvSpPr>
        <p:spPr>
          <a:xfrm>
            <a:off x="4968091" y="3242034"/>
            <a:ext cx="752309" cy="357965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B6A6228-FAF9-FAFB-96C8-3841D37447BE}"/>
              </a:ext>
            </a:extLst>
          </p:cNvPr>
          <p:cNvSpPr/>
          <p:nvPr/>
        </p:nvSpPr>
        <p:spPr>
          <a:xfrm>
            <a:off x="1858720" y="2731865"/>
            <a:ext cx="358715" cy="886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03E5430-BAB6-1703-345E-EA636C21F1DD}"/>
              </a:ext>
            </a:extLst>
          </p:cNvPr>
          <p:cNvSpPr/>
          <p:nvPr/>
        </p:nvSpPr>
        <p:spPr>
          <a:xfrm>
            <a:off x="2011120" y="2884265"/>
            <a:ext cx="358715" cy="88610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FACF84E-C6EF-1E35-8249-158CBB94C1C8}"/>
              </a:ext>
            </a:extLst>
          </p:cNvPr>
          <p:cNvSpPr/>
          <p:nvPr/>
        </p:nvSpPr>
        <p:spPr>
          <a:xfrm>
            <a:off x="4958302" y="4242990"/>
            <a:ext cx="752309" cy="197082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FFB3CF7-80D9-0774-335E-4AC1692D12B8}"/>
              </a:ext>
            </a:extLst>
          </p:cNvPr>
          <p:cNvSpPr/>
          <p:nvPr/>
        </p:nvSpPr>
        <p:spPr>
          <a:xfrm>
            <a:off x="7367803" y="3944540"/>
            <a:ext cx="198106" cy="83582"/>
          </a:xfrm>
          <a:prstGeom prst="rect">
            <a:avLst/>
          </a:prstGeom>
          <a:solidFill>
            <a:srgbClr val="FFFF00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8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7EBAF-3A0C-65B5-B8CC-5AFF9690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E0956C-6B9A-F062-97FF-278529F02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600" dirty="0"/>
              <a:t>MPGD R&amp;D test bench available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Variety of topics - contribution to the worldwide effort/community within DRD1 structures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Blue-sky R&amp;D and project-related R&amp;D, e.g. input for various GSI projects</a:t>
            </a: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600" dirty="0"/>
              <a:t>New structures, new stacks </a:t>
            </a:r>
            <a:r>
              <a:rPr lang="en-GB" sz="1600" dirty="0">
                <a:sym typeface="Wingdings" pitchFamily="2" charset="2"/>
              </a:rPr>
              <a:t> attractive topics for BSc and MSc theses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ym typeface="Wingdings" pitchFamily="2" charset="2"/>
              </a:rPr>
              <a:t>HR needed! 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150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F91F2-4D80-B91F-7338-8CAE04F6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0699E9-6720-F052-4B65-5C4BCAE81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8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9F61-BD6F-4A46-A3A6-063EE365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Low-pressure H</a:t>
            </a:r>
            <a:r>
              <a:rPr lang="en-US" baseline="-25000" dirty="0"/>
              <a:t>2</a:t>
            </a:r>
            <a:r>
              <a:rPr lang="en-US" dirty="0"/>
              <a:t> (THGEM+MMG)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6AA56-42F3-BB4F-8DA2-8763D071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0" y="740993"/>
            <a:ext cx="6545180" cy="3709252"/>
          </a:xfrm>
        </p:spPr>
        <p:txBody>
          <a:bodyPr/>
          <a:lstStyle/>
          <a:p>
            <a:r>
              <a:rPr lang="en-US" sz="1600" b="1" dirty="0"/>
              <a:t>AT-TPC Collaboration </a:t>
            </a:r>
            <a:r>
              <a:rPr lang="en-US" sz="1600" dirty="0"/>
              <a:t>basic performance evaluation studies in low-pressure He and H</a:t>
            </a:r>
            <a:r>
              <a:rPr lang="en-US" sz="1600" baseline="-25000" dirty="0"/>
              <a:t>2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M. </a:t>
            </a:r>
            <a:r>
              <a:rPr lang="en-US" sz="1600" dirty="0" err="1">
                <a:solidFill>
                  <a:srgbClr val="7030A0"/>
                </a:solidFill>
              </a:rPr>
              <a:t>Cortesi</a:t>
            </a:r>
            <a:r>
              <a:rPr lang="en-US" sz="1600" dirty="0">
                <a:solidFill>
                  <a:srgbClr val="7030A0"/>
                </a:solidFill>
              </a:rPr>
              <a:t> et al., EPJ Web of Conf. 174 (2018) 01007</a:t>
            </a:r>
          </a:p>
          <a:p>
            <a:r>
              <a:rPr lang="en-US" sz="1600" dirty="0"/>
              <a:t>2-THGEM + MMG for stable operation, due to:</a:t>
            </a:r>
          </a:p>
          <a:p>
            <a:pPr lvl="1"/>
            <a:r>
              <a:rPr lang="en-US" sz="1100" i="1" dirty="0">
                <a:solidFill>
                  <a:srgbClr val="00B050"/>
                </a:solidFill>
              </a:rPr>
              <a:t>the extended dimension of the THGEM holes, typically several times larger than the electron mean-free path even at low pressure;</a:t>
            </a:r>
          </a:p>
          <a:p>
            <a:pPr lvl="1"/>
            <a:r>
              <a:rPr lang="en-US" sz="1100" i="1" dirty="0">
                <a:solidFill>
                  <a:srgbClr val="00B050"/>
                </a:solidFill>
              </a:rPr>
              <a:t>the confinement of the avalanche within the holes, resulting in smaller photon-mediated secondary effects</a:t>
            </a:r>
          </a:p>
          <a:p>
            <a:pPr lvl="1"/>
            <a:r>
              <a:rPr lang="en-US" sz="1100" i="1" dirty="0">
                <a:solidFill>
                  <a:srgbClr val="C00000"/>
                </a:solidFill>
              </a:rPr>
              <a:t>the quenching effect of small amounts of impurities from natural outgassing of detector components - e.g. N2 acts as wavelength shifter suppressing UV-photons emitted during the avalanche.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55BB3-F80A-6543-A53D-E579C268B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08"/>
          <a:stretch/>
        </p:blipFill>
        <p:spPr>
          <a:xfrm>
            <a:off x="457200" y="740993"/>
            <a:ext cx="1797776" cy="1459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11300-4152-554F-A93B-C9269912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2344"/>
            <a:ext cx="2359175" cy="161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BF6D5-D9AB-5B43-83E4-3B0FD2D48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113" y="3408282"/>
            <a:ext cx="2470456" cy="17359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8DFBD0-6B5E-D44B-9D9B-BCA345EED9C0}"/>
              </a:ext>
            </a:extLst>
          </p:cNvPr>
          <p:cNvSpPr txBox="1">
            <a:spLocks/>
          </p:cNvSpPr>
          <p:nvPr/>
        </p:nvSpPr>
        <p:spPr>
          <a:xfrm>
            <a:off x="4231288" y="3180405"/>
            <a:ext cx="4912712" cy="19630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For low MMG voltage – loss of electron collection efficiency</a:t>
            </a:r>
            <a:br>
              <a:rPr lang="en-US" sz="1400" dirty="0"/>
            </a:br>
            <a:r>
              <a:rPr lang="en-US" sz="1400" dirty="0"/>
              <a:t>and thus effective gain of the structure</a:t>
            </a:r>
          </a:p>
          <a:p>
            <a:r>
              <a:rPr lang="en-US" sz="1400" dirty="0"/>
              <a:t>High x-section for radiation less processes in H</a:t>
            </a:r>
            <a:r>
              <a:rPr lang="en-US" sz="1400" baseline="-25000" dirty="0"/>
              <a:t>2</a:t>
            </a:r>
            <a:r>
              <a:rPr lang="en-US" sz="1400" dirty="0"/>
              <a:t> (excitation of vibrational and rotational levels)</a:t>
            </a:r>
          </a:p>
          <a:p>
            <a:r>
              <a:rPr lang="en-US" sz="1400" dirty="0"/>
              <a:t>Higher electric fields necessary for a substantial gas avalanche multiplication (resulting in e.g. field emission)</a:t>
            </a:r>
          </a:p>
          <a:p>
            <a:r>
              <a:rPr lang="en-US" sz="1400" dirty="0"/>
              <a:t>Higher voltages 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1400" dirty="0"/>
              <a:t> higher discharge probability </a:t>
            </a:r>
            <a:r>
              <a:rPr lang="en-US" sz="1400" dirty="0">
                <a:sym typeface="Wingdings" pitchFamily="2" charset="2"/>
              </a:rPr>
              <a:t> lower max. achievable gain.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Need R&amp;D in HP H</a:t>
            </a:r>
            <a:r>
              <a:rPr lang="en-US" sz="1400" baseline="-25000" dirty="0">
                <a:solidFill>
                  <a:srgbClr val="00B050"/>
                </a:solidFill>
                <a:sym typeface="Wingdings" pitchFamily="2" charset="2"/>
              </a:rPr>
              <a:t>2</a:t>
            </a:r>
            <a:endParaRPr lang="en-US" sz="1400" dirty="0">
              <a:solidFill>
                <a:srgbClr val="00B050"/>
              </a:solidFill>
            </a:endParaRPr>
          </a:p>
          <a:p>
            <a:endParaRPr lang="en-US" sz="105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9F61-BD6F-4A46-A3A6-063EE365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Low-pressure H</a:t>
            </a:r>
            <a:r>
              <a:rPr lang="en-US" baseline="-25000" dirty="0"/>
              <a:t>2</a:t>
            </a:r>
            <a:r>
              <a:rPr lang="en-US" dirty="0"/>
              <a:t> (WELL, THGEM and 2-THGEM)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6AA56-42F3-BB4F-8DA2-8763D071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0" y="740993"/>
            <a:ext cx="6545180" cy="3709252"/>
          </a:xfrm>
        </p:spPr>
        <p:txBody>
          <a:bodyPr/>
          <a:lstStyle/>
          <a:p>
            <a:r>
              <a:rPr lang="en-US" sz="1600" dirty="0"/>
              <a:t>Single THGEM (WELL) at low </a:t>
            </a:r>
            <a:r>
              <a:rPr lang="en-US" sz="1600" i="1" dirty="0"/>
              <a:t>P – </a:t>
            </a:r>
            <a:r>
              <a:rPr lang="en-US" sz="1600" dirty="0"/>
              <a:t>photon mediated secondary effects become relevant (lower maximum gain)</a:t>
            </a:r>
          </a:p>
          <a:p>
            <a:r>
              <a:rPr lang="en-US" sz="1600" dirty="0"/>
              <a:t>Double THGEM structure (charge/gain sharing) – improves stability</a:t>
            </a:r>
          </a:p>
          <a:p>
            <a:r>
              <a:rPr lang="en-US" sz="1600" dirty="0"/>
              <a:t>Instabilities at high pressures due to high absolute voltage</a:t>
            </a:r>
          </a:p>
          <a:p>
            <a:r>
              <a:rPr lang="en-US" sz="1600" dirty="0"/>
              <a:t> </a:t>
            </a:r>
          </a:p>
          <a:p>
            <a:endParaRPr lang="en-US" sz="1100" i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DAA6A-3517-5045-ACF6-3427ED22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0" y="2237611"/>
            <a:ext cx="2780911" cy="2654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1FB035-661A-7146-BC43-1B1DBD525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5" y="944153"/>
            <a:ext cx="2263195" cy="1316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E5DD1-A733-1947-B77B-B3BE39DB6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527" y="2330903"/>
            <a:ext cx="3124612" cy="2480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3CF089-CE9D-2E47-B745-67BE11E063F7}"/>
              </a:ext>
            </a:extLst>
          </p:cNvPr>
          <p:cNvSpPr txBox="1"/>
          <p:nvPr/>
        </p:nvSpPr>
        <p:spPr>
          <a:xfrm>
            <a:off x="3595380" y="261447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1-THGEM</a:t>
            </a:r>
          </a:p>
          <a:p>
            <a:r>
              <a:rPr lang="en-US" sz="900" dirty="0"/>
              <a:t>2-THGEM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2D56FD-4464-3F40-B9F6-30A6B2A87025}"/>
              </a:ext>
            </a:extLst>
          </p:cNvPr>
          <p:cNvSpPr/>
          <p:nvPr/>
        </p:nvSpPr>
        <p:spPr>
          <a:xfrm>
            <a:off x="3595380" y="2840433"/>
            <a:ext cx="63564" cy="635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FD1689-867A-8145-9D4E-4AECA7881520}"/>
              </a:ext>
            </a:extLst>
          </p:cNvPr>
          <p:cNvSpPr/>
          <p:nvPr/>
        </p:nvSpPr>
        <p:spPr>
          <a:xfrm>
            <a:off x="3595380" y="2697776"/>
            <a:ext cx="63564" cy="6356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5A78E2-EA8C-7E41-A710-90EADF69E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168" y="2382469"/>
            <a:ext cx="3059651" cy="24287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7B7F88-62F7-C242-9CCF-0D36D54EFECE}"/>
              </a:ext>
            </a:extLst>
          </p:cNvPr>
          <p:cNvSpPr txBox="1"/>
          <p:nvPr/>
        </p:nvSpPr>
        <p:spPr>
          <a:xfrm>
            <a:off x="7176720" y="3132960"/>
            <a:ext cx="766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2-THGEM</a:t>
            </a:r>
          </a:p>
        </p:txBody>
      </p:sp>
    </p:spTree>
    <p:extLst>
      <p:ext uri="{BB962C8B-B14F-4D97-AF65-F5344CB8AC3E}">
        <p14:creationId xmlns:p14="http://schemas.microsoft.com/office/powerpoint/2010/main" val="243470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26F9-E094-FFAC-59D7-8302CC48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Humidity</a:t>
            </a:r>
            <a:r>
              <a:rPr lang="pl-PL" dirty="0"/>
              <a:t> </a:t>
            </a:r>
            <a:r>
              <a:rPr lang="pl-PL" dirty="0" err="1"/>
              <a:t>studies</a:t>
            </a:r>
            <a:r>
              <a:rPr lang="pl-PL" dirty="0"/>
              <a:t> (TU </a:t>
            </a:r>
            <a:r>
              <a:rPr lang="pl-PL" dirty="0" err="1"/>
              <a:t>Munich</a:t>
            </a:r>
            <a:r>
              <a:rPr lang="pl-PL" dirty="0"/>
              <a:t>)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9D8CE-4F47-A87F-63EE-E852EEFE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1" y="1084296"/>
            <a:ext cx="3210259" cy="29370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9B78DE-1B9D-CB99-FFEE-2C0D418B0667}"/>
              </a:ext>
            </a:extLst>
          </p:cNvPr>
          <p:cNvGrpSpPr/>
          <p:nvPr/>
        </p:nvGrpSpPr>
        <p:grpSpPr>
          <a:xfrm>
            <a:off x="4206007" y="775205"/>
            <a:ext cx="3080605" cy="3279442"/>
            <a:chOff x="5534368" y="1143741"/>
            <a:chExt cx="5236301" cy="56562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135FDD-36E8-CFA9-4269-ABBE6B32B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484"/>
            <a:stretch/>
          </p:blipFill>
          <p:spPr>
            <a:xfrm>
              <a:off x="5534368" y="1143741"/>
              <a:ext cx="4949783" cy="565620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9ED8B-634E-AC59-9513-AE5A8DE7DE9E}"/>
                </a:ext>
              </a:extLst>
            </p:cNvPr>
            <p:cNvSpPr/>
            <p:nvPr/>
          </p:nvSpPr>
          <p:spPr>
            <a:xfrm>
              <a:off x="10289406" y="1212783"/>
              <a:ext cx="481263" cy="759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3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2C8835C-2511-42E6-A76A-58EBB686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66" y="3513694"/>
            <a:ext cx="1104534" cy="827166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165DBAA-A8E3-584E-E5EA-F6CE39C5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176" y="661372"/>
            <a:ext cx="706011" cy="28104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B40820-BFA2-AEEF-B298-477CCECA10F1}"/>
              </a:ext>
            </a:extLst>
          </p:cNvPr>
          <p:cNvSpPr txBox="1"/>
          <p:nvPr/>
        </p:nvSpPr>
        <p:spPr>
          <a:xfrm>
            <a:off x="541917" y="4054647"/>
            <a:ext cx="7364951" cy="10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ea typeface="+mn-lt"/>
                <a:cs typeface="+mn-lt"/>
              </a:rPr>
              <a:t>No major deteriorating effects of humidity were observed in the performance (gain, energy resolution, and charging-up)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ea typeface="+mn-lt"/>
                <a:cs typeface="+mn-lt"/>
              </a:rPr>
              <a:t>Adding water </a:t>
            </a:r>
            <a:r>
              <a:rPr lang="en-US" sz="1050" dirty="0" err="1">
                <a:ea typeface="+mn-lt"/>
                <a:cs typeface="+mn-lt"/>
              </a:rPr>
              <a:t>vapour</a:t>
            </a:r>
            <a:r>
              <a:rPr lang="en-US" sz="1050" dirty="0">
                <a:ea typeface="+mn-lt"/>
                <a:cs typeface="+mn-lt"/>
              </a:rPr>
              <a:t> to the gas mixture improves the discharge stability at the highest voltages</a:t>
            </a:r>
          </a:p>
          <a:p>
            <a:pPr marL="361950" lvl="1" indent="-18097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dirty="0">
                <a:ea typeface="+mn-lt"/>
                <a:cs typeface="+mn-lt"/>
              </a:rPr>
              <a:t>Reduction in the rate of spurious discharges related to electrode defects or charging-up of the insulating layers observed</a:t>
            </a:r>
          </a:p>
          <a:p>
            <a:pPr marL="361950" lvl="1" indent="-18097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dirty="0">
                <a:ea typeface="+mn-lt"/>
                <a:cs typeface="+mn-lt"/>
              </a:rPr>
              <a:t>May also help with instabilities caused by ageing effects ➙ to be studied?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FC25B-8757-E445-B36F-4267B2508764}"/>
              </a:ext>
            </a:extLst>
          </p:cNvPr>
          <p:cNvSpPr txBox="1"/>
          <p:nvPr/>
        </p:nvSpPr>
        <p:spPr>
          <a:xfrm>
            <a:off x="412616" y="601960"/>
            <a:ext cx="30059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900" i="1" dirty="0">
                <a:solidFill>
                  <a:srgbClr val="008F00"/>
                </a:solidFill>
              </a:rPr>
              <a:t>H. Fribert et al. </a:t>
            </a:r>
            <a:r>
              <a:rPr lang="en-GB" sz="900" i="1" dirty="0">
                <a:solidFill>
                  <a:srgbClr val="008F00"/>
                </a:solidFill>
              </a:rPr>
              <a:t>JINST 18 (2023) C06015 + RD51 Coll. Meeting</a:t>
            </a:r>
            <a:endParaRPr lang="en-DE" sz="900" i="1" dirty="0">
              <a:solidFill>
                <a:srgbClr val="008F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779859-396B-DD4D-540A-0E968FDA5E10}"/>
              </a:ext>
            </a:extLst>
          </p:cNvPr>
          <p:cNvSpPr txBox="1">
            <a:spLocks/>
          </p:cNvSpPr>
          <p:nvPr/>
        </p:nvSpPr>
        <p:spPr>
          <a:xfrm>
            <a:off x="0" y="16709"/>
            <a:ext cx="1436913" cy="2184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23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9367AE-3117-9A81-C290-579B4D732280}"/>
              </a:ext>
            </a:extLst>
          </p:cNvPr>
          <p:cNvSpPr/>
          <p:nvPr/>
        </p:nvSpPr>
        <p:spPr>
          <a:xfrm rot="19156702">
            <a:off x="-166730" y="3528847"/>
            <a:ext cx="1544384" cy="4687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No resistive layers!</a:t>
            </a:r>
          </a:p>
        </p:txBody>
      </p:sp>
    </p:spTree>
    <p:extLst>
      <p:ext uri="{BB962C8B-B14F-4D97-AF65-F5344CB8AC3E}">
        <p14:creationId xmlns:p14="http://schemas.microsoft.com/office/powerpoint/2010/main" val="112805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BD78-E278-5C19-5E1B-B1BDAB69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Micromegas studies</a:t>
            </a:r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D6A927D7-B943-6711-02DA-0B3C225147BA}"/>
              </a:ext>
            </a:extLst>
          </p:cNvPr>
          <p:cNvSpPr>
            <a:spLocks noGrp="1"/>
          </p:cNvSpPr>
          <p:nvPr/>
        </p:nvSpPr>
        <p:spPr>
          <a:xfrm>
            <a:off x="457200" y="739390"/>
            <a:ext cx="3450657" cy="457123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 panose="020F0502020204030204"/>
              </a:rPr>
              <a:t>MMG1 - 22/13/128</a:t>
            </a:r>
            <a:endParaRPr lang="en-US" sz="1600" b="1" dirty="0">
              <a:solidFill>
                <a:schemeClr val="tx1"/>
              </a:solidFill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22µm, Wire thickness: 13µm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128µm,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730,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39,5%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MMG2 - 25/15/128 </a:t>
            </a:r>
            <a:endParaRPr lang="en-US" sz="1400" b="1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25µm, Wire thickness: 15µm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128µm,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640,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39%</a:t>
            </a: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  <a:p>
            <a:pPr marL="465455" lvl="1" indent="-285750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  <a:p>
            <a:pPr marL="465455" lvl="1" indent="-285750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92369AF8-6434-0FF9-EDCE-8C58E36CC453}"/>
              </a:ext>
            </a:extLst>
          </p:cNvPr>
          <p:cNvSpPr>
            <a:spLocks noGrp="1"/>
          </p:cNvSpPr>
          <p:nvPr/>
        </p:nvSpPr>
        <p:spPr>
          <a:xfrm>
            <a:off x="4854589" y="739390"/>
            <a:ext cx="3450657" cy="457123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</a:rPr>
              <a:t>MMG3 - 45/18/125</a:t>
            </a:r>
            <a:endParaRPr lang="en-US" sz="1400" b="1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Wire distance: 45µm, Wire thickness: 18µm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 Amp. gap: 125µm, </a:t>
            </a:r>
            <a:r>
              <a:rPr lang="en-US" sz="1200">
                <a:solidFill>
                  <a:schemeClr val="tx1"/>
                </a:solidFill>
                <a:cs typeface="Calibri" panose="020F0502020204030204"/>
              </a:rPr>
              <a:t>LPI: 400, </a:t>
            </a:r>
            <a:r>
              <a:rPr lang="en-US" sz="1200" i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>
                <a:solidFill>
                  <a:schemeClr val="tx1"/>
                </a:solidFill>
                <a:cs typeface="Calibri"/>
              </a:rPr>
              <a:t>51%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cs typeface="Calibri"/>
              </a:rPr>
              <a:t>MMG4 - 80/30/200</a:t>
            </a:r>
            <a:endParaRPr lang="en-US" sz="1600" b="1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Wire distance: 80µm, Wire thickness: 30µm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 Amp. gap: 200µm, </a:t>
            </a:r>
            <a:r>
              <a:rPr lang="en-US" sz="1200">
                <a:solidFill>
                  <a:schemeClr val="tx1"/>
                </a:solidFill>
                <a:cs typeface="Calibri" panose="020F0502020204030204"/>
              </a:rPr>
              <a:t>LPI: 230, </a:t>
            </a:r>
            <a:r>
              <a:rPr lang="en-US" sz="1200" i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>
                <a:solidFill>
                  <a:schemeClr val="tx1"/>
                </a:solidFill>
                <a:cs typeface="Calibri" panose="020F0502020204030204"/>
              </a:rPr>
              <a:t>52%</a:t>
            </a:r>
          </a:p>
        </p:txBody>
      </p:sp>
      <p:pic>
        <p:nvPicPr>
          <p:cNvPr id="6" name="Grafik 7" descr="Ein Bild, das Text, Lautsprecher enthält.&#10;&#10;Automatisch generierte Beschreibung">
            <a:extLst>
              <a:ext uri="{FF2B5EF4-FFF2-40B4-BE49-F238E27FC236}">
                <a16:creationId xmlns:a16="http://schemas.microsoft.com/office/drawing/2014/main" id="{29A39743-73BD-28D9-777F-2DC7184A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56" y="1569138"/>
            <a:ext cx="1575387" cy="1183152"/>
          </a:xfrm>
          <a:prstGeom prst="rect">
            <a:avLst/>
          </a:prstGeom>
        </p:spPr>
      </p:pic>
      <p:pic>
        <p:nvPicPr>
          <p:cNvPr id="7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B608C4EF-6179-F6F9-E0FF-FBA7BC6D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6" y="3748305"/>
            <a:ext cx="1575387" cy="1183152"/>
          </a:xfrm>
          <a:prstGeom prst="rect">
            <a:avLst/>
          </a:prstGeom>
        </p:spPr>
      </p:pic>
      <p:pic>
        <p:nvPicPr>
          <p:cNvPr id="8" name="Grafik 2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F92825EF-1D5D-B942-505D-418B60245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956" y="3748305"/>
            <a:ext cx="1575387" cy="1183152"/>
          </a:xfrm>
          <a:prstGeom prst="rect">
            <a:avLst/>
          </a:prstGeom>
        </p:spPr>
      </p:pic>
      <p:pic>
        <p:nvPicPr>
          <p:cNvPr id="9" name="Grafik 22" descr="Ein Bild, das Text, Lautsprecher enthält.&#10;&#10;Beschreibung automatisch generiert.">
            <a:extLst>
              <a:ext uri="{FF2B5EF4-FFF2-40B4-BE49-F238E27FC236}">
                <a16:creationId xmlns:a16="http://schemas.microsoft.com/office/drawing/2014/main" id="{84AAAA85-7940-9972-F2D1-59AC4C485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76" y="1569138"/>
            <a:ext cx="1575387" cy="1183152"/>
          </a:xfrm>
          <a:prstGeom prst="rect">
            <a:avLst/>
          </a:prstGeom>
        </p:spPr>
      </p:pic>
      <p:pic>
        <p:nvPicPr>
          <p:cNvPr id="10" name="Grafik 24">
            <a:extLst>
              <a:ext uri="{FF2B5EF4-FFF2-40B4-BE49-F238E27FC236}">
                <a16:creationId xmlns:a16="http://schemas.microsoft.com/office/drawing/2014/main" id="{B46F04A5-7BBF-F662-2093-90F37C223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452" y="1260714"/>
            <a:ext cx="1800000" cy="1800000"/>
          </a:xfrm>
          <a:prstGeom prst="rect">
            <a:avLst/>
          </a:prstGeom>
        </p:spPr>
      </p:pic>
      <p:pic>
        <p:nvPicPr>
          <p:cNvPr id="11" name="Grafik 26" descr="Ein Bild, das Reibe enthält.&#10;&#10;Automatisch generierte Beschreibung">
            <a:extLst>
              <a:ext uri="{FF2B5EF4-FFF2-40B4-BE49-F238E27FC236}">
                <a16:creationId xmlns:a16="http://schemas.microsoft.com/office/drawing/2014/main" id="{5E2F0C4D-0271-6FD4-81A8-DBF0C83C7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98" y="3480123"/>
            <a:ext cx="1800000" cy="1800000"/>
          </a:xfrm>
          <a:prstGeom prst="rect">
            <a:avLst/>
          </a:prstGeom>
        </p:spPr>
      </p:pic>
      <p:pic>
        <p:nvPicPr>
          <p:cNvPr id="12" name="Grafik 28" descr="Ein Bild, das Rost enthält.&#10;&#10;Automatisch generierte Beschreibung">
            <a:extLst>
              <a:ext uri="{FF2B5EF4-FFF2-40B4-BE49-F238E27FC236}">
                <a16:creationId xmlns:a16="http://schemas.microsoft.com/office/drawing/2014/main" id="{2D911873-463E-814D-A9FE-BEF02AEAE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710" y="1416912"/>
            <a:ext cx="1487604" cy="1487604"/>
          </a:xfrm>
          <a:prstGeom prst="rect">
            <a:avLst/>
          </a:prstGeom>
        </p:spPr>
      </p:pic>
      <p:pic>
        <p:nvPicPr>
          <p:cNvPr id="13" name="Grafik 30" descr="Ein Bild, das Sportwettkampf, Baseball, Sport enthält.&#10;&#10;Automatisch generierte Beschreibung">
            <a:extLst>
              <a:ext uri="{FF2B5EF4-FFF2-40B4-BE49-F238E27FC236}">
                <a16:creationId xmlns:a16="http://schemas.microsoft.com/office/drawing/2014/main" id="{93B2FD01-0844-F2E7-54CD-C718248A7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9196" y="3636321"/>
            <a:ext cx="1487604" cy="14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1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3B60-B39C-485A-458E-EC5D303B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 would be good to have/answer?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B428-3B5E-E396-AC70-1138E06BB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885372"/>
            <a:ext cx="8686802" cy="3709252"/>
          </a:xfrm>
        </p:spPr>
        <p:txBody>
          <a:bodyPr/>
          <a:lstStyle/>
          <a:p>
            <a:pPr marL="88900" indent="-88900">
              <a:lnSpc>
                <a:spcPct val="150000"/>
              </a:lnSpc>
            </a:pPr>
            <a:r>
              <a:rPr lang="en-GB" sz="1200" dirty="0"/>
              <a:t>Simulation model describing secondary (propagated, delayed) discharges developing in the gaps between subsequent foils in a stack.</a:t>
            </a:r>
          </a:p>
          <a:p>
            <a:pPr marL="317500" lvl="1" indent="-179388">
              <a:lnSpc>
                <a:spcPct val="150000"/>
              </a:lnSpc>
            </a:pPr>
            <a:r>
              <a:rPr lang="en-GB" sz="1100" dirty="0"/>
              <a:t>Mechanism ➙ still a topic of a debate. </a:t>
            </a:r>
          </a:p>
          <a:p>
            <a:pPr marL="317500" lvl="1" indent="-179388">
              <a:lnSpc>
                <a:spcPct val="150000"/>
              </a:lnSpc>
            </a:pPr>
            <a:r>
              <a:rPr lang="en-GB" sz="1100" dirty="0"/>
              <a:t>Need to understand the entire process and, if possible, to eliminate the cause of these violent events completely.</a:t>
            </a:r>
          </a:p>
          <a:p>
            <a:pPr marL="317500" lvl="1" indent="-179388">
              <a:lnSpc>
                <a:spcPct val="150000"/>
              </a:lnSpc>
            </a:pPr>
            <a:r>
              <a:rPr lang="en-GB" sz="1100" dirty="0"/>
              <a:t>Model development of a primary discharge in a GEM hole and its subsequent transition to a gap discharge, taking into account:</a:t>
            </a:r>
          </a:p>
          <a:p>
            <a:pPr marL="625475" lvl="2" indent="-179388">
              <a:lnSpc>
                <a:spcPct val="150000"/>
              </a:lnSpc>
            </a:pPr>
            <a:r>
              <a:rPr lang="en-GB" sz="1000" dirty="0"/>
              <a:t>Space-charge densities</a:t>
            </a:r>
          </a:p>
          <a:p>
            <a:pPr marL="625475" lvl="2" indent="-179388">
              <a:lnSpc>
                <a:spcPct val="150000"/>
              </a:lnSpc>
            </a:pPr>
            <a:r>
              <a:rPr lang="en-GB" sz="1000" dirty="0"/>
              <a:t>Drift and amplification of charges, ion bombardment</a:t>
            </a:r>
          </a:p>
          <a:p>
            <a:pPr marL="625475" lvl="2" indent="-179388">
              <a:lnSpc>
                <a:spcPct val="150000"/>
              </a:lnSpc>
            </a:pPr>
            <a:r>
              <a:rPr lang="en-GB" sz="1000" dirty="0"/>
              <a:t>Heating of the electrodes …</a:t>
            </a:r>
          </a:p>
          <a:p>
            <a:pPr marL="625475" lvl="2" indent="-179388">
              <a:lnSpc>
                <a:spcPct val="150000"/>
              </a:lnSpc>
            </a:pPr>
            <a:r>
              <a:rPr lang="en-GB" sz="1000" dirty="0"/>
              <a:t>… and thermionic emission from the latter. </a:t>
            </a:r>
          </a:p>
          <a:p>
            <a:pPr lvl="1">
              <a:lnSpc>
                <a:spcPct val="150000"/>
              </a:lnSpc>
            </a:pP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FBC42-6917-EB12-5E66-4B798512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59" y="2236165"/>
            <a:ext cx="1584654" cy="1246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1F90C0-FDC5-7A0C-9B0A-996C32B6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877" y="2200259"/>
            <a:ext cx="2046695" cy="1098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2CB34F-7976-9F35-553F-B5E6ED50F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847" y="3581104"/>
            <a:ext cx="2105451" cy="156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B49F53-5A7B-E07F-9821-C5AD2AA33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892" y="3681702"/>
            <a:ext cx="2423718" cy="1361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9CC66-E52C-C997-3311-9E1FD770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473" y="3769837"/>
            <a:ext cx="1540140" cy="1273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4476E-DE24-BB99-B866-4B6DE3D1D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66" y="3515805"/>
            <a:ext cx="2049926" cy="15404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A61295-4610-06F7-B6F7-27BC6E702CD6}"/>
              </a:ext>
            </a:extLst>
          </p:cNvPr>
          <p:cNvSpPr txBox="1"/>
          <p:nvPr/>
        </p:nvSpPr>
        <p:spPr>
          <a:xfrm>
            <a:off x="976766" y="3481076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NIM A </a:t>
            </a:r>
            <a:r>
              <a:rPr lang="en-GB" sz="700" i="1" dirty="0">
                <a:solidFill>
                  <a:srgbClr val="008F00"/>
                </a:solidFill>
              </a:rPr>
              <a:t>937 (2019) 168</a:t>
            </a:r>
            <a:endParaRPr lang="en-DE" sz="700" i="1" dirty="0">
              <a:solidFill>
                <a:srgbClr val="008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A2FB8-0821-45CD-4B69-85904420C2BC}"/>
              </a:ext>
            </a:extLst>
          </p:cNvPr>
          <p:cNvSpPr txBox="1"/>
          <p:nvPr/>
        </p:nvSpPr>
        <p:spPr>
          <a:xfrm>
            <a:off x="7940049" y="2136137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NIM A </a:t>
            </a:r>
            <a:r>
              <a:rPr lang="en-GB" sz="700" i="1" dirty="0">
                <a:solidFill>
                  <a:srgbClr val="008F00"/>
                </a:solidFill>
              </a:rPr>
              <a:t>937 (2019) 168</a:t>
            </a:r>
            <a:endParaRPr lang="en-DE" sz="700" i="1" dirty="0">
              <a:solidFill>
                <a:srgbClr val="008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2B7FFE-798F-E890-2BCE-B9A377F43615}"/>
              </a:ext>
            </a:extLst>
          </p:cNvPr>
          <p:cNvSpPr txBox="1"/>
          <p:nvPr/>
        </p:nvSpPr>
        <p:spPr>
          <a:xfrm>
            <a:off x="2825067" y="3515805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JINST 14 (2019) P08024</a:t>
            </a:r>
            <a:endParaRPr lang="en-DE" sz="700" i="1" dirty="0">
              <a:solidFill>
                <a:srgbClr val="008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0E6D36-48C2-253A-1F9D-7D0D2B029837}"/>
              </a:ext>
            </a:extLst>
          </p:cNvPr>
          <p:cNvSpPr txBox="1"/>
          <p:nvPr/>
        </p:nvSpPr>
        <p:spPr>
          <a:xfrm>
            <a:off x="5267497" y="3467118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NIM A </a:t>
            </a:r>
            <a:r>
              <a:rPr lang="en-GB" sz="700" i="1" dirty="0">
                <a:solidFill>
                  <a:srgbClr val="008F00"/>
                </a:solidFill>
              </a:rPr>
              <a:t>940 (2019) 262</a:t>
            </a:r>
            <a:endParaRPr lang="en-DE" sz="700" i="1" dirty="0">
              <a:solidFill>
                <a:srgbClr val="008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26EEF-52DA-1B7C-AA2D-5513A44E36A8}"/>
              </a:ext>
            </a:extLst>
          </p:cNvPr>
          <p:cNvSpPr txBox="1"/>
          <p:nvPr/>
        </p:nvSpPr>
        <p:spPr>
          <a:xfrm>
            <a:off x="8005346" y="3616341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i="1" dirty="0">
                <a:solidFill>
                  <a:srgbClr val="008F00"/>
                </a:solidFill>
              </a:rPr>
              <a:t>NIM A </a:t>
            </a:r>
            <a:r>
              <a:rPr lang="en-GB" sz="700" i="1" dirty="0">
                <a:solidFill>
                  <a:srgbClr val="008F00"/>
                </a:solidFill>
              </a:rPr>
              <a:t>1019 (2021) 165829</a:t>
            </a:r>
            <a:endParaRPr lang="en-DE" sz="700" i="1" dirty="0">
              <a:solidFill>
                <a:srgbClr val="00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98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5121-A403-485A-82E1-DED956B2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Secondary discharge formation</a:t>
            </a:r>
            <a:endParaRPr lang="en-US" baseline="30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98339C-EA0F-470A-91CD-FB3738A31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66" y="1250179"/>
            <a:ext cx="8609163" cy="3212450"/>
          </a:xfrm>
        </p:spPr>
        <p:txBody>
          <a:bodyPr>
            <a:normAutofit/>
          </a:bodyPr>
          <a:lstStyle/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The transition between Townsend discharge and Streamer discharge?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Dependence on 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(⍺ process) 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and cathode?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(𝛾 process - feeding)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Time lag O(10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s) with a rapid full gap breakdown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Mixed discharge mechanism at below-critical fields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Townsend mechanism initiated by electrons from a primary discharge;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Secondary emission from the heated cathode;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Space charge accumulation at the anode;</a:t>
            </a:r>
          </a:p>
          <a:p>
            <a:pPr marL="579438" lvl="1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Transition to a streamer.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A3B49-F3C4-A267-F1A3-BCFDA83D1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38721" y="1248778"/>
            <a:ext cx="1062287" cy="1583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FC498-749E-D7F9-4961-5C138698D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861120" y="1282850"/>
            <a:ext cx="1030095" cy="1535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768A4-55C5-06E3-3D57-07F3160A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947597" y="2317370"/>
            <a:ext cx="1077149" cy="1605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1D86F4-63E1-5CA1-959A-4D9C74CAD0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798368" y="2344716"/>
            <a:ext cx="1037707" cy="1547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A4CFC-DE10-C397-7B49-D1D30EBC3901}"/>
              </a:ext>
            </a:extLst>
          </p:cNvPr>
          <p:cNvSpPr txBox="1"/>
          <p:nvPr/>
        </p:nvSpPr>
        <p:spPr>
          <a:xfrm>
            <a:off x="495192" y="609601"/>
            <a:ext cx="59746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B. </a:t>
            </a:r>
            <a:r>
              <a:rPr lang="en-GB" sz="900" b="0" i="0" dirty="0" err="1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Ulukutlu</a:t>
            </a:r>
            <a:r>
              <a:rPr lang="en-GB" sz="9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, et al. NIM A 1019 (2021) 165829</a:t>
            </a:r>
            <a:endParaRPr lang="en-DE" sz="9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2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64D51-A29F-786E-C308-B55513BC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MPGD R&amp;D at GSI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665DF6-7259-B6C3-94D1-1D9FC0EB1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85372"/>
            <a:ext cx="8686801" cy="37092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600" dirty="0"/>
              <a:t>A test bench for R&amp;D with MPGD structures</a:t>
            </a:r>
          </a:p>
          <a:p>
            <a:pPr marL="400050" lvl="1" indent="-215900">
              <a:lnSpc>
                <a:spcPct val="150000"/>
              </a:lnSpc>
            </a:pPr>
            <a:r>
              <a:rPr lang="en-GB" sz="1400" dirty="0"/>
              <a:t>New  prototypes </a:t>
            </a:r>
            <a:br>
              <a:rPr lang="en-GB" sz="1400" dirty="0"/>
            </a:br>
            <a:r>
              <a:rPr lang="en-GB" sz="1400" dirty="0"/>
              <a:t>(resistive MPGDs, Spark-Less Amplification Microstructures, new electrode materials)</a:t>
            </a:r>
          </a:p>
          <a:p>
            <a:pPr marL="400050" lvl="1" indent="-215900">
              <a:lnSpc>
                <a:spcPct val="150000"/>
              </a:lnSpc>
            </a:pPr>
            <a:r>
              <a:rPr lang="en-GB" sz="1400" dirty="0"/>
              <a:t>Multi-MPGD, hybrid structures</a:t>
            </a:r>
          </a:p>
          <a:p>
            <a:pPr marL="400050" lvl="1" indent="-215900">
              <a:lnSpc>
                <a:spcPct val="150000"/>
              </a:lnSpc>
            </a:pPr>
            <a:r>
              <a:rPr lang="en-GB" sz="1400" dirty="0"/>
              <a:t>Focus on working point optimisation (energy resolution, IBF, discharge stability) for TPCs and photon detectors</a:t>
            </a:r>
          </a:p>
          <a:p>
            <a:pPr>
              <a:lnSpc>
                <a:spcPct val="150000"/>
              </a:lnSpc>
            </a:pP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Currently, ongoing collaboration with TU Munich and TU Darmstadt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In the following: possible/ongoing R&amp;D topics at GSI, without prioritisation</a:t>
            </a:r>
          </a:p>
        </p:txBody>
      </p:sp>
    </p:spTree>
    <p:extLst>
      <p:ext uri="{BB962C8B-B14F-4D97-AF65-F5344CB8AC3E}">
        <p14:creationId xmlns:p14="http://schemas.microsoft.com/office/powerpoint/2010/main" val="551505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6D6C2-6D7F-9819-2ED8-D026A917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54819"/>
            <a:ext cx="4086225" cy="1841897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THGEMs with new materials</a:t>
            </a:r>
          </a:p>
          <a:p>
            <a:r>
              <a:rPr lang="en-US" dirty="0">
                <a:ea typeface="+mn-lt"/>
                <a:cs typeface="+mn-lt"/>
              </a:rPr>
              <a:t>Investigating the first Molybdenum coated full scale THGEM</a:t>
            </a:r>
          </a:p>
          <a:p>
            <a:r>
              <a:rPr lang="en-US" dirty="0">
                <a:ea typeface="+mn-lt"/>
                <a:cs typeface="+mn-lt"/>
              </a:rPr>
              <a:t>Significant mitigation of the dangerous, delayed secondary discharges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6CF06B4-464C-9A0B-9BCF-11958BDBA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26494" r="19444" b="18701"/>
          <a:stretch/>
        </p:blipFill>
        <p:spPr>
          <a:xfrm>
            <a:off x="685800" y="2499888"/>
            <a:ext cx="1843090" cy="2089673"/>
          </a:xfrm>
          <a:prstGeom prst="rect">
            <a:avLst/>
          </a:prstGeom>
        </p:spPr>
      </p:pic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C0DC251C-1795-2619-E237-24B3FC59F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r="8836" b="280"/>
          <a:stretch/>
        </p:blipFill>
        <p:spPr>
          <a:xfrm>
            <a:off x="5850731" y="2213210"/>
            <a:ext cx="3164682" cy="285307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40EBF25-2798-F317-CB6D-350665421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144" y="2499886"/>
            <a:ext cx="3161120" cy="2433155"/>
          </a:xfrm>
          <a:prstGeom prst="rect">
            <a:avLst/>
          </a:prstGeom>
          <a:ln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037E95-C52B-1458-E570-3FD21CCFE0DF}"/>
              </a:ext>
            </a:extLst>
          </p:cNvPr>
          <p:cNvSpPr txBox="1">
            <a:spLocks/>
          </p:cNvSpPr>
          <p:nvPr/>
        </p:nvSpPr>
        <p:spPr>
          <a:xfrm>
            <a:off x="4572000" y="454819"/>
            <a:ext cx="4086225" cy="32635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ea typeface="+mn-lt"/>
                <a:cs typeface="+mn-lt"/>
              </a:rPr>
              <a:t>Mesh geometry of Micromegas</a:t>
            </a:r>
            <a:endParaRPr lang="en-US" sz="2100" dirty="0"/>
          </a:p>
          <a:p>
            <a:r>
              <a:rPr lang="en-US" sz="2100" dirty="0">
                <a:ea typeface="+mn-lt"/>
                <a:cs typeface="+mn-lt"/>
              </a:rPr>
              <a:t>Systematic studies of discharge formation in Micromegas</a:t>
            </a:r>
          </a:p>
          <a:p>
            <a:r>
              <a:rPr lang="en-US" sz="2100" dirty="0">
                <a:ea typeface="+mn-lt"/>
                <a:cs typeface="+mn-lt"/>
              </a:rPr>
              <a:t>Using Garfield++ simulations to model discharge formation</a:t>
            </a:r>
          </a:p>
          <a:p>
            <a:endParaRPr lang="en-US" sz="2100" dirty="0">
              <a:cs typeface="Calibri"/>
            </a:endParaRPr>
          </a:p>
          <a:p>
            <a:endParaRPr lang="en-US" sz="2100" dirty="0">
              <a:cs typeface="Calibri"/>
            </a:endParaRPr>
          </a:p>
        </p:txBody>
      </p:sp>
      <p:pic>
        <p:nvPicPr>
          <p:cNvPr id="6" name="Picture 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829C61A8-3189-AA94-8143-B3EAB3374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437" y="112387"/>
            <a:ext cx="838589" cy="4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5121-A403-485A-82E1-DED956B2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Secondary discharges in GEMs</a:t>
            </a:r>
            <a:r>
              <a:rPr lang="en-GB" baseline="30000" dirty="0"/>
              <a:t>*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AF59F-FB80-436F-83A6-0C662DBE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26/06/2020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0D4FD-8DDA-4D66-B479-042CFFD1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718862-A644-443A-8DEC-618EBFA46F0A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357375-53D2-4BF5-8F91-7B06E1FC387F}"/>
              </a:ext>
            </a:extLst>
          </p:cNvPr>
          <p:cNvGrpSpPr/>
          <p:nvPr/>
        </p:nvGrpSpPr>
        <p:grpSpPr>
          <a:xfrm>
            <a:off x="5930939" y="2945628"/>
            <a:ext cx="3024739" cy="1768321"/>
            <a:chOff x="8058746" y="4128287"/>
            <a:chExt cx="4032985" cy="2357763"/>
          </a:xfrm>
        </p:grpSpPr>
        <p:pic>
          <p:nvPicPr>
            <p:cNvPr id="8" name="Picture 7" descr="A picture containing indoor, bench, sitting&#10;&#10;Description automatically generated">
              <a:extLst>
                <a:ext uri="{FF2B5EF4-FFF2-40B4-BE49-F238E27FC236}">
                  <a16:creationId xmlns:a16="http://schemas.microsoft.com/office/drawing/2014/main" id="{0C705F85-8A28-4C44-BD9A-E825FD4B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8746" y="4507126"/>
              <a:ext cx="3391303" cy="19789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44FC38-9A7E-4C54-9AEF-FC2A99D8B75C}"/>
                </a:ext>
              </a:extLst>
            </p:cNvPr>
            <p:cNvSpPr txBox="1"/>
            <p:nvPr/>
          </p:nvSpPr>
          <p:spPr>
            <a:xfrm>
              <a:off x="8058746" y="4128287"/>
              <a:ext cx="403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a) Primary discharge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28248-26FF-4667-B35A-5A0580D91604}"/>
                </a:ext>
              </a:extLst>
            </p:cNvPr>
            <p:cNvSpPr txBox="1"/>
            <p:nvPr/>
          </p:nvSpPr>
          <p:spPr>
            <a:xfrm>
              <a:off x="8058746" y="5311921"/>
              <a:ext cx="403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b) Secondary discharge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1C35FF-EF45-4BED-4BEF-56F9D798DF16}"/>
              </a:ext>
            </a:extLst>
          </p:cNvPr>
          <p:cNvSpPr txBox="1"/>
          <p:nvPr/>
        </p:nvSpPr>
        <p:spPr>
          <a:xfrm>
            <a:off x="-14607" y="4925719"/>
            <a:ext cx="56653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* See pioneering studies by  </a:t>
            </a:r>
            <a:r>
              <a:rPr lang="de-DE" sz="900" i="1" dirty="0">
                <a:solidFill>
                  <a:srgbClr val="00B050"/>
                </a:solidFill>
              </a:rPr>
              <a:t>S. Bachmann et al. NIM A479 (2002) 294</a:t>
            </a:r>
            <a:r>
              <a:rPr lang="en-US" sz="900" i="1" dirty="0">
                <a:solidFill>
                  <a:srgbClr val="00B050"/>
                </a:solidFill>
              </a:rPr>
              <a:t> &amp; V. </a:t>
            </a:r>
            <a:r>
              <a:rPr lang="en-US" sz="900" dirty="0" err="1">
                <a:solidFill>
                  <a:srgbClr val="00B050"/>
                </a:solidFill>
              </a:rPr>
              <a:t>Peskov</a:t>
            </a:r>
            <a:r>
              <a:rPr lang="en-US" sz="900" dirty="0">
                <a:solidFill>
                  <a:srgbClr val="00B050"/>
                </a:solidFill>
              </a:rPr>
              <a:t>, </a:t>
            </a:r>
            <a:r>
              <a:rPr lang="en-US" sz="900" dirty="0" err="1">
                <a:solidFill>
                  <a:srgbClr val="00B050"/>
                </a:solidFill>
              </a:rPr>
              <a:t>P.Fonte</a:t>
            </a:r>
            <a:r>
              <a:rPr lang="en-US" sz="900" dirty="0">
                <a:solidFill>
                  <a:srgbClr val="00B050"/>
                </a:solidFill>
              </a:rPr>
              <a:t> (2009) arXiv:0911.0463</a:t>
            </a:r>
            <a:endParaRPr lang="de-DE" sz="900" i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87F26-C736-6C99-44A9-074224522E86}"/>
              </a:ext>
            </a:extLst>
          </p:cNvPr>
          <p:cNvSpPr txBox="1"/>
          <p:nvPr/>
        </p:nvSpPr>
        <p:spPr>
          <a:xfrm>
            <a:off x="5650726" y="4814409"/>
            <a:ext cx="3365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B050"/>
                </a:solidFill>
              </a:rPr>
              <a:t>A. </a:t>
            </a:r>
            <a:r>
              <a:rPr lang="en-GB" sz="1000" dirty="0" err="1">
                <a:solidFill>
                  <a:srgbClr val="00B050"/>
                </a:solidFill>
              </a:rPr>
              <a:t>Deisting</a:t>
            </a:r>
            <a:r>
              <a:rPr lang="en-GB" sz="1000" dirty="0">
                <a:solidFill>
                  <a:srgbClr val="00B050"/>
                </a:solidFill>
              </a:rPr>
              <a:t>, C. </a:t>
            </a:r>
            <a:r>
              <a:rPr lang="en-GB" sz="1000" dirty="0" err="1">
                <a:solidFill>
                  <a:srgbClr val="00B050"/>
                </a:solidFill>
              </a:rPr>
              <a:t>Garabatos</a:t>
            </a:r>
            <a:r>
              <a:rPr lang="en-GB" sz="1000" dirty="0">
                <a:solidFill>
                  <a:srgbClr val="00B050"/>
                </a:solidFill>
              </a:rPr>
              <a:t>, PG, et al. NIM A 937 (2019) 168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B1134-CE9C-0E6B-A262-3012A550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574" y="702787"/>
            <a:ext cx="2694205" cy="214238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CB386C-01EE-2728-581F-C7BF60C67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4489"/>
            <a:ext cx="5277077" cy="42830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Discharge in a transfer/induction gap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Full gap voltage breakdown – can be associated with a spark development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Appears </a:t>
            </a:r>
            <a:r>
              <a:rPr lang="en-GB" sz="1400" dirty="0">
                <a:latin typeface="Lucida Handwriting" panose="03010101010101010101" pitchFamily="66" charset="77"/>
              </a:rPr>
              <a:t>O</a:t>
            </a:r>
            <a:r>
              <a:rPr lang="en-GB" sz="1400" dirty="0"/>
              <a:t>(</a:t>
            </a:r>
            <a:r>
              <a:rPr lang="el-GR" sz="1400" dirty="0"/>
              <a:t>μ</a:t>
            </a:r>
            <a:r>
              <a:rPr lang="en-GB" sz="1400" dirty="0"/>
              <a:t>s) after the primary spark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Develops at the gap fields below the amplification region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Precursor current can be measured in between two discharges </a:t>
            </a:r>
            <a:br>
              <a:rPr lang="en-GB" sz="1400" dirty="0"/>
            </a:br>
            <a:r>
              <a:rPr lang="en-GB" sz="1400" dirty="0"/>
              <a:t>➞ Secondary emission and streamer development in the gap?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Leading theory: heating of the cathode after the primary discharge</a:t>
            </a:r>
          </a:p>
          <a:p>
            <a:pPr marL="360363" lvl="1" indent="-180975">
              <a:buFont typeface="Symbol" pitchFamily="2" charset="2"/>
              <a:buChar char="-"/>
            </a:pPr>
            <a:r>
              <a:rPr lang="en-GB" sz="1100" dirty="0">
                <a:solidFill>
                  <a:srgbClr val="00B050"/>
                </a:solidFill>
              </a:rPr>
              <a:t>A. </a:t>
            </a:r>
            <a:r>
              <a:rPr lang="en-GB" sz="1100" dirty="0" err="1">
                <a:solidFill>
                  <a:srgbClr val="00B050"/>
                </a:solidFill>
              </a:rPr>
              <a:t>Deisting</a:t>
            </a:r>
            <a:r>
              <a:rPr lang="en-GB" sz="1100" dirty="0">
                <a:solidFill>
                  <a:srgbClr val="00B050"/>
                </a:solidFill>
              </a:rPr>
              <a:t> C. </a:t>
            </a:r>
            <a:r>
              <a:rPr lang="en-GB" sz="1100" dirty="0" err="1">
                <a:solidFill>
                  <a:srgbClr val="00B050"/>
                </a:solidFill>
              </a:rPr>
              <a:t>Garabatos</a:t>
            </a:r>
            <a:r>
              <a:rPr lang="en-GB" sz="1100" dirty="0">
                <a:solidFill>
                  <a:srgbClr val="00B050"/>
                </a:solidFill>
              </a:rPr>
              <a:t>, PG,  et al. NIM A 937 (2019) 168</a:t>
            </a:r>
          </a:p>
          <a:p>
            <a:pPr marL="360363" lvl="1" indent="-180975">
              <a:buFont typeface="Symbol" pitchFamily="2" charset="2"/>
              <a:buChar char="-"/>
            </a:pPr>
            <a:r>
              <a:rPr lang="en-GB" sz="1100" dirty="0">
                <a:solidFill>
                  <a:srgbClr val="00B050"/>
                </a:solidFill>
              </a:rPr>
              <a:t>A. </a:t>
            </a:r>
            <a:r>
              <a:rPr lang="en-GB" sz="1100" dirty="0" err="1">
                <a:solidFill>
                  <a:srgbClr val="00B050"/>
                </a:solidFill>
              </a:rPr>
              <a:t>Utrobicic</a:t>
            </a:r>
            <a:r>
              <a:rPr lang="en-GB" sz="1100" dirty="0">
                <a:solidFill>
                  <a:srgbClr val="00B050"/>
                </a:solidFill>
              </a:rPr>
              <a:t>, et al. NIM A 940 (2019) 262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400" dirty="0"/>
              <a:t>Mitigation strategies established</a:t>
            </a:r>
          </a:p>
          <a:p>
            <a:pPr marL="360363" lvl="1" indent="-180975">
              <a:buFont typeface="Symbol" pitchFamily="2" charset="2"/>
              <a:buChar char="-"/>
            </a:pPr>
            <a:r>
              <a:rPr lang="en-GB" sz="1100" dirty="0">
                <a:solidFill>
                  <a:srgbClr val="00B050"/>
                </a:solidFill>
              </a:rPr>
              <a:t>  L. Lautner, PG, et al. </a:t>
            </a:r>
            <a:r>
              <a:rPr lang="nn-NO" sz="1100" dirty="0">
                <a:solidFill>
                  <a:srgbClr val="00B050"/>
                </a:solidFill>
              </a:rPr>
              <a:t>JINST 14 (2019) P08024</a:t>
            </a:r>
            <a:endParaRPr lang="en-GB" sz="1100" dirty="0">
              <a:solidFill>
                <a:srgbClr val="00B050"/>
              </a:solidFill>
            </a:endParaRPr>
          </a:p>
          <a:p>
            <a:pPr marL="360363" lvl="1" indent="-180975">
              <a:buFont typeface="Symbol" pitchFamily="2" charset="2"/>
              <a:buChar char="-"/>
            </a:pPr>
            <a:r>
              <a:rPr lang="en-GB" sz="1100" dirty="0">
                <a:solidFill>
                  <a:srgbClr val="00B050"/>
                </a:solidFill>
              </a:rPr>
              <a:t>  A. </a:t>
            </a:r>
            <a:r>
              <a:rPr lang="en-GB" sz="1100" dirty="0" err="1">
                <a:solidFill>
                  <a:srgbClr val="00B050"/>
                </a:solidFill>
              </a:rPr>
              <a:t>Deisting</a:t>
            </a:r>
            <a:r>
              <a:rPr lang="en-GB" sz="1100" dirty="0">
                <a:solidFill>
                  <a:srgbClr val="00B050"/>
                </a:solidFill>
              </a:rPr>
              <a:t>, C. </a:t>
            </a:r>
            <a:r>
              <a:rPr lang="en-GB" sz="1100" dirty="0" err="1">
                <a:solidFill>
                  <a:srgbClr val="00B050"/>
                </a:solidFill>
              </a:rPr>
              <a:t>Garabatos</a:t>
            </a:r>
            <a:r>
              <a:rPr lang="en-GB" sz="1100" dirty="0">
                <a:solidFill>
                  <a:srgbClr val="00B050"/>
                </a:solidFill>
              </a:rPr>
              <a:t>, PG, et al. NIM A 937 (2019) 168</a:t>
            </a:r>
          </a:p>
          <a:p>
            <a:pPr marL="179388" lvl="1" indent="0">
              <a:buNone/>
            </a:pPr>
            <a:endParaRPr lang="en-GB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7A983B-71EF-B703-5DC7-922F6323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385" y="2742075"/>
            <a:ext cx="2566218" cy="2116910"/>
          </a:xfrm>
          <a:prstGeom prst="rect">
            <a:avLst/>
          </a:prstGeom>
        </p:spPr>
      </p:pic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8E3064FE-BC84-EBA4-D851-A0C40332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70" y="3020111"/>
            <a:ext cx="759544" cy="14473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75FEEE6-2CC8-1A3D-0B61-B6B3159788AB}"/>
              </a:ext>
            </a:extLst>
          </p:cNvPr>
          <p:cNvSpPr/>
          <p:nvPr/>
        </p:nvSpPr>
        <p:spPr>
          <a:xfrm>
            <a:off x="6758639" y="4467430"/>
            <a:ext cx="16121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900" dirty="0">
                <a:solidFill>
                  <a:srgbClr val="00B050"/>
                </a:solidFill>
              </a:rPr>
              <a:t>A. </a:t>
            </a:r>
            <a:r>
              <a:rPr lang="hr-HR" sz="900" dirty="0" err="1">
                <a:solidFill>
                  <a:srgbClr val="00B050"/>
                </a:solidFill>
              </a:rPr>
              <a:t>Utrobičić</a:t>
            </a:r>
            <a:r>
              <a:rPr lang="hr-HR" sz="900" dirty="0">
                <a:solidFill>
                  <a:srgbClr val="00B050"/>
                </a:solidFill>
              </a:rPr>
              <a:t> </a:t>
            </a:r>
            <a:r>
              <a:rPr lang="hr-HR" sz="900" dirty="0" err="1">
                <a:solidFill>
                  <a:srgbClr val="00B050"/>
                </a:solidFill>
              </a:rPr>
              <a:t>et</a:t>
            </a:r>
            <a:r>
              <a:rPr lang="hr-HR" sz="900" dirty="0">
                <a:solidFill>
                  <a:srgbClr val="00B050"/>
                </a:solidFill>
              </a:rPr>
              <a:t> </a:t>
            </a:r>
            <a:r>
              <a:rPr lang="hr-HR" sz="900" dirty="0" err="1">
                <a:solidFill>
                  <a:srgbClr val="00B050"/>
                </a:solidFill>
              </a:rPr>
              <a:t>al</a:t>
            </a:r>
            <a:r>
              <a:rPr lang="hr-HR" sz="900" dirty="0">
                <a:solidFill>
                  <a:srgbClr val="00B050"/>
                </a:solidFill>
              </a:rPr>
              <a:t>.</a:t>
            </a:r>
            <a:br>
              <a:rPr lang="hr-HR" sz="900" dirty="0">
                <a:solidFill>
                  <a:srgbClr val="00B050"/>
                </a:solidFill>
              </a:rPr>
            </a:br>
            <a:r>
              <a:rPr lang="hr-HR" sz="900" dirty="0">
                <a:solidFill>
                  <a:srgbClr val="00B050"/>
                </a:solidFill>
              </a:rPr>
              <a:t>MPGD 2019, </a:t>
            </a:r>
          </a:p>
          <a:p>
            <a:r>
              <a:rPr lang="hr-HR" sz="900" dirty="0">
                <a:solidFill>
                  <a:srgbClr val="00B050"/>
                </a:solidFill>
              </a:rPr>
              <a:t>La </a:t>
            </a:r>
            <a:r>
              <a:rPr lang="hr-HR" sz="900" dirty="0" err="1">
                <a:solidFill>
                  <a:srgbClr val="00B050"/>
                </a:solidFill>
              </a:rPr>
              <a:t>Rochelle</a:t>
            </a:r>
            <a:endParaRPr lang="en-US" sz="900" dirty="0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E0FF0C-B7ED-F58A-3971-020972059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84" y="2890490"/>
            <a:ext cx="2222334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003F-1C09-4B8A-B287-6805C6BE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/>
              <a:t>Secondary discharges with different materials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6953-17C3-4D15-A5B4-ECF3B6973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69" y="1133048"/>
            <a:ext cx="4455509" cy="3394287"/>
          </a:xfrm>
        </p:spPr>
        <p:txBody>
          <a:bodyPr>
            <a:normAutofit/>
          </a:bodyPr>
          <a:lstStyle/>
          <a:p>
            <a:r>
              <a:rPr lang="en-GB" sz="1500" dirty="0"/>
              <a:t>Secondary discharge probability</a:t>
            </a:r>
          </a:p>
          <a:p>
            <a:endParaRPr lang="en-GB" sz="750" dirty="0"/>
          </a:p>
          <a:p>
            <a:r>
              <a:rPr lang="en-GB" sz="1500" dirty="0"/>
              <a:t>Material dependence observed!</a:t>
            </a:r>
          </a:p>
          <a:p>
            <a:pPr lvl="1">
              <a:lnSpc>
                <a:spcPct val="100000"/>
              </a:lnSpc>
            </a:pPr>
            <a:r>
              <a:rPr lang="en-GB" sz="1350" b="1" dirty="0"/>
              <a:t>Molybdenum</a:t>
            </a:r>
            <a:r>
              <a:rPr lang="en-GB" sz="1350" dirty="0"/>
              <a:t> displays especially high stability</a:t>
            </a:r>
          </a:p>
          <a:p>
            <a:pPr lvl="1">
              <a:lnSpc>
                <a:spcPct val="100000"/>
              </a:lnSpc>
            </a:pPr>
            <a:r>
              <a:rPr lang="en-GB" sz="1350" dirty="0"/>
              <a:t>Which material properties play a role?</a:t>
            </a:r>
          </a:p>
          <a:p>
            <a:endParaRPr lang="en-GB" sz="1500" dirty="0"/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GB" sz="1500" dirty="0"/>
          </a:p>
          <a:p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7D66A-BAE4-40E0-B908-267AAD6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30.08.2021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B66E8-1BE7-4F02-910D-BED63A8A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930" y="6260595"/>
            <a:ext cx="727998" cy="556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1DACE8-A934-4543-BA86-8AC1F4B9A784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2E8F66-E49D-437C-8058-E49B127749AB}"/>
              </a:ext>
            </a:extLst>
          </p:cNvPr>
          <p:cNvGrpSpPr/>
          <p:nvPr/>
        </p:nvGrpSpPr>
        <p:grpSpPr>
          <a:xfrm>
            <a:off x="5507817" y="4431281"/>
            <a:ext cx="3420749" cy="328394"/>
            <a:chOff x="6096000" y="6124297"/>
            <a:chExt cx="5039360" cy="48378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CC6ECF-9832-4CE5-8EDD-4D55C39C5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0360" y="6124297"/>
              <a:ext cx="1905000" cy="10974"/>
            </a:xfrm>
            <a:prstGeom prst="straightConnector1">
              <a:avLst/>
            </a:prstGeom>
            <a:ln w="38100">
              <a:solidFill>
                <a:srgbClr val="0065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626F3D-C2E0-40DB-B7C0-CC8D18D3E8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6124297"/>
              <a:ext cx="1899920" cy="0"/>
            </a:xfrm>
            <a:prstGeom prst="straightConnector1">
              <a:avLst/>
            </a:prstGeom>
            <a:ln w="38100">
              <a:solidFill>
                <a:srgbClr val="0065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A591AF-48B0-4A2D-BF86-BD5AF084E0ED}"/>
                </a:ext>
              </a:extLst>
            </p:cNvPr>
            <p:cNvSpPr txBox="1"/>
            <p:nvPr/>
          </p:nvSpPr>
          <p:spPr>
            <a:xfrm>
              <a:off x="6301468" y="6166006"/>
              <a:ext cx="1579879" cy="44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Less stable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0F828B-550B-4E06-BA46-1E48534B7BF6}"/>
                </a:ext>
              </a:extLst>
            </p:cNvPr>
            <p:cNvSpPr txBox="1"/>
            <p:nvPr/>
          </p:nvSpPr>
          <p:spPr>
            <a:xfrm>
              <a:off x="9377151" y="6135271"/>
              <a:ext cx="1579879" cy="44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More stable</a:t>
              </a:r>
            </a:p>
          </p:txBody>
        </p:sp>
      </p:grp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23F265D0-270E-42A1-AB76-4D80B2DD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84" y="1120018"/>
            <a:ext cx="4003364" cy="323602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F3F520C-CCF2-42A5-8B55-2E32A60762D8}"/>
              </a:ext>
            </a:extLst>
          </p:cNvPr>
          <p:cNvGraphicFramePr>
            <a:graphicFrameLocks noGrp="1"/>
          </p:cNvGraphicFramePr>
          <p:nvPr/>
        </p:nvGraphicFramePr>
        <p:xfrm>
          <a:off x="262443" y="2791755"/>
          <a:ext cx="4665919" cy="1945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69">
                  <a:extLst>
                    <a:ext uri="{9D8B030D-6E8A-4147-A177-3AD203B41FA5}">
                      <a16:colId xmlns:a16="http://schemas.microsoft.com/office/drawing/2014/main" val="3444864995"/>
                    </a:ext>
                  </a:extLst>
                </a:gridCol>
                <a:gridCol w="886749">
                  <a:extLst>
                    <a:ext uri="{9D8B030D-6E8A-4147-A177-3AD203B41FA5}">
                      <a16:colId xmlns:a16="http://schemas.microsoft.com/office/drawing/2014/main" val="2299454400"/>
                    </a:ext>
                  </a:extLst>
                </a:gridCol>
                <a:gridCol w="622288">
                  <a:extLst>
                    <a:ext uri="{9D8B030D-6E8A-4147-A177-3AD203B41FA5}">
                      <a16:colId xmlns:a16="http://schemas.microsoft.com/office/drawing/2014/main" val="2916098022"/>
                    </a:ext>
                  </a:extLst>
                </a:gridCol>
                <a:gridCol w="559837">
                  <a:extLst>
                    <a:ext uri="{9D8B030D-6E8A-4147-A177-3AD203B41FA5}">
                      <a16:colId xmlns:a16="http://schemas.microsoft.com/office/drawing/2014/main" val="79427696"/>
                    </a:ext>
                  </a:extLst>
                </a:gridCol>
                <a:gridCol w="636814">
                  <a:extLst>
                    <a:ext uri="{9D8B030D-6E8A-4147-A177-3AD203B41FA5}">
                      <a16:colId xmlns:a16="http://schemas.microsoft.com/office/drawing/2014/main" val="3508118698"/>
                    </a:ext>
                  </a:extLst>
                </a:gridCol>
                <a:gridCol w="885062">
                  <a:extLst>
                    <a:ext uri="{9D8B030D-6E8A-4147-A177-3AD203B41FA5}">
                      <a16:colId xmlns:a16="http://schemas.microsoft.com/office/drawing/2014/main" val="1559801771"/>
                    </a:ext>
                  </a:extLst>
                </a:gridCol>
                <a:gridCol w="619500">
                  <a:extLst>
                    <a:ext uri="{9D8B030D-6E8A-4147-A177-3AD203B41FA5}">
                      <a16:colId xmlns:a16="http://schemas.microsoft.com/office/drawing/2014/main" val="3771685821"/>
                    </a:ext>
                  </a:extLst>
                </a:gridCol>
              </a:tblGrid>
              <a:tr h="553271">
                <a:tc>
                  <a:txBody>
                    <a:bodyPr/>
                    <a:lstStyle/>
                    <a:p>
                      <a:endParaRPr lang="en-GB" sz="1000" b="0" dirty="0"/>
                    </a:p>
                  </a:txBody>
                  <a:tcPr marL="49103" marR="49103" marT="24551" marB="2455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Conductivity [10</a:t>
                      </a:r>
                      <a:r>
                        <a:rPr lang="en-GB" sz="1000" b="1" baseline="30000" dirty="0"/>
                        <a:t>6</a:t>
                      </a:r>
                      <a:r>
                        <a:rPr lang="en-GB" sz="1000" b="1" dirty="0"/>
                        <a:t> S/m]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Work function [eV]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Melting point [°C]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Boiling point [°C]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Thermal conductivity [</a:t>
                      </a:r>
                      <a:r>
                        <a:rPr lang="en-GB" sz="1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W/m*K</a:t>
                      </a:r>
                      <a:r>
                        <a:rPr lang="en-GB" sz="1000" b="1" dirty="0"/>
                        <a:t>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/>
                        <a:t>Density [g/cm</a:t>
                      </a:r>
                      <a:r>
                        <a:rPr lang="en-GB" sz="1000" b="1" baseline="30000" dirty="0"/>
                        <a:t>3</a:t>
                      </a:r>
                      <a:r>
                        <a:rPr lang="en-GB" sz="1000" b="1" dirty="0"/>
                        <a:t>]</a:t>
                      </a:r>
                    </a:p>
                  </a:txBody>
                  <a:tcPr marL="49103" marR="49103" marT="24551" marB="24551"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574361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/>
                        <a:t>Al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36.9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4.08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GB" sz="1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2470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2.702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2050372535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/>
                        <a:t>W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3422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5550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19.35 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432604965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Cu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58.7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4.7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1083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2575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386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8.96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367182753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/>
                        <a:t>Inox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1.37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4.4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1510</a:t>
                      </a:r>
                      <a:endParaRPr lang="en-GB" sz="1000" b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2750*</a:t>
                      </a:r>
                      <a:endParaRPr lang="en-GB" sz="1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16.3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7.85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493085695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/>
                        <a:t>Ta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7.6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4.22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</a:rPr>
                        <a:t>3017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5365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57.5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16.65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1728602065"/>
                  </a:ext>
                </a:extLst>
              </a:tr>
              <a:tr h="23198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Mo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2623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4651</a:t>
                      </a: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49103" marR="49103" marT="24551" marB="245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10.22</a:t>
                      </a:r>
                    </a:p>
                  </a:txBody>
                  <a:tcPr marL="49103" marR="49103" marT="24551" marB="24551"/>
                </a:tc>
                <a:extLst>
                  <a:ext uri="{0D108BD9-81ED-4DB2-BD59-A6C34878D82A}">
                    <a16:rowId xmlns:a16="http://schemas.microsoft.com/office/drawing/2014/main" val="432752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B960B43-61AB-4758-AF29-30F27CC0CC19}"/>
              </a:ext>
            </a:extLst>
          </p:cNvPr>
          <p:cNvSpPr txBox="1"/>
          <p:nvPr/>
        </p:nvSpPr>
        <p:spPr>
          <a:xfrm>
            <a:off x="3175434" y="4703583"/>
            <a:ext cx="57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*for Fe</a:t>
            </a: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A7822-05B4-84B8-DECD-895C82D24B56}"/>
              </a:ext>
            </a:extLst>
          </p:cNvPr>
          <p:cNvSpPr txBox="1"/>
          <p:nvPr/>
        </p:nvSpPr>
        <p:spPr>
          <a:xfrm>
            <a:off x="6323929" y="1003983"/>
            <a:ext cx="59746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B. </a:t>
            </a:r>
            <a:r>
              <a:rPr lang="en-GB" sz="900" b="0" i="0" dirty="0" err="1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Ulukutlu</a:t>
            </a:r>
            <a:r>
              <a:rPr lang="en-GB" sz="9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, PG, et al. A 1019 (2021) 165829</a:t>
            </a:r>
            <a:endParaRPr lang="en-DE" sz="9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5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01BA1-9627-E481-E3F1-251E81C5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Investigating improved ways of operating MPGDs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8859-5AC3-384D-7BEF-2E319E15E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954236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500" b="1" dirty="0">
                <a:cs typeface="Calibri"/>
              </a:rPr>
              <a:t>Humidity studies</a:t>
            </a:r>
            <a:endParaRPr lang="en-US" b="1"/>
          </a:p>
          <a:p>
            <a:r>
              <a:rPr lang="en-US" sz="1500" dirty="0">
                <a:cs typeface="Calibri"/>
              </a:rPr>
              <a:t>First systematic studies on effects of humidity contamination on performance of MPGDs (Micromegas, GEM &amp; THGEM)</a:t>
            </a:r>
          </a:p>
          <a:p>
            <a:r>
              <a:rPr lang="en-US" sz="1500" dirty="0">
                <a:cs typeface="Calibri"/>
              </a:rPr>
              <a:t>No drawbacks of humidifying the </a:t>
            </a:r>
            <a:r>
              <a:rPr lang="en-US" sz="1500" dirty="0">
                <a:ea typeface="+mn-lt"/>
                <a:cs typeface="+mn-lt"/>
              </a:rPr>
              <a:t>used Ar-CO</a:t>
            </a:r>
            <a:r>
              <a:rPr lang="en-US" sz="1500" baseline="-25000" dirty="0">
                <a:ea typeface="+mn-lt"/>
                <a:cs typeface="+mn-lt"/>
              </a:rPr>
              <a:t>2</a:t>
            </a:r>
            <a:r>
              <a:rPr lang="en-US" sz="1500" dirty="0">
                <a:ea typeface="+mn-lt"/>
                <a:cs typeface="+mn-lt"/>
              </a:rPr>
              <a:t> (90-10) gas </a:t>
            </a:r>
            <a:r>
              <a:rPr lang="en-US" sz="1500" dirty="0">
                <a:cs typeface="Calibri"/>
              </a:rPr>
              <a:t>mixture &amp; increased stability against spurious discharges observed</a:t>
            </a:r>
          </a:p>
          <a:p>
            <a:endParaRPr lang="en-US" sz="1500" dirty="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53329D-61D4-A039-849D-7B0DC7B850D4}"/>
              </a:ext>
            </a:extLst>
          </p:cNvPr>
          <p:cNvGrpSpPr/>
          <p:nvPr/>
        </p:nvGrpSpPr>
        <p:grpSpPr>
          <a:xfrm>
            <a:off x="5100978" y="866420"/>
            <a:ext cx="3683761" cy="3688296"/>
            <a:chOff x="6877503" y="1117127"/>
            <a:chExt cx="4911681" cy="4917728"/>
          </a:xfrm>
        </p:grpSpPr>
        <p:pic>
          <p:nvPicPr>
            <p:cNvPr id="4" name="Picture 4" descr="Chart&#10;&#10;Description automatically generated">
              <a:extLst>
                <a:ext uri="{FF2B5EF4-FFF2-40B4-BE49-F238E27FC236}">
                  <a16:creationId xmlns:a16="http://schemas.microsoft.com/office/drawing/2014/main" id="{DEB6D5AB-BC5D-4A0A-519F-80717803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503" y="1117127"/>
              <a:ext cx="4911681" cy="491772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1587449-900C-C5C9-3936-000878EA6442}"/>
                </a:ext>
              </a:extLst>
            </p:cNvPr>
            <p:cNvCxnSpPr/>
            <p:nvPr/>
          </p:nvCxnSpPr>
          <p:spPr>
            <a:xfrm flipV="1">
              <a:off x="9509734" y="2239771"/>
              <a:ext cx="1670182" cy="46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CBAFDA-6B96-EDDB-4846-9FA9B9AE791F}"/>
                </a:ext>
              </a:extLst>
            </p:cNvPr>
            <p:cNvSpPr txBox="1"/>
            <p:nvPr/>
          </p:nvSpPr>
          <p:spPr>
            <a:xfrm>
              <a:off x="9373653" y="1858262"/>
              <a:ext cx="194234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>
                  <a:cs typeface="Calibri"/>
                </a:rPr>
                <a:t>Increasing stability</a:t>
              </a:r>
              <a:endParaRPr lang="en-US" sz="1350" dirty="0" err="1"/>
            </a:p>
          </p:txBody>
        </p:sp>
      </p:grpSp>
      <p:pic>
        <p:nvPicPr>
          <p:cNvPr id="5" name="Picture 8" descr="Diagram&#10;&#10;Description automatically generated">
            <a:extLst>
              <a:ext uri="{FF2B5EF4-FFF2-40B4-BE49-F238E27FC236}">
                <a16:creationId xmlns:a16="http://schemas.microsoft.com/office/drawing/2014/main" id="{DCD974D3-8452-4AD7-A3DB-144691878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44" y="3289705"/>
            <a:ext cx="3650456" cy="160732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1A1540C-DB63-3355-8ED9-5973FD93A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437" y="112387"/>
            <a:ext cx="838589" cy="4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79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799F7-FAFE-EC42-3A32-C0E0CCD3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</p:spPr>
        <p:txBody>
          <a:bodyPr/>
          <a:lstStyle/>
          <a:p>
            <a:r>
              <a:rPr lang="en-GB" dirty="0"/>
              <a:t>Discharge limits, high rates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2C2D6128-5313-3036-A59A-83EE9D91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7124"/>
            <a:ext cx="3915863" cy="37092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>
                <a:latin typeface="+mj-lt"/>
              </a:rPr>
              <a:t>Critical charge limits and max-gain rate dependency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+mj-lt"/>
              </a:rPr>
              <a:t>Overlap of avalanches may further reduce the stability of the detector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+mj-lt"/>
              </a:rPr>
              <a:t>Unlikely even at the highest rates and moderate gains (e.g. COMPASS, </a:t>
            </a:r>
            <a:r>
              <a:rPr lang="en-GB" sz="1200" dirty="0" err="1">
                <a:latin typeface="+mj-lt"/>
              </a:rPr>
              <a:t>LHCb</a:t>
            </a:r>
            <a:r>
              <a:rPr lang="en-GB" sz="1200" dirty="0">
                <a:latin typeface="+mj-lt"/>
              </a:rPr>
              <a:t> trackers)</a:t>
            </a:r>
            <a:endParaRPr lang="en-US" altLang="de-DE" sz="1200" b="1" dirty="0">
              <a:solidFill>
                <a:srgbClr val="C00000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de-DE" sz="1200" b="1" dirty="0">
                <a:solidFill>
                  <a:srgbClr val="C000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Troublemakers: 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Cathode excitation, electron jets, etc.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Highly Ionizing fragments (</a:t>
            </a:r>
            <a:r>
              <a:rPr lang="en-US" altLang="de-DE" sz="1200" dirty="0" err="1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lang="en-US" altLang="de-DE" sz="1200" baseline="-25000" dirty="0" err="1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prim</a:t>
            </a:r>
            <a:r>
              <a:rPr lang="en-US" altLang="de-DE" sz="1200" baseline="-250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,α</a:t>
            </a: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 = 10</a:t>
            </a:r>
            <a:r>
              <a:rPr lang="en-US" altLang="de-DE" sz="1200" baseline="300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4 </a:t>
            </a: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× </a:t>
            </a:r>
            <a:r>
              <a:rPr lang="en-US" altLang="de-DE" sz="1200" dirty="0" err="1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  <a:r>
              <a:rPr lang="en-US" altLang="de-DE" sz="1200" baseline="-25000" dirty="0" err="1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prim,MIP</a:t>
            </a: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), high neutron doses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de-DE" sz="12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Wide dynamic range operation (e.g. Active Target TPCs)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200" dirty="0"/>
              <a:t>Challenges </a:t>
            </a:r>
            <a:r>
              <a:rPr lang="en-US" sz="1200" dirty="0" err="1"/>
              <a:t>wrt</a:t>
            </a:r>
            <a:r>
              <a:rPr lang="en-US" sz="1200" dirty="0"/>
              <a:t>. loads and performance (e.g. low IBF)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de-DE" sz="1200" b="1" dirty="0">
              <a:solidFill>
                <a:srgbClr val="00007F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de-DE" sz="1200" b="1" dirty="0">
                <a:solidFill>
                  <a:srgbClr val="00007F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The stability of your system relies on the stability of a single amplification structure. Pin down the limits!</a:t>
            </a:r>
            <a:endParaRPr lang="en-GB" sz="1200" b="1" dirty="0">
              <a:solidFill>
                <a:srgbClr val="00007F"/>
              </a:solidFill>
              <a:latin typeface="+mj-lt"/>
            </a:endParaRPr>
          </a:p>
          <a:p>
            <a:endParaRPr lang="en-GB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EB2D96-EB6D-CC48-4C3C-430A8264B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39" t="20534"/>
          <a:stretch/>
        </p:blipFill>
        <p:spPr>
          <a:xfrm>
            <a:off x="4937760" y="707965"/>
            <a:ext cx="3046900" cy="23159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3598612-05D3-3F0F-6208-8A34EEFE30DD}"/>
              </a:ext>
            </a:extLst>
          </p:cNvPr>
          <p:cNvSpPr txBox="1"/>
          <p:nvPr/>
        </p:nvSpPr>
        <p:spPr>
          <a:xfrm rot="16200000">
            <a:off x="6864536" y="1746576"/>
            <a:ext cx="2351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0" i="1" dirty="0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 Sources </a:t>
            </a:r>
            <a:r>
              <a:rPr lang="de-DE" sz="900" b="0" i="1" dirty="0" err="1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de-DE" sz="900" b="0" i="1" dirty="0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900" b="0" i="1" dirty="0" err="1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de-DE" sz="900" b="0" i="1" dirty="0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de-DE" sz="900" b="1" i="1" dirty="0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de-DE" sz="900" b="0" i="1" dirty="0">
                <a:solidFill>
                  <a:srgbClr val="008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(2010) 034021</a:t>
            </a:r>
            <a:endParaRPr lang="en-GB" sz="900" i="1" dirty="0">
              <a:solidFill>
                <a:srgbClr val="008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324A960-C688-C596-65F5-C325CF42B8FC}"/>
              </a:ext>
            </a:extLst>
          </p:cNvPr>
          <p:cNvSpPr txBox="1"/>
          <p:nvPr/>
        </p:nvSpPr>
        <p:spPr>
          <a:xfrm>
            <a:off x="5492516" y="216412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NIM A 422 (1999) 300</a:t>
            </a:r>
            <a:endParaRPr lang="en-GB" sz="9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137325E-B922-AE6E-472F-A248AA474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1" y="3328566"/>
            <a:ext cx="1854132" cy="13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CC0F11E-4EAC-2745-4341-F004E6ED69A2}"/>
              </a:ext>
            </a:extLst>
          </p:cNvPr>
          <p:cNvSpPr txBox="1"/>
          <p:nvPr/>
        </p:nvSpPr>
        <p:spPr>
          <a:xfrm>
            <a:off x="4548803" y="4701668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>
                <a:solidFill>
                  <a:srgbClr val="008F00"/>
                </a:solidFill>
              </a:rPr>
              <a:t>© </a:t>
            </a:r>
            <a:r>
              <a:rPr lang="en-GB" sz="900" i="1" dirty="0" err="1">
                <a:solidFill>
                  <a:srgbClr val="008F00"/>
                </a:solidFill>
              </a:rPr>
              <a:t>LHCb</a:t>
            </a:r>
            <a:r>
              <a:rPr lang="en-GB" sz="900" i="1" dirty="0">
                <a:solidFill>
                  <a:srgbClr val="008F00"/>
                </a:solidFill>
              </a:rPr>
              <a:t> GEM Tracker</a:t>
            </a:r>
          </a:p>
        </p:txBody>
      </p:sp>
      <p:pic>
        <p:nvPicPr>
          <p:cNvPr id="14" name="Picture 4" descr="AT-TPC Research Discussions.pdf (page 6 of 59).png">
            <a:extLst>
              <a:ext uri="{FF2B5EF4-FFF2-40B4-BE49-F238E27FC236}">
                <a16:creationId xmlns:a16="http://schemas.microsoft.com/office/drawing/2014/main" id="{32B267EF-F8CF-B737-3B5E-DCBD5F90B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847" y="3328566"/>
            <a:ext cx="2429094" cy="1373102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7954688E-75FE-7035-85AA-860C45D26CCF}"/>
              </a:ext>
            </a:extLst>
          </p:cNvPr>
          <p:cNvSpPr txBox="1"/>
          <p:nvPr/>
        </p:nvSpPr>
        <p:spPr>
          <a:xfrm>
            <a:off x="8178330" y="4701668"/>
            <a:ext cx="9044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900" i="1" dirty="0">
                <a:solidFill>
                  <a:srgbClr val="008F00"/>
                </a:solidFill>
              </a:rPr>
              <a:t>© AT-TPC (</a:t>
            </a:r>
            <a:r>
              <a:rPr lang="en-US" sz="900" i="1" dirty="0">
                <a:solidFill>
                  <a:srgbClr val="008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900" i="1" dirty="0">
                <a:solidFill>
                  <a:srgbClr val="008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2517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BD78-E278-5C19-5E1B-B1BDAB69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Micromegas studies</a:t>
            </a:r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D6A927D7-B943-6711-02DA-0B3C225147BA}"/>
              </a:ext>
            </a:extLst>
          </p:cNvPr>
          <p:cNvSpPr>
            <a:spLocks noGrp="1"/>
          </p:cNvSpPr>
          <p:nvPr/>
        </p:nvSpPr>
        <p:spPr>
          <a:xfrm>
            <a:off x="457200" y="739390"/>
            <a:ext cx="3450657" cy="457123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 panose="020F0502020204030204"/>
              </a:rPr>
              <a:t>MMG1 - 22/13/128</a:t>
            </a:r>
            <a:endParaRPr lang="en-US" sz="1600" b="1" dirty="0">
              <a:solidFill>
                <a:schemeClr val="tx1"/>
              </a:solidFill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22µm, Wire thickness: 13µm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128µm,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730,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39,5%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MMG2 - 25/15/128 </a:t>
            </a:r>
            <a:endParaRPr lang="en-US" sz="1400" b="1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25µm, Wire thickness: 15µm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128µm,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640,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39%</a:t>
            </a: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  <a:p>
            <a:pPr marL="465455" lvl="1" indent="-285750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  <a:p>
            <a:pPr marL="465455" lvl="1" indent="-285750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92369AF8-6434-0FF9-EDCE-8C58E36CC453}"/>
              </a:ext>
            </a:extLst>
          </p:cNvPr>
          <p:cNvSpPr>
            <a:spLocks noGrp="1"/>
          </p:cNvSpPr>
          <p:nvPr/>
        </p:nvSpPr>
        <p:spPr>
          <a:xfrm>
            <a:off x="4854589" y="739390"/>
            <a:ext cx="3450657" cy="457123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MMG3 - 45/18/125</a:t>
            </a:r>
            <a:endParaRPr lang="en-US" sz="1400" b="1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45µm, Wire thickness: 18µm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125µm,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400,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51%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MMG4 - 80/30/200</a:t>
            </a:r>
            <a:endParaRPr lang="en-US" sz="1600" b="1" dirty="0">
              <a:solidFill>
                <a:schemeClr val="tx1"/>
              </a:solidFill>
              <a:cs typeface="Calibri"/>
            </a:endParaRP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Wire distance: 80µm, Wire thickness: 30µm</a:t>
            </a:r>
          </a:p>
          <a:p>
            <a:pPr marL="359410" lvl="1" indent="-17970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Amp. gap: 200µm,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LPI: 230, </a:t>
            </a:r>
            <a:r>
              <a:rPr lang="en-US" sz="1200" i="1" dirty="0" err="1">
                <a:solidFill>
                  <a:schemeClr val="tx1"/>
                </a:solidFill>
                <a:cs typeface="Arial"/>
              </a:rPr>
              <a:t>T</a:t>
            </a:r>
            <a:r>
              <a:rPr lang="en-US" sz="1200" baseline="-25000" dirty="0" err="1">
                <a:solidFill>
                  <a:schemeClr val="tx1"/>
                </a:solidFill>
                <a:cs typeface="Arial"/>
              </a:rPr>
              <a:t>optical</a:t>
            </a:r>
            <a:r>
              <a:rPr lang="en-US" sz="1200" dirty="0">
                <a:solidFill>
                  <a:schemeClr val="tx1"/>
                </a:solidFill>
                <a:cs typeface="Arial"/>
              </a:rPr>
              <a:t> = </a:t>
            </a:r>
            <a:r>
              <a:rPr lang="en-US" sz="1200" dirty="0">
                <a:solidFill>
                  <a:schemeClr val="tx1"/>
                </a:solidFill>
                <a:cs typeface="Calibri" panose="020F0502020204030204"/>
              </a:rPr>
              <a:t>52%</a:t>
            </a:r>
          </a:p>
        </p:txBody>
      </p:sp>
      <p:pic>
        <p:nvPicPr>
          <p:cNvPr id="6" name="Grafik 7" descr="Ein Bild, das Text, Lautsprecher enthält.&#10;&#10;Automatisch generierte Beschreibung">
            <a:extLst>
              <a:ext uri="{FF2B5EF4-FFF2-40B4-BE49-F238E27FC236}">
                <a16:creationId xmlns:a16="http://schemas.microsoft.com/office/drawing/2014/main" id="{29A39743-73BD-28D9-777F-2DC7184A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56" y="1569138"/>
            <a:ext cx="1575387" cy="1183152"/>
          </a:xfrm>
          <a:prstGeom prst="rect">
            <a:avLst/>
          </a:prstGeom>
        </p:spPr>
      </p:pic>
      <p:pic>
        <p:nvPicPr>
          <p:cNvPr id="7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B608C4EF-6179-F6F9-E0FF-FBA7BC6D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6" y="3748305"/>
            <a:ext cx="1575387" cy="1183152"/>
          </a:xfrm>
          <a:prstGeom prst="rect">
            <a:avLst/>
          </a:prstGeom>
        </p:spPr>
      </p:pic>
      <p:pic>
        <p:nvPicPr>
          <p:cNvPr id="8" name="Grafik 2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F92825EF-1D5D-B942-505D-418B60245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956" y="3748305"/>
            <a:ext cx="1575387" cy="1183152"/>
          </a:xfrm>
          <a:prstGeom prst="rect">
            <a:avLst/>
          </a:prstGeom>
        </p:spPr>
      </p:pic>
      <p:pic>
        <p:nvPicPr>
          <p:cNvPr id="9" name="Grafik 22" descr="Ein Bild, das Text, Lautsprecher enthält.&#10;&#10;Beschreibung automatisch generiert.">
            <a:extLst>
              <a:ext uri="{FF2B5EF4-FFF2-40B4-BE49-F238E27FC236}">
                <a16:creationId xmlns:a16="http://schemas.microsoft.com/office/drawing/2014/main" id="{84AAAA85-7940-9972-F2D1-59AC4C485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76" y="1569138"/>
            <a:ext cx="1575387" cy="1183152"/>
          </a:xfrm>
          <a:prstGeom prst="rect">
            <a:avLst/>
          </a:prstGeom>
        </p:spPr>
      </p:pic>
      <p:pic>
        <p:nvPicPr>
          <p:cNvPr id="10" name="Grafik 24">
            <a:extLst>
              <a:ext uri="{FF2B5EF4-FFF2-40B4-BE49-F238E27FC236}">
                <a16:creationId xmlns:a16="http://schemas.microsoft.com/office/drawing/2014/main" id="{B46F04A5-7BBF-F662-2093-90F37C223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452" y="1260714"/>
            <a:ext cx="1800000" cy="1800000"/>
          </a:xfrm>
          <a:prstGeom prst="rect">
            <a:avLst/>
          </a:prstGeom>
        </p:spPr>
      </p:pic>
      <p:pic>
        <p:nvPicPr>
          <p:cNvPr id="11" name="Grafik 26" descr="Ein Bild, das Reibe enthält.&#10;&#10;Automatisch generierte Beschreibung">
            <a:extLst>
              <a:ext uri="{FF2B5EF4-FFF2-40B4-BE49-F238E27FC236}">
                <a16:creationId xmlns:a16="http://schemas.microsoft.com/office/drawing/2014/main" id="{5E2F0C4D-0271-6FD4-81A8-DBF0C83C7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98" y="3480123"/>
            <a:ext cx="1800000" cy="1800000"/>
          </a:xfrm>
          <a:prstGeom prst="rect">
            <a:avLst/>
          </a:prstGeom>
        </p:spPr>
      </p:pic>
      <p:pic>
        <p:nvPicPr>
          <p:cNvPr id="12" name="Grafik 28" descr="Ein Bild, das Rost enthält.&#10;&#10;Automatisch generierte Beschreibung">
            <a:extLst>
              <a:ext uri="{FF2B5EF4-FFF2-40B4-BE49-F238E27FC236}">
                <a16:creationId xmlns:a16="http://schemas.microsoft.com/office/drawing/2014/main" id="{2D911873-463E-814D-A9FE-BEF02AEAE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710" y="1416912"/>
            <a:ext cx="1487604" cy="1487604"/>
          </a:xfrm>
          <a:prstGeom prst="rect">
            <a:avLst/>
          </a:prstGeom>
        </p:spPr>
      </p:pic>
      <p:pic>
        <p:nvPicPr>
          <p:cNvPr id="13" name="Grafik 30" descr="Ein Bild, das Sportwettkampf, Baseball, Sport enthält.&#10;&#10;Automatisch generierte Beschreibung">
            <a:extLst>
              <a:ext uri="{FF2B5EF4-FFF2-40B4-BE49-F238E27FC236}">
                <a16:creationId xmlns:a16="http://schemas.microsoft.com/office/drawing/2014/main" id="{93B2FD01-0844-F2E7-54CD-C718248A7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9196" y="3636321"/>
            <a:ext cx="1487604" cy="14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7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D69E7-8367-8E62-1DAC-444B2C4D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</p:spPr>
        <p:txBody>
          <a:bodyPr/>
          <a:lstStyle/>
          <a:p>
            <a:r>
              <a:rPr lang="en-US" dirty="0"/>
              <a:t>Photon detection with THGEMs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B6BDE-57FC-D84F-B004-B80ADFAF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5372"/>
            <a:ext cx="8229600" cy="370925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600" dirty="0"/>
              <a:t>Combining a photosensitive material with a robust and </a:t>
            </a:r>
            <a:br>
              <a:rPr lang="en-US" sz="1600" dirty="0"/>
            </a:br>
            <a:r>
              <a:rPr lang="en-US" sz="1600" dirty="0"/>
              <a:t>low-cost device; THGEMs</a:t>
            </a:r>
          </a:p>
          <a:p>
            <a:pPr lvl="1"/>
            <a:r>
              <a:rPr lang="en-US" sz="1400" dirty="0"/>
              <a:t>Studies ongoing with </a:t>
            </a:r>
            <a:r>
              <a:rPr lang="en-US" sz="1400" dirty="0" err="1"/>
              <a:t>CsI</a:t>
            </a:r>
            <a:r>
              <a:rPr lang="en-US" sz="1400" dirty="0"/>
              <a:t> and DLC coatings as photocathode layers on the THGEM surface</a:t>
            </a:r>
          </a:p>
          <a:p>
            <a:pPr lvl="1"/>
            <a:r>
              <a:rPr lang="en-US" sz="1400" dirty="0"/>
              <a:t>Verification of the experimental setup successful</a:t>
            </a:r>
          </a:p>
          <a:p>
            <a:pPr lvl="1"/>
            <a:r>
              <a:rPr lang="en-US" sz="1400" dirty="0"/>
              <a:t>First results from aging studies of used materials under operation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5A640B6-0586-FA1A-8CBD-7F7F58CC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93" y="3136128"/>
            <a:ext cx="1707902" cy="1552487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CBBBFE6-D7AE-76E6-CA12-6AD091D9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163" y="748755"/>
            <a:ext cx="2379738" cy="2112652"/>
          </a:xfrm>
          <a:prstGeom prst="rect">
            <a:avLst/>
          </a:prstGeom>
        </p:spPr>
      </p:pic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1277AA3-9234-33E2-9329-B634D795D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110" y="2868028"/>
            <a:ext cx="2401627" cy="2160539"/>
          </a:xfrm>
          <a:prstGeom prst="rect">
            <a:avLst/>
          </a:prstGeom>
        </p:spPr>
      </p:pic>
      <p:pic>
        <p:nvPicPr>
          <p:cNvPr id="7" name="Picture 7" descr="A picture containing indoor, wall, bathroom&#10;&#10;Description automatically generated">
            <a:extLst>
              <a:ext uri="{FF2B5EF4-FFF2-40B4-BE49-F238E27FC236}">
                <a16:creationId xmlns:a16="http://schemas.microsoft.com/office/drawing/2014/main" id="{DD56D925-345E-7CB8-D155-635C30464A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79" t="21868" r="17564" b="32272"/>
          <a:stretch/>
        </p:blipFill>
        <p:spPr>
          <a:xfrm rot="16200000">
            <a:off x="4516309" y="3058838"/>
            <a:ext cx="1667168" cy="1707069"/>
          </a:xfrm>
          <a:prstGeom prst="rect">
            <a:avLst/>
          </a:prstGeom>
        </p:spPr>
      </p:pic>
      <p:pic>
        <p:nvPicPr>
          <p:cNvPr id="9" name="Picture 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3C47BEFA-C7F7-CB2C-2AC1-8234AB403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559" y="114933"/>
            <a:ext cx="838589" cy="4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9285-3DC9-4AE3-8710-F65C270E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prototype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989F3-CB63-46D8-8C8C-51B5CAB8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441"/>
            <a:ext cx="7112000" cy="382309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GB" sz="1200" dirty="0"/>
              <a:t>Copper readout strips</a:t>
            </a:r>
          </a:p>
          <a:p>
            <a:pPr>
              <a:lnSpc>
                <a:spcPct val="170000"/>
              </a:lnSpc>
            </a:pPr>
            <a:r>
              <a:rPr lang="en-GB" sz="1200" dirty="0"/>
              <a:t>DLC coating 30 M</a:t>
            </a:r>
            <a:r>
              <a:rPr lang="el-GR" sz="1200" dirty="0"/>
              <a:t>Ω</a:t>
            </a:r>
            <a:r>
              <a:rPr lang="en-GB" sz="1200" dirty="0"/>
              <a:t>/□</a:t>
            </a:r>
            <a:endParaRPr lang="en-GB" sz="1200" baseline="30000" dirty="0"/>
          </a:p>
          <a:p>
            <a:pPr>
              <a:lnSpc>
                <a:spcPct val="170000"/>
              </a:lnSpc>
            </a:pPr>
            <a:r>
              <a:rPr lang="en-GB" sz="1200" dirty="0"/>
              <a:t>Micro-Pattern Wall</a:t>
            </a:r>
            <a:r>
              <a:rPr lang="en-US" sz="1200" dirty="0"/>
              <a:t>s</a:t>
            </a:r>
          </a:p>
          <a:p>
            <a:pPr lvl="1">
              <a:lnSpc>
                <a:spcPct val="170000"/>
              </a:lnSpc>
            </a:pPr>
            <a:r>
              <a:rPr lang="en-US" sz="1200" dirty="0"/>
              <a:t>Thickness: 270 µm</a:t>
            </a:r>
          </a:p>
          <a:p>
            <a:pPr lvl="1">
              <a:lnSpc>
                <a:spcPct val="170000"/>
              </a:lnSpc>
            </a:pPr>
            <a:r>
              <a:rPr lang="en-US" sz="1200" dirty="0"/>
              <a:t>Height: 256 µm</a:t>
            </a:r>
          </a:p>
          <a:p>
            <a:pPr lvl="1">
              <a:lnSpc>
                <a:spcPct val="170000"/>
              </a:lnSpc>
            </a:pPr>
            <a:r>
              <a:rPr lang="en-US" sz="1200" dirty="0"/>
              <a:t>Pitch: 700 µm</a:t>
            </a:r>
          </a:p>
          <a:p>
            <a:pPr>
              <a:lnSpc>
                <a:spcPct val="170000"/>
              </a:lnSpc>
            </a:pPr>
            <a:r>
              <a:rPr lang="en-US" sz="1200" dirty="0"/>
              <a:t>Wires</a:t>
            </a:r>
          </a:p>
          <a:p>
            <a:pPr lvl="1">
              <a:lnSpc>
                <a:spcPct val="170000"/>
              </a:lnSpc>
            </a:pPr>
            <a:r>
              <a:rPr lang="en-US" sz="1200" dirty="0">
                <a:solidFill>
                  <a:schemeClr val="tx1"/>
                </a:solidFill>
              </a:rPr>
              <a:t>Diameter</a:t>
            </a:r>
            <a:r>
              <a:rPr lang="en-US" sz="1200" dirty="0"/>
              <a:t>: 50 µm</a:t>
            </a:r>
          </a:p>
          <a:p>
            <a:pPr lvl="1">
              <a:lnSpc>
                <a:spcPct val="170000"/>
              </a:lnSpc>
            </a:pPr>
            <a:r>
              <a:rPr lang="en-GB" sz="1200" dirty="0"/>
              <a:t>Pitch: 850-1000 </a:t>
            </a:r>
            <a:r>
              <a:rPr lang="en-US" sz="1200" dirty="0"/>
              <a:t>µm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080C-75A4-47FE-BEB4-ECE4AFE4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7291EB-62D6-4D81-93B5-480DCE08D71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1BBBFB-F39B-499D-AF0C-444D4E780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67" y="1859208"/>
            <a:ext cx="2289851" cy="2289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0448C-AAB4-4520-A92E-7EAF23FFB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94" y="2053918"/>
            <a:ext cx="2437032" cy="1827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B1672-4679-463F-AD2D-B325359B411A}"/>
              </a:ext>
            </a:extLst>
          </p:cNvPr>
          <p:cNvSpPr txBox="1"/>
          <p:nvPr/>
        </p:nvSpPr>
        <p:spPr>
          <a:xfrm>
            <a:off x="6361120" y="4170988"/>
            <a:ext cx="2474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Photo of the prototype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2974A5-02D2-4299-92BF-40F101EDBFD8}"/>
              </a:ext>
            </a:extLst>
          </p:cNvPr>
          <p:cNvSpPr txBox="1"/>
          <p:nvPr/>
        </p:nvSpPr>
        <p:spPr>
          <a:xfrm>
            <a:off x="3642619" y="3866048"/>
            <a:ext cx="2551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Microscope image (100x magnification)</a:t>
            </a:r>
            <a:endParaRPr lang="en-US" sz="105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B8ECEDF-BBF0-4A1D-941A-9D8FDF51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19.05.2021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02A76-62C4-B442-A011-86D4864F7525}"/>
              </a:ext>
            </a:extLst>
          </p:cNvPr>
          <p:cNvSpPr txBox="1"/>
          <p:nvPr/>
        </p:nvSpPr>
        <p:spPr>
          <a:xfrm>
            <a:off x="457200" y="497595"/>
            <a:ext cx="5609166" cy="34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GB" sz="1100" dirty="0">
                <a:solidFill>
                  <a:srgbClr val="7030A0"/>
                </a:solidFill>
              </a:rPr>
              <a:t>Produced at CERN EP-DT-DD Micropattern Structures laboratory</a:t>
            </a:r>
            <a:endParaRPr lang="en-GB" sz="11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5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EA32-6FE3-4D59-BDF1-67FE4D16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Very 1</a:t>
            </a:r>
            <a:r>
              <a:rPr lang="en-GB" baseline="30000" dirty="0"/>
              <a:t>st</a:t>
            </a:r>
            <a:r>
              <a:rPr lang="en-GB" dirty="0"/>
              <a:t> measurements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CDC20-C5C0-42FF-99C4-BAECBB816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684257"/>
            <a:ext cx="5393267" cy="44592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200" dirty="0"/>
              <a:t>Maximum stable gain reached with setup ∼1500 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/>
              <a:t>With higher voltages (&gt; 900 V) current spikes (corona?) observed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At ∼950 V and continuous discharge (glow?) triggered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/>
              <a:t>Cleaning with sulphuric acid to dilute residual fibres ➙ </a:t>
            </a:r>
            <a:r>
              <a:rPr lang="en-GB" sz="1200" b="1" dirty="0"/>
              <a:t>measurements soon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Further SLAM optimisation</a:t>
            </a:r>
          </a:p>
          <a:p>
            <a:pPr marL="363538" lvl="1" indent="-177800">
              <a:buFont typeface="Arial" panose="020B0604020202020204" pitchFamily="34" charset="0"/>
              <a:buChar char="•"/>
            </a:pPr>
            <a:r>
              <a:rPr lang="en-GB" sz="1050" dirty="0"/>
              <a:t>Using pillars instead of walls</a:t>
            </a:r>
          </a:p>
          <a:p>
            <a:pPr marL="363538" lvl="1" indent="-177800">
              <a:buFont typeface="Arial" panose="020B0604020202020204" pitchFamily="34" charset="0"/>
              <a:buChar char="•"/>
            </a:pPr>
            <a:r>
              <a:rPr lang="en-GB" sz="1050" dirty="0"/>
              <a:t>Decrease wire pitch</a:t>
            </a:r>
          </a:p>
          <a:p>
            <a:pPr marL="363538" lvl="1" indent="-177800">
              <a:buFont typeface="Arial" panose="020B0604020202020204" pitchFamily="34" charset="0"/>
              <a:buChar char="•"/>
            </a:pPr>
            <a:r>
              <a:rPr lang="en-GB" sz="1050" dirty="0"/>
              <a:t>Decrease wire diameter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New geometries ➙ a strip-like SLAM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12C75-0835-4ED9-852D-CD68B0C9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7291EB-62D6-4D81-93B5-480DCE08D71D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7DDB2B2-6F9E-4D1F-93B8-394BCF2645C1}"/>
              </a:ext>
            </a:extLst>
          </p:cNvPr>
          <p:cNvGraphicFramePr>
            <a:graphicFrameLocks noGrp="1"/>
          </p:cNvGraphicFramePr>
          <p:nvPr/>
        </p:nvGraphicFramePr>
        <p:xfrm>
          <a:off x="1259910" y="1063859"/>
          <a:ext cx="3131895" cy="584082"/>
        </p:xfrm>
        <a:graphic>
          <a:graphicData uri="http://schemas.openxmlformats.org/drawingml/2006/table">
            <a:tbl>
              <a:tblPr/>
              <a:tblGrid>
                <a:gridCol w="1908486">
                  <a:extLst>
                    <a:ext uri="{9D8B030D-6E8A-4147-A177-3AD203B41FA5}">
                      <a16:colId xmlns:a16="http://schemas.microsoft.com/office/drawing/2014/main" val="3078078262"/>
                    </a:ext>
                  </a:extLst>
                </a:gridCol>
                <a:gridCol w="1223409">
                  <a:extLst>
                    <a:ext uri="{9D8B030D-6E8A-4147-A177-3AD203B41FA5}">
                      <a16:colId xmlns:a16="http://schemas.microsoft.com/office/drawing/2014/main" val="1607844415"/>
                    </a:ext>
                  </a:extLst>
                </a:gridCol>
              </a:tblGrid>
              <a:tr h="1870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</a:rPr>
                        <a:t>Source rate (Hz)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1400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950765"/>
                  </a:ext>
                </a:extLst>
              </a:tr>
              <a:tr h="1870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</a:rPr>
                        <a:t>Primary current (nA)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4.59E-05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185966"/>
                  </a:ext>
                </a:extLst>
              </a:tr>
              <a:tr h="1870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</a:rPr>
                        <a:t>Reached gain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1,158.91</a:t>
                      </a:r>
                    </a:p>
                  </a:txBody>
                  <a:tcPr marL="20291" marR="20291" marT="13527" marB="13527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04820"/>
                  </a:ext>
                </a:extLst>
              </a:tr>
            </a:tbl>
          </a:graphicData>
        </a:graphic>
      </p:graphicFrame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516C0A74-5095-474C-8C99-7ED4EA8F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28" y="812726"/>
            <a:ext cx="4001105" cy="4202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ECB01C-F415-4545-94A9-B7F10B32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1" y="2320716"/>
            <a:ext cx="1581765" cy="11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5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A32B7-EAC8-9952-23B2-CF50598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activities (collaboration with TUM) 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8B17C831-8A13-334E-3674-CD252617E417}"/>
              </a:ext>
            </a:extLst>
          </p:cNvPr>
          <p:cNvGrpSpPr/>
          <p:nvPr/>
        </p:nvGrpSpPr>
        <p:grpSpPr>
          <a:xfrm>
            <a:off x="5606195" y="1060794"/>
            <a:ext cx="3080605" cy="3279442"/>
            <a:chOff x="5534368" y="1143741"/>
            <a:chExt cx="5236301" cy="565620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68205265-1D5A-1C70-86DE-A3909F83C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1484"/>
            <a:stretch/>
          </p:blipFill>
          <p:spPr>
            <a:xfrm>
              <a:off x="5534368" y="1143741"/>
              <a:ext cx="4949783" cy="5656203"/>
            </a:xfrm>
            <a:prstGeom prst="rect">
              <a:avLst/>
            </a:prstGeom>
          </p:spPr>
        </p:pic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5793EA9E-7667-26C7-5AC5-134F1FFEA223}"/>
                </a:ext>
              </a:extLst>
            </p:cNvPr>
            <p:cNvSpPr/>
            <p:nvPr/>
          </p:nvSpPr>
          <p:spPr>
            <a:xfrm>
              <a:off x="10289406" y="1212783"/>
              <a:ext cx="481263" cy="759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CA978A6-05A6-297E-27B8-8BBB7154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71" y="3776629"/>
            <a:ext cx="685829" cy="51360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BF1A74B-82E8-D18A-69B1-836F5BE85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198" y="926135"/>
            <a:ext cx="706011" cy="2810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5B5D3A-9119-F540-CAC3-7820F35675BD}"/>
              </a:ext>
            </a:extLst>
          </p:cNvPr>
          <p:cNvSpPr txBox="1"/>
          <p:nvPr/>
        </p:nvSpPr>
        <p:spPr>
          <a:xfrm>
            <a:off x="5788210" y="679479"/>
            <a:ext cx="3191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900" i="1" dirty="0">
                <a:solidFill>
                  <a:srgbClr val="008F00"/>
                </a:solidFill>
              </a:rPr>
              <a:t>H</a:t>
            </a:r>
            <a:r>
              <a:rPr lang="en-DE" sz="900" i="1">
                <a:solidFill>
                  <a:srgbClr val="008F00"/>
                </a:solidFill>
              </a:rPr>
              <a:t>. Fribert</a:t>
            </a:r>
            <a:r>
              <a:rPr lang="pl-PL" sz="900" i="1" dirty="0">
                <a:solidFill>
                  <a:srgbClr val="008F00"/>
                </a:solidFill>
              </a:rPr>
              <a:t>, PG </a:t>
            </a:r>
            <a:r>
              <a:rPr lang="en-DE" sz="900" i="1">
                <a:solidFill>
                  <a:srgbClr val="008F00"/>
                </a:solidFill>
              </a:rPr>
              <a:t> </a:t>
            </a:r>
            <a:r>
              <a:rPr lang="en-DE" sz="900" i="1" dirty="0">
                <a:solidFill>
                  <a:srgbClr val="008F00"/>
                </a:solidFill>
              </a:rPr>
              <a:t>et al. </a:t>
            </a:r>
            <a:r>
              <a:rPr lang="en-GB" sz="900" i="1" dirty="0">
                <a:solidFill>
                  <a:srgbClr val="008F00"/>
                </a:solidFill>
              </a:rPr>
              <a:t>JINST 18 (2023) C06015 + RD51 Coll. Meeting</a:t>
            </a:r>
            <a:endParaRPr lang="en-DE" sz="900" i="1" dirty="0">
              <a:solidFill>
                <a:srgbClr val="008F00"/>
              </a:solidFill>
            </a:endParaRPr>
          </a:p>
        </p:txBody>
      </p:sp>
      <p:pic>
        <p:nvPicPr>
          <p:cNvPr id="18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0CCEE70-CDCF-4EBA-8696-C6044EF0B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r="8836" b="280"/>
          <a:stretch/>
        </p:blipFill>
        <p:spPr>
          <a:xfrm>
            <a:off x="2990755" y="2754161"/>
            <a:ext cx="2615440" cy="235791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1817F148-EB8B-7289-E1C1-1A2801FD6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71" y="880847"/>
            <a:ext cx="2823021" cy="1638877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0F83E9A6-88E6-9038-E1C3-8F736CA93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20" y="2603315"/>
            <a:ext cx="2172380" cy="91145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B987594-D6DE-78E9-602A-9E2DD1C1A09D}"/>
              </a:ext>
            </a:extLst>
          </p:cNvPr>
          <p:cNvSpPr txBox="1"/>
          <p:nvPr/>
        </p:nvSpPr>
        <p:spPr>
          <a:xfrm>
            <a:off x="3266145" y="26702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8F00"/>
                </a:solidFill>
              </a:rPr>
              <a:t>PG, T. </a:t>
            </a:r>
            <a:r>
              <a:rPr lang="en-US" sz="900" dirty="0" err="1">
                <a:solidFill>
                  <a:srgbClr val="008F00"/>
                </a:solidFill>
              </a:rPr>
              <a:t>Waldmann</a:t>
            </a:r>
            <a:r>
              <a:rPr lang="en-US" sz="900" dirty="0">
                <a:solidFill>
                  <a:srgbClr val="008F00"/>
                </a:solidFill>
              </a:rPr>
              <a:t> et al.</a:t>
            </a:r>
          </a:p>
          <a:p>
            <a:r>
              <a:rPr lang="en-US" sz="900" dirty="0">
                <a:solidFill>
                  <a:srgbClr val="008F00"/>
                </a:solidFill>
              </a:rPr>
              <a:t>JINST 18 (2023) C06011</a:t>
            </a:r>
            <a:endParaRPr lang="en-GB" sz="900" dirty="0">
              <a:solidFill>
                <a:srgbClr val="008F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AF6B50A-5930-6707-3698-46D4C52C0D4C}"/>
              </a:ext>
            </a:extLst>
          </p:cNvPr>
          <p:cNvSpPr txBox="1"/>
          <p:nvPr/>
        </p:nvSpPr>
        <p:spPr>
          <a:xfrm>
            <a:off x="4916746" y="2996977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MMG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C75EAF5-D3A9-7678-B6EB-7991A1BE32E2}"/>
              </a:ext>
            </a:extLst>
          </p:cNvPr>
          <p:cNvSpPr txBox="1"/>
          <p:nvPr/>
        </p:nvSpPr>
        <p:spPr>
          <a:xfrm>
            <a:off x="608820" y="633082"/>
            <a:ext cx="26709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008F00"/>
                </a:solidFill>
              </a:rPr>
              <a:t>PG, L. Lautner et al., NIM </a:t>
            </a:r>
            <a:r>
              <a:rPr lang="de-DE" sz="900" b="0" i="0" dirty="0">
                <a:solidFill>
                  <a:srgbClr val="008F00"/>
                </a:solidFill>
                <a:effectLst/>
                <a:latin typeface="Lucida Grande" panose="020B0600040502020204" pitchFamily="34" charset="0"/>
              </a:rPr>
              <a:t>A 1047 (2023) 167730</a:t>
            </a:r>
            <a:endParaRPr lang="en-GB" sz="900" dirty="0">
              <a:solidFill>
                <a:srgbClr val="008F0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399390-1220-5CD8-B975-67D13CAB3B6B}"/>
              </a:ext>
            </a:extLst>
          </p:cNvPr>
          <p:cNvSpPr txBox="1"/>
          <p:nvPr/>
        </p:nvSpPr>
        <p:spPr>
          <a:xfrm>
            <a:off x="88326" y="2390022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THGEM+GEM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6F7F87A-0D2F-D1B5-93A0-6755F86980BF}"/>
              </a:ext>
            </a:extLst>
          </p:cNvPr>
          <p:cNvSpPr txBox="1"/>
          <p:nvPr/>
        </p:nvSpPr>
        <p:spPr>
          <a:xfrm>
            <a:off x="3609891" y="4444778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LPI density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FF7ACEB-FBEC-119B-6A35-8C8D6E5531B8}"/>
              </a:ext>
            </a:extLst>
          </p:cNvPr>
          <p:cNvCxnSpPr/>
          <p:nvPr/>
        </p:nvCxnSpPr>
        <p:spPr>
          <a:xfrm flipH="1">
            <a:off x="3601941" y="4444779"/>
            <a:ext cx="8269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48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BB9BA-556F-408A-0B08-232CF8B89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</p:spPr>
        <p:txBody>
          <a:bodyPr/>
          <a:lstStyle/>
          <a:p>
            <a:r>
              <a:rPr lang="en-GB" dirty="0"/>
              <a:t>GSI R&amp;D bench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21DD4EF-CF00-ABD7-48FF-79C86B7A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216" y="936480"/>
            <a:ext cx="1569972" cy="2093295"/>
          </a:xfrm>
          <a:prstGeom prst="rect">
            <a:avLst/>
          </a:prstGeom>
        </p:spPr>
      </p:pic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6F728444-3019-86C2-784B-E752E49A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5371"/>
            <a:ext cx="8229600" cy="41835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b="1" dirty="0"/>
              <a:t>Standard lab equipment (+ more) available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Gas lines, gas mixing unit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Oxygen meter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PC controlled:</a:t>
            </a:r>
          </a:p>
          <a:p>
            <a:pPr marL="403225" lvl="1" indent="-179388">
              <a:lnSpc>
                <a:spcPct val="150000"/>
              </a:lnSpc>
            </a:pPr>
            <a:r>
              <a:rPr lang="en-GB" sz="1400" dirty="0"/>
              <a:t>HV system</a:t>
            </a:r>
          </a:p>
          <a:p>
            <a:pPr marL="403225" lvl="1" indent="-179388">
              <a:lnSpc>
                <a:spcPct val="150000"/>
              </a:lnSpc>
            </a:pPr>
            <a:r>
              <a:rPr lang="en-GB" sz="1400" dirty="0"/>
              <a:t>HV </a:t>
            </a:r>
            <a:r>
              <a:rPr lang="en-GB" sz="1400" dirty="0" err="1"/>
              <a:t>pA</a:t>
            </a:r>
            <a:r>
              <a:rPr lang="en-GB" sz="1400" dirty="0"/>
              <a:t>-meter (ALICE TPC upgrade) – 24 </a:t>
            </a:r>
            <a:r>
              <a:rPr lang="en-GB" sz="1400" dirty="0" err="1"/>
              <a:t>ch</a:t>
            </a:r>
            <a:endParaRPr lang="en-GB" sz="1400" dirty="0"/>
          </a:p>
          <a:p>
            <a:pPr marL="403225" lvl="1" indent="-179388">
              <a:lnSpc>
                <a:spcPct val="150000"/>
              </a:lnSpc>
            </a:pPr>
            <a:r>
              <a:rPr lang="en-GB" sz="1400" dirty="0"/>
              <a:t>Keithley</a:t>
            </a:r>
          </a:p>
          <a:p>
            <a:pPr marL="403225" lvl="1" indent="-179388">
              <a:lnSpc>
                <a:spcPct val="150000"/>
              </a:lnSpc>
            </a:pPr>
            <a:r>
              <a:rPr lang="en-GB" sz="1400" dirty="0"/>
              <a:t>ARDUINO controllers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Pre-amp + AMP readout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ADC, Scope</a:t>
            </a:r>
          </a:p>
          <a:p>
            <a:pPr>
              <a:lnSpc>
                <a:spcPct val="150000"/>
              </a:lnSpc>
            </a:pPr>
            <a:endParaRPr lang="en-GB" sz="1600" dirty="0"/>
          </a:p>
        </p:txBody>
      </p:sp>
      <p:pic>
        <p:nvPicPr>
          <p:cNvPr id="20" name="Inhaltsplatzhalter 4">
            <a:extLst>
              <a:ext uri="{FF2B5EF4-FFF2-40B4-BE49-F238E27FC236}">
                <a16:creationId xmlns:a16="http://schemas.microsoft.com/office/drawing/2014/main" id="{14CBA409-D466-AB2C-FA52-59192EA3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72" y="883868"/>
            <a:ext cx="1569971" cy="209329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5C99A6F-B013-07AA-A54C-CF63B9EE6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161" y="3113334"/>
            <a:ext cx="1487282" cy="198304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BB1EA46-3765-82AB-FB6D-1AABEF24D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721" y="3113334"/>
            <a:ext cx="1487282" cy="1983041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31E5A8E-A2F5-E625-A308-9C92963DA9F4}"/>
              </a:ext>
            </a:extLst>
          </p:cNvPr>
          <p:cNvSpPr txBox="1"/>
          <p:nvPr/>
        </p:nvSpPr>
        <p:spPr>
          <a:xfrm>
            <a:off x="457200" y="537993"/>
            <a:ext cx="8978348" cy="319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DE" sz="1100" i="1">
                <a:solidFill>
                  <a:srgbClr val="008F00"/>
                </a:solidFill>
              </a:rPr>
              <a:t>(thanks to C.J. Schmidt, M. Kiš, J. Hehner</a:t>
            </a:r>
            <a:r>
              <a:rPr lang="pl-PL" sz="1100" i="1" dirty="0">
                <a:solidFill>
                  <a:srgbClr val="008F00"/>
                </a:solidFill>
              </a:rPr>
              <a:t>, M. </a:t>
            </a:r>
            <a:r>
              <a:rPr lang="pl-PL" sz="1100" i="1" dirty="0" err="1">
                <a:solidFill>
                  <a:srgbClr val="008F00"/>
                </a:solidFill>
              </a:rPr>
              <a:t>Traeger</a:t>
            </a:r>
            <a:r>
              <a:rPr lang="en-DE" sz="1100" i="1">
                <a:solidFill>
                  <a:srgbClr val="008F00"/>
                </a:solidFill>
              </a:rPr>
              <a:t> for invaluable help </a:t>
            </a:r>
            <a:r>
              <a:rPr lang="pl-PL" sz="1100" i="1" dirty="0">
                <a:solidFill>
                  <a:srgbClr val="008F00"/>
                </a:solidFill>
              </a:rPr>
              <a:t>in</a:t>
            </a:r>
            <a:r>
              <a:rPr lang="en-DE" sz="1100" i="1">
                <a:solidFill>
                  <a:srgbClr val="008F00"/>
                </a:solidFill>
              </a:rPr>
              <a:t> organis</a:t>
            </a:r>
            <a:r>
              <a:rPr lang="pl-PL" sz="1100" i="1" dirty="0" err="1">
                <a:solidFill>
                  <a:srgbClr val="008F00"/>
                </a:solidFill>
              </a:rPr>
              <a:t>ing</a:t>
            </a:r>
            <a:r>
              <a:rPr lang="en-DE" sz="1100" i="1">
                <a:solidFill>
                  <a:srgbClr val="008F00"/>
                </a:solidFill>
              </a:rPr>
              <a:t> the R&amp;D bench)</a:t>
            </a:r>
            <a:endParaRPr lang="en-DE" sz="1100" i="1" dirty="0">
              <a:solidFill>
                <a:srgbClr val="008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82024D-7DC8-4657-442A-51DCC8145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541" y="3108303"/>
            <a:ext cx="1487282" cy="198304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5BED26-D67D-B447-5436-C9B44DC1377D}"/>
              </a:ext>
            </a:extLst>
          </p:cNvPr>
          <p:cNvSpPr txBox="1"/>
          <p:nvPr/>
        </p:nvSpPr>
        <p:spPr>
          <a:xfrm>
            <a:off x="7737195" y="4849045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Contamination test</a:t>
            </a:r>
          </a:p>
        </p:txBody>
      </p:sp>
    </p:spTree>
    <p:extLst>
      <p:ext uri="{BB962C8B-B14F-4D97-AF65-F5344CB8AC3E}">
        <p14:creationId xmlns:p14="http://schemas.microsoft.com/office/powerpoint/2010/main" val="117332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FA1A89-BC46-A558-0346-40CA6182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Resistive layers</a:t>
            </a:r>
            <a:endParaRPr lang="en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8318CF-8EF9-4F70-25C2-1921566F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18456"/>
            <a:ext cx="4939846" cy="37092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DE" sz="1400" dirty="0"/>
              <a:t>Dedicated studies on resistive MPGDs launched at GSI DetLab</a:t>
            </a:r>
            <a:br>
              <a:rPr lang="en-DE" sz="1400"/>
            </a:br>
            <a:r>
              <a:rPr lang="en-DE" sz="1400"/>
              <a:t>Goal</a:t>
            </a:r>
            <a:r>
              <a:rPr lang="en-DE" sz="1400" dirty="0"/>
              <a:t>: characterise primary and secondary discharge stability of resistive </a:t>
            </a:r>
            <a:r>
              <a:rPr lang="en-DE" sz="1400" b="1" dirty="0"/>
              <a:t>DLC (TH)</a:t>
            </a:r>
            <a:r>
              <a:rPr lang="en-DE" sz="1400" b="1"/>
              <a:t>GEMs </a:t>
            </a:r>
            <a:r>
              <a:rPr lang="en-DE" sz="1400"/>
              <a:t>and</a:t>
            </a:r>
            <a:r>
              <a:rPr lang="pl-PL" sz="1400" dirty="0"/>
              <a:t> </a:t>
            </a:r>
            <a:r>
              <a:rPr lang="en-DE" sz="1400" b="1"/>
              <a:t>micro-RWELL </a:t>
            </a:r>
            <a:endParaRPr lang="en-DE" sz="1400" dirty="0"/>
          </a:p>
          <a:p>
            <a:pPr>
              <a:lnSpc>
                <a:spcPct val="150000"/>
              </a:lnSpc>
            </a:pPr>
            <a:r>
              <a:rPr lang="en-DE" sz="1400"/>
              <a:t>A</a:t>
            </a:r>
            <a:r>
              <a:rPr lang="pl-PL" sz="1400" dirty="0"/>
              <a:t>n a</a:t>
            </a:r>
            <a:r>
              <a:rPr lang="en-DE" sz="1400"/>
              <a:t>ttractive </a:t>
            </a:r>
            <a:r>
              <a:rPr lang="en-DE" sz="1400" dirty="0"/>
              <a:t>option for future upgrades of, e.g. CBM MuCh system</a:t>
            </a:r>
          </a:p>
          <a:p>
            <a:pPr>
              <a:lnSpc>
                <a:spcPct val="150000"/>
              </a:lnSpc>
            </a:pPr>
            <a:endParaRPr lang="pl-PL" sz="1400" b="1" dirty="0"/>
          </a:p>
          <a:p>
            <a:pPr>
              <a:lnSpc>
                <a:spcPct val="150000"/>
              </a:lnSpc>
            </a:pPr>
            <a:r>
              <a:rPr lang="en-DE" sz="1400" b="1"/>
              <a:t>DLC </a:t>
            </a:r>
            <a:r>
              <a:rPr lang="en-DE" sz="1400" b="1" dirty="0"/>
              <a:t>THGEM</a:t>
            </a:r>
            <a:r>
              <a:rPr lang="en-DE" sz="1400" dirty="0"/>
              <a:t>: clear quenching mechanism observed, no discharges recorded at the gains where 100% probability is expected from standard THGEM studies</a:t>
            </a:r>
          </a:p>
          <a:p>
            <a:pPr>
              <a:lnSpc>
                <a:spcPct val="150000"/>
              </a:lnSpc>
            </a:pPr>
            <a:r>
              <a:rPr lang="en-DE" sz="1400" dirty="0"/>
              <a:t>Gain </a:t>
            </a:r>
            <a:r>
              <a:rPr lang="en-DE" sz="1400"/>
              <a:t>saturation </a:t>
            </a:r>
            <a:r>
              <a:rPr lang="pl-PL" sz="1400" dirty="0"/>
              <a:t>was </a:t>
            </a:r>
            <a:r>
              <a:rPr lang="en-DE" sz="1400"/>
              <a:t>not </a:t>
            </a:r>
            <a:r>
              <a:rPr lang="en-DE" sz="1400" dirty="0"/>
              <a:t>observed, though!</a:t>
            </a:r>
          </a:p>
          <a:p>
            <a:pPr>
              <a:lnSpc>
                <a:spcPct val="150000"/>
              </a:lnSpc>
            </a:pPr>
            <a:endParaRPr lang="en-DE" sz="1400" dirty="0"/>
          </a:p>
          <a:p>
            <a:pPr>
              <a:lnSpc>
                <a:spcPct val="150000"/>
              </a:lnSpc>
            </a:pPr>
            <a:endParaRPr lang="en-DE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CFD50F-167F-D885-BC9E-DE8F0963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79" y="3089978"/>
            <a:ext cx="3048498" cy="200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005EB-3DF6-B641-7ED4-99E203DE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48" y="1212559"/>
            <a:ext cx="2105503" cy="1638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49DA0-802C-DBEC-A93C-5943558A27E4}"/>
              </a:ext>
            </a:extLst>
          </p:cNvPr>
          <p:cNvSpPr txBox="1"/>
          <p:nvPr/>
        </p:nvSpPr>
        <p:spPr>
          <a:xfrm>
            <a:off x="7088189" y="4219959"/>
            <a:ext cx="9861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50" dirty="0"/>
              <a:t>DLC THGEM</a:t>
            </a:r>
          </a:p>
          <a:p>
            <a:r>
              <a:rPr lang="en-DE" sz="1050" dirty="0"/>
              <a:t>Ar-CO</a:t>
            </a:r>
            <a:r>
              <a:rPr lang="en-DE" sz="1050" baseline="-25000" dirty="0"/>
              <a:t>2</a:t>
            </a:r>
            <a:r>
              <a:rPr lang="en-DE" sz="1050" dirty="0"/>
              <a:t> (90-10)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BAC58-5080-0F96-DBE7-21361C3BF995}"/>
              </a:ext>
            </a:extLst>
          </p:cNvPr>
          <p:cNvSpPr txBox="1"/>
          <p:nvPr/>
        </p:nvSpPr>
        <p:spPr>
          <a:xfrm>
            <a:off x="8302103" y="2309859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50" dirty="0"/>
              <a:t>DLC THGEM</a:t>
            </a:r>
          </a:p>
          <a:p>
            <a:r>
              <a:rPr lang="en-DE" sz="1050" dirty="0"/>
              <a:t>∼20 MΩ/□</a:t>
            </a:r>
          </a:p>
        </p:txBody>
      </p:sp>
      <p:pic>
        <p:nvPicPr>
          <p:cNvPr id="6" name="図 7">
            <a:extLst>
              <a:ext uri="{FF2B5EF4-FFF2-40B4-BE49-F238E27FC236}">
                <a16:creationId xmlns:a16="http://schemas.microsoft.com/office/drawing/2014/main" id="{08311086-92C0-C491-25E6-2427126790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6534" y="856022"/>
            <a:ext cx="1309026" cy="86742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5182D-96C9-9335-213E-4D79B174EF02}"/>
              </a:ext>
            </a:extLst>
          </p:cNvPr>
          <p:cNvSpPr txBox="1"/>
          <p:nvPr/>
        </p:nvSpPr>
        <p:spPr>
          <a:xfrm>
            <a:off x="5330811" y="608368"/>
            <a:ext cx="13901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/>
              <a:t>Diamond-Like Carbon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4D4A1A-09D3-09E5-BB31-E8F06D212873}"/>
              </a:ext>
            </a:extLst>
          </p:cNvPr>
          <p:cNvSpPr txBox="1"/>
          <p:nvPr/>
        </p:nvSpPr>
        <p:spPr>
          <a:xfrm rot="19763529">
            <a:off x="6156250" y="271178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F00"/>
                </a:solidFill>
              </a:rPr>
              <a:t>@GSI</a:t>
            </a:r>
          </a:p>
        </p:txBody>
      </p:sp>
    </p:spTree>
    <p:extLst>
      <p:ext uri="{BB962C8B-B14F-4D97-AF65-F5344CB8AC3E}">
        <p14:creationId xmlns:p14="http://schemas.microsoft.com/office/powerpoint/2010/main" val="193387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17A40-3BBF-F377-26CD-CBEE4A0B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3621"/>
          </a:xfrm>
        </p:spPr>
        <p:txBody>
          <a:bodyPr/>
          <a:lstStyle/>
          <a:p>
            <a:r>
              <a:rPr lang="en-US" dirty="0"/>
              <a:t>New structures: micro-RWELL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65FACBD-A31B-FB92-A163-E4D51F4C2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14506"/>
            <a:ext cx="5343792" cy="32915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Single-sided Gaseous Electron Multiplier (GEM) coupled to the readout anode through the material of high surface resistivity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Single amplification stage </a:t>
            </a:r>
            <a:r>
              <a:rPr lang="en-US" sz="1200" dirty="0"/>
              <a:t>➙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material budget, simplicity, industrialization, costs!</a:t>
            </a:r>
          </a:p>
          <a:p>
            <a:pPr>
              <a:lnSpc>
                <a:spcPct val="150000"/>
              </a:lnSpc>
            </a:pPr>
            <a:endParaRPr lang="en-US" sz="12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Resistive layer </a:t>
            </a:r>
            <a:r>
              <a:rPr lang="en-US" sz="1200" dirty="0"/>
              <a:t>➙ </a:t>
            </a:r>
            <a:r>
              <a:rPr lang="en-US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suppression of the transition from streamer to spark, </a:t>
            </a:r>
            <a:br>
              <a:rPr lang="en-US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  consequent reduction of the spark amplitude.</a:t>
            </a:r>
          </a:p>
          <a:p>
            <a:pPr>
              <a:lnSpc>
                <a:spcPct val="150000"/>
              </a:lnSpc>
            </a:pPr>
            <a:endParaRPr lang="en-US" sz="12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15">
            <a:extLst>
              <a:ext uri="{FF2B5EF4-FFF2-40B4-BE49-F238E27FC236}">
                <a16:creationId xmlns:a16="http://schemas.microsoft.com/office/drawing/2014/main" id="{7BC511CC-4AE1-36FD-9C02-ECC19F7E1AC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0118" y="3336703"/>
            <a:ext cx="4675378" cy="1600817"/>
          </a:xfrm>
          <a:prstGeom prst="rect">
            <a:avLst/>
          </a:prstGeom>
          <a:ln w="0"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60BBC9F-804C-5BB4-87CF-6CDEF576190A}"/>
              </a:ext>
            </a:extLst>
          </p:cNvPr>
          <p:cNvSpPr txBox="1"/>
          <p:nvPr/>
        </p:nvSpPr>
        <p:spPr>
          <a:xfrm>
            <a:off x="1800115" y="3195221"/>
            <a:ext cx="2462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>
                <a:solidFill>
                  <a:srgbClr val="00B050"/>
                </a:solidFill>
              </a:rPr>
              <a:t>G. </a:t>
            </a:r>
            <a:r>
              <a:rPr lang="en-GB" sz="1000" i="1" dirty="0" err="1">
                <a:solidFill>
                  <a:srgbClr val="00B050"/>
                </a:solidFill>
              </a:rPr>
              <a:t>Bencivenni</a:t>
            </a:r>
            <a:r>
              <a:rPr lang="en-GB" sz="1000" i="1" dirty="0">
                <a:solidFill>
                  <a:srgbClr val="00B050"/>
                </a:solidFill>
              </a:rPr>
              <a:t> et al., </a:t>
            </a:r>
            <a:r>
              <a:rPr lang="de-DE" sz="1000" i="1" dirty="0">
                <a:solidFill>
                  <a:srgbClr val="00B050"/>
                </a:solidFill>
              </a:rPr>
              <a:t>JINST 10 (2015) P02008</a:t>
            </a:r>
            <a:endParaRPr lang="en-GB" sz="1000" i="1" dirty="0">
              <a:solidFill>
                <a:srgbClr val="00B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E27E87C-D996-EB76-9787-685D75B8F853}"/>
              </a:ext>
            </a:extLst>
          </p:cNvPr>
          <p:cNvSpPr txBox="1"/>
          <p:nvPr/>
        </p:nvSpPr>
        <p:spPr>
          <a:xfrm>
            <a:off x="868089" y="3441442"/>
            <a:ext cx="463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/>
              <a:t>GEM</a:t>
            </a:r>
            <a:endParaRPr lang="en-GB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855DA0-5475-03B7-62C5-B22069B76A9B}"/>
              </a:ext>
            </a:extLst>
          </p:cNvPr>
          <p:cNvSpPr txBox="1"/>
          <p:nvPr/>
        </p:nvSpPr>
        <p:spPr>
          <a:xfrm>
            <a:off x="3328354" y="3441442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err="1"/>
              <a:t>μ</a:t>
            </a:r>
            <a:r>
              <a:rPr lang="en-GB" sz="1050" b="1" dirty="0"/>
              <a:t>-RWELL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096D07-D0D5-AEFD-AC8D-1C4A012E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25" b="20278"/>
          <a:stretch/>
        </p:blipFill>
        <p:spPr>
          <a:xfrm>
            <a:off x="6259326" y="2720564"/>
            <a:ext cx="2843831" cy="144175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E144868-CC76-50A6-6CE7-6B8C6B18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40" y="649539"/>
            <a:ext cx="2913560" cy="15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91DB90-87D0-4545-5C55-73351F96BBBB}"/>
              </a:ext>
            </a:extLst>
          </p:cNvPr>
          <p:cNvSpPr txBox="1"/>
          <p:nvPr/>
        </p:nvSpPr>
        <p:spPr>
          <a:xfrm rot="19729571">
            <a:off x="5397744" y="2287279"/>
            <a:ext cx="1723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C00000"/>
                </a:solidFill>
              </a:rPr>
              <a:t>Starting soon @ GSI</a:t>
            </a:r>
            <a:br>
              <a:rPr lang="en-GB" sz="1200" b="1" dirty="0">
                <a:solidFill>
                  <a:srgbClr val="C00000"/>
                </a:solidFill>
              </a:rPr>
            </a:br>
            <a:r>
              <a:rPr lang="en-GB" sz="1200" b="1" dirty="0">
                <a:solidFill>
                  <a:srgbClr val="C00000"/>
                </a:solidFill>
              </a:rPr>
              <a:t>All components arrived!</a:t>
            </a:r>
          </a:p>
        </p:txBody>
      </p:sp>
    </p:spTree>
    <p:extLst>
      <p:ext uri="{BB962C8B-B14F-4D97-AF65-F5344CB8AC3E}">
        <p14:creationId xmlns:p14="http://schemas.microsoft.com/office/powerpoint/2010/main" val="45455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4D86-DEE3-43F5-FFA8-96BDA73F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New electrode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D860C-3155-399B-5944-D28B0899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02624"/>
            <a:ext cx="8462075" cy="42138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/>
              <a:t>Mo layers promising in terms of secondary discharge stability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If confirmed, possible application in stacks using extreme HV settings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First, full-scale Mo-THGEM was produced and characterized</a:t>
            </a:r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1400" dirty="0"/>
              <a:t>The preliminary results with the Mo-THGEM but also gold-coated standard THGEM point to the surface quality as a possible driving factor for enhanced secondary discharge probability (</a:t>
            </a:r>
            <a:r>
              <a:rPr lang="en-GB" sz="1400" dirty="0">
                <a:solidFill>
                  <a:srgbClr val="008F00"/>
                </a:solidFill>
              </a:rPr>
              <a:t>TUM + soon GSI</a:t>
            </a:r>
            <a:r>
              <a:rPr lang="en-GB" sz="1400" dirty="0"/>
              <a:t>).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Surface studies in preparation (profilometer at CERN, AFM in Pisa)</a:t>
            </a:r>
          </a:p>
          <a:p>
            <a:pPr>
              <a:lnSpc>
                <a:spcPct val="150000"/>
              </a:lnSpc>
            </a:pP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39A69-3820-5224-631B-C26553B6A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096" y="802624"/>
            <a:ext cx="2660704" cy="2068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BE600-672C-F038-2F13-D71839998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70" y="1984658"/>
            <a:ext cx="3625882" cy="1566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AA0A59-E941-010A-FFAF-1C91D08243CB}"/>
              </a:ext>
            </a:extLst>
          </p:cNvPr>
          <p:cNvSpPr txBox="1"/>
          <p:nvPr/>
        </p:nvSpPr>
        <p:spPr>
          <a:xfrm rot="19783827">
            <a:off x="7127925" y="1705940"/>
            <a:ext cx="133882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dirty="0"/>
              <a:t>S</a:t>
            </a:r>
            <a:r>
              <a:rPr lang="en-DE" sz="1050" dirty="0"/>
              <a:t>ingle-hole THGEMs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9BF2B-D0C6-DD29-05CC-8BE8C4D3DFD8}"/>
              </a:ext>
            </a:extLst>
          </p:cNvPr>
          <p:cNvSpPr txBox="1"/>
          <p:nvPr/>
        </p:nvSpPr>
        <p:spPr>
          <a:xfrm>
            <a:off x="6271474" y="58718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B. </a:t>
            </a:r>
            <a:r>
              <a:rPr lang="en-GB" sz="800" b="0" i="0" dirty="0" err="1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Ulukutlu</a:t>
            </a:r>
            <a:r>
              <a:rPr lang="en-GB" sz="800" b="0" i="0" dirty="0">
                <a:solidFill>
                  <a:srgbClr val="00B050"/>
                </a:solidFill>
                <a:effectLst/>
                <a:latin typeface="Lucida Grande" panose="020B0600040502020204" pitchFamily="34" charset="0"/>
              </a:rPr>
              <a:t>, PG, et al. A 1019 (2021) 165829</a:t>
            </a:r>
            <a:endParaRPr lang="en-DE" sz="8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56302-8CAD-8363-5523-F9E9DDBC4519}"/>
              </a:ext>
            </a:extLst>
          </p:cNvPr>
          <p:cNvSpPr txBox="1"/>
          <p:nvPr/>
        </p:nvSpPr>
        <p:spPr>
          <a:xfrm rot="19622480">
            <a:off x="1494948" y="2078331"/>
            <a:ext cx="1079142" cy="430887"/>
          </a:xfrm>
          <a:prstGeom prst="rect">
            <a:avLst/>
          </a:prstGeom>
          <a:solidFill>
            <a:schemeClr val="bg1"/>
          </a:solidFill>
          <a:ln>
            <a:solidFill>
              <a:srgbClr val="FFA61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DE" sz="1050" dirty="0"/>
              <a:t>Mo-THGEM</a:t>
            </a:r>
            <a:br>
              <a:rPr lang="en-DE" sz="1050" dirty="0"/>
            </a:br>
            <a:r>
              <a:rPr lang="en-DE" sz="1050" dirty="0"/>
              <a:t>@ TU München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7CF7D1-851C-04EE-C460-97FE653783E0}"/>
              </a:ext>
            </a:extLst>
          </p:cNvPr>
          <p:cNvSpPr txBox="1"/>
          <p:nvPr/>
        </p:nvSpPr>
        <p:spPr>
          <a:xfrm>
            <a:off x="457200" y="564097"/>
            <a:ext cx="15520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1D59AE"/>
                </a:solidFill>
              </a:rPr>
              <a:t>Collaboration with TUM</a:t>
            </a:r>
          </a:p>
        </p:txBody>
      </p:sp>
    </p:spTree>
    <p:extLst>
      <p:ext uri="{BB962C8B-B14F-4D97-AF65-F5344CB8AC3E}">
        <p14:creationId xmlns:p14="http://schemas.microsoft.com/office/powerpoint/2010/main" val="201802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D119-48D2-FD41-9A2A-467A6633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MPGDs in self-quenched-streamer mode?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BAF75-23C6-AB41-AB99-D3D55F8F1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4" y="798872"/>
            <a:ext cx="8747186" cy="41683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Discharge probability could be reduced if a radial shape E-field is formed in the MPGD avalanche gap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Both simulation and R&amp;D effort. Still need for optimization, but ideas on the market!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RD51 Common Project: </a:t>
            </a:r>
            <a:r>
              <a:rPr lang="en-US" sz="11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Spark-Less Amplification Microstructures, V. </a:t>
            </a:r>
            <a:r>
              <a:rPr lang="en-US" sz="11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Peskov</a:t>
            </a:r>
            <a:r>
              <a:rPr lang="en-US" sz="11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PG (2020-2023)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– produced at CERN, measurements at GSI!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621357-8B89-B04A-B6E0-4C15C154FC61}"/>
              </a:ext>
            </a:extLst>
          </p:cNvPr>
          <p:cNvSpPr/>
          <p:nvPr/>
        </p:nvSpPr>
        <p:spPr>
          <a:xfrm>
            <a:off x="316176" y="4553504"/>
            <a:ext cx="860916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00B050"/>
                </a:solidFill>
                <a:latin typeface="Helvetica" pitchFamily="2" charset="0"/>
              </a:rPr>
              <a:t>P. Fonte, “Simulations of discharge phenomena”, RD51 Meeting, TU Munich 2018 (</a:t>
            </a:r>
            <a:r>
              <a:rPr lang="en-US" sz="700" i="1" dirty="0">
                <a:solidFill>
                  <a:srgbClr val="00B050"/>
                </a:solidFill>
                <a:latin typeface="Helvetica" pitchFamily="2" charset="0"/>
                <a:hlinkClick r:id="rId2"/>
              </a:rPr>
              <a:t>link</a:t>
            </a:r>
            <a:r>
              <a:rPr lang="en-US" sz="700" i="1" dirty="0">
                <a:solidFill>
                  <a:srgbClr val="00B050"/>
                </a:solidFill>
                <a:latin typeface="Helvetica" pitchFamily="2" charset="0"/>
              </a:rPr>
              <a:t>)</a:t>
            </a:r>
          </a:p>
        </p:txBody>
      </p:sp>
      <p:pic>
        <p:nvPicPr>
          <p:cNvPr id="7" name="Picture 3" descr="BGA3E 1500V N0=1000">
            <a:extLst>
              <a:ext uri="{FF2B5EF4-FFF2-40B4-BE49-F238E27FC236}">
                <a16:creationId xmlns:a16="http://schemas.microsoft.com/office/drawing/2014/main" id="{0724287F-3365-E842-80CF-5A9495820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5" y="1927866"/>
            <a:ext cx="1462799" cy="24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athodelessCAT1 1600V N0=500">
            <a:extLst>
              <a:ext uri="{FF2B5EF4-FFF2-40B4-BE49-F238E27FC236}">
                <a16:creationId xmlns:a16="http://schemas.microsoft.com/office/drawing/2014/main" id="{2E18592A-160C-7D40-B467-AA2D73AE32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64" y="1932460"/>
            <a:ext cx="1460043" cy="24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4C4624-DC47-504A-B381-A96C4344DC39}"/>
              </a:ext>
            </a:extLst>
          </p:cNvPr>
          <p:cNvSpPr txBox="1"/>
          <p:nvPr/>
        </p:nvSpPr>
        <p:spPr>
          <a:xfrm>
            <a:off x="720482" y="4297478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A610"/>
                </a:solidFill>
              </a:rPr>
              <a:t>Needle + </a:t>
            </a:r>
            <a:r>
              <a:rPr lang="en-US" sz="1100" dirty="0" err="1">
                <a:solidFill>
                  <a:srgbClr val="FFA610"/>
                </a:solidFill>
              </a:rPr>
              <a:t>InGrid</a:t>
            </a:r>
            <a:endParaRPr lang="en-US" sz="1100" dirty="0">
              <a:solidFill>
                <a:srgbClr val="FFA61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A1C66-123F-A643-A2B5-7896A65438C7}"/>
              </a:ext>
            </a:extLst>
          </p:cNvPr>
          <p:cNvSpPr txBox="1"/>
          <p:nvPr/>
        </p:nvSpPr>
        <p:spPr>
          <a:xfrm>
            <a:off x="2154438" y="4297478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A610"/>
                </a:solidFill>
              </a:rPr>
              <a:t>Cathodeless</a:t>
            </a:r>
            <a:r>
              <a:rPr lang="en-US" sz="1100" dirty="0">
                <a:solidFill>
                  <a:srgbClr val="FFA610"/>
                </a:solidFill>
              </a:rPr>
              <a:t> CAT</a:t>
            </a:r>
          </a:p>
        </p:txBody>
      </p:sp>
      <p:pic>
        <p:nvPicPr>
          <p:cNvPr id="3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214322A-7754-3DB6-AF29-55576C0DB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8" y="1961677"/>
            <a:ext cx="1537727" cy="109896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0ECEA6B-77E5-402A-A3D4-E3B07D4A7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368" y="4115957"/>
            <a:ext cx="1537727" cy="1004616"/>
          </a:xfrm>
          <a:prstGeom prst="rect">
            <a:avLst/>
          </a:prstGeom>
          <a:ln>
            <a:solidFill>
              <a:srgbClr val="1D1C1A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BBF16-A158-54B2-AB20-B5F732F7AD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402"/>
          <a:stretch/>
        </p:blipFill>
        <p:spPr>
          <a:xfrm>
            <a:off x="3974368" y="3113570"/>
            <a:ext cx="1537727" cy="907152"/>
          </a:xfrm>
          <a:prstGeom prst="rect">
            <a:avLst/>
          </a:prstGeom>
          <a:ln>
            <a:solidFill>
              <a:srgbClr val="1D1C1A"/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C299830-5E9F-EF31-0551-53D646EA8E5E}"/>
              </a:ext>
            </a:extLst>
          </p:cNvPr>
          <p:cNvSpPr txBox="1"/>
          <p:nvPr/>
        </p:nvSpPr>
        <p:spPr>
          <a:xfrm>
            <a:off x="3825358" y="1759160"/>
            <a:ext cx="69599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B050"/>
                </a:solidFill>
                <a:latin typeface="+mj-lt"/>
              </a:rPr>
              <a:t>T. Waldmann, PG et al. </a:t>
            </a:r>
            <a:r>
              <a:rPr lang="de-DE" sz="800" b="0" i="1" dirty="0">
                <a:solidFill>
                  <a:srgbClr val="00B050"/>
                </a:solidFill>
                <a:effectLst/>
                <a:latin typeface="+mj-lt"/>
              </a:rPr>
              <a:t>JINST</a:t>
            </a:r>
            <a:r>
              <a:rPr lang="de-DE" sz="800" b="0" i="0" dirty="0">
                <a:solidFill>
                  <a:srgbClr val="00B050"/>
                </a:solidFill>
                <a:effectLst/>
                <a:latin typeface="+mj-lt"/>
              </a:rPr>
              <a:t> </a:t>
            </a:r>
            <a:r>
              <a:rPr lang="de-DE" sz="800" b="1" i="0" dirty="0">
                <a:solidFill>
                  <a:srgbClr val="00B050"/>
                </a:solidFill>
                <a:effectLst/>
                <a:latin typeface="+mj-lt"/>
              </a:rPr>
              <a:t>18</a:t>
            </a:r>
            <a:r>
              <a:rPr lang="de-DE" sz="800" b="0" i="0" dirty="0">
                <a:solidFill>
                  <a:srgbClr val="00B050"/>
                </a:solidFill>
                <a:effectLst/>
                <a:latin typeface="+mj-lt"/>
              </a:rPr>
              <a:t> (2023) C07009</a:t>
            </a:r>
            <a:endParaRPr lang="en-GB" sz="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BF936E-57E8-A50D-16B3-D657A299F7A6}"/>
              </a:ext>
            </a:extLst>
          </p:cNvPr>
          <p:cNvSpPr txBox="1"/>
          <p:nvPr/>
        </p:nvSpPr>
        <p:spPr>
          <a:xfrm>
            <a:off x="457200" y="564097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1D59AE"/>
                </a:solidFill>
              </a:rPr>
              <a:t>Collaboration with TUM, CERN</a:t>
            </a:r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99008C02-4475-D40F-E250-5AE01F3C0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31" y="2173669"/>
            <a:ext cx="2732808" cy="287023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7D1C7D6-083D-3A7B-1E57-32FA4F5E592A}"/>
              </a:ext>
            </a:extLst>
          </p:cNvPr>
          <p:cNvSpPr txBox="1"/>
          <p:nvPr/>
        </p:nvSpPr>
        <p:spPr>
          <a:xfrm rot="16200000">
            <a:off x="5301305" y="229811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W-SLAM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2640C08-CD67-7AB1-BCDA-4BE33651469A}"/>
              </a:ext>
            </a:extLst>
          </p:cNvPr>
          <p:cNvSpPr txBox="1"/>
          <p:nvPr/>
        </p:nvSpPr>
        <p:spPr>
          <a:xfrm rot="16200000">
            <a:off x="5358467" y="3915238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S-SLAM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2D269B-01B9-044A-586C-00E16C947F70}"/>
              </a:ext>
            </a:extLst>
          </p:cNvPr>
          <p:cNvSpPr txBox="1"/>
          <p:nvPr/>
        </p:nvSpPr>
        <p:spPr>
          <a:xfrm>
            <a:off x="6499310" y="2040428"/>
            <a:ext cx="18966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008F00"/>
                </a:solidFill>
              </a:rPr>
              <a:t>Measurements at GSI and TUM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DFC0C55-3D1A-4109-4DD7-37576F527704}"/>
              </a:ext>
            </a:extLst>
          </p:cNvPr>
          <p:cNvSpPr txBox="1"/>
          <p:nvPr/>
        </p:nvSpPr>
        <p:spPr>
          <a:xfrm>
            <a:off x="7923420" y="4339838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W-SLAM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048F0C8-1039-BE32-A1C6-90A42EC7F5BA}"/>
              </a:ext>
            </a:extLst>
          </p:cNvPr>
          <p:cNvSpPr txBox="1"/>
          <p:nvPr/>
        </p:nvSpPr>
        <p:spPr>
          <a:xfrm rot="18746896">
            <a:off x="3729892" y="3368905"/>
            <a:ext cx="871743" cy="203488"/>
          </a:xfrm>
          <a:prstGeom prst="rect">
            <a:avLst/>
          </a:prstGeom>
          <a:solidFill>
            <a:schemeClr val="bg1"/>
          </a:solidFill>
          <a:ln>
            <a:solidFill>
              <a:srgbClr val="008F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GB" sz="1000" b="1" dirty="0">
                <a:solidFill>
                  <a:srgbClr val="008F00"/>
                </a:solidFill>
              </a:rPr>
              <a:t>Soon available</a:t>
            </a:r>
          </a:p>
        </p:txBody>
      </p:sp>
    </p:spTree>
    <p:extLst>
      <p:ext uri="{BB962C8B-B14F-4D97-AF65-F5344CB8AC3E}">
        <p14:creationId xmlns:p14="http://schemas.microsoft.com/office/powerpoint/2010/main" val="132074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94BE3-2E95-2583-D790-FCA81C2B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MPGD stacks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9C14EA-86A5-D7FF-5242-D78B9638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3776"/>
            <a:ext cx="8229600" cy="41703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altLang="de-DE" sz="105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Study MPGD (hybrid) stacks focusing on the working point optimisation: energy resolution, IBF, gain, discharge stability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altLang="de-DE" sz="105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Wide dynamic range operation (e.g. Active Target TPCs)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Challenges </a:t>
            </a:r>
            <a:r>
              <a:rPr lang="en-GB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. loads and performance (e.g. low IBF)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Highly ionizing fragments – stability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Low/high pressure (see </a:t>
            </a:r>
            <a:r>
              <a:rPr lang="en-GB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eg.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 Hyper-PUMA, operation in LP H2 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backup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Stable operation of MPGD-based photon detectors (low-IBF for photocathode longevity)</a:t>
            </a:r>
          </a:p>
          <a:p>
            <a:pPr marL="0" indent="0">
              <a:lnSpc>
                <a:spcPct val="150000"/>
              </a:lnSpc>
              <a:buNone/>
            </a:pPr>
            <a:endParaRPr lang="en-GB" sz="900" dirty="0">
              <a:latin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900" dirty="0">
              <a:latin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000" b="1" i="0" dirty="0">
                <a:effectLst/>
                <a:latin typeface="arial" panose="020B0604020202020204" pitchFamily="34" charset="0"/>
              </a:rPr>
              <a:t>Hybrid stacks for photo-detectors and TPCs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</a:rPr>
              <a:t>GEM + (R-)MMG (e.g. HYDRA)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</a:rPr>
              <a:t>GEM + </a:t>
            </a:r>
            <a:r>
              <a:rPr lang="en-GB" sz="1000" dirty="0" err="1">
                <a:latin typeface="arial" panose="020B0604020202020204" pitchFamily="34" charset="0"/>
              </a:rPr>
              <a:t>μRWELL</a:t>
            </a:r>
            <a:endParaRPr lang="en-GB" sz="10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</a:rPr>
              <a:t>(R)THGEM–based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</a:rPr>
              <a:t>Hybrids with SLAM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  <a:cs typeface="Calibri" panose="020F0502020204030204" pitchFamily="34" charset="0"/>
              </a:rPr>
              <a:t>Other structures?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B9AA2E-B565-948A-43F8-3D58956F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54" y="1300989"/>
            <a:ext cx="1352075" cy="1802765"/>
          </a:xfrm>
          <a:prstGeom prst="rect">
            <a:avLst/>
          </a:prstGeom>
        </p:spPr>
      </p:pic>
      <p:pic>
        <p:nvPicPr>
          <p:cNvPr id="6" name="Grafik 22" descr="Ein Bild, das Text, Lautsprecher enthält.&#10;&#10;Beschreibung automatisch generiert.">
            <a:extLst>
              <a:ext uri="{FF2B5EF4-FFF2-40B4-BE49-F238E27FC236}">
                <a16:creationId xmlns:a16="http://schemas.microsoft.com/office/drawing/2014/main" id="{160F926D-D7C4-C672-A051-AD18F0BE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717" y="3184781"/>
            <a:ext cx="1183612" cy="888920"/>
          </a:xfrm>
          <a:prstGeom prst="rect">
            <a:avLst/>
          </a:prstGeom>
        </p:spPr>
      </p:pic>
      <p:pic>
        <p:nvPicPr>
          <p:cNvPr id="7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D9FDD471-8E52-D618-BB3A-2064992E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717" y="4133687"/>
            <a:ext cx="1183612" cy="888920"/>
          </a:xfrm>
          <a:prstGeom prst="rect">
            <a:avLst/>
          </a:prstGeom>
        </p:spPr>
      </p:pic>
      <p:pic>
        <p:nvPicPr>
          <p:cNvPr id="8" name="Grafik 7" descr="Ein Bild, das Text, Lautsprecher enthält.&#10;&#10;Automatisch generierte Beschreibung">
            <a:extLst>
              <a:ext uri="{FF2B5EF4-FFF2-40B4-BE49-F238E27FC236}">
                <a16:creationId xmlns:a16="http://schemas.microsoft.com/office/drawing/2014/main" id="{3A8316C3-22D1-C60F-C1A3-14B5F272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417" y="3184781"/>
            <a:ext cx="1183612" cy="888920"/>
          </a:xfrm>
          <a:prstGeom prst="rect">
            <a:avLst/>
          </a:prstGeom>
        </p:spPr>
      </p:pic>
      <p:pic>
        <p:nvPicPr>
          <p:cNvPr id="9" name="Grafik 2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FC448C52-2BB9-1C9F-00C9-981FC9796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417" y="4133687"/>
            <a:ext cx="1183612" cy="88892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158A119-255C-A7E7-6ADF-D9D8FF8B5044}"/>
              </a:ext>
            </a:extLst>
          </p:cNvPr>
          <p:cNvSpPr txBox="1"/>
          <p:nvPr/>
        </p:nvSpPr>
        <p:spPr>
          <a:xfrm>
            <a:off x="5191932" y="316084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cs typeface="Calibri" panose="020F0502020204030204"/>
              </a:rPr>
              <a:t>22/13/128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505A3BA-0A69-81E9-2069-3B9C0DE9628D}"/>
              </a:ext>
            </a:extLst>
          </p:cNvPr>
          <p:cNvSpPr txBox="1"/>
          <p:nvPr/>
        </p:nvSpPr>
        <p:spPr>
          <a:xfrm>
            <a:off x="5191932" y="4087862"/>
            <a:ext cx="48819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25/15/128 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D4801A-1012-12C1-DFDE-95D7B945C3C0}"/>
              </a:ext>
            </a:extLst>
          </p:cNvPr>
          <p:cNvSpPr txBox="1"/>
          <p:nvPr/>
        </p:nvSpPr>
        <p:spPr>
          <a:xfrm>
            <a:off x="6431797" y="3175003"/>
            <a:ext cx="50369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45/18/125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DAD40E4-A4DB-5BD9-2FFF-BC0F0DD0D18F}"/>
              </a:ext>
            </a:extLst>
          </p:cNvPr>
          <p:cNvSpPr txBox="1"/>
          <p:nvPr/>
        </p:nvSpPr>
        <p:spPr>
          <a:xfrm>
            <a:off x="6431797" y="4097640"/>
            <a:ext cx="5734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cs typeface="Calibri"/>
              </a:rPr>
              <a:t>80/30/200</a:t>
            </a:r>
            <a:endParaRPr lang="en-GB" sz="1050" dirty="0">
              <a:solidFill>
                <a:schemeClr val="bg1"/>
              </a:solidFill>
            </a:endParaRPr>
          </a:p>
        </p:txBody>
      </p:sp>
      <p:pic>
        <p:nvPicPr>
          <p:cNvPr id="1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06F792-2074-21B7-30C6-C905F75CE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845" y="3512991"/>
            <a:ext cx="1552638" cy="1411352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864B8F18-D066-0292-F176-4BC1E5D55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32" y="1948056"/>
            <a:ext cx="1421817" cy="142181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5856B25-117C-880D-BB6A-2CC3853F6F4D}"/>
              </a:ext>
            </a:extLst>
          </p:cNvPr>
          <p:cNvSpPr txBox="1"/>
          <p:nvPr/>
        </p:nvSpPr>
        <p:spPr>
          <a:xfrm>
            <a:off x="5890271" y="1300989"/>
            <a:ext cx="82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HYDRA FC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6D5F1C-5734-DBB0-7DC7-8419464198D9}"/>
              </a:ext>
            </a:extLst>
          </p:cNvPr>
          <p:cNvSpPr txBox="1"/>
          <p:nvPr/>
        </p:nvSpPr>
        <p:spPr>
          <a:xfrm>
            <a:off x="7791439" y="1950677"/>
            <a:ext cx="7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W-SLAM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20B1E5C-BBA7-6DDC-91E5-52BB8D0CB437}"/>
              </a:ext>
            </a:extLst>
          </p:cNvPr>
          <p:cNvSpPr txBox="1"/>
          <p:nvPr/>
        </p:nvSpPr>
        <p:spPr>
          <a:xfrm>
            <a:off x="8063490" y="3602496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/>
              <a:t>CsI</a:t>
            </a:r>
            <a:r>
              <a:rPr lang="en-GB" sz="1200" b="1" dirty="0"/>
              <a:t> THGEM</a:t>
            </a:r>
          </a:p>
        </p:txBody>
      </p:sp>
    </p:spTree>
    <p:extLst>
      <p:ext uri="{BB962C8B-B14F-4D97-AF65-F5344CB8AC3E}">
        <p14:creationId xmlns:p14="http://schemas.microsoft.com/office/powerpoint/2010/main" val="1222401352"/>
      </p:ext>
    </p:extLst>
  </p:cSld>
  <p:clrMapOvr>
    <a:masterClrMapping/>
  </p:clrMapOvr>
</p:sld>
</file>

<file path=ppt/theme/theme1.xml><?xml version="1.0" encoding="utf-8"?>
<a:theme xmlns:a="http://schemas.openxmlformats.org/drawingml/2006/main" name="ALICE_own_16-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ice16-9" id="{5F4209C4-504F-F14C-B350-41E86D492D0D}" vid="{9466F39D-475A-804D-9B27-93E6AD09E3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2380</Words>
  <Application>Microsoft Macintosh PowerPoint</Application>
  <PresentationFormat>Bildschirmpräsentation (16:9)</PresentationFormat>
  <Paragraphs>376</Paragraphs>
  <Slides>28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Arial</vt:lpstr>
      <vt:lpstr>Calibri</vt:lpstr>
      <vt:lpstr>Courier New</vt:lpstr>
      <vt:lpstr>Helvetica</vt:lpstr>
      <vt:lpstr>Helvetica Neue Light</vt:lpstr>
      <vt:lpstr>Lucida Grande</vt:lpstr>
      <vt:lpstr>Lucida Handwriting</vt:lpstr>
      <vt:lpstr>Roboto</vt:lpstr>
      <vt:lpstr>Symbol</vt:lpstr>
      <vt:lpstr>ALICE_own_16-9</vt:lpstr>
      <vt:lpstr>R&amp;D on MPGD technologies at GSI</vt:lpstr>
      <vt:lpstr>MPGD R&amp;D at GSI</vt:lpstr>
      <vt:lpstr>Recent activities (collaboration with TUM) </vt:lpstr>
      <vt:lpstr>GSI R&amp;D bench</vt:lpstr>
      <vt:lpstr>Resistive layers</vt:lpstr>
      <vt:lpstr>New structures: micro-RWELL</vt:lpstr>
      <vt:lpstr>New electrode materials</vt:lpstr>
      <vt:lpstr>MPGDs in self-quenched-streamer mode?</vt:lpstr>
      <vt:lpstr>MPGD stacks</vt:lpstr>
      <vt:lpstr>Connection to ECFA</vt:lpstr>
      <vt:lpstr>Connection to DRD1 Working Groups and Work Packages</vt:lpstr>
      <vt:lpstr>Summary</vt:lpstr>
      <vt:lpstr>BACKUP</vt:lpstr>
      <vt:lpstr>Low-pressure H2 (THGEM+MMG)</vt:lpstr>
      <vt:lpstr>Low-pressure H2 (WELL, THGEM and 2-THGEM)</vt:lpstr>
      <vt:lpstr>Humidity studies (TU Munich)</vt:lpstr>
      <vt:lpstr>Micromegas studies</vt:lpstr>
      <vt:lpstr>What would be good to have/answer?</vt:lpstr>
      <vt:lpstr>Secondary discharge formation</vt:lpstr>
      <vt:lpstr>PowerPoint-Präsentation</vt:lpstr>
      <vt:lpstr>Secondary discharges in GEMs*</vt:lpstr>
      <vt:lpstr>Secondary discharges with different materials</vt:lpstr>
      <vt:lpstr>Investigating improved ways of operating MPGDs</vt:lpstr>
      <vt:lpstr>Discharge limits, high rates</vt:lpstr>
      <vt:lpstr>Micromegas studies</vt:lpstr>
      <vt:lpstr>Photon detection with THGEMs</vt:lpstr>
      <vt:lpstr>1st prototype</vt:lpstr>
      <vt:lpstr>Very 1st measurements</vt:lpstr>
    </vt:vector>
  </TitlesOfParts>
  <Company>Technische Universität München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Gasik</dc:creator>
  <cp:lastModifiedBy>Piotr Gasik</cp:lastModifiedBy>
  <cp:revision>2465</cp:revision>
  <cp:lastPrinted>2022-10-02T09:45:25Z</cp:lastPrinted>
  <dcterms:created xsi:type="dcterms:W3CDTF">2018-04-16T13:41:07Z</dcterms:created>
  <dcterms:modified xsi:type="dcterms:W3CDTF">2023-12-01T07:13:08Z</dcterms:modified>
</cp:coreProperties>
</file>