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59" r:id="rId7"/>
    <p:sldId id="261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4EFFA0-E1FD-4840-97B7-EE38EC1E1305}" v="132" dt="2023-11-10T13:32:31.21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13:31:49.50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94 1 24575,'-1'133'0,"-25"208"0,15-239 0,7-63 0,0 0 0,-14 51 0,9-52 0,1 1 0,2 0 0,-1 53 0,9 122 0,1-85 0,-3 581-1365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13:31:49.5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0 147 24575,'1'4'0,"1"0"0,0 0 0,-1-1 0,1 1 0,0 0 0,1-1 0,-1 1 0,1-1 0,0 1 0,-1-1 0,7 5 0,3 5 0,134 155 0,-120-139 0,1-1 0,2 0 0,0-2 0,39 26 0,-65-51 0,-1 0 0,1 0 0,-1 0 0,1-1 0,-1 1 0,1-1 0,-1 1 0,1-1 0,-1 0 0,1 0 0,0 0 0,-1 0 0,1 0 0,-1-1 0,1 1 0,-1-1 0,1 0 0,-1 0 0,1 0 0,-1 0 0,0 0 0,1 0 0,-1 0 0,0-1 0,0 1 0,0-1 0,3-3 0,11-8 0,0-1 0,19-23 0,-22 23 0,233-226 0,-164 162 0,-48 46-682,30-39-1,-43 44-6143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13:31:49.5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24575,'0'3'0,"0"-1"0,1 1 0,0-1 0,0 1 0,0-1 0,0 0 0,0 1 0,0-1 0,0 0 0,1 0 0,-1 0 0,1 0 0,0 0 0,0 0 0,3 2 0,36 29 0,-24-21 0,42 35 0,241 172 0,-279-206 0,7 3 0,0 2 0,-2 0 0,41 38 0,-61-50 0,1 1 0,-1 1 0,0-1 0,-1 1 0,0 0 0,0 0 0,-1 1 0,0-1 0,0 1 0,-1 0 0,0 0 0,0 0 0,-1 0 0,-1 1 0,1-1 0,-1 1 0,-1 10 0,-6 35 0,-2 0 0,-3 0 0,-2-1 0,-26 66 0,30-93-341,-1 0 0,-1 0-1,-24 40 1,19-44-6485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13:31:49.50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82 24575,'2'20'0,"0"-1"0,1 0 0,1 0 0,0 0 0,2-1 0,0 1 0,1-1 0,1-1 0,1 0 0,0 0 0,2 0 0,16 21 0,24 18 0,-30-34 0,33 46 0,-49-62 0,-1 1 0,1-1 0,0 0 0,1 0 0,-1-1 0,1 0 0,0 0 0,1 0 0,-1-1 0,12 7 0,-7-7 0,1 0 0,-1 0 0,1-1 0,0 0 0,0-1 0,16 0 0,23 3 0,1-2 0,0-2 0,0-3 0,-1-2 0,1-2 0,-1-3 0,-1-1 0,58-21 0,-5-13 0,140-81 0,-207 105 0,96-68 0,-53 32 0,27-9 0,48-33 0,-127 74-1365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13:31:49.50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441 1036 24575,'0'-15'0,"1"-6"0,-1 0 0,0 0 0,-2 0 0,0 0 0,-2 0 0,0 1 0,-1 0 0,-14-37 0,-110-198 0,38 104 0,59 103 0,3-1 0,1-1 0,-20-55 0,32 65-50,7 18-388,1 0-1,-8-34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13:31:49.50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1 807 24575,'3'-4'0,"1"0"0,-1-1 0,0 0 0,0 0 0,-1 0 0,1 0 0,-1 0 0,0 0 0,-1 0 0,1-1 0,0-5 0,6-67 0,-6 57 0,-2 12 0,5-29 0,-3-1 0,-1 1 0,-2 0 0,-1-1 0,-15-73 0,9 83 0,1-1 0,1 1 0,2-1 0,1 0 0,2-58 0,2 83 0,-1 1 0,1 0 0,0 0 0,0 0 0,0 0 0,0 0 0,1 0 0,0 0 0,-1 0 0,1 0 0,1 1 0,-1-1 0,1 1 0,-1-1 0,1 1 0,0 0 0,0 0 0,0 0 0,1 1 0,-1-1 0,1 1 0,-1 0 0,1 0 0,0 0 0,0 0 0,0 1 0,0-1 0,0 1 0,0 0 0,0 0 0,0 1 0,1-1 0,4 1 0,14-1 0,-1 2 0,1 0 0,-1 1 0,44 11 0,19 10 29,0 4 0,137 66 0,-19-8-1481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13:31:49.50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9183 50 24575,'-919'0'0,"634"-24"0,19 1 0,-841 21 0,527 5 0,505 0 0,-94 17 0,-40 2 0,-278-19 0,254-5 0,176 5 0,-87 15 0,-9 1 0,-25-15 0,97-4 0,-135 18 0,108-3 0,-132 1 0,-114-18 0,126-1 0,7 1 0,-245 6 0,239 28 0,185-25 0,-42 11 0,37-8 0,-69 7 0,-445-11 0,303-9 0,237 3 0,-7-1 0,-1 1 0,1 2 0,0 1 0,-45 10 0,34-3 0,-1-2 0,0-2 0,-54 2 0,-126-10 0,99-1 0,-134 3-1365,200 0-5461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13:31:49.5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0 24575,'-3'226'0,"7"244"0,2-427 0,1 0 0,2-1 0,2 0 0,2-1 0,30 66 0,-26-64 0,-2-3 0,-1 0 0,-3 1 0,-1 1 0,-2 0 0,-1 0 0,0 81 0,-7-80-1365,0-4-5461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13:31:49.5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24575,'9'1'0,"0"0"0,0 1 0,1 0 0,-2 0 0,1 1 0,0 0 0,-1 1 0,1 0 0,-1 0 0,0 1 0,0 0 0,-1 0 0,1 1 0,-1 0 0,-1 0 0,10 10 0,10 14 0,-1 2 0,30 48 0,-44-63 0,28 51 0,-30-49 0,1-1 0,1 0 0,0-1 0,1 0 0,1-1 0,1 0 0,21 19 0,-34-34 0,0 0 0,0-1 0,0 1 0,1 0 0,-1 0 0,0 0 0,1-1 0,-1 1 0,1-1 0,-1 1 0,0-1 0,1 1 0,-1-1 0,1 0 0,-1 0 0,1 0 0,-1 0 0,1 0 0,-1 0 0,1 0 0,-1 0 0,1-1 0,-1 1 0,1 0 0,-1-1 0,1 1 0,-1-1 0,0 0 0,1 1 0,-1-1 0,0 0 0,1 0 0,-1 0 0,0 0 0,0 0 0,0 0 0,0 0 0,0-1 0,0 1 0,0 0 0,-1 0 0,1-1 0,0 1 0,0-3 0,4-8 0,0-1 0,-1 0 0,0 1 0,2-18 0,-1 7 0,4-16-455,-1 0 0,4-47 0,-10 49-6371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13:31:49.5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1 859 24575,'0'-40'0,"7"-200"0,-3 201 0,1-1 0,3 2 0,1-1 0,15-41 0,-15 51 0,-1-1 0,6-56 0,-11 63 0,0 0 0,1 0 0,2 0 0,0 1 0,17-40 0,-22 61 0,0-1 0,0 1 0,0-1 0,0 1 0,1-1 0,-1 1 0,0 0 0,1 0 0,-1 0 0,1-1 0,-1 1 0,1 1 0,0-1 0,-1 0 0,1 0 0,0 1 0,0-1 0,-1 0 0,1 1 0,0 0 0,0 0 0,0-1 0,-1 1 0,1 0 0,0 0 0,0 1 0,0-1 0,0 0 0,0 0 0,-1 1 0,1-1 0,0 1 0,0 0 0,-1 0 0,1-1 0,-1 1 0,1 0 0,2 3 0,5 1 0,-1 0 0,0 1 0,-1 0 0,1 1 0,-1-1 0,6 10 0,3 7 0,-1 2 0,-1-1 0,-1 2 0,-1 0 0,-2 0 0,14 51 0,-11-35 0,31 71 0,-28-80-110,0-1-308,1 0-1,23 32 1,-14-29-6408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13:31:49.50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2280 2 24575,'-58'0'0,"21"-2"0,-1 2 0,0 2 0,0 2 0,-46 10 0,-59 15 0,84-19 0,-71 22 0,74-15 0,-104 39 0,138-46 0,1 0 0,0 2 0,1 0 0,0 1 0,-22 20 0,-53 43 0,55-46 0,1 2 0,-42 45 0,-187 175 0,178-166 0,-83 100 0,65-65 0,88-98 0,0 2 0,3 0 0,0 1 0,-17 37 0,8-9 0,-23 73 0,4 40 0,32-111 0,-2-1 0,-32 79 0,31-95 0,-20 79 0,23-70 0,4-9 0,1 1 0,2 0 0,-1 54 0,9 127 0,1-94 0,-3 138-1365,0-227-5461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375F2-9C36-5142-B749-1BE5788B2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694A3-D7DE-BEBD-28CA-C999AAD50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E369-3195-49ED-4D50-03E67457B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727E-8BC1-4827-8548-14EBBB98394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ED830-5C23-074A-060E-C0BA66FF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FFB67-AE52-B8FC-C8AF-9D994E4F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C79-C62C-40D4-A2E9-259639B96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2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4EDA-D244-F8B1-9039-77D88FCA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24154-2DE2-1061-20BC-26AF5FB9D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DE196-8D79-3E91-92A4-3F0F238F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727E-8BC1-4827-8548-14EBBB98394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E7CD5-9CA2-E960-EBA4-F3147240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E54D-6344-0260-F5BA-B2E36FA01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C79-C62C-40D4-A2E9-259639B96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5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B9E11-5A95-8368-D7E9-257DFF642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D6B13-DF4C-D902-32F6-6573857C5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B82C6-AF05-A506-FC3F-BC4F3D9A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727E-8BC1-4827-8548-14EBBB98394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72A18-4852-61FD-4287-A583022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CBE8D-B634-8B90-7233-0D29913D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C79-C62C-40D4-A2E9-259639B96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8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16" tIns="0" rIns="45716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1505-7F43-AA42-BB9A-8401F4BF4302}" type="datetime1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t>11/27/23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7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043" indent="0" algn="ctr">
              <a:buNone/>
            </a:lvl2pPr>
            <a:lvl3pPr marL="914085" indent="0" algn="ctr">
              <a:buNone/>
            </a:lvl3pPr>
            <a:lvl4pPr marL="1371128" indent="0" algn="ctr">
              <a:buNone/>
            </a:lvl4pPr>
            <a:lvl5pPr marL="1828170" indent="0" algn="ctr">
              <a:buNone/>
            </a:lvl5pPr>
            <a:lvl6pPr marL="2285213" indent="0" algn="ctr">
              <a:buNone/>
            </a:lvl6pPr>
            <a:lvl7pPr marL="2742255" indent="0" algn="ctr">
              <a:buNone/>
            </a:lvl7pPr>
            <a:lvl8pPr marL="3199280" indent="0" algn="ctr">
              <a:buNone/>
            </a:lvl8pPr>
            <a:lvl9pPr marL="365633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098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8046-6D3A-F348-A5B7-9EABB81C5E96}" type="datetime1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t>11/27/23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095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7"/>
            <a:ext cx="9448800" cy="1509712"/>
          </a:xfrm>
        </p:spPr>
        <p:txBody>
          <a:bodyPr anchor="t"/>
          <a:lstStyle>
            <a:lvl1pPr marL="73148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7E71-8065-0449-A041-8DB20798ACC4}" type="datetime1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t>11/27/23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81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779862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2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B2CD-FB89-2540-8259-9D4D389A739E}" type="datetime1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t>11/27/23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69551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48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17" y="1535148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37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7" y="2362237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B2B08-1DB1-114A-9CFE-6EA55FFB2D28}" type="datetime1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t>11/27/23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7385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99C9-46CD-5549-8CD3-4622F6A54604}" type="datetime1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t>11/27/23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1398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7159-6E41-0D4A-9325-63002291D269}" type="datetime1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t>11/27/23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828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4"/>
            <a:ext cx="4011084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10" y="1524002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1B27-A92B-3645-A964-547AE8DDC729}" type="datetime1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t>11/27/23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2258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0DC61-203F-6847-B83F-4332EE3E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0D835-B4CA-1C36-AA61-7A5825C11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52BD3-B36E-A584-8C52-9DE4F92E2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727E-8BC1-4827-8548-14EBBB98394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2526C-D952-F48D-436E-43C47188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E9FBA-9984-2C77-95E6-C23D7476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C79-C62C-40D4-A2E9-259639B96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70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16" rIns="45716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9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16" tIns="45716" rIns="45716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04A4-1375-014F-A1AF-1A9BC3FB1C6D}" type="datetime1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t>11/27/23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1997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FEE51-14A6-AA44-8CDF-B60914D9914E}" type="datetime1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t>11/27/23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885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F727F-65C8-9C47-B361-43D16808F323}" type="datetime1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t>11/27/23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6492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" y="-8"/>
            <a:ext cx="12096000" cy="620696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8" y="692696"/>
            <a:ext cx="10657184" cy="4752528"/>
          </a:xfrm>
        </p:spPr>
        <p:txBody>
          <a:bodyPr/>
          <a:lstStyle>
            <a:lvl1pPr>
              <a:buFontTx/>
              <a:buBlip>
                <a:blip r:embed="rId2"/>
              </a:buBlip>
              <a:defRPr sz="2000"/>
            </a:lvl1pPr>
            <a:lvl2pPr>
              <a:buFont typeface="Wingdings" pitchFamily="2" charset="2"/>
              <a:buChar char="Ø"/>
              <a:defRPr sz="1800"/>
            </a:lvl2pPr>
            <a:lvl3pPr>
              <a:defRPr sz="1600"/>
            </a:lvl3pPr>
            <a:lvl4pPr>
              <a:defRPr sz="1600"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Parallelogram 6"/>
          <p:cNvSpPr/>
          <p:nvPr userDrawn="1"/>
        </p:nvSpPr>
        <p:spPr>
          <a:xfrm>
            <a:off x="48000" y="620688"/>
            <a:ext cx="12096000" cy="54000"/>
          </a:xfrm>
          <a:prstGeom prst="parallelogram">
            <a:avLst>
              <a:gd name="adj" fmla="val 162471"/>
            </a:avLst>
          </a:prstGeom>
          <a:solidFill>
            <a:srgbClr val="7BB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391478" y="6453014"/>
            <a:ext cx="3359149" cy="360363"/>
          </a:xfrm>
        </p:spPr>
        <p:txBody>
          <a:bodyPr>
            <a:noAutofit/>
          </a:bodyPr>
          <a:lstStyle>
            <a:lvl1pPr>
              <a:buFontTx/>
              <a:buNone/>
              <a:defRPr sz="140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21931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9A7D3-A337-FC59-D683-1C8962AAD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12456-969A-7F07-D466-9A8A46A37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8E597-4A78-D2AC-C020-F76CB797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727E-8BC1-4827-8548-14EBBB98394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E477F-79DA-9254-02BC-20ADF4B4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CE65B-6EB9-3732-1AA6-E7E7FC25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C79-C62C-40D4-A2E9-259639B96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3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FEDF-004C-1F4E-9D98-81447A7FB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69398-1B57-AE34-C61C-15179492E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0A7EA-59E3-1E1D-C169-02E7B6B70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41AB1-326A-FC76-9AA8-E04542BE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727E-8BC1-4827-8548-14EBBB98394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3F755-91AE-831A-E306-7B21E422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2B499-1782-AF8A-2AA4-0E0D5E3A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C79-C62C-40D4-A2E9-259639B96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09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A86B3-F630-4367-2897-0C3ABE56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03A87-B8F9-1DAC-115B-525686910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35C25-C39E-3C53-44A8-2E1A16721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E8BE88-62E2-B4CF-91FB-7D71B568D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E65FA7-013D-E37C-F3C9-6FE4CE3D3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9462D-86B5-0BE8-E8F8-83ABCC7A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727E-8BC1-4827-8548-14EBBB98394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D29C8B-E8CF-72AD-93B1-369D31D6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0CFEC-DEDD-AA59-CCD1-E5DDCA4F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C79-C62C-40D4-A2E9-259639B96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4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27E3-4BD7-75C6-BA20-6D9A30CA6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F1989-5F61-18D4-E774-BEBF108E7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727E-8BC1-4827-8548-14EBBB98394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A2105-B816-EE17-CB14-5D6F4A69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FEF18-D00B-2F2E-3863-A2D0BB55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C79-C62C-40D4-A2E9-259639B96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8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DA9B9-4A9F-EA8C-C0A6-59935EC5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727E-8BC1-4827-8548-14EBBB98394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7A2A5-6D2B-EF3F-6EAB-E76137D3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2A6A0-5F3D-7D4F-78C8-A8990018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C79-C62C-40D4-A2E9-259639B96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4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FFA1C-D971-ACF4-E70E-47ACE8C94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461F-C415-B44B-072E-A36F421F1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BCC3A-DF81-4543-23AA-25DEC77E5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FC52F-05F8-F34F-E75B-8DB4A7995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727E-8BC1-4827-8548-14EBBB98394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76854-0DB5-2D67-23AC-1B44F5DB2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A39EB-30B0-A105-F3F8-324405D5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C79-C62C-40D4-A2E9-259639B96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8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0F488-6B48-A446-565B-B3216DCBE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C2B1A-9959-3B5A-D971-195592B0E2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36A1F-E2F8-3393-78F6-750E82CA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6A31-F067-63FC-5B21-43A86973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727E-8BC1-4827-8548-14EBBB98394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A3C2F-B08C-BF2F-5F6D-14AD35C6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B9F8E-9B76-EDEA-025E-65B9E44A4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C79-C62C-40D4-A2E9-259639B96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123D0-1500-039F-58F3-A67DA737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68727-5ACF-C0EC-7747-62AEAE9A1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26E41-C9B0-3D86-222F-B0B04FEA6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1727E-8BC1-4827-8548-14EBBB98394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F6FF8-BF3E-3A6B-8776-A363D7A85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71DF4-1F17-2CA5-0A59-D796E9550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F8C79-C62C-40D4-A2E9-259639B96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 lIns="91436" tIns="45716" rIns="91436" bIns="457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3" y="6416681"/>
            <a:ext cx="2844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914085"/>
            <a:fld id="{6DDDA61A-7B15-8943-A11C-B6AE9B742151}" type="datetime1">
              <a:rPr lang="en-US" smtClean="0">
                <a:solidFill>
                  <a:prstClr val="white">
                    <a:shade val="50000"/>
                  </a:prstClr>
                </a:solidFill>
                <a:sym typeface="Helvetica"/>
              </a:rPr>
              <a:t>11/27/23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7" y="6416681"/>
            <a:ext cx="3860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914085"/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81"/>
            <a:ext cx="1016000" cy="365125"/>
          </a:xfrm>
          <a:prstGeom prst="rect">
            <a:avLst/>
          </a:prstGeom>
        </p:spPr>
        <p:txBody>
          <a:bodyPr vert="horz" lIns="0" tIns="45716" rIns="0" bIns="45716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914085"/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ea typeface="Helvetica"/>
                <a:cs typeface="Helvetica"/>
                <a:sym typeface="Helvetica"/>
              </a:rPr>
              <a:pPr defTabSz="914085"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46572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450" indent="-41134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5" indent="-283361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62" indent="-228521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840" indent="-182817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796" indent="-182817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162" indent="-182817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277" indent="-18281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6371" indent="-18281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7469" indent="-18281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journals.aps.org/prl/abstract/10.1103/PhysRevLett.122.19130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dvances.sciencemag.org/content/5/10/eaax4539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doi.org/10.1103/PhysRevLett.126.14180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140%2Fepjd%2Fs10053-021-00328-9" TargetMode="External"/><Relationship Id="rId13" Type="http://schemas.openxmlformats.org/officeDocument/2006/relationships/hyperlink" Target="https://cerncourier.com/wp-content/uploads/2020/07/CERNCourier2020JulAug-digitaledition.pdf" TargetMode="External"/><Relationship Id="rId3" Type="http://schemas.openxmlformats.org/officeDocument/2006/relationships/image" Target="../media/image10.svg"/><Relationship Id="rId7" Type="http://schemas.openxmlformats.org/officeDocument/2006/relationships/hyperlink" Target="https://doi.org/10.1002/andp.202300083" TargetMode="External"/><Relationship Id="rId12" Type="http://schemas.openxmlformats.org/officeDocument/2006/relationships/hyperlink" Target="https://www.nature.com/articles/s41550-020-01242-7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309.16000" TargetMode="External"/><Relationship Id="rId11" Type="http://schemas.openxmlformats.org/officeDocument/2006/relationships/hyperlink" Target="https://www.nature.com/articles/s41567-021-01393-y" TargetMode="External"/><Relationship Id="rId5" Type="http://schemas.openxmlformats.org/officeDocument/2006/relationships/image" Target="../media/image12.svg"/><Relationship Id="rId15" Type="http://schemas.openxmlformats.org/officeDocument/2006/relationships/hyperlink" Target="https://www.sciencedirect.com/science/journal/22126864/28/supp/C" TargetMode="External"/><Relationship Id="rId10" Type="http://schemas.openxmlformats.org/officeDocument/2006/relationships/hyperlink" Target="https://doi.org/10.1038/s41598-021-03609-w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doi.org/10.1016/j.dark.2022.101118" TargetMode="External"/><Relationship Id="rId14" Type="http://schemas.openxmlformats.org/officeDocument/2006/relationships/hyperlink" Target="https://www.sciencedirect.com/science/article/abs/pii/S2212686419303760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26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microsoft.com/office/2007/relationships/hdphoto" Target="../media/hdphoto1.wdp"/><Relationship Id="rId21" Type="http://schemas.openxmlformats.org/officeDocument/2006/relationships/image" Target="../media/image130.png"/><Relationship Id="rId7" Type="http://schemas.openxmlformats.org/officeDocument/2006/relationships/image" Target="../media/image123.png"/><Relationship Id="rId12" Type="http://schemas.openxmlformats.org/officeDocument/2006/relationships/customXml" Target="../ink/ink4.xml"/><Relationship Id="rId17" Type="http://schemas.openxmlformats.org/officeDocument/2006/relationships/image" Target="../media/image128.png"/><Relationship Id="rId25" Type="http://schemas.openxmlformats.org/officeDocument/2006/relationships/image" Target="../media/image132.png"/><Relationship Id="rId2" Type="http://schemas.openxmlformats.org/officeDocument/2006/relationships/image" Target="../media/image13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25.png"/><Relationship Id="rId24" Type="http://schemas.openxmlformats.org/officeDocument/2006/relationships/customXml" Target="../ink/ink10.xml"/><Relationship Id="rId15" Type="http://schemas.openxmlformats.org/officeDocument/2006/relationships/image" Target="../media/image127.png"/><Relationship Id="rId23" Type="http://schemas.openxmlformats.org/officeDocument/2006/relationships/image" Target="../media/image131.png"/><Relationship Id="rId28" Type="http://schemas.openxmlformats.org/officeDocument/2006/relationships/image" Target="../media/image14.png"/><Relationship Id="rId10" Type="http://schemas.openxmlformats.org/officeDocument/2006/relationships/customXml" Target="../ink/ink3.xml"/><Relationship Id="rId19" Type="http://schemas.openxmlformats.org/officeDocument/2006/relationships/image" Target="../media/image129.png"/><Relationship Id="rId4" Type="http://schemas.openxmlformats.org/officeDocument/2006/relationships/customXml" Target="../ink/ink1.xml"/><Relationship Id="rId9" Type="http://schemas.openxmlformats.org/officeDocument/2006/relationships/image" Target="../media/image124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pg-physik.de/veranstaltungen/2022/ultralight-dark-matter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ndico.mitp.uni-mainz.de/event/265/" TargetMode="External"/><Relationship Id="rId4" Type="http://schemas.openxmlformats.org/officeDocument/2006/relationships/hyperlink" Target="https://axion-wimp2022.desy.de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E593A3-C440-0AE5-1E94-15ECD82F726A}"/>
              </a:ext>
            </a:extLst>
          </p:cNvPr>
          <p:cNvSpPr txBox="1"/>
          <p:nvPr/>
        </p:nvSpPr>
        <p:spPr>
          <a:xfrm>
            <a:off x="240631" y="7071"/>
            <a:ext cx="10006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Cosmic axion spin precession experiments (</a:t>
            </a:r>
            <a:r>
              <a:rPr lang="en-US" sz="3600" b="1" dirty="0" err="1"/>
              <a:t>CASPEr</a:t>
            </a:r>
            <a:r>
              <a:rPr lang="en-US" sz="3600" b="1" dirty="0"/>
              <a:t>)</a:t>
            </a:r>
          </a:p>
        </p:txBody>
      </p:sp>
      <p:pic>
        <p:nvPicPr>
          <p:cNvPr id="5" name="Google Shape;146;p1">
            <a:extLst>
              <a:ext uri="{FF2B5EF4-FFF2-40B4-BE49-F238E27FC236}">
                <a16:creationId xmlns:a16="http://schemas.microsoft.com/office/drawing/2014/main" id="{327E99C4-97B2-7DB6-FE3A-EA8D37BEBDBE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80" y="3988707"/>
            <a:ext cx="4559829" cy="170216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148;p1">
            <a:extLst>
              <a:ext uri="{FF2B5EF4-FFF2-40B4-BE49-F238E27FC236}">
                <a16:creationId xmlns:a16="http://schemas.microsoft.com/office/drawing/2014/main" id="{110D503E-560B-B768-6533-B500AC89E5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1965" y="3988707"/>
            <a:ext cx="6226704" cy="231776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4B659-7051-1D8F-CF2C-C7F0D63072AA}"/>
              </a:ext>
            </a:extLst>
          </p:cNvPr>
          <p:cNvSpPr txBox="1"/>
          <p:nvPr/>
        </p:nvSpPr>
        <p:spPr>
          <a:xfrm>
            <a:off x="0" y="5892559"/>
            <a:ext cx="58007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Deniz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Arimo"/>
              </a:rPr>
              <a:t>Aybas</a:t>
            </a:r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, </a:t>
            </a:r>
            <a:r>
              <a:rPr lang="en-US" b="0" i="1" dirty="0">
                <a:solidFill>
                  <a:srgbClr val="303030"/>
                </a:solidFill>
                <a:effectLst/>
                <a:latin typeface="Arimo"/>
              </a:rPr>
              <a:t>et al</a:t>
            </a:r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, Search for axion-like dark matter using solid-state nuclear magnetic resonance, </a:t>
            </a:r>
            <a:r>
              <a:rPr lang="en-US" b="0" i="0" u="sng" dirty="0">
                <a:solidFill>
                  <a:srgbClr val="0E4D7A"/>
                </a:solidFill>
                <a:effectLst/>
                <a:latin typeface="Arimo"/>
                <a:hlinkClick r:id="rId4"/>
              </a:rPr>
              <a:t>Phys. Rev. Lett</a:t>
            </a:r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. </a:t>
            </a:r>
            <a:r>
              <a:rPr lang="en-US" b="1" i="0" dirty="0">
                <a:solidFill>
                  <a:srgbClr val="303030"/>
                </a:solidFill>
                <a:effectLst/>
                <a:latin typeface="Arimo"/>
              </a:rPr>
              <a:t>126</a:t>
            </a:r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, 141802 (2021),</a:t>
            </a:r>
            <a:endParaRPr lang="en-US" dirty="0"/>
          </a:p>
        </p:txBody>
      </p:sp>
      <p:pic>
        <p:nvPicPr>
          <p:cNvPr id="9" name="Grafik 7">
            <a:extLst>
              <a:ext uri="{FF2B5EF4-FFF2-40B4-BE49-F238E27FC236}">
                <a16:creationId xmlns:a16="http://schemas.microsoft.com/office/drawing/2014/main" id="{AD501B9D-DEA1-19C4-7748-4FE2B35ED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27" y="653402"/>
            <a:ext cx="4060245" cy="3168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1ABF59-157E-046D-ACF6-D9942FCEC29C}"/>
              </a:ext>
            </a:extLst>
          </p:cNvPr>
          <p:cNvSpPr txBox="1"/>
          <p:nvPr/>
        </p:nvSpPr>
        <p:spPr>
          <a:xfrm>
            <a:off x="5178090" y="1166989"/>
            <a:ext cx="61210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Antoine Garcon, </a:t>
            </a:r>
            <a:r>
              <a:rPr lang="en-US" b="0" i="1" dirty="0">
                <a:solidFill>
                  <a:srgbClr val="303030"/>
                </a:solidFill>
                <a:effectLst/>
                <a:latin typeface="Arimo"/>
              </a:rPr>
              <a:t>et al</a:t>
            </a:r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, Constraints on bosonic dark matter from ultralow-field nuclear magnetic resonance, </a:t>
            </a:r>
            <a:r>
              <a:rPr lang="en-US" b="0" i="1" u="sng" dirty="0">
                <a:solidFill>
                  <a:srgbClr val="0E4D7A"/>
                </a:solidFill>
                <a:effectLst/>
                <a:latin typeface="Arimo"/>
                <a:hlinkClick r:id="rId6"/>
              </a:rPr>
              <a:t>Sci. Adv.</a:t>
            </a:r>
            <a:r>
              <a:rPr lang="en-US" b="0" i="0" u="sng" dirty="0">
                <a:solidFill>
                  <a:srgbClr val="0E4D7A"/>
                </a:solidFill>
                <a:effectLst/>
                <a:latin typeface="Arimo"/>
                <a:hlinkClick r:id="rId6"/>
              </a:rPr>
              <a:t> 2019</a:t>
            </a:r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 </a:t>
            </a:r>
            <a:r>
              <a:rPr lang="en-US" b="1" i="0" dirty="0">
                <a:solidFill>
                  <a:srgbClr val="303030"/>
                </a:solidFill>
                <a:effectLst/>
                <a:latin typeface="Arimo"/>
              </a:rPr>
              <a:t>5</a:t>
            </a:r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: eaax4539 (2019)</a:t>
            </a:r>
          </a:p>
          <a:p>
            <a:pPr algn="l" fontAlgn="base"/>
            <a:endParaRPr lang="en-US" b="0" i="0" dirty="0">
              <a:solidFill>
                <a:srgbClr val="303030"/>
              </a:solidFill>
              <a:effectLst/>
              <a:latin typeface="Arimo"/>
            </a:endParaRPr>
          </a:p>
          <a:p>
            <a:pPr algn="l" fontAlgn="base"/>
            <a:r>
              <a:rPr lang="en-US" dirty="0">
                <a:solidFill>
                  <a:srgbClr val="303030"/>
                </a:solidFill>
                <a:latin typeface="Arimo"/>
              </a:rPr>
              <a:t>T</a:t>
            </a:r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eng Wu, </a:t>
            </a:r>
            <a:r>
              <a:rPr lang="en-US" b="0" i="1" dirty="0">
                <a:solidFill>
                  <a:srgbClr val="303030"/>
                </a:solidFill>
                <a:effectLst/>
                <a:latin typeface="Arimo"/>
              </a:rPr>
              <a:t>et al</a:t>
            </a:r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, Search for axionlike dark matter with nuclear spins in a single-component liquid, </a:t>
            </a:r>
            <a:r>
              <a:rPr lang="en-US" b="0" i="0" u="sng" dirty="0">
                <a:solidFill>
                  <a:srgbClr val="0E4D7A"/>
                </a:solidFill>
                <a:effectLst/>
                <a:latin typeface="Arimo"/>
                <a:hlinkClick r:id="rId7"/>
              </a:rPr>
              <a:t>Phys. Rev. Lett.</a:t>
            </a:r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 </a:t>
            </a:r>
            <a:r>
              <a:rPr lang="en-US" b="1" i="0" dirty="0">
                <a:solidFill>
                  <a:srgbClr val="303030"/>
                </a:solidFill>
                <a:effectLst/>
                <a:latin typeface="Arimo"/>
              </a:rPr>
              <a:t>122</a:t>
            </a:r>
            <a:r>
              <a:rPr lang="en-US" b="0" i="0" dirty="0">
                <a:solidFill>
                  <a:srgbClr val="303030"/>
                </a:solidFill>
                <a:effectLst/>
                <a:latin typeface="Arimo"/>
              </a:rPr>
              <a:t>, 191302 (2019)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75F86-0FB3-4AC3-4AE3-495CF4776315}"/>
              </a:ext>
            </a:extLst>
          </p:cNvPr>
          <p:cNvSpPr txBox="1"/>
          <p:nvPr/>
        </p:nvSpPr>
        <p:spPr>
          <a:xfrm>
            <a:off x="5178090" y="629732"/>
            <a:ext cx="6121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Constraining dark matter parameter space since 2018</a:t>
            </a:r>
          </a:p>
        </p:txBody>
      </p:sp>
    </p:spTree>
    <p:extLst>
      <p:ext uri="{BB962C8B-B14F-4D97-AF65-F5344CB8AC3E}">
        <p14:creationId xmlns:p14="http://schemas.microsoft.com/office/powerpoint/2010/main" val="202936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FB8BD88-FD15-7880-89EE-A87562640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3858363" y="705144"/>
            <a:ext cx="4737697" cy="3362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D9EF43-B723-D07F-5EAD-32482AB75080}"/>
              </a:ext>
            </a:extLst>
          </p:cNvPr>
          <p:cNvSpPr txBox="1"/>
          <p:nvPr/>
        </p:nvSpPr>
        <p:spPr>
          <a:xfrm>
            <a:off x="240631" y="7071"/>
            <a:ext cx="10006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Cosmic axion spin precession experiments (</a:t>
            </a:r>
            <a:r>
              <a:rPr lang="en-US" sz="3600" b="1" dirty="0" err="1"/>
              <a:t>CASPEr</a:t>
            </a:r>
            <a:r>
              <a:rPr lang="en-US" sz="3600" b="1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11D18-CE3F-82CA-5F2A-E3FA16B850AF}"/>
              </a:ext>
            </a:extLst>
          </p:cNvPr>
          <p:cNvSpPr txBox="1"/>
          <p:nvPr/>
        </p:nvSpPr>
        <p:spPr>
          <a:xfrm>
            <a:off x="0" y="5068139"/>
            <a:ext cx="81902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Julian Walter, </a:t>
            </a:r>
            <a:r>
              <a:rPr lang="en-US" sz="1400" i="1" dirty="0"/>
              <a:t>et al</a:t>
            </a:r>
            <a:r>
              <a:rPr lang="en-US" sz="1400" dirty="0"/>
              <a:t>, Fast shimming algorithm based on Bayesian optimization for magnetic resonance based dark matter search,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Yuzhe</a:t>
            </a:r>
            <a:r>
              <a:rPr lang="en-US" sz="1400" dirty="0"/>
              <a:t> Zhang, </a:t>
            </a:r>
            <a:r>
              <a:rPr lang="en-US" sz="1400" i="1" dirty="0"/>
              <a:t>et al</a:t>
            </a:r>
            <a:r>
              <a:rPr lang="en-US" sz="1400" dirty="0"/>
              <a:t>, Frequency-scanning considerations in axionlike dark matter spin-precession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C. B. Adams et al, Axion Dark Matter (Snowmass White Paper, 2022),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Alexander V. </a:t>
            </a:r>
            <a:r>
              <a:rPr lang="en-US" sz="1400" dirty="0" err="1"/>
              <a:t>Gramolin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Spectral signatures of axionlike dark matter, Phys. Rev. D 105, 035029 (2022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Deniz </a:t>
            </a:r>
            <a:r>
              <a:rPr lang="en-US" sz="1400" dirty="0" err="1"/>
              <a:t>Aybas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Quantum sensitivity limits of nuclear magnetic resonance experiments searching for new fundamental physics, Quantum Sci. Technol. 6(3) 034007 (2021)</a:t>
            </a:r>
          </a:p>
        </p:txBody>
      </p:sp>
      <p:pic>
        <p:nvPicPr>
          <p:cNvPr id="5" name="Picture 4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06FED6FB-138E-C1C9-B867-8A16FFB83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49" y="959266"/>
            <a:ext cx="3856559" cy="2854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B20C4E-7C51-1117-391F-FB1DE37A9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r="17343" b="7937"/>
          <a:stretch/>
        </p:blipFill>
        <p:spPr bwMode="auto">
          <a:xfrm>
            <a:off x="8798423" y="927643"/>
            <a:ext cx="3123103" cy="4462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AEE74D-5D99-EF38-BD26-E070C7F1A1DF}"/>
              </a:ext>
            </a:extLst>
          </p:cNvPr>
          <p:cNvSpPr txBox="1"/>
          <p:nvPr/>
        </p:nvSpPr>
        <p:spPr>
          <a:xfrm>
            <a:off x="275757" y="589933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field 0.1 T magnet (&lt; 4.2 MHz)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9882B3-D9CC-8F6C-8F47-2F27E4349DFD}"/>
              </a:ext>
            </a:extLst>
          </p:cNvPr>
          <p:cNvSpPr txBox="1"/>
          <p:nvPr/>
        </p:nvSpPr>
        <p:spPr>
          <a:xfrm>
            <a:off x="8513614" y="550323"/>
            <a:ext cx="371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field 14.1 T magnet (&lt; 600 MHz)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F642DF-D17F-54E5-A930-F0BD07740BF4}"/>
              </a:ext>
            </a:extLst>
          </p:cNvPr>
          <p:cNvSpPr/>
          <p:nvPr/>
        </p:nvSpPr>
        <p:spPr>
          <a:xfrm rot="20289515">
            <a:off x="7072955" y="2622255"/>
            <a:ext cx="1477413" cy="297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3B2E95-B5EA-37F7-430D-175565F2AE0A}"/>
              </a:ext>
            </a:extLst>
          </p:cNvPr>
          <p:cNvSpPr txBox="1"/>
          <p:nvPr/>
        </p:nvSpPr>
        <p:spPr>
          <a:xfrm>
            <a:off x="9008754" y="5607191"/>
            <a:ext cx="291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Will also be used for SUPAX (K. </a:t>
            </a:r>
            <a:r>
              <a:rPr lang="en-US" b="1" dirty="0" err="1"/>
              <a:t>Schmieden</a:t>
            </a:r>
            <a:r>
              <a:rPr lang="en-US" b="1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82495-A0C1-1327-F10C-C1E3C223ECF5}"/>
              </a:ext>
            </a:extLst>
          </p:cNvPr>
          <p:cNvSpPr txBox="1"/>
          <p:nvPr/>
        </p:nvSpPr>
        <p:spPr>
          <a:xfrm>
            <a:off x="5065059" y="2512321"/>
            <a:ext cx="196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First data taken; analysis underway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0D8A6C-A46B-DB06-ECDD-074BEAD9BB65}"/>
              </a:ext>
            </a:extLst>
          </p:cNvPr>
          <p:cNvCxnSpPr/>
          <p:nvPr/>
        </p:nvCxnSpPr>
        <p:spPr>
          <a:xfrm flipV="1">
            <a:off x="6651812" y="1084729"/>
            <a:ext cx="1063110" cy="147917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762AFA-1555-48A4-5BC2-2B6F71D08C92}"/>
                  </a:ext>
                </a:extLst>
              </p:cNvPr>
              <p:cNvSpPr txBox="1"/>
              <p:nvPr/>
            </p:nvSpPr>
            <p:spPr>
              <a:xfrm>
                <a:off x="1237130" y="4403256"/>
                <a:ext cx="594623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</a:rPr>
                  <a:t>Future: sensitivity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</a:rPr>
                  <a:t> sample polarization, scale it up!</a:t>
                </a:r>
              </a:p>
              <a:p>
                <a:endParaRPr lang="en-US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762AFA-1555-48A4-5BC2-2B6F71D08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130" y="4403256"/>
                <a:ext cx="5946238" cy="707886"/>
              </a:xfrm>
              <a:prstGeom prst="rect">
                <a:avLst/>
              </a:prstGeom>
              <a:blipFill>
                <a:blip r:embed="rId5"/>
                <a:stretch>
                  <a:fillRect l="-1128" t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1605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64D03-6E73-B588-8C20-824E54B109B2}"/>
              </a:ext>
            </a:extLst>
          </p:cNvPr>
          <p:cNvSpPr txBox="1"/>
          <p:nvPr/>
        </p:nvSpPr>
        <p:spPr>
          <a:xfrm>
            <a:off x="240631" y="7071"/>
            <a:ext cx="12306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Global network of optical magnetometers for exotic physics searches (GNOME)</a:t>
            </a:r>
          </a:p>
        </p:txBody>
      </p:sp>
      <p:pic>
        <p:nvPicPr>
          <p:cNvPr id="4" name="Gráfico 22">
            <a:extLst>
              <a:ext uri="{FF2B5EF4-FFF2-40B4-BE49-F238E27FC236}">
                <a16:creationId xmlns:a16="http://schemas.microsoft.com/office/drawing/2014/main" id="{C2442F30-D676-5DFC-DC8C-62CD28624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607" y="434639"/>
            <a:ext cx="3815596" cy="3815596"/>
          </a:xfrm>
          <a:prstGeom prst="rect">
            <a:avLst/>
          </a:prstGeom>
        </p:spPr>
      </p:pic>
      <p:pic>
        <p:nvPicPr>
          <p:cNvPr id="5" name="Gráfico 5">
            <a:extLst>
              <a:ext uri="{FF2B5EF4-FFF2-40B4-BE49-F238E27FC236}">
                <a16:creationId xmlns:a16="http://schemas.microsoft.com/office/drawing/2014/main" id="{C57EC2AD-2618-D9A1-4E9D-8730549EC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8203" y="682297"/>
            <a:ext cx="3320279" cy="33202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1BB3E3-041E-C551-98E2-5653DCBA55EC}"/>
              </a:ext>
            </a:extLst>
          </p:cNvPr>
          <p:cNvSpPr txBox="1"/>
          <p:nvPr/>
        </p:nvSpPr>
        <p:spPr>
          <a:xfrm rot="18907819">
            <a:off x="-496802" y="1151559"/>
            <a:ext cx="341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topological defects, boson stars,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D3DDD-AE4F-B68B-47F2-00C3F43C31D8}"/>
              </a:ext>
            </a:extLst>
          </p:cNvPr>
          <p:cNvSpPr txBox="1"/>
          <p:nvPr/>
        </p:nvSpPr>
        <p:spPr>
          <a:xfrm>
            <a:off x="7700492" y="1336225"/>
            <a:ext cx="4846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Advantages compared to single detector: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improved rejection of false positives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directional 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overall improvement to 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… new and evolving method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4A2FDD-FD6A-56EB-216A-03B0C304435A}"/>
              </a:ext>
            </a:extLst>
          </p:cNvPr>
          <p:cNvSpPr txBox="1"/>
          <p:nvPr/>
        </p:nvSpPr>
        <p:spPr>
          <a:xfrm>
            <a:off x="0" y="3793572"/>
            <a:ext cx="1219199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Mikhail </a:t>
            </a:r>
            <a:r>
              <a:rPr lang="en-US" sz="1400" b="0" i="0" dirty="0" err="1">
                <a:solidFill>
                  <a:srgbClr val="303030"/>
                </a:solidFill>
                <a:effectLst/>
                <a:latin typeface="Arimo"/>
              </a:rPr>
              <a:t>Padniuk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</a:t>
            </a:r>
            <a:r>
              <a:rPr lang="en-US" sz="1400" b="0" i="1" dirty="0">
                <a:solidFill>
                  <a:srgbClr val="303030"/>
                </a:solidFill>
                <a:effectLst/>
                <a:latin typeface="Arimo"/>
              </a:rPr>
              <a:t>et al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Universal determination of comagnetometer response to </a:t>
            </a:r>
            <a:r>
              <a:rPr lang="en-US" sz="1400" b="0" i="0" dirty="0" err="1">
                <a:solidFill>
                  <a:srgbClr val="303030"/>
                </a:solidFill>
                <a:effectLst/>
                <a:latin typeface="Arimo"/>
              </a:rPr>
              <a:t>spincouplings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 </a:t>
            </a:r>
            <a:r>
              <a:rPr lang="en-US" sz="1400" b="0" i="0" u="sng" dirty="0">
                <a:solidFill>
                  <a:srgbClr val="0E4D7A"/>
                </a:solidFill>
                <a:effectLst/>
                <a:latin typeface="Arimo"/>
                <a:hlinkClick r:id="rId6"/>
              </a:rPr>
              <a:t>arXiv:2309.16000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 (2023)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400" b="0" i="0" dirty="0" err="1">
                <a:solidFill>
                  <a:srgbClr val="303030"/>
                </a:solidFill>
                <a:effectLst/>
                <a:latin typeface="Arimo"/>
              </a:rPr>
              <a:t>Afach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 , </a:t>
            </a:r>
            <a:r>
              <a:rPr lang="en-US" sz="1400" b="0" i="1" dirty="0">
                <a:solidFill>
                  <a:srgbClr val="303030"/>
                </a:solidFill>
                <a:effectLst/>
                <a:latin typeface="Arimo"/>
              </a:rPr>
              <a:t>et al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What can a GNOME do? Search targets for the Global Network of Optical Magnetometers for Exotic physics searches, </a:t>
            </a:r>
            <a:r>
              <a:rPr lang="en-US" sz="1400" b="0" i="1" dirty="0">
                <a:solidFill>
                  <a:srgbClr val="303030"/>
                </a:solidFill>
                <a:effectLst/>
                <a:latin typeface="Arimo"/>
              </a:rPr>
              <a:t>ANNALEN DER PHYSIK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 2023, 2300083. </a:t>
            </a:r>
            <a:r>
              <a:rPr lang="en-US" sz="1400" b="0" i="0" u="sng" dirty="0">
                <a:solidFill>
                  <a:srgbClr val="0E4D7A"/>
                </a:solidFill>
                <a:effectLst/>
                <a:latin typeface="Arimo"/>
                <a:hlinkClick r:id="rId7"/>
              </a:rPr>
              <a:t>https://doi.org/10.1002/andp.202300083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 (2023)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Joseph A. </a:t>
            </a:r>
            <a:r>
              <a:rPr lang="en-US" sz="1400" b="0" i="0" dirty="0" err="1">
                <a:solidFill>
                  <a:srgbClr val="303030"/>
                </a:solidFill>
                <a:effectLst/>
                <a:latin typeface="Arimo"/>
              </a:rPr>
              <a:t>Smiga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Assessing the quality of a network of vector-field sensors, </a:t>
            </a:r>
            <a:r>
              <a:rPr lang="en-US" sz="1400" b="0" i="1" u="sng" dirty="0">
                <a:solidFill>
                  <a:srgbClr val="0E4D7A"/>
                </a:solidFill>
                <a:effectLst/>
                <a:latin typeface="Arimo"/>
                <a:hlinkClick r:id="rId8"/>
              </a:rPr>
              <a:t>The European Physical Journal D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 </a:t>
            </a:r>
            <a:r>
              <a:rPr lang="en-US" sz="1400" b="1" i="0" dirty="0">
                <a:solidFill>
                  <a:srgbClr val="303030"/>
                </a:solidFill>
                <a:effectLst/>
                <a:latin typeface="Arimo"/>
              </a:rPr>
              <a:t>76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Article number: 4 (2022)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400" b="0" i="0" dirty="0" err="1">
                <a:solidFill>
                  <a:srgbClr val="303030"/>
                </a:solidFill>
                <a:effectLst/>
                <a:latin typeface="Arimo"/>
              </a:rPr>
              <a:t>Dongok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 Kim, </a:t>
            </a:r>
            <a:r>
              <a:rPr lang="en-US" sz="1400" b="0" i="1" dirty="0">
                <a:solidFill>
                  <a:srgbClr val="303030"/>
                </a:solidFill>
                <a:effectLst/>
                <a:latin typeface="Arimo"/>
              </a:rPr>
              <a:t>et al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A machine learning algorithm for direct detection of axion-like particle domain walls, </a:t>
            </a:r>
            <a:r>
              <a:rPr lang="en-US" sz="1400" b="0" i="0" u="sng" dirty="0">
                <a:solidFill>
                  <a:srgbClr val="0E4D7A"/>
                </a:solidFill>
                <a:effectLst/>
                <a:latin typeface="Arimo"/>
                <a:hlinkClick r:id="rId9"/>
              </a:rPr>
              <a:t>Physics of the Dark Universe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 </a:t>
            </a:r>
            <a:r>
              <a:rPr lang="en-US" sz="1400" b="1" i="0" dirty="0">
                <a:solidFill>
                  <a:srgbClr val="303030"/>
                </a:solidFill>
                <a:effectLst/>
                <a:latin typeface="Arimo"/>
              </a:rPr>
              <a:t>37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101118 (2022)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Mikhail </a:t>
            </a:r>
            <a:r>
              <a:rPr lang="en-US" sz="1400" b="0" i="0" dirty="0" err="1">
                <a:solidFill>
                  <a:srgbClr val="303030"/>
                </a:solidFill>
                <a:effectLst/>
                <a:latin typeface="Arimo"/>
              </a:rPr>
              <a:t>Padniuk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</a:t>
            </a:r>
            <a:r>
              <a:rPr lang="en-US" sz="1400" b="0" i="1" dirty="0">
                <a:solidFill>
                  <a:srgbClr val="303030"/>
                </a:solidFill>
                <a:effectLst/>
                <a:latin typeface="Arimo"/>
              </a:rPr>
              <a:t>et al,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 Self-compensating co-magnetometer vs. spin-exchange relaxation-free magnetometer: sensitivity to nonmagnetic spin couplings, </a:t>
            </a:r>
            <a:r>
              <a:rPr lang="en-US" sz="1400" b="0" i="1" u="sng" dirty="0">
                <a:solidFill>
                  <a:srgbClr val="0E4D7A"/>
                </a:solidFill>
                <a:effectLst/>
                <a:latin typeface="Arimo"/>
                <a:hlinkClick r:id="rId10"/>
              </a:rPr>
              <a:t>Sci Rep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 </a:t>
            </a:r>
            <a:r>
              <a:rPr lang="en-US" sz="1400" b="1" i="0" dirty="0">
                <a:solidFill>
                  <a:srgbClr val="303030"/>
                </a:solidFill>
                <a:effectLst/>
                <a:latin typeface="Arimo"/>
              </a:rPr>
              <a:t>12, 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324 (2022)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Samer </a:t>
            </a:r>
            <a:r>
              <a:rPr lang="en-US" sz="1400" b="0" i="0" dirty="0" err="1">
                <a:solidFill>
                  <a:srgbClr val="303030"/>
                </a:solidFill>
                <a:effectLst/>
                <a:latin typeface="Arimo"/>
              </a:rPr>
              <a:t>Afach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</a:t>
            </a:r>
            <a:r>
              <a:rPr lang="en-US" sz="1400" b="0" i="1" dirty="0">
                <a:solidFill>
                  <a:srgbClr val="303030"/>
                </a:solidFill>
                <a:effectLst/>
                <a:latin typeface="Arimo"/>
              </a:rPr>
              <a:t>et al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Search for topological defect dark matter using the global network of optical magnetometers for exotic physics searches (GNOME), </a:t>
            </a:r>
            <a:r>
              <a:rPr lang="en-US" sz="1400" b="0" i="1" u="sng" dirty="0">
                <a:solidFill>
                  <a:srgbClr val="0E4D7A"/>
                </a:solidFill>
                <a:effectLst/>
                <a:latin typeface="Arimo"/>
                <a:hlinkClick r:id="rId11"/>
              </a:rPr>
              <a:t>Nature Physics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 (2021)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Conner Dailey, </a:t>
            </a:r>
            <a:r>
              <a:rPr lang="en-US" sz="1400" b="0" i="1" dirty="0">
                <a:solidFill>
                  <a:srgbClr val="303030"/>
                </a:solidFill>
                <a:effectLst/>
                <a:latin typeface="Arimo"/>
              </a:rPr>
              <a:t>et al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Quantum sensor networks as exotic field telescopes for multi-messenger astronomy, </a:t>
            </a:r>
            <a:r>
              <a:rPr lang="en-US" sz="1400" b="0" i="0" u="sng" dirty="0">
                <a:solidFill>
                  <a:srgbClr val="0E4D7A"/>
                </a:solidFill>
                <a:effectLst/>
                <a:latin typeface="Arimo"/>
                <a:hlinkClick r:id="rId12"/>
              </a:rPr>
              <a:t>Nat. Astron.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 (2020). </a:t>
            </a:r>
            <a:r>
              <a:rPr lang="en-US" sz="1400" u="sng" dirty="0">
                <a:solidFill>
                  <a:srgbClr val="0E4D7A"/>
                </a:solidFill>
                <a:latin typeface="Arimo"/>
              </a:rPr>
              <a:t>https://doi.org/10.1038/s41550-020-01242-7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Dmitry Budker, </a:t>
            </a:r>
            <a:r>
              <a:rPr lang="en-US" sz="1400" b="0" i="1" dirty="0">
                <a:solidFill>
                  <a:srgbClr val="303030"/>
                </a:solidFill>
                <a:effectLst/>
                <a:latin typeface="Arimo"/>
              </a:rPr>
              <a:t>et al, 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Sensing a passage through the unknown, </a:t>
            </a:r>
            <a:r>
              <a:rPr lang="en-US" sz="1400" b="0" i="0" u="sng" dirty="0">
                <a:solidFill>
                  <a:srgbClr val="0E4D7A"/>
                </a:solidFill>
                <a:effectLst/>
                <a:latin typeface="Arimo"/>
                <a:hlinkClick r:id="rId13"/>
              </a:rPr>
              <a:t>CERN Courier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 </a:t>
            </a:r>
            <a:r>
              <a:rPr lang="en-US" sz="1400" b="1" i="0" dirty="0">
                <a:solidFill>
                  <a:srgbClr val="303030"/>
                </a:solidFill>
                <a:effectLst/>
                <a:latin typeface="Arimo"/>
              </a:rPr>
              <a:t>60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(4), 25-28 (July-August 2020)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Hector </a:t>
            </a:r>
            <a:r>
              <a:rPr lang="en-US" sz="1400" b="0" i="0" dirty="0" err="1">
                <a:solidFill>
                  <a:srgbClr val="303030"/>
                </a:solidFill>
                <a:effectLst/>
                <a:latin typeface="Arimo"/>
              </a:rPr>
              <a:t>Masia-Roig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</a:t>
            </a:r>
            <a:r>
              <a:rPr lang="en-US" sz="1400" b="0" i="1" dirty="0">
                <a:solidFill>
                  <a:srgbClr val="303030"/>
                </a:solidFill>
                <a:effectLst/>
                <a:latin typeface="Arimo"/>
              </a:rPr>
              <a:t>et al, 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Analysis method for detecting topological defect dark matter with a global magnetometer network, </a:t>
            </a:r>
            <a:r>
              <a:rPr lang="en-US" sz="1400" b="0" i="0" u="sng" dirty="0">
                <a:solidFill>
                  <a:srgbClr val="0E4D7A"/>
                </a:solidFill>
                <a:effectLst/>
                <a:latin typeface="Arimo"/>
                <a:hlinkClick r:id="rId14" tooltip="Go to Physics of the Dark Universe on ScienceDirect"/>
              </a:rPr>
              <a:t>Physics of the Dark Universe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 </a:t>
            </a:r>
            <a:r>
              <a:rPr lang="en-US" sz="1400" b="1" i="0" u="sng" dirty="0">
                <a:solidFill>
                  <a:srgbClr val="0E4D7A"/>
                </a:solidFill>
                <a:effectLst/>
                <a:latin typeface="Arimo"/>
                <a:hlinkClick r:id="rId15" tooltip="Go to table of contents for this volume/issue"/>
              </a:rPr>
              <a:t>28</a:t>
            </a:r>
            <a:r>
              <a:rPr lang="en-US" sz="1400" b="0" i="0" dirty="0">
                <a:solidFill>
                  <a:srgbClr val="303030"/>
                </a:solidFill>
                <a:effectLst/>
                <a:latin typeface="Arimo"/>
              </a:rPr>
              <a:t>, May 2020, 100494</a:t>
            </a:r>
          </a:p>
        </p:txBody>
      </p:sp>
    </p:spTree>
    <p:extLst>
      <p:ext uri="{BB962C8B-B14F-4D97-AF65-F5344CB8AC3E}">
        <p14:creationId xmlns:p14="http://schemas.microsoft.com/office/powerpoint/2010/main" val="2593355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64D03-6E73-B588-8C20-824E54B109B2}"/>
              </a:ext>
            </a:extLst>
          </p:cNvPr>
          <p:cNvSpPr txBox="1"/>
          <p:nvPr/>
        </p:nvSpPr>
        <p:spPr>
          <a:xfrm>
            <a:off x="240631" y="7071"/>
            <a:ext cx="12306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Global network of optical magnetometers for exotic physics searches (GNOME)</a:t>
            </a: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86115EEF-7DEE-6D5A-32FC-80CDCEDA6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2000" contrast="-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090" y="1350877"/>
            <a:ext cx="7155652" cy="4039572"/>
          </a:xfrm>
          <a:prstGeom prst="rect">
            <a:avLst/>
          </a:prstGeom>
        </p:spPr>
      </p:pic>
      <p:sp>
        <p:nvSpPr>
          <p:cNvPr id="7" name="Textfeld 9">
            <a:extLst>
              <a:ext uri="{FF2B5EF4-FFF2-40B4-BE49-F238E27FC236}">
                <a16:creationId xmlns:a16="http://schemas.microsoft.com/office/drawing/2014/main" id="{F38288BA-47AC-7E27-D7F5-8739B5D6B8A9}"/>
              </a:ext>
            </a:extLst>
          </p:cNvPr>
          <p:cNvSpPr txBox="1"/>
          <p:nvPr/>
        </p:nvSpPr>
        <p:spPr>
          <a:xfrm>
            <a:off x="2842081" y="3941862"/>
            <a:ext cx="13901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Mag. Shield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uppieren 25">
            <a:extLst>
              <a:ext uri="{FF2B5EF4-FFF2-40B4-BE49-F238E27FC236}">
                <a16:creationId xmlns:a16="http://schemas.microsoft.com/office/drawing/2014/main" id="{DD5076D2-125C-E5E4-E44E-735928E6F4E3}"/>
              </a:ext>
            </a:extLst>
          </p:cNvPr>
          <p:cNvGrpSpPr/>
          <p:nvPr/>
        </p:nvGrpSpPr>
        <p:grpSpPr>
          <a:xfrm>
            <a:off x="4464237" y="991691"/>
            <a:ext cx="1787669" cy="1232999"/>
            <a:chOff x="4308995" y="1032595"/>
            <a:chExt cx="1787669" cy="1232999"/>
          </a:xfrm>
        </p:grpSpPr>
        <p:sp>
          <p:nvSpPr>
            <p:cNvPr id="11" name="Textfeld 5">
              <a:extLst>
                <a:ext uri="{FF2B5EF4-FFF2-40B4-BE49-F238E27FC236}">
                  <a16:creationId xmlns:a16="http://schemas.microsoft.com/office/drawing/2014/main" id="{F3B37791-B482-09E5-6F5E-A055B0B65D8D}"/>
                </a:ext>
              </a:extLst>
            </p:cNvPr>
            <p:cNvSpPr txBox="1"/>
            <p:nvPr/>
          </p:nvSpPr>
          <p:spPr>
            <a:xfrm>
              <a:off x="4308995" y="1032595"/>
              <a:ext cx="178766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Rb Pump beam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" name="Gruppieren 13">
              <a:extLst>
                <a:ext uri="{FF2B5EF4-FFF2-40B4-BE49-F238E27FC236}">
                  <a16:creationId xmlns:a16="http://schemas.microsoft.com/office/drawing/2014/main" id="{F97D9B57-C9AE-59E2-DB5C-4D94C1E966EB}"/>
                </a:ext>
              </a:extLst>
            </p:cNvPr>
            <p:cNvGrpSpPr/>
            <p:nvPr/>
          </p:nvGrpSpPr>
          <p:grpSpPr>
            <a:xfrm>
              <a:off x="4716455" y="1491954"/>
              <a:ext cx="646200" cy="773640"/>
              <a:chOff x="4716455" y="1491954"/>
              <a:chExt cx="646200" cy="773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3" name="Freihand 11">
                    <a:extLst>
                      <a:ext uri="{FF2B5EF4-FFF2-40B4-BE49-F238E27FC236}">
                        <a16:creationId xmlns:a16="http://schemas.microsoft.com/office/drawing/2014/main" id="{74473B5D-FA50-D5BF-4968-DE1215B127A2}"/>
                      </a:ext>
                    </a:extLst>
                  </p14:cNvPr>
                  <p14:cNvContentPartPr/>
                  <p14:nvPr/>
                </p14:nvContentPartPr>
                <p14:xfrm>
                  <a:off x="4923095" y="1491954"/>
                  <a:ext cx="33840" cy="722520"/>
                </p14:xfrm>
              </p:contentPart>
            </mc:Choice>
            <mc:Fallback xmlns="">
              <p:pic>
                <p:nvPicPr>
                  <p:cNvPr id="12" name="Freihand 11">
                    <a:extLst>
                      <a:ext uri="{FF2B5EF4-FFF2-40B4-BE49-F238E27FC236}">
                        <a16:creationId xmlns:a16="http://schemas.microsoft.com/office/drawing/2014/main" id="{F9F89D58-0613-5C39-87DB-16707852D3A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860758" y="1428923"/>
                    <a:ext cx="158157" cy="8482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4" name="Freihand 12">
                    <a:extLst>
                      <a:ext uri="{FF2B5EF4-FFF2-40B4-BE49-F238E27FC236}">
                        <a16:creationId xmlns:a16="http://schemas.microsoft.com/office/drawing/2014/main" id="{58719535-B6C0-3553-F05E-0EF5AF9935B7}"/>
                      </a:ext>
                    </a:extLst>
                  </p14:cNvPr>
                  <p14:cNvContentPartPr/>
                  <p14:nvPr/>
                </p14:nvContentPartPr>
                <p14:xfrm>
                  <a:off x="4716455" y="2056074"/>
                  <a:ext cx="646200" cy="209520"/>
                </p14:xfrm>
              </p:contentPart>
            </mc:Choice>
            <mc:Fallback xmlns="">
              <p:pic>
                <p:nvPicPr>
                  <p:cNvPr id="13" name="Freihand 12">
                    <a:extLst>
                      <a:ext uri="{FF2B5EF4-FFF2-40B4-BE49-F238E27FC236}">
                        <a16:creationId xmlns:a16="http://schemas.microsoft.com/office/drawing/2014/main" id="{4A04442E-1017-0625-C22F-FE3EDEC73250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653455" y="1993182"/>
                    <a:ext cx="771840" cy="334944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5" name="Gruppieren 26">
            <a:extLst>
              <a:ext uri="{FF2B5EF4-FFF2-40B4-BE49-F238E27FC236}">
                <a16:creationId xmlns:a16="http://schemas.microsoft.com/office/drawing/2014/main" id="{4E79FA01-582D-6F8E-7930-0520F2B902C0}"/>
              </a:ext>
            </a:extLst>
          </p:cNvPr>
          <p:cNvGrpSpPr/>
          <p:nvPr/>
        </p:nvGrpSpPr>
        <p:grpSpPr>
          <a:xfrm>
            <a:off x="4802632" y="3833982"/>
            <a:ext cx="1659429" cy="1125638"/>
            <a:chOff x="4734521" y="3623874"/>
            <a:chExt cx="1659429" cy="1125638"/>
          </a:xfrm>
        </p:grpSpPr>
        <p:sp>
          <p:nvSpPr>
            <p:cNvPr id="16" name="Textfeld 6">
              <a:extLst>
                <a:ext uri="{FF2B5EF4-FFF2-40B4-BE49-F238E27FC236}">
                  <a16:creationId xmlns:a16="http://schemas.microsoft.com/office/drawing/2014/main" id="{8A15BE2D-1A27-7B74-011F-96DEB044A829}"/>
                </a:ext>
              </a:extLst>
            </p:cNvPr>
            <p:cNvSpPr txBox="1"/>
            <p:nvPr/>
          </p:nvSpPr>
          <p:spPr>
            <a:xfrm>
              <a:off x="4734521" y="4380180"/>
              <a:ext cx="165942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K Probe beam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FFC2C37-DB5A-C385-5418-687015EF4297}"/>
                </a:ext>
              </a:extLst>
            </p:cNvPr>
            <p:cNvGrpSpPr/>
            <p:nvPr/>
          </p:nvGrpSpPr>
          <p:grpSpPr>
            <a:xfrm>
              <a:off x="4908695" y="3623874"/>
              <a:ext cx="306000" cy="515160"/>
              <a:chOff x="4908695" y="3623874"/>
              <a:chExt cx="306000" cy="515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8" name="Freihand 14">
                    <a:extLst>
                      <a:ext uri="{FF2B5EF4-FFF2-40B4-BE49-F238E27FC236}">
                        <a16:creationId xmlns:a16="http://schemas.microsoft.com/office/drawing/2014/main" id="{46B24329-34AC-F33D-B366-45737A4925AD}"/>
                      </a:ext>
                    </a:extLst>
                  </p14:cNvPr>
                  <p14:cNvContentPartPr/>
                  <p14:nvPr/>
                </p14:nvContentPartPr>
                <p14:xfrm>
                  <a:off x="5023175" y="3766074"/>
                  <a:ext cx="159480" cy="372960"/>
                </p14:xfrm>
              </p:contentPart>
            </mc:Choice>
            <mc:Fallback xmlns="">
              <p:pic>
                <p:nvPicPr>
                  <p:cNvPr id="15" name="Freihand 14">
                    <a:extLst>
                      <a:ext uri="{FF2B5EF4-FFF2-40B4-BE49-F238E27FC236}">
                        <a16:creationId xmlns:a16="http://schemas.microsoft.com/office/drawing/2014/main" id="{22588CC6-82FB-767C-BF56-7D18773556B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960175" y="3703135"/>
                    <a:ext cx="285120" cy="4984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9" name="Freihand 15">
                    <a:extLst>
                      <a:ext uri="{FF2B5EF4-FFF2-40B4-BE49-F238E27FC236}">
                        <a16:creationId xmlns:a16="http://schemas.microsoft.com/office/drawing/2014/main" id="{DC82118D-7655-762E-33B0-5E718C46704A}"/>
                      </a:ext>
                    </a:extLst>
                  </p14:cNvPr>
                  <p14:cNvContentPartPr/>
                  <p14:nvPr/>
                </p14:nvContentPartPr>
                <p14:xfrm>
                  <a:off x="4908695" y="3623874"/>
                  <a:ext cx="306000" cy="290880"/>
                </p14:xfrm>
              </p:contentPart>
            </mc:Choice>
            <mc:Fallback xmlns="">
              <p:pic>
                <p:nvPicPr>
                  <p:cNvPr id="16" name="Freihand 15">
                    <a:extLst>
                      <a:ext uri="{FF2B5EF4-FFF2-40B4-BE49-F238E27FC236}">
                        <a16:creationId xmlns:a16="http://schemas.microsoft.com/office/drawing/2014/main" id="{2E2DA19E-B309-B28F-8549-7D2341983F8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845769" y="3560874"/>
                    <a:ext cx="431492" cy="416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0" name="Gruppieren 31">
            <a:extLst>
              <a:ext uri="{FF2B5EF4-FFF2-40B4-BE49-F238E27FC236}">
                <a16:creationId xmlns:a16="http://schemas.microsoft.com/office/drawing/2014/main" id="{398D7024-2A4F-16F7-8648-73CB3542224B}"/>
              </a:ext>
            </a:extLst>
          </p:cNvPr>
          <p:cNvGrpSpPr/>
          <p:nvPr/>
        </p:nvGrpSpPr>
        <p:grpSpPr>
          <a:xfrm>
            <a:off x="574035" y="1563370"/>
            <a:ext cx="4011462" cy="2109600"/>
            <a:chOff x="418793" y="1604274"/>
            <a:chExt cx="4011462" cy="2109600"/>
          </a:xfrm>
        </p:grpSpPr>
        <p:grpSp>
          <p:nvGrpSpPr>
            <p:cNvPr id="21" name="Gruppieren 24">
              <a:extLst>
                <a:ext uri="{FF2B5EF4-FFF2-40B4-BE49-F238E27FC236}">
                  <a16:creationId xmlns:a16="http://schemas.microsoft.com/office/drawing/2014/main" id="{EF75BEAF-8E24-3F1C-E102-0C02055414FA}"/>
                </a:ext>
              </a:extLst>
            </p:cNvPr>
            <p:cNvGrpSpPr/>
            <p:nvPr/>
          </p:nvGrpSpPr>
          <p:grpSpPr>
            <a:xfrm>
              <a:off x="418793" y="2392918"/>
              <a:ext cx="3751902" cy="1320956"/>
              <a:chOff x="418793" y="2392918"/>
              <a:chExt cx="3751902" cy="1320956"/>
            </a:xfrm>
          </p:grpSpPr>
          <p:sp>
            <p:nvSpPr>
              <p:cNvPr id="26" name="Textfeld 8">
                <a:extLst>
                  <a:ext uri="{FF2B5EF4-FFF2-40B4-BE49-F238E27FC236}">
                    <a16:creationId xmlns:a16="http://schemas.microsoft.com/office/drawing/2014/main" id="{0CB8C126-0650-7D33-D6C3-CA4688D1FB30}"/>
                  </a:ext>
                </a:extLst>
              </p:cNvPr>
              <p:cNvSpPr txBox="1"/>
              <p:nvPr/>
            </p:nvSpPr>
            <p:spPr>
              <a:xfrm>
                <a:off x="418793" y="2392918"/>
                <a:ext cx="774571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Motor</a:t>
                </a: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7" name="Gruppieren 23">
                <a:extLst>
                  <a:ext uri="{FF2B5EF4-FFF2-40B4-BE49-F238E27FC236}">
                    <a16:creationId xmlns:a16="http://schemas.microsoft.com/office/drawing/2014/main" id="{DC7085D5-C763-F79A-124A-4947AEB29D08}"/>
                  </a:ext>
                </a:extLst>
              </p:cNvPr>
              <p:cNvGrpSpPr/>
              <p:nvPr/>
            </p:nvGrpSpPr>
            <p:grpSpPr>
              <a:xfrm>
                <a:off x="769775" y="2898834"/>
                <a:ext cx="3400920" cy="815040"/>
                <a:chOff x="769775" y="2898834"/>
                <a:chExt cx="3400920" cy="815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28" name="Freihand 18">
                      <a:extLst>
                        <a:ext uri="{FF2B5EF4-FFF2-40B4-BE49-F238E27FC236}">
                          <a16:creationId xmlns:a16="http://schemas.microsoft.com/office/drawing/2014/main" id="{8E4EE346-0ADE-E72B-B94A-AB1459C597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4815" y="3303114"/>
                    <a:ext cx="3305880" cy="99360"/>
                  </p14:xfrm>
                </p:contentPart>
              </mc:Choice>
              <mc:Fallback xmlns="">
                <p:pic>
                  <p:nvPicPr>
                    <p:cNvPr id="19" name="Freihand 18">
                      <a:extLst>
                        <a:ext uri="{FF2B5EF4-FFF2-40B4-BE49-F238E27FC236}">
                          <a16:creationId xmlns:a16="http://schemas.microsoft.com/office/drawing/2014/main" id="{33FD6DE0-78E5-DF0E-ADCC-6BD54085C2A7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846815" y="3285114"/>
                      <a:ext cx="3341520" cy="13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29" name="Freihand 19">
                      <a:extLst>
                        <a:ext uri="{FF2B5EF4-FFF2-40B4-BE49-F238E27FC236}">
                          <a16:creationId xmlns:a16="http://schemas.microsoft.com/office/drawing/2014/main" id="{A529B719-7361-42F9-9446-44E6FBB08F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3495" y="3079914"/>
                    <a:ext cx="65880" cy="543600"/>
                  </p14:xfrm>
                </p:contentPart>
              </mc:Choice>
              <mc:Fallback xmlns="">
                <p:pic>
                  <p:nvPicPr>
                    <p:cNvPr id="20" name="Freihand 19">
                      <a:extLst>
                        <a:ext uri="{FF2B5EF4-FFF2-40B4-BE49-F238E27FC236}">
                          <a16:creationId xmlns:a16="http://schemas.microsoft.com/office/drawing/2014/main" id="{FD624326-2169-52A5-AB89-2646FC03BF57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815495" y="3061914"/>
                      <a:ext cx="101520" cy="579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30" name="Freihand 20">
                      <a:extLst>
                        <a:ext uri="{FF2B5EF4-FFF2-40B4-BE49-F238E27FC236}">
                          <a16:creationId xmlns:a16="http://schemas.microsoft.com/office/drawing/2014/main" id="{E8AF6BA3-0F5E-B37C-2EC7-8CEB2C3069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0135" y="3545394"/>
                    <a:ext cx="193320" cy="168480"/>
                  </p14:xfrm>
                </p:contentPart>
              </mc:Choice>
              <mc:Fallback xmlns="">
                <p:pic>
                  <p:nvPicPr>
                    <p:cNvPr id="21" name="Freihand 20">
                      <a:extLst>
                        <a:ext uri="{FF2B5EF4-FFF2-40B4-BE49-F238E27FC236}">
                          <a16:creationId xmlns:a16="http://schemas.microsoft.com/office/drawing/2014/main" id="{3589E516-396C-42D5-8166-C9BB947535C6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752135" y="3527394"/>
                      <a:ext cx="228960" cy="20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31" name="Freihand 22">
                      <a:extLst>
                        <a:ext uri="{FF2B5EF4-FFF2-40B4-BE49-F238E27FC236}">
                          <a16:creationId xmlns:a16="http://schemas.microsoft.com/office/drawing/2014/main" id="{E38955EE-7D77-578D-B613-DE3E2F3F1F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9775" y="2898834"/>
                    <a:ext cx="192600" cy="309600"/>
                  </p14:xfrm>
                </p:contentPart>
              </mc:Choice>
              <mc:Fallback xmlns="">
                <p:pic>
                  <p:nvPicPr>
                    <p:cNvPr id="23" name="Freihand 22">
                      <a:extLst>
                        <a:ext uri="{FF2B5EF4-FFF2-40B4-BE49-F238E27FC236}">
                          <a16:creationId xmlns:a16="http://schemas.microsoft.com/office/drawing/2014/main" id="{750D99DD-7DE1-D173-2493-ED74E33E7D62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751775" y="2880834"/>
                      <a:ext cx="228240" cy="345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22" name="Gruppieren 30">
              <a:extLst>
                <a:ext uri="{FF2B5EF4-FFF2-40B4-BE49-F238E27FC236}">
                  <a16:creationId xmlns:a16="http://schemas.microsoft.com/office/drawing/2014/main" id="{71564FA6-5ADF-B1FD-5F2A-EC92449D9A35}"/>
                </a:ext>
              </a:extLst>
            </p:cNvPr>
            <p:cNvGrpSpPr/>
            <p:nvPr/>
          </p:nvGrpSpPr>
          <p:grpSpPr>
            <a:xfrm>
              <a:off x="3449255" y="1604274"/>
              <a:ext cx="981000" cy="1283040"/>
              <a:chOff x="3449255" y="1604274"/>
              <a:chExt cx="981000" cy="1283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Freihand 27">
                    <a:extLst>
                      <a:ext uri="{FF2B5EF4-FFF2-40B4-BE49-F238E27FC236}">
                        <a16:creationId xmlns:a16="http://schemas.microsoft.com/office/drawing/2014/main" id="{9A30AACE-BFB5-3303-A46C-5932865721DA}"/>
                      </a:ext>
                    </a:extLst>
                  </p14:cNvPr>
                  <p14:cNvContentPartPr/>
                  <p14:nvPr/>
                </p14:nvContentPartPr>
                <p14:xfrm>
                  <a:off x="3591095" y="1796154"/>
                  <a:ext cx="820800" cy="1058040"/>
                </p14:xfrm>
              </p:contentPart>
            </mc:Choice>
            <mc:Fallback xmlns="">
              <p:pic>
                <p:nvPicPr>
                  <p:cNvPr id="28" name="Freihand 27">
                    <a:extLst>
                      <a:ext uri="{FF2B5EF4-FFF2-40B4-BE49-F238E27FC236}">
                        <a16:creationId xmlns:a16="http://schemas.microsoft.com/office/drawing/2014/main" id="{2F86E7EC-ABF9-8D6D-3EBE-C2F21F008C8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3573095" y="1778154"/>
                    <a:ext cx="856440" cy="109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4" name="Freihand 28">
                    <a:extLst>
                      <a:ext uri="{FF2B5EF4-FFF2-40B4-BE49-F238E27FC236}">
                        <a16:creationId xmlns:a16="http://schemas.microsoft.com/office/drawing/2014/main" id="{D10DDD02-7919-F3C0-3A3B-2CF60C72AC91}"/>
                      </a:ext>
                    </a:extLst>
                  </p14:cNvPr>
                  <p14:cNvContentPartPr/>
                  <p14:nvPr/>
                </p14:nvContentPartPr>
                <p14:xfrm>
                  <a:off x="3449255" y="2690754"/>
                  <a:ext cx="348120" cy="196560"/>
                </p14:xfrm>
              </p:contentPart>
            </mc:Choice>
            <mc:Fallback xmlns="">
              <p:pic>
                <p:nvPicPr>
                  <p:cNvPr id="29" name="Freihand 28">
                    <a:extLst>
                      <a:ext uri="{FF2B5EF4-FFF2-40B4-BE49-F238E27FC236}">
                        <a16:creationId xmlns:a16="http://schemas.microsoft.com/office/drawing/2014/main" id="{D733EEBD-4737-FBC7-331D-BF540BB0FF70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3431274" y="2672754"/>
                    <a:ext cx="383723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5" name="Freihand 29">
                    <a:extLst>
                      <a:ext uri="{FF2B5EF4-FFF2-40B4-BE49-F238E27FC236}">
                        <a16:creationId xmlns:a16="http://schemas.microsoft.com/office/drawing/2014/main" id="{D018101F-84C5-CC48-7502-D3045D923890}"/>
                      </a:ext>
                    </a:extLst>
                  </p14:cNvPr>
                  <p14:cNvContentPartPr/>
                  <p14:nvPr/>
                </p14:nvContentPartPr>
                <p14:xfrm>
                  <a:off x="4186535" y="1604274"/>
                  <a:ext cx="243720" cy="411480"/>
                </p14:xfrm>
              </p:contentPart>
            </mc:Choice>
            <mc:Fallback xmlns="">
              <p:pic>
                <p:nvPicPr>
                  <p:cNvPr id="30" name="Freihand 29">
                    <a:extLst>
                      <a:ext uri="{FF2B5EF4-FFF2-40B4-BE49-F238E27FC236}">
                        <a16:creationId xmlns:a16="http://schemas.microsoft.com/office/drawing/2014/main" id="{08B3B8EF-10AE-756E-5AF6-5CEFBC094471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168535" y="1586290"/>
                    <a:ext cx="279360" cy="44708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32" name="Grafik 7">
            <a:extLst>
              <a:ext uri="{FF2B5EF4-FFF2-40B4-BE49-F238E27FC236}">
                <a16:creationId xmlns:a16="http://schemas.microsoft.com/office/drawing/2014/main" id="{ECC2BD1A-FE85-C299-81D6-E72AA37D7AFC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39817" y="949662"/>
            <a:ext cx="3100338" cy="2279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feld 10">
            <a:extLst>
              <a:ext uri="{FF2B5EF4-FFF2-40B4-BE49-F238E27FC236}">
                <a16:creationId xmlns:a16="http://schemas.microsoft.com/office/drawing/2014/main" id="{1BCC5376-82F5-65B6-4144-E0D5D6C1E756}"/>
              </a:ext>
            </a:extLst>
          </p:cNvPr>
          <p:cNvSpPr txBox="1"/>
          <p:nvPr/>
        </p:nvSpPr>
        <p:spPr>
          <a:xfrm>
            <a:off x="8868474" y="3409428"/>
            <a:ext cx="3082895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20mm gas cell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3 bar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He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= 32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mHz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Rb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200°C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8C4FD5-0184-A06D-601B-275CE69C35A9}"/>
              </a:ext>
            </a:extLst>
          </p:cNvPr>
          <p:cNvSpPr txBox="1"/>
          <p:nvPr/>
        </p:nvSpPr>
        <p:spPr>
          <a:xfrm>
            <a:off x="2086408" y="5602942"/>
            <a:ext cx="77568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Prequel: Demonstration of sensitivity to mass ranges 10</a:t>
            </a:r>
            <a:r>
              <a:rPr lang="en-US" b="1" baseline="30000" dirty="0"/>
              <a:t>-22</a:t>
            </a:r>
            <a:r>
              <a:rPr lang="en-US" b="1" dirty="0"/>
              <a:t>-10</a:t>
            </a:r>
            <a:r>
              <a:rPr lang="en-US" b="1" baseline="30000" dirty="0"/>
              <a:t>-6 </a:t>
            </a:r>
            <a:r>
              <a:rPr lang="en-US" b="1" dirty="0"/>
              <a:t>eV</a:t>
            </a:r>
            <a:br>
              <a:rPr lang="de-DE" b="1" dirty="0">
                <a:sym typeface="Symbol" panose="05050102010706020507" pitchFamily="18" charset="2"/>
              </a:rPr>
            </a:br>
            <a:endParaRPr lang="de-DE" b="1" dirty="0">
              <a:sym typeface="Symbol" panose="05050102010706020507" pitchFamily="18" charset="2"/>
            </a:endParaRPr>
          </a:p>
          <a:p>
            <a:pPr algn="ctr"/>
            <a:r>
              <a:rPr lang="en-US" b="1" dirty="0"/>
              <a:t>PRISMA++: Scaling it up! (sample development, for example: new vapor cells)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70AC71-9077-1F9F-CE96-27593F7867CC}"/>
              </a:ext>
            </a:extLst>
          </p:cNvPr>
          <p:cNvSpPr txBox="1"/>
          <p:nvPr/>
        </p:nvSpPr>
        <p:spPr>
          <a:xfrm>
            <a:off x="505924" y="565879"/>
            <a:ext cx="707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Spin-based Gyroscope = Advanced GNOME station = </a:t>
            </a:r>
            <a:r>
              <a:rPr lang="en-US" dirty="0" err="1"/>
              <a:t>CASPEr</a:t>
            </a:r>
            <a:r>
              <a:rPr lang="en-US" dirty="0"/>
              <a:t> Helium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6767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2E5AA-AF1B-8A44-679D-A2BF6A942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70C795-B9D9-AAC2-BC65-CEC519132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032496"/>
              </p:ext>
            </p:extLst>
          </p:nvPr>
        </p:nvGraphicFramePr>
        <p:xfrm>
          <a:off x="0" y="4640580"/>
          <a:ext cx="12192000" cy="22174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096883">
                  <a:extLst>
                    <a:ext uri="{9D8B030D-6E8A-4147-A177-3AD203B41FA5}">
                      <a16:colId xmlns:a16="http://schemas.microsoft.com/office/drawing/2014/main" val="2424066318"/>
                    </a:ext>
                  </a:extLst>
                </a:gridCol>
                <a:gridCol w="9095117">
                  <a:extLst>
                    <a:ext uri="{9D8B030D-6E8A-4147-A177-3AD203B41FA5}">
                      <a16:colId xmlns:a16="http://schemas.microsoft.com/office/drawing/2014/main" val="2640787056"/>
                    </a:ext>
                  </a:extLst>
                </a:gridCol>
              </a:tblGrid>
              <a:tr h="621541">
                <a:tc>
                  <a:txBody>
                    <a:bodyPr/>
                    <a:lstStyle/>
                    <a:p>
                      <a:pPr algn="l" fontAlgn="t"/>
                      <a:r>
                        <a:rPr lang="en-US" u="none">
                          <a:solidFill>
                            <a:schemeClr val="tx1"/>
                          </a:solidFill>
                          <a:effectLst/>
                        </a:rPr>
                        <a:t>July 31- August 05, 2022</a:t>
                      </a: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dirty="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Ultralight Dark Matter - Scientific foundations and experimental searches Summer School</a:t>
                      </a:r>
                      <a:br>
                        <a:rPr lang="en-US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u="none" dirty="0">
                          <a:solidFill>
                            <a:schemeClr val="tx1"/>
                          </a:solidFill>
                          <a:effectLst/>
                        </a:rPr>
                        <a:t>(Physics Center Bad </a:t>
                      </a:r>
                      <a:r>
                        <a:rPr lang="en-US" u="none" dirty="0" err="1">
                          <a:solidFill>
                            <a:schemeClr val="tx1"/>
                          </a:solidFill>
                          <a:effectLst/>
                        </a:rPr>
                        <a:t>Honnef</a:t>
                      </a:r>
                      <a:r>
                        <a:rPr lang="en-US" u="none" dirty="0">
                          <a:solidFill>
                            <a:schemeClr val="tx1"/>
                          </a:solidFill>
                          <a:effectLst/>
                        </a:rPr>
                        <a:t>, Germany)</a:t>
                      </a: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149994698"/>
                  </a:ext>
                </a:extLst>
              </a:tr>
              <a:tr h="453304">
                <a:tc>
                  <a:txBody>
                    <a:bodyPr/>
                    <a:lstStyle/>
                    <a:p>
                      <a:pPr algn="l" fontAlgn="t"/>
                      <a:r>
                        <a:rPr lang="en-US" u="none">
                          <a:solidFill>
                            <a:schemeClr val="tx1"/>
                          </a:solidFill>
                          <a:effectLst/>
                        </a:rPr>
                        <a:t>August 08-12, 2022</a:t>
                      </a: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17th Patras Workshop on Axions, WIMPs and WISPs</a:t>
                      </a:r>
                      <a:br>
                        <a:rPr lang="en-US" u="none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u="none">
                          <a:solidFill>
                            <a:schemeClr val="tx1"/>
                          </a:solidFill>
                          <a:effectLst/>
                        </a:rPr>
                        <a:t>(Johannes Gutenberg University in Mainz (JGU), Germany)</a:t>
                      </a: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289770601"/>
                  </a:ext>
                </a:extLst>
              </a:tr>
              <a:tr h="621541">
                <a:tc>
                  <a:txBody>
                    <a:bodyPr/>
                    <a:lstStyle/>
                    <a:p>
                      <a:pPr algn="l" fontAlgn="t"/>
                      <a:r>
                        <a:rPr lang="en-US" u="none">
                          <a:solidFill>
                            <a:schemeClr val="tx1"/>
                          </a:solidFill>
                          <a:effectLst/>
                        </a:rPr>
                        <a:t>August 15-19, 2022</a:t>
                      </a: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dirty="0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Wavy Dark Matter Detection with Quantum Networks Workshop</a:t>
                      </a:r>
                      <a:br>
                        <a:rPr lang="en-US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u="none" dirty="0">
                          <a:solidFill>
                            <a:schemeClr val="tx1"/>
                          </a:solidFill>
                          <a:effectLst/>
                        </a:rPr>
                        <a:t>(Mainz Institute for Theoretical Physics (MITP), Germany)</a:t>
                      </a: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2682335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49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58D3-1FC8-933B-AA97-F82580F5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41719"/>
          </a:xfrm>
        </p:spPr>
        <p:txBody>
          <a:bodyPr>
            <a:normAutofit fontScale="90000"/>
          </a:bodyPr>
          <a:lstStyle/>
          <a:p>
            <a:r>
              <a:rPr lang="en-US" dirty="0"/>
              <a:t>Plans for the next 10 years</a:t>
            </a:r>
            <a:br>
              <a:rPr lang="en-US" dirty="0"/>
            </a:br>
            <a:r>
              <a:rPr lang="en-US" sz="2200" b="0" i="1" dirty="0">
                <a:solidFill>
                  <a:srgbClr val="FFFF00"/>
                </a:solidFill>
                <a:effectLst/>
                <a:latin typeface="Google Sans"/>
              </a:rPr>
              <a:t>“Prediction is very difficult, especially if it's about the future!” </a:t>
            </a:r>
            <a:r>
              <a:rPr lang="en-US" sz="2200" b="0" dirty="0">
                <a:solidFill>
                  <a:srgbClr val="FFFF00"/>
                </a:solidFill>
                <a:effectLst/>
                <a:latin typeface="Google Sans"/>
              </a:rPr>
              <a:t>Niels Bohr and only later Yogi Berra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4C69EA-2022-D2C7-D9AA-60BED08F4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BCEF-CB8C-EAA8-E664-FC42BADFEF15}"/>
              </a:ext>
            </a:extLst>
          </p:cNvPr>
          <p:cNvSpPr txBox="1"/>
          <p:nvPr/>
        </p:nvSpPr>
        <p:spPr>
          <a:xfrm>
            <a:off x="0" y="917912"/>
            <a:ext cx="1219199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Breakthrough progress in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Book Antiqua"/>
                <a:ea typeface="+mn-ea"/>
                <a:cs typeface="+mn-cs"/>
              </a:rPr>
              <a:t>Dark Matter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searches:  CASPEr, GNOME, atomic &amp; molecular spectroscopy, hybrid networks. Possible extension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Book Antiqua"/>
                <a:ea typeface="+mn-ea"/>
                <a:cs typeface="+mn-cs"/>
              </a:rPr>
              <a:t>high-frequency gravitational waves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Development and application of novel modalities in magnetic resonance, including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Book Antiqua"/>
                <a:ea typeface="+mn-ea"/>
                <a:cs typeface="+mn-cs"/>
              </a:rPr>
              <a:t>zero- to ultralow-field NMR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Book Antiqu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Book Antiqua"/>
                <a:ea typeface="+mn-ea"/>
                <a:cs typeface="+mn-cs"/>
              </a:rPr>
              <a:t>Spectroscopy 2.0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 a novel approach to spectroscopy of complex systems for fundamental physics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Development of novel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Book Antiqua"/>
                <a:ea typeface="+mn-ea"/>
                <a:cs typeface="+mn-cs"/>
              </a:rPr>
              <a:t>quantum sensors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(alkali-noble-gas hybrid sensors, diamond color centers,…)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Experimental study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Book Antiqua"/>
                <a:ea typeface="+mn-ea"/>
                <a:cs typeface="+mn-cs"/>
              </a:rPr>
              <a:t>atomic and molecular parity violation and molecular chirality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Book Antiqu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Book Antiqua"/>
                <a:ea typeface="+mn-ea"/>
                <a:cs typeface="+mn-cs"/>
              </a:rPr>
              <a:t>Fundamental physics with levitated magnets (LEMAQUME)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Book Antiqu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Book Antiqua"/>
                <a:ea typeface="+mn-ea"/>
                <a:cs typeface="+mn-cs"/>
              </a:rPr>
              <a:t>Antimatter-on-a-chip (AMOC)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Book Antiqu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Book Antiqua"/>
                <a:ea typeface="+mn-ea"/>
                <a:cs typeface="+mn-cs"/>
              </a:rPr>
              <a:t>Applications of  novel sensing in condensed matter physics and biomedical research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Book Antiqu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External projects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Book Antiqua"/>
                <a:ea typeface="+mn-ea"/>
                <a:cs typeface="+mn-cs"/>
              </a:rPr>
              <a:t>Gamma Factory @ CERN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and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Book Antiqua"/>
                <a:ea typeface="+mn-ea"/>
                <a:cs typeface="+mn-cs"/>
              </a:rPr>
              <a:t>(anti)proton EDM @ BNL(?)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Book Antiqu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0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877</Words>
  <Application>Microsoft Macintosh PowerPoint</Application>
  <PresentationFormat>Widescreen</PresentationFormat>
  <Paragraphs>72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Arial</vt:lpstr>
      <vt:lpstr>Arimo</vt:lpstr>
      <vt:lpstr>Book Antiqua</vt:lpstr>
      <vt:lpstr>Calibri</vt:lpstr>
      <vt:lpstr>Calibri Light</vt:lpstr>
      <vt:lpstr>Cambria Math</vt:lpstr>
      <vt:lpstr>Google Sans</vt:lpstr>
      <vt:lpstr>Lucida Sans</vt:lpstr>
      <vt:lpstr>Wingdings</vt:lpstr>
      <vt:lpstr>Wingdings 2</vt:lpstr>
      <vt:lpstr>Wingdings 3</vt:lpstr>
      <vt:lpstr>Office Theme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Plans for the next 10 years “Prediction is very difficult, especially if it's about the future!” Niels Bohr and only later Yogi Berra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Hendrik Bekker</dc:creator>
  <cp:lastModifiedBy>Tatyana Galatyuk</cp:lastModifiedBy>
  <cp:revision>3</cp:revision>
  <dcterms:created xsi:type="dcterms:W3CDTF">2023-11-09T15:06:28Z</dcterms:created>
  <dcterms:modified xsi:type="dcterms:W3CDTF">2023-11-27T05:27:30Z</dcterms:modified>
</cp:coreProperties>
</file>