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29"/>
  </p:notesMasterIdLst>
  <p:handoutMasterIdLst>
    <p:handoutMasterId r:id="rId30"/>
  </p:handoutMasterIdLst>
  <p:sldIdLst>
    <p:sldId id="421" r:id="rId2"/>
    <p:sldId id="391" r:id="rId3"/>
    <p:sldId id="444" r:id="rId4"/>
    <p:sldId id="395" r:id="rId5"/>
    <p:sldId id="398" r:id="rId6"/>
    <p:sldId id="396" r:id="rId7"/>
    <p:sldId id="452" r:id="rId8"/>
    <p:sldId id="442" r:id="rId9"/>
    <p:sldId id="431" r:id="rId10"/>
    <p:sldId id="437" r:id="rId11"/>
    <p:sldId id="438" r:id="rId12"/>
    <p:sldId id="440" r:id="rId13"/>
    <p:sldId id="439" r:id="rId14"/>
    <p:sldId id="450" r:id="rId15"/>
    <p:sldId id="448" r:id="rId16"/>
    <p:sldId id="449" r:id="rId17"/>
    <p:sldId id="454" r:id="rId18"/>
    <p:sldId id="455" r:id="rId19"/>
    <p:sldId id="456" r:id="rId20"/>
    <p:sldId id="390" r:id="rId21"/>
    <p:sldId id="428" r:id="rId22"/>
    <p:sldId id="427" r:id="rId23"/>
    <p:sldId id="445" r:id="rId24"/>
    <p:sldId id="446" r:id="rId25"/>
    <p:sldId id="447" r:id="rId26"/>
    <p:sldId id="451" r:id="rId27"/>
    <p:sldId id="369" r:id="rId28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AC1AED61-0D0C-4FE1-B36D-56E6283B70B3}">
          <p14:sldIdLst>
            <p14:sldId id="421"/>
            <p14:sldId id="391"/>
            <p14:sldId id="444"/>
            <p14:sldId id="395"/>
            <p14:sldId id="398"/>
            <p14:sldId id="396"/>
            <p14:sldId id="452"/>
            <p14:sldId id="442"/>
            <p14:sldId id="431"/>
            <p14:sldId id="437"/>
            <p14:sldId id="438"/>
            <p14:sldId id="440"/>
            <p14:sldId id="439"/>
            <p14:sldId id="450"/>
            <p14:sldId id="448"/>
            <p14:sldId id="449"/>
            <p14:sldId id="454"/>
            <p14:sldId id="455"/>
            <p14:sldId id="456"/>
            <p14:sldId id="390"/>
            <p14:sldId id="428"/>
            <p14:sldId id="427"/>
          </p14:sldIdLst>
        </p14:section>
        <p14:section name="Reserve" id="{F2777780-4931-499A-8475-7CC1E39ED8E5}">
          <p14:sldIdLst>
            <p14:sldId id="445"/>
            <p14:sldId id="446"/>
            <p14:sldId id="447"/>
            <p14:sldId id="451"/>
            <p14:sldId id="3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1918"/>
    <a:srgbClr val="710B0A"/>
    <a:srgbClr val="F9BE5D"/>
    <a:srgbClr val="68120F"/>
    <a:srgbClr val="007C00"/>
    <a:srgbClr val="EAEFF7"/>
    <a:srgbClr val="005AA0"/>
    <a:srgbClr val="1E568E"/>
    <a:srgbClr val="B0255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4" autoAdjust="0"/>
    <p:restoredTop sz="78512" autoAdjust="0"/>
  </p:normalViewPr>
  <p:slideViewPr>
    <p:cSldViewPr snapToGrid="0">
      <p:cViewPr varScale="1">
        <p:scale>
          <a:sx n="89" d="100"/>
          <a:sy n="89" d="100"/>
        </p:scale>
        <p:origin x="12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35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4" y="3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D32EA-43EB-4218-97FE-AF5069AAD8F7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377317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4" y="9377317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BAFF6-E6A7-4615-9B49-78CD558C3A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106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3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55D0F-1C13-4211-B697-BA62A194EB3F}" type="datetimeFigureOut">
              <a:rPr lang="de-DE" smtClean="0"/>
              <a:t>05.12.2024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377317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F42D7-F416-4762-AE0E-B8B046E4DA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177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3488"/>
            <a:ext cx="5921375" cy="3332162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5F42D7-F416-4762-AE0E-B8B046E4DAF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540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889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363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881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Beamtime</a:t>
            </a:r>
            <a:r>
              <a:rPr lang="de-DE" dirty="0"/>
              <a:t> March 2024:</a:t>
            </a:r>
          </a:p>
          <a:p>
            <a:r>
              <a:rPr lang="de-DE" dirty="0"/>
              <a:t>Bare Ar </a:t>
            </a:r>
            <a:r>
              <a:rPr lang="de-DE" dirty="0" err="1"/>
              <a:t>ions</a:t>
            </a:r>
            <a:r>
              <a:rPr lang="de-DE" dirty="0"/>
              <a:t> </a:t>
            </a:r>
            <a:r>
              <a:rPr lang="de-DE" dirty="0" err="1"/>
              <a:t>decelerated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ESR down to 4 </a:t>
            </a:r>
            <a:r>
              <a:rPr lang="de-DE" dirty="0" err="1"/>
              <a:t>MeV</a:t>
            </a:r>
            <a:r>
              <a:rPr lang="de-DE" dirty="0"/>
              <a:t>/u and </a:t>
            </a:r>
            <a:r>
              <a:rPr lang="de-DE" dirty="0" err="1"/>
              <a:t>then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IH and </a:t>
            </a:r>
            <a:r>
              <a:rPr lang="de-DE" dirty="0" err="1"/>
              <a:t>the</a:t>
            </a:r>
            <a:r>
              <a:rPr lang="de-DE" dirty="0"/>
              <a:t> RFQ to 6 </a:t>
            </a:r>
            <a:r>
              <a:rPr lang="de-DE" dirty="0" err="1"/>
              <a:t>keV</a:t>
            </a:r>
            <a:r>
              <a:rPr lang="de-DE" dirty="0"/>
              <a:t>/u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05.12.2024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319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Dark Blue: slow </a:t>
            </a:r>
            <a:r>
              <a:rPr lang="de-DE" dirty="0" err="1"/>
              <a:t>ions</a:t>
            </a:r>
            <a:r>
              <a:rPr lang="de-DE" dirty="0"/>
              <a:t> </a:t>
            </a:r>
            <a:r>
              <a:rPr lang="de-DE" dirty="0" err="1"/>
              <a:t>shortly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Penning</a:t>
            </a:r>
            <a:r>
              <a:rPr lang="de-DE" dirty="0"/>
              <a:t> </a:t>
            </a:r>
            <a:r>
              <a:rPr lang="de-DE" dirty="0" err="1"/>
              <a:t>trap</a:t>
            </a: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Green: signal observed behind the Cooling Trap. The signal induced by the primary beam is displayed in a lighter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colour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separate it from the signal of interest, corresponding to the decelerated ion bunch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 and length of the peaks correspond to those of the bunch coming from the ESR.</a:t>
            </a:r>
          </a:p>
          <a:p>
            <a:endParaRPr lang="de-DE" dirty="0"/>
          </a:p>
          <a:p>
            <a:r>
              <a:rPr lang="de-DE" dirty="0"/>
              <a:t>Next </a:t>
            </a:r>
            <a:r>
              <a:rPr lang="de-DE" dirty="0" err="1"/>
              <a:t>signal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animation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signal of trapped accelerator-produced ions after ejection from the Cooling Trap.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ions were stored for 100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Finally: Ion signal plotted over various storage times. Exponential decay fit: particle lifetime of the 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36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Ar-ions in the trap is calculated to (11.6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±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0.5) 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8314AC0-CD37-42EC-BEBF-7F144DC18E82}" type="datetime1">
              <a:rPr lang="de-DE" smtClean="0"/>
              <a:t>05.12.2024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Fachbereich | Institut | Person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9A431-735D-4157-B499-868DAC0D551C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094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080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296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124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need to repeat the details on the PAC?</a:t>
            </a:r>
          </a:p>
        </p:txBody>
      </p:sp>
    </p:spTree>
    <p:extLst>
      <p:ext uri="{BB962C8B-B14F-4D97-AF65-F5344CB8AC3E}">
        <p14:creationId xmlns:p14="http://schemas.microsoft.com/office/powerpoint/2010/main" val="2848598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36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001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403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940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456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updated drawing (HHT beamline is wrong) -&gt; who</a:t>
            </a:r>
            <a:r>
              <a:rPr lang="en-US" baseline="0" dirty="0"/>
              <a:t> made the </a:t>
            </a:r>
            <a:r>
              <a:rPr lang="en-US" dirty="0"/>
              <a:t>original?</a:t>
            </a:r>
          </a:p>
        </p:txBody>
      </p:sp>
    </p:spTree>
    <p:extLst>
      <p:ext uri="{BB962C8B-B14F-4D97-AF65-F5344CB8AC3E}">
        <p14:creationId xmlns:p14="http://schemas.microsoft.com/office/powerpoint/2010/main" val="2098554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823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2407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5F42D7-F416-4762-AE0E-B8B046E4DAF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646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038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807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A R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6285" y="-1"/>
            <a:ext cx="9797143" cy="7489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 b="1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853240" y="6659479"/>
            <a:ext cx="10485521" cy="198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4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460078" y="6659479"/>
            <a:ext cx="731921" cy="198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DFA5A-E65A-44E2-A421-F5BEA1F33A6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27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27383"/>
            <a:ext cx="9456373" cy="936104"/>
          </a:xfrm>
        </p:spPr>
        <p:txBody>
          <a:bodyPr/>
          <a:lstStyle/>
          <a:p>
            <a:r>
              <a:rPr lang="en-US" dirty="0"/>
              <a:t>Click to edit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45" y="6492876"/>
            <a:ext cx="2844800" cy="365125"/>
          </a:xfrm>
        </p:spPr>
        <p:txBody>
          <a:bodyPr/>
          <a:lstStyle>
            <a:lvl1pPr defTabSz="914377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srgbClr val="FFFFFF"/>
                </a:solidFill>
              </a:rPr>
              <a:pPr algn="l"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11089218" y="6607177"/>
            <a:ext cx="971549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33DD849-5874-40B0-9F89-88713C256254}" type="slidenum">
              <a:rPr lang="de-DE" sz="1200" smtClean="0"/>
              <a:pPr>
                <a:defRPr/>
              </a:pPr>
              <a:t>‹Nr.›</a:t>
            </a:fld>
            <a:endParaRPr lang="de-DE" sz="1200"/>
          </a:p>
        </p:txBody>
      </p:sp>
    </p:spTree>
    <p:extLst>
      <p:ext uri="{BB962C8B-B14F-4D97-AF65-F5344CB8AC3E}">
        <p14:creationId xmlns:p14="http://schemas.microsoft.com/office/powerpoint/2010/main" val="384384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81152-CDBC-2CF0-4AAB-24F6EF82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BA39E29-D23B-4501-2C32-D345F9D7D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484B30-0732-420E-93D4-8454FEA8F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FB017D-0C1F-34D0-7E7F-CB968A6A2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2EC91-7953-4D9B-BF46-8F2C1647F8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1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23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513" y="174172"/>
            <a:ext cx="8095055" cy="935045"/>
          </a:xfrm>
        </p:spPr>
        <p:txBody>
          <a:bodyPr anchor="b"/>
          <a:lstStyle>
            <a:lvl1pPr marL="0" indent="0" algn="l">
              <a:buNone/>
              <a:defRPr sz="2667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7497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513" y="174172"/>
            <a:ext cx="8095055" cy="935045"/>
          </a:xfrm>
        </p:spPr>
        <p:txBody>
          <a:bodyPr anchor="b"/>
          <a:lstStyle>
            <a:lvl1pPr marL="0" indent="0" algn="l">
              <a:buNone/>
              <a:defRPr sz="2667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47494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000" y="36000"/>
            <a:ext cx="864000" cy="72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36000"/>
            <a:ext cx="1096338" cy="720000"/>
          </a:xfrm>
          <a:prstGeom prst="rect">
            <a:avLst/>
          </a:prstGeom>
        </p:spPr>
      </p:pic>
      <p:cxnSp>
        <p:nvCxnSpPr>
          <p:cNvPr id="7" name="Gerader Verbinder 6"/>
          <p:cNvCxnSpPr/>
          <p:nvPr userDrawn="1"/>
        </p:nvCxnSpPr>
        <p:spPr>
          <a:xfrm flipV="1">
            <a:off x="0" y="792000"/>
            <a:ext cx="12192000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853240" y="6659479"/>
            <a:ext cx="10485521" cy="1985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1460078" y="6659479"/>
            <a:ext cx="731921" cy="198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DFA5A-E65A-44E2-A421-F5BEA1F33A6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2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6.jpeg"/><Relationship Id="rId3" Type="http://schemas.openxmlformats.org/officeDocument/2006/relationships/image" Target="../media/image39.png"/><Relationship Id="rId7" Type="http://schemas.openxmlformats.org/officeDocument/2006/relationships/image" Target="../media/image88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33.png"/><Relationship Id="rId4" Type="http://schemas.openxmlformats.org/officeDocument/2006/relationships/image" Target="../media/image4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36.jpeg"/><Relationship Id="rId7" Type="http://schemas.openxmlformats.org/officeDocument/2006/relationships/image" Target="../media/image49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18.gif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13" Type="http://schemas.openxmlformats.org/officeDocument/2006/relationships/image" Target="../media/image36.jpeg"/><Relationship Id="rId3" Type="http://schemas.openxmlformats.org/officeDocument/2006/relationships/image" Target="../media/image55.png"/><Relationship Id="rId7" Type="http://schemas.openxmlformats.org/officeDocument/2006/relationships/image" Target="../media/image59.em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29.png"/><Relationship Id="rId5" Type="http://schemas.openxmlformats.org/officeDocument/2006/relationships/image" Target="../media/image57.png"/><Relationship Id="rId10" Type="http://schemas.openxmlformats.org/officeDocument/2006/relationships/image" Target="../media/image62.emf"/><Relationship Id="rId4" Type="http://schemas.openxmlformats.org/officeDocument/2006/relationships/image" Target="../media/image56.png"/><Relationship Id="rId9" Type="http://schemas.openxmlformats.org/officeDocument/2006/relationships/image" Target="../media/image6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33.pn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3.png"/><Relationship Id="rId5" Type="http://schemas.openxmlformats.org/officeDocument/2006/relationships/image" Target="../media/image77.png"/><Relationship Id="rId10" Type="http://schemas.openxmlformats.org/officeDocument/2006/relationships/image" Target="../media/image72.jpe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80.png"/><Relationship Id="rId18" Type="http://schemas.openxmlformats.org/officeDocument/2006/relationships/image" Target="../media/image26.svg"/><Relationship Id="rId3" Type="http://schemas.openxmlformats.org/officeDocument/2006/relationships/image" Target="../media/image74.png"/><Relationship Id="rId21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20.sv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4.sv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5" Type="http://schemas.openxmlformats.org/officeDocument/2006/relationships/image" Target="../media/image81.png"/><Relationship Id="rId10" Type="http://schemas.openxmlformats.org/officeDocument/2006/relationships/image" Target="../media/image18.svg"/><Relationship Id="rId19" Type="http://schemas.openxmlformats.org/officeDocument/2006/relationships/image" Target="../media/image83.png"/><Relationship Id="rId4" Type="http://schemas.openxmlformats.org/officeDocument/2006/relationships/image" Target="../media/image12.svg"/><Relationship Id="rId9" Type="http://schemas.openxmlformats.org/officeDocument/2006/relationships/image" Target="../media/image78.png"/><Relationship Id="rId14" Type="http://schemas.openxmlformats.org/officeDocument/2006/relationships/image" Target="../media/image22.svg"/><Relationship Id="rId22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image" Target="../media/image84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5" Type="http://schemas.microsoft.com/office/2007/relationships/hdphoto" Target="../media/hdphoto1.wdp"/><Relationship Id="rId10" Type="http://schemas.openxmlformats.org/officeDocument/2006/relationships/image" Target="../media/image89.jpeg"/><Relationship Id="rId4" Type="http://schemas.openxmlformats.org/officeDocument/2006/relationships/image" Target="../media/image85.png"/><Relationship Id="rId9" Type="http://schemas.openxmlformats.org/officeDocument/2006/relationships/image" Target="../media/image8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gsi.de/e/APPA_FSP_2025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emf"/><Relationship Id="rId17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png"/><Relationship Id="rId3" Type="http://schemas.openxmlformats.org/officeDocument/2006/relationships/image" Target="../media/image33.png"/><Relationship Id="rId21" Type="http://schemas.openxmlformats.org/officeDocument/2006/relationships/image" Target="../media/image37.png"/><Relationship Id="rId17" Type="http://schemas.openxmlformats.org/officeDocument/2006/relationships/image" Target="NULL"/><Relationship Id="rId2" Type="http://schemas.openxmlformats.org/officeDocument/2006/relationships/notesSlide" Target="../notesSlides/notesSlide7.xml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35.png"/><Relationship Id="rId4" Type="http://schemas.openxmlformats.org/officeDocument/2006/relationships/image" Target="../media/image32.png"/><Relationship Id="rId22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>
            <a:off x="0" y="979714"/>
            <a:ext cx="12192000" cy="27836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ErUM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-FSP T05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“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Aufbau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von APPA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bei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FAIR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Status</a:t>
            </a:r>
            <a:r>
              <a:rPr kumimoji="0" lang="de-DE" sz="4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de-DE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and</a:t>
            </a:r>
            <a:r>
              <a:rPr kumimoji="0" lang="de-DE" sz="4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de-DE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Perspectives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823871" y="4072325"/>
            <a:ext cx="45442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800" b="1" dirty="0" smtClean="0"/>
              <a:t>Stefan Schippers </a:t>
            </a:r>
          </a:p>
          <a:p>
            <a:pPr algn="ctr"/>
            <a:r>
              <a:rPr lang="de-DE" sz="2400" dirty="0" smtClean="0"/>
              <a:t>Sprecher des </a:t>
            </a:r>
            <a:r>
              <a:rPr lang="de-DE" sz="2400" dirty="0" err="1" smtClean="0"/>
              <a:t>ErUM</a:t>
            </a:r>
            <a:r>
              <a:rPr lang="de-DE" sz="2400" dirty="0" smtClean="0"/>
              <a:t>-FSP T05</a:t>
            </a:r>
          </a:p>
          <a:p>
            <a:pPr algn="ctr"/>
            <a:r>
              <a:rPr lang="de-DE" sz="2400" dirty="0" smtClean="0"/>
              <a:t>Justus-Liebig-Universität Gießen</a:t>
            </a:r>
          </a:p>
          <a:p>
            <a:pPr algn="ctr"/>
            <a:r>
              <a:rPr lang="de-DE" sz="2400" dirty="0" smtClean="0"/>
              <a:t>HFHF Campus Gießen</a:t>
            </a:r>
            <a:endParaRPr lang="en-US" sz="2400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1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8" y="5099213"/>
            <a:ext cx="2707538" cy="9921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343" y="5099213"/>
            <a:ext cx="2281695" cy="9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2800" dirty="0" smtClean="0"/>
              <a:t>Experimental Setups at </a:t>
            </a:r>
            <a:r>
              <a:rPr lang="de-DE" sz="2800" dirty="0" err="1" smtClean="0"/>
              <a:t>the</a:t>
            </a:r>
            <a:r>
              <a:rPr lang="de-DE" sz="2800" dirty="0" smtClean="0"/>
              <a:t> CRYRING@ESR </a:t>
            </a:r>
            <a:r>
              <a:rPr lang="de-DE" sz="2800" dirty="0" err="1" smtClean="0"/>
              <a:t>Electron</a:t>
            </a:r>
            <a:r>
              <a:rPr lang="de-DE" sz="2800" dirty="0" smtClean="0"/>
              <a:t> Cooler</a:t>
            </a:r>
            <a:endParaRPr lang="de-DE" sz="2800" dirty="0"/>
          </a:p>
        </p:txBody>
      </p:sp>
      <p:pic>
        <p:nvPicPr>
          <p:cNvPr id="7" name="Picture 19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7B26E9C2-84B2-427A-8C14-68D76B1704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/>
          <a:stretch/>
        </p:blipFill>
        <p:spPr>
          <a:xfrm>
            <a:off x="-11835" y="1641771"/>
            <a:ext cx="12228516" cy="4104031"/>
          </a:xfrm>
          <a:prstGeom prst="rect">
            <a:avLst/>
          </a:prstGeom>
          <a:ln w="38100">
            <a:noFill/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5668873-87E9-4B3F-BE2F-D75A72F7FC09}"/>
              </a:ext>
            </a:extLst>
          </p:cNvPr>
          <p:cNvSpPr txBox="1"/>
          <p:nvPr/>
        </p:nvSpPr>
        <p:spPr>
          <a:xfrm>
            <a:off x="4511824" y="1112197"/>
            <a:ext cx="3767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CRYRING </a:t>
            </a:r>
            <a:r>
              <a:rPr lang="de-DE" sz="2800" dirty="0" err="1"/>
              <a:t>electron</a:t>
            </a:r>
            <a:r>
              <a:rPr lang="de-DE" sz="2800" dirty="0"/>
              <a:t> cooler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49495A4D-D90A-0ADC-EB9B-A0B992003FFA}"/>
              </a:ext>
            </a:extLst>
          </p:cNvPr>
          <p:cNvSpPr txBox="1">
            <a:spLocks/>
          </p:cNvSpPr>
          <p:nvPr/>
        </p:nvSpPr>
        <p:spPr>
          <a:xfrm>
            <a:off x="10195518" y="6504038"/>
            <a:ext cx="1805138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F3FC230-DEB5-4BF3-B1A7-64EAF675BC55}" type="slidenum">
              <a:rPr lang="en-US" sz="1400" smtClean="0"/>
              <a:pPr>
                <a:defRPr/>
              </a:pPr>
              <a:t>10</a:t>
            </a:fld>
            <a:endParaRPr lang="en-US" sz="1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10</a:t>
            </a:fld>
            <a:endParaRPr lang="de-DE"/>
          </a:p>
        </p:txBody>
      </p:sp>
      <p:grpSp>
        <p:nvGrpSpPr>
          <p:cNvPr id="35" name="Gruppieren 34"/>
          <p:cNvGrpSpPr/>
          <p:nvPr/>
        </p:nvGrpSpPr>
        <p:grpSpPr>
          <a:xfrm>
            <a:off x="951548" y="1112197"/>
            <a:ext cx="11325791" cy="5469562"/>
            <a:chOff x="951548" y="1112197"/>
            <a:chExt cx="11325791" cy="5469562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951548" y="1112197"/>
              <a:ext cx="11325791" cy="4578340"/>
              <a:chOff x="922571" y="1112197"/>
              <a:chExt cx="11325791" cy="4578340"/>
            </a:xfrm>
          </p:grpSpPr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DFE92886-3F38-4A76-AE1B-68B18426306D}"/>
                  </a:ext>
                </a:extLst>
              </p:cNvPr>
              <p:cNvSpPr txBox="1"/>
              <p:nvPr/>
            </p:nvSpPr>
            <p:spPr>
              <a:xfrm>
                <a:off x="922571" y="1148299"/>
                <a:ext cx="297139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800" dirty="0"/>
                  <a:t>180° </a:t>
                </a:r>
                <a:r>
                  <a:rPr lang="de-DE" sz="2800" dirty="0" smtClean="0"/>
                  <a:t>x-</a:t>
                </a:r>
                <a:r>
                  <a:rPr lang="de-DE" sz="2800" dirty="0" err="1" smtClean="0"/>
                  <a:t>ray</a:t>
                </a:r>
                <a:r>
                  <a:rPr lang="de-DE" sz="2800" dirty="0" smtClean="0"/>
                  <a:t> </a:t>
                </a:r>
                <a:r>
                  <a:rPr lang="de-DE" sz="2800" dirty="0" err="1" smtClean="0"/>
                  <a:t>detector</a:t>
                </a:r>
                <a:endParaRPr lang="de-DE" sz="2800" dirty="0"/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9A699F5-B984-4715-B08B-AB1B215D5A0E}"/>
                  </a:ext>
                </a:extLst>
              </p:cNvPr>
              <p:cNvSpPr txBox="1"/>
              <p:nvPr/>
            </p:nvSpPr>
            <p:spPr>
              <a:xfrm>
                <a:off x="9642456" y="1112197"/>
                <a:ext cx="26059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800" dirty="0"/>
                  <a:t>0° </a:t>
                </a:r>
                <a:r>
                  <a:rPr lang="de-DE" sz="2800" dirty="0" smtClean="0"/>
                  <a:t>x-</a:t>
                </a:r>
                <a:r>
                  <a:rPr lang="de-DE" sz="2800" dirty="0" err="1" smtClean="0"/>
                  <a:t>ray</a:t>
                </a:r>
                <a:r>
                  <a:rPr lang="de-DE" sz="2800" dirty="0" smtClean="0"/>
                  <a:t> </a:t>
                </a:r>
                <a:r>
                  <a:rPr lang="de-DE" sz="2800" dirty="0" err="1" smtClean="0"/>
                  <a:t>detector</a:t>
                </a:r>
                <a:endParaRPr lang="de-DE" sz="2800" dirty="0"/>
              </a:p>
            </p:txBody>
          </p:sp>
          <p:grpSp>
            <p:nvGrpSpPr>
              <p:cNvPr id="21" name="Gruppieren 20"/>
              <p:cNvGrpSpPr/>
              <p:nvPr/>
            </p:nvGrpSpPr>
            <p:grpSpPr>
              <a:xfrm>
                <a:off x="1161360" y="1746607"/>
                <a:ext cx="10880769" cy="3943930"/>
                <a:chOff x="1161360" y="1746607"/>
                <a:chExt cx="10880769" cy="3943930"/>
              </a:xfrm>
            </p:grpSpPr>
            <p:sp>
              <p:nvSpPr>
                <p:cNvPr id="8" name="Rechteck 7">
                  <a:extLst>
                    <a:ext uri="{FF2B5EF4-FFF2-40B4-BE49-F238E27FC236}">
                      <a16:creationId xmlns:a16="http://schemas.microsoft.com/office/drawing/2014/main" id="{19A3F342-B02C-45D2-A9ED-036D9376ED7C}"/>
                    </a:ext>
                  </a:extLst>
                </p:cNvPr>
                <p:cNvSpPr/>
                <p:nvPr/>
              </p:nvSpPr>
              <p:spPr bwMode="auto">
                <a:xfrm>
                  <a:off x="1161360" y="1746607"/>
                  <a:ext cx="1440160" cy="3943930"/>
                </a:xfrm>
                <a:prstGeom prst="rect">
                  <a:avLst/>
                </a:prstGeom>
                <a:noFill/>
                <a:ln w="38100">
                  <a:solidFill>
                    <a:schemeClr val="bg1"/>
                  </a:solidFill>
                  <a:prstDash val="sysDash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cxnSp>
              <p:nvCxnSpPr>
                <p:cNvPr id="12" name="Gerade Verbindung mit Pfeil 11">
                  <a:extLst>
                    <a:ext uri="{FF2B5EF4-FFF2-40B4-BE49-F238E27FC236}">
                      <a16:creationId xmlns:a16="http://schemas.microsoft.com/office/drawing/2014/main" id="{436B38A0-8C4E-4FDA-84B1-9BD160FE4F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68608" y="2060848"/>
                  <a:ext cx="0" cy="362968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 w="lg" len="med"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41C97622-C0FD-49FA-8874-1EB8CBE38CF2}"/>
                    </a:ext>
                  </a:extLst>
                </p:cNvPr>
                <p:cNvSpPr txBox="1"/>
                <p:nvPr/>
              </p:nvSpPr>
              <p:spPr>
                <a:xfrm rot="16200000">
                  <a:off x="11363097" y="3462953"/>
                  <a:ext cx="8963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2400" b="1" dirty="0"/>
                    <a:t>3.5 m</a:t>
                  </a:r>
                  <a:endParaRPr lang="en-US" sz="2400" b="1" dirty="0"/>
                </a:p>
              </p:txBody>
            </p:sp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19A3F342-B02C-45D2-A9ED-036D9376ED7C}"/>
                    </a:ext>
                  </a:extLst>
                </p:cNvPr>
                <p:cNvSpPr/>
                <p:nvPr/>
              </p:nvSpPr>
              <p:spPr bwMode="auto">
                <a:xfrm>
                  <a:off x="9778682" y="1746607"/>
                  <a:ext cx="1440160" cy="3943930"/>
                </a:xfrm>
                <a:prstGeom prst="rect">
                  <a:avLst/>
                </a:prstGeom>
                <a:noFill/>
                <a:ln w="38100">
                  <a:solidFill>
                    <a:schemeClr val="bg1"/>
                  </a:solidFill>
                  <a:prstDash val="sysDash"/>
                </a:ln>
                <a:effectLst/>
              </p:spPr>
              <p:txBody>
                <a:bodyPr wrap="none" rtlCol="0" anchor="ctr"/>
                <a:lstStyle/>
                <a:p>
                  <a:pPr marL="0" marR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894" y="5887238"/>
              <a:ext cx="1585922" cy="63436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1875" y="5881823"/>
              <a:ext cx="1398688" cy="699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88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81">
            <a:extLst>
              <a:ext uri="{FF2B5EF4-FFF2-40B4-BE49-F238E27FC236}">
                <a16:creationId xmlns:a16="http://schemas.microsoft.com/office/drawing/2014/main" id="{064D7EE2-548E-C375-B46E-6E59CDA57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17968"/>
          <a:stretch/>
        </p:blipFill>
        <p:spPr>
          <a:xfrm>
            <a:off x="0" y="3430413"/>
            <a:ext cx="12192000" cy="2614985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3C70E1B2-E982-3724-0124-C5FAE113D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2"/>
          <a:stretch/>
        </p:blipFill>
        <p:spPr>
          <a:xfrm>
            <a:off x="0" y="3417713"/>
            <a:ext cx="12192000" cy="2614985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B7B712A4-CCAC-AB5D-2CE4-0F36F64984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2"/>
          <a:stretch/>
        </p:blipFill>
        <p:spPr>
          <a:xfrm>
            <a:off x="0" y="3417713"/>
            <a:ext cx="12192000" cy="2614985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21BA5428-82B7-D3C4-86B2-030AE9FC09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2"/>
          <a:stretch/>
        </p:blipFill>
        <p:spPr>
          <a:xfrm>
            <a:off x="0" y="3417713"/>
            <a:ext cx="12192000" cy="26149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7B712A4-CCAC-AB5D-2CE4-0F36F64984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9" r="83828"/>
          <a:stretch/>
        </p:blipFill>
        <p:spPr>
          <a:xfrm>
            <a:off x="-3067" y="4733670"/>
            <a:ext cx="1971716" cy="1882527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Photon </a:t>
            </a:r>
            <a:r>
              <a:rPr lang="de-DE" sz="2800" dirty="0" err="1" smtClean="0"/>
              <a:t>Spectroscopy</a:t>
            </a:r>
            <a:r>
              <a:rPr lang="de-DE" sz="2800" dirty="0" smtClean="0"/>
              <a:t> at </a:t>
            </a:r>
            <a:r>
              <a:rPr lang="de-DE" sz="2800" dirty="0" err="1" smtClean="0"/>
              <a:t>the</a:t>
            </a:r>
            <a:r>
              <a:rPr lang="de-DE" sz="2800" dirty="0" smtClean="0"/>
              <a:t> CRYRING@ESR </a:t>
            </a:r>
            <a:r>
              <a:rPr lang="de-DE" sz="2800" dirty="0" err="1" smtClean="0"/>
              <a:t>Electron</a:t>
            </a:r>
            <a:r>
              <a:rPr lang="de-DE" sz="2800" dirty="0" smtClean="0"/>
              <a:t> Cooler</a:t>
            </a:r>
            <a:endParaRPr lang="de-DE" sz="2800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963411A-D1B8-FE0B-32EC-DDDDF31814D9}"/>
              </a:ext>
            </a:extLst>
          </p:cNvPr>
          <p:cNvGrpSpPr/>
          <p:nvPr/>
        </p:nvGrpSpPr>
        <p:grpSpPr>
          <a:xfrm>
            <a:off x="3257049" y="888324"/>
            <a:ext cx="4894769" cy="2441633"/>
            <a:chOff x="6746348" y="692696"/>
            <a:chExt cx="5286948" cy="2637262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BB7C86A-B25D-3A09-F7B4-377F7E34D4F6}"/>
                </a:ext>
              </a:extLst>
            </p:cNvPr>
            <p:cNvSpPr/>
            <p:nvPr/>
          </p:nvSpPr>
          <p:spPr bwMode="auto">
            <a:xfrm>
              <a:off x="7859747" y="1834525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284A0B7E-7EA1-9F0C-43F2-1B1683F1E5D9}"/>
                </a:ext>
              </a:extLst>
            </p:cNvPr>
            <p:cNvSpPr/>
            <p:nvPr/>
          </p:nvSpPr>
          <p:spPr bwMode="auto">
            <a:xfrm>
              <a:off x="7307590" y="1834525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0CF8911F-6258-5941-295F-3A8D01736BEA}"/>
                </a:ext>
              </a:extLst>
            </p:cNvPr>
            <p:cNvSpPr/>
            <p:nvPr/>
          </p:nvSpPr>
          <p:spPr bwMode="auto">
            <a:xfrm>
              <a:off x="7307590" y="2232569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13BA70B-61A0-367A-AE30-ADE7158A875B}"/>
                </a:ext>
              </a:extLst>
            </p:cNvPr>
            <p:cNvSpPr/>
            <p:nvPr/>
          </p:nvSpPr>
          <p:spPr bwMode="auto">
            <a:xfrm>
              <a:off x="7307590" y="3189266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3" name="Straight Connector 25">
              <a:extLst>
                <a:ext uri="{FF2B5EF4-FFF2-40B4-BE49-F238E27FC236}">
                  <a16:creationId xmlns:a16="http://schemas.microsoft.com/office/drawing/2014/main" id="{E758F49F-61C9-0B53-C780-EAC4B67D1C25}"/>
                </a:ext>
              </a:extLst>
            </p:cNvPr>
            <p:cNvCxnSpPr>
              <a:cxnSpLocks/>
              <a:stCxn id="27" idx="2"/>
              <a:endCxn id="26" idx="0"/>
            </p:cNvCxnSpPr>
            <p:nvPr/>
          </p:nvCxnSpPr>
          <p:spPr>
            <a:xfrm flipH="1">
              <a:off x="7052348" y="1348872"/>
              <a:ext cx="2" cy="13493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30">
              <a:extLst>
                <a:ext uri="{FF2B5EF4-FFF2-40B4-BE49-F238E27FC236}">
                  <a16:creationId xmlns:a16="http://schemas.microsoft.com/office/drawing/2014/main" id="{9C97C67E-E71B-C5A5-879F-41D8F42AF4E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746351" y="887640"/>
              <a:ext cx="612000" cy="274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=100</a:t>
              </a:r>
            </a:p>
          </p:txBody>
        </p:sp>
        <p:sp>
          <p:nvSpPr>
            <p:cNvPr id="15" name="Text Box 33">
              <a:extLst>
                <a:ext uri="{FF2B5EF4-FFF2-40B4-BE49-F238E27FC236}">
                  <a16:creationId xmlns:a16="http://schemas.microsoft.com/office/drawing/2014/main" id="{0384F1FA-4049-2084-9887-8AC7D9FC400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413417" y="692696"/>
              <a:ext cx="252746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dirty="0">
                  <a:latin typeface="+mj-lt"/>
                </a:rPr>
                <a:t>s</a:t>
              </a:r>
            </a:p>
          </p:txBody>
        </p:sp>
        <p:sp>
          <p:nvSpPr>
            <p:cNvPr id="16" name="Text Box 35">
              <a:extLst>
                <a:ext uri="{FF2B5EF4-FFF2-40B4-BE49-F238E27FC236}">
                  <a16:creationId xmlns:a16="http://schemas.microsoft.com/office/drawing/2014/main" id="{BBE7F33F-C428-A09A-A22E-257ECCFB63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511320" y="709613"/>
              <a:ext cx="278394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dirty="0">
                  <a:latin typeface="+mj-lt"/>
                </a:rPr>
                <a:t>d</a:t>
              </a:r>
            </a:p>
          </p:txBody>
        </p:sp>
        <p:sp>
          <p:nvSpPr>
            <p:cNvPr id="17" name="Text Box 36">
              <a:extLst>
                <a:ext uri="{FF2B5EF4-FFF2-40B4-BE49-F238E27FC236}">
                  <a16:creationId xmlns:a16="http://schemas.microsoft.com/office/drawing/2014/main" id="{EDA658B4-0666-35D2-2570-A2074578377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073897" y="709613"/>
              <a:ext cx="244731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dirty="0">
                  <a:latin typeface="+mj-lt"/>
                </a:rPr>
                <a:t>f</a:t>
              </a:r>
            </a:p>
          </p:txBody>
        </p:sp>
        <p:sp>
          <p:nvSpPr>
            <p:cNvPr id="18" name="Text Box 37">
              <a:extLst>
                <a:ext uri="{FF2B5EF4-FFF2-40B4-BE49-F238E27FC236}">
                  <a16:creationId xmlns:a16="http://schemas.microsoft.com/office/drawing/2014/main" id="{2BC79C39-26C4-9B81-C8B3-8A1C5C9B52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006307" y="741276"/>
              <a:ext cx="478769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i="1" dirty="0">
                  <a:latin typeface="+mj-lt"/>
                </a:rPr>
                <a:t>l</a:t>
              </a:r>
              <a:r>
                <a:rPr lang="de-DE" altLang="de-DE" sz="1200" b="1" dirty="0">
                  <a:latin typeface="+mj-lt"/>
                </a:rPr>
                <a:t>=98</a:t>
              </a:r>
            </a:p>
          </p:txBody>
        </p:sp>
        <p:sp>
          <p:nvSpPr>
            <p:cNvPr id="19" name="Text Box 38">
              <a:extLst>
                <a:ext uri="{FF2B5EF4-FFF2-40B4-BE49-F238E27FC236}">
                  <a16:creationId xmlns:a16="http://schemas.microsoft.com/office/drawing/2014/main" id="{12F35194-EC1F-5B7C-DFCF-35604C4CD1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1548195" y="741276"/>
              <a:ext cx="478769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i="1" dirty="0">
                  <a:latin typeface="+mj-lt"/>
                </a:rPr>
                <a:t>l</a:t>
              </a:r>
              <a:r>
                <a:rPr lang="de-DE" altLang="de-DE" sz="1200" b="1" dirty="0">
                  <a:latin typeface="+mj-lt"/>
                </a:rPr>
                <a:t>=99</a:t>
              </a:r>
            </a:p>
          </p:txBody>
        </p:sp>
        <p:sp>
          <p:nvSpPr>
            <p:cNvPr id="20" name="Line 43">
              <a:extLst>
                <a:ext uri="{FF2B5EF4-FFF2-40B4-BE49-F238E27FC236}">
                  <a16:creationId xmlns:a16="http://schemas.microsoft.com/office/drawing/2014/main" id="{235646A1-A234-0949-8985-BD272185967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544443" y="1196582"/>
              <a:ext cx="2520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9">
              <a:extLst>
                <a:ext uri="{FF2B5EF4-FFF2-40B4-BE49-F238E27FC236}">
                  <a16:creationId xmlns:a16="http://schemas.microsoft.com/office/drawing/2014/main" id="{9774EB74-808C-BD8A-2388-27002FFDA9C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8568957" y="2065712"/>
              <a:ext cx="36087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 Box 51">
                  <a:extLst>
                    <a:ext uri="{FF2B5EF4-FFF2-40B4-BE49-F238E27FC236}">
                      <a16:creationId xmlns:a16="http://schemas.microsoft.com/office/drawing/2014/main" id="{546EE6F3-57AF-0E23-AC43-93ADF73E8CD1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940338" y="1934024"/>
                  <a:ext cx="1984262" cy="7430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5782" tIns="47891" rIns="95782" bIns="47891">
                  <a:spAutoFit/>
                </a:bodyPr>
                <a:lstStyle>
                  <a:lvl1pPr defTabSz="957263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79425" defTabSz="957263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57263" defTabSz="957263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436688" defTabSz="957263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916113" defTabSz="957263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373313" defTabSz="95726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830513" defTabSz="95726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87713" defTabSz="95726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744913" defTabSz="95726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ts val="0"/>
                    </a:spcBef>
                  </a:pPr>
                  <a:r>
                    <a:rPr lang="en-GB" altLang="de-DE" sz="1400" dirty="0" err="1">
                      <a:cs typeface="Arial" panose="020B0604020202020204" pitchFamily="34" charset="0"/>
                    </a:rPr>
                    <a:t>Yrast</a:t>
                  </a:r>
                  <a:r>
                    <a:rPr lang="en-GB" altLang="de-DE" sz="1400" dirty="0">
                      <a:cs typeface="Arial" panose="020B0604020202020204" pitchFamily="34" charset="0"/>
                    </a:rPr>
                    <a:t>–cascade chain</a:t>
                  </a:r>
                </a:p>
                <a:p>
                  <a:pPr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GB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=−1</m:t>
                        </m:r>
                      </m:oMath>
                      <m:oMath xmlns:m="http://schemas.openxmlformats.org/officeDocument/2006/math"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 Box 51">
                  <a:extLst>
                    <a:ext uri="{FF2B5EF4-FFF2-40B4-BE49-F238E27FC236}">
                      <a16:creationId xmlns:a16="http://schemas.microsoft.com/office/drawing/2014/main" id="{546EE6F3-57AF-0E23-AC43-93ADF73E8C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40338" y="1934024"/>
                  <a:ext cx="1984262" cy="743048"/>
                </a:xfrm>
                <a:prstGeom prst="rect">
                  <a:avLst/>
                </a:prstGeom>
                <a:blipFill>
                  <a:blip r:embed="rId7"/>
                  <a:stretch>
                    <a:fillRect l="-923" t="-820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 Box 37">
              <a:extLst>
                <a:ext uri="{FF2B5EF4-FFF2-40B4-BE49-F238E27FC236}">
                  <a16:creationId xmlns:a16="http://schemas.microsoft.com/office/drawing/2014/main" id="{DCE925F5-F28C-1760-AC9F-052ABD072BE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459868" y="741276"/>
              <a:ext cx="478769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i="1" dirty="0">
                  <a:latin typeface="+mj-lt"/>
                </a:rPr>
                <a:t>l</a:t>
              </a:r>
              <a:r>
                <a:rPr lang="de-DE" altLang="de-DE" sz="1200" b="1" dirty="0">
                  <a:latin typeface="+mj-lt"/>
                </a:rPr>
                <a:t>=97</a:t>
              </a:r>
            </a:p>
          </p:txBody>
        </p:sp>
        <p:sp>
          <p:nvSpPr>
            <p:cNvPr id="24" name="Text Box 37">
              <a:extLst>
                <a:ext uri="{FF2B5EF4-FFF2-40B4-BE49-F238E27FC236}">
                  <a16:creationId xmlns:a16="http://schemas.microsoft.com/office/drawing/2014/main" id="{AD86B525-6DAF-2D63-5828-10434909C31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913428" y="741276"/>
              <a:ext cx="478769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i="1" dirty="0">
                  <a:latin typeface="+mj-lt"/>
                </a:rPr>
                <a:t>l</a:t>
              </a:r>
              <a:r>
                <a:rPr lang="de-DE" altLang="de-DE" sz="1200" b="1" dirty="0">
                  <a:latin typeface="+mj-lt"/>
                </a:rPr>
                <a:t>=96</a:t>
              </a: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E64476F8-5E75-8C4E-3D13-060173389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6350" y="3048575"/>
              <a:ext cx="612000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 1</a:t>
              </a:r>
            </a:p>
          </p:txBody>
        </p:sp>
        <p:sp>
          <p:nvSpPr>
            <p:cNvPr id="26" name="Text Box 28">
              <a:extLst>
                <a:ext uri="{FF2B5EF4-FFF2-40B4-BE49-F238E27FC236}">
                  <a16:creationId xmlns:a16="http://schemas.microsoft.com/office/drawing/2014/main" id="{9DAA1924-B773-766A-F41F-7F3545C078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6348" y="1483805"/>
              <a:ext cx="612000" cy="2802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 4</a:t>
              </a:r>
            </a:p>
          </p:txBody>
        </p:sp>
        <p:sp>
          <p:nvSpPr>
            <p:cNvPr id="27" name="Text Box 29">
              <a:extLst>
                <a:ext uri="{FF2B5EF4-FFF2-40B4-BE49-F238E27FC236}">
                  <a16:creationId xmlns:a16="http://schemas.microsoft.com/office/drawing/2014/main" id="{67B89BA2-892B-426C-31BA-A17AE931996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746350" y="1055891"/>
              <a:ext cx="612000" cy="292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 99</a:t>
              </a:r>
            </a:p>
          </p:txBody>
        </p:sp>
        <p:sp>
          <p:nvSpPr>
            <p:cNvPr id="28" name="Text Box 31">
              <a:extLst>
                <a:ext uri="{FF2B5EF4-FFF2-40B4-BE49-F238E27FC236}">
                  <a16:creationId xmlns:a16="http://schemas.microsoft.com/office/drawing/2014/main" id="{0803C4EF-0D4F-3F80-2BF3-5F9971FDA5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6350" y="1712901"/>
              <a:ext cx="612000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 3</a:t>
              </a:r>
            </a:p>
          </p:txBody>
        </p:sp>
        <p:sp>
          <p:nvSpPr>
            <p:cNvPr id="29" name="Text Box 32">
              <a:extLst>
                <a:ext uri="{FF2B5EF4-FFF2-40B4-BE49-F238E27FC236}">
                  <a16:creationId xmlns:a16="http://schemas.microsoft.com/office/drawing/2014/main" id="{F8B9207D-4548-729F-FF54-09CBC9915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6350" y="2112955"/>
              <a:ext cx="612000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36000" rIns="72000" bIns="36000">
              <a:no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dirty="0">
                  <a:latin typeface="+mj-lt"/>
                </a:rPr>
                <a:t>n = 2</a:t>
              </a:r>
            </a:p>
          </p:txBody>
        </p:sp>
        <p:sp>
          <p:nvSpPr>
            <p:cNvPr id="30" name="Text Box 35">
              <a:extLst>
                <a:ext uri="{FF2B5EF4-FFF2-40B4-BE49-F238E27FC236}">
                  <a16:creationId xmlns:a16="http://schemas.microsoft.com/office/drawing/2014/main" id="{5AB33EDC-3CB8-A99C-8988-8C9E7AD4352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950346" y="692696"/>
              <a:ext cx="276791" cy="281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782" tIns="47891" rIns="95782" bIns="47891">
              <a:spAutoFit/>
            </a:bodyPr>
            <a:lstStyle>
              <a:lvl1pPr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79425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5726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436688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916113" defTabSz="95726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733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305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877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44913" defTabSz="9572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altLang="de-DE" sz="1200" b="1" dirty="0">
                  <a:latin typeface="+mj-lt"/>
                </a:rPr>
                <a:t>p</a:t>
              </a: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C34BCD5F-451E-951A-46BC-75E015790A96}"/>
                </a:ext>
              </a:extLst>
            </p:cNvPr>
            <p:cNvSpPr/>
            <p:nvPr/>
          </p:nvSpPr>
          <p:spPr bwMode="auto">
            <a:xfrm>
              <a:off x="8964062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B915B3EC-E1ED-BA45-B6D6-36794FB14096}"/>
                </a:ext>
              </a:extLst>
            </p:cNvPr>
            <p:cNvSpPr/>
            <p:nvPr/>
          </p:nvSpPr>
          <p:spPr bwMode="auto">
            <a:xfrm>
              <a:off x="8411904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E94F0F60-0355-D9BF-FFC0-7EBCDB04197A}"/>
                </a:ext>
              </a:extLst>
            </p:cNvPr>
            <p:cNvSpPr/>
            <p:nvPr/>
          </p:nvSpPr>
          <p:spPr bwMode="auto">
            <a:xfrm>
              <a:off x="7859747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A98E6690-21DD-04CE-B304-AF57E9089AD9}"/>
                </a:ext>
              </a:extLst>
            </p:cNvPr>
            <p:cNvSpPr/>
            <p:nvPr/>
          </p:nvSpPr>
          <p:spPr bwMode="auto">
            <a:xfrm>
              <a:off x="7307590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74AF0CE-1E71-618E-CC74-DEA88A3974CD}"/>
                </a:ext>
              </a:extLst>
            </p:cNvPr>
            <p:cNvSpPr/>
            <p:nvPr/>
          </p:nvSpPr>
          <p:spPr bwMode="auto">
            <a:xfrm>
              <a:off x="8964062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21AC3C0F-4184-421A-FDDE-15D205D7EABB}"/>
                </a:ext>
              </a:extLst>
            </p:cNvPr>
            <p:cNvSpPr/>
            <p:nvPr/>
          </p:nvSpPr>
          <p:spPr bwMode="auto">
            <a:xfrm>
              <a:off x="8411904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A5DF89C1-E979-B5DE-A1AE-27B8C829E20E}"/>
                </a:ext>
              </a:extLst>
            </p:cNvPr>
            <p:cNvSpPr/>
            <p:nvPr/>
          </p:nvSpPr>
          <p:spPr bwMode="auto">
            <a:xfrm>
              <a:off x="7859747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45C689BF-AA1B-FF37-9D44-92ACCBACC982}"/>
                </a:ext>
              </a:extLst>
            </p:cNvPr>
            <p:cNvSpPr/>
            <p:nvPr/>
          </p:nvSpPr>
          <p:spPr bwMode="auto">
            <a:xfrm>
              <a:off x="7307590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C7E8931F-6BA9-C0A8-D15B-694E6BE228CB}"/>
                </a:ext>
              </a:extLst>
            </p:cNvPr>
            <p:cNvSpPr/>
            <p:nvPr/>
          </p:nvSpPr>
          <p:spPr bwMode="auto">
            <a:xfrm>
              <a:off x="11016738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E580597C-7545-C598-A13D-60E49B8C3EBC}"/>
                </a:ext>
              </a:extLst>
            </p:cNvPr>
            <p:cNvSpPr/>
            <p:nvPr/>
          </p:nvSpPr>
          <p:spPr bwMode="auto">
            <a:xfrm>
              <a:off x="10464581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1FCA2C04-A55D-E94A-6AF8-E67ECAAB764C}"/>
                </a:ext>
              </a:extLst>
            </p:cNvPr>
            <p:cNvSpPr/>
            <p:nvPr/>
          </p:nvSpPr>
          <p:spPr bwMode="auto">
            <a:xfrm>
              <a:off x="9912424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AED4416F-F78D-CE5E-4333-0345EFAA5D95}"/>
                </a:ext>
              </a:extLst>
            </p:cNvPr>
            <p:cNvSpPr/>
            <p:nvPr/>
          </p:nvSpPr>
          <p:spPr bwMode="auto">
            <a:xfrm>
              <a:off x="10464581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4A4A58C4-34FF-597A-BE3A-A4335988F861}"/>
                </a:ext>
              </a:extLst>
            </p:cNvPr>
            <p:cNvSpPr/>
            <p:nvPr/>
          </p:nvSpPr>
          <p:spPr bwMode="auto">
            <a:xfrm>
              <a:off x="9912424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237629CD-AD96-E809-280D-9A74F210E47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544443" y="1028331"/>
              <a:ext cx="2520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cxnSp>
          <p:nvCxnSpPr>
            <p:cNvPr id="45" name="Gerade Verbindung mit Pfeil 24">
              <a:extLst>
                <a:ext uri="{FF2B5EF4-FFF2-40B4-BE49-F238E27FC236}">
                  <a16:creationId xmlns:a16="http://schemas.microsoft.com/office/drawing/2014/main" id="{6A4B1DD8-B830-EDF5-8FD8-11291D5C9CC6}"/>
                </a:ext>
              </a:extLst>
            </p:cNvPr>
            <p:cNvCxnSpPr>
              <a:cxnSpLocks/>
              <a:stCxn id="54" idx="2"/>
              <a:endCxn id="53" idx="3"/>
            </p:cNvCxnSpPr>
            <p:nvPr/>
          </p:nvCxnSpPr>
          <p:spPr>
            <a:xfrm flipH="1">
              <a:off x="11481138" y="1028332"/>
              <a:ext cx="319958" cy="168251"/>
            </a:xfrm>
            <a:prstGeom prst="straightConnector1">
              <a:avLst/>
            </a:prstGeom>
            <a:ln w="25400">
              <a:solidFill>
                <a:srgbClr val="005A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24">
              <a:extLst>
                <a:ext uri="{FF2B5EF4-FFF2-40B4-BE49-F238E27FC236}">
                  <a16:creationId xmlns:a16="http://schemas.microsoft.com/office/drawing/2014/main" id="{006A635E-5570-320B-F426-17CBDF391C7F}"/>
                </a:ext>
              </a:extLst>
            </p:cNvPr>
            <p:cNvCxnSpPr>
              <a:cxnSpLocks/>
              <a:stCxn id="53" idx="2"/>
              <a:endCxn id="55" idx="3"/>
            </p:cNvCxnSpPr>
            <p:nvPr/>
          </p:nvCxnSpPr>
          <p:spPr>
            <a:xfrm flipH="1">
              <a:off x="9428462" y="1196583"/>
              <a:ext cx="1820476" cy="425571"/>
            </a:xfrm>
            <a:prstGeom prst="straightConnector1">
              <a:avLst/>
            </a:prstGeom>
            <a:ln w="19050" cap="sq">
              <a:solidFill>
                <a:srgbClr val="005AA0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24">
              <a:extLst>
                <a:ext uri="{FF2B5EF4-FFF2-40B4-BE49-F238E27FC236}">
                  <a16:creationId xmlns:a16="http://schemas.microsoft.com/office/drawing/2014/main" id="{767EBD09-A92D-7352-25BD-04B7F3CF41A7}"/>
                </a:ext>
              </a:extLst>
            </p:cNvPr>
            <p:cNvCxnSpPr>
              <a:cxnSpLocks/>
              <a:stCxn id="55" idx="2"/>
              <a:endCxn id="51" idx="3"/>
            </p:cNvCxnSpPr>
            <p:nvPr/>
          </p:nvCxnSpPr>
          <p:spPr>
            <a:xfrm flipH="1">
              <a:off x="8876304" y="1622154"/>
              <a:ext cx="319958" cy="212372"/>
            </a:xfrm>
            <a:prstGeom prst="straightConnector1">
              <a:avLst/>
            </a:prstGeom>
            <a:ln w="25400">
              <a:solidFill>
                <a:srgbClr val="005A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24">
              <a:extLst>
                <a:ext uri="{FF2B5EF4-FFF2-40B4-BE49-F238E27FC236}">
                  <a16:creationId xmlns:a16="http://schemas.microsoft.com/office/drawing/2014/main" id="{5EE65836-C323-3457-2F0E-CEE43E2A5CC2}"/>
                </a:ext>
              </a:extLst>
            </p:cNvPr>
            <p:cNvCxnSpPr>
              <a:cxnSpLocks/>
              <a:stCxn id="51" idx="2"/>
              <a:endCxn id="50" idx="3"/>
            </p:cNvCxnSpPr>
            <p:nvPr/>
          </p:nvCxnSpPr>
          <p:spPr>
            <a:xfrm flipH="1">
              <a:off x="8324147" y="1834526"/>
              <a:ext cx="319957" cy="398044"/>
            </a:xfrm>
            <a:prstGeom prst="straightConnector1">
              <a:avLst/>
            </a:prstGeom>
            <a:ln w="25400">
              <a:solidFill>
                <a:srgbClr val="005A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24">
              <a:extLst>
                <a:ext uri="{FF2B5EF4-FFF2-40B4-BE49-F238E27FC236}">
                  <a16:creationId xmlns:a16="http://schemas.microsoft.com/office/drawing/2014/main" id="{51F41153-308B-4AF9-D7CF-6398B425C686}"/>
                </a:ext>
              </a:extLst>
            </p:cNvPr>
            <p:cNvCxnSpPr>
              <a:cxnSpLocks/>
              <a:stCxn id="50" idx="0"/>
              <a:endCxn id="12" idx="2"/>
            </p:cNvCxnSpPr>
            <p:nvPr/>
          </p:nvCxnSpPr>
          <p:spPr>
            <a:xfrm flipH="1">
              <a:off x="7539790" y="2232569"/>
              <a:ext cx="552157" cy="956698"/>
            </a:xfrm>
            <a:prstGeom prst="straightConnector1">
              <a:avLst/>
            </a:prstGeom>
            <a:ln w="25400">
              <a:solidFill>
                <a:srgbClr val="005A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177190B1-0449-8ED7-F5AD-0CB937E7C1CA}"/>
                </a:ext>
              </a:extLst>
            </p:cNvPr>
            <p:cNvSpPr/>
            <p:nvPr/>
          </p:nvSpPr>
          <p:spPr bwMode="auto">
            <a:xfrm>
              <a:off x="7859747" y="2232569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E8A8110C-D1EE-0F90-6485-CE706C81B873}"/>
                </a:ext>
              </a:extLst>
            </p:cNvPr>
            <p:cNvSpPr/>
            <p:nvPr/>
          </p:nvSpPr>
          <p:spPr bwMode="auto">
            <a:xfrm>
              <a:off x="8411904" y="1834525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2" name="Gruppieren 51">
              <a:extLst>
                <a:ext uri="{FF2B5EF4-FFF2-40B4-BE49-F238E27FC236}">
                  <a16:creationId xmlns:a16="http://schemas.microsoft.com/office/drawing/2014/main" id="{CC0C70EF-B9D1-C3D8-F3F0-2B07FC06C51A}"/>
                </a:ext>
              </a:extLst>
            </p:cNvPr>
            <p:cNvGrpSpPr/>
            <p:nvPr/>
          </p:nvGrpSpPr>
          <p:grpSpPr>
            <a:xfrm>
              <a:off x="7307590" y="1622153"/>
              <a:ext cx="2120872" cy="0"/>
              <a:chOff x="7307590" y="1616772"/>
              <a:chExt cx="2120872" cy="0"/>
            </a:xfrm>
          </p:grpSpPr>
          <p:sp>
            <p:nvSpPr>
              <p:cNvPr id="55" name="Rechteck 54">
                <a:extLst>
                  <a:ext uri="{FF2B5EF4-FFF2-40B4-BE49-F238E27FC236}">
                    <a16:creationId xmlns:a16="http://schemas.microsoft.com/office/drawing/2014/main" id="{29E9E062-246C-2F50-926F-34FB341D64A7}"/>
                  </a:ext>
                </a:extLst>
              </p:cNvPr>
              <p:cNvSpPr/>
              <p:nvPr/>
            </p:nvSpPr>
            <p:spPr bwMode="auto">
              <a:xfrm>
                <a:off x="8964062" y="1616772"/>
                <a:ext cx="464400" cy="0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Rechteck 55">
                <a:extLst>
                  <a:ext uri="{FF2B5EF4-FFF2-40B4-BE49-F238E27FC236}">
                    <a16:creationId xmlns:a16="http://schemas.microsoft.com/office/drawing/2014/main" id="{7378822F-338B-1799-E040-F1C38909DF71}"/>
                  </a:ext>
                </a:extLst>
              </p:cNvPr>
              <p:cNvSpPr/>
              <p:nvPr/>
            </p:nvSpPr>
            <p:spPr bwMode="auto">
              <a:xfrm>
                <a:off x="8411904" y="1616772"/>
                <a:ext cx="464400" cy="0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Rechteck 56">
                <a:extLst>
                  <a:ext uri="{FF2B5EF4-FFF2-40B4-BE49-F238E27FC236}">
                    <a16:creationId xmlns:a16="http://schemas.microsoft.com/office/drawing/2014/main" id="{3AB9675E-8C27-699D-CD7D-4C014D226BFF}"/>
                  </a:ext>
                </a:extLst>
              </p:cNvPr>
              <p:cNvSpPr/>
              <p:nvPr/>
            </p:nvSpPr>
            <p:spPr bwMode="auto">
              <a:xfrm>
                <a:off x="7859747" y="1616772"/>
                <a:ext cx="464400" cy="0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C2541419-1EA9-B8C8-DBE0-D2B288AA608F}"/>
                  </a:ext>
                </a:extLst>
              </p:cNvPr>
              <p:cNvSpPr/>
              <p:nvPr/>
            </p:nvSpPr>
            <p:spPr bwMode="auto">
              <a:xfrm>
                <a:off x="7307590" y="1616772"/>
                <a:ext cx="464400" cy="0"/>
              </a:xfrm>
              <a:prstGeom prst="rect">
                <a:avLst/>
              </a:prstGeom>
              <a:noFill/>
              <a:ln w="22225">
                <a:solidFill>
                  <a:schemeClr val="tx1"/>
                </a:solidFill>
              </a:ln>
              <a:effectLst/>
            </p:spPr>
            <p:txBody>
              <a:bodyPr wrap="none"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06746517-14E9-BF5A-3650-8814157650C8}"/>
                </a:ext>
              </a:extLst>
            </p:cNvPr>
            <p:cNvSpPr/>
            <p:nvPr/>
          </p:nvSpPr>
          <p:spPr bwMode="auto">
            <a:xfrm>
              <a:off x="11016738" y="1196582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CF81C795-B765-9BAB-7DB2-8C0FCA349080}"/>
                </a:ext>
              </a:extLst>
            </p:cNvPr>
            <p:cNvSpPr/>
            <p:nvPr/>
          </p:nvSpPr>
          <p:spPr bwMode="auto">
            <a:xfrm>
              <a:off x="11568896" y="1028331"/>
              <a:ext cx="464400" cy="0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B600298E-37ED-25F0-4363-00636D89989B}"/>
              </a:ext>
            </a:extLst>
          </p:cNvPr>
          <p:cNvGrpSpPr/>
          <p:nvPr/>
        </p:nvGrpSpPr>
        <p:grpSpPr>
          <a:xfrm>
            <a:off x="1968649" y="2703579"/>
            <a:ext cx="679965" cy="327374"/>
            <a:chOff x="4944016" y="2518647"/>
            <a:chExt cx="679965" cy="327374"/>
          </a:xfrm>
        </p:grpSpPr>
        <p:sp>
          <p:nvSpPr>
            <p:cNvPr id="64" name="Freihandform 59">
              <a:extLst>
                <a:ext uri="{FF2B5EF4-FFF2-40B4-BE49-F238E27FC236}">
                  <a16:creationId xmlns:a16="http://schemas.microsoft.com/office/drawing/2014/main" id="{B434798B-D364-CA25-285D-A31568EABD5D}"/>
                </a:ext>
              </a:extLst>
            </p:cNvPr>
            <p:cNvSpPr/>
            <p:nvPr/>
          </p:nvSpPr>
          <p:spPr>
            <a:xfrm rot="18900000">
              <a:off x="4944016" y="2518647"/>
              <a:ext cx="577880" cy="94946"/>
            </a:xfrm>
            <a:custGeom>
              <a:avLst/>
              <a:gdLst>
                <a:gd name="connsiteX0" fmla="*/ 0 w 1828800"/>
                <a:gd name="connsiteY0" fmla="*/ 147004 h 292545"/>
                <a:gd name="connsiteX1" fmla="*/ 152400 w 1828800"/>
                <a:gd name="connsiteY1" fmla="*/ 4129 h 292545"/>
                <a:gd name="connsiteX2" fmla="*/ 304800 w 1828800"/>
                <a:gd name="connsiteY2" fmla="*/ 289879 h 292545"/>
                <a:gd name="connsiteX3" fmla="*/ 459105 w 1828800"/>
                <a:gd name="connsiteY3" fmla="*/ 2224 h 292545"/>
                <a:gd name="connsiteX4" fmla="*/ 609600 w 1828800"/>
                <a:gd name="connsiteY4" fmla="*/ 289879 h 292545"/>
                <a:gd name="connsiteX5" fmla="*/ 762000 w 1828800"/>
                <a:gd name="connsiteY5" fmla="*/ 2224 h 292545"/>
                <a:gd name="connsiteX6" fmla="*/ 916305 w 1828800"/>
                <a:gd name="connsiteY6" fmla="*/ 289879 h 292545"/>
                <a:gd name="connsiteX7" fmla="*/ 1066800 w 1828800"/>
                <a:gd name="connsiteY7" fmla="*/ 2224 h 292545"/>
                <a:gd name="connsiteX8" fmla="*/ 1221105 w 1828800"/>
                <a:gd name="connsiteY8" fmla="*/ 291784 h 292545"/>
                <a:gd name="connsiteX9" fmla="*/ 1371600 w 1828800"/>
                <a:gd name="connsiteY9" fmla="*/ 4129 h 292545"/>
                <a:gd name="connsiteX10" fmla="*/ 1524000 w 1828800"/>
                <a:gd name="connsiteY10" fmla="*/ 289879 h 292545"/>
                <a:gd name="connsiteX11" fmla="*/ 1676400 w 1828800"/>
                <a:gd name="connsiteY11" fmla="*/ 147004 h 292545"/>
                <a:gd name="connsiteX12" fmla="*/ 1828800 w 1828800"/>
                <a:gd name="connsiteY12" fmla="*/ 147004 h 292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8800" h="292545">
                  <a:moveTo>
                    <a:pt x="0" y="147004"/>
                  </a:moveTo>
                  <a:cubicBezTo>
                    <a:pt x="50800" y="63660"/>
                    <a:pt x="101600" y="-19683"/>
                    <a:pt x="152400" y="4129"/>
                  </a:cubicBezTo>
                  <a:cubicBezTo>
                    <a:pt x="203200" y="27941"/>
                    <a:pt x="253683" y="290196"/>
                    <a:pt x="304800" y="289879"/>
                  </a:cubicBezTo>
                  <a:cubicBezTo>
                    <a:pt x="355917" y="289562"/>
                    <a:pt x="408305" y="2224"/>
                    <a:pt x="459105" y="2224"/>
                  </a:cubicBezTo>
                  <a:cubicBezTo>
                    <a:pt x="509905" y="2224"/>
                    <a:pt x="559118" y="289879"/>
                    <a:pt x="609600" y="289879"/>
                  </a:cubicBezTo>
                  <a:cubicBezTo>
                    <a:pt x="660082" y="289879"/>
                    <a:pt x="710883" y="2224"/>
                    <a:pt x="762000" y="2224"/>
                  </a:cubicBezTo>
                  <a:cubicBezTo>
                    <a:pt x="813117" y="2224"/>
                    <a:pt x="865505" y="289879"/>
                    <a:pt x="916305" y="289879"/>
                  </a:cubicBezTo>
                  <a:cubicBezTo>
                    <a:pt x="967105" y="289879"/>
                    <a:pt x="1016000" y="1906"/>
                    <a:pt x="1066800" y="2224"/>
                  </a:cubicBezTo>
                  <a:cubicBezTo>
                    <a:pt x="1117600" y="2541"/>
                    <a:pt x="1170305" y="291467"/>
                    <a:pt x="1221105" y="291784"/>
                  </a:cubicBezTo>
                  <a:cubicBezTo>
                    <a:pt x="1271905" y="292102"/>
                    <a:pt x="1321118" y="4446"/>
                    <a:pt x="1371600" y="4129"/>
                  </a:cubicBezTo>
                  <a:cubicBezTo>
                    <a:pt x="1422082" y="3812"/>
                    <a:pt x="1473200" y="266067"/>
                    <a:pt x="1524000" y="289879"/>
                  </a:cubicBezTo>
                  <a:cubicBezTo>
                    <a:pt x="1574800" y="313691"/>
                    <a:pt x="1625600" y="170816"/>
                    <a:pt x="1676400" y="147004"/>
                  </a:cubicBezTo>
                  <a:cubicBezTo>
                    <a:pt x="1727200" y="123192"/>
                    <a:pt x="1803083" y="147322"/>
                    <a:pt x="1828800" y="147004"/>
                  </a:cubicBezTo>
                </a:path>
              </a:pathLst>
            </a:custGeom>
            <a:noFill/>
            <a:ln w="25400">
              <a:solidFill>
                <a:srgbClr val="C71585"/>
              </a:solidFill>
              <a:tailEnd type="stealth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C71585"/>
                </a:solidFill>
              </a:endParaRPr>
            </a:p>
          </p:txBody>
        </p:sp>
        <p:sp>
          <p:nvSpPr>
            <p:cNvPr id="65" name="Textfeld 28">
              <a:extLst>
                <a:ext uri="{FF2B5EF4-FFF2-40B4-BE49-F238E27FC236}">
                  <a16:creationId xmlns:a16="http://schemas.microsoft.com/office/drawing/2014/main" id="{DD83C119-5516-8862-6216-87FC9B4FC689}"/>
                </a:ext>
              </a:extLst>
            </p:cNvPr>
            <p:cNvSpPr txBox="1"/>
            <p:nvPr/>
          </p:nvSpPr>
          <p:spPr>
            <a:xfrm>
              <a:off x="5218101" y="2538244"/>
              <a:ext cx="40588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C71585"/>
                  </a:solidFill>
                </a:rPr>
                <a:t>ħ</a:t>
              </a:r>
              <a:r>
                <a:rPr lang="el-GR" sz="1400" dirty="0">
                  <a:solidFill>
                    <a:srgbClr val="C71585"/>
                  </a:solidFill>
                </a:rPr>
                <a:t>ω</a:t>
              </a:r>
              <a:endParaRPr lang="de-DE" sz="1400" dirty="0">
                <a:solidFill>
                  <a:srgbClr val="C71585"/>
                </a:solidFill>
              </a:endParaRPr>
            </a:p>
          </p:txBody>
        </p: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84F1752-42C4-B455-45C3-93AEE6958DCD}"/>
              </a:ext>
            </a:extLst>
          </p:cNvPr>
          <p:cNvGrpSpPr/>
          <p:nvPr/>
        </p:nvGrpSpPr>
        <p:grpSpPr>
          <a:xfrm>
            <a:off x="240313" y="1131084"/>
            <a:ext cx="2466026" cy="2055090"/>
            <a:chOff x="3215680" y="946152"/>
            <a:chExt cx="2466026" cy="2055090"/>
          </a:xfrm>
        </p:grpSpPr>
        <p:cxnSp>
          <p:nvCxnSpPr>
            <p:cNvPr id="67" name="Gerade Verbindung 13">
              <a:extLst>
                <a:ext uri="{FF2B5EF4-FFF2-40B4-BE49-F238E27FC236}">
                  <a16:creationId xmlns:a16="http://schemas.microsoft.com/office/drawing/2014/main" id="{FC24D382-C2DE-0367-17DB-1E47862EF27A}"/>
                </a:ext>
              </a:extLst>
            </p:cNvPr>
            <p:cNvCxnSpPr>
              <a:cxnSpLocks/>
            </p:cNvCxnSpPr>
            <p:nvPr/>
          </p:nvCxnSpPr>
          <p:spPr>
            <a:xfrm>
              <a:off x="4495328" y="1094111"/>
              <a:ext cx="1148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4">
              <a:extLst>
                <a:ext uri="{FF2B5EF4-FFF2-40B4-BE49-F238E27FC236}">
                  <a16:creationId xmlns:a16="http://schemas.microsoft.com/office/drawing/2014/main" id="{F9EE40A8-410C-28BE-46AD-FBF2B189E42C}"/>
                </a:ext>
              </a:extLst>
            </p:cNvPr>
            <p:cNvCxnSpPr>
              <a:cxnSpLocks/>
            </p:cNvCxnSpPr>
            <p:nvPr/>
          </p:nvCxnSpPr>
          <p:spPr>
            <a:xfrm>
              <a:off x="4495328" y="2841424"/>
              <a:ext cx="1148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5">
              <a:extLst>
                <a:ext uri="{FF2B5EF4-FFF2-40B4-BE49-F238E27FC236}">
                  <a16:creationId xmlns:a16="http://schemas.microsoft.com/office/drawing/2014/main" id="{E556EE64-EBB8-61BC-85D7-EDF786FCE73E}"/>
                </a:ext>
              </a:extLst>
            </p:cNvPr>
            <p:cNvCxnSpPr>
              <a:cxnSpLocks/>
            </p:cNvCxnSpPr>
            <p:nvPr/>
          </p:nvCxnSpPr>
          <p:spPr>
            <a:xfrm>
              <a:off x="4495328" y="2157693"/>
              <a:ext cx="1148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">
              <a:extLst>
                <a:ext uri="{FF2B5EF4-FFF2-40B4-BE49-F238E27FC236}">
                  <a16:creationId xmlns:a16="http://schemas.microsoft.com/office/drawing/2014/main" id="{E64DFDC9-76C4-ABE7-8380-CC92B0589A3D}"/>
                </a:ext>
              </a:extLst>
            </p:cNvPr>
            <p:cNvCxnSpPr>
              <a:cxnSpLocks/>
            </p:cNvCxnSpPr>
            <p:nvPr/>
          </p:nvCxnSpPr>
          <p:spPr>
            <a:xfrm>
              <a:off x="4495328" y="1891797"/>
              <a:ext cx="11484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">
              <a:extLst>
                <a:ext uri="{FF2B5EF4-FFF2-40B4-BE49-F238E27FC236}">
                  <a16:creationId xmlns:a16="http://schemas.microsoft.com/office/drawing/2014/main" id="{F08D8D43-7B6F-50B6-A6B9-3759F20D5665}"/>
                </a:ext>
              </a:extLst>
            </p:cNvPr>
            <p:cNvCxnSpPr>
              <a:cxnSpLocks/>
            </p:cNvCxnSpPr>
            <p:nvPr/>
          </p:nvCxnSpPr>
          <p:spPr>
            <a:xfrm>
              <a:off x="4495328" y="1701871"/>
              <a:ext cx="114844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feld 18">
              <a:extLst>
                <a:ext uri="{FF2B5EF4-FFF2-40B4-BE49-F238E27FC236}">
                  <a16:creationId xmlns:a16="http://schemas.microsoft.com/office/drawing/2014/main" id="{E9483B48-E374-2B91-76E7-79B8EC9EECF2}"/>
                </a:ext>
              </a:extLst>
            </p:cNvPr>
            <p:cNvSpPr txBox="1"/>
            <p:nvPr/>
          </p:nvSpPr>
          <p:spPr>
            <a:xfrm>
              <a:off x="3215680" y="2693465"/>
              <a:ext cx="6703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K-shell</a:t>
              </a:r>
            </a:p>
          </p:txBody>
        </p:sp>
        <p:sp>
          <p:nvSpPr>
            <p:cNvPr id="73" name="Textfeld 19">
              <a:extLst>
                <a:ext uri="{FF2B5EF4-FFF2-40B4-BE49-F238E27FC236}">
                  <a16:creationId xmlns:a16="http://schemas.microsoft.com/office/drawing/2014/main" id="{62692D27-C54F-7BE5-4737-6BC5C4451FC3}"/>
                </a:ext>
              </a:extLst>
            </p:cNvPr>
            <p:cNvSpPr txBox="1"/>
            <p:nvPr/>
          </p:nvSpPr>
          <p:spPr>
            <a:xfrm>
              <a:off x="3215680" y="200973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L-shell</a:t>
              </a:r>
            </a:p>
          </p:txBody>
        </p:sp>
        <p:sp>
          <p:nvSpPr>
            <p:cNvPr id="74" name="Textfeld 20">
              <a:extLst>
                <a:ext uri="{FF2B5EF4-FFF2-40B4-BE49-F238E27FC236}">
                  <a16:creationId xmlns:a16="http://schemas.microsoft.com/office/drawing/2014/main" id="{A4203AAA-D109-1BB6-2B0A-626BA9CDDCDD}"/>
                </a:ext>
              </a:extLst>
            </p:cNvPr>
            <p:cNvSpPr txBox="1"/>
            <p:nvPr/>
          </p:nvSpPr>
          <p:spPr>
            <a:xfrm>
              <a:off x="3215680" y="1743839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M-shell</a:t>
              </a:r>
            </a:p>
          </p:txBody>
        </p:sp>
        <p:sp>
          <p:nvSpPr>
            <p:cNvPr id="75" name="Textfeld 21">
              <a:extLst>
                <a:ext uri="{FF2B5EF4-FFF2-40B4-BE49-F238E27FC236}">
                  <a16:creationId xmlns:a16="http://schemas.microsoft.com/office/drawing/2014/main" id="{69103BF4-2FBD-5AB5-E438-177CC5CB2272}"/>
                </a:ext>
              </a:extLst>
            </p:cNvPr>
            <p:cNvSpPr txBox="1"/>
            <p:nvPr/>
          </p:nvSpPr>
          <p:spPr>
            <a:xfrm>
              <a:off x="3215680" y="1553913"/>
              <a:ext cx="9750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continuum</a:t>
              </a:r>
            </a:p>
          </p:txBody>
        </p:sp>
        <p:sp>
          <p:nvSpPr>
            <p:cNvPr id="76" name="Textfeld 22">
              <a:extLst>
                <a:ext uri="{FF2B5EF4-FFF2-40B4-BE49-F238E27FC236}">
                  <a16:creationId xmlns:a16="http://schemas.microsoft.com/office/drawing/2014/main" id="{747371A8-A6EB-24DE-CC9A-9FD2B6D14E3E}"/>
                </a:ext>
              </a:extLst>
            </p:cNvPr>
            <p:cNvSpPr txBox="1"/>
            <p:nvPr/>
          </p:nvSpPr>
          <p:spPr>
            <a:xfrm>
              <a:off x="3215680" y="946152"/>
              <a:ext cx="11251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free electron</a:t>
              </a:r>
            </a:p>
          </p:txBody>
        </p:sp>
        <p:sp>
          <p:nvSpPr>
            <p:cNvPr id="77" name="Ellipse 23">
              <a:extLst>
                <a:ext uri="{FF2B5EF4-FFF2-40B4-BE49-F238E27FC236}">
                  <a16:creationId xmlns:a16="http://schemas.microsoft.com/office/drawing/2014/main" id="{10BD4820-08E3-5966-F365-12E16D8067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4882" y="2769314"/>
              <a:ext cx="143555" cy="144220"/>
            </a:xfrm>
            <a:prstGeom prst="ellipse">
              <a:avLst/>
            </a:prstGeom>
            <a:solidFill>
              <a:srgbClr val="005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78" name="Gerade Verbindung mit Pfeil 24">
              <a:extLst>
                <a:ext uri="{FF2B5EF4-FFF2-40B4-BE49-F238E27FC236}">
                  <a16:creationId xmlns:a16="http://schemas.microsoft.com/office/drawing/2014/main" id="{3B97925F-4A99-A322-A91B-7623533AF533}"/>
                </a:ext>
              </a:extLst>
            </p:cNvPr>
            <p:cNvCxnSpPr>
              <a:cxnSpLocks/>
              <a:stCxn id="81" idx="4"/>
              <a:endCxn id="77" idx="0"/>
            </p:cNvCxnSpPr>
            <p:nvPr/>
          </p:nvCxnSpPr>
          <p:spPr>
            <a:xfrm>
              <a:off x="4936659" y="1166221"/>
              <a:ext cx="0" cy="1603093"/>
            </a:xfrm>
            <a:prstGeom prst="straightConnector1">
              <a:avLst/>
            </a:prstGeom>
            <a:ln w="25400">
              <a:solidFill>
                <a:srgbClr val="005AA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mit Pfeil 25">
              <a:extLst>
                <a:ext uri="{FF2B5EF4-FFF2-40B4-BE49-F238E27FC236}">
                  <a16:creationId xmlns:a16="http://schemas.microsoft.com/office/drawing/2014/main" id="{73B8B85B-9574-726C-54B0-D0192A2832A4}"/>
                </a:ext>
              </a:extLst>
            </p:cNvPr>
            <p:cNvCxnSpPr/>
            <p:nvPr/>
          </p:nvCxnSpPr>
          <p:spPr>
            <a:xfrm flipV="1">
              <a:off x="5298398" y="1089038"/>
              <a:ext cx="0" cy="607761"/>
            </a:xfrm>
            <a:prstGeom prst="straightConnector1">
              <a:avLst/>
            </a:prstGeom>
            <a:ln w="25400">
              <a:solidFill>
                <a:srgbClr val="005AA0"/>
              </a:solidFill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feld 26">
              <a:extLst>
                <a:ext uri="{FF2B5EF4-FFF2-40B4-BE49-F238E27FC236}">
                  <a16:creationId xmlns:a16="http://schemas.microsoft.com/office/drawing/2014/main" id="{F9375522-78E9-6E68-C089-7D9BD20A40B8}"/>
                </a:ext>
              </a:extLst>
            </p:cNvPr>
            <p:cNvSpPr txBox="1"/>
            <p:nvPr/>
          </p:nvSpPr>
          <p:spPr>
            <a:xfrm>
              <a:off x="5264604" y="1295505"/>
              <a:ext cx="4171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solidFill>
                    <a:srgbClr val="005AA0"/>
                  </a:solidFill>
                </a:rPr>
                <a:t>E</a:t>
              </a:r>
              <a:r>
                <a:rPr lang="de-DE" sz="1400" baseline="-25000" dirty="0" err="1">
                  <a:solidFill>
                    <a:srgbClr val="005AA0"/>
                  </a:solidFill>
                </a:rPr>
                <a:t>kin</a:t>
              </a:r>
              <a:endParaRPr lang="de-DE" sz="1400" baseline="-25000" dirty="0">
                <a:solidFill>
                  <a:srgbClr val="005AA0"/>
                </a:solidFill>
              </a:endParaRPr>
            </a:p>
          </p:txBody>
        </p:sp>
        <p:sp>
          <p:nvSpPr>
            <p:cNvPr id="81" name="Ellipse 29">
              <a:extLst>
                <a:ext uri="{FF2B5EF4-FFF2-40B4-BE49-F238E27FC236}">
                  <a16:creationId xmlns:a16="http://schemas.microsoft.com/office/drawing/2014/main" id="{902A821A-9B3A-0EAC-BE91-F41939E98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4882" y="1022001"/>
              <a:ext cx="143555" cy="144220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12700">
              <a:solidFill>
                <a:srgbClr val="005AA0"/>
              </a:solidFill>
            </a:ln>
            <a:scene3d>
              <a:camera prst="orthographicFront"/>
              <a:lightRig rig="threePt" dir="t"/>
            </a:scene3d>
            <a:sp3d>
              <a:bevelT w="88900" h="88900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82" name="TextBox 82">
            <a:extLst>
              <a:ext uri="{FF2B5EF4-FFF2-40B4-BE49-F238E27FC236}">
                <a16:creationId xmlns:a16="http://schemas.microsoft.com/office/drawing/2014/main" id="{848B0322-7E08-1EBF-3ADD-73F301C554F1}"/>
              </a:ext>
            </a:extLst>
          </p:cNvPr>
          <p:cNvSpPr txBox="1"/>
          <p:nvPr/>
        </p:nvSpPr>
        <p:spPr>
          <a:xfrm>
            <a:off x="5097437" y="3528839"/>
            <a:ext cx="1394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1E90FF"/>
                </a:solidFill>
              </a:rPr>
              <a:t>electron beam</a:t>
            </a:r>
          </a:p>
        </p:txBody>
      </p:sp>
      <p:sp>
        <p:nvSpPr>
          <p:cNvPr id="83" name="TextBox 83">
            <a:extLst>
              <a:ext uri="{FF2B5EF4-FFF2-40B4-BE49-F238E27FC236}">
                <a16:creationId xmlns:a16="http://schemas.microsoft.com/office/drawing/2014/main" id="{AE8A6C8C-C1DE-0013-BE0C-B517D914A1CC}"/>
              </a:ext>
            </a:extLst>
          </p:cNvPr>
          <p:cNvSpPr txBox="1"/>
          <p:nvPr/>
        </p:nvSpPr>
        <p:spPr>
          <a:xfrm>
            <a:off x="371967" y="5694144"/>
            <a:ext cx="1349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x-ray detector</a:t>
            </a:r>
          </a:p>
        </p:txBody>
      </p:sp>
      <p:sp>
        <p:nvSpPr>
          <p:cNvPr id="84" name="TextBox 84">
            <a:extLst>
              <a:ext uri="{FF2B5EF4-FFF2-40B4-BE49-F238E27FC236}">
                <a16:creationId xmlns:a16="http://schemas.microsoft.com/office/drawing/2014/main" id="{5693324A-F657-2CDA-614C-95F0BE86DBBB}"/>
              </a:ext>
            </a:extLst>
          </p:cNvPr>
          <p:cNvSpPr txBox="1"/>
          <p:nvPr/>
        </p:nvSpPr>
        <p:spPr>
          <a:xfrm>
            <a:off x="10704512" y="5694144"/>
            <a:ext cx="1349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x-ray detector</a:t>
            </a:r>
          </a:p>
        </p:txBody>
      </p:sp>
      <p:cxnSp>
        <p:nvCxnSpPr>
          <p:cNvPr id="85" name="Straight Arrow Connector 85">
            <a:extLst>
              <a:ext uri="{FF2B5EF4-FFF2-40B4-BE49-F238E27FC236}">
                <a16:creationId xmlns:a16="http://schemas.microsoft.com/office/drawing/2014/main" id="{F1D06698-D802-34DA-346C-1601EECFCF3E}"/>
              </a:ext>
            </a:extLst>
          </p:cNvPr>
          <p:cNvCxnSpPr>
            <a:cxnSpLocks/>
            <a:stCxn id="84" idx="0"/>
          </p:cNvCxnSpPr>
          <p:nvPr/>
        </p:nvCxnSpPr>
        <p:spPr>
          <a:xfrm flipV="1">
            <a:off x="11379312" y="5140171"/>
            <a:ext cx="0" cy="5539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6">
            <a:extLst>
              <a:ext uri="{FF2B5EF4-FFF2-40B4-BE49-F238E27FC236}">
                <a16:creationId xmlns:a16="http://schemas.microsoft.com/office/drawing/2014/main" id="{599A6940-B3CB-9EAE-8CEE-18B3A3601D99}"/>
              </a:ext>
            </a:extLst>
          </p:cNvPr>
          <p:cNvSpPr txBox="1"/>
          <p:nvPr/>
        </p:nvSpPr>
        <p:spPr>
          <a:xfrm>
            <a:off x="47328" y="3888879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A2D6E"/>
                </a:solidFill>
              </a:rPr>
              <a:t>U</a:t>
            </a:r>
            <a:r>
              <a:rPr lang="en-GB" sz="1600" baseline="30000" dirty="0">
                <a:solidFill>
                  <a:srgbClr val="0A2D6E"/>
                </a:solidFill>
              </a:rPr>
              <a:t>91+</a:t>
            </a:r>
          </a:p>
        </p:txBody>
      </p:sp>
      <p:sp>
        <p:nvSpPr>
          <p:cNvPr id="87" name="TextBox 87">
            <a:extLst>
              <a:ext uri="{FF2B5EF4-FFF2-40B4-BE49-F238E27FC236}">
                <a16:creationId xmlns:a16="http://schemas.microsoft.com/office/drawing/2014/main" id="{21120B19-1AA8-4860-DD91-E657ABCD51E1}"/>
              </a:ext>
            </a:extLst>
          </p:cNvPr>
          <p:cNvSpPr txBox="1"/>
          <p:nvPr/>
        </p:nvSpPr>
        <p:spPr>
          <a:xfrm>
            <a:off x="11309051" y="4005129"/>
            <a:ext cx="521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5AA0"/>
                </a:solidFill>
              </a:rPr>
              <a:t>U</a:t>
            </a:r>
            <a:r>
              <a:rPr lang="en-GB" sz="1600" baseline="30000" dirty="0">
                <a:solidFill>
                  <a:srgbClr val="005AA0"/>
                </a:solidFill>
              </a:rPr>
              <a:t>90+</a:t>
            </a:r>
          </a:p>
        </p:txBody>
      </p:sp>
      <p:sp>
        <p:nvSpPr>
          <p:cNvPr id="88" name="Rectangle 88">
            <a:extLst>
              <a:ext uri="{FF2B5EF4-FFF2-40B4-BE49-F238E27FC236}">
                <a16:creationId xmlns:a16="http://schemas.microsoft.com/office/drawing/2014/main" id="{8FB7DDFE-AAC9-8E18-AF3F-0C8E154EE060}"/>
              </a:ext>
            </a:extLst>
          </p:cNvPr>
          <p:cNvSpPr/>
          <p:nvPr/>
        </p:nvSpPr>
        <p:spPr bwMode="auto">
          <a:xfrm rot="3492416">
            <a:off x="11574779" y="3734619"/>
            <a:ext cx="412115" cy="772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TextBox 89">
            <a:extLst>
              <a:ext uri="{FF2B5EF4-FFF2-40B4-BE49-F238E27FC236}">
                <a16:creationId xmlns:a16="http://schemas.microsoft.com/office/drawing/2014/main" id="{B3EB5CF7-904B-9092-CD97-C167041A4CDB}"/>
              </a:ext>
            </a:extLst>
          </p:cNvPr>
          <p:cNvSpPr txBox="1"/>
          <p:nvPr/>
        </p:nvSpPr>
        <p:spPr>
          <a:xfrm>
            <a:off x="11263426" y="2529721"/>
            <a:ext cx="1043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/>
                </a:solidFill>
              </a:rPr>
              <a:t>particle detector</a:t>
            </a:r>
          </a:p>
        </p:txBody>
      </p:sp>
      <p:cxnSp>
        <p:nvCxnSpPr>
          <p:cNvPr id="90" name="Straight Arrow Connector 90">
            <a:extLst>
              <a:ext uri="{FF2B5EF4-FFF2-40B4-BE49-F238E27FC236}">
                <a16:creationId xmlns:a16="http://schemas.microsoft.com/office/drawing/2014/main" id="{03C94F8E-1B3A-EEED-E922-4A5CE6699561}"/>
              </a:ext>
            </a:extLst>
          </p:cNvPr>
          <p:cNvCxnSpPr>
            <a:cxnSpLocks/>
            <a:stCxn id="89" idx="2"/>
          </p:cNvCxnSpPr>
          <p:nvPr/>
        </p:nvCxnSpPr>
        <p:spPr>
          <a:xfrm>
            <a:off x="11785349" y="3114496"/>
            <a:ext cx="0" cy="46325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/>
          <p:cNvGrpSpPr/>
          <p:nvPr/>
        </p:nvGrpSpPr>
        <p:grpSpPr>
          <a:xfrm>
            <a:off x="8282625" y="809391"/>
            <a:ext cx="3102714" cy="2453740"/>
            <a:chOff x="8225505" y="757823"/>
            <a:chExt cx="3217307" cy="2624708"/>
          </a:xfrm>
        </p:grpSpPr>
        <p:pic>
          <p:nvPicPr>
            <p:cNvPr id="110" name="Grafik 109">
              <a:extLst>
                <a:ext uri="{FF2B5EF4-FFF2-40B4-BE49-F238E27FC236}">
                  <a16:creationId xmlns:a16="http://schemas.microsoft.com/office/drawing/2014/main" id="{88AF3DCC-A9E8-4BDF-9678-F5BC4CC3F1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1381"/>
            <a:stretch/>
          </p:blipFill>
          <p:spPr>
            <a:xfrm>
              <a:off x="8225505" y="757823"/>
              <a:ext cx="3217307" cy="2624708"/>
            </a:xfrm>
            <a:prstGeom prst="rect">
              <a:avLst/>
            </a:prstGeom>
          </p:spPr>
        </p:pic>
        <p:sp>
          <p:nvSpPr>
            <p:cNvPr id="91" name="Textfeld 90"/>
            <p:cNvSpPr txBox="1"/>
            <p:nvPr/>
          </p:nvSpPr>
          <p:spPr>
            <a:xfrm>
              <a:off x="9292844" y="864840"/>
              <a:ext cx="21117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/>
                <a:t>B. Zhu </a:t>
              </a:r>
              <a:r>
                <a:rPr lang="en-US" sz="800" b="1" i="1" dirty="0"/>
                <a:t>et al., </a:t>
              </a:r>
              <a:r>
                <a:rPr lang="en-US" sz="800" b="1" dirty="0"/>
                <a:t>Phys. Rev. A 105, 052804 (2022)</a:t>
              </a:r>
            </a:p>
          </p:txBody>
        </p:sp>
      </p:grpSp>
      <p:pic>
        <p:nvPicPr>
          <p:cNvPr id="96" name="Grafik 95">
            <a:extLst>
              <a:ext uri="{FF2B5EF4-FFF2-40B4-BE49-F238E27FC236}">
                <a16:creationId xmlns:a16="http://schemas.microsoft.com/office/drawing/2014/main" id="{7DC23743-A0C3-45B4-A79B-3F1BE2A993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28" b="18292"/>
          <a:stretch/>
        </p:blipFill>
        <p:spPr>
          <a:xfrm>
            <a:off x="-4233" y="3418091"/>
            <a:ext cx="1971712" cy="2614985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FEFA43-8FFE-8A39-FEA8-284950AEC882}"/>
              </a:ext>
            </a:extLst>
          </p:cNvPr>
          <p:cNvSpPr txBox="1">
            <a:spLocks/>
          </p:cNvSpPr>
          <p:nvPr/>
        </p:nvSpPr>
        <p:spPr>
          <a:xfrm>
            <a:off x="10195518" y="6504038"/>
            <a:ext cx="1805138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F3FC230-DEB5-4BF3-B1A7-64EAF675BC55}" type="slidenum">
              <a:rPr lang="en-US" sz="1400" smtClean="0"/>
              <a:pPr>
                <a:defRPr/>
              </a:pPr>
              <a:t>11</a:t>
            </a:fld>
            <a:endParaRPr lang="en-US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9411082" y="1171302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/>
              <a:t>Pb</a:t>
            </a:r>
            <a:r>
              <a:rPr lang="de-DE" sz="2800" b="1" baseline="30000" dirty="0" smtClean="0"/>
              <a:t>82+</a:t>
            </a:r>
            <a:endParaRPr lang="de-DE" sz="2800" b="1" baseline="30000" dirty="0"/>
          </a:p>
        </p:txBody>
      </p:sp>
      <p:sp>
        <p:nvSpPr>
          <p:cNvPr id="92" name="Fußzeilenplatzhalter 9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93" name="Foliennummernplatzhalter 9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97" name="Grafik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88" y="5972770"/>
            <a:ext cx="1585922" cy="634369"/>
          </a:xfrm>
          <a:prstGeom prst="rect">
            <a:avLst/>
          </a:prstGeom>
        </p:spPr>
      </p:pic>
      <p:pic>
        <p:nvPicPr>
          <p:cNvPr id="98" name="Grafik 97">
            <a:extLst>
              <a:ext uri="{FF2B5EF4-FFF2-40B4-BE49-F238E27FC236}">
                <a16:creationId xmlns:a16="http://schemas.microsoft.com/office/drawing/2014/main" id="{9D2E9467-9800-383E-C017-F499EBDF0F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75" y="6062553"/>
            <a:ext cx="1273634" cy="484803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42"/>
          <a:stretch/>
        </p:blipFill>
        <p:spPr>
          <a:xfrm>
            <a:off x="8159518" y="6069408"/>
            <a:ext cx="497794" cy="495831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00" name="Grafik 9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3374" y="6058703"/>
            <a:ext cx="532382" cy="517243"/>
          </a:xfrm>
          <a:prstGeom prst="rect">
            <a:avLst/>
          </a:prstGeom>
        </p:spPr>
      </p:pic>
      <p:pic>
        <p:nvPicPr>
          <p:cNvPr id="102" name="Grafik 1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69" y="5967355"/>
            <a:ext cx="1398688" cy="699936"/>
          </a:xfrm>
          <a:prstGeom prst="rect">
            <a:avLst/>
          </a:prstGeom>
        </p:spPr>
      </p:pic>
      <p:sp>
        <p:nvSpPr>
          <p:cNvPr id="101" name="Rechteck 100"/>
          <p:cNvSpPr/>
          <p:nvPr/>
        </p:nvSpPr>
        <p:spPr>
          <a:xfrm>
            <a:off x="9311948" y="933300"/>
            <a:ext cx="1719635" cy="177547"/>
          </a:xfrm>
          <a:prstGeom prst="rect">
            <a:avLst/>
          </a:prstGeom>
          <a:noFill/>
          <a:ln w="38100">
            <a:solidFill>
              <a:srgbClr val="F9BE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11269029" y="3941169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5AA0"/>
                </a:solidFill>
              </a:rPr>
              <a:t>Pb</a:t>
            </a:r>
            <a:r>
              <a:rPr lang="de-DE" b="1" baseline="30000" dirty="0" smtClean="0">
                <a:solidFill>
                  <a:srgbClr val="005AA0"/>
                </a:solidFill>
              </a:rPr>
              <a:t>81+</a:t>
            </a:r>
            <a:endParaRPr lang="en-US" b="1" baseline="30000" dirty="0">
              <a:solidFill>
                <a:srgbClr val="005A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fik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26" y="5815524"/>
            <a:ext cx="1686483" cy="84395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D702E479-A828-57E7-7379-C6504004D5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First high-resolution spectra for ground-state transitions </a:t>
            </a:r>
            <a:br>
              <a:rPr lang="en-US" sz="2800" dirty="0"/>
            </a:br>
            <a:r>
              <a:rPr lang="en-US" sz="2800" dirty="0"/>
              <a:t>in the heaviest helium-like ion (U</a:t>
            </a:r>
            <a:r>
              <a:rPr lang="en-US" sz="2800" baseline="30000" dirty="0"/>
              <a:t>90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)</a:t>
            </a:r>
            <a:endParaRPr lang="en-US" sz="2800" b="0" dirty="0"/>
          </a:p>
        </p:txBody>
      </p:sp>
      <p:pic>
        <p:nvPicPr>
          <p:cNvPr id="11" name="Grafik 98">
            <a:extLst>
              <a:ext uri="{FF2B5EF4-FFF2-40B4-BE49-F238E27FC236}">
                <a16:creationId xmlns:a16="http://schemas.microsoft.com/office/drawing/2014/main" id="{72C31486-16F3-51EC-0D4B-74398F8DE8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18" t="9755" r="45689"/>
          <a:stretch/>
        </p:blipFill>
        <p:spPr>
          <a:xfrm>
            <a:off x="5480088" y="1045923"/>
            <a:ext cx="6366293" cy="4862925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1919184E-91EA-615B-39A6-46566D98869F}"/>
              </a:ext>
            </a:extLst>
          </p:cNvPr>
          <p:cNvSpPr txBox="1"/>
          <p:nvPr/>
        </p:nvSpPr>
        <p:spPr>
          <a:xfrm>
            <a:off x="8569234" y="6107143"/>
            <a:ext cx="320040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Philip Pfäfflein et al</a:t>
            </a:r>
            <a:r>
              <a:rPr lang="de-DE" sz="1600" dirty="0" smtClean="0"/>
              <a:t>., in </a:t>
            </a:r>
            <a:r>
              <a:rPr lang="de-DE" sz="1600" dirty="0" err="1" smtClean="0"/>
              <a:t>preparation</a:t>
            </a:r>
            <a:r>
              <a:rPr lang="de-DE" sz="1600" dirty="0" smtClean="0"/>
              <a:t> </a:t>
            </a:r>
            <a:endParaRPr lang="en-US" sz="1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5B13C8-A7CF-4872-BECF-4A26AC985D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295"/>
          <a:stretch/>
        </p:blipFill>
        <p:spPr>
          <a:xfrm>
            <a:off x="337516" y="3639468"/>
            <a:ext cx="2716653" cy="16524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E61A21-87BA-4D01-8DD2-B7E48886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82" y="2936348"/>
            <a:ext cx="1962548" cy="1316912"/>
          </a:xfrm>
          <a:prstGeom prst="rect">
            <a:avLst/>
          </a:prstGeom>
          <a:noFill/>
          <a:ln w="254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2826696" y="3359677"/>
            <a:ext cx="1704167" cy="2081715"/>
            <a:chOff x="3516380" y="3660963"/>
            <a:chExt cx="2272222" cy="277562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B2BDE447-8E6B-423D-8F7F-6B2177DF48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496" y="4991494"/>
              <a:ext cx="2266106" cy="1445089"/>
            </a:xfrm>
            <a:prstGeom prst="rect">
              <a:avLst/>
            </a:prstGeom>
            <a:noFill/>
            <a:ln w="2540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C2B64CC-9738-4302-92DE-4632B8C70D4D}"/>
                </a:ext>
              </a:extLst>
            </p:cNvPr>
            <p:cNvSpPr/>
            <p:nvPr/>
          </p:nvSpPr>
          <p:spPr bwMode="auto">
            <a:xfrm>
              <a:off x="5021765" y="3660963"/>
              <a:ext cx="366549" cy="327348"/>
            </a:xfrm>
            <a:prstGeom prst="ellipse">
              <a:avLst/>
            </a:prstGeom>
            <a:noFill/>
            <a:ln w="25400">
              <a:solidFill>
                <a:srgbClr val="002060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de-DE" sz="90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5" name="Gerader Verbinder 6">
              <a:extLst>
                <a:ext uri="{FF2B5EF4-FFF2-40B4-BE49-F238E27FC236}">
                  <a16:creationId xmlns:a16="http://schemas.microsoft.com/office/drawing/2014/main" id="{CFF02623-1EF7-4231-9EFD-66DB6F427137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3516380" y="3824637"/>
              <a:ext cx="1505385" cy="1166857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9">
              <a:extLst>
                <a:ext uri="{FF2B5EF4-FFF2-40B4-BE49-F238E27FC236}">
                  <a16:creationId xmlns:a16="http://schemas.microsoft.com/office/drawing/2014/main" id="{D39BF287-7541-4BFB-BE11-AE694279D975}"/>
                </a:ext>
              </a:extLst>
            </p:cNvPr>
            <p:cNvCxnSpPr>
              <a:cxnSpLocks/>
              <a:endCxn id="14" idx="6"/>
            </p:cNvCxnSpPr>
            <p:nvPr/>
          </p:nvCxnSpPr>
          <p:spPr>
            <a:xfrm flipH="1" flipV="1">
              <a:off x="5388314" y="3824637"/>
              <a:ext cx="400288" cy="1166857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hteck 16"/>
          <p:cNvSpPr/>
          <p:nvPr/>
        </p:nvSpPr>
        <p:spPr>
          <a:xfrm>
            <a:off x="266973" y="942939"/>
            <a:ext cx="4732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900"/>
              </a:spcBef>
            </a:pPr>
            <a:r>
              <a:rPr lang="de-DE" sz="2400" b="1" dirty="0">
                <a:solidFill>
                  <a:srgbClr val="0074C9"/>
                </a:solidFill>
              </a:rPr>
              <a:t>Metallic </a:t>
            </a:r>
            <a:r>
              <a:rPr lang="de-DE" sz="2400" b="1" dirty="0" err="1">
                <a:solidFill>
                  <a:srgbClr val="0074C9"/>
                </a:solidFill>
              </a:rPr>
              <a:t>magnetic</a:t>
            </a:r>
            <a:r>
              <a:rPr lang="de-DE" sz="2400" b="1" dirty="0">
                <a:solidFill>
                  <a:srgbClr val="0074C9"/>
                </a:solidFill>
              </a:rPr>
              <a:t> </a:t>
            </a:r>
            <a:r>
              <a:rPr lang="de-DE" sz="2400" b="1" dirty="0" err="1">
                <a:solidFill>
                  <a:srgbClr val="0074C9"/>
                </a:solidFill>
              </a:rPr>
              <a:t>microcalorimeter</a:t>
            </a:r>
            <a:endParaRPr lang="de-DE" sz="2400" b="1" dirty="0">
              <a:solidFill>
                <a:srgbClr val="0074C9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23851" y="4836141"/>
            <a:ext cx="2805521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900" b="1" dirty="0" err="1"/>
              <a:t>Microcalorimeter</a:t>
            </a:r>
            <a:r>
              <a:rPr lang="de-DE" sz="900" b="1" dirty="0"/>
              <a:t> </a:t>
            </a:r>
            <a:r>
              <a:rPr lang="de-DE" sz="900" b="1" dirty="0" err="1"/>
              <a:t>arrays</a:t>
            </a:r>
            <a:r>
              <a:rPr lang="de-DE" sz="900" b="1" dirty="0"/>
              <a:t> </a:t>
            </a:r>
            <a:r>
              <a:rPr lang="de-DE" sz="900" b="1" dirty="0" err="1"/>
              <a:t>for</a:t>
            </a:r>
            <a:r>
              <a:rPr lang="de-DE" sz="900" b="1" dirty="0"/>
              <a:t> high-resolution X-</a:t>
            </a:r>
            <a:r>
              <a:rPr lang="de-DE" sz="900" b="1" dirty="0" err="1"/>
              <a:t>ray</a:t>
            </a:r>
            <a:r>
              <a:rPr lang="de-DE" sz="900" b="1" dirty="0"/>
              <a:t> </a:t>
            </a:r>
            <a:r>
              <a:rPr lang="de-DE" sz="900" b="1" dirty="0" err="1"/>
              <a:t>spectroscopy</a:t>
            </a:r>
            <a:r>
              <a:rPr lang="de-DE" sz="900" b="1" dirty="0"/>
              <a:t> (</a:t>
            </a:r>
            <a:r>
              <a:rPr lang="de-DE" sz="900" b="1" dirty="0" err="1"/>
              <a:t>maXs</a:t>
            </a:r>
            <a:r>
              <a:rPr lang="de-DE" sz="900" b="1" dirty="0"/>
              <a:t>)</a:t>
            </a:r>
          </a:p>
        </p:txBody>
      </p:sp>
      <p:pic>
        <p:nvPicPr>
          <p:cNvPr id="19" name="Grafik 52" descr="Ein Bild, das blau, orange, Tisch, Platz enthält.&#10;&#10;Automatisch generierte Beschreibung">
            <a:extLst>
              <a:ext uri="{FF2B5EF4-FFF2-40B4-BE49-F238E27FC236}">
                <a16:creationId xmlns:a16="http://schemas.microsoft.com/office/drawing/2014/main" id="{AB2AB250-C718-4A50-B856-CCE51E39C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9"/>
          <a:stretch>
            <a:fillRect/>
          </a:stretch>
        </p:blipFill>
        <p:spPr bwMode="auto">
          <a:xfrm>
            <a:off x="2644724" y="1804409"/>
            <a:ext cx="2012348" cy="10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ieren 19"/>
          <p:cNvGrpSpPr/>
          <p:nvPr/>
        </p:nvGrpSpPr>
        <p:grpSpPr>
          <a:xfrm>
            <a:off x="447577" y="1745895"/>
            <a:ext cx="2275136" cy="1904616"/>
            <a:chOff x="344221" y="1509253"/>
            <a:chExt cx="3033515" cy="2539488"/>
          </a:xfrm>
        </p:grpSpPr>
        <p:grpSp>
          <p:nvGrpSpPr>
            <p:cNvPr id="21" name="Gruppieren 20"/>
            <p:cNvGrpSpPr/>
            <p:nvPr/>
          </p:nvGrpSpPr>
          <p:grpSpPr>
            <a:xfrm>
              <a:off x="344221" y="1509253"/>
              <a:ext cx="2655435" cy="2539488"/>
              <a:chOff x="344221" y="1418256"/>
              <a:chExt cx="2655435" cy="2539488"/>
            </a:xfrm>
          </p:grpSpPr>
          <p:pic>
            <p:nvPicPr>
              <p:cNvPr id="23" name="Grafik 20">
                <a:extLst>
                  <a:ext uri="{FF2B5EF4-FFF2-40B4-BE49-F238E27FC236}">
                    <a16:creationId xmlns:a16="http://schemas.microsoft.com/office/drawing/2014/main" id="{199674E3-24B1-4914-A2B4-B3E0A25F80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891"/>
              <a:stretch>
                <a:fillRect/>
              </a:stretch>
            </p:blipFill>
            <p:spPr bwMode="auto">
              <a:xfrm>
                <a:off x="532856" y="1465808"/>
                <a:ext cx="2278203" cy="2376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hteck 23"/>
              <p:cNvSpPr/>
              <p:nvPr/>
            </p:nvSpPr>
            <p:spPr bwMode="auto">
              <a:xfrm>
                <a:off x="2082297" y="2634967"/>
                <a:ext cx="829269" cy="1718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rtlCol="0" anchor="ctr"/>
              <a:lstStyle/>
              <a:p>
                <a:pPr marL="0" marR="0" algn="ctr" defTabSz="685800" hangingPunct="1"/>
                <a:endParaRPr lang="de-DE" sz="1350">
                  <a:solidFill>
                    <a:sysClr val="windowText" lastClr="000000"/>
                  </a:solidFill>
                  <a:uFillTx/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1247982" y="1418256"/>
                <a:ext cx="10755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25" dirty="0"/>
                  <a:t>X-</a:t>
                </a:r>
                <a:r>
                  <a:rPr lang="de-DE" sz="825" dirty="0" err="1"/>
                  <a:t>ray</a:t>
                </a:r>
                <a:r>
                  <a:rPr lang="de-DE" sz="825" dirty="0"/>
                  <a:t> </a:t>
                </a:r>
                <a:r>
                  <a:rPr lang="de-DE" sz="825" dirty="0" err="1"/>
                  <a:t>photon</a:t>
                </a:r>
                <a:r>
                  <a:rPr lang="de-DE" sz="825" dirty="0"/>
                  <a:t> </a:t>
                </a:r>
                <a:r>
                  <a:rPr lang="de-DE" sz="825" dirty="0" err="1"/>
                  <a:t>or</a:t>
                </a:r>
                <a:r>
                  <a:rPr lang="de-DE" sz="825" dirty="0"/>
                  <a:t> </a:t>
                </a:r>
                <a:r>
                  <a:rPr lang="de-DE" sz="825" dirty="0" err="1"/>
                  <a:t>particle</a:t>
                </a:r>
                <a:endParaRPr lang="de-DE" sz="900" dirty="0"/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1613464" y="2991762"/>
                <a:ext cx="138619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25" dirty="0" err="1"/>
                  <a:t>Weak</a:t>
                </a:r>
                <a:r>
                  <a:rPr lang="de-DE" sz="825" dirty="0"/>
                  <a:t> thermal link</a:t>
                </a:r>
                <a:endParaRPr lang="de-DE" dirty="0"/>
              </a:p>
            </p:txBody>
          </p:sp>
          <p:sp>
            <p:nvSpPr>
              <p:cNvPr id="27" name="Textfeld 26"/>
              <p:cNvSpPr txBox="1"/>
              <p:nvPr/>
            </p:nvSpPr>
            <p:spPr>
              <a:xfrm>
                <a:off x="742542" y="3496079"/>
                <a:ext cx="1821863" cy="46166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825" dirty="0">
                    <a:solidFill>
                      <a:schemeClr val="bg1"/>
                    </a:solidFill>
                  </a:rPr>
                  <a:t>Thermal </a:t>
                </a:r>
                <a:r>
                  <a:rPr lang="de-DE" sz="825" dirty="0" err="1">
                    <a:solidFill>
                      <a:schemeClr val="bg1"/>
                    </a:solidFill>
                  </a:rPr>
                  <a:t>bath</a:t>
                </a:r>
                <a:r>
                  <a:rPr lang="de-DE" sz="825" dirty="0">
                    <a:solidFill>
                      <a:schemeClr val="bg1"/>
                    </a:solidFill>
                  </a:rPr>
                  <a:t> (T = 20-50 </a:t>
                </a:r>
                <a:r>
                  <a:rPr lang="de-DE" sz="825" dirty="0" err="1">
                    <a:solidFill>
                      <a:schemeClr val="bg1"/>
                    </a:solidFill>
                  </a:rPr>
                  <a:t>mK</a:t>
                </a:r>
                <a:r>
                  <a:rPr lang="de-DE" sz="825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  <p:grpSp>
            <p:nvGrpSpPr>
              <p:cNvPr id="28" name="Gruppieren 27"/>
              <p:cNvGrpSpPr/>
              <p:nvPr/>
            </p:nvGrpSpPr>
            <p:grpSpPr>
              <a:xfrm>
                <a:off x="344221" y="1913760"/>
                <a:ext cx="2474032" cy="651144"/>
                <a:chOff x="344221" y="1913760"/>
                <a:chExt cx="2474032" cy="651144"/>
              </a:xfrm>
            </p:grpSpPr>
            <p:grpSp>
              <p:nvGrpSpPr>
                <p:cNvPr id="59" name="Gruppieren 58"/>
                <p:cNvGrpSpPr/>
                <p:nvPr/>
              </p:nvGrpSpPr>
              <p:grpSpPr>
                <a:xfrm>
                  <a:off x="344221" y="1913760"/>
                  <a:ext cx="2474032" cy="651144"/>
                  <a:chOff x="344221" y="1913760"/>
                  <a:chExt cx="2474032" cy="651144"/>
                </a:xfrm>
              </p:grpSpPr>
              <p:sp>
                <p:nvSpPr>
                  <p:cNvPr id="63" name="Rechteck 62"/>
                  <p:cNvSpPr/>
                  <p:nvPr/>
                </p:nvSpPr>
                <p:spPr bwMode="auto">
                  <a:xfrm>
                    <a:off x="663260" y="2322592"/>
                    <a:ext cx="1323204" cy="1566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chemeClr val="accent6">
                          <a:lumMod val="50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64" name="Rechteck 63"/>
                  <p:cNvSpPr/>
                  <p:nvPr/>
                </p:nvSpPr>
                <p:spPr bwMode="auto">
                  <a:xfrm>
                    <a:off x="344221" y="2157349"/>
                    <a:ext cx="2200782" cy="15939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65" name="Rechteck 64"/>
                  <p:cNvSpPr/>
                  <p:nvPr/>
                </p:nvSpPr>
                <p:spPr bwMode="auto">
                  <a:xfrm rot="3600000">
                    <a:off x="257848" y="2219316"/>
                    <a:ext cx="493493" cy="192212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chemeClr val="accent6">
                          <a:lumMod val="50000"/>
                        </a:schemeClr>
                      </a:gs>
                    </a:gsLst>
                    <a:lin ang="8100000" scaled="1"/>
                  </a:gradFill>
                  <a:ln>
                    <a:noFill/>
                  </a:ln>
                  <a:effectLst/>
                  <a:scene3d>
                    <a:camera prst="isometricTopUp">
                      <a:rot lat="19800000" lon="18600000" rev="3609745"/>
                    </a:camera>
                    <a:lightRig rig="threePt" dir="t"/>
                  </a:scene3d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66" name="Rechteck 65"/>
                  <p:cNvSpPr/>
                  <p:nvPr/>
                </p:nvSpPr>
                <p:spPr bwMode="auto">
                  <a:xfrm>
                    <a:off x="344221" y="1913760"/>
                    <a:ext cx="2472340" cy="651144"/>
                  </a:xfrm>
                  <a:prstGeom prst="rect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chemeClr val="accent6">
                          <a:lumMod val="50000"/>
                        </a:schemeClr>
                      </a:gs>
                    </a:gsLst>
                    <a:lin ang="8100000" scaled="1"/>
                  </a:gradFill>
                  <a:ln>
                    <a:noFill/>
                  </a:ln>
                  <a:effectLst/>
                  <a:scene3d>
                    <a:camera prst="isometricOffAxis1Top">
                      <a:rot lat="18075715" lon="17880000" rev="3458552"/>
                    </a:camera>
                    <a:lightRig rig="threePt" dir="t"/>
                  </a:scene3d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67" name="Ellipse 66"/>
                  <p:cNvSpPr/>
                  <p:nvPr/>
                </p:nvSpPr>
                <p:spPr bwMode="auto">
                  <a:xfrm>
                    <a:off x="1365145" y="2169787"/>
                    <a:ext cx="137204" cy="569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rgbClr val="FFFFFF">
                          <a:alpha val="44000"/>
                        </a:srgb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68" name="Ellipse 67"/>
                  <p:cNvSpPr/>
                  <p:nvPr/>
                </p:nvSpPr>
                <p:spPr bwMode="auto">
                  <a:xfrm>
                    <a:off x="1710324" y="2176619"/>
                    <a:ext cx="137204" cy="569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rgbClr val="FFFFFF">
                          <a:alpha val="44000"/>
                        </a:srgb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69" name="Ellipse 68"/>
                  <p:cNvSpPr/>
                  <p:nvPr/>
                </p:nvSpPr>
                <p:spPr bwMode="auto">
                  <a:xfrm>
                    <a:off x="1563129" y="2231790"/>
                    <a:ext cx="137204" cy="569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rgbClr val="FFFFFF">
                          <a:alpha val="44000"/>
                        </a:srgb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70" name="Rechteck 69"/>
                  <p:cNvSpPr/>
                  <p:nvPr/>
                </p:nvSpPr>
                <p:spPr bwMode="auto">
                  <a:xfrm>
                    <a:off x="665453" y="2336010"/>
                    <a:ext cx="2152800" cy="1566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chemeClr val="accent6">
                          <a:lumMod val="50000"/>
                        </a:schemeClr>
                      </a:gs>
                    </a:gsLst>
                    <a:lin ang="108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</p:grpSp>
            <p:grpSp>
              <p:nvGrpSpPr>
                <p:cNvPr id="60" name="Gruppieren 59"/>
                <p:cNvGrpSpPr/>
                <p:nvPr/>
              </p:nvGrpSpPr>
              <p:grpSpPr>
                <a:xfrm>
                  <a:off x="1566829" y="2152467"/>
                  <a:ext cx="75038" cy="139470"/>
                  <a:chOff x="1566829" y="2152467"/>
                  <a:chExt cx="75038" cy="139470"/>
                </a:xfrm>
              </p:grpSpPr>
              <p:cxnSp>
                <p:nvCxnSpPr>
                  <p:cNvPr id="61" name="Gerade Verbindung mit Pfeil 60"/>
                  <p:cNvCxnSpPr/>
                  <p:nvPr/>
                </p:nvCxnSpPr>
                <p:spPr>
                  <a:xfrm rot="3226048">
                    <a:off x="1520365" y="2198931"/>
                    <a:ext cx="92927" cy="0"/>
                  </a:xfrm>
                  <a:prstGeom prst="straightConnector1">
                    <a:avLst/>
                  </a:prstGeom>
                  <a:ln w="25400"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DDF03"/>
                        </a:gs>
                      </a:gsLst>
                      <a:lin ang="0" scaled="1"/>
                      <a:tileRect/>
                    </a:gradFill>
                    <a:headEnd type="none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Gleichschenkliges Dreieck 61"/>
                  <p:cNvSpPr/>
                  <p:nvPr/>
                </p:nvSpPr>
                <p:spPr bwMode="auto">
                  <a:xfrm rot="8626048">
                    <a:off x="1569867" y="2200244"/>
                    <a:ext cx="72000" cy="91693"/>
                  </a:xfrm>
                  <a:prstGeom prst="triangl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99000">
                        <a:srgbClr val="FFFF0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90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</p:grpSp>
          </p:grpSp>
          <p:sp>
            <p:nvSpPr>
              <p:cNvPr id="29" name="Rechteck 28"/>
              <p:cNvSpPr/>
              <p:nvPr/>
            </p:nvSpPr>
            <p:spPr bwMode="auto">
              <a:xfrm>
                <a:off x="1324862" y="2526713"/>
                <a:ext cx="471955" cy="136556"/>
              </a:xfrm>
              <a:prstGeom prst="rect">
                <a:avLst/>
              </a:prstGeom>
              <a:gradFill flip="none" rotWithShape="1">
                <a:gsLst>
                  <a:gs pos="0">
                    <a:srgbClr val="504E00"/>
                  </a:gs>
                  <a:gs pos="98000">
                    <a:srgbClr val="BBA505"/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wrap="none" rtlCol="0" anchor="ctr"/>
              <a:lstStyle/>
              <a:p>
                <a:pPr marL="0" marR="0" algn="ctr" defTabSz="685800" hangingPunct="1"/>
                <a:endParaRPr lang="de-DE" sz="1350">
                  <a:solidFill>
                    <a:sysClr val="windowText" lastClr="000000"/>
                  </a:solidFill>
                  <a:uFillTx/>
                </a:endParaRPr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1298448" y="2458747"/>
                <a:ext cx="138619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25" dirty="0">
                    <a:solidFill>
                      <a:schemeClr val="bg1"/>
                    </a:solidFill>
                  </a:rPr>
                  <a:t>Sensor</a:t>
                </a:r>
                <a:endParaRPr lang="de-DE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1" name="Gruppieren 30"/>
              <p:cNvGrpSpPr/>
              <p:nvPr/>
            </p:nvGrpSpPr>
            <p:grpSpPr>
              <a:xfrm>
                <a:off x="357880" y="1913816"/>
                <a:ext cx="2474032" cy="651144"/>
                <a:chOff x="344221" y="1913760"/>
                <a:chExt cx="2474032" cy="651144"/>
              </a:xfrm>
            </p:grpSpPr>
            <p:grpSp>
              <p:nvGrpSpPr>
                <p:cNvPr id="47" name="Gruppieren 46"/>
                <p:cNvGrpSpPr/>
                <p:nvPr/>
              </p:nvGrpSpPr>
              <p:grpSpPr>
                <a:xfrm>
                  <a:off x="344221" y="1913760"/>
                  <a:ext cx="2474032" cy="651144"/>
                  <a:chOff x="344221" y="1913760"/>
                  <a:chExt cx="2474032" cy="651144"/>
                </a:xfrm>
              </p:grpSpPr>
              <p:sp>
                <p:nvSpPr>
                  <p:cNvPr id="51" name="Rechteck 50"/>
                  <p:cNvSpPr/>
                  <p:nvPr/>
                </p:nvSpPr>
                <p:spPr bwMode="auto">
                  <a:xfrm>
                    <a:off x="663260" y="2322592"/>
                    <a:ext cx="1323204" cy="1566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chemeClr val="accent6">
                          <a:lumMod val="50000"/>
                        </a:scheme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52" name="Rechteck 51"/>
                  <p:cNvSpPr/>
                  <p:nvPr/>
                </p:nvSpPr>
                <p:spPr bwMode="auto">
                  <a:xfrm>
                    <a:off x="344221" y="2157349"/>
                    <a:ext cx="2200782" cy="15939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53" name="Rechteck 52"/>
                  <p:cNvSpPr/>
                  <p:nvPr/>
                </p:nvSpPr>
                <p:spPr bwMode="auto">
                  <a:xfrm rot="3600000">
                    <a:off x="257848" y="2219316"/>
                    <a:ext cx="493493" cy="192212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chemeClr val="accent6">
                          <a:lumMod val="50000"/>
                        </a:schemeClr>
                      </a:gs>
                    </a:gsLst>
                    <a:lin ang="8100000" scaled="1"/>
                  </a:gradFill>
                  <a:ln>
                    <a:noFill/>
                  </a:ln>
                  <a:effectLst/>
                  <a:scene3d>
                    <a:camera prst="isometricTopUp">
                      <a:rot lat="19800000" lon="18600000" rev="3609745"/>
                    </a:camera>
                    <a:lightRig rig="threePt" dir="t"/>
                  </a:scene3d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54" name="Rechteck 53"/>
                  <p:cNvSpPr/>
                  <p:nvPr/>
                </p:nvSpPr>
                <p:spPr bwMode="auto">
                  <a:xfrm>
                    <a:off x="344221" y="1913760"/>
                    <a:ext cx="2472340" cy="651144"/>
                  </a:xfrm>
                  <a:prstGeom prst="rect">
                    <a:avLst/>
                  </a:prstGeom>
                  <a:gradFill>
                    <a:gsLst>
                      <a:gs pos="0">
                        <a:srgbClr val="FFC000"/>
                      </a:gs>
                      <a:gs pos="100000">
                        <a:schemeClr val="accent6">
                          <a:lumMod val="50000"/>
                        </a:schemeClr>
                      </a:gs>
                    </a:gsLst>
                    <a:lin ang="8100000" scaled="1"/>
                  </a:gradFill>
                  <a:ln>
                    <a:noFill/>
                  </a:ln>
                  <a:effectLst/>
                  <a:scene3d>
                    <a:camera prst="isometricOffAxis1Top">
                      <a:rot lat="18075715" lon="17880000" rev="3458552"/>
                    </a:camera>
                    <a:lightRig rig="threePt" dir="t"/>
                  </a:scene3d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55" name="Ellipse 54"/>
                  <p:cNvSpPr/>
                  <p:nvPr/>
                </p:nvSpPr>
                <p:spPr bwMode="auto">
                  <a:xfrm>
                    <a:off x="1365145" y="2169787"/>
                    <a:ext cx="137204" cy="569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rgbClr val="FFFFFF">
                          <a:alpha val="44000"/>
                        </a:srgb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56" name="Ellipse 55"/>
                  <p:cNvSpPr/>
                  <p:nvPr/>
                </p:nvSpPr>
                <p:spPr bwMode="auto">
                  <a:xfrm>
                    <a:off x="1710324" y="2176619"/>
                    <a:ext cx="137204" cy="569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rgbClr val="FFFFFF">
                          <a:alpha val="44000"/>
                        </a:srgb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57" name="Ellipse 56"/>
                  <p:cNvSpPr/>
                  <p:nvPr/>
                </p:nvSpPr>
                <p:spPr bwMode="auto">
                  <a:xfrm>
                    <a:off x="1563129" y="2231790"/>
                    <a:ext cx="137204" cy="569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rgbClr val="FFFFFF">
                          <a:alpha val="44000"/>
                        </a:srgb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58" name="Rechteck 57"/>
                  <p:cNvSpPr/>
                  <p:nvPr/>
                </p:nvSpPr>
                <p:spPr bwMode="auto">
                  <a:xfrm>
                    <a:off x="665453" y="2336010"/>
                    <a:ext cx="2152800" cy="1566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100000">
                        <a:schemeClr val="accent6">
                          <a:lumMod val="50000"/>
                        </a:schemeClr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</p:grpSp>
            <p:grpSp>
              <p:nvGrpSpPr>
                <p:cNvPr id="48" name="Gruppieren 47"/>
                <p:cNvGrpSpPr/>
                <p:nvPr/>
              </p:nvGrpSpPr>
              <p:grpSpPr>
                <a:xfrm>
                  <a:off x="1566829" y="2152467"/>
                  <a:ext cx="75038" cy="139470"/>
                  <a:chOff x="1566829" y="2152467"/>
                  <a:chExt cx="75038" cy="139470"/>
                </a:xfrm>
              </p:grpSpPr>
              <p:cxnSp>
                <p:nvCxnSpPr>
                  <p:cNvPr id="49" name="Gerade Verbindung mit Pfeil 48"/>
                  <p:cNvCxnSpPr/>
                  <p:nvPr/>
                </p:nvCxnSpPr>
                <p:spPr>
                  <a:xfrm rot="3226048">
                    <a:off x="1520365" y="2198931"/>
                    <a:ext cx="92927" cy="0"/>
                  </a:xfrm>
                  <a:prstGeom prst="straightConnector1">
                    <a:avLst/>
                  </a:prstGeom>
                  <a:ln w="25400"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DDF03"/>
                        </a:gs>
                      </a:gsLst>
                      <a:lin ang="0" scaled="1"/>
                      <a:tileRect/>
                    </a:gradFill>
                    <a:headEnd type="none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Gleichschenkliges Dreieck 49"/>
                  <p:cNvSpPr/>
                  <p:nvPr/>
                </p:nvSpPr>
                <p:spPr bwMode="auto">
                  <a:xfrm rot="8626048">
                    <a:off x="1569867" y="2200244"/>
                    <a:ext cx="72000" cy="91693"/>
                  </a:xfrm>
                  <a:prstGeom prst="triangl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99000">
                        <a:srgbClr val="FFFF0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90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</p:grpSp>
          </p:grpSp>
          <p:grpSp>
            <p:nvGrpSpPr>
              <p:cNvPr id="32" name="Gruppieren 31"/>
              <p:cNvGrpSpPr/>
              <p:nvPr/>
            </p:nvGrpSpPr>
            <p:grpSpPr>
              <a:xfrm>
                <a:off x="351694" y="1914289"/>
                <a:ext cx="2474032" cy="651144"/>
                <a:chOff x="344221" y="1913760"/>
                <a:chExt cx="2474032" cy="651144"/>
              </a:xfrm>
            </p:grpSpPr>
            <p:grpSp>
              <p:nvGrpSpPr>
                <p:cNvPr id="34" name="Gruppieren 33"/>
                <p:cNvGrpSpPr/>
                <p:nvPr/>
              </p:nvGrpSpPr>
              <p:grpSpPr>
                <a:xfrm>
                  <a:off x="344221" y="1913760"/>
                  <a:ext cx="2474032" cy="651144"/>
                  <a:chOff x="344221" y="1913760"/>
                  <a:chExt cx="2474032" cy="651144"/>
                </a:xfrm>
              </p:grpSpPr>
              <p:sp>
                <p:nvSpPr>
                  <p:cNvPr id="39" name="Rechteck 38"/>
                  <p:cNvSpPr/>
                  <p:nvPr/>
                </p:nvSpPr>
                <p:spPr bwMode="auto">
                  <a:xfrm>
                    <a:off x="663260" y="2322592"/>
                    <a:ext cx="1323204" cy="15661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D1B905"/>
                      </a:gs>
                      <a:gs pos="100000">
                        <a:srgbClr val="504E00"/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40" name="Rechteck 39"/>
                  <p:cNvSpPr/>
                  <p:nvPr/>
                </p:nvSpPr>
                <p:spPr bwMode="auto">
                  <a:xfrm>
                    <a:off x="665453" y="2334147"/>
                    <a:ext cx="2152800" cy="1620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BBA505"/>
                      </a:gs>
                      <a:gs pos="100000">
                        <a:srgbClr val="504E00"/>
                      </a:gs>
                    </a:gsLst>
                    <a:lin ang="81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41" name="Rechteck 40"/>
                  <p:cNvSpPr/>
                  <p:nvPr/>
                </p:nvSpPr>
                <p:spPr bwMode="auto">
                  <a:xfrm>
                    <a:off x="344221" y="2157349"/>
                    <a:ext cx="2200782" cy="159391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42" name="Rechteck 41"/>
                  <p:cNvSpPr/>
                  <p:nvPr/>
                </p:nvSpPr>
                <p:spPr bwMode="auto">
                  <a:xfrm rot="3600000">
                    <a:off x="257848" y="2219316"/>
                    <a:ext cx="493493" cy="192212"/>
                  </a:xfrm>
                  <a:prstGeom prst="rect">
                    <a:avLst/>
                  </a:prstGeom>
                  <a:gradFill>
                    <a:gsLst>
                      <a:gs pos="0">
                        <a:srgbClr val="504E00"/>
                      </a:gs>
                      <a:gs pos="100000">
                        <a:srgbClr val="504E00"/>
                      </a:gs>
                    </a:gsLst>
                    <a:lin ang="8100000" scaled="1"/>
                  </a:gradFill>
                  <a:ln>
                    <a:noFill/>
                  </a:ln>
                  <a:effectLst/>
                  <a:scene3d>
                    <a:camera prst="isometricTopUp">
                      <a:rot lat="19800000" lon="18600000" rev="3609745"/>
                    </a:camera>
                    <a:lightRig rig="threePt" dir="t"/>
                  </a:scene3d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43" name="Rechteck 42"/>
                  <p:cNvSpPr/>
                  <p:nvPr/>
                </p:nvSpPr>
                <p:spPr bwMode="auto">
                  <a:xfrm>
                    <a:off x="344221" y="1913760"/>
                    <a:ext cx="2472340" cy="651144"/>
                  </a:xfrm>
                  <a:prstGeom prst="rect">
                    <a:avLst/>
                  </a:prstGeom>
                  <a:gradFill>
                    <a:gsLst>
                      <a:gs pos="0">
                        <a:srgbClr val="D1B905"/>
                      </a:gs>
                      <a:gs pos="100000">
                        <a:srgbClr val="504E00"/>
                      </a:gs>
                    </a:gsLst>
                    <a:lin ang="8100000" scaled="1"/>
                  </a:gradFill>
                  <a:ln>
                    <a:noFill/>
                  </a:ln>
                  <a:effectLst/>
                  <a:scene3d>
                    <a:camera prst="isometricOffAxis1Top">
                      <a:rot lat="18075715" lon="17880000" rev="3458552"/>
                    </a:camera>
                    <a:lightRig rig="threePt" dir="t"/>
                  </a:scene3d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44" name="Ellipse 43"/>
                  <p:cNvSpPr/>
                  <p:nvPr/>
                </p:nvSpPr>
                <p:spPr bwMode="auto">
                  <a:xfrm>
                    <a:off x="1365145" y="2169787"/>
                    <a:ext cx="137204" cy="569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rgbClr val="FFFFFF">
                          <a:alpha val="44000"/>
                        </a:srgb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45" name="Ellipse 44"/>
                  <p:cNvSpPr/>
                  <p:nvPr/>
                </p:nvSpPr>
                <p:spPr bwMode="auto">
                  <a:xfrm>
                    <a:off x="1710324" y="2176619"/>
                    <a:ext cx="137204" cy="569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rgbClr val="FFFFFF">
                          <a:alpha val="44000"/>
                        </a:srgb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  <p:sp>
                <p:nvSpPr>
                  <p:cNvPr id="46" name="Ellipse 45"/>
                  <p:cNvSpPr/>
                  <p:nvPr/>
                </p:nvSpPr>
                <p:spPr bwMode="auto">
                  <a:xfrm>
                    <a:off x="1563129" y="2231790"/>
                    <a:ext cx="137204" cy="569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50000"/>
                        </a:schemeClr>
                      </a:gs>
                      <a:gs pos="100000">
                        <a:srgbClr val="FFFFFF">
                          <a:alpha val="44000"/>
                        </a:srgb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135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</p:grpSp>
            <p:grpSp>
              <p:nvGrpSpPr>
                <p:cNvPr id="35" name="Gruppieren 34"/>
                <p:cNvGrpSpPr/>
                <p:nvPr/>
              </p:nvGrpSpPr>
              <p:grpSpPr>
                <a:xfrm>
                  <a:off x="1523892" y="2124180"/>
                  <a:ext cx="117975" cy="167757"/>
                  <a:chOff x="1523892" y="2124180"/>
                  <a:chExt cx="117975" cy="167757"/>
                </a:xfrm>
              </p:grpSpPr>
              <p:sp>
                <p:nvSpPr>
                  <p:cNvPr id="36" name="Freeform 41"/>
                  <p:cNvSpPr>
                    <a:spLocks/>
                  </p:cNvSpPr>
                  <p:nvPr/>
                </p:nvSpPr>
                <p:spPr bwMode="auto">
                  <a:xfrm rot="3226048">
                    <a:off x="1523588" y="2124484"/>
                    <a:ext cx="38152" cy="37543"/>
                  </a:xfrm>
                  <a:custGeom>
                    <a:avLst/>
                    <a:gdLst>
                      <a:gd name="T0" fmla="*/ 157 w 432"/>
                      <a:gd name="T1" fmla="*/ 138 h 2666"/>
                      <a:gd name="T2" fmla="*/ 170 w 432"/>
                      <a:gd name="T3" fmla="*/ 246 h 2666"/>
                      <a:gd name="T4" fmla="*/ 184 w 432"/>
                      <a:gd name="T5" fmla="*/ 356 h 2666"/>
                      <a:gd name="T6" fmla="*/ 197 w 432"/>
                      <a:gd name="T7" fmla="*/ 468 h 2666"/>
                      <a:gd name="T8" fmla="*/ 211 w 432"/>
                      <a:gd name="T9" fmla="*/ 582 h 2666"/>
                      <a:gd name="T10" fmla="*/ 224 w 432"/>
                      <a:gd name="T11" fmla="*/ 698 h 2666"/>
                      <a:gd name="T12" fmla="*/ 238 w 432"/>
                      <a:gd name="T13" fmla="*/ 815 h 2666"/>
                      <a:gd name="T14" fmla="*/ 252 w 432"/>
                      <a:gd name="T15" fmla="*/ 934 h 2666"/>
                      <a:gd name="T16" fmla="*/ 265 w 432"/>
                      <a:gd name="T17" fmla="*/ 1056 h 2666"/>
                      <a:gd name="T18" fmla="*/ 279 w 432"/>
                      <a:gd name="T19" fmla="*/ 1178 h 2666"/>
                      <a:gd name="T20" fmla="*/ 293 w 432"/>
                      <a:gd name="T21" fmla="*/ 1301 h 2666"/>
                      <a:gd name="T22" fmla="*/ 306 w 432"/>
                      <a:gd name="T23" fmla="*/ 1426 h 2666"/>
                      <a:gd name="T24" fmla="*/ 320 w 432"/>
                      <a:gd name="T25" fmla="*/ 1551 h 2666"/>
                      <a:gd name="T26" fmla="*/ 333 w 432"/>
                      <a:gd name="T27" fmla="*/ 1678 h 2666"/>
                      <a:gd name="T28" fmla="*/ 347 w 432"/>
                      <a:gd name="T29" fmla="*/ 1806 h 2666"/>
                      <a:gd name="T30" fmla="*/ 360 w 432"/>
                      <a:gd name="T31" fmla="*/ 1934 h 2666"/>
                      <a:gd name="T32" fmla="*/ 374 w 432"/>
                      <a:gd name="T33" fmla="*/ 2063 h 2666"/>
                      <a:gd name="T34" fmla="*/ 387 w 432"/>
                      <a:gd name="T35" fmla="*/ 2192 h 2666"/>
                      <a:gd name="T36" fmla="*/ 401 w 432"/>
                      <a:gd name="T37" fmla="*/ 2322 h 2666"/>
                      <a:gd name="T38" fmla="*/ 414 w 432"/>
                      <a:gd name="T39" fmla="*/ 2453 h 2666"/>
                      <a:gd name="T40" fmla="*/ 428 w 432"/>
                      <a:gd name="T41" fmla="*/ 2583 h 2666"/>
                      <a:gd name="T42" fmla="*/ 280 w 432"/>
                      <a:gd name="T43" fmla="*/ 2554 h 2666"/>
                      <a:gd name="T44" fmla="*/ 266 w 432"/>
                      <a:gd name="T45" fmla="*/ 2424 h 2666"/>
                      <a:gd name="T46" fmla="*/ 253 w 432"/>
                      <a:gd name="T47" fmla="*/ 2294 h 2666"/>
                      <a:gd name="T48" fmla="*/ 239 w 432"/>
                      <a:gd name="T49" fmla="*/ 2164 h 2666"/>
                      <a:gd name="T50" fmla="*/ 226 w 432"/>
                      <a:gd name="T51" fmla="*/ 2035 h 2666"/>
                      <a:gd name="T52" fmla="*/ 212 w 432"/>
                      <a:gd name="T53" fmla="*/ 1906 h 2666"/>
                      <a:gd name="T54" fmla="*/ 199 w 432"/>
                      <a:gd name="T55" fmla="*/ 1779 h 2666"/>
                      <a:gd name="T56" fmla="*/ 185 w 432"/>
                      <a:gd name="T57" fmla="*/ 1651 h 2666"/>
                      <a:gd name="T58" fmla="*/ 172 w 432"/>
                      <a:gd name="T59" fmla="*/ 1525 h 2666"/>
                      <a:gd name="T60" fmla="*/ 158 w 432"/>
                      <a:gd name="T61" fmla="*/ 1399 h 2666"/>
                      <a:gd name="T62" fmla="*/ 145 w 432"/>
                      <a:gd name="T63" fmla="*/ 1275 h 2666"/>
                      <a:gd name="T64" fmla="*/ 131 w 432"/>
                      <a:gd name="T65" fmla="*/ 1152 h 2666"/>
                      <a:gd name="T66" fmla="*/ 117 w 432"/>
                      <a:gd name="T67" fmla="*/ 1031 h 2666"/>
                      <a:gd name="T68" fmla="*/ 104 w 432"/>
                      <a:gd name="T69" fmla="*/ 911 h 2666"/>
                      <a:gd name="T70" fmla="*/ 90 w 432"/>
                      <a:gd name="T71" fmla="*/ 792 h 2666"/>
                      <a:gd name="T72" fmla="*/ 77 w 432"/>
                      <a:gd name="T73" fmla="*/ 675 h 2666"/>
                      <a:gd name="T74" fmla="*/ 63 w 432"/>
                      <a:gd name="T75" fmla="*/ 560 h 2666"/>
                      <a:gd name="T76" fmla="*/ 50 w 432"/>
                      <a:gd name="T77" fmla="*/ 448 h 2666"/>
                      <a:gd name="T78" fmla="*/ 37 w 432"/>
                      <a:gd name="T79" fmla="*/ 336 h 2666"/>
                      <a:gd name="T80" fmla="*/ 23 w 432"/>
                      <a:gd name="T81" fmla="*/ 227 h 2666"/>
                      <a:gd name="T82" fmla="*/ 10 w 432"/>
                      <a:gd name="T83" fmla="*/ 121 h 2666"/>
                      <a:gd name="T84" fmla="*/ 148 w 432"/>
                      <a:gd name="T85" fmla="*/ 67 h 26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432" h="2666">
                        <a:moveTo>
                          <a:pt x="148" y="67"/>
                        </a:moveTo>
                        <a:lnTo>
                          <a:pt x="152" y="102"/>
                        </a:lnTo>
                        <a:lnTo>
                          <a:pt x="157" y="138"/>
                        </a:lnTo>
                        <a:lnTo>
                          <a:pt x="161" y="173"/>
                        </a:lnTo>
                        <a:lnTo>
                          <a:pt x="166" y="210"/>
                        </a:lnTo>
                        <a:lnTo>
                          <a:pt x="170" y="246"/>
                        </a:lnTo>
                        <a:lnTo>
                          <a:pt x="175" y="282"/>
                        </a:lnTo>
                        <a:lnTo>
                          <a:pt x="179" y="319"/>
                        </a:lnTo>
                        <a:lnTo>
                          <a:pt x="184" y="356"/>
                        </a:lnTo>
                        <a:lnTo>
                          <a:pt x="188" y="393"/>
                        </a:lnTo>
                        <a:lnTo>
                          <a:pt x="193" y="430"/>
                        </a:lnTo>
                        <a:lnTo>
                          <a:pt x="197" y="468"/>
                        </a:lnTo>
                        <a:lnTo>
                          <a:pt x="202" y="505"/>
                        </a:lnTo>
                        <a:lnTo>
                          <a:pt x="206" y="544"/>
                        </a:lnTo>
                        <a:lnTo>
                          <a:pt x="211" y="582"/>
                        </a:lnTo>
                        <a:lnTo>
                          <a:pt x="215" y="620"/>
                        </a:lnTo>
                        <a:lnTo>
                          <a:pt x="220" y="659"/>
                        </a:lnTo>
                        <a:lnTo>
                          <a:pt x="224" y="698"/>
                        </a:lnTo>
                        <a:lnTo>
                          <a:pt x="229" y="737"/>
                        </a:lnTo>
                        <a:lnTo>
                          <a:pt x="233" y="776"/>
                        </a:lnTo>
                        <a:lnTo>
                          <a:pt x="238" y="815"/>
                        </a:lnTo>
                        <a:lnTo>
                          <a:pt x="243" y="855"/>
                        </a:lnTo>
                        <a:lnTo>
                          <a:pt x="247" y="894"/>
                        </a:lnTo>
                        <a:lnTo>
                          <a:pt x="252" y="934"/>
                        </a:lnTo>
                        <a:lnTo>
                          <a:pt x="256" y="974"/>
                        </a:lnTo>
                        <a:lnTo>
                          <a:pt x="261" y="1015"/>
                        </a:lnTo>
                        <a:lnTo>
                          <a:pt x="265" y="1056"/>
                        </a:lnTo>
                        <a:lnTo>
                          <a:pt x="270" y="1095"/>
                        </a:lnTo>
                        <a:lnTo>
                          <a:pt x="275" y="1137"/>
                        </a:lnTo>
                        <a:lnTo>
                          <a:pt x="279" y="1178"/>
                        </a:lnTo>
                        <a:lnTo>
                          <a:pt x="284" y="1219"/>
                        </a:lnTo>
                        <a:lnTo>
                          <a:pt x="288" y="1260"/>
                        </a:lnTo>
                        <a:lnTo>
                          <a:pt x="293" y="1301"/>
                        </a:lnTo>
                        <a:lnTo>
                          <a:pt x="297" y="1342"/>
                        </a:lnTo>
                        <a:lnTo>
                          <a:pt x="302" y="1384"/>
                        </a:lnTo>
                        <a:lnTo>
                          <a:pt x="306" y="1426"/>
                        </a:lnTo>
                        <a:lnTo>
                          <a:pt x="311" y="1467"/>
                        </a:lnTo>
                        <a:lnTo>
                          <a:pt x="315" y="1509"/>
                        </a:lnTo>
                        <a:lnTo>
                          <a:pt x="320" y="1551"/>
                        </a:lnTo>
                        <a:lnTo>
                          <a:pt x="324" y="1594"/>
                        </a:lnTo>
                        <a:lnTo>
                          <a:pt x="329" y="1636"/>
                        </a:lnTo>
                        <a:lnTo>
                          <a:pt x="333" y="1678"/>
                        </a:lnTo>
                        <a:lnTo>
                          <a:pt x="338" y="1721"/>
                        </a:lnTo>
                        <a:lnTo>
                          <a:pt x="342" y="1763"/>
                        </a:lnTo>
                        <a:lnTo>
                          <a:pt x="347" y="1806"/>
                        </a:lnTo>
                        <a:lnTo>
                          <a:pt x="351" y="1848"/>
                        </a:lnTo>
                        <a:lnTo>
                          <a:pt x="356" y="1891"/>
                        </a:lnTo>
                        <a:lnTo>
                          <a:pt x="360" y="1934"/>
                        </a:lnTo>
                        <a:lnTo>
                          <a:pt x="365" y="1977"/>
                        </a:lnTo>
                        <a:lnTo>
                          <a:pt x="369" y="2020"/>
                        </a:lnTo>
                        <a:lnTo>
                          <a:pt x="374" y="2063"/>
                        </a:lnTo>
                        <a:lnTo>
                          <a:pt x="378" y="2107"/>
                        </a:lnTo>
                        <a:lnTo>
                          <a:pt x="383" y="2149"/>
                        </a:lnTo>
                        <a:lnTo>
                          <a:pt x="387" y="2192"/>
                        </a:lnTo>
                        <a:lnTo>
                          <a:pt x="392" y="2236"/>
                        </a:lnTo>
                        <a:lnTo>
                          <a:pt x="396" y="2280"/>
                        </a:lnTo>
                        <a:lnTo>
                          <a:pt x="401" y="2322"/>
                        </a:lnTo>
                        <a:lnTo>
                          <a:pt x="405" y="2366"/>
                        </a:lnTo>
                        <a:lnTo>
                          <a:pt x="410" y="2410"/>
                        </a:lnTo>
                        <a:lnTo>
                          <a:pt x="414" y="2453"/>
                        </a:lnTo>
                        <a:lnTo>
                          <a:pt x="419" y="2497"/>
                        </a:lnTo>
                        <a:lnTo>
                          <a:pt x="423" y="2539"/>
                        </a:lnTo>
                        <a:lnTo>
                          <a:pt x="428" y="2583"/>
                        </a:lnTo>
                        <a:cubicBezTo>
                          <a:pt x="432" y="2623"/>
                          <a:pt x="403" y="2658"/>
                          <a:pt x="363" y="2662"/>
                        </a:cubicBezTo>
                        <a:cubicBezTo>
                          <a:pt x="324" y="2666"/>
                          <a:pt x="288" y="2637"/>
                          <a:pt x="284" y="2598"/>
                        </a:cubicBezTo>
                        <a:lnTo>
                          <a:pt x="280" y="2554"/>
                        </a:lnTo>
                        <a:lnTo>
                          <a:pt x="275" y="2511"/>
                        </a:lnTo>
                        <a:lnTo>
                          <a:pt x="271" y="2468"/>
                        </a:lnTo>
                        <a:lnTo>
                          <a:pt x="266" y="2424"/>
                        </a:lnTo>
                        <a:lnTo>
                          <a:pt x="262" y="2381"/>
                        </a:lnTo>
                        <a:lnTo>
                          <a:pt x="257" y="2337"/>
                        </a:lnTo>
                        <a:lnTo>
                          <a:pt x="253" y="2294"/>
                        </a:lnTo>
                        <a:lnTo>
                          <a:pt x="248" y="2251"/>
                        </a:lnTo>
                        <a:lnTo>
                          <a:pt x="244" y="2207"/>
                        </a:lnTo>
                        <a:lnTo>
                          <a:pt x="239" y="2164"/>
                        </a:lnTo>
                        <a:lnTo>
                          <a:pt x="235" y="2121"/>
                        </a:lnTo>
                        <a:lnTo>
                          <a:pt x="230" y="2078"/>
                        </a:lnTo>
                        <a:lnTo>
                          <a:pt x="226" y="2035"/>
                        </a:lnTo>
                        <a:lnTo>
                          <a:pt x="221" y="1992"/>
                        </a:lnTo>
                        <a:lnTo>
                          <a:pt x="217" y="1949"/>
                        </a:lnTo>
                        <a:lnTo>
                          <a:pt x="212" y="1906"/>
                        </a:lnTo>
                        <a:lnTo>
                          <a:pt x="208" y="1864"/>
                        </a:lnTo>
                        <a:lnTo>
                          <a:pt x="203" y="1821"/>
                        </a:lnTo>
                        <a:lnTo>
                          <a:pt x="199" y="1779"/>
                        </a:lnTo>
                        <a:lnTo>
                          <a:pt x="194" y="1736"/>
                        </a:lnTo>
                        <a:lnTo>
                          <a:pt x="190" y="1694"/>
                        </a:lnTo>
                        <a:lnTo>
                          <a:pt x="185" y="1651"/>
                        </a:lnTo>
                        <a:lnTo>
                          <a:pt x="181" y="1609"/>
                        </a:lnTo>
                        <a:lnTo>
                          <a:pt x="176" y="1567"/>
                        </a:lnTo>
                        <a:lnTo>
                          <a:pt x="172" y="1525"/>
                        </a:lnTo>
                        <a:lnTo>
                          <a:pt x="167" y="1483"/>
                        </a:lnTo>
                        <a:lnTo>
                          <a:pt x="163" y="1441"/>
                        </a:lnTo>
                        <a:lnTo>
                          <a:pt x="158" y="1399"/>
                        </a:lnTo>
                        <a:lnTo>
                          <a:pt x="154" y="1358"/>
                        </a:lnTo>
                        <a:lnTo>
                          <a:pt x="149" y="1317"/>
                        </a:lnTo>
                        <a:lnTo>
                          <a:pt x="145" y="1275"/>
                        </a:lnTo>
                        <a:lnTo>
                          <a:pt x="140" y="1234"/>
                        </a:lnTo>
                        <a:lnTo>
                          <a:pt x="136" y="1193"/>
                        </a:lnTo>
                        <a:lnTo>
                          <a:pt x="131" y="1152"/>
                        </a:lnTo>
                        <a:lnTo>
                          <a:pt x="127" y="1113"/>
                        </a:lnTo>
                        <a:lnTo>
                          <a:pt x="122" y="1071"/>
                        </a:lnTo>
                        <a:lnTo>
                          <a:pt x="117" y="1031"/>
                        </a:lnTo>
                        <a:lnTo>
                          <a:pt x="113" y="991"/>
                        </a:lnTo>
                        <a:lnTo>
                          <a:pt x="108" y="951"/>
                        </a:lnTo>
                        <a:lnTo>
                          <a:pt x="104" y="911"/>
                        </a:lnTo>
                        <a:lnTo>
                          <a:pt x="99" y="871"/>
                        </a:lnTo>
                        <a:lnTo>
                          <a:pt x="95" y="832"/>
                        </a:lnTo>
                        <a:lnTo>
                          <a:pt x="90" y="792"/>
                        </a:lnTo>
                        <a:lnTo>
                          <a:pt x="86" y="753"/>
                        </a:lnTo>
                        <a:lnTo>
                          <a:pt x="81" y="714"/>
                        </a:lnTo>
                        <a:lnTo>
                          <a:pt x="77" y="675"/>
                        </a:lnTo>
                        <a:lnTo>
                          <a:pt x="72" y="637"/>
                        </a:lnTo>
                        <a:lnTo>
                          <a:pt x="68" y="598"/>
                        </a:lnTo>
                        <a:lnTo>
                          <a:pt x="63" y="560"/>
                        </a:lnTo>
                        <a:lnTo>
                          <a:pt x="59" y="523"/>
                        </a:lnTo>
                        <a:lnTo>
                          <a:pt x="54" y="485"/>
                        </a:lnTo>
                        <a:lnTo>
                          <a:pt x="50" y="448"/>
                        </a:lnTo>
                        <a:lnTo>
                          <a:pt x="45" y="410"/>
                        </a:lnTo>
                        <a:lnTo>
                          <a:pt x="41" y="373"/>
                        </a:lnTo>
                        <a:lnTo>
                          <a:pt x="37" y="336"/>
                        </a:lnTo>
                        <a:lnTo>
                          <a:pt x="32" y="300"/>
                        </a:lnTo>
                        <a:lnTo>
                          <a:pt x="28" y="263"/>
                        </a:lnTo>
                        <a:lnTo>
                          <a:pt x="23" y="227"/>
                        </a:lnTo>
                        <a:lnTo>
                          <a:pt x="19" y="192"/>
                        </a:lnTo>
                        <a:lnTo>
                          <a:pt x="14" y="156"/>
                        </a:lnTo>
                        <a:lnTo>
                          <a:pt x="10" y="121"/>
                        </a:lnTo>
                        <a:lnTo>
                          <a:pt x="5" y="85"/>
                        </a:lnTo>
                        <a:cubicBezTo>
                          <a:pt x="0" y="46"/>
                          <a:pt x="28" y="10"/>
                          <a:pt x="67" y="5"/>
                        </a:cubicBezTo>
                        <a:cubicBezTo>
                          <a:pt x="107" y="0"/>
                          <a:pt x="143" y="27"/>
                          <a:pt x="148" y="67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tx2">
                          <a:lumMod val="60000"/>
                          <a:lumOff val="40000"/>
                        </a:schemeClr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ln w="19050" cap="flat">
                    <a:gradFill>
                      <a:gsLst>
                        <a:gs pos="0">
                          <a:srgbClr val="FFC000"/>
                        </a:gs>
                        <a:gs pos="34000">
                          <a:srgbClr val="FFC000"/>
                        </a:gs>
                        <a:gs pos="100000">
                          <a:srgbClr val="FFC91D"/>
                        </a:gs>
                      </a:gsLst>
                      <a:lin ang="5400000" scaled="1"/>
                    </a:gradFill>
                    <a:prstDash val="solid"/>
                    <a:bevel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sz="900"/>
                  </a:p>
                </p:txBody>
              </p:sp>
              <p:cxnSp>
                <p:nvCxnSpPr>
                  <p:cNvPr id="37" name="Gerade Verbindung mit Pfeil 36"/>
                  <p:cNvCxnSpPr/>
                  <p:nvPr/>
                </p:nvCxnSpPr>
                <p:spPr>
                  <a:xfrm rot="3226048">
                    <a:off x="1520365" y="2198931"/>
                    <a:ext cx="92927" cy="0"/>
                  </a:xfrm>
                  <a:prstGeom prst="straightConnector1">
                    <a:avLst/>
                  </a:prstGeom>
                  <a:ln w="25400">
                    <a:gradFill flip="none" rotWithShape="1">
                      <a:gsLst>
                        <a:gs pos="0">
                          <a:srgbClr val="FFC000"/>
                        </a:gs>
                        <a:gs pos="100000">
                          <a:srgbClr val="FDDF03"/>
                        </a:gs>
                      </a:gsLst>
                      <a:lin ang="0" scaled="1"/>
                      <a:tileRect/>
                    </a:gradFill>
                    <a:headEnd type="none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Gleichschenkliges Dreieck 37"/>
                  <p:cNvSpPr/>
                  <p:nvPr/>
                </p:nvSpPr>
                <p:spPr bwMode="auto">
                  <a:xfrm rot="8626048">
                    <a:off x="1569867" y="2200244"/>
                    <a:ext cx="72000" cy="91693"/>
                  </a:xfrm>
                  <a:prstGeom prst="triangle">
                    <a:avLst/>
                  </a:prstGeom>
                  <a:gradFill flip="none" rotWithShape="1">
                    <a:gsLst>
                      <a:gs pos="0">
                        <a:srgbClr val="FFC000"/>
                      </a:gs>
                      <a:gs pos="99000">
                        <a:srgbClr val="FFFF00"/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  <a:effectLst/>
                </p:spPr>
                <p:txBody>
                  <a:bodyPr wrap="none" rtlCol="0" anchor="ctr"/>
                  <a:lstStyle/>
                  <a:p>
                    <a:pPr marL="0" marR="0" algn="ctr" defTabSz="685800" hangingPunct="1"/>
                    <a:endParaRPr lang="de-DE" sz="900">
                      <a:solidFill>
                        <a:sysClr val="windowText" lastClr="000000"/>
                      </a:solidFill>
                      <a:uFillTx/>
                    </a:endParaRPr>
                  </a:p>
                </p:txBody>
              </p:sp>
            </p:grpSp>
          </p:grpSp>
        </p:grpSp>
        <p:sp>
          <p:nvSpPr>
            <p:cNvPr id="22" name="Textfeld 21"/>
            <p:cNvSpPr txBox="1"/>
            <p:nvPr/>
          </p:nvSpPr>
          <p:spPr>
            <a:xfrm>
              <a:off x="1991544" y="2708920"/>
              <a:ext cx="13861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50" dirty="0"/>
                <a:t>SQUID </a:t>
              </a:r>
              <a:r>
                <a:rPr lang="de-DE" sz="750" dirty="0" err="1"/>
                <a:t>magnetometer</a:t>
              </a:r>
              <a:endParaRPr lang="de-DE" sz="900" dirty="0"/>
            </a:p>
          </p:txBody>
        </p:sp>
      </p:grpSp>
      <p:pic>
        <p:nvPicPr>
          <p:cNvPr id="71" name="Grafik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44" y="5906613"/>
            <a:ext cx="1124532" cy="58890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72" name="Grafik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472" y="5861796"/>
            <a:ext cx="1767963" cy="707185"/>
          </a:xfrm>
          <a:prstGeom prst="rect">
            <a:avLst/>
          </a:prstGeom>
        </p:spPr>
      </p:pic>
      <p:pic>
        <p:nvPicPr>
          <p:cNvPr id="73" name="Grafik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5" y="5543168"/>
            <a:ext cx="1469192" cy="1127951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45" y="5993079"/>
            <a:ext cx="1335529" cy="4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High-Precision X-</a:t>
            </a:r>
            <a:r>
              <a:rPr lang="de-DE" sz="2800" dirty="0" err="1" smtClean="0"/>
              <a:t>ray</a:t>
            </a:r>
            <a:r>
              <a:rPr lang="de-DE" sz="2800" dirty="0" smtClean="0"/>
              <a:t> </a:t>
            </a:r>
            <a:r>
              <a:rPr lang="de-DE" sz="2800" dirty="0" err="1" smtClean="0"/>
              <a:t>Spectroscopy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He-like </a:t>
            </a:r>
            <a:r>
              <a:rPr lang="de-DE" sz="2800" dirty="0" err="1" smtClean="0"/>
              <a:t>Uranium</a:t>
            </a:r>
            <a:r>
              <a:rPr lang="de-DE" sz="2800" dirty="0" smtClean="0"/>
              <a:t> at </a:t>
            </a:r>
            <a:r>
              <a:rPr lang="de-DE" sz="2800" dirty="0" err="1" smtClean="0"/>
              <a:t>the</a:t>
            </a:r>
            <a:r>
              <a:rPr lang="de-DE" sz="2800" dirty="0" smtClean="0"/>
              <a:t> ESR</a:t>
            </a:r>
            <a:endParaRPr lang="de-DE" sz="2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0" y="6659563"/>
            <a:ext cx="12192000" cy="198437"/>
          </a:xfrm>
        </p:spPr>
        <p:txBody>
          <a:bodyPr/>
          <a:lstStyle/>
          <a:p>
            <a:r>
              <a:rPr lang="en-US" dirty="0" smtClean="0"/>
              <a:t>Stefan Schippers for the APPA Collaborations, </a:t>
            </a:r>
            <a:r>
              <a:rPr lang="en-US" dirty="0" err="1" smtClean="0"/>
              <a:t>KHuK</a:t>
            </a:r>
            <a:r>
              <a:rPr lang="en-US" dirty="0" smtClean="0"/>
              <a:t> Annual Meeting, Bad </a:t>
            </a:r>
            <a:r>
              <a:rPr lang="en-US" dirty="0" err="1" smtClean="0"/>
              <a:t>Honnef</a:t>
            </a:r>
            <a:r>
              <a:rPr lang="en-US" dirty="0" smtClean="0"/>
              <a:t>, 06 December 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11460163" y="6659563"/>
            <a:ext cx="731837" cy="198437"/>
          </a:xfrm>
        </p:spPr>
        <p:txBody>
          <a:bodyPr/>
          <a:lstStyle/>
          <a:p>
            <a:fld id="{F570C047-C440-4DCB-AC40-A40723EE555D}" type="slidenum">
              <a:rPr lang="de-DE" smtClean="0"/>
              <a:t>13</a:t>
            </a:fld>
            <a:endParaRPr lang="de-DE"/>
          </a:p>
        </p:txBody>
      </p:sp>
      <p:grpSp>
        <p:nvGrpSpPr>
          <p:cNvPr id="31" name="Gruppieren 30"/>
          <p:cNvGrpSpPr/>
          <p:nvPr/>
        </p:nvGrpSpPr>
        <p:grpSpPr>
          <a:xfrm>
            <a:off x="5943599" y="872593"/>
            <a:ext cx="5983820" cy="2541852"/>
            <a:chOff x="183659" y="1044457"/>
            <a:chExt cx="5983820" cy="2541852"/>
          </a:xfrm>
        </p:grpSpPr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0284435F-8E03-AD6C-7747-72853DC9E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223479" y="1637072"/>
              <a:ext cx="1944000" cy="1944000"/>
            </a:xfrm>
            <a:prstGeom prst="rect">
              <a:avLst/>
            </a:prstGeom>
          </p:spPr>
        </p:pic>
        <p:sp>
          <p:nvSpPr>
            <p:cNvPr id="9" name="Textfeld 3">
              <a:extLst>
                <a:ext uri="{FF2B5EF4-FFF2-40B4-BE49-F238E27FC236}">
                  <a16:creationId xmlns:a16="http://schemas.microsoft.com/office/drawing/2014/main" id="{E53F3C4A-0687-084C-85C0-2FDACFDB7C43}"/>
                </a:ext>
              </a:extLst>
            </p:cNvPr>
            <p:cNvSpPr txBox="1"/>
            <p:nvPr/>
          </p:nvSpPr>
          <p:spPr>
            <a:xfrm>
              <a:off x="561678" y="1272176"/>
              <a:ext cx="1288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/>
                <a:t>He-like U</a:t>
              </a:r>
            </a:p>
          </p:txBody>
        </p:sp>
        <p:sp>
          <p:nvSpPr>
            <p:cNvPr id="10" name="Textfeld 3">
              <a:extLst>
                <a:ext uri="{FF2B5EF4-FFF2-40B4-BE49-F238E27FC236}">
                  <a16:creationId xmlns:a16="http://schemas.microsoft.com/office/drawing/2014/main" id="{A1666657-3030-4840-98CA-51AE540D6339}"/>
                </a:ext>
              </a:extLst>
            </p:cNvPr>
            <p:cNvSpPr txBox="1"/>
            <p:nvPr/>
          </p:nvSpPr>
          <p:spPr>
            <a:xfrm>
              <a:off x="2271937" y="1044457"/>
              <a:ext cx="16393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err="1"/>
                <a:t>Moving</a:t>
              </a:r>
              <a:r>
                <a:rPr lang="de-DE" dirty="0"/>
                <a:t> </a:t>
              </a:r>
              <a:r>
                <a:rPr lang="de-DE" dirty="0" err="1"/>
                <a:t>ref</a:t>
              </a:r>
              <a:r>
                <a:rPr lang="de-DE" dirty="0"/>
                <a:t>.</a:t>
              </a:r>
              <a:br>
                <a:rPr lang="de-DE" dirty="0"/>
              </a:br>
              <a:r>
                <a:rPr lang="de-DE" dirty="0"/>
                <a:t>Li-like U</a:t>
              </a:r>
            </a:p>
          </p:txBody>
        </p:sp>
        <p:sp>
          <p:nvSpPr>
            <p:cNvPr id="11" name="Textfeld 3">
              <a:extLst>
                <a:ext uri="{FF2B5EF4-FFF2-40B4-BE49-F238E27FC236}">
                  <a16:creationId xmlns:a16="http://schemas.microsoft.com/office/drawing/2014/main" id="{A5C734E0-A599-0E97-FABD-85DF20165046}"/>
                </a:ext>
              </a:extLst>
            </p:cNvPr>
            <p:cNvSpPr txBox="1"/>
            <p:nvPr/>
          </p:nvSpPr>
          <p:spPr>
            <a:xfrm>
              <a:off x="4218581" y="1044457"/>
              <a:ext cx="18704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Moving </a:t>
              </a:r>
              <a:r>
                <a:rPr lang="de-DE" dirty="0" err="1"/>
                <a:t>ref</a:t>
              </a:r>
              <a:r>
                <a:rPr lang="de-DE" dirty="0"/>
                <a:t>.</a:t>
              </a:r>
              <a:br>
                <a:rPr lang="de-DE" dirty="0"/>
              </a:br>
              <a:r>
                <a:rPr lang="de-DE" dirty="0"/>
                <a:t>Be-like U</a:t>
              </a:r>
            </a:p>
          </p:txBody>
        </p:sp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CE98E91A-250E-AE20-FE90-6D8AE6DFE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201228" y="1642201"/>
              <a:ext cx="1944000" cy="1944000"/>
            </a:xfrm>
            <a:prstGeom prst="rect">
              <a:avLst/>
            </a:prstGeom>
          </p:spPr>
        </p:pic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E3684BB0-2E24-313E-1EC1-7527C9AF5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83659" y="1642309"/>
              <a:ext cx="1944000" cy="1944000"/>
            </a:xfrm>
            <a:prstGeom prst="rect">
              <a:avLst/>
            </a:prstGeom>
          </p:spPr>
        </p:pic>
      </p:grpSp>
      <p:grpSp>
        <p:nvGrpSpPr>
          <p:cNvPr id="15" name="Group 4">
            <a:extLst>
              <a:ext uri="{FF2B5EF4-FFF2-40B4-BE49-F238E27FC236}">
                <a16:creationId xmlns:a16="http://schemas.microsoft.com/office/drawing/2014/main" id="{5BF33481-26EB-4DF1-E380-909CC064FEAD}"/>
              </a:ext>
            </a:extLst>
          </p:cNvPr>
          <p:cNvGrpSpPr/>
          <p:nvPr/>
        </p:nvGrpSpPr>
        <p:grpSpPr>
          <a:xfrm>
            <a:off x="-234614" y="1065944"/>
            <a:ext cx="4369189" cy="5102410"/>
            <a:chOff x="4826509" y="1342152"/>
            <a:chExt cx="4369189" cy="5102410"/>
          </a:xfrm>
        </p:grpSpPr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775C0353-7841-0645-A864-C7AFF0A500D0}"/>
                </a:ext>
              </a:extLst>
            </p:cNvPr>
            <p:cNvGrpSpPr/>
            <p:nvPr/>
          </p:nvGrpSpPr>
          <p:grpSpPr>
            <a:xfrm>
              <a:off x="4826509" y="1342152"/>
              <a:ext cx="4369189" cy="5102410"/>
              <a:chOff x="-328406" y="1204031"/>
              <a:chExt cx="4475750" cy="4976636"/>
            </a:xfrm>
          </p:grpSpPr>
          <p:pic>
            <p:nvPicPr>
              <p:cNvPr id="21" name="Picture 10">
                <a:extLst>
                  <a:ext uri="{FF2B5EF4-FFF2-40B4-BE49-F238E27FC236}">
                    <a16:creationId xmlns:a16="http://schemas.microsoft.com/office/drawing/2014/main" id="{2638234B-8686-0B44-A2EF-A349CD17E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37344" y="1697567"/>
                <a:ext cx="3810000" cy="4483100"/>
              </a:xfrm>
              <a:prstGeom prst="rect">
                <a:avLst/>
              </a:prstGeom>
            </p:spPr>
          </p:pic>
          <p:sp>
            <p:nvSpPr>
              <p:cNvPr id="22" name="TextBox 11">
                <a:extLst>
                  <a:ext uri="{FF2B5EF4-FFF2-40B4-BE49-F238E27FC236}">
                    <a16:creationId xmlns:a16="http://schemas.microsoft.com/office/drawing/2014/main" id="{B80FC11D-538A-504C-8011-79315B450C52}"/>
                  </a:ext>
                </a:extLst>
              </p:cNvPr>
              <p:cNvSpPr txBox="1"/>
              <p:nvPr/>
            </p:nvSpPr>
            <p:spPr>
              <a:xfrm>
                <a:off x="-328406" y="2198976"/>
                <a:ext cx="1262285" cy="57036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Crystal support</a:t>
                </a:r>
              </a:p>
            </p:txBody>
          </p:sp>
          <p:cxnSp>
            <p:nvCxnSpPr>
              <p:cNvPr id="23" name="Straight Arrow Connector 12">
                <a:extLst>
                  <a:ext uri="{FF2B5EF4-FFF2-40B4-BE49-F238E27FC236}">
                    <a16:creationId xmlns:a16="http://schemas.microsoft.com/office/drawing/2014/main" id="{4A005509-2DC0-FB43-A29C-8F5BC5F579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17800" y="3048000"/>
                <a:ext cx="1341746" cy="927056"/>
              </a:xfrm>
              <a:prstGeom prst="straightConnector1">
                <a:avLst/>
              </a:prstGeom>
              <a:ln w="50800">
                <a:solidFill>
                  <a:srgbClr val="0432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13">
                <a:extLst>
                  <a:ext uri="{FF2B5EF4-FFF2-40B4-BE49-F238E27FC236}">
                    <a16:creationId xmlns:a16="http://schemas.microsoft.com/office/drawing/2014/main" id="{CE04D1D6-BA45-B544-A898-C3F7E4B64E57}"/>
                  </a:ext>
                </a:extLst>
              </p:cNvPr>
              <p:cNvSpPr txBox="1"/>
              <p:nvPr/>
            </p:nvSpPr>
            <p:spPr>
              <a:xfrm>
                <a:off x="1529078" y="5473524"/>
                <a:ext cx="1892303" cy="33020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X-ray CCDs</a:t>
                </a:r>
              </a:p>
            </p:txBody>
          </p:sp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9D5510AE-46E6-F546-A2F9-07BD6DDAED45}"/>
                  </a:ext>
                </a:extLst>
              </p:cNvPr>
              <p:cNvSpPr txBox="1"/>
              <p:nvPr/>
            </p:nvSpPr>
            <p:spPr>
              <a:xfrm>
                <a:off x="1086602" y="4554479"/>
                <a:ext cx="2351673" cy="75047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/>
                  <a:t>Twin Bragg spectrometers</a:t>
                </a:r>
              </a:p>
            </p:txBody>
          </p:sp>
          <p:cxnSp>
            <p:nvCxnSpPr>
              <p:cNvPr id="26" name="Straight Arrow Connector 15">
                <a:extLst>
                  <a:ext uri="{FF2B5EF4-FFF2-40B4-BE49-F238E27FC236}">
                    <a16:creationId xmlns:a16="http://schemas.microsoft.com/office/drawing/2014/main" id="{EAF4B969-4281-9E49-A3FC-196B73CBC3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8000" y="1574058"/>
                <a:ext cx="936373" cy="635742"/>
              </a:xfrm>
              <a:prstGeom prst="straightConnector1">
                <a:avLst/>
              </a:prstGeom>
              <a:ln w="50800">
                <a:solidFill>
                  <a:srgbClr val="0432FF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16">
                <a:extLst>
                  <a:ext uri="{FF2B5EF4-FFF2-40B4-BE49-F238E27FC236}">
                    <a16:creationId xmlns:a16="http://schemas.microsoft.com/office/drawing/2014/main" id="{16D65A6C-EF02-8249-889A-ED1D6DCC51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1615" y="1585756"/>
                <a:ext cx="0" cy="1121796"/>
              </a:xfrm>
              <a:prstGeom prst="straightConnector1">
                <a:avLst/>
              </a:prstGeom>
              <a:ln w="50800">
                <a:solidFill>
                  <a:srgbClr val="16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17">
                <a:extLst>
                  <a:ext uri="{FF2B5EF4-FFF2-40B4-BE49-F238E27FC236}">
                    <a16:creationId xmlns:a16="http://schemas.microsoft.com/office/drawing/2014/main" id="{1B9AEB87-8594-9240-87E7-B35B9A468AC9}"/>
                  </a:ext>
                </a:extLst>
              </p:cNvPr>
              <p:cNvSpPr txBox="1"/>
              <p:nvPr/>
            </p:nvSpPr>
            <p:spPr>
              <a:xfrm>
                <a:off x="1766988" y="1204031"/>
                <a:ext cx="936373" cy="330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168000"/>
                    </a:solidFill>
                  </a:rPr>
                  <a:t>Gas jet</a:t>
                </a:r>
              </a:p>
            </p:txBody>
          </p:sp>
          <p:cxnSp>
            <p:nvCxnSpPr>
              <p:cNvPr id="29" name="Straight Arrow Connector 18">
                <a:extLst>
                  <a:ext uri="{FF2B5EF4-FFF2-40B4-BE49-F238E27FC236}">
                    <a16:creationId xmlns:a16="http://schemas.microsoft.com/office/drawing/2014/main" id="{0B74AED8-F8AA-324A-9349-A8FC6AB1DD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1615" y="3212783"/>
                <a:ext cx="0" cy="1121796"/>
              </a:xfrm>
              <a:prstGeom prst="straightConnector1">
                <a:avLst/>
              </a:prstGeom>
              <a:ln w="50800">
                <a:solidFill>
                  <a:srgbClr val="168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1737B2B2-452A-2D7A-943D-30075A3F50A6}"/>
                </a:ext>
              </a:extLst>
            </p:cNvPr>
            <p:cNvSpPr txBox="1"/>
            <p:nvPr/>
          </p:nvSpPr>
          <p:spPr>
            <a:xfrm>
              <a:off x="5881843" y="3798632"/>
              <a:ext cx="18472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X-ray tube for stationary reference line</a:t>
              </a:r>
            </a:p>
          </p:txBody>
        </p:sp>
        <p:cxnSp>
          <p:nvCxnSpPr>
            <p:cNvPr id="18" name="Straight Arrow Connector 7">
              <a:extLst>
                <a:ext uri="{FF2B5EF4-FFF2-40B4-BE49-F238E27FC236}">
                  <a16:creationId xmlns:a16="http://schemas.microsoft.com/office/drawing/2014/main" id="{64768F9D-A783-BBC5-9598-C535104119E9}"/>
                </a:ext>
              </a:extLst>
            </p:cNvPr>
            <p:cNvCxnSpPr/>
            <p:nvPr/>
          </p:nvCxnSpPr>
          <p:spPr bwMode="auto">
            <a:xfrm flipV="1">
              <a:off x="7955280" y="5747163"/>
              <a:ext cx="629920" cy="14166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sm"/>
            </a:ln>
            <a:effectLst/>
          </p:spPr>
        </p:cxnSp>
        <p:cxnSp>
          <p:nvCxnSpPr>
            <p:cNvPr id="19" name="Straight Arrow Connector 8">
              <a:extLst>
                <a:ext uri="{FF2B5EF4-FFF2-40B4-BE49-F238E27FC236}">
                  <a16:creationId xmlns:a16="http://schemas.microsoft.com/office/drawing/2014/main" id="{B25917C9-0767-788D-D41E-19BAC24BE43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058741" y="6015454"/>
              <a:ext cx="581028" cy="14950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sm"/>
            </a:ln>
            <a:effectLst/>
          </p:spPr>
        </p:cxnSp>
        <p:cxnSp>
          <p:nvCxnSpPr>
            <p:cNvPr id="20" name="Straight Arrow Connector 9">
              <a:extLst>
                <a:ext uri="{FF2B5EF4-FFF2-40B4-BE49-F238E27FC236}">
                  <a16:creationId xmlns:a16="http://schemas.microsoft.com/office/drawing/2014/main" id="{B765F926-ACE8-A439-3AE2-1383206F945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06246" y="3670245"/>
              <a:ext cx="14954" cy="1709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lg" len="sm"/>
            </a:ln>
            <a:effectLst/>
          </p:spPr>
        </p:cxnSp>
      </p:grpSp>
      <p:pic>
        <p:nvPicPr>
          <p:cNvPr id="32" name="Picture 18" descr="Xtals-Jena-2012s.pdf">
            <a:extLst>
              <a:ext uri="{FF2B5EF4-FFF2-40B4-BE49-F238E27FC236}">
                <a16:creationId xmlns:a16="http://schemas.microsoft.com/office/drawing/2014/main" id="{B395ED4D-29BF-18AB-8585-77A0EB56C3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41740" r="9119" b="43333"/>
          <a:stretch/>
        </p:blipFill>
        <p:spPr>
          <a:xfrm>
            <a:off x="3349649" y="921766"/>
            <a:ext cx="2266894" cy="1171317"/>
          </a:xfrm>
          <a:prstGeom prst="rect">
            <a:avLst/>
          </a:prstGeom>
        </p:spPr>
      </p:pic>
      <p:sp>
        <p:nvSpPr>
          <p:cNvPr id="33" name="ZoneTexte 14">
            <a:extLst>
              <a:ext uri="{FF2B5EF4-FFF2-40B4-BE49-F238E27FC236}">
                <a16:creationId xmlns:a16="http://schemas.microsoft.com/office/drawing/2014/main" id="{2577CE0D-9707-2050-D83B-0CB823CC3AA8}"/>
              </a:ext>
            </a:extLst>
          </p:cNvPr>
          <p:cNvSpPr txBox="1"/>
          <p:nvPr/>
        </p:nvSpPr>
        <p:spPr>
          <a:xfrm>
            <a:off x="4092692" y="2014501"/>
            <a:ext cx="3899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Ge (220) X-ray </a:t>
            </a:r>
            <a:endParaRPr lang="en-US" sz="1400" dirty="0" smtClean="0"/>
          </a:p>
          <a:p>
            <a:r>
              <a:rPr lang="en-US" sz="1400" dirty="0" smtClean="0"/>
              <a:t>crystal </a:t>
            </a:r>
            <a:r>
              <a:rPr lang="en-US" sz="1400" dirty="0"/>
              <a:t>reflection map</a:t>
            </a:r>
          </a:p>
        </p:txBody>
      </p:sp>
      <p:pic>
        <p:nvPicPr>
          <p:cNvPr id="34" name="Picture 28">
            <a:extLst>
              <a:ext uri="{FF2B5EF4-FFF2-40B4-BE49-F238E27FC236}">
                <a16:creationId xmlns:a16="http://schemas.microsoft.com/office/drawing/2014/main" id="{652C495F-DFD2-261B-2019-25785C0A6F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526" y="5809837"/>
            <a:ext cx="1021632" cy="988110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2560321" y="6119226"/>
            <a:ext cx="288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2048 x 2048 x 13,5 µm pixels</a:t>
            </a:r>
            <a:endParaRPr lang="de-DE" dirty="0"/>
          </a:p>
        </p:txBody>
      </p:sp>
      <p:grpSp>
        <p:nvGrpSpPr>
          <p:cNvPr id="41" name="Gruppieren 40"/>
          <p:cNvGrpSpPr/>
          <p:nvPr/>
        </p:nvGrpSpPr>
        <p:grpSpPr>
          <a:xfrm>
            <a:off x="6009494" y="3593927"/>
            <a:ext cx="5917925" cy="2961226"/>
            <a:chOff x="6009494" y="3593927"/>
            <a:chExt cx="5917925" cy="2961226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9"/>
            <a:srcRect r="53183"/>
            <a:stretch/>
          </p:blipFill>
          <p:spPr>
            <a:xfrm>
              <a:off x="6009494" y="3667900"/>
              <a:ext cx="2670314" cy="2301247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8405005" y="6185821"/>
              <a:ext cx="3215176" cy="369332"/>
            </a:xfrm>
            <a:prstGeom prst="rect">
              <a:avLst/>
            </a:prstGeom>
            <a:solidFill>
              <a:srgbClr val="F9BE5D"/>
            </a:solidFill>
          </p:spPr>
          <p:txBody>
            <a:bodyPr wrap="none" rtlCol="0">
              <a:spAutoFit/>
            </a:bodyPr>
            <a:lstStyle/>
            <a:p>
              <a:r>
                <a:rPr lang="de-DE" b="1" dirty="0" smtClean="0"/>
                <a:t>R. </a:t>
              </a:r>
              <a:r>
                <a:rPr lang="de-DE" b="1" dirty="0" err="1" smtClean="0"/>
                <a:t>Loetzsch</a:t>
              </a:r>
              <a:r>
                <a:rPr lang="de-DE" b="1" dirty="0" smtClean="0"/>
                <a:t> et al., Nature (2024)</a:t>
              </a:r>
              <a:endParaRPr lang="de-DE" b="1" dirty="0"/>
            </a:p>
          </p:txBody>
        </p:sp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10"/>
            <a:srcRect l="6538" t="8299" r="10811" b="5769"/>
            <a:stretch/>
          </p:blipFill>
          <p:spPr>
            <a:xfrm>
              <a:off x="8676522" y="3593927"/>
              <a:ext cx="3250897" cy="2449194"/>
            </a:xfrm>
            <a:prstGeom prst="rect">
              <a:avLst/>
            </a:prstGeom>
          </p:spPr>
        </p:pic>
      </p:grpSp>
      <p:pic>
        <p:nvPicPr>
          <p:cNvPr id="38" name="Grafik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98" y="2612124"/>
            <a:ext cx="1122768" cy="861989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58" y="3479487"/>
            <a:ext cx="1585922" cy="634369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03" y="4064632"/>
            <a:ext cx="1817058" cy="90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19" y="999356"/>
            <a:ext cx="5598899" cy="4206173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CRYRING </a:t>
            </a:r>
            <a:r>
              <a:rPr lang="de-DE" dirty="0" err="1" smtClean="0"/>
              <a:t>Electron</a:t>
            </a:r>
            <a:r>
              <a:rPr lang="de-DE" dirty="0" smtClean="0"/>
              <a:t> Target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4294967295"/>
          </p:nvPr>
        </p:nvSpPr>
        <p:spPr>
          <a:xfrm>
            <a:off x="0" y="6659563"/>
            <a:ext cx="10487025" cy="198437"/>
          </a:xfrm>
        </p:spPr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294967295"/>
          </p:nvPr>
        </p:nvSpPr>
        <p:spPr>
          <a:xfrm>
            <a:off x="11460163" y="6659563"/>
            <a:ext cx="731837" cy="198437"/>
          </a:xfrm>
        </p:spPr>
        <p:txBody>
          <a:bodyPr/>
          <a:lstStyle/>
          <a:p>
            <a:fld id="{F5E994B0-964A-4D42-A591-9C35C65536F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5297866" y="5176909"/>
            <a:ext cx="111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1"/>
                </a:solidFill>
              </a:rPr>
              <a:t>g</a:t>
            </a:r>
            <a:r>
              <a:rPr lang="de-DE" b="1" dirty="0" smtClean="0">
                <a:solidFill>
                  <a:schemeClr val="tx1"/>
                </a:solidFill>
              </a:rPr>
              <a:t>as </a:t>
            </a:r>
            <a:r>
              <a:rPr lang="de-DE" b="1" dirty="0" err="1" smtClean="0">
                <a:solidFill>
                  <a:schemeClr val="tx1"/>
                </a:solidFill>
              </a:rPr>
              <a:t>jet</a:t>
            </a:r>
            <a:endParaRPr lang="de-DE" b="1" dirty="0">
              <a:solidFill>
                <a:schemeClr val="tx1"/>
              </a:solidFill>
            </a:endParaRPr>
          </a:p>
        </p:txBody>
      </p:sp>
      <p:grpSp>
        <p:nvGrpSpPr>
          <p:cNvPr id="32" name="Gruppieren 31"/>
          <p:cNvGrpSpPr/>
          <p:nvPr/>
        </p:nvGrpSpPr>
        <p:grpSpPr>
          <a:xfrm>
            <a:off x="261257" y="927443"/>
            <a:ext cx="5148084" cy="5492932"/>
            <a:chOff x="261257" y="1084217"/>
            <a:chExt cx="5148084" cy="5492932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0" t="3376" r="3025"/>
            <a:stretch/>
          </p:blipFill>
          <p:spPr>
            <a:xfrm>
              <a:off x="315611" y="1156131"/>
              <a:ext cx="2414525" cy="4206172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474765" y="5398386"/>
              <a:ext cx="20962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err="1" smtClean="0">
                  <a:solidFill>
                    <a:srgbClr val="1E568E"/>
                  </a:solidFill>
                </a:rPr>
                <a:t>Electron</a:t>
              </a:r>
              <a:r>
                <a:rPr lang="de-DE" sz="2400" b="1" dirty="0" smtClean="0">
                  <a:solidFill>
                    <a:srgbClr val="1E568E"/>
                  </a:solidFill>
                </a:rPr>
                <a:t> Target</a:t>
              </a:r>
              <a:endParaRPr lang="de-DE" sz="2400" b="1" dirty="0">
                <a:solidFill>
                  <a:srgbClr val="1E568E"/>
                </a:solidFill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D2E9467-9800-383E-C017-F499EBDF0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18" y="5890977"/>
              <a:ext cx="1599150" cy="608709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011" y="4411456"/>
              <a:ext cx="1314269" cy="1005818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>
            <a:xfrm>
              <a:off x="261257" y="1084217"/>
              <a:ext cx="4982255" cy="5492932"/>
            </a:xfrm>
            <a:prstGeom prst="rect">
              <a:avLst/>
            </a:prstGeom>
            <a:noFill/>
            <a:ln w="76200">
              <a:solidFill>
                <a:srgbClr val="0074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2857719" y="5384950"/>
              <a:ext cx="25516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dirty="0" err="1" smtClean="0">
                  <a:solidFill>
                    <a:schemeClr val="tx1"/>
                  </a:solidFill>
                </a:rPr>
                <a:t>and</a:t>
              </a:r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associated</a:t>
              </a:r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ion</a:t>
              </a:r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tx1"/>
                  </a:solidFill>
                </a:rPr>
                <a:t>and</a:t>
              </a:r>
              <a:r>
                <a:rPr lang="de-DE" sz="1600" dirty="0" smtClean="0">
                  <a:solidFill>
                    <a:schemeClr val="tx1"/>
                  </a:solidFill>
                </a:rPr>
                <a:t> </a:t>
              </a:r>
              <a:r>
                <a:rPr lang="de-DE" sz="1600" dirty="0" err="1" smtClean="0">
                  <a:solidFill>
                    <a:srgbClr val="A90F50"/>
                  </a:solidFill>
                </a:rPr>
                <a:t>photon</a:t>
              </a:r>
              <a:r>
                <a:rPr lang="de-DE" sz="1600" dirty="0" smtClean="0">
                  <a:solidFill>
                    <a:srgbClr val="A90F50"/>
                  </a:solidFill>
                </a:rPr>
                <a:t> </a:t>
              </a:r>
              <a:r>
                <a:rPr lang="de-DE" sz="1600" dirty="0" err="1" smtClean="0">
                  <a:solidFill>
                    <a:srgbClr val="A90F50"/>
                  </a:solidFill>
                </a:rPr>
                <a:t>detectors</a:t>
              </a:r>
              <a:endParaRPr lang="de-DE" sz="1600" dirty="0">
                <a:solidFill>
                  <a:srgbClr val="A90F50"/>
                </a:solidFill>
              </a:endParaRPr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382" y="6101321"/>
              <a:ext cx="1667653" cy="360213"/>
            </a:xfrm>
            <a:prstGeom prst="rect">
              <a:avLst/>
            </a:prstGeom>
          </p:spPr>
        </p:pic>
      </p:grpSp>
      <p:sp>
        <p:nvSpPr>
          <p:cNvPr id="3" name="Textfeld 2"/>
          <p:cNvSpPr txBox="1"/>
          <p:nvPr/>
        </p:nvSpPr>
        <p:spPr>
          <a:xfrm>
            <a:off x="8584201" y="1071459"/>
            <a:ext cx="3508171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/>
                </a:solidFill>
              </a:rPr>
              <a:t>Commissioning </a:t>
            </a:r>
            <a:r>
              <a:rPr lang="en-US" dirty="0" err="1" smtClean="0">
                <a:solidFill>
                  <a:schemeClr val="tx1"/>
                </a:solidFill>
              </a:rPr>
              <a:t>beamtime</a:t>
            </a:r>
            <a:r>
              <a:rPr lang="en-US" dirty="0" smtClean="0">
                <a:solidFill>
                  <a:schemeClr val="tx1"/>
                </a:solidFill>
              </a:rPr>
              <a:t> with a Ne</a:t>
            </a:r>
            <a:r>
              <a:rPr lang="en-US" baseline="30000" dirty="0" smtClean="0">
                <a:solidFill>
                  <a:schemeClr val="tx1"/>
                </a:solidFill>
              </a:rPr>
              <a:t>7+</a:t>
            </a:r>
            <a:r>
              <a:rPr lang="en-US" dirty="0" smtClean="0">
                <a:solidFill>
                  <a:schemeClr val="tx1"/>
                </a:solidFill>
              </a:rPr>
              <a:t> ion beam from the local injector in May 2024</a:t>
            </a:r>
          </a:p>
          <a:p>
            <a:pPr>
              <a:lnSpc>
                <a:spcPct val="120000"/>
              </a:lnSpc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200" b="1" dirty="0" smtClean="0">
                <a:solidFill>
                  <a:srgbClr val="FF8000"/>
                </a:solidFill>
              </a:rPr>
              <a:t>For the first time successful operation of a transverse target in a storage ring!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/>
                </a:solidFill>
              </a:rPr>
              <a:t>The target introduces a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/>
                </a:solidFill>
              </a:rPr>
              <a:t>14 mm x 53 mm aperture into the ions’ orbit.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312024" y="5279486"/>
            <a:ext cx="1882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tx1"/>
                </a:solidFill>
              </a:rPr>
              <a:t>CARME </a:t>
            </a:r>
            <a:r>
              <a:rPr lang="de-DE" sz="2000" b="1" dirty="0" err="1" smtClean="0">
                <a:solidFill>
                  <a:schemeClr val="tx1"/>
                </a:solidFill>
              </a:rPr>
              <a:t>setup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456653" y="1071459"/>
            <a:ext cx="3101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CRYRING experimental section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8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el 48">
            <a:extLst>
              <a:ext uri="{FF2B5EF4-FFF2-40B4-BE49-F238E27FC236}">
                <a16:creationId xmlns:a16="http://schemas.microsoft.com/office/drawing/2014/main" id="{23D838EA-F7AD-4834-BA9B-603CA67A8F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HITRAP: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Deceleration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de-DE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18+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to 6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/u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5C6FC7-11B6-4CA2-9249-6A88597E5E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659563"/>
            <a:ext cx="731837" cy="198437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D055399-4E42-43E7-8D10-D7A63380E9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2"/>
          <a:stretch/>
        </p:blipFill>
        <p:spPr>
          <a:xfrm>
            <a:off x="8796514" y="3881423"/>
            <a:ext cx="2806685" cy="27338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D4380CA-654C-4678-A857-2C62E42D8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29" b="13819"/>
          <a:stretch/>
        </p:blipFill>
        <p:spPr>
          <a:xfrm>
            <a:off x="5299065" y="3757865"/>
            <a:ext cx="3038471" cy="27338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2A2950E-DC9B-4936-BA8F-53F41D97D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0"/>
          <a:stretch/>
        </p:blipFill>
        <p:spPr>
          <a:xfrm>
            <a:off x="11642388" y="3927766"/>
            <a:ext cx="519246" cy="2733860"/>
          </a:xfrm>
          <a:prstGeom prst="rect">
            <a:avLst/>
          </a:prstGeom>
        </p:spPr>
      </p:pic>
      <p:cxnSp>
        <p:nvCxnSpPr>
          <p:cNvPr id="10" name="Straight Connector 47">
            <a:extLst>
              <a:ext uri="{FF2B5EF4-FFF2-40B4-BE49-F238E27FC236}">
                <a16:creationId xmlns:a16="http://schemas.microsoft.com/office/drawing/2014/main" id="{C4704825-7008-4AAD-AE47-BD8094BA07B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40294" y="2782319"/>
            <a:ext cx="108584" cy="2305671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1" name="Straight Connector 47">
            <a:extLst>
              <a:ext uri="{FF2B5EF4-FFF2-40B4-BE49-F238E27FC236}">
                <a16:creationId xmlns:a16="http://schemas.microsoft.com/office/drawing/2014/main" id="{C74B4E9C-5F5E-4149-BE08-0BBBFA164C9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1436509" y="2724206"/>
            <a:ext cx="84440" cy="2514339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C6C64A77-7B56-459D-9F9E-E19547D28F4F}"/>
              </a:ext>
            </a:extLst>
          </p:cNvPr>
          <p:cNvCxnSpPr/>
          <p:nvPr/>
        </p:nvCxnSpPr>
        <p:spPr>
          <a:xfrm flipV="1">
            <a:off x="8282725" y="4045301"/>
            <a:ext cx="0" cy="240610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AFDDCCF-63D0-4CAF-B7E7-E00E166C42B1}"/>
                  </a:ext>
                </a:extLst>
              </p:cNvPr>
              <p:cNvSpPr txBox="1"/>
              <p:nvPr/>
            </p:nvSpPr>
            <p:spPr>
              <a:xfrm>
                <a:off x="8183456" y="3614223"/>
                <a:ext cx="366291" cy="57111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ra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AFDDCCF-63D0-4CAF-B7E7-E00E166C4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456" y="3614223"/>
                <a:ext cx="366291" cy="571118"/>
              </a:xfrm>
              <a:prstGeom prst="rect">
                <a:avLst/>
              </a:prstGeom>
              <a:blipFill>
                <a:blip r:embed="rId5"/>
                <a:stretch>
                  <a:fillRect r="-524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nhaltsplatzhalter 56">
            <a:extLst>
              <a:ext uri="{FF2B5EF4-FFF2-40B4-BE49-F238E27FC236}">
                <a16:creationId xmlns:a16="http://schemas.microsoft.com/office/drawing/2014/main" id="{EA49010F-6559-46A9-8CB6-A5391516E8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85" y="1660267"/>
            <a:ext cx="10427435" cy="184921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B6EC447-FAC2-4A5E-8EDB-1D4A116711F3}"/>
              </a:ext>
            </a:extLst>
          </p:cNvPr>
          <p:cNvSpPr txBox="1"/>
          <p:nvPr/>
        </p:nvSpPr>
        <p:spPr>
          <a:xfrm>
            <a:off x="4953859" y="4637879"/>
            <a:ext cx="1057803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4 MeV/u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F6CC77F-D4C1-42DB-B939-25EBE46A1BFC}"/>
              </a:ext>
            </a:extLst>
          </p:cNvPr>
          <p:cNvSpPr txBox="1"/>
          <p:nvPr/>
        </p:nvSpPr>
        <p:spPr>
          <a:xfrm>
            <a:off x="4741663" y="6007947"/>
            <a:ext cx="1346587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0.5 MeV/u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A59F61A-ED21-42B5-ACD4-CA44A6229173}"/>
              </a:ext>
            </a:extLst>
          </p:cNvPr>
          <p:cNvSpPr txBox="1"/>
          <p:nvPr/>
        </p:nvSpPr>
        <p:spPr>
          <a:xfrm>
            <a:off x="8496070" y="4935126"/>
            <a:ext cx="1022950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6 keV/u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3A954543-2D78-4E0D-BF30-2D8A85473CDF}"/>
              </a:ext>
            </a:extLst>
          </p:cNvPr>
          <p:cNvCxnSpPr/>
          <p:nvPr/>
        </p:nvCxnSpPr>
        <p:spPr>
          <a:xfrm>
            <a:off x="158825" y="2762305"/>
            <a:ext cx="12002809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82EC2793-B2B3-48F3-BA10-1B7CB4CDF664}"/>
              </a:ext>
            </a:extLst>
          </p:cNvPr>
          <p:cNvSpPr txBox="1"/>
          <p:nvPr/>
        </p:nvSpPr>
        <p:spPr>
          <a:xfrm>
            <a:off x="50946" y="2342058"/>
            <a:ext cx="106128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4 MeV/u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0C2DC95-6EB2-4A2B-A4C4-832D6F8B38F8}"/>
              </a:ext>
            </a:extLst>
          </p:cNvPr>
          <p:cNvSpPr txBox="1"/>
          <p:nvPr/>
        </p:nvSpPr>
        <p:spPr>
          <a:xfrm>
            <a:off x="11284026" y="2305130"/>
            <a:ext cx="106128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6 keV/u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9636A06-290B-426D-B747-163DE0FAA712}"/>
              </a:ext>
            </a:extLst>
          </p:cNvPr>
          <p:cNvSpPr txBox="1"/>
          <p:nvPr/>
        </p:nvSpPr>
        <p:spPr>
          <a:xfrm>
            <a:off x="6957182" y="2069093"/>
            <a:ext cx="144328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0.5 MeV/u</a:t>
            </a:r>
          </a:p>
        </p:txBody>
      </p:sp>
      <p:cxnSp>
        <p:nvCxnSpPr>
          <p:cNvPr id="22" name="Straight Connector 47">
            <a:extLst>
              <a:ext uri="{FF2B5EF4-FFF2-40B4-BE49-F238E27FC236}">
                <a16:creationId xmlns:a16="http://schemas.microsoft.com/office/drawing/2014/main" id="{A0421FB1-1469-4AA2-A42A-04FA1973787D}"/>
              </a:ext>
            </a:extLst>
          </p:cNvPr>
          <p:cNvCxnSpPr>
            <a:cxnSpLocks/>
          </p:cNvCxnSpPr>
          <p:nvPr/>
        </p:nvCxnSpPr>
        <p:spPr bwMode="auto">
          <a:xfrm flipV="1">
            <a:off x="9158749" y="2782319"/>
            <a:ext cx="2277760" cy="1526586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23" name="Straight Connector 47">
            <a:extLst>
              <a:ext uri="{FF2B5EF4-FFF2-40B4-BE49-F238E27FC236}">
                <a16:creationId xmlns:a16="http://schemas.microsoft.com/office/drawing/2014/main" id="{72C9D363-E83F-4CE3-8F3C-948AFD5D1860}"/>
              </a:ext>
            </a:extLst>
          </p:cNvPr>
          <p:cNvCxnSpPr>
            <a:cxnSpLocks/>
          </p:cNvCxnSpPr>
          <p:nvPr/>
        </p:nvCxnSpPr>
        <p:spPr bwMode="auto">
          <a:xfrm flipV="1">
            <a:off x="5708717" y="2806189"/>
            <a:ext cx="2036626" cy="1450287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cxnSp>
      <p:pic>
        <p:nvPicPr>
          <p:cNvPr id="24" name="Grafik 23">
            <a:extLst>
              <a:ext uri="{FF2B5EF4-FFF2-40B4-BE49-F238E27FC236}">
                <a16:creationId xmlns:a16="http://schemas.microsoft.com/office/drawing/2014/main" id="{70DD8E3B-DE85-4D3A-ADE3-1BB1B6F00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85" y="3587825"/>
            <a:ext cx="4562475" cy="2400300"/>
          </a:xfrm>
          <a:prstGeom prst="rect">
            <a:avLst/>
          </a:prstGeom>
        </p:spPr>
      </p:pic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8EE4A21B-578C-45AC-B730-6D8CEDAC481B}"/>
              </a:ext>
            </a:extLst>
          </p:cNvPr>
          <p:cNvCxnSpPr>
            <a:cxnSpLocks/>
          </p:cNvCxnSpPr>
          <p:nvPr/>
        </p:nvCxnSpPr>
        <p:spPr>
          <a:xfrm flipV="1">
            <a:off x="510049" y="4734673"/>
            <a:ext cx="304800" cy="4429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CAE5CA24-AAED-4AF7-B22F-F98751506759}"/>
              </a:ext>
            </a:extLst>
          </p:cNvPr>
          <p:cNvCxnSpPr>
            <a:cxnSpLocks/>
          </p:cNvCxnSpPr>
          <p:nvPr/>
        </p:nvCxnSpPr>
        <p:spPr>
          <a:xfrm>
            <a:off x="857712" y="3748835"/>
            <a:ext cx="661987" cy="6286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C0D07E83-C4C8-4F24-B252-1BC624F60695}"/>
              </a:ext>
            </a:extLst>
          </p:cNvPr>
          <p:cNvCxnSpPr>
            <a:cxnSpLocks/>
          </p:cNvCxnSpPr>
          <p:nvPr/>
        </p:nvCxnSpPr>
        <p:spPr>
          <a:xfrm>
            <a:off x="3867612" y="3810748"/>
            <a:ext cx="319087" cy="157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D6B48287-FCB2-4ABB-8316-5A8F7E1B1387}"/>
              </a:ext>
            </a:extLst>
          </p:cNvPr>
          <p:cNvCxnSpPr>
            <a:cxnSpLocks/>
          </p:cNvCxnSpPr>
          <p:nvPr/>
        </p:nvCxnSpPr>
        <p:spPr>
          <a:xfrm flipV="1">
            <a:off x="4191127" y="5491910"/>
            <a:ext cx="352760" cy="3090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35D87AEB-64E8-45D7-8FE1-1BF66720CD81}"/>
              </a:ext>
            </a:extLst>
          </p:cNvPr>
          <p:cNvCxnSpPr>
            <a:cxnSpLocks/>
          </p:cNvCxnSpPr>
          <p:nvPr/>
        </p:nvCxnSpPr>
        <p:spPr>
          <a:xfrm>
            <a:off x="2054606" y="4223823"/>
            <a:ext cx="159956" cy="5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Grafik 50">
            <a:extLst>
              <a:ext uri="{FF2B5EF4-FFF2-40B4-BE49-F238E27FC236}">
                <a16:creationId xmlns:a16="http://schemas.microsoft.com/office/drawing/2014/main" id="{446DD94F-CD51-4EFB-A43E-0218A0A6FA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2466" y="6461110"/>
            <a:ext cx="2022108" cy="346787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D3FC8DF0-57AE-4B47-BC8A-32DFBDFE77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7" y="5923163"/>
            <a:ext cx="1244208" cy="866373"/>
          </a:xfrm>
          <a:prstGeom prst="rect">
            <a:avLst/>
          </a:prstGeom>
        </p:spPr>
      </p:pic>
      <p:grpSp>
        <p:nvGrpSpPr>
          <p:cNvPr id="52" name="TU Da Logo">
            <a:extLst>
              <a:ext uri="{FF2B5EF4-FFF2-40B4-BE49-F238E27FC236}">
                <a16:creationId xmlns:a16="http://schemas.microsoft.com/office/drawing/2014/main" id="{A96B6763-7862-4981-A636-A14E022D4D7B}"/>
              </a:ext>
            </a:extLst>
          </p:cNvPr>
          <p:cNvGrpSpPr/>
          <p:nvPr/>
        </p:nvGrpSpPr>
        <p:grpSpPr>
          <a:xfrm>
            <a:off x="10376120" y="871253"/>
            <a:ext cx="1785514" cy="747558"/>
            <a:chOff x="7454900" y="306388"/>
            <a:chExt cx="1704614" cy="682624"/>
          </a:xfrm>
        </p:grpSpPr>
        <p:sp>
          <p:nvSpPr>
            <p:cNvPr id="53" name="AutoShape 3">
              <a:extLst>
                <a:ext uri="{FF2B5EF4-FFF2-40B4-BE49-F238E27FC236}">
                  <a16:creationId xmlns:a16="http://schemas.microsoft.com/office/drawing/2014/main" id="{BC11ED94-C682-44E1-A5A6-680892178D9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95F9A5DF-5976-4ABE-8D52-39E3B0321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246040C1-E70F-4529-86CA-DBD9A64F04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id="{95A8B11C-72DF-4457-A96C-68CE2C2CCE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id="{8B6A6951-F8F0-40F7-9ED6-AAD8D3627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id="{A9F97F36-339C-49F0-A270-D969FBD54D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6CDF8EEF-D42D-42CC-8CB2-E9F2049F9A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CDBE4AE6-D5B9-4B0F-A294-BA099B5FEF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F81CD18B-CF2F-4ECC-BF3A-455108EAF3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F7DACE43-05C0-4634-ABD4-64DBAF8300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6E17393E-59A3-4ACA-994F-479F756B99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pic>
        <p:nvPicPr>
          <p:cNvPr id="65" name="Bild 6" descr="GSI_Logo_rgb.png">
            <a:extLst>
              <a:ext uri="{FF2B5EF4-FFF2-40B4-BE49-F238E27FC236}">
                <a16:creationId xmlns:a16="http://schemas.microsoft.com/office/drawing/2014/main" id="{A09C5A67-31DF-4EF5-834B-48A94AC147C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027" y="871253"/>
            <a:ext cx="1275435" cy="429005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58825" y="901089"/>
            <a:ext cx="255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Beamtime</a:t>
            </a:r>
            <a:r>
              <a:rPr lang="en-US" dirty="0" smtClean="0"/>
              <a:t> in March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9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37DE5855-8B05-4720-AB34-74862D0CE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35" y="1521653"/>
            <a:ext cx="7235867" cy="177965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B075A51-919F-445A-9518-1F57CCEB6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210134" y="3662039"/>
            <a:ext cx="5101234" cy="297246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F5B1CE-B30A-4A04-B8BA-873E2020F2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210134" y="3662039"/>
            <a:ext cx="5101234" cy="2972465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1DAA4065-72C8-47DA-BF95-06A747118D53}"/>
              </a:ext>
            </a:extLst>
          </p:cNvPr>
          <p:cNvCxnSpPr>
            <a:cxnSpLocks/>
          </p:cNvCxnSpPr>
          <p:nvPr/>
        </p:nvCxnSpPr>
        <p:spPr>
          <a:xfrm>
            <a:off x="4805650" y="2531978"/>
            <a:ext cx="1673603" cy="3218034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47DCB11-F8F0-4173-8549-BDB0DA7A4860}"/>
              </a:ext>
            </a:extLst>
          </p:cNvPr>
          <p:cNvCxnSpPr>
            <a:cxnSpLocks/>
          </p:cNvCxnSpPr>
          <p:nvPr/>
        </p:nvCxnSpPr>
        <p:spPr>
          <a:xfrm flipH="1">
            <a:off x="8323290" y="2565779"/>
            <a:ext cx="3447904" cy="3184233"/>
          </a:xfrm>
          <a:prstGeom prst="straightConnector1">
            <a:avLst/>
          </a:prstGeom>
          <a:ln w="57150">
            <a:solidFill>
              <a:srgbClr val="00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BF50DA67-36DF-4C74-A008-FC4CA8344102}"/>
              </a:ext>
            </a:extLst>
          </p:cNvPr>
          <p:cNvSpPr txBox="1"/>
          <p:nvPr/>
        </p:nvSpPr>
        <p:spPr>
          <a:xfrm>
            <a:off x="-24000" y="1619392"/>
            <a:ext cx="1197364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000" b="1" dirty="0"/>
              <a:t>RFQ</a:t>
            </a:r>
            <a:endParaRPr lang="de-DE" b="1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2D04622-8919-4888-A0E3-13824274CD75}"/>
              </a:ext>
            </a:extLst>
          </p:cNvPr>
          <p:cNvSpPr txBox="1"/>
          <p:nvPr/>
        </p:nvSpPr>
        <p:spPr>
          <a:xfrm>
            <a:off x="7410140" y="1732305"/>
            <a:ext cx="1848779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000" b="1" dirty="0"/>
              <a:t>Cooling Trap</a:t>
            </a:r>
            <a:endParaRPr lang="de-DE" b="1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7319AAD9-123C-48CD-8FAB-069303A2D4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8938" y="4153308"/>
            <a:ext cx="4114800" cy="115252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8820829-9079-45EE-A204-DB449B0A33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 rot="16200000">
            <a:off x="11131590" y="2351003"/>
            <a:ext cx="1752600" cy="36195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13FBFDE9-F04C-4FE1-BBB7-901FD8082BA9}"/>
              </a:ext>
            </a:extLst>
          </p:cNvPr>
          <p:cNvSpPr txBox="1"/>
          <p:nvPr/>
        </p:nvSpPr>
        <p:spPr>
          <a:xfrm>
            <a:off x="2049460" y="3796172"/>
            <a:ext cx="1797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Deflector</a:t>
            </a:r>
            <a:r>
              <a:rPr lang="de-DE" dirty="0"/>
              <a:t> </a:t>
            </a:r>
            <a:r>
              <a:rPr lang="de-DE" dirty="0" err="1"/>
              <a:t>plate</a:t>
            </a:r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8ADE014-727E-4B9D-B0FE-58F09F49AB0F}"/>
              </a:ext>
            </a:extLst>
          </p:cNvPr>
          <p:cNvSpPr txBox="1"/>
          <p:nvPr/>
        </p:nvSpPr>
        <p:spPr>
          <a:xfrm>
            <a:off x="11562591" y="341814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MCP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8C6B55C-B04A-4152-9678-542A98350863}"/>
              </a:ext>
            </a:extLst>
          </p:cNvPr>
          <p:cNvSpPr txBox="1"/>
          <p:nvPr/>
        </p:nvSpPr>
        <p:spPr>
          <a:xfrm>
            <a:off x="2560159" y="5303456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MCP</a:t>
            </a:r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B628355A-0765-47B0-8D03-D6F3A66D8806}"/>
              </a:ext>
            </a:extLst>
          </p:cNvPr>
          <p:cNvCxnSpPr/>
          <p:nvPr/>
        </p:nvCxnSpPr>
        <p:spPr>
          <a:xfrm>
            <a:off x="-8938" y="4518157"/>
            <a:ext cx="417221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24E708FC-03D8-4660-9CCA-734AD729C0B7}"/>
              </a:ext>
            </a:extLst>
          </p:cNvPr>
          <p:cNvSpPr txBox="1"/>
          <p:nvPr/>
        </p:nvSpPr>
        <p:spPr>
          <a:xfrm>
            <a:off x="-67853" y="4154276"/>
            <a:ext cx="166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4 &amp; 0.5 MeV/u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546B575F-EA25-4A0F-80D4-013040F79470}"/>
              </a:ext>
            </a:extLst>
          </p:cNvPr>
          <p:cNvSpPr txBox="1"/>
          <p:nvPr/>
        </p:nvSpPr>
        <p:spPr>
          <a:xfrm>
            <a:off x="224018" y="4569997"/>
            <a:ext cx="166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619D4"/>
                </a:solidFill>
              </a:rPr>
              <a:t>6 keV/u</a:t>
            </a:r>
          </a:p>
        </p:txBody>
      </p:sp>
      <p:cxnSp>
        <p:nvCxnSpPr>
          <p:cNvPr id="40" name="Straight Connector 47">
            <a:extLst>
              <a:ext uri="{FF2B5EF4-FFF2-40B4-BE49-F238E27FC236}">
                <a16:creationId xmlns:a16="http://schemas.microsoft.com/office/drawing/2014/main" id="{AE779AE1-B36F-48E5-AD6A-F8771F3473E4}"/>
              </a:ext>
            </a:extLst>
          </p:cNvPr>
          <p:cNvCxnSpPr>
            <a:cxnSpLocks/>
          </p:cNvCxnSpPr>
          <p:nvPr/>
        </p:nvCxnSpPr>
        <p:spPr bwMode="auto">
          <a:xfrm flipV="1">
            <a:off x="1617065" y="2461260"/>
            <a:ext cx="3074905" cy="1679735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42" name="Straight Connector 47">
            <a:extLst>
              <a:ext uri="{FF2B5EF4-FFF2-40B4-BE49-F238E27FC236}">
                <a16:creationId xmlns:a16="http://schemas.microsoft.com/office/drawing/2014/main" id="{89DD6444-FA4D-4630-AD6F-40CE6D0BC6F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32997" y="2477821"/>
            <a:ext cx="740734" cy="1763090"/>
          </a:xfrm>
          <a:prstGeom prst="line">
            <a:avLst/>
          </a:prstGeom>
          <a:noFill/>
          <a:ln w="19050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2">
                <a:lumMod val="20000"/>
                <a:lumOff val="80000"/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cxnSp>
      <p:pic>
        <p:nvPicPr>
          <p:cNvPr id="41" name="Grafik 40">
            <a:extLst>
              <a:ext uri="{FF2B5EF4-FFF2-40B4-BE49-F238E27FC236}">
                <a16:creationId xmlns:a16="http://schemas.microsoft.com/office/drawing/2014/main" id="{DA450566-9090-4336-B1CB-783173EFEF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391188" y="2203680"/>
            <a:ext cx="3735412" cy="548281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0C549909-5036-41F0-B9E3-62129F409B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182342" y="3510574"/>
            <a:ext cx="5505168" cy="314286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9D639050-0A6C-4B3D-8400-5496003AB1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4186890" y="3510574"/>
            <a:ext cx="5393660" cy="3142860"/>
          </a:xfrm>
          <a:prstGeom prst="rect">
            <a:avLst/>
          </a:prstGeom>
        </p:spPr>
      </p:pic>
      <p:sp>
        <p:nvSpPr>
          <p:cNvPr id="47" name="Textfeld 46">
            <a:extLst>
              <a:ext uri="{FF2B5EF4-FFF2-40B4-BE49-F238E27FC236}">
                <a16:creationId xmlns:a16="http://schemas.microsoft.com/office/drawing/2014/main" id="{C98CEF8D-E622-4ECC-85C7-A0E13D372DE4}"/>
              </a:ext>
            </a:extLst>
          </p:cNvPr>
          <p:cNvSpPr txBox="1"/>
          <p:nvPr/>
        </p:nvSpPr>
        <p:spPr>
          <a:xfrm>
            <a:off x="9556387" y="3996742"/>
            <a:ext cx="2697185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2000" b="1" dirty="0">
                <a:solidFill>
                  <a:srgbClr val="FF0000"/>
                </a:solidFill>
              </a:rPr>
              <a:t>First Storage </a:t>
            </a:r>
            <a:r>
              <a:rPr lang="de-DE" sz="2000" b="1" dirty="0" err="1">
                <a:solidFill>
                  <a:srgbClr val="FF0000"/>
                </a:solidFill>
              </a:rPr>
              <a:t>of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Accelerator-Produced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Highly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Charged</a:t>
            </a:r>
            <a:r>
              <a:rPr lang="de-DE" sz="2000" b="1" dirty="0">
                <a:solidFill>
                  <a:srgbClr val="FF0000"/>
                </a:solidFill>
              </a:rPr>
              <a:t> Ions in a (</a:t>
            </a:r>
            <a:r>
              <a:rPr lang="de-DE" sz="2000" b="1" dirty="0" err="1">
                <a:solidFill>
                  <a:srgbClr val="FF0000"/>
                </a:solidFill>
              </a:rPr>
              <a:t>Penning</a:t>
            </a:r>
            <a:r>
              <a:rPr lang="de-DE" sz="2000" b="1" dirty="0">
                <a:solidFill>
                  <a:srgbClr val="FF0000"/>
                </a:solidFill>
              </a:rPr>
              <a:t>) Trap</a:t>
            </a:r>
          </a:p>
        </p:txBody>
      </p:sp>
      <p:pic>
        <p:nvPicPr>
          <p:cNvPr id="31" name="Picture 5" descr="C:\Users\Bernhard\OneDrive\Dokumente\PHD_PC\bor8\presentations\pics\logo.png">
            <a:extLst>
              <a:ext uri="{FF2B5EF4-FFF2-40B4-BE49-F238E27FC236}">
                <a16:creationId xmlns:a16="http://schemas.microsoft.com/office/drawing/2014/main" id="{07862259-B405-441C-B00C-165902B0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762" y="6328287"/>
            <a:ext cx="1348372" cy="42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01E6C72-71A9-4CE8-BDF9-21A15F42E79B}"/>
              </a:ext>
            </a:extLst>
          </p:cNvPr>
          <p:cNvSpPr txBox="1"/>
          <p:nvPr/>
        </p:nvSpPr>
        <p:spPr>
          <a:xfrm>
            <a:off x="9970937" y="5362569"/>
            <a:ext cx="1601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Dissertation</a:t>
            </a:r>
          </a:p>
          <a:p>
            <a:r>
              <a:rPr lang="de-DE" dirty="0"/>
              <a:t>Simon Rausch </a:t>
            </a:r>
          </a:p>
          <a:p>
            <a:r>
              <a:rPr lang="de-DE" dirty="0"/>
              <a:t>27.11.2024</a:t>
            </a:r>
          </a:p>
        </p:txBody>
      </p:sp>
      <p:sp>
        <p:nvSpPr>
          <p:cNvPr id="56" name="Titel 48">
            <a:extLst>
              <a:ext uri="{FF2B5EF4-FFF2-40B4-BE49-F238E27FC236}">
                <a16:creationId xmlns:a16="http://schemas.microsoft.com/office/drawing/2014/main" id="{E225B412-69AB-442D-A573-2DA378900E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HITRAP: First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Trapping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dirty="0" err="1">
                <a:latin typeface="Arial" panose="020B0604020202020204" pitchFamily="34" charset="0"/>
                <a:cs typeface="Arial" panose="020B0604020202020204" pitchFamily="34" charset="0"/>
              </a:rPr>
              <a:t>Decelerated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Ions</a:t>
            </a:r>
          </a:p>
        </p:txBody>
      </p:sp>
      <p:pic>
        <p:nvPicPr>
          <p:cNvPr id="57" name="Grafik 56">
            <a:extLst>
              <a:ext uri="{FF2B5EF4-FFF2-40B4-BE49-F238E27FC236}">
                <a16:creationId xmlns:a16="http://schemas.microsoft.com/office/drawing/2014/main" id="{9FD74206-D6B8-4DA5-9BFF-9FB062C4990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72466" y="6461110"/>
            <a:ext cx="2022108" cy="346787"/>
          </a:xfrm>
          <a:prstGeom prst="rect">
            <a:avLst/>
          </a:prstGeom>
        </p:spPr>
      </p:pic>
      <p:sp>
        <p:nvSpPr>
          <p:cNvPr id="59" name="Textfeld 58">
            <a:extLst>
              <a:ext uri="{FF2B5EF4-FFF2-40B4-BE49-F238E27FC236}">
                <a16:creationId xmlns:a16="http://schemas.microsoft.com/office/drawing/2014/main" id="{0784CB7A-231C-4843-91E5-239426F69512}"/>
              </a:ext>
            </a:extLst>
          </p:cNvPr>
          <p:cNvSpPr txBox="1"/>
          <p:nvPr/>
        </p:nvSpPr>
        <p:spPr>
          <a:xfrm>
            <a:off x="3135" y="831717"/>
            <a:ext cx="115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05P21RDFA1 </a:t>
            </a:r>
          </a:p>
          <a:p>
            <a:r>
              <a:rPr lang="de-DE" sz="1400" dirty="0"/>
              <a:t>05P24RD5</a:t>
            </a:r>
          </a:p>
        </p:txBody>
      </p:sp>
      <p:pic>
        <p:nvPicPr>
          <p:cNvPr id="60" name="Grafik 59">
            <a:extLst>
              <a:ext uri="{FF2B5EF4-FFF2-40B4-BE49-F238E27FC236}">
                <a16:creationId xmlns:a16="http://schemas.microsoft.com/office/drawing/2014/main" id="{4441BEBB-250F-4C23-B8E1-91D752F5B93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7" y="5923163"/>
            <a:ext cx="1244208" cy="866373"/>
          </a:xfrm>
          <a:prstGeom prst="rect">
            <a:avLst/>
          </a:prstGeom>
        </p:spPr>
      </p:pic>
      <p:grpSp>
        <p:nvGrpSpPr>
          <p:cNvPr id="58" name="TU Da Logo">
            <a:extLst>
              <a:ext uri="{FF2B5EF4-FFF2-40B4-BE49-F238E27FC236}">
                <a16:creationId xmlns:a16="http://schemas.microsoft.com/office/drawing/2014/main" id="{A96B6763-7862-4981-A636-A14E022D4D7B}"/>
              </a:ext>
            </a:extLst>
          </p:cNvPr>
          <p:cNvGrpSpPr/>
          <p:nvPr/>
        </p:nvGrpSpPr>
        <p:grpSpPr>
          <a:xfrm>
            <a:off x="10376120" y="871253"/>
            <a:ext cx="1785514" cy="747558"/>
            <a:chOff x="7454900" y="306388"/>
            <a:chExt cx="1704614" cy="682624"/>
          </a:xfrm>
        </p:grpSpPr>
        <p:sp>
          <p:nvSpPr>
            <p:cNvPr id="61" name="AutoShape 3">
              <a:extLst>
                <a:ext uri="{FF2B5EF4-FFF2-40B4-BE49-F238E27FC236}">
                  <a16:creationId xmlns:a16="http://schemas.microsoft.com/office/drawing/2014/main" id="{BC11ED94-C682-44E1-A5A6-680892178D9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95F9A5DF-5976-4ABE-8D52-39E3B0321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246040C1-E70F-4529-86CA-DBD9A64F04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id="{95A8B11C-72DF-4457-A96C-68CE2C2CCE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8B6A6951-F8F0-40F7-9ED6-AAD8D36277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A9F97F36-339C-49F0-A270-D969FBD54DC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id="{6CDF8EEF-D42D-42CC-8CB2-E9F2049F9A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CDBE4AE6-D5B9-4B0F-A294-BA099B5FEF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F81CD18B-CF2F-4ECC-BF3A-455108EAF3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F7DACE43-05C0-4634-ABD4-64DBAF8300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6E17393E-59A3-4ACA-994F-479F756B99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pic>
        <p:nvPicPr>
          <p:cNvPr id="72" name="Bild 6" descr="GSI_Logo_rgb.png">
            <a:extLst>
              <a:ext uri="{FF2B5EF4-FFF2-40B4-BE49-F238E27FC236}">
                <a16:creationId xmlns:a16="http://schemas.microsoft.com/office/drawing/2014/main" id="{A09C5A67-31DF-4EF5-834B-48A94AC147C1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027" y="871253"/>
            <a:ext cx="1275435" cy="429005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31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6" grpId="0"/>
      <p:bldP spid="37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0EAB96-47A4-64BD-31A0-800B96751E52}"/>
              </a:ext>
            </a:extLst>
          </p:cNvPr>
          <p:cNvSpPr txBox="1">
            <a:spLocks/>
          </p:cNvSpPr>
          <p:nvPr/>
        </p:nvSpPr>
        <p:spPr>
          <a:xfrm>
            <a:off x="2126417" y="239882"/>
            <a:ext cx="8172315" cy="787557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457189"/>
            <a:endParaRPr lang="de-DE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93ECAA0-755E-927A-E3B7-1E61682E7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58" b="20886"/>
          <a:stretch/>
        </p:blipFill>
        <p:spPr>
          <a:xfrm rot="16200000">
            <a:off x="-224564" y="1901083"/>
            <a:ext cx="2323511" cy="126653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8DE16AA-F74B-78AD-7E75-E2B0CBAD5C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72" y="1372593"/>
            <a:ext cx="2223337" cy="22045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4045318-A635-D34D-3FB2-D93F09C206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071" y="4132950"/>
            <a:ext cx="2223336" cy="198806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B9D7F3C-10F7-6AE7-99A8-0796C0AC3BD8}"/>
              </a:ext>
            </a:extLst>
          </p:cNvPr>
          <p:cNvSpPr txBox="1"/>
          <p:nvPr/>
        </p:nvSpPr>
        <p:spPr>
          <a:xfrm>
            <a:off x="159101" y="4143170"/>
            <a:ext cx="5076417" cy="21270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t">
            <a:spAutoFit/>
          </a:bodyPr>
          <a:lstStyle/>
          <a:p>
            <a:pPr marL="380990" indent="-380990" defTabSz="2311849" hangingPunct="0">
              <a:spcAft>
                <a:spcPts val="8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Radiography tests with carbon ions from SIS-18</a:t>
            </a:r>
          </a:p>
          <a:p>
            <a:pPr marL="380990" indent="-380990" defTabSz="2311849" hangingPunct="0">
              <a:spcAft>
                <a:spcPts val="8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Spatial resolution performance of heavy-ions worse than protons but still sufficient for physics experiments</a:t>
            </a:r>
          </a:p>
          <a:p>
            <a:pPr marL="380990" indent="-380990" defTabSz="2311849" hangingPunct="0">
              <a:spcAft>
                <a:spcPts val="8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Improved density contrast for 975 MeV/u Carbon for certain target areal densities</a:t>
            </a:r>
          </a:p>
          <a:p>
            <a:pPr marL="380990" indent="-380990" defTabSz="2311849" hangingPunct="0">
              <a:spcAft>
                <a:spcPts val="8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  <a:sym typeface="Helvetica Neue"/>
              </a:rPr>
              <a:t>Contrast advantage depends on beam energy</a:t>
            </a:r>
          </a:p>
          <a:p>
            <a:pPr marL="380990" indent="-380990" defTabSz="2311849" hangingPunct="0">
              <a:spcAft>
                <a:spcPts val="8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Can be visualized with coins – areal density difference through embossing between 0.5 – 1.5%</a:t>
            </a:r>
            <a:endParaRPr lang="en-US" sz="1200" dirty="0">
              <a:solidFill>
                <a:srgbClr val="EEECE1">
                  <a:lumMod val="10000"/>
                </a:srgbClr>
              </a:solidFill>
              <a:latin typeface="Arial"/>
              <a:sym typeface="Helvetica Neue"/>
            </a:endParaRPr>
          </a:p>
        </p:txBody>
      </p:sp>
      <p:sp>
        <p:nvSpPr>
          <p:cNvPr id="10" name="Dreieck 9">
            <a:extLst>
              <a:ext uri="{FF2B5EF4-FFF2-40B4-BE49-F238E27FC236}">
                <a16:creationId xmlns:a16="http://schemas.microsoft.com/office/drawing/2014/main" id="{23712268-C4AC-6407-22C1-56EAB10725CF}"/>
              </a:ext>
            </a:extLst>
          </p:cNvPr>
          <p:cNvSpPr/>
          <p:nvPr/>
        </p:nvSpPr>
        <p:spPr>
          <a:xfrm rot="5400000">
            <a:off x="1229440" y="2448405"/>
            <a:ext cx="1359840" cy="17188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7BEE5B8-C773-DBF2-9053-B362F4883ABB}"/>
              </a:ext>
            </a:extLst>
          </p:cNvPr>
          <p:cNvSpPr txBox="1"/>
          <p:nvPr/>
        </p:nvSpPr>
        <p:spPr>
          <a:xfrm>
            <a:off x="9635083" y="3602070"/>
            <a:ext cx="226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▲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cent coin (Germany 2021) imaged with 975 MeV/u Carbon beam (2mm mono </a:t>
            </a:r>
            <a:r>
              <a:rPr lang="en-US" sz="8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PCO </a:t>
            </a:r>
            <a:r>
              <a:rPr lang="en-US" sz="8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Dimax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CD89A34-65CC-71C6-A05B-FC543734FC89}"/>
              </a:ext>
            </a:extLst>
          </p:cNvPr>
          <p:cNvSpPr txBox="1"/>
          <p:nvPr/>
        </p:nvSpPr>
        <p:spPr>
          <a:xfrm>
            <a:off x="159101" y="3705795"/>
            <a:ext cx="1689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▲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 image of copper step wedge.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F11CB63-9C6E-7B5A-AA27-4237D5017C45}"/>
              </a:ext>
            </a:extLst>
          </p:cNvPr>
          <p:cNvSpPr txBox="1"/>
          <p:nvPr/>
        </p:nvSpPr>
        <p:spPr>
          <a:xfrm>
            <a:off x="9681071" y="6145973"/>
            <a:ext cx="2463829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09585"/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▲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Pfennig imaged with 2500 MeV Proton beam (2mm mono </a:t>
            </a:r>
            <a:r>
              <a:rPr lang="en-US" sz="8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PCO Edge 5.5 CLHS).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3505E11-E547-C59A-9292-0F780F2E6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417" y="1280906"/>
            <a:ext cx="3410688" cy="2559865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A996CCC-675D-5A22-48F0-A12739B267FA}"/>
              </a:ext>
            </a:extLst>
          </p:cNvPr>
          <p:cNvGrpSpPr/>
          <p:nvPr/>
        </p:nvGrpSpPr>
        <p:grpSpPr>
          <a:xfrm>
            <a:off x="6071176" y="1330596"/>
            <a:ext cx="3410689" cy="2559865"/>
            <a:chOff x="4602580" y="986686"/>
            <a:chExt cx="2558016" cy="191989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13EC7E2-8D75-392C-807E-4E3F6A465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2580" y="986686"/>
              <a:ext cx="2558016" cy="1919899"/>
            </a:xfrm>
            <a:prstGeom prst="rect">
              <a:avLst/>
            </a:prstGeom>
          </p:spPr>
        </p:pic>
        <p:sp>
          <p:nvSpPr>
            <p:cNvPr id="16" name="Pfeil nach rechts 15">
              <a:extLst>
                <a:ext uri="{FF2B5EF4-FFF2-40B4-BE49-F238E27FC236}">
                  <a16:creationId xmlns:a16="http://schemas.microsoft.com/office/drawing/2014/main" id="{F79501EC-D352-86DD-448B-BA9DA44AF572}"/>
                </a:ext>
              </a:extLst>
            </p:cNvPr>
            <p:cNvSpPr/>
            <p:nvPr/>
          </p:nvSpPr>
          <p:spPr>
            <a:xfrm rot="16200000">
              <a:off x="6804556" y="1357339"/>
              <a:ext cx="233993" cy="255694"/>
            </a:xfrm>
            <a:prstGeom prst="rightArrow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algn="ctr" defTabSz="778914" hangingPunct="0"/>
              <a:endParaRPr lang="en-US" sz="2933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7" name="Pfeil nach rechts 16">
              <a:extLst>
                <a:ext uri="{FF2B5EF4-FFF2-40B4-BE49-F238E27FC236}">
                  <a16:creationId xmlns:a16="http://schemas.microsoft.com/office/drawing/2014/main" id="{597AFC1E-AB2F-F83C-5674-A10CE85EEC53}"/>
                </a:ext>
              </a:extLst>
            </p:cNvPr>
            <p:cNvSpPr/>
            <p:nvPr/>
          </p:nvSpPr>
          <p:spPr>
            <a:xfrm rot="5400000">
              <a:off x="6801822" y="1675501"/>
              <a:ext cx="225751" cy="241982"/>
            </a:xfrm>
            <a:prstGeom prst="rightArrow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algn="ctr" defTabSz="778914" hangingPunct="0"/>
              <a:endParaRPr lang="en-US" sz="2933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331DD5CE-0B11-3773-3901-133C8F8F0747}"/>
                </a:ext>
              </a:extLst>
            </p:cNvPr>
            <p:cNvSpPr txBox="1"/>
            <p:nvPr/>
          </p:nvSpPr>
          <p:spPr>
            <a:xfrm>
              <a:off x="5684222" y="1614386"/>
              <a:ext cx="1329565" cy="225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algn="ctr" defTabSz="2311849" hangingPunct="0"/>
              <a:r>
                <a:rPr lang="en-US" sz="1067" dirty="0">
                  <a:solidFill>
                    <a:srgbClr val="5E5E5E"/>
                  </a:solidFill>
                  <a:latin typeface="Arial"/>
                  <a:sym typeface="Helvetica Neue"/>
                </a:rPr>
                <a:t>Protons are better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62C5904-AEE7-4648-3AC1-76574D9EF29B}"/>
                </a:ext>
              </a:extLst>
            </p:cNvPr>
            <p:cNvSpPr txBox="1"/>
            <p:nvPr/>
          </p:nvSpPr>
          <p:spPr>
            <a:xfrm>
              <a:off x="5691959" y="1433650"/>
              <a:ext cx="1329565" cy="225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3" tIns="67733" rIns="67733" bIns="67733" numCol="1" spcCol="38100" rtlCol="0" anchor="ctr">
              <a:spAutoFit/>
            </a:bodyPr>
            <a:lstStyle/>
            <a:p>
              <a:pPr algn="ctr" defTabSz="2311849" hangingPunct="0"/>
              <a:r>
                <a:rPr lang="en-US" sz="1067" dirty="0">
                  <a:solidFill>
                    <a:srgbClr val="5E5E5E"/>
                  </a:solidFill>
                  <a:latin typeface="Arial"/>
                  <a:sym typeface="Helvetica Neue"/>
                </a:rPr>
                <a:t>Carbon is better</a:t>
              </a:r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5A380DBF-BC03-ED29-AD42-4EDA495A7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219" y="4132951"/>
            <a:ext cx="2009461" cy="198888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D187078-3721-77BD-CD8E-64613F3B79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83000"/>
                    </a14:imgEffect>
                    <a14:imgEffect>
                      <a14:brightnessContrast bright="7000"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93" y="4132950"/>
            <a:ext cx="1772753" cy="1998353"/>
          </a:xfrm>
          <a:prstGeom prst="rect">
            <a:avLst/>
          </a:prstGeom>
        </p:spPr>
      </p:pic>
      <p:sp>
        <p:nvSpPr>
          <p:cNvPr id="22" name="Dreieck 21">
            <a:extLst>
              <a:ext uri="{FF2B5EF4-FFF2-40B4-BE49-F238E27FC236}">
                <a16:creationId xmlns:a16="http://schemas.microsoft.com/office/drawing/2014/main" id="{6EFD4D26-6CD8-E850-DC62-1BE75DE63A24}"/>
              </a:ext>
            </a:extLst>
          </p:cNvPr>
          <p:cNvSpPr/>
          <p:nvPr/>
        </p:nvSpPr>
        <p:spPr>
          <a:xfrm rot="5400000">
            <a:off x="5106099" y="2448404"/>
            <a:ext cx="1359840" cy="171889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63E6595-A23C-DA11-D617-FD120F6EB9B2}"/>
              </a:ext>
            </a:extLst>
          </p:cNvPr>
          <p:cNvSpPr txBox="1"/>
          <p:nvPr/>
        </p:nvSpPr>
        <p:spPr>
          <a:xfrm>
            <a:off x="5421539" y="6121011"/>
            <a:ext cx="400310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09585"/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▲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Small wrist watch (left) imaged with 975 MeV/u Carbon beam (right). (2mm mono </a:t>
            </a:r>
            <a:r>
              <a:rPr lang="en-US" sz="8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CsI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PCO Edge 5.5 CLHS).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PRIOR-II – Heavy-Ion </a:t>
            </a:r>
            <a:r>
              <a:rPr lang="de-DE" dirty="0" err="1" smtClean="0"/>
              <a:t>Radiography</a:t>
            </a:r>
            <a:endParaRPr lang="en-US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Stefan Schippers for the APPA Collaborations, </a:t>
            </a:r>
            <a:r>
              <a:rPr lang="en-US" dirty="0" err="1" smtClean="0"/>
              <a:t>KHuK</a:t>
            </a:r>
            <a:r>
              <a:rPr lang="en-US" dirty="0" smtClean="0"/>
              <a:t> Annual Meeting, Bad </a:t>
            </a:r>
            <a:r>
              <a:rPr lang="en-US" dirty="0" err="1" smtClean="0"/>
              <a:t>Honnef</a:t>
            </a:r>
            <a:r>
              <a:rPr lang="en-US" dirty="0" smtClean="0"/>
              <a:t>, 06 December 2024</a:t>
            </a:r>
            <a:endParaRPr lang="de-D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EA3EA0-1F15-374A-72FB-1F241D56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125CBDDA-5CCF-8748-8988-9DC6C8981774}" type="slidenum">
              <a:rPr lang="de-DE"/>
              <a:pPr defTabSz="609585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212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8552CC12-D34E-1B88-66A9-137365E7E60C}"/>
              </a:ext>
            </a:extLst>
          </p:cNvPr>
          <p:cNvSpPr/>
          <p:nvPr/>
        </p:nvSpPr>
        <p:spPr>
          <a:xfrm>
            <a:off x="290678" y="1308602"/>
            <a:ext cx="7576613" cy="2824081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5E041A-5F3F-8FE4-C37E-767BAD7DF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46" t="240" r="16663" b="8728"/>
          <a:stretch/>
        </p:blipFill>
        <p:spPr>
          <a:xfrm>
            <a:off x="3667512" y="4560669"/>
            <a:ext cx="1624368" cy="19755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AB64A3-55C4-0D45-8644-8CCD2245B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2" r="-186"/>
          <a:stretch/>
        </p:blipFill>
        <p:spPr>
          <a:xfrm>
            <a:off x="5487530" y="4582543"/>
            <a:ext cx="2562173" cy="195371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A4613DE-3771-BDC0-F278-9A00A6A47E5F}"/>
              </a:ext>
            </a:extLst>
          </p:cNvPr>
          <p:cNvSpPr txBox="1"/>
          <p:nvPr/>
        </p:nvSpPr>
        <p:spPr>
          <a:xfrm>
            <a:off x="423517" y="1346942"/>
            <a:ext cx="6983992" cy="68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1200" b="1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Idea of mixed He-C beams:</a:t>
            </a:r>
          </a:p>
          <a:p>
            <a:pPr defTabSz="609585"/>
            <a:endParaRPr lang="en-US" sz="267" b="1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/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FLASH treatment with shaped Carbon beam, enable online position verification through He-imaging using lens-based charged particle radiography techniques.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936A61A-BC8E-98A0-F6BA-C3472F2A3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8671" y="1307578"/>
            <a:ext cx="3821680" cy="22900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363F4C6-92F5-B369-CAAB-0075C5F6FB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97" y="2033068"/>
            <a:ext cx="5823632" cy="178732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19B4650-FBF2-34AF-C8EF-1A7F95E20F52}"/>
              </a:ext>
            </a:extLst>
          </p:cNvPr>
          <p:cNvSpPr txBox="1"/>
          <p:nvPr/>
        </p:nvSpPr>
        <p:spPr>
          <a:xfrm>
            <a:off x="290678" y="4296839"/>
            <a:ext cx="31807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Aft>
                <a:spcPts val="800"/>
              </a:spcAft>
            </a:pPr>
            <a:r>
              <a:rPr lang="en-US" sz="1200" b="1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 Concept:</a:t>
            </a:r>
            <a:endParaRPr lang="en-US" sz="12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 defTabSz="609585">
              <a:spcAft>
                <a:spcPts val="8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Carbon beam in scintillator for FLASH treatment simulation</a:t>
            </a:r>
          </a:p>
          <a:p>
            <a:pPr marL="380990" indent="-380990" defTabSz="609585">
              <a:spcAft>
                <a:spcPts val="8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structure target with exiting helium portion of beam</a:t>
            </a:r>
          </a:p>
          <a:p>
            <a:pPr marL="380990" indent="-380990" defTabSz="609585">
              <a:spcAft>
                <a:spcPts val="8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dependent spatial resolution of PRIOR-II for medical FLASH imaging can be determined later from FCT &amp; PRIOR data - </a:t>
            </a:r>
            <a:r>
              <a:rPr lang="en-US" sz="1200" b="1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B408736-007F-3663-E673-22CD0D8E8B3A}"/>
              </a:ext>
            </a:extLst>
          </p:cNvPr>
          <p:cNvSpPr txBox="1"/>
          <p:nvPr/>
        </p:nvSpPr>
        <p:spPr>
          <a:xfrm>
            <a:off x="8160706" y="3518779"/>
            <a:ext cx="3957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▲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Mixed-ion species beam stopping in UPS-923A captured with a PCO </a:t>
            </a:r>
            <a:r>
              <a:rPr lang="en-US" sz="8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Dicam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(intensified CMOS camera).</a:t>
            </a:r>
          </a:p>
          <a:p>
            <a:pPr defTabSz="609585"/>
            <a:endParaRPr lang="en-US" sz="8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/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 </a:t>
            </a: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Radiographic image of the wire grid target (left), structures as fine as 50 um can be resolved. Low-density-gradient scenario (right): gummy bear submerged in a block of gelatin.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A25475A-A414-F2DB-F9D9-742F153C1C33}"/>
              </a:ext>
            </a:extLst>
          </p:cNvPr>
          <p:cNvSpPr txBox="1"/>
          <p:nvPr/>
        </p:nvSpPr>
        <p:spPr>
          <a:xfrm>
            <a:off x="779711" y="3794048"/>
            <a:ext cx="36268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09585"/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▲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Schematic concept for mixed-ion species FLASH therapy and imaging.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9718267-A64C-3950-B90F-E13FBC20F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3713" y="4380554"/>
            <a:ext cx="1373267" cy="215570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C0ED3C1-37D9-AB84-401E-C233BEFB6B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375" t="4321"/>
          <a:stretch/>
        </p:blipFill>
        <p:spPr>
          <a:xfrm>
            <a:off x="8356356" y="4380554"/>
            <a:ext cx="1921707" cy="215570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84F69A4-BC7D-89C2-F237-A607D45975D4}"/>
              </a:ext>
            </a:extLst>
          </p:cNvPr>
          <p:cNvSpPr txBox="1"/>
          <p:nvPr/>
        </p:nvSpPr>
        <p:spPr>
          <a:xfrm>
            <a:off x="3569206" y="4180616"/>
            <a:ext cx="44381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US" sz="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▼</a:t>
            </a:r>
            <a:r>
              <a:rPr lang="en-US" sz="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Plain Tungsten wire grid target (50-200µm) (left) and grid target embedded in 150mm of UPS-923A plastic scintillator on PRIOR-II actuator (right).</a:t>
            </a:r>
          </a:p>
        </p:txBody>
      </p:sp>
      <p:sp>
        <p:nvSpPr>
          <p:cNvPr id="15" name="Titel 1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PRIOR-II – C-He Medical </a:t>
            </a:r>
            <a:r>
              <a:rPr lang="de-DE" dirty="0" smtClean="0"/>
              <a:t>Imaging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Stefan Schippers for the APPA Collaborations, </a:t>
            </a:r>
            <a:r>
              <a:rPr lang="en-US" dirty="0" err="1" smtClean="0"/>
              <a:t>KHuK</a:t>
            </a:r>
            <a:r>
              <a:rPr lang="en-US" dirty="0" smtClean="0"/>
              <a:t> Annual Meeting, Bad </a:t>
            </a:r>
            <a:r>
              <a:rPr lang="en-US" dirty="0" err="1" smtClean="0"/>
              <a:t>Honnef</a:t>
            </a:r>
            <a:r>
              <a:rPr lang="en-US" dirty="0" smtClean="0"/>
              <a:t>, 06 December 2024</a:t>
            </a:r>
            <a:endParaRPr lang="de-D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FF4C87-29CF-6160-8191-8E2DD5111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125CBDDA-5CCF-8748-8988-9DC6C8981774}" type="slidenum">
              <a:rPr lang="de-DE"/>
              <a:pPr defTabSz="609585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37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AE324B0A-1A21-4360-B945-B19BA0853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712" y="4275383"/>
            <a:ext cx="2215243" cy="1544935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Progress in heavy-ion heating experiments</a:t>
            </a:r>
          </a:p>
        </p:txBody>
      </p:sp>
      <p:sp>
        <p:nvSpPr>
          <p:cNvPr id="226" name="Slide Number"/>
          <p:cNvSpPr txBox="1"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609585"/>
            <a:fld id="{86CB4B4D-7CA3-9044-876B-883B54F8677D}" type="slidenum">
              <a:rPr lang="en-US">
                <a:solidFill>
                  <a:prstClr val="black"/>
                </a:solidFill>
                <a:latin typeface="Arial"/>
              </a:rPr>
              <a:pPr defTabSz="609585"/>
              <a:t>19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6A52558-D24A-4C0B-AD29-1DD08D515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967" y="2021908"/>
            <a:ext cx="2608404" cy="1478632"/>
          </a:xfrm>
          <a:prstGeom prst="rect">
            <a:avLst/>
          </a:prstGeom>
        </p:spPr>
      </p:pic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F4F2A94F-9101-474D-AE24-68733691070B}"/>
              </a:ext>
            </a:extLst>
          </p:cNvPr>
          <p:cNvGrpSpPr/>
          <p:nvPr/>
        </p:nvGrpSpPr>
        <p:grpSpPr>
          <a:xfrm>
            <a:off x="6785078" y="2072185"/>
            <a:ext cx="2335685" cy="1373169"/>
            <a:chOff x="5215573" y="1091417"/>
            <a:chExt cx="1972123" cy="121236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61E0005-24B1-440C-8747-841FF7043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50631" y="1248750"/>
              <a:ext cx="1172260" cy="937808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5AB2691-B8D1-4877-BA75-311B418D3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32664" y="1248752"/>
              <a:ext cx="1172258" cy="937807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6AD0A588-9BAF-4A6F-88F5-2CFA9510A210}"/>
                </a:ext>
              </a:extLst>
            </p:cNvPr>
            <p:cNvSpPr txBox="1"/>
            <p:nvPr/>
          </p:nvSpPr>
          <p:spPr>
            <a:xfrm>
              <a:off x="5215573" y="1091418"/>
              <a:ext cx="705978" cy="253677"/>
            </a:xfrm>
            <a:prstGeom prst="rect">
              <a:avLst/>
            </a:prstGeom>
          </p:spPr>
          <p:txBody>
            <a:bodyPr vert="horz" wrap="none" lIns="121920" tIns="60960" rIns="121920" bIns="60960" rtlCol="0" anchor="t">
              <a:spAutoFit/>
            </a:bodyPr>
            <a:lstStyle/>
            <a:p>
              <a:pPr defTabSz="609585"/>
              <a:r>
                <a:rPr lang="en-US" sz="1067" dirty="0">
                  <a:solidFill>
                    <a:prstClr val="white"/>
                  </a:solidFill>
                  <a:latin typeface="Arial"/>
                </a:rPr>
                <a:t>horizontal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507873E-BBBD-493B-89FB-9F7625121C15}"/>
                </a:ext>
              </a:extLst>
            </p:cNvPr>
            <p:cNvSpPr txBox="1"/>
            <p:nvPr/>
          </p:nvSpPr>
          <p:spPr>
            <a:xfrm>
              <a:off x="6215961" y="1091417"/>
              <a:ext cx="573337" cy="253677"/>
            </a:xfrm>
            <a:prstGeom prst="rect">
              <a:avLst/>
            </a:prstGeom>
          </p:spPr>
          <p:txBody>
            <a:bodyPr vert="horz" wrap="none" lIns="121920" tIns="60960" rIns="121920" bIns="60960" rtlCol="0" anchor="t">
              <a:spAutoFit/>
            </a:bodyPr>
            <a:lstStyle/>
            <a:p>
              <a:pPr defTabSz="609585"/>
              <a:r>
                <a:rPr lang="en-US" sz="1067" dirty="0">
                  <a:solidFill>
                    <a:prstClr val="white"/>
                  </a:solidFill>
                  <a:latin typeface="Arial"/>
                </a:rPr>
                <a:t>vertical</a:t>
              </a:r>
            </a:p>
          </p:txBody>
        </p: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7133DF04-7146-401C-8805-BBA4D4AB4E87}"/>
                </a:ext>
              </a:extLst>
            </p:cNvPr>
            <p:cNvCxnSpPr>
              <a:cxnSpLocks/>
            </p:cNvCxnSpPr>
            <p:nvPr/>
          </p:nvCxnSpPr>
          <p:spPr>
            <a:xfrm>
              <a:off x="6750757" y="1677531"/>
              <a:ext cx="0" cy="352213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27088E2-0DAC-4C41-B5D0-4A435B346540}"/>
                </a:ext>
              </a:extLst>
            </p:cNvPr>
            <p:cNvSpPr txBox="1"/>
            <p:nvPr/>
          </p:nvSpPr>
          <p:spPr>
            <a:xfrm rot="16200000">
              <a:off x="6578285" y="1731218"/>
              <a:ext cx="520260" cy="207895"/>
            </a:xfrm>
            <a:prstGeom prst="rect">
              <a:avLst/>
            </a:prstGeom>
          </p:spPr>
          <p:txBody>
            <a:bodyPr vert="horz" wrap="none" lIns="121920" tIns="60960" rIns="121920" bIns="60960" rtlCol="0" anchor="t">
              <a:spAutoFit/>
            </a:bodyPr>
            <a:lstStyle/>
            <a:p>
              <a:pPr defTabSz="609585"/>
              <a:r>
                <a:rPr lang="en-US" sz="800" dirty="0">
                  <a:solidFill>
                    <a:prstClr val="black"/>
                  </a:solidFill>
                  <a:latin typeface="Arial"/>
                </a:rPr>
                <a:t>5.3 mm</a:t>
              </a:r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197F3460-87F3-4A98-AC2F-178C9281C138}"/>
                </a:ext>
              </a:extLst>
            </p:cNvPr>
            <p:cNvCxnSpPr>
              <a:cxnSpLocks/>
            </p:cNvCxnSpPr>
            <p:nvPr/>
          </p:nvCxnSpPr>
          <p:spPr>
            <a:xfrm>
              <a:off x="5676054" y="1599608"/>
              <a:ext cx="0" cy="48657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8173A32B-4476-4636-8641-7A6E09DB20AB}"/>
                </a:ext>
              </a:extLst>
            </p:cNvPr>
            <p:cNvSpPr txBox="1"/>
            <p:nvPr/>
          </p:nvSpPr>
          <p:spPr>
            <a:xfrm rot="16200000">
              <a:off x="5496435" y="1716761"/>
              <a:ext cx="520260" cy="207895"/>
            </a:xfrm>
            <a:prstGeom prst="rect">
              <a:avLst/>
            </a:prstGeom>
          </p:spPr>
          <p:txBody>
            <a:bodyPr vert="horz" wrap="none" lIns="121920" tIns="60960" rIns="121920" bIns="60960" rtlCol="0" anchor="t">
              <a:spAutoFit/>
            </a:bodyPr>
            <a:lstStyle/>
            <a:p>
              <a:pPr defTabSz="609585"/>
              <a:r>
                <a:rPr lang="en-US" sz="800" dirty="0">
                  <a:solidFill>
                    <a:prstClr val="black"/>
                  </a:solidFill>
                  <a:latin typeface="Arial"/>
                </a:rPr>
                <a:t>7.2 mm</a:t>
              </a: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DC229674-60D0-413F-B9C0-C48BA76C741A}"/>
              </a:ext>
            </a:extLst>
          </p:cNvPr>
          <p:cNvSpPr txBox="1"/>
          <p:nvPr/>
        </p:nvSpPr>
        <p:spPr>
          <a:xfrm>
            <a:off x="6359780" y="3473468"/>
            <a:ext cx="5440657" cy="793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t">
            <a:spAutoFit/>
          </a:bodyPr>
          <a:lstStyle/>
          <a:p>
            <a:pPr marL="239178" indent="-239178" defTabSz="2311849" hangingPunct="0">
              <a:spcAft>
                <a:spcPts val="4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&gt;2×10</a:t>
            </a:r>
            <a:r>
              <a:rPr lang="en-US" sz="1200" baseline="300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10</a:t>
            </a: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 particles/bunch from SIS-18 transported to HHT target chamber</a:t>
            </a:r>
          </a:p>
          <a:p>
            <a:pPr marL="239178" indent="-239178" defTabSz="2311849" hangingPunct="0">
              <a:spcAft>
                <a:spcPts val="4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 err="1">
                <a:solidFill>
                  <a:srgbClr val="EEECE1">
                    <a:lumMod val="10000"/>
                  </a:srgbClr>
                </a:solidFill>
                <a:latin typeface="Arial"/>
              </a:rPr>
              <a:t>Focusability</a:t>
            </a: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 of U</a:t>
            </a:r>
            <a:r>
              <a:rPr lang="en-US" sz="1200" baseline="300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28+</a:t>
            </a: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 limited by NC-magnets in HHT-cave (would allow accessing strongly-coupled plasma regime at APPA-cave!)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5BBE025-8E81-42A6-A240-7AE546C8DF2D}"/>
              </a:ext>
            </a:extLst>
          </p:cNvPr>
          <p:cNvSpPr txBox="1"/>
          <p:nvPr/>
        </p:nvSpPr>
        <p:spPr>
          <a:xfrm>
            <a:off x="9249797" y="4881104"/>
            <a:ext cx="2575527" cy="42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US" sz="1067" dirty="0">
                <a:solidFill>
                  <a:prstClr val="black"/>
                </a:solidFill>
                <a:latin typeface="Arial"/>
              </a:rPr>
              <a:t>N. Tahir et al., Scientific reports </a:t>
            </a:r>
            <a:r>
              <a:rPr lang="en-US" sz="1067" b="1" dirty="0">
                <a:solidFill>
                  <a:prstClr val="black"/>
                </a:solidFill>
                <a:latin typeface="Arial"/>
              </a:rPr>
              <a:t>13</a:t>
            </a:r>
            <a:r>
              <a:rPr lang="en-US" sz="1067" dirty="0">
                <a:solidFill>
                  <a:prstClr val="black"/>
                </a:solidFill>
                <a:latin typeface="Arial"/>
              </a:rPr>
              <a:t>, 1459 (2023)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A9C6156-815F-45E1-AA3A-1984C930C178}"/>
              </a:ext>
            </a:extLst>
          </p:cNvPr>
          <p:cNvSpPr txBox="1"/>
          <p:nvPr/>
        </p:nvSpPr>
        <p:spPr>
          <a:xfrm>
            <a:off x="6468816" y="1240598"/>
            <a:ext cx="5212105" cy="410433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 defTabSz="609585"/>
            <a:r>
              <a:rPr lang="en-US" sz="1867" b="1" dirty="0">
                <a:solidFill>
                  <a:prstClr val="black"/>
                </a:solidFill>
                <a:latin typeface="Arial"/>
              </a:rPr>
              <a:t>Record-high ion beam intensities at HHT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925F1505-DE61-4650-845B-88200D6B9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466" y="2538641"/>
            <a:ext cx="2294489" cy="2967243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AA0D0FB9-AC4F-486F-8F92-BBC69AADE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860" y="2582160"/>
            <a:ext cx="2485611" cy="2423192"/>
          </a:xfrm>
          <a:prstGeom prst="rect">
            <a:avLst/>
          </a:prstGeom>
        </p:spPr>
      </p:pic>
      <p:sp>
        <p:nvSpPr>
          <p:cNvPr id="45" name="TextBox 5">
            <a:extLst>
              <a:ext uri="{FF2B5EF4-FFF2-40B4-BE49-F238E27FC236}">
                <a16:creationId xmlns:a16="http://schemas.microsoft.com/office/drawing/2014/main" id="{062E34D9-5C41-4365-95D0-03F9C9250C6D}"/>
              </a:ext>
            </a:extLst>
          </p:cNvPr>
          <p:cNvSpPr txBox="1"/>
          <p:nvPr/>
        </p:nvSpPr>
        <p:spPr>
          <a:xfrm>
            <a:off x="1" y="1995681"/>
            <a:ext cx="3107584" cy="533351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 defTabSz="609585"/>
            <a:r>
              <a:rPr lang="en-US" sz="1333" dirty="0">
                <a:solidFill>
                  <a:prstClr val="black"/>
                </a:solidFill>
                <a:latin typeface="Arial"/>
              </a:rPr>
              <a:t>Absorption spectra of cold Aluminum</a:t>
            </a:r>
          </a:p>
          <a:p>
            <a:pPr algn="ctr" defTabSz="609585"/>
            <a:r>
              <a:rPr lang="en-US" sz="1333" dirty="0">
                <a:solidFill>
                  <a:prstClr val="black"/>
                </a:solidFill>
                <a:latin typeface="Arial"/>
              </a:rPr>
              <a:t>(gray: data from literature)</a:t>
            </a: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9CF2143B-7D9F-4008-80AD-67327F9506F3}"/>
              </a:ext>
            </a:extLst>
          </p:cNvPr>
          <p:cNvSpPr txBox="1"/>
          <p:nvPr/>
        </p:nvSpPr>
        <p:spPr>
          <a:xfrm>
            <a:off x="2722798" y="2222558"/>
            <a:ext cx="3358628" cy="328231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 defTabSz="609585"/>
            <a:r>
              <a:rPr lang="en-US" sz="1333" dirty="0">
                <a:solidFill>
                  <a:prstClr val="black"/>
                </a:solidFill>
                <a:latin typeface="Arial"/>
              </a:rPr>
              <a:t>Setup of combined ion/laser experiment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8C378E2D-226F-44AB-AE1C-1A907D4B5383}"/>
              </a:ext>
            </a:extLst>
          </p:cNvPr>
          <p:cNvSpPr txBox="1"/>
          <p:nvPr/>
        </p:nvSpPr>
        <p:spPr>
          <a:xfrm>
            <a:off x="490723" y="5599839"/>
            <a:ext cx="4807757" cy="793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t">
            <a:spAutoFit/>
          </a:bodyPr>
          <a:lstStyle/>
          <a:p>
            <a:pPr marL="239178" indent="-239178" defTabSz="2311849" hangingPunct="0">
              <a:spcAft>
                <a:spcPts val="4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High energy laser experiments at HHT are conducted to develop x-ray based probing techniques for HI-heated samples</a:t>
            </a:r>
          </a:p>
          <a:p>
            <a:pPr marL="239178" indent="-239178" defTabSz="2311849" hangingPunct="0">
              <a:spcAft>
                <a:spcPts val="4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Combined laser/ion experiments in 2024</a:t>
            </a:r>
            <a:endParaRPr lang="en-US" sz="1200" dirty="0">
              <a:solidFill>
                <a:srgbClr val="C00000"/>
              </a:solidFill>
              <a:latin typeface="Arial"/>
              <a:sym typeface="Helvetica Neue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7B131EAA-A057-429D-8880-3C8C2DFD81BC}"/>
              </a:ext>
            </a:extLst>
          </p:cNvPr>
          <p:cNvSpPr txBox="1"/>
          <p:nvPr/>
        </p:nvSpPr>
        <p:spPr>
          <a:xfrm>
            <a:off x="770898" y="1254943"/>
            <a:ext cx="4687300" cy="697755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 defTabSz="609585"/>
            <a:r>
              <a:rPr lang="en-US" sz="1867" b="1" dirty="0">
                <a:solidFill>
                  <a:prstClr val="black"/>
                </a:solidFill>
                <a:latin typeface="Arial"/>
              </a:rPr>
              <a:t>Progress on combined experiments with SIS-18 beams and PHELIX pulses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2A43A18C-BC88-47CA-8067-DE624B6913F8}"/>
              </a:ext>
            </a:extLst>
          </p:cNvPr>
          <p:cNvSpPr txBox="1"/>
          <p:nvPr/>
        </p:nvSpPr>
        <p:spPr>
          <a:xfrm>
            <a:off x="6378114" y="5763247"/>
            <a:ext cx="5560653" cy="9780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33" tIns="67733" rIns="67733" bIns="67733" numCol="1" spcCol="38100" rtlCol="0" anchor="t">
            <a:spAutoFit/>
          </a:bodyPr>
          <a:lstStyle/>
          <a:p>
            <a:pPr marL="239178" indent="-239178" defTabSz="2311849" hangingPunct="0">
              <a:spcAft>
                <a:spcPts val="4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New calculations indicate that diamond phase can be reached with SIS-100 parameters over macroscopic volumes</a:t>
            </a:r>
          </a:p>
          <a:p>
            <a:pPr marL="239178" indent="-239178" defTabSz="2311849" hangingPunct="0">
              <a:spcAft>
                <a:spcPts val="400"/>
              </a:spcAft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200" dirty="0">
                <a:solidFill>
                  <a:srgbClr val="EEECE1">
                    <a:lumMod val="10000"/>
                  </a:srgbClr>
                </a:solidFill>
                <a:latin typeface="Arial"/>
              </a:rPr>
              <a:t>First indirect heating/compression (LAPLAS-scheme) tests will be performed with U28+ in 2025</a:t>
            </a: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85B77257-2C5C-4098-877E-22E3CE980D55}"/>
              </a:ext>
            </a:extLst>
          </p:cNvPr>
          <p:cNvSpPr txBox="1"/>
          <p:nvPr/>
        </p:nvSpPr>
        <p:spPr>
          <a:xfrm>
            <a:off x="6668275" y="1650435"/>
            <a:ext cx="2697943" cy="738472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 defTabSz="609585"/>
            <a:r>
              <a:rPr lang="en-US" sz="1333" dirty="0">
                <a:solidFill>
                  <a:prstClr val="black"/>
                </a:solidFill>
                <a:latin typeface="Arial"/>
              </a:rPr>
              <a:t>Fluorescence trace in argon at best focus</a:t>
            </a:r>
          </a:p>
          <a:p>
            <a:pPr algn="ctr" defTabSz="609585"/>
            <a:endParaRPr lang="en-US" sz="1333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TextBox 5">
            <a:extLst>
              <a:ext uri="{FF2B5EF4-FFF2-40B4-BE49-F238E27FC236}">
                <a16:creationId xmlns:a16="http://schemas.microsoft.com/office/drawing/2014/main" id="{92B6F248-3803-4D4C-BA36-3E6FD1FAF93D}"/>
              </a:ext>
            </a:extLst>
          </p:cNvPr>
          <p:cNvSpPr txBox="1"/>
          <p:nvPr/>
        </p:nvSpPr>
        <p:spPr>
          <a:xfrm>
            <a:off x="9241597" y="1549600"/>
            <a:ext cx="2697943" cy="533351"/>
          </a:xfrm>
          <a:prstGeom prst="rect">
            <a:avLst/>
          </a:prstGeom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 defTabSz="609585"/>
            <a:r>
              <a:rPr lang="en-US" sz="1333" dirty="0">
                <a:solidFill>
                  <a:prstClr val="black"/>
                </a:solidFill>
                <a:latin typeface="Arial"/>
              </a:rPr>
              <a:t>Commissioning of new fast current transformer</a:t>
            </a:r>
          </a:p>
        </p:txBody>
      </p:sp>
      <p:sp>
        <p:nvSpPr>
          <p:cNvPr id="3" name="Pfeil nach unten 2"/>
          <p:cNvSpPr/>
          <p:nvPr/>
        </p:nvSpPr>
        <p:spPr>
          <a:xfrm rot="10800000">
            <a:off x="724186" y="2814243"/>
            <a:ext cx="430845" cy="1925052"/>
          </a:xfrm>
          <a:prstGeom prst="down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r>
              <a:rPr lang="en-US" sz="1200" dirty="0">
                <a:solidFill>
                  <a:prstClr val="white"/>
                </a:solidFill>
                <a:latin typeface="Arial"/>
              </a:rPr>
              <a:t>increased laser energy</a:t>
            </a:r>
          </a:p>
        </p:txBody>
      </p:sp>
      <p:cxnSp>
        <p:nvCxnSpPr>
          <p:cNvPr id="5" name="Gerader Verbinder 4"/>
          <p:cNvCxnSpPr/>
          <p:nvPr/>
        </p:nvCxnSpPr>
        <p:spPr>
          <a:xfrm flipH="1">
            <a:off x="6160169" y="1411705"/>
            <a:ext cx="36668" cy="51243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0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0CE1C19F-BFF5-4CDF-9363-1E6F051BF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35"/>
          <a:stretch/>
        </p:blipFill>
        <p:spPr>
          <a:xfrm>
            <a:off x="6810315" y="1582497"/>
            <a:ext cx="5314631" cy="47066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APPA: Matter under Extreme Conditions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103006" y="3570802"/>
            <a:ext cx="3135887" cy="940730"/>
            <a:chOff x="318866" y="4091583"/>
            <a:chExt cx="3135887" cy="893755"/>
          </a:xfrm>
        </p:grpSpPr>
        <p:sp>
          <p:nvSpPr>
            <p:cNvPr id="18" name="Abgerundetes Rechteck 17"/>
            <p:cNvSpPr/>
            <p:nvPr/>
          </p:nvSpPr>
          <p:spPr>
            <a:xfrm>
              <a:off x="318866" y="4091583"/>
              <a:ext cx="3135887" cy="893755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89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108885" y="4091583"/>
              <a:ext cx="1422249" cy="35089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defTabSz="457189">
                <a:defRPr/>
              </a:pPr>
              <a:endParaRPr lang="en-US" b="1" dirty="0">
                <a:solidFill>
                  <a:srgbClr val="4F81BD"/>
                </a:solidFill>
                <a:latin typeface="Calibri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99330" y="4400563"/>
              <a:ext cx="2860783" cy="55557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defTabSz="457189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Plasma Physics</a:t>
              </a:r>
            </a:p>
            <a:p>
              <a:pPr defTabSz="457189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200 members from 11 countries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3382317" y="3529004"/>
            <a:ext cx="3145160" cy="1018204"/>
            <a:chOff x="43440" y="5131412"/>
            <a:chExt cx="3145160" cy="1018203"/>
          </a:xfrm>
        </p:grpSpPr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583" y="5131412"/>
              <a:ext cx="1623069" cy="5218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ieren 22"/>
            <p:cNvGrpSpPr/>
            <p:nvPr/>
          </p:nvGrpSpPr>
          <p:grpSpPr>
            <a:xfrm>
              <a:off x="43440" y="5178709"/>
              <a:ext cx="3145160" cy="970906"/>
              <a:chOff x="10991" y="5187283"/>
              <a:chExt cx="3145160" cy="970906"/>
            </a:xfrm>
          </p:grpSpPr>
          <p:sp>
            <p:nvSpPr>
              <p:cNvPr id="24" name="Abgerundetes Rechteck 23"/>
              <p:cNvSpPr/>
              <p:nvPr/>
            </p:nvSpPr>
            <p:spPr>
              <a:xfrm>
                <a:off x="10991" y="5187283"/>
                <a:ext cx="3092350" cy="935051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189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71652" y="5573414"/>
                <a:ext cx="3084499" cy="58477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defTabSz="457189"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Atomic and Fundamental Physics</a:t>
                </a:r>
              </a:p>
              <a:p>
                <a:pPr defTabSz="457189"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439 members from 26 countries</a:t>
                </a:r>
              </a:p>
            </p:txBody>
          </p:sp>
        </p:grpSp>
      </p:grp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/>
          <a:stretch/>
        </p:blipFill>
        <p:spPr>
          <a:xfrm>
            <a:off x="2252162" y="4860794"/>
            <a:ext cx="4996823" cy="1698921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116534" y="5196629"/>
            <a:ext cx="20376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de-DE" sz="2800" b="1" dirty="0">
                <a:solidFill>
                  <a:srgbClr val="0070C0"/>
                </a:solidFill>
                <a:latin typeface="Calibri"/>
              </a:rPr>
              <a:t>APPA</a:t>
            </a:r>
          </a:p>
          <a:p>
            <a:pPr defTabSz="914377">
              <a:defRPr/>
            </a:pPr>
            <a:r>
              <a:rPr lang="de-DE" sz="2800" b="1" dirty="0">
                <a:solidFill>
                  <a:srgbClr val="0070C0"/>
                </a:solidFill>
                <a:latin typeface="Calibri"/>
              </a:rPr>
              <a:t>White Paper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85222" y="6112560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de-DE" dirty="0">
                <a:solidFill>
                  <a:prstClr val="black"/>
                </a:solidFill>
                <a:latin typeface="Calibri"/>
              </a:rPr>
              <a:t>NIMB 365 (2015) 680</a:t>
            </a:r>
          </a:p>
        </p:txBody>
      </p:sp>
      <p:sp>
        <p:nvSpPr>
          <p:cNvPr id="38" name="AutoShape 30">
            <a:extLst>
              <a:ext uri="{FF2B5EF4-FFF2-40B4-BE49-F238E27FC236}">
                <a16:creationId xmlns:a16="http://schemas.microsoft.com/office/drawing/2014/main" id="{6834A81E-F197-4779-A86C-B9B7E81A2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74" y="1081334"/>
            <a:ext cx="9040700" cy="188222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A6B4E7E-7182-4F36-8379-3F900A7212B4}"/>
              </a:ext>
            </a:extLst>
          </p:cNvPr>
          <p:cNvSpPr txBox="1"/>
          <p:nvPr/>
        </p:nvSpPr>
        <p:spPr>
          <a:xfrm>
            <a:off x="496906" y="1133185"/>
            <a:ext cx="313815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4E31F9"/>
                </a:solidFill>
                <a:latin typeface="Arial Narrow" panose="020B0606020202030204" pitchFamily="34" charset="0"/>
              </a:rPr>
              <a:t>FACILITY CAPABILITY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5B51E0E-4587-4838-B0CE-18423392023E}"/>
              </a:ext>
            </a:extLst>
          </p:cNvPr>
          <p:cNvSpPr txBox="1"/>
          <p:nvPr/>
        </p:nvSpPr>
        <p:spPr>
          <a:xfrm>
            <a:off x="4248933" y="1133185"/>
            <a:ext cx="318869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4E31F9"/>
                </a:solidFill>
                <a:latin typeface="Arial Narrow" panose="020B0606020202030204" pitchFamily="34" charset="0"/>
              </a:rPr>
              <a:t>SCIENTIFIC CAPABILITY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5DE26B2-BF69-44D5-B0EB-CBAE9FAC8293}"/>
              </a:ext>
            </a:extLst>
          </p:cNvPr>
          <p:cNvSpPr txBox="1"/>
          <p:nvPr/>
        </p:nvSpPr>
        <p:spPr>
          <a:xfrm>
            <a:off x="496906" y="1582497"/>
            <a:ext cx="2607637" cy="1107996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r>
              <a:rPr lang="en-US" alt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Highest Charge States </a:t>
            </a:r>
          </a:p>
          <a:p>
            <a:r>
              <a:rPr lang="en-US" alt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Relativistic Energies</a:t>
            </a:r>
          </a:p>
          <a:p>
            <a:r>
              <a:rPr lang="en-US" alt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High Intensities</a:t>
            </a:r>
          </a:p>
          <a:p>
            <a:r>
              <a:rPr lang="en-US" altLang="en-US" sz="1600" b="1" dirty="0">
                <a:solidFill>
                  <a:prstClr val="black"/>
                </a:solidFill>
                <a:cs typeface="Arial" panose="020B0604020202020204" pitchFamily="34" charset="0"/>
              </a:rPr>
              <a:t>High Charge at Low </a:t>
            </a:r>
            <a:r>
              <a:rPr lang="en-US" altLang="en-US" sz="1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Velocity</a:t>
            </a:r>
            <a:endParaRPr lang="en-US" altLang="en-US" sz="1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2BB4772-2D72-4802-B51B-ED697CB58C91}"/>
              </a:ext>
            </a:extLst>
          </p:cNvPr>
          <p:cNvSpPr txBox="1"/>
          <p:nvPr/>
        </p:nvSpPr>
        <p:spPr>
          <a:xfrm>
            <a:off x="4248933" y="1582497"/>
            <a:ext cx="4300216" cy="1107996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r>
              <a:rPr lang="en-US" altLang="en-US" sz="1600" b="1" i="1" dirty="0">
                <a:solidFill>
                  <a:prstClr val="black"/>
                </a:solidFill>
                <a:cs typeface="Arial" panose="020B0604020202020204" pitchFamily="34" charset="0"/>
              </a:rPr>
              <a:t>Extreme Static Fields </a:t>
            </a:r>
          </a:p>
          <a:p>
            <a:r>
              <a:rPr lang="en-US" altLang="en-US" sz="1600" b="1" i="1" dirty="0">
                <a:solidFill>
                  <a:prstClr val="black"/>
                </a:solidFill>
                <a:cs typeface="Arial" panose="020B0604020202020204" pitchFamily="34" charset="0"/>
              </a:rPr>
              <a:t>Extreme Dynamical Fields and Ultrashort Pulses</a:t>
            </a:r>
            <a:br>
              <a:rPr lang="en-US" altLang="en-US" sz="1600" b="1" i="1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en-US" altLang="en-US" sz="1600" b="1" i="1" dirty="0">
                <a:solidFill>
                  <a:prstClr val="black"/>
                </a:solidFill>
                <a:cs typeface="Arial" panose="020B0604020202020204" pitchFamily="34" charset="0"/>
              </a:rPr>
              <a:t>Very High Energy Densities and Pressures</a:t>
            </a:r>
          </a:p>
          <a:p>
            <a:r>
              <a:rPr lang="en-US" altLang="en-US" sz="1600" b="1" i="1" dirty="0">
                <a:solidFill>
                  <a:prstClr val="black"/>
                </a:solidFill>
                <a:cs typeface="Arial" panose="020B0604020202020204" pitchFamily="34" charset="0"/>
              </a:rPr>
              <a:t>Large Energy Deposition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3CD059D-4405-45C1-9871-87325379F947}"/>
              </a:ext>
            </a:extLst>
          </p:cNvPr>
          <p:cNvSpPr txBox="1"/>
          <p:nvPr/>
        </p:nvSpPr>
        <p:spPr>
          <a:xfrm>
            <a:off x="3421389" y="1781665"/>
            <a:ext cx="598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600" b="1">
                <a:solidFill>
                  <a:srgbClr val="4E31F9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sz="3200" dirty="0">
                <a:latin typeface="Symbol" panose="05050102010706020507" pitchFamily="18" charset="2"/>
                <a:sym typeface="Symbol" panose="05050102010706020507" pitchFamily="18" charset="2"/>
              </a:rPr>
              <a:t></a:t>
            </a:r>
            <a:endParaRPr lang="de-DE" sz="3200" dirty="0">
              <a:latin typeface="Symbol" panose="05050102010706020507" pitchFamily="18" charset="2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3D678DB2-ED8C-44AE-80AE-90E474ED1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493" y="3541737"/>
            <a:ext cx="1025259" cy="661876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 rot="952661">
            <a:off x="9041953" y="3685200"/>
            <a:ext cx="1394480" cy="2479079"/>
          </a:xfrm>
          <a:prstGeom prst="rect">
            <a:avLst/>
          </a:prstGeom>
          <a:solidFill>
            <a:srgbClr val="7F7F7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 rot="938411">
            <a:off x="8487284" y="6062754"/>
            <a:ext cx="1837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not in FS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scenario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Novel Research Opportunities based on</a:t>
            </a:r>
            <a:br>
              <a:rPr lang="en-US" sz="3200" dirty="0"/>
            </a:br>
            <a:r>
              <a:rPr lang="en-US" sz="3200" dirty="0"/>
              <a:t>Sophisticated and Versatile Instrumentation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4294967295"/>
          </p:nvPr>
        </p:nvSpPr>
        <p:spPr>
          <a:xfrm>
            <a:off x="977063" y="5207004"/>
            <a:ext cx="10848975" cy="61436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SPARC/APPA: Besides its facilities, </a:t>
            </a:r>
            <a:r>
              <a:rPr lang="en-US" sz="1800" b="1" dirty="0"/>
              <a:t>instrumentation</a:t>
            </a:r>
            <a:r>
              <a:rPr lang="en-US" sz="1600" dirty="0"/>
              <a:t> is of utmost importance. Already the large portfolio of novel FAIR instrumentation guarantees for a rich science research program at the existing  facilities HITRAP, CRYRING@ESR, and ESR. 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BBABEB-2CF4-AF80-2FC2-527B11272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662" y="867294"/>
            <a:ext cx="8634676" cy="419773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12E83C1-9C06-D7FB-D5C0-09DFC6A4EFB1}"/>
              </a:ext>
            </a:extLst>
          </p:cNvPr>
          <p:cNvSpPr txBox="1">
            <a:spLocks/>
          </p:cNvSpPr>
          <p:nvPr/>
        </p:nvSpPr>
        <p:spPr>
          <a:xfrm>
            <a:off x="3611368" y="0"/>
            <a:ext cx="7174267" cy="783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144000" rIns="0" bIns="144000" anchor="ctr">
            <a:spAutoFit/>
          </a:bodyPr>
          <a:lstStyle>
            <a:lvl1pPr marL="0" marR="0" indent="0" algn="l" defTabSz="685783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599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342892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32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95351" y="6009590"/>
            <a:ext cx="10250188" cy="461665"/>
          </a:xfrm>
          <a:prstGeom prst="rect">
            <a:avLst/>
          </a:prstGeom>
          <a:solidFill>
            <a:srgbClr val="F9BE5D">
              <a:alpha val="50196"/>
            </a:srgbClr>
          </a:solidFill>
          <a:ln w="57150">
            <a:solidFill>
              <a:srgbClr val="F9BE5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rgbClr val="0070C0"/>
                </a:solidFill>
              </a:rPr>
              <a:t>Continuous</a:t>
            </a:r>
            <a:r>
              <a:rPr lang="de-DE" sz="2400" b="1" dirty="0" smtClean="0">
                <a:solidFill>
                  <a:srgbClr val="0070C0"/>
                </a:solidFill>
              </a:rPr>
              <a:t> R&amp;D </a:t>
            </a:r>
            <a:r>
              <a:rPr lang="de-DE" sz="2400" b="1" dirty="0" err="1" smtClean="0">
                <a:solidFill>
                  <a:srgbClr val="0070C0"/>
                </a:solidFill>
              </a:rPr>
              <a:t>is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required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for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keeping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the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instrumentation</a:t>
            </a:r>
            <a:r>
              <a:rPr lang="de-DE" sz="2400" dirty="0" smtClean="0">
                <a:solidFill>
                  <a:srgbClr val="0070C0"/>
                </a:solidFill>
              </a:rPr>
              <a:t> at </a:t>
            </a:r>
            <a:r>
              <a:rPr lang="de-DE" sz="2400" dirty="0" err="1" smtClean="0">
                <a:solidFill>
                  <a:srgbClr val="0070C0"/>
                </a:solidFill>
              </a:rPr>
              <a:t>the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cutting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edge</a:t>
            </a:r>
            <a:r>
              <a:rPr lang="de-DE" sz="2400" dirty="0" smtClean="0">
                <a:solidFill>
                  <a:srgbClr val="0070C0"/>
                </a:solidFill>
              </a:rPr>
              <a:t>.</a:t>
            </a:r>
            <a:endParaRPr lang="de-DE" sz="2400" dirty="0">
              <a:solidFill>
                <a:srgbClr val="0070C0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20</a:t>
            </a:fld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4" y="937160"/>
            <a:ext cx="1469192" cy="11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4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b="18601"/>
          <a:stretch/>
        </p:blipFill>
        <p:spPr>
          <a:xfrm>
            <a:off x="1771873" y="810608"/>
            <a:ext cx="8865966" cy="58679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06285" y="-1"/>
            <a:ext cx="9797143" cy="1250831"/>
          </a:xfrm>
        </p:spPr>
        <p:txBody>
          <a:bodyPr>
            <a:normAutofit/>
          </a:bodyPr>
          <a:lstStyle/>
          <a:p>
            <a:r>
              <a:rPr lang="de-DE" dirty="0" smtClean="0"/>
              <a:t>Website </a:t>
            </a:r>
            <a:r>
              <a:rPr lang="de-DE" dirty="0" smtClean="0">
                <a:solidFill>
                  <a:srgbClr val="0070C0"/>
                </a:solidFill>
              </a:rPr>
              <a:t>https://</a:t>
            </a:r>
            <a:r>
              <a:rPr lang="de-DE" sz="3600" dirty="0" smtClean="0">
                <a:solidFill>
                  <a:srgbClr val="0070C0"/>
                </a:solidFill>
              </a:rPr>
              <a:t>fsp-appa.fair-center.eu</a:t>
            </a:r>
            <a:r>
              <a:rPr lang="de-DE" sz="2700" dirty="0">
                <a:solidFill>
                  <a:schemeClr val="accent2"/>
                </a:solidFill>
              </a:rPr>
              <a:t/>
            </a:r>
            <a:br>
              <a:rPr lang="de-DE" sz="2700" dirty="0">
                <a:solidFill>
                  <a:schemeClr val="accent2"/>
                </a:solidFill>
              </a:rPr>
            </a:br>
            <a:endParaRPr lang="de-DE" sz="2700" dirty="0"/>
          </a:p>
        </p:txBody>
      </p:sp>
      <p:sp>
        <p:nvSpPr>
          <p:cNvPr id="6" name="Rechteck 5"/>
          <p:cNvSpPr/>
          <p:nvPr/>
        </p:nvSpPr>
        <p:spPr>
          <a:xfrm>
            <a:off x="1214795" y="4175511"/>
            <a:ext cx="2346385" cy="120092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895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06285" y="-1"/>
            <a:ext cx="9797143" cy="1250831"/>
          </a:xfrm>
        </p:spPr>
        <p:txBody>
          <a:bodyPr>
            <a:normAutofit/>
          </a:bodyPr>
          <a:lstStyle/>
          <a:p>
            <a:r>
              <a:rPr lang="de-DE" dirty="0" smtClean="0"/>
              <a:t>Next Annual Meeting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ErUM</a:t>
            </a:r>
            <a:r>
              <a:rPr lang="de-DE" dirty="0" smtClean="0"/>
              <a:t>-FSP APPA</a:t>
            </a:r>
            <a:r>
              <a:rPr lang="de-DE" sz="2700" dirty="0">
                <a:solidFill>
                  <a:schemeClr val="accent2"/>
                </a:solidFill>
              </a:rPr>
              <a:t/>
            </a:r>
            <a:br>
              <a:rPr lang="de-DE" sz="2700" dirty="0">
                <a:solidFill>
                  <a:schemeClr val="accent2"/>
                </a:solidFill>
              </a:rPr>
            </a:br>
            <a:endParaRPr lang="de-DE" sz="2700" dirty="0"/>
          </a:p>
        </p:txBody>
      </p:sp>
      <p:sp>
        <p:nvSpPr>
          <p:cNvPr id="4" name="Textfeld 3"/>
          <p:cNvSpPr txBox="1"/>
          <p:nvPr/>
        </p:nvSpPr>
        <p:spPr>
          <a:xfrm>
            <a:off x="3860478" y="2304878"/>
            <a:ext cx="47877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b="1" dirty="0" smtClean="0">
                <a:solidFill>
                  <a:schemeClr val="accent5"/>
                </a:solidFill>
              </a:rPr>
              <a:t>16/17 </a:t>
            </a:r>
            <a:r>
              <a:rPr lang="de-DE" sz="4400" b="1" dirty="0" err="1" smtClean="0">
                <a:solidFill>
                  <a:schemeClr val="accent5"/>
                </a:solidFill>
              </a:rPr>
              <a:t>January</a:t>
            </a:r>
            <a:r>
              <a:rPr lang="de-DE" sz="4400" b="1" dirty="0" smtClean="0">
                <a:solidFill>
                  <a:schemeClr val="accent5"/>
                </a:solidFill>
              </a:rPr>
              <a:t> 2025</a:t>
            </a:r>
            <a:endParaRPr lang="de-DE" sz="4400" b="1" dirty="0">
              <a:solidFill>
                <a:schemeClr val="accent5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14619" y="4071584"/>
            <a:ext cx="467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hlinkClick r:id="rId2"/>
              </a:rPr>
              <a:t>https://</a:t>
            </a:r>
            <a:r>
              <a:rPr lang="de-DE" sz="2000" dirty="0" smtClean="0">
                <a:hlinkClick r:id="rId2"/>
              </a:rPr>
              <a:t>indico.gsi.de/e/APPA_FSP_2025</a:t>
            </a:r>
            <a:endParaRPr lang="de-DE" sz="200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564776" y="3122023"/>
            <a:ext cx="1557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/>
              <a:t>a</a:t>
            </a:r>
            <a:r>
              <a:rPr lang="de-DE" sz="4400" b="1" dirty="0" smtClean="0"/>
              <a:t>t GSI</a:t>
            </a:r>
            <a:endParaRPr lang="de-DE" sz="4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1730669" y="5063586"/>
            <a:ext cx="9372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 err="1" smtClean="0">
                <a:solidFill>
                  <a:srgbClr val="C00000"/>
                </a:solidFill>
              </a:rPr>
              <a:t>Thank</a:t>
            </a:r>
            <a:r>
              <a:rPr lang="de-DE" sz="6000" dirty="0" smtClean="0">
                <a:solidFill>
                  <a:srgbClr val="C00000"/>
                </a:solidFill>
              </a:rPr>
              <a:t> </a:t>
            </a:r>
            <a:r>
              <a:rPr lang="de-DE" sz="6000" dirty="0" err="1" smtClean="0">
                <a:solidFill>
                  <a:srgbClr val="C00000"/>
                </a:solidFill>
              </a:rPr>
              <a:t>you</a:t>
            </a:r>
            <a:r>
              <a:rPr lang="de-DE" sz="6000" dirty="0" smtClean="0">
                <a:solidFill>
                  <a:srgbClr val="C00000"/>
                </a:solidFill>
              </a:rPr>
              <a:t> </a:t>
            </a:r>
            <a:r>
              <a:rPr lang="de-DE" sz="6000" dirty="0" err="1" smtClean="0">
                <a:solidFill>
                  <a:srgbClr val="C00000"/>
                </a:solidFill>
              </a:rPr>
              <a:t>for</a:t>
            </a:r>
            <a:r>
              <a:rPr lang="de-DE" sz="6000" dirty="0" smtClean="0">
                <a:solidFill>
                  <a:srgbClr val="C00000"/>
                </a:solidFill>
              </a:rPr>
              <a:t> </a:t>
            </a:r>
            <a:r>
              <a:rPr lang="de-DE" sz="6000" dirty="0" err="1" smtClean="0">
                <a:solidFill>
                  <a:srgbClr val="C00000"/>
                </a:solidFill>
              </a:rPr>
              <a:t>your</a:t>
            </a:r>
            <a:r>
              <a:rPr lang="de-DE" sz="6000" dirty="0" smtClean="0">
                <a:solidFill>
                  <a:srgbClr val="C00000"/>
                </a:solidFill>
              </a:rPr>
              <a:t> </a:t>
            </a:r>
            <a:r>
              <a:rPr lang="de-DE" sz="6000" dirty="0" err="1" smtClean="0">
                <a:solidFill>
                  <a:srgbClr val="C00000"/>
                </a:solidFill>
              </a:rPr>
              <a:t>attention</a:t>
            </a:r>
            <a:r>
              <a:rPr lang="de-DE" sz="6000" dirty="0" smtClean="0">
                <a:solidFill>
                  <a:srgbClr val="C00000"/>
                </a:solidFill>
              </a:rPr>
              <a:t>!</a:t>
            </a:r>
            <a:endParaRPr lang="de-DE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44000" indent="-457200"/>
            <a:r>
              <a:rPr lang="de-DE" dirty="0" smtClean="0"/>
              <a:t>Seven SPARC Projects in 2024-2027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19177" y="1011162"/>
            <a:ext cx="1187282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0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and application of laser-based methods at HITRAP, CRYRING, and ESR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Technische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Darmstadt (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Wilfried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Nörterhäuser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and application of laser-based methods at HITRAP, CRYRING, and ESR 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Technische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Dresden (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lrich Schramm, Michael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Bußmann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Electron-ion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collision spectroscopy of highly-charged heavy ions at the FAIR storage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rings</a:t>
            </a:r>
          </a:p>
          <a:p>
            <a:pPr indent="180000">
              <a:spcAft>
                <a:spcPts val="12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Justus-Liebig-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Gießen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 Schippers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Integration of a VUV-EUV photon spectrometer with VLS gratings at the gas target of CRYRING at FAIR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Kassel (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Arno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Ehresmann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Adaption of an array of metallic magnetic calorimeters for the use at the CRYRING electron target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Mittelhessen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Saskia Kraft-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Bermuth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Theoretical excitation and recombination cross sections for experiments with highly-charged ions at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	ESR/CRYRING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and FAIR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Friedrich-Schiller-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Jena (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Stephan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Fritzsche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World-wide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first energy dispersive x-ray spectrometer with photon acceptance up to 100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with &gt;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5000 	resolving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power, and with calibration on the ppm-level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Ruprecht-Karls-Universität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Heidelberg (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Enss, Andreas Fleischmann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9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44000" indent="-457200"/>
            <a:r>
              <a:rPr lang="de-DE" dirty="0" err="1" smtClean="0"/>
              <a:t>Four</a:t>
            </a:r>
            <a:r>
              <a:rPr lang="de-DE" dirty="0" smtClean="0"/>
              <a:t> HED@FAIR Projects in 2024-2027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19177" y="1011162"/>
            <a:ext cx="1187282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0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Numerical and theoretical investigation of 'Super Charge' TNSA and its application for the nuclear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physics research at FAIR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Heinrich-Heine-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Düsseldorf (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Alexander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Pukhov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	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Development of diagnostics and experimental possibilities for APPA@FAIR: Ultrafast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pyrometry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semi-dynamical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proton microscopy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Goethe-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Frankfurt (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jörn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Winkler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Development of diagnostics for plasma-physics experiments at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FAIR</a:t>
            </a:r>
          </a:p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Friedrich-Schiller-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Universität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Jena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Malte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Kaluza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Christian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Spielmann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000">
              <a:buFont typeface="Arial" panose="020B0604020202020204" pitchFamily="34" charset="0"/>
              <a:buChar char="•"/>
            </a:pP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Iono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-akustische Messung der Energieverteilung von Ionen in strukturierten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Feststoffen	</a:t>
            </a:r>
          </a:p>
          <a:p>
            <a:pPr>
              <a:spcAft>
                <a:spcPts val="1200"/>
              </a:spcAft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Ludwig-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Maximilians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niversität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Jörg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Schreiber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4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06286" y="-1"/>
            <a:ext cx="7884368" cy="748937"/>
          </a:xfrm>
        </p:spPr>
        <p:txBody>
          <a:bodyPr>
            <a:normAutofit/>
          </a:bodyPr>
          <a:lstStyle/>
          <a:p>
            <a:r>
              <a:rPr lang="de-DE" dirty="0" smtClean="0"/>
              <a:t>SPARC Core-</a:t>
            </a:r>
            <a:r>
              <a:rPr lang="de-DE" dirty="0" err="1" smtClean="0"/>
              <a:t>Invest</a:t>
            </a:r>
            <a:r>
              <a:rPr lang="de-DE" dirty="0" smtClean="0"/>
              <a:t> via </a:t>
            </a:r>
            <a:r>
              <a:rPr lang="de-DE" dirty="0" err="1" smtClean="0"/>
              <a:t>ErUM</a:t>
            </a:r>
            <a:r>
              <a:rPr lang="de-DE" dirty="0" smtClean="0"/>
              <a:t>-FSP T05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25</a:t>
            </a:fld>
            <a:endParaRPr lang="de-DE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630808"/>
              </p:ext>
            </p:extLst>
          </p:nvPr>
        </p:nvGraphicFramePr>
        <p:xfrm>
          <a:off x="592338" y="848228"/>
          <a:ext cx="10990851" cy="5814727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972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8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931769906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365157217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947574964"/>
                    </a:ext>
                  </a:extLst>
                </a:gridCol>
                <a:gridCol w="13995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95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069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PSP-Code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Core Invest (k€, PB 2005)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University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r>
                        <a:rPr lang="de-DE" sz="16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6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Completion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</a:rPr>
                        <a:t>2015-2018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</a:rPr>
                        <a:t>2018-2021</a:t>
                      </a:r>
                    </a:p>
                  </a:txBody>
                  <a:tcPr marL="65261" marR="6526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</a:rPr>
                        <a:t>2021-2024</a:t>
                      </a: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</a:rPr>
                        <a:t>2024- 2027</a:t>
                      </a: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FFFF00"/>
                          </a:solidFill>
                        </a:rPr>
                        <a:t>Still </a:t>
                      </a:r>
                      <a:r>
                        <a:rPr lang="de-DE" sz="1400" dirty="0" err="1" smtClean="0">
                          <a:solidFill>
                            <a:srgbClr val="FFFF00"/>
                          </a:solidFill>
                        </a:rPr>
                        <a:t>available</a:t>
                      </a:r>
                      <a:endParaRPr 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1.3.1.1.1.1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Laser </a:t>
                      </a:r>
                      <a:r>
                        <a:rPr lang="de-DE" sz="1400" dirty="0" err="1" smtClean="0">
                          <a:effectLst/>
                        </a:rPr>
                        <a:t>cooling</a:t>
                      </a:r>
                      <a:r>
                        <a:rPr lang="de-DE" sz="1400" baseline="0" dirty="0" smtClean="0">
                          <a:effectLst/>
                        </a:rPr>
                        <a:t> 1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192 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192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Dresden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2027</a:t>
                      </a: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effectLst/>
                        </a:rPr>
                        <a:t>1.3.1.1.1.2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effectLst/>
                        </a:rPr>
                        <a:t>Laser </a:t>
                      </a:r>
                      <a:r>
                        <a:rPr lang="de-DE" sz="1400" dirty="0" err="1" smtClean="0">
                          <a:effectLst/>
                        </a:rPr>
                        <a:t>cooling</a:t>
                      </a:r>
                      <a:r>
                        <a:rPr lang="de-DE" sz="1400" dirty="0" smtClean="0">
                          <a:effectLst/>
                        </a:rPr>
                        <a:t> 2</a:t>
                      </a:r>
                      <a:endParaRPr lang="de-DE" sz="14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235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244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Darmstadt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925433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1.3.1.3.5.1.1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  <a:effectLst/>
                        </a:rPr>
                        <a:t>Calorimeter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92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Heidelberg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effectLst/>
                        </a:rPr>
                        <a:t>1.3.1.3.5.1.2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0" i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Calorimeter</a:t>
                      </a:r>
                      <a:r>
                        <a:rPr lang="de-DE" sz="1400" b="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Electronics</a:t>
                      </a:r>
                      <a:endParaRPr lang="de-DE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Heidelberg/Jena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582579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1.3.1.3.10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effectLst/>
                        </a:rPr>
                        <a:t>Lepton</a:t>
                      </a:r>
                      <a:r>
                        <a:rPr lang="de-DE" sz="1400" baseline="0" dirty="0" smtClean="0">
                          <a:effectLst/>
                        </a:rPr>
                        <a:t> </a:t>
                      </a:r>
                      <a:r>
                        <a:rPr lang="de-DE" sz="1400" baseline="0" dirty="0" err="1" smtClean="0">
                          <a:effectLst/>
                        </a:rPr>
                        <a:t>s</a:t>
                      </a:r>
                      <a:r>
                        <a:rPr lang="de-DE" sz="1400" dirty="0" err="1" smtClean="0">
                          <a:effectLst/>
                        </a:rPr>
                        <a:t>pectrometer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</a:t>
                      </a:r>
                      <a:endParaRPr lang="de-DE" sz="1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N.N.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obsolete</a:t>
                      </a: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1.3.1.3.11.2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XUV </a:t>
                      </a:r>
                      <a:r>
                        <a:rPr lang="de-DE" sz="1400" dirty="0" err="1" smtClean="0">
                          <a:effectLst/>
                        </a:rPr>
                        <a:t>laser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367</a:t>
                      </a: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256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42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Jena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1.3.1.3.12.3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VUV/VIS </a:t>
                      </a:r>
                      <a:r>
                        <a:rPr lang="de-DE" sz="1400" dirty="0" err="1" smtClean="0">
                          <a:effectLst/>
                        </a:rPr>
                        <a:t>spectrometer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 194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117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Kassel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202</a:t>
                      </a:r>
                      <a:r>
                        <a:rPr lang="de-DE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1.3.1.5.1.2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2D X-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ray</a:t>
                      </a:r>
                      <a:r>
                        <a:rPr lang="de-DE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detectors</a:t>
                      </a:r>
                      <a:endParaRPr lang="de-DE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Lüneburg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obsolete</a:t>
                      </a: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662294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1.3.1.5.4.1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X-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  <a:effectLst/>
                        </a:rPr>
                        <a:t>ray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  <a:effectLst/>
                        </a:rPr>
                        <a:t>optics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Jena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1.3.1.5.5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effectLst/>
                        </a:rPr>
                        <a:t>Reaction</a:t>
                      </a:r>
                      <a:r>
                        <a:rPr lang="de-DE" sz="1400" dirty="0" smtClean="0">
                          <a:effectLst/>
                        </a:rPr>
                        <a:t> </a:t>
                      </a:r>
                      <a:r>
                        <a:rPr lang="de-DE" sz="1400" dirty="0" err="1" smtClean="0">
                          <a:effectLst/>
                        </a:rPr>
                        <a:t>microscope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236</a:t>
                      </a:r>
                      <a:endParaRPr lang="de-DE" sz="14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236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Frankfurt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2024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1.3.1.5.7.1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Ion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  <a:effectLst/>
                        </a:rPr>
                        <a:t>detectors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 1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111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Frankfurt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64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effectLst/>
                        </a:rPr>
                        <a:t>1.3.1.5.7.4</a:t>
                      </a:r>
                      <a:endParaRPr lang="de-DE" sz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Ion 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detectors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Gießen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092826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1.3.1.5.8.1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Laser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  <a:effectLst/>
                        </a:rPr>
                        <a:t>spectroscopy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148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Darmstadt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1.3.1.5.8.2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Laser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  <a:effectLst/>
                        </a:rPr>
                        <a:t>spectroscopy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Münster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1.3.1.5.9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effectLst/>
                        </a:rPr>
                        <a:t>Electron</a:t>
                      </a:r>
                      <a:r>
                        <a:rPr lang="de-DE" sz="1400" dirty="0" smtClean="0">
                          <a:effectLst/>
                        </a:rPr>
                        <a:t> </a:t>
                      </a:r>
                      <a:r>
                        <a:rPr lang="de-DE" sz="1400" dirty="0" err="1" smtClean="0">
                          <a:effectLst/>
                        </a:rPr>
                        <a:t>target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solidFill>
                            <a:schemeClr val="tx1"/>
                          </a:solidFill>
                          <a:effectLst/>
                        </a:rPr>
                        <a:t>375</a:t>
                      </a:r>
                      <a:endParaRPr lang="de-DE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133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147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Gießen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2027</a:t>
                      </a: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1.3.1.5.10.1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Cooler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voltage</a:t>
                      </a:r>
                      <a:r>
                        <a:rPr lang="de-DE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chemeClr val="tx1"/>
                          </a:solidFill>
                          <a:effectLst/>
                        </a:rPr>
                        <a:t>control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</a:rPr>
                        <a:t>Gießen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1.3.1.5.10.3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Laser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view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4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ports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Darmstadt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29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Sums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foreseen</a:t>
                      </a:r>
                      <a:r>
                        <a:rPr lang="de-DE" sz="1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by</a:t>
                      </a:r>
                      <a:r>
                        <a:rPr lang="de-DE" sz="1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BMBF: </a:t>
                      </a:r>
                      <a:r>
                        <a:rPr lang="de-DE" sz="1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2380</a:t>
                      </a:r>
                      <a:endParaRPr lang="de-DE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 </a:t>
                      </a:r>
                      <a:r>
                        <a:rPr lang="de-DE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2380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829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318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544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471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654" y="123426"/>
            <a:ext cx="2003154" cy="5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HED@FAIR Core-</a:t>
            </a:r>
            <a:r>
              <a:rPr lang="de-DE" dirty="0" err="1" smtClean="0"/>
              <a:t>Invest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83864"/>
              </p:ext>
            </p:extLst>
          </p:nvPr>
        </p:nvGraphicFramePr>
        <p:xfrm>
          <a:off x="1333556" y="882578"/>
          <a:ext cx="9524888" cy="3515447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953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1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5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55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8734">
                  <a:extLst>
                    <a:ext uri="{9D8B030D-6E8A-4147-A177-3AD203B41FA5}">
                      <a16:colId xmlns:a16="http://schemas.microsoft.com/office/drawing/2014/main" val="2064433530"/>
                    </a:ext>
                  </a:extLst>
                </a:gridCol>
                <a:gridCol w="601884">
                  <a:extLst>
                    <a:ext uri="{9D8B030D-6E8A-4147-A177-3AD203B41FA5}">
                      <a16:colId xmlns:a16="http://schemas.microsoft.com/office/drawing/2014/main" val="2966055631"/>
                    </a:ext>
                  </a:extLst>
                </a:gridCol>
                <a:gridCol w="690104">
                  <a:extLst>
                    <a:ext uri="{9D8B030D-6E8A-4147-A177-3AD203B41FA5}">
                      <a16:colId xmlns:a16="http://schemas.microsoft.com/office/drawing/2014/main" val="3461797449"/>
                    </a:ext>
                  </a:extLst>
                </a:gridCol>
                <a:gridCol w="10960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05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9007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PSP-Code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Core Invest (k€, PB 2005)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University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</a:t>
                      </a:r>
                      <a:r>
                        <a:rPr lang="de-DE" sz="16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6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Completion</a:t>
                      </a:r>
                      <a:endParaRPr lang="de-DE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(for Day 1)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</a:rPr>
                        <a:t>2015 -2018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</a:rPr>
                        <a:t>2018 - 2021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2021 - 2024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2024 - 2027</a:t>
                      </a:r>
                      <a:endParaRPr lang="de-DE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Still </a:t>
                      </a:r>
                      <a:r>
                        <a:rPr lang="de-DE" sz="1200" dirty="0" err="1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available</a:t>
                      </a:r>
                      <a:endParaRPr lang="de-DE" sz="1200" dirty="0" smtClean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032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1.3.2.2.1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Target </a:t>
                      </a:r>
                      <a:r>
                        <a:rPr lang="de-DE" sz="1400" dirty="0" err="1" smtClean="0">
                          <a:effectLst/>
                        </a:rPr>
                        <a:t>Chamber</a:t>
                      </a:r>
                      <a:r>
                        <a:rPr lang="de-DE" sz="1400" dirty="0" smtClean="0">
                          <a:effectLst/>
                        </a:rPr>
                        <a:t> </a:t>
                      </a:r>
                      <a:r>
                        <a:rPr lang="de-DE" sz="1400" dirty="0" err="1" smtClean="0">
                          <a:effectLst/>
                        </a:rPr>
                        <a:t>for</a:t>
                      </a:r>
                      <a:r>
                        <a:rPr lang="de-DE" sz="1400" dirty="0" smtClean="0">
                          <a:effectLst/>
                        </a:rPr>
                        <a:t> Day-1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545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184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Darmstadt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2027</a:t>
                      </a: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03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88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Frankfurt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3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57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Jena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032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1.3.2.3.1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Detectors</a:t>
                      </a:r>
                      <a:r>
                        <a:rPr lang="de-DE" sz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de-DE" sz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Day-1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394</a:t>
                      </a:r>
                      <a:endParaRPr lang="de-DE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Darmstadt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C00000"/>
                          </a:solidFill>
                          <a:effectLst/>
                        </a:rPr>
                        <a:t>2027</a:t>
                      </a:r>
                      <a:endParaRPr lang="de-DE" sz="1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03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Frankfurt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29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69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Jena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203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u="sng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1.3.2.4.1</a:t>
                      </a:r>
                      <a:endParaRPr lang="de-DE" sz="1200" u="sng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u="non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Diagnostic</a:t>
                      </a:r>
                      <a:r>
                        <a:rPr lang="de-DE" sz="1400" u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</a:t>
                      </a:r>
                      <a:r>
                        <a:rPr lang="de-DE" sz="1400" u="none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</a:t>
                      </a:r>
                      <a:r>
                        <a:rPr lang="de-DE" sz="1400" u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Day-1</a:t>
                      </a:r>
                      <a:endParaRPr lang="de-DE" sz="1400" u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u="non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359</a:t>
                      </a:r>
                      <a:endParaRPr lang="de-DE" sz="1400" u="non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u="non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</a:t>
                      </a:r>
                      <a:endParaRPr lang="de-DE" sz="1400" u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u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u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u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u="non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de-DE" sz="1400" u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u="none" dirty="0" smtClean="0">
                          <a:effectLst/>
                        </a:rPr>
                        <a:t>Darmstadt</a:t>
                      </a:r>
                      <a:endParaRPr lang="de-DE" sz="1400" u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400" b="1" u="none" dirty="0" smtClean="0">
                          <a:solidFill>
                            <a:srgbClr val="C00000"/>
                          </a:solidFill>
                          <a:effectLst/>
                        </a:rPr>
                        <a:t>2027</a:t>
                      </a:r>
                      <a:endParaRPr lang="de-DE" sz="1400" b="1" u="non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032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51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u="non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</a:t>
                      </a:r>
                      <a:endParaRPr lang="de-DE" sz="1400" u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400" u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effectLst/>
                        </a:rPr>
                        <a:t>Jena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EAEFF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02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Sums</a:t>
                      </a:r>
                      <a:endParaRPr lang="de-DE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b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foreseen</a:t>
                      </a:r>
                      <a:r>
                        <a:rPr lang="de-DE" sz="1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400" b="1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by</a:t>
                      </a:r>
                      <a:r>
                        <a:rPr lang="de-DE" sz="1400" b="1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de-DE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BMBF: 1300</a:t>
                      </a:r>
                      <a:endParaRPr lang="de-DE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1298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443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380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328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</a:t>
                      </a:r>
                      <a:endParaRPr lang="de-DE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61" marR="65261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853240" y="6659479"/>
            <a:ext cx="10485521" cy="198521"/>
          </a:xfrm>
        </p:spPr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D678DB2-ED8C-44AE-80AE-90E474ED1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486" y="-103779"/>
            <a:ext cx="1367131" cy="88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dirty="0" err="1"/>
              <a:t>ErUM</a:t>
            </a:r>
            <a:r>
              <a:rPr lang="en-US" dirty="0"/>
              <a:t>-FSP </a:t>
            </a:r>
            <a:r>
              <a:rPr lang="en-US" dirty="0" smtClean="0"/>
              <a:t>T05: Priorities for 2024 - 2027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81678" y="6295673"/>
            <a:ext cx="11586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SPARC &amp; HED@FAIR applications for 2024-2027: 31 projects applied for (14 M€, 31 FTE)</a:t>
            </a:r>
            <a:endParaRPr lang="en-US" sz="2400" dirty="0" smtClean="0">
              <a:solidFill>
                <a:srgbClr val="7030A0"/>
              </a:solidFill>
            </a:endParaRPr>
          </a:p>
        </p:txBody>
      </p:sp>
      <p:sp>
        <p:nvSpPr>
          <p:cNvPr id="6" name="AutoShape 2" descr="Willkommen an der ersten deutschen Universität des 21. Jahrhunderts"/>
          <p:cNvSpPr>
            <a:spLocks noChangeAspect="1" noChangeArrowheads="1"/>
          </p:cNvSpPr>
          <p:nvPr/>
        </p:nvSpPr>
        <p:spPr bwMode="auto">
          <a:xfrm>
            <a:off x="155575" y="-647700"/>
            <a:ext cx="34099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4475356" y="1029204"/>
            <a:ext cx="7380509" cy="500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de-DE" sz="2400" dirty="0" err="1" smtClean="0"/>
              <a:t>Use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still </a:t>
            </a:r>
            <a:r>
              <a:rPr lang="de-DE" sz="2400" dirty="0" err="1" smtClean="0"/>
              <a:t>available</a:t>
            </a:r>
            <a:r>
              <a:rPr lang="de-DE" sz="2400" dirty="0" smtClean="0"/>
              <a:t> </a:t>
            </a:r>
            <a:r>
              <a:rPr lang="de-DE" sz="2400" b="1" dirty="0" smtClean="0">
                <a:solidFill>
                  <a:srgbClr val="0070C0"/>
                </a:solidFill>
              </a:rPr>
              <a:t>FAIR Core-</a:t>
            </a:r>
            <a:r>
              <a:rPr lang="de-DE" sz="2400" b="1" dirty="0" err="1" smtClean="0">
                <a:solidFill>
                  <a:srgbClr val="0070C0"/>
                </a:solidFill>
              </a:rPr>
              <a:t>Invest</a:t>
            </a:r>
            <a:r>
              <a:rPr lang="de-DE" sz="2400" b="1" dirty="0" smtClean="0"/>
              <a:t> </a:t>
            </a:r>
            <a:r>
              <a:rPr lang="de-DE" sz="2400" dirty="0" smtClean="0">
                <a:solidFill>
                  <a:srgbClr val="0070C0"/>
                </a:solidFill>
              </a:rPr>
              <a:t>(</a:t>
            </a:r>
            <a:r>
              <a:rPr lang="de-DE" sz="2400" dirty="0" err="1" smtClean="0">
                <a:solidFill>
                  <a:srgbClr val="0070C0"/>
                </a:solidFill>
              </a:rPr>
              <a:t>committed</a:t>
            </a:r>
            <a:r>
              <a:rPr lang="de-DE" sz="2400" dirty="0" smtClean="0">
                <a:solidFill>
                  <a:srgbClr val="0070C0"/>
                </a:solidFill>
              </a:rPr>
              <a:t> </a:t>
            </a:r>
            <a:r>
              <a:rPr lang="de-DE" sz="2400" dirty="0" err="1" smtClean="0">
                <a:solidFill>
                  <a:srgbClr val="0070C0"/>
                </a:solidFill>
              </a:rPr>
              <a:t>by</a:t>
            </a:r>
            <a:r>
              <a:rPr lang="de-DE" sz="2400" dirty="0" smtClean="0">
                <a:solidFill>
                  <a:srgbClr val="0070C0"/>
                </a:solidFill>
              </a:rPr>
              <a:t> 	BMBF)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completion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instrumentation</a:t>
            </a:r>
            <a:r>
              <a:rPr lang="de-DE" sz="2400" dirty="0" smtClean="0"/>
              <a:t>	(</a:t>
            </a:r>
            <a:r>
              <a:rPr lang="de-DE" sz="2400" dirty="0" err="1" smtClean="0"/>
              <a:t>largest</a:t>
            </a:r>
            <a:r>
              <a:rPr lang="de-DE" sz="2400" dirty="0" smtClean="0"/>
              <a:t> item: </a:t>
            </a:r>
            <a:r>
              <a:rPr lang="de-DE" sz="2400" b="1" dirty="0" smtClean="0">
                <a:solidFill>
                  <a:srgbClr val="0070C0"/>
                </a:solidFill>
              </a:rPr>
              <a:t>Laser </a:t>
            </a:r>
            <a:r>
              <a:rPr lang="de-DE" sz="2400" b="1" dirty="0" err="1">
                <a:solidFill>
                  <a:srgbClr val="0070C0"/>
                </a:solidFill>
              </a:rPr>
              <a:t>c</a:t>
            </a:r>
            <a:r>
              <a:rPr lang="de-DE" sz="2400" b="1" dirty="0" err="1" smtClean="0">
                <a:solidFill>
                  <a:srgbClr val="0070C0"/>
                </a:solidFill>
              </a:rPr>
              <a:t>ooling</a:t>
            </a:r>
            <a:r>
              <a:rPr lang="de-DE" sz="2400" b="1" dirty="0" smtClean="0">
                <a:solidFill>
                  <a:srgbClr val="0070C0"/>
                </a:solidFill>
              </a:rPr>
              <a:t> at SIS-100</a:t>
            </a:r>
            <a:r>
              <a:rPr lang="de-DE" sz="2400" dirty="0" smtClean="0"/>
              <a:t>)</a:t>
            </a:r>
          </a:p>
          <a:p>
            <a:pPr indent="-3600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de-DE" sz="2400" dirty="0" smtClean="0"/>
              <a:t> Carry out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research</a:t>
            </a:r>
            <a:r>
              <a:rPr lang="de-DE" sz="2400" dirty="0" smtClean="0"/>
              <a:t> </a:t>
            </a:r>
            <a:r>
              <a:rPr lang="de-DE" sz="2400" dirty="0" err="1" smtClean="0"/>
              <a:t>within</a:t>
            </a:r>
            <a:r>
              <a:rPr lang="de-DE" sz="2400" dirty="0" smtClean="0"/>
              <a:t> </a:t>
            </a:r>
            <a:r>
              <a:rPr lang="de-DE" sz="2400" b="1" dirty="0" smtClean="0">
                <a:solidFill>
                  <a:srgbClr val="0070C0"/>
                </a:solidFill>
              </a:rPr>
              <a:t>FAIR Phase-0 </a:t>
            </a:r>
            <a:r>
              <a:rPr lang="de-DE" sz="2400" b="1" dirty="0" smtClean="0"/>
              <a:t>		</a:t>
            </a:r>
            <a:r>
              <a:rPr lang="de-DE" sz="2400" dirty="0" smtClean="0"/>
              <a:t>(</a:t>
            </a:r>
            <a:r>
              <a:rPr lang="de-DE" sz="2400" dirty="0" err="1" smtClean="0"/>
              <a:t>granted</a:t>
            </a:r>
            <a:r>
              <a:rPr lang="de-DE" sz="2400" dirty="0" smtClean="0"/>
              <a:t> G/P-PAC </a:t>
            </a:r>
            <a:r>
              <a:rPr lang="de-DE" sz="2400" dirty="0" err="1" smtClean="0"/>
              <a:t>beamtimes</a:t>
            </a:r>
            <a:r>
              <a:rPr lang="de-DE" sz="2400" dirty="0" smtClean="0"/>
              <a:t> &amp; </a:t>
            </a:r>
            <a:r>
              <a:rPr lang="de-DE" sz="2400" dirty="0" err="1" smtClean="0"/>
              <a:t>supporting</a:t>
            </a:r>
            <a:r>
              <a:rPr lang="de-DE" sz="2400" dirty="0" smtClean="0"/>
              <a:t> </a:t>
            </a:r>
            <a:r>
              <a:rPr lang="de-DE" sz="2400" dirty="0" err="1" smtClean="0"/>
              <a:t>theory</a:t>
            </a:r>
            <a:r>
              <a:rPr lang="de-DE" sz="2400" dirty="0" smtClean="0"/>
              <a:t>).</a:t>
            </a:r>
          </a:p>
          <a:p>
            <a:pPr indent="-3600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b="1" dirty="0" smtClean="0">
                <a:solidFill>
                  <a:srgbClr val="0070C0"/>
                </a:solidFill>
              </a:rPr>
              <a:t>R&amp;D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further</a:t>
            </a:r>
            <a:r>
              <a:rPr lang="de-DE" sz="2400" dirty="0" smtClean="0"/>
              <a:t> </a:t>
            </a:r>
            <a:r>
              <a:rPr lang="de-DE" sz="2400" dirty="0" err="1" smtClean="0"/>
              <a:t>advancing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technologies</a:t>
            </a:r>
            <a:r>
              <a:rPr lang="de-DE" sz="2400" dirty="0" smtClean="0"/>
              <a:t>.</a:t>
            </a:r>
          </a:p>
          <a:p>
            <a:pPr indent="-360000">
              <a:lnSpc>
                <a:spcPct val="12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de-DE" sz="2400" dirty="0" smtClean="0"/>
              <a:t> </a:t>
            </a:r>
            <a:r>
              <a:rPr lang="de-DE" sz="2400" b="1" dirty="0" smtClean="0">
                <a:solidFill>
                  <a:srgbClr val="0070C0"/>
                </a:solidFill>
              </a:rPr>
              <a:t>FSP-</a:t>
            </a:r>
            <a:r>
              <a:rPr lang="de-DE" sz="2400" b="1" dirty="0" err="1" smtClean="0">
                <a:solidFill>
                  <a:srgbClr val="0070C0"/>
                </a:solidFill>
              </a:rPr>
              <a:t>Activities</a:t>
            </a:r>
            <a:r>
              <a:rPr lang="de-DE" sz="2400" dirty="0"/>
              <a:t>: </a:t>
            </a:r>
            <a:r>
              <a:rPr lang="de-DE" sz="2400" dirty="0" err="1"/>
              <a:t>Outreach</a:t>
            </a:r>
            <a:r>
              <a:rPr lang="de-DE" sz="2400" dirty="0"/>
              <a:t> </a:t>
            </a:r>
            <a:r>
              <a:rPr lang="de-DE" sz="2400" dirty="0" smtClean="0"/>
              <a:t>(</a:t>
            </a:r>
            <a:r>
              <a:rPr lang="de-DE" sz="2400" dirty="0"/>
              <a:t>JOO </a:t>
            </a:r>
            <a:r>
              <a:rPr lang="de-DE" sz="2400" dirty="0" err="1"/>
              <a:t>of</a:t>
            </a:r>
            <a:r>
              <a:rPr lang="de-DE" sz="2400" dirty="0"/>
              <a:t> FAIR &amp; </a:t>
            </a:r>
            <a:r>
              <a:rPr lang="de-DE" sz="2400" dirty="0" err="1"/>
              <a:t>ErUM</a:t>
            </a:r>
            <a:r>
              <a:rPr lang="de-DE" sz="2400" dirty="0"/>
              <a:t> FSPs, </a:t>
            </a:r>
            <a:r>
              <a:rPr lang="de-DE" sz="2400" dirty="0" smtClean="0"/>
              <a:t>	</a:t>
            </a:r>
            <a:r>
              <a:rPr lang="de-DE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http://fsp-appa.fair-center.eu</a:t>
            </a:r>
            <a:r>
              <a:rPr lang="de-DE" sz="2400" dirty="0" smtClean="0"/>
              <a:t>), 	</a:t>
            </a:r>
            <a:r>
              <a:rPr lang="de-DE" sz="2400" dirty="0" err="1" smtClean="0"/>
              <a:t>training</a:t>
            </a:r>
            <a:r>
              <a:rPr lang="de-DE" sz="2400" dirty="0" smtClean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smtClean="0"/>
              <a:t>	</a:t>
            </a:r>
            <a:r>
              <a:rPr lang="de-DE" sz="2400" dirty="0" err="1" smtClean="0"/>
              <a:t>young</a:t>
            </a:r>
            <a:r>
              <a:rPr lang="de-DE" sz="2400" dirty="0" smtClean="0"/>
              <a:t> </a:t>
            </a:r>
            <a:r>
              <a:rPr lang="de-DE" sz="2400" dirty="0" err="1" smtClean="0"/>
              <a:t>researchers</a:t>
            </a:r>
            <a:r>
              <a:rPr lang="de-DE" sz="2400" dirty="0"/>
              <a:t>, </a:t>
            </a:r>
            <a:r>
              <a:rPr lang="de-DE" sz="2400" dirty="0" err="1" smtClean="0"/>
              <a:t>scientific</a:t>
            </a:r>
            <a:r>
              <a:rPr lang="de-DE" sz="2400" dirty="0" smtClean="0"/>
              <a:t> </a:t>
            </a:r>
            <a:r>
              <a:rPr lang="de-DE" sz="2400" dirty="0" err="1" smtClean="0"/>
              <a:t>meetings</a:t>
            </a:r>
            <a:r>
              <a:rPr lang="de-DE" sz="2400" dirty="0"/>
              <a:t>.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208648" y="997438"/>
            <a:ext cx="4013744" cy="5205608"/>
            <a:chOff x="208648" y="1482630"/>
            <a:chExt cx="4013744" cy="5205608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208648" y="1482630"/>
              <a:ext cx="3958963" cy="5205608"/>
              <a:chOff x="185081" y="1533434"/>
              <a:chExt cx="3958963" cy="5205608"/>
            </a:xfrm>
          </p:grpSpPr>
          <p:pic>
            <p:nvPicPr>
              <p:cNvPr id="20" name="Grafik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655" y="1533434"/>
                <a:ext cx="3833289" cy="5205608"/>
              </a:xfrm>
              <a:prstGeom prst="rect">
                <a:avLst/>
              </a:prstGeom>
            </p:spPr>
          </p:pic>
          <p:sp>
            <p:nvSpPr>
              <p:cNvPr id="25" name="Textfeld 24"/>
              <p:cNvSpPr txBox="1"/>
              <p:nvPr/>
            </p:nvSpPr>
            <p:spPr>
              <a:xfrm>
                <a:off x="2424424" y="2259789"/>
                <a:ext cx="924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Rostock</a:t>
                </a: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2886826" y="1905504"/>
                <a:ext cx="1116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Greifswald</a:t>
                </a: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3004839" y="3004998"/>
                <a:ext cx="8803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HU Berlin</a:t>
                </a: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3055628" y="3933055"/>
                <a:ext cx="10382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 Dresden</a:t>
                </a: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3555421" y="4308698"/>
                <a:ext cx="5886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HZDR</a:t>
                </a: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2585412" y="4159660"/>
                <a:ext cx="7104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HI Jena</a:t>
                </a:r>
              </a:p>
              <a:p>
                <a:r>
                  <a:rPr lang="en-US" sz="1400" dirty="0"/>
                  <a:t>U Jena</a:t>
                </a: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2198519" y="2683995"/>
                <a:ext cx="10286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</a:t>
                </a:r>
                <a:r>
                  <a:rPr lang="en-US" sz="1400" dirty="0" err="1"/>
                  <a:t>Lüneburg</a:t>
                </a:r>
                <a:endParaRPr lang="en-US" sz="1400" dirty="0"/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2214097" y="3363655"/>
                <a:ext cx="14429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 </a:t>
                </a:r>
                <a:r>
                  <a:rPr lang="en-US" sz="1400" dirty="0" err="1"/>
                  <a:t>Braunschweig</a:t>
                </a:r>
                <a:endParaRPr lang="en-US" sz="1400" dirty="0"/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1882682" y="3716869"/>
                <a:ext cx="10718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</a:t>
                </a:r>
                <a:r>
                  <a:rPr lang="en-US" sz="1400" dirty="0" err="1"/>
                  <a:t>Göttingen</a:t>
                </a:r>
                <a:endParaRPr lang="en-US" sz="1400" dirty="0"/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1775798" y="4085100"/>
                <a:ext cx="7892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Kassel</a:t>
                </a: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1471355" y="4462083"/>
                <a:ext cx="12875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</a:t>
                </a:r>
                <a:r>
                  <a:rPr lang="en-US" sz="1400" dirty="0" err="1" smtClean="0"/>
                  <a:t>Gießen</a:t>
                </a:r>
                <a:r>
                  <a:rPr lang="en-US" sz="1400" dirty="0" smtClean="0"/>
                  <a:t>/THM</a:t>
                </a:r>
                <a:endParaRPr lang="en-US" sz="1400" dirty="0"/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>
                <a:off x="832326" y="3346170"/>
                <a:ext cx="9630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</a:t>
                </a:r>
                <a:r>
                  <a:rPr lang="en-US" sz="1400" dirty="0" err="1"/>
                  <a:t>Münster</a:t>
                </a:r>
                <a:endParaRPr lang="en-US" sz="1400" dirty="0"/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335524" y="3759647"/>
                <a:ext cx="1459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Duisburg-Essen</a:t>
                </a: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470431" y="4191479"/>
                <a:ext cx="1124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Düsseldorf</a:t>
                </a: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2115398" y="5261215"/>
                <a:ext cx="17324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Erlangen-</a:t>
                </a:r>
                <a:r>
                  <a:rPr lang="en-US" sz="1400" dirty="0" err="1"/>
                  <a:t>Nürnberg</a:t>
                </a:r>
                <a:endParaRPr lang="en-US" sz="1400" dirty="0"/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2170425" y="5752324"/>
                <a:ext cx="11673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 </a:t>
                </a:r>
                <a:r>
                  <a:rPr lang="en-US" sz="1400" dirty="0" err="1"/>
                  <a:t>München</a:t>
                </a:r>
                <a:endParaRPr lang="en-US" sz="1400" dirty="0"/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2234253" y="6213732"/>
                <a:ext cx="10374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</a:t>
                </a:r>
                <a:r>
                  <a:rPr lang="en-US" sz="1400" dirty="0" err="1"/>
                  <a:t>München</a:t>
                </a:r>
                <a:endParaRPr lang="en-US" sz="1400" dirty="0"/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1180162" y="5820190"/>
                <a:ext cx="9882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Stuttgart</a:t>
                </a: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390671" y="5365611"/>
                <a:ext cx="9913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 Kaisers-</a:t>
                </a:r>
              </a:p>
              <a:p>
                <a:r>
                  <a:rPr lang="en-US" sz="1400" dirty="0" err="1"/>
                  <a:t>lautern</a:t>
                </a:r>
                <a:endParaRPr lang="en-US" sz="1400" dirty="0"/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1471355" y="4679475"/>
                <a:ext cx="10161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Frankfurt</a:t>
                </a: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1471355" y="4997559"/>
                <a:ext cx="12000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 Darmstadt</a:t>
                </a: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1471355" y="4845477"/>
                <a:ext cx="892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FAIR / GSI</a:t>
                </a:r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1375616" y="5412696"/>
                <a:ext cx="16730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</a:t>
                </a:r>
                <a:r>
                  <a:rPr lang="en-US" sz="1400" dirty="0" smtClean="0"/>
                  <a:t>Heidelberg / MPIK</a:t>
                </a:r>
                <a:endParaRPr lang="en-US" sz="1400" dirty="0"/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185081" y="4621716"/>
                <a:ext cx="12682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HS </a:t>
                </a:r>
                <a:r>
                  <a:rPr lang="en-US" sz="1400" dirty="0" err="1"/>
                  <a:t>Rhein</a:t>
                </a:r>
                <a:r>
                  <a:rPr lang="en-US" sz="1400" dirty="0"/>
                  <a:t>-Main</a:t>
                </a: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493758" y="4839775"/>
                <a:ext cx="8290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Mainz</a:t>
                </a:r>
              </a:p>
              <a:p>
                <a:r>
                  <a:rPr lang="en-US" sz="1400" dirty="0"/>
                  <a:t>HI Mainz</a:t>
                </a:r>
              </a:p>
            </p:txBody>
          </p:sp>
        </p:grpSp>
        <p:sp>
          <p:nvSpPr>
            <p:cNvPr id="9" name="Ellipse 8"/>
            <p:cNvSpPr/>
            <p:nvPr/>
          </p:nvSpPr>
          <p:spPr>
            <a:xfrm>
              <a:off x="3366350" y="4335396"/>
              <a:ext cx="135732" cy="13573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8598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3093557" y="4432260"/>
              <a:ext cx="11288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TUB Freiberg</a:t>
              </a:r>
              <a:endParaRPr lang="en-US" sz="1400" dirty="0"/>
            </a:p>
          </p:txBody>
        </p:sp>
      </p:grp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49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BMBF </a:t>
            </a:r>
            <a:r>
              <a:rPr lang="de-DE" sz="3600" dirty="0" err="1"/>
              <a:t>Funding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German University </a:t>
            </a:r>
            <a:r>
              <a:rPr lang="de-DE" sz="3600" dirty="0" smtClean="0"/>
              <a:t>Groups</a:t>
            </a:r>
            <a:endParaRPr lang="de-DE" sz="3600" dirty="0"/>
          </a:p>
        </p:txBody>
      </p:sp>
      <p:sp>
        <p:nvSpPr>
          <p:cNvPr id="16" name="Textfeld 15"/>
          <p:cNvSpPr txBox="1"/>
          <p:nvPr/>
        </p:nvSpPr>
        <p:spPr>
          <a:xfrm>
            <a:off x="4976642" y="4916048"/>
            <a:ext cx="3468194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B381D9"/>
                </a:solidFill>
              </a:rPr>
              <a:t>SPARC, HED@FAIR (</a:t>
            </a:r>
            <a:r>
              <a:rPr lang="en-US" sz="2000" b="1" dirty="0" smtClean="0">
                <a:solidFill>
                  <a:srgbClr val="B381D9"/>
                </a:solidFill>
              </a:rPr>
              <a:t>2021-2024)</a:t>
            </a:r>
            <a:endParaRPr lang="en-US" sz="2000" b="1" dirty="0">
              <a:solidFill>
                <a:srgbClr val="B381D9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B381D9"/>
                </a:solidFill>
              </a:rPr>
              <a:t>13 projects funded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B381D9"/>
                </a:solidFill>
              </a:rPr>
              <a:t>7.5 </a:t>
            </a:r>
            <a:r>
              <a:rPr lang="en-US" sz="3200" dirty="0">
                <a:solidFill>
                  <a:srgbClr val="B381D9"/>
                </a:solidFill>
              </a:rPr>
              <a:t>M</a:t>
            </a:r>
            <a:r>
              <a:rPr lang="en-US" sz="3200" dirty="0" smtClean="0">
                <a:solidFill>
                  <a:srgbClr val="B381D9"/>
                </a:solidFill>
              </a:rPr>
              <a:t>€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54" y="922080"/>
            <a:ext cx="1080000" cy="82915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976642" y="906020"/>
            <a:ext cx="5469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>
                <a:solidFill>
                  <a:srgbClr val="7030A0"/>
                </a:solidFill>
              </a:rPr>
              <a:t>ErUM</a:t>
            </a:r>
            <a:r>
              <a:rPr lang="de-DE" sz="3200" b="1" dirty="0">
                <a:solidFill>
                  <a:srgbClr val="7030A0"/>
                </a:solidFill>
              </a:rPr>
              <a:t>-FSP </a:t>
            </a:r>
            <a:r>
              <a:rPr lang="de-DE" sz="3200" b="1" dirty="0" smtClean="0">
                <a:solidFill>
                  <a:srgbClr val="7030A0"/>
                </a:solidFill>
              </a:rPr>
              <a:t>T05 – </a:t>
            </a:r>
          </a:p>
          <a:p>
            <a:r>
              <a:rPr lang="de-DE" sz="3200" b="1" dirty="0" smtClean="0">
                <a:solidFill>
                  <a:srgbClr val="7030A0"/>
                </a:solidFill>
              </a:rPr>
              <a:t>„Aufbau von APPA bei FAIR“</a:t>
            </a:r>
            <a:endParaRPr lang="de-DE" sz="3200" b="1" dirty="0">
              <a:solidFill>
                <a:srgbClr val="7030A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32718" y="6246193"/>
            <a:ext cx="382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n</a:t>
            </a:r>
            <a:r>
              <a:rPr lang="de-DE" dirty="0" smtClean="0"/>
              <a:t>ot all </a:t>
            </a:r>
            <a:r>
              <a:rPr lang="de-DE" dirty="0" err="1" smtClean="0"/>
              <a:t>universities</a:t>
            </a:r>
            <a:r>
              <a:rPr lang="de-DE" dirty="0" smtClean="0"/>
              <a:t> </a:t>
            </a:r>
            <a:r>
              <a:rPr lang="de-DE" dirty="0" err="1" smtClean="0"/>
              <a:t>applied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funding</a:t>
            </a:r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610197" y="1030355"/>
            <a:ext cx="3958963" cy="5205608"/>
            <a:chOff x="610197" y="1030355"/>
            <a:chExt cx="3958963" cy="5205608"/>
          </a:xfrm>
        </p:grpSpPr>
        <p:grpSp>
          <p:nvGrpSpPr>
            <p:cNvPr id="27" name="Gruppieren 26"/>
            <p:cNvGrpSpPr/>
            <p:nvPr/>
          </p:nvGrpSpPr>
          <p:grpSpPr>
            <a:xfrm>
              <a:off x="610197" y="1030355"/>
              <a:ext cx="3958963" cy="5205608"/>
              <a:chOff x="185081" y="1533434"/>
              <a:chExt cx="3958963" cy="5205608"/>
            </a:xfrm>
          </p:grpSpPr>
          <p:pic>
            <p:nvPicPr>
              <p:cNvPr id="20" name="Grafik 1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655" y="1533434"/>
                <a:ext cx="3833289" cy="5205608"/>
              </a:xfrm>
              <a:prstGeom prst="rect">
                <a:avLst/>
              </a:prstGeom>
            </p:spPr>
          </p:pic>
          <p:sp>
            <p:nvSpPr>
              <p:cNvPr id="25" name="Textfeld 24"/>
              <p:cNvSpPr txBox="1"/>
              <p:nvPr/>
            </p:nvSpPr>
            <p:spPr>
              <a:xfrm>
                <a:off x="2424424" y="2259789"/>
                <a:ext cx="92480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Rostock</a:t>
                </a:r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2886826" y="1905504"/>
                <a:ext cx="11163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Greifswald</a:t>
                </a: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3004839" y="3004998"/>
                <a:ext cx="8803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HU Berlin</a:t>
                </a: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3055628" y="3933055"/>
                <a:ext cx="10382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 Dresden</a:t>
                </a: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3555421" y="4308698"/>
                <a:ext cx="5886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HZDR</a:t>
                </a:r>
              </a:p>
            </p:txBody>
          </p:sp>
          <p:sp>
            <p:nvSpPr>
              <p:cNvPr id="39" name="Textfeld 38"/>
              <p:cNvSpPr txBox="1"/>
              <p:nvPr/>
            </p:nvSpPr>
            <p:spPr>
              <a:xfrm>
                <a:off x="2649613" y="4262242"/>
                <a:ext cx="7104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HI Jena</a:t>
                </a:r>
              </a:p>
              <a:p>
                <a:r>
                  <a:rPr lang="en-US" sz="1400" dirty="0"/>
                  <a:t>U Jena</a:t>
                </a: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2198519" y="2683995"/>
                <a:ext cx="10286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</a:t>
                </a:r>
                <a:r>
                  <a:rPr lang="en-US" sz="1400" dirty="0" err="1" smtClean="0"/>
                  <a:t>Lüneburg</a:t>
                </a:r>
                <a:endParaRPr lang="en-US" sz="1400" dirty="0"/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2214097" y="3363655"/>
                <a:ext cx="14429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 </a:t>
                </a:r>
                <a:r>
                  <a:rPr lang="en-US" sz="1400" dirty="0" err="1"/>
                  <a:t>Braunschweig</a:t>
                </a:r>
                <a:endParaRPr lang="en-US" sz="1400" dirty="0"/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1882682" y="3716869"/>
                <a:ext cx="10718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</a:t>
                </a:r>
                <a:r>
                  <a:rPr lang="en-US" sz="1400" dirty="0" err="1"/>
                  <a:t>Göttingen</a:t>
                </a:r>
                <a:endParaRPr lang="en-US" sz="1400" dirty="0"/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1775798" y="4085100"/>
                <a:ext cx="7892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Kassel</a:t>
                </a:r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1471355" y="4401577"/>
                <a:ext cx="13676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</a:t>
                </a:r>
                <a:r>
                  <a:rPr lang="en-US" sz="1400" dirty="0" err="1" smtClean="0"/>
                  <a:t>Gießen</a:t>
                </a:r>
                <a:r>
                  <a:rPr lang="en-US" sz="1400" dirty="0" smtClean="0"/>
                  <a:t> / THM</a:t>
                </a:r>
                <a:endParaRPr lang="en-US" sz="1400" dirty="0"/>
              </a:p>
            </p:txBody>
          </p:sp>
          <p:sp>
            <p:nvSpPr>
              <p:cNvPr id="45" name="Textfeld 44"/>
              <p:cNvSpPr txBox="1"/>
              <p:nvPr/>
            </p:nvSpPr>
            <p:spPr>
              <a:xfrm>
                <a:off x="832326" y="3346170"/>
                <a:ext cx="96302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</a:t>
                </a:r>
                <a:r>
                  <a:rPr lang="en-US" sz="1400" dirty="0" err="1"/>
                  <a:t>Münster</a:t>
                </a:r>
                <a:endParaRPr lang="en-US" sz="1400" dirty="0"/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335524" y="3759647"/>
                <a:ext cx="1459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Duisburg-Essen</a:t>
                </a: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470431" y="4191479"/>
                <a:ext cx="1124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Düsseldorf</a:t>
                </a: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2115398" y="5261215"/>
                <a:ext cx="173246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Erlangen-</a:t>
                </a:r>
                <a:r>
                  <a:rPr lang="en-US" sz="1400" dirty="0" err="1"/>
                  <a:t>Nürnberg</a:t>
                </a:r>
                <a:endParaRPr lang="en-US" sz="1400" dirty="0"/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2170425" y="5752324"/>
                <a:ext cx="11673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 </a:t>
                </a:r>
                <a:r>
                  <a:rPr lang="en-US" sz="1400" dirty="0" err="1"/>
                  <a:t>München</a:t>
                </a:r>
                <a:endParaRPr lang="en-US" sz="1400" dirty="0"/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2234253" y="6213732"/>
                <a:ext cx="10374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</a:t>
                </a:r>
                <a:r>
                  <a:rPr lang="en-US" sz="1400" dirty="0" err="1"/>
                  <a:t>München</a:t>
                </a:r>
                <a:endParaRPr lang="en-US" sz="1400" dirty="0"/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1180162" y="5820190"/>
                <a:ext cx="98828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Stuttgart</a:t>
                </a:r>
              </a:p>
            </p:txBody>
          </p:sp>
          <p:sp>
            <p:nvSpPr>
              <p:cNvPr id="52" name="Textfeld 51"/>
              <p:cNvSpPr txBox="1"/>
              <p:nvPr/>
            </p:nvSpPr>
            <p:spPr>
              <a:xfrm>
                <a:off x="390671" y="5365611"/>
                <a:ext cx="9913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 Kaisers-</a:t>
                </a:r>
              </a:p>
              <a:p>
                <a:r>
                  <a:rPr lang="en-US" sz="1400" dirty="0" err="1"/>
                  <a:t>lautern</a:t>
                </a:r>
                <a:endParaRPr lang="en-US" sz="1400" dirty="0"/>
              </a:p>
            </p:txBody>
          </p:sp>
          <p:sp>
            <p:nvSpPr>
              <p:cNvPr id="53" name="Textfeld 52"/>
              <p:cNvSpPr txBox="1"/>
              <p:nvPr/>
            </p:nvSpPr>
            <p:spPr>
              <a:xfrm>
                <a:off x="1471355" y="4679475"/>
                <a:ext cx="10161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Frankfurt</a:t>
                </a:r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1471355" y="4997559"/>
                <a:ext cx="12000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TU Darmstadt</a:t>
                </a: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1471355" y="4845477"/>
                <a:ext cx="8927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FAIR / GSI</a:t>
                </a: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1471355" y="5199349"/>
                <a:ext cx="5693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MPIK</a:t>
                </a:r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1471355" y="5384808"/>
                <a:ext cx="11392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Heidelberg</a:t>
                </a: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185081" y="4621716"/>
                <a:ext cx="12682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HS </a:t>
                </a:r>
                <a:r>
                  <a:rPr lang="en-US" sz="1400" dirty="0" err="1"/>
                  <a:t>Rhein</a:t>
                </a:r>
                <a:r>
                  <a:rPr lang="en-US" sz="1400" dirty="0"/>
                  <a:t>-Main</a:t>
                </a: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493758" y="4839775"/>
                <a:ext cx="8290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 Mainz</a:t>
                </a:r>
              </a:p>
              <a:p>
                <a:r>
                  <a:rPr lang="en-US" sz="1400" dirty="0"/>
                  <a:t>HI Mainz</a:t>
                </a:r>
              </a:p>
            </p:txBody>
          </p:sp>
        </p:grpSp>
        <p:grpSp>
          <p:nvGrpSpPr>
            <p:cNvPr id="15" name="Gruppieren 14"/>
            <p:cNvGrpSpPr/>
            <p:nvPr/>
          </p:nvGrpSpPr>
          <p:grpSpPr>
            <a:xfrm>
              <a:off x="1784621" y="3565288"/>
              <a:ext cx="1353322" cy="1385517"/>
              <a:chOff x="1345217" y="4061228"/>
              <a:chExt cx="1353322" cy="1385517"/>
            </a:xfrm>
          </p:grpSpPr>
          <p:sp>
            <p:nvSpPr>
              <p:cNvPr id="4" name="Ellipse 3"/>
              <p:cNvSpPr/>
              <p:nvPr/>
            </p:nvSpPr>
            <p:spPr>
              <a:xfrm>
                <a:off x="1695274" y="4061228"/>
                <a:ext cx="135732" cy="135732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2562807" y="4332476"/>
                <a:ext cx="135732" cy="135732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1345217" y="5004196"/>
                <a:ext cx="135732" cy="135732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1350637" y="4850788"/>
                <a:ext cx="135732" cy="135732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Ellipse 11"/>
              <p:cNvSpPr/>
              <p:nvPr/>
            </p:nvSpPr>
            <p:spPr>
              <a:xfrm>
                <a:off x="1357665" y="5311013"/>
                <a:ext cx="135732" cy="135732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3" name="Ellipse 62"/>
            <p:cNvSpPr/>
            <p:nvPr/>
          </p:nvSpPr>
          <p:spPr>
            <a:xfrm>
              <a:off x="1002235" y="3623431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3002210" y="5646466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Ellipse 60"/>
            <p:cNvSpPr/>
            <p:nvPr/>
          </p:nvSpPr>
          <p:spPr>
            <a:xfrm>
              <a:off x="1749649" y="4068139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1828605" y="4076944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3904941" y="3745913"/>
              <a:ext cx="135732" cy="13573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0" name="Textfeld 59"/>
          <p:cNvSpPr txBox="1"/>
          <p:nvPr/>
        </p:nvSpPr>
        <p:spPr>
          <a:xfrm>
            <a:off x="4976642" y="2673258"/>
            <a:ext cx="3841886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7030A0"/>
                </a:solidFill>
              </a:rPr>
              <a:t>SPARC, HED@FAIR (</a:t>
            </a:r>
            <a:r>
              <a:rPr lang="en-US" sz="2000" b="1" dirty="0" smtClean="0">
                <a:solidFill>
                  <a:srgbClr val="7030A0"/>
                </a:solidFill>
              </a:rPr>
              <a:t>2024-2027)</a:t>
            </a:r>
            <a:endParaRPr lang="en-US" sz="2000" b="1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11 </a:t>
            </a:r>
            <a:r>
              <a:rPr lang="en-US" sz="2000" dirty="0">
                <a:solidFill>
                  <a:srgbClr val="7030A0"/>
                </a:solidFill>
              </a:rPr>
              <a:t>projects </a:t>
            </a:r>
            <a:r>
              <a:rPr lang="en-US" sz="2000" dirty="0" smtClean="0">
                <a:solidFill>
                  <a:srgbClr val="7030A0"/>
                </a:solidFill>
              </a:rPr>
              <a:t>funded (31 asked for)</a:t>
            </a:r>
          </a:p>
          <a:p>
            <a:pPr>
              <a:lnSpc>
                <a:spcPct val="120000"/>
              </a:lnSpc>
            </a:pPr>
            <a:r>
              <a:rPr lang="en-US" sz="3200" b="1" dirty="0" smtClean="0">
                <a:solidFill>
                  <a:srgbClr val="7030A0"/>
                </a:solidFill>
              </a:rPr>
              <a:t>4.7 </a:t>
            </a:r>
            <a:r>
              <a:rPr lang="en-US" sz="3200" b="1" dirty="0">
                <a:solidFill>
                  <a:srgbClr val="7030A0"/>
                </a:solidFill>
              </a:rPr>
              <a:t>M</a:t>
            </a:r>
            <a:r>
              <a:rPr lang="en-US" sz="3200" b="1" dirty="0" smtClean="0">
                <a:solidFill>
                  <a:srgbClr val="7030A0"/>
                </a:solidFill>
              </a:rPr>
              <a:t>€       </a:t>
            </a:r>
            <a:r>
              <a:rPr lang="en-US" sz="2000" dirty="0" smtClean="0">
                <a:solidFill>
                  <a:srgbClr val="7030A0"/>
                </a:solidFill>
              </a:rPr>
              <a:t>(14 M€ asked for)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447301" y="5841954"/>
            <a:ext cx="239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Funds </a:t>
            </a:r>
            <a:r>
              <a:rPr lang="de-DE" b="1" dirty="0" err="1" smtClean="0">
                <a:solidFill>
                  <a:srgbClr val="FF0000"/>
                </a:solidFill>
              </a:rPr>
              <a:t>reduced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by</a:t>
            </a:r>
            <a:r>
              <a:rPr lang="de-DE" b="1" dirty="0" smtClean="0">
                <a:solidFill>
                  <a:srgbClr val="FF0000"/>
                </a:solidFill>
              </a:rPr>
              <a:t> 24%!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6" name="Grafik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54" y="1843920"/>
            <a:ext cx="1080000" cy="23328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54" y="2931747"/>
            <a:ext cx="1080000" cy="432000"/>
          </a:xfrm>
          <a:prstGeom prst="rect">
            <a:avLst/>
          </a:prstGeom>
        </p:spPr>
      </p:pic>
      <p:pic>
        <p:nvPicPr>
          <p:cNvPr id="68" name="Grafik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54" y="3932518"/>
            <a:ext cx="1080000" cy="359550"/>
          </a:xfrm>
          <a:prstGeom prst="rect">
            <a:avLst/>
          </a:prstGeom>
        </p:spPr>
      </p:pic>
      <p:pic>
        <p:nvPicPr>
          <p:cNvPr id="69" name="Grafik 6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54" y="3456432"/>
            <a:ext cx="1080000" cy="38340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54" y="2525820"/>
            <a:ext cx="1080000" cy="313242"/>
          </a:xfrm>
          <a:prstGeom prst="rect">
            <a:avLst/>
          </a:prstGeom>
        </p:spPr>
      </p:pic>
      <p:pic>
        <p:nvPicPr>
          <p:cNvPr id="70" name="Grafik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54" y="6156386"/>
            <a:ext cx="1080000" cy="565920"/>
          </a:xfrm>
          <a:prstGeom prst="rect">
            <a:avLst/>
          </a:prstGeom>
        </p:spPr>
      </p:pic>
      <p:pic>
        <p:nvPicPr>
          <p:cNvPr id="71" name="Grafik 7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t="11376" r="11382" b="9850"/>
          <a:stretch/>
        </p:blipFill>
        <p:spPr>
          <a:xfrm>
            <a:off x="10927054" y="4965438"/>
            <a:ext cx="1080000" cy="439999"/>
          </a:xfrm>
          <a:prstGeom prst="rect">
            <a:avLst/>
          </a:prstGeom>
        </p:spPr>
      </p:pic>
      <p:pic>
        <p:nvPicPr>
          <p:cNvPr id="72" name="Grafik 7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54" y="5498122"/>
            <a:ext cx="1080000" cy="56558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54" y="2169885"/>
            <a:ext cx="1080000" cy="263250"/>
          </a:xfrm>
          <a:prstGeom prst="rect">
            <a:avLst/>
          </a:prstGeom>
        </p:spPr>
      </p:pic>
      <p:pic>
        <p:nvPicPr>
          <p:cNvPr id="73" name="Grafik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54" y="4384753"/>
            <a:ext cx="1080000" cy="4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E9767-920A-63AD-A301-7FA0444E1F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wrap="square" lIns="0" tIns="144000" bIns="144000">
            <a:spAutoFit/>
          </a:bodyPr>
          <a:lstStyle/>
          <a:p>
            <a:pPr algn="ctr"/>
            <a:r>
              <a:rPr lang="en-US" sz="3600" dirty="0"/>
              <a:t>APPA Facilities in </a:t>
            </a:r>
            <a:r>
              <a:rPr lang="en-US" sz="3600" dirty="0" smtClean="0"/>
              <a:t>Operation </a:t>
            </a:r>
            <a:r>
              <a:rPr lang="en-US" sz="3200" dirty="0" smtClean="0"/>
              <a:t>(HED@FAIR and SPARC)</a:t>
            </a:r>
            <a:endParaRPr lang="en-US" sz="3200" dirty="0"/>
          </a:p>
        </p:txBody>
      </p:sp>
      <p:sp>
        <p:nvSpPr>
          <p:cNvPr id="10" name="Inhaltsplatzhalter 9"/>
          <p:cNvSpPr>
            <a:spLocks noGrp="1"/>
          </p:cNvSpPr>
          <p:nvPr>
            <p:ph idx="4294967295"/>
          </p:nvPr>
        </p:nvSpPr>
        <p:spPr>
          <a:xfrm>
            <a:off x="0" y="2740025"/>
            <a:ext cx="6267450" cy="3873500"/>
          </a:xfrm>
        </p:spPr>
        <p:txBody>
          <a:bodyPr/>
          <a:lstStyle/>
          <a:p>
            <a:r>
              <a:rPr lang="en-US" sz="2400" b="1" dirty="0"/>
              <a:t>APPA fully involved in FAIR Phase 0</a:t>
            </a:r>
          </a:p>
          <a:p>
            <a:pPr marL="478355" lvl="1" indent="-239178"/>
            <a:r>
              <a:rPr lang="en-US" sz="2000" b="1" dirty="0">
                <a:solidFill>
                  <a:schemeClr val="accent2"/>
                </a:solidFill>
              </a:rPr>
              <a:t>ESR, </a:t>
            </a:r>
            <a:r>
              <a:rPr lang="en-US" sz="2000" b="1" dirty="0" smtClean="0">
                <a:solidFill>
                  <a:schemeClr val="accent2"/>
                </a:solidFill>
              </a:rPr>
              <a:t>CRYRING, </a:t>
            </a:r>
            <a:r>
              <a:rPr lang="en-US" sz="2000" b="1" dirty="0">
                <a:solidFill>
                  <a:schemeClr val="accent2"/>
                </a:solidFill>
              </a:rPr>
              <a:t>HITRAP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smtClean="0"/>
              <a:t>are </a:t>
            </a:r>
            <a:r>
              <a:rPr lang="en-US" sz="2000" dirty="0"/>
              <a:t>part of FAIR MSV</a:t>
            </a:r>
          </a:p>
          <a:p>
            <a:pPr marL="478355" lvl="1" indent="-239178"/>
            <a:r>
              <a:rPr lang="en-US" sz="2000" b="1" dirty="0">
                <a:solidFill>
                  <a:schemeClr val="accent2"/>
                </a:solidFill>
              </a:rPr>
              <a:t>PRIOR</a:t>
            </a:r>
            <a:r>
              <a:rPr lang="en-US" sz="2000" dirty="0"/>
              <a:t> (proton microscope) and Heavy-Ion  </a:t>
            </a:r>
            <a:r>
              <a:rPr lang="en-US" sz="2000" dirty="0" smtClean="0"/>
              <a:t>       Heating </a:t>
            </a:r>
            <a:r>
              <a:rPr lang="en-US" sz="2000" dirty="0"/>
              <a:t>setup (</a:t>
            </a:r>
            <a:r>
              <a:rPr lang="en-US" sz="2000" b="1" dirty="0">
                <a:solidFill>
                  <a:schemeClr val="accent2"/>
                </a:solidFill>
              </a:rPr>
              <a:t>HIHEX</a:t>
            </a:r>
            <a:r>
              <a:rPr lang="en-US" sz="2000" dirty="0"/>
              <a:t>) commissioned at HHT</a:t>
            </a:r>
          </a:p>
          <a:p>
            <a:pPr>
              <a:spcBef>
                <a:spcPts val="2400"/>
              </a:spcBef>
            </a:pPr>
            <a:r>
              <a:rPr lang="en-US" sz="2400" b="1" dirty="0"/>
              <a:t>Worldwide unique experimental capabilities</a:t>
            </a:r>
          </a:p>
          <a:p>
            <a:pPr marL="478355" lvl="1" indent="-239178"/>
            <a:r>
              <a:rPr lang="en-US" sz="2000" dirty="0"/>
              <a:t>Plasma physics with combined laser and ion beams</a:t>
            </a:r>
          </a:p>
          <a:p>
            <a:pPr marL="478355" lvl="1" indent="-239178"/>
            <a:r>
              <a:rPr lang="en-US" sz="2000" dirty="0"/>
              <a:t>Atomic </a:t>
            </a:r>
            <a:r>
              <a:rPr lang="en-US" sz="2000" dirty="0" smtClean="0"/>
              <a:t>physics </a:t>
            </a:r>
            <a:r>
              <a:rPr lang="en-US" sz="2000" dirty="0"/>
              <a:t>in rings and traps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219006" y="6103283"/>
            <a:ext cx="3715633" cy="410433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algn="l"/>
            <a:r>
              <a:rPr lang="en-US" sz="1867" dirty="0">
                <a:solidFill>
                  <a:schemeClr val="bg1">
                    <a:lumMod val="50000"/>
                  </a:schemeClr>
                </a:solidFill>
              </a:rPr>
              <a:t>block diagram </a:t>
            </a:r>
            <a:r>
              <a:rPr lang="en-US" sz="1867" dirty="0" smtClean="0">
                <a:solidFill>
                  <a:schemeClr val="bg1">
                    <a:lumMod val="50000"/>
                  </a:schemeClr>
                </a:solidFill>
              </a:rPr>
              <a:t>of </a:t>
            </a:r>
            <a:r>
              <a:rPr lang="en-US" sz="1867" dirty="0">
                <a:solidFill>
                  <a:schemeClr val="bg1">
                    <a:lumMod val="50000"/>
                  </a:schemeClr>
                </a:solidFill>
              </a:rPr>
              <a:t>relevant facilities </a:t>
            </a:r>
          </a:p>
        </p:txBody>
      </p:sp>
      <p:grpSp>
        <p:nvGrpSpPr>
          <p:cNvPr id="57" name="Gruppieren 56"/>
          <p:cNvGrpSpPr/>
          <p:nvPr/>
        </p:nvGrpSpPr>
        <p:grpSpPr>
          <a:xfrm>
            <a:off x="5689599" y="1577789"/>
            <a:ext cx="6402526" cy="3714502"/>
            <a:chOff x="5029200" y="1452109"/>
            <a:chExt cx="4998749" cy="2893485"/>
          </a:xfrm>
        </p:grpSpPr>
        <p:sp>
          <p:nvSpPr>
            <p:cNvPr id="58" name="Textfeld 57"/>
            <p:cNvSpPr txBox="1"/>
            <p:nvPr/>
          </p:nvSpPr>
          <p:spPr>
            <a:xfrm>
              <a:off x="5029200" y="1570007"/>
              <a:ext cx="811248" cy="32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2133" b="1" kern="0" dirty="0">
                  <a:solidFill>
                    <a:srgbClr val="003399"/>
                  </a:solidFill>
                  <a:latin typeface="Calibri" panose="020F0502020204030204"/>
                </a:rPr>
                <a:t>UNILAC</a:t>
              </a:r>
            </a:p>
          </p:txBody>
        </p:sp>
        <p:sp>
          <p:nvSpPr>
            <p:cNvPr id="59" name="Pfeil nach rechts 58"/>
            <p:cNvSpPr/>
            <p:nvPr/>
          </p:nvSpPr>
          <p:spPr>
            <a:xfrm>
              <a:off x="6003985" y="1699404"/>
              <a:ext cx="655607" cy="138023"/>
            </a:xfrm>
            <a:prstGeom prst="rightArrow">
              <a:avLst/>
            </a:prstGeom>
            <a:solidFill>
              <a:srgbClr val="7030A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Pfeil nach rechts 59"/>
            <p:cNvSpPr/>
            <p:nvPr/>
          </p:nvSpPr>
          <p:spPr>
            <a:xfrm>
              <a:off x="7450347" y="2214113"/>
              <a:ext cx="655607" cy="138023"/>
            </a:xfrm>
            <a:prstGeom prst="rightArrow">
              <a:avLst/>
            </a:prstGeom>
            <a:solidFill>
              <a:srgbClr val="7030A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Pfeil nach rechts 60"/>
            <p:cNvSpPr/>
            <p:nvPr/>
          </p:nvSpPr>
          <p:spPr>
            <a:xfrm>
              <a:off x="8241102" y="2219865"/>
              <a:ext cx="655607" cy="138023"/>
            </a:xfrm>
            <a:prstGeom prst="rightArrow">
              <a:avLst/>
            </a:prstGeom>
            <a:solidFill>
              <a:srgbClr val="7030A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>
              <a:off x="6676842" y="1630394"/>
              <a:ext cx="776378" cy="776377"/>
            </a:xfrm>
            <a:prstGeom prst="ellipse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6708475" y="1808675"/>
              <a:ext cx="667320" cy="32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2133" b="1" kern="0" dirty="0">
                  <a:solidFill>
                    <a:srgbClr val="003399"/>
                  </a:solidFill>
                  <a:latin typeface="Calibri" panose="020F0502020204030204"/>
                </a:rPr>
                <a:t>SIS 18</a:t>
              </a:r>
            </a:p>
          </p:txBody>
        </p:sp>
        <p:sp>
          <p:nvSpPr>
            <p:cNvPr id="64" name="Abgerundetes Rechteck 63"/>
            <p:cNvSpPr/>
            <p:nvPr/>
          </p:nvSpPr>
          <p:spPr>
            <a:xfrm>
              <a:off x="9066363" y="2156603"/>
              <a:ext cx="940279" cy="1199072"/>
            </a:xfrm>
            <a:prstGeom prst="roundRect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5886089" y="1452109"/>
              <a:ext cx="756180" cy="24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467" b="1" kern="0" dirty="0">
                  <a:solidFill>
                    <a:srgbClr val="003399"/>
                  </a:solidFill>
                  <a:latin typeface="Calibri" panose="020F0502020204030204"/>
                </a:rPr>
                <a:t>11 MeV/u</a:t>
              </a:r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9181381" y="2582173"/>
              <a:ext cx="687238" cy="32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133" b="1" kern="0" dirty="0">
                  <a:solidFill>
                    <a:srgbClr val="003399"/>
                  </a:solidFill>
                  <a:latin typeface="Calibri" panose="020F0502020204030204"/>
                </a:rPr>
                <a:t>ESR</a:t>
              </a:r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7444594" y="1966819"/>
              <a:ext cx="647296" cy="24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467" b="1" kern="0" dirty="0">
                  <a:solidFill>
                    <a:srgbClr val="003399"/>
                  </a:solidFill>
                  <a:latin typeface="Calibri" panose="020F0502020204030204"/>
                </a:rPr>
                <a:t>1 GeV/u</a:t>
              </a:r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9063486" y="1834549"/>
              <a:ext cx="830021" cy="24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467" b="1" kern="0" dirty="0">
                  <a:solidFill>
                    <a:srgbClr val="003399"/>
                  </a:solidFill>
                  <a:latin typeface="Calibri" panose="020F0502020204030204"/>
                </a:rPr>
                <a:t>400 MeV/u</a:t>
              </a:r>
            </a:p>
          </p:txBody>
        </p:sp>
        <p:sp>
          <p:nvSpPr>
            <p:cNvPr id="71" name="Rechteck 70"/>
            <p:cNvSpPr/>
            <p:nvPr/>
          </p:nvSpPr>
          <p:spPr>
            <a:xfrm>
              <a:off x="5109715" y="2728822"/>
              <a:ext cx="402687" cy="224287"/>
            </a:xfrm>
            <a:prstGeom prst="rect">
              <a:avLst/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Calibri" panose="020F0502020204030204"/>
                </a:rPr>
                <a:t>Z6</a:t>
              </a:r>
            </a:p>
          </p:txBody>
        </p:sp>
        <p:sp>
          <p:nvSpPr>
            <p:cNvPr id="72" name="Rechteck 71"/>
            <p:cNvSpPr/>
            <p:nvPr/>
          </p:nvSpPr>
          <p:spPr>
            <a:xfrm>
              <a:off x="7450349" y="2493033"/>
              <a:ext cx="627612" cy="224287"/>
            </a:xfrm>
            <a:prstGeom prst="rect">
              <a:avLst/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Calibri" panose="020F0502020204030204"/>
                </a:rPr>
                <a:t>HHT</a:t>
              </a:r>
            </a:p>
          </p:txBody>
        </p:sp>
        <p:sp>
          <p:nvSpPr>
            <p:cNvPr id="73" name="Rechteck 72"/>
            <p:cNvSpPr/>
            <p:nvPr/>
          </p:nvSpPr>
          <p:spPr>
            <a:xfrm>
              <a:off x="8079345" y="2795145"/>
              <a:ext cx="630487" cy="224287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50000">
                  <a:srgbClr val="70AD47"/>
                </a:gs>
                <a:gs pos="100000">
                  <a:srgbClr val="5B9BD5">
                    <a:lumMod val="60000"/>
                    <a:lumOff val="4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defTabSz="1219170">
                <a:defRPr/>
              </a:pPr>
              <a:r>
                <a:rPr lang="en-US" sz="1400" b="1" kern="0" dirty="0">
                  <a:solidFill>
                    <a:prstClr val="black"/>
                  </a:solidFill>
                  <a:latin typeface="Calibri" panose="020F0502020204030204"/>
                </a:rPr>
                <a:t>Cave A</a:t>
              </a:r>
            </a:p>
          </p:txBody>
        </p:sp>
        <p:sp>
          <p:nvSpPr>
            <p:cNvPr id="75" name="Rechteck 74"/>
            <p:cNvSpPr/>
            <p:nvPr/>
          </p:nvSpPr>
          <p:spPr>
            <a:xfrm>
              <a:off x="6090250" y="2700067"/>
              <a:ext cx="854014" cy="276046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133" kern="0" dirty="0">
                  <a:solidFill>
                    <a:srgbClr val="C00000"/>
                  </a:solidFill>
                  <a:latin typeface="Calibri" panose="020F0502020204030204"/>
                </a:rPr>
                <a:t>PHELIX</a:t>
              </a:r>
            </a:p>
          </p:txBody>
        </p:sp>
        <p:sp>
          <p:nvSpPr>
            <p:cNvPr id="76" name="Pfeil nach rechts 75"/>
            <p:cNvSpPr/>
            <p:nvPr/>
          </p:nvSpPr>
          <p:spPr>
            <a:xfrm rot="10800000">
              <a:off x="5598543" y="2769079"/>
              <a:ext cx="405442" cy="138023"/>
            </a:xfrm>
            <a:prstGeom prst="rightArrow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7" name="Pfeil nach rechts 76"/>
            <p:cNvSpPr/>
            <p:nvPr/>
          </p:nvSpPr>
          <p:spPr>
            <a:xfrm rot="20105431">
              <a:off x="6993146" y="2645434"/>
              <a:ext cx="405442" cy="138023"/>
            </a:xfrm>
            <a:prstGeom prst="rightArrow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8318739" y="2280252"/>
              <a:ext cx="463320" cy="327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2133" b="1" kern="0" dirty="0">
                  <a:solidFill>
                    <a:srgbClr val="003399"/>
                  </a:solidFill>
                  <a:latin typeface="Calibri" panose="020F0502020204030204"/>
                </a:rPr>
                <a:t>FRS</a:t>
              </a:r>
            </a:p>
          </p:txBody>
        </p:sp>
        <p:cxnSp>
          <p:nvCxnSpPr>
            <p:cNvPr id="79" name="Gerade Verbindung mit Pfeil 78"/>
            <p:cNvCxnSpPr/>
            <p:nvPr/>
          </p:nvCxnSpPr>
          <p:spPr>
            <a:xfrm flipH="1" flipV="1">
              <a:off x="9224209" y="4093683"/>
              <a:ext cx="603849" cy="8626"/>
            </a:xfrm>
            <a:prstGeom prst="straightConnector1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0" name="Gerader Verbinder 79"/>
            <p:cNvCxnSpPr/>
            <p:nvPr/>
          </p:nvCxnSpPr>
          <p:spPr>
            <a:xfrm>
              <a:off x="10014561" y="2756139"/>
              <a:ext cx="8626" cy="1125748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cxnSp>
          <p:nvCxnSpPr>
            <p:cNvPr id="81" name="Gerader Verbinder 80"/>
            <p:cNvCxnSpPr/>
            <p:nvPr/>
          </p:nvCxnSpPr>
          <p:spPr>
            <a:xfrm flipH="1">
              <a:off x="9820915" y="3871778"/>
              <a:ext cx="207034" cy="232913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cxnSp>
          <p:nvCxnSpPr>
            <p:cNvPr id="82" name="Gerade Verbindung mit Pfeil 81"/>
            <p:cNvCxnSpPr/>
            <p:nvPr/>
          </p:nvCxnSpPr>
          <p:spPr>
            <a:xfrm flipH="1" flipV="1">
              <a:off x="9218952" y="3675841"/>
              <a:ext cx="603849" cy="8626"/>
            </a:xfrm>
            <a:prstGeom prst="straightConnector1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3" name="Gerader Verbinder 82"/>
            <p:cNvCxnSpPr/>
            <p:nvPr/>
          </p:nvCxnSpPr>
          <p:spPr>
            <a:xfrm flipH="1">
              <a:off x="9813277" y="3456317"/>
              <a:ext cx="207034" cy="232913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</p:cxnSp>
        <p:sp>
          <p:nvSpPr>
            <p:cNvPr id="84" name="Ellipse 83"/>
            <p:cNvSpPr/>
            <p:nvPr/>
          </p:nvSpPr>
          <p:spPr>
            <a:xfrm>
              <a:off x="8716616" y="3906079"/>
              <a:ext cx="419629" cy="422258"/>
            </a:xfrm>
            <a:prstGeom prst="ellipse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133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5" name="Rechteck 84"/>
            <p:cNvSpPr/>
            <p:nvPr/>
          </p:nvSpPr>
          <p:spPr>
            <a:xfrm>
              <a:off x="8169965" y="3518388"/>
              <a:ext cx="954281" cy="276046"/>
            </a:xfrm>
            <a:prstGeom prst="rect">
              <a:avLst/>
            </a:prstGeom>
            <a:noFill/>
            <a:ln w="28575" cap="flat" cmpd="sng" algn="ctr">
              <a:solidFill>
                <a:srgbClr val="0099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133" kern="0" dirty="0">
                  <a:solidFill>
                    <a:srgbClr val="0099FF"/>
                  </a:solidFill>
                  <a:latin typeface="Calibri" panose="020F0502020204030204"/>
                </a:rPr>
                <a:t>HITRAP</a:t>
              </a:r>
            </a:p>
          </p:txBody>
        </p:sp>
        <p:sp>
          <p:nvSpPr>
            <p:cNvPr id="86" name="Rechteck 85"/>
            <p:cNvSpPr/>
            <p:nvPr/>
          </p:nvSpPr>
          <p:spPr>
            <a:xfrm>
              <a:off x="7099383" y="3826188"/>
              <a:ext cx="1622245" cy="5194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1219170">
                <a:defRPr/>
              </a:pPr>
              <a:r>
                <a:rPr lang="en-US" sz="2133" b="1" kern="0" dirty="0">
                  <a:solidFill>
                    <a:srgbClr val="7030A0"/>
                  </a:solidFill>
                  <a:latin typeface="Calibri" panose="020F0502020204030204"/>
                </a:rPr>
                <a:t>CRYRING</a:t>
              </a:r>
            </a:p>
            <a:p>
              <a:pPr algn="r" defTabSz="1219170">
                <a:defRPr/>
              </a:pPr>
              <a:r>
                <a:rPr lang="en-US" sz="1600" b="1" kern="0" dirty="0">
                  <a:solidFill>
                    <a:srgbClr val="7030A0"/>
                  </a:solidFill>
                  <a:latin typeface="Calibri" panose="020F0502020204030204"/>
                </a:rPr>
                <a:t>100 </a:t>
              </a:r>
              <a:r>
                <a:rPr lang="en-US" sz="1600" b="1" kern="0" dirty="0" err="1">
                  <a:solidFill>
                    <a:srgbClr val="7030A0"/>
                  </a:solidFill>
                  <a:latin typeface="Calibri" panose="020F0502020204030204"/>
                </a:rPr>
                <a:t>keV</a:t>
              </a:r>
              <a:r>
                <a:rPr lang="en-US" sz="1600" b="1" kern="0" dirty="0">
                  <a:solidFill>
                    <a:srgbClr val="7030A0"/>
                  </a:solidFill>
                  <a:latin typeface="Calibri" panose="020F0502020204030204"/>
                </a:rPr>
                <a:t>/u - 10 MeV/u</a:t>
              </a: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9176130" y="3398305"/>
              <a:ext cx="682339" cy="24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467" b="1" kern="0" dirty="0">
                  <a:solidFill>
                    <a:srgbClr val="003399"/>
                  </a:solidFill>
                  <a:latin typeface="Calibri" panose="020F0502020204030204"/>
                </a:rPr>
                <a:t>4 MeV/u</a:t>
              </a: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9116495" y="3815749"/>
              <a:ext cx="756180" cy="24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467" b="1" kern="0" dirty="0">
                  <a:solidFill>
                    <a:srgbClr val="003399"/>
                  </a:solidFill>
                  <a:latin typeface="Calibri" panose="020F0502020204030204"/>
                </a:rPr>
                <a:t>10 MeV/u</a:t>
              </a:r>
            </a:p>
          </p:txBody>
        </p:sp>
      </p:grpSp>
      <p:pic>
        <p:nvPicPr>
          <p:cNvPr id="4" name="Grafik 9">
            <a:extLst>
              <a:ext uri="{FF2B5EF4-FFF2-40B4-BE49-F238E27FC236}">
                <a16:creationId xmlns:a16="http://schemas.microsoft.com/office/drawing/2014/main" id="{D2740FB8-336A-3636-F71B-6C85E76E52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620" y="908406"/>
            <a:ext cx="1732509" cy="1732509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9468493" y="1365584"/>
            <a:ext cx="2690358" cy="4597338"/>
            <a:chOff x="9468493" y="1365584"/>
            <a:chExt cx="2690358" cy="4597338"/>
          </a:xfrm>
        </p:grpSpPr>
        <p:sp>
          <p:nvSpPr>
            <p:cNvPr id="45" name="Ellipse 44"/>
            <p:cNvSpPr/>
            <p:nvPr/>
          </p:nvSpPr>
          <p:spPr>
            <a:xfrm>
              <a:off x="9468493" y="1365584"/>
              <a:ext cx="2690358" cy="4120816"/>
            </a:xfrm>
            <a:prstGeom prst="ellipse">
              <a:avLst/>
            </a:prstGeom>
            <a:solidFill>
              <a:srgbClr val="F9BE5D">
                <a:alpha val="30196"/>
              </a:srgbClr>
            </a:solidFill>
            <a:ln w="12700">
              <a:solidFill>
                <a:srgbClr val="ED7D31">
                  <a:alpha val="6980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9778356" y="5501257"/>
              <a:ext cx="20706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err="1" smtClean="0">
                  <a:solidFill>
                    <a:srgbClr val="ED7D31"/>
                  </a:solidFill>
                </a:rPr>
                <a:t>Atomic</a:t>
              </a:r>
              <a:r>
                <a:rPr lang="de-DE" sz="2400" b="1" dirty="0" smtClean="0">
                  <a:solidFill>
                    <a:srgbClr val="ED7D31"/>
                  </a:solidFill>
                </a:rPr>
                <a:t> </a:t>
              </a:r>
              <a:r>
                <a:rPr lang="de-DE" sz="2400" b="1" dirty="0" err="1" smtClean="0">
                  <a:solidFill>
                    <a:srgbClr val="ED7D31"/>
                  </a:solidFill>
                </a:rPr>
                <a:t>Physics</a:t>
              </a:r>
              <a:endParaRPr lang="de-DE" sz="2400" b="1" dirty="0">
                <a:solidFill>
                  <a:srgbClr val="ED7D31"/>
                </a:solidFill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 rot="21422563">
            <a:off x="5603138" y="2596346"/>
            <a:ext cx="4153494" cy="1742592"/>
            <a:chOff x="5602584" y="2596360"/>
            <a:chExt cx="4153494" cy="1742592"/>
          </a:xfrm>
        </p:grpSpPr>
        <p:sp>
          <p:nvSpPr>
            <p:cNvPr id="6" name="Ellipse 5"/>
            <p:cNvSpPr/>
            <p:nvPr/>
          </p:nvSpPr>
          <p:spPr>
            <a:xfrm>
              <a:off x="5602584" y="2596360"/>
              <a:ext cx="4153494" cy="1218153"/>
            </a:xfrm>
            <a:prstGeom prst="ellipse">
              <a:avLst/>
            </a:prstGeom>
            <a:solidFill>
              <a:srgbClr val="ECB2B2">
                <a:alpha val="30196"/>
              </a:srgbClr>
            </a:solidFill>
            <a:ln w="12700">
              <a:solidFill>
                <a:srgbClr val="C00000">
                  <a:alpha val="69804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 rot="177437">
              <a:off x="6615631" y="3877287"/>
              <a:ext cx="20879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C00000"/>
                  </a:solidFill>
                </a:rPr>
                <a:t>Plasma </a:t>
              </a:r>
              <a:r>
                <a:rPr lang="de-DE" sz="2400" b="1" dirty="0" err="1" smtClean="0">
                  <a:solidFill>
                    <a:srgbClr val="C00000"/>
                  </a:solidFill>
                </a:rPr>
                <a:t>Physics</a:t>
              </a:r>
              <a:endParaRPr lang="de-DE" sz="2400" b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3" name="Gerade Verbindung mit Pfeil 12"/>
          <p:cNvCxnSpPr/>
          <p:nvPr/>
        </p:nvCxnSpPr>
        <p:spPr>
          <a:xfrm flipV="1">
            <a:off x="5602584" y="1149016"/>
            <a:ext cx="6214584" cy="3007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7777847" y="896418"/>
            <a:ext cx="17355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70C0"/>
                </a:solidFill>
              </a:rPr>
              <a:t>charge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state</a:t>
            </a:r>
            <a:endParaRPr lang="de-DE" sz="2400" b="1" dirty="0">
              <a:solidFill>
                <a:srgbClr val="0070C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78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&amp; A</a:t>
            </a:r>
            <a:r>
              <a:rPr lang="de-DE" baseline="30000" dirty="0" smtClean="0"/>
              <a:t>-</a:t>
            </a:r>
            <a:r>
              <a:rPr lang="de-DE" dirty="0" smtClean="0"/>
              <a:t> </a:t>
            </a:r>
            <a:r>
              <a:rPr lang="de-DE" dirty="0" err="1" smtClean="0"/>
              <a:t>Rated</a:t>
            </a:r>
            <a:r>
              <a:rPr lang="de-DE" dirty="0" smtClean="0"/>
              <a:t> G-PAC </a:t>
            </a:r>
            <a:r>
              <a:rPr lang="de-DE" dirty="0" err="1" smtClean="0"/>
              <a:t>Proposals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2024 - 2025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015017" y="6422527"/>
            <a:ext cx="5707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ED7D31"/>
                </a:solidFill>
              </a:rPr>
              <a:t>Orange </a:t>
            </a:r>
            <a:r>
              <a:rPr lang="de-DE" sz="1000" dirty="0" err="1" smtClean="0">
                <a:solidFill>
                  <a:srgbClr val="ED7D31"/>
                </a:solidFill>
              </a:rPr>
              <a:t>shaded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entries</a:t>
            </a:r>
            <a:r>
              <a:rPr lang="de-DE" sz="1000" dirty="0" smtClean="0">
                <a:solidFill>
                  <a:srgbClr val="ED7D31"/>
                </a:solidFill>
              </a:rPr>
              <a:t>: </a:t>
            </a:r>
            <a:r>
              <a:rPr lang="de-DE" sz="1000" dirty="0" err="1" smtClean="0">
                <a:solidFill>
                  <a:srgbClr val="ED7D31"/>
                </a:solidFill>
              </a:rPr>
              <a:t>Spearheaded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by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or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with</a:t>
            </a:r>
            <a:r>
              <a:rPr lang="de-DE" sz="1000" dirty="0" smtClean="0">
                <a:solidFill>
                  <a:srgbClr val="ED7D31"/>
                </a:solidFill>
              </a:rPr>
              <a:t> strong </a:t>
            </a:r>
            <a:r>
              <a:rPr lang="de-DE" sz="1000" dirty="0" err="1" smtClean="0">
                <a:solidFill>
                  <a:srgbClr val="ED7D31"/>
                </a:solidFill>
              </a:rPr>
              <a:t>participation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of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groups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from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the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ErUM</a:t>
            </a:r>
            <a:r>
              <a:rPr lang="de-DE" sz="1000" dirty="0" smtClean="0">
                <a:solidFill>
                  <a:srgbClr val="ED7D31"/>
                </a:solidFill>
              </a:rPr>
              <a:t>-FSP APPA</a:t>
            </a:r>
            <a:endParaRPr lang="de-DE" sz="1000" dirty="0">
              <a:solidFill>
                <a:srgbClr val="ED7D31"/>
              </a:solidFill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741317"/>
              </p:ext>
            </p:extLst>
          </p:nvPr>
        </p:nvGraphicFramePr>
        <p:xfrm>
          <a:off x="1441785" y="820964"/>
          <a:ext cx="10114547" cy="56492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9995">
                  <a:extLst>
                    <a:ext uri="{9D8B030D-6E8A-4147-A177-3AD203B41FA5}">
                      <a16:colId xmlns:a16="http://schemas.microsoft.com/office/drawing/2014/main" val="942165970"/>
                    </a:ext>
                  </a:extLst>
                </a:gridCol>
                <a:gridCol w="6653463">
                  <a:extLst>
                    <a:ext uri="{9D8B030D-6E8A-4147-A177-3AD203B41FA5}">
                      <a16:colId xmlns:a16="http://schemas.microsoft.com/office/drawing/2014/main" val="3221408168"/>
                    </a:ext>
                  </a:extLst>
                </a:gridCol>
                <a:gridCol w="1149016">
                  <a:extLst>
                    <a:ext uri="{9D8B030D-6E8A-4147-A177-3AD203B41FA5}">
                      <a16:colId xmlns:a16="http://schemas.microsoft.com/office/drawing/2014/main" val="3040946578"/>
                    </a:ext>
                  </a:extLst>
                </a:gridCol>
                <a:gridCol w="764005">
                  <a:extLst>
                    <a:ext uri="{9D8B030D-6E8A-4147-A177-3AD203B41FA5}">
                      <a16:colId xmlns:a16="http://schemas.microsoft.com/office/drawing/2014/main" val="2123921163"/>
                    </a:ext>
                  </a:extLst>
                </a:gridCol>
                <a:gridCol w="788068">
                  <a:extLst>
                    <a:ext uri="{9D8B030D-6E8A-4147-A177-3AD203B41FA5}">
                      <a16:colId xmlns:a16="http://schemas.microsoft.com/office/drawing/2014/main" val="391355227"/>
                    </a:ext>
                  </a:extLst>
                </a:gridCol>
              </a:tblGrid>
              <a:tr h="206844">
                <a:tc>
                  <a:txBody>
                    <a:bodyPr/>
                    <a:lstStyle/>
                    <a:p>
                      <a:pPr algn="ctr" fontAlgn="t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2000" b="1" u="none" strike="noStrike" dirty="0">
                          <a:effectLst/>
                        </a:rPr>
                        <a:t>Title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2000" b="1" u="none" strike="noStrike" dirty="0">
                          <a:effectLst/>
                        </a:rPr>
                        <a:t>Facility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2000" b="1" u="none" strike="noStrike" dirty="0">
                          <a:effectLst/>
                        </a:rPr>
                        <a:t>Grade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2000" b="1" u="none" strike="noStrike" dirty="0" err="1">
                          <a:effectLst/>
                        </a:rPr>
                        <a:t>Shifts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>
                    <a:solidFill>
                      <a:srgbClr val="F9B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667535"/>
                  </a:ext>
                </a:extLst>
              </a:tr>
              <a:tr h="16406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G-22-00025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High-Resolution Electron-Ion Collision Spectroscopy of </a:t>
                      </a:r>
                      <a:r>
                        <a:rPr lang="en-US" sz="1000" u="none" strike="noStrike" dirty="0" err="1">
                          <a:effectLst/>
                        </a:rPr>
                        <a:t>Berylliumlike</a:t>
                      </a:r>
                      <a:r>
                        <a:rPr lang="en-US" sz="1000" u="none" strike="noStrike" dirty="0">
                          <a:effectLst/>
                        </a:rPr>
                        <a:t> Heavy Ions in CRYRING@ESR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45,0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97599"/>
                  </a:ext>
                </a:extLst>
              </a:tr>
              <a:tr h="11864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G-22-00028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Indirect measurements of neutron-induced reaction cross sections at storage rings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36,5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extLst>
                  <a:ext uri="{0D108BD9-81ED-4DB2-BD59-A6C34878D82A}">
                    <a16:rowId xmlns:a16="http://schemas.microsoft.com/office/drawing/2014/main" val="381327298"/>
                  </a:ext>
                </a:extLst>
              </a:tr>
              <a:tr h="9729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G-22-00038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Dielectronic</a:t>
                      </a:r>
                      <a:r>
                        <a:rPr lang="en-US" sz="1000" u="none" strike="noStrike" dirty="0">
                          <a:effectLst/>
                        </a:rPr>
                        <a:t> Recombination-assisted laser spectroscopy: A new tool to investigate the hyperfine-puzzle in Bi</a:t>
                      </a:r>
                      <a:r>
                        <a:rPr lang="en-US" sz="1000" u="none" strike="noStrike" baseline="30000" dirty="0">
                          <a:effectLst/>
                        </a:rPr>
                        <a:t>80+,82+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41,5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952551"/>
                  </a:ext>
                </a:extLst>
              </a:tr>
              <a:tr h="11804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G-22-00047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Absolute rate coefficients from </a:t>
                      </a:r>
                      <a:r>
                        <a:rPr lang="en-US" sz="1000" u="none" strike="noStrike" dirty="0" err="1">
                          <a:effectLst/>
                        </a:rPr>
                        <a:t>dielectronic</a:t>
                      </a:r>
                      <a:r>
                        <a:rPr lang="en-US" sz="1000" u="none" strike="noStrike" dirty="0">
                          <a:effectLst/>
                        </a:rPr>
                        <a:t> recombination for  the </a:t>
                      </a:r>
                      <a:r>
                        <a:rPr lang="en-US" sz="1000" u="none" strike="noStrike" dirty="0" err="1">
                          <a:effectLst/>
                        </a:rPr>
                        <a:t>astrophysically</a:t>
                      </a:r>
                      <a:r>
                        <a:rPr lang="en-US" sz="1000" u="none" strike="noStrike" dirty="0">
                          <a:effectLst/>
                        </a:rPr>
                        <a:t> relevant ions Ne</a:t>
                      </a:r>
                      <a:r>
                        <a:rPr lang="en-US" sz="1000" u="none" strike="noStrike" baseline="30000" dirty="0">
                          <a:effectLst/>
                        </a:rPr>
                        <a:t>3+</a:t>
                      </a:r>
                      <a:r>
                        <a:rPr lang="en-US" sz="1000" u="none" strike="noStrike" dirty="0">
                          <a:effectLst/>
                        </a:rPr>
                        <a:t> and S</a:t>
                      </a:r>
                      <a:r>
                        <a:rPr lang="en-US" sz="1000" u="none" strike="noStrike" baseline="30000" dirty="0">
                          <a:effectLst/>
                        </a:rPr>
                        <a:t>3+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54,0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653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G-22-00052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Laser </a:t>
                      </a:r>
                      <a:r>
                        <a:rPr lang="en-US" sz="1000" u="none" strike="noStrike" dirty="0">
                          <a:effectLst/>
                        </a:rPr>
                        <a:t>Excitation of the </a:t>
                      </a:r>
                      <a:r>
                        <a:rPr lang="en-US" sz="1000" u="none" strike="noStrike" baseline="30000" dirty="0">
                          <a:effectLst/>
                        </a:rPr>
                        <a:t>229</a:t>
                      </a:r>
                      <a:r>
                        <a:rPr lang="en-US" sz="1000" u="none" strike="noStrike" dirty="0">
                          <a:effectLst/>
                        </a:rPr>
                        <a:t>Th Nucleus Using Nuclear Hyperﬁne Mixing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48,5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030668"/>
                  </a:ext>
                </a:extLst>
              </a:tr>
              <a:tr h="5728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G-22-00057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Nanostructuring</a:t>
                      </a:r>
                      <a:r>
                        <a:rPr lang="en-US" sz="1000" u="none" strike="noStrike" dirty="0">
                          <a:effectLst/>
                        </a:rPr>
                        <a:t> of monolayer graphene by highly charged ions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ESR-HITRAP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45,0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extLst>
                  <a:ext uri="{0D108BD9-81ED-4DB2-BD59-A6C34878D82A}">
                    <a16:rowId xmlns:a16="http://schemas.microsoft.com/office/drawing/2014/main" val="2950684172"/>
                  </a:ext>
                </a:extLst>
              </a:tr>
              <a:tr h="4194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G-22-00058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Ion beam and level population dynamics in Mg</a:t>
                      </a:r>
                      <a:r>
                        <a:rPr lang="en-US" sz="1000" u="none" strike="noStrike" baseline="30000" dirty="0">
                          <a:effectLst/>
                        </a:rPr>
                        <a:t>+</a:t>
                      </a:r>
                      <a:r>
                        <a:rPr lang="en-US" sz="1000" u="none" strike="noStrike" dirty="0">
                          <a:effectLst/>
                        </a:rPr>
                        <a:t> laser spectroscopy at CRYRING@ESR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51,0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34562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G-22-00086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Ultra-high resolution study of the </a:t>
                      </a:r>
                      <a:r>
                        <a:rPr lang="en-US" sz="1000" u="none" strike="noStrike" baseline="30000" dirty="0">
                          <a:effectLst/>
                        </a:rPr>
                        <a:t>15</a:t>
                      </a:r>
                      <a:r>
                        <a:rPr lang="en-US" sz="1000" u="none" strike="noStrike" dirty="0">
                          <a:effectLst/>
                        </a:rPr>
                        <a:t>O(α,α)</a:t>
                      </a:r>
                      <a:r>
                        <a:rPr lang="en-US" sz="1000" u="none" strike="noStrike" baseline="30000" dirty="0">
                          <a:effectLst/>
                        </a:rPr>
                        <a:t>15</a:t>
                      </a:r>
                      <a:r>
                        <a:rPr lang="en-US" sz="1000" u="none" strike="noStrike" dirty="0">
                          <a:effectLst/>
                        </a:rPr>
                        <a:t>O reaction using CARME@CRYRING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36,0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extLst>
                  <a:ext uri="{0D108BD9-81ED-4DB2-BD59-A6C34878D82A}">
                    <a16:rowId xmlns:a16="http://schemas.microsoft.com/office/drawing/2014/main" val="3870393485"/>
                  </a:ext>
                </a:extLst>
              </a:tr>
              <a:tr h="19234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G-22-00095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Energy determination of the 1s</a:t>
                      </a:r>
                      <a:r>
                        <a:rPr lang="en-US" sz="1000" u="none" strike="noStrike" baseline="30000" dirty="0">
                          <a:effectLst/>
                        </a:rPr>
                        <a:t>2</a:t>
                      </a:r>
                      <a:r>
                        <a:rPr lang="en-US" sz="1000" u="none" strike="noStrike" dirty="0">
                          <a:effectLst/>
                        </a:rPr>
                        <a:t> 2s</a:t>
                      </a:r>
                      <a:r>
                        <a:rPr lang="en-US" sz="1000" u="none" strike="noStrike" baseline="-25000" dirty="0">
                          <a:effectLst/>
                        </a:rPr>
                        <a:t>1/2</a:t>
                      </a:r>
                      <a:r>
                        <a:rPr lang="en-US" sz="1000" u="none" strike="noStrike" dirty="0">
                          <a:effectLst/>
                        </a:rPr>
                        <a:t>   → 1s</a:t>
                      </a:r>
                      <a:r>
                        <a:rPr lang="en-US" sz="1000" u="none" strike="noStrike" baseline="30000" dirty="0">
                          <a:effectLst/>
                        </a:rPr>
                        <a:t>2</a:t>
                      </a:r>
                      <a:r>
                        <a:rPr lang="en-US" sz="1000" u="none" strike="noStrike" dirty="0">
                          <a:effectLst/>
                        </a:rPr>
                        <a:t> 2p</a:t>
                      </a:r>
                      <a:r>
                        <a:rPr lang="en-US" sz="1000" u="none" strike="noStrike" baseline="-25000" dirty="0">
                          <a:effectLst/>
                        </a:rPr>
                        <a:t>3/2</a:t>
                      </a:r>
                      <a:r>
                        <a:rPr lang="en-US" sz="1000" u="none" strike="noStrike" dirty="0">
                          <a:effectLst/>
                        </a:rPr>
                        <a:t> radiative transition in Li-like uranium ions via resonant coherent excitation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ESR-Cave</a:t>
                      </a:r>
                      <a:r>
                        <a:rPr lang="de-DE" sz="1200" u="none" strike="noStrike" baseline="0" dirty="0" smtClean="0">
                          <a:effectLst/>
                        </a:rPr>
                        <a:t> A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35,5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extLst>
                  <a:ext uri="{0D108BD9-81ED-4DB2-BD59-A6C34878D82A}">
                    <a16:rowId xmlns:a16="http://schemas.microsoft.com/office/drawing/2014/main" val="3333416185"/>
                  </a:ext>
                </a:extLst>
              </a:tr>
              <a:tr h="7760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G-22-00134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Precision x-ray spectroscopy of helium-like uranium using  metallic magnetic calorimeter detectors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32,0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148776"/>
                  </a:ext>
                </a:extLst>
              </a:tr>
              <a:tr h="33357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 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u="none" strike="noStrike" dirty="0">
                          <a:effectLst/>
                        </a:rPr>
                        <a:t> </a:t>
                      </a:r>
                      <a:r>
                        <a:rPr lang="de-DE" sz="2000" b="1" dirty="0" smtClean="0"/>
                        <a:t>SPARC </a:t>
                      </a:r>
                      <a:r>
                        <a:rPr lang="de-DE" sz="2000" b="1" dirty="0" err="1" smtClean="0"/>
                        <a:t>research</a:t>
                      </a:r>
                      <a:r>
                        <a:rPr lang="de-DE" sz="2000" b="1" dirty="0" smtClean="0"/>
                        <a:t> </a:t>
                      </a:r>
                      <a:r>
                        <a:rPr lang="de-DE" sz="2000" b="1" dirty="0" err="1" smtClean="0"/>
                        <a:t>progam</a:t>
                      </a:r>
                      <a:r>
                        <a:rPr lang="de-DE" sz="2000" b="1" dirty="0" smtClean="0"/>
                        <a:t> limited </a:t>
                      </a:r>
                      <a:r>
                        <a:rPr lang="de-DE" sz="2000" b="1" dirty="0" err="1" smtClean="0"/>
                        <a:t>by</a:t>
                      </a:r>
                      <a:r>
                        <a:rPr lang="de-DE" sz="2000" b="1" dirty="0" smtClean="0"/>
                        <a:t> </a:t>
                      </a:r>
                      <a:r>
                        <a:rPr lang="de-DE" sz="2000" b="1" dirty="0" err="1" smtClean="0"/>
                        <a:t>availability</a:t>
                      </a:r>
                      <a:r>
                        <a:rPr lang="de-DE" sz="2000" b="1" dirty="0" smtClean="0"/>
                        <a:t> </a:t>
                      </a:r>
                      <a:r>
                        <a:rPr lang="de-DE" sz="2000" b="1" dirty="0" err="1" smtClean="0"/>
                        <a:t>of</a:t>
                      </a:r>
                      <a:r>
                        <a:rPr lang="de-DE" sz="2000" b="1" dirty="0" smtClean="0"/>
                        <a:t> </a:t>
                      </a:r>
                      <a:r>
                        <a:rPr lang="de-DE" sz="2000" b="1" dirty="0" err="1" smtClean="0"/>
                        <a:t>beamtime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389,5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rgbClr val="F9B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846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G-22-00029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X-ray spectroscopy of slow Xe</a:t>
                      </a:r>
                      <a:r>
                        <a:rPr lang="en-US" sz="1000" u="none" strike="noStrike" baseline="30000" dirty="0">
                          <a:effectLst/>
                        </a:rPr>
                        <a:t>54+</a:t>
                      </a:r>
                      <a:r>
                        <a:rPr lang="en-US" sz="1000" u="none" strike="noStrike" dirty="0">
                          <a:effectLst/>
                        </a:rPr>
                        <a:t> + </a:t>
                      </a:r>
                      <a:r>
                        <a:rPr lang="en-US" sz="1000" u="none" strike="noStrike" dirty="0" err="1">
                          <a:effectLst/>
                        </a:rPr>
                        <a:t>Xe</a:t>
                      </a:r>
                      <a:r>
                        <a:rPr lang="en-US" sz="1000" u="none" strike="noStrike" dirty="0">
                          <a:effectLst/>
                        </a:rPr>
                        <a:t> collisions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36,0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331785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G-22-00037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Atomic Processes in the Wake of Neutron-Star Mergers: Electron-Ion Recombination of Low-Charged Heavy Ions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46,0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841093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G-22-00060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Proton-capture on </a:t>
                      </a:r>
                      <a:r>
                        <a:rPr lang="en-US" sz="1000" u="none" strike="noStrike" baseline="30000" dirty="0">
                          <a:effectLst/>
                        </a:rPr>
                        <a:t>91</a:t>
                      </a:r>
                      <a:r>
                        <a:rPr lang="en-US" sz="1000" u="none" strike="noStrike" dirty="0">
                          <a:effectLst/>
                        </a:rPr>
                        <a:t>Nb -  A key to the explosive nucleosynthesis of the p nuclei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FRS-ESR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44,5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extLst>
                  <a:ext uri="{0D108BD9-81ED-4DB2-BD59-A6C34878D82A}">
                    <a16:rowId xmlns:a16="http://schemas.microsoft.com/office/drawing/2014/main" val="2939138312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G-22-00068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Towards testing three-loop effects of bound-state QED in </a:t>
                      </a:r>
                      <a:r>
                        <a:rPr lang="en-US" sz="1000" u="none" strike="noStrike" dirty="0" err="1">
                          <a:effectLst/>
                        </a:rPr>
                        <a:t>heliumlike</a:t>
                      </a:r>
                      <a:r>
                        <a:rPr lang="en-US" sz="1000" u="none" strike="noStrike" dirty="0">
                          <a:effectLst/>
                        </a:rPr>
                        <a:t> uranium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ESR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38,0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35521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G-22-00070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Dielectronic</a:t>
                      </a:r>
                      <a:r>
                        <a:rPr lang="en-US" sz="1000" u="none" strike="noStrike" dirty="0">
                          <a:effectLst/>
                        </a:rPr>
                        <a:t> and </a:t>
                      </a:r>
                      <a:r>
                        <a:rPr lang="en-US" sz="1000" u="none" strike="noStrike" dirty="0" err="1">
                          <a:effectLst/>
                        </a:rPr>
                        <a:t>trielectronic</a:t>
                      </a:r>
                      <a:r>
                        <a:rPr lang="en-US" sz="1000" u="none" strike="noStrike" dirty="0">
                          <a:effectLst/>
                        </a:rPr>
                        <a:t> recombination in sulfur ions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21,0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021017"/>
                  </a:ext>
                </a:extLst>
              </a:tr>
              <a:tr h="20985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>
                          <a:effectLst/>
                        </a:rPr>
                        <a:t>G-22-00072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Commissioning and First Storage Ring Experiments of the CRYRING Transverse Electron </a:t>
                      </a:r>
                      <a:r>
                        <a:rPr lang="en-US" sz="1000" u="none" strike="noStrike" dirty="0" smtClean="0">
                          <a:effectLst/>
                        </a:rPr>
                        <a:t>Target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27,0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762164"/>
                  </a:ext>
                </a:extLst>
              </a:tr>
              <a:tr h="18649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G-22-00072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Commissioning and First Storage Ring Experiments of the CRYRING Transverse Electron </a:t>
                      </a:r>
                      <a:r>
                        <a:rPr lang="en-US" sz="1000" u="none" strike="noStrike" dirty="0" smtClean="0">
                          <a:effectLst/>
                        </a:rPr>
                        <a:t>Target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54,0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25278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G-22-00075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Laser spectroscopy of the (1s</a:t>
                      </a:r>
                      <a:r>
                        <a:rPr lang="en-US" sz="1000" u="none" strike="noStrike" baseline="30000" dirty="0">
                          <a:effectLst/>
                        </a:rPr>
                        <a:t>2</a:t>
                      </a:r>
                      <a:r>
                        <a:rPr lang="en-US" sz="1000" u="none" strike="noStrike" dirty="0">
                          <a:effectLst/>
                        </a:rPr>
                        <a:t> 2s2p) </a:t>
                      </a:r>
                      <a:r>
                        <a:rPr lang="en-US" sz="1000" u="none" strike="noStrike" baseline="30000" dirty="0">
                          <a:effectLst/>
                        </a:rPr>
                        <a:t>3</a:t>
                      </a:r>
                      <a:r>
                        <a:rPr lang="en-US" sz="1000" u="none" strike="noStrike" dirty="0">
                          <a:effectLst/>
                        </a:rPr>
                        <a:t>P</a:t>
                      </a:r>
                      <a:r>
                        <a:rPr lang="en-US" sz="1000" u="none" strike="noStrike" baseline="-25000" dirty="0">
                          <a:effectLst/>
                        </a:rPr>
                        <a:t>0</a:t>
                      </a:r>
                      <a:r>
                        <a:rPr lang="en-US" sz="1000" u="none" strike="noStrike" dirty="0">
                          <a:effectLst/>
                        </a:rPr>
                        <a:t> - </a:t>
                      </a:r>
                      <a:r>
                        <a:rPr lang="en-US" sz="1000" u="none" strike="noStrike" baseline="30000" dirty="0">
                          <a:effectLst/>
                        </a:rPr>
                        <a:t>3</a:t>
                      </a:r>
                      <a:r>
                        <a:rPr lang="en-US" sz="1000" u="none" strike="noStrike" dirty="0">
                          <a:effectLst/>
                        </a:rPr>
                        <a:t>P</a:t>
                      </a:r>
                      <a:r>
                        <a:rPr lang="en-US" sz="1000" u="none" strike="noStrike" baseline="-25000" dirty="0">
                          <a:effectLst/>
                        </a:rPr>
                        <a:t>1</a:t>
                      </a:r>
                      <a:r>
                        <a:rPr lang="en-US" sz="1000" u="none" strike="noStrike" dirty="0">
                          <a:effectLst/>
                        </a:rPr>
                        <a:t> level splitting in Be-like krypton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27,0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436565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G-22-00087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Astrophysical nuclear reactions between bare ions using FISIC+CARME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CRYRING-intern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18,0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extLst>
                  <a:ext uri="{0D108BD9-81ED-4DB2-BD59-A6C34878D82A}">
                    <a16:rowId xmlns:a16="http://schemas.microsoft.com/office/drawing/2014/main" val="3932757482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G-22-00093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Influence of hyperfine interaction on the nuclear electron capture decay in </a:t>
                      </a:r>
                      <a:r>
                        <a:rPr lang="en-US" sz="1000" u="none" strike="noStrike" baseline="30000" dirty="0">
                          <a:effectLst/>
                        </a:rPr>
                        <a:t>111</a:t>
                      </a:r>
                      <a:r>
                        <a:rPr lang="en-US" sz="1000" u="none" strike="noStrike" dirty="0">
                          <a:effectLst/>
                        </a:rPr>
                        <a:t>Sn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FRS-ESR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20,5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extLst>
                  <a:ext uri="{0D108BD9-81ED-4DB2-BD59-A6C34878D82A}">
                    <a16:rowId xmlns:a16="http://schemas.microsoft.com/office/drawing/2014/main" val="2431262971"/>
                  </a:ext>
                </a:extLst>
              </a:tr>
              <a:tr h="19731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G-22-00130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Cooling and precision spectroscopy of </a:t>
                      </a:r>
                      <a:r>
                        <a:rPr lang="en-US" sz="1000" u="none" strike="noStrike" baseline="30000" dirty="0">
                          <a:effectLst/>
                        </a:rPr>
                        <a:t>209</a:t>
                      </a:r>
                      <a:r>
                        <a:rPr lang="en-US" sz="1000" u="none" strike="noStrike" dirty="0">
                          <a:effectLst/>
                        </a:rPr>
                        <a:t>Bi</a:t>
                      </a:r>
                      <a:r>
                        <a:rPr lang="en-US" sz="1000" u="none" strike="noStrike" baseline="30000" dirty="0">
                          <a:effectLst/>
                        </a:rPr>
                        <a:t>82+</a:t>
                      </a:r>
                      <a:r>
                        <a:rPr lang="en-US" sz="1000" u="none" strike="noStrike" dirty="0">
                          <a:effectLst/>
                        </a:rPr>
                        <a:t> ion ensembles  with the ARTEMIS and SPECTRAP experiments at the HITRAP facility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ESR-HITRAP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63,0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364881"/>
                  </a:ext>
                </a:extLst>
              </a:tr>
              <a:tr h="16087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G-22-00140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High-resolution measurement of the exotic Two-Electron One-Photon decay (TEOP) of the </a:t>
                      </a:r>
                      <a:r>
                        <a:rPr lang="en-US" sz="1000" u="none" strike="noStrike" dirty="0" smtClean="0">
                          <a:effectLst/>
                        </a:rPr>
                        <a:t>1s</a:t>
                      </a:r>
                      <a:r>
                        <a:rPr lang="en-US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000" u="none" strike="noStrike" dirty="0" smtClean="0">
                          <a:effectLst/>
                        </a:rPr>
                        <a:t>2s</a:t>
                      </a:r>
                      <a:r>
                        <a:rPr lang="en-US" sz="1000" u="none" strike="noStrike" baseline="30000" dirty="0" smtClean="0">
                          <a:effectLst/>
                        </a:rPr>
                        <a:t>2</a:t>
                      </a:r>
                      <a:r>
                        <a:rPr lang="en-US" sz="1000" u="none" strike="noStrike" dirty="0" smtClean="0">
                          <a:effectLst/>
                        </a:rPr>
                        <a:t> </a:t>
                      </a:r>
                      <a:r>
                        <a:rPr lang="en-US" sz="1000" u="none" strike="noStrike" dirty="0">
                          <a:effectLst/>
                        </a:rPr>
                        <a:t>state in Li-like uranium.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24,0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extLst>
                  <a:ext uri="{0D108BD9-81ED-4DB2-BD59-A6C34878D82A}">
                    <a16:rowId xmlns:a16="http://schemas.microsoft.com/office/drawing/2014/main" val="2494233530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G-22-00152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Systematic measurement of electron capture cross  sections in the unexplored low collision energy regime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45,0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extLst>
                  <a:ext uri="{0D108BD9-81ED-4DB2-BD59-A6C34878D82A}">
                    <a16:rowId xmlns:a16="http://schemas.microsoft.com/office/drawing/2014/main" val="2732534154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G-22-00159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Fast Ion – Slow Ion Collisions @ CRYRING:  Exploring quantum dynamics of N-body systems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ESR-CRYRING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71,0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/>
                </a:tc>
                <a:extLst>
                  <a:ext uri="{0D108BD9-81ED-4DB2-BD59-A6C34878D82A}">
                    <a16:rowId xmlns:a16="http://schemas.microsoft.com/office/drawing/2014/main" val="1261433931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G-22-00165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Heavy Ion Storage Ring Experiments of Nuclear Excitation by Electron Capture (NEEC)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A-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27,5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52490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G-22-00172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Exploring the limits of bunched beam laser cooling of relativistic stored ions, using 3 laser beams (pulsed and </a:t>
                      </a:r>
                      <a:r>
                        <a:rPr lang="en-US" sz="1000" u="none" strike="noStrike" dirty="0" err="1">
                          <a:effectLst/>
                        </a:rPr>
                        <a:t>cw</a:t>
                      </a:r>
                      <a:r>
                        <a:rPr lang="en-US" sz="1000" u="none" strike="noStrike" dirty="0">
                          <a:effectLst/>
                        </a:rPr>
                        <a:t>)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ESR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39,5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211418"/>
                  </a:ext>
                </a:extLst>
              </a:tr>
            </a:tbl>
          </a:graphicData>
        </a:graphic>
      </p:graphicFrame>
      <p:pic>
        <p:nvPicPr>
          <p:cNvPr id="11" name="Grafik 9">
            <a:extLst>
              <a:ext uri="{FF2B5EF4-FFF2-40B4-BE49-F238E27FC236}">
                <a16:creationId xmlns:a16="http://schemas.microsoft.com/office/drawing/2014/main" id="{D2740FB8-336A-3636-F71B-6C85E76E52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97" y="1617451"/>
            <a:ext cx="1155770" cy="115577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" y="1033581"/>
            <a:ext cx="1432894" cy="407391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080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A &amp; A</a:t>
            </a:r>
            <a:r>
              <a:rPr lang="de-DE" baseline="30000" dirty="0" smtClean="0"/>
              <a:t>-</a:t>
            </a:r>
            <a:r>
              <a:rPr lang="de-DE" dirty="0" smtClean="0"/>
              <a:t> </a:t>
            </a:r>
            <a:r>
              <a:rPr lang="de-DE" dirty="0" err="1" smtClean="0"/>
              <a:t>Rated</a:t>
            </a:r>
            <a:r>
              <a:rPr lang="de-DE" baseline="30000" dirty="0" smtClean="0"/>
              <a:t>  </a:t>
            </a:r>
            <a:r>
              <a:rPr lang="de-DE" dirty="0" smtClean="0"/>
              <a:t>P-PAC </a:t>
            </a:r>
            <a:r>
              <a:rPr lang="de-DE" dirty="0" err="1" smtClean="0"/>
              <a:t>Proposals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2024 - 2025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096000" y="4038787"/>
            <a:ext cx="5707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ED7D31"/>
                </a:solidFill>
              </a:rPr>
              <a:t>Orange </a:t>
            </a:r>
            <a:r>
              <a:rPr lang="de-DE" sz="1000" dirty="0" err="1" smtClean="0">
                <a:solidFill>
                  <a:srgbClr val="ED7D31"/>
                </a:solidFill>
              </a:rPr>
              <a:t>shaded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entries</a:t>
            </a:r>
            <a:r>
              <a:rPr lang="de-DE" sz="1000" dirty="0" smtClean="0">
                <a:solidFill>
                  <a:srgbClr val="ED7D31"/>
                </a:solidFill>
              </a:rPr>
              <a:t>: </a:t>
            </a:r>
            <a:r>
              <a:rPr lang="de-DE" sz="1000" dirty="0" err="1" smtClean="0">
                <a:solidFill>
                  <a:srgbClr val="ED7D31"/>
                </a:solidFill>
              </a:rPr>
              <a:t>Spearheaded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by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or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with</a:t>
            </a:r>
            <a:r>
              <a:rPr lang="de-DE" sz="1000" dirty="0" smtClean="0">
                <a:solidFill>
                  <a:srgbClr val="ED7D31"/>
                </a:solidFill>
              </a:rPr>
              <a:t> strong </a:t>
            </a:r>
            <a:r>
              <a:rPr lang="de-DE" sz="1000" dirty="0" err="1" smtClean="0">
                <a:solidFill>
                  <a:srgbClr val="ED7D31"/>
                </a:solidFill>
              </a:rPr>
              <a:t>participation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of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groups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from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the</a:t>
            </a:r>
            <a:r>
              <a:rPr lang="de-DE" sz="1000" dirty="0" smtClean="0">
                <a:solidFill>
                  <a:srgbClr val="ED7D31"/>
                </a:solidFill>
              </a:rPr>
              <a:t> </a:t>
            </a:r>
            <a:r>
              <a:rPr lang="de-DE" sz="1000" dirty="0" err="1" smtClean="0">
                <a:solidFill>
                  <a:srgbClr val="ED7D31"/>
                </a:solidFill>
              </a:rPr>
              <a:t>ErUM</a:t>
            </a:r>
            <a:r>
              <a:rPr lang="de-DE" sz="1000" dirty="0" smtClean="0">
                <a:solidFill>
                  <a:srgbClr val="ED7D31"/>
                </a:solidFill>
              </a:rPr>
              <a:t>-FSP APPA</a:t>
            </a:r>
            <a:endParaRPr lang="de-DE" sz="1000" dirty="0">
              <a:solidFill>
                <a:srgbClr val="ED7D31"/>
              </a:solidFill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998315"/>
              </p:ext>
            </p:extLst>
          </p:nvPr>
        </p:nvGraphicFramePr>
        <p:xfrm>
          <a:off x="1441784" y="822316"/>
          <a:ext cx="10114547" cy="32058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9995">
                  <a:extLst>
                    <a:ext uri="{9D8B030D-6E8A-4147-A177-3AD203B41FA5}">
                      <a16:colId xmlns:a16="http://schemas.microsoft.com/office/drawing/2014/main" val="942165970"/>
                    </a:ext>
                  </a:extLst>
                </a:gridCol>
                <a:gridCol w="6653463">
                  <a:extLst>
                    <a:ext uri="{9D8B030D-6E8A-4147-A177-3AD203B41FA5}">
                      <a16:colId xmlns:a16="http://schemas.microsoft.com/office/drawing/2014/main" val="3221408168"/>
                    </a:ext>
                  </a:extLst>
                </a:gridCol>
                <a:gridCol w="1149016">
                  <a:extLst>
                    <a:ext uri="{9D8B030D-6E8A-4147-A177-3AD203B41FA5}">
                      <a16:colId xmlns:a16="http://schemas.microsoft.com/office/drawing/2014/main" val="3040946578"/>
                    </a:ext>
                  </a:extLst>
                </a:gridCol>
                <a:gridCol w="764005">
                  <a:extLst>
                    <a:ext uri="{9D8B030D-6E8A-4147-A177-3AD203B41FA5}">
                      <a16:colId xmlns:a16="http://schemas.microsoft.com/office/drawing/2014/main" val="2123921163"/>
                    </a:ext>
                  </a:extLst>
                </a:gridCol>
                <a:gridCol w="788068">
                  <a:extLst>
                    <a:ext uri="{9D8B030D-6E8A-4147-A177-3AD203B41FA5}">
                      <a16:colId xmlns:a16="http://schemas.microsoft.com/office/drawing/2014/main" val="391355227"/>
                    </a:ext>
                  </a:extLst>
                </a:gridCol>
              </a:tblGrid>
              <a:tr h="206844">
                <a:tc>
                  <a:txBody>
                    <a:bodyPr/>
                    <a:lstStyle/>
                    <a:p>
                      <a:pPr algn="ctr" fontAlgn="t"/>
                      <a:r>
                        <a:rPr lang="de-DE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2000" b="1" u="none" strike="noStrike" dirty="0">
                          <a:effectLst/>
                        </a:rPr>
                        <a:t>Title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2000" b="1" u="none" strike="noStrike" dirty="0">
                          <a:effectLst/>
                        </a:rPr>
                        <a:t>Facility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2000" b="1" u="none" strike="noStrike" dirty="0">
                          <a:effectLst/>
                        </a:rPr>
                        <a:t>Grade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2000" b="1" u="none" strike="noStrike" dirty="0" err="1">
                          <a:effectLst/>
                        </a:rPr>
                        <a:t>Shifts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>
                    <a:solidFill>
                      <a:srgbClr val="F9B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667535"/>
                  </a:ext>
                </a:extLst>
              </a:tr>
              <a:tr h="16406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P-22-00044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Semiconductor doping and annealing with intense ion pulses from laser-plasma acceleration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PHELIX-PT</a:t>
                      </a:r>
                      <a:r>
                        <a:rPr lang="de-DE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859743"/>
                  </a:ext>
                </a:extLst>
              </a:tr>
              <a:tr h="16406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P-22-00048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The enhanced TNSA boosted by the direct laser accelerated electrons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PHELIX</a:t>
                      </a:r>
                      <a:r>
                        <a:rPr lang="de-DE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-PTA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97599"/>
                  </a:ext>
                </a:extLst>
              </a:tr>
              <a:tr h="11864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P-22-00089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Particle acceleration in a laser-driven magnetized plasma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Z6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7298"/>
                  </a:ext>
                </a:extLst>
              </a:tr>
              <a:tr h="9729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P-22-00125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First compression experiments of carbon with SIS-18beams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HHT-HIHEX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47537"/>
                  </a:ext>
                </a:extLst>
              </a:tr>
              <a:tr h="9729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P-22-00131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Verification and calibration measurements of I-BEAT 3D V2.0 for measuring the energy distribution of laser accelerated protons at the PHELIX facility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PHELIX</a:t>
                      </a:r>
                      <a:r>
                        <a:rPr lang="de-DE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-PTA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952551"/>
                  </a:ext>
                </a:extLst>
              </a:tr>
              <a:tr h="11804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P-22-00135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Investigation of the fountain field during ion acceleration by intense laser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PHELIX</a:t>
                      </a:r>
                      <a:r>
                        <a:rPr lang="de-DE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-PTA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653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P-22-00137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Detection of ion-beam heating induced melting and graphitization by laser-driven x-ray probing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HHT-HIHEX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effectLst/>
                        </a:rPr>
                        <a:t>A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32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030668"/>
                  </a:ext>
                </a:extLst>
              </a:tr>
              <a:tr h="33357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>
                          <a:effectLst/>
                        </a:rPr>
                        <a:t> 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u="none" strike="noStrike" dirty="0">
                          <a:effectLst/>
                        </a:rPr>
                        <a:t> 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 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9BE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126</a:t>
                      </a:r>
                      <a:endParaRPr lang="de-DE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rgbClr val="F9BE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8466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P-22-00035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Time dependent focusing of laser driven proton beams in hemispherical-cone shaped target geometry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PHELIX</a:t>
                      </a:r>
                      <a:r>
                        <a:rPr lang="de-DE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-PTA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 smtClean="0">
                          <a:effectLst/>
                        </a:rPr>
                        <a:t>20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331785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P-22-00066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Non-linear Compton scattering from intense laser pulse interactions with expanding foil targets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PHELIX</a:t>
                      </a:r>
                      <a:r>
                        <a:rPr lang="de-DE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-PTA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841093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P-22-00106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Effect of Microstructural Heterogeneities on Material Damage and Failure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HHT-PRIOR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138312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P-22-00124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Polarization Measurements of Laser-Accelerated 3He Ions from Polarized 3He-Gas Target (Continuation)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PHELIX</a:t>
                      </a:r>
                      <a:r>
                        <a:rPr lang="de-DE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-PTA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035521"/>
                  </a:ext>
                </a:extLst>
              </a:tr>
              <a:tr h="15321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u="none" strike="noStrike" dirty="0" smtClean="0">
                          <a:effectLst/>
                        </a:rPr>
                        <a:t>P-22-00144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smtClean="0">
                          <a:effectLst/>
                        </a:rPr>
                        <a:t>Understanding liquid-liquid phase transformations by temperature-dependent density and viscosity measurements at high pressures using high energy proton microscopy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HHT-PRIOR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 dirty="0">
                          <a:effectLst/>
                        </a:rPr>
                        <a:t>A-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18" marR="6918" marT="6918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021017"/>
                  </a:ext>
                </a:extLst>
              </a:tr>
            </a:tbl>
          </a:graphicData>
        </a:graphic>
      </p:graphicFrame>
      <p:pic>
        <p:nvPicPr>
          <p:cNvPr id="11" name="Grafik 9">
            <a:extLst>
              <a:ext uri="{FF2B5EF4-FFF2-40B4-BE49-F238E27FC236}">
                <a16:creationId xmlns:a16="http://schemas.microsoft.com/office/drawing/2014/main" id="{D2740FB8-336A-3636-F71B-6C85E76E52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19" y="1619483"/>
            <a:ext cx="1155770" cy="115577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D678DB2-ED8C-44AE-80AE-90E474ED1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52" t="15205"/>
          <a:stretch/>
        </p:blipFill>
        <p:spPr>
          <a:xfrm>
            <a:off x="78205" y="944479"/>
            <a:ext cx="1185968" cy="74838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493543" y="4326541"/>
            <a:ext cx="7814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 addition, there are stand-alone PHELIX beam times which are called for on a yearly basis. </a:t>
            </a:r>
            <a:endParaRPr lang="en-US" sz="16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Highlights 2024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0" y="6659563"/>
            <a:ext cx="10487025" cy="198437"/>
          </a:xfrm>
        </p:spPr>
        <p:txBody>
          <a:bodyPr/>
          <a:lstStyle/>
          <a:p>
            <a:pPr>
              <a:defRPr/>
            </a:pPr>
            <a:r>
              <a:rPr lang="en-US" smtClean="0"/>
              <a:t>Stefan Schippers for the APPA Collaborations, KHuK Annual Meeting, Bad Honnef, 06 December 2024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8" y="850676"/>
            <a:ext cx="7514118" cy="258197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b="33252"/>
          <a:stretch/>
        </p:blipFill>
        <p:spPr>
          <a:xfrm>
            <a:off x="4125421" y="2176493"/>
            <a:ext cx="3267263" cy="23251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50" y="3432655"/>
            <a:ext cx="2520701" cy="3352807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5157504" y="3316929"/>
            <a:ext cx="6448991" cy="3342635"/>
            <a:chOff x="2378604" y="3259494"/>
            <a:chExt cx="5707304" cy="2958204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8604" y="3259494"/>
              <a:ext cx="5707304" cy="2958204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7"/>
            <a:srcRect b="20146"/>
            <a:stretch/>
          </p:blipFill>
          <p:spPr>
            <a:xfrm>
              <a:off x="4909649" y="4203942"/>
              <a:ext cx="3049740" cy="241870"/>
            </a:xfrm>
            <a:prstGeom prst="rect">
              <a:avLst/>
            </a:prstGeom>
          </p:spPr>
        </p:pic>
      </p:grp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79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7B26E9C2-84B2-427A-8C14-68D76B1704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/>
          <a:stretch/>
        </p:blipFill>
        <p:spPr>
          <a:xfrm>
            <a:off x="-11835" y="1641771"/>
            <a:ext cx="12228516" cy="4104031"/>
          </a:xfrm>
          <a:prstGeom prst="rect">
            <a:avLst/>
          </a:prstGeom>
          <a:ln w="38100"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2800" dirty="0" smtClean="0"/>
              <a:t>Experimental Setups at </a:t>
            </a:r>
            <a:r>
              <a:rPr lang="de-DE" sz="2800" dirty="0" err="1" smtClean="0"/>
              <a:t>the</a:t>
            </a:r>
            <a:r>
              <a:rPr lang="de-DE" sz="2800" dirty="0" smtClean="0"/>
              <a:t> CRYRING@ESR </a:t>
            </a:r>
            <a:r>
              <a:rPr lang="de-DE" sz="2800" dirty="0" err="1" smtClean="0"/>
              <a:t>Electron</a:t>
            </a:r>
            <a:r>
              <a:rPr lang="de-DE" sz="2800" dirty="0" smtClean="0"/>
              <a:t> Cooler</a:t>
            </a:r>
            <a:endParaRPr lang="de-DE" sz="28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5668873-87E9-4B3F-BE2F-D75A72F7FC09}"/>
              </a:ext>
            </a:extLst>
          </p:cNvPr>
          <p:cNvSpPr txBox="1"/>
          <p:nvPr/>
        </p:nvSpPr>
        <p:spPr>
          <a:xfrm>
            <a:off x="2860339" y="1209254"/>
            <a:ext cx="844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CRYRING </a:t>
            </a:r>
            <a:r>
              <a:rPr lang="de-DE" sz="2800" dirty="0" err="1"/>
              <a:t>electron</a:t>
            </a:r>
            <a:r>
              <a:rPr lang="de-DE" sz="2800" dirty="0"/>
              <a:t> </a:t>
            </a:r>
            <a:r>
              <a:rPr lang="de-DE" sz="2800" dirty="0" smtClean="0"/>
              <a:t>cooler </a:t>
            </a:r>
            <a:r>
              <a:rPr lang="de-DE" sz="2800" dirty="0" err="1" smtClean="0"/>
              <a:t>providing</a:t>
            </a:r>
            <a:r>
              <a:rPr lang="de-DE" sz="2800" dirty="0" smtClean="0"/>
              <a:t> ultra-</a:t>
            </a:r>
            <a:r>
              <a:rPr lang="de-DE" sz="2800" dirty="0" err="1" smtClean="0"/>
              <a:t>cold</a:t>
            </a:r>
            <a:r>
              <a:rPr lang="de-DE" sz="2800" dirty="0" smtClean="0"/>
              <a:t> </a:t>
            </a:r>
            <a:r>
              <a:rPr lang="de-DE" sz="2800" dirty="0" err="1" smtClean="0"/>
              <a:t>electrons</a:t>
            </a:r>
            <a:endParaRPr lang="de-DE" sz="2800" dirty="0"/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49495A4D-D90A-0ADC-EB9B-A0B992003FFA}"/>
              </a:ext>
            </a:extLst>
          </p:cNvPr>
          <p:cNvSpPr txBox="1">
            <a:spLocks/>
          </p:cNvSpPr>
          <p:nvPr/>
        </p:nvSpPr>
        <p:spPr>
          <a:xfrm>
            <a:off x="10195518" y="6504038"/>
            <a:ext cx="1805138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F3FC230-DEB5-4BF3-B1A7-64EAF675BC55}" type="slidenum">
              <a:rPr lang="en-US" sz="1400" smtClean="0"/>
              <a:pPr>
                <a:defRPr/>
              </a:pPr>
              <a:t>8</a:t>
            </a:fld>
            <a:endParaRPr lang="en-US" sz="1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37" name="Gruppieren 36"/>
          <p:cNvGrpSpPr/>
          <p:nvPr/>
        </p:nvGrpSpPr>
        <p:grpSpPr>
          <a:xfrm>
            <a:off x="2925927" y="849298"/>
            <a:ext cx="9067130" cy="5837302"/>
            <a:chOff x="2925927" y="849298"/>
            <a:chExt cx="9067130" cy="5837302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2925927" y="849298"/>
              <a:ext cx="9067130" cy="5837302"/>
              <a:chOff x="2925927" y="849298"/>
              <a:chExt cx="9067130" cy="5837302"/>
            </a:xfrm>
          </p:grpSpPr>
          <p:grpSp>
            <p:nvGrpSpPr>
              <p:cNvPr id="23" name="Gruppieren 22"/>
              <p:cNvGrpSpPr/>
              <p:nvPr/>
            </p:nvGrpSpPr>
            <p:grpSpPr>
              <a:xfrm>
                <a:off x="4478805" y="3651869"/>
                <a:ext cx="7514252" cy="3034731"/>
                <a:chOff x="3756118" y="3693785"/>
                <a:chExt cx="7514252" cy="3034731"/>
              </a:xfrm>
            </p:grpSpPr>
            <p:sp>
              <p:nvSpPr>
                <p:cNvPr id="6" name="Textfeld 5"/>
                <p:cNvSpPr txBox="1"/>
                <p:nvPr/>
              </p:nvSpPr>
              <p:spPr>
                <a:xfrm>
                  <a:off x="8410892" y="5745802"/>
                  <a:ext cx="1427314" cy="954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2800" dirty="0" err="1" smtClean="0"/>
                    <a:t>particle</a:t>
                  </a:r>
                  <a:r>
                    <a:rPr lang="de-DE" sz="2800" dirty="0" smtClean="0"/>
                    <a:t> </a:t>
                  </a:r>
                </a:p>
                <a:p>
                  <a:r>
                    <a:rPr lang="de-DE" sz="2800" dirty="0" err="1" smtClean="0"/>
                    <a:t>detector</a:t>
                  </a:r>
                  <a:endParaRPr lang="de-DE" sz="2800" dirty="0"/>
                </a:p>
              </p:txBody>
            </p:sp>
            <p:cxnSp>
              <p:nvCxnSpPr>
                <p:cNvPr id="17" name="Gerade Verbindung mit Pfeil 16"/>
                <p:cNvCxnSpPr/>
                <p:nvPr/>
              </p:nvCxnSpPr>
              <p:spPr>
                <a:xfrm flipV="1">
                  <a:off x="8620838" y="4380651"/>
                  <a:ext cx="851993" cy="1507244"/>
                </a:xfrm>
                <a:prstGeom prst="straightConnector1">
                  <a:avLst/>
                </a:prstGeom>
                <a:ln w="57150">
                  <a:solidFill>
                    <a:srgbClr val="FFF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Grafik 1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47602" y="5866527"/>
                  <a:ext cx="1122768" cy="861989"/>
                </a:xfrm>
                <a:prstGeom prst="rect">
                  <a:avLst/>
                </a:prstGeom>
              </p:spPr>
            </p:pic>
            <p:pic>
              <p:nvPicPr>
                <p:cNvPr id="19" name="Picture 3" descr="C:\Users\brandau\Desktop\kepco_$_58.JP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" b="2045"/>
                <a:stretch/>
              </p:blipFill>
              <p:spPr bwMode="auto">
                <a:xfrm>
                  <a:off x="3804270" y="3693785"/>
                  <a:ext cx="4256856" cy="2228245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  <a:extLst/>
              </p:spPr>
            </p:pic>
            <p:sp>
              <p:nvSpPr>
                <p:cNvPr id="16" name="Textfeld 15"/>
                <p:cNvSpPr txBox="1"/>
                <p:nvPr/>
              </p:nvSpPr>
              <p:spPr>
                <a:xfrm>
                  <a:off x="3756118" y="5939090"/>
                  <a:ext cx="33457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 err="1"/>
                    <a:t>p</a:t>
                  </a:r>
                  <a:r>
                    <a:rPr lang="de-DE" dirty="0" err="1" smtClean="0"/>
                    <a:t>recise</a:t>
                  </a:r>
                  <a:r>
                    <a:rPr lang="de-DE" dirty="0" smtClean="0"/>
                    <a:t> </a:t>
                  </a:r>
                  <a:r>
                    <a:rPr lang="de-DE" dirty="0" err="1" smtClean="0"/>
                    <a:t>control</a:t>
                  </a:r>
                  <a:r>
                    <a:rPr lang="de-DE" dirty="0" smtClean="0"/>
                    <a:t> </a:t>
                  </a:r>
                  <a:r>
                    <a:rPr lang="de-DE" dirty="0" err="1" smtClean="0"/>
                    <a:t>of</a:t>
                  </a:r>
                  <a:r>
                    <a:rPr lang="de-DE" dirty="0" smtClean="0"/>
                    <a:t> </a:t>
                  </a:r>
                  <a:r>
                    <a:rPr lang="de-DE" dirty="0" err="1" smtClean="0"/>
                    <a:t>electron</a:t>
                  </a:r>
                  <a:r>
                    <a:rPr lang="de-DE" dirty="0" smtClean="0"/>
                    <a:t> </a:t>
                  </a:r>
                  <a:r>
                    <a:rPr lang="de-DE" dirty="0" err="1" smtClean="0"/>
                    <a:t>energy</a:t>
                  </a:r>
                  <a:endParaRPr lang="en-US" dirty="0"/>
                </a:p>
              </p:txBody>
            </p:sp>
            <p:pic>
              <p:nvPicPr>
                <p:cNvPr id="22" name="Grafik 2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46838" y="6186822"/>
                  <a:ext cx="1345941" cy="477809"/>
                </a:xfrm>
                <a:prstGeom prst="rect">
                  <a:avLst/>
                </a:prstGeom>
              </p:spPr>
            </p:pic>
          </p:grpSp>
          <p:sp>
            <p:nvSpPr>
              <p:cNvPr id="29" name="Textfeld 28"/>
              <p:cNvSpPr txBox="1"/>
              <p:nvPr/>
            </p:nvSpPr>
            <p:spPr>
              <a:xfrm>
                <a:off x="2925927" y="849298"/>
                <a:ext cx="6739153" cy="369332"/>
              </a:xfrm>
              <a:prstGeom prst="rect">
                <a:avLst/>
              </a:prstGeom>
              <a:solidFill>
                <a:srgbClr val="F9BE5D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e</a:t>
                </a:r>
                <a:r>
                  <a:rPr lang="de-DE" dirty="0" smtClean="0"/>
                  <a:t>xperimental </a:t>
                </a:r>
                <a:r>
                  <a:rPr lang="de-DE" dirty="0" err="1" smtClean="0"/>
                  <a:t>equipment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highly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integrated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accelerator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hardware</a:t>
                </a:r>
                <a:endParaRPr lang="en-US" dirty="0"/>
              </a:p>
            </p:txBody>
          </p:sp>
        </p:grpSp>
        <p:sp>
          <p:nvSpPr>
            <p:cNvPr id="35" name="Rechteck 34"/>
            <p:cNvSpPr/>
            <p:nvPr/>
          </p:nvSpPr>
          <p:spPr>
            <a:xfrm>
              <a:off x="9665080" y="3377682"/>
              <a:ext cx="1570584" cy="886408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0" y="3118373"/>
            <a:ext cx="5780818" cy="3497703"/>
            <a:chOff x="0" y="3118373"/>
            <a:chExt cx="5780818" cy="3497703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0" y="3118373"/>
              <a:ext cx="5780818" cy="3432686"/>
              <a:chOff x="0" y="3118373"/>
              <a:chExt cx="5780818" cy="3432686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0" y="5001208"/>
                <a:ext cx="1567543" cy="11805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uppieren 13"/>
              <p:cNvGrpSpPr/>
              <p:nvPr/>
            </p:nvGrpSpPr>
            <p:grpSpPr>
              <a:xfrm>
                <a:off x="176439" y="3118373"/>
                <a:ext cx="5604379" cy="3432686"/>
                <a:chOff x="160755" y="3118373"/>
                <a:chExt cx="5604379" cy="3432686"/>
              </a:xfrm>
            </p:grpSpPr>
            <p:grpSp>
              <p:nvGrpSpPr>
                <p:cNvPr id="32" name="Gruppieren 31"/>
                <p:cNvGrpSpPr/>
                <p:nvPr/>
              </p:nvGrpSpPr>
              <p:grpSpPr>
                <a:xfrm>
                  <a:off x="2119130" y="3118373"/>
                  <a:ext cx="3646004" cy="3432686"/>
                  <a:chOff x="2007679" y="3160988"/>
                  <a:chExt cx="3646004" cy="3432686"/>
                </a:xfrm>
              </p:grpSpPr>
              <p:pic>
                <p:nvPicPr>
                  <p:cNvPr id="27" name="Grafik 26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2007679" y="3160988"/>
                    <a:ext cx="2253129" cy="3019951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88900" cap="sq">
                    <a:solidFill>
                      <a:srgbClr val="FFFFFF"/>
                    </a:solidFill>
                    <a:miter lim="800000"/>
                  </a:ln>
                  <a:effectLst>
                    <a:outerShdw blurRad="55000" dist="18000" dir="54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twoPt" dir="t">
                      <a:rot lat="0" lon="0" rev="7200000"/>
                    </a:lightRig>
                  </a:scene3d>
                  <a:sp3d>
                    <a:bevelT w="25400" h="19050"/>
                    <a:contourClr>
                      <a:srgbClr val="FFFFFF"/>
                    </a:contourClr>
                  </a:sp3d>
                </p:spPr>
              </p:pic>
              <p:sp>
                <p:nvSpPr>
                  <p:cNvPr id="30" name="Textfeld 29"/>
                  <p:cNvSpPr txBox="1"/>
                  <p:nvPr/>
                </p:nvSpPr>
                <p:spPr>
                  <a:xfrm>
                    <a:off x="2102454" y="6224342"/>
                    <a:ext cx="355122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dirty="0" err="1"/>
                      <a:t>p</a:t>
                    </a:r>
                    <a:r>
                      <a:rPr lang="de-DE" dirty="0" err="1" smtClean="0"/>
                      <a:t>recision</a:t>
                    </a:r>
                    <a:r>
                      <a:rPr lang="de-DE" dirty="0" smtClean="0"/>
                      <a:t> HV </a:t>
                    </a:r>
                    <a:r>
                      <a:rPr lang="de-DE" dirty="0" err="1" smtClean="0"/>
                      <a:t>divider</a:t>
                    </a:r>
                    <a:r>
                      <a:rPr lang="de-DE" dirty="0" smtClean="0"/>
                      <a:t> (10</a:t>
                    </a:r>
                    <a:r>
                      <a:rPr lang="de-DE" baseline="30000" dirty="0" smtClean="0"/>
                      <a:t>-6</a:t>
                    </a:r>
                    <a:r>
                      <a:rPr lang="de-DE" dirty="0" smtClean="0"/>
                      <a:t> </a:t>
                    </a:r>
                    <a:r>
                      <a:rPr lang="de-DE" dirty="0" err="1" smtClean="0"/>
                      <a:t>accuracy</a:t>
                    </a:r>
                    <a:r>
                      <a:rPr lang="de-DE" dirty="0" smtClean="0"/>
                      <a:t>)</a:t>
                    </a:r>
                    <a:endParaRPr lang="en-US" dirty="0"/>
                  </a:p>
                </p:txBody>
              </p:sp>
            </p:grpSp>
            <p:pic>
              <p:nvPicPr>
                <p:cNvPr id="28" name="Grafik 2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0755" y="5184662"/>
                  <a:ext cx="1122768" cy="861989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</p:grpSp>
        </p:grpSp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251FE8F0-A9F4-E17D-7907-9FA92F76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97040" y="6045394"/>
              <a:ext cx="2132549" cy="570682"/>
            </a:xfrm>
            <a:prstGeom prst="rect">
              <a:avLst/>
            </a:prstGeom>
          </p:spPr>
        </p:pic>
      </p:grpSp>
      <p:sp>
        <p:nvSpPr>
          <p:cNvPr id="8" name="Textfeld 7"/>
          <p:cNvSpPr txBox="1"/>
          <p:nvPr/>
        </p:nvSpPr>
        <p:spPr>
          <a:xfrm>
            <a:off x="54444" y="1282451"/>
            <a:ext cx="255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</a:t>
            </a:r>
            <a:r>
              <a:rPr lang="en-US" b="1" dirty="0" smtClean="0">
                <a:solidFill>
                  <a:srgbClr val="C00000"/>
                </a:solidFill>
              </a:rPr>
              <a:t>uperconducting magnet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2546856" y="1490399"/>
            <a:ext cx="1429043" cy="852013"/>
          </a:xfrm>
          <a:prstGeom prst="straightConnector1">
            <a:avLst/>
          </a:prstGeom>
          <a:ln w="38100">
            <a:solidFill>
              <a:srgbClr val="F9BE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77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2800" dirty="0" err="1" smtClean="0">
                <a:latin typeface="+mn-lt"/>
              </a:rPr>
              <a:t>Electron</a:t>
            </a:r>
            <a:r>
              <a:rPr lang="de-DE" sz="2800" dirty="0" smtClean="0">
                <a:latin typeface="+mn-lt"/>
              </a:rPr>
              <a:t>-Ion </a:t>
            </a:r>
            <a:r>
              <a:rPr lang="de-DE" sz="2800" dirty="0" err="1" smtClean="0">
                <a:latin typeface="+mn-lt"/>
              </a:rPr>
              <a:t>Collision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Spectroscopy</a:t>
            </a:r>
            <a:r>
              <a:rPr lang="de-DE" sz="2800" dirty="0" smtClean="0">
                <a:latin typeface="+mn-lt"/>
              </a:rPr>
              <a:t> at </a:t>
            </a:r>
            <a:r>
              <a:rPr lang="de-DE" sz="2800" dirty="0" err="1" smtClean="0">
                <a:latin typeface="+mn-lt"/>
              </a:rPr>
              <a:t>the</a:t>
            </a:r>
            <a:r>
              <a:rPr lang="de-DE" sz="2800" dirty="0" smtClean="0">
                <a:latin typeface="+mn-lt"/>
              </a:rPr>
              <a:t> </a:t>
            </a:r>
            <a:br>
              <a:rPr lang="de-DE" sz="2800" dirty="0" smtClean="0">
                <a:latin typeface="+mn-lt"/>
              </a:rPr>
            </a:br>
            <a:r>
              <a:rPr lang="de-DE" sz="2800" dirty="0" smtClean="0">
                <a:latin typeface="+mn-lt"/>
              </a:rPr>
              <a:t>CRYRING@ESR </a:t>
            </a:r>
            <a:r>
              <a:rPr lang="de-DE" sz="2800" dirty="0" err="1"/>
              <a:t>E</a:t>
            </a:r>
            <a:r>
              <a:rPr lang="de-DE" sz="2800" dirty="0" err="1" smtClean="0">
                <a:latin typeface="+mn-lt"/>
              </a:rPr>
              <a:t>lectron</a:t>
            </a:r>
            <a:r>
              <a:rPr lang="de-DE" sz="2800" dirty="0" smtClean="0">
                <a:latin typeface="+mn-lt"/>
              </a:rPr>
              <a:t> Cooler</a:t>
            </a:r>
            <a:endParaRPr lang="en-US" sz="2800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43619" y="5569175"/>
            <a:ext cx="10469084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 </a:t>
            </a:r>
            <a:r>
              <a:rPr lang="de-DE" sz="2000" b="1" dirty="0" err="1" smtClean="0"/>
              <a:t>Merged-beams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kinematics</a:t>
            </a:r>
            <a:r>
              <a:rPr lang="de-DE" sz="2000" b="1" dirty="0" smtClean="0"/>
              <a:t>: </a:t>
            </a:r>
            <a:r>
              <a:rPr lang="de-DE" sz="2000" b="1" dirty="0" err="1" smtClean="0"/>
              <a:t>Extremely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low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collision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energies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are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accessible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with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highest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precision</a:t>
            </a:r>
            <a:endParaRPr lang="en-US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390129" y="890133"/>
            <a:ext cx="5688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>
                <a:solidFill>
                  <a:srgbClr val="0070C0"/>
                </a:solidFill>
              </a:rPr>
              <a:t>Decelerated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Be</a:t>
            </a:r>
            <a:r>
              <a:rPr lang="de-DE" sz="2400" b="1" dirty="0" smtClean="0">
                <a:solidFill>
                  <a:srgbClr val="0070C0"/>
                </a:solidFill>
              </a:rPr>
              <a:t>-like Pb</a:t>
            </a:r>
            <a:r>
              <a:rPr lang="de-DE" sz="2400" b="1" baseline="30000" dirty="0" smtClean="0">
                <a:solidFill>
                  <a:srgbClr val="0070C0"/>
                </a:solidFill>
              </a:rPr>
              <a:t>78+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ions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from</a:t>
            </a:r>
            <a:r>
              <a:rPr lang="de-DE" sz="2400" b="1" dirty="0" smtClean="0">
                <a:solidFill>
                  <a:srgbClr val="0070C0"/>
                </a:solidFill>
              </a:rPr>
              <a:t> </a:t>
            </a:r>
            <a:r>
              <a:rPr lang="de-DE" sz="2400" b="1" dirty="0" err="1" smtClean="0">
                <a:solidFill>
                  <a:srgbClr val="0070C0"/>
                </a:solidFill>
              </a:rPr>
              <a:t>the</a:t>
            </a:r>
            <a:r>
              <a:rPr lang="de-DE" sz="2400" b="1" dirty="0" smtClean="0">
                <a:solidFill>
                  <a:srgbClr val="0070C0"/>
                </a:solidFill>
              </a:rPr>
              <a:t> ESR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D2E9467-9800-383E-C017-F499EBDF0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783" y="6163102"/>
            <a:ext cx="1161419" cy="4420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51FE8F0-A9F4-E17D-7907-9FA92F76A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905632" y="6051862"/>
            <a:ext cx="1776503" cy="475402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7ADFA5A-E65A-44E2-A421-F5BEA1F33A6F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703" y="6051862"/>
            <a:ext cx="1585922" cy="63436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D349DC7-2E4B-5122-2163-EC0E1514ED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19988" y="6056143"/>
            <a:ext cx="1372621" cy="54904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25" y="5997137"/>
            <a:ext cx="1398688" cy="699936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Stefan Schippers for the APPA Collaborations, KHuK Annual Meeting, Bad Honnef, 06 December 2024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1484013"/>
            <a:ext cx="5489452" cy="388236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76969" y="1529967"/>
            <a:ext cx="5253792" cy="3836409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6696217" y="752168"/>
            <a:ext cx="5094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C00"/>
                </a:solidFill>
              </a:rPr>
              <a:t>Record low experimental uncertainty </a:t>
            </a:r>
          </a:p>
          <a:p>
            <a:r>
              <a:rPr lang="en-US" sz="2400" b="1" dirty="0" smtClean="0">
                <a:solidFill>
                  <a:srgbClr val="007C00"/>
                </a:solidFill>
              </a:rPr>
              <a:t>thanks to the ultra-cold electron beam</a:t>
            </a:r>
            <a:endParaRPr lang="en-US" sz="2400" b="1" dirty="0">
              <a:solidFill>
                <a:srgbClr val="007C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5430" y="6488667"/>
            <a:ext cx="210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 Narrow" panose="020B0606020202030204" pitchFamily="34" charset="0"/>
              </a:rPr>
              <a:t>t</a:t>
            </a:r>
            <a:r>
              <a:rPr lang="de-DE" dirty="0" err="1" smtClean="0">
                <a:latin typeface="Arial Narrow" panose="020B0606020202030204" pitchFamily="34" charset="0"/>
              </a:rPr>
              <a:t>o</a:t>
            </a:r>
            <a:r>
              <a:rPr lang="de-DE" dirty="0" smtClean="0">
                <a:latin typeface="Arial Narrow" panose="020B0606020202030204" pitchFamily="34" charset="0"/>
              </a:rPr>
              <a:t> </a:t>
            </a:r>
            <a:r>
              <a:rPr lang="de-DE" dirty="0" err="1" smtClean="0">
                <a:latin typeface="Arial Narrow" panose="020B0606020202030204" pitchFamily="34" charset="0"/>
              </a:rPr>
              <a:t>be</a:t>
            </a:r>
            <a:r>
              <a:rPr lang="de-DE" dirty="0" smtClean="0">
                <a:latin typeface="Arial Narrow" panose="020B0606020202030204" pitchFamily="34" charset="0"/>
              </a:rPr>
              <a:t> </a:t>
            </a:r>
            <a:r>
              <a:rPr lang="de-DE" dirty="0" err="1" smtClean="0">
                <a:latin typeface="Arial Narrow" panose="020B0606020202030204" pitchFamily="34" charset="0"/>
              </a:rPr>
              <a:t>submitted</a:t>
            </a:r>
            <a:r>
              <a:rPr lang="de-DE" dirty="0" smtClean="0">
                <a:latin typeface="Arial Narrow" panose="020B0606020202030204" pitchFamily="34" charset="0"/>
              </a:rPr>
              <a:t> </a:t>
            </a:r>
            <a:r>
              <a:rPr lang="de-DE" dirty="0" err="1" smtClean="0">
                <a:latin typeface="Arial Narrow" panose="020B0606020202030204" pitchFamily="34" charset="0"/>
              </a:rPr>
              <a:t>to</a:t>
            </a:r>
            <a:r>
              <a:rPr lang="de-DE" dirty="0" smtClean="0">
                <a:latin typeface="Arial Narrow" panose="020B0606020202030204" pitchFamily="34" charset="0"/>
              </a:rPr>
              <a:t> PRL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9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3456</Words>
  <Application>Microsoft Office PowerPoint</Application>
  <PresentationFormat>Breitbild</PresentationFormat>
  <Paragraphs>825</Paragraphs>
  <Slides>27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Cambria Math</vt:lpstr>
      <vt:lpstr>Courier New</vt:lpstr>
      <vt:lpstr>Helvetica Neue</vt:lpstr>
      <vt:lpstr>Helvetica Neue Medium</vt:lpstr>
      <vt:lpstr>Symbol</vt:lpstr>
      <vt:lpstr>Times New Roman</vt:lpstr>
      <vt:lpstr>Wingdings</vt:lpstr>
      <vt:lpstr>2_Office Theme</vt:lpstr>
      <vt:lpstr>PowerPoint-Präsentation</vt:lpstr>
      <vt:lpstr>APPA: Matter under Extreme Conditions</vt:lpstr>
      <vt:lpstr>BMBF Funding of German University Groups</vt:lpstr>
      <vt:lpstr>APPA Facilities in Operation (HED@FAIR and SPARC)</vt:lpstr>
      <vt:lpstr>A &amp; A- Rated G-PAC Proposals for 2024 - 2025</vt:lpstr>
      <vt:lpstr>A &amp; A- Rated  P-PAC Proposals for 2024 - 2025</vt:lpstr>
      <vt:lpstr>Highlights 2024</vt:lpstr>
      <vt:lpstr>Experimental Setups at the CRYRING@ESR Electron Cooler</vt:lpstr>
      <vt:lpstr>Electron-Ion Collision Spectroscopy at the  CRYRING@ESR Electron Cooler</vt:lpstr>
      <vt:lpstr>Experimental Setups at the CRYRING@ESR Electron Cooler</vt:lpstr>
      <vt:lpstr>Photon Spectroscopy at the CRYRING@ESR Electron Cooler</vt:lpstr>
      <vt:lpstr>First high-resolution spectra for ground-state transitions  in the heaviest helium-like ion (U90+)</vt:lpstr>
      <vt:lpstr>High-Precision X-ray Spectroscopy of He-like Uranium at the ESR</vt:lpstr>
      <vt:lpstr>Commissioning of CRYRING Electron Target</vt:lpstr>
      <vt:lpstr>HITRAP: Deceleration of 36Ar18+ to 6 keV/u</vt:lpstr>
      <vt:lpstr>HITRAP: First Trapping of Decelerated Ions</vt:lpstr>
      <vt:lpstr>PRIOR-II – Heavy-Ion Radiography</vt:lpstr>
      <vt:lpstr>PRIOR-II – C-He Medical Imaging</vt:lpstr>
      <vt:lpstr>Progress in heavy-ion heating experiments</vt:lpstr>
      <vt:lpstr>Novel Research Opportunities based on Sophisticated and Versatile Instrumentation</vt:lpstr>
      <vt:lpstr>Website https://fsp-appa.fair-center.eu </vt:lpstr>
      <vt:lpstr>Next Annual Meeting of the ErUM-FSP APPA </vt:lpstr>
      <vt:lpstr>Seven SPARC Projects in 2024-2027</vt:lpstr>
      <vt:lpstr>Four HED@FAIR Projects in 2024-2027</vt:lpstr>
      <vt:lpstr>SPARC Core-Invest via ErUM-FSP T05</vt:lpstr>
      <vt:lpstr>HED@FAIR Core-Invest</vt:lpstr>
      <vt:lpstr>ErUM-FSP T05: Priorities for 2024 - 2027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Stefan Schippers</dc:creator>
  <cp:lastModifiedBy>Stefan Schippers</cp:lastModifiedBy>
  <cp:revision>681</cp:revision>
  <cp:lastPrinted>2020-01-16T06:51:12Z</cp:lastPrinted>
  <dcterms:created xsi:type="dcterms:W3CDTF">2015-12-01T10:45:13Z</dcterms:created>
  <dcterms:modified xsi:type="dcterms:W3CDTF">2024-12-05T16:41:04Z</dcterms:modified>
</cp:coreProperties>
</file>