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355" r:id="rId3"/>
    <p:sldId id="362" r:id="rId4"/>
    <p:sldId id="358" r:id="rId5"/>
    <p:sldId id="359" r:id="rId6"/>
    <p:sldId id="361" r:id="rId7"/>
    <p:sldId id="357" r:id="rId8"/>
    <p:sldId id="3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CAC78"/>
    <a:srgbClr val="EA7537"/>
    <a:srgbClr val="7F7F7F"/>
    <a:srgbClr val="FFFF99"/>
    <a:srgbClr val="97E4FF"/>
    <a:srgbClr val="FFFF00"/>
    <a:srgbClr val="DDDDDD"/>
    <a:srgbClr val="558ED5"/>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8" autoAdjust="0"/>
    <p:restoredTop sz="95258" autoAdjust="0"/>
  </p:normalViewPr>
  <p:slideViewPr>
    <p:cSldViewPr>
      <p:cViewPr varScale="1">
        <p:scale>
          <a:sx n="78" d="100"/>
          <a:sy n="78" d="100"/>
        </p:scale>
        <p:origin x="36" y="19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54AB1-25BA-4D32-BB31-04854675CC27}" type="datetimeFigureOut">
              <a:rPr lang="en-GB" smtClean="0"/>
              <a:t>05/12/2024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157B0-E56E-4F90-8961-F773D8B8012E}" type="slidenum">
              <a:rPr lang="en-GB" smtClean="0"/>
              <a:t>‹Nr.›</a:t>
            </a:fld>
            <a:endParaRPr lang="en-GB"/>
          </a:p>
        </p:txBody>
      </p:sp>
    </p:spTree>
    <p:extLst>
      <p:ext uri="{BB962C8B-B14F-4D97-AF65-F5344CB8AC3E}">
        <p14:creationId xmlns:p14="http://schemas.microsoft.com/office/powerpoint/2010/main" val="305709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C4653-5D19-4DE7-8C0E-1B83FBA38F01}"/>
              </a:ext>
            </a:extLst>
          </p:cNvPr>
          <p:cNvSpPr>
            <a:spLocks noGrp="1"/>
          </p:cNvSpPr>
          <p:nvPr>
            <p:ph type="ctrTitle"/>
          </p:nvPr>
        </p:nvSpPr>
        <p:spPr>
          <a:xfrm>
            <a:off x="0" y="2370717"/>
            <a:ext cx="8384650" cy="2387600"/>
          </a:xfrm>
        </p:spPr>
        <p:txBody>
          <a:bodyPr anchor="b"/>
          <a:lstStyle>
            <a:lvl1pPr algn="ctr">
              <a:defRPr sz="6000"/>
            </a:lvl1pPr>
          </a:lstStyle>
          <a:p>
            <a:r>
              <a:rPr lang="de-DE" dirty="0"/>
              <a:t>Mastertitelformat bearbeiten</a:t>
            </a:r>
            <a:endParaRPr lang="en-GB" dirty="0"/>
          </a:p>
        </p:txBody>
      </p:sp>
      <p:sp>
        <p:nvSpPr>
          <p:cNvPr id="3" name="Untertitel 2">
            <a:extLst>
              <a:ext uri="{FF2B5EF4-FFF2-40B4-BE49-F238E27FC236}">
                <a16:creationId xmlns:a16="http://schemas.microsoft.com/office/drawing/2014/main" id="{E8E620CC-88E7-481F-883F-79B221D85DBF}"/>
              </a:ext>
            </a:extLst>
          </p:cNvPr>
          <p:cNvSpPr>
            <a:spLocks noGrp="1"/>
          </p:cNvSpPr>
          <p:nvPr>
            <p:ph type="subTitle" idx="1"/>
          </p:nvPr>
        </p:nvSpPr>
        <p:spPr>
          <a:xfrm>
            <a:off x="0" y="5458668"/>
            <a:ext cx="8384650" cy="12283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7" name="Grafik 6">
            <a:extLst>
              <a:ext uri="{FF2B5EF4-FFF2-40B4-BE49-F238E27FC236}">
                <a16:creationId xmlns:a16="http://schemas.microsoft.com/office/drawing/2014/main" id="{E8EA85DF-9997-49DF-9D46-11F69627CB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2947431"/>
          </a:xfrm>
          <a:prstGeom prst="rect">
            <a:avLst/>
          </a:prstGeom>
        </p:spPr>
      </p:pic>
    </p:spTree>
    <p:extLst>
      <p:ext uri="{BB962C8B-B14F-4D97-AF65-F5344CB8AC3E}">
        <p14:creationId xmlns:p14="http://schemas.microsoft.com/office/powerpoint/2010/main" val="24440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BCCBC-13C0-4E7B-B324-7674A168945C}"/>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06245E34-C92E-4E85-AC04-399E680BF6B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782299EB-EFD5-4BF1-878C-948C43A412FB}"/>
              </a:ext>
            </a:extLst>
          </p:cNvPr>
          <p:cNvSpPr>
            <a:spLocks noGrp="1"/>
          </p:cNvSpPr>
          <p:nvPr>
            <p:ph type="dt" sz="half" idx="10"/>
          </p:nvPr>
        </p:nvSpPr>
        <p:spPr/>
        <p:txBody>
          <a:bodyPr/>
          <a:lstStyle/>
          <a:p>
            <a:r>
              <a:rPr lang="de-DE"/>
              <a:t>5.12.2024</a:t>
            </a:r>
            <a:endParaRPr lang="en-GB"/>
          </a:p>
        </p:txBody>
      </p:sp>
      <p:sp>
        <p:nvSpPr>
          <p:cNvPr id="5" name="Fußzeilenplatzhalter 4">
            <a:extLst>
              <a:ext uri="{FF2B5EF4-FFF2-40B4-BE49-F238E27FC236}">
                <a16:creationId xmlns:a16="http://schemas.microsoft.com/office/drawing/2014/main" id="{0CBA77BB-9429-487D-A86E-90F4EE205F5C}"/>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ECDFF31D-88FA-4C44-B1DE-E25438DCAA6B}"/>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172078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702CAA9-5265-4ECF-9673-92CD4087391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31D5C7ED-5DBD-45DD-AA29-A80CACF6262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1A6BF8A6-EDAF-4BA1-B17C-A68DD541FEC4}"/>
              </a:ext>
            </a:extLst>
          </p:cNvPr>
          <p:cNvSpPr>
            <a:spLocks noGrp="1"/>
          </p:cNvSpPr>
          <p:nvPr>
            <p:ph type="dt" sz="half" idx="10"/>
          </p:nvPr>
        </p:nvSpPr>
        <p:spPr/>
        <p:txBody>
          <a:bodyPr/>
          <a:lstStyle/>
          <a:p>
            <a:r>
              <a:rPr lang="de-DE"/>
              <a:t>5.12.2024</a:t>
            </a:r>
            <a:endParaRPr lang="en-GB"/>
          </a:p>
        </p:txBody>
      </p:sp>
      <p:sp>
        <p:nvSpPr>
          <p:cNvPr id="5" name="Fußzeilenplatzhalter 4">
            <a:extLst>
              <a:ext uri="{FF2B5EF4-FFF2-40B4-BE49-F238E27FC236}">
                <a16:creationId xmlns:a16="http://schemas.microsoft.com/office/drawing/2014/main" id="{3256BBC8-D912-4E24-9891-9881D5D29C9F}"/>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06EC481A-D5DF-42B9-A692-79F28796584E}"/>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357840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EE06C-2609-4EB8-8A19-8348A6CC978D}"/>
              </a:ext>
            </a:extLst>
          </p:cNvPr>
          <p:cNvSpPr>
            <a:spLocks noGrp="1"/>
          </p:cNvSpPr>
          <p:nvPr>
            <p:ph type="title"/>
          </p:nvPr>
        </p:nvSpPr>
        <p:spPr/>
        <p:txBody>
          <a:bodyPr/>
          <a:lstStyle>
            <a:lvl1pPr>
              <a:defRPr>
                <a:latin typeface="+mn-lt"/>
                <a:cs typeface="Arial" panose="020B0604020202020204" pitchFamily="34" charset="0"/>
              </a:defRPr>
            </a:lvl1pPr>
          </a:lstStyle>
          <a:p>
            <a:r>
              <a:rPr lang="de-DE" dirty="0"/>
              <a:t>Mastertitelformat bearbeiten</a:t>
            </a:r>
            <a:endParaRPr lang="en-GB" dirty="0"/>
          </a:p>
        </p:txBody>
      </p:sp>
      <p:sp>
        <p:nvSpPr>
          <p:cNvPr id="3" name="Inhaltsplatzhalter 2">
            <a:extLst>
              <a:ext uri="{FF2B5EF4-FFF2-40B4-BE49-F238E27FC236}">
                <a16:creationId xmlns:a16="http://schemas.microsoft.com/office/drawing/2014/main" id="{A896409E-EEC0-4C43-A985-943F46F0D4E9}"/>
              </a:ext>
            </a:extLst>
          </p:cNvPr>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a:extLst>
              <a:ext uri="{FF2B5EF4-FFF2-40B4-BE49-F238E27FC236}">
                <a16:creationId xmlns:a16="http://schemas.microsoft.com/office/drawing/2014/main" id="{A4D67A9D-32B6-410E-9D1E-BB262F3CB9B6}"/>
              </a:ext>
            </a:extLst>
          </p:cNvPr>
          <p:cNvSpPr>
            <a:spLocks noGrp="1"/>
          </p:cNvSpPr>
          <p:nvPr>
            <p:ph type="dt" sz="half" idx="10"/>
          </p:nvPr>
        </p:nvSpPr>
        <p:spPr/>
        <p:txBody>
          <a:bodyPr/>
          <a:lstStyle>
            <a:lvl1pPr>
              <a:defRPr/>
            </a:lvl1pPr>
          </a:lstStyle>
          <a:p>
            <a:r>
              <a:rPr lang="de-DE"/>
              <a:t>5.12.2024</a:t>
            </a:r>
            <a:endParaRPr lang="en-GB" dirty="0"/>
          </a:p>
        </p:txBody>
      </p:sp>
      <p:sp>
        <p:nvSpPr>
          <p:cNvPr id="5" name="Fußzeilenplatzhalter 4">
            <a:extLst>
              <a:ext uri="{FF2B5EF4-FFF2-40B4-BE49-F238E27FC236}">
                <a16:creationId xmlns:a16="http://schemas.microsoft.com/office/drawing/2014/main" id="{04B85509-F3F1-43C1-8833-810D3D6046F7}"/>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017C457F-1049-449D-AF12-4504D37CB761}"/>
              </a:ext>
            </a:extLst>
          </p:cNvPr>
          <p:cNvSpPr>
            <a:spLocks noGrp="1"/>
          </p:cNvSpPr>
          <p:nvPr>
            <p:ph type="sldNum" sz="quarter" idx="12"/>
          </p:nvPr>
        </p:nvSpPr>
        <p:spPr/>
        <p:txBody>
          <a:bodyPr/>
          <a:lstStyle>
            <a:lvl1pPr>
              <a:defRPr/>
            </a:lvl1pPr>
          </a:lstStyle>
          <a:p>
            <a:fld id="{685E581A-7CE5-4B1E-A890-863265EC3CDC}" type="slidenum">
              <a:rPr lang="en-GB" smtClean="0"/>
              <a:pPr/>
              <a:t>‹Nr.›</a:t>
            </a:fld>
            <a:endParaRPr lang="en-GB" dirty="0"/>
          </a:p>
        </p:txBody>
      </p:sp>
    </p:spTree>
    <p:extLst>
      <p:ext uri="{BB962C8B-B14F-4D97-AF65-F5344CB8AC3E}">
        <p14:creationId xmlns:p14="http://schemas.microsoft.com/office/powerpoint/2010/main" val="231463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F52D2-9E47-44F4-9682-7DB96BEEBA0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144B1DCB-071E-4D16-ACCF-A88499F24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B262D0B-76BF-4386-A1D3-B99C841CD63D}"/>
              </a:ext>
            </a:extLst>
          </p:cNvPr>
          <p:cNvSpPr>
            <a:spLocks noGrp="1"/>
          </p:cNvSpPr>
          <p:nvPr>
            <p:ph type="dt" sz="half" idx="10"/>
          </p:nvPr>
        </p:nvSpPr>
        <p:spPr/>
        <p:txBody>
          <a:bodyPr/>
          <a:lstStyle/>
          <a:p>
            <a:r>
              <a:rPr lang="de-DE"/>
              <a:t>5.12.2024</a:t>
            </a:r>
            <a:endParaRPr lang="en-GB"/>
          </a:p>
        </p:txBody>
      </p:sp>
      <p:sp>
        <p:nvSpPr>
          <p:cNvPr id="5" name="Fußzeilenplatzhalter 4">
            <a:extLst>
              <a:ext uri="{FF2B5EF4-FFF2-40B4-BE49-F238E27FC236}">
                <a16:creationId xmlns:a16="http://schemas.microsoft.com/office/drawing/2014/main" id="{6A065331-C5F0-4D78-A254-F9BF90497241}"/>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A3C5A48F-79D5-45A9-B1D4-23CD52DE6349}"/>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190233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4F302-C05F-4F9B-8B96-92D96AD5CD97}"/>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CDBC58D2-AE50-47C2-B300-1F32139ADC4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9DEB7BB6-747A-4250-B46A-20821322643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9F223FA3-51A9-43ED-B605-13B7BB75B23E}"/>
              </a:ext>
            </a:extLst>
          </p:cNvPr>
          <p:cNvSpPr>
            <a:spLocks noGrp="1"/>
          </p:cNvSpPr>
          <p:nvPr>
            <p:ph type="dt" sz="half" idx="10"/>
          </p:nvPr>
        </p:nvSpPr>
        <p:spPr/>
        <p:txBody>
          <a:bodyPr/>
          <a:lstStyle/>
          <a:p>
            <a:r>
              <a:rPr lang="de-DE"/>
              <a:t>5.12.2024</a:t>
            </a:r>
            <a:endParaRPr lang="en-GB"/>
          </a:p>
        </p:txBody>
      </p:sp>
      <p:sp>
        <p:nvSpPr>
          <p:cNvPr id="6" name="Fußzeilenplatzhalter 5">
            <a:extLst>
              <a:ext uri="{FF2B5EF4-FFF2-40B4-BE49-F238E27FC236}">
                <a16:creationId xmlns:a16="http://schemas.microsoft.com/office/drawing/2014/main" id="{64B6B644-F543-4601-ADEA-A1F07BAA1EAE}"/>
              </a:ext>
            </a:extLst>
          </p:cNvPr>
          <p:cNvSpPr>
            <a:spLocks noGrp="1"/>
          </p:cNvSpPr>
          <p:nvPr>
            <p:ph type="ftr" sz="quarter" idx="11"/>
          </p:nvPr>
        </p:nvSpPr>
        <p:spPr/>
        <p:txBody>
          <a:bodyPr/>
          <a:lstStyle/>
          <a:p>
            <a:r>
              <a:rPr lang="en-GB"/>
              <a:t>Lutz Feld, RWTH Aachen</a:t>
            </a:r>
          </a:p>
        </p:txBody>
      </p:sp>
      <p:sp>
        <p:nvSpPr>
          <p:cNvPr id="7" name="Foliennummernplatzhalter 6">
            <a:extLst>
              <a:ext uri="{FF2B5EF4-FFF2-40B4-BE49-F238E27FC236}">
                <a16:creationId xmlns:a16="http://schemas.microsoft.com/office/drawing/2014/main" id="{7726F934-2D89-405B-A731-FC0F5F933297}"/>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163314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C0774-D52D-479B-A8EB-5D35C19935AC}"/>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DFCDD9D3-3700-46FD-85CE-2F7C44710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2B6FEB2-7547-463C-83B3-68A0C5C911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E86A99AB-E9B0-49B7-BAC9-DE26546A1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021C11C-15B6-49A6-A42A-EE0C29BB7C2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67E10900-C8D2-4222-A14B-4233DB708113}"/>
              </a:ext>
            </a:extLst>
          </p:cNvPr>
          <p:cNvSpPr>
            <a:spLocks noGrp="1"/>
          </p:cNvSpPr>
          <p:nvPr>
            <p:ph type="dt" sz="half" idx="10"/>
          </p:nvPr>
        </p:nvSpPr>
        <p:spPr/>
        <p:txBody>
          <a:bodyPr/>
          <a:lstStyle/>
          <a:p>
            <a:r>
              <a:rPr lang="de-DE"/>
              <a:t>5.12.2024</a:t>
            </a:r>
            <a:endParaRPr lang="en-GB"/>
          </a:p>
        </p:txBody>
      </p:sp>
      <p:sp>
        <p:nvSpPr>
          <p:cNvPr id="8" name="Fußzeilenplatzhalter 7">
            <a:extLst>
              <a:ext uri="{FF2B5EF4-FFF2-40B4-BE49-F238E27FC236}">
                <a16:creationId xmlns:a16="http://schemas.microsoft.com/office/drawing/2014/main" id="{0B62FA6C-DDCD-4260-8EF8-ED191608F943}"/>
              </a:ext>
            </a:extLst>
          </p:cNvPr>
          <p:cNvSpPr>
            <a:spLocks noGrp="1"/>
          </p:cNvSpPr>
          <p:nvPr>
            <p:ph type="ftr" sz="quarter" idx="11"/>
          </p:nvPr>
        </p:nvSpPr>
        <p:spPr/>
        <p:txBody>
          <a:bodyPr/>
          <a:lstStyle/>
          <a:p>
            <a:r>
              <a:rPr lang="en-GB"/>
              <a:t>Lutz Feld, RWTH Aachen</a:t>
            </a:r>
          </a:p>
        </p:txBody>
      </p:sp>
      <p:sp>
        <p:nvSpPr>
          <p:cNvPr id="9" name="Foliennummernplatzhalter 8">
            <a:extLst>
              <a:ext uri="{FF2B5EF4-FFF2-40B4-BE49-F238E27FC236}">
                <a16:creationId xmlns:a16="http://schemas.microsoft.com/office/drawing/2014/main" id="{1C29E28E-2CCD-4D83-A717-43DB3C511F33}"/>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3442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DE574-2479-4061-A712-42053FC9D02C}"/>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A4BE62EE-D7ED-49D1-9E1F-DDD96B1A84A3}"/>
              </a:ext>
            </a:extLst>
          </p:cNvPr>
          <p:cNvSpPr>
            <a:spLocks noGrp="1"/>
          </p:cNvSpPr>
          <p:nvPr>
            <p:ph type="dt" sz="half" idx="10"/>
          </p:nvPr>
        </p:nvSpPr>
        <p:spPr/>
        <p:txBody>
          <a:bodyPr/>
          <a:lstStyle>
            <a:lvl1pPr>
              <a:defRPr/>
            </a:lvl1pPr>
          </a:lstStyle>
          <a:p>
            <a:r>
              <a:rPr lang="de-DE"/>
              <a:t>5.12.2024</a:t>
            </a:r>
            <a:endParaRPr lang="en-GB" dirty="0"/>
          </a:p>
        </p:txBody>
      </p:sp>
      <p:sp>
        <p:nvSpPr>
          <p:cNvPr id="4" name="Fußzeilenplatzhalter 3">
            <a:extLst>
              <a:ext uri="{FF2B5EF4-FFF2-40B4-BE49-F238E27FC236}">
                <a16:creationId xmlns:a16="http://schemas.microsoft.com/office/drawing/2014/main" id="{22390BF1-2547-440C-9D38-E3212C7ED5AA}"/>
              </a:ext>
            </a:extLst>
          </p:cNvPr>
          <p:cNvSpPr>
            <a:spLocks noGrp="1"/>
          </p:cNvSpPr>
          <p:nvPr>
            <p:ph type="ftr" sz="quarter" idx="11"/>
          </p:nvPr>
        </p:nvSpPr>
        <p:spPr/>
        <p:txBody>
          <a:bodyPr/>
          <a:lstStyle/>
          <a:p>
            <a:r>
              <a:rPr lang="en-GB"/>
              <a:t>Lutz Feld, RWTH Aachen</a:t>
            </a:r>
          </a:p>
        </p:txBody>
      </p:sp>
      <p:sp>
        <p:nvSpPr>
          <p:cNvPr id="5" name="Foliennummernplatzhalter 4">
            <a:extLst>
              <a:ext uri="{FF2B5EF4-FFF2-40B4-BE49-F238E27FC236}">
                <a16:creationId xmlns:a16="http://schemas.microsoft.com/office/drawing/2014/main" id="{620E3012-4864-4A38-B28C-6F46060B2F9F}"/>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320036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663D9DA-3947-4F4E-ABFF-93E61F5668A4}"/>
              </a:ext>
            </a:extLst>
          </p:cNvPr>
          <p:cNvSpPr>
            <a:spLocks noGrp="1"/>
          </p:cNvSpPr>
          <p:nvPr>
            <p:ph type="dt" sz="half" idx="10"/>
          </p:nvPr>
        </p:nvSpPr>
        <p:spPr/>
        <p:txBody>
          <a:bodyPr/>
          <a:lstStyle>
            <a:lvl1pPr>
              <a:defRPr/>
            </a:lvl1pPr>
          </a:lstStyle>
          <a:p>
            <a:r>
              <a:rPr lang="de-DE"/>
              <a:t>5.12.2024</a:t>
            </a:r>
            <a:endParaRPr lang="en-GB" dirty="0"/>
          </a:p>
        </p:txBody>
      </p:sp>
      <p:sp>
        <p:nvSpPr>
          <p:cNvPr id="3" name="Fußzeilenplatzhalter 2">
            <a:extLst>
              <a:ext uri="{FF2B5EF4-FFF2-40B4-BE49-F238E27FC236}">
                <a16:creationId xmlns:a16="http://schemas.microsoft.com/office/drawing/2014/main" id="{3AB1FA1B-A658-442D-86A9-ED5C061CFCB2}"/>
              </a:ext>
            </a:extLst>
          </p:cNvPr>
          <p:cNvSpPr>
            <a:spLocks noGrp="1"/>
          </p:cNvSpPr>
          <p:nvPr>
            <p:ph type="ftr" sz="quarter" idx="11"/>
          </p:nvPr>
        </p:nvSpPr>
        <p:spPr/>
        <p:txBody>
          <a:bodyPr/>
          <a:lstStyle/>
          <a:p>
            <a:r>
              <a:rPr lang="en-GB"/>
              <a:t>Lutz Feld, RWTH Aachen</a:t>
            </a:r>
          </a:p>
        </p:txBody>
      </p:sp>
      <p:sp>
        <p:nvSpPr>
          <p:cNvPr id="4" name="Foliennummernplatzhalter 3">
            <a:extLst>
              <a:ext uri="{FF2B5EF4-FFF2-40B4-BE49-F238E27FC236}">
                <a16:creationId xmlns:a16="http://schemas.microsoft.com/office/drawing/2014/main" id="{6E910CF0-6961-44FE-B47F-16FF99EA587B}"/>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261376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D0603-839B-4938-9403-3DA3CDC9F1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4B787BC1-316B-4C4D-8958-AB38FECE1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307E351C-1830-4F02-B4F1-A0BA54802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7946235-C6B1-47F7-AEB6-7B7D890C17B4}"/>
              </a:ext>
            </a:extLst>
          </p:cNvPr>
          <p:cNvSpPr>
            <a:spLocks noGrp="1"/>
          </p:cNvSpPr>
          <p:nvPr>
            <p:ph type="dt" sz="half" idx="10"/>
          </p:nvPr>
        </p:nvSpPr>
        <p:spPr/>
        <p:txBody>
          <a:bodyPr/>
          <a:lstStyle/>
          <a:p>
            <a:r>
              <a:rPr lang="de-DE"/>
              <a:t>5.12.2024</a:t>
            </a:r>
            <a:endParaRPr lang="en-GB"/>
          </a:p>
        </p:txBody>
      </p:sp>
      <p:sp>
        <p:nvSpPr>
          <p:cNvPr id="6" name="Fußzeilenplatzhalter 5">
            <a:extLst>
              <a:ext uri="{FF2B5EF4-FFF2-40B4-BE49-F238E27FC236}">
                <a16:creationId xmlns:a16="http://schemas.microsoft.com/office/drawing/2014/main" id="{39B57C42-4944-48D3-869F-E1DA2A311001}"/>
              </a:ext>
            </a:extLst>
          </p:cNvPr>
          <p:cNvSpPr>
            <a:spLocks noGrp="1"/>
          </p:cNvSpPr>
          <p:nvPr>
            <p:ph type="ftr" sz="quarter" idx="11"/>
          </p:nvPr>
        </p:nvSpPr>
        <p:spPr/>
        <p:txBody>
          <a:bodyPr/>
          <a:lstStyle/>
          <a:p>
            <a:r>
              <a:rPr lang="en-GB"/>
              <a:t>Lutz Feld, RWTH Aachen</a:t>
            </a:r>
          </a:p>
        </p:txBody>
      </p:sp>
      <p:sp>
        <p:nvSpPr>
          <p:cNvPr id="7" name="Foliennummernplatzhalter 6">
            <a:extLst>
              <a:ext uri="{FF2B5EF4-FFF2-40B4-BE49-F238E27FC236}">
                <a16:creationId xmlns:a16="http://schemas.microsoft.com/office/drawing/2014/main" id="{82586C0C-BE77-4770-8EBD-ECB9C6312630}"/>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248871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876E0-A6E4-49DA-940C-E2CDAD2AC5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6B2F5600-1266-4DFD-BB94-7D5D24788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6B708178-E168-4760-AD4A-0B2C6CB98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2C74D5-6905-4125-AA32-ABA33878429D}"/>
              </a:ext>
            </a:extLst>
          </p:cNvPr>
          <p:cNvSpPr>
            <a:spLocks noGrp="1"/>
          </p:cNvSpPr>
          <p:nvPr>
            <p:ph type="dt" sz="half" idx="10"/>
          </p:nvPr>
        </p:nvSpPr>
        <p:spPr/>
        <p:txBody>
          <a:bodyPr/>
          <a:lstStyle/>
          <a:p>
            <a:r>
              <a:rPr lang="de-DE"/>
              <a:t>5.12.2024</a:t>
            </a:r>
            <a:endParaRPr lang="en-GB"/>
          </a:p>
        </p:txBody>
      </p:sp>
      <p:sp>
        <p:nvSpPr>
          <p:cNvPr id="6" name="Fußzeilenplatzhalter 5">
            <a:extLst>
              <a:ext uri="{FF2B5EF4-FFF2-40B4-BE49-F238E27FC236}">
                <a16:creationId xmlns:a16="http://schemas.microsoft.com/office/drawing/2014/main" id="{DB9FFCAE-6D4B-4C9B-A357-363158826E31}"/>
              </a:ext>
            </a:extLst>
          </p:cNvPr>
          <p:cNvSpPr>
            <a:spLocks noGrp="1"/>
          </p:cNvSpPr>
          <p:nvPr>
            <p:ph type="ftr" sz="quarter" idx="11"/>
          </p:nvPr>
        </p:nvSpPr>
        <p:spPr/>
        <p:txBody>
          <a:bodyPr/>
          <a:lstStyle/>
          <a:p>
            <a:r>
              <a:rPr lang="en-GB"/>
              <a:t>Lutz Feld, RWTH Aachen</a:t>
            </a:r>
          </a:p>
        </p:txBody>
      </p:sp>
      <p:sp>
        <p:nvSpPr>
          <p:cNvPr id="7" name="Foliennummernplatzhalter 6">
            <a:extLst>
              <a:ext uri="{FF2B5EF4-FFF2-40B4-BE49-F238E27FC236}">
                <a16:creationId xmlns:a16="http://schemas.microsoft.com/office/drawing/2014/main" id="{64F27185-8FCF-4D6B-8468-5E92D5F4E68F}"/>
              </a:ext>
            </a:extLst>
          </p:cNvPr>
          <p:cNvSpPr>
            <a:spLocks noGrp="1"/>
          </p:cNvSpPr>
          <p:nvPr>
            <p:ph type="sldNum" sz="quarter" idx="12"/>
          </p:nvPr>
        </p:nvSpPr>
        <p:spPr/>
        <p:txBody>
          <a:bodyPr/>
          <a:lstStyle/>
          <a:p>
            <a:fld id="{FA0956A7-E96B-4D44-952A-9272AF2558B2}" type="slidenum">
              <a:rPr lang="en-GB" smtClean="0"/>
              <a:t>‹Nr.›</a:t>
            </a:fld>
            <a:endParaRPr lang="en-GB"/>
          </a:p>
        </p:txBody>
      </p:sp>
    </p:spTree>
    <p:extLst>
      <p:ext uri="{BB962C8B-B14F-4D97-AF65-F5344CB8AC3E}">
        <p14:creationId xmlns:p14="http://schemas.microsoft.com/office/powerpoint/2010/main" val="62375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E021A8B-7974-4B5D-88CF-814516DAE3E3}"/>
              </a:ext>
            </a:extLst>
          </p:cNvPr>
          <p:cNvSpPr>
            <a:spLocks noGrp="1"/>
          </p:cNvSpPr>
          <p:nvPr>
            <p:ph type="title"/>
          </p:nvPr>
        </p:nvSpPr>
        <p:spPr>
          <a:xfrm>
            <a:off x="1559058" y="1"/>
            <a:ext cx="10515600" cy="1041620"/>
          </a:xfrm>
          <a:prstGeom prst="rect">
            <a:avLst/>
          </a:prstGeom>
        </p:spPr>
        <p:txBody>
          <a:bodyPr vert="horz" lIns="91440" tIns="45720" rIns="91440" bIns="45720" rtlCol="0" anchor="b">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B53B38D9-D268-47A5-B4B0-3048BC504D8E}"/>
              </a:ext>
            </a:extLst>
          </p:cNvPr>
          <p:cNvSpPr>
            <a:spLocks noGrp="1"/>
          </p:cNvSpPr>
          <p:nvPr>
            <p:ph type="body" idx="1"/>
          </p:nvPr>
        </p:nvSpPr>
        <p:spPr>
          <a:xfrm>
            <a:off x="1559058" y="1253331"/>
            <a:ext cx="10515600" cy="5067956"/>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a:extLst>
              <a:ext uri="{FF2B5EF4-FFF2-40B4-BE49-F238E27FC236}">
                <a16:creationId xmlns:a16="http://schemas.microsoft.com/office/drawing/2014/main" id="{9A75B244-7B32-4228-8487-F67A14C66D0B}"/>
              </a:ext>
            </a:extLst>
          </p:cNvPr>
          <p:cNvSpPr>
            <a:spLocks noGrp="1"/>
          </p:cNvSpPr>
          <p:nvPr>
            <p:ph type="dt" sz="half" idx="2"/>
          </p:nvPr>
        </p:nvSpPr>
        <p:spPr>
          <a:xfrm>
            <a:off x="7289"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5.12.2024</a:t>
            </a:r>
            <a:endParaRPr lang="de-DE" dirty="0"/>
          </a:p>
        </p:txBody>
      </p:sp>
      <p:sp>
        <p:nvSpPr>
          <p:cNvPr id="5" name="Fußzeilenplatzhalter 4">
            <a:extLst>
              <a:ext uri="{FF2B5EF4-FFF2-40B4-BE49-F238E27FC236}">
                <a16:creationId xmlns:a16="http://schemas.microsoft.com/office/drawing/2014/main" id="{76A54DC7-010F-46AA-80E0-E8D8862F44E5}"/>
              </a:ext>
            </a:extLst>
          </p:cNvPr>
          <p:cNvSpPr>
            <a:spLocks noGrp="1"/>
          </p:cNvSpPr>
          <p:nvPr>
            <p:ph type="ftr" sz="quarter" idx="3"/>
          </p:nvPr>
        </p:nvSpPr>
        <p:spPr>
          <a:xfrm>
            <a:off x="2896925" y="6492875"/>
            <a:ext cx="6398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Lutz Feld, RWTH Aachen</a:t>
            </a:r>
            <a:endParaRPr lang="en-GB" dirty="0"/>
          </a:p>
        </p:txBody>
      </p:sp>
      <p:sp>
        <p:nvSpPr>
          <p:cNvPr id="6" name="Foliennummernplatzhalter 5">
            <a:extLst>
              <a:ext uri="{FF2B5EF4-FFF2-40B4-BE49-F238E27FC236}">
                <a16:creationId xmlns:a16="http://schemas.microsoft.com/office/drawing/2014/main" id="{1321B1D3-D15C-4A3F-9054-93E4B920665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956A7-E96B-4D44-952A-9272AF2558B2}" type="slidenum">
              <a:rPr lang="en-GB" smtClean="0"/>
              <a:t>‹Nr.›</a:t>
            </a:fld>
            <a:endParaRPr lang="en-GB"/>
          </a:p>
        </p:txBody>
      </p:sp>
      <p:pic>
        <p:nvPicPr>
          <p:cNvPr id="7" name="Grafik 6">
            <a:extLst>
              <a:ext uri="{FF2B5EF4-FFF2-40B4-BE49-F238E27FC236}">
                <a16:creationId xmlns:a16="http://schemas.microsoft.com/office/drawing/2014/main" id="{50600D09-B1BC-4109-BEC3-0A63C87E6667}"/>
              </a:ext>
            </a:extLst>
          </p:cNvPr>
          <p:cNvPicPr>
            <a:picLocks noChangeAspect="1"/>
          </p:cNvPicPr>
          <p:nvPr userDrawn="1"/>
        </p:nvPicPr>
        <p:blipFill rotWithShape="1">
          <a:blip r:embed="rId13" cstate="screen">
            <a:extLst>
              <a:ext uri="{28A0092B-C50C-407E-A947-70E740481C1C}">
                <a14:useLocalDpi xmlns:a14="http://schemas.microsoft.com/office/drawing/2010/main" val="0"/>
              </a:ext>
            </a:extLst>
          </a:blip>
          <a:srcRect l="69326" t="35205" r="7228"/>
          <a:stretch/>
        </p:blipFill>
        <p:spPr>
          <a:xfrm>
            <a:off x="0" y="0"/>
            <a:ext cx="1559058" cy="1041621"/>
          </a:xfrm>
          <a:prstGeom prst="rect">
            <a:avLst/>
          </a:prstGeom>
        </p:spPr>
      </p:pic>
      <p:cxnSp>
        <p:nvCxnSpPr>
          <p:cNvPr id="8" name="Gerader Verbinder 7">
            <a:extLst>
              <a:ext uri="{FF2B5EF4-FFF2-40B4-BE49-F238E27FC236}">
                <a16:creationId xmlns:a16="http://schemas.microsoft.com/office/drawing/2014/main" id="{E0D19F62-4BC8-4C8B-8A9E-AA1C2D63A521}"/>
              </a:ext>
            </a:extLst>
          </p:cNvPr>
          <p:cNvCxnSpPr/>
          <p:nvPr userDrawn="1"/>
        </p:nvCxnSpPr>
        <p:spPr>
          <a:xfrm>
            <a:off x="0" y="1117158"/>
            <a:ext cx="12192000" cy="0"/>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3D2BE5DD-520C-42A8-9BF8-074C396E624E}"/>
              </a:ext>
            </a:extLst>
          </p:cNvPr>
          <p:cNvCxnSpPr/>
          <p:nvPr userDrawn="1"/>
        </p:nvCxnSpPr>
        <p:spPr>
          <a:xfrm>
            <a:off x="0" y="6492875"/>
            <a:ext cx="12192000" cy="0"/>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82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ketweb.d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tmp"/><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ommission.europa.eu/topics/strengthening-european-competitiveness/eu-competitiveness-looking-ahead_en"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home.cern/news/news/knowledge-sharing/updating-european-strategy-particle-physics" TargetMode="External"/><Relationship Id="rId4" Type="http://schemas.openxmlformats.org/officeDocument/2006/relationships/hyperlink" Target="https://europeanstrategy.cer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uropeanstrategyupdate.web.cern.ch/sites/default/files/spc-e-1239-Rev2-c-e-3834-Rev2-ESG%20remi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fa.web.cern.ch/ecfa-guidelines-collecting-input-european-high-energy-physics-community-2026-update-europe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dico.desy.de/event/45358/" TargetMode="External"/><Relationship Id="rId7" Type="http://schemas.openxmlformats.org/officeDocument/2006/relationships/hyperlink" Target="https://europeanstrategy.cern/" TargetMode="External"/><Relationship Id="rId2" Type="http://schemas.openxmlformats.org/officeDocument/2006/relationships/hyperlink" Target="https://indico.desy.de/event/44074/"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indico.desy.de/event/46923/" TargetMode="External"/><Relationship Id="rId4" Type="http://schemas.openxmlformats.org/officeDocument/2006/relationships/hyperlink" Target="https://indico.desy.de/event/452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78E0B-3B05-4010-9962-F5D7C14398F9}"/>
              </a:ext>
            </a:extLst>
          </p:cNvPr>
          <p:cNvSpPr>
            <a:spLocks noGrp="1"/>
          </p:cNvSpPr>
          <p:nvPr>
            <p:ph type="ctrTitle"/>
          </p:nvPr>
        </p:nvSpPr>
        <p:spPr>
          <a:xfrm>
            <a:off x="190831" y="3172570"/>
            <a:ext cx="11810338" cy="925789"/>
          </a:xfrm>
        </p:spPr>
        <p:txBody>
          <a:bodyPr>
            <a:normAutofit/>
          </a:bodyPr>
          <a:lstStyle/>
          <a:p>
            <a:r>
              <a:rPr lang="en-GB" dirty="0"/>
              <a:t>News from KET</a:t>
            </a:r>
          </a:p>
        </p:txBody>
      </p:sp>
      <p:sp>
        <p:nvSpPr>
          <p:cNvPr id="3" name="Untertitel 2">
            <a:extLst>
              <a:ext uri="{FF2B5EF4-FFF2-40B4-BE49-F238E27FC236}">
                <a16:creationId xmlns:a16="http://schemas.microsoft.com/office/drawing/2014/main" id="{F1E905D7-3F68-4911-B20C-7FD90956305D}"/>
              </a:ext>
            </a:extLst>
          </p:cNvPr>
          <p:cNvSpPr>
            <a:spLocks noGrp="1"/>
          </p:cNvSpPr>
          <p:nvPr>
            <p:ph type="subTitle" idx="1"/>
          </p:nvPr>
        </p:nvSpPr>
        <p:spPr>
          <a:xfrm>
            <a:off x="1524000" y="5013000"/>
            <a:ext cx="9144000" cy="1365934"/>
          </a:xfrm>
        </p:spPr>
        <p:txBody>
          <a:bodyPr>
            <a:normAutofit/>
          </a:bodyPr>
          <a:lstStyle/>
          <a:p>
            <a:r>
              <a:rPr lang="en-GB" dirty="0" err="1">
                <a:solidFill>
                  <a:srgbClr val="00AEEF"/>
                </a:solidFill>
              </a:rPr>
              <a:t>KHuK</a:t>
            </a:r>
            <a:r>
              <a:rPr lang="en-GB" dirty="0">
                <a:solidFill>
                  <a:srgbClr val="00AEEF"/>
                </a:solidFill>
              </a:rPr>
              <a:t> Annual Meeting, 5.12.2024, Bad Honnef</a:t>
            </a:r>
          </a:p>
          <a:p>
            <a:endParaRPr lang="en-GB" dirty="0">
              <a:solidFill>
                <a:srgbClr val="00AEEF"/>
              </a:solidFill>
            </a:endParaRPr>
          </a:p>
          <a:p>
            <a:r>
              <a:rPr lang="en-GB" dirty="0"/>
              <a:t>Lutz Feld (RWTH Aachen University, KET Chair)</a:t>
            </a:r>
          </a:p>
        </p:txBody>
      </p:sp>
      <p:pic>
        <p:nvPicPr>
          <p:cNvPr id="5" name="Grafik 4" descr="Ein Bild, das Design enthält.&#10;&#10;Automatisch generierte Beschreibung">
            <a:extLst>
              <a:ext uri="{FF2B5EF4-FFF2-40B4-BE49-F238E27FC236}">
                <a16:creationId xmlns:a16="http://schemas.microsoft.com/office/drawing/2014/main" id="{EBA7B6B2-05BF-BF17-30FE-7E3813FAE90E}"/>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0668000" y="0"/>
            <a:ext cx="1464658" cy="1485000"/>
          </a:xfrm>
          <a:prstGeom prst="rect">
            <a:avLst/>
          </a:prstGeom>
        </p:spPr>
      </p:pic>
      <p:sp>
        <p:nvSpPr>
          <p:cNvPr id="7" name="Textfeld 6">
            <a:extLst>
              <a:ext uri="{FF2B5EF4-FFF2-40B4-BE49-F238E27FC236}">
                <a16:creationId xmlns:a16="http://schemas.microsoft.com/office/drawing/2014/main" id="{2FDBB02B-D568-960A-CD23-4BC76A78978A}"/>
              </a:ext>
            </a:extLst>
          </p:cNvPr>
          <p:cNvSpPr txBox="1"/>
          <p:nvPr/>
        </p:nvSpPr>
        <p:spPr>
          <a:xfrm>
            <a:off x="10380658" y="6379426"/>
            <a:ext cx="1752000" cy="369332"/>
          </a:xfrm>
          <a:prstGeom prst="rect">
            <a:avLst/>
          </a:prstGeom>
          <a:noFill/>
        </p:spPr>
        <p:txBody>
          <a:bodyPr wrap="square">
            <a:spAutoFit/>
          </a:bodyPr>
          <a:lstStyle/>
          <a:p>
            <a:r>
              <a:rPr lang="de-DE" dirty="0">
                <a:hlinkClick r:id="rId4"/>
              </a:rPr>
              <a:t>www.ketweb.de</a:t>
            </a:r>
            <a:endParaRPr lang="de-DE" dirty="0"/>
          </a:p>
        </p:txBody>
      </p:sp>
    </p:spTree>
    <p:extLst>
      <p:ext uri="{BB962C8B-B14F-4D97-AF65-F5344CB8AC3E}">
        <p14:creationId xmlns:p14="http://schemas.microsoft.com/office/powerpoint/2010/main" val="127405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32F2C-A36E-0BA1-46EB-BAFFF07962BD}"/>
            </a:ext>
          </a:extLst>
        </p:cNvPr>
        <p:cNvGrpSpPr/>
        <p:nvPr/>
      </p:nvGrpSpPr>
      <p:grpSpPr>
        <a:xfrm>
          <a:off x="0" y="0"/>
          <a:ext cx="0" cy="0"/>
          <a:chOff x="0" y="0"/>
          <a:chExt cx="0" cy="0"/>
        </a:xfrm>
      </p:grpSpPr>
      <p:graphicFrame>
        <p:nvGraphicFramePr>
          <p:cNvPr id="169" name="Tabelle 168">
            <a:extLst>
              <a:ext uri="{FF2B5EF4-FFF2-40B4-BE49-F238E27FC236}">
                <a16:creationId xmlns:a16="http://schemas.microsoft.com/office/drawing/2014/main" id="{8952121E-34B8-4711-97E1-56DD928CE52B}"/>
              </a:ext>
            </a:extLst>
          </p:cNvPr>
          <p:cNvGraphicFramePr>
            <a:graphicFrameLocks noGrp="1"/>
          </p:cNvGraphicFramePr>
          <p:nvPr>
            <p:extLst>
              <p:ext uri="{D42A27DB-BD31-4B8C-83A1-F6EECF244321}">
                <p14:modId xmlns:p14="http://schemas.microsoft.com/office/powerpoint/2010/main" val="3846966940"/>
              </p:ext>
            </p:extLst>
          </p:nvPr>
        </p:nvGraphicFramePr>
        <p:xfrm>
          <a:off x="336000" y="1100696"/>
          <a:ext cx="12168000" cy="5392179"/>
        </p:xfrm>
        <a:graphic>
          <a:graphicData uri="http://schemas.openxmlformats.org/drawingml/2006/table">
            <a:tbl>
              <a:tblPr firstRow="1" bandRow="1">
                <a:tableStyleId>{5940675A-B579-460E-94D1-54222C63F5DA}</a:tableStyleId>
              </a:tblPr>
              <a:tblGrid>
                <a:gridCol w="1584000">
                  <a:extLst>
                    <a:ext uri="{9D8B030D-6E8A-4147-A177-3AD203B41FA5}">
                      <a16:colId xmlns:a16="http://schemas.microsoft.com/office/drawing/2014/main" val="3155873161"/>
                    </a:ext>
                  </a:extLst>
                </a:gridCol>
                <a:gridCol w="1800000">
                  <a:extLst>
                    <a:ext uri="{9D8B030D-6E8A-4147-A177-3AD203B41FA5}">
                      <a16:colId xmlns:a16="http://schemas.microsoft.com/office/drawing/2014/main" val="2212700569"/>
                    </a:ext>
                  </a:extLst>
                </a:gridCol>
                <a:gridCol w="2088000">
                  <a:extLst>
                    <a:ext uri="{9D8B030D-6E8A-4147-A177-3AD203B41FA5}">
                      <a16:colId xmlns:a16="http://schemas.microsoft.com/office/drawing/2014/main" val="935931914"/>
                    </a:ext>
                  </a:extLst>
                </a:gridCol>
                <a:gridCol w="1800000">
                  <a:extLst>
                    <a:ext uri="{9D8B030D-6E8A-4147-A177-3AD203B41FA5}">
                      <a16:colId xmlns:a16="http://schemas.microsoft.com/office/drawing/2014/main" val="2374576477"/>
                    </a:ext>
                  </a:extLst>
                </a:gridCol>
                <a:gridCol w="1548000">
                  <a:extLst>
                    <a:ext uri="{9D8B030D-6E8A-4147-A177-3AD203B41FA5}">
                      <a16:colId xmlns:a16="http://schemas.microsoft.com/office/drawing/2014/main" val="4210531991"/>
                    </a:ext>
                  </a:extLst>
                </a:gridCol>
                <a:gridCol w="1692000">
                  <a:extLst>
                    <a:ext uri="{9D8B030D-6E8A-4147-A177-3AD203B41FA5}">
                      <a16:colId xmlns:a16="http://schemas.microsoft.com/office/drawing/2014/main" val="1688048799"/>
                    </a:ext>
                  </a:extLst>
                </a:gridCol>
                <a:gridCol w="1656000">
                  <a:extLst>
                    <a:ext uri="{9D8B030D-6E8A-4147-A177-3AD203B41FA5}">
                      <a16:colId xmlns:a16="http://schemas.microsoft.com/office/drawing/2014/main" val="1700257647"/>
                    </a:ext>
                  </a:extLst>
                </a:gridCol>
              </a:tblGrid>
              <a:tr h="179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Ariane Frey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Göttingen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endParaRPr lang="en-GB" sz="1000" dirty="0"/>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Johannes Albrecht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Dortmund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Lutz Feld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RWTH Aachen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KET Chair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Klaus Desch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Bonn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CERN Council Delegate</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Heiko Lacker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Humboldt University Berlin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RECFA Representative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Johannes Haller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Hamburg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DPG-FV Chair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61126850"/>
                  </a:ext>
                </a:extLst>
              </a:tr>
              <a:tr h="179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Thomas Kuhr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LMU Munich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endParaRPr lang="en-GB" sz="1000" dirty="0"/>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Monica Dunford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Heidelberg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Michael </a:t>
                      </a:r>
                      <a:r>
                        <a:rPr kumimoji="0" lang="en-GB" sz="1200" b="1" i="0" u="none" strike="noStrike" kern="1200" cap="none" spc="0" normalizeH="0" baseline="0" noProof="0" dirty="0" err="1">
                          <a:ln>
                            <a:noFill/>
                          </a:ln>
                          <a:solidFill>
                            <a:prstClr val="black"/>
                          </a:solidFill>
                          <a:effectLst/>
                          <a:uLnTx/>
                          <a:uFillTx/>
                          <a:latin typeface="+mn-lt"/>
                          <a:ea typeface="+mn-ea"/>
                          <a:cs typeface="+mn-cs"/>
                        </a:rPr>
                        <a:t>Dührssen-Debling</a:t>
                      </a:r>
                      <a:r>
                        <a:rPr kumimoji="0" lang="en-GB" sz="1200" b="1" i="0" u="none" strike="noStrike" kern="1200" cap="none" spc="0" normalizeH="0" baseline="0" noProof="0" dirty="0">
                          <a:ln>
                            <a:noFill/>
                          </a:ln>
                          <a:solidFill>
                            <a:prstClr val="black"/>
                          </a:solidFill>
                          <a:effectLst/>
                          <a:uLnTx/>
                          <a:uFillTx/>
                          <a:latin typeface="+mn-lt"/>
                          <a:ea typeface="+mn-ea"/>
                          <a:cs typeface="+mn-cs"/>
                        </a:rPr>
                        <a:t> </a:t>
                      </a:r>
                      <a:r>
                        <a:rPr kumimoji="0" lang="en-GB" sz="1000" b="0" i="0" u="none" strike="noStrike" kern="1200" cap="none" spc="0" normalizeH="0" baseline="0" noProof="0" dirty="0">
                          <a:ln>
                            <a:noFill/>
                          </a:ln>
                          <a:solidFill>
                            <a:prstClr val="black"/>
                          </a:solidFill>
                          <a:effectLst/>
                          <a:uLnTx/>
                          <a:uFillTx/>
                          <a:latin typeface="+mn-lt"/>
                          <a:ea typeface="+mn-ea"/>
                          <a:cs typeface="+mn-cs"/>
                        </a:rPr>
                        <a:t>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a:t>
                      </a:r>
                      <a:r>
                        <a:rPr kumimoji="0" lang="en-GB" sz="105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Beate Heinemann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Hamburg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DESY Director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Marumi Kado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MPP Munich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MPP Director </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Hans-Christian Schultz-Coulon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Universität Heidelberg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GA Co-Chair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712467672"/>
                  </a:ext>
                </a:extLst>
              </a:tr>
              <a:tr h="179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Freya Blekman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DESY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endParaRPr lang="en-GB" sz="1000" dirty="0"/>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Gudrun Hiller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Dortmund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KET Member</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Margarete Mühlleitner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KIT Karlsruhe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KET Deputy Chair</a:t>
                      </a:r>
                      <a:endParaRPr lang="en-GB" b="1" dirty="0"/>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Marc Wenskat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Hamburg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mn-ea"/>
                          <a:cs typeface="+mn-cs"/>
                        </a:rPr>
                        <a:t>KfB</a:t>
                      </a:r>
                      <a:r>
                        <a:rPr kumimoji="0" lang="en-GB" sz="1000" b="0" i="0" u="none" strike="noStrike" kern="1200" cap="none" spc="0" normalizeH="0" baseline="0" noProof="0" dirty="0">
                          <a:ln>
                            <a:noFill/>
                          </a:ln>
                          <a:solidFill>
                            <a:prstClr val="black"/>
                          </a:solidFill>
                          <a:effectLst/>
                          <a:uLnTx/>
                          <a:uFillTx/>
                          <a:latin typeface="+mn-lt"/>
                          <a:ea typeface="+mn-ea"/>
                          <a:cs typeface="+mn-cs"/>
                        </a:rPr>
                        <a:t> Representative</a:t>
                      </a:r>
                      <a:endParaRPr lang="en-GB" dirty="0"/>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Daniel Mohler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Darmstadt  Tech.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mn-ea"/>
                          <a:cs typeface="+mn-cs"/>
                        </a:rPr>
                        <a:t>KHuK</a:t>
                      </a:r>
                      <a:r>
                        <a:rPr kumimoji="0" lang="en-GB" sz="1000" b="0" i="0" u="none" strike="noStrike" kern="1200" cap="none" spc="0" normalizeH="0" baseline="0" noProof="0" dirty="0">
                          <a:ln>
                            <a:noFill/>
                          </a:ln>
                          <a:solidFill>
                            <a:prstClr val="black"/>
                          </a:solidFill>
                          <a:effectLst/>
                          <a:uLnTx/>
                          <a:uFillTx/>
                          <a:latin typeface="+mn-lt"/>
                          <a:ea typeface="+mn-ea"/>
                          <a:cs typeface="+mn-cs"/>
                        </a:rPr>
                        <a:t> Representative</a:t>
                      </a: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Prof. </a:t>
                      </a: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Manfred Lindner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MPI-K Heidelberg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KAT Representative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Dr.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Ruth Jacobs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DESY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mn-ea"/>
                          <a:cs typeface="+mn-cs"/>
                        </a:rPr>
                        <a:t>yHEP</a:t>
                      </a:r>
                      <a:r>
                        <a:rPr kumimoji="0" lang="en-GB" sz="1000" b="0" i="0" u="none" strike="noStrike" kern="1200" cap="none" spc="0" normalizeH="0" baseline="0" noProof="0" dirty="0">
                          <a:ln>
                            <a:noFill/>
                          </a:ln>
                          <a:solidFill>
                            <a:prstClr val="black"/>
                          </a:solidFill>
                          <a:effectLst/>
                          <a:uLnTx/>
                          <a:uFillTx/>
                          <a:latin typeface="+mn-lt"/>
                          <a:ea typeface="+mn-ea"/>
                          <a:cs typeface="+mn-cs"/>
                        </a:rPr>
                        <a:t> </a:t>
                      </a:r>
                      <a:r>
                        <a:rPr kumimoji="0" lang="en-GB" sz="1000" b="0" i="0" u="none" strike="noStrike" kern="1200" cap="none" spc="0" normalizeH="0" baseline="0" noProof="0" dirty="0" err="1">
                          <a:ln>
                            <a:noFill/>
                          </a:ln>
                          <a:solidFill>
                            <a:prstClr val="black"/>
                          </a:solidFill>
                          <a:effectLst/>
                          <a:uLnTx/>
                          <a:uFillTx/>
                          <a:latin typeface="+mn-lt"/>
                          <a:ea typeface="+mn-ea"/>
                          <a:cs typeface="+mn-cs"/>
                        </a:rPr>
                        <a:t>Representaive</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269791047"/>
                  </a:ext>
                </a:extLst>
              </a:tr>
            </a:tbl>
          </a:graphicData>
        </a:graphic>
      </p:graphicFrame>
      <p:sp>
        <p:nvSpPr>
          <p:cNvPr id="2" name="Titel 1">
            <a:extLst>
              <a:ext uri="{FF2B5EF4-FFF2-40B4-BE49-F238E27FC236}">
                <a16:creationId xmlns:a16="http://schemas.microsoft.com/office/drawing/2014/main" id="{629DA04E-F690-857B-EECE-6B81E62637E8}"/>
              </a:ext>
            </a:extLst>
          </p:cNvPr>
          <p:cNvSpPr>
            <a:spLocks noGrp="1"/>
          </p:cNvSpPr>
          <p:nvPr>
            <p:ph type="title"/>
          </p:nvPr>
        </p:nvSpPr>
        <p:spPr/>
        <p:txBody>
          <a:bodyPr>
            <a:normAutofit/>
          </a:bodyPr>
          <a:lstStyle/>
          <a:p>
            <a:r>
              <a:rPr lang="en-GB" dirty="0"/>
              <a:t>A new KET has been elected for the period 2024-2027</a:t>
            </a:r>
          </a:p>
        </p:txBody>
      </p:sp>
      <p:sp>
        <p:nvSpPr>
          <p:cNvPr id="4" name="Fußzeilenplatzhalter 3">
            <a:extLst>
              <a:ext uri="{FF2B5EF4-FFF2-40B4-BE49-F238E27FC236}">
                <a16:creationId xmlns:a16="http://schemas.microsoft.com/office/drawing/2014/main" id="{9432AE67-4393-8438-92ED-2E5FE10BBD2C}"/>
              </a:ext>
            </a:extLst>
          </p:cNvPr>
          <p:cNvSpPr>
            <a:spLocks noGrp="1"/>
          </p:cNvSpPr>
          <p:nvPr>
            <p:ph type="ftr" sz="quarter" idx="11"/>
          </p:nvPr>
        </p:nvSpPr>
        <p:spPr>
          <a:xfrm>
            <a:off x="2896925" y="6492875"/>
            <a:ext cx="6398150" cy="365125"/>
          </a:xfrm>
        </p:spPr>
        <p:txBody>
          <a:bodyPr/>
          <a:lstStyle/>
          <a:p>
            <a:r>
              <a:rPr lang="en-GB"/>
              <a:t>Lutz Feld, RWTH Aachen</a:t>
            </a:r>
          </a:p>
        </p:txBody>
      </p:sp>
      <p:sp>
        <p:nvSpPr>
          <p:cNvPr id="5" name="Foliennummernplatzhalter 4">
            <a:extLst>
              <a:ext uri="{FF2B5EF4-FFF2-40B4-BE49-F238E27FC236}">
                <a16:creationId xmlns:a16="http://schemas.microsoft.com/office/drawing/2014/main" id="{1AF61F40-27CE-1D36-8816-12CDAADF422B}"/>
              </a:ext>
            </a:extLst>
          </p:cNvPr>
          <p:cNvSpPr>
            <a:spLocks noGrp="1"/>
          </p:cNvSpPr>
          <p:nvPr>
            <p:ph type="sldNum" sz="quarter" idx="12"/>
          </p:nvPr>
        </p:nvSpPr>
        <p:spPr/>
        <p:txBody>
          <a:bodyPr/>
          <a:lstStyle/>
          <a:p>
            <a:fld id="{FA0956A7-E96B-4D44-952A-9272AF2558B2}" type="slidenum">
              <a:rPr lang="en-GB" smtClean="0"/>
              <a:t>2</a:t>
            </a:fld>
            <a:endParaRPr lang="en-GB" dirty="0"/>
          </a:p>
        </p:txBody>
      </p:sp>
      <p:pic>
        <p:nvPicPr>
          <p:cNvPr id="174" name="Grafik 173">
            <a:extLst>
              <a:ext uri="{FF2B5EF4-FFF2-40B4-BE49-F238E27FC236}">
                <a16:creationId xmlns:a16="http://schemas.microsoft.com/office/drawing/2014/main" id="{1FCAEECC-CB4C-4F25-F591-EC57629EDB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6000" y="4765298"/>
            <a:ext cx="864000" cy="1152000"/>
          </a:xfrm>
          <a:prstGeom prst="rect">
            <a:avLst/>
          </a:prstGeom>
        </p:spPr>
      </p:pic>
      <p:pic>
        <p:nvPicPr>
          <p:cNvPr id="182" name="Grafik 181">
            <a:extLst>
              <a:ext uri="{FF2B5EF4-FFF2-40B4-BE49-F238E27FC236}">
                <a16:creationId xmlns:a16="http://schemas.microsoft.com/office/drawing/2014/main" id="{F906A3DD-11BE-F775-FB21-25DD8DB6DF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1404" y="2925000"/>
            <a:ext cx="1120925" cy="1195244"/>
          </a:xfrm>
          <a:prstGeom prst="rect">
            <a:avLst/>
          </a:prstGeom>
        </p:spPr>
      </p:pic>
      <p:pic>
        <p:nvPicPr>
          <p:cNvPr id="1026" name="Picture 2" descr="Prof. Dr. Klaus Desch">
            <a:extLst>
              <a:ext uri="{FF2B5EF4-FFF2-40B4-BE49-F238E27FC236}">
                <a16:creationId xmlns:a16="http://schemas.microsoft.com/office/drawing/2014/main" id="{BE15C69A-42A3-9B77-AA5E-10F80389C2B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10846" y="1184169"/>
            <a:ext cx="748346" cy="1152000"/>
          </a:xfrm>
          <a:prstGeom prst="rect">
            <a:avLst/>
          </a:prstGeom>
          <a:noFill/>
          <a:extLst>
            <a:ext uri="{909E8E84-426E-40DD-AFC4-6F175D3DCCD1}">
              <a14:hiddenFill xmlns:a14="http://schemas.microsoft.com/office/drawing/2010/main">
                <a:solidFill>
                  <a:srgbClr val="FFFFFF"/>
                </a:solidFill>
              </a14:hiddenFill>
            </a:ext>
          </a:extLst>
        </p:spPr>
      </p:pic>
      <p:pic>
        <p:nvPicPr>
          <p:cNvPr id="190" name="Grafik 189">
            <a:extLst>
              <a:ext uri="{FF2B5EF4-FFF2-40B4-BE49-F238E27FC236}">
                <a16:creationId xmlns:a16="http://schemas.microsoft.com/office/drawing/2014/main" id="{D2B66EC6-802E-C404-05D2-BB0FFA34F3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9045" y="2942580"/>
            <a:ext cx="883248" cy="1177664"/>
          </a:xfrm>
          <a:prstGeom prst="rect">
            <a:avLst/>
          </a:prstGeom>
        </p:spPr>
      </p:pic>
      <p:pic>
        <p:nvPicPr>
          <p:cNvPr id="1034" name="Picture 4" descr="Fakultät für Physik und Astronomie">
            <a:extLst>
              <a:ext uri="{FF2B5EF4-FFF2-40B4-BE49-F238E27FC236}">
                <a16:creationId xmlns:a16="http://schemas.microsoft.com/office/drawing/2014/main" id="{EDC0859D-D1F7-7104-91EE-9969BF56A77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347277" y="4735334"/>
            <a:ext cx="809959" cy="11949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Grafik 1039">
            <a:extLst>
              <a:ext uri="{FF2B5EF4-FFF2-40B4-BE49-F238E27FC236}">
                <a16:creationId xmlns:a16="http://schemas.microsoft.com/office/drawing/2014/main" id="{1BC06644-0FC3-727C-0F57-76B03D55C6B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66377" y="1161973"/>
            <a:ext cx="905395" cy="1220911"/>
          </a:xfrm>
          <a:prstGeom prst="rect">
            <a:avLst/>
          </a:prstGeom>
        </p:spPr>
      </p:pic>
      <p:pic>
        <p:nvPicPr>
          <p:cNvPr id="11" name="Grafik 10" descr="Ein Bild, das Menschliches Gesicht, Person, Kleidung, Vorderkopf enthält.&#10;&#10;Automatisch generierte Beschreibung">
            <a:extLst>
              <a:ext uri="{FF2B5EF4-FFF2-40B4-BE49-F238E27FC236}">
                <a16:creationId xmlns:a16="http://schemas.microsoft.com/office/drawing/2014/main" id="{87C8F4BC-2A7F-1C27-7830-71E0C7E648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76016" y="2936901"/>
            <a:ext cx="910118" cy="1014816"/>
          </a:xfrm>
          <a:prstGeom prst="rect">
            <a:avLst/>
          </a:prstGeom>
        </p:spPr>
      </p:pic>
      <p:sp>
        <p:nvSpPr>
          <p:cNvPr id="15" name="Datumsplatzhalter 3">
            <a:extLst>
              <a:ext uri="{FF2B5EF4-FFF2-40B4-BE49-F238E27FC236}">
                <a16:creationId xmlns:a16="http://schemas.microsoft.com/office/drawing/2014/main" id="{82582213-30A0-FADB-C7FD-53BAE051F46D}"/>
              </a:ext>
            </a:extLst>
          </p:cNvPr>
          <p:cNvSpPr>
            <a:spLocks noGrp="1"/>
          </p:cNvSpPr>
          <p:nvPr>
            <p:ph type="dt" sz="half" idx="10"/>
          </p:nvPr>
        </p:nvSpPr>
        <p:spPr>
          <a:xfrm>
            <a:off x="7289" y="6492875"/>
            <a:ext cx="2743200" cy="365125"/>
          </a:xfrm>
        </p:spPr>
        <p:txBody>
          <a:bodyPr/>
          <a:lstStyle/>
          <a:p>
            <a:r>
              <a:rPr lang="de-DE"/>
              <a:t>5.12.2024</a:t>
            </a:r>
            <a:endParaRPr lang="en-GB" dirty="0"/>
          </a:p>
        </p:txBody>
      </p:sp>
      <p:pic>
        <p:nvPicPr>
          <p:cNvPr id="6" name="Grafik 5" descr="Ein Bild, das Menschliches Gesicht, Person, Baum, draußen enthält.&#10;&#10;Automatisch generierte Beschreibung">
            <a:extLst>
              <a:ext uri="{FF2B5EF4-FFF2-40B4-BE49-F238E27FC236}">
                <a16:creationId xmlns:a16="http://schemas.microsoft.com/office/drawing/2014/main" id="{A3BCB189-0A14-9763-F19C-7AC5C478556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640057" y="2946622"/>
            <a:ext cx="752495" cy="1152000"/>
          </a:xfrm>
          <a:prstGeom prst="rect">
            <a:avLst/>
          </a:prstGeom>
        </p:spPr>
      </p:pic>
      <p:pic>
        <p:nvPicPr>
          <p:cNvPr id="10" name="Grafik 9" descr="Ein Bild, das Menschliches Gesicht, Person, Kleidung, Lächeln enthält.&#10;&#10;Automatisch generierte Beschreibung">
            <a:extLst>
              <a:ext uri="{FF2B5EF4-FFF2-40B4-BE49-F238E27FC236}">
                <a16:creationId xmlns:a16="http://schemas.microsoft.com/office/drawing/2014/main" id="{248A5A14-4B92-248D-ECA9-3B981DB516E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625557" y="4740228"/>
            <a:ext cx="838957" cy="1148739"/>
          </a:xfrm>
          <a:prstGeom prst="rect">
            <a:avLst/>
          </a:prstGeom>
        </p:spPr>
      </p:pic>
      <p:pic>
        <p:nvPicPr>
          <p:cNvPr id="13" name="Grafik 12" descr="Ein Bild, das Person, Menschliches Gesicht, Lächeln, Kleidung enthält.&#10;&#10;Automatisch generierte Beschreibung">
            <a:extLst>
              <a:ext uri="{FF2B5EF4-FFF2-40B4-BE49-F238E27FC236}">
                <a16:creationId xmlns:a16="http://schemas.microsoft.com/office/drawing/2014/main" id="{9176294A-7A84-2E40-F75E-1DFF8EEF653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916805" y="4730842"/>
            <a:ext cx="818347" cy="1220911"/>
          </a:xfrm>
          <a:prstGeom prst="rect">
            <a:avLst/>
          </a:prstGeom>
        </p:spPr>
      </p:pic>
      <p:pic>
        <p:nvPicPr>
          <p:cNvPr id="16" name="Grafik 15" descr="Ein Bild, das Menschliches Gesicht, Person, Lächeln, Kleidung enthält.&#10;&#10;Automatisch generierte Beschreibung">
            <a:extLst>
              <a:ext uri="{FF2B5EF4-FFF2-40B4-BE49-F238E27FC236}">
                <a16:creationId xmlns:a16="http://schemas.microsoft.com/office/drawing/2014/main" id="{2450475A-262D-2B05-825B-7631D824D93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56000" y="1184169"/>
            <a:ext cx="905395" cy="1169257"/>
          </a:xfrm>
          <a:prstGeom prst="rect">
            <a:avLst/>
          </a:prstGeom>
        </p:spPr>
      </p:pic>
      <p:pic>
        <p:nvPicPr>
          <p:cNvPr id="18" name="Grafik 17" descr="Ein Bild, das Menschliches Gesicht, Person, Shirt, Brille enthält.&#10;&#10;Automatisch generierte Beschreibung">
            <a:extLst>
              <a:ext uri="{FF2B5EF4-FFF2-40B4-BE49-F238E27FC236}">
                <a16:creationId xmlns:a16="http://schemas.microsoft.com/office/drawing/2014/main" id="{274A4D30-92D7-9B0A-2B6B-7548623704E6}"/>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996512" y="1197001"/>
            <a:ext cx="920540" cy="1152000"/>
          </a:xfrm>
          <a:prstGeom prst="rect">
            <a:avLst/>
          </a:prstGeom>
        </p:spPr>
      </p:pic>
      <p:pic>
        <p:nvPicPr>
          <p:cNvPr id="20" name="Grafik 19" descr="Ein Bild, das Menschliches Gesicht, Person, Kleidung, Mann enthält.&#10;&#10;Automatisch generierte Beschreibung">
            <a:extLst>
              <a:ext uri="{FF2B5EF4-FFF2-40B4-BE49-F238E27FC236}">
                <a16:creationId xmlns:a16="http://schemas.microsoft.com/office/drawing/2014/main" id="{14BCB8B7-4791-ED5A-A55F-C7CB670E6DC0}"/>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456000" y="2925000"/>
            <a:ext cx="792000" cy="1199718"/>
          </a:xfrm>
          <a:prstGeom prst="rect">
            <a:avLst/>
          </a:prstGeom>
        </p:spPr>
      </p:pic>
      <p:pic>
        <p:nvPicPr>
          <p:cNvPr id="22" name="Grafik 21" descr="Ein Bild, das Person, Lächeln, Menschliches Gesicht, Kleidung enthält.&#10;&#10;Automatisch generierte Beschreibung">
            <a:extLst>
              <a:ext uri="{FF2B5EF4-FFF2-40B4-BE49-F238E27FC236}">
                <a16:creationId xmlns:a16="http://schemas.microsoft.com/office/drawing/2014/main" id="{2CE5702D-5C35-6F30-680E-1F93292C8173}"/>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996512" y="2928931"/>
            <a:ext cx="837819" cy="1169691"/>
          </a:xfrm>
          <a:prstGeom prst="rect">
            <a:avLst/>
          </a:prstGeom>
        </p:spPr>
      </p:pic>
      <p:pic>
        <p:nvPicPr>
          <p:cNvPr id="24" name="Grafik 23" descr="Ein Bild, das Menschliches Gesicht, Lächeln, Person, Kinn enthält.&#10;&#10;Automatisch generierte Beschreibung">
            <a:extLst>
              <a:ext uri="{FF2B5EF4-FFF2-40B4-BE49-F238E27FC236}">
                <a16:creationId xmlns:a16="http://schemas.microsoft.com/office/drawing/2014/main" id="{01085218-8094-A543-B277-CE6F89712D1A}"/>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422988" y="4765298"/>
            <a:ext cx="902711" cy="1123669"/>
          </a:xfrm>
          <a:prstGeom prst="rect">
            <a:avLst/>
          </a:prstGeom>
        </p:spPr>
      </p:pic>
      <p:pic>
        <p:nvPicPr>
          <p:cNvPr id="26" name="Grafik 25">
            <a:extLst>
              <a:ext uri="{FF2B5EF4-FFF2-40B4-BE49-F238E27FC236}">
                <a16:creationId xmlns:a16="http://schemas.microsoft.com/office/drawing/2014/main" id="{E92E0C4A-FA51-7ED9-DEFA-02A7F221434D}"/>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2002274" y="4771506"/>
            <a:ext cx="832057" cy="1117461"/>
          </a:xfrm>
          <a:prstGeom prst="rect">
            <a:avLst/>
          </a:prstGeom>
        </p:spPr>
      </p:pic>
      <p:pic>
        <p:nvPicPr>
          <p:cNvPr id="28" name="Grafik 27" descr="Ein Bild, das Menschliches Gesicht, Person, Lächeln, Kleidung enthält.&#10;&#10;Automatisch generierte Beschreibung">
            <a:extLst>
              <a:ext uri="{FF2B5EF4-FFF2-40B4-BE49-F238E27FC236}">
                <a16:creationId xmlns:a16="http://schemas.microsoft.com/office/drawing/2014/main" id="{2BAF792D-DB5A-5B4E-0A4F-C66DA6BC8587}"/>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3779045" y="4765298"/>
            <a:ext cx="832057" cy="1118005"/>
          </a:xfrm>
          <a:prstGeom prst="rect">
            <a:avLst/>
          </a:prstGeom>
        </p:spPr>
      </p:pic>
      <p:sp>
        <p:nvSpPr>
          <p:cNvPr id="29" name="Rechteck 28">
            <a:extLst>
              <a:ext uri="{FF2B5EF4-FFF2-40B4-BE49-F238E27FC236}">
                <a16:creationId xmlns:a16="http://schemas.microsoft.com/office/drawing/2014/main" id="{0B19A096-F200-F220-F40E-5D2912B0C4BD}"/>
              </a:ext>
            </a:extLst>
          </p:cNvPr>
          <p:cNvSpPr/>
          <p:nvPr/>
        </p:nvSpPr>
        <p:spPr>
          <a:xfrm>
            <a:off x="336000" y="1161973"/>
            <a:ext cx="5421121" cy="5330902"/>
          </a:xfrm>
          <a:prstGeom prst="rect">
            <a:avLst/>
          </a:prstGeom>
          <a:no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Menschliches Gesicht, Person, Vorderkopf, Kinn enthält.&#10;&#10;Automatisch generierte Beschreibung">
            <a:extLst>
              <a:ext uri="{FF2B5EF4-FFF2-40B4-BE49-F238E27FC236}">
                <a16:creationId xmlns:a16="http://schemas.microsoft.com/office/drawing/2014/main" id="{05338C0C-0B83-0E64-BA07-1A32276D564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240884" y="1193169"/>
            <a:ext cx="866874" cy="1155832"/>
          </a:xfrm>
          <a:prstGeom prst="rect">
            <a:avLst/>
          </a:prstGeom>
        </p:spPr>
      </p:pic>
      <p:pic>
        <p:nvPicPr>
          <p:cNvPr id="12" name="Grafik 11" descr="Ein Bild, das Menschliches Gesicht, Person, Kleidung, Vorderkopf enthält.&#10;&#10;Automatisch generierte Beschreibung">
            <a:extLst>
              <a:ext uri="{FF2B5EF4-FFF2-40B4-BE49-F238E27FC236}">
                <a16:creationId xmlns:a16="http://schemas.microsoft.com/office/drawing/2014/main" id="{6B106853-B6C1-98F4-2E39-DC4C99AA2BD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779046" y="1201424"/>
            <a:ext cx="718158" cy="1152001"/>
          </a:xfrm>
          <a:prstGeom prst="rect">
            <a:avLst/>
          </a:prstGeom>
        </p:spPr>
      </p:pic>
      <p:sp>
        <p:nvSpPr>
          <p:cNvPr id="3" name="Rechteck 2">
            <a:extLst>
              <a:ext uri="{FF2B5EF4-FFF2-40B4-BE49-F238E27FC236}">
                <a16:creationId xmlns:a16="http://schemas.microsoft.com/office/drawing/2014/main" id="{46845388-9509-F433-2991-A26B7359DEEF}"/>
              </a:ext>
            </a:extLst>
          </p:cNvPr>
          <p:cNvSpPr/>
          <p:nvPr/>
        </p:nvSpPr>
        <p:spPr>
          <a:xfrm>
            <a:off x="5818404" y="1161973"/>
            <a:ext cx="6230322" cy="533090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1952A0B-3459-AB16-39A4-5BE42292AE57}"/>
              </a:ext>
            </a:extLst>
          </p:cNvPr>
          <p:cNvSpPr txBox="1"/>
          <p:nvPr/>
        </p:nvSpPr>
        <p:spPr>
          <a:xfrm rot="3600000">
            <a:off x="10900639" y="1942492"/>
            <a:ext cx="1075551" cy="369332"/>
          </a:xfrm>
          <a:prstGeom prst="rect">
            <a:avLst/>
          </a:prstGeom>
          <a:noFill/>
          <a:ln>
            <a:solidFill>
              <a:srgbClr val="00B050"/>
            </a:solidFill>
          </a:ln>
        </p:spPr>
        <p:txBody>
          <a:bodyPr wrap="none" rtlCol="0">
            <a:spAutoFit/>
          </a:bodyPr>
          <a:lstStyle/>
          <a:p>
            <a:r>
              <a:rPr lang="de-DE" b="1" dirty="0">
                <a:solidFill>
                  <a:srgbClr val="00B050"/>
                </a:solidFill>
              </a:rPr>
              <a:t>ex-officio</a:t>
            </a:r>
          </a:p>
        </p:txBody>
      </p:sp>
    </p:spTree>
    <p:extLst>
      <p:ext uri="{BB962C8B-B14F-4D97-AF65-F5344CB8AC3E}">
        <p14:creationId xmlns:p14="http://schemas.microsoft.com/office/powerpoint/2010/main" val="134025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FD354-F601-0506-815F-AF28FB6E7337}"/>
              </a:ext>
            </a:extLst>
          </p:cNvPr>
          <p:cNvSpPr>
            <a:spLocks noGrp="1"/>
          </p:cNvSpPr>
          <p:nvPr>
            <p:ph type="title"/>
          </p:nvPr>
        </p:nvSpPr>
        <p:spPr/>
        <p:txBody>
          <a:bodyPr/>
          <a:lstStyle/>
          <a:p>
            <a:r>
              <a:rPr lang="de-DE" dirty="0" err="1"/>
              <a:t>Recent</a:t>
            </a:r>
            <a:r>
              <a:rPr lang="de-DE" dirty="0"/>
              <a:t> KET Physics Highlights</a:t>
            </a:r>
          </a:p>
        </p:txBody>
      </p:sp>
      <p:sp>
        <p:nvSpPr>
          <p:cNvPr id="3" name="Datumsplatzhalter 2">
            <a:extLst>
              <a:ext uri="{FF2B5EF4-FFF2-40B4-BE49-F238E27FC236}">
                <a16:creationId xmlns:a16="http://schemas.microsoft.com/office/drawing/2014/main" id="{7ABB0E7B-27D6-C413-839B-FC46A4218965}"/>
              </a:ext>
            </a:extLst>
          </p:cNvPr>
          <p:cNvSpPr>
            <a:spLocks noGrp="1"/>
          </p:cNvSpPr>
          <p:nvPr>
            <p:ph type="dt" sz="half" idx="10"/>
          </p:nvPr>
        </p:nvSpPr>
        <p:spPr/>
        <p:txBody>
          <a:bodyPr/>
          <a:lstStyle/>
          <a:p>
            <a:r>
              <a:rPr lang="de-DE"/>
              <a:t>5.12.2024</a:t>
            </a:r>
            <a:endParaRPr lang="en-GB" dirty="0"/>
          </a:p>
        </p:txBody>
      </p:sp>
      <p:sp>
        <p:nvSpPr>
          <p:cNvPr id="4" name="Fußzeilenplatzhalter 3">
            <a:extLst>
              <a:ext uri="{FF2B5EF4-FFF2-40B4-BE49-F238E27FC236}">
                <a16:creationId xmlns:a16="http://schemas.microsoft.com/office/drawing/2014/main" id="{4D2EFD29-9576-9636-0412-33D5B2BEE790}"/>
              </a:ext>
            </a:extLst>
          </p:cNvPr>
          <p:cNvSpPr>
            <a:spLocks noGrp="1"/>
          </p:cNvSpPr>
          <p:nvPr>
            <p:ph type="ftr" sz="quarter" idx="11"/>
          </p:nvPr>
        </p:nvSpPr>
        <p:spPr/>
        <p:txBody>
          <a:bodyPr/>
          <a:lstStyle/>
          <a:p>
            <a:r>
              <a:rPr lang="en-GB"/>
              <a:t>Lutz Feld, RWTH Aachen</a:t>
            </a:r>
          </a:p>
        </p:txBody>
      </p:sp>
      <p:sp>
        <p:nvSpPr>
          <p:cNvPr id="5" name="Foliennummernplatzhalter 4">
            <a:extLst>
              <a:ext uri="{FF2B5EF4-FFF2-40B4-BE49-F238E27FC236}">
                <a16:creationId xmlns:a16="http://schemas.microsoft.com/office/drawing/2014/main" id="{79D05803-C44D-53EE-1D56-D82D8A918210}"/>
              </a:ext>
            </a:extLst>
          </p:cNvPr>
          <p:cNvSpPr>
            <a:spLocks noGrp="1"/>
          </p:cNvSpPr>
          <p:nvPr>
            <p:ph type="sldNum" sz="quarter" idx="12"/>
          </p:nvPr>
        </p:nvSpPr>
        <p:spPr/>
        <p:txBody>
          <a:bodyPr/>
          <a:lstStyle/>
          <a:p>
            <a:fld id="{FA0956A7-E96B-4D44-952A-9272AF2558B2}" type="slidenum">
              <a:rPr lang="en-GB" smtClean="0"/>
              <a:t>3</a:t>
            </a:fld>
            <a:endParaRPr lang="en-GB"/>
          </a:p>
        </p:txBody>
      </p:sp>
      <p:grpSp>
        <p:nvGrpSpPr>
          <p:cNvPr id="13" name="Gruppieren 12">
            <a:extLst>
              <a:ext uri="{FF2B5EF4-FFF2-40B4-BE49-F238E27FC236}">
                <a16:creationId xmlns:a16="http://schemas.microsoft.com/office/drawing/2014/main" id="{A1704EEC-AE16-08E0-6B1C-615DC68ACF2D}"/>
              </a:ext>
            </a:extLst>
          </p:cNvPr>
          <p:cNvGrpSpPr/>
          <p:nvPr/>
        </p:nvGrpSpPr>
        <p:grpSpPr>
          <a:xfrm>
            <a:off x="4337322" y="4210348"/>
            <a:ext cx="3693930" cy="2602652"/>
            <a:chOff x="7524973" y="4166426"/>
            <a:chExt cx="3693930" cy="2602652"/>
          </a:xfrm>
        </p:grpSpPr>
        <p:grpSp>
          <p:nvGrpSpPr>
            <p:cNvPr id="11" name="Gruppieren 10">
              <a:extLst>
                <a:ext uri="{FF2B5EF4-FFF2-40B4-BE49-F238E27FC236}">
                  <a16:creationId xmlns:a16="http://schemas.microsoft.com/office/drawing/2014/main" id="{81C8CAF2-2970-4ABA-4B1E-41DC0DE42127}"/>
                </a:ext>
              </a:extLst>
            </p:cNvPr>
            <p:cNvGrpSpPr/>
            <p:nvPr/>
          </p:nvGrpSpPr>
          <p:grpSpPr>
            <a:xfrm>
              <a:off x="7524973" y="4166426"/>
              <a:ext cx="3693930" cy="2602652"/>
              <a:chOff x="1898071" y="3767164"/>
              <a:chExt cx="3693930" cy="2602652"/>
            </a:xfrm>
          </p:grpSpPr>
          <p:pic>
            <p:nvPicPr>
              <p:cNvPr id="9" name="Grafik 8">
                <a:extLst>
                  <a:ext uri="{FF2B5EF4-FFF2-40B4-BE49-F238E27FC236}">
                    <a16:creationId xmlns:a16="http://schemas.microsoft.com/office/drawing/2014/main" id="{D0CE80DB-F2BA-51B7-B9FA-E7ECB2328ED3}"/>
                  </a:ext>
                </a:extLst>
              </p:cNvPr>
              <p:cNvPicPr>
                <a:picLocks noChangeAspect="1"/>
              </p:cNvPicPr>
              <p:nvPr/>
            </p:nvPicPr>
            <p:blipFill>
              <a:blip r:embed="rId2"/>
              <a:srcRect t="7119" r="11790" b="3468"/>
              <a:stretch/>
            </p:blipFill>
            <p:spPr>
              <a:xfrm>
                <a:off x="1898071" y="4076999"/>
                <a:ext cx="3693930" cy="2292817"/>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B6C07820-0D6F-9A99-C1E6-A75AC11D76BA}"/>
                  </a:ext>
                </a:extLst>
              </p:cNvPr>
              <p:cNvSpPr txBox="1"/>
              <p:nvPr/>
            </p:nvSpPr>
            <p:spPr>
              <a:xfrm>
                <a:off x="2006897" y="3767164"/>
                <a:ext cx="3496598" cy="307777"/>
              </a:xfrm>
              <a:prstGeom prst="rect">
                <a:avLst/>
              </a:prstGeom>
              <a:solidFill>
                <a:srgbClr val="00AEEF"/>
              </a:solidFill>
            </p:spPr>
            <p:txBody>
              <a:bodyPr wrap="none" rtlCol="0">
                <a:spAutoFit/>
              </a:bodyPr>
              <a:lstStyle/>
              <a:p>
                <a:r>
                  <a:rPr lang="de-DE" sz="1400" b="1" dirty="0">
                    <a:solidFill>
                      <a:schemeClr val="bg1"/>
                    </a:solidFill>
                  </a:rPr>
                  <a:t>LHCb: </a:t>
                </a:r>
                <a:r>
                  <a:rPr lang="de-DE" sz="1400" b="1" dirty="0" err="1">
                    <a:solidFill>
                      <a:schemeClr val="bg1"/>
                    </a:solidFill>
                  </a:rPr>
                  <a:t>first</a:t>
                </a:r>
                <a:r>
                  <a:rPr lang="de-DE" sz="1400" b="1" dirty="0">
                    <a:solidFill>
                      <a:schemeClr val="bg1"/>
                    </a:solidFill>
                  </a:rPr>
                  <a:t> run-3 </a:t>
                </a:r>
                <a:r>
                  <a:rPr lang="de-DE" sz="1400" b="1" dirty="0" err="1">
                    <a:solidFill>
                      <a:schemeClr val="bg1"/>
                    </a:solidFill>
                  </a:rPr>
                  <a:t>result</a:t>
                </a:r>
                <a:r>
                  <a:rPr lang="de-DE" sz="1400" b="1" dirty="0">
                    <a:solidFill>
                      <a:schemeClr val="bg1"/>
                    </a:solidFill>
                  </a:rPr>
                  <a:t>, to </a:t>
                </a:r>
                <a:r>
                  <a:rPr lang="de-DE" sz="1400" b="1" dirty="0" err="1">
                    <a:solidFill>
                      <a:schemeClr val="bg1"/>
                    </a:solidFill>
                  </a:rPr>
                  <a:t>be</a:t>
                </a:r>
                <a:r>
                  <a:rPr lang="de-DE" sz="1400" b="1" dirty="0">
                    <a:solidFill>
                      <a:schemeClr val="bg1"/>
                    </a:solidFill>
                  </a:rPr>
                  <a:t> </a:t>
                </a:r>
                <a:r>
                  <a:rPr lang="de-DE" sz="1400" b="1" dirty="0" err="1">
                    <a:solidFill>
                      <a:schemeClr val="bg1"/>
                    </a:solidFill>
                  </a:rPr>
                  <a:t>published</a:t>
                </a:r>
                <a:r>
                  <a:rPr lang="de-DE" sz="1400" b="1" dirty="0">
                    <a:solidFill>
                      <a:schemeClr val="bg1"/>
                    </a:solidFill>
                  </a:rPr>
                  <a:t> </a:t>
                </a:r>
                <a:r>
                  <a:rPr lang="de-DE" sz="1400" b="1" dirty="0" err="1">
                    <a:solidFill>
                      <a:schemeClr val="bg1"/>
                    </a:solidFill>
                  </a:rPr>
                  <a:t>soon</a:t>
                </a:r>
                <a:endParaRPr lang="de-DE" sz="1400" b="1" dirty="0">
                  <a:solidFill>
                    <a:schemeClr val="bg1"/>
                  </a:solidFill>
                </a:endParaRPr>
              </a:p>
            </p:txBody>
          </p:sp>
        </p:grpSp>
        <p:pic>
          <p:nvPicPr>
            <p:cNvPr id="12" name="Grafik 11">
              <a:extLst>
                <a:ext uri="{FF2B5EF4-FFF2-40B4-BE49-F238E27FC236}">
                  <a16:creationId xmlns:a16="http://schemas.microsoft.com/office/drawing/2014/main" id="{12FE4AA9-258F-3228-D993-BB4BA8D7C204}"/>
                </a:ext>
              </a:extLst>
            </p:cNvPr>
            <p:cNvPicPr>
              <a:picLocks noChangeAspect="1"/>
            </p:cNvPicPr>
            <p:nvPr/>
          </p:nvPicPr>
          <p:blipFill>
            <a:blip r:embed="rId3"/>
            <a:stretch>
              <a:fillRect/>
            </a:stretch>
          </p:blipFill>
          <p:spPr>
            <a:xfrm>
              <a:off x="8242173" y="4576519"/>
              <a:ext cx="733828" cy="500936"/>
            </a:xfrm>
            <a:prstGeom prst="rect">
              <a:avLst/>
            </a:prstGeom>
          </p:spPr>
        </p:pic>
      </p:grpSp>
      <p:grpSp>
        <p:nvGrpSpPr>
          <p:cNvPr id="25" name="Gruppieren 24">
            <a:extLst>
              <a:ext uri="{FF2B5EF4-FFF2-40B4-BE49-F238E27FC236}">
                <a16:creationId xmlns:a16="http://schemas.microsoft.com/office/drawing/2014/main" id="{19EF71B2-27F8-FF36-DE74-1D540193B5C6}"/>
              </a:ext>
            </a:extLst>
          </p:cNvPr>
          <p:cNvGrpSpPr/>
          <p:nvPr/>
        </p:nvGrpSpPr>
        <p:grpSpPr>
          <a:xfrm>
            <a:off x="419391" y="1165461"/>
            <a:ext cx="3594767" cy="2189346"/>
            <a:chOff x="8508677" y="965362"/>
            <a:chExt cx="3594767" cy="2189346"/>
          </a:xfrm>
        </p:grpSpPr>
        <p:pic>
          <p:nvPicPr>
            <p:cNvPr id="8" name="Grafik 7">
              <a:extLst>
                <a:ext uri="{FF2B5EF4-FFF2-40B4-BE49-F238E27FC236}">
                  <a16:creationId xmlns:a16="http://schemas.microsoft.com/office/drawing/2014/main" id="{5D8BE93D-5064-C810-A548-572A334A2FE0}"/>
                </a:ext>
              </a:extLst>
            </p:cNvPr>
            <p:cNvPicPr>
              <a:picLocks noChangeAspect="1"/>
            </p:cNvPicPr>
            <p:nvPr/>
          </p:nvPicPr>
          <p:blipFill>
            <a:blip r:embed="rId4"/>
            <a:stretch>
              <a:fillRect/>
            </a:stretch>
          </p:blipFill>
          <p:spPr>
            <a:xfrm>
              <a:off x="8578058" y="1216810"/>
              <a:ext cx="3496599" cy="1937898"/>
            </a:xfrm>
            <a:prstGeom prst="rect">
              <a:avLst/>
            </a:prstGeom>
            <a:ln>
              <a:noFill/>
            </a:ln>
            <a:effectLst>
              <a:outerShdw blurRad="292100" dist="139700" dir="2700000" algn="tl" rotWithShape="0">
                <a:srgbClr val="333333">
                  <a:alpha val="65000"/>
                </a:srgbClr>
              </a:outerShdw>
            </a:effectLst>
          </p:spPr>
        </p:pic>
        <p:sp>
          <p:nvSpPr>
            <p:cNvPr id="24" name="Textfeld 23">
              <a:extLst>
                <a:ext uri="{FF2B5EF4-FFF2-40B4-BE49-F238E27FC236}">
                  <a16:creationId xmlns:a16="http://schemas.microsoft.com/office/drawing/2014/main" id="{22815A28-5869-8AF1-58DF-53FCF2CC1274}"/>
                </a:ext>
              </a:extLst>
            </p:cNvPr>
            <p:cNvSpPr txBox="1"/>
            <p:nvPr/>
          </p:nvSpPr>
          <p:spPr>
            <a:xfrm>
              <a:off x="8508677" y="965362"/>
              <a:ext cx="3594767" cy="307777"/>
            </a:xfrm>
            <a:prstGeom prst="rect">
              <a:avLst/>
            </a:prstGeom>
            <a:solidFill>
              <a:srgbClr val="00AEEF"/>
            </a:solidFill>
          </p:spPr>
          <p:txBody>
            <a:bodyPr wrap="none" rtlCol="0">
              <a:spAutoFit/>
            </a:bodyPr>
            <a:lstStyle/>
            <a:p>
              <a:r>
                <a:rPr lang="de-DE" sz="1400" b="1" dirty="0">
                  <a:solidFill>
                    <a:schemeClr val="bg1"/>
                  </a:solidFill>
                </a:rPr>
                <a:t>LHC: 2024 was the </a:t>
              </a:r>
              <a:r>
                <a:rPr lang="de-DE" sz="1400" b="1" dirty="0" err="1">
                  <a:solidFill>
                    <a:schemeClr val="bg1"/>
                  </a:solidFill>
                </a:rPr>
                <a:t>best</a:t>
              </a:r>
              <a:r>
                <a:rPr lang="de-DE" sz="1400" b="1" dirty="0">
                  <a:solidFill>
                    <a:schemeClr val="bg1"/>
                  </a:solidFill>
                </a:rPr>
                <a:t> </a:t>
              </a:r>
              <a:r>
                <a:rPr lang="de-DE" sz="1400" b="1" dirty="0" err="1">
                  <a:solidFill>
                    <a:schemeClr val="bg1"/>
                  </a:solidFill>
                </a:rPr>
                <a:t>data</a:t>
              </a:r>
              <a:r>
                <a:rPr lang="de-DE" sz="1400" b="1" dirty="0">
                  <a:solidFill>
                    <a:schemeClr val="bg1"/>
                  </a:solidFill>
                </a:rPr>
                <a:t> </a:t>
              </a:r>
              <a:r>
                <a:rPr lang="de-DE" sz="1400" b="1" dirty="0" err="1">
                  <a:solidFill>
                    <a:schemeClr val="bg1"/>
                  </a:solidFill>
                </a:rPr>
                <a:t>taking</a:t>
              </a:r>
              <a:r>
                <a:rPr lang="de-DE" sz="1400" b="1" dirty="0">
                  <a:solidFill>
                    <a:schemeClr val="bg1"/>
                  </a:solidFill>
                </a:rPr>
                <a:t> </a:t>
              </a:r>
              <a:r>
                <a:rPr lang="de-DE" sz="1400" b="1" dirty="0" err="1">
                  <a:solidFill>
                    <a:schemeClr val="bg1"/>
                  </a:solidFill>
                </a:rPr>
                <a:t>year</a:t>
              </a:r>
              <a:r>
                <a:rPr lang="de-DE" sz="1400" b="1" dirty="0">
                  <a:solidFill>
                    <a:schemeClr val="bg1"/>
                  </a:solidFill>
                </a:rPr>
                <a:t> so </a:t>
              </a:r>
              <a:r>
                <a:rPr lang="de-DE" sz="1400" b="1" dirty="0" err="1">
                  <a:solidFill>
                    <a:schemeClr val="bg1"/>
                  </a:solidFill>
                </a:rPr>
                <a:t>far</a:t>
              </a:r>
              <a:endParaRPr lang="de-DE" sz="1400" b="1" dirty="0">
                <a:solidFill>
                  <a:schemeClr val="bg1"/>
                </a:solidFill>
              </a:endParaRPr>
            </a:p>
          </p:txBody>
        </p:sp>
      </p:grpSp>
      <p:grpSp>
        <p:nvGrpSpPr>
          <p:cNvPr id="37" name="Gruppieren 36">
            <a:extLst>
              <a:ext uri="{FF2B5EF4-FFF2-40B4-BE49-F238E27FC236}">
                <a16:creationId xmlns:a16="http://schemas.microsoft.com/office/drawing/2014/main" id="{2D951B8E-0433-65EB-2FCD-FBCE139228CA}"/>
              </a:ext>
            </a:extLst>
          </p:cNvPr>
          <p:cNvGrpSpPr/>
          <p:nvPr/>
        </p:nvGrpSpPr>
        <p:grpSpPr>
          <a:xfrm>
            <a:off x="666545" y="3525394"/>
            <a:ext cx="3141051" cy="2945920"/>
            <a:chOff x="666545" y="3525394"/>
            <a:chExt cx="3141051" cy="2945920"/>
          </a:xfrm>
        </p:grpSpPr>
        <p:grpSp>
          <p:nvGrpSpPr>
            <p:cNvPr id="33" name="Gruppieren 32">
              <a:extLst>
                <a:ext uri="{FF2B5EF4-FFF2-40B4-BE49-F238E27FC236}">
                  <a16:creationId xmlns:a16="http://schemas.microsoft.com/office/drawing/2014/main" id="{C53D0D8B-CCFD-95A7-7A65-27377ECF7A28}"/>
                </a:ext>
              </a:extLst>
            </p:cNvPr>
            <p:cNvGrpSpPr/>
            <p:nvPr/>
          </p:nvGrpSpPr>
          <p:grpSpPr>
            <a:xfrm>
              <a:off x="666545" y="3525394"/>
              <a:ext cx="3141051" cy="2945920"/>
              <a:chOff x="730889" y="3546955"/>
              <a:chExt cx="3141051" cy="2945920"/>
            </a:xfrm>
          </p:grpSpPr>
          <p:grpSp>
            <p:nvGrpSpPr>
              <p:cNvPr id="31" name="Gruppieren 30">
                <a:extLst>
                  <a:ext uri="{FF2B5EF4-FFF2-40B4-BE49-F238E27FC236}">
                    <a16:creationId xmlns:a16="http://schemas.microsoft.com/office/drawing/2014/main" id="{536DCB03-0E49-4515-C2CF-68D72FA5B51D}"/>
                  </a:ext>
                </a:extLst>
              </p:cNvPr>
              <p:cNvGrpSpPr/>
              <p:nvPr/>
            </p:nvGrpSpPr>
            <p:grpSpPr>
              <a:xfrm>
                <a:off x="797020" y="3546955"/>
                <a:ext cx="3074920" cy="2945920"/>
                <a:chOff x="429081" y="3481673"/>
                <a:chExt cx="3074920" cy="2945920"/>
              </a:xfrm>
            </p:grpSpPr>
            <p:grpSp>
              <p:nvGrpSpPr>
                <p:cNvPr id="19" name="Gruppieren 18">
                  <a:extLst>
                    <a:ext uri="{FF2B5EF4-FFF2-40B4-BE49-F238E27FC236}">
                      <a16:creationId xmlns:a16="http://schemas.microsoft.com/office/drawing/2014/main" id="{95B7E0DD-5F6C-CA29-B701-CF4BFB8C1C9A}"/>
                    </a:ext>
                  </a:extLst>
                </p:cNvPr>
                <p:cNvGrpSpPr/>
                <p:nvPr/>
              </p:nvGrpSpPr>
              <p:grpSpPr>
                <a:xfrm>
                  <a:off x="533046" y="3799444"/>
                  <a:ext cx="2970955" cy="2628149"/>
                  <a:chOff x="480000" y="4099891"/>
                  <a:chExt cx="3261197" cy="2884902"/>
                </a:xfrm>
              </p:grpSpPr>
              <p:pic>
                <p:nvPicPr>
                  <p:cNvPr id="17" name="Grafik 16">
                    <a:extLst>
                      <a:ext uri="{FF2B5EF4-FFF2-40B4-BE49-F238E27FC236}">
                        <a16:creationId xmlns:a16="http://schemas.microsoft.com/office/drawing/2014/main" id="{8BE25EB3-F439-937F-8E6A-C6539FE96E28}"/>
                      </a:ext>
                    </a:extLst>
                  </p:cNvPr>
                  <p:cNvPicPr>
                    <a:picLocks noChangeAspect="1"/>
                  </p:cNvPicPr>
                  <p:nvPr/>
                </p:nvPicPr>
                <p:blipFill>
                  <a:blip r:embed="rId5"/>
                  <a:stretch>
                    <a:fillRect/>
                  </a:stretch>
                </p:blipFill>
                <p:spPr>
                  <a:xfrm>
                    <a:off x="480001" y="4099891"/>
                    <a:ext cx="3261196" cy="2871532"/>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90FA9563-BE8D-3B15-303E-C86E9EAC5AB5}"/>
                      </a:ext>
                    </a:extLst>
                  </p:cNvPr>
                  <p:cNvPicPr>
                    <a:picLocks noChangeAspect="1"/>
                  </p:cNvPicPr>
                  <p:nvPr/>
                </p:nvPicPr>
                <p:blipFill>
                  <a:blip r:embed="rId6"/>
                  <a:stretch>
                    <a:fillRect/>
                  </a:stretch>
                </p:blipFill>
                <p:spPr>
                  <a:xfrm>
                    <a:off x="480000" y="6157419"/>
                    <a:ext cx="130638" cy="827374"/>
                  </a:xfrm>
                  <a:prstGeom prst="rect">
                    <a:avLst/>
                  </a:prstGeom>
                </p:spPr>
              </p:pic>
            </p:grpSp>
            <p:sp>
              <p:nvSpPr>
                <p:cNvPr id="23" name="Textfeld 22">
                  <a:extLst>
                    <a:ext uri="{FF2B5EF4-FFF2-40B4-BE49-F238E27FC236}">
                      <a16:creationId xmlns:a16="http://schemas.microsoft.com/office/drawing/2014/main" id="{6FF4CCA1-8127-5D5B-A21E-4C19053968D6}"/>
                    </a:ext>
                  </a:extLst>
                </p:cNvPr>
                <p:cNvSpPr txBox="1"/>
                <p:nvPr/>
              </p:nvSpPr>
              <p:spPr>
                <a:xfrm>
                  <a:off x="429081" y="3481673"/>
                  <a:ext cx="3066224" cy="307777"/>
                </a:xfrm>
                <a:prstGeom prst="rect">
                  <a:avLst/>
                </a:prstGeom>
                <a:solidFill>
                  <a:srgbClr val="00AEEF"/>
                </a:solidFill>
              </p:spPr>
              <p:txBody>
                <a:bodyPr wrap="none" rtlCol="0">
                  <a:spAutoFit/>
                </a:bodyPr>
                <a:lstStyle/>
                <a:p>
                  <a:r>
                    <a:rPr lang="de-DE" sz="1400" b="1" dirty="0">
                      <a:solidFill>
                        <a:schemeClr val="bg1"/>
                      </a:solidFill>
                    </a:rPr>
                    <a:t>ATLAS: </a:t>
                  </a:r>
                  <a:r>
                    <a:rPr lang="de-DE" sz="1400" b="1" dirty="0" err="1">
                      <a:solidFill>
                        <a:schemeClr val="bg1"/>
                      </a:solidFill>
                    </a:rPr>
                    <a:t>triple</a:t>
                  </a:r>
                  <a:r>
                    <a:rPr lang="de-DE" sz="1400" b="1" dirty="0">
                      <a:solidFill>
                        <a:schemeClr val="bg1"/>
                      </a:solidFill>
                    </a:rPr>
                    <a:t> Higgs </a:t>
                  </a:r>
                  <a:r>
                    <a:rPr lang="de-DE" sz="1400" b="1" dirty="0" err="1">
                      <a:solidFill>
                        <a:schemeClr val="bg1"/>
                      </a:solidFill>
                    </a:rPr>
                    <a:t>coupling</a:t>
                  </a:r>
                  <a:r>
                    <a:rPr lang="de-DE" sz="1400" b="1" dirty="0">
                      <a:solidFill>
                        <a:schemeClr val="bg1"/>
                      </a:solidFill>
                    </a:rPr>
                    <a:t> &lt; 2.9xSM</a:t>
                  </a:r>
                </a:p>
              </p:txBody>
            </p:sp>
          </p:grpSp>
          <p:sp>
            <p:nvSpPr>
              <p:cNvPr id="32" name="Rechteck 31">
                <a:extLst>
                  <a:ext uri="{FF2B5EF4-FFF2-40B4-BE49-F238E27FC236}">
                    <a16:creationId xmlns:a16="http://schemas.microsoft.com/office/drawing/2014/main" id="{B36E08BE-FDCA-DCAE-9443-F6D9D52390B9}"/>
                  </a:ext>
                </a:extLst>
              </p:cNvPr>
              <p:cNvSpPr/>
              <p:nvPr/>
            </p:nvSpPr>
            <p:spPr>
              <a:xfrm>
                <a:off x="730889" y="3863893"/>
                <a:ext cx="648000"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4" name="Grafik 33">
              <a:extLst>
                <a:ext uri="{FF2B5EF4-FFF2-40B4-BE49-F238E27FC236}">
                  <a16:creationId xmlns:a16="http://schemas.microsoft.com/office/drawing/2014/main" id="{564FF673-2C51-1B9D-5F8F-98829A453A69}"/>
                </a:ext>
              </a:extLst>
            </p:cNvPr>
            <p:cNvPicPr>
              <a:picLocks noChangeAspect="1"/>
            </p:cNvPicPr>
            <p:nvPr/>
          </p:nvPicPr>
          <p:blipFill>
            <a:blip r:embed="rId7"/>
            <a:stretch>
              <a:fillRect/>
            </a:stretch>
          </p:blipFill>
          <p:spPr>
            <a:xfrm>
              <a:off x="2140329" y="5530754"/>
              <a:ext cx="831483" cy="373641"/>
            </a:xfrm>
            <a:prstGeom prst="rect">
              <a:avLst/>
            </a:prstGeom>
          </p:spPr>
        </p:pic>
      </p:grpSp>
      <p:grpSp>
        <p:nvGrpSpPr>
          <p:cNvPr id="36" name="Gruppieren 35">
            <a:extLst>
              <a:ext uri="{FF2B5EF4-FFF2-40B4-BE49-F238E27FC236}">
                <a16:creationId xmlns:a16="http://schemas.microsoft.com/office/drawing/2014/main" id="{A43C2CE9-0A06-9D00-6FEB-CB841B746333}"/>
              </a:ext>
            </a:extLst>
          </p:cNvPr>
          <p:cNvGrpSpPr/>
          <p:nvPr/>
        </p:nvGrpSpPr>
        <p:grpSpPr>
          <a:xfrm>
            <a:off x="4337322" y="1185909"/>
            <a:ext cx="3941080" cy="2784226"/>
            <a:chOff x="4800000" y="1185909"/>
            <a:chExt cx="3941080" cy="2784226"/>
          </a:xfrm>
        </p:grpSpPr>
        <p:grpSp>
          <p:nvGrpSpPr>
            <p:cNvPr id="16" name="Gruppieren 15">
              <a:extLst>
                <a:ext uri="{FF2B5EF4-FFF2-40B4-BE49-F238E27FC236}">
                  <a16:creationId xmlns:a16="http://schemas.microsoft.com/office/drawing/2014/main" id="{12130C72-11CB-E2C3-D73E-83A124B1892A}"/>
                </a:ext>
              </a:extLst>
            </p:cNvPr>
            <p:cNvGrpSpPr/>
            <p:nvPr/>
          </p:nvGrpSpPr>
          <p:grpSpPr>
            <a:xfrm>
              <a:off x="4800000" y="1185909"/>
              <a:ext cx="3941080" cy="2784226"/>
              <a:chOff x="3425046" y="3956773"/>
              <a:chExt cx="3941080" cy="2784226"/>
            </a:xfrm>
          </p:grpSpPr>
          <p:pic>
            <p:nvPicPr>
              <p:cNvPr id="14" name="Grafik 13">
                <a:extLst>
                  <a:ext uri="{FF2B5EF4-FFF2-40B4-BE49-F238E27FC236}">
                    <a16:creationId xmlns:a16="http://schemas.microsoft.com/office/drawing/2014/main" id="{70647605-5A6D-DC1A-79FD-94CD765A3A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25046" y="4165420"/>
                <a:ext cx="3941080" cy="2575579"/>
              </a:xfrm>
              <a:prstGeom prst="rect">
                <a:avLst/>
              </a:prstGeom>
              <a:ln>
                <a:noFill/>
              </a:ln>
              <a:effectLst>
                <a:outerShdw blurRad="292100" dist="139700" dir="2700000" algn="tl" rotWithShape="0">
                  <a:srgbClr val="333333">
                    <a:alpha val="65000"/>
                  </a:srgbClr>
                </a:outerShdw>
              </a:effectLst>
            </p:spPr>
          </p:pic>
          <p:sp>
            <p:nvSpPr>
              <p:cNvPr id="15" name="Textfeld 14">
                <a:extLst>
                  <a:ext uri="{FF2B5EF4-FFF2-40B4-BE49-F238E27FC236}">
                    <a16:creationId xmlns:a16="http://schemas.microsoft.com/office/drawing/2014/main" id="{CF85783B-63F1-E097-6AB5-F0FFFF72C397}"/>
                  </a:ext>
                </a:extLst>
              </p:cNvPr>
              <p:cNvSpPr txBox="1"/>
              <p:nvPr/>
            </p:nvSpPr>
            <p:spPr>
              <a:xfrm>
                <a:off x="3450446" y="3956773"/>
                <a:ext cx="3911071" cy="307777"/>
              </a:xfrm>
              <a:prstGeom prst="rect">
                <a:avLst/>
              </a:prstGeom>
              <a:solidFill>
                <a:srgbClr val="00AEEF"/>
              </a:solidFill>
            </p:spPr>
            <p:txBody>
              <a:bodyPr wrap="none" rtlCol="0">
                <a:spAutoFit/>
              </a:bodyPr>
              <a:lstStyle/>
              <a:p>
                <a:r>
                  <a:rPr lang="de-DE" sz="1400" b="1" dirty="0">
                    <a:solidFill>
                      <a:schemeClr val="bg1"/>
                    </a:solidFill>
                  </a:rPr>
                  <a:t>CMS: W </a:t>
                </a:r>
                <a:r>
                  <a:rPr lang="de-DE" sz="1400" b="1" dirty="0" err="1">
                    <a:solidFill>
                      <a:schemeClr val="bg1"/>
                    </a:solidFill>
                  </a:rPr>
                  <a:t>mass</a:t>
                </a:r>
                <a:r>
                  <a:rPr lang="de-DE" sz="1400" b="1" dirty="0">
                    <a:solidFill>
                      <a:schemeClr val="bg1"/>
                    </a:solidFill>
                  </a:rPr>
                  <a:t> </a:t>
                </a:r>
                <a:r>
                  <a:rPr lang="de-DE" sz="1400" b="1" dirty="0" err="1">
                    <a:solidFill>
                      <a:schemeClr val="bg1"/>
                    </a:solidFill>
                  </a:rPr>
                  <a:t>measured</a:t>
                </a:r>
                <a:r>
                  <a:rPr lang="de-DE" sz="1400" b="1" dirty="0">
                    <a:solidFill>
                      <a:schemeClr val="bg1"/>
                    </a:solidFill>
                  </a:rPr>
                  <a:t> with 9.9 MeV </a:t>
                </a:r>
                <a:r>
                  <a:rPr lang="de-DE" sz="1400" b="1" dirty="0" err="1">
                    <a:solidFill>
                      <a:schemeClr val="bg1"/>
                    </a:solidFill>
                  </a:rPr>
                  <a:t>uncertainty</a:t>
                </a:r>
                <a:endParaRPr lang="de-DE" sz="1400" b="1" dirty="0">
                  <a:solidFill>
                    <a:schemeClr val="bg1"/>
                  </a:solidFill>
                </a:endParaRPr>
              </a:p>
            </p:txBody>
          </p:sp>
        </p:grpSp>
        <p:pic>
          <p:nvPicPr>
            <p:cNvPr id="35" name="Grafik 34">
              <a:extLst>
                <a:ext uri="{FF2B5EF4-FFF2-40B4-BE49-F238E27FC236}">
                  <a16:creationId xmlns:a16="http://schemas.microsoft.com/office/drawing/2014/main" id="{6D471B44-C97D-8E80-33A0-3BC48D0BF566}"/>
                </a:ext>
              </a:extLst>
            </p:cNvPr>
            <p:cNvPicPr>
              <a:picLocks noChangeAspect="1"/>
            </p:cNvPicPr>
            <p:nvPr/>
          </p:nvPicPr>
          <p:blipFill>
            <a:blip r:embed="rId9"/>
            <a:stretch>
              <a:fillRect/>
            </a:stretch>
          </p:blipFill>
          <p:spPr>
            <a:xfrm>
              <a:off x="8111999" y="1744090"/>
              <a:ext cx="599071" cy="595815"/>
            </a:xfrm>
            <a:prstGeom prst="rect">
              <a:avLst/>
            </a:prstGeom>
          </p:spPr>
        </p:pic>
      </p:grpSp>
      <p:grpSp>
        <p:nvGrpSpPr>
          <p:cNvPr id="39" name="Gruppieren 38">
            <a:extLst>
              <a:ext uri="{FF2B5EF4-FFF2-40B4-BE49-F238E27FC236}">
                <a16:creationId xmlns:a16="http://schemas.microsoft.com/office/drawing/2014/main" id="{EF04CA6A-933F-1FDC-13DC-82F7257D1E79}"/>
              </a:ext>
            </a:extLst>
          </p:cNvPr>
          <p:cNvGrpSpPr/>
          <p:nvPr/>
        </p:nvGrpSpPr>
        <p:grpSpPr>
          <a:xfrm>
            <a:off x="8573154" y="1756010"/>
            <a:ext cx="3605795" cy="4284345"/>
            <a:chOff x="8683604" y="1780939"/>
            <a:chExt cx="3605795" cy="4284345"/>
          </a:xfrm>
        </p:grpSpPr>
        <p:pic>
          <p:nvPicPr>
            <p:cNvPr id="29" name="Grafik 28">
              <a:extLst>
                <a:ext uri="{FF2B5EF4-FFF2-40B4-BE49-F238E27FC236}">
                  <a16:creationId xmlns:a16="http://schemas.microsoft.com/office/drawing/2014/main" id="{C9B012AF-48CF-D10B-E2FF-32C1FA149A07}"/>
                </a:ext>
              </a:extLst>
            </p:cNvPr>
            <p:cNvPicPr>
              <a:picLocks noChangeAspect="1"/>
            </p:cNvPicPr>
            <p:nvPr/>
          </p:nvPicPr>
          <p:blipFill>
            <a:blip r:embed="rId10"/>
            <a:stretch>
              <a:fillRect/>
            </a:stretch>
          </p:blipFill>
          <p:spPr>
            <a:xfrm>
              <a:off x="8684037" y="2107596"/>
              <a:ext cx="3503823" cy="1969404"/>
            </a:xfrm>
            <a:prstGeom prst="rect">
              <a:avLst/>
            </a:prstGeom>
            <a:ln>
              <a:noFill/>
            </a:ln>
            <a:effectLst>
              <a:outerShdw blurRad="292100" dist="139700" dir="2700000" algn="tl" rotWithShape="0">
                <a:srgbClr val="333333">
                  <a:alpha val="65000"/>
                </a:srgbClr>
              </a:outerShdw>
            </a:effectLst>
          </p:spPr>
        </p:pic>
        <p:pic>
          <p:nvPicPr>
            <p:cNvPr id="30" name="Grafik 29">
              <a:extLst>
                <a:ext uri="{FF2B5EF4-FFF2-40B4-BE49-F238E27FC236}">
                  <a16:creationId xmlns:a16="http://schemas.microsoft.com/office/drawing/2014/main" id="{D1C2EE90-5482-F089-EA06-AAF67042B558}"/>
                </a:ext>
              </a:extLst>
            </p:cNvPr>
            <p:cNvPicPr>
              <a:picLocks noChangeAspect="1"/>
            </p:cNvPicPr>
            <p:nvPr/>
          </p:nvPicPr>
          <p:blipFill>
            <a:blip r:embed="rId11"/>
            <a:stretch>
              <a:fillRect/>
            </a:stretch>
          </p:blipFill>
          <p:spPr>
            <a:xfrm>
              <a:off x="8688177" y="4095880"/>
              <a:ext cx="3503823" cy="1969404"/>
            </a:xfrm>
            <a:prstGeom prst="rect">
              <a:avLst/>
            </a:prstGeom>
            <a:ln>
              <a:noFill/>
            </a:ln>
            <a:effectLst>
              <a:outerShdw blurRad="292100" dist="139700" dir="2700000" algn="tl" rotWithShape="0">
                <a:srgbClr val="333333">
                  <a:alpha val="65000"/>
                </a:srgbClr>
              </a:outerShdw>
            </a:effectLst>
          </p:spPr>
        </p:pic>
        <p:sp>
          <p:nvSpPr>
            <p:cNvPr id="38" name="Textfeld 37">
              <a:extLst>
                <a:ext uri="{FF2B5EF4-FFF2-40B4-BE49-F238E27FC236}">
                  <a16:creationId xmlns:a16="http://schemas.microsoft.com/office/drawing/2014/main" id="{59054F89-D455-0A02-F6FB-C6CF0B37BF00}"/>
                </a:ext>
              </a:extLst>
            </p:cNvPr>
            <p:cNvSpPr txBox="1"/>
            <p:nvPr/>
          </p:nvSpPr>
          <p:spPr>
            <a:xfrm>
              <a:off x="8683604" y="1780939"/>
              <a:ext cx="3605795" cy="307777"/>
            </a:xfrm>
            <a:prstGeom prst="rect">
              <a:avLst/>
            </a:prstGeom>
            <a:solidFill>
              <a:srgbClr val="00AEEF"/>
            </a:solidFill>
          </p:spPr>
          <p:txBody>
            <a:bodyPr wrap="none" rtlCol="0">
              <a:spAutoFit/>
            </a:bodyPr>
            <a:lstStyle/>
            <a:p>
              <a:r>
                <a:rPr lang="de-DE" sz="1400" b="1" dirty="0">
                  <a:solidFill>
                    <a:schemeClr val="bg1"/>
                  </a:solidFill>
                </a:rPr>
                <a:t>ATLAS and CMS Phase 2 </a:t>
              </a:r>
              <a:r>
                <a:rPr lang="de-DE" sz="1400" b="1" dirty="0" err="1">
                  <a:solidFill>
                    <a:schemeClr val="bg1"/>
                  </a:solidFill>
                </a:rPr>
                <a:t>upgrades</a:t>
              </a:r>
              <a:r>
                <a:rPr lang="de-DE" sz="1400" b="1" dirty="0">
                  <a:solidFill>
                    <a:schemeClr val="bg1"/>
                  </a:solidFill>
                </a:rPr>
                <a:t> in </a:t>
              </a:r>
              <a:r>
                <a:rPr lang="de-DE" sz="1400" b="1" dirty="0" err="1">
                  <a:solidFill>
                    <a:schemeClr val="bg1"/>
                  </a:solidFill>
                </a:rPr>
                <a:t>full</a:t>
              </a:r>
              <a:r>
                <a:rPr lang="de-DE" sz="1400" b="1" dirty="0">
                  <a:solidFill>
                    <a:schemeClr val="bg1"/>
                  </a:solidFill>
                </a:rPr>
                <a:t> swing</a:t>
              </a:r>
            </a:p>
          </p:txBody>
        </p:sp>
      </p:grpSp>
    </p:spTree>
    <p:extLst>
      <p:ext uri="{BB962C8B-B14F-4D97-AF65-F5344CB8AC3E}">
        <p14:creationId xmlns:p14="http://schemas.microsoft.com/office/powerpoint/2010/main" val="27919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B03B2-D323-01E6-380E-289D553AF572}"/>
              </a:ext>
            </a:extLst>
          </p:cNvPr>
          <p:cNvSpPr>
            <a:spLocks noGrp="1"/>
          </p:cNvSpPr>
          <p:nvPr>
            <p:ph type="title"/>
          </p:nvPr>
        </p:nvSpPr>
        <p:spPr/>
        <p:txBody>
          <a:bodyPr/>
          <a:lstStyle/>
          <a:p>
            <a:r>
              <a:rPr lang="de-DE" dirty="0"/>
              <a:t>CERN70</a:t>
            </a:r>
          </a:p>
        </p:txBody>
      </p:sp>
      <p:sp>
        <p:nvSpPr>
          <p:cNvPr id="3" name="Inhaltsplatzhalter 2">
            <a:extLst>
              <a:ext uri="{FF2B5EF4-FFF2-40B4-BE49-F238E27FC236}">
                <a16:creationId xmlns:a16="http://schemas.microsoft.com/office/drawing/2014/main" id="{DBE0194E-8961-7BFB-0CB9-14F40C03E838}"/>
              </a:ext>
            </a:extLst>
          </p:cNvPr>
          <p:cNvSpPr>
            <a:spLocks noGrp="1"/>
          </p:cNvSpPr>
          <p:nvPr>
            <p:ph idx="1"/>
          </p:nvPr>
        </p:nvSpPr>
        <p:spPr>
          <a:xfrm>
            <a:off x="1559058" y="1154990"/>
            <a:ext cx="7272942" cy="5487669"/>
          </a:xfrm>
        </p:spPr>
        <p:txBody>
          <a:bodyPr>
            <a:normAutofit lnSpcReduction="10000"/>
          </a:bodyPr>
          <a:lstStyle/>
          <a:p>
            <a:r>
              <a:rPr lang="de-DE" b="1" dirty="0">
                <a:solidFill>
                  <a:srgbClr val="00AEEF"/>
                </a:solidFill>
              </a:rPr>
              <a:t>Festakt at FUTURIUM Berlin</a:t>
            </a:r>
          </a:p>
          <a:p>
            <a:pPr lvl="1"/>
            <a:r>
              <a:rPr lang="de-DE" dirty="0"/>
              <a:t>with Staatssekretärin Judith </a:t>
            </a:r>
            <a:r>
              <a:rPr lang="de-DE" dirty="0" err="1"/>
              <a:t>Pirscher</a:t>
            </a:r>
            <a:endParaRPr lang="de-DE" dirty="0"/>
          </a:p>
          <a:p>
            <a:pPr lvl="1"/>
            <a:r>
              <a:rPr lang="de-DE" dirty="0" err="1"/>
              <a:t>many</a:t>
            </a:r>
            <a:r>
              <a:rPr lang="de-DE" dirty="0"/>
              <a:t> </a:t>
            </a:r>
            <a:r>
              <a:rPr lang="de-DE" dirty="0" err="1"/>
              <a:t>thanks</a:t>
            </a:r>
            <a:r>
              <a:rPr lang="de-DE" dirty="0"/>
              <a:t> to Sascha Schmeling, Heiko Lacker,  Marius Hoffmann, Sophia Haves, Uta Bilow, Barbara Warmbein, </a:t>
            </a:r>
            <a:r>
              <a:rPr lang="de-DE" dirty="0" err="1"/>
              <a:t>many</a:t>
            </a:r>
            <a:r>
              <a:rPr lang="de-DE" dirty="0"/>
              <a:t> </a:t>
            </a:r>
            <a:r>
              <a:rPr lang="de-DE" dirty="0" err="1"/>
              <a:t>more</a:t>
            </a:r>
            <a:r>
              <a:rPr lang="de-DE" dirty="0"/>
              <a:t>, and the BMBF!</a:t>
            </a:r>
            <a:br>
              <a:rPr lang="de-DE" dirty="0"/>
            </a:br>
            <a:endParaRPr lang="de-DE" dirty="0"/>
          </a:p>
          <a:p>
            <a:r>
              <a:rPr lang="de-DE" b="1" dirty="0">
                <a:solidFill>
                  <a:srgbClr val="00AEEF"/>
                </a:solidFill>
              </a:rPr>
              <a:t>at all </a:t>
            </a:r>
            <a:r>
              <a:rPr lang="de-DE" b="1" dirty="0" err="1">
                <a:solidFill>
                  <a:srgbClr val="00AEEF"/>
                </a:solidFill>
              </a:rPr>
              <a:t>particle</a:t>
            </a:r>
            <a:r>
              <a:rPr lang="de-DE" b="1" dirty="0">
                <a:solidFill>
                  <a:srgbClr val="00AEEF"/>
                </a:solidFill>
              </a:rPr>
              <a:t> physics </a:t>
            </a:r>
            <a:r>
              <a:rPr lang="de-DE" b="1" dirty="0" err="1">
                <a:solidFill>
                  <a:srgbClr val="00AEEF"/>
                </a:solidFill>
              </a:rPr>
              <a:t>sites</a:t>
            </a:r>
            <a:r>
              <a:rPr lang="de-DE" b="1" dirty="0">
                <a:solidFill>
                  <a:srgbClr val="00AEEF"/>
                </a:solidFill>
              </a:rPr>
              <a:t> in Germany</a:t>
            </a:r>
          </a:p>
          <a:p>
            <a:pPr lvl="1"/>
            <a:r>
              <a:rPr lang="de-DE" dirty="0"/>
              <a:t>43 </a:t>
            </a:r>
            <a:r>
              <a:rPr lang="de-DE" dirty="0" err="1"/>
              <a:t>events</a:t>
            </a:r>
            <a:r>
              <a:rPr lang="de-DE" dirty="0"/>
              <a:t> at 20 </a:t>
            </a:r>
            <a:r>
              <a:rPr lang="de-DE" dirty="0" err="1"/>
              <a:t>sites</a:t>
            </a:r>
            <a:endParaRPr lang="de-DE" dirty="0"/>
          </a:p>
          <a:p>
            <a:pPr lvl="1"/>
            <a:r>
              <a:rPr lang="de-DE" dirty="0">
                <a:sym typeface="Wingdings" panose="05000000000000000000" pitchFamily="2" charset="2"/>
              </a:rPr>
              <a:t>cern70.de</a:t>
            </a:r>
            <a:r>
              <a:rPr lang="de-DE" dirty="0"/>
              <a:t> </a:t>
            </a:r>
          </a:p>
          <a:p>
            <a:pPr lvl="1"/>
            <a:r>
              <a:rPr lang="de-DE" dirty="0" err="1"/>
              <a:t>many</a:t>
            </a:r>
            <a:r>
              <a:rPr lang="de-DE" dirty="0"/>
              <a:t> </a:t>
            </a:r>
            <a:r>
              <a:rPr lang="de-DE" dirty="0" err="1"/>
              <a:t>thanks</a:t>
            </a:r>
            <a:r>
              <a:rPr lang="de-DE" dirty="0"/>
              <a:t> to Uta Bilow and Barbara Warmbein</a:t>
            </a:r>
          </a:p>
          <a:p>
            <a:pPr lvl="1"/>
            <a:endParaRPr lang="de-DE" dirty="0"/>
          </a:p>
          <a:p>
            <a:r>
              <a:rPr lang="de-DE" b="1" dirty="0">
                <a:solidFill>
                  <a:srgbClr val="00AEEF"/>
                </a:solidFill>
              </a:rPr>
              <a:t>Festakt at CERN</a:t>
            </a:r>
          </a:p>
          <a:p>
            <a:pPr lvl="1"/>
            <a:r>
              <a:rPr lang="de-DE" dirty="0"/>
              <a:t>with Ministerin Bettina Stark-Watzinger</a:t>
            </a:r>
          </a:p>
          <a:p>
            <a:pPr lvl="1"/>
            <a:r>
              <a:rPr lang="de-DE" dirty="0" err="1"/>
              <a:t>enthusiastic</a:t>
            </a:r>
            <a:r>
              <a:rPr lang="de-DE" dirty="0"/>
              <a:t> </a:t>
            </a:r>
            <a:r>
              <a:rPr lang="de-DE" dirty="0" err="1"/>
              <a:t>speech</a:t>
            </a:r>
            <a:r>
              <a:rPr lang="de-DE" dirty="0"/>
              <a:t> of Ursula von der Leyen</a:t>
            </a:r>
          </a:p>
          <a:p>
            <a:pPr lvl="1"/>
            <a:endParaRPr lang="de-DE" dirty="0"/>
          </a:p>
          <a:p>
            <a:pPr lvl="1"/>
            <a:endParaRPr lang="de-DE" dirty="0"/>
          </a:p>
          <a:p>
            <a:pPr marL="0" indent="0">
              <a:buNone/>
            </a:pPr>
            <a:r>
              <a:rPr lang="de-DE" dirty="0"/>
              <a:t>„Draghi </a:t>
            </a:r>
            <a:r>
              <a:rPr lang="de-DE" dirty="0" err="1"/>
              <a:t>report</a:t>
            </a:r>
            <a:r>
              <a:rPr lang="de-DE" dirty="0"/>
              <a:t>“ on </a:t>
            </a:r>
            <a:r>
              <a:rPr lang="de-DE" dirty="0" err="1"/>
              <a:t>strengthening</a:t>
            </a:r>
            <a:r>
              <a:rPr lang="de-DE" dirty="0"/>
              <a:t> European </a:t>
            </a:r>
            <a:r>
              <a:rPr lang="de-DE" dirty="0" err="1"/>
              <a:t>competitiveness</a:t>
            </a:r>
            <a:r>
              <a:rPr lang="de-DE" dirty="0"/>
              <a:t> </a:t>
            </a:r>
            <a:r>
              <a:rPr lang="de-DE" dirty="0" err="1"/>
              <a:t>published</a:t>
            </a:r>
            <a:r>
              <a:rPr lang="de-DE" dirty="0"/>
              <a:t> a </a:t>
            </a:r>
            <a:r>
              <a:rPr lang="de-DE" dirty="0" err="1"/>
              <a:t>few</a:t>
            </a:r>
            <a:r>
              <a:rPr lang="de-DE" dirty="0"/>
              <a:t> </a:t>
            </a:r>
            <a:r>
              <a:rPr lang="de-DE" dirty="0" err="1"/>
              <a:t>days</a:t>
            </a:r>
            <a:r>
              <a:rPr lang="de-DE" dirty="0"/>
              <a:t> </a:t>
            </a:r>
            <a:r>
              <a:rPr lang="de-DE" dirty="0" err="1"/>
              <a:t>earlier</a:t>
            </a:r>
            <a:r>
              <a:rPr lang="de-DE" dirty="0"/>
              <a:t>: </a:t>
            </a:r>
            <a:r>
              <a:rPr lang="de-DE" sz="1100" dirty="0">
                <a:hlinkClick r:id="rId2"/>
              </a:rPr>
              <a:t>https://commission.europa.eu/topics/strengthening-european-competitiveness/eu-competitiveness-looking-ahead_en</a:t>
            </a:r>
            <a:r>
              <a:rPr lang="de-DE" sz="1100" dirty="0"/>
              <a:t> </a:t>
            </a:r>
            <a:endParaRPr lang="de-DE" dirty="0"/>
          </a:p>
        </p:txBody>
      </p:sp>
      <p:sp>
        <p:nvSpPr>
          <p:cNvPr id="4" name="Datumsplatzhalter 3">
            <a:extLst>
              <a:ext uri="{FF2B5EF4-FFF2-40B4-BE49-F238E27FC236}">
                <a16:creationId xmlns:a16="http://schemas.microsoft.com/office/drawing/2014/main" id="{ABC98F97-91C2-7F1D-1744-8EC0DFB8AE47}"/>
              </a:ext>
            </a:extLst>
          </p:cNvPr>
          <p:cNvSpPr>
            <a:spLocks noGrp="1"/>
          </p:cNvSpPr>
          <p:nvPr>
            <p:ph type="dt" sz="half" idx="10"/>
          </p:nvPr>
        </p:nvSpPr>
        <p:spPr/>
        <p:txBody>
          <a:bodyPr/>
          <a:lstStyle/>
          <a:p>
            <a:r>
              <a:rPr lang="de-DE"/>
              <a:t>5.12.2024</a:t>
            </a:r>
            <a:endParaRPr lang="en-GB" dirty="0"/>
          </a:p>
        </p:txBody>
      </p:sp>
      <p:sp>
        <p:nvSpPr>
          <p:cNvPr id="5" name="Fußzeilenplatzhalter 4">
            <a:extLst>
              <a:ext uri="{FF2B5EF4-FFF2-40B4-BE49-F238E27FC236}">
                <a16:creationId xmlns:a16="http://schemas.microsoft.com/office/drawing/2014/main" id="{4CBA6B0F-AE2B-D7E8-0513-4E1F91A40625}"/>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8E5DE463-D090-94ED-CE07-1DA145744EB0}"/>
              </a:ext>
            </a:extLst>
          </p:cNvPr>
          <p:cNvSpPr>
            <a:spLocks noGrp="1"/>
          </p:cNvSpPr>
          <p:nvPr>
            <p:ph type="sldNum" sz="quarter" idx="12"/>
          </p:nvPr>
        </p:nvSpPr>
        <p:spPr/>
        <p:txBody>
          <a:bodyPr/>
          <a:lstStyle/>
          <a:p>
            <a:fld id="{685E581A-7CE5-4B1E-A890-863265EC3CDC}" type="slidenum">
              <a:rPr lang="en-GB" smtClean="0"/>
              <a:pPr/>
              <a:t>4</a:t>
            </a:fld>
            <a:endParaRPr lang="en-GB" dirty="0"/>
          </a:p>
        </p:txBody>
      </p:sp>
      <p:pic>
        <p:nvPicPr>
          <p:cNvPr id="8" name="Grafik 7" descr="Ein Bild, das Text, Kleidung, Person, Mann enthält.&#10;&#10;Automatisch generierte Beschreibung">
            <a:extLst>
              <a:ext uri="{FF2B5EF4-FFF2-40B4-BE49-F238E27FC236}">
                <a16:creationId xmlns:a16="http://schemas.microsoft.com/office/drawing/2014/main" id="{BADC7A8B-56DF-E512-B036-CF43D4F033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64000" y="1213209"/>
            <a:ext cx="2736000" cy="2170071"/>
          </a:xfrm>
          <a:prstGeom prst="rect">
            <a:avLst/>
          </a:prstGeom>
          <a:ln>
            <a:noFill/>
          </a:ln>
          <a:effectLst>
            <a:outerShdw blurRad="292100" dist="139700" dir="2700000" algn="tl" rotWithShape="0">
              <a:srgbClr val="333333">
                <a:alpha val="65000"/>
              </a:srgbClr>
            </a:outerShdw>
          </a:effectLst>
        </p:spPr>
      </p:pic>
      <p:pic>
        <p:nvPicPr>
          <p:cNvPr id="12" name="Grafik 11" descr="Ein Bild, das Kleidung, Im Haus, Mann, Wand enthält.&#10;&#10;Automatisch generierte Beschreibung">
            <a:extLst>
              <a:ext uri="{FF2B5EF4-FFF2-40B4-BE49-F238E27FC236}">
                <a16:creationId xmlns:a16="http://schemas.microsoft.com/office/drawing/2014/main" id="{439DCD0A-875F-591A-CAF1-837A9990750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01323" y="3898825"/>
            <a:ext cx="2921597" cy="2293125"/>
          </a:xfrm>
          <a:prstGeom prst="rect">
            <a:avLst/>
          </a:prstGeom>
          <a:ln>
            <a:noFill/>
          </a:ln>
          <a:effectLst>
            <a:outerShdw blurRad="292100" dist="139700" dir="2700000" algn="tl" rotWithShape="0">
              <a:srgbClr val="333333">
                <a:alpha val="65000"/>
              </a:srgbClr>
            </a:outerShdw>
          </a:effectLst>
        </p:spPr>
      </p:pic>
      <p:pic>
        <p:nvPicPr>
          <p:cNvPr id="10" name="Grafik 9" descr="Ein Bild, das Kleidung, Text, Mann, Präsentation enthält.&#10;&#10;Automatisch generierte Beschreibung">
            <a:extLst>
              <a:ext uri="{FF2B5EF4-FFF2-40B4-BE49-F238E27FC236}">
                <a16:creationId xmlns:a16="http://schemas.microsoft.com/office/drawing/2014/main" id="{722D5E6B-4B34-EF57-5B6E-3106C2C17D6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76000" y="2714030"/>
            <a:ext cx="2686283" cy="1940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89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Schrift, Diagramm enthält.&#10;&#10;Automatisch generierte Beschreibung">
            <a:extLst>
              <a:ext uri="{FF2B5EF4-FFF2-40B4-BE49-F238E27FC236}">
                <a16:creationId xmlns:a16="http://schemas.microsoft.com/office/drawing/2014/main" id="{550CA902-027D-727F-BA74-14863D00B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7402" y="3803802"/>
            <a:ext cx="4993778" cy="2591177"/>
          </a:xfrm>
          <a:prstGeom prst="rect">
            <a:avLst/>
          </a:prstGeom>
        </p:spPr>
      </p:pic>
      <p:sp>
        <p:nvSpPr>
          <p:cNvPr id="2" name="Titel 1">
            <a:extLst>
              <a:ext uri="{FF2B5EF4-FFF2-40B4-BE49-F238E27FC236}">
                <a16:creationId xmlns:a16="http://schemas.microsoft.com/office/drawing/2014/main" id="{C4D5AB7E-19E1-0BB0-C8F2-588B8A97BD64}"/>
              </a:ext>
            </a:extLst>
          </p:cNvPr>
          <p:cNvSpPr>
            <a:spLocks noGrp="1"/>
          </p:cNvSpPr>
          <p:nvPr>
            <p:ph type="title"/>
          </p:nvPr>
        </p:nvSpPr>
        <p:spPr/>
        <p:txBody>
          <a:bodyPr/>
          <a:lstStyle/>
          <a:p>
            <a:r>
              <a:rPr lang="de-DE" dirty="0"/>
              <a:t>Update of the European </a:t>
            </a:r>
            <a:r>
              <a:rPr lang="de-DE" dirty="0" err="1"/>
              <a:t>Strategy</a:t>
            </a:r>
            <a:r>
              <a:rPr lang="de-DE" dirty="0"/>
              <a:t> for </a:t>
            </a:r>
            <a:r>
              <a:rPr lang="de-DE" dirty="0" err="1"/>
              <a:t>Particle</a:t>
            </a:r>
            <a:r>
              <a:rPr lang="de-DE" dirty="0"/>
              <a:t> Physics</a:t>
            </a:r>
          </a:p>
        </p:txBody>
      </p:sp>
      <p:sp>
        <p:nvSpPr>
          <p:cNvPr id="3" name="Inhaltsplatzhalter 2">
            <a:extLst>
              <a:ext uri="{FF2B5EF4-FFF2-40B4-BE49-F238E27FC236}">
                <a16:creationId xmlns:a16="http://schemas.microsoft.com/office/drawing/2014/main" id="{04BD822B-0CFD-1F37-38F4-8F008CA005AE}"/>
              </a:ext>
            </a:extLst>
          </p:cNvPr>
          <p:cNvSpPr>
            <a:spLocks noGrp="1"/>
          </p:cNvSpPr>
          <p:nvPr>
            <p:ph idx="1"/>
          </p:nvPr>
        </p:nvSpPr>
        <p:spPr>
          <a:xfrm>
            <a:off x="1200000" y="1213209"/>
            <a:ext cx="10440942" cy="5067956"/>
          </a:xfrm>
        </p:spPr>
        <p:txBody>
          <a:bodyPr>
            <a:noAutofit/>
          </a:bodyPr>
          <a:lstStyle/>
          <a:p>
            <a:pPr lvl="1"/>
            <a:r>
              <a:rPr lang="en-GB" sz="1600" b="1" dirty="0"/>
              <a:t>current strategy was adopted in 2020</a:t>
            </a:r>
          </a:p>
          <a:p>
            <a:pPr marL="457200" lvl="1" indent="0">
              <a:buNone/>
            </a:pPr>
            <a:endParaRPr lang="en-GB" sz="1600" b="1" dirty="0"/>
          </a:p>
          <a:p>
            <a:pPr lvl="1"/>
            <a:r>
              <a:rPr lang="en-GB" sz="1600" b="1" dirty="0"/>
              <a:t>update driven by physics and strategic considerations</a:t>
            </a:r>
          </a:p>
          <a:p>
            <a:pPr lvl="2"/>
            <a:r>
              <a:rPr lang="en-GB" sz="1400" b="1" dirty="0"/>
              <a:t>fundamental questions need to be answered</a:t>
            </a:r>
          </a:p>
          <a:p>
            <a:pPr lvl="2"/>
            <a:r>
              <a:rPr lang="en-GB" sz="1400" b="1" dirty="0"/>
              <a:t>many important new physics results from LHC and other experiments</a:t>
            </a:r>
          </a:p>
          <a:p>
            <a:pPr lvl="2"/>
            <a:r>
              <a:rPr lang="en-GB" sz="1400" b="1" dirty="0"/>
              <a:t>HL-LHC program will finish in 2041</a:t>
            </a:r>
          </a:p>
          <a:p>
            <a:pPr lvl="2"/>
            <a:r>
              <a:rPr lang="en-GB" sz="1400" b="1" dirty="0"/>
              <a:t>exploration of the Higgs sector and its relation to many of the</a:t>
            </a:r>
            <a:br>
              <a:rPr lang="en-GB" sz="1400" b="1" dirty="0"/>
            </a:br>
            <a:r>
              <a:rPr lang="en-GB" sz="1400" b="1" dirty="0"/>
              <a:t>open fundamental questions remains most important</a:t>
            </a:r>
            <a:br>
              <a:rPr lang="en-GB" sz="1400" b="1" dirty="0"/>
            </a:br>
            <a:r>
              <a:rPr lang="en-GB" sz="1400" b="1" dirty="0"/>
              <a:t>and requires the construction of a Higgs factory</a:t>
            </a:r>
          </a:p>
          <a:p>
            <a:pPr lvl="2"/>
            <a:r>
              <a:rPr lang="en-GB" sz="1400" b="1" dirty="0"/>
              <a:t>very good progress on the feasibility study for the FCC at CERN</a:t>
            </a:r>
          </a:p>
          <a:p>
            <a:pPr lvl="2"/>
            <a:r>
              <a:rPr lang="en-GB" sz="1400" b="1" dirty="0"/>
              <a:t>worldwide developments (Japan, P5@US, China)</a:t>
            </a:r>
          </a:p>
          <a:p>
            <a:pPr lvl="2"/>
            <a:r>
              <a:rPr lang="en-GB" sz="1400" b="1" dirty="0"/>
              <a:t>Europe‘s leading role in particle physics as a</a:t>
            </a:r>
            <a:br>
              <a:rPr lang="en-GB" sz="1400" b="1" dirty="0"/>
            </a:br>
            <a:r>
              <a:rPr lang="en-GB" sz="1400" b="1" dirty="0"/>
              <a:t>pillar of its international competitiveness</a:t>
            </a:r>
          </a:p>
          <a:p>
            <a:pPr lvl="2"/>
            <a:r>
              <a:rPr lang="en-GB" sz="1400" b="1" dirty="0"/>
              <a:t>long approval/construction timescale (25 years for LHC)   </a:t>
            </a:r>
          </a:p>
          <a:p>
            <a:pPr lvl="2"/>
            <a:endParaRPr lang="en-GB" sz="1400" b="1" dirty="0"/>
          </a:p>
          <a:p>
            <a:pPr lvl="1"/>
            <a:r>
              <a:rPr lang="en-GB" sz="1600" b="1" dirty="0"/>
              <a:t>process set up by CERN Council in March 2024</a:t>
            </a:r>
          </a:p>
          <a:p>
            <a:pPr lvl="2"/>
            <a:r>
              <a:rPr lang="en-GB" sz="1400" b="1" dirty="0"/>
              <a:t>Karl Jakobs appointed as Strategy Secretary</a:t>
            </a:r>
          </a:p>
          <a:p>
            <a:pPr lvl="2"/>
            <a:r>
              <a:rPr lang="en-GB" sz="1400" b="1" dirty="0"/>
              <a:t>Klaus Desch, Beate Heinemann in European Strategy Group</a:t>
            </a:r>
          </a:p>
          <a:p>
            <a:pPr marL="914400" lvl="2" indent="0">
              <a:buNone/>
            </a:pPr>
            <a:endParaRPr lang="en-GB" sz="1400" b="1" dirty="0"/>
          </a:p>
          <a:p>
            <a:pPr lvl="1"/>
            <a:r>
              <a:rPr lang="en-GB" sz="1600" b="1" dirty="0">
                <a:solidFill>
                  <a:srgbClr val="00AEEF"/>
                </a:solidFill>
              </a:rPr>
              <a:t>National inputs are due by March 31, 2025</a:t>
            </a:r>
            <a:br>
              <a:rPr lang="en-GB" sz="1600" b="1" dirty="0">
                <a:solidFill>
                  <a:srgbClr val="00AEEF"/>
                </a:solidFill>
              </a:rPr>
            </a:br>
            <a:endParaRPr lang="en-GB" sz="1600" b="1" dirty="0">
              <a:solidFill>
                <a:srgbClr val="00AEEF"/>
              </a:solidFill>
            </a:endParaRPr>
          </a:p>
          <a:p>
            <a:pPr lvl="2"/>
            <a:endParaRPr lang="en-GB" sz="1400" b="1" dirty="0">
              <a:solidFill>
                <a:srgbClr val="00AEEF"/>
              </a:solidFill>
            </a:endParaRPr>
          </a:p>
        </p:txBody>
      </p:sp>
      <p:sp>
        <p:nvSpPr>
          <p:cNvPr id="4" name="Datumsplatzhalter 3">
            <a:extLst>
              <a:ext uri="{FF2B5EF4-FFF2-40B4-BE49-F238E27FC236}">
                <a16:creationId xmlns:a16="http://schemas.microsoft.com/office/drawing/2014/main" id="{28D25232-FFD7-3ECF-C24D-18D948516379}"/>
              </a:ext>
            </a:extLst>
          </p:cNvPr>
          <p:cNvSpPr>
            <a:spLocks noGrp="1"/>
          </p:cNvSpPr>
          <p:nvPr>
            <p:ph type="dt" sz="half" idx="10"/>
          </p:nvPr>
        </p:nvSpPr>
        <p:spPr/>
        <p:txBody>
          <a:bodyPr/>
          <a:lstStyle/>
          <a:p>
            <a:r>
              <a:rPr lang="de-DE"/>
              <a:t>5.12.2024</a:t>
            </a:r>
            <a:endParaRPr lang="en-GB" dirty="0"/>
          </a:p>
        </p:txBody>
      </p:sp>
      <p:sp>
        <p:nvSpPr>
          <p:cNvPr id="5" name="Fußzeilenplatzhalter 4">
            <a:extLst>
              <a:ext uri="{FF2B5EF4-FFF2-40B4-BE49-F238E27FC236}">
                <a16:creationId xmlns:a16="http://schemas.microsoft.com/office/drawing/2014/main" id="{CE126165-26E2-5F92-29C3-CBBF945467D1}"/>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78036D12-CCC2-D2EB-E8DB-5C1F63095D38}"/>
              </a:ext>
            </a:extLst>
          </p:cNvPr>
          <p:cNvSpPr>
            <a:spLocks noGrp="1"/>
          </p:cNvSpPr>
          <p:nvPr>
            <p:ph type="sldNum" sz="quarter" idx="12"/>
          </p:nvPr>
        </p:nvSpPr>
        <p:spPr/>
        <p:txBody>
          <a:bodyPr/>
          <a:lstStyle/>
          <a:p>
            <a:fld id="{685E581A-7CE5-4B1E-A890-863265EC3CDC}" type="slidenum">
              <a:rPr lang="en-GB" smtClean="0"/>
              <a:pPr/>
              <a:t>5</a:t>
            </a:fld>
            <a:endParaRPr lang="en-GB" dirty="0"/>
          </a:p>
        </p:txBody>
      </p:sp>
      <p:pic>
        <p:nvPicPr>
          <p:cNvPr id="12" name="Grafik 11" descr="Ein Bild, das Screenshot, Text, Grafiken, Grafikdesign enthält.&#10;&#10;Automatisch generierte Beschreibung">
            <a:extLst>
              <a:ext uri="{FF2B5EF4-FFF2-40B4-BE49-F238E27FC236}">
                <a16:creationId xmlns:a16="http://schemas.microsoft.com/office/drawing/2014/main" id="{44A53273-DBF4-2242-7B11-758985ED991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12000" y="1213209"/>
            <a:ext cx="4032000" cy="1840990"/>
          </a:xfrm>
          <a:prstGeom prst="rect">
            <a:avLst/>
          </a:prstGeom>
        </p:spPr>
      </p:pic>
      <p:sp>
        <p:nvSpPr>
          <p:cNvPr id="14" name="Textfeld 13">
            <a:extLst>
              <a:ext uri="{FF2B5EF4-FFF2-40B4-BE49-F238E27FC236}">
                <a16:creationId xmlns:a16="http://schemas.microsoft.com/office/drawing/2014/main" id="{1B86DEB1-6EF2-D20F-4793-BD962E7CF2B7}"/>
              </a:ext>
            </a:extLst>
          </p:cNvPr>
          <p:cNvSpPr txBox="1"/>
          <p:nvPr/>
        </p:nvSpPr>
        <p:spPr>
          <a:xfrm>
            <a:off x="8832000" y="3006166"/>
            <a:ext cx="4207075" cy="307777"/>
          </a:xfrm>
          <a:prstGeom prst="rect">
            <a:avLst/>
          </a:prstGeom>
          <a:noFill/>
        </p:spPr>
        <p:txBody>
          <a:bodyPr wrap="square">
            <a:spAutoFit/>
          </a:bodyPr>
          <a:lstStyle/>
          <a:p>
            <a:pPr lvl="2"/>
            <a:r>
              <a:rPr lang="de-DE" sz="1400" dirty="0">
                <a:solidFill>
                  <a:srgbClr val="00AEEF"/>
                </a:solidFill>
                <a:hlinkClick r:id="rId4">
                  <a:extLst>
                    <a:ext uri="{A12FA001-AC4F-418D-AE19-62706E023703}">
                      <ahyp:hlinkClr xmlns:ahyp="http://schemas.microsoft.com/office/drawing/2018/hyperlinkcolor" val="tx"/>
                    </a:ext>
                  </a:extLst>
                </a:hlinkClick>
              </a:rPr>
              <a:t>https://europeanstrategy.cern/</a:t>
            </a:r>
            <a:endParaRPr lang="de-DE" sz="1400" dirty="0">
              <a:solidFill>
                <a:srgbClr val="00AEEF"/>
              </a:solidFill>
            </a:endParaRPr>
          </a:p>
        </p:txBody>
      </p:sp>
      <p:sp>
        <p:nvSpPr>
          <p:cNvPr id="8" name="Textfeld 7">
            <a:extLst>
              <a:ext uri="{FF2B5EF4-FFF2-40B4-BE49-F238E27FC236}">
                <a16:creationId xmlns:a16="http://schemas.microsoft.com/office/drawing/2014/main" id="{7E7A8FB5-A545-4FFB-58BD-797A1CCEC272}"/>
              </a:ext>
            </a:extLst>
          </p:cNvPr>
          <p:cNvSpPr txBox="1"/>
          <p:nvPr/>
        </p:nvSpPr>
        <p:spPr>
          <a:xfrm>
            <a:off x="8040000" y="6302505"/>
            <a:ext cx="6192942" cy="215444"/>
          </a:xfrm>
          <a:prstGeom prst="rect">
            <a:avLst/>
          </a:prstGeom>
          <a:noFill/>
        </p:spPr>
        <p:txBody>
          <a:bodyPr wrap="square">
            <a:spAutoFit/>
          </a:bodyPr>
          <a:lstStyle/>
          <a:p>
            <a:r>
              <a:rPr lang="de-DE" sz="800" dirty="0">
                <a:hlinkClick r:id="rId5"/>
              </a:rPr>
              <a:t>https://home.cern/news/news/knowledge-sharing/updating-european-strategy-particle-physics</a:t>
            </a:r>
            <a:r>
              <a:rPr lang="de-DE" sz="800" dirty="0"/>
              <a:t> </a:t>
            </a:r>
          </a:p>
        </p:txBody>
      </p:sp>
    </p:spTree>
    <p:extLst>
      <p:ext uri="{BB962C8B-B14F-4D97-AF65-F5344CB8AC3E}">
        <p14:creationId xmlns:p14="http://schemas.microsoft.com/office/powerpoint/2010/main" val="38038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52AB4-76E4-123D-53E2-742068607EFD}"/>
              </a:ext>
            </a:extLst>
          </p:cNvPr>
          <p:cNvSpPr>
            <a:spLocks noGrp="1"/>
          </p:cNvSpPr>
          <p:nvPr>
            <p:ph type="title"/>
          </p:nvPr>
        </p:nvSpPr>
        <p:spPr/>
        <p:txBody>
          <a:bodyPr/>
          <a:lstStyle/>
          <a:p>
            <a:r>
              <a:rPr lang="de-DE" dirty="0" err="1"/>
              <a:t>Remit</a:t>
            </a:r>
            <a:r>
              <a:rPr lang="de-DE" dirty="0"/>
              <a:t> of the 2026 ESPP Update</a:t>
            </a:r>
          </a:p>
        </p:txBody>
      </p:sp>
      <p:sp>
        <p:nvSpPr>
          <p:cNvPr id="3" name="Inhaltsplatzhalter 2">
            <a:extLst>
              <a:ext uri="{FF2B5EF4-FFF2-40B4-BE49-F238E27FC236}">
                <a16:creationId xmlns:a16="http://schemas.microsoft.com/office/drawing/2014/main" id="{562822A6-876F-5AF9-F7F5-B538D4B955CF}"/>
              </a:ext>
            </a:extLst>
          </p:cNvPr>
          <p:cNvSpPr>
            <a:spLocks noGrp="1"/>
          </p:cNvSpPr>
          <p:nvPr>
            <p:ph idx="1"/>
          </p:nvPr>
        </p:nvSpPr>
        <p:spPr>
          <a:xfrm>
            <a:off x="1559058" y="1610139"/>
            <a:ext cx="10515600" cy="4711148"/>
          </a:xfrm>
        </p:spPr>
        <p:txBody>
          <a:bodyPr/>
          <a:lstStyle/>
          <a:p>
            <a:r>
              <a:rPr lang="en-US" dirty="0"/>
              <a:t>The aim of the Strategy update should be to develop a visionary and concrete plan that </a:t>
            </a:r>
            <a:r>
              <a:rPr lang="en-US" b="1" dirty="0">
                <a:solidFill>
                  <a:srgbClr val="00AEEF"/>
                </a:solidFill>
              </a:rPr>
              <a:t>greatly advances human knowledge in fundamental physics </a:t>
            </a:r>
            <a:r>
              <a:rPr lang="en-US" dirty="0"/>
              <a:t>through the </a:t>
            </a:r>
            <a:r>
              <a:rPr lang="en-US" b="1" dirty="0" err="1">
                <a:solidFill>
                  <a:srgbClr val="00AEEF"/>
                </a:solidFill>
              </a:rPr>
              <a:t>realisation</a:t>
            </a:r>
            <a:r>
              <a:rPr lang="en-US" b="1" dirty="0">
                <a:solidFill>
                  <a:srgbClr val="00AEEF"/>
                </a:solidFill>
              </a:rPr>
              <a:t> of the next flagship project at CERN</a:t>
            </a:r>
            <a:r>
              <a:rPr lang="en-US" dirty="0"/>
              <a:t>. This plan should </a:t>
            </a:r>
            <a:r>
              <a:rPr lang="en-US" b="1" dirty="0">
                <a:solidFill>
                  <a:srgbClr val="00AEEF"/>
                </a:solidFill>
              </a:rPr>
              <a:t>attract and value international collaboration </a:t>
            </a:r>
            <a:r>
              <a:rPr lang="en-US" dirty="0"/>
              <a:t>and should </a:t>
            </a:r>
            <a:r>
              <a:rPr lang="en-US" b="1" dirty="0">
                <a:solidFill>
                  <a:srgbClr val="00AEEF"/>
                </a:solidFill>
              </a:rPr>
              <a:t>allow Europe to continue to play a leading role in the field</a:t>
            </a:r>
            <a:r>
              <a:rPr lang="en-US" dirty="0"/>
              <a:t>.</a:t>
            </a:r>
          </a:p>
          <a:p>
            <a:r>
              <a:rPr lang="en-US" dirty="0"/>
              <a:t>The Strategy update should include the </a:t>
            </a:r>
            <a:r>
              <a:rPr lang="en-US" b="1" dirty="0">
                <a:solidFill>
                  <a:srgbClr val="00AEEF"/>
                </a:solidFill>
              </a:rPr>
              <a:t>preferred option for the next collider at CERN and </a:t>
            </a:r>
            <a:r>
              <a:rPr lang="en-US" b="1" dirty="0" err="1">
                <a:solidFill>
                  <a:srgbClr val="00AEEF"/>
                </a:solidFill>
              </a:rPr>
              <a:t>prioritised</a:t>
            </a:r>
            <a:r>
              <a:rPr lang="en-US" b="1" dirty="0">
                <a:solidFill>
                  <a:srgbClr val="00AEEF"/>
                </a:solidFill>
              </a:rPr>
              <a:t> alternative options</a:t>
            </a:r>
            <a:r>
              <a:rPr lang="en-US" dirty="0">
                <a:solidFill>
                  <a:srgbClr val="00AEEF"/>
                </a:solidFill>
              </a:rPr>
              <a:t> </a:t>
            </a:r>
            <a:r>
              <a:rPr lang="en-US" dirty="0"/>
              <a:t>to be pursued if the chosen preferred plan turns out not to be feasible or competitive. The Strategy update should also indicate areas of priority for </a:t>
            </a:r>
            <a:r>
              <a:rPr lang="en-US" b="1" dirty="0">
                <a:solidFill>
                  <a:srgbClr val="00AEEF"/>
                </a:solidFill>
              </a:rPr>
              <a:t>exploration complementary to colliders</a:t>
            </a:r>
            <a:r>
              <a:rPr lang="en-US" dirty="0">
                <a:solidFill>
                  <a:srgbClr val="00AEEF"/>
                </a:solidFill>
              </a:rPr>
              <a:t> </a:t>
            </a:r>
            <a:r>
              <a:rPr lang="en-US" dirty="0"/>
              <a:t>and for other experiments to be considered at CERN and at other laboratories in Europe, as well as for </a:t>
            </a:r>
            <a:r>
              <a:rPr lang="en-US" b="1" dirty="0">
                <a:solidFill>
                  <a:srgbClr val="00AEEF"/>
                </a:solidFill>
              </a:rPr>
              <a:t>participation in projects outside Europe</a:t>
            </a:r>
            <a:r>
              <a:rPr lang="en-US" dirty="0"/>
              <a:t>.</a:t>
            </a:r>
          </a:p>
          <a:p>
            <a:r>
              <a:rPr lang="en-US" dirty="0"/>
              <a:t>The ESG should review and update the Strategy and add other items identified as relevant to the field, including </a:t>
            </a:r>
            <a:r>
              <a:rPr lang="en-US" b="1" dirty="0">
                <a:solidFill>
                  <a:srgbClr val="00AEEF"/>
                </a:solidFill>
              </a:rPr>
              <a:t>accelerator, detector and computing R&amp;D, the theory frontier, actions to </a:t>
            </a:r>
            <a:r>
              <a:rPr lang="en-US" b="1" dirty="0" err="1">
                <a:solidFill>
                  <a:srgbClr val="00AEEF"/>
                </a:solidFill>
              </a:rPr>
              <a:t>minimise</a:t>
            </a:r>
            <a:r>
              <a:rPr lang="en-US" b="1" dirty="0">
                <a:solidFill>
                  <a:srgbClr val="00AEEF"/>
                </a:solidFill>
              </a:rPr>
              <a:t> the environmental impact and to improve the sustainability</a:t>
            </a:r>
            <a:r>
              <a:rPr lang="en-US" dirty="0">
                <a:solidFill>
                  <a:srgbClr val="00AEEF"/>
                </a:solidFill>
              </a:rPr>
              <a:t> </a:t>
            </a:r>
            <a:r>
              <a:rPr lang="en-US" dirty="0"/>
              <a:t>of accelerator-based particle physics, the strategy and initiatives to attract, train and retain the </a:t>
            </a:r>
            <a:r>
              <a:rPr lang="en-US" b="1" dirty="0">
                <a:solidFill>
                  <a:srgbClr val="00AEEF"/>
                </a:solidFill>
              </a:rPr>
              <a:t>young generations</a:t>
            </a:r>
            <a:r>
              <a:rPr lang="en-US" dirty="0">
                <a:solidFill>
                  <a:srgbClr val="00AEEF"/>
                </a:solidFill>
              </a:rPr>
              <a:t>, </a:t>
            </a:r>
            <a:r>
              <a:rPr lang="en-US" b="1" dirty="0">
                <a:solidFill>
                  <a:srgbClr val="00AEEF"/>
                </a:solidFill>
              </a:rPr>
              <a:t>public engagement and outreach</a:t>
            </a:r>
            <a:r>
              <a:rPr lang="en-US" dirty="0"/>
              <a:t>.</a:t>
            </a:r>
          </a:p>
          <a:p>
            <a:r>
              <a:rPr lang="en-US" dirty="0"/>
              <a:t>The ESG should submit the proposed Strategy update to the Council by the end of January 2026.</a:t>
            </a:r>
            <a:endParaRPr lang="de-DE" dirty="0"/>
          </a:p>
        </p:txBody>
      </p:sp>
      <p:sp>
        <p:nvSpPr>
          <p:cNvPr id="4" name="Foliennummernplatzhalter 3">
            <a:extLst>
              <a:ext uri="{FF2B5EF4-FFF2-40B4-BE49-F238E27FC236}">
                <a16:creationId xmlns:a16="http://schemas.microsoft.com/office/drawing/2014/main" id="{334D4338-28AA-1C98-70A2-6A76D27E998B}"/>
              </a:ext>
            </a:extLst>
          </p:cNvPr>
          <p:cNvSpPr>
            <a:spLocks noGrp="1"/>
          </p:cNvSpPr>
          <p:nvPr>
            <p:ph type="sldNum" sz="quarter" idx="12"/>
          </p:nvPr>
        </p:nvSpPr>
        <p:spPr/>
        <p:txBody>
          <a:bodyPr/>
          <a:lstStyle/>
          <a:p>
            <a:fld id="{685E581A-7CE5-4B1E-A890-863265EC3CDC}" type="slidenum">
              <a:rPr lang="en-GB" smtClean="0"/>
              <a:pPr/>
              <a:t>6</a:t>
            </a:fld>
            <a:endParaRPr lang="en-GB" dirty="0"/>
          </a:p>
        </p:txBody>
      </p:sp>
      <p:sp>
        <p:nvSpPr>
          <p:cNvPr id="8" name="Textfeld 7">
            <a:extLst>
              <a:ext uri="{FF2B5EF4-FFF2-40B4-BE49-F238E27FC236}">
                <a16:creationId xmlns:a16="http://schemas.microsoft.com/office/drawing/2014/main" id="{B246ADFC-CC46-7749-1460-FA94593D2D5B}"/>
              </a:ext>
            </a:extLst>
          </p:cNvPr>
          <p:cNvSpPr txBox="1"/>
          <p:nvPr/>
        </p:nvSpPr>
        <p:spPr>
          <a:xfrm>
            <a:off x="1559058" y="1161552"/>
            <a:ext cx="10188994" cy="276999"/>
          </a:xfrm>
          <a:prstGeom prst="rect">
            <a:avLst/>
          </a:prstGeom>
          <a:noFill/>
        </p:spPr>
        <p:txBody>
          <a:bodyPr wrap="square">
            <a:spAutoFit/>
          </a:bodyPr>
          <a:lstStyle/>
          <a:p>
            <a:r>
              <a:rPr lang="de-DE" sz="1200" dirty="0">
                <a:hlinkClick r:id="rId2"/>
              </a:rPr>
              <a:t>https://europeanstrategyupdate.web.cern.ch/sites/default/files/spc-e-1239-Rev2-c-e-3834-Rev2-ESG%20remit.pdf</a:t>
            </a:r>
            <a:r>
              <a:rPr lang="de-DE" sz="1200" dirty="0"/>
              <a:t> </a:t>
            </a:r>
          </a:p>
        </p:txBody>
      </p:sp>
    </p:spTree>
    <p:extLst>
      <p:ext uri="{BB962C8B-B14F-4D97-AF65-F5344CB8AC3E}">
        <p14:creationId xmlns:p14="http://schemas.microsoft.com/office/powerpoint/2010/main" val="38032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52AB4-76E4-123D-53E2-742068607EFD}"/>
              </a:ext>
            </a:extLst>
          </p:cNvPr>
          <p:cNvSpPr>
            <a:spLocks noGrp="1"/>
          </p:cNvSpPr>
          <p:nvPr>
            <p:ph type="title"/>
          </p:nvPr>
        </p:nvSpPr>
        <p:spPr/>
        <p:txBody>
          <a:bodyPr/>
          <a:lstStyle/>
          <a:p>
            <a:r>
              <a:rPr lang="de-DE" dirty="0"/>
              <a:t>ECFA Guidelines for National Inputs to the ESPPU</a:t>
            </a:r>
          </a:p>
        </p:txBody>
      </p:sp>
      <p:sp>
        <p:nvSpPr>
          <p:cNvPr id="3" name="Inhaltsplatzhalter 2">
            <a:extLst>
              <a:ext uri="{FF2B5EF4-FFF2-40B4-BE49-F238E27FC236}">
                <a16:creationId xmlns:a16="http://schemas.microsoft.com/office/drawing/2014/main" id="{562822A6-876F-5AF9-F7F5-B538D4B955CF}"/>
              </a:ext>
            </a:extLst>
          </p:cNvPr>
          <p:cNvSpPr>
            <a:spLocks noGrp="1"/>
          </p:cNvSpPr>
          <p:nvPr>
            <p:ph idx="1"/>
          </p:nvPr>
        </p:nvSpPr>
        <p:spPr>
          <a:xfrm>
            <a:off x="1559058" y="1111522"/>
            <a:ext cx="10515600" cy="5472000"/>
          </a:xfrm>
        </p:spPr>
        <p:txBody>
          <a:bodyPr>
            <a:normAutofit fontScale="85000" lnSpcReduction="10000"/>
          </a:bodyPr>
          <a:lstStyle/>
          <a:p>
            <a:pPr marL="0" indent="0">
              <a:buNone/>
            </a:pPr>
            <a:r>
              <a:rPr lang="en-US" dirty="0"/>
              <a:t>3)   Questions to be considered by countries/regions when forming and submitting their “</a:t>
            </a:r>
            <a:r>
              <a:rPr lang="en-US" b="1" dirty="0">
                <a:solidFill>
                  <a:srgbClr val="00AEEF"/>
                </a:solidFill>
              </a:rPr>
              <a:t>national input</a:t>
            </a:r>
            <a:r>
              <a:rPr lang="en-US" dirty="0"/>
              <a:t>” to the ESPP:</a:t>
            </a:r>
          </a:p>
          <a:p>
            <a:pPr marL="457200" lvl="1" indent="0">
              <a:buNone/>
            </a:pPr>
            <a:r>
              <a:rPr lang="en-US" dirty="0"/>
              <a:t>a)  </a:t>
            </a:r>
            <a:r>
              <a:rPr lang="en-US" b="1" dirty="0">
                <a:solidFill>
                  <a:srgbClr val="00AEEF"/>
                </a:solidFill>
              </a:rPr>
              <a:t>Which is the preferred next major/flagship collider project for CERN?</a:t>
            </a:r>
          </a:p>
          <a:p>
            <a:pPr marL="457200" lvl="1" indent="0">
              <a:buNone/>
            </a:pPr>
            <a:r>
              <a:rPr lang="en-US" dirty="0"/>
              <a:t>b)  What are the most important elements in the response to 3a)?</a:t>
            </a:r>
          </a:p>
          <a:p>
            <a:pPr marL="914400" lvl="2" indent="0">
              <a:buNone/>
            </a:pPr>
            <a:r>
              <a:rPr lang="en-US" dirty="0" err="1"/>
              <a:t>i</a:t>
            </a:r>
            <a:r>
              <a:rPr lang="en-US" dirty="0"/>
              <a:t>)   Physics potential   ii)   Long-term perspective   iii)  Financial and human resources: requirements and effect on other projects</a:t>
            </a:r>
          </a:p>
          <a:p>
            <a:pPr marL="914400" lvl="2" indent="0">
              <a:buNone/>
            </a:pPr>
            <a:r>
              <a:rPr lang="en-US" dirty="0"/>
              <a:t>iv)  Timing   v)   Careers and training   vi)  Sustainability</a:t>
            </a:r>
          </a:p>
          <a:p>
            <a:pPr marL="457200" lvl="1" indent="0">
              <a:buNone/>
            </a:pPr>
            <a:r>
              <a:rPr lang="en-US" dirty="0"/>
              <a:t>c)  Should CERN/Europe proceed with the preferred option set out in 3a) or should </a:t>
            </a:r>
            <a:r>
              <a:rPr lang="en-US" b="1" dirty="0"/>
              <a:t>alternative options be considered</a:t>
            </a:r>
            <a:r>
              <a:rPr lang="en-US" dirty="0"/>
              <a:t>:</a:t>
            </a:r>
          </a:p>
          <a:p>
            <a:pPr marL="914400" lvl="2" indent="0">
              <a:buNone/>
            </a:pPr>
            <a:r>
              <a:rPr lang="en-US" dirty="0" err="1"/>
              <a:t>i</a:t>
            </a:r>
            <a:r>
              <a:rPr lang="en-US" dirty="0"/>
              <a:t>)   if Japan proceeds with the ILC in a timely way?</a:t>
            </a:r>
          </a:p>
          <a:p>
            <a:pPr marL="914400" lvl="2" indent="0">
              <a:buNone/>
            </a:pPr>
            <a:r>
              <a:rPr lang="en-US" dirty="0"/>
              <a:t>ii)  </a:t>
            </a:r>
            <a:r>
              <a:rPr lang="en-US" dirty="0">
                <a:solidFill>
                  <a:srgbClr val="00AEEF"/>
                </a:solidFill>
              </a:rPr>
              <a:t>if China proceeds with the CEPC on the announced timescale?</a:t>
            </a:r>
          </a:p>
          <a:p>
            <a:pPr marL="914400" lvl="2" indent="0">
              <a:buNone/>
            </a:pPr>
            <a:r>
              <a:rPr lang="en-US" dirty="0"/>
              <a:t>iii) if the US proceeds with a muon collider?</a:t>
            </a:r>
          </a:p>
          <a:p>
            <a:pPr marL="914400" lvl="2" indent="0">
              <a:buNone/>
            </a:pPr>
            <a:r>
              <a:rPr lang="en-US" dirty="0"/>
              <a:t>iv) if there are major new (unexpected) results from the HL-LHC or other HEP experiments?</a:t>
            </a:r>
          </a:p>
          <a:p>
            <a:pPr marL="457200" lvl="1" indent="0">
              <a:buNone/>
            </a:pPr>
            <a:r>
              <a:rPr lang="en-US" dirty="0"/>
              <a:t>d) Beyond the preferred option in 3a), what other </a:t>
            </a:r>
            <a:r>
              <a:rPr lang="en-US" b="1" dirty="0">
                <a:solidFill>
                  <a:srgbClr val="00AEEF"/>
                </a:solidFill>
              </a:rPr>
              <a:t>accelerator R&amp;D</a:t>
            </a:r>
            <a:r>
              <a:rPr lang="en-US" b="1" dirty="0"/>
              <a:t> </a:t>
            </a:r>
            <a:r>
              <a:rPr lang="en-US" dirty="0"/>
              <a:t>topics (e.g. </a:t>
            </a:r>
            <a:r>
              <a:rPr lang="en-US" dirty="0" err="1"/>
              <a:t>highfield</a:t>
            </a:r>
            <a:r>
              <a:rPr lang="en-US" dirty="0"/>
              <a:t> magnets, RF technology, alternative accelerators/colliders) should be pursued in parallel?</a:t>
            </a:r>
          </a:p>
          <a:p>
            <a:pPr marL="457200" lvl="1" indent="0">
              <a:buNone/>
            </a:pPr>
            <a:r>
              <a:rPr lang="en-US" dirty="0"/>
              <a:t>e)  What is the </a:t>
            </a:r>
            <a:r>
              <a:rPr lang="en-US" dirty="0" err="1"/>
              <a:t>prioritised</a:t>
            </a:r>
            <a:r>
              <a:rPr lang="en-US" dirty="0"/>
              <a:t> list of alternative options if the preferred option set out in 3a) is </a:t>
            </a:r>
            <a:r>
              <a:rPr lang="en-US" b="1" dirty="0">
                <a:solidFill>
                  <a:srgbClr val="00AEEF"/>
                </a:solidFill>
              </a:rPr>
              <a:t>not feasible </a:t>
            </a:r>
            <a:r>
              <a:rPr lang="en-US" dirty="0"/>
              <a:t>(due to cost, timing, international developments, or for other reasons)?</a:t>
            </a:r>
          </a:p>
          <a:p>
            <a:pPr marL="457200" lvl="1" indent="0">
              <a:buNone/>
            </a:pPr>
            <a:r>
              <a:rPr lang="en-US" dirty="0"/>
              <a:t>f)   What are the most important elements in the response to 3e)? (The set of considerations in 3b should be used).</a:t>
            </a:r>
          </a:p>
          <a:p>
            <a:pPr marL="0" indent="0">
              <a:buNone/>
            </a:pPr>
            <a:r>
              <a:rPr lang="en-US" dirty="0"/>
              <a:t>4)   The remit given to the ESG also specifies that “The Strategy update should also indicate areas of priority for exploration complementary to colliders and for other experiments to be considered at CERN and at other laboratories in Europe, as well as for participation in projects outside Europe.” It would thus be most useful if the national inputs explicitly included the preferred </a:t>
            </a:r>
            <a:r>
              <a:rPr lang="en-US" dirty="0" err="1"/>
              <a:t>prioritisation</a:t>
            </a:r>
            <a:r>
              <a:rPr lang="en-US" dirty="0"/>
              <a:t> for non-collider projects. Specific questions to address:</a:t>
            </a:r>
          </a:p>
          <a:p>
            <a:pPr marL="457200" lvl="1" indent="0">
              <a:buNone/>
            </a:pPr>
            <a:r>
              <a:rPr lang="en-US" dirty="0"/>
              <a:t>a)  </a:t>
            </a:r>
            <a:r>
              <a:rPr lang="en-US" b="1" dirty="0">
                <a:solidFill>
                  <a:srgbClr val="00AEEF"/>
                </a:solidFill>
              </a:rPr>
              <a:t>What other areas of physics should be pursued</a:t>
            </a:r>
            <a:r>
              <a:rPr lang="en-US" dirty="0"/>
              <a:t>, and with what relative priority?</a:t>
            </a:r>
          </a:p>
          <a:p>
            <a:pPr marL="457200" lvl="1" indent="0">
              <a:buNone/>
            </a:pPr>
            <a:r>
              <a:rPr lang="en-US" dirty="0"/>
              <a:t>b)  What are the most important elements in the response to 4a)? (The set of considerations in 3b should be used).</a:t>
            </a:r>
          </a:p>
          <a:p>
            <a:pPr marL="457200" lvl="1" indent="0">
              <a:buNone/>
            </a:pPr>
            <a:r>
              <a:rPr lang="en-US" dirty="0"/>
              <a:t>c) </a:t>
            </a:r>
            <a:r>
              <a:rPr lang="en-US" b="1" dirty="0">
                <a:solidFill>
                  <a:srgbClr val="00AEEF"/>
                </a:solidFill>
              </a:rPr>
              <a:t>To what extent should CERN participate in nuclear physics, </a:t>
            </a:r>
            <a:r>
              <a:rPr lang="en-US" b="1" dirty="0" err="1">
                <a:solidFill>
                  <a:srgbClr val="00AEEF"/>
                </a:solidFill>
              </a:rPr>
              <a:t>astroparticle</a:t>
            </a:r>
            <a:r>
              <a:rPr lang="en-US" b="1" dirty="0">
                <a:solidFill>
                  <a:srgbClr val="00AEEF"/>
                </a:solidFill>
              </a:rPr>
              <a:t> physics or other areas of science, while keeping in mind and adhering to the CERN Convention? </a:t>
            </a:r>
            <a:r>
              <a:rPr lang="en-US" dirty="0"/>
              <a:t>Please use the current level and form of activity as the baseline for comparisons.</a:t>
            </a:r>
            <a:endParaRPr lang="de-DE" dirty="0"/>
          </a:p>
        </p:txBody>
      </p:sp>
      <p:sp>
        <p:nvSpPr>
          <p:cNvPr id="4" name="Foliennummernplatzhalter 3">
            <a:extLst>
              <a:ext uri="{FF2B5EF4-FFF2-40B4-BE49-F238E27FC236}">
                <a16:creationId xmlns:a16="http://schemas.microsoft.com/office/drawing/2014/main" id="{334D4338-28AA-1C98-70A2-6A76D27E998B}"/>
              </a:ext>
            </a:extLst>
          </p:cNvPr>
          <p:cNvSpPr>
            <a:spLocks noGrp="1"/>
          </p:cNvSpPr>
          <p:nvPr>
            <p:ph type="sldNum" sz="quarter" idx="12"/>
          </p:nvPr>
        </p:nvSpPr>
        <p:spPr/>
        <p:txBody>
          <a:bodyPr/>
          <a:lstStyle/>
          <a:p>
            <a:fld id="{685E581A-7CE5-4B1E-A890-863265EC3CDC}" type="slidenum">
              <a:rPr lang="en-GB" smtClean="0"/>
              <a:pPr/>
              <a:t>7</a:t>
            </a:fld>
            <a:endParaRPr lang="en-GB" dirty="0"/>
          </a:p>
        </p:txBody>
      </p:sp>
      <p:sp>
        <p:nvSpPr>
          <p:cNvPr id="6" name="Textfeld 5">
            <a:extLst>
              <a:ext uri="{FF2B5EF4-FFF2-40B4-BE49-F238E27FC236}">
                <a16:creationId xmlns:a16="http://schemas.microsoft.com/office/drawing/2014/main" id="{DD1F3B6E-B0B6-F475-FDAE-EC57DDFCC71E}"/>
              </a:ext>
            </a:extLst>
          </p:cNvPr>
          <p:cNvSpPr txBox="1"/>
          <p:nvPr/>
        </p:nvSpPr>
        <p:spPr>
          <a:xfrm>
            <a:off x="4376276" y="868690"/>
            <a:ext cx="8623190" cy="276999"/>
          </a:xfrm>
          <a:prstGeom prst="rect">
            <a:avLst/>
          </a:prstGeom>
          <a:noFill/>
        </p:spPr>
        <p:txBody>
          <a:bodyPr wrap="square">
            <a:spAutoFit/>
          </a:bodyPr>
          <a:lstStyle/>
          <a:p>
            <a:r>
              <a:rPr lang="de-DE" sz="1200" dirty="0">
                <a:hlinkClick r:id="rId2"/>
              </a:rPr>
              <a:t>https://ecfa.web.cern.ch/ecfa-guidelines-collecting-input-european-high-energy-physics-community-2026-update-european</a:t>
            </a:r>
            <a:r>
              <a:rPr lang="de-DE" sz="1200" dirty="0"/>
              <a:t> </a:t>
            </a:r>
          </a:p>
        </p:txBody>
      </p:sp>
    </p:spTree>
    <p:extLst>
      <p:ext uri="{BB962C8B-B14F-4D97-AF65-F5344CB8AC3E}">
        <p14:creationId xmlns:p14="http://schemas.microsoft.com/office/powerpoint/2010/main" val="380796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F9B9-3529-99A3-6767-E5CD753DBE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6D2F33-0A7B-4CC0-F658-E1127D4A45ED}"/>
              </a:ext>
            </a:extLst>
          </p:cNvPr>
          <p:cNvSpPr>
            <a:spLocks noGrp="1"/>
          </p:cNvSpPr>
          <p:nvPr>
            <p:ph type="title"/>
          </p:nvPr>
        </p:nvSpPr>
        <p:spPr/>
        <p:txBody>
          <a:bodyPr>
            <a:normAutofit fontScale="90000"/>
          </a:bodyPr>
          <a:lstStyle/>
          <a:p>
            <a:r>
              <a:rPr lang="de-DE" dirty="0"/>
              <a:t>National </a:t>
            </a:r>
            <a:r>
              <a:rPr lang="de-DE" dirty="0" err="1"/>
              <a:t>input</a:t>
            </a:r>
            <a:r>
              <a:rPr lang="de-DE" dirty="0"/>
              <a:t> to the European </a:t>
            </a:r>
            <a:r>
              <a:rPr lang="de-DE" dirty="0" err="1"/>
              <a:t>Strategy</a:t>
            </a:r>
            <a:r>
              <a:rPr lang="de-DE" dirty="0"/>
              <a:t> for </a:t>
            </a:r>
            <a:r>
              <a:rPr lang="de-DE" dirty="0" err="1"/>
              <a:t>Particle</a:t>
            </a:r>
            <a:r>
              <a:rPr lang="de-DE" dirty="0"/>
              <a:t> Physics</a:t>
            </a:r>
          </a:p>
        </p:txBody>
      </p:sp>
      <p:sp>
        <p:nvSpPr>
          <p:cNvPr id="3" name="Inhaltsplatzhalter 2">
            <a:extLst>
              <a:ext uri="{FF2B5EF4-FFF2-40B4-BE49-F238E27FC236}">
                <a16:creationId xmlns:a16="http://schemas.microsoft.com/office/drawing/2014/main" id="{313AF3E2-AA6F-5252-855A-0FDBABA4A142}"/>
              </a:ext>
            </a:extLst>
          </p:cNvPr>
          <p:cNvSpPr>
            <a:spLocks noGrp="1"/>
          </p:cNvSpPr>
          <p:nvPr>
            <p:ph idx="1"/>
          </p:nvPr>
        </p:nvSpPr>
        <p:spPr>
          <a:xfrm>
            <a:off x="1200000" y="1125000"/>
            <a:ext cx="10440942" cy="5367875"/>
          </a:xfrm>
        </p:spPr>
        <p:txBody>
          <a:bodyPr>
            <a:noAutofit/>
          </a:bodyPr>
          <a:lstStyle/>
          <a:p>
            <a:pPr lvl="1"/>
            <a:r>
              <a:rPr lang="en-GB" sz="1600" dirty="0"/>
              <a:t>KET, together with representatives from </a:t>
            </a:r>
            <a:r>
              <a:rPr lang="en-GB" sz="1600" dirty="0" err="1"/>
              <a:t>KHuK</a:t>
            </a:r>
            <a:r>
              <a:rPr lang="en-GB" sz="1600" dirty="0"/>
              <a:t>, </a:t>
            </a:r>
            <a:r>
              <a:rPr lang="en-GB" sz="1600" dirty="0" err="1"/>
              <a:t>KfB</a:t>
            </a:r>
            <a:r>
              <a:rPr lang="en-GB" sz="1600" dirty="0"/>
              <a:t>, and KAT, has organized</a:t>
            </a:r>
            <a:br>
              <a:rPr lang="en-GB" sz="1600" dirty="0"/>
            </a:br>
            <a:r>
              <a:rPr lang="en-GB" sz="1600" dirty="0"/>
              <a:t>a </a:t>
            </a:r>
            <a:r>
              <a:rPr lang="en-GB" sz="1600" b="1" dirty="0"/>
              <a:t>series of workshops </a:t>
            </a:r>
            <a:r>
              <a:rPr lang="en-GB" sz="1600" dirty="0"/>
              <a:t>to facilitate discussions in Germany and</a:t>
            </a:r>
            <a:br>
              <a:rPr lang="en-GB" sz="1600" dirty="0"/>
            </a:br>
            <a:r>
              <a:rPr lang="en-GB" sz="1600" dirty="0"/>
              <a:t>to prepare the input document</a:t>
            </a:r>
          </a:p>
          <a:p>
            <a:pPr lvl="2"/>
            <a:r>
              <a:rPr kumimoji="0" lang="en-GB" altLang="de-DE" sz="1400" b="1" i="0" u="none" strike="noStrike" cap="none" normalizeH="0" baseline="0" dirty="0">
                <a:ln>
                  <a:noFill/>
                </a:ln>
                <a:solidFill>
                  <a:srgbClr val="00AEEF"/>
                </a:solidFill>
                <a:effectLst/>
                <a:hlinkClick r:id="rId2">
                  <a:extLst>
                    <a:ext uri="{A12FA001-AC4F-418D-AE19-62706E023703}">
                      <ahyp:hlinkClr xmlns:ahyp="http://schemas.microsoft.com/office/drawing/2018/hyperlinkcolor" val="tx"/>
                    </a:ext>
                  </a:extLst>
                </a:hlinkClick>
              </a:rPr>
              <a:t>Future Collider @ CERN Community Event</a:t>
            </a:r>
            <a:r>
              <a:rPr kumimoji="0" lang="en-GB" altLang="de-DE" sz="1400" b="0" i="0" u="none" strike="noStrike" cap="none" normalizeH="0" baseline="0" dirty="0">
                <a:ln>
                  <a:noFill/>
                </a:ln>
                <a:solidFill>
                  <a:schemeClr val="tx1"/>
                </a:solidFill>
                <a:effectLst/>
              </a:rPr>
              <a:t>, Bonn, 22.-24.05.2024</a:t>
            </a:r>
            <a:endParaRPr kumimoji="0" lang="en-GB" altLang="de-DE" sz="1200" b="0" i="0" u="none" strike="noStrike" cap="none" normalizeH="0" baseline="0" dirty="0">
              <a:ln>
                <a:noFill/>
              </a:ln>
              <a:solidFill>
                <a:schemeClr val="tx1"/>
              </a:solidFill>
              <a:effectLst/>
            </a:endParaRPr>
          </a:p>
          <a:p>
            <a:pPr lvl="2"/>
            <a:r>
              <a:rPr kumimoji="0" lang="en-GB" altLang="de-DE" sz="1400" b="1" i="0" u="none" strike="noStrike" cap="none" normalizeH="0" baseline="0" dirty="0">
                <a:ln>
                  <a:noFill/>
                </a:ln>
                <a:solidFill>
                  <a:srgbClr val="00AEEF"/>
                </a:solidFill>
                <a:effectLst/>
                <a:hlinkClick r:id="rId3">
                  <a:extLst>
                    <a:ext uri="{A12FA001-AC4F-418D-AE19-62706E023703}">
                      <ahyp:hlinkClr xmlns:ahyp="http://schemas.microsoft.com/office/drawing/2018/hyperlinkcolor" val="tx"/>
                    </a:ext>
                  </a:extLst>
                </a:hlinkClick>
              </a:rPr>
              <a:t>The Future of Non-Collider Particle Physics</a:t>
            </a:r>
            <a:r>
              <a:rPr kumimoji="0" lang="en-GB" altLang="de-DE" sz="1400" b="1" i="0" u="none" strike="noStrike" cap="none" normalizeH="0" baseline="0" dirty="0">
                <a:ln>
                  <a:noFill/>
                </a:ln>
                <a:solidFill>
                  <a:schemeClr val="tx1"/>
                </a:solidFill>
                <a:effectLst/>
              </a:rPr>
              <a:t>, </a:t>
            </a:r>
            <a:r>
              <a:rPr kumimoji="0" lang="en-GB" altLang="de-DE" sz="1400" b="0" i="0" u="none" strike="noStrike" cap="none" normalizeH="0" baseline="0" dirty="0">
                <a:ln>
                  <a:noFill/>
                </a:ln>
                <a:solidFill>
                  <a:schemeClr val="tx1"/>
                </a:solidFill>
                <a:effectLst/>
              </a:rPr>
              <a:t>Bad Honnef, 22.-24.11.2024</a:t>
            </a:r>
          </a:p>
          <a:p>
            <a:pPr lvl="2"/>
            <a:r>
              <a:rPr kumimoji="0" lang="en-GB" altLang="de-DE" sz="1400" b="1" i="0" u="none" strike="noStrike" cap="none" normalizeH="0" baseline="0" dirty="0">
                <a:ln>
                  <a:noFill/>
                </a:ln>
                <a:solidFill>
                  <a:srgbClr val="00AEEF"/>
                </a:solidFill>
                <a:effectLst/>
                <a:hlinkClick r:id="rId4">
                  <a:extLst>
                    <a:ext uri="{A12FA001-AC4F-418D-AE19-62706E023703}">
                      <ahyp:hlinkClr xmlns:ahyp="http://schemas.microsoft.com/office/drawing/2018/hyperlinkcolor" val="tx"/>
                    </a:ext>
                  </a:extLst>
                </a:hlinkClick>
              </a:rPr>
              <a:t>The </a:t>
            </a:r>
            <a:r>
              <a:rPr lang="en-GB" altLang="de-DE" sz="1400" b="1" dirty="0">
                <a:solidFill>
                  <a:srgbClr val="00AEEF"/>
                </a:solidFill>
                <a:hlinkClick r:id="rId4">
                  <a:extLst>
                    <a:ext uri="{A12FA001-AC4F-418D-AE19-62706E023703}">
                      <ahyp:hlinkClr xmlns:ahyp="http://schemas.microsoft.com/office/drawing/2018/hyperlinkcolor" val="tx"/>
                    </a:ext>
                  </a:extLst>
                </a:hlinkClick>
              </a:rPr>
              <a:t>F</a:t>
            </a:r>
            <a:r>
              <a:rPr kumimoji="0" lang="en-GB" altLang="de-DE" sz="1400" b="1" i="0" u="none" strike="noStrike" cap="none" normalizeH="0" baseline="0" dirty="0">
                <a:ln>
                  <a:noFill/>
                </a:ln>
                <a:solidFill>
                  <a:srgbClr val="00AEEF"/>
                </a:solidFill>
                <a:effectLst/>
                <a:hlinkClick r:id="rId4">
                  <a:extLst>
                    <a:ext uri="{A12FA001-AC4F-418D-AE19-62706E023703}">
                      <ahyp:hlinkClr xmlns:ahyp="http://schemas.microsoft.com/office/drawing/2018/hyperlinkcolor" val="tx"/>
                    </a:ext>
                  </a:extLst>
                </a:hlinkClick>
              </a:rPr>
              <a:t>uture of Collider Physics</a:t>
            </a:r>
            <a:r>
              <a:rPr kumimoji="0" lang="en-GB" altLang="de-DE" sz="1400" b="0" i="0" u="none" strike="noStrike" cap="none" normalizeH="0" baseline="0" dirty="0">
                <a:ln>
                  <a:noFill/>
                </a:ln>
                <a:solidFill>
                  <a:schemeClr val="tx1"/>
                </a:solidFill>
                <a:effectLst/>
              </a:rPr>
              <a:t>, DESY, 27.-29.11.2024</a:t>
            </a:r>
          </a:p>
          <a:p>
            <a:pPr lvl="2"/>
            <a:r>
              <a:rPr kumimoji="0" lang="en-GB" altLang="de-DE" sz="1400" b="1" i="0" u="none" strike="noStrike" cap="none" normalizeH="0" baseline="0" dirty="0">
                <a:ln>
                  <a:noFill/>
                </a:ln>
                <a:solidFill>
                  <a:srgbClr val="00AEEF"/>
                </a:solidFill>
                <a:effectLst/>
                <a:hlinkClick r:id="rId5">
                  <a:extLst>
                    <a:ext uri="{A12FA001-AC4F-418D-AE19-62706E023703}">
                      <ahyp:hlinkClr xmlns:ahyp="http://schemas.microsoft.com/office/drawing/2018/hyperlinkcolor" val="tx"/>
                    </a:ext>
                  </a:extLst>
                </a:hlinkClick>
              </a:rPr>
              <a:t>Drafting Workshop in preparation of the input to the ESPP update</a:t>
            </a:r>
            <a:r>
              <a:rPr kumimoji="0" lang="en-GB" altLang="de-DE" sz="1400" b="0" i="0" u="none" strike="noStrike" cap="none" normalizeH="0" baseline="0" dirty="0">
                <a:ln>
                  <a:noFill/>
                </a:ln>
                <a:solidFill>
                  <a:schemeClr val="tx1"/>
                </a:solidFill>
                <a:effectLst/>
              </a:rPr>
              <a:t>, Bad Honnef, 19.-22.01.2025</a:t>
            </a:r>
          </a:p>
          <a:p>
            <a:pPr lvl="2"/>
            <a:endParaRPr lang="en-GB" altLang="de-DE" sz="1400" dirty="0"/>
          </a:p>
          <a:p>
            <a:pPr lvl="1"/>
            <a:r>
              <a:rPr kumimoji="0" lang="en-GB" altLang="de-DE" sz="1600" b="0" i="0" u="none" strike="noStrike" cap="none" normalizeH="0" baseline="0" dirty="0">
                <a:ln>
                  <a:noFill/>
                </a:ln>
                <a:solidFill>
                  <a:schemeClr val="tx1"/>
                </a:solidFill>
                <a:effectLst/>
              </a:rPr>
              <a:t>The drafting workshop is the last opportunity to discuss with the full community before</a:t>
            </a:r>
            <a:r>
              <a:rPr kumimoji="0" lang="en-GB" altLang="de-DE" sz="1600" b="0" i="0" u="none" strike="noStrike" cap="none" normalizeH="0" dirty="0">
                <a:ln>
                  <a:noFill/>
                </a:ln>
                <a:solidFill>
                  <a:schemeClr val="tx1"/>
                </a:solidFill>
                <a:effectLst/>
              </a:rPr>
              <a:t> the March 31 submission</a:t>
            </a:r>
            <a:br>
              <a:rPr kumimoji="0" lang="en-GB" altLang="de-DE" sz="1600" b="0" i="0" u="none" strike="noStrike" cap="none" normalizeH="0" baseline="0" dirty="0">
                <a:ln>
                  <a:noFill/>
                </a:ln>
                <a:solidFill>
                  <a:schemeClr val="tx1"/>
                </a:solidFill>
                <a:effectLst/>
              </a:rPr>
            </a:br>
            <a:endParaRPr kumimoji="0" lang="en-GB" altLang="de-DE" sz="1600" b="0" i="0" u="none" strike="noStrike" cap="none" normalizeH="0" baseline="0" dirty="0">
              <a:ln>
                <a:noFill/>
              </a:ln>
              <a:solidFill>
                <a:schemeClr val="tx1"/>
              </a:solidFill>
              <a:effectLst/>
            </a:endParaRPr>
          </a:p>
          <a:p>
            <a:pPr lvl="1"/>
            <a:r>
              <a:rPr lang="en-GB" altLang="de-DE" sz="1600" dirty="0"/>
              <a:t>Committee chairs have agreed to be coherent on common topics: physics topics, computing, detector R&amp;D,</a:t>
            </a:r>
            <a:br>
              <a:rPr lang="en-GB" altLang="de-DE" sz="1600" dirty="0"/>
            </a:br>
            <a:r>
              <a:rPr lang="en-GB" altLang="de-DE" sz="1600" dirty="0"/>
              <a:t>the role of CERN,…</a:t>
            </a:r>
          </a:p>
          <a:p>
            <a:pPr lvl="2"/>
            <a:r>
              <a:rPr lang="en-GB" altLang="de-DE" sz="1400" b="1" dirty="0">
                <a:solidFill>
                  <a:srgbClr val="00AEEF"/>
                </a:solidFill>
              </a:rPr>
              <a:t>national input regarding the future of CERN will be agreed on at the January drafting workshop</a:t>
            </a:r>
          </a:p>
          <a:p>
            <a:pPr lvl="2"/>
            <a:r>
              <a:rPr lang="en-GB" altLang="de-DE" sz="1400" b="1" dirty="0">
                <a:solidFill>
                  <a:srgbClr val="00AEEF"/>
                </a:solidFill>
              </a:rPr>
              <a:t>a presentation at the drafting workshop of </a:t>
            </a:r>
            <a:r>
              <a:rPr lang="en-GB" altLang="de-DE" sz="1400" b="1" dirty="0" err="1">
                <a:solidFill>
                  <a:srgbClr val="00AEEF"/>
                </a:solidFill>
              </a:rPr>
              <a:t>KHuK</a:t>
            </a:r>
            <a:r>
              <a:rPr lang="en-GB" altLang="de-DE" sz="1400" b="1" dirty="0">
                <a:solidFill>
                  <a:srgbClr val="00AEEF"/>
                </a:solidFill>
              </a:rPr>
              <a:t> statements regarding CERN would be most welcome </a:t>
            </a:r>
            <a:br>
              <a:rPr lang="en-GB" altLang="de-DE" sz="1400" dirty="0"/>
            </a:br>
            <a:endParaRPr lang="en-GB" dirty="0"/>
          </a:p>
          <a:p>
            <a:pPr lvl="1"/>
            <a:r>
              <a:rPr lang="en-GB" sz="1600" dirty="0"/>
              <a:t>after the drafting workshop, the input document will be</a:t>
            </a:r>
          </a:p>
          <a:p>
            <a:pPr lvl="2"/>
            <a:r>
              <a:rPr lang="en-GB" sz="1400" dirty="0"/>
              <a:t>iterated in KET and provided for information to the chairs of the other committees</a:t>
            </a:r>
          </a:p>
          <a:p>
            <a:pPr lvl="2"/>
            <a:r>
              <a:rPr lang="en-GB" sz="1400" dirty="0"/>
              <a:t>iterated among participants of the drafting workshop</a:t>
            </a:r>
          </a:p>
          <a:p>
            <a:pPr lvl="2"/>
            <a:r>
              <a:rPr lang="en-GB" sz="1400" dirty="0"/>
              <a:t>finally approved and submitted  by KET</a:t>
            </a:r>
            <a:endParaRPr lang="en-GB" sz="1600" dirty="0"/>
          </a:p>
          <a:p>
            <a:pPr lvl="1"/>
            <a:r>
              <a:rPr lang="en-GB" sz="1600" b="1" dirty="0">
                <a:solidFill>
                  <a:srgbClr val="00AEEF"/>
                </a:solidFill>
              </a:rPr>
              <a:t>please register and participate in the January workshop if you wish to provide input</a:t>
            </a:r>
          </a:p>
          <a:p>
            <a:pPr lvl="2"/>
            <a:r>
              <a:rPr lang="en-GB" sz="1400" dirty="0"/>
              <a:t>communication on the input document will be restricted to the registered participants</a:t>
            </a:r>
          </a:p>
        </p:txBody>
      </p:sp>
      <p:sp>
        <p:nvSpPr>
          <p:cNvPr id="4" name="Datumsplatzhalter 3">
            <a:extLst>
              <a:ext uri="{FF2B5EF4-FFF2-40B4-BE49-F238E27FC236}">
                <a16:creationId xmlns:a16="http://schemas.microsoft.com/office/drawing/2014/main" id="{39921E34-D51B-A594-F1F5-06E298E5456B}"/>
              </a:ext>
            </a:extLst>
          </p:cNvPr>
          <p:cNvSpPr>
            <a:spLocks noGrp="1"/>
          </p:cNvSpPr>
          <p:nvPr>
            <p:ph type="dt" sz="half" idx="10"/>
          </p:nvPr>
        </p:nvSpPr>
        <p:spPr/>
        <p:txBody>
          <a:bodyPr/>
          <a:lstStyle/>
          <a:p>
            <a:r>
              <a:rPr lang="de-DE"/>
              <a:t>5.12.2024</a:t>
            </a:r>
            <a:endParaRPr lang="en-GB" dirty="0"/>
          </a:p>
        </p:txBody>
      </p:sp>
      <p:sp>
        <p:nvSpPr>
          <p:cNvPr id="5" name="Fußzeilenplatzhalter 4">
            <a:extLst>
              <a:ext uri="{FF2B5EF4-FFF2-40B4-BE49-F238E27FC236}">
                <a16:creationId xmlns:a16="http://schemas.microsoft.com/office/drawing/2014/main" id="{0B93CD9E-A05D-9FC8-9518-BF8D0DC2EC0F}"/>
              </a:ext>
            </a:extLst>
          </p:cNvPr>
          <p:cNvSpPr>
            <a:spLocks noGrp="1"/>
          </p:cNvSpPr>
          <p:nvPr>
            <p:ph type="ftr" sz="quarter" idx="11"/>
          </p:nvPr>
        </p:nvSpPr>
        <p:spPr/>
        <p:txBody>
          <a:bodyPr/>
          <a:lstStyle/>
          <a:p>
            <a:r>
              <a:rPr lang="en-GB"/>
              <a:t>Lutz Feld, RWTH Aachen</a:t>
            </a:r>
          </a:p>
        </p:txBody>
      </p:sp>
      <p:sp>
        <p:nvSpPr>
          <p:cNvPr id="6" name="Foliennummernplatzhalter 5">
            <a:extLst>
              <a:ext uri="{FF2B5EF4-FFF2-40B4-BE49-F238E27FC236}">
                <a16:creationId xmlns:a16="http://schemas.microsoft.com/office/drawing/2014/main" id="{CE4260D1-BB8C-52BD-A338-65FE46544A40}"/>
              </a:ext>
            </a:extLst>
          </p:cNvPr>
          <p:cNvSpPr>
            <a:spLocks noGrp="1"/>
          </p:cNvSpPr>
          <p:nvPr>
            <p:ph type="sldNum" sz="quarter" idx="12"/>
          </p:nvPr>
        </p:nvSpPr>
        <p:spPr/>
        <p:txBody>
          <a:bodyPr/>
          <a:lstStyle/>
          <a:p>
            <a:fld id="{685E581A-7CE5-4B1E-A890-863265EC3CDC}" type="slidenum">
              <a:rPr lang="en-GB" smtClean="0"/>
              <a:pPr/>
              <a:t>8</a:t>
            </a:fld>
            <a:endParaRPr lang="en-GB" dirty="0"/>
          </a:p>
        </p:txBody>
      </p:sp>
      <p:pic>
        <p:nvPicPr>
          <p:cNvPr id="12" name="Grafik 11" descr="Ein Bild, das Screenshot, Text, Grafiken, Grafikdesign enthält.&#10;&#10;Automatisch generierte Beschreibung">
            <a:extLst>
              <a:ext uri="{FF2B5EF4-FFF2-40B4-BE49-F238E27FC236}">
                <a16:creationId xmlns:a16="http://schemas.microsoft.com/office/drawing/2014/main" id="{19277870-E452-FF6D-4E00-91D2E970EE6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295074" y="1213209"/>
            <a:ext cx="2848925" cy="1300804"/>
          </a:xfrm>
          <a:prstGeom prst="rect">
            <a:avLst/>
          </a:prstGeom>
        </p:spPr>
      </p:pic>
      <p:sp>
        <p:nvSpPr>
          <p:cNvPr id="14" name="Textfeld 13">
            <a:extLst>
              <a:ext uri="{FF2B5EF4-FFF2-40B4-BE49-F238E27FC236}">
                <a16:creationId xmlns:a16="http://schemas.microsoft.com/office/drawing/2014/main" id="{A47A9587-6E7D-E546-8E2F-E2DDEBE8D319}"/>
              </a:ext>
            </a:extLst>
          </p:cNvPr>
          <p:cNvSpPr txBox="1"/>
          <p:nvPr/>
        </p:nvSpPr>
        <p:spPr>
          <a:xfrm>
            <a:off x="8888462" y="2443503"/>
            <a:ext cx="4207075" cy="307777"/>
          </a:xfrm>
          <a:prstGeom prst="rect">
            <a:avLst/>
          </a:prstGeom>
          <a:noFill/>
        </p:spPr>
        <p:txBody>
          <a:bodyPr wrap="square">
            <a:spAutoFit/>
          </a:bodyPr>
          <a:lstStyle/>
          <a:p>
            <a:pPr lvl="2"/>
            <a:r>
              <a:rPr lang="de-DE" sz="1400" dirty="0">
                <a:solidFill>
                  <a:srgbClr val="00AEEF"/>
                </a:solidFill>
                <a:hlinkClick r:id="rId7">
                  <a:extLst>
                    <a:ext uri="{A12FA001-AC4F-418D-AE19-62706E023703}">
                      <ahyp:hlinkClr xmlns:ahyp="http://schemas.microsoft.com/office/drawing/2018/hyperlinkcolor" val="tx"/>
                    </a:ext>
                  </a:extLst>
                </a:hlinkClick>
              </a:rPr>
              <a:t>https://europeanstrategy.cern/</a:t>
            </a:r>
            <a:endParaRPr lang="de-DE" sz="1400" dirty="0">
              <a:solidFill>
                <a:srgbClr val="00AEEF"/>
              </a:solidFill>
            </a:endParaRPr>
          </a:p>
        </p:txBody>
      </p:sp>
    </p:spTree>
    <p:extLst>
      <p:ext uri="{BB962C8B-B14F-4D97-AF65-F5344CB8AC3E}">
        <p14:creationId xmlns:p14="http://schemas.microsoft.com/office/powerpoint/2010/main" val="24519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1521</Words>
  <Application>Microsoft Office PowerPoint</Application>
  <PresentationFormat>Breitbild</PresentationFormat>
  <Paragraphs>164</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Office</vt:lpstr>
      <vt:lpstr>News from KET</vt:lpstr>
      <vt:lpstr>A new KET has been elected for the period 2024-2027</vt:lpstr>
      <vt:lpstr>Recent KET Physics Highlights</vt:lpstr>
      <vt:lpstr>CERN70</vt:lpstr>
      <vt:lpstr>Update of the European Strategy for Particle Physics</vt:lpstr>
      <vt:lpstr>Remit of the 2026 ESPP Update</vt:lpstr>
      <vt:lpstr>ECFA Guidelines for National Inputs to the ESPPU</vt:lpstr>
      <vt:lpstr>National input to the European Strategy for Particle Physics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RECFA-Besuch</dc:title>
  <dc:creator>Lutz Feld</dc:creator>
  <cp:lastModifiedBy>Lutz Feld</cp:lastModifiedBy>
  <cp:revision>876</cp:revision>
  <dcterms:created xsi:type="dcterms:W3CDTF">2021-11-28T15:54:58Z</dcterms:created>
  <dcterms:modified xsi:type="dcterms:W3CDTF">2024-12-05T10:59:41Z</dcterms:modified>
</cp:coreProperties>
</file>