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62" r:id="rId4"/>
    <p:sldId id="264" r:id="rId5"/>
  </p:sldIdLst>
  <p:sldSz cx="10691813" cy="7559675"/>
  <p:notesSz cx="7559675" cy="106918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48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lstStyle/>
          <a:p>
            <a:r>
              <a:t>Footer</a:t>
            </a:r>
          </a:p>
        </p:txBody>
      </p:sp>
      <p:sp>
        <p:nvSpPr>
          <p:cNvPr id="3" name="PlaceHolder 2"/>
          <p:cNvSpPr>
            <a:spLocks noGrp="1"/>
          </p:cNvSpPr>
          <p:nvPr>
            <p:ph type="sldNum" idx="3"/>
          </p:nvPr>
        </p:nvSpPr>
        <p:spPr/>
        <p:txBody>
          <a:bodyPr/>
          <a:lstStyle/>
          <a:p>
            <a:fld id="{DBF7D128-1285-4055-BE90-7C38BA2F8BBD}" type="slidenum">
              <a:t>‹Nr.›</a:t>
            </a:fld>
            <a:endParaRPr/>
          </a:p>
        </p:txBody>
      </p:sp>
      <p:sp>
        <p:nvSpPr>
          <p:cNvPr id="4" name="PlaceHolder 3"/>
          <p:cNvSpPr>
            <a:spLocks noGrp="1"/>
          </p:cNvSpPr>
          <p:nvPr>
            <p:ph type="dt" idx="1"/>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34600" y="301320"/>
            <a:ext cx="9622440" cy="1261800"/>
          </a:xfrm>
          <a:prstGeom prst="rect">
            <a:avLst/>
          </a:prstGeom>
          <a:noFill/>
          <a:ln w="0">
            <a:noFill/>
          </a:ln>
        </p:spPr>
        <p:txBody>
          <a:bodyPr lIns="0" tIns="0" rIns="0" bIns="0" anchor="ctr">
            <a:noAutofit/>
          </a:bodyPr>
          <a:lstStyle/>
          <a:p>
            <a:pPr indent="0" algn="ctr">
              <a:buNone/>
            </a:pPr>
            <a:endParaRPr lang="en-US" sz="5860" b="0" strike="noStrike" spc="-1">
              <a:solidFill>
                <a:srgbClr val="000000"/>
              </a:solidFill>
              <a:latin typeface="Arial"/>
            </a:endParaRPr>
          </a:p>
        </p:txBody>
      </p:sp>
      <p:sp>
        <p:nvSpPr>
          <p:cNvPr id="27" name="PlaceHolder 2"/>
          <p:cNvSpPr>
            <a:spLocks noGrp="1"/>
          </p:cNvSpPr>
          <p:nvPr>
            <p:ph/>
          </p:nvPr>
        </p:nvSpPr>
        <p:spPr>
          <a:xfrm>
            <a:off x="534600" y="1768320"/>
            <a:ext cx="9622440" cy="20912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28" name="PlaceHolder 3"/>
          <p:cNvSpPr>
            <a:spLocks noGrp="1"/>
          </p:cNvSpPr>
          <p:nvPr>
            <p:ph/>
          </p:nvPr>
        </p:nvSpPr>
        <p:spPr>
          <a:xfrm>
            <a:off x="534600" y="4058640"/>
            <a:ext cx="9622440" cy="20912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9EC15567-F5F1-48E5-B711-A68CF987467B}" type="slidenum">
              <a:t>‹Nr.›</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34600" y="301320"/>
            <a:ext cx="9622440" cy="1261800"/>
          </a:xfrm>
          <a:prstGeom prst="rect">
            <a:avLst/>
          </a:prstGeom>
          <a:noFill/>
          <a:ln w="0">
            <a:noFill/>
          </a:ln>
        </p:spPr>
        <p:txBody>
          <a:bodyPr lIns="0" tIns="0" rIns="0" bIns="0" anchor="ctr">
            <a:noAutofit/>
          </a:bodyPr>
          <a:lstStyle/>
          <a:p>
            <a:pPr indent="0" algn="ctr">
              <a:buNone/>
            </a:pPr>
            <a:endParaRPr lang="en-US" sz="5860" b="0" strike="noStrike" spc="-1">
              <a:solidFill>
                <a:srgbClr val="000000"/>
              </a:solidFill>
              <a:latin typeface="Arial"/>
            </a:endParaRPr>
          </a:p>
        </p:txBody>
      </p:sp>
      <p:sp>
        <p:nvSpPr>
          <p:cNvPr id="30" name="PlaceHolder 2"/>
          <p:cNvSpPr>
            <a:spLocks noGrp="1"/>
          </p:cNvSpPr>
          <p:nvPr>
            <p:ph/>
          </p:nvPr>
        </p:nvSpPr>
        <p:spPr>
          <a:xfrm>
            <a:off x="534600" y="1768320"/>
            <a:ext cx="4695480" cy="20912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31" name="PlaceHolder 3"/>
          <p:cNvSpPr>
            <a:spLocks noGrp="1"/>
          </p:cNvSpPr>
          <p:nvPr>
            <p:ph/>
          </p:nvPr>
        </p:nvSpPr>
        <p:spPr>
          <a:xfrm>
            <a:off x="5465160" y="1768320"/>
            <a:ext cx="4695480" cy="20912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32" name="PlaceHolder 4"/>
          <p:cNvSpPr>
            <a:spLocks noGrp="1"/>
          </p:cNvSpPr>
          <p:nvPr>
            <p:ph/>
          </p:nvPr>
        </p:nvSpPr>
        <p:spPr>
          <a:xfrm>
            <a:off x="534600" y="4058640"/>
            <a:ext cx="4695480" cy="20912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33" name="PlaceHolder 5"/>
          <p:cNvSpPr>
            <a:spLocks noGrp="1"/>
          </p:cNvSpPr>
          <p:nvPr>
            <p:ph/>
          </p:nvPr>
        </p:nvSpPr>
        <p:spPr>
          <a:xfrm>
            <a:off x="5465160" y="4058640"/>
            <a:ext cx="4695480" cy="20912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7" name="PlaceHolder 6"/>
          <p:cNvSpPr>
            <a:spLocks noGrp="1"/>
          </p:cNvSpPr>
          <p:nvPr>
            <p:ph type="ftr" idx="2"/>
          </p:nvPr>
        </p:nvSpPr>
        <p:spPr/>
        <p:txBody>
          <a:bodyPr/>
          <a:lstStyle/>
          <a:p>
            <a:r>
              <a:t>Footer</a:t>
            </a:r>
          </a:p>
        </p:txBody>
      </p:sp>
      <p:sp>
        <p:nvSpPr>
          <p:cNvPr id="8" name="PlaceHolder 7"/>
          <p:cNvSpPr>
            <a:spLocks noGrp="1"/>
          </p:cNvSpPr>
          <p:nvPr>
            <p:ph type="sldNum" idx="3"/>
          </p:nvPr>
        </p:nvSpPr>
        <p:spPr/>
        <p:txBody>
          <a:bodyPr/>
          <a:lstStyle/>
          <a:p>
            <a:fld id="{5288DE3E-FEC6-4D7E-92A2-74CD4A203CED}" type="slidenum">
              <a:t>‹Nr.›</a:t>
            </a:fld>
            <a:endParaRPr/>
          </a:p>
        </p:txBody>
      </p:sp>
      <p:sp>
        <p:nvSpPr>
          <p:cNvPr id="9" name="PlaceHolder 8"/>
          <p:cNvSpPr>
            <a:spLocks noGrp="1"/>
          </p:cNvSpPr>
          <p:nvPr>
            <p:ph type="dt" idx="1"/>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34600" y="301320"/>
            <a:ext cx="9622440" cy="1261800"/>
          </a:xfrm>
          <a:prstGeom prst="rect">
            <a:avLst/>
          </a:prstGeom>
          <a:noFill/>
          <a:ln w="0">
            <a:noFill/>
          </a:ln>
        </p:spPr>
        <p:txBody>
          <a:bodyPr lIns="0" tIns="0" rIns="0" bIns="0" anchor="ctr">
            <a:noAutofit/>
          </a:bodyPr>
          <a:lstStyle/>
          <a:p>
            <a:pPr indent="0" algn="ctr">
              <a:buNone/>
            </a:pPr>
            <a:endParaRPr lang="en-US" sz="5860" b="0" strike="noStrike" spc="-1">
              <a:solidFill>
                <a:srgbClr val="000000"/>
              </a:solidFill>
              <a:latin typeface="Arial"/>
            </a:endParaRPr>
          </a:p>
        </p:txBody>
      </p:sp>
      <p:sp>
        <p:nvSpPr>
          <p:cNvPr id="35" name="PlaceHolder 2"/>
          <p:cNvSpPr>
            <a:spLocks noGrp="1"/>
          </p:cNvSpPr>
          <p:nvPr>
            <p:ph/>
          </p:nvPr>
        </p:nvSpPr>
        <p:spPr>
          <a:xfrm>
            <a:off x="534600" y="1768320"/>
            <a:ext cx="3098160" cy="20912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36" name="PlaceHolder 3"/>
          <p:cNvSpPr>
            <a:spLocks noGrp="1"/>
          </p:cNvSpPr>
          <p:nvPr>
            <p:ph/>
          </p:nvPr>
        </p:nvSpPr>
        <p:spPr>
          <a:xfrm>
            <a:off x="3787920" y="1768320"/>
            <a:ext cx="3098160" cy="20912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37" name="PlaceHolder 4"/>
          <p:cNvSpPr>
            <a:spLocks noGrp="1"/>
          </p:cNvSpPr>
          <p:nvPr>
            <p:ph/>
          </p:nvPr>
        </p:nvSpPr>
        <p:spPr>
          <a:xfrm>
            <a:off x="7041600" y="1768320"/>
            <a:ext cx="3098160" cy="20912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38" name="PlaceHolder 5"/>
          <p:cNvSpPr>
            <a:spLocks noGrp="1"/>
          </p:cNvSpPr>
          <p:nvPr>
            <p:ph/>
          </p:nvPr>
        </p:nvSpPr>
        <p:spPr>
          <a:xfrm>
            <a:off x="534600" y="4058640"/>
            <a:ext cx="3098160" cy="20912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39" name="PlaceHolder 6"/>
          <p:cNvSpPr>
            <a:spLocks noGrp="1"/>
          </p:cNvSpPr>
          <p:nvPr>
            <p:ph/>
          </p:nvPr>
        </p:nvSpPr>
        <p:spPr>
          <a:xfrm>
            <a:off x="3787920" y="4058640"/>
            <a:ext cx="3098160" cy="20912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40" name="PlaceHolder 7"/>
          <p:cNvSpPr>
            <a:spLocks noGrp="1"/>
          </p:cNvSpPr>
          <p:nvPr>
            <p:ph/>
          </p:nvPr>
        </p:nvSpPr>
        <p:spPr>
          <a:xfrm>
            <a:off x="7041600" y="4058640"/>
            <a:ext cx="3098160" cy="20912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9" name="PlaceHolder 8"/>
          <p:cNvSpPr>
            <a:spLocks noGrp="1"/>
          </p:cNvSpPr>
          <p:nvPr>
            <p:ph type="ftr" idx="2"/>
          </p:nvPr>
        </p:nvSpPr>
        <p:spPr/>
        <p:txBody>
          <a:bodyPr/>
          <a:lstStyle/>
          <a:p>
            <a:r>
              <a:t>Footer</a:t>
            </a:r>
          </a:p>
        </p:txBody>
      </p:sp>
      <p:sp>
        <p:nvSpPr>
          <p:cNvPr id="10" name="PlaceHolder 9"/>
          <p:cNvSpPr>
            <a:spLocks noGrp="1"/>
          </p:cNvSpPr>
          <p:nvPr>
            <p:ph type="sldNum" idx="3"/>
          </p:nvPr>
        </p:nvSpPr>
        <p:spPr/>
        <p:txBody>
          <a:bodyPr/>
          <a:lstStyle/>
          <a:p>
            <a:fld id="{49A7BA56-F235-4971-A898-EFBBB98720B9}" type="slidenum">
              <a:t>‹Nr.›</a:t>
            </a:fld>
            <a:endParaRPr/>
          </a:p>
        </p:txBody>
      </p:sp>
      <p:sp>
        <p:nvSpPr>
          <p:cNvPr id="11" name="PlaceHolder 10"/>
          <p:cNvSpPr>
            <a:spLocks noGrp="1"/>
          </p:cNvSpPr>
          <p:nvPr>
            <p:ph type="dt" idx="1"/>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34600" y="301320"/>
            <a:ext cx="9622440" cy="1261800"/>
          </a:xfrm>
          <a:prstGeom prst="rect">
            <a:avLst/>
          </a:prstGeom>
          <a:noFill/>
          <a:ln w="0">
            <a:noFill/>
          </a:ln>
        </p:spPr>
        <p:txBody>
          <a:bodyPr lIns="0" tIns="0" rIns="0" bIns="0" anchor="ctr">
            <a:noAutofit/>
          </a:bodyPr>
          <a:lstStyle/>
          <a:p>
            <a:pPr indent="0" algn="ctr">
              <a:buNone/>
            </a:pPr>
            <a:endParaRPr lang="en-US" sz="5860" b="0" strike="noStrike" spc="-1">
              <a:solidFill>
                <a:srgbClr val="000000"/>
              </a:solidFill>
              <a:latin typeface="Arial"/>
            </a:endParaRPr>
          </a:p>
        </p:txBody>
      </p:sp>
      <p:sp>
        <p:nvSpPr>
          <p:cNvPr id="6" name="PlaceHolder 2"/>
          <p:cNvSpPr>
            <a:spLocks noGrp="1"/>
          </p:cNvSpPr>
          <p:nvPr>
            <p:ph type="subTitle"/>
          </p:nvPr>
        </p:nvSpPr>
        <p:spPr>
          <a:xfrm>
            <a:off x="534600" y="1768320"/>
            <a:ext cx="9622440" cy="4384440"/>
          </a:xfrm>
          <a:prstGeom prst="rect">
            <a:avLst/>
          </a:prstGeom>
          <a:noFill/>
          <a:ln w="0">
            <a:noFill/>
          </a:ln>
        </p:spPr>
        <p:txBody>
          <a:bodyPr lIns="0" tIns="0" rIns="0" bIns="0" anchor="ctr">
            <a:noAutofit/>
          </a:bodyPr>
          <a:lstStyle/>
          <a:p>
            <a:pPr indent="0" algn="ctr">
              <a:buNone/>
            </a:pPr>
            <a:endParaRPr lang="en-US" sz="3200" b="0" strike="noStrike" spc="-1">
              <a:solidFill>
                <a:srgbClr val="000000"/>
              </a:solidFill>
              <a:latin typeface="Arial"/>
            </a:endParaRPr>
          </a:p>
        </p:txBody>
      </p:sp>
      <p:sp>
        <p:nvSpPr>
          <p:cNvPr id="4" name="PlaceHolder 3"/>
          <p:cNvSpPr>
            <a:spLocks noGrp="1"/>
          </p:cNvSpPr>
          <p:nvPr>
            <p:ph type="ftr" idx="2"/>
          </p:nvPr>
        </p:nvSpPr>
        <p:spPr/>
        <p:txBody>
          <a:bodyPr/>
          <a:lstStyle/>
          <a:p>
            <a:r>
              <a:t>Footer</a:t>
            </a:r>
          </a:p>
        </p:txBody>
      </p:sp>
      <p:sp>
        <p:nvSpPr>
          <p:cNvPr id="2" name="PlaceHolder 4"/>
          <p:cNvSpPr>
            <a:spLocks noGrp="1"/>
          </p:cNvSpPr>
          <p:nvPr>
            <p:ph type="sldNum" idx="3"/>
          </p:nvPr>
        </p:nvSpPr>
        <p:spPr/>
        <p:txBody>
          <a:bodyPr/>
          <a:lstStyle/>
          <a:p>
            <a:fld id="{DAE038A3-CE6A-4205-B6F0-078597193ED5}" type="slidenum">
              <a:t>‹Nr.›</a:t>
            </a:fld>
            <a:endParaRPr/>
          </a:p>
        </p:txBody>
      </p:sp>
      <p:sp>
        <p:nvSpPr>
          <p:cNvPr id="3" name="PlaceHolder 5"/>
          <p:cNvSpPr>
            <a:spLocks noGrp="1"/>
          </p:cNvSpPr>
          <p:nvPr>
            <p:ph type="dt" idx="1"/>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34600" y="301320"/>
            <a:ext cx="9622440" cy="1261800"/>
          </a:xfrm>
          <a:prstGeom prst="rect">
            <a:avLst/>
          </a:prstGeom>
          <a:noFill/>
          <a:ln w="0">
            <a:noFill/>
          </a:ln>
        </p:spPr>
        <p:txBody>
          <a:bodyPr lIns="0" tIns="0" rIns="0" bIns="0" anchor="ctr">
            <a:noAutofit/>
          </a:bodyPr>
          <a:lstStyle/>
          <a:p>
            <a:pPr indent="0" algn="ctr">
              <a:buNone/>
            </a:pPr>
            <a:endParaRPr lang="en-US" sz="5860" b="0" strike="noStrike" spc="-1">
              <a:solidFill>
                <a:srgbClr val="000000"/>
              </a:solidFill>
              <a:latin typeface="Arial"/>
            </a:endParaRPr>
          </a:p>
        </p:txBody>
      </p:sp>
      <p:sp>
        <p:nvSpPr>
          <p:cNvPr id="8" name="PlaceHolder 2"/>
          <p:cNvSpPr>
            <a:spLocks noGrp="1"/>
          </p:cNvSpPr>
          <p:nvPr>
            <p:ph/>
          </p:nvPr>
        </p:nvSpPr>
        <p:spPr>
          <a:xfrm>
            <a:off x="534600" y="1768320"/>
            <a:ext cx="9622440" cy="43844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C185CCCD-8318-42AF-8E99-209CAC2B479C}" type="slidenum">
              <a:t>‹Nr.›</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34600" y="301320"/>
            <a:ext cx="9622440" cy="1261800"/>
          </a:xfrm>
          <a:prstGeom prst="rect">
            <a:avLst/>
          </a:prstGeom>
          <a:noFill/>
          <a:ln w="0">
            <a:noFill/>
          </a:ln>
        </p:spPr>
        <p:txBody>
          <a:bodyPr lIns="0" tIns="0" rIns="0" bIns="0" anchor="ctr">
            <a:noAutofit/>
          </a:bodyPr>
          <a:lstStyle/>
          <a:p>
            <a:pPr indent="0" algn="ctr">
              <a:buNone/>
            </a:pPr>
            <a:endParaRPr lang="en-US" sz="5860" b="0" strike="noStrike" spc="-1">
              <a:solidFill>
                <a:srgbClr val="000000"/>
              </a:solidFill>
              <a:latin typeface="Arial"/>
            </a:endParaRPr>
          </a:p>
        </p:txBody>
      </p:sp>
      <p:sp>
        <p:nvSpPr>
          <p:cNvPr id="10" name="PlaceHolder 2"/>
          <p:cNvSpPr>
            <a:spLocks noGrp="1"/>
          </p:cNvSpPr>
          <p:nvPr>
            <p:ph/>
          </p:nvPr>
        </p:nvSpPr>
        <p:spPr>
          <a:xfrm>
            <a:off x="534600" y="1768320"/>
            <a:ext cx="4695480" cy="43844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11" name="PlaceHolder 3"/>
          <p:cNvSpPr>
            <a:spLocks noGrp="1"/>
          </p:cNvSpPr>
          <p:nvPr>
            <p:ph/>
          </p:nvPr>
        </p:nvSpPr>
        <p:spPr>
          <a:xfrm>
            <a:off x="5465160" y="1768320"/>
            <a:ext cx="4695480" cy="43844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66E79C00-82AA-4F30-9ECB-BFE08DED6A1A}" type="slidenum">
              <a:t>‹Nr.›</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34600" y="301320"/>
            <a:ext cx="9622440" cy="1261800"/>
          </a:xfrm>
          <a:prstGeom prst="rect">
            <a:avLst/>
          </a:prstGeom>
          <a:noFill/>
          <a:ln w="0">
            <a:noFill/>
          </a:ln>
        </p:spPr>
        <p:txBody>
          <a:bodyPr lIns="0" tIns="0" rIns="0" bIns="0" anchor="ctr">
            <a:noAutofit/>
          </a:bodyPr>
          <a:lstStyle/>
          <a:p>
            <a:pPr indent="0" algn="ctr">
              <a:buNone/>
            </a:pPr>
            <a:endParaRPr lang="en-US" sz="5860" b="0" strike="noStrike" spc="-1">
              <a:solidFill>
                <a:srgbClr val="000000"/>
              </a:solidFill>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6B59D6A4-1409-4440-9939-26743A5F38B1}" type="slidenum">
              <a:t>‹Nr.›</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34600" y="301320"/>
            <a:ext cx="9622440" cy="5850360"/>
          </a:xfrm>
          <a:prstGeom prst="rect">
            <a:avLst/>
          </a:prstGeom>
          <a:noFill/>
          <a:ln w="0">
            <a:noFill/>
          </a:ln>
        </p:spPr>
        <p:txBody>
          <a:bodyPr lIns="0" tIns="0" rIns="0" bIns="0" anchor="ctr">
            <a:noAutofit/>
          </a:bodyPr>
          <a:lstStyle/>
          <a:p>
            <a:pPr algn="ctr"/>
            <a:endParaRPr lang="en-US" sz="3200" b="0" strike="noStrike" spc="-1">
              <a:solidFill>
                <a:srgbClr val="000000"/>
              </a:solidFill>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F96EA6CD-E227-4864-8962-288627DFF7B4}" type="slidenum">
              <a:t>‹Nr.›</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34600" y="301320"/>
            <a:ext cx="9622440" cy="1261800"/>
          </a:xfrm>
          <a:prstGeom prst="rect">
            <a:avLst/>
          </a:prstGeom>
          <a:noFill/>
          <a:ln w="0">
            <a:noFill/>
          </a:ln>
        </p:spPr>
        <p:txBody>
          <a:bodyPr lIns="0" tIns="0" rIns="0" bIns="0" anchor="ctr">
            <a:noAutofit/>
          </a:bodyPr>
          <a:lstStyle/>
          <a:p>
            <a:pPr indent="0" algn="ctr">
              <a:buNone/>
            </a:pPr>
            <a:endParaRPr lang="en-US" sz="5860" b="0" strike="noStrike" spc="-1">
              <a:solidFill>
                <a:srgbClr val="000000"/>
              </a:solidFill>
              <a:latin typeface="Arial"/>
            </a:endParaRPr>
          </a:p>
        </p:txBody>
      </p:sp>
      <p:sp>
        <p:nvSpPr>
          <p:cNvPr id="15" name="PlaceHolder 2"/>
          <p:cNvSpPr>
            <a:spLocks noGrp="1"/>
          </p:cNvSpPr>
          <p:nvPr>
            <p:ph/>
          </p:nvPr>
        </p:nvSpPr>
        <p:spPr>
          <a:xfrm>
            <a:off x="534600" y="1768320"/>
            <a:ext cx="4695480" cy="20912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16" name="PlaceHolder 3"/>
          <p:cNvSpPr>
            <a:spLocks noGrp="1"/>
          </p:cNvSpPr>
          <p:nvPr>
            <p:ph/>
          </p:nvPr>
        </p:nvSpPr>
        <p:spPr>
          <a:xfrm>
            <a:off x="5465160" y="1768320"/>
            <a:ext cx="4695480" cy="43844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17" name="PlaceHolder 4"/>
          <p:cNvSpPr>
            <a:spLocks noGrp="1"/>
          </p:cNvSpPr>
          <p:nvPr>
            <p:ph/>
          </p:nvPr>
        </p:nvSpPr>
        <p:spPr>
          <a:xfrm>
            <a:off x="534600" y="4058640"/>
            <a:ext cx="4695480" cy="20912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A471ED3A-3A61-46F2-9B70-FEB307469F5A}" type="slidenum">
              <a:t>‹Nr.›</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34600" y="301320"/>
            <a:ext cx="9622440" cy="1261800"/>
          </a:xfrm>
          <a:prstGeom prst="rect">
            <a:avLst/>
          </a:prstGeom>
          <a:noFill/>
          <a:ln w="0">
            <a:noFill/>
          </a:ln>
        </p:spPr>
        <p:txBody>
          <a:bodyPr lIns="0" tIns="0" rIns="0" bIns="0" anchor="ctr">
            <a:noAutofit/>
          </a:bodyPr>
          <a:lstStyle/>
          <a:p>
            <a:pPr indent="0" algn="ctr">
              <a:buNone/>
            </a:pPr>
            <a:endParaRPr lang="en-US" sz="5860" b="0" strike="noStrike" spc="-1">
              <a:solidFill>
                <a:srgbClr val="000000"/>
              </a:solidFill>
              <a:latin typeface="Arial"/>
            </a:endParaRPr>
          </a:p>
        </p:txBody>
      </p:sp>
      <p:sp>
        <p:nvSpPr>
          <p:cNvPr id="19" name="PlaceHolder 2"/>
          <p:cNvSpPr>
            <a:spLocks noGrp="1"/>
          </p:cNvSpPr>
          <p:nvPr>
            <p:ph/>
          </p:nvPr>
        </p:nvSpPr>
        <p:spPr>
          <a:xfrm>
            <a:off x="534600" y="1768320"/>
            <a:ext cx="4695480" cy="43844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20" name="PlaceHolder 3"/>
          <p:cNvSpPr>
            <a:spLocks noGrp="1"/>
          </p:cNvSpPr>
          <p:nvPr>
            <p:ph/>
          </p:nvPr>
        </p:nvSpPr>
        <p:spPr>
          <a:xfrm>
            <a:off x="5465160" y="1768320"/>
            <a:ext cx="4695480" cy="20912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21" name="PlaceHolder 4"/>
          <p:cNvSpPr>
            <a:spLocks noGrp="1"/>
          </p:cNvSpPr>
          <p:nvPr>
            <p:ph/>
          </p:nvPr>
        </p:nvSpPr>
        <p:spPr>
          <a:xfrm>
            <a:off x="5465160" y="4058640"/>
            <a:ext cx="4695480" cy="20912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5504E29E-8D98-4BD3-BB2B-78521EB2E1E3}" type="slidenum">
              <a:t>‹Nr.›</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34600" y="301320"/>
            <a:ext cx="9622440" cy="1261800"/>
          </a:xfrm>
          <a:prstGeom prst="rect">
            <a:avLst/>
          </a:prstGeom>
          <a:noFill/>
          <a:ln w="0">
            <a:noFill/>
          </a:ln>
        </p:spPr>
        <p:txBody>
          <a:bodyPr lIns="0" tIns="0" rIns="0" bIns="0" anchor="ctr">
            <a:noAutofit/>
          </a:bodyPr>
          <a:lstStyle/>
          <a:p>
            <a:pPr indent="0" algn="ctr">
              <a:buNone/>
            </a:pPr>
            <a:endParaRPr lang="en-US" sz="5860" b="0" strike="noStrike" spc="-1">
              <a:solidFill>
                <a:srgbClr val="000000"/>
              </a:solidFill>
              <a:latin typeface="Arial"/>
            </a:endParaRPr>
          </a:p>
        </p:txBody>
      </p:sp>
      <p:sp>
        <p:nvSpPr>
          <p:cNvPr id="23" name="PlaceHolder 2"/>
          <p:cNvSpPr>
            <a:spLocks noGrp="1"/>
          </p:cNvSpPr>
          <p:nvPr>
            <p:ph/>
          </p:nvPr>
        </p:nvSpPr>
        <p:spPr>
          <a:xfrm>
            <a:off x="534600" y="1768320"/>
            <a:ext cx="4695480" cy="20912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24" name="PlaceHolder 3"/>
          <p:cNvSpPr>
            <a:spLocks noGrp="1"/>
          </p:cNvSpPr>
          <p:nvPr>
            <p:ph/>
          </p:nvPr>
        </p:nvSpPr>
        <p:spPr>
          <a:xfrm>
            <a:off x="5465160" y="1768320"/>
            <a:ext cx="4695480" cy="20912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25" name="PlaceHolder 4"/>
          <p:cNvSpPr>
            <a:spLocks noGrp="1"/>
          </p:cNvSpPr>
          <p:nvPr>
            <p:ph/>
          </p:nvPr>
        </p:nvSpPr>
        <p:spPr>
          <a:xfrm>
            <a:off x="534600" y="4058640"/>
            <a:ext cx="9622440" cy="2091240"/>
          </a:xfrm>
          <a:prstGeom prst="rect">
            <a:avLst/>
          </a:prstGeom>
          <a:noFill/>
          <a:ln w="0">
            <a:noFill/>
          </a:ln>
        </p:spPr>
        <p:txBody>
          <a:bodyPr lIns="0" tIns="0" rIns="0" bIns="0" anchor="t">
            <a:normAutofit/>
          </a:bodyPr>
          <a:lstStyle/>
          <a:p>
            <a:pPr indent="0">
              <a:spcBef>
                <a:spcPts val="1885"/>
              </a:spcBef>
              <a:buNone/>
            </a:pPr>
            <a:endParaRPr lang="en-US" sz="4270" b="0" strike="noStrike" spc="-1">
              <a:solidFill>
                <a:srgbClr val="000000"/>
              </a:solidFill>
              <a:latin typeface="Arial"/>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615319A6-03BE-432E-A045-93935EA83091}" type="slidenum">
              <a:t>‹Nr.›</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PlaceHolder 1"/>
          <p:cNvSpPr>
            <a:spLocks noGrp="1"/>
          </p:cNvSpPr>
          <p:nvPr>
            <p:ph type="title"/>
          </p:nvPr>
        </p:nvSpPr>
        <p:spPr>
          <a:xfrm>
            <a:off x="534600" y="301320"/>
            <a:ext cx="9622440" cy="1261800"/>
          </a:xfrm>
          <a:prstGeom prst="rect">
            <a:avLst/>
          </a:prstGeom>
          <a:noFill/>
          <a:ln w="0">
            <a:noFill/>
          </a:ln>
        </p:spPr>
        <p:txBody>
          <a:bodyPr lIns="0" tIns="0" rIns="0" bIns="0" anchor="ctr">
            <a:noAutofit/>
          </a:bodyPr>
          <a:lstStyle/>
          <a:p>
            <a:pPr indent="0" algn="ctr">
              <a:buNone/>
            </a:pPr>
            <a:r>
              <a:rPr lang="en-US" sz="5860" b="0" strike="noStrike" spc="-1">
                <a:solidFill>
                  <a:srgbClr val="000000"/>
                </a:solidFill>
                <a:latin typeface="Arial"/>
              </a:rPr>
              <a:t>Click to edit the title text format</a:t>
            </a:r>
          </a:p>
        </p:txBody>
      </p:sp>
      <p:sp>
        <p:nvSpPr>
          <p:cNvPr id="6" name="PlaceHolder 2"/>
          <p:cNvSpPr>
            <a:spLocks noGrp="1"/>
          </p:cNvSpPr>
          <p:nvPr>
            <p:ph type="body"/>
          </p:nvPr>
        </p:nvSpPr>
        <p:spPr>
          <a:xfrm>
            <a:off x="534600" y="1768320"/>
            <a:ext cx="9622440" cy="4384440"/>
          </a:xfrm>
          <a:prstGeom prst="rect">
            <a:avLst/>
          </a:prstGeom>
          <a:noFill/>
          <a:ln w="0">
            <a:noFill/>
          </a:ln>
        </p:spPr>
        <p:txBody>
          <a:bodyPr lIns="0" tIns="0" rIns="0" bIns="0" anchor="t">
            <a:normAutofit/>
          </a:bodyPr>
          <a:lstStyle/>
          <a:p>
            <a:pPr marL="432000" indent="-324000">
              <a:spcBef>
                <a:spcPts val="1885"/>
              </a:spcBef>
              <a:buClr>
                <a:srgbClr val="000000"/>
              </a:buClr>
              <a:buSzPct val="45000"/>
              <a:buFont typeface="Wingdings" charset="2"/>
              <a:buChar char=""/>
            </a:pPr>
            <a:r>
              <a:rPr lang="en-US" sz="4270" b="0" strike="noStrike" spc="-1">
                <a:solidFill>
                  <a:srgbClr val="000000"/>
                </a:solidFill>
                <a:latin typeface="Arial"/>
              </a:rPr>
              <a:t>Click to edit the outline text format</a:t>
            </a:r>
          </a:p>
          <a:p>
            <a:pPr marL="864000" lvl="1" indent="-324000">
              <a:spcBef>
                <a:spcPts val="1508"/>
              </a:spcBef>
              <a:buClr>
                <a:srgbClr val="000000"/>
              </a:buClr>
              <a:buSzPct val="75000"/>
              <a:buFont typeface="Symbol" charset="2"/>
              <a:buChar char=""/>
            </a:pPr>
            <a:r>
              <a:rPr lang="en-US" sz="3730" b="0" strike="noStrike" spc="-1">
                <a:solidFill>
                  <a:srgbClr val="000000"/>
                </a:solidFill>
                <a:latin typeface="Arial"/>
              </a:rPr>
              <a:t>Second Outline Level</a:t>
            </a:r>
          </a:p>
          <a:p>
            <a:pPr marL="1296000" lvl="2" indent="-288000">
              <a:spcBef>
                <a:spcPts val="1134"/>
              </a:spcBef>
              <a:buClr>
                <a:srgbClr val="000000"/>
              </a:buClr>
              <a:buSzPct val="45000"/>
              <a:buFont typeface="Wingdings" charset="2"/>
              <a:buChar char=""/>
            </a:pPr>
            <a:r>
              <a:rPr lang="en-US" sz="3200" b="0" strike="noStrike" spc="-1">
                <a:solidFill>
                  <a:srgbClr val="000000"/>
                </a:solidFill>
                <a:latin typeface="Arial"/>
              </a:rPr>
              <a:t>Third Outline Level</a:t>
            </a:r>
          </a:p>
          <a:p>
            <a:pPr marL="1728000" lvl="3" indent="-216000">
              <a:spcBef>
                <a:spcPts val="751"/>
              </a:spcBef>
              <a:buClr>
                <a:srgbClr val="000000"/>
              </a:buClr>
              <a:buSzPct val="75000"/>
              <a:buFont typeface="Symbol" charset="2"/>
              <a:buChar char=""/>
            </a:pPr>
            <a:r>
              <a:rPr lang="en-US" sz="2670" b="0" strike="noStrike" spc="-1">
                <a:solidFill>
                  <a:srgbClr val="000000"/>
                </a:solidFill>
                <a:latin typeface="Arial"/>
              </a:rPr>
              <a:t>Fourth Outline Level</a:t>
            </a:r>
          </a:p>
          <a:p>
            <a:pPr marL="2160000" lvl="4" indent="-216000">
              <a:spcBef>
                <a:spcPts val="374"/>
              </a:spcBef>
              <a:buClr>
                <a:srgbClr val="000000"/>
              </a:buClr>
              <a:buSzPct val="45000"/>
              <a:buFont typeface="Wingdings" charset="2"/>
              <a:buChar char=""/>
            </a:pPr>
            <a:r>
              <a:rPr lang="en-US" sz="2670" b="0" strike="noStrike" spc="-1">
                <a:solidFill>
                  <a:srgbClr val="000000"/>
                </a:solidFill>
                <a:latin typeface="Arial"/>
              </a:rPr>
              <a:t>Fifth Outline Level</a:t>
            </a:r>
          </a:p>
          <a:p>
            <a:pPr marL="2592000" lvl="5" indent="-216000">
              <a:spcBef>
                <a:spcPts val="374"/>
              </a:spcBef>
              <a:buClr>
                <a:srgbClr val="000000"/>
              </a:buClr>
              <a:buSzPct val="45000"/>
              <a:buFont typeface="Wingdings" charset="2"/>
              <a:buChar char=""/>
            </a:pPr>
            <a:r>
              <a:rPr lang="en-US" sz="2670" b="0" strike="noStrike" spc="-1">
                <a:solidFill>
                  <a:srgbClr val="000000"/>
                </a:solidFill>
                <a:latin typeface="Arial"/>
              </a:rPr>
              <a:t>Sixth Outline Level</a:t>
            </a:r>
          </a:p>
          <a:p>
            <a:pPr marL="3024000" lvl="6" indent="-216000">
              <a:spcBef>
                <a:spcPts val="374"/>
              </a:spcBef>
              <a:buClr>
                <a:srgbClr val="000000"/>
              </a:buClr>
              <a:buSzPct val="45000"/>
              <a:buFont typeface="Wingdings" charset="2"/>
              <a:buChar char=""/>
            </a:pPr>
            <a:r>
              <a:rPr lang="en-US" sz="2670" b="0" strike="noStrike" spc="-1">
                <a:solidFill>
                  <a:srgbClr val="000000"/>
                </a:solidFill>
                <a:latin typeface="Arial"/>
              </a:rPr>
              <a:t>Seventh Outline Level</a:t>
            </a:r>
          </a:p>
        </p:txBody>
      </p:sp>
      <p:sp>
        <p:nvSpPr>
          <p:cNvPr id="2" name="PlaceHolder 3"/>
          <p:cNvSpPr>
            <a:spLocks noGrp="1"/>
          </p:cNvSpPr>
          <p:nvPr>
            <p:ph type="dt" idx="1"/>
          </p:nvPr>
        </p:nvSpPr>
        <p:spPr>
          <a:xfrm>
            <a:off x="534600" y="6886440"/>
            <a:ext cx="2490840" cy="520920"/>
          </a:xfrm>
          <a:prstGeom prst="rect">
            <a:avLst/>
          </a:prstGeom>
          <a:noFill/>
          <a:ln w="0">
            <a:noFill/>
          </a:ln>
        </p:spPr>
        <p:txBody>
          <a:bodyPr lIns="0" tIns="0" rIns="0" bIns="0" anchor="t">
            <a:noAutofit/>
          </a:bodyPr>
          <a:lstStyle>
            <a:lvl1pPr indent="0">
              <a:buNone/>
              <a:defRPr lang="en-US" sz="1400" b="0" strike="noStrike" spc="-1">
                <a:solidFill>
                  <a:srgbClr val="000000"/>
                </a:solidFill>
                <a:latin typeface="Times New Roman"/>
              </a:defRPr>
            </a:lvl1pPr>
          </a:lstStyle>
          <a:p>
            <a:pPr indent="0">
              <a:buNone/>
            </a:pPr>
            <a:r>
              <a:rPr lang="en-US" sz="1400" b="0" strike="noStrike" spc="-1">
                <a:solidFill>
                  <a:srgbClr val="000000"/>
                </a:solidFill>
                <a:latin typeface="Times New Roman"/>
              </a:rPr>
              <a:t>&lt;date/time&gt;</a:t>
            </a:r>
          </a:p>
        </p:txBody>
      </p:sp>
      <p:sp>
        <p:nvSpPr>
          <p:cNvPr id="3" name="PlaceHolder 4"/>
          <p:cNvSpPr>
            <a:spLocks noGrp="1"/>
          </p:cNvSpPr>
          <p:nvPr>
            <p:ph type="ftr" idx="2"/>
          </p:nvPr>
        </p:nvSpPr>
        <p:spPr>
          <a:xfrm>
            <a:off x="3656160" y="6886440"/>
            <a:ext cx="3389040" cy="520920"/>
          </a:xfrm>
          <a:prstGeom prst="rect">
            <a:avLst/>
          </a:prstGeom>
          <a:noFill/>
          <a:ln w="0">
            <a:noFill/>
          </a:ln>
        </p:spPr>
        <p:txBody>
          <a:bodyPr lIns="0" tIns="0" rIns="0" bIns="0" anchor="t">
            <a:noAutofit/>
          </a:bodyPr>
          <a:lstStyle>
            <a:lvl1pPr indent="0" algn="ctr">
              <a:buNone/>
              <a:defRPr lang="en-US" sz="1400" b="0" strike="noStrike" spc="-1">
                <a:solidFill>
                  <a:srgbClr val="000000"/>
                </a:solidFill>
                <a:latin typeface="Times New Roman"/>
              </a:defRPr>
            </a:lvl1pPr>
          </a:lstStyle>
          <a:p>
            <a:pPr indent="0" algn="ctr">
              <a:buNone/>
            </a:pPr>
            <a:r>
              <a:rPr lang="en-US" sz="1400" b="0" strike="noStrike" spc="-1">
                <a:solidFill>
                  <a:srgbClr val="000000"/>
                </a:solidFill>
                <a:latin typeface="Times New Roman"/>
              </a:rPr>
              <a:t>&lt;footer&gt;</a:t>
            </a:r>
          </a:p>
        </p:txBody>
      </p:sp>
      <p:sp>
        <p:nvSpPr>
          <p:cNvPr id="4" name="PlaceHolder 5"/>
          <p:cNvSpPr>
            <a:spLocks noGrp="1"/>
          </p:cNvSpPr>
          <p:nvPr>
            <p:ph type="sldNum" idx="3"/>
          </p:nvPr>
        </p:nvSpPr>
        <p:spPr>
          <a:xfrm>
            <a:off x="7665480" y="6886440"/>
            <a:ext cx="2490840" cy="520920"/>
          </a:xfrm>
          <a:prstGeom prst="rect">
            <a:avLst/>
          </a:prstGeom>
          <a:noFill/>
          <a:ln w="0">
            <a:noFill/>
          </a:ln>
        </p:spPr>
        <p:txBody>
          <a:bodyPr lIns="0" tIns="0" rIns="0" bIns="0" anchor="t">
            <a:noAutofit/>
          </a:bodyPr>
          <a:lstStyle>
            <a:lvl1pPr indent="0" algn="r">
              <a:buNone/>
              <a:defRPr lang="en-US" sz="1400" b="0" strike="noStrike" spc="-1">
                <a:solidFill>
                  <a:srgbClr val="000000"/>
                </a:solidFill>
                <a:latin typeface="Times New Roman"/>
              </a:defRPr>
            </a:lvl1pPr>
          </a:lstStyle>
          <a:p>
            <a:pPr indent="0" algn="r">
              <a:buNone/>
            </a:pPr>
            <a:fld id="{42161B43-467E-4479-ADE2-74DFBD956516}" type="slidenum">
              <a:rPr lang="en-US" sz="1400" b="0" strike="noStrike" spc="-1">
                <a:solidFill>
                  <a:srgbClr val="000000"/>
                </a:solidFill>
                <a:latin typeface="Times New Roman"/>
              </a:rPr>
              <a:t>‹Nr.›</a:t>
            </a:fld>
            <a:endParaRPr lang="en-US" sz="14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cid:image003.jpg@01D9A06C.964D70F0" TargetMode="External"/><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PlaceHolder 1"/>
          <p:cNvSpPr>
            <a:spLocks noGrp="1"/>
          </p:cNvSpPr>
          <p:nvPr>
            <p:ph type="title"/>
          </p:nvPr>
        </p:nvSpPr>
        <p:spPr>
          <a:xfrm>
            <a:off x="0" y="-2520"/>
            <a:ext cx="10692000" cy="1008360"/>
          </a:xfrm>
          <a:prstGeom prst="rect">
            <a:avLst/>
          </a:prstGeom>
          <a:solidFill>
            <a:srgbClr val="009598"/>
          </a:solidFill>
          <a:ln w="9360">
            <a:noFill/>
          </a:ln>
        </p:spPr>
        <p:txBody>
          <a:bodyPr anchor="ctr">
            <a:noAutofit/>
          </a:bodyPr>
          <a:lstStyle/>
          <a:p>
            <a:pPr indent="0" algn="ctr">
              <a:buNone/>
            </a:pPr>
            <a:r>
              <a:rPr lang="en-US" sz="2800" b="1" strike="noStrike" spc="-1" dirty="0">
                <a:solidFill>
                  <a:srgbClr val="FFFFFF"/>
                </a:solidFill>
                <a:latin typeface="Times New Roman"/>
                <a:ea typeface="Arial"/>
              </a:rPr>
              <a:t>S179 - First test of MNT reactions with </a:t>
            </a:r>
            <a:br>
              <a:rPr lang="en-US" sz="2800" b="1" strike="noStrike" spc="-1" dirty="0">
                <a:solidFill>
                  <a:srgbClr val="FFFFFF"/>
                </a:solidFill>
                <a:latin typeface="Times New Roman"/>
                <a:ea typeface="Arial"/>
              </a:rPr>
            </a:br>
            <a:r>
              <a:rPr lang="en-US" sz="2800" b="1" strike="noStrike" spc="-1" dirty="0">
                <a:solidFill>
                  <a:srgbClr val="FFFFFF"/>
                </a:solidFill>
                <a:latin typeface="Times New Roman"/>
                <a:ea typeface="Arial"/>
              </a:rPr>
              <a:t>secondary beams at the FRS Ion Catcher</a:t>
            </a:r>
            <a:endParaRPr lang="en-US" sz="2800" b="1" strike="noStrike" spc="-1" dirty="0">
              <a:solidFill>
                <a:srgbClr val="000000"/>
              </a:solidFill>
              <a:latin typeface="Arial"/>
              <a:ea typeface="Arial"/>
            </a:endParaRPr>
          </a:p>
        </p:txBody>
      </p:sp>
      <p:sp>
        <p:nvSpPr>
          <p:cNvPr id="42" name="PlaceHolder 2"/>
          <p:cNvSpPr>
            <a:spLocks noGrp="1"/>
          </p:cNvSpPr>
          <p:nvPr>
            <p:ph type="title"/>
          </p:nvPr>
        </p:nvSpPr>
        <p:spPr>
          <a:xfrm>
            <a:off x="0" y="7224120"/>
            <a:ext cx="10692000" cy="343080"/>
          </a:xfrm>
          <a:prstGeom prst="rect">
            <a:avLst/>
          </a:prstGeom>
          <a:solidFill>
            <a:srgbClr val="009598"/>
          </a:solidFill>
          <a:ln w="9360">
            <a:noFill/>
          </a:ln>
        </p:spPr>
        <p:txBody>
          <a:bodyPr anchor="ctr">
            <a:noAutofit/>
          </a:bodyPr>
          <a:lstStyle/>
          <a:p>
            <a:pPr indent="0" algn="ctr">
              <a:lnSpc>
                <a:spcPct val="100000"/>
              </a:lnSpc>
              <a:buNone/>
            </a:pPr>
            <a:r>
              <a:rPr lang="en-US" sz="1800" b="1" strike="noStrike" spc="-1" dirty="0">
                <a:solidFill>
                  <a:srgbClr val="FFFFFF"/>
                </a:solidFill>
                <a:latin typeface="Times New Roman"/>
              </a:rPr>
              <a:t>Timo Dickel 					Super-FRS EC Meeting, Walldorf, 18/19.01.2024</a:t>
            </a:r>
            <a:endParaRPr lang="en-US" sz="1800" b="0" strike="noStrike" spc="-1" dirty="0">
              <a:solidFill>
                <a:srgbClr val="000000"/>
              </a:solidFill>
              <a:latin typeface="Arial"/>
            </a:endParaRPr>
          </a:p>
        </p:txBody>
      </p:sp>
      <p:pic>
        <p:nvPicPr>
          <p:cNvPr id="43" name="Grafik 42"/>
          <p:cNvPicPr/>
          <p:nvPr/>
        </p:nvPicPr>
        <p:blipFill>
          <a:blip r:embed="rId2"/>
          <a:stretch/>
        </p:blipFill>
        <p:spPr>
          <a:xfrm>
            <a:off x="9000" y="0"/>
            <a:ext cx="1280160" cy="585360"/>
          </a:xfrm>
          <a:prstGeom prst="rect">
            <a:avLst/>
          </a:prstGeom>
          <a:ln w="0">
            <a:noFill/>
          </a:ln>
        </p:spPr>
      </p:pic>
      <p:sp>
        <p:nvSpPr>
          <p:cNvPr id="44" name="Textfeld 43"/>
          <p:cNvSpPr txBox="1"/>
          <p:nvPr/>
        </p:nvSpPr>
        <p:spPr>
          <a:xfrm>
            <a:off x="96120" y="1202400"/>
            <a:ext cx="10515600" cy="3071880"/>
          </a:xfrm>
          <a:prstGeom prst="rect">
            <a:avLst/>
          </a:prstGeom>
          <a:noFill/>
          <a:ln w="0">
            <a:noFill/>
          </a:ln>
        </p:spPr>
        <p:txBody>
          <a:bodyPr lIns="0" tIns="0" rIns="0" bIns="0" anchor="t">
            <a:noAutofit/>
          </a:bodyPr>
          <a:lstStyle/>
          <a:p>
            <a:pPr algn="ctr"/>
            <a:r>
              <a:rPr lang="en-US" sz="2000" b="1" i="1" strike="noStrike" spc="-1" dirty="0">
                <a:solidFill>
                  <a:srgbClr val="000000"/>
                </a:solidFill>
                <a:latin typeface="Arial"/>
              </a:rPr>
              <a:t>Ali Mollaebrahimi</a:t>
            </a:r>
            <a:r>
              <a:rPr lang="en-US" sz="2000" b="0" i="1" strike="noStrike" spc="-1" dirty="0">
                <a:solidFill>
                  <a:srgbClr val="000000"/>
                </a:solidFill>
                <a:latin typeface="Arial"/>
              </a:rPr>
              <a:t> (spokesperson), </a:t>
            </a:r>
            <a:r>
              <a:rPr lang="en-US" sz="2000" b="1" i="1" strike="noStrike" spc="-1" dirty="0">
                <a:solidFill>
                  <a:srgbClr val="000000"/>
                </a:solidFill>
                <a:latin typeface="Arial"/>
              </a:rPr>
              <a:t>Timo Dickel</a:t>
            </a:r>
            <a:r>
              <a:rPr lang="en-US" sz="2000" b="0" i="1" strike="noStrike" spc="-1" dirty="0">
                <a:solidFill>
                  <a:srgbClr val="000000"/>
                </a:solidFill>
                <a:latin typeface="Arial"/>
              </a:rPr>
              <a:t> (co-spokesperson), Christoph Scheidenberger (GSI contact) for the </a:t>
            </a:r>
            <a:r>
              <a:rPr lang="en-US" sz="2000" b="1" i="1" strike="noStrike" spc="-1" dirty="0">
                <a:solidFill>
                  <a:srgbClr val="000000"/>
                </a:solidFill>
                <a:latin typeface="Arial"/>
              </a:rPr>
              <a:t>Super-FRS Experiment Collaboration</a:t>
            </a:r>
            <a:endParaRPr lang="en-US" sz="2000" b="0" strike="noStrike" spc="-1" dirty="0">
              <a:solidFill>
                <a:srgbClr val="000000"/>
              </a:solidFill>
              <a:latin typeface="Arial"/>
            </a:endParaRPr>
          </a:p>
          <a:p>
            <a:endParaRPr lang="en-US" sz="2000" b="0" strike="noStrike" spc="-1" dirty="0">
              <a:solidFill>
                <a:srgbClr val="000000"/>
              </a:solidFill>
              <a:latin typeface="Arial"/>
            </a:endParaRPr>
          </a:p>
          <a:p>
            <a:r>
              <a:rPr lang="en-US" sz="2000" b="1" i="1" strike="noStrike" spc="-1" dirty="0">
                <a:solidFill>
                  <a:srgbClr val="000000"/>
                </a:solidFill>
                <a:latin typeface="Arial"/>
              </a:rPr>
              <a:t>						</a:t>
            </a:r>
            <a:endParaRPr lang="en-US" sz="2000" b="0" strike="noStrike" spc="-1" dirty="0">
              <a:solidFill>
                <a:srgbClr val="000000"/>
              </a:solidFill>
              <a:latin typeface="Arial"/>
            </a:endParaRPr>
          </a:p>
        </p:txBody>
      </p:sp>
      <p:sp>
        <p:nvSpPr>
          <p:cNvPr id="45" name="Textfeld 44"/>
          <p:cNvSpPr txBox="1"/>
          <p:nvPr/>
        </p:nvSpPr>
        <p:spPr>
          <a:xfrm>
            <a:off x="91440" y="2296080"/>
            <a:ext cx="10414440" cy="2367360"/>
          </a:xfrm>
          <a:prstGeom prst="rect">
            <a:avLst/>
          </a:prstGeom>
          <a:noFill/>
          <a:ln w="0">
            <a:noFill/>
          </a:ln>
        </p:spPr>
        <p:txBody>
          <a:bodyPr lIns="0" tIns="0" rIns="0" bIns="0" anchor="t">
            <a:noAutofit/>
          </a:bodyPr>
          <a:lstStyle/>
          <a:p>
            <a:pPr marL="219600" indent="-219600">
              <a:buClr>
                <a:srgbClr val="000000"/>
              </a:buClr>
              <a:buSzPct val="45000"/>
              <a:buFont typeface="Wingdings" charset="2"/>
              <a:buChar char=""/>
            </a:pPr>
            <a:r>
              <a:rPr lang="en-US" sz="2000" b="1" strike="noStrike" spc="-1" dirty="0">
                <a:solidFill>
                  <a:srgbClr val="000000"/>
                </a:solidFill>
                <a:latin typeface="Times New Roman"/>
                <a:ea typeface="Times New Roman"/>
              </a:rPr>
              <a:t>Long-term goal</a:t>
            </a:r>
            <a:r>
              <a:rPr lang="en-US" sz="2000" b="0" strike="noStrike" spc="-1" dirty="0">
                <a:solidFill>
                  <a:srgbClr val="000000"/>
                </a:solidFill>
                <a:latin typeface="Times New Roman"/>
                <a:ea typeface="Times New Roman"/>
              </a:rPr>
              <a:t>: establish MNT reactions with slowed-down radioactive beams at the Super-FRS to produce </a:t>
            </a:r>
            <a:endParaRPr lang="en-US" sz="2000" b="0" strike="noStrike" spc="-1" dirty="0">
              <a:solidFill>
                <a:srgbClr val="000000"/>
              </a:solidFill>
              <a:latin typeface="Arial"/>
            </a:endParaRPr>
          </a:p>
          <a:p>
            <a:pPr marL="432000" lvl="1" indent="-216000">
              <a:buClr>
                <a:srgbClr val="000000"/>
              </a:buClr>
              <a:buSzPct val="45000"/>
              <a:buFont typeface="Wingdings" charset="2"/>
              <a:buChar char=""/>
            </a:pPr>
            <a:r>
              <a:rPr lang="en-US" sz="2000" b="0" strike="noStrike" spc="-1" dirty="0">
                <a:solidFill>
                  <a:srgbClr val="000000"/>
                </a:solidFill>
                <a:latin typeface="Times New Roman"/>
                <a:ea typeface="Times New Roman"/>
              </a:rPr>
              <a:t>and measure ground-state properties of heavy (A=190-260) neutron-rich isotopes</a:t>
            </a:r>
            <a:endParaRPr lang="en-US" sz="2000" b="0" strike="noStrike" spc="-1" dirty="0">
              <a:solidFill>
                <a:srgbClr val="000000"/>
              </a:solidFill>
              <a:latin typeface="Arial"/>
            </a:endParaRPr>
          </a:p>
          <a:p>
            <a:pPr marL="432000" lvl="1" indent="-216000">
              <a:lnSpc>
                <a:spcPct val="100000"/>
              </a:lnSpc>
              <a:spcAft>
                <a:spcPts val="2160"/>
              </a:spcAft>
              <a:buClr>
                <a:srgbClr val="000000"/>
              </a:buClr>
              <a:buSzPct val="45000"/>
              <a:buFont typeface="Wingdings" charset="2"/>
              <a:buChar char=""/>
            </a:pPr>
            <a:r>
              <a:rPr lang="en-US" sz="2000" b="0" strike="noStrike" spc="-1" dirty="0">
                <a:solidFill>
                  <a:srgbClr val="000000"/>
                </a:solidFill>
                <a:latin typeface="Times New Roman"/>
                <a:ea typeface="Times New Roman"/>
              </a:rPr>
              <a:t>Supported by the supernumerary G-PAC report (February 2022)</a:t>
            </a:r>
            <a:endParaRPr lang="en-US" sz="2000" b="0" strike="noStrike" spc="-1" dirty="0">
              <a:solidFill>
                <a:srgbClr val="000000"/>
              </a:solidFill>
              <a:latin typeface="Arial"/>
            </a:endParaRPr>
          </a:p>
          <a:p>
            <a:pPr marL="219600" indent="-219600">
              <a:buClr>
                <a:srgbClr val="000000"/>
              </a:buClr>
              <a:buSzPct val="45000"/>
              <a:buFont typeface="Wingdings" charset="2"/>
              <a:buChar char=""/>
            </a:pPr>
            <a:r>
              <a:rPr lang="en-US" sz="2000" b="1" strike="noStrike" spc="-1" dirty="0">
                <a:solidFill>
                  <a:srgbClr val="000000"/>
                </a:solidFill>
                <a:latin typeface="Times New Roman"/>
                <a:ea typeface="Times New Roman"/>
              </a:rPr>
              <a:t>S117 experiment in May 2024</a:t>
            </a:r>
            <a:r>
              <a:rPr lang="en-US" sz="2000" b="0" strike="noStrike" spc="-1" dirty="0">
                <a:solidFill>
                  <a:srgbClr val="000000"/>
                </a:solidFill>
                <a:latin typeface="Times New Roman"/>
                <a:ea typeface="Times New Roman"/>
              </a:rPr>
              <a:t>: in-cell MNT reactions with slowed-down </a:t>
            </a:r>
            <a:r>
              <a:rPr lang="en-US" sz="2000" b="0" strike="noStrike" spc="-1" baseline="33000" dirty="0">
                <a:solidFill>
                  <a:srgbClr val="000000"/>
                </a:solidFill>
                <a:latin typeface="Times New Roman"/>
                <a:ea typeface="Times New Roman"/>
              </a:rPr>
              <a:t>238</a:t>
            </a:r>
            <a:r>
              <a:rPr lang="en-US" sz="2000" b="0" strike="noStrike" spc="-1" dirty="0">
                <a:solidFill>
                  <a:srgbClr val="000000"/>
                </a:solidFill>
                <a:latin typeface="Times New Roman"/>
                <a:ea typeface="Times New Roman"/>
              </a:rPr>
              <a:t>U beam on targets inside CSC</a:t>
            </a:r>
            <a:endParaRPr lang="en-US" sz="2000" b="0" strike="noStrike" spc="-1" dirty="0">
              <a:solidFill>
                <a:srgbClr val="000000"/>
              </a:solidFill>
              <a:latin typeface="Arial"/>
            </a:endParaRPr>
          </a:p>
          <a:p>
            <a:pPr marL="648000" lvl="2" indent="-216000">
              <a:lnSpc>
                <a:spcPct val="100000"/>
              </a:lnSpc>
              <a:buClr>
                <a:srgbClr val="000000"/>
              </a:buClr>
              <a:buSzPct val="45000"/>
              <a:buFont typeface="Wingdings" charset="2"/>
              <a:buChar char=""/>
            </a:pPr>
            <a:r>
              <a:rPr lang="en-US" sz="2000" b="0" strike="noStrike" spc="-1" dirty="0">
                <a:solidFill>
                  <a:srgbClr val="000000"/>
                </a:solidFill>
                <a:latin typeface="Times New Roman"/>
                <a:ea typeface="Times New Roman"/>
              </a:rPr>
              <a:t>proof-of-principle measurements: 30 cross sections </a:t>
            </a:r>
            <a:r>
              <a:rPr lang="en-US" sz="2000" b="0" strike="noStrike" spc="-1" baseline="33000" dirty="0">
                <a:solidFill>
                  <a:srgbClr val="000000"/>
                </a:solidFill>
                <a:latin typeface="Times New Roman"/>
                <a:ea typeface="Times New Roman"/>
              </a:rPr>
              <a:t>238</a:t>
            </a:r>
            <a:r>
              <a:rPr lang="en-US" sz="2000" b="0" strike="noStrike" spc="-1" dirty="0">
                <a:solidFill>
                  <a:srgbClr val="000000"/>
                </a:solidFill>
                <a:latin typeface="Times New Roman"/>
                <a:ea typeface="Times New Roman"/>
              </a:rPr>
              <a:t>U+</a:t>
            </a:r>
            <a:r>
              <a:rPr lang="en-US" sz="2000" b="0" strike="noStrike" spc="-1" baseline="33000" dirty="0">
                <a:solidFill>
                  <a:srgbClr val="000000"/>
                </a:solidFill>
                <a:latin typeface="Times New Roman"/>
                <a:ea typeface="Times New Roman"/>
              </a:rPr>
              <a:t>64</a:t>
            </a:r>
            <a:r>
              <a:rPr lang="en-US" sz="2000" b="0" strike="noStrike" spc="-1" dirty="0">
                <a:solidFill>
                  <a:srgbClr val="000000"/>
                </a:solidFill>
                <a:latin typeface="Times New Roman"/>
                <a:ea typeface="Times New Roman"/>
              </a:rPr>
              <a:t>Ni</a:t>
            </a:r>
            <a:endParaRPr lang="en-US" sz="2000" b="0" strike="noStrike" spc="-1" dirty="0">
              <a:solidFill>
                <a:srgbClr val="000000"/>
              </a:solidFill>
              <a:latin typeface="Arial"/>
            </a:endParaRPr>
          </a:p>
          <a:p>
            <a:pPr marL="648000" lvl="2" indent="-216000">
              <a:lnSpc>
                <a:spcPct val="100000"/>
              </a:lnSpc>
              <a:buClr>
                <a:srgbClr val="000000"/>
              </a:buClr>
              <a:buSzPct val="45000"/>
              <a:buFont typeface="Wingdings" charset="2"/>
              <a:buChar char=""/>
            </a:pPr>
            <a:r>
              <a:rPr lang="en-US" sz="2000" b="0" strike="noStrike" spc="-1" dirty="0">
                <a:solidFill>
                  <a:srgbClr val="000000"/>
                </a:solidFill>
                <a:latin typeface="Times New Roman"/>
                <a:ea typeface="Times New Roman"/>
              </a:rPr>
              <a:t>23 new masses and 60 new cross sections: </a:t>
            </a:r>
            <a:r>
              <a:rPr lang="en-US" sz="2000" b="0" strike="noStrike" spc="-1" baseline="33000" dirty="0">
                <a:solidFill>
                  <a:srgbClr val="000000"/>
                </a:solidFill>
                <a:latin typeface="Times New Roman"/>
                <a:ea typeface="Times New Roman"/>
              </a:rPr>
              <a:t>238</a:t>
            </a:r>
            <a:r>
              <a:rPr lang="en-US" sz="2000" b="0" strike="noStrike" spc="-1" dirty="0">
                <a:solidFill>
                  <a:srgbClr val="000000"/>
                </a:solidFill>
                <a:latin typeface="Times New Roman"/>
                <a:ea typeface="Times New Roman"/>
              </a:rPr>
              <a:t>U+</a:t>
            </a:r>
            <a:r>
              <a:rPr lang="en-US" sz="2000" b="0" strike="noStrike" spc="-1" baseline="33000" dirty="0">
                <a:solidFill>
                  <a:srgbClr val="000000"/>
                </a:solidFill>
                <a:latin typeface="Times New Roman"/>
                <a:ea typeface="Times New Roman"/>
              </a:rPr>
              <a:t>238</a:t>
            </a:r>
            <a:r>
              <a:rPr lang="en-US" sz="2000" b="0" strike="noStrike" spc="-1" dirty="0">
                <a:solidFill>
                  <a:srgbClr val="000000"/>
                </a:solidFill>
                <a:latin typeface="Times New Roman"/>
                <a:ea typeface="Times New Roman"/>
              </a:rPr>
              <a:t>U</a:t>
            </a:r>
          </a:p>
          <a:p>
            <a:pPr marL="648000" lvl="2" indent="-216000">
              <a:lnSpc>
                <a:spcPct val="100000"/>
              </a:lnSpc>
              <a:buClr>
                <a:srgbClr val="000000"/>
              </a:buClr>
              <a:buSzPct val="45000"/>
              <a:buFont typeface="Wingdings" charset="2"/>
              <a:buChar char=""/>
            </a:pPr>
            <a:r>
              <a:rPr lang="en-US" sz="2000" b="0" strike="noStrike" spc="-1" dirty="0">
                <a:solidFill>
                  <a:srgbClr val="000000"/>
                </a:solidFill>
                <a:latin typeface="Times New Roman"/>
                <a:ea typeface="Times New Roman"/>
              </a:rPr>
              <a:t>13 main shifts scheduled: 24 – 27 May 2024</a:t>
            </a:r>
          </a:p>
          <a:p>
            <a:pPr marL="648000" lvl="2" indent="-216000">
              <a:lnSpc>
                <a:spcPct val="100000"/>
              </a:lnSpc>
              <a:buClr>
                <a:srgbClr val="000000"/>
              </a:buClr>
              <a:buSzPct val="45000"/>
              <a:buFont typeface="Wingdings" charset="2"/>
              <a:buChar char=""/>
            </a:pPr>
            <a:endParaRPr lang="en-US" sz="2000" spc="-1" dirty="0">
              <a:solidFill>
                <a:srgbClr val="000000"/>
              </a:solidFill>
              <a:latin typeface="Times New Roman"/>
            </a:endParaRPr>
          </a:p>
        </p:txBody>
      </p:sp>
      <p:pic>
        <p:nvPicPr>
          <p:cNvPr id="46" name="Grafik 45"/>
          <p:cNvPicPr/>
          <p:nvPr/>
        </p:nvPicPr>
        <p:blipFill>
          <a:blip r:embed="rId2"/>
          <a:stretch/>
        </p:blipFill>
        <p:spPr>
          <a:xfrm>
            <a:off x="9404640" y="-360"/>
            <a:ext cx="1280160" cy="585360"/>
          </a:xfrm>
          <a:prstGeom prst="rect">
            <a:avLst/>
          </a:prstGeom>
          <a:ln w="0">
            <a:noFill/>
          </a:ln>
        </p:spPr>
      </p:pic>
      <p:sp>
        <p:nvSpPr>
          <p:cNvPr id="2" name="Textfeld 1"/>
          <p:cNvSpPr txBox="1"/>
          <p:nvPr/>
        </p:nvSpPr>
        <p:spPr>
          <a:xfrm>
            <a:off x="376518" y="5953680"/>
            <a:ext cx="10129363" cy="1384995"/>
          </a:xfrm>
          <a:prstGeom prst="rect">
            <a:avLst/>
          </a:prstGeom>
          <a:noFill/>
        </p:spPr>
        <p:txBody>
          <a:bodyPr wrap="square" rtlCol="0">
            <a:spAutoFit/>
          </a:bodyPr>
          <a:lstStyle/>
          <a:p>
            <a:pPr algn="ctr"/>
            <a:r>
              <a:rPr lang="en-US" sz="2800" b="1" spc="-1" dirty="0">
                <a:solidFill>
                  <a:srgbClr val="FF0000"/>
                </a:solidFill>
                <a:latin typeface="Times New Roman"/>
              </a:rPr>
              <a:t>This proposal is a 1-day test for MNT reaction with a near stable secondary beam </a:t>
            </a:r>
            <a:endParaRPr lang="en-US" sz="2800" b="1" spc="-1" dirty="0">
              <a:solidFill>
                <a:srgbClr val="FF0000"/>
              </a:solidFill>
            </a:endParaRPr>
          </a:p>
          <a:p>
            <a:pPr algn="ctr"/>
            <a:endParaRPr lang="en-US" sz="28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5">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5">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5">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fik 7" descr="cid:image003.jpg@01D9A06C.964D70F0"/>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047571" y="999408"/>
            <a:ext cx="3504638" cy="3877579"/>
          </a:xfrm>
          <a:prstGeom prst="rect">
            <a:avLst/>
          </a:prstGeom>
          <a:noFill/>
          <a:ln>
            <a:noFill/>
          </a:ln>
        </p:spPr>
      </p:pic>
      <p:sp>
        <p:nvSpPr>
          <p:cNvPr id="47" name="PlaceHolder 1"/>
          <p:cNvSpPr>
            <a:spLocks noGrp="1"/>
          </p:cNvSpPr>
          <p:nvPr>
            <p:ph type="title"/>
          </p:nvPr>
        </p:nvSpPr>
        <p:spPr>
          <a:xfrm>
            <a:off x="0" y="-2160"/>
            <a:ext cx="10692000" cy="585360"/>
          </a:xfrm>
          <a:prstGeom prst="rect">
            <a:avLst/>
          </a:prstGeom>
          <a:solidFill>
            <a:srgbClr val="009598"/>
          </a:solidFill>
          <a:ln w="9360">
            <a:noFill/>
          </a:ln>
        </p:spPr>
        <p:txBody>
          <a:bodyPr anchor="ctr">
            <a:noAutofit/>
          </a:bodyPr>
          <a:lstStyle/>
          <a:p>
            <a:pPr algn="ctr">
              <a:lnSpc>
                <a:spcPct val="100000"/>
              </a:lnSpc>
            </a:pPr>
            <a:r>
              <a:rPr lang="en-US" sz="2800" b="1" spc="-1" dirty="0">
                <a:solidFill>
                  <a:srgbClr val="FFFFFF"/>
                </a:solidFill>
                <a:latin typeface="Times New Roman"/>
                <a:ea typeface="Arial"/>
              </a:rPr>
              <a:t>MNT reactions with secondary beams at the FRS IC</a:t>
            </a:r>
            <a:endParaRPr lang="en-US" sz="2800" b="0" strike="noStrike" spc="-1" dirty="0">
              <a:solidFill>
                <a:srgbClr val="000000"/>
              </a:solidFill>
              <a:latin typeface="Arial"/>
            </a:endParaRPr>
          </a:p>
        </p:txBody>
      </p:sp>
      <p:pic>
        <p:nvPicPr>
          <p:cNvPr id="48" name="Grafik 47"/>
          <p:cNvPicPr/>
          <p:nvPr/>
        </p:nvPicPr>
        <p:blipFill>
          <a:blip r:embed="rId4"/>
          <a:stretch/>
        </p:blipFill>
        <p:spPr>
          <a:xfrm>
            <a:off x="9000" y="360"/>
            <a:ext cx="1280160" cy="585360"/>
          </a:xfrm>
          <a:prstGeom prst="rect">
            <a:avLst/>
          </a:prstGeom>
          <a:ln w="0">
            <a:noFill/>
          </a:ln>
        </p:spPr>
      </p:pic>
      <p:pic>
        <p:nvPicPr>
          <p:cNvPr id="49" name="Grafik 48"/>
          <p:cNvPicPr/>
          <p:nvPr/>
        </p:nvPicPr>
        <p:blipFill>
          <a:blip r:embed="rId4"/>
          <a:stretch/>
        </p:blipFill>
        <p:spPr>
          <a:xfrm>
            <a:off x="9404640" y="0"/>
            <a:ext cx="1280160" cy="585360"/>
          </a:xfrm>
          <a:prstGeom prst="rect">
            <a:avLst/>
          </a:prstGeom>
          <a:ln w="0">
            <a:noFill/>
          </a:ln>
        </p:spPr>
      </p:pic>
      <p:sp>
        <p:nvSpPr>
          <p:cNvPr id="50" name="Textfeld 49"/>
          <p:cNvSpPr txBox="1"/>
          <p:nvPr/>
        </p:nvSpPr>
        <p:spPr>
          <a:xfrm>
            <a:off x="3059906" y="636504"/>
            <a:ext cx="4572000" cy="309600"/>
          </a:xfrm>
          <a:prstGeom prst="rect">
            <a:avLst/>
          </a:prstGeom>
          <a:noFill/>
          <a:ln w="0">
            <a:noFill/>
          </a:ln>
        </p:spPr>
        <p:txBody>
          <a:bodyPr lIns="0" tIns="0" rIns="0" bIns="0" anchor="t">
            <a:noAutofit/>
          </a:bodyPr>
          <a:lstStyle/>
          <a:p>
            <a:r>
              <a:rPr lang="en-US" sz="2200" b="1" strike="noStrike" spc="-1" dirty="0">
                <a:solidFill>
                  <a:srgbClr val="CE181E"/>
                </a:solidFill>
                <a:latin typeface="Times New Roman"/>
              </a:rPr>
              <a:t>Experimental plan and objectives</a:t>
            </a:r>
            <a:endParaRPr lang="en-US" sz="2200" b="0" strike="noStrike" spc="-1" dirty="0">
              <a:solidFill>
                <a:srgbClr val="000000"/>
              </a:solidFill>
              <a:latin typeface="Arial"/>
            </a:endParaRPr>
          </a:p>
        </p:txBody>
      </p:sp>
      <p:sp>
        <p:nvSpPr>
          <p:cNvPr id="51" name="Textfeld 50"/>
          <p:cNvSpPr txBox="1"/>
          <p:nvPr/>
        </p:nvSpPr>
        <p:spPr>
          <a:xfrm>
            <a:off x="226470" y="1108371"/>
            <a:ext cx="6631130" cy="4302720"/>
          </a:xfrm>
          <a:prstGeom prst="rect">
            <a:avLst/>
          </a:prstGeom>
          <a:noFill/>
          <a:ln w="0">
            <a:noFill/>
          </a:ln>
        </p:spPr>
        <p:txBody>
          <a:bodyPr lIns="0" tIns="0" rIns="0" bIns="0" anchor="t">
            <a:noAutofit/>
          </a:bodyPr>
          <a:lstStyle/>
          <a:p>
            <a:pPr marL="216000" indent="-216000">
              <a:buClr>
                <a:srgbClr val="000000"/>
              </a:buClr>
              <a:buFont typeface="StarSymbol"/>
              <a:buAutoNum type="arabicParenR"/>
            </a:pPr>
            <a:r>
              <a:rPr lang="en-US" sz="2000" b="1" i="1" spc="-1" dirty="0">
                <a:solidFill>
                  <a:srgbClr val="CE181E"/>
                </a:solidFill>
                <a:latin typeface="Times New Roman"/>
              </a:rPr>
              <a:t> FRS setting: </a:t>
            </a:r>
          </a:p>
          <a:p>
            <a:pPr marL="673200" lvl="1" indent="-216000">
              <a:buClr>
                <a:srgbClr val="000000"/>
              </a:buClr>
              <a:buFont typeface="StarSymbol"/>
              <a:buAutoNum type="arabicParenR"/>
            </a:pPr>
            <a:r>
              <a:rPr lang="en-US" sz="2000" i="1" spc="-1" dirty="0">
                <a:latin typeface="Times New Roman"/>
              </a:rPr>
              <a:t> 1 GeV/u </a:t>
            </a:r>
            <a:r>
              <a:rPr lang="en-US" sz="2000" i="1" spc="-1" baseline="30000" dirty="0">
                <a:latin typeface="Times New Roman"/>
              </a:rPr>
              <a:t>238</a:t>
            </a:r>
            <a:r>
              <a:rPr lang="en-US" sz="2000" i="1" spc="-1" dirty="0">
                <a:latin typeface="Times New Roman"/>
              </a:rPr>
              <a:t>U, centered on </a:t>
            </a:r>
            <a:r>
              <a:rPr lang="en-US" sz="2000" i="1" spc="-1" baseline="30000" dirty="0">
                <a:latin typeface="Times New Roman"/>
              </a:rPr>
              <a:t>236</a:t>
            </a:r>
            <a:r>
              <a:rPr lang="en-US" sz="2000" i="1" spc="-1" dirty="0">
                <a:latin typeface="Times New Roman"/>
              </a:rPr>
              <a:t>U</a:t>
            </a:r>
          </a:p>
          <a:p>
            <a:pPr marL="673200" lvl="1" indent="-216000">
              <a:buClr>
                <a:srgbClr val="000000"/>
              </a:buClr>
              <a:buFont typeface="StarSymbol"/>
              <a:buAutoNum type="arabicParenR"/>
            </a:pPr>
            <a:r>
              <a:rPr lang="en-US" sz="2000" b="0" i="1" strike="noStrike" spc="-1" dirty="0">
                <a:latin typeface="Times New Roman"/>
              </a:rPr>
              <a:t> 6.4 g/cm² Pb target, reaction ED ~ 1 barn </a:t>
            </a:r>
          </a:p>
          <a:p>
            <a:pPr marL="673200" lvl="1" indent="-216000">
              <a:buClr>
                <a:srgbClr val="000000"/>
              </a:buClr>
              <a:buFont typeface="StarSymbol"/>
              <a:buAutoNum type="arabicParenR"/>
            </a:pPr>
            <a:r>
              <a:rPr lang="en-US" sz="2000" i="1" spc="-1" dirty="0">
                <a:latin typeface="Times New Roman"/>
              </a:rPr>
              <a:t> S1 slits +-5 mm</a:t>
            </a:r>
          </a:p>
          <a:p>
            <a:pPr marL="673200" lvl="1" indent="-216000">
              <a:buClr>
                <a:srgbClr val="000000"/>
              </a:buClr>
              <a:buFont typeface="StarSymbol"/>
              <a:buAutoNum type="arabicParenR"/>
            </a:pPr>
            <a:r>
              <a:rPr lang="en-US" sz="2000" b="0" i="1" strike="noStrike" spc="-1" dirty="0">
                <a:latin typeface="Times New Roman"/>
              </a:rPr>
              <a:t> S2 slits +-15 mm, S2 Wedge 2 g/cm² and -4 </a:t>
            </a:r>
            <a:r>
              <a:rPr lang="en-US" sz="2000" b="0" i="1" strike="noStrike" spc="-1" dirty="0" err="1">
                <a:latin typeface="Times New Roman"/>
              </a:rPr>
              <a:t>mrad</a:t>
            </a:r>
            <a:r>
              <a:rPr lang="en-US" sz="2000" b="0" i="1" strike="noStrike" spc="-1" dirty="0">
                <a:latin typeface="Times New Roman"/>
              </a:rPr>
              <a:t> (between mono- and achromatic)</a:t>
            </a:r>
          </a:p>
          <a:p>
            <a:pPr marL="673200" lvl="1" indent="-216000">
              <a:buClr>
                <a:srgbClr val="000000"/>
              </a:buClr>
              <a:buFont typeface="StarSymbol"/>
              <a:buAutoNum type="arabicParenR"/>
            </a:pPr>
            <a:r>
              <a:rPr lang="en-US" sz="2000" i="1" spc="-1" dirty="0">
                <a:latin typeface="Times New Roman"/>
              </a:rPr>
              <a:t> S3 slits +-5 mm</a:t>
            </a:r>
          </a:p>
          <a:p>
            <a:pPr marL="673200" lvl="1" indent="-216000">
              <a:buClr>
                <a:srgbClr val="000000"/>
              </a:buClr>
              <a:buFont typeface="StarSymbol"/>
              <a:buAutoNum type="arabicParenR"/>
            </a:pPr>
            <a:r>
              <a:rPr lang="en-US" sz="2000" b="0" i="1" strike="noStrike" spc="-1" dirty="0">
                <a:latin typeface="Times New Roman"/>
              </a:rPr>
              <a:t> S4 slits +-5 mm (in Lise to simulate the MNT target, </a:t>
            </a:r>
            <a:r>
              <a:rPr lang="en-US" sz="2000" b="1" i="1" u="sng" strike="noStrike" spc="-1" dirty="0">
                <a:latin typeface="Times New Roman"/>
              </a:rPr>
              <a:t>optics with correct focusing to be done)</a:t>
            </a:r>
          </a:p>
          <a:p>
            <a:pPr marL="673200" lvl="1" indent="-216000">
              <a:buClr>
                <a:srgbClr val="000000"/>
              </a:buClr>
              <a:buFont typeface="StarSymbol"/>
              <a:buAutoNum type="arabicParenR"/>
            </a:pPr>
            <a:r>
              <a:rPr lang="en-US" sz="2000" i="1" spc="-1" dirty="0">
                <a:latin typeface="Times New Roman"/>
              </a:rPr>
              <a:t> 5E5 </a:t>
            </a:r>
            <a:r>
              <a:rPr lang="en-US" sz="2000" i="1" spc="-1" baseline="30000" dirty="0">
                <a:latin typeface="Times New Roman"/>
              </a:rPr>
              <a:t>236</a:t>
            </a:r>
            <a:r>
              <a:rPr lang="en-US" sz="2000" i="1" spc="-1" dirty="0">
                <a:latin typeface="Times New Roman"/>
              </a:rPr>
              <a:t>U / s on MNT target with 3.3E8 </a:t>
            </a:r>
            <a:r>
              <a:rPr lang="en-US" sz="2000" i="1" spc="-1" baseline="30000" dirty="0">
                <a:latin typeface="Times New Roman"/>
              </a:rPr>
              <a:t>238</a:t>
            </a:r>
            <a:r>
              <a:rPr lang="en-US" sz="2000" i="1" spc="-1" dirty="0">
                <a:latin typeface="Times New Roman"/>
              </a:rPr>
              <a:t>U / s on target</a:t>
            </a:r>
            <a:endParaRPr lang="en-US" sz="2000" b="0" i="1" strike="noStrike" spc="-1" dirty="0">
              <a:latin typeface="Times New Roman"/>
            </a:endParaRPr>
          </a:p>
          <a:p>
            <a:pPr marL="216000" indent="-216000">
              <a:buClr>
                <a:srgbClr val="000000"/>
              </a:buClr>
              <a:buFont typeface="StarSymbol"/>
              <a:buAutoNum type="arabicParenR"/>
            </a:pPr>
            <a:endParaRPr lang="en-US" sz="2000" i="1" spc="-1" dirty="0">
              <a:solidFill>
                <a:srgbClr val="CE181E"/>
              </a:solidFill>
              <a:latin typeface="Times New Roman"/>
            </a:endParaRPr>
          </a:p>
        </p:txBody>
      </p:sp>
      <p:sp>
        <p:nvSpPr>
          <p:cNvPr id="52" name="PlaceHolder 2"/>
          <p:cNvSpPr>
            <a:spLocks noGrp="1"/>
          </p:cNvSpPr>
          <p:nvPr>
            <p:ph type="title"/>
          </p:nvPr>
        </p:nvSpPr>
        <p:spPr>
          <a:xfrm>
            <a:off x="0" y="7224480"/>
            <a:ext cx="10692000" cy="343080"/>
          </a:xfrm>
          <a:prstGeom prst="rect">
            <a:avLst/>
          </a:prstGeom>
          <a:solidFill>
            <a:srgbClr val="009598"/>
          </a:solidFill>
          <a:ln w="9360">
            <a:noFill/>
          </a:ln>
        </p:spPr>
        <p:txBody>
          <a:bodyPr anchor="ctr">
            <a:noAutofit/>
          </a:bodyPr>
          <a:lstStyle/>
          <a:p>
            <a:pPr indent="0" algn="ctr">
              <a:lnSpc>
                <a:spcPct val="100000"/>
              </a:lnSpc>
              <a:buNone/>
            </a:pPr>
            <a:r>
              <a:rPr lang="en-US" sz="1800" b="1" strike="noStrike" spc="-1" dirty="0">
                <a:solidFill>
                  <a:srgbClr val="FFFFFF"/>
                </a:solidFill>
                <a:latin typeface="Times New Roman"/>
              </a:rPr>
              <a:t>Timo Dickel 					Super-FRS EC Meeting, Walldorf, 18/19.01.2024</a:t>
            </a:r>
            <a:endParaRPr lang="en-US" sz="1800" b="0" strike="noStrike" spc="-1" dirty="0">
              <a:solidFill>
                <a:srgbClr val="000000"/>
              </a:solidFill>
              <a:latin typeface="Arial"/>
            </a:endParaRPr>
          </a:p>
        </p:txBody>
      </p:sp>
      <p:sp>
        <p:nvSpPr>
          <p:cNvPr id="9" name="Textfeld 8"/>
          <p:cNvSpPr txBox="1"/>
          <p:nvPr/>
        </p:nvSpPr>
        <p:spPr>
          <a:xfrm>
            <a:off x="269441" y="4476060"/>
            <a:ext cx="10185948" cy="4302720"/>
          </a:xfrm>
          <a:prstGeom prst="rect">
            <a:avLst/>
          </a:prstGeom>
          <a:noFill/>
          <a:ln w="0">
            <a:noFill/>
          </a:ln>
        </p:spPr>
        <p:txBody>
          <a:bodyPr lIns="0" tIns="0" rIns="0" bIns="0" anchor="t">
            <a:noAutofit/>
          </a:bodyPr>
          <a:lstStyle/>
          <a:p>
            <a:pPr marL="216000" indent="-216000">
              <a:buClr>
                <a:srgbClr val="000000"/>
              </a:buClr>
              <a:buFont typeface="StarSymbol"/>
              <a:buAutoNum type="arabicParenR"/>
            </a:pPr>
            <a:endParaRPr lang="en-US" i="1" spc="-1" dirty="0">
              <a:solidFill>
                <a:srgbClr val="CE181E"/>
              </a:solidFill>
              <a:latin typeface="Times New Roman"/>
            </a:endParaRPr>
          </a:p>
          <a:p>
            <a:pPr marL="342900" indent="-342900">
              <a:buClr>
                <a:srgbClr val="000000"/>
              </a:buClr>
              <a:buFont typeface="+mj-lt"/>
              <a:buAutoNum type="arabicParenR" startAt="2"/>
            </a:pPr>
            <a:r>
              <a:rPr lang="en-US" sz="2000" b="1" i="1" strike="noStrike" spc="-1" dirty="0" err="1">
                <a:solidFill>
                  <a:srgbClr val="CE181E"/>
                </a:solidFill>
                <a:latin typeface="Times New Roman"/>
              </a:rPr>
              <a:t>Optimze</a:t>
            </a:r>
            <a:r>
              <a:rPr lang="en-US" sz="2000" b="1" i="1" strike="noStrike" spc="-1" dirty="0">
                <a:solidFill>
                  <a:srgbClr val="CE181E"/>
                </a:solidFill>
                <a:latin typeface="Times New Roman"/>
              </a:rPr>
              <a:t> range, range distribution and focusing on MNT target: </a:t>
            </a:r>
            <a:r>
              <a:rPr lang="en-US" sz="2000" b="1" i="1" spc="-1" dirty="0">
                <a:solidFill>
                  <a:srgbClr val="CE181E"/>
                </a:solidFill>
                <a:latin typeface="Times New Roman"/>
              </a:rPr>
              <a:t>1</a:t>
            </a:r>
            <a:r>
              <a:rPr lang="en-US" sz="2000" b="1" i="1" strike="noStrike" spc="-1" dirty="0">
                <a:solidFill>
                  <a:srgbClr val="CE181E"/>
                </a:solidFill>
                <a:latin typeface="Times New Roman"/>
              </a:rPr>
              <a:t> shifts </a:t>
            </a:r>
            <a:endParaRPr lang="en-US" sz="2000" b="1" strike="noStrike" spc="-1" dirty="0">
              <a:solidFill>
                <a:srgbClr val="000000"/>
              </a:solidFill>
              <a:latin typeface="Arial"/>
            </a:endParaRPr>
          </a:p>
          <a:p>
            <a:pPr marL="648000" lvl="2" indent="-216000">
              <a:lnSpc>
                <a:spcPct val="100000"/>
              </a:lnSpc>
              <a:buClr>
                <a:srgbClr val="000000"/>
              </a:buClr>
              <a:buSzPct val="45000"/>
              <a:buFont typeface="Wingdings" charset="2"/>
              <a:buChar char=""/>
            </a:pPr>
            <a:r>
              <a:rPr lang="en-US" sz="2000" b="0" strike="noStrike" spc="-1" dirty="0">
                <a:solidFill>
                  <a:srgbClr val="000000"/>
                </a:solidFill>
                <a:latin typeface="Times New Roman"/>
                <a:ea typeface="Noto Sans CJK SC"/>
              </a:rPr>
              <a:t>Idea is to use same </a:t>
            </a:r>
            <a:r>
              <a:rPr lang="en-US" sz="2000" b="0" strike="noStrike" spc="-1" dirty="0" err="1">
                <a:solidFill>
                  <a:srgbClr val="000000"/>
                </a:solidFill>
                <a:latin typeface="Times New Roman"/>
                <a:ea typeface="Noto Sans CJK SC"/>
              </a:rPr>
              <a:t>Brho</a:t>
            </a:r>
            <a:r>
              <a:rPr lang="en-US" sz="2000" b="0" strike="noStrike" spc="-1" dirty="0">
                <a:solidFill>
                  <a:srgbClr val="000000"/>
                </a:solidFill>
                <a:latin typeface="Times New Roman"/>
                <a:ea typeface="Noto Sans CJK SC"/>
              </a:rPr>
              <a:t> in second half of FRS as in stable beam experiment to make this easier</a:t>
            </a:r>
          </a:p>
          <a:p>
            <a:pPr marL="432000" lvl="2">
              <a:buClr>
                <a:srgbClr val="000000"/>
              </a:buClr>
              <a:buSzPct val="45000"/>
            </a:pPr>
            <a:endParaRPr lang="en-US" sz="1800" b="0" strike="noStrike" spc="-1" dirty="0">
              <a:solidFill>
                <a:srgbClr val="000000"/>
              </a:solidFill>
              <a:latin typeface="Arial"/>
            </a:endParaRPr>
          </a:p>
          <a:p>
            <a:pPr marL="216000" indent="-216000">
              <a:buClr>
                <a:srgbClr val="000000"/>
              </a:buClr>
              <a:buFont typeface="StarSymbol"/>
              <a:buAutoNum type="arabicParenR" startAt="2"/>
            </a:pPr>
            <a:r>
              <a:rPr lang="en-US" sz="2000" b="1" i="1" strike="noStrike" spc="-1" dirty="0">
                <a:solidFill>
                  <a:srgbClr val="CE181E"/>
                </a:solidFill>
                <a:latin typeface="Times New Roman"/>
              </a:rPr>
              <a:t> proof-of-principle: 2 shifts</a:t>
            </a:r>
            <a:endParaRPr lang="en-US" sz="2000" b="1" strike="noStrike" spc="-1" dirty="0">
              <a:solidFill>
                <a:srgbClr val="000000"/>
              </a:solidFill>
              <a:latin typeface="Arial"/>
            </a:endParaRPr>
          </a:p>
          <a:p>
            <a:pPr marL="648000" lvl="2" indent="-216000">
              <a:buClr>
                <a:srgbClr val="000000"/>
              </a:buClr>
              <a:buSzPct val="45000"/>
              <a:buFont typeface="Wingdings" charset="2"/>
              <a:buChar char=""/>
            </a:pPr>
            <a:r>
              <a:rPr lang="en-US" sz="2000" b="0" strike="noStrike" spc="-1" dirty="0">
                <a:solidFill>
                  <a:srgbClr val="000000"/>
                </a:solidFill>
                <a:latin typeface="Times New Roman"/>
                <a:ea typeface="Noto Sans CJK SC"/>
              </a:rPr>
              <a:t>CSC extraction tuning with </a:t>
            </a:r>
            <a:r>
              <a:rPr lang="en-US" sz="2000" b="0" strike="noStrike" spc="-1" baseline="33000" dirty="0">
                <a:solidFill>
                  <a:srgbClr val="000000"/>
                </a:solidFill>
                <a:latin typeface="Times New Roman"/>
                <a:ea typeface="Noto Sans CJK SC"/>
              </a:rPr>
              <a:t>236</a:t>
            </a:r>
            <a:r>
              <a:rPr lang="en-US" sz="2000" b="0" strike="noStrike" spc="-1" dirty="0">
                <a:solidFill>
                  <a:srgbClr val="000000"/>
                </a:solidFill>
                <a:latin typeface="Times New Roman"/>
                <a:ea typeface="Noto Sans CJK SC"/>
              </a:rPr>
              <a:t>U+</a:t>
            </a:r>
            <a:r>
              <a:rPr lang="en-US" sz="2000" b="0" strike="noStrike" spc="-1" baseline="33000" dirty="0">
                <a:solidFill>
                  <a:srgbClr val="000000"/>
                </a:solidFill>
                <a:latin typeface="Times New Roman"/>
                <a:ea typeface="Noto Sans CJK SC"/>
              </a:rPr>
              <a:t>209</a:t>
            </a:r>
            <a:r>
              <a:rPr lang="en-US" sz="2000" b="0" strike="noStrike" spc="-1" dirty="0">
                <a:solidFill>
                  <a:srgbClr val="000000"/>
                </a:solidFill>
                <a:latin typeface="Times New Roman"/>
                <a:ea typeface="Noto Sans CJK SC"/>
              </a:rPr>
              <a:t>Bi: </a:t>
            </a:r>
            <a:r>
              <a:rPr lang="en-US" sz="2000" b="0" strike="noStrike" spc="-1" dirty="0">
                <a:solidFill>
                  <a:srgbClr val="000000"/>
                </a:solidFill>
                <a:latin typeface="Times New Roman"/>
                <a:ea typeface="Times New Roman"/>
              </a:rPr>
              <a:t>α spectroscopy of </a:t>
            </a:r>
            <a:r>
              <a:rPr lang="en-US" sz="2000" b="0" strike="noStrike" spc="-1" baseline="33000" dirty="0">
                <a:solidFill>
                  <a:srgbClr val="000000"/>
                </a:solidFill>
                <a:latin typeface="Times New Roman"/>
                <a:ea typeface="Times New Roman"/>
              </a:rPr>
              <a:t>211</a:t>
            </a:r>
            <a:r>
              <a:rPr lang="en-US" sz="2000" b="0" strike="noStrike" spc="-1" dirty="0">
                <a:solidFill>
                  <a:srgbClr val="000000"/>
                </a:solidFill>
                <a:latin typeface="Times New Roman"/>
                <a:ea typeface="Times New Roman"/>
              </a:rPr>
              <a:t>Po,</a:t>
            </a:r>
            <a:r>
              <a:rPr lang="en-US" sz="2000" b="0" strike="noStrike" spc="-1" baseline="33000" dirty="0">
                <a:solidFill>
                  <a:srgbClr val="000000"/>
                </a:solidFill>
                <a:latin typeface="Times New Roman"/>
                <a:ea typeface="Times New Roman"/>
              </a:rPr>
              <a:t>211m</a:t>
            </a:r>
            <a:r>
              <a:rPr lang="en-US" sz="2000" b="0" strike="noStrike" spc="-1" dirty="0">
                <a:solidFill>
                  <a:srgbClr val="000000"/>
                </a:solidFill>
                <a:latin typeface="Times New Roman"/>
                <a:ea typeface="Times New Roman"/>
              </a:rPr>
              <a:t>Po in DU1</a:t>
            </a:r>
            <a:endParaRPr lang="en-US" sz="2000" b="0" strike="noStrike" spc="-1" dirty="0">
              <a:solidFill>
                <a:srgbClr val="000000"/>
              </a:solidFill>
              <a:latin typeface="Arial"/>
            </a:endParaRPr>
          </a:p>
          <a:p>
            <a:pPr marL="648000" lvl="2" indent="-216000">
              <a:buClr>
                <a:srgbClr val="000000"/>
              </a:buClr>
              <a:buSzPct val="45000"/>
              <a:buFont typeface="Wingdings" charset="2"/>
              <a:buChar char=""/>
            </a:pPr>
            <a:r>
              <a:rPr lang="en-US" sz="2000" b="0" strike="noStrike" spc="-1" dirty="0">
                <a:solidFill>
                  <a:srgbClr val="000000"/>
                </a:solidFill>
                <a:latin typeface="Times New Roman"/>
                <a:ea typeface="Times New Roman"/>
              </a:rPr>
              <a:t>method validation with</a:t>
            </a:r>
            <a:r>
              <a:rPr lang="en-US" sz="2000" b="0" strike="noStrike" spc="-1" dirty="0">
                <a:solidFill>
                  <a:srgbClr val="000000"/>
                </a:solidFill>
                <a:latin typeface="Times New Roman"/>
                <a:ea typeface="Noto Sans CJK SC"/>
              </a:rPr>
              <a:t> </a:t>
            </a:r>
            <a:r>
              <a:rPr lang="en-US" sz="2000" b="0" strike="noStrike" spc="-1" baseline="33000" dirty="0">
                <a:solidFill>
                  <a:srgbClr val="000000"/>
                </a:solidFill>
                <a:latin typeface="Times New Roman"/>
                <a:ea typeface="Noto Sans CJK SC"/>
              </a:rPr>
              <a:t>236</a:t>
            </a:r>
            <a:r>
              <a:rPr lang="en-US" sz="2000" b="0" strike="noStrike" spc="-1" dirty="0">
                <a:solidFill>
                  <a:srgbClr val="000000"/>
                </a:solidFill>
                <a:latin typeface="Times New Roman"/>
                <a:ea typeface="Noto Sans CJK SC"/>
              </a:rPr>
              <a:t>U+</a:t>
            </a:r>
            <a:r>
              <a:rPr lang="en-US" sz="2000" b="0" strike="noStrike" spc="-1" baseline="30000" dirty="0">
                <a:solidFill>
                  <a:srgbClr val="000000"/>
                </a:solidFill>
                <a:latin typeface="Times New Roman"/>
                <a:ea typeface="Noto Sans CJK SC"/>
              </a:rPr>
              <a:t>209</a:t>
            </a:r>
            <a:r>
              <a:rPr lang="en-US" sz="2000" b="0" strike="noStrike" spc="-1" dirty="0">
                <a:solidFill>
                  <a:srgbClr val="000000"/>
                </a:solidFill>
                <a:latin typeface="Times New Roman"/>
                <a:ea typeface="Noto Sans CJK SC"/>
              </a:rPr>
              <a:t>Bi/</a:t>
            </a:r>
            <a:r>
              <a:rPr lang="en-US" sz="2000" b="0" strike="noStrike" spc="-1" baseline="33000" dirty="0">
                <a:solidFill>
                  <a:srgbClr val="000000"/>
                </a:solidFill>
                <a:latin typeface="Times New Roman"/>
                <a:ea typeface="Noto Sans CJK SC"/>
              </a:rPr>
              <a:t>64</a:t>
            </a:r>
            <a:r>
              <a:rPr lang="en-US" sz="2000" b="0" strike="noStrike" spc="-1" dirty="0">
                <a:solidFill>
                  <a:srgbClr val="000000"/>
                </a:solidFill>
                <a:latin typeface="Times New Roman"/>
                <a:ea typeface="Noto Sans CJK SC"/>
              </a:rPr>
              <a:t>Ni: compare ~10 cross sections against data from S117 / </a:t>
            </a:r>
            <a:r>
              <a:rPr lang="en-US" sz="2000" b="0" strike="noStrike" spc="-1" dirty="0" err="1">
                <a:solidFill>
                  <a:srgbClr val="000000"/>
                </a:solidFill>
                <a:latin typeface="Times New Roman"/>
                <a:ea typeface="Noto Sans CJK SC"/>
              </a:rPr>
              <a:t>Legnaro</a:t>
            </a:r>
            <a:endParaRPr lang="en-US" sz="2000" b="0" strike="noStrike" spc="-1" dirty="0">
              <a:solidFill>
                <a:srgbClr val="000000"/>
              </a:solidFill>
              <a:latin typeface="Arial"/>
            </a:endParaRPr>
          </a:p>
          <a:p>
            <a:pPr marL="432000" lvl="2">
              <a:buClr>
                <a:srgbClr val="000000"/>
              </a:buClr>
              <a:buSzPct val="45000"/>
            </a:pPr>
            <a:endParaRPr lang="en-US" sz="1800" b="0" strike="noStrike" spc="-1" dirty="0">
              <a:solidFill>
                <a:srgbClr val="000000"/>
              </a:solidFill>
              <a:latin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9" name="Imagine 143"/>
          <p:cNvPicPr/>
          <p:nvPr/>
        </p:nvPicPr>
        <p:blipFill>
          <a:blip r:embed="rId2"/>
          <a:srcRect l="33103"/>
          <a:stretch/>
        </p:blipFill>
        <p:spPr>
          <a:xfrm>
            <a:off x="2633340" y="4301693"/>
            <a:ext cx="6089040" cy="2751840"/>
          </a:xfrm>
          <a:prstGeom prst="rect">
            <a:avLst/>
          </a:prstGeom>
          <a:ln w="0">
            <a:noFill/>
          </a:ln>
        </p:spPr>
      </p:pic>
      <p:sp>
        <p:nvSpPr>
          <p:cNvPr id="100" name="CustomShape 3"/>
          <p:cNvSpPr/>
          <p:nvPr/>
        </p:nvSpPr>
        <p:spPr>
          <a:xfrm>
            <a:off x="2838180" y="3983453"/>
            <a:ext cx="2762280" cy="524520"/>
          </a:xfrm>
          <a:prstGeom prst="rect">
            <a:avLst/>
          </a:prstGeom>
          <a:noFill/>
          <a:ln w="0">
            <a:noFill/>
          </a:ln>
        </p:spPr>
        <p:style>
          <a:lnRef idx="0">
            <a:scrgbClr r="0" g="0" b="0"/>
          </a:lnRef>
          <a:fillRef idx="0">
            <a:scrgbClr r="0" g="0" b="0"/>
          </a:fillRef>
          <a:effectRef idx="0">
            <a:scrgbClr r="0" g="0" b="0"/>
          </a:effectRef>
          <a:fontRef idx="minor"/>
        </p:style>
        <p:txBody>
          <a:bodyPr lIns="81720" tIns="40680" rIns="81720" bIns="40680" anchor="t">
            <a:noAutofit/>
          </a:bodyPr>
          <a:lstStyle/>
          <a:p>
            <a:pPr algn="ctr">
              <a:lnSpc>
                <a:spcPct val="100000"/>
              </a:lnSpc>
            </a:pPr>
            <a:r>
              <a:rPr lang="en-US" sz="1000" b="1" i="1" strike="noStrike" spc="-1" dirty="0">
                <a:solidFill>
                  <a:srgbClr val="000000"/>
                </a:solidFill>
                <a:latin typeface="Arial"/>
                <a:ea typeface="Noto Sans CJK SC"/>
              </a:rPr>
              <a:t>L. </a:t>
            </a:r>
            <a:r>
              <a:rPr lang="en-US" sz="1000" b="1" i="1" strike="noStrike" spc="-1" dirty="0" err="1">
                <a:solidFill>
                  <a:srgbClr val="000000"/>
                </a:solidFill>
                <a:latin typeface="Arial"/>
                <a:ea typeface="Noto Sans CJK SC"/>
              </a:rPr>
              <a:t>Corradi</a:t>
            </a:r>
            <a:r>
              <a:rPr lang="en-US" sz="1000" b="1" i="1" strike="noStrike" spc="-1" dirty="0">
                <a:solidFill>
                  <a:srgbClr val="000000"/>
                </a:solidFill>
                <a:latin typeface="Arial"/>
                <a:ea typeface="Noto Sans CJK SC"/>
              </a:rPr>
              <a:t> et al.</a:t>
            </a:r>
            <a:endParaRPr lang="en-US" sz="1000" b="0" strike="noStrike" spc="-1" dirty="0">
              <a:solidFill>
                <a:srgbClr val="000000"/>
              </a:solidFill>
              <a:latin typeface="Arial"/>
            </a:endParaRPr>
          </a:p>
          <a:p>
            <a:pPr algn="ctr">
              <a:lnSpc>
                <a:spcPct val="100000"/>
              </a:lnSpc>
            </a:pPr>
            <a:r>
              <a:rPr lang="en-US" sz="1000" b="1" i="1" strike="noStrike" spc="-1" dirty="0">
                <a:solidFill>
                  <a:srgbClr val="000000"/>
                </a:solidFill>
                <a:latin typeface="Arial"/>
                <a:ea typeface="Noto Sans CJK SC"/>
              </a:rPr>
              <a:t>Phys. Rev. C 59, 261 (</a:t>
            </a:r>
            <a:r>
              <a:rPr lang="en-US" sz="1000" b="1" i="1" strike="noStrike" spc="-1" dirty="0">
                <a:solidFill>
                  <a:srgbClr val="CE181E"/>
                </a:solidFill>
                <a:latin typeface="Arial"/>
                <a:ea typeface="Noto Sans CJK SC"/>
              </a:rPr>
              <a:t>1999</a:t>
            </a:r>
            <a:r>
              <a:rPr lang="en-US" sz="1000" b="1" i="1" strike="noStrike" spc="-1" dirty="0">
                <a:solidFill>
                  <a:srgbClr val="000000"/>
                </a:solidFill>
                <a:latin typeface="Arial"/>
                <a:ea typeface="Noto Sans CJK SC"/>
              </a:rPr>
              <a:t>)</a:t>
            </a:r>
            <a:endParaRPr lang="en-US" sz="1000" b="0" strike="noStrike" spc="-1" dirty="0">
              <a:solidFill>
                <a:srgbClr val="000000"/>
              </a:solidFill>
              <a:latin typeface="Arial"/>
            </a:endParaRPr>
          </a:p>
        </p:txBody>
      </p:sp>
      <p:sp>
        <p:nvSpPr>
          <p:cNvPr id="101" name="CustomShape 5"/>
          <p:cNvSpPr/>
          <p:nvPr/>
        </p:nvSpPr>
        <p:spPr>
          <a:xfrm>
            <a:off x="5864340" y="4000013"/>
            <a:ext cx="2900520" cy="484200"/>
          </a:xfrm>
          <a:prstGeom prst="rect">
            <a:avLst/>
          </a:prstGeom>
          <a:noFill/>
          <a:ln w="0">
            <a:noFill/>
          </a:ln>
        </p:spPr>
        <p:style>
          <a:lnRef idx="0">
            <a:scrgbClr r="0" g="0" b="0"/>
          </a:lnRef>
          <a:fillRef idx="0">
            <a:scrgbClr r="0" g="0" b="0"/>
          </a:fillRef>
          <a:effectRef idx="0">
            <a:scrgbClr r="0" g="0" b="0"/>
          </a:effectRef>
          <a:fontRef idx="minor"/>
        </p:style>
        <p:txBody>
          <a:bodyPr lIns="81720" tIns="40680" rIns="81720" bIns="40680" anchor="t">
            <a:noAutofit/>
          </a:bodyPr>
          <a:lstStyle/>
          <a:p>
            <a:pPr algn="ctr">
              <a:lnSpc>
                <a:spcPct val="100000"/>
              </a:lnSpc>
            </a:pPr>
            <a:r>
              <a:rPr lang="en-US" sz="910" b="1" i="1" strike="noStrike" spc="-1">
                <a:solidFill>
                  <a:srgbClr val="000000"/>
                </a:solidFill>
                <a:latin typeface="Arial"/>
                <a:ea typeface="Noto Sans CJK SC"/>
              </a:rPr>
              <a:t>A. V. Karpov, V. V. Saiko</a:t>
            </a:r>
            <a:endParaRPr lang="en-US" sz="910" b="0" strike="noStrike" spc="-1">
              <a:solidFill>
                <a:srgbClr val="000000"/>
              </a:solidFill>
              <a:latin typeface="Arial"/>
            </a:endParaRPr>
          </a:p>
          <a:p>
            <a:pPr algn="ctr">
              <a:lnSpc>
                <a:spcPct val="100000"/>
              </a:lnSpc>
            </a:pPr>
            <a:r>
              <a:rPr lang="en-US" sz="910" b="1" i="1" strike="noStrike" spc="-1">
                <a:solidFill>
                  <a:srgbClr val="000000"/>
                </a:solidFill>
                <a:latin typeface="Arial"/>
                <a:ea typeface="Noto Sans CJK SC"/>
              </a:rPr>
              <a:t>Phys. Rev. C 96, 024618 (</a:t>
            </a:r>
            <a:r>
              <a:rPr lang="en-US" sz="910" b="1" i="1" strike="noStrike" spc="-1">
                <a:solidFill>
                  <a:srgbClr val="CE181E"/>
                </a:solidFill>
                <a:latin typeface="Arial"/>
                <a:ea typeface="Noto Sans CJK SC"/>
              </a:rPr>
              <a:t>2017</a:t>
            </a:r>
            <a:r>
              <a:rPr lang="en-US" sz="910" b="1" i="1" strike="noStrike" spc="-1">
                <a:solidFill>
                  <a:srgbClr val="000000"/>
                </a:solidFill>
                <a:latin typeface="Arial"/>
                <a:ea typeface="Noto Sans CJK SC"/>
              </a:rPr>
              <a:t>)</a:t>
            </a:r>
            <a:endParaRPr lang="en-US" sz="910" b="0" strike="noStrike" spc="-1">
              <a:solidFill>
                <a:srgbClr val="000000"/>
              </a:solidFill>
              <a:latin typeface="Arial"/>
            </a:endParaRPr>
          </a:p>
        </p:txBody>
      </p:sp>
      <p:sp>
        <p:nvSpPr>
          <p:cNvPr id="102" name="Textfeld 101"/>
          <p:cNvSpPr txBox="1"/>
          <p:nvPr/>
        </p:nvSpPr>
        <p:spPr>
          <a:xfrm>
            <a:off x="3623040" y="720360"/>
            <a:ext cx="3428640" cy="309600"/>
          </a:xfrm>
          <a:prstGeom prst="rect">
            <a:avLst/>
          </a:prstGeom>
          <a:noFill/>
          <a:ln w="0">
            <a:noFill/>
          </a:ln>
        </p:spPr>
        <p:txBody>
          <a:bodyPr lIns="0" tIns="0" rIns="0" bIns="0" anchor="t">
            <a:noAutofit/>
          </a:bodyPr>
          <a:lstStyle/>
          <a:p>
            <a:r>
              <a:rPr lang="en-US" sz="2200" b="1" strike="noStrike" spc="-1">
                <a:solidFill>
                  <a:srgbClr val="CE181E"/>
                </a:solidFill>
                <a:latin typeface="Times New Roman"/>
              </a:rPr>
              <a:t>Proof-of-principle: </a:t>
            </a:r>
            <a:r>
              <a:rPr lang="en-US" sz="2200" b="1" strike="noStrike" spc="-1" baseline="33000">
                <a:solidFill>
                  <a:srgbClr val="CE181E"/>
                </a:solidFill>
                <a:latin typeface="Times New Roman"/>
              </a:rPr>
              <a:t>238</a:t>
            </a:r>
            <a:r>
              <a:rPr lang="en-US" sz="2200" b="1" strike="noStrike" spc="-1">
                <a:solidFill>
                  <a:srgbClr val="CE181E"/>
                </a:solidFill>
                <a:latin typeface="Times New Roman"/>
              </a:rPr>
              <a:t>U+</a:t>
            </a:r>
            <a:r>
              <a:rPr lang="en-US" sz="2200" b="1" strike="noStrike" spc="-1" baseline="33000">
                <a:solidFill>
                  <a:srgbClr val="CE181E"/>
                </a:solidFill>
                <a:latin typeface="Times New Roman"/>
              </a:rPr>
              <a:t>64</a:t>
            </a:r>
            <a:r>
              <a:rPr lang="en-US" sz="2200" b="1" strike="noStrike" spc="-1">
                <a:solidFill>
                  <a:srgbClr val="CE181E"/>
                </a:solidFill>
                <a:latin typeface="Times New Roman"/>
              </a:rPr>
              <a:t>Ni</a:t>
            </a:r>
            <a:endParaRPr lang="en-US" sz="2200" b="0" strike="noStrike" spc="-1">
              <a:solidFill>
                <a:srgbClr val="000000"/>
              </a:solidFill>
              <a:latin typeface="Arial"/>
            </a:endParaRPr>
          </a:p>
        </p:txBody>
      </p:sp>
      <p:sp>
        <p:nvSpPr>
          <p:cNvPr id="103" name="PlaceHolder 1"/>
          <p:cNvSpPr>
            <a:spLocks noGrp="1"/>
          </p:cNvSpPr>
          <p:nvPr>
            <p:ph type="title"/>
          </p:nvPr>
        </p:nvSpPr>
        <p:spPr>
          <a:xfrm>
            <a:off x="0" y="9360"/>
            <a:ext cx="10692000" cy="585360"/>
          </a:xfrm>
          <a:prstGeom prst="rect">
            <a:avLst/>
          </a:prstGeom>
          <a:solidFill>
            <a:srgbClr val="009598"/>
          </a:solidFill>
          <a:ln w="9360">
            <a:noFill/>
          </a:ln>
        </p:spPr>
        <p:txBody>
          <a:bodyPr anchor="ctr">
            <a:noAutofit/>
          </a:bodyPr>
          <a:lstStyle/>
          <a:p>
            <a:pPr algn="ctr">
              <a:lnSpc>
                <a:spcPct val="100000"/>
              </a:lnSpc>
            </a:pPr>
            <a:r>
              <a:rPr lang="en-US" sz="2800" b="1" spc="-1" dirty="0">
                <a:solidFill>
                  <a:srgbClr val="FFFFFF"/>
                </a:solidFill>
                <a:latin typeface="Times New Roman"/>
                <a:ea typeface="Arial"/>
              </a:rPr>
              <a:t>MNT reactions with secondary beams at the FRS IC</a:t>
            </a:r>
            <a:endParaRPr lang="en-US" sz="2800" b="0" strike="noStrike" spc="-1" dirty="0">
              <a:solidFill>
                <a:srgbClr val="000000"/>
              </a:solidFill>
              <a:latin typeface="Arial"/>
            </a:endParaRPr>
          </a:p>
        </p:txBody>
      </p:sp>
      <p:pic>
        <p:nvPicPr>
          <p:cNvPr id="104" name="Grafik 103"/>
          <p:cNvPicPr/>
          <p:nvPr/>
        </p:nvPicPr>
        <p:blipFill>
          <a:blip r:embed="rId3"/>
          <a:stretch/>
        </p:blipFill>
        <p:spPr>
          <a:xfrm>
            <a:off x="9000" y="11880"/>
            <a:ext cx="1280160" cy="585360"/>
          </a:xfrm>
          <a:prstGeom prst="rect">
            <a:avLst/>
          </a:prstGeom>
          <a:ln w="0">
            <a:noFill/>
          </a:ln>
        </p:spPr>
      </p:pic>
      <p:pic>
        <p:nvPicPr>
          <p:cNvPr id="105" name="Grafik 104"/>
          <p:cNvPicPr/>
          <p:nvPr/>
        </p:nvPicPr>
        <p:blipFill>
          <a:blip r:embed="rId3"/>
          <a:stretch/>
        </p:blipFill>
        <p:spPr>
          <a:xfrm>
            <a:off x="9404640" y="11520"/>
            <a:ext cx="1280160" cy="585360"/>
          </a:xfrm>
          <a:prstGeom prst="rect">
            <a:avLst/>
          </a:prstGeom>
          <a:ln w="0">
            <a:noFill/>
          </a:ln>
        </p:spPr>
      </p:pic>
      <p:sp>
        <p:nvSpPr>
          <p:cNvPr id="110" name="PlaceHolder 2"/>
          <p:cNvSpPr>
            <a:spLocks noGrp="1"/>
          </p:cNvSpPr>
          <p:nvPr>
            <p:ph type="title"/>
          </p:nvPr>
        </p:nvSpPr>
        <p:spPr>
          <a:xfrm>
            <a:off x="0" y="7224480"/>
            <a:ext cx="10692000" cy="343080"/>
          </a:xfrm>
          <a:prstGeom prst="rect">
            <a:avLst/>
          </a:prstGeom>
          <a:solidFill>
            <a:srgbClr val="009598"/>
          </a:solidFill>
          <a:ln w="9360">
            <a:noFill/>
          </a:ln>
        </p:spPr>
        <p:txBody>
          <a:bodyPr anchor="ctr">
            <a:noAutofit/>
          </a:bodyPr>
          <a:lstStyle/>
          <a:p>
            <a:pPr indent="0" algn="ctr">
              <a:lnSpc>
                <a:spcPct val="100000"/>
              </a:lnSpc>
              <a:buNone/>
            </a:pPr>
            <a:r>
              <a:rPr lang="en-US" sz="1800" b="1" strike="noStrike" spc="-1">
                <a:solidFill>
                  <a:srgbClr val="FFFFFF"/>
                </a:solidFill>
                <a:latin typeface="Times New Roman"/>
              </a:rPr>
              <a:t>Timo Dickel | JLU Gießen                                                                Super-FRS EC Meeting April 27 – 28, 2023</a:t>
            </a:r>
            <a:endParaRPr lang="en-US" sz="1800" b="0" strike="noStrike" spc="-1">
              <a:solidFill>
                <a:srgbClr val="000000"/>
              </a:solidFill>
              <a:latin typeface="Arial"/>
            </a:endParaRPr>
          </a:p>
        </p:txBody>
      </p:sp>
      <p:sp>
        <p:nvSpPr>
          <p:cNvPr id="19" name="PlaceHolder 2"/>
          <p:cNvSpPr txBox="1">
            <a:spLocks/>
          </p:cNvSpPr>
          <p:nvPr/>
        </p:nvSpPr>
        <p:spPr>
          <a:xfrm>
            <a:off x="0" y="7216595"/>
            <a:ext cx="10692000" cy="343080"/>
          </a:xfrm>
          <a:prstGeom prst="rect">
            <a:avLst/>
          </a:prstGeom>
          <a:solidFill>
            <a:srgbClr val="009598"/>
          </a:solidFill>
          <a:ln w="9360">
            <a:noFill/>
          </a:ln>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indent="0" algn="ctr">
              <a:lnSpc>
                <a:spcPct val="100000"/>
              </a:lnSpc>
              <a:buNone/>
            </a:pPr>
            <a:r>
              <a:rPr lang="en-US" sz="1800" b="1" strike="noStrike" spc="-1" dirty="0">
                <a:solidFill>
                  <a:srgbClr val="FFFFFF"/>
                </a:solidFill>
                <a:latin typeface="Times New Roman"/>
              </a:rPr>
              <a:t>Timo Dickel 					Super-FRS EC Meeting, Walldorf, 18/19.01.2024</a:t>
            </a:r>
            <a:endParaRPr lang="en-US" sz="1800" b="0" strike="noStrike" spc="-1" dirty="0">
              <a:solidFill>
                <a:srgbClr val="000000"/>
              </a:solidFill>
              <a:latin typeface="Arial"/>
            </a:endParaRPr>
          </a:p>
        </p:txBody>
      </p:sp>
      <p:sp>
        <p:nvSpPr>
          <p:cNvPr id="2" name="Textfeld 1"/>
          <p:cNvSpPr txBox="1"/>
          <p:nvPr/>
        </p:nvSpPr>
        <p:spPr>
          <a:xfrm>
            <a:off x="1873405" y="1293543"/>
            <a:ext cx="6348213" cy="2246769"/>
          </a:xfrm>
          <a:prstGeom prst="rect">
            <a:avLst/>
          </a:prstGeom>
          <a:noFill/>
        </p:spPr>
        <p:txBody>
          <a:bodyPr wrap="none" rtlCol="0">
            <a:spAutoFit/>
          </a:bodyPr>
          <a:lstStyle/>
          <a:p>
            <a:r>
              <a:rPr lang="en-US" sz="2000" dirty="0"/>
              <a:t>Comparison to primary beam:</a:t>
            </a:r>
          </a:p>
          <a:p>
            <a:r>
              <a:rPr lang="en-US" sz="2000" dirty="0"/>
              <a:t>	Factor 2 loss in energy spread</a:t>
            </a:r>
          </a:p>
          <a:p>
            <a:r>
              <a:rPr lang="en-US" sz="2000" dirty="0"/>
              <a:t>	Factor 2 loss in focusing (LISE is to optimistic)</a:t>
            </a:r>
          </a:p>
          <a:p>
            <a:pPr marL="285750" indent="-285750">
              <a:buFont typeface="Wingdings" panose="05000000000000000000" pitchFamily="2" charset="2"/>
              <a:buChar char="à"/>
            </a:pPr>
            <a:r>
              <a:rPr lang="en-US" sz="2000" dirty="0">
                <a:sym typeface="Wingdings" panose="05000000000000000000" pitchFamily="2" charset="2"/>
              </a:rPr>
              <a:t>5E5 (LISE++) correspond to 1E5 </a:t>
            </a:r>
            <a:r>
              <a:rPr lang="en-US" sz="2000" baseline="30000" dirty="0">
                <a:sym typeface="Wingdings" panose="05000000000000000000" pitchFamily="2" charset="2"/>
              </a:rPr>
              <a:t>236</a:t>
            </a:r>
            <a:r>
              <a:rPr lang="en-US" sz="2000" dirty="0">
                <a:sym typeface="Wingdings" panose="05000000000000000000" pitchFamily="2" charset="2"/>
              </a:rPr>
              <a:t>U/s (reality), </a:t>
            </a:r>
          </a:p>
          <a:p>
            <a:r>
              <a:rPr lang="en-US" sz="2000" dirty="0">
                <a:sym typeface="Wingdings" panose="05000000000000000000" pitchFamily="2" charset="2"/>
              </a:rPr>
              <a:t>	so factor 100 lower</a:t>
            </a:r>
          </a:p>
          <a:p>
            <a:r>
              <a:rPr lang="en-US" sz="2000" dirty="0">
                <a:sym typeface="Wingdings" panose="05000000000000000000" pitchFamily="2" charset="2"/>
              </a:rPr>
              <a:t>Sensitivity limit for S117: 0.1 </a:t>
            </a:r>
            <a:r>
              <a:rPr lang="en-US" sz="2000" dirty="0" err="1">
                <a:sym typeface="Wingdings" panose="05000000000000000000" pitchFamily="2" charset="2"/>
              </a:rPr>
              <a:t>mbarn</a:t>
            </a:r>
            <a:endParaRPr lang="en-US" sz="2000" dirty="0">
              <a:sym typeface="Wingdings" panose="05000000000000000000" pitchFamily="2" charset="2"/>
            </a:endParaRPr>
          </a:p>
          <a:p>
            <a:r>
              <a:rPr lang="en-US" sz="2000" dirty="0">
                <a:sym typeface="Wingdings" panose="05000000000000000000" pitchFamily="2" charset="2"/>
              </a:rPr>
              <a:t> sensitivity limit 10 </a:t>
            </a:r>
            <a:r>
              <a:rPr lang="en-US" sz="2000" dirty="0" err="1">
                <a:sym typeface="Wingdings" panose="05000000000000000000" pitchFamily="2" charset="2"/>
              </a:rPr>
              <a:t>mbarn</a:t>
            </a:r>
            <a:endParaRPr lang="en-US" sz="2000" dirty="0"/>
          </a:p>
        </p:txBody>
      </p:sp>
      <p:sp>
        <p:nvSpPr>
          <p:cNvPr id="3" name="Textfeld 2"/>
          <p:cNvSpPr txBox="1"/>
          <p:nvPr/>
        </p:nvSpPr>
        <p:spPr>
          <a:xfrm>
            <a:off x="2620536" y="3541705"/>
            <a:ext cx="6045245" cy="369332"/>
          </a:xfrm>
          <a:prstGeom prst="rect">
            <a:avLst/>
          </a:prstGeom>
          <a:noFill/>
        </p:spPr>
        <p:txBody>
          <a:bodyPr wrap="none" rtlCol="0">
            <a:spAutoFit/>
          </a:bodyPr>
          <a:lstStyle/>
          <a:p>
            <a:r>
              <a:rPr lang="en-US" dirty="0"/>
              <a:t>more than 10 isotopes on reach above the sensitivity limit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101"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Textfeld 101"/>
          <p:cNvSpPr txBox="1"/>
          <p:nvPr/>
        </p:nvSpPr>
        <p:spPr>
          <a:xfrm>
            <a:off x="2994102" y="737087"/>
            <a:ext cx="5083491" cy="309600"/>
          </a:xfrm>
          <a:prstGeom prst="rect">
            <a:avLst/>
          </a:prstGeom>
          <a:noFill/>
          <a:ln w="0">
            <a:noFill/>
          </a:ln>
        </p:spPr>
        <p:txBody>
          <a:bodyPr lIns="0" tIns="0" rIns="0" bIns="0" anchor="t">
            <a:noAutofit/>
          </a:bodyPr>
          <a:lstStyle/>
          <a:p>
            <a:r>
              <a:rPr lang="en-US" sz="2200" b="1" strike="noStrike" spc="-1" dirty="0">
                <a:solidFill>
                  <a:srgbClr val="CE181E"/>
                </a:solidFill>
                <a:latin typeface="Times New Roman"/>
              </a:rPr>
              <a:t>Other Issues for both MNT experiments</a:t>
            </a:r>
            <a:endParaRPr lang="en-US" sz="2200" b="0" strike="noStrike" spc="-1" dirty="0">
              <a:solidFill>
                <a:srgbClr val="000000"/>
              </a:solidFill>
              <a:latin typeface="Arial"/>
            </a:endParaRPr>
          </a:p>
        </p:txBody>
      </p:sp>
      <p:sp>
        <p:nvSpPr>
          <p:cNvPr id="103" name="PlaceHolder 1"/>
          <p:cNvSpPr>
            <a:spLocks noGrp="1"/>
          </p:cNvSpPr>
          <p:nvPr>
            <p:ph type="title" idx="4294967295"/>
          </p:nvPr>
        </p:nvSpPr>
        <p:spPr>
          <a:xfrm>
            <a:off x="0" y="9360"/>
            <a:ext cx="10692000" cy="585360"/>
          </a:xfrm>
          <a:prstGeom prst="rect">
            <a:avLst/>
          </a:prstGeom>
          <a:solidFill>
            <a:srgbClr val="009598"/>
          </a:solidFill>
          <a:ln w="9360">
            <a:noFill/>
          </a:ln>
        </p:spPr>
        <p:txBody>
          <a:bodyPr anchor="ctr">
            <a:noAutofit/>
          </a:bodyPr>
          <a:lstStyle/>
          <a:p>
            <a:pPr algn="ctr">
              <a:lnSpc>
                <a:spcPct val="100000"/>
              </a:lnSpc>
            </a:pPr>
            <a:r>
              <a:rPr lang="en-US" sz="2800" b="1" spc="-1" dirty="0">
                <a:solidFill>
                  <a:srgbClr val="FFFFFF"/>
                </a:solidFill>
                <a:latin typeface="Times New Roman"/>
                <a:ea typeface="Arial"/>
              </a:rPr>
              <a:t>MNT reactions with secondary beams at the FRS IC</a:t>
            </a:r>
            <a:endParaRPr lang="en-US" sz="2800" b="0" strike="noStrike" spc="-1" dirty="0">
              <a:solidFill>
                <a:srgbClr val="000000"/>
              </a:solidFill>
              <a:latin typeface="Arial"/>
            </a:endParaRPr>
          </a:p>
        </p:txBody>
      </p:sp>
      <p:pic>
        <p:nvPicPr>
          <p:cNvPr id="104" name="Grafik 103"/>
          <p:cNvPicPr/>
          <p:nvPr/>
        </p:nvPicPr>
        <p:blipFill>
          <a:blip r:embed="rId2"/>
          <a:stretch/>
        </p:blipFill>
        <p:spPr>
          <a:xfrm>
            <a:off x="9000" y="11880"/>
            <a:ext cx="1280160" cy="585360"/>
          </a:xfrm>
          <a:prstGeom prst="rect">
            <a:avLst/>
          </a:prstGeom>
          <a:ln w="0">
            <a:noFill/>
          </a:ln>
        </p:spPr>
      </p:pic>
      <p:pic>
        <p:nvPicPr>
          <p:cNvPr id="105" name="Grafik 104"/>
          <p:cNvPicPr/>
          <p:nvPr/>
        </p:nvPicPr>
        <p:blipFill>
          <a:blip r:embed="rId2"/>
          <a:stretch/>
        </p:blipFill>
        <p:spPr>
          <a:xfrm>
            <a:off x="9404640" y="11520"/>
            <a:ext cx="1280160" cy="585360"/>
          </a:xfrm>
          <a:prstGeom prst="rect">
            <a:avLst/>
          </a:prstGeom>
          <a:ln w="0">
            <a:noFill/>
          </a:ln>
        </p:spPr>
      </p:pic>
      <p:sp>
        <p:nvSpPr>
          <p:cNvPr id="110" name="PlaceHolder 2"/>
          <p:cNvSpPr>
            <a:spLocks noGrp="1"/>
          </p:cNvSpPr>
          <p:nvPr>
            <p:ph type="title" idx="4294967295"/>
          </p:nvPr>
        </p:nvSpPr>
        <p:spPr>
          <a:xfrm>
            <a:off x="0" y="7224480"/>
            <a:ext cx="10692000" cy="343080"/>
          </a:xfrm>
          <a:prstGeom prst="rect">
            <a:avLst/>
          </a:prstGeom>
          <a:solidFill>
            <a:srgbClr val="009598"/>
          </a:solidFill>
          <a:ln w="9360">
            <a:noFill/>
          </a:ln>
        </p:spPr>
        <p:txBody>
          <a:bodyPr anchor="ctr">
            <a:noAutofit/>
          </a:bodyPr>
          <a:lstStyle/>
          <a:p>
            <a:pPr indent="0" algn="ctr">
              <a:lnSpc>
                <a:spcPct val="100000"/>
              </a:lnSpc>
              <a:buNone/>
            </a:pPr>
            <a:r>
              <a:rPr lang="en-US" sz="1800" b="1" strike="noStrike" spc="-1">
                <a:solidFill>
                  <a:srgbClr val="FFFFFF"/>
                </a:solidFill>
                <a:latin typeface="Times New Roman"/>
              </a:rPr>
              <a:t>Timo Dickel | JLU Gießen                                                                Super-FRS EC Meeting April 27 – 28, 2023</a:t>
            </a:r>
            <a:endParaRPr lang="en-US" sz="1800" b="0" strike="noStrike" spc="-1">
              <a:solidFill>
                <a:srgbClr val="000000"/>
              </a:solidFill>
              <a:latin typeface="Arial"/>
            </a:endParaRPr>
          </a:p>
        </p:txBody>
      </p:sp>
      <p:sp>
        <p:nvSpPr>
          <p:cNvPr id="19" name="PlaceHolder 2"/>
          <p:cNvSpPr txBox="1">
            <a:spLocks/>
          </p:cNvSpPr>
          <p:nvPr/>
        </p:nvSpPr>
        <p:spPr>
          <a:xfrm>
            <a:off x="0" y="7216595"/>
            <a:ext cx="10692000" cy="343080"/>
          </a:xfrm>
          <a:prstGeom prst="rect">
            <a:avLst/>
          </a:prstGeom>
          <a:solidFill>
            <a:srgbClr val="009598"/>
          </a:solidFill>
          <a:ln w="9360">
            <a:noFill/>
          </a:ln>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indent="0" algn="ctr">
              <a:lnSpc>
                <a:spcPct val="100000"/>
              </a:lnSpc>
              <a:buNone/>
            </a:pPr>
            <a:r>
              <a:rPr lang="en-US" sz="1800" b="1" strike="noStrike" spc="-1" dirty="0">
                <a:solidFill>
                  <a:srgbClr val="FFFFFF"/>
                </a:solidFill>
                <a:latin typeface="Times New Roman"/>
              </a:rPr>
              <a:t>Timo Dickel 					Super-FRS EC Meeting, Walldorf, 18/19.01.2024</a:t>
            </a:r>
            <a:endParaRPr lang="en-US" sz="1800" b="0" strike="noStrike" spc="-1" dirty="0">
              <a:solidFill>
                <a:srgbClr val="000000"/>
              </a:solidFill>
              <a:latin typeface="Arial"/>
            </a:endParaRPr>
          </a:p>
        </p:txBody>
      </p:sp>
      <p:sp>
        <p:nvSpPr>
          <p:cNvPr id="2" name="Textfeld 1"/>
          <p:cNvSpPr txBox="1"/>
          <p:nvPr/>
        </p:nvSpPr>
        <p:spPr>
          <a:xfrm>
            <a:off x="429323" y="1265846"/>
            <a:ext cx="10063976" cy="3170099"/>
          </a:xfrm>
          <a:prstGeom prst="rect">
            <a:avLst/>
          </a:prstGeom>
          <a:noFill/>
        </p:spPr>
        <p:txBody>
          <a:bodyPr wrap="square" rtlCol="0">
            <a:spAutoFit/>
          </a:bodyPr>
          <a:lstStyle/>
          <a:p>
            <a:pPr marL="342900" indent="-342900">
              <a:buFont typeface="Arial" panose="020B0604020202020204" pitchFamily="34" charset="0"/>
              <a:buChar char="•"/>
            </a:pPr>
            <a:r>
              <a:rPr lang="en-US" sz="2000" dirty="0"/>
              <a:t>All detectors (S2 and S4) have to be on drives, because they are needed to setup the beam, but for the experiment they have to be removed due to the high rate</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S4 roof has to be closed to allow operation up to 10</a:t>
            </a:r>
            <a:r>
              <a:rPr lang="en-US" sz="2000" baseline="30000" dirty="0"/>
              <a:t>7</a:t>
            </a:r>
            <a:r>
              <a:rPr lang="en-US" sz="2000" dirty="0"/>
              <a:t> </a:t>
            </a:r>
            <a:r>
              <a:rPr lang="en-US" sz="2000" baseline="30000" dirty="0"/>
              <a:t>238</a:t>
            </a:r>
            <a:r>
              <a:rPr lang="en-US" sz="2000" dirty="0"/>
              <a:t>U / s</a:t>
            </a:r>
          </a:p>
          <a:p>
            <a:pPr marL="342900" indent="-342900">
              <a:buFont typeface="Arial" panose="020B0604020202020204" pitchFamily="34" charset="0"/>
              <a:buChar char="•"/>
            </a:pPr>
            <a:endParaRPr lang="en-US" sz="2000" dirty="0"/>
          </a:p>
          <a:p>
            <a:r>
              <a:rPr lang="en-US" sz="2000" dirty="0"/>
              <a:t>Before and after the experiment</a:t>
            </a:r>
          </a:p>
          <a:p>
            <a:pPr marL="342900" indent="-342900">
              <a:buFont typeface="Arial" panose="020B0604020202020204" pitchFamily="34" charset="0"/>
              <a:buChar char="•"/>
            </a:pPr>
            <a:r>
              <a:rPr lang="en-US" sz="2000" dirty="0"/>
              <a:t>no other changes </a:t>
            </a:r>
          </a:p>
          <a:p>
            <a:pPr marL="342900" indent="-342900">
              <a:buFont typeface="Arial" panose="020B0604020202020204" pitchFamily="34" charset="0"/>
              <a:buChar char="•"/>
            </a:pPr>
            <a:r>
              <a:rPr lang="en-US" sz="2000" dirty="0"/>
              <a:t>calibrations needed as shown but does not influence other experiments</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p:txBody>
      </p:sp>
    </p:spTree>
    <p:extLst>
      <p:ext uri="{BB962C8B-B14F-4D97-AF65-F5344CB8AC3E}">
        <p14:creationId xmlns:p14="http://schemas.microsoft.com/office/powerpoint/2010/main" val="26067100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616</Words>
  <Application>Microsoft Office PowerPoint</Application>
  <PresentationFormat>Benutzerdefiniert</PresentationFormat>
  <Paragraphs>58</Paragraphs>
  <Slides>4</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4</vt:i4>
      </vt:variant>
    </vt:vector>
  </HeadingPairs>
  <TitlesOfParts>
    <vt:vector size="10" baseType="lpstr">
      <vt:lpstr>StarSymbol</vt:lpstr>
      <vt:lpstr>Arial</vt:lpstr>
      <vt:lpstr>Symbol</vt:lpstr>
      <vt:lpstr>Times New Roman</vt:lpstr>
      <vt:lpstr>Wingdings</vt:lpstr>
      <vt:lpstr>Office Theme</vt:lpstr>
      <vt:lpstr>S179 - First test of MNT reactions with  secondary beams at the FRS Ion Catcher</vt:lpstr>
      <vt:lpstr>MNT reactions with secondary beams at the FRS IC</vt:lpstr>
      <vt:lpstr>MNT reactions with secondary beams at the FRS IC</vt:lpstr>
      <vt:lpstr>MNT reactions with secondary beams at the FRS IC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First test of MNT reactions with secondary beams  at the FRS Ion Catcher</dc:title>
  <dc:subject/>
  <dc:creator>Dickel, Timo Dr.</dc:creator>
  <dc:description/>
  <cp:lastModifiedBy>Dickel, Timo Dr.</cp:lastModifiedBy>
  <cp:revision>213</cp:revision>
  <dcterms:created xsi:type="dcterms:W3CDTF">2020-10-22T12:56:57Z</dcterms:created>
  <dcterms:modified xsi:type="dcterms:W3CDTF">2024-01-18T10:58:13Z</dcterms:modified>
  <dc:language>en-US</dc:language>
</cp:coreProperties>
</file>