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5" r:id="rId1"/>
  </p:sldMasterIdLst>
  <p:notesMasterIdLst>
    <p:notesMasterId r:id="rId11"/>
  </p:notesMasterIdLst>
  <p:handoutMasterIdLst>
    <p:handoutMasterId r:id="rId12"/>
  </p:handoutMasterIdLst>
  <p:sldIdLst>
    <p:sldId id="256" r:id="rId2"/>
    <p:sldId id="263" r:id="rId3"/>
    <p:sldId id="265" r:id="rId4"/>
    <p:sldId id="259" r:id="rId5"/>
    <p:sldId id="257" r:id="rId6"/>
    <p:sldId id="266" r:id="rId7"/>
    <p:sldId id="262" r:id="rId8"/>
    <p:sldId id="267" r:id="rId9"/>
    <p:sldId id="261" r:id="rId10"/>
  </p:sldIdLst>
  <p:sldSz cx="9144000" cy="5143500" type="screen16x9"/>
  <p:notesSz cx="6858000" cy="9144000"/>
  <p:custDataLst>
    <p:tags r:id="rId13"/>
  </p:custDataLst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5A9F"/>
    <a:srgbClr val="FEB341"/>
    <a:srgbClr val="275791"/>
    <a:srgbClr val="FDBB63"/>
    <a:srgbClr val="666666"/>
    <a:srgbClr val="333333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725" autoAdjust="0"/>
    <p:restoredTop sz="90901" autoAdjust="0"/>
  </p:normalViewPr>
  <p:slideViewPr>
    <p:cSldViewPr snapToGrid="0" snapToObjects="1">
      <p:cViewPr varScale="1">
        <p:scale>
          <a:sx n="88" d="100"/>
          <a:sy n="88" d="100"/>
        </p:scale>
        <p:origin x="876" y="7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51660-0934-124D-A4B3-496C7F320307}" type="datetimeFigureOut">
              <a:rPr lang="de-DE" smtClean="0"/>
              <a:t>06.10.2023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3A3EDE-7EBB-0F4A-80C2-34DB9D2E2E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8215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C828EF-C252-394A-93BF-1C478CFA0896}" type="datetimeFigureOut">
              <a:rPr lang="de-DE" smtClean="0"/>
              <a:t>06.10.2023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E02386-BEE7-5D4D-B4E7-4BB579C478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90198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02386-BEE7-5D4D-B4E7-4BB579C47884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10931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02386-BEE7-5D4D-B4E7-4BB579C47884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25614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02386-BEE7-5D4D-B4E7-4BB579C47884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11587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02386-BEE7-5D4D-B4E7-4BB579C47884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91492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02386-BEE7-5D4D-B4E7-4BB579C47884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3513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7040B52E-6118-F844-8FBE-85B6AFDC9E2A}"/>
              </a:ext>
            </a:extLst>
          </p:cNvPr>
          <p:cNvGrpSpPr/>
          <p:nvPr userDrawn="1"/>
        </p:nvGrpSpPr>
        <p:grpSpPr>
          <a:xfrm>
            <a:off x="1502578" y="976199"/>
            <a:ext cx="7426269" cy="3877686"/>
            <a:chOff x="1502578" y="976199"/>
            <a:chExt cx="7426269" cy="3877686"/>
          </a:xfrm>
        </p:grpSpPr>
        <p:sp>
          <p:nvSpPr>
            <p:cNvPr id="4" name="Rechteck 3">
              <a:extLst>
                <a:ext uri="{FF2B5EF4-FFF2-40B4-BE49-F238E27FC236}">
                  <a16:creationId xmlns:a16="http://schemas.microsoft.com/office/drawing/2014/main" id="{3FAB316F-95F1-6040-AB6B-EF23A5D58FAF}"/>
                </a:ext>
              </a:extLst>
            </p:cNvPr>
            <p:cNvSpPr/>
            <p:nvPr userDrawn="1"/>
          </p:nvSpPr>
          <p:spPr>
            <a:xfrm>
              <a:off x="7781365" y="3854824"/>
              <a:ext cx="1147482" cy="9990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dirty="0"/>
            </a:p>
          </p:txBody>
        </p:sp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9DE39F29-B8C0-C64D-ADFE-A8AFF963CB1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02578" y="976199"/>
              <a:ext cx="6099496" cy="3877686"/>
            </a:xfrm>
            <a:prstGeom prst="rect">
              <a:avLst/>
            </a:prstGeom>
          </p:spPr>
        </p:pic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151529" y="2738074"/>
            <a:ext cx="4303059" cy="584900"/>
          </a:xfrm>
        </p:spPr>
        <p:txBody>
          <a:bodyPr anchor="b" anchorCtr="0">
            <a:noAutofit/>
          </a:bodyPr>
          <a:lstStyle>
            <a:lvl1pPr algn="ctr">
              <a:defRPr sz="2400">
                <a:solidFill>
                  <a:srgbClr val="666666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151529" y="3322973"/>
            <a:ext cx="4303060" cy="531851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bg1">
                    <a:lumMod val="6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13" name="Rechteck 12"/>
          <p:cNvSpPr/>
          <p:nvPr userDrawn="1"/>
        </p:nvSpPr>
        <p:spPr>
          <a:xfrm>
            <a:off x="404091" y="4987636"/>
            <a:ext cx="3371273" cy="155864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</p:spTree>
    <p:extLst>
      <p:ext uri="{BB962C8B-B14F-4D97-AF65-F5344CB8AC3E}">
        <p14:creationId xmlns:p14="http://schemas.microsoft.com/office/powerpoint/2010/main" val="2409936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23547" y="4914483"/>
            <a:ext cx="82528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62401" y="4920459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Name/Vortragstitel</a:t>
            </a:r>
            <a:endParaRPr lang="de-DE" dirty="0"/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3BF80593-284C-244D-84D3-4D7255E83A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7634" y="130629"/>
            <a:ext cx="6071291" cy="701284"/>
          </a:xfrm>
        </p:spPr>
        <p:txBody>
          <a:bodyPr anchor="b"/>
          <a:lstStyle>
            <a:lvl1pPr marL="0" indent="0" algn="l">
              <a:buNone/>
              <a:defRPr sz="2000" b="1"/>
            </a:lvl1pPr>
          </a:lstStyle>
          <a:p>
            <a:r>
              <a:rPr lang="de-DE" dirty="0"/>
              <a:t>Titel hinzufügen</a:t>
            </a:r>
          </a:p>
        </p:txBody>
      </p:sp>
    </p:spTree>
    <p:extLst>
      <p:ext uri="{BB962C8B-B14F-4D97-AF65-F5344CB8AC3E}">
        <p14:creationId xmlns:p14="http://schemas.microsoft.com/office/powerpoint/2010/main" val="947664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13"/>
          </p:nvPr>
        </p:nvSpPr>
        <p:spPr>
          <a:xfrm>
            <a:off x="7099001" y="4914483"/>
            <a:ext cx="8498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9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62401" y="4920459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Name/Vortragstitel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66025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4" name="Datumsplatzhalter 4"/>
          <p:cNvSpPr>
            <a:spLocks noGrp="1"/>
          </p:cNvSpPr>
          <p:nvPr>
            <p:ph type="dt" sz="half" idx="2"/>
          </p:nvPr>
        </p:nvSpPr>
        <p:spPr>
          <a:xfrm>
            <a:off x="7099001" y="4914483"/>
            <a:ext cx="8498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7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62401" y="4920459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Name/Vortragstitel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89792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Gerade Verbindung 26">
            <a:extLst>
              <a:ext uri="{FF2B5EF4-FFF2-40B4-BE49-F238E27FC236}">
                <a16:creationId xmlns:a16="http://schemas.microsoft.com/office/drawing/2014/main" id="{943494DA-FA9D-1447-B70B-2896FD77F5D0}"/>
              </a:ext>
            </a:extLst>
          </p:cNvPr>
          <p:cNvCxnSpPr/>
          <p:nvPr userDrawn="1"/>
        </p:nvCxnSpPr>
        <p:spPr>
          <a:xfrm>
            <a:off x="0" y="5049583"/>
            <a:ext cx="9144000" cy="0"/>
          </a:xfrm>
          <a:prstGeom prst="line">
            <a:avLst/>
          </a:prstGeom>
          <a:ln w="2032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Bild 6" descr="GSI_Logo_rgb.png">
            <a:extLst>
              <a:ext uri="{FF2B5EF4-FFF2-40B4-BE49-F238E27FC236}">
                <a16:creationId xmlns:a16="http://schemas.microsoft.com/office/drawing/2014/main" id="{0E0D4DB1-EEDA-A644-B002-75EBF9968E0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839" y="363875"/>
            <a:ext cx="1129081" cy="376361"/>
          </a:xfrm>
          <a:prstGeom prst="rect">
            <a:avLst/>
          </a:prstGeom>
        </p:spPr>
      </p:pic>
      <p:cxnSp>
        <p:nvCxnSpPr>
          <p:cNvPr id="23" name="Gerade Verbindung 22">
            <a:extLst>
              <a:ext uri="{FF2B5EF4-FFF2-40B4-BE49-F238E27FC236}">
                <a16:creationId xmlns:a16="http://schemas.microsoft.com/office/drawing/2014/main" id="{2AC6B5F8-0827-6645-B5C9-ED4385971D8F}"/>
              </a:ext>
            </a:extLst>
          </p:cNvPr>
          <p:cNvCxnSpPr/>
          <p:nvPr userDrawn="1"/>
        </p:nvCxnSpPr>
        <p:spPr>
          <a:xfrm>
            <a:off x="0" y="826224"/>
            <a:ext cx="9144000" cy="0"/>
          </a:xfrm>
          <a:prstGeom prst="line">
            <a:avLst/>
          </a:prstGeom>
          <a:ln w="2032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hteck 23">
            <a:extLst>
              <a:ext uri="{FF2B5EF4-FFF2-40B4-BE49-F238E27FC236}">
                <a16:creationId xmlns:a16="http://schemas.microsoft.com/office/drawing/2014/main" id="{CC9BBC89-C94F-2342-BFB0-0C52DC04C485}"/>
              </a:ext>
            </a:extLst>
          </p:cNvPr>
          <p:cNvSpPr>
            <a:spLocks/>
          </p:cNvSpPr>
          <p:nvPr userDrawn="1"/>
        </p:nvSpPr>
        <p:spPr>
          <a:xfrm>
            <a:off x="-1" y="727074"/>
            <a:ext cx="201600" cy="201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5E807027-043F-224A-B8A1-2EA6FD7AA9B7}"/>
              </a:ext>
            </a:extLst>
          </p:cNvPr>
          <p:cNvSpPr>
            <a:spLocks/>
          </p:cNvSpPr>
          <p:nvPr userDrawn="1"/>
        </p:nvSpPr>
        <p:spPr>
          <a:xfrm>
            <a:off x="-1" y="4949824"/>
            <a:ext cx="203277" cy="203277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17635" y="1088015"/>
            <a:ext cx="8420176" cy="36776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15792" y="4914482"/>
            <a:ext cx="74489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435270" y="4950517"/>
            <a:ext cx="3527133" cy="20774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750" dirty="0">
                <a:solidFill>
                  <a:srgbClr val="333333"/>
                </a:solidFill>
                <a:latin typeface="Arial"/>
                <a:cs typeface="Arial"/>
              </a:rPr>
              <a:t>FAIR GmbH | GSI GmbH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17638" y="231075"/>
            <a:ext cx="6129236" cy="59066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51256" y="4914482"/>
            <a:ext cx="84837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333333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4013201" y="4920458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Name/Vortragstitel</a:t>
            </a:r>
            <a:endParaRPr lang="de-DE" dirty="0"/>
          </a:p>
        </p:txBody>
      </p:sp>
      <p:pic>
        <p:nvPicPr>
          <p:cNvPr id="13" name="Bild 12" descr="FAIR_Logo_rgb.png">
            <a:extLst>
              <a:ext uri="{FF2B5EF4-FFF2-40B4-BE49-F238E27FC236}">
                <a16:creationId xmlns:a16="http://schemas.microsoft.com/office/drawing/2014/main" id="{6EBF7B64-1F60-354C-83F5-CFA893F204BE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0829" y="206825"/>
            <a:ext cx="775055" cy="645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88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0" r:id="rId2"/>
    <p:sldLayoutId id="2147483652" r:id="rId3"/>
    <p:sldLayoutId id="2147483654" r:id="rId4"/>
  </p:sldLayoutIdLst>
  <p:hf sldNum="0" hdr="0" ftr="0" dt="0"/>
  <p:txStyles>
    <p:titleStyle>
      <a:lvl1pPr algn="l" defTabSz="342900" rtl="0" eaLnBrk="1" latinLnBrk="0" hangingPunct="1">
        <a:spcBef>
          <a:spcPct val="0"/>
        </a:spcBef>
        <a:buNone/>
        <a:defRPr sz="1800" b="1" kern="1200">
          <a:solidFill>
            <a:srgbClr val="333333"/>
          </a:solidFill>
          <a:latin typeface="Arial"/>
          <a:ea typeface="+mj-ea"/>
          <a:cs typeface="Arial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800" kern="1200">
          <a:solidFill>
            <a:srgbClr val="333333"/>
          </a:solidFill>
          <a:latin typeface="Arial"/>
          <a:ea typeface="+mn-ea"/>
          <a:cs typeface="Arial"/>
        </a:defRPr>
      </a:lvl1pPr>
      <a:lvl2pPr marL="557213" indent="-214313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500" kern="1200">
          <a:solidFill>
            <a:srgbClr val="333333"/>
          </a:solidFill>
          <a:latin typeface="Arial"/>
          <a:ea typeface="+mn-ea"/>
          <a:cs typeface="Arial"/>
        </a:defRPr>
      </a:lvl2pPr>
      <a:lvl3pPr marL="857250" indent="-171450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350" kern="1200">
          <a:solidFill>
            <a:srgbClr val="333333"/>
          </a:solidFill>
          <a:latin typeface="Arial"/>
          <a:ea typeface="+mn-ea"/>
          <a:cs typeface="Arial"/>
        </a:defRPr>
      </a:lvl3pPr>
      <a:lvl4pPr marL="1200150" indent="-171450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200" kern="1200">
          <a:solidFill>
            <a:srgbClr val="333333"/>
          </a:solidFill>
          <a:latin typeface="Arial"/>
          <a:ea typeface="+mn-ea"/>
          <a:cs typeface="Arial"/>
        </a:defRPr>
      </a:lvl4pPr>
      <a:lvl5pPr marL="1543050" indent="-171450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050" kern="1200">
          <a:solidFill>
            <a:srgbClr val="333333"/>
          </a:solidFill>
          <a:latin typeface="Arial"/>
          <a:ea typeface="+mn-ea"/>
          <a:cs typeface="Arial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svg"/><Relationship Id="rId11" Type="http://schemas.openxmlformats.org/officeDocument/2006/relationships/image" Target="../media/image18.png"/><Relationship Id="rId5" Type="http://schemas.openxmlformats.org/officeDocument/2006/relationships/image" Target="../media/image15.png"/><Relationship Id="rId10" Type="http://schemas.openxmlformats.org/officeDocument/2006/relationships/image" Target="../media/image28.svg"/><Relationship Id="rId4" Type="http://schemas.openxmlformats.org/officeDocument/2006/relationships/image" Target="../media/image22.sv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svg"/><Relationship Id="rId11" Type="http://schemas.openxmlformats.org/officeDocument/2006/relationships/image" Target="../media/image19.png"/><Relationship Id="rId5" Type="http://schemas.openxmlformats.org/officeDocument/2006/relationships/image" Target="../media/image15.png"/><Relationship Id="rId10" Type="http://schemas.openxmlformats.org/officeDocument/2006/relationships/image" Target="../media/image28.svg"/><Relationship Id="rId4" Type="http://schemas.openxmlformats.org/officeDocument/2006/relationships/image" Target="../media/image22.sv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hyperlink" Target="https://www.gsi.de/work/administration/stabsabteilungen_stellen/technologietransfer/helmholtz-academy-for-intrapreneurshi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3200" dirty="0"/>
              <a:t>HAFIS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Helmholtz Academy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Intrapreneurship</a:t>
            </a:r>
            <a:r>
              <a:rPr lang="de-DE" dirty="0"/>
              <a:t> </a:t>
            </a:r>
          </a:p>
        </p:txBody>
      </p:sp>
      <p:pic>
        <p:nvPicPr>
          <p:cNvPr id="1026" name="Picture 2" descr="BAIP">
            <a:extLst>
              <a:ext uri="{FF2B5EF4-FFF2-40B4-BE49-F238E27FC236}">
                <a16:creationId xmlns:a16="http://schemas.microsoft.com/office/drawing/2014/main" id="{0443F579-A8E4-CA45-FD07-D747967FE1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3" t="20570" r="11281" b="20448"/>
          <a:stretch/>
        </p:blipFill>
        <p:spPr bwMode="auto">
          <a:xfrm>
            <a:off x="233757" y="170629"/>
            <a:ext cx="1766923" cy="521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fik 4" descr="Ein Bild, das Grafiken, Kreis, Screenshot, Schrift enthält.&#10;&#10;Automatisch generierte Beschreibung">
            <a:extLst>
              <a:ext uri="{FF2B5EF4-FFF2-40B4-BE49-F238E27FC236}">
                <a16:creationId xmlns:a16="http://schemas.microsoft.com/office/drawing/2014/main" id="{EF6ADFFB-FCEB-9CC6-100D-A0D4EF4C36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318" y="1182548"/>
            <a:ext cx="850900" cy="9906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032ABD4B-58A6-A81C-13E7-B7BBA16393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318" y="3502298"/>
            <a:ext cx="883461" cy="168897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D111A719-0688-B92C-DFFD-AD7EA3B95A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757" y="4152558"/>
            <a:ext cx="1086279" cy="325883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21698F1F-EF9F-3433-C3C9-6689027716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6318" y="2645551"/>
            <a:ext cx="883461" cy="324802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" y="-1"/>
            <a:ext cx="9139428" cy="5143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19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3200" dirty="0"/>
              <a:t>HAFIS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Helmholtz Academy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Intrapreneurship</a:t>
            </a:r>
            <a:r>
              <a:rPr lang="de-DE" dirty="0"/>
              <a:t> </a:t>
            </a:r>
          </a:p>
        </p:txBody>
      </p:sp>
      <p:pic>
        <p:nvPicPr>
          <p:cNvPr id="1026" name="Picture 2" descr="BAIP">
            <a:extLst>
              <a:ext uri="{FF2B5EF4-FFF2-40B4-BE49-F238E27FC236}">
                <a16:creationId xmlns:a16="http://schemas.microsoft.com/office/drawing/2014/main" id="{0443F579-A8E4-CA45-FD07-D747967FE1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3" t="20570" r="11281" b="20448"/>
          <a:stretch/>
        </p:blipFill>
        <p:spPr bwMode="auto">
          <a:xfrm>
            <a:off x="233757" y="170629"/>
            <a:ext cx="1766923" cy="521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fik 4" descr="Ein Bild, das Grafiken, Kreis, Screenshot, Schrift enthält.&#10;&#10;Automatisch generierte Beschreibung">
            <a:extLst>
              <a:ext uri="{FF2B5EF4-FFF2-40B4-BE49-F238E27FC236}">
                <a16:creationId xmlns:a16="http://schemas.microsoft.com/office/drawing/2014/main" id="{EF6ADFFB-FCEB-9CC6-100D-A0D4EF4C36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318" y="1182548"/>
            <a:ext cx="850900" cy="9906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032ABD4B-58A6-A81C-13E7-B7BBA16393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318" y="3502298"/>
            <a:ext cx="883461" cy="168897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D111A719-0688-B92C-DFFD-AD7EA3B95A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757" y="4152558"/>
            <a:ext cx="1086279" cy="325883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21698F1F-EF9F-3433-C3C9-6689027716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6318" y="2645551"/>
            <a:ext cx="883461" cy="324802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" y="-1"/>
            <a:ext cx="9139428" cy="5143501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8"/>
          <a:srcRect l="12223" r="10619"/>
          <a:stretch/>
        </p:blipFill>
        <p:spPr>
          <a:xfrm>
            <a:off x="7203237" y="3538440"/>
            <a:ext cx="594914" cy="777059"/>
          </a:xfrm>
          <a:prstGeom prst="rec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3798067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3200" dirty="0"/>
              <a:t>HAFIS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Helmholtz Academy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Intrapreneurship</a:t>
            </a:r>
            <a:r>
              <a:rPr lang="de-DE" dirty="0"/>
              <a:t> </a:t>
            </a:r>
          </a:p>
        </p:txBody>
      </p:sp>
      <p:pic>
        <p:nvPicPr>
          <p:cNvPr id="1026" name="Picture 2" descr="BAIP">
            <a:extLst>
              <a:ext uri="{FF2B5EF4-FFF2-40B4-BE49-F238E27FC236}">
                <a16:creationId xmlns:a16="http://schemas.microsoft.com/office/drawing/2014/main" id="{0443F579-A8E4-CA45-FD07-D747967FE1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3" t="20570" r="11281" b="20448"/>
          <a:stretch/>
        </p:blipFill>
        <p:spPr bwMode="auto">
          <a:xfrm>
            <a:off x="233757" y="170629"/>
            <a:ext cx="1766923" cy="521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fik 4" descr="Ein Bild, das Grafiken, Kreis, Screenshot, Schrift enthält.&#10;&#10;Automatisch generierte Beschreibung">
            <a:extLst>
              <a:ext uri="{FF2B5EF4-FFF2-40B4-BE49-F238E27FC236}">
                <a16:creationId xmlns:a16="http://schemas.microsoft.com/office/drawing/2014/main" id="{EF6ADFFB-FCEB-9CC6-100D-A0D4EF4C36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318" y="1182548"/>
            <a:ext cx="850900" cy="9906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032ABD4B-58A6-A81C-13E7-B7BBA16393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318" y="3502298"/>
            <a:ext cx="883461" cy="168897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D111A719-0688-B92C-DFFD-AD7EA3B95A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757" y="4152558"/>
            <a:ext cx="1086279" cy="325883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21698F1F-EF9F-3433-C3C9-6689027716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6318" y="2645551"/>
            <a:ext cx="883461" cy="324802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" y="0"/>
            <a:ext cx="913942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3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Konzept</a:t>
            </a:r>
          </a:p>
        </p:txBody>
      </p:sp>
      <p:sp>
        <p:nvSpPr>
          <p:cNvPr id="4" name="Pfeil nach rechts 3"/>
          <p:cNvSpPr/>
          <p:nvPr/>
        </p:nvSpPr>
        <p:spPr>
          <a:xfrm>
            <a:off x="2137488" y="2647819"/>
            <a:ext cx="5921527" cy="432000"/>
          </a:xfrm>
          <a:prstGeom prst="rightArrow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200" dirty="0"/>
              <a:t>Durchlauf (9M)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3385593" y="3553288"/>
            <a:ext cx="2065282" cy="33855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sz="1600" dirty="0"/>
              <a:t>Meilensteinevents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5450875" y="3272948"/>
            <a:ext cx="2564524" cy="58477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sz="1600" dirty="0"/>
              <a:t>Coaches begleiten und übermitteln Fähigkeiten</a:t>
            </a:r>
          </a:p>
        </p:txBody>
      </p:sp>
      <p:cxnSp>
        <p:nvCxnSpPr>
          <p:cNvPr id="11" name="Gerader Verbinder 10"/>
          <p:cNvCxnSpPr/>
          <p:nvPr/>
        </p:nvCxnSpPr>
        <p:spPr>
          <a:xfrm>
            <a:off x="4181225" y="3038803"/>
            <a:ext cx="107732" cy="514485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Gerader Verbinder 12"/>
          <p:cNvCxnSpPr>
            <a:cxnSpLocks/>
          </p:cNvCxnSpPr>
          <p:nvPr/>
        </p:nvCxnSpPr>
        <p:spPr>
          <a:xfrm>
            <a:off x="6151420" y="3079819"/>
            <a:ext cx="368041" cy="193992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feld 14"/>
          <p:cNvSpPr txBox="1"/>
          <p:nvPr/>
        </p:nvSpPr>
        <p:spPr>
          <a:xfrm>
            <a:off x="1134593" y="3339310"/>
            <a:ext cx="2065282" cy="58477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sz="1600" dirty="0"/>
              <a:t>Branchenspezifische Experten</a:t>
            </a:r>
          </a:p>
        </p:txBody>
      </p:sp>
      <p:cxnSp>
        <p:nvCxnSpPr>
          <p:cNvPr id="16" name="Gerader Verbinder 15"/>
          <p:cNvCxnSpPr>
            <a:cxnSpLocks/>
          </p:cNvCxnSpPr>
          <p:nvPr/>
        </p:nvCxnSpPr>
        <p:spPr>
          <a:xfrm flipH="1">
            <a:off x="3166358" y="3079819"/>
            <a:ext cx="89958" cy="368136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feld 17"/>
          <p:cNvSpPr txBox="1"/>
          <p:nvPr/>
        </p:nvSpPr>
        <p:spPr>
          <a:xfrm>
            <a:off x="2575677" y="1908145"/>
            <a:ext cx="2065282" cy="58477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sz="1600" dirty="0"/>
              <a:t>Thematischer Schwerpunkt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4598697" y="1817320"/>
            <a:ext cx="2829381" cy="58477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r>
              <a:rPr lang="de-DE" sz="1600" dirty="0"/>
              <a:t>Wissenstransfer/Technologie-transfer/Gründungen</a:t>
            </a:r>
          </a:p>
        </p:txBody>
      </p:sp>
      <p:sp>
        <p:nvSpPr>
          <p:cNvPr id="20" name="Rechteck 19"/>
          <p:cNvSpPr/>
          <p:nvPr/>
        </p:nvSpPr>
        <p:spPr>
          <a:xfrm>
            <a:off x="720916" y="2755174"/>
            <a:ext cx="1416572" cy="216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200" dirty="0"/>
              <a:t>Teambildung (3M)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592863" y="1998970"/>
            <a:ext cx="2065282" cy="58477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sz="1600" dirty="0"/>
              <a:t>Teilnehmenden-Akquise</a:t>
            </a:r>
          </a:p>
        </p:txBody>
      </p:sp>
      <p:cxnSp>
        <p:nvCxnSpPr>
          <p:cNvPr id="17" name="Gerader Verbinder 16"/>
          <p:cNvCxnSpPr/>
          <p:nvPr/>
        </p:nvCxnSpPr>
        <p:spPr>
          <a:xfrm flipH="1">
            <a:off x="3043873" y="2425134"/>
            <a:ext cx="145832" cy="26372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Gerader Verbinder 21"/>
          <p:cNvCxnSpPr>
            <a:cxnSpLocks/>
          </p:cNvCxnSpPr>
          <p:nvPr/>
        </p:nvCxnSpPr>
        <p:spPr>
          <a:xfrm>
            <a:off x="6780666" y="2298588"/>
            <a:ext cx="294947" cy="349231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Gerader Verbinder 22"/>
          <p:cNvCxnSpPr/>
          <p:nvPr/>
        </p:nvCxnSpPr>
        <p:spPr>
          <a:xfrm>
            <a:off x="1522108" y="2393399"/>
            <a:ext cx="72916" cy="312728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feld 11">
            <a:extLst>
              <a:ext uri="{FF2B5EF4-FFF2-40B4-BE49-F238E27FC236}">
                <a16:creationId xmlns:a16="http://schemas.microsoft.com/office/drawing/2014/main" id="{C6ABF80C-8D50-BF0C-1002-AD8FA1335558}"/>
              </a:ext>
            </a:extLst>
          </p:cNvPr>
          <p:cNvSpPr txBox="1"/>
          <p:nvPr/>
        </p:nvSpPr>
        <p:spPr>
          <a:xfrm>
            <a:off x="3602312" y="4949488"/>
            <a:ext cx="1822935" cy="215444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z="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Moritz Spreng | Technologietransfer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" y="0"/>
            <a:ext cx="913942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443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:a16="http://schemas.microsoft.com/office/drawing/2014/main" id="{DCF0ED91-8326-674D-9950-B0C2EE218F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Projektbasiertes Lernen</a:t>
            </a:r>
          </a:p>
        </p:txBody>
      </p:sp>
      <p:sp>
        <p:nvSpPr>
          <p:cNvPr id="5" name="Pfeil nach rechts 4">
            <a:extLst>
              <a:ext uri="{FF2B5EF4-FFF2-40B4-BE49-F238E27FC236}">
                <a16:creationId xmlns:a16="http://schemas.microsoft.com/office/drawing/2014/main" id="{1200FDC2-4ECE-F6F8-BAA6-931DFCF306EE}"/>
              </a:ext>
            </a:extLst>
          </p:cNvPr>
          <p:cNvSpPr/>
          <p:nvPr/>
        </p:nvSpPr>
        <p:spPr>
          <a:xfrm>
            <a:off x="1514475" y="2575886"/>
            <a:ext cx="3968758" cy="336884"/>
          </a:xfrm>
          <a:prstGeom prst="rightArrow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400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373DB6E8-8623-64FA-E930-CA263C243D1B}"/>
              </a:ext>
            </a:extLst>
          </p:cNvPr>
          <p:cNvSpPr txBox="1"/>
          <p:nvPr/>
        </p:nvSpPr>
        <p:spPr>
          <a:xfrm>
            <a:off x="6730808" y="1515076"/>
            <a:ext cx="2162663" cy="58477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sz="1600" dirty="0"/>
              <a:t>Identifizieren von Transferpotentialen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C97CC599-78CA-90CE-7A4A-4F78BD85E359}"/>
              </a:ext>
            </a:extLst>
          </p:cNvPr>
          <p:cNvSpPr txBox="1"/>
          <p:nvPr/>
        </p:nvSpPr>
        <p:spPr>
          <a:xfrm>
            <a:off x="6730809" y="2442832"/>
            <a:ext cx="2162663" cy="58477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sz="1600" dirty="0"/>
              <a:t>Umsetzen von Transferprojekten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CE190E33-824D-B58F-A9A6-75BCE8589D9E}"/>
              </a:ext>
            </a:extLst>
          </p:cNvPr>
          <p:cNvSpPr txBox="1"/>
          <p:nvPr/>
        </p:nvSpPr>
        <p:spPr>
          <a:xfrm>
            <a:off x="6708266" y="3308487"/>
            <a:ext cx="2162663" cy="58477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sz="1600" dirty="0"/>
              <a:t>Industriemittel für eigene Abteilung</a:t>
            </a:r>
          </a:p>
        </p:txBody>
      </p:sp>
      <p:pic>
        <p:nvPicPr>
          <p:cNvPr id="12" name="Grafik 11" descr="Glühbirne und Zahnrad mit einfarbiger Füllung">
            <a:extLst>
              <a:ext uri="{FF2B5EF4-FFF2-40B4-BE49-F238E27FC236}">
                <a16:creationId xmlns:a16="http://schemas.microsoft.com/office/drawing/2014/main" id="{A50690A4-C7A7-CEED-FEE0-12A8A01A0C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202172" y="1515076"/>
            <a:ext cx="528638" cy="528638"/>
          </a:xfrm>
          <a:prstGeom prst="rect">
            <a:avLst/>
          </a:prstGeom>
        </p:spPr>
      </p:pic>
      <p:pic>
        <p:nvPicPr>
          <p:cNvPr id="14" name="Grafik 13" descr="Zahnräder mit einfarbiger Füllung">
            <a:extLst>
              <a:ext uri="{FF2B5EF4-FFF2-40B4-BE49-F238E27FC236}">
                <a16:creationId xmlns:a16="http://schemas.microsoft.com/office/drawing/2014/main" id="{30D85D46-42DC-E5D6-A34E-A5B7B33585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6232145" y="2473204"/>
            <a:ext cx="477234" cy="477234"/>
          </a:xfrm>
          <a:prstGeom prst="rect">
            <a:avLst/>
          </a:prstGeom>
        </p:spPr>
      </p:pic>
      <p:pic>
        <p:nvPicPr>
          <p:cNvPr id="16" name="Grafik 15" descr="Euro mit einfarbiger Füllung">
            <a:extLst>
              <a:ext uri="{FF2B5EF4-FFF2-40B4-BE49-F238E27FC236}">
                <a16:creationId xmlns:a16="http://schemas.microsoft.com/office/drawing/2014/main" id="{4691DACA-1C9D-4734-394F-42F6733872C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6232145" y="3355285"/>
            <a:ext cx="411330" cy="411330"/>
          </a:xfrm>
          <a:prstGeom prst="rect">
            <a:avLst/>
          </a:prstGeom>
        </p:spPr>
      </p:pic>
      <p:pic>
        <p:nvPicPr>
          <p:cNvPr id="18" name="Grafik 17" descr="Benutzer mit einfarbiger Füllung">
            <a:extLst>
              <a:ext uri="{FF2B5EF4-FFF2-40B4-BE49-F238E27FC236}">
                <a16:creationId xmlns:a16="http://schemas.microsoft.com/office/drawing/2014/main" id="{923E54E5-2627-B0DE-A566-B19FCBB17AE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420277" y="2393686"/>
            <a:ext cx="701284" cy="701284"/>
          </a:xfrm>
          <a:prstGeom prst="rect">
            <a:avLst/>
          </a:prstGeom>
        </p:spPr>
      </p:pic>
      <p:cxnSp>
        <p:nvCxnSpPr>
          <p:cNvPr id="20" name="Gerade Verbindung 19">
            <a:extLst>
              <a:ext uri="{FF2B5EF4-FFF2-40B4-BE49-F238E27FC236}">
                <a16:creationId xmlns:a16="http://schemas.microsoft.com/office/drawing/2014/main" id="{1400A242-C2D2-0731-5709-DB3A5B11BAD8}"/>
              </a:ext>
            </a:extLst>
          </p:cNvPr>
          <p:cNvCxnSpPr/>
          <p:nvPr/>
        </p:nvCxnSpPr>
        <p:spPr>
          <a:xfrm flipV="1">
            <a:off x="5520056" y="1987232"/>
            <a:ext cx="538948" cy="393701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20">
            <a:extLst>
              <a:ext uri="{FF2B5EF4-FFF2-40B4-BE49-F238E27FC236}">
                <a16:creationId xmlns:a16="http://schemas.microsoft.com/office/drawing/2014/main" id="{AA4CA48A-1F96-487E-7139-EF0A11C88F0D}"/>
              </a:ext>
            </a:extLst>
          </p:cNvPr>
          <p:cNvCxnSpPr>
            <a:cxnSpLocks/>
          </p:cNvCxnSpPr>
          <p:nvPr/>
        </p:nvCxnSpPr>
        <p:spPr>
          <a:xfrm>
            <a:off x="5656374" y="2744328"/>
            <a:ext cx="40263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22">
            <a:extLst>
              <a:ext uri="{FF2B5EF4-FFF2-40B4-BE49-F238E27FC236}">
                <a16:creationId xmlns:a16="http://schemas.microsoft.com/office/drawing/2014/main" id="{2D6F29F1-CDC7-0BCF-61CC-57C109AAB845}"/>
              </a:ext>
            </a:extLst>
          </p:cNvPr>
          <p:cNvCxnSpPr>
            <a:cxnSpLocks/>
          </p:cNvCxnSpPr>
          <p:nvPr/>
        </p:nvCxnSpPr>
        <p:spPr>
          <a:xfrm>
            <a:off x="5527307" y="3080513"/>
            <a:ext cx="531697" cy="351846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feld 24">
            <a:extLst>
              <a:ext uri="{FF2B5EF4-FFF2-40B4-BE49-F238E27FC236}">
                <a16:creationId xmlns:a16="http://schemas.microsoft.com/office/drawing/2014/main" id="{BB941B8E-3E1B-E07C-39BC-C47628CB6065}"/>
              </a:ext>
            </a:extLst>
          </p:cNvPr>
          <p:cNvSpPr txBox="1"/>
          <p:nvPr/>
        </p:nvSpPr>
        <p:spPr>
          <a:xfrm>
            <a:off x="1849529" y="2043714"/>
            <a:ext cx="1378744" cy="40011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sz="2000" b="1" spc="300" dirty="0">
                <a:solidFill>
                  <a:schemeClr val="bg1">
                    <a:lumMod val="65000"/>
                  </a:schemeClr>
                </a:solidFill>
              </a:rPr>
              <a:t>SKILLS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4F65BFC7-8C2B-B23A-4A98-B34F83DE0928}"/>
              </a:ext>
            </a:extLst>
          </p:cNvPr>
          <p:cNvSpPr txBox="1"/>
          <p:nvPr/>
        </p:nvSpPr>
        <p:spPr>
          <a:xfrm>
            <a:off x="3665457" y="3056381"/>
            <a:ext cx="1696647" cy="40011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sz="2000" b="1" spc="300" dirty="0">
                <a:solidFill>
                  <a:schemeClr val="bg1">
                    <a:lumMod val="75000"/>
                  </a:schemeClr>
                </a:solidFill>
              </a:rPr>
              <a:t>ERFOLGE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4A81BBB6-B1A9-08D0-0042-5CA72BCDA817}"/>
              </a:ext>
            </a:extLst>
          </p:cNvPr>
          <p:cNvSpPr txBox="1"/>
          <p:nvPr/>
        </p:nvSpPr>
        <p:spPr>
          <a:xfrm>
            <a:off x="3353279" y="2211656"/>
            <a:ext cx="1986557" cy="33855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sz="1600" b="1" spc="300" dirty="0">
                <a:solidFill>
                  <a:schemeClr val="bg1">
                    <a:lumMod val="95000"/>
                  </a:schemeClr>
                </a:solidFill>
              </a:rPr>
              <a:t>VERNETZUNG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241A2ABA-CDEF-8662-3EE8-8744042152FF}"/>
              </a:ext>
            </a:extLst>
          </p:cNvPr>
          <p:cNvSpPr txBox="1"/>
          <p:nvPr/>
        </p:nvSpPr>
        <p:spPr>
          <a:xfrm>
            <a:off x="1558450" y="2925693"/>
            <a:ext cx="2328465" cy="33855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sz="1600" b="1" spc="300" dirty="0">
                <a:solidFill>
                  <a:schemeClr val="bg1">
                    <a:lumMod val="85000"/>
                  </a:schemeClr>
                </a:solidFill>
              </a:rPr>
              <a:t>SICHTBARKEIT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B171A3C2-D971-E3B0-33C0-FB5B1DB22183}"/>
              </a:ext>
            </a:extLst>
          </p:cNvPr>
          <p:cNvSpPr txBox="1"/>
          <p:nvPr/>
        </p:nvSpPr>
        <p:spPr>
          <a:xfrm>
            <a:off x="3602312" y="4949488"/>
            <a:ext cx="1822935" cy="215444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z="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Moritz Spreng | Technologietransfer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FFFD5078-07CD-3BDD-202E-707AFE176518}"/>
              </a:ext>
            </a:extLst>
          </p:cNvPr>
          <p:cNvSpPr txBox="1"/>
          <p:nvPr/>
        </p:nvSpPr>
        <p:spPr>
          <a:xfrm>
            <a:off x="338416" y="4486343"/>
            <a:ext cx="8337993" cy="374571"/>
          </a:xfrm>
          <a:prstGeom prst="roundRect">
            <a:avLst/>
          </a:prstGeom>
          <a:ln w="19050">
            <a:solidFill>
              <a:schemeClr val="accent3"/>
            </a:solidFill>
          </a:ln>
        </p:spPr>
        <p:txBody>
          <a:bodyPr vert="horz" wrap="square" lIns="91440" tIns="45720" rIns="91440" bIns="45720" rtlCol="0" anchor="t">
            <a:spAutoFit/>
          </a:bodyPr>
          <a:lstStyle/>
          <a:p>
            <a:pPr algn="ctr"/>
            <a:r>
              <a:rPr lang="de-DE" sz="1600" dirty="0"/>
              <a:t>Transferkultur / Innovationskultur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" y="0"/>
            <a:ext cx="913942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44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:a16="http://schemas.microsoft.com/office/drawing/2014/main" id="{DCF0ED91-8326-674D-9950-B0C2EE218F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Projektbasiertes Lernen</a:t>
            </a:r>
          </a:p>
        </p:txBody>
      </p:sp>
      <p:sp>
        <p:nvSpPr>
          <p:cNvPr id="5" name="Pfeil nach rechts 4">
            <a:extLst>
              <a:ext uri="{FF2B5EF4-FFF2-40B4-BE49-F238E27FC236}">
                <a16:creationId xmlns:a16="http://schemas.microsoft.com/office/drawing/2014/main" id="{1200FDC2-4ECE-F6F8-BAA6-931DFCF306EE}"/>
              </a:ext>
            </a:extLst>
          </p:cNvPr>
          <p:cNvSpPr/>
          <p:nvPr/>
        </p:nvSpPr>
        <p:spPr>
          <a:xfrm>
            <a:off x="1514475" y="2575886"/>
            <a:ext cx="3968758" cy="336884"/>
          </a:xfrm>
          <a:prstGeom prst="rightArrow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400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373DB6E8-8623-64FA-E930-CA263C243D1B}"/>
              </a:ext>
            </a:extLst>
          </p:cNvPr>
          <p:cNvSpPr txBox="1"/>
          <p:nvPr/>
        </p:nvSpPr>
        <p:spPr>
          <a:xfrm>
            <a:off x="6730808" y="1515076"/>
            <a:ext cx="2162663" cy="58477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sz="1600" dirty="0"/>
              <a:t>Identifizieren von Transferpotentialen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C97CC599-78CA-90CE-7A4A-4F78BD85E359}"/>
              </a:ext>
            </a:extLst>
          </p:cNvPr>
          <p:cNvSpPr txBox="1"/>
          <p:nvPr/>
        </p:nvSpPr>
        <p:spPr>
          <a:xfrm>
            <a:off x="6730809" y="2442832"/>
            <a:ext cx="2162663" cy="58477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sz="1600" dirty="0"/>
              <a:t>Umsetzen von Transferprojekten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CE190E33-824D-B58F-A9A6-75BCE8589D9E}"/>
              </a:ext>
            </a:extLst>
          </p:cNvPr>
          <p:cNvSpPr txBox="1"/>
          <p:nvPr/>
        </p:nvSpPr>
        <p:spPr>
          <a:xfrm>
            <a:off x="6708266" y="3308487"/>
            <a:ext cx="2162663" cy="58477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sz="1600" dirty="0"/>
              <a:t>Industriemittel für eigene Abteilung</a:t>
            </a:r>
          </a:p>
        </p:txBody>
      </p:sp>
      <p:pic>
        <p:nvPicPr>
          <p:cNvPr id="12" name="Grafik 11" descr="Glühbirne und Zahnrad mit einfarbiger Füllung">
            <a:extLst>
              <a:ext uri="{FF2B5EF4-FFF2-40B4-BE49-F238E27FC236}">
                <a16:creationId xmlns:a16="http://schemas.microsoft.com/office/drawing/2014/main" id="{A50690A4-C7A7-CEED-FEE0-12A8A01A0C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202172" y="1515076"/>
            <a:ext cx="528638" cy="528638"/>
          </a:xfrm>
          <a:prstGeom prst="rect">
            <a:avLst/>
          </a:prstGeom>
        </p:spPr>
      </p:pic>
      <p:pic>
        <p:nvPicPr>
          <p:cNvPr id="14" name="Grafik 13" descr="Zahnräder mit einfarbiger Füllung">
            <a:extLst>
              <a:ext uri="{FF2B5EF4-FFF2-40B4-BE49-F238E27FC236}">
                <a16:creationId xmlns:a16="http://schemas.microsoft.com/office/drawing/2014/main" id="{30D85D46-42DC-E5D6-A34E-A5B7B33585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6232145" y="2473204"/>
            <a:ext cx="477234" cy="477234"/>
          </a:xfrm>
          <a:prstGeom prst="rect">
            <a:avLst/>
          </a:prstGeom>
        </p:spPr>
      </p:pic>
      <p:pic>
        <p:nvPicPr>
          <p:cNvPr id="16" name="Grafik 15" descr="Euro mit einfarbiger Füllung">
            <a:extLst>
              <a:ext uri="{FF2B5EF4-FFF2-40B4-BE49-F238E27FC236}">
                <a16:creationId xmlns:a16="http://schemas.microsoft.com/office/drawing/2014/main" id="{4691DACA-1C9D-4734-394F-42F6733872C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6232145" y="3355285"/>
            <a:ext cx="411330" cy="411330"/>
          </a:xfrm>
          <a:prstGeom prst="rect">
            <a:avLst/>
          </a:prstGeom>
        </p:spPr>
      </p:pic>
      <p:pic>
        <p:nvPicPr>
          <p:cNvPr id="18" name="Grafik 17" descr="Benutzer mit einfarbiger Füllung">
            <a:extLst>
              <a:ext uri="{FF2B5EF4-FFF2-40B4-BE49-F238E27FC236}">
                <a16:creationId xmlns:a16="http://schemas.microsoft.com/office/drawing/2014/main" id="{923E54E5-2627-B0DE-A566-B19FCBB17AE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420277" y="2393686"/>
            <a:ext cx="701284" cy="701284"/>
          </a:xfrm>
          <a:prstGeom prst="rect">
            <a:avLst/>
          </a:prstGeom>
        </p:spPr>
      </p:pic>
      <p:cxnSp>
        <p:nvCxnSpPr>
          <p:cNvPr id="20" name="Gerade Verbindung 19">
            <a:extLst>
              <a:ext uri="{FF2B5EF4-FFF2-40B4-BE49-F238E27FC236}">
                <a16:creationId xmlns:a16="http://schemas.microsoft.com/office/drawing/2014/main" id="{1400A242-C2D2-0731-5709-DB3A5B11BAD8}"/>
              </a:ext>
            </a:extLst>
          </p:cNvPr>
          <p:cNvCxnSpPr/>
          <p:nvPr/>
        </p:nvCxnSpPr>
        <p:spPr>
          <a:xfrm flipV="1">
            <a:off x="5520056" y="1987232"/>
            <a:ext cx="538948" cy="393701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20">
            <a:extLst>
              <a:ext uri="{FF2B5EF4-FFF2-40B4-BE49-F238E27FC236}">
                <a16:creationId xmlns:a16="http://schemas.microsoft.com/office/drawing/2014/main" id="{AA4CA48A-1F96-487E-7139-EF0A11C88F0D}"/>
              </a:ext>
            </a:extLst>
          </p:cNvPr>
          <p:cNvCxnSpPr>
            <a:cxnSpLocks/>
          </p:cNvCxnSpPr>
          <p:nvPr/>
        </p:nvCxnSpPr>
        <p:spPr>
          <a:xfrm>
            <a:off x="5656374" y="2744328"/>
            <a:ext cx="40263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22">
            <a:extLst>
              <a:ext uri="{FF2B5EF4-FFF2-40B4-BE49-F238E27FC236}">
                <a16:creationId xmlns:a16="http://schemas.microsoft.com/office/drawing/2014/main" id="{2D6F29F1-CDC7-0BCF-61CC-57C109AAB845}"/>
              </a:ext>
            </a:extLst>
          </p:cNvPr>
          <p:cNvCxnSpPr>
            <a:cxnSpLocks/>
          </p:cNvCxnSpPr>
          <p:nvPr/>
        </p:nvCxnSpPr>
        <p:spPr>
          <a:xfrm>
            <a:off x="5527307" y="3080513"/>
            <a:ext cx="531697" cy="351846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feld 24">
            <a:extLst>
              <a:ext uri="{FF2B5EF4-FFF2-40B4-BE49-F238E27FC236}">
                <a16:creationId xmlns:a16="http://schemas.microsoft.com/office/drawing/2014/main" id="{BB941B8E-3E1B-E07C-39BC-C47628CB6065}"/>
              </a:ext>
            </a:extLst>
          </p:cNvPr>
          <p:cNvSpPr txBox="1"/>
          <p:nvPr/>
        </p:nvSpPr>
        <p:spPr>
          <a:xfrm>
            <a:off x="1849529" y="2043714"/>
            <a:ext cx="1378744" cy="40011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sz="2000" b="1" spc="300" dirty="0">
                <a:solidFill>
                  <a:schemeClr val="bg1">
                    <a:lumMod val="65000"/>
                  </a:schemeClr>
                </a:solidFill>
              </a:rPr>
              <a:t>SKILLS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4F65BFC7-8C2B-B23A-4A98-B34F83DE0928}"/>
              </a:ext>
            </a:extLst>
          </p:cNvPr>
          <p:cNvSpPr txBox="1"/>
          <p:nvPr/>
        </p:nvSpPr>
        <p:spPr>
          <a:xfrm>
            <a:off x="3665457" y="3056381"/>
            <a:ext cx="1696647" cy="40011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sz="2000" b="1" spc="300" dirty="0">
                <a:solidFill>
                  <a:schemeClr val="bg1">
                    <a:lumMod val="75000"/>
                  </a:schemeClr>
                </a:solidFill>
              </a:rPr>
              <a:t>ERFOLGE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4A81BBB6-B1A9-08D0-0042-5CA72BCDA817}"/>
              </a:ext>
            </a:extLst>
          </p:cNvPr>
          <p:cNvSpPr txBox="1"/>
          <p:nvPr/>
        </p:nvSpPr>
        <p:spPr>
          <a:xfrm>
            <a:off x="3353279" y="2211656"/>
            <a:ext cx="1986557" cy="33855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sz="1600" b="1" spc="300" dirty="0">
                <a:solidFill>
                  <a:schemeClr val="bg1">
                    <a:lumMod val="95000"/>
                  </a:schemeClr>
                </a:solidFill>
              </a:rPr>
              <a:t>VERNETZUNG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241A2ABA-CDEF-8662-3EE8-8744042152FF}"/>
              </a:ext>
            </a:extLst>
          </p:cNvPr>
          <p:cNvSpPr txBox="1"/>
          <p:nvPr/>
        </p:nvSpPr>
        <p:spPr>
          <a:xfrm>
            <a:off x="1558450" y="2925693"/>
            <a:ext cx="2328465" cy="33855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sz="1600" b="1" spc="300" dirty="0">
                <a:solidFill>
                  <a:schemeClr val="bg1">
                    <a:lumMod val="85000"/>
                  </a:schemeClr>
                </a:solidFill>
              </a:rPr>
              <a:t>SICHTBARKEIT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B171A3C2-D971-E3B0-33C0-FB5B1DB22183}"/>
              </a:ext>
            </a:extLst>
          </p:cNvPr>
          <p:cNvSpPr txBox="1"/>
          <p:nvPr/>
        </p:nvSpPr>
        <p:spPr>
          <a:xfrm>
            <a:off x="3602312" y="4949488"/>
            <a:ext cx="1822935" cy="215444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z="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Moritz Spreng | Technologietransfer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FFFD5078-07CD-3BDD-202E-707AFE176518}"/>
              </a:ext>
            </a:extLst>
          </p:cNvPr>
          <p:cNvSpPr txBox="1"/>
          <p:nvPr/>
        </p:nvSpPr>
        <p:spPr>
          <a:xfrm>
            <a:off x="338416" y="4486343"/>
            <a:ext cx="8337993" cy="374571"/>
          </a:xfrm>
          <a:prstGeom prst="roundRect">
            <a:avLst/>
          </a:prstGeom>
          <a:ln w="19050">
            <a:solidFill>
              <a:schemeClr val="accent3"/>
            </a:solidFill>
          </a:ln>
        </p:spPr>
        <p:txBody>
          <a:bodyPr vert="horz" wrap="square" lIns="91440" tIns="45720" rIns="91440" bIns="45720" rtlCol="0" anchor="t">
            <a:spAutoFit/>
          </a:bodyPr>
          <a:lstStyle/>
          <a:p>
            <a:pPr algn="ctr"/>
            <a:r>
              <a:rPr lang="de-DE" sz="1600" dirty="0"/>
              <a:t>Transferkultur / Innovationskultur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" y="0"/>
            <a:ext cx="9139428" cy="5143500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3065462" y="1053393"/>
            <a:ext cx="5448136" cy="83479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294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C561327-356A-94B2-BA9B-B79190890DD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Benefit für die Abteilungen</a:t>
            </a:r>
          </a:p>
        </p:txBody>
      </p:sp>
      <p:sp>
        <p:nvSpPr>
          <p:cNvPr id="4" name="Abgerundetes Rechteck 3">
            <a:extLst>
              <a:ext uri="{FF2B5EF4-FFF2-40B4-BE49-F238E27FC236}">
                <a16:creationId xmlns:a16="http://schemas.microsoft.com/office/drawing/2014/main" id="{C916D2A0-7633-248F-11A6-98CD34E8EAD7}"/>
              </a:ext>
            </a:extLst>
          </p:cNvPr>
          <p:cNvSpPr/>
          <p:nvPr/>
        </p:nvSpPr>
        <p:spPr>
          <a:xfrm>
            <a:off x="213725" y="2245076"/>
            <a:ext cx="6909954" cy="2389269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>
              <a:lnSpc>
                <a:spcPct val="200000"/>
              </a:lnSpc>
              <a:buClr>
                <a:schemeClr val="accent3"/>
              </a:buClr>
              <a:buFont typeface="Systemschrift Normal"/>
              <a:buChar char="✓"/>
            </a:pPr>
            <a:r>
              <a:rPr lang="de-DE" dirty="0">
                <a:solidFill>
                  <a:schemeClr val="tx1"/>
                </a:solidFill>
              </a:rPr>
              <a:t>Transferkultur als Indikator für die </a:t>
            </a:r>
            <a:r>
              <a:rPr lang="de-DE" dirty="0" err="1">
                <a:solidFill>
                  <a:schemeClr val="tx1"/>
                </a:solidFill>
              </a:rPr>
              <a:t>PoF</a:t>
            </a:r>
            <a:r>
              <a:rPr lang="de-DE" dirty="0">
                <a:solidFill>
                  <a:schemeClr val="tx1"/>
                </a:solidFill>
              </a:rPr>
              <a:t>-Evaluation</a:t>
            </a:r>
          </a:p>
          <a:p>
            <a:pPr marL="285750" indent="-285750">
              <a:lnSpc>
                <a:spcPct val="200000"/>
              </a:lnSpc>
              <a:buClr>
                <a:schemeClr val="accent3"/>
              </a:buClr>
              <a:buFont typeface="Systemschrift Normal"/>
              <a:buChar char="✓"/>
            </a:pPr>
            <a:r>
              <a:rPr lang="de-DE" dirty="0">
                <a:solidFill>
                  <a:schemeClr val="tx1"/>
                </a:solidFill>
              </a:rPr>
              <a:t>Beitrag zur Transferstrategie von HGF &amp; GSI</a:t>
            </a:r>
          </a:p>
          <a:p>
            <a:pPr marL="285750" indent="-285750">
              <a:lnSpc>
                <a:spcPct val="200000"/>
              </a:lnSpc>
              <a:buClr>
                <a:schemeClr val="accent3"/>
              </a:buClr>
              <a:buFont typeface="Systemschrift Normal"/>
              <a:buChar char="✓"/>
            </a:pPr>
            <a:r>
              <a:rPr lang="de-DE" dirty="0">
                <a:solidFill>
                  <a:schemeClr val="tx1"/>
                </a:solidFill>
              </a:rPr>
              <a:t>Neue Wege für Drittmittelanträge</a:t>
            </a:r>
          </a:p>
          <a:p>
            <a:pPr marL="285750" indent="-285750">
              <a:lnSpc>
                <a:spcPct val="200000"/>
              </a:lnSpc>
              <a:buClr>
                <a:schemeClr val="accent3"/>
              </a:buClr>
              <a:buFont typeface="Systemschrift Normal"/>
              <a:buChar char="✓"/>
            </a:pPr>
            <a:r>
              <a:rPr lang="de-DE" dirty="0">
                <a:solidFill>
                  <a:schemeClr val="tx1"/>
                </a:solidFill>
              </a:rPr>
              <a:t>Finanzielle Rückflüsse aus Transferprojekten</a:t>
            </a:r>
          </a:p>
          <a:p>
            <a:pPr marL="285750" indent="-285750">
              <a:lnSpc>
                <a:spcPct val="200000"/>
              </a:lnSpc>
              <a:buClr>
                <a:schemeClr val="accent3"/>
              </a:buClr>
              <a:buFont typeface="Systemschrift Normal"/>
              <a:buChar char="✓"/>
            </a:pPr>
            <a:r>
              <a:rPr lang="de-DE" dirty="0">
                <a:solidFill>
                  <a:schemeClr val="tx1"/>
                </a:solidFill>
              </a:rPr>
              <a:t>Netzwerk &amp; neue Kontakte</a:t>
            </a:r>
          </a:p>
          <a:p>
            <a:pPr marL="285750" indent="-285750">
              <a:lnSpc>
                <a:spcPct val="200000"/>
              </a:lnSpc>
              <a:buClr>
                <a:schemeClr val="accent3"/>
              </a:buClr>
              <a:buFont typeface="Systemschrift Normal"/>
              <a:buChar char="✓"/>
            </a:pPr>
            <a:endParaRPr lang="de-DE" dirty="0">
              <a:solidFill>
                <a:schemeClr val="tx1"/>
              </a:solidFill>
            </a:endParaRPr>
          </a:p>
          <a:p>
            <a:pPr marL="285750" indent="-285750">
              <a:lnSpc>
                <a:spcPct val="200000"/>
              </a:lnSpc>
              <a:buClr>
                <a:schemeClr val="accent3"/>
              </a:buClr>
              <a:buFont typeface="Systemschrift Normal"/>
              <a:buChar char="✓"/>
            </a:pPr>
            <a:endParaRPr lang="de-DE" dirty="0">
              <a:solidFill>
                <a:schemeClr val="tx1"/>
              </a:solidFill>
            </a:endParaRPr>
          </a:p>
          <a:p>
            <a:pPr marL="285750" indent="-285750">
              <a:lnSpc>
                <a:spcPct val="200000"/>
              </a:lnSpc>
              <a:buClr>
                <a:schemeClr val="accent3"/>
              </a:buClr>
              <a:buFont typeface="Systemschrift Normal"/>
              <a:buChar char="✓"/>
            </a:pP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4C1C4339-8409-A2F1-2065-DB3CCB276FFC}"/>
              </a:ext>
            </a:extLst>
          </p:cNvPr>
          <p:cNvSpPr txBox="1"/>
          <p:nvPr/>
        </p:nvSpPr>
        <p:spPr>
          <a:xfrm>
            <a:off x="3602312" y="4949488"/>
            <a:ext cx="1822935" cy="215444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z="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Moritz Spreng | Technologietransfer</a:t>
            </a:r>
          </a:p>
        </p:txBody>
      </p:sp>
      <p:sp>
        <p:nvSpPr>
          <p:cNvPr id="5" name="Rechteck 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385075" y="495060"/>
            <a:ext cx="3637286" cy="58477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sz="3200" b="1" dirty="0" err="1"/>
              <a:t>Your</a:t>
            </a:r>
            <a:r>
              <a:rPr lang="de-DE" sz="3200" b="1" dirty="0"/>
              <a:t> </a:t>
            </a:r>
            <a:r>
              <a:rPr lang="de-DE" sz="3200" b="1" dirty="0" err="1"/>
              <a:t>contribution</a:t>
            </a:r>
            <a:endParaRPr lang="de-DE" sz="3200" b="1" dirty="0"/>
          </a:p>
        </p:txBody>
      </p:sp>
      <p:sp>
        <p:nvSpPr>
          <p:cNvPr id="2" name="Textfeld 1"/>
          <p:cNvSpPr txBox="1"/>
          <p:nvPr/>
        </p:nvSpPr>
        <p:spPr>
          <a:xfrm>
            <a:off x="959372" y="1209287"/>
            <a:ext cx="1354111" cy="92333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ctr"/>
            <a:r>
              <a:rPr lang="de-DE" sz="5400" dirty="0">
                <a:solidFill>
                  <a:srgbClr val="275791"/>
                </a:solidFill>
                <a:latin typeface="Berlin Sans FB" panose="020E0602020502020306" pitchFamily="34" charset="0"/>
              </a:rPr>
              <a:t>1/10</a:t>
            </a: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053" y="2352627"/>
            <a:ext cx="904747" cy="904747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707" y="3644578"/>
            <a:ext cx="1057438" cy="1057438"/>
          </a:xfrm>
          <a:prstGeom prst="rect">
            <a:avLst/>
          </a:prstGeom>
        </p:spPr>
      </p:pic>
      <p:grpSp>
        <p:nvGrpSpPr>
          <p:cNvPr id="13" name="Gruppieren 12"/>
          <p:cNvGrpSpPr/>
          <p:nvPr/>
        </p:nvGrpSpPr>
        <p:grpSpPr>
          <a:xfrm>
            <a:off x="4280701" y="1929933"/>
            <a:ext cx="3134433" cy="2027267"/>
            <a:chOff x="2384322" y="2896593"/>
            <a:chExt cx="2568759" cy="1704505"/>
          </a:xfrm>
        </p:grpSpPr>
        <p:pic>
          <p:nvPicPr>
            <p:cNvPr id="11" name="Grafik 10"/>
            <p:cNvPicPr>
              <a:picLocks noChangeAspect="1"/>
            </p:cNvPicPr>
            <p:nvPr/>
          </p:nvPicPr>
          <p:blipFill rotWithShape="1"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008" t="70116"/>
            <a:stretch/>
          </p:blipFill>
          <p:spPr>
            <a:xfrm>
              <a:off x="4027358" y="3909607"/>
              <a:ext cx="624590" cy="691491"/>
            </a:xfrm>
            <a:prstGeom prst="rect">
              <a:avLst/>
            </a:prstGeom>
          </p:spPr>
        </p:pic>
        <p:pic>
          <p:nvPicPr>
            <p:cNvPr id="12" name="Grafik 11"/>
            <p:cNvPicPr>
              <a:picLocks noChangeAspect="1"/>
            </p:cNvPicPr>
            <p:nvPr/>
          </p:nvPicPr>
          <p:blipFill rotWithShape="1"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2090"/>
            <a:stretch/>
          </p:blipFill>
          <p:spPr>
            <a:xfrm>
              <a:off x="2384322" y="2896593"/>
              <a:ext cx="2568759" cy="1230699"/>
            </a:xfrm>
            <a:prstGeom prst="rect">
              <a:avLst/>
            </a:prstGeom>
          </p:spPr>
        </p:pic>
      </p:grpSp>
      <p:pic>
        <p:nvPicPr>
          <p:cNvPr id="14" name="Grafik 1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13" t="89083"/>
          <a:stretch/>
        </p:blipFill>
        <p:spPr>
          <a:xfrm>
            <a:off x="4372130" y="4581992"/>
            <a:ext cx="4769583" cy="561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579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Benefit für die Teilnehmenden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9D99AB8E-9997-9D5A-D7B8-C766615E3F2C}"/>
              </a:ext>
            </a:extLst>
          </p:cNvPr>
          <p:cNvSpPr txBox="1"/>
          <p:nvPr/>
        </p:nvSpPr>
        <p:spPr>
          <a:xfrm>
            <a:off x="1227752" y="1217991"/>
            <a:ext cx="3168516" cy="33855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sz="1600" dirty="0">
                <a:solidFill>
                  <a:schemeClr val="bg1">
                    <a:lumMod val="65000"/>
                  </a:schemeClr>
                </a:solidFill>
              </a:rPr>
              <a:t>Eigene Forschung weiter führen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4BB3F5EE-A533-B42C-1F61-722DA99574B9}"/>
              </a:ext>
            </a:extLst>
          </p:cNvPr>
          <p:cNvSpPr txBox="1"/>
          <p:nvPr/>
        </p:nvSpPr>
        <p:spPr>
          <a:xfrm>
            <a:off x="653389" y="1791695"/>
            <a:ext cx="2411280" cy="36933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b="1" dirty="0">
                <a:solidFill>
                  <a:schemeClr val="bg1">
                    <a:lumMod val="50000"/>
                  </a:schemeClr>
                </a:solidFill>
              </a:rPr>
              <a:t>Neue Kompetenzen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0EB3DAEC-442D-0639-0763-401914959CB7}"/>
              </a:ext>
            </a:extLst>
          </p:cNvPr>
          <p:cNvSpPr txBox="1"/>
          <p:nvPr/>
        </p:nvSpPr>
        <p:spPr>
          <a:xfrm>
            <a:off x="474796" y="2451732"/>
            <a:ext cx="4097204" cy="307777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sz="1400" dirty="0">
                <a:solidFill>
                  <a:schemeClr val="bg1">
                    <a:lumMod val="75000"/>
                  </a:schemeClr>
                </a:solidFill>
              </a:rPr>
              <a:t>Qualifizierung für weiteren beruflichen Weg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58EFAF5A-FEF6-CDE5-B39D-0C6012BD5548}"/>
              </a:ext>
            </a:extLst>
          </p:cNvPr>
          <p:cNvSpPr txBox="1"/>
          <p:nvPr/>
        </p:nvSpPr>
        <p:spPr>
          <a:xfrm>
            <a:off x="1768078" y="2887304"/>
            <a:ext cx="3918610" cy="36933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b="1" dirty="0">
                <a:solidFill>
                  <a:schemeClr val="bg1">
                    <a:lumMod val="50000"/>
                  </a:schemeClr>
                </a:solidFill>
              </a:rPr>
              <a:t>Gesellschaftlichen Beitrag leisten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17EB8F1-389D-42AF-7A69-981EF30862CA}"/>
              </a:ext>
            </a:extLst>
          </p:cNvPr>
          <p:cNvSpPr txBox="1"/>
          <p:nvPr/>
        </p:nvSpPr>
        <p:spPr>
          <a:xfrm>
            <a:off x="650081" y="3715472"/>
            <a:ext cx="1825491" cy="33855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sz="1600" dirty="0">
                <a:solidFill>
                  <a:schemeClr val="bg1">
                    <a:lumMod val="65000"/>
                  </a:schemeClr>
                </a:solidFill>
              </a:rPr>
              <a:t>Monetäre Vorteile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3C0FF8BA-4E97-7BEF-1E65-34EA96C51CB0}"/>
              </a:ext>
            </a:extLst>
          </p:cNvPr>
          <p:cNvSpPr txBox="1"/>
          <p:nvPr/>
        </p:nvSpPr>
        <p:spPr>
          <a:xfrm>
            <a:off x="5113271" y="2713735"/>
            <a:ext cx="3832885" cy="307777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sz="1400" dirty="0">
                <a:solidFill>
                  <a:schemeClr val="bg1">
                    <a:lumMod val="75000"/>
                  </a:schemeClr>
                </a:solidFill>
              </a:rPr>
              <a:t>Gesteigerte Attraktivität am Arbeitsmarkt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DD8E408B-55E3-3A45-B652-B7F79E85E486}"/>
              </a:ext>
            </a:extLst>
          </p:cNvPr>
          <p:cNvSpPr txBox="1"/>
          <p:nvPr/>
        </p:nvSpPr>
        <p:spPr>
          <a:xfrm>
            <a:off x="4972543" y="1343301"/>
            <a:ext cx="2478387" cy="33855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sz="1600" dirty="0">
                <a:solidFill>
                  <a:schemeClr val="bg1">
                    <a:lumMod val="65000"/>
                  </a:schemeClr>
                </a:solidFill>
              </a:rPr>
              <a:t>Beruflichen ausprobieren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DCE60080-6ED5-8E39-45AF-9CC872EFDB88}"/>
              </a:ext>
            </a:extLst>
          </p:cNvPr>
          <p:cNvSpPr txBox="1"/>
          <p:nvPr/>
        </p:nvSpPr>
        <p:spPr>
          <a:xfrm>
            <a:off x="4536776" y="2080674"/>
            <a:ext cx="3349923" cy="36933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b="1" dirty="0">
                <a:solidFill>
                  <a:schemeClr val="bg1">
                    <a:lumMod val="50000"/>
                  </a:schemeClr>
                </a:solidFill>
              </a:rPr>
              <a:t>Neue Kontakte &amp; Netzwerk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C10255A0-7A4E-C25B-D812-DE40175891B0}"/>
              </a:ext>
            </a:extLst>
          </p:cNvPr>
          <p:cNvSpPr txBox="1"/>
          <p:nvPr/>
        </p:nvSpPr>
        <p:spPr>
          <a:xfrm>
            <a:off x="4829176" y="3809415"/>
            <a:ext cx="3678537" cy="33855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sz="1600" dirty="0">
                <a:solidFill>
                  <a:schemeClr val="bg1">
                    <a:lumMod val="65000"/>
                  </a:schemeClr>
                </a:solidFill>
              </a:rPr>
              <a:t>Zugänge zu Unterstützungspotentialen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C4EDB20C-490B-89A4-8473-DEC285AAB503}"/>
              </a:ext>
            </a:extLst>
          </p:cNvPr>
          <p:cNvSpPr txBox="1"/>
          <p:nvPr/>
        </p:nvSpPr>
        <p:spPr>
          <a:xfrm>
            <a:off x="3258045" y="3561831"/>
            <a:ext cx="1056781" cy="307777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sz="1400" dirty="0">
                <a:solidFill>
                  <a:schemeClr val="bg1">
                    <a:lumMod val="75000"/>
                  </a:schemeClr>
                </a:solidFill>
              </a:rPr>
              <a:t>Zertifikat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E6012D96-AB4F-3BB4-BBFB-11364466C3EC}"/>
              </a:ext>
            </a:extLst>
          </p:cNvPr>
          <p:cNvSpPr txBox="1"/>
          <p:nvPr/>
        </p:nvSpPr>
        <p:spPr>
          <a:xfrm>
            <a:off x="3602312" y="4949488"/>
            <a:ext cx="1822935" cy="215444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z="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Moritz Spreng | Technologietransfer</a:t>
            </a:r>
          </a:p>
        </p:txBody>
      </p:sp>
      <p:sp>
        <p:nvSpPr>
          <p:cNvPr id="2" name="Rechteck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900" indent="-342900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en-US" dirty="0"/>
              <a:t>industry funding to finance your research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385075" y="495060"/>
            <a:ext cx="3257533" cy="58477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sz="3200" b="1" dirty="0" err="1"/>
              <a:t>Your</a:t>
            </a:r>
            <a:r>
              <a:rPr lang="de-DE" sz="3200" b="1" dirty="0"/>
              <a:t> </a:t>
            </a:r>
            <a:r>
              <a:rPr lang="de-DE" sz="3200" b="1" dirty="0" err="1"/>
              <a:t>benefits</a:t>
            </a:r>
            <a:endParaRPr lang="de-DE" sz="3200" b="1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954" y="1304713"/>
            <a:ext cx="669503" cy="669503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214" y="926897"/>
            <a:ext cx="986435" cy="1069885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444" y="1044920"/>
            <a:ext cx="849909" cy="849909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612" y="2849637"/>
            <a:ext cx="899238" cy="899238"/>
          </a:xfrm>
          <a:prstGeom prst="rect">
            <a:avLst/>
          </a:prstGeom>
        </p:spPr>
      </p:pic>
      <p:pic>
        <p:nvPicPr>
          <p:cNvPr id="21" name="Grafik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825" y="2952058"/>
            <a:ext cx="799902" cy="799902"/>
          </a:xfrm>
          <a:prstGeom prst="rect">
            <a:avLst/>
          </a:prstGeom>
        </p:spPr>
      </p:pic>
      <p:pic>
        <p:nvPicPr>
          <p:cNvPr id="22" name="Grafik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885" y="3168915"/>
            <a:ext cx="418336" cy="418336"/>
          </a:xfrm>
          <a:prstGeom prst="rect">
            <a:avLst/>
          </a:prstGeom>
        </p:spPr>
      </p:pic>
      <p:pic>
        <p:nvPicPr>
          <p:cNvPr id="23" name="Grafik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658" y="3015633"/>
            <a:ext cx="751428" cy="751428"/>
          </a:xfrm>
          <a:prstGeom prst="rect">
            <a:avLst/>
          </a:prstGeom>
        </p:spPr>
      </p:pic>
      <p:sp>
        <p:nvSpPr>
          <p:cNvPr id="18" name="Rechteck 17"/>
          <p:cNvSpPr/>
          <p:nvPr/>
        </p:nvSpPr>
        <p:spPr>
          <a:xfrm>
            <a:off x="248561" y="2034378"/>
            <a:ext cx="29161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Connect</a:t>
            </a:r>
            <a:r>
              <a:rPr lang="de-DE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DE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with</a:t>
            </a:r>
            <a:r>
              <a:rPr lang="de-DE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DE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researchers</a:t>
            </a:r>
            <a:r>
              <a:rPr lang="de-DE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DE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and</a:t>
            </a:r>
            <a:r>
              <a:rPr lang="de-DE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DE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decission</a:t>
            </a:r>
            <a:r>
              <a:rPr lang="de-DE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DE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makers</a:t>
            </a:r>
            <a:endParaRPr lang="de-DE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4" name="Rechteck 23"/>
          <p:cNvSpPr/>
          <p:nvPr/>
        </p:nvSpPr>
        <p:spPr>
          <a:xfrm>
            <a:off x="3513527" y="2036746"/>
            <a:ext cx="18943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4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Learn</a:t>
            </a:r>
            <a:r>
              <a:rPr lang="de-DE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DE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about</a:t>
            </a:r>
            <a:r>
              <a:rPr lang="de-DE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DE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tools</a:t>
            </a:r>
            <a:r>
              <a:rPr lang="de-DE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&amp; </a:t>
            </a:r>
            <a:r>
              <a:rPr lang="de-DE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techniques</a:t>
            </a:r>
            <a:endParaRPr lang="de-DE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5" name="Rechteck 24"/>
          <p:cNvSpPr/>
          <p:nvPr/>
        </p:nvSpPr>
        <p:spPr>
          <a:xfrm>
            <a:off x="5985399" y="2038046"/>
            <a:ext cx="24297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Receive coaching 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from external experts</a:t>
            </a:r>
          </a:p>
        </p:txBody>
      </p:sp>
      <p:sp>
        <p:nvSpPr>
          <p:cNvPr id="26" name="Rechteck 25"/>
          <p:cNvSpPr/>
          <p:nvPr/>
        </p:nvSpPr>
        <p:spPr>
          <a:xfrm>
            <a:off x="248561" y="3878187"/>
            <a:ext cx="27452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Build teams 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and </a:t>
            </a:r>
            <a:r>
              <a:rPr lang="en-US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collaborate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7" name="Rechteck 26"/>
          <p:cNvSpPr/>
          <p:nvPr/>
        </p:nvSpPr>
        <p:spPr>
          <a:xfrm>
            <a:off x="3164700" y="3877491"/>
            <a:ext cx="27452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New </a:t>
            </a:r>
            <a:r>
              <a:rPr lang="en-US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career paths 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and </a:t>
            </a:r>
            <a:r>
              <a:rPr lang="en-US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connect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with industry</a:t>
            </a:r>
          </a:p>
        </p:txBody>
      </p:sp>
      <p:sp>
        <p:nvSpPr>
          <p:cNvPr id="28" name="Rechteck 27"/>
          <p:cNvSpPr/>
          <p:nvPr/>
        </p:nvSpPr>
        <p:spPr>
          <a:xfrm>
            <a:off x="6123482" y="3859928"/>
            <a:ext cx="24407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Industry </a:t>
            </a:r>
            <a:r>
              <a:rPr lang="en-US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funding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to finance your research</a:t>
            </a:r>
          </a:p>
        </p:txBody>
      </p:sp>
      <p:pic>
        <p:nvPicPr>
          <p:cNvPr id="29" name="Grafik 2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13" t="89083"/>
          <a:stretch/>
        </p:blipFill>
        <p:spPr>
          <a:xfrm>
            <a:off x="4372130" y="4581992"/>
            <a:ext cx="4769583" cy="561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45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4" grpId="0"/>
      <p:bldP spid="25" grpId="0"/>
      <p:bldP spid="26" grpId="0"/>
      <p:bldP spid="27" grpId="0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Ihr Beitrag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8136E3E2-0224-0D57-0AC7-FF4822013FB6}"/>
              </a:ext>
            </a:extLst>
          </p:cNvPr>
          <p:cNvSpPr txBox="1"/>
          <p:nvPr/>
        </p:nvSpPr>
        <p:spPr>
          <a:xfrm>
            <a:off x="1932384" y="2382296"/>
            <a:ext cx="5279232" cy="64633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ctr"/>
            <a:r>
              <a:rPr lang="de-DE" sz="3600" dirty="0"/>
              <a:t>Start:</a:t>
            </a:r>
            <a:r>
              <a:rPr lang="de-DE" sz="3600" b="1" dirty="0"/>
              <a:t> Herbst </a:t>
            </a:r>
            <a:r>
              <a:rPr lang="de-DE" sz="3600" b="1" dirty="0">
                <a:solidFill>
                  <a:srgbClr val="FDBB63"/>
                </a:solidFill>
              </a:rPr>
              <a:t>'23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588A5715-B8E3-0B51-AD07-BF7B8709C0E9}"/>
              </a:ext>
            </a:extLst>
          </p:cNvPr>
          <p:cNvSpPr txBox="1"/>
          <p:nvPr/>
        </p:nvSpPr>
        <p:spPr>
          <a:xfrm>
            <a:off x="4929187" y="4290118"/>
            <a:ext cx="2657475" cy="36933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dirty="0"/>
              <a:t>Weitere Informationen: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CE39AAEF-912C-238A-557E-634D52A657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6662" y="3387762"/>
            <a:ext cx="1221580" cy="1221580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F7F38A82-AA12-90FF-0306-DE28EC63FD98}"/>
              </a:ext>
            </a:extLst>
          </p:cNvPr>
          <p:cNvSpPr txBox="1"/>
          <p:nvPr/>
        </p:nvSpPr>
        <p:spPr>
          <a:xfrm>
            <a:off x="2425301" y="4643539"/>
            <a:ext cx="64900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900" dirty="0">
                <a:hlinkClick r:id="rId4"/>
              </a:rPr>
              <a:t>https://www.gsi.de/work/administration/stabsabteilungen_stellen/technologietransfer/helmholtz-academy-for-intrapreneurship</a:t>
            </a:r>
            <a:endParaRPr lang="de-DE" sz="900" dirty="0"/>
          </a:p>
          <a:p>
            <a:endParaRPr lang="de-DE" sz="900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A76C5584-C112-6697-48DE-01EBF61DD495}"/>
              </a:ext>
            </a:extLst>
          </p:cNvPr>
          <p:cNvSpPr txBox="1"/>
          <p:nvPr/>
        </p:nvSpPr>
        <p:spPr>
          <a:xfrm>
            <a:off x="3602312" y="4949488"/>
            <a:ext cx="1822935" cy="215444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z="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Moritz Spreng | Technologietransfer</a:t>
            </a:r>
          </a:p>
        </p:txBody>
      </p:sp>
      <p:sp>
        <p:nvSpPr>
          <p:cNvPr id="4" name="Abgerundetes Rechteck 3">
            <a:extLst>
              <a:ext uri="{FF2B5EF4-FFF2-40B4-BE49-F238E27FC236}">
                <a16:creationId xmlns:a16="http://schemas.microsoft.com/office/drawing/2014/main" id="{7B02DE51-C5D7-9DE7-3355-70DE55956AC5}"/>
              </a:ext>
            </a:extLst>
          </p:cNvPr>
          <p:cNvSpPr/>
          <p:nvPr/>
        </p:nvSpPr>
        <p:spPr>
          <a:xfrm>
            <a:off x="1174884" y="1238356"/>
            <a:ext cx="6909954" cy="1393474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200000"/>
              </a:lnSpc>
              <a:buClr>
                <a:schemeClr val="accent3"/>
              </a:buClr>
            </a:pPr>
            <a:r>
              <a:rPr lang="de-DE" u="sng" dirty="0">
                <a:solidFill>
                  <a:schemeClr val="tx1"/>
                </a:solidFill>
              </a:rPr>
              <a:t>Wer aus Ihrem Team könnte sich für die Academy eignen? </a:t>
            </a:r>
          </a:p>
          <a:p>
            <a:pPr marL="285750" indent="-285750">
              <a:lnSpc>
                <a:spcPct val="200000"/>
              </a:lnSpc>
              <a:buClr>
                <a:schemeClr val="accent3"/>
              </a:buClr>
              <a:buFont typeface="Systemschrift Normal"/>
              <a:buChar char="✓"/>
            </a:pPr>
            <a:endParaRPr lang="de-DE" u="sng" dirty="0">
              <a:solidFill>
                <a:schemeClr val="tx1"/>
              </a:solidFill>
            </a:endParaRPr>
          </a:p>
          <a:p>
            <a:pPr marL="285750" indent="-285750">
              <a:lnSpc>
                <a:spcPct val="200000"/>
              </a:lnSpc>
              <a:buClr>
                <a:schemeClr val="accent3"/>
              </a:buClr>
              <a:buFont typeface="Systemschrift Normal"/>
              <a:buChar char="✓"/>
            </a:pPr>
            <a:endParaRPr lang="de-DE" u="sng" dirty="0">
              <a:solidFill>
                <a:schemeClr val="tx1"/>
              </a:solidFill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16" y="21432"/>
            <a:ext cx="913942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37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I_THEME_MODEL" val="{&quot;showLogo&quot;:true,&quot;logoScale&quot;:1,&quot;logoPosition&quot;:&quot;left&quot;,&quot;logoOffset&quot;:0,&quot;showMessage&quot;:true,&quot;showPageNum&quot;:true,&quot;logo&quot;:null,&quot;logo_dark&quot;:null,&quot;showFooterByDefault&quot;:null,&quot;footerMessage&quot;:&quot;©2022 Proprietary and Confidential. All Rights Reserved.&quot;,&quot;palette_name&quot;:&quot;custom&quot;,&quot;defaultSlideColor&quot;:&quot;theme&quot;,&quot;defaultBackgroundColor&quot;:&quot;background_light&quot;,&quot;styleFonts&quot;:1,&quot;styleFontWeight&quot;:&quot;heavy&quot;,&quot;styleElementStyle&quot;:&quot;filled&quot;,&quot;styleEffect&quot;:&quot;none&quot;,&quot;styleDesign&quot;:1,&quot;styleDecoration&quot;:&quot;none_center&quot;,&quot;styleHeaderAlignment&quot;:&quot;left&quot;,&quot;styleShape&quot;:&quot;circle&quot;,&quot;styleColor&quot;:&quot;slide&quot;,&quot;styleBackground&quot;:&quot;none&quot;,&quot;styleTitleFont&quot;:&quot;sourcesanspro&quot;,&quot;styleBodyFont&quot;:&quot;sourcesanspro&quot;,&quot;styleWeight&quot;:&quot;light&quot;,&quot;styleTitleSlide&quot;:&quot;bar_left&quot;,&quot;fontScale&quot;:1,&quot;iconStyle&quot;:&quot;chunky&quot;,&quot;cjkFont&quot;:&quot;jp&quot;,&quot;isRTL&quot;:false,&quot;colors&quot;:{&quot;accent1&quot;:&quot;#c0504d&quot;,&quot;accent2&quot;:&quot;#9bbb59&quot;,&quot;accent3&quot;:&quot;#8064a2&quot;,&quot;accent4&quot;:&quot;#4bacc6&quot;,&quot;background_accent&quot;:&quot;#eeece1&quot;,&quot;background_dark&quot;:&quot;#000000&quot;,&quot;background_light&quot;:&quot;#ffffff&quot;,&quot;chart1&quot;:&quot;#4f81bd&quot;,&quot;chart2&quot;:&quot;#c0504d&quot;,&quot;chart3&quot;:&quot;#9bbb59&quot;,&quot;chart4&quot;:&quot;#8064a2&quot;,&quot;primary_dark&quot;:&quot;#000000&quot;,&quot;primary_light&quot;:&quot;#ffffff&quot;,&quot;secondary_dark&quot;:&quot;#1f497d&quot;,&quot;secondary_light&quot;:&quot;#eeece1&quot;,&quot;theme&quot;:&quot;#4f81bd&quot;,&quot;chart5&quot;:&quot;#4bacc6&quot;,&quot;accent5&quot;:&quot;#f79646&quot;,&quot;chart6&quot;:&quot;#f79646&quot;,&quot;positive&quot;:&quot;#54C351&quot;,&quot;negative&quot;:&quot;#E04C2B&quot;},&quot;fontHeaderFontId&quot;:&quot;lato&quot;,&quot;fontHeaderWeight&quot;:400,&quot;fontHeaderLetterSpacing&quot;:0,&quot;fontHeaderLineHeight&quot;:1.6,&quot;fontHeaderScaling&quot;:100,&quot;fontHeaderTextTransform&quot;:&quot;auto&quot;,&quot;fontTitleFontId&quot;:&quot;lato&quot;,&quot;fontTitleWeight&quot;:400,&quot;fontTitleLetterSpacing&quot;:0,&quot;fontTitleLineHeight&quot;:1.6,&quot;fontTitleScaling&quot;:100,&quot;fontTitleTextTransform&quot;:&quot;auto&quot;,&quot;fontBodyFontId&quot;:&quot;lato&quot;,&quot;fontBodyWeight&quot;:400,&quot;fontBodyLetterSpacing&quot;:0,&quot;fontBodyLineHeight&quot;:1.6,&quot;fontBodyScaling&quot;:100,&quot;fontBodyTextTransform&quot;:&quot;auto&quot;,&quot;lastThemeEditor&quot;:&quot;simple&quot;}"/>
</p:tagLst>
</file>

<file path=ppt/theme/theme1.xml><?xml version="1.0" encoding="utf-8"?>
<a:theme xmlns:a="http://schemas.openxmlformats.org/drawingml/2006/main" name="fair-gsi-folienmaster_2017_onering">
  <a:themeElements>
    <a:clrScheme name="Benutzerdefiniert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DBB63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/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5" id="{3AECD3E1-8DA4-BA48-8C52-0C39CC25DCAC}" vid="{10909A78-EA76-4346-92A8-E04EFC56BD02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F03F65DE-A17C-43A3-AD7B-A65A86AD8F54}">
  <we:reference id="wa200003964" version="1.0.0.0" store="en-US" storeType="OMEX"/>
  <we:alternateReferences>
    <we:reference id="WA200003964" version="1.0.0.0" store="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fair-gsi-folienmaster_2019_16zu9</Template>
  <TotalTime>0</TotalTime>
  <Words>233</Words>
  <Application>Microsoft Office PowerPoint</Application>
  <PresentationFormat>Bildschirmpräsentation (16:9)</PresentationFormat>
  <Paragraphs>77</Paragraphs>
  <Slides>9</Slides>
  <Notes>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5" baseType="lpstr">
      <vt:lpstr>Arial</vt:lpstr>
      <vt:lpstr>Berlin Sans FB</vt:lpstr>
      <vt:lpstr>Calibri</vt:lpstr>
      <vt:lpstr>Systemschrift Normal</vt:lpstr>
      <vt:lpstr>Wingdings</vt:lpstr>
      <vt:lpstr>fair-gsi-folienmaster_2017_onering</vt:lpstr>
      <vt:lpstr>HAFIS</vt:lpstr>
      <vt:lpstr>HAFIS</vt:lpstr>
      <vt:lpstr>HAFIS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GSI Helmholtzzentrum für Schwerionenforschung 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HAFIS</dc:title>
  <dc:creator>Spreng, Moritz</dc:creator>
  <cp:lastModifiedBy>Spreng, Moritz</cp:lastModifiedBy>
  <cp:revision>50</cp:revision>
  <dcterms:created xsi:type="dcterms:W3CDTF">2022-09-26T13:57:38Z</dcterms:created>
  <dcterms:modified xsi:type="dcterms:W3CDTF">2023-10-06T14:59:24Z</dcterms:modified>
</cp:coreProperties>
</file>