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6" r:id="rId2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519" userDrawn="1">
          <p15:clr>
            <a:srgbClr val="A4A3A4"/>
          </p15:clr>
        </p15:guide>
        <p15:guide id="4" pos="4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B63"/>
    <a:srgbClr val="666666"/>
    <a:srgbClr val="33333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91400" autoAdjust="0"/>
  </p:normalViewPr>
  <p:slideViewPr>
    <p:cSldViewPr snapToGrid="0" snapToObjects="1">
      <p:cViewPr varScale="1">
        <p:scale>
          <a:sx n="106" d="100"/>
          <a:sy n="106" d="100"/>
        </p:scale>
        <p:origin x="878" y="62"/>
      </p:cViewPr>
      <p:guideLst>
        <p:guide orient="horz" pos="1620"/>
        <p:guide pos="2880"/>
        <p:guide pos="1519"/>
        <p:guide pos="4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315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9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800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30" y="3322975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3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08.09.2022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2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5th Beam Time Retreat | Name | 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BF80593-284C-244D-84D3-4D7255E83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635" y="130629"/>
            <a:ext cx="6071291" cy="701284"/>
          </a:xfrm>
        </p:spPr>
        <p:txBody>
          <a:bodyPr anchor="b"/>
          <a:lstStyle>
            <a:lvl1pPr marL="0" indent="0" algn="l">
              <a:buNone/>
              <a:defRPr sz="2000" b="1"/>
            </a:lvl1pPr>
          </a:lstStyle>
          <a:p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841" y="363877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6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7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1" y="4950519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9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7" y="4914482"/>
            <a:ext cx="8483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08.09.2022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2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5th Beam Time Retreat | Name | 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30" y="206827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CED2A18-9F43-791F-3344-E1C6005E6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" y="1001617"/>
            <a:ext cx="4406400" cy="1979183"/>
          </a:xfrm>
        </p:spPr>
        <p:txBody>
          <a:bodyPr/>
          <a:lstStyle/>
          <a:p>
            <a:r>
              <a:rPr lang="en-US" sz="1400" dirty="0"/>
              <a:t>During 2014 pion </a:t>
            </a:r>
            <a:r>
              <a:rPr lang="en-US" sz="1400" dirty="0" smtClean="0"/>
              <a:t>run the beam intensity had to be limited due to high </a:t>
            </a:r>
            <a:r>
              <a:rPr lang="en-US" sz="1400" dirty="0"/>
              <a:t>radiation dose levels </a:t>
            </a:r>
            <a:r>
              <a:rPr lang="en-US" sz="1400" dirty="0" smtClean="0"/>
              <a:t>observed in the target hall, which were caused by beam losses in the extraction region and in HEST.</a:t>
            </a:r>
            <a:endParaRPr lang="en-US" sz="1400" dirty="0"/>
          </a:p>
          <a:p>
            <a:r>
              <a:rPr lang="en-US" sz="1400" dirty="0" smtClean="0"/>
              <a:t>Improvements in HEST to overcome this issue:</a:t>
            </a:r>
          </a:p>
          <a:p>
            <a:pPr lvl="1"/>
            <a:r>
              <a:rPr lang="en-US" sz="1100" dirty="0"/>
              <a:t>Quadrupole vacuum chambers with increased </a:t>
            </a:r>
            <a:r>
              <a:rPr lang="en-US" sz="1100" dirty="0" smtClean="0"/>
              <a:t>apertures</a:t>
            </a:r>
            <a:endParaRPr lang="en-US" sz="1100" dirty="0"/>
          </a:p>
          <a:p>
            <a:pPr lvl="1"/>
            <a:r>
              <a:rPr lang="en-US" sz="1100" dirty="0"/>
              <a:t>Installation of </a:t>
            </a:r>
            <a:r>
              <a:rPr lang="en-US" sz="1100" dirty="0" smtClean="0"/>
              <a:t>BLMs</a:t>
            </a:r>
          </a:p>
          <a:p>
            <a:pPr lvl="1"/>
            <a:r>
              <a:rPr lang="en-US" sz="1100" dirty="0" smtClean="0"/>
              <a:t>New transfer line optics for pion production</a:t>
            </a:r>
            <a:endParaRPr lang="en-US" sz="11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258D5F-2B36-B39E-72FB-513CB4F996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High-Current Study </a:t>
            </a:r>
            <a:r>
              <a:rPr lang="en-US" dirty="0" smtClean="0"/>
              <a:t>for </a:t>
            </a:r>
            <a:r>
              <a:rPr lang="en-US" dirty="0" smtClean="0"/>
              <a:t>HADES Pion Run</a:t>
            </a:r>
            <a:endParaRPr lang="en-US" dirty="0"/>
          </a:p>
        </p:txBody>
      </p:sp>
      <p:sp>
        <p:nvSpPr>
          <p:cNvPr id="4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3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9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9" r="23155" b="67804"/>
          <a:stretch/>
        </p:blipFill>
        <p:spPr>
          <a:xfrm>
            <a:off x="490435" y="3322616"/>
            <a:ext cx="8155526" cy="1476616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1332000" y="4402392"/>
            <a:ext cx="673582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smtClean="0"/>
              <a:t>SIS18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671901" y="3339722"/>
            <a:ext cx="758122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 dirty="0" err="1"/>
              <a:t>p</a:t>
            </a:r>
            <a:r>
              <a:rPr lang="de-DE" sz="1400" dirty="0" err="1" smtClean="0"/>
              <a:t>ion</a:t>
            </a:r>
            <a:r>
              <a:rPr lang="de-DE" sz="1400" dirty="0" smtClean="0"/>
              <a:t> </a:t>
            </a:r>
          </a:p>
          <a:p>
            <a:pPr algn="l"/>
            <a:r>
              <a:rPr lang="de-DE" sz="1400" dirty="0" err="1" smtClean="0"/>
              <a:t>target</a:t>
            </a:r>
            <a:endParaRPr lang="de-DE" sz="1400" dirty="0" smtClean="0"/>
          </a:p>
        </p:txBody>
      </p:sp>
      <p:sp>
        <p:nvSpPr>
          <p:cNvPr id="20" name="Textfeld 19"/>
          <p:cNvSpPr txBox="1"/>
          <p:nvPr/>
        </p:nvSpPr>
        <p:spPr>
          <a:xfrm>
            <a:off x="7712400" y="3575592"/>
            <a:ext cx="805029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smtClean="0"/>
              <a:t>HADES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88"/>
          <a:stretch/>
        </p:blipFill>
        <p:spPr>
          <a:xfrm>
            <a:off x="50400" y="2881422"/>
            <a:ext cx="3708000" cy="963377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" t="65092" r="37441" b="9711"/>
          <a:stretch/>
        </p:blipFill>
        <p:spPr>
          <a:xfrm>
            <a:off x="4655726" y="2226271"/>
            <a:ext cx="4416274" cy="1035731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35835" r="9685" b="1873"/>
          <a:stretch/>
        </p:blipFill>
        <p:spPr>
          <a:xfrm>
            <a:off x="4871533" y="4154017"/>
            <a:ext cx="1064526" cy="1034310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434919" y="3422928"/>
            <a:ext cx="1858201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smtClean="0"/>
              <a:t>8.5E10 </a:t>
            </a:r>
            <a:r>
              <a:rPr lang="de-DE" sz="1400" dirty="0" err="1" smtClean="0"/>
              <a:t>ions</a:t>
            </a:r>
            <a:r>
              <a:rPr lang="de-DE" sz="1400" dirty="0" smtClean="0"/>
              <a:t> in SIS18</a:t>
            </a:r>
          </a:p>
        </p:txBody>
      </p:sp>
      <p:sp>
        <p:nvSpPr>
          <p:cNvPr id="23" name="Rechteck 22"/>
          <p:cNvSpPr/>
          <p:nvPr/>
        </p:nvSpPr>
        <p:spPr>
          <a:xfrm>
            <a:off x="50400" y="2881422"/>
            <a:ext cx="3708000" cy="963377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cxnSp>
        <p:nvCxnSpPr>
          <p:cNvPr id="27" name="Gerade Verbindung mit Pfeil 26"/>
          <p:cNvCxnSpPr/>
          <p:nvPr/>
        </p:nvCxnSpPr>
        <p:spPr>
          <a:xfrm>
            <a:off x="698810" y="3844799"/>
            <a:ext cx="425716" cy="441194"/>
          </a:xfrm>
          <a:prstGeom prst="straightConnector1">
            <a:avLst/>
          </a:prstGeom>
          <a:ln>
            <a:solidFill>
              <a:srgbClr val="FF0000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hteck 28"/>
          <p:cNvSpPr/>
          <p:nvPr/>
        </p:nvSpPr>
        <p:spPr>
          <a:xfrm>
            <a:off x="4655726" y="2226272"/>
            <a:ext cx="4416274" cy="103573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cxnSp>
        <p:nvCxnSpPr>
          <p:cNvPr id="30" name="Gerade Verbindung mit Pfeil 29"/>
          <p:cNvCxnSpPr/>
          <p:nvPr/>
        </p:nvCxnSpPr>
        <p:spPr>
          <a:xfrm>
            <a:off x="6176068" y="3260968"/>
            <a:ext cx="507230" cy="735664"/>
          </a:xfrm>
          <a:prstGeom prst="straightConnector1">
            <a:avLst/>
          </a:prstGeom>
          <a:ln>
            <a:solidFill>
              <a:srgbClr val="FF0000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4672433" y="2959903"/>
            <a:ext cx="1414929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 dirty="0" smtClean="0"/>
              <a:t>@ </a:t>
            </a:r>
            <a:r>
              <a:rPr lang="de-DE" sz="1400" dirty="0" err="1" smtClean="0"/>
              <a:t>pion</a:t>
            </a:r>
            <a:r>
              <a:rPr lang="de-DE" sz="1400" dirty="0" smtClean="0"/>
              <a:t> </a:t>
            </a:r>
            <a:r>
              <a:rPr lang="de-DE" sz="1400" dirty="0" err="1" smtClean="0"/>
              <a:t>target</a:t>
            </a:r>
            <a:endParaRPr lang="de-DE" sz="1400" dirty="0" smtClean="0"/>
          </a:p>
        </p:txBody>
      </p:sp>
      <p:sp>
        <p:nvSpPr>
          <p:cNvPr id="33" name="Rechteck 32"/>
          <p:cNvSpPr/>
          <p:nvPr/>
        </p:nvSpPr>
        <p:spPr>
          <a:xfrm>
            <a:off x="4871532" y="4154017"/>
            <a:ext cx="1064527" cy="103431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cxnSp>
        <p:nvCxnSpPr>
          <p:cNvPr id="34" name="Gerade Verbindung mit Pfeil 33"/>
          <p:cNvCxnSpPr>
            <a:stCxn id="21" idx="3"/>
          </p:cNvCxnSpPr>
          <p:nvPr/>
        </p:nvCxnSpPr>
        <p:spPr>
          <a:xfrm flipV="1">
            <a:off x="5936059" y="4057246"/>
            <a:ext cx="747239" cy="613926"/>
          </a:xfrm>
          <a:prstGeom prst="straightConnector1">
            <a:avLst/>
          </a:prstGeom>
          <a:ln>
            <a:solidFill>
              <a:srgbClr val="FF0000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Espace réservé du contenu 1">
            <a:extLst>
              <a:ext uri="{FF2B5EF4-FFF2-40B4-BE49-F238E27FC236}">
                <a16:creationId xmlns:a16="http://schemas.microsoft.com/office/drawing/2014/main" id="{6CED2A18-9F43-791F-3344-E1C6005E6FA6}"/>
              </a:ext>
            </a:extLst>
          </p:cNvPr>
          <p:cNvSpPr txBox="1">
            <a:spLocks/>
          </p:cNvSpPr>
          <p:nvPr/>
        </p:nvSpPr>
        <p:spPr>
          <a:xfrm>
            <a:off x="4606973" y="996951"/>
            <a:ext cx="4406400" cy="1223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During the high-current study the transmission from SIS18 to the pion production target could be significantly increased by a factor 3-4 to 80% (incl. extraction efficiency).</a:t>
            </a:r>
          </a:p>
          <a:p>
            <a:r>
              <a:rPr lang="en-US" sz="1400" dirty="0" smtClean="0"/>
              <a:t>Analysis of radiation dose data is on-going.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4609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5" id="{3AECD3E1-8DA4-BA48-8C52-0C39CC25DCAC}" vid="{10909A78-EA76-4346-92A8-E04EFC56BD02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fair-gsi-folienmaster_2017_onering</Template>
  <TotalTime>0</TotalTime>
  <Words>118</Words>
  <Application>Microsoft Office PowerPoint</Application>
  <PresentationFormat>Bildschirmpräsentation (16:9)</PresentationFormat>
  <Paragraphs>16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fair-gsi-folienmaster_2017_onering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Besuch des Hessischen Rechnungshofs</dc:title>
  <dc:creator>Emmanuel Rosi</dc:creator>
  <cp:lastModifiedBy>Hessler, Christoph</cp:lastModifiedBy>
  <cp:revision>111</cp:revision>
  <dcterms:created xsi:type="dcterms:W3CDTF">2022-07-13T13:04:35Z</dcterms:created>
  <dcterms:modified xsi:type="dcterms:W3CDTF">2023-11-30T13:43:08Z</dcterms:modified>
</cp:coreProperties>
</file>