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7"/>
  </p:notesMasterIdLst>
  <p:sldIdLst>
    <p:sldId id="256" r:id="rId2"/>
    <p:sldId id="268" r:id="rId3"/>
    <p:sldId id="281" r:id="rId4"/>
    <p:sldId id="284" r:id="rId5"/>
    <p:sldId id="286" r:id="rId6"/>
    <p:sldId id="302" r:id="rId7"/>
    <p:sldId id="303" r:id="rId8"/>
    <p:sldId id="287" r:id="rId9"/>
    <p:sldId id="258" r:id="rId10"/>
    <p:sldId id="294" r:id="rId11"/>
    <p:sldId id="291" r:id="rId12"/>
    <p:sldId id="293" r:id="rId13"/>
    <p:sldId id="290" r:id="rId14"/>
    <p:sldId id="261" r:id="rId15"/>
    <p:sldId id="273" r:id="rId16"/>
    <p:sldId id="301" r:id="rId17"/>
    <p:sldId id="289" r:id="rId18"/>
    <p:sldId id="296" r:id="rId19"/>
    <p:sldId id="298" r:id="rId20"/>
    <p:sldId id="297" r:id="rId21"/>
    <p:sldId id="272" r:id="rId22"/>
    <p:sldId id="278" r:id="rId23"/>
    <p:sldId id="279" r:id="rId24"/>
    <p:sldId id="299" r:id="rId25"/>
    <p:sldId id="300" r:id="rId26"/>
  </p:sldIdLst>
  <p:sldSz cx="12192000" cy="6858000"/>
  <p:notesSz cx="6858000" cy="9144000"/>
  <p:defaultTextStyle>
    <a:defPPr>
      <a:defRPr lang="en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233"/>
    <p:restoredTop sz="96337"/>
  </p:normalViewPr>
  <p:slideViewPr>
    <p:cSldViewPr snapToGrid="0">
      <p:cViewPr varScale="1">
        <p:scale>
          <a:sx n="124" d="100"/>
          <a:sy n="124" d="100"/>
        </p:scale>
        <p:origin x="872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97" d="100"/>
          <a:sy n="97" d="100"/>
        </p:scale>
        <p:origin x="3288" y="2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D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075C7D-D948-AE48-B34D-AB5B2E5CBAA5}" type="datetimeFigureOut">
              <a:rPr lang="en-DE" smtClean="0"/>
              <a:t>03.10.23</a:t>
            </a:fld>
            <a:endParaRPr lang="en-D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D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7CDDCD-E205-2C4F-9503-FB2758A878F0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1632249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7CDDCD-E205-2C4F-9503-FB2758A878F0}" type="slidenum">
              <a:rPr lang="en-DE" smtClean="0"/>
              <a:t>4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1772766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7CDDCD-E205-2C4F-9503-FB2758A878F0}" type="slidenum">
              <a:rPr lang="en-DE" smtClean="0"/>
              <a:t>12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4915775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EA92E5-7896-4CF5-FF32-FEE28FC853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5C63D1B-764B-98D4-A82E-0918018814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DE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A1C50720-E6B5-1B67-11E3-B4C3813D0E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53024" y="6573438"/>
            <a:ext cx="468349" cy="284561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16276EF8-9529-F641-8120-58B1746304A0}" type="slidenum">
              <a:rPr lang="en-DE" smtClean="0"/>
              <a:pPr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5617093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C5E00F-5753-4698-2AE4-417FE363F2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05E09B0-26BC-DD91-635B-AF8141BD45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0ADE60-E4BF-304C-F547-F399BAD8B06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31C6AE4-D82E-8F4C-8534-6CB138E475E2}" type="datetimeFigureOut">
              <a:rPr lang="en-DE" smtClean="0"/>
              <a:t>03.10.23</a:t>
            </a:fld>
            <a:endParaRPr 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D4E613-54D8-BBB1-9845-53CD302BA8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9A94E9-DF0E-F127-2FA5-944E404E06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276EF8-9529-F641-8120-58B1746304A0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6185131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835A319-C0DF-2B1A-029D-02AB2871E72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8ADB7AA-5ACD-4FB2-FC42-59FC7F5D87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084D6E-D860-2393-DA71-16BEC6A89F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31C6AE4-D82E-8F4C-8534-6CB138E475E2}" type="datetimeFigureOut">
              <a:rPr lang="en-DE" smtClean="0"/>
              <a:t>03.10.23</a:t>
            </a:fld>
            <a:endParaRPr 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A8CEE3-C2EA-6BBF-C6F9-CED580116B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06545C-08EA-644A-ACC5-006CFA8B5D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276EF8-9529-F641-8120-58B1746304A0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599408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43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22981"/>
            <a:ext cx="10985500" cy="4673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</a:lstStyle>
          <a:p>
            <a:r>
              <a:t>Slide Subtitle</a:t>
            </a:r>
          </a:p>
        </p:txBody>
      </p:sp>
      <p:sp>
        <p:nvSpPr>
          <p:cNvPr id="44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53079993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3A069C-11CC-6214-3BE5-1EDBB56A14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196C59-1B8B-39BC-615A-F6DAD1291C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74E9EC81-F991-B84D-4AE0-E999AF66FB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53024" y="6573438"/>
            <a:ext cx="468349" cy="284561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16276EF8-9529-F641-8120-58B1746304A0}" type="slidenum">
              <a:rPr lang="en-DE" smtClean="0"/>
              <a:pPr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4584700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A33BDD-9D73-2E9E-D6B7-76753E2394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629D66-D7E8-181A-E060-A5CD40E295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66F79A-5582-C4DB-9B44-8087F6564A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31C6AE4-D82E-8F4C-8534-6CB138E475E2}" type="datetimeFigureOut">
              <a:rPr lang="en-DE" smtClean="0"/>
              <a:t>03.10.23</a:t>
            </a:fld>
            <a:endParaRPr 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043AE8-2A9D-B6D9-1108-4DC547B8EC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6A683D-5E44-4572-27EB-777759225F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276EF8-9529-F641-8120-58B1746304A0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42247617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472AEC-7B36-A8AD-5127-835C0BE877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B0A25B-0F57-640D-2C10-1C7ACB1496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FCF4DB-64ED-4DF0-C031-915CDBEB8E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74C71D-C135-3CBB-520C-A9C8B076C0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31C6AE4-D82E-8F4C-8534-6CB138E475E2}" type="datetimeFigureOut">
              <a:rPr lang="en-DE" smtClean="0"/>
              <a:t>03.10.23</a:t>
            </a:fld>
            <a:endParaRPr lang="en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CBC28B-56BC-52AA-0C88-B62D3D1FE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D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161905-158D-7822-4B0B-794285D48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276EF8-9529-F641-8120-58B1746304A0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40602403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37FA7C-FBD8-A5E7-1B2E-586A332E19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5BAD36-F730-224D-67BA-2B86BEA18C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C486DC8-4FCB-1CE6-C32B-47B38029CC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35B9DC4-1712-B3F6-D4BA-2E9DE6A643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AB97909-071D-AFD4-520A-51B47CD02F2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0C55898-4185-1C51-4F65-946EB67CD9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31C6AE4-D82E-8F4C-8534-6CB138E475E2}" type="datetimeFigureOut">
              <a:rPr lang="en-DE" smtClean="0"/>
              <a:t>03.10.23</a:t>
            </a:fld>
            <a:endParaRPr lang="en-D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C64216C-AE09-63B6-5C7B-F7C0F727FC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D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FB37D00-F6B6-1EE0-6718-796A64C0C2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276EF8-9529-F641-8120-58B1746304A0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0389166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165C0-B6DF-9DB1-CF5E-33DEB3A032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338022A-9588-5C7E-0B28-06BFA967C4E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31C6AE4-D82E-8F4C-8534-6CB138E475E2}" type="datetimeFigureOut">
              <a:rPr lang="en-DE" smtClean="0"/>
              <a:t>03.10.23</a:t>
            </a:fld>
            <a:endParaRPr lang="en-D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4C52758-1D2C-AD0A-4CAC-46A0138D7B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D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5AEB21-A9EA-03D3-EF77-3B320E7236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276EF8-9529-F641-8120-58B1746304A0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4121538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FA77FF7-FFFD-6870-201D-2B9E9134D0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31C6AE4-D82E-8F4C-8534-6CB138E475E2}" type="datetimeFigureOut">
              <a:rPr lang="en-DE" smtClean="0"/>
              <a:t>03.10.23</a:t>
            </a:fld>
            <a:endParaRPr lang="en-D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BACF08B-C842-BAAD-2096-FC4445F38E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D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6AC780-B7FB-5BE3-726E-24BA6F3739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276EF8-9529-F641-8120-58B1746304A0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8966327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A6C0A9-04B2-8010-CC0F-C3E45D201A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113051-3259-B530-579F-0BCDA5C9F9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303778-FC08-2201-BDC4-7B3F80CD47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06532FE-438F-3772-6E37-7C7327FF68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31C6AE4-D82E-8F4C-8534-6CB138E475E2}" type="datetimeFigureOut">
              <a:rPr lang="en-DE" smtClean="0"/>
              <a:t>03.10.23</a:t>
            </a:fld>
            <a:endParaRPr lang="en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3C9809-172E-4E8D-147F-BB496A0236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D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D13D07-043A-4447-BE59-A09EE4553B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276EF8-9529-F641-8120-58B1746304A0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8997161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1D0301-FDA6-0B30-BF48-7B93E19152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01C2674-03EF-185D-C11C-250CF2057A9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D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BAAAEBF-6030-8D2A-E030-5A72529FC7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02525B-F514-640A-CAFB-F5C416932F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31C6AE4-D82E-8F4C-8534-6CB138E475E2}" type="datetimeFigureOut">
              <a:rPr lang="en-DE" smtClean="0"/>
              <a:t>03.10.23</a:t>
            </a:fld>
            <a:endParaRPr lang="en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094C45-CCAC-3472-4C9B-8674D6E75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D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6E60B8-7E43-B75C-609E-F6E013D3CA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276EF8-9529-F641-8120-58B1746304A0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8685880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151CE56-AFC4-02F8-CB97-08157B1330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1A8323-80D9-455A-6F8D-77C3D0934C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4610C474-2780-C9EA-3351-309268DFB83E}"/>
              </a:ext>
            </a:extLst>
          </p:cNvPr>
          <p:cNvSpPr txBox="1">
            <a:spLocks/>
          </p:cNvSpPr>
          <p:nvPr userDrawn="1"/>
        </p:nvSpPr>
        <p:spPr>
          <a:xfrm>
            <a:off x="386921" y="6630588"/>
            <a:ext cx="11738314" cy="2845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DE" sz="1400" dirty="0">
                <a:solidFill>
                  <a:schemeClr val="bg1">
                    <a:lumMod val="65000"/>
                  </a:schemeClr>
                </a:solidFill>
              </a:rPr>
              <a:t>Jim Ritman					CML Retreat						Oct. 2023	</a:t>
            </a:r>
            <a:r>
              <a:rPr lang="en-DE" sz="1400" kern="1200" dirty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rPr>
              <a:t>        </a:t>
            </a:r>
            <a:fld id="{16276EF8-9529-F641-8120-58B1746304A0}" type="slidenum">
              <a:rPr lang="en-DE" sz="1400" kern="1200" smtClean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rPr>
              <a:pPr/>
              <a:t>‹#›</a:t>
            </a:fld>
            <a:endParaRPr lang="en-DE" sz="1400" kern="1200" dirty="0">
              <a:solidFill>
                <a:schemeClr val="bg1">
                  <a:lumMod val="6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6A78BED2-AB09-7E48-0B6B-40B88C5507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56886" y="5892402"/>
            <a:ext cx="468349" cy="284561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16276EF8-9529-F641-8120-58B1746304A0}" type="slidenum">
              <a:rPr lang="en-DE" smtClean="0"/>
              <a:pPr/>
              <a:t>‹#›</a:t>
            </a:fld>
            <a:endParaRPr lang="en-DE" dirty="0"/>
          </a:p>
        </p:txBody>
      </p:sp>
    </p:spTree>
    <p:extLst>
      <p:ext uri="{BB962C8B-B14F-4D97-AF65-F5344CB8AC3E}">
        <p14:creationId xmlns:p14="http://schemas.microsoft.com/office/powerpoint/2010/main" val="6735227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0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4.png"/><Relationship Id="rId5" Type="http://schemas.openxmlformats.org/officeDocument/2006/relationships/image" Target="../media/image43.tif"/><Relationship Id="rId4" Type="http://schemas.openxmlformats.org/officeDocument/2006/relationships/image" Target="../media/image42.png"/><Relationship Id="rId9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60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.jpeg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18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tif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2.png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11" Type="http://schemas.openxmlformats.org/officeDocument/2006/relationships/image" Target="../media/image2.jpeg"/><Relationship Id="rId5" Type="http://schemas.openxmlformats.org/officeDocument/2006/relationships/image" Target="../media/image10.png"/><Relationship Id="rId10" Type="http://schemas.openxmlformats.org/officeDocument/2006/relationships/image" Target="../media/image14.png"/><Relationship Id="rId4" Type="http://schemas.openxmlformats.org/officeDocument/2006/relationships/image" Target="../media/image9.png"/><Relationship Id="rId9" Type="http://schemas.openxmlformats.org/officeDocument/2006/relationships/image" Target="../media/image13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18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0.png"/><Relationship Id="rId7" Type="http://schemas.openxmlformats.org/officeDocument/2006/relationships/image" Target="../media/image18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Relationship Id="rId9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0.png"/><Relationship Id="rId3" Type="http://schemas.openxmlformats.org/officeDocument/2006/relationships/image" Target="../media/image25.png"/><Relationship Id="rId7" Type="http://schemas.openxmlformats.org/officeDocument/2006/relationships/image" Target="../media/image28.em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.png"/><Relationship Id="rId5" Type="http://schemas.openxmlformats.org/officeDocument/2006/relationships/image" Target="../media/image10.pn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0AC8BCE2-ABA8-74F7-E134-7C2F07B57A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4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4578" y="-10389"/>
            <a:ext cx="13242638" cy="7689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A613896-E1F6-8101-7E83-61C94820B7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4826" y="469557"/>
            <a:ext cx="10545417" cy="1927654"/>
          </a:xfrm>
        </p:spPr>
        <p:txBody>
          <a:bodyPr>
            <a:normAutofit/>
          </a:bodyPr>
          <a:lstStyle/>
          <a:p>
            <a:r>
              <a:rPr lang="en-GB" b="0" i="0" u="none" strike="noStrike" dirty="0">
                <a:effectLst/>
                <a:latin typeface="Calibri" panose="020F0502020204030204" pitchFamily="34" charset="0"/>
              </a:rPr>
              <a:t>Exclusive Reactions with </a:t>
            </a:r>
            <a:br>
              <a:rPr lang="en-GB" b="0" i="0" u="none" strike="noStrike" dirty="0">
                <a:effectLst/>
                <a:latin typeface="Calibri" panose="020F0502020204030204" pitchFamily="34" charset="0"/>
              </a:rPr>
            </a:br>
            <a:r>
              <a:rPr lang="en-GB" b="0" i="0" u="none" strike="noStrike" dirty="0">
                <a:effectLst/>
                <a:latin typeface="Calibri" panose="020F0502020204030204" pitchFamily="34" charset="0"/>
              </a:rPr>
              <a:t>Proton Beam from SIS100</a:t>
            </a:r>
            <a:endParaRPr lang="en-DE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F4E0AA4F-B9B2-185D-10E5-B23A7D3827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6090" y="5151100"/>
            <a:ext cx="1095910" cy="1480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39095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150px-Charm_quark.svg.png" descr="150px-Charm_quark.sv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25840" y="71845"/>
            <a:ext cx="869627" cy="1060945"/>
          </a:xfrm>
          <a:prstGeom prst="rect">
            <a:avLst/>
          </a:prstGeom>
          <a:ln w="12700">
            <a:miter lim="400000"/>
          </a:ln>
        </p:spPr>
      </p:pic>
      <p:sp>
        <p:nvSpPr>
          <p:cNvPr id="212" name="Charm physics…"/>
          <p:cNvSpPr txBox="1"/>
          <p:nvPr/>
        </p:nvSpPr>
        <p:spPr>
          <a:xfrm>
            <a:off x="-673517" y="2601455"/>
            <a:ext cx="9583356" cy="15972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>
            <a:normAutofit/>
          </a:bodyPr>
          <a:lstStyle/>
          <a:p>
            <a:pPr marL="603504" lvl="1" indent="-301752" defTabSz="1206978">
              <a:lnSpc>
                <a:spcPct val="90000"/>
              </a:lnSpc>
              <a:spcBef>
                <a:spcPts val="150"/>
              </a:spcBef>
              <a:buSzPct val="123000"/>
              <a:buChar char="•"/>
              <a:defRPr sz="3959"/>
            </a:pPr>
            <a:endParaRPr sz="1980" dirty="0"/>
          </a:p>
        </p:txBody>
      </p:sp>
      <p:sp>
        <p:nvSpPr>
          <p:cNvPr id="5" name="Hadron Physics aspects with SIS100">
            <a:extLst>
              <a:ext uri="{FF2B5EF4-FFF2-40B4-BE49-F238E27FC236}">
                <a16:creationId xmlns:a16="http://schemas.microsoft.com/office/drawing/2014/main" id="{983612AE-9231-D3DB-EE06-F478999DE99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03250" y="0"/>
            <a:ext cx="10985500" cy="1038496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de-DE" dirty="0">
                <a:solidFill>
                  <a:srgbClr val="002060"/>
                </a:solidFill>
                <a:latin typeface="Calibri" panose="020F0502020204030204" pitchFamily="34" charset="0"/>
              </a:rPr>
              <a:t>Charm</a:t>
            </a:r>
            <a:r>
              <a:rPr dirty="0">
                <a:solidFill>
                  <a:srgbClr val="002060"/>
                </a:solidFill>
                <a:latin typeface="Calibri" panose="020F0502020204030204" pitchFamily="34" charset="0"/>
              </a:rPr>
              <a:t> Physics with </a:t>
            </a:r>
            <a:r>
              <a:rPr lang="de-DE" dirty="0">
                <a:solidFill>
                  <a:srgbClr val="002060"/>
                </a:solidFill>
                <a:latin typeface="Calibri" panose="020F0502020204030204" pitchFamily="34" charset="0"/>
              </a:rPr>
              <a:t>Proton Beam at </a:t>
            </a:r>
            <a:r>
              <a:rPr dirty="0">
                <a:solidFill>
                  <a:srgbClr val="002060"/>
                </a:solidFill>
                <a:latin typeface="Calibri" panose="020F0502020204030204" pitchFamily="34" charset="0"/>
              </a:rPr>
              <a:t>SIS100</a:t>
            </a:r>
          </a:p>
        </p:txBody>
      </p:sp>
      <p:sp>
        <p:nvSpPr>
          <p:cNvPr id="6" name="Strangeness physics…">
            <a:extLst>
              <a:ext uri="{FF2B5EF4-FFF2-40B4-BE49-F238E27FC236}">
                <a16:creationId xmlns:a16="http://schemas.microsoft.com/office/drawing/2014/main" id="{69C57549-C6D6-D1EA-E549-186C3BF5FFEE}"/>
              </a:ext>
            </a:extLst>
          </p:cNvPr>
          <p:cNvSpPr txBox="1">
            <a:spLocks/>
          </p:cNvSpPr>
          <p:nvPr/>
        </p:nvSpPr>
        <p:spPr>
          <a:xfrm>
            <a:off x="522707" y="1038496"/>
            <a:ext cx="11669293" cy="47266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03504" lvl="1" indent="-301752" defTabSz="1206978">
              <a:lnSpc>
                <a:spcPct val="90000"/>
              </a:lnSpc>
              <a:spcBef>
                <a:spcPts val="150"/>
              </a:spcBef>
              <a:buSzPct val="123000"/>
              <a:buChar char="•"/>
              <a:defRPr sz="3959"/>
            </a:pPr>
            <a:r>
              <a:rPr lang="en-GB" sz="2400" dirty="0">
                <a:solidFill>
                  <a:srgbClr val="FF0000"/>
                </a:solidFill>
              </a:rPr>
              <a:t>Charm-N Interactions </a:t>
            </a:r>
            <a:r>
              <a:rPr lang="en-GB" sz="2400" dirty="0"/>
              <a:t>: SU(4) dynamics!</a:t>
            </a:r>
          </a:p>
          <a:p>
            <a:pPr marL="603504" lvl="1" indent="-301752" defTabSz="1206978">
              <a:spcBef>
                <a:spcPts val="150"/>
              </a:spcBef>
              <a:buSzPct val="123000"/>
              <a:defRPr sz="3959"/>
            </a:pPr>
            <a:r>
              <a:rPr lang="en-GB" sz="2400" u="sng" dirty="0">
                <a:solidFill>
                  <a:srgbClr val="FF0000"/>
                </a:solidFill>
              </a:rPr>
              <a:t>Intrinsic Charm </a:t>
            </a:r>
            <a:r>
              <a:rPr lang="en-GB" sz="2400" dirty="0"/>
              <a:t>component of the nucleon</a:t>
            </a:r>
          </a:p>
          <a:p>
            <a:pPr marL="301752" lvl="1" indent="0" defTabSz="1206978">
              <a:lnSpc>
                <a:spcPct val="90000"/>
              </a:lnSpc>
              <a:spcBef>
                <a:spcPts val="150"/>
              </a:spcBef>
              <a:buSzPct val="123000"/>
              <a:buNone/>
              <a:defRPr sz="3959"/>
            </a:pPr>
            <a:endParaRPr lang="en-GB" sz="2400" dirty="0"/>
          </a:p>
          <a:p>
            <a:pPr marL="301752" lvl="1" indent="0" defTabSz="1206978">
              <a:lnSpc>
                <a:spcPct val="90000"/>
              </a:lnSpc>
              <a:spcBef>
                <a:spcPts val="150"/>
              </a:spcBef>
              <a:buSzPct val="123000"/>
              <a:buNone/>
              <a:defRPr sz="3959"/>
            </a:pPr>
            <a:r>
              <a:rPr lang="en-GB" sz="2400" dirty="0"/>
              <a:t>Long standing debate: "does the proton wave function </a:t>
            </a:r>
            <a:br>
              <a:rPr lang="en-GB" sz="2400" dirty="0"/>
            </a:br>
            <a:r>
              <a:rPr lang="en-GB" sz="2400" dirty="0"/>
              <a:t>contain an intrinsic charm (IC) component?”</a:t>
            </a:r>
          </a:p>
          <a:p>
            <a:pPr marL="301752" lvl="1" indent="0" defTabSz="1206978">
              <a:lnSpc>
                <a:spcPct val="90000"/>
              </a:lnSpc>
              <a:spcBef>
                <a:spcPts val="150"/>
              </a:spcBef>
              <a:buSzPct val="123000"/>
              <a:buNone/>
              <a:defRPr sz="3959"/>
            </a:pPr>
            <a:r>
              <a:rPr lang="en-GB" sz="2400" dirty="0"/>
              <a:t>Brodsky </a:t>
            </a:r>
            <a:r>
              <a:rPr lang="en-GB" sz="2400" i="1" dirty="0"/>
              <a:t>et al.: </a:t>
            </a:r>
            <a:r>
              <a:rPr lang="en-GB" sz="2400" dirty="0"/>
              <a:t>IC manifest as valence-like charm </a:t>
            </a:r>
            <a:br>
              <a:rPr lang="en-GB" sz="2400" dirty="0"/>
            </a:br>
            <a:r>
              <a:rPr lang="en-GB" sz="2400" dirty="0"/>
              <a:t>content in PDFs</a:t>
            </a:r>
          </a:p>
          <a:p>
            <a:pPr marL="301752" lvl="1" indent="0" defTabSz="1206978">
              <a:lnSpc>
                <a:spcPct val="90000"/>
              </a:lnSpc>
              <a:spcBef>
                <a:spcPts val="150"/>
              </a:spcBef>
              <a:buSzPct val="123000"/>
              <a:buNone/>
              <a:defRPr sz="3959"/>
            </a:pPr>
            <a:r>
              <a:rPr lang="en-GB" sz="2400" dirty="0"/>
              <a:t>LHCb hints towards observation of IC via </a:t>
            </a:r>
            <a:r>
              <a:rPr lang="en-GB" sz="2400" dirty="0" err="1"/>
              <a:t>Z+charm</a:t>
            </a:r>
            <a:r>
              <a:rPr lang="en-GB" sz="2400" dirty="0"/>
              <a:t> jets </a:t>
            </a:r>
            <a:br>
              <a:rPr lang="en-GB" sz="2400" dirty="0"/>
            </a:br>
            <a:r>
              <a:rPr lang="en-GB" sz="1800" dirty="0">
                <a:solidFill>
                  <a:schemeClr val="bg1">
                    <a:lumMod val="50000"/>
                  </a:schemeClr>
                </a:solidFill>
              </a:rPr>
              <a:t>[PRL128, 082001, 2022]</a:t>
            </a:r>
          </a:p>
          <a:p>
            <a:pPr marL="301752" lvl="1" indent="0" defTabSz="1206978">
              <a:lnSpc>
                <a:spcPct val="90000"/>
              </a:lnSpc>
              <a:spcBef>
                <a:spcPts val="150"/>
              </a:spcBef>
              <a:buSzPct val="123000"/>
              <a:buNone/>
              <a:defRPr sz="3959"/>
            </a:pPr>
            <a:r>
              <a:rPr lang="en-GB" sz="2400" dirty="0"/>
              <a:t>Evidence claimed by NNPDF collaboration based on </a:t>
            </a:r>
            <a:br>
              <a:rPr lang="en-GB" sz="2400" dirty="0"/>
            </a:br>
            <a:r>
              <a:rPr lang="en-GB" sz="2400" dirty="0"/>
              <a:t>global analysis + ML methods </a:t>
            </a:r>
            <a:br>
              <a:rPr lang="en-GB" sz="2400" dirty="0"/>
            </a:br>
            <a:r>
              <a:rPr lang="en-GB" sz="1800" dirty="0">
                <a:solidFill>
                  <a:schemeClr val="bg1">
                    <a:lumMod val="50000"/>
                  </a:schemeClr>
                </a:solidFill>
              </a:rPr>
              <a:t>[Nature608, 483, 2022]</a:t>
            </a:r>
          </a:p>
          <a:p>
            <a:pPr marL="301752" lvl="1" indent="0" defTabSz="1206978">
              <a:lnSpc>
                <a:spcPct val="90000"/>
              </a:lnSpc>
              <a:spcBef>
                <a:spcPts val="150"/>
              </a:spcBef>
              <a:buSzPct val="123000"/>
              <a:buNone/>
              <a:defRPr sz="3959"/>
            </a:pPr>
            <a:r>
              <a:rPr lang="en-GB" sz="2400" dirty="0"/>
              <a:t>Can IC in proton increase charm production </a:t>
            </a:r>
            <a:br>
              <a:rPr lang="en-GB" sz="2400" dirty="0"/>
            </a:br>
            <a:r>
              <a:rPr lang="en-GB" sz="2400" dirty="0"/>
              <a:t>close to threshold?</a:t>
            </a:r>
          </a:p>
          <a:p>
            <a:pPr marL="301752" lvl="1" indent="0" defTabSz="1206978">
              <a:lnSpc>
                <a:spcPct val="90000"/>
              </a:lnSpc>
              <a:spcBef>
                <a:spcPts val="150"/>
              </a:spcBef>
              <a:buSzPct val="123000"/>
              <a:buNone/>
              <a:defRPr sz="3959"/>
            </a:pPr>
            <a:endParaRPr lang="en-GB" sz="2400" dirty="0"/>
          </a:p>
          <a:p>
            <a:pPr marL="0" indent="0">
              <a:spcBef>
                <a:spcPts val="200"/>
              </a:spcBef>
              <a:buNone/>
              <a:defRPr sz="4000"/>
            </a:pPr>
            <a:endParaRPr lang="en-GB" sz="2400" dirty="0"/>
          </a:p>
        </p:txBody>
      </p:sp>
      <p:pic>
        <p:nvPicPr>
          <p:cNvPr id="2" name="Picture 6" descr="Graphical user interface&#10;&#10;Description automatically generated">
            <a:extLst>
              <a:ext uri="{FF2B5EF4-FFF2-40B4-BE49-F238E27FC236}">
                <a16:creationId xmlns:a16="http://schemas.microsoft.com/office/drawing/2014/main" id="{03E843EC-CD94-0B65-565E-D559F0505F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8461" y="1649895"/>
            <a:ext cx="4488622" cy="5224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035879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Rectangle"/>
          <p:cNvSpPr/>
          <p:nvPr/>
        </p:nvSpPr>
        <p:spPr>
          <a:xfrm>
            <a:off x="7494623" y="2863359"/>
            <a:ext cx="3198731" cy="3971407"/>
          </a:xfrm>
          <a:prstGeom prst="rect">
            <a:avLst/>
          </a:prstGeom>
          <a:solidFill>
            <a:srgbClr val="FFFFFF"/>
          </a:solidFill>
          <a:ln w="12700" cap="flat">
            <a:noFill/>
            <a:miter lim="400000"/>
          </a:ln>
          <a:effectLst/>
        </p:spPr>
        <p:txBody>
          <a:bodyPr wrap="square" lIns="25400" tIns="25400" rIns="25400" bIns="25400" numCol="1" anchor="ctr">
            <a:noAutofit/>
          </a:bodyPr>
          <a:lstStyle/>
          <a:p>
            <a:pPr defTabSz="41275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pic>
        <p:nvPicPr>
          <p:cNvPr id="199" name="150px-Charm_quark.svg.png" descr="150px-Charm_quark.sv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25840" y="71845"/>
            <a:ext cx="869627" cy="1060945"/>
          </a:xfrm>
          <a:prstGeom prst="rect">
            <a:avLst/>
          </a:prstGeom>
          <a:ln w="12700">
            <a:miter lim="400000"/>
          </a:ln>
        </p:spPr>
      </p:pic>
      <p:sp>
        <p:nvSpPr>
          <p:cNvPr id="212" name="Charm physics…"/>
          <p:cNvSpPr txBox="1"/>
          <p:nvPr/>
        </p:nvSpPr>
        <p:spPr>
          <a:xfrm>
            <a:off x="-673517" y="2601455"/>
            <a:ext cx="9583356" cy="15972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>
            <a:normAutofit/>
          </a:bodyPr>
          <a:lstStyle/>
          <a:p>
            <a:pPr marL="603504" lvl="1" indent="-301752" defTabSz="1206978">
              <a:lnSpc>
                <a:spcPct val="90000"/>
              </a:lnSpc>
              <a:spcBef>
                <a:spcPts val="150"/>
              </a:spcBef>
              <a:buSzPct val="123000"/>
              <a:buChar char="•"/>
              <a:defRPr sz="3959"/>
            </a:pPr>
            <a:endParaRPr sz="1980" dirty="0"/>
          </a:p>
        </p:txBody>
      </p:sp>
      <p:sp>
        <p:nvSpPr>
          <p:cNvPr id="5" name="Hadron Physics aspects with SIS100">
            <a:extLst>
              <a:ext uri="{FF2B5EF4-FFF2-40B4-BE49-F238E27FC236}">
                <a16:creationId xmlns:a16="http://schemas.microsoft.com/office/drawing/2014/main" id="{983612AE-9231-D3DB-EE06-F478999DE99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03250" y="0"/>
            <a:ext cx="10985500" cy="1038496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de-DE" dirty="0">
                <a:solidFill>
                  <a:srgbClr val="002060"/>
                </a:solidFill>
                <a:latin typeface="Calibri" panose="020F0502020204030204" pitchFamily="34" charset="0"/>
              </a:rPr>
              <a:t>Charm</a:t>
            </a:r>
            <a:r>
              <a:rPr dirty="0">
                <a:solidFill>
                  <a:srgbClr val="002060"/>
                </a:solidFill>
                <a:latin typeface="Calibri" panose="020F0502020204030204" pitchFamily="34" charset="0"/>
              </a:rPr>
              <a:t> Physics with </a:t>
            </a:r>
            <a:r>
              <a:rPr lang="de-DE" dirty="0">
                <a:solidFill>
                  <a:srgbClr val="002060"/>
                </a:solidFill>
                <a:latin typeface="Calibri" panose="020F0502020204030204" pitchFamily="34" charset="0"/>
              </a:rPr>
              <a:t>Proton Beam at </a:t>
            </a:r>
            <a:r>
              <a:rPr dirty="0">
                <a:solidFill>
                  <a:srgbClr val="002060"/>
                </a:solidFill>
                <a:latin typeface="Calibri" panose="020F0502020204030204" pitchFamily="34" charset="0"/>
              </a:rPr>
              <a:t>SIS100</a:t>
            </a:r>
          </a:p>
        </p:txBody>
      </p:sp>
      <p:sp>
        <p:nvSpPr>
          <p:cNvPr id="6" name="Strangeness physics…">
            <a:extLst>
              <a:ext uri="{FF2B5EF4-FFF2-40B4-BE49-F238E27FC236}">
                <a16:creationId xmlns:a16="http://schemas.microsoft.com/office/drawing/2014/main" id="{69C57549-C6D6-D1EA-E549-186C3BF5FFEE}"/>
              </a:ext>
            </a:extLst>
          </p:cNvPr>
          <p:cNvSpPr txBox="1">
            <a:spLocks/>
          </p:cNvSpPr>
          <p:nvPr/>
        </p:nvSpPr>
        <p:spPr>
          <a:xfrm>
            <a:off x="522707" y="1038496"/>
            <a:ext cx="11669293" cy="47266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03504" lvl="1" indent="-301752" defTabSz="1206978">
              <a:lnSpc>
                <a:spcPct val="90000"/>
              </a:lnSpc>
              <a:spcBef>
                <a:spcPts val="150"/>
              </a:spcBef>
              <a:buSzPct val="123000"/>
              <a:buChar char="•"/>
              <a:defRPr sz="3959"/>
            </a:pPr>
            <a:r>
              <a:rPr lang="en-GB" sz="2400" dirty="0">
                <a:solidFill>
                  <a:srgbClr val="FF0000"/>
                </a:solidFill>
              </a:rPr>
              <a:t>Charm-N Interactions </a:t>
            </a:r>
            <a:r>
              <a:rPr lang="en-GB" sz="2400" dirty="0"/>
              <a:t>: SU(4) dynamics!</a:t>
            </a:r>
          </a:p>
          <a:p>
            <a:pPr marL="603504" lvl="1" indent="-301752" defTabSz="1206978">
              <a:spcBef>
                <a:spcPts val="150"/>
              </a:spcBef>
              <a:buSzPct val="123000"/>
              <a:defRPr sz="3959"/>
            </a:pPr>
            <a:r>
              <a:rPr lang="en-GB" sz="2400" dirty="0">
                <a:solidFill>
                  <a:srgbClr val="FF0000"/>
                </a:solidFill>
              </a:rPr>
              <a:t>Intrinsic Charm </a:t>
            </a:r>
            <a:r>
              <a:rPr lang="en-GB" sz="2400" dirty="0"/>
              <a:t>component of the nucleon</a:t>
            </a:r>
          </a:p>
          <a:p>
            <a:pPr marL="603504" lvl="1" indent="-301752" defTabSz="1206978">
              <a:lnSpc>
                <a:spcPct val="90000"/>
              </a:lnSpc>
              <a:spcBef>
                <a:spcPts val="150"/>
              </a:spcBef>
              <a:buSzPct val="123000"/>
              <a:buChar char="•"/>
              <a:defRPr sz="3959"/>
            </a:pPr>
            <a:r>
              <a:rPr lang="en-GB" sz="2400" u="sng" dirty="0">
                <a:solidFill>
                  <a:srgbClr val="FF0000"/>
                </a:solidFill>
              </a:rPr>
              <a:t>Mass Structure </a:t>
            </a:r>
            <a:r>
              <a:rPr lang="en-GB" sz="2400" dirty="0"/>
              <a:t>of the proton</a:t>
            </a:r>
          </a:p>
          <a:p>
            <a:pPr marL="0" indent="0">
              <a:spcBef>
                <a:spcPts val="200"/>
              </a:spcBef>
              <a:buNone/>
              <a:defRPr sz="4000"/>
            </a:pPr>
            <a:endParaRPr lang="en-GB" sz="2400" dirty="0"/>
          </a:p>
        </p:txBody>
      </p:sp>
      <p:pic>
        <p:nvPicPr>
          <p:cNvPr id="10" name="Image" descr="Image">
            <a:extLst>
              <a:ext uri="{FF2B5EF4-FFF2-40B4-BE49-F238E27FC236}">
                <a16:creationId xmlns:a16="http://schemas.microsoft.com/office/drawing/2014/main" id="{EB52A13D-6247-84DA-ED9A-607F3DB3FC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3380" y="2649229"/>
            <a:ext cx="3353646" cy="2239247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7" name="Image" descr="Image">
            <a:extLst>
              <a:ext uri="{FF2B5EF4-FFF2-40B4-BE49-F238E27FC236}">
                <a16:creationId xmlns:a16="http://schemas.microsoft.com/office/drawing/2014/main" id="{13E43DCB-CBD9-2B62-8102-CA79E613187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681727" y="4869659"/>
            <a:ext cx="3356953" cy="1967384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6" name="image001.png" descr="image001.png">
            <a:extLst>
              <a:ext uri="{FF2B5EF4-FFF2-40B4-BE49-F238E27FC236}">
                <a16:creationId xmlns:a16="http://schemas.microsoft.com/office/drawing/2014/main" id="{2EA76AF9-1F0E-77E3-4C72-D32263C3320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49471"/>
          <a:stretch>
            <a:fillRect/>
          </a:stretch>
        </p:blipFill>
        <p:spPr>
          <a:xfrm>
            <a:off x="115198" y="2644305"/>
            <a:ext cx="4229304" cy="3950847"/>
          </a:xfrm>
          <a:prstGeom prst="rect">
            <a:avLst/>
          </a:prstGeom>
          <a:ln>
            <a:noFill/>
          </a:ln>
          <a:effectLst/>
        </p:spPr>
      </p:pic>
      <p:sp>
        <p:nvSpPr>
          <p:cNvPr id="14" name="Rectangle">
            <a:extLst>
              <a:ext uri="{FF2B5EF4-FFF2-40B4-BE49-F238E27FC236}">
                <a16:creationId xmlns:a16="http://schemas.microsoft.com/office/drawing/2014/main" id="{68121BCC-92C2-B566-A06A-28DC7D512073}"/>
              </a:ext>
            </a:extLst>
          </p:cNvPr>
          <p:cNvSpPr/>
          <p:nvPr/>
        </p:nvSpPr>
        <p:spPr>
          <a:xfrm>
            <a:off x="560463" y="2714022"/>
            <a:ext cx="607685" cy="3811311"/>
          </a:xfrm>
          <a:prstGeom prst="rect">
            <a:avLst/>
          </a:prstGeom>
          <a:solidFill>
            <a:srgbClr val="FFFB00">
              <a:alpha val="59139"/>
            </a:srgbClr>
          </a:solidFill>
          <a:ln w="25400" cap="flat">
            <a:solidFill>
              <a:srgbClr val="000000">
                <a:alpha val="59139"/>
              </a:srgbClr>
            </a:solidFill>
            <a:prstDash val="solid"/>
            <a:miter lim="400000"/>
          </a:ln>
          <a:effectLst/>
        </p:spPr>
        <p:txBody>
          <a:bodyPr wrap="square" lIns="25400" tIns="25400" rIns="25400" bIns="25400" numCol="1" anchor="ctr">
            <a:noAutofit/>
          </a:bodyPr>
          <a:lstStyle/>
          <a:p>
            <a:pPr defTabSz="41275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15" name="SIS100">
            <a:extLst>
              <a:ext uri="{FF2B5EF4-FFF2-40B4-BE49-F238E27FC236}">
                <a16:creationId xmlns:a16="http://schemas.microsoft.com/office/drawing/2014/main" id="{0F62AC82-FB00-2C6B-6744-E30310B1F397}"/>
              </a:ext>
            </a:extLst>
          </p:cNvPr>
          <p:cNvSpPr txBox="1"/>
          <p:nvPr/>
        </p:nvSpPr>
        <p:spPr>
          <a:xfrm>
            <a:off x="599540" y="6229719"/>
            <a:ext cx="609704" cy="26091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numCol="1" anchor="ctr">
            <a:noAutofit/>
          </a:bodyPr>
          <a:lstStyle>
            <a:lvl1pPr>
              <a:defRPr b="1">
                <a:solidFill>
                  <a:srgbClr val="FF2600"/>
                </a:solidFill>
              </a:defRPr>
            </a:lvl1pPr>
          </a:lstStyle>
          <a:p>
            <a:r>
              <a:rPr sz="900" dirty="0"/>
              <a:t>SIS100</a:t>
            </a:r>
          </a:p>
        </p:txBody>
      </p:sp>
      <p:sp>
        <p:nvSpPr>
          <p:cNvPr id="18" name="Cedric Lorce">
            <a:extLst>
              <a:ext uri="{FF2B5EF4-FFF2-40B4-BE49-F238E27FC236}">
                <a16:creationId xmlns:a16="http://schemas.microsoft.com/office/drawing/2014/main" id="{6474A1F4-CFC4-F0A7-F4D5-36218F93E9B4}"/>
              </a:ext>
            </a:extLst>
          </p:cNvPr>
          <p:cNvSpPr txBox="1"/>
          <p:nvPr/>
        </p:nvSpPr>
        <p:spPr>
          <a:xfrm>
            <a:off x="11127671" y="2769492"/>
            <a:ext cx="626775" cy="1897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sz="900"/>
              <a:t>Cedric Lorce</a:t>
            </a:r>
          </a:p>
        </p:txBody>
      </p:sp>
      <p:pic>
        <p:nvPicPr>
          <p:cNvPr id="23" name="Image" descr="Image">
            <a:extLst>
              <a:ext uri="{FF2B5EF4-FFF2-40B4-BE49-F238E27FC236}">
                <a16:creationId xmlns:a16="http://schemas.microsoft.com/office/drawing/2014/main" id="{13CCFF50-D544-5C86-F98D-F3810824907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2378" t="1471"/>
          <a:stretch>
            <a:fillRect/>
          </a:stretch>
        </p:blipFill>
        <p:spPr>
          <a:xfrm>
            <a:off x="8497361" y="1702711"/>
            <a:ext cx="3223056" cy="5178627"/>
          </a:xfrm>
          <a:prstGeom prst="rect">
            <a:avLst/>
          </a:prstGeom>
          <a:ln>
            <a:noFill/>
          </a:ln>
          <a:effectLst/>
        </p:spPr>
      </p:pic>
      <p:sp>
        <p:nvSpPr>
          <p:cNvPr id="22" name="Duran et al., Nature 615, 813 (2023),…">
            <a:extLst>
              <a:ext uri="{FF2B5EF4-FFF2-40B4-BE49-F238E27FC236}">
                <a16:creationId xmlns:a16="http://schemas.microsoft.com/office/drawing/2014/main" id="{E010484B-5F87-FE35-6412-EB93B0709D20}"/>
              </a:ext>
            </a:extLst>
          </p:cNvPr>
          <p:cNvSpPr txBox="1"/>
          <p:nvPr/>
        </p:nvSpPr>
        <p:spPr>
          <a:xfrm>
            <a:off x="8407805" y="1130516"/>
            <a:ext cx="3312612" cy="32829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numCol="1" anchor="ctr">
            <a:spAutoFit/>
          </a:bodyPr>
          <a:lstStyle/>
          <a:p>
            <a:pPr algn="l"/>
            <a:r>
              <a:rPr sz="900" dirty="0"/>
              <a:t>Duran et al., Nature 615, 813 (2023),</a:t>
            </a:r>
          </a:p>
          <a:p>
            <a:pPr algn="l">
              <a:defRPr i="1"/>
            </a:pPr>
            <a:r>
              <a:rPr sz="900" dirty="0"/>
              <a:t>“Determining the gluon gravitational form factor of the proton”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BF2AA94-4C0D-DB43-BDB8-98708A2E4045}"/>
              </a:ext>
            </a:extLst>
          </p:cNvPr>
          <p:cNvSpPr txBox="1"/>
          <p:nvPr/>
        </p:nvSpPr>
        <p:spPr>
          <a:xfrm>
            <a:off x="6096000" y="2601455"/>
            <a:ext cx="52450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1100" dirty="0"/>
              <a:t>GlueX</a:t>
            </a:r>
          </a:p>
        </p:txBody>
      </p:sp>
    </p:spTree>
    <p:extLst>
      <p:ext uri="{BB962C8B-B14F-4D97-AF65-F5344CB8AC3E}">
        <p14:creationId xmlns:p14="http://schemas.microsoft.com/office/powerpoint/2010/main" val="1180636366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4" name="Group"/>
          <p:cNvGrpSpPr/>
          <p:nvPr/>
        </p:nvGrpSpPr>
        <p:grpSpPr>
          <a:xfrm>
            <a:off x="-32968" y="3119408"/>
            <a:ext cx="3903817" cy="3431705"/>
            <a:chOff x="0" y="0"/>
            <a:chExt cx="7807631" cy="6863407"/>
          </a:xfrm>
        </p:grpSpPr>
        <p:pic>
          <p:nvPicPr>
            <p:cNvPr id="242" name="Image" descr="Imag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7807631" cy="68634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43" name="Image" descr="Image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66203" y="876814"/>
              <a:ext cx="2155759" cy="50851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47" name="Group"/>
          <p:cNvGrpSpPr/>
          <p:nvPr/>
        </p:nvGrpSpPr>
        <p:grpSpPr>
          <a:xfrm>
            <a:off x="3872390" y="3120287"/>
            <a:ext cx="4795859" cy="3431704"/>
            <a:chOff x="0" y="0"/>
            <a:chExt cx="9591716" cy="6863406"/>
          </a:xfrm>
        </p:grpSpPr>
        <p:pic>
          <p:nvPicPr>
            <p:cNvPr id="245" name="Image" descr="Image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0"/>
              <a:ext cx="9591717" cy="68634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46" name="Image" descr="Image"/>
            <p:cNvPicPr>
              <a:picLocks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229927" y="354156"/>
              <a:ext cx="2705013" cy="1550321"/>
            </a:xfrm>
            <a:prstGeom prst="rect">
              <a:avLst/>
            </a:prstGeom>
            <a:effectLst/>
          </p:spPr>
        </p:pic>
      </p:grpSp>
      <p:pic>
        <p:nvPicPr>
          <p:cNvPr id="249" name="Image" descr="Image"/>
          <p:cNvPicPr>
            <a:picLocks noChangeAspect="1"/>
          </p:cNvPicPr>
          <p:nvPr/>
        </p:nvPicPr>
        <p:blipFill>
          <a:blip r:embed="rId7"/>
          <a:srcRect l="3031" t="6529" r="9519" b="3109"/>
          <a:stretch>
            <a:fillRect/>
          </a:stretch>
        </p:blipFill>
        <p:spPr>
          <a:xfrm>
            <a:off x="6506397" y="785271"/>
            <a:ext cx="2187001" cy="1982913"/>
          </a:xfrm>
          <a:prstGeom prst="rect">
            <a:avLst/>
          </a:prstGeom>
          <a:ln>
            <a:noFill/>
          </a:ln>
          <a:effectLst/>
        </p:spPr>
      </p:pic>
      <p:sp>
        <p:nvSpPr>
          <p:cNvPr id="251" name="?"/>
          <p:cNvSpPr txBox="1"/>
          <p:nvPr/>
        </p:nvSpPr>
        <p:spPr>
          <a:xfrm>
            <a:off x="7394103" y="1147616"/>
            <a:ext cx="451607" cy="84218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numCol="1" anchor="ctr">
            <a:noAutofit/>
          </a:bodyPr>
          <a:lstStyle>
            <a:lvl1pPr>
              <a:defRPr sz="8800">
                <a:solidFill>
                  <a:srgbClr val="0433FF"/>
                </a:solidFill>
              </a:defRPr>
            </a:lvl1pPr>
          </a:lstStyle>
          <a:p>
            <a:r>
              <a:rPr sz="4400"/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3" name="Reveal their nature!…"/>
              <p:cNvSpPr txBox="1"/>
              <p:nvPr/>
            </p:nvSpPr>
            <p:spPr>
              <a:xfrm>
                <a:off x="8617270" y="1532603"/>
                <a:ext cx="3538022" cy="232589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square" lIns="25400" tIns="25400" rIns="25400" bIns="25400" numCol="1" anchor="ctr">
                <a:noAutofit/>
              </a:bodyPr>
              <a:lstStyle/>
              <a:p>
                <a:pPr marL="609600" lvl="1" indent="-304800">
                  <a:lnSpc>
                    <a:spcPct val="90000"/>
                  </a:lnSpc>
                  <a:spcBef>
                    <a:spcPts val="200"/>
                  </a:spcBef>
                  <a:buSzPct val="123000"/>
                  <a:buChar char="•"/>
                  <a:defRPr sz="4000"/>
                </a:pPr>
                <a:r>
                  <a:rPr lang="en-GB" sz="2400" dirty="0">
                    <a:solidFill>
                      <a:schemeClr val="tx1"/>
                    </a:solidFill>
                  </a:rPr>
                  <a:t>Reveal their nature!</a:t>
                </a:r>
              </a:p>
              <a:p>
                <a:pPr marL="609600" lvl="1" indent="-304800">
                  <a:lnSpc>
                    <a:spcPct val="90000"/>
                  </a:lnSpc>
                  <a:spcBef>
                    <a:spcPts val="200"/>
                  </a:spcBef>
                  <a:buSzPct val="123000"/>
                  <a:buChar char="•"/>
                  <a:defRPr sz="4000"/>
                </a:pPr>
                <a:r>
                  <a:rPr lang="en-GB" sz="2400" dirty="0">
                    <a:solidFill>
                      <a:schemeClr val="tx1"/>
                    </a:solidFill>
                  </a:rPr>
                  <a:t>Hadronic production </a:t>
                </a:r>
                <a14:m>
                  <m:oMath xmlns:m="http://schemas.openxmlformats.org/officeDocument/2006/math">
                    <m:r>
                      <a:rPr lang="en-GB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𝑝𝑝</m:t>
                    </m:r>
                    <m:r>
                      <a:rPr lang="en-GB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lang="de-DE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𝑝</m:t>
                    </m:r>
                    <m:sSub>
                      <m:sSubPr>
                        <m:ctrlPr>
                          <a:rPr lang="ar-AE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ar-AE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ar-AE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ar-AE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(→</m:t>
                    </m:r>
                    <m:r>
                      <a:rPr lang="ar-AE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𝐽</m:t>
                    </m:r>
                    <m:r>
                      <a:rPr lang="ar-AE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ar-AE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𝜓</m:t>
                    </m:r>
                  </m:oMath>
                </a14:m>
                <a:r>
                  <a:rPr lang="ar-AE" sz="2400" dirty="0">
                    <a:solidFill>
                      <a:schemeClr val="tx1"/>
                    </a:solidFill>
                  </a:rPr>
                  <a:t> </a:t>
                </a:r>
                <a:r>
                  <a:rPr lang="de-DE" sz="2400" dirty="0">
                    <a:solidFill>
                      <a:schemeClr val="tx1"/>
                    </a:solidFill>
                  </a:rPr>
                  <a:t>p)</a:t>
                </a:r>
                <a:endParaRPr lang="ar-AE" sz="2400" dirty="0">
                  <a:solidFill>
                    <a:schemeClr val="tx1"/>
                  </a:solidFill>
                </a:endParaRPr>
              </a:p>
              <a:p>
                <a:pPr marL="609600" lvl="1" indent="-304800">
                  <a:lnSpc>
                    <a:spcPct val="90000"/>
                  </a:lnSpc>
                  <a:spcBef>
                    <a:spcPts val="200"/>
                  </a:spcBef>
                  <a:buSzPct val="123000"/>
                  <a:buChar char="•"/>
                  <a:defRPr sz="4000"/>
                </a:pPr>
                <a:r>
                  <a:rPr lang="en-GB" sz="2400" dirty="0">
                    <a:solidFill>
                      <a:schemeClr val="tx1"/>
                    </a:solidFill>
                  </a:rPr>
                  <a:t>Line-shape study near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ar-AE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Σ</m:t>
                        </m:r>
                      </m:e>
                      <m:sub>
                        <m:r>
                          <a:rPr lang="ar-AE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sSup>
                      <m:sSupPr>
                        <m:ctrlPr>
                          <a:rPr lang="ar-AE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bar>
                          <m:barPr>
                            <m:pos m:val="top"/>
                            <m:ctrlPr>
                              <a:rPr lang="ar-AE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barPr>
                          <m:e>
                            <m:r>
                              <a:rPr lang="ar-AE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bar>
                      </m:e>
                      <m:sup>
                        <m:r>
                          <a:rPr lang="ar-AE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(∗)</m:t>
                        </m:r>
                      </m:sup>
                    </m:sSup>
                  </m:oMath>
                </a14:m>
                <a:r>
                  <a:rPr lang="ar-AE" sz="2400" dirty="0">
                    <a:solidFill>
                      <a:schemeClr val="tx1"/>
                    </a:solidFill>
                  </a:rPr>
                  <a:t> </a:t>
                </a:r>
                <a:r>
                  <a:rPr lang="en-GB" sz="2400" dirty="0">
                    <a:solidFill>
                      <a:schemeClr val="tx1"/>
                    </a:solidFill>
                  </a:rPr>
                  <a:t>thresholds</a:t>
                </a:r>
              </a:p>
              <a:p>
                <a:pPr marL="609600" lvl="1" indent="-304800">
                  <a:lnSpc>
                    <a:spcPct val="90000"/>
                  </a:lnSpc>
                  <a:spcBef>
                    <a:spcPts val="200"/>
                  </a:spcBef>
                  <a:buSzPct val="123000"/>
                  <a:buChar char="•"/>
                  <a:defRPr sz="4000"/>
                </a:pPr>
                <a:r>
                  <a:rPr lang="en-GB" sz="2400" dirty="0">
                    <a:solidFill>
                      <a:schemeClr val="tx1"/>
                    </a:solidFill>
                  </a:rPr>
                  <a:t>Hunt for new states</a:t>
                </a:r>
              </a:p>
            </p:txBody>
          </p:sp>
        </mc:Choice>
        <mc:Fallback xmlns="">
          <p:sp>
            <p:nvSpPr>
              <p:cNvPr id="253" name="Reveal their nature!…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17270" y="1532603"/>
                <a:ext cx="3538022" cy="2325898"/>
              </a:xfrm>
              <a:prstGeom prst="rect">
                <a:avLst/>
              </a:prstGeom>
              <a:blipFill>
                <a:blip r:embed="rId8"/>
                <a:stretch>
                  <a:fillRect t="-5978" r="-1786" b="-7609"/>
                </a:stretch>
              </a:blipFill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4" name="Arrow"/>
          <p:cNvSpPr/>
          <p:nvPr/>
        </p:nvSpPr>
        <p:spPr>
          <a:xfrm rot="16200000" flipH="1">
            <a:off x="9984157" y="3971731"/>
            <a:ext cx="959508" cy="646527"/>
          </a:xfrm>
          <a:prstGeom prst="rightArrow">
            <a:avLst>
              <a:gd name="adj1" fmla="val 32000"/>
              <a:gd name="adj2" fmla="val 64000"/>
            </a:avLst>
          </a:prstGeom>
          <a:solidFill>
            <a:srgbClr val="FF0000"/>
          </a:solidFill>
          <a:ln w="12700" cap="flat">
            <a:noFill/>
            <a:miter lim="400000"/>
          </a:ln>
          <a:effectLst/>
        </p:spPr>
        <p:txBody>
          <a:bodyPr wrap="square" lIns="25400" tIns="25400" rIns="25400" bIns="25400" numCol="1" anchor="ctr">
            <a:noAutofit/>
          </a:bodyPr>
          <a:lstStyle/>
          <a:p>
            <a:pPr defTabSz="41275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255" name="30 GeV protons at CBM provide mass scan up to 6.6 GeV"/>
          <p:cNvSpPr txBox="1"/>
          <p:nvPr/>
        </p:nvSpPr>
        <p:spPr>
          <a:xfrm>
            <a:off x="8900471" y="4785901"/>
            <a:ext cx="3291529" cy="157029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numCol="1" anchor="ctr">
            <a:noAutofit/>
          </a:bodyPr>
          <a:lstStyle/>
          <a:p>
            <a:pPr>
              <a:defRPr sz="3200"/>
            </a:pPr>
            <a:r>
              <a:rPr lang="de-DE" sz="2400" dirty="0"/>
              <a:t>SIS100 scan up to </a:t>
            </a:r>
            <a:r>
              <a:rPr lang="de-DE" sz="2400" dirty="0">
                <a:solidFill>
                  <a:srgbClr val="FF0000"/>
                </a:solidFill>
              </a:rPr>
              <a:t>6.6 GeV</a:t>
            </a:r>
          </a:p>
          <a:p>
            <a:pPr>
              <a:defRPr sz="3200"/>
            </a:pPr>
            <a:r>
              <a:rPr lang="de-DE" sz="2400" dirty="0"/>
              <a:t>Gluon rich </a:t>
            </a:r>
            <a:r>
              <a:rPr lang="de-DE" sz="2400" dirty="0" err="1"/>
              <a:t>production</a:t>
            </a:r>
            <a:r>
              <a:rPr lang="de-DE" sz="2400" dirty="0"/>
              <a:t> </a:t>
            </a:r>
            <a:endParaRPr lang="de-DE" sz="2400" dirty="0">
              <a:solidFill>
                <a:srgbClr val="FF0000"/>
              </a:solidFill>
            </a:endParaRPr>
          </a:p>
          <a:p>
            <a:pPr>
              <a:defRPr sz="3200"/>
            </a:pPr>
            <a:r>
              <a:rPr lang="de-DE" sz="2400" dirty="0" err="1">
                <a:solidFill>
                  <a:srgbClr val="FF0000"/>
                </a:solidFill>
              </a:rPr>
              <a:t>Measure</a:t>
            </a:r>
            <a:r>
              <a:rPr lang="de-DE" sz="2400" dirty="0">
                <a:solidFill>
                  <a:srgbClr val="FF0000"/>
                </a:solidFill>
              </a:rPr>
              <a:t> pJ/</a:t>
            </a:r>
            <a:r>
              <a:rPr lang="de-DE" sz="2400" dirty="0">
                <a:solidFill>
                  <a:srgbClr val="FF0000"/>
                </a:solidFill>
                <a:latin typeface="Symbol" pitchFamily="2" charset="2"/>
              </a:rPr>
              <a:t>Y</a:t>
            </a:r>
            <a:r>
              <a:rPr lang="de-DE" sz="2400" dirty="0">
                <a:solidFill>
                  <a:srgbClr val="FF0000"/>
                </a:solidFill>
              </a:rPr>
              <a:t> and </a:t>
            </a:r>
            <a:r>
              <a:rPr lang="de-DE" sz="2400" dirty="0">
                <a:solidFill>
                  <a:srgbClr val="FF0000"/>
                </a:solidFill>
                <a:latin typeface="Symbol" pitchFamily="2" charset="2"/>
              </a:rPr>
              <a:t>S</a:t>
            </a:r>
            <a:r>
              <a:rPr lang="de-DE" sz="2400" dirty="0">
                <a:solidFill>
                  <a:srgbClr val="FF0000"/>
                </a:solidFill>
              </a:rPr>
              <a:t>D </a:t>
            </a:r>
            <a:endParaRPr sz="2400" dirty="0"/>
          </a:p>
        </p:txBody>
      </p:sp>
      <p:sp>
        <p:nvSpPr>
          <p:cNvPr id="5" name="Strangeness physics…">
            <a:extLst>
              <a:ext uri="{FF2B5EF4-FFF2-40B4-BE49-F238E27FC236}">
                <a16:creationId xmlns:a16="http://schemas.microsoft.com/office/drawing/2014/main" id="{E9289DF1-5EED-EA47-3F29-ACF19D02F085}"/>
              </a:ext>
            </a:extLst>
          </p:cNvPr>
          <p:cNvSpPr txBox="1">
            <a:spLocks/>
          </p:cNvSpPr>
          <p:nvPr/>
        </p:nvSpPr>
        <p:spPr>
          <a:xfrm>
            <a:off x="522707" y="1038497"/>
            <a:ext cx="11669293" cy="14856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03504" lvl="1" indent="-301752" defTabSz="1206978">
              <a:lnSpc>
                <a:spcPct val="90000"/>
              </a:lnSpc>
              <a:spcBef>
                <a:spcPts val="150"/>
              </a:spcBef>
              <a:buSzPct val="123000"/>
              <a:buChar char="•"/>
              <a:defRPr sz="3959"/>
            </a:pPr>
            <a:r>
              <a:rPr lang="en-GB" sz="2400" dirty="0">
                <a:solidFill>
                  <a:srgbClr val="FF0000"/>
                </a:solidFill>
              </a:rPr>
              <a:t>Charm-N interactions </a:t>
            </a:r>
            <a:r>
              <a:rPr lang="en-GB" sz="2400" dirty="0"/>
              <a:t>: SU(4) dynamics!</a:t>
            </a:r>
          </a:p>
          <a:p>
            <a:pPr marL="603504" lvl="1" indent="-301752" defTabSz="1206978">
              <a:spcBef>
                <a:spcPts val="150"/>
              </a:spcBef>
              <a:buSzPct val="123000"/>
              <a:defRPr sz="3959"/>
            </a:pPr>
            <a:r>
              <a:rPr lang="en-GB" sz="2400" dirty="0">
                <a:solidFill>
                  <a:srgbClr val="FF0000"/>
                </a:solidFill>
              </a:rPr>
              <a:t>Intrinsic Charm </a:t>
            </a:r>
            <a:r>
              <a:rPr lang="en-GB" sz="2400" dirty="0"/>
              <a:t>component of the nucleon</a:t>
            </a:r>
          </a:p>
          <a:p>
            <a:pPr marL="603504" lvl="1" indent="-301752" defTabSz="1206978">
              <a:lnSpc>
                <a:spcPct val="90000"/>
              </a:lnSpc>
              <a:spcBef>
                <a:spcPts val="150"/>
              </a:spcBef>
              <a:buSzPct val="123000"/>
              <a:buChar char="•"/>
              <a:defRPr sz="3959"/>
            </a:pPr>
            <a:r>
              <a:rPr lang="en-GB" sz="2400" dirty="0">
                <a:solidFill>
                  <a:srgbClr val="FF0000"/>
                </a:solidFill>
              </a:rPr>
              <a:t>Mass Structure </a:t>
            </a:r>
            <a:r>
              <a:rPr lang="en-GB" sz="2400" dirty="0"/>
              <a:t>of the proton</a:t>
            </a:r>
          </a:p>
          <a:p>
            <a:pPr marL="603504" lvl="1" indent="-301752" defTabSz="1206978">
              <a:spcBef>
                <a:spcPts val="150"/>
              </a:spcBef>
              <a:buSzPct val="123000"/>
              <a:defRPr sz="3959"/>
            </a:pPr>
            <a:r>
              <a:rPr lang="en-GB" sz="2400" u="sng" dirty="0">
                <a:solidFill>
                  <a:srgbClr val="FF0000"/>
                </a:solidFill>
              </a:rPr>
              <a:t>Exotic </a:t>
            </a:r>
            <a:r>
              <a:rPr lang="en-GB" sz="2400" dirty="0"/>
              <a:t>baryonic-like states with hidden charm</a:t>
            </a:r>
          </a:p>
          <a:p>
            <a:pPr marL="0" indent="0">
              <a:spcBef>
                <a:spcPts val="200"/>
              </a:spcBef>
              <a:buNone/>
              <a:defRPr sz="4000"/>
            </a:pPr>
            <a:endParaRPr lang="en-GB" sz="2400" dirty="0"/>
          </a:p>
        </p:txBody>
      </p:sp>
      <p:sp>
        <p:nvSpPr>
          <p:cNvPr id="8" name="Hadron Physics aspects with SIS100">
            <a:extLst>
              <a:ext uri="{FF2B5EF4-FFF2-40B4-BE49-F238E27FC236}">
                <a16:creationId xmlns:a16="http://schemas.microsoft.com/office/drawing/2014/main" id="{0C4234FE-C340-5209-863A-0494F4A0EC7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03250" y="0"/>
            <a:ext cx="10985500" cy="1038496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de-DE" dirty="0">
                <a:solidFill>
                  <a:srgbClr val="002060"/>
                </a:solidFill>
                <a:latin typeface="Calibri" panose="020F0502020204030204" pitchFamily="34" charset="0"/>
              </a:rPr>
              <a:t>Charm</a:t>
            </a:r>
            <a:r>
              <a:rPr dirty="0">
                <a:solidFill>
                  <a:srgbClr val="002060"/>
                </a:solidFill>
                <a:latin typeface="Calibri" panose="020F0502020204030204" pitchFamily="34" charset="0"/>
              </a:rPr>
              <a:t> Physics with </a:t>
            </a:r>
            <a:r>
              <a:rPr lang="de-DE" dirty="0">
                <a:solidFill>
                  <a:srgbClr val="002060"/>
                </a:solidFill>
                <a:latin typeface="Calibri" panose="020F0502020204030204" pitchFamily="34" charset="0"/>
              </a:rPr>
              <a:t>Proton Beam at </a:t>
            </a:r>
            <a:r>
              <a:rPr dirty="0">
                <a:solidFill>
                  <a:srgbClr val="002060"/>
                </a:solidFill>
                <a:latin typeface="Calibri" panose="020F0502020204030204" pitchFamily="34" charset="0"/>
              </a:rPr>
              <a:t>SIS100</a:t>
            </a:r>
          </a:p>
        </p:txBody>
      </p:sp>
      <p:pic>
        <p:nvPicPr>
          <p:cNvPr id="9" name="150px-Charm_quark.svg.png" descr="150px-Charm_quark.svg.png">
            <a:extLst>
              <a:ext uri="{FF2B5EF4-FFF2-40B4-BE49-F238E27FC236}">
                <a16:creationId xmlns:a16="http://schemas.microsoft.com/office/drawing/2014/main" id="{34BB1A5E-77C8-F04A-3B3F-A7BF9486815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225840" y="71845"/>
            <a:ext cx="869627" cy="106094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adron Physics aspects with SIS100">
            <a:extLst>
              <a:ext uri="{FF2B5EF4-FFF2-40B4-BE49-F238E27FC236}">
                <a16:creationId xmlns:a16="http://schemas.microsoft.com/office/drawing/2014/main" id="{527C0669-1618-2FAA-D2F6-1CB0EFE4D19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247270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i="1" dirty="0">
                <a:solidFill>
                  <a:srgbClr val="FF0000"/>
                </a:solidFill>
                <a:latin typeface="Calibri" panose="020F0502020204030204" pitchFamily="34" charset="0"/>
              </a:rPr>
              <a:t>Day-1 Physics </a:t>
            </a:r>
            <a:r>
              <a:rPr lang="de-DE" dirty="0" err="1">
                <a:solidFill>
                  <a:srgbClr val="002060"/>
                </a:solidFill>
                <a:latin typeface="Calibri" panose="020F0502020204030204" pitchFamily="34" charset="0"/>
              </a:rPr>
              <a:t>with</a:t>
            </a:r>
            <a:r>
              <a:rPr lang="de-DE" dirty="0">
                <a:solidFill>
                  <a:srgbClr val="002060"/>
                </a:solidFill>
                <a:latin typeface="Calibri" panose="020F0502020204030204" pitchFamily="34" charset="0"/>
              </a:rPr>
              <a:t> Proton Beam at SIS100</a:t>
            </a:r>
          </a:p>
        </p:txBody>
      </p:sp>
    </p:spTree>
    <p:extLst>
      <p:ext uri="{BB962C8B-B14F-4D97-AF65-F5344CB8AC3E}">
        <p14:creationId xmlns:p14="http://schemas.microsoft.com/office/powerpoint/2010/main" val="2540164235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60" name="Internal degrees-of-freedom of hyperons…"/>
              <p:cNvSpPr txBox="1"/>
              <p:nvPr/>
            </p:nvSpPr>
            <p:spPr>
              <a:xfrm>
                <a:off x="557896" y="1065848"/>
                <a:ext cx="6429710" cy="2899928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25400" tIns="25400" rIns="25400" bIns="25400">
                <a:normAutofit/>
              </a:bodyPr>
              <a:lstStyle/>
              <a:p>
                <a:pPr>
                  <a:lnSpc>
                    <a:spcPct val="90000"/>
                  </a:lnSpc>
                  <a:spcBef>
                    <a:spcPts val="2250"/>
                  </a:spcBef>
                  <a:defRPr sz="4800" b="1"/>
                </a:pPr>
                <a:r>
                  <a:rPr sz="2800" dirty="0">
                    <a:solidFill>
                      <a:srgbClr val="002060"/>
                    </a:solidFill>
                    <a:latin typeface="Calibri" panose="020F0502020204030204" pitchFamily="34" charset="0"/>
                    <a:ea typeface="+mj-ea"/>
                    <a:cs typeface="+mj-cs"/>
                  </a:rPr>
                  <a:t>Internal degrees-of-freedom of hyperons</a:t>
                </a:r>
              </a:p>
              <a:p>
                <a:pPr marL="609600" lvl="1" indent="-304800">
                  <a:lnSpc>
                    <a:spcPct val="90000"/>
                  </a:lnSpc>
                  <a:spcBef>
                    <a:spcPts val="200"/>
                  </a:spcBef>
                  <a:buSzPct val="123000"/>
                  <a:buChar char="•"/>
                  <a:defRPr sz="4000"/>
                </a:pPr>
                <a:r>
                  <a:rPr sz="2000" dirty="0"/>
                  <a:t>Probing the </a:t>
                </a:r>
                <a:r>
                  <a:rPr sz="2000" dirty="0">
                    <a:solidFill>
                      <a:srgbClr val="FF0000"/>
                    </a:solidFill>
                  </a:rPr>
                  <a:t>hyperon excitation spectrum </a:t>
                </a:r>
              </a:p>
              <a:p>
                <a:pPr marL="609600" lvl="1" indent="-304800">
                  <a:lnSpc>
                    <a:spcPct val="90000"/>
                  </a:lnSpc>
                  <a:spcBef>
                    <a:spcPts val="200"/>
                  </a:spcBef>
                  <a:buSzPct val="123000"/>
                  <a:buChar char="•"/>
                  <a:defRPr sz="4000"/>
                </a:pPr>
                <a:r>
                  <a:rPr sz="2000" dirty="0">
                    <a:solidFill>
                      <a:srgbClr val="FF0000"/>
                    </a:solidFill>
                  </a:rPr>
                  <a:t>Missing mass scan </a:t>
                </a:r>
                <a:r>
                  <a:rPr sz="2000" dirty="0"/>
                  <a:t>using strangeness </a:t>
                </a:r>
                <a:r>
                  <a:rPr sz="2000" i="1" dirty="0"/>
                  <a:t>tagging</a:t>
                </a:r>
              </a:p>
              <a:p>
                <a:pPr marL="609600" lvl="1" indent="-304800">
                  <a:lnSpc>
                    <a:spcPct val="90000"/>
                  </a:lnSpc>
                  <a:spcBef>
                    <a:spcPts val="200"/>
                  </a:spcBef>
                  <a:buSzPct val="123000"/>
                  <a:buChar char="•"/>
                  <a:defRPr sz="4000"/>
                </a:pPr>
                <a:r>
                  <a:rPr sz="2000" dirty="0"/>
                  <a:t>Example: </a:t>
                </a:r>
                <a14:m>
                  <m:oMath xmlns:m="http://schemas.openxmlformats.org/officeDocument/2006/math">
                    <m:r>
                      <a:rPr sz="2400" i="1">
                        <a:solidFill>
                          <a:srgbClr val="FEFFFE"/>
                        </a:solidFill>
                        <a:latin typeface="Cambria Math" panose="02040503050406030204" pitchFamily="18" charset="0"/>
                      </a:rPr>
                      <m:t>𝑝𝑝</m:t>
                    </m:r>
                    <m:r>
                      <a:rPr sz="2400" i="1">
                        <a:solidFill>
                          <a:srgbClr val="FEFFFE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sz="2400" i="1">
                            <a:solidFill>
                              <a:srgbClr val="FEFFFE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sz="2400" i="1">
                            <a:solidFill>
                              <a:srgbClr val="FEFFFE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sz="2400" i="1">
                            <a:solidFill>
                              <a:srgbClr val="FEFFFE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sz="2400" i="1">
                            <a:solidFill>
                              <a:srgbClr val="FEFFFE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sz="2400" i="1">
                            <a:solidFill>
                              <a:srgbClr val="FEFFFE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sz="2400" i="1">
                            <a:solidFill>
                              <a:srgbClr val="FEFFFE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sz="2400" i="1">
                        <a:solidFill>
                          <a:srgbClr val="FEFFFE"/>
                        </a:solidFill>
                        <a:latin typeface="Cambria Math" panose="02040503050406030204" pitchFamily="18" charset="0"/>
                      </a:rPr>
                      <m:t>𝑝</m:t>
                    </m:r>
                    <m:r>
                      <a:rPr sz="2400" i="1">
                        <a:solidFill>
                          <a:srgbClr val="FEFFFE"/>
                        </a:solidFill>
                        <a:latin typeface="Cambria Math" panose="02040503050406030204" pitchFamily="18" charset="0"/>
                      </a:rPr>
                      <m:t>+(</m:t>
                    </m:r>
                    <m:r>
                      <m:rPr>
                        <m:sty m:val="p"/>
                      </m:rPr>
                      <a:rPr sz="2400" i="1">
                        <a:solidFill>
                          <a:srgbClr val="FEFFFE"/>
                        </a:solidFill>
                        <a:latin typeface="Cambria Math" panose="02040503050406030204" pitchFamily="18" charset="0"/>
                      </a:rPr>
                      <m:t>missing</m:t>
                    </m:r>
                    <m:r>
                      <a:rPr sz="2400" i="1">
                        <a:solidFill>
                          <a:srgbClr val="FEFFFE"/>
                        </a:solidFill>
                        <a:latin typeface="Cambria Math" panose="02040503050406030204" pitchFamily="18" charset="0"/>
                      </a:rPr>
                      <m:t>)</m:t>
                    </m:r>
                    <m:sSubSup>
                      <m:sSubSupPr>
                        <m:ctrlPr>
                          <a:rPr sz="2400" i="1">
                            <a:solidFill>
                              <a:srgbClr val="FEFFFE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sz="2400" i="1">
                            <a:solidFill>
                              <a:srgbClr val="FEFFFE"/>
                            </a:solidFill>
                            <a:latin typeface="Cambria Math" panose="02040503050406030204" pitchFamily="18" charset="0"/>
                          </a:rPr>
                          <m:t>X</m:t>
                        </m:r>
                      </m:e>
                      <m:sub>
                        <m:r>
                          <a:rPr sz="2400" i="1">
                            <a:solidFill>
                              <a:srgbClr val="FEFFFE"/>
                            </a:solidFill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m:rPr>
                            <m:sty m:val="p"/>
                          </m:rPr>
                          <a:rPr sz="2400" i="1">
                            <a:solidFill>
                              <a:srgbClr val="FEFFFE"/>
                            </a:solidFill>
                            <a:latin typeface="Cambria Math" panose="02040503050406030204" pitchFamily="18" charset="0"/>
                          </a:rPr>
                          <m:t>S</m:t>
                        </m:r>
                        <m:r>
                          <a:rPr sz="2400" i="1">
                            <a:solidFill>
                              <a:srgbClr val="FEFFFE"/>
                            </a:solidFill>
                            <a:latin typeface="Cambria Math" panose="02040503050406030204" pitchFamily="18" charset="0"/>
                          </a:rPr>
                          <m:t>|=2</m:t>
                        </m:r>
                      </m:sub>
                      <m:sup>
                        <m:r>
                          <a:rPr sz="2400" i="1">
                            <a:solidFill>
                              <a:srgbClr val="FEFFFE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bSup>
                  </m:oMath>
                </a14:m>
                <a:endParaRPr sz="2000" dirty="0"/>
              </a:p>
              <a:p>
                <a:pPr marL="609600" lvl="1" indent="-304800">
                  <a:lnSpc>
                    <a:spcPct val="90000"/>
                  </a:lnSpc>
                  <a:spcBef>
                    <a:spcPts val="200"/>
                  </a:spcBef>
                  <a:buSzPct val="123000"/>
                  <a:buChar char="•"/>
                  <a:defRPr sz="4000"/>
                </a:pPr>
                <a:r>
                  <a:rPr sz="2000" dirty="0"/>
                  <a:t>Identification of </a:t>
                </a:r>
                <a:r>
                  <a:rPr sz="2000" dirty="0">
                    <a:solidFill>
                      <a:srgbClr val="FF0000"/>
                    </a:solidFill>
                  </a:rPr>
                  <a:t>charged tracks </a:t>
                </a:r>
                <a:r>
                  <a:rPr sz="2000" dirty="0"/>
                  <a:t>from primary vertex with </a:t>
                </a:r>
                <a:r>
                  <a:rPr sz="2000" dirty="0">
                    <a:solidFill>
                      <a:srgbClr val="FF0000"/>
                    </a:solidFill>
                  </a:rPr>
                  <a:t>PID capabilities</a:t>
                </a:r>
              </a:p>
              <a:p>
                <a:pPr marL="609600" lvl="1" indent="-304800">
                  <a:lnSpc>
                    <a:spcPct val="90000"/>
                  </a:lnSpc>
                  <a:spcBef>
                    <a:spcPts val="200"/>
                  </a:spcBef>
                  <a:buSzPct val="123000"/>
                  <a:buChar char="•"/>
                  <a:defRPr sz="4000"/>
                </a:pPr>
                <a:r>
                  <a:rPr sz="2000" dirty="0"/>
                  <a:t>Without secondary vertex analysis, dilepton identification, photon detection, …</a:t>
                </a:r>
              </a:p>
            </p:txBody>
          </p:sp>
        </mc:Choice>
        <mc:Fallback xmlns="">
          <p:sp>
            <p:nvSpPr>
              <p:cNvPr id="260" name="Internal degrees-of-freedom of hyperons…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7896" y="1065848"/>
                <a:ext cx="6429710" cy="2899928"/>
              </a:xfrm>
              <a:prstGeom prst="rect">
                <a:avLst/>
              </a:prstGeom>
              <a:blipFill>
                <a:blip r:embed="rId2"/>
                <a:stretch>
                  <a:fillRect l="-3156" t="-4367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63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6426" y="1090249"/>
            <a:ext cx="5251773" cy="3138595"/>
          </a:xfrm>
          <a:prstGeom prst="rect">
            <a:avLst/>
          </a:prstGeom>
          <a:ln>
            <a:noFill/>
          </a:ln>
          <a:effectLst/>
        </p:spPr>
      </p:pic>
      <p:sp>
        <p:nvSpPr>
          <p:cNvPr id="265" name="Arrow"/>
          <p:cNvSpPr/>
          <p:nvPr/>
        </p:nvSpPr>
        <p:spPr>
          <a:xfrm rot="16200000" flipH="1">
            <a:off x="3148436" y="3752653"/>
            <a:ext cx="814327" cy="646527"/>
          </a:xfrm>
          <a:prstGeom prst="rightArrow">
            <a:avLst>
              <a:gd name="adj1" fmla="val 32000"/>
              <a:gd name="adj2" fmla="val 64000"/>
            </a:avLst>
          </a:prstGeom>
          <a:solidFill>
            <a:srgbClr val="C00000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defTabSz="41275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266" name="Experimental conditions…"/>
          <p:cNvSpPr txBox="1"/>
          <p:nvPr/>
        </p:nvSpPr>
        <p:spPr>
          <a:xfrm>
            <a:off x="557896" y="4551692"/>
            <a:ext cx="6429710" cy="22112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>
            <a:normAutofit/>
          </a:bodyPr>
          <a:lstStyle/>
          <a:p>
            <a:pPr>
              <a:lnSpc>
                <a:spcPct val="90000"/>
              </a:lnSpc>
              <a:spcBef>
                <a:spcPts val="2250"/>
              </a:spcBef>
              <a:defRPr sz="4800" b="1"/>
            </a:pPr>
            <a:r>
              <a:rPr sz="2400" dirty="0"/>
              <a:t>Experimental conditions</a:t>
            </a:r>
            <a:endParaRPr sz="2400" dirty="0">
              <a:solidFill>
                <a:srgbClr val="FFFB00"/>
              </a:solidFill>
            </a:endParaRPr>
          </a:p>
          <a:p>
            <a:pPr marL="609600" lvl="1" indent="-304800">
              <a:lnSpc>
                <a:spcPct val="90000"/>
              </a:lnSpc>
              <a:spcBef>
                <a:spcPts val="200"/>
              </a:spcBef>
              <a:buSzPct val="123000"/>
              <a:buChar char="•"/>
              <a:defRPr sz="4000"/>
            </a:pPr>
            <a:r>
              <a:rPr sz="2000" dirty="0">
                <a:solidFill>
                  <a:srgbClr val="FF0000"/>
                </a:solidFill>
              </a:rPr>
              <a:t>10 GeV </a:t>
            </a:r>
            <a:r>
              <a:rPr sz="2000" dirty="0"/>
              <a:t>protons (max M</a:t>
            </a:r>
            <a:r>
              <a:rPr sz="2000" baseline="-5999" dirty="0"/>
              <a:t>X</a:t>
            </a:r>
            <a:r>
              <a:rPr sz="2000" dirty="0"/>
              <a:t>=2.6 GeV)</a:t>
            </a:r>
          </a:p>
          <a:p>
            <a:pPr marL="609600" lvl="1" indent="-304800">
              <a:lnSpc>
                <a:spcPct val="90000"/>
              </a:lnSpc>
              <a:spcBef>
                <a:spcPts val="200"/>
              </a:spcBef>
              <a:buSzPct val="123000"/>
              <a:buChar char="•"/>
              <a:defRPr sz="4000"/>
            </a:pPr>
            <a:r>
              <a:rPr sz="2000" dirty="0">
                <a:solidFill>
                  <a:srgbClr val="FF0000"/>
                </a:solidFill>
              </a:rPr>
              <a:t>~</a:t>
            </a:r>
            <a:r>
              <a:rPr lang="de-DE" sz="2000" dirty="0">
                <a:solidFill>
                  <a:srgbClr val="FF0000"/>
                </a:solidFill>
              </a:rPr>
              <a:t> </a:t>
            </a:r>
            <a:r>
              <a:rPr sz="2000" dirty="0">
                <a:solidFill>
                  <a:srgbClr val="FF0000"/>
                </a:solidFill>
              </a:rPr>
              <a:t>10</a:t>
            </a:r>
            <a:r>
              <a:rPr sz="2000" baseline="31999" dirty="0">
                <a:solidFill>
                  <a:srgbClr val="FF0000"/>
                </a:solidFill>
              </a:rPr>
              <a:t>8</a:t>
            </a:r>
            <a:r>
              <a:rPr sz="2000" dirty="0">
                <a:solidFill>
                  <a:srgbClr val="FF0000"/>
                </a:solidFill>
              </a:rPr>
              <a:t> protons/spill </a:t>
            </a:r>
            <a:r>
              <a:rPr sz="2000" dirty="0"/>
              <a:t>(duty cycle 50%)</a:t>
            </a:r>
            <a:endParaRPr sz="2000" dirty="0">
              <a:solidFill>
                <a:srgbClr val="FFFB00"/>
              </a:solidFill>
            </a:endParaRPr>
          </a:p>
          <a:p>
            <a:pPr marL="609600" lvl="1" indent="-304800">
              <a:lnSpc>
                <a:spcPct val="90000"/>
              </a:lnSpc>
              <a:spcBef>
                <a:spcPts val="200"/>
              </a:spcBef>
              <a:buSzPct val="123000"/>
              <a:buChar char="•"/>
              <a:defRPr sz="4000"/>
            </a:pPr>
            <a:r>
              <a:rPr sz="2000" dirty="0"/>
              <a:t>LH</a:t>
            </a:r>
            <a:r>
              <a:rPr sz="2000" baseline="-5999" dirty="0"/>
              <a:t>2</a:t>
            </a:r>
            <a:r>
              <a:rPr sz="2000" dirty="0"/>
              <a:t> target (5 cm)</a:t>
            </a:r>
          </a:p>
          <a:p>
            <a:pPr marL="609600" lvl="1" indent="-304800">
              <a:lnSpc>
                <a:spcPct val="90000"/>
              </a:lnSpc>
              <a:spcBef>
                <a:spcPts val="200"/>
              </a:spcBef>
              <a:buSzPct val="123000"/>
              <a:buChar char="•"/>
              <a:defRPr sz="4000"/>
            </a:pPr>
            <a:r>
              <a:rPr lang="de-DE" sz="2000" dirty="0"/>
              <a:t>CBM </a:t>
            </a:r>
            <a:r>
              <a:rPr sz="2000" dirty="0"/>
              <a:t>Dipole </a:t>
            </a:r>
            <a:r>
              <a:rPr sz="2000" dirty="0" err="1"/>
              <a:t>magnet+TRD+TOF+FSD</a:t>
            </a:r>
            <a:endParaRPr sz="2000" dirty="0"/>
          </a:p>
        </p:txBody>
      </p:sp>
      <p:sp>
        <p:nvSpPr>
          <p:cNvPr id="267" name="Arrow"/>
          <p:cNvSpPr/>
          <p:nvPr/>
        </p:nvSpPr>
        <p:spPr>
          <a:xfrm rot="10800000" flipH="1">
            <a:off x="5616247" y="5111815"/>
            <a:ext cx="959508" cy="646528"/>
          </a:xfrm>
          <a:prstGeom prst="rightArrow">
            <a:avLst>
              <a:gd name="adj1" fmla="val 32000"/>
              <a:gd name="adj2" fmla="val 64000"/>
            </a:avLst>
          </a:prstGeom>
          <a:solidFill>
            <a:srgbClr val="FFFFFF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defTabSz="41275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268" name="Estimates @MX=1.32 GeV…"/>
          <p:cNvSpPr txBox="1"/>
          <p:nvPr/>
        </p:nvSpPr>
        <p:spPr>
          <a:xfrm>
            <a:off x="6972137" y="4551692"/>
            <a:ext cx="5162727" cy="22112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>
            <a:normAutofit/>
          </a:bodyPr>
          <a:lstStyle/>
          <a:p>
            <a:pPr>
              <a:lnSpc>
                <a:spcPct val="90000"/>
              </a:lnSpc>
              <a:spcBef>
                <a:spcPts val="2250"/>
              </a:spcBef>
              <a:defRPr sz="4800" b="1"/>
            </a:pPr>
            <a:r>
              <a:rPr sz="2400" dirty="0">
                <a:solidFill>
                  <a:srgbClr val="FF0000"/>
                </a:solidFill>
              </a:rPr>
              <a:t>Estimates</a:t>
            </a:r>
            <a:r>
              <a:rPr sz="2150" dirty="0">
                <a:solidFill>
                  <a:srgbClr val="FF0000"/>
                </a:solidFill>
              </a:rPr>
              <a:t> </a:t>
            </a:r>
            <a:r>
              <a:rPr sz="2100" dirty="0">
                <a:solidFill>
                  <a:srgbClr val="FF0000"/>
                </a:solidFill>
              </a:rPr>
              <a:t>@M</a:t>
            </a:r>
            <a:r>
              <a:rPr sz="2100" baseline="-5999" dirty="0">
                <a:solidFill>
                  <a:srgbClr val="FF0000"/>
                </a:solidFill>
              </a:rPr>
              <a:t>X</a:t>
            </a:r>
            <a:r>
              <a:rPr sz="2100" dirty="0">
                <a:solidFill>
                  <a:srgbClr val="FF0000"/>
                </a:solidFill>
              </a:rPr>
              <a:t>=1.32 GeV</a:t>
            </a:r>
          </a:p>
          <a:p>
            <a:pPr marL="624840" lvl="1" indent="-320040">
              <a:lnSpc>
                <a:spcPct val="90000"/>
              </a:lnSpc>
              <a:spcBef>
                <a:spcPts val="200"/>
              </a:spcBef>
              <a:buSzPct val="123000"/>
              <a:buChar char="•"/>
              <a:defRPr sz="4000"/>
            </a:pPr>
            <a:r>
              <a:rPr sz="2100" dirty="0"/>
              <a:t>Objective   ~</a:t>
            </a:r>
            <a:r>
              <a:rPr lang="de-DE" sz="2100" dirty="0"/>
              <a:t> </a:t>
            </a:r>
            <a:r>
              <a:rPr sz="2100" dirty="0"/>
              <a:t>4k counts/day</a:t>
            </a:r>
          </a:p>
          <a:p>
            <a:pPr marL="624840" lvl="1" indent="-320040">
              <a:lnSpc>
                <a:spcPct val="90000"/>
              </a:lnSpc>
              <a:spcBef>
                <a:spcPts val="200"/>
              </a:spcBef>
              <a:buSzPct val="123000"/>
              <a:buChar char="•"/>
              <a:defRPr sz="4000"/>
            </a:pPr>
            <a:r>
              <a:rPr sz="2100" dirty="0"/>
              <a:t>Resolution ~</a:t>
            </a:r>
            <a:r>
              <a:rPr lang="de-DE" sz="2100" dirty="0"/>
              <a:t> </a:t>
            </a:r>
            <a:r>
              <a:rPr sz="2100" dirty="0"/>
              <a:t>30 MeV</a:t>
            </a:r>
          </a:p>
          <a:p>
            <a:pPr marL="609600" lvl="1" indent="-304800">
              <a:lnSpc>
                <a:spcPct val="90000"/>
              </a:lnSpc>
              <a:spcBef>
                <a:spcPts val="200"/>
              </a:spcBef>
              <a:buSzPct val="123000"/>
              <a:buChar char="•"/>
              <a:defRPr sz="4000"/>
            </a:pPr>
            <a:r>
              <a:rPr sz="2000" dirty="0"/>
              <a:t>Eff. </a:t>
            </a:r>
            <a:r>
              <a:rPr sz="2000" i="1" dirty="0"/>
              <a:t>x</a:t>
            </a:r>
            <a:r>
              <a:rPr sz="2000" dirty="0"/>
              <a:t> </a:t>
            </a:r>
            <a:r>
              <a:rPr sz="2000" dirty="0" err="1"/>
              <a:t>accep</a:t>
            </a:r>
            <a:r>
              <a:rPr lang="de-DE" sz="2000" dirty="0"/>
              <a:t>t</a:t>
            </a:r>
            <a:r>
              <a:rPr sz="2000" dirty="0"/>
              <a:t>. 75% x 60% = ~</a:t>
            </a:r>
            <a:r>
              <a:rPr lang="de-DE" sz="2000" dirty="0"/>
              <a:t> </a:t>
            </a:r>
            <a:r>
              <a:rPr sz="2000" dirty="0"/>
              <a:t>45%      </a:t>
            </a:r>
          </a:p>
        </p:txBody>
      </p:sp>
      <p:sp>
        <p:nvSpPr>
          <p:cNvPr id="270" name="—&gt; Cross section sensitivity ~100 nb"/>
          <p:cNvSpPr txBox="1"/>
          <p:nvPr/>
        </p:nvSpPr>
        <p:spPr>
          <a:xfrm>
            <a:off x="7096874" y="5876589"/>
            <a:ext cx="4365682" cy="3282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400" tIns="25400" rIns="25400" bIns="25400" anchor="ctr">
            <a:spAutoFit/>
          </a:bodyPr>
          <a:lstStyle/>
          <a:p>
            <a:pPr lvl="1">
              <a:lnSpc>
                <a:spcPct val="90000"/>
              </a:lnSpc>
              <a:spcBef>
                <a:spcPts val="200"/>
              </a:spcBef>
              <a:defRPr sz="4000"/>
            </a:pPr>
            <a:r>
              <a:rPr sz="2000" dirty="0"/>
              <a:t>—&gt; Cross section sensitivity ~</a:t>
            </a:r>
            <a:r>
              <a:rPr lang="de-DE" sz="2000" dirty="0"/>
              <a:t> </a:t>
            </a:r>
            <a:r>
              <a:rPr sz="2000" dirty="0"/>
              <a:t>100 </a:t>
            </a:r>
            <a:r>
              <a:rPr sz="2000" dirty="0" err="1"/>
              <a:t>nb</a:t>
            </a:r>
            <a:endParaRPr sz="2000" dirty="0"/>
          </a:p>
        </p:txBody>
      </p:sp>
      <p:sp>
        <p:nvSpPr>
          <p:cNvPr id="2" name="Hadron Physics aspects with SIS100">
            <a:extLst>
              <a:ext uri="{FF2B5EF4-FFF2-40B4-BE49-F238E27FC236}">
                <a16:creationId xmlns:a16="http://schemas.microsoft.com/office/drawing/2014/main" id="{48BA8D5A-41DA-07EB-2040-88A14C166FCD}"/>
              </a:ext>
            </a:extLst>
          </p:cNvPr>
          <p:cNvSpPr txBox="1">
            <a:spLocks/>
          </p:cNvSpPr>
          <p:nvPr/>
        </p:nvSpPr>
        <p:spPr>
          <a:xfrm>
            <a:off x="603250" y="0"/>
            <a:ext cx="10985500" cy="10384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i="1" dirty="0">
                <a:solidFill>
                  <a:srgbClr val="FF0000"/>
                </a:solidFill>
                <a:latin typeface="Calibri" panose="020F0502020204030204" pitchFamily="34" charset="0"/>
              </a:rPr>
              <a:t>Day-1 Physics </a:t>
            </a:r>
            <a:r>
              <a:rPr lang="de-DE" dirty="0" err="1">
                <a:solidFill>
                  <a:srgbClr val="002060"/>
                </a:solidFill>
                <a:latin typeface="Calibri" panose="020F0502020204030204" pitchFamily="34" charset="0"/>
              </a:rPr>
              <a:t>with</a:t>
            </a:r>
            <a:r>
              <a:rPr lang="de-DE" dirty="0">
                <a:solidFill>
                  <a:srgbClr val="002060"/>
                </a:solidFill>
                <a:latin typeface="Calibri" panose="020F0502020204030204" pitchFamily="34" charset="0"/>
              </a:rPr>
              <a:t> Proton Beam at SIS100</a:t>
            </a:r>
          </a:p>
        </p:txBody>
      </p:sp>
      <p:pic>
        <p:nvPicPr>
          <p:cNvPr id="5" name="Unknown.png" descr="Unknown.png">
            <a:extLst>
              <a:ext uri="{FF2B5EF4-FFF2-40B4-BE49-F238E27FC236}">
                <a16:creationId xmlns:a16="http://schemas.microsoft.com/office/drawing/2014/main" id="{8ED304EE-731D-24C7-E9B5-B2F29B48A38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693" t="2200" r="2703" b="2198"/>
          <a:stretch>
            <a:fillRect/>
          </a:stretch>
        </p:blipFill>
        <p:spPr>
          <a:xfrm>
            <a:off x="11246279" y="123369"/>
            <a:ext cx="828676" cy="10247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60" y="0"/>
                </a:moveTo>
                <a:lnTo>
                  <a:pt x="833" y="694"/>
                </a:lnTo>
                <a:lnTo>
                  <a:pt x="667" y="832"/>
                </a:lnTo>
                <a:cubicBezTo>
                  <a:pt x="658" y="838"/>
                  <a:pt x="657" y="848"/>
                  <a:pt x="647" y="853"/>
                </a:cubicBezTo>
                <a:cubicBezTo>
                  <a:pt x="644" y="855"/>
                  <a:pt x="639" y="852"/>
                  <a:pt x="636" y="853"/>
                </a:cubicBezTo>
                <a:lnTo>
                  <a:pt x="0" y="1393"/>
                </a:lnTo>
                <a:lnTo>
                  <a:pt x="0" y="11494"/>
                </a:lnTo>
                <a:lnTo>
                  <a:pt x="0" y="21600"/>
                </a:lnTo>
                <a:lnTo>
                  <a:pt x="9936" y="21600"/>
                </a:lnTo>
                <a:lnTo>
                  <a:pt x="19872" y="21600"/>
                </a:lnTo>
                <a:lnTo>
                  <a:pt x="20736" y="20931"/>
                </a:lnTo>
                <a:lnTo>
                  <a:pt x="21600" y="20266"/>
                </a:lnTo>
                <a:lnTo>
                  <a:pt x="21600" y="10131"/>
                </a:lnTo>
                <a:lnTo>
                  <a:pt x="21600" y="0"/>
                </a:lnTo>
                <a:lnTo>
                  <a:pt x="11633" y="0"/>
                </a:lnTo>
                <a:lnTo>
                  <a:pt x="1660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081828EC-41F0-63D7-9943-F81B8369E4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4532" y="4096464"/>
            <a:ext cx="1446801" cy="1955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857D79-EBEE-A288-5BC6-D2C4CBAC4A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89661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DE" dirty="0">
                <a:solidFill>
                  <a:srgbClr val="002060"/>
                </a:solidFill>
                <a:latin typeface="Calibri" panose="020F0502020204030204" pitchFamily="34" charset="0"/>
              </a:rPr>
              <a:t>Thank You !</a:t>
            </a:r>
          </a:p>
        </p:txBody>
      </p:sp>
    </p:spTree>
    <p:extLst>
      <p:ext uri="{BB962C8B-B14F-4D97-AF65-F5344CB8AC3E}">
        <p14:creationId xmlns:p14="http://schemas.microsoft.com/office/powerpoint/2010/main" val="2631080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E9C140-24EC-828D-5E9C-4C023796E9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74214F-166A-3807-A4EA-6DC067852F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3775725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adron Physics aspects with SIS100">
            <a:extLst>
              <a:ext uri="{FF2B5EF4-FFF2-40B4-BE49-F238E27FC236}">
                <a16:creationId xmlns:a16="http://schemas.microsoft.com/office/drawing/2014/main" id="{762C4749-DB6C-9A61-0EB3-D4E1DB56DFE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03250" y="0"/>
            <a:ext cx="10985500" cy="1038496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n-US">
                <a:solidFill>
                  <a:srgbClr val="002060"/>
                </a:solidFill>
                <a:latin typeface="Calibri" panose="020F0502020204030204" pitchFamily="34" charset="0"/>
              </a:rPr>
              <a:t>Strangeness Physics with Proton Beam at SIS100</a:t>
            </a:r>
          </a:p>
        </p:txBody>
      </p:sp>
      <p:pic>
        <p:nvPicPr>
          <p:cNvPr id="10" name="Unknown.png" descr="Unknown.png">
            <a:extLst>
              <a:ext uri="{FF2B5EF4-FFF2-40B4-BE49-F238E27FC236}">
                <a16:creationId xmlns:a16="http://schemas.microsoft.com/office/drawing/2014/main" id="{3DC0D87C-994F-C88E-F7E7-7434FECF17E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693" t="2200" r="2703" b="2198"/>
          <a:stretch>
            <a:fillRect/>
          </a:stretch>
        </p:blipFill>
        <p:spPr>
          <a:xfrm>
            <a:off x="11246279" y="123369"/>
            <a:ext cx="828676" cy="10247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60" y="0"/>
                </a:moveTo>
                <a:lnTo>
                  <a:pt x="833" y="694"/>
                </a:lnTo>
                <a:lnTo>
                  <a:pt x="667" y="832"/>
                </a:lnTo>
                <a:cubicBezTo>
                  <a:pt x="658" y="838"/>
                  <a:pt x="657" y="848"/>
                  <a:pt x="647" y="853"/>
                </a:cubicBezTo>
                <a:cubicBezTo>
                  <a:pt x="644" y="855"/>
                  <a:pt x="639" y="852"/>
                  <a:pt x="636" y="853"/>
                </a:cubicBezTo>
                <a:lnTo>
                  <a:pt x="0" y="1393"/>
                </a:lnTo>
                <a:lnTo>
                  <a:pt x="0" y="11494"/>
                </a:lnTo>
                <a:lnTo>
                  <a:pt x="0" y="21600"/>
                </a:lnTo>
                <a:lnTo>
                  <a:pt x="9936" y="21600"/>
                </a:lnTo>
                <a:lnTo>
                  <a:pt x="19872" y="21600"/>
                </a:lnTo>
                <a:lnTo>
                  <a:pt x="20736" y="20931"/>
                </a:lnTo>
                <a:lnTo>
                  <a:pt x="21600" y="20266"/>
                </a:lnTo>
                <a:lnTo>
                  <a:pt x="21600" y="10131"/>
                </a:lnTo>
                <a:lnTo>
                  <a:pt x="21600" y="0"/>
                </a:lnTo>
                <a:lnTo>
                  <a:pt x="11633" y="0"/>
                </a:lnTo>
                <a:lnTo>
                  <a:pt x="1660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BA33948-228A-846A-19F7-8D54E1696C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02516" y="2457513"/>
            <a:ext cx="2649678" cy="193080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8C058FE-0311-0087-9EEA-D0DCE20AF633}"/>
              </a:ext>
            </a:extLst>
          </p:cNvPr>
          <p:cNvSpPr txBox="1"/>
          <p:nvPr/>
        </p:nvSpPr>
        <p:spPr>
          <a:xfrm>
            <a:off x="9612351" y="2186597"/>
            <a:ext cx="233984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>
                <a:solidFill>
                  <a:srgbClr val="FF8100"/>
                </a:solidFill>
                <a:effectLst/>
                <a:latin typeface="Helvetica" pitchFamily="2" charset="0"/>
              </a:rPr>
              <a:t>PRL114, 092301 (2015)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E1E60D3-3961-10C6-A131-5867CE0CE8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56091" y="4655016"/>
            <a:ext cx="2506895" cy="202939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11AC877-D198-1850-9A54-6885A3D93010}"/>
              </a:ext>
            </a:extLst>
          </p:cNvPr>
          <p:cNvSpPr txBox="1"/>
          <p:nvPr/>
        </p:nvSpPr>
        <p:spPr>
          <a:xfrm>
            <a:off x="9682158" y="4476134"/>
            <a:ext cx="207794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>
                <a:solidFill>
                  <a:srgbClr val="FF8100"/>
                </a:solidFill>
                <a:effectLst/>
                <a:latin typeface="Helvetica" pitchFamily="2" charset="0"/>
              </a:rPr>
              <a:t>PRL123, 112002 (2019)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EB46374-C0F6-1A6D-1902-12FD2FC84A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4226" y="4388322"/>
            <a:ext cx="3459201" cy="230613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A6B901AC-24E4-740F-DE8F-81DCAE7C43C0}"/>
              </a:ext>
            </a:extLst>
          </p:cNvPr>
          <p:cNvSpPr txBox="1"/>
          <p:nvPr/>
        </p:nvSpPr>
        <p:spPr>
          <a:xfrm>
            <a:off x="1183658" y="5854185"/>
            <a:ext cx="10550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p</a:t>
            </a:r>
            <a:r>
              <a:rPr lang="en-DE" dirty="0"/>
              <a:t>p</a:t>
            </a:r>
            <a:r>
              <a:rPr lang="en-DE" dirty="0">
                <a:sym typeface="Wingdings" pitchFamily="2" charset="2"/>
              </a:rPr>
              <a:t>pK</a:t>
            </a:r>
            <a:r>
              <a:rPr lang="en-DE" dirty="0">
                <a:latin typeface="Symbol" pitchFamily="2" charset="2"/>
                <a:sym typeface="Wingdings" pitchFamily="2" charset="2"/>
              </a:rPr>
              <a:t>L</a:t>
            </a:r>
            <a:endParaRPr lang="en-DE" dirty="0">
              <a:latin typeface="Symbol" pitchFamily="2" charset="2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CBA6B0A2-EDD8-10EA-1AE8-66C1589186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30856" y="4424053"/>
            <a:ext cx="3459201" cy="225780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35741D3C-2EFE-70DE-5512-F964958DD2F2}"/>
              </a:ext>
            </a:extLst>
          </p:cNvPr>
          <p:cNvSpPr txBox="1"/>
          <p:nvPr/>
        </p:nvSpPr>
        <p:spPr>
          <a:xfrm>
            <a:off x="5309783" y="4199135"/>
            <a:ext cx="250017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>
                <a:solidFill>
                  <a:srgbClr val="FF8100"/>
                </a:solidFill>
                <a:latin typeface="Helvetica" pitchFamily="2" charset="0"/>
              </a:rPr>
              <a:t>Phys. Rev. C 95, 034001 (2017)</a:t>
            </a:r>
            <a:endParaRPr lang="en-DE" sz="1200" dirty="0">
              <a:solidFill>
                <a:srgbClr val="FF8100"/>
              </a:solidFill>
              <a:latin typeface="Helvetica" pitchFamily="2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Strangeness physics…">
                <a:extLst>
                  <a:ext uri="{FF2B5EF4-FFF2-40B4-BE49-F238E27FC236}">
                    <a16:creationId xmlns:a16="http://schemas.microsoft.com/office/drawing/2014/main" id="{463C9DC0-F635-5080-7358-D29117944B9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22707" y="1038496"/>
                <a:ext cx="11669293" cy="4726683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spcBef>
                    <a:spcPts val="200"/>
                  </a:spcBef>
                  <a:defRPr sz="4000"/>
                </a:pPr>
                <a:r>
                  <a:rPr lang="en-GB" sz="2400" dirty="0">
                    <a:solidFill>
                      <a:srgbClr val="FF0000"/>
                    </a:solidFill>
                  </a:rPr>
                  <a:t>Hyperon (Y) Spectroscopy </a:t>
                </a:r>
                <a:r>
                  <a:rPr lang="en-GB" sz="2400" dirty="0"/>
                  <a:t>in |S|=1,2,3 systems, </a:t>
                </a:r>
                <a:r>
                  <a:rPr lang="en-GB" sz="2400" i="1" dirty="0"/>
                  <a:t>e.g.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ar-AE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l-GR" sz="2400" i="1">
                            <a:latin typeface="Cambria Math" panose="02040503050406030204" pitchFamily="18" charset="0"/>
                          </a:rPr>
                          <m:t>Ξ</m:t>
                        </m:r>
                      </m:e>
                      <m:sup>
                        <m:r>
                          <a:rPr lang="ar-AE" sz="2400" i="1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ar-AE" sz="2400" i="1">
                        <a:latin typeface="Cambria Math" panose="02040503050406030204" pitchFamily="18" charset="0"/>
                      </a:rPr>
                      <m:t>,</m:t>
                    </m:r>
                    <m:sSup>
                      <m:sSupPr>
                        <m:ctrlPr>
                          <a:rPr lang="ar-AE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l-GR" sz="2400" i="1">
                            <a:latin typeface="Cambria Math" panose="02040503050406030204" pitchFamily="18" charset="0"/>
                          </a:rPr>
                          <m:t>Ω</m:t>
                        </m:r>
                      </m:e>
                      <m:sup>
                        <m:r>
                          <a:rPr lang="ar-AE" sz="2400" i="1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ar-AE" sz="2400" dirty="0"/>
                  <a:t>, </a:t>
                </a:r>
                <a:r>
                  <a:rPr lang="en-GB" sz="2400" dirty="0"/>
                  <a:t>spin-parity determination</a:t>
                </a:r>
              </a:p>
              <a:p>
                <a:pPr>
                  <a:spcBef>
                    <a:spcPts val="200"/>
                  </a:spcBef>
                  <a:defRPr sz="4000"/>
                </a:pPr>
                <a:r>
                  <a:rPr lang="en-GB" sz="2400" dirty="0">
                    <a:solidFill>
                      <a:srgbClr val="FF0000"/>
                    </a:solidFill>
                  </a:rPr>
                  <a:t>N* Spectroscopy </a:t>
                </a:r>
                <a:r>
                  <a:rPr lang="en-GB" sz="2400" dirty="0"/>
                  <a:t>and coupling to strangeness, </a:t>
                </a:r>
                <a:r>
                  <a:rPr lang="en-GB" sz="2400" i="1" dirty="0"/>
                  <a:t>e.g. </a:t>
                </a:r>
                <a14:m>
                  <m:oMath xmlns:m="http://schemas.openxmlformats.org/officeDocument/2006/math">
                    <m:r>
                      <a:rPr lang="de-DE" sz="2400" b="0" i="1" smtClean="0">
                        <a:latin typeface="Cambria Math" panose="02040503050406030204" pitchFamily="18" charset="0"/>
                      </a:rPr>
                      <m:t>𝑝𝑝</m:t>
                    </m:r>
                    <m:sSup>
                      <m:sSupPr>
                        <m:ctrlPr>
                          <a:rPr lang="ar-AE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ar-AE" sz="2400" i="1"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de-DE" sz="24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de-DE" sz="24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ar-AE" sz="2400" i="1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p>
                        <m:r>
                          <a:rPr lang="ar-AE" sz="2400" i="1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ar-AE" sz="2400" i="1">
                        <a:latin typeface="Cambria Math" panose="02040503050406030204" pitchFamily="18" charset="0"/>
                      </a:rPr>
                      <m:t>→</m:t>
                    </m:r>
                    <m:r>
                      <a:rPr lang="de-DE" sz="2400" b="0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de-DE" sz="2400" b="0" i="1" smtClean="0">
                        <a:latin typeface="Cambria Math" panose="02040503050406030204" pitchFamily="18" charset="0"/>
                      </a:rPr>
                      <m:t> (</m:t>
                    </m:r>
                    <m:r>
                      <m:rPr>
                        <m:sty m:val="p"/>
                      </m:rPr>
                      <a:rPr lang="el-GR" sz="2400" i="1">
                        <a:latin typeface="Cambria Math" panose="02040503050406030204" pitchFamily="18" charset="0"/>
                      </a:rPr>
                      <m:t>Ξ</m:t>
                    </m:r>
                    <m:r>
                      <a:rPr lang="el-GR" sz="2400" i="1">
                        <a:latin typeface="Cambria Math" panose="02040503050406030204" pitchFamily="18" charset="0"/>
                      </a:rPr>
                      <m:t>𝐾𝐾</m:t>
                    </m:r>
                    <m:r>
                      <a:rPr lang="de-DE" sz="24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l-GR" sz="2400" dirty="0"/>
                  <a:t> </a:t>
                </a:r>
                <a:endParaRPr lang="de-DE" sz="2400" dirty="0"/>
              </a:p>
              <a:p>
                <a:pPr>
                  <a:spcBef>
                    <a:spcPts val="200"/>
                  </a:spcBef>
                  <a:defRPr sz="4000"/>
                </a:pPr>
                <a:r>
                  <a:rPr lang="en-GB" sz="2400" dirty="0">
                    <a:solidFill>
                      <a:srgbClr val="FF0000"/>
                    </a:solidFill>
                  </a:rPr>
                  <a:t>Low-Energy Constants </a:t>
                </a:r>
                <a:r>
                  <a:rPr lang="en-GB" sz="2400" dirty="0"/>
                  <a:t>in chiral SU(3) via axial-vector transition form factors, </a:t>
                </a:r>
                <a:r>
                  <a:rPr lang="en-GB" sz="2400" i="1" dirty="0"/>
                  <a:t>e.g.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ar-AE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l-GR" sz="2400" i="1">
                            <a:latin typeface="Cambria Math" panose="02040503050406030204" pitchFamily="18" charset="0"/>
                          </a:rPr>
                          <m:t>Ξ</m:t>
                        </m:r>
                      </m:e>
                      <m:sup>
                        <m:r>
                          <a:rPr lang="ar-AE" sz="2400" i="1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ar-AE" sz="2400" i="1">
                        <a:latin typeface="Cambria Math" panose="02040503050406030204" pitchFamily="18" charset="0"/>
                      </a:rPr>
                      <m:t>→</m:t>
                    </m:r>
                    <m:r>
                      <m:rPr>
                        <m:sty m:val="p"/>
                      </m:rPr>
                      <a:rPr lang="el-GR" sz="2400" i="1">
                        <a:latin typeface="Cambria Math" panose="02040503050406030204" pitchFamily="18" charset="0"/>
                      </a:rPr>
                      <m:t>Ξ</m:t>
                    </m:r>
                    <m:r>
                      <a:rPr lang="el-GR" sz="2400" i="1">
                        <a:latin typeface="Cambria Math" panose="02040503050406030204" pitchFamily="18" charset="0"/>
                      </a:rPr>
                      <m:t>𝜋𝛾</m:t>
                    </m:r>
                  </m:oMath>
                </a14:m>
                <a:r>
                  <a:rPr lang="el-GR" sz="2400" dirty="0"/>
                  <a:t> </a:t>
                </a:r>
              </a:p>
              <a:p>
                <a:pPr>
                  <a:spcBef>
                    <a:spcPts val="200"/>
                  </a:spcBef>
                  <a:defRPr sz="4000"/>
                </a:pPr>
                <a:r>
                  <a:rPr lang="en-GB" sz="2400" u="sng" dirty="0">
                    <a:solidFill>
                      <a:srgbClr val="FF0000"/>
                    </a:solidFill>
                  </a:rPr>
                  <a:t>YN, YY Interactions </a:t>
                </a:r>
                <a:r>
                  <a:rPr lang="en-GB" sz="2400" dirty="0"/>
                  <a:t>in exclusive pp reactions and via </a:t>
                </a:r>
                <a:r>
                  <a:rPr lang="en-GB" sz="2400" dirty="0" err="1"/>
                  <a:t>femtoscopy</a:t>
                </a:r>
                <a:endParaRPr lang="en-GB" sz="2400" dirty="0"/>
              </a:p>
              <a:p>
                <a:pPr>
                  <a:spcBef>
                    <a:spcPts val="200"/>
                  </a:spcBef>
                  <a:defRPr sz="4000"/>
                </a:pPr>
                <a:endParaRPr lang="en-GB" sz="2400" dirty="0"/>
              </a:p>
              <a:p>
                <a:pPr marL="0" indent="0">
                  <a:spcBef>
                    <a:spcPts val="200"/>
                  </a:spcBef>
                  <a:buNone/>
                  <a:defRPr sz="4000"/>
                </a:pPr>
                <a:r>
                  <a:rPr lang="en-GB" sz="2400" dirty="0"/>
                  <a:t>Interest related to EOS and neutron star</a:t>
                </a:r>
              </a:p>
              <a:p>
                <a:pPr marL="0" indent="0">
                  <a:spcBef>
                    <a:spcPts val="200"/>
                  </a:spcBef>
                  <a:buNone/>
                  <a:defRPr sz="4000"/>
                </a:pPr>
                <a:r>
                  <a:rPr lang="en-GB" sz="2400" dirty="0"/>
                  <a:t>Lots of progress in </a:t>
                </a:r>
                <a:r>
                  <a:rPr lang="en-GB" sz="2400" dirty="0" err="1"/>
                  <a:t>femtoscopy</a:t>
                </a:r>
                <a:r>
                  <a:rPr lang="en-GB" sz="2400" dirty="0"/>
                  <a:t> at LHC</a:t>
                </a:r>
              </a:p>
              <a:p>
                <a:pPr marL="0" indent="0">
                  <a:spcBef>
                    <a:spcPts val="200"/>
                  </a:spcBef>
                  <a:buNone/>
                  <a:defRPr sz="4000"/>
                </a:pPr>
                <a:r>
                  <a:rPr lang="en-GB" sz="2400" dirty="0"/>
                  <a:t>Advantage of </a:t>
                </a:r>
                <a:r>
                  <a:rPr lang="en-GB" sz="2400" dirty="0" err="1"/>
                  <a:t>pp@CBM</a:t>
                </a:r>
                <a:r>
                  <a:rPr lang="en-GB" sz="2400" dirty="0"/>
                  <a:t>: less feed-down from higher Y*</a:t>
                </a:r>
                <a:endParaRPr lang="en-GB" sz="1000" dirty="0"/>
              </a:p>
              <a:p>
                <a:pPr marL="0" indent="0">
                  <a:spcBef>
                    <a:spcPts val="200"/>
                  </a:spcBef>
                  <a:buNone/>
                  <a:defRPr sz="4000"/>
                </a:pPr>
                <a:r>
                  <a:rPr lang="en-GB" sz="1000" dirty="0"/>
                  <a:t> </a:t>
                </a:r>
              </a:p>
              <a:p>
                <a:pPr marL="0" indent="0">
                  <a:spcBef>
                    <a:spcPts val="200"/>
                  </a:spcBef>
                  <a:buNone/>
                  <a:defRPr sz="4000"/>
                </a:pPr>
                <a:r>
                  <a:rPr lang="en-GB" sz="2400" dirty="0"/>
                  <a:t>Access via FSI in exclusive reactions</a:t>
                </a:r>
              </a:p>
              <a:p>
                <a:pPr marL="0" indent="0">
                  <a:spcBef>
                    <a:spcPts val="200"/>
                  </a:spcBef>
                  <a:buNone/>
                  <a:defRPr sz="4000"/>
                </a:pPr>
                <a:endParaRPr lang="en-GB" sz="2400" dirty="0"/>
              </a:p>
              <a:p>
                <a:pPr marL="0" indent="0">
                  <a:spcBef>
                    <a:spcPts val="200"/>
                  </a:spcBef>
                  <a:buNone/>
                  <a:defRPr sz="4000"/>
                </a:pPr>
                <a:endParaRPr lang="en-GB" sz="2400" dirty="0"/>
              </a:p>
            </p:txBody>
          </p:sp>
        </mc:Choice>
        <mc:Fallback xmlns="">
          <p:sp>
            <p:nvSpPr>
              <p:cNvPr id="2" name="Strangeness physics…">
                <a:extLst>
                  <a:ext uri="{FF2B5EF4-FFF2-40B4-BE49-F238E27FC236}">
                    <a16:creationId xmlns:a16="http://schemas.microsoft.com/office/drawing/2014/main" id="{463C9DC0-F635-5080-7358-D29117944B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2707" y="1038496"/>
                <a:ext cx="11669293" cy="4726683"/>
              </a:xfrm>
              <a:prstGeom prst="rect">
                <a:avLst/>
              </a:prstGeom>
              <a:blipFill>
                <a:blip r:embed="rId7"/>
                <a:stretch>
                  <a:fillRect l="-870" t="-1872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EDD0D914-AE5E-F153-87D3-F87DB19984D3}"/>
              </a:ext>
            </a:extLst>
          </p:cNvPr>
          <p:cNvSpPr txBox="1"/>
          <p:nvPr/>
        </p:nvSpPr>
        <p:spPr>
          <a:xfrm>
            <a:off x="2702987" y="4526780"/>
            <a:ext cx="10903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>
                <a:latin typeface="Symbol" pitchFamily="2" charset="2"/>
                <a:sym typeface="Wingdings" pitchFamily="2" charset="2"/>
              </a:rPr>
              <a:t>L/S  </a:t>
            </a:r>
            <a:r>
              <a:rPr lang="en-DE" dirty="0">
                <a:sym typeface="Wingdings" pitchFamily="2" charset="2"/>
              </a:rPr>
              <a:t>cusp</a:t>
            </a:r>
            <a:endParaRPr lang="en-DE" dirty="0"/>
          </a:p>
        </p:txBody>
      </p:sp>
    </p:spTree>
    <p:extLst>
      <p:ext uri="{BB962C8B-B14F-4D97-AF65-F5344CB8AC3E}">
        <p14:creationId xmlns:p14="http://schemas.microsoft.com/office/powerpoint/2010/main" val="685732430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adron Physics aspects with SIS100">
            <a:extLst>
              <a:ext uri="{FF2B5EF4-FFF2-40B4-BE49-F238E27FC236}">
                <a16:creationId xmlns:a16="http://schemas.microsoft.com/office/drawing/2014/main" id="{0C4234FE-C340-5209-863A-0494F4A0EC7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03250" y="0"/>
            <a:ext cx="10985500" cy="1038496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de-DE" dirty="0">
                <a:solidFill>
                  <a:srgbClr val="002060"/>
                </a:solidFill>
                <a:latin typeface="Calibri" panose="020F0502020204030204" pitchFamily="34" charset="0"/>
              </a:rPr>
              <a:t>Charm</a:t>
            </a:r>
            <a:r>
              <a:rPr dirty="0">
                <a:solidFill>
                  <a:srgbClr val="002060"/>
                </a:solidFill>
                <a:latin typeface="Calibri" panose="020F0502020204030204" pitchFamily="34" charset="0"/>
              </a:rPr>
              <a:t> Physics with </a:t>
            </a:r>
            <a:r>
              <a:rPr lang="de-DE" dirty="0">
                <a:solidFill>
                  <a:srgbClr val="002060"/>
                </a:solidFill>
                <a:latin typeface="Calibri" panose="020F0502020204030204" pitchFamily="34" charset="0"/>
              </a:rPr>
              <a:t>Proton Beam at </a:t>
            </a:r>
            <a:r>
              <a:rPr dirty="0">
                <a:solidFill>
                  <a:srgbClr val="002060"/>
                </a:solidFill>
                <a:latin typeface="Calibri" panose="020F0502020204030204" pitchFamily="34" charset="0"/>
              </a:rPr>
              <a:t>SIS100</a:t>
            </a:r>
          </a:p>
        </p:txBody>
      </p:sp>
      <p:sp>
        <p:nvSpPr>
          <p:cNvPr id="6" name="Strangeness physics…">
            <a:extLst>
              <a:ext uri="{FF2B5EF4-FFF2-40B4-BE49-F238E27FC236}">
                <a16:creationId xmlns:a16="http://schemas.microsoft.com/office/drawing/2014/main" id="{5956FD50-1939-9A1F-FBAC-AE4AE0AF6584}"/>
              </a:ext>
            </a:extLst>
          </p:cNvPr>
          <p:cNvSpPr txBox="1">
            <a:spLocks/>
          </p:cNvSpPr>
          <p:nvPr/>
        </p:nvSpPr>
        <p:spPr>
          <a:xfrm>
            <a:off x="675107" y="1190896"/>
            <a:ext cx="11669293" cy="47266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01752" lvl="1" indent="0" defTabSz="1206978">
              <a:lnSpc>
                <a:spcPct val="90000"/>
              </a:lnSpc>
              <a:spcBef>
                <a:spcPts val="150"/>
              </a:spcBef>
              <a:buSzPct val="123000"/>
              <a:buNone/>
              <a:defRPr sz="3959"/>
            </a:pPr>
            <a:r>
              <a:rPr lang="en-GB" sz="2400" u="sng" dirty="0">
                <a:solidFill>
                  <a:srgbClr val="FF0000"/>
                </a:solidFill>
              </a:rPr>
              <a:t>Fast Simulation </a:t>
            </a:r>
            <a:endParaRPr lang="en-GB" sz="2400" dirty="0"/>
          </a:p>
          <a:p>
            <a:pPr marL="301752" lvl="1" indent="0" defTabSz="1206978">
              <a:lnSpc>
                <a:spcPct val="90000"/>
              </a:lnSpc>
              <a:spcBef>
                <a:spcPts val="150"/>
              </a:spcBef>
              <a:buSzPct val="123000"/>
              <a:buNone/>
              <a:defRPr sz="3959"/>
            </a:pPr>
            <a:endParaRPr lang="en-GB" sz="2400" dirty="0"/>
          </a:p>
          <a:p>
            <a:pPr marL="301752" lvl="1" indent="0" defTabSz="1206978">
              <a:lnSpc>
                <a:spcPct val="90000"/>
              </a:lnSpc>
              <a:spcBef>
                <a:spcPts val="150"/>
              </a:spcBef>
              <a:buSzPct val="123000"/>
              <a:buNone/>
              <a:defRPr sz="3959"/>
            </a:pPr>
            <a:endParaRPr lang="en-GB" sz="2400" dirty="0"/>
          </a:p>
          <a:p>
            <a:pPr marL="0" indent="0">
              <a:spcBef>
                <a:spcPts val="200"/>
              </a:spcBef>
              <a:buNone/>
              <a:defRPr sz="4000"/>
            </a:pPr>
            <a:endParaRPr lang="en-GB" sz="24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5B291CE-6DF5-691F-5FC2-79E5051409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1515" y="1841188"/>
            <a:ext cx="8544735" cy="1727201"/>
          </a:xfrm>
          <a:prstGeom prst="rect">
            <a:avLst/>
          </a:prstGeom>
        </p:spPr>
      </p:pic>
      <p:pic>
        <p:nvPicPr>
          <p:cNvPr id="14" name="150px-Charm_quark.svg.png" descr="150px-Charm_quark.svg.png">
            <a:extLst>
              <a:ext uri="{FF2B5EF4-FFF2-40B4-BE49-F238E27FC236}">
                <a16:creationId xmlns:a16="http://schemas.microsoft.com/office/drawing/2014/main" id="{F5F50428-888F-03DD-7C90-4D76283EB8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25840" y="71845"/>
            <a:ext cx="869627" cy="106094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080921726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adron Physics aspects with SIS100">
            <a:extLst>
              <a:ext uri="{FF2B5EF4-FFF2-40B4-BE49-F238E27FC236}">
                <a16:creationId xmlns:a16="http://schemas.microsoft.com/office/drawing/2014/main" id="{0C4234FE-C340-5209-863A-0494F4A0EC7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03250" y="0"/>
            <a:ext cx="10985500" cy="1038496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de-DE" dirty="0">
                <a:solidFill>
                  <a:srgbClr val="002060"/>
                </a:solidFill>
                <a:latin typeface="Calibri" panose="020F0502020204030204" pitchFamily="34" charset="0"/>
              </a:rPr>
              <a:t>Charm</a:t>
            </a:r>
            <a:r>
              <a:rPr dirty="0">
                <a:solidFill>
                  <a:srgbClr val="002060"/>
                </a:solidFill>
                <a:latin typeface="Calibri" panose="020F0502020204030204" pitchFamily="34" charset="0"/>
              </a:rPr>
              <a:t> Physics with </a:t>
            </a:r>
            <a:r>
              <a:rPr lang="de-DE" dirty="0">
                <a:solidFill>
                  <a:srgbClr val="002060"/>
                </a:solidFill>
                <a:latin typeface="Calibri" panose="020F0502020204030204" pitchFamily="34" charset="0"/>
              </a:rPr>
              <a:t>Proton Beam at </a:t>
            </a:r>
            <a:r>
              <a:rPr dirty="0">
                <a:solidFill>
                  <a:srgbClr val="002060"/>
                </a:solidFill>
                <a:latin typeface="Calibri" panose="020F0502020204030204" pitchFamily="34" charset="0"/>
              </a:rPr>
              <a:t>SIS100</a:t>
            </a:r>
          </a:p>
        </p:txBody>
      </p:sp>
      <p:sp>
        <p:nvSpPr>
          <p:cNvPr id="6" name="Strangeness physics…">
            <a:extLst>
              <a:ext uri="{FF2B5EF4-FFF2-40B4-BE49-F238E27FC236}">
                <a16:creationId xmlns:a16="http://schemas.microsoft.com/office/drawing/2014/main" id="{5956FD50-1939-9A1F-FBAC-AE4AE0AF6584}"/>
              </a:ext>
            </a:extLst>
          </p:cNvPr>
          <p:cNvSpPr txBox="1">
            <a:spLocks/>
          </p:cNvSpPr>
          <p:nvPr/>
        </p:nvSpPr>
        <p:spPr>
          <a:xfrm>
            <a:off x="675107" y="1190896"/>
            <a:ext cx="11669293" cy="47266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01752" lvl="1" indent="0" defTabSz="1206978">
              <a:lnSpc>
                <a:spcPct val="90000"/>
              </a:lnSpc>
              <a:spcBef>
                <a:spcPts val="150"/>
              </a:spcBef>
              <a:buSzPct val="123000"/>
              <a:buNone/>
              <a:defRPr sz="3959"/>
            </a:pPr>
            <a:r>
              <a:rPr lang="en-GB" sz="2400" u="sng" dirty="0">
                <a:solidFill>
                  <a:srgbClr val="FF0000"/>
                </a:solidFill>
              </a:rPr>
              <a:t>Fast Simulation </a:t>
            </a:r>
            <a:endParaRPr lang="en-GB" sz="2400" dirty="0"/>
          </a:p>
          <a:p>
            <a:pPr marL="644652" lvl="1" indent="-342900" defTabSz="1206978">
              <a:lnSpc>
                <a:spcPct val="90000"/>
              </a:lnSpc>
              <a:spcBef>
                <a:spcPts val="150"/>
              </a:spcBef>
              <a:buSzPct val="123000"/>
              <a:buFont typeface="System Font Regular"/>
              <a:buChar char="-"/>
              <a:defRPr sz="3959"/>
            </a:pPr>
            <a:r>
              <a:rPr lang="en-GB" sz="2400" dirty="0"/>
              <a:t>Signal: 	𝑝𝑝 → 𝑝𝑝𝐽/𝜓(→ 𝑒𝑒)  	10</a:t>
            </a:r>
            <a:r>
              <a:rPr lang="en-GB" sz="2400" baseline="30000" dirty="0"/>
              <a:t>-3</a:t>
            </a:r>
            <a:r>
              <a:rPr lang="en-GB" sz="2400" dirty="0"/>
              <a:t>𝜇b x 0.06 (branching ratio)</a:t>
            </a:r>
          </a:p>
          <a:p>
            <a:pPr marL="644652" lvl="1" indent="-342900" defTabSz="1206978">
              <a:lnSpc>
                <a:spcPct val="90000"/>
              </a:lnSpc>
              <a:spcBef>
                <a:spcPts val="150"/>
              </a:spcBef>
              <a:buSzPct val="123000"/>
              <a:buFont typeface="System Font Regular"/>
              <a:buChar char="-"/>
              <a:defRPr sz="3959"/>
            </a:pPr>
            <a:r>
              <a:rPr lang="en-GB" sz="2400" dirty="0"/>
              <a:t>Background: 	𝑝𝑝 → 𝑝𝑝𝜋</a:t>
            </a:r>
            <a:r>
              <a:rPr lang="en-GB" sz="2400" baseline="30000" dirty="0"/>
              <a:t>+</a:t>
            </a:r>
            <a:r>
              <a:rPr lang="en-GB" sz="2400" dirty="0"/>
              <a:t>𝜋</a:t>
            </a:r>
            <a:r>
              <a:rPr lang="en-GB" sz="2400" baseline="30000" dirty="0"/>
              <a:t>-</a:t>
            </a:r>
            <a:r>
              <a:rPr lang="en-GB" sz="2400" dirty="0"/>
              <a:t> (pp</a:t>
            </a:r>
            <a:r>
              <a:rPr lang="en-GB" sz="2400" dirty="0">
                <a:latin typeface="Symbol" pitchFamily="2" charset="2"/>
              </a:rPr>
              <a:t>p</a:t>
            </a:r>
            <a:r>
              <a:rPr lang="en-GB" sz="2400" baseline="30000" dirty="0">
                <a:latin typeface="Symbol" pitchFamily="2" charset="2"/>
              </a:rPr>
              <a:t>+</a:t>
            </a:r>
            <a:r>
              <a:rPr lang="en-GB" sz="2400" dirty="0">
                <a:latin typeface="Symbol" pitchFamily="2" charset="2"/>
              </a:rPr>
              <a:t>p</a:t>
            </a:r>
            <a:r>
              <a:rPr lang="en-GB" sz="2400" baseline="30000" dirty="0">
                <a:latin typeface="Symbol" pitchFamily="2" charset="2"/>
              </a:rPr>
              <a:t>-</a:t>
            </a:r>
            <a:r>
              <a:rPr lang="en-GB" sz="2400" dirty="0">
                <a:latin typeface="Symbol" pitchFamily="2" charset="2"/>
              </a:rPr>
              <a:t>p</a:t>
            </a:r>
            <a:r>
              <a:rPr lang="en-GB" sz="2400" baseline="30000" dirty="0">
                <a:latin typeface="Symbol" pitchFamily="2" charset="2"/>
              </a:rPr>
              <a:t>0</a:t>
            </a:r>
            <a:r>
              <a:rPr lang="en-GB" sz="2400" dirty="0"/>
              <a:t>)	10</a:t>
            </a:r>
            <a:r>
              <a:rPr lang="en-GB" sz="2400" baseline="30000" dirty="0"/>
              <a:t>3</a:t>
            </a:r>
            <a:r>
              <a:rPr lang="en-GB" sz="2400" dirty="0"/>
              <a:t>𝜇𝑏 x 10</a:t>
            </a:r>
            <a:r>
              <a:rPr lang="en-GB" sz="2400" baseline="30000" dirty="0"/>
              <a:t>-6</a:t>
            </a:r>
            <a:r>
              <a:rPr lang="en-GB" sz="2400" dirty="0"/>
              <a:t>(</a:t>
            </a:r>
            <a:r>
              <a:rPr lang="en-GB" sz="2400" dirty="0" err="1"/>
              <a:t>misID</a:t>
            </a:r>
            <a:r>
              <a:rPr lang="en-GB" sz="2400" dirty="0"/>
              <a:t> 𝜋</a:t>
            </a:r>
            <a:r>
              <a:rPr lang="en-GB" sz="2400" baseline="30000" dirty="0"/>
              <a:t>+ </a:t>
            </a:r>
            <a:r>
              <a:rPr lang="en-GB" sz="2400" dirty="0"/>
              <a:t>&amp; 𝜋</a:t>
            </a:r>
            <a:r>
              <a:rPr lang="en-GB" sz="2400" baseline="30000" dirty="0"/>
              <a:t>-</a:t>
            </a:r>
            <a:r>
              <a:rPr lang="en-GB" sz="2400" dirty="0"/>
              <a:t>)</a:t>
            </a:r>
          </a:p>
          <a:p>
            <a:pPr marL="644652" lvl="1" indent="-342900" defTabSz="1206978">
              <a:lnSpc>
                <a:spcPct val="90000"/>
              </a:lnSpc>
              <a:spcBef>
                <a:spcPts val="150"/>
              </a:spcBef>
              <a:buSzPct val="123000"/>
              <a:buFont typeface="System Font Regular"/>
              <a:buChar char="-"/>
              <a:defRPr sz="3959"/>
            </a:pPr>
            <a:r>
              <a:rPr lang="en-GB" sz="2400" dirty="0"/>
              <a:t>10</a:t>
            </a:r>
            <a:r>
              <a:rPr lang="en-GB" sz="2400" baseline="30000" dirty="0"/>
              <a:t>10</a:t>
            </a:r>
            <a:r>
              <a:rPr lang="en-GB" sz="2400" dirty="0"/>
              <a:t> protons per spill (= 10 seconds) 	</a:t>
            </a:r>
          </a:p>
          <a:p>
            <a:pPr marL="301752" lvl="1" indent="0" defTabSz="1206978">
              <a:lnSpc>
                <a:spcPct val="90000"/>
              </a:lnSpc>
              <a:spcBef>
                <a:spcPts val="150"/>
              </a:spcBef>
              <a:buSzPct val="123000"/>
              <a:buNone/>
              <a:defRPr sz="3959"/>
            </a:pPr>
            <a:endParaRPr lang="en-GB" sz="2400" dirty="0"/>
          </a:p>
          <a:p>
            <a:pPr marL="0" indent="0">
              <a:spcBef>
                <a:spcPts val="200"/>
              </a:spcBef>
              <a:buNone/>
              <a:defRPr sz="4000"/>
            </a:pPr>
            <a:endParaRPr lang="en-GB" sz="2400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E416316-A9EB-19EB-A7A3-F94849C05403}"/>
              </a:ext>
            </a:extLst>
          </p:cNvPr>
          <p:cNvGrpSpPr/>
          <p:nvPr/>
        </p:nvGrpSpPr>
        <p:grpSpPr>
          <a:xfrm>
            <a:off x="280640" y="2691206"/>
            <a:ext cx="9978483" cy="3821106"/>
            <a:chOff x="949711" y="2691206"/>
            <a:chExt cx="9978483" cy="382110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0C7590E4-E49D-A0FC-CF13-57B311DF89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b="75530"/>
            <a:stretch/>
          </p:blipFill>
          <p:spPr>
            <a:xfrm>
              <a:off x="949711" y="2691206"/>
              <a:ext cx="9978483" cy="955243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C917BA02-8C99-6B44-76B2-F3948A5FF92F}"/>
                </a:ext>
              </a:extLst>
            </p:cNvPr>
            <p:cNvSpPr/>
            <p:nvPr/>
          </p:nvSpPr>
          <p:spPr>
            <a:xfrm>
              <a:off x="9991493" y="6255834"/>
              <a:ext cx="557561" cy="25647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</p:grpSp>
      <p:pic>
        <p:nvPicPr>
          <p:cNvPr id="13" name="150px-Charm_quark.svg.png" descr="150px-Charm_quark.svg.png">
            <a:extLst>
              <a:ext uri="{FF2B5EF4-FFF2-40B4-BE49-F238E27FC236}">
                <a16:creationId xmlns:a16="http://schemas.microsoft.com/office/drawing/2014/main" id="{0E5FFB0C-CEEC-47D4-7865-EE7EDF81EF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25840" y="71845"/>
            <a:ext cx="869627" cy="106094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796275129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Overarching physics objective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sz="4000" dirty="0">
                <a:solidFill>
                  <a:srgbClr val="002060"/>
                </a:solidFill>
                <a:latin typeface="Calibri" panose="020F0502020204030204" pitchFamily="34" charset="0"/>
              </a:rPr>
              <a:t>Overarching </a:t>
            </a:r>
            <a:r>
              <a:rPr lang="de-DE" sz="4000" dirty="0">
                <a:solidFill>
                  <a:srgbClr val="002060"/>
                </a:solidFill>
                <a:latin typeface="Calibri" panose="020F0502020204030204" pitchFamily="34" charset="0"/>
              </a:rPr>
              <a:t>P</a:t>
            </a:r>
            <a:r>
              <a:rPr sz="4000" dirty="0" err="1">
                <a:solidFill>
                  <a:srgbClr val="002060"/>
                </a:solidFill>
                <a:latin typeface="Calibri" panose="020F0502020204030204" pitchFamily="34" charset="0"/>
              </a:rPr>
              <a:t>hysics</a:t>
            </a:r>
            <a:r>
              <a:rPr sz="4000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de-DE" sz="4000" dirty="0">
                <a:solidFill>
                  <a:srgbClr val="002060"/>
                </a:solidFill>
                <a:latin typeface="Calibri" panose="020F0502020204030204" pitchFamily="34" charset="0"/>
              </a:rPr>
              <a:t>O</a:t>
            </a:r>
            <a:r>
              <a:rPr sz="4000" dirty="0" err="1">
                <a:solidFill>
                  <a:srgbClr val="002060"/>
                </a:solidFill>
                <a:latin typeface="Calibri" panose="020F0502020204030204" pitchFamily="34" charset="0"/>
              </a:rPr>
              <a:t>bjectives</a:t>
            </a:r>
            <a:endParaRPr sz="4000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sp>
        <p:nvSpPr>
          <p:cNvPr id="382" name="…from hadron to heavy-ion physics"/>
          <p:cNvSpPr txBox="1">
            <a:spLocks noGrp="1"/>
          </p:cNvSpPr>
          <p:nvPr>
            <p:ph type="body" idx="21"/>
          </p:nvPr>
        </p:nvSpPr>
        <p:spPr>
          <a:xfrm>
            <a:off x="838200" y="1288776"/>
            <a:ext cx="10985500" cy="467390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>
            <a:normAutofit fontScale="92500" lnSpcReduction="10000"/>
          </a:bodyPr>
          <a:lstStyle/>
          <a:p>
            <a:r>
              <a:rPr dirty="0"/>
              <a:t>…from hadron to heavy-ion physics</a:t>
            </a:r>
          </a:p>
        </p:txBody>
      </p:sp>
      <p:grpSp>
        <p:nvGrpSpPr>
          <p:cNvPr id="409" name="Group"/>
          <p:cNvGrpSpPr/>
          <p:nvPr/>
        </p:nvGrpSpPr>
        <p:grpSpPr>
          <a:xfrm>
            <a:off x="4346782" y="1710444"/>
            <a:ext cx="7787182" cy="4955622"/>
            <a:chOff x="0" y="0"/>
            <a:chExt cx="15574362" cy="9911243"/>
          </a:xfrm>
        </p:grpSpPr>
        <p:sp>
          <p:nvSpPr>
            <p:cNvPr id="383" name="Rectangle"/>
            <p:cNvSpPr/>
            <p:nvPr/>
          </p:nvSpPr>
          <p:spPr>
            <a:xfrm>
              <a:off x="0" y="0"/>
              <a:ext cx="15574363" cy="991124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defTabSz="412750">
                <a:defRPr sz="3200">
                  <a:solidFill>
                    <a:srgbClr val="0000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600"/>
            </a:p>
          </p:txBody>
        </p:sp>
        <p:grpSp>
          <p:nvGrpSpPr>
            <p:cNvPr id="390" name="Group"/>
            <p:cNvGrpSpPr/>
            <p:nvPr/>
          </p:nvGrpSpPr>
          <p:grpSpPr>
            <a:xfrm>
              <a:off x="2391191" y="1238672"/>
              <a:ext cx="10022679" cy="7480080"/>
              <a:chOff x="0" y="0"/>
              <a:chExt cx="10022678" cy="7480079"/>
            </a:xfrm>
          </p:grpSpPr>
          <p:grpSp>
            <p:nvGrpSpPr>
              <p:cNvPr id="386" name="Group"/>
              <p:cNvGrpSpPr/>
              <p:nvPr/>
            </p:nvGrpSpPr>
            <p:grpSpPr>
              <a:xfrm>
                <a:off x="0" y="0"/>
                <a:ext cx="10022679" cy="7480080"/>
                <a:chOff x="0" y="0"/>
                <a:chExt cx="10022678" cy="7480080"/>
              </a:xfrm>
            </p:grpSpPr>
            <p:pic>
              <p:nvPicPr>
                <p:cNvPr id="384" name="Alpha_s_d.pdf" descr="Alpha_s_d.pdf"/>
                <p:cNvPicPr>
                  <a:picLocks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0" y="489886"/>
                  <a:ext cx="10022679" cy="6990195"/>
                </a:xfrm>
                <a:prstGeom prst="rect">
                  <a:avLst/>
                </a:prstGeom>
                <a:ln w="12700" cap="flat">
                  <a:noFill/>
                  <a:round/>
                </a:ln>
                <a:effectLst/>
              </p:spPr>
            </p:pic>
            <p:sp>
              <p:nvSpPr>
                <p:cNvPr id="385" name="Strong coupling"/>
                <p:cNvSpPr txBox="1"/>
                <p:nvPr/>
              </p:nvSpPr>
              <p:spPr>
                <a:xfrm>
                  <a:off x="854261" y="0"/>
                  <a:ext cx="3230660" cy="694364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25400" tIns="25400" rIns="25400" bIns="25400" numCol="1" anchor="ctr">
                  <a:noAutofit/>
                </a:bodyPr>
                <a:lstStyle>
                  <a:lvl1pPr algn="l" defTabSz="457200">
                    <a:defRPr sz="1800" b="1">
                      <a:solidFill>
                        <a:srgbClr val="000000"/>
                      </a:solidFill>
                      <a:latin typeface="Helvetica"/>
                      <a:ea typeface="Helvetica"/>
                      <a:cs typeface="Helvetica"/>
                      <a:sym typeface="Helvetica"/>
                    </a:defRPr>
                  </a:lvl1pPr>
                </a:lstStyle>
                <a:p>
                  <a:r>
                    <a:rPr sz="900"/>
                    <a:t>Strong coupling</a:t>
                  </a:r>
                </a:p>
              </p:txBody>
            </p:sp>
          </p:grpSp>
          <p:pic>
            <p:nvPicPr>
              <p:cNvPr id="387" name="Line Line" descr="Line Line"/>
              <p:cNvPicPr>
                <a:picLocks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16200000">
                <a:off x="5865227" y="3443671"/>
                <a:ext cx="5922285" cy="76201"/>
              </a:xfrm>
              <a:prstGeom prst="rect">
                <a:avLst/>
              </a:prstGeom>
              <a:effectLst/>
            </p:spPr>
          </p:pic>
          <p:sp>
            <p:nvSpPr>
              <p:cNvPr id="389" name="Nucleon radius"/>
              <p:cNvSpPr txBox="1"/>
              <p:nvPr/>
            </p:nvSpPr>
            <p:spPr>
              <a:xfrm rot="5400000">
                <a:off x="7363071" y="3519253"/>
                <a:ext cx="3581447" cy="61831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25400" tIns="25400" rIns="25400" bIns="25400" numCol="1" anchor="ctr">
                <a:noAutofit/>
              </a:bodyPr>
              <a:lstStyle>
                <a:lvl1pPr algn="l" defTabSz="457200">
                  <a:defRPr sz="2100" b="1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lvl1pPr>
              </a:lstStyle>
              <a:p>
                <a:r>
                  <a:rPr sz="1050"/>
                  <a:t>Nucleon radius</a:t>
                </a:r>
              </a:p>
            </p:txBody>
          </p:sp>
        </p:grpSp>
        <p:grpSp>
          <p:nvGrpSpPr>
            <p:cNvPr id="393" name="Group"/>
            <p:cNvGrpSpPr/>
            <p:nvPr/>
          </p:nvGrpSpPr>
          <p:grpSpPr>
            <a:xfrm>
              <a:off x="5210913" y="1843055"/>
              <a:ext cx="6728292" cy="5882374"/>
              <a:chOff x="0" y="0"/>
              <a:chExt cx="6728290" cy="5882372"/>
            </a:xfrm>
          </p:grpSpPr>
          <p:sp>
            <p:nvSpPr>
              <p:cNvPr id="391" name="Rectangle"/>
              <p:cNvSpPr/>
              <p:nvPr/>
            </p:nvSpPr>
            <p:spPr>
              <a:xfrm>
                <a:off x="0" y="0"/>
                <a:ext cx="6728291" cy="5850198"/>
              </a:xfrm>
              <a:prstGeom prst="rect">
                <a:avLst/>
              </a:prstGeom>
              <a:solidFill>
                <a:srgbClr val="FFFB00">
                  <a:alpha val="28496"/>
                </a:srgbClr>
              </a:solidFill>
              <a:ln w="12700" cap="flat">
                <a:solidFill>
                  <a:srgbClr val="000000">
                    <a:alpha val="28496"/>
                  </a:srgbClr>
                </a:solidFill>
                <a:prstDash val="solid"/>
                <a:round/>
              </a:ln>
              <a:effectLst>
                <a:reflection stA="50000" endPos="40000" dir="5400000" sy="-100000" algn="bl" rotWithShape="0"/>
              </a:effectLst>
            </p:spPr>
            <p:txBody>
              <a:bodyPr wrap="square" lIns="25400" tIns="25400" rIns="25400" bIns="25400" numCol="1" anchor="ctr">
                <a:noAutofit/>
              </a:bodyPr>
              <a:lstStyle/>
              <a:p>
                <a:pPr marL="20320" marR="20320" defTabSz="457200">
                  <a:defRPr>
                    <a:solidFill>
                      <a:srgbClr val="000000"/>
                    </a:solidFill>
                    <a:uFill>
                      <a:solidFill>
                        <a:srgbClr val="000000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  <a:endParaRPr sz="900"/>
              </a:p>
            </p:txBody>
          </p:sp>
          <p:sp>
            <p:nvSpPr>
              <p:cNvPr id="392" name="QCD Physics at FAIR"/>
              <p:cNvSpPr txBox="1"/>
              <p:nvPr/>
            </p:nvSpPr>
            <p:spPr>
              <a:xfrm>
                <a:off x="1423566" y="4428554"/>
                <a:ext cx="3679507" cy="145381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25400" tIns="25400" rIns="25400" bIns="25400" numCol="1" anchor="ctr">
                <a:noAutofit/>
              </a:bodyPr>
              <a:lstStyle>
                <a:lvl1pPr defTabSz="457200">
                  <a:defRPr sz="3900" b="1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lvl1pPr>
              </a:lstStyle>
              <a:p>
                <a:r>
                  <a:rPr sz="1950"/>
                  <a:t>QCD Physics at FAIR</a:t>
                </a:r>
              </a:p>
            </p:txBody>
          </p:sp>
        </p:grpSp>
        <p:grpSp>
          <p:nvGrpSpPr>
            <p:cNvPr id="396" name="Group"/>
            <p:cNvGrpSpPr/>
            <p:nvPr/>
          </p:nvGrpSpPr>
          <p:grpSpPr>
            <a:xfrm>
              <a:off x="10569695" y="246275"/>
              <a:ext cx="4549639" cy="4353380"/>
              <a:chOff x="0" y="0"/>
              <a:chExt cx="4549637" cy="4353378"/>
            </a:xfrm>
          </p:grpSpPr>
          <p:pic>
            <p:nvPicPr>
              <p:cNvPr id="394" name="droppedImage.pdf" descr="droppedImage.pdf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712804" y="0"/>
                <a:ext cx="2836834" cy="4353379"/>
              </a:xfrm>
              <a:prstGeom prst="rect">
                <a:avLst/>
              </a:prstGeom>
              <a:ln w="12700" cap="flat">
                <a:noFill/>
                <a:round/>
              </a:ln>
              <a:effectLst/>
            </p:spPr>
          </p:pic>
          <p:sp>
            <p:nvSpPr>
              <p:cNvPr id="395" name="Line"/>
              <p:cNvSpPr/>
              <p:nvPr/>
            </p:nvSpPr>
            <p:spPr>
              <a:xfrm flipV="1">
                <a:off x="0" y="606618"/>
                <a:ext cx="2141008" cy="2604891"/>
              </a:xfrm>
              <a:prstGeom prst="line">
                <a:avLst/>
              </a:prstGeom>
              <a:noFill/>
              <a:ln w="63500" cap="flat">
                <a:solidFill>
                  <a:srgbClr val="FF2600"/>
                </a:solidFill>
                <a:prstDash val="solid"/>
                <a:round/>
                <a:headEnd type="stealth" w="med" len="med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defTabSz="228600">
                  <a:defRPr sz="120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 sz="600"/>
              </a:p>
            </p:txBody>
          </p:sp>
        </p:grpSp>
        <p:grpSp>
          <p:nvGrpSpPr>
            <p:cNvPr id="401" name="Group"/>
            <p:cNvGrpSpPr/>
            <p:nvPr/>
          </p:nvGrpSpPr>
          <p:grpSpPr>
            <a:xfrm>
              <a:off x="305366" y="441753"/>
              <a:ext cx="3867772" cy="4518241"/>
              <a:chOff x="0" y="0"/>
              <a:chExt cx="3867771" cy="4518239"/>
            </a:xfrm>
          </p:grpSpPr>
          <p:grpSp>
            <p:nvGrpSpPr>
              <p:cNvPr id="399" name="Group"/>
              <p:cNvGrpSpPr/>
              <p:nvPr/>
            </p:nvGrpSpPr>
            <p:grpSpPr>
              <a:xfrm>
                <a:off x="0" y="-1"/>
                <a:ext cx="3867772" cy="4518241"/>
                <a:chOff x="0" y="0"/>
                <a:chExt cx="3867771" cy="4518239"/>
              </a:xfrm>
            </p:grpSpPr>
            <p:pic>
              <p:nvPicPr>
                <p:cNvPr id="397" name="droppedImage.pdf" descr="droppedImage.pdf"/>
                <p:cNvPicPr>
                  <a:picLocks noChangeAspect="1"/>
                </p:cNvPicPr>
                <p:nvPr/>
              </p:nvPicPr>
              <p:blipFill>
                <a:blip r:embed="rId5"/>
                <a:srcRect l="2173" t="2016" r="5" b="2418"/>
                <a:stretch>
                  <a:fillRect/>
                </a:stretch>
              </p:blipFill>
              <p:spPr>
                <a:xfrm>
                  <a:off x="0" y="0"/>
                  <a:ext cx="2735660" cy="361116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0"/>
                      </a:moveTo>
                      <a:lnTo>
                        <a:pt x="10802" y="50"/>
                      </a:lnTo>
                      <a:lnTo>
                        <a:pt x="0" y="97"/>
                      </a:lnTo>
                      <a:lnTo>
                        <a:pt x="0" y="1370"/>
                      </a:lnTo>
                      <a:lnTo>
                        <a:pt x="0" y="2642"/>
                      </a:lnTo>
                      <a:lnTo>
                        <a:pt x="9711" y="2642"/>
                      </a:lnTo>
                      <a:cubicBezTo>
                        <a:pt x="19211" y="2642"/>
                        <a:pt x="19428" y="2652"/>
                        <a:pt x="19682" y="3012"/>
                      </a:cubicBezTo>
                      <a:cubicBezTo>
                        <a:pt x="19825" y="3215"/>
                        <a:pt x="19878" y="3460"/>
                        <a:pt x="19798" y="3558"/>
                      </a:cubicBezTo>
                      <a:cubicBezTo>
                        <a:pt x="19708" y="3670"/>
                        <a:pt x="16272" y="3736"/>
                        <a:pt x="10667" y="3736"/>
                      </a:cubicBezTo>
                      <a:lnTo>
                        <a:pt x="1680" y="3736"/>
                      </a:lnTo>
                      <a:lnTo>
                        <a:pt x="1680" y="12669"/>
                      </a:lnTo>
                      <a:lnTo>
                        <a:pt x="1680" y="21600"/>
                      </a:lnTo>
                      <a:lnTo>
                        <a:pt x="19682" y="21600"/>
                      </a:lnTo>
                      <a:lnTo>
                        <a:pt x="19682" y="12769"/>
                      </a:lnTo>
                      <a:cubicBezTo>
                        <a:pt x="19682" y="7314"/>
                        <a:pt x="19768" y="3898"/>
                        <a:pt x="19911" y="3831"/>
                      </a:cubicBezTo>
                      <a:cubicBezTo>
                        <a:pt x="20038" y="3772"/>
                        <a:pt x="20361" y="4049"/>
                        <a:pt x="20629" y="4446"/>
                      </a:cubicBezTo>
                      <a:cubicBezTo>
                        <a:pt x="21499" y="5742"/>
                        <a:pt x="21600" y="5560"/>
                        <a:pt x="21600" y="2699"/>
                      </a:cubicBezTo>
                      <a:lnTo>
                        <a:pt x="21600" y="0"/>
                      </a:lnTo>
                      <a:close/>
                    </a:path>
                  </a:pathLst>
                </a:custGeom>
                <a:ln w="12700" cap="flat">
                  <a:noFill/>
                  <a:round/>
                </a:ln>
                <a:effectLst/>
              </p:spPr>
            </p:pic>
            <p:sp>
              <p:nvSpPr>
                <p:cNvPr id="398" name="Line"/>
                <p:cNvSpPr/>
                <p:nvPr/>
              </p:nvSpPr>
              <p:spPr>
                <a:xfrm flipH="1" flipV="1">
                  <a:off x="2530690" y="440153"/>
                  <a:ext cx="1337082" cy="4078087"/>
                </a:xfrm>
                <a:prstGeom prst="line">
                  <a:avLst/>
                </a:prstGeom>
                <a:noFill/>
                <a:ln w="63500" cap="flat">
                  <a:solidFill>
                    <a:srgbClr val="0433FF"/>
                  </a:solidFill>
                  <a:prstDash val="solid"/>
                  <a:round/>
                  <a:headEnd type="stealth" w="med" len="med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defTabSz="228600">
                    <a:defRPr sz="1200">
                      <a:solidFill>
                        <a:srgbClr val="000000"/>
                      </a:solidFill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  <a:endParaRPr sz="600"/>
                </a:p>
              </p:txBody>
            </p:sp>
          </p:grpSp>
          <p:sp>
            <p:nvSpPr>
              <p:cNvPr id="400" name="Rectangle"/>
              <p:cNvSpPr/>
              <p:nvPr/>
            </p:nvSpPr>
            <p:spPr>
              <a:xfrm>
                <a:off x="254606" y="636790"/>
                <a:ext cx="2214783" cy="2943156"/>
              </a:xfrm>
              <a:prstGeom prst="rect">
                <a:avLst/>
              </a:prstGeom>
              <a:noFill/>
              <a:ln w="50800" cap="flat">
                <a:solidFill>
                  <a:srgbClr val="0433FF"/>
                </a:solidFill>
                <a:prstDash val="solid"/>
                <a:round/>
              </a:ln>
              <a:effectLst/>
            </p:spPr>
            <p:txBody>
              <a:bodyPr wrap="square" lIns="25400" tIns="25400" rIns="25400" bIns="25400" numCol="1" anchor="ctr">
                <a:noAutofit/>
              </a:bodyPr>
              <a:lstStyle/>
              <a:p>
                <a:pPr marL="20320" marR="20320" defTabSz="457200">
                  <a:defRPr>
                    <a:solidFill>
                      <a:srgbClr val="000000"/>
                    </a:solidFill>
                    <a:uFill>
                      <a:solidFill>
                        <a:srgbClr val="000000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  <a:endParaRPr sz="900"/>
              </a:p>
            </p:txBody>
          </p:sp>
        </p:grpSp>
        <p:grpSp>
          <p:nvGrpSpPr>
            <p:cNvPr id="407" name="Group"/>
            <p:cNvGrpSpPr/>
            <p:nvPr/>
          </p:nvGrpSpPr>
          <p:grpSpPr>
            <a:xfrm>
              <a:off x="2619510" y="8783904"/>
              <a:ext cx="10832015" cy="678285"/>
              <a:chOff x="0" y="0"/>
              <a:chExt cx="10832014" cy="678283"/>
            </a:xfrm>
          </p:grpSpPr>
          <p:sp>
            <p:nvSpPr>
              <p:cNvPr id="402" name="Particles"/>
              <p:cNvSpPr txBox="1"/>
              <p:nvPr/>
            </p:nvSpPr>
            <p:spPr>
              <a:xfrm>
                <a:off x="0" y="0"/>
                <a:ext cx="1816306" cy="67828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25400" tIns="25400" rIns="25400" bIns="25400" numCol="1" anchor="ctr">
                <a:noAutofit/>
              </a:bodyPr>
              <a:lstStyle>
                <a:lvl1pPr algn="l" defTabSz="457200">
                  <a:defRPr sz="280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lvl1pPr>
              </a:lstStyle>
              <a:p>
                <a:r>
                  <a:rPr sz="1400"/>
                  <a:t>Particles</a:t>
                </a:r>
              </a:p>
            </p:txBody>
          </p:sp>
          <p:sp>
            <p:nvSpPr>
              <p:cNvPr id="403" name="Nuclei"/>
              <p:cNvSpPr txBox="1"/>
              <p:nvPr/>
            </p:nvSpPr>
            <p:spPr>
              <a:xfrm>
                <a:off x="9463234" y="0"/>
                <a:ext cx="1368781" cy="67828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25400" tIns="25400" rIns="25400" bIns="25400" numCol="1" anchor="ctr">
                <a:noAutofit/>
              </a:bodyPr>
              <a:lstStyle>
                <a:lvl1pPr algn="l" defTabSz="457200">
                  <a:defRPr sz="280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lvl1pPr>
              </a:lstStyle>
              <a:p>
                <a:r>
                  <a:rPr sz="1400"/>
                  <a:t>Nuclei</a:t>
                </a:r>
              </a:p>
            </p:txBody>
          </p:sp>
          <p:sp>
            <p:nvSpPr>
              <p:cNvPr id="404" name="Hadrons"/>
              <p:cNvSpPr txBox="1"/>
              <p:nvPr/>
            </p:nvSpPr>
            <p:spPr>
              <a:xfrm>
                <a:off x="4759321" y="0"/>
                <a:ext cx="1793123" cy="67828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25400" tIns="25400" rIns="25400" bIns="25400" numCol="1" anchor="ctr">
                <a:noAutofit/>
              </a:bodyPr>
              <a:lstStyle>
                <a:lvl1pPr algn="l" defTabSz="457200">
                  <a:defRPr sz="280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lvl1pPr>
              </a:lstStyle>
              <a:p>
                <a:r>
                  <a:rPr sz="1400"/>
                  <a:t>Hadrons</a:t>
                </a:r>
              </a:p>
            </p:txBody>
          </p:sp>
          <p:sp>
            <p:nvSpPr>
              <p:cNvPr id="405" name="Double Arrow"/>
              <p:cNvSpPr/>
              <p:nvPr/>
            </p:nvSpPr>
            <p:spPr>
              <a:xfrm>
                <a:off x="1629685" y="119905"/>
                <a:ext cx="3039089" cy="491695"/>
              </a:xfrm>
              <a:prstGeom prst="leftRightArrow">
                <a:avLst>
                  <a:gd name="adj1" fmla="val 27460"/>
                  <a:gd name="adj2" fmla="val 144526"/>
                </a:avLst>
              </a:prstGeom>
              <a:solidFill>
                <a:srgbClr val="C6E6E9"/>
              </a:solidFill>
              <a:ln w="127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25400" tIns="25400" rIns="25400" bIns="25400" numCol="1" anchor="ctr">
                <a:noAutofit/>
              </a:bodyPr>
              <a:lstStyle/>
              <a:p>
                <a:pPr marL="20320" marR="20320" defTabSz="457200">
                  <a:defRPr>
                    <a:solidFill>
                      <a:srgbClr val="000000"/>
                    </a:solidFill>
                    <a:uFill>
                      <a:solidFill>
                        <a:srgbClr val="000000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  <a:endParaRPr sz="900"/>
              </a:p>
            </p:txBody>
          </p:sp>
          <p:sp>
            <p:nvSpPr>
              <p:cNvPr id="406" name="Double Arrow"/>
              <p:cNvSpPr/>
              <p:nvPr/>
            </p:nvSpPr>
            <p:spPr>
              <a:xfrm>
                <a:off x="6368987" y="119905"/>
                <a:ext cx="3039088" cy="491695"/>
              </a:xfrm>
              <a:prstGeom prst="leftRightArrow">
                <a:avLst>
                  <a:gd name="adj1" fmla="val 27460"/>
                  <a:gd name="adj2" fmla="val 144526"/>
                </a:avLst>
              </a:prstGeom>
              <a:solidFill>
                <a:srgbClr val="C6E6E9"/>
              </a:solidFill>
              <a:ln w="127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25400" tIns="25400" rIns="25400" bIns="25400" numCol="1" anchor="ctr">
                <a:noAutofit/>
              </a:bodyPr>
              <a:lstStyle/>
              <a:p>
                <a:pPr marL="20320" marR="20320" defTabSz="457200">
                  <a:defRPr>
                    <a:solidFill>
                      <a:srgbClr val="000000"/>
                    </a:solidFill>
                    <a:uFill>
                      <a:solidFill>
                        <a:srgbClr val="000000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  <a:endParaRPr sz="900"/>
              </a:p>
            </p:txBody>
          </p:sp>
        </p:grpSp>
        <p:pic>
          <p:nvPicPr>
            <p:cNvPr id="408" name="Image" descr="Image"/>
            <p:cNvPicPr>
              <a:picLocks noChangeAspect="1"/>
            </p:cNvPicPr>
            <p:nvPr/>
          </p:nvPicPr>
          <p:blipFill>
            <a:blip r:embed="rId6"/>
            <a:srcRect l="6847" t="5601" r="6479" b="6207"/>
            <a:stretch>
              <a:fillRect/>
            </a:stretch>
          </p:blipFill>
          <p:spPr>
            <a:xfrm>
              <a:off x="7975409" y="2814114"/>
              <a:ext cx="2971560" cy="31243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589" extrusionOk="0">
                  <a:moveTo>
                    <a:pt x="9741" y="1"/>
                  </a:moveTo>
                  <a:cubicBezTo>
                    <a:pt x="8993" y="8"/>
                    <a:pt x="8253" y="75"/>
                    <a:pt x="7740" y="196"/>
                  </a:cubicBezTo>
                  <a:cubicBezTo>
                    <a:pt x="5597" y="700"/>
                    <a:pt x="3663" y="1960"/>
                    <a:pt x="2503" y="3604"/>
                  </a:cubicBezTo>
                  <a:cubicBezTo>
                    <a:pt x="1996" y="4323"/>
                    <a:pt x="842" y="6526"/>
                    <a:pt x="574" y="7287"/>
                  </a:cubicBezTo>
                  <a:cubicBezTo>
                    <a:pt x="275" y="8137"/>
                    <a:pt x="95" y="9003"/>
                    <a:pt x="17" y="9868"/>
                  </a:cubicBezTo>
                  <a:cubicBezTo>
                    <a:pt x="10" y="10144"/>
                    <a:pt x="3" y="10474"/>
                    <a:pt x="0" y="10910"/>
                  </a:cubicBezTo>
                  <a:cubicBezTo>
                    <a:pt x="-2" y="11221"/>
                    <a:pt x="5" y="11445"/>
                    <a:pt x="9" y="11702"/>
                  </a:cubicBezTo>
                  <a:cubicBezTo>
                    <a:pt x="219" y="14107"/>
                    <a:pt x="1269" y="16399"/>
                    <a:pt x="3065" y="18177"/>
                  </a:cubicBezTo>
                  <a:cubicBezTo>
                    <a:pt x="4937" y="20029"/>
                    <a:pt x="7015" y="20984"/>
                    <a:pt x="10165" y="21438"/>
                  </a:cubicBezTo>
                  <a:cubicBezTo>
                    <a:pt x="10818" y="21532"/>
                    <a:pt x="11632" y="21583"/>
                    <a:pt x="12394" y="21588"/>
                  </a:cubicBezTo>
                  <a:cubicBezTo>
                    <a:pt x="13156" y="21594"/>
                    <a:pt x="13865" y="21554"/>
                    <a:pt x="14303" y="21468"/>
                  </a:cubicBezTo>
                  <a:cubicBezTo>
                    <a:pt x="15190" y="21293"/>
                    <a:pt x="16341" y="20861"/>
                    <a:pt x="17169" y="20393"/>
                  </a:cubicBezTo>
                  <a:cubicBezTo>
                    <a:pt x="17994" y="19927"/>
                    <a:pt x="19305" y="18747"/>
                    <a:pt x="19808" y="18018"/>
                  </a:cubicBezTo>
                  <a:cubicBezTo>
                    <a:pt x="20559" y="16929"/>
                    <a:pt x="21117" y="15639"/>
                    <a:pt x="21423" y="14283"/>
                  </a:cubicBezTo>
                  <a:cubicBezTo>
                    <a:pt x="21542" y="13754"/>
                    <a:pt x="21598" y="12922"/>
                    <a:pt x="21590" y="12081"/>
                  </a:cubicBezTo>
                  <a:cubicBezTo>
                    <a:pt x="21582" y="11240"/>
                    <a:pt x="21512" y="10388"/>
                    <a:pt x="21382" y="9818"/>
                  </a:cubicBezTo>
                  <a:cubicBezTo>
                    <a:pt x="20256" y="4866"/>
                    <a:pt x="16551" y="1139"/>
                    <a:pt x="11783" y="157"/>
                  </a:cubicBezTo>
                  <a:cubicBezTo>
                    <a:pt x="11244" y="46"/>
                    <a:pt x="10489" y="-6"/>
                    <a:pt x="9741" y="1"/>
                  </a:cubicBezTo>
                  <a:close/>
                </a:path>
              </a:pathLst>
            </a:custGeom>
            <a:ln w="3175" cap="flat">
              <a:noFill/>
              <a:round/>
            </a:ln>
            <a:effectLst/>
          </p:spPr>
        </p:pic>
      </p:grpSp>
      <p:sp>
        <p:nvSpPr>
          <p:cNvPr id="410" name="Properties of strongly interacting matter?…"/>
          <p:cNvSpPr txBox="1">
            <a:spLocks noGrp="1"/>
          </p:cNvSpPr>
          <p:nvPr>
            <p:ph type="body" sz="quarter" idx="1"/>
          </p:nvPr>
        </p:nvSpPr>
        <p:spPr>
          <a:xfrm>
            <a:off x="204550" y="2216816"/>
            <a:ext cx="3989985" cy="3489063"/>
          </a:xfrm>
          <a:prstGeom prst="rect">
            <a:avLst/>
          </a:prstGeom>
        </p:spPr>
        <p:txBody>
          <a:bodyPr>
            <a:normAutofit fontScale="55000" lnSpcReduction="20000"/>
          </a:bodyPr>
          <a:lstStyle/>
          <a:p>
            <a:pPr marL="268224" indent="-268224" defTabSz="1072869">
              <a:spcBef>
                <a:spcPts val="1950"/>
              </a:spcBef>
              <a:defRPr sz="4224"/>
            </a:pPr>
            <a:r>
              <a:rPr dirty="0">
                <a:solidFill>
                  <a:srgbClr val="FF0000"/>
                </a:solidFill>
              </a:rPr>
              <a:t>Properties</a:t>
            </a:r>
            <a:r>
              <a:rPr dirty="0"/>
              <a:t> of strongly interacting matter?</a:t>
            </a:r>
          </a:p>
          <a:p>
            <a:pPr marL="268224" indent="-268224" defTabSz="1072869">
              <a:spcBef>
                <a:spcPts val="1950"/>
              </a:spcBef>
              <a:defRPr sz="4224"/>
            </a:pPr>
            <a:r>
              <a:rPr dirty="0">
                <a:solidFill>
                  <a:srgbClr val="FF0000"/>
                </a:solidFill>
              </a:rPr>
              <a:t>Formation</a:t>
            </a:r>
            <a:r>
              <a:rPr dirty="0"/>
              <a:t> of hadronic matter?</a:t>
            </a:r>
          </a:p>
          <a:p>
            <a:pPr marL="268224" indent="-268224" defTabSz="1072869">
              <a:spcBef>
                <a:spcPts val="1950"/>
              </a:spcBef>
              <a:defRPr sz="4224"/>
            </a:pPr>
            <a:r>
              <a:rPr dirty="0"/>
              <a:t>Underlying </a:t>
            </a:r>
            <a:r>
              <a:rPr dirty="0">
                <a:solidFill>
                  <a:srgbClr val="FF0000"/>
                </a:solidFill>
              </a:rPr>
              <a:t>symmetries</a:t>
            </a:r>
          </a:p>
          <a:p>
            <a:pPr marL="268224" indent="-268224" defTabSz="1072869">
              <a:spcBef>
                <a:spcPts val="1950"/>
              </a:spcBef>
              <a:defRPr sz="4224"/>
            </a:pPr>
            <a:r>
              <a:rPr dirty="0">
                <a:solidFill>
                  <a:srgbClr val="FF0000"/>
                </a:solidFill>
              </a:rPr>
              <a:t>Degrees of freedom: </a:t>
            </a:r>
            <a:r>
              <a:rPr dirty="0"/>
              <a:t>from quarks/gluons to baryons/mesons?</a:t>
            </a:r>
          </a:p>
          <a:p>
            <a:pPr marL="268224" indent="-268224" defTabSz="1072869">
              <a:spcBef>
                <a:spcPts val="1950"/>
              </a:spcBef>
              <a:defRPr sz="4224"/>
            </a:pPr>
            <a:r>
              <a:rPr dirty="0">
                <a:solidFill>
                  <a:srgbClr val="FF0000"/>
                </a:solidFill>
              </a:rPr>
              <a:t>Origin</a:t>
            </a:r>
            <a:r>
              <a:rPr dirty="0"/>
              <a:t> of mass?</a:t>
            </a:r>
          </a:p>
        </p:txBody>
      </p:sp>
    </p:spTree>
    <p:extLst>
      <p:ext uri="{BB962C8B-B14F-4D97-AF65-F5344CB8AC3E}">
        <p14:creationId xmlns:p14="http://schemas.microsoft.com/office/powerpoint/2010/main" val="1940234711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adron Physics aspects with SIS100">
            <a:extLst>
              <a:ext uri="{FF2B5EF4-FFF2-40B4-BE49-F238E27FC236}">
                <a16:creationId xmlns:a16="http://schemas.microsoft.com/office/drawing/2014/main" id="{0C4234FE-C340-5209-863A-0494F4A0EC7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03250" y="0"/>
            <a:ext cx="10985500" cy="1038496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de-DE" dirty="0">
                <a:solidFill>
                  <a:srgbClr val="002060"/>
                </a:solidFill>
                <a:latin typeface="Calibri" panose="020F0502020204030204" pitchFamily="34" charset="0"/>
              </a:rPr>
              <a:t>Charm</a:t>
            </a:r>
            <a:r>
              <a:rPr dirty="0">
                <a:solidFill>
                  <a:srgbClr val="002060"/>
                </a:solidFill>
                <a:latin typeface="Calibri" panose="020F0502020204030204" pitchFamily="34" charset="0"/>
              </a:rPr>
              <a:t> Physics with </a:t>
            </a:r>
            <a:r>
              <a:rPr lang="de-DE" dirty="0">
                <a:solidFill>
                  <a:srgbClr val="002060"/>
                </a:solidFill>
                <a:latin typeface="Calibri" panose="020F0502020204030204" pitchFamily="34" charset="0"/>
              </a:rPr>
              <a:t>Proton Beam at </a:t>
            </a:r>
            <a:r>
              <a:rPr dirty="0">
                <a:solidFill>
                  <a:srgbClr val="002060"/>
                </a:solidFill>
                <a:latin typeface="Calibri" panose="020F0502020204030204" pitchFamily="34" charset="0"/>
              </a:rPr>
              <a:t>SIS100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FAC5906-A4C7-A7A9-72DD-8582FFF0B2DF}"/>
              </a:ext>
            </a:extLst>
          </p:cNvPr>
          <p:cNvGrpSpPr/>
          <p:nvPr/>
        </p:nvGrpSpPr>
        <p:grpSpPr>
          <a:xfrm>
            <a:off x="280640" y="2691205"/>
            <a:ext cx="9978483" cy="3903637"/>
            <a:chOff x="949711" y="2691205"/>
            <a:chExt cx="9978483" cy="3903637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8474BB3A-B123-6964-036F-55FE06B7AF1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49711" y="2691205"/>
              <a:ext cx="9978483" cy="3903637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B5DC093-7618-6D02-2AE5-42FCE0BA67FC}"/>
                </a:ext>
              </a:extLst>
            </p:cNvPr>
            <p:cNvSpPr txBox="1"/>
            <p:nvPr/>
          </p:nvSpPr>
          <p:spPr>
            <a:xfrm>
              <a:off x="7471317" y="5018050"/>
              <a:ext cx="1005403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DE" sz="1100" dirty="0"/>
                <a:t>Ömer Pennek:</a:t>
              </a:r>
              <a:br>
                <a:rPr lang="en-DE" sz="1100" dirty="0"/>
              </a:br>
              <a:r>
                <a:rPr lang="en-DE" sz="1100" dirty="0"/>
                <a:t>CBM FastSim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8FD6AFC-826A-B332-D66A-14C731411CE8}"/>
                </a:ext>
              </a:extLst>
            </p:cNvPr>
            <p:cNvSpPr/>
            <p:nvPr/>
          </p:nvSpPr>
          <p:spPr>
            <a:xfrm>
              <a:off x="9991493" y="6255834"/>
              <a:ext cx="557561" cy="25647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AD33736A-6595-3C4A-A7BC-BDA80DC5A8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5041" y="3824868"/>
            <a:ext cx="3873520" cy="2769974"/>
          </a:xfrm>
          <a:prstGeom prst="rect">
            <a:avLst/>
          </a:prstGeom>
        </p:spPr>
      </p:pic>
      <p:sp>
        <p:nvSpPr>
          <p:cNvPr id="2" name="Strangeness physics…">
            <a:extLst>
              <a:ext uri="{FF2B5EF4-FFF2-40B4-BE49-F238E27FC236}">
                <a16:creationId xmlns:a16="http://schemas.microsoft.com/office/drawing/2014/main" id="{7A22FE17-6F73-F7D8-D739-6D8BDDDB4E68}"/>
              </a:ext>
            </a:extLst>
          </p:cNvPr>
          <p:cNvSpPr txBox="1">
            <a:spLocks/>
          </p:cNvSpPr>
          <p:nvPr/>
        </p:nvSpPr>
        <p:spPr>
          <a:xfrm>
            <a:off x="675107" y="1190896"/>
            <a:ext cx="11669293" cy="47266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01752" lvl="1" indent="0" defTabSz="1206978">
              <a:lnSpc>
                <a:spcPct val="90000"/>
              </a:lnSpc>
              <a:spcBef>
                <a:spcPts val="150"/>
              </a:spcBef>
              <a:buSzPct val="123000"/>
              <a:buNone/>
              <a:defRPr sz="3959"/>
            </a:pPr>
            <a:r>
              <a:rPr lang="en-GB" sz="2400" u="sng" dirty="0">
                <a:solidFill>
                  <a:srgbClr val="FF0000"/>
                </a:solidFill>
              </a:rPr>
              <a:t>Fast Simulation </a:t>
            </a:r>
            <a:endParaRPr lang="en-GB" sz="2400" dirty="0"/>
          </a:p>
          <a:p>
            <a:pPr marL="644652" lvl="1" indent="-342900" defTabSz="1206978">
              <a:lnSpc>
                <a:spcPct val="90000"/>
              </a:lnSpc>
              <a:spcBef>
                <a:spcPts val="150"/>
              </a:spcBef>
              <a:buSzPct val="123000"/>
              <a:buFont typeface="System Font Regular"/>
              <a:buChar char="-"/>
              <a:defRPr sz="3959"/>
            </a:pPr>
            <a:r>
              <a:rPr lang="en-GB" sz="2400" dirty="0"/>
              <a:t>Signal: 	𝑝𝑝 → 𝑝𝑝𝐽/𝜓(→ 𝑒𝑒)  	10</a:t>
            </a:r>
            <a:r>
              <a:rPr lang="en-GB" sz="2400" baseline="30000" dirty="0"/>
              <a:t>-3</a:t>
            </a:r>
            <a:r>
              <a:rPr lang="en-GB" sz="2400" dirty="0"/>
              <a:t>𝜇b x 0.06 (branching ratio)</a:t>
            </a:r>
          </a:p>
          <a:p>
            <a:pPr marL="644652" lvl="1" indent="-342900" defTabSz="1206978">
              <a:lnSpc>
                <a:spcPct val="90000"/>
              </a:lnSpc>
              <a:spcBef>
                <a:spcPts val="150"/>
              </a:spcBef>
              <a:buSzPct val="123000"/>
              <a:buFont typeface="System Font Regular"/>
              <a:buChar char="-"/>
              <a:defRPr sz="3959"/>
            </a:pPr>
            <a:r>
              <a:rPr lang="en-GB" sz="2400" dirty="0"/>
              <a:t>Background: 	𝑝𝑝 → 𝑝𝑝𝜋</a:t>
            </a:r>
            <a:r>
              <a:rPr lang="en-GB" sz="2400" baseline="30000" dirty="0"/>
              <a:t>+</a:t>
            </a:r>
            <a:r>
              <a:rPr lang="en-GB" sz="2400" dirty="0"/>
              <a:t>𝜋</a:t>
            </a:r>
            <a:r>
              <a:rPr lang="en-GB" sz="2400" baseline="30000" dirty="0"/>
              <a:t>-</a:t>
            </a:r>
            <a:r>
              <a:rPr lang="en-GB" sz="2400" dirty="0"/>
              <a:t> (pp</a:t>
            </a:r>
            <a:r>
              <a:rPr lang="en-GB" sz="2400" dirty="0">
                <a:latin typeface="Symbol" pitchFamily="2" charset="2"/>
              </a:rPr>
              <a:t>p</a:t>
            </a:r>
            <a:r>
              <a:rPr lang="en-GB" sz="2400" baseline="30000" dirty="0">
                <a:latin typeface="Symbol" pitchFamily="2" charset="2"/>
              </a:rPr>
              <a:t>+</a:t>
            </a:r>
            <a:r>
              <a:rPr lang="en-GB" sz="2400" dirty="0">
                <a:latin typeface="Symbol" pitchFamily="2" charset="2"/>
              </a:rPr>
              <a:t>p</a:t>
            </a:r>
            <a:r>
              <a:rPr lang="en-GB" sz="2400" baseline="30000" dirty="0">
                <a:latin typeface="Symbol" pitchFamily="2" charset="2"/>
              </a:rPr>
              <a:t>-</a:t>
            </a:r>
            <a:r>
              <a:rPr lang="en-GB" sz="2400" dirty="0">
                <a:latin typeface="Symbol" pitchFamily="2" charset="2"/>
              </a:rPr>
              <a:t>p</a:t>
            </a:r>
            <a:r>
              <a:rPr lang="en-GB" sz="2400" baseline="30000" dirty="0">
                <a:latin typeface="Symbol" pitchFamily="2" charset="2"/>
              </a:rPr>
              <a:t>0</a:t>
            </a:r>
            <a:r>
              <a:rPr lang="en-GB" sz="2400" dirty="0"/>
              <a:t>)	10</a:t>
            </a:r>
            <a:r>
              <a:rPr lang="en-GB" sz="2400" baseline="30000" dirty="0"/>
              <a:t>3</a:t>
            </a:r>
            <a:r>
              <a:rPr lang="en-GB" sz="2400" dirty="0"/>
              <a:t>𝜇𝑏 x 10</a:t>
            </a:r>
            <a:r>
              <a:rPr lang="en-GB" sz="2400" baseline="30000" dirty="0"/>
              <a:t>-6</a:t>
            </a:r>
            <a:r>
              <a:rPr lang="en-GB" sz="2400" dirty="0"/>
              <a:t>(</a:t>
            </a:r>
            <a:r>
              <a:rPr lang="en-GB" sz="2400" dirty="0" err="1"/>
              <a:t>misID</a:t>
            </a:r>
            <a:r>
              <a:rPr lang="en-GB" sz="2400" dirty="0"/>
              <a:t> 𝜋</a:t>
            </a:r>
            <a:r>
              <a:rPr lang="en-GB" sz="2400" baseline="30000" dirty="0"/>
              <a:t>+ </a:t>
            </a:r>
            <a:r>
              <a:rPr lang="en-GB" sz="2400" dirty="0"/>
              <a:t>&amp; 𝜋</a:t>
            </a:r>
            <a:r>
              <a:rPr lang="en-GB" sz="2400" baseline="30000" dirty="0"/>
              <a:t>-</a:t>
            </a:r>
            <a:r>
              <a:rPr lang="en-GB" sz="2400" dirty="0"/>
              <a:t>)</a:t>
            </a:r>
          </a:p>
          <a:p>
            <a:pPr marL="644652" lvl="1" indent="-342900" defTabSz="1206978">
              <a:lnSpc>
                <a:spcPct val="90000"/>
              </a:lnSpc>
              <a:spcBef>
                <a:spcPts val="150"/>
              </a:spcBef>
              <a:buSzPct val="123000"/>
              <a:buFont typeface="System Font Regular"/>
              <a:buChar char="-"/>
              <a:defRPr sz="3959"/>
            </a:pPr>
            <a:r>
              <a:rPr lang="en-GB" sz="2400" dirty="0"/>
              <a:t>10</a:t>
            </a:r>
            <a:r>
              <a:rPr lang="en-GB" sz="2400" baseline="30000" dirty="0"/>
              <a:t>10</a:t>
            </a:r>
            <a:r>
              <a:rPr lang="en-GB" sz="2400" dirty="0"/>
              <a:t> protons per spill (= 10 seconds) 	</a:t>
            </a:r>
            <a:r>
              <a:rPr lang="en-GB" sz="2400" dirty="0">
                <a:sym typeface="Wingdings" pitchFamily="2" charset="2"/>
              </a:rPr>
              <a:t> </a:t>
            </a:r>
            <a:r>
              <a:rPr lang="en-GB" sz="2400" dirty="0">
                <a:solidFill>
                  <a:srgbClr val="FF0000"/>
                </a:solidFill>
              </a:rPr>
              <a:t>1100 </a:t>
            </a:r>
            <a:r>
              <a:rPr lang="en-GB" sz="2400" dirty="0" err="1">
                <a:solidFill>
                  <a:srgbClr val="FF0000"/>
                </a:solidFill>
              </a:rPr>
              <a:t>reco</a:t>
            </a:r>
            <a:r>
              <a:rPr lang="en-GB" sz="2400" dirty="0">
                <a:solidFill>
                  <a:srgbClr val="FF0000"/>
                </a:solidFill>
              </a:rPr>
              <a:t> events per day</a:t>
            </a:r>
          </a:p>
          <a:p>
            <a:pPr marL="301752" lvl="1" indent="0" defTabSz="1206978">
              <a:lnSpc>
                <a:spcPct val="90000"/>
              </a:lnSpc>
              <a:spcBef>
                <a:spcPts val="150"/>
              </a:spcBef>
              <a:buSzPct val="123000"/>
              <a:buNone/>
              <a:defRPr sz="3959"/>
            </a:pPr>
            <a:endParaRPr lang="en-GB" sz="2400" dirty="0"/>
          </a:p>
          <a:p>
            <a:pPr marL="301752" lvl="1" indent="0" defTabSz="1206978">
              <a:lnSpc>
                <a:spcPct val="90000"/>
              </a:lnSpc>
              <a:spcBef>
                <a:spcPts val="150"/>
              </a:spcBef>
              <a:buSzPct val="123000"/>
              <a:buNone/>
              <a:defRPr sz="3959"/>
            </a:pPr>
            <a:endParaRPr lang="en-GB" sz="2400" dirty="0"/>
          </a:p>
          <a:p>
            <a:pPr marL="0" indent="0">
              <a:spcBef>
                <a:spcPts val="200"/>
              </a:spcBef>
              <a:buNone/>
              <a:defRPr sz="4000"/>
            </a:pPr>
            <a:endParaRPr lang="en-GB" sz="2400" dirty="0"/>
          </a:p>
        </p:txBody>
      </p:sp>
      <p:pic>
        <p:nvPicPr>
          <p:cNvPr id="3" name="150px-Charm_quark.svg.png" descr="150px-Charm_quark.svg.png">
            <a:extLst>
              <a:ext uri="{FF2B5EF4-FFF2-40B4-BE49-F238E27FC236}">
                <a16:creationId xmlns:a16="http://schemas.microsoft.com/office/drawing/2014/main" id="{598D3D59-1223-7CF9-38CF-0785371D2F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25840" y="71845"/>
            <a:ext cx="869627" cy="1060945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ACE03B5-8382-C277-1BED-D5F7C0CE13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08521" y="1797978"/>
            <a:ext cx="816743" cy="111339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E806394-F044-05C4-B7A8-CBFB2F90515E}"/>
              </a:ext>
            </a:extLst>
          </p:cNvPr>
          <p:cNvSpPr txBox="1"/>
          <p:nvPr/>
        </p:nvSpPr>
        <p:spPr>
          <a:xfrm>
            <a:off x="11043062" y="2949168"/>
            <a:ext cx="96693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dirty="0"/>
              <a:t>Ömer </a:t>
            </a:r>
            <a:r>
              <a:rPr lang="de-DE" sz="1100" dirty="0" err="1"/>
              <a:t>Pennek</a:t>
            </a:r>
            <a:endParaRPr lang="en-DE" sz="1100" dirty="0"/>
          </a:p>
        </p:txBody>
      </p:sp>
    </p:spTree>
    <p:extLst>
      <p:ext uri="{BB962C8B-B14F-4D97-AF65-F5344CB8AC3E}">
        <p14:creationId xmlns:p14="http://schemas.microsoft.com/office/powerpoint/2010/main" val="3689017864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D3C547-26C8-2AF3-F68B-7C42C643BC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11637"/>
            <a:ext cx="10515600" cy="1325563"/>
          </a:xfrm>
        </p:spPr>
        <p:txBody>
          <a:bodyPr>
            <a:normAutofit/>
          </a:bodyPr>
          <a:lstStyle/>
          <a:p>
            <a:r>
              <a:rPr lang="en-US" b="0" i="0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</a:rPr>
              <a:t>Physics Interest: </a:t>
            </a:r>
            <a:br>
              <a:rPr lang="en-US" b="0" i="0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</a:rPr>
            </a:br>
            <a:r>
              <a:rPr lang="en-US" b="0" i="0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</a:rPr>
              <a:t>Exclusive Channels with Proton Beams</a:t>
            </a:r>
            <a:endParaRPr lang="en-DE" dirty="0">
              <a:solidFill>
                <a:srgbClr val="00206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7E83FB4-3BC5-0BC5-3EA0-D5F080F1ECE6}"/>
              </a:ext>
            </a:extLst>
          </p:cNvPr>
          <p:cNvSpPr txBox="1"/>
          <p:nvPr/>
        </p:nvSpPr>
        <p:spPr>
          <a:xfrm>
            <a:off x="1176938" y="2316766"/>
            <a:ext cx="937147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2400" dirty="0">
                <a:solidFill>
                  <a:srgbClr val="FF0000"/>
                </a:solidFill>
              </a:rPr>
              <a:t>		</a:t>
            </a:r>
          </a:p>
          <a:p>
            <a:pPr marL="342900" indent="-342900">
              <a:buFont typeface="Wingdings" pitchFamily="2" charset="2"/>
              <a:buChar char="à"/>
            </a:pPr>
            <a:r>
              <a:rPr lang="en-DE" sz="2400" dirty="0"/>
              <a:t>We need to measure </a:t>
            </a:r>
            <a:r>
              <a:rPr lang="en-DE" sz="2400" dirty="0">
                <a:solidFill>
                  <a:srgbClr val="FF0000"/>
                </a:solidFill>
              </a:rPr>
              <a:t>high energy electrons 			</a:t>
            </a:r>
            <a:r>
              <a:rPr lang="en-DE" sz="2400" dirty="0">
                <a:solidFill>
                  <a:srgbClr val="FF0000"/>
                </a:solidFill>
                <a:sym typeface="Wingdings" pitchFamily="2" charset="2"/>
              </a:rPr>
              <a:t> TRD</a:t>
            </a:r>
          </a:p>
          <a:p>
            <a:pPr marL="342900" indent="-342900">
              <a:buFont typeface="Wingdings" pitchFamily="2" charset="2"/>
              <a:buChar char="à"/>
            </a:pPr>
            <a:r>
              <a:rPr lang="en-DE" sz="2400" dirty="0">
                <a:sym typeface="Wingdings" pitchFamily="2" charset="2"/>
              </a:rPr>
              <a:t>We need to measure particles with </a:t>
            </a:r>
            <a:r>
              <a:rPr lang="en-DE" sz="2400" dirty="0">
                <a:solidFill>
                  <a:srgbClr val="FF0000"/>
                </a:solidFill>
                <a:sym typeface="Wingdings" pitchFamily="2" charset="2"/>
              </a:rPr>
              <a:t>low momentum transfer 	 FSD</a:t>
            </a:r>
          </a:p>
          <a:p>
            <a:pPr marL="342900" indent="-342900">
              <a:buFont typeface="Wingdings" pitchFamily="2" charset="2"/>
              <a:buChar char="à"/>
            </a:pPr>
            <a:r>
              <a:rPr lang="en-DE" sz="2400" dirty="0">
                <a:sym typeface="Wingdings" pitchFamily="2" charset="2"/>
              </a:rPr>
              <a:t>Basic /fast simulations ongoing, CBMROOT-simu started</a:t>
            </a:r>
          </a:p>
        </p:txBody>
      </p:sp>
    </p:spTree>
    <p:extLst>
      <p:ext uri="{BB962C8B-B14F-4D97-AF65-F5344CB8AC3E}">
        <p14:creationId xmlns:p14="http://schemas.microsoft.com/office/powerpoint/2010/main" val="20080850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BM setup">
            <a:extLst>
              <a:ext uri="{FF2B5EF4-FFF2-40B4-BE49-F238E27FC236}">
                <a16:creationId xmlns:a16="http://schemas.microsoft.com/office/drawing/2014/main" id="{3076AEAB-0B50-E328-8A74-8562D46466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884" y="1806837"/>
            <a:ext cx="9050553" cy="41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08675EB-9746-90C2-C7A7-FD987EA171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289"/>
            <a:ext cx="10515600" cy="1084532"/>
          </a:xfrm>
        </p:spPr>
        <p:txBody>
          <a:bodyPr/>
          <a:lstStyle/>
          <a:p>
            <a:r>
              <a:rPr lang="en-DE" dirty="0">
                <a:solidFill>
                  <a:srgbClr val="002060"/>
                </a:solidFill>
                <a:latin typeface="Calibri" panose="020F0502020204030204" pitchFamily="34" charset="0"/>
              </a:rPr>
              <a:t>Detector Configuration Assumed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29BEAFE-9C57-FB89-133F-727B8B5A61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206615"/>
            <a:ext cx="10515600" cy="4786472"/>
          </a:xfrm>
        </p:spPr>
        <p:txBody>
          <a:bodyPr/>
          <a:lstStyle/>
          <a:p>
            <a:r>
              <a:rPr lang="en-DE" dirty="0"/>
              <a:t>LH2 Target at entrance of Dipole  </a:t>
            </a:r>
            <a:r>
              <a:rPr lang="en-DE" dirty="0">
                <a:solidFill>
                  <a:schemeClr val="bg1">
                    <a:lumMod val="50000"/>
                  </a:schemeClr>
                </a:solidFill>
              </a:rPr>
              <a:t>(Uni Münster contacted)</a:t>
            </a:r>
          </a:p>
          <a:p>
            <a:r>
              <a:rPr lang="en-DE" dirty="0"/>
              <a:t>Dipole</a:t>
            </a:r>
          </a:p>
          <a:p>
            <a:r>
              <a:rPr lang="en-DE" dirty="0"/>
              <a:t>STS (MVD…)</a:t>
            </a:r>
          </a:p>
          <a:p>
            <a:r>
              <a:rPr lang="en-DE" dirty="0"/>
              <a:t>RICH</a:t>
            </a:r>
          </a:p>
          <a:p>
            <a:r>
              <a:rPr lang="en-DE" dirty="0"/>
              <a:t>TRD</a:t>
            </a:r>
          </a:p>
          <a:p>
            <a:r>
              <a:rPr lang="en-DE" dirty="0"/>
              <a:t>TOF</a:t>
            </a:r>
          </a:p>
          <a:p>
            <a:r>
              <a:rPr lang="en-DE" dirty="0"/>
              <a:t>FSD</a:t>
            </a:r>
          </a:p>
          <a:p>
            <a:r>
              <a:rPr lang="en-DE" dirty="0"/>
              <a:t>Beamline…</a:t>
            </a:r>
          </a:p>
          <a:p>
            <a:r>
              <a:rPr lang="en-DE" dirty="0"/>
              <a:t>Additional trackers ?</a:t>
            </a:r>
          </a:p>
        </p:txBody>
      </p:sp>
    </p:spTree>
    <p:extLst>
      <p:ext uri="{BB962C8B-B14F-4D97-AF65-F5344CB8AC3E}">
        <p14:creationId xmlns:p14="http://schemas.microsoft.com/office/powerpoint/2010/main" val="2342187607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D3C547-26C8-2AF3-F68B-7C42C643BC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898" y="435746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</a:rPr>
              <a:t>Contributions of FFN to CBM </a:t>
            </a:r>
            <a:endParaRPr lang="en-DE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0B09C550-8B4F-197B-1C45-2E519FB29CAE}"/>
              </a:ext>
            </a:extLst>
          </p:cNvPr>
          <p:cNvSpPr txBox="1">
            <a:spLocks/>
          </p:cNvSpPr>
          <p:nvPr/>
        </p:nvSpPr>
        <p:spPr>
          <a:xfrm>
            <a:off x="4305409" y="3458499"/>
            <a:ext cx="6888089" cy="43079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DE" sz="3200" dirty="0">
              <a:solidFill>
                <a:schemeClr val="accent2"/>
              </a:solidFill>
            </a:endParaRPr>
          </a:p>
          <a:p>
            <a:endParaRPr lang="en-DE" sz="3200" dirty="0">
              <a:solidFill>
                <a:schemeClr val="accent2"/>
              </a:solidFill>
            </a:endParaRPr>
          </a:p>
          <a:p>
            <a:endParaRPr lang="en-DE" sz="3200" dirty="0">
              <a:solidFill>
                <a:schemeClr val="accent2"/>
              </a:solidFill>
            </a:endParaRPr>
          </a:p>
          <a:p>
            <a:endParaRPr lang="en-DE" sz="3200" dirty="0">
              <a:solidFill>
                <a:schemeClr val="accent2"/>
              </a:solidFill>
            </a:endParaRPr>
          </a:p>
          <a:p>
            <a:endParaRPr lang="en-DE" sz="3200" dirty="0">
              <a:solidFill>
                <a:schemeClr val="accent2"/>
              </a:solidFill>
            </a:endParaRPr>
          </a:p>
          <a:p>
            <a:endParaRPr lang="en-DE" sz="3200" dirty="0">
              <a:solidFill>
                <a:schemeClr val="accent2"/>
              </a:solidFill>
            </a:endParaRPr>
          </a:p>
          <a:p>
            <a:endParaRPr lang="en-DE" sz="3200" dirty="0">
              <a:solidFill>
                <a:schemeClr val="accent2"/>
              </a:solidFill>
            </a:endParaRPr>
          </a:p>
          <a:p>
            <a:endParaRPr lang="en-DE" sz="3200" dirty="0">
              <a:solidFill>
                <a:schemeClr val="accent2"/>
              </a:solidFill>
            </a:endParaRPr>
          </a:p>
          <a:p>
            <a:endParaRPr lang="en-DE" sz="3200" dirty="0">
              <a:solidFill>
                <a:schemeClr val="accent2"/>
              </a:solidFill>
            </a:endParaRPr>
          </a:p>
          <a:p>
            <a:endParaRPr lang="en-DE" sz="3200" dirty="0">
              <a:solidFill>
                <a:schemeClr val="accent2"/>
              </a:solidFill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58FD66C-5180-6D7A-1220-C60F96243119}"/>
              </a:ext>
            </a:extLst>
          </p:cNvPr>
          <p:cNvSpPr txBox="1">
            <a:spLocks/>
          </p:cNvSpPr>
          <p:nvPr/>
        </p:nvSpPr>
        <p:spPr>
          <a:xfrm>
            <a:off x="1562209" y="5066555"/>
            <a:ext cx="11047385" cy="640047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DE" dirty="0">
              <a:solidFill>
                <a:schemeClr val="accent2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DEB14BA-5ECF-9969-6357-983F520A7931}"/>
              </a:ext>
            </a:extLst>
          </p:cNvPr>
          <p:cNvSpPr txBox="1"/>
          <p:nvPr/>
        </p:nvSpPr>
        <p:spPr>
          <a:xfrm>
            <a:off x="1073427" y="1428508"/>
            <a:ext cx="10618304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DE" sz="2800" u="sng" dirty="0">
                <a:solidFill>
                  <a:srgbClr val="FF0000"/>
                </a:solidFill>
              </a:rPr>
              <a:t>Gas system </a:t>
            </a:r>
            <a:r>
              <a:rPr lang="en-DE" sz="2800" dirty="0"/>
              <a:t>for t</a:t>
            </a:r>
            <a:r>
              <a:rPr lang="en-GB" sz="2800" dirty="0"/>
              <a:t>he</a:t>
            </a:r>
            <a:r>
              <a:rPr lang="en-DE" sz="2800" dirty="0"/>
              <a:t> TRD Detector</a:t>
            </a:r>
          </a:p>
          <a:p>
            <a:r>
              <a:rPr lang="en-DE" sz="2800" dirty="0"/>
              <a:t>   - ongoing communication with Uni-MS, Uni-F</a:t>
            </a:r>
            <a:br>
              <a:rPr lang="en-DE" sz="2800" dirty="0"/>
            </a:br>
            <a:r>
              <a:rPr lang="en-DE" sz="2800" dirty="0"/>
              <a:t>   </a:t>
            </a:r>
            <a:endParaRPr lang="en-DE" sz="2800" dirty="0">
              <a:solidFill>
                <a:schemeClr val="accent2"/>
              </a:solidFill>
            </a:endParaRPr>
          </a:p>
          <a:p>
            <a:r>
              <a:rPr lang="en-DE" sz="2800" u="sng" dirty="0">
                <a:solidFill>
                  <a:srgbClr val="FF0000"/>
                </a:solidFill>
              </a:rPr>
              <a:t>Light Readout and Calorimeter</a:t>
            </a:r>
            <a:r>
              <a:rPr lang="en-DE" sz="2800" dirty="0"/>
              <a:t> for t</a:t>
            </a:r>
            <a:r>
              <a:rPr lang="en-GB" sz="2800" dirty="0"/>
              <a:t>he</a:t>
            </a:r>
            <a:r>
              <a:rPr lang="en-DE" sz="2800" dirty="0"/>
              <a:t> FSD</a:t>
            </a:r>
          </a:p>
          <a:p>
            <a:r>
              <a:rPr lang="en-DE" sz="2800" dirty="0"/>
              <a:t>   - ongoing communication with Prague groups</a:t>
            </a:r>
            <a:br>
              <a:rPr lang="en-DE" sz="2800" dirty="0"/>
            </a:br>
            <a:endParaRPr lang="en-DE" sz="2800" dirty="0">
              <a:solidFill>
                <a:schemeClr val="accent2"/>
              </a:solidFill>
            </a:endParaRPr>
          </a:p>
          <a:p>
            <a:r>
              <a:rPr lang="en-DE" sz="2800" u="sng" dirty="0">
                <a:solidFill>
                  <a:srgbClr val="FF0000"/>
                </a:solidFill>
              </a:rPr>
              <a:t>Simulation/Analysis Software Framework</a:t>
            </a:r>
            <a:r>
              <a:rPr lang="en-DE" sz="2800" dirty="0">
                <a:solidFill>
                  <a:schemeClr val="accent2"/>
                </a:solidFill>
              </a:rPr>
              <a:t>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9FC418D-967A-CD4A-2247-9F8D937981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9151" y="1638722"/>
            <a:ext cx="795746" cy="111534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0C07F9C-3C83-5329-C788-73BE6668E9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09151" y="4234251"/>
            <a:ext cx="776151" cy="103638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51D4CAF-9ECB-5A86-E631-8D5D4CD6BC52}"/>
              </a:ext>
            </a:extLst>
          </p:cNvPr>
          <p:cNvPicPr preferRelativeResize="0"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9606551" y="2940304"/>
            <a:ext cx="776152" cy="103638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5D3A482-E2B8-0F8A-EF95-C285304DF65F}"/>
              </a:ext>
            </a:extLst>
          </p:cNvPr>
          <p:cNvSpPr txBox="1"/>
          <p:nvPr/>
        </p:nvSpPr>
        <p:spPr>
          <a:xfrm>
            <a:off x="10796735" y="1853672"/>
            <a:ext cx="90601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1100" dirty="0"/>
              <a:t>P</a:t>
            </a:r>
            <a:r>
              <a:rPr lang="en-GB" sz="1100" dirty="0"/>
              <a:t>e</a:t>
            </a:r>
            <a:r>
              <a:rPr lang="en-DE" sz="1100" dirty="0"/>
              <a:t>ter Wintz</a:t>
            </a:r>
          </a:p>
          <a:p>
            <a:r>
              <a:rPr lang="en-DE" sz="1100" dirty="0"/>
              <a:t>+(Nikolay P.)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FA44205-8D63-64E3-4C1A-470E8D44CD8A}"/>
              </a:ext>
            </a:extLst>
          </p:cNvPr>
          <p:cNvSpPr txBox="1"/>
          <p:nvPr/>
        </p:nvSpPr>
        <p:spPr>
          <a:xfrm>
            <a:off x="10793018" y="3232710"/>
            <a:ext cx="127470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dirty="0"/>
              <a:t>Dieter Grzonka</a:t>
            </a:r>
            <a:endParaRPr lang="en-DE" sz="1100" dirty="0"/>
          </a:p>
          <a:p>
            <a:r>
              <a:rPr lang="en-DE" sz="1100" dirty="0"/>
              <a:t>+Dachi </a:t>
            </a:r>
            <a:r>
              <a:rPr lang="en-GB" sz="1100" dirty="0" err="1"/>
              <a:t>Okropiridze</a:t>
            </a:r>
            <a:endParaRPr lang="en-DE" sz="11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680420F-0BE6-2B90-A4A1-F26DF642C7BF}"/>
              </a:ext>
            </a:extLst>
          </p:cNvPr>
          <p:cNvSpPr txBox="1"/>
          <p:nvPr/>
        </p:nvSpPr>
        <p:spPr>
          <a:xfrm>
            <a:off x="10800455" y="4477934"/>
            <a:ext cx="129875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1100" dirty="0"/>
              <a:t>Tobias S</a:t>
            </a:r>
            <a:r>
              <a:rPr lang="en-GB" sz="1100" dirty="0"/>
              <a:t>t</a:t>
            </a:r>
            <a:r>
              <a:rPr lang="en-DE" sz="1100" dirty="0"/>
              <a:t>ockmanns</a:t>
            </a:r>
          </a:p>
          <a:p>
            <a:r>
              <a:rPr lang="en-DE" sz="1100" dirty="0"/>
              <a:t>+ many</a:t>
            </a:r>
          </a:p>
        </p:txBody>
      </p:sp>
    </p:spTree>
    <p:extLst>
      <p:ext uri="{BB962C8B-B14F-4D97-AF65-F5344CB8AC3E}">
        <p14:creationId xmlns:p14="http://schemas.microsoft.com/office/powerpoint/2010/main" val="4681113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49AEFF-5556-685F-DBE2-3A36CD4554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749F10-9191-F9CC-D8E6-5C1D8D8764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70963098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EBFBEA-BF9B-21E0-2D5E-7C76016F10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>
                <a:solidFill>
                  <a:srgbClr val="002060"/>
                </a:solidFill>
                <a:latin typeface="Symbol" pitchFamily="2" charset="2"/>
              </a:rPr>
              <a:t>S/L </a:t>
            </a:r>
            <a:r>
              <a:rPr lang="en-DE" dirty="0">
                <a:solidFill>
                  <a:srgbClr val="002060"/>
                </a:solidFill>
                <a:latin typeface="Calibri" panose="020F0502020204030204" pitchFamily="34" charset="0"/>
              </a:rPr>
              <a:t>CUSP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E6735CB-64B9-3730-DC4C-48CF240D6D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6609" y="549275"/>
            <a:ext cx="4330700" cy="5943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9530B81-6844-401A-B3CA-8F676154C7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71905" y="1027906"/>
            <a:ext cx="3566045" cy="350543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45D2932-F065-420A-AEE2-4311B79E7B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68530" y="4865919"/>
            <a:ext cx="2349500" cy="3302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CD3D2EB-3567-8E3F-9A89-6C9ABFE01960}"/>
              </a:ext>
            </a:extLst>
          </p:cNvPr>
          <p:cNvSpPr txBox="1"/>
          <p:nvPr/>
        </p:nvSpPr>
        <p:spPr>
          <a:xfrm>
            <a:off x="9754927" y="3334216"/>
            <a:ext cx="7153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>
                <a:solidFill>
                  <a:schemeClr val="accent6"/>
                </a:solidFill>
              </a:rPr>
              <a:t>Flatte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C5C2B05-06DE-38B1-75D2-72D660C7A23D}"/>
              </a:ext>
            </a:extLst>
          </p:cNvPr>
          <p:cNvSpPr txBox="1"/>
          <p:nvPr/>
        </p:nvSpPr>
        <p:spPr>
          <a:xfrm>
            <a:off x="8886212" y="3334216"/>
            <a:ext cx="4651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0070C0"/>
                </a:solidFill>
              </a:rPr>
              <a:t>p</a:t>
            </a:r>
            <a:r>
              <a:rPr lang="en-DE" dirty="0">
                <a:solidFill>
                  <a:srgbClr val="0070C0"/>
                </a:solidFill>
                <a:latin typeface="Symbol" pitchFamily="2" charset="2"/>
              </a:rPr>
              <a:t>L</a:t>
            </a:r>
          </a:p>
        </p:txBody>
      </p:sp>
    </p:spTree>
    <p:extLst>
      <p:ext uri="{BB962C8B-B14F-4D97-AF65-F5344CB8AC3E}">
        <p14:creationId xmlns:p14="http://schemas.microsoft.com/office/powerpoint/2010/main" val="36225805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C4841C-50DD-F6EE-B13D-9BC97164B7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000" dirty="0">
                <a:solidFill>
                  <a:srgbClr val="002060"/>
                </a:solidFill>
                <a:latin typeface="Calibri" panose="020F0502020204030204" pitchFamily="34" charset="0"/>
              </a:rPr>
              <a:t>Physics with 30 GeV/c Proton Beams at FAIR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0EDF8E-2070-8849-BCC9-FF072882DE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GB" dirty="0">
                <a:ea typeface="Calibri" panose="020F0502020204030204"/>
                <a:cs typeface="Calibri" panose="020F0502020204030204"/>
              </a:rPr>
              <a:t>There are two main foci for proton beam from SIS100</a:t>
            </a:r>
            <a:endParaRPr lang="en-GB" sz="2000" dirty="0">
              <a:ea typeface="Calibri" panose="020F0502020204030204"/>
              <a:cs typeface="Calibri" panose="020F0502020204030204"/>
            </a:endParaRPr>
          </a:p>
          <a:p>
            <a:pPr marL="0" indent="0">
              <a:buNone/>
            </a:pPr>
            <a:r>
              <a:rPr lang="en-GB" sz="2000" dirty="0">
                <a:ea typeface="Calibri" panose="020F0502020204030204"/>
                <a:cs typeface="Calibri" panose="020F0502020204030204"/>
              </a:rPr>
              <a:t>		</a:t>
            </a:r>
            <a:r>
              <a:rPr lang="en-GB" sz="2400" dirty="0">
                <a:solidFill>
                  <a:schemeClr val="bg1">
                    <a:lumMod val="50000"/>
                  </a:schemeClr>
                </a:solidFill>
                <a:ea typeface="Calibri" panose="020F0502020204030204"/>
                <a:cs typeface="Calibri" panose="020F0502020204030204"/>
              </a:rPr>
              <a:t>(N.B. not really separate topics)</a:t>
            </a:r>
            <a:endParaRPr lang="en-GB" sz="1200" dirty="0">
              <a:solidFill>
                <a:schemeClr val="bg1">
                  <a:lumMod val="50000"/>
                </a:schemeClr>
              </a:solidFill>
              <a:ea typeface="Calibri" panose="020F0502020204030204"/>
              <a:cs typeface="Calibri" panose="020F0502020204030204"/>
            </a:endParaRPr>
          </a:p>
          <a:p>
            <a:pPr marL="0" indent="0">
              <a:buNone/>
            </a:pPr>
            <a:r>
              <a:rPr lang="en-GB" sz="1400" dirty="0">
                <a:ea typeface="Calibri" panose="020F0502020204030204"/>
                <a:cs typeface="Calibri" panose="020F0502020204030204"/>
              </a:rPr>
              <a:t> </a:t>
            </a:r>
          </a:p>
          <a:p>
            <a:pPr>
              <a:buFont typeface="Calibri" panose="020B0604020202020204" pitchFamily="34" charset="0"/>
              <a:buChar char="-"/>
            </a:pPr>
            <a:r>
              <a:rPr lang="en-GB" dirty="0">
                <a:ea typeface="Calibri" panose="020F0502020204030204"/>
                <a:cs typeface="Calibri" panose="020F0502020204030204"/>
              </a:rPr>
              <a:t>pp (</a:t>
            </a:r>
            <a:r>
              <a:rPr lang="en-GB" dirty="0" err="1">
                <a:ea typeface="Calibri" panose="020F0502020204030204"/>
                <a:cs typeface="Calibri" panose="020F0502020204030204"/>
              </a:rPr>
              <a:t>pn</a:t>
            </a:r>
            <a:r>
              <a:rPr lang="en-GB" dirty="0">
                <a:ea typeface="Calibri" panose="020F0502020204030204"/>
                <a:cs typeface="Calibri" panose="020F0502020204030204"/>
              </a:rPr>
              <a:t>) and </a:t>
            </a:r>
            <a:r>
              <a:rPr lang="en-GB" dirty="0" err="1">
                <a:ea typeface="Calibri" panose="020F0502020204030204"/>
                <a:cs typeface="Calibri" panose="020F0502020204030204"/>
              </a:rPr>
              <a:t>pA</a:t>
            </a:r>
            <a:r>
              <a:rPr lang="en-GB" dirty="0">
                <a:ea typeface="Calibri" panose="020F0502020204030204"/>
                <a:cs typeface="Calibri" panose="020F0502020204030204"/>
              </a:rPr>
              <a:t> as input for AA reaction studies</a:t>
            </a:r>
            <a:endParaRPr lang="en-GB" sz="1100" dirty="0">
              <a:ea typeface="Calibri" panose="020F0502020204030204"/>
              <a:cs typeface="Calibri" panose="020F0502020204030204"/>
            </a:endParaRPr>
          </a:p>
          <a:p>
            <a:pPr marL="0" indent="0">
              <a:buNone/>
            </a:pPr>
            <a:r>
              <a:rPr lang="en-GB" sz="1100" dirty="0">
                <a:ea typeface="Calibri" panose="020F0502020204030204"/>
                <a:cs typeface="Calibri" panose="020F0502020204030204"/>
              </a:rPr>
              <a:t> </a:t>
            </a:r>
          </a:p>
          <a:p>
            <a:pPr>
              <a:buFont typeface="Calibri" panose="020B0604020202020204" pitchFamily="34" charset="0"/>
              <a:buChar char="-"/>
            </a:pPr>
            <a:r>
              <a:rPr lang="en-GB" dirty="0">
                <a:solidFill>
                  <a:srgbClr val="FF0000"/>
                </a:solidFill>
                <a:ea typeface="Calibri" panose="020F0502020204030204"/>
                <a:cs typeface="Calibri" panose="020F0502020204030204"/>
              </a:rPr>
              <a:t>Hadron physics studies outright </a:t>
            </a:r>
          </a:p>
          <a:p>
            <a:pPr lvl="1">
              <a:buFont typeface="Calibri" panose="020B0604020202020204" pitchFamily="34" charset="0"/>
              <a:buChar char="-"/>
            </a:pPr>
            <a:r>
              <a:rPr lang="en-GB" dirty="0">
                <a:solidFill>
                  <a:srgbClr val="FF0000"/>
                </a:solidFill>
                <a:ea typeface="Calibri" panose="020F0502020204030204"/>
                <a:cs typeface="Calibri" panose="020F0502020204030204"/>
              </a:rPr>
              <a:t>(Multi-)</a:t>
            </a:r>
            <a:r>
              <a:rPr lang="en-GB" u="sng" dirty="0">
                <a:solidFill>
                  <a:srgbClr val="FF0000"/>
                </a:solidFill>
                <a:ea typeface="Calibri" panose="020F0502020204030204"/>
                <a:cs typeface="Calibri" panose="020F0502020204030204"/>
              </a:rPr>
              <a:t>strange</a:t>
            </a:r>
            <a:r>
              <a:rPr lang="en-GB" dirty="0">
                <a:solidFill>
                  <a:srgbClr val="FF0000"/>
                </a:solidFill>
                <a:ea typeface="Calibri" panose="020F0502020204030204"/>
                <a:cs typeface="Calibri" panose="020F0502020204030204"/>
              </a:rPr>
              <a:t> baryon production and properties</a:t>
            </a:r>
          </a:p>
          <a:p>
            <a:pPr lvl="1">
              <a:buFont typeface="Calibri" panose="020B0604020202020204" pitchFamily="34" charset="0"/>
              <a:buChar char="-"/>
            </a:pPr>
            <a:r>
              <a:rPr lang="en-GB" dirty="0">
                <a:solidFill>
                  <a:srgbClr val="FF0000"/>
                </a:solidFill>
                <a:ea typeface="Calibri" panose="020F0502020204030204"/>
                <a:cs typeface="Calibri" panose="020F0502020204030204"/>
              </a:rPr>
              <a:t>Open/hidden </a:t>
            </a:r>
            <a:r>
              <a:rPr lang="en-GB" u="sng" dirty="0">
                <a:solidFill>
                  <a:srgbClr val="FF0000"/>
                </a:solidFill>
                <a:ea typeface="Calibri" panose="020F0502020204030204"/>
                <a:cs typeface="Calibri" panose="020F0502020204030204"/>
              </a:rPr>
              <a:t>charm</a:t>
            </a:r>
            <a:r>
              <a:rPr lang="en-GB" dirty="0">
                <a:solidFill>
                  <a:srgbClr val="FF0000"/>
                </a:solidFill>
                <a:ea typeface="Calibri" panose="020F0502020204030204"/>
                <a:cs typeface="Calibri" panose="020F0502020204030204"/>
              </a:rPr>
              <a:t> hadrons</a:t>
            </a:r>
          </a:p>
        </p:txBody>
      </p:sp>
    </p:spTree>
    <p:extLst>
      <p:ext uri="{BB962C8B-B14F-4D97-AF65-F5344CB8AC3E}">
        <p14:creationId xmlns:p14="http://schemas.microsoft.com/office/powerpoint/2010/main" val="4499085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052F989F-BD2A-AFC6-0D8A-0EBFF5B1B24D}"/>
              </a:ext>
            </a:extLst>
          </p:cNvPr>
          <p:cNvGrpSpPr/>
          <p:nvPr/>
        </p:nvGrpSpPr>
        <p:grpSpPr>
          <a:xfrm>
            <a:off x="8610528" y="4006562"/>
            <a:ext cx="3581472" cy="2843799"/>
            <a:chOff x="991190" y="3280959"/>
            <a:chExt cx="4387415" cy="3532674"/>
          </a:xfrm>
        </p:grpSpPr>
        <p:pic>
          <p:nvPicPr>
            <p:cNvPr id="153" name="Image" descr="Image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991190" y="3280959"/>
              <a:ext cx="4387415" cy="3532674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55" name="Image" descr="Image"/>
            <p:cNvPicPr>
              <a:picLocks noChangeAspect="1"/>
            </p:cNvPicPr>
            <p:nvPr/>
          </p:nvPicPr>
          <p:blipFill>
            <a:blip r:embed="rId4"/>
            <a:srcRect l="50677" t="50770" r="24592" b="2926"/>
            <a:stretch>
              <a:fillRect/>
            </a:stretch>
          </p:blipFill>
          <p:spPr>
            <a:xfrm>
              <a:off x="4270452" y="5707864"/>
              <a:ext cx="920594" cy="1003863"/>
            </a:xfrm>
            <a:prstGeom prst="rect">
              <a:avLst/>
            </a:prstGeom>
            <a:ln w="12700" cap="flat">
              <a:noFill/>
              <a:round/>
            </a:ln>
            <a:effectLst/>
          </p:spPr>
        </p:pic>
      </p:grpSp>
      <p:pic>
        <p:nvPicPr>
          <p:cNvPr id="157" name="Unknown.png" descr="Unknown.png"/>
          <p:cNvPicPr>
            <a:picLocks noChangeAspect="1"/>
          </p:cNvPicPr>
          <p:nvPr/>
        </p:nvPicPr>
        <p:blipFill>
          <a:blip r:embed="rId5"/>
          <a:srcRect l="2693" t="2200" r="2703" b="2198"/>
          <a:stretch>
            <a:fillRect/>
          </a:stretch>
        </p:blipFill>
        <p:spPr>
          <a:xfrm>
            <a:off x="11246279" y="123369"/>
            <a:ext cx="828676" cy="10247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60" y="0"/>
                </a:moveTo>
                <a:lnTo>
                  <a:pt x="833" y="694"/>
                </a:lnTo>
                <a:lnTo>
                  <a:pt x="667" y="832"/>
                </a:lnTo>
                <a:cubicBezTo>
                  <a:pt x="658" y="838"/>
                  <a:pt x="657" y="848"/>
                  <a:pt x="647" y="853"/>
                </a:cubicBezTo>
                <a:cubicBezTo>
                  <a:pt x="644" y="855"/>
                  <a:pt x="639" y="852"/>
                  <a:pt x="636" y="853"/>
                </a:cubicBezTo>
                <a:lnTo>
                  <a:pt x="0" y="1393"/>
                </a:lnTo>
                <a:lnTo>
                  <a:pt x="0" y="11494"/>
                </a:lnTo>
                <a:lnTo>
                  <a:pt x="0" y="21600"/>
                </a:lnTo>
                <a:lnTo>
                  <a:pt x="9936" y="21600"/>
                </a:lnTo>
                <a:lnTo>
                  <a:pt x="19872" y="21600"/>
                </a:lnTo>
                <a:lnTo>
                  <a:pt x="20736" y="20931"/>
                </a:lnTo>
                <a:lnTo>
                  <a:pt x="21600" y="20266"/>
                </a:lnTo>
                <a:lnTo>
                  <a:pt x="21600" y="10131"/>
                </a:lnTo>
                <a:lnTo>
                  <a:pt x="21600" y="0"/>
                </a:lnTo>
                <a:lnTo>
                  <a:pt x="11633" y="0"/>
                </a:lnTo>
                <a:lnTo>
                  <a:pt x="1660" y="0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165" name="Hadron Physics aspects with SIS100"/>
          <p:cNvSpPr txBox="1">
            <a:spLocks noGrp="1"/>
          </p:cNvSpPr>
          <p:nvPr>
            <p:ph type="title"/>
          </p:nvPr>
        </p:nvSpPr>
        <p:spPr>
          <a:xfrm>
            <a:off x="603250" y="0"/>
            <a:ext cx="10985500" cy="1038496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de-DE" dirty="0" err="1">
                <a:solidFill>
                  <a:srgbClr val="002060"/>
                </a:solidFill>
                <a:latin typeface="Calibri" panose="020F0502020204030204" pitchFamily="34" charset="0"/>
              </a:rPr>
              <a:t>Strangeness</a:t>
            </a:r>
            <a:r>
              <a:rPr dirty="0">
                <a:solidFill>
                  <a:srgbClr val="002060"/>
                </a:solidFill>
                <a:latin typeface="Calibri" panose="020F0502020204030204" pitchFamily="34" charset="0"/>
              </a:rPr>
              <a:t> Physics with </a:t>
            </a:r>
            <a:r>
              <a:rPr lang="de-DE" dirty="0">
                <a:solidFill>
                  <a:srgbClr val="002060"/>
                </a:solidFill>
                <a:latin typeface="Calibri" panose="020F0502020204030204" pitchFamily="34" charset="0"/>
              </a:rPr>
              <a:t>Proton Beam at </a:t>
            </a:r>
            <a:r>
              <a:rPr dirty="0">
                <a:solidFill>
                  <a:srgbClr val="002060"/>
                </a:solidFill>
                <a:latin typeface="Calibri" panose="020F0502020204030204" pitchFamily="34" charset="0"/>
              </a:rPr>
              <a:t>SIS100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ACA3E73-06AB-083B-BB3E-F9AB33238E16}"/>
              </a:ext>
            </a:extLst>
          </p:cNvPr>
          <p:cNvGrpSpPr/>
          <p:nvPr/>
        </p:nvGrpSpPr>
        <p:grpSpPr>
          <a:xfrm>
            <a:off x="8865220" y="1354003"/>
            <a:ext cx="3357623" cy="2638605"/>
            <a:chOff x="8865220" y="1354003"/>
            <a:chExt cx="3357623" cy="2638605"/>
          </a:xfrm>
        </p:grpSpPr>
        <p:pic>
          <p:nvPicPr>
            <p:cNvPr id="2" name="Inhaltsplatzhalter 5">
              <a:extLst>
                <a:ext uri="{FF2B5EF4-FFF2-40B4-BE49-F238E27FC236}">
                  <a16:creationId xmlns:a16="http://schemas.microsoft.com/office/drawing/2014/main" id="{651E7485-5D15-A9ED-1DDB-A87B6995C61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65220" y="1587698"/>
              <a:ext cx="3326780" cy="2404910"/>
            </a:xfrm>
            <a:prstGeom prst="rect">
              <a:avLst/>
            </a:prstGeom>
          </p:spPr>
        </p:pic>
        <p:sp>
          <p:nvSpPr>
            <p:cNvPr id="3" name="Textfeld 3">
              <a:extLst>
                <a:ext uri="{FF2B5EF4-FFF2-40B4-BE49-F238E27FC236}">
                  <a16:creationId xmlns:a16="http://schemas.microsoft.com/office/drawing/2014/main" id="{31F8E217-77F6-6D0F-C336-97FE9FD4D816}"/>
                </a:ext>
              </a:extLst>
            </p:cNvPr>
            <p:cNvSpPr txBox="1"/>
            <p:nvPr/>
          </p:nvSpPr>
          <p:spPr>
            <a:xfrm>
              <a:off x="8920977" y="1354003"/>
              <a:ext cx="3301866" cy="276999"/>
            </a:xfrm>
            <a:prstGeom prst="rect">
              <a:avLst/>
            </a:prstGeom>
            <a:solidFill>
              <a:srgbClr val="FFFF99"/>
            </a:solidFill>
          </p:spPr>
          <p:txBody>
            <a:bodyPr wrap="none" rtlCol="0">
              <a:spAutoFit/>
            </a:bodyPr>
            <a:lstStyle/>
            <a:p>
              <a:r>
                <a:rPr lang="pl-PL" sz="1200" dirty="0" err="1"/>
                <a:t>Quark</a:t>
              </a:r>
              <a:r>
                <a:rPr lang="pl-PL" sz="1200" dirty="0"/>
                <a:t> </a:t>
              </a:r>
              <a:r>
                <a:rPr lang="pl-PL" sz="1200" dirty="0" err="1"/>
                <a:t>models</a:t>
              </a:r>
              <a:r>
                <a:rPr lang="pl-PL" sz="1200" dirty="0"/>
                <a:t>: </a:t>
              </a:r>
              <a:r>
                <a:rPr lang="de-DE" sz="1200" dirty="0"/>
                <a:t>U. </a:t>
              </a:r>
              <a:r>
                <a:rPr lang="de-DE" sz="1200" dirty="0" err="1"/>
                <a:t>Löring</a:t>
              </a:r>
              <a:r>
                <a:rPr lang="de-DE" sz="1200" dirty="0"/>
                <a:t> </a:t>
              </a:r>
              <a:r>
                <a:rPr lang="de-DE" sz="1200" i="1" dirty="0"/>
                <a:t>et al</a:t>
              </a:r>
              <a:r>
                <a:rPr lang="de-DE" sz="1200" dirty="0"/>
                <a:t>., EPJA 10 (2001) 447</a:t>
              </a:r>
              <a:endParaRPr lang="en-US" sz="1200" dirty="0"/>
            </a:p>
          </p:txBody>
        </p:sp>
      </p:grpSp>
      <p:pic>
        <p:nvPicPr>
          <p:cNvPr id="5" name="Image" descr="Image">
            <a:extLst>
              <a:ext uri="{FF2B5EF4-FFF2-40B4-BE49-F238E27FC236}">
                <a16:creationId xmlns:a16="http://schemas.microsoft.com/office/drawing/2014/main" id="{3599AA3A-C69D-4686-7BCA-BE8E068CEE1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45120" y="4275172"/>
            <a:ext cx="4594302" cy="2627904"/>
          </a:xfrm>
          <a:prstGeom prst="rect">
            <a:avLst/>
          </a:prstGeom>
          <a:ln>
            <a:noFill/>
          </a:ln>
          <a:effectLst/>
        </p:spPr>
      </p:pic>
      <p:grpSp>
        <p:nvGrpSpPr>
          <p:cNvPr id="6" name="Group">
            <a:extLst>
              <a:ext uri="{FF2B5EF4-FFF2-40B4-BE49-F238E27FC236}">
                <a16:creationId xmlns:a16="http://schemas.microsoft.com/office/drawing/2014/main" id="{5DB66C5A-5DE6-CE04-8A60-A1A35E786641}"/>
              </a:ext>
            </a:extLst>
          </p:cNvPr>
          <p:cNvGrpSpPr/>
          <p:nvPr/>
        </p:nvGrpSpPr>
        <p:grpSpPr>
          <a:xfrm>
            <a:off x="4023572" y="4263336"/>
            <a:ext cx="3721101" cy="635001"/>
            <a:chOff x="0" y="230682"/>
            <a:chExt cx="7442200" cy="1270000"/>
          </a:xfrm>
        </p:grpSpPr>
        <p:sp>
          <p:nvSpPr>
            <p:cNvPr id="7" name="Jenny Taylor, fast simulation, CBM acceptance">
              <a:extLst>
                <a:ext uri="{FF2B5EF4-FFF2-40B4-BE49-F238E27FC236}">
                  <a16:creationId xmlns:a16="http://schemas.microsoft.com/office/drawing/2014/main" id="{7D704F4C-2E9E-B569-CA10-DC0EC0CA0C91}"/>
                </a:ext>
              </a:extLst>
            </p:cNvPr>
            <p:cNvSpPr/>
            <p:nvPr/>
          </p:nvSpPr>
          <p:spPr>
            <a:xfrm>
              <a:off x="5254876" y="230682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25400" tIns="25400" rIns="25400" bIns="25400" numCol="1" anchor="ctr">
              <a:spAutoFit/>
            </a:bodyPr>
            <a:lstStyle>
              <a:lvl1pPr>
                <a:defRPr>
                  <a:solidFill>
                    <a:srgbClr val="000000"/>
                  </a:solidFill>
                </a:defRPr>
              </a:lvl1pPr>
            </a:lstStyle>
            <a:p>
              <a:r>
                <a:rPr sz="900" dirty="0"/>
                <a:t>Jenny Taylor, fast simulation, CBM acceptance</a:t>
              </a:r>
            </a:p>
          </p:txBody>
        </p:sp>
        <p:pic>
          <p:nvPicPr>
            <p:cNvPr id="8" name="Image" descr="Image">
              <a:extLst>
                <a:ext uri="{FF2B5EF4-FFF2-40B4-BE49-F238E27FC236}">
                  <a16:creationId xmlns:a16="http://schemas.microsoft.com/office/drawing/2014/main" id="{02DBEAE4-1C59-8504-7B01-A3D317EE776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0" y="449274"/>
              <a:ext cx="7442200" cy="5588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Strangeness physics…">
                <a:extLst>
                  <a:ext uri="{FF2B5EF4-FFF2-40B4-BE49-F238E27FC236}">
                    <a16:creationId xmlns:a16="http://schemas.microsoft.com/office/drawing/2014/main" id="{ED8531AF-D10A-B5C1-2C80-0734920EF59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22707" y="1038496"/>
                <a:ext cx="11552248" cy="3488899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spcBef>
                    <a:spcPts val="200"/>
                  </a:spcBef>
                  <a:defRPr sz="4000"/>
                </a:pPr>
                <a:r>
                  <a:rPr lang="en-US" sz="2400" u="sng" dirty="0">
                    <a:solidFill>
                      <a:srgbClr val="FF0000"/>
                    </a:solidFill>
                  </a:rPr>
                  <a:t>Hyperon (Y) Spectroscopy </a:t>
                </a:r>
                <a:r>
                  <a:rPr lang="en-US" sz="2400" dirty="0"/>
                  <a:t>in |S|=1,2,3 systems, </a:t>
                </a:r>
                <a:r>
                  <a:rPr lang="en-US" sz="2400" i="1" dirty="0"/>
                  <a:t>e.g.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400" i="1">
                            <a:latin typeface="Cambria Math" panose="02040503050406030204" pitchFamily="18" charset="0"/>
                          </a:rPr>
                          <m:t>Ξ</m:t>
                        </m:r>
                      </m:e>
                      <m: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n-US" sz="2400" i="1">
                        <a:latin typeface="Cambria Math" panose="02040503050406030204" pitchFamily="18" charset="0"/>
                      </a:rPr>
                      <m:t>,</m:t>
                    </m:r>
                    <m:sSup>
                      <m:s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400" i="1">
                            <a:latin typeface="Cambria Math" panose="02040503050406030204" pitchFamily="18" charset="0"/>
                          </a:rPr>
                          <m:t>Ω</m:t>
                        </m:r>
                      </m:e>
                      <m: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sz="2400" dirty="0"/>
                  <a:t>, spin-parity determination</a:t>
                </a:r>
              </a:p>
              <a:p>
                <a:pPr marL="0" indent="0">
                  <a:spcBef>
                    <a:spcPts val="200"/>
                  </a:spcBef>
                  <a:buFont typeface="Arial" panose="020B0604020202020204" pitchFamily="34" charset="0"/>
                  <a:buNone/>
                  <a:defRPr sz="4000"/>
                </a:pPr>
                <a:endParaRPr lang="en-US" sz="2400" dirty="0"/>
              </a:p>
              <a:p>
                <a:pPr marL="0" indent="0">
                  <a:spcBef>
                    <a:spcPts val="200"/>
                  </a:spcBef>
                  <a:buFont typeface="Arial" panose="020B0604020202020204" pitchFamily="34" charset="0"/>
                  <a:buNone/>
                  <a:defRPr sz="4000"/>
                </a:pPr>
                <a:r>
                  <a:rPr lang="en-US" sz="2000" dirty="0">
                    <a:solidFill>
                      <a:srgbClr val="FF0000"/>
                    </a:solidFill>
                  </a:rPr>
                  <a:t>|S| = 2</a:t>
                </a:r>
                <a:br>
                  <a:rPr lang="en-US" sz="2400" dirty="0"/>
                </a:br>
                <a:r>
                  <a:rPr lang="en-US" sz="2000" dirty="0"/>
                  <a:t>Q.N. known for only 2 excited  </a:t>
                </a:r>
                <a:r>
                  <a:rPr lang="en-US" sz="2000" dirty="0">
                    <a:sym typeface="Symbol" panose="05050102010706020507" pitchFamily="18" charset="2"/>
                  </a:rPr>
                  <a:t> </a:t>
                </a:r>
                <a:r>
                  <a:rPr lang="en-US" sz="2000" dirty="0"/>
                  <a:t>states</a:t>
                </a:r>
              </a:p>
              <a:p>
                <a:pPr marL="0" indent="0">
                  <a:spcBef>
                    <a:spcPts val="200"/>
                  </a:spcBef>
                  <a:buFont typeface="Arial" panose="020B0604020202020204" pitchFamily="34" charset="0"/>
                  <a:buNone/>
                  <a:defRPr sz="4000"/>
                </a:pPr>
                <a:r>
                  <a:rPr lang="en-US" sz="2000" dirty="0"/>
                  <a:t>PDG: „nothing of significance on </a:t>
                </a:r>
                <a:r>
                  <a:rPr lang="en-US" sz="2000" dirty="0">
                    <a:sym typeface="Symbol" panose="05050102010706020507" pitchFamily="18" charset="2"/>
                  </a:rPr>
                  <a:t> had been added since </a:t>
                </a:r>
                <a:r>
                  <a:rPr lang="en-US" sz="2000" dirty="0">
                    <a:solidFill>
                      <a:srgbClr val="FF0000"/>
                    </a:solidFill>
                    <a:sym typeface="Symbol" panose="05050102010706020507" pitchFamily="18" charset="2"/>
                  </a:rPr>
                  <a:t>1988</a:t>
                </a:r>
                <a:r>
                  <a:rPr lang="en-US" sz="2000" dirty="0">
                    <a:sym typeface="Symbol" panose="05050102010706020507" pitchFamily="18" charset="2"/>
                  </a:rPr>
                  <a:t>“</a:t>
                </a:r>
              </a:p>
              <a:p>
                <a:pPr marL="0" indent="0">
                  <a:spcBef>
                    <a:spcPts val="200"/>
                  </a:spcBef>
                  <a:buFont typeface="Arial" panose="020B0604020202020204" pitchFamily="34" charset="0"/>
                  <a:buNone/>
                  <a:defRPr sz="4000"/>
                </a:pPr>
                <a:r>
                  <a:rPr lang="en-US" sz="2000" dirty="0">
                    <a:sym typeface="Symbol" panose="05050102010706020507" pitchFamily="18" charset="2"/>
                  </a:rPr>
                  <a:t>Many states predicted below 3 GeV.  Dynamical origin baryon-meson </a:t>
                </a:r>
                <a:br>
                  <a:rPr lang="en-US" sz="2000" dirty="0">
                    <a:sym typeface="Symbol" panose="05050102010706020507" pitchFamily="18" charset="2"/>
                  </a:rPr>
                </a:br>
                <a:r>
                  <a:rPr lang="en-US" sz="2000" dirty="0">
                    <a:sym typeface="Symbol" panose="05050102010706020507" pitchFamily="18" charset="2"/>
                  </a:rPr>
                  <a:t>	interactions? (see </a:t>
                </a:r>
                <a:r>
                  <a:rPr lang="en-US" sz="2000" i="1" dirty="0">
                    <a:sym typeface="Symbol" panose="05050102010706020507" pitchFamily="18" charset="2"/>
                  </a:rPr>
                  <a:t>e.g. </a:t>
                </a:r>
                <a:r>
                  <a:rPr lang="en-US" sz="2000" dirty="0">
                    <a:sym typeface="Symbol" panose="05050102010706020507" pitchFamily="18" charset="2"/>
                  </a:rPr>
                  <a:t>baryogenesis of Lutz/</a:t>
                </a:r>
                <a:r>
                  <a:rPr lang="en-US" sz="2000" dirty="0" err="1">
                    <a:sym typeface="Symbol" panose="05050102010706020507" pitchFamily="18" charset="2"/>
                  </a:rPr>
                  <a:t>Kolomeitsev</a:t>
                </a:r>
                <a:r>
                  <a:rPr lang="en-US" sz="2000" dirty="0">
                    <a:sym typeface="Symbol" panose="05050102010706020507" pitchFamily="18" charset="2"/>
                  </a:rPr>
                  <a:t>)</a:t>
                </a:r>
              </a:p>
              <a:p>
                <a:pPr marL="0" indent="0">
                  <a:spcBef>
                    <a:spcPts val="200"/>
                  </a:spcBef>
                  <a:buFont typeface="Arial" panose="020B0604020202020204" pitchFamily="34" charset="0"/>
                  <a:buNone/>
                  <a:defRPr sz="4000"/>
                </a:pPr>
                <a:r>
                  <a:rPr lang="en-US" sz="2000" dirty="0">
                    <a:sym typeface="Symbol" panose="05050102010706020507" pitchFamily="18" charset="2"/>
                  </a:rPr>
                  <a:t>Production mechanism (string fragmentation, decays of heavy resonances)?</a:t>
                </a:r>
              </a:p>
              <a:p>
                <a:pPr marL="0" indent="0">
                  <a:spcBef>
                    <a:spcPts val="200"/>
                  </a:spcBef>
                  <a:buFont typeface="Arial" panose="020B0604020202020204" pitchFamily="34" charset="0"/>
                  <a:buNone/>
                  <a:defRPr sz="4000"/>
                </a:pPr>
                <a:r>
                  <a:rPr lang="en-US" sz="2000" dirty="0">
                    <a:sym typeface="Symbol" panose="05050102010706020507" pitchFamily="18" charset="2"/>
                  </a:rPr>
                  <a:t>Compare 1/2</a:t>
                </a:r>
                <a:r>
                  <a:rPr lang="en-US" sz="2000" baseline="30000" dirty="0">
                    <a:sym typeface="Symbol" panose="05050102010706020507" pitchFamily="18" charset="2"/>
                  </a:rPr>
                  <a:t>+</a:t>
                </a:r>
                <a:r>
                  <a:rPr lang="en-US" sz="2000" dirty="0">
                    <a:sym typeface="Symbol" panose="05050102010706020507" pitchFamily="18" charset="2"/>
                  </a:rPr>
                  <a:t> and 1/2</a:t>
                </a:r>
                <a:r>
                  <a:rPr lang="en-US" sz="2000" baseline="30000" dirty="0">
                    <a:sym typeface="Symbol" panose="05050102010706020507" pitchFamily="18" charset="2"/>
                  </a:rPr>
                  <a:t>-</a:t>
                </a:r>
                <a:r>
                  <a:rPr lang="en-US" sz="2000" dirty="0">
                    <a:sym typeface="Symbol" panose="05050102010706020507" pitchFamily="18" charset="2"/>
                  </a:rPr>
                  <a:t> excitation (chiral partners?)</a:t>
                </a:r>
              </a:p>
              <a:p>
                <a:pPr marL="0" indent="0">
                  <a:spcBef>
                    <a:spcPts val="200"/>
                  </a:spcBef>
                  <a:buFont typeface="Arial" panose="020B0604020202020204" pitchFamily="34" charset="0"/>
                  <a:buNone/>
                  <a:defRPr sz="4000"/>
                </a:pPr>
                <a:r>
                  <a:rPr lang="en-US" sz="2000" dirty="0">
                    <a:sym typeface="Symbol" panose="05050102010706020507" pitchFamily="18" charset="2"/>
                  </a:rPr>
                  <a:t>AA aspects: feed-down from higher states important for SHM and </a:t>
                </a:r>
                <a:br>
                  <a:rPr lang="en-US" sz="2000" dirty="0">
                    <a:sym typeface="Symbol" panose="05050102010706020507" pitchFamily="18" charset="2"/>
                  </a:rPr>
                </a:br>
                <a:r>
                  <a:rPr lang="en-US" sz="2000" dirty="0">
                    <a:sym typeface="Symbol" panose="05050102010706020507" pitchFamily="18" charset="2"/>
                  </a:rPr>
                  <a:t>	hyperon-nucleon interaction (</a:t>
                </a:r>
                <a:r>
                  <a:rPr lang="en-US" sz="2000" dirty="0" err="1">
                    <a:sym typeface="Symbol" panose="05050102010706020507" pitchFamily="18" charset="2"/>
                  </a:rPr>
                  <a:t>femtoscopy</a:t>
                </a:r>
                <a:r>
                  <a:rPr lang="en-US" sz="2000" dirty="0">
                    <a:sym typeface="Symbol" panose="05050102010706020507" pitchFamily="18" charset="2"/>
                  </a:rPr>
                  <a:t>)</a:t>
                </a:r>
              </a:p>
              <a:p>
                <a:pPr marL="0" indent="0">
                  <a:spcBef>
                    <a:spcPts val="200"/>
                  </a:spcBef>
                  <a:buFont typeface="Arial" panose="020B0604020202020204" pitchFamily="34" charset="0"/>
                  <a:buNone/>
                  <a:defRPr sz="4000"/>
                </a:pPr>
                <a:endParaRPr lang="en-US" sz="2000" dirty="0"/>
              </a:p>
            </p:txBody>
          </p:sp>
        </mc:Choice>
        <mc:Fallback xmlns="">
          <p:sp>
            <p:nvSpPr>
              <p:cNvPr id="14" name="Strangeness physics…">
                <a:extLst>
                  <a:ext uri="{FF2B5EF4-FFF2-40B4-BE49-F238E27FC236}">
                    <a16:creationId xmlns:a16="http://schemas.microsoft.com/office/drawing/2014/main" id="{ED8531AF-D10A-B5C1-2C80-0734920EF5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2707" y="1038496"/>
                <a:ext cx="11552248" cy="3488899"/>
              </a:xfrm>
              <a:prstGeom prst="rect">
                <a:avLst/>
              </a:prstGeom>
              <a:blipFill>
                <a:blip r:embed="rId9"/>
                <a:stretch>
                  <a:fillRect l="-769" t="-2174" b="-362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extLst>
              <a:ext uri="{FF2B5EF4-FFF2-40B4-BE49-F238E27FC236}">
                <a16:creationId xmlns:a16="http://schemas.microsoft.com/office/drawing/2014/main" id="{2A6A9942-0E0F-1CF3-B58A-0274D74DD70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75534" y="5467469"/>
            <a:ext cx="716480" cy="101993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76476C2-A28E-0178-448F-4B60C34EA0C9}"/>
              </a:ext>
            </a:extLst>
          </p:cNvPr>
          <p:cNvSpPr txBox="1"/>
          <p:nvPr/>
        </p:nvSpPr>
        <p:spPr>
          <a:xfrm>
            <a:off x="2162165" y="6442070"/>
            <a:ext cx="198804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1100" dirty="0"/>
              <a:t>Jenny Taylor</a:t>
            </a:r>
          </a:p>
          <a:p>
            <a:r>
              <a:rPr lang="en-GB" sz="1100" dirty="0"/>
              <a:t>A</a:t>
            </a:r>
            <a:r>
              <a:rPr lang="en-DE" sz="1100" dirty="0"/>
              <a:t>lso pilot studies </a:t>
            </a:r>
            <a:r>
              <a:rPr lang="en-DE" sz="1100" dirty="0">
                <a:latin typeface="Symbol" pitchFamily="2" charset="2"/>
              </a:rPr>
              <a:t>X </a:t>
            </a:r>
            <a:r>
              <a:rPr lang="en-DE" sz="1100" dirty="0"/>
              <a:t>with HADES</a:t>
            </a: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6ED7AD65-25B7-5DE8-52FE-2B22152A46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5534" y="4505454"/>
            <a:ext cx="716480" cy="968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1639644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Unknown.png" descr="Unknown.png"/>
          <p:cNvPicPr>
            <a:picLocks noChangeAspect="1"/>
          </p:cNvPicPr>
          <p:nvPr/>
        </p:nvPicPr>
        <p:blipFill>
          <a:blip r:embed="rId2"/>
          <a:srcRect l="2693" t="2200" r="2703" b="2198"/>
          <a:stretch>
            <a:fillRect/>
          </a:stretch>
        </p:blipFill>
        <p:spPr>
          <a:xfrm>
            <a:off x="11246279" y="123369"/>
            <a:ext cx="828676" cy="10247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60" y="0"/>
                </a:moveTo>
                <a:lnTo>
                  <a:pt x="833" y="694"/>
                </a:lnTo>
                <a:lnTo>
                  <a:pt x="667" y="832"/>
                </a:lnTo>
                <a:cubicBezTo>
                  <a:pt x="658" y="838"/>
                  <a:pt x="657" y="848"/>
                  <a:pt x="647" y="853"/>
                </a:cubicBezTo>
                <a:cubicBezTo>
                  <a:pt x="644" y="855"/>
                  <a:pt x="639" y="852"/>
                  <a:pt x="636" y="853"/>
                </a:cubicBezTo>
                <a:lnTo>
                  <a:pt x="0" y="1393"/>
                </a:lnTo>
                <a:lnTo>
                  <a:pt x="0" y="11494"/>
                </a:lnTo>
                <a:lnTo>
                  <a:pt x="0" y="21600"/>
                </a:lnTo>
                <a:lnTo>
                  <a:pt x="9936" y="21600"/>
                </a:lnTo>
                <a:lnTo>
                  <a:pt x="19872" y="21600"/>
                </a:lnTo>
                <a:lnTo>
                  <a:pt x="20736" y="20931"/>
                </a:lnTo>
                <a:lnTo>
                  <a:pt x="21600" y="20266"/>
                </a:lnTo>
                <a:lnTo>
                  <a:pt x="21600" y="10131"/>
                </a:lnTo>
                <a:lnTo>
                  <a:pt x="21600" y="0"/>
                </a:lnTo>
                <a:lnTo>
                  <a:pt x="11633" y="0"/>
                </a:lnTo>
                <a:lnTo>
                  <a:pt x="1660" y="0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165" name="Hadron Physics aspects with SIS100"/>
          <p:cNvSpPr txBox="1">
            <a:spLocks noGrp="1"/>
          </p:cNvSpPr>
          <p:nvPr>
            <p:ph type="title"/>
          </p:nvPr>
        </p:nvSpPr>
        <p:spPr>
          <a:xfrm>
            <a:off x="603250" y="0"/>
            <a:ext cx="10985500" cy="1038496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de-DE" dirty="0" err="1">
                <a:solidFill>
                  <a:srgbClr val="002060"/>
                </a:solidFill>
                <a:latin typeface="Calibri" panose="020F0502020204030204" pitchFamily="34" charset="0"/>
              </a:rPr>
              <a:t>Strangeness</a:t>
            </a:r>
            <a:r>
              <a:rPr dirty="0">
                <a:solidFill>
                  <a:srgbClr val="002060"/>
                </a:solidFill>
                <a:latin typeface="Calibri" panose="020F0502020204030204" pitchFamily="34" charset="0"/>
              </a:rPr>
              <a:t> Physics with </a:t>
            </a:r>
            <a:r>
              <a:rPr lang="de-DE" dirty="0">
                <a:solidFill>
                  <a:srgbClr val="002060"/>
                </a:solidFill>
                <a:latin typeface="Calibri" panose="020F0502020204030204" pitchFamily="34" charset="0"/>
              </a:rPr>
              <a:t>Proton Beam at </a:t>
            </a:r>
            <a:r>
              <a:rPr dirty="0">
                <a:solidFill>
                  <a:srgbClr val="002060"/>
                </a:solidFill>
                <a:latin typeface="Calibri" panose="020F0502020204030204" pitchFamily="34" charset="0"/>
              </a:rPr>
              <a:t>SIS100</a:t>
            </a:r>
          </a:p>
        </p:txBody>
      </p:sp>
      <p:pic>
        <p:nvPicPr>
          <p:cNvPr id="9" name="Grafik 2">
            <a:extLst>
              <a:ext uri="{FF2B5EF4-FFF2-40B4-BE49-F238E27FC236}">
                <a16:creationId xmlns:a16="http://schemas.microsoft.com/office/drawing/2014/main" id="{E3B48041-A523-D5A5-D348-E3A38B27905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5492" y="1652716"/>
            <a:ext cx="3706508" cy="2701835"/>
          </a:xfrm>
          <a:prstGeom prst="rect">
            <a:avLst/>
          </a:prstGeom>
        </p:spPr>
      </p:pic>
      <p:sp>
        <p:nvSpPr>
          <p:cNvPr id="13" name="Textfeld 3">
            <a:extLst>
              <a:ext uri="{FF2B5EF4-FFF2-40B4-BE49-F238E27FC236}">
                <a16:creationId xmlns:a16="http://schemas.microsoft.com/office/drawing/2014/main" id="{9F824C19-CC61-526C-EE3B-4C072DC39A7A}"/>
              </a:ext>
            </a:extLst>
          </p:cNvPr>
          <p:cNvSpPr txBox="1"/>
          <p:nvPr/>
        </p:nvSpPr>
        <p:spPr>
          <a:xfrm>
            <a:off x="8831612" y="1480463"/>
            <a:ext cx="3301866" cy="276999"/>
          </a:xfrm>
          <a:prstGeom prst="rect">
            <a:avLst/>
          </a:prstGeom>
          <a:solidFill>
            <a:srgbClr val="FFFF99"/>
          </a:solidFill>
        </p:spPr>
        <p:txBody>
          <a:bodyPr wrap="none" rtlCol="0">
            <a:spAutoFit/>
          </a:bodyPr>
          <a:lstStyle/>
          <a:p>
            <a:r>
              <a:rPr lang="pl-PL" sz="1200" err="1"/>
              <a:t>Quark</a:t>
            </a:r>
            <a:r>
              <a:rPr lang="pl-PL" sz="1200"/>
              <a:t> </a:t>
            </a:r>
            <a:r>
              <a:rPr lang="pl-PL" sz="1200" err="1"/>
              <a:t>models</a:t>
            </a:r>
            <a:r>
              <a:rPr lang="pl-PL" sz="1200"/>
              <a:t>: </a:t>
            </a:r>
            <a:r>
              <a:rPr lang="de-DE" sz="1200"/>
              <a:t>U. </a:t>
            </a:r>
            <a:r>
              <a:rPr lang="de-DE" sz="1200" err="1"/>
              <a:t>Löring</a:t>
            </a:r>
            <a:r>
              <a:rPr lang="de-DE" sz="1200"/>
              <a:t> </a:t>
            </a:r>
            <a:r>
              <a:rPr lang="de-DE" sz="1200" i="1"/>
              <a:t>et al</a:t>
            </a:r>
            <a:r>
              <a:rPr lang="de-DE" sz="1200"/>
              <a:t>., EPJA 10 (2001) 447</a:t>
            </a:r>
            <a:endParaRPr lang="en-US" sz="1200"/>
          </a:p>
        </p:txBody>
      </p:sp>
      <p:pic>
        <p:nvPicPr>
          <p:cNvPr id="14" name="Picture 19" descr="final_plot_meson_baryon_mult_tot_sis18.png">
            <a:extLst>
              <a:ext uri="{FF2B5EF4-FFF2-40B4-BE49-F238E27FC236}">
                <a16:creationId xmlns:a16="http://schemas.microsoft.com/office/drawing/2014/main" id="{7A2CC482-6D5D-A101-DA6F-0D85E433949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33658" y="4347378"/>
            <a:ext cx="3301866" cy="239693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Strangeness physics…">
                <a:extLst>
                  <a:ext uri="{FF2B5EF4-FFF2-40B4-BE49-F238E27FC236}">
                    <a16:creationId xmlns:a16="http://schemas.microsoft.com/office/drawing/2014/main" id="{F5E31A80-E8C5-43E5-A794-9B3BA7F76F0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22707" y="1038496"/>
                <a:ext cx="11552248" cy="5819504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spcBef>
                    <a:spcPts val="200"/>
                  </a:spcBef>
                  <a:defRPr sz="4000"/>
                </a:pPr>
                <a:r>
                  <a:rPr lang="en-US" sz="2400" u="sng" dirty="0">
                    <a:solidFill>
                      <a:srgbClr val="FF0000"/>
                    </a:solidFill>
                  </a:rPr>
                  <a:t>Hyperon (Y) Spectroscopy </a:t>
                </a:r>
                <a:r>
                  <a:rPr lang="en-US" sz="2400" dirty="0"/>
                  <a:t>in |S|=1,2,3 systems, </a:t>
                </a:r>
                <a:r>
                  <a:rPr lang="en-US" sz="2400" i="1" dirty="0"/>
                  <a:t>e.g.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400" i="1">
                            <a:latin typeface="Cambria Math" panose="02040503050406030204" pitchFamily="18" charset="0"/>
                          </a:rPr>
                          <m:t>Ξ</m:t>
                        </m:r>
                      </m:e>
                      <m: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n-US" sz="2400" i="1">
                        <a:latin typeface="Cambria Math" panose="02040503050406030204" pitchFamily="18" charset="0"/>
                      </a:rPr>
                      <m:t>,</m:t>
                    </m:r>
                    <m:sSup>
                      <m:s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400" i="1">
                            <a:latin typeface="Cambria Math" panose="02040503050406030204" pitchFamily="18" charset="0"/>
                          </a:rPr>
                          <m:t>Ω</m:t>
                        </m:r>
                      </m:e>
                      <m: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sz="2400" dirty="0"/>
                  <a:t>, spin-parity determination</a:t>
                </a:r>
              </a:p>
              <a:p>
                <a:pPr marL="0" indent="0">
                  <a:spcBef>
                    <a:spcPts val="200"/>
                  </a:spcBef>
                  <a:buFont typeface="Arial" panose="020B0604020202020204" pitchFamily="34" charset="0"/>
                  <a:buNone/>
                  <a:defRPr sz="4000"/>
                </a:pPr>
                <a:endParaRPr lang="en-US" sz="2400" dirty="0"/>
              </a:p>
              <a:p>
                <a:pPr marL="0" indent="0">
                  <a:spcBef>
                    <a:spcPts val="200"/>
                  </a:spcBef>
                  <a:buFont typeface="Arial" panose="020B0604020202020204" pitchFamily="34" charset="0"/>
                  <a:buNone/>
                  <a:defRPr sz="4000"/>
                </a:pPr>
                <a:r>
                  <a:rPr lang="en-US" sz="2000" dirty="0">
                    <a:solidFill>
                      <a:srgbClr val="FF0000"/>
                    </a:solidFill>
                  </a:rPr>
                  <a:t>|S| = 2</a:t>
                </a:r>
                <a:br>
                  <a:rPr lang="en-US" sz="2400" dirty="0"/>
                </a:br>
                <a:r>
                  <a:rPr lang="en-US" sz="2000" dirty="0"/>
                  <a:t>Q.N. known for only 2 excited  </a:t>
                </a:r>
                <a:r>
                  <a:rPr lang="en-US" sz="2000" dirty="0">
                    <a:sym typeface="Symbol" panose="05050102010706020507" pitchFamily="18" charset="2"/>
                  </a:rPr>
                  <a:t> </a:t>
                </a:r>
                <a:r>
                  <a:rPr lang="en-US" sz="2000" dirty="0"/>
                  <a:t>states</a:t>
                </a:r>
              </a:p>
              <a:p>
                <a:pPr marL="0" indent="0">
                  <a:spcBef>
                    <a:spcPts val="200"/>
                  </a:spcBef>
                  <a:buFont typeface="Arial" panose="020B0604020202020204" pitchFamily="34" charset="0"/>
                  <a:buNone/>
                  <a:defRPr sz="4000"/>
                </a:pPr>
                <a:r>
                  <a:rPr lang="en-US" sz="2000" dirty="0"/>
                  <a:t>PDG: „nothing of significance on </a:t>
                </a:r>
                <a:r>
                  <a:rPr lang="en-US" sz="2000" dirty="0">
                    <a:sym typeface="Symbol" panose="05050102010706020507" pitchFamily="18" charset="2"/>
                  </a:rPr>
                  <a:t> had been added since </a:t>
                </a:r>
                <a:r>
                  <a:rPr lang="en-US" sz="2000" dirty="0">
                    <a:solidFill>
                      <a:srgbClr val="FF0000"/>
                    </a:solidFill>
                    <a:sym typeface="Symbol" panose="05050102010706020507" pitchFamily="18" charset="2"/>
                  </a:rPr>
                  <a:t>1988</a:t>
                </a:r>
                <a:r>
                  <a:rPr lang="en-US" sz="2000" dirty="0">
                    <a:sym typeface="Symbol" panose="05050102010706020507" pitchFamily="18" charset="2"/>
                  </a:rPr>
                  <a:t>“</a:t>
                </a:r>
              </a:p>
              <a:p>
                <a:pPr marL="0" indent="0">
                  <a:spcBef>
                    <a:spcPts val="200"/>
                  </a:spcBef>
                  <a:buFont typeface="Arial" panose="020B0604020202020204" pitchFamily="34" charset="0"/>
                  <a:buNone/>
                  <a:defRPr sz="4000"/>
                </a:pPr>
                <a:r>
                  <a:rPr lang="en-US" sz="2000" dirty="0">
                    <a:sym typeface="Symbol" panose="05050102010706020507" pitchFamily="18" charset="2"/>
                  </a:rPr>
                  <a:t>Many states predicted below 3 GeV.  Dynamical origin baryon-meson </a:t>
                </a:r>
                <a:br>
                  <a:rPr lang="en-US" sz="2000" dirty="0">
                    <a:sym typeface="Symbol" panose="05050102010706020507" pitchFamily="18" charset="2"/>
                  </a:rPr>
                </a:br>
                <a:r>
                  <a:rPr lang="en-US" sz="2000" dirty="0">
                    <a:sym typeface="Symbol" panose="05050102010706020507" pitchFamily="18" charset="2"/>
                  </a:rPr>
                  <a:t>	interactions? (see </a:t>
                </a:r>
                <a:r>
                  <a:rPr lang="en-US" sz="2000" i="1" dirty="0">
                    <a:sym typeface="Symbol" panose="05050102010706020507" pitchFamily="18" charset="2"/>
                  </a:rPr>
                  <a:t>e.g. </a:t>
                </a:r>
                <a:r>
                  <a:rPr lang="en-US" sz="2000" dirty="0">
                    <a:sym typeface="Symbol" panose="05050102010706020507" pitchFamily="18" charset="2"/>
                  </a:rPr>
                  <a:t>baryogenesis of Lutz/</a:t>
                </a:r>
                <a:r>
                  <a:rPr lang="en-US" sz="2000" dirty="0" err="1">
                    <a:sym typeface="Symbol" panose="05050102010706020507" pitchFamily="18" charset="2"/>
                  </a:rPr>
                  <a:t>Kolomeitsev</a:t>
                </a:r>
                <a:r>
                  <a:rPr lang="en-US" sz="2000" dirty="0">
                    <a:sym typeface="Symbol" panose="05050102010706020507" pitchFamily="18" charset="2"/>
                  </a:rPr>
                  <a:t>)</a:t>
                </a:r>
              </a:p>
              <a:p>
                <a:pPr marL="0" indent="0">
                  <a:spcBef>
                    <a:spcPts val="200"/>
                  </a:spcBef>
                  <a:buFont typeface="Arial" panose="020B0604020202020204" pitchFamily="34" charset="0"/>
                  <a:buNone/>
                  <a:defRPr sz="4000"/>
                </a:pPr>
                <a:r>
                  <a:rPr lang="en-US" sz="2000" dirty="0">
                    <a:sym typeface="Symbol" panose="05050102010706020507" pitchFamily="18" charset="2"/>
                  </a:rPr>
                  <a:t>Production mechanism (string fragmentation, decays of heavy resonances)?</a:t>
                </a:r>
              </a:p>
              <a:p>
                <a:pPr marL="0" indent="0">
                  <a:spcBef>
                    <a:spcPts val="200"/>
                  </a:spcBef>
                  <a:buFont typeface="Arial" panose="020B0604020202020204" pitchFamily="34" charset="0"/>
                  <a:buNone/>
                  <a:defRPr sz="4000"/>
                </a:pPr>
                <a:r>
                  <a:rPr lang="en-US" sz="2000" dirty="0">
                    <a:sym typeface="Symbol" panose="05050102010706020507" pitchFamily="18" charset="2"/>
                  </a:rPr>
                  <a:t>Compare 1/2</a:t>
                </a:r>
                <a:r>
                  <a:rPr lang="en-US" sz="2000" baseline="30000" dirty="0">
                    <a:sym typeface="Symbol" panose="05050102010706020507" pitchFamily="18" charset="2"/>
                  </a:rPr>
                  <a:t>+</a:t>
                </a:r>
                <a:r>
                  <a:rPr lang="en-US" sz="2000" dirty="0">
                    <a:sym typeface="Symbol" panose="05050102010706020507" pitchFamily="18" charset="2"/>
                  </a:rPr>
                  <a:t> and 1/2</a:t>
                </a:r>
                <a:r>
                  <a:rPr lang="en-US" sz="2000" baseline="30000" dirty="0">
                    <a:sym typeface="Symbol" panose="05050102010706020507" pitchFamily="18" charset="2"/>
                  </a:rPr>
                  <a:t>-</a:t>
                </a:r>
                <a:r>
                  <a:rPr lang="en-US" sz="2000" dirty="0">
                    <a:sym typeface="Symbol" panose="05050102010706020507" pitchFamily="18" charset="2"/>
                  </a:rPr>
                  <a:t> excitation (chiral partners?)</a:t>
                </a:r>
              </a:p>
              <a:p>
                <a:pPr marL="0" indent="0">
                  <a:spcBef>
                    <a:spcPts val="200"/>
                  </a:spcBef>
                  <a:buFont typeface="Arial" panose="020B0604020202020204" pitchFamily="34" charset="0"/>
                  <a:buNone/>
                  <a:defRPr sz="4000"/>
                </a:pPr>
                <a:r>
                  <a:rPr lang="en-US" sz="2000" dirty="0">
                    <a:sym typeface="Symbol" panose="05050102010706020507" pitchFamily="18" charset="2"/>
                  </a:rPr>
                  <a:t>AA aspects: feed-down from higher states important for SHM and </a:t>
                </a:r>
                <a:br>
                  <a:rPr lang="en-US" sz="2000" dirty="0">
                    <a:sym typeface="Symbol" panose="05050102010706020507" pitchFamily="18" charset="2"/>
                  </a:rPr>
                </a:br>
                <a:r>
                  <a:rPr lang="en-US" sz="2000" dirty="0">
                    <a:sym typeface="Symbol" panose="05050102010706020507" pitchFamily="18" charset="2"/>
                  </a:rPr>
                  <a:t>	hyperon-nucleon interaction (</a:t>
                </a:r>
                <a:r>
                  <a:rPr lang="en-US" sz="2000" dirty="0" err="1">
                    <a:sym typeface="Symbol" panose="05050102010706020507" pitchFamily="18" charset="2"/>
                  </a:rPr>
                  <a:t>femtoscopy</a:t>
                </a:r>
                <a:r>
                  <a:rPr lang="en-US" sz="2000" dirty="0">
                    <a:sym typeface="Symbol" panose="05050102010706020507" pitchFamily="18" charset="2"/>
                  </a:rPr>
                  <a:t>)</a:t>
                </a:r>
              </a:p>
              <a:p>
                <a:pPr marL="0" indent="0">
                  <a:spcBef>
                    <a:spcPts val="200"/>
                  </a:spcBef>
                  <a:buFont typeface="Arial" panose="020B0604020202020204" pitchFamily="34" charset="0"/>
                  <a:buNone/>
                  <a:defRPr sz="4000"/>
                </a:pPr>
                <a:endParaRPr lang="en-US" sz="2000" dirty="0">
                  <a:sym typeface="Symbol" panose="05050102010706020507" pitchFamily="18" charset="2"/>
                </a:endParaRPr>
              </a:p>
              <a:p>
                <a:pPr marL="0" indent="0">
                  <a:spcBef>
                    <a:spcPts val="200"/>
                  </a:spcBef>
                  <a:buFont typeface="Arial" panose="020B0604020202020204" pitchFamily="34" charset="0"/>
                  <a:buNone/>
                  <a:defRPr sz="4000"/>
                </a:pPr>
                <a:r>
                  <a:rPr lang="en-US" sz="2000" dirty="0">
                    <a:solidFill>
                      <a:srgbClr val="FF0000"/>
                    </a:solidFill>
                  </a:rPr>
                  <a:t>|S| = 3</a:t>
                </a:r>
                <a:endParaRPr lang="en-US" sz="2000" dirty="0">
                  <a:solidFill>
                    <a:srgbClr val="FF0000"/>
                  </a:solidFill>
                  <a:sym typeface="Symbol" panose="05050102010706020507" pitchFamily="18" charset="2"/>
                </a:endParaRPr>
              </a:p>
              <a:p>
                <a:pPr marL="0" indent="0">
                  <a:spcBef>
                    <a:spcPts val="200"/>
                  </a:spcBef>
                  <a:buFont typeface="Arial" panose="020B0604020202020204" pitchFamily="34" charset="0"/>
                  <a:buNone/>
                  <a:defRPr sz="4000"/>
                </a:pPr>
                <a:r>
                  <a:rPr lang="en-US" sz="2000" dirty="0">
                    <a:sym typeface="Symbol" panose="05050102010706020507" pitchFamily="18" charset="2"/>
                  </a:rPr>
                  <a:t>Q.N. only for ground state, only 2 other states seen</a:t>
                </a:r>
              </a:p>
              <a:p>
                <a:pPr marL="0" indent="0">
                  <a:spcBef>
                    <a:spcPts val="200"/>
                  </a:spcBef>
                  <a:buFont typeface="Arial" panose="020B0604020202020204" pitchFamily="34" charset="0"/>
                  <a:buNone/>
                  <a:defRPr sz="4000"/>
                </a:pPr>
                <a:r>
                  <a:rPr lang="en-US" sz="2000" dirty="0"/>
                  <a:t>Compare 3/2</a:t>
                </a:r>
                <a:r>
                  <a:rPr lang="en-US" sz="2000" baseline="30000" dirty="0"/>
                  <a:t>+</a:t>
                </a:r>
                <a:r>
                  <a:rPr lang="en-US" sz="2000" dirty="0"/>
                  <a:t> and 3/2</a:t>
                </a:r>
                <a:r>
                  <a:rPr lang="en-US" sz="2000" baseline="30000" dirty="0"/>
                  <a:t>-</a:t>
                </a:r>
                <a:r>
                  <a:rPr lang="en-US" sz="2000" dirty="0"/>
                  <a:t> excitation (chiral partners)</a:t>
                </a:r>
              </a:p>
              <a:p>
                <a:pPr marL="0" indent="0">
                  <a:spcBef>
                    <a:spcPts val="200"/>
                  </a:spcBef>
                  <a:buFont typeface="Arial" panose="020B0604020202020204" pitchFamily="34" charset="0"/>
                  <a:buNone/>
                  <a:defRPr sz="4000"/>
                </a:pPr>
                <a:r>
                  <a:rPr lang="en-US" sz="2000" dirty="0"/>
                  <a:t>No </a:t>
                </a:r>
                <a:r>
                  <a:rPr lang="en-US" sz="2000" dirty="0" err="1"/>
                  <a:t>u,d</a:t>
                </a:r>
                <a:r>
                  <a:rPr lang="en-US" sz="2000" dirty="0"/>
                  <a:t> valence quarks, easier to interpret?</a:t>
                </a:r>
              </a:p>
              <a:p>
                <a:pPr marL="0" indent="0">
                  <a:spcBef>
                    <a:spcPts val="200"/>
                  </a:spcBef>
                  <a:buNone/>
                  <a:defRPr sz="4000"/>
                </a:pPr>
                <a:r>
                  <a:rPr lang="en-US" sz="2000" dirty="0"/>
                  <a:t>Energy scan is needed. </a:t>
                </a:r>
              </a:p>
              <a:p>
                <a:pPr marL="0" indent="0">
                  <a:spcBef>
                    <a:spcPts val="200"/>
                  </a:spcBef>
                  <a:buNone/>
                  <a:defRPr sz="4000"/>
                </a:pPr>
                <a:r>
                  <a:rPr lang="en-US" sz="2000" dirty="0"/>
                  <a:t>PWA as working horse for hyperon spectroscopy </a:t>
                </a:r>
                <a:br>
                  <a:rPr lang="en-US" sz="2000" dirty="0"/>
                </a:br>
                <a:r>
                  <a:rPr lang="en-US" sz="2000" dirty="0"/>
                  <a:t>            under development</a:t>
                </a:r>
              </a:p>
            </p:txBody>
          </p:sp>
        </mc:Choice>
        <mc:Fallback xmlns="">
          <p:sp>
            <p:nvSpPr>
              <p:cNvPr id="15" name="Strangeness physics…">
                <a:extLst>
                  <a:ext uri="{FF2B5EF4-FFF2-40B4-BE49-F238E27FC236}">
                    <a16:creationId xmlns:a16="http://schemas.microsoft.com/office/drawing/2014/main" id="{F5E31A80-E8C5-43E5-A794-9B3BA7F76F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2707" y="1038496"/>
                <a:ext cx="11552248" cy="5819504"/>
              </a:xfrm>
              <a:prstGeom prst="rect">
                <a:avLst/>
              </a:prstGeom>
              <a:blipFill>
                <a:blip r:embed="rId5"/>
                <a:stretch>
                  <a:fillRect l="-769" t="-1307" b="-1089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>
            <a:extLst>
              <a:ext uri="{FF2B5EF4-FFF2-40B4-BE49-F238E27FC236}">
                <a16:creationId xmlns:a16="http://schemas.microsoft.com/office/drawing/2014/main" id="{EDB7C123-8608-FB4A-B70F-119D1CDD12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78589" y="5819504"/>
            <a:ext cx="705421" cy="92966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5FCC093-6419-0520-3EAE-EE6C0A0A2952}"/>
              </a:ext>
            </a:extLst>
          </p:cNvPr>
          <p:cNvSpPr txBox="1"/>
          <p:nvPr/>
        </p:nvSpPr>
        <p:spPr>
          <a:xfrm>
            <a:off x="5970968" y="6022724"/>
            <a:ext cx="90762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1100" dirty="0"/>
              <a:t>Ahmed Foda</a:t>
            </a:r>
            <a:br>
              <a:rPr lang="en-DE" sz="1100" dirty="0"/>
            </a:br>
            <a:r>
              <a:rPr lang="en-DE" sz="1100" dirty="0"/>
              <a:t>PWA dev.</a:t>
            </a:r>
          </a:p>
        </p:txBody>
      </p:sp>
    </p:spTree>
    <p:extLst>
      <p:ext uri="{BB962C8B-B14F-4D97-AF65-F5344CB8AC3E}">
        <p14:creationId xmlns:p14="http://schemas.microsoft.com/office/powerpoint/2010/main" val="2018493944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adron Physics aspects with SIS100">
            <a:extLst>
              <a:ext uri="{FF2B5EF4-FFF2-40B4-BE49-F238E27FC236}">
                <a16:creationId xmlns:a16="http://schemas.microsoft.com/office/drawing/2014/main" id="{762C4749-DB6C-9A61-0EB3-D4E1DB56DFE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03250" y="0"/>
            <a:ext cx="10985500" cy="1038496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n-US">
                <a:solidFill>
                  <a:srgbClr val="002060"/>
                </a:solidFill>
                <a:latin typeface="Calibri" panose="020F0502020204030204" pitchFamily="34" charset="0"/>
              </a:rPr>
              <a:t>Strangeness Physics with Proton Beam at SIS100</a:t>
            </a:r>
          </a:p>
        </p:txBody>
      </p:sp>
      <p:pic>
        <p:nvPicPr>
          <p:cNvPr id="10" name="Unknown.png" descr="Unknown.png">
            <a:extLst>
              <a:ext uri="{FF2B5EF4-FFF2-40B4-BE49-F238E27FC236}">
                <a16:creationId xmlns:a16="http://schemas.microsoft.com/office/drawing/2014/main" id="{3DC0D87C-994F-C88E-F7E7-7434FECF17E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693" t="2200" r="2703" b="2198"/>
          <a:stretch>
            <a:fillRect/>
          </a:stretch>
        </p:blipFill>
        <p:spPr>
          <a:xfrm>
            <a:off x="11246279" y="123369"/>
            <a:ext cx="828676" cy="10247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60" y="0"/>
                </a:moveTo>
                <a:lnTo>
                  <a:pt x="833" y="694"/>
                </a:lnTo>
                <a:lnTo>
                  <a:pt x="667" y="832"/>
                </a:lnTo>
                <a:cubicBezTo>
                  <a:pt x="658" y="838"/>
                  <a:pt x="657" y="848"/>
                  <a:pt x="647" y="853"/>
                </a:cubicBezTo>
                <a:cubicBezTo>
                  <a:pt x="644" y="855"/>
                  <a:pt x="639" y="852"/>
                  <a:pt x="636" y="853"/>
                </a:cubicBezTo>
                <a:lnTo>
                  <a:pt x="0" y="1393"/>
                </a:lnTo>
                <a:lnTo>
                  <a:pt x="0" y="11494"/>
                </a:lnTo>
                <a:lnTo>
                  <a:pt x="0" y="21600"/>
                </a:lnTo>
                <a:lnTo>
                  <a:pt x="9936" y="21600"/>
                </a:lnTo>
                <a:lnTo>
                  <a:pt x="19872" y="21600"/>
                </a:lnTo>
                <a:lnTo>
                  <a:pt x="20736" y="20931"/>
                </a:lnTo>
                <a:lnTo>
                  <a:pt x="21600" y="20266"/>
                </a:lnTo>
                <a:lnTo>
                  <a:pt x="21600" y="10131"/>
                </a:lnTo>
                <a:lnTo>
                  <a:pt x="21600" y="0"/>
                </a:lnTo>
                <a:lnTo>
                  <a:pt x="11633" y="0"/>
                </a:lnTo>
                <a:lnTo>
                  <a:pt x="1660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BA33948-228A-846A-19F7-8D54E1696C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02516" y="2457513"/>
            <a:ext cx="2649678" cy="193080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8C058FE-0311-0087-9EEA-D0DCE20AF633}"/>
              </a:ext>
            </a:extLst>
          </p:cNvPr>
          <p:cNvSpPr txBox="1"/>
          <p:nvPr/>
        </p:nvSpPr>
        <p:spPr>
          <a:xfrm>
            <a:off x="9612351" y="2186597"/>
            <a:ext cx="233984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>
                <a:solidFill>
                  <a:srgbClr val="FF8100"/>
                </a:solidFill>
                <a:effectLst/>
                <a:latin typeface="Helvetica" pitchFamily="2" charset="0"/>
              </a:rPr>
              <a:t>PRL114, 092301 (2015)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E1E60D3-3961-10C6-A131-5867CE0CE8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56091" y="4655016"/>
            <a:ext cx="2506895" cy="202939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11AC877-D198-1850-9A54-6885A3D93010}"/>
              </a:ext>
            </a:extLst>
          </p:cNvPr>
          <p:cNvSpPr txBox="1"/>
          <p:nvPr/>
        </p:nvSpPr>
        <p:spPr>
          <a:xfrm>
            <a:off x="9682158" y="4476134"/>
            <a:ext cx="207794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>
                <a:solidFill>
                  <a:srgbClr val="FF8100"/>
                </a:solidFill>
                <a:effectLst/>
                <a:latin typeface="Helvetica" pitchFamily="2" charset="0"/>
              </a:rPr>
              <a:t>PRL123, 112002 (2019)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Strangeness physics…">
                <a:extLst>
                  <a:ext uri="{FF2B5EF4-FFF2-40B4-BE49-F238E27FC236}">
                    <a16:creationId xmlns:a16="http://schemas.microsoft.com/office/drawing/2014/main" id="{463C9DC0-F635-5080-7358-D29117944B9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22707" y="1038496"/>
                <a:ext cx="11669293" cy="4726683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spcBef>
                    <a:spcPts val="200"/>
                  </a:spcBef>
                  <a:defRPr sz="4000"/>
                </a:pPr>
                <a:r>
                  <a:rPr lang="en-GB" sz="2400" dirty="0">
                    <a:solidFill>
                      <a:srgbClr val="FF0000"/>
                    </a:solidFill>
                  </a:rPr>
                  <a:t>Hyperon (Y) Spectroscopy </a:t>
                </a:r>
                <a:r>
                  <a:rPr lang="en-GB" sz="2400" dirty="0"/>
                  <a:t>in |S|=1,2,3 systems, </a:t>
                </a:r>
                <a:r>
                  <a:rPr lang="en-GB" sz="2400" i="1" dirty="0"/>
                  <a:t>e.g.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ar-AE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l-GR" sz="2400" i="1">
                            <a:latin typeface="Cambria Math" panose="02040503050406030204" pitchFamily="18" charset="0"/>
                          </a:rPr>
                          <m:t>Ξ</m:t>
                        </m:r>
                      </m:e>
                      <m:sup>
                        <m:r>
                          <a:rPr lang="ar-AE" sz="2400" i="1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ar-AE" sz="2400" i="1">
                        <a:latin typeface="Cambria Math" panose="02040503050406030204" pitchFamily="18" charset="0"/>
                      </a:rPr>
                      <m:t>,</m:t>
                    </m:r>
                    <m:sSup>
                      <m:sSupPr>
                        <m:ctrlPr>
                          <a:rPr lang="ar-AE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l-GR" sz="2400" i="1">
                            <a:latin typeface="Cambria Math" panose="02040503050406030204" pitchFamily="18" charset="0"/>
                          </a:rPr>
                          <m:t>Ω</m:t>
                        </m:r>
                      </m:e>
                      <m:sup>
                        <m:r>
                          <a:rPr lang="ar-AE" sz="2400" i="1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ar-AE" sz="2400" dirty="0"/>
                  <a:t>, </a:t>
                </a:r>
                <a:r>
                  <a:rPr lang="en-GB" sz="2400" dirty="0"/>
                  <a:t>spin-parity determination</a:t>
                </a:r>
              </a:p>
              <a:p>
                <a:pPr>
                  <a:spcBef>
                    <a:spcPts val="200"/>
                  </a:spcBef>
                  <a:defRPr sz="4000"/>
                </a:pPr>
                <a:r>
                  <a:rPr lang="en-GB" sz="2400" dirty="0">
                    <a:solidFill>
                      <a:srgbClr val="FF0000"/>
                    </a:solidFill>
                  </a:rPr>
                  <a:t>N* Spectroscopy </a:t>
                </a:r>
                <a:r>
                  <a:rPr lang="en-GB" sz="2400" dirty="0"/>
                  <a:t>and coupling to strangeness, </a:t>
                </a:r>
                <a:r>
                  <a:rPr lang="en-GB" sz="2400" i="1" dirty="0"/>
                  <a:t>e.g. </a:t>
                </a:r>
                <a14:m>
                  <m:oMath xmlns:m="http://schemas.openxmlformats.org/officeDocument/2006/math">
                    <m:r>
                      <a:rPr lang="de-DE" sz="2400" b="0" i="1" smtClean="0">
                        <a:latin typeface="Cambria Math" panose="02040503050406030204" pitchFamily="18" charset="0"/>
                      </a:rPr>
                      <m:t>𝑝𝑝</m:t>
                    </m:r>
                    <m:sSup>
                      <m:sSupPr>
                        <m:ctrlPr>
                          <a:rPr lang="ar-AE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ar-AE" sz="2400" i="1"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de-DE" sz="24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de-DE" sz="24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ar-AE" sz="2400" i="1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p>
                        <m:r>
                          <a:rPr lang="ar-AE" sz="2400" i="1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ar-AE" sz="2400" i="1">
                        <a:latin typeface="Cambria Math" panose="02040503050406030204" pitchFamily="18" charset="0"/>
                      </a:rPr>
                      <m:t>→</m:t>
                    </m:r>
                    <m:r>
                      <a:rPr lang="de-DE" sz="2400" b="0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de-DE" sz="2400" b="0" i="1" smtClean="0">
                        <a:latin typeface="Cambria Math" panose="02040503050406030204" pitchFamily="18" charset="0"/>
                      </a:rPr>
                      <m:t> (</m:t>
                    </m:r>
                    <m:r>
                      <m:rPr>
                        <m:sty m:val="p"/>
                      </m:rPr>
                      <a:rPr lang="el-GR" sz="2400" i="1">
                        <a:latin typeface="Cambria Math" panose="02040503050406030204" pitchFamily="18" charset="0"/>
                      </a:rPr>
                      <m:t>Ξ</m:t>
                    </m:r>
                    <m:r>
                      <a:rPr lang="el-GR" sz="2400" i="1">
                        <a:latin typeface="Cambria Math" panose="02040503050406030204" pitchFamily="18" charset="0"/>
                      </a:rPr>
                      <m:t>𝐾𝐾</m:t>
                    </m:r>
                    <m:r>
                      <a:rPr lang="de-DE" sz="24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l-GR" sz="2400" dirty="0"/>
                  <a:t> </a:t>
                </a:r>
                <a:endParaRPr lang="de-DE" sz="2400" dirty="0"/>
              </a:p>
              <a:p>
                <a:pPr>
                  <a:spcBef>
                    <a:spcPts val="200"/>
                  </a:spcBef>
                  <a:defRPr sz="4000"/>
                </a:pPr>
                <a:r>
                  <a:rPr lang="en-GB" sz="2400" dirty="0">
                    <a:solidFill>
                      <a:srgbClr val="FF0000"/>
                    </a:solidFill>
                  </a:rPr>
                  <a:t>Low-Energy Constants </a:t>
                </a:r>
                <a:r>
                  <a:rPr lang="en-GB" sz="2400" dirty="0"/>
                  <a:t>in chiral SU(3) via axial-vector transition form factors, </a:t>
                </a:r>
                <a:r>
                  <a:rPr lang="en-GB" sz="2400" i="1" dirty="0"/>
                  <a:t>e.g.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ar-AE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l-GR" sz="2400" i="1">
                            <a:latin typeface="Cambria Math" panose="02040503050406030204" pitchFamily="18" charset="0"/>
                          </a:rPr>
                          <m:t>Ξ</m:t>
                        </m:r>
                      </m:e>
                      <m:sup>
                        <m:r>
                          <a:rPr lang="ar-AE" sz="2400" i="1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ar-AE" sz="2400" i="1">
                        <a:latin typeface="Cambria Math" panose="02040503050406030204" pitchFamily="18" charset="0"/>
                      </a:rPr>
                      <m:t>→</m:t>
                    </m:r>
                    <m:r>
                      <m:rPr>
                        <m:sty m:val="p"/>
                      </m:rPr>
                      <a:rPr lang="el-GR" sz="2400" i="1">
                        <a:latin typeface="Cambria Math" panose="02040503050406030204" pitchFamily="18" charset="0"/>
                      </a:rPr>
                      <m:t>Ξ</m:t>
                    </m:r>
                    <m:r>
                      <a:rPr lang="el-GR" sz="2400" i="1">
                        <a:latin typeface="Cambria Math" panose="02040503050406030204" pitchFamily="18" charset="0"/>
                      </a:rPr>
                      <m:t>𝜋𝛾</m:t>
                    </m:r>
                  </m:oMath>
                </a14:m>
                <a:r>
                  <a:rPr lang="el-GR" sz="2400" dirty="0"/>
                  <a:t> </a:t>
                </a:r>
              </a:p>
              <a:p>
                <a:pPr>
                  <a:spcBef>
                    <a:spcPts val="200"/>
                  </a:spcBef>
                  <a:defRPr sz="4000"/>
                </a:pPr>
                <a:r>
                  <a:rPr lang="en-GB" sz="2400" u="sng" dirty="0">
                    <a:solidFill>
                      <a:srgbClr val="FF0000"/>
                    </a:solidFill>
                  </a:rPr>
                  <a:t>YN, YY Interactions </a:t>
                </a:r>
                <a:r>
                  <a:rPr lang="en-GB" sz="2400" dirty="0"/>
                  <a:t>in exclusive pp reactions and via </a:t>
                </a:r>
                <a:r>
                  <a:rPr lang="en-GB" sz="2400" dirty="0" err="1"/>
                  <a:t>femtoscopy</a:t>
                </a:r>
                <a:endParaRPr lang="en-GB" sz="2400" dirty="0"/>
              </a:p>
              <a:p>
                <a:pPr>
                  <a:spcBef>
                    <a:spcPts val="200"/>
                  </a:spcBef>
                  <a:defRPr sz="4000"/>
                </a:pPr>
                <a:endParaRPr lang="en-GB" sz="2400" dirty="0"/>
              </a:p>
              <a:p>
                <a:pPr marL="0" indent="0">
                  <a:spcBef>
                    <a:spcPts val="200"/>
                  </a:spcBef>
                  <a:buNone/>
                  <a:defRPr sz="4000"/>
                </a:pPr>
                <a:r>
                  <a:rPr lang="en-GB" sz="2400" dirty="0"/>
                  <a:t>Interest related to EOS and neutron star</a:t>
                </a:r>
              </a:p>
              <a:p>
                <a:pPr marL="0" indent="0">
                  <a:spcBef>
                    <a:spcPts val="200"/>
                  </a:spcBef>
                  <a:buNone/>
                  <a:defRPr sz="4000"/>
                </a:pPr>
                <a:r>
                  <a:rPr lang="en-GB" sz="2400" dirty="0"/>
                  <a:t>Lots of progress in </a:t>
                </a:r>
                <a:r>
                  <a:rPr lang="en-GB" sz="2400" dirty="0" err="1"/>
                  <a:t>femtoscopy</a:t>
                </a:r>
                <a:r>
                  <a:rPr lang="en-GB" sz="2400" dirty="0"/>
                  <a:t> at LHC</a:t>
                </a:r>
              </a:p>
              <a:p>
                <a:pPr marL="0" indent="0">
                  <a:spcBef>
                    <a:spcPts val="200"/>
                  </a:spcBef>
                  <a:buNone/>
                  <a:defRPr sz="4000"/>
                </a:pPr>
                <a:r>
                  <a:rPr lang="en-GB" sz="2400" dirty="0"/>
                  <a:t>Advantage of </a:t>
                </a:r>
                <a:r>
                  <a:rPr lang="en-GB" sz="2400" dirty="0" err="1"/>
                  <a:t>pp@CBM</a:t>
                </a:r>
                <a:r>
                  <a:rPr lang="en-GB" sz="2400" dirty="0"/>
                  <a:t>: less feed-down from higher Y*</a:t>
                </a:r>
                <a:endParaRPr lang="en-GB" sz="1000" dirty="0"/>
              </a:p>
              <a:p>
                <a:pPr marL="0" indent="0">
                  <a:spcBef>
                    <a:spcPts val="200"/>
                  </a:spcBef>
                  <a:buNone/>
                  <a:defRPr sz="4000"/>
                </a:pPr>
                <a:r>
                  <a:rPr lang="en-GB" sz="1000" dirty="0"/>
                  <a:t> </a:t>
                </a:r>
              </a:p>
              <a:p>
                <a:pPr marL="0" indent="0">
                  <a:spcBef>
                    <a:spcPts val="200"/>
                  </a:spcBef>
                  <a:buNone/>
                  <a:defRPr sz="4000"/>
                </a:pPr>
                <a:r>
                  <a:rPr lang="en-GB" sz="2400" dirty="0"/>
                  <a:t>Access via FSI in exclusive reactions</a:t>
                </a:r>
              </a:p>
              <a:p>
                <a:pPr marL="0" indent="0">
                  <a:spcBef>
                    <a:spcPts val="200"/>
                  </a:spcBef>
                  <a:buNone/>
                  <a:defRPr sz="4000"/>
                </a:pPr>
                <a:endParaRPr lang="en-GB" sz="2400" dirty="0"/>
              </a:p>
              <a:p>
                <a:pPr marL="0" indent="0">
                  <a:spcBef>
                    <a:spcPts val="200"/>
                  </a:spcBef>
                  <a:buNone/>
                  <a:defRPr sz="4000"/>
                </a:pPr>
                <a:endParaRPr lang="en-GB" sz="2400" dirty="0"/>
              </a:p>
            </p:txBody>
          </p:sp>
        </mc:Choice>
        <mc:Fallback xmlns="">
          <p:sp>
            <p:nvSpPr>
              <p:cNvPr id="2" name="Strangeness physics…">
                <a:extLst>
                  <a:ext uri="{FF2B5EF4-FFF2-40B4-BE49-F238E27FC236}">
                    <a16:creationId xmlns:a16="http://schemas.microsoft.com/office/drawing/2014/main" id="{463C9DC0-F635-5080-7358-D29117944B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2707" y="1038496"/>
                <a:ext cx="11669293" cy="4726683"/>
              </a:xfrm>
              <a:prstGeom prst="rect">
                <a:avLst/>
              </a:prstGeom>
              <a:blipFill>
                <a:blip r:embed="rId7"/>
                <a:stretch>
                  <a:fillRect l="-870" t="-1872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04040844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C15C3CB-92FF-371A-B12E-F6A1B4FB2E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99470" y="2102309"/>
            <a:ext cx="3335677" cy="4577997"/>
          </a:xfrm>
          <a:prstGeom prst="rect">
            <a:avLst/>
          </a:prstGeom>
        </p:spPr>
      </p:pic>
      <p:sp>
        <p:nvSpPr>
          <p:cNvPr id="8" name="Hadron Physics aspects with SIS100">
            <a:extLst>
              <a:ext uri="{FF2B5EF4-FFF2-40B4-BE49-F238E27FC236}">
                <a16:creationId xmlns:a16="http://schemas.microsoft.com/office/drawing/2014/main" id="{762C4749-DB6C-9A61-0EB3-D4E1DB56DFE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03250" y="0"/>
            <a:ext cx="10985500" cy="1038496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n-US">
                <a:solidFill>
                  <a:srgbClr val="002060"/>
                </a:solidFill>
                <a:latin typeface="Calibri" panose="020F0502020204030204" pitchFamily="34" charset="0"/>
              </a:rPr>
              <a:t>Strangeness Physics with Proton Beam at SIS100</a:t>
            </a:r>
          </a:p>
        </p:txBody>
      </p:sp>
      <p:pic>
        <p:nvPicPr>
          <p:cNvPr id="10" name="Unknown.png" descr="Unknown.png">
            <a:extLst>
              <a:ext uri="{FF2B5EF4-FFF2-40B4-BE49-F238E27FC236}">
                <a16:creationId xmlns:a16="http://schemas.microsoft.com/office/drawing/2014/main" id="{3DC0D87C-994F-C88E-F7E7-7434FECF17E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693" t="2200" r="2703" b="2198"/>
          <a:stretch>
            <a:fillRect/>
          </a:stretch>
        </p:blipFill>
        <p:spPr>
          <a:xfrm>
            <a:off x="11246279" y="123369"/>
            <a:ext cx="828676" cy="10247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60" y="0"/>
                </a:moveTo>
                <a:lnTo>
                  <a:pt x="833" y="694"/>
                </a:lnTo>
                <a:lnTo>
                  <a:pt x="667" y="832"/>
                </a:lnTo>
                <a:cubicBezTo>
                  <a:pt x="658" y="838"/>
                  <a:pt x="657" y="848"/>
                  <a:pt x="647" y="853"/>
                </a:cubicBezTo>
                <a:cubicBezTo>
                  <a:pt x="644" y="855"/>
                  <a:pt x="639" y="852"/>
                  <a:pt x="636" y="853"/>
                </a:cubicBezTo>
                <a:lnTo>
                  <a:pt x="0" y="1393"/>
                </a:lnTo>
                <a:lnTo>
                  <a:pt x="0" y="11494"/>
                </a:lnTo>
                <a:lnTo>
                  <a:pt x="0" y="21600"/>
                </a:lnTo>
                <a:lnTo>
                  <a:pt x="9936" y="21600"/>
                </a:lnTo>
                <a:lnTo>
                  <a:pt x="19872" y="21600"/>
                </a:lnTo>
                <a:lnTo>
                  <a:pt x="20736" y="20931"/>
                </a:lnTo>
                <a:lnTo>
                  <a:pt x="21600" y="20266"/>
                </a:lnTo>
                <a:lnTo>
                  <a:pt x="21600" y="10131"/>
                </a:lnTo>
                <a:lnTo>
                  <a:pt x="21600" y="0"/>
                </a:lnTo>
                <a:lnTo>
                  <a:pt x="11633" y="0"/>
                </a:lnTo>
                <a:lnTo>
                  <a:pt x="1660" y="0"/>
                </a:lnTo>
                <a:close/>
              </a:path>
            </a:pathLst>
          </a:custGeom>
          <a:ln w="12700">
            <a:miter lim="400000"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Strangeness physics…">
                <a:extLst>
                  <a:ext uri="{FF2B5EF4-FFF2-40B4-BE49-F238E27FC236}">
                    <a16:creationId xmlns:a16="http://schemas.microsoft.com/office/drawing/2014/main" id="{463C9DC0-F635-5080-7358-D29117944B9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22707" y="1038496"/>
                <a:ext cx="11669293" cy="4726683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spcBef>
                    <a:spcPts val="200"/>
                  </a:spcBef>
                  <a:defRPr sz="4000"/>
                </a:pPr>
                <a:r>
                  <a:rPr lang="en-GB" sz="2400" dirty="0">
                    <a:solidFill>
                      <a:srgbClr val="FF0000"/>
                    </a:solidFill>
                  </a:rPr>
                  <a:t>Hyperon (Y) Spectroscopy </a:t>
                </a:r>
                <a:r>
                  <a:rPr lang="en-GB" sz="2400" dirty="0"/>
                  <a:t>in |S|=1,2,3 systems, </a:t>
                </a:r>
                <a:r>
                  <a:rPr lang="en-GB" sz="2400" i="1" dirty="0"/>
                  <a:t>e.g.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ar-AE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l-GR" sz="2400" i="1">
                            <a:latin typeface="Cambria Math" panose="02040503050406030204" pitchFamily="18" charset="0"/>
                          </a:rPr>
                          <m:t>Ξ</m:t>
                        </m:r>
                      </m:e>
                      <m:sup>
                        <m:r>
                          <a:rPr lang="ar-AE" sz="2400" i="1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ar-AE" sz="2400" i="1">
                        <a:latin typeface="Cambria Math" panose="02040503050406030204" pitchFamily="18" charset="0"/>
                      </a:rPr>
                      <m:t>,</m:t>
                    </m:r>
                    <m:sSup>
                      <m:sSupPr>
                        <m:ctrlPr>
                          <a:rPr lang="ar-AE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l-GR" sz="2400" i="1">
                            <a:latin typeface="Cambria Math" panose="02040503050406030204" pitchFamily="18" charset="0"/>
                          </a:rPr>
                          <m:t>Ω</m:t>
                        </m:r>
                      </m:e>
                      <m:sup>
                        <m:r>
                          <a:rPr lang="ar-AE" sz="2400" i="1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ar-AE" sz="2400" dirty="0"/>
                  <a:t>, </a:t>
                </a:r>
                <a:r>
                  <a:rPr lang="en-GB" sz="2400" dirty="0"/>
                  <a:t>spin-parity determination</a:t>
                </a:r>
              </a:p>
              <a:p>
                <a:pPr>
                  <a:spcBef>
                    <a:spcPts val="200"/>
                  </a:spcBef>
                  <a:defRPr sz="4000"/>
                </a:pPr>
                <a:r>
                  <a:rPr lang="en-GB" sz="2400" dirty="0">
                    <a:solidFill>
                      <a:srgbClr val="FF0000"/>
                    </a:solidFill>
                  </a:rPr>
                  <a:t>N* Spectroscopy </a:t>
                </a:r>
                <a:r>
                  <a:rPr lang="en-GB" sz="2400" dirty="0"/>
                  <a:t>and coupling to strangeness, </a:t>
                </a:r>
                <a:r>
                  <a:rPr lang="en-GB" sz="2400" i="1" dirty="0"/>
                  <a:t>e.g. </a:t>
                </a:r>
                <a14:m>
                  <m:oMath xmlns:m="http://schemas.openxmlformats.org/officeDocument/2006/math">
                    <m:r>
                      <a:rPr lang="de-DE" sz="2400" b="0" i="1" smtClean="0">
                        <a:latin typeface="Cambria Math" panose="02040503050406030204" pitchFamily="18" charset="0"/>
                      </a:rPr>
                      <m:t>𝑝𝑝</m:t>
                    </m:r>
                    <m:sSup>
                      <m:sSupPr>
                        <m:ctrlPr>
                          <a:rPr lang="ar-AE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ar-AE" sz="2400" i="1"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de-DE" sz="24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de-DE" sz="24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ar-AE" sz="2400" i="1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p>
                        <m:r>
                          <a:rPr lang="ar-AE" sz="2400" i="1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ar-AE" sz="2400" i="1">
                        <a:latin typeface="Cambria Math" panose="02040503050406030204" pitchFamily="18" charset="0"/>
                      </a:rPr>
                      <m:t>→</m:t>
                    </m:r>
                    <m:r>
                      <a:rPr lang="de-DE" sz="2400" b="0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de-DE" sz="2400" b="0" i="1" smtClean="0">
                        <a:latin typeface="Cambria Math" panose="02040503050406030204" pitchFamily="18" charset="0"/>
                      </a:rPr>
                      <m:t> (</m:t>
                    </m:r>
                    <m:r>
                      <m:rPr>
                        <m:sty m:val="p"/>
                      </m:rPr>
                      <a:rPr lang="el-GR" sz="2400" i="1">
                        <a:latin typeface="Cambria Math" panose="02040503050406030204" pitchFamily="18" charset="0"/>
                      </a:rPr>
                      <m:t>Ξ</m:t>
                    </m:r>
                    <m:r>
                      <a:rPr lang="el-GR" sz="2400" i="1">
                        <a:latin typeface="Cambria Math" panose="02040503050406030204" pitchFamily="18" charset="0"/>
                      </a:rPr>
                      <m:t>𝐾𝐾</m:t>
                    </m:r>
                    <m:r>
                      <a:rPr lang="de-DE" sz="24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l-GR" sz="2400" dirty="0"/>
                  <a:t> </a:t>
                </a:r>
                <a:endParaRPr lang="de-DE" sz="2400" dirty="0"/>
              </a:p>
              <a:p>
                <a:pPr>
                  <a:spcBef>
                    <a:spcPts val="200"/>
                  </a:spcBef>
                  <a:defRPr sz="4000"/>
                </a:pPr>
                <a:r>
                  <a:rPr lang="en-GB" sz="2400" dirty="0">
                    <a:solidFill>
                      <a:srgbClr val="FF0000"/>
                    </a:solidFill>
                  </a:rPr>
                  <a:t>Low-Energy Constants </a:t>
                </a:r>
                <a:r>
                  <a:rPr lang="en-GB" sz="2400" dirty="0"/>
                  <a:t>in chiral SU(3) via axial-vector transition form factors, </a:t>
                </a:r>
                <a:r>
                  <a:rPr lang="en-GB" sz="2400" i="1" dirty="0"/>
                  <a:t>e.g.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ar-AE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l-GR" sz="2400" i="1">
                            <a:latin typeface="Cambria Math" panose="02040503050406030204" pitchFamily="18" charset="0"/>
                          </a:rPr>
                          <m:t>Ξ</m:t>
                        </m:r>
                      </m:e>
                      <m:sup>
                        <m:r>
                          <a:rPr lang="ar-AE" sz="2400" i="1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ar-AE" sz="2400" i="1">
                        <a:latin typeface="Cambria Math" panose="02040503050406030204" pitchFamily="18" charset="0"/>
                      </a:rPr>
                      <m:t>→</m:t>
                    </m:r>
                    <m:r>
                      <m:rPr>
                        <m:sty m:val="p"/>
                      </m:rPr>
                      <a:rPr lang="el-GR" sz="2400" i="1">
                        <a:latin typeface="Cambria Math" panose="02040503050406030204" pitchFamily="18" charset="0"/>
                      </a:rPr>
                      <m:t>Ξ</m:t>
                    </m:r>
                    <m:r>
                      <a:rPr lang="el-GR" sz="2400" i="1">
                        <a:latin typeface="Cambria Math" panose="02040503050406030204" pitchFamily="18" charset="0"/>
                      </a:rPr>
                      <m:t>𝜋𝛾</m:t>
                    </m:r>
                  </m:oMath>
                </a14:m>
                <a:r>
                  <a:rPr lang="el-GR" sz="2400" dirty="0"/>
                  <a:t> </a:t>
                </a:r>
              </a:p>
              <a:p>
                <a:pPr>
                  <a:spcBef>
                    <a:spcPts val="200"/>
                  </a:spcBef>
                  <a:defRPr sz="4000"/>
                </a:pPr>
                <a:r>
                  <a:rPr lang="en-GB" sz="2400" u="sng" dirty="0">
                    <a:solidFill>
                      <a:srgbClr val="FF0000"/>
                    </a:solidFill>
                  </a:rPr>
                  <a:t>YN, YY Interactions </a:t>
                </a:r>
                <a:r>
                  <a:rPr lang="en-GB" sz="2400" dirty="0"/>
                  <a:t>in exclusive pp reactions and via </a:t>
                </a:r>
                <a:r>
                  <a:rPr lang="en-GB" sz="2400" dirty="0" err="1"/>
                  <a:t>femtoscopy</a:t>
                </a:r>
                <a:endParaRPr lang="en-GB" sz="2400" dirty="0"/>
              </a:p>
              <a:p>
                <a:pPr>
                  <a:spcBef>
                    <a:spcPts val="200"/>
                  </a:spcBef>
                  <a:defRPr sz="4000"/>
                </a:pPr>
                <a:endParaRPr lang="en-GB" sz="2400" dirty="0"/>
              </a:p>
              <a:p>
                <a:pPr marL="0" indent="0">
                  <a:spcBef>
                    <a:spcPts val="200"/>
                  </a:spcBef>
                  <a:buNone/>
                  <a:defRPr sz="4000"/>
                </a:pPr>
                <a:r>
                  <a:rPr lang="en-GB" sz="2400" dirty="0"/>
                  <a:t>Interest related to EOS and neutron star</a:t>
                </a:r>
              </a:p>
              <a:p>
                <a:pPr marL="0" indent="0">
                  <a:spcBef>
                    <a:spcPts val="200"/>
                  </a:spcBef>
                  <a:buNone/>
                  <a:defRPr sz="4000"/>
                </a:pPr>
                <a:r>
                  <a:rPr lang="en-GB" sz="2400" dirty="0"/>
                  <a:t>Lots of progress in </a:t>
                </a:r>
                <a:r>
                  <a:rPr lang="en-GB" sz="2400" dirty="0" err="1"/>
                  <a:t>femtoscopy</a:t>
                </a:r>
                <a:r>
                  <a:rPr lang="en-GB" sz="2400" dirty="0"/>
                  <a:t> at LHC</a:t>
                </a:r>
              </a:p>
              <a:p>
                <a:pPr marL="0" indent="0">
                  <a:spcBef>
                    <a:spcPts val="200"/>
                  </a:spcBef>
                  <a:buNone/>
                  <a:defRPr sz="4000"/>
                </a:pPr>
                <a:r>
                  <a:rPr lang="en-GB" sz="2400" dirty="0"/>
                  <a:t>Advantage of </a:t>
                </a:r>
                <a:r>
                  <a:rPr lang="en-GB" sz="2400" dirty="0" err="1"/>
                  <a:t>pp@CBM</a:t>
                </a:r>
                <a:r>
                  <a:rPr lang="en-GB" sz="2400" dirty="0"/>
                  <a:t>: less feed-down from higher Y*</a:t>
                </a:r>
                <a:endParaRPr lang="en-GB" sz="1000" dirty="0"/>
              </a:p>
              <a:p>
                <a:pPr marL="0" indent="0">
                  <a:spcBef>
                    <a:spcPts val="200"/>
                  </a:spcBef>
                  <a:buNone/>
                  <a:defRPr sz="4000"/>
                </a:pPr>
                <a:r>
                  <a:rPr lang="en-GB" sz="1000" dirty="0"/>
                  <a:t> </a:t>
                </a:r>
              </a:p>
              <a:p>
                <a:pPr marL="0" indent="0">
                  <a:spcBef>
                    <a:spcPts val="200"/>
                  </a:spcBef>
                  <a:buNone/>
                  <a:defRPr sz="4000"/>
                </a:pPr>
                <a:r>
                  <a:rPr lang="en-GB" sz="2400" dirty="0"/>
                  <a:t>Access via FSI in exclusive reactions</a:t>
                </a:r>
              </a:p>
              <a:p>
                <a:pPr marL="0" indent="0">
                  <a:spcBef>
                    <a:spcPts val="200"/>
                  </a:spcBef>
                  <a:buNone/>
                  <a:defRPr sz="4000"/>
                </a:pPr>
                <a:endParaRPr lang="en-GB" sz="2400" dirty="0"/>
              </a:p>
              <a:p>
                <a:pPr marL="0" indent="0">
                  <a:spcBef>
                    <a:spcPts val="200"/>
                  </a:spcBef>
                  <a:buNone/>
                  <a:defRPr sz="4000"/>
                </a:pPr>
                <a:endParaRPr lang="en-GB" sz="2400" dirty="0"/>
              </a:p>
            </p:txBody>
          </p:sp>
        </mc:Choice>
        <mc:Fallback xmlns="">
          <p:sp>
            <p:nvSpPr>
              <p:cNvPr id="2" name="Strangeness physics…">
                <a:extLst>
                  <a:ext uri="{FF2B5EF4-FFF2-40B4-BE49-F238E27FC236}">
                    <a16:creationId xmlns:a16="http://schemas.microsoft.com/office/drawing/2014/main" id="{463C9DC0-F635-5080-7358-D29117944B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2707" y="1038496"/>
                <a:ext cx="11669293" cy="4726683"/>
              </a:xfrm>
              <a:prstGeom prst="rect">
                <a:avLst/>
              </a:prstGeom>
              <a:blipFill>
                <a:blip r:embed="rId7"/>
                <a:stretch>
                  <a:fillRect l="-870" t="-1872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A7A2AAE6-6546-7C77-C43C-315B4967F4A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22013" y="3909848"/>
            <a:ext cx="2818362" cy="277045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2324A4A-69CF-9F87-F7F0-9CF6251401E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67867" y="6515206"/>
            <a:ext cx="2349500" cy="3302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673C165-9737-AAC9-3A4E-E8FA33358B57}"/>
              </a:ext>
            </a:extLst>
          </p:cNvPr>
          <p:cNvSpPr txBox="1"/>
          <p:nvPr/>
        </p:nvSpPr>
        <p:spPr>
          <a:xfrm>
            <a:off x="6672680" y="5634838"/>
            <a:ext cx="7153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>
                <a:solidFill>
                  <a:schemeClr val="accent6"/>
                </a:solidFill>
              </a:rPr>
              <a:t>Flatte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655CDB9-1549-9358-7A19-0E9307D94336}"/>
              </a:ext>
            </a:extLst>
          </p:cNvPr>
          <p:cNvSpPr txBox="1"/>
          <p:nvPr/>
        </p:nvSpPr>
        <p:spPr>
          <a:xfrm>
            <a:off x="5803965" y="5634838"/>
            <a:ext cx="4651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0070C0"/>
                </a:solidFill>
              </a:rPr>
              <a:t>p</a:t>
            </a:r>
            <a:r>
              <a:rPr lang="en-DE" dirty="0">
                <a:solidFill>
                  <a:srgbClr val="0070C0"/>
                </a:solidFill>
                <a:latin typeface="Symbol" pitchFamily="2" charset="2"/>
              </a:rPr>
              <a:t>L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8769782-3F40-013B-6600-66E3CA0931FE}"/>
              </a:ext>
            </a:extLst>
          </p:cNvPr>
          <p:cNvSpPr txBox="1"/>
          <p:nvPr/>
        </p:nvSpPr>
        <p:spPr>
          <a:xfrm>
            <a:off x="10267308" y="2264258"/>
            <a:ext cx="13195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ym typeface="Wingdings" pitchFamily="2" charset="2"/>
              </a:rPr>
              <a:t>p p </a:t>
            </a:r>
            <a:r>
              <a:rPr lang="en-DE" dirty="0">
                <a:sym typeface="Wingdings" pitchFamily="2" charset="2"/>
              </a:rPr>
              <a:t> p K </a:t>
            </a:r>
            <a:r>
              <a:rPr lang="en-DE" dirty="0">
                <a:latin typeface="Symbol" pitchFamily="2" charset="2"/>
                <a:sym typeface="Wingdings" pitchFamily="2" charset="2"/>
              </a:rPr>
              <a:t>L</a:t>
            </a:r>
            <a:endParaRPr lang="en-DE" dirty="0">
              <a:latin typeface="Symbol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679956811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80316803-A8CF-54E8-1E8B-A81FA99019A3}"/>
              </a:ext>
            </a:extLst>
          </p:cNvPr>
          <p:cNvGrpSpPr/>
          <p:nvPr/>
        </p:nvGrpSpPr>
        <p:grpSpPr>
          <a:xfrm>
            <a:off x="9118887" y="4554116"/>
            <a:ext cx="2956068" cy="1968733"/>
            <a:chOff x="6357353" y="4572744"/>
            <a:chExt cx="2956068" cy="1968733"/>
          </a:xfrm>
        </p:grpSpPr>
        <p:pic>
          <p:nvPicPr>
            <p:cNvPr id="170" name="Image" descr="Imag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357353" y="4572744"/>
              <a:ext cx="2956068" cy="1968733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72" name="Image" descr="Imag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151595" y="4672280"/>
              <a:ext cx="1568748" cy="21084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80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4579" y="4196087"/>
            <a:ext cx="5624741" cy="2326762"/>
          </a:xfrm>
          <a:prstGeom prst="rect">
            <a:avLst/>
          </a:prstGeom>
          <a:ln>
            <a:noFill/>
          </a:ln>
          <a:effectLst/>
        </p:spPr>
      </p:pic>
      <p:sp>
        <p:nvSpPr>
          <p:cNvPr id="8" name="Hadron Physics aspects with SIS100">
            <a:extLst>
              <a:ext uri="{FF2B5EF4-FFF2-40B4-BE49-F238E27FC236}">
                <a16:creationId xmlns:a16="http://schemas.microsoft.com/office/drawing/2014/main" id="{762C4749-DB6C-9A61-0EB3-D4E1DB56DFE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03250" y="0"/>
            <a:ext cx="10985500" cy="1038496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de-DE" dirty="0" err="1">
                <a:solidFill>
                  <a:srgbClr val="002060"/>
                </a:solidFill>
                <a:latin typeface="Calibri" panose="020F0502020204030204" pitchFamily="34" charset="0"/>
              </a:rPr>
              <a:t>Strangeness</a:t>
            </a:r>
            <a:r>
              <a:rPr dirty="0">
                <a:solidFill>
                  <a:srgbClr val="002060"/>
                </a:solidFill>
                <a:latin typeface="Calibri" panose="020F0502020204030204" pitchFamily="34" charset="0"/>
              </a:rPr>
              <a:t> Physics with </a:t>
            </a:r>
            <a:r>
              <a:rPr lang="de-DE" dirty="0">
                <a:solidFill>
                  <a:srgbClr val="002060"/>
                </a:solidFill>
                <a:latin typeface="Calibri" panose="020F0502020204030204" pitchFamily="34" charset="0"/>
              </a:rPr>
              <a:t>Proton Beam at </a:t>
            </a:r>
            <a:r>
              <a:rPr dirty="0">
                <a:solidFill>
                  <a:srgbClr val="002060"/>
                </a:solidFill>
                <a:latin typeface="Calibri" panose="020F0502020204030204" pitchFamily="34" charset="0"/>
              </a:rPr>
              <a:t>SIS100</a:t>
            </a:r>
          </a:p>
        </p:txBody>
      </p:sp>
      <p:pic>
        <p:nvPicPr>
          <p:cNvPr id="10" name="Unknown.png" descr="Unknown.png">
            <a:extLst>
              <a:ext uri="{FF2B5EF4-FFF2-40B4-BE49-F238E27FC236}">
                <a16:creationId xmlns:a16="http://schemas.microsoft.com/office/drawing/2014/main" id="{3DC0D87C-994F-C88E-F7E7-7434FECF17E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693" t="2200" r="2703" b="2198"/>
          <a:stretch>
            <a:fillRect/>
          </a:stretch>
        </p:blipFill>
        <p:spPr>
          <a:xfrm>
            <a:off x="11246279" y="123369"/>
            <a:ext cx="828676" cy="10247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60" y="0"/>
                </a:moveTo>
                <a:lnTo>
                  <a:pt x="833" y="694"/>
                </a:lnTo>
                <a:lnTo>
                  <a:pt x="667" y="832"/>
                </a:lnTo>
                <a:cubicBezTo>
                  <a:pt x="658" y="838"/>
                  <a:pt x="657" y="848"/>
                  <a:pt x="647" y="853"/>
                </a:cubicBezTo>
                <a:cubicBezTo>
                  <a:pt x="644" y="855"/>
                  <a:pt x="639" y="852"/>
                  <a:pt x="636" y="853"/>
                </a:cubicBezTo>
                <a:lnTo>
                  <a:pt x="0" y="1393"/>
                </a:lnTo>
                <a:lnTo>
                  <a:pt x="0" y="11494"/>
                </a:lnTo>
                <a:lnTo>
                  <a:pt x="0" y="21600"/>
                </a:lnTo>
                <a:lnTo>
                  <a:pt x="9936" y="21600"/>
                </a:lnTo>
                <a:lnTo>
                  <a:pt x="19872" y="21600"/>
                </a:lnTo>
                <a:lnTo>
                  <a:pt x="20736" y="20931"/>
                </a:lnTo>
                <a:lnTo>
                  <a:pt x="21600" y="20266"/>
                </a:lnTo>
                <a:lnTo>
                  <a:pt x="21600" y="10131"/>
                </a:lnTo>
                <a:lnTo>
                  <a:pt x="21600" y="0"/>
                </a:lnTo>
                <a:lnTo>
                  <a:pt x="11633" y="0"/>
                </a:lnTo>
                <a:lnTo>
                  <a:pt x="1660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175" name="Picture 36" descr="Picture 36"/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8670932" y="2582718"/>
            <a:ext cx="3404024" cy="1155806"/>
          </a:xfrm>
          <a:prstGeom prst="rect">
            <a:avLst/>
          </a:prstGeom>
          <a:ln>
            <a:noFill/>
          </a:ln>
          <a:effectLst/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CE1D1DC4-0E29-387C-2F83-EF77B54355FF}"/>
              </a:ext>
            </a:extLst>
          </p:cNvPr>
          <p:cNvGrpSpPr/>
          <p:nvPr/>
        </p:nvGrpSpPr>
        <p:grpSpPr>
          <a:xfrm>
            <a:off x="6357353" y="4374576"/>
            <a:ext cx="2927990" cy="2360290"/>
            <a:chOff x="9264010" y="4398915"/>
            <a:chExt cx="2927990" cy="2360290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8629B972-4310-0005-4E2D-14B4EF98B8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48676"/>
            <a:stretch/>
          </p:blipFill>
          <p:spPr>
            <a:xfrm>
              <a:off x="9264010" y="4443200"/>
              <a:ext cx="2927990" cy="2316005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C037EC1B-D58E-E09D-7743-B2893E4089A2}"/>
                </a:ext>
              </a:extLst>
            </p:cNvPr>
            <p:cNvSpPr txBox="1"/>
            <p:nvPr/>
          </p:nvSpPr>
          <p:spPr>
            <a:xfrm>
              <a:off x="9676616" y="4398915"/>
              <a:ext cx="2515384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l-PL" sz="1200" b="0" dirty="0">
                  <a:solidFill>
                    <a:schemeClr val="accent2"/>
                  </a:solidFill>
                  <a:effectLst/>
                  <a:latin typeface="-apple-system"/>
                </a:rPr>
                <a:t>G. </a:t>
              </a:r>
              <a:r>
                <a:rPr lang="pl-PL" sz="1200" b="0" dirty="0" err="1">
                  <a:solidFill>
                    <a:schemeClr val="accent2"/>
                  </a:solidFill>
                  <a:effectLst/>
                  <a:latin typeface="-apple-system"/>
                </a:rPr>
                <a:t>Ramahlo</a:t>
              </a:r>
              <a:r>
                <a:rPr lang="pl-PL" sz="1200" b="0" dirty="0">
                  <a:solidFill>
                    <a:schemeClr val="accent2"/>
                  </a:solidFill>
                  <a:effectLst/>
                  <a:latin typeface="-apple-system"/>
                </a:rPr>
                <a:t> </a:t>
              </a:r>
              <a:r>
                <a:rPr lang="pl-PL" sz="1200" b="0" dirty="0" err="1">
                  <a:solidFill>
                    <a:schemeClr val="accent2"/>
                  </a:solidFill>
                  <a:effectLst/>
                  <a:latin typeface="-apple-system"/>
                </a:rPr>
                <a:t>Phys.Rev.D</a:t>
              </a:r>
              <a:r>
                <a:rPr lang="pl-PL" sz="1200" b="0" dirty="0">
                  <a:solidFill>
                    <a:schemeClr val="accent2"/>
                  </a:solidFill>
                  <a:effectLst/>
                  <a:latin typeface="-apple-system"/>
                </a:rPr>
                <a:t> 102</a:t>
              </a:r>
              <a:endParaRPr lang="pl-PL" sz="1200" dirty="0">
                <a:solidFill>
                  <a:schemeClr val="accent2"/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Strangeness physics…">
                <a:extLst>
                  <a:ext uri="{FF2B5EF4-FFF2-40B4-BE49-F238E27FC236}">
                    <a16:creationId xmlns:a16="http://schemas.microsoft.com/office/drawing/2014/main" id="{735CE4DD-C000-1655-19C9-E9FFBD16E4B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22707" y="1038496"/>
                <a:ext cx="11669293" cy="4726683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spcBef>
                    <a:spcPts val="200"/>
                  </a:spcBef>
                  <a:defRPr sz="4000"/>
                </a:pPr>
                <a:r>
                  <a:rPr lang="en-GB" sz="2400" dirty="0">
                    <a:solidFill>
                      <a:srgbClr val="FF0000"/>
                    </a:solidFill>
                  </a:rPr>
                  <a:t>Hyperon (Y) Spectroscopy </a:t>
                </a:r>
                <a:r>
                  <a:rPr lang="en-GB" sz="2400" dirty="0"/>
                  <a:t>in |S|=1,2,3 systems, </a:t>
                </a:r>
                <a:r>
                  <a:rPr lang="en-GB" sz="2400" i="1" dirty="0"/>
                  <a:t>e.g.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ar-AE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l-GR" sz="2400" i="1">
                            <a:latin typeface="Cambria Math" panose="02040503050406030204" pitchFamily="18" charset="0"/>
                          </a:rPr>
                          <m:t>Ξ</m:t>
                        </m:r>
                      </m:e>
                      <m:sup>
                        <m:r>
                          <a:rPr lang="ar-AE" sz="2400" i="1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ar-AE" sz="2400" i="1">
                        <a:latin typeface="Cambria Math" panose="02040503050406030204" pitchFamily="18" charset="0"/>
                      </a:rPr>
                      <m:t>,</m:t>
                    </m:r>
                    <m:sSup>
                      <m:sSupPr>
                        <m:ctrlPr>
                          <a:rPr lang="ar-AE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l-GR" sz="2400" i="1">
                            <a:latin typeface="Cambria Math" panose="02040503050406030204" pitchFamily="18" charset="0"/>
                          </a:rPr>
                          <m:t>Ω</m:t>
                        </m:r>
                      </m:e>
                      <m:sup>
                        <m:r>
                          <a:rPr lang="ar-AE" sz="2400" i="1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ar-AE" sz="2400" dirty="0"/>
                  <a:t>, </a:t>
                </a:r>
                <a:r>
                  <a:rPr lang="en-GB" sz="2400" dirty="0"/>
                  <a:t>spin-parity determination</a:t>
                </a:r>
              </a:p>
              <a:p>
                <a:pPr>
                  <a:spcBef>
                    <a:spcPts val="200"/>
                  </a:spcBef>
                  <a:defRPr sz="4000"/>
                </a:pPr>
                <a:r>
                  <a:rPr lang="en-GB" sz="2400" dirty="0">
                    <a:solidFill>
                      <a:srgbClr val="FF0000"/>
                    </a:solidFill>
                  </a:rPr>
                  <a:t>N* Spectroscopy </a:t>
                </a:r>
                <a:r>
                  <a:rPr lang="en-GB" sz="2400" dirty="0"/>
                  <a:t>and coupling to strangeness, </a:t>
                </a:r>
                <a:r>
                  <a:rPr lang="en-GB" sz="2400" i="1" dirty="0"/>
                  <a:t>e.g. </a:t>
                </a:r>
                <a14:m>
                  <m:oMath xmlns:m="http://schemas.openxmlformats.org/officeDocument/2006/math">
                    <m:r>
                      <a:rPr lang="de-DE" sz="2400" b="0" i="1" smtClean="0">
                        <a:latin typeface="Cambria Math" panose="02040503050406030204" pitchFamily="18" charset="0"/>
                      </a:rPr>
                      <m:t>𝑝𝑝</m:t>
                    </m:r>
                    <m:sSup>
                      <m:sSupPr>
                        <m:ctrlPr>
                          <a:rPr lang="ar-AE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ar-AE" sz="2400" i="1"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de-DE" sz="24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de-DE" sz="24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ar-AE" sz="2400" i="1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p>
                        <m:r>
                          <a:rPr lang="ar-AE" sz="2400" i="1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ar-AE" sz="2400" i="1">
                        <a:latin typeface="Cambria Math" panose="02040503050406030204" pitchFamily="18" charset="0"/>
                      </a:rPr>
                      <m:t>→</m:t>
                    </m:r>
                    <m:r>
                      <a:rPr lang="de-DE" sz="2400" b="0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de-DE" sz="2400" b="0" i="1" smtClean="0">
                        <a:latin typeface="Cambria Math" panose="02040503050406030204" pitchFamily="18" charset="0"/>
                      </a:rPr>
                      <m:t> (</m:t>
                    </m:r>
                    <m:r>
                      <m:rPr>
                        <m:sty m:val="p"/>
                      </m:rPr>
                      <a:rPr lang="el-GR" sz="2400" i="1">
                        <a:latin typeface="Cambria Math" panose="02040503050406030204" pitchFamily="18" charset="0"/>
                      </a:rPr>
                      <m:t>Ξ</m:t>
                    </m:r>
                    <m:r>
                      <a:rPr lang="el-GR" sz="2400" i="1">
                        <a:latin typeface="Cambria Math" panose="02040503050406030204" pitchFamily="18" charset="0"/>
                      </a:rPr>
                      <m:t>𝐾𝐾</m:t>
                    </m:r>
                  </m:oMath>
                </a14:m>
                <a:r>
                  <a:rPr lang="de-DE" sz="2400" dirty="0"/>
                  <a:t>)</a:t>
                </a:r>
                <a:r>
                  <a:rPr lang="el-GR" sz="2400" dirty="0"/>
                  <a:t> </a:t>
                </a:r>
                <a:endParaRPr lang="de-DE" sz="2400" dirty="0"/>
              </a:p>
              <a:p>
                <a:pPr>
                  <a:spcBef>
                    <a:spcPts val="200"/>
                  </a:spcBef>
                  <a:defRPr sz="4000"/>
                </a:pPr>
                <a:r>
                  <a:rPr lang="en-GB" sz="2400" dirty="0">
                    <a:solidFill>
                      <a:srgbClr val="FF0000"/>
                    </a:solidFill>
                  </a:rPr>
                  <a:t>Low-Energy Constants </a:t>
                </a:r>
                <a:r>
                  <a:rPr lang="en-GB" sz="2400" dirty="0"/>
                  <a:t>in chiral SU(3) via axial-vector transition form factors, </a:t>
                </a:r>
                <a:r>
                  <a:rPr lang="en-GB" sz="2400" i="1" dirty="0"/>
                  <a:t>e.g.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ar-AE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l-GR" sz="2400" i="1">
                            <a:latin typeface="Cambria Math" panose="02040503050406030204" pitchFamily="18" charset="0"/>
                          </a:rPr>
                          <m:t>Ξ</m:t>
                        </m:r>
                      </m:e>
                      <m:sup>
                        <m:r>
                          <a:rPr lang="ar-AE" sz="2400" i="1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ar-AE" sz="2400" i="1">
                        <a:latin typeface="Cambria Math" panose="02040503050406030204" pitchFamily="18" charset="0"/>
                      </a:rPr>
                      <m:t>→</m:t>
                    </m:r>
                    <m:r>
                      <m:rPr>
                        <m:sty m:val="p"/>
                      </m:rPr>
                      <a:rPr lang="el-GR" sz="2400" i="1">
                        <a:latin typeface="Cambria Math" panose="02040503050406030204" pitchFamily="18" charset="0"/>
                      </a:rPr>
                      <m:t>Ξ</m:t>
                    </m:r>
                    <m:r>
                      <a:rPr lang="el-GR" sz="2400" i="1">
                        <a:latin typeface="Cambria Math" panose="02040503050406030204" pitchFamily="18" charset="0"/>
                      </a:rPr>
                      <m:t>𝜋𝛾</m:t>
                    </m:r>
                  </m:oMath>
                </a14:m>
                <a:r>
                  <a:rPr lang="el-GR" sz="2400" dirty="0"/>
                  <a:t> </a:t>
                </a:r>
              </a:p>
              <a:p>
                <a:pPr>
                  <a:spcBef>
                    <a:spcPts val="200"/>
                  </a:spcBef>
                  <a:defRPr sz="4000"/>
                </a:pPr>
                <a:r>
                  <a:rPr lang="en-GB" sz="2400" dirty="0">
                    <a:solidFill>
                      <a:srgbClr val="FF0000"/>
                    </a:solidFill>
                  </a:rPr>
                  <a:t>YN, YY Interactions </a:t>
                </a:r>
                <a:r>
                  <a:rPr lang="en-GB" sz="2400" dirty="0"/>
                  <a:t>in exclusive pp reactions and via </a:t>
                </a:r>
                <a:r>
                  <a:rPr lang="en-GB" sz="2400" dirty="0" err="1"/>
                  <a:t>femtoscopy</a:t>
                </a:r>
                <a:endParaRPr lang="en-GB" sz="2400" dirty="0"/>
              </a:p>
              <a:p>
                <a:pPr>
                  <a:spcBef>
                    <a:spcPts val="200"/>
                  </a:spcBef>
                  <a:defRPr sz="4000"/>
                </a:pPr>
                <a:r>
                  <a:rPr lang="en-US" sz="2400" u="sng" dirty="0">
                    <a:solidFill>
                      <a:srgbClr val="FF0000"/>
                    </a:solidFill>
                  </a:rPr>
                  <a:t>Hyperon Structure</a:t>
                </a:r>
                <a:r>
                  <a:rPr lang="en-US" sz="2400" dirty="0"/>
                  <a:t>, e.g.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  <m: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n-US" sz="2400" i="1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𝑌</m:t>
                    </m:r>
                    <m:sSup>
                      <m:s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ℓ</m:t>
                        </m:r>
                      </m:e>
                      <m: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ℓ</m:t>
                        </m:r>
                      </m:e>
                      <m: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sz="2400" dirty="0"/>
                  <a:t>, precision </a:t>
                </a:r>
                <a:r>
                  <a:rPr lang="en-US" sz="2400" dirty="0" err="1"/>
                  <a:t>eTFF</a:t>
                </a:r>
                <a:r>
                  <a:rPr lang="en-US" sz="2400" dirty="0"/>
                  <a:t> studies</a:t>
                </a:r>
                <a:endParaRPr lang="en-US" sz="1000" dirty="0"/>
              </a:p>
              <a:p>
                <a:pPr marL="0" indent="0">
                  <a:spcBef>
                    <a:spcPts val="200"/>
                  </a:spcBef>
                  <a:buNone/>
                  <a:defRPr sz="4000"/>
                </a:pPr>
                <a:r>
                  <a:rPr lang="en-US" sz="1000" dirty="0"/>
                  <a:t> </a:t>
                </a:r>
              </a:p>
              <a:p>
                <a:pPr marL="0" indent="0">
                  <a:spcBef>
                    <a:spcPts val="0"/>
                  </a:spcBef>
                  <a:buNone/>
                </a:pPr>
                <a:r>
                  <a:rPr lang="en-US" sz="2400" dirty="0"/>
                  <a:t>Information on hadron structure (</a:t>
                </a:r>
                <a:r>
                  <a:rPr lang="en-US" sz="2400" i="1" dirty="0"/>
                  <a:t>e.g. </a:t>
                </a:r>
                <a:r>
                  <a:rPr lang="en-US" sz="2400" dirty="0"/>
                  <a:t>size of hyperon)</a:t>
                </a:r>
              </a:p>
              <a:p>
                <a:pPr marL="0" indent="0">
                  <a:spcBef>
                    <a:spcPts val="0"/>
                  </a:spcBef>
                  <a:buNone/>
                </a:pPr>
                <a:r>
                  <a:rPr lang="en-US" sz="2400" dirty="0"/>
                  <a:t>Dalitz decays of </a:t>
                </a:r>
                <a:r>
                  <a:rPr lang="en-US" sz="2400" i="1" dirty="0"/>
                  <a:t>e.g.</a:t>
                </a:r>
                <a:r>
                  <a:rPr lang="en-US" sz="2400" dirty="0"/>
                  <a:t> </a:t>
                </a:r>
                <a:r>
                  <a:rPr lang="en-US" sz="2400" dirty="0">
                    <a:latin typeface="Symbol" pitchFamily="2" charset="2"/>
                  </a:rPr>
                  <a:t>L</a:t>
                </a:r>
                <a:r>
                  <a:rPr lang="en-US" sz="2400" dirty="0"/>
                  <a:t>(1405), </a:t>
                </a:r>
                <a:r>
                  <a:rPr lang="en-US" sz="2400" dirty="0">
                    <a:latin typeface="Symbol" pitchFamily="2" charset="2"/>
                  </a:rPr>
                  <a:t>S</a:t>
                </a:r>
                <a:r>
                  <a:rPr lang="en-US" sz="2400" dirty="0"/>
                  <a:t>(1385), </a:t>
                </a:r>
                <a:r>
                  <a:rPr lang="en-US" sz="2400" dirty="0">
                    <a:latin typeface="Symbol" pitchFamily="2" charset="2"/>
                  </a:rPr>
                  <a:t>L</a:t>
                </a:r>
                <a:r>
                  <a:rPr lang="en-US" sz="2400" dirty="0"/>
                  <a:t>(1520),..(narrow states)</a:t>
                </a:r>
              </a:p>
              <a:p>
                <a:pPr marL="0" indent="0">
                  <a:spcBef>
                    <a:spcPts val="0"/>
                  </a:spcBef>
                  <a:buNone/>
                </a:pPr>
                <a:r>
                  <a:rPr lang="en-US" sz="2400" dirty="0"/>
                  <a:t>Radiative BR about 10</a:t>
                </a:r>
                <a:r>
                  <a:rPr lang="en-US" sz="2400" baseline="30000" dirty="0"/>
                  <a:t>-5</a:t>
                </a:r>
                <a:r>
                  <a:rPr lang="en-US" sz="2400" dirty="0"/>
                  <a:t> </a:t>
                </a:r>
              </a:p>
              <a:p>
                <a:pPr marL="0" indent="0">
                  <a:spcBef>
                    <a:spcPts val="0"/>
                  </a:spcBef>
                  <a:buNone/>
                </a:pPr>
                <a:r>
                  <a:rPr lang="en-US" sz="2400" dirty="0"/>
                  <a:t>Large rates needed (</a:t>
                </a:r>
                <a:r>
                  <a:rPr lang="en-US" sz="2400" dirty="0">
                    <a:sym typeface="Wingdings" pitchFamily="2" charset="2"/>
                  </a:rPr>
                  <a:t> CBM and SIS100) (First attempt, HADES in pp@4.5 GeV) </a:t>
                </a:r>
                <a:endParaRPr lang="en-US" sz="2400" dirty="0"/>
              </a:p>
              <a:p>
                <a:pPr marL="0" indent="0">
                  <a:spcBef>
                    <a:spcPts val="200"/>
                  </a:spcBef>
                  <a:buNone/>
                  <a:defRPr sz="4000"/>
                </a:pPr>
                <a:endParaRPr lang="en-GB" sz="2400" dirty="0"/>
              </a:p>
              <a:p>
                <a:pPr marL="0" indent="0">
                  <a:spcBef>
                    <a:spcPts val="200"/>
                  </a:spcBef>
                  <a:buNone/>
                  <a:defRPr sz="4000"/>
                </a:pPr>
                <a:endParaRPr lang="en-GB" sz="2400" dirty="0"/>
              </a:p>
            </p:txBody>
          </p:sp>
        </mc:Choice>
        <mc:Fallback xmlns="">
          <p:sp>
            <p:nvSpPr>
              <p:cNvPr id="6" name="Strangeness physics…">
                <a:extLst>
                  <a:ext uri="{FF2B5EF4-FFF2-40B4-BE49-F238E27FC236}">
                    <a16:creationId xmlns:a16="http://schemas.microsoft.com/office/drawing/2014/main" id="{735CE4DD-C000-1655-19C9-E9FFBD16E4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2707" y="1038496"/>
                <a:ext cx="11669293" cy="4726683"/>
              </a:xfrm>
              <a:prstGeom prst="rect">
                <a:avLst/>
              </a:prstGeom>
              <a:blipFill>
                <a:blip r:embed="rId8"/>
                <a:stretch>
                  <a:fillRect l="-870" t="-1872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1969742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Image" descr="Image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1670" y="2980723"/>
            <a:ext cx="7181856" cy="3732567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86" name="Image" descr="Image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11334" y="6349437"/>
            <a:ext cx="2834846" cy="312208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187" name="Liu, Ko, Lee"/>
          <p:cNvSpPr txBox="1"/>
          <p:nvPr/>
        </p:nvSpPr>
        <p:spPr>
          <a:xfrm>
            <a:off x="183356" y="6185928"/>
            <a:ext cx="988596" cy="26947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numCol="1" anchor="ctr">
            <a:noAutofit/>
          </a:bodyPr>
          <a:lstStyle>
            <a:lvl1pPr>
              <a:defRPr sz="2000">
                <a:solidFill>
                  <a:srgbClr val="FF9300"/>
                </a:solidFill>
              </a:defRPr>
            </a:lvl1pPr>
          </a:lstStyle>
          <a:p>
            <a:r>
              <a:rPr sz="1000" dirty="0"/>
              <a:t>Liu, Ko, Lee</a:t>
            </a:r>
          </a:p>
        </p:txBody>
      </p:sp>
      <p:pic>
        <p:nvPicPr>
          <p:cNvPr id="188" name="Line Line" descr="Line Line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 rot="4322514">
            <a:off x="5904751" y="3928478"/>
            <a:ext cx="1152170" cy="176118"/>
          </a:xfrm>
          <a:prstGeom prst="rect">
            <a:avLst/>
          </a:prstGeom>
          <a:effectLst/>
        </p:spPr>
      </p:pic>
      <p:sp>
        <p:nvSpPr>
          <p:cNvPr id="191" name="Rectangle"/>
          <p:cNvSpPr/>
          <p:nvPr/>
        </p:nvSpPr>
        <p:spPr>
          <a:xfrm>
            <a:off x="7494623" y="2863359"/>
            <a:ext cx="3198731" cy="3971407"/>
          </a:xfrm>
          <a:prstGeom prst="rect">
            <a:avLst/>
          </a:prstGeom>
          <a:solidFill>
            <a:srgbClr val="FFFFFF"/>
          </a:solidFill>
          <a:ln w="12700" cap="flat">
            <a:noFill/>
            <a:miter lim="400000"/>
          </a:ln>
          <a:effectLst/>
        </p:spPr>
        <p:txBody>
          <a:bodyPr wrap="square" lIns="25400" tIns="25400" rIns="25400" bIns="25400" numCol="1" anchor="ctr">
            <a:noAutofit/>
          </a:bodyPr>
          <a:lstStyle/>
          <a:p>
            <a:pPr defTabSz="41275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pic>
        <p:nvPicPr>
          <p:cNvPr id="193" name="Image" descr="Image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777768" y="2938212"/>
            <a:ext cx="2943997" cy="3821701"/>
          </a:xfrm>
          <a:prstGeom prst="rect">
            <a:avLst/>
          </a:prstGeom>
          <a:ln>
            <a:noFill/>
          </a:ln>
          <a:effectLst/>
        </p:spPr>
      </p:pic>
      <p:sp>
        <p:nvSpPr>
          <p:cNvPr id="197" name="Hadronic model with interaction Lagrangian based on SU(4) flavour symmetry"/>
          <p:cNvSpPr txBox="1"/>
          <p:nvPr/>
        </p:nvSpPr>
        <p:spPr>
          <a:xfrm>
            <a:off x="1333874" y="2736051"/>
            <a:ext cx="4349607" cy="25461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numCol="1" anchor="ctr">
            <a:noAutofit/>
          </a:bodyPr>
          <a:lstStyle/>
          <a:p>
            <a:r>
              <a:rPr sz="900" dirty="0"/>
              <a:t>Hadronic model with interaction </a:t>
            </a:r>
            <a:r>
              <a:rPr sz="900" dirty="0" err="1"/>
              <a:t>Lagrangian</a:t>
            </a:r>
            <a:r>
              <a:rPr sz="900" dirty="0"/>
              <a:t> based on SU(4) flavor symmetry</a:t>
            </a:r>
          </a:p>
        </p:txBody>
      </p:sp>
      <p:pic>
        <p:nvPicPr>
          <p:cNvPr id="199" name="150px-Charm_quark.svg.png" descr="150px-Charm_quark.svg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25840" y="71845"/>
            <a:ext cx="869627" cy="106094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08" name="Group"/>
          <p:cNvGrpSpPr/>
          <p:nvPr/>
        </p:nvGrpSpPr>
        <p:grpSpPr>
          <a:xfrm>
            <a:off x="6772973" y="686128"/>
            <a:ext cx="3294956" cy="2248939"/>
            <a:chOff x="0" y="0"/>
            <a:chExt cx="6589909" cy="4497875"/>
          </a:xfrm>
        </p:grpSpPr>
        <p:pic>
          <p:nvPicPr>
            <p:cNvPr id="202" name="Dalitz_acceptance.pdf" descr="Dalitz_acceptance.pdf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0" y="0"/>
              <a:ext cx="6589909" cy="4497875"/>
            </a:xfrm>
            <a:prstGeom prst="rect">
              <a:avLst/>
            </a:prstGeom>
            <a:ln>
              <a:noFill/>
            </a:ln>
            <a:effectLst/>
          </p:spPr>
        </p:pic>
        <p:sp>
          <p:nvSpPr>
            <p:cNvPr id="204" name="2"/>
            <p:cNvSpPr txBox="1"/>
            <p:nvPr/>
          </p:nvSpPr>
          <p:spPr>
            <a:xfrm>
              <a:off x="4963625" y="4064028"/>
              <a:ext cx="177856" cy="23169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25400" tIns="25400" rIns="25400" bIns="25400" numCol="1" anchor="ctr">
              <a:noAutofit/>
            </a:bodyPr>
            <a:lstStyle>
              <a:lvl1pPr>
                <a:defRPr sz="1100">
                  <a:solidFill>
                    <a:srgbClr val="000000"/>
                  </a:solidFill>
                </a:defRPr>
              </a:lvl1pPr>
            </a:lstStyle>
            <a:p>
              <a:r>
                <a:rPr sz="550"/>
                <a:t>2</a:t>
              </a:r>
            </a:p>
          </p:txBody>
        </p:sp>
        <p:sp>
          <p:nvSpPr>
            <p:cNvPr id="205" name="2"/>
            <p:cNvSpPr txBox="1"/>
            <p:nvPr/>
          </p:nvSpPr>
          <p:spPr>
            <a:xfrm rot="16200000">
              <a:off x="63576" y="868247"/>
              <a:ext cx="177856" cy="23169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25400" tIns="25400" rIns="25400" bIns="25400" numCol="1" anchor="ctr">
              <a:noAutofit/>
            </a:bodyPr>
            <a:lstStyle>
              <a:lvl1pPr>
                <a:defRPr sz="1100">
                  <a:solidFill>
                    <a:srgbClr val="000000"/>
                  </a:solidFill>
                </a:defRPr>
              </a:lvl1pPr>
            </a:lstStyle>
            <a:p>
              <a:r>
                <a:rPr sz="550"/>
                <a:t>2</a:t>
              </a:r>
            </a:p>
          </p:txBody>
        </p:sp>
        <p:sp>
          <p:nvSpPr>
            <p:cNvPr id="206" name="2"/>
            <p:cNvSpPr txBox="1"/>
            <p:nvPr/>
          </p:nvSpPr>
          <p:spPr>
            <a:xfrm rot="16200000">
              <a:off x="63576" y="322733"/>
              <a:ext cx="177856" cy="23169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25400" tIns="25400" rIns="25400" bIns="25400" numCol="1" anchor="ctr">
              <a:noAutofit/>
            </a:bodyPr>
            <a:lstStyle>
              <a:lvl1pPr>
                <a:defRPr sz="1100">
                  <a:solidFill>
                    <a:srgbClr val="000000"/>
                  </a:solidFill>
                </a:defRPr>
              </a:lvl1pPr>
            </a:lstStyle>
            <a:p>
              <a:r>
                <a:rPr sz="550"/>
                <a:t>2</a:t>
              </a:r>
            </a:p>
          </p:txBody>
        </p:sp>
        <p:sp>
          <p:nvSpPr>
            <p:cNvPr id="207" name="2"/>
            <p:cNvSpPr txBox="1"/>
            <p:nvPr/>
          </p:nvSpPr>
          <p:spPr>
            <a:xfrm>
              <a:off x="5554562" y="4052262"/>
              <a:ext cx="177855" cy="23169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25400" tIns="25400" rIns="25400" bIns="25400" numCol="1" anchor="ctr">
              <a:noAutofit/>
            </a:bodyPr>
            <a:lstStyle>
              <a:lvl1pPr>
                <a:defRPr sz="1100">
                  <a:solidFill>
                    <a:srgbClr val="000000"/>
                  </a:solidFill>
                </a:defRPr>
              </a:lvl1pPr>
            </a:lstStyle>
            <a:p>
              <a:r>
                <a:rPr sz="550"/>
                <a:t>2</a:t>
              </a:r>
            </a:p>
          </p:txBody>
        </p:sp>
      </p:grpSp>
      <p:sp>
        <p:nvSpPr>
          <p:cNvPr id="209" name="Acceptance CBM…"/>
          <p:cNvSpPr txBox="1"/>
          <p:nvPr/>
        </p:nvSpPr>
        <p:spPr>
          <a:xfrm>
            <a:off x="8532342" y="966697"/>
            <a:ext cx="1434847" cy="42820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numCol="1" anchor="ctr">
            <a:noAutofit/>
          </a:bodyPr>
          <a:lstStyle/>
          <a:p>
            <a:pPr>
              <a:defRPr>
                <a:solidFill>
                  <a:srgbClr val="000000"/>
                </a:solidFill>
              </a:defRPr>
            </a:pPr>
            <a:r>
              <a:rPr sz="1050" dirty="0"/>
              <a:t>Acceptance CBM</a:t>
            </a:r>
          </a:p>
          <a:p>
            <a:pPr>
              <a:defRPr>
                <a:solidFill>
                  <a:srgbClr val="000000"/>
                </a:solidFill>
              </a:defRPr>
            </a:pPr>
            <a:r>
              <a:rPr sz="1050" dirty="0"/>
              <a:t>Fast simulation</a:t>
            </a:r>
          </a:p>
        </p:txBody>
      </p:sp>
      <p:sp>
        <p:nvSpPr>
          <p:cNvPr id="212" name="Charm physics…"/>
          <p:cNvSpPr txBox="1"/>
          <p:nvPr/>
        </p:nvSpPr>
        <p:spPr>
          <a:xfrm>
            <a:off x="-673517" y="2601455"/>
            <a:ext cx="9583356" cy="15972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>
            <a:normAutofit/>
          </a:bodyPr>
          <a:lstStyle/>
          <a:p>
            <a:pPr marL="603504" lvl="1" indent="-301752" defTabSz="1206978">
              <a:lnSpc>
                <a:spcPct val="90000"/>
              </a:lnSpc>
              <a:spcBef>
                <a:spcPts val="150"/>
              </a:spcBef>
              <a:buSzPct val="123000"/>
              <a:buChar char="•"/>
              <a:defRPr sz="3959"/>
            </a:pPr>
            <a:endParaRPr sz="1980" dirty="0"/>
          </a:p>
        </p:txBody>
      </p:sp>
      <p:sp>
        <p:nvSpPr>
          <p:cNvPr id="5" name="Hadron Physics aspects with SIS100">
            <a:extLst>
              <a:ext uri="{FF2B5EF4-FFF2-40B4-BE49-F238E27FC236}">
                <a16:creationId xmlns:a16="http://schemas.microsoft.com/office/drawing/2014/main" id="{983612AE-9231-D3DB-EE06-F478999DE99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03250" y="0"/>
            <a:ext cx="10985500" cy="1038496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de-DE" dirty="0">
                <a:solidFill>
                  <a:srgbClr val="002060"/>
                </a:solidFill>
                <a:latin typeface="Calibri" panose="020F0502020204030204" pitchFamily="34" charset="0"/>
              </a:rPr>
              <a:t>Charm</a:t>
            </a:r>
            <a:r>
              <a:rPr dirty="0">
                <a:solidFill>
                  <a:srgbClr val="002060"/>
                </a:solidFill>
                <a:latin typeface="Calibri" panose="020F0502020204030204" pitchFamily="34" charset="0"/>
              </a:rPr>
              <a:t> Physics with </a:t>
            </a:r>
            <a:r>
              <a:rPr lang="de-DE" dirty="0">
                <a:solidFill>
                  <a:srgbClr val="002060"/>
                </a:solidFill>
                <a:latin typeface="Calibri" panose="020F0502020204030204" pitchFamily="34" charset="0"/>
              </a:rPr>
              <a:t>Proton Beam at </a:t>
            </a:r>
            <a:r>
              <a:rPr dirty="0">
                <a:solidFill>
                  <a:srgbClr val="002060"/>
                </a:solidFill>
                <a:latin typeface="Calibri" panose="020F0502020204030204" pitchFamily="34" charset="0"/>
              </a:rPr>
              <a:t>SIS100</a:t>
            </a:r>
          </a:p>
        </p:txBody>
      </p:sp>
      <p:sp>
        <p:nvSpPr>
          <p:cNvPr id="6" name="Strangeness physics…">
            <a:extLst>
              <a:ext uri="{FF2B5EF4-FFF2-40B4-BE49-F238E27FC236}">
                <a16:creationId xmlns:a16="http://schemas.microsoft.com/office/drawing/2014/main" id="{69C57549-C6D6-D1EA-E549-186C3BF5FFEE}"/>
              </a:ext>
            </a:extLst>
          </p:cNvPr>
          <p:cNvSpPr txBox="1">
            <a:spLocks/>
          </p:cNvSpPr>
          <p:nvPr/>
        </p:nvSpPr>
        <p:spPr>
          <a:xfrm>
            <a:off x="522707" y="1038496"/>
            <a:ext cx="11669293" cy="47266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03504" lvl="1" indent="-301752" defTabSz="1206978">
              <a:lnSpc>
                <a:spcPct val="90000"/>
              </a:lnSpc>
              <a:spcBef>
                <a:spcPts val="150"/>
              </a:spcBef>
              <a:buSzPct val="123000"/>
              <a:buChar char="•"/>
              <a:defRPr sz="3959"/>
            </a:pPr>
            <a:r>
              <a:rPr lang="en-GB" sz="2400" u="sng" dirty="0">
                <a:solidFill>
                  <a:srgbClr val="FF0000"/>
                </a:solidFill>
              </a:rPr>
              <a:t>Charm-N Interactions </a:t>
            </a:r>
            <a:r>
              <a:rPr lang="en-GB" sz="2400" dirty="0"/>
              <a:t>: SU(4) dynamics!</a:t>
            </a:r>
          </a:p>
          <a:p>
            <a:pPr marL="0" indent="0">
              <a:spcBef>
                <a:spcPts val="200"/>
              </a:spcBef>
              <a:buNone/>
              <a:defRPr sz="4000"/>
            </a:pPr>
            <a:endParaRPr lang="en-GB" sz="2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51F6B07-27FF-8C68-53AD-0BC0A814952B}"/>
              </a:ext>
            </a:extLst>
          </p:cNvPr>
          <p:cNvSpPr txBox="1"/>
          <p:nvPr/>
        </p:nvSpPr>
        <p:spPr>
          <a:xfrm>
            <a:off x="5463806" y="4683019"/>
            <a:ext cx="225866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>
                <a:solidFill>
                  <a:srgbClr val="FF2600"/>
                </a:solidFill>
              </a:defRPr>
            </a:pPr>
            <a:r>
              <a:rPr lang="en-GB" sz="900" dirty="0"/>
              <a:t>SVD collaboration,  Phys. Atom. </a:t>
            </a:r>
          </a:p>
          <a:p>
            <a:pPr>
              <a:defRPr>
                <a:solidFill>
                  <a:srgbClr val="FF2600"/>
                </a:solidFill>
              </a:defRPr>
            </a:pPr>
            <a:r>
              <a:rPr lang="en-GB" sz="900" dirty="0" err="1"/>
              <a:t>Nucl</a:t>
            </a:r>
            <a:r>
              <a:rPr lang="en-GB" sz="900" dirty="0"/>
              <a:t>. 64, 891 (2001)]</a:t>
            </a:r>
          </a:p>
        </p:txBody>
      </p:sp>
      <p:pic>
        <p:nvPicPr>
          <p:cNvPr id="196" name="Image" descr="Image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82325" y="2390552"/>
            <a:ext cx="1312795" cy="340298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14823</TotalTime>
  <Words>1776</Words>
  <Application>Microsoft Macintosh PowerPoint</Application>
  <PresentationFormat>Widescreen</PresentationFormat>
  <Paragraphs>227</Paragraphs>
  <Slides>25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6" baseType="lpstr">
      <vt:lpstr>-apple-system</vt:lpstr>
      <vt:lpstr>Arial</vt:lpstr>
      <vt:lpstr>Calibri</vt:lpstr>
      <vt:lpstr>Calibri Light</vt:lpstr>
      <vt:lpstr>Cambria Math</vt:lpstr>
      <vt:lpstr>Helvetica</vt:lpstr>
      <vt:lpstr>Helvetica Neue Medium</vt:lpstr>
      <vt:lpstr>Symbol</vt:lpstr>
      <vt:lpstr>System Font Regular</vt:lpstr>
      <vt:lpstr>Wingdings</vt:lpstr>
      <vt:lpstr>Office Theme</vt:lpstr>
      <vt:lpstr>Exclusive Reactions with  Proton Beam from SIS100</vt:lpstr>
      <vt:lpstr>Overarching Physics Objectives</vt:lpstr>
      <vt:lpstr>Physics with 30 GeV/c Proton Beams at FAIR</vt:lpstr>
      <vt:lpstr>Strangeness Physics with Proton Beam at SIS100</vt:lpstr>
      <vt:lpstr>Strangeness Physics with Proton Beam at SIS100</vt:lpstr>
      <vt:lpstr>Strangeness Physics with Proton Beam at SIS100</vt:lpstr>
      <vt:lpstr>Strangeness Physics with Proton Beam at SIS100</vt:lpstr>
      <vt:lpstr>Strangeness Physics with Proton Beam at SIS100</vt:lpstr>
      <vt:lpstr>Charm Physics with Proton Beam at SIS100</vt:lpstr>
      <vt:lpstr>Charm Physics with Proton Beam at SIS100</vt:lpstr>
      <vt:lpstr>Charm Physics with Proton Beam at SIS100</vt:lpstr>
      <vt:lpstr>Charm Physics with Proton Beam at SIS100</vt:lpstr>
      <vt:lpstr>Day-1 Physics with Proton Beam at SIS100</vt:lpstr>
      <vt:lpstr>PowerPoint Presentation</vt:lpstr>
      <vt:lpstr>Thank You !</vt:lpstr>
      <vt:lpstr>PowerPoint Presentation</vt:lpstr>
      <vt:lpstr>Strangeness Physics with Proton Beam at SIS100</vt:lpstr>
      <vt:lpstr>Charm Physics with Proton Beam at SIS100</vt:lpstr>
      <vt:lpstr>Charm Physics with Proton Beam at SIS100</vt:lpstr>
      <vt:lpstr>Charm Physics with Proton Beam at SIS100</vt:lpstr>
      <vt:lpstr>Physics Interest:  Exclusive Channels with Proton Beams</vt:lpstr>
      <vt:lpstr>Detector Configuration Assumed</vt:lpstr>
      <vt:lpstr>Contributions of FFN to CBM </vt:lpstr>
      <vt:lpstr>PowerPoint Presentation</vt:lpstr>
      <vt:lpstr>S/L CUSP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Physics Perspectives for FFN with  Proton Beams from SIS100</dc:title>
  <dc:creator>Microsoft Office User</dc:creator>
  <cp:lastModifiedBy>Microsoft Office User</cp:lastModifiedBy>
  <cp:revision>160</cp:revision>
  <cp:lastPrinted>2023-07-08T16:01:33Z</cp:lastPrinted>
  <dcterms:created xsi:type="dcterms:W3CDTF">2023-07-04T12:29:23Z</dcterms:created>
  <dcterms:modified xsi:type="dcterms:W3CDTF">2023-10-04T09:21:13Z</dcterms:modified>
</cp:coreProperties>
</file>