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312" r:id="rId2"/>
    <p:sldId id="372" r:id="rId3"/>
    <p:sldId id="370" r:id="rId4"/>
    <p:sldId id="379" r:id="rId5"/>
    <p:sldId id="315" r:id="rId6"/>
    <p:sldId id="378" r:id="rId7"/>
    <p:sldId id="365" r:id="rId8"/>
    <p:sldId id="364" r:id="rId9"/>
    <p:sldId id="366" r:id="rId10"/>
    <p:sldId id="369" r:id="rId11"/>
    <p:sldId id="371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900"/>
    <a:srgbClr val="009FE3"/>
    <a:srgbClr val="00FFFF"/>
    <a:srgbClr val="993366"/>
    <a:srgbClr val="004A6F"/>
    <a:srgbClr val="292929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6" autoAdjust="0"/>
    <p:restoredTop sz="96242" autoAdjust="0"/>
  </p:normalViewPr>
  <p:slideViewPr>
    <p:cSldViewPr snapToGrid="0">
      <p:cViewPr varScale="1">
        <p:scale>
          <a:sx n="105" d="100"/>
          <a:sy n="105" d="100"/>
        </p:scale>
        <p:origin x="13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DDA17-75F8-4D96-AD99-89D0A586F7FE}" type="datetimeFigureOut">
              <a:rPr lang="de-DE" smtClean="0"/>
              <a:t>08.02.2024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59C46-862B-440C-AB6A-1B3277DCCC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6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59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en-US" noProof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45455"/>
                </a:solidFill>
              </a:defRPr>
            </a:lvl1pPr>
            <a:lvl2pPr>
              <a:defRPr sz="2400">
                <a:solidFill>
                  <a:srgbClr val="545455"/>
                </a:solidFill>
              </a:defRPr>
            </a:lvl2pPr>
            <a:lvl3pPr>
              <a:defRPr sz="2400">
                <a:solidFill>
                  <a:srgbClr val="545455"/>
                </a:solidFill>
              </a:defRPr>
            </a:lvl3pPr>
            <a:lvl4pPr>
              <a:defRPr sz="2400">
                <a:solidFill>
                  <a:srgbClr val="545455"/>
                </a:solidFill>
              </a:defRPr>
            </a:lvl4pPr>
            <a:lvl5pPr>
              <a:defRPr sz="2400">
                <a:solidFill>
                  <a:srgbClr val="545455"/>
                </a:solidFill>
              </a:defRPr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39001762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>
            <a:cxnSpLocks/>
          </p:cNvCxnSpPr>
          <p:nvPr/>
        </p:nvCxnSpPr>
        <p:spPr bwMode="auto">
          <a:xfrm>
            <a:off x="480000" y="6309320"/>
            <a:ext cx="10248000" cy="0"/>
          </a:xfrm>
          <a:prstGeom prst="line">
            <a:avLst/>
          </a:prstGeom>
          <a:ln>
            <a:solidFill>
              <a:srgbClr val="004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4"/>
          <p:cNvSpPr>
            <a:spLocks noAdjustHandles="1"/>
          </p:cNvSpPr>
          <p:nvPr/>
        </p:nvSpPr>
        <p:spPr bwMode="auto">
          <a:xfrm>
            <a:off x="480001" y="6336000"/>
            <a:ext cx="958929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+mn-lt"/>
                <a:cs typeface="+mn-cs"/>
              </a:rPr>
              <a:t>Heidelberg University Hospital 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| </a:t>
            </a:r>
            <a:r>
              <a:rPr lang="en-GB" sz="1000" dirty="0"/>
              <a:t>Heidelberg Ion-Beam Therapy Centre 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|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 SX-Workshop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February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 2024 | Christian Schömers</a:t>
            </a:r>
          </a:p>
        </p:txBody>
      </p:sp>
      <p:pic>
        <p:nvPicPr>
          <p:cNvPr id="9" name="Picture 2" descr="\\fsa04\add03\UKOM-Jobserver\Jobserver\UKOM\171106UKOM_Logo_Akronym_UKHD_MFHD_Relaunch\171025Akronym_UKHD_positiv_negativ_CMYK_RGB_sw\171025Akronym_UKHD_positiv_rgb\171025Akronym_UKHD_positiv_rgb.png">
            <a:extLst>
              <a:ext uri="{FF2B5EF4-FFF2-40B4-BE49-F238E27FC236}">
                <a16:creationId xmlns:a16="http://schemas.microsoft.com/office/drawing/2014/main" id="{6BFC609E-36D3-4B10-AD89-688A3FC84B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00" y="6045531"/>
            <a:ext cx="50907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74" r:id="rId2"/>
  </p:sldLayoutIdLst>
  <p:hf sldNum="0" hdr="0" ftr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592B5F-C5B4-4536-A133-0E27A687D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1" y="508700"/>
            <a:ext cx="4664980" cy="133365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9365" y="3433919"/>
            <a:ext cx="756039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3600" dirty="0"/>
              <a:t>Heidelberg Ion-Beam Therapy Centre </a:t>
            </a:r>
            <a:br>
              <a:rPr lang="en-GB" sz="3600" dirty="0"/>
            </a:br>
            <a:r>
              <a:rPr lang="en-GB" sz="3600" dirty="0"/>
              <a:t>Overview	</a:t>
            </a:r>
          </a:p>
          <a:p>
            <a:endParaRPr lang="de-DE" sz="2400" dirty="0">
              <a:solidFill>
                <a:srgbClr val="004A6F"/>
              </a:solidFill>
            </a:endParaRPr>
          </a:p>
          <a:p>
            <a:r>
              <a:rPr lang="de-DE" sz="2400" dirty="0">
                <a:solidFill>
                  <a:srgbClr val="004A6F"/>
                </a:solidFill>
              </a:rPr>
              <a:t>SX-Workshop 02/2024</a:t>
            </a:r>
          </a:p>
          <a:p>
            <a:endParaRPr lang="de-DE" sz="2400" dirty="0">
              <a:solidFill>
                <a:srgbClr val="004A6F"/>
              </a:solidFill>
            </a:endParaRPr>
          </a:p>
        </p:txBody>
      </p:sp>
      <p:pic>
        <p:nvPicPr>
          <p:cNvPr id="3078" name="Picture 6" descr="\\fsa04\add03\UKOM-Jobserver\Jobserver\UKOM\171106UKOM_Logo_Akronym_UKHD_MFHD_Relaunch\171025Akronym_UKHD_positiv_negativ_CMYK_RGB_sw\171025Akronym_UKHD_negativ\171025Akronym_UKHD_negati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200" y="6044400"/>
            <a:ext cx="5091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fsx21\RAD-DAT\KliRad-Marketing\Fotosammlung sortiert\HIT\Bestrahlungsplanung\8 Bestrahlungsplanun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5376" r="29351" b="1235"/>
          <a:stretch/>
        </p:blipFill>
        <p:spPr bwMode="auto">
          <a:xfrm>
            <a:off x="6629618" y="384617"/>
            <a:ext cx="162726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\\fsx21\RAD-DAT\KliRad-Marketing\Fotosammlung sortiert\HIT\Behandlung\20121016_HIT_Gantry_Kontollraum1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6414" r="24174" b="6414"/>
          <a:stretch/>
        </p:blipFill>
        <p:spPr bwMode="auto">
          <a:xfrm>
            <a:off x="10427547" y="386490"/>
            <a:ext cx="164045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\\fsx21\RAD-DAT\KliRad-Marketing\Fotosammlung sortiert\HIT\Gantry Bestrahlungsplatz\HIT_b0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3" t="7247" r="19063"/>
          <a:stretch/>
        </p:blipFill>
        <p:spPr bwMode="auto">
          <a:xfrm>
            <a:off x="8499573" y="383269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DCDA647-9A1E-4A78-AEA3-98C95EDF8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>
          <a:xfrm>
            <a:off x="338334" y="372252"/>
            <a:ext cx="1608737" cy="162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61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C16BC-4195-436C-8E19-4FDBE280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– other current projects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130B83-A973-4387-AC59-260C6EB19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Control system upgrade</a:t>
            </a:r>
          </a:p>
          <a:p>
            <a:pPr lvl="1"/>
            <a:r>
              <a:rPr lang="en-US" dirty="0"/>
              <a:t>To allow for multi energy operation</a:t>
            </a:r>
          </a:p>
          <a:p>
            <a:pPr lvl="1"/>
            <a:r>
              <a:rPr lang="en-US" dirty="0"/>
              <a:t>Necessary</a:t>
            </a:r>
            <a:r>
              <a:rPr lang="de-DE" dirty="0"/>
              <a:t>: </a:t>
            </a:r>
            <a:r>
              <a:rPr lang="en-US" dirty="0"/>
              <a:t>new</a:t>
            </a:r>
            <a:r>
              <a:rPr lang="de-DE" dirty="0"/>
              <a:t> </a:t>
            </a:r>
            <a:r>
              <a:rPr lang="en-US" dirty="0"/>
              <a:t>frontend controllers</a:t>
            </a:r>
          </a:p>
          <a:p>
            <a:endParaRPr lang="en-US" dirty="0"/>
          </a:p>
          <a:p>
            <a:r>
              <a:rPr lang="en-US" dirty="0"/>
              <a:t>New RFQ</a:t>
            </a:r>
          </a:p>
          <a:p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6821E43-43F1-4F5C-8592-5848833B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4578"/>
          <a:stretch/>
        </p:blipFill>
        <p:spPr>
          <a:xfrm>
            <a:off x="472270" y="3633722"/>
            <a:ext cx="3962570" cy="2473025"/>
          </a:xfrm>
          <a:prstGeom prst="rect">
            <a:avLst/>
          </a:prstGeom>
        </p:spPr>
      </p:pic>
      <p:pic>
        <p:nvPicPr>
          <p:cNvPr id="7" name="Grafik 1" descr="Grafik 1">
            <a:extLst>
              <a:ext uri="{FF2B5EF4-FFF2-40B4-BE49-F238E27FC236}">
                <a16:creationId xmlns:a16="http://schemas.microsoft.com/office/drawing/2014/main" id="{0FEBF3F9-6E07-4A16-A5B4-43A570CCE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40" y="5729884"/>
            <a:ext cx="900000" cy="3768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8D10351-EBFC-46B4-83E0-F8A64F000FC6}"/>
              </a:ext>
            </a:extLst>
          </p:cNvPr>
          <p:cNvSpPr/>
          <p:nvPr/>
        </p:nvSpPr>
        <p:spPr>
          <a:xfrm>
            <a:off x="472270" y="5787491"/>
            <a:ext cx="168988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kern="0" dirty="0" err="1">
                <a:solidFill>
                  <a:srgbClr val="004A6F"/>
                </a:solidFill>
              </a:rPr>
              <a:t>LILac</a:t>
            </a:r>
            <a:r>
              <a:rPr lang="en-GB" b="1" kern="0" dirty="0">
                <a:solidFill>
                  <a:srgbClr val="004A6F"/>
                </a:solidFill>
              </a:rPr>
              <a:t>/NICA-RFQ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7900E44-457C-48F9-B241-5A477483A844}"/>
              </a:ext>
            </a:extLst>
          </p:cNvPr>
          <p:cNvSpPr/>
          <p:nvPr/>
        </p:nvSpPr>
        <p:spPr>
          <a:xfrm>
            <a:off x="4572170" y="55104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H. </a:t>
            </a:r>
            <a:r>
              <a:rPr lang="en-GB" sz="1200" dirty="0" err="1"/>
              <a:t>Höltermann</a:t>
            </a:r>
            <a:r>
              <a:rPr lang="en-GB" sz="1200" dirty="0"/>
              <a:t>†, H. </a:t>
            </a:r>
            <a:r>
              <a:rPr lang="en-GB" sz="1200" dirty="0" err="1"/>
              <a:t>Hähnel</a:t>
            </a:r>
            <a:r>
              <a:rPr lang="en-GB" sz="1200" dirty="0"/>
              <a:t>, B. </a:t>
            </a:r>
            <a:r>
              <a:rPr lang="en-GB" sz="1200" dirty="0" err="1"/>
              <a:t>Koubek</a:t>
            </a:r>
            <a:r>
              <a:rPr lang="en-GB" sz="1200" dirty="0"/>
              <a:t>, H. </a:t>
            </a:r>
            <a:r>
              <a:rPr lang="en-GB" sz="1200" dirty="0" err="1"/>
              <a:t>Podlech</a:t>
            </a:r>
            <a:r>
              <a:rPr lang="en-GB" sz="1200" dirty="0"/>
              <a:t>, U. Ratzinger TUNING AND RF MEASUREMENTS OF THE LILAC RFQ </a:t>
            </a:r>
            <a:r>
              <a:rPr lang="en-GB" sz="1200" i="1" dirty="0"/>
              <a:t>Proc. of 15th Int. Conf. on Heavy Ion Acc. Technology HIAT2022</a:t>
            </a:r>
            <a:r>
              <a:rPr lang="en-GB" sz="1200" dirty="0"/>
              <a:t>, Darmstadt, Germany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84B9C76-BA89-4AFF-AA19-79187AD0918E}"/>
              </a:ext>
            </a:extLst>
          </p:cNvPr>
          <p:cNvSpPr txBox="1">
            <a:spLocks/>
          </p:cNvSpPr>
          <p:nvPr/>
        </p:nvSpPr>
        <p:spPr bwMode="auto">
          <a:xfrm>
            <a:off x="4700016" y="3633722"/>
            <a:ext cx="7278624" cy="17854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2000" kern="0" dirty="0"/>
              <a:t>Order given to BEVATECH GmbH end of Nov. 2022</a:t>
            </a:r>
          </a:p>
          <a:p>
            <a:r>
              <a:rPr lang="en-GB" sz="2000" kern="0" dirty="0"/>
              <a:t>Project duration: 3 years</a:t>
            </a:r>
          </a:p>
          <a:p>
            <a:r>
              <a:rPr lang="en-GB" sz="2000" kern="0" dirty="0"/>
              <a:t>Electrode design in progress</a:t>
            </a:r>
          </a:p>
          <a:p>
            <a:r>
              <a:rPr lang="en-GB" sz="2000" kern="0" dirty="0"/>
              <a:t>Input beam (</a:t>
            </a:r>
            <a:r>
              <a:rPr lang="en-GB" sz="2000" kern="0" dirty="0" err="1"/>
              <a:t>twiss</a:t>
            </a:r>
            <a:r>
              <a:rPr lang="en-GB" sz="2000" kern="0" dirty="0"/>
              <a:t> parameter) provided by HIT (based on pepper pot measurements in LEBT)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D5A1449-1EA2-4B0E-AED5-DC0824E02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88" y="500103"/>
            <a:ext cx="1440028" cy="1411847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F1C84857-AEA5-43F2-9859-DF9F97CF1567}"/>
              </a:ext>
            </a:extLst>
          </p:cNvPr>
          <p:cNvGrpSpPr/>
          <p:nvPr/>
        </p:nvGrpSpPr>
        <p:grpSpPr>
          <a:xfrm>
            <a:off x="7281929" y="220575"/>
            <a:ext cx="3986057" cy="1558608"/>
            <a:chOff x="395288" y="1557338"/>
            <a:chExt cx="7808912" cy="2241550"/>
          </a:xfrm>
        </p:grpSpPr>
        <p:sp>
          <p:nvSpPr>
            <p:cNvPr id="38" name="Rechteck 50">
              <a:extLst>
                <a:ext uri="{FF2B5EF4-FFF2-40B4-BE49-F238E27FC236}">
                  <a16:creationId xmlns:a16="http://schemas.microsoft.com/office/drawing/2014/main" id="{FDEAF0BB-E737-48C0-B7D3-ECFBD71AE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7050" y="1773238"/>
              <a:ext cx="574675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39" name="Rechteck 49">
              <a:extLst>
                <a:ext uri="{FF2B5EF4-FFF2-40B4-BE49-F238E27FC236}">
                  <a16:creationId xmlns:a16="http://schemas.microsoft.com/office/drawing/2014/main" id="{B2779D38-B94C-416C-A855-DB639A853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50" y="1773238"/>
              <a:ext cx="828675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0" name="Rechteck 48">
              <a:extLst>
                <a:ext uri="{FF2B5EF4-FFF2-40B4-BE49-F238E27FC236}">
                  <a16:creationId xmlns:a16="http://schemas.microsoft.com/office/drawing/2014/main" id="{035A79C6-987E-4A86-84B6-F0DB2F005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1773238"/>
              <a:ext cx="1655762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1" name="Rechteck 7">
              <a:extLst>
                <a:ext uri="{FF2B5EF4-FFF2-40B4-BE49-F238E27FC236}">
                  <a16:creationId xmlns:a16="http://schemas.microsoft.com/office/drawing/2014/main" id="{D3C32E29-1199-42E5-BBFD-63E93291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413" y="1773238"/>
              <a:ext cx="1655762" cy="165735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42" name="Line 4">
              <a:extLst>
                <a:ext uri="{FF2B5EF4-FFF2-40B4-BE49-F238E27FC236}">
                  <a16:creationId xmlns:a16="http://schemas.microsoft.com/office/drawing/2014/main" id="{C830EA2D-F700-49A2-86E7-2BBA490A0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963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3AE020DE-E903-40DE-804D-E1F48AC405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8888" y="2565400"/>
              <a:ext cx="431800" cy="7207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3171A44D-C0FF-49A7-8639-15EA6444D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0688" y="2565400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7">
              <a:extLst>
                <a:ext uri="{FF2B5EF4-FFF2-40B4-BE49-F238E27FC236}">
                  <a16:creationId xmlns:a16="http://schemas.microsoft.com/office/drawing/2014/main" id="{FEE844AB-4E14-4DD4-96D5-D0B68E0AF4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1413" y="2133600"/>
              <a:ext cx="215900" cy="4318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8">
              <a:extLst>
                <a:ext uri="{FF2B5EF4-FFF2-40B4-BE49-F238E27FC236}">
                  <a16:creationId xmlns:a16="http://schemas.microsoft.com/office/drawing/2014/main" id="{497ADBEC-A6A8-4BFF-ACC2-9526AF149F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7313" y="2133600"/>
              <a:ext cx="360362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Line 9">
              <a:extLst>
                <a:ext uri="{FF2B5EF4-FFF2-40B4-BE49-F238E27FC236}">
                  <a16:creationId xmlns:a16="http://schemas.microsoft.com/office/drawing/2014/main" id="{B22EF017-4E5A-4A04-9A27-B73541B49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7675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10">
              <a:extLst>
                <a:ext uri="{FF2B5EF4-FFF2-40B4-BE49-F238E27FC236}">
                  <a16:creationId xmlns:a16="http://schemas.microsoft.com/office/drawing/2014/main" id="{752917DE-DE83-4216-94F0-FC8E3F92C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30550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Line 11">
              <a:extLst>
                <a:ext uri="{FF2B5EF4-FFF2-40B4-BE49-F238E27FC236}">
                  <a16:creationId xmlns:a16="http://schemas.microsoft.com/office/drawing/2014/main" id="{113A935A-A0A6-4AD2-A56B-938C35349C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9475" y="2422525"/>
              <a:ext cx="504825" cy="863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Line 12">
              <a:extLst>
                <a:ext uri="{FF2B5EF4-FFF2-40B4-BE49-F238E27FC236}">
                  <a16:creationId xmlns:a16="http://schemas.microsoft.com/office/drawing/2014/main" id="{D99C64B9-DDDF-4B3B-BFBD-EB442466A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2713" y="2422525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Line 13">
              <a:extLst>
                <a:ext uri="{FF2B5EF4-FFF2-40B4-BE49-F238E27FC236}">
                  <a16:creationId xmlns:a16="http://schemas.microsoft.com/office/drawing/2014/main" id="{FFFF7A66-C4D3-466D-BD0D-1013FE6DB7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3438" y="2133600"/>
              <a:ext cx="144462" cy="2889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14">
              <a:extLst>
                <a:ext uri="{FF2B5EF4-FFF2-40B4-BE49-F238E27FC236}">
                  <a16:creationId xmlns:a16="http://schemas.microsoft.com/office/drawing/2014/main" id="{6371918C-EF10-436B-912E-BC2F90FC5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900" y="2133600"/>
              <a:ext cx="360363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Line 15">
              <a:extLst>
                <a:ext uri="{FF2B5EF4-FFF2-40B4-BE49-F238E27FC236}">
                  <a16:creationId xmlns:a16="http://schemas.microsoft.com/office/drawing/2014/main" id="{8F642C4D-D7F2-44F0-8841-19646E553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8263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Line 16">
              <a:extLst>
                <a:ext uri="{FF2B5EF4-FFF2-40B4-BE49-F238E27FC236}">
                  <a16:creationId xmlns:a16="http://schemas.microsoft.com/office/drawing/2014/main" id="{5F7FAE6A-763D-4AE2-8473-C1A1F864A3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1138" y="3286125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Line 17">
              <a:extLst>
                <a:ext uri="{FF2B5EF4-FFF2-40B4-BE49-F238E27FC236}">
                  <a16:creationId xmlns:a16="http://schemas.microsoft.com/office/drawing/2014/main" id="{D84357FD-5577-49D0-972B-1B0FD4ECCD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80063" y="2278063"/>
              <a:ext cx="576262" cy="1008062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Line 18">
              <a:extLst>
                <a:ext uri="{FF2B5EF4-FFF2-40B4-BE49-F238E27FC236}">
                  <a16:creationId xmlns:a16="http://schemas.microsoft.com/office/drawing/2014/main" id="{1A5977D1-F0CB-42B6-B2E6-A10F0F9B36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6325" y="2278063"/>
              <a:ext cx="7207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Line 19">
              <a:extLst>
                <a:ext uri="{FF2B5EF4-FFF2-40B4-BE49-F238E27FC236}">
                  <a16:creationId xmlns:a16="http://schemas.microsoft.com/office/drawing/2014/main" id="{4D21F333-B46D-43BF-A16A-035E1B79F2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7050" y="2133600"/>
              <a:ext cx="71438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Line 20">
              <a:extLst>
                <a:ext uri="{FF2B5EF4-FFF2-40B4-BE49-F238E27FC236}">
                  <a16:creationId xmlns:a16="http://schemas.microsoft.com/office/drawing/2014/main" id="{415A7486-A9A6-4E83-9AB6-B1583A74A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8488" y="2133600"/>
              <a:ext cx="360362" cy="11525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Line 21">
              <a:extLst>
                <a:ext uri="{FF2B5EF4-FFF2-40B4-BE49-F238E27FC236}">
                  <a16:creationId xmlns:a16="http://schemas.microsoft.com/office/drawing/2014/main" id="{DB40BC9A-8A86-47FE-86CF-4718CA92F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8850" y="3286125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Text Box 40">
              <a:extLst>
                <a:ext uri="{FF2B5EF4-FFF2-40B4-BE49-F238E27FC236}">
                  <a16:creationId xmlns:a16="http://schemas.microsoft.com/office/drawing/2014/main" id="{C072648E-F803-4734-8013-7D853E86BA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251" y="2225675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#1</a:t>
              </a:r>
            </a:p>
          </p:txBody>
        </p:sp>
        <p:sp>
          <p:nvSpPr>
            <p:cNvPr id="61" name="Text Box 41">
              <a:extLst>
                <a:ext uri="{FF2B5EF4-FFF2-40B4-BE49-F238E27FC236}">
                  <a16:creationId xmlns:a16="http://schemas.microsoft.com/office/drawing/2014/main" id="{942A26D0-399A-4B23-988B-FE8AAC175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1943" y="1984484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#2</a:t>
              </a:r>
            </a:p>
          </p:txBody>
        </p:sp>
        <p:sp>
          <p:nvSpPr>
            <p:cNvPr id="62" name="Text Box 42">
              <a:extLst>
                <a:ext uri="{FF2B5EF4-FFF2-40B4-BE49-F238E27FC236}">
                  <a16:creationId xmlns:a16="http://schemas.microsoft.com/office/drawing/2014/main" id="{542C7455-B28F-4384-8E8A-C046691D4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2865" y="1892579"/>
              <a:ext cx="1219749" cy="44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#3</a:t>
              </a:r>
            </a:p>
          </p:txBody>
        </p:sp>
        <p:cxnSp>
          <p:nvCxnSpPr>
            <p:cNvPr id="63" name="Gerade Verbindung mit Pfeil 2">
              <a:extLst>
                <a:ext uri="{FF2B5EF4-FFF2-40B4-BE49-F238E27FC236}">
                  <a16:creationId xmlns:a16="http://schemas.microsoft.com/office/drawing/2014/main" id="{1EF9E496-F28C-4F60-9019-1EF9AB0D1C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69963" y="1557338"/>
              <a:ext cx="0" cy="19446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mit Pfeil 5">
              <a:extLst>
                <a:ext uri="{FF2B5EF4-FFF2-40B4-BE49-F238E27FC236}">
                  <a16:creationId xmlns:a16="http://schemas.microsoft.com/office/drawing/2014/main" id="{6111C812-A004-4661-9C52-5B98A1BC62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7088" y="3430588"/>
              <a:ext cx="7129462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5" name="Textfeld 6">
              <a:extLst>
                <a:ext uri="{FF2B5EF4-FFF2-40B4-BE49-F238E27FC236}">
                  <a16:creationId xmlns:a16="http://schemas.microsoft.com/office/drawing/2014/main" id="{4C43F8D9-FEAB-4023-AAB7-A6BEB10EA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1773238"/>
              <a:ext cx="674688" cy="92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dirty="0">
                  <a:solidFill>
                    <a:schemeClr val="tx1"/>
                  </a:solidFill>
                </a:rPr>
                <a:t>   B</a:t>
              </a:r>
            </a:p>
          </p:txBody>
        </p:sp>
        <p:sp>
          <p:nvSpPr>
            <p:cNvPr id="66" name="Textfeld 46">
              <a:extLst>
                <a:ext uri="{FF2B5EF4-FFF2-40B4-BE49-F238E27FC236}">
                  <a16:creationId xmlns:a16="http://schemas.microsoft.com/office/drawing/2014/main" id="{1EB67124-89C9-4C49-B0CC-017496BCB4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63" y="3430588"/>
              <a:ext cx="2492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>
                  <a:solidFill>
                    <a:schemeClr val="tx1"/>
                  </a:solidFill>
                </a:rPr>
                <a:t>t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976A6E8D-56FF-455E-84B6-F42F430670E4}"/>
              </a:ext>
            </a:extLst>
          </p:cNvPr>
          <p:cNvGrpSpPr/>
          <p:nvPr/>
        </p:nvGrpSpPr>
        <p:grpSpPr>
          <a:xfrm>
            <a:off x="7305422" y="1605212"/>
            <a:ext cx="3962565" cy="1626698"/>
            <a:chOff x="468313" y="1547813"/>
            <a:chExt cx="7735893" cy="2241548"/>
          </a:xfrm>
        </p:grpSpPr>
        <p:sp>
          <p:nvSpPr>
            <p:cNvPr id="67" name="Rechteck 46">
              <a:extLst>
                <a:ext uri="{FF2B5EF4-FFF2-40B4-BE49-F238E27FC236}">
                  <a16:creationId xmlns:a16="http://schemas.microsoft.com/office/drawing/2014/main" id="{DC187CC6-E99D-4FC9-94E3-61A10D903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916" y="1763713"/>
              <a:ext cx="574676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68" name="Rechteck 55">
              <a:extLst>
                <a:ext uri="{FF2B5EF4-FFF2-40B4-BE49-F238E27FC236}">
                  <a16:creationId xmlns:a16="http://schemas.microsoft.com/office/drawing/2014/main" id="{8F855917-1708-46E2-934E-971A51BF3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838" y="1763713"/>
              <a:ext cx="777875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69" name="Rechteck 56">
              <a:extLst>
                <a:ext uri="{FF2B5EF4-FFF2-40B4-BE49-F238E27FC236}">
                  <a16:creationId xmlns:a16="http://schemas.microsoft.com/office/drawing/2014/main" id="{ED234FBD-339E-4D6F-9FD2-93B74FDE5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264" y="1763713"/>
              <a:ext cx="209551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70" name="Rechteck 57">
              <a:extLst>
                <a:ext uri="{FF2B5EF4-FFF2-40B4-BE49-F238E27FC236}">
                  <a16:creationId xmlns:a16="http://schemas.microsoft.com/office/drawing/2014/main" id="{EA1D9766-FE40-4F39-BD67-27405B959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790" y="1763713"/>
              <a:ext cx="209551" cy="1655760"/>
            </a:xfrm>
            <a:prstGeom prst="rect">
              <a:avLst/>
            </a:prstGeom>
            <a:pattFill prst="ltUpDiag">
              <a:fgClr>
                <a:srgbClr val="FF7C80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altLang="en-US"/>
            </a:p>
          </p:txBody>
        </p:sp>
        <p:sp>
          <p:nvSpPr>
            <p:cNvPr id="71" name="Line 22">
              <a:extLst>
                <a:ext uri="{FF2B5EF4-FFF2-40B4-BE49-F238E27FC236}">
                  <a16:creationId xmlns:a16="http://schemas.microsoft.com/office/drawing/2014/main" id="{426EF7BF-9318-400E-9F38-A62C54FF1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551" y="3276599"/>
              <a:ext cx="28892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Line 23">
              <a:extLst>
                <a:ext uri="{FF2B5EF4-FFF2-40B4-BE49-F238E27FC236}">
                  <a16:creationId xmlns:a16="http://schemas.microsoft.com/office/drawing/2014/main" id="{B68ADAF8-254A-400E-B572-53B7120AE9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0476" y="2555874"/>
              <a:ext cx="431800" cy="72072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24">
              <a:extLst>
                <a:ext uri="{FF2B5EF4-FFF2-40B4-BE49-F238E27FC236}">
                  <a16:creationId xmlns:a16="http://schemas.microsoft.com/office/drawing/2014/main" id="{A79F14B7-6E4B-42B1-BC0D-3852DCCA44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2275" y="2555874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29">
              <a:extLst>
                <a:ext uri="{FF2B5EF4-FFF2-40B4-BE49-F238E27FC236}">
                  <a16:creationId xmlns:a16="http://schemas.microsoft.com/office/drawing/2014/main" id="{0613A3FE-B56C-4FDA-9D04-24B3E07076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1415" y="2411413"/>
              <a:ext cx="73025" cy="14446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Line 30">
              <a:extLst>
                <a:ext uri="{FF2B5EF4-FFF2-40B4-BE49-F238E27FC236}">
                  <a16:creationId xmlns:a16="http://schemas.microsoft.com/office/drawing/2014/main" id="{1DD28048-581F-473E-936B-6C8D626149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440" y="2411413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Line 31">
              <a:extLst>
                <a:ext uri="{FF2B5EF4-FFF2-40B4-BE49-F238E27FC236}">
                  <a16:creationId xmlns:a16="http://schemas.microsoft.com/office/drawing/2014/main" id="{9D657642-A734-4FEB-A96C-8BF26646AD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3578" y="2268538"/>
              <a:ext cx="73025" cy="142875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Line 36">
              <a:extLst>
                <a:ext uri="{FF2B5EF4-FFF2-40B4-BE49-F238E27FC236}">
                  <a16:creationId xmlns:a16="http://schemas.microsoft.com/office/drawing/2014/main" id="{60B317FF-3DB7-431A-A620-8B1F5491EC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3" y="2268538"/>
              <a:ext cx="720726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Line 38">
              <a:extLst>
                <a:ext uri="{FF2B5EF4-FFF2-40B4-BE49-F238E27FC236}">
                  <a16:creationId xmlns:a16="http://schemas.microsoft.com/office/drawing/2014/main" id="{B26988AE-4532-4EA5-AFED-4439F0129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7179" y="2124075"/>
              <a:ext cx="360363" cy="115252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Line 39">
              <a:extLst>
                <a:ext uri="{FF2B5EF4-FFF2-40B4-BE49-F238E27FC236}">
                  <a16:creationId xmlns:a16="http://schemas.microsoft.com/office/drawing/2014/main" id="{B273A25F-5B18-41F4-B293-4D4A2E143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27542" y="3276599"/>
              <a:ext cx="14287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Line 37">
              <a:extLst>
                <a:ext uri="{FF2B5EF4-FFF2-40B4-BE49-F238E27FC236}">
                  <a16:creationId xmlns:a16="http://schemas.microsoft.com/office/drawing/2014/main" id="{8E156D82-1A76-4939-A723-A80DC376F6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5740" y="2124075"/>
              <a:ext cx="71436" cy="144463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81" name="Gerade Verbindung mit Pfeil 47">
              <a:extLst>
                <a:ext uri="{FF2B5EF4-FFF2-40B4-BE49-F238E27FC236}">
                  <a16:creationId xmlns:a16="http://schemas.microsoft.com/office/drawing/2014/main" id="{C47BCBFA-639B-4D4F-92F4-3026FE98F90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69964" y="1547813"/>
              <a:ext cx="0" cy="194468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mit Pfeil 48">
              <a:extLst>
                <a:ext uri="{FF2B5EF4-FFF2-40B4-BE49-F238E27FC236}">
                  <a16:creationId xmlns:a16="http://schemas.microsoft.com/office/drawing/2014/main" id="{C3A73A2C-A07F-4933-BC94-0BD6715313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27087" y="3419473"/>
              <a:ext cx="712946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Textfeld 50">
              <a:extLst>
                <a:ext uri="{FF2B5EF4-FFF2-40B4-BE49-F238E27FC236}">
                  <a16:creationId xmlns:a16="http://schemas.microsoft.com/office/drawing/2014/main" id="{B4EFA74C-8E40-4C17-B30A-77E4F291C5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4969" y="3419473"/>
              <a:ext cx="2492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>
                  <a:solidFill>
                    <a:schemeClr val="tx1"/>
                  </a:solidFill>
                </a:rPr>
                <a:t>t</a:t>
              </a: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84" name="Text Box 40">
              <a:extLst>
                <a:ext uri="{FF2B5EF4-FFF2-40B4-BE49-F238E27FC236}">
                  <a16:creationId xmlns:a16="http://schemas.microsoft.com/office/drawing/2014/main" id="{BBA0BB66-96F8-44B3-B03E-FE88B5974E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868" y="2171196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#1</a:t>
              </a:r>
            </a:p>
          </p:txBody>
        </p:sp>
        <p:sp>
          <p:nvSpPr>
            <p:cNvPr id="85" name="Text Box 41">
              <a:extLst>
                <a:ext uri="{FF2B5EF4-FFF2-40B4-BE49-F238E27FC236}">
                  <a16:creationId xmlns:a16="http://schemas.microsoft.com/office/drawing/2014/main" id="{5666BFE8-B4BE-4052-8952-8E1109C19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9467" y="1952943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#2</a:t>
              </a:r>
            </a:p>
          </p:txBody>
        </p:sp>
        <p:sp>
          <p:nvSpPr>
            <p:cNvPr id="86" name="Text Box 42">
              <a:extLst>
                <a:ext uri="{FF2B5EF4-FFF2-40B4-BE49-F238E27FC236}">
                  <a16:creationId xmlns:a16="http://schemas.microsoft.com/office/drawing/2014/main" id="{FC07788E-DD89-43FA-8C27-B119DCDAC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5790" y="1823566"/>
              <a:ext cx="1150670" cy="43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400" dirty="0">
                  <a:solidFill>
                    <a:schemeClr val="tx1"/>
                  </a:solidFill>
                </a:rPr>
                <a:t>IES #3</a:t>
              </a:r>
            </a:p>
          </p:txBody>
        </p:sp>
        <p:sp>
          <p:nvSpPr>
            <p:cNvPr id="87" name="Textfeld 6">
              <a:extLst>
                <a:ext uri="{FF2B5EF4-FFF2-40B4-BE49-F238E27FC236}">
                  <a16:creationId xmlns:a16="http://schemas.microsoft.com/office/drawing/2014/main" id="{A33C6570-7D56-4B9C-B0BA-6F71C05678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1773237"/>
              <a:ext cx="674687" cy="91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altLang="en-US" dirty="0">
                  <a:solidFill>
                    <a:schemeClr val="tx1"/>
                  </a:solidFill>
                </a:rPr>
                <a:t>  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26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F07BE8-9172-4D65-8E01-6F2820183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AAD1A2-890E-4820-A0E3-A473775F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728" y="1316736"/>
            <a:ext cx="2066543" cy="1143000"/>
          </a:xfrm>
        </p:spPr>
        <p:txBody>
          <a:bodyPr/>
          <a:lstStyle/>
          <a:p>
            <a:r>
              <a:rPr lang="de-DE" altLang="en-US" dirty="0" err="1">
                <a:solidFill>
                  <a:srgbClr val="FFFF00"/>
                </a:solidFill>
              </a:rPr>
              <a:t>Thank</a:t>
            </a:r>
            <a:r>
              <a:rPr lang="de-DE" altLang="en-US" dirty="0">
                <a:solidFill>
                  <a:srgbClr val="FFFF00"/>
                </a:solidFill>
              </a:rPr>
              <a:t> </a:t>
            </a:r>
            <a:r>
              <a:rPr lang="de-DE" altLang="en-US" dirty="0" err="1">
                <a:solidFill>
                  <a:srgbClr val="FFFF00"/>
                </a:solidFill>
              </a:rPr>
              <a:t>you</a:t>
            </a:r>
            <a:r>
              <a:rPr lang="de-DE" altLang="en-US" dirty="0">
                <a:solidFill>
                  <a:srgbClr val="FFFF00"/>
                </a:solidFill>
              </a:rPr>
              <a:t>!</a:t>
            </a:r>
            <a:br>
              <a:rPr lang="en-GB" dirty="0">
                <a:solidFill>
                  <a:srgbClr val="FFFF00"/>
                </a:solidFill>
              </a:rPr>
            </a:br>
            <a:endParaRPr lang="en-GB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0140442-6613-4E65-87E3-17748EB01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9" y="143313"/>
            <a:ext cx="11521440" cy="19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85000"/>
                  </a:schemeClr>
                </a:solidFill>
              </a:rPr>
              <a:t>M. Galonska et al. "Multi-Energy Trial Operation of the HIT Medical Synchrotron: Accelerator Model and Data Supply." Proc. of IPAC2017, Copenhagen.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85000"/>
                  </a:schemeClr>
                </a:solidFill>
              </a:rPr>
              <a:t>C. </a:t>
            </a:r>
            <a:r>
              <a:rPr lang="en-US" sz="1200" dirty="0" err="1">
                <a:solidFill>
                  <a:schemeClr val="bg2">
                    <a:lumMod val="85000"/>
                  </a:schemeClr>
                </a:solidFill>
              </a:rPr>
              <a:t>Schoemers</a:t>
            </a:r>
            <a:r>
              <a:rPr lang="en-US" sz="1200" dirty="0">
                <a:solidFill>
                  <a:schemeClr val="bg2">
                    <a:lumMod val="85000"/>
                  </a:schemeClr>
                </a:solidFill>
              </a:rPr>
              <a:t> et al. "Reacceleration of ion beams for particle therapy." Proc. of IPAC2014, Dresden.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2">
                    <a:lumMod val="85000"/>
                  </a:schemeClr>
                </a:solidFill>
              </a:rPr>
              <a:t>H. </a:t>
            </a:r>
            <a:r>
              <a:rPr lang="en-GB" sz="1200" dirty="0" err="1">
                <a:solidFill>
                  <a:schemeClr val="bg2">
                    <a:lumMod val="85000"/>
                  </a:schemeClr>
                </a:solidFill>
              </a:rPr>
              <a:t>Höltermann</a:t>
            </a:r>
            <a:r>
              <a:rPr lang="en-GB" sz="1200" dirty="0">
                <a:solidFill>
                  <a:schemeClr val="bg2">
                    <a:lumMod val="85000"/>
                  </a:schemeClr>
                </a:solidFill>
              </a:rPr>
              <a:t>†, H. </a:t>
            </a:r>
            <a:r>
              <a:rPr lang="en-GB" sz="1200" dirty="0" err="1">
                <a:solidFill>
                  <a:schemeClr val="bg2">
                    <a:lumMod val="85000"/>
                  </a:schemeClr>
                </a:solidFill>
              </a:rPr>
              <a:t>Hähnel</a:t>
            </a:r>
            <a:r>
              <a:rPr lang="en-GB" sz="1200" dirty="0">
                <a:solidFill>
                  <a:schemeClr val="bg2">
                    <a:lumMod val="85000"/>
                  </a:schemeClr>
                </a:solidFill>
              </a:rPr>
              <a:t>, B. </a:t>
            </a:r>
            <a:r>
              <a:rPr lang="en-GB" sz="1200" dirty="0" err="1">
                <a:solidFill>
                  <a:schemeClr val="bg2">
                    <a:lumMod val="85000"/>
                  </a:schemeClr>
                </a:solidFill>
              </a:rPr>
              <a:t>Koubek</a:t>
            </a:r>
            <a:r>
              <a:rPr lang="en-GB" sz="1200" dirty="0">
                <a:solidFill>
                  <a:schemeClr val="bg2">
                    <a:lumMod val="85000"/>
                  </a:schemeClr>
                </a:solidFill>
              </a:rPr>
              <a:t>, H. </a:t>
            </a:r>
            <a:r>
              <a:rPr lang="en-GB" sz="1200" dirty="0" err="1">
                <a:solidFill>
                  <a:schemeClr val="bg2">
                    <a:lumMod val="85000"/>
                  </a:schemeClr>
                </a:solidFill>
              </a:rPr>
              <a:t>Podlech</a:t>
            </a:r>
            <a:r>
              <a:rPr lang="en-GB" sz="1200" dirty="0">
                <a:solidFill>
                  <a:schemeClr val="bg2">
                    <a:lumMod val="85000"/>
                  </a:schemeClr>
                </a:solidFill>
              </a:rPr>
              <a:t>, U. Ratzinger TUNING AND RF MEASUREMENTS OF THE LILAC RFQ Proc. of 15th Int. Conf. on Heavy Ion Acc. Technology HIAT2022, Darmstadt, Germany</a:t>
            </a:r>
            <a:endParaRPr lang="en-US" sz="1200" dirty="0">
              <a:solidFill>
                <a:schemeClr val="bg2">
                  <a:lumMod val="8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6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B64C4-6FD2-4AAA-85D3-42F55278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5558A6-324C-4BE3-B5D7-D172F5CD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T:\ext04\HIT-AUSTAUSCH\Public\Bilder\Bilder HIT Broschüre 2012\Air_030609083.JPG">
            <a:extLst>
              <a:ext uri="{FF2B5EF4-FFF2-40B4-BE49-F238E27FC236}">
                <a16:creationId xmlns:a16="http://schemas.microsoft.com/office/drawing/2014/main" id="{79C6C295-1359-4C44-9AE3-75268C17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0"/>
            <a:ext cx="11669116" cy="68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9">
            <a:extLst>
              <a:ext uri="{FF2B5EF4-FFF2-40B4-BE49-F238E27FC236}">
                <a16:creationId xmlns:a16="http://schemas.microsoft.com/office/drawing/2014/main" id="{972FF518-6039-496D-B15F-C6D16CDDD0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7544" y="2909814"/>
            <a:ext cx="639445" cy="610812"/>
          </a:xfrm>
          <a:prstGeom prst="line">
            <a:avLst/>
          </a:prstGeom>
          <a:noFill/>
          <a:ln w="107950">
            <a:solidFill>
              <a:srgbClr val="E67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09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C7722-FC50-4365-A51B-AA908C92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</a:t>
            </a:r>
            <a:br>
              <a:rPr lang="de-DE" dirty="0"/>
            </a:br>
            <a:r>
              <a:rPr lang="de-DE" dirty="0" err="1"/>
              <a:t>History</a:t>
            </a:r>
            <a:r>
              <a:rPr lang="de-DE" dirty="0"/>
              <a:t> – beam </a:t>
            </a:r>
            <a:r>
              <a:rPr lang="de-DE" dirty="0" err="1"/>
              <a:t>parameters</a:t>
            </a:r>
            <a:r>
              <a:rPr lang="de-DE" dirty="0"/>
              <a:t> – </a:t>
            </a:r>
            <a:r>
              <a:rPr lang="de-DE" dirty="0" err="1"/>
              <a:t>patients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94744B-5108-4286-8039-2641F95F7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Successor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GSI </a:t>
            </a:r>
            <a:r>
              <a:rPr lang="de-DE" dirty="0" err="1"/>
              <a:t>pilot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(&gt; 400 </a:t>
            </a:r>
            <a:r>
              <a:rPr lang="de-DE" dirty="0" err="1"/>
              <a:t>pat</a:t>
            </a:r>
            <a:r>
              <a:rPr lang="de-DE" dirty="0"/>
              <a:t>.)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hospital based IMPT-facility in Europe</a:t>
            </a:r>
            <a:endParaRPr lang="de-DE" dirty="0"/>
          </a:p>
          <a:p>
            <a:r>
              <a:rPr lang="de-DE" dirty="0"/>
              <a:t>≈ 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700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/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2009</a:t>
            </a:r>
          </a:p>
          <a:p>
            <a:r>
              <a:rPr lang="en-US" dirty="0"/>
              <a:t>Total No. of patients treated &gt; </a:t>
            </a:r>
            <a:r>
              <a:rPr lang="en-US" dirty="0">
                <a:solidFill>
                  <a:srgbClr val="009FE3"/>
                </a:solidFill>
              </a:rPr>
              <a:t>8000</a:t>
            </a:r>
            <a:endParaRPr lang="de-DE" dirty="0">
              <a:solidFill>
                <a:srgbClr val="009FE3"/>
              </a:solidFill>
            </a:endParaRPr>
          </a:p>
          <a:p>
            <a:r>
              <a:rPr lang="en-US" dirty="0"/>
              <a:t>≈ 40 % gantry, 60 % horizontal </a:t>
            </a:r>
          </a:p>
          <a:p>
            <a:r>
              <a:rPr lang="en-US" dirty="0"/>
              <a:t>Large variation of beam parameters</a:t>
            </a:r>
          </a:p>
          <a:p>
            <a:r>
              <a:rPr lang="en-US" dirty="0"/>
              <a:t>Carbon / Protons: </a:t>
            </a:r>
          </a:p>
          <a:p>
            <a:pPr lvl="1"/>
            <a:r>
              <a:rPr lang="en-US" dirty="0"/>
              <a:t>50 / 50 (patients) </a:t>
            </a:r>
          </a:p>
          <a:p>
            <a:pPr lvl="1"/>
            <a:r>
              <a:rPr lang="en-US" dirty="0"/>
              <a:t>1⁄3  /  2⁄3  (fractions)</a:t>
            </a: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Helium:</a:t>
            </a:r>
          </a:p>
          <a:p>
            <a:pPr lvl="1"/>
            <a:r>
              <a:rPr lang="en-US" dirty="0"/>
              <a:t>3 Patients have been treated with until end of 2023 (compassionate use)</a:t>
            </a:r>
          </a:p>
          <a:p>
            <a:pPr lvl="1"/>
            <a:r>
              <a:rPr lang="en-US" dirty="0"/>
              <a:t>Regular treatments with Helium will most likely start in 2024.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de-DE" dirty="0"/>
          </a:p>
          <a:p>
            <a:endParaRPr lang="en-GB" dirty="0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C1370911-0EC0-44BF-8E91-9594E0D73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147085"/>
              </p:ext>
            </p:extLst>
          </p:nvPr>
        </p:nvGraphicFramePr>
        <p:xfrm>
          <a:off x="6180083" y="2388479"/>
          <a:ext cx="5772149" cy="2523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037">
                  <a:extLst>
                    <a:ext uri="{9D8B030D-6E8A-4147-A177-3AD203B41FA5}">
                      <a16:colId xmlns:a16="http://schemas.microsoft.com/office/drawing/2014/main" val="1453041703"/>
                    </a:ext>
                  </a:extLst>
                </a:gridCol>
                <a:gridCol w="1443037">
                  <a:extLst>
                    <a:ext uri="{9D8B030D-6E8A-4147-A177-3AD203B41FA5}">
                      <a16:colId xmlns:a16="http://schemas.microsoft.com/office/drawing/2014/main" val="3133726422"/>
                    </a:ext>
                  </a:extLst>
                </a:gridCol>
                <a:gridCol w="1443584">
                  <a:extLst>
                    <a:ext uri="{9D8B030D-6E8A-4147-A177-3AD203B41FA5}">
                      <a16:colId xmlns:a16="http://schemas.microsoft.com/office/drawing/2014/main" val="1752354672"/>
                    </a:ext>
                  </a:extLst>
                </a:gridCol>
                <a:gridCol w="1442491">
                  <a:extLst>
                    <a:ext uri="{9D8B030D-6E8A-4147-A177-3AD203B41FA5}">
                      <a16:colId xmlns:a16="http://schemas.microsoft.com/office/drawing/2014/main" val="20335195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800" dirty="0"/>
                        <a:t>Therapy </a:t>
                      </a:r>
                      <a:r>
                        <a:rPr lang="de-DE" sz="2800" dirty="0" err="1"/>
                        <a:t>Beams</a:t>
                      </a:r>
                      <a:endParaRPr lang="en-GB" sz="2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Energy [</a:t>
                      </a:r>
                      <a:r>
                        <a:rPr lang="de-DE" sz="1800" dirty="0" err="1"/>
                        <a:t>MeV</a:t>
                      </a:r>
                      <a:r>
                        <a:rPr lang="de-DE" sz="1800" dirty="0"/>
                        <a:t>/u]</a:t>
                      </a:r>
                      <a:endParaRPr lang="en-GB" sz="1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 err="1"/>
                        <a:t>Intensity</a:t>
                      </a:r>
                      <a:r>
                        <a:rPr lang="de-DE" sz="1800" dirty="0"/>
                        <a:t> (</a:t>
                      </a:r>
                      <a:r>
                        <a:rPr lang="de-DE" sz="1800" dirty="0" err="1"/>
                        <a:t>typical</a:t>
                      </a:r>
                      <a:r>
                        <a:rPr lang="de-DE" sz="1800" dirty="0"/>
                        <a:t>) [</a:t>
                      </a:r>
                      <a:r>
                        <a:rPr lang="de-DE" sz="1800" dirty="0" err="1"/>
                        <a:t>particles</a:t>
                      </a:r>
                      <a:r>
                        <a:rPr lang="de-DE" sz="1800" dirty="0"/>
                        <a:t>/s]</a:t>
                      </a:r>
                      <a:endParaRPr lang="en-GB" sz="1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Beam Size (FWHM) [mm]</a:t>
                      </a:r>
                      <a:endParaRPr lang="en-GB" sz="1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114719"/>
                  </a:ext>
                </a:extLst>
              </a:tr>
              <a:tr h="392437">
                <a:tc>
                  <a:txBody>
                    <a:bodyPr/>
                    <a:lstStyle/>
                    <a:p>
                      <a:r>
                        <a:rPr lang="de-DE" sz="1800" dirty="0"/>
                        <a:t>Protons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48 – 221 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3.2 ∙ 10</a:t>
                      </a:r>
                      <a:r>
                        <a:rPr lang="de-DE" sz="1800" baseline="30000" dirty="0"/>
                        <a:t>9</a:t>
                      </a:r>
                      <a:endParaRPr lang="en-GB" sz="1800" baseline="300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 – 33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847320"/>
                  </a:ext>
                </a:extLst>
              </a:tr>
              <a:tr h="395334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GB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Helium</a:t>
                      </a:r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endParaRPr lang="en-GB" sz="1800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50 – 221 </a:t>
                      </a:r>
                      <a:endParaRPr lang="en-GB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8 ∙ 10</a:t>
                      </a:r>
                      <a:r>
                        <a:rPr lang="de-DE" sz="1800" baseline="30000" dirty="0"/>
                        <a:t>8</a:t>
                      </a:r>
                      <a:endParaRPr lang="en-GB" sz="1800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5 – 21 </a:t>
                      </a:r>
                      <a:endParaRPr lang="en-GB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09341"/>
                  </a:ext>
                </a:extLst>
              </a:tr>
              <a:tr h="395334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de-DE" sz="1800" dirty="0"/>
                        <a:t>Carbon</a:t>
                      </a:r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6+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89 – 430 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8 ∙ 10</a:t>
                      </a:r>
                      <a:r>
                        <a:rPr lang="de-DE" sz="1800" baseline="30000" dirty="0"/>
                        <a:t>7</a:t>
                      </a:r>
                      <a:endParaRPr lang="en-GB" sz="1800" baseline="300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 – 13  </a:t>
                      </a:r>
                      <a:endParaRPr lang="en-GB" sz="1800" dirty="0"/>
                    </a:p>
                  </a:txBody>
                  <a:tcPr>
                    <a:solidFill>
                      <a:srgbClr val="BFD2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21617"/>
                  </a:ext>
                </a:extLst>
              </a:tr>
              <a:tr h="395334"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lang="de-DE" sz="1800" dirty="0"/>
                        <a:t>Oxygen</a:t>
                      </a:r>
                      <a:r>
                        <a:rPr lang="en-GB" sz="1800" b="0" i="0" u="none" strike="noStrike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8+</a:t>
                      </a:r>
                      <a:endParaRPr lang="en-GB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104 – 430 </a:t>
                      </a:r>
                      <a:endParaRPr lang="en-GB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4 ∙ 10</a:t>
                      </a:r>
                      <a:r>
                        <a:rPr lang="de-DE" sz="1800" baseline="30000" dirty="0"/>
                        <a:t>7</a:t>
                      </a:r>
                      <a:endParaRPr lang="en-GB" sz="1800" baseline="30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3 – 13 </a:t>
                      </a:r>
                      <a:endParaRPr lang="en-GB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79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213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41346-7F4F-47BD-A147-8F75ECD5B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– Operating concept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CECA2A-471B-4A41-8F7E-937CC7D85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team: ~20 people</a:t>
            </a:r>
          </a:p>
          <a:p>
            <a:pPr lvl="1"/>
            <a:r>
              <a:rPr lang="en-US" dirty="0"/>
              <a:t>Physicists, engineers, technicians</a:t>
            </a:r>
          </a:p>
          <a:p>
            <a:pPr lvl="1"/>
            <a:r>
              <a:rPr lang="en-US" dirty="0"/>
              <a:t>2 accelerator operators on-site, 24/7</a:t>
            </a:r>
          </a:p>
          <a:p>
            <a:pPr lvl="1"/>
            <a:r>
              <a:rPr lang="en-US" dirty="0"/>
              <a:t>On-call duty for each maintenance group</a:t>
            </a:r>
          </a:p>
          <a:p>
            <a:endParaRPr lang="en-US" dirty="0"/>
          </a:p>
          <a:p>
            <a:r>
              <a:rPr lang="en-US" dirty="0"/>
              <a:t>Availability of accelerator:</a:t>
            </a:r>
          </a:p>
          <a:p>
            <a:pPr lvl="1"/>
            <a:r>
              <a:rPr lang="en-US" dirty="0"/>
              <a:t>&gt; 330 days of operation per year</a:t>
            </a:r>
          </a:p>
          <a:p>
            <a:pPr lvl="1"/>
            <a:r>
              <a:rPr lang="en-US" dirty="0"/>
              <a:t>1 shutdown Christmas – 1</a:t>
            </a:r>
            <a:r>
              <a:rPr lang="en-US" baseline="30000" dirty="0"/>
              <a:t>st</a:t>
            </a:r>
            <a:r>
              <a:rPr lang="en-US" dirty="0"/>
              <a:t> week in January</a:t>
            </a:r>
          </a:p>
          <a:p>
            <a:pPr lvl="1"/>
            <a:r>
              <a:rPr lang="en-US" dirty="0"/>
              <a:t>5  maintenance blocks 2 days each</a:t>
            </a:r>
          </a:p>
          <a:p>
            <a:pPr lvl="1"/>
            <a:r>
              <a:rPr lang="en-US" dirty="0"/>
              <a:t>12 single maintenance days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EE9E3B-0D80-44AC-9938-71E843E86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51914" y="1600203"/>
            <a:ext cx="4430486" cy="190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F1514-C60F-40E8-9D26-077D5ED3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 </a:t>
            </a:r>
            <a:r>
              <a:rPr lang="de-DE" dirty="0" err="1"/>
              <a:t>statistics</a:t>
            </a:r>
            <a:br>
              <a:rPr lang="de-DE" dirty="0"/>
            </a:br>
            <a:r>
              <a:rPr lang="de-DE" sz="2400" dirty="0" err="1"/>
              <a:t>days</a:t>
            </a:r>
            <a:r>
              <a:rPr lang="de-DE" sz="2400" dirty="0"/>
              <a:t>, </a:t>
            </a:r>
            <a:r>
              <a:rPr lang="de-DE" sz="2400" dirty="0" err="1"/>
              <a:t>shifts</a:t>
            </a:r>
            <a:r>
              <a:rPr lang="de-DE" sz="2400" dirty="0"/>
              <a:t>, </a:t>
            </a:r>
            <a:r>
              <a:rPr lang="de-DE" sz="2400" dirty="0" err="1"/>
              <a:t>patients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7DC776-FDC7-494A-9F22-711FF764A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12" y="1417638"/>
            <a:ext cx="2925819" cy="4535487"/>
          </a:xfrm>
        </p:spPr>
        <p:txBody>
          <a:bodyPr/>
          <a:lstStyle/>
          <a:p>
            <a:r>
              <a:rPr lang="en-US" dirty="0"/>
              <a:t>Constant high number of </a:t>
            </a:r>
          </a:p>
          <a:p>
            <a:pPr lvl="1"/>
            <a:r>
              <a:rPr lang="en-US" dirty="0"/>
              <a:t>Total shifts </a:t>
            </a:r>
          </a:p>
          <a:p>
            <a:pPr lvl="1"/>
            <a:r>
              <a:rPr lang="en-US" dirty="0"/>
              <a:t>Operation days</a:t>
            </a:r>
          </a:p>
          <a:p>
            <a:pPr lvl="1"/>
            <a:r>
              <a:rPr lang="en-US" dirty="0"/>
              <a:t>Patients</a:t>
            </a:r>
          </a:p>
          <a:p>
            <a:pPr lvl="1"/>
            <a:r>
              <a:rPr lang="en-US" dirty="0"/>
              <a:t>Experimental shifts</a:t>
            </a:r>
          </a:p>
          <a:p>
            <a:r>
              <a:rPr lang="en-US" dirty="0"/>
              <a:t>Patient dips:</a:t>
            </a:r>
          </a:p>
          <a:p>
            <a:pPr lvl="1"/>
            <a:r>
              <a:rPr lang="en-US" dirty="0"/>
              <a:t>MIT-dip</a:t>
            </a:r>
          </a:p>
          <a:p>
            <a:pPr lvl="1"/>
            <a:r>
              <a:rPr lang="en-US" dirty="0"/>
              <a:t>Covid-19</a:t>
            </a:r>
          </a:p>
          <a:p>
            <a:pPr lvl="1"/>
            <a:r>
              <a:rPr lang="en-US" dirty="0"/>
              <a:t>Lack of skilled personnel</a:t>
            </a:r>
          </a:p>
          <a:p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7E836A-3990-429D-9505-D4A45B4BF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431" y="1392242"/>
            <a:ext cx="8980431" cy="453548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08E35E4-4AFE-4F73-ADB7-792E99947E79}"/>
              </a:ext>
            </a:extLst>
          </p:cNvPr>
          <p:cNvSpPr/>
          <p:nvPr/>
        </p:nvSpPr>
        <p:spPr>
          <a:xfrm>
            <a:off x="7004304" y="2697480"/>
            <a:ext cx="1298448" cy="969264"/>
          </a:xfrm>
          <a:prstGeom prst="ellipse">
            <a:avLst/>
          </a:prstGeom>
          <a:noFill/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002802-85A8-4A7B-86C0-FD2CD2387F95}"/>
              </a:ext>
            </a:extLst>
          </p:cNvPr>
          <p:cNvSpPr/>
          <p:nvPr/>
        </p:nvSpPr>
        <p:spPr>
          <a:xfrm>
            <a:off x="8537448" y="2764538"/>
            <a:ext cx="1063752" cy="969264"/>
          </a:xfrm>
          <a:prstGeom prst="ellipse">
            <a:avLst/>
          </a:prstGeom>
          <a:noFill/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C3845F-3907-47E4-8608-DACCEA90EFA1}"/>
              </a:ext>
            </a:extLst>
          </p:cNvPr>
          <p:cNvSpPr/>
          <p:nvPr/>
        </p:nvSpPr>
        <p:spPr>
          <a:xfrm>
            <a:off x="9304019" y="2764538"/>
            <a:ext cx="745238" cy="969264"/>
          </a:xfrm>
          <a:prstGeom prst="ellipse">
            <a:avLst/>
          </a:prstGeom>
          <a:noFill/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C4ED85A-86A3-45A6-B9AD-77A54A738878}"/>
              </a:ext>
            </a:extLst>
          </p:cNvPr>
          <p:cNvSpPr/>
          <p:nvPr/>
        </p:nvSpPr>
        <p:spPr>
          <a:xfrm>
            <a:off x="6407028" y="3685381"/>
            <a:ext cx="3791448" cy="969264"/>
          </a:xfrm>
          <a:prstGeom prst="ellipse">
            <a:avLst/>
          </a:prstGeom>
          <a:noFill/>
          <a:ln>
            <a:solidFill>
              <a:srgbClr val="E6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07289D2-997E-44C7-A03D-CB908F8E249D}"/>
              </a:ext>
            </a:extLst>
          </p:cNvPr>
          <p:cNvSpPr/>
          <p:nvPr/>
        </p:nvSpPr>
        <p:spPr>
          <a:xfrm>
            <a:off x="6491846" y="4321923"/>
            <a:ext cx="3791448" cy="969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8C5DAC2-072A-459B-A5A3-EFAEED951EEE}"/>
              </a:ext>
            </a:extLst>
          </p:cNvPr>
          <p:cNvSpPr/>
          <p:nvPr/>
        </p:nvSpPr>
        <p:spPr>
          <a:xfrm>
            <a:off x="4172607" y="1853849"/>
            <a:ext cx="5998515" cy="969264"/>
          </a:xfrm>
          <a:prstGeom prst="ellipse">
            <a:avLst/>
          </a:prstGeom>
          <a:noFill/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1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CD17CB-E7F8-4B1C-B856-B5DCFEAEC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therapy day @HIT</a:t>
            </a:r>
            <a:endParaRPr lang="en-GB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16831C3-8C1E-42AD-AA52-46598B1822F8}"/>
              </a:ext>
            </a:extLst>
          </p:cNvPr>
          <p:cNvSpPr txBox="1"/>
          <p:nvPr/>
        </p:nvSpPr>
        <p:spPr>
          <a:xfrm>
            <a:off x="590908" y="3086096"/>
            <a:ext cx="864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  6h      8h    10h     12h    14h   16h    18h    20h    22h   24h    2h      4h </a:t>
            </a:r>
          </a:p>
        </p:txBody>
      </p:sp>
      <p:cxnSp>
        <p:nvCxnSpPr>
          <p:cNvPr id="40" name="Gerade Verbindung 8">
            <a:extLst>
              <a:ext uri="{FF2B5EF4-FFF2-40B4-BE49-F238E27FC236}">
                <a16:creationId xmlns:a16="http://schemas.microsoft.com/office/drawing/2014/main" id="{BF463A18-C969-4E38-BBE0-BED7CB564AA7}"/>
              </a:ext>
            </a:extLst>
          </p:cNvPr>
          <p:cNvCxnSpPr>
            <a:cxnSpLocks/>
          </p:cNvCxnSpPr>
          <p:nvPr/>
        </p:nvCxnSpPr>
        <p:spPr>
          <a:xfrm>
            <a:off x="590908" y="3013358"/>
            <a:ext cx="8642618" cy="2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8">
            <a:extLst>
              <a:ext uri="{FF2B5EF4-FFF2-40B4-BE49-F238E27FC236}">
                <a16:creationId xmlns:a16="http://schemas.microsoft.com/office/drawing/2014/main" id="{E5C39D46-F3D1-4A2C-9714-01AB72DED4EB}"/>
              </a:ext>
            </a:extLst>
          </p:cNvPr>
          <p:cNvCxnSpPr>
            <a:cxnSpLocks/>
          </p:cNvCxnSpPr>
          <p:nvPr/>
        </p:nvCxnSpPr>
        <p:spPr>
          <a:xfrm flipV="1">
            <a:off x="94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9">
            <a:extLst>
              <a:ext uri="{FF2B5EF4-FFF2-40B4-BE49-F238E27FC236}">
                <a16:creationId xmlns:a16="http://schemas.microsoft.com/office/drawing/2014/main" id="{FBB1214B-993D-4B65-9741-A56234026E00}"/>
              </a:ext>
            </a:extLst>
          </p:cNvPr>
          <p:cNvCxnSpPr>
            <a:cxnSpLocks/>
          </p:cNvCxnSpPr>
          <p:nvPr/>
        </p:nvCxnSpPr>
        <p:spPr>
          <a:xfrm flipV="1">
            <a:off x="166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20">
            <a:extLst>
              <a:ext uri="{FF2B5EF4-FFF2-40B4-BE49-F238E27FC236}">
                <a16:creationId xmlns:a16="http://schemas.microsoft.com/office/drawing/2014/main" id="{0821056D-D27A-4F90-B0A6-A1A2C8E90608}"/>
              </a:ext>
            </a:extLst>
          </p:cNvPr>
          <p:cNvCxnSpPr>
            <a:cxnSpLocks/>
          </p:cNvCxnSpPr>
          <p:nvPr/>
        </p:nvCxnSpPr>
        <p:spPr>
          <a:xfrm flipV="1">
            <a:off x="238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21">
            <a:extLst>
              <a:ext uri="{FF2B5EF4-FFF2-40B4-BE49-F238E27FC236}">
                <a16:creationId xmlns:a16="http://schemas.microsoft.com/office/drawing/2014/main" id="{B757FA7F-2FC9-48BE-82A3-0016C18B2554}"/>
              </a:ext>
            </a:extLst>
          </p:cNvPr>
          <p:cNvCxnSpPr>
            <a:cxnSpLocks/>
          </p:cNvCxnSpPr>
          <p:nvPr/>
        </p:nvCxnSpPr>
        <p:spPr>
          <a:xfrm flipV="1">
            <a:off x="310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22">
            <a:extLst>
              <a:ext uri="{FF2B5EF4-FFF2-40B4-BE49-F238E27FC236}">
                <a16:creationId xmlns:a16="http://schemas.microsoft.com/office/drawing/2014/main" id="{4777E057-6B1B-436D-A177-DBEFD1F98126}"/>
              </a:ext>
            </a:extLst>
          </p:cNvPr>
          <p:cNvCxnSpPr>
            <a:cxnSpLocks/>
          </p:cNvCxnSpPr>
          <p:nvPr/>
        </p:nvCxnSpPr>
        <p:spPr>
          <a:xfrm flipV="1">
            <a:off x="382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23">
            <a:extLst>
              <a:ext uri="{FF2B5EF4-FFF2-40B4-BE49-F238E27FC236}">
                <a16:creationId xmlns:a16="http://schemas.microsoft.com/office/drawing/2014/main" id="{675028D1-439E-48E0-822B-532C695F04A7}"/>
              </a:ext>
            </a:extLst>
          </p:cNvPr>
          <p:cNvCxnSpPr>
            <a:cxnSpLocks/>
          </p:cNvCxnSpPr>
          <p:nvPr/>
        </p:nvCxnSpPr>
        <p:spPr>
          <a:xfrm flipV="1">
            <a:off x="454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0">
            <a:extLst>
              <a:ext uri="{FF2B5EF4-FFF2-40B4-BE49-F238E27FC236}">
                <a16:creationId xmlns:a16="http://schemas.microsoft.com/office/drawing/2014/main" id="{EDC8FC2C-42BF-486D-A75A-DD1873289B2E}"/>
              </a:ext>
            </a:extLst>
          </p:cNvPr>
          <p:cNvCxnSpPr>
            <a:cxnSpLocks/>
          </p:cNvCxnSpPr>
          <p:nvPr/>
        </p:nvCxnSpPr>
        <p:spPr>
          <a:xfrm flipV="1">
            <a:off x="526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1">
            <a:extLst>
              <a:ext uri="{FF2B5EF4-FFF2-40B4-BE49-F238E27FC236}">
                <a16:creationId xmlns:a16="http://schemas.microsoft.com/office/drawing/2014/main" id="{44A9906A-A0F7-434B-92BA-069BB15E5A88}"/>
              </a:ext>
            </a:extLst>
          </p:cNvPr>
          <p:cNvCxnSpPr>
            <a:cxnSpLocks/>
          </p:cNvCxnSpPr>
          <p:nvPr/>
        </p:nvCxnSpPr>
        <p:spPr>
          <a:xfrm flipV="1">
            <a:off x="598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2">
            <a:extLst>
              <a:ext uri="{FF2B5EF4-FFF2-40B4-BE49-F238E27FC236}">
                <a16:creationId xmlns:a16="http://schemas.microsoft.com/office/drawing/2014/main" id="{75E43126-96AE-4F15-A00C-0A9D7BD87FF3}"/>
              </a:ext>
            </a:extLst>
          </p:cNvPr>
          <p:cNvCxnSpPr>
            <a:cxnSpLocks/>
          </p:cNvCxnSpPr>
          <p:nvPr/>
        </p:nvCxnSpPr>
        <p:spPr>
          <a:xfrm flipV="1">
            <a:off x="670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3">
            <a:extLst>
              <a:ext uri="{FF2B5EF4-FFF2-40B4-BE49-F238E27FC236}">
                <a16:creationId xmlns:a16="http://schemas.microsoft.com/office/drawing/2014/main" id="{ACD22846-F077-4FB2-B68C-77552CB62504}"/>
              </a:ext>
            </a:extLst>
          </p:cNvPr>
          <p:cNvCxnSpPr>
            <a:cxnSpLocks/>
          </p:cNvCxnSpPr>
          <p:nvPr/>
        </p:nvCxnSpPr>
        <p:spPr>
          <a:xfrm flipV="1">
            <a:off x="742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4">
            <a:extLst>
              <a:ext uri="{FF2B5EF4-FFF2-40B4-BE49-F238E27FC236}">
                <a16:creationId xmlns:a16="http://schemas.microsoft.com/office/drawing/2014/main" id="{1F35C123-B2EF-418F-9077-B994A39E917C}"/>
              </a:ext>
            </a:extLst>
          </p:cNvPr>
          <p:cNvCxnSpPr>
            <a:cxnSpLocks/>
          </p:cNvCxnSpPr>
          <p:nvPr/>
        </p:nvCxnSpPr>
        <p:spPr>
          <a:xfrm flipV="1">
            <a:off x="814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5">
            <a:extLst>
              <a:ext uri="{FF2B5EF4-FFF2-40B4-BE49-F238E27FC236}">
                <a16:creationId xmlns:a16="http://schemas.microsoft.com/office/drawing/2014/main" id="{C8A7E94D-AA0E-467D-9D0B-086EAC303C75}"/>
              </a:ext>
            </a:extLst>
          </p:cNvPr>
          <p:cNvCxnSpPr>
            <a:cxnSpLocks/>
          </p:cNvCxnSpPr>
          <p:nvPr/>
        </p:nvCxnSpPr>
        <p:spPr>
          <a:xfrm flipV="1">
            <a:off x="8869841" y="2876315"/>
            <a:ext cx="0" cy="288000"/>
          </a:xfrm>
          <a:prstGeom prst="line">
            <a:avLst/>
          </a:prstGeom>
          <a:ln w="25400">
            <a:solidFill>
              <a:srgbClr val="5353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0D0D649-6347-4D6E-AA31-42DD8DC31861}"/>
              </a:ext>
            </a:extLst>
          </p:cNvPr>
          <p:cNvSpPr/>
          <p:nvPr/>
        </p:nvSpPr>
        <p:spPr>
          <a:xfrm>
            <a:off x="1671547" y="1610581"/>
            <a:ext cx="4035466" cy="1399343"/>
          </a:xfrm>
          <a:prstGeom prst="rect">
            <a:avLst/>
          </a:prstGeom>
          <a:solidFill>
            <a:srgbClr val="009FE3"/>
          </a:soli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 treatment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2F5943C1-1F47-4CA3-B873-FB5B0209ACF0}"/>
              </a:ext>
            </a:extLst>
          </p:cNvPr>
          <p:cNvSpPr/>
          <p:nvPr/>
        </p:nvSpPr>
        <p:spPr>
          <a:xfrm>
            <a:off x="951111" y="1610580"/>
            <a:ext cx="720436" cy="13993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Med. Phys.QA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E11E4BAC-27BA-4F5F-B1A5-0F8CAFB5B19E}"/>
              </a:ext>
            </a:extLst>
          </p:cNvPr>
          <p:cNvSpPr/>
          <p:nvPr/>
        </p:nvSpPr>
        <p:spPr>
          <a:xfrm>
            <a:off x="589623" y="1610579"/>
            <a:ext cx="360218" cy="1402781"/>
          </a:xfrm>
          <a:prstGeom prst="rect">
            <a:avLst/>
          </a:prstGeom>
          <a:solidFill>
            <a:srgbClr val="004A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AccQA</a:t>
            </a:r>
            <a:endParaRPr lang="en-US" dirty="0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FDA9E533-7290-4F9B-B774-D2A5485B0BB3}"/>
              </a:ext>
            </a:extLst>
          </p:cNvPr>
          <p:cNvSpPr/>
          <p:nvPr/>
        </p:nvSpPr>
        <p:spPr>
          <a:xfrm>
            <a:off x="7435883" y="1610579"/>
            <a:ext cx="1801095" cy="1402781"/>
          </a:xfrm>
          <a:prstGeom prst="rect">
            <a:avLst/>
          </a:prstGeom>
          <a:pattFill prst="wdUpDiag">
            <a:fgClr>
              <a:srgbClr val="7030A0"/>
            </a:fgClr>
            <a:bgClr>
              <a:srgbClr val="004A6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 &amp; D </a:t>
            </a:r>
          </a:p>
          <a:p>
            <a:pPr algn="ctr"/>
            <a:r>
              <a:rPr lang="en-US" dirty="0"/>
              <a:t>or </a:t>
            </a:r>
          </a:p>
          <a:p>
            <a:pPr algn="ctr"/>
            <a:r>
              <a:rPr lang="en-US" dirty="0"/>
              <a:t>Beam adjustment</a:t>
            </a:r>
          </a:p>
        </p:txBody>
      </p:sp>
      <p:pic>
        <p:nvPicPr>
          <p:cNvPr id="73" name="Picture 2" descr="R:\Daten\Betriebsdaten\png\2018\11\TT_OP_2018-11-15.png">
            <a:extLst>
              <a:ext uri="{FF2B5EF4-FFF2-40B4-BE49-F238E27FC236}">
                <a16:creationId xmlns:a16="http://schemas.microsoft.com/office/drawing/2014/main" id="{935689B2-7480-45A8-BB90-D67997EB6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52358" r="4768" b="34278"/>
          <a:stretch/>
        </p:blipFill>
        <p:spPr bwMode="auto">
          <a:xfrm>
            <a:off x="280675" y="4030895"/>
            <a:ext cx="8814390" cy="22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AD6D6A03-6A09-4BF4-A07F-5FF002C86C10}"/>
              </a:ext>
            </a:extLst>
          </p:cNvPr>
          <p:cNvGrpSpPr/>
          <p:nvPr/>
        </p:nvGrpSpPr>
        <p:grpSpPr>
          <a:xfrm>
            <a:off x="9251235" y="4250696"/>
            <a:ext cx="1033157" cy="830997"/>
            <a:chOff x="1083137" y="2467468"/>
            <a:chExt cx="1033157" cy="830997"/>
          </a:xfrm>
        </p:grpSpPr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E6FA5A04-A488-4BF7-B8DD-AFED68FB2AD9}"/>
                </a:ext>
              </a:extLst>
            </p:cNvPr>
            <p:cNvSpPr txBox="1"/>
            <p:nvPr/>
          </p:nvSpPr>
          <p:spPr>
            <a:xfrm>
              <a:off x="1116478" y="2467468"/>
              <a:ext cx="99981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dirty="0"/>
                <a:t>      H1</a:t>
              </a:r>
            </a:p>
            <a:p>
              <a:r>
                <a:rPr lang="de-DE" dirty="0"/>
                <a:t>      H2</a:t>
              </a:r>
            </a:p>
            <a:p>
              <a:r>
                <a:rPr lang="de-DE" dirty="0"/>
                <a:t>      Gantry</a:t>
              </a:r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26ABD0E1-031A-423C-96B7-AAA689D45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137" y="2467468"/>
              <a:ext cx="234696" cy="730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BBC2821A-BCF3-4BE9-932E-C109FBD60804}"/>
              </a:ext>
            </a:extLst>
          </p:cNvPr>
          <p:cNvCxnSpPr/>
          <p:nvPr/>
        </p:nvCxnSpPr>
        <p:spPr>
          <a:xfrm flipH="1">
            <a:off x="949841" y="3009922"/>
            <a:ext cx="720000" cy="12407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4F12FE90-45EB-4FDC-9088-2F69015AAB10}"/>
              </a:ext>
            </a:extLst>
          </p:cNvPr>
          <p:cNvCxnSpPr>
            <a:cxnSpLocks/>
          </p:cNvCxnSpPr>
          <p:nvPr/>
        </p:nvCxnSpPr>
        <p:spPr>
          <a:xfrm>
            <a:off x="6518331" y="3008204"/>
            <a:ext cx="2318593" cy="12674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hteck 80">
            <a:extLst>
              <a:ext uri="{FF2B5EF4-FFF2-40B4-BE49-F238E27FC236}">
                <a16:creationId xmlns:a16="http://schemas.microsoft.com/office/drawing/2014/main" id="{DF9052CB-527F-4797-914B-7DC7BBDDF0B9}"/>
              </a:ext>
            </a:extLst>
          </p:cNvPr>
          <p:cNvSpPr/>
          <p:nvPr/>
        </p:nvSpPr>
        <p:spPr>
          <a:xfrm>
            <a:off x="5707013" y="1605423"/>
            <a:ext cx="1732711" cy="1402781"/>
          </a:xfrm>
          <a:prstGeom prst="rect">
            <a:avLst/>
          </a:prstGeom>
          <a:gradFill flip="none" rotWithShape="1">
            <a:gsLst>
              <a:gs pos="0">
                <a:srgbClr val="009FE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QA,</a:t>
            </a:r>
          </a:p>
          <a:p>
            <a:pPr algn="ctr"/>
            <a:r>
              <a:rPr lang="en-US" dirty="0"/>
              <a:t>Plan </a:t>
            </a:r>
            <a:r>
              <a:rPr lang="en-US" dirty="0" err="1"/>
              <a:t>Verific</a:t>
            </a:r>
            <a:r>
              <a:rPr lang="en-US" dirty="0"/>
              <a:t>.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AA52B6A-EEFF-49B0-95A3-9696AD3FDBE9}"/>
              </a:ext>
            </a:extLst>
          </p:cNvPr>
          <p:cNvSpPr/>
          <p:nvPr/>
        </p:nvSpPr>
        <p:spPr>
          <a:xfrm>
            <a:off x="9233526" y="5081693"/>
            <a:ext cx="22122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535355"/>
                </a:solidFill>
              </a:rPr>
              <a:t>Room activity 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(15</a:t>
            </a:r>
            <a:r>
              <a:rPr lang="en-US" sz="2400" baseline="30000" dirty="0">
                <a:solidFill>
                  <a:srgbClr val="535355"/>
                </a:solidFill>
              </a:rPr>
              <a:t>th</a:t>
            </a:r>
            <a:r>
              <a:rPr lang="en-US" sz="2400" dirty="0">
                <a:solidFill>
                  <a:srgbClr val="535355"/>
                </a:solidFill>
              </a:rPr>
              <a:t> Nov. 2018) </a:t>
            </a:r>
            <a:br>
              <a:rPr lang="en-US" sz="2400" dirty="0">
                <a:solidFill>
                  <a:srgbClr val="535355"/>
                </a:solidFill>
              </a:rPr>
            </a:br>
            <a:r>
              <a:rPr lang="en-US" sz="2400" dirty="0">
                <a:solidFill>
                  <a:srgbClr val="535355"/>
                </a:solidFill>
              </a:rPr>
              <a:t>71 patients</a:t>
            </a:r>
          </a:p>
        </p:txBody>
      </p:sp>
    </p:spTree>
    <p:extLst>
      <p:ext uri="{BB962C8B-B14F-4D97-AF65-F5344CB8AC3E}">
        <p14:creationId xmlns:p14="http://schemas.microsoft.com/office/powerpoint/2010/main" val="273963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D78E749-0387-42E2-A120-9A26E70A2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7272" y="787759"/>
            <a:ext cx="7543288" cy="533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B26146-05E8-42BA-9C03-D826D716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design</a:t>
            </a:r>
            <a:br>
              <a:rPr lang="en-US" dirty="0"/>
            </a:br>
            <a:r>
              <a:rPr lang="en-US" sz="2800" dirty="0"/>
              <a:t>Accelerator layout</a:t>
            </a:r>
            <a:endParaRPr lang="en-GB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D41AB9-A312-4D34-9DB3-A9059B3C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240" y="1600200"/>
            <a:ext cx="3227806" cy="4525963"/>
          </a:xfrm>
          <a:prstGeom prst="rect">
            <a:avLst/>
          </a:prstGeom>
          <a:ln/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545455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545455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545455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en-US" kern="0" dirty="0"/>
              <a:t>Treatment room</a:t>
            </a:r>
          </a:p>
          <a:p>
            <a:pPr marL="339725" indent="-339725">
              <a:spcBef>
                <a:spcPts val="600"/>
              </a:spcBef>
              <a:buFont typeface="Arial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en-US" kern="0" dirty="0"/>
          </a:p>
        </p:txBody>
      </p:sp>
      <p:cxnSp>
        <p:nvCxnSpPr>
          <p:cNvPr id="6" name="Gerade Verbindung 4">
            <a:extLst>
              <a:ext uri="{FF2B5EF4-FFF2-40B4-BE49-F238E27FC236}">
                <a16:creationId xmlns:a16="http://schemas.microsoft.com/office/drawing/2014/main" id="{B22B1016-C6DD-422D-88D5-EABA325ED30D}"/>
              </a:ext>
            </a:extLst>
          </p:cNvPr>
          <p:cNvCxnSpPr/>
          <p:nvPr/>
        </p:nvCxnSpPr>
        <p:spPr>
          <a:xfrm>
            <a:off x="4517967" y="1974273"/>
            <a:ext cx="1226128" cy="11014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>
            <a:extLst>
              <a:ext uri="{FF2B5EF4-FFF2-40B4-BE49-F238E27FC236}">
                <a16:creationId xmlns:a16="http://schemas.microsoft.com/office/drawing/2014/main" id="{9105B8BC-8E48-4165-AC51-A1A90EAF8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503" y="2242531"/>
            <a:ext cx="226566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Synchrotron, </a:t>
            </a:r>
          </a:p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(48 - 430 </a:t>
            </a:r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MeV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/u)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6F13FBE-1192-46B5-8CFF-342C96879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773" y="4310785"/>
            <a:ext cx="26785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en-US" sz="2400" dirty="0">
                <a:solidFill>
                  <a:srgbClr val="535355"/>
                </a:solidFill>
                <a:latin typeface="+mn-lt"/>
              </a:rPr>
              <a:t>Beam transport Beam shaping</a:t>
            </a:r>
          </a:p>
          <a:p>
            <a:r>
              <a:rPr lang="en-US" sz="2400" dirty="0">
                <a:solidFill>
                  <a:srgbClr val="535355"/>
                </a:solidFill>
                <a:latin typeface="+mn-lt"/>
              </a:rPr>
              <a:t>Abort systems</a:t>
            </a:r>
          </a:p>
        </p:txBody>
      </p:sp>
      <p:cxnSp>
        <p:nvCxnSpPr>
          <p:cNvPr id="9" name="Gerade Verbindung 11">
            <a:extLst>
              <a:ext uri="{FF2B5EF4-FFF2-40B4-BE49-F238E27FC236}">
                <a16:creationId xmlns:a16="http://schemas.microsoft.com/office/drawing/2014/main" id="{44601B02-8A94-4183-A2BE-15B7E2389E61}"/>
              </a:ext>
            </a:extLst>
          </p:cNvPr>
          <p:cNvCxnSpPr/>
          <p:nvPr/>
        </p:nvCxnSpPr>
        <p:spPr>
          <a:xfrm>
            <a:off x="4150821" y="2108402"/>
            <a:ext cx="782783" cy="12478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>
            <a:extLst>
              <a:ext uri="{FF2B5EF4-FFF2-40B4-BE49-F238E27FC236}">
                <a16:creationId xmlns:a16="http://schemas.microsoft.com/office/drawing/2014/main" id="{04396882-774A-4D61-AD84-E464F4F900DD}"/>
              </a:ext>
            </a:extLst>
          </p:cNvPr>
          <p:cNvCxnSpPr/>
          <p:nvPr/>
        </p:nvCxnSpPr>
        <p:spPr>
          <a:xfrm flipH="1">
            <a:off x="2367049" y="2108402"/>
            <a:ext cx="1264227" cy="12478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AC59EAC1-8847-405D-A122-FC12EBEF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780" y="782390"/>
            <a:ext cx="2039831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Sources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 </a:t>
            </a:r>
          </a:p>
          <a:p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Injector</a:t>
            </a:r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 LINAC</a:t>
            </a:r>
          </a:p>
        </p:txBody>
      </p:sp>
      <p:cxnSp>
        <p:nvCxnSpPr>
          <p:cNvPr id="12" name="Gerade Verbindung 16">
            <a:extLst>
              <a:ext uri="{FF2B5EF4-FFF2-40B4-BE49-F238E27FC236}">
                <a16:creationId xmlns:a16="http://schemas.microsoft.com/office/drawing/2014/main" id="{0B48210D-9344-4B24-848C-ADE25FCF1272}"/>
              </a:ext>
            </a:extLst>
          </p:cNvPr>
          <p:cNvCxnSpPr/>
          <p:nvPr/>
        </p:nvCxnSpPr>
        <p:spPr>
          <a:xfrm>
            <a:off x="5276504" y="1025237"/>
            <a:ext cx="8416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9">
            <a:extLst>
              <a:ext uri="{FF2B5EF4-FFF2-40B4-BE49-F238E27FC236}">
                <a16:creationId xmlns:a16="http://schemas.microsoft.com/office/drawing/2014/main" id="{3D7D1544-B758-4DE2-B938-509F145D692B}"/>
              </a:ext>
            </a:extLst>
          </p:cNvPr>
          <p:cNvCxnSpPr/>
          <p:nvPr/>
        </p:nvCxnSpPr>
        <p:spPr>
          <a:xfrm flipV="1">
            <a:off x="5546668" y="1375064"/>
            <a:ext cx="561112" cy="11083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>
            <a:extLst>
              <a:ext uri="{FF2B5EF4-FFF2-40B4-BE49-F238E27FC236}">
                <a16:creationId xmlns:a16="http://schemas.microsoft.com/office/drawing/2014/main" id="{D5635BD4-BE16-401C-BBF8-8154447B18C6}"/>
              </a:ext>
            </a:extLst>
          </p:cNvPr>
          <p:cNvCxnSpPr/>
          <p:nvPr/>
        </p:nvCxnSpPr>
        <p:spPr>
          <a:xfrm>
            <a:off x="8334438" y="3844636"/>
            <a:ext cx="382609" cy="4661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www.klinikum.uni-heidelberg.de/fileadmin/_processed_/8/2/csm_06_HIT_Horizontalbestrahlungsplatz_0d07647755.jpg">
            <a:extLst>
              <a:ext uri="{FF2B5EF4-FFF2-40B4-BE49-F238E27FC236}">
                <a16:creationId xmlns:a16="http://schemas.microsoft.com/office/drawing/2014/main" id="{09ED7340-E9F3-4668-8570-222AA7D4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778" y="3053987"/>
            <a:ext cx="4549480" cy="304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www.klinikum.uni-heidelberg.de/fileadmin/_processed_/b/8/csm_05_HIT_Strahlfuehrung_56455ad335.jpg">
            <a:extLst>
              <a:ext uri="{FF2B5EF4-FFF2-40B4-BE49-F238E27FC236}">
                <a16:creationId xmlns:a16="http://schemas.microsoft.com/office/drawing/2014/main" id="{74CF8F8F-1FB9-43B8-9634-A9F6644A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49" y="195886"/>
            <a:ext cx="3620461" cy="241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Bilder\Bild10.jpg">
            <a:extLst>
              <a:ext uri="{FF2B5EF4-FFF2-40B4-BE49-F238E27FC236}">
                <a16:creationId xmlns:a16="http://schemas.microsoft.com/office/drawing/2014/main" id="{F384E29A-EDB1-4A63-88AA-5FFCC726A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1" y="3150664"/>
            <a:ext cx="4584917" cy="30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klinikum.uni-heidelberg.de/fileadmin/_processed_/7/4/csm_02_HIT_Ionenquelle_c11cb56e0b.jpg">
            <a:extLst>
              <a:ext uri="{FF2B5EF4-FFF2-40B4-BE49-F238E27FC236}">
                <a16:creationId xmlns:a16="http://schemas.microsoft.com/office/drawing/2014/main" id="{94BD78DD-6CE9-4B63-AC78-20D3DDE6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5" y="1485900"/>
            <a:ext cx="1939556" cy="290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Dienstreisen\2014_Dresden_DPG\Material\Gantry1.png">
            <a:extLst>
              <a:ext uri="{FF2B5EF4-FFF2-40B4-BE49-F238E27FC236}">
                <a16:creationId xmlns:a16="http://schemas.microsoft.com/office/drawing/2014/main" id="{931721A8-ADB6-446D-BA8C-85381F59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49" y="336604"/>
            <a:ext cx="3638509" cy="54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T:\HIT-AUSTAUSCH\Fotos HIT\HIT\Technik\03a_HIT_Linearbeschleuniger.jpg">
            <a:extLst>
              <a:ext uri="{FF2B5EF4-FFF2-40B4-BE49-F238E27FC236}">
                <a16:creationId xmlns:a16="http://schemas.microsoft.com/office/drawing/2014/main" id="{DE320864-B9F7-4719-86F7-9560E59A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206" y="2988739"/>
            <a:ext cx="4638635" cy="318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F1D19D5-8E1B-4612-8E4A-8FF837CA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69" y="3581508"/>
            <a:ext cx="3386034" cy="253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7043D92A-48D5-414A-A094-278DAF963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19" y="5681457"/>
            <a:ext cx="257465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defPPr>
              <a:defRPr lang="en-GB"/>
            </a:defPPr>
            <a:lvl1pPr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MS Gothic" pitchFamily="49" charset="-128"/>
                <a:cs typeface="+mn-cs"/>
              </a:defRPr>
            </a:lvl9pPr>
          </a:lstStyle>
          <a:p>
            <a:r>
              <a:rPr lang="de-DE" altLang="en-US" sz="2400" dirty="0">
                <a:solidFill>
                  <a:srgbClr val="535355"/>
                </a:solidFill>
                <a:latin typeface="+mn-lt"/>
              </a:rPr>
              <a:t>Experimental </a:t>
            </a:r>
            <a:r>
              <a:rPr lang="de-DE" altLang="en-US" sz="2400" dirty="0" err="1">
                <a:solidFill>
                  <a:srgbClr val="535355"/>
                </a:solidFill>
                <a:latin typeface="+mn-lt"/>
              </a:rPr>
              <a:t>room</a:t>
            </a:r>
            <a:endParaRPr lang="de-DE" altLang="en-US" sz="2400" dirty="0">
              <a:solidFill>
                <a:srgbClr val="535355"/>
              </a:solidFill>
              <a:latin typeface="+mn-lt"/>
            </a:endParaRPr>
          </a:p>
        </p:txBody>
      </p:sp>
      <p:cxnSp>
        <p:nvCxnSpPr>
          <p:cNvPr id="23" name="Gerade Verbindung 16">
            <a:extLst>
              <a:ext uri="{FF2B5EF4-FFF2-40B4-BE49-F238E27FC236}">
                <a16:creationId xmlns:a16="http://schemas.microsoft.com/office/drawing/2014/main" id="{5D878220-4220-4A28-88DC-BC781E9C6556}"/>
              </a:ext>
            </a:extLst>
          </p:cNvPr>
          <p:cNvCxnSpPr>
            <a:cxnSpLocks/>
          </p:cNvCxnSpPr>
          <p:nvPr/>
        </p:nvCxnSpPr>
        <p:spPr>
          <a:xfrm>
            <a:off x="2876204" y="5913380"/>
            <a:ext cx="164176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0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405BD9-C2FF-41C5-9D4A-19573BF6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2" y="274638"/>
            <a:ext cx="10815145" cy="1143000"/>
          </a:xfrm>
        </p:spPr>
        <p:txBody>
          <a:bodyPr/>
          <a:lstStyle/>
          <a:p>
            <a:r>
              <a:rPr lang="en-GB" dirty="0"/>
              <a:t>HIT accelerator serving experiments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34E57F-9E85-4D44-AF90-2C52F60DDB88}"/>
              </a:ext>
            </a:extLst>
          </p:cNvPr>
          <p:cNvSpPr/>
          <p:nvPr/>
        </p:nvSpPr>
        <p:spPr>
          <a:xfrm>
            <a:off x="243240" y="1041320"/>
            <a:ext cx="35040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u="sng" dirty="0">
                <a:solidFill>
                  <a:schemeClr val="accent5"/>
                </a:solidFill>
              </a:rPr>
              <a:t>The experimental </a:t>
            </a:r>
            <a:r>
              <a:rPr lang="de-DE" i="1" u="sng" dirty="0" err="1">
                <a:solidFill>
                  <a:schemeClr val="accent5"/>
                </a:solidFill>
              </a:rPr>
              <a:t>room</a:t>
            </a:r>
            <a:endParaRPr lang="de-DE" i="1" u="sng" dirty="0">
              <a:solidFill>
                <a:schemeClr val="accent5"/>
              </a:solidFill>
            </a:endParaRPr>
          </a:p>
          <a:p>
            <a:r>
              <a:rPr lang="de-DE" dirty="0">
                <a:solidFill>
                  <a:schemeClr val="accent5"/>
                </a:solidFill>
              </a:rPr>
              <a:t>Equipment </a:t>
            </a:r>
            <a:r>
              <a:rPr lang="en-GB" dirty="0">
                <a:solidFill>
                  <a:schemeClr val="accent5"/>
                </a:solidFill>
              </a:rPr>
              <a:t>widely identical to horizontal treatment rooms: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Raster scanning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Position correction, dynamic intensity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Beam application and monitoring system (BAMS)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In-room laser positioning system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2307E4-8656-4657-AFAA-EDC6ADD7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79" y="1025864"/>
            <a:ext cx="3814893" cy="28591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985D62-3B8A-4761-B7FE-1EFFCA558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778" y="3250324"/>
            <a:ext cx="4112109" cy="274343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47F97FB-3765-406B-A150-885F2AA98EE5}"/>
              </a:ext>
            </a:extLst>
          </p:cNvPr>
          <p:cNvSpPr txBox="1"/>
          <p:nvPr/>
        </p:nvSpPr>
        <p:spPr>
          <a:xfrm>
            <a:off x="7858731" y="520213"/>
            <a:ext cx="41571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9FE3"/>
                </a:solidFill>
              </a:rPr>
              <a:t>BUT: More </a:t>
            </a:r>
            <a:r>
              <a:rPr lang="de-DE" dirty="0" err="1">
                <a:solidFill>
                  <a:srgbClr val="009FE3"/>
                </a:solidFill>
              </a:rPr>
              <a:t>flexibility</a:t>
            </a:r>
            <a:r>
              <a:rPr lang="de-DE" dirty="0">
                <a:solidFill>
                  <a:srgbClr val="009FE3"/>
                </a:solidFill>
              </a:rPr>
              <a:t> </a:t>
            </a:r>
            <a:r>
              <a:rPr lang="de-DE" dirty="0" err="1">
                <a:solidFill>
                  <a:srgbClr val="009FE3"/>
                </a:solidFill>
              </a:rPr>
              <a:t>allowing</a:t>
            </a:r>
            <a:r>
              <a:rPr lang="de-DE" dirty="0">
                <a:solidFill>
                  <a:srgbClr val="009FE3"/>
                </a:solidFill>
              </a:rPr>
              <a:t> </a:t>
            </a:r>
            <a:r>
              <a:rPr lang="de-DE" dirty="0" err="1">
                <a:solidFill>
                  <a:srgbClr val="009FE3"/>
                </a:solidFill>
              </a:rPr>
              <a:t>for</a:t>
            </a:r>
            <a:r>
              <a:rPr lang="de-DE" dirty="0">
                <a:solidFill>
                  <a:srgbClr val="009FE3"/>
                </a:solidFill>
              </a:rPr>
              <a:t> n</a:t>
            </a:r>
            <a:r>
              <a:rPr lang="de-DE" dirty="0">
                <a:solidFill>
                  <a:schemeClr val="accent1"/>
                </a:solidFill>
              </a:rPr>
              <a:t>on </a:t>
            </a:r>
            <a:r>
              <a:rPr lang="de-DE" dirty="0" err="1">
                <a:solidFill>
                  <a:schemeClr val="accent1"/>
                </a:solidFill>
              </a:rPr>
              <a:t>therapeutic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settings</a:t>
            </a:r>
            <a:r>
              <a:rPr lang="de-DE" dirty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5"/>
                </a:solidFill>
              </a:rPr>
              <a:t>User </a:t>
            </a:r>
            <a:r>
              <a:rPr lang="de-DE" b="1" dirty="0" err="1">
                <a:solidFill>
                  <a:schemeClr val="accent5"/>
                </a:solidFill>
              </a:rPr>
              <a:t>specific</a:t>
            </a:r>
            <a:r>
              <a:rPr lang="de-DE" b="1" dirty="0">
                <a:solidFill>
                  <a:schemeClr val="accent5"/>
                </a:solidFill>
              </a:rPr>
              <a:t> </a:t>
            </a:r>
            <a:r>
              <a:rPr lang="de-DE" dirty="0">
                <a:solidFill>
                  <a:schemeClr val="accent5"/>
                </a:solidFill>
              </a:rPr>
              <a:t>beam </a:t>
            </a:r>
            <a:r>
              <a:rPr lang="de-DE" dirty="0" err="1">
                <a:solidFill>
                  <a:schemeClr val="accent5"/>
                </a:solidFill>
              </a:rPr>
              <a:t>parameters</a:t>
            </a:r>
            <a:r>
              <a:rPr lang="de-DE" dirty="0">
                <a:solidFill>
                  <a:schemeClr val="accent5"/>
                </a:solidFill>
              </a:rPr>
              <a:t> (</a:t>
            </a:r>
            <a:r>
              <a:rPr lang="de-DE" dirty="0" err="1">
                <a:solidFill>
                  <a:schemeClr val="accent5"/>
                </a:solidFill>
              </a:rPr>
              <a:t>energy</a:t>
            </a:r>
            <a:r>
              <a:rPr lang="de-DE" dirty="0">
                <a:solidFill>
                  <a:schemeClr val="accent5"/>
                </a:solidFill>
              </a:rPr>
              <a:t>, </a:t>
            </a:r>
            <a:r>
              <a:rPr lang="de-DE" dirty="0" err="1">
                <a:solidFill>
                  <a:schemeClr val="accent5"/>
                </a:solidFill>
              </a:rPr>
              <a:t>intensity</a:t>
            </a:r>
            <a:r>
              <a:rPr lang="de-DE" dirty="0">
                <a:solidFill>
                  <a:schemeClr val="accent5"/>
                </a:solidFill>
              </a:rPr>
              <a:t>, </a:t>
            </a:r>
            <a:r>
              <a:rPr lang="de-DE" dirty="0" err="1">
                <a:solidFill>
                  <a:schemeClr val="accent5"/>
                </a:solidFill>
              </a:rPr>
              <a:t>width</a:t>
            </a:r>
            <a:r>
              <a:rPr lang="de-DE" dirty="0">
                <a:solidFill>
                  <a:schemeClr val="accent5"/>
                </a:solidFill>
              </a:rPr>
              <a:t>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5"/>
                </a:solidFill>
              </a:rPr>
              <a:t>Interlock-</a:t>
            </a:r>
            <a:r>
              <a:rPr lang="de-DE" b="1" dirty="0" err="1">
                <a:solidFill>
                  <a:schemeClr val="accent5"/>
                </a:solidFill>
              </a:rPr>
              <a:t>masking</a:t>
            </a: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5"/>
                </a:solidFill>
              </a:rPr>
              <a:t>Settings in dose </a:t>
            </a:r>
            <a:r>
              <a:rPr lang="de-DE" dirty="0" err="1">
                <a:solidFill>
                  <a:schemeClr val="accent5"/>
                </a:solidFill>
              </a:rPr>
              <a:t>delivery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system</a:t>
            </a:r>
            <a:r>
              <a:rPr lang="de-DE" dirty="0">
                <a:solidFill>
                  <a:schemeClr val="accent5"/>
                </a:solidFill>
              </a:rPr>
              <a:t> (e.g. </a:t>
            </a:r>
            <a:r>
              <a:rPr lang="de-DE" b="1" dirty="0">
                <a:solidFill>
                  <a:schemeClr val="accent5"/>
                </a:solidFill>
              </a:rPr>
              <a:t>gas </a:t>
            </a:r>
            <a:r>
              <a:rPr lang="de-DE" b="1" dirty="0" err="1">
                <a:solidFill>
                  <a:schemeClr val="accent5"/>
                </a:solidFill>
              </a:rPr>
              <a:t>supply</a:t>
            </a:r>
            <a:r>
              <a:rPr lang="de-DE" dirty="0">
                <a:solidFill>
                  <a:schemeClr val="accent5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5"/>
                </a:solidFill>
              </a:rPr>
              <a:t>Higher </a:t>
            </a:r>
            <a:r>
              <a:rPr lang="de-DE" dirty="0" err="1">
                <a:solidFill>
                  <a:schemeClr val="accent5"/>
                </a:solidFill>
              </a:rPr>
              <a:t>energy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than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used</a:t>
            </a:r>
            <a:r>
              <a:rPr lang="de-DE" dirty="0">
                <a:solidFill>
                  <a:schemeClr val="accent5"/>
                </a:solidFill>
              </a:rPr>
              <a:t> in </a:t>
            </a:r>
            <a:r>
              <a:rPr lang="de-DE" dirty="0" err="1">
                <a:solidFill>
                  <a:schemeClr val="accent5"/>
                </a:solidFill>
              </a:rPr>
              <a:t>therapy</a:t>
            </a:r>
            <a:r>
              <a:rPr lang="de-DE" dirty="0">
                <a:solidFill>
                  <a:schemeClr val="accent5"/>
                </a:solidFill>
              </a:rPr>
              <a:t> (e.g. </a:t>
            </a:r>
            <a:r>
              <a:rPr lang="en-GB" dirty="0">
                <a:solidFill>
                  <a:schemeClr val="accent5"/>
                </a:solidFill>
              </a:rPr>
              <a:t>Protons up to 480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5"/>
              </a:solidFill>
            </a:endParaRPr>
          </a:p>
          <a:p>
            <a:endParaRPr lang="en-GB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779D645-F1FF-4C44-9CF3-9A1935BC16A8}"/>
              </a:ext>
            </a:extLst>
          </p:cNvPr>
          <p:cNvSpPr txBox="1"/>
          <p:nvPr/>
        </p:nvSpPr>
        <p:spPr>
          <a:xfrm>
            <a:off x="3899501" y="4239436"/>
            <a:ext cx="40042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5"/>
                </a:solidFill>
              </a:rPr>
              <a:t>0</a:t>
            </a:r>
            <a:r>
              <a:rPr lang="en-GB" dirty="0">
                <a:solidFill>
                  <a:schemeClr val="accent5"/>
                </a:solidFill>
              </a:rPr>
              <a:t>.1 T big bore 60 cm Helmholtz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0.25 T movable device for MRI</a:t>
            </a:r>
            <a:r>
              <a:rPr lang="de-DE" dirty="0">
                <a:solidFill>
                  <a:schemeClr val="accent5"/>
                </a:solidFill>
              </a:rPr>
              <a:t> (</a:t>
            </a:r>
            <a:r>
              <a:rPr lang="en-GB" dirty="0">
                <a:solidFill>
                  <a:schemeClr val="accent5"/>
                </a:solidFill>
              </a:rPr>
              <a:t>magnetic resonance imaging)</a:t>
            </a:r>
            <a:endParaRPr lang="de-DE" dirty="0">
              <a:solidFill>
                <a:schemeClr val="accent5"/>
              </a:solidFill>
            </a:endParaRPr>
          </a:p>
          <a:p>
            <a:r>
              <a:rPr lang="de-DE" dirty="0">
                <a:solidFill>
                  <a:schemeClr val="accent5"/>
                </a:solidFill>
              </a:rPr>
              <a:t>Both </a:t>
            </a:r>
            <a:r>
              <a:rPr lang="en-GB" dirty="0">
                <a:solidFill>
                  <a:schemeClr val="accent5"/>
                </a:solidFill>
              </a:rPr>
              <a:t>to study MR guided ion beam therapy.</a:t>
            </a:r>
            <a:endParaRPr lang="de-DE" dirty="0">
              <a:solidFill>
                <a:schemeClr val="accent5"/>
              </a:solidFill>
            </a:endParaRPr>
          </a:p>
          <a:p>
            <a:endParaRPr lang="en-GB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04B25CE-DB75-438D-8595-EBA37E428275}"/>
              </a:ext>
            </a:extLst>
          </p:cNvPr>
          <p:cNvSpPr txBox="1"/>
          <p:nvPr/>
        </p:nvSpPr>
        <p:spPr>
          <a:xfrm>
            <a:off x="243240" y="3823937"/>
            <a:ext cx="3436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err="1">
                <a:solidFill>
                  <a:schemeClr val="accent5"/>
                </a:solidFill>
              </a:rPr>
              <a:t>Selection</a:t>
            </a:r>
            <a:r>
              <a:rPr lang="de-DE" u="sng" dirty="0">
                <a:solidFill>
                  <a:schemeClr val="accent5"/>
                </a:solidFill>
              </a:rPr>
              <a:t> </a:t>
            </a:r>
            <a:r>
              <a:rPr lang="de-DE" u="sng" dirty="0" err="1">
                <a:solidFill>
                  <a:schemeClr val="accent5"/>
                </a:solidFill>
              </a:rPr>
              <a:t>of</a:t>
            </a:r>
            <a:br>
              <a:rPr lang="de-DE" u="sng" dirty="0">
                <a:solidFill>
                  <a:schemeClr val="accent5"/>
                </a:solidFill>
              </a:rPr>
            </a:br>
            <a:r>
              <a:rPr lang="de-DE" u="sng" dirty="0" err="1">
                <a:solidFill>
                  <a:schemeClr val="accent5"/>
                </a:solidFill>
              </a:rPr>
              <a:t>experiments</a:t>
            </a:r>
            <a:r>
              <a:rPr lang="de-DE" u="sng" dirty="0">
                <a:solidFill>
                  <a:schemeClr val="accent5"/>
                </a:solidFill>
              </a:rPr>
              <a:t> @ HIT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Detector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Radiation hardness</a:t>
            </a:r>
            <a:endParaRPr lang="de-DE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Cell / animal irradiation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Dosimetry and radiography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5"/>
                </a:solidFill>
              </a:rPr>
              <a:t>Nuclear fragmentation and cross-sections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5"/>
                </a:solidFill>
              </a:rPr>
              <a:t>…</a:t>
            </a:r>
            <a:endParaRPr lang="en-GB" dirty="0">
              <a:solidFill>
                <a:schemeClr val="accent5"/>
              </a:solidFill>
            </a:endParaRPr>
          </a:p>
          <a:p>
            <a:endParaRPr lang="en-GB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85A780-D917-4C57-BA6E-D25E1CB63F9F}"/>
              </a:ext>
            </a:extLst>
          </p:cNvPr>
          <p:cNvCxnSpPr>
            <a:cxnSpLocks/>
          </p:cNvCxnSpPr>
          <p:nvPr/>
        </p:nvCxnSpPr>
        <p:spPr>
          <a:xfrm flipV="1">
            <a:off x="4649121" y="2577443"/>
            <a:ext cx="0" cy="1661993"/>
          </a:xfrm>
          <a:prstGeom prst="line">
            <a:avLst/>
          </a:prstGeom>
          <a:ln w="25400">
            <a:solidFill>
              <a:srgbClr val="E6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B8CE04E-6DB2-4F2E-8A3A-43A76A1A299A}"/>
              </a:ext>
            </a:extLst>
          </p:cNvPr>
          <p:cNvCxnSpPr>
            <a:cxnSpLocks/>
          </p:cNvCxnSpPr>
          <p:nvPr/>
        </p:nvCxnSpPr>
        <p:spPr>
          <a:xfrm>
            <a:off x="7348251" y="4687759"/>
            <a:ext cx="1674563" cy="0"/>
          </a:xfrm>
          <a:prstGeom prst="line">
            <a:avLst/>
          </a:prstGeom>
          <a:ln w="25400">
            <a:solidFill>
              <a:srgbClr val="E6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1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ADB1E-60C2-4862-BB00-5B81C0E2E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: RF knock-out</a:t>
            </a:r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AE64918-1C6B-494A-A599-1A5F93327648}"/>
              </a:ext>
            </a:extLst>
          </p:cNvPr>
          <p:cNvSpPr txBox="1"/>
          <p:nvPr/>
        </p:nvSpPr>
        <p:spPr>
          <a:xfrm>
            <a:off x="7393354" y="196125"/>
            <a:ext cx="41890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More Details about the particular excitation, frequencies, hardware and </a:t>
            </a:r>
            <a:br>
              <a:rPr lang="en-US" sz="2400" dirty="0">
                <a:sym typeface="Wingdings" panose="05000000000000000000" pitchFamily="2" charset="2"/>
              </a:rPr>
            </a:br>
            <a:r>
              <a:rPr lang="en-US" sz="2400" dirty="0">
                <a:sym typeface="Wingdings" panose="05000000000000000000" pitchFamily="2" charset="2"/>
              </a:rPr>
              <a:t>recent improvements achieved in the spill structure in the talks of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Eike Feldmeier </a:t>
            </a:r>
            <a:r>
              <a:rPr lang="en-US" sz="2400" dirty="0">
                <a:sym typeface="Wingdings" panose="05000000000000000000" pitchFamily="2" charset="2"/>
              </a:rPr>
              <a:t>and </a:t>
            </a:r>
            <a:r>
              <a:rPr lang="en-US" sz="24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Cristopher Cortés </a:t>
            </a:r>
            <a:r>
              <a:rPr lang="en-US" sz="2400" dirty="0">
                <a:sym typeface="Wingdings" panose="05000000000000000000" pitchFamily="2" charset="2"/>
              </a:rPr>
              <a:t>this afternoon.</a:t>
            </a:r>
            <a:endParaRPr lang="en-US" sz="2400" dirty="0"/>
          </a:p>
          <a:p>
            <a:endParaRPr lang="en-GB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E665DBE-5A0E-4C87-A7A0-365D2D6C6A58}"/>
              </a:ext>
            </a:extLst>
          </p:cNvPr>
          <p:cNvGrpSpPr/>
          <p:nvPr/>
        </p:nvGrpSpPr>
        <p:grpSpPr>
          <a:xfrm>
            <a:off x="719274" y="3905301"/>
            <a:ext cx="10390676" cy="2820582"/>
            <a:chOff x="-187287" y="2063455"/>
            <a:chExt cx="13081018" cy="4000000"/>
          </a:xfrm>
        </p:grpSpPr>
        <p:pic>
          <p:nvPicPr>
            <p:cNvPr id="5" name="Inhaltsplatzhalter 3">
              <a:extLst>
                <a:ext uri="{FF2B5EF4-FFF2-40B4-BE49-F238E27FC236}">
                  <a16:creationId xmlns:a16="http://schemas.microsoft.com/office/drawing/2014/main" id="{E6256691-3C80-4BCB-A173-09F90B30A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87287" y="2063455"/>
              <a:ext cx="5342857" cy="4000000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957C102-900A-4336-A355-06ED370BF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166" y="2063455"/>
              <a:ext cx="5342857" cy="400000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6A3E583-45F7-4648-AA24-AA1C7C876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874" y="2063455"/>
              <a:ext cx="5342857" cy="4000000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50057585-2E60-4521-821C-7742C58367CD}"/>
                </a:ext>
              </a:extLst>
            </p:cNvPr>
            <p:cNvSpPr txBox="1"/>
            <p:nvPr/>
          </p:nvSpPr>
          <p:spPr>
            <a:xfrm>
              <a:off x="1510660" y="2527165"/>
              <a:ext cx="1946962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Ideal - flat</a:t>
              </a:r>
              <a:endParaRPr lang="en-GB" sz="11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87FEEF2-01EF-4A37-9AF9-D4DB75B59070}"/>
                </a:ext>
              </a:extLst>
            </p:cNvPr>
            <p:cNvSpPr txBox="1"/>
            <p:nvPr/>
          </p:nvSpPr>
          <p:spPr>
            <a:xfrm>
              <a:off x="5155568" y="2527165"/>
              <a:ext cx="2510821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Typical RF-KO</a:t>
              </a:r>
              <a:endParaRPr lang="en-US" sz="1100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E67D8AD-D033-4A10-81A6-653FAC06D66D}"/>
                </a:ext>
              </a:extLst>
            </p:cNvPr>
            <p:cNvSpPr txBox="1"/>
            <p:nvPr/>
          </p:nvSpPr>
          <p:spPr>
            <a:xfrm>
              <a:off x="9083566" y="2527165"/>
              <a:ext cx="3459298" cy="52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Intensity controlled</a:t>
              </a:r>
              <a:endParaRPr lang="en-US" sz="1100" dirty="0"/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253F6E-8F3F-4E8C-AC50-632620B66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/>
              <a:t>RF-Knockout-Exciter </a:t>
            </a:r>
            <a:r>
              <a:rPr lang="de-DE" u="sng" dirty="0" err="1"/>
              <a:t>parameters</a:t>
            </a:r>
            <a:endParaRPr lang="en-US" u="sng" dirty="0"/>
          </a:p>
          <a:p>
            <a:r>
              <a:rPr lang="en-US" sz="2000" dirty="0"/>
              <a:t>Horizontal resonance tune: 		1.67 </a:t>
            </a:r>
          </a:p>
          <a:p>
            <a:r>
              <a:rPr lang="en-US" sz="2000" dirty="0"/>
              <a:t>RF-KO electrode length: 		0.7 m </a:t>
            </a:r>
          </a:p>
          <a:p>
            <a:r>
              <a:rPr lang="en-US" sz="2000" dirty="0"/>
              <a:t>RF-KO electrode distance: 		0.15 m </a:t>
            </a:r>
          </a:p>
          <a:p>
            <a:r>
              <a:rPr lang="en-US" sz="2000" dirty="0"/>
              <a:t>Maximum exciter power:	 	400 W </a:t>
            </a:r>
            <a:endParaRPr lang="de-DE" dirty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Intensity feedback system</a:t>
            </a:r>
            <a:r>
              <a:rPr lang="en-US" dirty="0"/>
              <a:t> implemented (dose delivery system ↔ RF-KO exciter)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84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Folgeseiten">
  <a:themeElements>
    <a:clrScheme name="UKHD 2018">
      <a:dk1>
        <a:srgbClr val="004A6F"/>
      </a:dk1>
      <a:lt1>
        <a:srgbClr val="FFFFFF"/>
      </a:lt1>
      <a:dk2>
        <a:srgbClr val="002C43"/>
      </a:dk2>
      <a:lt2>
        <a:srgbClr val="FFFFFF"/>
      </a:lt2>
      <a:accent1>
        <a:srgbClr val="009FE3"/>
      </a:accent1>
      <a:accent2>
        <a:srgbClr val="E67900"/>
      </a:accent2>
      <a:accent3>
        <a:srgbClr val="00A295"/>
      </a:accent3>
      <a:accent4>
        <a:srgbClr val="C7BDAD"/>
      </a:accent4>
      <a:accent5>
        <a:srgbClr val="545455"/>
      </a:accent5>
      <a:accent6>
        <a:srgbClr val="5F497A"/>
      </a:accent6>
      <a:hlink>
        <a:srgbClr val="009FE3"/>
      </a:hlink>
      <a:folHlink>
        <a:srgbClr val="009FE3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808</Words>
  <Application>Microsoft Office PowerPoint</Application>
  <PresentationFormat>Breitbild</PresentationFormat>
  <Paragraphs>146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MS Gothic</vt:lpstr>
      <vt:lpstr>Arial</vt:lpstr>
      <vt:lpstr>Calibri</vt:lpstr>
      <vt:lpstr>Times New Roman</vt:lpstr>
      <vt:lpstr>Wingdings</vt:lpstr>
      <vt:lpstr>Folgeseiten</vt:lpstr>
      <vt:lpstr>PowerPoint-Präsentation</vt:lpstr>
      <vt:lpstr>PowerPoint-Präsentation</vt:lpstr>
      <vt:lpstr>HIT History – beam parameters – patients</vt:lpstr>
      <vt:lpstr>HIT – Operating concept</vt:lpstr>
      <vt:lpstr>HIT statistics days, shifts, patients</vt:lpstr>
      <vt:lpstr>Typical therapy day @HIT</vt:lpstr>
      <vt:lpstr>Facility design Accelerator layout</vt:lpstr>
      <vt:lpstr>HIT accelerator serving experiments</vt:lpstr>
      <vt:lpstr>Extraction system: RF knock-out</vt:lpstr>
      <vt:lpstr>HIT – other current projects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N.Grau</dc:creator>
  <cp:lastModifiedBy>Schömers, Christian</cp:lastModifiedBy>
  <cp:revision>198</cp:revision>
  <cp:lastPrinted>2018-02-21T08:54:56Z</cp:lastPrinted>
  <dcterms:created xsi:type="dcterms:W3CDTF">2018-02-15T17:39:40Z</dcterms:created>
  <dcterms:modified xsi:type="dcterms:W3CDTF">2024-02-08T14:02:17Z</dcterms:modified>
</cp:coreProperties>
</file>