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391" r:id="rId3"/>
    <p:sldId id="402" r:id="rId4"/>
    <p:sldId id="412" r:id="rId5"/>
    <p:sldId id="533" r:id="rId6"/>
    <p:sldId id="406" r:id="rId7"/>
    <p:sldId id="526" r:id="rId8"/>
    <p:sldId id="532" r:id="rId9"/>
    <p:sldId id="535" r:id="rId10"/>
    <p:sldId id="411" r:id="rId11"/>
    <p:sldId id="518" r:id="rId12"/>
    <p:sldId id="522" r:id="rId13"/>
    <p:sldId id="534" r:id="rId14"/>
    <p:sldId id="530" r:id="rId15"/>
    <p:sldId id="528" r:id="rId16"/>
    <p:sldId id="53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E25123-6E7B-7D46-B1F2-0BA7E3BF4D1C}" v="3" dt="2023-02-10T21:17:26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78"/>
    <p:restoredTop sz="95726"/>
  </p:normalViewPr>
  <p:slideViewPr>
    <p:cSldViewPr snapToGrid="0" snapToObjects="1">
      <p:cViewPr varScale="1">
        <p:scale>
          <a:sx n="117" d="100"/>
          <a:sy n="117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ital, Bhawin" userId="871fb855-c230-4ea8-a99b-ce2a63b9518e" providerId="ADAL" clId="{AFE25123-6E7B-7D46-B1F2-0BA7E3BF4D1C}"/>
    <pc:docChg chg="undo redo custSel addSld delSld modSld modMainMaster">
      <pc:chgData name="Dhital, Bhawin" userId="871fb855-c230-4ea8-a99b-ce2a63b9518e" providerId="ADAL" clId="{AFE25123-6E7B-7D46-B1F2-0BA7E3BF4D1C}" dt="2023-02-10T21:21:05.475" v="234"/>
      <pc:docMkLst>
        <pc:docMk/>
      </pc:docMkLst>
      <pc:sldChg chg="modSp mod">
        <pc:chgData name="Dhital, Bhawin" userId="871fb855-c230-4ea8-a99b-ce2a63b9518e" providerId="ADAL" clId="{AFE25123-6E7B-7D46-B1F2-0BA7E3BF4D1C}" dt="2023-02-10T17:18:27.010" v="167" actId="1076"/>
        <pc:sldMkLst>
          <pc:docMk/>
          <pc:sldMk cId="2246755923" sldId="256"/>
        </pc:sldMkLst>
        <pc:spChg chg="mod">
          <ac:chgData name="Dhital, Bhawin" userId="871fb855-c230-4ea8-a99b-ce2a63b9518e" providerId="ADAL" clId="{AFE25123-6E7B-7D46-B1F2-0BA7E3BF4D1C}" dt="2023-02-10T17:18:27.010" v="167" actId="1076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Dhital, Bhawin" userId="871fb855-c230-4ea8-a99b-ce2a63b9518e" providerId="ADAL" clId="{AFE25123-6E7B-7D46-B1F2-0BA7E3BF4D1C}" dt="2023-02-10T15:54:33.716" v="22" actId="20577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Dhital, Bhawin" userId="871fb855-c230-4ea8-a99b-ce2a63b9518e" providerId="ADAL" clId="{AFE25123-6E7B-7D46-B1F2-0BA7E3BF4D1C}" dt="2023-02-10T17:09:01.548" v="135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addSp delSp modSp mod">
        <pc:chgData name="Dhital, Bhawin" userId="871fb855-c230-4ea8-a99b-ce2a63b9518e" providerId="ADAL" clId="{AFE25123-6E7B-7D46-B1F2-0BA7E3BF4D1C}" dt="2023-02-10T21:21:05.475" v="234"/>
        <pc:sldMkLst>
          <pc:docMk/>
          <pc:sldMk cId="3681362828" sldId="257"/>
        </pc:sldMkLst>
        <pc:spChg chg="mod">
          <ac:chgData name="Dhital, Bhawin" userId="871fb855-c230-4ea8-a99b-ce2a63b9518e" providerId="ADAL" clId="{AFE25123-6E7B-7D46-B1F2-0BA7E3BF4D1C}" dt="2023-02-10T17:21:26.538" v="203" actId="20577"/>
          <ac:spMkLst>
            <pc:docMk/>
            <pc:sldMk cId="3681362828" sldId="257"/>
            <ac:spMk id="2" creationId="{BE5A50FB-44F3-6846-8C26-F8681D4BFFB3}"/>
          </ac:spMkLst>
        </pc:spChg>
        <pc:spChg chg="add del mod">
          <ac:chgData name="Dhital, Bhawin" userId="871fb855-c230-4ea8-a99b-ce2a63b9518e" providerId="ADAL" clId="{AFE25123-6E7B-7D46-B1F2-0BA7E3BF4D1C}" dt="2023-02-10T17:14:58.855" v="147" actId="478"/>
          <ac:spMkLst>
            <pc:docMk/>
            <pc:sldMk cId="3681362828" sldId="257"/>
            <ac:spMk id="5" creationId="{5342D82B-01A6-9679-1A94-778E00FD12B3}"/>
          </ac:spMkLst>
        </pc:spChg>
        <pc:spChg chg="add del mod">
          <ac:chgData name="Dhital, Bhawin" userId="871fb855-c230-4ea8-a99b-ce2a63b9518e" providerId="ADAL" clId="{AFE25123-6E7B-7D46-B1F2-0BA7E3BF4D1C}" dt="2023-02-10T21:21:05.475" v="234"/>
          <ac:spMkLst>
            <pc:docMk/>
            <pc:sldMk cId="3681362828" sldId="257"/>
            <ac:spMk id="6" creationId="{A5B18CEF-C414-C472-07EB-6DD169892564}"/>
          </ac:spMkLst>
        </pc:spChg>
        <pc:spChg chg="del">
          <ac:chgData name="Dhital, Bhawin" userId="871fb855-c230-4ea8-a99b-ce2a63b9518e" providerId="ADAL" clId="{AFE25123-6E7B-7D46-B1F2-0BA7E3BF4D1C}" dt="2023-02-10T17:14:56.423" v="146" actId="478"/>
          <ac:spMkLst>
            <pc:docMk/>
            <pc:sldMk cId="3681362828" sldId="257"/>
            <ac:spMk id="7" creationId="{84BED499-6ED4-F54A-8BC4-75AB617CA064}"/>
          </ac:spMkLst>
        </pc:spChg>
      </pc:sldChg>
      <pc:sldChg chg="add del">
        <pc:chgData name="Dhital, Bhawin" userId="871fb855-c230-4ea8-a99b-ce2a63b9518e" providerId="ADAL" clId="{AFE25123-6E7B-7D46-B1F2-0BA7E3BF4D1C}" dt="2023-02-10T17:17:41.654" v="154" actId="2696"/>
        <pc:sldMkLst>
          <pc:docMk/>
          <pc:sldMk cId="1215709844" sldId="258"/>
        </pc:sldMkLst>
      </pc:sldChg>
      <pc:sldChg chg="new">
        <pc:chgData name="Dhital, Bhawin" userId="871fb855-c230-4ea8-a99b-ce2a63b9518e" providerId="ADAL" clId="{AFE25123-6E7B-7D46-B1F2-0BA7E3BF4D1C}" dt="2023-02-10T17:17:50.260" v="157" actId="680"/>
        <pc:sldMkLst>
          <pc:docMk/>
          <pc:sldMk cId="2381448069" sldId="258"/>
        </pc:sldMkLst>
      </pc:sldChg>
      <pc:sldChg chg="new">
        <pc:chgData name="Dhital, Bhawin" userId="871fb855-c230-4ea8-a99b-ce2a63b9518e" providerId="ADAL" clId="{AFE25123-6E7B-7D46-B1F2-0BA7E3BF4D1C}" dt="2023-02-10T17:17:54.025" v="158" actId="680"/>
        <pc:sldMkLst>
          <pc:docMk/>
          <pc:sldMk cId="1168959925" sldId="259"/>
        </pc:sldMkLst>
      </pc:sldChg>
      <pc:sldChg chg="add del">
        <pc:chgData name="Dhital, Bhawin" userId="871fb855-c230-4ea8-a99b-ce2a63b9518e" providerId="ADAL" clId="{AFE25123-6E7B-7D46-B1F2-0BA7E3BF4D1C}" dt="2023-02-10T17:17:38.649" v="153" actId="2696"/>
        <pc:sldMkLst>
          <pc:docMk/>
          <pc:sldMk cId="1689545284" sldId="259"/>
        </pc:sldMkLst>
      </pc:sldChg>
      <pc:sldChg chg="delSp modSp new mod">
        <pc:chgData name="Dhital, Bhawin" userId="871fb855-c230-4ea8-a99b-ce2a63b9518e" providerId="ADAL" clId="{AFE25123-6E7B-7D46-B1F2-0BA7E3BF4D1C}" dt="2023-02-10T17:22:12.783" v="230" actId="478"/>
        <pc:sldMkLst>
          <pc:docMk/>
          <pc:sldMk cId="1247420688" sldId="260"/>
        </pc:sldMkLst>
        <pc:spChg chg="mod">
          <ac:chgData name="Dhital, Bhawin" userId="871fb855-c230-4ea8-a99b-ce2a63b9518e" providerId="ADAL" clId="{AFE25123-6E7B-7D46-B1F2-0BA7E3BF4D1C}" dt="2023-02-10T17:22:10.056" v="229" actId="20577"/>
          <ac:spMkLst>
            <pc:docMk/>
            <pc:sldMk cId="1247420688" sldId="260"/>
            <ac:spMk id="2" creationId="{477804D7-C52D-D578-1354-D4F0E8EFBC42}"/>
          </ac:spMkLst>
        </pc:spChg>
        <pc:spChg chg="del">
          <ac:chgData name="Dhital, Bhawin" userId="871fb855-c230-4ea8-a99b-ce2a63b9518e" providerId="ADAL" clId="{AFE25123-6E7B-7D46-B1F2-0BA7E3BF4D1C}" dt="2023-02-10T17:22:12.783" v="230" actId="478"/>
          <ac:spMkLst>
            <pc:docMk/>
            <pc:sldMk cId="1247420688" sldId="260"/>
            <ac:spMk id="3" creationId="{03624632-1EFB-5739-317F-7E4060C32F91}"/>
          </ac:spMkLst>
        </pc:spChg>
      </pc:sldChg>
      <pc:sldChg chg="del">
        <pc:chgData name="Dhital, Bhawin" userId="871fb855-c230-4ea8-a99b-ce2a63b9518e" providerId="ADAL" clId="{AFE25123-6E7B-7D46-B1F2-0BA7E3BF4D1C}" dt="2023-02-10T17:12:31.555" v="142" actId="2696"/>
        <pc:sldMkLst>
          <pc:docMk/>
          <pc:sldMk cId="2421414929" sldId="260"/>
        </pc:sldMkLst>
      </pc:sldChg>
      <pc:sldChg chg="new del">
        <pc:chgData name="Dhital, Bhawin" userId="871fb855-c230-4ea8-a99b-ce2a63b9518e" providerId="ADAL" clId="{AFE25123-6E7B-7D46-B1F2-0BA7E3BF4D1C}" dt="2023-02-10T17:08:57.900" v="130" actId="680"/>
        <pc:sldMkLst>
          <pc:docMk/>
          <pc:sldMk cId="1667247245" sldId="261"/>
        </pc:sldMkLst>
      </pc:sldChg>
      <pc:sldChg chg="delSp modSp new mod">
        <pc:chgData name="Dhital, Bhawin" userId="871fb855-c230-4ea8-a99b-ce2a63b9518e" providerId="ADAL" clId="{AFE25123-6E7B-7D46-B1F2-0BA7E3BF4D1C}" dt="2023-02-10T17:21:56.231" v="217" actId="478"/>
        <pc:sldMkLst>
          <pc:docMk/>
          <pc:sldMk cId="1860933725" sldId="261"/>
        </pc:sldMkLst>
        <pc:spChg chg="mod">
          <ac:chgData name="Dhital, Bhawin" userId="871fb855-c230-4ea8-a99b-ce2a63b9518e" providerId="ADAL" clId="{AFE25123-6E7B-7D46-B1F2-0BA7E3BF4D1C}" dt="2023-02-10T17:21:44.350" v="216" actId="20577"/>
          <ac:spMkLst>
            <pc:docMk/>
            <pc:sldMk cId="1860933725" sldId="261"/>
            <ac:spMk id="2" creationId="{9588E3D5-7066-D9C0-6C00-AE1BBC4AAEA1}"/>
          </ac:spMkLst>
        </pc:spChg>
        <pc:spChg chg="del">
          <ac:chgData name="Dhital, Bhawin" userId="871fb855-c230-4ea8-a99b-ce2a63b9518e" providerId="ADAL" clId="{AFE25123-6E7B-7D46-B1F2-0BA7E3BF4D1C}" dt="2023-02-10T17:21:56.231" v="217" actId="478"/>
          <ac:spMkLst>
            <pc:docMk/>
            <pc:sldMk cId="1860933725" sldId="261"/>
            <ac:spMk id="3" creationId="{8CE0FC3D-61E3-957A-BB4E-DEE5D9B99BA2}"/>
          </ac:spMkLst>
        </pc:spChg>
      </pc:sldChg>
      <pc:sldChg chg="add del">
        <pc:chgData name="Dhital, Bhawin" userId="871fb855-c230-4ea8-a99b-ce2a63b9518e" providerId="ADAL" clId="{AFE25123-6E7B-7D46-B1F2-0BA7E3BF4D1C}" dt="2023-02-10T17:17:44.799" v="155" actId="2696"/>
        <pc:sldMkLst>
          <pc:docMk/>
          <pc:sldMk cId="3166334301" sldId="261"/>
        </pc:sldMkLst>
      </pc:sldChg>
      <pc:sldChg chg="modSp add del mod">
        <pc:chgData name="Dhital, Bhawin" userId="871fb855-c230-4ea8-a99b-ce2a63b9518e" providerId="ADAL" clId="{AFE25123-6E7B-7D46-B1F2-0BA7E3BF4D1C}" dt="2023-02-10T17:17:47.306" v="156" actId="2696"/>
        <pc:sldMkLst>
          <pc:docMk/>
          <pc:sldMk cId="2944155869" sldId="450"/>
        </pc:sldMkLst>
        <pc:spChg chg="mod">
          <ac:chgData name="Dhital, Bhawin" userId="871fb855-c230-4ea8-a99b-ce2a63b9518e" providerId="ADAL" clId="{AFE25123-6E7B-7D46-B1F2-0BA7E3BF4D1C}" dt="2023-02-10T17:15:06.422" v="148" actId="1076"/>
          <ac:spMkLst>
            <pc:docMk/>
            <pc:sldMk cId="2944155869" sldId="450"/>
            <ac:spMk id="2" creationId="{4211346B-4746-3CB9-7585-85F2CD052915}"/>
          </ac:spMkLst>
        </pc:spChg>
        <pc:spChg chg="mod">
          <ac:chgData name="Dhital, Bhawin" userId="871fb855-c230-4ea8-a99b-ce2a63b9518e" providerId="ADAL" clId="{AFE25123-6E7B-7D46-B1F2-0BA7E3BF4D1C}" dt="2023-02-10T17:14:44.612" v="145" actId="27636"/>
          <ac:spMkLst>
            <pc:docMk/>
            <pc:sldMk cId="2944155869" sldId="450"/>
            <ac:spMk id="3" creationId="{AC1B64DE-2039-B03B-68D8-1E3B0D9AB7F3}"/>
          </ac:spMkLst>
        </pc:spChg>
      </pc:sldChg>
      <pc:sldMasterChg chg="modSldLayout">
        <pc:chgData name="Dhital, Bhawin" userId="871fb855-c230-4ea8-a99b-ce2a63b9518e" providerId="ADAL" clId="{AFE25123-6E7B-7D46-B1F2-0BA7E3BF4D1C}" dt="2023-02-10T17:19:00.121" v="171" actId="14100"/>
        <pc:sldMasterMkLst>
          <pc:docMk/>
          <pc:sldMasterMk cId="544521178" sldId="2147483660"/>
        </pc:sldMasterMkLst>
        <pc:sldLayoutChg chg="delSp modSp mod">
          <pc:chgData name="Dhital, Bhawin" userId="871fb855-c230-4ea8-a99b-ce2a63b9518e" providerId="ADAL" clId="{AFE25123-6E7B-7D46-B1F2-0BA7E3BF4D1C}" dt="2023-02-10T17:11:01.176" v="141" actId="1076"/>
          <pc:sldLayoutMkLst>
            <pc:docMk/>
            <pc:sldMasterMk cId="544521178" sldId="2147483660"/>
            <pc:sldLayoutMk cId="642655364" sldId="2147483661"/>
          </pc:sldLayoutMkLst>
          <pc:spChg chg="mod">
            <ac:chgData name="Dhital, Bhawin" userId="871fb855-c230-4ea8-a99b-ce2a63b9518e" providerId="ADAL" clId="{AFE25123-6E7B-7D46-B1F2-0BA7E3BF4D1C}" dt="2023-02-10T17:10:53.906" v="139" actId="1076"/>
            <ac:spMkLst>
              <pc:docMk/>
              <pc:sldMasterMk cId="544521178" sldId="2147483660"/>
              <pc:sldLayoutMk cId="642655364" sldId="2147483661"/>
              <ac:spMk id="2" creationId="{6CBFD422-CF21-5F4B-9F3C-D943F67A9BE0}"/>
            </ac:spMkLst>
          </pc:spChg>
          <pc:spChg chg="mod">
            <ac:chgData name="Dhital, Bhawin" userId="871fb855-c230-4ea8-a99b-ce2a63b9518e" providerId="ADAL" clId="{AFE25123-6E7B-7D46-B1F2-0BA7E3BF4D1C}" dt="2023-02-10T17:11:01.176" v="141" actId="1076"/>
            <ac:spMkLst>
              <pc:docMk/>
              <pc:sldMasterMk cId="544521178" sldId="2147483660"/>
              <pc:sldLayoutMk cId="642655364" sldId="2147483661"/>
              <ac:spMk id="3" creationId="{B4A5F0DF-C789-3B48-88B2-EEF178B1680D}"/>
            </ac:spMkLst>
          </pc:spChg>
          <pc:spChg chg="mod">
            <ac:chgData name="Dhital, Bhawin" userId="871fb855-c230-4ea8-a99b-ce2a63b9518e" providerId="ADAL" clId="{AFE25123-6E7B-7D46-B1F2-0BA7E3BF4D1C}" dt="2023-02-10T17:10:57.452" v="140" actId="1076"/>
            <ac:spMkLst>
              <pc:docMk/>
              <pc:sldMasterMk cId="544521178" sldId="2147483660"/>
              <pc:sldLayoutMk cId="642655364" sldId="2147483661"/>
              <ac:spMk id="5" creationId="{4B87851E-C1E1-6E46-8D1B-95D6C1888590}"/>
            </ac:spMkLst>
          </pc:spChg>
          <pc:picChg chg="del">
            <ac:chgData name="Dhital, Bhawin" userId="871fb855-c230-4ea8-a99b-ce2a63b9518e" providerId="ADAL" clId="{AFE25123-6E7B-7D46-B1F2-0BA7E3BF4D1C}" dt="2023-02-10T17:09:47.074" v="136" actId="478"/>
            <ac:picMkLst>
              <pc:docMk/>
              <pc:sldMasterMk cId="544521178" sldId="2147483660"/>
              <pc:sldLayoutMk cId="642655364" sldId="2147483661"/>
              <ac:picMk id="7" creationId="{4CEC2187-E5FA-944C-A56A-E562C9C1C5D5}"/>
            </ac:picMkLst>
          </pc:picChg>
        </pc:sldLayoutChg>
        <pc:sldLayoutChg chg="modSp mod">
          <pc:chgData name="Dhital, Bhawin" userId="871fb855-c230-4ea8-a99b-ce2a63b9518e" providerId="ADAL" clId="{AFE25123-6E7B-7D46-B1F2-0BA7E3BF4D1C}" dt="2023-02-10T17:19:00.121" v="171" actId="14100"/>
          <pc:sldLayoutMkLst>
            <pc:docMk/>
            <pc:sldMasterMk cId="544521178" sldId="2147483660"/>
            <pc:sldLayoutMk cId="2794568956" sldId="2147483662"/>
          </pc:sldLayoutMkLst>
          <pc:spChg chg="mod">
            <ac:chgData name="Dhital, Bhawin" userId="871fb855-c230-4ea8-a99b-ce2a63b9518e" providerId="ADAL" clId="{AFE25123-6E7B-7D46-B1F2-0BA7E3BF4D1C}" dt="2023-02-10T17:19:00.121" v="171" actId="14100"/>
            <ac:spMkLst>
              <pc:docMk/>
              <pc:sldMasterMk cId="544521178" sldId="2147483660"/>
              <pc:sldLayoutMk cId="2794568956" sldId="2147483662"/>
              <ac:spMk id="2" creationId="{115F96C7-1801-CD4F-9F28-C99CEA00AEF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1109" y="212056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108" y="5434183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109" y="4068026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06" y="15806"/>
            <a:ext cx="8907694" cy="80938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e.cornell.edu/bmad/" TargetMode="External"/><Relationship Id="rId7" Type="http://schemas.openxmlformats.org/officeDocument/2006/relationships/hyperlink" Target="https://www.bnl.gov/rhic/booster.php" TargetMode="External"/><Relationship Id="rId2" Type="http://schemas.openxmlformats.org/officeDocument/2006/relationships/hyperlink" Target="https://www.osti.gov/servlets/purl/1805240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journals.aps.org/prab/abstract/10.1103/PhysRevSTAB.10.024701" TargetMode="External"/><Relationship Id="rId5" Type="http://schemas.openxmlformats.org/officeDocument/2006/relationships/hyperlink" Target="https://www.bnl.gov/nsrl/" TargetMode="External"/><Relationship Id="rId4" Type="http://schemas.openxmlformats.org/officeDocument/2006/relationships/hyperlink" Target="https://www.classe.cornell.edu/bmad/manuals/long_term_tracking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lasse.cornell.edu/bmad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e.cornell.edu/bmad/manuals/long_term_tracking.pdf" TargetMode="External"/><Relationship Id="rId2" Type="http://schemas.openxmlformats.org/officeDocument/2006/relationships/hyperlink" Target="https://github.com/bmad-sim/bmad-ecosystem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108" y="2209297"/>
            <a:ext cx="8581784" cy="1698674"/>
          </a:xfrm>
        </p:spPr>
        <p:txBody>
          <a:bodyPr>
            <a:normAutofit/>
          </a:bodyPr>
          <a:lstStyle/>
          <a:p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Bmad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Based Particle Tracking Simulation for Slow Resonant Extraction</a:t>
            </a:r>
            <a:r>
              <a:rPr lang="en-US" dirty="0">
                <a:effectLst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108" y="6111815"/>
            <a:ext cx="2810435" cy="74618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 : February 14, 2024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26A9DF9-C41D-BCD5-0DCD-9ED7380470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108" y="3429000"/>
            <a:ext cx="8581784" cy="148045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Presenter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Bhawin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Dhital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bdhital@bnl.gov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 : Kevin Brown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David Sagan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Hamwi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Georg Hoffstaetter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Lucy Lin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96FA239-6E22-BF6A-E332-2508D1D913CF}"/>
              </a:ext>
            </a:extLst>
          </p:cNvPr>
          <p:cNvSpPr txBox="1">
            <a:spLocks/>
          </p:cNvSpPr>
          <p:nvPr/>
        </p:nvSpPr>
        <p:spPr>
          <a:xfrm>
            <a:off x="281108" y="4658807"/>
            <a:ext cx="8581784" cy="969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Brookhaven National Laboratory, Upton NY 11973</a:t>
            </a: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Cornell University, Ithaca, NY 14850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63AA283-D9C2-2DA0-DB9D-D26C384E1A1B}"/>
              </a:ext>
            </a:extLst>
          </p:cNvPr>
          <p:cNvSpPr txBox="1">
            <a:spLocks/>
          </p:cNvSpPr>
          <p:nvPr/>
        </p:nvSpPr>
        <p:spPr>
          <a:xfrm>
            <a:off x="3602608" y="6129160"/>
            <a:ext cx="4899702" cy="444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Slow Extraction Workshop,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MedAustron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10899-6BEA-44F0-BB0F-B49723006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EE144-9486-7115-398E-9201DAC7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Tracking: Simulation Modes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4AE5E-AF63-20D8-3E50-2051EBA67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BC2EDC-44CE-6259-440E-E8EDD6A4A27A}"/>
              </a:ext>
            </a:extLst>
          </p:cNvPr>
          <p:cNvSpPr txBox="1"/>
          <p:nvPr/>
        </p:nvSpPr>
        <p:spPr>
          <a:xfrm>
            <a:off x="296177" y="778236"/>
            <a:ext cx="73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Simulation mode = ‘SINGLE’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Simulation mode = ‘INDIVIDUAL’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FF75A-4BAB-07D0-6580-842625F18E6A}"/>
              </a:ext>
            </a:extLst>
          </p:cNvPr>
          <p:cNvSpPr txBox="1"/>
          <p:nvPr/>
        </p:nvSpPr>
        <p:spPr>
          <a:xfrm>
            <a:off x="356049" y="1846216"/>
            <a:ext cx="8787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mode = ‘SINGLE’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We take a single particle with certain amplitude and run for many turns.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For a small amplitude particle, we need longer tracking (large number of turns).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E6DF9-DC41-2E44-59C6-C49439B6E17A}"/>
              </a:ext>
            </a:extLst>
          </p:cNvPr>
          <p:cNvSpPr txBox="1"/>
          <p:nvPr/>
        </p:nvSpPr>
        <p:spPr>
          <a:xfrm>
            <a:off x="356048" y="3050354"/>
            <a:ext cx="87879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mode = ‘INDIVIDUAL’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Many particles are taken in simulation.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 beam emittance, beam position,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Define septum location where extracted particles are collected.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Output file has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x,xp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coordinate of the extracted particles.</a:t>
            </a:r>
          </a:p>
        </p:txBody>
      </p:sp>
    </p:spTree>
    <p:extLst>
      <p:ext uri="{BB962C8B-B14F-4D97-AF65-F5344CB8AC3E}">
        <p14:creationId xmlns:p14="http://schemas.microsoft.com/office/powerpoint/2010/main" val="1369246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FE49D-EFD0-2C50-8A19-02A62A02C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CBF5-6666-00FB-0A51-D3AAA1934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 = “Single”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7F8E0-6812-14BA-2DC7-439C91356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p:pic>
        <p:nvPicPr>
          <p:cNvPr id="11" name="Picture 10" descr="A red and blue triangle with black dots&#10;&#10;Description automatically generated">
            <a:extLst>
              <a:ext uri="{FF2B5EF4-FFF2-40B4-BE49-F238E27FC236}">
                <a16:creationId xmlns:a16="http://schemas.microsoft.com/office/drawing/2014/main" id="{4168A374-00AB-B74C-2F91-12A64830D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92" y="1069800"/>
            <a:ext cx="7772400" cy="3823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28CFD-CBB7-9624-0F20-577FDABC9176}"/>
              </a:ext>
            </a:extLst>
          </p:cNvPr>
          <p:cNvSpPr txBox="1"/>
          <p:nvPr/>
        </p:nvSpPr>
        <p:spPr>
          <a:xfrm>
            <a:off x="780792" y="5051022"/>
            <a:ext cx="695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particles passing into resonance at the booster D3 septum</a:t>
            </a:r>
          </a:p>
        </p:txBody>
      </p:sp>
    </p:spTree>
    <p:extLst>
      <p:ext uri="{BB962C8B-B14F-4D97-AF65-F5344CB8AC3E}">
        <p14:creationId xmlns:p14="http://schemas.microsoft.com/office/powerpoint/2010/main" val="188082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C929C-C88F-56CE-ED47-FDFCE75EE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A162E-E6A2-7DC6-D175-D39A0EAA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 = “INDIVIDUAL”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7A00-0DF5-DA20-F968-B1D6DA35B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750" dirty="0"/>
          </a:p>
        </p:txBody>
      </p:sp>
      <p:pic>
        <p:nvPicPr>
          <p:cNvPr id="5" name="Picture 4" descr="A graph with red dots&#10;&#10;Description automatically generated with medium confidence">
            <a:extLst>
              <a:ext uri="{FF2B5EF4-FFF2-40B4-BE49-F238E27FC236}">
                <a16:creationId xmlns:a16="http://schemas.microsoft.com/office/drawing/2014/main" id="{30B18AB1-2DDD-5B37-21ED-FBB99F76C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6" y="1275736"/>
            <a:ext cx="3922464" cy="38438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253BFD-94B1-6353-54CC-E1A089A3B32E}"/>
              </a:ext>
            </a:extLst>
          </p:cNvPr>
          <p:cNvSpPr txBox="1"/>
          <p:nvPr/>
        </p:nvSpPr>
        <p:spPr>
          <a:xfrm>
            <a:off x="1565420" y="5040093"/>
            <a:ext cx="6839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Extracted particles at D3 septum location in the booster ring</a:t>
            </a:r>
          </a:p>
        </p:txBody>
      </p:sp>
      <p:pic>
        <p:nvPicPr>
          <p:cNvPr id="3" name="Picture 2" descr="A graph with red dots&#10;&#10;Description automatically generated">
            <a:extLst>
              <a:ext uri="{FF2B5EF4-FFF2-40B4-BE49-F238E27FC236}">
                <a16:creationId xmlns:a16="http://schemas.microsoft.com/office/drawing/2014/main" id="{1BC5A6ED-92FC-A392-1685-BB4A1828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016" y="1502228"/>
            <a:ext cx="4357678" cy="3257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591022-0D3A-EFFB-9CF1-C0F119ED6C5E}"/>
              </a:ext>
            </a:extLst>
          </p:cNvPr>
          <p:cNvCxnSpPr>
            <a:cxnSpLocks/>
          </p:cNvCxnSpPr>
          <p:nvPr/>
        </p:nvCxnSpPr>
        <p:spPr>
          <a:xfrm>
            <a:off x="3298371" y="1502228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016FD23-85D1-490A-10FC-6243A2843870}"/>
              </a:ext>
            </a:extLst>
          </p:cNvPr>
          <p:cNvSpPr txBox="1"/>
          <p:nvPr/>
        </p:nvSpPr>
        <p:spPr>
          <a:xfrm>
            <a:off x="2525495" y="3429000"/>
            <a:ext cx="1491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D3 thin septum</a:t>
            </a:r>
          </a:p>
        </p:txBody>
      </p:sp>
    </p:spTree>
    <p:extLst>
      <p:ext uri="{BB962C8B-B14F-4D97-AF65-F5344CB8AC3E}">
        <p14:creationId xmlns:p14="http://schemas.microsoft.com/office/powerpoint/2010/main" val="919829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80655-986A-ADB4-A814-D3F0A6D1F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69E28-DB31-6948-A9B3-72C4253F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AF378-FEB6-AA81-5C31-DAEA4F216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7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C98C5-8430-827D-B49E-EACD2F808A75}"/>
              </a:ext>
            </a:extLst>
          </p:cNvPr>
          <p:cNvSpPr txBox="1"/>
          <p:nvPr/>
        </p:nvSpPr>
        <p:spPr>
          <a:xfrm>
            <a:off x="236306" y="825189"/>
            <a:ext cx="89076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extraction simulation involves tracking particles for some number of turns in a ring and then tracking particles through an extraction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simulation can be used with “BEAM” or “INDIVIDUAL” 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“INDIVIDUAL” simulation mode assumes there is a septum and that particles outside of the aperture set for the septum are to be tracked through the extraction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simulations provides the complete simulations: starting from the synchrotrons (multi-turn)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extraction at septum transfer towards transfer line (single turn).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21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E58D-192B-0496-E62E-ABACF31DE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Branch, Fork and Patch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23FDD-6DE6-F3D6-61E4-08A21B074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10EFE-2394-6C76-58D2-BCA79E7740A1}"/>
              </a:ext>
            </a:extLst>
          </p:cNvPr>
          <p:cNvSpPr txBox="1"/>
          <p:nvPr/>
        </p:nvSpPr>
        <p:spPr>
          <a:xfrm>
            <a:off x="352425" y="817084"/>
            <a:ext cx="8123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lattice contains an array of branches and can be interconnected using forks: used to simulate forking beam lines such as a connections to a transfer line, dump line, or an X-ray beam line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Fork marks the start of a new/downstream branch for the beam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Downstream branch inherits the beam information at the end of the root/base branch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Patch element is used to shift the reference orbit</a:t>
            </a:r>
          </a:p>
        </p:txBody>
      </p:sp>
      <p:pic>
        <p:nvPicPr>
          <p:cNvPr id="7" name="Picture 6" descr="A diagram of a circular object with numbers and letters&#10;&#10;Description automatically generated">
            <a:extLst>
              <a:ext uri="{FF2B5EF4-FFF2-40B4-BE49-F238E27FC236}">
                <a16:creationId xmlns:a16="http://schemas.microsoft.com/office/drawing/2014/main" id="{795C2E9C-F3B8-5875-D928-7C82EA32A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817" y="2509164"/>
            <a:ext cx="4529382" cy="3531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FCB9E-D231-394F-D336-ADCDB61C0DE3}"/>
              </a:ext>
            </a:extLst>
          </p:cNvPr>
          <p:cNvSpPr txBox="1"/>
          <p:nvPr/>
        </p:nvSpPr>
        <p:spPr>
          <a:xfrm>
            <a:off x="1503305" y="5780314"/>
            <a:ext cx="7518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Connecting booster ring with transfer line using fork and patch elements in </a:t>
            </a:r>
            <a:r>
              <a:rPr lang="en-US" sz="1600" dirty="0" err="1"/>
              <a:t>Bmad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654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1D64-CC76-10E2-C046-C2B9CAD5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1"/>
            <a:ext cx="8465004" cy="886731"/>
          </a:xfrm>
        </p:spPr>
        <p:txBody>
          <a:bodyPr/>
          <a:lstStyle/>
          <a:p>
            <a:r>
              <a:rPr lang="en-US" dirty="0"/>
              <a:t>Future Work using </a:t>
            </a:r>
            <a:r>
              <a:rPr lang="en-US" dirty="0" err="1"/>
              <a:t>Bmad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A6A39E-9616-C205-3C70-C77BA536D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E6C4E-7594-9967-FCF9-A906C8AAC65C}"/>
              </a:ext>
            </a:extLst>
          </p:cNvPr>
          <p:cNvSpPr txBox="1"/>
          <p:nvPr/>
        </p:nvSpPr>
        <p:spPr>
          <a:xfrm>
            <a:off x="179614" y="886732"/>
            <a:ext cx="87847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complete slow resonant extraction simulation using a long- term tracking program based on </a:t>
            </a:r>
            <a:r>
              <a:rPr lang="en-US" sz="2800" dirty="0" err="1"/>
              <a:t>Bmad</a:t>
            </a:r>
            <a:r>
              <a:rPr lang="en-US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Implementing scattering foil in the beam line and particle tracking through foil.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NSRL beam line model optimization using </a:t>
            </a:r>
            <a:r>
              <a:rPr lang="en-US" sz="2800" dirty="0" err="1"/>
              <a:t>Bmad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0118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E11E-37B4-6EE4-7B83-A2E13C12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4" y="76201"/>
            <a:ext cx="8519432" cy="6096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F2956C-DECD-DB55-A51F-7DA5FCFD1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DFDB5-1C08-A0F7-7E86-5159584C5043}"/>
              </a:ext>
            </a:extLst>
          </p:cNvPr>
          <p:cNvSpPr txBox="1"/>
          <p:nvPr/>
        </p:nvSpPr>
        <p:spPr>
          <a:xfrm>
            <a:off x="195944" y="838200"/>
            <a:ext cx="8871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[1] </a:t>
            </a:r>
            <a:r>
              <a:rPr lang="en-US" sz="2000" dirty="0">
                <a:hlinkClick r:id="rId2"/>
              </a:rPr>
              <a:t>https://www.osti.gov/servlets/purl/1805240</a:t>
            </a:r>
            <a:endParaRPr lang="en-US" sz="2000" dirty="0"/>
          </a:p>
          <a:p>
            <a:r>
              <a:rPr lang="en-US" sz="2000" dirty="0"/>
              <a:t>[2] </a:t>
            </a:r>
            <a:r>
              <a:rPr lang="en-US" sz="2000" dirty="0">
                <a:hlinkClick r:id="rId3"/>
              </a:rPr>
              <a:t>https://www.classe.cornell.edu/bmad/</a:t>
            </a:r>
            <a:endParaRPr lang="en-US" sz="2000" dirty="0"/>
          </a:p>
          <a:p>
            <a:r>
              <a:rPr lang="en-US" sz="2000" dirty="0"/>
              <a:t>[3] </a:t>
            </a:r>
            <a:r>
              <a:rPr lang="en-US" sz="2000" dirty="0">
                <a:hlinkClick r:id="rId4"/>
              </a:rPr>
              <a:t>https://www.classe.cornell.edu/bmad/manuals/long_term_tracking.pdf</a:t>
            </a:r>
            <a:r>
              <a:rPr lang="en-US" sz="2000" dirty="0"/>
              <a:t> </a:t>
            </a:r>
          </a:p>
          <a:p>
            <a:r>
              <a:rPr lang="en-US" sz="2000" dirty="0"/>
              <a:t>[4] </a:t>
            </a:r>
            <a:r>
              <a:rPr lang="en-US" sz="2000" dirty="0">
                <a:hlinkClick r:id="rId5"/>
              </a:rPr>
              <a:t>https://www.bnl.gov/nsrl/</a:t>
            </a:r>
            <a:r>
              <a:rPr lang="en-US" sz="2000" dirty="0"/>
              <a:t> </a:t>
            </a:r>
          </a:p>
          <a:p>
            <a:r>
              <a:rPr lang="en-US" sz="2000" dirty="0"/>
              <a:t>[5] </a:t>
            </a:r>
            <a:r>
              <a:rPr lang="en-US" sz="2000" dirty="0">
                <a:hlinkClick r:id="rId6"/>
              </a:rPr>
              <a:t>https://journals.aps.org/prab/abstract/10.1103/PhysRevSTAB.10.024701</a:t>
            </a:r>
            <a:endParaRPr lang="en-US" sz="2000" dirty="0"/>
          </a:p>
          <a:p>
            <a:r>
              <a:rPr lang="en-US" sz="2000" dirty="0"/>
              <a:t>[6] </a:t>
            </a:r>
            <a:r>
              <a:rPr lang="en-US" sz="2000" dirty="0">
                <a:hlinkClick r:id="rId7"/>
              </a:rPr>
              <a:t>https://www.bnl.gov/rhic/booster.php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2577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C64F-C5D0-04D0-5A4C-FB4A4507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FAE2B-8411-AB28-AC0D-0E6637090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8D3E6-9604-BF36-7705-9EC3166EC5D7}"/>
              </a:ext>
            </a:extLst>
          </p:cNvPr>
          <p:cNvSpPr txBox="1"/>
          <p:nvPr/>
        </p:nvSpPr>
        <p:spPr>
          <a:xfrm>
            <a:off x="413657" y="825189"/>
            <a:ext cx="83017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Booster Synchrotron and NASA Space Radiation Facility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integer Resonant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Extraction Simulation: Long term tracking based 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ecosystem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0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D3E4B-E548-CEA2-316F-D054F704B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BNL C-AD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5C570-084E-8498-277C-79E00E24B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  <p:pic>
        <p:nvPicPr>
          <p:cNvPr id="7" name="Picture 6" descr="An aerial view of a satellite&#10;&#10;Description automatically generated">
            <a:extLst>
              <a:ext uri="{FF2B5EF4-FFF2-40B4-BE49-F238E27FC236}">
                <a16:creationId xmlns:a16="http://schemas.microsoft.com/office/drawing/2014/main" id="{37477582-DA4F-B290-B45F-909AAADA1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10" y="825189"/>
            <a:ext cx="7772400" cy="57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8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97823-48D2-42BD-9F2E-A26343F16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3779-5270-38F3-4806-14C58C3C6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Synchrotron and Slow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08603-D5E1-BE49-57AF-7DAA7AAAF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750" dirty="0"/>
          </a:p>
        </p:txBody>
      </p:sp>
      <p:pic>
        <p:nvPicPr>
          <p:cNvPr id="6" name="Picture 5" descr="A map of a airport&#10;&#10;Description automatically generated">
            <a:extLst>
              <a:ext uri="{FF2B5EF4-FFF2-40B4-BE49-F238E27FC236}">
                <a16:creationId xmlns:a16="http://schemas.microsoft.com/office/drawing/2014/main" id="{1B73864A-30AC-92AA-7BD4-06563C534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153" y="825189"/>
            <a:ext cx="3660321" cy="4777898"/>
          </a:xfrm>
          <a:prstGeom prst="rect">
            <a:avLst/>
          </a:prstGeom>
        </p:spPr>
      </p:pic>
      <p:pic>
        <p:nvPicPr>
          <p:cNvPr id="8" name="Picture 7" descr="A diagram of a complex of blood vessels&#10;&#10;Description automatically generated with medium confidence">
            <a:extLst>
              <a:ext uri="{FF2B5EF4-FFF2-40B4-BE49-F238E27FC236}">
                <a16:creationId xmlns:a16="http://schemas.microsoft.com/office/drawing/2014/main" id="{3F4C1230-0E62-07B9-45BB-EB6EBE8BD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093" y="683675"/>
            <a:ext cx="3212877" cy="52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5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7AB2-02E8-1179-2F7C-29405DF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NSRL Transport Line and Uniform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F639B-272C-CD02-2F68-3FA28F736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  <p:pic>
        <p:nvPicPr>
          <p:cNvPr id="3" name="Picture 2" descr="A red and yellow rectangular object with a cross&#10;&#10;Description automatically generated">
            <a:extLst>
              <a:ext uri="{FF2B5EF4-FFF2-40B4-BE49-F238E27FC236}">
                <a16:creationId xmlns:a16="http://schemas.microsoft.com/office/drawing/2014/main" id="{63EA3749-9ED4-9A94-A259-B5949D942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33" y="825189"/>
            <a:ext cx="3176376" cy="2654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1B3EFA-6D35-0D69-C9F8-D7658F9BB050}"/>
              </a:ext>
            </a:extLst>
          </p:cNvPr>
          <p:cNvSpPr txBox="1"/>
          <p:nvPr/>
        </p:nvSpPr>
        <p:spPr>
          <a:xfrm>
            <a:off x="245483" y="3923048"/>
            <a:ext cx="322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Uniform beam at the target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63440-1CE7-EC1E-941C-CB708E480A49}"/>
              </a:ext>
            </a:extLst>
          </p:cNvPr>
          <p:cNvSpPr txBox="1"/>
          <p:nvPr/>
        </p:nvSpPr>
        <p:spPr>
          <a:xfrm>
            <a:off x="4105024" y="4038035"/>
            <a:ext cx="512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Layout of NSRL Transport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CC9DC7-3DDC-5A6B-ABAB-D15717196C66}"/>
              </a:ext>
            </a:extLst>
          </p:cNvPr>
          <p:cNvSpPr txBox="1"/>
          <p:nvPr/>
        </p:nvSpPr>
        <p:spPr>
          <a:xfrm>
            <a:off x="236306" y="4593432"/>
            <a:ext cx="8907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pair of octupoles to create a uniform beam.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quadrupoles to focus the beam.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bends magnets providing 20-degree bends.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 correctors to center the beam profile along the transport line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computer screen shot of a building&#10;&#10;Description automatically generated">
            <a:extLst>
              <a:ext uri="{FF2B5EF4-FFF2-40B4-BE49-F238E27FC236}">
                <a16:creationId xmlns:a16="http://schemas.microsoft.com/office/drawing/2014/main" id="{B2D367AA-11CF-5E29-B57A-540B826A4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138" y="805742"/>
            <a:ext cx="5002238" cy="31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79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2D3E-3113-B541-F690-22338D15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Order Integer Resonance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3F4B9-BF94-AE08-AFCC-90C24A798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77804E-D87E-5532-514F-450731FD8F41}"/>
                  </a:ext>
                </a:extLst>
              </p:cNvPr>
              <p:cNvSpPr txBox="1"/>
              <p:nvPr/>
            </p:nvSpPr>
            <p:spPr>
              <a:xfrm>
                <a:off x="326571" y="825189"/>
                <a:ext cx="864325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third-order resonance can be used to extract particles from a synchrotron over many turns (for example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turns in a medical machine)[1,2,3]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slowly extracted beam is known as </a:t>
                </a: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spill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method describes the effect of a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sextupole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magnet as a perturbation to the linear machine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77804E-D87E-5532-514F-450731FD8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1" y="825189"/>
                <a:ext cx="8643258" cy="1938992"/>
              </a:xfrm>
              <a:prstGeom prst="rect">
                <a:avLst/>
              </a:prstGeom>
              <a:blipFill>
                <a:blip r:embed="rId2"/>
                <a:stretch>
                  <a:fillRect l="-587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diagram of a triangle&#10;&#10;Description automatically generated">
            <a:extLst>
              <a:ext uri="{FF2B5EF4-FFF2-40B4-BE49-F238E27FC236}">
                <a16:creationId xmlns:a16="http://schemas.microsoft.com/office/drawing/2014/main" id="{C6DB64E1-7F5A-3F30-8C78-4142B3740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5" y="2090643"/>
            <a:ext cx="2993474" cy="2400481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9B6060D3-EA8E-4DF1-F4FD-201FD2720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992" y="4735867"/>
            <a:ext cx="3321008" cy="1447619"/>
          </a:xfrm>
          <a:prstGeom prst="rect">
            <a:avLst/>
          </a:prstGeom>
        </p:spPr>
      </p:pic>
      <p:pic>
        <p:nvPicPr>
          <p:cNvPr id="6" name="Picture 5" descr="A graph with red dots&#10;&#10;Description automatically generated">
            <a:extLst>
              <a:ext uri="{FF2B5EF4-FFF2-40B4-BE49-F238E27FC236}">
                <a16:creationId xmlns:a16="http://schemas.microsoft.com/office/drawing/2014/main" id="{CCCD354E-02D3-CC31-48E7-8CA3085E9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163" y="2692724"/>
            <a:ext cx="3912930" cy="3912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D0CF9C-B422-6951-1A54-2493773129FD}"/>
              </a:ext>
            </a:extLst>
          </p:cNvPr>
          <p:cNvSpPr txBox="1"/>
          <p:nvPr/>
        </p:nvSpPr>
        <p:spPr>
          <a:xfrm>
            <a:off x="2449285" y="6605654"/>
            <a:ext cx="2394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of Todd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Satogata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4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DC9E9-017F-3B69-42C9-2A46DFE5C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ECB8F-D900-8B0A-7A1E-4B81C4912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Bmad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CE5D8-30A8-FCE5-0FD3-246BFB777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E257B9-42DC-93E6-EA9A-A80BD0E1D81A}"/>
              </a:ext>
            </a:extLst>
          </p:cNvPr>
          <p:cNvSpPr txBox="1"/>
          <p:nvPr/>
        </p:nvSpPr>
        <p:spPr>
          <a:xfrm>
            <a:off x="311833" y="825189"/>
            <a:ext cx="85958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(otherwise known as “Baby MAD” or “Better MAD” or just “Be MAD!”)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is an ecosystem of toolkit (subroutine library)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charged-particles and X-Ray simulations in accelerators and storage rings.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used to study both single and multi-particle beam dynamics as well as X-rays.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modules have been developed for simulating a wide variety of phenomena including intra beam scattering (IBS), coherent synchrotron radiation (CSR), higher order mode (HOM) resonances, etc.,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https://www.classe.cornell.edu/bmad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36611-21BB-CFA0-FC6F-A172E719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Tracking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48149-DF7A-4453-51E5-464DBCE04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4FD16-7A0E-0D08-55F4-701832AE5922}"/>
              </a:ext>
            </a:extLst>
          </p:cNvPr>
          <p:cNvSpPr txBox="1"/>
          <p:nvPr/>
        </p:nvSpPr>
        <p:spPr>
          <a:xfrm>
            <a:off x="236306" y="907289"/>
            <a:ext cx="87552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term-tracking program based 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Bmad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for long term (over many turns) tracking of a particles or a beam in a 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program can track spin as well as simulate such things as element misalignment, wake fields, higher order mode cavity resonances, energy ramping, beta squeezing,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on long-term tracking program: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https://github.com/bmad-sim/bmad-ecosystem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https://www.classe.cornell.edu/bmad/manuals/long_term_tracking.pdf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C0A78-BE73-1701-659E-DAA712FF80E9}"/>
              </a:ext>
            </a:extLst>
          </p:cNvPr>
          <p:cNvSpPr txBox="1"/>
          <p:nvPr/>
        </p:nvSpPr>
        <p:spPr>
          <a:xfrm>
            <a:off x="236306" y="4405709"/>
            <a:ext cx="8479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tracking program comes in two versions: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Long_term_tracking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!single threaded version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Long_term_tracking_mpi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! Multi-threaded version</a:t>
            </a:r>
          </a:p>
        </p:txBody>
      </p:sp>
    </p:spTree>
    <p:extLst>
      <p:ext uri="{BB962C8B-B14F-4D97-AF65-F5344CB8AC3E}">
        <p14:creationId xmlns:p14="http://schemas.microsoft.com/office/powerpoint/2010/main" val="3877942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7DC7-D757-A07D-F67E-78EDAD8E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Extractions Simulation Set-Up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3A4B3-BA29-B51A-4F9C-D28D62E1A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69D8FD-B02F-3143-F46D-9352678B08DD}"/>
              </a:ext>
            </a:extLst>
          </p:cNvPr>
          <p:cNvSpPr txBox="1"/>
          <p:nvPr/>
        </p:nvSpPr>
        <p:spPr>
          <a:xfrm>
            <a:off x="236306" y="707571"/>
            <a:ext cx="8907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Tune ramping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It is the situation where the lattice tune (horizontal) is changing as a function of time over many turns (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lattice tune close to the 1/3rd resonance tune, 4.333).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given </a:t>
            </a:r>
            <a:r>
              <a:rPr lang="en-US" sz="2000" i="1" dirty="0" err="1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r>
              <a:rPr lang="en-US" sz="2000" i="1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strength, we ramp quadrupoles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DFDDE-B1D4-195D-27E0-B87CCF72E17D}"/>
              </a:ext>
            </a:extLst>
          </p:cNvPr>
          <p:cNvSpPr txBox="1"/>
          <p:nvPr/>
        </p:nvSpPr>
        <p:spPr>
          <a:xfrm>
            <a:off x="307062" y="2205258"/>
            <a:ext cx="87661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RAMP_V: ramper = { &amp;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QV*[k1]: {-0.55745759507754+0.01065, -0.55745759507754+0.01067}}, &amp;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x_knot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={0,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*1.53446684E-06}, &amp;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 = {time}, interpolation = linear	 !(dk=0.00002)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79766-080A-234D-3490-5B706E0153EA}"/>
              </a:ext>
            </a:extLst>
          </p:cNvPr>
          <p:cNvSpPr txBox="1"/>
          <p:nvPr/>
        </p:nvSpPr>
        <p:spPr>
          <a:xfrm>
            <a:off x="307063" y="3513670"/>
            <a:ext cx="8836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RAMP_H: ramper = { &amp;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QH*[k1]: { 0.5634045207707-0.037,  0.5634045207707-0.0374}}, &amp;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x_knot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={0,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*1.53446684E-06}, &amp;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 = {time}, interpolation = linear	!(dk=0.0004)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FF2EE7-015D-4B54-9ECE-9B4B721CD232}"/>
              </a:ext>
            </a:extLst>
          </p:cNvPr>
          <p:cNvSpPr txBox="1"/>
          <p:nvPr/>
        </p:nvSpPr>
        <p:spPr>
          <a:xfrm>
            <a:off x="307063" y="4990998"/>
            <a:ext cx="8836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DRIVE_SEXTUPOLES: group = {SHB4[k2]:dk, SHC8[k2]: -dk, SHE4[k2]:-dk, SHF8[k2]: dk}, var ={Dk}, dk = 26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4649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121216</TotalTime>
  <Words>1122</Words>
  <Application>Microsoft Macintosh PowerPoint</Application>
  <PresentationFormat>On-screen Show (4:3)</PresentationFormat>
  <Paragraphs>108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Times New Roman</vt:lpstr>
      <vt:lpstr>Wingdings</vt:lpstr>
      <vt:lpstr>BNL</vt:lpstr>
      <vt:lpstr>Bmad Based Particle Tracking Simulation for Slow Resonant Extraction </vt:lpstr>
      <vt:lpstr>Outline</vt:lpstr>
      <vt:lpstr>BNL C-AD Complex</vt:lpstr>
      <vt:lpstr>Booster Synchrotron and Slow Extraction</vt:lpstr>
      <vt:lpstr>NSRL Transport Line and Uniform Beam</vt:lpstr>
      <vt:lpstr>Third Order Integer Resonance</vt:lpstr>
      <vt:lpstr>What is Bmad?</vt:lpstr>
      <vt:lpstr>Long Term Tracking Program</vt:lpstr>
      <vt:lpstr>Slow Extractions Simulation Set-Up</vt:lpstr>
      <vt:lpstr>Long Term Tracking: Simulation Modes</vt:lpstr>
      <vt:lpstr>Simulation Mode = “Single”</vt:lpstr>
      <vt:lpstr>Simulation Mode = “INDIVIDUAL”</vt:lpstr>
      <vt:lpstr>Extraction Simulation</vt:lpstr>
      <vt:lpstr>Branch, Fork and Patch</vt:lpstr>
      <vt:lpstr>Future Work using Bmad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SLOW EXTRACTION</dc:title>
  <dc:subject/>
  <dc:creator>Dhital, Bhawin</dc:creator>
  <cp:keywords/>
  <dc:description/>
  <cp:lastModifiedBy>Dhital, Bhawin</cp:lastModifiedBy>
  <cp:revision>3079</cp:revision>
  <dcterms:created xsi:type="dcterms:W3CDTF">2023-02-10T15:53:34Z</dcterms:created>
  <dcterms:modified xsi:type="dcterms:W3CDTF">2024-02-12T10:43:40Z</dcterms:modified>
  <cp:category/>
</cp:coreProperties>
</file>