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0" r:id="rId4"/>
  </p:sldMasterIdLst>
  <p:notesMasterIdLst>
    <p:notesMasterId r:id="rId20"/>
  </p:notesMasterIdLst>
  <p:handoutMasterIdLst>
    <p:handoutMasterId r:id="rId21"/>
  </p:handoutMasterIdLst>
  <p:sldIdLst>
    <p:sldId id="258" r:id="rId5"/>
    <p:sldId id="259" r:id="rId6"/>
    <p:sldId id="260" r:id="rId7"/>
    <p:sldId id="269" r:id="rId8"/>
    <p:sldId id="261" r:id="rId9"/>
    <p:sldId id="262" r:id="rId10"/>
    <p:sldId id="263" r:id="rId11"/>
    <p:sldId id="270" r:id="rId12"/>
    <p:sldId id="271" r:id="rId13"/>
    <p:sldId id="272" r:id="rId14"/>
    <p:sldId id="264" r:id="rId15"/>
    <p:sldId id="265" r:id="rId16"/>
    <p:sldId id="266" r:id="rId17"/>
    <p:sldId id="267" r:id="rId18"/>
    <p:sldId id="268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B3"/>
    <a:srgbClr val="94A8BB"/>
    <a:srgbClr val="143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 autoAdjust="0"/>
    <p:restoredTop sz="96291"/>
  </p:normalViewPr>
  <p:slideViewPr>
    <p:cSldViewPr snapToGrid="0" snapToObjects="1">
      <p:cViewPr varScale="1">
        <p:scale>
          <a:sx n="105" d="100"/>
          <a:sy n="105" d="100"/>
        </p:scale>
        <p:origin x="120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xmlns="" id="{1F726DF0-548C-8645-BDE9-D4ABE2CF21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88E5927A-8E33-844C-9D1B-458A00D816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FD296-3D47-F642-BBB0-28897FE3E135}" type="datetimeFigureOut">
              <a:rPr lang="de-AT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11.02.2024</a:t>
            </a:fld>
            <a:endParaRPr lang="de-A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05B7483B-0A22-E94F-AA4C-D6036B5255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9A280ED2-84DE-0543-8B03-DE7FCEC92B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3A38E-3C75-B842-A89E-F4131720A92D}" type="slidenum">
              <a:rPr lang="de-AT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de-A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730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7E25616-705A-0747-A2A2-72FD79CBAFE5}" type="datetimeFigureOut">
              <a:rPr lang="de-AT" smtClean="0"/>
              <a:pPr/>
              <a:t>11.02.2024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 dirty="0"/>
              <a:t>Mastertextformat bearbeiten
Zweite Ebene
Dritte Ebene
Vierte Ebene
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129B8A9-70CF-F840-AE57-77557091BF0E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039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05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B8A9-70CF-F840-AE57-77557091BF0E}" type="slidenum">
              <a:rPr lang="de-AT" smtClean="0"/>
              <a:pPr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03044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B8A9-70CF-F840-AE57-77557091BF0E}" type="slidenum">
              <a:rPr lang="de-AT" smtClean="0"/>
              <a:pPr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963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B8A9-70CF-F840-AE57-77557091BF0E}" type="slidenum">
              <a:rPr lang="de-AT" smtClean="0"/>
              <a:pPr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50630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xmlns="" id="{721754B5-9DFE-654F-9FF6-AFE4C3CDD78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33009132"/>
              </p:ext>
            </p:extLst>
          </p:nvPr>
        </p:nvGraphicFramePr>
        <p:xfrm>
          <a:off x="323529" y="1528341"/>
          <a:ext cx="8974966" cy="626160"/>
        </p:xfrm>
        <a:graphic>
          <a:graphicData uri="http://schemas.openxmlformats.org/drawingml/2006/table">
            <a:tbl>
              <a:tblPr bandRow="1"/>
              <a:tblGrid>
                <a:gridCol w="29037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8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05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894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0301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Dokumentennummer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Document Number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DokKlasse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</a:t>
                      </a: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DocClass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Inhaltskennz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Content Code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Version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Datum / Date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795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DokEigner / </a:t>
                      </a: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DocOwner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err="1">
                          <a:solidFill>
                            <a:srgbClr val="00336E"/>
                          </a:solidFill>
                          <a:effectLst/>
                        </a:rPr>
                        <a:t>gültig</a:t>
                      </a:r>
                      <a:r>
                        <a:rPr lang="en-GB" sz="800" dirty="0">
                          <a:solidFill>
                            <a:srgbClr val="00336E"/>
                          </a:solidFill>
                          <a:effectLst/>
                        </a:rPr>
                        <a:t> ab / effective from</a:t>
                      </a:r>
                      <a:endParaRPr lang="de-AT" sz="8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gültig</a:t>
                      </a:r>
                      <a:r>
                        <a:rPr lang="en-GB" sz="700" baseline="0" dirty="0">
                          <a:solidFill>
                            <a:srgbClr val="00336E"/>
                          </a:solidFill>
                          <a:effectLst/>
                        </a:rPr>
                        <a:t> </a:t>
                      </a:r>
                      <a:r>
                        <a:rPr lang="en-GB" sz="700" baseline="0" dirty="0" err="1">
                          <a:solidFill>
                            <a:srgbClr val="00336E"/>
                          </a:solidFill>
                          <a:effectLst/>
                        </a:rPr>
                        <a:t>bis</a:t>
                      </a:r>
                      <a:r>
                        <a:rPr lang="en-GB" sz="700" baseline="0" dirty="0">
                          <a:solidFill>
                            <a:srgbClr val="00336E"/>
                          </a:solidFill>
                          <a:effectLst/>
                        </a:rPr>
                        <a:t>/effective 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until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700" dirty="0" err="1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Wartungsinterv</a:t>
                      </a:r>
                      <a:r>
                        <a:rPr lang="de-AT" sz="700" dirty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de-AT" sz="700" baseline="0" dirty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 / </a:t>
                      </a:r>
                      <a:r>
                        <a:rPr lang="de-AT" sz="700" baseline="0" dirty="0" err="1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MaintInterv</a:t>
                      </a:r>
                      <a:r>
                        <a:rPr lang="de-AT" sz="700" baseline="0" dirty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.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14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de-AT" sz="8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xmlns="" id="{3067AF7C-AFD4-114E-A387-61EDB83DDD7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01143037"/>
              </p:ext>
            </p:extLst>
          </p:nvPr>
        </p:nvGraphicFramePr>
        <p:xfrm>
          <a:off x="323529" y="5331929"/>
          <a:ext cx="11238636" cy="553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96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57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4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457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0064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5392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0726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2543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69360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180000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Empfehlung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des DokEigners </a:t>
                      </a:r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bezügl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 </a:t>
                      </a:r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Schulung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/ recommendation by </a:t>
                      </a:r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DocOwner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regarding training </a:t>
                      </a:r>
                      <a:endParaRPr lang="en-GB" sz="800" b="1" i="0" u="none" strike="noStrike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b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Schulungsrelevant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ja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/yes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" panose="05000000000000000000" pitchFamily="2" charset="2"/>
                        </a:rPr>
                        <a:t>--&gt;                 </a:t>
                      </a:r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Selbstschulung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Schulung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durch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Trainer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Kommentar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</a:p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comments: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subject to training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nein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/no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self-instruction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instruction by trainer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000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xmlns="" id="{B2FDA4F8-C17B-204F-9B9B-7E4A9EE8920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5615689"/>
              </p:ext>
            </p:extLst>
          </p:nvPr>
        </p:nvGraphicFramePr>
        <p:xfrm>
          <a:off x="323530" y="3408083"/>
          <a:ext cx="11238634" cy="1722720"/>
        </p:xfrm>
        <a:graphic>
          <a:graphicData uri="http://schemas.openxmlformats.org/drawingml/2006/table">
            <a:tbl>
              <a:tblPr firstRow="1" firstCol="1" bandRow="1"/>
              <a:tblGrid>
                <a:gridCol w="10887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6003">
                  <a:extLst>
                    <a:ext uri="{9D8B030D-6E8A-4147-A177-3AD203B41FA5}">
                      <a16:colId xmlns:a16="http://schemas.microsoft.com/office/drawing/2014/main" xmlns="" val="2813174626"/>
                    </a:ext>
                  </a:extLst>
                </a:gridCol>
                <a:gridCol w="14167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3910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92424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800" b="1" kern="120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Freigabe / </a:t>
                      </a:r>
                      <a:r>
                        <a:rPr lang="en-GB" sz="800" b="1" kern="1200" noProof="0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Approva</a:t>
                      </a:r>
                      <a:r>
                        <a:rPr lang="de-AT" sz="800" b="1" kern="120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</a:t>
                      </a:r>
                      <a:endParaRPr lang="de-AT" sz="700" b="0" kern="1200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sz="700" dirty="0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Name 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de-AT" sz="700" dirty="0"/>
                        <a:t>Funktion / </a:t>
                      </a:r>
                      <a:r>
                        <a:rPr lang="en-GB" sz="700" noProof="0" dirty="0"/>
                        <a:t>Function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AT" sz="7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Bemerkung / </a:t>
                      </a:r>
                      <a:r>
                        <a:rPr lang="de-AT" sz="700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Remark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Datum / Date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AT" sz="700" noProof="0" dirty="0">
                          <a:effectLst/>
                        </a:rPr>
                        <a:t>Unterschrift</a:t>
                      </a:r>
                      <a:r>
                        <a:rPr lang="en-GB" sz="700" dirty="0">
                          <a:effectLst/>
                        </a:rPr>
                        <a:t> / Signature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766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</a:rPr>
                        <a:t>erstellt von /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dirty="0">
                          <a:solidFill>
                            <a:srgbClr val="14316C"/>
                          </a:solidFill>
                          <a:effectLst/>
                        </a:rPr>
                        <a:t>prepared by</a:t>
                      </a:r>
                      <a:endParaRPr lang="de-AT" sz="700" b="0" dirty="0">
                        <a:solidFill>
                          <a:srgbClr val="14316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1402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677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</a:rPr>
                        <a:t>geprüft von / 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</a:rPr>
                        <a:t>checked</a:t>
                      </a: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</a:rPr>
                        <a:t> </a:t>
                      </a: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</a:rPr>
                        <a:t>by</a:t>
                      </a: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6771">
                <a:tc v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8497032"/>
                  </a:ext>
                </a:extLst>
              </a:tr>
              <a:tr h="22677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freigegeben von /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approved</a:t>
                      </a: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by</a:t>
                      </a: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234632"/>
                  </a:ext>
                </a:extLst>
              </a:tr>
              <a:tr h="226771">
                <a:tc v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56051"/>
                  </a:ext>
                </a:extLst>
              </a:tr>
            </a:tbl>
          </a:graphicData>
        </a:graphic>
      </p:graphicFrame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xmlns="" id="{DD7BD878-362D-984A-97F3-017689C804F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94446718"/>
              </p:ext>
            </p:extLst>
          </p:nvPr>
        </p:nvGraphicFramePr>
        <p:xfrm>
          <a:off x="323529" y="2316928"/>
          <a:ext cx="7385666" cy="879008"/>
        </p:xfrm>
        <a:graphic>
          <a:graphicData uri="http://schemas.openxmlformats.org/drawingml/2006/table">
            <a:tbl>
              <a:tblPr firstRow="1" firstCol="1" bandRow="1"/>
              <a:tblGrid>
                <a:gridCol w="5794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86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276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0000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Dokumentenhistorie</a:t>
                      </a:r>
                      <a:r>
                        <a:rPr lang="de-AT" sz="700" kern="1200" baseline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GB" sz="700" kern="1200" baseline="0" noProof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Document History</a:t>
                      </a:r>
                      <a:endParaRPr lang="en-GB" sz="700" kern="1200" noProof="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b="0" kern="1200" dirty="0" err="1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Vers</a:t>
                      </a:r>
                      <a:endParaRPr lang="de-AT" sz="700" b="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Datum</a:t>
                      </a:r>
                      <a:r>
                        <a:rPr lang="en-GB" sz="700" kern="1200" baseline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GB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Date</a:t>
                      </a:r>
                      <a:endParaRPr lang="de-AT" sz="7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kern="1200" dirty="0" err="1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Beschreibung</a:t>
                      </a:r>
                      <a:r>
                        <a:rPr lang="en-GB" sz="700" kern="1200" baseline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GB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Description</a:t>
                      </a:r>
                      <a:endParaRPr lang="de-AT" sz="7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800" b="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6926910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xmlns="" id="{FC70FFEA-4ABA-854A-A3ED-50504B10B67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26122187"/>
              </p:ext>
            </p:extLst>
          </p:nvPr>
        </p:nvGraphicFramePr>
        <p:xfrm>
          <a:off x="323529" y="525572"/>
          <a:ext cx="8974968" cy="842428"/>
        </p:xfrm>
        <a:graphic>
          <a:graphicData uri="http://schemas.openxmlformats.org/drawingml/2006/table">
            <a:tbl>
              <a:tblPr bandRow="1"/>
              <a:tblGrid>
                <a:gridCol w="55706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042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80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Dokumententitel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Document Title </a:t>
                      </a:r>
                      <a:endParaRPr lang="de-AT" sz="1000" dirty="0">
                        <a:solidFill>
                          <a:srgbClr val="00336E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00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de-AT" sz="400" b="1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4" name="Textfeld 23">
            <a:extLst>
              <a:ext uri="{FF2B5EF4-FFF2-40B4-BE49-F238E27FC236}">
                <a16:creationId xmlns:a16="http://schemas.microsoft.com/office/drawing/2014/main" xmlns="" id="{E1F525B4-1986-224B-8F16-7A12E71D9CAF}"/>
              </a:ext>
            </a:extLst>
          </p:cNvPr>
          <p:cNvSpPr txBox="1"/>
          <p:nvPr userDrawn="1"/>
        </p:nvSpPr>
        <p:spPr>
          <a:xfrm>
            <a:off x="312377" y="6708345"/>
            <a:ext cx="2320572" cy="6155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AT" sz="40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Zugrundeliegende Vorlage</a:t>
            </a:r>
            <a:r>
              <a:rPr lang="de-AT" sz="400" baseline="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de-AT" sz="400" baseline="0" dirty="0" err="1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underlying</a:t>
            </a:r>
            <a:r>
              <a:rPr lang="de-AT" sz="400" baseline="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400" baseline="0" dirty="0" err="1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template</a:t>
            </a:r>
            <a:r>
              <a:rPr lang="de-AT" sz="400" baseline="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ZA000_10700_1310013, v15.0</a:t>
            </a:r>
            <a:endParaRPr lang="de-AT" sz="400" dirty="0">
              <a:solidFill>
                <a:srgbClr val="14316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platzhalter 29">
            <a:extLst>
              <a:ext uri="{FF2B5EF4-FFF2-40B4-BE49-F238E27FC236}">
                <a16:creationId xmlns:a16="http://schemas.microsoft.com/office/drawing/2014/main" xmlns="" id="{894C8BAD-1BD1-CE4B-B298-CF9BB9B34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739730"/>
            <a:ext cx="8974967" cy="6026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Title</a:t>
            </a:r>
          </a:p>
        </p:txBody>
      </p:sp>
      <p:sp>
        <p:nvSpPr>
          <p:cNvPr id="28" name="Textplatzhalter 29">
            <a:extLst>
              <a:ext uri="{FF2B5EF4-FFF2-40B4-BE49-F238E27FC236}">
                <a16:creationId xmlns:a16="http://schemas.microsoft.com/office/drawing/2014/main" xmlns="" id="{3081F266-9B71-864D-A225-B8C4C6CA94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1660605"/>
            <a:ext cx="2544031" cy="1999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AAnnn_XXXXX_YYMMDDn</a:t>
            </a:r>
            <a:endParaRPr lang="de-DE" dirty="0"/>
          </a:p>
        </p:txBody>
      </p:sp>
      <p:sp>
        <p:nvSpPr>
          <p:cNvPr id="29" name="Textplatzhalter 29">
            <a:extLst>
              <a:ext uri="{FF2B5EF4-FFF2-40B4-BE49-F238E27FC236}">
                <a16:creationId xmlns:a16="http://schemas.microsoft.com/office/drawing/2014/main" xmlns="" id="{5399CC37-005C-D845-8ABF-6C39FC6040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0399" y="1660602"/>
            <a:ext cx="1381111" cy="1999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AAnnn</a:t>
            </a:r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xmlns="" id="{0F30D979-A73B-EE4B-A259-5193483CC0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9474" y="1660602"/>
            <a:ext cx="1328709" cy="1999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XXXXX</a:t>
            </a:r>
          </a:p>
        </p:txBody>
      </p:sp>
      <p:sp>
        <p:nvSpPr>
          <p:cNvPr id="31" name="Textplatzhalter 29">
            <a:extLst>
              <a:ext uri="{FF2B5EF4-FFF2-40B4-BE49-F238E27FC236}">
                <a16:creationId xmlns:a16="http://schemas.microsoft.com/office/drawing/2014/main" xmlns="" id="{82C3BE5E-09F4-DC4F-AF25-17D8BCA143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3951" y="1660602"/>
            <a:ext cx="1128839" cy="1810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n.n</a:t>
            </a:r>
            <a:endParaRPr lang="de-DE" dirty="0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xmlns="" id="{AC7C0562-9BE6-8546-BDC7-D19D0A6D57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8029" y="1638459"/>
            <a:ext cx="1539315" cy="2143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33" name="Textplatzhalter 29">
            <a:extLst>
              <a:ext uri="{FF2B5EF4-FFF2-40B4-BE49-F238E27FC236}">
                <a16:creationId xmlns:a16="http://schemas.microsoft.com/office/drawing/2014/main" xmlns="" id="{67BA2CED-9E2D-4D46-BADC-8F57F43F60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3528" y="1995404"/>
            <a:ext cx="1205349" cy="1450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NN</a:t>
            </a:r>
          </a:p>
        </p:txBody>
      </p:sp>
      <p:sp>
        <p:nvSpPr>
          <p:cNvPr id="34" name="Textplatzhalter 29">
            <a:extLst>
              <a:ext uri="{FF2B5EF4-FFF2-40B4-BE49-F238E27FC236}">
                <a16:creationId xmlns:a16="http://schemas.microsoft.com/office/drawing/2014/main" xmlns="" id="{54829390-31F8-2D45-AC80-ACBA28882E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2343" y="1983652"/>
            <a:ext cx="1499616" cy="16414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= Freigabe / </a:t>
            </a:r>
            <a:r>
              <a:rPr lang="de-DE" dirty="0" err="1"/>
              <a:t>release</a:t>
            </a:r>
            <a:r>
              <a:rPr lang="de-DE" dirty="0"/>
              <a:t> </a:t>
            </a:r>
            <a:r>
              <a:rPr lang="de-DE" dirty="0" err="1"/>
              <a:t>date</a:t>
            </a:r>
            <a:endParaRPr lang="de-DE" dirty="0"/>
          </a:p>
        </p:txBody>
      </p:sp>
      <p:sp>
        <p:nvSpPr>
          <p:cNvPr id="35" name="Textplatzhalter 29">
            <a:extLst>
              <a:ext uri="{FF2B5EF4-FFF2-40B4-BE49-F238E27FC236}">
                <a16:creationId xmlns:a16="http://schemas.microsoft.com/office/drawing/2014/main" xmlns="" id="{59D96100-CA5C-384A-82D4-00999B0D1F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8970" y="1989059"/>
            <a:ext cx="1053100" cy="15142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not </a:t>
            </a:r>
            <a:r>
              <a:rPr lang="de-DE" dirty="0" err="1"/>
              <a:t>defined</a:t>
            </a:r>
            <a:endParaRPr lang="de-DE" dirty="0"/>
          </a:p>
        </p:txBody>
      </p:sp>
      <p:sp>
        <p:nvSpPr>
          <p:cNvPr id="36" name="Textplatzhalter 29">
            <a:extLst>
              <a:ext uri="{FF2B5EF4-FFF2-40B4-BE49-F238E27FC236}">
                <a16:creationId xmlns:a16="http://schemas.microsoft.com/office/drawing/2014/main" xmlns="" id="{64D0DA75-D901-C642-AF2D-C6BBFF8924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9195" y="1989031"/>
            <a:ext cx="1523812" cy="151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nach Bedarf / on </a:t>
            </a:r>
            <a:r>
              <a:rPr lang="de-DE" dirty="0" err="1"/>
              <a:t>demand</a:t>
            </a:r>
            <a:endParaRPr lang="de-DE" dirty="0"/>
          </a:p>
        </p:txBody>
      </p:sp>
      <p:sp>
        <p:nvSpPr>
          <p:cNvPr id="37" name="Textplatzhalter 29">
            <a:extLst>
              <a:ext uri="{FF2B5EF4-FFF2-40B4-BE49-F238E27FC236}">
                <a16:creationId xmlns:a16="http://schemas.microsoft.com/office/drawing/2014/main" xmlns="" id="{B4AC1211-90DC-B740-8215-1EA7E21A10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80350" y="3803548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xmlns="" id="{140C9B38-1264-C149-ACB1-D5766B177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80350" y="4029625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39" name="Textplatzhalter 29">
            <a:extLst>
              <a:ext uri="{FF2B5EF4-FFF2-40B4-BE49-F238E27FC236}">
                <a16:creationId xmlns:a16="http://schemas.microsoft.com/office/drawing/2014/main" xmlns="" id="{C83512B8-9BD3-AC40-AC55-6F05E6C881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80350" y="4248163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40" name="Textplatzhalter 29">
            <a:extLst>
              <a:ext uri="{FF2B5EF4-FFF2-40B4-BE49-F238E27FC236}">
                <a16:creationId xmlns:a16="http://schemas.microsoft.com/office/drawing/2014/main" xmlns="" id="{DB50EEE0-B59E-F74B-8D9B-135D67204B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86081" y="3783226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43" name="Textplatzhalter 29">
            <a:extLst>
              <a:ext uri="{FF2B5EF4-FFF2-40B4-BE49-F238E27FC236}">
                <a16:creationId xmlns:a16="http://schemas.microsoft.com/office/drawing/2014/main" xmlns="" id="{04BF880B-FCE6-4F41-A274-5BF3B31B95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26216" y="3761762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46" name="Textplatzhalter 29">
            <a:extLst>
              <a:ext uri="{FF2B5EF4-FFF2-40B4-BE49-F238E27FC236}">
                <a16:creationId xmlns:a16="http://schemas.microsoft.com/office/drawing/2014/main" xmlns="" id="{DDD1EA5E-289E-9441-B823-B6650E5746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6654" y="2607411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47" name="Textplatzhalter 29">
            <a:extLst>
              <a:ext uri="{FF2B5EF4-FFF2-40B4-BE49-F238E27FC236}">
                <a16:creationId xmlns:a16="http://schemas.microsoft.com/office/drawing/2014/main" xmlns="" id="{1D05C094-DD21-3B4C-8310-DD497ADECEA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9365" y="2607411"/>
            <a:ext cx="36071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/>
              <a:t>1.0</a:t>
            </a:r>
            <a:endParaRPr lang="de-DE" dirty="0"/>
          </a:p>
        </p:txBody>
      </p:sp>
      <p:sp>
        <p:nvSpPr>
          <p:cNvPr id="48" name="Textplatzhalter 29">
            <a:extLst>
              <a:ext uri="{FF2B5EF4-FFF2-40B4-BE49-F238E27FC236}">
                <a16:creationId xmlns:a16="http://schemas.microsoft.com/office/drawing/2014/main" xmlns="" id="{0AF2F1EE-2B30-E941-9912-60F0B5C4059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53234" y="2614149"/>
            <a:ext cx="5678521" cy="1397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Erstausgabe / First </a:t>
            </a:r>
            <a:r>
              <a:rPr lang="de-DE" dirty="0" err="1"/>
              <a:t>Issue</a:t>
            </a:r>
            <a:endParaRPr lang="de-DE" dirty="0"/>
          </a:p>
        </p:txBody>
      </p:sp>
      <p:sp>
        <p:nvSpPr>
          <p:cNvPr id="49" name="Textplatzhalter 29">
            <a:extLst>
              <a:ext uri="{FF2B5EF4-FFF2-40B4-BE49-F238E27FC236}">
                <a16:creationId xmlns:a16="http://schemas.microsoft.com/office/drawing/2014/main" xmlns="" id="{75353B1B-B994-C44D-B3E1-58C5651763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9365" y="2766086"/>
            <a:ext cx="36071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0" name="Textplatzhalter 29">
            <a:extLst>
              <a:ext uri="{FF2B5EF4-FFF2-40B4-BE49-F238E27FC236}">
                <a16:creationId xmlns:a16="http://schemas.microsoft.com/office/drawing/2014/main" xmlns="" id="{92DED64F-B0FC-FE4B-BCE1-2CB2AF9773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9365" y="2917405"/>
            <a:ext cx="36071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1" name="Textplatzhalter 29">
            <a:extLst>
              <a:ext uri="{FF2B5EF4-FFF2-40B4-BE49-F238E27FC236}">
                <a16:creationId xmlns:a16="http://schemas.microsoft.com/office/drawing/2014/main" xmlns="" id="{91268A1A-2289-8F45-ABBE-945D6918D1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56654" y="2768290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2" name="Textplatzhalter 29">
            <a:extLst>
              <a:ext uri="{FF2B5EF4-FFF2-40B4-BE49-F238E27FC236}">
                <a16:creationId xmlns:a16="http://schemas.microsoft.com/office/drawing/2014/main" xmlns="" id="{60ADE633-7690-6B46-B67C-6D5ECEB0F4C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56654" y="2921477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3" name="Textplatzhalter 29">
            <a:extLst>
              <a:ext uri="{FF2B5EF4-FFF2-40B4-BE49-F238E27FC236}">
                <a16:creationId xmlns:a16="http://schemas.microsoft.com/office/drawing/2014/main" xmlns="" id="{4EBA737B-6762-8C42-9C33-E1098A1C9BB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3395" y="2741780"/>
            <a:ext cx="5668360" cy="1771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xmlns="" id="{CAA6B481-78F6-804B-80A7-FBB03BD21B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3395" y="2886225"/>
            <a:ext cx="5668360" cy="144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60" name="Textplatzhalter 29">
            <a:extLst>
              <a:ext uri="{FF2B5EF4-FFF2-40B4-BE49-F238E27FC236}">
                <a16:creationId xmlns:a16="http://schemas.microsoft.com/office/drawing/2014/main" xmlns="" id="{A8322084-B6F0-F040-AC3E-9A33D0286C3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07216" y="5462441"/>
            <a:ext cx="232821" cy="2052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61" name="Textplatzhalter 29">
            <a:extLst>
              <a:ext uri="{FF2B5EF4-FFF2-40B4-BE49-F238E27FC236}">
                <a16:creationId xmlns:a16="http://schemas.microsoft.com/office/drawing/2014/main" xmlns="" id="{A04E35FB-3710-E54A-9C7F-A5E27CDD817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07216" y="5616195"/>
            <a:ext cx="232821" cy="15134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16" name="Textplatzhalter 29">
            <a:extLst>
              <a:ext uri="{FF2B5EF4-FFF2-40B4-BE49-F238E27FC236}">
                <a16:creationId xmlns:a16="http://schemas.microsoft.com/office/drawing/2014/main" xmlns="" id="{B3BE34B6-08E8-384A-9586-0A67318F25B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489750" y="4479426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117" name="Textplatzhalter 29">
            <a:extLst>
              <a:ext uri="{FF2B5EF4-FFF2-40B4-BE49-F238E27FC236}">
                <a16:creationId xmlns:a16="http://schemas.microsoft.com/office/drawing/2014/main" xmlns="" id="{07BD47CC-B43E-C945-A078-05B231509E1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480350" y="4702043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118" name="Textplatzhalter 29">
            <a:extLst>
              <a:ext uri="{FF2B5EF4-FFF2-40B4-BE49-F238E27FC236}">
                <a16:creationId xmlns:a16="http://schemas.microsoft.com/office/drawing/2014/main" xmlns="" id="{437E725A-4033-D14F-B8CB-2BC62BF1DEC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489750" y="4937385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pic>
        <p:nvPicPr>
          <p:cNvPr id="120" name="Grafik 119">
            <a:extLst>
              <a:ext uri="{FF2B5EF4-FFF2-40B4-BE49-F238E27FC236}">
                <a16:creationId xmlns:a16="http://schemas.microsoft.com/office/drawing/2014/main" xmlns="" id="{BB078A5A-24A4-3B4E-B231-300F6E94AC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2777"/>
            <a:ext cx="9322420" cy="200809"/>
          </a:xfrm>
          <a:prstGeom prst="rect">
            <a:avLst/>
          </a:prstGeom>
        </p:spPr>
      </p:pic>
      <p:sp>
        <p:nvSpPr>
          <p:cNvPr id="121" name="Textplatzhalter 29">
            <a:extLst>
              <a:ext uri="{FF2B5EF4-FFF2-40B4-BE49-F238E27FC236}">
                <a16:creationId xmlns:a16="http://schemas.microsoft.com/office/drawing/2014/main" xmlns="" id="{0F3BC434-EDFC-1744-A554-82C5A0CB07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93481" y="3061567"/>
            <a:ext cx="36071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2" name="Textplatzhalter 29">
            <a:extLst>
              <a:ext uri="{FF2B5EF4-FFF2-40B4-BE49-F238E27FC236}">
                <a16:creationId xmlns:a16="http://schemas.microsoft.com/office/drawing/2014/main" xmlns="" id="{E5655591-8149-534A-9635-622749E1304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60772" y="3065639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3" name="Textplatzhalter 29">
            <a:extLst>
              <a:ext uri="{FF2B5EF4-FFF2-40B4-BE49-F238E27FC236}">
                <a16:creationId xmlns:a16="http://schemas.microsoft.com/office/drawing/2014/main" xmlns="" id="{9BCD28DB-7FBC-F945-B47E-E2A8C2B7161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967511" y="3040547"/>
            <a:ext cx="5668360" cy="16541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4" name="Textplatzhalter 29">
            <a:extLst>
              <a:ext uri="{FF2B5EF4-FFF2-40B4-BE49-F238E27FC236}">
                <a16:creationId xmlns:a16="http://schemas.microsoft.com/office/drawing/2014/main" xmlns="" id="{C162FB3B-6818-1D47-B4E2-0FD9BE9D943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422281" y="4005074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5" name="Textplatzhalter 29">
            <a:extLst>
              <a:ext uri="{FF2B5EF4-FFF2-40B4-BE49-F238E27FC236}">
                <a16:creationId xmlns:a16="http://schemas.microsoft.com/office/drawing/2014/main" xmlns="" id="{E455FA25-F83A-6847-B04D-829B5A834E3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426214" y="4248161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6" name="Textplatzhalter 29">
            <a:extLst>
              <a:ext uri="{FF2B5EF4-FFF2-40B4-BE49-F238E27FC236}">
                <a16:creationId xmlns:a16="http://schemas.microsoft.com/office/drawing/2014/main" xmlns="" id="{6A63400C-EB81-F24F-83F7-695492D00A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22281" y="4461035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7" name="Textplatzhalter 29">
            <a:extLst>
              <a:ext uri="{FF2B5EF4-FFF2-40B4-BE49-F238E27FC236}">
                <a16:creationId xmlns:a16="http://schemas.microsoft.com/office/drawing/2014/main" xmlns="" id="{49BF8F05-620D-1C40-90B4-F2B825455B0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422280" y="4693419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8" name="Textplatzhalter 29">
            <a:extLst>
              <a:ext uri="{FF2B5EF4-FFF2-40B4-BE49-F238E27FC236}">
                <a16:creationId xmlns:a16="http://schemas.microsoft.com/office/drawing/2014/main" xmlns="" id="{CF9CD660-3884-844D-B339-64088098A8C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422280" y="4917395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9" name="Textplatzhalter 29">
            <a:extLst>
              <a:ext uri="{FF2B5EF4-FFF2-40B4-BE49-F238E27FC236}">
                <a16:creationId xmlns:a16="http://schemas.microsoft.com/office/drawing/2014/main" xmlns="" id="{CCFCBEE1-1A5C-4F43-B54C-9FE1371E45B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417527" y="3761763"/>
            <a:ext cx="1333840" cy="1998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0" name="Textplatzhalter 29">
            <a:extLst>
              <a:ext uri="{FF2B5EF4-FFF2-40B4-BE49-F238E27FC236}">
                <a16:creationId xmlns:a16="http://schemas.microsoft.com/office/drawing/2014/main" xmlns="" id="{486058E5-118A-A94F-8C81-E23180D1B97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417527" y="4015643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1" name="Textplatzhalter 29">
            <a:extLst>
              <a:ext uri="{FF2B5EF4-FFF2-40B4-BE49-F238E27FC236}">
                <a16:creationId xmlns:a16="http://schemas.microsoft.com/office/drawing/2014/main" xmlns="" id="{58FA51E3-4A98-934B-9ABF-26E64F4FF8F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417527" y="4239633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2" name="Textplatzhalter 29">
            <a:extLst>
              <a:ext uri="{FF2B5EF4-FFF2-40B4-BE49-F238E27FC236}">
                <a16:creationId xmlns:a16="http://schemas.microsoft.com/office/drawing/2014/main" xmlns="" id="{76764023-91F4-9347-861A-1494523046B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417527" y="4472434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3" name="Textplatzhalter 29">
            <a:extLst>
              <a:ext uri="{FF2B5EF4-FFF2-40B4-BE49-F238E27FC236}">
                <a16:creationId xmlns:a16="http://schemas.microsoft.com/office/drawing/2014/main" xmlns="" id="{513B8066-17DC-E245-B1AF-FE5D290FD6A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417527" y="4695005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4" name="Textplatzhalter 29">
            <a:extLst>
              <a:ext uri="{FF2B5EF4-FFF2-40B4-BE49-F238E27FC236}">
                <a16:creationId xmlns:a16="http://schemas.microsoft.com/office/drawing/2014/main" xmlns="" id="{AF5CDEE7-3AA0-CC4C-BFFA-D98E6270ABD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417527" y="4920233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5" name="Textplatzhalter 29">
            <a:extLst>
              <a:ext uri="{FF2B5EF4-FFF2-40B4-BE49-F238E27FC236}">
                <a16:creationId xmlns:a16="http://schemas.microsoft.com/office/drawing/2014/main" xmlns="" id="{78B6D638-20DA-954B-8DBC-3C08E3AF7D0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186081" y="3995373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6" name="Textplatzhalter 29">
            <a:extLst>
              <a:ext uri="{FF2B5EF4-FFF2-40B4-BE49-F238E27FC236}">
                <a16:creationId xmlns:a16="http://schemas.microsoft.com/office/drawing/2014/main" xmlns="" id="{76AEA1D2-D520-8A44-9C7B-C45A01CCF57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186081" y="4222173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7" name="Textplatzhalter 29">
            <a:extLst>
              <a:ext uri="{FF2B5EF4-FFF2-40B4-BE49-F238E27FC236}">
                <a16:creationId xmlns:a16="http://schemas.microsoft.com/office/drawing/2014/main" xmlns="" id="{46E50CE8-B938-7D4E-8C54-6D051DDA5C6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186081" y="4464133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8" name="Textplatzhalter 29">
            <a:extLst>
              <a:ext uri="{FF2B5EF4-FFF2-40B4-BE49-F238E27FC236}">
                <a16:creationId xmlns:a16="http://schemas.microsoft.com/office/drawing/2014/main" xmlns="" id="{140B05F8-7252-FB45-9AD6-171B8FB1BC8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186081" y="4698589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9" name="Textplatzhalter 29">
            <a:extLst>
              <a:ext uri="{FF2B5EF4-FFF2-40B4-BE49-F238E27FC236}">
                <a16:creationId xmlns:a16="http://schemas.microsoft.com/office/drawing/2014/main" xmlns="" id="{C79E242F-6FCB-1344-ACD2-70E52123F77B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186081" y="4930618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57" name="Textplatzhalter 29">
            <a:extLst>
              <a:ext uri="{FF2B5EF4-FFF2-40B4-BE49-F238E27FC236}">
                <a16:creationId xmlns:a16="http://schemas.microsoft.com/office/drawing/2014/main" xmlns="" id="{A31009AD-15D7-4A45-9D3C-1DA901DAC21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16933" y="5538951"/>
            <a:ext cx="3645227" cy="228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7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8" name="Textplatzhalter 29">
            <a:extLst>
              <a:ext uri="{FF2B5EF4-FFF2-40B4-BE49-F238E27FC236}">
                <a16:creationId xmlns:a16="http://schemas.microsoft.com/office/drawing/2014/main" xmlns="" id="{A1A62064-901F-9F49-8048-B02CF9E2E5C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473951" y="5471129"/>
            <a:ext cx="232821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9" name="Textplatzhalter 29">
            <a:extLst>
              <a:ext uri="{FF2B5EF4-FFF2-40B4-BE49-F238E27FC236}">
                <a16:creationId xmlns:a16="http://schemas.microsoft.com/office/drawing/2014/main" xmlns="" id="{81B0A986-A67D-344B-B57C-563C92FE367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98753" y="5468471"/>
            <a:ext cx="306684" cy="145576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graphicFrame>
        <p:nvGraphicFramePr>
          <p:cNvPr id="142" name="Tabelle 141">
            <a:extLst>
              <a:ext uri="{FF2B5EF4-FFF2-40B4-BE49-F238E27FC236}">
                <a16:creationId xmlns:a16="http://schemas.microsoft.com/office/drawing/2014/main" xmlns="" id="{864C7CC3-26F0-0A4B-A186-39EF3A283D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45998081"/>
              </p:ext>
            </p:extLst>
          </p:nvPr>
        </p:nvGraphicFramePr>
        <p:xfrm>
          <a:off x="312377" y="6025006"/>
          <a:ext cx="11239545" cy="606027"/>
        </p:xfrm>
        <a:graphic>
          <a:graphicData uri="http://schemas.openxmlformats.org/drawingml/2006/table">
            <a:tbl>
              <a:tblPr bandRow="1"/>
              <a:tblGrid>
                <a:gridCol w="7188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2000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1521">
                  <a:extLst>
                    <a:ext uri="{9D8B030D-6E8A-4147-A177-3AD203B41FA5}">
                      <a16:colId xmlns:a16="http://schemas.microsoft.com/office/drawing/2014/main" xmlns="" val="1041234662"/>
                    </a:ext>
                  </a:extLst>
                </a:gridCol>
              </a:tblGrid>
              <a:tr h="12006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700" dirty="0">
                          <a:effectLst/>
                        </a:rPr>
                        <a:t>Weitergabe sowie Vervielfältigung dieses Dokuments, Verwertung und Mitteilung seines Inhalts sind verboten, soweit nicht ausdrücklich gestattet. 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 err="1">
                          <a:effectLst/>
                        </a:rPr>
                        <a:t>Zuwiderhandlungen</a:t>
                      </a:r>
                      <a:r>
                        <a:rPr lang="en-GB" sz="700" dirty="0">
                          <a:effectLst/>
                        </a:rPr>
                        <a:t> </a:t>
                      </a:r>
                      <a:r>
                        <a:rPr lang="en-GB" sz="700" dirty="0" err="1">
                          <a:effectLst/>
                        </a:rPr>
                        <a:t>verpflichten</a:t>
                      </a:r>
                      <a:r>
                        <a:rPr lang="en-GB" sz="700" dirty="0">
                          <a:effectLst/>
                        </a:rPr>
                        <a:t> </a:t>
                      </a:r>
                      <a:r>
                        <a:rPr lang="en-GB" sz="700" dirty="0" err="1">
                          <a:effectLst/>
                        </a:rPr>
                        <a:t>zu</a:t>
                      </a:r>
                      <a:r>
                        <a:rPr lang="en-GB" sz="700" dirty="0">
                          <a:effectLst/>
                        </a:rPr>
                        <a:t> </a:t>
                      </a:r>
                      <a:r>
                        <a:rPr lang="en-GB" sz="700" dirty="0" err="1">
                          <a:effectLst/>
                        </a:rPr>
                        <a:t>Schadenersatz</a:t>
                      </a:r>
                      <a:r>
                        <a:rPr lang="en-GB" sz="700" dirty="0">
                          <a:effectLst/>
                        </a:rPr>
                        <a:t>. </a:t>
                      </a:r>
                      <a:endParaRPr lang="de-AT" sz="700" dirty="0">
                        <a:effectLst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The Reproduction, distribution and utilization of this document as well as communication of its contents to others without express authorization is prohibited. 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Offenders will be held liable for the payment of damages.</a:t>
                      </a:r>
                      <a:endParaRPr lang="de-AT" sz="7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aseline="0" dirty="0" err="1">
                          <a:solidFill>
                            <a:srgbClr val="00336E"/>
                          </a:solidFill>
                          <a:effectLst/>
                        </a:rPr>
                        <a:t>Schutzklasse</a:t>
                      </a:r>
                      <a:r>
                        <a:rPr lang="en-GB" sz="700" baseline="0" dirty="0">
                          <a:solidFill>
                            <a:srgbClr val="00336E"/>
                          </a:solidFill>
                          <a:effectLst/>
                        </a:rPr>
                        <a:t> / Protection Class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5965"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536113"/>
                  </a:ext>
                </a:extLst>
              </a:tr>
            </a:tbl>
          </a:graphicData>
        </a:graphic>
      </p:graphicFrame>
      <p:sp>
        <p:nvSpPr>
          <p:cNvPr id="143" name="Textplatzhalter 29">
            <a:extLst>
              <a:ext uri="{FF2B5EF4-FFF2-40B4-BE49-F238E27FC236}">
                <a16:creationId xmlns:a16="http://schemas.microsoft.com/office/drawing/2014/main" xmlns="" id="{F6965929-83B8-9541-B51D-929231ABA64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551166" y="6257530"/>
            <a:ext cx="1533281" cy="22461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7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eingeschränkt</a:t>
            </a:r>
          </a:p>
        </p:txBody>
      </p:sp>
      <p:graphicFrame>
        <p:nvGraphicFramePr>
          <p:cNvPr id="144" name="Tabelle 143">
            <a:extLst>
              <a:ext uri="{FF2B5EF4-FFF2-40B4-BE49-F238E27FC236}">
                <a16:creationId xmlns:a16="http://schemas.microsoft.com/office/drawing/2014/main" xmlns="" id="{171F2E61-E0D6-4D43-AB2F-2C55A29922A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22798819"/>
              </p:ext>
            </p:extLst>
          </p:nvPr>
        </p:nvGraphicFramePr>
        <p:xfrm>
          <a:off x="7709195" y="2316897"/>
          <a:ext cx="3783720" cy="879008"/>
        </p:xfrm>
        <a:graphic>
          <a:graphicData uri="http://schemas.openxmlformats.org/drawingml/2006/table">
            <a:tbl>
              <a:tblPr firstRow="1" firstCol="1" bandRow="1"/>
              <a:tblGrid>
                <a:gridCol w="3783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8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Dieses Dokument ersetzt das (die) Dokument(</a:t>
                      </a:r>
                      <a:r>
                        <a:rPr lang="de-AT" sz="700" kern="1200" dirty="0" err="1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</a:t>
                      </a:r>
                      <a:r>
                        <a:rPr lang="de-AT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GB" sz="700" kern="1200" noProof="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b="1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This document replaces the following document(s)</a:t>
                      </a:r>
                      <a:endParaRPr lang="de-AT" sz="700" b="1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800" b="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6926910"/>
                  </a:ext>
                </a:extLst>
              </a:tr>
            </a:tbl>
          </a:graphicData>
        </a:graphic>
      </p:graphicFrame>
      <p:sp>
        <p:nvSpPr>
          <p:cNvPr id="55" name="Textplatzhalter 29">
            <a:extLst>
              <a:ext uri="{FF2B5EF4-FFF2-40B4-BE49-F238E27FC236}">
                <a16:creationId xmlns:a16="http://schemas.microsoft.com/office/drawing/2014/main" xmlns="" id="{74CF9E6E-6BA9-4E47-A0B4-9FF2FBFC7A4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55629" y="2611596"/>
            <a:ext cx="3613411" cy="1544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5" name="Textplatzhalter 29">
            <a:extLst>
              <a:ext uri="{FF2B5EF4-FFF2-40B4-BE49-F238E27FC236}">
                <a16:creationId xmlns:a16="http://schemas.microsoft.com/office/drawing/2014/main" xmlns="" id="{4F655D48-CB61-2E48-A44D-61612E8EDF5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755629" y="2753776"/>
            <a:ext cx="3613411" cy="1544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6" name="Textplatzhalter 29">
            <a:extLst>
              <a:ext uri="{FF2B5EF4-FFF2-40B4-BE49-F238E27FC236}">
                <a16:creationId xmlns:a16="http://schemas.microsoft.com/office/drawing/2014/main" xmlns="" id="{53A6588D-AF29-0E4F-B411-38FDB013C08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755629" y="2885714"/>
            <a:ext cx="3613411" cy="1544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7" name="Textplatzhalter 29">
            <a:extLst>
              <a:ext uri="{FF2B5EF4-FFF2-40B4-BE49-F238E27FC236}">
                <a16:creationId xmlns:a16="http://schemas.microsoft.com/office/drawing/2014/main" xmlns="" id="{EE432717-F9D9-814D-B4F4-C1B4E9A4B05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755629" y="3038042"/>
            <a:ext cx="3613411" cy="1544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9" name="Rechteck 148">
            <a:extLst>
              <a:ext uri="{FF2B5EF4-FFF2-40B4-BE49-F238E27FC236}">
                <a16:creationId xmlns:a16="http://schemas.microsoft.com/office/drawing/2014/main" xmlns="" id="{B80F881B-DAC3-654B-B24B-49A536B61B03}"/>
              </a:ext>
            </a:extLst>
          </p:cNvPr>
          <p:cNvSpPr/>
          <p:nvPr userDrawn="1"/>
        </p:nvSpPr>
        <p:spPr>
          <a:xfrm>
            <a:off x="10832124" y="6146744"/>
            <a:ext cx="708933" cy="45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AT" sz="1800" dirty="0"/>
              <a:t>&lt;&lt;&lt;&lt;&lt;</a:t>
            </a:r>
          </a:p>
        </p:txBody>
      </p:sp>
      <p:pic>
        <p:nvPicPr>
          <p:cNvPr id="56" name="Picture 2" descr="C:\Users\nra\Desktop\mdc_plakette_13485_d1.jpg">
            <a:extLst>
              <a:ext uri="{FF2B5EF4-FFF2-40B4-BE49-F238E27FC236}">
                <a16:creationId xmlns:a16="http://schemas.microsoft.com/office/drawing/2014/main" xmlns="" id="{773C2802-7171-2143-B957-F57A4870F6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738" y="6201479"/>
            <a:ext cx="356303" cy="34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chteck 149">
            <a:extLst>
              <a:ext uri="{FF2B5EF4-FFF2-40B4-BE49-F238E27FC236}">
                <a16:creationId xmlns:a16="http://schemas.microsoft.com/office/drawing/2014/main" xmlns="" id="{082BC448-5C55-F24F-AE99-A0A8AE38B6FA}"/>
              </a:ext>
            </a:extLst>
          </p:cNvPr>
          <p:cNvSpPr/>
          <p:nvPr userDrawn="1"/>
        </p:nvSpPr>
        <p:spPr>
          <a:xfrm>
            <a:off x="9309863" y="1760582"/>
            <a:ext cx="21704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7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Ausschließlich gültige Version dieses Dokuments ist anwendbar. </a:t>
            </a:r>
            <a:r>
              <a:rPr lang="en-US" sz="7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Always confirm use of the valid version of this document.</a:t>
            </a:r>
            <a:endParaRPr lang="de-AT" sz="70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0" name="Grafik 79">
            <a:extLst>
              <a:ext uri="{FF2B5EF4-FFF2-40B4-BE49-F238E27FC236}">
                <a16:creationId xmlns:a16="http://schemas.microsoft.com/office/drawing/2014/main" xmlns="" id="{A9DD81E9-A02F-2F46-8901-648D72E7CD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055" y="314729"/>
            <a:ext cx="2158093" cy="44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28B517B-9FCA-7147-B172-292A37321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5746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xmlns="" id="{5FBEE194-A8D3-3647-B64D-2BCB40DA9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1" y="4718342"/>
            <a:ext cx="10515600" cy="128968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4316C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0D9F439D-5BFF-904E-84E4-11D5048D80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187" y="4479927"/>
            <a:ext cx="4787900" cy="165100"/>
          </a:xfrm>
          <a:prstGeom prst="rect">
            <a:avLst/>
          </a:prstGeom>
        </p:spPr>
      </p:pic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xmlns="" id="{B20C70EE-92E3-4022-B4D9-A5D53A0C4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686971"/>
            <a:ext cx="9130819" cy="215444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958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xmlns="" id="{1B1919D9-C44A-A043-9D27-B03B28CFB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406" y="1605830"/>
            <a:ext cx="8431045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xmlns="" id="{54C06538-6A5A-4A4A-9F12-F73030C69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6406" y="4780688"/>
            <a:ext cx="8431045" cy="128968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14316C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3F38A68D-AA60-CE46-BC7B-0A79D2092E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89595" y="4567961"/>
            <a:ext cx="5106001" cy="176069"/>
          </a:xfrm>
          <a:prstGeom prst="rect">
            <a:avLst/>
          </a:prstGeom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xmlns="" id="{C14989F6-6EC8-4338-BA90-0CC498230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26299"/>
            <a:ext cx="9130819" cy="215444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8359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B5AFFFF6-716A-DA48-88BC-1557A09435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83113" y="1346778"/>
            <a:ext cx="5106001" cy="176069"/>
          </a:xfrm>
          <a:prstGeom prst="rect">
            <a:avLst/>
          </a:prstGeom>
        </p:spPr>
      </p:pic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xmlns="" id="{CED10E14-FC6A-3240-B1BC-AD625E310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xmlns="" id="{9BFD656E-F813-46AE-B5D7-4FF50FBFD3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26299"/>
            <a:ext cx="9130819" cy="215444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91544C-7777-4989-BB96-4BFD1393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404" y="146916"/>
            <a:ext cx="8980955" cy="10792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4866AC5-1154-4623-883F-630444E23E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16238" y="1644650"/>
            <a:ext cx="8980487" cy="4500563"/>
          </a:xfrm>
        </p:spPr>
        <p:txBody>
          <a:bodyPr/>
          <a:lstStyle>
            <a:lvl1pPr marL="457200" indent="-457200">
              <a:buSzPct val="100000"/>
              <a:buFont typeface="+mj-lt"/>
              <a:buAutoNum type="arabicPeriod"/>
              <a:defRPr/>
            </a:lvl1pPr>
            <a:lvl2pPr marL="800089" indent="-342900">
              <a:buSzPct val="100000"/>
              <a:buFont typeface="+mj-lt"/>
              <a:buAutoNum type="alphaLcPeriod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4861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08C2F22-6F93-A640-8292-569FE9940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888F849-FDB3-EB4D-BFE3-3697B95B1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
Vierte Ebene
Fünfte Ebene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394F2925-40F2-E149-BCCE-35566A281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xmlns="" id="{56E00087-EFB1-45C0-A5D6-059F16AC0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693572"/>
            <a:ext cx="9130819" cy="215444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4553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F4726C6-59A5-9046-8884-CD0D3496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23A3221-B5A8-CA4F-BD1B-262F50B4C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3840" y="1485900"/>
            <a:ext cx="5775960" cy="46910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
Vierte Ebene
Fünfte Ebene</a:t>
            </a:r>
            <a:endParaRPr lang="de-AT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BD6C0F5B-5821-8C40-8C00-B3B6555FD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85900"/>
            <a:ext cx="5725160" cy="46910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
Vierte Ebene
Fünfte Ebene</a:t>
            </a:r>
            <a:endParaRPr lang="de-AT" dirty="0"/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xmlns="" id="{64CBAF44-D7DB-DD43-8183-2D82193C01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xmlns="" id="{0E2A352E-26F6-4839-83E9-534CA5CA3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26299"/>
            <a:ext cx="9130819" cy="215444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852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xmlns="" id="{EE5600D4-8468-7C45-BF8F-9022EA5FD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3CC7B975-42EC-4850-BB7D-B8EA449DF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26299"/>
            <a:ext cx="9130819" cy="215444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8DA8AC6-0EFC-4832-B719-6BAF53A1B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8600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xmlns="" id="{97AFB229-9695-264A-8488-30C1B2716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xmlns="" id="{07FD8E32-2337-40CC-8AB1-026CCD4BD6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26299"/>
            <a:ext cx="9130819" cy="215444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113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424A5EE7-AF31-DD4C-AB0A-118A0A0776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-5382" b="58755"/>
          <a:stretch/>
        </p:blipFill>
        <p:spPr>
          <a:xfrm>
            <a:off x="4810" y="6208899"/>
            <a:ext cx="12187190" cy="649101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EDE557F5-B976-DA41-97D0-A7285F5FF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46916"/>
            <a:ext cx="11653520" cy="1079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AB26E36C-117B-1347-B80F-A77B7E6CB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419193"/>
            <a:ext cx="11653520" cy="4757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
Vierte Ebene
Fünfte Ebene</a:t>
            </a:r>
            <a:endParaRPr lang="de-AT" dirty="0"/>
          </a:p>
          <a:p>
            <a:endParaRPr lang="de-AT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xmlns="" id="{3E84BB64-F041-F041-8055-CF67E67C7E2C}"/>
              </a:ext>
            </a:extLst>
          </p:cNvPr>
          <p:cNvSpPr txBox="1"/>
          <p:nvPr userDrawn="1"/>
        </p:nvSpPr>
        <p:spPr>
          <a:xfrm>
            <a:off x="243840" y="6500441"/>
            <a:ext cx="2904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dirty="0">
                <a:solidFill>
                  <a:schemeClr val="bg1"/>
                </a:solidFill>
              </a:rPr>
              <a:t>© MedAustron</a:t>
            </a: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xmlns="" id="{D0C95D02-6413-AB47-A798-FC51CF14D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xmlns="" id="{72AC69E3-5290-E841-B195-47F9B5C94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" y="6726299"/>
            <a:ext cx="9130819" cy="215444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9FF6BA-6074-4C44-9AAF-5A0866829922}"/>
              </a:ext>
            </a:extLst>
          </p:cNvPr>
          <p:cNvSpPr txBox="1"/>
          <p:nvPr userDrawn="1"/>
        </p:nvSpPr>
        <p:spPr>
          <a:xfrm>
            <a:off x="1307431" y="6500733"/>
            <a:ext cx="77362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800" dirty="0" err="1">
                <a:solidFill>
                  <a:schemeClr val="bg1"/>
                </a:solidFill>
              </a:rPr>
              <a:t>Affiliated</a:t>
            </a:r>
            <a:r>
              <a:rPr lang="de-AT" sz="800" dirty="0">
                <a:solidFill>
                  <a:schemeClr val="bg1"/>
                </a:solidFill>
              </a:rPr>
              <a:t> </a:t>
            </a:r>
            <a:r>
              <a:rPr lang="de-AT" sz="800" dirty="0" err="1">
                <a:solidFill>
                  <a:schemeClr val="bg1"/>
                </a:solidFill>
              </a:rPr>
              <a:t>with</a:t>
            </a:r>
            <a:r>
              <a:rPr lang="de-AT" sz="800" dirty="0">
                <a:solidFill>
                  <a:schemeClr val="bg1"/>
                </a:solidFill>
              </a:rPr>
              <a:t> Karl Landsteiner University of Health Sciences • JCI </a:t>
            </a:r>
            <a:r>
              <a:rPr lang="de-AT" sz="800" dirty="0" err="1">
                <a:solidFill>
                  <a:schemeClr val="bg1"/>
                </a:solidFill>
              </a:rPr>
              <a:t>accredited</a:t>
            </a:r>
            <a:endParaRPr lang="de-A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4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9" r:id="rId3"/>
    <p:sldLayoutId id="2147483681" r:id="rId4"/>
    <p:sldLayoutId id="2147483674" r:id="rId5"/>
    <p:sldLayoutId id="2147483675" r:id="rId6"/>
    <p:sldLayoutId id="2147483676" r:id="rId7"/>
    <p:sldLayoutId id="2147483677" r:id="rId8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0" kern="1200" cap="all" baseline="0">
          <a:solidFill>
            <a:srgbClr val="006AB3"/>
          </a:solidFill>
          <a:effectLst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Clr>
          <a:srgbClr val="006AB3"/>
        </a:buClr>
        <a:buSzPct val="13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006AB3"/>
        </a:buClr>
        <a:buSzPct val="130000"/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006AB3"/>
        </a:buClr>
        <a:buSzPct val="13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Development of an RF system	</a:t>
            </a:r>
            <a:endParaRPr lang="de-A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Slow Extraction Signal Generation and Measurement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248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36" y="830437"/>
            <a:ext cx="9393270" cy="54843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Schottky</a:t>
            </a:r>
            <a:r>
              <a:rPr lang="en-US" dirty="0" smtClean="0"/>
              <a:t> Measurement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10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183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Knockout Modulation Examples	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Pseudo Random Phase Shift Keying</a:t>
            </a:r>
          </a:p>
          <a:p>
            <a:pPr lvl="1"/>
            <a:r>
              <a:rPr lang="en-US" dirty="0" smtClean="0"/>
              <a:t>Base Frequency 1MHz</a:t>
            </a:r>
          </a:p>
          <a:p>
            <a:pPr lvl="1"/>
            <a:r>
              <a:rPr lang="en-US" dirty="0" smtClean="0"/>
              <a:t>Feed Forward signal generation</a:t>
            </a:r>
          </a:p>
          <a:p>
            <a:pPr lvl="1"/>
            <a:r>
              <a:rPr lang="en-US" dirty="0" smtClean="0"/>
              <a:t>Function Generator </a:t>
            </a:r>
            <a:r>
              <a:rPr lang="de-AT" dirty="0" smtClean="0"/>
              <a:t>„</a:t>
            </a:r>
            <a:r>
              <a:rPr lang="en-US" dirty="0" smtClean="0"/>
              <a:t>randomly</a:t>
            </a:r>
            <a:r>
              <a:rPr lang="de-AT" dirty="0" smtClean="0"/>
              <a:t>“ </a:t>
            </a:r>
            <a:r>
              <a:rPr lang="en-US" dirty="0" smtClean="0"/>
              <a:t>updates the phase to ±90° at a 2kHz update rate</a:t>
            </a:r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8361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Knockout Modulation Examples	</a:t>
            </a:r>
            <a:endParaRPr lang="de-AT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224" y="961183"/>
            <a:ext cx="8702509" cy="5215780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5519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Knockout Modulation Examples	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Dual Frequency Modulation</a:t>
            </a:r>
          </a:p>
          <a:p>
            <a:pPr lvl="1"/>
            <a:r>
              <a:rPr lang="en-US" dirty="0" smtClean="0"/>
              <a:t>Base Frequency 1MHz</a:t>
            </a:r>
          </a:p>
          <a:p>
            <a:pPr lvl="1"/>
            <a:r>
              <a:rPr lang="en-US" dirty="0" smtClean="0"/>
              <a:t>Feed Forward signal generation with fixed amplitudes and phases</a:t>
            </a:r>
          </a:p>
          <a:p>
            <a:pPr lvl="1"/>
            <a:r>
              <a:rPr lang="en-US" dirty="0" smtClean="0"/>
              <a:t>1 Function Generator generates a frequency sweep from 0.995 to 1.005 MHz</a:t>
            </a:r>
          </a:p>
          <a:p>
            <a:pPr lvl="1"/>
            <a:r>
              <a:rPr lang="en-US" dirty="0" smtClean="0"/>
              <a:t>1 Function Generator generates a frequency sweep from 1.005 to 0.995 MHz</a:t>
            </a:r>
            <a:endParaRPr lang="en-US" dirty="0"/>
          </a:p>
          <a:p>
            <a:pPr lvl="1"/>
            <a:r>
              <a:rPr lang="en-US" dirty="0" smtClean="0"/>
              <a:t>Signals are digitally added and sent out to one DAC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9939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Knockout Modulation Examples	</a:t>
            </a:r>
            <a:endParaRPr lang="de-AT" dirty="0"/>
          </a:p>
        </p:txBody>
      </p:sp>
      <p:pic>
        <p:nvPicPr>
          <p:cNvPr id="9" name="FrequencyModul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979" y="913927"/>
            <a:ext cx="9486459" cy="5263036"/>
          </a:xfrm>
        </p:spPr>
      </p:pic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5978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the Audience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688" y="2593027"/>
            <a:ext cx="11653520" cy="475777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Which modulation signals do you actually want?</a:t>
            </a:r>
          </a:p>
          <a:p>
            <a:pPr marL="0" indent="0">
              <a:buNone/>
            </a:pPr>
            <a:r>
              <a:rPr lang="en-US" dirty="0" smtClean="0"/>
              <a:t>I am especially interested in crazy ideas!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7524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story Behind the </a:t>
            </a:r>
            <a:r>
              <a:rPr lang="en-US" dirty="0" err="1" smtClean="0"/>
              <a:t>DeveloPment</a:t>
            </a:r>
            <a:r>
              <a:rPr lang="en-US" dirty="0" smtClean="0"/>
              <a:t>	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project in the middle east in need of RF cavity and beam regulation</a:t>
            </a:r>
          </a:p>
          <a:p>
            <a:r>
              <a:rPr lang="en-US" dirty="0" smtClean="0"/>
              <a:t>End of Life notifications for old LLRF systems</a:t>
            </a:r>
          </a:p>
          <a:p>
            <a:r>
              <a:rPr lang="en-US" dirty="0" smtClean="0"/>
              <a:t>Multiple designs with different interfaces to the </a:t>
            </a:r>
            <a:r>
              <a:rPr lang="en-US" dirty="0" err="1" smtClean="0"/>
              <a:t>MedAustron</a:t>
            </a:r>
            <a:r>
              <a:rPr lang="en-US" dirty="0" smtClean="0"/>
              <a:t> Control System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914377" lvl="2" indent="0">
              <a:buNone/>
            </a:pPr>
            <a:r>
              <a:rPr lang="en-US" dirty="0" smtClean="0"/>
              <a:t>	</a:t>
            </a:r>
            <a:r>
              <a:rPr lang="en-US" sz="2400" dirty="0" smtClean="0"/>
              <a:t>A new LLRF design is needed!</a:t>
            </a:r>
            <a:endParaRPr lang="de-AT" sz="2400" dirty="0" smtClean="0"/>
          </a:p>
        </p:txBody>
      </p:sp>
      <p:sp>
        <p:nvSpPr>
          <p:cNvPr id="5" name="Right Arrow 4"/>
          <p:cNvSpPr/>
          <p:nvPr/>
        </p:nvSpPr>
        <p:spPr>
          <a:xfrm>
            <a:off x="971312" y="393837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8166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Wishlist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419192"/>
            <a:ext cx="11653520" cy="4852605"/>
          </a:xfrm>
        </p:spPr>
        <p:txBody>
          <a:bodyPr>
            <a:normAutofit/>
          </a:bodyPr>
          <a:lstStyle/>
          <a:p>
            <a:r>
              <a:rPr lang="en-US" dirty="0" smtClean="0"/>
              <a:t>One LLRF to rule them all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Off the Shelf Hardware</a:t>
            </a:r>
          </a:p>
          <a:p>
            <a:r>
              <a:rPr lang="en-US" dirty="0" smtClean="0"/>
              <a:t>Increased Diagnostic Capabilities</a:t>
            </a:r>
          </a:p>
          <a:p>
            <a:endParaRPr lang="en-US" dirty="0" smtClean="0"/>
          </a:p>
          <a:p>
            <a:pPr lvl="1"/>
            <a:endParaRPr lang="en-US" dirty="0"/>
          </a:p>
          <a:p>
            <a:endParaRPr lang="de-AT" dirty="0"/>
          </a:p>
        </p:txBody>
      </p:sp>
      <p:sp>
        <p:nvSpPr>
          <p:cNvPr id="5" name="TextBox 4"/>
          <p:cNvSpPr txBox="1"/>
          <p:nvPr/>
        </p:nvSpPr>
        <p:spPr>
          <a:xfrm>
            <a:off x="774015" y="2086805"/>
            <a:ext cx="369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Injector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Cavity Regulation at 216MHz</a:t>
            </a:r>
          </a:p>
          <a:p>
            <a:r>
              <a:rPr lang="en-US" sz="1200" dirty="0" smtClean="0"/>
              <a:t>    Reflected power Interlock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Cavity Tuning Control</a:t>
            </a:r>
          </a:p>
          <a:p>
            <a:endParaRPr lang="de-AT" dirty="0"/>
          </a:p>
        </p:txBody>
      </p:sp>
      <p:sp>
        <p:nvSpPr>
          <p:cNvPr id="6" name="TextBox 5"/>
          <p:cNvSpPr txBox="1"/>
          <p:nvPr/>
        </p:nvSpPr>
        <p:spPr>
          <a:xfrm>
            <a:off x="774015" y="3656465"/>
            <a:ext cx="369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Synchrotron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Cavity Regulation at 400kHz – 10MHz</a:t>
            </a:r>
          </a:p>
          <a:p>
            <a:r>
              <a:rPr lang="en-US" sz="1200" dirty="0" smtClean="0"/>
              <a:t>    Beam Control (phase loop, radial loop)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</a:t>
            </a:r>
          </a:p>
          <a:p>
            <a:endParaRPr lang="de-AT" dirty="0"/>
          </a:p>
        </p:txBody>
      </p:sp>
      <p:sp>
        <p:nvSpPr>
          <p:cNvPr id="7" name="TextBox 6"/>
          <p:cNvSpPr txBox="1"/>
          <p:nvPr/>
        </p:nvSpPr>
        <p:spPr>
          <a:xfrm>
            <a:off x="6401433" y="2086805"/>
            <a:ext cx="4506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RF Knockout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Signal generation close to the Tune frequency</a:t>
            </a:r>
          </a:p>
          <a:p>
            <a:r>
              <a:rPr lang="en-US" sz="1200" dirty="0" smtClean="0"/>
              <a:t>    Modulation schemes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AM, FM, PM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Cavity regulation?</a:t>
            </a:r>
          </a:p>
          <a:p>
            <a:r>
              <a:rPr lang="en-US" sz="1200" dirty="0" smtClean="0"/>
              <a:t>    Intensity modulation/regulation?</a:t>
            </a:r>
          </a:p>
          <a:p>
            <a:endParaRPr lang="de-AT" dirty="0"/>
          </a:p>
        </p:txBody>
      </p:sp>
      <p:sp>
        <p:nvSpPr>
          <p:cNvPr id="8" name="TextBox 7"/>
          <p:cNvSpPr txBox="1"/>
          <p:nvPr/>
        </p:nvSpPr>
        <p:spPr>
          <a:xfrm>
            <a:off x="6401433" y="3656465"/>
            <a:ext cx="4506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Diagnostic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Injection Energy (Time of Flight)</a:t>
            </a:r>
          </a:p>
          <a:p>
            <a:r>
              <a:rPr lang="en-US" sz="1200" dirty="0" smtClean="0"/>
              <a:t>    Synchrotron Longitudinal Phase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Synchrotron Beam Position</a:t>
            </a:r>
          </a:p>
          <a:p>
            <a:r>
              <a:rPr lang="en-US" sz="1200" dirty="0" smtClean="0"/>
              <a:t>    </a:t>
            </a:r>
            <a:r>
              <a:rPr lang="en-US" sz="1200" dirty="0" err="1" smtClean="0"/>
              <a:t>Schottky</a:t>
            </a:r>
            <a:r>
              <a:rPr lang="en-US" sz="1200" dirty="0" smtClean="0"/>
              <a:t> Measurements?</a:t>
            </a:r>
          </a:p>
          <a:p>
            <a:r>
              <a:rPr lang="en-US" sz="1200" dirty="0" smtClean="0"/>
              <a:t>    Synchrotron Beam Tomography?</a:t>
            </a:r>
          </a:p>
          <a:p>
            <a:endParaRPr lang="de-AT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1369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4</a:t>
            </a:fld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5685" y="2437832"/>
            <a:ext cx="11653520" cy="1079212"/>
          </a:xfrm>
        </p:spPr>
        <p:txBody>
          <a:bodyPr/>
          <a:lstStyle/>
          <a:p>
            <a:pPr algn="ctr"/>
            <a:r>
              <a:rPr lang="en-US" smtClean="0"/>
              <a:t>What we came up with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7009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</a:t>
            </a:r>
            <a:endParaRPr lang="de-A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96" y="3568246"/>
            <a:ext cx="6279424" cy="25300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Off the Shelf </a:t>
            </a:r>
            <a:r>
              <a:rPr lang="en-US" dirty="0" err="1" smtClean="0"/>
              <a:t>Vadatech</a:t>
            </a:r>
            <a:r>
              <a:rPr lang="en-US" dirty="0" smtClean="0"/>
              <a:t> </a:t>
            </a:r>
            <a:r>
              <a:rPr lang="en-US" dirty="0" err="1" smtClean="0"/>
              <a:t>mTCA</a:t>
            </a:r>
            <a:r>
              <a:rPr lang="en-US" dirty="0" smtClean="0"/>
              <a:t> based</a:t>
            </a:r>
          </a:p>
          <a:p>
            <a:pPr lvl="1"/>
            <a:r>
              <a:rPr lang="en-US" dirty="0" smtClean="0"/>
              <a:t>AMC560 Carrier Boards</a:t>
            </a:r>
          </a:p>
          <a:p>
            <a:pPr lvl="2"/>
            <a:r>
              <a:rPr lang="en-US" dirty="0" err="1" smtClean="0"/>
              <a:t>Zynq</a:t>
            </a:r>
            <a:r>
              <a:rPr lang="en-US" dirty="0" smtClean="0"/>
              <a:t> </a:t>
            </a:r>
            <a:r>
              <a:rPr lang="en-US" dirty="0" err="1" smtClean="0"/>
              <a:t>Ultrascale</a:t>
            </a:r>
            <a:r>
              <a:rPr lang="en-US" dirty="0" smtClean="0"/>
              <a:t>+ SOC</a:t>
            </a:r>
          </a:p>
          <a:p>
            <a:pPr lvl="1"/>
            <a:r>
              <a:rPr lang="en-US" dirty="0" smtClean="0"/>
              <a:t>FMC231 AD/DA conversion boards </a:t>
            </a:r>
          </a:p>
          <a:p>
            <a:pPr lvl="2"/>
            <a:r>
              <a:rPr lang="en-US" dirty="0" smtClean="0"/>
              <a:t>4 Channel 1GSps ADC</a:t>
            </a:r>
          </a:p>
          <a:p>
            <a:pPr lvl="2"/>
            <a:r>
              <a:rPr lang="en-US" dirty="0" smtClean="0"/>
              <a:t>4 Channel 2.5GSps DAC</a:t>
            </a:r>
          </a:p>
          <a:p>
            <a:pPr lvl="1"/>
            <a:r>
              <a:rPr lang="en-US" dirty="0" smtClean="0"/>
              <a:t>FMC155/FMC105 communication boards</a:t>
            </a:r>
          </a:p>
          <a:p>
            <a:pPr lvl="2"/>
            <a:r>
              <a:rPr lang="en-US" dirty="0" smtClean="0"/>
              <a:t>SFP/SFP+</a:t>
            </a:r>
          </a:p>
          <a:p>
            <a:pPr lvl="2"/>
            <a:r>
              <a:rPr lang="en-US" dirty="0" smtClean="0"/>
              <a:t>GPIO/LVDS</a:t>
            </a:r>
          </a:p>
          <a:p>
            <a:pPr lvl="2"/>
            <a:r>
              <a:rPr lang="en-US" dirty="0" smtClean="0"/>
              <a:t>RS485/Modbus</a:t>
            </a:r>
            <a:endParaRPr lang="de-AT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3182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67" y="996719"/>
            <a:ext cx="7222913" cy="52818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System architecture Implemented together with Instrumentation Technologies</a:t>
            </a:r>
            <a:endParaRPr lang="de-A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5355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Sampling / Generation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Direct Sampling, Direct Digital Synthesis</a:t>
            </a:r>
          </a:p>
          <a:p>
            <a:r>
              <a:rPr lang="en-US" dirty="0" smtClean="0"/>
              <a:t>NCO Based Frequency Generation</a:t>
            </a:r>
          </a:p>
          <a:p>
            <a:pPr lvl="1"/>
            <a:r>
              <a:rPr lang="en-US" dirty="0" smtClean="0"/>
              <a:t>Multiple Harmonics available for each NCO</a:t>
            </a:r>
          </a:p>
          <a:p>
            <a:r>
              <a:rPr lang="en-US" dirty="0" smtClean="0"/>
              <a:t>I/Q Modulation/Demodulation for Baseband Signal treatment</a:t>
            </a:r>
          </a:p>
          <a:p>
            <a:pPr lvl="1"/>
            <a:r>
              <a:rPr lang="en-US" dirty="0" smtClean="0"/>
              <a:t>Translated to Amplitude and Phase for the User</a:t>
            </a:r>
          </a:p>
          <a:p>
            <a:r>
              <a:rPr lang="en-US" dirty="0" smtClean="0"/>
              <a:t>Sequencers / Function Generators available for all </a:t>
            </a:r>
            <a:r>
              <a:rPr lang="en-US" dirty="0"/>
              <a:t>m</a:t>
            </a:r>
            <a:r>
              <a:rPr lang="en-US" dirty="0" smtClean="0"/>
              <a:t>odulation inputs (frequency, amplitude, phase)</a:t>
            </a:r>
          </a:p>
          <a:p>
            <a:pPr lvl="1"/>
            <a:r>
              <a:rPr lang="en-US" dirty="0" smtClean="0"/>
              <a:t>Update rates up to 10MSps for the Function Generators </a:t>
            </a:r>
          </a:p>
          <a:p>
            <a:r>
              <a:rPr lang="en-US" dirty="0" smtClean="0"/>
              <a:t>Scaling and adjustment of modulation inputs available (e.g. frequency adjustment from the radial loop)</a:t>
            </a:r>
          </a:p>
          <a:p>
            <a:r>
              <a:rPr lang="en-US" dirty="0" smtClean="0"/>
              <a:t>PI Controllers for Cavity, Beam Phase and Radial Position regulation</a:t>
            </a:r>
          </a:p>
          <a:p>
            <a:pPr marL="0" indent="0">
              <a:buNone/>
            </a:pPr>
            <a:endParaRPr lang="de-AT" dirty="0" smtClean="0"/>
          </a:p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1440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</a:t>
            </a:r>
            <a:r>
              <a:rPr lang="en-US" dirty="0"/>
              <a:t>of Flight – Beam Energy measurement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32" y="967665"/>
            <a:ext cx="7788778" cy="52092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8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276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Measurement</a:t>
            </a:r>
            <a:endParaRPr lang="de-AT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794" y="975604"/>
            <a:ext cx="7708185" cy="520135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77E6A4-9CB2-B243-8124-D6279D43DA82}" type="slidenum">
              <a:rPr lang="de-AT" smtClean="0"/>
              <a:pPr/>
              <a:t>9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latin typeface="Verdana" charset="0"/>
              </a:rPr>
              <a:t>5th Slow Extraction Workshop 2024-02-13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816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dAustron Master EN">
  <a:themeElements>
    <a:clrScheme name="MedAustr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3A7BA"/>
      </a:accent1>
      <a:accent2>
        <a:srgbClr val="F1D611"/>
      </a:accent2>
      <a:accent3>
        <a:srgbClr val="14316C"/>
      </a:accent3>
      <a:accent4>
        <a:srgbClr val="F7A512"/>
      </a:accent4>
      <a:accent5>
        <a:srgbClr val="0069B3"/>
      </a:accent5>
      <a:accent6>
        <a:srgbClr val="A8B719"/>
      </a:accent6>
      <a:hlink>
        <a:srgbClr val="0E2149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65E0838-C416-42BE-89AD-6AC6501E8530}" vid="{6C26B8F1-01FA-48F6-B40D-01A12589BC8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32E91C2B235344895344291C1D1D74D" ma:contentTypeVersion="18" ma:contentTypeDescription="Ein neues Dokument erstellen." ma:contentTypeScope="" ma:versionID="526d0474d3046aa9a706460d5ee2d4b9">
  <xsd:schema xmlns:xsd="http://www.w3.org/2001/XMLSchema" xmlns:xs="http://www.w3.org/2001/XMLSchema" xmlns:p="http://schemas.microsoft.com/office/2006/metadata/properties" xmlns:ns3="9ce35700-2bcd-4b90-9698-132ac705405f" xmlns:ns4="ebf62740-5dad-4df3-9536-afb60f42600e" targetNamespace="http://schemas.microsoft.com/office/2006/metadata/properties" ma:root="true" ma:fieldsID="2a0900f4edb1956c05e44ce0894573e9" ns3:_="" ns4:_="">
    <xsd:import namespace="9ce35700-2bcd-4b90-9698-132ac705405f"/>
    <xsd:import namespace="ebf62740-5dad-4df3-9536-afb60f42600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ObjectDetectorVersions" minOccurs="0"/>
                <xsd:element ref="ns4:MediaLengthInSecond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e35700-2bcd-4b90-9698-132ac705405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62740-5dad-4df3-9536-afb60f4260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bf62740-5dad-4df3-9536-afb60f42600e" xsi:nil="true"/>
  </documentManagement>
</p:properties>
</file>

<file path=customXml/itemProps1.xml><?xml version="1.0" encoding="utf-8"?>
<ds:datastoreItem xmlns:ds="http://schemas.openxmlformats.org/officeDocument/2006/customXml" ds:itemID="{1A14193A-DBED-4FF0-8223-96664C5695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e35700-2bcd-4b90-9698-132ac705405f"/>
    <ds:schemaRef ds:uri="ebf62740-5dad-4df3-9536-afb60f4260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2C6DBC-B063-4FB8-8D92-49057B4E95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7DE5E9-DA23-43AE-88D4-E1BC9A08A52A}">
  <ds:schemaRefs>
    <ds:schemaRef ds:uri="http://purl.org/dc/terms/"/>
    <ds:schemaRef ds:uri="http://schemas.openxmlformats.org/package/2006/metadata/core-properties"/>
    <ds:schemaRef ds:uri="ebf62740-5dad-4df3-9536-afb60f42600e"/>
    <ds:schemaRef ds:uri="http://schemas.microsoft.com/office/2006/documentManagement/types"/>
    <ds:schemaRef ds:uri="9ce35700-2bcd-4b90-9698-132ac705405f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MedAustron Master Breitbild</Template>
  <TotalTime>0</TotalTime>
  <Words>484</Words>
  <Application>Microsoft Office PowerPoint</Application>
  <PresentationFormat>Widescreen</PresentationFormat>
  <Paragraphs>118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Courier New</vt:lpstr>
      <vt:lpstr>HiraMinProN-W3</vt:lpstr>
      <vt:lpstr>Times New Roman</vt:lpstr>
      <vt:lpstr>Verdana</vt:lpstr>
      <vt:lpstr>Wingdings</vt:lpstr>
      <vt:lpstr>MedAustron Master EN</vt:lpstr>
      <vt:lpstr>Development of an RF system </vt:lpstr>
      <vt:lpstr>The story Behind the DeveloPment </vt:lpstr>
      <vt:lpstr>Wishlist</vt:lpstr>
      <vt:lpstr>What we came up with</vt:lpstr>
      <vt:lpstr>Hardware</vt:lpstr>
      <vt:lpstr>System architecture Implemented together with Instrumentation Technologies</vt:lpstr>
      <vt:lpstr>Signal Sampling / Generation</vt:lpstr>
      <vt:lpstr>Time of Flight – Beam Energy measurement</vt:lpstr>
      <vt:lpstr>Position Measurement</vt:lpstr>
      <vt:lpstr>Schottky Measurement</vt:lpstr>
      <vt:lpstr>RF Knockout Modulation Examples </vt:lpstr>
      <vt:lpstr>RF Knockout Modulation Examples </vt:lpstr>
      <vt:lpstr>RF Knockout Modulation Examples </vt:lpstr>
      <vt:lpstr>RF Knockout Modulation Examples </vt:lpstr>
      <vt:lpstr>Questions to the Audience</vt:lpstr>
    </vt:vector>
  </TitlesOfParts>
  <Company>MedAustron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an RF system</dc:title>
  <dc:creator>Wolf Markus</dc:creator>
  <cp:lastModifiedBy>Wolf Markus</cp:lastModifiedBy>
  <cp:revision>29</cp:revision>
  <dcterms:created xsi:type="dcterms:W3CDTF">2024-02-11T11:32:48Z</dcterms:created>
  <dcterms:modified xsi:type="dcterms:W3CDTF">2024-02-12T19:37:17Z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0x010100C32E91C2B235344895344291C1D1D74D</vt:lpwstr>
  </property>
</Properties>
</file>