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7" r:id="rId4"/>
    <p:sldId id="259" r:id="rId5"/>
    <p:sldId id="260" r:id="rId6"/>
    <p:sldId id="263" r:id="rId7"/>
    <p:sldId id="261" r:id="rId8"/>
    <p:sldId id="274" r:id="rId9"/>
    <p:sldId id="279" r:id="rId10"/>
    <p:sldId id="265" r:id="rId11"/>
    <p:sldId id="266" r:id="rId12"/>
    <p:sldId id="269" r:id="rId13"/>
    <p:sldId id="268" r:id="rId14"/>
    <p:sldId id="272" r:id="rId15"/>
    <p:sldId id="271" r:id="rId16"/>
    <p:sldId id="267" r:id="rId17"/>
    <p:sldId id="262" r:id="rId18"/>
    <p:sldId id="270" r:id="rId19"/>
    <p:sldId id="273" r:id="rId20"/>
    <p:sldId id="280" r:id="rId21"/>
    <p:sldId id="275" r:id="rId22"/>
    <p:sldId id="276" r:id="rId23"/>
    <p:sldId id="278" r:id="rId24"/>
    <p:sldId id="281" r:id="rId25"/>
    <p:sldId id="282" r:id="rId2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3" autoAdjust="0"/>
    <p:restoredTop sz="94660"/>
  </p:normalViewPr>
  <p:slideViewPr>
    <p:cSldViewPr>
      <p:cViewPr varScale="1">
        <p:scale>
          <a:sx n="77" d="100"/>
          <a:sy n="77" d="100"/>
        </p:scale>
        <p:origin x="979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12F95-100A-4D67-8077-88ED6E446E72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9C55D-C681-477E-91E2-94A8D0CF7F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8636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9C55D-C681-477E-91E2-94A8D0CF7F6A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38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2B58-AC12-44E1-960A-9390EAB18578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1617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2B58-AC12-44E1-960A-9390EAB18578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04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2B58-AC12-44E1-960A-9390EAB18578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546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2B58-AC12-44E1-960A-9390EAB18578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97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2B58-AC12-44E1-960A-9390EAB18578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513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2B58-AC12-44E1-960A-9390EAB18578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27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2B58-AC12-44E1-960A-9390EAB18578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638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2B58-AC12-44E1-960A-9390EAB18578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116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2B58-AC12-44E1-960A-9390EAB18578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18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2B58-AC12-44E1-960A-9390EAB18578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40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2B58-AC12-44E1-960A-9390EAB18578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EF8-643E-48CD-8372-898256F871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80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D2B58-AC12-44E1-960A-9390EAB18578}" type="datetimeFigureOut">
              <a:rPr kumimoji="1" lang="ja-JP" altLang="en-US" smtClean="0"/>
              <a:t>2024/2/7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24EF8-643E-48CD-8372-898256F871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67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Position and beam size measurements for </a:t>
            </a:r>
            <a:r>
              <a:rPr kumimoji="1" lang="en-US" altLang="ja-JP" dirty="0" err="1"/>
              <a:t>unbunched</a:t>
            </a:r>
            <a:r>
              <a:rPr kumimoji="1" lang="en-US" altLang="ja-JP" dirty="0"/>
              <a:t> beams in transfer lines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Akihisa Toyoda (KEK/IPNS)</a:t>
            </a:r>
          </a:p>
          <a:p>
            <a:r>
              <a:rPr kumimoji="1" lang="en-US" altLang="ja-JP" dirty="0"/>
              <a:t>on behalf of the J-PARC hadron beamline group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8474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25517B-E8F0-49C0-BECB-33AEFD7F6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Readout Electronics and DAQ</a:t>
            </a:r>
            <a:endParaRPr kumimoji="1" lang="ja-JP" altLang="en-US" dirty="0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27EA3C46-FA7B-C1CF-2CA8-58CB658A9511}"/>
              </a:ext>
            </a:extLst>
          </p:cNvPr>
          <p:cNvCxnSpPr/>
          <p:nvPr/>
        </p:nvCxnSpPr>
        <p:spPr>
          <a:xfrm>
            <a:off x="4716016" y="2985919"/>
            <a:ext cx="3888432" cy="0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5EEBD25F-219F-D1D6-78ED-75AF669E4E81}"/>
              </a:ext>
            </a:extLst>
          </p:cNvPr>
          <p:cNvSpPr/>
          <p:nvPr/>
        </p:nvSpPr>
        <p:spPr>
          <a:xfrm>
            <a:off x="4927658" y="2763642"/>
            <a:ext cx="1267200" cy="241440"/>
          </a:xfrm>
          <a:custGeom>
            <a:avLst/>
            <a:gdLst>
              <a:gd name="connsiteX0" fmla="*/ 0 w 1487054"/>
              <a:gd name="connsiteY0" fmla="*/ 221673 h 221673"/>
              <a:gd name="connsiteX1" fmla="*/ 1339273 w 1487054"/>
              <a:gd name="connsiteY1" fmla="*/ 0 h 221673"/>
              <a:gd name="connsiteX2" fmla="*/ 1487054 w 1487054"/>
              <a:gd name="connsiteY2" fmla="*/ 0 h 221673"/>
              <a:gd name="connsiteX3" fmla="*/ 1487054 w 1487054"/>
              <a:gd name="connsiteY3" fmla="*/ 221673 h 221673"/>
              <a:gd name="connsiteX4" fmla="*/ 0 w 1487054"/>
              <a:gd name="connsiteY4" fmla="*/ 221673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7054" h="221673">
                <a:moveTo>
                  <a:pt x="0" y="221673"/>
                </a:moveTo>
                <a:lnTo>
                  <a:pt x="1339273" y="0"/>
                </a:lnTo>
                <a:lnTo>
                  <a:pt x="1487054" y="0"/>
                </a:lnTo>
                <a:lnTo>
                  <a:pt x="1487054" y="221673"/>
                </a:lnTo>
                <a:lnTo>
                  <a:pt x="0" y="221673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968AC3E3-1C9F-DE8E-F6E7-E8BAF7078859}"/>
              </a:ext>
            </a:extLst>
          </p:cNvPr>
          <p:cNvSpPr/>
          <p:nvPr/>
        </p:nvSpPr>
        <p:spPr>
          <a:xfrm>
            <a:off x="6745756" y="1905801"/>
            <a:ext cx="1267119" cy="1078230"/>
          </a:xfrm>
          <a:custGeom>
            <a:avLst/>
            <a:gdLst>
              <a:gd name="connsiteX0" fmla="*/ 0 w 1487054"/>
              <a:gd name="connsiteY0" fmla="*/ 221673 h 221673"/>
              <a:gd name="connsiteX1" fmla="*/ 1339273 w 1487054"/>
              <a:gd name="connsiteY1" fmla="*/ 0 h 221673"/>
              <a:gd name="connsiteX2" fmla="*/ 1487054 w 1487054"/>
              <a:gd name="connsiteY2" fmla="*/ 0 h 221673"/>
              <a:gd name="connsiteX3" fmla="*/ 1487054 w 1487054"/>
              <a:gd name="connsiteY3" fmla="*/ 221673 h 221673"/>
              <a:gd name="connsiteX4" fmla="*/ 0 w 1487054"/>
              <a:gd name="connsiteY4" fmla="*/ 221673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7054" h="221673">
                <a:moveTo>
                  <a:pt x="0" y="221673"/>
                </a:moveTo>
                <a:lnTo>
                  <a:pt x="1339273" y="0"/>
                </a:lnTo>
                <a:lnTo>
                  <a:pt x="1487054" y="0"/>
                </a:lnTo>
                <a:lnTo>
                  <a:pt x="1487054" y="221673"/>
                </a:lnTo>
                <a:lnTo>
                  <a:pt x="0" y="221673"/>
                </a:lnTo>
                <a:close/>
              </a:path>
            </a:pathLst>
          </a:cu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B0EBA594-FEDB-A7E7-E438-2F55C9112054}"/>
              </a:ext>
            </a:extLst>
          </p:cNvPr>
          <p:cNvCxnSpPr>
            <a:cxnSpLocks/>
          </p:cNvCxnSpPr>
          <p:nvPr/>
        </p:nvCxnSpPr>
        <p:spPr>
          <a:xfrm>
            <a:off x="4716016" y="2763642"/>
            <a:ext cx="0" cy="220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D4C33609-1FC9-E2C0-D9A4-5B6A012C2847}"/>
              </a:ext>
            </a:extLst>
          </p:cNvPr>
          <p:cNvCxnSpPr>
            <a:cxnSpLocks/>
          </p:cNvCxnSpPr>
          <p:nvPr/>
        </p:nvCxnSpPr>
        <p:spPr>
          <a:xfrm>
            <a:off x="8388424" y="2763642"/>
            <a:ext cx="0" cy="220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BBCB483-85B8-4EC2-1AD8-95A7D2733AFC}"/>
              </a:ext>
            </a:extLst>
          </p:cNvPr>
          <p:cNvSpPr/>
          <p:nvPr/>
        </p:nvSpPr>
        <p:spPr>
          <a:xfrm>
            <a:off x="6732240" y="1502508"/>
            <a:ext cx="1151267" cy="1481529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921DFD6-FE7C-844E-BEE7-AB5218E74831}"/>
              </a:ext>
            </a:extLst>
          </p:cNvPr>
          <p:cNvSpPr txBox="1"/>
          <p:nvPr/>
        </p:nvSpPr>
        <p:spPr>
          <a:xfrm>
            <a:off x="6372200" y="1196752"/>
            <a:ext cx="1689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Beam extraction 2 s</a:t>
            </a:r>
            <a:endParaRPr kumimoji="1" lang="ja-JP" altLang="en-US" sz="12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DE114AD-8A65-E4C4-6F5B-E1FED8AC72F7}"/>
              </a:ext>
            </a:extLst>
          </p:cNvPr>
          <p:cNvSpPr txBox="1"/>
          <p:nvPr/>
        </p:nvSpPr>
        <p:spPr>
          <a:xfrm>
            <a:off x="4427984" y="2985919"/>
            <a:ext cx="447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0 s</a:t>
            </a:r>
            <a:endParaRPr kumimoji="1" lang="ja-JP" altLang="en-US" sz="14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5B74029-9245-5D8E-2812-0D93C07A4587}"/>
              </a:ext>
            </a:extLst>
          </p:cNvPr>
          <p:cNvSpPr txBox="1"/>
          <p:nvPr/>
        </p:nvSpPr>
        <p:spPr>
          <a:xfrm>
            <a:off x="8172400" y="2985919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5.2</a:t>
            </a:r>
            <a:r>
              <a:rPr kumimoji="1" lang="en-US" altLang="ja-JP" sz="1400" dirty="0"/>
              <a:t> s</a:t>
            </a:r>
            <a:endParaRPr kumimoji="1" lang="ja-JP" altLang="en-US" sz="14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F21703C-2965-0313-8AE1-D1D14035B0F1}"/>
              </a:ext>
            </a:extLst>
          </p:cNvPr>
          <p:cNvSpPr txBox="1"/>
          <p:nvPr/>
        </p:nvSpPr>
        <p:spPr>
          <a:xfrm>
            <a:off x="8388424" y="2613940"/>
            <a:ext cx="631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time</a:t>
            </a:r>
            <a:endParaRPr kumimoji="1" lang="ja-JP" altLang="en-US" sz="1600" dirty="0"/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EB18300B-125E-04D3-E234-592D4A914E47}"/>
              </a:ext>
            </a:extLst>
          </p:cNvPr>
          <p:cNvCxnSpPr/>
          <p:nvPr/>
        </p:nvCxnSpPr>
        <p:spPr>
          <a:xfrm>
            <a:off x="5220072" y="2444919"/>
            <a:ext cx="0" cy="428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38F36424-F96F-C827-B3BB-E1A92697FF23}"/>
              </a:ext>
            </a:extLst>
          </p:cNvPr>
          <p:cNvCxnSpPr/>
          <p:nvPr/>
        </p:nvCxnSpPr>
        <p:spPr>
          <a:xfrm>
            <a:off x="6084168" y="2358594"/>
            <a:ext cx="0" cy="428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73EB822-497E-B400-F52F-3A257F35ACA0}"/>
              </a:ext>
            </a:extLst>
          </p:cNvPr>
          <p:cNvSpPr txBox="1"/>
          <p:nvPr/>
        </p:nvSpPr>
        <p:spPr>
          <a:xfrm>
            <a:off x="4716016" y="2049815"/>
            <a:ext cx="990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charge</a:t>
            </a:r>
          </a:p>
          <a:p>
            <a:r>
              <a:rPr lang="en-US" altLang="ja-JP" sz="1200" dirty="0"/>
              <a:t>integration</a:t>
            </a:r>
            <a:endParaRPr kumimoji="1" lang="ja-JP" altLang="en-US" sz="12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FF9020B-1C1F-008D-2100-B2B04ADF0761}"/>
              </a:ext>
            </a:extLst>
          </p:cNvPr>
          <p:cNvSpPr txBox="1"/>
          <p:nvPr/>
        </p:nvSpPr>
        <p:spPr>
          <a:xfrm>
            <a:off x="5679327" y="1929522"/>
            <a:ext cx="986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A/D</a:t>
            </a:r>
          </a:p>
          <a:p>
            <a:r>
              <a:rPr lang="en-US" altLang="ja-JP" sz="1200" dirty="0"/>
              <a:t>conversion</a:t>
            </a:r>
            <a:endParaRPr kumimoji="1" lang="ja-JP" altLang="en-US" sz="12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D875B00-C4A6-5988-32A5-86156D870FA5}"/>
              </a:ext>
            </a:extLst>
          </p:cNvPr>
          <p:cNvSpPr txBox="1"/>
          <p:nvPr/>
        </p:nvSpPr>
        <p:spPr>
          <a:xfrm>
            <a:off x="4860032" y="3057927"/>
            <a:ext cx="1396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off-beam</a:t>
            </a:r>
          </a:p>
          <a:p>
            <a:r>
              <a:rPr lang="en-US" altLang="ja-JP" sz="1400" dirty="0"/>
              <a:t>measurement</a:t>
            </a:r>
            <a:endParaRPr kumimoji="1" lang="ja-JP" altLang="en-US" sz="14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FA5BB79-D9AB-AF80-E17C-03E994956527}"/>
              </a:ext>
            </a:extLst>
          </p:cNvPr>
          <p:cNvSpPr txBox="1"/>
          <p:nvPr/>
        </p:nvSpPr>
        <p:spPr>
          <a:xfrm>
            <a:off x="6723748" y="3038763"/>
            <a:ext cx="1396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on-beam</a:t>
            </a:r>
          </a:p>
          <a:p>
            <a:r>
              <a:rPr lang="en-US" altLang="ja-JP" sz="1400" dirty="0"/>
              <a:t>measurement</a:t>
            </a:r>
            <a:endParaRPr kumimoji="1" lang="ja-JP" altLang="en-US" sz="1400" dirty="0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8356E01-5912-DF8B-240C-36D78EAE08F6}"/>
              </a:ext>
            </a:extLst>
          </p:cNvPr>
          <p:cNvCxnSpPr/>
          <p:nvPr/>
        </p:nvCxnSpPr>
        <p:spPr>
          <a:xfrm>
            <a:off x="4707524" y="5573476"/>
            <a:ext cx="3888432" cy="0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547CD1CB-3C6A-3EE9-646D-496AA6390CEA}"/>
              </a:ext>
            </a:extLst>
          </p:cNvPr>
          <p:cNvSpPr/>
          <p:nvPr/>
        </p:nvSpPr>
        <p:spPr>
          <a:xfrm>
            <a:off x="4851540" y="5351199"/>
            <a:ext cx="1267200" cy="221673"/>
          </a:xfrm>
          <a:custGeom>
            <a:avLst/>
            <a:gdLst>
              <a:gd name="connsiteX0" fmla="*/ 0 w 1487054"/>
              <a:gd name="connsiteY0" fmla="*/ 221673 h 221673"/>
              <a:gd name="connsiteX1" fmla="*/ 1339273 w 1487054"/>
              <a:gd name="connsiteY1" fmla="*/ 0 h 221673"/>
              <a:gd name="connsiteX2" fmla="*/ 1487054 w 1487054"/>
              <a:gd name="connsiteY2" fmla="*/ 0 h 221673"/>
              <a:gd name="connsiteX3" fmla="*/ 1487054 w 1487054"/>
              <a:gd name="connsiteY3" fmla="*/ 221673 h 221673"/>
              <a:gd name="connsiteX4" fmla="*/ 0 w 1487054"/>
              <a:gd name="connsiteY4" fmla="*/ 221673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7054" h="221673">
                <a:moveTo>
                  <a:pt x="0" y="221673"/>
                </a:moveTo>
                <a:lnTo>
                  <a:pt x="1339273" y="0"/>
                </a:lnTo>
                <a:lnTo>
                  <a:pt x="1487054" y="0"/>
                </a:lnTo>
                <a:lnTo>
                  <a:pt x="1487054" y="221673"/>
                </a:lnTo>
                <a:lnTo>
                  <a:pt x="0" y="221673"/>
                </a:ln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54610BC2-B4CB-1435-367C-E59FB4820262}"/>
              </a:ext>
            </a:extLst>
          </p:cNvPr>
          <p:cNvSpPr/>
          <p:nvPr/>
        </p:nvSpPr>
        <p:spPr>
          <a:xfrm>
            <a:off x="6752693" y="4493358"/>
            <a:ext cx="155694" cy="1078226"/>
          </a:xfrm>
          <a:custGeom>
            <a:avLst/>
            <a:gdLst>
              <a:gd name="connsiteX0" fmla="*/ 0 w 1487054"/>
              <a:gd name="connsiteY0" fmla="*/ 221673 h 221673"/>
              <a:gd name="connsiteX1" fmla="*/ 1339273 w 1487054"/>
              <a:gd name="connsiteY1" fmla="*/ 0 h 221673"/>
              <a:gd name="connsiteX2" fmla="*/ 1487054 w 1487054"/>
              <a:gd name="connsiteY2" fmla="*/ 0 h 221673"/>
              <a:gd name="connsiteX3" fmla="*/ 1487054 w 1487054"/>
              <a:gd name="connsiteY3" fmla="*/ 221673 h 221673"/>
              <a:gd name="connsiteX4" fmla="*/ 0 w 1487054"/>
              <a:gd name="connsiteY4" fmla="*/ 221673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7054" h="221673">
                <a:moveTo>
                  <a:pt x="0" y="221673"/>
                </a:moveTo>
                <a:lnTo>
                  <a:pt x="1339273" y="0"/>
                </a:lnTo>
                <a:lnTo>
                  <a:pt x="1487054" y="0"/>
                </a:lnTo>
                <a:lnTo>
                  <a:pt x="1487054" y="221673"/>
                </a:lnTo>
                <a:lnTo>
                  <a:pt x="0" y="221673"/>
                </a:lnTo>
                <a:close/>
              </a:path>
            </a:pathLst>
          </a:cu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A97B3158-EE52-C471-2FB2-C1949BC63CCA}"/>
              </a:ext>
            </a:extLst>
          </p:cNvPr>
          <p:cNvCxnSpPr>
            <a:cxnSpLocks/>
          </p:cNvCxnSpPr>
          <p:nvPr/>
        </p:nvCxnSpPr>
        <p:spPr>
          <a:xfrm>
            <a:off x="4707524" y="5351199"/>
            <a:ext cx="0" cy="220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44F18714-056D-7317-FDC3-81A524BF2C12}"/>
              </a:ext>
            </a:extLst>
          </p:cNvPr>
          <p:cNvCxnSpPr>
            <a:cxnSpLocks/>
          </p:cNvCxnSpPr>
          <p:nvPr/>
        </p:nvCxnSpPr>
        <p:spPr>
          <a:xfrm>
            <a:off x="8379932" y="5351199"/>
            <a:ext cx="0" cy="220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DF8A4F8-7CB1-06EC-44BE-0B5F1E5700AA}"/>
              </a:ext>
            </a:extLst>
          </p:cNvPr>
          <p:cNvSpPr/>
          <p:nvPr/>
        </p:nvSpPr>
        <p:spPr>
          <a:xfrm>
            <a:off x="6723748" y="4090065"/>
            <a:ext cx="1151267" cy="1481529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F4892D2-2A37-5E13-5D74-200058F5E5D7}"/>
              </a:ext>
            </a:extLst>
          </p:cNvPr>
          <p:cNvSpPr txBox="1"/>
          <p:nvPr/>
        </p:nvSpPr>
        <p:spPr>
          <a:xfrm>
            <a:off x="4419492" y="5573476"/>
            <a:ext cx="447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0 s</a:t>
            </a:r>
            <a:endParaRPr kumimoji="1" lang="ja-JP" altLang="en-US" sz="14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55CE9DE-C771-9D1F-83E0-F86A0EE08C58}"/>
              </a:ext>
            </a:extLst>
          </p:cNvPr>
          <p:cNvSpPr txBox="1"/>
          <p:nvPr/>
        </p:nvSpPr>
        <p:spPr>
          <a:xfrm>
            <a:off x="8163908" y="5573476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5.2</a:t>
            </a:r>
            <a:r>
              <a:rPr kumimoji="1" lang="en-US" altLang="ja-JP" sz="1400" dirty="0"/>
              <a:t> s</a:t>
            </a:r>
            <a:endParaRPr kumimoji="1" lang="ja-JP" altLang="en-US" sz="14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2B25B53-FCFD-85B4-D7A8-C60EB19414FC}"/>
              </a:ext>
            </a:extLst>
          </p:cNvPr>
          <p:cNvSpPr txBox="1"/>
          <p:nvPr/>
        </p:nvSpPr>
        <p:spPr>
          <a:xfrm>
            <a:off x="8379932" y="5201497"/>
            <a:ext cx="631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time</a:t>
            </a:r>
            <a:endParaRPr kumimoji="1" lang="ja-JP" altLang="en-US" sz="1600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AC0A2CF-8BAE-54F3-8223-55B931363257}"/>
              </a:ext>
            </a:extLst>
          </p:cNvPr>
          <p:cNvSpPr txBox="1"/>
          <p:nvPr/>
        </p:nvSpPr>
        <p:spPr>
          <a:xfrm>
            <a:off x="4851540" y="5645484"/>
            <a:ext cx="1396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off-beam</a:t>
            </a:r>
          </a:p>
          <a:p>
            <a:r>
              <a:rPr lang="en-US" altLang="ja-JP" sz="1400" dirty="0"/>
              <a:t>measurement</a:t>
            </a:r>
            <a:endParaRPr kumimoji="1" lang="ja-JP" altLang="en-US" sz="14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35EA1AE-0FBE-5D5D-F7A9-41088FCDF963}"/>
              </a:ext>
            </a:extLst>
          </p:cNvPr>
          <p:cNvSpPr txBox="1"/>
          <p:nvPr/>
        </p:nvSpPr>
        <p:spPr>
          <a:xfrm>
            <a:off x="6715256" y="5626320"/>
            <a:ext cx="1396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on-beam</a:t>
            </a:r>
          </a:p>
          <a:p>
            <a:r>
              <a:rPr lang="en-US" altLang="ja-JP" sz="1400" dirty="0"/>
              <a:t>measurement</a:t>
            </a:r>
            <a:endParaRPr kumimoji="1" lang="ja-JP" altLang="en-US" sz="1400" dirty="0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A181FB33-6287-CEE8-1E2A-255695349DB8}"/>
              </a:ext>
            </a:extLst>
          </p:cNvPr>
          <p:cNvSpPr/>
          <p:nvPr/>
        </p:nvSpPr>
        <p:spPr>
          <a:xfrm>
            <a:off x="6905093" y="4496794"/>
            <a:ext cx="155694" cy="1078226"/>
          </a:xfrm>
          <a:custGeom>
            <a:avLst/>
            <a:gdLst>
              <a:gd name="connsiteX0" fmla="*/ 0 w 1487054"/>
              <a:gd name="connsiteY0" fmla="*/ 221673 h 221673"/>
              <a:gd name="connsiteX1" fmla="*/ 1339273 w 1487054"/>
              <a:gd name="connsiteY1" fmla="*/ 0 h 221673"/>
              <a:gd name="connsiteX2" fmla="*/ 1487054 w 1487054"/>
              <a:gd name="connsiteY2" fmla="*/ 0 h 221673"/>
              <a:gd name="connsiteX3" fmla="*/ 1487054 w 1487054"/>
              <a:gd name="connsiteY3" fmla="*/ 221673 h 221673"/>
              <a:gd name="connsiteX4" fmla="*/ 0 w 1487054"/>
              <a:gd name="connsiteY4" fmla="*/ 221673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7054" h="221673">
                <a:moveTo>
                  <a:pt x="0" y="221673"/>
                </a:moveTo>
                <a:lnTo>
                  <a:pt x="1339273" y="0"/>
                </a:lnTo>
                <a:lnTo>
                  <a:pt x="1487054" y="0"/>
                </a:lnTo>
                <a:lnTo>
                  <a:pt x="1487054" y="221673"/>
                </a:lnTo>
                <a:lnTo>
                  <a:pt x="0" y="221673"/>
                </a:lnTo>
                <a:close/>
              </a:path>
            </a:pathLst>
          </a:cu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B779E81A-E977-CEEF-F829-3F3F46D7F9D3}"/>
              </a:ext>
            </a:extLst>
          </p:cNvPr>
          <p:cNvSpPr/>
          <p:nvPr/>
        </p:nvSpPr>
        <p:spPr>
          <a:xfrm>
            <a:off x="7057493" y="4496794"/>
            <a:ext cx="155694" cy="1078226"/>
          </a:xfrm>
          <a:custGeom>
            <a:avLst/>
            <a:gdLst>
              <a:gd name="connsiteX0" fmla="*/ 0 w 1487054"/>
              <a:gd name="connsiteY0" fmla="*/ 221673 h 221673"/>
              <a:gd name="connsiteX1" fmla="*/ 1339273 w 1487054"/>
              <a:gd name="connsiteY1" fmla="*/ 0 h 221673"/>
              <a:gd name="connsiteX2" fmla="*/ 1487054 w 1487054"/>
              <a:gd name="connsiteY2" fmla="*/ 0 h 221673"/>
              <a:gd name="connsiteX3" fmla="*/ 1487054 w 1487054"/>
              <a:gd name="connsiteY3" fmla="*/ 221673 h 221673"/>
              <a:gd name="connsiteX4" fmla="*/ 0 w 1487054"/>
              <a:gd name="connsiteY4" fmla="*/ 221673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7054" h="221673">
                <a:moveTo>
                  <a:pt x="0" y="221673"/>
                </a:moveTo>
                <a:lnTo>
                  <a:pt x="1339273" y="0"/>
                </a:lnTo>
                <a:lnTo>
                  <a:pt x="1487054" y="0"/>
                </a:lnTo>
                <a:lnTo>
                  <a:pt x="1487054" y="221673"/>
                </a:lnTo>
                <a:lnTo>
                  <a:pt x="0" y="221673"/>
                </a:lnTo>
                <a:close/>
              </a:path>
            </a:pathLst>
          </a:cu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A6CDF1AF-CBAD-9FEE-58CB-1FF185FC8BFE}"/>
              </a:ext>
            </a:extLst>
          </p:cNvPr>
          <p:cNvSpPr/>
          <p:nvPr/>
        </p:nvSpPr>
        <p:spPr>
          <a:xfrm>
            <a:off x="7209893" y="4496794"/>
            <a:ext cx="155694" cy="1078226"/>
          </a:xfrm>
          <a:custGeom>
            <a:avLst/>
            <a:gdLst>
              <a:gd name="connsiteX0" fmla="*/ 0 w 1487054"/>
              <a:gd name="connsiteY0" fmla="*/ 221673 h 221673"/>
              <a:gd name="connsiteX1" fmla="*/ 1339273 w 1487054"/>
              <a:gd name="connsiteY1" fmla="*/ 0 h 221673"/>
              <a:gd name="connsiteX2" fmla="*/ 1487054 w 1487054"/>
              <a:gd name="connsiteY2" fmla="*/ 0 h 221673"/>
              <a:gd name="connsiteX3" fmla="*/ 1487054 w 1487054"/>
              <a:gd name="connsiteY3" fmla="*/ 221673 h 221673"/>
              <a:gd name="connsiteX4" fmla="*/ 0 w 1487054"/>
              <a:gd name="connsiteY4" fmla="*/ 221673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7054" h="221673">
                <a:moveTo>
                  <a:pt x="0" y="221673"/>
                </a:moveTo>
                <a:lnTo>
                  <a:pt x="1339273" y="0"/>
                </a:lnTo>
                <a:lnTo>
                  <a:pt x="1487054" y="0"/>
                </a:lnTo>
                <a:lnTo>
                  <a:pt x="1487054" y="221673"/>
                </a:lnTo>
                <a:lnTo>
                  <a:pt x="0" y="221673"/>
                </a:lnTo>
                <a:close/>
              </a:path>
            </a:pathLst>
          </a:cu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7176CFBB-A813-377E-7527-1174CA69C6CB}"/>
              </a:ext>
            </a:extLst>
          </p:cNvPr>
          <p:cNvSpPr/>
          <p:nvPr/>
        </p:nvSpPr>
        <p:spPr>
          <a:xfrm>
            <a:off x="7362293" y="4496794"/>
            <a:ext cx="155694" cy="1078226"/>
          </a:xfrm>
          <a:custGeom>
            <a:avLst/>
            <a:gdLst>
              <a:gd name="connsiteX0" fmla="*/ 0 w 1487054"/>
              <a:gd name="connsiteY0" fmla="*/ 221673 h 221673"/>
              <a:gd name="connsiteX1" fmla="*/ 1339273 w 1487054"/>
              <a:gd name="connsiteY1" fmla="*/ 0 h 221673"/>
              <a:gd name="connsiteX2" fmla="*/ 1487054 w 1487054"/>
              <a:gd name="connsiteY2" fmla="*/ 0 h 221673"/>
              <a:gd name="connsiteX3" fmla="*/ 1487054 w 1487054"/>
              <a:gd name="connsiteY3" fmla="*/ 221673 h 221673"/>
              <a:gd name="connsiteX4" fmla="*/ 0 w 1487054"/>
              <a:gd name="connsiteY4" fmla="*/ 221673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7054" h="221673">
                <a:moveTo>
                  <a:pt x="0" y="221673"/>
                </a:moveTo>
                <a:lnTo>
                  <a:pt x="1339273" y="0"/>
                </a:lnTo>
                <a:lnTo>
                  <a:pt x="1487054" y="0"/>
                </a:lnTo>
                <a:lnTo>
                  <a:pt x="1487054" y="221673"/>
                </a:lnTo>
                <a:lnTo>
                  <a:pt x="0" y="221673"/>
                </a:lnTo>
                <a:close/>
              </a:path>
            </a:pathLst>
          </a:cu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E3B222F8-7A07-9282-AE6C-BFC240B0CF40}"/>
              </a:ext>
            </a:extLst>
          </p:cNvPr>
          <p:cNvSpPr/>
          <p:nvPr/>
        </p:nvSpPr>
        <p:spPr>
          <a:xfrm>
            <a:off x="7514693" y="4496794"/>
            <a:ext cx="155694" cy="1078226"/>
          </a:xfrm>
          <a:custGeom>
            <a:avLst/>
            <a:gdLst>
              <a:gd name="connsiteX0" fmla="*/ 0 w 1487054"/>
              <a:gd name="connsiteY0" fmla="*/ 221673 h 221673"/>
              <a:gd name="connsiteX1" fmla="*/ 1339273 w 1487054"/>
              <a:gd name="connsiteY1" fmla="*/ 0 h 221673"/>
              <a:gd name="connsiteX2" fmla="*/ 1487054 w 1487054"/>
              <a:gd name="connsiteY2" fmla="*/ 0 h 221673"/>
              <a:gd name="connsiteX3" fmla="*/ 1487054 w 1487054"/>
              <a:gd name="connsiteY3" fmla="*/ 221673 h 221673"/>
              <a:gd name="connsiteX4" fmla="*/ 0 w 1487054"/>
              <a:gd name="connsiteY4" fmla="*/ 221673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7054" h="221673">
                <a:moveTo>
                  <a:pt x="0" y="221673"/>
                </a:moveTo>
                <a:lnTo>
                  <a:pt x="1339273" y="0"/>
                </a:lnTo>
                <a:lnTo>
                  <a:pt x="1487054" y="0"/>
                </a:lnTo>
                <a:lnTo>
                  <a:pt x="1487054" y="221673"/>
                </a:lnTo>
                <a:lnTo>
                  <a:pt x="0" y="221673"/>
                </a:lnTo>
                <a:close/>
              </a:path>
            </a:pathLst>
          </a:cu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921575C2-A9B7-29A0-AA05-67775EDEABEE}"/>
              </a:ext>
            </a:extLst>
          </p:cNvPr>
          <p:cNvSpPr/>
          <p:nvPr/>
        </p:nvSpPr>
        <p:spPr>
          <a:xfrm>
            <a:off x="7667093" y="4496794"/>
            <a:ext cx="155694" cy="1078226"/>
          </a:xfrm>
          <a:custGeom>
            <a:avLst/>
            <a:gdLst>
              <a:gd name="connsiteX0" fmla="*/ 0 w 1487054"/>
              <a:gd name="connsiteY0" fmla="*/ 221673 h 221673"/>
              <a:gd name="connsiteX1" fmla="*/ 1339273 w 1487054"/>
              <a:gd name="connsiteY1" fmla="*/ 0 h 221673"/>
              <a:gd name="connsiteX2" fmla="*/ 1487054 w 1487054"/>
              <a:gd name="connsiteY2" fmla="*/ 0 h 221673"/>
              <a:gd name="connsiteX3" fmla="*/ 1487054 w 1487054"/>
              <a:gd name="connsiteY3" fmla="*/ 221673 h 221673"/>
              <a:gd name="connsiteX4" fmla="*/ 0 w 1487054"/>
              <a:gd name="connsiteY4" fmla="*/ 221673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7054" h="221673">
                <a:moveTo>
                  <a:pt x="0" y="221673"/>
                </a:moveTo>
                <a:lnTo>
                  <a:pt x="1339273" y="0"/>
                </a:lnTo>
                <a:lnTo>
                  <a:pt x="1487054" y="0"/>
                </a:lnTo>
                <a:lnTo>
                  <a:pt x="1487054" y="221673"/>
                </a:lnTo>
                <a:lnTo>
                  <a:pt x="0" y="221673"/>
                </a:lnTo>
                <a:close/>
              </a:path>
            </a:pathLst>
          </a:cu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5DBFBA2-B2C5-7F54-DEE1-13868C47B9BA}"/>
              </a:ext>
            </a:extLst>
          </p:cNvPr>
          <p:cNvSpPr txBox="1"/>
          <p:nvPr/>
        </p:nvSpPr>
        <p:spPr>
          <a:xfrm>
            <a:off x="4200142" y="3629008"/>
            <a:ext cx="495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background subtraction </a:t>
            </a:r>
            <a:r>
              <a:rPr lang="en-US" altLang="ja-JP" dirty="0"/>
              <a:t>to enhance S/N</a:t>
            </a:r>
            <a:endParaRPr kumimoji="1" lang="ja-JP" altLang="en-US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48237A5-003A-048D-B8F0-D2991A2D88A1}"/>
              </a:ext>
            </a:extLst>
          </p:cNvPr>
          <p:cNvSpPr txBox="1"/>
          <p:nvPr/>
        </p:nvSpPr>
        <p:spPr>
          <a:xfrm>
            <a:off x="4153643" y="6165304"/>
            <a:ext cx="500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Time division profile is also in use by using multi-scanning</a:t>
            </a:r>
            <a:endParaRPr kumimoji="1" lang="ja-JP" altLang="en-US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181DE4F-1446-AF92-4747-626902529A47}"/>
              </a:ext>
            </a:extLst>
          </p:cNvPr>
          <p:cNvSpPr txBox="1"/>
          <p:nvPr/>
        </p:nvSpPr>
        <p:spPr>
          <a:xfrm>
            <a:off x="35496" y="3964457"/>
            <a:ext cx="4107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32 </a:t>
            </a:r>
            <a:r>
              <a:rPr kumimoji="1" lang="en-US" altLang="ja-JP" sz="1600" dirty="0" err="1"/>
              <a:t>ch</a:t>
            </a:r>
            <a:r>
              <a:rPr kumimoji="1" lang="en-US" altLang="ja-JP" sz="1600" dirty="0"/>
              <a:t> charge integrator board on VME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Input: 1, 4, 40, 400 </a:t>
            </a:r>
            <a:r>
              <a:rPr lang="en-US" altLang="ja-JP" sz="1600" dirty="0" err="1"/>
              <a:t>nC</a:t>
            </a:r>
            <a:r>
              <a:rPr lang="en-US" altLang="ja-JP" sz="1600" dirty="0"/>
              <a:t> / 5 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64 </a:t>
            </a:r>
            <a:r>
              <a:rPr kumimoji="1" lang="en-US" altLang="ja-JP" sz="1600" dirty="0" err="1"/>
              <a:t>ch</a:t>
            </a:r>
            <a:r>
              <a:rPr kumimoji="1" lang="en-US" altLang="ja-JP" sz="1600" dirty="0"/>
              <a:t> scanning A/D board on VME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EPICS IOC is running on the VME CPU board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EPICS records are provided.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EPICS channels are recorded by the EPICS Archiver Appliance</a:t>
            </a:r>
            <a:endParaRPr kumimoji="1" lang="ja-JP" altLang="en-US" sz="1600" dirty="0"/>
          </a:p>
        </p:txBody>
      </p:sp>
      <p:pic>
        <p:nvPicPr>
          <p:cNvPr id="21" name="図 20" descr="ロープ, 自転車, ケーブル, ラック が含まれている画像&#10;&#10;自動的に生成された説明">
            <a:extLst>
              <a:ext uri="{FF2B5EF4-FFF2-40B4-BE49-F238E27FC236}">
                <a16:creationId xmlns:a16="http://schemas.microsoft.com/office/drawing/2014/main" id="{FECE4392-75C6-511D-5F40-8480C4D62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0" y="1190608"/>
            <a:ext cx="3673856" cy="275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62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コンテンツ プレースホルダー 13" descr="ダイアグラム&#10;&#10;自動的に生成された説明">
            <a:extLst>
              <a:ext uri="{FF2B5EF4-FFF2-40B4-BE49-F238E27FC236}">
                <a16:creationId xmlns:a16="http://schemas.microsoft.com/office/drawing/2014/main" id="{12A0E24E-D320-264D-EE01-FD05576BD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90045"/>
            <a:ext cx="8229600" cy="4517707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0908C3D-A3D0-8ED4-C27B-C9076E92F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Display Screen of the RGIPM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CDD82C-88C9-8ACC-1385-497D0361775C}"/>
              </a:ext>
            </a:extLst>
          </p:cNvPr>
          <p:cNvSpPr txBox="1"/>
          <p:nvPr/>
        </p:nvSpPr>
        <p:spPr>
          <a:xfrm>
            <a:off x="236986" y="5879013"/>
            <a:ext cx="7866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GUI using </a:t>
            </a:r>
            <a:r>
              <a:rPr kumimoji="1" lang="en-US" altLang="ja-JP" dirty="0" err="1"/>
              <a:t>wxPython</a:t>
            </a:r>
            <a:r>
              <a:rPr lang="en-US" altLang="ja-JP" dirty="0"/>
              <a:t> + </a:t>
            </a:r>
            <a:r>
              <a:rPr lang="en-US" altLang="ja-JP" dirty="0" err="1"/>
              <a:t>pyepics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On-line gaussian fitting provides width, position, and max values.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2F4BD26-F981-7A40-0608-7093E7262A75}"/>
              </a:ext>
            </a:extLst>
          </p:cNvPr>
          <p:cNvSpPr/>
          <p:nvPr/>
        </p:nvSpPr>
        <p:spPr>
          <a:xfrm>
            <a:off x="5962977" y="3286724"/>
            <a:ext cx="2723823" cy="794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7031981-085A-81E4-E64F-5140391D106D}"/>
              </a:ext>
            </a:extLst>
          </p:cNvPr>
          <p:cNvSpPr txBox="1"/>
          <p:nvPr/>
        </p:nvSpPr>
        <p:spPr>
          <a:xfrm>
            <a:off x="2278549" y="1408736"/>
            <a:ext cx="74052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tx2"/>
                </a:solidFill>
              </a:rPr>
              <a:t>Vertical</a:t>
            </a:r>
            <a:endParaRPr kumimoji="1" lang="ja-JP" altLang="en-US" sz="1200" dirty="0">
              <a:solidFill>
                <a:schemeClr val="tx2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03D9BD5-1A80-D0B6-91E8-813BB2F82367}"/>
              </a:ext>
            </a:extLst>
          </p:cNvPr>
          <p:cNvSpPr txBox="1"/>
          <p:nvPr/>
        </p:nvSpPr>
        <p:spPr>
          <a:xfrm>
            <a:off x="827584" y="1408737"/>
            <a:ext cx="94211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rgbClr val="C00000"/>
                </a:solidFill>
              </a:rPr>
              <a:t>Horizont</a:t>
            </a:r>
            <a:r>
              <a:rPr kumimoji="1" lang="en-US" altLang="ja-JP" sz="1200" dirty="0">
                <a:solidFill>
                  <a:srgbClr val="C00000"/>
                </a:solidFill>
              </a:rPr>
              <a:t>al</a:t>
            </a:r>
            <a:endParaRPr kumimoji="1" lang="ja-JP" altLang="en-US" sz="1200" dirty="0">
              <a:solidFill>
                <a:srgbClr val="C0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3C7160-50B0-D6AE-944B-F75D57999F66}"/>
              </a:ext>
            </a:extLst>
          </p:cNvPr>
          <p:cNvSpPr txBox="1"/>
          <p:nvPr/>
        </p:nvSpPr>
        <p:spPr>
          <a:xfrm>
            <a:off x="8665042" y="3499168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T1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C5F5BA2-9938-642A-1572-BB6FE8F2EA88}"/>
              </a:ext>
            </a:extLst>
          </p:cNvPr>
          <p:cNvSpPr txBox="1"/>
          <p:nvPr/>
        </p:nvSpPr>
        <p:spPr>
          <a:xfrm>
            <a:off x="6084168" y="3320709"/>
            <a:ext cx="679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/>
              <a:t>Sigma </a:t>
            </a:r>
          </a:p>
          <a:p>
            <a:r>
              <a:rPr kumimoji="1" lang="en-US" altLang="ja-JP" sz="1000" dirty="0"/>
              <a:t>3.6 mm</a:t>
            </a:r>
            <a:endParaRPr kumimoji="1" lang="ja-JP" altLang="en-US" sz="10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A786369-ACF6-A6C7-D2A8-8044B98C64F3}"/>
              </a:ext>
            </a:extLst>
          </p:cNvPr>
          <p:cNvSpPr txBox="1"/>
          <p:nvPr/>
        </p:nvSpPr>
        <p:spPr>
          <a:xfrm>
            <a:off x="7459068" y="3330040"/>
            <a:ext cx="679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/>
              <a:t>Sigma </a:t>
            </a:r>
          </a:p>
          <a:p>
            <a:r>
              <a:rPr lang="en-US" altLang="ja-JP" sz="1000" dirty="0"/>
              <a:t>2</a:t>
            </a:r>
            <a:r>
              <a:rPr kumimoji="1" lang="en-US" altLang="ja-JP" sz="1000" dirty="0"/>
              <a:t>.4 mm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012158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9A6717-F881-99F7-04BE-8C76D9FE8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Emittance Measurement</a:t>
            </a:r>
            <a:r>
              <a:rPr lang="en-US" altLang="ja-JP" dirty="0"/>
              <a:t> @A line 30 GeV beam</a:t>
            </a:r>
            <a:endParaRPr kumimoji="1"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BF3A6F70-9C4B-236C-2055-6ABFBD177E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496" y="1930288"/>
            <a:ext cx="4572396" cy="2578832"/>
          </a:xfrm>
          <a:prstGeom prst="rect">
            <a:avLst/>
          </a:prstGeom>
        </p:spPr>
      </p:pic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9F4FDF15-958A-3745-8F22-94317101F1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4988" y="1930288"/>
            <a:ext cx="4572396" cy="257883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7CBEA16-E7F0-563C-B62F-FD7C3A0B244E}"/>
              </a:ext>
            </a:extLst>
          </p:cNvPr>
          <p:cNvSpPr txBox="1"/>
          <p:nvPr/>
        </p:nvSpPr>
        <p:spPr>
          <a:xfrm>
            <a:off x="-30768" y="1918208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[mm]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E08AA8E-C5DB-4978-C08E-F8790CDC9AC9}"/>
              </a:ext>
            </a:extLst>
          </p:cNvPr>
          <p:cNvSpPr txBox="1"/>
          <p:nvPr/>
        </p:nvSpPr>
        <p:spPr>
          <a:xfrm>
            <a:off x="4506929" y="1970492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[mm]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B7460F-FCE4-EFEB-3C8B-3D412C3A02E2}"/>
              </a:ext>
            </a:extLst>
          </p:cNvPr>
          <p:cNvSpPr txBox="1"/>
          <p:nvPr/>
        </p:nvSpPr>
        <p:spPr>
          <a:xfrm>
            <a:off x="474494" y="5577827"/>
            <a:ext cx="7137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Beam optics calculated by the TRANSPORT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Beam emittance is evaluated by fitting </a:t>
            </a:r>
            <a:r>
              <a:rPr lang="en-US" altLang="ja-JP" dirty="0"/>
              <a:t>the beam envelope.</a:t>
            </a:r>
            <a:endParaRPr kumimoji="1" lang="ja-JP" altLang="en-US" dirty="0"/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797F4592-85E3-5F70-1A1D-2E8BDD21D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296573"/>
              </p:ext>
            </p:extLst>
          </p:nvPr>
        </p:nvGraphicFramePr>
        <p:xfrm>
          <a:off x="611560" y="4713731"/>
          <a:ext cx="7488831" cy="659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425">
                  <a:extLst>
                    <a:ext uri="{9D8B030D-6E8A-4147-A177-3AD203B41FA5}">
                      <a16:colId xmlns:a16="http://schemas.microsoft.com/office/drawing/2014/main" val="2537400696"/>
                    </a:ext>
                  </a:extLst>
                </a:gridCol>
                <a:gridCol w="1944222">
                  <a:extLst>
                    <a:ext uri="{9D8B030D-6E8A-4147-A177-3AD203B41FA5}">
                      <a16:colId xmlns:a16="http://schemas.microsoft.com/office/drawing/2014/main" val="2806587199"/>
                    </a:ext>
                  </a:extLst>
                </a:gridCol>
                <a:gridCol w="1136081">
                  <a:extLst>
                    <a:ext uri="{9D8B030D-6E8A-4147-A177-3AD203B41FA5}">
                      <a16:colId xmlns:a16="http://schemas.microsoft.com/office/drawing/2014/main" val="2709688126"/>
                    </a:ext>
                  </a:extLst>
                </a:gridCol>
                <a:gridCol w="949580">
                  <a:extLst>
                    <a:ext uri="{9D8B030D-6E8A-4147-A177-3AD203B41FA5}">
                      <a16:colId xmlns:a16="http://schemas.microsoft.com/office/drawing/2014/main" val="2044365939"/>
                    </a:ext>
                  </a:extLst>
                </a:gridCol>
                <a:gridCol w="2642523">
                  <a:extLst>
                    <a:ext uri="{9D8B030D-6E8A-4147-A177-3AD203B41FA5}">
                      <a16:colId xmlns:a16="http://schemas.microsoft.com/office/drawing/2014/main" val="3533428707"/>
                    </a:ext>
                  </a:extLst>
                </a:gridCol>
              </a:tblGrid>
              <a:tr h="31730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[kW]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[</a:t>
                      </a:r>
                      <a:r>
                        <a:rPr lang="en-US" sz="1600" b="1" u="none" strike="noStrike" dirty="0" err="1">
                          <a:solidFill>
                            <a:srgbClr val="FFFFFF"/>
                          </a:solidFill>
                          <a:effectLst/>
                        </a:rPr>
                        <a:t>yymmdd</a:t>
                      </a:r>
                      <a:r>
                        <a:rPr lang="en-US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]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ε</a:t>
                      </a:r>
                      <a:r>
                        <a:rPr lang="en-US" sz="1600" b="1" u="none" strike="noStrike" baseline="-25000" dirty="0">
                          <a:solidFill>
                            <a:srgbClr val="FFFFFF"/>
                          </a:solidFill>
                          <a:effectLst/>
                        </a:rPr>
                        <a:t>H</a:t>
                      </a:r>
                      <a:r>
                        <a:rPr lang="en-US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(2</a:t>
                      </a:r>
                      <a:r>
                        <a:rPr lang="el-GR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σ) </a:t>
                      </a:r>
                      <a:endParaRPr lang="el-G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l-GR" sz="1600" b="1" u="none" strike="noStrike">
                          <a:solidFill>
                            <a:srgbClr val="FFFFFF"/>
                          </a:solidFill>
                          <a:effectLst/>
                        </a:rPr>
                        <a:t>ε</a:t>
                      </a:r>
                      <a:r>
                        <a:rPr lang="en-US" sz="1600" b="1" u="none" strike="noStrike" baseline="-25000">
                          <a:solidFill>
                            <a:srgbClr val="FFFFFF"/>
                          </a:solidFill>
                          <a:effectLst/>
                        </a:rPr>
                        <a:t>V</a:t>
                      </a:r>
                      <a:r>
                        <a:rPr lang="en-US" sz="1600" b="1" u="none" strike="noStrike">
                          <a:solidFill>
                            <a:srgbClr val="FFFFFF"/>
                          </a:solidFill>
                          <a:effectLst/>
                        </a:rPr>
                        <a:t>(2</a:t>
                      </a:r>
                      <a:r>
                        <a:rPr lang="el-GR" sz="1600" b="1" u="none" strike="noStrike">
                          <a:solidFill>
                            <a:srgbClr val="FFFFFF"/>
                          </a:solidFill>
                          <a:effectLst/>
                        </a:rPr>
                        <a:t>σ) </a:t>
                      </a:r>
                      <a:endParaRPr lang="el-GR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T1 </a:t>
                      </a:r>
                      <a:r>
                        <a:rPr lang="el-GR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σ</a:t>
                      </a:r>
                      <a:r>
                        <a:rPr lang="en-US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 (H [mm],V [mm])</a:t>
                      </a:r>
                      <a:endParaRPr lang="el-G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6898" marR="6898" marT="6898" marB="0" anchor="ctr"/>
                </a:tc>
                <a:extLst>
                  <a:ext uri="{0D108BD9-81ED-4DB2-BD59-A6C34878D82A}">
                    <a16:rowId xmlns:a16="http://schemas.microsoft.com/office/drawing/2014/main" val="1157412702"/>
                  </a:ext>
                </a:extLst>
              </a:tr>
              <a:tr h="26057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64.5</a:t>
                      </a: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210602</a:t>
                      </a:r>
                      <a:endParaRPr lang="en-US" altLang="ja-JP" sz="2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1.25</a:t>
                      </a: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1.11</a:t>
                      </a:r>
                    </a:p>
                  </a:txBody>
                  <a:tcPr marL="6898" marR="6898" marT="68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2.56 x 0.89</a:t>
                      </a:r>
                    </a:p>
                  </a:txBody>
                  <a:tcPr marL="6898" marR="6898" marT="6898" marB="0" anchor="ctr"/>
                </a:tc>
                <a:extLst>
                  <a:ext uri="{0D108BD9-81ED-4DB2-BD59-A6C34878D82A}">
                    <a16:rowId xmlns:a16="http://schemas.microsoft.com/office/drawing/2014/main" val="607620488"/>
                  </a:ext>
                </a:extLst>
              </a:tr>
            </a:tbl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E00AFFB-1F76-4A93-26B6-171CE4AEFC24}"/>
              </a:ext>
            </a:extLst>
          </p:cNvPr>
          <p:cNvSpPr txBox="1"/>
          <p:nvPr/>
        </p:nvSpPr>
        <p:spPr>
          <a:xfrm>
            <a:off x="3060267" y="4170309"/>
            <a:ext cx="1508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RGIPM position</a:t>
            </a:r>
            <a:endParaRPr kumimoji="1" lang="ja-JP" altLang="en-US" sz="1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59F4796-3114-AE46-CA8B-DC2E18F369EA}"/>
              </a:ext>
            </a:extLst>
          </p:cNvPr>
          <p:cNvSpPr txBox="1"/>
          <p:nvPr/>
        </p:nvSpPr>
        <p:spPr>
          <a:xfrm>
            <a:off x="7632663" y="4201343"/>
            <a:ext cx="1508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RGIPM position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21321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F055A7A-3516-5FB2-E9C7-A5C07DAC64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29"/>
          <a:stretch/>
        </p:blipFill>
        <p:spPr>
          <a:xfrm>
            <a:off x="537807" y="1117744"/>
            <a:ext cx="4126130" cy="2147019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F4D4A77D-8146-FF07-C1B6-A85F2E5072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1" t="14092" r="2425" b="2645"/>
          <a:stretch/>
        </p:blipFill>
        <p:spPr>
          <a:xfrm>
            <a:off x="5016989" y="3356992"/>
            <a:ext cx="3963708" cy="2006082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BA771FBB-CA68-4824-4938-A8C89A94A9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2" t="12593" r="1587" b="2225"/>
          <a:stretch/>
        </p:blipFill>
        <p:spPr>
          <a:xfrm>
            <a:off x="587967" y="3330626"/>
            <a:ext cx="3992050" cy="209388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89A4798-7418-F843-D36E-B7B77584E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9153434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Profile </a:t>
            </a:r>
            <a:r>
              <a:rPr lang="en-US" altLang="ja-JP" dirty="0"/>
              <a:t>Drift</a:t>
            </a:r>
            <a:r>
              <a:rPr kumimoji="1" lang="en-US" altLang="ja-JP" dirty="0"/>
              <a:t> in Typical One Spill@T1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F8632FF-0C24-D6CD-13CA-81B842818569}"/>
              </a:ext>
            </a:extLst>
          </p:cNvPr>
          <p:cNvSpPr txBox="1"/>
          <p:nvPr/>
        </p:nvSpPr>
        <p:spPr>
          <a:xfrm>
            <a:off x="126193" y="109143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X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EDB64CF-58F3-F3F3-B201-7CEB9690F58B}"/>
              </a:ext>
            </a:extLst>
          </p:cNvPr>
          <p:cNvSpPr txBox="1"/>
          <p:nvPr/>
        </p:nvSpPr>
        <p:spPr>
          <a:xfrm>
            <a:off x="4645504" y="104825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Y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6F7A572-F276-0C74-483F-E475F1AD9A7A}"/>
              </a:ext>
            </a:extLst>
          </p:cNvPr>
          <p:cNvSpPr txBox="1"/>
          <p:nvPr/>
        </p:nvSpPr>
        <p:spPr>
          <a:xfrm>
            <a:off x="107504" y="3419708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SX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2A5B54C-867F-6B4C-69D2-3C9EE3B2420C}"/>
              </a:ext>
            </a:extLst>
          </p:cNvPr>
          <p:cNvSpPr txBox="1"/>
          <p:nvPr/>
        </p:nvSpPr>
        <p:spPr>
          <a:xfrm>
            <a:off x="4527636" y="337934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SY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2E86163-07F8-56F3-28DE-36D24F7AD374}"/>
              </a:ext>
            </a:extLst>
          </p:cNvPr>
          <p:cNvSpPr txBox="1"/>
          <p:nvPr/>
        </p:nvSpPr>
        <p:spPr>
          <a:xfrm rot="16200000">
            <a:off x="-80792" y="1744229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[mm]</a:t>
            </a:r>
            <a:endParaRPr kumimoji="1" lang="ja-JP" altLang="en-US" sz="1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3C59803-EC96-AD75-D05D-EF32759395B6}"/>
              </a:ext>
            </a:extLst>
          </p:cNvPr>
          <p:cNvSpPr txBox="1"/>
          <p:nvPr/>
        </p:nvSpPr>
        <p:spPr>
          <a:xfrm rot="16200000">
            <a:off x="-42500" y="3940694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[mm]</a:t>
            </a:r>
            <a:endParaRPr kumimoji="1" lang="ja-JP" altLang="en-US" sz="1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E825F55-A42C-EF59-6FC0-ED6EF28FBB7C}"/>
              </a:ext>
            </a:extLst>
          </p:cNvPr>
          <p:cNvSpPr txBox="1"/>
          <p:nvPr/>
        </p:nvSpPr>
        <p:spPr>
          <a:xfrm rot="16200000">
            <a:off x="4444702" y="1536744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[mm]</a:t>
            </a:r>
            <a:endParaRPr kumimoji="1" lang="ja-JP" altLang="en-US" sz="14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5169C9E-666A-2B61-A15E-70B832EDDEFD}"/>
              </a:ext>
            </a:extLst>
          </p:cNvPr>
          <p:cNvSpPr txBox="1"/>
          <p:nvPr/>
        </p:nvSpPr>
        <p:spPr>
          <a:xfrm rot="16200000">
            <a:off x="4404445" y="3940694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[mm]</a:t>
            </a:r>
            <a:endParaRPr kumimoji="1" lang="ja-JP" altLang="en-US" sz="1400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435CED4-76AD-5C09-4FD9-9BFDA60FEB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9" t="13762" r="1586" b="3770"/>
          <a:stretch/>
        </p:blipFill>
        <p:spPr>
          <a:xfrm>
            <a:off x="5004048" y="1124744"/>
            <a:ext cx="4004991" cy="2045275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9615EC3-6C09-901D-7219-D45ECB727969}"/>
              </a:ext>
            </a:extLst>
          </p:cNvPr>
          <p:cNvSpPr txBox="1"/>
          <p:nvPr/>
        </p:nvSpPr>
        <p:spPr>
          <a:xfrm>
            <a:off x="7329232" y="5363924"/>
            <a:ext cx="1563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Time Division #</a:t>
            </a:r>
            <a:endParaRPr kumimoji="1" lang="ja-JP" altLang="en-US" sz="14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7236E42-18DB-1A4B-2976-17C5E804D578}"/>
              </a:ext>
            </a:extLst>
          </p:cNvPr>
          <p:cNvSpPr txBox="1"/>
          <p:nvPr/>
        </p:nvSpPr>
        <p:spPr>
          <a:xfrm>
            <a:off x="3036292" y="5353057"/>
            <a:ext cx="1563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Time Division #</a:t>
            </a:r>
            <a:endParaRPr kumimoji="1" lang="ja-JP" altLang="en-US" sz="14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5C705A4-94B9-CD18-59C6-FA86924EC807}"/>
              </a:ext>
            </a:extLst>
          </p:cNvPr>
          <p:cNvSpPr txBox="1"/>
          <p:nvPr/>
        </p:nvSpPr>
        <p:spPr>
          <a:xfrm>
            <a:off x="146013" y="5589240"/>
            <a:ext cx="88630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Profile drift can be observed on the RGIPM monitor.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X drifts about 2 mm, Y drifts about 0.3 mm.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SX is stable and SY is gradually narrowing.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Profile stability in one spill is sufficient to maintain target health.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Secondary beam quality (K/</a:t>
            </a:r>
            <a:r>
              <a:rPr kumimoji="1" lang="en-US" altLang="ja-JP" sz="1600" dirty="0">
                <a:latin typeface="Symbol" panose="05050102010706020507" pitchFamily="18" charset="2"/>
              </a:rPr>
              <a:t>p</a:t>
            </a:r>
            <a:r>
              <a:rPr kumimoji="1" lang="en-US" altLang="ja-JP" sz="1600" dirty="0"/>
              <a:t> ratio) is also </a:t>
            </a:r>
            <a:r>
              <a:rPr lang="en-US" altLang="ja-JP" sz="1600" dirty="0"/>
              <a:t>stable</a:t>
            </a:r>
            <a:r>
              <a:rPr kumimoji="1" lang="en-US" altLang="ja-JP" sz="1600" dirty="0"/>
              <a:t> e</a:t>
            </a:r>
            <a:r>
              <a:rPr lang="en-US" altLang="ja-JP" sz="1600" dirty="0"/>
              <a:t>nough for the experiments to use.</a:t>
            </a:r>
            <a:endParaRPr kumimoji="1" lang="ja-JP" altLang="en-US" sz="16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EF3E672-10FB-9228-CC6B-3A0F042C3D10}"/>
              </a:ext>
            </a:extLst>
          </p:cNvPr>
          <p:cNvSpPr txBox="1"/>
          <p:nvPr/>
        </p:nvSpPr>
        <p:spPr>
          <a:xfrm>
            <a:off x="870113" y="1259468"/>
            <a:ext cx="10198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Mean X</a:t>
            </a:r>
            <a:endParaRPr kumimoji="1" lang="ja-JP" altLang="en-US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94B4772-6F5F-AF6A-2B30-5EF5BCC1D8A6}"/>
              </a:ext>
            </a:extLst>
          </p:cNvPr>
          <p:cNvSpPr txBox="1"/>
          <p:nvPr/>
        </p:nvSpPr>
        <p:spPr>
          <a:xfrm>
            <a:off x="5364088" y="1268760"/>
            <a:ext cx="10118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Mean Y</a:t>
            </a:r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FC2F2A-7EFE-76A7-2A45-2CA5345C9871}"/>
              </a:ext>
            </a:extLst>
          </p:cNvPr>
          <p:cNvSpPr txBox="1"/>
          <p:nvPr/>
        </p:nvSpPr>
        <p:spPr>
          <a:xfrm>
            <a:off x="870113" y="3496146"/>
            <a:ext cx="11176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Sigma</a:t>
            </a:r>
            <a:r>
              <a:rPr kumimoji="1" lang="en-US" altLang="ja-JP" dirty="0"/>
              <a:t> X</a:t>
            </a:r>
            <a:endParaRPr kumimoji="1" lang="ja-JP" altLang="en-US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5C2533E-5602-638E-06AF-40AD8AFBEAE3}"/>
              </a:ext>
            </a:extLst>
          </p:cNvPr>
          <p:cNvSpPr txBox="1"/>
          <p:nvPr/>
        </p:nvSpPr>
        <p:spPr>
          <a:xfrm>
            <a:off x="5364088" y="3496146"/>
            <a:ext cx="11095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Sigma</a:t>
            </a:r>
            <a:r>
              <a:rPr kumimoji="1" lang="en-US" altLang="ja-JP" dirty="0"/>
              <a:t> Y</a:t>
            </a:r>
            <a:endParaRPr kumimoji="1"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60EC32A-44CF-563A-3531-215CF363E593}"/>
              </a:ext>
            </a:extLst>
          </p:cNvPr>
          <p:cNvSpPr txBox="1"/>
          <p:nvPr/>
        </p:nvSpPr>
        <p:spPr>
          <a:xfrm>
            <a:off x="287264" y="3095063"/>
            <a:ext cx="10320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Spill Start</a:t>
            </a:r>
            <a:endParaRPr kumimoji="1" lang="ja-JP" altLang="en-US" sz="1400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93BDF47-6869-CCC2-C37D-499D60B2B522}"/>
              </a:ext>
            </a:extLst>
          </p:cNvPr>
          <p:cNvSpPr txBox="1"/>
          <p:nvPr/>
        </p:nvSpPr>
        <p:spPr>
          <a:xfrm>
            <a:off x="3733829" y="3122557"/>
            <a:ext cx="933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Spill End</a:t>
            </a:r>
            <a:endParaRPr kumimoji="1" lang="ja-JP" altLang="en-US" sz="1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939088C-8A78-1DDE-DE18-69D0DF06A42A}"/>
              </a:ext>
            </a:extLst>
          </p:cNvPr>
          <p:cNvSpPr txBox="1"/>
          <p:nvPr/>
        </p:nvSpPr>
        <p:spPr>
          <a:xfrm>
            <a:off x="4773600" y="3007549"/>
            <a:ext cx="10320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Spill Start</a:t>
            </a:r>
            <a:endParaRPr kumimoji="1" lang="ja-JP" altLang="en-US" sz="1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8A82F1D-3FFC-B53A-E029-1379F59E1AB2}"/>
              </a:ext>
            </a:extLst>
          </p:cNvPr>
          <p:cNvSpPr txBox="1"/>
          <p:nvPr/>
        </p:nvSpPr>
        <p:spPr>
          <a:xfrm>
            <a:off x="8220165" y="3035043"/>
            <a:ext cx="933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Spill End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55563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CE3F1F-D1E2-1563-5DED-4F9C6A913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Long-Term Profile </a:t>
            </a:r>
            <a:r>
              <a:rPr lang="en-US" altLang="ja-JP" dirty="0"/>
              <a:t>S</a:t>
            </a:r>
            <a:r>
              <a:rPr kumimoji="1" lang="en-US" altLang="ja-JP" dirty="0"/>
              <a:t>tability@T1</a:t>
            </a:r>
            <a:endParaRPr kumimoji="1" lang="ja-JP" altLang="en-US" dirty="0"/>
          </a:p>
        </p:txBody>
      </p:sp>
      <p:pic>
        <p:nvPicPr>
          <p:cNvPr id="5" name="コンテンツ プレースホルダー 4" descr="グラフィカル ユーザー インターフェイス, グラフ&#10;&#10;自動的に生成された説明">
            <a:extLst>
              <a:ext uri="{FF2B5EF4-FFF2-40B4-BE49-F238E27FC236}">
                <a16:creationId xmlns:a16="http://schemas.microsoft.com/office/drawing/2014/main" id="{1F9FF8D9-2FAF-39BB-810D-F78B5C21B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27335" r="8876" b="16123"/>
          <a:stretch/>
        </p:blipFill>
        <p:spPr>
          <a:xfrm>
            <a:off x="138556" y="1196752"/>
            <a:ext cx="6305652" cy="2691465"/>
          </a:xfrm>
        </p:spPr>
      </p:pic>
      <p:pic>
        <p:nvPicPr>
          <p:cNvPr id="7" name="図 6" descr="グラフィカル ユーザー インターフェイス, グラフ&#10;&#10;自動的に生成された説明">
            <a:extLst>
              <a:ext uri="{FF2B5EF4-FFF2-40B4-BE49-F238E27FC236}">
                <a16:creationId xmlns:a16="http://schemas.microsoft.com/office/drawing/2014/main" id="{11CB793F-6352-8D61-6ED1-8063F5D8FB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29645" r="9838" b="15105"/>
          <a:stretch/>
        </p:blipFill>
        <p:spPr>
          <a:xfrm>
            <a:off x="212527" y="4039396"/>
            <a:ext cx="6159673" cy="262996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FA62717-96E7-A7C4-A07C-889EA1853B1F}"/>
              </a:ext>
            </a:extLst>
          </p:cNvPr>
          <p:cNvSpPr txBox="1"/>
          <p:nvPr/>
        </p:nvSpPr>
        <p:spPr>
          <a:xfrm>
            <a:off x="611560" y="1417638"/>
            <a:ext cx="10198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Mean X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1C9C3B8-D08C-4AF9-7D78-DAD61DE84AA4}"/>
              </a:ext>
            </a:extLst>
          </p:cNvPr>
          <p:cNvSpPr txBox="1"/>
          <p:nvPr/>
        </p:nvSpPr>
        <p:spPr>
          <a:xfrm>
            <a:off x="3851920" y="1435785"/>
            <a:ext cx="10118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Mean Y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E4E5D04-0D97-7D20-89DB-1AD218080FD0}"/>
              </a:ext>
            </a:extLst>
          </p:cNvPr>
          <p:cNvSpPr txBox="1"/>
          <p:nvPr/>
        </p:nvSpPr>
        <p:spPr>
          <a:xfrm>
            <a:off x="611560" y="4221088"/>
            <a:ext cx="11176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Sigma</a:t>
            </a:r>
            <a:r>
              <a:rPr kumimoji="1" lang="en-US" altLang="ja-JP" dirty="0"/>
              <a:t> X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A8A3AC7-335C-A601-F212-3962AB9E4C9A}"/>
              </a:ext>
            </a:extLst>
          </p:cNvPr>
          <p:cNvSpPr txBox="1"/>
          <p:nvPr/>
        </p:nvSpPr>
        <p:spPr>
          <a:xfrm>
            <a:off x="3851920" y="4221088"/>
            <a:ext cx="11095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Sigma</a:t>
            </a:r>
            <a:r>
              <a:rPr kumimoji="1" lang="en-US" altLang="ja-JP" dirty="0"/>
              <a:t> Y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9B79AAE-322F-966C-8AB9-A56ED375585E}"/>
              </a:ext>
            </a:extLst>
          </p:cNvPr>
          <p:cNvSpPr txBox="1"/>
          <p:nvPr/>
        </p:nvSpPr>
        <p:spPr>
          <a:xfrm>
            <a:off x="-23663" y="941232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[mm]</a:t>
            </a:r>
            <a:endParaRPr kumimoji="1" lang="ja-JP" altLang="en-US" sz="12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EE7802C-2C16-CAD0-2347-EC64BD4CB772}"/>
              </a:ext>
            </a:extLst>
          </p:cNvPr>
          <p:cNvSpPr txBox="1"/>
          <p:nvPr/>
        </p:nvSpPr>
        <p:spPr>
          <a:xfrm>
            <a:off x="-23664" y="3805014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[mm]</a:t>
            </a:r>
            <a:endParaRPr kumimoji="1" lang="ja-JP" altLang="en-US" sz="12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8DBD9E6-ED69-8F4F-CC2E-2F3FF9E65109}"/>
              </a:ext>
            </a:extLst>
          </p:cNvPr>
          <p:cNvSpPr txBox="1"/>
          <p:nvPr/>
        </p:nvSpPr>
        <p:spPr>
          <a:xfrm>
            <a:off x="3214209" y="1030426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[mm]</a:t>
            </a:r>
            <a:endParaRPr kumimoji="1" lang="ja-JP" altLang="en-US" sz="12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9E37B0A-2182-EC51-1FF9-6C5B74CDE259}"/>
              </a:ext>
            </a:extLst>
          </p:cNvPr>
          <p:cNvSpPr txBox="1"/>
          <p:nvPr/>
        </p:nvSpPr>
        <p:spPr>
          <a:xfrm>
            <a:off x="3093633" y="3872081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[mm]</a:t>
            </a:r>
            <a:endParaRPr kumimoji="1" lang="ja-JP" altLang="en-US" sz="1200" dirty="0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0C2A1126-46A4-6501-2155-045B6E319BB9}"/>
              </a:ext>
            </a:extLst>
          </p:cNvPr>
          <p:cNvCxnSpPr/>
          <p:nvPr/>
        </p:nvCxnSpPr>
        <p:spPr>
          <a:xfrm>
            <a:off x="512619" y="1821525"/>
            <a:ext cx="238660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79456E5-6DBD-0D93-1913-3E51274E71D8}"/>
              </a:ext>
            </a:extLst>
          </p:cNvPr>
          <p:cNvSpPr txBox="1"/>
          <p:nvPr/>
        </p:nvSpPr>
        <p:spPr>
          <a:xfrm>
            <a:off x="1403648" y="3441438"/>
            <a:ext cx="133581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5 sigma level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D62DE09-B546-E218-1C36-8EEF95F7267F}"/>
              </a:ext>
            </a:extLst>
          </p:cNvPr>
          <p:cNvSpPr txBox="1"/>
          <p:nvPr/>
        </p:nvSpPr>
        <p:spPr>
          <a:xfrm>
            <a:off x="0" y="6583362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Jun</a:t>
            </a:r>
            <a:r>
              <a:rPr kumimoji="1" lang="en-US" altLang="ja-JP" sz="1200" dirty="0"/>
              <a:t>. 11</a:t>
            </a:r>
            <a:r>
              <a:rPr lang="en-US" altLang="ja-JP" sz="1200" dirty="0"/>
              <a:t>, </a:t>
            </a:r>
            <a:r>
              <a:rPr kumimoji="1" lang="en-US" altLang="ja-JP" sz="1200" dirty="0"/>
              <a:t>2021</a:t>
            </a:r>
            <a:endParaRPr kumimoji="1" lang="ja-JP" altLang="en-US" sz="12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AC8691F-7DAB-9E75-5584-F70B3DCAC5B5}"/>
              </a:ext>
            </a:extLst>
          </p:cNvPr>
          <p:cNvSpPr txBox="1"/>
          <p:nvPr/>
        </p:nvSpPr>
        <p:spPr>
          <a:xfrm>
            <a:off x="1935202" y="6570747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Jun</a:t>
            </a:r>
            <a:r>
              <a:rPr kumimoji="1" lang="en-US" altLang="ja-JP" sz="1200" dirty="0"/>
              <a:t>. 30</a:t>
            </a:r>
            <a:r>
              <a:rPr lang="en-US" altLang="ja-JP" sz="1200" dirty="0"/>
              <a:t>, </a:t>
            </a:r>
            <a:r>
              <a:rPr kumimoji="1" lang="en-US" altLang="ja-JP" sz="1200" dirty="0"/>
              <a:t>2021</a:t>
            </a:r>
            <a:endParaRPr kumimoji="1" lang="ja-JP" altLang="en-US" sz="12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CB276C6-264B-7AAD-9B05-537D85089FF5}"/>
              </a:ext>
            </a:extLst>
          </p:cNvPr>
          <p:cNvSpPr txBox="1"/>
          <p:nvPr/>
        </p:nvSpPr>
        <p:spPr>
          <a:xfrm>
            <a:off x="3274373" y="6608385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Jun</a:t>
            </a:r>
            <a:r>
              <a:rPr kumimoji="1" lang="en-US" altLang="ja-JP" sz="1200" dirty="0"/>
              <a:t>. 11</a:t>
            </a:r>
            <a:r>
              <a:rPr lang="en-US" altLang="ja-JP" sz="1200" dirty="0"/>
              <a:t>, </a:t>
            </a:r>
            <a:r>
              <a:rPr kumimoji="1" lang="en-US" altLang="ja-JP" sz="1200" dirty="0"/>
              <a:t>2021</a:t>
            </a:r>
            <a:endParaRPr kumimoji="1" lang="ja-JP" altLang="en-US" sz="12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DC74813-E501-ADA9-8255-8D96C97F40A2}"/>
              </a:ext>
            </a:extLst>
          </p:cNvPr>
          <p:cNvSpPr txBox="1"/>
          <p:nvPr/>
        </p:nvSpPr>
        <p:spPr>
          <a:xfrm>
            <a:off x="5209575" y="6595770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Jun</a:t>
            </a:r>
            <a:r>
              <a:rPr kumimoji="1" lang="en-US" altLang="ja-JP" sz="1200" dirty="0"/>
              <a:t>. 30</a:t>
            </a:r>
            <a:r>
              <a:rPr lang="en-US" altLang="ja-JP" sz="1200" dirty="0"/>
              <a:t>, </a:t>
            </a:r>
            <a:r>
              <a:rPr kumimoji="1" lang="en-US" altLang="ja-JP" sz="1200" dirty="0"/>
              <a:t>2021</a:t>
            </a:r>
            <a:endParaRPr kumimoji="1" lang="ja-JP" altLang="en-US" sz="1200" dirty="0"/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6FE853E0-D92D-4E76-0620-FAE4568FCAB4}"/>
              </a:ext>
            </a:extLst>
          </p:cNvPr>
          <p:cNvCxnSpPr/>
          <p:nvPr/>
        </p:nvCxnSpPr>
        <p:spPr>
          <a:xfrm>
            <a:off x="457200" y="3429000"/>
            <a:ext cx="238660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C542FA2D-994B-E8FF-90F9-DB91FDF9BE9A}"/>
              </a:ext>
            </a:extLst>
          </p:cNvPr>
          <p:cNvCxnSpPr/>
          <p:nvPr/>
        </p:nvCxnSpPr>
        <p:spPr>
          <a:xfrm>
            <a:off x="3768437" y="2740543"/>
            <a:ext cx="238660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2F86877A-1CAB-24A4-B3CD-53897A4034E4}"/>
              </a:ext>
            </a:extLst>
          </p:cNvPr>
          <p:cNvCxnSpPr/>
          <p:nvPr/>
        </p:nvCxnSpPr>
        <p:spPr>
          <a:xfrm>
            <a:off x="3754582" y="3031488"/>
            <a:ext cx="238660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FD8F1FC3-6D9A-0052-8442-A7A42402F670}"/>
              </a:ext>
            </a:extLst>
          </p:cNvPr>
          <p:cNvCxnSpPr/>
          <p:nvPr/>
        </p:nvCxnSpPr>
        <p:spPr>
          <a:xfrm>
            <a:off x="457200" y="4453837"/>
            <a:ext cx="238660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20B496B0-DF11-DE9D-2B39-E6F2B7E60BA6}"/>
              </a:ext>
            </a:extLst>
          </p:cNvPr>
          <p:cNvCxnSpPr/>
          <p:nvPr/>
        </p:nvCxnSpPr>
        <p:spPr>
          <a:xfrm>
            <a:off x="471055" y="5465219"/>
            <a:ext cx="238660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3BA41EDA-F8C4-107B-5725-22E1B8FC3657}"/>
              </a:ext>
            </a:extLst>
          </p:cNvPr>
          <p:cNvCxnSpPr/>
          <p:nvPr/>
        </p:nvCxnSpPr>
        <p:spPr>
          <a:xfrm>
            <a:off x="3754582" y="4653136"/>
            <a:ext cx="238660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D6D68FD-B460-24F8-EE8E-CBFD23A4D863}"/>
              </a:ext>
            </a:extLst>
          </p:cNvPr>
          <p:cNvCxnSpPr/>
          <p:nvPr/>
        </p:nvCxnSpPr>
        <p:spPr>
          <a:xfrm>
            <a:off x="3749964" y="6338772"/>
            <a:ext cx="238660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13547B6-6C57-69FB-948A-3195988F5FB5}"/>
              </a:ext>
            </a:extLst>
          </p:cNvPr>
          <p:cNvSpPr txBox="1"/>
          <p:nvPr/>
        </p:nvSpPr>
        <p:spPr>
          <a:xfrm>
            <a:off x="4644008" y="3133120"/>
            <a:ext cx="133581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5 sigma level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040AD49-9C9D-3A94-FE5C-2DD0BC19104E}"/>
              </a:ext>
            </a:extLst>
          </p:cNvPr>
          <p:cNvSpPr txBox="1"/>
          <p:nvPr/>
        </p:nvSpPr>
        <p:spPr>
          <a:xfrm>
            <a:off x="1403647" y="5559365"/>
            <a:ext cx="133581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5 sigma level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F654154-5988-528F-42FE-C108DCAD5AB9}"/>
              </a:ext>
            </a:extLst>
          </p:cNvPr>
          <p:cNvSpPr txBox="1"/>
          <p:nvPr/>
        </p:nvSpPr>
        <p:spPr>
          <a:xfrm>
            <a:off x="4644008" y="6030141"/>
            <a:ext cx="133581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5 sigma level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9B61D5A-6DA4-A0CA-71C9-30C7F84AD224}"/>
              </a:ext>
            </a:extLst>
          </p:cNvPr>
          <p:cNvSpPr txBox="1"/>
          <p:nvPr/>
        </p:nvSpPr>
        <p:spPr>
          <a:xfrm>
            <a:off x="1234633" y="1872189"/>
            <a:ext cx="113204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</a:rPr>
              <a:t>±</a:t>
            </a:r>
            <a:r>
              <a:rPr kumimoji="1" lang="en-US" altLang="ja-JP" sz="1400" dirty="0">
                <a:solidFill>
                  <a:srgbClr val="FF0000"/>
                </a:solidFill>
              </a:rPr>
              <a:t>0.63 mm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6D3517F-0EFE-4F8E-C79E-564096CCEA7D}"/>
              </a:ext>
            </a:extLst>
          </p:cNvPr>
          <p:cNvSpPr txBox="1"/>
          <p:nvPr/>
        </p:nvSpPr>
        <p:spPr>
          <a:xfrm>
            <a:off x="4542742" y="2252503"/>
            <a:ext cx="113204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</a:rPr>
              <a:t>±</a:t>
            </a:r>
            <a:r>
              <a:rPr kumimoji="1" lang="en-US" altLang="ja-JP" sz="1400" dirty="0">
                <a:solidFill>
                  <a:srgbClr val="FF0000"/>
                </a:solidFill>
              </a:rPr>
              <a:t>0.11 mm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0B5DFBD-B6AD-D9AD-32F2-C66F4908F034}"/>
              </a:ext>
            </a:extLst>
          </p:cNvPr>
          <p:cNvSpPr txBox="1"/>
          <p:nvPr/>
        </p:nvSpPr>
        <p:spPr>
          <a:xfrm>
            <a:off x="1780042" y="4104469"/>
            <a:ext cx="113204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</a:rPr>
              <a:t>±</a:t>
            </a:r>
            <a:r>
              <a:rPr kumimoji="1" lang="en-US" altLang="ja-JP" sz="1400" dirty="0">
                <a:solidFill>
                  <a:srgbClr val="FF0000"/>
                </a:solidFill>
              </a:rPr>
              <a:t>0.19 mm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FD582AB-EBE5-0E58-5F2B-055272476222}"/>
              </a:ext>
            </a:extLst>
          </p:cNvPr>
          <p:cNvSpPr txBox="1"/>
          <p:nvPr/>
        </p:nvSpPr>
        <p:spPr>
          <a:xfrm>
            <a:off x="5035635" y="4236477"/>
            <a:ext cx="116730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</a:rPr>
              <a:t>＋</a:t>
            </a:r>
            <a:r>
              <a:rPr kumimoji="1" lang="en-US" altLang="ja-JP" sz="1400" dirty="0">
                <a:solidFill>
                  <a:srgbClr val="FF0000"/>
                </a:solidFill>
              </a:rPr>
              <a:t>0.33 mm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FAA0139-EF08-E62F-97D9-9A26E6B6E047}"/>
              </a:ext>
            </a:extLst>
          </p:cNvPr>
          <p:cNvSpPr txBox="1"/>
          <p:nvPr/>
        </p:nvSpPr>
        <p:spPr>
          <a:xfrm>
            <a:off x="6444208" y="1435785"/>
            <a:ext cx="25612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T</a:t>
            </a:r>
            <a:r>
              <a:rPr kumimoji="1" lang="en-US" altLang="ja-JP" sz="1600" dirty="0"/>
              <a:t>he Y position which is the most important parameter  for the target health and secondary beam quality </a:t>
            </a:r>
            <a:r>
              <a:rPr lang="en-US" altLang="ja-JP" sz="1600" dirty="0"/>
              <a:t>has enough good long-term stability.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The other three parameters are also stable enough for the experiments. 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10437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E48367-0543-CA92-B8DF-A5A954F0E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Long-Term Profile Yield Stability@T1</a:t>
            </a:r>
            <a:endParaRPr kumimoji="1" lang="ja-JP" altLang="en-US" dirty="0"/>
          </a:p>
        </p:txBody>
      </p:sp>
      <p:pic>
        <p:nvPicPr>
          <p:cNvPr id="5" name="コンテンツ プレースホルダー 4" descr="グラフィカル ユーザー インターフェイス, グラフ&#10;&#10;自動的に生成された説明">
            <a:extLst>
              <a:ext uri="{FF2B5EF4-FFF2-40B4-BE49-F238E27FC236}">
                <a16:creationId xmlns:a16="http://schemas.microsoft.com/office/drawing/2014/main" id="{592A1D86-67FD-3B9F-1A23-D3A842EF8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28952" r="45625" b="16122"/>
          <a:stretch/>
        </p:blipFill>
        <p:spPr>
          <a:xfrm>
            <a:off x="179512" y="1854094"/>
            <a:ext cx="3941143" cy="3268177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11AE38-D5B7-2BA5-706F-7F9B4E504B72}"/>
              </a:ext>
            </a:extLst>
          </p:cNvPr>
          <p:cNvSpPr txBox="1"/>
          <p:nvPr/>
        </p:nvSpPr>
        <p:spPr>
          <a:xfrm>
            <a:off x="37028" y="1445283"/>
            <a:ext cx="5925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Normalized Profile Sum divided by Beam Intensity </a:t>
            </a:r>
            <a:endParaRPr kumimoji="1" lang="ja-JP" altLang="en-US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7ECADA1B-10F0-7772-53FF-8CDB7867C127}"/>
              </a:ext>
            </a:extLst>
          </p:cNvPr>
          <p:cNvCxnSpPr>
            <a:cxnSpLocks/>
          </p:cNvCxnSpPr>
          <p:nvPr/>
        </p:nvCxnSpPr>
        <p:spPr>
          <a:xfrm>
            <a:off x="611560" y="2852936"/>
            <a:ext cx="295232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EF73D69-76DE-E41C-41BC-C821EE53EBBB}"/>
              </a:ext>
            </a:extLst>
          </p:cNvPr>
          <p:cNvCxnSpPr>
            <a:cxnSpLocks/>
          </p:cNvCxnSpPr>
          <p:nvPr/>
        </p:nvCxnSpPr>
        <p:spPr>
          <a:xfrm>
            <a:off x="611560" y="4149080"/>
            <a:ext cx="295232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C49E89E-EF18-E9A5-FE3F-58DFD7F8272A}"/>
              </a:ext>
            </a:extLst>
          </p:cNvPr>
          <p:cNvSpPr txBox="1"/>
          <p:nvPr/>
        </p:nvSpPr>
        <p:spPr>
          <a:xfrm>
            <a:off x="2087724" y="2439599"/>
            <a:ext cx="108574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</a:rPr>
              <a:t>+4% level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8DA779E-864B-731E-D7C4-93E40B7671D0}"/>
              </a:ext>
            </a:extLst>
          </p:cNvPr>
          <p:cNvSpPr txBox="1"/>
          <p:nvPr/>
        </p:nvSpPr>
        <p:spPr>
          <a:xfrm>
            <a:off x="1030114" y="4211333"/>
            <a:ext cx="102002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</a:rPr>
              <a:t>-4% level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DF44886-C9E6-E90A-FFB0-344AD4D2A865}"/>
              </a:ext>
            </a:extLst>
          </p:cNvPr>
          <p:cNvSpPr txBox="1"/>
          <p:nvPr/>
        </p:nvSpPr>
        <p:spPr>
          <a:xfrm>
            <a:off x="185145" y="5180840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Jun</a:t>
            </a:r>
            <a:r>
              <a:rPr kumimoji="1" lang="en-US" altLang="ja-JP" sz="1200" dirty="0"/>
              <a:t>. 11</a:t>
            </a:r>
            <a:r>
              <a:rPr lang="en-US" altLang="ja-JP" sz="1200" dirty="0"/>
              <a:t>, </a:t>
            </a:r>
            <a:r>
              <a:rPr kumimoji="1" lang="en-US" altLang="ja-JP" sz="1200" dirty="0"/>
              <a:t>2021</a:t>
            </a:r>
            <a:endParaRPr kumimoji="1" lang="ja-JP" altLang="en-US" sz="12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370A7CB-3336-8E83-97B9-670760008DA8}"/>
              </a:ext>
            </a:extLst>
          </p:cNvPr>
          <p:cNvSpPr txBox="1"/>
          <p:nvPr/>
        </p:nvSpPr>
        <p:spPr>
          <a:xfrm>
            <a:off x="2977327" y="5168225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Jun</a:t>
            </a:r>
            <a:r>
              <a:rPr kumimoji="1" lang="en-US" altLang="ja-JP" sz="1200" dirty="0"/>
              <a:t>. 30</a:t>
            </a:r>
            <a:r>
              <a:rPr lang="en-US" altLang="ja-JP" sz="1200" dirty="0"/>
              <a:t>, </a:t>
            </a:r>
            <a:r>
              <a:rPr kumimoji="1" lang="en-US" altLang="ja-JP" sz="1200" dirty="0"/>
              <a:t>2021</a:t>
            </a:r>
            <a:endParaRPr kumimoji="1" lang="ja-JP" altLang="en-US" sz="12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B2A16D4-0E6C-D971-024A-1E94E474FD33}"/>
              </a:ext>
            </a:extLst>
          </p:cNvPr>
          <p:cNvSpPr txBox="1"/>
          <p:nvPr/>
        </p:nvSpPr>
        <p:spPr>
          <a:xfrm>
            <a:off x="4211960" y="249289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Sum divided by beam intensity </a:t>
            </a:r>
            <a:r>
              <a:rPr lang="en-US" altLang="ja-JP" dirty="0"/>
              <a:t>has the stability of about ±4% level.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4095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2EA89A-9962-B302-D833-F45AD81BC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ja-JP" sz="3200" dirty="0"/>
              <a:t>Long-Term Profile </a:t>
            </a:r>
            <a:r>
              <a:rPr lang="en-US" altLang="ja-JP" sz="3200" dirty="0"/>
              <a:t>S</a:t>
            </a:r>
            <a:r>
              <a:rPr kumimoji="1" lang="en-US" altLang="ja-JP" sz="3200" dirty="0"/>
              <a:t>tability for 8 GeV </a:t>
            </a:r>
            <a:r>
              <a:rPr lang="en-US" altLang="ja-JP" sz="3200" dirty="0"/>
              <a:t>B</a:t>
            </a:r>
            <a:r>
              <a:rPr kumimoji="1" lang="en-US" altLang="ja-JP" sz="3200" dirty="0"/>
              <a:t>unched </a:t>
            </a:r>
            <a:r>
              <a:rPr lang="en-US" altLang="ja-JP" sz="3200" dirty="0"/>
              <a:t>B</a:t>
            </a:r>
            <a:r>
              <a:rPr kumimoji="1" lang="en-US" altLang="ja-JP" sz="3200" dirty="0"/>
              <a:t>eam @B line Collimator</a:t>
            </a:r>
            <a:endParaRPr kumimoji="1" lang="ja-JP" altLang="en-US" sz="3200" dirty="0"/>
          </a:p>
        </p:txBody>
      </p:sp>
      <p:pic>
        <p:nvPicPr>
          <p:cNvPr id="11" name="コンテンツ プレースホルダー 10" descr="グラフィカル ユーザー インターフェイス, グラフ&#10;&#10;自動的に生成された説明">
            <a:extLst>
              <a:ext uri="{FF2B5EF4-FFF2-40B4-BE49-F238E27FC236}">
                <a16:creationId xmlns:a16="http://schemas.microsoft.com/office/drawing/2014/main" id="{43A2A269-F780-4604-EF20-A2DC292AC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30566" r="9751" b="6429"/>
          <a:stretch/>
        </p:blipFill>
        <p:spPr>
          <a:xfrm>
            <a:off x="107505" y="1268761"/>
            <a:ext cx="6324976" cy="2624223"/>
          </a:xfrm>
        </p:spPr>
      </p:pic>
      <p:pic>
        <p:nvPicPr>
          <p:cNvPr id="15" name="図 14" descr="グラフィカル ユーザー インターフェイス, グラフ, テーブル, Excel&#10;&#10;自動的に生成された説明">
            <a:extLst>
              <a:ext uri="{FF2B5EF4-FFF2-40B4-BE49-F238E27FC236}">
                <a16:creationId xmlns:a16="http://schemas.microsoft.com/office/drawing/2014/main" id="{891F9CFF-CD14-1603-CA66-986C84046D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31099" r="9837" b="6382"/>
          <a:stretch/>
        </p:blipFill>
        <p:spPr>
          <a:xfrm>
            <a:off x="117877" y="4068023"/>
            <a:ext cx="6298138" cy="260398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6537445-7FFD-179D-1137-A24059C69393}"/>
              </a:ext>
            </a:extLst>
          </p:cNvPr>
          <p:cNvSpPr txBox="1"/>
          <p:nvPr/>
        </p:nvSpPr>
        <p:spPr>
          <a:xfrm>
            <a:off x="611560" y="1417638"/>
            <a:ext cx="10198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Mean X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21EDDA7-7EBA-F200-ED31-F2226DDFC64B}"/>
              </a:ext>
            </a:extLst>
          </p:cNvPr>
          <p:cNvSpPr txBox="1"/>
          <p:nvPr/>
        </p:nvSpPr>
        <p:spPr>
          <a:xfrm>
            <a:off x="3851920" y="1435785"/>
            <a:ext cx="10118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Mean Y</a:t>
            </a:r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2D0617-CA7D-9A4A-EABC-D838610FA0FA}"/>
              </a:ext>
            </a:extLst>
          </p:cNvPr>
          <p:cNvSpPr txBox="1"/>
          <p:nvPr/>
        </p:nvSpPr>
        <p:spPr>
          <a:xfrm>
            <a:off x="611560" y="4221088"/>
            <a:ext cx="11176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Sigma</a:t>
            </a:r>
            <a:r>
              <a:rPr kumimoji="1" lang="en-US" altLang="ja-JP" dirty="0"/>
              <a:t> X</a:t>
            </a:r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67622A7-7441-3965-2D45-AB8E0E376D53}"/>
              </a:ext>
            </a:extLst>
          </p:cNvPr>
          <p:cNvSpPr txBox="1"/>
          <p:nvPr/>
        </p:nvSpPr>
        <p:spPr>
          <a:xfrm>
            <a:off x="3851920" y="4221088"/>
            <a:ext cx="11095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Sigma</a:t>
            </a:r>
            <a:r>
              <a:rPr kumimoji="1" lang="en-US" altLang="ja-JP" dirty="0"/>
              <a:t> Y</a:t>
            </a:r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2F57D78-4D9E-04C6-7CC1-D551F26885B1}"/>
              </a:ext>
            </a:extLst>
          </p:cNvPr>
          <p:cNvSpPr txBox="1"/>
          <p:nvPr/>
        </p:nvSpPr>
        <p:spPr>
          <a:xfrm>
            <a:off x="-23663" y="941232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[mm]</a:t>
            </a:r>
            <a:endParaRPr kumimoji="1" lang="ja-JP" altLang="en-US" sz="12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9A4B2DF-AA79-D997-5E7A-2F3D1C313548}"/>
              </a:ext>
            </a:extLst>
          </p:cNvPr>
          <p:cNvSpPr txBox="1"/>
          <p:nvPr/>
        </p:nvSpPr>
        <p:spPr>
          <a:xfrm>
            <a:off x="-23664" y="3805014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[mm]</a:t>
            </a:r>
            <a:endParaRPr kumimoji="1" lang="ja-JP" altLang="en-US" sz="12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D7264BD-45B9-1BD7-443E-D08F262843B0}"/>
              </a:ext>
            </a:extLst>
          </p:cNvPr>
          <p:cNvSpPr txBox="1"/>
          <p:nvPr/>
        </p:nvSpPr>
        <p:spPr>
          <a:xfrm>
            <a:off x="3214209" y="1030426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[mm]</a:t>
            </a:r>
            <a:endParaRPr kumimoji="1" lang="ja-JP" altLang="en-US" sz="12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0563BBD-6E15-7E3A-4B64-FDC1192A1440}"/>
              </a:ext>
            </a:extLst>
          </p:cNvPr>
          <p:cNvSpPr txBox="1"/>
          <p:nvPr/>
        </p:nvSpPr>
        <p:spPr>
          <a:xfrm>
            <a:off x="3266947" y="3854320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[mm]</a:t>
            </a:r>
            <a:endParaRPr kumimoji="1" lang="ja-JP" altLang="en-US" sz="12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BE971E1-3303-DE88-1F8E-C1F1DFC839E9}"/>
              </a:ext>
            </a:extLst>
          </p:cNvPr>
          <p:cNvSpPr txBox="1"/>
          <p:nvPr/>
        </p:nvSpPr>
        <p:spPr>
          <a:xfrm>
            <a:off x="0" y="6583362"/>
            <a:ext cx="1140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Mar. 9</a:t>
            </a:r>
            <a:r>
              <a:rPr lang="en-US" altLang="ja-JP" sz="1200" dirty="0"/>
              <a:t>, </a:t>
            </a:r>
            <a:r>
              <a:rPr kumimoji="1" lang="en-US" altLang="ja-JP" sz="1200" dirty="0"/>
              <a:t>2023</a:t>
            </a:r>
            <a:endParaRPr kumimoji="1" lang="ja-JP" altLang="en-US" sz="12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0EEA279-5049-6DC1-FE03-2131E3D4E758}"/>
              </a:ext>
            </a:extLst>
          </p:cNvPr>
          <p:cNvSpPr txBox="1"/>
          <p:nvPr/>
        </p:nvSpPr>
        <p:spPr>
          <a:xfrm>
            <a:off x="3215214" y="6597352"/>
            <a:ext cx="1140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Mar. 9</a:t>
            </a:r>
            <a:r>
              <a:rPr lang="en-US" altLang="ja-JP" sz="1200" dirty="0"/>
              <a:t>, </a:t>
            </a:r>
            <a:r>
              <a:rPr kumimoji="1" lang="en-US" altLang="ja-JP" sz="1200" dirty="0"/>
              <a:t>2023</a:t>
            </a:r>
            <a:endParaRPr kumimoji="1" lang="ja-JP" altLang="en-US" sz="12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5A6AEC8-3E47-A7A0-D09E-B8485B40AD1F}"/>
              </a:ext>
            </a:extLst>
          </p:cNvPr>
          <p:cNvSpPr txBox="1"/>
          <p:nvPr/>
        </p:nvSpPr>
        <p:spPr>
          <a:xfrm>
            <a:off x="2135094" y="6597352"/>
            <a:ext cx="1236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Mar. 16</a:t>
            </a:r>
            <a:r>
              <a:rPr lang="en-US" altLang="ja-JP" sz="1200" dirty="0"/>
              <a:t>, </a:t>
            </a:r>
            <a:r>
              <a:rPr kumimoji="1" lang="en-US" altLang="ja-JP" sz="1200" dirty="0"/>
              <a:t>2023</a:t>
            </a:r>
            <a:endParaRPr kumimoji="1" lang="ja-JP" altLang="en-US" sz="12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A30FF5C-74EA-BDED-70A1-73D0CE3ABF23}"/>
              </a:ext>
            </a:extLst>
          </p:cNvPr>
          <p:cNvSpPr txBox="1"/>
          <p:nvPr/>
        </p:nvSpPr>
        <p:spPr>
          <a:xfrm>
            <a:off x="5320615" y="6597352"/>
            <a:ext cx="1236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Mar. 16</a:t>
            </a:r>
            <a:r>
              <a:rPr lang="en-US" altLang="ja-JP" sz="1200" dirty="0"/>
              <a:t>, </a:t>
            </a:r>
            <a:r>
              <a:rPr kumimoji="1" lang="en-US" altLang="ja-JP" sz="1200" dirty="0"/>
              <a:t>2023</a:t>
            </a:r>
            <a:endParaRPr kumimoji="1" lang="ja-JP" altLang="en-US" sz="1200" dirty="0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17F3529D-6164-1FB6-C171-20C7C23B35A9}"/>
              </a:ext>
            </a:extLst>
          </p:cNvPr>
          <p:cNvCxnSpPr/>
          <p:nvPr/>
        </p:nvCxnSpPr>
        <p:spPr>
          <a:xfrm>
            <a:off x="457200" y="3544441"/>
            <a:ext cx="238660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CF49AB5D-25D2-B21F-E9E4-4FED160E83C3}"/>
              </a:ext>
            </a:extLst>
          </p:cNvPr>
          <p:cNvCxnSpPr/>
          <p:nvPr/>
        </p:nvCxnSpPr>
        <p:spPr>
          <a:xfrm>
            <a:off x="395536" y="3068960"/>
            <a:ext cx="238660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67AA272-76FA-4ADC-6E8F-F3ECF25FEAF7}"/>
              </a:ext>
            </a:extLst>
          </p:cNvPr>
          <p:cNvSpPr txBox="1"/>
          <p:nvPr/>
        </p:nvSpPr>
        <p:spPr>
          <a:xfrm>
            <a:off x="1409043" y="2654499"/>
            <a:ext cx="133581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5 sigma level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CC71E2D7-78C1-65A8-E32C-E37DC84D4D3B}"/>
              </a:ext>
            </a:extLst>
          </p:cNvPr>
          <p:cNvCxnSpPr/>
          <p:nvPr/>
        </p:nvCxnSpPr>
        <p:spPr>
          <a:xfrm>
            <a:off x="3710236" y="3107060"/>
            <a:ext cx="238660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E01ECC0E-4DBE-41A2-571D-DD118D0C3976}"/>
              </a:ext>
            </a:extLst>
          </p:cNvPr>
          <p:cNvCxnSpPr/>
          <p:nvPr/>
        </p:nvCxnSpPr>
        <p:spPr>
          <a:xfrm>
            <a:off x="3700711" y="2964185"/>
            <a:ext cx="238660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2B13070A-7CCC-51C6-9C0E-FCC345F77ADD}"/>
              </a:ext>
            </a:extLst>
          </p:cNvPr>
          <p:cNvCxnSpPr/>
          <p:nvPr/>
        </p:nvCxnSpPr>
        <p:spPr>
          <a:xfrm>
            <a:off x="443161" y="4697735"/>
            <a:ext cx="238660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475CCD7A-BA5D-2767-4C90-6AEB9D9E4F8E}"/>
              </a:ext>
            </a:extLst>
          </p:cNvPr>
          <p:cNvCxnSpPr/>
          <p:nvPr/>
        </p:nvCxnSpPr>
        <p:spPr>
          <a:xfrm>
            <a:off x="376486" y="5012060"/>
            <a:ext cx="238660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20D98635-4CC7-4FE3-E925-E704400D357C}"/>
              </a:ext>
            </a:extLst>
          </p:cNvPr>
          <p:cNvCxnSpPr/>
          <p:nvPr/>
        </p:nvCxnSpPr>
        <p:spPr>
          <a:xfrm>
            <a:off x="3673971" y="5391125"/>
            <a:ext cx="238660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004CE819-1D2C-0F30-A417-220762AA756C}"/>
              </a:ext>
            </a:extLst>
          </p:cNvPr>
          <p:cNvCxnSpPr/>
          <p:nvPr/>
        </p:nvCxnSpPr>
        <p:spPr>
          <a:xfrm>
            <a:off x="3683496" y="5619725"/>
            <a:ext cx="238660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77892CF-3CB1-46B3-FD8E-0466CE3FB846}"/>
              </a:ext>
            </a:extLst>
          </p:cNvPr>
          <p:cNvSpPr txBox="1"/>
          <p:nvPr/>
        </p:nvSpPr>
        <p:spPr>
          <a:xfrm>
            <a:off x="4572000" y="2560955"/>
            <a:ext cx="133581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5 sigma level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66AADBB-A78F-3A95-595F-CC21259628DA}"/>
              </a:ext>
            </a:extLst>
          </p:cNvPr>
          <p:cNvSpPr txBox="1"/>
          <p:nvPr/>
        </p:nvSpPr>
        <p:spPr>
          <a:xfrm>
            <a:off x="1366854" y="5159646"/>
            <a:ext cx="133581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5 sigma level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D9DE204-CB8D-97AB-B2AE-35BE4CF8ED81}"/>
              </a:ext>
            </a:extLst>
          </p:cNvPr>
          <p:cNvSpPr txBox="1"/>
          <p:nvPr/>
        </p:nvSpPr>
        <p:spPr>
          <a:xfrm>
            <a:off x="4603271" y="5763376"/>
            <a:ext cx="133581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5 sigma level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31B2BE-08A4-DBC0-878D-CCFC18DB0AEA}"/>
              </a:ext>
            </a:extLst>
          </p:cNvPr>
          <p:cNvSpPr txBox="1"/>
          <p:nvPr/>
        </p:nvSpPr>
        <p:spPr>
          <a:xfrm>
            <a:off x="1366854" y="2161837"/>
            <a:ext cx="113204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</a:rPr>
              <a:t>±</a:t>
            </a:r>
            <a:r>
              <a:rPr kumimoji="1" lang="en-US" altLang="ja-JP" sz="1400" dirty="0">
                <a:solidFill>
                  <a:srgbClr val="FF0000"/>
                </a:solidFill>
              </a:rPr>
              <a:t>0.19 mm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66CCB57-F233-651F-2180-5E510138FEA9}"/>
              </a:ext>
            </a:extLst>
          </p:cNvPr>
          <p:cNvSpPr txBox="1"/>
          <p:nvPr/>
        </p:nvSpPr>
        <p:spPr>
          <a:xfrm>
            <a:off x="4673886" y="2135547"/>
            <a:ext cx="113204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</a:rPr>
              <a:t>±</a:t>
            </a:r>
            <a:r>
              <a:rPr kumimoji="1" lang="en-US" altLang="ja-JP" sz="1400" dirty="0">
                <a:solidFill>
                  <a:srgbClr val="FF0000"/>
                </a:solidFill>
              </a:rPr>
              <a:t>0.05 mm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6A2D5FC-0677-913A-9B4D-5DBD314FE5E1}"/>
              </a:ext>
            </a:extLst>
          </p:cNvPr>
          <p:cNvSpPr txBox="1"/>
          <p:nvPr/>
        </p:nvSpPr>
        <p:spPr>
          <a:xfrm>
            <a:off x="1860741" y="4251865"/>
            <a:ext cx="124425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</a:rPr>
              <a:t>±</a:t>
            </a:r>
            <a:r>
              <a:rPr kumimoji="1" lang="en-US" altLang="ja-JP" sz="1400" dirty="0">
                <a:solidFill>
                  <a:srgbClr val="FF0000"/>
                </a:solidFill>
              </a:rPr>
              <a:t>0.055 mm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DB401D0-6391-7205-68FB-ECB82ED884BB}"/>
              </a:ext>
            </a:extLst>
          </p:cNvPr>
          <p:cNvSpPr txBox="1"/>
          <p:nvPr/>
        </p:nvSpPr>
        <p:spPr>
          <a:xfrm>
            <a:off x="4617780" y="5017962"/>
            <a:ext cx="124425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</a:rPr>
              <a:t>±</a:t>
            </a:r>
            <a:r>
              <a:rPr kumimoji="1" lang="en-US" altLang="ja-JP" sz="1400" dirty="0">
                <a:solidFill>
                  <a:srgbClr val="FF0000"/>
                </a:solidFill>
              </a:rPr>
              <a:t>0.040 mm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891F5AB-9143-BEB9-A82B-9E0156E923FD}"/>
              </a:ext>
            </a:extLst>
          </p:cNvPr>
          <p:cNvSpPr txBox="1"/>
          <p:nvPr/>
        </p:nvSpPr>
        <p:spPr>
          <a:xfrm>
            <a:off x="6557557" y="1988839"/>
            <a:ext cx="25347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Beam profile stability is better than that of the 30 GeV A line beam.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Stability of the beam profile is good enough for the experiments.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6499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EDBFC1-8E3B-5129-C028-0DF3E5D01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D6FFB2D-67BA-0B8E-F584-39C2AF2FB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/>
              <a:t>Hadron RGIPMs are stably running for the 30 GeV 65 kW slow extraction beam and the 8 GeV bunched slow extraction beam.</a:t>
            </a:r>
          </a:p>
          <a:p>
            <a:pPr lvl="1"/>
            <a:r>
              <a:rPr lang="en-US" altLang="ja-JP" dirty="0"/>
              <a:t>S</a:t>
            </a:r>
            <a:r>
              <a:rPr kumimoji="1" lang="en-US" altLang="ja-JP" dirty="0"/>
              <a:t>hort and long-term profile stability is good enough for the target health and secondary beam quality. </a:t>
            </a:r>
          </a:p>
          <a:p>
            <a:r>
              <a:rPr lang="en-US" altLang="ja-JP" dirty="0"/>
              <a:t>Maintenance free and no replacement since the first beam in 2009.</a:t>
            </a:r>
          </a:p>
          <a:p>
            <a:r>
              <a:rPr kumimoji="1" lang="en-US" altLang="ja-JP" dirty="0"/>
              <a:t>Operating even in high radiation environments such as 1 m upstream of the T1 target. </a:t>
            </a:r>
          </a:p>
          <a:p>
            <a:pPr lvl="1"/>
            <a:r>
              <a:rPr lang="en-US" altLang="ja-JP" dirty="0"/>
              <a:t>No performance degradation is observed yet.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5678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791FD72F-FBA2-7A6B-2C22-F9B30E732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Vacuum dependence</a:t>
            </a:r>
            <a:endParaRPr lang="ja-JP" altLang="en-US" dirty="0"/>
          </a:p>
        </p:txBody>
      </p:sp>
      <p:pic>
        <p:nvPicPr>
          <p:cNvPr id="8" name="コンテンツ プレースホルダー 7" descr="グラフィカル ユーザー インターフェイス, グラフ&#10;&#10;自動的に生成された説明">
            <a:extLst>
              <a:ext uri="{FF2B5EF4-FFF2-40B4-BE49-F238E27FC236}">
                <a16:creationId xmlns:a16="http://schemas.microsoft.com/office/drawing/2014/main" id="{E6461463-D711-FC52-4BFB-FC656AAD0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28951" r="45625" b="16123"/>
          <a:stretch/>
        </p:blipFill>
        <p:spPr>
          <a:xfrm>
            <a:off x="323526" y="1711838"/>
            <a:ext cx="3941143" cy="3268177"/>
          </a:xfr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06CC498-CD26-FAE8-ED2A-CA3E202B514E}"/>
              </a:ext>
            </a:extLst>
          </p:cNvPr>
          <p:cNvSpPr txBox="1"/>
          <p:nvPr/>
        </p:nvSpPr>
        <p:spPr>
          <a:xfrm>
            <a:off x="555589" y="5004124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0.3</a:t>
            </a:r>
            <a:endParaRPr kumimoji="1" lang="ja-JP" altLang="en-US" sz="1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BABCEC6-7282-A50E-CB8D-C28EAD67865F}"/>
              </a:ext>
            </a:extLst>
          </p:cNvPr>
          <p:cNvSpPr txBox="1"/>
          <p:nvPr/>
        </p:nvSpPr>
        <p:spPr>
          <a:xfrm>
            <a:off x="3491880" y="5004125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0.4</a:t>
            </a:r>
            <a:endParaRPr kumimoji="1" lang="ja-JP" altLang="en-US" sz="12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BF192CB-565C-645A-43E9-C0D03D5BC29F}"/>
              </a:ext>
            </a:extLst>
          </p:cNvPr>
          <p:cNvSpPr txBox="1"/>
          <p:nvPr/>
        </p:nvSpPr>
        <p:spPr>
          <a:xfrm>
            <a:off x="8097" y="137995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dirty="0"/>
              <a:t>Normalized Profile Sum divided by Beam Intensity </a:t>
            </a:r>
            <a:endParaRPr kumimoji="1" lang="ja-JP" altLang="en-US" sz="1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AA6DEA1-0603-C795-CB63-2D70E97D3F23}"/>
              </a:ext>
            </a:extLst>
          </p:cNvPr>
          <p:cNvSpPr txBox="1"/>
          <p:nvPr/>
        </p:nvSpPr>
        <p:spPr>
          <a:xfrm>
            <a:off x="1475860" y="5018659"/>
            <a:ext cx="1311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Vacuum [Pa]</a:t>
            </a:r>
            <a:endParaRPr kumimoji="1" lang="ja-JP" altLang="en-US" sz="1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CDBBAE2-0EBC-BA9B-9211-9C0D660B9797}"/>
              </a:ext>
            </a:extLst>
          </p:cNvPr>
          <p:cNvSpPr txBox="1"/>
          <p:nvPr/>
        </p:nvSpPr>
        <p:spPr>
          <a:xfrm>
            <a:off x="4499992" y="2060848"/>
            <a:ext cx="4644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Clear dependence of the profile sum on the vacuum.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One of the reason why the profile sum trend fluctuates is due to the vacuum change.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1013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D0F039-4DAA-3862-88C8-9455B1E80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kumimoji="1" lang="en-US" altLang="ja-JP" sz="3600" dirty="0"/>
              <a:t>Vacuum dependence of profile width</a:t>
            </a:r>
            <a:endParaRPr kumimoji="1" lang="ja-JP" altLang="en-US" sz="3600" dirty="0"/>
          </a:p>
        </p:txBody>
      </p:sp>
      <p:pic>
        <p:nvPicPr>
          <p:cNvPr id="5" name="コンテンツ プレースホルダー 4" descr="グラフィカル ユーザー インターフェイス, グラフ&#10;&#10;自動的に生成された説明">
            <a:extLst>
              <a:ext uri="{FF2B5EF4-FFF2-40B4-BE49-F238E27FC236}">
                <a16:creationId xmlns:a16="http://schemas.microsoft.com/office/drawing/2014/main" id="{00E97106-6075-2D04-512B-724B56700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28952" r="9751" b="16122"/>
          <a:stretch/>
        </p:blipFill>
        <p:spPr>
          <a:xfrm>
            <a:off x="0" y="1417638"/>
            <a:ext cx="5832648" cy="2448272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2F999E9-E609-0A8F-C6A4-0F9CAE660F9D}"/>
              </a:ext>
            </a:extLst>
          </p:cNvPr>
          <p:cNvSpPr txBox="1"/>
          <p:nvPr/>
        </p:nvSpPr>
        <p:spPr>
          <a:xfrm>
            <a:off x="395536" y="1556792"/>
            <a:ext cx="11176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Sigma</a:t>
            </a:r>
            <a:r>
              <a:rPr kumimoji="1" lang="en-US" altLang="ja-JP" dirty="0"/>
              <a:t> X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B58C449-7D40-6B3E-DE51-BC7E1EBC38B5}"/>
              </a:ext>
            </a:extLst>
          </p:cNvPr>
          <p:cNvSpPr txBox="1"/>
          <p:nvPr/>
        </p:nvSpPr>
        <p:spPr>
          <a:xfrm>
            <a:off x="3635896" y="1556792"/>
            <a:ext cx="11095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Sigma</a:t>
            </a:r>
            <a:r>
              <a:rPr kumimoji="1" lang="en-US" altLang="ja-JP" dirty="0"/>
              <a:t> Y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BEE1350-8598-D90F-BE21-31D88DB4269A}"/>
              </a:ext>
            </a:extLst>
          </p:cNvPr>
          <p:cNvSpPr txBox="1"/>
          <p:nvPr/>
        </p:nvSpPr>
        <p:spPr>
          <a:xfrm>
            <a:off x="-23663" y="1046583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[mm]</a:t>
            </a:r>
            <a:endParaRPr kumimoji="1" lang="ja-JP" altLang="en-US" sz="12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1F3BB4E-3B72-DF1E-03A7-79BA8939D74C}"/>
              </a:ext>
            </a:extLst>
          </p:cNvPr>
          <p:cNvSpPr txBox="1"/>
          <p:nvPr/>
        </p:nvSpPr>
        <p:spPr>
          <a:xfrm>
            <a:off x="3214209" y="1135777"/>
            <a:ext cx="614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[mm]</a:t>
            </a:r>
            <a:endParaRPr kumimoji="1" lang="ja-JP" altLang="en-US" sz="1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CDF6F60-C020-0350-CC7A-F219BE9F3FD5}"/>
              </a:ext>
            </a:extLst>
          </p:cNvPr>
          <p:cNvSpPr txBox="1"/>
          <p:nvPr/>
        </p:nvSpPr>
        <p:spPr>
          <a:xfrm>
            <a:off x="107504" y="3933056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0.3</a:t>
            </a:r>
            <a:endParaRPr kumimoji="1" lang="ja-JP" altLang="en-US" sz="12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C3B452D-EC0F-C019-E9C5-C49531A7EF04}"/>
              </a:ext>
            </a:extLst>
          </p:cNvPr>
          <p:cNvSpPr txBox="1"/>
          <p:nvPr/>
        </p:nvSpPr>
        <p:spPr>
          <a:xfrm>
            <a:off x="2267744" y="3933057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0.4</a:t>
            </a:r>
            <a:endParaRPr kumimoji="1" lang="ja-JP" altLang="en-US" sz="12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414DAD8-C0E7-4A67-8478-3406BC835912}"/>
              </a:ext>
            </a:extLst>
          </p:cNvPr>
          <p:cNvSpPr txBox="1"/>
          <p:nvPr/>
        </p:nvSpPr>
        <p:spPr>
          <a:xfrm>
            <a:off x="827584" y="3933056"/>
            <a:ext cx="1311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Vacuum [Pa]</a:t>
            </a:r>
            <a:endParaRPr kumimoji="1" lang="ja-JP" altLang="en-US" sz="1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FE54DE3-15C4-09D8-FF64-9F379C0DBC37}"/>
              </a:ext>
            </a:extLst>
          </p:cNvPr>
          <p:cNvSpPr txBox="1"/>
          <p:nvPr/>
        </p:nvSpPr>
        <p:spPr>
          <a:xfrm>
            <a:off x="3196163" y="3913311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0.3</a:t>
            </a:r>
            <a:endParaRPr kumimoji="1" lang="ja-JP" altLang="en-US" sz="12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24E2328-D81E-0D01-672E-67486B738101}"/>
              </a:ext>
            </a:extLst>
          </p:cNvPr>
          <p:cNvSpPr txBox="1"/>
          <p:nvPr/>
        </p:nvSpPr>
        <p:spPr>
          <a:xfrm>
            <a:off x="5356403" y="3913312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0.4</a:t>
            </a:r>
            <a:endParaRPr kumimoji="1" lang="ja-JP" altLang="en-US" sz="12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EFB22F6-BB69-F0BB-F846-FCD75480AAB9}"/>
              </a:ext>
            </a:extLst>
          </p:cNvPr>
          <p:cNvSpPr txBox="1"/>
          <p:nvPr/>
        </p:nvSpPr>
        <p:spPr>
          <a:xfrm>
            <a:off x="3916243" y="3913311"/>
            <a:ext cx="1311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Vacuum [Pa]</a:t>
            </a:r>
            <a:endParaRPr kumimoji="1" lang="ja-JP" altLang="en-US" sz="1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D831069-95F7-B358-6658-91F88F563AC6}"/>
              </a:ext>
            </a:extLst>
          </p:cNvPr>
          <p:cNvSpPr txBox="1"/>
          <p:nvPr/>
        </p:nvSpPr>
        <p:spPr>
          <a:xfrm>
            <a:off x="323529" y="4581128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Profile width is less dependent on the vacuum compared to that of profile sum.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This </a:t>
            </a:r>
            <a:r>
              <a:rPr lang="en-US" altLang="ja-JP" dirty="0"/>
              <a:t>indicate</a:t>
            </a:r>
            <a:r>
              <a:rPr kumimoji="1" lang="en-US" altLang="ja-JP" dirty="0"/>
              <a:t>s that the effect of profile broadening due to vacuum is sufficiently small compared to the profile width.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4030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58F09C-267A-F144-CCBE-AE36C522C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F3C360C-BA53-F85C-E715-40C799ED7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Overview of the J-PARC Hadron beamline and its monitors</a:t>
            </a:r>
          </a:p>
          <a:p>
            <a:r>
              <a:rPr kumimoji="1" lang="en-US" altLang="ja-JP" dirty="0"/>
              <a:t>Features of the Hadron beamline profile monitors</a:t>
            </a:r>
          </a:p>
          <a:p>
            <a:r>
              <a:rPr lang="en-US" altLang="ja-JP" dirty="0"/>
              <a:t>Performance of the Hadron beamline profile monitors</a:t>
            </a:r>
          </a:p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0476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A08F618A-3D6D-ED03-E662-434756CC82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613"/>
          <a:stretch/>
        </p:blipFill>
        <p:spPr>
          <a:xfrm>
            <a:off x="51709" y="4221088"/>
            <a:ext cx="5511262" cy="261161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1ED3949-3AC8-B53D-F422-E1E33B5DB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Correlation between MR MWPM and T1 RGIPM</a:t>
            </a:r>
            <a:endParaRPr kumimoji="1" lang="ja-JP" altLang="en-US" dirty="0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0664DAB9-C875-9535-D6AF-50A2F30BC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53801"/>
          <a:stretch/>
        </p:blipFill>
        <p:spPr>
          <a:xfrm>
            <a:off x="179512" y="1556793"/>
            <a:ext cx="5177781" cy="244827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0618403-8E71-7460-6C41-E23136415340}"/>
              </a:ext>
            </a:extLst>
          </p:cNvPr>
          <p:cNvSpPr txBox="1"/>
          <p:nvPr/>
        </p:nvSpPr>
        <p:spPr>
          <a:xfrm>
            <a:off x="560822" y="4725144"/>
            <a:ext cx="11176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Sigma</a:t>
            </a:r>
            <a:r>
              <a:rPr kumimoji="1" lang="en-US" altLang="ja-JP" dirty="0"/>
              <a:t> X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ADCC6BF-9A57-4069-A1B4-D50AE7273F28}"/>
              </a:ext>
            </a:extLst>
          </p:cNvPr>
          <p:cNvSpPr txBox="1"/>
          <p:nvPr/>
        </p:nvSpPr>
        <p:spPr>
          <a:xfrm>
            <a:off x="3347870" y="4725144"/>
            <a:ext cx="11095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Sigma</a:t>
            </a:r>
            <a:r>
              <a:rPr kumimoji="1" lang="en-US" altLang="ja-JP" dirty="0"/>
              <a:t> Y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6235B71-0F11-72BB-6DB7-CC3B2DC919FB}"/>
              </a:ext>
            </a:extLst>
          </p:cNvPr>
          <p:cNvSpPr txBox="1"/>
          <p:nvPr/>
        </p:nvSpPr>
        <p:spPr>
          <a:xfrm>
            <a:off x="683574" y="1988840"/>
            <a:ext cx="10198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Mean X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68605B-965D-3BDB-FCFF-99A9B9AFCB46}"/>
              </a:ext>
            </a:extLst>
          </p:cNvPr>
          <p:cNvSpPr txBox="1"/>
          <p:nvPr/>
        </p:nvSpPr>
        <p:spPr>
          <a:xfrm>
            <a:off x="3470622" y="1988840"/>
            <a:ext cx="10118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Mean Y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B1A4B10-976F-D056-4A29-8A030B44D2AF}"/>
              </a:ext>
            </a:extLst>
          </p:cNvPr>
          <p:cNvSpPr txBox="1"/>
          <p:nvPr/>
        </p:nvSpPr>
        <p:spPr>
          <a:xfrm>
            <a:off x="899592" y="3933056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MR MW</a:t>
            </a:r>
            <a:r>
              <a:rPr kumimoji="1" lang="en-US" altLang="ja-JP" dirty="0"/>
              <a:t>PM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A5C08F0-C845-29C3-4182-89F8BD46234F}"/>
              </a:ext>
            </a:extLst>
          </p:cNvPr>
          <p:cNvSpPr txBox="1"/>
          <p:nvPr/>
        </p:nvSpPr>
        <p:spPr>
          <a:xfrm>
            <a:off x="3486065" y="3942348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MR MW</a:t>
            </a:r>
            <a:r>
              <a:rPr kumimoji="1" lang="en-US" altLang="ja-JP" dirty="0"/>
              <a:t>PM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60F5202-CFEA-ADFE-8841-5D89238F0196}"/>
              </a:ext>
            </a:extLst>
          </p:cNvPr>
          <p:cNvSpPr txBox="1"/>
          <p:nvPr/>
        </p:nvSpPr>
        <p:spPr>
          <a:xfrm rot="16200000">
            <a:off x="-492479" y="2487214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T1 RGI</a:t>
            </a:r>
            <a:r>
              <a:rPr kumimoji="1" lang="en-US" altLang="ja-JP" dirty="0"/>
              <a:t>PM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D4F2BE6-F2DD-807D-23C8-3A1EABAA60A2}"/>
              </a:ext>
            </a:extLst>
          </p:cNvPr>
          <p:cNvSpPr txBox="1"/>
          <p:nvPr/>
        </p:nvSpPr>
        <p:spPr>
          <a:xfrm rot="16200000">
            <a:off x="-532236" y="5116542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T1 RGI</a:t>
            </a:r>
            <a:r>
              <a:rPr kumimoji="1" lang="en-US" altLang="ja-JP" dirty="0"/>
              <a:t>PM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684F95E-18B5-4A6B-20A7-E2E42FC42762}"/>
              </a:ext>
            </a:extLst>
          </p:cNvPr>
          <p:cNvSpPr txBox="1"/>
          <p:nvPr/>
        </p:nvSpPr>
        <p:spPr>
          <a:xfrm>
            <a:off x="5562971" y="1845532"/>
            <a:ext cx="355019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Small</a:t>
            </a:r>
            <a:r>
              <a:rPr kumimoji="1" lang="en-US" altLang="ja-JP" dirty="0"/>
              <a:t> dependence of the </a:t>
            </a:r>
            <a:r>
              <a:rPr lang="en-US" altLang="ja-JP" dirty="0"/>
              <a:t> </a:t>
            </a:r>
            <a:r>
              <a:rPr kumimoji="1" lang="en-US" altLang="ja-JP" dirty="0"/>
              <a:t>profile </a:t>
            </a:r>
            <a:r>
              <a:rPr lang="en-US" altLang="ja-JP" dirty="0"/>
              <a:t>position</a:t>
            </a:r>
            <a:r>
              <a:rPr kumimoji="1" lang="en-US" altLang="ja-JP" dirty="0"/>
              <a:t> of the T1 RGIPM on that of the MR MWPM.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The dependence for the Sigma </a:t>
            </a:r>
            <a:r>
              <a:rPr lang="en-US" altLang="ja-JP" dirty="0"/>
              <a:t>X</a:t>
            </a:r>
            <a:r>
              <a:rPr kumimoji="1" lang="en-US" altLang="ja-JP" dirty="0"/>
              <a:t> is small, and the depende</a:t>
            </a:r>
            <a:r>
              <a:rPr lang="en-US" altLang="ja-JP" dirty="0"/>
              <a:t>nce for the Sigma Y is not clear. 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40925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0E3CA1-538F-EA2D-1061-5DC21F7A9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kumimoji="1" lang="en-US" altLang="ja-JP" sz="3600" dirty="0"/>
              <a:t>OTR(Optical Transition Radiation)</a:t>
            </a:r>
            <a:endParaRPr kumimoji="1" lang="ja-JP" altLang="en-US" sz="3600" dirty="0"/>
          </a:p>
        </p:txBody>
      </p:sp>
      <p:pic>
        <p:nvPicPr>
          <p:cNvPr id="4" name="図 3" descr="newoptics.jpg">
            <a:extLst>
              <a:ext uri="{FF2B5EF4-FFF2-40B4-BE49-F238E27FC236}">
                <a16:creationId xmlns:a16="http://schemas.microsoft.com/office/drawing/2014/main" id="{BE381AD7-0830-BD76-3DD5-4F2A614401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86"/>
          <a:stretch/>
        </p:blipFill>
        <p:spPr>
          <a:xfrm>
            <a:off x="25308" y="3401897"/>
            <a:ext cx="3659429" cy="1944216"/>
          </a:xfrm>
          <a:prstGeom prst="rect">
            <a:avLst/>
          </a:prstGeom>
        </p:spPr>
      </p:pic>
      <p:pic>
        <p:nvPicPr>
          <p:cNvPr id="5" name="Picture 3" descr="C:\Users\toyoda\Documents\OTR\解析結果\OTR解析20151124\OTR3-35kW-gain3-sum1-mod.jpg">
            <a:extLst>
              <a:ext uri="{FF2B5EF4-FFF2-40B4-BE49-F238E27FC236}">
                <a16:creationId xmlns:a16="http://schemas.microsoft.com/office/drawing/2014/main" id="{13C3315D-2E4A-C59B-5D56-E93F917DA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01897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コンテンツ プレースホルダー 8" descr="道路 が含まれている画像&#10;&#10;自動的に生成された説明">
            <a:extLst>
              <a:ext uri="{FF2B5EF4-FFF2-40B4-BE49-F238E27FC236}">
                <a16:creationId xmlns:a16="http://schemas.microsoft.com/office/drawing/2014/main" id="{24E439BF-7341-7644-9FBA-95063FC104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566" y="925328"/>
            <a:ext cx="3575304" cy="2476569"/>
          </a:xfrm>
          <a:prstGeom prst="rect">
            <a:avLst/>
          </a:prstGeom>
        </p:spPr>
      </p:pic>
      <p:pic>
        <p:nvPicPr>
          <p:cNvPr id="7" name="コンテンツ プレースホルダー 10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F5992AD0-90DC-C944-17C9-943C4A2E08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" y="925328"/>
            <a:ext cx="2386452" cy="2403785"/>
          </a:xfrm>
          <a:prstGeom prst="rect">
            <a:avLst/>
          </a:prstGeom>
        </p:spPr>
      </p:pic>
      <p:pic>
        <p:nvPicPr>
          <p:cNvPr id="8" name="Picture 2" descr="C:\Users\toyoda\Documents\OTR\TiChamber\IMG_0063-small.jpg">
            <a:extLst>
              <a:ext uri="{FF2B5EF4-FFF2-40B4-BE49-F238E27FC236}">
                <a16:creationId xmlns:a16="http://schemas.microsoft.com/office/drawing/2014/main" id="{AFC0A93E-6757-247A-A897-6954DEC62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7" b="17615"/>
          <a:stretch/>
        </p:blipFill>
        <p:spPr bwMode="auto">
          <a:xfrm>
            <a:off x="6106846" y="908720"/>
            <a:ext cx="2969010" cy="240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8DDC9518-956F-5155-1B00-1A26C047F758}"/>
              </a:ext>
            </a:extLst>
          </p:cNvPr>
          <p:cNvCxnSpPr>
            <a:cxnSpLocks/>
          </p:cNvCxnSpPr>
          <p:nvPr/>
        </p:nvCxnSpPr>
        <p:spPr>
          <a:xfrm>
            <a:off x="6962071" y="1394292"/>
            <a:ext cx="0" cy="10441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9059499C-822C-50E3-4848-FF5FE8ABFBE8}"/>
              </a:ext>
            </a:extLst>
          </p:cNvPr>
          <p:cNvCxnSpPr>
            <a:cxnSpLocks/>
          </p:cNvCxnSpPr>
          <p:nvPr/>
        </p:nvCxnSpPr>
        <p:spPr>
          <a:xfrm>
            <a:off x="6948264" y="2438408"/>
            <a:ext cx="1997383" cy="10166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2FB04E-1352-8368-EC1E-551B8F24B1A8}"/>
              </a:ext>
            </a:extLst>
          </p:cNvPr>
          <p:cNvSpPr txBox="1"/>
          <p:nvPr/>
        </p:nvSpPr>
        <p:spPr>
          <a:xfrm>
            <a:off x="7443441" y="1678111"/>
            <a:ext cx="150220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rotary drive</a:t>
            </a:r>
            <a:endParaRPr kumimoji="1" lang="en-US" altLang="ja-JP" dirty="0"/>
          </a:p>
          <a:p>
            <a:r>
              <a:rPr lang="en-US" altLang="ja-JP" dirty="0"/>
              <a:t>mechanism</a:t>
            </a:r>
            <a:endParaRPr kumimoji="1" lang="en-US" altLang="ja-JP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3240F18-E6A6-BE3F-D6AC-EC8D850AF49C}"/>
              </a:ext>
            </a:extLst>
          </p:cNvPr>
          <p:cNvSpPr txBox="1"/>
          <p:nvPr/>
        </p:nvSpPr>
        <p:spPr>
          <a:xfrm>
            <a:off x="6290320" y="3455089"/>
            <a:ext cx="2785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OTR monitor is a profile monitor utilizing th</a:t>
            </a:r>
            <a:r>
              <a:rPr lang="en-US" altLang="ja-JP" dirty="0"/>
              <a:t>e transition radiation generated at the thin foil.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784DEFF-4C66-A4FE-2B91-CF3BAC335EA7}"/>
              </a:ext>
            </a:extLst>
          </p:cNvPr>
          <p:cNvSpPr txBox="1"/>
          <p:nvPr/>
        </p:nvSpPr>
        <p:spPr>
          <a:xfrm>
            <a:off x="16293" y="5301208"/>
            <a:ext cx="90595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b="0" i="0" dirty="0">
                <a:solidFill>
                  <a:srgbClr val="374151"/>
                </a:solidFill>
                <a:effectLst/>
              </a:rPr>
              <a:t>The foil is made of Ti (thickness 5 mm) and can be inserted or removed as needed by the drive mechanism.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b="0" i="0" dirty="0">
                <a:solidFill>
                  <a:srgbClr val="374151"/>
                </a:solidFill>
                <a:effectLst/>
              </a:rPr>
              <a:t>Transition radiation light is focused by the optical system, amplified by the Image Intensifier (IIT), and measured by the radiation-tolerant camera.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The near maintenance-free operation is achieved by relocating equipment relatively sensitive to radiation approximately 5 m away from the beamline.</a:t>
            </a:r>
          </a:p>
        </p:txBody>
      </p:sp>
    </p:spTree>
    <p:extLst>
      <p:ext uri="{BB962C8B-B14F-4D97-AF65-F5344CB8AC3E}">
        <p14:creationId xmlns:p14="http://schemas.microsoft.com/office/powerpoint/2010/main" val="1821093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C6974F-361B-1C95-84F4-02DA1BFFE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HGRGPM (High Gain Residual Gas Profile Monitor)</a:t>
            </a:r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B11E3E8-E8CE-7AA4-6A87-07B915DB9CA8}"/>
              </a:ext>
            </a:extLst>
          </p:cNvPr>
          <p:cNvSpPr/>
          <p:nvPr/>
        </p:nvSpPr>
        <p:spPr>
          <a:xfrm>
            <a:off x="683568" y="4725144"/>
            <a:ext cx="2952328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S</a:t>
            </a:r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5085B37-5358-9625-FCE2-2AE9D3ADE9AE}"/>
              </a:ext>
            </a:extLst>
          </p:cNvPr>
          <p:cNvSpPr/>
          <p:nvPr/>
        </p:nvSpPr>
        <p:spPr>
          <a:xfrm>
            <a:off x="683568" y="1484784"/>
            <a:ext cx="2952328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N</a:t>
            </a:r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0D50CC3-8310-6FE4-EAAF-25F5D193A008}"/>
              </a:ext>
            </a:extLst>
          </p:cNvPr>
          <p:cNvSpPr/>
          <p:nvPr/>
        </p:nvSpPr>
        <p:spPr>
          <a:xfrm>
            <a:off x="1187624" y="2555612"/>
            <a:ext cx="1944216" cy="4571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AC68276-1619-3402-4662-F0AAE75ECFE8}"/>
              </a:ext>
            </a:extLst>
          </p:cNvPr>
          <p:cNvSpPr/>
          <p:nvPr/>
        </p:nvSpPr>
        <p:spPr>
          <a:xfrm>
            <a:off x="1187624" y="4139788"/>
            <a:ext cx="1944216" cy="4571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13F57EF-48BE-90DD-5DAF-432C863AD34F}"/>
              </a:ext>
            </a:extLst>
          </p:cNvPr>
          <p:cNvSpPr/>
          <p:nvPr/>
        </p:nvSpPr>
        <p:spPr>
          <a:xfrm>
            <a:off x="1187624" y="3806037"/>
            <a:ext cx="279648" cy="4571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F2C207A-EA4A-A260-4043-490EE18DB7E4}"/>
              </a:ext>
            </a:extLst>
          </p:cNvPr>
          <p:cNvSpPr/>
          <p:nvPr/>
        </p:nvSpPr>
        <p:spPr>
          <a:xfrm>
            <a:off x="1187624" y="2843644"/>
            <a:ext cx="279648" cy="4571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7054E91-ED32-3C76-75F9-C4207FF9991A}"/>
              </a:ext>
            </a:extLst>
          </p:cNvPr>
          <p:cNvSpPr/>
          <p:nvPr/>
        </p:nvSpPr>
        <p:spPr>
          <a:xfrm>
            <a:off x="1187624" y="3157965"/>
            <a:ext cx="279648" cy="4571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6950978-1771-6A17-638A-91D442976FCA}"/>
              </a:ext>
            </a:extLst>
          </p:cNvPr>
          <p:cNvSpPr/>
          <p:nvPr/>
        </p:nvSpPr>
        <p:spPr>
          <a:xfrm>
            <a:off x="1187624" y="3491716"/>
            <a:ext cx="279648" cy="4571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C62178C-ECE8-109E-849B-9BBADA8EFD67}"/>
              </a:ext>
            </a:extLst>
          </p:cNvPr>
          <p:cNvSpPr/>
          <p:nvPr/>
        </p:nvSpPr>
        <p:spPr>
          <a:xfrm>
            <a:off x="2852192" y="3818392"/>
            <a:ext cx="279648" cy="4571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5337625-8AB3-FF0B-AF75-745172622C02}"/>
              </a:ext>
            </a:extLst>
          </p:cNvPr>
          <p:cNvSpPr/>
          <p:nvPr/>
        </p:nvSpPr>
        <p:spPr>
          <a:xfrm>
            <a:off x="2852192" y="2855999"/>
            <a:ext cx="279648" cy="4571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5D12CEC-62FC-0091-E727-B2F1079A1E40}"/>
              </a:ext>
            </a:extLst>
          </p:cNvPr>
          <p:cNvSpPr/>
          <p:nvPr/>
        </p:nvSpPr>
        <p:spPr>
          <a:xfrm>
            <a:off x="2852192" y="3170320"/>
            <a:ext cx="279648" cy="4571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5B2FA08-BCEF-456E-D05A-FBD46E7F8216}"/>
              </a:ext>
            </a:extLst>
          </p:cNvPr>
          <p:cNvSpPr/>
          <p:nvPr/>
        </p:nvSpPr>
        <p:spPr>
          <a:xfrm>
            <a:off x="2852192" y="3504071"/>
            <a:ext cx="279648" cy="45719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52AB959-1E7A-8E56-4E5F-31FC668DEE80}"/>
              </a:ext>
            </a:extLst>
          </p:cNvPr>
          <p:cNvSpPr txBox="1"/>
          <p:nvPr/>
        </p:nvSpPr>
        <p:spPr>
          <a:xfrm>
            <a:off x="3197314" y="3995772"/>
            <a:ext cx="11719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Negative</a:t>
            </a:r>
            <a:endParaRPr kumimoji="1" lang="ja-JP" altLang="en-US" dirty="0"/>
          </a:p>
        </p:txBody>
      </p:sp>
      <p:sp>
        <p:nvSpPr>
          <p:cNvPr id="22" name="円/楕円 48">
            <a:extLst>
              <a:ext uri="{FF2B5EF4-FFF2-40B4-BE49-F238E27FC236}">
                <a16:creationId xmlns:a16="http://schemas.microsoft.com/office/drawing/2014/main" id="{ACC22D90-33CE-2424-ABF7-42CDECC9DDB5}"/>
              </a:ext>
            </a:extLst>
          </p:cNvPr>
          <p:cNvSpPr/>
          <p:nvPr/>
        </p:nvSpPr>
        <p:spPr>
          <a:xfrm>
            <a:off x="1907703" y="3087655"/>
            <a:ext cx="504056" cy="476069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6100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0"/>
                  <a:lumOff val="100000"/>
                  <a:alpha val="6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AF527117-E402-6F6E-1AA5-1560C243EF64}"/>
              </a:ext>
            </a:extLst>
          </p:cNvPr>
          <p:cNvCxnSpPr/>
          <p:nvPr/>
        </p:nvCxnSpPr>
        <p:spPr>
          <a:xfrm>
            <a:off x="2105758" y="2708920"/>
            <a:ext cx="0" cy="432048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4CB547F8-13E9-C87B-C67B-7470BAFE8F66}"/>
              </a:ext>
            </a:extLst>
          </p:cNvPr>
          <p:cNvCxnSpPr/>
          <p:nvPr/>
        </p:nvCxnSpPr>
        <p:spPr>
          <a:xfrm>
            <a:off x="2195736" y="2708920"/>
            <a:ext cx="0" cy="432048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B6A24ADF-07BF-307C-AAE1-BF65D89F0BAE}"/>
              </a:ext>
            </a:extLst>
          </p:cNvPr>
          <p:cNvCxnSpPr/>
          <p:nvPr/>
        </p:nvCxnSpPr>
        <p:spPr>
          <a:xfrm>
            <a:off x="1979712" y="2708920"/>
            <a:ext cx="0" cy="432048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DCD14B1F-A744-FE63-8F69-718A72423A64}"/>
              </a:ext>
            </a:extLst>
          </p:cNvPr>
          <p:cNvCxnSpPr/>
          <p:nvPr/>
        </p:nvCxnSpPr>
        <p:spPr>
          <a:xfrm>
            <a:off x="2339752" y="2708920"/>
            <a:ext cx="0" cy="432048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8EF5264A-33FC-B695-ECD1-16E3BB7F2F3B}"/>
              </a:ext>
            </a:extLst>
          </p:cNvPr>
          <p:cNvCxnSpPr/>
          <p:nvPr/>
        </p:nvCxnSpPr>
        <p:spPr>
          <a:xfrm>
            <a:off x="2151132" y="2708920"/>
            <a:ext cx="0" cy="432048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DA1AD11-F23D-B2AF-014E-D5DCECCB57F2}"/>
              </a:ext>
            </a:extLst>
          </p:cNvPr>
          <p:cNvSpPr txBox="1"/>
          <p:nvPr/>
        </p:nvSpPr>
        <p:spPr>
          <a:xfrm>
            <a:off x="2325131" y="2696677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electrons</a:t>
            </a:r>
            <a:endParaRPr kumimoji="1" lang="ja-JP" altLang="en-US" dirty="0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CB6ED086-5C5B-9860-6897-89928A743E6E}"/>
              </a:ext>
            </a:extLst>
          </p:cNvPr>
          <p:cNvSpPr/>
          <p:nvPr/>
        </p:nvSpPr>
        <p:spPr>
          <a:xfrm>
            <a:off x="683568" y="2123564"/>
            <a:ext cx="2952327" cy="24302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2E42999-03F8-CCEB-D513-68484668365D}"/>
              </a:ext>
            </a:extLst>
          </p:cNvPr>
          <p:cNvSpPr txBox="1"/>
          <p:nvPr/>
        </p:nvSpPr>
        <p:spPr>
          <a:xfrm>
            <a:off x="2648296" y="1919138"/>
            <a:ext cx="7056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Duct</a:t>
            </a:r>
            <a:endParaRPr kumimoji="1" lang="ja-JP" altLang="en-US" dirty="0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26D2CD4-CCB5-63C3-8EC2-92AEED74372E}"/>
              </a:ext>
            </a:extLst>
          </p:cNvPr>
          <p:cNvSpPr/>
          <p:nvPr/>
        </p:nvSpPr>
        <p:spPr>
          <a:xfrm>
            <a:off x="1835696" y="4355812"/>
            <a:ext cx="720080" cy="19802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05925752-4CA0-50C9-BF62-D9F56D0A7AF7}"/>
              </a:ext>
            </a:extLst>
          </p:cNvPr>
          <p:cNvSpPr/>
          <p:nvPr/>
        </p:nvSpPr>
        <p:spPr>
          <a:xfrm>
            <a:off x="1835696" y="2326021"/>
            <a:ext cx="720080" cy="7200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6C2E2C06-CD60-8B34-93CA-1ADEDD428284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986142" y="2351936"/>
            <a:ext cx="849554" cy="1008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6BA254A-E4F6-BFA3-A5C8-DE6D52E7C1E4}"/>
              </a:ext>
            </a:extLst>
          </p:cNvPr>
          <p:cNvSpPr txBox="1"/>
          <p:nvPr/>
        </p:nvSpPr>
        <p:spPr>
          <a:xfrm>
            <a:off x="2131" y="1928711"/>
            <a:ext cx="123463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Phosphor</a:t>
            </a:r>
          </a:p>
          <a:p>
            <a:r>
              <a:rPr kumimoji="1" lang="en-US" altLang="ja-JP" dirty="0">
                <a:solidFill>
                  <a:srgbClr val="FF0000"/>
                </a:solidFill>
              </a:rPr>
              <a:t>Screen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7123402-7219-5F56-F40F-CD388D63B295}"/>
              </a:ext>
            </a:extLst>
          </p:cNvPr>
          <p:cNvSpPr txBox="1"/>
          <p:nvPr/>
        </p:nvSpPr>
        <p:spPr>
          <a:xfrm>
            <a:off x="3112956" y="2367995"/>
            <a:ext cx="10118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Ground</a:t>
            </a:r>
            <a:endParaRPr kumimoji="1" lang="ja-JP" altLang="en-US" dirty="0"/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E1BA37DF-1695-94BB-0B91-8E8A3DE1AF13}"/>
              </a:ext>
            </a:extLst>
          </p:cNvPr>
          <p:cNvCxnSpPr>
            <a:cxnSpLocks/>
          </p:cNvCxnSpPr>
          <p:nvPr/>
        </p:nvCxnSpPr>
        <p:spPr>
          <a:xfrm flipH="1">
            <a:off x="1667790" y="2352147"/>
            <a:ext cx="197418" cy="30210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DAD7EDF1-75C2-BA6C-025E-D91EFB3A7105}"/>
              </a:ext>
            </a:extLst>
          </p:cNvPr>
          <p:cNvCxnSpPr>
            <a:cxnSpLocks/>
          </p:cNvCxnSpPr>
          <p:nvPr/>
        </p:nvCxnSpPr>
        <p:spPr>
          <a:xfrm>
            <a:off x="2532822" y="2353152"/>
            <a:ext cx="175616" cy="3020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FF689FC-3131-A8AA-5016-CB08252EF70C}"/>
              </a:ext>
            </a:extLst>
          </p:cNvPr>
          <p:cNvSpPr txBox="1"/>
          <p:nvPr/>
        </p:nvSpPr>
        <p:spPr>
          <a:xfrm>
            <a:off x="986142" y="5256494"/>
            <a:ext cx="2419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Optics+IIT+camera</a:t>
            </a:r>
            <a:endParaRPr kumimoji="1" lang="ja-JP" altLang="en-US" dirty="0"/>
          </a:p>
        </p:txBody>
      </p:sp>
      <p:pic>
        <p:nvPicPr>
          <p:cNvPr id="47" name="コンテンツ プレースホルダー 4" descr="屋内, 座る, テーブル, ブルー が含まれている画像&#10;&#10;自動的に生成された説明">
            <a:extLst>
              <a:ext uri="{FF2B5EF4-FFF2-40B4-BE49-F238E27FC236}">
                <a16:creationId xmlns:a16="http://schemas.microsoft.com/office/drawing/2014/main" id="{695EA6DF-F884-8314-D035-3B7352D4B2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2" r="16839"/>
          <a:stretch/>
        </p:blipFill>
        <p:spPr>
          <a:xfrm>
            <a:off x="4633743" y="1440574"/>
            <a:ext cx="3715119" cy="4218432"/>
          </a:xfrm>
          <a:prstGeom prst="rect">
            <a:avLst/>
          </a:prstGeom>
        </p:spPr>
      </p:pic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4E15AB7-6601-9B37-358F-C5AA05E71096}"/>
              </a:ext>
            </a:extLst>
          </p:cNvPr>
          <p:cNvCxnSpPr>
            <a:cxnSpLocks/>
          </p:cNvCxnSpPr>
          <p:nvPr/>
        </p:nvCxnSpPr>
        <p:spPr>
          <a:xfrm flipH="1" flipV="1">
            <a:off x="4633743" y="2251876"/>
            <a:ext cx="2842467" cy="1461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BDE479C9-0205-CD84-CD4B-1AE5A8EBEDB0}"/>
              </a:ext>
            </a:extLst>
          </p:cNvPr>
          <p:cNvSpPr txBox="1"/>
          <p:nvPr/>
        </p:nvSpPr>
        <p:spPr>
          <a:xfrm>
            <a:off x="4788024" y="1919138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Beam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9DD0FAA8-F041-01A6-4BF6-809484BBAFF6}"/>
              </a:ext>
            </a:extLst>
          </p:cNvPr>
          <p:cNvSpPr txBox="1"/>
          <p:nvPr/>
        </p:nvSpPr>
        <p:spPr>
          <a:xfrm>
            <a:off x="0" y="55892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Observe the light from the phosphor using an optical system, IIT, and camera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Achieves signal amplification by converting the signal into light with less background and transmitting the light away from the beamline.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Improve S/N by preparing a thin phosphor(Gd</a:t>
            </a:r>
            <a:r>
              <a:rPr kumimoji="1" lang="en-US" altLang="ja-JP" sz="1600" baseline="-25000" dirty="0"/>
              <a:t>2</a:t>
            </a:r>
            <a:r>
              <a:rPr kumimoji="1" lang="en-US" altLang="ja-JP" sz="1600" dirty="0"/>
              <a:t>O</a:t>
            </a:r>
            <a:r>
              <a:rPr kumimoji="1" lang="en-US" altLang="ja-JP" sz="1600" baseline="-25000" dirty="0"/>
              <a:t>2</a:t>
            </a:r>
            <a:r>
              <a:rPr kumimoji="1" lang="en-US" altLang="ja-JP" sz="1600" dirty="0"/>
              <a:t>S(Tb), 20 </a:t>
            </a:r>
            <a:r>
              <a:rPr kumimoji="1" lang="en-US" altLang="ja-JP" sz="1600" dirty="0" err="1">
                <a:latin typeface="Symbol" panose="05050102010706020507" pitchFamily="18" charset="2"/>
              </a:rPr>
              <a:t>m</a:t>
            </a:r>
            <a:r>
              <a:rPr kumimoji="1" lang="en-US" altLang="ja-JP" sz="1600" dirty="0" err="1"/>
              <a:t>m</a:t>
            </a:r>
            <a:r>
              <a:rPr kumimoji="1" lang="en-US" altLang="ja-JP" sz="1600" baseline="30000" dirty="0" err="1"/>
              <a:t>t</a:t>
            </a:r>
            <a:r>
              <a:rPr kumimoji="1" lang="en-US" altLang="ja-JP" sz="1600" dirty="0"/>
              <a:t>, no coating)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R&amp;D work in progress</a:t>
            </a:r>
            <a:endParaRPr kumimoji="1" lang="en-US" altLang="ja-JP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sz="1600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2D992FBD-C853-C2DD-1929-A518EAF4084F}"/>
              </a:ext>
            </a:extLst>
          </p:cNvPr>
          <p:cNvSpPr txBox="1"/>
          <p:nvPr/>
        </p:nvSpPr>
        <p:spPr>
          <a:xfrm>
            <a:off x="5939103" y="185960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magnet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C70BD891-C9F8-F95E-11ED-E1D020F7C6CF}"/>
              </a:ext>
            </a:extLst>
          </p:cNvPr>
          <p:cNvSpPr txBox="1"/>
          <p:nvPr/>
        </p:nvSpPr>
        <p:spPr>
          <a:xfrm>
            <a:off x="5940152" y="249289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magnet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556F1C60-A707-E8AD-F26D-0AAFE03E3A19}"/>
              </a:ext>
            </a:extLst>
          </p:cNvPr>
          <p:cNvSpPr txBox="1"/>
          <p:nvPr/>
        </p:nvSpPr>
        <p:spPr>
          <a:xfrm>
            <a:off x="6092552" y="4643844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Optics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53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コンテンツ プレースホルダー 16" descr="屋内, ブルー, テーブル, 座る が含まれている画像&#10;&#10;自動的に生成された説明">
            <a:extLst>
              <a:ext uri="{FF2B5EF4-FFF2-40B4-BE49-F238E27FC236}">
                <a16:creationId xmlns:a16="http://schemas.microsoft.com/office/drawing/2014/main" id="{6E80C5A8-B0D6-499B-0CA3-62D9F66F52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5" r="16556"/>
          <a:stretch/>
        </p:blipFill>
        <p:spPr>
          <a:xfrm>
            <a:off x="957469" y="2009269"/>
            <a:ext cx="3132320" cy="3657600"/>
          </a:xfrm>
        </p:spPr>
      </p:pic>
      <p:pic>
        <p:nvPicPr>
          <p:cNvPr id="19" name="コンテンツ プレースホルダー 18" descr="屋内, テーブル, 座る, 部屋 が含まれている画像&#10;&#10;自動的に生成された説明">
            <a:extLst>
              <a:ext uri="{FF2B5EF4-FFF2-40B4-BE49-F238E27FC236}">
                <a16:creationId xmlns:a16="http://schemas.microsoft.com/office/drawing/2014/main" id="{DB3D01B9-9A64-89D5-2A57-548D056BCA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4" r="7865"/>
          <a:stretch/>
        </p:blipFill>
        <p:spPr>
          <a:xfrm>
            <a:off x="4793797" y="1966681"/>
            <a:ext cx="3414785" cy="3657600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004969E-512B-496E-C266-DBCBF0DA8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Photos of the Installed RGIPM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6117EED-665A-403F-3209-313FB5B6D5EA}"/>
              </a:ext>
            </a:extLst>
          </p:cNvPr>
          <p:cNvSpPr txBox="1"/>
          <p:nvPr/>
        </p:nvSpPr>
        <p:spPr>
          <a:xfrm>
            <a:off x="1619672" y="1538079"/>
            <a:ext cx="1599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Type-100</a:t>
            </a:r>
            <a:endParaRPr kumimoji="1" lang="ja-JP" altLang="en-US" sz="2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4A96D42-3785-EE06-50D0-749609ABC159}"/>
              </a:ext>
            </a:extLst>
          </p:cNvPr>
          <p:cNvSpPr txBox="1"/>
          <p:nvPr/>
        </p:nvSpPr>
        <p:spPr>
          <a:xfrm>
            <a:off x="5580112" y="1527175"/>
            <a:ext cx="1599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Type-300</a:t>
            </a:r>
            <a:endParaRPr kumimoji="1" lang="ja-JP" altLang="en-US" sz="2400" dirty="0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F20D09BD-4E1A-A919-526F-A11EB1BFF444}"/>
              </a:ext>
            </a:extLst>
          </p:cNvPr>
          <p:cNvCxnSpPr>
            <a:cxnSpLocks/>
          </p:cNvCxnSpPr>
          <p:nvPr/>
        </p:nvCxnSpPr>
        <p:spPr>
          <a:xfrm>
            <a:off x="1763688" y="5859757"/>
            <a:ext cx="172819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F42F480F-C031-EB44-6525-4DEE6D90D8D0}"/>
              </a:ext>
            </a:extLst>
          </p:cNvPr>
          <p:cNvCxnSpPr>
            <a:cxnSpLocks/>
          </p:cNvCxnSpPr>
          <p:nvPr/>
        </p:nvCxnSpPr>
        <p:spPr>
          <a:xfrm>
            <a:off x="5148064" y="5877272"/>
            <a:ext cx="22765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9B1A873-ECD2-B773-4D6B-3CF83181E67B}"/>
              </a:ext>
            </a:extLst>
          </p:cNvPr>
          <p:cNvSpPr txBox="1"/>
          <p:nvPr/>
        </p:nvSpPr>
        <p:spPr>
          <a:xfrm>
            <a:off x="2321450" y="5867980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900</a:t>
            </a:r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3C5098B-A478-7EA1-0484-B79A2545496C}"/>
              </a:ext>
            </a:extLst>
          </p:cNvPr>
          <p:cNvSpPr txBox="1"/>
          <p:nvPr/>
        </p:nvSpPr>
        <p:spPr>
          <a:xfrm>
            <a:off x="6012160" y="5945598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114</a:t>
            </a:r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763FF62-350C-DD85-7AA3-FD7C7CD77370}"/>
              </a:ext>
            </a:extLst>
          </p:cNvPr>
          <p:cNvSpPr txBox="1"/>
          <p:nvPr/>
        </p:nvSpPr>
        <p:spPr>
          <a:xfrm>
            <a:off x="1951188" y="3152001"/>
            <a:ext cx="740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Vertical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F03B769-2E79-2D0B-5969-D26AC58DDD2E}"/>
              </a:ext>
            </a:extLst>
          </p:cNvPr>
          <p:cNvSpPr txBox="1"/>
          <p:nvPr/>
        </p:nvSpPr>
        <p:spPr>
          <a:xfrm>
            <a:off x="2691712" y="3160223"/>
            <a:ext cx="942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</a:rPr>
              <a:t>Horizont</a:t>
            </a:r>
            <a:r>
              <a:rPr kumimoji="1" lang="en-US" altLang="ja-JP" sz="1200" dirty="0">
                <a:solidFill>
                  <a:schemeClr val="bg1"/>
                </a:solidFill>
              </a:rPr>
              <a:t>al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4286183-53F3-6554-29D5-8A70A45CC5D6}"/>
              </a:ext>
            </a:extLst>
          </p:cNvPr>
          <p:cNvSpPr txBox="1"/>
          <p:nvPr/>
        </p:nvSpPr>
        <p:spPr>
          <a:xfrm>
            <a:off x="5510171" y="3282278"/>
            <a:ext cx="740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Vertical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4F3BD16-A6E1-2B28-C758-9C02CB698891}"/>
              </a:ext>
            </a:extLst>
          </p:cNvPr>
          <p:cNvSpPr txBox="1"/>
          <p:nvPr/>
        </p:nvSpPr>
        <p:spPr>
          <a:xfrm>
            <a:off x="6250695" y="3290500"/>
            <a:ext cx="942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</a:rPr>
              <a:t>Horizont</a:t>
            </a:r>
            <a:r>
              <a:rPr kumimoji="1" lang="en-US" altLang="ja-JP" sz="1200" dirty="0">
                <a:solidFill>
                  <a:schemeClr val="bg1"/>
                </a:solidFill>
              </a:rPr>
              <a:t>al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859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95088E-2561-4388-BED0-E631EF5F4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T1 Target</a:t>
            </a:r>
            <a:endParaRPr kumimoji="1" lang="ja-JP" altLang="en-US" dirty="0"/>
          </a:p>
        </p:txBody>
      </p:sp>
      <p:sp>
        <p:nvSpPr>
          <p:cNvPr id="5" name="テキスト ボックス 13">
            <a:extLst>
              <a:ext uri="{FF2B5EF4-FFF2-40B4-BE49-F238E27FC236}">
                <a16:creationId xmlns:a16="http://schemas.microsoft.com/office/drawing/2014/main" id="{642349D9-5D23-4CF8-4FD0-5BFAE9E8AA81}"/>
              </a:ext>
            </a:extLst>
          </p:cNvPr>
          <p:cNvSpPr txBox="1"/>
          <p:nvPr/>
        </p:nvSpPr>
        <p:spPr>
          <a:xfrm>
            <a:off x="294136" y="1450419"/>
            <a:ext cx="42778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dirty="0"/>
              <a:t>Phys. Rev. Accel. Beams 25, 063001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5D073FC-BC7F-4A3B-65A8-71B6D7909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7" y="1772813"/>
            <a:ext cx="3943235" cy="3441368"/>
          </a:xfrm>
          <a:prstGeom prst="rect">
            <a:avLst/>
          </a:prstGeom>
        </p:spPr>
      </p:pic>
      <p:pic>
        <p:nvPicPr>
          <p:cNvPr id="7" name="コンテンツ プレースホルダー 5">
            <a:extLst>
              <a:ext uri="{FF2B5EF4-FFF2-40B4-BE49-F238E27FC236}">
                <a16:creationId xmlns:a16="http://schemas.microsoft.com/office/drawing/2014/main" id="{8D18BDD3-18C4-4C17-B245-11F6F7BC0B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053" y="1854332"/>
            <a:ext cx="2880726" cy="2086783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DE4A8878-1DAE-9FF5-6094-A4E17C77849F}"/>
              </a:ext>
            </a:extLst>
          </p:cNvPr>
          <p:cNvGrpSpPr>
            <a:grpSpLocks noChangeAspect="1"/>
          </p:cNvGrpSpPr>
          <p:nvPr/>
        </p:nvGrpSpPr>
        <p:grpSpPr>
          <a:xfrm>
            <a:off x="4400429" y="4101953"/>
            <a:ext cx="3395008" cy="1950684"/>
            <a:chOff x="4690578" y="4095966"/>
            <a:chExt cx="3753361" cy="2156582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2970650A-CE52-07A8-B7A7-B497224EB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8935" y="4095966"/>
              <a:ext cx="3055004" cy="2156582"/>
            </a:xfrm>
            <a:prstGeom prst="rect">
              <a:avLst/>
            </a:prstGeom>
          </p:spPr>
        </p:pic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9C005905-7EDB-47AA-280E-246BCF999F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39757" y="5243413"/>
              <a:ext cx="1080622" cy="19918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30">
              <a:extLst>
                <a:ext uri="{FF2B5EF4-FFF2-40B4-BE49-F238E27FC236}">
                  <a16:creationId xmlns:a16="http://schemas.microsoft.com/office/drawing/2014/main" id="{2B2F27A1-E777-073B-0B40-923051C75D1B}"/>
                </a:ext>
              </a:extLst>
            </p:cNvPr>
            <p:cNvSpPr txBox="1"/>
            <p:nvPr/>
          </p:nvSpPr>
          <p:spPr>
            <a:xfrm>
              <a:off x="4690578" y="4861794"/>
              <a:ext cx="1073488" cy="557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beam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2" name="テキスト ボックス 13">
            <a:extLst>
              <a:ext uri="{FF2B5EF4-FFF2-40B4-BE49-F238E27FC236}">
                <a16:creationId xmlns:a16="http://schemas.microsoft.com/office/drawing/2014/main" id="{538F9DCA-26E6-45A5-5283-0B7C1D139323}"/>
              </a:ext>
            </a:extLst>
          </p:cNvPr>
          <p:cNvSpPr txBox="1"/>
          <p:nvPr/>
        </p:nvSpPr>
        <p:spPr>
          <a:xfrm>
            <a:off x="5910157" y="1483780"/>
            <a:ext cx="32338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dirty="0"/>
              <a:t>H. Watanabe, HPTW2023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2D552CB-C297-B8B7-2639-A7697D53A475}"/>
              </a:ext>
            </a:extLst>
          </p:cNvPr>
          <p:cNvSpPr txBox="1"/>
          <p:nvPr/>
        </p:nvSpPr>
        <p:spPr>
          <a:xfrm>
            <a:off x="107505" y="5949280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Indirectly water-cooled fixed type target divided into upper and lower 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Vertical beam position stability is important to suppress the target temperature rise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72866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0D58D9-A6BD-406B-5B41-F10CF3989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Magnetic Pole </a:t>
            </a:r>
            <a:r>
              <a:rPr lang="en-US" altLang="ja-JP" dirty="0"/>
              <a:t>C</a:t>
            </a:r>
            <a:r>
              <a:rPr kumimoji="1" lang="en-US" altLang="ja-JP" dirty="0"/>
              <a:t>ross </a:t>
            </a:r>
            <a:r>
              <a:rPr lang="en-US" altLang="ja-JP" dirty="0"/>
              <a:t>S</a:t>
            </a:r>
            <a:r>
              <a:rPr kumimoji="1" lang="en-US" altLang="ja-JP" dirty="0"/>
              <a:t>ection of the </a:t>
            </a:r>
            <a:r>
              <a:rPr kumimoji="1" lang="en-US" altLang="ja-JP" dirty="0" err="1"/>
              <a:t>Lambertson</a:t>
            </a:r>
            <a:r>
              <a:rPr kumimoji="1" lang="en-US" altLang="ja-JP" dirty="0"/>
              <a:t> Magnet 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55AF832-367D-17F1-F756-3F50D529A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12776"/>
            <a:ext cx="5577840" cy="4183380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0E3B194C-0BA6-D2C4-F958-77F08C3D5BCB}"/>
              </a:ext>
            </a:extLst>
          </p:cNvPr>
          <p:cNvCxnSpPr>
            <a:cxnSpLocks/>
          </p:cNvCxnSpPr>
          <p:nvPr/>
        </p:nvCxnSpPr>
        <p:spPr>
          <a:xfrm flipV="1">
            <a:off x="4139952" y="1916832"/>
            <a:ext cx="72008" cy="10801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B9C0144-9AE9-539A-EFE6-4746952B8D6B}"/>
              </a:ext>
            </a:extLst>
          </p:cNvPr>
          <p:cNvSpPr txBox="1"/>
          <p:nvPr/>
        </p:nvSpPr>
        <p:spPr>
          <a:xfrm>
            <a:off x="4355976" y="2272226"/>
            <a:ext cx="17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accent1"/>
                </a:solidFill>
              </a:rPr>
              <a:t>Magnetic field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A901E68-2187-2F42-785D-20C8ED777598}"/>
              </a:ext>
            </a:extLst>
          </p:cNvPr>
          <p:cNvSpPr/>
          <p:nvPr/>
        </p:nvSpPr>
        <p:spPr>
          <a:xfrm>
            <a:off x="3203848" y="2641558"/>
            <a:ext cx="576064" cy="283386"/>
          </a:xfrm>
          <a:prstGeom prst="rect">
            <a:avLst/>
          </a:prstGeom>
          <a:solidFill>
            <a:schemeClr val="accent5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D56C3A0-86B4-971D-B4A3-C45C9B00F155}"/>
              </a:ext>
            </a:extLst>
          </p:cNvPr>
          <p:cNvSpPr/>
          <p:nvPr/>
        </p:nvSpPr>
        <p:spPr>
          <a:xfrm>
            <a:off x="3212232" y="2924944"/>
            <a:ext cx="576064" cy="1512168"/>
          </a:xfrm>
          <a:prstGeom prst="rect">
            <a:avLst/>
          </a:prstGeom>
          <a:solidFill>
            <a:srgbClr val="C0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6F5B588-8C44-4B60-56C8-605190D6C887}"/>
              </a:ext>
            </a:extLst>
          </p:cNvPr>
          <p:cNvSpPr txBox="1"/>
          <p:nvPr/>
        </p:nvSpPr>
        <p:spPr>
          <a:xfrm>
            <a:off x="2915705" y="2272226"/>
            <a:ext cx="115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To </a:t>
            </a:r>
            <a:r>
              <a:rPr kumimoji="1" lang="en-US" altLang="ja-JP" dirty="0">
                <a:solidFill>
                  <a:schemeClr val="accent5"/>
                </a:solidFill>
              </a:rPr>
              <a:t>B line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6578399-043F-90DC-DD71-35B294B467FC}"/>
              </a:ext>
            </a:extLst>
          </p:cNvPr>
          <p:cNvSpPr txBox="1"/>
          <p:nvPr/>
        </p:nvSpPr>
        <p:spPr>
          <a:xfrm>
            <a:off x="2934528" y="4527972"/>
            <a:ext cx="1153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To </a:t>
            </a:r>
            <a:r>
              <a:rPr kumimoji="1" lang="en-US" altLang="ja-JP" dirty="0">
                <a:solidFill>
                  <a:srgbClr val="C00000"/>
                </a:solidFill>
              </a:rPr>
              <a:t>A line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C1ED02A-7C51-CF83-2A6D-19BEE428EF0F}"/>
              </a:ext>
            </a:extLst>
          </p:cNvPr>
          <p:cNvSpPr txBox="1"/>
          <p:nvPr/>
        </p:nvSpPr>
        <p:spPr>
          <a:xfrm>
            <a:off x="4367417" y="4897304"/>
            <a:ext cx="2004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accent1"/>
                </a:solidFill>
              </a:rPr>
              <a:t>Field free hole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6BEF0775-6236-B1A6-FB8B-AFB8E4A41BE3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3788296" y="5081970"/>
            <a:ext cx="5791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EE751CD-3F7F-FAAB-F05B-8F974C2BD46E}"/>
              </a:ext>
            </a:extLst>
          </p:cNvPr>
          <p:cNvSpPr txBox="1"/>
          <p:nvPr/>
        </p:nvSpPr>
        <p:spPr>
          <a:xfrm>
            <a:off x="6566500" y="1750167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Y. Komatsu et al.</a:t>
            </a:r>
          </a:p>
          <a:p>
            <a:r>
              <a:rPr lang="en-US" altLang="ja-JP" sz="1400" dirty="0"/>
              <a:t>Proceedings of the 17</a:t>
            </a:r>
            <a:r>
              <a:rPr lang="en-US" altLang="ja-JP" sz="1400" baseline="30000" dirty="0"/>
              <a:t>th</a:t>
            </a:r>
            <a:r>
              <a:rPr lang="en-US" altLang="ja-JP" sz="1400" dirty="0"/>
              <a:t> Annual Meeting of Particle Accelerator Society in Japan</a:t>
            </a:r>
            <a:endParaRPr kumimoji="1" lang="ja-JP" altLang="en-US" sz="1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793A9F3-FB87-1E7A-1A0E-D62C32BCE22B}"/>
              </a:ext>
            </a:extLst>
          </p:cNvPr>
          <p:cNvSpPr txBox="1"/>
          <p:nvPr/>
        </p:nvSpPr>
        <p:spPr>
          <a:xfrm>
            <a:off x="4644008" y="3573016"/>
            <a:ext cx="711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Yoke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73EC319-DA93-1CBE-42D5-5DF3B99B709A}"/>
              </a:ext>
            </a:extLst>
          </p:cNvPr>
          <p:cNvSpPr txBox="1"/>
          <p:nvPr/>
        </p:nvSpPr>
        <p:spPr>
          <a:xfrm>
            <a:off x="107504" y="5517232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The beam that passes through the field free hole goes straight to the A line, and the beam that passes through the magnetic field region is bended and heads towards the B 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Vertical beam position stability is important for B line intensity stability.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7958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コンテンツ プレースホルダー 18" descr="屋外, 建物, 水, 海 が含まれている画像&#10;&#10;自動的に生成された説明">
            <a:extLst>
              <a:ext uri="{FF2B5EF4-FFF2-40B4-BE49-F238E27FC236}">
                <a16:creationId xmlns:a16="http://schemas.microsoft.com/office/drawing/2014/main" id="{3CFC1D4E-9FBA-8654-02E0-4E58B3BA5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95040"/>
            <a:ext cx="8229600" cy="3822192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745B331-A7B3-7619-0201-B1BFE06C3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J-PARC Hadron Experimental Facility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EA7EB3F-B736-B1D2-2743-90B604C0466C}"/>
              </a:ext>
            </a:extLst>
          </p:cNvPr>
          <p:cNvSpPr txBox="1"/>
          <p:nvPr/>
        </p:nvSpPr>
        <p:spPr>
          <a:xfrm>
            <a:off x="144967" y="1333942"/>
            <a:ext cx="15201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J-PARC Web page</a:t>
            </a:r>
            <a:endParaRPr kumimoji="1" lang="ja-JP" altLang="en-US" sz="1200" dirty="0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A2B31D9-97D6-930D-B713-85D5E47EE1B5}"/>
              </a:ext>
            </a:extLst>
          </p:cNvPr>
          <p:cNvCxnSpPr>
            <a:cxnSpLocks/>
          </p:cNvCxnSpPr>
          <p:nvPr/>
        </p:nvCxnSpPr>
        <p:spPr>
          <a:xfrm flipV="1">
            <a:off x="6710014" y="3546369"/>
            <a:ext cx="928720" cy="9195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楕円 6">
            <a:extLst>
              <a:ext uri="{FF2B5EF4-FFF2-40B4-BE49-F238E27FC236}">
                <a16:creationId xmlns:a16="http://schemas.microsoft.com/office/drawing/2014/main" id="{9C019808-BFA0-552C-5C1C-C1614F73FC68}"/>
              </a:ext>
            </a:extLst>
          </p:cNvPr>
          <p:cNvSpPr/>
          <p:nvPr/>
        </p:nvSpPr>
        <p:spPr>
          <a:xfrm>
            <a:off x="4078288" y="2996160"/>
            <a:ext cx="2952328" cy="174711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CDDB9A4-07CC-CCD2-FA68-22A5D22FF8C0}"/>
              </a:ext>
            </a:extLst>
          </p:cNvPr>
          <p:cNvSpPr txBox="1"/>
          <p:nvPr/>
        </p:nvSpPr>
        <p:spPr>
          <a:xfrm>
            <a:off x="4817806" y="4115565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FF00"/>
                </a:solidFill>
              </a:rPr>
              <a:t>MR 30 GeV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346CCEB-2C6C-4828-7618-35552A3757ED}"/>
              </a:ext>
            </a:extLst>
          </p:cNvPr>
          <p:cNvSpPr txBox="1"/>
          <p:nvPr/>
        </p:nvSpPr>
        <p:spPr>
          <a:xfrm>
            <a:off x="6886600" y="4089846"/>
            <a:ext cx="17411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Hadron </a:t>
            </a:r>
          </a:p>
          <a:p>
            <a:r>
              <a:rPr kumimoji="1" lang="en-US" altLang="ja-JP" dirty="0">
                <a:solidFill>
                  <a:srgbClr val="FF0000"/>
                </a:solidFill>
              </a:rPr>
              <a:t>Experimental </a:t>
            </a:r>
          </a:p>
          <a:p>
            <a:r>
              <a:rPr kumimoji="1" lang="en-US" altLang="ja-JP" dirty="0">
                <a:solidFill>
                  <a:srgbClr val="FF0000"/>
                </a:solidFill>
              </a:rPr>
              <a:t>Facility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80A3278-78C3-846B-C394-4F308A98C5F4}"/>
              </a:ext>
            </a:extLst>
          </p:cNvPr>
          <p:cNvSpPr txBox="1"/>
          <p:nvPr/>
        </p:nvSpPr>
        <p:spPr>
          <a:xfrm>
            <a:off x="358886" y="5590379"/>
            <a:ext cx="8229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30 GeV proton beam from the Main Ring (MR) is slowly extracted to the Hadron (HD) Experimental Facility.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/>
              <a:t>Current operating cycle: 5.2 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/>
              <a:t>Current spill length: 2 s</a:t>
            </a:r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0EEFA12-0BC7-19C4-1467-7FF27E1B7048}"/>
              </a:ext>
            </a:extLst>
          </p:cNvPr>
          <p:cNvSpPr/>
          <p:nvPr/>
        </p:nvSpPr>
        <p:spPr>
          <a:xfrm>
            <a:off x="5661862" y="1057928"/>
            <a:ext cx="3347864" cy="1660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AE1A82F8-D2BD-BB05-4013-F15D4FC3CF23}"/>
              </a:ext>
            </a:extLst>
          </p:cNvPr>
          <p:cNvCxnSpPr/>
          <p:nvPr/>
        </p:nvCxnSpPr>
        <p:spPr>
          <a:xfrm flipV="1">
            <a:off x="6065942" y="1232540"/>
            <a:ext cx="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4A67665F-ED7C-3D55-304D-30FC51FF1E7C}"/>
              </a:ext>
            </a:extLst>
          </p:cNvPr>
          <p:cNvCxnSpPr/>
          <p:nvPr/>
        </p:nvCxnSpPr>
        <p:spPr>
          <a:xfrm>
            <a:off x="6065942" y="2384668"/>
            <a:ext cx="29082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023EF40-52B0-053A-0169-95F315EE44FB}"/>
              </a:ext>
            </a:extLst>
          </p:cNvPr>
          <p:cNvSpPr txBox="1"/>
          <p:nvPr/>
        </p:nvSpPr>
        <p:spPr>
          <a:xfrm>
            <a:off x="8500201" y="2359479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time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7F1C353-A2D8-98C0-C85C-C91B01115C04}"/>
              </a:ext>
            </a:extLst>
          </p:cNvPr>
          <p:cNvSpPr txBox="1"/>
          <p:nvPr/>
        </p:nvSpPr>
        <p:spPr>
          <a:xfrm rot="16200000">
            <a:off x="4938142" y="1583268"/>
            <a:ext cx="179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MR PS pattern</a:t>
            </a:r>
            <a:endParaRPr kumimoji="1" lang="ja-JP" altLang="en-US" dirty="0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2880A2D1-D947-E4CB-5902-C5057B67F6A2}"/>
              </a:ext>
            </a:extLst>
          </p:cNvPr>
          <p:cNvCxnSpPr>
            <a:cxnSpLocks/>
          </p:cNvCxnSpPr>
          <p:nvPr/>
        </p:nvCxnSpPr>
        <p:spPr>
          <a:xfrm flipV="1">
            <a:off x="6065942" y="2379342"/>
            <a:ext cx="482819" cy="532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5A21A939-2AC8-D8BB-FDA0-AEA10DD2B5FA}"/>
              </a:ext>
            </a:extLst>
          </p:cNvPr>
          <p:cNvCxnSpPr>
            <a:cxnSpLocks/>
          </p:cNvCxnSpPr>
          <p:nvPr/>
        </p:nvCxnSpPr>
        <p:spPr>
          <a:xfrm>
            <a:off x="7164288" y="1638091"/>
            <a:ext cx="891890" cy="1276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778CEAC5-52A6-4F2F-C806-97AA773671E9}"/>
              </a:ext>
            </a:extLst>
          </p:cNvPr>
          <p:cNvCxnSpPr>
            <a:cxnSpLocks/>
          </p:cNvCxnSpPr>
          <p:nvPr/>
        </p:nvCxnSpPr>
        <p:spPr>
          <a:xfrm>
            <a:off x="8244408" y="2379342"/>
            <a:ext cx="217846" cy="406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68E6720E-4CC6-B6FC-E93D-5FC8F026A224}"/>
              </a:ext>
            </a:extLst>
          </p:cNvPr>
          <p:cNvCxnSpPr>
            <a:cxnSpLocks/>
          </p:cNvCxnSpPr>
          <p:nvPr/>
        </p:nvCxnSpPr>
        <p:spPr>
          <a:xfrm>
            <a:off x="8028384" y="1660275"/>
            <a:ext cx="218409" cy="7405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18D22038-F019-4284-EB75-6E7435D74CA0}"/>
              </a:ext>
            </a:extLst>
          </p:cNvPr>
          <p:cNvSpPr txBox="1"/>
          <p:nvPr/>
        </p:nvSpPr>
        <p:spPr>
          <a:xfrm>
            <a:off x="6012160" y="1268759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Inj.</a:t>
            </a:r>
            <a:endParaRPr kumimoji="1" lang="ja-JP" altLang="en-US" dirty="0"/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6A298CDF-D25C-CF35-70D2-4F7A17AE6551}"/>
              </a:ext>
            </a:extLst>
          </p:cNvPr>
          <p:cNvCxnSpPr/>
          <p:nvPr/>
        </p:nvCxnSpPr>
        <p:spPr>
          <a:xfrm>
            <a:off x="6516216" y="1233387"/>
            <a:ext cx="0" cy="114788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93185E1-1170-B79C-52CF-0CD3FC8C39CB}"/>
              </a:ext>
            </a:extLst>
          </p:cNvPr>
          <p:cNvCxnSpPr/>
          <p:nvPr/>
        </p:nvCxnSpPr>
        <p:spPr>
          <a:xfrm>
            <a:off x="7156368" y="1232540"/>
            <a:ext cx="0" cy="114788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43650C6-2594-E6EC-34E8-7302076AE3FD}"/>
              </a:ext>
            </a:extLst>
          </p:cNvPr>
          <p:cNvSpPr txBox="1"/>
          <p:nvPr/>
        </p:nvSpPr>
        <p:spPr>
          <a:xfrm>
            <a:off x="6526972" y="1258622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Acc.</a:t>
            </a:r>
            <a:endParaRPr kumimoji="1" lang="ja-JP" altLang="en-US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89E495DE-483A-CFE8-2CF4-19FF0B7912D7}"/>
              </a:ext>
            </a:extLst>
          </p:cNvPr>
          <p:cNvSpPr txBox="1"/>
          <p:nvPr/>
        </p:nvSpPr>
        <p:spPr>
          <a:xfrm>
            <a:off x="7308304" y="1259304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Ext.</a:t>
            </a:r>
            <a:endParaRPr kumimoji="1" lang="ja-JP" altLang="en-US" dirty="0"/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589526FF-2231-13D5-8AA1-3687BD9D34B1}"/>
              </a:ext>
            </a:extLst>
          </p:cNvPr>
          <p:cNvSpPr/>
          <p:nvPr/>
        </p:nvSpPr>
        <p:spPr>
          <a:xfrm>
            <a:off x="2750332" y="3378254"/>
            <a:ext cx="610452" cy="30984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F64658BF-E08E-0148-8130-5C213AC4C6F9}"/>
              </a:ext>
            </a:extLst>
          </p:cNvPr>
          <p:cNvCxnSpPr>
            <a:cxnSpLocks/>
          </p:cNvCxnSpPr>
          <p:nvPr/>
        </p:nvCxnSpPr>
        <p:spPr>
          <a:xfrm>
            <a:off x="405880" y="4005064"/>
            <a:ext cx="234445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7FED9042-7D4A-E413-27CD-D13F9BD19EB8}"/>
              </a:ext>
            </a:extLst>
          </p:cNvPr>
          <p:cNvCxnSpPr>
            <a:cxnSpLocks/>
            <a:endCxn id="50" idx="2"/>
          </p:cNvCxnSpPr>
          <p:nvPr/>
        </p:nvCxnSpPr>
        <p:spPr>
          <a:xfrm flipV="1">
            <a:off x="2750332" y="3533178"/>
            <a:ext cx="0" cy="471886"/>
          </a:xfrm>
          <a:prstGeom prst="line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8E2C8FD7-BC93-B83F-BF70-68F961CA4CDE}"/>
              </a:ext>
            </a:extLst>
          </p:cNvPr>
          <p:cNvCxnSpPr>
            <a:cxnSpLocks/>
          </p:cNvCxnSpPr>
          <p:nvPr/>
        </p:nvCxnSpPr>
        <p:spPr>
          <a:xfrm>
            <a:off x="3360784" y="3495248"/>
            <a:ext cx="1005536" cy="890763"/>
          </a:xfrm>
          <a:prstGeom prst="line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9030066D-A3A4-E661-EA9A-E4AA57A26D62}"/>
              </a:ext>
            </a:extLst>
          </p:cNvPr>
          <p:cNvSpPr txBox="1"/>
          <p:nvPr/>
        </p:nvSpPr>
        <p:spPr>
          <a:xfrm>
            <a:off x="2916053" y="2936809"/>
            <a:ext cx="1000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rgbClr val="FFC000"/>
                </a:solidFill>
              </a:rPr>
              <a:t>RCS</a:t>
            </a:r>
            <a:r>
              <a:rPr kumimoji="1" lang="en-US" altLang="ja-JP" sz="1200" dirty="0">
                <a:solidFill>
                  <a:srgbClr val="FFC000"/>
                </a:solidFill>
              </a:rPr>
              <a:t> 3 GeV</a:t>
            </a:r>
            <a:endParaRPr kumimoji="1" lang="ja-JP" altLang="en-US" sz="1200" dirty="0">
              <a:solidFill>
                <a:srgbClr val="FFC000"/>
              </a:solidFill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DD757BB6-60D8-C451-A739-C4D830FEF887}"/>
              </a:ext>
            </a:extLst>
          </p:cNvPr>
          <p:cNvSpPr txBox="1"/>
          <p:nvPr/>
        </p:nvSpPr>
        <p:spPr>
          <a:xfrm>
            <a:off x="320168" y="3583188"/>
            <a:ext cx="1229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Linac</a:t>
            </a:r>
            <a:r>
              <a:rPr kumimoji="1" lang="en-US" altLang="ja-JP" sz="1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0.4 GeV</a:t>
            </a:r>
            <a:endParaRPr kumimoji="1" lang="ja-JP" altLang="en-US" sz="12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53DBCBE-A0A3-C5A9-3880-8050DDB3E913}"/>
              </a:ext>
            </a:extLst>
          </p:cNvPr>
          <p:cNvCxnSpPr/>
          <p:nvPr/>
        </p:nvCxnSpPr>
        <p:spPr>
          <a:xfrm>
            <a:off x="8028384" y="1268760"/>
            <a:ext cx="0" cy="114788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5F7CDEE-BC91-0E78-D0D4-50DCF54F31E9}"/>
              </a:ext>
            </a:extLst>
          </p:cNvPr>
          <p:cNvSpPr txBox="1"/>
          <p:nvPr/>
        </p:nvSpPr>
        <p:spPr>
          <a:xfrm>
            <a:off x="7537636" y="1738136"/>
            <a:ext cx="486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2 s</a:t>
            </a:r>
            <a:endParaRPr kumimoji="1" lang="ja-JP" altLang="en-US" sz="16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806C455-35A8-CC94-8610-2026852630EC}"/>
              </a:ext>
            </a:extLst>
          </p:cNvPr>
          <p:cNvSpPr txBox="1"/>
          <p:nvPr/>
        </p:nvSpPr>
        <p:spPr>
          <a:xfrm>
            <a:off x="8399288" y="2000159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5.2 s</a:t>
            </a:r>
            <a:endParaRPr kumimoji="1" lang="ja-JP" altLang="en-US" sz="1600" dirty="0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E0A5CC48-023F-F5EB-CD32-A91691F386DB}"/>
              </a:ext>
            </a:extLst>
          </p:cNvPr>
          <p:cNvCxnSpPr>
            <a:cxnSpLocks/>
          </p:cNvCxnSpPr>
          <p:nvPr/>
        </p:nvCxnSpPr>
        <p:spPr>
          <a:xfrm>
            <a:off x="7172208" y="2057850"/>
            <a:ext cx="88397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CC043825-6DFF-886C-8976-79E94CFEDDBF}"/>
              </a:ext>
            </a:extLst>
          </p:cNvPr>
          <p:cNvCxnSpPr>
            <a:cxnSpLocks/>
          </p:cNvCxnSpPr>
          <p:nvPr/>
        </p:nvCxnSpPr>
        <p:spPr>
          <a:xfrm flipV="1">
            <a:off x="6516216" y="1659014"/>
            <a:ext cx="640152" cy="73197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4322C36E-741C-2AAE-55D0-C8424294F924}"/>
              </a:ext>
            </a:extLst>
          </p:cNvPr>
          <p:cNvCxnSpPr/>
          <p:nvPr/>
        </p:nvCxnSpPr>
        <p:spPr>
          <a:xfrm>
            <a:off x="8460432" y="1268760"/>
            <a:ext cx="0" cy="114788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123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2D4C7D-6679-6EB9-160F-B4FA42F1A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86" y="274638"/>
            <a:ext cx="8549614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J-PARC </a:t>
            </a:r>
            <a:r>
              <a:rPr kumimoji="1" lang="en-US" altLang="ja-JP" dirty="0"/>
              <a:t>Hadron Primary Beamline</a:t>
            </a:r>
            <a:endParaRPr kumimoji="1" lang="ja-JP" altLang="en-US" dirty="0"/>
          </a:p>
        </p:txBody>
      </p:sp>
      <p:pic>
        <p:nvPicPr>
          <p:cNvPr id="5" name="コンテンツ プレースホルダー 4" descr="ダイアグラム&#10;&#10;自動的に生成された説明">
            <a:extLst>
              <a:ext uri="{FF2B5EF4-FFF2-40B4-BE49-F238E27FC236}">
                <a16:creationId xmlns:a16="http://schemas.microsoft.com/office/drawing/2014/main" id="{F5305076-5301-ED0D-60A3-B9533E326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" t="25720" r="9751" b="14507"/>
          <a:stretch/>
        </p:blipFill>
        <p:spPr>
          <a:xfrm>
            <a:off x="107504" y="1124744"/>
            <a:ext cx="8899310" cy="3260199"/>
          </a:xfr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DC7AE5F5-8A48-34C1-C59B-90D8F87CADC0}"/>
              </a:ext>
            </a:extLst>
          </p:cNvPr>
          <p:cNvCxnSpPr>
            <a:cxnSpLocks/>
          </p:cNvCxnSpPr>
          <p:nvPr/>
        </p:nvCxnSpPr>
        <p:spPr>
          <a:xfrm>
            <a:off x="395536" y="2636912"/>
            <a:ext cx="8136904" cy="72008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C66248D8-8A34-260F-2252-BE5C8FD119AF}"/>
              </a:ext>
            </a:extLst>
          </p:cNvPr>
          <p:cNvSpPr/>
          <p:nvPr/>
        </p:nvSpPr>
        <p:spPr>
          <a:xfrm>
            <a:off x="3419872" y="2708920"/>
            <a:ext cx="4423916" cy="648072"/>
          </a:xfrm>
          <a:custGeom>
            <a:avLst/>
            <a:gdLst>
              <a:gd name="connsiteX0" fmla="*/ 0 w 4279900"/>
              <a:gd name="connsiteY0" fmla="*/ 0 h 698500"/>
              <a:gd name="connsiteX1" fmla="*/ 139700 w 4279900"/>
              <a:gd name="connsiteY1" fmla="*/ 0 h 698500"/>
              <a:gd name="connsiteX2" fmla="*/ 2387600 w 4279900"/>
              <a:gd name="connsiteY2" fmla="*/ 190500 h 698500"/>
              <a:gd name="connsiteX3" fmla="*/ 3124200 w 4279900"/>
              <a:gd name="connsiteY3" fmla="*/ 304800 h 698500"/>
              <a:gd name="connsiteX4" fmla="*/ 4279900 w 4279900"/>
              <a:gd name="connsiteY4" fmla="*/ 69850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9900" h="698500">
                <a:moveTo>
                  <a:pt x="0" y="0"/>
                </a:moveTo>
                <a:lnTo>
                  <a:pt x="139700" y="0"/>
                </a:lnTo>
                <a:lnTo>
                  <a:pt x="2387600" y="190500"/>
                </a:lnTo>
                <a:cubicBezTo>
                  <a:pt x="2885017" y="241300"/>
                  <a:pt x="2808817" y="220133"/>
                  <a:pt x="3124200" y="304800"/>
                </a:cubicBezTo>
                <a:cubicBezTo>
                  <a:pt x="3439583" y="389467"/>
                  <a:pt x="3859741" y="543983"/>
                  <a:pt x="4279900" y="698500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DD3247E4-673A-6034-A4AD-6A52C4CC067B}"/>
              </a:ext>
            </a:extLst>
          </p:cNvPr>
          <p:cNvSpPr/>
          <p:nvPr/>
        </p:nvSpPr>
        <p:spPr>
          <a:xfrm>
            <a:off x="6461844" y="2955156"/>
            <a:ext cx="1206500" cy="977900"/>
          </a:xfrm>
          <a:custGeom>
            <a:avLst/>
            <a:gdLst>
              <a:gd name="connsiteX0" fmla="*/ 0 w 1206500"/>
              <a:gd name="connsiteY0" fmla="*/ 0 h 977900"/>
              <a:gd name="connsiteX1" fmla="*/ 355600 w 1206500"/>
              <a:gd name="connsiteY1" fmla="*/ 127000 h 977900"/>
              <a:gd name="connsiteX2" fmla="*/ 558800 w 1206500"/>
              <a:gd name="connsiteY2" fmla="*/ 266700 h 977900"/>
              <a:gd name="connsiteX3" fmla="*/ 1206500 w 1206500"/>
              <a:gd name="connsiteY3" fmla="*/ 977900 h 97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6500" h="977900">
                <a:moveTo>
                  <a:pt x="0" y="0"/>
                </a:moveTo>
                <a:cubicBezTo>
                  <a:pt x="131233" y="41275"/>
                  <a:pt x="262467" y="82550"/>
                  <a:pt x="355600" y="127000"/>
                </a:cubicBezTo>
                <a:cubicBezTo>
                  <a:pt x="448733" y="171450"/>
                  <a:pt x="416983" y="124883"/>
                  <a:pt x="558800" y="266700"/>
                </a:cubicBezTo>
                <a:cubicBezTo>
                  <a:pt x="700617" y="408517"/>
                  <a:pt x="953558" y="693208"/>
                  <a:pt x="1206500" y="977900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129334D-344D-D9A8-0024-C603D0B7D64F}"/>
              </a:ext>
            </a:extLst>
          </p:cNvPr>
          <p:cNvSpPr txBox="1"/>
          <p:nvPr/>
        </p:nvSpPr>
        <p:spPr>
          <a:xfrm>
            <a:off x="8221849" y="2935216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C00000"/>
                </a:solidFill>
              </a:rPr>
              <a:t>A line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4217EC3-EE26-E7BD-9EB4-0A8E5820622E}"/>
              </a:ext>
            </a:extLst>
          </p:cNvPr>
          <p:cNvSpPr txBox="1"/>
          <p:nvPr/>
        </p:nvSpPr>
        <p:spPr>
          <a:xfrm>
            <a:off x="8227327" y="344410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B0F0"/>
                </a:solidFill>
              </a:rPr>
              <a:t>B</a:t>
            </a:r>
            <a:r>
              <a:rPr kumimoji="1" lang="en-US" altLang="ja-JP" dirty="0">
                <a:solidFill>
                  <a:srgbClr val="00B0F0"/>
                </a:solidFill>
              </a:rPr>
              <a:t> line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0D2723D-7E36-559A-A981-E75CA5C6B0F1}"/>
              </a:ext>
            </a:extLst>
          </p:cNvPr>
          <p:cNvSpPr txBox="1"/>
          <p:nvPr/>
        </p:nvSpPr>
        <p:spPr>
          <a:xfrm>
            <a:off x="7956376" y="395406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92D050"/>
                </a:solidFill>
              </a:rPr>
              <a:t>C</a:t>
            </a:r>
            <a:r>
              <a:rPr kumimoji="1" lang="en-US" altLang="ja-JP" dirty="0">
                <a:solidFill>
                  <a:srgbClr val="92D050"/>
                </a:solidFill>
              </a:rPr>
              <a:t> line</a:t>
            </a:r>
            <a:endParaRPr kumimoji="1" lang="ja-JP" altLang="en-US" dirty="0">
              <a:solidFill>
                <a:srgbClr val="92D05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E0B881A-7156-A256-8BD8-9380B5EED073}"/>
              </a:ext>
            </a:extLst>
          </p:cNvPr>
          <p:cNvSpPr txBox="1"/>
          <p:nvPr/>
        </p:nvSpPr>
        <p:spPr>
          <a:xfrm>
            <a:off x="-17523" y="4461887"/>
            <a:ext cx="91493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FF0000"/>
                </a:solidFill>
              </a:rPr>
              <a:t>A line </a:t>
            </a:r>
            <a:r>
              <a:rPr kumimoji="1" lang="en-US" altLang="ja-JP" dirty="0"/>
              <a:t>30 GeV 65 kW (7.0 x 10</a:t>
            </a:r>
            <a:r>
              <a:rPr kumimoji="1" lang="en-US" altLang="ja-JP" baseline="30000" dirty="0"/>
              <a:t>13</a:t>
            </a:r>
            <a:r>
              <a:rPr kumimoji="1" lang="en-US" altLang="ja-JP" dirty="0"/>
              <a:t> protons/spill)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/>
              <a:t>3 experimental areas using secondary beam from the T1 target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B0F0"/>
                </a:solidFill>
              </a:rPr>
              <a:t>B line </a:t>
            </a:r>
            <a:r>
              <a:rPr lang="en-US" altLang="ja-JP" dirty="0"/>
              <a:t>30 GeV 24 W (2.6 x 10</a:t>
            </a:r>
            <a:r>
              <a:rPr lang="en-US" altLang="ja-JP" baseline="30000" dirty="0"/>
              <a:t>10</a:t>
            </a:r>
            <a:r>
              <a:rPr lang="en-US" altLang="ja-JP" dirty="0"/>
              <a:t> protons/spill)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/>
              <a:t>Branching out part of </a:t>
            </a:r>
            <a:r>
              <a:rPr lang="en-US" altLang="ja-JP" dirty="0">
                <a:solidFill>
                  <a:srgbClr val="FF0000"/>
                </a:solidFill>
              </a:rPr>
              <a:t>A line</a:t>
            </a:r>
            <a:r>
              <a:rPr lang="en-US" altLang="ja-JP" dirty="0"/>
              <a:t> beam.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/>
              <a:t>1 experimental area using primary proton beam directly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92D050"/>
                </a:solidFill>
              </a:rPr>
              <a:t>C line </a:t>
            </a:r>
            <a:r>
              <a:rPr kumimoji="1" lang="en-US" altLang="ja-JP" dirty="0"/>
              <a:t>8 GeV 0.33 kW (2.5 x 10</a:t>
            </a:r>
            <a:r>
              <a:rPr kumimoji="1" lang="en-US" altLang="ja-JP" baseline="30000" dirty="0"/>
              <a:t>12</a:t>
            </a:r>
            <a:r>
              <a:rPr kumimoji="1" lang="en-US" altLang="ja-JP" dirty="0"/>
              <a:t> protons/spill, 9.6 s cycle, 0.5 s spill length)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/>
              <a:t>Bunched slow extraction beam</a:t>
            </a:r>
            <a:endParaRPr kumimoji="1"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/>
              <a:t>1 experimental area using secondary muon beam from the target</a:t>
            </a:r>
            <a:endParaRPr kumimoji="1" lang="ja-JP" altLang="en-US" dirty="0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E0999AE9-02E5-64C2-A615-DC275B821248}"/>
              </a:ext>
            </a:extLst>
          </p:cNvPr>
          <p:cNvSpPr/>
          <p:nvPr/>
        </p:nvSpPr>
        <p:spPr>
          <a:xfrm>
            <a:off x="6804248" y="2564904"/>
            <a:ext cx="288032" cy="28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C4A0A3B-6767-CAA1-98A1-0C1C58B2352F}"/>
              </a:ext>
            </a:extLst>
          </p:cNvPr>
          <p:cNvSpPr txBox="1"/>
          <p:nvPr/>
        </p:nvSpPr>
        <p:spPr>
          <a:xfrm>
            <a:off x="6332550" y="1294542"/>
            <a:ext cx="123142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</a:rPr>
              <a:t>T1 target</a:t>
            </a:r>
            <a:endParaRPr kumimoji="1" lang="ja-JP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DCDE36BE-44E9-CD45-1D53-212C9B4F1F48}"/>
              </a:ext>
            </a:extLst>
          </p:cNvPr>
          <p:cNvCxnSpPr/>
          <p:nvPr/>
        </p:nvCxnSpPr>
        <p:spPr>
          <a:xfrm>
            <a:off x="6948263" y="1663874"/>
            <a:ext cx="0" cy="9010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C950346-59F2-A0EA-3F06-A5E66F63A88D}"/>
              </a:ext>
            </a:extLst>
          </p:cNvPr>
          <p:cNvSpPr txBox="1"/>
          <p:nvPr/>
        </p:nvSpPr>
        <p:spPr>
          <a:xfrm>
            <a:off x="0" y="1304980"/>
            <a:ext cx="127150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accent6">
                    <a:lumMod val="75000"/>
                  </a:schemeClr>
                </a:solidFill>
              </a:rPr>
              <a:t>Ext.</a:t>
            </a:r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</a:rPr>
              <a:t> point</a:t>
            </a:r>
            <a:endParaRPr kumimoji="1" lang="ja-JP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66CE6B37-3E26-B0F3-D5AD-A40662AE09F0}"/>
              </a:ext>
            </a:extLst>
          </p:cNvPr>
          <p:cNvSpPr/>
          <p:nvPr/>
        </p:nvSpPr>
        <p:spPr>
          <a:xfrm>
            <a:off x="144228" y="2466843"/>
            <a:ext cx="288032" cy="28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424036E9-56A1-7BB7-0D0B-BB5D02F27095}"/>
              </a:ext>
            </a:extLst>
          </p:cNvPr>
          <p:cNvCxnSpPr>
            <a:cxnSpLocks/>
          </p:cNvCxnSpPr>
          <p:nvPr/>
        </p:nvCxnSpPr>
        <p:spPr>
          <a:xfrm>
            <a:off x="278980" y="1663874"/>
            <a:ext cx="0" cy="7722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楕円 19">
            <a:extLst>
              <a:ext uri="{FF2B5EF4-FFF2-40B4-BE49-F238E27FC236}">
                <a16:creationId xmlns:a16="http://schemas.microsoft.com/office/drawing/2014/main" id="{6B96B6DA-6F46-769C-309A-2F6D520CAD43}"/>
              </a:ext>
            </a:extLst>
          </p:cNvPr>
          <p:cNvSpPr/>
          <p:nvPr/>
        </p:nvSpPr>
        <p:spPr>
          <a:xfrm>
            <a:off x="3270586" y="2528916"/>
            <a:ext cx="288032" cy="28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E16B061D-6173-C0EE-9F39-0FFA79E23856}"/>
              </a:ext>
            </a:extLst>
          </p:cNvPr>
          <p:cNvCxnSpPr>
            <a:cxnSpLocks/>
          </p:cNvCxnSpPr>
          <p:nvPr/>
        </p:nvCxnSpPr>
        <p:spPr>
          <a:xfrm>
            <a:off x="3414602" y="1728241"/>
            <a:ext cx="0" cy="7722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987EAB9-27BC-007D-0951-91A8352D2C86}"/>
              </a:ext>
            </a:extLst>
          </p:cNvPr>
          <p:cNvSpPr txBox="1"/>
          <p:nvPr/>
        </p:nvSpPr>
        <p:spPr>
          <a:xfrm>
            <a:off x="3054286" y="1316299"/>
            <a:ext cx="20937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</a:rPr>
              <a:t>A-B 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</a:rPr>
              <a:t>ranch point</a:t>
            </a:r>
            <a:endParaRPr kumimoji="1" lang="ja-JP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73438BD1-903A-DE1B-64CE-E37D92F40FB7}"/>
              </a:ext>
            </a:extLst>
          </p:cNvPr>
          <p:cNvSpPr/>
          <p:nvPr/>
        </p:nvSpPr>
        <p:spPr>
          <a:xfrm>
            <a:off x="8532440" y="2576904"/>
            <a:ext cx="288032" cy="28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F330BD0-7DE4-4772-9694-DCFFDEE6BBB3}"/>
              </a:ext>
            </a:extLst>
          </p:cNvPr>
          <p:cNvSpPr txBox="1"/>
          <p:nvPr/>
        </p:nvSpPr>
        <p:spPr>
          <a:xfrm>
            <a:off x="8268219" y="1318811"/>
            <a:ext cx="86273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accent6">
                    <a:lumMod val="75000"/>
                  </a:schemeClr>
                </a:solidFill>
              </a:rPr>
              <a:t>Dump</a:t>
            </a:r>
            <a:endParaRPr kumimoji="1" lang="ja-JP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DCD99874-BFBA-D1FA-E607-8A729FA28D4E}"/>
              </a:ext>
            </a:extLst>
          </p:cNvPr>
          <p:cNvCxnSpPr/>
          <p:nvPr/>
        </p:nvCxnSpPr>
        <p:spPr>
          <a:xfrm>
            <a:off x="8678483" y="1706764"/>
            <a:ext cx="0" cy="9010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楕円 25">
            <a:extLst>
              <a:ext uri="{FF2B5EF4-FFF2-40B4-BE49-F238E27FC236}">
                <a16:creationId xmlns:a16="http://schemas.microsoft.com/office/drawing/2014/main" id="{33E6691F-5F95-86B1-C831-E4C3FCF518FC}"/>
              </a:ext>
            </a:extLst>
          </p:cNvPr>
          <p:cNvSpPr/>
          <p:nvPr/>
        </p:nvSpPr>
        <p:spPr>
          <a:xfrm>
            <a:off x="2018463" y="2492928"/>
            <a:ext cx="288032" cy="288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FA38FCD5-3490-B0F6-DB51-BCAFB8045DB4}"/>
              </a:ext>
            </a:extLst>
          </p:cNvPr>
          <p:cNvCxnSpPr>
            <a:cxnSpLocks/>
          </p:cNvCxnSpPr>
          <p:nvPr/>
        </p:nvCxnSpPr>
        <p:spPr>
          <a:xfrm>
            <a:off x="2162479" y="1712231"/>
            <a:ext cx="0" cy="7722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35F319A-2908-E207-AD3B-91D294E347C8}"/>
              </a:ext>
            </a:extLst>
          </p:cNvPr>
          <p:cNvSpPr txBox="1"/>
          <p:nvPr/>
        </p:nvSpPr>
        <p:spPr>
          <a:xfrm>
            <a:off x="1496985" y="1316299"/>
            <a:ext cx="150092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6">
                    <a:lumMod val="75000"/>
                  </a:schemeClr>
                </a:solidFill>
              </a:rPr>
              <a:t>Vacuum foil</a:t>
            </a:r>
            <a:endParaRPr kumimoji="1" lang="ja-JP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21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4" descr="ダイアグラム&#10;&#10;自動的に生成された説明">
            <a:extLst>
              <a:ext uri="{FF2B5EF4-FFF2-40B4-BE49-F238E27FC236}">
                <a16:creationId xmlns:a16="http://schemas.microsoft.com/office/drawing/2014/main" id="{0DB45787-CA30-02D7-8F4F-C3A1E01D51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" t="25720" r="9751" b="14507"/>
          <a:stretch/>
        </p:blipFill>
        <p:spPr>
          <a:xfrm>
            <a:off x="107504" y="1052736"/>
            <a:ext cx="8899310" cy="3260199"/>
          </a:xfrm>
        </p:spPr>
      </p:pic>
      <p:sp>
        <p:nvSpPr>
          <p:cNvPr id="3" name="Oval 62">
            <a:extLst>
              <a:ext uri="{FF2B5EF4-FFF2-40B4-BE49-F238E27FC236}">
                <a16:creationId xmlns:a16="http://schemas.microsoft.com/office/drawing/2014/main" id="{BBAAFD87-7C10-C5EC-6FD8-BBE1259EC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13" y="2518762"/>
            <a:ext cx="103187" cy="1111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5" name="Oval 62">
            <a:extLst>
              <a:ext uri="{FF2B5EF4-FFF2-40B4-BE49-F238E27FC236}">
                <a16:creationId xmlns:a16="http://schemas.microsoft.com/office/drawing/2014/main" id="{207A2B20-D447-24BD-36FB-9A9E8EB13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50" y="2499712"/>
            <a:ext cx="103188" cy="1111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6" name="Oval 63">
            <a:extLst>
              <a:ext uri="{FF2B5EF4-FFF2-40B4-BE49-F238E27FC236}">
                <a16:creationId xmlns:a16="http://schemas.microsoft.com/office/drawing/2014/main" id="{BC1D3305-9A85-D24A-B350-03FCE3083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138" y="2567975"/>
            <a:ext cx="103187" cy="1095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7" name="Oval 63">
            <a:extLst>
              <a:ext uri="{FF2B5EF4-FFF2-40B4-BE49-F238E27FC236}">
                <a16:creationId xmlns:a16="http://schemas.microsoft.com/office/drawing/2014/main" id="{815C1B94-1521-1037-6F4B-7E6708947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163" y="2567975"/>
            <a:ext cx="103187" cy="1095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8" name="Oval 63">
            <a:extLst>
              <a:ext uri="{FF2B5EF4-FFF2-40B4-BE49-F238E27FC236}">
                <a16:creationId xmlns:a16="http://schemas.microsoft.com/office/drawing/2014/main" id="{732B2249-9AD8-5135-CCF2-84F22DBA2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163" y="2560037"/>
            <a:ext cx="103187" cy="1095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9" name="Oval 63">
            <a:extLst>
              <a:ext uri="{FF2B5EF4-FFF2-40B4-BE49-F238E27FC236}">
                <a16:creationId xmlns:a16="http://schemas.microsoft.com/office/drawing/2014/main" id="{B06AE7C8-E38E-7E04-B78D-C4AC3B6AC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925" y="2560037"/>
            <a:ext cx="103188" cy="1111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10" name="Oval 63">
            <a:extLst>
              <a:ext uri="{FF2B5EF4-FFF2-40B4-BE49-F238E27FC236}">
                <a16:creationId xmlns:a16="http://schemas.microsoft.com/office/drawing/2014/main" id="{CBFCECBE-1A9C-DF13-F54E-2043F14EB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238" y="2574325"/>
            <a:ext cx="103187" cy="1095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11" name="Oval 63">
            <a:extLst>
              <a:ext uri="{FF2B5EF4-FFF2-40B4-BE49-F238E27FC236}">
                <a16:creationId xmlns:a16="http://schemas.microsoft.com/office/drawing/2014/main" id="{9D27B768-1988-CF28-ECBE-B2C1503CE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1025" y="2560037"/>
            <a:ext cx="103188" cy="1095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12" name="Oval 63">
            <a:extLst>
              <a:ext uri="{FF2B5EF4-FFF2-40B4-BE49-F238E27FC236}">
                <a16:creationId xmlns:a16="http://schemas.microsoft.com/office/drawing/2014/main" id="{61A0E990-FABC-11A6-372B-69236EBFF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425" y="2552100"/>
            <a:ext cx="106363" cy="1111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13" name="Oval 63">
            <a:extLst>
              <a:ext uri="{FF2B5EF4-FFF2-40B4-BE49-F238E27FC236}">
                <a16:creationId xmlns:a16="http://schemas.microsoft.com/office/drawing/2014/main" id="{F49EBE1B-5A75-386B-11AF-5C250CBA0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238" y="2560037"/>
            <a:ext cx="106362" cy="1095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14" name="Oval 63">
            <a:extLst>
              <a:ext uri="{FF2B5EF4-FFF2-40B4-BE49-F238E27FC236}">
                <a16:creationId xmlns:a16="http://schemas.microsoft.com/office/drawing/2014/main" id="{E18441EA-FD77-E040-E0C1-8EC2D17DC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9288" y="2564800"/>
            <a:ext cx="103187" cy="1095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15" name="Oval 63">
            <a:extLst>
              <a:ext uri="{FF2B5EF4-FFF2-40B4-BE49-F238E27FC236}">
                <a16:creationId xmlns:a16="http://schemas.microsoft.com/office/drawing/2014/main" id="{1271851D-67E7-5E79-E3DE-965C1FCCD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625" y="2563212"/>
            <a:ext cx="103188" cy="1111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16" name="Oval 63">
            <a:extLst>
              <a:ext uri="{FF2B5EF4-FFF2-40B4-BE49-F238E27FC236}">
                <a16:creationId xmlns:a16="http://schemas.microsoft.com/office/drawing/2014/main" id="{11209299-28EA-40C1-36E4-14D2394B0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7625" y="2560037"/>
            <a:ext cx="104775" cy="1095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17" name="Oval 46">
            <a:extLst>
              <a:ext uri="{FF2B5EF4-FFF2-40B4-BE49-F238E27FC236}">
                <a16:creationId xmlns:a16="http://schemas.microsoft.com/office/drawing/2014/main" id="{FC52D1B0-C4CF-D6F7-D158-092B8559F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3675" y="2198087"/>
            <a:ext cx="104775" cy="111125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18" name="Oval 46">
            <a:extLst>
              <a:ext uri="{FF2B5EF4-FFF2-40B4-BE49-F238E27FC236}">
                <a16:creationId xmlns:a16="http://schemas.microsoft.com/office/drawing/2014/main" id="{B83A8C62-5B4B-520A-D643-AE0A70C80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213" y="2561625"/>
            <a:ext cx="103187" cy="1111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19" name="Oval 62">
            <a:extLst>
              <a:ext uri="{FF2B5EF4-FFF2-40B4-BE49-F238E27FC236}">
                <a16:creationId xmlns:a16="http://schemas.microsoft.com/office/drawing/2014/main" id="{37FBEE63-71A0-19C4-8132-4CAED60E9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950" y="2563212"/>
            <a:ext cx="103188" cy="111125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20" name="Oval 62">
            <a:extLst>
              <a:ext uri="{FF2B5EF4-FFF2-40B4-BE49-F238E27FC236}">
                <a16:creationId xmlns:a16="http://schemas.microsoft.com/office/drawing/2014/main" id="{C3D37D4E-5E0F-22FF-8F07-F4752173A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488" y="2574325"/>
            <a:ext cx="103187" cy="109537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21" name="Oval 62">
            <a:extLst>
              <a:ext uri="{FF2B5EF4-FFF2-40B4-BE49-F238E27FC236}">
                <a16:creationId xmlns:a16="http://schemas.microsoft.com/office/drawing/2014/main" id="{9D3F0604-5774-7D58-F881-D9E67BE6A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38" y="2574325"/>
            <a:ext cx="101600" cy="109537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22" name="Oval 62">
            <a:extLst>
              <a:ext uri="{FF2B5EF4-FFF2-40B4-BE49-F238E27FC236}">
                <a16:creationId xmlns:a16="http://schemas.microsoft.com/office/drawing/2014/main" id="{B571AF72-03F5-E869-3426-52B548F8C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250" y="2528287"/>
            <a:ext cx="103188" cy="109538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23" name="Oval 62">
            <a:extLst>
              <a:ext uri="{FF2B5EF4-FFF2-40B4-BE49-F238E27FC236}">
                <a16:creationId xmlns:a16="http://schemas.microsoft.com/office/drawing/2014/main" id="{E7E34126-E7B8-46CC-27FB-934810E0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475" y="2582262"/>
            <a:ext cx="103188" cy="111125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24" name="Oval 62">
            <a:extLst>
              <a:ext uri="{FF2B5EF4-FFF2-40B4-BE49-F238E27FC236}">
                <a16:creationId xmlns:a16="http://schemas.microsoft.com/office/drawing/2014/main" id="{80749AE4-C4BC-17F7-4C57-BDF43A4EA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8863" y="2580675"/>
            <a:ext cx="103187" cy="109537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25" name="Oval 62">
            <a:extLst>
              <a:ext uri="{FF2B5EF4-FFF2-40B4-BE49-F238E27FC236}">
                <a16:creationId xmlns:a16="http://schemas.microsoft.com/office/drawing/2014/main" id="{E4ADC578-9EB2-8504-454B-BC157F82B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775" y="2606075"/>
            <a:ext cx="103188" cy="111125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26" name="Oval 62">
            <a:extLst>
              <a:ext uri="{FF2B5EF4-FFF2-40B4-BE49-F238E27FC236}">
                <a16:creationId xmlns:a16="http://schemas.microsoft.com/office/drawing/2014/main" id="{E9160DBB-7015-D038-72FB-AA60C2099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6400" y="2645762"/>
            <a:ext cx="103188" cy="109538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27" name="Oval 62">
            <a:extLst>
              <a:ext uri="{FF2B5EF4-FFF2-40B4-BE49-F238E27FC236}">
                <a16:creationId xmlns:a16="http://schemas.microsoft.com/office/drawing/2014/main" id="{E715C979-F342-8C8D-8724-866013BF6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25" y="2658462"/>
            <a:ext cx="106363" cy="109538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28" name="Oval 62">
            <a:extLst>
              <a:ext uri="{FF2B5EF4-FFF2-40B4-BE49-F238E27FC236}">
                <a16:creationId xmlns:a16="http://schemas.microsoft.com/office/drawing/2014/main" id="{FA83AE14-450C-BDF4-275E-C03A74B6A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25" y="2614012"/>
            <a:ext cx="106363" cy="111125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29" name="Oval 62">
            <a:extLst>
              <a:ext uri="{FF2B5EF4-FFF2-40B4-BE49-F238E27FC236}">
                <a16:creationId xmlns:a16="http://schemas.microsoft.com/office/drawing/2014/main" id="{655714E0-59E8-0D9D-8BB8-818DD3D8B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9663" y="2628300"/>
            <a:ext cx="103187" cy="109537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30" name="Oval 62">
            <a:extLst>
              <a:ext uri="{FF2B5EF4-FFF2-40B4-BE49-F238E27FC236}">
                <a16:creationId xmlns:a16="http://schemas.microsoft.com/office/drawing/2014/main" id="{4506EFDD-8EB3-A99F-0395-FBA2EF517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4538" y="2496537"/>
            <a:ext cx="103187" cy="109538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31" name="Oval 62">
            <a:extLst>
              <a:ext uri="{FF2B5EF4-FFF2-40B4-BE49-F238E27FC236}">
                <a16:creationId xmlns:a16="http://schemas.microsoft.com/office/drawing/2014/main" id="{4A88A25D-3192-E8D6-7B64-9EA2C4EA0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313" y="2496537"/>
            <a:ext cx="103187" cy="109538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32" name="Oval 62">
            <a:extLst>
              <a:ext uri="{FF2B5EF4-FFF2-40B4-BE49-F238E27FC236}">
                <a16:creationId xmlns:a16="http://schemas.microsoft.com/office/drawing/2014/main" id="{0B985EFE-8ED7-1E7B-3BB3-77A6D03BB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6350" y="2582262"/>
            <a:ext cx="103188" cy="111125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33" name="Oval 62">
            <a:extLst>
              <a:ext uri="{FF2B5EF4-FFF2-40B4-BE49-F238E27FC236}">
                <a16:creationId xmlns:a16="http://schemas.microsoft.com/office/drawing/2014/main" id="{82E0D7B3-A232-8D36-9644-2A071A471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725" y="2585437"/>
            <a:ext cx="103188" cy="109538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34" name="Oval 62">
            <a:extLst>
              <a:ext uri="{FF2B5EF4-FFF2-40B4-BE49-F238E27FC236}">
                <a16:creationId xmlns:a16="http://schemas.microsoft.com/office/drawing/2014/main" id="{DAED1268-F605-566E-F7E6-C1794CB83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400" y="2614012"/>
            <a:ext cx="103188" cy="111125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35" name="Oval 62">
            <a:extLst>
              <a:ext uri="{FF2B5EF4-FFF2-40B4-BE49-F238E27FC236}">
                <a16:creationId xmlns:a16="http://schemas.microsoft.com/office/drawing/2014/main" id="{587B204D-4652-90DB-9EB7-3C66A2CCC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8263" y="2621950"/>
            <a:ext cx="103187" cy="109537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36" name="Oval 62">
            <a:extLst>
              <a:ext uri="{FF2B5EF4-FFF2-40B4-BE49-F238E27FC236}">
                <a16:creationId xmlns:a16="http://schemas.microsoft.com/office/drawing/2014/main" id="{7874A452-1FDF-B010-EC13-C2EC8408D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438" y="2631475"/>
            <a:ext cx="103187" cy="109537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37" name="Oval 62">
            <a:extLst>
              <a:ext uri="{FF2B5EF4-FFF2-40B4-BE49-F238E27FC236}">
                <a16:creationId xmlns:a16="http://schemas.microsoft.com/office/drawing/2014/main" id="{EA6368D9-5DFB-6BFA-97C8-C2098F60F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375" y="2612425"/>
            <a:ext cx="103188" cy="111125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38" name="Oval 62">
            <a:extLst>
              <a:ext uri="{FF2B5EF4-FFF2-40B4-BE49-F238E27FC236}">
                <a16:creationId xmlns:a16="http://schemas.microsoft.com/office/drawing/2014/main" id="{209E55AD-CBC8-A795-BF32-0AAB57A3E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9738" y="2609250"/>
            <a:ext cx="103187" cy="109537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39" name="Oval 62">
            <a:extLst>
              <a:ext uri="{FF2B5EF4-FFF2-40B4-BE49-F238E27FC236}">
                <a16:creationId xmlns:a16="http://schemas.microsoft.com/office/drawing/2014/main" id="{B9E57398-DEC9-F98B-763F-862A1DE35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00" y="2496537"/>
            <a:ext cx="103188" cy="109538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40" name="Oval 63">
            <a:extLst>
              <a:ext uri="{FF2B5EF4-FFF2-40B4-BE49-F238E27FC236}">
                <a16:creationId xmlns:a16="http://schemas.microsoft.com/office/drawing/2014/main" id="{34117D20-E88B-F5FA-D433-13F23E017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163" y="2564800"/>
            <a:ext cx="103187" cy="1095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41" name="Oval 62">
            <a:extLst>
              <a:ext uri="{FF2B5EF4-FFF2-40B4-BE49-F238E27FC236}">
                <a16:creationId xmlns:a16="http://schemas.microsoft.com/office/drawing/2014/main" id="{D953369D-EACC-C57D-9836-3842098E5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025" y="2518762"/>
            <a:ext cx="103188" cy="1111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42" name="Oval 46">
            <a:extLst>
              <a:ext uri="{FF2B5EF4-FFF2-40B4-BE49-F238E27FC236}">
                <a16:creationId xmlns:a16="http://schemas.microsoft.com/office/drawing/2014/main" id="{8A1ADD24-AD70-E47B-1053-0D359062A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650" y="2764825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2400">
              <a:latin typeface="Times New Roman" panose="02020603050405020304" pitchFamily="18" charset="0"/>
            </a:endParaRPr>
          </a:p>
        </p:txBody>
      </p:sp>
      <p:sp>
        <p:nvSpPr>
          <p:cNvPr id="43" name="Oval 63">
            <a:extLst>
              <a:ext uri="{FF2B5EF4-FFF2-40B4-BE49-F238E27FC236}">
                <a16:creationId xmlns:a16="http://schemas.microsoft.com/office/drawing/2014/main" id="{E074F292-C3B6-14F5-FB0B-132DBC228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5319" y="2585189"/>
            <a:ext cx="103187" cy="1095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44" name="Oval 63">
            <a:extLst>
              <a:ext uri="{FF2B5EF4-FFF2-40B4-BE49-F238E27FC236}">
                <a16:creationId xmlns:a16="http://schemas.microsoft.com/office/drawing/2014/main" id="{3BC0E5E3-BFE7-6E25-FF2C-8E1C635DC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25" y="4869497"/>
            <a:ext cx="82800" cy="809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45" name="Oval 62">
            <a:extLst>
              <a:ext uri="{FF2B5EF4-FFF2-40B4-BE49-F238E27FC236}">
                <a16:creationId xmlns:a16="http://schemas.microsoft.com/office/drawing/2014/main" id="{619A08F2-35E5-BC2E-53E7-28FA29C3F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26" y="4572174"/>
            <a:ext cx="82550" cy="809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46" name="Oval 46">
            <a:extLst>
              <a:ext uri="{FF2B5EF4-FFF2-40B4-BE49-F238E27FC236}">
                <a16:creationId xmlns:a16="http://schemas.microsoft.com/office/drawing/2014/main" id="{BBA45BB3-9BBC-9B3D-A3AA-D8843EEAB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26" y="5462848"/>
            <a:ext cx="82550" cy="80963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4F7A6D2-326A-CFEC-41BD-BF097ED52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001" y="5766631"/>
            <a:ext cx="82550" cy="809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48" name="Oval 62">
            <a:extLst>
              <a:ext uri="{FF2B5EF4-FFF2-40B4-BE49-F238E27FC236}">
                <a16:creationId xmlns:a16="http://schemas.microsoft.com/office/drawing/2014/main" id="{BBE49426-CF6D-E1AB-F5C5-9D096216E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063" y="4337904"/>
            <a:ext cx="82800" cy="80962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2400">
              <a:latin typeface="Times New Roman" panose="02020603050405020304" pitchFamily="18" charset="0"/>
            </a:endParaRPr>
          </a:p>
        </p:txBody>
      </p:sp>
      <p:sp>
        <p:nvSpPr>
          <p:cNvPr id="49" name="Oval 46">
            <a:extLst>
              <a:ext uri="{FF2B5EF4-FFF2-40B4-BE49-F238E27FC236}">
                <a16:creationId xmlns:a16="http://schemas.microsoft.com/office/drawing/2014/main" id="{40E2A982-A728-5612-3DDF-D3DCDE969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6019788"/>
            <a:ext cx="82800" cy="82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2400">
              <a:latin typeface="Times New Roman" panose="02020603050405020304" pitchFamily="18" charset="0"/>
            </a:endParaRPr>
          </a:p>
        </p:txBody>
      </p:sp>
      <p:sp>
        <p:nvSpPr>
          <p:cNvPr id="50" name="Oval 46">
            <a:extLst>
              <a:ext uri="{FF2B5EF4-FFF2-40B4-BE49-F238E27FC236}">
                <a16:creationId xmlns:a16="http://schemas.microsoft.com/office/drawing/2014/main" id="{AD4A557E-12EE-1E82-BB24-9DDA03C66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6307820"/>
            <a:ext cx="82800" cy="82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2400">
              <a:latin typeface="Times New Roman" panose="02020603050405020304" pitchFamily="18" charset="0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1405320B-B702-4828-0709-CF53A907702F}"/>
              </a:ext>
            </a:extLst>
          </p:cNvPr>
          <p:cNvSpPr txBox="1"/>
          <p:nvPr/>
        </p:nvSpPr>
        <p:spPr>
          <a:xfrm>
            <a:off x="1235025" y="4139788"/>
            <a:ext cx="245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Beam Loss Monitors</a:t>
            </a:r>
            <a:endParaRPr kumimoji="1" lang="ja-JP" altLang="en-US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726EF3F-145B-AFC6-19EF-B8348DD40E4F}"/>
              </a:ext>
            </a:extLst>
          </p:cNvPr>
          <p:cNvSpPr txBox="1"/>
          <p:nvPr/>
        </p:nvSpPr>
        <p:spPr>
          <a:xfrm>
            <a:off x="1230637" y="4453228"/>
            <a:ext cx="5949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Profile</a:t>
            </a:r>
            <a:r>
              <a:rPr kumimoji="1" lang="en-US" altLang="ja-JP" dirty="0"/>
              <a:t> Monitors (OTR: Optical Transition Radiation)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136B204D-2EAF-B002-1A9C-6633B4BF4316}"/>
              </a:ext>
            </a:extLst>
          </p:cNvPr>
          <p:cNvSpPr txBox="1"/>
          <p:nvPr/>
        </p:nvSpPr>
        <p:spPr>
          <a:xfrm>
            <a:off x="1230637" y="4725144"/>
            <a:ext cx="7589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B050"/>
                </a:solidFill>
              </a:rPr>
              <a:t>Profile</a:t>
            </a:r>
            <a:r>
              <a:rPr kumimoji="1" lang="en-US" altLang="ja-JP" dirty="0">
                <a:solidFill>
                  <a:srgbClr val="00B050"/>
                </a:solidFill>
              </a:rPr>
              <a:t> Monitors (RGIPM: Residual Gas Ionization Profile Monitors)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A32EC2E0-1E38-B424-3715-CFB06F73A792}"/>
              </a:ext>
            </a:extLst>
          </p:cNvPr>
          <p:cNvSpPr txBox="1"/>
          <p:nvPr/>
        </p:nvSpPr>
        <p:spPr>
          <a:xfrm>
            <a:off x="1206030" y="5291916"/>
            <a:ext cx="1826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Target Monitor</a:t>
            </a:r>
            <a:endParaRPr kumimoji="1" lang="ja-JP" altLang="en-US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8F6BC672-28C5-DDDD-D912-35AAE2C73908}"/>
              </a:ext>
            </a:extLst>
          </p:cNvPr>
          <p:cNvSpPr txBox="1"/>
          <p:nvPr/>
        </p:nvSpPr>
        <p:spPr>
          <a:xfrm>
            <a:off x="1233931" y="5589240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Spill Monitor</a:t>
            </a:r>
            <a:endParaRPr kumimoji="1" lang="ja-JP" altLang="en-US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E24946ED-E7FC-14B0-2C79-3914C8782A58}"/>
              </a:ext>
            </a:extLst>
          </p:cNvPr>
          <p:cNvSpPr txBox="1"/>
          <p:nvPr/>
        </p:nvSpPr>
        <p:spPr>
          <a:xfrm>
            <a:off x="1229093" y="5877272"/>
            <a:ext cx="4404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Beam Intensity Monitor (Scintillation)</a:t>
            </a:r>
            <a:endParaRPr kumimoji="1" lang="ja-JP" altLang="en-US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BF16A718-99C6-CFE1-3E66-FD3B5682DD01}"/>
              </a:ext>
            </a:extLst>
          </p:cNvPr>
          <p:cNvSpPr txBox="1"/>
          <p:nvPr/>
        </p:nvSpPr>
        <p:spPr>
          <a:xfrm>
            <a:off x="1231424" y="6165304"/>
            <a:ext cx="5730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Beam Intensity and Short Pulse Monitor (RGICM)</a:t>
            </a:r>
            <a:endParaRPr kumimoji="1" lang="ja-JP" altLang="en-US" dirty="0"/>
          </a:p>
        </p:txBody>
      </p:sp>
      <p:sp>
        <p:nvSpPr>
          <p:cNvPr id="59" name="Oval 62">
            <a:extLst>
              <a:ext uri="{FF2B5EF4-FFF2-40B4-BE49-F238E27FC236}">
                <a16:creationId xmlns:a16="http://schemas.microsoft.com/office/drawing/2014/main" id="{F4065E45-6180-0680-BDD7-672495097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8852" y="2766412"/>
            <a:ext cx="103188" cy="111125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60" name="Oval 62">
            <a:extLst>
              <a:ext uri="{FF2B5EF4-FFF2-40B4-BE49-F238E27FC236}">
                <a16:creationId xmlns:a16="http://schemas.microsoft.com/office/drawing/2014/main" id="{926A12FD-428A-C847-90A3-D1FBD380E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8932" y="2800767"/>
            <a:ext cx="103188" cy="111125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61" name="Oval 62">
            <a:extLst>
              <a:ext uri="{FF2B5EF4-FFF2-40B4-BE49-F238E27FC236}">
                <a16:creationId xmlns:a16="http://schemas.microsoft.com/office/drawing/2014/main" id="{8BCA1671-33B5-836A-3DD2-D269D46F0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796" y="2728759"/>
            <a:ext cx="103188" cy="111125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62" name="Oval 62">
            <a:extLst>
              <a:ext uri="{FF2B5EF4-FFF2-40B4-BE49-F238E27FC236}">
                <a16:creationId xmlns:a16="http://schemas.microsoft.com/office/drawing/2014/main" id="{4058D9A2-929B-60EA-90E6-769D54FE9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952" y="2689642"/>
            <a:ext cx="103188" cy="111125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0E19A60-8C1E-951F-4B19-A4C85DF6B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4756" y="2728759"/>
            <a:ext cx="103188" cy="111125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64" name="Oval 62">
            <a:extLst>
              <a:ext uri="{FF2B5EF4-FFF2-40B4-BE49-F238E27FC236}">
                <a16:creationId xmlns:a16="http://schemas.microsoft.com/office/drawing/2014/main" id="{D8C114C6-4AB3-FB37-8D57-A37B051A8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068" y="3016791"/>
            <a:ext cx="103188" cy="111125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65" name="Oval 62">
            <a:extLst>
              <a:ext uri="{FF2B5EF4-FFF2-40B4-BE49-F238E27FC236}">
                <a16:creationId xmlns:a16="http://schemas.microsoft.com/office/drawing/2014/main" id="{AE9C0615-E940-6391-F725-E7E987803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5468" y="3088799"/>
            <a:ext cx="103188" cy="111125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66" name="Oval 62">
            <a:extLst>
              <a:ext uri="{FF2B5EF4-FFF2-40B4-BE49-F238E27FC236}">
                <a16:creationId xmlns:a16="http://schemas.microsoft.com/office/drawing/2014/main" id="{BEAA6DD9-07F9-60F0-5B28-90E24C113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24" y="3481730"/>
            <a:ext cx="103188" cy="111125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67" name="Oval 62">
            <a:extLst>
              <a:ext uri="{FF2B5EF4-FFF2-40B4-BE49-F238E27FC236}">
                <a16:creationId xmlns:a16="http://schemas.microsoft.com/office/drawing/2014/main" id="{B4F570F1-9699-BF57-A2BA-2CFF68EA8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280" y="3232815"/>
            <a:ext cx="103188" cy="111125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68" name="Oval 63">
            <a:extLst>
              <a:ext uri="{FF2B5EF4-FFF2-40B4-BE49-F238E27FC236}">
                <a16:creationId xmlns:a16="http://schemas.microsoft.com/office/drawing/2014/main" id="{DA4DDCC6-EA6B-59B1-34D6-5DAB0E6DC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296" y="3376831"/>
            <a:ext cx="103187" cy="1095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69" name="Oval 63">
            <a:extLst>
              <a:ext uri="{FF2B5EF4-FFF2-40B4-BE49-F238E27FC236}">
                <a16:creationId xmlns:a16="http://schemas.microsoft.com/office/drawing/2014/main" id="{C214FE62-4B17-DA93-58AD-9A60DFD5C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296" y="3088799"/>
            <a:ext cx="103187" cy="1095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70" name="Oval 63">
            <a:extLst>
              <a:ext uri="{FF2B5EF4-FFF2-40B4-BE49-F238E27FC236}">
                <a16:creationId xmlns:a16="http://schemas.microsoft.com/office/drawing/2014/main" id="{C923CBE1-1EAE-FCF2-447B-74C007806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013" y="2835246"/>
            <a:ext cx="103187" cy="1095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71" name="Oval 63">
            <a:extLst>
              <a:ext uri="{FF2B5EF4-FFF2-40B4-BE49-F238E27FC236}">
                <a16:creationId xmlns:a16="http://schemas.microsoft.com/office/drawing/2014/main" id="{BA1A5ED4-0814-78B3-0415-D2A4289F2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072" y="2763238"/>
            <a:ext cx="103187" cy="1095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72" name="Oval 63">
            <a:extLst>
              <a:ext uri="{FF2B5EF4-FFF2-40B4-BE49-F238E27FC236}">
                <a16:creationId xmlns:a16="http://schemas.microsoft.com/office/drawing/2014/main" id="{F4900FF6-3EAB-5C97-AD5D-1D4E7D8D5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936" y="2656751"/>
            <a:ext cx="103187" cy="1095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73" name="Oval 46">
            <a:extLst>
              <a:ext uri="{FF2B5EF4-FFF2-40B4-BE49-F238E27FC236}">
                <a16:creationId xmlns:a16="http://schemas.microsoft.com/office/drawing/2014/main" id="{CC990703-BB3F-56AB-79F7-0EC6D8381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6633418"/>
            <a:ext cx="82800" cy="82800"/>
          </a:xfrm>
          <a:prstGeom prst="ellipse">
            <a:avLst/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2400">
              <a:latin typeface="Times New Roman" panose="02020603050405020304" pitchFamily="18" charset="0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AF23F4CF-4916-AC0E-6364-AC90D605C892}"/>
              </a:ext>
            </a:extLst>
          </p:cNvPr>
          <p:cNvSpPr txBox="1"/>
          <p:nvPr/>
        </p:nvSpPr>
        <p:spPr>
          <a:xfrm>
            <a:off x="1222192" y="6448752"/>
            <a:ext cx="4581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Beam Intensity Monitor (Ion Chamber)</a:t>
            </a:r>
            <a:endParaRPr kumimoji="1" lang="ja-JP" altLang="en-US" dirty="0"/>
          </a:p>
        </p:txBody>
      </p:sp>
      <p:sp>
        <p:nvSpPr>
          <p:cNvPr id="75" name="Oval 63">
            <a:extLst>
              <a:ext uri="{FF2B5EF4-FFF2-40B4-BE49-F238E27FC236}">
                <a16:creationId xmlns:a16="http://schemas.microsoft.com/office/drawing/2014/main" id="{30F40CEB-3135-BBB6-D5AD-7E76D629B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7205" y="3339302"/>
            <a:ext cx="103187" cy="109537"/>
          </a:xfrm>
          <a:prstGeom prst="ellipse">
            <a:avLst/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latin typeface="Times New Roman" panose="02020603050405020304" pitchFamily="18" charset="0"/>
            </a:endParaRPr>
          </a:p>
        </p:txBody>
      </p:sp>
      <p:sp>
        <p:nvSpPr>
          <p:cNvPr id="76" name="Oval 46">
            <a:extLst>
              <a:ext uri="{FF2B5EF4-FFF2-40B4-BE49-F238E27FC236}">
                <a16:creationId xmlns:a16="http://schemas.microsoft.com/office/drawing/2014/main" id="{0164F7E7-0A30-FDBE-D4A5-B1717AE0C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800" y="5157192"/>
            <a:ext cx="82800" cy="82800"/>
          </a:xfrm>
          <a:prstGeom prst="ellipse">
            <a:avLst/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2400">
              <a:latin typeface="Times New Roman" panose="02020603050405020304" pitchFamily="18" charset="0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46A2D840-AE29-34FC-3A8A-F1BD961658EB}"/>
              </a:ext>
            </a:extLst>
          </p:cNvPr>
          <p:cNvSpPr txBox="1"/>
          <p:nvPr/>
        </p:nvSpPr>
        <p:spPr>
          <a:xfrm>
            <a:off x="1226668" y="5015468"/>
            <a:ext cx="368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Profile</a:t>
            </a:r>
            <a:r>
              <a:rPr kumimoji="1" lang="en-US" altLang="ja-JP" dirty="0"/>
              <a:t> Monitor (Ion Chamber)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826CA9E-F831-9722-26D8-8C456EB5C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9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Beam Diagnostic Devices in Primary Beamlines</a:t>
            </a:r>
            <a:endParaRPr kumimoji="1" lang="ja-JP" altLang="en-US" dirty="0"/>
          </a:p>
        </p:txBody>
      </p: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902224F8-08F2-02DA-E30D-97B9A7C3D68E}"/>
              </a:ext>
            </a:extLst>
          </p:cNvPr>
          <p:cNvCxnSpPr>
            <a:cxnSpLocks/>
          </p:cNvCxnSpPr>
          <p:nvPr/>
        </p:nvCxnSpPr>
        <p:spPr>
          <a:xfrm flipH="1">
            <a:off x="2035507" y="1628800"/>
            <a:ext cx="12214" cy="1800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>
            <a:extLst>
              <a:ext uri="{FF2B5EF4-FFF2-40B4-BE49-F238E27FC236}">
                <a16:creationId xmlns:a16="http://schemas.microsoft.com/office/drawing/2014/main" id="{BC6E4535-5374-2269-C7F9-84D208ED7318}"/>
              </a:ext>
            </a:extLst>
          </p:cNvPr>
          <p:cNvCxnSpPr/>
          <p:nvPr/>
        </p:nvCxnSpPr>
        <p:spPr>
          <a:xfrm flipH="1">
            <a:off x="1259632" y="1916832"/>
            <a:ext cx="7731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1" name="直線矢印コネクタ 80">
            <a:extLst>
              <a:ext uri="{FF2B5EF4-FFF2-40B4-BE49-F238E27FC236}">
                <a16:creationId xmlns:a16="http://schemas.microsoft.com/office/drawing/2014/main" id="{1314596C-AFC3-806D-EB6B-FF24E226D4B2}"/>
              </a:ext>
            </a:extLst>
          </p:cNvPr>
          <p:cNvCxnSpPr>
            <a:cxnSpLocks/>
          </p:cNvCxnSpPr>
          <p:nvPr/>
        </p:nvCxnSpPr>
        <p:spPr>
          <a:xfrm>
            <a:off x="2032744" y="1914668"/>
            <a:ext cx="1219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718BA1F9-1BD8-60B5-160F-1A0DA76DD6D0}"/>
              </a:ext>
            </a:extLst>
          </p:cNvPr>
          <p:cNvSpPr txBox="1"/>
          <p:nvPr/>
        </p:nvSpPr>
        <p:spPr>
          <a:xfrm>
            <a:off x="2176282" y="1238916"/>
            <a:ext cx="1605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Low vacuum</a:t>
            </a:r>
          </a:p>
          <a:p>
            <a:r>
              <a:rPr kumimoji="1" lang="en-US" altLang="ja-JP" dirty="0"/>
              <a:t>(about 1 Pa)</a:t>
            </a:r>
            <a:endParaRPr kumimoji="1" lang="ja-JP" altLang="en-US" dirty="0"/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90DF761F-753B-35F4-31A4-33D459CF447F}"/>
              </a:ext>
            </a:extLst>
          </p:cNvPr>
          <p:cNvSpPr txBox="1"/>
          <p:nvPr/>
        </p:nvSpPr>
        <p:spPr>
          <a:xfrm>
            <a:off x="182735" y="1238751"/>
            <a:ext cx="1903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High</a:t>
            </a:r>
            <a:r>
              <a:rPr kumimoji="1" lang="en-US" altLang="ja-JP" dirty="0"/>
              <a:t> vacuum</a:t>
            </a:r>
          </a:p>
          <a:p>
            <a:r>
              <a:rPr kumimoji="1" lang="en-US" altLang="ja-JP" dirty="0"/>
              <a:t>(about 10</a:t>
            </a:r>
            <a:r>
              <a:rPr kumimoji="1" lang="en-US" altLang="ja-JP" baseline="30000" dirty="0"/>
              <a:t>-7</a:t>
            </a:r>
            <a:r>
              <a:rPr kumimoji="1" lang="en-US" altLang="ja-JP" dirty="0"/>
              <a:t> Pa)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0356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D049CE-4195-C644-7E61-71687ED62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75" y="55714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RGIPM: Residual Gas Ionization Profile Monitor</a:t>
            </a:r>
            <a:endParaRPr kumimoji="1" lang="ja-JP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486443C-1F32-B146-9210-8E022A9CB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876" y="6208092"/>
            <a:ext cx="5129213" cy="17938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67D9754-E7D7-6FCF-AA33-3B5E53952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14" y="1428130"/>
            <a:ext cx="180975" cy="47688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9EA0262-45D8-9D44-7FC2-5DEF7B13C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567" y="2892599"/>
            <a:ext cx="1605516" cy="18002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endParaRPr lang="ja-JP" altLang="ja-JP" sz="2400">
              <a:latin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245BEE-6354-07DF-1114-9A154FCBD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139" y="2709242"/>
            <a:ext cx="2698750" cy="179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448C7A-1FAC-52B4-D556-C2225E66E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139" y="4695205"/>
            <a:ext cx="2698750" cy="179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ECDE98-3E2A-EC43-D8D8-741ACFF3E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526" y="3210892"/>
            <a:ext cx="360363" cy="365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74A36A-A725-113F-DB76-94B07C862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526" y="3560142"/>
            <a:ext cx="360363" cy="365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027FA6-18DA-5FE6-919B-9132118F0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526" y="3922092"/>
            <a:ext cx="360363" cy="365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CDD03B-5AF8-1206-F93C-7117F8A39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526" y="4280867"/>
            <a:ext cx="360363" cy="365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85B7E5-3B1F-CCDD-74C2-FD4BF8A0C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789" y="3222005"/>
            <a:ext cx="361950" cy="365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CE5946-0F8A-4EC1-73D9-E4B039DBD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789" y="3558555"/>
            <a:ext cx="361950" cy="365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96C1CC-C12A-099F-22E4-3E291777D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789" y="3917330"/>
            <a:ext cx="361950" cy="365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8134ED-409E-521F-0ACD-D24130C49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789" y="4291980"/>
            <a:ext cx="361950" cy="365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7CB882-44B0-2E25-580B-F72C05569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8939" y="1436067"/>
            <a:ext cx="3597275" cy="449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A23FB4-9160-EFCD-ACF7-2B1D391AD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9414" y="1891680"/>
            <a:ext cx="3598862" cy="9048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2B2B11-5B99-1F42-5D0D-AAFCB0E0C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464" y="5750892"/>
            <a:ext cx="3598862" cy="4492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DE7B66-5F88-737D-BAAE-A169A272B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464" y="5649292"/>
            <a:ext cx="3598862" cy="9048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2B980A-82A6-4E73-BDE8-CFCE29B73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876" y="1239217"/>
            <a:ext cx="5129213" cy="17938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8CA412-7873-7C64-CFCB-460203738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9939" y="1429717"/>
            <a:ext cx="177800" cy="476885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31" name="Line 48">
            <a:extLst>
              <a:ext uri="{FF2B5EF4-FFF2-40B4-BE49-F238E27FC236}">
                <a16:creationId xmlns:a16="http://schemas.microsoft.com/office/drawing/2014/main" id="{392B4DB4-8E30-3515-013D-EF50A9540C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1808" y="2891011"/>
            <a:ext cx="5043" cy="17930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" name="Text Box 49">
            <a:extLst>
              <a:ext uri="{FF2B5EF4-FFF2-40B4-BE49-F238E27FC236}">
                <a16:creationId xmlns:a16="http://schemas.microsoft.com/office/drawing/2014/main" id="{E1E75987-DDAF-7B3E-EBD2-9416E9400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5280" y="3861048"/>
            <a:ext cx="6126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dirty="0">
                <a:latin typeface="+mn-ea"/>
                <a:ea typeface="+mn-ea"/>
              </a:rPr>
              <a:t>100</a:t>
            </a:r>
          </a:p>
        </p:txBody>
      </p:sp>
      <p:sp>
        <p:nvSpPr>
          <p:cNvPr id="37" name="Line 54">
            <a:extLst>
              <a:ext uri="{FF2B5EF4-FFF2-40B4-BE49-F238E27FC236}">
                <a16:creationId xmlns:a16="http://schemas.microsoft.com/office/drawing/2014/main" id="{8AC4B39A-5597-5AE4-04D4-90689CEB46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6939" y="6154117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8" name="Line 55">
            <a:extLst>
              <a:ext uri="{FF2B5EF4-FFF2-40B4-BE49-F238E27FC236}">
                <a16:creationId xmlns:a16="http://schemas.microsoft.com/office/drawing/2014/main" id="{E5F601EC-C815-348D-8058-38A2FE6F19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4089" y="616523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9" name="Line 56">
            <a:extLst>
              <a:ext uri="{FF2B5EF4-FFF2-40B4-BE49-F238E27FC236}">
                <a16:creationId xmlns:a16="http://schemas.microsoft.com/office/drawing/2014/main" id="{B538B986-EF92-85AD-CF05-13FB8369352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3126" y="6535117"/>
            <a:ext cx="518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0" name="Text Box 57">
            <a:extLst>
              <a:ext uri="{FF2B5EF4-FFF2-40B4-BE49-F238E27FC236}">
                <a16:creationId xmlns:a16="http://schemas.microsoft.com/office/drawing/2014/main" id="{A3D29008-BA7E-5751-0261-41A245AFE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376" y="6500192"/>
            <a:ext cx="6126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+mn-ea"/>
                <a:ea typeface="+mn-ea"/>
              </a:rPr>
              <a:t>280</a:t>
            </a:r>
          </a:p>
        </p:txBody>
      </p:sp>
      <p:sp>
        <p:nvSpPr>
          <p:cNvPr id="41" name="Line 58">
            <a:extLst>
              <a:ext uri="{FF2B5EF4-FFF2-40B4-BE49-F238E27FC236}">
                <a16:creationId xmlns:a16="http://schemas.microsoft.com/office/drawing/2014/main" id="{0A8E373B-0164-C123-BF6F-E5AC5938BE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326" y="1232867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2" name="Line 59">
            <a:extLst>
              <a:ext uri="{FF2B5EF4-FFF2-40B4-BE49-F238E27FC236}">
                <a16:creationId xmlns:a16="http://schemas.microsoft.com/office/drawing/2014/main" id="{052BEBAB-98A4-0017-1F96-08A31EBD30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326" y="6382717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" name="Line 60">
            <a:extLst>
              <a:ext uri="{FF2B5EF4-FFF2-40B4-BE49-F238E27FC236}">
                <a16:creationId xmlns:a16="http://schemas.microsoft.com/office/drawing/2014/main" id="{C3981CAE-2E61-E432-A303-43928DF124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0726" y="1266205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4" name="Text Box 61">
            <a:extLst>
              <a:ext uri="{FF2B5EF4-FFF2-40B4-BE49-F238E27FC236}">
                <a16:creationId xmlns:a16="http://schemas.microsoft.com/office/drawing/2014/main" id="{3446F817-9A51-BBEA-9C04-5BBE9DDA6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3563317"/>
            <a:ext cx="6126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>
                <a:latin typeface="+mn-ea"/>
                <a:ea typeface="+mn-ea"/>
              </a:rPr>
              <a:t>280</a:t>
            </a:r>
          </a:p>
        </p:txBody>
      </p:sp>
      <p:sp>
        <p:nvSpPr>
          <p:cNvPr id="45" name="Rectangle 63">
            <a:extLst>
              <a:ext uri="{FF2B5EF4-FFF2-40B4-BE49-F238E27FC236}">
                <a16:creationId xmlns:a16="http://schemas.microsoft.com/office/drawing/2014/main" id="{68469509-378E-7CFE-7904-84CAE415D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289" y="2010742"/>
            <a:ext cx="3597275" cy="35988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EED2E81B-FD7D-B366-7B3B-C6DD0C739163}"/>
              </a:ext>
            </a:extLst>
          </p:cNvPr>
          <p:cNvSpPr txBox="1"/>
          <p:nvPr/>
        </p:nvSpPr>
        <p:spPr>
          <a:xfrm>
            <a:off x="372526" y="705004"/>
            <a:ext cx="1599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Type-100</a:t>
            </a:r>
            <a:endParaRPr kumimoji="1" lang="ja-JP" altLang="en-US" sz="2400" dirty="0"/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D793EB7D-D61B-2166-B59D-8F88EEB2A0F9}"/>
              </a:ext>
            </a:extLst>
          </p:cNvPr>
          <p:cNvCxnSpPr>
            <a:cxnSpLocks/>
            <a:endCxn id="18" idx="3"/>
          </p:cNvCxnSpPr>
          <p:nvPr/>
        </p:nvCxnSpPr>
        <p:spPr>
          <a:xfrm flipH="1">
            <a:off x="5856214" y="1660699"/>
            <a:ext cx="10288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B5176B36-1566-B257-82EB-35350A007DFA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5414889" y="2798936"/>
            <a:ext cx="14593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91F1FD53-B09D-B4ED-9A2B-42F89D18C4F1}"/>
              </a:ext>
            </a:extLst>
          </p:cNvPr>
          <p:cNvCxnSpPr>
            <a:cxnSpLocks/>
          </p:cNvCxnSpPr>
          <p:nvPr/>
        </p:nvCxnSpPr>
        <p:spPr>
          <a:xfrm flipH="1">
            <a:off x="5414889" y="4784898"/>
            <a:ext cx="14701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6D63C53C-38EE-E124-C612-C3102E20FDB2}"/>
              </a:ext>
            </a:extLst>
          </p:cNvPr>
          <p:cNvCxnSpPr>
            <a:cxnSpLocks/>
          </p:cNvCxnSpPr>
          <p:nvPr/>
        </p:nvCxnSpPr>
        <p:spPr>
          <a:xfrm flipH="1" flipV="1">
            <a:off x="5414888" y="3573016"/>
            <a:ext cx="1459315" cy="16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楕円 52">
            <a:extLst>
              <a:ext uri="{FF2B5EF4-FFF2-40B4-BE49-F238E27FC236}">
                <a16:creationId xmlns:a16="http://schemas.microsoft.com/office/drawing/2014/main" id="{DCE33080-8AA1-E770-9576-453721E2E703}"/>
              </a:ext>
            </a:extLst>
          </p:cNvPr>
          <p:cNvSpPr/>
          <p:nvPr/>
        </p:nvSpPr>
        <p:spPr>
          <a:xfrm>
            <a:off x="3905652" y="3573016"/>
            <a:ext cx="306308" cy="30323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74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16609354-238B-E13C-C452-CD0805EC4285}"/>
              </a:ext>
            </a:extLst>
          </p:cNvPr>
          <p:cNvSpPr txBox="1"/>
          <p:nvPr/>
        </p:nvSpPr>
        <p:spPr>
          <a:xfrm>
            <a:off x="3172290" y="3547261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Beam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9DFB166B-B30C-AED2-FA1C-EDBA6AA3252E}"/>
              </a:ext>
            </a:extLst>
          </p:cNvPr>
          <p:cNvSpPr txBox="1"/>
          <p:nvPr/>
        </p:nvSpPr>
        <p:spPr>
          <a:xfrm>
            <a:off x="6874203" y="1358589"/>
            <a:ext cx="2315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Permanent Magnet</a:t>
            </a:r>
          </a:p>
          <a:p>
            <a:r>
              <a:rPr lang="en-US" altLang="ja-JP" dirty="0"/>
              <a:t>(Sr Ferrite)</a:t>
            </a:r>
            <a:endParaRPr kumimoji="1" lang="ja-JP" altLang="en-US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01C9542B-5BA1-54E4-4E65-22076C9F5011}"/>
              </a:ext>
            </a:extLst>
          </p:cNvPr>
          <p:cNvSpPr txBox="1"/>
          <p:nvPr/>
        </p:nvSpPr>
        <p:spPr>
          <a:xfrm>
            <a:off x="3712580" y="5121801"/>
            <a:ext cx="185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0.3 Pa vacuum</a:t>
            </a:r>
            <a:endParaRPr kumimoji="1" lang="ja-JP" altLang="en-US" dirty="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C50A0CFB-F1BC-B780-0E5E-6A34810D9159}"/>
              </a:ext>
            </a:extLst>
          </p:cNvPr>
          <p:cNvSpPr txBox="1"/>
          <p:nvPr/>
        </p:nvSpPr>
        <p:spPr>
          <a:xfrm>
            <a:off x="6885061" y="2488336"/>
            <a:ext cx="2287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Negative electrode</a:t>
            </a:r>
          </a:p>
          <a:p>
            <a:r>
              <a:rPr kumimoji="1" lang="en-US" altLang="ja-JP" dirty="0"/>
              <a:t>(</a:t>
            </a:r>
            <a:r>
              <a:rPr lang="en-US" altLang="ja-JP" dirty="0"/>
              <a:t>-100 V)</a:t>
            </a:r>
            <a:endParaRPr kumimoji="1" lang="ja-JP" altLang="en-US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C5C8AF14-9DE6-594C-E761-D265C2BF5C47}"/>
              </a:ext>
            </a:extLst>
          </p:cNvPr>
          <p:cNvSpPr txBox="1"/>
          <p:nvPr/>
        </p:nvSpPr>
        <p:spPr>
          <a:xfrm>
            <a:off x="6874203" y="3435127"/>
            <a:ext cx="229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Electric field shaping electrodes</a:t>
            </a:r>
            <a:endParaRPr kumimoji="1" lang="ja-JP" altLang="en-US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7457E42A-281A-27D0-4229-9624BC2E7C2F}"/>
              </a:ext>
            </a:extLst>
          </p:cNvPr>
          <p:cNvSpPr txBox="1"/>
          <p:nvPr/>
        </p:nvSpPr>
        <p:spPr>
          <a:xfrm>
            <a:off x="6874203" y="4551426"/>
            <a:ext cx="229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32 channel readout electrodes</a:t>
            </a:r>
          </a:p>
          <a:p>
            <a:r>
              <a:rPr kumimoji="1" lang="en-US" altLang="ja-JP" dirty="0"/>
              <a:t>(1 mm pitch)</a:t>
            </a:r>
            <a:endParaRPr kumimoji="1" lang="ja-JP" altLang="en-US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A282DE7E-39DC-8E94-2346-8EB38CDC01C3}"/>
              </a:ext>
            </a:extLst>
          </p:cNvPr>
          <p:cNvSpPr txBox="1"/>
          <p:nvPr/>
        </p:nvSpPr>
        <p:spPr>
          <a:xfrm>
            <a:off x="3153673" y="4239905"/>
            <a:ext cx="1871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uniform magnetic field</a:t>
            </a:r>
          </a:p>
          <a:p>
            <a:r>
              <a:rPr kumimoji="1" lang="en-US" altLang="ja-JP" sz="1200" dirty="0"/>
              <a:t>(400</a:t>
            </a:r>
            <a:r>
              <a:rPr lang="en-US" altLang="ja-JP" sz="1200" dirty="0"/>
              <a:t> gauss)</a:t>
            </a:r>
            <a:endParaRPr kumimoji="1" lang="ja-JP" altLang="en-US" sz="1200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DA5AA656-B6B9-6D77-C475-C4B33F13CD0F}"/>
              </a:ext>
            </a:extLst>
          </p:cNvPr>
          <p:cNvSpPr txBox="1"/>
          <p:nvPr/>
        </p:nvSpPr>
        <p:spPr>
          <a:xfrm>
            <a:off x="277447" y="5819231"/>
            <a:ext cx="9525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Y. Sato</a:t>
            </a:r>
          </a:p>
          <a:p>
            <a:r>
              <a:rPr kumimoji="1" lang="en-US" altLang="ja-JP" sz="1100" dirty="0"/>
              <a:t>3</a:t>
            </a:r>
            <a:r>
              <a:rPr kumimoji="1" lang="en-US" altLang="ja-JP" sz="1100" baseline="30000" dirty="0"/>
              <a:t>rd</a:t>
            </a:r>
            <a:r>
              <a:rPr kumimoji="1" lang="en-US" altLang="ja-JP" sz="1100" dirty="0"/>
              <a:t> IPM WS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983476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ABD013-DCCF-8864-31E4-F5E5079CA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Features of Hadron Beam Profile Monitors</a:t>
            </a:r>
            <a:r>
              <a:rPr lang="en-US" altLang="ja-JP" dirty="0"/>
              <a:t>(RGIPM)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806D76-920E-E09C-C702-992744B8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dirty="0">
                <a:solidFill>
                  <a:srgbClr val="C00000"/>
                </a:solidFill>
              </a:rPr>
              <a:t>Non-destructive</a:t>
            </a:r>
          </a:p>
          <a:p>
            <a:r>
              <a:rPr lang="en-US" altLang="ja-JP" dirty="0">
                <a:solidFill>
                  <a:srgbClr val="C00000"/>
                </a:solidFill>
              </a:rPr>
              <a:t>Maintenance free</a:t>
            </a:r>
          </a:p>
          <a:p>
            <a:pPr lvl="1"/>
            <a:r>
              <a:rPr lang="en-US" altLang="ja-JP" dirty="0"/>
              <a:t>Use the Sr ferrite permanent magnet</a:t>
            </a:r>
          </a:p>
          <a:p>
            <a:pPr lvl="1"/>
            <a:r>
              <a:rPr lang="en-US" altLang="ja-JP" dirty="0"/>
              <a:t>No amplification devices</a:t>
            </a:r>
          </a:p>
          <a:p>
            <a:pPr lvl="1"/>
            <a:r>
              <a:rPr lang="en-US" altLang="ja-JP" dirty="0"/>
              <a:t>High radiation resistant materials: inorganic resistances, ceramic or glass epoxy substrate, and so on. </a:t>
            </a:r>
          </a:p>
          <a:p>
            <a:pPr lvl="1"/>
            <a:r>
              <a:rPr lang="en-US" altLang="ja-JP" dirty="0">
                <a:solidFill>
                  <a:srgbClr val="C00000"/>
                </a:solidFill>
              </a:rPr>
              <a:t>Operating in high radiation environments such as 1 m upstream of A line target called T1(50 % loss)</a:t>
            </a:r>
          </a:p>
          <a:p>
            <a:pPr lvl="2"/>
            <a:r>
              <a:rPr lang="en-US" altLang="ja-JP" dirty="0">
                <a:solidFill>
                  <a:srgbClr val="C00000"/>
                </a:solidFill>
              </a:rPr>
              <a:t>about 2 </a:t>
            </a:r>
            <a:r>
              <a:rPr lang="en-US" altLang="ja-JP" dirty="0" err="1">
                <a:solidFill>
                  <a:srgbClr val="C00000"/>
                </a:solidFill>
              </a:rPr>
              <a:t>MGy</a:t>
            </a:r>
            <a:r>
              <a:rPr lang="en-US" altLang="ja-JP" dirty="0">
                <a:solidFill>
                  <a:srgbClr val="C00000"/>
                </a:solidFill>
              </a:rPr>
              <a:t>/year (10</a:t>
            </a:r>
            <a:r>
              <a:rPr lang="en-US" altLang="ja-JP" baseline="30000" dirty="0">
                <a:solidFill>
                  <a:srgbClr val="C00000"/>
                </a:solidFill>
              </a:rPr>
              <a:t>14</a:t>
            </a:r>
            <a:r>
              <a:rPr lang="en-US" altLang="ja-JP" dirty="0">
                <a:solidFill>
                  <a:srgbClr val="C00000"/>
                </a:solidFill>
              </a:rPr>
              <a:t> protons/s, 2500 h/year operation)</a:t>
            </a:r>
          </a:p>
          <a:p>
            <a:pPr lvl="1"/>
            <a:r>
              <a:rPr lang="en-US" altLang="ja-JP" dirty="0">
                <a:solidFill>
                  <a:srgbClr val="C00000"/>
                </a:solidFill>
              </a:rPr>
              <a:t>No maintenance and replacement since the first beam in 2009.</a:t>
            </a:r>
          </a:p>
          <a:p>
            <a:r>
              <a:rPr kumimoji="1" lang="en-US" altLang="ja-JP" dirty="0"/>
              <a:t>Shot by shot</a:t>
            </a:r>
            <a:r>
              <a:rPr lang="en-US" altLang="ja-JP" dirty="0"/>
              <a:t> or time division (about 8 division) measurement</a:t>
            </a:r>
          </a:p>
          <a:p>
            <a:pPr lvl="1"/>
            <a:r>
              <a:rPr lang="en-US" altLang="ja-JP" dirty="0"/>
              <a:t>Monitor beam width and beam position and stop abnormal beams</a:t>
            </a:r>
          </a:p>
          <a:p>
            <a:r>
              <a:rPr lang="en-US" altLang="ja-JP" dirty="0"/>
              <a:t>Different types of RGIPM depending on beam size</a:t>
            </a:r>
          </a:p>
          <a:p>
            <a:pPr lvl="1"/>
            <a:r>
              <a:rPr lang="en-US" altLang="ja-JP" dirty="0"/>
              <a:t>Beam detection</a:t>
            </a:r>
            <a:r>
              <a:rPr kumimoji="1" lang="en-US" altLang="ja-JP" dirty="0"/>
              <a:t> region: 100 </a:t>
            </a:r>
            <a:r>
              <a:rPr kumimoji="1" lang="en-US" altLang="ja-JP" dirty="0" err="1"/>
              <a:t>mm</a:t>
            </a:r>
            <a:r>
              <a:rPr kumimoji="1" lang="en-US" altLang="ja-JP" dirty="0" err="1">
                <a:latin typeface="Symbol" panose="05050102010706020507" pitchFamily="18" charset="2"/>
              </a:rPr>
              <a:t>f</a:t>
            </a:r>
            <a:r>
              <a:rPr kumimoji="1" lang="en-US" altLang="ja-JP" dirty="0"/>
              <a:t>, 300 </a:t>
            </a:r>
            <a:r>
              <a:rPr kumimoji="1" lang="en-US" altLang="ja-JP" dirty="0" err="1"/>
              <a:t>mm</a:t>
            </a:r>
            <a:r>
              <a:rPr kumimoji="1" lang="en-US" altLang="ja-JP" dirty="0" err="1">
                <a:latin typeface="Symbol" panose="05050102010706020507" pitchFamily="18" charset="2"/>
              </a:rPr>
              <a:t>f</a:t>
            </a:r>
            <a:r>
              <a:rPr kumimoji="1" lang="en-US" altLang="ja-JP" dirty="0"/>
              <a:t>, and 400 </a:t>
            </a:r>
            <a:r>
              <a:rPr kumimoji="1" lang="en-US" altLang="ja-JP" dirty="0" err="1"/>
              <a:t>mm</a:t>
            </a:r>
            <a:r>
              <a:rPr kumimoji="1" lang="en-US" altLang="ja-JP" dirty="0" err="1">
                <a:latin typeface="Symbol" panose="05050102010706020507" pitchFamily="18" charset="2"/>
              </a:rPr>
              <a:t>f</a:t>
            </a:r>
            <a:endParaRPr kumimoji="1" lang="en-US" altLang="ja-JP" dirty="0">
              <a:latin typeface="Symbol" panose="05050102010706020507" pitchFamily="18" charset="2"/>
            </a:endParaRPr>
          </a:p>
          <a:p>
            <a:pPr lvl="1"/>
            <a:r>
              <a:rPr lang="en-US" altLang="ja-JP" dirty="0">
                <a:latin typeface="+mn-ea"/>
              </a:rPr>
              <a:t>Readout electrode</a:t>
            </a:r>
            <a:r>
              <a:rPr kumimoji="1" lang="en-US" altLang="ja-JP" dirty="0">
                <a:latin typeface="+mn-ea"/>
              </a:rPr>
              <a:t> pad pitch: 1 mm, 3 mm, 6 mm, 10 mm</a:t>
            </a:r>
          </a:p>
          <a:p>
            <a:pPr lvl="1"/>
            <a:endParaRPr kumimoji="1" lang="ja-JP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28048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3AC32E-76D3-B8E4-40C5-95D2D6EB0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Using the RGIPM</a:t>
            </a:r>
            <a:r>
              <a:rPr kumimoji="1" lang="en-US" altLang="ja-JP" dirty="0"/>
              <a:t> as the HD Profile </a:t>
            </a:r>
            <a:r>
              <a:rPr lang="en-US" altLang="ja-JP" dirty="0"/>
              <a:t>M</a:t>
            </a:r>
            <a:r>
              <a:rPr kumimoji="1" lang="en-US" altLang="ja-JP" dirty="0"/>
              <a:t>onitors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E92821-5C8A-B96A-9828-54C890A63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/>
              <a:t>Solve small S/N ratio problem</a:t>
            </a:r>
          </a:p>
          <a:p>
            <a:pPr lvl="1"/>
            <a:r>
              <a:rPr lang="en-US" altLang="ja-JP" dirty="0"/>
              <a:t>Slow extraction and single pass beamline: Signal per unit time is much smaller than that of pulsed and circulating beam     Small S</a:t>
            </a:r>
          </a:p>
          <a:p>
            <a:pPr lvl="1"/>
            <a:r>
              <a:rPr lang="en-US" altLang="ja-JP" dirty="0"/>
              <a:t>Large background: foil, target, dump, SX devices, and so on      Large N</a:t>
            </a:r>
          </a:p>
          <a:p>
            <a:pPr lvl="1"/>
            <a:r>
              <a:rPr lang="en-US" altLang="ja-JP" dirty="0"/>
              <a:t>MCP to enhance signal amount cannot be used: Large background causes large noise, and saturate MCP signal.</a:t>
            </a:r>
          </a:p>
          <a:p>
            <a:pPr lvl="1"/>
            <a:r>
              <a:rPr lang="en-US" altLang="ja-JP" dirty="0">
                <a:solidFill>
                  <a:srgbClr val="C00000"/>
                </a:solidFill>
              </a:rPr>
              <a:t>Successfully enhance signal by controlling vacuum to about 1 Pa level</a:t>
            </a:r>
          </a:p>
          <a:p>
            <a:pPr lvl="1"/>
            <a:r>
              <a:rPr lang="en-US" altLang="ja-JP" dirty="0">
                <a:solidFill>
                  <a:srgbClr val="C00000"/>
                </a:solidFill>
              </a:rPr>
              <a:t>Successfully improve S/N ratio by integrating the signal.</a:t>
            </a:r>
          </a:p>
          <a:p>
            <a:r>
              <a:rPr lang="en-US" altLang="ja-JP" dirty="0"/>
              <a:t>Suppress</a:t>
            </a:r>
            <a:r>
              <a:rPr kumimoji="1" lang="en-US" altLang="ja-JP" dirty="0"/>
              <a:t> beam width broadening effect</a:t>
            </a:r>
          </a:p>
          <a:p>
            <a:pPr lvl="1"/>
            <a:r>
              <a:rPr lang="en-US" altLang="ja-JP" dirty="0"/>
              <a:t>Relatively low vacuum causes the beam width broadening due to the diffusion of drifting electron.</a:t>
            </a:r>
          </a:p>
          <a:p>
            <a:pPr lvl="1"/>
            <a:r>
              <a:rPr kumimoji="1" lang="en-US" altLang="ja-JP" dirty="0">
                <a:solidFill>
                  <a:srgbClr val="C00000"/>
                </a:solidFill>
              </a:rPr>
              <a:t>Successfully suppress this effect by applying a  magnetic field </a:t>
            </a:r>
            <a:r>
              <a:rPr kumimoji="1" lang="en-US" altLang="ja-JP" dirty="0"/>
              <a:t>about 200 to 400 Gauss depending on the beam size. </a:t>
            </a:r>
          </a:p>
          <a:p>
            <a:endParaRPr lang="ja-JP" altLang="en-US" dirty="0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9CE0FEC7-005B-2705-BC46-E28294B8FCFF}"/>
              </a:ext>
            </a:extLst>
          </p:cNvPr>
          <p:cNvSpPr/>
          <p:nvPr/>
        </p:nvSpPr>
        <p:spPr>
          <a:xfrm>
            <a:off x="2117238" y="2437115"/>
            <a:ext cx="216024" cy="288032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DE0CDE68-327D-1AD7-83FF-E17D53368A13}"/>
              </a:ext>
            </a:extLst>
          </p:cNvPr>
          <p:cNvSpPr/>
          <p:nvPr/>
        </p:nvSpPr>
        <p:spPr>
          <a:xfrm>
            <a:off x="1771600" y="2982145"/>
            <a:ext cx="216024" cy="288032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119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コンテンツ プレースホルダー 18" descr="屋内, テーブル, 座る, 部屋 が含まれている画像&#10;&#10;自動的に生成された説明">
            <a:extLst>
              <a:ext uri="{FF2B5EF4-FFF2-40B4-BE49-F238E27FC236}">
                <a16:creationId xmlns:a16="http://schemas.microsoft.com/office/drawing/2014/main" id="{DB3D01B9-9A64-89D5-2A57-548D056BCA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4" r="7865"/>
          <a:stretch/>
        </p:blipFill>
        <p:spPr>
          <a:xfrm>
            <a:off x="692458" y="2492896"/>
            <a:ext cx="3414785" cy="3657600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004969E-512B-496E-C266-DBCBF0DA8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Photos of the Installed RGIPM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6117EED-665A-403F-3209-313FB5B6D5EA}"/>
              </a:ext>
            </a:extLst>
          </p:cNvPr>
          <p:cNvSpPr txBox="1"/>
          <p:nvPr/>
        </p:nvSpPr>
        <p:spPr>
          <a:xfrm>
            <a:off x="1619672" y="1538079"/>
            <a:ext cx="1599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Type-300</a:t>
            </a:r>
            <a:endParaRPr kumimoji="1" lang="ja-JP" altLang="en-US" sz="2400" dirty="0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F20D09BD-4E1A-A919-526F-A11EB1BFF444}"/>
              </a:ext>
            </a:extLst>
          </p:cNvPr>
          <p:cNvCxnSpPr>
            <a:cxnSpLocks/>
          </p:cNvCxnSpPr>
          <p:nvPr/>
        </p:nvCxnSpPr>
        <p:spPr>
          <a:xfrm>
            <a:off x="1187624" y="6369612"/>
            <a:ext cx="188907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9B1A873-ECD2-B773-4D6B-3CF83181E67B}"/>
              </a:ext>
            </a:extLst>
          </p:cNvPr>
          <p:cNvSpPr txBox="1"/>
          <p:nvPr/>
        </p:nvSpPr>
        <p:spPr>
          <a:xfrm>
            <a:off x="1722319" y="6398696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114</a:t>
            </a:r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763FF62-350C-DD85-7AA3-FD7C7CD77370}"/>
              </a:ext>
            </a:extLst>
          </p:cNvPr>
          <p:cNvSpPr txBox="1"/>
          <p:nvPr/>
        </p:nvSpPr>
        <p:spPr>
          <a:xfrm>
            <a:off x="1500909" y="4781920"/>
            <a:ext cx="1601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</a:rPr>
              <a:t>Permanent Magnet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F03B769-2E79-2D0B-5969-D26AC58DDD2E}"/>
              </a:ext>
            </a:extLst>
          </p:cNvPr>
          <p:cNvSpPr txBox="1"/>
          <p:nvPr/>
        </p:nvSpPr>
        <p:spPr>
          <a:xfrm>
            <a:off x="2089033" y="3866992"/>
            <a:ext cx="942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</a:rPr>
              <a:t>Horizont</a:t>
            </a:r>
            <a:r>
              <a:rPr kumimoji="1" lang="en-US" altLang="ja-JP" sz="1200" dirty="0">
                <a:solidFill>
                  <a:schemeClr val="bg1"/>
                </a:solidFill>
              </a:rPr>
              <a:t>al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4286183-53F3-6554-29D5-8A70A45CC5D6}"/>
              </a:ext>
            </a:extLst>
          </p:cNvPr>
          <p:cNvSpPr txBox="1"/>
          <p:nvPr/>
        </p:nvSpPr>
        <p:spPr>
          <a:xfrm>
            <a:off x="5354943" y="3735162"/>
            <a:ext cx="740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Vertical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4F3BD16-A6E1-2B28-C758-9C02CB698891}"/>
              </a:ext>
            </a:extLst>
          </p:cNvPr>
          <p:cNvSpPr txBox="1"/>
          <p:nvPr/>
        </p:nvSpPr>
        <p:spPr>
          <a:xfrm>
            <a:off x="6095467" y="3743384"/>
            <a:ext cx="942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</a:rPr>
              <a:t>Horizont</a:t>
            </a:r>
            <a:r>
              <a:rPr kumimoji="1" lang="en-US" altLang="ja-JP" sz="1200" dirty="0">
                <a:solidFill>
                  <a:schemeClr val="bg1"/>
                </a:solidFill>
              </a:rPr>
              <a:t>al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pic>
        <p:nvPicPr>
          <p:cNvPr id="20" name="コンテンツ プレースホルダー 15" descr="屋内, 戸棚, オーブン, ステンレス が含まれている画像&#10;&#10;自動的に生成された説明">
            <a:extLst>
              <a:ext uri="{FF2B5EF4-FFF2-40B4-BE49-F238E27FC236}">
                <a16:creationId xmlns:a16="http://schemas.microsoft.com/office/drawing/2014/main" id="{D429BDDF-F328-FCBB-2154-48B4239CE9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772" y="2452628"/>
            <a:ext cx="3511296" cy="2633472"/>
          </a:xfr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A233A09-5970-EA94-8D54-1C2EE583C4AF}"/>
              </a:ext>
            </a:extLst>
          </p:cNvPr>
          <p:cNvSpPr txBox="1"/>
          <p:nvPr/>
        </p:nvSpPr>
        <p:spPr>
          <a:xfrm>
            <a:off x="4478460" y="1456939"/>
            <a:ext cx="4486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Type-300</a:t>
            </a:r>
            <a:r>
              <a:rPr lang="en-US" altLang="ja-JP" sz="2400" dirty="0"/>
              <a:t> rear</a:t>
            </a:r>
            <a:r>
              <a:rPr kumimoji="1" lang="en-US" altLang="ja-JP" sz="2400" dirty="0"/>
              <a:t> view of internal electrode</a:t>
            </a:r>
            <a:endParaRPr kumimoji="1" lang="ja-JP" altLang="en-US" sz="2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BC48A30-D266-6B45-3D1A-F43370E20C59}"/>
              </a:ext>
            </a:extLst>
          </p:cNvPr>
          <p:cNvSpPr txBox="1"/>
          <p:nvPr/>
        </p:nvSpPr>
        <p:spPr>
          <a:xfrm>
            <a:off x="1500909" y="4011170"/>
            <a:ext cx="740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Vertical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92FDCBC6-56D0-DC60-6778-D63C5AF875D9}"/>
              </a:ext>
            </a:extLst>
          </p:cNvPr>
          <p:cNvCxnSpPr/>
          <p:nvPr/>
        </p:nvCxnSpPr>
        <p:spPr>
          <a:xfrm flipV="1">
            <a:off x="1871171" y="4507285"/>
            <a:ext cx="0" cy="27403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7372C5E4-1ABD-3096-535B-5DB1629D50AC}"/>
              </a:ext>
            </a:extLst>
          </p:cNvPr>
          <p:cNvCxnSpPr/>
          <p:nvPr/>
        </p:nvCxnSpPr>
        <p:spPr>
          <a:xfrm flipV="1">
            <a:off x="2483768" y="4509120"/>
            <a:ext cx="0" cy="27403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E6BBBDA-F6F9-137E-86FB-DB10A0325FCD}"/>
              </a:ext>
            </a:extLst>
          </p:cNvPr>
          <p:cNvSpPr txBox="1"/>
          <p:nvPr/>
        </p:nvSpPr>
        <p:spPr>
          <a:xfrm>
            <a:off x="4565520" y="2527621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readout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4A47DCD-592D-9D6C-6A92-1275C85F79F4}"/>
              </a:ext>
            </a:extLst>
          </p:cNvPr>
          <p:cNvSpPr txBox="1"/>
          <p:nvPr/>
        </p:nvSpPr>
        <p:spPr>
          <a:xfrm>
            <a:off x="8004320" y="3673607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electrodes</a:t>
            </a:r>
            <a:endParaRPr kumimoji="1" lang="ja-JP" altLang="en-US" sz="1600" dirty="0"/>
          </a:p>
        </p:txBody>
      </p:sp>
      <p:sp>
        <p:nvSpPr>
          <p:cNvPr id="17" name="左中かっこ 16">
            <a:extLst>
              <a:ext uri="{FF2B5EF4-FFF2-40B4-BE49-F238E27FC236}">
                <a16:creationId xmlns:a16="http://schemas.microsoft.com/office/drawing/2014/main" id="{2E86F279-3663-0C29-1D14-EBE7894BE536}"/>
              </a:ext>
            </a:extLst>
          </p:cNvPr>
          <p:cNvSpPr/>
          <p:nvPr/>
        </p:nvSpPr>
        <p:spPr>
          <a:xfrm flipH="1">
            <a:off x="7884368" y="2609731"/>
            <a:ext cx="216024" cy="244918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394CCA8-4586-62B8-18CD-7B9CEC32ABDA}"/>
              </a:ext>
            </a:extLst>
          </p:cNvPr>
          <p:cNvSpPr txBox="1"/>
          <p:nvPr/>
        </p:nvSpPr>
        <p:spPr>
          <a:xfrm>
            <a:off x="4398553" y="5319698"/>
            <a:ext cx="4621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No destructive material on beam</a:t>
            </a:r>
          </a:p>
        </p:txBody>
      </p:sp>
    </p:spTree>
    <p:extLst>
      <p:ext uri="{BB962C8B-B14F-4D97-AF65-F5344CB8AC3E}">
        <p14:creationId xmlns:p14="http://schemas.microsoft.com/office/powerpoint/2010/main" val="68379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Meiryo UI"/>
        <a:ea typeface="メイリオ"/>
        <a:cs typeface=""/>
      </a:majorFont>
      <a:minorFont>
        <a:latin typeface="Meiryo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3" id="{FC9FB47E-CCA3-440D-89EA-0410B749737B}" vid="{C2A34540-01FC-4141-BC4B-8B6C2B1A726B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TM03090434[[fn=木版活字]]</Template>
  <TotalTime>49832</TotalTime>
  <Words>1794</Words>
  <Application>Microsoft Office PowerPoint</Application>
  <PresentationFormat>画面に合わせる (4:3)</PresentationFormat>
  <Paragraphs>331</Paragraphs>
  <Slides>25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2" baseType="lpstr">
      <vt:lpstr>Meiryo UI</vt:lpstr>
      <vt:lpstr>游ゴシック</vt:lpstr>
      <vt:lpstr>Arial</vt:lpstr>
      <vt:lpstr>Calibri</vt:lpstr>
      <vt:lpstr>Symbol</vt:lpstr>
      <vt:lpstr>Times New Roman</vt:lpstr>
      <vt:lpstr>Office ​​テーマ</vt:lpstr>
      <vt:lpstr>Position and beam size measurements for unbunched beams in transfer lines</vt:lpstr>
      <vt:lpstr>Outline</vt:lpstr>
      <vt:lpstr>J-PARC Hadron Experimental Facility</vt:lpstr>
      <vt:lpstr>J-PARC Hadron Primary Beamline</vt:lpstr>
      <vt:lpstr>Beam Diagnostic Devices in Primary Beamlines</vt:lpstr>
      <vt:lpstr>RGIPM: Residual Gas Ionization Profile Monitor</vt:lpstr>
      <vt:lpstr>Features of Hadron Beam Profile Monitors(RGIPM)</vt:lpstr>
      <vt:lpstr>Using the RGIPM as the HD Profile Monitors</vt:lpstr>
      <vt:lpstr>Photos of the Installed RGIPM</vt:lpstr>
      <vt:lpstr>Readout Electronics and DAQ</vt:lpstr>
      <vt:lpstr>Display Screen of the RGIPM</vt:lpstr>
      <vt:lpstr>Emittance Measurement @A line 30 GeV beam</vt:lpstr>
      <vt:lpstr>Profile Drift in Typical One Spill@T1</vt:lpstr>
      <vt:lpstr>Long-Term Profile Stability@T1</vt:lpstr>
      <vt:lpstr>Long-Term Profile Yield Stability@T1</vt:lpstr>
      <vt:lpstr>Long-Term Profile Stability for 8 GeV Bunched Beam @B line Collimator</vt:lpstr>
      <vt:lpstr>Summary</vt:lpstr>
      <vt:lpstr>Vacuum dependence</vt:lpstr>
      <vt:lpstr>Vacuum dependence of profile width</vt:lpstr>
      <vt:lpstr>Correlation between MR MWPM and T1 RGIPM</vt:lpstr>
      <vt:lpstr>OTR(Optical Transition Radiation)</vt:lpstr>
      <vt:lpstr>HGRGPM (High Gain Residual Gas Profile Monitor)</vt:lpstr>
      <vt:lpstr>Photos of the Installed RGIPM</vt:lpstr>
      <vt:lpstr>T1 Target</vt:lpstr>
      <vt:lpstr>Magnetic Pole Cross Section of the Lambertson Magnet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Position and beam size measurements for unbunched beams in transfer lines</dc:title>
  <dc:creator>TOYODA Akihisa</dc:creator>
  <cp:lastModifiedBy>TOYODA Akihisa</cp:lastModifiedBy>
  <cp:revision>141</cp:revision>
  <dcterms:created xsi:type="dcterms:W3CDTF">2023-12-18T02:33:35Z</dcterms:created>
  <dcterms:modified xsi:type="dcterms:W3CDTF">2024-02-07T06:56:58Z</dcterms:modified>
</cp:coreProperties>
</file>