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sldIdLst>
    <p:sldId id="256" r:id="rId2"/>
    <p:sldId id="280" r:id="rId3"/>
    <p:sldId id="282" r:id="rId4"/>
    <p:sldId id="316" r:id="rId5"/>
    <p:sldId id="297" r:id="rId6"/>
    <p:sldId id="298" r:id="rId7"/>
    <p:sldId id="296" r:id="rId8"/>
    <p:sldId id="299" r:id="rId9"/>
    <p:sldId id="292" r:id="rId10"/>
    <p:sldId id="301" r:id="rId11"/>
    <p:sldId id="291" r:id="rId12"/>
    <p:sldId id="307" r:id="rId13"/>
    <p:sldId id="308" r:id="rId14"/>
    <p:sldId id="310" r:id="rId15"/>
    <p:sldId id="309" r:id="rId16"/>
    <p:sldId id="311" r:id="rId17"/>
    <p:sldId id="313" r:id="rId18"/>
    <p:sldId id="315" r:id="rId19"/>
    <p:sldId id="287" r:id="rId20"/>
    <p:sldId id="314" r:id="rId21"/>
    <p:sldId id="278" r:id="rId22"/>
  </p:sldIdLst>
  <p:sldSz cx="12192000" cy="6858000"/>
  <p:notesSz cx="6858000" cy="12192000"/>
  <p:defaultTextStyle>
    <a:defPPr>
      <a:defRPr lang="en-US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8D326A9-A81B-9881-C969-13F38E75D658}">
  <a:tblStyle styleId="{88D326A9-A81B-9881-C969-13F38E75D658}" styleName="Medium Style 3">
    <a:wholeTbl>
      <a:tcTxStyle>
        <a:fontRef idx="minor"/>
        <a:schemeClr val="dk1"/>
      </a:tcTxStyle>
      <a:tcStyle>
        <a:tcBdr>
          <a:left>
            <a:ln w="12700">
              <a:noFill/>
            </a:ln>
          </a:left>
          <a:right>
            <a:ln w="12700">
              <a:noFill/>
            </a:ln>
          </a:right>
          <a:top>
            <a:ln w="25400">
              <a:solidFill>
                <a:schemeClr val="dk1"/>
              </a:solidFill>
            </a:ln>
          </a:top>
          <a:bottom>
            <a:ln w="25400">
              <a:solidFill>
                <a:schemeClr val="dk1"/>
              </a:solidFill>
            </a:ln>
          </a:bottom>
          <a:insideH>
            <a:ln w="12700">
              <a:noFill/>
            </a:ln>
          </a:insideH>
          <a:insideV>
            <a:ln w="12700"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band2V>
      <a:tcStyle>
        <a:tcBdr/>
        <a:fill>
          <a:solidFill>
            <a:schemeClr val="dk1">
              <a:tint val="20000"/>
            </a:schemeClr>
          </a:solidFill>
        </a:fill>
      </a:tcStyle>
    </a:band2V>
    <a:lastCol>
      <a:tcTxStyle b="on">
        <a:fontRef idx="minor">
          <a:srgbClr val="00000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rgbClr val="00000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Style>
        <a:tcBdr>
          <a:top>
            <a:ln w="50800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rgbClr val="000000"/>
        </a:fontRef>
        <a:schemeClr val="dk1"/>
      </a:tcTxStyle>
      <a:tcStyle>
        <a:tcBdr/>
      </a:tcStyle>
    </a:seCell>
    <a:swCell>
      <a:tcTxStyle b="on">
        <a:fontRef idx="minor">
          <a:srgbClr val="000000"/>
        </a:fontRef>
        <a:schemeClr val="dk1"/>
      </a:tcTxStyle>
      <a:tcStyle>
        <a:tcBdr/>
      </a:tcStyle>
    </a:swCell>
    <a:firstRow>
      <a:tcTxStyle b="on">
        <a:fontRef idx="minor">
          <a:srgbClr val="000000"/>
        </a:fontRef>
        <a:schemeClr val="lt1"/>
      </a:tcTxStyle>
      <a:tcStyle>
        <a:tcBdr>
          <a:bottom>
            <a:ln w="25400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0" autoAdjust="0"/>
    <p:restoredTop sz="95226" autoAdjust="0"/>
  </p:normalViewPr>
  <p:slideViewPr>
    <p:cSldViewPr>
      <p:cViewPr varScale="1">
        <p:scale>
          <a:sx n="86" d="100"/>
          <a:sy n="86" d="100"/>
        </p:scale>
        <p:origin x="984" y="53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eosproject-smb\eos\project\a\abt-group\Users\PIROZZI%20Fabrizio\ZS%20ANODE%20STRAIGHTNESS%20PROJECT\Computations\Straightness_FEA\Straightness_FEA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/>
              <a:t>SUMMARY</a:t>
            </a:r>
            <a:r>
              <a:rPr lang="en-GB" baseline="0"/>
              <a:t> ZS2</a:t>
            </a:r>
          </a:p>
        </c:rich>
      </c:tx>
      <c:layout>
        <c:manualLayout>
          <c:xMode val="edge"/>
          <c:yMode val="edge"/>
          <c:x val="0.41624637932509567"/>
          <c:y val="1.323857074394591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v>Static load</c:v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'Summary ZS2'!$C$6:$C$57</c:f>
              <c:numCache>
                <c:formatCode>0.00</c:formatCode>
                <c:ptCount val="52"/>
                <c:pt idx="0">
                  <c:v>0</c:v>
                </c:pt>
                <c:pt idx="1">
                  <c:v>6.1372999999999997E-2</c:v>
                </c:pt>
                <c:pt idx="2">
                  <c:v>0.12275</c:v>
                </c:pt>
                <c:pt idx="3">
                  <c:v>0.18412000000000001</c:v>
                </c:pt>
                <c:pt idx="4">
                  <c:v>0.24549000000000001</c:v>
                </c:pt>
                <c:pt idx="5">
                  <c:v>0.30686000000000002</c:v>
                </c:pt>
                <c:pt idx="6">
                  <c:v>0.36824000000000001</c:v>
                </c:pt>
                <c:pt idx="7">
                  <c:v>0.42960999999999999</c:v>
                </c:pt>
                <c:pt idx="8">
                  <c:v>0.49098000000000003</c:v>
                </c:pt>
                <c:pt idx="9">
                  <c:v>0.55235000000000001</c:v>
                </c:pt>
                <c:pt idx="10">
                  <c:v>0.61373</c:v>
                </c:pt>
                <c:pt idx="11">
                  <c:v>0.67510000000000003</c:v>
                </c:pt>
                <c:pt idx="12">
                  <c:v>0.73647000000000007</c:v>
                </c:pt>
                <c:pt idx="13">
                  <c:v>0.79783999999999999</c:v>
                </c:pt>
                <c:pt idx="14">
                  <c:v>0.85921999999999998</c:v>
                </c:pt>
                <c:pt idx="15">
                  <c:v>0.92059000000000002</c:v>
                </c:pt>
                <c:pt idx="16">
                  <c:v>0.98196000000000006</c:v>
                </c:pt>
                <c:pt idx="17">
                  <c:v>1.0432999999999999</c:v>
                </c:pt>
                <c:pt idx="18">
                  <c:v>1.1047</c:v>
                </c:pt>
                <c:pt idx="19">
                  <c:v>1.1660999999999999</c:v>
                </c:pt>
                <c:pt idx="20">
                  <c:v>1.2275</c:v>
                </c:pt>
                <c:pt idx="21">
                  <c:v>1.2887999999999999</c:v>
                </c:pt>
                <c:pt idx="22">
                  <c:v>1.3502000000000001</c:v>
                </c:pt>
                <c:pt idx="23">
                  <c:v>1.4116</c:v>
                </c:pt>
                <c:pt idx="24">
                  <c:v>1.4729000000000001</c:v>
                </c:pt>
                <c:pt idx="25">
                  <c:v>1.5343</c:v>
                </c:pt>
                <c:pt idx="26">
                  <c:v>1.5957000000000001</c:v>
                </c:pt>
                <c:pt idx="27">
                  <c:v>1.6571</c:v>
                </c:pt>
                <c:pt idx="28">
                  <c:v>1.7184000000000001</c:v>
                </c:pt>
                <c:pt idx="29">
                  <c:v>1.7798</c:v>
                </c:pt>
                <c:pt idx="30">
                  <c:v>1.8411999999999999</c:v>
                </c:pt>
                <c:pt idx="31">
                  <c:v>1.9025000000000001</c:v>
                </c:pt>
                <c:pt idx="32">
                  <c:v>1.9639000000000002</c:v>
                </c:pt>
                <c:pt idx="33">
                  <c:v>2.0253000000000001</c:v>
                </c:pt>
                <c:pt idx="34">
                  <c:v>2.0867</c:v>
                </c:pt>
                <c:pt idx="35">
                  <c:v>2.1480000000000001</c:v>
                </c:pt>
                <c:pt idx="36">
                  <c:v>2.2094</c:v>
                </c:pt>
                <c:pt idx="37">
                  <c:v>2.2708000000000004</c:v>
                </c:pt>
                <c:pt idx="38">
                  <c:v>2.3321999999999998</c:v>
                </c:pt>
                <c:pt idx="39">
                  <c:v>2.3935</c:v>
                </c:pt>
                <c:pt idx="40">
                  <c:v>2.4549000000000003</c:v>
                </c:pt>
                <c:pt idx="41">
                  <c:v>2.5163000000000002</c:v>
                </c:pt>
                <c:pt idx="42">
                  <c:v>2.5775999999999999</c:v>
                </c:pt>
                <c:pt idx="43">
                  <c:v>2.6389999999999998</c:v>
                </c:pt>
                <c:pt idx="44">
                  <c:v>2.7004000000000001</c:v>
                </c:pt>
                <c:pt idx="45">
                  <c:v>2.7618</c:v>
                </c:pt>
                <c:pt idx="46">
                  <c:v>2.8230999999999997</c:v>
                </c:pt>
                <c:pt idx="47">
                  <c:v>2.8845000000000001</c:v>
                </c:pt>
                <c:pt idx="48">
                  <c:v>2.9459</c:v>
                </c:pt>
                <c:pt idx="49">
                  <c:v>3.0073000000000003</c:v>
                </c:pt>
                <c:pt idx="50">
                  <c:v>3.0686</c:v>
                </c:pt>
                <c:pt idx="51">
                  <c:v>3.13</c:v>
                </c:pt>
              </c:numCache>
            </c:numRef>
          </c:xVal>
          <c:yVal>
            <c:numRef>
              <c:f>'Summary ZS2'!$D$6:$D$57</c:f>
              <c:numCache>
                <c:formatCode>0.000000</c:formatCode>
                <c:ptCount val="52"/>
                <c:pt idx="0">
                  <c:v>-3.1896000000000004</c:v>
                </c:pt>
                <c:pt idx="1">
                  <c:v>-3.7655500000000002</c:v>
                </c:pt>
                <c:pt idx="2">
                  <c:v>-4.2726800000000003</c:v>
                </c:pt>
                <c:pt idx="3">
                  <c:v>-4.7625999999999999</c:v>
                </c:pt>
                <c:pt idx="4">
                  <c:v>-5.2474000000000007</c:v>
                </c:pt>
                <c:pt idx="5">
                  <c:v>-5.7152999999999992</c:v>
                </c:pt>
                <c:pt idx="6">
                  <c:v>-6.1589499999999999</c:v>
                </c:pt>
                <c:pt idx="7">
                  <c:v>-6.5766</c:v>
                </c:pt>
                <c:pt idx="8">
                  <c:v>-6.9695499999999999</c:v>
                </c:pt>
                <c:pt idx="9">
                  <c:v>-7.3432500000000003</c:v>
                </c:pt>
                <c:pt idx="10">
                  <c:v>-7.6983800000000002</c:v>
                </c:pt>
                <c:pt idx="11">
                  <c:v>-8.0352300000000003</c:v>
                </c:pt>
                <c:pt idx="12">
                  <c:v>-8.3542500000000004</c:v>
                </c:pt>
                <c:pt idx="13">
                  <c:v>-8.6525999999999978</c:v>
                </c:pt>
                <c:pt idx="14">
                  <c:v>-8.9329499999999982</c:v>
                </c:pt>
                <c:pt idx="15">
                  <c:v>-9.1919000000000004</c:v>
                </c:pt>
                <c:pt idx="16">
                  <c:v>-9.4304000000000006</c:v>
                </c:pt>
                <c:pt idx="17">
                  <c:v>-9.6485000000000003</c:v>
                </c:pt>
                <c:pt idx="18">
                  <c:v>-9.84605</c:v>
                </c:pt>
                <c:pt idx="19">
                  <c:v>-10.023</c:v>
                </c:pt>
                <c:pt idx="20">
                  <c:v>-10.179099999999998</c:v>
                </c:pt>
                <c:pt idx="21">
                  <c:v>-10.314549999999999</c:v>
                </c:pt>
                <c:pt idx="22">
                  <c:v>-10.428150000000002</c:v>
                </c:pt>
                <c:pt idx="23">
                  <c:v>-10.51915</c:v>
                </c:pt>
                <c:pt idx="24">
                  <c:v>-10.58445</c:v>
                </c:pt>
                <c:pt idx="25">
                  <c:v>-10.62415</c:v>
                </c:pt>
                <c:pt idx="26">
                  <c:v>-10.637650000000001</c:v>
                </c:pt>
                <c:pt idx="27">
                  <c:v>-10.622899999999998</c:v>
                </c:pt>
                <c:pt idx="28">
                  <c:v>-10.5822</c:v>
                </c:pt>
                <c:pt idx="29">
                  <c:v>-10.514800000000001</c:v>
                </c:pt>
                <c:pt idx="30">
                  <c:v>-10.4244</c:v>
                </c:pt>
                <c:pt idx="31">
                  <c:v>-10.309649999999998</c:v>
                </c:pt>
                <c:pt idx="32">
                  <c:v>-10.170449999999999</c:v>
                </c:pt>
                <c:pt idx="33">
                  <c:v>-10.006</c:v>
                </c:pt>
                <c:pt idx="34">
                  <c:v>-9.8154499999999985</c:v>
                </c:pt>
                <c:pt idx="35">
                  <c:v>-9.5990000000000002</c:v>
                </c:pt>
                <c:pt idx="36">
                  <c:v>-9.3552</c:v>
                </c:pt>
                <c:pt idx="37">
                  <c:v>-9.0851499999999987</c:v>
                </c:pt>
                <c:pt idx="38">
                  <c:v>-8.78735</c:v>
                </c:pt>
                <c:pt idx="39">
                  <c:v>-8.4628049999999995</c:v>
                </c:pt>
                <c:pt idx="40">
                  <c:v>-8.1101749999999999</c:v>
                </c:pt>
                <c:pt idx="41">
                  <c:v>-7.7317499999999999</c:v>
                </c:pt>
                <c:pt idx="42">
                  <c:v>-7.3240499999999997</c:v>
                </c:pt>
                <c:pt idx="43">
                  <c:v>-6.8856999999999999</c:v>
                </c:pt>
                <c:pt idx="44">
                  <c:v>-6.4112000000000009</c:v>
                </c:pt>
                <c:pt idx="45">
                  <c:v>-5.8893000000000004</c:v>
                </c:pt>
                <c:pt idx="46">
                  <c:v>-5.3074000000000003</c:v>
                </c:pt>
                <c:pt idx="47">
                  <c:v>-4.6629000000000005</c:v>
                </c:pt>
                <c:pt idx="48">
                  <c:v>-3.9674050000000003</c:v>
                </c:pt>
                <c:pt idx="49">
                  <c:v>-3.2467999999999995</c:v>
                </c:pt>
                <c:pt idx="50">
                  <c:v>-2.5045000000000002</c:v>
                </c:pt>
                <c:pt idx="51">
                  <c:v>-2.5045000000000002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0FFF-45D3-BFED-6766EDE2321B}"/>
            </c:ext>
          </c:extLst>
        </c:ser>
        <c:ser>
          <c:idx val="1"/>
          <c:order val="1"/>
          <c:tx>
            <c:v>FLUKA ED</c:v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'Summary ZS2'!$C$6:$C$57</c:f>
              <c:numCache>
                <c:formatCode>0.00</c:formatCode>
                <c:ptCount val="52"/>
                <c:pt idx="0">
                  <c:v>0</c:v>
                </c:pt>
                <c:pt idx="1">
                  <c:v>6.1372999999999997E-2</c:v>
                </c:pt>
                <c:pt idx="2">
                  <c:v>0.12275</c:v>
                </c:pt>
                <c:pt idx="3">
                  <c:v>0.18412000000000001</c:v>
                </c:pt>
                <c:pt idx="4">
                  <c:v>0.24549000000000001</c:v>
                </c:pt>
                <c:pt idx="5">
                  <c:v>0.30686000000000002</c:v>
                </c:pt>
                <c:pt idx="6">
                  <c:v>0.36824000000000001</c:v>
                </c:pt>
                <c:pt idx="7">
                  <c:v>0.42960999999999999</c:v>
                </c:pt>
                <c:pt idx="8">
                  <c:v>0.49098000000000003</c:v>
                </c:pt>
                <c:pt idx="9">
                  <c:v>0.55235000000000001</c:v>
                </c:pt>
                <c:pt idx="10">
                  <c:v>0.61373</c:v>
                </c:pt>
                <c:pt idx="11">
                  <c:v>0.67510000000000003</c:v>
                </c:pt>
                <c:pt idx="12">
                  <c:v>0.73647000000000007</c:v>
                </c:pt>
                <c:pt idx="13">
                  <c:v>0.79783999999999999</c:v>
                </c:pt>
                <c:pt idx="14">
                  <c:v>0.85921999999999998</c:v>
                </c:pt>
                <c:pt idx="15">
                  <c:v>0.92059000000000002</c:v>
                </c:pt>
                <c:pt idx="16">
                  <c:v>0.98196000000000006</c:v>
                </c:pt>
                <c:pt idx="17">
                  <c:v>1.0432999999999999</c:v>
                </c:pt>
                <c:pt idx="18">
                  <c:v>1.1047</c:v>
                </c:pt>
                <c:pt idx="19">
                  <c:v>1.1660999999999999</c:v>
                </c:pt>
                <c:pt idx="20">
                  <c:v>1.2275</c:v>
                </c:pt>
                <c:pt idx="21">
                  <c:v>1.2887999999999999</c:v>
                </c:pt>
                <c:pt idx="22">
                  <c:v>1.3502000000000001</c:v>
                </c:pt>
                <c:pt idx="23">
                  <c:v>1.4116</c:v>
                </c:pt>
                <c:pt idx="24">
                  <c:v>1.4729000000000001</c:v>
                </c:pt>
                <c:pt idx="25">
                  <c:v>1.5343</c:v>
                </c:pt>
                <c:pt idx="26">
                  <c:v>1.5957000000000001</c:v>
                </c:pt>
                <c:pt idx="27">
                  <c:v>1.6571</c:v>
                </c:pt>
                <c:pt idx="28">
                  <c:v>1.7184000000000001</c:v>
                </c:pt>
                <c:pt idx="29">
                  <c:v>1.7798</c:v>
                </c:pt>
                <c:pt idx="30">
                  <c:v>1.8411999999999999</c:v>
                </c:pt>
                <c:pt idx="31">
                  <c:v>1.9025000000000001</c:v>
                </c:pt>
                <c:pt idx="32">
                  <c:v>1.9639000000000002</c:v>
                </c:pt>
                <c:pt idx="33">
                  <c:v>2.0253000000000001</c:v>
                </c:pt>
                <c:pt idx="34">
                  <c:v>2.0867</c:v>
                </c:pt>
                <c:pt idx="35">
                  <c:v>2.1480000000000001</c:v>
                </c:pt>
                <c:pt idx="36">
                  <c:v>2.2094</c:v>
                </c:pt>
                <c:pt idx="37">
                  <c:v>2.2708000000000004</c:v>
                </c:pt>
                <c:pt idx="38">
                  <c:v>2.3321999999999998</c:v>
                </c:pt>
                <c:pt idx="39">
                  <c:v>2.3935</c:v>
                </c:pt>
                <c:pt idx="40">
                  <c:v>2.4549000000000003</c:v>
                </c:pt>
                <c:pt idx="41">
                  <c:v>2.5163000000000002</c:v>
                </c:pt>
                <c:pt idx="42">
                  <c:v>2.5775999999999999</c:v>
                </c:pt>
                <c:pt idx="43">
                  <c:v>2.6389999999999998</c:v>
                </c:pt>
                <c:pt idx="44">
                  <c:v>2.7004000000000001</c:v>
                </c:pt>
                <c:pt idx="45">
                  <c:v>2.7618</c:v>
                </c:pt>
                <c:pt idx="46">
                  <c:v>2.8230999999999997</c:v>
                </c:pt>
                <c:pt idx="47">
                  <c:v>2.8845000000000001</c:v>
                </c:pt>
                <c:pt idx="48">
                  <c:v>2.9459</c:v>
                </c:pt>
                <c:pt idx="49">
                  <c:v>3.0073000000000003</c:v>
                </c:pt>
                <c:pt idx="50">
                  <c:v>3.0686</c:v>
                </c:pt>
                <c:pt idx="51">
                  <c:v>3.13</c:v>
                </c:pt>
              </c:numCache>
            </c:numRef>
          </c:xVal>
          <c:yVal>
            <c:numRef>
              <c:f>'Summary ZS2'!$E$6:$E$57</c:f>
              <c:numCache>
                <c:formatCode>General</c:formatCode>
                <c:ptCount val="52"/>
                <c:pt idx="0">
                  <c:v>4.7223499999999996</c:v>
                </c:pt>
                <c:pt idx="1">
                  <c:v>9.7521000000000004</c:v>
                </c:pt>
                <c:pt idx="2">
                  <c:v>14.1905</c:v>
                </c:pt>
                <c:pt idx="3">
                  <c:v>17.836500000000001</c:v>
                </c:pt>
                <c:pt idx="4">
                  <c:v>20.968499999999999</c:v>
                </c:pt>
                <c:pt idx="5">
                  <c:v>23.743500000000001</c:v>
                </c:pt>
                <c:pt idx="6">
                  <c:v>26.229999999999997</c:v>
                </c:pt>
                <c:pt idx="7">
                  <c:v>28.442500000000003</c:v>
                </c:pt>
                <c:pt idx="8">
                  <c:v>30.380000000000003</c:v>
                </c:pt>
                <c:pt idx="9">
                  <c:v>32.058</c:v>
                </c:pt>
                <c:pt idx="10">
                  <c:v>33.506499999999996</c:v>
                </c:pt>
                <c:pt idx="11">
                  <c:v>34.754999999999995</c:v>
                </c:pt>
                <c:pt idx="12">
                  <c:v>35.825999999999993</c:v>
                </c:pt>
                <c:pt idx="13">
                  <c:v>36.736999999999995</c:v>
                </c:pt>
                <c:pt idx="14">
                  <c:v>37.499499999999998</c:v>
                </c:pt>
                <c:pt idx="15">
                  <c:v>38.122</c:v>
                </c:pt>
                <c:pt idx="16">
                  <c:v>38.607999999999997</c:v>
                </c:pt>
                <c:pt idx="17">
                  <c:v>38.957999999999998</c:v>
                </c:pt>
                <c:pt idx="18">
                  <c:v>39.174499999999995</c:v>
                </c:pt>
                <c:pt idx="19">
                  <c:v>39.262500000000003</c:v>
                </c:pt>
                <c:pt idx="20">
                  <c:v>39.223999999999997</c:v>
                </c:pt>
                <c:pt idx="21">
                  <c:v>39.0625</c:v>
                </c:pt>
                <c:pt idx="22">
                  <c:v>38.782000000000004</c:v>
                </c:pt>
                <c:pt idx="23">
                  <c:v>38.385000000000005</c:v>
                </c:pt>
                <c:pt idx="24">
                  <c:v>37.875</c:v>
                </c:pt>
                <c:pt idx="25">
                  <c:v>37.258000000000003</c:v>
                </c:pt>
                <c:pt idx="26">
                  <c:v>36.541499999999999</c:v>
                </c:pt>
                <c:pt idx="27">
                  <c:v>35.730999999999995</c:v>
                </c:pt>
                <c:pt idx="28">
                  <c:v>34.83</c:v>
                </c:pt>
                <c:pt idx="29">
                  <c:v>33.846999999999994</c:v>
                </c:pt>
                <c:pt idx="30">
                  <c:v>32.789000000000001</c:v>
                </c:pt>
                <c:pt idx="31">
                  <c:v>31.6615</c:v>
                </c:pt>
                <c:pt idx="32">
                  <c:v>30.468499999999999</c:v>
                </c:pt>
                <c:pt idx="33">
                  <c:v>29.2165</c:v>
                </c:pt>
                <c:pt idx="34">
                  <c:v>27.908999999999999</c:v>
                </c:pt>
                <c:pt idx="35">
                  <c:v>26.551000000000002</c:v>
                </c:pt>
                <c:pt idx="36">
                  <c:v>25.148</c:v>
                </c:pt>
                <c:pt idx="37">
                  <c:v>23.706</c:v>
                </c:pt>
                <c:pt idx="38">
                  <c:v>22.232500000000002</c:v>
                </c:pt>
                <c:pt idx="39">
                  <c:v>20.731999999999999</c:v>
                </c:pt>
                <c:pt idx="40">
                  <c:v>19.207000000000001</c:v>
                </c:pt>
                <c:pt idx="41">
                  <c:v>17.66</c:v>
                </c:pt>
                <c:pt idx="42">
                  <c:v>16.091999999999999</c:v>
                </c:pt>
                <c:pt idx="43">
                  <c:v>14.503</c:v>
                </c:pt>
                <c:pt idx="44">
                  <c:v>12.8955</c:v>
                </c:pt>
                <c:pt idx="45">
                  <c:v>11.294</c:v>
                </c:pt>
                <c:pt idx="46">
                  <c:v>9.7438500000000001</c:v>
                </c:pt>
                <c:pt idx="47">
                  <c:v>8.2919499999999999</c:v>
                </c:pt>
                <c:pt idx="48">
                  <c:v>6.9695499999999999</c:v>
                </c:pt>
                <c:pt idx="49">
                  <c:v>5.8018000000000001</c:v>
                </c:pt>
                <c:pt idx="50">
                  <c:v>4.7190999999999992</c:v>
                </c:pt>
                <c:pt idx="51">
                  <c:v>3.4092500000000001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0FFF-45D3-BFED-6766EDE2321B}"/>
            </c:ext>
          </c:extLst>
        </c:ser>
        <c:ser>
          <c:idx val="2"/>
          <c:order val="2"/>
          <c:tx>
            <c:v>FLUKA ED x2.5 (BLM)</c:v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B050"/>
              </a:solidFill>
              <a:ln w="9525">
                <a:solidFill>
                  <a:srgbClr val="00B050"/>
                </a:solidFill>
              </a:ln>
              <a:effectLst/>
            </c:spPr>
          </c:marker>
          <c:xVal>
            <c:numRef>
              <c:f>'Summary ZS2'!$C$6:$C$57</c:f>
              <c:numCache>
                <c:formatCode>0.00</c:formatCode>
                <c:ptCount val="52"/>
                <c:pt idx="0">
                  <c:v>0</c:v>
                </c:pt>
                <c:pt idx="1">
                  <c:v>6.1372999999999997E-2</c:v>
                </c:pt>
                <c:pt idx="2">
                  <c:v>0.12275</c:v>
                </c:pt>
                <c:pt idx="3">
                  <c:v>0.18412000000000001</c:v>
                </c:pt>
                <c:pt idx="4">
                  <c:v>0.24549000000000001</c:v>
                </c:pt>
                <c:pt idx="5">
                  <c:v>0.30686000000000002</c:v>
                </c:pt>
                <c:pt idx="6">
                  <c:v>0.36824000000000001</c:v>
                </c:pt>
                <c:pt idx="7">
                  <c:v>0.42960999999999999</c:v>
                </c:pt>
                <c:pt idx="8">
                  <c:v>0.49098000000000003</c:v>
                </c:pt>
                <c:pt idx="9">
                  <c:v>0.55235000000000001</c:v>
                </c:pt>
                <c:pt idx="10">
                  <c:v>0.61373</c:v>
                </c:pt>
                <c:pt idx="11">
                  <c:v>0.67510000000000003</c:v>
                </c:pt>
                <c:pt idx="12">
                  <c:v>0.73647000000000007</c:v>
                </c:pt>
                <c:pt idx="13">
                  <c:v>0.79783999999999999</c:v>
                </c:pt>
                <c:pt idx="14">
                  <c:v>0.85921999999999998</c:v>
                </c:pt>
                <c:pt idx="15">
                  <c:v>0.92059000000000002</c:v>
                </c:pt>
                <c:pt idx="16">
                  <c:v>0.98196000000000006</c:v>
                </c:pt>
                <c:pt idx="17">
                  <c:v>1.0432999999999999</c:v>
                </c:pt>
                <c:pt idx="18">
                  <c:v>1.1047</c:v>
                </c:pt>
                <c:pt idx="19">
                  <c:v>1.1660999999999999</c:v>
                </c:pt>
                <c:pt idx="20">
                  <c:v>1.2275</c:v>
                </c:pt>
                <c:pt idx="21">
                  <c:v>1.2887999999999999</c:v>
                </c:pt>
                <c:pt idx="22">
                  <c:v>1.3502000000000001</c:v>
                </c:pt>
                <c:pt idx="23">
                  <c:v>1.4116</c:v>
                </c:pt>
                <c:pt idx="24">
                  <c:v>1.4729000000000001</c:v>
                </c:pt>
                <c:pt idx="25">
                  <c:v>1.5343</c:v>
                </c:pt>
                <c:pt idx="26">
                  <c:v>1.5957000000000001</c:v>
                </c:pt>
                <c:pt idx="27">
                  <c:v>1.6571</c:v>
                </c:pt>
                <c:pt idx="28">
                  <c:v>1.7184000000000001</c:v>
                </c:pt>
                <c:pt idx="29">
                  <c:v>1.7798</c:v>
                </c:pt>
                <c:pt idx="30">
                  <c:v>1.8411999999999999</c:v>
                </c:pt>
                <c:pt idx="31">
                  <c:v>1.9025000000000001</c:v>
                </c:pt>
                <c:pt idx="32">
                  <c:v>1.9639000000000002</c:v>
                </c:pt>
                <c:pt idx="33">
                  <c:v>2.0253000000000001</c:v>
                </c:pt>
                <c:pt idx="34">
                  <c:v>2.0867</c:v>
                </c:pt>
                <c:pt idx="35">
                  <c:v>2.1480000000000001</c:v>
                </c:pt>
                <c:pt idx="36">
                  <c:v>2.2094</c:v>
                </c:pt>
                <c:pt idx="37">
                  <c:v>2.2708000000000004</c:v>
                </c:pt>
                <c:pt idx="38">
                  <c:v>2.3321999999999998</c:v>
                </c:pt>
                <c:pt idx="39">
                  <c:v>2.3935</c:v>
                </c:pt>
                <c:pt idx="40">
                  <c:v>2.4549000000000003</c:v>
                </c:pt>
                <c:pt idx="41">
                  <c:v>2.5163000000000002</c:v>
                </c:pt>
                <c:pt idx="42">
                  <c:v>2.5775999999999999</c:v>
                </c:pt>
                <c:pt idx="43">
                  <c:v>2.6389999999999998</c:v>
                </c:pt>
                <c:pt idx="44">
                  <c:v>2.7004000000000001</c:v>
                </c:pt>
                <c:pt idx="45">
                  <c:v>2.7618</c:v>
                </c:pt>
                <c:pt idx="46">
                  <c:v>2.8230999999999997</c:v>
                </c:pt>
                <c:pt idx="47">
                  <c:v>2.8845000000000001</c:v>
                </c:pt>
                <c:pt idx="48">
                  <c:v>2.9459</c:v>
                </c:pt>
                <c:pt idx="49">
                  <c:v>3.0073000000000003</c:v>
                </c:pt>
                <c:pt idx="50">
                  <c:v>3.0686</c:v>
                </c:pt>
                <c:pt idx="51">
                  <c:v>3.13</c:v>
                </c:pt>
              </c:numCache>
            </c:numRef>
          </c:xVal>
          <c:yVal>
            <c:numRef>
              <c:f>'Summary ZS2'!$F$6:$F$57</c:f>
              <c:numCache>
                <c:formatCode>0.000000</c:formatCode>
                <c:ptCount val="52"/>
                <c:pt idx="0">
                  <c:v>63.759500000000003</c:v>
                </c:pt>
                <c:pt idx="1">
                  <c:v>117.83499999999999</c:v>
                </c:pt>
                <c:pt idx="2">
                  <c:v>163.67000000000002</c:v>
                </c:pt>
                <c:pt idx="3">
                  <c:v>199.06</c:v>
                </c:pt>
                <c:pt idx="4">
                  <c:v>227.17500000000001</c:v>
                </c:pt>
                <c:pt idx="5">
                  <c:v>250.88499999999999</c:v>
                </c:pt>
                <c:pt idx="6">
                  <c:v>271.22000000000003</c:v>
                </c:pt>
                <c:pt idx="7">
                  <c:v>288.45000000000005</c:v>
                </c:pt>
                <c:pt idx="8">
                  <c:v>302.68</c:v>
                </c:pt>
                <c:pt idx="9">
                  <c:v>314.18</c:v>
                </c:pt>
                <c:pt idx="10">
                  <c:v>323.32499999999999</c:v>
                </c:pt>
                <c:pt idx="11">
                  <c:v>330.565</c:v>
                </c:pt>
                <c:pt idx="12">
                  <c:v>336.42499999999995</c:v>
                </c:pt>
                <c:pt idx="13">
                  <c:v>341.41499999999996</c:v>
                </c:pt>
                <c:pt idx="14">
                  <c:v>346</c:v>
                </c:pt>
                <c:pt idx="15">
                  <c:v>349.85500000000002</c:v>
                </c:pt>
                <c:pt idx="16">
                  <c:v>352.73</c:v>
                </c:pt>
                <c:pt idx="17">
                  <c:v>354.65</c:v>
                </c:pt>
                <c:pt idx="18">
                  <c:v>355.63499999999999</c:v>
                </c:pt>
                <c:pt idx="19">
                  <c:v>355.72500000000002</c:v>
                </c:pt>
                <c:pt idx="20">
                  <c:v>354.91999999999996</c:v>
                </c:pt>
                <c:pt idx="21">
                  <c:v>353.23500000000001</c:v>
                </c:pt>
                <c:pt idx="22">
                  <c:v>350.69</c:v>
                </c:pt>
                <c:pt idx="23">
                  <c:v>347.29</c:v>
                </c:pt>
                <c:pt idx="24">
                  <c:v>343.04499999999996</c:v>
                </c:pt>
                <c:pt idx="25">
                  <c:v>337.99</c:v>
                </c:pt>
                <c:pt idx="26">
                  <c:v>332.17000000000007</c:v>
                </c:pt>
                <c:pt idx="27">
                  <c:v>325.60500000000002</c:v>
                </c:pt>
                <c:pt idx="28">
                  <c:v>318.31</c:v>
                </c:pt>
                <c:pt idx="29">
                  <c:v>310.33500000000004</c:v>
                </c:pt>
                <c:pt idx="30">
                  <c:v>301.71500000000003</c:v>
                </c:pt>
                <c:pt idx="31">
                  <c:v>292.46000000000004</c:v>
                </c:pt>
                <c:pt idx="32">
                  <c:v>282.61</c:v>
                </c:pt>
                <c:pt idx="33">
                  <c:v>272.17500000000001</c:v>
                </c:pt>
                <c:pt idx="34">
                  <c:v>261.20499999999998</c:v>
                </c:pt>
                <c:pt idx="35">
                  <c:v>249.74</c:v>
                </c:pt>
                <c:pt idx="36">
                  <c:v>237.83</c:v>
                </c:pt>
                <c:pt idx="37">
                  <c:v>225.51499999999999</c:v>
                </c:pt>
                <c:pt idx="38">
                  <c:v>212.845</c:v>
                </c:pt>
                <c:pt idx="39">
                  <c:v>199.85500000000002</c:v>
                </c:pt>
                <c:pt idx="40">
                  <c:v>186.56</c:v>
                </c:pt>
                <c:pt idx="41">
                  <c:v>172.98000000000002</c:v>
                </c:pt>
                <c:pt idx="42">
                  <c:v>159.13499999999999</c:v>
                </c:pt>
                <c:pt idx="43">
                  <c:v>145.03</c:v>
                </c:pt>
                <c:pt idx="44">
                  <c:v>130.66999999999999</c:v>
                </c:pt>
                <c:pt idx="45">
                  <c:v>116.11</c:v>
                </c:pt>
                <c:pt idx="46">
                  <c:v>101.41</c:v>
                </c:pt>
                <c:pt idx="47">
                  <c:v>86.618499999999997</c:v>
                </c:pt>
                <c:pt idx="48">
                  <c:v>71.753</c:v>
                </c:pt>
                <c:pt idx="49">
                  <c:v>56.926000000000002</c:v>
                </c:pt>
                <c:pt idx="50">
                  <c:v>42.0595</c:v>
                </c:pt>
                <c:pt idx="51">
                  <c:v>25.924499999999998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0FFF-45D3-BFED-6766EDE2321B}"/>
            </c:ext>
          </c:extLst>
        </c:ser>
        <c:ser>
          <c:idx val="4"/>
          <c:order val="3"/>
          <c:tx>
            <c:v>MEASURED CTE</c:v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0000"/>
              </a:solidFill>
              <a:ln w="9525">
                <a:solidFill>
                  <a:srgbClr val="FF0000"/>
                </a:solidFill>
              </a:ln>
              <a:effectLst/>
            </c:spPr>
          </c:marker>
          <c:xVal>
            <c:numRef>
              <c:f>'Summary ZS2'!$C$6:$C$57</c:f>
              <c:numCache>
                <c:formatCode>0.00</c:formatCode>
                <c:ptCount val="52"/>
                <c:pt idx="0">
                  <c:v>0</c:v>
                </c:pt>
                <c:pt idx="1">
                  <c:v>6.1372999999999997E-2</c:v>
                </c:pt>
                <c:pt idx="2">
                  <c:v>0.12275</c:v>
                </c:pt>
                <c:pt idx="3">
                  <c:v>0.18412000000000001</c:v>
                </c:pt>
                <c:pt idx="4">
                  <c:v>0.24549000000000001</c:v>
                </c:pt>
                <c:pt idx="5">
                  <c:v>0.30686000000000002</c:v>
                </c:pt>
                <c:pt idx="6">
                  <c:v>0.36824000000000001</c:v>
                </c:pt>
                <c:pt idx="7">
                  <c:v>0.42960999999999999</c:v>
                </c:pt>
                <c:pt idx="8">
                  <c:v>0.49098000000000003</c:v>
                </c:pt>
                <c:pt idx="9">
                  <c:v>0.55235000000000001</c:v>
                </c:pt>
                <c:pt idx="10">
                  <c:v>0.61373</c:v>
                </c:pt>
                <c:pt idx="11">
                  <c:v>0.67510000000000003</c:v>
                </c:pt>
                <c:pt idx="12">
                  <c:v>0.73647000000000007</c:v>
                </c:pt>
                <c:pt idx="13">
                  <c:v>0.79783999999999999</c:v>
                </c:pt>
                <c:pt idx="14">
                  <c:v>0.85921999999999998</c:v>
                </c:pt>
                <c:pt idx="15">
                  <c:v>0.92059000000000002</c:v>
                </c:pt>
                <c:pt idx="16">
                  <c:v>0.98196000000000006</c:v>
                </c:pt>
                <c:pt idx="17">
                  <c:v>1.0432999999999999</c:v>
                </c:pt>
                <c:pt idx="18">
                  <c:v>1.1047</c:v>
                </c:pt>
                <c:pt idx="19">
                  <c:v>1.1660999999999999</c:v>
                </c:pt>
                <c:pt idx="20">
                  <c:v>1.2275</c:v>
                </c:pt>
                <c:pt idx="21">
                  <c:v>1.2887999999999999</c:v>
                </c:pt>
                <c:pt idx="22">
                  <c:v>1.3502000000000001</c:v>
                </c:pt>
                <c:pt idx="23">
                  <c:v>1.4116</c:v>
                </c:pt>
                <c:pt idx="24">
                  <c:v>1.4729000000000001</c:v>
                </c:pt>
                <c:pt idx="25">
                  <c:v>1.5343</c:v>
                </c:pt>
                <c:pt idx="26">
                  <c:v>1.5957000000000001</c:v>
                </c:pt>
                <c:pt idx="27">
                  <c:v>1.6571</c:v>
                </c:pt>
                <c:pt idx="28">
                  <c:v>1.7184000000000001</c:v>
                </c:pt>
                <c:pt idx="29">
                  <c:v>1.7798</c:v>
                </c:pt>
                <c:pt idx="30">
                  <c:v>1.8411999999999999</c:v>
                </c:pt>
                <c:pt idx="31">
                  <c:v>1.9025000000000001</c:v>
                </c:pt>
                <c:pt idx="32">
                  <c:v>1.9639000000000002</c:v>
                </c:pt>
                <c:pt idx="33">
                  <c:v>2.0253000000000001</c:v>
                </c:pt>
                <c:pt idx="34">
                  <c:v>2.0867</c:v>
                </c:pt>
                <c:pt idx="35">
                  <c:v>2.1480000000000001</c:v>
                </c:pt>
                <c:pt idx="36">
                  <c:v>2.2094</c:v>
                </c:pt>
                <c:pt idx="37">
                  <c:v>2.2708000000000004</c:v>
                </c:pt>
                <c:pt idx="38">
                  <c:v>2.3321999999999998</c:v>
                </c:pt>
                <c:pt idx="39">
                  <c:v>2.3935</c:v>
                </c:pt>
                <c:pt idx="40">
                  <c:v>2.4549000000000003</c:v>
                </c:pt>
                <c:pt idx="41">
                  <c:v>2.5163000000000002</c:v>
                </c:pt>
                <c:pt idx="42">
                  <c:v>2.5775999999999999</c:v>
                </c:pt>
                <c:pt idx="43">
                  <c:v>2.6389999999999998</c:v>
                </c:pt>
                <c:pt idx="44">
                  <c:v>2.7004000000000001</c:v>
                </c:pt>
                <c:pt idx="45">
                  <c:v>2.7618</c:v>
                </c:pt>
                <c:pt idx="46">
                  <c:v>2.8230999999999997</c:v>
                </c:pt>
                <c:pt idx="47">
                  <c:v>2.8845000000000001</c:v>
                </c:pt>
                <c:pt idx="48">
                  <c:v>2.9459</c:v>
                </c:pt>
                <c:pt idx="49">
                  <c:v>3.0073000000000003</c:v>
                </c:pt>
                <c:pt idx="50">
                  <c:v>3.0686</c:v>
                </c:pt>
                <c:pt idx="51">
                  <c:v>3.13</c:v>
                </c:pt>
              </c:numCache>
            </c:numRef>
          </c:xVal>
          <c:yVal>
            <c:numRef>
              <c:f>'Summary ZS2'!$H$6:$H$57</c:f>
              <c:numCache>
                <c:formatCode>General</c:formatCode>
                <c:ptCount val="52"/>
                <c:pt idx="0">
                  <c:v>158.62</c:v>
                </c:pt>
                <c:pt idx="1">
                  <c:v>184.51499999999999</c:v>
                </c:pt>
                <c:pt idx="2">
                  <c:v>208.22499999999999</c:v>
                </c:pt>
                <c:pt idx="3">
                  <c:v>229.19499999999999</c:v>
                </c:pt>
                <c:pt idx="4">
                  <c:v>248.25</c:v>
                </c:pt>
                <c:pt idx="5">
                  <c:v>265.98500000000001</c:v>
                </c:pt>
                <c:pt idx="6">
                  <c:v>282.46000000000004</c:v>
                </c:pt>
                <c:pt idx="7">
                  <c:v>297.33</c:v>
                </c:pt>
                <c:pt idx="8">
                  <c:v>310.08</c:v>
                </c:pt>
                <c:pt idx="9">
                  <c:v>320.11500000000001</c:v>
                </c:pt>
                <c:pt idx="10">
                  <c:v>327.76499999999999</c:v>
                </c:pt>
                <c:pt idx="11">
                  <c:v>334.09000000000003</c:v>
                </c:pt>
                <c:pt idx="12">
                  <c:v>339.24</c:v>
                </c:pt>
                <c:pt idx="13">
                  <c:v>343.33500000000004</c:v>
                </c:pt>
                <c:pt idx="14">
                  <c:v>346.49</c:v>
                </c:pt>
                <c:pt idx="15">
                  <c:v>348.87</c:v>
                </c:pt>
                <c:pt idx="16">
                  <c:v>350.565</c:v>
                </c:pt>
                <c:pt idx="17">
                  <c:v>351.625</c:v>
                </c:pt>
                <c:pt idx="18">
                  <c:v>351.97</c:v>
                </c:pt>
                <c:pt idx="19">
                  <c:v>351.56</c:v>
                </c:pt>
                <c:pt idx="20">
                  <c:v>350.40999999999997</c:v>
                </c:pt>
                <c:pt idx="21">
                  <c:v>348.54500000000002</c:v>
                </c:pt>
                <c:pt idx="22">
                  <c:v>345.96499999999997</c:v>
                </c:pt>
                <c:pt idx="23">
                  <c:v>342.685</c:v>
                </c:pt>
                <c:pt idx="24">
                  <c:v>338.70500000000004</c:v>
                </c:pt>
                <c:pt idx="25">
                  <c:v>334.07</c:v>
                </c:pt>
                <c:pt idx="26">
                  <c:v>328.83000000000004</c:v>
                </c:pt>
                <c:pt idx="27">
                  <c:v>323.02999999999997</c:v>
                </c:pt>
                <c:pt idx="28">
                  <c:v>316.72500000000002</c:v>
                </c:pt>
                <c:pt idx="29">
                  <c:v>309.995</c:v>
                </c:pt>
                <c:pt idx="30">
                  <c:v>302.90499999999997</c:v>
                </c:pt>
                <c:pt idx="31">
                  <c:v>295.5</c:v>
                </c:pt>
                <c:pt idx="32">
                  <c:v>287.81</c:v>
                </c:pt>
                <c:pt idx="33">
                  <c:v>279.85000000000002</c:v>
                </c:pt>
                <c:pt idx="34">
                  <c:v>271.64499999999998</c:v>
                </c:pt>
                <c:pt idx="35">
                  <c:v>263.19499999999999</c:v>
                </c:pt>
                <c:pt idx="36">
                  <c:v>254.51500000000001</c:v>
                </c:pt>
                <c:pt idx="37">
                  <c:v>245.63499999999999</c:v>
                </c:pt>
                <c:pt idx="38">
                  <c:v>236.57999999999998</c:v>
                </c:pt>
                <c:pt idx="39">
                  <c:v>227.36500000000001</c:v>
                </c:pt>
                <c:pt idx="40">
                  <c:v>218.005</c:v>
                </c:pt>
                <c:pt idx="41">
                  <c:v>208.495</c:v>
                </c:pt>
                <c:pt idx="42">
                  <c:v>198.85999999999999</c:v>
                </c:pt>
                <c:pt idx="43">
                  <c:v>189.07999999999998</c:v>
                </c:pt>
                <c:pt idx="44">
                  <c:v>179.17000000000002</c:v>
                </c:pt>
                <c:pt idx="45">
                  <c:v>169.17500000000001</c:v>
                </c:pt>
                <c:pt idx="46">
                  <c:v>159.16999999999999</c:v>
                </c:pt>
                <c:pt idx="47">
                  <c:v>149.22499999999999</c:v>
                </c:pt>
                <c:pt idx="48">
                  <c:v>139.41</c:v>
                </c:pt>
                <c:pt idx="49">
                  <c:v>129.88499999999999</c:v>
                </c:pt>
                <c:pt idx="50">
                  <c:v>120.515</c:v>
                </c:pt>
                <c:pt idx="51">
                  <c:v>109.95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0FFF-45D3-BFED-6766EDE232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06018175"/>
        <c:axId val="806017695"/>
      </c:scatterChart>
      <c:valAx>
        <c:axId val="806018175"/>
        <c:scaling>
          <c:orientation val="minMax"/>
          <c:max val="3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200" b="1" i="0" u="none" strike="noStrike" kern="1200" baseline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rPr>
                  <a:t>Anode longitudinal length [m]</a:t>
                </a:r>
                <a:endParaRPr lang="en-GB" sz="1200" b="1"/>
              </a:p>
            </c:rich>
          </c:tx>
          <c:layout>
            <c:manualLayout>
              <c:xMode val="edge"/>
              <c:yMode val="edge"/>
              <c:x val="0.33969570702312252"/>
              <c:y val="0.903410726190432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06017695"/>
        <c:crosses val="autoZero"/>
        <c:crossBetween val="midCat"/>
      </c:valAx>
      <c:valAx>
        <c:axId val="80601769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200" b="1" i="0" u="none" strike="noStrike" kern="1200" baseline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rPr>
                  <a:t>Horizontal deformation [</a:t>
                </a:r>
                <a:r>
                  <a:rPr lang="el-GR" sz="1200" b="1" i="0" u="none" strike="noStrike" kern="1200" baseline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rPr>
                  <a:t>μ</a:t>
                </a:r>
                <a:r>
                  <a:rPr lang="en-US" sz="1200" b="1" i="0" u="none" strike="noStrike" kern="1200" baseline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rPr>
                  <a:t>m</a:t>
                </a:r>
                <a:r>
                  <a:rPr lang="en-GB" sz="1200" b="1" i="0" u="none" strike="noStrike" kern="1200" baseline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rPr>
                  <a:t>]</a:t>
                </a:r>
              </a:p>
            </c:rich>
          </c:tx>
          <c:layout>
            <c:manualLayout>
              <c:xMode val="edge"/>
              <c:yMode val="edge"/>
              <c:x val="1.1888203321196625E-2"/>
              <c:y val="0.1759693426179579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06018175"/>
        <c:crosses val="autoZero"/>
        <c:crossBetween val="midCat"/>
        <c:majorUnit val="5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6111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6111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623AC6-E0BD-BE48-A614-F0E7C08BAB76}" type="datetimeFigureOut">
              <a:rPr lang="en-US" smtClean="0"/>
              <a:t>2/12/2024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-228600" y="1524000"/>
            <a:ext cx="7315200" cy="4114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5867400"/>
            <a:ext cx="5486400" cy="48006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1580813"/>
            <a:ext cx="2971800" cy="6111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11580813"/>
            <a:ext cx="2971800" cy="6111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5F38DB-CAFA-D341-B4D5-64BB60628E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7846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Title Slide  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 bwMode="auto">
          <a:xfrm>
            <a:off x="1524000" y="10461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 bwMode="auto">
          <a:xfrm>
            <a:off x="1524000" y="3602038"/>
            <a:ext cx="9144000" cy="1655762"/>
          </a:xfrm>
        </p:spPr>
        <p:txBody>
          <a:bodyPr>
            <a:noAutofit/>
          </a:bodyPr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en-US"/>
              <a:t>Click to edit Master subtitle style</a:t>
            </a:r>
          </a:p>
        </p:txBody>
      </p:sp>
      <p:sp>
        <p:nvSpPr>
          <p:cNvPr id="6" name="Date Placeholder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D7091E57-63A1-3442-B86A-6695F2409FE9}" type="datetime1">
              <a:rPr lang="en-US" smtClean="0"/>
              <a:t>2/12/2024</a:t>
            </a:fld>
            <a:endParaRPr lang="en-US"/>
          </a:p>
        </p:txBody>
      </p:sp>
      <p:sp>
        <p:nvSpPr>
          <p:cNvPr id="7" name="Footer Placeholder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Presenter | Presentation Title</a:t>
            </a:r>
          </a:p>
        </p:txBody>
      </p:sp>
      <p:sp>
        <p:nvSpPr>
          <p:cNvPr id="8" name="Slide Number Placeholder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6B5EA5A-BC32-A742-B11B-8E7414D5B53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ext and 2 Pictures horizontal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>
          <a:xfrm>
            <a:off x="407989" y="373593"/>
            <a:ext cx="11376024" cy="1065742"/>
          </a:xfrm>
        </p:spPr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407987" y="1598658"/>
            <a:ext cx="5616575" cy="4608512"/>
          </a:xfrm>
        </p:spPr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</a:defRPr>
            </a:lvl1pPr>
            <a:lvl2pPr>
              <a:lnSpc>
                <a:spcPct val="100000"/>
              </a:lnSpc>
              <a:defRPr/>
            </a:lvl2pPr>
          </a:lstStyle>
          <a:p>
            <a:pPr lvl="0">
              <a:defRPr/>
            </a:pPr>
            <a:r>
              <a:rPr lang="en-US"/>
              <a:t>Click to edit Master text styles</a:t>
            </a:r>
          </a:p>
          <a:p>
            <a:pPr lvl="1">
              <a:defRPr/>
            </a:pPr>
            <a:r>
              <a:rPr lang="en-US"/>
              <a:t>Second level</a:t>
            </a:r>
          </a:p>
          <a:p>
            <a:pPr lvl="2">
              <a:defRPr/>
            </a:pPr>
            <a:r>
              <a:rPr lang="en-US"/>
              <a:t>Third level</a:t>
            </a:r>
          </a:p>
          <a:p>
            <a:pPr lvl="3">
              <a:defRPr/>
            </a:pPr>
            <a:r>
              <a:rPr lang="en-US"/>
              <a:t>Fourth level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 bwMode="auto"/>
        <p:txBody>
          <a:bodyPr/>
          <a:lstStyle/>
          <a:p>
            <a:pPr>
              <a:defRPr/>
            </a:pPr>
            <a:fld id="{56068B66-AC6D-6940-9367-EDC4B154B8F9}" type="datetime1">
              <a:rPr lang="en-US" smtClean="0"/>
              <a:t>2/12/2024</a:t>
            </a:fld>
            <a:endParaRPr lang="en-US"/>
          </a:p>
        </p:txBody>
      </p:sp>
      <p:sp>
        <p:nvSpPr>
          <p:cNvPr id="7" name="Footer Placeholder 7"/>
          <p:cNvSpPr>
            <a:spLocks noGrp="1"/>
          </p:cNvSpPr>
          <p:nvPr>
            <p:ph type="ftr" sz="quarter" idx="15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Presenter | Presentation Title</a:t>
            </a:r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6"/>
          </p:nvPr>
        </p:nvSpPr>
        <p:spPr bwMode="auto"/>
        <p:txBody>
          <a:bodyPr/>
          <a:lstStyle/>
          <a:p>
            <a:pPr>
              <a:defRPr/>
            </a:pPr>
            <a:fld id="{36B5EA5A-BC32-A742-B11B-8E7414D5B535}" type="slidenum">
              <a:rPr lang="en-US"/>
              <a:t>‹#›</a:t>
            </a:fld>
            <a:endParaRPr lang="en-US"/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13" hasCustomPrompt="1"/>
          </p:nvPr>
        </p:nvSpPr>
        <p:spPr bwMode="auto">
          <a:xfrm>
            <a:off x="6167438" y="1592263"/>
            <a:ext cx="5616575" cy="2232025"/>
          </a:xfrm>
          <a:prstGeom prst="rect">
            <a:avLst/>
          </a:prstGeom>
          <a:pattFill prst="lgCheck">
            <a:fgClr>
              <a:schemeClr val="tx2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pPr>
              <a:defRPr/>
            </a:pPr>
            <a:r>
              <a:rPr lang="en-US"/>
              <a:t>Drag and drop picture</a:t>
            </a:r>
            <a:endParaRPr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7" hasCustomPrompt="1"/>
          </p:nvPr>
        </p:nvSpPr>
        <p:spPr bwMode="auto">
          <a:xfrm>
            <a:off x="6167438" y="3969703"/>
            <a:ext cx="5616575" cy="2232025"/>
          </a:xfrm>
          <a:prstGeom prst="rect">
            <a:avLst/>
          </a:prstGeom>
          <a:pattFill prst="lgCheck">
            <a:fgClr>
              <a:schemeClr val="tx2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pPr>
              <a:defRPr/>
            </a:pPr>
            <a:r>
              <a:rPr lang="en-US"/>
              <a:t>Drag and drop picture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ext and 4 Picture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>
          <a:xfrm>
            <a:off x="407989" y="373593"/>
            <a:ext cx="11376024" cy="1065742"/>
          </a:xfrm>
        </p:spPr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407987" y="1598658"/>
            <a:ext cx="3708401" cy="4608512"/>
          </a:xfrm>
        </p:spPr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</a:defRPr>
            </a:lvl1pPr>
            <a:lvl2pPr>
              <a:lnSpc>
                <a:spcPct val="120000"/>
              </a:lnSpc>
              <a:defRPr/>
            </a:lvl2pPr>
          </a:lstStyle>
          <a:p>
            <a:pPr lvl="0">
              <a:defRPr/>
            </a:pPr>
            <a:r>
              <a:rPr lang="en-US"/>
              <a:t>Click to edit Master text styles</a:t>
            </a:r>
          </a:p>
          <a:p>
            <a:pPr lvl="1">
              <a:defRPr/>
            </a:pPr>
            <a:r>
              <a:rPr lang="en-US"/>
              <a:t>Second level</a:t>
            </a:r>
          </a:p>
          <a:p>
            <a:pPr lvl="2">
              <a:defRPr/>
            </a:pPr>
            <a:r>
              <a:rPr lang="en-US"/>
              <a:t>Third level</a:t>
            </a:r>
          </a:p>
          <a:p>
            <a:pPr lvl="3">
              <a:defRPr/>
            </a:pPr>
            <a:r>
              <a:rPr lang="en-US"/>
              <a:t>Fourth level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 bwMode="auto"/>
        <p:txBody>
          <a:bodyPr/>
          <a:lstStyle/>
          <a:p>
            <a:pPr>
              <a:defRPr/>
            </a:pPr>
            <a:fld id="{B05A767D-07B9-9144-8C31-3A39702D4D06}" type="datetime1">
              <a:rPr lang="en-US" smtClean="0"/>
              <a:t>2/12/2024</a:t>
            </a:fld>
            <a:endParaRPr lang="en-US"/>
          </a:p>
        </p:txBody>
      </p:sp>
      <p:sp>
        <p:nvSpPr>
          <p:cNvPr id="7" name="Footer Placeholder 7"/>
          <p:cNvSpPr>
            <a:spLocks noGrp="1"/>
          </p:cNvSpPr>
          <p:nvPr>
            <p:ph type="ftr" sz="quarter" idx="15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Presenter | Presentation Title</a:t>
            </a:r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6"/>
          </p:nvPr>
        </p:nvSpPr>
        <p:spPr bwMode="auto"/>
        <p:txBody>
          <a:bodyPr/>
          <a:lstStyle/>
          <a:p>
            <a:pPr>
              <a:defRPr/>
            </a:pPr>
            <a:fld id="{36B5EA5A-BC32-A742-B11B-8E7414D5B535}" type="slidenum">
              <a:rPr lang="en-US"/>
              <a:t>‹#›</a:t>
            </a:fld>
            <a:endParaRPr lang="en-US"/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13" hasCustomPrompt="1"/>
          </p:nvPr>
        </p:nvSpPr>
        <p:spPr bwMode="auto">
          <a:xfrm>
            <a:off x="8075613" y="1592263"/>
            <a:ext cx="3708400" cy="2232025"/>
          </a:xfrm>
          <a:prstGeom prst="rect">
            <a:avLst/>
          </a:prstGeom>
          <a:pattFill prst="lgCheck">
            <a:fgClr>
              <a:schemeClr val="tx2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pPr>
              <a:defRPr/>
            </a:pPr>
            <a:r>
              <a:rPr lang="en-US"/>
              <a:t>Drag and drop picture</a:t>
            </a:r>
            <a:endParaRPr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7" hasCustomPrompt="1"/>
          </p:nvPr>
        </p:nvSpPr>
        <p:spPr bwMode="auto">
          <a:xfrm>
            <a:off x="8124681" y="3969703"/>
            <a:ext cx="3659332" cy="2232025"/>
          </a:xfrm>
          <a:prstGeom prst="rect">
            <a:avLst/>
          </a:prstGeom>
          <a:pattFill prst="lgCheck">
            <a:fgClr>
              <a:schemeClr val="tx2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pPr>
              <a:defRPr/>
            </a:pPr>
            <a:r>
              <a:rPr lang="en-US"/>
              <a:t>Drag and drop picture</a:t>
            </a:r>
            <a:endParaRPr/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8" hasCustomPrompt="1"/>
          </p:nvPr>
        </p:nvSpPr>
        <p:spPr bwMode="auto">
          <a:xfrm>
            <a:off x="4259263" y="1592263"/>
            <a:ext cx="3659332" cy="2232025"/>
          </a:xfrm>
          <a:prstGeom prst="rect">
            <a:avLst/>
          </a:prstGeom>
          <a:pattFill prst="lgCheck">
            <a:fgClr>
              <a:schemeClr val="tx2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pPr>
              <a:defRPr/>
            </a:pPr>
            <a:r>
              <a:rPr lang="en-US"/>
              <a:t>Drag and drop picture</a:t>
            </a:r>
            <a:endParaRPr/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9" hasCustomPrompt="1"/>
          </p:nvPr>
        </p:nvSpPr>
        <p:spPr bwMode="auto">
          <a:xfrm>
            <a:off x="4259263" y="3978015"/>
            <a:ext cx="3659332" cy="2232025"/>
          </a:xfrm>
          <a:prstGeom prst="rect">
            <a:avLst/>
          </a:prstGeom>
          <a:pattFill prst="lgCheck">
            <a:fgClr>
              <a:schemeClr val="tx2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pPr>
              <a:defRPr/>
            </a:pPr>
            <a:r>
              <a:rPr lang="en-US"/>
              <a:t>Drag and drop picture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Subtitles and 2 Pictures 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>
          <a:xfrm>
            <a:off x="407988" y="365125"/>
            <a:ext cx="11380812" cy="1084263"/>
          </a:xfrm>
        </p:spPr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07987" y="1592263"/>
            <a:ext cx="5616575" cy="668337"/>
          </a:xfrm>
        </p:spPr>
        <p:txBody>
          <a:bodyPr anchor="t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172200" y="1604966"/>
            <a:ext cx="5616600" cy="655634"/>
          </a:xfrm>
        </p:spPr>
        <p:txBody>
          <a:bodyPr anchor="t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7" name="Picture Placeholder 10"/>
          <p:cNvSpPr>
            <a:spLocks noGrp="1"/>
          </p:cNvSpPr>
          <p:nvPr>
            <p:ph type="pic" sz="quarter" idx="13" hasCustomPrompt="1"/>
          </p:nvPr>
        </p:nvSpPr>
        <p:spPr bwMode="auto">
          <a:xfrm>
            <a:off x="407988" y="2420938"/>
            <a:ext cx="5616575" cy="3779837"/>
          </a:xfrm>
          <a:prstGeom prst="rect">
            <a:avLst/>
          </a:prstGeom>
          <a:pattFill prst="lgCheck">
            <a:fgClr>
              <a:schemeClr val="tx2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pPr>
              <a:defRPr/>
            </a:pPr>
            <a:r>
              <a:rPr lang="en-US"/>
              <a:t>Drag and Drop picture</a:t>
            </a:r>
            <a:endParaRPr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5"/>
          </p:nvPr>
        </p:nvSpPr>
        <p:spPr bwMode="auto"/>
        <p:txBody>
          <a:bodyPr/>
          <a:lstStyle/>
          <a:p>
            <a:pPr>
              <a:defRPr/>
            </a:pPr>
            <a:fld id="{2F9913ED-B1D4-5A4C-8CD8-2E74EB25BED8}" type="datetime1">
              <a:rPr lang="en-US" smtClean="0"/>
              <a:t>2/12/2024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6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Presenter | Presentation Title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7"/>
          </p:nvPr>
        </p:nvSpPr>
        <p:spPr bwMode="auto"/>
        <p:txBody>
          <a:bodyPr/>
          <a:lstStyle/>
          <a:p>
            <a:pPr>
              <a:defRPr/>
            </a:pPr>
            <a:fld id="{36B5EA5A-BC32-A742-B11B-8E7414D5B535}" type="slidenum">
              <a:rPr lang="en-US"/>
              <a:t>‹#›</a:t>
            </a:fld>
            <a:endParaRPr lang="en-US"/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18" hasCustomPrompt="1"/>
          </p:nvPr>
        </p:nvSpPr>
        <p:spPr bwMode="auto">
          <a:xfrm>
            <a:off x="6172200" y="2420938"/>
            <a:ext cx="5616575" cy="3779837"/>
          </a:xfrm>
          <a:prstGeom prst="rect">
            <a:avLst/>
          </a:prstGeom>
          <a:pattFill prst="lgCheck">
            <a:fgClr>
              <a:schemeClr val="tx2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 anchorCtr="0"/>
          <a:lstStyle>
            <a:lvl1pPr algn="ctr">
              <a:defRPr/>
            </a:lvl1pPr>
          </a:lstStyle>
          <a:p>
            <a:pPr>
              <a:defRPr/>
            </a:pPr>
            <a:r>
              <a:rPr lang="en-GB"/>
              <a:t>Drag and Drop picture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Subtitle and 3 Picture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>
          <a:xfrm>
            <a:off x="407988" y="365125"/>
            <a:ext cx="11380812" cy="1084263"/>
          </a:xfrm>
        </p:spPr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07987" y="1592263"/>
            <a:ext cx="3708401" cy="668337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defRPr sz="21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8075612" y="1604966"/>
            <a:ext cx="3713187" cy="655634"/>
          </a:xfrm>
        </p:spPr>
        <p:txBody>
          <a:bodyPr anchor="t" anchorCtr="0"/>
          <a:lstStyle>
            <a:lvl1pPr marL="0" indent="0">
              <a:spcBef>
                <a:spcPts val="400"/>
              </a:spcBef>
              <a:spcAft>
                <a:spcPts val="0"/>
              </a:spcAft>
              <a:buNone/>
              <a:defRPr sz="24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7" name="Picture Placeholder 10"/>
          <p:cNvSpPr>
            <a:spLocks noGrp="1"/>
          </p:cNvSpPr>
          <p:nvPr>
            <p:ph type="pic" sz="quarter" idx="13" hasCustomPrompt="1"/>
          </p:nvPr>
        </p:nvSpPr>
        <p:spPr bwMode="auto">
          <a:xfrm>
            <a:off x="407989" y="2420938"/>
            <a:ext cx="3708400" cy="3779837"/>
          </a:xfrm>
          <a:prstGeom prst="rect">
            <a:avLst/>
          </a:prstGeom>
          <a:pattFill prst="lgCheck">
            <a:fgClr>
              <a:schemeClr val="tx2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pPr>
              <a:defRPr/>
            </a:pPr>
            <a:r>
              <a:rPr lang="en-US"/>
              <a:t>Drag and Drop picture</a:t>
            </a:r>
            <a:endParaRPr/>
          </a:p>
        </p:txBody>
      </p:sp>
      <p:sp>
        <p:nvSpPr>
          <p:cNvPr id="8" name="Picture Placeholder 12"/>
          <p:cNvSpPr>
            <a:spLocks noGrp="1"/>
          </p:cNvSpPr>
          <p:nvPr>
            <p:ph type="pic" sz="quarter" idx="14" hasCustomPrompt="1"/>
          </p:nvPr>
        </p:nvSpPr>
        <p:spPr bwMode="auto">
          <a:xfrm>
            <a:off x="8075613" y="2416175"/>
            <a:ext cx="3713187" cy="3779837"/>
          </a:xfrm>
          <a:prstGeom prst="rect">
            <a:avLst/>
          </a:prstGeom>
          <a:pattFill prst="lgCheck">
            <a:fgClr>
              <a:schemeClr val="tx2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defRPr b="1"/>
            </a:lvl1pPr>
          </a:lstStyle>
          <a:p>
            <a:pPr>
              <a:defRPr/>
            </a:pPr>
            <a:r>
              <a:rPr lang="en-US"/>
              <a:t>Drag and Drop picture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5"/>
          </p:nvPr>
        </p:nvSpPr>
        <p:spPr bwMode="auto">
          <a:xfrm>
            <a:off x="4253846" y="1601227"/>
            <a:ext cx="3708401" cy="668337"/>
          </a:xfrm>
        </p:spPr>
        <p:txBody>
          <a:bodyPr anchor="t" anchorCtr="0"/>
          <a:lstStyle>
            <a:lvl1pPr marL="0" indent="0">
              <a:spcBef>
                <a:spcPts val="400"/>
              </a:spcBef>
              <a:spcAft>
                <a:spcPts val="0"/>
              </a:spcAft>
              <a:buNone/>
              <a:defRPr sz="21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10" name="Picture Placeholder 10"/>
          <p:cNvSpPr>
            <a:spLocks noGrp="1"/>
          </p:cNvSpPr>
          <p:nvPr>
            <p:ph type="pic" sz="quarter" idx="16" hasCustomPrompt="1"/>
          </p:nvPr>
        </p:nvSpPr>
        <p:spPr bwMode="auto">
          <a:xfrm>
            <a:off x="4253848" y="2429902"/>
            <a:ext cx="3708400" cy="3779837"/>
          </a:xfrm>
          <a:prstGeom prst="rect">
            <a:avLst/>
          </a:prstGeom>
          <a:pattFill prst="lgCheck">
            <a:fgClr>
              <a:schemeClr val="tx2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pPr>
              <a:defRPr/>
            </a:pPr>
            <a:r>
              <a:rPr lang="en-US"/>
              <a:t>Drag and Drop picture</a:t>
            </a:r>
            <a:endParaRPr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7"/>
          </p:nvPr>
        </p:nvSpPr>
        <p:spPr bwMode="auto"/>
        <p:txBody>
          <a:bodyPr/>
          <a:lstStyle/>
          <a:p>
            <a:pPr>
              <a:defRPr/>
            </a:pPr>
            <a:fld id="{CD972BCD-5811-B64E-BDB0-AE8779383E83}" type="datetime1">
              <a:rPr lang="en-US" smtClean="0"/>
              <a:t>2/12/2024</a:t>
            </a:fld>
            <a:endParaRPr lang="en-US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8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Presenter | Presentation Title</a:t>
            </a:r>
          </a:p>
        </p:txBody>
      </p:sp>
      <p:sp>
        <p:nvSpPr>
          <p:cNvPr id="13" name="Slide Number Placeholder 13"/>
          <p:cNvSpPr>
            <a:spLocks noGrp="1"/>
          </p:cNvSpPr>
          <p:nvPr>
            <p:ph type="sldNum" sz="quarter" idx="19"/>
          </p:nvPr>
        </p:nvSpPr>
        <p:spPr bwMode="auto"/>
        <p:txBody>
          <a:bodyPr/>
          <a:lstStyle/>
          <a:p>
            <a:pPr>
              <a:defRPr/>
            </a:pPr>
            <a:fld id="{36B5EA5A-BC32-A742-B11B-8E7414D5B53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Picture Horizontal and text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>
          <a:xfrm>
            <a:off x="407988" y="365125"/>
            <a:ext cx="11380812" cy="1084263"/>
          </a:xfrm>
        </p:spPr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5" name="Picture Placeholder 10"/>
          <p:cNvSpPr>
            <a:spLocks noGrp="1"/>
          </p:cNvSpPr>
          <p:nvPr>
            <p:ph type="pic" sz="quarter" idx="13" hasCustomPrompt="1"/>
          </p:nvPr>
        </p:nvSpPr>
        <p:spPr bwMode="auto">
          <a:xfrm>
            <a:off x="412776" y="1592263"/>
            <a:ext cx="11376024" cy="2563906"/>
          </a:xfrm>
          <a:prstGeom prst="rect">
            <a:avLst/>
          </a:prstGeom>
          <a:pattFill prst="lgCheck">
            <a:fgClr>
              <a:schemeClr val="tx2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pPr>
              <a:defRPr/>
            </a:pPr>
            <a:r>
              <a:rPr lang="en-US"/>
              <a:t>Drag and Drop picture</a:t>
            </a:r>
            <a:endParaRPr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 bwMode="auto">
          <a:xfrm>
            <a:off x="407989" y="4294188"/>
            <a:ext cx="3708400" cy="1906587"/>
          </a:xfrm>
        </p:spPr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</a:p>
          <a:p>
            <a:pPr lvl="1">
              <a:defRPr/>
            </a:pPr>
            <a:r>
              <a:rPr lang="en-US"/>
              <a:t>Second level</a:t>
            </a:r>
          </a:p>
          <a:p>
            <a:pPr lvl="2">
              <a:defRPr/>
            </a:pPr>
            <a:r>
              <a:rPr lang="en-US"/>
              <a:t>Third level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5"/>
          </p:nvPr>
        </p:nvSpPr>
        <p:spPr bwMode="auto">
          <a:xfrm>
            <a:off x="4267201" y="4294188"/>
            <a:ext cx="3665537" cy="1906587"/>
          </a:xfrm>
        </p:spPr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</a:p>
          <a:p>
            <a:pPr lvl="1">
              <a:defRPr/>
            </a:pPr>
            <a:r>
              <a:rPr lang="en-US"/>
              <a:t>Second level</a:t>
            </a:r>
          </a:p>
          <a:p>
            <a:pPr lvl="2">
              <a:defRPr/>
            </a:pPr>
            <a:r>
              <a:rPr lang="en-US"/>
              <a:t>Third level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6"/>
          </p:nvPr>
        </p:nvSpPr>
        <p:spPr bwMode="auto"/>
        <p:txBody>
          <a:bodyPr/>
          <a:lstStyle/>
          <a:p>
            <a:pPr>
              <a:defRPr/>
            </a:pPr>
            <a:fld id="{C50A8CA0-D217-2348-BC43-8F09744CBBC2}" type="datetime1">
              <a:rPr lang="en-US" smtClean="0"/>
              <a:t>2/12/2024</a:t>
            </a:fld>
            <a:endParaRPr lang="en-US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7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Presenter | Presentation Title</a:t>
            </a:r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8"/>
          </p:nvPr>
        </p:nvSpPr>
        <p:spPr bwMode="auto"/>
        <p:txBody>
          <a:bodyPr/>
          <a:lstStyle/>
          <a:p>
            <a:pPr>
              <a:defRPr/>
            </a:pPr>
            <a:fld id="{36B5EA5A-BC32-A742-B11B-8E7414D5B535}" type="slidenum">
              <a:rPr lang="en-US"/>
              <a:t>‹#›</a:t>
            </a:fld>
            <a:endParaRPr lang="en-US"/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9"/>
          </p:nvPr>
        </p:nvSpPr>
        <p:spPr bwMode="auto">
          <a:xfrm>
            <a:off x="8085668" y="4294188"/>
            <a:ext cx="3703132" cy="1906587"/>
          </a:xfrm>
        </p:spPr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</a:p>
          <a:p>
            <a:pPr lvl="1">
              <a:defRPr/>
            </a:pPr>
            <a:r>
              <a:rPr lang="en-US"/>
              <a:t>Second level</a:t>
            </a:r>
          </a:p>
          <a:p>
            <a:pPr lvl="2">
              <a:defRPr/>
            </a:pPr>
            <a:r>
              <a:rPr lang="en-US"/>
              <a:t>Third level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Chapter Head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>
          <a:xfrm>
            <a:off x="407987" y="1709738"/>
            <a:ext cx="11376025" cy="2852737"/>
          </a:xfrm>
        </p:spPr>
        <p:txBody>
          <a:bodyPr anchor="b"/>
          <a:lstStyle>
            <a:lvl1pPr>
              <a:defRPr sz="5000"/>
            </a:lvl1pPr>
          </a:lstStyle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07987" y="4589463"/>
            <a:ext cx="11376026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6" name="Date Placeholder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F4998574-4EFE-F64F-9FFB-8AA532A9073D}" type="datetime1">
              <a:rPr lang="en-US" smtClean="0"/>
              <a:t>2/12/2024</a:t>
            </a:fld>
            <a:endParaRPr lang="en-US"/>
          </a:p>
        </p:txBody>
      </p:sp>
      <p:sp>
        <p:nvSpPr>
          <p:cNvPr id="7" name="Footer Placeholder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Presenter | Presentation Title</a:t>
            </a:r>
          </a:p>
        </p:txBody>
      </p:sp>
      <p:sp>
        <p:nvSpPr>
          <p:cNvPr id="8" name="Slide Number Placeholder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6B5EA5A-BC32-A742-B11B-8E7414D5B53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1_Blank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0A53E94D-4168-8048-A22B-A04504165998}" type="datetime1">
              <a:rPr lang="en-US" smtClean="0"/>
              <a:t>2/12/2024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Presenter | Presentation Title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6B5EA5A-BC32-A742-B11B-8E7414D5B53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blank" preserve="1" userDrawn="1">
  <p:cSld name="Last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>
            <a:spLocks noAdjustHandles="1"/>
          </p:cNvSpPr>
          <p:nvPr userDrawn="1"/>
        </p:nvSpPr>
        <p:spPr bwMode="auto">
          <a:xfrm>
            <a:off x="407988" y="6196406"/>
            <a:ext cx="11376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fr-CH"/>
              <a:t>home.cern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5231904" y="2244864"/>
            <a:ext cx="1728192" cy="172819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2"/>
          </p:nvPr>
        </p:nvSpPr>
        <p:spPr>
          <a:xfrm>
            <a:off x="3959113" y="6362378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27 January 2022</a:t>
            </a:r>
            <a:endParaRPr lang="en-US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910341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B.Balhan,  KEK/J-PARC SX workshop</a:t>
            </a:r>
            <a:endParaRPr lang="en-US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0913835" y="6356351"/>
            <a:ext cx="6685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7107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Title Slide with logo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5CD86C6-AB8C-8347-BFC2-915357F95F3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 2" descr="logooutline.eps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5106130" y="710117"/>
            <a:ext cx="1990424" cy="197042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 bwMode="auto">
          <a:xfrm>
            <a:off x="407987" y="3429000"/>
            <a:ext cx="11376025" cy="2153265"/>
          </a:xfrm>
        </p:spPr>
        <p:txBody>
          <a:bodyPr anchor="t" anchorCtr="0"/>
          <a:lstStyle>
            <a:lvl1pPr algn="l">
              <a:defRPr sz="50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br>
              <a:rPr lang="en-US"/>
            </a:br>
            <a:endParaRPr lang="en-US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 bwMode="auto">
          <a:xfrm>
            <a:off x="407988" y="5700251"/>
            <a:ext cx="11376026" cy="803787"/>
          </a:xfrm>
        </p:spPr>
        <p:txBody>
          <a:bodyPr>
            <a:noAutofit/>
          </a:bodyPr>
          <a:lstStyle>
            <a:lvl1pPr marL="0" indent="0" algn="l">
              <a:buNone/>
              <a:defRPr sz="20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en-US"/>
              <a:t>Click to edit Master subtitle style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Content  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 bwMode="auto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 marL="324000" indent="-324000">
              <a:buFont typeface="Arial"/>
              <a:buChar char="•"/>
              <a:defRPr sz="1800">
                <a:solidFill>
                  <a:schemeClr val="tx2"/>
                </a:solidFill>
              </a:defRPr>
            </a:lvl2pPr>
            <a:lvl3pPr marL="648000" indent="-324000">
              <a:buSzPct val="100000"/>
              <a:buFont typeface="Arial"/>
              <a:buChar char="•"/>
              <a:defRPr>
                <a:solidFill>
                  <a:schemeClr val="tx2"/>
                </a:solidFill>
              </a:defRPr>
            </a:lvl3pPr>
            <a:lvl4pPr marL="972000" indent="-324000">
              <a:buSzPct val="100000"/>
              <a:buFont typeface="Arial"/>
              <a:buChar char="•"/>
              <a:defRPr>
                <a:solidFill>
                  <a:schemeClr val="tx2"/>
                </a:solidFill>
              </a:defRPr>
            </a:lvl4pPr>
            <a:lvl5pPr marL="2057400" indent="-228600">
              <a:buSzPct val="100000"/>
              <a:buFont typeface="Arial"/>
              <a:buChar char="•"/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>
              <a:defRPr/>
            </a:pPr>
            <a:r>
              <a:rPr lang="en-US"/>
              <a:t>Click to edit Master text styles</a:t>
            </a:r>
          </a:p>
          <a:p>
            <a:pPr lvl="1">
              <a:defRPr/>
            </a:pPr>
            <a:r>
              <a:rPr lang="en-US"/>
              <a:t>Second level</a:t>
            </a:r>
          </a:p>
          <a:p>
            <a:pPr lvl="2">
              <a:defRPr/>
            </a:pPr>
            <a:r>
              <a:rPr lang="en-US"/>
              <a:t>Third level</a:t>
            </a:r>
          </a:p>
          <a:p>
            <a:pPr lvl="3">
              <a:defRPr/>
            </a:pPr>
            <a:r>
              <a:rPr lang="en-US"/>
              <a:t>Fourth level</a:t>
            </a:r>
          </a:p>
        </p:txBody>
      </p:sp>
      <p:sp>
        <p:nvSpPr>
          <p:cNvPr id="5" name="Title 6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6" name="Date Placeholder 10"/>
          <p:cNvSpPr>
            <a:spLocks noGrp="1"/>
          </p:cNvSpPr>
          <p:nvPr>
            <p:ph type="dt" sz="half" idx="10"/>
          </p:nvPr>
        </p:nvSpPr>
        <p:spPr bwMode="auto">
          <a:xfrm>
            <a:off x="3248526" y="6408000"/>
            <a:ext cx="867862" cy="365125"/>
          </a:xfrm>
        </p:spPr>
        <p:txBody>
          <a:bodyPr/>
          <a:lstStyle/>
          <a:p>
            <a:pPr>
              <a:defRPr/>
            </a:pPr>
            <a:fld id="{5A2D8E4C-A0BF-5444-9C74-A3C2242D2F23}" type="datetime1">
              <a:rPr lang="en-US" smtClean="0"/>
              <a:t>2/12/2024</a:t>
            </a:fld>
            <a:endParaRPr lang="en-US"/>
          </a:p>
        </p:txBody>
      </p:sp>
      <p:sp>
        <p:nvSpPr>
          <p:cNvPr id="7" name="Footer Placeholder 11"/>
          <p:cNvSpPr>
            <a:spLocks noGrp="1"/>
          </p:cNvSpPr>
          <p:nvPr>
            <p:ph type="ftr" sz="quarter" idx="11"/>
          </p:nvPr>
        </p:nvSpPr>
        <p:spPr bwMode="auto">
          <a:xfrm>
            <a:off x="4259262" y="6408000"/>
            <a:ext cx="6572221" cy="365125"/>
          </a:xfrm>
        </p:spPr>
        <p:txBody>
          <a:bodyPr/>
          <a:lstStyle/>
          <a:p>
            <a:pPr>
              <a:defRPr/>
            </a:pPr>
            <a:r>
              <a:rPr lang="en-US"/>
              <a:t>Presenter | Presentation Title</a:t>
            </a:r>
          </a:p>
        </p:txBody>
      </p:sp>
      <p:sp>
        <p:nvSpPr>
          <p:cNvPr id="8" name="Slide Number Placeholder 12"/>
          <p:cNvSpPr>
            <a:spLocks noGrp="1"/>
          </p:cNvSpPr>
          <p:nvPr>
            <p:ph type="sldNum" sz="quarter" idx="12"/>
          </p:nvPr>
        </p:nvSpPr>
        <p:spPr bwMode="auto">
          <a:xfrm>
            <a:off x="11064552" y="6408000"/>
            <a:ext cx="681254" cy="365125"/>
          </a:xfrm>
        </p:spPr>
        <p:txBody>
          <a:bodyPr/>
          <a:lstStyle/>
          <a:p>
            <a:pPr>
              <a:defRPr/>
            </a:pPr>
            <a:fld id="{36B5EA5A-BC32-A742-B11B-8E7414D5B53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Bullete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 hasCustomPrompt="1"/>
          </p:nvPr>
        </p:nvSpPr>
        <p:spPr bwMode="auto"/>
        <p:txBody>
          <a:bodyPr/>
          <a:lstStyle>
            <a:lvl1pPr marL="342900" indent="-342900">
              <a:buFont typeface="Arial"/>
              <a:buChar char="•"/>
              <a:defRPr>
                <a:solidFill>
                  <a:schemeClr val="tx2">
                    <a:lumMod val="50000"/>
                  </a:schemeClr>
                </a:solidFill>
              </a:defRPr>
            </a:lvl1pPr>
            <a:lvl2pPr marL="628650" indent="-261938">
              <a:buFont typeface="Arial"/>
              <a:buChar char="•"/>
              <a:defRPr sz="1800">
                <a:solidFill>
                  <a:schemeClr val="tx2">
                    <a:lumMod val="50000"/>
                  </a:schemeClr>
                </a:solidFill>
              </a:defRPr>
            </a:lvl2pPr>
            <a:lvl3pPr marL="889000" indent="-260350">
              <a:buSzPct val="100000"/>
              <a:buFont typeface="Arial"/>
              <a:buChar char="•"/>
              <a:defRPr sz="1800">
                <a:solidFill>
                  <a:schemeClr val="tx2">
                    <a:lumMod val="50000"/>
                  </a:schemeClr>
                </a:solidFill>
              </a:defRPr>
            </a:lvl3pPr>
            <a:lvl4pPr marL="1209675" indent="-269875">
              <a:buSzPct val="100000"/>
              <a:buFont typeface="Arial"/>
              <a:buChar char="•"/>
              <a:defRPr sz="1600">
                <a:solidFill>
                  <a:schemeClr val="tx2">
                    <a:lumMod val="50000"/>
                  </a:schemeClr>
                </a:solidFill>
              </a:defRPr>
            </a:lvl4pPr>
            <a:lvl5pPr marL="2057400" indent="-228600">
              <a:buSzPct val="100000"/>
              <a:buFont typeface="Arial"/>
              <a:buChar char="•"/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>
              <a:defRPr/>
            </a:pPr>
            <a:r>
              <a:rPr lang="en-US" dirty="0"/>
              <a:t>Click to edit Master text styles</a:t>
            </a:r>
            <a:endParaRPr dirty="0"/>
          </a:p>
          <a:p>
            <a:pPr lvl="1">
              <a:defRPr/>
            </a:pPr>
            <a:r>
              <a:rPr lang="en-US" dirty="0"/>
              <a:t>Second level</a:t>
            </a:r>
            <a:endParaRPr dirty="0"/>
          </a:p>
          <a:p>
            <a:pPr lvl="2">
              <a:defRPr/>
            </a:pPr>
            <a:r>
              <a:rPr lang="en-US" dirty="0"/>
              <a:t>Third level</a:t>
            </a:r>
            <a:endParaRPr dirty="0"/>
          </a:p>
          <a:p>
            <a:pPr lvl="3">
              <a:defRPr/>
            </a:pPr>
            <a:r>
              <a:rPr lang="en-US" dirty="0"/>
              <a:t>Fourth level</a:t>
            </a:r>
            <a:endParaRPr dirty="0"/>
          </a:p>
          <a:p>
            <a:pPr lvl="0">
              <a:defRPr/>
            </a:pPr>
            <a:endParaRPr lang="en-US" dirty="0"/>
          </a:p>
        </p:txBody>
      </p:sp>
      <p:sp>
        <p:nvSpPr>
          <p:cNvPr id="5" name="Title 6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6" name="Date Placeholder 10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A06EBC2-F68D-D648-AF1D-B832BA185A4D}" type="datetime1">
              <a:rPr lang="en-US" smtClean="0"/>
              <a:t>2/12/2024</a:t>
            </a:fld>
            <a:endParaRPr lang="en-US"/>
          </a:p>
        </p:txBody>
      </p:sp>
      <p:sp>
        <p:nvSpPr>
          <p:cNvPr id="7" name="Footer Placeholder 11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Presenter | Presentation Title</a:t>
            </a:r>
          </a:p>
        </p:txBody>
      </p:sp>
      <p:sp>
        <p:nvSpPr>
          <p:cNvPr id="8" name="Slide Number Placeholder 12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6B5EA5A-BC32-A742-B11B-8E7414D5B53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Big Pictur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6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5" name="Date Placeholder 10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7505A68-9FCB-BC42-AC2B-E47DE4FC1101}" type="datetime1">
              <a:rPr lang="en-US" smtClean="0"/>
              <a:t>2/12/2024</a:t>
            </a:fld>
            <a:endParaRPr lang="en-US"/>
          </a:p>
        </p:txBody>
      </p:sp>
      <p:sp>
        <p:nvSpPr>
          <p:cNvPr id="6" name="Footer Placeholder 11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Presenter | Presentation Title</a:t>
            </a:r>
          </a:p>
        </p:txBody>
      </p:sp>
      <p:sp>
        <p:nvSpPr>
          <p:cNvPr id="7" name="Slide Number Placeholder 12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6B5EA5A-BC32-A742-B11B-8E7414D5B535}" type="slidenum">
              <a:rPr lang="en-US"/>
              <a:t>‹#›</a:t>
            </a:fld>
            <a:endParaRPr lang="en-US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3" hasCustomPrompt="1"/>
          </p:nvPr>
        </p:nvSpPr>
        <p:spPr bwMode="auto">
          <a:xfrm>
            <a:off x="407988" y="1439863"/>
            <a:ext cx="11376025" cy="4760912"/>
          </a:xfrm>
          <a:prstGeom prst="rect">
            <a:avLst/>
          </a:prstGeom>
          <a:pattFill prst="lgCheck">
            <a:fgClr>
              <a:schemeClr val="tx2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pPr>
              <a:defRPr/>
            </a:pPr>
            <a:r>
              <a:rPr lang="en-US"/>
              <a:t>Drag and drop picture</a:t>
            </a: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Full page Pictur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3" hasCustomPrompt="1"/>
          </p:nvPr>
        </p:nvSpPr>
        <p:spPr bwMode="auto">
          <a:xfrm>
            <a:off x="0" y="-29980"/>
            <a:ext cx="12192000" cy="6351588"/>
          </a:xfrm>
          <a:prstGeom prst="rect">
            <a:avLst/>
          </a:prstGeom>
          <a:pattFill prst="lgCheck">
            <a:fgClr>
              <a:schemeClr val="tx2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 anchorCtr="0"/>
          <a:lstStyle>
            <a:lvl1pPr algn="ctr">
              <a:defRPr/>
            </a:lvl1pPr>
          </a:lstStyle>
          <a:p>
            <a:pPr>
              <a:defRPr/>
            </a:pPr>
            <a:r>
              <a:rPr lang="en-US"/>
              <a:t>Drag and drop picture</a:t>
            </a:r>
            <a:endParaRPr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 bwMode="auto">
          <a:xfrm>
            <a:off x="8075612" y="-52466"/>
            <a:ext cx="4116387" cy="6370820"/>
          </a:xfrm>
          <a:prstGeom prst="rect">
            <a:avLst/>
          </a:prstGeom>
          <a:solidFill>
            <a:schemeClr val="tx1">
              <a:alpha val="80000"/>
            </a:schemeClr>
          </a:solidFill>
        </p:spPr>
        <p:txBody>
          <a:bodyPr lIns="180000" tIns="180000" rIns="180000" bIns="180000"/>
          <a:lstStyle>
            <a:lvl1pPr>
              <a:defRPr sz="2800">
                <a:solidFill>
                  <a:schemeClr val="bg1"/>
                </a:solidFill>
              </a:defRPr>
            </a:lvl1pPr>
            <a:lvl2pPr marL="324000" indent="-324000">
              <a:buFont typeface="Arial"/>
              <a:buChar char="•"/>
              <a:defRPr sz="2100">
                <a:solidFill>
                  <a:schemeClr val="bg1"/>
                </a:solidFill>
              </a:defRPr>
            </a:lvl2pPr>
            <a:lvl3pPr marL="648000" indent="-324000">
              <a:buSzPct val="100000"/>
              <a:buFont typeface="Arial"/>
              <a:buChar char="•"/>
              <a:defRPr sz="1800">
                <a:solidFill>
                  <a:schemeClr val="bg1"/>
                </a:solidFill>
              </a:defRPr>
            </a:lvl3pPr>
            <a:lvl4pPr marL="972000" indent="-324000">
              <a:buSzPct val="100000"/>
              <a:buFont typeface="Arial"/>
              <a:buChar char="•"/>
              <a:defRPr>
                <a:solidFill>
                  <a:schemeClr val="bg1"/>
                </a:solidFill>
              </a:defRPr>
            </a:lvl4pPr>
            <a:lvl5pPr marL="2057400" indent="-228600">
              <a:buSzPct val="100000"/>
              <a:buFont typeface="Arial"/>
              <a:buChar char="•"/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>
              <a:defRPr/>
            </a:pPr>
            <a:r>
              <a:rPr lang="en-US"/>
              <a:t>Click to edit Master text styles</a:t>
            </a:r>
          </a:p>
          <a:p>
            <a:pPr lvl="1">
              <a:defRPr/>
            </a:pPr>
            <a:r>
              <a:rPr lang="en-US"/>
              <a:t>Second level</a:t>
            </a:r>
          </a:p>
          <a:p>
            <a:pPr lvl="2">
              <a:defRPr/>
            </a:pPr>
            <a:r>
              <a:rPr lang="en-US"/>
              <a:t>Third level</a:t>
            </a:r>
          </a:p>
          <a:p>
            <a:pPr lvl="3">
              <a:defRPr/>
            </a:pPr>
            <a:r>
              <a:rPr lang="en-US"/>
              <a:t>Fourth level</a:t>
            </a:r>
          </a:p>
        </p:txBody>
      </p:sp>
      <p:sp>
        <p:nvSpPr>
          <p:cNvPr id="6" name="Date Placeholder 10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CF8663E3-BB79-624E-926B-8F195825897F}" type="datetime1">
              <a:rPr lang="en-US" smtClean="0"/>
              <a:t>2/12/2024</a:t>
            </a:fld>
            <a:endParaRPr lang="en-US"/>
          </a:p>
        </p:txBody>
      </p:sp>
      <p:sp>
        <p:nvSpPr>
          <p:cNvPr id="7" name="Footer Placeholder 11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Presenter | Presentation Title</a:t>
            </a:r>
          </a:p>
        </p:txBody>
      </p:sp>
      <p:sp>
        <p:nvSpPr>
          <p:cNvPr id="8" name="Slide Number Placeholder 12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6B5EA5A-BC32-A742-B11B-8E7414D5B53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2 Content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407987" y="1592264"/>
            <a:ext cx="5616575" cy="4608512"/>
          </a:xfrm>
        </p:spPr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</a:p>
          <a:p>
            <a:pPr lvl="1">
              <a:defRPr/>
            </a:pPr>
            <a:r>
              <a:rPr lang="en-US"/>
              <a:t>Second level</a:t>
            </a:r>
          </a:p>
          <a:p>
            <a:pPr lvl="2">
              <a:defRPr/>
            </a:pPr>
            <a:r>
              <a:rPr lang="en-US"/>
              <a:t>Third level</a:t>
            </a:r>
          </a:p>
          <a:p>
            <a:pPr lvl="3">
              <a:defRPr/>
            </a:pPr>
            <a:r>
              <a:rPr lang="en-US"/>
              <a:t>Fourth level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6172199" y="1592264"/>
            <a:ext cx="5611813" cy="4608511"/>
          </a:xfrm>
        </p:spPr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</a:p>
          <a:p>
            <a:pPr lvl="1">
              <a:defRPr/>
            </a:pPr>
            <a:r>
              <a:rPr lang="en-US"/>
              <a:t>Second level</a:t>
            </a:r>
          </a:p>
          <a:p>
            <a:pPr lvl="2">
              <a:defRPr/>
            </a:pPr>
            <a:r>
              <a:rPr lang="en-US"/>
              <a:t>Third level</a:t>
            </a:r>
          </a:p>
          <a:p>
            <a:pPr lvl="3">
              <a:defRPr/>
            </a:pPr>
            <a:r>
              <a:rPr lang="en-US"/>
              <a:t>Fourth level</a:t>
            </a:r>
          </a:p>
        </p:txBody>
      </p:sp>
      <p:sp>
        <p:nvSpPr>
          <p:cNvPr id="7" name="Date Placeholder 7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1EA7BFB-1EE4-5945-B805-E0B5FC822139}" type="datetime1">
              <a:rPr lang="en-US" smtClean="0"/>
              <a:t>2/12/2024</a:t>
            </a:fld>
            <a:endParaRPr lang="en-US"/>
          </a:p>
        </p:txBody>
      </p:sp>
      <p:sp>
        <p:nvSpPr>
          <p:cNvPr id="8" name="Footer Placeholder 8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Presenter | Presentation Title</a:t>
            </a:r>
          </a:p>
        </p:txBody>
      </p:sp>
      <p:sp>
        <p:nvSpPr>
          <p:cNvPr id="9" name="Slide Number Placeholder 9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6B5EA5A-BC32-A742-B11B-8E7414D5B53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Subtitle and Comparis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>
          <a:xfrm>
            <a:off x="407988" y="365125"/>
            <a:ext cx="11380812" cy="1084263"/>
          </a:xfrm>
        </p:spPr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07987" y="1592263"/>
            <a:ext cx="5616575" cy="668337"/>
          </a:xfrm>
        </p:spPr>
        <p:txBody>
          <a:bodyPr anchor="t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407987" y="2427287"/>
            <a:ext cx="5616575" cy="3762376"/>
          </a:xfrm>
        </p:spPr>
        <p:txBody>
          <a:bodyPr/>
          <a:lstStyle>
            <a:lvl1pPr marL="324000" indent="-324000">
              <a:buFont typeface="Arial"/>
              <a:buChar char="•"/>
              <a:defRPr/>
            </a:lvl1pPr>
          </a:lstStyle>
          <a:p>
            <a:pPr lvl="0">
              <a:defRPr/>
            </a:pPr>
            <a:r>
              <a:rPr lang="en-US"/>
              <a:t>Click to edit Master text styles</a:t>
            </a:r>
          </a:p>
          <a:p>
            <a:pPr lvl="1">
              <a:defRPr/>
            </a:pPr>
            <a:r>
              <a:rPr lang="en-US"/>
              <a:t>Second level</a:t>
            </a:r>
          </a:p>
          <a:p>
            <a:pPr lvl="2">
              <a:defRPr/>
            </a:pPr>
            <a:r>
              <a:rPr lang="en-US"/>
              <a:t>Third level</a:t>
            </a:r>
          </a:p>
          <a:p>
            <a:pPr lvl="3">
              <a:defRPr/>
            </a:pPr>
            <a:r>
              <a:rPr lang="en-US"/>
              <a:t>Fourth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172200" y="1604966"/>
            <a:ext cx="5616600" cy="655634"/>
          </a:xfrm>
        </p:spPr>
        <p:txBody>
          <a:bodyPr anchor="t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8" name="Content Placeholder 5"/>
          <p:cNvSpPr>
            <a:spLocks noGrp="1"/>
          </p:cNvSpPr>
          <p:nvPr>
            <p:ph sz="quarter" idx="4"/>
          </p:nvPr>
        </p:nvSpPr>
        <p:spPr bwMode="auto">
          <a:xfrm>
            <a:off x="6172200" y="2427287"/>
            <a:ext cx="5611813" cy="3762376"/>
          </a:xfrm>
        </p:spPr>
        <p:txBody>
          <a:bodyPr/>
          <a:lstStyle>
            <a:lvl1pPr marL="324000" indent="-324000">
              <a:buFont typeface="Arial"/>
              <a:buChar char="•"/>
              <a:defRPr/>
            </a:lvl1pPr>
          </a:lstStyle>
          <a:p>
            <a:pPr lvl="0">
              <a:defRPr/>
            </a:pPr>
            <a:r>
              <a:rPr lang="en-US"/>
              <a:t>Click to edit Master text styles</a:t>
            </a:r>
          </a:p>
          <a:p>
            <a:pPr lvl="1">
              <a:defRPr/>
            </a:pPr>
            <a:r>
              <a:rPr lang="en-US"/>
              <a:t>Second level</a:t>
            </a:r>
          </a:p>
          <a:p>
            <a:pPr lvl="2">
              <a:defRPr/>
            </a:pPr>
            <a:r>
              <a:rPr lang="en-US"/>
              <a:t>Third level</a:t>
            </a:r>
          </a:p>
          <a:p>
            <a:pPr lvl="3">
              <a:defRPr/>
            </a:pPr>
            <a:r>
              <a:rPr lang="en-US"/>
              <a:t>Fourth level</a:t>
            </a:r>
          </a:p>
        </p:txBody>
      </p:sp>
      <p:sp>
        <p:nvSpPr>
          <p:cNvPr id="9" name="Date Placeholder 9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6591609-E732-F641-A3F1-7047CC4ED180}" type="datetime1">
              <a:rPr lang="en-US" smtClean="0"/>
              <a:t>2/12/2024</a:t>
            </a:fld>
            <a:endParaRPr lang="en-US"/>
          </a:p>
        </p:txBody>
      </p:sp>
      <p:sp>
        <p:nvSpPr>
          <p:cNvPr id="10" name="Footer Placeholder 10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Presenter | Presentation Title</a:t>
            </a:r>
          </a:p>
        </p:txBody>
      </p:sp>
      <p:sp>
        <p:nvSpPr>
          <p:cNvPr id="11" name="Slide Number Placeholder 11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6B5EA5A-BC32-A742-B11B-8E7414D5B53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ext and Pictur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>
          <a:xfrm>
            <a:off x="407989" y="373593"/>
            <a:ext cx="5616574" cy="1065742"/>
          </a:xfrm>
        </p:spPr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407987" y="1598658"/>
            <a:ext cx="5616575" cy="4608512"/>
          </a:xfrm>
        </p:spPr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</a:defRPr>
            </a:lvl1pPr>
            <a:lvl2pPr>
              <a:lnSpc>
                <a:spcPct val="100000"/>
              </a:lnSpc>
              <a:defRPr/>
            </a:lvl2pPr>
          </a:lstStyle>
          <a:p>
            <a:pPr lvl="0">
              <a:defRPr/>
            </a:pPr>
            <a:r>
              <a:rPr lang="en-US"/>
              <a:t>Click to edit Master text styles</a:t>
            </a:r>
          </a:p>
          <a:p>
            <a:pPr lvl="1">
              <a:defRPr/>
            </a:pPr>
            <a:r>
              <a:rPr lang="en-US"/>
              <a:t>Second level</a:t>
            </a:r>
          </a:p>
          <a:p>
            <a:pPr lvl="2">
              <a:defRPr/>
            </a:pPr>
            <a:r>
              <a:rPr lang="en-US"/>
              <a:t>Third level</a:t>
            </a:r>
          </a:p>
          <a:p>
            <a:pPr lvl="3">
              <a:defRPr/>
            </a:pPr>
            <a:r>
              <a:rPr lang="en-US"/>
              <a:t>Fourth level</a:t>
            </a:r>
          </a:p>
        </p:txBody>
      </p:sp>
      <p:sp>
        <p:nvSpPr>
          <p:cNvPr id="6" name="Picture Placeholder 8"/>
          <p:cNvSpPr>
            <a:spLocks noGrp="1"/>
          </p:cNvSpPr>
          <p:nvPr>
            <p:ph type="pic" sz="quarter" idx="13" hasCustomPrompt="1"/>
          </p:nvPr>
        </p:nvSpPr>
        <p:spPr bwMode="auto">
          <a:xfrm>
            <a:off x="6167438" y="0"/>
            <a:ext cx="6024562" cy="6317986"/>
          </a:xfrm>
          <a:prstGeom prst="rect">
            <a:avLst/>
          </a:prstGeom>
          <a:pattFill prst="lgCheck">
            <a:fgClr>
              <a:schemeClr val="tx2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pPr>
              <a:defRPr/>
            </a:pPr>
            <a:r>
              <a:rPr lang="en-US"/>
              <a:t>Drag and Drop picture</a:t>
            </a:r>
            <a:endParaRPr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 bwMode="auto"/>
        <p:txBody>
          <a:bodyPr/>
          <a:lstStyle/>
          <a:p>
            <a:pPr>
              <a:defRPr/>
            </a:pPr>
            <a:fld id="{5DFCAA7F-8EAD-4141-9B8C-828B1EDAAAE8}" type="datetime1">
              <a:rPr lang="en-US" smtClean="0"/>
              <a:t>2/12/2024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5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Presenter | Presentation Title</a:t>
            </a:r>
          </a:p>
        </p:txBody>
      </p:sp>
      <p:sp>
        <p:nvSpPr>
          <p:cNvPr id="9" name="Slide Number Placeholder 9"/>
          <p:cNvSpPr>
            <a:spLocks noGrp="1"/>
          </p:cNvSpPr>
          <p:nvPr>
            <p:ph type="sldNum" sz="quarter" idx="16"/>
          </p:nvPr>
        </p:nvSpPr>
        <p:spPr bwMode="auto"/>
        <p:txBody>
          <a:bodyPr/>
          <a:lstStyle/>
          <a:p>
            <a:pPr>
              <a:defRPr/>
            </a:pPr>
            <a:fld id="{36B5EA5A-BC32-A742-B11B-8E7414D5B53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 bwMode="auto">
          <a:xfrm>
            <a:off x="407988" y="373593"/>
            <a:ext cx="11376025" cy="106574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>
              <a:defRPr/>
            </a:pPr>
            <a:r>
              <a:rPr lang="en-US"/>
              <a:t>Click to edit Master title style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0A4E4AD-84F6-3A4A-90B6-0E4AEED05A62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0" y="6332400"/>
            <a:ext cx="12192000" cy="533400"/>
          </a:xfrm>
          <a:prstGeom prst="rect">
            <a:avLst/>
          </a:prstGeom>
        </p:spPr>
      </p:pic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07989" y="1592263"/>
            <a:ext cx="11376024" cy="460851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>
              <a:defRPr/>
            </a:pPr>
            <a:r>
              <a:rPr lang="en-US" dirty="0"/>
              <a:t>Click to edit Master text styles</a:t>
            </a:r>
            <a:endParaRPr dirty="0"/>
          </a:p>
          <a:p>
            <a:pPr lvl="1">
              <a:defRPr/>
            </a:pPr>
            <a:r>
              <a:rPr lang="en-US" dirty="0"/>
              <a:t>Second level</a:t>
            </a:r>
            <a:endParaRPr dirty="0"/>
          </a:p>
          <a:p>
            <a:pPr lvl="2">
              <a:defRPr/>
            </a:pPr>
            <a:r>
              <a:rPr lang="en-US" dirty="0"/>
              <a:t>Third level</a:t>
            </a:r>
            <a:endParaRPr dirty="0"/>
          </a:p>
          <a:p>
            <a:pPr lvl="3">
              <a:defRPr/>
            </a:pPr>
            <a:r>
              <a:rPr lang="en-US" dirty="0"/>
              <a:t>Fourth level</a:t>
            </a:r>
            <a:endParaRPr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3248526" y="6408000"/>
            <a:ext cx="867862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1DDD1933-E90B-7840-9B80-3952FF1C8C56}" type="datetime1">
              <a:rPr lang="en-US" smtClean="0"/>
              <a:t>2/12/2024</a:t>
            </a:fld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11064552" y="6408000"/>
            <a:ext cx="68125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36B5EA5A-BC32-A742-B11B-8E7414D5B535}" type="slidenum">
              <a:rPr lang="en-US"/>
              <a:t>‹#›</a:t>
            </a:fld>
            <a:endParaRPr lang="en-US"/>
          </a:p>
        </p:txBody>
      </p:sp>
      <p:sp>
        <p:nvSpPr>
          <p:cNvPr id="9" name="Footer Placeholder 6"/>
          <p:cNvSpPr>
            <a:spLocks noGrp="1"/>
          </p:cNvSpPr>
          <p:nvPr>
            <p:ph type="ftr" sz="quarter" idx="3"/>
          </p:nvPr>
        </p:nvSpPr>
        <p:spPr bwMode="auto">
          <a:xfrm>
            <a:off x="4259262" y="6408000"/>
            <a:ext cx="65722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4" r:id="rId14"/>
    <p:sldLayoutId id="2147483666" r:id="rId15"/>
    <p:sldLayoutId id="2147483668" r:id="rId16"/>
    <p:sldLayoutId id="2147483669" r:id="rId17"/>
    <p:sldLayoutId id="2147483670" r:id="rId18"/>
  </p:sldLayoutIdLst>
  <p:hf hdr="0" ftr="0" dt="0"/>
  <p:txStyles>
    <p:titleStyle>
      <a:lvl1pPr algn="l" defTabSz="914400" eaLnBrk="1" hangingPunct="1">
        <a:lnSpc>
          <a:spcPct val="90000"/>
        </a:lnSpc>
        <a:spcBef>
          <a:spcPts val="0"/>
        </a:spcBef>
        <a:buNone/>
        <a:defRPr sz="3600" b="1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eaLnBrk="1" hangingPunct="1">
        <a:lnSpc>
          <a:spcPct val="90000"/>
        </a:lnSpc>
        <a:spcBef>
          <a:spcPts val="1800"/>
        </a:spcBef>
        <a:spcAft>
          <a:spcPts val="400"/>
        </a:spcAft>
        <a:buFont typeface="Arial"/>
        <a:buNone/>
        <a:defRPr sz="2100" b="1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1pPr>
      <a:lvl2pPr marL="323850" indent="-324000" algn="l" defTabSz="914400" eaLnBrk="1" hangingPunct="1">
        <a:lnSpc>
          <a:spcPct val="100000"/>
        </a:lnSpc>
        <a:spcBef>
          <a:spcPts val="500"/>
        </a:spcBef>
        <a:spcAft>
          <a:spcPts val="300"/>
        </a:spcAft>
        <a:buFont typeface="Arial"/>
        <a:buChar char="•"/>
        <a:defRPr sz="18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2pPr>
      <a:lvl3pPr marL="648000" indent="-324000" algn="l" defTabSz="914400" eaLnBrk="1" hangingPunct="1">
        <a:lnSpc>
          <a:spcPct val="100000"/>
        </a:lnSpc>
        <a:spcBef>
          <a:spcPts val="500"/>
        </a:spcBef>
        <a:spcAft>
          <a:spcPts val="300"/>
        </a:spcAft>
        <a:buFont typeface="Arial"/>
        <a:buChar char="•"/>
        <a:defRPr sz="17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3pPr>
      <a:lvl4pPr marL="972000" indent="-324000" algn="l" defTabSz="914400" eaLnBrk="1" hangingPunct="1">
        <a:lnSpc>
          <a:spcPct val="100000"/>
        </a:lnSpc>
        <a:spcBef>
          <a:spcPts val="500"/>
        </a:spcBef>
        <a:spcAft>
          <a:spcPts val="300"/>
        </a:spcAft>
        <a:buFont typeface="Arial"/>
        <a:buChar char="•"/>
        <a:defRPr sz="16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eaLnBrk="1" hangingPunct="1">
        <a:lnSpc>
          <a:spcPct val="90000"/>
        </a:lnSpc>
        <a:spcBef>
          <a:spcPts val="500"/>
        </a:spcBef>
        <a:buFont typeface="Arial"/>
        <a:buChar char="•"/>
        <a:defRPr sz="1600">
          <a:solidFill>
            <a:schemeClr val="accent6"/>
          </a:solidFill>
          <a:latin typeface="+mn-lt"/>
          <a:ea typeface="+mn-ea"/>
          <a:cs typeface="+mn-cs"/>
        </a:defRPr>
      </a:lvl5pPr>
      <a:lvl6pPr marL="2514600" indent="-228600" algn="l" defTabSz="914400" eaLnBrk="1" hangingPunct="1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eaLnBrk="1" hangingPunct="1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eaLnBrk="1" hangingPunct="1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eaLnBrk="1" hangingPunct="1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eaLnBrk="1" hangingPunct="1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eaLnBrk="1" hangingPunct="1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eaLnBrk="1" hangingPunct="1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eaLnBrk="1" hangingPunct="1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eaLnBrk="1" hangingPunct="1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eaLnBrk="1" hangingPunct="1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eaLnBrk="1" hangingPunct="1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eaLnBrk="1" hangingPunct="1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eaLnBrk="1" hangingPunct="1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5.tmp"/><Relationship Id="rId5" Type="http://schemas.openxmlformats.org/officeDocument/2006/relationships/image" Target="../media/image14.tmp"/><Relationship Id="rId4" Type="http://schemas.openxmlformats.org/officeDocument/2006/relationships/image" Target="../media/image13.tm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3.png"/><Relationship Id="rId7" Type="http://schemas.openxmlformats.org/officeDocument/2006/relationships/image" Target="../media/image28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oleObject" Target="SMARTEAM://_STFILE_C:/SMARTEAMProd_Tmp/bbalhan/CAD000565652.CATProduct%25VERS_1" TargetMode="Externa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indico.gsi.de/event/18184/contributions/76312/attachments/46203/65794/abstract_crystal_shadowing.docx" TargetMode="External"/><Relationship Id="rId2" Type="http://schemas.openxmlformats.org/officeDocument/2006/relationships/hyperlink" Target="https://logbook.cern.ch/elogbook-server/GET/showEventInLogbook/3739713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indico.cern.ch/event/1316084/" TargetMode="External"/><Relationship Id="rId5" Type="http://schemas.openxmlformats.org/officeDocument/2006/relationships/hyperlink" Target="https://indico.cern.ch/event/888749/contributions/3749950/attachments/1994184/3326299/2020-02-26_ZS_SLAWG.pdf" TargetMode="External"/><Relationship Id="rId4" Type="http://schemas.openxmlformats.org/officeDocument/2006/relationships/hyperlink" Target="https://indico.cern.ch/event/873412/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 bwMode="auto">
          <a:xfrm>
            <a:off x="47329" y="3429000"/>
            <a:ext cx="12144672" cy="2153265"/>
          </a:xfrm>
        </p:spPr>
        <p:txBody>
          <a:bodyPr/>
          <a:lstStyle/>
          <a:p>
            <a:r>
              <a:rPr lang="en-AU" sz="5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Operational experience with electrostatic septa at CERN</a:t>
            </a:r>
            <a:endParaRPr lang="fr-FR" sz="5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 bwMode="auto"/>
        <p:txBody>
          <a:bodyPr/>
          <a:lstStyle/>
          <a:p>
            <a:pPr>
              <a:defRPr/>
            </a:pPr>
            <a:r>
              <a:rPr lang="en-US" sz="1800" dirty="0"/>
              <a:t>B. Balhan, J. Borburgh, M. Fraser, F. Lackner, A. Prost, F Velotti</a:t>
            </a:r>
            <a:endParaRPr dirty="0"/>
          </a:p>
          <a:p>
            <a:pPr algn="l">
              <a:defRPr/>
            </a:pPr>
            <a:r>
              <a:rPr lang="en-US" sz="1800" dirty="0"/>
              <a:t>13/02/2024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DD0C1C-37A7-48BD-BDA3-D4C61C886E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B98E055-D469-4226-BE19-020E0B656ACF}"/>
              </a:ext>
            </a:extLst>
          </p:cNvPr>
          <p:cNvSpPr txBox="1">
            <a:spLocks/>
          </p:cNvSpPr>
          <p:nvPr/>
        </p:nvSpPr>
        <p:spPr bwMode="auto">
          <a:xfrm>
            <a:off x="106018" y="107412"/>
            <a:ext cx="12085983" cy="621640"/>
          </a:xfrm>
          <a:prstGeom prst="rect">
            <a:avLst/>
          </a:prstGeom>
        </p:spPr>
        <p:txBody>
          <a:bodyPr vert="horz" lIns="60960" rIns="60960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dirty="0"/>
              <a:t>Spark rate over the time </a:t>
            </a:r>
            <a:endParaRPr lang="en-US" sz="48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2D80665-4B81-4910-BE9D-1E5AB1BD8C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018" y="780701"/>
            <a:ext cx="8133743" cy="461532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76B2B9C-6F21-49DF-8B5A-393F86C2469A}"/>
              </a:ext>
            </a:extLst>
          </p:cNvPr>
          <p:cNvSpPr txBox="1"/>
          <p:nvPr/>
        </p:nvSpPr>
        <p:spPr>
          <a:xfrm>
            <a:off x="-42242" y="5648369"/>
            <a:ext cx="103147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2 interlocks from spark monitoring system in 2023 (max rate / 1hour). 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E660A98-4F26-4485-96DF-CEC06F804A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39761" y="3173100"/>
            <a:ext cx="3243521" cy="1845963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A4D0EE09-6C7A-42B1-83A5-56C972FBE5F2}"/>
              </a:ext>
            </a:extLst>
          </p:cNvPr>
          <p:cNvSpPr txBox="1"/>
          <p:nvPr/>
        </p:nvSpPr>
        <p:spPr>
          <a:xfrm>
            <a:off x="8239761" y="2805527"/>
            <a:ext cx="37608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Sparks occurs mainly during SFTPRO cycles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9C65E61-B2CC-4926-BADA-12DB1A8633CA}"/>
              </a:ext>
            </a:extLst>
          </p:cNvPr>
          <p:cNvSpPr txBox="1"/>
          <p:nvPr/>
        </p:nvSpPr>
        <p:spPr>
          <a:xfrm>
            <a:off x="8239761" y="5025938"/>
            <a:ext cx="40101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Sparks homogeneously distributed during cycle</a:t>
            </a:r>
          </a:p>
        </p:txBody>
      </p:sp>
      <p:pic>
        <p:nvPicPr>
          <p:cNvPr id="9" name="Picture 8" descr="A pie chart with different colored circles&#10;&#10;Description automatically generated">
            <a:extLst>
              <a:ext uri="{FF2B5EF4-FFF2-40B4-BE49-F238E27FC236}">
                <a16:creationId xmlns:a16="http://schemas.microsoft.com/office/drawing/2014/main" id="{005BB5E8-4D5A-7BC8-9D93-8027B9F72B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32687" y="775413"/>
            <a:ext cx="3249713" cy="2000264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59180D84-DFAB-EB5E-2967-52501AE57DF0}"/>
              </a:ext>
            </a:extLst>
          </p:cNvPr>
          <p:cNvGrpSpPr/>
          <p:nvPr/>
        </p:nvGrpSpPr>
        <p:grpSpPr>
          <a:xfrm>
            <a:off x="24405" y="2125205"/>
            <a:ext cx="8200130" cy="2419011"/>
            <a:chOff x="24405" y="2125205"/>
            <a:chExt cx="8200130" cy="2419011"/>
          </a:xfrm>
        </p:grpSpPr>
        <p:pic>
          <p:nvPicPr>
            <p:cNvPr id="11" name="Picture 10" descr="A screen shot of a graph&#10;&#10;Description automatically generated">
              <a:extLst>
                <a:ext uri="{FF2B5EF4-FFF2-40B4-BE49-F238E27FC236}">
                  <a16:creationId xmlns:a16="http://schemas.microsoft.com/office/drawing/2014/main" id="{68E58BB5-4934-349C-D31B-9D172AB8D02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241842" y="2125205"/>
              <a:ext cx="3982693" cy="2417870"/>
            </a:xfrm>
            <a:prstGeom prst="rect">
              <a:avLst/>
            </a:prstGeom>
          </p:spPr>
        </p:pic>
        <p:pic>
          <p:nvPicPr>
            <p:cNvPr id="13" name="Picture 12" descr="A screen shot of a graph&#10;&#10;Description automatically generated">
              <a:extLst>
                <a:ext uri="{FF2B5EF4-FFF2-40B4-BE49-F238E27FC236}">
                  <a16:creationId xmlns:a16="http://schemas.microsoft.com/office/drawing/2014/main" id="{84AA30C1-2E30-B93A-EDA8-0E30D2D5194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4405" y="2126346"/>
              <a:ext cx="4170974" cy="2417870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0227FF3-708B-53C4-0C45-BCFF750B7E40}"/>
                </a:ext>
              </a:extLst>
            </p:cNvPr>
            <p:cNvSpPr txBox="1"/>
            <p:nvPr/>
          </p:nvSpPr>
          <p:spPr>
            <a:xfrm>
              <a:off x="412587" y="2865323"/>
              <a:ext cx="251506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/>
                <a:t>Sum all ZS Sparks rate / day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0FA00B6-6759-2427-176D-282C7E5F5479}"/>
                </a:ext>
              </a:extLst>
            </p:cNvPr>
            <p:cNvSpPr txBox="1"/>
            <p:nvPr/>
          </p:nvSpPr>
          <p:spPr>
            <a:xfrm>
              <a:off x="4559609" y="2885648"/>
              <a:ext cx="251506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/>
                <a:t>ZS1 Sparks rate / day</a:t>
              </a:r>
            </a:p>
          </p:txBody>
        </p:sp>
      </p:grp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A4BA1382-9573-62DC-E4F2-B2D184EF6A7A}"/>
              </a:ext>
            </a:extLst>
          </p:cNvPr>
          <p:cNvSpPr txBox="1">
            <a:spLocks/>
          </p:cNvSpPr>
          <p:nvPr/>
        </p:nvSpPr>
        <p:spPr>
          <a:xfrm>
            <a:off x="3791744" y="6417105"/>
            <a:ext cx="753854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solidFill>
                  <a:schemeClr val="tx2">
                    <a:lumMod val="10000"/>
                    <a:lumOff val="90000"/>
                  </a:schemeClr>
                </a:solidFill>
              </a:rPr>
              <a:t>13 February 2024			B.Balhan, SX  </a:t>
            </a:r>
            <a:r>
              <a:rPr lang="en-GB" sz="1400" dirty="0">
                <a:solidFill>
                  <a:schemeClr val="tx2">
                    <a:lumMod val="10000"/>
                    <a:lumOff val="90000"/>
                  </a:schemeClr>
                </a:solidFill>
                <a:effectLst/>
              </a:rPr>
              <a:t>Workshop MedAustron</a:t>
            </a:r>
            <a:endParaRPr lang="en-US" sz="1400" dirty="0">
              <a:solidFill>
                <a:schemeClr val="tx2">
                  <a:lumMod val="10000"/>
                  <a:lumOff val="9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8150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DD0C1C-37A7-48BD-BDA3-D4C61C886E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B98E055-D469-4226-BE19-020E0B656ACF}"/>
              </a:ext>
            </a:extLst>
          </p:cNvPr>
          <p:cNvSpPr txBox="1">
            <a:spLocks/>
          </p:cNvSpPr>
          <p:nvPr/>
        </p:nvSpPr>
        <p:spPr bwMode="auto">
          <a:xfrm>
            <a:off x="106018" y="107412"/>
            <a:ext cx="12085983" cy="621640"/>
          </a:xfrm>
          <a:prstGeom prst="rect">
            <a:avLst/>
          </a:prstGeom>
        </p:spPr>
        <p:txBody>
          <a:bodyPr vert="horz" lIns="60960" rIns="60960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dirty="0"/>
              <a:t>Clearing electrode voltage monitoring</a:t>
            </a:r>
            <a:endParaRPr lang="en-US" sz="48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02C5404-AC39-48ED-B320-38F74418CFB4}"/>
              </a:ext>
            </a:extLst>
          </p:cNvPr>
          <p:cNvSpPr txBox="1"/>
          <p:nvPr/>
        </p:nvSpPr>
        <p:spPr>
          <a:xfrm>
            <a:off x="106018" y="5085184"/>
            <a:ext cx="1194002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sz="2000" dirty="0"/>
              <a:t>Ion Trap voltage measurement stable during LHC high intensity beam,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sz="2000" dirty="0"/>
              <a:t>Electron cloud vacuum spikes still present, but without reaching vacuum interlock level,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sz="2000" dirty="0"/>
              <a:t>With the improved diagnostics, the electrode voltage can now be measurement directly on the electrodes and variations were observed.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27C3158-D55F-4DEA-BED4-254E8062CEC6}"/>
              </a:ext>
            </a:extLst>
          </p:cNvPr>
          <p:cNvSpPr txBox="1"/>
          <p:nvPr/>
        </p:nvSpPr>
        <p:spPr>
          <a:xfrm>
            <a:off x="-47360" y="4735767"/>
            <a:ext cx="750469" cy="42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67" dirty="0">
                <a:solidFill>
                  <a:schemeClr val="accent6">
                    <a:lumMod val="50000"/>
                  </a:schemeClr>
                </a:solidFill>
              </a:rPr>
              <a:t>Vacuum</a:t>
            </a:r>
          </a:p>
          <a:p>
            <a:r>
              <a:rPr lang="en-GB" sz="1067" dirty="0">
                <a:solidFill>
                  <a:schemeClr val="accent6">
                    <a:lumMod val="50000"/>
                  </a:schemeClr>
                </a:solidFill>
              </a:rPr>
              <a:t>Zs1-5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42F1C66-9056-4E22-8D9E-9A5EB297BA32}"/>
              </a:ext>
            </a:extLst>
          </p:cNvPr>
          <p:cNvSpPr txBox="1"/>
          <p:nvPr/>
        </p:nvSpPr>
        <p:spPr>
          <a:xfrm>
            <a:off x="506632" y="4735767"/>
            <a:ext cx="1286252" cy="42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67" dirty="0">
                <a:solidFill>
                  <a:schemeClr val="accent6">
                    <a:lumMod val="50000"/>
                  </a:schemeClr>
                </a:solidFill>
              </a:rPr>
              <a:t>U monitoring </a:t>
            </a:r>
          </a:p>
          <a:p>
            <a:r>
              <a:rPr lang="en-GB" sz="1067" dirty="0">
                <a:solidFill>
                  <a:schemeClr val="accent6">
                    <a:lumMod val="50000"/>
                  </a:schemeClr>
                </a:solidFill>
              </a:rPr>
              <a:t>Zs1- Itrap Top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9CEF331-76E2-42EE-B750-A41ABEC9CAA8}"/>
              </a:ext>
            </a:extLst>
          </p:cNvPr>
          <p:cNvSpPr txBox="1"/>
          <p:nvPr/>
        </p:nvSpPr>
        <p:spPr>
          <a:xfrm>
            <a:off x="5396910" y="4728494"/>
            <a:ext cx="1428721" cy="42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67" dirty="0">
                <a:solidFill>
                  <a:schemeClr val="accent6">
                    <a:lumMod val="50000"/>
                  </a:schemeClr>
                </a:solidFill>
              </a:rPr>
              <a:t>U monitoring </a:t>
            </a:r>
          </a:p>
          <a:p>
            <a:r>
              <a:rPr lang="en-GB" sz="1067" dirty="0">
                <a:solidFill>
                  <a:schemeClr val="accent6">
                    <a:lumMod val="50000"/>
                  </a:schemeClr>
                </a:solidFill>
              </a:rPr>
              <a:t>Zs1-Itrap Bot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2F6AFE3-D2BD-49DF-B944-011B813C2CD3}"/>
              </a:ext>
            </a:extLst>
          </p:cNvPr>
          <p:cNvSpPr txBox="1"/>
          <p:nvPr/>
        </p:nvSpPr>
        <p:spPr>
          <a:xfrm>
            <a:off x="9865362" y="1381760"/>
            <a:ext cx="2101325" cy="913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67" dirty="0"/>
              <a:t>Trip level: 1.10</a:t>
            </a:r>
            <a:r>
              <a:rPr lang="en-US" sz="2667" baseline="30000" dirty="0"/>
              <a:t>-7</a:t>
            </a:r>
            <a:r>
              <a:rPr lang="en-US" sz="2667" dirty="0"/>
              <a:t> mbar</a:t>
            </a:r>
            <a:endParaRPr lang="en-GB" sz="2667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593A77E1-6C00-484F-AF73-558A33C729FB}"/>
              </a:ext>
            </a:extLst>
          </p:cNvPr>
          <p:cNvGrpSpPr/>
          <p:nvPr/>
        </p:nvGrpSpPr>
        <p:grpSpPr>
          <a:xfrm>
            <a:off x="225313" y="902390"/>
            <a:ext cx="6234998" cy="3855933"/>
            <a:chOff x="168985" y="676792"/>
            <a:chExt cx="7002780" cy="2891950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38AC571A-D1EE-41E5-B49A-190660D8BB47}"/>
                </a:ext>
              </a:extLst>
            </p:cNvPr>
            <p:cNvGrpSpPr/>
            <p:nvPr/>
          </p:nvGrpSpPr>
          <p:grpSpPr>
            <a:xfrm>
              <a:off x="168985" y="676792"/>
              <a:ext cx="7002780" cy="2891950"/>
              <a:chOff x="168985" y="676792"/>
              <a:chExt cx="7002780" cy="2891950"/>
            </a:xfrm>
          </p:grpSpPr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717BCECA-C465-4D24-82A8-40A407E5B20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68985" y="676792"/>
                <a:ext cx="7002780" cy="2891950"/>
              </a:xfrm>
              <a:prstGeom prst="rect">
                <a:avLst/>
              </a:prstGeom>
            </p:spPr>
          </p:pic>
          <p:cxnSp>
            <p:nvCxnSpPr>
              <p:cNvPr id="16" name="Straight Arrow Connector 15">
                <a:extLst>
                  <a:ext uri="{FF2B5EF4-FFF2-40B4-BE49-F238E27FC236}">
                    <a16:creationId xmlns:a16="http://schemas.microsoft.com/office/drawing/2014/main" id="{3DE245BB-3730-43ED-A5CB-CBDB3298349B}"/>
                  </a:ext>
                </a:extLst>
              </p:cNvPr>
              <p:cNvCxnSpPr/>
              <p:nvPr/>
            </p:nvCxnSpPr>
            <p:spPr>
              <a:xfrm>
                <a:off x="1607820" y="1036320"/>
                <a:ext cx="792480" cy="0"/>
              </a:xfrm>
              <a:prstGeom prst="straightConnector1">
                <a:avLst/>
              </a:prstGeom>
              <a:ln>
                <a:headEnd type="triangle"/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" name="Straight Arrow Connector 16">
                <a:extLst>
                  <a:ext uri="{FF2B5EF4-FFF2-40B4-BE49-F238E27FC236}">
                    <a16:creationId xmlns:a16="http://schemas.microsoft.com/office/drawing/2014/main" id="{A1C9DA18-B4F6-4425-8909-3667AC7FA41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356860" y="1036320"/>
                <a:ext cx="845820" cy="0"/>
              </a:xfrm>
              <a:prstGeom prst="straightConnector1">
                <a:avLst/>
              </a:prstGeom>
              <a:ln>
                <a:headEnd type="triangle"/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" name="Straight Arrow Connector 17">
                <a:extLst>
                  <a:ext uri="{FF2B5EF4-FFF2-40B4-BE49-F238E27FC236}">
                    <a16:creationId xmlns:a16="http://schemas.microsoft.com/office/drawing/2014/main" id="{CEE688B9-22AE-49F4-BCA0-CC008A6856D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712720" y="1036320"/>
                <a:ext cx="2470036" cy="0"/>
              </a:xfrm>
              <a:prstGeom prst="straightConnector1">
                <a:avLst/>
              </a:prstGeom>
              <a:ln>
                <a:headEnd type="triangle"/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F6CC4AD4-6CB8-46D4-B935-54ACAF50A7AB}"/>
                  </a:ext>
                </a:extLst>
              </p:cNvPr>
              <p:cNvSpPr txBox="1"/>
              <p:nvPr/>
            </p:nvSpPr>
            <p:spPr>
              <a:xfrm>
                <a:off x="1357136" y="763569"/>
                <a:ext cx="1541102" cy="2077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dirty="0"/>
                  <a:t>Slow extraction</a:t>
                </a: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F3C57CFB-CC1F-45F7-BB53-8264A37B5D70}"/>
                  </a:ext>
                </a:extLst>
              </p:cNvPr>
              <p:cNvSpPr txBox="1"/>
              <p:nvPr/>
            </p:nvSpPr>
            <p:spPr>
              <a:xfrm>
                <a:off x="3318286" y="791176"/>
                <a:ext cx="1613481" cy="2077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dirty="0"/>
                  <a:t>LHC beam 25 ns</a:t>
                </a:r>
              </a:p>
            </p:txBody>
          </p:sp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7D70C70-3D8C-4175-B0FF-1683342E34DE}"/>
                </a:ext>
              </a:extLst>
            </p:cNvPr>
            <p:cNvSpPr txBox="1"/>
            <p:nvPr/>
          </p:nvSpPr>
          <p:spPr>
            <a:xfrm>
              <a:off x="705617" y="769344"/>
              <a:ext cx="501650" cy="17692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933" dirty="0">
                  <a:solidFill>
                    <a:schemeClr val="accent5"/>
                  </a:solidFill>
                </a:rPr>
                <a:t>[V]</a:t>
              </a:r>
              <a:endParaRPr lang="en-GB" sz="933" dirty="0">
                <a:solidFill>
                  <a:schemeClr val="accent5"/>
                </a:solidFill>
              </a:endParaRP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5BFE1F6F-5055-483E-9184-A4B94D34C128}"/>
              </a:ext>
            </a:extLst>
          </p:cNvPr>
          <p:cNvSpPr txBox="1"/>
          <p:nvPr/>
        </p:nvSpPr>
        <p:spPr>
          <a:xfrm>
            <a:off x="8867801" y="1025791"/>
            <a:ext cx="668867" cy="2358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933" dirty="0">
                <a:solidFill>
                  <a:schemeClr val="accent5"/>
                </a:solidFill>
              </a:rPr>
              <a:t>[V]</a:t>
            </a:r>
            <a:endParaRPr lang="en-GB" sz="933" dirty="0">
              <a:solidFill>
                <a:schemeClr val="accent5"/>
              </a:solidFill>
            </a:endParaRPr>
          </a:p>
        </p:txBody>
      </p:sp>
      <p:pic>
        <p:nvPicPr>
          <p:cNvPr id="11" name="Picture 10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304BC272-8C5B-6017-8822-55B8C04D744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6174" b="8044"/>
          <a:stretch/>
        </p:blipFill>
        <p:spPr>
          <a:xfrm>
            <a:off x="6460311" y="900393"/>
            <a:ext cx="5585730" cy="385793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22F798D-72E7-D542-C640-0A4EB32004C4}"/>
              </a:ext>
            </a:extLst>
          </p:cNvPr>
          <p:cNvSpPr txBox="1"/>
          <p:nvPr/>
        </p:nvSpPr>
        <p:spPr>
          <a:xfrm>
            <a:off x="6502435" y="4726494"/>
            <a:ext cx="750469" cy="42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67" dirty="0">
                <a:solidFill>
                  <a:schemeClr val="accent6">
                    <a:lumMod val="50000"/>
                  </a:schemeClr>
                </a:solidFill>
              </a:rPr>
              <a:t>Vacuum</a:t>
            </a:r>
          </a:p>
          <a:p>
            <a:r>
              <a:rPr lang="en-GB" sz="1067" dirty="0">
                <a:solidFill>
                  <a:schemeClr val="accent6">
                    <a:lumMod val="50000"/>
                  </a:schemeClr>
                </a:solidFill>
              </a:rPr>
              <a:t>Zs1-5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BCE2986-B039-D286-D576-0C1962DB2F31}"/>
              </a:ext>
            </a:extLst>
          </p:cNvPr>
          <p:cNvSpPr txBox="1"/>
          <p:nvPr/>
        </p:nvSpPr>
        <p:spPr>
          <a:xfrm>
            <a:off x="10924090" y="4735767"/>
            <a:ext cx="750469" cy="42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67" dirty="0">
                <a:solidFill>
                  <a:schemeClr val="accent6">
                    <a:lumMod val="50000"/>
                  </a:schemeClr>
                </a:solidFill>
              </a:rPr>
              <a:t>Beam intensity</a:t>
            </a:r>
          </a:p>
        </p:txBody>
      </p:sp>
      <p:sp>
        <p:nvSpPr>
          <p:cNvPr id="21" name="Rectangle 2">
            <a:extLst>
              <a:ext uri="{FF2B5EF4-FFF2-40B4-BE49-F238E27FC236}">
                <a16:creationId xmlns:a16="http://schemas.microsoft.com/office/drawing/2014/main" id="{B4F0AEB6-BCE4-1C20-0B17-5A7CFEDEDF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62211" y="1236849"/>
            <a:ext cx="153334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000" b="0" i="0" u="none" strike="noStrike" cap="none" normalizeH="0" baseline="0" dirty="0">
                <a:ln>
                  <a:noFill/>
                </a:ln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Arial Unicode MS"/>
              </a:rPr>
              <a:t>2.3e11 p/b / 4 trains of 72 bunches at 450 GeV</a:t>
            </a:r>
            <a:r>
              <a:rPr kumimoji="0" lang="fr-FR" altLang="fr-FR" sz="800" b="0" i="0" u="none" strike="noStrike" cap="none" normalizeH="0" baseline="0" dirty="0">
                <a:ln>
                  <a:noFill/>
                </a:ln>
                <a:solidFill>
                  <a:schemeClr val="tx2">
                    <a:lumMod val="90000"/>
                    <a:lumOff val="10000"/>
                  </a:schemeClr>
                </a:solidFill>
                <a:effectLst/>
              </a:rPr>
              <a:t> </a:t>
            </a: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2">
                  <a:lumMod val="90000"/>
                  <a:lumOff val="1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7452CE4F-B070-3CCF-3AE9-AFE4F078AED1}"/>
              </a:ext>
            </a:extLst>
          </p:cNvPr>
          <p:cNvSpPr txBox="1">
            <a:spLocks/>
          </p:cNvSpPr>
          <p:nvPr/>
        </p:nvSpPr>
        <p:spPr>
          <a:xfrm>
            <a:off x="3791744" y="6417105"/>
            <a:ext cx="753854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solidFill>
                  <a:schemeClr val="tx2">
                    <a:lumMod val="10000"/>
                    <a:lumOff val="90000"/>
                  </a:schemeClr>
                </a:solidFill>
              </a:rPr>
              <a:t>13 February 2024			B.Balhan, SX  </a:t>
            </a:r>
            <a:r>
              <a:rPr lang="en-GB" sz="1400" dirty="0">
                <a:solidFill>
                  <a:schemeClr val="tx2">
                    <a:lumMod val="10000"/>
                    <a:lumOff val="90000"/>
                  </a:schemeClr>
                </a:solidFill>
                <a:effectLst/>
              </a:rPr>
              <a:t>Workshop MedAustron</a:t>
            </a:r>
            <a:endParaRPr lang="en-US" sz="1400" dirty="0">
              <a:solidFill>
                <a:schemeClr val="tx2">
                  <a:lumMod val="10000"/>
                  <a:lumOff val="90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CDF8659-A5DC-E2B1-635C-3B57DDDC8989}"/>
              </a:ext>
            </a:extLst>
          </p:cNvPr>
          <p:cNvSpPr txBox="1"/>
          <p:nvPr/>
        </p:nvSpPr>
        <p:spPr>
          <a:xfrm>
            <a:off x="4687594" y="1013937"/>
            <a:ext cx="13721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Slow extraction</a:t>
            </a:r>
          </a:p>
        </p:txBody>
      </p:sp>
    </p:spTree>
    <p:extLst>
      <p:ext uri="{BB962C8B-B14F-4D97-AF65-F5344CB8AC3E}">
        <p14:creationId xmlns:p14="http://schemas.microsoft.com/office/powerpoint/2010/main" val="18782316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E4EB79-2E78-1445-34D0-B023146ECF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6732F3F-10B1-8D83-4200-1D4A8864CAE8}"/>
              </a:ext>
            </a:extLst>
          </p:cNvPr>
          <p:cNvSpPr txBox="1">
            <a:spLocks/>
          </p:cNvSpPr>
          <p:nvPr/>
        </p:nvSpPr>
        <p:spPr bwMode="auto">
          <a:xfrm>
            <a:off x="106018" y="107412"/>
            <a:ext cx="12085983" cy="621640"/>
          </a:xfrm>
          <a:prstGeom prst="rect">
            <a:avLst/>
          </a:prstGeom>
        </p:spPr>
        <p:txBody>
          <a:bodyPr vert="horz" lIns="60960" rIns="60960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/>
              <a:t>Anode straightness investigation </a:t>
            </a:r>
            <a:r>
              <a:rPr lang="en-US" sz="1600" dirty="0"/>
              <a:t>[3]</a:t>
            </a:r>
            <a:endParaRPr lang="en-GB" sz="1600" dirty="0"/>
          </a:p>
        </p:txBody>
      </p:sp>
      <p:pic>
        <p:nvPicPr>
          <p:cNvPr id="10" name="Picture 9" descr="A graph of a straightness&#10;&#10;Description automatically generated with medium confidence">
            <a:extLst>
              <a:ext uri="{FF2B5EF4-FFF2-40B4-BE49-F238E27FC236}">
                <a16:creationId xmlns:a16="http://schemas.microsoft.com/office/drawing/2014/main" id="{C91F7E50-F894-D6BA-3491-C949BA2715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4582" y="764704"/>
            <a:ext cx="9749926" cy="550372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0610C16-F522-C4E8-5FF7-07B60A221889}"/>
              </a:ext>
            </a:extLst>
          </p:cNvPr>
          <p:cNvSpPr txBox="1"/>
          <p:nvPr/>
        </p:nvSpPr>
        <p:spPr bwMode="auto">
          <a:xfrm>
            <a:off x="8256240" y="1300118"/>
            <a:ext cx="2632452" cy="3693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~500 µm deformation!!! 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BA9B77C0-FCFF-A553-9D3B-79248F6C7979}"/>
              </a:ext>
            </a:extLst>
          </p:cNvPr>
          <p:cNvCxnSpPr>
            <a:cxnSpLocks/>
          </p:cNvCxnSpPr>
          <p:nvPr/>
        </p:nvCxnSpPr>
        <p:spPr>
          <a:xfrm flipH="1">
            <a:off x="6816080" y="1484784"/>
            <a:ext cx="1440160" cy="129614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6F84424-F0E9-55DE-0587-EB0AD1A54C99}"/>
              </a:ext>
            </a:extLst>
          </p:cNvPr>
          <p:cNvSpPr txBox="1">
            <a:spLocks/>
          </p:cNvSpPr>
          <p:nvPr/>
        </p:nvSpPr>
        <p:spPr>
          <a:xfrm>
            <a:off x="3791744" y="6417105"/>
            <a:ext cx="753854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solidFill>
                  <a:schemeClr val="tx2">
                    <a:lumMod val="10000"/>
                    <a:lumOff val="90000"/>
                  </a:schemeClr>
                </a:solidFill>
              </a:rPr>
              <a:t>13 February 2024			B.Balhan, SX  </a:t>
            </a:r>
            <a:r>
              <a:rPr lang="en-GB" sz="1400" dirty="0">
                <a:solidFill>
                  <a:schemeClr val="tx2">
                    <a:lumMod val="10000"/>
                    <a:lumOff val="90000"/>
                  </a:schemeClr>
                </a:solidFill>
                <a:effectLst/>
              </a:rPr>
              <a:t>Workshop MedAustron</a:t>
            </a:r>
            <a:endParaRPr lang="en-US" sz="1400" dirty="0">
              <a:solidFill>
                <a:schemeClr val="tx2">
                  <a:lumMod val="10000"/>
                  <a:lumOff val="9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67356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B93DE0-0559-A1A9-C0B3-A984DB468B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401" y="52712"/>
            <a:ext cx="8316855" cy="618476"/>
          </a:xfrm>
        </p:spPr>
        <p:txBody>
          <a:bodyPr/>
          <a:lstStyle/>
          <a:p>
            <a:r>
              <a:rPr lang="en-US" sz="4800" b="0" dirty="0"/>
              <a:t>Activation study in FLUKA </a:t>
            </a:r>
            <a:r>
              <a:rPr lang="en-US" sz="1600" b="0" dirty="0"/>
              <a:t>[4]</a:t>
            </a:r>
            <a:endParaRPr lang="fr-FR" sz="1600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84EF18-C54D-46E5-3C21-0185D7330E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66BA74F-B0BC-43CC-703D-5FAC1C28BF46}"/>
              </a:ext>
            </a:extLst>
          </p:cNvPr>
          <p:cNvSpPr txBox="1"/>
          <p:nvPr/>
        </p:nvSpPr>
        <p:spPr bwMode="auto">
          <a:xfrm>
            <a:off x="52707" y="3358733"/>
            <a:ext cx="39144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dirty="0"/>
              <a:t>ZS2 anode support is the most activated component </a:t>
            </a:r>
          </a:p>
        </p:txBody>
      </p:sp>
      <p:pic>
        <p:nvPicPr>
          <p:cNvPr id="7" name="Picture 6" descr="A graph of different colored bars&#10;&#10;Description automatically generated">
            <a:extLst>
              <a:ext uri="{FF2B5EF4-FFF2-40B4-BE49-F238E27FC236}">
                <a16:creationId xmlns:a16="http://schemas.microsoft.com/office/drawing/2014/main" id="{5D1C370A-B4A1-029E-A913-7DABAD8761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401" y="727933"/>
            <a:ext cx="3853042" cy="262473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7BC323E-B69B-27CC-54C8-CAC9CDD669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5502" y="2047226"/>
            <a:ext cx="4312115" cy="293746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 descr="A graph of data and numbers&#10;&#10;Description automatically generated">
            <a:extLst>
              <a:ext uri="{FF2B5EF4-FFF2-40B4-BE49-F238E27FC236}">
                <a16:creationId xmlns:a16="http://schemas.microsoft.com/office/drawing/2014/main" id="{D6581B15-2E12-1A3D-E5EC-8B771B0E69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87908" y="3476008"/>
            <a:ext cx="4451385" cy="262473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A3C3248-9E74-81AF-48B2-4D05B39E273A}"/>
              </a:ext>
            </a:extLst>
          </p:cNvPr>
          <p:cNvSpPr txBox="1"/>
          <p:nvPr/>
        </p:nvSpPr>
        <p:spPr bwMode="auto">
          <a:xfrm>
            <a:off x="3719736" y="4945846"/>
            <a:ext cx="42378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dirty="0"/>
              <a:t>Highest thermal gradient for the ZS1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3423BE0-FD56-559E-9C73-54CC4A907E71}"/>
              </a:ext>
            </a:extLst>
          </p:cNvPr>
          <p:cNvSpPr txBox="1"/>
          <p:nvPr/>
        </p:nvSpPr>
        <p:spPr bwMode="auto">
          <a:xfrm>
            <a:off x="7656634" y="6044890"/>
            <a:ext cx="42378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BLM data </a:t>
            </a:r>
            <a:r>
              <a:rPr lang="en-US" dirty="0">
                <a:sym typeface="Wingdings" panose="05000000000000000000" pitchFamily="2" charset="2"/>
              </a:rPr>
              <a:t> reduction factor 2-2.5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65520A3-D76D-4F81-A884-04ECC53CF0E0}"/>
              </a:ext>
            </a:extLst>
          </p:cNvPr>
          <p:cNvSpPr txBox="1"/>
          <p:nvPr/>
        </p:nvSpPr>
        <p:spPr bwMode="auto">
          <a:xfrm>
            <a:off x="7775726" y="1509473"/>
            <a:ext cx="1249060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Mis-match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FA4006F6-DF3E-5565-EB78-13ACB9179B6C}"/>
              </a:ext>
            </a:extLst>
          </p:cNvPr>
          <p:cNvCxnSpPr>
            <a:cxnSpLocks/>
            <a:stCxn id="3" idx="3"/>
            <a:endCxn id="9" idx="0"/>
          </p:cNvCxnSpPr>
          <p:nvPr/>
        </p:nvCxnSpPr>
        <p:spPr>
          <a:xfrm>
            <a:off x="9024786" y="1694139"/>
            <a:ext cx="888815" cy="178186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B7FFDCD8-9E35-8D2B-C1D9-83C7909F1ADF}"/>
              </a:ext>
            </a:extLst>
          </p:cNvPr>
          <p:cNvCxnSpPr>
            <a:cxnSpLocks/>
            <a:stCxn id="3" idx="1"/>
            <a:endCxn id="8" idx="0"/>
          </p:cNvCxnSpPr>
          <p:nvPr/>
        </p:nvCxnSpPr>
        <p:spPr>
          <a:xfrm flipH="1">
            <a:off x="5801560" y="1694139"/>
            <a:ext cx="1974166" cy="35308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E3C812F-AD1B-9601-F4CF-354B1A120F7E}"/>
              </a:ext>
            </a:extLst>
          </p:cNvPr>
          <p:cNvSpPr txBox="1">
            <a:spLocks/>
          </p:cNvSpPr>
          <p:nvPr/>
        </p:nvSpPr>
        <p:spPr>
          <a:xfrm>
            <a:off x="3791744" y="6417105"/>
            <a:ext cx="753854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solidFill>
                  <a:schemeClr val="tx2">
                    <a:lumMod val="10000"/>
                    <a:lumOff val="90000"/>
                  </a:schemeClr>
                </a:solidFill>
              </a:rPr>
              <a:t>13 February 2024			B.Balhan, SX  </a:t>
            </a:r>
            <a:r>
              <a:rPr lang="en-GB" sz="1400" dirty="0">
                <a:solidFill>
                  <a:schemeClr val="tx2">
                    <a:lumMod val="10000"/>
                    <a:lumOff val="90000"/>
                  </a:schemeClr>
                </a:solidFill>
                <a:effectLst/>
              </a:rPr>
              <a:t>Workshop MedAustron</a:t>
            </a:r>
            <a:endParaRPr lang="en-US" sz="1400" dirty="0">
              <a:solidFill>
                <a:schemeClr val="tx2">
                  <a:lumMod val="10000"/>
                  <a:lumOff val="9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80524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AA682EF6-C0C9-A19A-E17D-4B7681B0A7B9}"/>
              </a:ext>
            </a:extLst>
          </p:cNvPr>
          <p:cNvSpPr txBox="1">
            <a:spLocks/>
          </p:cNvSpPr>
          <p:nvPr/>
        </p:nvSpPr>
        <p:spPr>
          <a:xfrm>
            <a:off x="11064552" y="6408000"/>
            <a:ext cx="681254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36B5EA5A-BC32-A742-B11B-8E7414D5B535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F7FD04D-E144-E619-5F33-BCA9BB44E8D4}"/>
              </a:ext>
            </a:extLst>
          </p:cNvPr>
          <p:cNvSpPr txBox="1"/>
          <p:nvPr/>
        </p:nvSpPr>
        <p:spPr>
          <a:xfrm>
            <a:off x="76503" y="118730"/>
            <a:ext cx="118106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+mj-lt"/>
                <a:ea typeface="+mj-ea"/>
                <a:cs typeface="+mj-cs"/>
              </a:rPr>
              <a:t>Anode temperature distribution in ANSYS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4497CA3-4090-42AD-1117-4D743448867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2818"/>
          <a:stretch/>
        </p:blipFill>
        <p:spPr>
          <a:xfrm>
            <a:off x="1144386" y="861138"/>
            <a:ext cx="3615306" cy="224059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A47265F-1DF8-F5EA-A6AC-5751FD9C0C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029" y="1420839"/>
            <a:ext cx="1133475" cy="17907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6861D708-B7AB-A98D-BDDF-68FAF52AE317}"/>
                  </a:ext>
                </a:extLst>
              </p:cNvPr>
              <p:cNvSpPr/>
              <p:nvPr/>
            </p:nvSpPr>
            <p:spPr>
              <a:xfrm>
                <a:off x="584955" y="921794"/>
                <a:ext cx="4519811" cy="46166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i="1" dirty="0">
                    <a:solidFill>
                      <a:schemeClr val="tx1"/>
                    </a:solidFill>
                  </a:rPr>
                  <a:t>ZS2 </a:t>
                </a:r>
                <a:r>
                  <a:rPr lang="en-US" sz="1200" i="1" dirty="0" err="1">
                    <a:solidFill>
                      <a:schemeClr val="tx1"/>
                    </a:solidFill>
                  </a:rPr>
                  <a:t>Fluka</a:t>
                </a:r>
                <a:r>
                  <a:rPr lang="en-US" sz="1200" i="1" dirty="0">
                    <a:solidFill>
                      <a:schemeClr val="tx1"/>
                    </a:solidFill>
                  </a:rPr>
                  <a:t> Energy Deposition imported in Ansys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sz="1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sz="1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GB" sz="1200" dirty="0">
                    <a:solidFill>
                      <a:schemeClr val="tx1"/>
                    </a:solidFill>
                  </a:rPr>
                  <a:t>]</a:t>
                </a:r>
              </a:p>
              <a:p>
                <a:pPr algn="ctr"/>
                <a:r>
                  <a:rPr lang="en-GB" sz="1200" dirty="0">
                    <a:solidFill>
                      <a:schemeClr val="tx1"/>
                    </a:solidFill>
                  </a:rPr>
                  <a:t>(single extraction)</a:t>
                </a:r>
              </a:p>
            </p:txBody>
          </p:sp>
        </mc:Choice>
        <mc:Fallback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6861D708-B7AB-A98D-BDDF-68FAF52AE31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955" y="921794"/>
                <a:ext cx="4519811" cy="461665"/>
              </a:xfrm>
              <a:prstGeom prst="rect">
                <a:avLst/>
              </a:prstGeom>
              <a:blipFill>
                <a:blip r:embed="rId4"/>
                <a:stretch>
                  <a:fillRect b="-769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>
            <a:extLst>
              <a:ext uri="{FF2B5EF4-FFF2-40B4-BE49-F238E27FC236}">
                <a16:creationId xmlns:a16="http://schemas.microsoft.com/office/drawing/2014/main" id="{429711BC-D13D-6EF5-650A-069AFAC25F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65602" y="972429"/>
            <a:ext cx="1157093" cy="176363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45623CE-B288-1951-0954-5A77FA8EBB2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-154" t="8272" r="1"/>
          <a:stretch/>
        </p:blipFill>
        <p:spPr>
          <a:xfrm>
            <a:off x="7008527" y="1268905"/>
            <a:ext cx="4630555" cy="144340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A8F05FE7-E380-1463-4993-EBF8A7B60E00}"/>
                  </a:ext>
                </a:extLst>
              </p:cNvPr>
              <p:cNvSpPr/>
              <p:nvPr/>
            </p:nvSpPr>
            <p:spPr>
              <a:xfrm>
                <a:off x="7248128" y="945884"/>
                <a:ext cx="3458104" cy="30815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>
                    <a:solidFill>
                      <a:schemeClr val="tx1"/>
                    </a:solidFill>
                  </a:rPr>
                  <a:t>Computed steady-state temperature distr. [</a:t>
                </a:r>
                <a14:m>
                  <m:oMath xmlns:m="http://schemas.openxmlformats.org/officeDocument/2006/math">
                    <m:r>
                      <a:rPr lang="en-US" sz="12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1200" dirty="0">
                    <a:solidFill>
                      <a:schemeClr val="tx1"/>
                    </a:solidFill>
                  </a:rPr>
                  <a:t>C]</a:t>
                </a:r>
                <a:endParaRPr lang="en-GB" sz="1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A8F05FE7-E380-1463-4993-EBF8A7B60E0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8128" y="945884"/>
                <a:ext cx="3458104" cy="308159"/>
              </a:xfrm>
              <a:prstGeom prst="rect">
                <a:avLst/>
              </a:prstGeom>
              <a:blipFill>
                <a:blip r:embed="rId7"/>
                <a:stretch>
                  <a:fillRect b="-566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1D6BC720-B777-E21D-D7BD-85D722F00788}"/>
              </a:ext>
            </a:extLst>
          </p:cNvPr>
          <p:cNvCxnSpPr>
            <a:cxnSpLocks/>
          </p:cNvCxnSpPr>
          <p:nvPr/>
        </p:nvCxnSpPr>
        <p:spPr>
          <a:xfrm flipH="1">
            <a:off x="4704384" y="1790891"/>
            <a:ext cx="472230" cy="1393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5B1E7E2F-806C-84DD-431A-DDBD8EDFB91F}"/>
              </a:ext>
            </a:extLst>
          </p:cNvPr>
          <p:cNvSpPr txBox="1"/>
          <p:nvPr/>
        </p:nvSpPr>
        <p:spPr bwMode="auto">
          <a:xfrm rot="20517481">
            <a:off x="4590934" y="1361888"/>
            <a:ext cx="76237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/>
              <a:t>Beam direction</a:t>
            </a:r>
            <a:endParaRPr lang="en-GB" sz="105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9FB5ECE-A059-8292-0F17-94EFF3A8CAF8}"/>
                  </a:ext>
                </a:extLst>
              </p:cNvPr>
              <p:cNvSpPr txBox="1"/>
              <p:nvPr/>
            </p:nvSpPr>
            <p:spPr bwMode="auto">
              <a:xfrm>
                <a:off x="0" y="3392993"/>
                <a:ext cx="5865601" cy="30469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 algn="just">
                  <a:spcBef>
                    <a:spcPts val="1200"/>
                  </a:spcBef>
                  <a:buFont typeface="Wingdings" panose="05000000000000000000" pitchFamily="2" charset="2"/>
                  <a:buChar char="§"/>
                </a:pPr>
                <a:r>
                  <a:rPr lang="en-US" b="1" dirty="0"/>
                  <a:t>Installed thermal sensor </a:t>
                </a:r>
                <a:r>
                  <a:rPr lang="en-US" dirty="0"/>
                  <a:t>incapable to measure a gradient,</a:t>
                </a:r>
              </a:p>
              <a:p>
                <a:pPr marL="285750" indent="-285750" algn="just">
                  <a:spcBef>
                    <a:spcPts val="1200"/>
                  </a:spcBef>
                  <a:buFont typeface="Wingdings" panose="05000000000000000000" pitchFamily="2" charset="2"/>
                  <a:buChar char="§"/>
                </a:pPr>
                <a:r>
                  <a:rPr lang="en-US" b="1" dirty="0"/>
                  <a:t>Backward deformation </a:t>
                </a:r>
                <a:r>
                  <a:rPr lang="en-US" dirty="0"/>
                  <a:t>in steady-state conditions </a:t>
                </a:r>
                <a:r>
                  <a:rPr lang="en-US" dirty="0"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𝐶𝑇𝐸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𝑠𝑡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.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𝑠𝑡𝑒𝑒𝑙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&gt; </m:t>
                        </m:r>
                      </m:sub>
                    </m:sSub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𝐶𝑇𝐸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𝐼𝑛𝑣𝑎𝑟</m:t>
                        </m:r>
                      </m:sub>
                    </m:sSub>
                  </m:oMath>
                </a14:m>
                <a:endParaRPr lang="en-US" dirty="0"/>
              </a:p>
              <a:p>
                <a:pPr marL="285750" indent="-285750" algn="just">
                  <a:spcBef>
                    <a:spcPts val="1200"/>
                  </a:spcBef>
                  <a:buFont typeface="Wingdings" panose="05000000000000000000" pitchFamily="2" charset="2"/>
                  <a:buChar char="§"/>
                </a:pPr>
                <a:r>
                  <a:rPr lang="en-US" dirty="0">
                    <a:latin typeface="+mj-lt"/>
                    <a:sym typeface="Wingdings" panose="05000000000000000000" pitchFamily="2" charset="2"/>
                  </a:rPr>
                  <a:t>A </a:t>
                </a:r>
                <a:r>
                  <a:rPr lang="en-US" b="1" dirty="0">
                    <a:latin typeface="+mj-lt"/>
                    <a:sym typeface="Wingdings" panose="05000000000000000000" pitchFamily="2" charset="2"/>
                  </a:rPr>
                  <a:t>transient effect </a:t>
                </a:r>
                <a:r>
                  <a:rPr lang="en-US" dirty="0">
                    <a:latin typeface="+mj-lt"/>
                    <a:sym typeface="Wingdings" panose="05000000000000000000" pitchFamily="2" charset="2"/>
                  </a:rPr>
                  <a:t>could clarify the observations  Energy deposition concentrated at tip during extraction</a:t>
                </a:r>
              </a:p>
              <a:p>
                <a:pPr marL="285750" indent="-285750" algn="just">
                  <a:spcBef>
                    <a:spcPts val="1200"/>
                  </a:spcBef>
                  <a:buFont typeface="Wingdings" panose="05000000000000000000" pitchFamily="2" charset="2"/>
                  <a:buChar char="§"/>
                </a:pPr>
                <a:r>
                  <a:rPr lang="en-US" dirty="0">
                    <a:latin typeface="+mj-lt"/>
                    <a:sym typeface="Wingdings" panose="05000000000000000000" pitchFamily="2" charset="2"/>
                  </a:rPr>
                  <a:t>Measured temperature did not yet reach a stable equilibrium.</a:t>
                </a:r>
                <a:endParaRPr lang="en-US" dirty="0">
                  <a:latin typeface="+mj-lt"/>
                </a:endParaRPr>
              </a:p>
            </p:txBody>
          </p:sp>
        </mc:Choice>
        <mc:Fallback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9FB5ECE-A059-8292-0F17-94EFF3A8CA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3392993"/>
                <a:ext cx="5865601" cy="3046988"/>
              </a:xfrm>
              <a:prstGeom prst="rect">
                <a:avLst/>
              </a:prstGeom>
              <a:blipFill>
                <a:blip r:embed="rId8"/>
                <a:stretch>
                  <a:fillRect l="-624" t="-1202" r="-832" b="-240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Picture 19">
            <a:extLst>
              <a:ext uri="{FF2B5EF4-FFF2-40B4-BE49-F238E27FC236}">
                <a16:creationId xmlns:a16="http://schemas.microsoft.com/office/drawing/2014/main" id="{A6CD25B2-3CA0-14D2-8FF9-503AB0A8F63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65601" y="2758766"/>
            <a:ext cx="6210013" cy="302036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CFBF8394-463F-C13A-1234-A1A45F9EE7C7}"/>
              </a:ext>
            </a:extLst>
          </p:cNvPr>
          <p:cNvSpPr txBox="1"/>
          <p:nvPr/>
        </p:nvSpPr>
        <p:spPr bwMode="auto">
          <a:xfrm>
            <a:off x="6136878" y="5757421"/>
            <a:ext cx="55943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Anode temperature measurement ZS1-5 (midpoints) </a:t>
            </a:r>
            <a:endParaRPr lang="fr-FR" dirty="0"/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4B34EDE2-029C-7118-410C-D965F3622B26}"/>
              </a:ext>
            </a:extLst>
          </p:cNvPr>
          <p:cNvCxnSpPr>
            <a:cxnSpLocks/>
            <a:stCxn id="25" idx="3"/>
          </p:cNvCxnSpPr>
          <p:nvPr/>
        </p:nvCxnSpPr>
        <p:spPr>
          <a:xfrm>
            <a:off x="8640052" y="1557832"/>
            <a:ext cx="391370" cy="1782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45BAA5E1-C65F-AD58-8CC7-06B1B5E690A5}"/>
              </a:ext>
            </a:extLst>
          </p:cNvPr>
          <p:cNvSpPr txBox="1"/>
          <p:nvPr/>
        </p:nvSpPr>
        <p:spPr bwMode="auto">
          <a:xfrm>
            <a:off x="7615470" y="1388555"/>
            <a:ext cx="10245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Sensor</a:t>
            </a:r>
            <a:endParaRPr lang="fr-FR" sz="1600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0323359A-A1EA-30D5-F64A-A52848491C6E}"/>
              </a:ext>
            </a:extLst>
          </p:cNvPr>
          <p:cNvSpPr txBox="1">
            <a:spLocks/>
          </p:cNvSpPr>
          <p:nvPr/>
        </p:nvSpPr>
        <p:spPr>
          <a:xfrm>
            <a:off x="3791744" y="6417105"/>
            <a:ext cx="753854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solidFill>
                  <a:schemeClr val="tx2">
                    <a:lumMod val="10000"/>
                    <a:lumOff val="90000"/>
                  </a:schemeClr>
                </a:solidFill>
              </a:rPr>
              <a:t>13 February 2024			B.Balhan, SX  </a:t>
            </a:r>
            <a:r>
              <a:rPr lang="en-GB" sz="1400" dirty="0">
                <a:solidFill>
                  <a:schemeClr val="tx2">
                    <a:lumMod val="10000"/>
                    <a:lumOff val="90000"/>
                  </a:schemeClr>
                </a:solidFill>
                <a:effectLst/>
              </a:rPr>
              <a:t>Workshop MedAustron</a:t>
            </a:r>
            <a:endParaRPr lang="en-US" sz="1400" dirty="0">
              <a:solidFill>
                <a:schemeClr val="tx2">
                  <a:lumMod val="10000"/>
                  <a:lumOff val="9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778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B9B3B28-7809-AED0-9756-1E68A1479F7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37655" y="1196752"/>
                <a:ext cx="11376024" cy="5052286"/>
              </a:xfrm>
            </p:spPr>
            <p:txBody>
              <a:bodyPr/>
              <a:lstStyle/>
              <a:p>
                <a:pPr marL="342900" indent="-342900" algn="just">
                  <a:buFont typeface="Arial" panose="020B0604020202020204" pitchFamily="34" charset="0"/>
                  <a:buChar char="•"/>
                </a:pPr>
                <a:r>
                  <a:rPr lang="en-US" sz="2400" b="0" dirty="0">
                    <a:solidFill>
                      <a:schemeClr val="tx1"/>
                    </a:solidFill>
                  </a:rPr>
                  <a:t>Computed static-deformations in nominal condition (no beam impact) </a:t>
                </a:r>
                <a:r>
                  <a:rPr lang="en-US" sz="2400" b="0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 Max vertical sag = 1.33 mm (with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ϕ</m:t>
                    </m:r>
                  </m:oMath>
                </a14:m>
                <a:r>
                  <a:rPr lang="en-US" sz="2400" b="0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100 </a:t>
                </a:r>
                <a:r>
                  <a:rPr lang="el-GR" sz="2400" b="0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μ</a:t>
                </a:r>
                <a:r>
                  <a:rPr lang="en-US" sz="2400" b="0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m W26Re wires strung on anode support),</a:t>
                </a:r>
              </a:p>
              <a:p>
                <a:pPr marL="342900" indent="-342900" algn="just">
                  <a:spcBef>
                    <a:spcPts val="600"/>
                  </a:spcBef>
                  <a:buFont typeface="Arial" panose="020B0604020202020204" pitchFamily="34" charset="0"/>
                  <a:buChar char="•"/>
                </a:pPr>
                <a:r>
                  <a:rPr lang="en-US" sz="2400" b="0" dirty="0">
                    <a:solidFill>
                      <a:schemeClr val="tx1"/>
                    </a:solidFill>
                  </a:rPr>
                  <a:t>Simulation confirmed anode straightness deformation &lt; </a:t>
                </a:r>
                <a:r>
                  <a:rPr lang="en-US" sz="2400" b="0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20 </a:t>
                </a:r>
                <a:r>
                  <a:rPr lang="el-GR" sz="2400" b="0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μ</a:t>
                </a:r>
                <a:r>
                  <a:rPr lang="en-US" sz="2400" b="0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m,</a:t>
                </a:r>
              </a:p>
              <a:p>
                <a:pPr marL="342900" indent="-342900" algn="just">
                  <a:spcBef>
                    <a:spcPts val="600"/>
                  </a:spcBef>
                  <a:buFont typeface="Arial" panose="020B0604020202020204" pitchFamily="34" charset="0"/>
                  <a:buChar char="•"/>
                </a:pPr>
                <a:r>
                  <a:rPr lang="en-US" sz="2400" b="0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Max. stress induced by beam energy deposition cannot explain the plastic deformation observed on ZS,</a:t>
                </a:r>
              </a:p>
              <a:p>
                <a:pPr marL="342900" indent="-342900" algn="just">
                  <a:spcBef>
                    <a:spcPts val="600"/>
                  </a:spcBef>
                  <a:buFont typeface="Arial" panose="020B0604020202020204" pitchFamily="34" charset="0"/>
                  <a:buChar char="•"/>
                </a:pPr>
                <a:r>
                  <a:rPr lang="en-US" sz="2400" b="0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Measured vertical sag about 40% larger than value from FEA (plastic deformation) Invar material properties not stable over time (aging, beam impact, radiation..?).</a:t>
                </a:r>
              </a:p>
              <a:p>
                <a:endParaRPr lang="fr-FR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B9B3B28-7809-AED0-9756-1E68A1479F7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37655" y="1196752"/>
                <a:ext cx="11376024" cy="5052286"/>
              </a:xfrm>
              <a:blipFill>
                <a:blip r:embed="rId2"/>
                <a:stretch>
                  <a:fillRect l="-1554" t="-2413" r="-16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99B39B-0F18-95F1-A1C4-59F64E40C4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48EC911-F88C-9422-1F40-726603250E42}"/>
              </a:ext>
            </a:extLst>
          </p:cNvPr>
          <p:cNvSpPr txBox="1"/>
          <p:nvPr/>
        </p:nvSpPr>
        <p:spPr bwMode="auto">
          <a:xfrm>
            <a:off x="0" y="84875"/>
            <a:ext cx="122886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800" dirty="0"/>
              <a:t>Anode support straightness variation</a:t>
            </a:r>
            <a:endParaRPr lang="en-GB" sz="4800" dirty="0"/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DEAFBA1D-50F1-3439-CEAA-222408A51B66}"/>
              </a:ext>
            </a:extLst>
          </p:cNvPr>
          <p:cNvSpPr txBox="1">
            <a:spLocks/>
          </p:cNvSpPr>
          <p:nvPr/>
        </p:nvSpPr>
        <p:spPr>
          <a:xfrm>
            <a:off x="3791744" y="6417105"/>
            <a:ext cx="753854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solidFill>
                  <a:schemeClr val="tx2">
                    <a:lumMod val="10000"/>
                    <a:lumOff val="90000"/>
                  </a:schemeClr>
                </a:solidFill>
              </a:rPr>
              <a:t>13 February 2024			B.Balhan, SX  </a:t>
            </a:r>
            <a:r>
              <a:rPr lang="en-GB" sz="1400" dirty="0">
                <a:solidFill>
                  <a:schemeClr val="tx2">
                    <a:lumMod val="10000"/>
                    <a:lumOff val="90000"/>
                  </a:schemeClr>
                </a:solidFill>
                <a:effectLst/>
              </a:rPr>
              <a:t>Workshop MedAustron</a:t>
            </a:r>
            <a:endParaRPr lang="en-US" sz="1400" dirty="0">
              <a:solidFill>
                <a:schemeClr val="tx2">
                  <a:lumMod val="10000"/>
                  <a:lumOff val="9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20936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F23B73-8748-76CE-78D2-1D95BCF89E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8CFF41A-B1B0-E50F-E742-85A92FDD16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336" y="1700808"/>
            <a:ext cx="6947501" cy="413675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E87E5BC-0AD4-2097-6365-F2F9BC280DD6}"/>
              </a:ext>
            </a:extLst>
          </p:cNvPr>
          <p:cNvSpPr txBox="1"/>
          <p:nvPr/>
        </p:nvSpPr>
        <p:spPr bwMode="auto">
          <a:xfrm>
            <a:off x="4871864" y="1308472"/>
            <a:ext cx="68803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dirty="0"/>
              <a:t>Samples have been taken on existing Invar Anode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dirty="0"/>
              <a:t>CTE plot (vs. temperature) of the used Invar is significantly different than the CTE of the standard NILO36 alloy 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41DDC7C-47C9-85DD-6FED-02CAC5453C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336" y="136524"/>
            <a:ext cx="11398905" cy="1267767"/>
          </a:xfrm>
        </p:spPr>
        <p:txBody>
          <a:bodyPr/>
          <a:lstStyle/>
          <a:p>
            <a:r>
              <a:rPr lang="en-GB" sz="4800" b="0" dirty="0"/>
              <a:t>CTE measurements on irradiated Invar samples</a:t>
            </a:r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C12856C4-D04E-465E-3CDD-083CC89A68EE}"/>
              </a:ext>
            </a:extLst>
          </p:cNvPr>
          <p:cNvSpPr txBox="1">
            <a:spLocks/>
          </p:cNvSpPr>
          <p:nvPr/>
        </p:nvSpPr>
        <p:spPr>
          <a:xfrm>
            <a:off x="3791744" y="6417105"/>
            <a:ext cx="753854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solidFill>
                  <a:schemeClr val="tx2">
                    <a:lumMod val="10000"/>
                    <a:lumOff val="90000"/>
                  </a:schemeClr>
                </a:solidFill>
              </a:rPr>
              <a:t>13 February 2024			B.Balhan, SX  </a:t>
            </a:r>
            <a:r>
              <a:rPr lang="en-GB" sz="1400" dirty="0">
                <a:solidFill>
                  <a:schemeClr val="tx2">
                    <a:lumMod val="10000"/>
                    <a:lumOff val="90000"/>
                  </a:schemeClr>
                </a:solidFill>
                <a:effectLst/>
              </a:rPr>
              <a:t>Workshop MedAustron</a:t>
            </a:r>
            <a:endParaRPr lang="en-US" sz="1400" dirty="0">
              <a:solidFill>
                <a:schemeClr val="tx2">
                  <a:lumMod val="10000"/>
                  <a:lumOff val="9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71445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B963D9-7746-CAB9-6898-0E988201DF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F962D07D-8B53-EBB5-F063-50DC229AF453}"/>
              </a:ext>
            </a:extLst>
          </p:cNvPr>
          <p:cNvSpPr txBox="1">
            <a:spLocks/>
          </p:cNvSpPr>
          <p:nvPr/>
        </p:nvSpPr>
        <p:spPr>
          <a:xfrm>
            <a:off x="11064552" y="6408000"/>
            <a:ext cx="681254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36B5EA5A-BC32-A742-B11B-8E7414D5B535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797253D-122A-F0CC-DE6C-62B406F425CE}"/>
              </a:ext>
            </a:extLst>
          </p:cNvPr>
          <p:cNvSpPr txBox="1"/>
          <p:nvPr/>
        </p:nvSpPr>
        <p:spPr bwMode="auto">
          <a:xfrm>
            <a:off x="-10344" y="84875"/>
            <a:ext cx="122886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800" dirty="0"/>
              <a:t>Anode straightness variation on ZS2 </a:t>
            </a:r>
            <a:r>
              <a:rPr lang="it-IT" sz="1600" dirty="0">
                <a:latin typeface="+mj-lt"/>
                <a:ea typeface="+mj-ea"/>
                <a:cs typeface="+mj-cs"/>
              </a:rPr>
              <a:t>[5]</a:t>
            </a:r>
            <a:endParaRPr lang="en-GB" sz="1600" dirty="0">
              <a:latin typeface="+mj-lt"/>
              <a:ea typeface="+mj-ea"/>
              <a:cs typeface="+mj-cs"/>
            </a:endParaRP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40FCA9F0-4F26-E82F-D522-48CCDE6BED9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98326844"/>
              </p:ext>
            </p:extLst>
          </p:nvPr>
        </p:nvGraphicFramePr>
        <p:xfrm>
          <a:off x="4598988" y="1700808"/>
          <a:ext cx="7311702" cy="38409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02A94BE2-6D30-91A7-C321-7EE37B79A2FF}"/>
              </a:ext>
            </a:extLst>
          </p:cNvPr>
          <p:cNvSpPr txBox="1"/>
          <p:nvPr/>
        </p:nvSpPr>
        <p:spPr bwMode="auto">
          <a:xfrm>
            <a:off x="4966086" y="5280951"/>
            <a:ext cx="67797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Straightness computed as averaged horizontal deformation of top and bottom edge  </a:t>
            </a:r>
            <a:endParaRPr lang="en-GB" sz="14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E04745D-25CF-24CC-A86F-4628BF9C05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2278" y="5541710"/>
            <a:ext cx="6572221" cy="58792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D0DEC43-81F5-8466-AD32-D3ABDFFD8B06}"/>
              </a:ext>
            </a:extLst>
          </p:cNvPr>
          <p:cNvSpPr txBox="1"/>
          <p:nvPr/>
        </p:nvSpPr>
        <p:spPr>
          <a:xfrm>
            <a:off x="4456709" y="4854874"/>
            <a:ext cx="9612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</a:rPr>
              <a:t>Beam</a:t>
            </a:r>
            <a:endParaRPr lang="en-GB" sz="1200" dirty="0">
              <a:solidFill>
                <a:srgbClr val="FF0000"/>
              </a:solidFill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BBE48A38-C44D-FA1D-74A6-71C8A414402D}"/>
              </a:ext>
            </a:extLst>
          </p:cNvPr>
          <p:cNvCxnSpPr>
            <a:cxnSpLocks/>
          </p:cNvCxnSpPr>
          <p:nvPr/>
        </p:nvCxnSpPr>
        <p:spPr>
          <a:xfrm>
            <a:off x="4722432" y="5650452"/>
            <a:ext cx="429846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F6DA1662-7464-64AD-ACFF-342F08F0DBFD}"/>
              </a:ext>
            </a:extLst>
          </p:cNvPr>
          <p:cNvSpPr txBox="1"/>
          <p:nvPr/>
        </p:nvSpPr>
        <p:spPr bwMode="auto">
          <a:xfrm>
            <a:off x="7551142" y="876699"/>
            <a:ext cx="4501827" cy="14773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Legend: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/>
              <a:t>Static loads (self-weight + wires effect)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+ Computed FLUKA Energy Deposition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>
                <a:solidFill>
                  <a:srgbClr val="00B050"/>
                </a:solidFill>
              </a:rPr>
              <a:t>FLUKA ED x 2.5 (BLM data)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>
                <a:solidFill>
                  <a:srgbClr val="FF0000"/>
                </a:solidFill>
              </a:rPr>
              <a:t>+ Measured CTE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B451960-699C-93F9-9E0F-0AE3FD8B10C5}"/>
              </a:ext>
            </a:extLst>
          </p:cNvPr>
          <p:cNvSpPr txBox="1"/>
          <p:nvPr/>
        </p:nvSpPr>
        <p:spPr bwMode="auto">
          <a:xfrm>
            <a:off x="0" y="1935799"/>
            <a:ext cx="4640859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just">
              <a:spcBef>
                <a:spcPts val="1200"/>
              </a:spcBef>
              <a:defRPr sz="2000"/>
            </a:lvl1pPr>
          </a:lstStyle>
          <a:p>
            <a:r>
              <a:rPr lang="en-GB" dirty="0"/>
              <a:t>Possibly, the anode straightness deformation is higher in-beam than measured in the lab,</a:t>
            </a:r>
          </a:p>
          <a:p>
            <a:pPr marL="342900" indent="-342900">
              <a:buFont typeface="Wingdings" panose="05000000000000000000" pitchFamily="2" charset="2"/>
              <a:buChar char="à"/>
            </a:pPr>
            <a:r>
              <a:rPr lang="en-GB" dirty="0"/>
              <a:t>would be good if this could be monitored on-line.</a:t>
            </a:r>
          </a:p>
          <a:p>
            <a:r>
              <a:rPr lang="en-GB" dirty="0"/>
              <a:t>If an elastic deformation is confirmed, Invar is not effective ?</a:t>
            </a:r>
          </a:p>
          <a:p>
            <a:pPr marL="342900" indent="-342900">
              <a:buFont typeface="Wingdings" panose="05000000000000000000" pitchFamily="2" charset="2"/>
              <a:buChar char="à"/>
            </a:pPr>
            <a:r>
              <a:rPr lang="en-GB" dirty="0"/>
              <a:t>could consider anode cooling and/or low-Z anode. </a:t>
            </a:r>
          </a:p>
          <a:p>
            <a:r>
              <a:rPr lang="en-GB" sz="2000" dirty="0"/>
              <a:t>Thermal gradients expected to be higher during </a:t>
            </a:r>
            <a:r>
              <a:rPr lang="en-GB" sz="2000" b="1" dirty="0"/>
              <a:t>transient</a:t>
            </a:r>
            <a:r>
              <a:rPr lang="en-GB" sz="2000" dirty="0"/>
              <a:t> </a:t>
            </a:r>
            <a:r>
              <a:rPr lang="en-GB" sz="2000" dirty="0">
                <a:sym typeface="Wingdings" panose="05000000000000000000" pitchFamily="2" charset="2"/>
              </a:rPr>
              <a:t> larger thermal-deformations.</a:t>
            </a:r>
            <a:endParaRPr lang="en-GB" dirty="0">
              <a:sym typeface="Wingdings" panose="05000000000000000000" pitchFamily="2" charset="2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49FF597-701A-3B85-2DD5-2CBFB36B689C}"/>
              </a:ext>
            </a:extLst>
          </p:cNvPr>
          <p:cNvSpPr txBox="1"/>
          <p:nvPr/>
        </p:nvSpPr>
        <p:spPr bwMode="auto">
          <a:xfrm>
            <a:off x="-10344" y="897383"/>
            <a:ext cx="74192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The observed plastic anode deformation cannot be explained by the computed stresses, which all remain below the plastic deformation limit. 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BF7F90EB-31E6-6C49-947C-A8BC1D843E5A}"/>
              </a:ext>
            </a:extLst>
          </p:cNvPr>
          <p:cNvSpPr txBox="1">
            <a:spLocks/>
          </p:cNvSpPr>
          <p:nvPr/>
        </p:nvSpPr>
        <p:spPr>
          <a:xfrm>
            <a:off x="3791744" y="6417105"/>
            <a:ext cx="753854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solidFill>
                  <a:schemeClr val="tx2">
                    <a:lumMod val="10000"/>
                    <a:lumOff val="90000"/>
                  </a:schemeClr>
                </a:solidFill>
              </a:rPr>
              <a:t>13 February 2024			B.Balhan, SX  </a:t>
            </a:r>
            <a:r>
              <a:rPr lang="en-GB" sz="1400" dirty="0">
                <a:solidFill>
                  <a:schemeClr val="tx2">
                    <a:lumMod val="10000"/>
                    <a:lumOff val="90000"/>
                  </a:schemeClr>
                </a:solidFill>
                <a:effectLst/>
              </a:rPr>
              <a:t>Workshop MedAustron</a:t>
            </a:r>
            <a:endParaRPr lang="en-US" sz="1400" dirty="0">
              <a:solidFill>
                <a:schemeClr val="tx2">
                  <a:lumMod val="10000"/>
                  <a:lumOff val="9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52609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Object 17">
            <a:extLst>
              <a:ext uri="{FF2B5EF4-FFF2-40B4-BE49-F238E27FC236}">
                <a16:creationId xmlns:a16="http://schemas.microsoft.com/office/drawing/2014/main" id="{64831422-85FA-43EC-B9AA-71AB8A107B3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1940721"/>
              </p:ext>
            </p:extLst>
          </p:nvPr>
        </p:nvGraphicFramePr>
        <p:xfrm>
          <a:off x="1998998" y="75093"/>
          <a:ext cx="8309470" cy="56536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oduct" r:id="rId2" imgW="5671800" imgH="3859920" progId="CATIA.Product">
                  <p:link updateAutomatic="1"/>
                </p:oleObj>
              </mc:Choice>
              <mc:Fallback>
                <p:oleObj name="Product" r:id="rId2" imgW="5671800" imgH="3859920" progId="CATIA.Product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998998" y="75093"/>
                        <a:ext cx="8309470" cy="56536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D33993-3FCA-3575-B938-7C2EACFF72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5643C37-05DE-913E-0F12-A6F135D5D0B3}"/>
              </a:ext>
            </a:extLst>
          </p:cNvPr>
          <p:cNvSpPr txBox="1"/>
          <p:nvPr/>
        </p:nvSpPr>
        <p:spPr bwMode="auto">
          <a:xfrm>
            <a:off x="115466" y="5472367"/>
            <a:ext cx="669674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</a:pPr>
            <a:r>
              <a:rPr lang="en-GB" sz="2000" dirty="0"/>
              <a:t>Anode equipped with upstream – middle - downstream temperature sensors</a:t>
            </a:r>
            <a:endParaRPr lang="en-GB" sz="2000" dirty="0">
              <a:sym typeface="Wingdings" panose="05000000000000000000" pitchFamily="2" charset="2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6CDAAE3-C4C9-ABBB-9C89-6AD08FA2C01A}"/>
              </a:ext>
            </a:extLst>
          </p:cNvPr>
          <p:cNvSpPr txBox="1"/>
          <p:nvPr/>
        </p:nvSpPr>
        <p:spPr bwMode="auto">
          <a:xfrm>
            <a:off x="107429" y="113000"/>
            <a:ext cx="122886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dirty="0"/>
              <a:t>Proposed additonal diagnostics</a:t>
            </a:r>
            <a:endParaRPr lang="en-GB" sz="4000" dirty="0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CF1BFC30-434B-AD06-DB61-3983977F8E1C}"/>
              </a:ext>
            </a:extLst>
          </p:cNvPr>
          <p:cNvCxnSpPr>
            <a:cxnSpLocks/>
          </p:cNvCxnSpPr>
          <p:nvPr/>
        </p:nvCxnSpPr>
        <p:spPr>
          <a:xfrm>
            <a:off x="6384032" y="2715551"/>
            <a:ext cx="720080" cy="353015"/>
          </a:xfrm>
          <a:prstGeom prst="straightConnector1">
            <a:avLst/>
          </a:prstGeom>
          <a:ln w="317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A89E669C-3DA6-F936-D763-02DE1BFCCBEC}"/>
              </a:ext>
            </a:extLst>
          </p:cNvPr>
          <p:cNvSpPr txBox="1"/>
          <p:nvPr/>
        </p:nvSpPr>
        <p:spPr bwMode="auto">
          <a:xfrm>
            <a:off x="8688288" y="3336266"/>
            <a:ext cx="324036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</a:pPr>
            <a:r>
              <a:rPr lang="en-GB" sz="2000" dirty="0">
                <a:sym typeface="Wingdings" panose="05000000000000000000" pitchFamily="2" charset="2"/>
              </a:rPr>
              <a:t>Adding an intermediate position measurement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705FBAF2-863A-C475-6E8E-339034F828D6}"/>
              </a:ext>
            </a:extLst>
          </p:cNvPr>
          <p:cNvSpPr/>
          <p:nvPr/>
        </p:nvSpPr>
        <p:spPr>
          <a:xfrm>
            <a:off x="2783632" y="3618201"/>
            <a:ext cx="72009" cy="7200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3E5B406F-9BA8-2ED3-E30E-6AE7495E37DC}"/>
              </a:ext>
            </a:extLst>
          </p:cNvPr>
          <p:cNvSpPr/>
          <p:nvPr/>
        </p:nvSpPr>
        <p:spPr>
          <a:xfrm>
            <a:off x="9264352" y="1494924"/>
            <a:ext cx="72009" cy="7200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470E9F61-2D33-584A-71E8-347DCAB4F903}"/>
              </a:ext>
            </a:extLst>
          </p:cNvPr>
          <p:cNvSpPr/>
          <p:nvPr/>
        </p:nvSpPr>
        <p:spPr>
          <a:xfrm>
            <a:off x="6251773" y="2526871"/>
            <a:ext cx="72009" cy="7200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D4A33E0D-3BA1-6371-8E54-D45DBDA078AE}"/>
              </a:ext>
            </a:extLst>
          </p:cNvPr>
          <p:cNvSpPr txBox="1">
            <a:spLocks/>
          </p:cNvSpPr>
          <p:nvPr/>
        </p:nvSpPr>
        <p:spPr>
          <a:xfrm>
            <a:off x="3791744" y="6417105"/>
            <a:ext cx="753854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solidFill>
                  <a:schemeClr val="tx2">
                    <a:lumMod val="10000"/>
                    <a:lumOff val="90000"/>
                  </a:schemeClr>
                </a:solidFill>
              </a:rPr>
              <a:t>13 February 2024			B.Balhan, SX  </a:t>
            </a:r>
            <a:r>
              <a:rPr lang="en-GB" sz="1400" dirty="0">
                <a:solidFill>
                  <a:schemeClr val="tx2">
                    <a:lumMod val="10000"/>
                    <a:lumOff val="90000"/>
                  </a:schemeClr>
                </a:solidFill>
                <a:effectLst/>
              </a:rPr>
              <a:t>Workshop MedAustron</a:t>
            </a:r>
            <a:endParaRPr lang="en-US" sz="1400" dirty="0">
              <a:solidFill>
                <a:schemeClr val="tx2">
                  <a:lumMod val="10000"/>
                  <a:lumOff val="9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20423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D4BDAB2-FD6B-1039-7F95-9202285601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336" y="764264"/>
            <a:ext cx="12072664" cy="5545056"/>
          </a:xfrm>
        </p:spPr>
        <p:txBody>
          <a:bodyPr/>
          <a:lstStyle/>
          <a:p>
            <a:r>
              <a:rPr lang="en-US" sz="2500" b="0" dirty="0">
                <a:solidFill>
                  <a:schemeClr val="tx1"/>
                </a:solidFill>
                <a:latin typeface="+mj-lt"/>
              </a:rPr>
              <a:t>Next long stop (LS3) planned for 2026-2027. The following works are scheduled: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500" b="0" dirty="0">
                <a:solidFill>
                  <a:schemeClr val="tx1"/>
                </a:solidFill>
                <a:latin typeface="+mj-lt"/>
              </a:rPr>
              <a:t>SPS LSS2 full re-cabling campaign (irradiated cable replacement control/power),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500" b="0" dirty="0">
                <a:solidFill>
                  <a:schemeClr val="tx1"/>
                </a:solidFill>
                <a:latin typeface="+mj-lt"/>
              </a:rPr>
              <a:t>Global equipment removal for ALARA considerations,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500" b="0" dirty="0">
                <a:solidFill>
                  <a:schemeClr val="tx1"/>
                </a:solidFill>
                <a:latin typeface="+mj-lt"/>
              </a:rPr>
              <a:t>Propose to use this opportunity to install Low-Z ZS </a:t>
            </a:r>
            <a:r>
              <a:rPr lang="en-US" sz="2500" b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[6]</a:t>
            </a:r>
            <a:r>
              <a:rPr lang="en-US" sz="2500" b="0" dirty="0">
                <a:solidFill>
                  <a:schemeClr val="tx1"/>
                </a:solidFill>
                <a:latin typeface="+mj-lt"/>
              </a:rPr>
              <a:t>:</a:t>
            </a:r>
          </a:p>
          <a:p>
            <a:pPr marL="666900" lvl="1" indent="-342900"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chemeClr val="tx1"/>
                </a:solidFill>
                <a:latin typeface="+mj-lt"/>
              </a:rPr>
              <a:t>intermediate positioning measurement (evolution of straightness of new machined Invar anodes)</a:t>
            </a:r>
          </a:p>
          <a:p>
            <a:pPr marL="666900" lvl="1" indent="-342900"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chemeClr val="tx1"/>
                </a:solidFill>
                <a:latin typeface="+mj-lt"/>
              </a:rPr>
              <a:t>add Upstream and Downstream temperature sensors to  determine real temperature and gradient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500" b="0" dirty="0">
                <a:solidFill>
                  <a:schemeClr val="tx1"/>
                </a:solidFill>
                <a:latin typeface="+mj-lt"/>
              </a:rPr>
              <a:t>Improve conditioning process using Machine Learning,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500" b="0" dirty="0">
                <a:solidFill>
                  <a:schemeClr val="tx1"/>
                </a:solidFill>
                <a:latin typeface="+mj-lt"/>
              </a:rPr>
              <a:t>New main HV generator (SF6 elimination).</a:t>
            </a:r>
          </a:p>
          <a:p>
            <a:endParaRPr lang="en-US" sz="2500" dirty="0">
              <a:latin typeface="+mj-lt"/>
            </a:endParaRPr>
          </a:p>
          <a:p>
            <a:endParaRPr lang="en-US" sz="2500" dirty="0">
              <a:latin typeface="+mj-lt"/>
            </a:endParaRPr>
          </a:p>
          <a:p>
            <a:endParaRPr lang="en-US" sz="2500" dirty="0">
              <a:latin typeface="+mj-lt"/>
            </a:endParaRPr>
          </a:p>
          <a:p>
            <a:endParaRPr lang="fr-FR" sz="2500" dirty="0">
              <a:latin typeface="+mj-lt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A556F30-CC18-6279-72EF-80E49ADF5B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336" y="84875"/>
            <a:ext cx="11376025" cy="751151"/>
          </a:xfrm>
        </p:spPr>
        <p:txBody>
          <a:bodyPr/>
          <a:lstStyle/>
          <a:p>
            <a:r>
              <a:rPr lang="en-US" sz="4800" b="0" dirty="0"/>
              <a:t>Outlook</a:t>
            </a:r>
            <a:endParaRPr lang="fr-FR" sz="4800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FCAE71-1A55-8F14-7026-388E24A7F6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B5EA5A-BC32-A742-B11B-8E7414D5B535}" type="slidenum">
              <a:rPr lang="en-US" smtClean="0"/>
              <a:t>19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6465D5B4-494C-649C-AAC2-F3224F1EC18D}"/>
              </a:ext>
            </a:extLst>
          </p:cNvPr>
          <p:cNvSpPr txBox="1">
            <a:spLocks/>
          </p:cNvSpPr>
          <p:nvPr/>
        </p:nvSpPr>
        <p:spPr>
          <a:xfrm>
            <a:off x="3791744" y="6417105"/>
            <a:ext cx="753854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solidFill>
                  <a:schemeClr val="tx2">
                    <a:lumMod val="10000"/>
                    <a:lumOff val="90000"/>
                  </a:schemeClr>
                </a:solidFill>
              </a:rPr>
              <a:t>13 February 2024			B.Balhan, SX  </a:t>
            </a:r>
            <a:r>
              <a:rPr lang="en-GB" sz="1400" dirty="0">
                <a:solidFill>
                  <a:schemeClr val="tx2">
                    <a:lumMod val="10000"/>
                    <a:lumOff val="90000"/>
                  </a:schemeClr>
                </a:solidFill>
                <a:effectLst/>
              </a:rPr>
              <a:t>Workshop MedAustron</a:t>
            </a:r>
            <a:endParaRPr lang="en-US" sz="1400" dirty="0">
              <a:solidFill>
                <a:schemeClr val="tx2">
                  <a:lumMod val="10000"/>
                  <a:lumOff val="9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63503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254981A-50D5-A370-64C4-0B0EF0A712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8925" y="1837779"/>
            <a:ext cx="11376024" cy="338860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b="0" dirty="0">
                <a:solidFill>
                  <a:schemeClr val="tx1"/>
                </a:solidFill>
              </a:rPr>
              <a:t>Introduction, ZS general overview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b="0" dirty="0">
                <a:solidFill>
                  <a:schemeClr val="tx1"/>
                </a:solidFill>
              </a:rPr>
              <a:t>Operation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3200" b="0" dirty="0">
                <a:solidFill>
                  <a:schemeClr val="tx1"/>
                </a:solidFill>
              </a:rPr>
              <a:t>non-straightness investigation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3200" b="0" dirty="0">
                <a:solidFill>
                  <a:schemeClr val="tx1"/>
                </a:solidFill>
              </a:rPr>
              <a:t>Improvement for LS3</a:t>
            </a:r>
            <a:endParaRPr lang="en-US" sz="3200" b="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E874F57-3A57-9F79-E078-D7F3352785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373593"/>
            <a:ext cx="11376025" cy="535127"/>
          </a:xfrm>
        </p:spPr>
        <p:txBody>
          <a:bodyPr/>
          <a:lstStyle/>
          <a:p>
            <a:r>
              <a:rPr lang="en-US" sz="4800" b="0" dirty="0"/>
              <a:t>Outline</a:t>
            </a:r>
            <a:endParaRPr lang="fr-FR" sz="4800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FF2105-D43F-D106-ED80-448E4C38D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B5EA5A-BC32-A742-B11B-8E7414D5B535}" type="slidenum">
              <a:rPr lang="en-US" smtClean="0"/>
              <a:t>2</a:t>
            </a:fld>
            <a:endParaRPr lang="en-US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250C381-AD20-9B9E-B9E8-C367082EE4C3}"/>
              </a:ext>
            </a:extLst>
          </p:cNvPr>
          <p:cNvSpPr txBox="1">
            <a:spLocks/>
          </p:cNvSpPr>
          <p:nvPr/>
        </p:nvSpPr>
        <p:spPr>
          <a:xfrm>
            <a:off x="4296965" y="6414350"/>
            <a:ext cx="3545014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400" dirty="0">
              <a:solidFill>
                <a:schemeClr val="tx2">
                  <a:lumMod val="10000"/>
                  <a:lumOff val="90000"/>
                </a:schemeClr>
              </a:solidFill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9484FD6-8ADE-C905-943E-4CAD5528C127}"/>
              </a:ext>
            </a:extLst>
          </p:cNvPr>
          <p:cNvSpPr txBox="1">
            <a:spLocks/>
          </p:cNvSpPr>
          <p:nvPr/>
        </p:nvSpPr>
        <p:spPr>
          <a:xfrm>
            <a:off x="3791744" y="6417105"/>
            <a:ext cx="753854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solidFill>
                  <a:schemeClr val="tx2">
                    <a:lumMod val="10000"/>
                    <a:lumOff val="90000"/>
                  </a:schemeClr>
                </a:solidFill>
              </a:rPr>
              <a:t>13 February 2024			B.Balhan, SX  </a:t>
            </a:r>
            <a:r>
              <a:rPr lang="en-GB" sz="1400" dirty="0">
                <a:solidFill>
                  <a:schemeClr val="tx2">
                    <a:lumMod val="10000"/>
                    <a:lumOff val="90000"/>
                  </a:schemeClr>
                </a:solidFill>
                <a:effectLst/>
              </a:rPr>
              <a:t>Workshop MedAustron</a:t>
            </a:r>
            <a:endParaRPr lang="en-US" sz="1400" dirty="0">
              <a:solidFill>
                <a:schemeClr val="tx2">
                  <a:lumMod val="10000"/>
                  <a:lumOff val="9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55234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029E689-954D-9D39-14B7-4082009C9D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472" y="1227138"/>
            <a:ext cx="11376024" cy="4608512"/>
          </a:xfrm>
        </p:spPr>
        <p:txBody>
          <a:bodyPr/>
          <a:lstStyle/>
          <a:p>
            <a:pPr marL="36576" indent="0">
              <a:buNone/>
            </a:pPr>
            <a:r>
              <a:rPr lang="en-GB" sz="2000" b="0" dirty="0"/>
              <a:t>[1] Routine operation plot from CERN </a:t>
            </a:r>
            <a:r>
              <a:rPr lang="en-GB" sz="2000" b="0" dirty="0">
                <a:hlinkClick r:id="rId2"/>
              </a:rPr>
              <a:t>Op logbook </a:t>
            </a:r>
            <a:r>
              <a:rPr lang="en-GB" sz="2000" b="0" dirty="0" err="1"/>
              <a:t>F.Velotti</a:t>
            </a:r>
            <a:r>
              <a:rPr lang="en-GB" sz="2000" b="0" dirty="0"/>
              <a:t> .</a:t>
            </a:r>
          </a:p>
          <a:p>
            <a:pPr marL="36576" indent="0">
              <a:buNone/>
            </a:pPr>
            <a:r>
              <a:rPr lang="en-GB" sz="2000" b="0" dirty="0"/>
              <a:t>[2] </a:t>
            </a:r>
            <a:r>
              <a:rPr lang="fr-FR" sz="2000" b="0" dirty="0"/>
              <a:t>Crystal shadowing </a:t>
            </a:r>
            <a:r>
              <a:rPr lang="fr-FR" sz="2000" b="0" dirty="0" err="1"/>
              <a:t>F.Velotti</a:t>
            </a:r>
            <a:r>
              <a:rPr lang="fr-FR" sz="2000" b="0" dirty="0"/>
              <a:t> 5th Slow extraction Workshop </a:t>
            </a:r>
            <a:r>
              <a:rPr lang="fr-FR" sz="2000" b="0" dirty="0">
                <a:hlinkClick r:id="rId3"/>
              </a:rPr>
              <a:t>TFZ</a:t>
            </a:r>
            <a:r>
              <a:rPr lang="fr-FR" sz="2000" b="0" dirty="0"/>
              <a:t> Wiener Neustadt</a:t>
            </a:r>
          </a:p>
          <a:p>
            <a:pPr marL="36576"/>
            <a:r>
              <a:rPr lang="en-GB" sz="2000" b="0" dirty="0"/>
              <a:t>[3] Summary of recent investigations on ZS anode straightness </a:t>
            </a:r>
            <a:r>
              <a:rPr lang="en-GB" sz="2000" b="0" dirty="0" err="1"/>
              <a:t>B.Balhan</a:t>
            </a:r>
            <a:r>
              <a:rPr lang="en-GB" sz="2000" b="0" dirty="0"/>
              <a:t> </a:t>
            </a:r>
            <a:r>
              <a:rPr lang="en-US" sz="2000" b="0" dirty="0">
                <a:hlinkClick r:id="rId4"/>
              </a:rPr>
              <a:t>SLAWG #56</a:t>
            </a:r>
            <a:endParaRPr lang="en-GB" sz="2000" b="0" dirty="0"/>
          </a:p>
          <a:p>
            <a:pPr marL="36576"/>
            <a:r>
              <a:rPr lang="en-US" sz="2000" b="0" dirty="0"/>
              <a:t>[4]</a:t>
            </a:r>
            <a:r>
              <a:rPr lang="en-GB" sz="2000" b="0" dirty="0"/>
              <a:t> Estimate of temperature profile along ZS anodes from FLUKA simulations</a:t>
            </a:r>
            <a:r>
              <a:rPr lang="en-US" sz="2000" b="0" dirty="0"/>
              <a:t> </a:t>
            </a:r>
            <a:r>
              <a:rPr lang="en-GB" sz="2000" b="0" dirty="0">
                <a:hlinkClick r:id="rId5"/>
              </a:rPr>
              <a:t>SLAWG #58</a:t>
            </a:r>
            <a:endParaRPr lang="en-US" sz="2000" b="0" dirty="0"/>
          </a:p>
          <a:p>
            <a:pPr marL="36576" indent="0">
              <a:buNone/>
            </a:pPr>
            <a:r>
              <a:rPr lang="en-US" sz="2000" b="0" dirty="0"/>
              <a:t>[5] </a:t>
            </a:r>
            <a:r>
              <a:rPr lang="fr-FR" sz="2000" b="0" dirty="0" err="1"/>
              <a:t>low</a:t>
            </a:r>
            <a:r>
              <a:rPr lang="fr-FR" sz="2000" b="0" dirty="0"/>
              <a:t>-Z SPS </a:t>
            </a:r>
            <a:r>
              <a:rPr lang="fr-FR" sz="2000" b="0" dirty="0" err="1"/>
              <a:t>electrostatic</a:t>
            </a:r>
            <a:r>
              <a:rPr lang="fr-FR" sz="2000" b="0" dirty="0"/>
              <a:t> septa </a:t>
            </a:r>
            <a:r>
              <a:rPr lang="fr-FR" sz="2000" b="0" dirty="0" err="1"/>
              <a:t>F.Pirozzi</a:t>
            </a:r>
            <a:r>
              <a:rPr lang="fr-FR" sz="2000" b="0" dirty="0"/>
              <a:t> </a:t>
            </a:r>
            <a:r>
              <a:rPr lang="fr-FR" sz="2000" b="0" dirty="0">
                <a:hlinkClick r:id="rId6"/>
              </a:rPr>
              <a:t>ABTEF</a:t>
            </a:r>
            <a:r>
              <a:rPr lang="fr-FR" sz="2000" b="0" dirty="0"/>
              <a:t> </a:t>
            </a:r>
            <a:r>
              <a:rPr lang="fr-FR" sz="2000" b="0" dirty="0" err="1"/>
              <a:t>aug</a:t>
            </a:r>
            <a:r>
              <a:rPr lang="fr-FR" sz="2000" b="0" dirty="0"/>
              <a:t> 23</a:t>
            </a:r>
          </a:p>
          <a:p>
            <a:pPr marL="36576"/>
            <a:r>
              <a:rPr lang="en-US" sz="2000" b="0" dirty="0"/>
              <a:t>[6] </a:t>
            </a:r>
            <a:r>
              <a:rPr lang="en-GB" sz="2000" b="0" dirty="0"/>
              <a:t>Development of Low-Z septa for CERN's future FT programme </a:t>
            </a:r>
            <a:r>
              <a:rPr lang="en-US" sz="2000" b="0" dirty="0" err="1"/>
              <a:t>F.Lackner</a:t>
            </a:r>
            <a:r>
              <a:rPr lang="en-US" sz="2000" b="0" dirty="0"/>
              <a:t> </a:t>
            </a:r>
            <a:r>
              <a:rPr lang="fr-FR" sz="2000" b="0" dirty="0"/>
              <a:t>5th Slow extraction Workshop TFZ Wiener Neustadt</a:t>
            </a:r>
          </a:p>
          <a:p>
            <a:pPr marL="36576" indent="0">
              <a:buNone/>
            </a:pPr>
            <a:endParaRPr lang="fr-FR" sz="2000" b="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2BEB0F7-20C6-CAA3-7774-38B987C504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373593"/>
            <a:ext cx="11376025" cy="751151"/>
          </a:xfrm>
        </p:spPr>
        <p:txBody>
          <a:bodyPr/>
          <a:lstStyle/>
          <a:p>
            <a:r>
              <a:rPr lang="en-US" sz="4800" b="0" dirty="0"/>
              <a:t>References:</a:t>
            </a:r>
            <a:endParaRPr lang="fr-FR" sz="4800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A64E78-6CB5-95DA-4EE8-84E76F470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B5EA5A-BC32-A742-B11B-8E7414D5B535}" type="slidenum">
              <a:rPr lang="en-US" smtClean="0"/>
              <a:t>20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D5BD035C-DAB8-06E5-CFE0-FE282EA50ED0}"/>
              </a:ext>
            </a:extLst>
          </p:cNvPr>
          <p:cNvSpPr txBox="1">
            <a:spLocks/>
          </p:cNvSpPr>
          <p:nvPr/>
        </p:nvSpPr>
        <p:spPr>
          <a:xfrm>
            <a:off x="3791744" y="6417105"/>
            <a:ext cx="753854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solidFill>
                  <a:schemeClr val="tx2">
                    <a:lumMod val="10000"/>
                    <a:lumOff val="90000"/>
                  </a:schemeClr>
                </a:solidFill>
              </a:rPr>
              <a:t>13 February 2024			B.Balhan, SX  </a:t>
            </a:r>
            <a:r>
              <a:rPr lang="en-GB" sz="1400" dirty="0">
                <a:solidFill>
                  <a:schemeClr val="tx2">
                    <a:lumMod val="10000"/>
                    <a:lumOff val="90000"/>
                  </a:schemeClr>
                </a:solidFill>
                <a:effectLst/>
              </a:rPr>
              <a:t>Workshop MedAustron</a:t>
            </a:r>
            <a:endParaRPr lang="en-US" sz="1400" dirty="0">
              <a:solidFill>
                <a:schemeClr val="tx2">
                  <a:lumMod val="10000"/>
                  <a:lumOff val="9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96438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803925A-9684-3C20-F923-5ACA623F4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344" y="188640"/>
            <a:ext cx="11376025" cy="558349"/>
          </a:xfrm>
        </p:spPr>
        <p:txBody>
          <a:bodyPr/>
          <a:lstStyle/>
          <a:p>
            <a:r>
              <a:rPr lang="en-US" sz="4800" b="0" dirty="0"/>
              <a:t>SPS and ZS general overview</a:t>
            </a:r>
            <a:br>
              <a:rPr lang="en-US" b="0" dirty="0"/>
            </a:br>
            <a:endParaRPr lang="fr-FR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7AC578-DD64-182A-4D0A-6945575E1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B5EA5A-BC32-A742-B11B-8E7414D5B535}" type="slidenum">
              <a:rPr lang="en-US" smtClean="0"/>
              <a:t>3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86F327D-DFB7-300C-611E-D6FE376DCB77}"/>
              </a:ext>
            </a:extLst>
          </p:cNvPr>
          <p:cNvSpPr txBox="1"/>
          <p:nvPr/>
        </p:nvSpPr>
        <p:spPr>
          <a:xfrm>
            <a:off x="18526" y="1085249"/>
            <a:ext cx="12291667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 electrostatic septa ZS are used for the slow extraction from the SPS towards the North Area. </a:t>
            </a:r>
          </a:p>
          <a:p>
            <a:endParaRPr lang="en-US" sz="2400" b="1" dirty="0"/>
          </a:p>
          <a:p>
            <a:r>
              <a:rPr lang="en-US" sz="2400" b="1" dirty="0"/>
              <a:t>In the framework of the LHC Injector Upgrade (LIU) </a:t>
            </a:r>
            <a:r>
              <a:rPr lang="en-US" sz="2400" dirty="0"/>
              <a:t>project, an upgrade of the ZS was decided and aimed at reducing: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the Break Down rate (increased over the year when the LHC beam circulated in the SPS),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the vacuum activity in presence of high intensity, high frequency beams (LHC 25ns). </a:t>
            </a:r>
          </a:p>
          <a:p>
            <a:endParaRPr lang="en-US" sz="2400" u="sng" dirty="0"/>
          </a:p>
          <a:p>
            <a:r>
              <a:rPr lang="en-US" sz="2400" u="sng" dirty="0"/>
              <a:t>Of note</a:t>
            </a:r>
            <a:r>
              <a:rPr lang="en-US" sz="2400" dirty="0"/>
              <a:t>: the 25ns LHC beam is not extracted by the ZS.</a:t>
            </a:r>
          </a:p>
          <a:p>
            <a:endParaRPr lang="en-US" sz="2400" dirty="0"/>
          </a:p>
          <a:p>
            <a:r>
              <a:rPr lang="en-US" sz="2400" dirty="0"/>
              <a:t>The upgraded ZS were installed in 2020 and operational since 2021. </a:t>
            </a:r>
          </a:p>
          <a:p>
            <a:endParaRPr lang="en-US" dirty="0"/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D05D5DAA-E6B0-EF0E-BB76-9C078B1EEF5F}"/>
              </a:ext>
            </a:extLst>
          </p:cNvPr>
          <p:cNvSpPr txBox="1">
            <a:spLocks/>
          </p:cNvSpPr>
          <p:nvPr/>
        </p:nvSpPr>
        <p:spPr>
          <a:xfrm>
            <a:off x="3791744" y="6417105"/>
            <a:ext cx="753854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solidFill>
                  <a:schemeClr val="tx2">
                    <a:lumMod val="10000"/>
                    <a:lumOff val="90000"/>
                  </a:schemeClr>
                </a:solidFill>
              </a:rPr>
              <a:t>13 February 2024			B.Balhan, SX  </a:t>
            </a:r>
            <a:r>
              <a:rPr lang="en-GB" sz="1400" dirty="0">
                <a:solidFill>
                  <a:schemeClr val="tx2">
                    <a:lumMod val="10000"/>
                    <a:lumOff val="90000"/>
                  </a:schemeClr>
                </a:solidFill>
                <a:effectLst/>
              </a:rPr>
              <a:t>Workshop MedAustron</a:t>
            </a:r>
            <a:endParaRPr lang="en-US" sz="1400" dirty="0">
              <a:solidFill>
                <a:schemeClr val="tx2">
                  <a:lumMod val="10000"/>
                  <a:lumOff val="9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46591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803925A-9684-3C20-F923-5ACA623F4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344" y="188640"/>
            <a:ext cx="11376025" cy="558349"/>
          </a:xfrm>
        </p:spPr>
        <p:txBody>
          <a:bodyPr/>
          <a:lstStyle/>
          <a:p>
            <a:r>
              <a:rPr lang="en-US" sz="4800" b="0" dirty="0"/>
              <a:t>SPS and ZS general overview</a:t>
            </a:r>
            <a:br>
              <a:rPr lang="en-US" b="0" dirty="0"/>
            </a:br>
            <a:endParaRPr lang="fr-FR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7AC578-DD64-182A-4D0A-6945575E1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B5EA5A-BC32-A742-B11B-8E7414D5B535}" type="slidenum">
              <a:rPr lang="en-US" smtClean="0"/>
              <a:t>4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86F327D-DFB7-300C-611E-D6FE376DCB77}"/>
              </a:ext>
            </a:extLst>
          </p:cNvPr>
          <p:cNvSpPr txBox="1"/>
          <p:nvPr/>
        </p:nvSpPr>
        <p:spPr>
          <a:xfrm>
            <a:off x="191344" y="620688"/>
            <a:ext cx="11712624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/>
          </a:p>
          <a:p>
            <a:r>
              <a:rPr lang="en-US" sz="2800" dirty="0"/>
              <a:t>The ZS upgrade addressed the challenges holistically with the following measures: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Increasing the vacuum pumping speed,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Reducing any possible electron cloud activity,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Beam impedance reduction: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/>
              <a:t>shield the ZS high field area better from the orbiting beam wake fields,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/>
              <a:t>reduced the electron cloud activity,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Anode direct grounding,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Diagnostics improvements (Cleaning electrode direct voltage measurement).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45FC966F-2FD9-A211-5859-FCDD1E868812}"/>
              </a:ext>
            </a:extLst>
          </p:cNvPr>
          <p:cNvSpPr txBox="1">
            <a:spLocks/>
          </p:cNvSpPr>
          <p:nvPr/>
        </p:nvSpPr>
        <p:spPr>
          <a:xfrm>
            <a:off x="3791744" y="6417105"/>
            <a:ext cx="753854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solidFill>
                  <a:schemeClr val="tx2">
                    <a:lumMod val="10000"/>
                    <a:lumOff val="90000"/>
                  </a:schemeClr>
                </a:solidFill>
              </a:rPr>
              <a:t>13 February 2024			B.Balhan, SX  </a:t>
            </a:r>
            <a:r>
              <a:rPr lang="en-GB" sz="1400" dirty="0">
                <a:solidFill>
                  <a:schemeClr val="tx2">
                    <a:lumMod val="10000"/>
                    <a:lumOff val="90000"/>
                  </a:schemeClr>
                </a:solidFill>
                <a:effectLst/>
              </a:rPr>
              <a:t>Workshop MedAustron</a:t>
            </a:r>
            <a:endParaRPr lang="en-US" sz="1400" dirty="0">
              <a:solidFill>
                <a:schemeClr val="tx2">
                  <a:lumMod val="10000"/>
                  <a:lumOff val="9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79110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9C0F53-48A7-42AB-AE5D-F72202FCBC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483" y="147283"/>
            <a:ext cx="11376025" cy="702255"/>
          </a:xfrm>
        </p:spPr>
        <p:txBody>
          <a:bodyPr>
            <a:normAutofit/>
          </a:bodyPr>
          <a:lstStyle/>
          <a:p>
            <a:r>
              <a:rPr lang="en-US" sz="4800" b="0" dirty="0"/>
              <a:t>Electrostatic septum layout</a:t>
            </a:r>
            <a:endParaRPr lang="en-GB" sz="4800" b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C45380-5A99-4439-9175-BC2324BC37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5</a:t>
            </a:fld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A8B2000-8E27-4DB1-BBB6-A64838D57AF6}"/>
              </a:ext>
            </a:extLst>
          </p:cNvPr>
          <p:cNvGrpSpPr/>
          <p:nvPr/>
        </p:nvGrpSpPr>
        <p:grpSpPr>
          <a:xfrm>
            <a:off x="358032" y="1409222"/>
            <a:ext cx="5905690" cy="3069096"/>
            <a:chOff x="-583999" y="13208564"/>
            <a:chExt cx="7691793" cy="3776827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BD598AA0-0356-41D9-8207-9D4CD620317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25285" y="13208564"/>
              <a:ext cx="5891415" cy="3434977"/>
            </a:xfrm>
            <a:prstGeom prst="rect">
              <a:avLst/>
            </a:prstGeom>
          </p:spPr>
        </p:pic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8BFD246F-3BB2-4EE3-8990-9BBE7D6A95D0}"/>
                </a:ext>
              </a:extLst>
            </p:cNvPr>
            <p:cNvCxnSpPr/>
            <p:nvPr/>
          </p:nvCxnSpPr>
          <p:spPr>
            <a:xfrm>
              <a:off x="1447800" y="14201236"/>
              <a:ext cx="2279800" cy="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510053C4-FFAC-40FD-8535-A45315455FA4}"/>
                </a:ext>
              </a:extLst>
            </p:cNvPr>
            <p:cNvCxnSpPr/>
            <p:nvPr/>
          </p:nvCxnSpPr>
          <p:spPr>
            <a:xfrm>
              <a:off x="1447800" y="15306136"/>
              <a:ext cx="2279800" cy="0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35B4E8F-2029-4008-8587-C43AEE013460}"/>
                </a:ext>
              </a:extLst>
            </p:cNvPr>
            <p:cNvSpPr txBox="1"/>
            <p:nvPr/>
          </p:nvSpPr>
          <p:spPr>
            <a:xfrm>
              <a:off x="-583999" y="13573742"/>
              <a:ext cx="1873682" cy="7196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/>
                <a:t>Cleaning electrodes</a:t>
              </a:r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F2DC605C-FADC-4A52-B0A6-275194D8F77B}"/>
                </a:ext>
              </a:extLst>
            </p:cNvPr>
            <p:cNvCxnSpPr>
              <a:cxnSpLocks/>
              <a:stCxn id="11" idx="3"/>
            </p:cNvCxnSpPr>
            <p:nvPr/>
          </p:nvCxnSpPr>
          <p:spPr>
            <a:xfrm>
              <a:off x="1289683" y="13933554"/>
              <a:ext cx="561724" cy="272130"/>
            </a:xfrm>
            <a:prstGeom prst="straightConnector1">
              <a:avLst/>
            </a:prstGeom>
            <a:ln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7542995C-8AB1-42E2-856E-F83BD48522F3}"/>
                </a:ext>
              </a:extLst>
            </p:cNvPr>
            <p:cNvCxnSpPr>
              <a:cxnSpLocks/>
              <a:stCxn id="11" idx="3"/>
            </p:cNvCxnSpPr>
            <p:nvPr/>
          </p:nvCxnSpPr>
          <p:spPr>
            <a:xfrm>
              <a:off x="1289683" y="13933554"/>
              <a:ext cx="436608" cy="133509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B34F88F-A09D-4EAD-A33E-4DDD1F85D010}"/>
                </a:ext>
              </a:extLst>
            </p:cNvPr>
            <p:cNvSpPr txBox="1"/>
            <p:nvPr/>
          </p:nvSpPr>
          <p:spPr>
            <a:xfrm>
              <a:off x="2807835" y="16568506"/>
              <a:ext cx="4299959" cy="4168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/>
                <a:t>High Field Region 11 MV/m</a:t>
              </a:r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C02ADDC4-CFF3-41BC-8273-0C0E2D2963E4}"/>
                </a:ext>
              </a:extLst>
            </p:cNvPr>
            <p:cNvCxnSpPr>
              <a:cxnSpLocks/>
              <a:stCxn id="14" idx="0"/>
            </p:cNvCxnSpPr>
            <p:nvPr/>
          </p:nvCxnSpPr>
          <p:spPr>
            <a:xfrm flipH="1" flipV="1">
              <a:off x="4384357" y="15231103"/>
              <a:ext cx="573458" cy="1337403"/>
            </a:xfrm>
            <a:prstGeom prst="straightConnector1">
              <a:avLst/>
            </a:prstGeom>
            <a:ln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6" name="Picture 15" descr="Diagram, engineering drawing&#10;&#10;Description automatically generated">
            <a:extLst>
              <a:ext uri="{FF2B5EF4-FFF2-40B4-BE49-F238E27FC236}">
                <a16:creationId xmlns:a16="http://schemas.microsoft.com/office/drawing/2014/main" id="{FD0066DC-6BBE-46B6-94A7-C77F928E45C6}"/>
              </a:ext>
            </a:extLst>
          </p:cNvPr>
          <p:cNvPicPr/>
          <p:nvPr/>
        </p:nvPicPr>
        <p:blipFill rotWithShape="1">
          <a:blip r:embed="rId3"/>
          <a:srcRect t="1" b="-1085"/>
          <a:stretch/>
        </p:blipFill>
        <p:spPr>
          <a:xfrm>
            <a:off x="5844496" y="2692053"/>
            <a:ext cx="6144387" cy="2928620"/>
          </a:xfrm>
          <a:prstGeom prst="rect">
            <a:avLst/>
          </a:prstGeom>
        </p:spPr>
      </p:pic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96D83E27-2C6A-14F0-BBB8-99A448124B6A}"/>
              </a:ext>
            </a:extLst>
          </p:cNvPr>
          <p:cNvSpPr txBox="1">
            <a:spLocks/>
          </p:cNvSpPr>
          <p:nvPr/>
        </p:nvSpPr>
        <p:spPr>
          <a:xfrm>
            <a:off x="3791744" y="6417105"/>
            <a:ext cx="753854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solidFill>
                  <a:schemeClr val="tx2">
                    <a:lumMod val="10000"/>
                    <a:lumOff val="90000"/>
                  </a:schemeClr>
                </a:solidFill>
              </a:rPr>
              <a:t>13 February 2024			B.Balhan, SX  </a:t>
            </a:r>
            <a:r>
              <a:rPr lang="en-GB" sz="1400" dirty="0">
                <a:solidFill>
                  <a:schemeClr val="tx2">
                    <a:lumMod val="10000"/>
                    <a:lumOff val="90000"/>
                  </a:schemeClr>
                </a:solidFill>
                <a:effectLst/>
              </a:rPr>
              <a:t>Workshop MedAustron</a:t>
            </a:r>
            <a:endParaRPr lang="en-US" sz="1400" dirty="0">
              <a:solidFill>
                <a:schemeClr val="tx2">
                  <a:lumMod val="10000"/>
                  <a:lumOff val="9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76983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8F8800-D12E-2E13-99BA-C17169179B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641" y="136524"/>
            <a:ext cx="11376025" cy="700188"/>
          </a:xfrm>
        </p:spPr>
        <p:txBody>
          <a:bodyPr/>
          <a:lstStyle/>
          <a:p>
            <a:r>
              <a:rPr lang="en-US" sz="4800" b="0" dirty="0"/>
              <a:t>SPS ZS Layout</a:t>
            </a:r>
            <a:endParaRPr lang="fr-FR" sz="4800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BA2B62-0E4C-55BD-D889-855123CA65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9FCB5BB-70BC-AF00-B77C-EC91BF5BEC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7467" y="872653"/>
            <a:ext cx="6344533" cy="5148635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962EBF9-9048-DD57-0944-BEE2D500BA7A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7328" y="764704"/>
            <a:ext cx="5904656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</a:rPr>
              <a:t>5 ZS installed of each 3.0 m long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</a:rPr>
              <a:t>Individual anode positioning range</a:t>
            </a:r>
          </a:p>
          <a:p>
            <a:pPr lvl="1" indent="0">
              <a:buNone/>
            </a:pPr>
            <a:r>
              <a:rPr lang="en-GB" sz="2000" dirty="0">
                <a:solidFill>
                  <a:schemeClr val="tx1"/>
                </a:solidFill>
              </a:rPr>
              <a:t>+/- 2 mm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</a:rPr>
              <a:t>Individual cathode displacement range</a:t>
            </a:r>
          </a:p>
          <a:p>
            <a:pPr lvl="1" indent="0">
              <a:buNone/>
            </a:pPr>
            <a:r>
              <a:rPr lang="en-GB" sz="2000" dirty="0">
                <a:solidFill>
                  <a:schemeClr val="tx1"/>
                </a:solidFill>
              </a:rPr>
              <a:t>17- 40 mm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</a:rPr>
              <a:t>Common HV generator </a:t>
            </a:r>
            <a:r>
              <a:rPr lang="en-GB" sz="2000" b="0" dirty="0">
                <a:solidFill>
                  <a:schemeClr val="tx1"/>
                </a:solidFill>
              </a:rPr>
              <a:t>0 - 300 kV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</a:rPr>
              <a:t>Individual clearing electrode power supplies</a:t>
            </a:r>
          </a:p>
          <a:p>
            <a:pPr lvl="1" indent="0">
              <a:buNone/>
            </a:pPr>
            <a:r>
              <a:rPr lang="en-GB" sz="2000" dirty="0">
                <a:solidFill>
                  <a:schemeClr val="tx1"/>
                </a:solidFill>
              </a:rPr>
              <a:t>0 - 10 kV 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</a:rPr>
              <a:t>Nominal operational Field </a:t>
            </a:r>
            <a:r>
              <a:rPr lang="en-GB" sz="2000" b="0" dirty="0">
                <a:solidFill>
                  <a:schemeClr val="tx1"/>
                </a:solidFill>
              </a:rPr>
              <a:t>11 MV/m</a:t>
            </a:r>
            <a:endParaRPr lang="en-GB" sz="2000" dirty="0">
              <a:solidFill>
                <a:schemeClr val="tx1"/>
              </a:solidFill>
            </a:endParaRP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</a:rPr>
              <a:t>All 5 ZS installed on a common motorised girder . Displacement range   </a:t>
            </a:r>
            <a:r>
              <a:rPr lang="en-GB" sz="2000" b="0" dirty="0">
                <a:solidFill>
                  <a:schemeClr val="tx1"/>
                </a:solidFill>
              </a:rPr>
              <a:t>+/- 30 mm.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0FE2D2B5-0D6B-7A6D-D216-87892EEB08D5}"/>
              </a:ext>
            </a:extLst>
          </p:cNvPr>
          <p:cNvSpPr txBox="1">
            <a:spLocks/>
          </p:cNvSpPr>
          <p:nvPr/>
        </p:nvSpPr>
        <p:spPr>
          <a:xfrm>
            <a:off x="3791744" y="6417105"/>
            <a:ext cx="753854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solidFill>
                  <a:schemeClr val="tx2">
                    <a:lumMod val="10000"/>
                    <a:lumOff val="90000"/>
                  </a:schemeClr>
                </a:solidFill>
              </a:rPr>
              <a:t>13 February 2024			B.Balhan, SX  </a:t>
            </a:r>
            <a:r>
              <a:rPr lang="en-GB" sz="1400" dirty="0">
                <a:solidFill>
                  <a:schemeClr val="tx2">
                    <a:lumMod val="10000"/>
                    <a:lumOff val="90000"/>
                  </a:schemeClr>
                </a:solidFill>
                <a:effectLst/>
              </a:rPr>
              <a:t>Workshop MedAustron</a:t>
            </a:r>
            <a:endParaRPr lang="en-US" sz="1400" dirty="0">
              <a:solidFill>
                <a:schemeClr val="tx2">
                  <a:lumMod val="10000"/>
                  <a:lumOff val="9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78132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DD0C1C-37A7-48BD-BDA3-D4C61C886E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B98E055-D469-4226-BE19-020E0B656ACF}"/>
              </a:ext>
            </a:extLst>
          </p:cNvPr>
          <p:cNvSpPr txBox="1">
            <a:spLocks/>
          </p:cNvSpPr>
          <p:nvPr/>
        </p:nvSpPr>
        <p:spPr bwMode="auto">
          <a:xfrm>
            <a:off x="130697" y="143064"/>
            <a:ext cx="12085983" cy="621640"/>
          </a:xfrm>
          <a:prstGeom prst="rect">
            <a:avLst/>
          </a:prstGeom>
        </p:spPr>
        <p:txBody>
          <a:bodyPr vert="horz" lIns="60960" rIns="60960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dirty="0"/>
              <a:t>Scan and alignment optimisation </a:t>
            </a:r>
            <a:r>
              <a:rPr lang="en-GB" sz="1600" dirty="0"/>
              <a:t>[1]</a:t>
            </a:r>
            <a:r>
              <a:rPr lang="en-GB" sz="4800" dirty="0"/>
              <a:t> </a:t>
            </a:r>
            <a:endParaRPr lang="en-US" sz="48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02C5404-AC39-48ED-B320-38F74418CFB4}"/>
              </a:ext>
            </a:extLst>
          </p:cNvPr>
          <p:cNvSpPr txBox="1"/>
          <p:nvPr/>
        </p:nvSpPr>
        <p:spPr>
          <a:xfrm>
            <a:off x="106018" y="804919"/>
            <a:ext cx="1206835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sz="2400" dirty="0"/>
              <a:t>During routine operation, a regular loss scan is performed,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sz="2400" dirty="0"/>
              <a:t>The improved anode motorization works very well, however, the installed potentiometers need regular cleaning after a period of nonoperation,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sz="2400" dirty="0"/>
              <a:t>At the beginning of the run, all anodes were set to the mid-position.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sz="2400" dirty="0"/>
              <a:t>Using ZS automatic alignment, convergence of the optimizer in about 30 steps !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80990" indent="-380990">
              <a:buFont typeface="Arial" panose="020B0604020202020204" pitchFamily="34" charset="0"/>
              <a:buChar char="•"/>
            </a:pPr>
            <a:endParaRPr lang="en-US" sz="2400" dirty="0"/>
          </a:p>
          <a:p>
            <a:r>
              <a:rPr lang="en-US" sz="2400" dirty="0"/>
              <a:t> </a:t>
            </a:r>
          </a:p>
        </p:txBody>
      </p:sp>
      <p:pic>
        <p:nvPicPr>
          <p:cNvPr id="8" name="Picture 7" descr="A screen shot of a computer&#10;&#10;Description automatically generated">
            <a:extLst>
              <a:ext uri="{FF2B5EF4-FFF2-40B4-BE49-F238E27FC236}">
                <a16:creationId xmlns:a16="http://schemas.microsoft.com/office/drawing/2014/main" id="{12824110-31AA-0F56-B217-29F3240F9C5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978"/>
          <a:stretch/>
        </p:blipFill>
        <p:spPr>
          <a:xfrm>
            <a:off x="17628" y="2352799"/>
            <a:ext cx="6868255" cy="3997526"/>
          </a:xfrm>
          <a:prstGeom prst="rect">
            <a:avLst/>
          </a:prstGeom>
        </p:spPr>
      </p:pic>
      <p:pic>
        <p:nvPicPr>
          <p:cNvPr id="16" name="Picture 15" descr="A screen shot of a graph&#10;&#10;Description automatically generated">
            <a:extLst>
              <a:ext uri="{FF2B5EF4-FFF2-40B4-BE49-F238E27FC236}">
                <a16:creationId xmlns:a16="http://schemas.microsoft.com/office/drawing/2014/main" id="{4ED46244-C463-62FD-272E-27C5791C57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6041" y="2352798"/>
            <a:ext cx="5735960" cy="3997526"/>
          </a:xfrm>
          <a:prstGeom prst="rect">
            <a:avLst/>
          </a:prstGeom>
        </p:spPr>
      </p:pic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7144DD61-A47C-E578-805A-50CE2A4252E2}"/>
              </a:ext>
            </a:extLst>
          </p:cNvPr>
          <p:cNvSpPr txBox="1">
            <a:spLocks/>
          </p:cNvSpPr>
          <p:nvPr/>
        </p:nvSpPr>
        <p:spPr>
          <a:xfrm>
            <a:off x="3791744" y="6417105"/>
            <a:ext cx="753854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solidFill>
                  <a:schemeClr val="tx2">
                    <a:lumMod val="10000"/>
                    <a:lumOff val="90000"/>
                  </a:schemeClr>
                </a:solidFill>
              </a:rPr>
              <a:t>13 February 2024			B.Balhan, SX  </a:t>
            </a:r>
            <a:r>
              <a:rPr lang="en-GB" sz="1400" dirty="0">
                <a:solidFill>
                  <a:schemeClr val="tx2">
                    <a:lumMod val="10000"/>
                    <a:lumOff val="90000"/>
                  </a:schemeClr>
                </a:solidFill>
                <a:effectLst/>
              </a:rPr>
              <a:t>Workshop MedAustron</a:t>
            </a:r>
            <a:endParaRPr lang="en-US" sz="1400" dirty="0">
              <a:solidFill>
                <a:schemeClr val="tx2">
                  <a:lumMod val="10000"/>
                  <a:lumOff val="9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84600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0B1F1E-2FC6-145E-DAAA-69A42E79FC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B5EA5A-BC32-A742-B11B-8E7414D5B535}" type="slidenum">
              <a:rPr lang="en-US" smtClean="0"/>
              <a:t>8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577E541-EB9F-E47F-9F8D-D785812AA7C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86"/>
          <a:stretch/>
        </p:blipFill>
        <p:spPr>
          <a:xfrm>
            <a:off x="1199456" y="848566"/>
            <a:ext cx="10776520" cy="542779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371FE492-0086-BD1D-B028-5A82AD852C69}"/>
              </a:ext>
            </a:extLst>
          </p:cNvPr>
          <p:cNvSpPr txBox="1">
            <a:spLocks/>
          </p:cNvSpPr>
          <p:nvPr/>
        </p:nvSpPr>
        <p:spPr bwMode="auto">
          <a:xfrm>
            <a:off x="140744" y="131551"/>
            <a:ext cx="12085983" cy="621640"/>
          </a:xfrm>
          <a:prstGeom prst="rect">
            <a:avLst/>
          </a:prstGeom>
        </p:spPr>
        <p:txBody>
          <a:bodyPr vert="horz" lIns="60960" rIns="60960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dirty="0"/>
              <a:t>Crystal </a:t>
            </a:r>
            <a:r>
              <a:rPr lang="en-GB" sz="1600" dirty="0"/>
              <a:t>[2]</a:t>
            </a:r>
            <a:endParaRPr lang="en-US" sz="1600" dirty="0"/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85CE95F4-E668-038D-A02D-9FDF3E5FE6C3}"/>
              </a:ext>
            </a:extLst>
          </p:cNvPr>
          <p:cNvSpPr txBox="1">
            <a:spLocks/>
          </p:cNvSpPr>
          <p:nvPr/>
        </p:nvSpPr>
        <p:spPr>
          <a:xfrm>
            <a:off x="3791744" y="6417105"/>
            <a:ext cx="753854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solidFill>
                  <a:schemeClr val="tx2">
                    <a:lumMod val="10000"/>
                    <a:lumOff val="90000"/>
                  </a:schemeClr>
                </a:solidFill>
              </a:rPr>
              <a:t>13 February 2024			B.Balhan, SX  </a:t>
            </a:r>
            <a:r>
              <a:rPr lang="en-GB" sz="1400" dirty="0">
                <a:solidFill>
                  <a:schemeClr val="tx2">
                    <a:lumMod val="10000"/>
                    <a:lumOff val="90000"/>
                  </a:schemeClr>
                </a:solidFill>
                <a:effectLst/>
              </a:rPr>
              <a:t>Workshop MedAustron</a:t>
            </a:r>
            <a:endParaRPr lang="en-US" sz="1400" dirty="0">
              <a:solidFill>
                <a:schemeClr val="tx2">
                  <a:lumMod val="10000"/>
                  <a:lumOff val="9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44592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DD0C1C-37A7-48BD-BDA3-D4C61C886E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13835" y="6356351"/>
            <a:ext cx="668565" cy="365125"/>
          </a:xfrm>
        </p:spPr>
        <p:txBody>
          <a:bodyPr/>
          <a:lstStyle/>
          <a:p>
            <a:fld id="{17918391-D411-FE40-AAD7-861AE5233E0E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B98E055-D469-4226-BE19-020E0B656ACF}"/>
              </a:ext>
            </a:extLst>
          </p:cNvPr>
          <p:cNvSpPr txBox="1">
            <a:spLocks/>
          </p:cNvSpPr>
          <p:nvPr/>
        </p:nvSpPr>
        <p:spPr bwMode="auto">
          <a:xfrm>
            <a:off x="106016" y="124322"/>
            <a:ext cx="12085983" cy="621640"/>
          </a:xfrm>
          <a:prstGeom prst="rect">
            <a:avLst/>
          </a:prstGeom>
        </p:spPr>
        <p:txBody>
          <a:bodyPr vert="horz" lIns="60960" rIns="60960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dirty="0"/>
              <a:t>ZS break down count evolution 2023</a:t>
            </a:r>
            <a:endParaRPr lang="en-US" sz="48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0CA6221-287B-41DE-AD07-9199E26B32A9}"/>
              </a:ext>
            </a:extLst>
          </p:cNvPr>
          <p:cNvSpPr txBox="1"/>
          <p:nvPr/>
        </p:nvSpPr>
        <p:spPr bwMode="auto">
          <a:xfrm>
            <a:off x="0" y="5091077"/>
            <a:ext cx="123606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Compared to ZS before upgrade, the total spark count has been reduced, especially the number of high spark rates.  </a:t>
            </a:r>
          </a:p>
          <a:p>
            <a:r>
              <a:rPr lang="en-GB" dirty="0"/>
              <a:t>Although the beams are not identical (now use the crystal upstream of the ZS), we tend to believe this is at least partly due to the upgrade. </a:t>
            </a:r>
          </a:p>
          <a:p>
            <a:r>
              <a:rPr lang="en-GB" dirty="0"/>
              <a:t>The favoured hypothesis is that the loss reduction contributes partially to the spark rate reduction.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5126E56-E24D-4C1B-9C62-4C6803F26C5C}"/>
              </a:ext>
            </a:extLst>
          </p:cNvPr>
          <p:cNvSpPr txBox="1"/>
          <p:nvPr/>
        </p:nvSpPr>
        <p:spPr bwMode="auto">
          <a:xfrm>
            <a:off x="1192806" y="4709160"/>
            <a:ext cx="4986577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33" dirty="0">
                <a:solidFill>
                  <a:schemeClr val="accent6">
                    <a:lumMod val="50000"/>
                  </a:schemeClr>
                </a:solidFill>
              </a:rPr>
              <a:t>Cathode &amp; Itrap top electrode Spark Counts</a:t>
            </a:r>
            <a:endParaRPr lang="en-GB" sz="1333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20" name="Picture 19" descr="A graph of a number of people&#10;&#10;Description automatically generated with medium confidence">
            <a:extLst>
              <a:ext uri="{FF2B5EF4-FFF2-40B4-BE49-F238E27FC236}">
                <a16:creationId xmlns:a16="http://schemas.microsoft.com/office/drawing/2014/main" id="{E7618DE2-469F-1962-D304-536697C3A8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7448" y="797772"/>
            <a:ext cx="9166806" cy="3913302"/>
          </a:xfrm>
          <a:prstGeom prst="rect">
            <a:avLst/>
          </a:prstGeom>
        </p:spPr>
      </p:pic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E933445E-A812-6ACA-9099-1496D30393E0}"/>
              </a:ext>
            </a:extLst>
          </p:cNvPr>
          <p:cNvSpPr txBox="1">
            <a:spLocks/>
          </p:cNvSpPr>
          <p:nvPr/>
        </p:nvSpPr>
        <p:spPr>
          <a:xfrm>
            <a:off x="3791744" y="6417105"/>
            <a:ext cx="753854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solidFill>
                  <a:schemeClr val="tx2">
                    <a:lumMod val="10000"/>
                    <a:lumOff val="90000"/>
                  </a:schemeClr>
                </a:solidFill>
              </a:rPr>
              <a:t>13 February 2024			B.Balhan, SX  </a:t>
            </a:r>
            <a:r>
              <a:rPr lang="en-GB" sz="1400" dirty="0">
                <a:solidFill>
                  <a:schemeClr val="tx2">
                    <a:lumMod val="10000"/>
                    <a:lumOff val="90000"/>
                  </a:schemeClr>
                </a:solidFill>
                <a:effectLst/>
              </a:rPr>
              <a:t>Workshop MedAustron</a:t>
            </a:r>
            <a:endParaRPr lang="en-US" sz="1400" dirty="0">
              <a:solidFill>
                <a:schemeClr val="tx2">
                  <a:lumMod val="10000"/>
                  <a:lumOff val="9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23552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ERN 1">
      <a:dk1>
        <a:srgbClr val="0033A0"/>
      </a:dk1>
      <a:lt1>
        <a:srgbClr val="FFFFFF"/>
      </a:lt1>
      <a:dk2>
        <a:srgbClr val="2F2F2F"/>
      </a:dk2>
      <a:lt2>
        <a:srgbClr val="E7E6E6"/>
      </a:lt2>
      <a:accent1>
        <a:srgbClr val="0033A0"/>
      </a:accent1>
      <a:accent2>
        <a:srgbClr val="61C4D3"/>
      </a:accent2>
      <a:accent3>
        <a:srgbClr val="E15E32"/>
      </a:accent3>
      <a:accent4>
        <a:srgbClr val="BDBDCB"/>
      </a:accent4>
      <a:accent5>
        <a:srgbClr val="6E2466"/>
      </a:accent5>
      <a:accent6>
        <a:srgbClr val="1C4469"/>
      </a:accent6>
      <a:hlink>
        <a:srgbClr val="6D2466"/>
      </a:hlink>
      <a:folHlink>
        <a:srgbClr val="61C4D3"/>
      </a:folHlink>
    </a:clrScheme>
    <a:fontScheme name="CERN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 bwMode="auto">
        <a:prstGeom prst="rect">
          <a:avLst/>
        </a:prstGeom>
        <a:noFill/>
      </a:spPr>
      <a:bodyPr/>
      <a:lstStyle/>
    </a:txDef>
  </a:objectDefaults>
  <a:extraClrSchemeLst/>
  <a:extLst>
    <a:ext uri="{05A4C25C-085E-4340-85A3-A5531E510DB2}">
      <thm15:themeFamily xmlns:thm15="http://schemas.microsoft.com/office/thememl/2012/main" name="Presentation1" id="{4BAFF76A-A20B-4089-AB48-234926712CC8}" vid="{5EFE5F0C-CD44-4BF7-ACEE-B23D5F6DD08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SY PowerPoint template</Template>
  <TotalTime>18067</TotalTime>
  <Words>1450</Words>
  <Application>Microsoft Office PowerPoint</Application>
  <DocSecurity>0</DocSecurity>
  <PresentationFormat>Widescreen</PresentationFormat>
  <Paragraphs>186</Paragraphs>
  <Slides>21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Links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 Unicode MS</vt:lpstr>
      <vt:lpstr>Arial</vt:lpstr>
      <vt:lpstr>Calibri</vt:lpstr>
      <vt:lpstr>Cambria Math</vt:lpstr>
      <vt:lpstr>Wingdings</vt:lpstr>
      <vt:lpstr>Office Theme</vt:lpstr>
      <vt:lpstr>SMARTEAM://_STFILE_C:/SMARTEAMProd_Tmp/bbalhan/CAD000565652.CATProduct%25VERS_1</vt:lpstr>
      <vt:lpstr>Operational experience with electrostatic septa at CERN</vt:lpstr>
      <vt:lpstr>Outline</vt:lpstr>
      <vt:lpstr>SPS and ZS general overview </vt:lpstr>
      <vt:lpstr>SPS and ZS general overview </vt:lpstr>
      <vt:lpstr>Electrostatic septum layout</vt:lpstr>
      <vt:lpstr>SPS ZS Layout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Activation study in FLUKA [4]</vt:lpstr>
      <vt:lpstr>PowerPoint Presentation</vt:lpstr>
      <vt:lpstr>PowerPoint Presentation</vt:lpstr>
      <vt:lpstr>CTE measurements on irradiated Invar samples</vt:lpstr>
      <vt:lpstr>PowerPoint Presentation</vt:lpstr>
      <vt:lpstr>PowerPoint Presentation</vt:lpstr>
      <vt:lpstr>Outlook</vt:lpstr>
      <vt:lpstr>References: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Operational experience with electrostatic septa at CERN</dc:title>
  <dc:subject/>
  <dc:creator>Bruno Balhan</dc:creator>
  <cp:keywords/>
  <dc:description/>
  <cp:lastModifiedBy>Bruno Balhan</cp:lastModifiedBy>
  <cp:revision>95</cp:revision>
  <dcterms:created xsi:type="dcterms:W3CDTF">2024-01-29T08:55:38Z</dcterms:created>
  <dcterms:modified xsi:type="dcterms:W3CDTF">2024-02-13T16:03:17Z</dcterms:modified>
  <cp:category/>
  <dc:identifier/>
  <cp:contentStatus/>
  <dc:language/>
  <cp:version/>
</cp:coreProperties>
</file>