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4"/>
  </p:notesMasterIdLst>
  <p:sldIdLst>
    <p:sldId id="273" r:id="rId5"/>
    <p:sldId id="305" r:id="rId6"/>
    <p:sldId id="440" r:id="rId7"/>
    <p:sldId id="781" r:id="rId8"/>
    <p:sldId id="694" r:id="rId9"/>
    <p:sldId id="308" r:id="rId10"/>
    <p:sldId id="436" r:id="rId11"/>
    <p:sldId id="441" r:id="rId12"/>
    <p:sldId id="782" r:id="rId13"/>
    <p:sldId id="783" r:id="rId14"/>
    <p:sldId id="785" r:id="rId15"/>
    <p:sldId id="786" r:id="rId16"/>
    <p:sldId id="791" r:id="rId17"/>
    <p:sldId id="787" r:id="rId18"/>
    <p:sldId id="788" r:id="rId19"/>
    <p:sldId id="790" r:id="rId20"/>
    <p:sldId id="784" r:id="rId21"/>
    <p:sldId id="789" r:id="rId22"/>
    <p:sldId id="792" r:id="rId23"/>
  </p:sldIdLst>
  <p:sldSz cx="10691813" cy="7559675"/>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8" autoAdjust="0"/>
    <p:restoredTop sz="83058" autoAdjust="0"/>
  </p:normalViewPr>
  <p:slideViewPr>
    <p:cSldViewPr snapToGrid="0">
      <p:cViewPr varScale="1">
        <p:scale>
          <a:sx n="74" d="100"/>
          <a:sy n="74" d="100"/>
        </p:scale>
        <p:origin x="1157" y="43"/>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8" d="100"/>
          <a:sy n="58" d="100"/>
        </p:scale>
        <p:origin x="2419" y="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medidyamagatauacjp-my.sharepoint.com/personal/souda_medidyamagatauacjp_onmicrosoft_com/Documents/commissioning/20230821_accdata/@&#12499;&#12540;&#12512;&#21177;&#29575;_Beam_QA_Monthly_GA09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ysClr val="windowText" lastClr="000000"/>
                </a:solidFill>
                <a:latin typeface="+mn-lt"/>
                <a:ea typeface="+mn-ea"/>
                <a:cs typeface="+mn-cs"/>
              </a:defRPr>
            </a:pPr>
            <a:r>
              <a:rPr lang="en-US" altLang="ja-JP"/>
              <a:t>Extraction Efficiency </a:t>
            </a:r>
            <a:r>
              <a:rPr lang="en-US" altLang="ja-JP" dirty="0"/>
              <a:t>(Dose Monitor / DCCT reduction)</a:t>
            </a:r>
            <a:endParaRPr lang="ja-JP" dirty="0"/>
          </a:p>
        </c:rich>
      </c:tx>
      <c:overlay val="0"/>
      <c:spPr>
        <a:noFill/>
        <a:ln>
          <a:noFill/>
        </a:ln>
        <a:effectLst/>
      </c:spPr>
      <c:txPr>
        <a:bodyPr rot="0" spcFirstLastPara="1" vertOverflow="ellipsis" vert="horz" wrap="square" anchor="ctr" anchorCtr="1"/>
        <a:lstStyle/>
        <a:p>
          <a:pPr>
            <a:defRPr sz="1440" b="0" i="0" u="none" strike="noStrike" kern="1200" spc="0" baseline="0">
              <a:solidFill>
                <a:sysClr val="windowText" lastClr="000000"/>
              </a:solidFill>
              <a:latin typeface="+mn-lt"/>
              <a:ea typeface="+mn-ea"/>
              <a:cs typeface="+mn-cs"/>
            </a:defRPr>
          </a:pPr>
          <a:endParaRPr lang="ja-JP"/>
        </a:p>
      </c:txPr>
    </c:title>
    <c:autoTitleDeleted val="0"/>
    <c:plotArea>
      <c:layout/>
      <c:scatterChart>
        <c:scatterStyle val="lineMarker"/>
        <c:varyColors val="0"/>
        <c:ser>
          <c:idx val="0"/>
          <c:order val="0"/>
          <c:tx>
            <c:strRef>
              <c:f>'2306'!$T$10</c:f>
              <c:strCache>
                <c:ptCount val="1"/>
                <c:pt idx="0">
                  <c:v>効率</c:v>
                </c:pt>
              </c:strCache>
            </c:strRef>
          </c:tx>
          <c:spPr>
            <a:ln w="25400" cap="rnd">
              <a:noFill/>
              <a:round/>
            </a:ln>
            <a:effectLst/>
          </c:spPr>
          <c:marker>
            <c:symbol val="circle"/>
            <c:size val="10"/>
            <c:spPr>
              <a:solidFill>
                <a:schemeClr val="accent4"/>
              </a:solidFill>
              <a:ln w="9525">
                <a:solidFill>
                  <a:schemeClr val="accent4"/>
                </a:solidFill>
              </a:ln>
              <a:effectLst/>
            </c:spPr>
          </c:marker>
          <c:xVal>
            <c:numRef>
              <c:f>'2306'!$R$11:$R$610</c:f>
              <c:numCache>
                <c:formatCode>General</c:formatCode>
                <c:ptCount val="6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numCache>
            </c:numRef>
          </c:xVal>
          <c:yVal>
            <c:numRef>
              <c:f>'2306'!$T$11:$T$610</c:f>
              <c:numCache>
                <c:formatCode>General</c:formatCode>
                <c:ptCount val="600"/>
                <c:pt idx="0" formatCode="0%">
                  <c:v>0.39176940708847824</c:v>
                </c:pt>
                <c:pt idx="10" formatCode="0%">
                  <c:v>0.59036296301490387</c:v>
                </c:pt>
                <c:pt idx="20" formatCode="0%">
                  <c:v>0.52215908562733371</c:v>
                </c:pt>
                <c:pt idx="30" formatCode="0%">
                  <c:v>0.55906189495542669</c:v>
                </c:pt>
                <c:pt idx="40" formatCode="0%">
                  <c:v>0.55564888328448592</c:v>
                </c:pt>
                <c:pt idx="50" formatCode="0%">
                  <c:v>0.58354767271354091</c:v>
                </c:pt>
                <c:pt idx="60" formatCode="0%">
                  <c:v>0.37778467700281759</c:v>
                </c:pt>
                <c:pt idx="70" formatCode="0%">
                  <c:v>0.41839065646295165</c:v>
                </c:pt>
                <c:pt idx="80" formatCode="0%">
                  <c:v>0.40610602720793743</c:v>
                </c:pt>
                <c:pt idx="90" formatCode="0%">
                  <c:v>0.46783546595918213</c:v>
                </c:pt>
                <c:pt idx="100" formatCode="0%">
                  <c:v>0.50188143647061934</c:v>
                </c:pt>
                <c:pt idx="110" formatCode="0%">
                  <c:v>0.54254290051851206</c:v>
                </c:pt>
                <c:pt idx="120" formatCode="0%">
                  <c:v>0.32666284350588043</c:v>
                </c:pt>
                <c:pt idx="130" formatCode="0%">
                  <c:v>0.40686994270745669</c:v>
                </c:pt>
                <c:pt idx="140" formatCode="0%">
                  <c:v>0.46035306323984521</c:v>
                </c:pt>
                <c:pt idx="150" formatCode="0%">
                  <c:v>0.46582708302532772</c:v>
                </c:pt>
                <c:pt idx="160" formatCode="0%">
                  <c:v>0.38862620599656789</c:v>
                </c:pt>
                <c:pt idx="170" formatCode="0%">
                  <c:v>0.39764471493061732</c:v>
                </c:pt>
                <c:pt idx="180" formatCode="0%">
                  <c:v>0.3911281310387717</c:v>
                </c:pt>
                <c:pt idx="190" formatCode="0%">
                  <c:v>0.39595089317679966</c:v>
                </c:pt>
                <c:pt idx="200" formatCode="0%">
                  <c:v>0.40879568723654436</c:v>
                </c:pt>
                <c:pt idx="210" formatCode="0%">
                  <c:v>0.40525248943298259</c:v>
                </c:pt>
                <c:pt idx="220" formatCode="0%">
                  <c:v>0.39358928678041188</c:v>
                </c:pt>
                <c:pt idx="230" formatCode="0%">
                  <c:v>0.40795785107445076</c:v>
                </c:pt>
                <c:pt idx="240" formatCode="0%">
                  <c:v>0.48137150460762751</c:v>
                </c:pt>
                <c:pt idx="250" formatCode="0%">
                  <c:v>0.41231820395462082</c:v>
                </c:pt>
                <c:pt idx="260" formatCode="0%">
                  <c:v>0.48710992005237136</c:v>
                </c:pt>
                <c:pt idx="270" formatCode="0%">
                  <c:v>0.5017790385696641</c:v>
                </c:pt>
                <c:pt idx="280" formatCode="0%">
                  <c:v>0.55504395101673609</c:v>
                </c:pt>
                <c:pt idx="290" formatCode="0%">
                  <c:v>0.47538214996924077</c:v>
                </c:pt>
                <c:pt idx="300" formatCode="0%">
                  <c:v>0.52106784075851653</c:v>
                </c:pt>
                <c:pt idx="310" formatCode="0%">
                  <c:v>0.57398410563022906</c:v>
                </c:pt>
                <c:pt idx="320" formatCode="0%">
                  <c:v>0.66277677514539057</c:v>
                </c:pt>
                <c:pt idx="330" formatCode="0%">
                  <c:v>0.68488722496464793</c:v>
                </c:pt>
                <c:pt idx="340" formatCode="0%">
                  <c:v>0.65076087536138927</c:v>
                </c:pt>
                <c:pt idx="350" formatCode="0%">
                  <c:v>0.600836246634183</c:v>
                </c:pt>
                <c:pt idx="360" formatCode="0%">
                  <c:v>0.60174255511102615</c:v>
                </c:pt>
                <c:pt idx="370" formatCode="0%">
                  <c:v>0.58437104587121813</c:v>
                </c:pt>
                <c:pt idx="380" formatCode="0%">
                  <c:v>0.58409720226562234</c:v>
                </c:pt>
                <c:pt idx="390" formatCode="0%">
                  <c:v>0.60657337017365376</c:v>
                </c:pt>
                <c:pt idx="400" formatCode="0%">
                  <c:v>0.57881090698180349</c:v>
                </c:pt>
                <c:pt idx="410" formatCode="0%">
                  <c:v>0.51895530798951406</c:v>
                </c:pt>
                <c:pt idx="420" formatCode="0%">
                  <c:v>0.44435580522509743</c:v>
                </c:pt>
                <c:pt idx="430" formatCode="0%">
                  <c:v>0.39803953455268448</c:v>
                </c:pt>
                <c:pt idx="440" formatCode="0%">
                  <c:v>0.40782755911949292</c:v>
                </c:pt>
                <c:pt idx="450" formatCode="0%">
                  <c:v>0.37291590577027339</c:v>
                </c:pt>
                <c:pt idx="460" formatCode="0%">
                  <c:v>0.34917449617568502</c:v>
                </c:pt>
                <c:pt idx="470" formatCode="0%">
                  <c:v>0.31331815462484153</c:v>
                </c:pt>
                <c:pt idx="480" formatCode="0%">
                  <c:v>0.45894231977276151</c:v>
                </c:pt>
                <c:pt idx="490" formatCode="0%">
                  <c:v>0.24440306154752259</c:v>
                </c:pt>
                <c:pt idx="500" formatCode="0%">
                  <c:v>0.27596533194294498</c:v>
                </c:pt>
                <c:pt idx="510" formatCode="0%">
                  <c:v>0.31604588475128331</c:v>
                </c:pt>
                <c:pt idx="520" formatCode="0%">
                  <c:v>0.40857787529592338</c:v>
                </c:pt>
                <c:pt idx="530" formatCode="0%">
                  <c:v>0.48121851834323343</c:v>
                </c:pt>
                <c:pt idx="540" formatCode="0%">
                  <c:v>0.47563980180420368</c:v>
                </c:pt>
                <c:pt idx="550" formatCode="0%">
                  <c:v>0.49803976574363779</c:v>
                </c:pt>
                <c:pt idx="560" formatCode="0%">
                  <c:v>0.58859562693257295</c:v>
                </c:pt>
                <c:pt idx="570" formatCode="0%">
                  <c:v>0.60405984150559333</c:v>
                </c:pt>
                <c:pt idx="580" formatCode="0%">
                  <c:v>0.4583174883194579</c:v>
                </c:pt>
                <c:pt idx="590" formatCode="0%">
                  <c:v>0.38802861158338148</c:v>
                </c:pt>
                <c:pt idx="599" formatCode="0%">
                  <c:v>0.55457540101820879</c:v>
                </c:pt>
              </c:numCache>
            </c:numRef>
          </c:yVal>
          <c:smooth val="0"/>
          <c:extLst>
            <c:ext xmlns:c16="http://schemas.microsoft.com/office/drawing/2014/chart" uri="{C3380CC4-5D6E-409C-BE32-E72D297353CC}">
              <c16:uniqueId val="{00000000-3D96-4A4E-9E5A-EDF79F731F14}"/>
            </c:ext>
          </c:extLst>
        </c:ser>
        <c:dLbls>
          <c:showLegendKey val="0"/>
          <c:showVal val="0"/>
          <c:showCatName val="0"/>
          <c:showSerName val="0"/>
          <c:showPercent val="0"/>
          <c:showBubbleSize val="0"/>
        </c:dLbls>
        <c:axId val="2096299551"/>
        <c:axId val="2096293311"/>
      </c:scatterChart>
      <c:valAx>
        <c:axId val="2096299551"/>
        <c:scaling>
          <c:orientation val="minMax"/>
          <c:max val="6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US"/>
                  <a:t>EID</a:t>
                </a:r>
                <a:endParaRPr lang="ja-JP"/>
              </a:p>
            </c:rich>
          </c:tx>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ja-JP"/>
          </a:p>
        </c:txPr>
        <c:crossAx val="2096293311"/>
        <c:crosses val="autoZero"/>
        <c:crossBetween val="midCat"/>
      </c:valAx>
      <c:valAx>
        <c:axId val="2096293311"/>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US"/>
                  <a:t>Eiiciency[%]</a:t>
                </a:r>
                <a:endParaRPr lang="ja-JP"/>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ja-JP"/>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ja-JP"/>
          </a:p>
        </c:txPr>
        <c:crossAx val="2096299551"/>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F7669E9A-3539-4424-B89C-E248BD2F0EE3}" type="datetimeFigureOut">
              <a:rPr kumimoji="1" lang="ja-JP" altLang="en-US" smtClean="0"/>
              <a:t>2024/2/10</a:t>
            </a:fld>
            <a:endParaRPr kumimoji="1" lang="ja-JP" altLang="en-US"/>
          </a:p>
        </p:txBody>
      </p:sp>
      <p:sp>
        <p:nvSpPr>
          <p:cNvPr id="4" name="スライド イメージ プレースホルダー 3"/>
          <p:cNvSpPr>
            <a:spLocks noGrp="1" noRot="1" noChangeAspect="1"/>
          </p:cNvSpPr>
          <p:nvPr>
            <p:ph type="sldImg" idx="2"/>
          </p:nvPr>
        </p:nvSpPr>
        <p:spPr>
          <a:xfrm>
            <a:off x="1108075" y="1279525"/>
            <a:ext cx="4883150" cy="3454400"/>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4E826538-A39C-430B-83FC-35643AAFA93F}" type="slidenum">
              <a:rPr kumimoji="1" lang="ja-JP" altLang="en-US" smtClean="0"/>
              <a:t>‹#›</a:t>
            </a:fld>
            <a:endParaRPr kumimoji="1" lang="ja-JP" altLang="en-US"/>
          </a:p>
        </p:txBody>
      </p:sp>
    </p:spTree>
    <p:extLst>
      <p:ext uri="{BB962C8B-B14F-4D97-AF65-F5344CB8AC3E}">
        <p14:creationId xmlns:p14="http://schemas.microsoft.com/office/powerpoint/2010/main" val="13610592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Thank you chair for introduction, My name is Hikaru Souda from Yamagata university, Japan. I would thank the International Advisory Committee for invitation. This talk is an application of ion source, medical accelerator. I will talk about Commissioning and first operation of East Japan Heavy Ion Center at Yamagata University.</a:t>
            </a:r>
          </a:p>
        </p:txBody>
      </p:sp>
      <p:sp>
        <p:nvSpPr>
          <p:cNvPr id="4" name="スライド番号プレースホルダー 3"/>
          <p:cNvSpPr>
            <a:spLocks noGrp="1"/>
          </p:cNvSpPr>
          <p:nvPr>
            <p:ph type="sldNum" sz="quarter" idx="5"/>
          </p:nvPr>
        </p:nvSpPr>
        <p:spPr/>
        <p:txBody>
          <a:bodyPr/>
          <a:lstStyle/>
          <a:p>
            <a:fld id="{4E826538-A39C-430B-83FC-35643AAFA93F}" type="slidenum">
              <a:rPr kumimoji="1" lang="ja-JP" altLang="en-US" smtClean="0"/>
              <a:t>1</a:t>
            </a:fld>
            <a:endParaRPr kumimoji="1" lang="ja-JP" altLang="en-US"/>
          </a:p>
        </p:txBody>
      </p:sp>
    </p:spTree>
    <p:extLst>
      <p:ext uri="{BB962C8B-B14F-4D97-AF65-F5344CB8AC3E}">
        <p14:creationId xmlns:p14="http://schemas.microsoft.com/office/powerpoint/2010/main" val="3021906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is outline of my talk. First, I will introduce Carbon Ion Radiotherapy. Then, our Facility and Treatment Machine. Next is Commissioning, for clinical irradiation, and for rotating gantry. Next is first operation experience, treatment statistics and </a:t>
            </a:r>
            <a:r>
              <a:rPr kumimoji="1" lang="en-US" altLang="ja-JP" dirty="0" err="1"/>
              <a:t>accelator</a:t>
            </a:r>
            <a:r>
              <a:rPr kumimoji="1" lang="en-US" altLang="ja-JP" dirty="0"/>
              <a:t> and ion source. The last is future development.</a:t>
            </a:r>
          </a:p>
          <a:p>
            <a:endParaRPr kumimoji="1" lang="ja-JP" altLang="en-US" dirty="0"/>
          </a:p>
        </p:txBody>
      </p:sp>
      <p:sp>
        <p:nvSpPr>
          <p:cNvPr id="4" name="スライド番号プレースホルダー 3"/>
          <p:cNvSpPr>
            <a:spLocks noGrp="1"/>
          </p:cNvSpPr>
          <p:nvPr>
            <p:ph type="sldNum" sz="quarter" idx="5"/>
          </p:nvPr>
        </p:nvSpPr>
        <p:spPr/>
        <p:txBody>
          <a:bodyPr/>
          <a:lstStyle/>
          <a:p>
            <a:fld id="{4E826538-A39C-430B-83FC-35643AAFA93F}" type="slidenum">
              <a:rPr kumimoji="1" lang="ja-JP" altLang="en-US" smtClean="0"/>
              <a:t>2</a:t>
            </a:fld>
            <a:endParaRPr kumimoji="1" lang="ja-JP" altLang="en-US"/>
          </a:p>
        </p:txBody>
      </p:sp>
    </p:spTree>
    <p:extLst>
      <p:ext uri="{BB962C8B-B14F-4D97-AF65-F5344CB8AC3E}">
        <p14:creationId xmlns:p14="http://schemas.microsoft.com/office/powerpoint/2010/main" val="2326840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Introduction of Carbon Ion Radiotherapy</a:t>
            </a:r>
          </a:p>
          <a:p>
            <a:endParaRPr kumimoji="1" lang="ja-JP" altLang="en-US" dirty="0"/>
          </a:p>
        </p:txBody>
      </p:sp>
      <p:sp>
        <p:nvSpPr>
          <p:cNvPr id="4" name="スライド番号プレースホルダー 3"/>
          <p:cNvSpPr>
            <a:spLocks noGrp="1"/>
          </p:cNvSpPr>
          <p:nvPr>
            <p:ph type="sldNum" sz="quarter" idx="5"/>
          </p:nvPr>
        </p:nvSpPr>
        <p:spPr/>
        <p:txBody>
          <a:bodyPr/>
          <a:lstStyle/>
          <a:p>
            <a:fld id="{4E826538-A39C-430B-83FC-35643AAFA93F}" type="slidenum">
              <a:rPr kumimoji="1" lang="ja-JP" altLang="en-US" smtClean="0"/>
              <a:t>3</a:t>
            </a:fld>
            <a:endParaRPr kumimoji="1" lang="ja-JP" altLang="en-US"/>
          </a:p>
        </p:txBody>
      </p:sp>
    </p:spTree>
    <p:extLst>
      <p:ext uri="{BB962C8B-B14F-4D97-AF65-F5344CB8AC3E}">
        <p14:creationId xmlns:p14="http://schemas.microsoft.com/office/powerpoint/2010/main" val="2313987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is the progress of carbon ion therapy. It started in LBL with Helium and neon beams, but shutdown in 1992. On 1994, Carbon Ion Therapy started at HIMAC, Chiba, Japan. It gave very good clinical result. From 2010, Compact Carbon Ion Treatment Facilities increased in Japan. 35,000 patient were already treated by 7 facilities in Japan.</a:t>
            </a:r>
          </a:p>
          <a:p>
            <a:r>
              <a:rPr kumimoji="1" lang="en-US" altLang="ja-JP" dirty="0"/>
              <a:t>It is a necessary technology in Today’s Medicine</a:t>
            </a:r>
          </a:p>
          <a:p>
            <a:endParaRPr kumimoji="1" lang="ja-JP" altLang="en-US" dirty="0"/>
          </a:p>
        </p:txBody>
      </p:sp>
      <p:sp>
        <p:nvSpPr>
          <p:cNvPr id="4" name="スライド番号プレースホルダー 3"/>
          <p:cNvSpPr>
            <a:spLocks noGrp="1"/>
          </p:cNvSpPr>
          <p:nvPr>
            <p:ph type="sldNum" sz="quarter" idx="5"/>
          </p:nvPr>
        </p:nvSpPr>
        <p:spPr/>
        <p:txBody>
          <a:bodyPr/>
          <a:lstStyle/>
          <a:p>
            <a:fld id="{4E826538-A39C-430B-83FC-35643AAFA93F}" type="slidenum">
              <a:rPr kumimoji="1" lang="ja-JP" altLang="en-US" smtClean="0"/>
              <a:t>5</a:t>
            </a:fld>
            <a:endParaRPr kumimoji="1" lang="ja-JP" altLang="en-US"/>
          </a:p>
        </p:txBody>
      </p:sp>
    </p:spTree>
    <p:extLst>
      <p:ext uri="{BB962C8B-B14F-4D97-AF65-F5344CB8AC3E}">
        <p14:creationId xmlns:p14="http://schemas.microsoft.com/office/powerpoint/2010/main" val="3756756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To realize carbon ion therapy, we need 430 MeV/u carbon beam, for 300 mm beam range.</a:t>
            </a:r>
          </a:p>
          <a:p>
            <a:r>
              <a:rPr kumimoji="1" lang="en-US" altLang="ja-JP" dirty="0"/>
              <a:t>The accelerator is synchrotron with slow extraction because we need precise dose control.</a:t>
            </a:r>
          </a:p>
          <a:p>
            <a:r>
              <a:rPr kumimoji="1" lang="en-US" altLang="ja-JP" dirty="0"/>
              <a:t>And injector </a:t>
            </a:r>
            <a:r>
              <a:rPr kumimoji="1" lang="en-US" altLang="ja-JP" dirty="0" err="1"/>
              <a:t>linac</a:t>
            </a:r>
            <a:r>
              <a:rPr kumimoji="1" lang="en-US" altLang="ja-JP" dirty="0"/>
              <a:t> and ECR ion source. I will show the details of accelerator.</a:t>
            </a:r>
          </a:p>
          <a:p>
            <a:endParaRPr kumimoji="1" lang="ja-JP" altLang="en-US" dirty="0"/>
          </a:p>
        </p:txBody>
      </p:sp>
      <p:sp>
        <p:nvSpPr>
          <p:cNvPr id="4" name="スライド番号プレースホルダー 3"/>
          <p:cNvSpPr>
            <a:spLocks noGrp="1"/>
          </p:cNvSpPr>
          <p:nvPr>
            <p:ph type="sldNum" sz="quarter" idx="5"/>
          </p:nvPr>
        </p:nvSpPr>
        <p:spPr/>
        <p:txBody>
          <a:bodyPr/>
          <a:lstStyle/>
          <a:p>
            <a:fld id="{4E826538-A39C-430B-83FC-35643AAFA93F}" type="slidenum">
              <a:rPr kumimoji="1" lang="ja-JP" altLang="en-US" smtClean="0"/>
              <a:t>6</a:t>
            </a:fld>
            <a:endParaRPr kumimoji="1" lang="ja-JP" altLang="en-US"/>
          </a:p>
        </p:txBody>
      </p:sp>
    </p:spTree>
    <p:extLst>
      <p:ext uri="{BB962C8B-B14F-4D97-AF65-F5344CB8AC3E}">
        <p14:creationId xmlns:p14="http://schemas.microsoft.com/office/powerpoint/2010/main" val="1873045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facility name is East Japan Heavy Ion Center, Faculty of Medicine, Yamagata University. It is world smallest carbon Ion therapy Facility, its area</a:t>
            </a:r>
            <a:r>
              <a:rPr kumimoji="1" lang="ja-JP" altLang="en-US" dirty="0"/>
              <a:t>　</a:t>
            </a:r>
            <a:r>
              <a:rPr kumimoji="1" lang="en-US" altLang="ja-JP" dirty="0"/>
              <a:t>is 45 x 45 m. The treatment machine including the accelerator was made by Toshiba. It has new technology, full energy scanning irradiation and Superconducting Rotating Gantry. These systems are exported to overseas, Yonsei University and Seoul University in Korea. I'd like to say, this is a New Standard model of today’s Compact Carbon Ion Therapy Facility.</a:t>
            </a:r>
          </a:p>
          <a:p>
            <a:endParaRPr kumimoji="1" lang="ja-JP" altLang="en-US" dirty="0"/>
          </a:p>
        </p:txBody>
      </p:sp>
      <p:sp>
        <p:nvSpPr>
          <p:cNvPr id="4" name="スライド番号プレースホルダー 3"/>
          <p:cNvSpPr>
            <a:spLocks noGrp="1"/>
          </p:cNvSpPr>
          <p:nvPr>
            <p:ph type="sldNum" sz="quarter" idx="5"/>
          </p:nvPr>
        </p:nvSpPr>
        <p:spPr/>
        <p:txBody>
          <a:bodyPr/>
          <a:lstStyle/>
          <a:p>
            <a:fld id="{4E826538-A39C-430B-83FC-35643AAFA93F}" type="slidenum">
              <a:rPr kumimoji="1" lang="ja-JP" altLang="en-US" smtClean="0"/>
              <a:t>7</a:t>
            </a:fld>
            <a:endParaRPr kumimoji="1" lang="ja-JP" altLang="en-US"/>
          </a:p>
        </p:txBody>
      </p:sp>
    </p:spTree>
    <p:extLst>
      <p:ext uri="{BB962C8B-B14F-4D97-AF65-F5344CB8AC3E}">
        <p14:creationId xmlns:p14="http://schemas.microsoft.com/office/powerpoint/2010/main" val="3612736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is the machine operation statistics, operation time is about 5,000 hours in a year and 30% is treatment operation. Machine availability is 95%, I think this is not so good, This is due to initial problems for new irradiation system and the gantry, need further improvement. Gantry angles distribute like this, 0 degree, from upside of patient is the most frequent. Energy distributions shown here, the peak is by prostate. Maximum is 411 MeV/u.</a:t>
            </a:r>
            <a:endParaRPr kumimoji="1" lang="ja-JP" altLang="en-US" dirty="0"/>
          </a:p>
        </p:txBody>
      </p:sp>
      <p:sp>
        <p:nvSpPr>
          <p:cNvPr id="4" name="スライド番号プレースホルダー 3"/>
          <p:cNvSpPr>
            <a:spLocks noGrp="1"/>
          </p:cNvSpPr>
          <p:nvPr>
            <p:ph type="sldNum" sz="quarter" idx="5"/>
          </p:nvPr>
        </p:nvSpPr>
        <p:spPr/>
        <p:txBody>
          <a:bodyPr/>
          <a:lstStyle/>
          <a:p>
            <a:fld id="{4E826538-A39C-430B-83FC-35643AAFA93F}" type="slidenum">
              <a:rPr kumimoji="1" lang="ja-JP" altLang="en-US" smtClean="0"/>
              <a:t>16</a:t>
            </a:fld>
            <a:endParaRPr kumimoji="1" lang="ja-JP" altLang="en-US"/>
          </a:p>
        </p:txBody>
      </p:sp>
    </p:spTree>
    <p:extLst>
      <p:ext uri="{BB962C8B-B14F-4D97-AF65-F5344CB8AC3E}">
        <p14:creationId xmlns:p14="http://schemas.microsoft.com/office/powerpoint/2010/main" val="2338310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E826538-A39C-430B-83FC-35643AAFA93F}" type="slidenum">
              <a:rPr kumimoji="1" lang="ja-JP" altLang="en-US" smtClean="0"/>
              <a:t>17</a:t>
            </a:fld>
            <a:endParaRPr kumimoji="1" lang="ja-JP" altLang="en-US"/>
          </a:p>
        </p:txBody>
      </p:sp>
    </p:spTree>
    <p:extLst>
      <p:ext uri="{BB962C8B-B14F-4D97-AF65-F5344CB8AC3E}">
        <p14:creationId xmlns:p14="http://schemas.microsoft.com/office/powerpoint/2010/main" val="11186204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67410" y="1424330"/>
            <a:ext cx="8124403" cy="2544500"/>
          </a:xfrm>
        </p:spPr>
        <p:txBody>
          <a:bodyPr anchor="b"/>
          <a:lstStyle>
            <a:lvl1pPr>
              <a:defRPr sz="7937" baseline="0">
                <a:latin typeface="+mn-l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567410" y="4283816"/>
            <a:ext cx="8124403" cy="1931917"/>
          </a:xfrm>
        </p:spPr>
        <p:txBody>
          <a:bodyPr>
            <a:normAutofit/>
          </a:bodyPr>
          <a:lstStyle>
            <a:lvl1pPr marL="0" indent="0" algn="ctr">
              <a:buNone/>
              <a:defRPr sz="3968">
                <a:solidFill>
                  <a:schemeClr val="tx1">
                    <a:tint val="75000"/>
                  </a:schemeClr>
                </a:solidFill>
                <a:latin typeface="+mn-lt"/>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E2BE554-1D6B-4973-A39D-A7571E17D1EE}" type="datetime1">
              <a:rPr lang="ja-JP" altLang="en-US" smtClean="0"/>
              <a:t>2024/2/10</a:t>
            </a:fld>
            <a:endParaRPr lang="en-US"/>
          </a:p>
        </p:txBody>
      </p:sp>
      <p:sp>
        <p:nvSpPr>
          <p:cNvPr id="5" name="Footer Placeholder 4"/>
          <p:cNvSpPr>
            <a:spLocks noGrp="1"/>
          </p:cNvSpPr>
          <p:nvPr>
            <p:ph type="ftr" sz="quarter" idx="11"/>
          </p:nvPr>
        </p:nvSpPr>
        <p:spPr/>
        <p:txBody>
          <a:bodyPr/>
          <a:lstStyle/>
          <a:p>
            <a:r>
              <a:rPr lang="en-US" altLang="ja-JP"/>
              <a:t>H. Souda, 5th Slow Extraction Workshop, 12 Feb 2024</a:t>
            </a:r>
            <a:endParaRPr lang="en-US" dirty="0"/>
          </a:p>
        </p:txBody>
      </p:sp>
      <p:sp>
        <p:nvSpPr>
          <p:cNvPr id="6" name="Slide Number Placeholder 5"/>
          <p:cNvSpPr>
            <a:spLocks noGrp="1"/>
          </p:cNvSpPr>
          <p:nvPr>
            <p:ph type="sldNum" sz="quarter" idx="12"/>
          </p:nvPr>
        </p:nvSpPr>
        <p:spPr/>
        <p:txBody>
          <a:bodyPr/>
          <a:lstStyle/>
          <a:p>
            <a:fld id="{6C5110E4-F973-2747-942D-0B6DD9EF49FE}" type="slidenum">
              <a:rPr lang="en-US" smtClean="0"/>
              <a:pPr/>
              <a:t>‹#›</a:t>
            </a:fld>
            <a:endParaRPr lang="en-US" dirty="0"/>
          </a:p>
        </p:txBody>
      </p:sp>
      <p:pic>
        <p:nvPicPr>
          <p:cNvPr id="8" name="図 7" descr="名称未設定 1.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97924" y="0"/>
            <a:ext cx="2169486" cy="7559675"/>
          </a:xfrm>
          <a:prstGeom prst="rect">
            <a:avLst/>
          </a:prstGeom>
        </p:spPr>
      </p:pic>
    </p:spTree>
    <p:extLst>
      <p:ext uri="{BB962C8B-B14F-4D97-AF65-F5344CB8AC3E}">
        <p14:creationId xmlns:p14="http://schemas.microsoft.com/office/powerpoint/2010/main" val="3315847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mn-lt"/>
                <a:ea typeface="+mn-ea"/>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lvl1pPr>
              <a:defRPr baseline="0">
                <a:latin typeface="+mn-lt"/>
                <a:ea typeface="+mn-ea"/>
              </a:defRPr>
            </a:lvl1pPr>
            <a:lvl2pPr>
              <a:defRPr baseline="0">
                <a:latin typeface="+mn-lt"/>
                <a:ea typeface="+mn-ea"/>
              </a:defRPr>
            </a:lvl2pPr>
            <a:lvl3pPr>
              <a:defRPr baseline="0">
                <a:latin typeface="+mn-lt"/>
                <a:ea typeface="+mn-ea"/>
              </a:defRPr>
            </a:lvl3pPr>
            <a:lvl4pPr>
              <a:defRPr baseline="0">
                <a:latin typeface="+mn-lt"/>
                <a:ea typeface="+mn-ea"/>
              </a:defRPr>
            </a:lvl4pPr>
            <a:lvl5pPr>
              <a:defRPr baseline="0">
                <a:latin typeface="+mn-lt"/>
                <a:ea typeface="+mn-ea"/>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16023" y="7203089"/>
            <a:ext cx="1284326" cy="363818"/>
          </a:xfrm>
        </p:spPr>
        <p:txBody>
          <a:bodyPr/>
          <a:lstStyle>
            <a:lvl1pPr>
              <a:defRPr baseline="0">
                <a:latin typeface="+mn-lt"/>
                <a:ea typeface="+mn-ea"/>
              </a:defRPr>
            </a:lvl1pPr>
          </a:lstStyle>
          <a:p>
            <a:fld id="{B9B6AE20-9F41-4C96-9168-F4E18F1CC94E}" type="datetime1">
              <a:rPr lang="ja-JP" altLang="en-US" smtClean="0"/>
              <a:t>2024/2/10</a:t>
            </a:fld>
            <a:endParaRPr lang="en-US"/>
          </a:p>
        </p:txBody>
      </p:sp>
      <p:sp>
        <p:nvSpPr>
          <p:cNvPr id="5" name="Footer Placeholder 4"/>
          <p:cNvSpPr>
            <a:spLocks noGrp="1"/>
          </p:cNvSpPr>
          <p:nvPr>
            <p:ph type="ftr" sz="quarter" idx="11"/>
          </p:nvPr>
        </p:nvSpPr>
        <p:spPr/>
        <p:txBody>
          <a:bodyPr/>
          <a:lstStyle>
            <a:lvl1pPr>
              <a:defRPr baseline="0">
                <a:latin typeface="+mn-lt"/>
                <a:ea typeface="+mn-ea"/>
              </a:defRPr>
            </a:lvl1pPr>
          </a:lstStyle>
          <a:p>
            <a:r>
              <a:rPr lang="en-US" altLang="ja-JP"/>
              <a:t>H. Souda, 5th Slow Extraction Workshop, 12 Feb 2024</a:t>
            </a:r>
            <a:endParaRPr lang="en-US" dirty="0"/>
          </a:p>
        </p:txBody>
      </p:sp>
      <p:sp>
        <p:nvSpPr>
          <p:cNvPr id="6" name="Slide Number Placeholder 5"/>
          <p:cNvSpPr>
            <a:spLocks noGrp="1"/>
          </p:cNvSpPr>
          <p:nvPr>
            <p:ph type="sldNum" sz="quarter" idx="12"/>
          </p:nvPr>
        </p:nvSpPr>
        <p:spPr/>
        <p:txBody>
          <a:bodyPr/>
          <a:lstStyle>
            <a:lvl1pPr>
              <a:defRPr baseline="0">
                <a:latin typeface="+mn-lt"/>
                <a:ea typeface="+mn-ea"/>
              </a:defRPr>
            </a:lvl1pPr>
          </a:lstStyle>
          <a:p>
            <a:fld id="{6C5110E4-F973-2747-942D-0B6DD9EF49FE}" type="slidenum">
              <a:rPr lang="en-US" smtClean="0"/>
              <a:pPr/>
              <a:t>‹#›</a:t>
            </a:fld>
            <a:endParaRPr lang="en-US" dirty="0"/>
          </a:p>
        </p:txBody>
      </p:sp>
    </p:spTree>
    <p:extLst>
      <p:ext uri="{BB962C8B-B14F-4D97-AF65-F5344CB8AC3E}">
        <p14:creationId xmlns:p14="http://schemas.microsoft.com/office/powerpoint/2010/main" val="2950449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0" y="1698149"/>
            <a:ext cx="10691813" cy="2544500"/>
          </a:xfrm>
        </p:spPr>
        <p:txBody>
          <a:bodyPr anchor="b"/>
          <a:lstStyle>
            <a:lvl1pPr algn="ctr">
              <a:defRPr sz="7937" b="1" cap="none" baseline="0">
                <a:latin typeface="+mn-lt"/>
                <a:ea typeface="+mn-ea"/>
                <a:cs typeface="Times New Roman"/>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0" y="4242649"/>
            <a:ext cx="10691813" cy="615142"/>
          </a:xfrm>
        </p:spPr>
        <p:txBody>
          <a:bodyPr anchor="t">
            <a:noAutofit/>
          </a:bodyPr>
          <a:lstStyle>
            <a:lvl1pPr marL="0" indent="0" algn="ctr">
              <a:buNone/>
              <a:defRPr sz="3968" baseline="0">
                <a:solidFill>
                  <a:schemeClr val="tx1">
                    <a:tint val="75000"/>
                  </a:schemeClr>
                </a:solidFill>
                <a:latin typeface="+mn-lt"/>
                <a:ea typeface="+mn-ea"/>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16023" y="7203089"/>
            <a:ext cx="1284326" cy="363818"/>
          </a:xfrm>
        </p:spPr>
        <p:txBody>
          <a:bodyPr/>
          <a:lstStyle>
            <a:lvl1pPr>
              <a:defRPr baseline="0">
                <a:latin typeface="+mn-lt"/>
                <a:ea typeface="+mn-ea"/>
              </a:defRPr>
            </a:lvl1pPr>
          </a:lstStyle>
          <a:p>
            <a:fld id="{D9D5F92E-9907-41C5-8FF8-661D45E2F856}" type="datetime1">
              <a:rPr lang="ja-JP" altLang="en-US" smtClean="0"/>
              <a:t>2024/2/10</a:t>
            </a:fld>
            <a:endParaRPr lang="en-US"/>
          </a:p>
        </p:txBody>
      </p:sp>
      <p:sp>
        <p:nvSpPr>
          <p:cNvPr id="5" name="Footer Placeholder 4"/>
          <p:cNvSpPr>
            <a:spLocks noGrp="1"/>
          </p:cNvSpPr>
          <p:nvPr>
            <p:ph type="ftr" sz="quarter" idx="11"/>
          </p:nvPr>
        </p:nvSpPr>
        <p:spPr/>
        <p:txBody>
          <a:bodyPr/>
          <a:lstStyle>
            <a:lvl1pPr>
              <a:defRPr baseline="0">
                <a:latin typeface="+mn-lt"/>
                <a:ea typeface="+mn-ea"/>
              </a:defRPr>
            </a:lvl1pPr>
          </a:lstStyle>
          <a:p>
            <a:r>
              <a:rPr lang="en-US" altLang="ja-JP"/>
              <a:t>H. Souda, 5th Slow Extraction Workshop, 12 Feb 2024</a:t>
            </a:r>
            <a:endParaRPr lang="en-US" dirty="0"/>
          </a:p>
        </p:txBody>
      </p:sp>
      <p:sp>
        <p:nvSpPr>
          <p:cNvPr id="6" name="Slide Number Placeholder 5"/>
          <p:cNvSpPr>
            <a:spLocks noGrp="1"/>
          </p:cNvSpPr>
          <p:nvPr>
            <p:ph type="sldNum" sz="quarter" idx="12"/>
          </p:nvPr>
        </p:nvSpPr>
        <p:spPr/>
        <p:txBody>
          <a:bodyPr/>
          <a:lstStyle>
            <a:lvl1pPr>
              <a:defRPr baseline="0">
                <a:latin typeface="+mn-lt"/>
                <a:ea typeface="+mn-ea"/>
              </a:defRPr>
            </a:lvl1pPr>
          </a:lstStyle>
          <a:p>
            <a:fld id="{6C5110E4-F973-2747-942D-0B6DD9EF49FE}" type="slidenum">
              <a:rPr lang="en-US" smtClean="0"/>
              <a:pPr/>
              <a:t>‹#›</a:t>
            </a:fld>
            <a:endParaRPr lang="en-US" dirty="0"/>
          </a:p>
        </p:txBody>
      </p:sp>
    </p:spTree>
    <p:extLst>
      <p:ext uri="{BB962C8B-B14F-4D97-AF65-F5344CB8AC3E}">
        <p14:creationId xmlns:p14="http://schemas.microsoft.com/office/powerpoint/2010/main" val="27955490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0691813" cy="848166"/>
          </a:xfrm>
          <a:prstGeom prst="rect">
            <a:avLst/>
          </a:prstGeom>
        </p:spPr>
        <p:txBody>
          <a:bodyPr vert="horz" wrap="square" lIns="91440" tIns="45720" rIns="91440" bIns="45720" rtlCol="0" anchor="t">
            <a:spAutoFit/>
          </a:bodyPr>
          <a:lstStyle/>
          <a:p>
            <a:endParaRPr lang="en-US" dirty="0"/>
          </a:p>
        </p:txBody>
      </p:sp>
      <p:sp>
        <p:nvSpPr>
          <p:cNvPr id="3" name="Text Placeholder 2"/>
          <p:cNvSpPr>
            <a:spLocks noGrp="1"/>
          </p:cNvSpPr>
          <p:nvPr>
            <p:ph type="body" idx="1"/>
          </p:nvPr>
        </p:nvSpPr>
        <p:spPr>
          <a:xfrm>
            <a:off x="0" y="848167"/>
            <a:ext cx="10691813" cy="590479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6023" y="7203089"/>
            <a:ext cx="1284326" cy="363818"/>
          </a:xfrm>
          <a:prstGeom prst="rect">
            <a:avLst/>
          </a:prstGeom>
        </p:spPr>
        <p:txBody>
          <a:bodyPr vert="horz" wrap="none" lIns="91440" tIns="45720" rIns="91440" bIns="45720" rtlCol="0" anchor="b">
            <a:spAutoFit/>
          </a:bodyPr>
          <a:lstStyle>
            <a:lvl1pPr algn="l">
              <a:defRPr sz="1764" baseline="0">
                <a:solidFill>
                  <a:schemeClr val="tx1">
                    <a:tint val="75000"/>
                  </a:schemeClr>
                </a:solidFill>
                <a:latin typeface="+mn-lt"/>
                <a:ea typeface="+mn-ea"/>
                <a:cs typeface="Times New Roman"/>
              </a:defRPr>
            </a:lvl1pPr>
          </a:lstStyle>
          <a:p>
            <a:fld id="{153F2F51-E658-44E3-9A2D-F1AAE54BEC80}" type="datetime1">
              <a:rPr lang="ja-JP" altLang="en-US" smtClean="0"/>
              <a:t>2024/2/10</a:t>
            </a:fld>
            <a:endParaRPr lang="en-US"/>
          </a:p>
        </p:txBody>
      </p:sp>
      <p:sp>
        <p:nvSpPr>
          <p:cNvPr id="5" name="Footer Placeholder 4"/>
          <p:cNvSpPr>
            <a:spLocks noGrp="1"/>
          </p:cNvSpPr>
          <p:nvPr>
            <p:ph type="ftr" sz="quarter" idx="3"/>
          </p:nvPr>
        </p:nvSpPr>
        <p:spPr>
          <a:xfrm>
            <a:off x="1557048" y="7193714"/>
            <a:ext cx="7577717" cy="373193"/>
          </a:xfrm>
          <a:prstGeom prst="rect">
            <a:avLst/>
          </a:prstGeom>
        </p:spPr>
        <p:txBody>
          <a:bodyPr vert="horz" wrap="square" lIns="91440" tIns="45720" rIns="91440" bIns="45720" rtlCol="0" anchor="b">
            <a:spAutoFit/>
          </a:bodyPr>
          <a:lstStyle>
            <a:lvl1pPr algn="ctr">
              <a:defRPr sz="1764" baseline="0">
                <a:solidFill>
                  <a:schemeClr val="tx1">
                    <a:tint val="75000"/>
                  </a:schemeClr>
                </a:solidFill>
                <a:latin typeface="+mn-lt"/>
                <a:ea typeface="+mn-ea"/>
                <a:cs typeface="Times New Roman"/>
              </a:defRPr>
            </a:lvl1pPr>
          </a:lstStyle>
          <a:p>
            <a:r>
              <a:rPr lang="en-US" altLang="ja-JP"/>
              <a:t>H. Souda, 5th Slow Extraction Workshop, 12 Feb 2024</a:t>
            </a:r>
            <a:endParaRPr lang="en-US" dirty="0"/>
          </a:p>
        </p:txBody>
      </p:sp>
      <p:sp>
        <p:nvSpPr>
          <p:cNvPr id="6" name="Slide Number Placeholder 5"/>
          <p:cNvSpPr>
            <a:spLocks noGrp="1"/>
          </p:cNvSpPr>
          <p:nvPr>
            <p:ph type="sldNum" sz="quarter" idx="4"/>
          </p:nvPr>
        </p:nvSpPr>
        <p:spPr>
          <a:xfrm>
            <a:off x="9808340" y="7006699"/>
            <a:ext cx="589378" cy="552976"/>
          </a:xfrm>
          <a:prstGeom prst="rect">
            <a:avLst/>
          </a:prstGeom>
        </p:spPr>
        <p:txBody>
          <a:bodyPr vert="horz" lIns="91440" tIns="45720" rIns="91440" bIns="45720" rtlCol="0" anchor="b"/>
          <a:lstStyle>
            <a:lvl1pPr algn="ctr">
              <a:defRPr sz="1764" baseline="0">
                <a:solidFill>
                  <a:schemeClr val="tx1">
                    <a:tint val="75000"/>
                  </a:schemeClr>
                </a:solidFill>
                <a:latin typeface="+mn-lt"/>
                <a:ea typeface="+mn-ea"/>
                <a:cs typeface="Times New Roman"/>
              </a:defRPr>
            </a:lvl1pPr>
          </a:lstStyle>
          <a:p>
            <a:fld id="{6C5110E4-F973-2747-942D-0B6DD9EF49FE}" type="slidenum">
              <a:rPr lang="en-US" smtClean="0"/>
              <a:pPr/>
              <a:t>‹#›</a:t>
            </a:fld>
            <a:endParaRPr lang="en-US" dirty="0"/>
          </a:p>
        </p:txBody>
      </p:sp>
      <p:pic>
        <p:nvPicPr>
          <p:cNvPr id="7" name="図 4">
            <a:extLst>
              <a:ext uri="{FF2B5EF4-FFF2-40B4-BE49-F238E27FC236}">
                <a16:creationId xmlns:a16="http://schemas.microsoft.com/office/drawing/2014/main" id="{0DB0F025-6CC4-47EC-B7A2-24BE274147A4}"/>
              </a:ext>
            </a:extLst>
          </p:cNvPr>
          <p:cNvPicPr>
            <a:picLocks noChangeAspect="1"/>
          </p:cNvPicPr>
          <p:nvPr/>
        </p:nvPicPr>
        <p:blipFill>
          <a:blip r:embed="rId6"/>
          <a:srcRect/>
          <a:stretch>
            <a:fillRect/>
          </a:stretch>
        </p:blipFill>
        <p:spPr bwMode="auto">
          <a:xfrm>
            <a:off x="-32552" y="6681513"/>
            <a:ext cx="10779198" cy="670222"/>
          </a:xfrm>
          <a:prstGeom prst="rect">
            <a:avLst/>
          </a:prstGeom>
          <a:noFill/>
          <a:ln w="9525">
            <a:noFill/>
            <a:miter lim="800000"/>
            <a:headEnd/>
            <a:tailEnd/>
          </a:ln>
        </p:spPr>
      </p:pic>
      <p:pic>
        <p:nvPicPr>
          <p:cNvPr id="8" name="図 4">
            <a:extLst>
              <a:ext uri="{FF2B5EF4-FFF2-40B4-BE49-F238E27FC236}">
                <a16:creationId xmlns:a16="http://schemas.microsoft.com/office/drawing/2014/main" id="{D4C81987-3F32-4F7F-A28C-8EB64BAC8885}"/>
              </a:ext>
            </a:extLst>
          </p:cNvPr>
          <p:cNvPicPr>
            <a:picLocks noChangeAspect="1"/>
          </p:cNvPicPr>
          <p:nvPr/>
        </p:nvPicPr>
        <p:blipFill>
          <a:blip r:embed="rId6"/>
          <a:srcRect/>
          <a:stretch>
            <a:fillRect/>
          </a:stretch>
        </p:blipFill>
        <p:spPr bwMode="auto">
          <a:xfrm>
            <a:off x="-32552" y="6681513"/>
            <a:ext cx="10779198" cy="670222"/>
          </a:xfrm>
          <a:prstGeom prst="rect">
            <a:avLst/>
          </a:prstGeom>
          <a:noFill/>
          <a:ln w="9525">
            <a:noFill/>
            <a:miter lim="800000"/>
            <a:headEnd/>
            <a:tailEnd/>
          </a:ln>
        </p:spPr>
      </p:pic>
      <p:pic>
        <p:nvPicPr>
          <p:cNvPr id="9" name="図 4">
            <a:extLst>
              <a:ext uri="{FF2B5EF4-FFF2-40B4-BE49-F238E27FC236}">
                <a16:creationId xmlns:a16="http://schemas.microsoft.com/office/drawing/2014/main" id="{11DEB650-9C05-417F-9D44-0A4FA097E5B2}"/>
              </a:ext>
            </a:extLst>
          </p:cNvPr>
          <p:cNvPicPr>
            <a:picLocks noChangeAspect="1"/>
          </p:cNvPicPr>
          <p:nvPr/>
        </p:nvPicPr>
        <p:blipFill>
          <a:blip r:embed="rId6"/>
          <a:srcRect/>
          <a:stretch>
            <a:fillRect/>
          </a:stretch>
        </p:blipFill>
        <p:spPr bwMode="auto">
          <a:xfrm>
            <a:off x="-32552" y="6681513"/>
            <a:ext cx="10779198" cy="670222"/>
          </a:xfrm>
          <a:prstGeom prst="rect">
            <a:avLst/>
          </a:prstGeom>
          <a:noFill/>
          <a:ln w="9525">
            <a:noFill/>
            <a:miter lim="800000"/>
            <a:headEnd/>
            <a:tailEnd/>
          </a:ln>
        </p:spPr>
      </p:pic>
      <p:pic>
        <p:nvPicPr>
          <p:cNvPr id="10" name="図 4">
            <a:extLst>
              <a:ext uri="{FF2B5EF4-FFF2-40B4-BE49-F238E27FC236}">
                <a16:creationId xmlns:a16="http://schemas.microsoft.com/office/drawing/2014/main" id="{2475D445-7F5F-49EB-9D8E-F3BAA20C9FE5}"/>
              </a:ext>
            </a:extLst>
          </p:cNvPr>
          <p:cNvPicPr>
            <a:picLocks noChangeAspect="1"/>
          </p:cNvPicPr>
          <p:nvPr/>
        </p:nvPicPr>
        <p:blipFill>
          <a:blip r:embed="rId6"/>
          <a:srcRect/>
          <a:stretch>
            <a:fillRect/>
          </a:stretch>
        </p:blipFill>
        <p:spPr bwMode="auto">
          <a:xfrm>
            <a:off x="-32552" y="6681513"/>
            <a:ext cx="10779198" cy="670222"/>
          </a:xfrm>
          <a:prstGeom prst="rect">
            <a:avLst/>
          </a:prstGeom>
          <a:noFill/>
          <a:ln w="9525">
            <a:noFill/>
            <a:miter lim="800000"/>
            <a:headEnd/>
            <a:tailEnd/>
          </a:ln>
        </p:spPr>
      </p:pic>
      <p:pic>
        <p:nvPicPr>
          <p:cNvPr id="11" name="図 4">
            <a:extLst>
              <a:ext uri="{FF2B5EF4-FFF2-40B4-BE49-F238E27FC236}">
                <a16:creationId xmlns:a16="http://schemas.microsoft.com/office/drawing/2014/main" id="{08B0E37A-B1D7-482D-8814-CEA40D421961}"/>
              </a:ext>
            </a:extLst>
          </p:cNvPr>
          <p:cNvPicPr>
            <a:picLocks noChangeAspect="1"/>
          </p:cNvPicPr>
          <p:nvPr/>
        </p:nvPicPr>
        <p:blipFill>
          <a:blip r:embed="rId6"/>
          <a:srcRect/>
          <a:stretch>
            <a:fillRect/>
          </a:stretch>
        </p:blipFill>
        <p:spPr bwMode="auto">
          <a:xfrm>
            <a:off x="-32552" y="6681513"/>
            <a:ext cx="10779198" cy="670222"/>
          </a:xfrm>
          <a:prstGeom prst="rect">
            <a:avLst/>
          </a:prstGeom>
          <a:noFill/>
          <a:ln w="9525">
            <a:noFill/>
            <a:miter lim="800000"/>
            <a:headEnd/>
            <a:tailEnd/>
          </a:ln>
        </p:spPr>
      </p:pic>
      <p:pic>
        <p:nvPicPr>
          <p:cNvPr id="12" name="図 4">
            <a:extLst>
              <a:ext uri="{FF2B5EF4-FFF2-40B4-BE49-F238E27FC236}">
                <a16:creationId xmlns:a16="http://schemas.microsoft.com/office/drawing/2014/main" id="{A0B3E965-1919-4364-BA7D-870D509958BB}"/>
              </a:ext>
            </a:extLst>
          </p:cNvPr>
          <p:cNvPicPr>
            <a:picLocks noChangeAspect="1"/>
          </p:cNvPicPr>
          <p:nvPr/>
        </p:nvPicPr>
        <p:blipFill>
          <a:blip r:embed="rId6"/>
          <a:srcRect/>
          <a:stretch>
            <a:fillRect/>
          </a:stretch>
        </p:blipFill>
        <p:spPr bwMode="auto">
          <a:xfrm>
            <a:off x="-32552" y="6681513"/>
            <a:ext cx="10779198" cy="670222"/>
          </a:xfrm>
          <a:prstGeom prst="rect">
            <a:avLst/>
          </a:prstGeom>
          <a:noFill/>
          <a:ln w="9525">
            <a:noFill/>
            <a:miter lim="800000"/>
            <a:headEnd/>
            <a:tailEnd/>
          </a:ln>
        </p:spPr>
      </p:pic>
      <p:pic>
        <p:nvPicPr>
          <p:cNvPr id="13" name="図 4">
            <a:extLst>
              <a:ext uri="{FF2B5EF4-FFF2-40B4-BE49-F238E27FC236}">
                <a16:creationId xmlns:a16="http://schemas.microsoft.com/office/drawing/2014/main" id="{F5B05FB5-3DE5-4BC0-93AA-BE2EC6A1E309}"/>
              </a:ext>
            </a:extLst>
          </p:cNvPr>
          <p:cNvPicPr>
            <a:picLocks noChangeAspect="1"/>
          </p:cNvPicPr>
          <p:nvPr/>
        </p:nvPicPr>
        <p:blipFill>
          <a:blip r:embed="rId6"/>
          <a:srcRect/>
          <a:stretch>
            <a:fillRect/>
          </a:stretch>
        </p:blipFill>
        <p:spPr bwMode="auto">
          <a:xfrm>
            <a:off x="-32552" y="6681513"/>
            <a:ext cx="10779198" cy="670222"/>
          </a:xfrm>
          <a:prstGeom prst="rect">
            <a:avLst/>
          </a:prstGeom>
          <a:noFill/>
          <a:ln w="9525">
            <a:noFill/>
            <a:miter lim="800000"/>
            <a:headEnd/>
            <a:tailEnd/>
          </a:ln>
        </p:spPr>
      </p:pic>
      <p:pic>
        <p:nvPicPr>
          <p:cNvPr id="14" name="図 4">
            <a:extLst>
              <a:ext uri="{FF2B5EF4-FFF2-40B4-BE49-F238E27FC236}">
                <a16:creationId xmlns:a16="http://schemas.microsoft.com/office/drawing/2014/main" id="{15EFB1B0-7193-408A-8FF4-37C78EA35C58}"/>
              </a:ext>
            </a:extLst>
          </p:cNvPr>
          <p:cNvPicPr>
            <a:picLocks noChangeAspect="1"/>
          </p:cNvPicPr>
          <p:nvPr userDrawn="1"/>
        </p:nvPicPr>
        <p:blipFill>
          <a:blip r:embed="rId6"/>
          <a:srcRect/>
          <a:stretch>
            <a:fillRect/>
          </a:stretch>
        </p:blipFill>
        <p:spPr bwMode="auto">
          <a:xfrm>
            <a:off x="-32552" y="6681513"/>
            <a:ext cx="10779198" cy="670222"/>
          </a:xfrm>
          <a:prstGeom prst="rect">
            <a:avLst/>
          </a:prstGeom>
          <a:noFill/>
          <a:ln w="9525">
            <a:noFill/>
            <a:miter lim="800000"/>
            <a:headEnd/>
            <a:tailEnd/>
          </a:ln>
        </p:spPr>
      </p:pic>
    </p:spTree>
    <p:extLst>
      <p:ext uri="{BB962C8B-B14F-4D97-AF65-F5344CB8AC3E}">
        <p14:creationId xmlns:p14="http://schemas.microsoft.com/office/powerpoint/2010/main" val="9376863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dt="0"/>
  <p:txStyles>
    <p:titleStyle>
      <a:lvl1pPr algn="ctr" defTabSz="503972" rtl="0" eaLnBrk="1" latinLnBrk="0" hangingPunct="1">
        <a:spcBef>
          <a:spcPct val="0"/>
        </a:spcBef>
        <a:buNone/>
        <a:defRPr kumimoji="1" sz="4850" b="1" kern="1200" baseline="0">
          <a:solidFill>
            <a:schemeClr val="tx2">
              <a:lumMod val="75000"/>
            </a:schemeClr>
          </a:solidFill>
          <a:latin typeface="+mn-lt"/>
          <a:ea typeface="+mn-ea"/>
          <a:cs typeface="Times New Roman"/>
        </a:defRPr>
      </a:lvl1pPr>
    </p:titleStyle>
    <p:bodyStyle>
      <a:lvl1pPr marL="377979" indent="-377979" algn="l" defTabSz="503972" rtl="0" eaLnBrk="1" latinLnBrk="0" hangingPunct="1">
        <a:spcBef>
          <a:spcPct val="20000"/>
        </a:spcBef>
        <a:buFont typeface="Arial"/>
        <a:buChar char="•"/>
        <a:defRPr kumimoji="1" sz="3527" kern="1200" baseline="0">
          <a:solidFill>
            <a:schemeClr val="tx1"/>
          </a:solidFill>
          <a:latin typeface="+mn-lt"/>
          <a:ea typeface="+mn-ea"/>
          <a:cs typeface="Times New Roman"/>
        </a:defRPr>
      </a:lvl1pPr>
      <a:lvl2pPr marL="818954" indent="-314982" algn="l" defTabSz="503972" rtl="0" eaLnBrk="1" latinLnBrk="0" hangingPunct="1">
        <a:spcBef>
          <a:spcPct val="20000"/>
        </a:spcBef>
        <a:buFont typeface="Arial"/>
        <a:buChar char="–"/>
        <a:defRPr kumimoji="1" sz="3086" kern="1200" baseline="0">
          <a:solidFill>
            <a:schemeClr val="tx1"/>
          </a:solidFill>
          <a:latin typeface="+mn-lt"/>
          <a:ea typeface="+mn-ea"/>
          <a:cs typeface="Times New Roman"/>
        </a:defRPr>
      </a:lvl2pPr>
      <a:lvl3pPr marL="1259929" indent="-251986" algn="l" defTabSz="503972" rtl="0" eaLnBrk="1" latinLnBrk="0" hangingPunct="1">
        <a:spcBef>
          <a:spcPct val="20000"/>
        </a:spcBef>
        <a:buFont typeface="Arial"/>
        <a:buChar char="•"/>
        <a:defRPr kumimoji="1" sz="2646" kern="1200" baseline="0">
          <a:solidFill>
            <a:schemeClr val="tx1"/>
          </a:solidFill>
          <a:latin typeface="+mn-lt"/>
          <a:ea typeface="+mn-ea"/>
          <a:cs typeface="Times New Roman"/>
        </a:defRPr>
      </a:lvl3pPr>
      <a:lvl4pPr marL="1763900" indent="-251986" algn="l" defTabSz="503972" rtl="0" eaLnBrk="1" latinLnBrk="0" hangingPunct="1">
        <a:spcBef>
          <a:spcPct val="20000"/>
        </a:spcBef>
        <a:buFont typeface="Arial"/>
        <a:buChar char="–"/>
        <a:defRPr kumimoji="1" sz="2205" kern="1200" baseline="0">
          <a:solidFill>
            <a:schemeClr val="tx1"/>
          </a:solidFill>
          <a:latin typeface="+mn-lt"/>
          <a:ea typeface="+mn-ea"/>
          <a:cs typeface="Times New Roman"/>
        </a:defRPr>
      </a:lvl4pPr>
      <a:lvl5pPr marL="2267872" indent="-251986" algn="l" defTabSz="503972" rtl="0" eaLnBrk="1" latinLnBrk="0" hangingPunct="1">
        <a:spcBef>
          <a:spcPct val="20000"/>
        </a:spcBef>
        <a:buFont typeface="Arial"/>
        <a:buChar char="»"/>
        <a:defRPr kumimoji="1" sz="2205" kern="1200" baseline="0">
          <a:solidFill>
            <a:schemeClr val="tx1"/>
          </a:solidFill>
          <a:latin typeface="+mn-lt"/>
          <a:ea typeface="+mn-ea"/>
          <a:cs typeface="Times New Roman"/>
        </a:defRPr>
      </a:lvl5pPr>
      <a:lvl6pPr marL="2771844" indent="-251986" algn="l" defTabSz="503972" rtl="0" eaLnBrk="1" latinLnBrk="0" hangingPunct="1">
        <a:spcBef>
          <a:spcPct val="20000"/>
        </a:spcBef>
        <a:buFont typeface="Arial"/>
        <a:buChar char="•"/>
        <a:defRPr kumimoji="1" sz="2205" kern="1200">
          <a:solidFill>
            <a:schemeClr val="tx1"/>
          </a:solidFill>
          <a:latin typeface="+mn-lt"/>
          <a:ea typeface="+mn-ea"/>
          <a:cs typeface="+mn-cs"/>
        </a:defRPr>
      </a:lvl6pPr>
      <a:lvl7pPr marL="3275815" indent="-251986" algn="l" defTabSz="503972" rtl="0" eaLnBrk="1" latinLnBrk="0" hangingPunct="1">
        <a:spcBef>
          <a:spcPct val="20000"/>
        </a:spcBef>
        <a:buFont typeface="Arial"/>
        <a:buChar char="•"/>
        <a:defRPr kumimoji="1" sz="2205" kern="1200">
          <a:solidFill>
            <a:schemeClr val="tx1"/>
          </a:solidFill>
          <a:latin typeface="+mn-lt"/>
          <a:ea typeface="+mn-ea"/>
          <a:cs typeface="+mn-cs"/>
        </a:defRPr>
      </a:lvl7pPr>
      <a:lvl8pPr marL="3779787" indent="-251986" algn="l" defTabSz="503972" rtl="0" eaLnBrk="1" latinLnBrk="0" hangingPunct="1">
        <a:spcBef>
          <a:spcPct val="20000"/>
        </a:spcBef>
        <a:buFont typeface="Arial"/>
        <a:buChar char="•"/>
        <a:defRPr kumimoji="1" sz="2205" kern="1200">
          <a:solidFill>
            <a:schemeClr val="tx1"/>
          </a:solidFill>
          <a:latin typeface="+mn-lt"/>
          <a:ea typeface="+mn-ea"/>
          <a:cs typeface="+mn-cs"/>
        </a:defRPr>
      </a:lvl8pPr>
      <a:lvl9pPr marL="4283758" indent="-251986" algn="l" defTabSz="503972" rtl="0" eaLnBrk="1" latinLnBrk="0" hangingPunct="1">
        <a:spcBef>
          <a:spcPct val="20000"/>
        </a:spcBef>
        <a:buFont typeface="Arial"/>
        <a:buChar char="•"/>
        <a:defRPr kumimoji="1" sz="2205" kern="1200">
          <a:solidFill>
            <a:schemeClr val="tx1"/>
          </a:solidFill>
          <a:latin typeface="+mn-lt"/>
          <a:ea typeface="+mn-ea"/>
          <a:cs typeface="+mn-cs"/>
        </a:defRPr>
      </a:lvl9pPr>
    </p:bodyStyle>
    <p:otherStyle>
      <a:defPPr>
        <a:defRPr lang="en-US"/>
      </a:defPPr>
      <a:lvl1pPr marL="0" algn="l" defTabSz="503972" rtl="0" eaLnBrk="1" latinLnBrk="0" hangingPunct="1">
        <a:defRPr kumimoji="1" sz="1984" kern="1200">
          <a:solidFill>
            <a:schemeClr val="tx1"/>
          </a:solidFill>
          <a:latin typeface="+mn-lt"/>
          <a:ea typeface="+mn-ea"/>
          <a:cs typeface="+mn-cs"/>
        </a:defRPr>
      </a:lvl1pPr>
      <a:lvl2pPr marL="503972" algn="l" defTabSz="503972" rtl="0" eaLnBrk="1" latinLnBrk="0" hangingPunct="1">
        <a:defRPr kumimoji="1" sz="1984" kern="1200">
          <a:solidFill>
            <a:schemeClr val="tx1"/>
          </a:solidFill>
          <a:latin typeface="+mn-lt"/>
          <a:ea typeface="+mn-ea"/>
          <a:cs typeface="+mn-cs"/>
        </a:defRPr>
      </a:lvl2pPr>
      <a:lvl3pPr marL="1007943" algn="l" defTabSz="503972" rtl="0" eaLnBrk="1" latinLnBrk="0" hangingPunct="1">
        <a:defRPr kumimoji="1" sz="1984" kern="1200">
          <a:solidFill>
            <a:schemeClr val="tx1"/>
          </a:solidFill>
          <a:latin typeface="+mn-lt"/>
          <a:ea typeface="+mn-ea"/>
          <a:cs typeface="+mn-cs"/>
        </a:defRPr>
      </a:lvl3pPr>
      <a:lvl4pPr marL="1511915" algn="l" defTabSz="503972" rtl="0" eaLnBrk="1" latinLnBrk="0" hangingPunct="1">
        <a:defRPr kumimoji="1" sz="1984" kern="1200">
          <a:solidFill>
            <a:schemeClr val="tx1"/>
          </a:solidFill>
          <a:latin typeface="+mn-lt"/>
          <a:ea typeface="+mn-ea"/>
          <a:cs typeface="+mn-cs"/>
        </a:defRPr>
      </a:lvl4pPr>
      <a:lvl5pPr marL="2015886" algn="l" defTabSz="503972" rtl="0" eaLnBrk="1" latinLnBrk="0" hangingPunct="1">
        <a:defRPr kumimoji="1" sz="1984" kern="1200">
          <a:solidFill>
            <a:schemeClr val="tx1"/>
          </a:solidFill>
          <a:latin typeface="+mn-lt"/>
          <a:ea typeface="+mn-ea"/>
          <a:cs typeface="+mn-cs"/>
        </a:defRPr>
      </a:lvl5pPr>
      <a:lvl6pPr marL="2519858" algn="l" defTabSz="503972" rtl="0" eaLnBrk="1" latinLnBrk="0" hangingPunct="1">
        <a:defRPr kumimoji="1" sz="1984" kern="1200">
          <a:solidFill>
            <a:schemeClr val="tx1"/>
          </a:solidFill>
          <a:latin typeface="+mn-lt"/>
          <a:ea typeface="+mn-ea"/>
          <a:cs typeface="+mn-cs"/>
        </a:defRPr>
      </a:lvl6pPr>
      <a:lvl7pPr marL="3023829" algn="l" defTabSz="503972" rtl="0" eaLnBrk="1" latinLnBrk="0" hangingPunct="1">
        <a:defRPr kumimoji="1" sz="1984" kern="1200">
          <a:solidFill>
            <a:schemeClr val="tx1"/>
          </a:solidFill>
          <a:latin typeface="+mn-lt"/>
          <a:ea typeface="+mn-ea"/>
          <a:cs typeface="+mn-cs"/>
        </a:defRPr>
      </a:lvl7pPr>
      <a:lvl8pPr marL="3527801" algn="l" defTabSz="503972" rtl="0" eaLnBrk="1" latinLnBrk="0" hangingPunct="1">
        <a:defRPr kumimoji="1" sz="1984" kern="1200">
          <a:solidFill>
            <a:schemeClr val="tx1"/>
          </a:solidFill>
          <a:latin typeface="+mn-lt"/>
          <a:ea typeface="+mn-ea"/>
          <a:cs typeface="+mn-cs"/>
        </a:defRPr>
      </a:lvl8pPr>
      <a:lvl9pPr marL="4031772" algn="l" defTabSz="503972"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em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5.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664335-43F6-49EE-ACE0-8B1E71936AB3}"/>
              </a:ext>
            </a:extLst>
          </p:cNvPr>
          <p:cNvSpPr>
            <a:spLocks noGrp="1"/>
          </p:cNvSpPr>
          <p:nvPr>
            <p:ph type="ctrTitle"/>
          </p:nvPr>
        </p:nvSpPr>
        <p:spPr>
          <a:xfrm>
            <a:off x="2567410" y="2636352"/>
            <a:ext cx="8124403" cy="923330"/>
          </a:xfrm>
        </p:spPr>
        <p:txBody>
          <a:bodyPr/>
          <a:lstStyle/>
          <a:p>
            <a:r>
              <a:rPr lang="en-US" altLang="ja-JP" sz="5400" dirty="0"/>
              <a:t>Medical facilities in Japan</a:t>
            </a:r>
          </a:p>
        </p:txBody>
      </p:sp>
      <p:sp>
        <p:nvSpPr>
          <p:cNvPr id="3" name="字幕 2">
            <a:extLst>
              <a:ext uri="{FF2B5EF4-FFF2-40B4-BE49-F238E27FC236}">
                <a16:creationId xmlns:a16="http://schemas.microsoft.com/office/drawing/2014/main" id="{7F2A4B8C-2BE9-43C0-90DB-1C8D32E1D818}"/>
              </a:ext>
            </a:extLst>
          </p:cNvPr>
          <p:cNvSpPr>
            <a:spLocks noGrp="1"/>
          </p:cNvSpPr>
          <p:nvPr>
            <p:ph type="subTitle" idx="1"/>
          </p:nvPr>
        </p:nvSpPr>
        <p:spPr>
          <a:xfrm>
            <a:off x="3014223" y="3779837"/>
            <a:ext cx="7632879" cy="3483410"/>
          </a:xfrm>
        </p:spPr>
        <p:txBody>
          <a:bodyPr>
            <a:normAutofit fontScale="47500" lnSpcReduction="20000"/>
          </a:bodyPr>
          <a:lstStyle/>
          <a:p>
            <a:pPr algn="l"/>
            <a:r>
              <a:rPr kumimoji="1" lang="en-US" altLang="ja-JP" sz="5100" u="sng" dirty="0">
                <a:solidFill>
                  <a:schemeClr val="tx1"/>
                </a:solidFill>
              </a:rPr>
              <a:t>Hikaru Souda</a:t>
            </a:r>
            <a:r>
              <a:rPr kumimoji="1" lang="en-US" altLang="ja-JP" sz="5100" baseline="30000" dirty="0">
                <a:solidFill>
                  <a:schemeClr val="tx1"/>
                </a:solidFill>
              </a:rPr>
              <a:t>1)</a:t>
            </a:r>
            <a:r>
              <a:rPr kumimoji="1" lang="en-US" altLang="ja-JP" sz="5100" dirty="0">
                <a:solidFill>
                  <a:schemeClr val="tx1"/>
                </a:solidFill>
              </a:rPr>
              <a:t>, Takayuki Kanai</a:t>
            </a:r>
            <a:r>
              <a:rPr kumimoji="1" lang="en-US" altLang="ja-JP" sz="5100" baseline="30000" dirty="0">
                <a:solidFill>
                  <a:schemeClr val="tx1"/>
                </a:solidFill>
              </a:rPr>
              <a:t>1)2)</a:t>
            </a:r>
            <a:r>
              <a:rPr kumimoji="1" lang="en-US" altLang="ja-JP" sz="5100" dirty="0">
                <a:solidFill>
                  <a:schemeClr val="tx1"/>
                </a:solidFill>
              </a:rPr>
              <a:t>, Sung Hyun Lee</a:t>
            </a:r>
            <a:r>
              <a:rPr kumimoji="1" lang="en-US" altLang="ja-JP" sz="5100" baseline="30000" dirty="0">
                <a:solidFill>
                  <a:schemeClr val="tx1"/>
                </a:solidFill>
              </a:rPr>
              <a:t>1)</a:t>
            </a:r>
            <a:r>
              <a:rPr kumimoji="1" lang="en-US" altLang="ja-JP" sz="5100" dirty="0">
                <a:solidFill>
                  <a:schemeClr val="tx1"/>
                </a:solidFill>
              </a:rPr>
              <a:t>, Yuya Miyasaka</a:t>
            </a:r>
            <a:r>
              <a:rPr kumimoji="1" lang="en-US" altLang="ja-JP" sz="5100" baseline="30000" dirty="0">
                <a:solidFill>
                  <a:schemeClr val="tx1"/>
                </a:solidFill>
              </a:rPr>
              <a:t>1)</a:t>
            </a:r>
            <a:r>
              <a:rPr kumimoji="1" lang="en-US" altLang="ja-JP" sz="5100" dirty="0">
                <a:solidFill>
                  <a:schemeClr val="tx1"/>
                </a:solidFill>
              </a:rPr>
              <a:t>, </a:t>
            </a:r>
            <a:r>
              <a:rPr kumimoji="1" lang="en-US" altLang="ja-JP" sz="5100" dirty="0" err="1">
                <a:solidFill>
                  <a:schemeClr val="tx1"/>
                </a:solidFill>
              </a:rPr>
              <a:t>Hongbo</a:t>
            </a:r>
            <a:r>
              <a:rPr kumimoji="1" lang="en-US" altLang="ja-JP" sz="5100" dirty="0">
                <a:solidFill>
                  <a:schemeClr val="tx1"/>
                </a:solidFill>
              </a:rPr>
              <a:t> Chai</a:t>
            </a:r>
            <a:r>
              <a:rPr kumimoji="1" lang="en-US" altLang="ja-JP" sz="5100" baseline="30000" dirty="0">
                <a:solidFill>
                  <a:schemeClr val="tx1"/>
                </a:solidFill>
              </a:rPr>
              <a:t>1)</a:t>
            </a:r>
            <a:r>
              <a:rPr kumimoji="1" lang="en-US" altLang="ja-JP" sz="5100" dirty="0">
                <a:solidFill>
                  <a:schemeClr val="tx1"/>
                </a:solidFill>
              </a:rPr>
              <a:t>, Miyu Ishizawa</a:t>
            </a:r>
            <a:r>
              <a:rPr kumimoji="1" lang="en-US" altLang="ja-JP" sz="5100" baseline="30000" dirty="0">
                <a:solidFill>
                  <a:schemeClr val="tx1"/>
                </a:solidFill>
              </a:rPr>
              <a:t>1)</a:t>
            </a:r>
            <a:r>
              <a:rPr kumimoji="1" lang="en-US" altLang="ja-JP" sz="5100" dirty="0">
                <a:solidFill>
                  <a:schemeClr val="tx1"/>
                </a:solidFill>
              </a:rPr>
              <a:t>, Takeo Iwai</a:t>
            </a:r>
            <a:r>
              <a:rPr kumimoji="1" lang="en-US" altLang="ja-JP" sz="5100" baseline="30000" dirty="0">
                <a:solidFill>
                  <a:schemeClr val="tx1"/>
                </a:solidFill>
              </a:rPr>
              <a:t>1)</a:t>
            </a:r>
            <a:r>
              <a:rPr kumimoji="1" lang="en-US" altLang="ja-JP" sz="5100" dirty="0">
                <a:solidFill>
                  <a:schemeClr val="tx1"/>
                </a:solidFill>
              </a:rPr>
              <a:t>, Shun Sawamura</a:t>
            </a:r>
            <a:r>
              <a:rPr kumimoji="1" lang="en-US" altLang="ja-JP" sz="5100" baseline="30000" dirty="0">
                <a:solidFill>
                  <a:schemeClr val="tx1"/>
                </a:solidFill>
              </a:rPr>
              <a:t>3)</a:t>
            </a:r>
            <a:r>
              <a:rPr kumimoji="1" lang="en-US" altLang="ja-JP" sz="5100" dirty="0">
                <a:solidFill>
                  <a:schemeClr val="tx1"/>
                </a:solidFill>
              </a:rPr>
              <a:t>, </a:t>
            </a:r>
            <a:r>
              <a:rPr kumimoji="1" lang="en-US" altLang="ja-JP" sz="5100" dirty="0" err="1">
                <a:solidFill>
                  <a:schemeClr val="tx1"/>
                </a:solidFill>
              </a:rPr>
              <a:t>Kyohei</a:t>
            </a:r>
            <a:r>
              <a:rPr kumimoji="1" lang="en-US" altLang="ja-JP" sz="5100" dirty="0">
                <a:solidFill>
                  <a:schemeClr val="tx1"/>
                </a:solidFill>
              </a:rPr>
              <a:t> Nagai</a:t>
            </a:r>
            <a:r>
              <a:rPr kumimoji="1" lang="en-US" altLang="ja-JP" sz="5100" baseline="30000" dirty="0">
                <a:solidFill>
                  <a:schemeClr val="tx1"/>
                </a:solidFill>
              </a:rPr>
              <a:t>3)</a:t>
            </a:r>
            <a:r>
              <a:rPr kumimoji="1" lang="en-US" altLang="ja-JP" sz="5100" dirty="0">
                <a:solidFill>
                  <a:schemeClr val="tx1"/>
                </a:solidFill>
              </a:rPr>
              <a:t>, </a:t>
            </a:r>
            <a:r>
              <a:rPr kumimoji="1" lang="en-US" altLang="ja-JP" sz="5100" dirty="0" err="1">
                <a:solidFill>
                  <a:schemeClr val="tx1"/>
                </a:solidFill>
              </a:rPr>
              <a:t>Fumihisa</a:t>
            </a:r>
            <a:r>
              <a:rPr kumimoji="1" lang="en-US" altLang="ja-JP" sz="5100" dirty="0">
                <a:solidFill>
                  <a:schemeClr val="tx1"/>
                </a:solidFill>
              </a:rPr>
              <a:t> Ouchi</a:t>
            </a:r>
            <a:r>
              <a:rPr kumimoji="1" lang="en-US" altLang="ja-JP" sz="5100" baseline="30000" dirty="0">
                <a:solidFill>
                  <a:schemeClr val="tx1"/>
                </a:solidFill>
              </a:rPr>
              <a:t>3)</a:t>
            </a:r>
            <a:r>
              <a:rPr kumimoji="1" lang="en-US" altLang="ja-JP" sz="5100" dirty="0">
                <a:solidFill>
                  <a:schemeClr val="tx1"/>
                </a:solidFill>
              </a:rPr>
              <a:t>, Takayuki Taguchi</a:t>
            </a:r>
            <a:r>
              <a:rPr kumimoji="1" lang="en-US" altLang="ja-JP" sz="5100" baseline="30000" dirty="0">
                <a:solidFill>
                  <a:schemeClr val="tx1"/>
                </a:solidFill>
              </a:rPr>
              <a:t>3)</a:t>
            </a:r>
            <a:r>
              <a:rPr kumimoji="1" lang="en-US" altLang="ja-JP" sz="5100" dirty="0">
                <a:solidFill>
                  <a:schemeClr val="tx1"/>
                </a:solidFill>
              </a:rPr>
              <a:t>, </a:t>
            </a:r>
            <a:r>
              <a:rPr kumimoji="1" lang="en-US" altLang="ja-JP" sz="5100" dirty="0" err="1">
                <a:solidFill>
                  <a:schemeClr val="tx1"/>
                </a:solidFill>
              </a:rPr>
              <a:t>Michitaro</a:t>
            </a:r>
            <a:r>
              <a:rPr kumimoji="1" lang="en-US" altLang="ja-JP" sz="5100" dirty="0">
                <a:solidFill>
                  <a:schemeClr val="tx1"/>
                </a:solidFill>
              </a:rPr>
              <a:t> Sei</a:t>
            </a:r>
            <a:r>
              <a:rPr kumimoji="1" lang="en-US" altLang="ja-JP" sz="5100" baseline="30000" dirty="0">
                <a:solidFill>
                  <a:schemeClr val="tx1"/>
                </a:solidFill>
              </a:rPr>
              <a:t>3)</a:t>
            </a:r>
            <a:r>
              <a:rPr kumimoji="1" lang="en-US" altLang="ja-JP" sz="5100" dirty="0">
                <a:solidFill>
                  <a:schemeClr val="tx1"/>
                </a:solidFill>
              </a:rPr>
              <a:t>, </a:t>
            </a:r>
            <a:r>
              <a:rPr kumimoji="1" lang="en-US" altLang="ja-JP" sz="5100" dirty="0" err="1">
                <a:solidFill>
                  <a:schemeClr val="tx1"/>
                </a:solidFill>
              </a:rPr>
              <a:t>Yohei</a:t>
            </a:r>
            <a:r>
              <a:rPr kumimoji="1" lang="en-US" altLang="ja-JP" sz="5100" dirty="0">
                <a:solidFill>
                  <a:schemeClr val="tx1"/>
                </a:solidFill>
              </a:rPr>
              <a:t> Kanto</a:t>
            </a:r>
            <a:r>
              <a:rPr kumimoji="1" lang="en-US" altLang="ja-JP" sz="5100" baseline="30000" dirty="0">
                <a:solidFill>
                  <a:schemeClr val="tx1"/>
                </a:solidFill>
              </a:rPr>
              <a:t>3)</a:t>
            </a:r>
            <a:r>
              <a:rPr kumimoji="1" lang="en-US" altLang="ja-JP" sz="5100" dirty="0">
                <a:solidFill>
                  <a:schemeClr val="tx1"/>
                </a:solidFill>
              </a:rPr>
              <a:t>, Azusa Sato</a:t>
            </a:r>
            <a:r>
              <a:rPr kumimoji="1" lang="en-US" altLang="ja-JP" sz="5100" baseline="30000" dirty="0">
                <a:solidFill>
                  <a:schemeClr val="tx1"/>
                </a:solidFill>
              </a:rPr>
              <a:t>3)</a:t>
            </a:r>
            <a:r>
              <a:rPr kumimoji="1" lang="en-US" altLang="ja-JP" sz="5100" dirty="0">
                <a:solidFill>
                  <a:schemeClr val="tx1"/>
                </a:solidFill>
              </a:rPr>
              <a:t>, Masashi Katsumata</a:t>
            </a:r>
            <a:r>
              <a:rPr kumimoji="1" lang="en-US" altLang="ja-JP" sz="5100" baseline="30000" dirty="0">
                <a:solidFill>
                  <a:schemeClr val="tx1"/>
                </a:solidFill>
              </a:rPr>
              <a:t>3)</a:t>
            </a:r>
            <a:r>
              <a:rPr kumimoji="1" lang="en-US" altLang="ja-JP" sz="5100" dirty="0">
                <a:solidFill>
                  <a:schemeClr val="tx1"/>
                </a:solidFill>
              </a:rPr>
              <a:t> , Izumi Kobayashi</a:t>
            </a:r>
            <a:r>
              <a:rPr kumimoji="1" lang="en-US" altLang="ja-JP" sz="5100" baseline="30000" dirty="0">
                <a:solidFill>
                  <a:schemeClr val="tx1"/>
                </a:solidFill>
              </a:rPr>
              <a:t>3)</a:t>
            </a:r>
            <a:r>
              <a:rPr kumimoji="1" lang="en-US" altLang="ja-JP" sz="5100" dirty="0">
                <a:solidFill>
                  <a:schemeClr val="tx1"/>
                </a:solidFill>
              </a:rPr>
              <a:t>, Koji Noda</a:t>
            </a:r>
            <a:r>
              <a:rPr lang="en-US" altLang="ja-JP" sz="5100" baseline="30000" dirty="0">
                <a:solidFill>
                  <a:schemeClr val="tx1"/>
                </a:solidFill>
              </a:rPr>
              <a:t>4</a:t>
            </a:r>
            <a:r>
              <a:rPr kumimoji="1" lang="en-US" altLang="ja-JP" sz="5100" baseline="30000" dirty="0">
                <a:solidFill>
                  <a:schemeClr val="tx1"/>
                </a:solidFill>
              </a:rPr>
              <a:t>)</a:t>
            </a:r>
            <a:endParaRPr kumimoji="1" lang="en-US" altLang="ja-JP" sz="5100" dirty="0">
              <a:solidFill>
                <a:schemeClr val="tx1"/>
              </a:solidFill>
            </a:endParaRPr>
          </a:p>
          <a:p>
            <a:pPr algn="l"/>
            <a:endParaRPr kumimoji="1" lang="en-US" altLang="ja-JP" sz="5100" dirty="0">
              <a:solidFill>
                <a:schemeClr val="tx1"/>
              </a:solidFill>
            </a:endParaRPr>
          </a:p>
          <a:p>
            <a:pPr algn="l"/>
            <a:r>
              <a:rPr kumimoji="1" lang="en-US" altLang="ja-JP" sz="5100" dirty="0">
                <a:solidFill>
                  <a:schemeClr val="tx1"/>
                </a:solidFill>
              </a:rPr>
              <a:t>1) </a:t>
            </a:r>
            <a:r>
              <a:rPr kumimoji="1" lang="en-US" altLang="ja-JP" sz="5100" u="sng" dirty="0">
                <a:solidFill>
                  <a:schemeClr val="tx1"/>
                </a:solidFill>
              </a:rPr>
              <a:t>Yamagata University</a:t>
            </a:r>
          </a:p>
          <a:p>
            <a:pPr algn="l"/>
            <a:r>
              <a:rPr kumimoji="1" lang="en-US" altLang="ja-JP" sz="5100" dirty="0">
                <a:solidFill>
                  <a:schemeClr val="tx1"/>
                </a:solidFill>
              </a:rPr>
              <a:t>2) Tokyo Women’s Medical University</a:t>
            </a:r>
          </a:p>
          <a:p>
            <a:pPr algn="l"/>
            <a:r>
              <a:rPr kumimoji="1" lang="en-US" altLang="ja-JP" sz="5100" dirty="0">
                <a:solidFill>
                  <a:schemeClr val="tx1"/>
                </a:solidFill>
              </a:rPr>
              <a:t>3) Accelerator Engineering Corporation</a:t>
            </a:r>
          </a:p>
          <a:p>
            <a:pPr algn="l"/>
            <a:r>
              <a:rPr lang="en-US" altLang="ja-JP" sz="5100" dirty="0">
                <a:solidFill>
                  <a:schemeClr val="tx1"/>
                </a:solidFill>
              </a:rPr>
              <a:t>4) The Wakasa Wan Energy Research Center</a:t>
            </a:r>
            <a:endParaRPr kumimoji="1" lang="en-US" altLang="ja-JP" sz="5100" dirty="0">
              <a:solidFill>
                <a:schemeClr val="tx1"/>
              </a:solidFill>
            </a:endParaRPr>
          </a:p>
        </p:txBody>
      </p:sp>
      <p:sp>
        <p:nvSpPr>
          <p:cNvPr id="4" name="フッター プレースホルダー 3">
            <a:extLst>
              <a:ext uri="{FF2B5EF4-FFF2-40B4-BE49-F238E27FC236}">
                <a16:creationId xmlns:a16="http://schemas.microsoft.com/office/drawing/2014/main" id="{3EF1F7F0-539B-4B87-A2A4-9B00887A8E1A}"/>
              </a:ext>
            </a:extLst>
          </p:cNvPr>
          <p:cNvSpPr>
            <a:spLocks noGrp="1"/>
          </p:cNvSpPr>
          <p:nvPr>
            <p:ph type="ftr" sz="quarter" idx="11"/>
          </p:nvPr>
        </p:nvSpPr>
        <p:spPr/>
        <p:txBody>
          <a:bodyPr/>
          <a:lstStyle/>
          <a:p>
            <a:r>
              <a:rPr lang="en-US" altLang="ja-JP"/>
              <a:t>H. Souda, 5th Slow Extraction Workshop, 12 Feb 2024</a:t>
            </a:r>
            <a:endParaRPr lang="en-US" dirty="0"/>
          </a:p>
        </p:txBody>
      </p:sp>
      <p:sp>
        <p:nvSpPr>
          <p:cNvPr id="5" name="スライド番号プレースホルダー 4">
            <a:extLst>
              <a:ext uri="{FF2B5EF4-FFF2-40B4-BE49-F238E27FC236}">
                <a16:creationId xmlns:a16="http://schemas.microsoft.com/office/drawing/2014/main" id="{4BD91CEF-C216-42FD-9759-A52F0BCE5FDE}"/>
              </a:ext>
            </a:extLst>
          </p:cNvPr>
          <p:cNvSpPr>
            <a:spLocks noGrp="1"/>
          </p:cNvSpPr>
          <p:nvPr>
            <p:ph type="sldNum" sz="quarter" idx="12"/>
          </p:nvPr>
        </p:nvSpPr>
        <p:spPr/>
        <p:txBody>
          <a:bodyPr/>
          <a:lstStyle/>
          <a:p>
            <a:fld id="{6C5110E4-F973-2747-942D-0B6DD9EF49FE}" type="slidenum">
              <a:rPr lang="en-US" smtClean="0"/>
              <a:pPr/>
              <a:t>1</a:t>
            </a:fld>
            <a:endParaRPr lang="en-US" dirty="0"/>
          </a:p>
        </p:txBody>
      </p:sp>
    </p:spTree>
    <p:extLst>
      <p:ext uri="{BB962C8B-B14F-4D97-AF65-F5344CB8AC3E}">
        <p14:creationId xmlns:p14="http://schemas.microsoft.com/office/powerpoint/2010/main" val="3637374075"/>
      </p:ext>
    </p:extLst>
  </p:cSld>
  <p:clrMapOvr>
    <a:masterClrMapping/>
  </p:clrMapOvr>
  <mc:AlternateContent xmlns:mc="http://schemas.openxmlformats.org/markup-compatibility/2006">
    <mc:Choice xmlns:p14="http://schemas.microsoft.com/office/powerpoint/2010/main" Requires="p14">
      <p:transition spd="slow" p14:dur="2000" advTm="10332"/>
    </mc:Choice>
    <mc:Fallback>
      <p:transition spd="slow" advTm="1033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DBDE37-21DC-D255-B53F-EC9A05F5C01E}"/>
              </a:ext>
            </a:extLst>
          </p:cNvPr>
          <p:cNvSpPr>
            <a:spLocks noGrp="1"/>
          </p:cNvSpPr>
          <p:nvPr>
            <p:ph type="title"/>
          </p:nvPr>
        </p:nvSpPr>
        <p:spPr/>
        <p:txBody>
          <a:bodyPr/>
          <a:lstStyle/>
          <a:p>
            <a:r>
              <a:rPr kumimoji="1" lang="en-US" altLang="ja-JP" dirty="0"/>
              <a:t>Extraction Control</a:t>
            </a:r>
            <a:endParaRPr kumimoji="1" lang="ja-JP" altLang="en-US" dirty="0"/>
          </a:p>
        </p:txBody>
      </p:sp>
      <p:sp>
        <p:nvSpPr>
          <p:cNvPr id="3" name="コンテンツ プレースホルダー 2">
            <a:extLst>
              <a:ext uri="{FF2B5EF4-FFF2-40B4-BE49-F238E27FC236}">
                <a16:creationId xmlns:a16="http://schemas.microsoft.com/office/drawing/2014/main" id="{22DA575C-96F1-7876-1F87-30811D986FC7}"/>
              </a:ext>
            </a:extLst>
          </p:cNvPr>
          <p:cNvSpPr>
            <a:spLocks noGrp="1"/>
          </p:cNvSpPr>
          <p:nvPr>
            <p:ph idx="1"/>
          </p:nvPr>
        </p:nvSpPr>
        <p:spPr/>
        <p:txBody>
          <a:bodyPr/>
          <a:lstStyle/>
          <a:p>
            <a:r>
              <a:rPr kumimoji="1" lang="en-US" altLang="ja-JP" dirty="0"/>
              <a:t>Based </a:t>
            </a:r>
            <a:r>
              <a:rPr lang="en-US" altLang="ja-JP" dirty="0"/>
              <a:t>on HIMAC Advanced RF-KO system</a:t>
            </a:r>
          </a:p>
          <a:p>
            <a:endParaRPr kumimoji="1" lang="ja-JP" altLang="en-US" dirty="0"/>
          </a:p>
        </p:txBody>
      </p:sp>
      <p:sp>
        <p:nvSpPr>
          <p:cNvPr id="4" name="フッター プレースホルダー 3">
            <a:extLst>
              <a:ext uri="{FF2B5EF4-FFF2-40B4-BE49-F238E27FC236}">
                <a16:creationId xmlns:a16="http://schemas.microsoft.com/office/drawing/2014/main" id="{11050D57-0ADC-AE77-B1CF-52F4FA941689}"/>
              </a:ext>
            </a:extLst>
          </p:cNvPr>
          <p:cNvSpPr>
            <a:spLocks noGrp="1"/>
          </p:cNvSpPr>
          <p:nvPr>
            <p:ph type="ftr" sz="quarter" idx="11"/>
          </p:nvPr>
        </p:nvSpPr>
        <p:spPr/>
        <p:txBody>
          <a:bodyPr/>
          <a:lstStyle/>
          <a:p>
            <a:r>
              <a:rPr lang="en-US" altLang="ja-JP"/>
              <a:t>H. Souda, 5th Slow Extraction Workshop, 12 Feb 2024</a:t>
            </a:r>
            <a:endParaRPr lang="en-US" dirty="0"/>
          </a:p>
        </p:txBody>
      </p:sp>
      <p:sp>
        <p:nvSpPr>
          <p:cNvPr id="5" name="スライド番号プレースホルダー 4">
            <a:extLst>
              <a:ext uri="{FF2B5EF4-FFF2-40B4-BE49-F238E27FC236}">
                <a16:creationId xmlns:a16="http://schemas.microsoft.com/office/drawing/2014/main" id="{5F9F5E86-5FB5-4BA2-958D-80B53EDE587D}"/>
              </a:ext>
            </a:extLst>
          </p:cNvPr>
          <p:cNvSpPr>
            <a:spLocks noGrp="1"/>
          </p:cNvSpPr>
          <p:nvPr>
            <p:ph type="sldNum" sz="quarter" idx="12"/>
          </p:nvPr>
        </p:nvSpPr>
        <p:spPr/>
        <p:txBody>
          <a:bodyPr/>
          <a:lstStyle/>
          <a:p>
            <a:fld id="{6C5110E4-F973-2747-942D-0B6DD9EF49FE}" type="slidenum">
              <a:rPr lang="en-US" smtClean="0"/>
              <a:pPr/>
              <a:t>10</a:t>
            </a:fld>
            <a:endParaRPr lang="en-US" dirty="0"/>
          </a:p>
        </p:txBody>
      </p:sp>
      <p:pic>
        <p:nvPicPr>
          <p:cNvPr id="7" name="図 6">
            <a:extLst>
              <a:ext uri="{FF2B5EF4-FFF2-40B4-BE49-F238E27FC236}">
                <a16:creationId xmlns:a16="http://schemas.microsoft.com/office/drawing/2014/main" id="{87D65101-33DD-CBCE-8A7E-244EE84A1AB0}"/>
              </a:ext>
            </a:extLst>
          </p:cNvPr>
          <p:cNvPicPr>
            <a:picLocks noChangeAspect="1"/>
          </p:cNvPicPr>
          <p:nvPr/>
        </p:nvPicPr>
        <p:blipFill>
          <a:blip r:embed="rId2"/>
          <a:stretch>
            <a:fillRect/>
          </a:stretch>
        </p:blipFill>
        <p:spPr>
          <a:xfrm>
            <a:off x="223832" y="1696333"/>
            <a:ext cx="7403095" cy="2665609"/>
          </a:xfrm>
          <a:prstGeom prst="rect">
            <a:avLst/>
          </a:prstGeom>
        </p:spPr>
      </p:pic>
      <p:pic>
        <p:nvPicPr>
          <p:cNvPr id="9" name="図 8">
            <a:extLst>
              <a:ext uri="{FF2B5EF4-FFF2-40B4-BE49-F238E27FC236}">
                <a16:creationId xmlns:a16="http://schemas.microsoft.com/office/drawing/2014/main" id="{00026F1C-BD7D-66EC-1453-7DA5F2C70E53}"/>
              </a:ext>
            </a:extLst>
          </p:cNvPr>
          <p:cNvPicPr>
            <a:picLocks noChangeAspect="1"/>
          </p:cNvPicPr>
          <p:nvPr/>
        </p:nvPicPr>
        <p:blipFill>
          <a:blip r:embed="rId3"/>
          <a:stretch>
            <a:fillRect/>
          </a:stretch>
        </p:blipFill>
        <p:spPr>
          <a:xfrm>
            <a:off x="0" y="4457308"/>
            <a:ext cx="3667991" cy="3102366"/>
          </a:xfrm>
          <a:prstGeom prst="rect">
            <a:avLst/>
          </a:prstGeom>
        </p:spPr>
      </p:pic>
      <p:pic>
        <p:nvPicPr>
          <p:cNvPr id="14" name="図 13">
            <a:extLst>
              <a:ext uri="{FF2B5EF4-FFF2-40B4-BE49-F238E27FC236}">
                <a16:creationId xmlns:a16="http://schemas.microsoft.com/office/drawing/2014/main" id="{B95B8FB9-5D9C-44ED-10EA-A4392D2544C9}"/>
              </a:ext>
            </a:extLst>
          </p:cNvPr>
          <p:cNvPicPr>
            <a:picLocks noChangeAspect="1"/>
          </p:cNvPicPr>
          <p:nvPr/>
        </p:nvPicPr>
        <p:blipFill>
          <a:blip r:embed="rId4"/>
          <a:stretch>
            <a:fillRect/>
          </a:stretch>
        </p:blipFill>
        <p:spPr>
          <a:xfrm>
            <a:off x="3501735" y="4507321"/>
            <a:ext cx="4252328" cy="2872989"/>
          </a:xfrm>
          <a:prstGeom prst="rect">
            <a:avLst/>
          </a:prstGeom>
        </p:spPr>
      </p:pic>
      <p:sp>
        <p:nvSpPr>
          <p:cNvPr id="16" name="テキスト ボックス 15">
            <a:extLst>
              <a:ext uri="{FF2B5EF4-FFF2-40B4-BE49-F238E27FC236}">
                <a16:creationId xmlns:a16="http://schemas.microsoft.com/office/drawing/2014/main" id="{E016B14E-0F4F-4E74-1A0A-F46D25AAAF66}"/>
              </a:ext>
            </a:extLst>
          </p:cNvPr>
          <p:cNvSpPr txBox="1"/>
          <p:nvPr/>
        </p:nvSpPr>
        <p:spPr>
          <a:xfrm>
            <a:off x="2857498" y="2088573"/>
            <a:ext cx="407484" cy="369332"/>
          </a:xfrm>
          <a:prstGeom prst="rect">
            <a:avLst/>
          </a:prstGeom>
          <a:noFill/>
        </p:spPr>
        <p:txBody>
          <a:bodyPr wrap="none" rtlCol="0">
            <a:spAutoFit/>
          </a:bodyPr>
          <a:lstStyle/>
          <a:p>
            <a:r>
              <a:rPr kumimoji="1" lang="en-US" altLang="ja-JP" dirty="0">
                <a:solidFill>
                  <a:srgbClr val="FF0000"/>
                </a:solidFill>
              </a:rPr>
              <a:t>F1</a:t>
            </a:r>
            <a:endParaRPr kumimoji="1" lang="ja-JP" altLang="en-US" dirty="0">
              <a:solidFill>
                <a:srgbClr val="FF0000"/>
              </a:solidFill>
            </a:endParaRPr>
          </a:p>
        </p:txBody>
      </p:sp>
      <p:sp>
        <p:nvSpPr>
          <p:cNvPr id="17" name="テキスト ボックス 16">
            <a:extLst>
              <a:ext uri="{FF2B5EF4-FFF2-40B4-BE49-F238E27FC236}">
                <a16:creationId xmlns:a16="http://schemas.microsoft.com/office/drawing/2014/main" id="{AE5FCC59-8C20-2BDA-9B29-F18973A9E4C7}"/>
              </a:ext>
            </a:extLst>
          </p:cNvPr>
          <p:cNvSpPr txBox="1"/>
          <p:nvPr/>
        </p:nvSpPr>
        <p:spPr>
          <a:xfrm>
            <a:off x="2864424" y="2667004"/>
            <a:ext cx="407484" cy="369332"/>
          </a:xfrm>
          <a:prstGeom prst="rect">
            <a:avLst/>
          </a:prstGeom>
          <a:noFill/>
        </p:spPr>
        <p:txBody>
          <a:bodyPr wrap="none" rtlCol="0">
            <a:spAutoFit/>
          </a:bodyPr>
          <a:lstStyle/>
          <a:p>
            <a:r>
              <a:rPr kumimoji="1" lang="en-US" altLang="ja-JP" dirty="0">
                <a:solidFill>
                  <a:srgbClr val="FF0000"/>
                </a:solidFill>
              </a:rPr>
              <a:t>F2</a:t>
            </a:r>
            <a:endParaRPr kumimoji="1" lang="ja-JP" altLang="en-US" dirty="0">
              <a:solidFill>
                <a:srgbClr val="FF0000"/>
              </a:solidFill>
            </a:endParaRPr>
          </a:p>
        </p:txBody>
      </p:sp>
      <p:sp>
        <p:nvSpPr>
          <p:cNvPr id="18" name="テキスト ボックス 17">
            <a:extLst>
              <a:ext uri="{FF2B5EF4-FFF2-40B4-BE49-F238E27FC236}">
                <a16:creationId xmlns:a16="http://schemas.microsoft.com/office/drawing/2014/main" id="{0EEAF761-7EC6-B1B7-1977-7C6FCA7840EF}"/>
              </a:ext>
            </a:extLst>
          </p:cNvPr>
          <p:cNvSpPr txBox="1"/>
          <p:nvPr/>
        </p:nvSpPr>
        <p:spPr>
          <a:xfrm>
            <a:off x="2874816" y="3207329"/>
            <a:ext cx="407484" cy="369332"/>
          </a:xfrm>
          <a:prstGeom prst="rect">
            <a:avLst/>
          </a:prstGeom>
          <a:noFill/>
        </p:spPr>
        <p:txBody>
          <a:bodyPr wrap="none" rtlCol="0">
            <a:spAutoFit/>
          </a:bodyPr>
          <a:lstStyle/>
          <a:p>
            <a:r>
              <a:rPr kumimoji="1" lang="en-US" altLang="ja-JP" dirty="0">
                <a:solidFill>
                  <a:srgbClr val="FF0000"/>
                </a:solidFill>
              </a:rPr>
              <a:t>F3</a:t>
            </a:r>
            <a:endParaRPr kumimoji="1" lang="ja-JP" altLang="en-US" dirty="0">
              <a:solidFill>
                <a:srgbClr val="FF0000"/>
              </a:solidFill>
            </a:endParaRPr>
          </a:p>
        </p:txBody>
      </p:sp>
      <p:sp>
        <p:nvSpPr>
          <p:cNvPr id="19" name="テキスト ボックス 18">
            <a:extLst>
              <a:ext uri="{FF2B5EF4-FFF2-40B4-BE49-F238E27FC236}">
                <a16:creationId xmlns:a16="http://schemas.microsoft.com/office/drawing/2014/main" id="{07DC930F-130C-A4F5-E050-F4CB22E7D344}"/>
              </a:ext>
            </a:extLst>
          </p:cNvPr>
          <p:cNvSpPr txBox="1"/>
          <p:nvPr/>
        </p:nvSpPr>
        <p:spPr>
          <a:xfrm>
            <a:off x="4149435" y="2112818"/>
            <a:ext cx="514885" cy="369332"/>
          </a:xfrm>
          <a:prstGeom prst="rect">
            <a:avLst/>
          </a:prstGeom>
          <a:noFill/>
        </p:spPr>
        <p:txBody>
          <a:bodyPr wrap="none" rtlCol="0">
            <a:spAutoFit/>
          </a:bodyPr>
          <a:lstStyle/>
          <a:p>
            <a:r>
              <a:rPr kumimoji="1" lang="en-US" altLang="ja-JP" dirty="0">
                <a:solidFill>
                  <a:srgbClr val="FF0000"/>
                </a:solidFill>
              </a:rPr>
              <a:t>AM</a:t>
            </a:r>
            <a:endParaRPr kumimoji="1" lang="ja-JP" altLang="en-US" dirty="0">
              <a:solidFill>
                <a:srgbClr val="FF0000"/>
              </a:solidFill>
            </a:endParaRPr>
          </a:p>
        </p:txBody>
      </p:sp>
      <p:sp>
        <p:nvSpPr>
          <p:cNvPr id="21" name="テキスト ボックス 20">
            <a:extLst>
              <a:ext uri="{FF2B5EF4-FFF2-40B4-BE49-F238E27FC236}">
                <a16:creationId xmlns:a16="http://schemas.microsoft.com/office/drawing/2014/main" id="{CD1C6989-0FEE-895B-BE5C-EE1BC4C71515}"/>
              </a:ext>
            </a:extLst>
          </p:cNvPr>
          <p:cNvSpPr txBox="1"/>
          <p:nvPr/>
        </p:nvSpPr>
        <p:spPr>
          <a:xfrm>
            <a:off x="1510143" y="5676902"/>
            <a:ext cx="407484" cy="369332"/>
          </a:xfrm>
          <a:prstGeom prst="rect">
            <a:avLst/>
          </a:prstGeom>
          <a:noFill/>
        </p:spPr>
        <p:txBody>
          <a:bodyPr wrap="none" rtlCol="0">
            <a:spAutoFit/>
          </a:bodyPr>
          <a:lstStyle/>
          <a:p>
            <a:r>
              <a:rPr kumimoji="1" lang="en-US" altLang="ja-JP" dirty="0">
                <a:solidFill>
                  <a:srgbClr val="FF0000"/>
                </a:solidFill>
              </a:rPr>
              <a:t>F3</a:t>
            </a:r>
            <a:endParaRPr kumimoji="1" lang="ja-JP" altLang="en-US" dirty="0">
              <a:solidFill>
                <a:srgbClr val="FF0000"/>
              </a:solidFill>
            </a:endParaRPr>
          </a:p>
        </p:txBody>
      </p:sp>
      <p:sp>
        <p:nvSpPr>
          <p:cNvPr id="22" name="テキスト ボックス 21">
            <a:extLst>
              <a:ext uri="{FF2B5EF4-FFF2-40B4-BE49-F238E27FC236}">
                <a16:creationId xmlns:a16="http://schemas.microsoft.com/office/drawing/2014/main" id="{E6303FC6-3A02-9843-1108-D90B926F68B4}"/>
              </a:ext>
            </a:extLst>
          </p:cNvPr>
          <p:cNvSpPr txBox="1"/>
          <p:nvPr/>
        </p:nvSpPr>
        <p:spPr>
          <a:xfrm>
            <a:off x="2005446" y="5683825"/>
            <a:ext cx="688009" cy="369332"/>
          </a:xfrm>
          <a:prstGeom prst="rect">
            <a:avLst/>
          </a:prstGeom>
          <a:noFill/>
        </p:spPr>
        <p:txBody>
          <a:bodyPr wrap="none" rtlCol="0">
            <a:spAutoFit/>
          </a:bodyPr>
          <a:lstStyle/>
          <a:p>
            <a:r>
              <a:rPr kumimoji="1" lang="en-US" altLang="ja-JP">
                <a:solidFill>
                  <a:srgbClr val="FF0000"/>
                </a:solidFill>
              </a:rPr>
              <a:t>F1,F2</a:t>
            </a:r>
            <a:endParaRPr kumimoji="1" lang="ja-JP" altLang="en-US" dirty="0">
              <a:solidFill>
                <a:srgbClr val="FF0000"/>
              </a:solidFill>
            </a:endParaRPr>
          </a:p>
        </p:txBody>
      </p:sp>
      <p:pic>
        <p:nvPicPr>
          <p:cNvPr id="25" name="図 24">
            <a:extLst>
              <a:ext uri="{FF2B5EF4-FFF2-40B4-BE49-F238E27FC236}">
                <a16:creationId xmlns:a16="http://schemas.microsoft.com/office/drawing/2014/main" id="{841DD4B9-994D-22B9-0C8B-8538D36A4EE6}"/>
              </a:ext>
            </a:extLst>
          </p:cNvPr>
          <p:cNvPicPr>
            <a:picLocks noChangeAspect="1"/>
          </p:cNvPicPr>
          <p:nvPr/>
        </p:nvPicPr>
        <p:blipFill rotWithShape="1">
          <a:blip r:embed="rId5"/>
          <a:srcRect l="31326" t="13498" r="42142" b="6777"/>
          <a:stretch/>
        </p:blipFill>
        <p:spPr>
          <a:xfrm>
            <a:off x="7763311" y="2780154"/>
            <a:ext cx="2836718" cy="4193184"/>
          </a:xfrm>
          <a:prstGeom prst="rect">
            <a:avLst/>
          </a:prstGeom>
        </p:spPr>
      </p:pic>
      <p:sp>
        <p:nvSpPr>
          <p:cNvPr id="26" name="テキスト ボックス 25">
            <a:extLst>
              <a:ext uri="{FF2B5EF4-FFF2-40B4-BE49-F238E27FC236}">
                <a16:creationId xmlns:a16="http://schemas.microsoft.com/office/drawing/2014/main" id="{4686AF2B-FCC6-FB65-76FB-42290786B9E1}"/>
              </a:ext>
            </a:extLst>
          </p:cNvPr>
          <p:cNvSpPr txBox="1"/>
          <p:nvPr/>
        </p:nvSpPr>
        <p:spPr>
          <a:xfrm>
            <a:off x="7626927" y="2111973"/>
            <a:ext cx="3064886" cy="646331"/>
          </a:xfrm>
          <a:prstGeom prst="rect">
            <a:avLst/>
          </a:prstGeom>
          <a:noFill/>
        </p:spPr>
        <p:txBody>
          <a:bodyPr wrap="square" rtlCol="0">
            <a:spAutoFit/>
          </a:bodyPr>
          <a:lstStyle/>
          <a:p>
            <a:r>
              <a:rPr kumimoji="1" lang="en-US" altLang="ja-JP" dirty="0"/>
              <a:t>Pre-heat extraction to reduce spike after deceleration</a:t>
            </a:r>
            <a:endParaRPr kumimoji="1" lang="ja-JP" altLang="en-US" dirty="0"/>
          </a:p>
        </p:txBody>
      </p:sp>
      <p:sp>
        <p:nvSpPr>
          <p:cNvPr id="27" name="テキスト ボックス 26">
            <a:extLst>
              <a:ext uri="{FF2B5EF4-FFF2-40B4-BE49-F238E27FC236}">
                <a16:creationId xmlns:a16="http://schemas.microsoft.com/office/drawing/2014/main" id="{A34A19E4-4DA4-1AEF-FA49-58469EA8AC8A}"/>
              </a:ext>
            </a:extLst>
          </p:cNvPr>
          <p:cNvSpPr txBox="1"/>
          <p:nvPr/>
        </p:nvSpPr>
        <p:spPr>
          <a:xfrm>
            <a:off x="7197161" y="5228479"/>
            <a:ext cx="135543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dirty="0">
                <a:solidFill>
                  <a:srgbClr val="0070C0"/>
                </a:solidFill>
              </a:rPr>
              <a:t>Beam Dump</a:t>
            </a:r>
            <a:endParaRPr kumimoji="1" lang="ja-JP" altLang="en-US" dirty="0">
              <a:solidFill>
                <a:srgbClr val="0070C0"/>
              </a:solidFill>
            </a:endParaRPr>
          </a:p>
        </p:txBody>
      </p:sp>
      <p:sp>
        <p:nvSpPr>
          <p:cNvPr id="28" name="テキスト ボックス 27">
            <a:extLst>
              <a:ext uri="{FF2B5EF4-FFF2-40B4-BE49-F238E27FC236}">
                <a16:creationId xmlns:a16="http://schemas.microsoft.com/office/drawing/2014/main" id="{C6052739-7FAC-715D-2F73-1DE7EAA4090F}"/>
              </a:ext>
            </a:extLst>
          </p:cNvPr>
          <p:cNvSpPr txBox="1"/>
          <p:nvPr/>
        </p:nvSpPr>
        <p:spPr>
          <a:xfrm>
            <a:off x="7276824" y="4528821"/>
            <a:ext cx="187756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dirty="0">
                <a:solidFill>
                  <a:srgbClr val="00B050"/>
                </a:solidFill>
              </a:rPr>
              <a:t>Treatment Room</a:t>
            </a:r>
            <a:endParaRPr kumimoji="1" lang="ja-JP" altLang="en-US" dirty="0">
              <a:solidFill>
                <a:srgbClr val="00B050"/>
              </a:solidFill>
            </a:endParaRPr>
          </a:p>
        </p:txBody>
      </p:sp>
      <p:sp>
        <p:nvSpPr>
          <p:cNvPr id="29" name="テキスト ボックス 28">
            <a:extLst>
              <a:ext uri="{FF2B5EF4-FFF2-40B4-BE49-F238E27FC236}">
                <a16:creationId xmlns:a16="http://schemas.microsoft.com/office/drawing/2014/main" id="{9370C60B-AEFD-3E25-B3FB-803E33643F54}"/>
              </a:ext>
            </a:extLst>
          </p:cNvPr>
          <p:cNvSpPr txBox="1"/>
          <p:nvPr/>
        </p:nvSpPr>
        <p:spPr>
          <a:xfrm>
            <a:off x="7543525" y="3829168"/>
            <a:ext cx="108093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dirty="0">
                <a:solidFill>
                  <a:schemeClr val="tx1"/>
                </a:solidFill>
              </a:rPr>
              <a:t>RFKO AM</a:t>
            </a:r>
            <a:endParaRPr kumimoji="1" lang="ja-JP" altLang="en-US" dirty="0">
              <a:solidFill>
                <a:schemeClr val="tx1"/>
              </a:solidFill>
            </a:endParaRPr>
          </a:p>
        </p:txBody>
      </p:sp>
    </p:spTree>
    <p:extLst>
      <p:ext uri="{BB962C8B-B14F-4D97-AF65-F5344CB8AC3E}">
        <p14:creationId xmlns:p14="http://schemas.microsoft.com/office/powerpoint/2010/main" val="4176180093"/>
      </p:ext>
    </p:extLst>
  </p:cSld>
  <p:clrMapOvr>
    <a:masterClrMapping/>
  </p:clrMapOvr>
  <mc:AlternateContent xmlns:mc="http://schemas.openxmlformats.org/markup-compatibility/2006">
    <mc:Choice xmlns:p14="http://schemas.microsoft.com/office/powerpoint/2010/main" Requires="p14">
      <p:transition spd="slow" p14:dur="2000" advTm="51483"/>
    </mc:Choice>
    <mc:Fallback>
      <p:transition spd="slow" advTm="5148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891E35-5D63-2E53-C1B4-A4594F1ED6A1}"/>
              </a:ext>
            </a:extLst>
          </p:cNvPr>
          <p:cNvSpPr>
            <a:spLocks noGrp="1"/>
          </p:cNvSpPr>
          <p:nvPr>
            <p:ph type="title"/>
          </p:nvPr>
        </p:nvSpPr>
        <p:spPr/>
        <p:txBody>
          <a:bodyPr/>
          <a:lstStyle/>
          <a:p>
            <a:r>
              <a:rPr kumimoji="1" lang="en-US" altLang="ja-JP" dirty="0"/>
              <a:t>600 Energy Operation</a:t>
            </a:r>
            <a:endParaRPr kumimoji="1" lang="ja-JP" altLang="en-US" dirty="0"/>
          </a:p>
        </p:txBody>
      </p:sp>
      <p:sp>
        <p:nvSpPr>
          <p:cNvPr id="3" name="コンテンツ プレースホルダー 2">
            <a:extLst>
              <a:ext uri="{FF2B5EF4-FFF2-40B4-BE49-F238E27FC236}">
                <a16:creationId xmlns:a16="http://schemas.microsoft.com/office/drawing/2014/main" id="{263EFDB7-EB9A-D568-D7D5-9D0C8BB60ED7}"/>
              </a:ext>
            </a:extLst>
          </p:cNvPr>
          <p:cNvSpPr>
            <a:spLocks noGrp="1"/>
          </p:cNvSpPr>
          <p:nvPr>
            <p:ph idx="1"/>
          </p:nvPr>
        </p:nvSpPr>
        <p:spPr/>
        <p:txBody>
          <a:bodyPr/>
          <a:lstStyle/>
          <a:p>
            <a:r>
              <a:rPr kumimoji="1" lang="en-US" altLang="ja-JP" dirty="0"/>
              <a:t>Beam range is fully controlled by synchrotron energy</a:t>
            </a:r>
          </a:p>
          <a:p>
            <a:r>
              <a:rPr lang="en-US" altLang="ja-JP" dirty="0"/>
              <a:t>No range shifter … effective to downsize gantry</a:t>
            </a:r>
            <a:endParaRPr kumimoji="1" lang="en-US" altLang="ja-JP" dirty="0"/>
          </a:p>
          <a:p>
            <a:r>
              <a:rPr kumimoji="1" lang="en-US" altLang="ja-JP" dirty="0"/>
              <a:t>Extended Flattop Operation was developed in QST (200 energies for 1.5 or 2 mm step)</a:t>
            </a:r>
            <a:endParaRPr kumimoji="1" lang="ja-JP" altLang="en-US" dirty="0"/>
          </a:p>
          <a:p>
            <a:r>
              <a:rPr kumimoji="1" lang="en-US" altLang="ja-JP" dirty="0"/>
              <a:t>In Yamagata, 600 energies</a:t>
            </a:r>
            <a:r>
              <a:rPr lang="en-US" altLang="ja-JP" dirty="0"/>
              <a:t> for 0.5 mm step</a:t>
            </a:r>
          </a:p>
        </p:txBody>
      </p:sp>
      <p:sp>
        <p:nvSpPr>
          <p:cNvPr id="4" name="フッター プレースホルダー 3">
            <a:extLst>
              <a:ext uri="{FF2B5EF4-FFF2-40B4-BE49-F238E27FC236}">
                <a16:creationId xmlns:a16="http://schemas.microsoft.com/office/drawing/2014/main" id="{53C342A2-9EDD-F6CF-BD16-43948247540D}"/>
              </a:ext>
            </a:extLst>
          </p:cNvPr>
          <p:cNvSpPr>
            <a:spLocks noGrp="1"/>
          </p:cNvSpPr>
          <p:nvPr>
            <p:ph type="ftr" sz="quarter" idx="11"/>
          </p:nvPr>
        </p:nvSpPr>
        <p:spPr/>
        <p:txBody>
          <a:bodyPr/>
          <a:lstStyle/>
          <a:p>
            <a:r>
              <a:rPr lang="en-US" altLang="ja-JP"/>
              <a:t>H. Souda, 5th Slow Extraction Workshop, 12 Feb 2024</a:t>
            </a:r>
            <a:endParaRPr lang="en-US" dirty="0"/>
          </a:p>
        </p:txBody>
      </p:sp>
      <p:sp>
        <p:nvSpPr>
          <p:cNvPr id="5" name="スライド番号プレースホルダー 4">
            <a:extLst>
              <a:ext uri="{FF2B5EF4-FFF2-40B4-BE49-F238E27FC236}">
                <a16:creationId xmlns:a16="http://schemas.microsoft.com/office/drawing/2014/main" id="{3D23CDD1-7D7C-47D2-BC76-A29E812CCB08}"/>
              </a:ext>
            </a:extLst>
          </p:cNvPr>
          <p:cNvSpPr>
            <a:spLocks noGrp="1"/>
          </p:cNvSpPr>
          <p:nvPr>
            <p:ph type="sldNum" sz="quarter" idx="12"/>
          </p:nvPr>
        </p:nvSpPr>
        <p:spPr/>
        <p:txBody>
          <a:bodyPr/>
          <a:lstStyle/>
          <a:p>
            <a:fld id="{6C5110E4-F973-2747-942D-0B6DD9EF49FE}" type="slidenum">
              <a:rPr lang="en-US" smtClean="0"/>
              <a:pPr/>
              <a:t>11</a:t>
            </a:fld>
            <a:endParaRPr lang="en-US" dirty="0"/>
          </a:p>
        </p:txBody>
      </p:sp>
      <p:sp>
        <p:nvSpPr>
          <p:cNvPr id="6" name="スライド番号プレースホルダー 4">
            <a:extLst>
              <a:ext uri="{FF2B5EF4-FFF2-40B4-BE49-F238E27FC236}">
                <a16:creationId xmlns:a16="http://schemas.microsoft.com/office/drawing/2014/main" id="{5D080BE7-025A-0738-BB7E-4589D11DC380}"/>
              </a:ext>
            </a:extLst>
          </p:cNvPr>
          <p:cNvSpPr txBox="1">
            <a:spLocks/>
          </p:cNvSpPr>
          <p:nvPr/>
        </p:nvSpPr>
        <p:spPr>
          <a:xfrm>
            <a:off x="7197440" y="6917462"/>
            <a:ext cx="2743200" cy="365125"/>
          </a:xfrm>
          <a:prstGeom prst="rect">
            <a:avLst/>
          </a:prstGeom>
        </p:spPr>
        <p:txBody>
          <a:bodyPr vert="horz" lIns="91440" tIns="45720" rIns="91440" bIns="45720" rtlCol="0" anchor="b"/>
          <a:lstStyle>
            <a:defPPr>
              <a:defRPr lang="en-US"/>
            </a:defPPr>
            <a:lvl1pPr marL="0" algn="ctr" defTabSz="457200" rtl="0" eaLnBrk="1" latinLnBrk="0" hangingPunct="1">
              <a:defRPr sz="1764" kern="1200" baseline="0">
                <a:solidFill>
                  <a:schemeClr val="tx1">
                    <a:tint val="75000"/>
                  </a:schemeClr>
                </a:solidFill>
                <a:latin typeface="+mn-lt"/>
                <a:ea typeface="+mn-ea"/>
                <a:cs typeface="Times New Roman"/>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C5110E4-F973-2747-942D-0B6DD9EF49FE}" type="slidenum">
              <a:rPr lang="en-US" smtClean="0"/>
              <a:pPr/>
              <a:t>11</a:t>
            </a:fld>
            <a:endParaRPr lang="en-US" dirty="0"/>
          </a:p>
        </p:txBody>
      </p:sp>
      <p:pic>
        <p:nvPicPr>
          <p:cNvPr id="7" name="コンテンツ プレースホルダー 7">
            <a:extLst>
              <a:ext uri="{FF2B5EF4-FFF2-40B4-BE49-F238E27FC236}">
                <a16:creationId xmlns:a16="http://schemas.microsoft.com/office/drawing/2014/main" id="{491C0A18-BA06-85A1-A60D-AF8D8695CD0F}"/>
              </a:ext>
            </a:extLst>
          </p:cNvPr>
          <p:cNvPicPr>
            <a:picLocks noChangeAspect="1"/>
          </p:cNvPicPr>
          <p:nvPr/>
        </p:nvPicPr>
        <p:blipFill rotWithShape="1">
          <a:blip r:embed="rId2"/>
          <a:srcRect t="13482" b="7074"/>
          <a:stretch/>
        </p:blipFill>
        <p:spPr>
          <a:xfrm>
            <a:off x="4515782" y="4519024"/>
            <a:ext cx="6129790" cy="2739239"/>
          </a:xfrm>
          <a:prstGeom prst="rect">
            <a:avLst/>
          </a:prstGeom>
        </p:spPr>
      </p:pic>
      <p:sp>
        <p:nvSpPr>
          <p:cNvPr id="8" name="テキスト ボックス 7">
            <a:extLst>
              <a:ext uri="{FF2B5EF4-FFF2-40B4-BE49-F238E27FC236}">
                <a16:creationId xmlns:a16="http://schemas.microsoft.com/office/drawing/2014/main" id="{3397B62D-3325-722C-AB9E-4B94170DF26B}"/>
              </a:ext>
            </a:extLst>
          </p:cNvPr>
          <p:cNvSpPr txBox="1"/>
          <p:nvPr/>
        </p:nvSpPr>
        <p:spPr>
          <a:xfrm>
            <a:off x="4729893" y="4471379"/>
            <a:ext cx="4550347" cy="369332"/>
          </a:xfrm>
          <a:prstGeom prst="rect">
            <a:avLst/>
          </a:prstGeom>
          <a:noFill/>
        </p:spPr>
        <p:txBody>
          <a:bodyPr wrap="square" rtlCol="0">
            <a:spAutoFit/>
          </a:bodyPr>
          <a:lstStyle/>
          <a:p>
            <a:r>
              <a:rPr kumimoji="1" lang="en-US" altLang="ja-JP" dirty="0">
                <a:solidFill>
                  <a:schemeClr val="bg1"/>
                </a:solidFill>
              </a:rPr>
              <a:t>Bending Magnet Current (Beam Energy)</a:t>
            </a:r>
            <a:endParaRPr kumimoji="1" lang="ja-JP" altLang="en-US" dirty="0">
              <a:solidFill>
                <a:schemeClr val="bg1"/>
              </a:solidFill>
            </a:endParaRPr>
          </a:p>
        </p:txBody>
      </p:sp>
      <p:sp>
        <p:nvSpPr>
          <p:cNvPr id="9" name="テキスト ボックス 8">
            <a:extLst>
              <a:ext uri="{FF2B5EF4-FFF2-40B4-BE49-F238E27FC236}">
                <a16:creationId xmlns:a16="http://schemas.microsoft.com/office/drawing/2014/main" id="{DFD8F0CA-5A46-51ED-1317-3C91FF321130}"/>
              </a:ext>
            </a:extLst>
          </p:cNvPr>
          <p:cNvSpPr txBox="1"/>
          <p:nvPr/>
        </p:nvSpPr>
        <p:spPr>
          <a:xfrm>
            <a:off x="4729892" y="4897578"/>
            <a:ext cx="4372547" cy="369332"/>
          </a:xfrm>
          <a:prstGeom prst="rect">
            <a:avLst/>
          </a:prstGeom>
          <a:noFill/>
        </p:spPr>
        <p:txBody>
          <a:bodyPr wrap="square" rtlCol="0">
            <a:spAutoFit/>
          </a:bodyPr>
          <a:lstStyle/>
          <a:p>
            <a:r>
              <a:rPr kumimoji="1" lang="en-US" altLang="ja-JP" dirty="0">
                <a:solidFill>
                  <a:schemeClr val="bg1"/>
                </a:solidFill>
              </a:rPr>
              <a:t>Beam Current</a:t>
            </a:r>
            <a:endParaRPr kumimoji="1" lang="ja-JP" altLang="en-US" dirty="0">
              <a:solidFill>
                <a:schemeClr val="bg1"/>
              </a:solidFill>
            </a:endParaRPr>
          </a:p>
        </p:txBody>
      </p:sp>
      <p:sp>
        <p:nvSpPr>
          <p:cNvPr id="10" name="テキスト ボックス 9">
            <a:extLst>
              <a:ext uri="{FF2B5EF4-FFF2-40B4-BE49-F238E27FC236}">
                <a16:creationId xmlns:a16="http://schemas.microsoft.com/office/drawing/2014/main" id="{3E18B6BF-D5EE-5010-B0C5-E2612EE463CB}"/>
              </a:ext>
            </a:extLst>
          </p:cNvPr>
          <p:cNvSpPr txBox="1"/>
          <p:nvPr/>
        </p:nvSpPr>
        <p:spPr>
          <a:xfrm>
            <a:off x="4681088" y="5578066"/>
            <a:ext cx="3041285" cy="369332"/>
          </a:xfrm>
          <a:prstGeom prst="rect">
            <a:avLst/>
          </a:prstGeom>
          <a:noFill/>
        </p:spPr>
        <p:txBody>
          <a:bodyPr wrap="square" rtlCol="0">
            <a:spAutoFit/>
          </a:bodyPr>
          <a:lstStyle/>
          <a:p>
            <a:r>
              <a:rPr kumimoji="1" lang="en-US" altLang="ja-JP" dirty="0">
                <a:solidFill>
                  <a:schemeClr val="bg1"/>
                </a:solidFill>
              </a:rPr>
              <a:t>Extraction control signal</a:t>
            </a:r>
            <a:endParaRPr kumimoji="1" lang="ja-JP" altLang="en-US" dirty="0">
              <a:solidFill>
                <a:schemeClr val="bg1"/>
              </a:solidFill>
            </a:endParaRPr>
          </a:p>
        </p:txBody>
      </p:sp>
      <p:sp>
        <p:nvSpPr>
          <p:cNvPr id="11" name="テキスト ボックス 10">
            <a:extLst>
              <a:ext uri="{FF2B5EF4-FFF2-40B4-BE49-F238E27FC236}">
                <a16:creationId xmlns:a16="http://schemas.microsoft.com/office/drawing/2014/main" id="{E1640DCA-BA83-A2C1-6E02-8F4D3CC2222B}"/>
              </a:ext>
            </a:extLst>
          </p:cNvPr>
          <p:cNvSpPr txBox="1"/>
          <p:nvPr/>
        </p:nvSpPr>
        <p:spPr>
          <a:xfrm>
            <a:off x="4729892" y="6637108"/>
            <a:ext cx="2831615" cy="369332"/>
          </a:xfrm>
          <a:prstGeom prst="rect">
            <a:avLst/>
          </a:prstGeom>
          <a:noFill/>
        </p:spPr>
        <p:txBody>
          <a:bodyPr wrap="square" rtlCol="0">
            <a:spAutoFit/>
          </a:bodyPr>
          <a:lstStyle/>
          <a:p>
            <a:r>
              <a:rPr kumimoji="1" lang="en-US" altLang="ja-JP" dirty="0">
                <a:solidFill>
                  <a:schemeClr val="bg1"/>
                </a:solidFill>
              </a:rPr>
              <a:t>Dose on treatment room</a:t>
            </a:r>
            <a:endParaRPr kumimoji="1" lang="ja-JP" altLang="en-US" dirty="0">
              <a:solidFill>
                <a:schemeClr val="bg1"/>
              </a:solidFill>
            </a:endParaRPr>
          </a:p>
        </p:txBody>
      </p:sp>
      <p:sp>
        <p:nvSpPr>
          <p:cNvPr id="12" name="テキスト ボックス 11">
            <a:extLst>
              <a:ext uri="{FF2B5EF4-FFF2-40B4-BE49-F238E27FC236}">
                <a16:creationId xmlns:a16="http://schemas.microsoft.com/office/drawing/2014/main" id="{FCAA0E9A-A862-E1B0-807D-4A7A02CAC14C}"/>
              </a:ext>
            </a:extLst>
          </p:cNvPr>
          <p:cNvSpPr txBox="1"/>
          <p:nvPr/>
        </p:nvSpPr>
        <p:spPr>
          <a:xfrm>
            <a:off x="4669586" y="6315421"/>
            <a:ext cx="3041285" cy="369332"/>
          </a:xfrm>
          <a:prstGeom prst="rect">
            <a:avLst/>
          </a:prstGeom>
          <a:noFill/>
        </p:spPr>
        <p:txBody>
          <a:bodyPr wrap="square" rtlCol="0">
            <a:spAutoFit/>
          </a:bodyPr>
          <a:lstStyle/>
          <a:p>
            <a:r>
              <a:rPr kumimoji="1" lang="en-US" altLang="ja-JP" dirty="0">
                <a:solidFill>
                  <a:schemeClr val="bg1"/>
                </a:solidFill>
              </a:rPr>
              <a:t>Extraction gate signal</a:t>
            </a:r>
            <a:endParaRPr kumimoji="1" lang="ja-JP" altLang="en-US" dirty="0">
              <a:solidFill>
                <a:schemeClr val="bg1"/>
              </a:solidFill>
            </a:endParaRPr>
          </a:p>
        </p:txBody>
      </p:sp>
      <p:pic>
        <p:nvPicPr>
          <p:cNvPr id="13" name="Picture 4">
            <a:extLst>
              <a:ext uri="{FF2B5EF4-FFF2-40B4-BE49-F238E27FC236}">
                <a16:creationId xmlns:a16="http://schemas.microsoft.com/office/drawing/2014/main" id="{44D353DA-FBB5-343A-EC79-A932FD13C3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99" y="3950547"/>
            <a:ext cx="4338406" cy="3168694"/>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AA375B10-DCB6-31A9-77B2-725A5284CABF}"/>
              </a:ext>
            </a:extLst>
          </p:cNvPr>
          <p:cNvSpPr txBox="1"/>
          <p:nvPr/>
        </p:nvSpPr>
        <p:spPr>
          <a:xfrm>
            <a:off x="-50972" y="7013595"/>
            <a:ext cx="4820401" cy="307777"/>
          </a:xfrm>
          <a:prstGeom prst="rect">
            <a:avLst/>
          </a:prstGeom>
          <a:noFill/>
        </p:spPr>
        <p:txBody>
          <a:bodyPr wrap="square" rtlCol="0">
            <a:spAutoFit/>
          </a:bodyPr>
          <a:lstStyle/>
          <a:p>
            <a:r>
              <a:rPr kumimoji="1" lang="en-US" altLang="ja-JP" sz="1400" dirty="0">
                <a:latin typeface="Times New Roman" panose="02020603050405020304" pitchFamily="18" charset="0"/>
                <a:cs typeface="Times New Roman" panose="02020603050405020304" pitchFamily="18" charset="0"/>
              </a:rPr>
              <a:t>K. Mizushima et al. </a:t>
            </a:r>
            <a:r>
              <a:rPr kumimoji="1" lang="en-US" altLang="ja-JP" sz="1400" dirty="0" err="1">
                <a:latin typeface="Times New Roman" panose="02020603050405020304" pitchFamily="18" charset="0"/>
                <a:cs typeface="Times New Roman" panose="02020603050405020304" pitchFamily="18" charset="0"/>
              </a:rPr>
              <a:t>Nucl</a:t>
            </a:r>
            <a:r>
              <a:rPr kumimoji="1" lang="en-US" altLang="ja-JP" sz="1400" dirty="0">
                <a:latin typeface="Times New Roman" panose="02020603050405020304" pitchFamily="18" charset="0"/>
                <a:cs typeface="Times New Roman" panose="02020603050405020304" pitchFamily="18" charset="0"/>
              </a:rPr>
              <a:t>. </a:t>
            </a:r>
            <a:r>
              <a:rPr kumimoji="1" lang="en-US" altLang="ja-JP" sz="1400" dirty="0" err="1">
                <a:latin typeface="Times New Roman" panose="02020603050405020304" pitchFamily="18" charset="0"/>
                <a:cs typeface="Times New Roman" panose="02020603050405020304" pitchFamily="18" charset="0"/>
              </a:rPr>
              <a:t>Instrum</a:t>
            </a:r>
            <a:r>
              <a:rPr kumimoji="1" lang="en-US" altLang="ja-JP" sz="1400" dirty="0">
                <a:latin typeface="Times New Roman" panose="02020603050405020304" pitchFamily="18" charset="0"/>
                <a:cs typeface="Times New Roman" panose="02020603050405020304" pitchFamily="18" charset="0"/>
              </a:rPr>
              <a:t>. Meth. B406, 347 (2017)</a:t>
            </a:r>
            <a:endParaRPr kumimoji="1" lang="ja-JP" alt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4533117"/>
      </p:ext>
    </p:extLst>
  </p:cSld>
  <p:clrMapOvr>
    <a:masterClrMapping/>
  </p:clrMapOvr>
  <mc:AlternateContent xmlns:mc="http://schemas.openxmlformats.org/markup-compatibility/2006">
    <mc:Choice xmlns:p14="http://schemas.microsoft.com/office/powerpoint/2010/main" Requires="p14">
      <p:transition spd="slow" p14:dur="2000" advTm="39342"/>
    </mc:Choice>
    <mc:Fallback>
      <p:transition spd="slow" advTm="3934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FF3225-8B8E-BE45-4C5A-9ECA8628905B}"/>
              </a:ext>
            </a:extLst>
          </p:cNvPr>
          <p:cNvSpPr>
            <a:spLocks noGrp="1"/>
          </p:cNvSpPr>
          <p:nvPr>
            <p:ph type="title"/>
          </p:nvPr>
        </p:nvSpPr>
        <p:spPr/>
        <p:txBody>
          <a:bodyPr/>
          <a:lstStyle/>
          <a:p>
            <a:r>
              <a:rPr kumimoji="1" lang="en-US" altLang="ja-JP" dirty="0"/>
              <a:t>Spill Improvement</a:t>
            </a:r>
            <a:endParaRPr kumimoji="1" lang="ja-JP" altLang="en-US" dirty="0"/>
          </a:p>
        </p:txBody>
      </p:sp>
      <p:sp>
        <p:nvSpPr>
          <p:cNvPr id="3" name="コンテンツ プレースホルダー 2">
            <a:extLst>
              <a:ext uri="{FF2B5EF4-FFF2-40B4-BE49-F238E27FC236}">
                <a16:creationId xmlns:a16="http://schemas.microsoft.com/office/drawing/2014/main" id="{61C63903-D6B0-28CD-538B-5CBB0197E65B}"/>
              </a:ext>
            </a:extLst>
          </p:cNvPr>
          <p:cNvSpPr>
            <a:spLocks noGrp="1"/>
          </p:cNvSpPr>
          <p:nvPr>
            <p:ph idx="1"/>
          </p:nvPr>
        </p:nvSpPr>
        <p:spPr>
          <a:xfrm>
            <a:off x="-10391" y="868949"/>
            <a:ext cx="6502837" cy="5904794"/>
          </a:xfrm>
        </p:spPr>
        <p:txBody>
          <a:bodyPr>
            <a:normAutofit/>
          </a:bodyPr>
          <a:lstStyle/>
          <a:p>
            <a:r>
              <a:rPr lang="en-US" altLang="ja-JP" sz="2800" dirty="0"/>
              <a:t>Reduce Ripple</a:t>
            </a:r>
          </a:p>
          <a:p>
            <a:pPr lvl="1"/>
            <a:r>
              <a:rPr lang="en-US" altLang="ja-JP" sz="2400" dirty="0"/>
              <a:t>Change F1(=F2) lower to excite low number of particle</a:t>
            </a:r>
          </a:p>
          <a:p>
            <a:pPr lvl="1"/>
            <a:r>
              <a:rPr lang="en-US" altLang="ja-JP" sz="2400" dirty="0"/>
              <a:t>Change F1A(=F2A) lower to kick weaker</a:t>
            </a:r>
          </a:p>
          <a:p>
            <a:r>
              <a:rPr lang="en-US" altLang="ja-JP" sz="2800" dirty="0"/>
              <a:t>Increase Efficiency</a:t>
            </a:r>
          </a:p>
          <a:p>
            <a:pPr lvl="1"/>
            <a:r>
              <a:rPr lang="en-US" altLang="ja-JP" sz="2400" dirty="0"/>
              <a:t>Change F3A larger to increase turn separation</a:t>
            </a:r>
          </a:p>
          <a:p>
            <a:r>
              <a:rPr lang="en-US" altLang="ja-JP" sz="2800" dirty="0"/>
              <a:t>For 600 Energies…</a:t>
            </a:r>
          </a:p>
          <a:p>
            <a:pPr lvl="1"/>
            <a:r>
              <a:rPr lang="en-US" altLang="ja-JP" sz="2359" dirty="0"/>
              <a:t>Manual optimization for several energy and interpolate</a:t>
            </a:r>
          </a:p>
          <a:p>
            <a:endParaRPr lang="en-US" altLang="ja-JP" sz="3200" dirty="0"/>
          </a:p>
        </p:txBody>
      </p:sp>
      <p:sp>
        <p:nvSpPr>
          <p:cNvPr id="4" name="フッター プレースホルダー 3">
            <a:extLst>
              <a:ext uri="{FF2B5EF4-FFF2-40B4-BE49-F238E27FC236}">
                <a16:creationId xmlns:a16="http://schemas.microsoft.com/office/drawing/2014/main" id="{E8C4F6D8-24DD-D0D7-77D8-90938E2F19A6}"/>
              </a:ext>
            </a:extLst>
          </p:cNvPr>
          <p:cNvSpPr>
            <a:spLocks noGrp="1"/>
          </p:cNvSpPr>
          <p:nvPr>
            <p:ph type="ftr" sz="quarter" idx="11"/>
          </p:nvPr>
        </p:nvSpPr>
        <p:spPr/>
        <p:txBody>
          <a:bodyPr/>
          <a:lstStyle/>
          <a:p>
            <a:r>
              <a:rPr lang="en-US" altLang="ja-JP"/>
              <a:t>H. Souda, 5th Slow Extraction Workshop, 12 Feb 2024</a:t>
            </a:r>
            <a:endParaRPr lang="en-US" dirty="0"/>
          </a:p>
        </p:txBody>
      </p:sp>
      <p:sp>
        <p:nvSpPr>
          <p:cNvPr id="5" name="スライド番号プレースホルダー 4">
            <a:extLst>
              <a:ext uri="{FF2B5EF4-FFF2-40B4-BE49-F238E27FC236}">
                <a16:creationId xmlns:a16="http://schemas.microsoft.com/office/drawing/2014/main" id="{D7F9CF80-8B6B-8025-7D59-8E03D545AC33}"/>
              </a:ext>
            </a:extLst>
          </p:cNvPr>
          <p:cNvSpPr>
            <a:spLocks noGrp="1"/>
          </p:cNvSpPr>
          <p:nvPr>
            <p:ph type="sldNum" sz="quarter" idx="12"/>
          </p:nvPr>
        </p:nvSpPr>
        <p:spPr/>
        <p:txBody>
          <a:bodyPr/>
          <a:lstStyle/>
          <a:p>
            <a:fld id="{6C5110E4-F973-2747-942D-0B6DD9EF49FE}" type="slidenum">
              <a:rPr lang="en-US" smtClean="0"/>
              <a:pPr/>
              <a:t>12</a:t>
            </a:fld>
            <a:endParaRPr lang="en-US" dirty="0"/>
          </a:p>
        </p:txBody>
      </p:sp>
      <p:pic>
        <p:nvPicPr>
          <p:cNvPr id="6" name="図 5">
            <a:extLst>
              <a:ext uri="{FF2B5EF4-FFF2-40B4-BE49-F238E27FC236}">
                <a16:creationId xmlns:a16="http://schemas.microsoft.com/office/drawing/2014/main" id="{E5044FB7-5747-296E-431A-C97AACFCB8E8}"/>
              </a:ext>
            </a:extLst>
          </p:cNvPr>
          <p:cNvPicPr>
            <a:picLocks noChangeAspect="1"/>
          </p:cNvPicPr>
          <p:nvPr/>
        </p:nvPicPr>
        <p:blipFill>
          <a:blip r:embed="rId2"/>
          <a:stretch>
            <a:fillRect/>
          </a:stretch>
        </p:blipFill>
        <p:spPr>
          <a:xfrm>
            <a:off x="6492446" y="952762"/>
            <a:ext cx="4188976" cy="2102484"/>
          </a:xfrm>
          <a:prstGeom prst="rect">
            <a:avLst/>
          </a:prstGeom>
          <a:solidFill>
            <a:schemeClr val="bg1"/>
          </a:solidFill>
        </p:spPr>
      </p:pic>
      <p:pic>
        <p:nvPicPr>
          <p:cNvPr id="12" name="図 11">
            <a:extLst>
              <a:ext uri="{FF2B5EF4-FFF2-40B4-BE49-F238E27FC236}">
                <a16:creationId xmlns:a16="http://schemas.microsoft.com/office/drawing/2014/main" id="{D0D4F442-63A9-FE95-65E9-4AC3CA949C73}"/>
              </a:ext>
            </a:extLst>
          </p:cNvPr>
          <p:cNvPicPr>
            <a:picLocks noChangeAspect="1"/>
          </p:cNvPicPr>
          <p:nvPr/>
        </p:nvPicPr>
        <p:blipFill>
          <a:blip r:embed="rId3"/>
          <a:stretch>
            <a:fillRect/>
          </a:stretch>
        </p:blipFill>
        <p:spPr>
          <a:xfrm>
            <a:off x="7359545" y="3126107"/>
            <a:ext cx="3416060" cy="2605681"/>
          </a:xfrm>
          <a:prstGeom prst="rect">
            <a:avLst/>
          </a:prstGeom>
        </p:spPr>
      </p:pic>
      <p:sp>
        <p:nvSpPr>
          <p:cNvPr id="13" name="テキスト ボックス 12">
            <a:extLst>
              <a:ext uri="{FF2B5EF4-FFF2-40B4-BE49-F238E27FC236}">
                <a16:creationId xmlns:a16="http://schemas.microsoft.com/office/drawing/2014/main" id="{B9F241FE-0E6B-8024-A289-B5CA2327B2CA}"/>
              </a:ext>
            </a:extLst>
          </p:cNvPr>
          <p:cNvSpPr txBox="1"/>
          <p:nvPr/>
        </p:nvSpPr>
        <p:spPr>
          <a:xfrm rot="16200000">
            <a:off x="6459677" y="4225240"/>
            <a:ext cx="1699696" cy="307777"/>
          </a:xfrm>
          <a:prstGeom prst="rect">
            <a:avLst/>
          </a:prstGeom>
          <a:solidFill>
            <a:schemeClr val="bg1"/>
          </a:solidFill>
        </p:spPr>
        <p:txBody>
          <a:bodyPr wrap="square" rtlCol="0">
            <a:spAutoFit/>
          </a:bodyPr>
          <a:lstStyle/>
          <a:p>
            <a:r>
              <a:rPr kumimoji="1" lang="en-US" altLang="ja-JP" sz="1400" dirty="0"/>
              <a:t>Amplitude [arb. U.]</a:t>
            </a:r>
            <a:endParaRPr kumimoji="1" lang="ja-JP" altLang="en-US" sz="1400" dirty="0"/>
          </a:p>
        </p:txBody>
      </p:sp>
      <p:pic>
        <p:nvPicPr>
          <p:cNvPr id="16" name="コンテンツ プレースホルダー 6">
            <a:extLst>
              <a:ext uri="{FF2B5EF4-FFF2-40B4-BE49-F238E27FC236}">
                <a16:creationId xmlns:a16="http://schemas.microsoft.com/office/drawing/2014/main" id="{2E25990B-C315-EEC2-FA25-479224428CD4}"/>
              </a:ext>
            </a:extLst>
          </p:cNvPr>
          <p:cNvPicPr>
            <a:picLocks noChangeAspect="1"/>
          </p:cNvPicPr>
          <p:nvPr/>
        </p:nvPicPr>
        <p:blipFill>
          <a:blip r:embed="rId4"/>
          <a:stretch>
            <a:fillRect/>
          </a:stretch>
        </p:blipFill>
        <p:spPr>
          <a:xfrm>
            <a:off x="3650200" y="5153825"/>
            <a:ext cx="3207800" cy="2405850"/>
          </a:xfrm>
          <a:prstGeom prst="rect">
            <a:avLst/>
          </a:prstGeom>
        </p:spPr>
      </p:pic>
      <p:pic>
        <p:nvPicPr>
          <p:cNvPr id="17" name="図 16">
            <a:extLst>
              <a:ext uri="{FF2B5EF4-FFF2-40B4-BE49-F238E27FC236}">
                <a16:creationId xmlns:a16="http://schemas.microsoft.com/office/drawing/2014/main" id="{440AD755-2F32-135D-1887-664E98B0B892}"/>
              </a:ext>
            </a:extLst>
          </p:cNvPr>
          <p:cNvPicPr>
            <a:picLocks noChangeAspect="1"/>
          </p:cNvPicPr>
          <p:nvPr/>
        </p:nvPicPr>
        <p:blipFill>
          <a:blip r:embed="rId5"/>
          <a:stretch>
            <a:fillRect/>
          </a:stretch>
        </p:blipFill>
        <p:spPr>
          <a:xfrm>
            <a:off x="60385" y="5161057"/>
            <a:ext cx="3207800" cy="2405850"/>
          </a:xfrm>
          <a:prstGeom prst="rect">
            <a:avLst/>
          </a:prstGeom>
        </p:spPr>
      </p:pic>
      <p:sp>
        <p:nvSpPr>
          <p:cNvPr id="18" name="矢印: 右 17">
            <a:extLst>
              <a:ext uri="{FF2B5EF4-FFF2-40B4-BE49-F238E27FC236}">
                <a16:creationId xmlns:a16="http://schemas.microsoft.com/office/drawing/2014/main" id="{F058B1A9-6237-30B7-B3B7-F8706670B5AD}"/>
              </a:ext>
            </a:extLst>
          </p:cNvPr>
          <p:cNvSpPr/>
          <p:nvPr/>
        </p:nvSpPr>
        <p:spPr>
          <a:xfrm>
            <a:off x="2867891" y="6078682"/>
            <a:ext cx="924791" cy="61204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9" name="直線矢印コネクタ 18">
            <a:extLst>
              <a:ext uri="{FF2B5EF4-FFF2-40B4-BE49-F238E27FC236}">
                <a16:creationId xmlns:a16="http://schemas.microsoft.com/office/drawing/2014/main" id="{12E7C11F-2004-F7DD-E789-1BAED94E0CDC}"/>
              </a:ext>
            </a:extLst>
          </p:cNvPr>
          <p:cNvCxnSpPr>
            <a:cxnSpLocks/>
          </p:cNvCxnSpPr>
          <p:nvPr/>
        </p:nvCxnSpPr>
        <p:spPr>
          <a:xfrm>
            <a:off x="4592782" y="6068681"/>
            <a:ext cx="1164760" cy="0"/>
          </a:xfrm>
          <a:prstGeom prst="straightConnector1">
            <a:avLst/>
          </a:prstGeom>
          <a:ln>
            <a:solidFill>
              <a:srgbClr val="FF0000"/>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20" name="テキスト ボックス 19">
            <a:extLst>
              <a:ext uri="{FF2B5EF4-FFF2-40B4-BE49-F238E27FC236}">
                <a16:creationId xmlns:a16="http://schemas.microsoft.com/office/drawing/2014/main" id="{2C51D93B-971A-A111-ABE2-BBD16011E317}"/>
              </a:ext>
            </a:extLst>
          </p:cNvPr>
          <p:cNvSpPr txBox="1"/>
          <p:nvPr/>
        </p:nvSpPr>
        <p:spPr>
          <a:xfrm>
            <a:off x="3777774" y="6058094"/>
            <a:ext cx="2632965" cy="369332"/>
          </a:xfrm>
          <a:prstGeom prst="rect">
            <a:avLst/>
          </a:prstGeom>
          <a:noFill/>
        </p:spPr>
        <p:txBody>
          <a:bodyPr wrap="none" rtlCol="0">
            <a:spAutoFit/>
          </a:bodyPr>
          <a:lstStyle/>
          <a:p>
            <a:r>
              <a:rPr kumimoji="1" lang="en-US" altLang="ja-JP" dirty="0">
                <a:solidFill>
                  <a:srgbClr val="FF0000"/>
                </a:solidFill>
              </a:rPr>
              <a:t>Long spill = high efficiency</a:t>
            </a:r>
            <a:endParaRPr kumimoji="1" lang="ja-JP" altLang="en-US" dirty="0">
              <a:solidFill>
                <a:srgbClr val="FF0000"/>
              </a:solidFill>
            </a:endParaRPr>
          </a:p>
        </p:txBody>
      </p:sp>
      <p:sp>
        <p:nvSpPr>
          <p:cNvPr id="21" name="楕円 20">
            <a:extLst>
              <a:ext uri="{FF2B5EF4-FFF2-40B4-BE49-F238E27FC236}">
                <a16:creationId xmlns:a16="http://schemas.microsoft.com/office/drawing/2014/main" id="{18A94423-45B9-94E5-2488-3436DF5F27C9}"/>
              </a:ext>
            </a:extLst>
          </p:cNvPr>
          <p:cNvSpPr/>
          <p:nvPr/>
        </p:nvSpPr>
        <p:spPr>
          <a:xfrm>
            <a:off x="4312225" y="5246309"/>
            <a:ext cx="1704498" cy="75636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790F1637-DB73-3ACF-918E-73BAB6BAB978}"/>
              </a:ext>
            </a:extLst>
          </p:cNvPr>
          <p:cNvSpPr txBox="1"/>
          <p:nvPr/>
        </p:nvSpPr>
        <p:spPr>
          <a:xfrm>
            <a:off x="4413848" y="4882228"/>
            <a:ext cx="2019527" cy="369332"/>
          </a:xfrm>
          <a:prstGeom prst="rect">
            <a:avLst/>
          </a:prstGeom>
          <a:noFill/>
        </p:spPr>
        <p:txBody>
          <a:bodyPr wrap="none" rtlCol="0">
            <a:spAutoFit/>
          </a:bodyPr>
          <a:lstStyle/>
          <a:p>
            <a:r>
              <a:rPr kumimoji="1" lang="en-US" altLang="ja-JP" dirty="0">
                <a:solidFill>
                  <a:srgbClr val="FF0000"/>
                </a:solidFill>
              </a:rPr>
              <a:t>Small ripple =stable</a:t>
            </a:r>
            <a:endParaRPr kumimoji="1" lang="ja-JP" altLang="en-US" dirty="0">
              <a:solidFill>
                <a:srgbClr val="FF0000"/>
              </a:solidFill>
            </a:endParaRPr>
          </a:p>
        </p:txBody>
      </p:sp>
    </p:spTree>
    <p:extLst>
      <p:ext uri="{BB962C8B-B14F-4D97-AF65-F5344CB8AC3E}">
        <p14:creationId xmlns:p14="http://schemas.microsoft.com/office/powerpoint/2010/main" val="3114667759"/>
      </p:ext>
    </p:extLst>
  </p:cSld>
  <p:clrMapOvr>
    <a:masterClrMapping/>
  </p:clrMapOvr>
  <mc:AlternateContent xmlns:mc="http://schemas.openxmlformats.org/markup-compatibility/2006">
    <mc:Choice xmlns:p14="http://schemas.microsoft.com/office/powerpoint/2010/main" Requires="p14">
      <p:transition spd="slow" p14:dur="2000" advTm="40712"/>
    </mc:Choice>
    <mc:Fallback>
      <p:transition spd="slow" advTm="4071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5788E-27F1-F813-2DA4-6F400A77B7D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BB6BE8D-CF1E-886F-B695-88DD755F61AC}"/>
              </a:ext>
            </a:extLst>
          </p:cNvPr>
          <p:cNvSpPr>
            <a:spLocks noGrp="1"/>
          </p:cNvSpPr>
          <p:nvPr>
            <p:ph type="title"/>
          </p:nvPr>
        </p:nvSpPr>
        <p:spPr>
          <a:xfrm>
            <a:off x="0" y="2303657"/>
            <a:ext cx="10691813" cy="1938992"/>
          </a:xfrm>
        </p:spPr>
        <p:txBody>
          <a:bodyPr/>
          <a:lstStyle/>
          <a:p>
            <a:r>
              <a:rPr kumimoji="1" lang="en-US" altLang="ja-JP" sz="6000" dirty="0"/>
              <a:t>Operation Experience at Yamagata University</a:t>
            </a:r>
            <a:endParaRPr kumimoji="1" lang="ja-JP" altLang="en-US" sz="4800" dirty="0"/>
          </a:p>
        </p:txBody>
      </p:sp>
      <p:sp>
        <p:nvSpPr>
          <p:cNvPr id="3" name="テキスト プレースホルダー 2">
            <a:extLst>
              <a:ext uri="{FF2B5EF4-FFF2-40B4-BE49-F238E27FC236}">
                <a16:creationId xmlns:a16="http://schemas.microsoft.com/office/drawing/2014/main" id="{8F627FF9-AC07-A916-D6E6-E12F256C4568}"/>
              </a:ext>
            </a:extLst>
          </p:cNvPr>
          <p:cNvSpPr>
            <a:spLocks noGrp="1"/>
          </p:cNvSpPr>
          <p:nvPr>
            <p:ph type="body" idx="1"/>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5109842D-687F-1733-B783-2FF1FDFF5495}"/>
              </a:ext>
            </a:extLst>
          </p:cNvPr>
          <p:cNvSpPr>
            <a:spLocks noGrp="1"/>
          </p:cNvSpPr>
          <p:nvPr>
            <p:ph type="ftr" sz="quarter" idx="11"/>
          </p:nvPr>
        </p:nvSpPr>
        <p:spPr/>
        <p:txBody>
          <a:bodyPr/>
          <a:lstStyle/>
          <a:p>
            <a:r>
              <a:rPr lang="en-US" altLang="ja-JP"/>
              <a:t>H. Souda, 5th Slow Extraction Workshop, 12 Feb 2024</a:t>
            </a:r>
            <a:endParaRPr lang="en-US" dirty="0"/>
          </a:p>
        </p:txBody>
      </p:sp>
      <p:sp>
        <p:nvSpPr>
          <p:cNvPr id="5" name="スライド番号プレースホルダー 4">
            <a:extLst>
              <a:ext uri="{FF2B5EF4-FFF2-40B4-BE49-F238E27FC236}">
                <a16:creationId xmlns:a16="http://schemas.microsoft.com/office/drawing/2014/main" id="{8D375259-88DA-BD0E-C43E-A57423E3E476}"/>
              </a:ext>
            </a:extLst>
          </p:cNvPr>
          <p:cNvSpPr>
            <a:spLocks noGrp="1"/>
          </p:cNvSpPr>
          <p:nvPr>
            <p:ph type="sldNum" sz="quarter" idx="12"/>
          </p:nvPr>
        </p:nvSpPr>
        <p:spPr/>
        <p:txBody>
          <a:bodyPr/>
          <a:lstStyle/>
          <a:p>
            <a:fld id="{6C5110E4-F973-2747-942D-0B6DD9EF49FE}" type="slidenum">
              <a:rPr lang="en-US" smtClean="0"/>
              <a:pPr/>
              <a:t>13</a:t>
            </a:fld>
            <a:endParaRPr lang="en-US" dirty="0"/>
          </a:p>
        </p:txBody>
      </p:sp>
    </p:spTree>
    <p:extLst>
      <p:ext uri="{BB962C8B-B14F-4D97-AF65-F5344CB8AC3E}">
        <p14:creationId xmlns:p14="http://schemas.microsoft.com/office/powerpoint/2010/main" val="1683543710"/>
      </p:ext>
    </p:extLst>
  </p:cSld>
  <p:clrMapOvr>
    <a:masterClrMapping/>
  </p:clrMapOvr>
  <mc:AlternateContent xmlns:mc="http://schemas.openxmlformats.org/markup-compatibility/2006">
    <mc:Choice xmlns:p14="http://schemas.microsoft.com/office/powerpoint/2010/main" Requires="p14">
      <p:transition spd="slow" p14:dur="2000" advTm="3780"/>
    </mc:Choice>
    <mc:Fallback>
      <p:transition spd="slow" advTm="378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A9B0F8-9232-4F1F-DA7E-55F414E7BAE8}"/>
              </a:ext>
            </a:extLst>
          </p:cNvPr>
          <p:cNvSpPr>
            <a:spLocks noGrp="1"/>
          </p:cNvSpPr>
          <p:nvPr>
            <p:ph type="title"/>
          </p:nvPr>
        </p:nvSpPr>
        <p:spPr/>
        <p:txBody>
          <a:bodyPr/>
          <a:lstStyle/>
          <a:p>
            <a:r>
              <a:rPr kumimoji="1" lang="en-US" altLang="ja-JP" dirty="0"/>
              <a:t>Beam Stability</a:t>
            </a:r>
            <a:endParaRPr kumimoji="1" lang="ja-JP" altLang="en-US" dirty="0"/>
          </a:p>
        </p:txBody>
      </p:sp>
      <p:sp>
        <p:nvSpPr>
          <p:cNvPr id="3" name="コンテンツ プレースホルダー 2">
            <a:extLst>
              <a:ext uri="{FF2B5EF4-FFF2-40B4-BE49-F238E27FC236}">
                <a16:creationId xmlns:a16="http://schemas.microsoft.com/office/drawing/2014/main" id="{33942B3B-E9FC-77F6-E3C9-C14F8D3F38E5}"/>
              </a:ext>
            </a:extLst>
          </p:cNvPr>
          <p:cNvSpPr>
            <a:spLocks noGrp="1"/>
          </p:cNvSpPr>
          <p:nvPr>
            <p:ph idx="1"/>
          </p:nvPr>
        </p:nvSpPr>
        <p:spPr>
          <a:xfrm>
            <a:off x="1" y="848167"/>
            <a:ext cx="5440950" cy="5904794"/>
          </a:xfrm>
        </p:spPr>
        <p:txBody>
          <a:bodyPr>
            <a:normAutofit/>
          </a:bodyPr>
          <a:lstStyle/>
          <a:p>
            <a:r>
              <a:rPr kumimoji="1" lang="en-US" altLang="ja-JP" sz="3200" dirty="0"/>
              <a:t>Beam Position Drift </a:t>
            </a:r>
            <a:r>
              <a:rPr lang="en-US" altLang="ja-JP" sz="3200" dirty="0"/>
              <a:t>&lt; 0.5mm</a:t>
            </a:r>
          </a:p>
          <a:p>
            <a:r>
              <a:rPr kumimoji="1" lang="en-US" altLang="ja-JP" sz="3200" dirty="0"/>
              <a:t>Position Ripple &lt; 0.1mm</a:t>
            </a:r>
            <a:endParaRPr kumimoji="1" lang="ja-JP" altLang="en-US" sz="3200" dirty="0"/>
          </a:p>
        </p:txBody>
      </p:sp>
      <p:sp>
        <p:nvSpPr>
          <p:cNvPr id="4" name="フッター プレースホルダー 3">
            <a:extLst>
              <a:ext uri="{FF2B5EF4-FFF2-40B4-BE49-F238E27FC236}">
                <a16:creationId xmlns:a16="http://schemas.microsoft.com/office/drawing/2014/main" id="{AAE08D0E-692B-82CB-AAFE-5AAF99EFDD20}"/>
              </a:ext>
            </a:extLst>
          </p:cNvPr>
          <p:cNvSpPr>
            <a:spLocks noGrp="1"/>
          </p:cNvSpPr>
          <p:nvPr>
            <p:ph type="ftr" sz="quarter" idx="11"/>
          </p:nvPr>
        </p:nvSpPr>
        <p:spPr/>
        <p:txBody>
          <a:bodyPr/>
          <a:lstStyle/>
          <a:p>
            <a:r>
              <a:rPr lang="en-US" altLang="ja-JP"/>
              <a:t>H. Souda, 5th Slow Extraction Workshop, 12 Feb 2024</a:t>
            </a:r>
            <a:endParaRPr lang="en-US" dirty="0"/>
          </a:p>
        </p:txBody>
      </p:sp>
      <p:sp>
        <p:nvSpPr>
          <p:cNvPr id="5" name="スライド番号プレースホルダー 4">
            <a:extLst>
              <a:ext uri="{FF2B5EF4-FFF2-40B4-BE49-F238E27FC236}">
                <a16:creationId xmlns:a16="http://schemas.microsoft.com/office/drawing/2014/main" id="{255556B9-304B-E233-704B-0E56F488E7DA}"/>
              </a:ext>
            </a:extLst>
          </p:cNvPr>
          <p:cNvSpPr>
            <a:spLocks noGrp="1"/>
          </p:cNvSpPr>
          <p:nvPr>
            <p:ph type="sldNum" sz="quarter" idx="12"/>
          </p:nvPr>
        </p:nvSpPr>
        <p:spPr/>
        <p:txBody>
          <a:bodyPr/>
          <a:lstStyle/>
          <a:p>
            <a:fld id="{6C5110E4-F973-2747-942D-0B6DD9EF49FE}" type="slidenum">
              <a:rPr lang="en-US" smtClean="0"/>
              <a:pPr/>
              <a:t>14</a:t>
            </a:fld>
            <a:endParaRPr lang="en-US" dirty="0"/>
          </a:p>
        </p:txBody>
      </p:sp>
      <p:pic>
        <p:nvPicPr>
          <p:cNvPr id="6" name="図 5">
            <a:extLst>
              <a:ext uri="{FF2B5EF4-FFF2-40B4-BE49-F238E27FC236}">
                <a16:creationId xmlns:a16="http://schemas.microsoft.com/office/drawing/2014/main" id="{749956ED-C9F3-07A1-BD8E-834D8D1795FE}"/>
              </a:ext>
            </a:extLst>
          </p:cNvPr>
          <p:cNvPicPr>
            <a:picLocks/>
          </p:cNvPicPr>
          <p:nvPr/>
        </p:nvPicPr>
        <p:blipFill>
          <a:blip r:embed="rId2"/>
          <a:srcRect/>
          <a:stretch>
            <a:fillRect/>
          </a:stretch>
        </p:blipFill>
        <p:spPr>
          <a:xfrm>
            <a:off x="-1" y="2507122"/>
            <a:ext cx="5440951" cy="4080713"/>
          </a:xfrm>
          <a:prstGeom prst="rect">
            <a:avLst/>
          </a:prstGeom>
        </p:spPr>
      </p:pic>
      <p:pic>
        <p:nvPicPr>
          <p:cNvPr id="12" name="図 11">
            <a:extLst>
              <a:ext uri="{FF2B5EF4-FFF2-40B4-BE49-F238E27FC236}">
                <a16:creationId xmlns:a16="http://schemas.microsoft.com/office/drawing/2014/main" id="{F6A1F7F0-C719-2A89-560B-961736A3FAC8}"/>
              </a:ext>
            </a:extLst>
          </p:cNvPr>
          <p:cNvPicPr>
            <a:picLocks noChangeAspect="1"/>
          </p:cNvPicPr>
          <p:nvPr/>
        </p:nvPicPr>
        <p:blipFill>
          <a:blip r:embed="rId3"/>
          <a:stretch>
            <a:fillRect/>
          </a:stretch>
        </p:blipFill>
        <p:spPr>
          <a:xfrm>
            <a:off x="5496313" y="3530456"/>
            <a:ext cx="5140136" cy="2800593"/>
          </a:xfrm>
          <a:prstGeom prst="rect">
            <a:avLst/>
          </a:prstGeom>
        </p:spPr>
      </p:pic>
      <p:sp>
        <p:nvSpPr>
          <p:cNvPr id="13" name="コンテンツ プレースホルダー 2">
            <a:extLst>
              <a:ext uri="{FF2B5EF4-FFF2-40B4-BE49-F238E27FC236}">
                <a16:creationId xmlns:a16="http://schemas.microsoft.com/office/drawing/2014/main" id="{E5C2F7C8-F618-3416-EA5C-FE5CD77AE927}"/>
              </a:ext>
            </a:extLst>
          </p:cNvPr>
          <p:cNvSpPr txBox="1">
            <a:spLocks/>
          </p:cNvSpPr>
          <p:nvPr/>
        </p:nvSpPr>
        <p:spPr>
          <a:xfrm>
            <a:off x="5358247" y="823922"/>
            <a:ext cx="5440950" cy="5904794"/>
          </a:xfrm>
          <a:prstGeom prst="rect">
            <a:avLst/>
          </a:prstGeom>
        </p:spPr>
        <p:txBody>
          <a:bodyPr vert="horz" lIns="91440" tIns="45720" rIns="91440" bIns="45720" rtlCol="0">
            <a:normAutofit/>
          </a:bodyPr>
          <a:lstStyle>
            <a:lvl1pPr marL="377979" indent="-377979" algn="l" defTabSz="503972" rtl="0" eaLnBrk="1" latinLnBrk="0" hangingPunct="1">
              <a:spcBef>
                <a:spcPct val="20000"/>
              </a:spcBef>
              <a:buFont typeface="Arial"/>
              <a:buChar char="•"/>
              <a:defRPr kumimoji="1" sz="3527" kern="1200" baseline="0">
                <a:solidFill>
                  <a:schemeClr val="tx1"/>
                </a:solidFill>
                <a:latin typeface="+mn-lt"/>
                <a:ea typeface="+mn-ea"/>
                <a:cs typeface="Times New Roman"/>
              </a:defRPr>
            </a:lvl1pPr>
            <a:lvl2pPr marL="818954" indent="-314982" algn="l" defTabSz="503972" rtl="0" eaLnBrk="1" latinLnBrk="0" hangingPunct="1">
              <a:spcBef>
                <a:spcPct val="20000"/>
              </a:spcBef>
              <a:buFont typeface="Arial"/>
              <a:buChar char="–"/>
              <a:defRPr kumimoji="1" sz="3086" kern="1200" baseline="0">
                <a:solidFill>
                  <a:schemeClr val="tx1"/>
                </a:solidFill>
                <a:latin typeface="+mn-lt"/>
                <a:ea typeface="+mn-ea"/>
                <a:cs typeface="Times New Roman"/>
              </a:defRPr>
            </a:lvl2pPr>
            <a:lvl3pPr marL="1259929" indent="-251986" algn="l" defTabSz="503972" rtl="0" eaLnBrk="1" latinLnBrk="0" hangingPunct="1">
              <a:spcBef>
                <a:spcPct val="20000"/>
              </a:spcBef>
              <a:buFont typeface="Arial"/>
              <a:buChar char="•"/>
              <a:defRPr kumimoji="1" sz="2646" kern="1200" baseline="0">
                <a:solidFill>
                  <a:schemeClr val="tx1"/>
                </a:solidFill>
                <a:latin typeface="+mn-lt"/>
                <a:ea typeface="+mn-ea"/>
                <a:cs typeface="Times New Roman"/>
              </a:defRPr>
            </a:lvl3pPr>
            <a:lvl4pPr marL="1763900" indent="-251986" algn="l" defTabSz="503972" rtl="0" eaLnBrk="1" latinLnBrk="0" hangingPunct="1">
              <a:spcBef>
                <a:spcPct val="20000"/>
              </a:spcBef>
              <a:buFont typeface="Arial"/>
              <a:buChar char="–"/>
              <a:defRPr kumimoji="1" sz="2205" kern="1200" baseline="0">
                <a:solidFill>
                  <a:schemeClr val="tx1"/>
                </a:solidFill>
                <a:latin typeface="+mn-lt"/>
                <a:ea typeface="+mn-ea"/>
                <a:cs typeface="Times New Roman"/>
              </a:defRPr>
            </a:lvl4pPr>
            <a:lvl5pPr marL="2267872" indent="-251986" algn="l" defTabSz="503972" rtl="0" eaLnBrk="1" latinLnBrk="0" hangingPunct="1">
              <a:spcBef>
                <a:spcPct val="20000"/>
              </a:spcBef>
              <a:buFont typeface="Arial"/>
              <a:buChar char="»"/>
              <a:defRPr kumimoji="1" sz="2205" kern="1200" baseline="0">
                <a:solidFill>
                  <a:schemeClr val="tx1"/>
                </a:solidFill>
                <a:latin typeface="+mn-lt"/>
                <a:ea typeface="+mn-ea"/>
                <a:cs typeface="Times New Roman"/>
              </a:defRPr>
            </a:lvl5pPr>
            <a:lvl6pPr marL="2771844" indent="-251986" algn="l" defTabSz="503972" rtl="0" eaLnBrk="1" latinLnBrk="0" hangingPunct="1">
              <a:spcBef>
                <a:spcPct val="20000"/>
              </a:spcBef>
              <a:buFont typeface="Arial"/>
              <a:buChar char="•"/>
              <a:defRPr kumimoji="1" sz="2205" kern="1200">
                <a:solidFill>
                  <a:schemeClr val="tx1"/>
                </a:solidFill>
                <a:latin typeface="+mn-lt"/>
                <a:ea typeface="+mn-ea"/>
                <a:cs typeface="+mn-cs"/>
              </a:defRPr>
            </a:lvl6pPr>
            <a:lvl7pPr marL="3275815" indent="-251986" algn="l" defTabSz="503972" rtl="0" eaLnBrk="1" latinLnBrk="0" hangingPunct="1">
              <a:spcBef>
                <a:spcPct val="20000"/>
              </a:spcBef>
              <a:buFont typeface="Arial"/>
              <a:buChar char="•"/>
              <a:defRPr kumimoji="1" sz="2205" kern="1200">
                <a:solidFill>
                  <a:schemeClr val="tx1"/>
                </a:solidFill>
                <a:latin typeface="+mn-lt"/>
                <a:ea typeface="+mn-ea"/>
                <a:cs typeface="+mn-cs"/>
              </a:defRPr>
            </a:lvl7pPr>
            <a:lvl8pPr marL="3779787" indent="-251986" algn="l" defTabSz="503972" rtl="0" eaLnBrk="1" latinLnBrk="0" hangingPunct="1">
              <a:spcBef>
                <a:spcPct val="20000"/>
              </a:spcBef>
              <a:buFont typeface="Arial"/>
              <a:buChar char="•"/>
              <a:defRPr kumimoji="1" sz="2205" kern="1200">
                <a:solidFill>
                  <a:schemeClr val="tx1"/>
                </a:solidFill>
                <a:latin typeface="+mn-lt"/>
                <a:ea typeface="+mn-ea"/>
                <a:cs typeface="+mn-cs"/>
              </a:defRPr>
            </a:lvl8pPr>
            <a:lvl9pPr marL="4283758" indent="-251986" algn="l" defTabSz="503972" rtl="0" eaLnBrk="1" latinLnBrk="0" hangingPunct="1">
              <a:spcBef>
                <a:spcPct val="20000"/>
              </a:spcBef>
              <a:buFont typeface="Arial"/>
              <a:buChar char="•"/>
              <a:defRPr kumimoji="1" sz="2205" kern="1200">
                <a:solidFill>
                  <a:schemeClr val="tx1"/>
                </a:solidFill>
                <a:latin typeface="+mn-lt"/>
                <a:ea typeface="+mn-ea"/>
                <a:cs typeface="+mn-cs"/>
              </a:defRPr>
            </a:lvl9pPr>
          </a:lstStyle>
          <a:p>
            <a:r>
              <a:rPr lang="en-US" altLang="ja-JP" sz="3200" dirty="0"/>
              <a:t>Intensity 3x10</a:t>
            </a:r>
            <a:r>
              <a:rPr lang="en-US" altLang="ja-JP" sz="3200" baseline="30000" dirty="0"/>
              <a:t>7</a:t>
            </a:r>
            <a:r>
              <a:rPr lang="en-US" altLang="ja-JP" sz="3200" dirty="0"/>
              <a:t> – 4x10</a:t>
            </a:r>
            <a:r>
              <a:rPr lang="en-US" altLang="ja-JP" sz="3200" baseline="30000" dirty="0"/>
              <a:t>8 </a:t>
            </a:r>
            <a:r>
              <a:rPr lang="en-US" altLang="ja-JP" sz="3200" dirty="0" err="1"/>
              <a:t>pps</a:t>
            </a:r>
            <a:endParaRPr lang="en-US" altLang="ja-JP" sz="3200" dirty="0"/>
          </a:p>
          <a:p>
            <a:r>
              <a:rPr lang="en-US" altLang="ja-JP" sz="3200" dirty="0"/>
              <a:t>Ripple: Average &lt;±20%</a:t>
            </a:r>
            <a:endParaRPr lang="ja-JP" altLang="en-US" sz="3200" dirty="0"/>
          </a:p>
        </p:txBody>
      </p:sp>
    </p:spTree>
    <p:extLst>
      <p:ext uri="{BB962C8B-B14F-4D97-AF65-F5344CB8AC3E}">
        <p14:creationId xmlns:p14="http://schemas.microsoft.com/office/powerpoint/2010/main" val="3667805631"/>
      </p:ext>
    </p:extLst>
  </p:cSld>
  <p:clrMapOvr>
    <a:masterClrMapping/>
  </p:clrMapOvr>
  <mc:AlternateContent xmlns:mc="http://schemas.openxmlformats.org/markup-compatibility/2006">
    <mc:Choice xmlns:p14="http://schemas.microsoft.com/office/powerpoint/2010/main" Requires="p14">
      <p:transition spd="slow" p14:dur="2000" advTm="24568"/>
    </mc:Choice>
    <mc:Fallback>
      <p:transition spd="slow" advTm="2456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E1B750-83C0-E2DA-9C12-E43429A852DF}"/>
              </a:ext>
            </a:extLst>
          </p:cNvPr>
          <p:cNvSpPr>
            <a:spLocks noGrp="1"/>
          </p:cNvSpPr>
          <p:nvPr>
            <p:ph type="title"/>
          </p:nvPr>
        </p:nvSpPr>
        <p:spPr/>
        <p:txBody>
          <a:bodyPr/>
          <a:lstStyle/>
          <a:p>
            <a:r>
              <a:rPr kumimoji="1" lang="en-US" altLang="ja-JP" dirty="0"/>
              <a:t>Treatment Usage</a:t>
            </a:r>
            <a:endParaRPr kumimoji="1" lang="ja-JP" altLang="en-US" dirty="0"/>
          </a:p>
        </p:txBody>
      </p:sp>
      <p:sp>
        <p:nvSpPr>
          <p:cNvPr id="3" name="コンテンツ プレースホルダー 2">
            <a:extLst>
              <a:ext uri="{FF2B5EF4-FFF2-40B4-BE49-F238E27FC236}">
                <a16:creationId xmlns:a16="http://schemas.microsoft.com/office/drawing/2014/main" id="{5E401404-C0FF-3463-B5D8-E2F1DC08AC25}"/>
              </a:ext>
            </a:extLst>
          </p:cNvPr>
          <p:cNvSpPr>
            <a:spLocks noGrp="1"/>
          </p:cNvSpPr>
          <p:nvPr>
            <p:ph idx="1"/>
          </p:nvPr>
        </p:nvSpPr>
        <p:spPr/>
        <p:txBody>
          <a:bodyPr>
            <a:normAutofit fontScale="92500" lnSpcReduction="10000"/>
          </a:bodyPr>
          <a:lstStyle/>
          <a:p>
            <a:r>
              <a:rPr kumimoji="1" lang="en-US" altLang="ja-JP" dirty="0"/>
              <a:t>Feb 2021 Fixed Beam Port Treatment</a:t>
            </a:r>
          </a:p>
          <a:p>
            <a:pPr lvl="1"/>
            <a:r>
              <a:rPr kumimoji="1" lang="en-US" altLang="ja-JP" dirty="0"/>
              <a:t>for Prostate Cancer</a:t>
            </a:r>
          </a:p>
          <a:p>
            <a:r>
              <a:rPr lang="en-US" altLang="ja-JP" dirty="0"/>
              <a:t>Mar 2022 Gantry 2 Angles </a:t>
            </a:r>
          </a:p>
          <a:p>
            <a:pPr lvl="1"/>
            <a:r>
              <a:rPr lang="en-US" altLang="ja-JP" dirty="0"/>
              <a:t>for Prostate Cancer</a:t>
            </a:r>
          </a:p>
          <a:p>
            <a:r>
              <a:rPr kumimoji="1" lang="en-US" altLang="ja-JP" dirty="0"/>
              <a:t>May 2022 Ga</a:t>
            </a:r>
            <a:r>
              <a:rPr lang="en-US" altLang="ja-JP" dirty="0"/>
              <a:t>ntry 7 Angles</a:t>
            </a:r>
          </a:p>
          <a:p>
            <a:pPr lvl="1"/>
            <a:r>
              <a:rPr lang="en-US" altLang="ja-JP" dirty="0"/>
              <a:t>for Head &amp; Neck Cancer</a:t>
            </a:r>
            <a:endParaRPr kumimoji="1" lang="en-US" altLang="ja-JP" dirty="0"/>
          </a:p>
          <a:p>
            <a:r>
              <a:rPr kumimoji="1" lang="en-US" altLang="ja-JP" dirty="0"/>
              <a:t>Jul 2022 Gantry 12 Angles</a:t>
            </a:r>
            <a:endParaRPr lang="en-US" altLang="ja-JP" dirty="0"/>
          </a:p>
          <a:p>
            <a:pPr lvl="1"/>
            <a:r>
              <a:rPr kumimoji="1" lang="en-US" altLang="ja-JP" dirty="0"/>
              <a:t>fo</a:t>
            </a:r>
            <a:r>
              <a:rPr lang="en-US" altLang="ja-JP" dirty="0"/>
              <a:t>r Pelvis Cancer</a:t>
            </a:r>
            <a:endParaRPr kumimoji="1" lang="en-US" altLang="ja-JP" dirty="0"/>
          </a:p>
          <a:p>
            <a:r>
              <a:rPr kumimoji="1" lang="en-US" altLang="ja-JP" dirty="0"/>
              <a:t>Sep 2022 Respiratory Gating</a:t>
            </a:r>
          </a:p>
          <a:p>
            <a:pPr lvl="1"/>
            <a:r>
              <a:rPr kumimoji="1" lang="en-US" altLang="ja-JP" dirty="0"/>
              <a:t>for Lung, Liver, Pancreas</a:t>
            </a:r>
            <a:endParaRPr lang="en-US" altLang="ja-JP" dirty="0"/>
          </a:p>
          <a:p>
            <a:r>
              <a:rPr lang="en-US" altLang="ja-JP" dirty="0"/>
              <a:t>Mar 2023 Gantry 24 Angles</a:t>
            </a:r>
          </a:p>
          <a:p>
            <a:pPr lvl="1"/>
            <a:endParaRPr kumimoji="1" lang="ja-JP" altLang="en-US" dirty="0"/>
          </a:p>
        </p:txBody>
      </p:sp>
      <p:sp>
        <p:nvSpPr>
          <p:cNvPr id="4" name="フッター プレースホルダー 3">
            <a:extLst>
              <a:ext uri="{FF2B5EF4-FFF2-40B4-BE49-F238E27FC236}">
                <a16:creationId xmlns:a16="http://schemas.microsoft.com/office/drawing/2014/main" id="{BDC9A6FD-A37C-9D5C-D801-CD7267C014EE}"/>
              </a:ext>
            </a:extLst>
          </p:cNvPr>
          <p:cNvSpPr>
            <a:spLocks noGrp="1"/>
          </p:cNvSpPr>
          <p:nvPr>
            <p:ph type="ftr" sz="quarter" idx="11"/>
          </p:nvPr>
        </p:nvSpPr>
        <p:spPr/>
        <p:txBody>
          <a:bodyPr/>
          <a:lstStyle/>
          <a:p>
            <a:r>
              <a:rPr lang="en-US" altLang="ja-JP"/>
              <a:t>H. Souda, 5th Slow Extraction Workshop, 12 Feb 2024</a:t>
            </a:r>
            <a:endParaRPr lang="en-US" dirty="0"/>
          </a:p>
        </p:txBody>
      </p:sp>
      <p:sp>
        <p:nvSpPr>
          <p:cNvPr id="5" name="スライド番号プレースホルダー 4">
            <a:extLst>
              <a:ext uri="{FF2B5EF4-FFF2-40B4-BE49-F238E27FC236}">
                <a16:creationId xmlns:a16="http://schemas.microsoft.com/office/drawing/2014/main" id="{4A73BAAB-A7B1-BC92-2B60-4C581AFF536A}"/>
              </a:ext>
            </a:extLst>
          </p:cNvPr>
          <p:cNvSpPr>
            <a:spLocks noGrp="1"/>
          </p:cNvSpPr>
          <p:nvPr>
            <p:ph type="sldNum" sz="quarter" idx="12"/>
          </p:nvPr>
        </p:nvSpPr>
        <p:spPr/>
        <p:txBody>
          <a:bodyPr/>
          <a:lstStyle/>
          <a:p>
            <a:fld id="{6C5110E4-F973-2747-942D-0B6DD9EF49FE}" type="slidenum">
              <a:rPr lang="en-US" smtClean="0"/>
              <a:pPr/>
              <a:t>15</a:t>
            </a:fld>
            <a:endParaRPr lang="en-US" dirty="0"/>
          </a:p>
        </p:txBody>
      </p:sp>
      <p:pic>
        <p:nvPicPr>
          <p:cNvPr id="6" name="コンテンツ プレースホルダー 6">
            <a:extLst>
              <a:ext uri="{FF2B5EF4-FFF2-40B4-BE49-F238E27FC236}">
                <a16:creationId xmlns:a16="http://schemas.microsoft.com/office/drawing/2014/main" id="{604379A2-DD79-E037-C68A-2A9477E0A6B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7782792" y="4563150"/>
            <a:ext cx="2785470" cy="2857223"/>
          </a:xfrm>
          <a:prstGeom prst="rect">
            <a:avLst/>
          </a:prstGeom>
        </p:spPr>
      </p:pic>
      <p:pic>
        <p:nvPicPr>
          <p:cNvPr id="7" name="図 6">
            <a:extLst>
              <a:ext uri="{FF2B5EF4-FFF2-40B4-BE49-F238E27FC236}">
                <a16:creationId xmlns:a16="http://schemas.microsoft.com/office/drawing/2014/main" id="{1A4E4AC1-F391-4660-B036-3BE7A5B3E849}"/>
              </a:ext>
            </a:extLst>
          </p:cNvPr>
          <p:cNvPicPr>
            <a:picLocks noChangeAspect="1"/>
          </p:cNvPicPr>
          <p:nvPr/>
        </p:nvPicPr>
        <p:blipFill>
          <a:blip r:embed="rId3"/>
          <a:stretch>
            <a:fillRect/>
          </a:stretch>
        </p:blipFill>
        <p:spPr>
          <a:xfrm>
            <a:off x="5917164" y="5405976"/>
            <a:ext cx="1758424" cy="1611275"/>
          </a:xfrm>
          <a:prstGeom prst="rect">
            <a:avLst/>
          </a:prstGeom>
        </p:spPr>
      </p:pic>
      <p:pic>
        <p:nvPicPr>
          <p:cNvPr id="9" name="図 8">
            <a:extLst>
              <a:ext uri="{FF2B5EF4-FFF2-40B4-BE49-F238E27FC236}">
                <a16:creationId xmlns:a16="http://schemas.microsoft.com/office/drawing/2014/main" id="{C7AAE384-E3AD-1933-3F65-A2D9630AE523}"/>
              </a:ext>
            </a:extLst>
          </p:cNvPr>
          <p:cNvPicPr>
            <a:picLocks noChangeAspect="1"/>
          </p:cNvPicPr>
          <p:nvPr/>
        </p:nvPicPr>
        <p:blipFill>
          <a:blip r:embed="rId4"/>
          <a:stretch>
            <a:fillRect/>
          </a:stretch>
        </p:blipFill>
        <p:spPr>
          <a:xfrm>
            <a:off x="4904640" y="3356528"/>
            <a:ext cx="2025048" cy="1813926"/>
          </a:xfrm>
          <a:prstGeom prst="rect">
            <a:avLst/>
          </a:prstGeom>
        </p:spPr>
      </p:pic>
      <p:pic>
        <p:nvPicPr>
          <p:cNvPr id="10" name="図 9">
            <a:extLst>
              <a:ext uri="{FF2B5EF4-FFF2-40B4-BE49-F238E27FC236}">
                <a16:creationId xmlns:a16="http://schemas.microsoft.com/office/drawing/2014/main" id="{A33D4B45-C2C2-D2CE-9298-9FB7ADF04678}"/>
              </a:ext>
            </a:extLst>
          </p:cNvPr>
          <p:cNvPicPr>
            <a:picLocks noChangeAspect="1"/>
          </p:cNvPicPr>
          <p:nvPr/>
        </p:nvPicPr>
        <p:blipFill>
          <a:blip r:embed="rId5"/>
          <a:stretch>
            <a:fillRect/>
          </a:stretch>
        </p:blipFill>
        <p:spPr>
          <a:xfrm>
            <a:off x="5176794" y="1822686"/>
            <a:ext cx="2000690" cy="1298320"/>
          </a:xfrm>
          <a:prstGeom prst="rect">
            <a:avLst/>
          </a:prstGeom>
        </p:spPr>
      </p:pic>
      <p:pic>
        <p:nvPicPr>
          <p:cNvPr id="11" name="図 10">
            <a:extLst>
              <a:ext uri="{FF2B5EF4-FFF2-40B4-BE49-F238E27FC236}">
                <a16:creationId xmlns:a16="http://schemas.microsoft.com/office/drawing/2014/main" id="{EAFD4C27-95A8-E23A-6E5F-E69BE3C3717B}"/>
              </a:ext>
            </a:extLst>
          </p:cNvPr>
          <p:cNvPicPr>
            <a:picLocks noChangeAspect="1"/>
          </p:cNvPicPr>
          <p:nvPr/>
        </p:nvPicPr>
        <p:blipFill>
          <a:blip r:embed="rId6"/>
          <a:stretch>
            <a:fillRect/>
          </a:stretch>
        </p:blipFill>
        <p:spPr>
          <a:xfrm>
            <a:off x="6929688" y="2514181"/>
            <a:ext cx="2004960" cy="1527182"/>
          </a:xfrm>
          <a:prstGeom prst="rect">
            <a:avLst/>
          </a:prstGeom>
        </p:spPr>
      </p:pic>
      <p:pic>
        <p:nvPicPr>
          <p:cNvPr id="12" name="コンテンツ プレースホルダー 6">
            <a:extLst>
              <a:ext uri="{FF2B5EF4-FFF2-40B4-BE49-F238E27FC236}">
                <a16:creationId xmlns:a16="http://schemas.microsoft.com/office/drawing/2014/main" id="{BA4C63D1-2CF8-D200-7A4B-CFE19E81C795}"/>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7675588" y="806714"/>
            <a:ext cx="3011954" cy="1660463"/>
          </a:xfrm>
          <a:prstGeom prst="rect">
            <a:avLst/>
          </a:prstGeom>
        </p:spPr>
      </p:pic>
    </p:spTree>
    <p:extLst>
      <p:ext uri="{BB962C8B-B14F-4D97-AF65-F5344CB8AC3E}">
        <p14:creationId xmlns:p14="http://schemas.microsoft.com/office/powerpoint/2010/main" val="3611597982"/>
      </p:ext>
    </p:extLst>
  </p:cSld>
  <p:clrMapOvr>
    <a:masterClrMapping/>
  </p:clrMapOvr>
  <mc:AlternateContent xmlns:mc="http://schemas.openxmlformats.org/markup-compatibility/2006">
    <mc:Choice xmlns:p14="http://schemas.microsoft.com/office/powerpoint/2010/main" Requires="p14">
      <p:transition spd="slow" p14:dur="2000" advTm="37365"/>
    </mc:Choice>
    <mc:Fallback>
      <p:transition spd="slow" advTm="3736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8098B8-B390-98AA-33FF-69FAC750160A}"/>
              </a:ext>
            </a:extLst>
          </p:cNvPr>
          <p:cNvSpPr>
            <a:spLocks noGrp="1"/>
          </p:cNvSpPr>
          <p:nvPr>
            <p:ph type="title"/>
          </p:nvPr>
        </p:nvSpPr>
        <p:spPr/>
        <p:txBody>
          <a:bodyPr/>
          <a:lstStyle/>
          <a:p>
            <a:r>
              <a:rPr lang="en-US" altLang="ja-JP" dirty="0"/>
              <a:t>Operation statistics</a:t>
            </a:r>
            <a:endParaRPr kumimoji="1" lang="ja-JP" altLang="en-US" dirty="0"/>
          </a:p>
        </p:txBody>
      </p:sp>
      <p:pic>
        <p:nvPicPr>
          <p:cNvPr id="22" name="コンテンツ プレースホルダー 21">
            <a:extLst>
              <a:ext uri="{FF2B5EF4-FFF2-40B4-BE49-F238E27FC236}">
                <a16:creationId xmlns:a16="http://schemas.microsoft.com/office/drawing/2014/main" id="{33F48BD4-F101-1212-739C-D602CB7E66C9}"/>
              </a:ext>
            </a:extLst>
          </p:cNvPr>
          <p:cNvPicPr>
            <a:picLocks noGrp="1" noChangeAspect="1"/>
          </p:cNvPicPr>
          <p:nvPr>
            <p:ph idx="1"/>
          </p:nvPr>
        </p:nvPicPr>
        <p:blipFill>
          <a:blip r:embed="rId3" cstate="hqprint">
            <a:extLst>
              <a:ext uri="{28A0092B-C50C-407E-A947-70E740481C1C}">
                <a14:useLocalDpi xmlns:a14="http://schemas.microsoft.com/office/drawing/2010/main"/>
              </a:ext>
            </a:extLst>
          </a:blip>
          <a:stretch>
            <a:fillRect/>
          </a:stretch>
        </p:blipFill>
        <p:spPr>
          <a:xfrm>
            <a:off x="1042664" y="1050571"/>
            <a:ext cx="4470313" cy="3163945"/>
          </a:xfrm>
        </p:spPr>
      </p:pic>
      <p:sp>
        <p:nvSpPr>
          <p:cNvPr id="5" name="スライド番号プレースホルダー 4">
            <a:extLst>
              <a:ext uri="{FF2B5EF4-FFF2-40B4-BE49-F238E27FC236}">
                <a16:creationId xmlns:a16="http://schemas.microsoft.com/office/drawing/2014/main" id="{78A780D5-4864-5E3F-A3BA-40191CDC9966}"/>
              </a:ext>
            </a:extLst>
          </p:cNvPr>
          <p:cNvSpPr>
            <a:spLocks noGrp="1"/>
          </p:cNvSpPr>
          <p:nvPr>
            <p:ph type="sldNum" sz="quarter" idx="12"/>
          </p:nvPr>
        </p:nvSpPr>
        <p:spPr/>
        <p:txBody>
          <a:bodyPr/>
          <a:lstStyle/>
          <a:p>
            <a:fld id="{6C5110E4-F973-2747-942D-0B6DD9EF49FE}" type="slidenum">
              <a:rPr lang="en-US" smtClean="0"/>
              <a:pPr/>
              <a:t>16</a:t>
            </a:fld>
            <a:endParaRPr lang="en-US" dirty="0"/>
          </a:p>
        </p:txBody>
      </p:sp>
      <p:pic>
        <p:nvPicPr>
          <p:cNvPr id="6" name="図 5">
            <a:extLst>
              <a:ext uri="{FF2B5EF4-FFF2-40B4-BE49-F238E27FC236}">
                <a16:creationId xmlns:a16="http://schemas.microsoft.com/office/drawing/2014/main" id="{B089F6BF-D6CE-CA21-5529-BC30FD9C8F67}"/>
              </a:ext>
            </a:extLst>
          </p:cNvPr>
          <p:cNvPicPr>
            <a:picLocks noChangeAspect="1"/>
          </p:cNvPicPr>
          <p:nvPr/>
        </p:nvPicPr>
        <p:blipFill>
          <a:blip r:embed="rId4"/>
          <a:stretch>
            <a:fillRect/>
          </a:stretch>
        </p:blipFill>
        <p:spPr>
          <a:xfrm>
            <a:off x="6034014" y="4341459"/>
            <a:ext cx="4631301" cy="3226862"/>
          </a:xfrm>
          <a:prstGeom prst="rect">
            <a:avLst/>
          </a:prstGeom>
          <a:solidFill>
            <a:schemeClr val="bg1"/>
          </a:solidFill>
        </p:spPr>
      </p:pic>
      <p:grpSp>
        <p:nvGrpSpPr>
          <p:cNvPr id="20" name="グループ化 19">
            <a:extLst>
              <a:ext uri="{FF2B5EF4-FFF2-40B4-BE49-F238E27FC236}">
                <a16:creationId xmlns:a16="http://schemas.microsoft.com/office/drawing/2014/main" id="{5041444C-47D4-ACB1-B293-D7B66CEA169F}"/>
              </a:ext>
            </a:extLst>
          </p:cNvPr>
          <p:cNvGrpSpPr/>
          <p:nvPr/>
        </p:nvGrpSpPr>
        <p:grpSpPr>
          <a:xfrm>
            <a:off x="6543304" y="641209"/>
            <a:ext cx="3967740" cy="3837416"/>
            <a:chOff x="7016394" y="3099460"/>
            <a:chExt cx="3967740" cy="3837416"/>
          </a:xfrm>
        </p:grpSpPr>
        <p:pic>
          <p:nvPicPr>
            <p:cNvPr id="7" name="コンテンツ プレースホルダー 16">
              <a:extLst>
                <a:ext uri="{FF2B5EF4-FFF2-40B4-BE49-F238E27FC236}">
                  <a16:creationId xmlns:a16="http://schemas.microsoft.com/office/drawing/2014/main" id="{23B13E3A-A71B-F708-A474-6BF489AE2873}"/>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7605816" y="3368034"/>
              <a:ext cx="2592289" cy="2592288"/>
            </a:xfrm>
            <a:prstGeom prst="rect">
              <a:avLst/>
            </a:prstGeom>
          </p:spPr>
        </p:pic>
        <p:sp>
          <p:nvSpPr>
            <p:cNvPr id="8" name="テキスト ボックス 7">
              <a:extLst>
                <a:ext uri="{FF2B5EF4-FFF2-40B4-BE49-F238E27FC236}">
                  <a16:creationId xmlns:a16="http://schemas.microsoft.com/office/drawing/2014/main" id="{066D9F8D-82BE-E18A-4126-9DF35356414F}"/>
                </a:ext>
              </a:extLst>
            </p:cNvPr>
            <p:cNvSpPr txBox="1"/>
            <p:nvPr/>
          </p:nvSpPr>
          <p:spPr>
            <a:xfrm>
              <a:off x="7016394" y="6013546"/>
              <a:ext cx="3967739" cy="923330"/>
            </a:xfrm>
            <a:prstGeom prst="rect">
              <a:avLst/>
            </a:prstGeom>
            <a:noFill/>
          </p:spPr>
          <p:txBody>
            <a:bodyPr wrap="square" rtlCol="0">
              <a:spAutoFit/>
            </a:bodyPr>
            <a:lstStyle/>
            <a:p>
              <a:r>
                <a:rPr kumimoji="1" lang="en-US" altLang="ja-JP" dirty="0"/>
                <a:t>Gantry angle statistics of treatment beams (except prostate)</a:t>
              </a:r>
            </a:p>
            <a:p>
              <a:r>
                <a:rPr kumimoji="1" lang="en-US" altLang="ja-JP" dirty="0"/>
                <a:t>May 2022 – Jul 2023</a:t>
              </a:r>
              <a:endParaRPr kumimoji="1" lang="ja-JP" altLang="en-US" dirty="0"/>
            </a:p>
          </p:txBody>
        </p:sp>
        <p:sp>
          <p:nvSpPr>
            <p:cNvPr id="16" name="テキスト ボックス 15">
              <a:extLst>
                <a:ext uri="{FF2B5EF4-FFF2-40B4-BE49-F238E27FC236}">
                  <a16:creationId xmlns:a16="http://schemas.microsoft.com/office/drawing/2014/main" id="{DB88DC90-17D1-9AA3-40F6-BDB1B1A047B7}"/>
                </a:ext>
              </a:extLst>
            </p:cNvPr>
            <p:cNvSpPr txBox="1"/>
            <p:nvPr/>
          </p:nvSpPr>
          <p:spPr>
            <a:xfrm>
              <a:off x="8597737" y="3099460"/>
              <a:ext cx="856458" cy="338554"/>
            </a:xfrm>
            <a:prstGeom prst="rect">
              <a:avLst/>
            </a:prstGeom>
            <a:noFill/>
          </p:spPr>
          <p:txBody>
            <a:bodyPr wrap="square" rtlCol="0">
              <a:spAutoFit/>
            </a:bodyPr>
            <a:lstStyle/>
            <a:p>
              <a:r>
                <a:rPr kumimoji="1" lang="en-US" altLang="ja-JP" sz="1600" dirty="0"/>
                <a:t>0</a:t>
              </a:r>
              <a:r>
                <a:rPr kumimoji="1" lang="ja-JP" altLang="en-US" sz="1600" dirty="0"/>
                <a:t> </a:t>
              </a:r>
              <a:r>
                <a:rPr kumimoji="1" lang="en-US" altLang="ja-JP" sz="1600" dirty="0"/>
                <a:t>deg</a:t>
              </a:r>
              <a:endParaRPr kumimoji="1" lang="ja-JP" altLang="en-US" sz="1600" dirty="0"/>
            </a:p>
          </p:txBody>
        </p:sp>
        <p:sp>
          <p:nvSpPr>
            <p:cNvPr id="17" name="テキスト ボックス 16">
              <a:extLst>
                <a:ext uri="{FF2B5EF4-FFF2-40B4-BE49-F238E27FC236}">
                  <a16:creationId xmlns:a16="http://schemas.microsoft.com/office/drawing/2014/main" id="{03A228DD-2776-09A0-A7EF-108A04068666}"/>
                </a:ext>
              </a:extLst>
            </p:cNvPr>
            <p:cNvSpPr txBox="1"/>
            <p:nvPr/>
          </p:nvSpPr>
          <p:spPr>
            <a:xfrm>
              <a:off x="10127676" y="4498769"/>
              <a:ext cx="856458" cy="338554"/>
            </a:xfrm>
            <a:prstGeom prst="rect">
              <a:avLst/>
            </a:prstGeom>
            <a:noFill/>
          </p:spPr>
          <p:txBody>
            <a:bodyPr wrap="square" rtlCol="0">
              <a:spAutoFit/>
            </a:bodyPr>
            <a:lstStyle/>
            <a:p>
              <a:r>
                <a:rPr kumimoji="1" lang="en-US" altLang="ja-JP" sz="1600" dirty="0"/>
                <a:t>90</a:t>
              </a:r>
              <a:endParaRPr kumimoji="1" lang="ja-JP" altLang="en-US" sz="1600" dirty="0"/>
            </a:p>
          </p:txBody>
        </p:sp>
        <p:sp>
          <p:nvSpPr>
            <p:cNvPr id="18" name="テキスト ボックス 17">
              <a:extLst>
                <a:ext uri="{FF2B5EF4-FFF2-40B4-BE49-F238E27FC236}">
                  <a16:creationId xmlns:a16="http://schemas.microsoft.com/office/drawing/2014/main" id="{2370D463-C9DC-1C28-3D8A-787F0D8F23F9}"/>
                </a:ext>
              </a:extLst>
            </p:cNvPr>
            <p:cNvSpPr txBox="1"/>
            <p:nvPr/>
          </p:nvSpPr>
          <p:spPr>
            <a:xfrm>
              <a:off x="7182598" y="4498769"/>
              <a:ext cx="856458" cy="338554"/>
            </a:xfrm>
            <a:prstGeom prst="rect">
              <a:avLst/>
            </a:prstGeom>
            <a:noFill/>
          </p:spPr>
          <p:txBody>
            <a:bodyPr wrap="square" rtlCol="0">
              <a:spAutoFit/>
            </a:bodyPr>
            <a:lstStyle/>
            <a:p>
              <a:r>
                <a:rPr kumimoji="1" lang="en-US" altLang="ja-JP" sz="1600" dirty="0"/>
                <a:t>270</a:t>
              </a:r>
              <a:endParaRPr kumimoji="1" lang="ja-JP" altLang="en-US" sz="1600" dirty="0"/>
            </a:p>
          </p:txBody>
        </p:sp>
        <p:sp>
          <p:nvSpPr>
            <p:cNvPr id="19" name="テキスト ボックス 18">
              <a:extLst>
                <a:ext uri="{FF2B5EF4-FFF2-40B4-BE49-F238E27FC236}">
                  <a16:creationId xmlns:a16="http://schemas.microsoft.com/office/drawing/2014/main" id="{C369D74D-8FF1-4A83-6D76-C78E652B78AE}"/>
                </a:ext>
              </a:extLst>
            </p:cNvPr>
            <p:cNvSpPr txBox="1"/>
            <p:nvPr/>
          </p:nvSpPr>
          <p:spPr>
            <a:xfrm>
              <a:off x="8676912" y="5838702"/>
              <a:ext cx="856458" cy="338554"/>
            </a:xfrm>
            <a:prstGeom prst="rect">
              <a:avLst/>
            </a:prstGeom>
            <a:noFill/>
          </p:spPr>
          <p:txBody>
            <a:bodyPr wrap="square" rtlCol="0">
              <a:spAutoFit/>
            </a:bodyPr>
            <a:lstStyle/>
            <a:p>
              <a:r>
                <a:rPr kumimoji="1" lang="en-US" altLang="ja-JP" sz="1600" dirty="0"/>
                <a:t>180</a:t>
              </a:r>
              <a:endParaRPr kumimoji="1" lang="ja-JP" altLang="en-US" sz="1600" dirty="0"/>
            </a:p>
          </p:txBody>
        </p:sp>
      </p:grpSp>
      <p:pic>
        <p:nvPicPr>
          <p:cNvPr id="1026" name="Picture 2" descr="運転統計グラフ">
            <a:extLst>
              <a:ext uri="{FF2B5EF4-FFF2-40B4-BE49-F238E27FC236}">
                <a16:creationId xmlns:a16="http://schemas.microsoft.com/office/drawing/2014/main" id="{FA95F1D0-A7F4-01F8-C046-EA2FDDC8408C}"/>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41233" y="4298358"/>
            <a:ext cx="4476966" cy="3268549"/>
          </a:xfrm>
          <a:prstGeom prst="rect">
            <a:avLst/>
          </a:prstGeom>
          <a:noFill/>
          <a:extLst>
            <a:ext uri="{909E8E84-426E-40DD-AFC4-6F175D3DCCD1}">
              <a14:hiddenFill xmlns:a14="http://schemas.microsoft.com/office/drawing/2010/main">
                <a:solidFill>
                  <a:srgbClr val="FFFFFF"/>
                </a:solidFill>
              </a14:hiddenFill>
            </a:ext>
          </a:extLst>
        </p:spPr>
      </p:pic>
      <p:sp>
        <p:nvSpPr>
          <p:cNvPr id="23" name="矢印: 右 22">
            <a:extLst>
              <a:ext uri="{FF2B5EF4-FFF2-40B4-BE49-F238E27FC236}">
                <a16:creationId xmlns:a16="http://schemas.microsoft.com/office/drawing/2014/main" id="{BF2C512E-3C1D-8845-FCA4-8277FC7F89B6}"/>
              </a:ext>
            </a:extLst>
          </p:cNvPr>
          <p:cNvSpPr/>
          <p:nvPr/>
        </p:nvSpPr>
        <p:spPr>
          <a:xfrm>
            <a:off x="1650669" y="2301616"/>
            <a:ext cx="1104406" cy="2338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5AA14AD6-D109-B5ED-1EE2-6A654BA04FE0}"/>
              </a:ext>
            </a:extLst>
          </p:cNvPr>
          <p:cNvSpPr txBox="1"/>
          <p:nvPr/>
        </p:nvSpPr>
        <p:spPr>
          <a:xfrm>
            <a:off x="1641091" y="2460589"/>
            <a:ext cx="1849770" cy="738664"/>
          </a:xfrm>
          <a:prstGeom prst="rect">
            <a:avLst/>
          </a:prstGeom>
          <a:noFill/>
        </p:spPr>
        <p:txBody>
          <a:bodyPr wrap="square" rtlCol="0">
            <a:spAutoFit/>
          </a:bodyPr>
          <a:lstStyle/>
          <a:p>
            <a:r>
              <a:rPr kumimoji="1" lang="en-US" altLang="ja-JP" sz="1400" dirty="0"/>
              <a:t>24h operation</a:t>
            </a:r>
          </a:p>
          <a:p>
            <a:r>
              <a:rPr kumimoji="1" lang="en-US" altLang="ja-JP" sz="1400" dirty="0"/>
              <a:t>by vendor beam commissioning</a:t>
            </a:r>
            <a:endParaRPr kumimoji="1" lang="ja-JP" altLang="en-US" sz="1400" dirty="0"/>
          </a:p>
        </p:txBody>
      </p:sp>
      <p:sp>
        <p:nvSpPr>
          <p:cNvPr id="25" name="テキスト ボックス 24">
            <a:extLst>
              <a:ext uri="{FF2B5EF4-FFF2-40B4-BE49-F238E27FC236}">
                <a16:creationId xmlns:a16="http://schemas.microsoft.com/office/drawing/2014/main" id="{FAD36783-F610-7CA1-49C7-908C2C5C760D}"/>
              </a:ext>
            </a:extLst>
          </p:cNvPr>
          <p:cNvSpPr txBox="1"/>
          <p:nvPr/>
        </p:nvSpPr>
        <p:spPr>
          <a:xfrm>
            <a:off x="2458193" y="6042511"/>
            <a:ext cx="2600696" cy="584775"/>
          </a:xfrm>
          <a:prstGeom prst="rect">
            <a:avLst/>
          </a:prstGeom>
          <a:noFill/>
        </p:spPr>
        <p:txBody>
          <a:bodyPr wrap="square" rtlCol="0">
            <a:spAutoFit/>
          </a:bodyPr>
          <a:lstStyle/>
          <a:p>
            <a:r>
              <a:rPr kumimoji="1" lang="en-US" altLang="ja-JP" sz="1600" dirty="0"/>
              <a:t>Total machine availability for treatment operation is 95.4%</a:t>
            </a:r>
            <a:endParaRPr kumimoji="1" lang="ja-JP" altLang="en-US" sz="1600" dirty="0"/>
          </a:p>
        </p:txBody>
      </p:sp>
      <p:sp>
        <p:nvSpPr>
          <p:cNvPr id="27" name="正方形/長方形 26">
            <a:extLst>
              <a:ext uri="{FF2B5EF4-FFF2-40B4-BE49-F238E27FC236}">
                <a16:creationId xmlns:a16="http://schemas.microsoft.com/office/drawing/2014/main" id="{FF4C8D7B-1789-BFC7-CB18-5ED8F35AB375}"/>
              </a:ext>
            </a:extLst>
          </p:cNvPr>
          <p:cNvSpPr/>
          <p:nvPr/>
        </p:nvSpPr>
        <p:spPr>
          <a:xfrm>
            <a:off x="9122890" y="4682742"/>
            <a:ext cx="589378" cy="2497684"/>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22C63503-CAE4-4A4D-9F59-12986A1C7B52}"/>
              </a:ext>
            </a:extLst>
          </p:cNvPr>
          <p:cNvSpPr/>
          <p:nvPr/>
        </p:nvSpPr>
        <p:spPr>
          <a:xfrm>
            <a:off x="8457312" y="4694617"/>
            <a:ext cx="589378" cy="2497684"/>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CB1AF28C-6F3E-DD50-B04D-EEF5FFCC6960}"/>
              </a:ext>
            </a:extLst>
          </p:cNvPr>
          <p:cNvSpPr txBox="1"/>
          <p:nvPr/>
        </p:nvSpPr>
        <p:spPr>
          <a:xfrm>
            <a:off x="7125196" y="4563990"/>
            <a:ext cx="1421287" cy="369332"/>
          </a:xfrm>
          <a:prstGeom prst="rect">
            <a:avLst/>
          </a:prstGeom>
          <a:noFill/>
        </p:spPr>
        <p:txBody>
          <a:bodyPr wrap="none" rtlCol="0">
            <a:spAutoFit/>
          </a:bodyPr>
          <a:lstStyle/>
          <a:p>
            <a:r>
              <a:rPr kumimoji="1" lang="en-US" altLang="ja-JP" dirty="0">
                <a:solidFill>
                  <a:srgbClr val="FF0000"/>
                </a:solidFill>
              </a:rPr>
              <a:t>Prostate plan</a:t>
            </a:r>
            <a:endParaRPr kumimoji="1" lang="ja-JP" altLang="en-US" dirty="0">
              <a:solidFill>
                <a:srgbClr val="FF0000"/>
              </a:solidFill>
            </a:endParaRPr>
          </a:p>
        </p:txBody>
      </p:sp>
      <p:sp>
        <p:nvSpPr>
          <p:cNvPr id="30" name="正方形/長方形 29">
            <a:extLst>
              <a:ext uri="{FF2B5EF4-FFF2-40B4-BE49-F238E27FC236}">
                <a16:creationId xmlns:a16="http://schemas.microsoft.com/office/drawing/2014/main" id="{0831A96E-8B07-C1A6-699A-A13CEAB5E12F}"/>
              </a:ext>
            </a:extLst>
          </p:cNvPr>
          <p:cNvSpPr/>
          <p:nvPr/>
        </p:nvSpPr>
        <p:spPr>
          <a:xfrm>
            <a:off x="1557048" y="7121051"/>
            <a:ext cx="3961151" cy="111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en-US" altLang="ja-JP" sz="1100" dirty="0">
                <a:solidFill>
                  <a:schemeClr val="tx1"/>
                </a:solidFill>
              </a:rPr>
              <a:t>2021</a:t>
            </a:r>
            <a:r>
              <a:rPr kumimoji="1" lang="ja-JP" altLang="en-US" sz="1100" dirty="0">
                <a:solidFill>
                  <a:schemeClr val="tx1"/>
                </a:solidFill>
              </a:rPr>
              <a:t>                               </a:t>
            </a:r>
            <a:r>
              <a:rPr kumimoji="1" lang="en-US" altLang="ja-JP" sz="1100" dirty="0">
                <a:solidFill>
                  <a:schemeClr val="tx1"/>
                </a:solidFill>
              </a:rPr>
              <a:t>2022</a:t>
            </a:r>
            <a:r>
              <a:rPr kumimoji="1" lang="ja-JP" altLang="en-US" sz="1100" dirty="0">
                <a:solidFill>
                  <a:schemeClr val="tx1"/>
                </a:solidFill>
              </a:rPr>
              <a:t>                                   </a:t>
            </a:r>
            <a:r>
              <a:rPr kumimoji="1" lang="en-US" altLang="ja-JP" sz="1100" dirty="0">
                <a:solidFill>
                  <a:schemeClr val="tx1"/>
                </a:solidFill>
              </a:rPr>
              <a:t>2023</a:t>
            </a:r>
            <a:r>
              <a:rPr kumimoji="1" lang="ja-JP" altLang="en-US" sz="1100" dirty="0">
                <a:solidFill>
                  <a:schemeClr val="tx1"/>
                </a:solidFill>
              </a:rPr>
              <a:t>                                  </a:t>
            </a:r>
          </a:p>
        </p:txBody>
      </p:sp>
      <p:sp>
        <p:nvSpPr>
          <p:cNvPr id="3" name="テキスト ボックス 2">
            <a:extLst>
              <a:ext uri="{FF2B5EF4-FFF2-40B4-BE49-F238E27FC236}">
                <a16:creationId xmlns:a16="http://schemas.microsoft.com/office/drawing/2014/main" id="{70B83691-4328-AAC8-3691-B6D2BE31E285}"/>
              </a:ext>
            </a:extLst>
          </p:cNvPr>
          <p:cNvSpPr txBox="1"/>
          <p:nvPr/>
        </p:nvSpPr>
        <p:spPr>
          <a:xfrm>
            <a:off x="9511640" y="6410115"/>
            <a:ext cx="1232325" cy="646331"/>
          </a:xfrm>
          <a:prstGeom prst="rect">
            <a:avLst/>
          </a:prstGeom>
          <a:noFill/>
        </p:spPr>
        <p:txBody>
          <a:bodyPr wrap="none" rtlCol="0">
            <a:spAutoFit/>
          </a:bodyPr>
          <a:lstStyle/>
          <a:p>
            <a:r>
              <a:rPr kumimoji="1" lang="en-US" altLang="ja-JP" dirty="0">
                <a:solidFill>
                  <a:srgbClr val="FF0000"/>
                </a:solidFill>
              </a:rPr>
              <a:t>Max</a:t>
            </a:r>
          </a:p>
          <a:p>
            <a:r>
              <a:rPr kumimoji="1" lang="en-US" altLang="ja-JP" dirty="0">
                <a:solidFill>
                  <a:srgbClr val="FF0000"/>
                </a:solidFill>
              </a:rPr>
              <a:t>411 MeV/u</a:t>
            </a:r>
            <a:endParaRPr kumimoji="1" lang="ja-JP" altLang="en-US" dirty="0">
              <a:solidFill>
                <a:srgbClr val="FF0000"/>
              </a:solidFill>
            </a:endParaRPr>
          </a:p>
        </p:txBody>
      </p:sp>
      <p:sp>
        <p:nvSpPr>
          <p:cNvPr id="9" name="テキスト ボックス 8">
            <a:extLst>
              <a:ext uri="{FF2B5EF4-FFF2-40B4-BE49-F238E27FC236}">
                <a16:creationId xmlns:a16="http://schemas.microsoft.com/office/drawing/2014/main" id="{EB3EF008-9711-3ED8-F951-FCC2D17A88CD}"/>
              </a:ext>
            </a:extLst>
          </p:cNvPr>
          <p:cNvSpPr txBox="1"/>
          <p:nvPr/>
        </p:nvSpPr>
        <p:spPr>
          <a:xfrm>
            <a:off x="6868884" y="6094921"/>
            <a:ext cx="1290033" cy="646331"/>
          </a:xfrm>
          <a:prstGeom prst="rect">
            <a:avLst/>
          </a:prstGeom>
          <a:noFill/>
        </p:spPr>
        <p:txBody>
          <a:bodyPr wrap="none" rtlCol="0">
            <a:spAutoFit/>
          </a:bodyPr>
          <a:lstStyle/>
          <a:p>
            <a:r>
              <a:rPr kumimoji="1" lang="en-US" altLang="ja-JP" dirty="0">
                <a:solidFill>
                  <a:srgbClr val="FF0000"/>
                </a:solidFill>
              </a:rPr>
              <a:t>Min</a:t>
            </a:r>
          </a:p>
          <a:p>
            <a:r>
              <a:rPr kumimoji="1" lang="en-US" altLang="ja-JP" dirty="0">
                <a:solidFill>
                  <a:srgbClr val="FF0000"/>
                </a:solidFill>
              </a:rPr>
              <a:t>55.6 MeV/u</a:t>
            </a:r>
            <a:endParaRPr kumimoji="1" lang="ja-JP" altLang="en-US" dirty="0">
              <a:solidFill>
                <a:srgbClr val="FF0000"/>
              </a:solidFill>
            </a:endParaRPr>
          </a:p>
        </p:txBody>
      </p:sp>
    </p:spTree>
    <p:extLst>
      <p:ext uri="{BB962C8B-B14F-4D97-AF65-F5344CB8AC3E}">
        <p14:creationId xmlns:p14="http://schemas.microsoft.com/office/powerpoint/2010/main" val="3780780491"/>
      </p:ext>
    </p:extLst>
  </p:cSld>
  <p:clrMapOvr>
    <a:masterClrMapping/>
  </p:clrMapOvr>
  <mc:AlternateContent xmlns:mc="http://schemas.openxmlformats.org/markup-compatibility/2006">
    <mc:Choice xmlns:p14="http://schemas.microsoft.com/office/powerpoint/2010/main" Requires="p14">
      <p:transition spd="slow" p14:dur="2000" advTm="33514"/>
    </mc:Choice>
    <mc:Fallback>
      <p:transition spd="slow" advTm="3351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012649-B801-2A53-4B62-74271F8FA6D9}"/>
              </a:ext>
            </a:extLst>
          </p:cNvPr>
          <p:cNvSpPr>
            <a:spLocks noGrp="1"/>
          </p:cNvSpPr>
          <p:nvPr>
            <p:ph type="title"/>
          </p:nvPr>
        </p:nvSpPr>
        <p:spPr>
          <a:xfrm>
            <a:off x="0" y="1"/>
            <a:ext cx="10691813" cy="838691"/>
          </a:xfrm>
        </p:spPr>
        <p:txBody>
          <a:bodyPr/>
          <a:lstStyle/>
          <a:p>
            <a:r>
              <a:rPr kumimoji="1" lang="en-US" altLang="ja-JP" dirty="0"/>
              <a:t>Ultra Low </a:t>
            </a:r>
            <a:r>
              <a:rPr kumimoji="1" lang="en-US" altLang="ja-JP"/>
              <a:t>Current Beam </a:t>
            </a:r>
            <a:r>
              <a:rPr kumimoji="1" lang="en-US" altLang="ja-JP" dirty="0"/>
              <a:t>for Experiment</a:t>
            </a:r>
            <a:endParaRPr kumimoji="1" lang="ja-JP" altLang="en-US" dirty="0"/>
          </a:p>
        </p:txBody>
      </p:sp>
      <p:sp>
        <p:nvSpPr>
          <p:cNvPr id="3" name="コンテンツ プレースホルダー 2">
            <a:extLst>
              <a:ext uri="{FF2B5EF4-FFF2-40B4-BE49-F238E27FC236}">
                <a16:creationId xmlns:a16="http://schemas.microsoft.com/office/drawing/2014/main" id="{277B4E86-861C-D3B9-0BFF-6E4C2951FCBB}"/>
              </a:ext>
            </a:extLst>
          </p:cNvPr>
          <p:cNvSpPr>
            <a:spLocks noGrp="1"/>
          </p:cNvSpPr>
          <p:nvPr>
            <p:ph idx="1"/>
          </p:nvPr>
        </p:nvSpPr>
        <p:spPr/>
        <p:txBody>
          <a:bodyPr>
            <a:normAutofit/>
          </a:bodyPr>
          <a:lstStyle/>
          <a:p>
            <a:r>
              <a:rPr lang="en-US" altLang="ja-JP" sz="3200" dirty="0"/>
              <a:t>Used for physics experiment for detector development</a:t>
            </a:r>
          </a:p>
          <a:p>
            <a:r>
              <a:rPr kumimoji="1" lang="en-US" altLang="ja-JP" sz="3200" dirty="0"/>
              <a:t>Needs 100~1000 </a:t>
            </a:r>
            <a:r>
              <a:rPr kumimoji="1" lang="en-US" altLang="ja-JP" sz="3200" dirty="0" err="1"/>
              <a:t>pps</a:t>
            </a:r>
            <a:r>
              <a:rPr kumimoji="1" lang="en-US" altLang="ja-JP" sz="3200" dirty="0"/>
              <a:t> (Machine spec: 1x10</a:t>
            </a:r>
            <a:r>
              <a:rPr kumimoji="1" lang="en-US" altLang="ja-JP" sz="3200" baseline="30000" dirty="0"/>
              <a:t>7</a:t>
            </a:r>
            <a:r>
              <a:rPr kumimoji="1" lang="en-US" altLang="ja-JP" sz="3200" dirty="0"/>
              <a:t> ~3x10</a:t>
            </a:r>
            <a:r>
              <a:rPr kumimoji="1" lang="en-US" altLang="ja-JP" sz="3200" baseline="30000" dirty="0"/>
              <a:t>9</a:t>
            </a:r>
            <a:r>
              <a:rPr kumimoji="1" lang="en-US" altLang="ja-JP" sz="3200" dirty="0"/>
              <a:t> </a:t>
            </a:r>
            <a:r>
              <a:rPr kumimoji="1" lang="en-US" altLang="ja-JP" sz="3200" dirty="0" err="1"/>
              <a:t>pps</a:t>
            </a:r>
            <a:r>
              <a:rPr kumimoji="1" lang="en-US" altLang="ja-JP" sz="3200" dirty="0"/>
              <a:t>)</a:t>
            </a:r>
          </a:p>
          <a:p>
            <a:r>
              <a:rPr lang="en-US" altLang="ja-JP" sz="3200" dirty="0"/>
              <a:t>Reduce Injection beam current by…</a:t>
            </a:r>
          </a:p>
          <a:p>
            <a:pPr lvl="1"/>
            <a:r>
              <a:rPr lang="en-US" altLang="ja-JP" sz="2800" dirty="0"/>
              <a:t>reducing RF power, Gas Flow of ECR Ion source</a:t>
            </a:r>
          </a:p>
          <a:p>
            <a:pPr lvl="1"/>
            <a:r>
              <a:rPr lang="en-US" altLang="ja-JP" sz="2800" dirty="0"/>
              <a:t>Changing </a:t>
            </a:r>
            <a:r>
              <a:rPr lang="en-US" altLang="ja-JP" sz="2800" u="sng" dirty="0"/>
              <a:t>electrostatic quadrupole</a:t>
            </a:r>
            <a:r>
              <a:rPr lang="en-US" altLang="ja-JP" sz="2800" dirty="0"/>
              <a:t> and solenoid in LEBT</a:t>
            </a:r>
          </a:p>
          <a:p>
            <a:r>
              <a:rPr kumimoji="1" lang="en-US" altLang="ja-JP" sz="3200" dirty="0"/>
              <a:t>10~100 particles per second of beam intensity was achieved with same extraction parameter for treatment</a:t>
            </a:r>
            <a:endParaRPr kumimoji="1" lang="ja-JP" altLang="en-US" sz="3200" dirty="0"/>
          </a:p>
        </p:txBody>
      </p:sp>
      <p:sp>
        <p:nvSpPr>
          <p:cNvPr id="4" name="フッター プレースホルダー 3">
            <a:extLst>
              <a:ext uri="{FF2B5EF4-FFF2-40B4-BE49-F238E27FC236}">
                <a16:creationId xmlns:a16="http://schemas.microsoft.com/office/drawing/2014/main" id="{54271826-4A8D-784C-45EA-A944A4BA3D78}"/>
              </a:ext>
            </a:extLst>
          </p:cNvPr>
          <p:cNvSpPr>
            <a:spLocks noGrp="1"/>
          </p:cNvSpPr>
          <p:nvPr>
            <p:ph type="ftr" sz="quarter" idx="11"/>
          </p:nvPr>
        </p:nvSpPr>
        <p:spPr/>
        <p:txBody>
          <a:bodyPr/>
          <a:lstStyle/>
          <a:p>
            <a:r>
              <a:rPr lang="en-US" altLang="ja-JP"/>
              <a:t>H. Souda, 5th Slow Extraction Workshop, 12 Feb 2024</a:t>
            </a:r>
            <a:endParaRPr lang="en-US" dirty="0"/>
          </a:p>
        </p:txBody>
      </p:sp>
      <p:sp>
        <p:nvSpPr>
          <p:cNvPr id="5" name="スライド番号プレースホルダー 4">
            <a:extLst>
              <a:ext uri="{FF2B5EF4-FFF2-40B4-BE49-F238E27FC236}">
                <a16:creationId xmlns:a16="http://schemas.microsoft.com/office/drawing/2014/main" id="{2CDEA95D-65B2-937F-1A4A-AB49DB16F378}"/>
              </a:ext>
            </a:extLst>
          </p:cNvPr>
          <p:cNvSpPr>
            <a:spLocks noGrp="1"/>
          </p:cNvSpPr>
          <p:nvPr>
            <p:ph type="sldNum" sz="quarter" idx="12"/>
          </p:nvPr>
        </p:nvSpPr>
        <p:spPr/>
        <p:txBody>
          <a:bodyPr/>
          <a:lstStyle/>
          <a:p>
            <a:fld id="{6C5110E4-F973-2747-942D-0B6DD9EF49FE}" type="slidenum">
              <a:rPr lang="en-US" smtClean="0"/>
              <a:pPr/>
              <a:t>17</a:t>
            </a:fld>
            <a:endParaRPr lang="en-US" dirty="0"/>
          </a:p>
        </p:txBody>
      </p:sp>
      <p:pic>
        <p:nvPicPr>
          <p:cNvPr id="8" name="図 7">
            <a:extLst>
              <a:ext uri="{FF2B5EF4-FFF2-40B4-BE49-F238E27FC236}">
                <a16:creationId xmlns:a16="http://schemas.microsoft.com/office/drawing/2014/main" id="{319616DF-0B98-473F-B817-5785B7F72086}"/>
              </a:ext>
            </a:extLst>
          </p:cNvPr>
          <p:cNvPicPr>
            <a:picLocks noChangeAspect="1"/>
          </p:cNvPicPr>
          <p:nvPr/>
        </p:nvPicPr>
        <p:blipFill>
          <a:blip r:embed="rId3"/>
          <a:stretch>
            <a:fillRect/>
          </a:stretch>
        </p:blipFill>
        <p:spPr>
          <a:xfrm>
            <a:off x="1" y="4612817"/>
            <a:ext cx="4914900" cy="2946857"/>
          </a:xfrm>
          <a:prstGeom prst="rect">
            <a:avLst/>
          </a:prstGeom>
        </p:spPr>
      </p:pic>
    </p:spTree>
    <p:extLst>
      <p:ext uri="{BB962C8B-B14F-4D97-AF65-F5344CB8AC3E}">
        <p14:creationId xmlns:p14="http://schemas.microsoft.com/office/powerpoint/2010/main" val="4179732745"/>
      </p:ext>
    </p:extLst>
  </p:cSld>
  <p:clrMapOvr>
    <a:masterClrMapping/>
  </p:clrMapOvr>
  <mc:AlternateContent xmlns:mc="http://schemas.openxmlformats.org/markup-compatibility/2006">
    <mc:Choice xmlns:p14="http://schemas.microsoft.com/office/powerpoint/2010/main" Requires="p14">
      <p:transition spd="slow" p14:dur="2000" advTm="40000"/>
    </mc:Choice>
    <mc:Fallback>
      <p:transition spd="slow" advTm="4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グラフ 10">
            <a:extLst>
              <a:ext uri="{FF2B5EF4-FFF2-40B4-BE49-F238E27FC236}">
                <a16:creationId xmlns:a16="http://schemas.microsoft.com/office/drawing/2014/main" id="{FFF02061-6E15-4512-98D0-B0C63360EC19}"/>
              </a:ext>
            </a:extLst>
          </p:cNvPr>
          <p:cNvGraphicFramePr>
            <a:graphicFrameLocks/>
          </p:cNvGraphicFramePr>
          <p:nvPr>
            <p:extLst>
              <p:ext uri="{D42A27DB-BD31-4B8C-83A1-F6EECF244321}">
                <p14:modId xmlns:p14="http://schemas.microsoft.com/office/powerpoint/2010/main" val="3959568695"/>
              </p:ext>
            </p:extLst>
          </p:nvPr>
        </p:nvGraphicFramePr>
        <p:xfrm>
          <a:off x="6850146" y="848167"/>
          <a:ext cx="3913337" cy="2819824"/>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a:extLst>
              <a:ext uri="{FF2B5EF4-FFF2-40B4-BE49-F238E27FC236}">
                <a16:creationId xmlns:a16="http://schemas.microsoft.com/office/drawing/2014/main" id="{9A76D89F-8D02-3429-5459-CF130A801E3B}"/>
              </a:ext>
            </a:extLst>
          </p:cNvPr>
          <p:cNvSpPr>
            <a:spLocks noGrp="1"/>
          </p:cNvSpPr>
          <p:nvPr>
            <p:ph type="title"/>
          </p:nvPr>
        </p:nvSpPr>
        <p:spPr/>
        <p:txBody>
          <a:bodyPr/>
          <a:lstStyle/>
          <a:p>
            <a:r>
              <a:rPr kumimoji="1" lang="en-US" altLang="ja-JP" dirty="0"/>
              <a:t>Future Improvement</a:t>
            </a:r>
            <a:endParaRPr kumimoji="1" lang="ja-JP" altLang="en-US" dirty="0"/>
          </a:p>
        </p:txBody>
      </p:sp>
      <p:sp>
        <p:nvSpPr>
          <p:cNvPr id="3" name="コンテンツ プレースホルダー 2">
            <a:extLst>
              <a:ext uri="{FF2B5EF4-FFF2-40B4-BE49-F238E27FC236}">
                <a16:creationId xmlns:a16="http://schemas.microsoft.com/office/drawing/2014/main" id="{9327D380-9435-2318-7F1A-3488D233BF5C}"/>
              </a:ext>
            </a:extLst>
          </p:cNvPr>
          <p:cNvSpPr>
            <a:spLocks noGrp="1"/>
          </p:cNvSpPr>
          <p:nvPr>
            <p:ph idx="1"/>
          </p:nvPr>
        </p:nvSpPr>
        <p:spPr>
          <a:xfrm>
            <a:off x="0" y="848167"/>
            <a:ext cx="7263245" cy="5904794"/>
          </a:xfrm>
        </p:spPr>
        <p:txBody>
          <a:bodyPr>
            <a:normAutofit lnSpcReduction="10000"/>
          </a:bodyPr>
          <a:lstStyle/>
          <a:p>
            <a:r>
              <a:rPr kumimoji="1" lang="en-US" altLang="ja-JP" dirty="0"/>
              <a:t>For Treatment</a:t>
            </a:r>
          </a:p>
          <a:p>
            <a:pPr lvl="1"/>
            <a:r>
              <a:rPr kumimoji="1" lang="en-US" altLang="ja-JP" dirty="0"/>
              <a:t>Improve extraction efficiency by </a:t>
            </a:r>
            <a:r>
              <a:rPr kumimoji="1" lang="en-US" altLang="ja-JP" dirty="0" err="1"/>
              <a:t>betatron</a:t>
            </a:r>
            <a:r>
              <a:rPr kumimoji="1" lang="en-US" altLang="ja-JP" dirty="0"/>
              <a:t> tune optimization</a:t>
            </a:r>
          </a:p>
          <a:p>
            <a:pPr lvl="1"/>
            <a:r>
              <a:rPr kumimoji="1" lang="en-US" altLang="ja-JP" dirty="0"/>
              <a:t>Prevent intensity interlock caused by spike at re-extraction in the same energy after short-time beam off</a:t>
            </a:r>
          </a:p>
          <a:p>
            <a:pPr lvl="2"/>
            <a:r>
              <a:rPr lang="en-US" altLang="ja-JP" dirty="0"/>
              <a:t>Will need pre-heat control</a:t>
            </a:r>
          </a:p>
          <a:p>
            <a:r>
              <a:rPr kumimoji="1" lang="en-US" altLang="ja-JP" dirty="0"/>
              <a:t>For Experiment</a:t>
            </a:r>
            <a:endParaRPr lang="en-US" altLang="ja-JP" dirty="0"/>
          </a:p>
          <a:p>
            <a:pPr lvl="1"/>
            <a:r>
              <a:rPr lang="en-US" altLang="ja-JP" dirty="0"/>
              <a:t>Ultra low current beam for multiple energy </a:t>
            </a:r>
          </a:p>
          <a:p>
            <a:pPr lvl="1"/>
            <a:r>
              <a:rPr lang="en-US" altLang="ja-JP" dirty="0"/>
              <a:t>Extremely high intensity extraction for FLASH experiment</a:t>
            </a:r>
          </a:p>
          <a:p>
            <a:pPr lvl="1"/>
            <a:endParaRPr kumimoji="1" lang="en-US" altLang="ja-JP" dirty="0"/>
          </a:p>
          <a:p>
            <a:endParaRPr kumimoji="1" lang="ja-JP" altLang="en-US" dirty="0"/>
          </a:p>
        </p:txBody>
      </p:sp>
      <p:sp>
        <p:nvSpPr>
          <p:cNvPr id="4" name="フッター プレースホルダー 3">
            <a:extLst>
              <a:ext uri="{FF2B5EF4-FFF2-40B4-BE49-F238E27FC236}">
                <a16:creationId xmlns:a16="http://schemas.microsoft.com/office/drawing/2014/main" id="{524944B8-C696-3F37-DC6C-AEE53546A747}"/>
              </a:ext>
            </a:extLst>
          </p:cNvPr>
          <p:cNvSpPr>
            <a:spLocks noGrp="1"/>
          </p:cNvSpPr>
          <p:nvPr>
            <p:ph type="ftr" sz="quarter" idx="11"/>
          </p:nvPr>
        </p:nvSpPr>
        <p:spPr/>
        <p:txBody>
          <a:bodyPr/>
          <a:lstStyle/>
          <a:p>
            <a:r>
              <a:rPr lang="en-US" altLang="ja-JP"/>
              <a:t>H. Souda, 5th Slow Extraction Workshop, 12 Feb 2024</a:t>
            </a:r>
            <a:endParaRPr lang="en-US" dirty="0"/>
          </a:p>
        </p:txBody>
      </p:sp>
      <p:sp>
        <p:nvSpPr>
          <p:cNvPr id="5" name="スライド番号プレースホルダー 4">
            <a:extLst>
              <a:ext uri="{FF2B5EF4-FFF2-40B4-BE49-F238E27FC236}">
                <a16:creationId xmlns:a16="http://schemas.microsoft.com/office/drawing/2014/main" id="{A8769B90-4608-B3FF-35B8-A093979FE56E}"/>
              </a:ext>
            </a:extLst>
          </p:cNvPr>
          <p:cNvSpPr>
            <a:spLocks noGrp="1"/>
          </p:cNvSpPr>
          <p:nvPr>
            <p:ph type="sldNum" sz="quarter" idx="12"/>
          </p:nvPr>
        </p:nvSpPr>
        <p:spPr/>
        <p:txBody>
          <a:bodyPr/>
          <a:lstStyle/>
          <a:p>
            <a:fld id="{6C5110E4-F973-2747-942D-0B6DD9EF49FE}" type="slidenum">
              <a:rPr lang="en-US" smtClean="0"/>
              <a:pPr/>
              <a:t>18</a:t>
            </a:fld>
            <a:endParaRPr lang="en-US" dirty="0"/>
          </a:p>
        </p:txBody>
      </p:sp>
      <p:pic>
        <p:nvPicPr>
          <p:cNvPr id="9" name="図 8">
            <a:extLst>
              <a:ext uri="{FF2B5EF4-FFF2-40B4-BE49-F238E27FC236}">
                <a16:creationId xmlns:a16="http://schemas.microsoft.com/office/drawing/2014/main" id="{71D0C77D-5992-9070-6215-F0FCA424C351}"/>
              </a:ext>
            </a:extLst>
          </p:cNvPr>
          <p:cNvPicPr>
            <a:picLocks noChangeAspect="1"/>
          </p:cNvPicPr>
          <p:nvPr/>
        </p:nvPicPr>
        <p:blipFill>
          <a:blip r:embed="rId3"/>
          <a:stretch>
            <a:fillRect/>
          </a:stretch>
        </p:blipFill>
        <p:spPr>
          <a:xfrm>
            <a:off x="7721057" y="3609522"/>
            <a:ext cx="2827416" cy="3489470"/>
          </a:xfrm>
          <a:prstGeom prst="rect">
            <a:avLst/>
          </a:prstGeom>
        </p:spPr>
      </p:pic>
    </p:spTree>
    <p:extLst>
      <p:ext uri="{BB962C8B-B14F-4D97-AF65-F5344CB8AC3E}">
        <p14:creationId xmlns:p14="http://schemas.microsoft.com/office/powerpoint/2010/main" val="3313844122"/>
      </p:ext>
    </p:extLst>
  </p:cSld>
  <p:clrMapOvr>
    <a:masterClrMapping/>
  </p:clrMapOvr>
  <mc:AlternateContent xmlns:mc="http://schemas.openxmlformats.org/markup-compatibility/2006">
    <mc:Choice xmlns:p14="http://schemas.microsoft.com/office/powerpoint/2010/main" Requires="p14">
      <p:transition spd="slow" p14:dur="2000" advTm="35289"/>
    </mc:Choice>
    <mc:Fallback>
      <p:transition spd="slow" advTm="3528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737E43-24F0-CAD5-304C-571777ECDCC3}"/>
              </a:ext>
            </a:extLst>
          </p:cNvPr>
          <p:cNvSpPr>
            <a:spLocks noGrp="1"/>
          </p:cNvSpPr>
          <p:nvPr>
            <p:ph type="title"/>
          </p:nvPr>
        </p:nvSpPr>
        <p:spPr/>
        <p:txBody>
          <a:bodyPr/>
          <a:lstStyle/>
          <a:p>
            <a:r>
              <a:rPr kumimoji="1" lang="en-US" altLang="ja-JP" dirty="0"/>
              <a:t>Summary</a:t>
            </a:r>
            <a:endParaRPr kumimoji="1" lang="ja-JP" altLang="en-US" dirty="0"/>
          </a:p>
        </p:txBody>
      </p:sp>
      <p:sp>
        <p:nvSpPr>
          <p:cNvPr id="3" name="コンテンツ プレースホルダー 2">
            <a:extLst>
              <a:ext uri="{FF2B5EF4-FFF2-40B4-BE49-F238E27FC236}">
                <a16:creationId xmlns:a16="http://schemas.microsoft.com/office/drawing/2014/main" id="{320A24C0-66E3-ED14-FD27-77F1C09FC338}"/>
              </a:ext>
            </a:extLst>
          </p:cNvPr>
          <p:cNvSpPr>
            <a:spLocks noGrp="1"/>
          </p:cNvSpPr>
          <p:nvPr>
            <p:ph idx="1"/>
          </p:nvPr>
        </p:nvSpPr>
        <p:spPr/>
        <p:txBody>
          <a:bodyPr/>
          <a:lstStyle/>
          <a:p>
            <a:r>
              <a:rPr kumimoji="1" lang="en-US" altLang="ja-JP" dirty="0"/>
              <a:t>Slow Extraction of Carbon Ion Synchrotron has been developed at HIMAC in QST-NIRS. </a:t>
            </a:r>
          </a:p>
          <a:p>
            <a:r>
              <a:rPr kumimoji="1" lang="en-US" altLang="ja-JP" dirty="0"/>
              <a:t>Based on the advanced RF-KO method, compact synchrotron with full-energy scanning is available for a commercial treatment machine.</a:t>
            </a:r>
          </a:p>
          <a:p>
            <a:r>
              <a:rPr lang="en-US" altLang="ja-JP" dirty="0"/>
              <a:t>Extraction stability is satisfactory for 600 beam energies used in Yamagata University. </a:t>
            </a:r>
          </a:p>
          <a:p>
            <a:r>
              <a:rPr lang="en-US" altLang="ja-JP" dirty="0"/>
              <a:t>Ultra low current extraction of ~100 </a:t>
            </a:r>
            <a:r>
              <a:rPr lang="en-US" altLang="ja-JP" dirty="0" err="1"/>
              <a:t>pps</a:t>
            </a:r>
            <a:r>
              <a:rPr lang="en-US" altLang="ja-JP" dirty="0"/>
              <a:t> was achieved and used for experiment.</a:t>
            </a:r>
            <a:endParaRPr kumimoji="1" lang="ja-JP" altLang="en-US" dirty="0"/>
          </a:p>
        </p:txBody>
      </p:sp>
      <p:sp>
        <p:nvSpPr>
          <p:cNvPr id="4" name="フッター プレースホルダー 3">
            <a:extLst>
              <a:ext uri="{FF2B5EF4-FFF2-40B4-BE49-F238E27FC236}">
                <a16:creationId xmlns:a16="http://schemas.microsoft.com/office/drawing/2014/main" id="{90603B45-C53C-E156-BF55-1BD961BCF300}"/>
              </a:ext>
            </a:extLst>
          </p:cNvPr>
          <p:cNvSpPr>
            <a:spLocks noGrp="1"/>
          </p:cNvSpPr>
          <p:nvPr>
            <p:ph type="ftr" sz="quarter" idx="11"/>
          </p:nvPr>
        </p:nvSpPr>
        <p:spPr/>
        <p:txBody>
          <a:bodyPr/>
          <a:lstStyle/>
          <a:p>
            <a:r>
              <a:rPr lang="en-US" altLang="ja-JP"/>
              <a:t>H. Souda, 5th Slow Extraction Workshop, 12 Feb 2024</a:t>
            </a:r>
            <a:endParaRPr lang="en-US" dirty="0"/>
          </a:p>
        </p:txBody>
      </p:sp>
      <p:sp>
        <p:nvSpPr>
          <p:cNvPr id="5" name="スライド番号プレースホルダー 4">
            <a:extLst>
              <a:ext uri="{FF2B5EF4-FFF2-40B4-BE49-F238E27FC236}">
                <a16:creationId xmlns:a16="http://schemas.microsoft.com/office/drawing/2014/main" id="{CF198E28-7D9A-2E93-3984-0AA682F4D20F}"/>
              </a:ext>
            </a:extLst>
          </p:cNvPr>
          <p:cNvSpPr>
            <a:spLocks noGrp="1"/>
          </p:cNvSpPr>
          <p:nvPr>
            <p:ph type="sldNum" sz="quarter" idx="12"/>
          </p:nvPr>
        </p:nvSpPr>
        <p:spPr/>
        <p:txBody>
          <a:bodyPr/>
          <a:lstStyle/>
          <a:p>
            <a:fld id="{6C5110E4-F973-2747-942D-0B6DD9EF49FE}" type="slidenum">
              <a:rPr lang="en-US" smtClean="0"/>
              <a:pPr/>
              <a:t>19</a:t>
            </a:fld>
            <a:endParaRPr lang="en-US" dirty="0"/>
          </a:p>
        </p:txBody>
      </p:sp>
    </p:spTree>
    <p:extLst>
      <p:ext uri="{BB962C8B-B14F-4D97-AF65-F5344CB8AC3E}">
        <p14:creationId xmlns:p14="http://schemas.microsoft.com/office/powerpoint/2010/main" val="2121611921"/>
      </p:ext>
    </p:extLst>
  </p:cSld>
  <p:clrMapOvr>
    <a:masterClrMapping/>
  </p:clrMapOvr>
  <mc:AlternateContent xmlns:mc="http://schemas.openxmlformats.org/markup-compatibility/2006">
    <mc:Choice xmlns:p14="http://schemas.microsoft.com/office/powerpoint/2010/main" Requires="p14">
      <p:transition spd="slow" p14:dur="2000" advTm="19350"/>
    </mc:Choice>
    <mc:Fallback>
      <p:transition spd="slow" advTm="1935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ED2F85-84C6-6DAA-F29D-F4C293786D6A}"/>
              </a:ext>
            </a:extLst>
          </p:cNvPr>
          <p:cNvSpPr>
            <a:spLocks noGrp="1"/>
          </p:cNvSpPr>
          <p:nvPr>
            <p:ph type="title"/>
          </p:nvPr>
        </p:nvSpPr>
        <p:spPr/>
        <p:txBody>
          <a:bodyPr/>
          <a:lstStyle/>
          <a:p>
            <a:r>
              <a:rPr kumimoji="1" lang="en-US" altLang="ja-JP" dirty="0"/>
              <a:t>Outline</a:t>
            </a:r>
            <a:endParaRPr kumimoji="1" lang="ja-JP" altLang="en-US" dirty="0"/>
          </a:p>
        </p:txBody>
      </p:sp>
      <p:sp>
        <p:nvSpPr>
          <p:cNvPr id="3" name="コンテンツ プレースホルダー 2">
            <a:extLst>
              <a:ext uri="{FF2B5EF4-FFF2-40B4-BE49-F238E27FC236}">
                <a16:creationId xmlns:a16="http://schemas.microsoft.com/office/drawing/2014/main" id="{561F0187-E27E-0A77-53F6-6E8ED8030ECC}"/>
              </a:ext>
            </a:extLst>
          </p:cNvPr>
          <p:cNvSpPr>
            <a:spLocks noGrp="1"/>
          </p:cNvSpPr>
          <p:nvPr>
            <p:ph idx="1"/>
          </p:nvPr>
        </p:nvSpPr>
        <p:spPr/>
        <p:txBody>
          <a:bodyPr/>
          <a:lstStyle/>
          <a:p>
            <a:r>
              <a:rPr kumimoji="1" lang="en-US" altLang="ja-JP" dirty="0"/>
              <a:t>Medical Synchrotrons in Japan</a:t>
            </a:r>
          </a:p>
          <a:p>
            <a:r>
              <a:rPr kumimoji="1" lang="en-US" altLang="ja-JP" sz="3600" dirty="0"/>
              <a:t>Slow Extraction of Carbon Ion Therapy Synchrotron</a:t>
            </a:r>
          </a:p>
          <a:p>
            <a:r>
              <a:rPr kumimoji="1" lang="en-US" altLang="ja-JP" dirty="0"/>
              <a:t>Operation Experience at Yamagata University</a:t>
            </a:r>
          </a:p>
          <a:p>
            <a:r>
              <a:rPr lang="en-US" altLang="ja-JP" dirty="0"/>
              <a:t>Summary</a:t>
            </a:r>
            <a:endParaRPr kumimoji="1" lang="en-US" altLang="ja-JP" dirty="0"/>
          </a:p>
        </p:txBody>
      </p:sp>
      <p:sp>
        <p:nvSpPr>
          <p:cNvPr id="4" name="フッター プレースホルダー 3">
            <a:extLst>
              <a:ext uri="{FF2B5EF4-FFF2-40B4-BE49-F238E27FC236}">
                <a16:creationId xmlns:a16="http://schemas.microsoft.com/office/drawing/2014/main" id="{EEFB7807-F076-7C26-6BD8-01E303C6438C}"/>
              </a:ext>
            </a:extLst>
          </p:cNvPr>
          <p:cNvSpPr>
            <a:spLocks noGrp="1"/>
          </p:cNvSpPr>
          <p:nvPr>
            <p:ph type="ftr" sz="quarter" idx="11"/>
          </p:nvPr>
        </p:nvSpPr>
        <p:spPr/>
        <p:txBody>
          <a:bodyPr/>
          <a:lstStyle/>
          <a:p>
            <a:r>
              <a:rPr lang="en-US" altLang="ja-JP"/>
              <a:t>H. Souda, 5th Slow Extraction Workshop, 12 Feb 2024</a:t>
            </a:r>
            <a:endParaRPr lang="en-US" dirty="0"/>
          </a:p>
        </p:txBody>
      </p:sp>
      <p:sp>
        <p:nvSpPr>
          <p:cNvPr id="5" name="スライド番号プレースホルダー 4">
            <a:extLst>
              <a:ext uri="{FF2B5EF4-FFF2-40B4-BE49-F238E27FC236}">
                <a16:creationId xmlns:a16="http://schemas.microsoft.com/office/drawing/2014/main" id="{C7E07279-569E-DB5A-E7FF-F89AECDB1FF5}"/>
              </a:ext>
            </a:extLst>
          </p:cNvPr>
          <p:cNvSpPr>
            <a:spLocks noGrp="1"/>
          </p:cNvSpPr>
          <p:nvPr>
            <p:ph type="sldNum" sz="quarter" idx="12"/>
          </p:nvPr>
        </p:nvSpPr>
        <p:spPr/>
        <p:txBody>
          <a:bodyPr/>
          <a:lstStyle/>
          <a:p>
            <a:fld id="{6C5110E4-F973-2747-942D-0B6DD9EF49FE}" type="slidenum">
              <a:rPr lang="en-US" smtClean="0"/>
              <a:pPr/>
              <a:t>2</a:t>
            </a:fld>
            <a:endParaRPr lang="en-US" dirty="0"/>
          </a:p>
        </p:txBody>
      </p:sp>
    </p:spTree>
    <p:extLst>
      <p:ext uri="{BB962C8B-B14F-4D97-AF65-F5344CB8AC3E}">
        <p14:creationId xmlns:p14="http://schemas.microsoft.com/office/powerpoint/2010/main" val="3608091583"/>
      </p:ext>
    </p:extLst>
  </p:cSld>
  <p:clrMapOvr>
    <a:masterClrMapping/>
  </p:clrMapOvr>
  <mc:AlternateContent xmlns:mc="http://schemas.openxmlformats.org/markup-compatibility/2006">
    <mc:Choice xmlns:p14="http://schemas.microsoft.com/office/powerpoint/2010/main" Requires="p14">
      <p:transition spd="slow" p14:dur="2000" advTm="9899"/>
    </mc:Choice>
    <mc:Fallback>
      <p:transition spd="slow" advTm="989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5182FF-8647-8DF8-D0A0-3AADD1DBF4A5}"/>
              </a:ext>
            </a:extLst>
          </p:cNvPr>
          <p:cNvSpPr>
            <a:spLocks noGrp="1"/>
          </p:cNvSpPr>
          <p:nvPr>
            <p:ph type="title"/>
          </p:nvPr>
        </p:nvSpPr>
        <p:spPr>
          <a:xfrm>
            <a:off x="0" y="3226986"/>
            <a:ext cx="10691813" cy="1015663"/>
          </a:xfrm>
        </p:spPr>
        <p:txBody>
          <a:bodyPr/>
          <a:lstStyle/>
          <a:p>
            <a:r>
              <a:rPr kumimoji="1" lang="en-US" altLang="ja-JP" sz="6000" dirty="0"/>
              <a:t>Medical Synchrotrons in Japan</a:t>
            </a:r>
            <a:endParaRPr kumimoji="1" lang="ja-JP" altLang="en-US" sz="6000" dirty="0"/>
          </a:p>
        </p:txBody>
      </p:sp>
      <p:sp>
        <p:nvSpPr>
          <p:cNvPr id="3" name="テキスト プレースホルダー 2">
            <a:extLst>
              <a:ext uri="{FF2B5EF4-FFF2-40B4-BE49-F238E27FC236}">
                <a16:creationId xmlns:a16="http://schemas.microsoft.com/office/drawing/2014/main" id="{E297CCFF-3ADD-F078-ED66-5649199F3DBF}"/>
              </a:ext>
            </a:extLst>
          </p:cNvPr>
          <p:cNvSpPr>
            <a:spLocks noGrp="1"/>
          </p:cNvSpPr>
          <p:nvPr>
            <p:ph type="body" idx="1"/>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08904448-DF7D-FF63-6C31-F65382FF1244}"/>
              </a:ext>
            </a:extLst>
          </p:cNvPr>
          <p:cNvSpPr>
            <a:spLocks noGrp="1"/>
          </p:cNvSpPr>
          <p:nvPr>
            <p:ph type="ftr" sz="quarter" idx="11"/>
          </p:nvPr>
        </p:nvSpPr>
        <p:spPr/>
        <p:txBody>
          <a:bodyPr/>
          <a:lstStyle/>
          <a:p>
            <a:r>
              <a:rPr lang="en-US" altLang="ja-JP"/>
              <a:t>H. Souda, 5th Slow Extraction Workshop, 12 Feb 2024</a:t>
            </a:r>
            <a:endParaRPr lang="en-US" dirty="0"/>
          </a:p>
        </p:txBody>
      </p:sp>
      <p:sp>
        <p:nvSpPr>
          <p:cNvPr id="5" name="スライド番号プレースホルダー 4">
            <a:extLst>
              <a:ext uri="{FF2B5EF4-FFF2-40B4-BE49-F238E27FC236}">
                <a16:creationId xmlns:a16="http://schemas.microsoft.com/office/drawing/2014/main" id="{2CF95227-0154-6EB8-2709-E121B659621C}"/>
              </a:ext>
            </a:extLst>
          </p:cNvPr>
          <p:cNvSpPr>
            <a:spLocks noGrp="1"/>
          </p:cNvSpPr>
          <p:nvPr>
            <p:ph type="sldNum" sz="quarter" idx="12"/>
          </p:nvPr>
        </p:nvSpPr>
        <p:spPr/>
        <p:txBody>
          <a:bodyPr/>
          <a:lstStyle/>
          <a:p>
            <a:fld id="{6C5110E4-F973-2747-942D-0B6DD9EF49FE}" type="slidenum">
              <a:rPr lang="en-US" smtClean="0"/>
              <a:pPr/>
              <a:t>3</a:t>
            </a:fld>
            <a:endParaRPr lang="en-US" dirty="0"/>
          </a:p>
        </p:txBody>
      </p:sp>
    </p:spTree>
    <p:extLst>
      <p:ext uri="{BB962C8B-B14F-4D97-AF65-F5344CB8AC3E}">
        <p14:creationId xmlns:p14="http://schemas.microsoft.com/office/powerpoint/2010/main" val="2457394382"/>
      </p:ext>
    </p:extLst>
  </p:cSld>
  <p:clrMapOvr>
    <a:masterClrMapping/>
  </p:clrMapOvr>
  <mc:AlternateContent xmlns:mc="http://schemas.openxmlformats.org/markup-compatibility/2006">
    <mc:Choice xmlns:p14="http://schemas.microsoft.com/office/powerpoint/2010/main" Requires="p14">
      <p:transition spd="slow" p14:dur="2000" advTm="9882"/>
    </mc:Choice>
    <mc:Fallback>
      <p:transition spd="slow" advTm="988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E6E055-3A27-E5C2-BC2D-0695040E8EC8}"/>
              </a:ext>
            </a:extLst>
          </p:cNvPr>
          <p:cNvSpPr>
            <a:spLocks noGrp="1"/>
          </p:cNvSpPr>
          <p:nvPr>
            <p:ph type="title"/>
          </p:nvPr>
        </p:nvSpPr>
        <p:spPr/>
        <p:txBody>
          <a:bodyPr/>
          <a:lstStyle/>
          <a:p>
            <a:r>
              <a:rPr kumimoji="1" lang="en-US" altLang="ja-JP" dirty="0"/>
              <a:t>Medical</a:t>
            </a:r>
            <a:r>
              <a:rPr kumimoji="1" lang="ja-JP" altLang="en-US" dirty="0"/>
              <a:t> </a:t>
            </a:r>
            <a:r>
              <a:rPr kumimoji="1" lang="en-US" altLang="ja-JP" dirty="0"/>
              <a:t>Synchrotrons in Japan</a:t>
            </a:r>
            <a:endParaRPr kumimoji="1" lang="ja-JP" altLang="en-US" dirty="0"/>
          </a:p>
        </p:txBody>
      </p:sp>
      <p:sp>
        <p:nvSpPr>
          <p:cNvPr id="3" name="コンテンツ プレースホルダー 2">
            <a:extLst>
              <a:ext uri="{FF2B5EF4-FFF2-40B4-BE49-F238E27FC236}">
                <a16:creationId xmlns:a16="http://schemas.microsoft.com/office/drawing/2014/main" id="{05FC50E7-9C76-FCFB-8621-B784212C3959}"/>
              </a:ext>
            </a:extLst>
          </p:cNvPr>
          <p:cNvSpPr>
            <a:spLocks noGrp="1"/>
          </p:cNvSpPr>
          <p:nvPr>
            <p:ph idx="1"/>
          </p:nvPr>
        </p:nvSpPr>
        <p:spPr/>
        <p:txBody>
          <a:bodyPr/>
          <a:lstStyle/>
          <a:p>
            <a:r>
              <a:rPr kumimoji="1" lang="en-US" altLang="ja-JP" dirty="0"/>
              <a:t>7 Synchrotrons for Carbon Ion Therapy</a:t>
            </a:r>
            <a:endParaRPr lang="en-US" altLang="ja-JP" dirty="0"/>
          </a:p>
          <a:p>
            <a:pPr marL="503972" lvl="1" indent="0">
              <a:buNone/>
            </a:pPr>
            <a:r>
              <a:rPr kumimoji="1" lang="en-US" altLang="ja-JP" dirty="0"/>
              <a:t>(incl. 1 P/C compatible)</a:t>
            </a:r>
          </a:p>
          <a:p>
            <a:r>
              <a:rPr lang="en-US" altLang="ja-JP" dirty="0"/>
              <a:t>12 Synchrotrons for Proton Therapy</a:t>
            </a:r>
            <a:endParaRPr kumimoji="1" lang="ja-JP" altLang="en-US" dirty="0"/>
          </a:p>
        </p:txBody>
      </p:sp>
      <p:sp>
        <p:nvSpPr>
          <p:cNvPr id="4" name="フッター プレースホルダー 3">
            <a:extLst>
              <a:ext uri="{FF2B5EF4-FFF2-40B4-BE49-F238E27FC236}">
                <a16:creationId xmlns:a16="http://schemas.microsoft.com/office/drawing/2014/main" id="{2B9D961B-7399-39BE-D495-FE7E0365589C}"/>
              </a:ext>
            </a:extLst>
          </p:cNvPr>
          <p:cNvSpPr>
            <a:spLocks noGrp="1"/>
          </p:cNvSpPr>
          <p:nvPr>
            <p:ph type="ftr" sz="quarter" idx="11"/>
          </p:nvPr>
        </p:nvSpPr>
        <p:spPr/>
        <p:txBody>
          <a:bodyPr/>
          <a:lstStyle/>
          <a:p>
            <a:r>
              <a:rPr lang="en-US" altLang="ja-JP"/>
              <a:t>H. Souda, 5th Slow Extraction Workshop, 12 Feb 2024</a:t>
            </a:r>
            <a:endParaRPr lang="en-US" dirty="0"/>
          </a:p>
        </p:txBody>
      </p:sp>
      <p:sp>
        <p:nvSpPr>
          <p:cNvPr id="5" name="スライド番号プレースホルダー 4">
            <a:extLst>
              <a:ext uri="{FF2B5EF4-FFF2-40B4-BE49-F238E27FC236}">
                <a16:creationId xmlns:a16="http://schemas.microsoft.com/office/drawing/2014/main" id="{F902ACAC-07E6-F532-8A38-57F2D877D3CB}"/>
              </a:ext>
            </a:extLst>
          </p:cNvPr>
          <p:cNvSpPr>
            <a:spLocks noGrp="1"/>
          </p:cNvSpPr>
          <p:nvPr>
            <p:ph type="sldNum" sz="quarter" idx="12"/>
          </p:nvPr>
        </p:nvSpPr>
        <p:spPr/>
        <p:txBody>
          <a:bodyPr/>
          <a:lstStyle/>
          <a:p>
            <a:fld id="{6C5110E4-F973-2747-942D-0B6DD9EF49FE}" type="slidenum">
              <a:rPr lang="en-US" smtClean="0"/>
              <a:pPr/>
              <a:t>4</a:t>
            </a:fld>
            <a:endParaRPr lang="en-US" dirty="0"/>
          </a:p>
        </p:txBody>
      </p:sp>
      <p:pic>
        <p:nvPicPr>
          <p:cNvPr id="6" name="図 5">
            <a:extLst>
              <a:ext uri="{FF2B5EF4-FFF2-40B4-BE49-F238E27FC236}">
                <a16:creationId xmlns:a16="http://schemas.microsoft.com/office/drawing/2014/main" id="{55F03FF1-27F8-2C5C-2638-2C425360617F}"/>
              </a:ext>
            </a:extLst>
          </p:cNvPr>
          <p:cNvPicPr>
            <a:picLocks noChangeAspect="1"/>
          </p:cNvPicPr>
          <p:nvPr/>
        </p:nvPicPr>
        <p:blipFill>
          <a:blip r:embed="rId2"/>
          <a:stretch>
            <a:fillRect/>
          </a:stretch>
        </p:blipFill>
        <p:spPr>
          <a:xfrm>
            <a:off x="4111053" y="2720442"/>
            <a:ext cx="3006721" cy="3329105"/>
          </a:xfrm>
          <a:prstGeom prst="rect">
            <a:avLst/>
          </a:prstGeom>
        </p:spPr>
      </p:pic>
      <p:sp>
        <p:nvSpPr>
          <p:cNvPr id="8" name="テキスト ボックス 7">
            <a:extLst>
              <a:ext uri="{FF2B5EF4-FFF2-40B4-BE49-F238E27FC236}">
                <a16:creationId xmlns:a16="http://schemas.microsoft.com/office/drawing/2014/main" id="{70825FB8-0648-E839-F4BF-6CE70B696C31}"/>
              </a:ext>
            </a:extLst>
          </p:cNvPr>
          <p:cNvSpPr txBox="1"/>
          <p:nvPr/>
        </p:nvSpPr>
        <p:spPr>
          <a:xfrm>
            <a:off x="4991354" y="3771893"/>
            <a:ext cx="1085233" cy="369332"/>
          </a:xfrm>
          <a:prstGeom prst="rect">
            <a:avLst/>
          </a:prstGeom>
          <a:noFill/>
        </p:spPr>
        <p:txBody>
          <a:bodyPr wrap="none" rtlCol="0">
            <a:spAutoFit/>
          </a:bodyPr>
          <a:lstStyle/>
          <a:p>
            <a:r>
              <a:rPr kumimoji="1" lang="en-US" altLang="ja-JP" dirty="0">
                <a:solidFill>
                  <a:srgbClr val="FF0000"/>
                </a:solidFill>
              </a:rPr>
              <a:t>Yamagata</a:t>
            </a:r>
            <a:endParaRPr kumimoji="1" lang="ja-JP" altLang="en-US" dirty="0">
              <a:solidFill>
                <a:srgbClr val="FF0000"/>
              </a:solidFill>
            </a:endParaRPr>
          </a:p>
        </p:txBody>
      </p:sp>
      <p:pic>
        <p:nvPicPr>
          <p:cNvPr id="9" name="図 8">
            <a:extLst>
              <a:ext uri="{FF2B5EF4-FFF2-40B4-BE49-F238E27FC236}">
                <a16:creationId xmlns:a16="http://schemas.microsoft.com/office/drawing/2014/main" id="{E967A87E-747B-32D9-811F-1C74BB9ADFA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562996" y="3751836"/>
            <a:ext cx="2593892" cy="1945419"/>
          </a:xfrm>
          <a:prstGeom prst="rect">
            <a:avLst/>
          </a:prstGeom>
        </p:spPr>
      </p:pic>
      <p:pic>
        <p:nvPicPr>
          <p:cNvPr id="1026" name="Picture 2" descr="炭素線と陽子線の線量分布の違い">
            <a:extLst>
              <a:ext uri="{FF2B5EF4-FFF2-40B4-BE49-F238E27FC236}">
                <a16:creationId xmlns:a16="http://schemas.microsoft.com/office/drawing/2014/main" id="{217F1939-BBC6-FBBB-3860-7AC9EEF29F8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492" r="12348"/>
          <a:stretch/>
        </p:blipFill>
        <p:spPr bwMode="auto">
          <a:xfrm>
            <a:off x="7096924" y="5924796"/>
            <a:ext cx="3141530" cy="1518340"/>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B65F81F2-8581-34A6-FF8A-A21AA0163B05}"/>
              </a:ext>
            </a:extLst>
          </p:cNvPr>
          <p:cNvPicPr>
            <a:picLocks noChangeAspect="1"/>
          </p:cNvPicPr>
          <p:nvPr/>
        </p:nvPicPr>
        <p:blipFill rotWithShape="1">
          <a:blip r:embed="rId5"/>
          <a:srcRect l="3518" t="9431" r="43754" b="10220"/>
          <a:stretch/>
        </p:blipFill>
        <p:spPr>
          <a:xfrm>
            <a:off x="453360" y="5213914"/>
            <a:ext cx="2736649" cy="2015597"/>
          </a:xfrm>
          <a:prstGeom prst="rect">
            <a:avLst/>
          </a:prstGeom>
        </p:spPr>
      </p:pic>
      <p:pic>
        <p:nvPicPr>
          <p:cNvPr id="12" name="Picture 29" descr="D:\Documents\写真\重粒子施設建設地\20090508\DSC_0167.JPG">
            <a:extLst>
              <a:ext uri="{FF2B5EF4-FFF2-40B4-BE49-F238E27FC236}">
                <a16:creationId xmlns:a16="http://schemas.microsoft.com/office/drawing/2014/main" id="{0FF20537-A46B-498B-744A-4638CB85FA18}"/>
              </a:ext>
            </a:extLst>
          </p:cNvPr>
          <p:cNvPicPr>
            <a:picLocks noChangeAspect="1" noChangeArrowheads="1"/>
          </p:cNvPicPr>
          <p:nvPr/>
        </p:nvPicPr>
        <p:blipFill>
          <a:blip r:embed="rId6" cstate="print"/>
          <a:srcRect/>
          <a:stretch>
            <a:fillRect/>
          </a:stretch>
        </p:blipFill>
        <p:spPr bwMode="auto">
          <a:xfrm>
            <a:off x="7292324" y="1696333"/>
            <a:ext cx="2709685" cy="1801765"/>
          </a:xfrm>
          <a:prstGeom prst="rect">
            <a:avLst/>
          </a:prstGeom>
          <a:ln>
            <a:noFill/>
          </a:ln>
          <a:effectLst/>
        </p:spPr>
      </p:pic>
      <p:pic>
        <p:nvPicPr>
          <p:cNvPr id="13" name="図 12">
            <a:extLst>
              <a:ext uri="{FF2B5EF4-FFF2-40B4-BE49-F238E27FC236}">
                <a16:creationId xmlns:a16="http://schemas.microsoft.com/office/drawing/2014/main" id="{4F1D5695-3035-8E78-9FAC-F28517576498}"/>
              </a:ext>
            </a:extLst>
          </p:cNvPr>
          <p:cNvPicPr>
            <a:picLocks noChangeAspect="1"/>
          </p:cNvPicPr>
          <p:nvPr/>
        </p:nvPicPr>
        <p:blipFill rotWithShape="1">
          <a:blip r:embed="rId7"/>
          <a:srcRect b="2601"/>
          <a:stretch/>
        </p:blipFill>
        <p:spPr>
          <a:xfrm>
            <a:off x="373217" y="2934317"/>
            <a:ext cx="2914157" cy="1908771"/>
          </a:xfrm>
          <a:prstGeom prst="rect">
            <a:avLst/>
          </a:prstGeom>
        </p:spPr>
      </p:pic>
      <p:sp>
        <p:nvSpPr>
          <p:cNvPr id="10" name="テキスト ボックス 9">
            <a:extLst>
              <a:ext uri="{FF2B5EF4-FFF2-40B4-BE49-F238E27FC236}">
                <a16:creationId xmlns:a16="http://schemas.microsoft.com/office/drawing/2014/main" id="{AB646343-B389-33CF-2E32-F590708B7B00}"/>
              </a:ext>
            </a:extLst>
          </p:cNvPr>
          <p:cNvSpPr txBox="1"/>
          <p:nvPr/>
        </p:nvSpPr>
        <p:spPr>
          <a:xfrm>
            <a:off x="145473" y="2616026"/>
            <a:ext cx="2247731"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ja-JP" dirty="0"/>
              <a:t>Mitsubishi: p 230MeV</a:t>
            </a:r>
          </a:p>
          <a:p>
            <a:r>
              <a:rPr kumimoji="1" lang="en-US" altLang="ja-JP" dirty="0"/>
              <a:t>(discontinued)</a:t>
            </a:r>
          </a:p>
        </p:txBody>
      </p:sp>
      <p:sp>
        <p:nvSpPr>
          <p:cNvPr id="14" name="テキスト ボックス 13">
            <a:extLst>
              <a:ext uri="{FF2B5EF4-FFF2-40B4-BE49-F238E27FC236}">
                <a16:creationId xmlns:a16="http://schemas.microsoft.com/office/drawing/2014/main" id="{6F737576-F9B3-2F49-C79C-FFA76D310B8F}"/>
              </a:ext>
            </a:extLst>
          </p:cNvPr>
          <p:cNvSpPr txBox="1"/>
          <p:nvPr/>
        </p:nvSpPr>
        <p:spPr>
          <a:xfrm>
            <a:off x="142009" y="5106383"/>
            <a:ext cx="1986826"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ja-JP" dirty="0"/>
              <a:t>Hitachi: p 220MeV</a:t>
            </a:r>
            <a:endParaRPr kumimoji="1" lang="ja-JP" altLang="en-US" dirty="0"/>
          </a:p>
        </p:txBody>
      </p:sp>
      <p:sp>
        <p:nvSpPr>
          <p:cNvPr id="15" name="テキスト ボックス 14">
            <a:extLst>
              <a:ext uri="{FF2B5EF4-FFF2-40B4-BE49-F238E27FC236}">
                <a16:creationId xmlns:a16="http://schemas.microsoft.com/office/drawing/2014/main" id="{176E95E5-EFD0-AA64-2C87-21F708D9B5E6}"/>
              </a:ext>
            </a:extLst>
          </p:cNvPr>
          <p:cNvSpPr txBox="1"/>
          <p:nvPr/>
        </p:nvSpPr>
        <p:spPr>
          <a:xfrm>
            <a:off x="7727375" y="1334478"/>
            <a:ext cx="2501903"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ja-JP" dirty="0"/>
              <a:t>Mitsubishi: C 400 MeV/u</a:t>
            </a:r>
          </a:p>
          <a:p>
            <a:r>
              <a:rPr kumimoji="1" lang="en-US" altLang="ja-JP" dirty="0"/>
              <a:t>(discontinued)</a:t>
            </a:r>
            <a:endParaRPr kumimoji="1" lang="ja-JP" altLang="en-US" dirty="0"/>
          </a:p>
        </p:txBody>
      </p:sp>
      <p:sp>
        <p:nvSpPr>
          <p:cNvPr id="16" name="テキスト ボックス 15">
            <a:extLst>
              <a:ext uri="{FF2B5EF4-FFF2-40B4-BE49-F238E27FC236}">
                <a16:creationId xmlns:a16="http://schemas.microsoft.com/office/drawing/2014/main" id="{1024CF4E-1263-6461-C315-67D5C99909C0}"/>
              </a:ext>
            </a:extLst>
          </p:cNvPr>
          <p:cNvSpPr txBox="1"/>
          <p:nvPr/>
        </p:nvSpPr>
        <p:spPr>
          <a:xfrm>
            <a:off x="7422571" y="3606626"/>
            <a:ext cx="2234522"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ja-JP" dirty="0"/>
              <a:t>Toshiba: C 430 MeV/u</a:t>
            </a:r>
            <a:endParaRPr kumimoji="1" lang="ja-JP" altLang="en-US" dirty="0"/>
          </a:p>
        </p:txBody>
      </p:sp>
      <p:sp>
        <p:nvSpPr>
          <p:cNvPr id="17" name="テキスト ボックス 16">
            <a:extLst>
              <a:ext uri="{FF2B5EF4-FFF2-40B4-BE49-F238E27FC236}">
                <a16:creationId xmlns:a16="http://schemas.microsoft.com/office/drawing/2014/main" id="{D3ACC467-7038-0E8C-F647-AC55B756B825}"/>
              </a:ext>
            </a:extLst>
          </p:cNvPr>
          <p:cNvSpPr txBox="1"/>
          <p:nvPr/>
        </p:nvSpPr>
        <p:spPr>
          <a:xfrm>
            <a:off x="7148941" y="5743691"/>
            <a:ext cx="2178481"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ja-JP"/>
              <a:t>Hitachi: </a:t>
            </a:r>
            <a:r>
              <a:rPr kumimoji="1" lang="en-US" altLang="ja-JP" dirty="0"/>
              <a:t>C 430 MeV/u</a:t>
            </a:r>
            <a:endParaRPr kumimoji="1" lang="ja-JP" altLang="en-US" dirty="0"/>
          </a:p>
        </p:txBody>
      </p:sp>
      <p:sp>
        <p:nvSpPr>
          <p:cNvPr id="7" name="楕円 6">
            <a:extLst>
              <a:ext uri="{FF2B5EF4-FFF2-40B4-BE49-F238E27FC236}">
                <a16:creationId xmlns:a16="http://schemas.microsoft.com/office/drawing/2014/main" id="{7ADCFBAA-9675-3CAD-A1CC-D713A60646A7}"/>
              </a:ext>
            </a:extLst>
          </p:cNvPr>
          <p:cNvSpPr/>
          <p:nvPr/>
        </p:nvSpPr>
        <p:spPr>
          <a:xfrm>
            <a:off x="5933211" y="4914900"/>
            <a:ext cx="93518" cy="935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12FFA288-5736-9F61-7895-FE5ED2C964A7}"/>
              </a:ext>
            </a:extLst>
          </p:cNvPr>
          <p:cNvSpPr/>
          <p:nvPr/>
        </p:nvSpPr>
        <p:spPr>
          <a:xfrm>
            <a:off x="6168738" y="4402276"/>
            <a:ext cx="93518" cy="935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61C78BC3-257A-295A-DEC6-80FF7DAFA508}"/>
              </a:ext>
            </a:extLst>
          </p:cNvPr>
          <p:cNvSpPr/>
          <p:nvPr/>
        </p:nvSpPr>
        <p:spPr>
          <a:xfrm>
            <a:off x="4481946" y="5770418"/>
            <a:ext cx="93518" cy="935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D916D81B-C85C-A3F2-B28D-D99CBA77DC6A}"/>
              </a:ext>
            </a:extLst>
          </p:cNvPr>
          <p:cNvSpPr/>
          <p:nvPr/>
        </p:nvSpPr>
        <p:spPr>
          <a:xfrm>
            <a:off x="5583381" y="4710540"/>
            <a:ext cx="93518" cy="935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9014E97C-E230-AB31-8D89-DDDA4D0E9D85}"/>
              </a:ext>
            </a:extLst>
          </p:cNvPr>
          <p:cNvSpPr/>
          <p:nvPr/>
        </p:nvSpPr>
        <p:spPr>
          <a:xfrm>
            <a:off x="5070759" y="4946067"/>
            <a:ext cx="93518" cy="935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333B9883-97DB-9675-F28D-8946BF6761BE}"/>
              </a:ext>
            </a:extLst>
          </p:cNvPr>
          <p:cNvSpPr/>
          <p:nvPr/>
        </p:nvSpPr>
        <p:spPr>
          <a:xfrm>
            <a:off x="5257795" y="5039586"/>
            <a:ext cx="93518" cy="935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EE907363-167F-8BE1-0E48-B7D188ECBA30}"/>
              </a:ext>
            </a:extLst>
          </p:cNvPr>
          <p:cNvSpPr/>
          <p:nvPr/>
        </p:nvSpPr>
        <p:spPr>
          <a:xfrm>
            <a:off x="6186055" y="4606631"/>
            <a:ext cx="93518" cy="935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DA552A81-9D10-2536-861A-78B38C15D305}"/>
              </a:ext>
            </a:extLst>
          </p:cNvPr>
          <p:cNvSpPr/>
          <p:nvPr/>
        </p:nvSpPr>
        <p:spPr>
          <a:xfrm>
            <a:off x="5597234" y="4932217"/>
            <a:ext cx="93518" cy="935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6DD42A95-90FE-EB56-DD34-A74F39C9193A}"/>
              </a:ext>
            </a:extLst>
          </p:cNvPr>
          <p:cNvSpPr/>
          <p:nvPr/>
        </p:nvSpPr>
        <p:spPr>
          <a:xfrm>
            <a:off x="6334995" y="3196934"/>
            <a:ext cx="93518" cy="935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85049B41-AE8A-D22A-48AC-FCD53AD2D557}"/>
              </a:ext>
            </a:extLst>
          </p:cNvPr>
          <p:cNvSpPr/>
          <p:nvPr/>
        </p:nvSpPr>
        <p:spPr>
          <a:xfrm>
            <a:off x="5434442" y="4966850"/>
            <a:ext cx="93518" cy="935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B4AF47FE-4418-3E3A-72BD-95AC6625314B}"/>
              </a:ext>
            </a:extLst>
          </p:cNvPr>
          <p:cNvSpPr/>
          <p:nvPr/>
        </p:nvSpPr>
        <p:spPr>
          <a:xfrm>
            <a:off x="6096002" y="4890653"/>
            <a:ext cx="93518" cy="935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CBABC91E-6817-080C-C392-71C513FCF5BC}"/>
              </a:ext>
            </a:extLst>
          </p:cNvPr>
          <p:cNvSpPr/>
          <p:nvPr/>
        </p:nvSpPr>
        <p:spPr>
          <a:xfrm>
            <a:off x="6142761" y="4224351"/>
            <a:ext cx="119495" cy="118800"/>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30" name="直線矢印コネクタ 29">
            <a:extLst>
              <a:ext uri="{FF2B5EF4-FFF2-40B4-BE49-F238E27FC236}">
                <a16:creationId xmlns:a16="http://schemas.microsoft.com/office/drawing/2014/main" id="{2DD2E3F0-5DC1-DD31-27DB-40DBF14F5797}"/>
              </a:ext>
            </a:extLst>
          </p:cNvPr>
          <p:cNvCxnSpPr>
            <a:cxnSpLocks/>
            <a:endCxn id="28" idx="1"/>
          </p:cNvCxnSpPr>
          <p:nvPr/>
        </p:nvCxnSpPr>
        <p:spPr>
          <a:xfrm>
            <a:off x="5837964" y="4096192"/>
            <a:ext cx="322297" cy="14555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4" name="楕円 33">
            <a:extLst>
              <a:ext uri="{FF2B5EF4-FFF2-40B4-BE49-F238E27FC236}">
                <a16:creationId xmlns:a16="http://schemas.microsoft.com/office/drawing/2014/main" id="{0A6DFC3E-6ECA-EDDE-1327-7963480A49FD}"/>
              </a:ext>
            </a:extLst>
          </p:cNvPr>
          <p:cNvSpPr/>
          <p:nvPr/>
        </p:nvSpPr>
        <p:spPr>
          <a:xfrm>
            <a:off x="5256072" y="5561315"/>
            <a:ext cx="119495" cy="118800"/>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5" name="楕円 34">
            <a:extLst>
              <a:ext uri="{FF2B5EF4-FFF2-40B4-BE49-F238E27FC236}">
                <a16:creationId xmlns:a16="http://schemas.microsoft.com/office/drawing/2014/main" id="{4D14B734-FA5E-DFB3-F96D-8C9EAC08B36B}"/>
              </a:ext>
            </a:extLst>
          </p:cNvPr>
          <p:cNvSpPr/>
          <p:nvPr/>
        </p:nvSpPr>
        <p:spPr>
          <a:xfrm>
            <a:off x="5275113" y="5805053"/>
            <a:ext cx="93518" cy="935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03F3E6A6-136D-3D67-4406-370155A1BDDC}"/>
              </a:ext>
            </a:extLst>
          </p:cNvPr>
          <p:cNvSpPr txBox="1"/>
          <p:nvPr/>
        </p:nvSpPr>
        <p:spPr>
          <a:xfrm>
            <a:off x="5340923" y="5451513"/>
            <a:ext cx="1852238" cy="584775"/>
          </a:xfrm>
          <a:prstGeom prst="rect">
            <a:avLst/>
          </a:prstGeom>
          <a:noFill/>
        </p:spPr>
        <p:txBody>
          <a:bodyPr wrap="none" rtlCol="0">
            <a:spAutoFit/>
          </a:bodyPr>
          <a:lstStyle/>
          <a:p>
            <a:r>
              <a:rPr kumimoji="1" lang="en-US" altLang="ja-JP" sz="1600" dirty="0"/>
              <a:t>Carbon Synchrotron</a:t>
            </a:r>
          </a:p>
          <a:p>
            <a:r>
              <a:rPr kumimoji="1" lang="en-US" altLang="ja-JP" sz="1600" dirty="0"/>
              <a:t>Proton Synchrotron</a:t>
            </a:r>
            <a:endParaRPr kumimoji="1" lang="ja-JP" altLang="en-US" sz="1600" dirty="0"/>
          </a:p>
        </p:txBody>
      </p:sp>
      <p:sp>
        <p:nvSpPr>
          <p:cNvPr id="37" name="楕円 36">
            <a:extLst>
              <a:ext uri="{FF2B5EF4-FFF2-40B4-BE49-F238E27FC236}">
                <a16:creationId xmlns:a16="http://schemas.microsoft.com/office/drawing/2014/main" id="{20316B98-06A9-65E2-B24C-C9E81A094E6A}"/>
              </a:ext>
            </a:extLst>
          </p:cNvPr>
          <p:cNvSpPr/>
          <p:nvPr/>
        </p:nvSpPr>
        <p:spPr>
          <a:xfrm>
            <a:off x="5441368" y="5119250"/>
            <a:ext cx="93518" cy="935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18598143"/>
      </p:ext>
    </p:extLst>
  </p:cSld>
  <p:clrMapOvr>
    <a:masterClrMapping/>
  </p:clrMapOvr>
  <mc:AlternateContent xmlns:mc="http://schemas.openxmlformats.org/markup-compatibility/2006">
    <mc:Choice xmlns:p14="http://schemas.microsoft.com/office/powerpoint/2010/main" Requires="p14">
      <p:transition spd="slow" p14:dur="2000" advTm="39788"/>
    </mc:Choice>
    <mc:Fallback>
      <p:transition spd="slow" advTm="3978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0093E707-3D95-2F18-E143-FEC3EBC5F1D5}"/>
              </a:ext>
            </a:extLst>
          </p:cNvPr>
          <p:cNvPicPr>
            <a:picLocks noChangeAspect="1"/>
          </p:cNvPicPr>
          <p:nvPr/>
        </p:nvPicPr>
        <p:blipFill>
          <a:blip r:embed="rId3"/>
          <a:stretch>
            <a:fillRect/>
          </a:stretch>
        </p:blipFill>
        <p:spPr>
          <a:xfrm>
            <a:off x="6021945" y="3150304"/>
            <a:ext cx="3977103" cy="3977103"/>
          </a:xfrm>
          <a:prstGeom prst="rect">
            <a:avLst/>
          </a:prstGeom>
        </p:spPr>
      </p:pic>
      <p:sp>
        <p:nvSpPr>
          <p:cNvPr id="2" name="タイトル 1">
            <a:extLst>
              <a:ext uri="{FF2B5EF4-FFF2-40B4-BE49-F238E27FC236}">
                <a16:creationId xmlns:a16="http://schemas.microsoft.com/office/drawing/2014/main" id="{42D547AC-7492-3739-0B92-5492773361AF}"/>
              </a:ext>
            </a:extLst>
          </p:cNvPr>
          <p:cNvSpPr>
            <a:spLocks noGrp="1"/>
          </p:cNvSpPr>
          <p:nvPr>
            <p:ph type="title"/>
          </p:nvPr>
        </p:nvSpPr>
        <p:spPr/>
        <p:txBody>
          <a:bodyPr/>
          <a:lstStyle/>
          <a:p>
            <a:r>
              <a:rPr kumimoji="1" lang="en-US" altLang="ja-JP" dirty="0"/>
              <a:t>Carbon Ion Therapy in Japan</a:t>
            </a:r>
            <a:endParaRPr kumimoji="1" lang="ja-JP" altLang="en-US" dirty="0"/>
          </a:p>
        </p:txBody>
      </p:sp>
      <p:sp>
        <p:nvSpPr>
          <p:cNvPr id="3" name="コンテンツ プレースホルダー 2">
            <a:extLst>
              <a:ext uri="{FF2B5EF4-FFF2-40B4-BE49-F238E27FC236}">
                <a16:creationId xmlns:a16="http://schemas.microsoft.com/office/drawing/2014/main" id="{B55FBBAD-8188-4961-CD73-FA96B0CAD7F7}"/>
              </a:ext>
            </a:extLst>
          </p:cNvPr>
          <p:cNvSpPr>
            <a:spLocks noGrp="1"/>
          </p:cNvSpPr>
          <p:nvPr>
            <p:ph idx="1"/>
          </p:nvPr>
        </p:nvSpPr>
        <p:spPr/>
        <p:txBody>
          <a:bodyPr>
            <a:normAutofit/>
          </a:bodyPr>
          <a:lstStyle/>
          <a:p>
            <a:r>
              <a:rPr lang="en-US" altLang="ja-JP" sz="3017" dirty="0"/>
              <a:t>1975-1992 Ion therapy (He, Ne, etc.) at Bevatron, LBL</a:t>
            </a:r>
            <a:r>
              <a:rPr lang="ja-JP" altLang="en-US" sz="3017" dirty="0"/>
              <a:t> </a:t>
            </a:r>
            <a:r>
              <a:rPr lang="en-US" altLang="ja-JP" sz="3017" dirty="0"/>
              <a:t>,USA</a:t>
            </a:r>
          </a:p>
          <a:p>
            <a:r>
              <a:rPr lang="en-US" altLang="ja-JP" sz="3017" dirty="0"/>
              <a:t>1994- Carbon Ion Therapy at HIMAC, Japan</a:t>
            </a:r>
          </a:p>
          <a:p>
            <a:r>
              <a:rPr lang="en-US" altLang="ja-JP" sz="3017" dirty="0"/>
              <a:t>2010- Compact Carbon Ion Treatment Facilities</a:t>
            </a:r>
          </a:p>
          <a:p>
            <a:r>
              <a:rPr lang="en-US" altLang="ja-JP" sz="3017" dirty="0"/>
              <a:t>&gt;35000 patient treated by 7 facilities in Japan</a:t>
            </a:r>
          </a:p>
          <a:p>
            <a:endParaRPr lang="ja-JP" altLang="en-US" sz="3017" dirty="0"/>
          </a:p>
        </p:txBody>
      </p:sp>
      <p:sp>
        <p:nvSpPr>
          <p:cNvPr id="4" name="フッター プレースホルダー 3">
            <a:extLst>
              <a:ext uri="{FF2B5EF4-FFF2-40B4-BE49-F238E27FC236}">
                <a16:creationId xmlns:a16="http://schemas.microsoft.com/office/drawing/2014/main" id="{B688A99F-47FC-0AE6-0BE7-087D98E58026}"/>
              </a:ext>
            </a:extLst>
          </p:cNvPr>
          <p:cNvSpPr>
            <a:spLocks noGrp="1"/>
          </p:cNvSpPr>
          <p:nvPr>
            <p:ph type="ftr" sz="quarter" idx="11"/>
          </p:nvPr>
        </p:nvSpPr>
        <p:spPr/>
        <p:txBody>
          <a:bodyPr/>
          <a:lstStyle/>
          <a:p>
            <a:r>
              <a:rPr lang="en-US" altLang="ja-JP"/>
              <a:t>H. Souda, 5th Slow Extraction Workshop, 12 Feb 2024</a:t>
            </a:r>
            <a:endParaRPr lang="en-US" dirty="0"/>
          </a:p>
        </p:txBody>
      </p:sp>
      <p:sp>
        <p:nvSpPr>
          <p:cNvPr id="5" name="スライド番号プレースホルダー 4">
            <a:extLst>
              <a:ext uri="{FF2B5EF4-FFF2-40B4-BE49-F238E27FC236}">
                <a16:creationId xmlns:a16="http://schemas.microsoft.com/office/drawing/2014/main" id="{42F38144-2343-17F5-5AD5-F8F66983A969}"/>
              </a:ext>
            </a:extLst>
          </p:cNvPr>
          <p:cNvSpPr>
            <a:spLocks noGrp="1"/>
          </p:cNvSpPr>
          <p:nvPr>
            <p:ph type="sldNum" sz="quarter" idx="12"/>
          </p:nvPr>
        </p:nvSpPr>
        <p:spPr/>
        <p:txBody>
          <a:bodyPr/>
          <a:lstStyle/>
          <a:p>
            <a:fld id="{6C5110E4-F973-2747-942D-0B6DD9EF49FE}" type="slidenum">
              <a:rPr lang="en-US" smtClean="0"/>
              <a:pPr/>
              <a:t>5</a:t>
            </a:fld>
            <a:endParaRPr lang="en-US" dirty="0"/>
          </a:p>
        </p:txBody>
      </p:sp>
      <p:cxnSp>
        <p:nvCxnSpPr>
          <p:cNvPr id="7" name="直線矢印コネクタ 6">
            <a:extLst>
              <a:ext uri="{FF2B5EF4-FFF2-40B4-BE49-F238E27FC236}">
                <a16:creationId xmlns:a16="http://schemas.microsoft.com/office/drawing/2014/main" id="{C4CE897E-1DD5-BD49-C38E-769DE428AFE7}"/>
              </a:ext>
            </a:extLst>
          </p:cNvPr>
          <p:cNvCxnSpPr>
            <a:cxnSpLocks/>
            <a:stCxn id="8" idx="2"/>
          </p:cNvCxnSpPr>
          <p:nvPr/>
        </p:nvCxnSpPr>
        <p:spPr>
          <a:xfrm flipH="1">
            <a:off x="8038086" y="4760528"/>
            <a:ext cx="912775" cy="4646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円/楕円 10">
            <a:extLst>
              <a:ext uri="{FF2B5EF4-FFF2-40B4-BE49-F238E27FC236}">
                <a16:creationId xmlns:a16="http://schemas.microsoft.com/office/drawing/2014/main" id="{EDE1B690-595A-A950-75C3-5FCE35BF251A}"/>
              </a:ext>
            </a:extLst>
          </p:cNvPr>
          <p:cNvSpPr/>
          <p:nvPr/>
        </p:nvSpPr>
        <p:spPr>
          <a:xfrm>
            <a:off x="8950862" y="4471534"/>
            <a:ext cx="1276550" cy="577987"/>
          </a:xfrm>
          <a:prstGeom prst="ellipse">
            <a:avLst/>
          </a:prstGeom>
          <a:solidFill>
            <a:srgbClr val="92D050"/>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323" dirty="0"/>
              <a:t>Prostate</a:t>
            </a:r>
          </a:p>
          <a:p>
            <a:pPr algn="ctr"/>
            <a:r>
              <a:rPr kumimoji="1" lang="en-US" altLang="ja-JP" sz="1323" dirty="0"/>
              <a:t>69%</a:t>
            </a:r>
            <a:endParaRPr kumimoji="1" lang="ja-JP" altLang="en-US" sz="1323" dirty="0"/>
          </a:p>
        </p:txBody>
      </p:sp>
      <p:cxnSp>
        <p:nvCxnSpPr>
          <p:cNvPr id="9" name="直線矢印コネクタ 8">
            <a:extLst>
              <a:ext uri="{FF2B5EF4-FFF2-40B4-BE49-F238E27FC236}">
                <a16:creationId xmlns:a16="http://schemas.microsoft.com/office/drawing/2014/main" id="{623DD5C4-100A-39ED-ED97-C8CAD955B4F6}"/>
              </a:ext>
            </a:extLst>
          </p:cNvPr>
          <p:cNvCxnSpPr>
            <a:cxnSpLocks/>
            <a:stCxn id="10" idx="2"/>
          </p:cNvCxnSpPr>
          <p:nvPr/>
        </p:nvCxnSpPr>
        <p:spPr>
          <a:xfrm flipH="1">
            <a:off x="8080654" y="3967360"/>
            <a:ext cx="957919" cy="4407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円/楕円 16">
            <a:extLst>
              <a:ext uri="{FF2B5EF4-FFF2-40B4-BE49-F238E27FC236}">
                <a16:creationId xmlns:a16="http://schemas.microsoft.com/office/drawing/2014/main" id="{9886C80B-0E89-0E85-CC95-D612C659DE5D}"/>
              </a:ext>
            </a:extLst>
          </p:cNvPr>
          <p:cNvSpPr/>
          <p:nvPr/>
        </p:nvSpPr>
        <p:spPr>
          <a:xfrm>
            <a:off x="9038573" y="3707309"/>
            <a:ext cx="916446" cy="52010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323" dirty="0"/>
              <a:t>Lung</a:t>
            </a:r>
          </a:p>
          <a:p>
            <a:pPr algn="ctr"/>
            <a:r>
              <a:rPr kumimoji="1" lang="en-US" altLang="ja-JP" sz="1323" dirty="0"/>
              <a:t>2%</a:t>
            </a:r>
            <a:endParaRPr kumimoji="1" lang="ja-JP" altLang="en-US" sz="1323" dirty="0"/>
          </a:p>
        </p:txBody>
      </p:sp>
      <p:cxnSp>
        <p:nvCxnSpPr>
          <p:cNvPr id="11" name="直線矢印コネクタ 10">
            <a:extLst>
              <a:ext uri="{FF2B5EF4-FFF2-40B4-BE49-F238E27FC236}">
                <a16:creationId xmlns:a16="http://schemas.microsoft.com/office/drawing/2014/main" id="{CA55A890-582A-3F94-0381-1B57D0705D43}"/>
              </a:ext>
            </a:extLst>
          </p:cNvPr>
          <p:cNvCxnSpPr>
            <a:cxnSpLocks/>
            <a:stCxn id="12" idx="5"/>
          </p:cNvCxnSpPr>
          <p:nvPr/>
        </p:nvCxnSpPr>
        <p:spPr>
          <a:xfrm>
            <a:off x="7029092" y="4229284"/>
            <a:ext cx="869887" cy="4077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円/楕円 21">
            <a:extLst>
              <a:ext uri="{FF2B5EF4-FFF2-40B4-BE49-F238E27FC236}">
                <a16:creationId xmlns:a16="http://schemas.microsoft.com/office/drawing/2014/main" id="{2045EBD8-7DDD-676A-1CC3-6587D57C2DE2}"/>
              </a:ext>
            </a:extLst>
          </p:cNvPr>
          <p:cNvSpPr/>
          <p:nvPr/>
        </p:nvSpPr>
        <p:spPr>
          <a:xfrm>
            <a:off x="6237291" y="3779919"/>
            <a:ext cx="927654" cy="526464"/>
          </a:xfrm>
          <a:prstGeom prst="ellipse">
            <a:avLst/>
          </a:prstGeom>
          <a:solidFill>
            <a:srgbClr val="92D050"/>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323" dirty="0"/>
              <a:t>Liver</a:t>
            </a:r>
          </a:p>
          <a:p>
            <a:pPr algn="ctr"/>
            <a:r>
              <a:rPr kumimoji="1" lang="en-US" altLang="ja-JP" sz="1323" dirty="0"/>
              <a:t>11%</a:t>
            </a:r>
            <a:endParaRPr kumimoji="1" lang="ja-JP" altLang="en-US" sz="1323" dirty="0"/>
          </a:p>
        </p:txBody>
      </p:sp>
      <p:cxnSp>
        <p:nvCxnSpPr>
          <p:cNvPr id="13" name="直線矢印コネクタ 12">
            <a:extLst>
              <a:ext uri="{FF2B5EF4-FFF2-40B4-BE49-F238E27FC236}">
                <a16:creationId xmlns:a16="http://schemas.microsoft.com/office/drawing/2014/main" id="{9DDC424E-98AA-5550-5CD5-A583C44B4B4A}"/>
              </a:ext>
            </a:extLst>
          </p:cNvPr>
          <p:cNvCxnSpPr>
            <a:cxnSpLocks/>
            <a:stCxn id="14" idx="6"/>
          </p:cNvCxnSpPr>
          <p:nvPr/>
        </p:nvCxnSpPr>
        <p:spPr>
          <a:xfrm>
            <a:off x="7144751" y="4698632"/>
            <a:ext cx="893334" cy="2077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円/楕円 30">
            <a:extLst>
              <a:ext uri="{FF2B5EF4-FFF2-40B4-BE49-F238E27FC236}">
                <a16:creationId xmlns:a16="http://schemas.microsoft.com/office/drawing/2014/main" id="{9404FCD2-A6A0-7102-7033-B863D39FB8CA}"/>
              </a:ext>
            </a:extLst>
          </p:cNvPr>
          <p:cNvSpPr/>
          <p:nvPr/>
        </p:nvSpPr>
        <p:spPr>
          <a:xfrm>
            <a:off x="5757675" y="4435400"/>
            <a:ext cx="1387078" cy="526464"/>
          </a:xfrm>
          <a:prstGeom prst="ellipse">
            <a:avLst/>
          </a:prstGeom>
          <a:solidFill>
            <a:srgbClr val="92D050"/>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323" dirty="0"/>
              <a:t>Pancreas</a:t>
            </a:r>
          </a:p>
          <a:p>
            <a:pPr algn="ctr"/>
            <a:r>
              <a:rPr kumimoji="1" lang="en-US" altLang="ja-JP" sz="1323" dirty="0"/>
              <a:t>7%</a:t>
            </a:r>
            <a:endParaRPr kumimoji="1" lang="ja-JP" altLang="en-US" sz="1323" dirty="0"/>
          </a:p>
        </p:txBody>
      </p:sp>
      <p:cxnSp>
        <p:nvCxnSpPr>
          <p:cNvPr id="15" name="直線矢印コネクタ 14">
            <a:extLst>
              <a:ext uri="{FF2B5EF4-FFF2-40B4-BE49-F238E27FC236}">
                <a16:creationId xmlns:a16="http://schemas.microsoft.com/office/drawing/2014/main" id="{F7A5FBBD-A84D-0E82-5C5B-2B900445E008}"/>
              </a:ext>
            </a:extLst>
          </p:cNvPr>
          <p:cNvCxnSpPr>
            <a:cxnSpLocks/>
            <a:stCxn id="16" idx="6"/>
          </p:cNvCxnSpPr>
          <p:nvPr/>
        </p:nvCxnSpPr>
        <p:spPr>
          <a:xfrm flipV="1">
            <a:off x="7233150" y="5493244"/>
            <a:ext cx="554238" cy="3110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円/楕円 36">
            <a:extLst>
              <a:ext uri="{FF2B5EF4-FFF2-40B4-BE49-F238E27FC236}">
                <a16:creationId xmlns:a16="http://schemas.microsoft.com/office/drawing/2014/main" id="{D717A3F4-A63F-328E-F11F-D269E3409F64}"/>
              </a:ext>
            </a:extLst>
          </p:cNvPr>
          <p:cNvSpPr/>
          <p:nvPr/>
        </p:nvSpPr>
        <p:spPr>
          <a:xfrm>
            <a:off x="5846071" y="5541028"/>
            <a:ext cx="1387078" cy="526464"/>
          </a:xfrm>
          <a:prstGeom prst="ellipse">
            <a:avLst/>
          </a:prstGeom>
          <a:solidFill>
            <a:srgbClr val="92D050"/>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323" dirty="0"/>
              <a:t>Bone</a:t>
            </a:r>
          </a:p>
          <a:p>
            <a:pPr algn="ctr"/>
            <a:r>
              <a:rPr kumimoji="1" lang="en-US" altLang="ja-JP" sz="1323" dirty="0"/>
              <a:t>3%</a:t>
            </a:r>
            <a:endParaRPr kumimoji="1" lang="ja-JP" altLang="en-US" sz="1323" dirty="0"/>
          </a:p>
        </p:txBody>
      </p:sp>
      <p:cxnSp>
        <p:nvCxnSpPr>
          <p:cNvPr id="17" name="直線矢印コネクタ 16">
            <a:extLst>
              <a:ext uri="{FF2B5EF4-FFF2-40B4-BE49-F238E27FC236}">
                <a16:creationId xmlns:a16="http://schemas.microsoft.com/office/drawing/2014/main" id="{543633EF-85BD-04E7-AFC9-4823A61E6C78}"/>
              </a:ext>
            </a:extLst>
          </p:cNvPr>
          <p:cNvCxnSpPr>
            <a:cxnSpLocks/>
            <a:stCxn id="18" idx="5"/>
          </p:cNvCxnSpPr>
          <p:nvPr/>
        </p:nvCxnSpPr>
        <p:spPr>
          <a:xfrm>
            <a:off x="7323151" y="3538035"/>
            <a:ext cx="621456" cy="19285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円/楕円 38">
            <a:extLst>
              <a:ext uri="{FF2B5EF4-FFF2-40B4-BE49-F238E27FC236}">
                <a16:creationId xmlns:a16="http://schemas.microsoft.com/office/drawing/2014/main" id="{C59528E4-134F-AC38-260F-6339957CA8EC}"/>
              </a:ext>
            </a:extLst>
          </p:cNvPr>
          <p:cNvSpPr/>
          <p:nvPr/>
        </p:nvSpPr>
        <p:spPr>
          <a:xfrm>
            <a:off x="5723230" y="3088671"/>
            <a:ext cx="1874425" cy="526464"/>
          </a:xfrm>
          <a:prstGeom prst="ellipse">
            <a:avLst/>
          </a:prstGeom>
          <a:solidFill>
            <a:srgbClr val="92D050"/>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323" dirty="0"/>
              <a:t>Head &amp; Neck</a:t>
            </a:r>
          </a:p>
          <a:p>
            <a:pPr algn="ctr"/>
            <a:r>
              <a:rPr kumimoji="1" lang="en-US" altLang="ja-JP" sz="1323" dirty="0"/>
              <a:t>2%</a:t>
            </a:r>
            <a:endParaRPr kumimoji="1" lang="ja-JP" altLang="en-US" sz="1323" dirty="0"/>
          </a:p>
        </p:txBody>
      </p:sp>
      <p:cxnSp>
        <p:nvCxnSpPr>
          <p:cNvPr id="19" name="直線矢印コネクタ 18">
            <a:extLst>
              <a:ext uri="{FF2B5EF4-FFF2-40B4-BE49-F238E27FC236}">
                <a16:creationId xmlns:a16="http://schemas.microsoft.com/office/drawing/2014/main" id="{E2C6EB66-AEE7-E17D-5B7E-408392F07231}"/>
              </a:ext>
            </a:extLst>
          </p:cNvPr>
          <p:cNvCxnSpPr>
            <a:cxnSpLocks/>
            <a:stCxn id="20" idx="2"/>
          </p:cNvCxnSpPr>
          <p:nvPr/>
        </p:nvCxnSpPr>
        <p:spPr>
          <a:xfrm flipH="1" flipV="1">
            <a:off x="8010497" y="5299910"/>
            <a:ext cx="890453" cy="8818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円/楕円 46">
            <a:extLst>
              <a:ext uri="{FF2B5EF4-FFF2-40B4-BE49-F238E27FC236}">
                <a16:creationId xmlns:a16="http://schemas.microsoft.com/office/drawing/2014/main" id="{4CA79901-3A8F-2796-CDFB-57D0333C80B1}"/>
              </a:ext>
            </a:extLst>
          </p:cNvPr>
          <p:cNvSpPr/>
          <p:nvPr/>
        </p:nvSpPr>
        <p:spPr>
          <a:xfrm>
            <a:off x="8900950" y="5932151"/>
            <a:ext cx="1199611" cy="499234"/>
          </a:xfrm>
          <a:prstGeom prst="ellipse">
            <a:avLst/>
          </a:prstGeom>
          <a:solidFill>
            <a:srgbClr val="92D050"/>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323" dirty="0"/>
              <a:t>Rectum</a:t>
            </a:r>
          </a:p>
          <a:p>
            <a:pPr algn="ctr"/>
            <a:r>
              <a:rPr kumimoji="1" lang="en-US" altLang="ja-JP" sz="1323" dirty="0"/>
              <a:t>2%</a:t>
            </a:r>
            <a:endParaRPr kumimoji="1" lang="ja-JP" altLang="en-US" sz="1323" dirty="0"/>
          </a:p>
        </p:txBody>
      </p:sp>
      <p:pic>
        <p:nvPicPr>
          <p:cNvPr id="26" name="図 25">
            <a:extLst>
              <a:ext uri="{FF2B5EF4-FFF2-40B4-BE49-F238E27FC236}">
                <a16:creationId xmlns:a16="http://schemas.microsoft.com/office/drawing/2014/main" id="{4B31E132-F798-CEAC-5A32-970C9EA713D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38834" y="3168476"/>
            <a:ext cx="5336159" cy="3797594"/>
          </a:xfrm>
          <a:prstGeom prst="rect">
            <a:avLst/>
          </a:prstGeom>
        </p:spPr>
      </p:pic>
      <p:sp>
        <p:nvSpPr>
          <p:cNvPr id="38" name="円/楕円 10">
            <a:extLst>
              <a:ext uri="{FF2B5EF4-FFF2-40B4-BE49-F238E27FC236}">
                <a16:creationId xmlns:a16="http://schemas.microsoft.com/office/drawing/2014/main" id="{19654978-D1C7-D870-C52B-0AEE1A38A776}"/>
              </a:ext>
            </a:extLst>
          </p:cNvPr>
          <p:cNvSpPr/>
          <p:nvPr/>
        </p:nvSpPr>
        <p:spPr>
          <a:xfrm>
            <a:off x="8898373" y="5196770"/>
            <a:ext cx="1276550" cy="556906"/>
          </a:xfrm>
          <a:prstGeom prst="ellipse">
            <a:avLst/>
          </a:prstGeom>
          <a:solidFill>
            <a:srgbClr val="92D050"/>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323" dirty="0"/>
              <a:t>Uterus</a:t>
            </a:r>
          </a:p>
          <a:p>
            <a:pPr algn="ctr"/>
            <a:r>
              <a:rPr kumimoji="1" lang="en-US" altLang="ja-JP" sz="1323" dirty="0"/>
              <a:t>1%</a:t>
            </a:r>
            <a:endParaRPr kumimoji="1" lang="ja-JP" altLang="en-US" sz="1323" dirty="0"/>
          </a:p>
        </p:txBody>
      </p:sp>
      <p:sp>
        <p:nvSpPr>
          <p:cNvPr id="40" name="円/楕円 16">
            <a:extLst>
              <a:ext uri="{FF2B5EF4-FFF2-40B4-BE49-F238E27FC236}">
                <a16:creationId xmlns:a16="http://schemas.microsoft.com/office/drawing/2014/main" id="{AE776F5B-FD39-EE83-BAE5-FB2CCAD44A7B}"/>
              </a:ext>
            </a:extLst>
          </p:cNvPr>
          <p:cNvSpPr/>
          <p:nvPr/>
        </p:nvSpPr>
        <p:spPr>
          <a:xfrm>
            <a:off x="5995951" y="4999216"/>
            <a:ext cx="1168993" cy="52010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323" dirty="0"/>
              <a:t>Kidney</a:t>
            </a:r>
          </a:p>
          <a:p>
            <a:pPr algn="ctr"/>
            <a:r>
              <a:rPr kumimoji="1" lang="en-US" altLang="ja-JP" sz="1323" dirty="0"/>
              <a:t>1%</a:t>
            </a:r>
            <a:endParaRPr kumimoji="1" lang="ja-JP" altLang="en-US" sz="1323" dirty="0"/>
          </a:p>
        </p:txBody>
      </p:sp>
      <p:cxnSp>
        <p:nvCxnSpPr>
          <p:cNvPr id="41" name="直線矢印コネクタ 40">
            <a:extLst>
              <a:ext uri="{FF2B5EF4-FFF2-40B4-BE49-F238E27FC236}">
                <a16:creationId xmlns:a16="http://schemas.microsoft.com/office/drawing/2014/main" id="{4E2F14EA-3350-DB5C-4662-EEDB67811BA8}"/>
              </a:ext>
            </a:extLst>
          </p:cNvPr>
          <p:cNvCxnSpPr>
            <a:cxnSpLocks/>
            <a:stCxn id="40" idx="6"/>
          </p:cNvCxnSpPr>
          <p:nvPr/>
        </p:nvCxnSpPr>
        <p:spPr>
          <a:xfrm flipV="1">
            <a:off x="7164944" y="5080012"/>
            <a:ext cx="669679" cy="1792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テキスト ボックス 5">
            <a:extLst>
              <a:ext uri="{FF2B5EF4-FFF2-40B4-BE49-F238E27FC236}">
                <a16:creationId xmlns:a16="http://schemas.microsoft.com/office/drawing/2014/main" id="{BBE1076B-D915-D0F2-011A-32FDA5E6DB19}"/>
              </a:ext>
            </a:extLst>
          </p:cNvPr>
          <p:cNvSpPr txBox="1"/>
          <p:nvPr/>
        </p:nvSpPr>
        <p:spPr>
          <a:xfrm>
            <a:off x="358408" y="6875481"/>
            <a:ext cx="9977603" cy="49949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ja-JP" sz="2646" dirty="0">
                <a:solidFill>
                  <a:srgbClr val="FF0000"/>
                </a:solidFill>
              </a:rPr>
              <a:t>Carbon Ion Radiotherapy is a necessary technology in Today’s Medicine</a:t>
            </a:r>
            <a:endParaRPr kumimoji="1" lang="ja-JP" altLang="en-US" sz="2646" dirty="0">
              <a:solidFill>
                <a:srgbClr val="FF0000"/>
              </a:solidFill>
            </a:endParaRPr>
          </a:p>
        </p:txBody>
      </p:sp>
      <p:sp>
        <p:nvSpPr>
          <p:cNvPr id="21" name="テキスト ボックス 20">
            <a:extLst>
              <a:ext uri="{FF2B5EF4-FFF2-40B4-BE49-F238E27FC236}">
                <a16:creationId xmlns:a16="http://schemas.microsoft.com/office/drawing/2014/main" id="{FDB6E370-D637-61C2-F174-9AC59A590758}"/>
              </a:ext>
            </a:extLst>
          </p:cNvPr>
          <p:cNvSpPr txBox="1"/>
          <p:nvPr/>
        </p:nvSpPr>
        <p:spPr>
          <a:xfrm flipH="1">
            <a:off x="5760566" y="6081726"/>
            <a:ext cx="2680984" cy="703078"/>
          </a:xfrm>
          <a:prstGeom prst="rect">
            <a:avLst/>
          </a:prstGeom>
          <a:noFill/>
        </p:spPr>
        <p:txBody>
          <a:bodyPr wrap="square" rtlCol="0">
            <a:spAutoFit/>
          </a:bodyPr>
          <a:lstStyle/>
          <a:p>
            <a:r>
              <a:rPr kumimoji="1" lang="en-US" altLang="ja-JP" sz="1323" dirty="0"/>
              <a:t>Cancer sites treated in </a:t>
            </a:r>
          </a:p>
          <a:p>
            <a:r>
              <a:rPr kumimoji="1" lang="en-US" altLang="ja-JP" sz="1323" dirty="0"/>
              <a:t>Yamagata University</a:t>
            </a:r>
          </a:p>
          <a:p>
            <a:r>
              <a:rPr kumimoji="1" lang="en-US" altLang="ja-JP" sz="1323" dirty="0"/>
              <a:t>Oct. 2022 – Jul.2023</a:t>
            </a:r>
            <a:endParaRPr kumimoji="1" lang="ja-JP" altLang="en-US" sz="1323" dirty="0"/>
          </a:p>
        </p:txBody>
      </p:sp>
      <p:sp>
        <p:nvSpPr>
          <p:cNvPr id="22" name="テキスト ボックス 21">
            <a:extLst>
              <a:ext uri="{FF2B5EF4-FFF2-40B4-BE49-F238E27FC236}">
                <a16:creationId xmlns:a16="http://schemas.microsoft.com/office/drawing/2014/main" id="{1596CD26-5513-6B20-E190-23A016E97EFB}"/>
              </a:ext>
            </a:extLst>
          </p:cNvPr>
          <p:cNvSpPr txBox="1"/>
          <p:nvPr/>
        </p:nvSpPr>
        <p:spPr>
          <a:xfrm>
            <a:off x="8232403" y="2986082"/>
            <a:ext cx="2153287" cy="567207"/>
          </a:xfrm>
          <a:prstGeom prst="rect">
            <a:avLst/>
          </a:prstGeom>
          <a:noFill/>
        </p:spPr>
        <p:txBody>
          <a:bodyPr wrap="square" rtlCol="0">
            <a:spAutoFit/>
          </a:bodyPr>
          <a:lstStyle/>
          <a:p>
            <a:r>
              <a:rPr kumimoji="1" lang="ja-JP" altLang="en-US" sz="1543" dirty="0">
                <a:solidFill>
                  <a:srgbClr val="92D050"/>
                </a:solidFill>
              </a:rPr>
              <a:t>●</a:t>
            </a:r>
            <a:r>
              <a:rPr kumimoji="1" lang="ja-JP" altLang="en-US" sz="1543" dirty="0"/>
              <a:t> </a:t>
            </a:r>
            <a:r>
              <a:rPr kumimoji="1" lang="en-US" altLang="ja-JP" sz="1543" dirty="0"/>
              <a:t>Covered by National health Insurance</a:t>
            </a:r>
            <a:endParaRPr kumimoji="1" lang="ja-JP" altLang="en-US" sz="1543" dirty="0"/>
          </a:p>
        </p:txBody>
      </p:sp>
    </p:spTree>
    <p:extLst>
      <p:ext uri="{BB962C8B-B14F-4D97-AF65-F5344CB8AC3E}">
        <p14:creationId xmlns:p14="http://schemas.microsoft.com/office/powerpoint/2010/main" val="3037303048"/>
      </p:ext>
    </p:extLst>
  </p:cSld>
  <p:clrMapOvr>
    <a:masterClrMapping/>
  </p:clrMapOvr>
  <mc:AlternateContent xmlns:mc="http://schemas.openxmlformats.org/markup-compatibility/2006">
    <mc:Choice xmlns:p14="http://schemas.microsoft.com/office/powerpoint/2010/main" Requires="p14">
      <p:transition spd="slow" p14:dur="2000" advTm="62376"/>
    </mc:Choice>
    <mc:Fallback>
      <p:transition spd="slow" advTm="6237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EF2CA3-C048-A2FB-5273-FF507FE197A1}"/>
              </a:ext>
            </a:extLst>
          </p:cNvPr>
          <p:cNvSpPr>
            <a:spLocks noGrp="1"/>
          </p:cNvSpPr>
          <p:nvPr>
            <p:ph type="title"/>
          </p:nvPr>
        </p:nvSpPr>
        <p:spPr/>
        <p:txBody>
          <a:bodyPr/>
          <a:lstStyle/>
          <a:p>
            <a:r>
              <a:rPr kumimoji="1" lang="en-US" altLang="ja-JP" dirty="0"/>
              <a:t>Compact Carbon Ion Accelerator</a:t>
            </a:r>
            <a:endParaRPr kumimoji="1" lang="ja-JP" altLang="en-US" dirty="0"/>
          </a:p>
        </p:txBody>
      </p:sp>
      <p:sp>
        <p:nvSpPr>
          <p:cNvPr id="3" name="コンテンツ プレースホルダー 2">
            <a:extLst>
              <a:ext uri="{FF2B5EF4-FFF2-40B4-BE49-F238E27FC236}">
                <a16:creationId xmlns:a16="http://schemas.microsoft.com/office/drawing/2014/main" id="{96CA9B8D-430C-1B81-782D-00FF75BCCD3E}"/>
              </a:ext>
            </a:extLst>
          </p:cNvPr>
          <p:cNvSpPr>
            <a:spLocks noGrp="1"/>
          </p:cNvSpPr>
          <p:nvPr>
            <p:ph idx="1"/>
          </p:nvPr>
        </p:nvSpPr>
        <p:spPr>
          <a:xfrm>
            <a:off x="0" y="848167"/>
            <a:ext cx="6773671" cy="5904794"/>
          </a:xfrm>
        </p:spPr>
        <p:txBody>
          <a:bodyPr/>
          <a:lstStyle/>
          <a:p>
            <a:r>
              <a:rPr kumimoji="1" lang="en-US" altLang="ja-JP" dirty="0"/>
              <a:t>430 MeV/u </a:t>
            </a:r>
            <a:r>
              <a:rPr kumimoji="1" lang="en-US" altLang="ja-JP" baseline="30000" dirty="0"/>
              <a:t>12</a:t>
            </a:r>
            <a:r>
              <a:rPr kumimoji="1" lang="en-US" altLang="ja-JP" dirty="0"/>
              <a:t>C</a:t>
            </a:r>
            <a:r>
              <a:rPr kumimoji="1" lang="en-US" altLang="ja-JP" baseline="30000" dirty="0"/>
              <a:t>6+</a:t>
            </a:r>
            <a:r>
              <a:rPr kumimoji="1" lang="en-US" altLang="ja-JP" dirty="0"/>
              <a:t>, range 300 mm </a:t>
            </a:r>
          </a:p>
          <a:p>
            <a:r>
              <a:rPr lang="en-US" altLang="ja-JP" dirty="0"/>
              <a:t>4 MeV RFQ+ IH-DTL for injector</a:t>
            </a:r>
          </a:p>
          <a:p>
            <a:r>
              <a:rPr lang="en-US" altLang="ja-JP" dirty="0"/>
              <a:t>Synchrotron w/ slow extraction</a:t>
            </a:r>
          </a:p>
        </p:txBody>
      </p:sp>
      <p:sp>
        <p:nvSpPr>
          <p:cNvPr id="4" name="フッター プレースホルダー 3">
            <a:extLst>
              <a:ext uri="{FF2B5EF4-FFF2-40B4-BE49-F238E27FC236}">
                <a16:creationId xmlns:a16="http://schemas.microsoft.com/office/drawing/2014/main" id="{29EA5C32-5232-2B89-9462-8B390F3EE3C2}"/>
              </a:ext>
            </a:extLst>
          </p:cNvPr>
          <p:cNvSpPr>
            <a:spLocks noGrp="1"/>
          </p:cNvSpPr>
          <p:nvPr>
            <p:ph type="ftr" sz="quarter" idx="11"/>
          </p:nvPr>
        </p:nvSpPr>
        <p:spPr/>
        <p:txBody>
          <a:bodyPr/>
          <a:lstStyle/>
          <a:p>
            <a:r>
              <a:rPr lang="en-US" altLang="ja-JP"/>
              <a:t>H. Souda, 5th Slow Extraction Workshop, 12 Feb 2024</a:t>
            </a:r>
            <a:endParaRPr lang="en-US" dirty="0"/>
          </a:p>
        </p:txBody>
      </p:sp>
      <p:sp>
        <p:nvSpPr>
          <p:cNvPr id="5" name="スライド番号プレースホルダー 4">
            <a:extLst>
              <a:ext uri="{FF2B5EF4-FFF2-40B4-BE49-F238E27FC236}">
                <a16:creationId xmlns:a16="http://schemas.microsoft.com/office/drawing/2014/main" id="{E873CC0A-8A62-9FFC-EFCD-00BBCBF74439}"/>
              </a:ext>
            </a:extLst>
          </p:cNvPr>
          <p:cNvSpPr>
            <a:spLocks noGrp="1"/>
          </p:cNvSpPr>
          <p:nvPr>
            <p:ph type="sldNum" sz="quarter" idx="12"/>
          </p:nvPr>
        </p:nvSpPr>
        <p:spPr/>
        <p:txBody>
          <a:bodyPr/>
          <a:lstStyle/>
          <a:p>
            <a:fld id="{6C5110E4-F973-2747-942D-0B6DD9EF49FE}" type="slidenum">
              <a:rPr lang="en-US" smtClean="0"/>
              <a:pPr/>
              <a:t>6</a:t>
            </a:fld>
            <a:endParaRPr lang="en-US" dirty="0"/>
          </a:p>
        </p:txBody>
      </p:sp>
      <p:pic>
        <p:nvPicPr>
          <p:cNvPr id="6" name="図 5">
            <a:extLst>
              <a:ext uri="{FF2B5EF4-FFF2-40B4-BE49-F238E27FC236}">
                <a16:creationId xmlns:a16="http://schemas.microsoft.com/office/drawing/2014/main" id="{9BFD9DF6-C213-6667-9D33-313E9594A3F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2870" y="4393695"/>
            <a:ext cx="3407092" cy="2555319"/>
          </a:xfrm>
          <a:prstGeom prst="rect">
            <a:avLst/>
          </a:prstGeom>
        </p:spPr>
      </p:pic>
      <p:pic>
        <p:nvPicPr>
          <p:cNvPr id="7" name="図 6">
            <a:extLst>
              <a:ext uri="{FF2B5EF4-FFF2-40B4-BE49-F238E27FC236}">
                <a16:creationId xmlns:a16="http://schemas.microsoft.com/office/drawing/2014/main" id="{62E82D32-58C5-FA8E-1E73-C61498A5B8E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640570" y="4393695"/>
            <a:ext cx="3407091" cy="2555318"/>
          </a:xfrm>
          <a:prstGeom prst="rect">
            <a:avLst/>
          </a:prstGeom>
        </p:spPr>
      </p:pic>
      <p:pic>
        <p:nvPicPr>
          <p:cNvPr id="8" name="図 7">
            <a:extLst>
              <a:ext uri="{FF2B5EF4-FFF2-40B4-BE49-F238E27FC236}">
                <a16:creationId xmlns:a16="http://schemas.microsoft.com/office/drawing/2014/main" id="{80F118A4-BA3B-59DC-EF9D-F6180DC8F7D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178269" y="4393695"/>
            <a:ext cx="3407091" cy="2555318"/>
          </a:xfrm>
          <a:prstGeom prst="rect">
            <a:avLst/>
          </a:prstGeom>
        </p:spPr>
      </p:pic>
      <p:sp>
        <p:nvSpPr>
          <p:cNvPr id="9" name="テキスト ボックス 8">
            <a:extLst>
              <a:ext uri="{FF2B5EF4-FFF2-40B4-BE49-F238E27FC236}">
                <a16:creationId xmlns:a16="http://schemas.microsoft.com/office/drawing/2014/main" id="{1BBA0B47-0D00-8DA7-A6E7-9B999D06DAC1}"/>
              </a:ext>
            </a:extLst>
          </p:cNvPr>
          <p:cNvSpPr txBox="1"/>
          <p:nvPr/>
        </p:nvSpPr>
        <p:spPr>
          <a:xfrm>
            <a:off x="117008" y="3552596"/>
            <a:ext cx="2601803" cy="830997"/>
          </a:xfrm>
          <a:prstGeom prst="rect">
            <a:avLst/>
          </a:prstGeom>
          <a:noFill/>
        </p:spPr>
        <p:txBody>
          <a:bodyPr wrap="none" rtlCol="0">
            <a:spAutoFit/>
          </a:bodyPr>
          <a:lstStyle/>
          <a:p>
            <a:r>
              <a:rPr kumimoji="1" lang="en-US" altLang="ja-JP" sz="2400" dirty="0"/>
              <a:t>ECR Ion Source</a:t>
            </a:r>
          </a:p>
          <a:p>
            <a:r>
              <a:rPr kumimoji="1" lang="en-US" altLang="ja-JP" sz="2400" dirty="0"/>
              <a:t>C</a:t>
            </a:r>
            <a:r>
              <a:rPr kumimoji="1" lang="en-US" altLang="ja-JP" sz="2400" baseline="30000" dirty="0"/>
              <a:t>4+</a:t>
            </a:r>
            <a:r>
              <a:rPr kumimoji="1" lang="ja-JP" altLang="en-US" sz="2400" dirty="0"/>
              <a:t> </a:t>
            </a:r>
            <a:r>
              <a:rPr kumimoji="1" lang="en-US" altLang="ja-JP" sz="2400" dirty="0"/>
              <a:t>10 keV/u 170</a:t>
            </a:r>
            <a:r>
              <a:rPr kumimoji="1" lang="en-US" altLang="ja-JP" sz="2400" dirty="0">
                <a:latin typeface="Symbol" panose="05050102010706020507" pitchFamily="18" charset="2"/>
              </a:rPr>
              <a:t>m</a:t>
            </a:r>
            <a:r>
              <a:rPr kumimoji="1" lang="en-US" altLang="ja-JP" sz="2400" dirty="0"/>
              <a:t>A</a:t>
            </a:r>
          </a:p>
        </p:txBody>
      </p:sp>
      <p:sp>
        <p:nvSpPr>
          <p:cNvPr id="10" name="テキスト ボックス 9">
            <a:extLst>
              <a:ext uri="{FF2B5EF4-FFF2-40B4-BE49-F238E27FC236}">
                <a16:creationId xmlns:a16="http://schemas.microsoft.com/office/drawing/2014/main" id="{C7A30AEC-C8A4-1575-FB40-F9A5DC636EB8}"/>
              </a:ext>
            </a:extLst>
          </p:cNvPr>
          <p:cNvSpPr txBox="1"/>
          <p:nvPr/>
        </p:nvSpPr>
        <p:spPr>
          <a:xfrm>
            <a:off x="7210947" y="3552596"/>
            <a:ext cx="3043590" cy="830997"/>
          </a:xfrm>
          <a:prstGeom prst="rect">
            <a:avLst/>
          </a:prstGeom>
          <a:noFill/>
        </p:spPr>
        <p:txBody>
          <a:bodyPr wrap="none" rtlCol="0">
            <a:spAutoFit/>
          </a:bodyPr>
          <a:lstStyle/>
          <a:p>
            <a:r>
              <a:rPr kumimoji="1" lang="en-US" altLang="ja-JP" sz="2400" dirty="0"/>
              <a:t>Synchrotron (C ~ 63 m)</a:t>
            </a:r>
          </a:p>
          <a:p>
            <a:r>
              <a:rPr kumimoji="1" lang="en-US" altLang="ja-JP" sz="2400" dirty="0"/>
              <a:t>C</a:t>
            </a:r>
            <a:r>
              <a:rPr kumimoji="1" lang="en-US" altLang="ja-JP" sz="2400" baseline="30000" dirty="0"/>
              <a:t>6+</a:t>
            </a:r>
            <a:r>
              <a:rPr kumimoji="1" lang="ja-JP" altLang="en-US" sz="2400" dirty="0"/>
              <a:t> </a:t>
            </a:r>
            <a:r>
              <a:rPr kumimoji="1" lang="en-US" altLang="ja-JP" sz="2400" dirty="0"/>
              <a:t>55.6-430 MeV/u</a:t>
            </a:r>
          </a:p>
        </p:txBody>
      </p:sp>
      <p:sp>
        <p:nvSpPr>
          <p:cNvPr id="11" name="テキスト ボックス 10">
            <a:extLst>
              <a:ext uri="{FF2B5EF4-FFF2-40B4-BE49-F238E27FC236}">
                <a16:creationId xmlns:a16="http://schemas.microsoft.com/office/drawing/2014/main" id="{AAEBC6C0-F0AE-9A2B-457A-4265D6E296D6}"/>
              </a:ext>
            </a:extLst>
          </p:cNvPr>
          <p:cNvSpPr txBox="1"/>
          <p:nvPr/>
        </p:nvSpPr>
        <p:spPr>
          <a:xfrm>
            <a:off x="3678764" y="3574367"/>
            <a:ext cx="2852512" cy="830997"/>
          </a:xfrm>
          <a:prstGeom prst="rect">
            <a:avLst/>
          </a:prstGeom>
          <a:noFill/>
        </p:spPr>
        <p:txBody>
          <a:bodyPr wrap="none" rtlCol="0">
            <a:spAutoFit/>
          </a:bodyPr>
          <a:lstStyle/>
          <a:p>
            <a:r>
              <a:rPr kumimoji="1" lang="en-US" altLang="ja-JP" sz="2400" dirty="0"/>
              <a:t>RFQ + IH-DTL Injector</a:t>
            </a:r>
          </a:p>
          <a:p>
            <a:r>
              <a:rPr kumimoji="1" lang="en-US" altLang="ja-JP" sz="2400" dirty="0"/>
              <a:t>C</a:t>
            </a:r>
            <a:r>
              <a:rPr kumimoji="1" lang="en-US" altLang="ja-JP" sz="2400" baseline="30000" dirty="0"/>
              <a:t>6+</a:t>
            </a:r>
            <a:r>
              <a:rPr kumimoji="1" lang="ja-JP" altLang="en-US" sz="2400" dirty="0"/>
              <a:t> </a:t>
            </a:r>
            <a:r>
              <a:rPr kumimoji="1" lang="en-US" altLang="ja-JP" sz="2400" dirty="0"/>
              <a:t>4 MeV/u 160</a:t>
            </a:r>
            <a:r>
              <a:rPr kumimoji="1" lang="en-US" altLang="ja-JP" sz="2400" dirty="0">
                <a:latin typeface="Symbol" panose="05050102010706020507" pitchFamily="18" charset="2"/>
              </a:rPr>
              <a:t>m</a:t>
            </a:r>
            <a:r>
              <a:rPr kumimoji="1" lang="en-US" altLang="ja-JP" sz="2400" dirty="0"/>
              <a:t>A</a:t>
            </a:r>
          </a:p>
        </p:txBody>
      </p:sp>
      <p:pic>
        <p:nvPicPr>
          <p:cNvPr id="12" name="図 11">
            <a:extLst>
              <a:ext uri="{FF2B5EF4-FFF2-40B4-BE49-F238E27FC236}">
                <a16:creationId xmlns:a16="http://schemas.microsoft.com/office/drawing/2014/main" id="{7673888F-A7F7-449E-2A68-86020AF72728}"/>
              </a:ext>
            </a:extLst>
          </p:cNvPr>
          <p:cNvPicPr>
            <a:picLocks noChangeAspect="1"/>
          </p:cNvPicPr>
          <p:nvPr/>
        </p:nvPicPr>
        <p:blipFill>
          <a:blip r:embed="rId6"/>
          <a:stretch>
            <a:fillRect/>
          </a:stretch>
        </p:blipFill>
        <p:spPr>
          <a:xfrm>
            <a:off x="6804702" y="858269"/>
            <a:ext cx="3887111" cy="2716098"/>
          </a:xfrm>
          <a:prstGeom prst="rect">
            <a:avLst/>
          </a:prstGeom>
        </p:spPr>
      </p:pic>
      <p:sp>
        <p:nvSpPr>
          <p:cNvPr id="14" name="円/楕円 7">
            <a:extLst>
              <a:ext uri="{FF2B5EF4-FFF2-40B4-BE49-F238E27FC236}">
                <a16:creationId xmlns:a16="http://schemas.microsoft.com/office/drawing/2014/main" id="{06185822-F510-DD73-AE62-1A844AF4BC49}"/>
              </a:ext>
            </a:extLst>
          </p:cNvPr>
          <p:cNvSpPr/>
          <p:nvPr/>
        </p:nvSpPr>
        <p:spPr>
          <a:xfrm>
            <a:off x="9779789" y="1380420"/>
            <a:ext cx="360040" cy="350327"/>
          </a:xfrm>
          <a:prstGeom prst="ellipse">
            <a:avLst/>
          </a:prstGeom>
          <a:noFill/>
          <a:ln>
            <a:solidFill>
              <a:srgbClr val="00FF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15597111"/>
      </p:ext>
    </p:extLst>
  </p:cSld>
  <p:clrMapOvr>
    <a:masterClrMapping/>
  </p:clrMapOvr>
  <mc:AlternateContent xmlns:mc="http://schemas.openxmlformats.org/markup-compatibility/2006">
    <mc:Choice xmlns:p14="http://schemas.microsoft.com/office/powerpoint/2010/main" Requires="p14">
      <p:transition spd="slow" p14:dur="2000" advTm="30612"/>
    </mc:Choice>
    <mc:Fallback>
      <p:transition spd="slow" advTm="3061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734B6A60-B6B2-50D0-53CB-DAC8BD36C01B}"/>
              </a:ext>
            </a:extLst>
          </p:cNvPr>
          <p:cNvPicPr/>
          <p:nvPr/>
        </p:nvPicPr>
        <p:blipFill rotWithShape="1">
          <a:blip r:embed="rId3" cstate="hqprint">
            <a:extLst>
              <a:ext uri="{28A0092B-C50C-407E-A947-70E740481C1C}">
                <a14:useLocalDpi xmlns:a14="http://schemas.microsoft.com/office/drawing/2010/main"/>
              </a:ext>
            </a:extLst>
          </a:blip>
          <a:srcRect/>
          <a:stretch/>
        </p:blipFill>
        <p:spPr bwMode="auto">
          <a:xfrm>
            <a:off x="-328893" y="3195493"/>
            <a:ext cx="4339348" cy="3750552"/>
          </a:xfrm>
          <a:prstGeom prst="rect">
            <a:avLst/>
          </a:prstGeom>
          <a:noFill/>
          <a:ln>
            <a:noFill/>
          </a:ln>
          <a:extLst>
            <a:ext uri="{53640926-AAD7-44D8-BBD7-CCE9431645EC}">
              <a14:shadowObscured xmlns:a14="http://schemas.microsoft.com/office/drawing/2010/main"/>
            </a:ext>
          </a:extLst>
        </p:spPr>
      </p:pic>
      <p:sp>
        <p:nvSpPr>
          <p:cNvPr id="11" name="テキスト ボックス 10">
            <a:extLst>
              <a:ext uri="{FF2B5EF4-FFF2-40B4-BE49-F238E27FC236}">
                <a16:creationId xmlns:a16="http://schemas.microsoft.com/office/drawing/2014/main" id="{DA506E57-C6DE-D425-F944-4F50B1D507A8}"/>
              </a:ext>
            </a:extLst>
          </p:cNvPr>
          <p:cNvSpPr txBox="1"/>
          <p:nvPr/>
        </p:nvSpPr>
        <p:spPr>
          <a:xfrm>
            <a:off x="63827" y="3636821"/>
            <a:ext cx="3720997" cy="646331"/>
          </a:xfrm>
          <a:prstGeom prst="rect">
            <a:avLst/>
          </a:prstGeom>
          <a:noFill/>
        </p:spPr>
        <p:txBody>
          <a:bodyPr wrap="square" rtlCol="0">
            <a:spAutoFit/>
          </a:bodyPr>
          <a:lstStyle/>
          <a:p>
            <a:r>
              <a:rPr kumimoji="1" lang="en-US" altLang="ja-JP" dirty="0"/>
              <a:t>Manufacturer: Toshiba Energy Systems &amp; Solutions Co.</a:t>
            </a:r>
            <a:endParaRPr kumimoji="1" lang="ja-JP" altLang="en-US" dirty="0"/>
          </a:p>
        </p:txBody>
      </p:sp>
      <p:sp>
        <p:nvSpPr>
          <p:cNvPr id="2" name="タイトル 1">
            <a:extLst>
              <a:ext uri="{FF2B5EF4-FFF2-40B4-BE49-F238E27FC236}">
                <a16:creationId xmlns:a16="http://schemas.microsoft.com/office/drawing/2014/main" id="{A62D9B71-C471-3FDC-C31A-0725DD77E5F3}"/>
              </a:ext>
            </a:extLst>
          </p:cNvPr>
          <p:cNvSpPr>
            <a:spLocks noGrp="1"/>
          </p:cNvSpPr>
          <p:nvPr>
            <p:ph type="title"/>
          </p:nvPr>
        </p:nvSpPr>
        <p:spPr/>
        <p:txBody>
          <a:bodyPr/>
          <a:lstStyle/>
          <a:p>
            <a:r>
              <a:rPr kumimoji="1" lang="en-US" altLang="ja-JP" dirty="0"/>
              <a:t>Compact Facility with Gantry</a:t>
            </a:r>
            <a:endParaRPr kumimoji="1" lang="ja-JP" altLang="en-US" dirty="0"/>
          </a:p>
        </p:txBody>
      </p:sp>
      <p:sp>
        <p:nvSpPr>
          <p:cNvPr id="3" name="コンテンツ プレースホルダー 2">
            <a:extLst>
              <a:ext uri="{FF2B5EF4-FFF2-40B4-BE49-F238E27FC236}">
                <a16:creationId xmlns:a16="http://schemas.microsoft.com/office/drawing/2014/main" id="{4FD52ECD-20D4-9C2E-00CD-992089B82918}"/>
              </a:ext>
            </a:extLst>
          </p:cNvPr>
          <p:cNvSpPr>
            <a:spLocks noGrp="1"/>
          </p:cNvSpPr>
          <p:nvPr>
            <p:ph idx="1"/>
          </p:nvPr>
        </p:nvSpPr>
        <p:spPr/>
        <p:txBody>
          <a:bodyPr>
            <a:normAutofit/>
          </a:bodyPr>
          <a:lstStyle/>
          <a:p>
            <a:r>
              <a:rPr kumimoji="1" lang="en-US" altLang="ja-JP" sz="3200" dirty="0"/>
              <a:t>East Japan Heavy Ion Center (EJHIC), Faculty of Medicine, Yamagata University</a:t>
            </a:r>
          </a:p>
          <a:p>
            <a:pPr lvl="1"/>
            <a:r>
              <a:rPr kumimoji="1" lang="en-US" altLang="ja-JP" sz="2759" dirty="0"/>
              <a:t>World Smallest Carbon Ion Facility (45 x 45 m)</a:t>
            </a:r>
          </a:p>
          <a:p>
            <a:pPr lvl="1"/>
            <a:r>
              <a:rPr lang="en-US" altLang="ja-JP" sz="2759" dirty="0"/>
              <a:t>Full</a:t>
            </a:r>
            <a:r>
              <a:rPr lang="ja-JP" altLang="en-US" sz="2759" dirty="0"/>
              <a:t> </a:t>
            </a:r>
            <a:r>
              <a:rPr lang="en-US" altLang="ja-JP" sz="2759" dirty="0"/>
              <a:t>energy Scanning Irradiation</a:t>
            </a:r>
          </a:p>
          <a:p>
            <a:pPr lvl="1"/>
            <a:r>
              <a:rPr kumimoji="1" lang="en-US" altLang="ja-JP" sz="2759" dirty="0"/>
              <a:t>Superconducting Rotating Gantry</a:t>
            </a:r>
            <a:endParaRPr kumimoji="1" lang="ja-JP" altLang="en-US" sz="2759" dirty="0"/>
          </a:p>
        </p:txBody>
      </p:sp>
      <p:sp>
        <p:nvSpPr>
          <p:cNvPr id="4" name="フッター プレースホルダー 3">
            <a:extLst>
              <a:ext uri="{FF2B5EF4-FFF2-40B4-BE49-F238E27FC236}">
                <a16:creationId xmlns:a16="http://schemas.microsoft.com/office/drawing/2014/main" id="{3F2C87BB-84F5-D24F-75AF-399206D3FDD5}"/>
              </a:ext>
            </a:extLst>
          </p:cNvPr>
          <p:cNvSpPr>
            <a:spLocks noGrp="1"/>
          </p:cNvSpPr>
          <p:nvPr>
            <p:ph type="ftr" sz="quarter" idx="11"/>
          </p:nvPr>
        </p:nvSpPr>
        <p:spPr/>
        <p:txBody>
          <a:bodyPr/>
          <a:lstStyle/>
          <a:p>
            <a:r>
              <a:rPr lang="en-US" altLang="ja-JP"/>
              <a:t>H. Souda, 5th Slow Extraction Workshop, 12 Feb 2024</a:t>
            </a:r>
            <a:endParaRPr lang="en-US" dirty="0"/>
          </a:p>
        </p:txBody>
      </p:sp>
      <p:sp>
        <p:nvSpPr>
          <p:cNvPr id="5" name="スライド番号プレースホルダー 4">
            <a:extLst>
              <a:ext uri="{FF2B5EF4-FFF2-40B4-BE49-F238E27FC236}">
                <a16:creationId xmlns:a16="http://schemas.microsoft.com/office/drawing/2014/main" id="{B6CA11CB-AE21-5816-77DF-FF9F9B472F72}"/>
              </a:ext>
            </a:extLst>
          </p:cNvPr>
          <p:cNvSpPr>
            <a:spLocks noGrp="1"/>
          </p:cNvSpPr>
          <p:nvPr>
            <p:ph type="sldNum" sz="quarter" idx="12"/>
          </p:nvPr>
        </p:nvSpPr>
        <p:spPr/>
        <p:txBody>
          <a:bodyPr/>
          <a:lstStyle/>
          <a:p>
            <a:fld id="{6C5110E4-F973-2747-942D-0B6DD9EF49FE}" type="slidenum">
              <a:rPr lang="en-US" smtClean="0"/>
              <a:pPr/>
              <a:t>7</a:t>
            </a:fld>
            <a:endParaRPr lang="en-US" dirty="0"/>
          </a:p>
        </p:txBody>
      </p:sp>
      <p:sp>
        <p:nvSpPr>
          <p:cNvPr id="10" name="テキスト ボックス 9">
            <a:extLst>
              <a:ext uri="{FF2B5EF4-FFF2-40B4-BE49-F238E27FC236}">
                <a16:creationId xmlns:a16="http://schemas.microsoft.com/office/drawing/2014/main" id="{92C3B06C-3BA8-CA21-900B-CA6E8660A89C}"/>
              </a:ext>
            </a:extLst>
          </p:cNvPr>
          <p:cNvSpPr txBox="1"/>
          <p:nvPr/>
        </p:nvSpPr>
        <p:spPr>
          <a:xfrm>
            <a:off x="306780" y="6930498"/>
            <a:ext cx="10197792"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ja-JP" sz="2800" dirty="0">
                <a:solidFill>
                  <a:srgbClr val="FF0000"/>
                </a:solidFill>
              </a:rPr>
              <a:t>New Standard model </a:t>
            </a:r>
            <a:r>
              <a:rPr kumimoji="1" lang="en-US" altLang="ja-JP" sz="2800">
                <a:solidFill>
                  <a:srgbClr val="FF0000"/>
                </a:solidFill>
              </a:rPr>
              <a:t>of Today’s </a:t>
            </a:r>
            <a:r>
              <a:rPr kumimoji="1" lang="en-US" altLang="ja-JP" sz="2800" dirty="0">
                <a:solidFill>
                  <a:srgbClr val="FF0000"/>
                </a:solidFill>
              </a:rPr>
              <a:t>Compact Carbon Ion Therapy Facility</a:t>
            </a:r>
            <a:endParaRPr kumimoji="1" lang="ja-JP" altLang="en-US" sz="2800" dirty="0">
              <a:solidFill>
                <a:srgbClr val="FF0000"/>
              </a:solidFill>
            </a:endParaRPr>
          </a:p>
        </p:txBody>
      </p:sp>
      <p:sp>
        <p:nvSpPr>
          <p:cNvPr id="8" name="右中かっこ 7">
            <a:extLst>
              <a:ext uri="{FF2B5EF4-FFF2-40B4-BE49-F238E27FC236}">
                <a16:creationId xmlns:a16="http://schemas.microsoft.com/office/drawing/2014/main" id="{6448D957-1548-3AA2-9D9C-49ABAE4E7D51}"/>
              </a:ext>
            </a:extLst>
          </p:cNvPr>
          <p:cNvSpPr/>
          <p:nvPr/>
        </p:nvSpPr>
        <p:spPr>
          <a:xfrm>
            <a:off x="5652655" y="2443699"/>
            <a:ext cx="261257" cy="1002471"/>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7BD3D03F-163A-C8CC-5E29-69F31072FE15}"/>
              </a:ext>
            </a:extLst>
          </p:cNvPr>
          <p:cNvSpPr txBox="1"/>
          <p:nvPr/>
        </p:nvSpPr>
        <p:spPr>
          <a:xfrm>
            <a:off x="6056416" y="2626447"/>
            <a:ext cx="4504769" cy="1015663"/>
          </a:xfrm>
          <a:prstGeom prst="rect">
            <a:avLst/>
          </a:prstGeom>
          <a:noFill/>
        </p:spPr>
        <p:txBody>
          <a:bodyPr wrap="square" rtlCol="0">
            <a:spAutoFit/>
          </a:bodyPr>
          <a:lstStyle/>
          <a:p>
            <a:r>
              <a:rPr kumimoji="1" lang="en-US" altLang="ja-JP" sz="2000" dirty="0"/>
              <a:t>Exported to Yonsei University and Seoul University in Korea</a:t>
            </a:r>
          </a:p>
          <a:p>
            <a:r>
              <a:rPr kumimoji="1" lang="en-US" altLang="ja-JP" sz="2000" dirty="0">
                <a:solidFill>
                  <a:srgbClr val="FF0000"/>
                </a:solidFill>
              </a:rPr>
              <a:t>(Commercially Available)</a:t>
            </a:r>
            <a:endParaRPr kumimoji="1" lang="ja-JP" altLang="en-US" sz="2000" dirty="0">
              <a:solidFill>
                <a:srgbClr val="FF0000"/>
              </a:solidFill>
            </a:endParaRPr>
          </a:p>
        </p:txBody>
      </p:sp>
      <p:pic>
        <p:nvPicPr>
          <p:cNvPr id="14" name="図 13">
            <a:extLst>
              <a:ext uri="{FF2B5EF4-FFF2-40B4-BE49-F238E27FC236}">
                <a16:creationId xmlns:a16="http://schemas.microsoft.com/office/drawing/2014/main" id="{EB57F4D7-23A7-11B6-CE48-CFD006A93C7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408761" y="3640083"/>
            <a:ext cx="3663653" cy="2747739"/>
          </a:xfrm>
          <a:prstGeom prst="rect">
            <a:avLst/>
          </a:prstGeom>
        </p:spPr>
      </p:pic>
      <p:cxnSp>
        <p:nvCxnSpPr>
          <p:cNvPr id="15" name="直線矢印コネクタ 14">
            <a:extLst>
              <a:ext uri="{FF2B5EF4-FFF2-40B4-BE49-F238E27FC236}">
                <a16:creationId xmlns:a16="http://schemas.microsoft.com/office/drawing/2014/main" id="{EED15A1F-3BA0-52DC-8C1A-645BBEDEA4AF}"/>
              </a:ext>
            </a:extLst>
          </p:cNvPr>
          <p:cNvCxnSpPr/>
          <p:nvPr/>
        </p:nvCxnSpPr>
        <p:spPr>
          <a:xfrm>
            <a:off x="4194952" y="5697184"/>
            <a:ext cx="2280063" cy="249382"/>
          </a:xfrm>
          <a:prstGeom prst="straightConnector1">
            <a:avLst/>
          </a:prstGeom>
          <a:ln w="38100">
            <a:solidFill>
              <a:srgbClr val="FF0000"/>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6" name="直線矢印コネクタ 15">
            <a:extLst>
              <a:ext uri="{FF2B5EF4-FFF2-40B4-BE49-F238E27FC236}">
                <a16:creationId xmlns:a16="http://schemas.microsoft.com/office/drawing/2014/main" id="{8686D089-938B-4B49-CD6E-FFF3C000C5DC}"/>
              </a:ext>
            </a:extLst>
          </p:cNvPr>
          <p:cNvCxnSpPr>
            <a:cxnSpLocks/>
          </p:cNvCxnSpPr>
          <p:nvPr/>
        </p:nvCxnSpPr>
        <p:spPr>
          <a:xfrm flipV="1">
            <a:off x="6165762" y="4098471"/>
            <a:ext cx="0" cy="1335995"/>
          </a:xfrm>
          <a:prstGeom prst="straightConnector1">
            <a:avLst/>
          </a:prstGeom>
          <a:ln w="38100">
            <a:solidFill>
              <a:srgbClr val="FF0000"/>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17" name="テキスト ボックス 16">
            <a:extLst>
              <a:ext uri="{FF2B5EF4-FFF2-40B4-BE49-F238E27FC236}">
                <a16:creationId xmlns:a16="http://schemas.microsoft.com/office/drawing/2014/main" id="{42962614-7CCC-8EDB-3FF3-5AC6B42535F8}"/>
              </a:ext>
            </a:extLst>
          </p:cNvPr>
          <p:cNvSpPr txBox="1"/>
          <p:nvPr/>
        </p:nvSpPr>
        <p:spPr>
          <a:xfrm>
            <a:off x="4782781" y="5998522"/>
            <a:ext cx="740908" cy="461665"/>
          </a:xfrm>
          <a:prstGeom prst="rect">
            <a:avLst/>
          </a:prstGeom>
          <a:noFill/>
        </p:spPr>
        <p:txBody>
          <a:bodyPr wrap="none" rtlCol="0">
            <a:spAutoFit/>
          </a:bodyPr>
          <a:lstStyle/>
          <a:p>
            <a:r>
              <a:rPr kumimoji="1" lang="en-US" altLang="ja-JP" sz="2400" dirty="0">
                <a:solidFill>
                  <a:srgbClr val="FF0000"/>
                </a:solidFill>
              </a:rPr>
              <a:t>10m</a:t>
            </a:r>
            <a:endParaRPr kumimoji="1" lang="ja-JP" altLang="en-US" sz="2400" dirty="0">
              <a:solidFill>
                <a:srgbClr val="FF0000"/>
              </a:solidFill>
            </a:endParaRPr>
          </a:p>
        </p:txBody>
      </p:sp>
      <p:sp>
        <p:nvSpPr>
          <p:cNvPr id="18" name="テキスト ボックス 17">
            <a:extLst>
              <a:ext uri="{FF2B5EF4-FFF2-40B4-BE49-F238E27FC236}">
                <a16:creationId xmlns:a16="http://schemas.microsoft.com/office/drawing/2014/main" id="{E135D823-F875-7431-5D6C-028C915CFFA7}"/>
              </a:ext>
            </a:extLst>
          </p:cNvPr>
          <p:cNvSpPr txBox="1"/>
          <p:nvPr/>
        </p:nvSpPr>
        <p:spPr>
          <a:xfrm>
            <a:off x="5678874" y="3736960"/>
            <a:ext cx="585417" cy="461665"/>
          </a:xfrm>
          <a:prstGeom prst="rect">
            <a:avLst/>
          </a:prstGeom>
          <a:noFill/>
        </p:spPr>
        <p:txBody>
          <a:bodyPr wrap="none" rtlCol="0">
            <a:spAutoFit/>
          </a:bodyPr>
          <a:lstStyle/>
          <a:p>
            <a:r>
              <a:rPr kumimoji="1" lang="en-US" altLang="ja-JP" sz="2400" dirty="0">
                <a:solidFill>
                  <a:srgbClr val="FF0000"/>
                </a:solidFill>
              </a:rPr>
              <a:t>6m</a:t>
            </a:r>
            <a:endParaRPr kumimoji="1" lang="ja-JP" altLang="en-US" sz="2400" dirty="0">
              <a:solidFill>
                <a:srgbClr val="FF0000"/>
              </a:solidFill>
            </a:endParaRPr>
          </a:p>
        </p:txBody>
      </p:sp>
      <p:sp>
        <p:nvSpPr>
          <p:cNvPr id="22" name="テキスト ボックス 21">
            <a:extLst>
              <a:ext uri="{FF2B5EF4-FFF2-40B4-BE49-F238E27FC236}">
                <a16:creationId xmlns:a16="http://schemas.microsoft.com/office/drawing/2014/main" id="{3E93567B-8F2F-B2FB-CE08-353395A6A512}"/>
              </a:ext>
            </a:extLst>
          </p:cNvPr>
          <p:cNvSpPr txBox="1"/>
          <p:nvPr/>
        </p:nvSpPr>
        <p:spPr>
          <a:xfrm>
            <a:off x="3456211" y="5888865"/>
            <a:ext cx="976549"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ja-JP" sz="2400" dirty="0">
                <a:solidFill>
                  <a:srgbClr val="FF0000"/>
                </a:solidFill>
              </a:rPr>
              <a:t>~200 t</a:t>
            </a:r>
            <a:endParaRPr kumimoji="1" lang="ja-JP" altLang="en-US" sz="2400" dirty="0">
              <a:solidFill>
                <a:srgbClr val="FF0000"/>
              </a:solidFill>
            </a:endParaRPr>
          </a:p>
        </p:txBody>
      </p:sp>
      <p:pic>
        <p:nvPicPr>
          <p:cNvPr id="23" name="図 22">
            <a:extLst>
              <a:ext uri="{FF2B5EF4-FFF2-40B4-BE49-F238E27FC236}">
                <a16:creationId xmlns:a16="http://schemas.microsoft.com/office/drawing/2014/main" id="{A386DF77-2DFC-2116-8DCF-792C093A3B70}"/>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7023659" y="3640084"/>
            <a:ext cx="3663650" cy="2747738"/>
          </a:xfrm>
          <a:prstGeom prst="rect">
            <a:avLst/>
          </a:prstGeom>
        </p:spPr>
      </p:pic>
    </p:spTree>
    <p:extLst>
      <p:ext uri="{BB962C8B-B14F-4D97-AF65-F5344CB8AC3E}">
        <p14:creationId xmlns:p14="http://schemas.microsoft.com/office/powerpoint/2010/main" val="3923969665"/>
      </p:ext>
    </p:extLst>
  </p:cSld>
  <p:clrMapOvr>
    <a:masterClrMapping/>
  </p:clrMapOvr>
  <mc:AlternateContent xmlns:mc="http://schemas.openxmlformats.org/markup-compatibility/2006">
    <mc:Choice xmlns:p14="http://schemas.microsoft.com/office/powerpoint/2010/main" Requires="p14">
      <p:transition spd="slow" p14:dur="2000" advTm="53291"/>
    </mc:Choice>
    <mc:Fallback>
      <p:transition spd="slow" advTm="5329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5182FF-8647-8DF8-D0A0-3AADD1DBF4A5}"/>
              </a:ext>
            </a:extLst>
          </p:cNvPr>
          <p:cNvSpPr>
            <a:spLocks noGrp="1"/>
          </p:cNvSpPr>
          <p:nvPr>
            <p:ph type="title"/>
          </p:nvPr>
        </p:nvSpPr>
        <p:spPr>
          <a:xfrm>
            <a:off x="0" y="2303657"/>
            <a:ext cx="10691813" cy="1938992"/>
          </a:xfrm>
        </p:spPr>
        <p:txBody>
          <a:bodyPr/>
          <a:lstStyle/>
          <a:p>
            <a:r>
              <a:rPr kumimoji="1" lang="en-US" altLang="ja-JP" sz="6000" dirty="0"/>
              <a:t>Slow Extraction of </a:t>
            </a:r>
            <a:br>
              <a:rPr kumimoji="1" lang="en-US" altLang="ja-JP" sz="6000" dirty="0"/>
            </a:br>
            <a:r>
              <a:rPr kumimoji="1" lang="en-US" altLang="ja-JP" sz="6000" dirty="0"/>
              <a:t>Carbon Ion Therapy Synchrotron</a:t>
            </a:r>
            <a:endParaRPr kumimoji="1" lang="ja-JP" altLang="en-US" sz="4800" dirty="0"/>
          </a:p>
        </p:txBody>
      </p:sp>
      <p:sp>
        <p:nvSpPr>
          <p:cNvPr id="3" name="テキスト プレースホルダー 2">
            <a:extLst>
              <a:ext uri="{FF2B5EF4-FFF2-40B4-BE49-F238E27FC236}">
                <a16:creationId xmlns:a16="http://schemas.microsoft.com/office/drawing/2014/main" id="{E297CCFF-3ADD-F078-ED66-5649199F3DBF}"/>
              </a:ext>
            </a:extLst>
          </p:cNvPr>
          <p:cNvSpPr>
            <a:spLocks noGrp="1"/>
          </p:cNvSpPr>
          <p:nvPr>
            <p:ph type="body" idx="1"/>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08904448-DF7D-FF63-6C31-F65382FF1244}"/>
              </a:ext>
            </a:extLst>
          </p:cNvPr>
          <p:cNvSpPr>
            <a:spLocks noGrp="1"/>
          </p:cNvSpPr>
          <p:nvPr>
            <p:ph type="ftr" sz="quarter" idx="11"/>
          </p:nvPr>
        </p:nvSpPr>
        <p:spPr/>
        <p:txBody>
          <a:bodyPr/>
          <a:lstStyle/>
          <a:p>
            <a:r>
              <a:rPr lang="en-US" altLang="ja-JP"/>
              <a:t>H. Souda, 5th Slow Extraction Workshop, 12 Feb 2024</a:t>
            </a:r>
            <a:endParaRPr lang="en-US" dirty="0"/>
          </a:p>
        </p:txBody>
      </p:sp>
      <p:sp>
        <p:nvSpPr>
          <p:cNvPr id="5" name="スライド番号プレースホルダー 4">
            <a:extLst>
              <a:ext uri="{FF2B5EF4-FFF2-40B4-BE49-F238E27FC236}">
                <a16:creationId xmlns:a16="http://schemas.microsoft.com/office/drawing/2014/main" id="{2CF95227-0154-6EB8-2709-E121B659621C}"/>
              </a:ext>
            </a:extLst>
          </p:cNvPr>
          <p:cNvSpPr>
            <a:spLocks noGrp="1"/>
          </p:cNvSpPr>
          <p:nvPr>
            <p:ph type="sldNum" sz="quarter" idx="12"/>
          </p:nvPr>
        </p:nvSpPr>
        <p:spPr/>
        <p:txBody>
          <a:bodyPr/>
          <a:lstStyle/>
          <a:p>
            <a:fld id="{6C5110E4-F973-2747-942D-0B6DD9EF49FE}" type="slidenum">
              <a:rPr lang="en-US" smtClean="0"/>
              <a:pPr/>
              <a:t>8</a:t>
            </a:fld>
            <a:endParaRPr lang="en-US" dirty="0"/>
          </a:p>
        </p:txBody>
      </p:sp>
    </p:spTree>
    <p:extLst>
      <p:ext uri="{BB962C8B-B14F-4D97-AF65-F5344CB8AC3E}">
        <p14:creationId xmlns:p14="http://schemas.microsoft.com/office/powerpoint/2010/main" val="329413252"/>
      </p:ext>
    </p:extLst>
  </p:cSld>
  <p:clrMapOvr>
    <a:masterClrMapping/>
  </p:clrMapOvr>
  <mc:AlternateContent xmlns:mc="http://schemas.openxmlformats.org/markup-compatibility/2006">
    <mc:Choice xmlns:p14="http://schemas.microsoft.com/office/powerpoint/2010/main" Requires="p14">
      <p:transition spd="slow" p14:dur="2000" advTm="3045"/>
    </mc:Choice>
    <mc:Fallback>
      <p:transition spd="slow" advTm="304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891E35-5D63-2E53-C1B4-A4594F1ED6A1}"/>
              </a:ext>
            </a:extLst>
          </p:cNvPr>
          <p:cNvSpPr>
            <a:spLocks noGrp="1"/>
          </p:cNvSpPr>
          <p:nvPr>
            <p:ph type="title"/>
          </p:nvPr>
        </p:nvSpPr>
        <p:spPr/>
        <p:txBody>
          <a:bodyPr/>
          <a:lstStyle/>
          <a:p>
            <a:r>
              <a:rPr kumimoji="1" lang="en-US" altLang="ja-JP" dirty="0"/>
              <a:t>Evolution of Slow Extraction</a:t>
            </a:r>
            <a:r>
              <a:rPr kumimoji="1" lang="ja-JP" altLang="en-US" dirty="0"/>
              <a:t> </a:t>
            </a:r>
            <a:r>
              <a:rPr kumimoji="1" lang="en-US" altLang="ja-JP" dirty="0"/>
              <a:t>for Therapy</a:t>
            </a:r>
            <a:endParaRPr kumimoji="1" lang="ja-JP" altLang="en-US" dirty="0"/>
          </a:p>
        </p:txBody>
      </p:sp>
      <p:sp>
        <p:nvSpPr>
          <p:cNvPr id="5" name="スライド番号プレースホルダー 4">
            <a:extLst>
              <a:ext uri="{FF2B5EF4-FFF2-40B4-BE49-F238E27FC236}">
                <a16:creationId xmlns:a16="http://schemas.microsoft.com/office/drawing/2014/main" id="{3D23CDD1-7D7C-47D2-BC76-A29E812CCB08}"/>
              </a:ext>
            </a:extLst>
          </p:cNvPr>
          <p:cNvSpPr>
            <a:spLocks noGrp="1"/>
          </p:cNvSpPr>
          <p:nvPr>
            <p:ph type="sldNum" sz="quarter" idx="12"/>
          </p:nvPr>
        </p:nvSpPr>
        <p:spPr/>
        <p:txBody>
          <a:bodyPr/>
          <a:lstStyle/>
          <a:p>
            <a:fld id="{6C5110E4-F973-2747-942D-0B6DD9EF49FE}" type="slidenum">
              <a:rPr lang="en-US" smtClean="0"/>
              <a:pPr/>
              <a:t>9</a:t>
            </a:fld>
            <a:endParaRPr lang="en-US" dirty="0"/>
          </a:p>
        </p:txBody>
      </p:sp>
      <p:sp>
        <p:nvSpPr>
          <p:cNvPr id="6" name="スライド番号プレースホルダー 4">
            <a:extLst>
              <a:ext uri="{FF2B5EF4-FFF2-40B4-BE49-F238E27FC236}">
                <a16:creationId xmlns:a16="http://schemas.microsoft.com/office/drawing/2014/main" id="{5D080BE7-025A-0738-BB7E-4589D11DC380}"/>
              </a:ext>
            </a:extLst>
          </p:cNvPr>
          <p:cNvSpPr txBox="1">
            <a:spLocks/>
          </p:cNvSpPr>
          <p:nvPr/>
        </p:nvSpPr>
        <p:spPr>
          <a:xfrm>
            <a:off x="7197440" y="6917462"/>
            <a:ext cx="2743200" cy="365125"/>
          </a:xfrm>
          <a:prstGeom prst="rect">
            <a:avLst/>
          </a:prstGeom>
        </p:spPr>
        <p:txBody>
          <a:bodyPr vert="horz" lIns="91440" tIns="45720" rIns="91440" bIns="45720" rtlCol="0" anchor="b"/>
          <a:lstStyle>
            <a:defPPr>
              <a:defRPr lang="en-US"/>
            </a:defPPr>
            <a:lvl1pPr marL="0" algn="ctr" defTabSz="457200" rtl="0" eaLnBrk="1" latinLnBrk="0" hangingPunct="1">
              <a:defRPr sz="1764" kern="1200" baseline="0">
                <a:solidFill>
                  <a:schemeClr val="tx1">
                    <a:tint val="75000"/>
                  </a:schemeClr>
                </a:solidFill>
                <a:latin typeface="+mn-lt"/>
                <a:ea typeface="+mn-ea"/>
                <a:cs typeface="Times New Roman"/>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C5110E4-F973-2747-942D-0B6DD9EF49FE}" type="slidenum">
              <a:rPr lang="en-US" smtClean="0"/>
              <a:pPr/>
              <a:t>9</a:t>
            </a:fld>
            <a:endParaRPr lang="en-US" dirty="0"/>
          </a:p>
        </p:txBody>
      </p:sp>
      <p:sp>
        <p:nvSpPr>
          <p:cNvPr id="17" name="矢印: 右 16">
            <a:extLst>
              <a:ext uri="{FF2B5EF4-FFF2-40B4-BE49-F238E27FC236}">
                <a16:creationId xmlns:a16="http://schemas.microsoft.com/office/drawing/2014/main" id="{7FD73208-61C5-E81C-C013-A2C3067532D9}"/>
              </a:ext>
            </a:extLst>
          </p:cNvPr>
          <p:cNvSpPr/>
          <p:nvPr/>
        </p:nvSpPr>
        <p:spPr>
          <a:xfrm>
            <a:off x="293510" y="815213"/>
            <a:ext cx="3499557" cy="102038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400" dirty="0"/>
              <a:t>Broad Beam</a:t>
            </a:r>
            <a:endParaRPr kumimoji="1" lang="ja-JP" altLang="en-US" sz="2400" dirty="0"/>
          </a:p>
        </p:txBody>
      </p:sp>
      <p:sp>
        <p:nvSpPr>
          <p:cNvPr id="18" name="矢印: 右 17">
            <a:extLst>
              <a:ext uri="{FF2B5EF4-FFF2-40B4-BE49-F238E27FC236}">
                <a16:creationId xmlns:a16="http://schemas.microsoft.com/office/drawing/2014/main" id="{82732ED7-8E45-976B-9F37-14E461FC6F0D}"/>
              </a:ext>
            </a:extLst>
          </p:cNvPr>
          <p:cNvSpPr/>
          <p:nvPr/>
        </p:nvSpPr>
        <p:spPr>
          <a:xfrm>
            <a:off x="3793067" y="815213"/>
            <a:ext cx="3404373" cy="102038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400" dirty="0"/>
              <a:t>Hybrid Scanning</a:t>
            </a:r>
            <a:endParaRPr kumimoji="1" lang="ja-JP" altLang="en-US" sz="2400" dirty="0"/>
          </a:p>
        </p:txBody>
      </p:sp>
      <p:sp>
        <p:nvSpPr>
          <p:cNvPr id="19" name="矢印: 右 18">
            <a:extLst>
              <a:ext uri="{FF2B5EF4-FFF2-40B4-BE49-F238E27FC236}">
                <a16:creationId xmlns:a16="http://schemas.microsoft.com/office/drawing/2014/main" id="{A6BB518A-56AC-296B-03FB-C02A1B5556C5}"/>
              </a:ext>
            </a:extLst>
          </p:cNvPr>
          <p:cNvSpPr/>
          <p:nvPr/>
        </p:nvSpPr>
        <p:spPr>
          <a:xfrm>
            <a:off x="7197440" y="815213"/>
            <a:ext cx="3081060" cy="102038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400" dirty="0"/>
              <a:t>Full Energy Scanning</a:t>
            </a:r>
            <a:endParaRPr kumimoji="1" lang="ja-JP" altLang="en-US" sz="2400" dirty="0"/>
          </a:p>
        </p:txBody>
      </p:sp>
      <p:pic>
        <p:nvPicPr>
          <p:cNvPr id="25" name="Picture 5" descr="C:\My Documents\Documents\extraction\16th rcnp\015.bmp">
            <a:extLst>
              <a:ext uri="{FF2B5EF4-FFF2-40B4-BE49-F238E27FC236}">
                <a16:creationId xmlns:a16="http://schemas.microsoft.com/office/drawing/2014/main" id="{2757216B-B476-B15E-F238-802E639328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11" y="4492218"/>
            <a:ext cx="3228622" cy="2342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4">
            <a:extLst>
              <a:ext uri="{FF2B5EF4-FFF2-40B4-BE49-F238E27FC236}">
                <a16:creationId xmlns:a16="http://schemas.microsoft.com/office/drawing/2014/main" id="{A34480DA-5477-424B-B25F-F42320DFF6B4}"/>
              </a:ext>
            </a:extLst>
          </p:cNvPr>
          <p:cNvSpPr>
            <a:spLocks noChangeArrowheads="1"/>
          </p:cNvSpPr>
          <p:nvPr/>
        </p:nvSpPr>
        <p:spPr bwMode="auto">
          <a:xfrm>
            <a:off x="-11456" y="6869153"/>
            <a:ext cx="364100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r>
              <a:rPr lang="en-US" altLang="ja-JP" sz="1800" dirty="0">
                <a:latin typeface="+mn-lt"/>
              </a:rPr>
              <a:t>Single RF-KO using FM with 777 Hz</a:t>
            </a:r>
          </a:p>
          <a:p>
            <a:r>
              <a:rPr lang="en-US" altLang="ja-JP" sz="1800" dirty="0">
                <a:latin typeface="+mn-lt"/>
              </a:rPr>
              <a:t>K. Noda, 4</a:t>
            </a:r>
            <a:r>
              <a:rPr lang="en-US" altLang="ja-JP" sz="1800" baseline="30000" dirty="0">
                <a:latin typeface="+mn-lt"/>
              </a:rPr>
              <a:t>th</a:t>
            </a:r>
            <a:r>
              <a:rPr lang="en-US" altLang="ja-JP" sz="1800" dirty="0">
                <a:latin typeface="+mn-lt"/>
              </a:rPr>
              <a:t> Slow Ext. Workshop</a:t>
            </a:r>
          </a:p>
        </p:txBody>
      </p:sp>
      <p:pic>
        <p:nvPicPr>
          <p:cNvPr id="28" name="Picture 20" descr="adspill2">
            <a:extLst>
              <a:ext uri="{FF2B5EF4-FFF2-40B4-BE49-F238E27FC236}">
                <a16:creationId xmlns:a16="http://schemas.microsoft.com/office/drawing/2014/main" id="{B05412C9-4E7B-11EB-A6F8-377E7423B7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6865" y="4416496"/>
            <a:ext cx="3516776" cy="261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
            <a:extLst>
              <a:ext uri="{FF2B5EF4-FFF2-40B4-BE49-F238E27FC236}">
                <a16:creationId xmlns:a16="http://schemas.microsoft.com/office/drawing/2014/main" id="{F6F4436F-34A4-F936-A7CA-B6DA207E62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2140" y="4671357"/>
            <a:ext cx="3293395" cy="2405437"/>
          </a:xfrm>
          <a:prstGeom prst="rect">
            <a:avLst/>
          </a:prstGeom>
          <a:noFill/>
          <a:extLst>
            <a:ext uri="{909E8E84-426E-40DD-AFC4-6F175D3DCCD1}">
              <a14:hiddenFill xmlns:a14="http://schemas.microsoft.com/office/drawing/2010/main">
                <a:solidFill>
                  <a:srgbClr val="FFFFFF"/>
                </a:solidFill>
              </a14:hiddenFill>
            </a:ext>
          </a:extLst>
        </p:spPr>
      </p:pic>
      <p:sp>
        <p:nvSpPr>
          <p:cNvPr id="32" name="テキスト ボックス 31">
            <a:extLst>
              <a:ext uri="{FF2B5EF4-FFF2-40B4-BE49-F238E27FC236}">
                <a16:creationId xmlns:a16="http://schemas.microsoft.com/office/drawing/2014/main" id="{BFBFE31F-76AB-5925-FBDB-F43B51999E3A}"/>
              </a:ext>
            </a:extLst>
          </p:cNvPr>
          <p:cNvSpPr txBox="1"/>
          <p:nvPr/>
        </p:nvSpPr>
        <p:spPr>
          <a:xfrm>
            <a:off x="22577" y="1614311"/>
            <a:ext cx="652743" cy="369332"/>
          </a:xfrm>
          <a:prstGeom prst="rect">
            <a:avLst/>
          </a:prstGeom>
          <a:noFill/>
        </p:spPr>
        <p:txBody>
          <a:bodyPr wrap="none" rtlCol="0">
            <a:spAutoFit/>
          </a:bodyPr>
          <a:lstStyle/>
          <a:p>
            <a:r>
              <a:rPr kumimoji="1" lang="en-US" altLang="ja-JP" dirty="0"/>
              <a:t>1994</a:t>
            </a:r>
            <a:endParaRPr kumimoji="1" lang="ja-JP" altLang="en-US" dirty="0"/>
          </a:p>
        </p:txBody>
      </p:sp>
      <p:sp>
        <p:nvSpPr>
          <p:cNvPr id="33" name="テキスト ボックス 32">
            <a:extLst>
              <a:ext uri="{FF2B5EF4-FFF2-40B4-BE49-F238E27FC236}">
                <a16:creationId xmlns:a16="http://schemas.microsoft.com/office/drawing/2014/main" id="{AE91452B-4003-B095-C83F-8EA3210A2F6B}"/>
              </a:ext>
            </a:extLst>
          </p:cNvPr>
          <p:cNvSpPr txBox="1"/>
          <p:nvPr/>
        </p:nvSpPr>
        <p:spPr>
          <a:xfrm>
            <a:off x="3505203" y="1608666"/>
            <a:ext cx="652743" cy="369332"/>
          </a:xfrm>
          <a:prstGeom prst="rect">
            <a:avLst/>
          </a:prstGeom>
          <a:noFill/>
        </p:spPr>
        <p:txBody>
          <a:bodyPr wrap="none" rtlCol="0">
            <a:spAutoFit/>
          </a:bodyPr>
          <a:lstStyle/>
          <a:p>
            <a:r>
              <a:rPr kumimoji="1" lang="en-US" altLang="ja-JP" dirty="0"/>
              <a:t>2011</a:t>
            </a:r>
            <a:endParaRPr kumimoji="1" lang="ja-JP" altLang="en-US" dirty="0"/>
          </a:p>
        </p:txBody>
      </p:sp>
      <p:sp>
        <p:nvSpPr>
          <p:cNvPr id="34" name="テキスト ボックス 33">
            <a:extLst>
              <a:ext uri="{FF2B5EF4-FFF2-40B4-BE49-F238E27FC236}">
                <a16:creationId xmlns:a16="http://schemas.microsoft.com/office/drawing/2014/main" id="{C4B4CDFE-9CD2-BDEC-84FE-0BB27EA4753D}"/>
              </a:ext>
            </a:extLst>
          </p:cNvPr>
          <p:cNvSpPr txBox="1"/>
          <p:nvPr/>
        </p:nvSpPr>
        <p:spPr>
          <a:xfrm>
            <a:off x="6897514" y="1625599"/>
            <a:ext cx="652743" cy="369332"/>
          </a:xfrm>
          <a:prstGeom prst="rect">
            <a:avLst/>
          </a:prstGeom>
          <a:noFill/>
        </p:spPr>
        <p:txBody>
          <a:bodyPr wrap="none" rtlCol="0">
            <a:spAutoFit/>
          </a:bodyPr>
          <a:lstStyle/>
          <a:p>
            <a:r>
              <a:rPr kumimoji="1" lang="en-US" altLang="ja-JP" dirty="0"/>
              <a:t>2017</a:t>
            </a:r>
            <a:endParaRPr kumimoji="1" lang="ja-JP" altLang="en-US" dirty="0"/>
          </a:p>
        </p:txBody>
      </p:sp>
      <p:pic>
        <p:nvPicPr>
          <p:cNvPr id="50" name="図 49">
            <a:extLst>
              <a:ext uri="{FF2B5EF4-FFF2-40B4-BE49-F238E27FC236}">
                <a16:creationId xmlns:a16="http://schemas.microsoft.com/office/drawing/2014/main" id="{765FEBAD-F97C-0F91-A88F-DCDA9D5F3BCF}"/>
              </a:ext>
            </a:extLst>
          </p:cNvPr>
          <p:cNvPicPr>
            <a:picLocks noChangeAspect="1"/>
          </p:cNvPicPr>
          <p:nvPr/>
        </p:nvPicPr>
        <p:blipFill>
          <a:blip r:embed="rId6"/>
          <a:stretch>
            <a:fillRect/>
          </a:stretch>
        </p:blipFill>
        <p:spPr>
          <a:xfrm>
            <a:off x="-11157" y="1743231"/>
            <a:ext cx="3744685" cy="2241094"/>
          </a:xfrm>
          <a:prstGeom prst="rect">
            <a:avLst/>
          </a:prstGeom>
        </p:spPr>
      </p:pic>
      <p:pic>
        <p:nvPicPr>
          <p:cNvPr id="51" name="図 50">
            <a:extLst>
              <a:ext uri="{FF2B5EF4-FFF2-40B4-BE49-F238E27FC236}">
                <a16:creationId xmlns:a16="http://schemas.microsoft.com/office/drawing/2014/main" id="{1BA14573-A55F-A952-CA9D-52270465DF24}"/>
              </a:ext>
            </a:extLst>
          </p:cNvPr>
          <p:cNvPicPr>
            <a:picLocks noChangeAspect="1"/>
          </p:cNvPicPr>
          <p:nvPr/>
        </p:nvPicPr>
        <p:blipFill>
          <a:blip r:embed="rId7"/>
          <a:stretch>
            <a:fillRect/>
          </a:stretch>
        </p:blipFill>
        <p:spPr>
          <a:xfrm>
            <a:off x="3618778" y="2210671"/>
            <a:ext cx="3578662" cy="1847248"/>
          </a:xfrm>
          <a:prstGeom prst="rect">
            <a:avLst/>
          </a:prstGeom>
        </p:spPr>
      </p:pic>
      <p:pic>
        <p:nvPicPr>
          <p:cNvPr id="52" name="図 51">
            <a:extLst>
              <a:ext uri="{FF2B5EF4-FFF2-40B4-BE49-F238E27FC236}">
                <a16:creationId xmlns:a16="http://schemas.microsoft.com/office/drawing/2014/main" id="{7AD10A70-8729-EDEE-787A-86EE17F08078}"/>
              </a:ext>
            </a:extLst>
          </p:cNvPr>
          <p:cNvPicPr>
            <a:picLocks noChangeAspect="1"/>
          </p:cNvPicPr>
          <p:nvPr/>
        </p:nvPicPr>
        <p:blipFill rotWithShape="1">
          <a:blip r:embed="rId8"/>
          <a:srcRect l="26716"/>
          <a:stretch/>
        </p:blipFill>
        <p:spPr>
          <a:xfrm>
            <a:off x="7550257" y="2107851"/>
            <a:ext cx="2847461" cy="1756015"/>
          </a:xfrm>
          <a:prstGeom prst="rect">
            <a:avLst/>
          </a:prstGeom>
        </p:spPr>
      </p:pic>
      <p:sp>
        <p:nvSpPr>
          <p:cNvPr id="53" name="テキスト ボックス 52">
            <a:extLst>
              <a:ext uri="{FF2B5EF4-FFF2-40B4-BE49-F238E27FC236}">
                <a16:creationId xmlns:a16="http://schemas.microsoft.com/office/drawing/2014/main" id="{9C71B307-2E12-723A-421C-FE410702032D}"/>
              </a:ext>
            </a:extLst>
          </p:cNvPr>
          <p:cNvSpPr txBox="1"/>
          <p:nvPr/>
        </p:nvSpPr>
        <p:spPr>
          <a:xfrm>
            <a:off x="272728" y="4071313"/>
            <a:ext cx="2914965"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ja-JP" dirty="0">
                <a:solidFill>
                  <a:srgbClr val="FF0000"/>
                </a:solidFill>
              </a:rPr>
              <a:t>Large Spill Ripple Acceptable</a:t>
            </a:r>
          </a:p>
          <a:p>
            <a:r>
              <a:rPr kumimoji="1" lang="en-US" altLang="ja-JP" dirty="0">
                <a:solidFill>
                  <a:srgbClr val="FF0000"/>
                </a:solidFill>
              </a:rPr>
              <a:t>No Need for Intensity control</a:t>
            </a:r>
            <a:endParaRPr kumimoji="1" lang="ja-JP" altLang="en-US" dirty="0">
              <a:solidFill>
                <a:srgbClr val="FF0000"/>
              </a:solidFill>
            </a:endParaRPr>
          </a:p>
        </p:txBody>
      </p:sp>
      <p:sp>
        <p:nvSpPr>
          <p:cNvPr id="54" name="テキスト ボックス 53">
            <a:extLst>
              <a:ext uri="{FF2B5EF4-FFF2-40B4-BE49-F238E27FC236}">
                <a16:creationId xmlns:a16="http://schemas.microsoft.com/office/drawing/2014/main" id="{2F66E028-57C2-F481-24AE-6942AC513FCC}"/>
              </a:ext>
            </a:extLst>
          </p:cNvPr>
          <p:cNvSpPr txBox="1"/>
          <p:nvPr/>
        </p:nvSpPr>
        <p:spPr>
          <a:xfrm>
            <a:off x="3833347" y="4067850"/>
            <a:ext cx="2765052"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ja-JP" dirty="0">
                <a:solidFill>
                  <a:srgbClr val="FF0000"/>
                </a:solidFill>
              </a:rPr>
              <a:t>Low Spill Ripple by Dual FM</a:t>
            </a:r>
          </a:p>
          <a:p>
            <a:r>
              <a:rPr kumimoji="1" lang="en-US" altLang="ja-JP" dirty="0">
                <a:solidFill>
                  <a:srgbClr val="FF0000"/>
                </a:solidFill>
              </a:rPr>
              <a:t>Intensity Feedback by AM</a:t>
            </a:r>
            <a:endParaRPr kumimoji="1" lang="ja-JP" altLang="en-US" dirty="0">
              <a:solidFill>
                <a:srgbClr val="FF0000"/>
              </a:solidFill>
            </a:endParaRPr>
          </a:p>
        </p:txBody>
      </p:sp>
      <p:sp>
        <p:nvSpPr>
          <p:cNvPr id="55" name="テキスト ボックス 54">
            <a:extLst>
              <a:ext uri="{FF2B5EF4-FFF2-40B4-BE49-F238E27FC236}">
                <a16:creationId xmlns:a16="http://schemas.microsoft.com/office/drawing/2014/main" id="{DB1187C8-DC67-5562-11F7-D4FEC1E8171D}"/>
              </a:ext>
            </a:extLst>
          </p:cNvPr>
          <p:cNvSpPr txBox="1"/>
          <p:nvPr/>
        </p:nvSpPr>
        <p:spPr>
          <a:xfrm>
            <a:off x="7352404" y="4064387"/>
            <a:ext cx="2652265"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ja-JP" dirty="0">
                <a:solidFill>
                  <a:srgbClr val="FF0000"/>
                </a:solidFill>
              </a:rPr>
              <a:t>No space for range shifter</a:t>
            </a:r>
          </a:p>
          <a:p>
            <a:r>
              <a:rPr kumimoji="1" lang="en-US" altLang="ja-JP" dirty="0">
                <a:solidFill>
                  <a:srgbClr val="FF0000"/>
                </a:solidFill>
              </a:rPr>
              <a:t>200-600 extraction energy</a:t>
            </a:r>
            <a:endParaRPr kumimoji="1" lang="ja-JP" altLang="en-US" dirty="0">
              <a:solidFill>
                <a:srgbClr val="FF0000"/>
              </a:solidFill>
            </a:endParaRPr>
          </a:p>
        </p:txBody>
      </p:sp>
      <p:sp>
        <p:nvSpPr>
          <p:cNvPr id="3" name="Rectangle 4">
            <a:extLst>
              <a:ext uri="{FF2B5EF4-FFF2-40B4-BE49-F238E27FC236}">
                <a16:creationId xmlns:a16="http://schemas.microsoft.com/office/drawing/2014/main" id="{E6FC45AA-5A7F-1947-4DAA-1395EE31895D}"/>
              </a:ext>
            </a:extLst>
          </p:cNvPr>
          <p:cNvSpPr>
            <a:spLocks noChangeArrowheads="1"/>
          </p:cNvSpPr>
          <p:nvPr/>
        </p:nvSpPr>
        <p:spPr bwMode="auto">
          <a:xfrm>
            <a:off x="3528382" y="6917644"/>
            <a:ext cx="3641002" cy="646331"/>
          </a:xfrm>
          <a:prstGeom prst="rect">
            <a:avLst/>
          </a:prstGeom>
          <a:solidFill>
            <a:schemeClr val="bg1"/>
          </a:solidFill>
          <a:ln>
            <a:noFill/>
          </a:ln>
          <a:effectLst/>
        </p:spPr>
        <p:txBody>
          <a:bodyPr wrap="square">
            <a:spAutoFit/>
          </a:bodyPr>
          <a:lstStyle/>
          <a:p>
            <a:r>
              <a:rPr kumimoji="1" lang="en-US" altLang="ja-JP" dirty="0">
                <a:ea typeface="ＭＳ Ｐゴシック" panose="020B0600070205080204" pitchFamily="50" charset="-128"/>
              </a:rPr>
              <a:t>K. Noda et al., NIM</a:t>
            </a:r>
            <a:r>
              <a:rPr kumimoji="1" lang="ja-JP" altLang="en-US" dirty="0">
                <a:ea typeface="ＭＳ Ｐゴシック" panose="020B0600070205080204" pitchFamily="50" charset="-128"/>
              </a:rPr>
              <a:t> </a:t>
            </a:r>
            <a:r>
              <a:rPr kumimoji="1" lang="en-US" altLang="ja-JP" dirty="0">
                <a:ea typeface="ＭＳ Ｐゴシック" panose="020B0600070205080204" pitchFamily="50" charset="-128"/>
              </a:rPr>
              <a:t>A492, 253</a:t>
            </a:r>
          </a:p>
          <a:p>
            <a:r>
              <a:rPr kumimoji="1" lang="en-US" altLang="ja-JP" dirty="0">
                <a:ea typeface="ＭＳ Ｐゴシック" panose="020B0600070205080204" pitchFamily="50" charset="-128"/>
              </a:rPr>
              <a:t>(2002)</a:t>
            </a:r>
          </a:p>
        </p:txBody>
      </p:sp>
      <p:sp>
        <p:nvSpPr>
          <p:cNvPr id="7" name="Rectangle 4">
            <a:extLst>
              <a:ext uri="{FF2B5EF4-FFF2-40B4-BE49-F238E27FC236}">
                <a16:creationId xmlns:a16="http://schemas.microsoft.com/office/drawing/2014/main" id="{043A5519-A8C0-E06F-9BE9-2021B0B2C1C5}"/>
              </a:ext>
            </a:extLst>
          </p:cNvPr>
          <p:cNvSpPr>
            <a:spLocks noChangeArrowheads="1"/>
          </p:cNvSpPr>
          <p:nvPr/>
        </p:nvSpPr>
        <p:spPr bwMode="auto">
          <a:xfrm>
            <a:off x="7037044" y="6924571"/>
            <a:ext cx="3641002" cy="646331"/>
          </a:xfrm>
          <a:prstGeom prst="rect">
            <a:avLst/>
          </a:prstGeom>
          <a:solidFill>
            <a:schemeClr val="bg1"/>
          </a:solidFill>
          <a:ln>
            <a:noFill/>
          </a:ln>
          <a:effectLst/>
        </p:spPr>
        <p:txBody>
          <a:bodyPr wrap="square">
            <a:spAutoFit/>
          </a:bodyPr>
          <a:lstStyle/>
          <a:p>
            <a:r>
              <a:rPr kumimoji="1" lang="en-US" altLang="ja-JP" dirty="0">
                <a:ea typeface="ＭＳ Ｐゴシック" panose="020B0600070205080204" pitchFamily="50" charset="-128"/>
              </a:rPr>
              <a:t>K. Mizushima et al., NIM</a:t>
            </a:r>
            <a:r>
              <a:rPr kumimoji="1" lang="ja-JP" altLang="en-US" dirty="0">
                <a:ea typeface="ＭＳ Ｐゴシック" panose="020B0600070205080204" pitchFamily="50" charset="-128"/>
              </a:rPr>
              <a:t> </a:t>
            </a:r>
            <a:r>
              <a:rPr kumimoji="1" lang="en-US" altLang="ja-JP" dirty="0">
                <a:ea typeface="ＭＳ Ｐゴシック" panose="020B0600070205080204" pitchFamily="50" charset="-128"/>
              </a:rPr>
              <a:t>B406, 347 (2017)</a:t>
            </a:r>
          </a:p>
        </p:txBody>
      </p:sp>
    </p:spTree>
    <p:custDataLst>
      <p:tags r:id="rId1"/>
    </p:custDataLst>
    <p:extLst>
      <p:ext uri="{BB962C8B-B14F-4D97-AF65-F5344CB8AC3E}">
        <p14:creationId xmlns:p14="http://schemas.microsoft.com/office/powerpoint/2010/main" val="2482072397"/>
      </p:ext>
    </p:extLst>
  </p:cSld>
  <p:clrMapOvr>
    <a:masterClrMapping/>
  </p:clrMapOvr>
  <mc:AlternateContent xmlns:mc="http://schemas.openxmlformats.org/markup-compatibility/2006">
    <mc:Choice xmlns:p14="http://schemas.microsoft.com/office/powerpoint/2010/main" Requires="p14">
      <p:transition spd="slow" p14:dur="2000" advTm="67949"/>
    </mc:Choice>
    <mc:Fallback>
      <p:transition spd="slow" advTm="67949"/>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66.5"/>
</p:tagLst>
</file>

<file path=ppt/theme/theme1.xml><?xml version="1.0" encoding="utf-8"?>
<a:theme xmlns:a="http://schemas.openxmlformats.org/drawingml/2006/main" name="Y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YU" id="{5E609830-C2A2-4EE2-9663-D8D2DD52516A}" vid="{569AEEF3-C3AC-4513-BC90-B3C00F009CB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BD5E5F53918C334AAEE745B18E6CD4E1" ma:contentTypeVersion="11" ma:contentTypeDescription="新しいドキュメントを作成します。" ma:contentTypeScope="" ma:versionID="8f66bbc4d16da8e35bfdf068700814d3">
  <xsd:schema xmlns:xsd="http://www.w3.org/2001/XMLSchema" xmlns:xs="http://www.w3.org/2001/XMLSchema" xmlns:p="http://schemas.microsoft.com/office/2006/metadata/properties" xmlns:ns3="f2438928-d4fc-49b7-8349-492cc99896a3" targetNamespace="http://schemas.microsoft.com/office/2006/metadata/properties" ma:root="true" ma:fieldsID="8ce8d4ed9856291b8aafea5a839897be" ns3:_="">
    <xsd:import namespace="f2438928-d4fc-49b7-8349-492cc99896a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438928-d4fc-49b7-8349-492cc99896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C5B704-FF1F-4AC1-BC4B-372A6CB3655F}">
  <ds:schemaRefs>
    <ds:schemaRef ds:uri="http://schemas.microsoft.com/office/2006/documentManagement/types"/>
    <ds:schemaRef ds:uri="http://purl.org/dc/terms/"/>
    <ds:schemaRef ds:uri="f2438928-d4fc-49b7-8349-492cc99896a3"/>
    <ds:schemaRef ds:uri="http://purl.org/dc/dcmitype/"/>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BD5FCE0-6504-4F81-B67C-C7FE2048A5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438928-d4fc-49b7-8349-492cc99896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EA81D1-DA2D-4A80-8772-3970752B61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21409</TotalTime>
  <Words>1642</Words>
  <Application>Microsoft Office PowerPoint</Application>
  <PresentationFormat>ユーザー設定</PresentationFormat>
  <Paragraphs>243</Paragraphs>
  <Slides>19</Slides>
  <Notes>8</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19</vt:i4>
      </vt:variant>
    </vt:vector>
  </HeadingPairs>
  <TitlesOfParts>
    <vt:vector size="26" baseType="lpstr">
      <vt:lpstr>ＭＳ Ｐゴシック</vt:lpstr>
      <vt:lpstr>游ゴシック</vt:lpstr>
      <vt:lpstr>Arial</vt:lpstr>
      <vt:lpstr>Calibri</vt:lpstr>
      <vt:lpstr>Symbol</vt:lpstr>
      <vt:lpstr>Times New Roman</vt:lpstr>
      <vt:lpstr>YU</vt:lpstr>
      <vt:lpstr>Medical facilities in Japan</vt:lpstr>
      <vt:lpstr>Outline</vt:lpstr>
      <vt:lpstr>Medical Synchrotrons in Japan</vt:lpstr>
      <vt:lpstr>Medical Synchrotrons in Japan</vt:lpstr>
      <vt:lpstr>Carbon Ion Therapy in Japan</vt:lpstr>
      <vt:lpstr>Compact Carbon Ion Accelerator</vt:lpstr>
      <vt:lpstr>Compact Facility with Gantry</vt:lpstr>
      <vt:lpstr>Slow Extraction of  Carbon Ion Therapy Synchrotron</vt:lpstr>
      <vt:lpstr>Evolution of Slow Extraction for Therapy</vt:lpstr>
      <vt:lpstr>Extraction Control</vt:lpstr>
      <vt:lpstr>600 Energy Operation</vt:lpstr>
      <vt:lpstr>Spill Improvement</vt:lpstr>
      <vt:lpstr>Operation Experience at Yamagata University</vt:lpstr>
      <vt:lpstr>Beam Stability</vt:lpstr>
      <vt:lpstr>Treatment Usage</vt:lpstr>
      <vt:lpstr>Operation statistics</vt:lpstr>
      <vt:lpstr>Ultra Low Current Beam for Experiment</vt:lpstr>
      <vt:lpstr>Future Improvement</vt:lpstr>
      <vt:lpstr>Summary</vt:lpstr>
    </vt:vector>
  </TitlesOfParts>
  <Company>日本大学　理工学部　平成30年度マイクロソフト・スクールアグリーメント</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Commissioning and first operation of East Japan Heavy Ion Center at Yamagata University</dc:title>
  <dc:creator>tanaka</dc:creator>
  <cp:lastModifiedBy>想田光</cp:lastModifiedBy>
  <cp:revision>173</cp:revision>
  <cp:lastPrinted>2021-07-21T08:19:06Z</cp:lastPrinted>
  <dcterms:created xsi:type="dcterms:W3CDTF">2020-07-13T02:36:50Z</dcterms:created>
  <dcterms:modified xsi:type="dcterms:W3CDTF">2024-02-10T08:05:06Z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0x010100BD5E5F53918C334AAEE745B18E6CD4E1</vt:lpwstr>
  </property>
</Properties>
</file>