
<file path=[Content_Types].xml><?xml version="1.0" encoding="utf-8"?>
<Types xmlns="http://schemas.openxmlformats.org/package/2006/content-types">
  <Default Extension="emf" ContentType="image/x-emf"/>
  <Default Extension="gif" ContentType="image/gif"/>
  <Default Extension="glb" ContentType="model/gltf.binary"/>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0"/>
  </p:notesMasterIdLst>
  <p:sldIdLst>
    <p:sldId id="296" r:id="rId2"/>
    <p:sldId id="257" r:id="rId3"/>
    <p:sldId id="258" r:id="rId4"/>
    <p:sldId id="555" r:id="rId5"/>
    <p:sldId id="556" r:id="rId6"/>
    <p:sldId id="558" r:id="rId7"/>
    <p:sldId id="259" r:id="rId8"/>
    <p:sldId id="564" r:id="rId9"/>
    <p:sldId id="394" r:id="rId10"/>
    <p:sldId id="510" r:id="rId11"/>
    <p:sldId id="565" r:id="rId12"/>
    <p:sldId id="494" r:id="rId13"/>
    <p:sldId id="515" r:id="rId14"/>
    <p:sldId id="566" r:id="rId15"/>
    <p:sldId id="260" r:id="rId16"/>
    <p:sldId id="270" r:id="rId17"/>
    <p:sldId id="295" r:id="rId18"/>
    <p:sldId id="561" r:id="rId19"/>
    <p:sldId id="559" r:id="rId20"/>
    <p:sldId id="261" r:id="rId21"/>
    <p:sldId id="569" r:id="rId22"/>
    <p:sldId id="568" r:id="rId23"/>
    <p:sldId id="553" r:id="rId24"/>
    <p:sldId id="554" r:id="rId25"/>
    <p:sldId id="560" r:id="rId26"/>
    <p:sldId id="567" r:id="rId27"/>
    <p:sldId id="266" r:id="rId28"/>
    <p:sldId id="293" r:id="rId29"/>
    <p:sldId id="286" r:id="rId30"/>
    <p:sldId id="278" r:id="rId31"/>
    <p:sldId id="275" r:id="rId32"/>
    <p:sldId id="291" r:id="rId33"/>
    <p:sldId id="538" r:id="rId34"/>
    <p:sldId id="294" r:id="rId35"/>
    <p:sldId id="516" r:id="rId36"/>
    <p:sldId id="563" r:id="rId37"/>
    <p:sldId id="562" r:id="rId38"/>
    <p:sldId id="557"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D4FA42F-247A-B14A-BB62-7840AD6D1254}">
          <p14:sldIdLst>
            <p14:sldId id="296"/>
            <p14:sldId id="257"/>
          </p14:sldIdLst>
        </p14:section>
        <p14:section name="CHIMERA / HEARTS" id="{5DEEC8CD-35A4-5C49-AFD8-62FBF94C3E09}">
          <p14:sldIdLst>
            <p14:sldId id="258"/>
            <p14:sldId id="555"/>
            <p14:sldId id="556"/>
            <p14:sldId id="558"/>
          </p14:sldIdLst>
        </p14:section>
        <p14:section name="Facility overview" id="{4854D896-6E58-BA47-9C30-FFDF0F43D49D}">
          <p14:sldIdLst>
            <p14:sldId id="259"/>
            <p14:sldId id="564"/>
            <p14:sldId id="394"/>
            <p14:sldId id="510"/>
            <p14:sldId id="565"/>
            <p14:sldId id="494"/>
            <p14:sldId id="515"/>
            <p14:sldId id="566"/>
          </p14:sldIdLst>
        </p14:section>
        <p14:section name="Slow Extraction and technical aspects" id="{82AF740F-8F0B-CE44-B35B-4B758BF35CCC}">
          <p14:sldIdLst>
            <p14:sldId id="260"/>
            <p14:sldId id="270"/>
            <p14:sldId id="295"/>
            <p14:sldId id="561"/>
          </p14:sldIdLst>
        </p14:section>
        <p14:section name="Timeline" id="{42C1ECE2-04CC-B84D-AB2B-12CAF26508FD}">
          <p14:sldIdLst>
            <p14:sldId id="559"/>
          </p14:sldIdLst>
        </p14:section>
        <p14:section name="Conclusion" id="{BA941221-E6E9-5C40-90E2-6E2395B43FFF}">
          <p14:sldIdLst>
            <p14:sldId id="261"/>
            <p14:sldId id="569"/>
          </p14:sldIdLst>
        </p14:section>
        <p14:section name="Extra" id="{6A185296-1BA4-AC4F-A678-1C368FC957A8}">
          <p14:sldIdLst>
            <p14:sldId id="568"/>
            <p14:sldId id="553"/>
            <p14:sldId id="554"/>
            <p14:sldId id="560"/>
            <p14:sldId id="567"/>
            <p14:sldId id="266"/>
            <p14:sldId id="293"/>
            <p14:sldId id="286"/>
            <p14:sldId id="278"/>
            <p14:sldId id="275"/>
            <p14:sldId id="291"/>
            <p14:sldId id="538"/>
            <p14:sldId id="294"/>
            <p14:sldId id="516"/>
            <p14:sldId id="563"/>
            <p14:sldId id="562"/>
            <p14:sldId id="55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15E32"/>
    <a:srgbClr val="61C4D3"/>
    <a:srgbClr val="FF1C00"/>
    <a:srgbClr val="B9CFFF"/>
    <a:srgbClr val="C8087E"/>
    <a:srgbClr val="C8007D"/>
    <a:srgbClr val="6D75B6"/>
    <a:srgbClr val="6E2466"/>
    <a:srgbClr val="3333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053"/>
    <p:restoredTop sz="96197"/>
  </p:normalViewPr>
  <p:slideViewPr>
    <p:cSldViewPr snapToGrid="0">
      <p:cViewPr varScale="1">
        <p:scale>
          <a:sx n="97" d="100"/>
          <a:sy n="97" d="100"/>
        </p:scale>
        <p:origin x="216" y="7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CF3E3F-30F1-1445-8B1A-0707FFA9A421}" type="datetimeFigureOut">
              <a:rPr lang="en-US" smtClean="0"/>
              <a:t>2/11/24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61D239-B942-EA42-A844-6D916783B431}" type="slidenum">
              <a:rPr lang="en-US" smtClean="0"/>
              <a:t>‹#›</a:t>
            </a:fld>
            <a:endParaRPr lang="en-US"/>
          </a:p>
        </p:txBody>
      </p:sp>
    </p:spTree>
    <p:extLst>
      <p:ext uri="{BB962C8B-B14F-4D97-AF65-F5344CB8AC3E}">
        <p14:creationId xmlns:p14="http://schemas.microsoft.com/office/powerpoint/2010/main" val="2203133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B0EE9E-52B8-AA4F-8DD5-ED0FB4E5CBCC}" type="slidenum">
              <a:rPr lang="en-US" smtClean="0"/>
              <a:t>9</a:t>
            </a:fld>
            <a:endParaRPr lang="en-US"/>
          </a:p>
        </p:txBody>
      </p:sp>
    </p:spTree>
    <p:extLst>
      <p:ext uri="{BB962C8B-B14F-4D97-AF65-F5344CB8AC3E}">
        <p14:creationId xmlns:p14="http://schemas.microsoft.com/office/powerpoint/2010/main" val="3521546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Chromaticity: tune dependence on momentum</a:t>
            </a:r>
          </a:p>
        </p:txBody>
      </p:sp>
      <p:sp>
        <p:nvSpPr>
          <p:cNvPr id="4" name="Slide Number Placeholder 3"/>
          <p:cNvSpPr>
            <a:spLocks noGrp="1"/>
          </p:cNvSpPr>
          <p:nvPr>
            <p:ph type="sldNum" sz="quarter" idx="5"/>
          </p:nvPr>
        </p:nvSpPr>
        <p:spPr/>
        <p:txBody>
          <a:bodyPr/>
          <a:lstStyle/>
          <a:p>
            <a:fld id="{6AD74A18-8C73-4B50-A141-5D9D61D8E24E}" type="slidenum">
              <a:rPr lang="en-GB" smtClean="0"/>
              <a:t>28</a:t>
            </a:fld>
            <a:endParaRPr lang="en-GB"/>
          </a:p>
        </p:txBody>
      </p:sp>
    </p:spTree>
    <p:extLst>
      <p:ext uri="{BB962C8B-B14F-4D97-AF65-F5344CB8AC3E}">
        <p14:creationId xmlns:p14="http://schemas.microsoft.com/office/powerpoint/2010/main" val="4084653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Mention that this is for a single gain and energy</a:t>
            </a:r>
          </a:p>
        </p:txBody>
      </p:sp>
      <p:sp>
        <p:nvSpPr>
          <p:cNvPr id="4" name="Slide Number Placeholder 3"/>
          <p:cNvSpPr>
            <a:spLocks noGrp="1"/>
          </p:cNvSpPr>
          <p:nvPr>
            <p:ph type="sldNum" sz="quarter" idx="5"/>
          </p:nvPr>
        </p:nvSpPr>
        <p:spPr/>
        <p:txBody>
          <a:bodyPr/>
          <a:lstStyle/>
          <a:p>
            <a:fld id="{6AD74A18-8C73-4B50-A141-5D9D61D8E24E}" type="slidenum">
              <a:rPr lang="en-GB" smtClean="0"/>
              <a:t>31</a:t>
            </a:fld>
            <a:endParaRPr lang="en-GB"/>
          </a:p>
        </p:txBody>
      </p:sp>
    </p:spTree>
    <p:extLst>
      <p:ext uri="{BB962C8B-B14F-4D97-AF65-F5344CB8AC3E}">
        <p14:creationId xmlns:p14="http://schemas.microsoft.com/office/powerpoint/2010/main" val="3939984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AD74A18-8C73-4B50-A141-5D9D61D8E24E}" type="slidenum">
              <a:rPr lang="en-GB" smtClean="0"/>
              <a:t>33</a:t>
            </a:fld>
            <a:endParaRPr lang="en-GB"/>
          </a:p>
        </p:txBody>
      </p:sp>
    </p:spTree>
    <p:extLst>
      <p:ext uri="{BB962C8B-B14F-4D97-AF65-F5344CB8AC3E}">
        <p14:creationId xmlns:p14="http://schemas.microsoft.com/office/powerpoint/2010/main" val="19473797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Logo Slid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5FC4307-AADB-BE47-352D-8E9764B3400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42542" y="2075542"/>
            <a:ext cx="2706915" cy="2706915"/>
          </a:xfrm>
          <a:prstGeom prst="rect">
            <a:avLst/>
          </a:prstGeom>
        </p:spPr>
      </p:pic>
    </p:spTree>
    <p:extLst>
      <p:ext uri="{BB962C8B-B14F-4D97-AF65-F5344CB8AC3E}">
        <p14:creationId xmlns:p14="http://schemas.microsoft.com/office/powerpoint/2010/main" val="3881277834"/>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5616574" cy="1065742"/>
          </a:xfrm>
        </p:spPr>
        <p:txBody>
          <a:bodyPr/>
          <a:lstStyle/>
          <a:p>
            <a:r>
              <a:rPr lang="en-GB"/>
              <a:t>Click to edit Master title style</a:t>
            </a:r>
            <a:endParaRPr lang="en-US" dirty="0"/>
          </a:p>
        </p:txBody>
      </p:sp>
      <p:sp>
        <p:nvSpPr>
          <p:cNvPr id="3" name="Content Placeholder 2"/>
          <p:cNvSpPr>
            <a:spLocks noGrp="1"/>
          </p:cNvSpPr>
          <p:nvPr>
            <p:ph sz="half" idx="1"/>
          </p:nvPr>
        </p:nvSpPr>
        <p:spPr>
          <a:xfrm>
            <a:off x="407987" y="1598658"/>
            <a:ext cx="5616575" cy="4608512"/>
          </a:xfrm>
        </p:spPr>
        <p:txBody>
          <a:bodyPr/>
          <a:lstStyle>
            <a:lvl1pPr>
              <a:defRPr>
                <a:solidFill>
                  <a:schemeClr val="tx2">
                    <a:lumMod val="50000"/>
                  </a:schemeClr>
                </a:solidFill>
              </a:defRPr>
            </a:lvl1pPr>
            <a:lvl2pPr>
              <a:lnSpc>
                <a:spcPct val="100000"/>
              </a:lnSpc>
              <a:defRPr/>
            </a:lvl2pPr>
          </a:lstStyle>
          <a:p>
            <a:pPr lvl="0"/>
            <a:r>
              <a:rPr lang="en-GB"/>
              <a:t>Click to edit Master text styles</a:t>
            </a:r>
          </a:p>
          <a:p>
            <a:pPr lvl="1"/>
            <a:r>
              <a:rPr lang="en-GB"/>
              <a:t>Second level</a:t>
            </a:r>
          </a:p>
          <a:p>
            <a:pPr lvl="2"/>
            <a:r>
              <a:rPr lang="en-GB"/>
              <a:t>Third level</a:t>
            </a:r>
          </a:p>
          <a:p>
            <a:pPr lvl="3"/>
            <a:r>
              <a:rPr lang="en-GB"/>
              <a:t>Fourth level</a:t>
            </a:r>
          </a:p>
        </p:txBody>
      </p:sp>
      <p:sp>
        <p:nvSpPr>
          <p:cNvPr id="9" name="Picture Placeholder 8">
            <a:extLst>
              <a:ext uri="{FF2B5EF4-FFF2-40B4-BE49-F238E27FC236}">
                <a16:creationId xmlns:a16="http://schemas.microsoft.com/office/drawing/2014/main" id="{94588863-2E7B-784C-BD2D-8C3D0E7E1D84}"/>
              </a:ext>
            </a:extLst>
          </p:cNvPr>
          <p:cNvSpPr>
            <a:spLocks noGrp="1"/>
          </p:cNvSpPr>
          <p:nvPr>
            <p:ph type="pic" sz="quarter" idx="13" hasCustomPrompt="1"/>
          </p:nvPr>
        </p:nvSpPr>
        <p:spPr>
          <a:xfrm>
            <a:off x="6167438" y="0"/>
            <a:ext cx="6024562" cy="6317986"/>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r>
              <a:rPr lang="de-CH"/>
              <a:t>12/02/2024</a:t>
            </a:r>
            <a:endParaRPr lang="en-US"/>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US"/>
              <a:t>Eliott JOHNSON | Slow Extraction Workshop 2024</a:t>
            </a:r>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874B52BB-ACDE-904E-A559-8EF2DA0CDFCF}" type="slidenum">
              <a:rPr lang="en-US" smtClean="0"/>
              <a:t>‹#›</a:t>
            </a:fld>
            <a:endParaRPr lang="en-US"/>
          </a:p>
        </p:txBody>
      </p:sp>
    </p:spTree>
    <p:extLst>
      <p:ext uri="{BB962C8B-B14F-4D97-AF65-F5344CB8AC3E}">
        <p14:creationId xmlns:p14="http://schemas.microsoft.com/office/powerpoint/2010/main" val="4090531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xt and 2 Pictures horizontal">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GB"/>
              <a:t>Click to edit Master title style</a:t>
            </a:r>
            <a:endParaRPr lang="en-US" dirty="0"/>
          </a:p>
        </p:txBody>
      </p:sp>
      <p:sp>
        <p:nvSpPr>
          <p:cNvPr id="3" name="Content Placeholder 2"/>
          <p:cNvSpPr>
            <a:spLocks noGrp="1"/>
          </p:cNvSpPr>
          <p:nvPr>
            <p:ph sz="half" idx="1"/>
          </p:nvPr>
        </p:nvSpPr>
        <p:spPr>
          <a:xfrm>
            <a:off x="407987" y="1598658"/>
            <a:ext cx="5616575" cy="4608512"/>
          </a:xfrm>
        </p:spPr>
        <p:txBody>
          <a:bodyPr/>
          <a:lstStyle>
            <a:lvl1pPr>
              <a:defRPr>
                <a:solidFill>
                  <a:schemeClr val="tx2">
                    <a:lumMod val="50000"/>
                  </a:schemeClr>
                </a:solidFill>
              </a:defRPr>
            </a:lvl1pPr>
            <a:lvl2pPr>
              <a:lnSpc>
                <a:spcPct val="100000"/>
              </a:lnSpc>
              <a:defRPr/>
            </a:lvl2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r>
              <a:rPr lang="de-CH"/>
              <a:t>12/02/2024</a:t>
            </a:r>
            <a:endParaRPr lang="en-US"/>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US"/>
              <a:t>Eliott JOHNSON | Slow Extraction Workshop 2024</a:t>
            </a:r>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874B52BB-ACDE-904E-A559-8EF2DA0CDFCF}" type="slidenum">
              <a:rPr lang="en-US" smtClean="0"/>
              <a:t>‹#›</a:t>
            </a:fld>
            <a:endParaRPr lang="en-US"/>
          </a:p>
        </p:txBody>
      </p:sp>
      <p:sp>
        <p:nvSpPr>
          <p:cNvPr id="11" name="Picture Placeholder 5">
            <a:extLst>
              <a:ext uri="{FF2B5EF4-FFF2-40B4-BE49-F238E27FC236}">
                <a16:creationId xmlns:a16="http://schemas.microsoft.com/office/drawing/2014/main" id="{47B07ADD-2F17-5640-985B-72FA646913F0}"/>
              </a:ext>
            </a:extLst>
          </p:cNvPr>
          <p:cNvSpPr>
            <a:spLocks noGrp="1"/>
          </p:cNvSpPr>
          <p:nvPr>
            <p:ph type="pic" sz="quarter" idx="13" hasCustomPrompt="1"/>
          </p:nvPr>
        </p:nvSpPr>
        <p:spPr>
          <a:xfrm>
            <a:off x="6167438" y="1592263"/>
            <a:ext cx="5616575"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2" name="Picture Placeholder 5">
            <a:extLst>
              <a:ext uri="{FF2B5EF4-FFF2-40B4-BE49-F238E27FC236}">
                <a16:creationId xmlns:a16="http://schemas.microsoft.com/office/drawing/2014/main" id="{AB41C95B-0CD0-B44F-9130-66CCD53B86BB}"/>
              </a:ext>
            </a:extLst>
          </p:cNvPr>
          <p:cNvSpPr>
            <a:spLocks noGrp="1"/>
          </p:cNvSpPr>
          <p:nvPr>
            <p:ph type="pic" sz="quarter" idx="17" hasCustomPrompt="1"/>
          </p:nvPr>
        </p:nvSpPr>
        <p:spPr>
          <a:xfrm>
            <a:off x="6167438" y="3969703"/>
            <a:ext cx="5616575"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36595393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xt and 4 Pictures">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GB"/>
              <a:t>Click to edit Master title style</a:t>
            </a:r>
            <a:endParaRPr lang="en-US" dirty="0"/>
          </a:p>
        </p:txBody>
      </p:sp>
      <p:sp>
        <p:nvSpPr>
          <p:cNvPr id="3" name="Content Placeholder 2"/>
          <p:cNvSpPr>
            <a:spLocks noGrp="1"/>
          </p:cNvSpPr>
          <p:nvPr>
            <p:ph sz="half" idx="1"/>
          </p:nvPr>
        </p:nvSpPr>
        <p:spPr>
          <a:xfrm>
            <a:off x="407987" y="1598658"/>
            <a:ext cx="3708401" cy="4608512"/>
          </a:xfrm>
        </p:spPr>
        <p:txBody>
          <a:bodyPr/>
          <a:lstStyle>
            <a:lvl1pPr>
              <a:defRPr>
                <a:solidFill>
                  <a:schemeClr val="tx2">
                    <a:lumMod val="50000"/>
                  </a:schemeClr>
                </a:solidFill>
              </a:defRPr>
            </a:lvl1pPr>
            <a:lvl2pPr>
              <a:lnSpc>
                <a:spcPct val="120000"/>
              </a:lnSpc>
              <a:defRPr/>
            </a:lvl2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r>
              <a:rPr lang="de-CH"/>
              <a:t>12/02/2024</a:t>
            </a:r>
            <a:endParaRPr lang="en-US"/>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US"/>
              <a:t>Eliott JOHNSON | Slow Extraction Workshop 2024</a:t>
            </a:r>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874B52BB-ACDE-904E-A559-8EF2DA0CDFCF}" type="slidenum">
              <a:rPr lang="en-US" smtClean="0"/>
              <a:t>‹#›</a:t>
            </a:fld>
            <a:endParaRPr lang="en-US"/>
          </a:p>
        </p:txBody>
      </p:sp>
      <p:sp>
        <p:nvSpPr>
          <p:cNvPr id="9" name="Picture Placeholder 5">
            <a:extLst>
              <a:ext uri="{FF2B5EF4-FFF2-40B4-BE49-F238E27FC236}">
                <a16:creationId xmlns:a16="http://schemas.microsoft.com/office/drawing/2014/main" id="{255B7D9F-7313-2F46-8079-FEA6DAA0CF20}"/>
              </a:ext>
            </a:extLst>
          </p:cNvPr>
          <p:cNvSpPr>
            <a:spLocks noGrp="1"/>
          </p:cNvSpPr>
          <p:nvPr>
            <p:ph type="pic" sz="quarter" idx="13" hasCustomPrompt="1"/>
          </p:nvPr>
        </p:nvSpPr>
        <p:spPr>
          <a:xfrm>
            <a:off x="8075613" y="1592263"/>
            <a:ext cx="3708400"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5">
            <a:extLst>
              <a:ext uri="{FF2B5EF4-FFF2-40B4-BE49-F238E27FC236}">
                <a16:creationId xmlns:a16="http://schemas.microsoft.com/office/drawing/2014/main" id="{AECDCA30-A5C6-3549-9DAD-01819664F157}"/>
              </a:ext>
            </a:extLst>
          </p:cNvPr>
          <p:cNvSpPr>
            <a:spLocks noGrp="1"/>
          </p:cNvSpPr>
          <p:nvPr>
            <p:ph type="pic" sz="quarter" idx="17" hasCustomPrompt="1"/>
          </p:nvPr>
        </p:nvSpPr>
        <p:spPr>
          <a:xfrm>
            <a:off x="8124681" y="3969703"/>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4" name="Picture Placeholder 5">
            <a:extLst>
              <a:ext uri="{FF2B5EF4-FFF2-40B4-BE49-F238E27FC236}">
                <a16:creationId xmlns:a16="http://schemas.microsoft.com/office/drawing/2014/main" id="{0332EED6-F049-354D-90C1-2CDBDFEB153D}"/>
              </a:ext>
            </a:extLst>
          </p:cNvPr>
          <p:cNvSpPr>
            <a:spLocks noGrp="1"/>
          </p:cNvSpPr>
          <p:nvPr>
            <p:ph type="pic" sz="quarter" idx="18" hasCustomPrompt="1"/>
          </p:nvPr>
        </p:nvSpPr>
        <p:spPr>
          <a:xfrm>
            <a:off x="4259263" y="1592263"/>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5" name="Picture Placeholder 5">
            <a:extLst>
              <a:ext uri="{FF2B5EF4-FFF2-40B4-BE49-F238E27FC236}">
                <a16:creationId xmlns:a16="http://schemas.microsoft.com/office/drawing/2014/main" id="{A46E76A3-B525-534D-9396-8E4D08F06F6A}"/>
              </a:ext>
            </a:extLst>
          </p:cNvPr>
          <p:cNvSpPr>
            <a:spLocks noGrp="1"/>
          </p:cNvSpPr>
          <p:nvPr>
            <p:ph type="pic" sz="quarter" idx="19" hasCustomPrompt="1"/>
          </p:nvPr>
        </p:nvSpPr>
        <p:spPr>
          <a:xfrm>
            <a:off x="4259263" y="3978015"/>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30921557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ubtitles and 2 Pictures ">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07988" y="2420938"/>
            <a:ext cx="5616575"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D4B0609-1753-094D-A27B-B1604B6E44F9}"/>
              </a:ext>
            </a:extLst>
          </p:cNvPr>
          <p:cNvSpPr>
            <a:spLocks noGrp="1"/>
          </p:cNvSpPr>
          <p:nvPr>
            <p:ph type="dt" sz="half" idx="15"/>
          </p:nvPr>
        </p:nvSpPr>
        <p:spPr/>
        <p:txBody>
          <a:bodyPr/>
          <a:lstStyle/>
          <a:p>
            <a:r>
              <a:rPr lang="de-CH"/>
              <a:t>12/02/2024</a:t>
            </a:r>
            <a:endParaRPr lang="en-US"/>
          </a:p>
        </p:txBody>
      </p:sp>
      <p:sp>
        <p:nvSpPr>
          <p:cNvPr id="6" name="Footer Placeholder 5">
            <a:extLst>
              <a:ext uri="{FF2B5EF4-FFF2-40B4-BE49-F238E27FC236}">
                <a16:creationId xmlns:a16="http://schemas.microsoft.com/office/drawing/2014/main" id="{D3380C24-4584-494A-B2E2-7C02911E02E7}"/>
              </a:ext>
            </a:extLst>
          </p:cNvPr>
          <p:cNvSpPr>
            <a:spLocks noGrp="1"/>
          </p:cNvSpPr>
          <p:nvPr>
            <p:ph type="ftr" sz="quarter" idx="16"/>
          </p:nvPr>
        </p:nvSpPr>
        <p:spPr/>
        <p:txBody>
          <a:bodyPr/>
          <a:lstStyle/>
          <a:p>
            <a:r>
              <a:rPr lang="en-US"/>
              <a:t>Eliott JOHNSON | Slow Extraction Workshop 2024</a:t>
            </a:r>
          </a:p>
        </p:txBody>
      </p:sp>
      <p:sp>
        <p:nvSpPr>
          <p:cNvPr id="10" name="Slide Number Placeholder 9">
            <a:extLst>
              <a:ext uri="{FF2B5EF4-FFF2-40B4-BE49-F238E27FC236}">
                <a16:creationId xmlns:a16="http://schemas.microsoft.com/office/drawing/2014/main" id="{89BEDBAA-E014-4E48-AA09-5D0DC18C0C76}"/>
              </a:ext>
            </a:extLst>
          </p:cNvPr>
          <p:cNvSpPr>
            <a:spLocks noGrp="1"/>
          </p:cNvSpPr>
          <p:nvPr>
            <p:ph type="sldNum" sz="quarter" idx="17"/>
          </p:nvPr>
        </p:nvSpPr>
        <p:spPr/>
        <p:txBody>
          <a:bodyPr/>
          <a:lstStyle/>
          <a:p>
            <a:fld id="{874B52BB-ACDE-904E-A559-8EF2DA0CDFCF}" type="slidenum">
              <a:rPr lang="en-US" smtClean="0"/>
              <a:t>‹#›</a:t>
            </a:fld>
            <a:endParaRPr lang="en-US"/>
          </a:p>
        </p:txBody>
      </p:sp>
      <p:sp>
        <p:nvSpPr>
          <p:cNvPr id="8" name="Picture Placeholder 7">
            <a:extLst>
              <a:ext uri="{FF2B5EF4-FFF2-40B4-BE49-F238E27FC236}">
                <a16:creationId xmlns:a16="http://schemas.microsoft.com/office/drawing/2014/main" id="{D35BE112-10C7-F548-91D2-DD3128654F33}"/>
              </a:ext>
            </a:extLst>
          </p:cNvPr>
          <p:cNvSpPr>
            <a:spLocks noGrp="1"/>
          </p:cNvSpPr>
          <p:nvPr>
            <p:ph type="pic" sz="quarter" idx="18" hasCustomPrompt="1"/>
          </p:nvPr>
        </p:nvSpPr>
        <p:spPr>
          <a:xfrm>
            <a:off x="6172200" y="2420938"/>
            <a:ext cx="5616575" cy="3779837"/>
          </a:xfrm>
          <a:pattFill prst="lgCheck">
            <a:fgClr>
              <a:schemeClr val="accent4"/>
            </a:fgClr>
            <a:bgClr>
              <a:schemeClr val="bg1"/>
            </a:bgClr>
          </a:pattFill>
        </p:spPr>
        <p:txBody>
          <a:bodyPr anchor="ctr" anchorCtr="0"/>
          <a:lstStyle>
            <a:lvl1pPr algn="ctr">
              <a:defRPr/>
            </a:lvl1pPr>
          </a:lstStyle>
          <a:p>
            <a:r>
              <a:rPr lang="en-GB" dirty="0"/>
              <a:t>Drag and Drop picture</a:t>
            </a:r>
          </a:p>
        </p:txBody>
      </p:sp>
    </p:spTree>
    <p:extLst>
      <p:ext uri="{BB962C8B-B14F-4D97-AF65-F5344CB8AC3E}">
        <p14:creationId xmlns:p14="http://schemas.microsoft.com/office/powerpoint/2010/main" val="800875775"/>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ubtitle and 3 Pictur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407987" y="1592263"/>
            <a:ext cx="3708401" cy="668337"/>
          </a:xfrm>
        </p:spPr>
        <p:txBody>
          <a:bodyPr anchor="t" anchorCtr="0"/>
          <a:lstStyle>
            <a:lvl1pPr marL="0" indent="0">
              <a:lnSpc>
                <a:spcPct val="100000"/>
              </a:lnSpc>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5" name="Text Placeholder 4"/>
          <p:cNvSpPr>
            <a:spLocks noGrp="1"/>
          </p:cNvSpPr>
          <p:nvPr>
            <p:ph type="body" sz="quarter" idx="3"/>
          </p:nvPr>
        </p:nvSpPr>
        <p:spPr>
          <a:xfrm>
            <a:off x="8075612" y="1604966"/>
            <a:ext cx="3713187" cy="655634"/>
          </a:xfrm>
        </p:spPr>
        <p:txBody>
          <a:bodyPr anchor="t" anchorCtr="0"/>
          <a:lstStyle>
            <a:lvl1pPr marL="0" indent="0">
              <a:spcBef>
                <a:spcPts val="400"/>
              </a:spcBef>
              <a:spcAft>
                <a:spcPts val="0"/>
              </a:spcAft>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07989" y="2420938"/>
            <a:ext cx="37084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12">
            <a:extLst>
              <a:ext uri="{FF2B5EF4-FFF2-40B4-BE49-F238E27FC236}">
                <a16:creationId xmlns:a16="http://schemas.microsoft.com/office/drawing/2014/main" id="{EC779F7E-9707-2542-A19F-DD09A53038A7}"/>
              </a:ext>
            </a:extLst>
          </p:cNvPr>
          <p:cNvSpPr>
            <a:spLocks noGrp="1"/>
          </p:cNvSpPr>
          <p:nvPr>
            <p:ph type="pic" sz="quarter" idx="14" hasCustomPrompt="1"/>
          </p:nvPr>
        </p:nvSpPr>
        <p:spPr>
          <a:xfrm>
            <a:off x="8075613" y="2416175"/>
            <a:ext cx="3713187" cy="3779837"/>
          </a:xfrm>
          <a:pattFill prst="lgCheck">
            <a:fgClr>
              <a:schemeClr val="accent4"/>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a:buNone/>
              <a:tabLst/>
              <a:defRPr b="1"/>
            </a:lvl1pPr>
          </a:lstStyle>
          <a:p>
            <a:r>
              <a:rPr lang="en-US"/>
              <a:t>Drag and Drop picture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4253846" y="1601227"/>
            <a:ext cx="3708401" cy="668337"/>
          </a:xfrm>
        </p:spPr>
        <p:txBody>
          <a:bodyPr anchor="t" anchorCtr="0"/>
          <a:lstStyle>
            <a:lvl1pPr marL="0" indent="0">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4253848" y="2429902"/>
            <a:ext cx="37084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p:txBody>
          <a:bodyPr/>
          <a:lstStyle/>
          <a:p>
            <a:r>
              <a:rPr lang="de-CH"/>
              <a:t>12/02/2024</a:t>
            </a:r>
            <a:endParaRPr lang="en-US"/>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p:txBody>
          <a:bodyPr/>
          <a:lstStyle/>
          <a:p>
            <a:r>
              <a:rPr lang="en-US"/>
              <a:t>Eliott JOHNSON | Slow Extraction Workshop 2024</a:t>
            </a:r>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874B52BB-ACDE-904E-A559-8EF2DA0CDFCF}" type="slidenum">
              <a:rPr lang="en-US" smtClean="0"/>
              <a:t>‹#›</a:t>
            </a:fld>
            <a:endParaRPr lang="en-US"/>
          </a:p>
        </p:txBody>
      </p:sp>
    </p:spTree>
    <p:extLst>
      <p:ext uri="{BB962C8B-B14F-4D97-AF65-F5344CB8AC3E}">
        <p14:creationId xmlns:p14="http://schemas.microsoft.com/office/powerpoint/2010/main" val="4203634664"/>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ext and 3 Pictures with box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4116386" y="1601376"/>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4116386" y="2732442"/>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p:txBody>
          <a:bodyPr/>
          <a:lstStyle/>
          <a:p>
            <a:r>
              <a:rPr lang="de-CH"/>
              <a:t>12/02/2024</a:t>
            </a:r>
            <a:endParaRPr lang="en-US"/>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p:txBody>
          <a:bodyPr/>
          <a:lstStyle/>
          <a:p>
            <a:r>
              <a:rPr lang="en-US"/>
              <a:t>Eliott JOHNSON | Slow Extraction Workshop 2024</a:t>
            </a:r>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874B52BB-ACDE-904E-A559-8EF2DA0CDFCF}" type="slidenum">
              <a:rPr lang="en-US" smtClean="0"/>
              <a:t>‹#›</a:t>
            </a:fld>
            <a:endParaRPr lang="en-US"/>
          </a:p>
        </p:txBody>
      </p:sp>
      <p:sp>
        <p:nvSpPr>
          <p:cNvPr id="15" name="Text Placeholder 2">
            <a:extLst>
              <a:ext uri="{FF2B5EF4-FFF2-40B4-BE49-F238E27FC236}">
                <a16:creationId xmlns:a16="http://schemas.microsoft.com/office/drawing/2014/main" id="{F0E95B09-A858-4A4A-B159-8C5B917D41E5}"/>
              </a:ext>
            </a:extLst>
          </p:cNvPr>
          <p:cNvSpPr>
            <a:spLocks noGrp="1"/>
          </p:cNvSpPr>
          <p:nvPr>
            <p:ph type="body" idx="20"/>
          </p:nvPr>
        </p:nvSpPr>
        <p:spPr>
          <a:xfrm>
            <a:off x="3275" y="5078524"/>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6" name="Picture Placeholder 10">
            <a:extLst>
              <a:ext uri="{FF2B5EF4-FFF2-40B4-BE49-F238E27FC236}">
                <a16:creationId xmlns:a16="http://schemas.microsoft.com/office/drawing/2014/main" id="{2FF76D54-8841-EA4B-B514-DFCE90D05C81}"/>
              </a:ext>
            </a:extLst>
          </p:cNvPr>
          <p:cNvSpPr>
            <a:spLocks noGrp="1"/>
          </p:cNvSpPr>
          <p:nvPr>
            <p:ph type="pic" sz="quarter" idx="21" hasCustomPrompt="1"/>
          </p:nvPr>
        </p:nvSpPr>
        <p:spPr>
          <a:xfrm>
            <a:off x="4050" y="1601376"/>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7" name="Text Placeholder 2">
            <a:extLst>
              <a:ext uri="{FF2B5EF4-FFF2-40B4-BE49-F238E27FC236}">
                <a16:creationId xmlns:a16="http://schemas.microsoft.com/office/drawing/2014/main" id="{DED6363A-4107-5A4F-9E1E-0E88F802ABE9}"/>
              </a:ext>
            </a:extLst>
          </p:cNvPr>
          <p:cNvSpPr>
            <a:spLocks noGrp="1"/>
          </p:cNvSpPr>
          <p:nvPr>
            <p:ph type="body" idx="22"/>
          </p:nvPr>
        </p:nvSpPr>
        <p:spPr>
          <a:xfrm>
            <a:off x="8232388" y="5078524"/>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8" name="Picture Placeholder 10">
            <a:extLst>
              <a:ext uri="{FF2B5EF4-FFF2-40B4-BE49-F238E27FC236}">
                <a16:creationId xmlns:a16="http://schemas.microsoft.com/office/drawing/2014/main" id="{91039F33-9CD5-004A-9F94-52D16B2EB081}"/>
              </a:ext>
            </a:extLst>
          </p:cNvPr>
          <p:cNvSpPr>
            <a:spLocks noGrp="1"/>
          </p:cNvSpPr>
          <p:nvPr>
            <p:ph type="pic" sz="quarter" idx="23" hasCustomPrompt="1"/>
          </p:nvPr>
        </p:nvSpPr>
        <p:spPr>
          <a:xfrm>
            <a:off x="8232388" y="1601376"/>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373397875"/>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Picture Horizontal and text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12776" y="1592263"/>
            <a:ext cx="11376024" cy="2563906"/>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94188"/>
            <a:ext cx="3708400" cy="1906587"/>
          </a:xfrm>
        </p:spPr>
        <p:txBody>
          <a:bodyPr/>
          <a:lstStyle/>
          <a:p>
            <a:pPr lvl="0"/>
            <a:r>
              <a:rPr lang="en-GB"/>
              <a:t>Click to edit Master text styles</a:t>
            </a:r>
          </a:p>
          <a:p>
            <a:pPr lvl="1"/>
            <a:r>
              <a:rPr lang="en-GB"/>
              <a:t>Second level</a:t>
            </a:r>
          </a:p>
          <a:p>
            <a:pPr lvl="2"/>
            <a:r>
              <a:rPr lang="en-GB"/>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1" y="4294188"/>
            <a:ext cx="3665537" cy="1906587"/>
          </a:xfrm>
        </p:spPr>
        <p:txBody>
          <a:bodyPr/>
          <a:lstStyle/>
          <a:p>
            <a:pPr lvl="0"/>
            <a:r>
              <a:rPr lang="en-GB"/>
              <a:t>Click to edit Master text styles</a:t>
            </a:r>
          </a:p>
          <a:p>
            <a:pPr lvl="1"/>
            <a:r>
              <a:rPr lang="en-GB"/>
              <a:t>Second level</a:t>
            </a:r>
          </a:p>
          <a:p>
            <a:pPr lvl="2"/>
            <a:r>
              <a:rPr lang="en-GB"/>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p:txBody>
          <a:bodyPr/>
          <a:lstStyle/>
          <a:p>
            <a:r>
              <a:rPr lang="de-CH"/>
              <a:t>12/02/2024</a:t>
            </a:r>
            <a:endParaRPr lang="en-US"/>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p:txBody>
          <a:bodyPr/>
          <a:lstStyle/>
          <a:p>
            <a:r>
              <a:rPr lang="en-US"/>
              <a:t>Eliott JOHNSON | Slow Extraction Workshop 2024</a:t>
            </a:r>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874B52BB-ACDE-904E-A559-8EF2DA0CDFCF}" type="slidenum">
              <a:rPr lang="en-US" smtClean="0"/>
              <a:t>‹#›</a:t>
            </a:fld>
            <a:endParaRPr lang="en-US"/>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94188"/>
            <a:ext cx="3703132" cy="1906587"/>
          </a:xfrm>
        </p:spPr>
        <p:txBody>
          <a:body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3361159584"/>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Horizontal and text in box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0" y="1592263"/>
            <a:ext cx="12192000" cy="2945870"/>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94188"/>
            <a:ext cx="3708400"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GB"/>
              <a:t>Click to edit Master text styles</a:t>
            </a:r>
          </a:p>
          <a:p>
            <a:pPr lvl="1"/>
            <a:r>
              <a:rPr lang="en-GB"/>
              <a:t>Second level</a:t>
            </a:r>
          </a:p>
          <a:p>
            <a:pPr lvl="2"/>
            <a:r>
              <a:rPr lang="en-GB"/>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1" y="4294188"/>
            <a:ext cx="3665537"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GB"/>
              <a:t>Click to edit Master text styles</a:t>
            </a:r>
          </a:p>
          <a:p>
            <a:pPr lvl="1"/>
            <a:r>
              <a:rPr lang="en-GB"/>
              <a:t>Second level</a:t>
            </a:r>
          </a:p>
          <a:p>
            <a:pPr lvl="2"/>
            <a:r>
              <a:rPr lang="en-GB"/>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p:txBody>
          <a:bodyPr/>
          <a:lstStyle/>
          <a:p>
            <a:r>
              <a:rPr lang="de-CH"/>
              <a:t>12/02/2024</a:t>
            </a:r>
            <a:endParaRPr lang="en-US"/>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p:txBody>
          <a:bodyPr/>
          <a:lstStyle/>
          <a:p>
            <a:r>
              <a:rPr lang="en-US"/>
              <a:t>Eliott JOHNSON | Slow Extraction Workshop 2024</a:t>
            </a:r>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874B52BB-ACDE-904E-A559-8EF2DA0CDFCF}" type="slidenum">
              <a:rPr lang="en-US" smtClean="0"/>
              <a:t>‹#›</a:t>
            </a:fld>
            <a:endParaRPr lang="en-US"/>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94188"/>
            <a:ext cx="3703132"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1967806911"/>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Chapter Header">
    <p:spTree>
      <p:nvGrpSpPr>
        <p:cNvPr id="1" name=""/>
        <p:cNvGrpSpPr/>
        <p:nvPr/>
      </p:nvGrpSpPr>
      <p:grpSpPr>
        <a:xfrm>
          <a:off x="0" y="0"/>
          <a:ext cx="0" cy="0"/>
          <a:chOff x="0" y="0"/>
          <a:chExt cx="0" cy="0"/>
        </a:xfrm>
      </p:grpSpPr>
      <p:sp>
        <p:nvSpPr>
          <p:cNvPr id="2" name="Title 1"/>
          <p:cNvSpPr>
            <a:spLocks noGrp="1"/>
          </p:cNvSpPr>
          <p:nvPr>
            <p:ph type="title"/>
          </p:nvPr>
        </p:nvSpPr>
        <p:spPr>
          <a:xfrm>
            <a:off x="407987" y="1709738"/>
            <a:ext cx="11376025" cy="2852737"/>
          </a:xfrm>
        </p:spPr>
        <p:txBody>
          <a:bodyPr anchor="b"/>
          <a:lstStyle>
            <a:lvl1pPr>
              <a:defRPr sz="5000"/>
            </a:lvl1pPr>
          </a:lstStyle>
          <a:p>
            <a:r>
              <a:rPr lang="en-GB"/>
              <a:t>Click to edit Master title style</a:t>
            </a:r>
            <a:endParaRPr lang="en-US" dirty="0"/>
          </a:p>
        </p:txBody>
      </p:sp>
      <p:sp>
        <p:nvSpPr>
          <p:cNvPr id="3" name="Text Placeholder 2"/>
          <p:cNvSpPr>
            <a:spLocks noGrp="1"/>
          </p:cNvSpPr>
          <p:nvPr>
            <p:ph type="body" idx="1"/>
          </p:nvPr>
        </p:nvSpPr>
        <p:spPr>
          <a:xfrm>
            <a:off x="407987" y="4589463"/>
            <a:ext cx="11376026"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7" name="Date Placeholder 6">
            <a:extLst>
              <a:ext uri="{FF2B5EF4-FFF2-40B4-BE49-F238E27FC236}">
                <a16:creationId xmlns:a16="http://schemas.microsoft.com/office/drawing/2014/main" id="{33FFEBF6-CE90-CC4E-8695-4D9E4AF1C9F7}"/>
              </a:ext>
            </a:extLst>
          </p:cNvPr>
          <p:cNvSpPr>
            <a:spLocks noGrp="1"/>
          </p:cNvSpPr>
          <p:nvPr>
            <p:ph type="dt" sz="half" idx="10"/>
          </p:nvPr>
        </p:nvSpPr>
        <p:spPr/>
        <p:txBody>
          <a:bodyPr/>
          <a:lstStyle/>
          <a:p>
            <a:r>
              <a:rPr lang="de-CH"/>
              <a:t>12/02/2024</a:t>
            </a:r>
            <a:endParaRPr lang="en-US"/>
          </a:p>
        </p:txBody>
      </p:sp>
      <p:sp>
        <p:nvSpPr>
          <p:cNvPr id="8" name="Footer Placeholder 7">
            <a:extLst>
              <a:ext uri="{FF2B5EF4-FFF2-40B4-BE49-F238E27FC236}">
                <a16:creationId xmlns:a16="http://schemas.microsoft.com/office/drawing/2014/main" id="{106BCDCA-F2B2-9249-AB85-06169E64A567}"/>
              </a:ext>
            </a:extLst>
          </p:cNvPr>
          <p:cNvSpPr>
            <a:spLocks noGrp="1"/>
          </p:cNvSpPr>
          <p:nvPr>
            <p:ph type="ftr" sz="quarter" idx="11"/>
          </p:nvPr>
        </p:nvSpPr>
        <p:spPr/>
        <p:txBody>
          <a:bodyPr/>
          <a:lstStyle/>
          <a:p>
            <a:r>
              <a:rPr lang="en-US"/>
              <a:t>Eliott JOHNSON | Slow Extraction Workshop 2024</a:t>
            </a:r>
          </a:p>
        </p:txBody>
      </p:sp>
      <p:sp>
        <p:nvSpPr>
          <p:cNvPr id="9" name="Slide Number Placeholder 8">
            <a:extLst>
              <a:ext uri="{FF2B5EF4-FFF2-40B4-BE49-F238E27FC236}">
                <a16:creationId xmlns:a16="http://schemas.microsoft.com/office/drawing/2014/main" id="{46B4A1B0-EF49-4F43-ACA9-496419739709}"/>
              </a:ext>
            </a:extLst>
          </p:cNvPr>
          <p:cNvSpPr>
            <a:spLocks noGrp="1"/>
          </p:cNvSpPr>
          <p:nvPr>
            <p:ph type="sldNum" sz="quarter" idx="12"/>
          </p:nvPr>
        </p:nvSpPr>
        <p:spPr/>
        <p:txBody>
          <a:bodyPr/>
          <a:lstStyle/>
          <a:p>
            <a:fld id="{874B52BB-ACDE-904E-A559-8EF2DA0CDFCF}" type="slidenum">
              <a:rPr lang="en-US" smtClean="0"/>
              <a:t>‹#›</a:t>
            </a:fld>
            <a:endParaRPr lang="en-US"/>
          </a:p>
        </p:txBody>
      </p:sp>
    </p:spTree>
    <p:extLst>
      <p:ext uri="{BB962C8B-B14F-4D97-AF65-F5344CB8AC3E}">
        <p14:creationId xmlns:p14="http://schemas.microsoft.com/office/powerpoint/2010/main" val="29624987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6" name="Date Placeholder 5">
            <a:extLst>
              <a:ext uri="{FF2B5EF4-FFF2-40B4-BE49-F238E27FC236}">
                <a16:creationId xmlns:a16="http://schemas.microsoft.com/office/drawing/2014/main" id="{2F8F7083-D188-D543-8008-F25F138E955C}"/>
              </a:ext>
            </a:extLst>
          </p:cNvPr>
          <p:cNvSpPr>
            <a:spLocks noGrp="1"/>
          </p:cNvSpPr>
          <p:nvPr>
            <p:ph type="dt" sz="half" idx="10"/>
          </p:nvPr>
        </p:nvSpPr>
        <p:spPr/>
        <p:txBody>
          <a:bodyPr/>
          <a:lstStyle/>
          <a:p>
            <a:r>
              <a:rPr lang="de-CH"/>
              <a:t>12/02/2024</a:t>
            </a:r>
            <a:endParaRPr lang="en-US"/>
          </a:p>
        </p:txBody>
      </p:sp>
      <p:sp>
        <p:nvSpPr>
          <p:cNvPr id="7" name="Footer Placeholder 6">
            <a:extLst>
              <a:ext uri="{FF2B5EF4-FFF2-40B4-BE49-F238E27FC236}">
                <a16:creationId xmlns:a16="http://schemas.microsoft.com/office/drawing/2014/main" id="{DA980EB7-C2CB-9D4D-8C5E-3EB093178EB7}"/>
              </a:ext>
            </a:extLst>
          </p:cNvPr>
          <p:cNvSpPr>
            <a:spLocks noGrp="1"/>
          </p:cNvSpPr>
          <p:nvPr>
            <p:ph type="ftr" sz="quarter" idx="11"/>
          </p:nvPr>
        </p:nvSpPr>
        <p:spPr/>
        <p:txBody>
          <a:bodyPr/>
          <a:lstStyle/>
          <a:p>
            <a:r>
              <a:rPr lang="en-US"/>
              <a:t>Eliott JOHNSON | Slow Extraction Workshop 2024</a:t>
            </a:r>
          </a:p>
        </p:txBody>
      </p:sp>
      <p:sp>
        <p:nvSpPr>
          <p:cNvPr id="8" name="Slide Number Placeholder 7">
            <a:extLst>
              <a:ext uri="{FF2B5EF4-FFF2-40B4-BE49-F238E27FC236}">
                <a16:creationId xmlns:a16="http://schemas.microsoft.com/office/drawing/2014/main" id="{2F74050C-1801-2345-9DC3-F06B163A28D3}"/>
              </a:ext>
            </a:extLst>
          </p:cNvPr>
          <p:cNvSpPr>
            <a:spLocks noGrp="1"/>
          </p:cNvSpPr>
          <p:nvPr>
            <p:ph type="sldNum" sz="quarter" idx="12"/>
          </p:nvPr>
        </p:nvSpPr>
        <p:spPr/>
        <p:txBody>
          <a:bodyPr/>
          <a:lstStyle/>
          <a:p>
            <a:fld id="{874B52BB-ACDE-904E-A559-8EF2DA0CDFCF}" type="slidenum">
              <a:rPr lang="en-US" smtClean="0"/>
              <a:t>‹#›</a:t>
            </a:fld>
            <a:endParaRPr lang="en-US"/>
          </a:p>
        </p:txBody>
      </p:sp>
    </p:spTree>
    <p:extLst>
      <p:ext uri="{BB962C8B-B14F-4D97-AF65-F5344CB8AC3E}">
        <p14:creationId xmlns:p14="http://schemas.microsoft.com/office/powerpoint/2010/main" val="4214964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461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7" name="Date Placeholder 6">
            <a:extLst>
              <a:ext uri="{FF2B5EF4-FFF2-40B4-BE49-F238E27FC236}">
                <a16:creationId xmlns:a16="http://schemas.microsoft.com/office/drawing/2014/main" id="{119B3E2A-0B0F-434E-B8B5-23D05F72C797}"/>
              </a:ext>
            </a:extLst>
          </p:cNvPr>
          <p:cNvSpPr>
            <a:spLocks noGrp="1"/>
          </p:cNvSpPr>
          <p:nvPr>
            <p:ph type="dt" sz="half" idx="10"/>
          </p:nvPr>
        </p:nvSpPr>
        <p:spPr/>
        <p:txBody>
          <a:bodyPr/>
          <a:lstStyle/>
          <a:p>
            <a:r>
              <a:rPr lang="de-CH"/>
              <a:t>12/02/2024</a:t>
            </a:r>
            <a:endParaRPr lang="en-US"/>
          </a:p>
        </p:txBody>
      </p:sp>
      <p:sp>
        <p:nvSpPr>
          <p:cNvPr id="8" name="Footer Placeholder 7">
            <a:extLst>
              <a:ext uri="{FF2B5EF4-FFF2-40B4-BE49-F238E27FC236}">
                <a16:creationId xmlns:a16="http://schemas.microsoft.com/office/drawing/2014/main" id="{33CECA80-B569-3D47-B163-138B2BA81B88}"/>
              </a:ext>
            </a:extLst>
          </p:cNvPr>
          <p:cNvSpPr>
            <a:spLocks noGrp="1"/>
          </p:cNvSpPr>
          <p:nvPr>
            <p:ph type="ftr" sz="quarter" idx="11"/>
          </p:nvPr>
        </p:nvSpPr>
        <p:spPr/>
        <p:txBody>
          <a:bodyPr/>
          <a:lstStyle/>
          <a:p>
            <a:r>
              <a:rPr lang="en-US"/>
              <a:t>Eliott JOHNSON | Slow Extraction Workshop 2024</a:t>
            </a:r>
          </a:p>
        </p:txBody>
      </p:sp>
      <p:sp>
        <p:nvSpPr>
          <p:cNvPr id="9" name="Slide Number Placeholder 8">
            <a:extLst>
              <a:ext uri="{FF2B5EF4-FFF2-40B4-BE49-F238E27FC236}">
                <a16:creationId xmlns:a16="http://schemas.microsoft.com/office/drawing/2014/main" id="{EFD8CA65-7C13-A442-AF74-D3BBDBCB28BF}"/>
              </a:ext>
            </a:extLst>
          </p:cNvPr>
          <p:cNvSpPr>
            <a:spLocks noGrp="1"/>
          </p:cNvSpPr>
          <p:nvPr>
            <p:ph type="sldNum" sz="quarter" idx="12"/>
          </p:nvPr>
        </p:nvSpPr>
        <p:spPr/>
        <p:txBody>
          <a:bodyPr/>
          <a:lstStyle/>
          <a:p>
            <a:fld id="{874B52BB-ACDE-904E-A559-8EF2DA0CDFCF}" type="slidenum">
              <a:rPr lang="en-US" smtClean="0"/>
              <a:t>‹#›</a:t>
            </a:fld>
            <a:endParaRPr lang="en-US"/>
          </a:p>
        </p:txBody>
      </p:sp>
    </p:spTree>
    <p:extLst>
      <p:ext uri="{BB962C8B-B14F-4D97-AF65-F5344CB8AC3E}">
        <p14:creationId xmlns:p14="http://schemas.microsoft.com/office/powerpoint/2010/main" val="31226745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F763763-5414-8544-AF6D-F8D5C9B1117C}"/>
              </a:ext>
            </a:extLst>
          </p:cNvPr>
          <p:cNvSpPr>
            <a:spLocks noGrp="1"/>
          </p:cNvSpPr>
          <p:nvPr>
            <p:ph type="dt" sz="half" idx="10"/>
          </p:nvPr>
        </p:nvSpPr>
        <p:spPr/>
        <p:txBody>
          <a:bodyPr/>
          <a:lstStyle/>
          <a:p>
            <a:r>
              <a:rPr lang="de-CH"/>
              <a:t>12/02/2024</a:t>
            </a:r>
            <a:endParaRPr lang="en-US"/>
          </a:p>
        </p:txBody>
      </p:sp>
      <p:sp>
        <p:nvSpPr>
          <p:cNvPr id="6" name="Footer Placeholder 5">
            <a:extLst>
              <a:ext uri="{FF2B5EF4-FFF2-40B4-BE49-F238E27FC236}">
                <a16:creationId xmlns:a16="http://schemas.microsoft.com/office/drawing/2014/main" id="{7618A5D0-906E-0046-B0F3-96283308CD40}"/>
              </a:ext>
            </a:extLst>
          </p:cNvPr>
          <p:cNvSpPr>
            <a:spLocks noGrp="1"/>
          </p:cNvSpPr>
          <p:nvPr>
            <p:ph type="ftr" sz="quarter" idx="11"/>
          </p:nvPr>
        </p:nvSpPr>
        <p:spPr/>
        <p:txBody>
          <a:bodyPr/>
          <a:lstStyle/>
          <a:p>
            <a:r>
              <a:rPr lang="en-US"/>
              <a:t>Eliott JOHNSON | Slow Extraction Workshop 2024</a:t>
            </a:r>
          </a:p>
        </p:txBody>
      </p:sp>
      <p:sp>
        <p:nvSpPr>
          <p:cNvPr id="7" name="Slide Number Placeholder 6">
            <a:extLst>
              <a:ext uri="{FF2B5EF4-FFF2-40B4-BE49-F238E27FC236}">
                <a16:creationId xmlns:a16="http://schemas.microsoft.com/office/drawing/2014/main" id="{414B140E-F283-BD43-9D8C-905BDA421CF5}"/>
              </a:ext>
            </a:extLst>
          </p:cNvPr>
          <p:cNvSpPr>
            <a:spLocks noGrp="1"/>
          </p:cNvSpPr>
          <p:nvPr>
            <p:ph type="sldNum" sz="quarter" idx="12"/>
          </p:nvPr>
        </p:nvSpPr>
        <p:spPr/>
        <p:txBody>
          <a:bodyPr/>
          <a:lstStyle/>
          <a:p>
            <a:fld id="{874B52BB-ACDE-904E-A559-8EF2DA0CDFCF}" type="slidenum">
              <a:rPr lang="en-US" smtClean="0"/>
              <a:t>‹#›</a:t>
            </a:fld>
            <a:endParaRPr lang="en-US"/>
          </a:p>
        </p:txBody>
      </p:sp>
    </p:spTree>
    <p:extLst>
      <p:ext uri="{BB962C8B-B14F-4D97-AF65-F5344CB8AC3E}">
        <p14:creationId xmlns:p14="http://schemas.microsoft.com/office/powerpoint/2010/main" val="14157332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Last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3059AC4-96B9-704B-82C7-32D5BEFF3254}"/>
              </a:ext>
            </a:extLst>
          </p:cNvPr>
          <p:cNvSpPr txBox="1"/>
          <p:nvPr/>
        </p:nvSpPr>
        <p:spPr>
          <a:xfrm>
            <a:off x="407988" y="6196406"/>
            <a:ext cx="11376025" cy="369332"/>
          </a:xfrm>
          <a:prstGeom prst="rect">
            <a:avLst/>
          </a:prstGeom>
          <a:noFill/>
        </p:spPr>
        <p:txBody>
          <a:bodyPr wrap="square" rtlCol="0">
            <a:spAutoFit/>
          </a:bodyPr>
          <a:lstStyle/>
          <a:p>
            <a:pPr algn="ctr"/>
            <a:r>
              <a:rPr kumimoji="0" lang="fr-CH" dirty="0" err="1"/>
              <a:t>home.cern</a:t>
            </a:r>
            <a:endParaRPr lang="en-US" dirty="0"/>
          </a:p>
        </p:txBody>
      </p:sp>
      <p:pic>
        <p:nvPicPr>
          <p:cNvPr id="5" name="Picture 4">
            <a:extLst>
              <a:ext uri="{FF2B5EF4-FFF2-40B4-BE49-F238E27FC236}">
                <a16:creationId xmlns:a16="http://schemas.microsoft.com/office/drawing/2014/main" id="{155196E8-CA32-8449-8B2F-F83D475BC17D}"/>
              </a:ext>
            </a:extLst>
          </p:cNvPr>
          <p:cNvPicPr>
            <a:picLocks noChangeAspect="1"/>
          </p:cNvPicPr>
          <p:nvPr/>
        </p:nvPicPr>
        <p:blipFill>
          <a:blip r:embed="rId2"/>
          <a:stretch>
            <a:fillRect/>
          </a:stretch>
        </p:blipFill>
        <p:spPr>
          <a:xfrm>
            <a:off x="5558632" y="4869770"/>
            <a:ext cx="1074737" cy="1074737"/>
          </a:xfrm>
          <a:prstGeom prst="rect">
            <a:avLst/>
          </a:prstGeom>
        </p:spPr>
      </p:pic>
    </p:spTree>
    <p:extLst>
      <p:ext uri="{BB962C8B-B14F-4D97-AF65-F5344CB8AC3E}">
        <p14:creationId xmlns:p14="http://schemas.microsoft.com/office/powerpoint/2010/main" val="1219588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logo">
    <p:bg>
      <p:bgPr>
        <a:solidFill>
          <a:schemeClr val="bg1"/>
        </a:solidFill>
        <a:effectLst/>
      </p:bgPr>
    </p:bg>
    <p:spTree>
      <p:nvGrpSpPr>
        <p:cNvPr id="1" name=""/>
        <p:cNvGrpSpPr/>
        <p:nvPr/>
      </p:nvGrpSpPr>
      <p:grpSpPr>
        <a:xfrm>
          <a:off x="0" y="0"/>
          <a:ext cx="0" cy="0"/>
          <a:chOff x="0" y="0"/>
          <a:chExt cx="0" cy="0"/>
        </a:xfrm>
      </p:grpSpPr>
      <p:pic>
        <p:nvPicPr>
          <p:cNvPr id="4" name="Image 2" descr="logooutline.eps">
            <a:extLst>
              <a:ext uri="{FF2B5EF4-FFF2-40B4-BE49-F238E27FC236}">
                <a16:creationId xmlns:a16="http://schemas.microsoft.com/office/drawing/2014/main" id="{ED75A508-7D60-F841-B3C4-7CB2A400A8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6130" y="710117"/>
            <a:ext cx="1990424" cy="1970420"/>
          </a:xfrm>
          <a:prstGeom prst="rect">
            <a:avLst/>
          </a:prstGeom>
        </p:spPr>
      </p:pic>
      <p:sp>
        <p:nvSpPr>
          <p:cNvPr id="3" name="Title 1">
            <a:extLst>
              <a:ext uri="{FF2B5EF4-FFF2-40B4-BE49-F238E27FC236}">
                <a16:creationId xmlns:a16="http://schemas.microsoft.com/office/drawing/2014/main" id="{56F8ADC9-30DB-1243-8F69-09A7AAEA849D}"/>
              </a:ext>
            </a:extLst>
          </p:cNvPr>
          <p:cNvSpPr>
            <a:spLocks noGrp="1"/>
          </p:cNvSpPr>
          <p:nvPr>
            <p:ph type="ctrTitle" hasCustomPrompt="1"/>
          </p:nvPr>
        </p:nvSpPr>
        <p:spPr>
          <a:xfrm>
            <a:off x="407987" y="3429000"/>
            <a:ext cx="11376025" cy="2153265"/>
          </a:xfrm>
        </p:spPr>
        <p:txBody>
          <a:bodyPr anchor="t" anchorCtr="0"/>
          <a:lstStyle>
            <a:lvl1pPr algn="l">
              <a:defRPr sz="5000">
                <a:solidFill>
                  <a:schemeClr val="tx1"/>
                </a:solidFill>
              </a:defRPr>
            </a:lvl1pPr>
          </a:lstStyle>
          <a:p>
            <a:r>
              <a:rPr lang="en-US" dirty="0"/>
              <a:t>Click to edit Master title style</a:t>
            </a:r>
            <a:br>
              <a:rPr lang="en-US" dirty="0"/>
            </a:br>
            <a:endParaRPr lang="en-US" dirty="0"/>
          </a:p>
        </p:txBody>
      </p:sp>
      <p:sp>
        <p:nvSpPr>
          <p:cNvPr id="5" name="Subtitle 2">
            <a:extLst>
              <a:ext uri="{FF2B5EF4-FFF2-40B4-BE49-F238E27FC236}">
                <a16:creationId xmlns:a16="http://schemas.microsoft.com/office/drawing/2014/main" id="{D56D6D28-7860-E045-9091-E722B9476DB3}"/>
              </a:ext>
            </a:extLst>
          </p:cNvPr>
          <p:cNvSpPr>
            <a:spLocks noGrp="1"/>
          </p:cNvSpPr>
          <p:nvPr>
            <p:ph type="subTitle" idx="1"/>
          </p:nvPr>
        </p:nvSpPr>
        <p:spPr>
          <a:xfrm>
            <a:off x="407988" y="5650824"/>
            <a:ext cx="11376026" cy="549951"/>
          </a:xfrm>
        </p:spPr>
        <p:txBody>
          <a:bodyPr>
            <a:noAutofit/>
          </a:bodyPr>
          <a:lstStyle>
            <a:lvl1pPr marL="0" indent="0" algn="l">
              <a:buNone/>
              <a:defRPr sz="17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pic>
        <p:nvPicPr>
          <p:cNvPr id="2" name="Graphic 1">
            <a:extLst>
              <a:ext uri="{FF2B5EF4-FFF2-40B4-BE49-F238E27FC236}">
                <a16:creationId xmlns:a16="http://schemas.microsoft.com/office/drawing/2014/main" id="{43B4A7CD-041C-B2EA-8B83-3451E07EC5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52224" y="714489"/>
            <a:ext cx="2059046" cy="2059046"/>
          </a:xfrm>
          <a:prstGeom prst="rect">
            <a:avLst/>
          </a:prstGeom>
        </p:spPr>
      </p:pic>
    </p:spTree>
    <p:extLst>
      <p:ext uri="{BB962C8B-B14F-4D97-AF65-F5344CB8AC3E}">
        <p14:creationId xmlns:p14="http://schemas.microsoft.com/office/powerpoint/2010/main" val="103427730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2"/>
                </a:solidFill>
              </a:defRPr>
            </a:lvl1pPr>
            <a:lvl2pPr marL="324000" indent="-324000">
              <a:buFont typeface="Arial" charset="0"/>
              <a:buChar char="•"/>
              <a:tabLst/>
              <a:defRPr sz="1800">
                <a:solidFill>
                  <a:schemeClr val="tx2"/>
                </a:solidFill>
              </a:defRPr>
            </a:lvl2pPr>
            <a:lvl3pPr marL="648000" indent="-324000">
              <a:buSzPct val="100000"/>
              <a:buFont typeface="Arial" panose="020B0604020202020204" pitchFamily="34" charset="0"/>
              <a:buChar char="•"/>
              <a:tabLst/>
              <a:defRPr>
                <a:solidFill>
                  <a:schemeClr val="tx2"/>
                </a:solidFill>
              </a:defRPr>
            </a:lvl3pPr>
            <a:lvl4pPr marL="972000" indent="-324000">
              <a:buSzPct val="100000"/>
              <a:buFont typeface="Arial" charset="0"/>
              <a:buChar char="•"/>
              <a:tabLst/>
              <a:defRPr>
                <a:solidFill>
                  <a:schemeClr val="tx2"/>
                </a:solidFill>
              </a:defRPr>
            </a:lvl4pPr>
            <a:lvl5pPr marL="2057400" indent="-228600">
              <a:buSzPct val="100000"/>
              <a:buFont typeface="Arial" charset="0"/>
              <a:buChar char="•"/>
              <a:defRPr>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GB"/>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de-CH"/>
              <a:t>12/02/2024</a:t>
            </a:r>
            <a:endParaRPr lang="en-US"/>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US"/>
              <a:t>Eliott JOHNSON | Slow Extraction Workshop 2024</a:t>
            </a:r>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874B52BB-ACDE-904E-A559-8EF2DA0CDFCF}" type="slidenum">
              <a:rPr lang="en-US" smtClean="0"/>
              <a:t>‹#›</a:t>
            </a:fld>
            <a:endParaRPr lang="en-US"/>
          </a:p>
        </p:txBody>
      </p:sp>
    </p:spTree>
    <p:extLst>
      <p:ext uri="{BB962C8B-B14F-4D97-AF65-F5344CB8AC3E}">
        <p14:creationId xmlns:p14="http://schemas.microsoft.com/office/powerpoint/2010/main" val="3625507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ullete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342900" indent="-342900">
              <a:buFont typeface="Arial" panose="020B0604020202020204" pitchFamily="34" charset="0"/>
              <a:buChar char="•"/>
              <a:defRPr>
                <a:solidFill>
                  <a:schemeClr val="tx2">
                    <a:lumMod val="50000"/>
                  </a:schemeClr>
                </a:solidFill>
              </a:defRPr>
            </a:lvl1pPr>
            <a:lvl2pPr marL="628650" indent="-261938">
              <a:buFont typeface="Arial" panose="020B0604020202020204" pitchFamily="34" charset="0"/>
              <a:buChar char="•"/>
              <a:tabLst/>
              <a:defRPr sz="1800">
                <a:solidFill>
                  <a:schemeClr val="tx2">
                    <a:lumMod val="50000"/>
                  </a:schemeClr>
                </a:solidFill>
              </a:defRPr>
            </a:lvl2pPr>
            <a:lvl3pPr marL="889000" indent="-260350">
              <a:buSzPct val="100000"/>
              <a:buFont typeface="Arial" panose="020B0604020202020204" pitchFamily="34" charset="0"/>
              <a:buChar char="•"/>
              <a:tabLst/>
              <a:defRPr sz="1800">
                <a:solidFill>
                  <a:schemeClr val="tx2">
                    <a:lumMod val="50000"/>
                  </a:schemeClr>
                </a:solidFill>
              </a:defRPr>
            </a:lvl3pPr>
            <a:lvl4pPr marL="1209675" indent="-269875">
              <a:buSzPct val="100000"/>
              <a:buFont typeface="Arial" panose="020B0604020202020204" pitchFamily="34" charset="0"/>
              <a:buChar char="•"/>
              <a:tabLst/>
              <a:defRPr sz="1600">
                <a:solidFill>
                  <a:schemeClr val="tx2">
                    <a:lumMod val="50000"/>
                  </a:schemeClr>
                </a:solidFill>
              </a:defRPr>
            </a:lvl4pPr>
            <a:lvl5pPr marL="2057400" indent="-228600">
              <a:buSzPct val="100000"/>
              <a:buFont typeface="Arial" charset="0"/>
              <a:buChar char="•"/>
              <a:defRPr>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GB"/>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de-CH"/>
              <a:t>12/02/2024</a:t>
            </a:r>
            <a:endParaRPr lang="en-US"/>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US"/>
              <a:t>Eliott JOHNSON | Slow Extraction Workshop 2024</a:t>
            </a:r>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874B52BB-ACDE-904E-A559-8EF2DA0CDFCF}" type="slidenum">
              <a:rPr lang="en-US" smtClean="0"/>
              <a:t>‹#›</a:t>
            </a:fld>
            <a:endParaRPr lang="en-US"/>
          </a:p>
        </p:txBody>
      </p:sp>
    </p:spTree>
    <p:extLst>
      <p:ext uri="{BB962C8B-B14F-4D97-AF65-F5344CB8AC3E}">
        <p14:creationId xmlns:p14="http://schemas.microsoft.com/office/powerpoint/2010/main" val="2682277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ig Pictur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GB"/>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de-CH"/>
              <a:t>12/02/2024</a:t>
            </a:r>
            <a:endParaRPr lang="en-US"/>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US"/>
              <a:t>Eliott JOHNSON | Slow Extraction Workshop 2024</a:t>
            </a:r>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874B52BB-ACDE-904E-A559-8EF2DA0CDFCF}" type="slidenum">
              <a:rPr lang="en-US" smtClean="0"/>
              <a:t>‹#›</a:t>
            </a:fld>
            <a:endParaRPr lang="en-US"/>
          </a:p>
        </p:txBody>
      </p:sp>
      <p:sp>
        <p:nvSpPr>
          <p:cNvPr id="4" name="Picture Placeholder 3">
            <a:extLst>
              <a:ext uri="{FF2B5EF4-FFF2-40B4-BE49-F238E27FC236}">
                <a16:creationId xmlns:a16="http://schemas.microsoft.com/office/drawing/2014/main" id="{1CBAAC3B-64E8-6A4D-B184-3057E6D0D079}"/>
              </a:ext>
            </a:extLst>
          </p:cNvPr>
          <p:cNvSpPr>
            <a:spLocks noGrp="1"/>
          </p:cNvSpPr>
          <p:nvPr>
            <p:ph type="pic" sz="quarter" idx="13" hasCustomPrompt="1"/>
          </p:nvPr>
        </p:nvSpPr>
        <p:spPr>
          <a:xfrm>
            <a:off x="407988" y="1439863"/>
            <a:ext cx="11376025" cy="4760912"/>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2248294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Full page Pictur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01A8103C-80BA-7941-AEF5-FB81302B57A9}"/>
              </a:ext>
            </a:extLst>
          </p:cNvPr>
          <p:cNvSpPr>
            <a:spLocks noGrp="1"/>
          </p:cNvSpPr>
          <p:nvPr>
            <p:ph type="pic" sz="quarter" idx="13" hasCustomPrompt="1"/>
          </p:nvPr>
        </p:nvSpPr>
        <p:spPr>
          <a:xfrm>
            <a:off x="0" y="-5266"/>
            <a:ext cx="12192000" cy="6351588"/>
          </a:xfrm>
          <a:pattFill prst="lgCheck">
            <a:fgClr>
              <a:schemeClr val="accent4"/>
            </a:fgClr>
            <a:bgClr>
              <a:schemeClr val="bg1"/>
            </a:bgClr>
          </a:pattFill>
        </p:spPr>
        <p:txBody>
          <a:bodyPr anchor="ctr" anchorCtr="0"/>
          <a:lstStyle>
            <a:lvl1pPr algn="ctr">
              <a:defRPr/>
            </a:lvl1pPr>
          </a:lstStyle>
          <a:p>
            <a:r>
              <a:rPr lang="en-US" dirty="0"/>
              <a:t>Drag and drop picture</a:t>
            </a:r>
          </a:p>
        </p:txBody>
      </p:sp>
      <p:sp>
        <p:nvSpPr>
          <p:cNvPr id="3" name="Content Placeholder 2"/>
          <p:cNvSpPr>
            <a:spLocks noGrp="1"/>
          </p:cNvSpPr>
          <p:nvPr>
            <p:ph idx="1"/>
          </p:nvPr>
        </p:nvSpPr>
        <p:spPr>
          <a:xfrm>
            <a:off x="8075612" y="-27752"/>
            <a:ext cx="4116387" cy="6370820"/>
          </a:xfrm>
          <a:solidFill>
            <a:schemeClr val="tx1">
              <a:alpha val="80000"/>
            </a:schemeClr>
          </a:solidFill>
        </p:spPr>
        <p:txBody>
          <a:bodyPr lIns="180000" tIns="180000" rIns="180000" bIns="180000"/>
          <a:lstStyle>
            <a:lvl1pPr>
              <a:defRPr sz="2800">
                <a:solidFill>
                  <a:schemeClr val="bg1"/>
                </a:solidFill>
              </a:defRPr>
            </a:lvl1pPr>
            <a:lvl2pPr marL="324000" indent="-324000">
              <a:buFont typeface="Arial" charset="0"/>
              <a:buChar char="•"/>
              <a:tabLst/>
              <a:defRPr sz="2100">
                <a:solidFill>
                  <a:schemeClr val="bg1"/>
                </a:solidFill>
              </a:defRPr>
            </a:lvl2pPr>
            <a:lvl3pPr marL="648000" indent="-324000">
              <a:buSzPct val="100000"/>
              <a:buFont typeface="Arial" panose="020B0604020202020204" pitchFamily="34" charset="0"/>
              <a:buChar char="•"/>
              <a:tabLst/>
              <a:defRPr sz="1800">
                <a:solidFill>
                  <a:schemeClr val="bg1"/>
                </a:solidFill>
              </a:defRPr>
            </a:lvl3pPr>
            <a:lvl4pPr marL="972000" indent="-324000">
              <a:buSzPct val="100000"/>
              <a:buFont typeface="Arial" charset="0"/>
              <a:buChar char="•"/>
              <a:tabLst/>
              <a:defRPr>
                <a:solidFill>
                  <a:schemeClr val="bg1"/>
                </a:solidFill>
              </a:defRPr>
            </a:lvl4pPr>
            <a:lvl5pPr marL="2057400" indent="-228600">
              <a:buSzPct val="100000"/>
              <a:buFont typeface="Arial" charset="0"/>
              <a:buChar char="•"/>
              <a:defRPr>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de-CH"/>
              <a:t>12/02/2024</a:t>
            </a:r>
            <a:endParaRPr lang="en-US"/>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US"/>
              <a:t>Eliott JOHNSON | Slow Extraction Workshop 2024</a:t>
            </a:r>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874B52BB-ACDE-904E-A559-8EF2DA0CDFCF}" type="slidenum">
              <a:rPr lang="en-US" smtClean="0"/>
              <a:t>‹#›</a:t>
            </a:fld>
            <a:endParaRPr lang="en-US"/>
          </a:p>
        </p:txBody>
      </p:sp>
    </p:spTree>
    <p:extLst>
      <p:ext uri="{BB962C8B-B14F-4D97-AF65-F5344CB8AC3E}">
        <p14:creationId xmlns:p14="http://schemas.microsoft.com/office/powerpoint/2010/main" val="992661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07987" y="1592264"/>
            <a:ext cx="5616575" cy="4608512"/>
          </a:xfrm>
        </p:spPr>
        <p:txBody>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Content Placeholder 3"/>
          <p:cNvSpPr>
            <a:spLocks noGrp="1"/>
          </p:cNvSpPr>
          <p:nvPr>
            <p:ph sz="half" idx="2"/>
          </p:nvPr>
        </p:nvSpPr>
        <p:spPr>
          <a:xfrm>
            <a:off x="6172199" y="1592264"/>
            <a:ext cx="5611813" cy="4608511"/>
          </a:xfrm>
        </p:spPr>
        <p:txBody>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8" name="Date Placeholder 7">
            <a:extLst>
              <a:ext uri="{FF2B5EF4-FFF2-40B4-BE49-F238E27FC236}">
                <a16:creationId xmlns:a16="http://schemas.microsoft.com/office/drawing/2014/main" id="{E3A8A69A-7619-C44B-A930-6AC38A3F8BC7}"/>
              </a:ext>
            </a:extLst>
          </p:cNvPr>
          <p:cNvSpPr>
            <a:spLocks noGrp="1"/>
          </p:cNvSpPr>
          <p:nvPr>
            <p:ph type="dt" sz="half" idx="10"/>
          </p:nvPr>
        </p:nvSpPr>
        <p:spPr/>
        <p:txBody>
          <a:bodyPr/>
          <a:lstStyle/>
          <a:p>
            <a:r>
              <a:rPr lang="de-CH"/>
              <a:t>12/02/2024</a:t>
            </a:r>
            <a:endParaRPr lang="en-US"/>
          </a:p>
        </p:txBody>
      </p:sp>
      <p:sp>
        <p:nvSpPr>
          <p:cNvPr id="9" name="Footer Placeholder 8">
            <a:extLst>
              <a:ext uri="{FF2B5EF4-FFF2-40B4-BE49-F238E27FC236}">
                <a16:creationId xmlns:a16="http://schemas.microsoft.com/office/drawing/2014/main" id="{9B55D6E3-4871-704B-B795-99BD30EABFEE}"/>
              </a:ext>
            </a:extLst>
          </p:cNvPr>
          <p:cNvSpPr>
            <a:spLocks noGrp="1"/>
          </p:cNvSpPr>
          <p:nvPr>
            <p:ph type="ftr" sz="quarter" idx="11"/>
          </p:nvPr>
        </p:nvSpPr>
        <p:spPr/>
        <p:txBody>
          <a:bodyPr/>
          <a:lstStyle/>
          <a:p>
            <a:r>
              <a:rPr lang="en-US"/>
              <a:t>Eliott JOHNSON | Slow Extraction Workshop 2024</a:t>
            </a:r>
          </a:p>
        </p:txBody>
      </p:sp>
      <p:sp>
        <p:nvSpPr>
          <p:cNvPr id="10" name="Slide Number Placeholder 9">
            <a:extLst>
              <a:ext uri="{FF2B5EF4-FFF2-40B4-BE49-F238E27FC236}">
                <a16:creationId xmlns:a16="http://schemas.microsoft.com/office/drawing/2014/main" id="{BEE4B464-E744-A34F-B223-6B554979B8EC}"/>
              </a:ext>
            </a:extLst>
          </p:cNvPr>
          <p:cNvSpPr>
            <a:spLocks noGrp="1"/>
          </p:cNvSpPr>
          <p:nvPr>
            <p:ph type="sldNum" sz="quarter" idx="12"/>
          </p:nvPr>
        </p:nvSpPr>
        <p:spPr/>
        <p:txBody>
          <a:bodyPr/>
          <a:lstStyle/>
          <a:p>
            <a:fld id="{874B52BB-ACDE-904E-A559-8EF2DA0CDFCF}" type="slidenum">
              <a:rPr lang="en-US" smtClean="0"/>
              <a:t>‹#›</a:t>
            </a:fld>
            <a:endParaRPr lang="en-US"/>
          </a:p>
        </p:txBody>
      </p:sp>
    </p:spTree>
    <p:extLst>
      <p:ext uri="{BB962C8B-B14F-4D97-AF65-F5344CB8AC3E}">
        <p14:creationId xmlns:p14="http://schemas.microsoft.com/office/powerpoint/2010/main" val="2130118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ubtitle and Comparison">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07987" y="2427287"/>
            <a:ext cx="5616575" cy="3762376"/>
          </a:xfrm>
        </p:spPr>
        <p:txBody>
          <a:bodyPr/>
          <a:lstStyle>
            <a:lvl1pPr marL="324000" indent="-324000">
              <a:buFont typeface="Arial" panose="020B0604020202020204" pitchFamily="34" charset="0"/>
              <a:buChar char="•"/>
              <a:defRPr/>
            </a:lvl1pPr>
          </a:lstStyle>
          <a:p>
            <a:pPr lvl="0"/>
            <a:r>
              <a:rPr lang="en-GB"/>
              <a:t>Click to edit Master text styles</a:t>
            </a:r>
          </a:p>
          <a:p>
            <a:pPr lvl="1"/>
            <a:r>
              <a:rPr lang="en-GB"/>
              <a:t>Second level</a:t>
            </a:r>
          </a:p>
          <a:p>
            <a:pPr lvl="2"/>
            <a:r>
              <a:rPr lang="en-GB"/>
              <a:t>Third level</a:t>
            </a:r>
          </a:p>
          <a:p>
            <a:pPr lvl="3"/>
            <a:r>
              <a:rPr lang="en-GB"/>
              <a:t>Fourth level</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427287"/>
            <a:ext cx="5611813" cy="3762376"/>
          </a:xfrm>
        </p:spPr>
        <p:txBody>
          <a:bodyPr/>
          <a:lstStyle>
            <a:lvl1pPr marL="324000" indent="-324000">
              <a:buFont typeface="Arial" panose="020B0604020202020204" pitchFamily="34" charset="0"/>
              <a:buChar char="•"/>
              <a:defRPr/>
            </a:lvl1pPr>
          </a:lstStyle>
          <a:p>
            <a:pPr lvl="0"/>
            <a:r>
              <a:rPr lang="en-GB"/>
              <a:t>Click to edit Master text styles</a:t>
            </a:r>
          </a:p>
          <a:p>
            <a:pPr lvl="1"/>
            <a:r>
              <a:rPr lang="en-GB"/>
              <a:t>Second level</a:t>
            </a:r>
          </a:p>
          <a:p>
            <a:pPr lvl="2"/>
            <a:r>
              <a:rPr lang="en-GB"/>
              <a:t>Third level</a:t>
            </a:r>
          </a:p>
          <a:p>
            <a:pPr lvl="3"/>
            <a:r>
              <a:rPr lang="en-GB"/>
              <a:t>Fourth level</a:t>
            </a:r>
          </a:p>
        </p:txBody>
      </p:sp>
      <p:sp>
        <p:nvSpPr>
          <p:cNvPr id="10" name="Date Placeholder 9">
            <a:extLst>
              <a:ext uri="{FF2B5EF4-FFF2-40B4-BE49-F238E27FC236}">
                <a16:creationId xmlns:a16="http://schemas.microsoft.com/office/drawing/2014/main" id="{0B511762-E0C9-6C4A-9015-D9D3D4FF97C2}"/>
              </a:ext>
            </a:extLst>
          </p:cNvPr>
          <p:cNvSpPr>
            <a:spLocks noGrp="1"/>
          </p:cNvSpPr>
          <p:nvPr>
            <p:ph type="dt" sz="half" idx="10"/>
          </p:nvPr>
        </p:nvSpPr>
        <p:spPr/>
        <p:txBody>
          <a:bodyPr/>
          <a:lstStyle/>
          <a:p>
            <a:r>
              <a:rPr lang="de-CH"/>
              <a:t>12/02/2024</a:t>
            </a:r>
            <a:endParaRPr lang="en-US"/>
          </a:p>
        </p:txBody>
      </p:sp>
      <p:sp>
        <p:nvSpPr>
          <p:cNvPr id="11" name="Footer Placeholder 10">
            <a:extLst>
              <a:ext uri="{FF2B5EF4-FFF2-40B4-BE49-F238E27FC236}">
                <a16:creationId xmlns:a16="http://schemas.microsoft.com/office/drawing/2014/main" id="{E2689900-D127-9840-8E06-B694B9FE1267}"/>
              </a:ext>
            </a:extLst>
          </p:cNvPr>
          <p:cNvSpPr>
            <a:spLocks noGrp="1"/>
          </p:cNvSpPr>
          <p:nvPr>
            <p:ph type="ftr" sz="quarter" idx="11"/>
          </p:nvPr>
        </p:nvSpPr>
        <p:spPr/>
        <p:txBody>
          <a:bodyPr/>
          <a:lstStyle/>
          <a:p>
            <a:r>
              <a:rPr lang="en-US"/>
              <a:t>Eliott JOHNSON | Slow Extraction Workshop 2024</a:t>
            </a:r>
          </a:p>
        </p:txBody>
      </p:sp>
      <p:sp>
        <p:nvSpPr>
          <p:cNvPr id="12" name="Slide Number Placeholder 11">
            <a:extLst>
              <a:ext uri="{FF2B5EF4-FFF2-40B4-BE49-F238E27FC236}">
                <a16:creationId xmlns:a16="http://schemas.microsoft.com/office/drawing/2014/main" id="{7B398DFD-572D-D549-8BBF-A86A1DFF026F}"/>
              </a:ext>
            </a:extLst>
          </p:cNvPr>
          <p:cNvSpPr>
            <a:spLocks noGrp="1"/>
          </p:cNvSpPr>
          <p:nvPr>
            <p:ph type="sldNum" sz="quarter" idx="12"/>
          </p:nvPr>
        </p:nvSpPr>
        <p:spPr/>
        <p:txBody>
          <a:bodyPr/>
          <a:lstStyle/>
          <a:p>
            <a:fld id="{874B52BB-ACDE-904E-A559-8EF2DA0CDFCF}" type="slidenum">
              <a:rPr lang="en-US" smtClean="0"/>
              <a:t>‹#›</a:t>
            </a:fld>
            <a:endParaRPr lang="en-US"/>
          </a:p>
        </p:txBody>
      </p:sp>
    </p:spTree>
    <p:extLst>
      <p:ext uri="{BB962C8B-B14F-4D97-AF65-F5344CB8AC3E}">
        <p14:creationId xmlns:p14="http://schemas.microsoft.com/office/powerpoint/2010/main" val="1937548798"/>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7988" y="373593"/>
            <a:ext cx="11376025" cy="1065742"/>
          </a:xfrm>
          <a:prstGeom prst="rect">
            <a:avLst/>
          </a:prstGeom>
        </p:spPr>
        <p:txBody>
          <a:bodyPr vert="horz" lIns="0" tIns="0" rIns="0" bIns="0" rtlCol="0" anchor="t" anchorCtr="0">
            <a:noAutofit/>
          </a:bodyPr>
          <a:lstStyle/>
          <a:p>
            <a:r>
              <a:rPr lang="en-GB"/>
              <a:t>Click to edit Master title style</a:t>
            </a:r>
            <a:endParaRPr lang="en-US" dirty="0"/>
          </a:p>
        </p:txBody>
      </p:sp>
      <p:sp>
        <p:nvSpPr>
          <p:cNvPr id="3" name="Text Placeholder 2"/>
          <p:cNvSpPr>
            <a:spLocks noGrp="1"/>
          </p:cNvSpPr>
          <p:nvPr>
            <p:ph type="body" idx="1"/>
          </p:nvPr>
        </p:nvSpPr>
        <p:spPr>
          <a:xfrm>
            <a:off x="407989" y="1592263"/>
            <a:ext cx="11376024" cy="460851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2"/>
          </p:nvPr>
        </p:nvSpPr>
        <p:spPr>
          <a:xfrm>
            <a:off x="8101915" y="6424993"/>
            <a:ext cx="1773923" cy="365125"/>
          </a:xfrm>
          <a:prstGeom prst="rect">
            <a:avLst/>
          </a:prstGeom>
        </p:spPr>
        <p:txBody>
          <a:bodyPr vert="horz" lIns="0" tIns="0" rIns="0" bIns="0" rtlCol="0" anchor="ctr"/>
          <a:lstStyle>
            <a:lvl1pPr algn="l">
              <a:defRPr sz="1000">
                <a:solidFill>
                  <a:schemeClr val="tx1"/>
                </a:solidFill>
              </a:defRPr>
            </a:lvl1pPr>
          </a:lstStyle>
          <a:p>
            <a:r>
              <a:rPr lang="de-CH"/>
              <a:t>12/02/2024</a:t>
            </a:r>
            <a:endParaRPr lang="en-US"/>
          </a:p>
        </p:txBody>
      </p:sp>
      <p:sp>
        <p:nvSpPr>
          <p:cNvPr id="6" name="Slide Number Placeholder 5"/>
          <p:cNvSpPr>
            <a:spLocks noGrp="1"/>
          </p:cNvSpPr>
          <p:nvPr>
            <p:ph type="sldNum" sz="quarter" idx="4"/>
          </p:nvPr>
        </p:nvSpPr>
        <p:spPr>
          <a:xfrm>
            <a:off x="11107546" y="6424993"/>
            <a:ext cx="681254" cy="365125"/>
          </a:xfrm>
          <a:prstGeom prst="rect">
            <a:avLst/>
          </a:prstGeom>
        </p:spPr>
        <p:txBody>
          <a:bodyPr vert="horz" lIns="0" tIns="0" rIns="0" bIns="0" rtlCol="0" anchor="ctr"/>
          <a:lstStyle>
            <a:lvl1pPr algn="r">
              <a:defRPr sz="850" b="1">
                <a:solidFill>
                  <a:schemeClr val="tx1"/>
                </a:solidFill>
              </a:defRPr>
            </a:lvl1pPr>
          </a:lstStyle>
          <a:p>
            <a:fld id="{874B52BB-ACDE-904E-A559-8EF2DA0CDFCF}" type="slidenum">
              <a:rPr lang="en-US" smtClean="0"/>
              <a:t>‹#›</a:t>
            </a:fld>
            <a:endParaRPr lang="en-US"/>
          </a:p>
        </p:txBody>
      </p:sp>
      <p:sp>
        <p:nvSpPr>
          <p:cNvPr id="7" name="Footer Placeholder 6">
            <a:extLst>
              <a:ext uri="{FF2B5EF4-FFF2-40B4-BE49-F238E27FC236}">
                <a16:creationId xmlns:a16="http://schemas.microsoft.com/office/drawing/2014/main" id="{7AB22024-69B4-1F4F-8860-CB954517F654}"/>
              </a:ext>
            </a:extLst>
          </p:cNvPr>
          <p:cNvSpPr>
            <a:spLocks noGrp="1"/>
          </p:cNvSpPr>
          <p:nvPr>
            <p:ph type="ftr" sz="quarter" idx="3"/>
          </p:nvPr>
        </p:nvSpPr>
        <p:spPr>
          <a:xfrm>
            <a:off x="1145352" y="6424993"/>
            <a:ext cx="6787386" cy="365125"/>
          </a:xfrm>
          <a:prstGeom prst="rect">
            <a:avLst/>
          </a:prstGeom>
        </p:spPr>
        <p:txBody>
          <a:bodyPr vert="horz" lIns="0" tIns="0" rIns="0" bIns="0" rtlCol="0" anchor="ctr"/>
          <a:lstStyle>
            <a:lvl1pPr algn="l">
              <a:defRPr sz="1000">
                <a:solidFill>
                  <a:schemeClr val="tx1"/>
                </a:solidFill>
              </a:defRPr>
            </a:lvl1pPr>
          </a:lstStyle>
          <a:p>
            <a:r>
              <a:rPr lang="en-US"/>
              <a:t>Eliott JOHNSON | Slow Extraction Workshop 2024</a:t>
            </a:r>
          </a:p>
        </p:txBody>
      </p:sp>
      <p:cxnSp>
        <p:nvCxnSpPr>
          <p:cNvPr id="8" name="Straight Connector 7">
            <a:extLst>
              <a:ext uri="{FF2B5EF4-FFF2-40B4-BE49-F238E27FC236}">
                <a16:creationId xmlns:a16="http://schemas.microsoft.com/office/drawing/2014/main" id="{CC7B0EED-0D00-C37F-0787-98F0B94C9550}"/>
              </a:ext>
            </a:extLst>
          </p:cNvPr>
          <p:cNvCxnSpPr>
            <a:cxnSpLocks/>
          </p:cNvCxnSpPr>
          <p:nvPr/>
        </p:nvCxnSpPr>
        <p:spPr>
          <a:xfrm>
            <a:off x="404070" y="6370802"/>
            <a:ext cx="11379943" cy="0"/>
          </a:xfrm>
          <a:prstGeom prst="line">
            <a:avLst/>
          </a:prstGeom>
          <a:ln w="9525"/>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82929EC-EE14-2FC5-158D-B07C2EFC934B}"/>
              </a:ext>
            </a:extLst>
          </p:cNvPr>
          <p:cNvPicPr>
            <a:picLocks noChangeAspect="1"/>
          </p:cNvPicPr>
          <p:nvPr/>
        </p:nvPicPr>
        <p:blipFill>
          <a:blip r:embed="rId23"/>
          <a:stretch>
            <a:fillRect/>
          </a:stretch>
        </p:blipFill>
        <p:spPr>
          <a:xfrm>
            <a:off x="404070" y="6439074"/>
            <a:ext cx="352448" cy="347431"/>
          </a:xfrm>
          <a:prstGeom prst="rect">
            <a:avLst/>
          </a:prstGeom>
        </p:spPr>
      </p:pic>
    </p:spTree>
    <p:extLst>
      <p:ext uri="{BB962C8B-B14F-4D97-AF65-F5344CB8AC3E}">
        <p14:creationId xmlns:p14="http://schemas.microsoft.com/office/powerpoint/2010/main" val="37599001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hf hd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spcAft>
          <a:spcPts val="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p15:clr>
            <a:srgbClr val="F26B43"/>
          </p15:clr>
        </p15:guide>
        <p15:guide id="2" pos="3840">
          <p15:clr>
            <a:srgbClr val="F26B43"/>
          </p15:clr>
        </p15:guide>
        <p15:guide id="3" pos="7423">
          <p15:clr>
            <a:srgbClr val="F26B43"/>
          </p15:clr>
        </p15:guide>
        <p15:guide id="4" pos="257">
          <p15:clr>
            <a:srgbClr val="F26B43"/>
          </p15:clr>
        </p15:guide>
        <p15:guide id="6" pos="3795">
          <p15:clr>
            <a:srgbClr val="F26B43"/>
          </p15:clr>
        </p15:guide>
        <p15:guide id="7" pos="3885">
          <p15:clr>
            <a:srgbClr val="F26B43"/>
          </p15:clr>
        </p15:guide>
        <p15:guide id="8" pos="5087">
          <p15:clr>
            <a:srgbClr val="F26B43"/>
          </p15:clr>
        </p15:guide>
        <p15:guide id="9" pos="4997">
          <p15:clr>
            <a:srgbClr val="F26B43"/>
          </p15:clr>
        </p15:guide>
        <p15:guide id="10" pos="2683">
          <p15:clr>
            <a:srgbClr val="F26B43"/>
          </p15:clr>
        </p15:guide>
        <p15:guide id="11" pos="2593">
          <p15:clr>
            <a:srgbClr val="F26B43"/>
          </p15:clr>
        </p15:guide>
        <p15:guide id="12" orient="horz" pos="3906">
          <p15:clr>
            <a:srgbClr val="F26B43"/>
          </p15:clr>
        </p15:guide>
        <p15:guide id="13" orient="horz" pos="2409">
          <p15:clr>
            <a:srgbClr val="F26B43"/>
          </p15:clr>
        </p15:guide>
        <p15:guide id="14" orient="horz" pos="913">
          <p15:clr>
            <a:srgbClr val="F26B43"/>
          </p15:clr>
        </p15:guide>
        <p15:guide id="15" orient="horz" pos="1003">
          <p15:clr>
            <a:srgbClr val="F26B43"/>
          </p15:clr>
        </p15:guide>
        <p15:guide id="16" orient="horz" pos="2500">
          <p15:clr>
            <a:srgbClr val="F26B43"/>
          </p15:clr>
        </p15:guide>
        <p15:guide id="17" pos="6312">
          <p15:clr>
            <a:srgbClr val="F26B43"/>
          </p15:clr>
        </p15:guide>
        <p15:guide id="18" pos="622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21.jpeg"/><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fif"/><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0.xml"/><Relationship Id="rId5" Type="http://schemas.openxmlformats.org/officeDocument/2006/relationships/hyperlink" Target="https://cds.cern.ch/record/385378" TargetMode="Externa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gif"/><Relationship Id="rId1" Type="http://schemas.openxmlformats.org/officeDocument/2006/relationships/slideLayout" Target="../slideLayouts/slideLayout10.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0.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0.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0.png"/><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54.gif"/><Relationship Id="rId4" Type="http://schemas.openxmlformats.org/officeDocument/2006/relationships/image" Target="../media/image53.jpg"/></Relationships>
</file>

<file path=ppt/slides/_rels/slide29.xml.rels><?xml version="1.0" encoding="UTF-8" standalone="yes"?>
<Relationships xmlns="http://schemas.openxmlformats.org/package/2006/relationships"><Relationship Id="rId3" Type="http://schemas.openxmlformats.org/officeDocument/2006/relationships/image" Target="../media/image56.svg"/><Relationship Id="rId7" Type="http://schemas.openxmlformats.org/officeDocument/2006/relationships/image" Target="../media/image54.png"/><Relationship Id="rId2" Type="http://schemas.openxmlformats.org/officeDocument/2006/relationships/image" Target="../media/image55.png"/><Relationship Id="rId1" Type="http://schemas.openxmlformats.org/officeDocument/2006/relationships/slideLayout" Target="../slideLayouts/slideLayout10.xml"/><Relationship Id="rId6" Type="http://schemas.openxmlformats.org/officeDocument/2006/relationships/image" Target="../media/image530.png"/><Relationship Id="rId5" Type="http://schemas.openxmlformats.org/officeDocument/2006/relationships/image" Target="../media/image57.png"/><Relationship Id="rId4" Type="http://schemas.openxmlformats.org/officeDocument/2006/relationships/image" Target="../media/image550.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hearts-project.eu/" TargetMode="External"/><Relationship Id="rId1" Type="http://schemas.openxmlformats.org/officeDocument/2006/relationships/slideLayout" Target="../slideLayouts/slideLayout1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64.gif"/><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gif"/><Relationship Id="rId1" Type="http://schemas.openxmlformats.org/officeDocument/2006/relationships/slideLayout" Target="../slideLayouts/slideLayout10.xml"/><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0.xml"/><Relationship Id="rId4" Type="http://schemas.openxmlformats.org/officeDocument/2006/relationships/image" Target="../media/image72.png"/></Relationships>
</file>

<file path=ppt/slides/_rels/slide38.xml.rels><?xml version="1.0" encoding="UTF-8" standalone="yes"?>
<Relationships xmlns="http://schemas.openxmlformats.org/package/2006/relationships"><Relationship Id="rId3" Type="http://schemas.openxmlformats.org/officeDocument/2006/relationships/hyperlink" Target="https://doi.org/10.3938/jkps.59.604" TargetMode="External"/><Relationship Id="rId2" Type="http://schemas.openxmlformats.org/officeDocument/2006/relationships/image" Target="../media/image73.png"/><Relationship Id="rId1" Type="http://schemas.openxmlformats.org/officeDocument/2006/relationships/slideLayout" Target="../slideLayouts/slideLayout10.xml"/><Relationship Id="rId4" Type="http://schemas.openxmlformats.org/officeDocument/2006/relationships/hyperlink" Target="https://doi.org/10.1103/PhysRevSTAB.10.024701"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7.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F5FCDBD-0C2A-9795-3172-C38A26C1CFC6}"/>
              </a:ext>
            </a:extLst>
          </p:cNvPr>
          <p:cNvSpPr>
            <a:spLocks noGrp="1"/>
          </p:cNvSpPr>
          <p:nvPr>
            <p:ph type="ctrTitle"/>
          </p:nvPr>
        </p:nvSpPr>
        <p:spPr>
          <a:xfrm>
            <a:off x="407987" y="3429000"/>
            <a:ext cx="11376025" cy="2153265"/>
          </a:xfrm>
        </p:spPr>
        <p:txBody>
          <a:bodyPr/>
          <a:lstStyle/>
          <a:p>
            <a:r>
              <a:rPr lang="en-US" dirty="0"/>
              <a:t>A VHE ion beam irradiation facility at CERN (CHIMERA/HEARTS)</a:t>
            </a:r>
          </a:p>
        </p:txBody>
      </p:sp>
      <p:sp>
        <p:nvSpPr>
          <p:cNvPr id="10" name="Subtitle 2">
            <a:extLst>
              <a:ext uri="{FF2B5EF4-FFF2-40B4-BE49-F238E27FC236}">
                <a16:creationId xmlns:a16="http://schemas.microsoft.com/office/drawing/2014/main" id="{1C424382-18C1-1604-C0B9-7DB5BC5F70EE}"/>
              </a:ext>
            </a:extLst>
          </p:cNvPr>
          <p:cNvSpPr>
            <a:spLocks noGrp="1"/>
          </p:cNvSpPr>
          <p:nvPr>
            <p:ph type="subTitle" idx="1"/>
          </p:nvPr>
        </p:nvSpPr>
        <p:spPr>
          <a:xfrm>
            <a:off x="407987" y="5013879"/>
            <a:ext cx="11376025" cy="1565515"/>
          </a:xfrm>
        </p:spPr>
        <p:txBody>
          <a:bodyPr/>
          <a:lstStyle/>
          <a:p>
            <a:r>
              <a:rPr lang="en-US" dirty="0"/>
              <a:t>E. Johnson (SY-ABT-BTP)</a:t>
            </a:r>
          </a:p>
          <a:p>
            <a:r>
              <a:rPr lang="en-US" sz="1400" b="0" dirty="0"/>
              <a:t>With thanks to M. Fraser, P. </a:t>
            </a:r>
            <a:r>
              <a:rPr lang="en-US" sz="1400" b="0" dirty="0" err="1"/>
              <a:t>Arrutia</a:t>
            </a:r>
            <a:r>
              <a:rPr lang="en-US" sz="1400" b="0" dirty="0"/>
              <a:t>, M. </a:t>
            </a:r>
            <a:r>
              <a:rPr lang="en-US" sz="1400" b="0" dirty="0" err="1"/>
              <a:t>Delrieux</a:t>
            </a:r>
            <a:r>
              <a:rPr lang="en-US" sz="1400" b="0" dirty="0"/>
              <a:t>, R. Taylor, B. </a:t>
            </a:r>
            <a:r>
              <a:rPr lang="en-US" sz="1400" b="0" dirty="0" err="1"/>
              <a:t>Mikulec</a:t>
            </a:r>
            <a:r>
              <a:rPr lang="en-US" sz="1400" b="0" dirty="0"/>
              <a:t>, F. </a:t>
            </a:r>
            <a:r>
              <a:rPr lang="en-US" sz="1400" b="0" dirty="0" err="1"/>
              <a:t>Velotti</a:t>
            </a:r>
            <a:r>
              <a:rPr lang="en-US" sz="1400" b="0" dirty="0"/>
              <a:t>, D. Banerjee, D. </a:t>
            </a:r>
            <a:r>
              <a:rPr lang="en-US" sz="1400" b="0" dirty="0" err="1"/>
              <a:t>Cotte</a:t>
            </a:r>
            <a:r>
              <a:rPr lang="en-US" sz="1400" b="0" dirty="0"/>
              <a:t>, R. Garcia Alia, F. </a:t>
            </a:r>
            <a:r>
              <a:rPr lang="en-US" sz="1400" b="0" dirty="0" err="1"/>
              <a:t>Ravotti</a:t>
            </a:r>
            <a:r>
              <a:rPr lang="en-US" sz="1400" b="0" dirty="0"/>
              <a:t>, J. </a:t>
            </a:r>
            <a:r>
              <a:rPr lang="en-US" sz="1400" b="0" dirty="0" err="1"/>
              <a:t>Mccarthy</a:t>
            </a:r>
            <a:r>
              <a:rPr lang="en-US" sz="1400" b="0" dirty="0"/>
              <a:t>, S. </a:t>
            </a:r>
            <a:r>
              <a:rPr lang="en-US" sz="1400" b="0" dirty="0" err="1"/>
              <a:t>Danzeca</a:t>
            </a:r>
            <a:r>
              <a:rPr lang="en-US" sz="1400" b="0" dirty="0"/>
              <a:t>, M. Coly and many others</a:t>
            </a:r>
          </a:p>
          <a:p>
            <a:r>
              <a:rPr lang="en-US" i="1" dirty="0"/>
              <a:t>5th Slow Extraction Workshop at MedAustron, Wiener Neustadt, Austria</a:t>
            </a:r>
          </a:p>
          <a:p>
            <a:r>
              <a:rPr lang="en-US" b="0" i="1" dirty="0"/>
              <a:t>Monday 12</a:t>
            </a:r>
            <a:r>
              <a:rPr lang="en-US" b="0" i="1" baseline="30000" dirty="0"/>
              <a:t>th</a:t>
            </a:r>
            <a:r>
              <a:rPr lang="en-US" b="0" i="1" dirty="0"/>
              <a:t> February 2024</a:t>
            </a:r>
          </a:p>
        </p:txBody>
      </p:sp>
    </p:spTree>
    <p:extLst>
      <p:ext uri="{BB962C8B-B14F-4D97-AF65-F5344CB8AC3E}">
        <p14:creationId xmlns:p14="http://schemas.microsoft.com/office/powerpoint/2010/main" val="320942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6253F72-328C-EB95-C6C0-070A1252F3DE}"/>
              </a:ext>
            </a:extLst>
          </p:cNvPr>
          <p:cNvSpPr>
            <a:spLocks noGrp="1"/>
          </p:cNvSpPr>
          <p:nvPr>
            <p:ph type="dt" sz="half" idx="14"/>
          </p:nvPr>
        </p:nvSpPr>
        <p:spPr/>
        <p:txBody>
          <a:bodyPr/>
          <a:lstStyle/>
          <a:p>
            <a:r>
              <a:rPr lang="en-US"/>
              <a:t>25.10.2022</a:t>
            </a:r>
            <a:endParaRPr lang="en-US" dirty="0"/>
          </a:p>
        </p:txBody>
      </p:sp>
      <p:sp>
        <p:nvSpPr>
          <p:cNvPr id="5" name="Footer Placeholder 4">
            <a:extLst>
              <a:ext uri="{FF2B5EF4-FFF2-40B4-BE49-F238E27FC236}">
                <a16:creationId xmlns:a16="http://schemas.microsoft.com/office/drawing/2014/main" id="{B7227568-C2EB-AE0C-4C28-9B353305FAB0}"/>
              </a:ext>
            </a:extLst>
          </p:cNvPr>
          <p:cNvSpPr>
            <a:spLocks noGrp="1"/>
          </p:cNvSpPr>
          <p:nvPr>
            <p:ph type="ftr" sz="quarter" idx="15"/>
          </p:nvPr>
        </p:nvSpPr>
        <p:spPr/>
        <p:txBody>
          <a:bodyPr/>
          <a:lstStyle/>
          <a:p>
            <a:r>
              <a:rPr lang="en-GB"/>
              <a:t>E. JOHNSON | Ion transport to the East Area for CHIMERA</a:t>
            </a:r>
            <a:endParaRPr lang="en-US" dirty="0"/>
          </a:p>
        </p:txBody>
      </p:sp>
      <p:sp>
        <p:nvSpPr>
          <p:cNvPr id="6" name="Slide Number Placeholder 5">
            <a:extLst>
              <a:ext uri="{FF2B5EF4-FFF2-40B4-BE49-F238E27FC236}">
                <a16:creationId xmlns:a16="http://schemas.microsoft.com/office/drawing/2014/main" id="{E426A839-09A0-70F9-DA79-267C343C82AA}"/>
              </a:ext>
            </a:extLst>
          </p:cNvPr>
          <p:cNvSpPr>
            <a:spLocks noGrp="1"/>
          </p:cNvSpPr>
          <p:nvPr>
            <p:ph type="sldNum" sz="quarter" idx="16"/>
          </p:nvPr>
        </p:nvSpPr>
        <p:spPr/>
        <p:txBody>
          <a:bodyPr/>
          <a:lstStyle/>
          <a:p>
            <a:fld id="{36B5EA5A-BC32-A742-B11B-8E7414D5B535}" type="slidenum">
              <a:rPr lang="en-US" smtClean="0"/>
              <a:pPr/>
              <a:t>10</a:t>
            </a:fld>
            <a:endParaRPr lang="en-US" dirty="0"/>
          </a:p>
        </p:txBody>
      </p:sp>
      <p:sp>
        <p:nvSpPr>
          <p:cNvPr id="9" name="Title 1">
            <a:extLst>
              <a:ext uri="{FF2B5EF4-FFF2-40B4-BE49-F238E27FC236}">
                <a16:creationId xmlns:a16="http://schemas.microsoft.com/office/drawing/2014/main" id="{721B8692-45CF-EAD1-A581-FF20A00902A5}"/>
              </a:ext>
            </a:extLst>
          </p:cNvPr>
          <p:cNvSpPr>
            <a:spLocks noGrp="1"/>
          </p:cNvSpPr>
          <p:nvPr>
            <p:ph type="title"/>
          </p:nvPr>
        </p:nvSpPr>
        <p:spPr>
          <a:xfrm>
            <a:off x="407989" y="373593"/>
            <a:ext cx="5616576" cy="1065742"/>
          </a:xfrm>
        </p:spPr>
        <p:txBody>
          <a:bodyPr/>
          <a:lstStyle/>
          <a:p>
            <a:r>
              <a:rPr lang="en-GB" dirty="0"/>
              <a:t>East Dump</a:t>
            </a:r>
          </a:p>
        </p:txBody>
      </p:sp>
      <p:sp>
        <p:nvSpPr>
          <p:cNvPr id="13" name="Content Placeholder 2">
            <a:extLst>
              <a:ext uri="{FF2B5EF4-FFF2-40B4-BE49-F238E27FC236}">
                <a16:creationId xmlns:a16="http://schemas.microsoft.com/office/drawing/2014/main" id="{CC0117B7-0A4D-46D4-98A7-C2872982669E}"/>
              </a:ext>
            </a:extLst>
          </p:cNvPr>
          <p:cNvSpPr txBox="1">
            <a:spLocks/>
          </p:cNvSpPr>
          <p:nvPr/>
        </p:nvSpPr>
        <p:spPr>
          <a:xfrm>
            <a:off x="256130" y="1498600"/>
            <a:ext cx="5616575" cy="4478130"/>
          </a:xfrm>
          <a:prstGeom prst="rect">
            <a:avLst/>
          </a:prstGeom>
        </p:spPr>
        <p:txBody>
          <a:bodyPr/>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lnSpc>
                <a:spcPct val="150000"/>
              </a:lnSpc>
              <a:buFont typeface="Arial" panose="020B0604020202020204" pitchFamily="34" charset="0"/>
              <a:buChar char="•"/>
            </a:pPr>
            <a:r>
              <a:rPr lang="en-GB" sz="2400" dirty="0"/>
              <a:t>Extremely useful for parallel optics measurements</a:t>
            </a:r>
          </a:p>
          <a:p>
            <a:pPr marL="666750" lvl="1" indent="-342900">
              <a:lnSpc>
                <a:spcPct val="150000"/>
              </a:lnSpc>
              <a:buFont typeface="Arial" panose="020B0604020202020204" pitchFamily="34" charset="0"/>
              <a:buChar char="•"/>
            </a:pPr>
            <a:r>
              <a:rPr lang="en-GB" b="1" dirty="0"/>
              <a:t>Quadrupole scans </a:t>
            </a:r>
            <a:r>
              <a:rPr lang="en-GB" dirty="0"/>
              <a:t>and beam size measurements using BTV</a:t>
            </a:r>
          </a:p>
          <a:p>
            <a:pPr marL="666750" lvl="1" indent="-342900">
              <a:lnSpc>
                <a:spcPct val="150000"/>
              </a:lnSpc>
              <a:buFont typeface="Arial" panose="020B0604020202020204" pitchFamily="34" charset="0"/>
              <a:buChar char="•"/>
            </a:pPr>
            <a:r>
              <a:rPr lang="en-GB" b="1" dirty="0"/>
              <a:t>Initial parameter</a:t>
            </a:r>
            <a:r>
              <a:rPr lang="en-GB" dirty="0"/>
              <a:t> reconstruction</a:t>
            </a:r>
          </a:p>
          <a:p>
            <a:pPr marL="666750" lvl="1" indent="-342900">
              <a:lnSpc>
                <a:spcPct val="150000"/>
              </a:lnSpc>
              <a:buFont typeface="Arial" panose="020B0604020202020204" pitchFamily="34" charset="0"/>
              <a:buChar char="•"/>
            </a:pPr>
            <a:r>
              <a:rPr lang="en-GB" dirty="0"/>
              <a:t>Spill improvements</a:t>
            </a:r>
          </a:p>
          <a:p>
            <a:pPr marL="666750" lvl="1" indent="-342900">
              <a:lnSpc>
                <a:spcPct val="150000"/>
              </a:lnSpc>
              <a:buFont typeface="Arial" panose="020B0604020202020204" pitchFamily="34" charset="0"/>
              <a:buChar char="•"/>
            </a:pPr>
            <a:r>
              <a:rPr lang="en-GB" b="1" dirty="0"/>
              <a:t>Slow extraction studies</a:t>
            </a:r>
          </a:p>
        </p:txBody>
      </p:sp>
      <p:pic>
        <p:nvPicPr>
          <p:cNvPr id="3" name="Picture 2" descr="A picture containing indoor&#10;&#10;Description automatically generated">
            <a:extLst>
              <a:ext uri="{FF2B5EF4-FFF2-40B4-BE49-F238E27FC236}">
                <a16:creationId xmlns:a16="http://schemas.microsoft.com/office/drawing/2014/main" id="{35E1F8FE-12AB-1311-4133-2E63484D1966}"/>
              </a:ext>
            </a:extLst>
          </p:cNvPr>
          <p:cNvPicPr>
            <a:picLocks noChangeAspect="1"/>
          </p:cNvPicPr>
          <p:nvPr/>
        </p:nvPicPr>
        <p:blipFill>
          <a:blip r:embed="rId2"/>
          <a:stretch>
            <a:fillRect/>
          </a:stretch>
        </p:blipFill>
        <p:spPr>
          <a:xfrm>
            <a:off x="7370282" y="109027"/>
            <a:ext cx="4535128" cy="6046838"/>
          </a:xfrm>
          <a:prstGeom prst="rect">
            <a:avLst/>
          </a:prstGeom>
        </p:spPr>
      </p:pic>
      <mc:AlternateContent xmlns:mc="http://schemas.openxmlformats.org/markup-compatibility/2006">
        <mc:Choice xmlns:am3d="http://schemas.microsoft.com/office/drawing/2017/model3d" Requires="am3d">
          <p:graphicFrame>
            <p:nvGraphicFramePr>
              <p:cNvPr id="17" name="3D Model 16" descr="Red straight thick arrow">
                <a:extLst>
                  <a:ext uri="{FF2B5EF4-FFF2-40B4-BE49-F238E27FC236}">
                    <a16:creationId xmlns:a16="http://schemas.microsoft.com/office/drawing/2014/main" id="{D7A27B7E-7495-614B-CD7B-2B340E2A5FA0}"/>
                  </a:ext>
                </a:extLst>
              </p:cNvPr>
              <p:cNvGraphicFramePr>
                <a:graphicFrameLocks noChangeAspect="1"/>
              </p:cNvGraphicFramePr>
              <p:nvPr/>
            </p:nvGraphicFramePr>
            <p:xfrm>
              <a:off x="9793822" y="1628539"/>
              <a:ext cx="2075317" cy="1140967"/>
            </p:xfrm>
            <a:graphic>
              <a:graphicData uri="http://schemas.microsoft.com/office/drawing/2017/model3d">
                <am3d:model3d r:embed="rId3">
                  <am3d:spPr>
                    <a:xfrm>
                      <a:off x="0" y="0"/>
                      <a:ext cx="2075317" cy="1140967"/>
                    </a:xfrm>
                    <a:prstGeom prst="rect">
                      <a:avLst/>
                    </a:prstGeom>
                  </am3d:spPr>
                  <am3d:camera>
                    <am3d:pos x="0" y="0" z="49265132"/>
                    <am3d:up dx="0" dy="36000000" dz="0"/>
                    <am3d:lookAt x="0" y="0" z="0"/>
                    <am3d:perspective fov="2700000"/>
                  </am3d:camera>
                  <am3d:trans>
                    <am3d:meterPerModelUnit n="2106943" d="1000000"/>
                    <am3d:preTrans dx="0" dy="-9860495" dz="-1482"/>
                    <am3d:scale>
                      <am3d:sx n="1000000" d="1000000"/>
                      <am3d:sy n="1000000" d="1000000"/>
                      <am3d:sz n="1000000" d="1000000"/>
                    </am3d:scale>
                    <am3d:rot ax="9086728" ay="2118714" az="9752342"/>
                    <am3d:postTrans dx="0" dy="0" dz="0"/>
                  </am3d:trans>
                  <am3d:raster rName="Office3DRenderer" rVer="16.0.8326">
                    <am3d:blip r:embed="rId4"/>
                  </am3d:raster>
                  <am3d:objViewport viewportSz="220586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 name="3D Model 16" descr="Red straight thick arrow">
                <a:extLst>
                  <a:ext uri="{FF2B5EF4-FFF2-40B4-BE49-F238E27FC236}">
                    <a16:creationId xmlns:a16="http://schemas.microsoft.com/office/drawing/2014/main" id="{D7A27B7E-7495-614B-CD7B-2B340E2A5FA0}"/>
                  </a:ext>
                </a:extLst>
              </p:cNvPr>
              <p:cNvPicPr>
                <a:picLocks noGrp="1" noRot="1" noChangeAspect="1" noMove="1" noResize="1" noEditPoints="1" noAdjustHandles="1" noChangeArrowheads="1" noChangeShapeType="1" noCrop="1"/>
              </p:cNvPicPr>
              <p:nvPr/>
            </p:nvPicPr>
            <p:blipFill>
              <a:blip r:embed="rId4"/>
              <a:stretch>
                <a:fillRect/>
              </a:stretch>
            </p:blipFill>
            <p:spPr>
              <a:xfrm>
                <a:off x="9793822" y="1628539"/>
                <a:ext cx="2075317" cy="1140967"/>
              </a:xfrm>
              <a:prstGeom prst="rect">
                <a:avLst/>
              </a:prstGeom>
            </p:spPr>
          </p:pic>
        </mc:Fallback>
      </mc:AlternateContent>
    </p:spTree>
    <p:extLst>
      <p:ext uri="{BB962C8B-B14F-4D97-AF65-F5344CB8AC3E}">
        <p14:creationId xmlns:p14="http://schemas.microsoft.com/office/powerpoint/2010/main" val="1887708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47E77-F568-1FF2-0391-6213A30634FA}"/>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44B57D94-A066-64BD-1205-C3634F12CB59}"/>
              </a:ext>
            </a:extLst>
          </p:cNvPr>
          <p:cNvSpPr>
            <a:spLocks noGrp="1"/>
          </p:cNvSpPr>
          <p:nvPr>
            <p:ph type="dt" sz="half" idx="14"/>
          </p:nvPr>
        </p:nvSpPr>
        <p:spPr/>
        <p:txBody>
          <a:bodyPr/>
          <a:lstStyle/>
          <a:p>
            <a:r>
              <a:rPr lang="de-CH"/>
              <a:t>12/02/2024</a:t>
            </a:r>
            <a:endParaRPr lang="en-US"/>
          </a:p>
        </p:txBody>
      </p:sp>
      <p:sp>
        <p:nvSpPr>
          <p:cNvPr id="6" name="Footer Placeholder 5">
            <a:extLst>
              <a:ext uri="{FF2B5EF4-FFF2-40B4-BE49-F238E27FC236}">
                <a16:creationId xmlns:a16="http://schemas.microsoft.com/office/drawing/2014/main" id="{38CBD115-372B-F747-0977-D1C2028B4077}"/>
              </a:ext>
            </a:extLst>
          </p:cNvPr>
          <p:cNvSpPr>
            <a:spLocks noGrp="1"/>
          </p:cNvSpPr>
          <p:nvPr>
            <p:ph type="ftr" sz="quarter" idx="15"/>
          </p:nvPr>
        </p:nvSpPr>
        <p:spPr/>
        <p:txBody>
          <a:bodyPr/>
          <a:lstStyle/>
          <a:p>
            <a:r>
              <a:rPr lang="en-US"/>
              <a:t>Eliott JOHNSON | Slow Extraction Workshop 2024</a:t>
            </a:r>
          </a:p>
        </p:txBody>
      </p:sp>
      <p:sp>
        <p:nvSpPr>
          <p:cNvPr id="7" name="Slide Number Placeholder 6">
            <a:extLst>
              <a:ext uri="{FF2B5EF4-FFF2-40B4-BE49-F238E27FC236}">
                <a16:creationId xmlns:a16="http://schemas.microsoft.com/office/drawing/2014/main" id="{F7B29118-114B-1E24-262C-37407CFAAAE3}"/>
              </a:ext>
            </a:extLst>
          </p:cNvPr>
          <p:cNvSpPr>
            <a:spLocks noGrp="1"/>
          </p:cNvSpPr>
          <p:nvPr>
            <p:ph type="sldNum" sz="quarter" idx="16"/>
          </p:nvPr>
        </p:nvSpPr>
        <p:spPr/>
        <p:txBody>
          <a:bodyPr/>
          <a:lstStyle/>
          <a:p>
            <a:fld id="{874B52BB-ACDE-904E-A559-8EF2DA0CDFCF}" type="slidenum">
              <a:rPr lang="en-US" smtClean="0"/>
              <a:t>11</a:t>
            </a:fld>
            <a:endParaRPr lang="en-US"/>
          </a:p>
        </p:txBody>
      </p:sp>
      <p:sp>
        <p:nvSpPr>
          <p:cNvPr id="8" name="Title 1">
            <a:extLst>
              <a:ext uri="{FF2B5EF4-FFF2-40B4-BE49-F238E27FC236}">
                <a16:creationId xmlns:a16="http://schemas.microsoft.com/office/drawing/2014/main" id="{50ED8E0C-B5C9-BF77-971F-DBD131AD5D41}"/>
              </a:ext>
            </a:extLst>
          </p:cNvPr>
          <p:cNvSpPr txBox="1">
            <a:spLocks/>
          </p:cNvSpPr>
          <p:nvPr/>
        </p:nvSpPr>
        <p:spPr>
          <a:xfrm>
            <a:off x="407987" y="424005"/>
            <a:ext cx="5616574" cy="10657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endParaRPr lang="en-US"/>
          </a:p>
        </p:txBody>
      </p:sp>
      <p:pic>
        <p:nvPicPr>
          <p:cNvPr id="9" name="Picture 8">
            <a:extLst>
              <a:ext uri="{FF2B5EF4-FFF2-40B4-BE49-F238E27FC236}">
                <a16:creationId xmlns:a16="http://schemas.microsoft.com/office/drawing/2014/main" id="{9354CE26-B8BA-312A-1D62-73586EB1797F}"/>
              </a:ext>
            </a:extLst>
          </p:cNvPr>
          <p:cNvPicPr>
            <a:picLocks noChangeAspect="1"/>
          </p:cNvPicPr>
          <p:nvPr/>
        </p:nvPicPr>
        <p:blipFill rotWithShape="1">
          <a:blip r:embed="rId2"/>
          <a:srcRect l="51011" t="64697" r="17059" b="6813"/>
          <a:stretch/>
        </p:blipFill>
        <p:spPr>
          <a:xfrm>
            <a:off x="4132" y="508578"/>
            <a:ext cx="12187868" cy="5592703"/>
          </a:xfrm>
          <a:prstGeom prst="rect">
            <a:avLst/>
          </a:prstGeom>
        </p:spPr>
      </p:pic>
      <p:sp>
        <p:nvSpPr>
          <p:cNvPr id="19" name="TextBox 18">
            <a:extLst>
              <a:ext uri="{FF2B5EF4-FFF2-40B4-BE49-F238E27FC236}">
                <a16:creationId xmlns:a16="http://schemas.microsoft.com/office/drawing/2014/main" id="{70B9BA04-5764-65B5-734D-162A80CA4280}"/>
              </a:ext>
            </a:extLst>
          </p:cNvPr>
          <p:cNvSpPr txBox="1"/>
          <p:nvPr/>
        </p:nvSpPr>
        <p:spPr>
          <a:xfrm>
            <a:off x="8988876" y="1774390"/>
            <a:ext cx="1317668" cy="430887"/>
          </a:xfrm>
          <a:prstGeom prst="rect">
            <a:avLst/>
          </a:prstGeom>
          <a:solidFill>
            <a:schemeClr val="bg1"/>
          </a:solidFill>
          <a:ln>
            <a:solidFill>
              <a:schemeClr val="tx2"/>
            </a:solidFill>
          </a:ln>
        </p:spPr>
        <p:txBody>
          <a:bodyPr wrap="none" lIns="0" tIns="0" rIns="0" bIns="0" rtlCol="0">
            <a:spAutoFit/>
          </a:bodyPr>
          <a:lstStyle/>
          <a:p>
            <a:pPr algn="l"/>
            <a:r>
              <a:rPr lang="en-US" sz="2800" dirty="0"/>
              <a:t>CHARM</a:t>
            </a:r>
          </a:p>
        </p:txBody>
      </p:sp>
      <p:sp>
        <p:nvSpPr>
          <p:cNvPr id="2" name="Down Arrow 1">
            <a:extLst>
              <a:ext uri="{FF2B5EF4-FFF2-40B4-BE49-F238E27FC236}">
                <a16:creationId xmlns:a16="http://schemas.microsoft.com/office/drawing/2014/main" id="{8528F156-7444-1081-B314-B90BE416FCAA}"/>
              </a:ext>
            </a:extLst>
          </p:cNvPr>
          <p:cNvSpPr/>
          <p:nvPr/>
        </p:nvSpPr>
        <p:spPr>
          <a:xfrm rot="758506">
            <a:off x="10473071" y="2157102"/>
            <a:ext cx="237067" cy="969333"/>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AB98C98-A9A0-959F-7494-BAA36FB57CA7}"/>
              </a:ext>
            </a:extLst>
          </p:cNvPr>
          <p:cNvSpPr/>
          <p:nvPr/>
        </p:nvSpPr>
        <p:spPr>
          <a:xfrm rot="265347">
            <a:off x="8896248" y="2451751"/>
            <a:ext cx="1943342" cy="1553744"/>
          </a:xfrm>
          <a:prstGeom prst="rect">
            <a:avLst/>
          </a:prstGeom>
          <a:solidFill>
            <a:srgbClr val="FF1C00">
              <a:alpha val="62353"/>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B5473BE-9590-3316-B586-4126508456D1}"/>
              </a:ext>
            </a:extLst>
          </p:cNvPr>
          <p:cNvSpPr txBox="1"/>
          <p:nvPr/>
        </p:nvSpPr>
        <p:spPr>
          <a:xfrm>
            <a:off x="10578894" y="1633880"/>
            <a:ext cx="738985" cy="430887"/>
          </a:xfrm>
          <a:prstGeom prst="rect">
            <a:avLst/>
          </a:prstGeom>
          <a:solidFill>
            <a:schemeClr val="bg1"/>
          </a:solidFill>
          <a:ln>
            <a:solidFill>
              <a:schemeClr val="tx2"/>
            </a:solidFill>
          </a:ln>
        </p:spPr>
        <p:txBody>
          <a:bodyPr wrap="none" lIns="0" tIns="0" rIns="0" bIns="0" rtlCol="0">
            <a:spAutoFit/>
          </a:bodyPr>
          <a:lstStyle/>
          <a:p>
            <a:pPr algn="l"/>
            <a:r>
              <a:rPr lang="en-US" sz="2800" dirty="0"/>
              <a:t>DUT</a:t>
            </a:r>
          </a:p>
        </p:txBody>
      </p:sp>
    </p:spTree>
    <p:extLst>
      <p:ext uri="{BB962C8B-B14F-4D97-AF65-F5344CB8AC3E}">
        <p14:creationId xmlns:p14="http://schemas.microsoft.com/office/powerpoint/2010/main" val="2113450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32" presetClass="emph" presetSubtype="0" fill="hold" grpId="3" nodeType="withEffect">
                                  <p:stCondLst>
                                    <p:cond delay="0"/>
                                  </p:stCondLst>
                                  <p:childTnLst>
                                    <p:animRot by="120000">
                                      <p:cBhvr>
                                        <p:cTn id="8" dur="100" fill="hold">
                                          <p:stCondLst>
                                            <p:cond delay="0"/>
                                          </p:stCondLst>
                                        </p:cTn>
                                        <p:tgtEl>
                                          <p:spTgt spid="3"/>
                                        </p:tgtEl>
                                        <p:attrNameLst>
                                          <p:attrName>r</p:attrName>
                                        </p:attrNameLst>
                                      </p:cBhvr>
                                    </p:animRot>
                                    <p:animRot by="-240000">
                                      <p:cBhvr>
                                        <p:cTn id="9" dur="200" fill="hold">
                                          <p:stCondLst>
                                            <p:cond delay="200"/>
                                          </p:stCondLst>
                                        </p:cTn>
                                        <p:tgtEl>
                                          <p:spTgt spid="3"/>
                                        </p:tgtEl>
                                        <p:attrNameLst>
                                          <p:attrName>r</p:attrName>
                                        </p:attrNameLst>
                                      </p:cBhvr>
                                    </p:animRot>
                                    <p:animRot by="240000">
                                      <p:cBhvr>
                                        <p:cTn id="10" dur="200" fill="hold">
                                          <p:stCondLst>
                                            <p:cond delay="400"/>
                                          </p:stCondLst>
                                        </p:cTn>
                                        <p:tgtEl>
                                          <p:spTgt spid="3"/>
                                        </p:tgtEl>
                                        <p:attrNameLst>
                                          <p:attrName>r</p:attrName>
                                        </p:attrNameLst>
                                      </p:cBhvr>
                                    </p:animRot>
                                    <p:animRot by="-240000">
                                      <p:cBhvr>
                                        <p:cTn id="11" dur="200" fill="hold">
                                          <p:stCondLst>
                                            <p:cond delay="600"/>
                                          </p:stCondLst>
                                        </p:cTn>
                                        <p:tgtEl>
                                          <p:spTgt spid="3"/>
                                        </p:tgtEl>
                                        <p:attrNameLst>
                                          <p:attrName>r</p:attrName>
                                        </p:attrNameLst>
                                      </p:cBhvr>
                                    </p:animRot>
                                    <p:animRot by="120000">
                                      <p:cBhvr>
                                        <p:cTn id="12" dur="200" fill="hold">
                                          <p:stCondLst>
                                            <p:cond delay="800"/>
                                          </p:stCondLst>
                                        </p:cTn>
                                        <p:tgtEl>
                                          <p:spTgt spid="3"/>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 grpId="2" animBg="1"/>
      <p:bldP spid="3" grpId="3"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C1C17-FBDC-07CC-A8BE-FA2B685BA670}"/>
              </a:ext>
            </a:extLst>
          </p:cNvPr>
          <p:cNvSpPr>
            <a:spLocks noGrp="1"/>
          </p:cNvSpPr>
          <p:nvPr>
            <p:ph type="title"/>
          </p:nvPr>
        </p:nvSpPr>
        <p:spPr>
          <a:xfrm>
            <a:off x="407989" y="373593"/>
            <a:ext cx="7693926" cy="1065742"/>
          </a:xfrm>
        </p:spPr>
        <p:txBody>
          <a:bodyPr/>
          <a:lstStyle/>
          <a:p>
            <a:r>
              <a:rPr lang="en-GB" sz="3600" dirty="0"/>
              <a:t>Mechanical &amp; electrical integration</a:t>
            </a:r>
            <a:endParaRPr lang="en-GB" dirty="0"/>
          </a:p>
        </p:txBody>
      </p:sp>
      <p:sp>
        <p:nvSpPr>
          <p:cNvPr id="3" name="Content Placeholder 2">
            <a:extLst>
              <a:ext uri="{FF2B5EF4-FFF2-40B4-BE49-F238E27FC236}">
                <a16:creationId xmlns:a16="http://schemas.microsoft.com/office/drawing/2014/main" id="{FFB4C6DB-D337-2053-A0E7-998B102C3861}"/>
              </a:ext>
            </a:extLst>
          </p:cNvPr>
          <p:cNvSpPr>
            <a:spLocks noGrp="1"/>
          </p:cNvSpPr>
          <p:nvPr>
            <p:ph sz="half" idx="1"/>
          </p:nvPr>
        </p:nvSpPr>
        <p:spPr>
          <a:xfrm>
            <a:off x="407987" y="1598659"/>
            <a:ext cx="5111949" cy="894238"/>
          </a:xfrm>
        </p:spPr>
        <p:txBody>
          <a:bodyPr/>
          <a:lstStyle/>
          <a:p>
            <a:r>
              <a:rPr lang="en-GB" dirty="0"/>
              <a:t>MONTRAC</a:t>
            </a:r>
          </a:p>
        </p:txBody>
      </p:sp>
      <p:sp>
        <p:nvSpPr>
          <p:cNvPr id="5" name="Date Placeholder 4">
            <a:extLst>
              <a:ext uri="{FF2B5EF4-FFF2-40B4-BE49-F238E27FC236}">
                <a16:creationId xmlns:a16="http://schemas.microsoft.com/office/drawing/2014/main" id="{389D6DF3-8412-B9A6-FC06-D7AEEA312229}"/>
              </a:ext>
            </a:extLst>
          </p:cNvPr>
          <p:cNvSpPr>
            <a:spLocks noGrp="1"/>
          </p:cNvSpPr>
          <p:nvPr>
            <p:ph type="dt" sz="half" idx="14"/>
          </p:nvPr>
        </p:nvSpPr>
        <p:spPr/>
        <p:txBody>
          <a:bodyPr/>
          <a:lstStyle/>
          <a:p>
            <a:r>
              <a:rPr lang="en-US"/>
              <a:t>25.10.2022</a:t>
            </a:r>
            <a:endParaRPr lang="en-US" dirty="0"/>
          </a:p>
        </p:txBody>
      </p:sp>
      <p:sp>
        <p:nvSpPr>
          <p:cNvPr id="6" name="Footer Placeholder 5">
            <a:extLst>
              <a:ext uri="{FF2B5EF4-FFF2-40B4-BE49-F238E27FC236}">
                <a16:creationId xmlns:a16="http://schemas.microsoft.com/office/drawing/2014/main" id="{AB17FC05-4770-1C6A-F401-E9DA6D3981CA}"/>
              </a:ext>
            </a:extLst>
          </p:cNvPr>
          <p:cNvSpPr>
            <a:spLocks noGrp="1"/>
          </p:cNvSpPr>
          <p:nvPr>
            <p:ph type="ftr" sz="quarter" idx="15"/>
          </p:nvPr>
        </p:nvSpPr>
        <p:spPr/>
        <p:txBody>
          <a:bodyPr/>
          <a:lstStyle/>
          <a:p>
            <a:r>
              <a:rPr lang="en-GB"/>
              <a:t>E. JOHNSON | Ion transport to the East Area for CHIMERA</a:t>
            </a:r>
            <a:endParaRPr lang="en-US" dirty="0"/>
          </a:p>
        </p:txBody>
      </p:sp>
      <p:sp>
        <p:nvSpPr>
          <p:cNvPr id="7" name="Slide Number Placeholder 6">
            <a:extLst>
              <a:ext uri="{FF2B5EF4-FFF2-40B4-BE49-F238E27FC236}">
                <a16:creationId xmlns:a16="http://schemas.microsoft.com/office/drawing/2014/main" id="{D2B22BE1-A96F-9614-36A0-5E15DC376D9C}"/>
              </a:ext>
            </a:extLst>
          </p:cNvPr>
          <p:cNvSpPr>
            <a:spLocks noGrp="1"/>
          </p:cNvSpPr>
          <p:nvPr>
            <p:ph type="sldNum" sz="quarter" idx="16"/>
          </p:nvPr>
        </p:nvSpPr>
        <p:spPr/>
        <p:txBody>
          <a:bodyPr/>
          <a:lstStyle/>
          <a:p>
            <a:fld id="{36B5EA5A-BC32-A742-B11B-8E7414D5B535}" type="slidenum">
              <a:rPr lang="en-US" smtClean="0"/>
              <a:pPr/>
              <a:t>12</a:t>
            </a:fld>
            <a:endParaRPr lang="en-US" dirty="0"/>
          </a:p>
        </p:txBody>
      </p:sp>
      <p:pic>
        <p:nvPicPr>
          <p:cNvPr id="8" name="IMG_6591_SQhQ7s.mp4" descr="IMG_6591_SQhQ7s.mp4">
            <a:hlinkClick r:id="" action="ppaction://media"/>
            <a:extLst>
              <a:ext uri="{FF2B5EF4-FFF2-40B4-BE49-F238E27FC236}">
                <a16:creationId xmlns:a16="http://schemas.microsoft.com/office/drawing/2014/main" id="{D94C352D-2C2C-412B-5FCB-E55EF0B17DC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72869" y="136525"/>
            <a:ext cx="3310181" cy="5884764"/>
          </a:xfrm>
          <a:prstGeom prst="rect">
            <a:avLst/>
          </a:prstGeom>
        </p:spPr>
      </p:pic>
      <p:pic>
        <p:nvPicPr>
          <p:cNvPr id="11" name="Picture 10" descr="A picture containing indoor&#10;&#10;Description automatically generated">
            <a:extLst>
              <a:ext uri="{FF2B5EF4-FFF2-40B4-BE49-F238E27FC236}">
                <a16:creationId xmlns:a16="http://schemas.microsoft.com/office/drawing/2014/main" id="{8ED1894E-4F33-72D1-43D3-87B9F78E9896}"/>
              </a:ext>
            </a:extLst>
          </p:cNvPr>
          <p:cNvPicPr>
            <a:picLocks noChangeAspect="1"/>
          </p:cNvPicPr>
          <p:nvPr/>
        </p:nvPicPr>
        <p:blipFill>
          <a:blip r:embed="rId5"/>
          <a:stretch>
            <a:fillRect/>
          </a:stretch>
        </p:blipFill>
        <p:spPr>
          <a:xfrm rot="5400000">
            <a:off x="3444362" y="2395482"/>
            <a:ext cx="3867893" cy="3147570"/>
          </a:xfrm>
          <a:prstGeom prst="rect">
            <a:avLst/>
          </a:prstGeom>
        </p:spPr>
      </p:pic>
      <p:pic>
        <p:nvPicPr>
          <p:cNvPr id="12" name="Picture 11" descr="A picture containing indoor, cluttered, worktable&#10;&#10;Description automatically generated">
            <a:extLst>
              <a:ext uri="{FF2B5EF4-FFF2-40B4-BE49-F238E27FC236}">
                <a16:creationId xmlns:a16="http://schemas.microsoft.com/office/drawing/2014/main" id="{3A6BDE5A-D285-C346-4E0F-5280C478FEA6}"/>
              </a:ext>
            </a:extLst>
          </p:cNvPr>
          <p:cNvPicPr>
            <a:picLocks noChangeAspect="1"/>
          </p:cNvPicPr>
          <p:nvPr/>
        </p:nvPicPr>
        <p:blipFill>
          <a:blip r:embed="rId6"/>
          <a:stretch>
            <a:fillRect/>
          </a:stretch>
        </p:blipFill>
        <p:spPr>
          <a:xfrm>
            <a:off x="434315" y="2035320"/>
            <a:ext cx="3147570" cy="3867893"/>
          </a:xfrm>
          <a:prstGeom prst="rect">
            <a:avLst/>
          </a:prstGeom>
        </p:spPr>
      </p:pic>
      <p:cxnSp>
        <p:nvCxnSpPr>
          <p:cNvPr id="13" name="Straight Arrow Connector 12">
            <a:extLst>
              <a:ext uri="{FF2B5EF4-FFF2-40B4-BE49-F238E27FC236}">
                <a16:creationId xmlns:a16="http://schemas.microsoft.com/office/drawing/2014/main" id="{5AE16DFA-0EC5-B9D3-E1BD-52B71BF552C9}"/>
              </a:ext>
            </a:extLst>
          </p:cNvPr>
          <p:cNvCxnSpPr/>
          <p:nvPr/>
        </p:nvCxnSpPr>
        <p:spPr bwMode="auto">
          <a:xfrm>
            <a:off x="1556990" y="3762340"/>
            <a:ext cx="258291" cy="47610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050E929A-A2D1-FE10-1E97-581739B2FC9F}"/>
              </a:ext>
            </a:extLst>
          </p:cNvPr>
          <p:cNvCxnSpPr>
            <a:cxnSpLocks/>
          </p:cNvCxnSpPr>
          <p:nvPr/>
        </p:nvCxnSpPr>
        <p:spPr bwMode="auto">
          <a:xfrm>
            <a:off x="2223171" y="3551996"/>
            <a:ext cx="172540" cy="476101"/>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11F06A3A-98D5-6F1F-50FA-B1B2314B901F}"/>
              </a:ext>
            </a:extLst>
          </p:cNvPr>
          <p:cNvSpPr txBox="1"/>
          <p:nvPr/>
        </p:nvSpPr>
        <p:spPr>
          <a:xfrm>
            <a:off x="1773516" y="3181132"/>
            <a:ext cx="753732" cy="338554"/>
          </a:xfrm>
          <a:prstGeom prst="rect">
            <a:avLst/>
          </a:prstGeom>
          <a:noFill/>
        </p:spPr>
        <p:txBody>
          <a:bodyPr wrap="none" rtlCol="0">
            <a:spAutoFit/>
          </a:bodyPr>
          <a:lstStyle/>
          <a:p>
            <a:r>
              <a:rPr lang="en-CH" sz="1600" b="1" dirty="0">
                <a:solidFill>
                  <a:schemeClr val="tx2"/>
                </a:solidFill>
              </a:rPr>
              <a:t>Diode</a:t>
            </a:r>
          </a:p>
        </p:txBody>
      </p:sp>
      <p:sp>
        <p:nvSpPr>
          <p:cNvPr id="16" name="TextBox 15">
            <a:extLst>
              <a:ext uri="{FF2B5EF4-FFF2-40B4-BE49-F238E27FC236}">
                <a16:creationId xmlns:a16="http://schemas.microsoft.com/office/drawing/2014/main" id="{E952BD77-FCF1-EFF9-2EB1-DBE32203FCEA}"/>
              </a:ext>
            </a:extLst>
          </p:cNvPr>
          <p:cNvSpPr txBox="1"/>
          <p:nvPr/>
        </p:nvSpPr>
        <p:spPr>
          <a:xfrm>
            <a:off x="821930" y="3482534"/>
            <a:ext cx="1372492" cy="338554"/>
          </a:xfrm>
          <a:prstGeom prst="rect">
            <a:avLst/>
          </a:prstGeom>
          <a:noFill/>
        </p:spPr>
        <p:txBody>
          <a:bodyPr wrap="none" rtlCol="0">
            <a:spAutoFit/>
          </a:bodyPr>
          <a:lstStyle/>
          <a:p>
            <a:r>
              <a:rPr lang="en-CH" sz="1600" b="1" dirty="0">
                <a:solidFill>
                  <a:schemeClr val="accent1"/>
                </a:solidFill>
              </a:rPr>
              <a:t>Preamplifier</a:t>
            </a:r>
          </a:p>
        </p:txBody>
      </p:sp>
      <p:sp>
        <p:nvSpPr>
          <p:cNvPr id="17" name="TextBox 16">
            <a:extLst>
              <a:ext uri="{FF2B5EF4-FFF2-40B4-BE49-F238E27FC236}">
                <a16:creationId xmlns:a16="http://schemas.microsoft.com/office/drawing/2014/main" id="{4AF6AA5A-E44E-14D4-DDA1-F4D9D059B49F}"/>
              </a:ext>
            </a:extLst>
          </p:cNvPr>
          <p:cNvSpPr txBox="1"/>
          <p:nvPr/>
        </p:nvSpPr>
        <p:spPr>
          <a:xfrm>
            <a:off x="292124" y="5946404"/>
            <a:ext cx="3347391" cy="307777"/>
          </a:xfrm>
          <a:prstGeom prst="rect">
            <a:avLst/>
          </a:prstGeom>
          <a:noFill/>
        </p:spPr>
        <p:txBody>
          <a:bodyPr wrap="none" rtlCol="0">
            <a:spAutoFit/>
          </a:bodyPr>
          <a:lstStyle/>
          <a:p>
            <a:r>
              <a:rPr lang="en-CH" sz="1400" i="1" dirty="0">
                <a:solidFill>
                  <a:schemeClr val="tx2"/>
                </a:solidFill>
              </a:rPr>
              <a:t>Diode setup ready on the movable table</a:t>
            </a:r>
          </a:p>
        </p:txBody>
      </p:sp>
      <p:sp>
        <p:nvSpPr>
          <p:cNvPr id="18" name="TextBox 17">
            <a:extLst>
              <a:ext uri="{FF2B5EF4-FFF2-40B4-BE49-F238E27FC236}">
                <a16:creationId xmlns:a16="http://schemas.microsoft.com/office/drawing/2014/main" id="{CFF2EC87-9A14-6B23-71B4-C5AA4BCD8ABF}"/>
              </a:ext>
            </a:extLst>
          </p:cNvPr>
          <p:cNvSpPr txBox="1"/>
          <p:nvPr/>
        </p:nvSpPr>
        <p:spPr>
          <a:xfrm>
            <a:off x="3698600" y="5946404"/>
            <a:ext cx="3589444" cy="307777"/>
          </a:xfrm>
          <a:prstGeom prst="rect">
            <a:avLst/>
          </a:prstGeom>
          <a:noFill/>
        </p:spPr>
        <p:txBody>
          <a:bodyPr wrap="none" rtlCol="0">
            <a:spAutoFit/>
          </a:bodyPr>
          <a:lstStyle/>
          <a:p>
            <a:r>
              <a:rPr lang="en-CH" sz="1400" i="1" dirty="0">
                <a:solidFill>
                  <a:schemeClr val="tx2"/>
                </a:solidFill>
              </a:rPr>
              <a:t>Diode on the movable table inside CHARM</a:t>
            </a:r>
          </a:p>
        </p:txBody>
      </p:sp>
      <p:cxnSp>
        <p:nvCxnSpPr>
          <p:cNvPr id="19" name="Straight Arrow Connector 18">
            <a:extLst>
              <a:ext uri="{FF2B5EF4-FFF2-40B4-BE49-F238E27FC236}">
                <a16:creationId xmlns:a16="http://schemas.microsoft.com/office/drawing/2014/main" id="{EA5AA689-8609-3B13-4894-0D5BDAB54E35}"/>
              </a:ext>
            </a:extLst>
          </p:cNvPr>
          <p:cNvCxnSpPr>
            <a:cxnSpLocks/>
            <a:stCxn id="20" idx="3"/>
          </p:cNvCxnSpPr>
          <p:nvPr/>
        </p:nvCxnSpPr>
        <p:spPr bwMode="auto">
          <a:xfrm flipV="1">
            <a:off x="5519936" y="4837678"/>
            <a:ext cx="687033" cy="734740"/>
          </a:xfrm>
          <a:prstGeom prst="straightConnector1">
            <a:avLst/>
          </a:prstGeom>
          <a:ln>
            <a:solidFill>
              <a:schemeClr val="bg1"/>
            </a:solidFill>
            <a:tailEnd type="triangle"/>
          </a:ln>
        </p:spPr>
        <p:style>
          <a:lnRef idx="2">
            <a:schemeClr val="accent6"/>
          </a:lnRef>
          <a:fillRef idx="0">
            <a:schemeClr val="accent6"/>
          </a:fillRef>
          <a:effectRef idx="1">
            <a:schemeClr val="accent6"/>
          </a:effectRef>
          <a:fontRef idx="minor">
            <a:schemeClr val="tx1"/>
          </a:fontRef>
        </p:style>
      </p:cxnSp>
      <p:sp>
        <p:nvSpPr>
          <p:cNvPr id="20" name="TextBox 19">
            <a:extLst>
              <a:ext uri="{FF2B5EF4-FFF2-40B4-BE49-F238E27FC236}">
                <a16:creationId xmlns:a16="http://schemas.microsoft.com/office/drawing/2014/main" id="{D2F12A8B-959B-6B50-6146-D6E3E4882B71}"/>
              </a:ext>
            </a:extLst>
          </p:cNvPr>
          <p:cNvSpPr txBox="1"/>
          <p:nvPr/>
        </p:nvSpPr>
        <p:spPr>
          <a:xfrm>
            <a:off x="3870782" y="5280030"/>
            <a:ext cx="1649154" cy="584775"/>
          </a:xfrm>
          <a:prstGeom prst="rect">
            <a:avLst/>
          </a:prstGeom>
          <a:noFill/>
        </p:spPr>
        <p:txBody>
          <a:bodyPr wrap="square" rtlCol="0">
            <a:spAutoFit/>
          </a:bodyPr>
          <a:lstStyle/>
          <a:p>
            <a:r>
              <a:rPr lang="en-CH" sz="1600" b="1" dirty="0">
                <a:solidFill>
                  <a:schemeClr val="bg1"/>
                </a:solidFill>
              </a:rPr>
              <a:t>Movable table </a:t>
            </a:r>
          </a:p>
          <a:p>
            <a:r>
              <a:rPr lang="en-CH" sz="1600" b="1" dirty="0">
                <a:solidFill>
                  <a:schemeClr val="bg1"/>
                </a:solidFill>
              </a:rPr>
              <a:t>on MONTRAC</a:t>
            </a:r>
          </a:p>
        </p:txBody>
      </p:sp>
      <p:sp>
        <p:nvSpPr>
          <p:cNvPr id="22" name="TextBox 21">
            <a:extLst>
              <a:ext uri="{FF2B5EF4-FFF2-40B4-BE49-F238E27FC236}">
                <a16:creationId xmlns:a16="http://schemas.microsoft.com/office/drawing/2014/main" id="{4B507E61-E40A-8B7C-DD2C-1522F16E1B58}"/>
              </a:ext>
            </a:extLst>
          </p:cNvPr>
          <p:cNvSpPr txBox="1"/>
          <p:nvPr/>
        </p:nvSpPr>
        <p:spPr>
          <a:xfrm>
            <a:off x="3924676" y="4898286"/>
            <a:ext cx="1591138" cy="338554"/>
          </a:xfrm>
          <a:prstGeom prst="rect">
            <a:avLst/>
          </a:prstGeom>
          <a:noFill/>
        </p:spPr>
        <p:txBody>
          <a:bodyPr wrap="square" rtlCol="0">
            <a:spAutoFit/>
          </a:bodyPr>
          <a:lstStyle/>
          <a:p>
            <a:r>
              <a:rPr lang="fr-CH" sz="1600" b="1" dirty="0">
                <a:solidFill>
                  <a:schemeClr val="tx2"/>
                </a:solidFill>
              </a:rPr>
              <a:t>C</a:t>
            </a:r>
            <a:r>
              <a:rPr lang="en-CH" sz="1600" b="1" dirty="0">
                <a:solidFill>
                  <a:schemeClr val="tx2"/>
                </a:solidFill>
              </a:rPr>
              <a:t>able chain</a:t>
            </a:r>
          </a:p>
        </p:txBody>
      </p:sp>
      <p:cxnSp>
        <p:nvCxnSpPr>
          <p:cNvPr id="23" name="Straight Arrow Connector 22">
            <a:extLst>
              <a:ext uri="{FF2B5EF4-FFF2-40B4-BE49-F238E27FC236}">
                <a16:creationId xmlns:a16="http://schemas.microsoft.com/office/drawing/2014/main" id="{831BA086-571C-A7E9-A6DA-F1AFE2BC8491}"/>
              </a:ext>
            </a:extLst>
          </p:cNvPr>
          <p:cNvCxnSpPr>
            <a:cxnSpLocks/>
          </p:cNvCxnSpPr>
          <p:nvPr/>
        </p:nvCxnSpPr>
        <p:spPr bwMode="auto">
          <a:xfrm flipV="1">
            <a:off x="5186077" y="4077654"/>
            <a:ext cx="1016770" cy="815189"/>
          </a:xfrm>
          <a:prstGeom prst="straightConnector1">
            <a:avLst/>
          </a:prstGeom>
          <a:ln w="28575">
            <a:solidFill>
              <a:schemeClr val="tx2"/>
            </a:solidFill>
            <a:tailEnd type="triangle"/>
          </a:ln>
        </p:spPr>
        <p:style>
          <a:lnRef idx="2">
            <a:schemeClr val="accent6"/>
          </a:lnRef>
          <a:fillRef idx="0">
            <a:schemeClr val="accent6"/>
          </a:fillRef>
          <a:effectRef idx="1">
            <a:schemeClr val="accent6"/>
          </a:effectRef>
          <a:fontRef idx="minor">
            <a:schemeClr val="tx1"/>
          </a:fontRef>
        </p:style>
      </p:cxnSp>
      <p:sp>
        <p:nvSpPr>
          <p:cNvPr id="32" name="TextBox 31">
            <a:extLst>
              <a:ext uri="{FF2B5EF4-FFF2-40B4-BE49-F238E27FC236}">
                <a16:creationId xmlns:a16="http://schemas.microsoft.com/office/drawing/2014/main" id="{527C975E-F7EB-73F7-16FA-9C68E9FC99E8}"/>
              </a:ext>
            </a:extLst>
          </p:cNvPr>
          <p:cNvSpPr txBox="1"/>
          <p:nvPr/>
        </p:nvSpPr>
        <p:spPr>
          <a:xfrm>
            <a:off x="8354813" y="6086401"/>
            <a:ext cx="1885131" cy="138499"/>
          </a:xfrm>
          <a:prstGeom prst="rect">
            <a:avLst/>
          </a:prstGeom>
          <a:noFill/>
        </p:spPr>
        <p:txBody>
          <a:bodyPr wrap="none" lIns="0" tIns="0" rIns="0" bIns="0" rtlCol="0">
            <a:spAutoFit/>
          </a:bodyPr>
          <a:lstStyle/>
          <a:p>
            <a:pPr algn="l"/>
            <a:r>
              <a:rPr lang="en-GB" sz="900" dirty="0">
                <a:solidFill>
                  <a:schemeClr val="tx2"/>
                </a:solidFill>
              </a:rPr>
              <a:t>https://indico.cern.ch/event/1211404/</a:t>
            </a:r>
          </a:p>
        </p:txBody>
      </p:sp>
    </p:spTree>
    <p:extLst>
      <p:ext uri="{BB962C8B-B14F-4D97-AF65-F5344CB8AC3E}">
        <p14:creationId xmlns:p14="http://schemas.microsoft.com/office/powerpoint/2010/main" val="2499359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7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04FE9-2310-305A-2A04-034104418DCC}"/>
              </a:ext>
            </a:extLst>
          </p:cNvPr>
          <p:cNvSpPr>
            <a:spLocks noGrp="1"/>
          </p:cNvSpPr>
          <p:nvPr>
            <p:ph type="title"/>
          </p:nvPr>
        </p:nvSpPr>
        <p:spPr/>
        <p:txBody>
          <a:bodyPr/>
          <a:lstStyle/>
          <a:p>
            <a:r>
              <a:rPr lang="en-GB" dirty="0"/>
              <a:t>Air scattering</a:t>
            </a:r>
          </a:p>
        </p:txBody>
      </p:sp>
      <p:sp>
        <p:nvSpPr>
          <p:cNvPr id="3" name="Content Placeholder 2">
            <a:extLst>
              <a:ext uri="{FF2B5EF4-FFF2-40B4-BE49-F238E27FC236}">
                <a16:creationId xmlns:a16="http://schemas.microsoft.com/office/drawing/2014/main" id="{3F6D43C8-F55D-C155-5FAB-B08DC03D9249}"/>
              </a:ext>
            </a:extLst>
          </p:cNvPr>
          <p:cNvSpPr>
            <a:spLocks noGrp="1"/>
          </p:cNvSpPr>
          <p:nvPr>
            <p:ph sz="half" idx="1"/>
          </p:nvPr>
        </p:nvSpPr>
        <p:spPr>
          <a:xfrm>
            <a:off x="407987" y="1598657"/>
            <a:ext cx="5620279" cy="4531209"/>
          </a:xfrm>
        </p:spPr>
        <p:txBody>
          <a:bodyPr>
            <a:normAutofit/>
          </a:bodyPr>
          <a:lstStyle/>
          <a:p>
            <a:pPr>
              <a:lnSpc>
                <a:spcPct val="150000"/>
              </a:lnSpc>
            </a:pPr>
            <a:r>
              <a:rPr lang="en-GB" b="0" dirty="0"/>
              <a:t>Transfer line to IRRAD/CHARM has large </a:t>
            </a:r>
            <a:r>
              <a:rPr lang="en-GB" dirty="0"/>
              <a:t>air regions</a:t>
            </a:r>
          </a:p>
          <a:p>
            <a:pPr marL="342900" indent="-342900">
              <a:lnSpc>
                <a:spcPct val="150000"/>
              </a:lnSpc>
              <a:buFont typeface="Arial" panose="020B0604020202020204" pitchFamily="34" charset="0"/>
              <a:buChar char="•"/>
            </a:pPr>
            <a:r>
              <a:rPr lang="en-US" b="0" dirty="0"/>
              <a:t>The transfer line is scaled with energy but does not account for </a:t>
            </a:r>
            <a:r>
              <a:rPr lang="en-US" dirty="0"/>
              <a:t>straggling</a:t>
            </a:r>
            <a:r>
              <a:rPr lang="en-US" b="0" dirty="0"/>
              <a:t> effect (i.e. energy loss)</a:t>
            </a:r>
          </a:p>
          <a:p>
            <a:pPr marL="342900" indent="-342900">
              <a:lnSpc>
                <a:spcPct val="150000"/>
              </a:lnSpc>
              <a:buFont typeface="Arial" panose="020B0604020202020204" pitchFamily="34" charset="0"/>
              <a:buChar char="•"/>
            </a:pPr>
            <a:r>
              <a:rPr lang="en-US" b="0" dirty="0"/>
              <a:t>Increase of </a:t>
            </a:r>
            <a:r>
              <a:rPr lang="en-US" dirty="0"/>
              <a:t>beam size </a:t>
            </a:r>
            <a:r>
              <a:rPr lang="en-US" b="0" dirty="0"/>
              <a:t>through Multi-Coulomb Scattering</a:t>
            </a:r>
          </a:p>
          <a:p>
            <a:pPr marL="342900" indent="-342900">
              <a:lnSpc>
                <a:spcPct val="150000"/>
              </a:lnSpc>
              <a:buFont typeface="Arial" panose="020B0604020202020204" pitchFamily="34" charset="0"/>
              <a:buChar char="•"/>
            </a:pPr>
            <a:r>
              <a:rPr lang="en-US" dirty="0"/>
              <a:t>Transmission</a:t>
            </a:r>
            <a:r>
              <a:rPr lang="en-US" b="0" dirty="0"/>
              <a:t> difficulty of low energy beam</a:t>
            </a:r>
          </a:p>
        </p:txBody>
      </p:sp>
      <p:sp>
        <p:nvSpPr>
          <p:cNvPr id="4" name="Date Placeholder 3">
            <a:extLst>
              <a:ext uri="{FF2B5EF4-FFF2-40B4-BE49-F238E27FC236}">
                <a16:creationId xmlns:a16="http://schemas.microsoft.com/office/drawing/2014/main" id="{CBF33F8F-142B-B61F-A7B6-20CAD5784459}"/>
              </a:ext>
            </a:extLst>
          </p:cNvPr>
          <p:cNvSpPr>
            <a:spLocks noGrp="1"/>
          </p:cNvSpPr>
          <p:nvPr>
            <p:ph type="dt" sz="half" idx="14"/>
          </p:nvPr>
        </p:nvSpPr>
        <p:spPr/>
        <p:txBody>
          <a:bodyPr/>
          <a:lstStyle/>
          <a:p>
            <a:r>
              <a:rPr lang="en-US"/>
              <a:t>25.10.2022</a:t>
            </a:r>
            <a:endParaRPr lang="en-US" dirty="0"/>
          </a:p>
        </p:txBody>
      </p:sp>
      <p:sp>
        <p:nvSpPr>
          <p:cNvPr id="5" name="Footer Placeholder 4">
            <a:extLst>
              <a:ext uri="{FF2B5EF4-FFF2-40B4-BE49-F238E27FC236}">
                <a16:creationId xmlns:a16="http://schemas.microsoft.com/office/drawing/2014/main" id="{52A67100-FF87-CB1D-3ECF-CD6B8F01C149}"/>
              </a:ext>
            </a:extLst>
          </p:cNvPr>
          <p:cNvSpPr>
            <a:spLocks noGrp="1"/>
          </p:cNvSpPr>
          <p:nvPr>
            <p:ph type="ftr" sz="quarter" idx="15"/>
          </p:nvPr>
        </p:nvSpPr>
        <p:spPr/>
        <p:txBody>
          <a:bodyPr/>
          <a:lstStyle/>
          <a:p>
            <a:r>
              <a:rPr lang="en-GB"/>
              <a:t>E. JOHNSON | Ion transport to the East Area for CHIMERA</a:t>
            </a:r>
            <a:endParaRPr lang="en-US" dirty="0"/>
          </a:p>
        </p:txBody>
      </p:sp>
      <p:sp>
        <p:nvSpPr>
          <p:cNvPr id="6" name="Slide Number Placeholder 5">
            <a:extLst>
              <a:ext uri="{FF2B5EF4-FFF2-40B4-BE49-F238E27FC236}">
                <a16:creationId xmlns:a16="http://schemas.microsoft.com/office/drawing/2014/main" id="{D65C4DB3-CF93-6ACC-F682-54DE0B012FD2}"/>
              </a:ext>
            </a:extLst>
          </p:cNvPr>
          <p:cNvSpPr>
            <a:spLocks noGrp="1"/>
          </p:cNvSpPr>
          <p:nvPr>
            <p:ph type="sldNum" sz="quarter" idx="16"/>
          </p:nvPr>
        </p:nvSpPr>
        <p:spPr/>
        <p:txBody>
          <a:bodyPr/>
          <a:lstStyle/>
          <a:p>
            <a:fld id="{36B5EA5A-BC32-A742-B11B-8E7414D5B535}" type="slidenum">
              <a:rPr lang="en-US" smtClean="0"/>
              <a:pPr/>
              <a:t>13</a:t>
            </a:fld>
            <a:endParaRPr lang="en-US" dirty="0"/>
          </a:p>
        </p:txBody>
      </p:sp>
      <p:pic>
        <p:nvPicPr>
          <p:cNvPr id="7" name="Picture 6">
            <a:extLst>
              <a:ext uri="{FF2B5EF4-FFF2-40B4-BE49-F238E27FC236}">
                <a16:creationId xmlns:a16="http://schemas.microsoft.com/office/drawing/2014/main" id="{A1F3EE44-E611-2B98-594D-45BFDD5999BB}"/>
              </a:ext>
            </a:extLst>
          </p:cNvPr>
          <p:cNvPicPr>
            <a:picLocks noChangeAspect="1"/>
          </p:cNvPicPr>
          <p:nvPr/>
        </p:nvPicPr>
        <p:blipFill>
          <a:blip r:embed="rId2"/>
          <a:srcRect/>
          <a:stretch/>
        </p:blipFill>
        <p:spPr>
          <a:xfrm>
            <a:off x="6062474" y="1185334"/>
            <a:ext cx="5883994" cy="4326466"/>
          </a:xfrm>
          <a:prstGeom prst="rect">
            <a:avLst/>
          </a:prstGeom>
        </p:spPr>
      </p:pic>
      <p:sp>
        <p:nvSpPr>
          <p:cNvPr id="8" name="Rectangle 7">
            <a:extLst>
              <a:ext uri="{FF2B5EF4-FFF2-40B4-BE49-F238E27FC236}">
                <a16:creationId xmlns:a16="http://schemas.microsoft.com/office/drawing/2014/main" id="{4A1F7FC1-8540-32D6-F816-2302C516093D}"/>
              </a:ext>
            </a:extLst>
          </p:cNvPr>
          <p:cNvSpPr/>
          <p:nvPr/>
        </p:nvSpPr>
        <p:spPr>
          <a:xfrm>
            <a:off x="6028266" y="5722715"/>
            <a:ext cx="5952410" cy="400110"/>
          </a:xfrm>
          <a:prstGeom prst="rect">
            <a:avLst/>
          </a:prstGeom>
          <a:noFill/>
        </p:spPr>
        <p:txBody>
          <a:bodyPr wrap="square" lIns="91440" tIns="45720" rIns="91440" bIns="45720">
            <a:spAutoFit/>
          </a:bodyPr>
          <a:lstStyle/>
          <a:p>
            <a:r>
              <a:rPr lang="en-GB" sz="2000" b="0" cap="none" spc="0" dirty="0">
                <a:ln w="0"/>
                <a:effectLst>
                  <a:outerShdw blurRad="38100" dist="19050" dir="2700000" algn="tl" rotWithShape="0">
                    <a:schemeClr val="dk1">
                      <a:alpha val="40000"/>
                    </a:schemeClr>
                  </a:outerShdw>
                </a:effectLst>
              </a:rPr>
              <a:t>Thanks Gianni and Frederik for Xsuite example ! 😊</a:t>
            </a:r>
          </a:p>
        </p:txBody>
      </p:sp>
    </p:spTree>
    <p:extLst>
      <p:ext uri="{BB962C8B-B14F-4D97-AF65-F5344CB8AC3E}">
        <p14:creationId xmlns:p14="http://schemas.microsoft.com/office/powerpoint/2010/main" val="68433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D80A8-FF59-48CA-C0C3-70D40E4B6465}"/>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4797164B-0932-F65F-DF41-CD627C87400D}"/>
              </a:ext>
            </a:extLst>
          </p:cNvPr>
          <p:cNvSpPr>
            <a:spLocks noGrp="1"/>
          </p:cNvSpPr>
          <p:nvPr>
            <p:ph type="dt" sz="half" idx="14"/>
          </p:nvPr>
        </p:nvSpPr>
        <p:spPr/>
        <p:txBody>
          <a:bodyPr/>
          <a:lstStyle/>
          <a:p>
            <a:r>
              <a:rPr lang="de-CH"/>
              <a:t>12/02/2024</a:t>
            </a:r>
            <a:endParaRPr lang="en-US"/>
          </a:p>
        </p:txBody>
      </p:sp>
      <p:sp>
        <p:nvSpPr>
          <p:cNvPr id="6" name="Footer Placeholder 5">
            <a:extLst>
              <a:ext uri="{FF2B5EF4-FFF2-40B4-BE49-F238E27FC236}">
                <a16:creationId xmlns:a16="http://schemas.microsoft.com/office/drawing/2014/main" id="{9F78C006-782F-C4F2-15CD-A977C09DEFB6}"/>
              </a:ext>
            </a:extLst>
          </p:cNvPr>
          <p:cNvSpPr>
            <a:spLocks noGrp="1"/>
          </p:cNvSpPr>
          <p:nvPr>
            <p:ph type="ftr" sz="quarter" idx="15"/>
          </p:nvPr>
        </p:nvSpPr>
        <p:spPr/>
        <p:txBody>
          <a:bodyPr/>
          <a:lstStyle/>
          <a:p>
            <a:r>
              <a:rPr lang="en-US"/>
              <a:t>Eliott JOHNSON | Slow Extraction Workshop 2024</a:t>
            </a:r>
          </a:p>
        </p:txBody>
      </p:sp>
      <p:sp>
        <p:nvSpPr>
          <p:cNvPr id="7" name="Slide Number Placeholder 6">
            <a:extLst>
              <a:ext uri="{FF2B5EF4-FFF2-40B4-BE49-F238E27FC236}">
                <a16:creationId xmlns:a16="http://schemas.microsoft.com/office/drawing/2014/main" id="{C587BFD0-1743-4F56-9E45-278575C6256F}"/>
              </a:ext>
            </a:extLst>
          </p:cNvPr>
          <p:cNvSpPr>
            <a:spLocks noGrp="1"/>
          </p:cNvSpPr>
          <p:nvPr>
            <p:ph type="sldNum" sz="quarter" idx="16"/>
          </p:nvPr>
        </p:nvSpPr>
        <p:spPr/>
        <p:txBody>
          <a:bodyPr/>
          <a:lstStyle/>
          <a:p>
            <a:fld id="{874B52BB-ACDE-904E-A559-8EF2DA0CDFCF}" type="slidenum">
              <a:rPr lang="en-US" smtClean="0"/>
              <a:t>14</a:t>
            </a:fld>
            <a:endParaRPr lang="en-US"/>
          </a:p>
        </p:txBody>
      </p:sp>
      <p:sp>
        <p:nvSpPr>
          <p:cNvPr id="8" name="Title 1">
            <a:extLst>
              <a:ext uri="{FF2B5EF4-FFF2-40B4-BE49-F238E27FC236}">
                <a16:creationId xmlns:a16="http://schemas.microsoft.com/office/drawing/2014/main" id="{A3B029E2-A5FD-2E41-A166-6078CE1015DA}"/>
              </a:ext>
            </a:extLst>
          </p:cNvPr>
          <p:cNvSpPr txBox="1">
            <a:spLocks/>
          </p:cNvSpPr>
          <p:nvPr/>
        </p:nvSpPr>
        <p:spPr>
          <a:xfrm>
            <a:off x="407987" y="424005"/>
            <a:ext cx="5616574" cy="10657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endParaRPr lang="en-US"/>
          </a:p>
        </p:txBody>
      </p:sp>
      <p:pic>
        <p:nvPicPr>
          <p:cNvPr id="9" name="Picture 8">
            <a:extLst>
              <a:ext uri="{FF2B5EF4-FFF2-40B4-BE49-F238E27FC236}">
                <a16:creationId xmlns:a16="http://schemas.microsoft.com/office/drawing/2014/main" id="{66821F0D-2C3D-0A5F-68D3-AC2AECC62327}"/>
              </a:ext>
            </a:extLst>
          </p:cNvPr>
          <p:cNvPicPr>
            <a:picLocks noChangeAspect="1"/>
          </p:cNvPicPr>
          <p:nvPr/>
        </p:nvPicPr>
        <p:blipFill rotWithShape="1">
          <a:blip r:embed="rId2"/>
          <a:srcRect l="51011" t="64697" r="17059" b="6813"/>
          <a:stretch/>
        </p:blipFill>
        <p:spPr>
          <a:xfrm>
            <a:off x="4132" y="508578"/>
            <a:ext cx="12187868" cy="5592703"/>
          </a:xfrm>
          <a:prstGeom prst="rect">
            <a:avLst/>
          </a:prstGeom>
        </p:spPr>
      </p:pic>
      <p:sp>
        <p:nvSpPr>
          <p:cNvPr id="19" name="TextBox 18">
            <a:extLst>
              <a:ext uri="{FF2B5EF4-FFF2-40B4-BE49-F238E27FC236}">
                <a16:creationId xmlns:a16="http://schemas.microsoft.com/office/drawing/2014/main" id="{F80CEF86-8D3B-DBB0-3CD5-312AF5920896}"/>
              </a:ext>
            </a:extLst>
          </p:cNvPr>
          <p:cNvSpPr txBox="1"/>
          <p:nvPr/>
        </p:nvSpPr>
        <p:spPr>
          <a:xfrm>
            <a:off x="4849773" y="1005273"/>
            <a:ext cx="1189997" cy="503590"/>
          </a:xfrm>
          <a:prstGeom prst="rect">
            <a:avLst/>
          </a:prstGeom>
          <a:solidFill>
            <a:schemeClr val="bg1"/>
          </a:solidFill>
          <a:ln>
            <a:solidFill>
              <a:schemeClr val="tx2"/>
            </a:solidFill>
          </a:ln>
        </p:spPr>
        <p:txBody>
          <a:bodyPr wrap="none" lIns="36000" tIns="36000" rIns="36000" bIns="36000" rtlCol="0">
            <a:spAutoFit/>
          </a:bodyPr>
          <a:lstStyle/>
          <a:p>
            <a:pPr algn="l"/>
            <a:r>
              <a:rPr lang="en-US" sz="2800" dirty="0"/>
              <a:t>IRRAD</a:t>
            </a:r>
          </a:p>
        </p:txBody>
      </p:sp>
      <p:cxnSp>
        <p:nvCxnSpPr>
          <p:cNvPr id="18" name="Elbow Connector 17">
            <a:extLst>
              <a:ext uri="{FF2B5EF4-FFF2-40B4-BE49-F238E27FC236}">
                <a16:creationId xmlns:a16="http://schemas.microsoft.com/office/drawing/2014/main" id="{1FA18D7A-D1C9-D61C-2732-464045DBA5D7}"/>
              </a:ext>
            </a:extLst>
          </p:cNvPr>
          <p:cNvCxnSpPr>
            <a:cxnSpLocks/>
          </p:cNvCxnSpPr>
          <p:nvPr/>
        </p:nvCxnSpPr>
        <p:spPr>
          <a:xfrm rot="10800000">
            <a:off x="4783667" y="2150534"/>
            <a:ext cx="5537200" cy="914401"/>
          </a:xfrm>
          <a:prstGeom prst="bentConnector3">
            <a:avLst>
              <a:gd name="adj1" fmla="val 0"/>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7BF554C3-7079-95F9-2BAB-FD45A9EE635B}"/>
              </a:ext>
            </a:extLst>
          </p:cNvPr>
          <p:cNvSpPr txBox="1"/>
          <p:nvPr/>
        </p:nvSpPr>
        <p:spPr>
          <a:xfrm>
            <a:off x="6497365" y="1698683"/>
            <a:ext cx="3886200" cy="349702"/>
          </a:xfrm>
          <a:prstGeom prst="rect">
            <a:avLst/>
          </a:prstGeom>
          <a:solidFill>
            <a:schemeClr val="bg1"/>
          </a:solidFill>
        </p:spPr>
        <p:txBody>
          <a:bodyPr wrap="square" lIns="36000" tIns="36000" rIns="36000" bIns="36000" rtlCol="0">
            <a:spAutoFit/>
          </a:bodyPr>
          <a:lstStyle/>
          <a:p>
            <a:pPr algn="l"/>
            <a:r>
              <a:rPr lang="en-US" dirty="0"/>
              <a:t>Move from CHARM to IRRAD Table 1</a:t>
            </a:r>
          </a:p>
        </p:txBody>
      </p:sp>
      <p:sp>
        <p:nvSpPr>
          <p:cNvPr id="25" name="Rectangle 24">
            <a:extLst>
              <a:ext uri="{FF2B5EF4-FFF2-40B4-BE49-F238E27FC236}">
                <a16:creationId xmlns:a16="http://schemas.microsoft.com/office/drawing/2014/main" id="{2BBEC1E4-BB1E-2106-A34F-F5F7F530E4B0}"/>
              </a:ext>
            </a:extLst>
          </p:cNvPr>
          <p:cNvSpPr/>
          <p:nvPr/>
        </p:nvSpPr>
        <p:spPr>
          <a:xfrm rot="398531">
            <a:off x="3897080" y="2018284"/>
            <a:ext cx="6460581" cy="822788"/>
          </a:xfrm>
          <a:prstGeom prst="rect">
            <a:avLst/>
          </a:prstGeom>
          <a:solidFill>
            <a:srgbClr val="B9CFFF">
              <a:alpha val="69804"/>
            </a:srgb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4988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par>
                          <p:cTn id="7" fill="hold">
                            <p:stCondLst>
                              <p:cond delay="0"/>
                            </p:stCondLst>
                            <p:childTnLst>
                              <p:par>
                                <p:cTn id="8" presetID="27" presetClass="emph" presetSubtype="0" repeatCount="2000" fill="remove" grpId="0" nodeType="afterEffect">
                                  <p:stCondLst>
                                    <p:cond delay="0"/>
                                  </p:stCondLst>
                                  <p:childTnLst>
                                    <p:animClr clrSpc="rgb" dir="cw">
                                      <p:cBhvr override="childStyle">
                                        <p:cTn id="9" dur="500" autoRev="1" fill="remove"/>
                                        <p:tgtEl>
                                          <p:spTgt spid="25"/>
                                        </p:tgtEl>
                                        <p:attrNameLst>
                                          <p:attrName>style.color</p:attrName>
                                        </p:attrNameLst>
                                      </p:cBhvr>
                                      <p:to>
                                        <a:schemeClr val="bg1"/>
                                      </p:to>
                                    </p:animClr>
                                    <p:animClr clrSpc="rgb" dir="cw">
                                      <p:cBhvr>
                                        <p:cTn id="10" dur="500" autoRev="1" fill="remove"/>
                                        <p:tgtEl>
                                          <p:spTgt spid="25"/>
                                        </p:tgtEl>
                                        <p:attrNameLst>
                                          <p:attrName>fillcolor</p:attrName>
                                        </p:attrNameLst>
                                      </p:cBhvr>
                                      <p:to>
                                        <a:schemeClr val="bg1"/>
                                      </p:to>
                                    </p:animClr>
                                    <p:set>
                                      <p:cBhvr>
                                        <p:cTn id="11" dur="500" autoRev="1" fill="remove"/>
                                        <p:tgtEl>
                                          <p:spTgt spid="25"/>
                                        </p:tgtEl>
                                        <p:attrNameLst>
                                          <p:attrName>fill.type</p:attrName>
                                        </p:attrNameLst>
                                      </p:cBhvr>
                                      <p:to>
                                        <p:strVal val="solid"/>
                                      </p:to>
                                    </p:set>
                                    <p:set>
                                      <p:cBhvr>
                                        <p:cTn id="12" dur="500" autoRev="1" fill="remove"/>
                                        <p:tgtEl>
                                          <p:spTgt spid="25"/>
                                        </p:tgtEl>
                                        <p:attrNameLst>
                                          <p:attrName>fill.on</p:attrName>
                                        </p:attrNameLst>
                                      </p:cBhvr>
                                      <p:to>
                                        <p:strVal val="tru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xit" presetSubtype="0" fill="hold" grpId="2" nodeType="withEffect">
                                  <p:stCondLst>
                                    <p:cond delay="0"/>
                                  </p:stCondLst>
                                  <p:childTnLst>
                                    <p:set>
                                      <p:cBhvr>
                                        <p:cTn id="18" dur="1" fill="hold">
                                          <p:stCondLst>
                                            <p:cond delay="0"/>
                                          </p:stCondLst>
                                        </p:cTn>
                                        <p:tgtEl>
                                          <p:spTgt spid="25"/>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5" grpId="1" animBg="1"/>
      <p:bldP spid="25" grpId="2"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ED2B0-1975-70C0-651F-BDF3D4666303}"/>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D6AFCFE-23E2-9A90-79B1-B72B2CF94222}"/>
              </a:ext>
            </a:extLst>
          </p:cNvPr>
          <p:cNvSpPr>
            <a:spLocks noGrp="1"/>
          </p:cNvSpPr>
          <p:nvPr>
            <p:ph type="title"/>
          </p:nvPr>
        </p:nvSpPr>
        <p:spPr>
          <a:xfrm>
            <a:off x="407988" y="373593"/>
            <a:ext cx="7030779" cy="1065742"/>
          </a:xfrm>
        </p:spPr>
        <p:txBody>
          <a:bodyPr/>
          <a:lstStyle/>
          <a:p>
            <a:r>
              <a:rPr lang="en-US" dirty="0"/>
              <a:t>Slow Extraction and technique</a:t>
            </a:r>
          </a:p>
        </p:txBody>
      </p:sp>
      <p:sp>
        <p:nvSpPr>
          <p:cNvPr id="4" name="Date Placeholder 3">
            <a:extLst>
              <a:ext uri="{FF2B5EF4-FFF2-40B4-BE49-F238E27FC236}">
                <a16:creationId xmlns:a16="http://schemas.microsoft.com/office/drawing/2014/main" id="{A1DABA3F-2FF8-BCB6-79DE-5B4FE6FD7BE0}"/>
              </a:ext>
            </a:extLst>
          </p:cNvPr>
          <p:cNvSpPr>
            <a:spLocks noGrp="1"/>
          </p:cNvSpPr>
          <p:nvPr>
            <p:ph type="dt" sz="half" idx="14"/>
          </p:nvPr>
        </p:nvSpPr>
        <p:spPr/>
        <p:txBody>
          <a:bodyPr/>
          <a:lstStyle/>
          <a:p>
            <a:r>
              <a:rPr lang="de-CH"/>
              <a:t>12/02/2024</a:t>
            </a:r>
            <a:endParaRPr lang="en-US"/>
          </a:p>
        </p:txBody>
      </p:sp>
      <p:sp>
        <p:nvSpPr>
          <p:cNvPr id="5" name="Footer Placeholder 4">
            <a:extLst>
              <a:ext uri="{FF2B5EF4-FFF2-40B4-BE49-F238E27FC236}">
                <a16:creationId xmlns:a16="http://schemas.microsoft.com/office/drawing/2014/main" id="{75C3AABC-AA61-7EC3-F692-C1D3AC1F142D}"/>
              </a:ext>
            </a:extLst>
          </p:cNvPr>
          <p:cNvSpPr>
            <a:spLocks noGrp="1"/>
          </p:cNvSpPr>
          <p:nvPr>
            <p:ph type="ftr" sz="quarter" idx="15"/>
          </p:nvPr>
        </p:nvSpPr>
        <p:spPr/>
        <p:txBody>
          <a:bodyPr/>
          <a:lstStyle/>
          <a:p>
            <a:r>
              <a:rPr lang="en-US"/>
              <a:t>Eliott JOHNSON | Slow Extraction Workshop 2024</a:t>
            </a:r>
          </a:p>
        </p:txBody>
      </p:sp>
      <p:sp>
        <p:nvSpPr>
          <p:cNvPr id="6" name="Slide Number Placeholder 5">
            <a:extLst>
              <a:ext uri="{FF2B5EF4-FFF2-40B4-BE49-F238E27FC236}">
                <a16:creationId xmlns:a16="http://schemas.microsoft.com/office/drawing/2014/main" id="{CFDC7EC3-DDEE-C683-7056-EBC78B847B6E}"/>
              </a:ext>
            </a:extLst>
          </p:cNvPr>
          <p:cNvSpPr>
            <a:spLocks noGrp="1"/>
          </p:cNvSpPr>
          <p:nvPr>
            <p:ph type="sldNum" sz="quarter" idx="16"/>
          </p:nvPr>
        </p:nvSpPr>
        <p:spPr/>
        <p:txBody>
          <a:bodyPr/>
          <a:lstStyle/>
          <a:p>
            <a:fld id="{874B52BB-ACDE-904E-A559-8EF2DA0CDFCF}" type="slidenum">
              <a:rPr lang="en-US" smtClean="0"/>
              <a:t>15</a:t>
            </a:fld>
            <a:endParaRPr lang="en-US"/>
          </a:p>
        </p:txBody>
      </p:sp>
      <p:sp>
        <p:nvSpPr>
          <p:cNvPr id="10" name="Content Placeholder 12">
            <a:extLst>
              <a:ext uri="{FF2B5EF4-FFF2-40B4-BE49-F238E27FC236}">
                <a16:creationId xmlns:a16="http://schemas.microsoft.com/office/drawing/2014/main" id="{3DA0317B-B798-EA5D-152F-31E0462D6379}"/>
              </a:ext>
            </a:extLst>
          </p:cNvPr>
          <p:cNvSpPr txBox="1">
            <a:spLocks/>
          </p:cNvSpPr>
          <p:nvPr/>
        </p:nvSpPr>
        <p:spPr>
          <a:xfrm>
            <a:off x="407988" y="1598658"/>
            <a:ext cx="5044294" cy="4608512"/>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spcAft>
                <a:spcPts val="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GB" b="0" dirty="0"/>
              <a:t>Uses magnetic septum </a:t>
            </a:r>
            <a:r>
              <a:rPr lang="en-GB" dirty="0"/>
              <a:t>SMH57</a:t>
            </a:r>
            <a:r>
              <a:rPr lang="en-GB" b="0" dirty="0"/>
              <a:t> and </a:t>
            </a:r>
            <a:r>
              <a:rPr lang="en-GB" dirty="0"/>
              <a:t>SMH61</a:t>
            </a:r>
          </a:p>
          <a:p>
            <a:pPr marL="342900" indent="-342900">
              <a:buFont typeface="Arial" panose="020B0604020202020204" pitchFamily="34" charset="0"/>
              <a:buChar char="•"/>
            </a:pPr>
            <a:r>
              <a:rPr lang="en-GB" dirty="0"/>
              <a:t>Bypass SEH23 </a:t>
            </a:r>
            <a:r>
              <a:rPr lang="en-GB" b="0" dirty="0"/>
              <a:t>(used only for p+)</a:t>
            </a:r>
          </a:p>
          <a:p>
            <a:pPr marL="666750" lvl="1" indent="-342900">
              <a:buFont typeface="Arial" panose="020B0604020202020204" pitchFamily="34" charset="0"/>
              <a:buChar char="•"/>
            </a:pPr>
            <a:r>
              <a:rPr lang="en-GB" dirty="0"/>
              <a:t>Windows would fully strip the beam</a:t>
            </a:r>
          </a:p>
          <a:p>
            <a:pPr marL="342900" indent="-342900">
              <a:buFont typeface="Arial" panose="020B0604020202020204" pitchFamily="34" charset="0"/>
              <a:buChar char="•"/>
            </a:pPr>
            <a:r>
              <a:rPr lang="en-GB" b="0" dirty="0"/>
              <a:t>Amplitude growth done with </a:t>
            </a:r>
            <a:r>
              <a:rPr lang="en-GB" dirty="0"/>
              <a:t>third order integer resonance</a:t>
            </a:r>
            <a:r>
              <a:rPr lang="en-GB" b="0" dirty="0"/>
              <a:t> and SX</a:t>
            </a:r>
          </a:p>
        </p:txBody>
      </p:sp>
      <p:pic>
        <p:nvPicPr>
          <p:cNvPr id="11" name="Picture 10" descr="A picture containing circuit, electronics&#10;&#10;Description automatically generated">
            <a:extLst>
              <a:ext uri="{FF2B5EF4-FFF2-40B4-BE49-F238E27FC236}">
                <a16:creationId xmlns:a16="http://schemas.microsoft.com/office/drawing/2014/main" id="{A1B56B0B-E401-F5D4-9A29-8A23363462D0}"/>
              </a:ext>
            </a:extLst>
          </p:cNvPr>
          <p:cNvPicPr>
            <a:picLocks noChangeAspect="1"/>
          </p:cNvPicPr>
          <p:nvPr/>
        </p:nvPicPr>
        <p:blipFill rotWithShape="1">
          <a:blip r:embed="rId2">
            <a:extLst>
              <a:ext uri="{28A0092B-C50C-407E-A947-70E740481C1C}">
                <a14:useLocalDpi xmlns:a14="http://schemas.microsoft.com/office/drawing/2010/main" val="0"/>
              </a:ext>
            </a:extLst>
          </a:blip>
          <a:srcRect l="23395" t="15930" r="17948"/>
          <a:stretch/>
        </p:blipFill>
        <p:spPr>
          <a:xfrm>
            <a:off x="5789475" y="1519260"/>
            <a:ext cx="6408689" cy="4685310"/>
          </a:xfrm>
          <a:prstGeom prst="rect">
            <a:avLst/>
          </a:prstGeom>
        </p:spPr>
      </p:pic>
      <p:pic>
        <p:nvPicPr>
          <p:cNvPr id="12" name="Picture Placeholder 10" descr="Diagram, venn diagram&#10;&#10;Description automatically generated">
            <a:extLst>
              <a:ext uri="{FF2B5EF4-FFF2-40B4-BE49-F238E27FC236}">
                <a16:creationId xmlns:a16="http://schemas.microsoft.com/office/drawing/2014/main" id="{F7D26CE4-4856-E375-E34C-0D57BE8DF29F}"/>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7050" r="58"/>
          <a:stretch/>
        </p:blipFill>
        <p:spPr>
          <a:xfrm>
            <a:off x="6934991" y="1469066"/>
            <a:ext cx="3906492" cy="3788366"/>
          </a:xfrm>
        </p:spPr>
      </p:pic>
    </p:spTree>
    <p:extLst>
      <p:ext uri="{BB962C8B-B14F-4D97-AF65-F5344CB8AC3E}">
        <p14:creationId xmlns:p14="http://schemas.microsoft.com/office/powerpoint/2010/main" val="3203951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47409-3909-530A-AF89-14C87452C190}"/>
              </a:ext>
            </a:extLst>
          </p:cNvPr>
          <p:cNvSpPr>
            <a:spLocks noGrp="1"/>
          </p:cNvSpPr>
          <p:nvPr>
            <p:ph type="title"/>
          </p:nvPr>
        </p:nvSpPr>
        <p:spPr/>
        <p:txBody>
          <a:bodyPr/>
          <a:lstStyle/>
          <a:p>
            <a:r>
              <a:rPr lang="en-GB" dirty="0"/>
              <a:t>Iteration on SX</a:t>
            </a:r>
          </a:p>
        </p:txBody>
      </p:sp>
      <p:sp>
        <p:nvSpPr>
          <p:cNvPr id="3" name="Content Placeholder 2">
            <a:extLst>
              <a:ext uri="{FF2B5EF4-FFF2-40B4-BE49-F238E27FC236}">
                <a16:creationId xmlns:a16="http://schemas.microsoft.com/office/drawing/2014/main" id="{BCF048A7-EDB1-0804-9535-15D1AEF175EE}"/>
              </a:ext>
            </a:extLst>
          </p:cNvPr>
          <p:cNvSpPr>
            <a:spLocks noGrp="1"/>
          </p:cNvSpPr>
          <p:nvPr>
            <p:ph sz="half" idx="1"/>
          </p:nvPr>
        </p:nvSpPr>
        <p:spPr>
          <a:xfrm>
            <a:off x="407987" y="1598658"/>
            <a:ext cx="8473985" cy="4686136"/>
          </a:xfrm>
        </p:spPr>
        <p:txBody>
          <a:bodyPr>
            <a:normAutofit/>
          </a:bodyPr>
          <a:lstStyle/>
          <a:p>
            <a:pPr marL="457200" indent="-457200">
              <a:buFont typeface="+mj-lt"/>
              <a:buAutoNum type="arabicPeriod"/>
            </a:pPr>
            <a:r>
              <a:rPr lang="en-GB" dirty="0"/>
              <a:t>Change tune Q with PFW, QSE, LEQ</a:t>
            </a:r>
          </a:p>
          <a:p>
            <a:pPr marL="666750" lvl="1" indent="-342900">
              <a:buFont typeface="Arial" panose="020B0604020202020204" pitchFamily="34" charset="0"/>
              <a:buChar char="•"/>
            </a:pPr>
            <a:r>
              <a:rPr lang="en-GB" dirty="0"/>
              <a:t>OK for high energy beams (5.3 GeV/u)</a:t>
            </a:r>
          </a:p>
          <a:p>
            <a:pPr marL="609600" lvl="1" indent="-285750"/>
            <a:r>
              <a:rPr lang="en-GB" dirty="0"/>
              <a:t>≤ 2 GeV/u no PFW</a:t>
            </a:r>
          </a:p>
          <a:p>
            <a:pPr marL="609600" lvl="1" indent="-285750"/>
            <a:r>
              <a:rPr lang="en-GB" dirty="0"/>
              <a:t>Bunch rotation</a:t>
            </a:r>
          </a:p>
          <a:p>
            <a:pPr marL="609600" lvl="1" indent="-285750"/>
            <a:r>
              <a:rPr lang="en-GB" dirty="0"/>
              <a:t>Flat QSE under resonance</a:t>
            </a:r>
          </a:p>
          <a:p>
            <a:pPr marL="609600" lvl="1" indent="-285750"/>
            <a:r>
              <a:rPr lang="en-GB" dirty="0"/>
              <a:t>Ramp tune with LEQ</a:t>
            </a:r>
          </a:p>
          <a:p>
            <a:pPr marL="457200" indent="-457200">
              <a:buFont typeface="+mj-lt"/>
              <a:buAutoNum type="arabicPeriod"/>
            </a:pPr>
            <a:r>
              <a:rPr lang="en-GB" dirty="0"/>
              <a:t>RF Knock-Out (RFKO)</a:t>
            </a:r>
          </a:p>
          <a:p>
            <a:pPr marL="666750" lvl="1" indent="-342900">
              <a:buFont typeface="Arial" panose="020B0604020202020204" pitchFamily="34" charset="0"/>
              <a:buChar char="•"/>
            </a:pPr>
            <a:r>
              <a:rPr lang="en-GB" dirty="0"/>
              <a:t>Constant extracted beam optics</a:t>
            </a:r>
          </a:p>
          <a:p>
            <a:pPr marL="666750" lvl="1" indent="-342900">
              <a:buFont typeface="Arial" panose="020B0604020202020204" pitchFamily="34" charset="0"/>
              <a:buChar char="•"/>
            </a:pPr>
            <a:r>
              <a:rPr lang="en-GB" dirty="0"/>
              <a:t>RF Excitation with transverse damper</a:t>
            </a:r>
          </a:p>
          <a:p>
            <a:pPr marL="666750" lvl="1" indent="-342900">
              <a:buFont typeface="Arial" panose="020B0604020202020204" pitchFamily="34" charset="0"/>
              <a:buChar char="•"/>
            </a:pPr>
            <a:r>
              <a:rPr lang="en-GB" dirty="0"/>
              <a:t>No bunch rotation (small </a:t>
            </a:r>
            <a:r>
              <a:rPr lang="en-GB" dirty="0" err="1"/>
              <a:t>dp</a:t>
            </a:r>
            <a:r>
              <a:rPr lang="en-GB" dirty="0"/>
              <a:t>/p)</a:t>
            </a:r>
          </a:p>
          <a:p>
            <a:pPr marL="666750" lvl="1" indent="-342900">
              <a:buFont typeface="Arial" panose="020B0604020202020204" pitchFamily="34" charset="0"/>
              <a:buChar char="•"/>
            </a:pPr>
            <a:r>
              <a:rPr lang="en-GB" b="1" dirty="0"/>
              <a:t>More stable at different energy </a:t>
            </a:r>
            <a:r>
              <a:rPr lang="en-GB" sz="1800" dirty="0">
                <a:effectLst/>
                <a:latin typeface="Calibri" panose="020F0502020204030204" pitchFamily="34" charset="0"/>
                <a:ea typeface="Times New Roman" panose="02020603050405020304" pitchFamily="18" charset="0"/>
              </a:rPr>
              <a:t>(no PFW and chirp on damper excitation </a:t>
            </a:r>
            <a:r>
              <a:rPr lang="en-GB" sz="1800" dirty="0" err="1">
                <a:effectLst/>
                <a:latin typeface="Calibri" panose="020F0502020204030204" pitchFamily="34" charset="0"/>
                <a:ea typeface="Times New Roman" panose="02020603050405020304" pitchFamily="18" charset="0"/>
              </a:rPr>
              <a:t>freq</a:t>
            </a:r>
            <a:r>
              <a:rPr lang="en-GB" sz="1800" dirty="0">
                <a:effectLst/>
                <a:latin typeface="Calibri" panose="020F0502020204030204" pitchFamily="34" charset="0"/>
                <a:ea typeface="Times New Roman" panose="02020603050405020304" pitchFamily="18" charset="0"/>
              </a:rPr>
              <a:t>)</a:t>
            </a:r>
            <a:endParaRPr lang="en-GB" dirty="0"/>
          </a:p>
          <a:p>
            <a:pPr marL="666750" lvl="1" indent="-342900">
              <a:buFont typeface="Arial" panose="020B0604020202020204" pitchFamily="34" charset="0"/>
              <a:buChar char="•"/>
            </a:pPr>
            <a:r>
              <a:rPr lang="en-GB" dirty="0"/>
              <a:t>Easier control of the beam intensity</a:t>
            </a:r>
          </a:p>
        </p:txBody>
      </p:sp>
      <p:pic>
        <p:nvPicPr>
          <p:cNvPr id="4" name="Picture 3">
            <a:extLst>
              <a:ext uri="{FF2B5EF4-FFF2-40B4-BE49-F238E27FC236}">
                <a16:creationId xmlns:a16="http://schemas.microsoft.com/office/drawing/2014/main" id="{7BB28803-72CE-4E94-59CF-C4A0219E480F}"/>
              </a:ext>
            </a:extLst>
          </p:cNvPr>
          <p:cNvPicPr>
            <a:picLocks noChangeAspect="1"/>
          </p:cNvPicPr>
          <p:nvPr/>
        </p:nvPicPr>
        <p:blipFill>
          <a:blip r:embed="rId2"/>
          <a:stretch>
            <a:fillRect/>
          </a:stretch>
        </p:blipFill>
        <p:spPr>
          <a:xfrm>
            <a:off x="9047081" y="906464"/>
            <a:ext cx="2912098" cy="2925867"/>
          </a:xfrm>
          <a:prstGeom prst="rect">
            <a:avLst/>
          </a:prstGeom>
        </p:spPr>
      </p:pic>
      <p:pic>
        <p:nvPicPr>
          <p:cNvPr id="6" name="Picture 5">
            <a:extLst>
              <a:ext uri="{FF2B5EF4-FFF2-40B4-BE49-F238E27FC236}">
                <a16:creationId xmlns:a16="http://schemas.microsoft.com/office/drawing/2014/main" id="{C9C42CC1-46F1-02D2-D057-24FB4B296CAD}"/>
              </a:ext>
            </a:extLst>
          </p:cNvPr>
          <p:cNvPicPr>
            <a:picLocks noChangeAspect="1"/>
          </p:cNvPicPr>
          <p:nvPr/>
        </p:nvPicPr>
        <p:blipFill rotWithShape="1">
          <a:blip r:embed="rId3"/>
          <a:srcRect b="29721"/>
          <a:stretch/>
        </p:blipFill>
        <p:spPr>
          <a:xfrm>
            <a:off x="8804224" y="4078036"/>
            <a:ext cx="2912098" cy="1705491"/>
          </a:xfrm>
          <a:prstGeom prst="rect">
            <a:avLst/>
          </a:prstGeom>
        </p:spPr>
      </p:pic>
      <p:grpSp>
        <p:nvGrpSpPr>
          <p:cNvPr id="5" name="Group 4">
            <a:extLst>
              <a:ext uri="{FF2B5EF4-FFF2-40B4-BE49-F238E27FC236}">
                <a16:creationId xmlns:a16="http://schemas.microsoft.com/office/drawing/2014/main" id="{48325B4A-A9BD-720B-B7AC-8AE0AE2C63A7}"/>
              </a:ext>
            </a:extLst>
          </p:cNvPr>
          <p:cNvGrpSpPr/>
          <p:nvPr/>
        </p:nvGrpSpPr>
        <p:grpSpPr>
          <a:xfrm>
            <a:off x="5203775" y="2455013"/>
            <a:ext cx="3678197" cy="1308507"/>
            <a:chOff x="6557479" y="840875"/>
            <a:chExt cx="4609757" cy="1727200"/>
          </a:xfrm>
        </p:grpSpPr>
        <p:pic>
          <p:nvPicPr>
            <p:cNvPr id="8" name="Content Placeholder 8" descr="Graphical user interface, chart, application&#10;&#10;Description automatically generated">
              <a:extLst>
                <a:ext uri="{FF2B5EF4-FFF2-40B4-BE49-F238E27FC236}">
                  <a16:creationId xmlns:a16="http://schemas.microsoft.com/office/drawing/2014/main" id="{F5CE5046-9E0C-F3BC-34C5-575CC7A32702}"/>
                </a:ext>
              </a:extLst>
            </p:cNvPr>
            <p:cNvPicPr>
              <a:picLocks noChangeAspect="1"/>
            </p:cNvPicPr>
            <p:nvPr/>
          </p:nvPicPr>
          <p:blipFill rotWithShape="1">
            <a:blip r:embed="rId4"/>
            <a:srcRect l="1305" t="52945" r="39131" b="26662"/>
            <a:stretch/>
          </p:blipFill>
          <p:spPr>
            <a:xfrm>
              <a:off x="6557479" y="840875"/>
              <a:ext cx="4609757" cy="1727200"/>
            </a:xfrm>
            <a:prstGeom prst="rect">
              <a:avLst/>
            </a:prstGeom>
          </p:spPr>
        </p:pic>
        <p:sp>
          <p:nvSpPr>
            <p:cNvPr id="9" name="TextBox 8">
              <a:extLst>
                <a:ext uri="{FF2B5EF4-FFF2-40B4-BE49-F238E27FC236}">
                  <a16:creationId xmlns:a16="http://schemas.microsoft.com/office/drawing/2014/main" id="{27AEAE02-E363-DC01-E281-55B2837D2FE2}"/>
                </a:ext>
              </a:extLst>
            </p:cNvPr>
            <p:cNvSpPr txBox="1"/>
            <p:nvPr/>
          </p:nvSpPr>
          <p:spPr>
            <a:xfrm>
              <a:off x="7026612" y="1968990"/>
              <a:ext cx="1601400" cy="215444"/>
            </a:xfrm>
            <a:prstGeom prst="rect">
              <a:avLst/>
            </a:prstGeom>
            <a:noFill/>
          </p:spPr>
          <p:txBody>
            <a:bodyPr wrap="none" lIns="0" tIns="0" rIns="0" bIns="0" rtlCol="0">
              <a:spAutoFit/>
            </a:bodyPr>
            <a:lstStyle/>
            <a:p>
              <a:pPr algn="l"/>
              <a:r>
                <a:rPr lang="en-GB" sz="1400" b="1" dirty="0">
                  <a:solidFill>
                    <a:schemeClr val="tx2"/>
                  </a:solidFill>
                </a:rPr>
                <a:t>Bare machine tune</a:t>
              </a:r>
            </a:p>
          </p:txBody>
        </p:sp>
        <p:cxnSp>
          <p:nvCxnSpPr>
            <p:cNvPr id="10" name="Straight Arrow Connector 9">
              <a:extLst>
                <a:ext uri="{FF2B5EF4-FFF2-40B4-BE49-F238E27FC236}">
                  <a16:creationId xmlns:a16="http://schemas.microsoft.com/office/drawing/2014/main" id="{A6694F92-84A6-A76E-3E56-BC9866391CB2}"/>
                </a:ext>
              </a:extLst>
            </p:cNvPr>
            <p:cNvCxnSpPr>
              <a:cxnSpLocks/>
            </p:cNvCxnSpPr>
            <p:nvPr/>
          </p:nvCxnSpPr>
          <p:spPr>
            <a:xfrm flipV="1">
              <a:off x="7676494" y="1571583"/>
              <a:ext cx="0" cy="35604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F2FD795-17E2-E0F7-781A-06D1C2525293}"/>
                </a:ext>
              </a:extLst>
            </p:cNvPr>
            <p:cNvSpPr txBox="1"/>
            <p:nvPr/>
          </p:nvSpPr>
          <p:spPr>
            <a:xfrm>
              <a:off x="9138485" y="1844414"/>
              <a:ext cx="875240" cy="215444"/>
            </a:xfrm>
            <a:prstGeom prst="rect">
              <a:avLst/>
            </a:prstGeom>
            <a:noFill/>
          </p:spPr>
          <p:txBody>
            <a:bodyPr wrap="none" lIns="0" tIns="0" rIns="0" bIns="0" rtlCol="0">
              <a:spAutoFit/>
            </a:bodyPr>
            <a:lstStyle/>
            <a:p>
              <a:pPr algn="l"/>
              <a:r>
                <a:rPr lang="en-GB" sz="1400" b="1" dirty="0">
                  <a:solidFill>
                    <a:schemeClr val="tx2"/>
                  </a:solidFill>
                </a:rPr>
                <a:t>Extraction</a:t>
              </a:r>
            </a:p>
          </p:txBody>
        </p:sp>
        <p:cxnSp>
          <p:nvCxnSpPr>
            <p:cNvPr id="13" name="Straight Arrow Connector 12">
              <a:extLst>
                <a:ext uri="{FF2B5EF4-FFF2-40B4-BE49-F238E27FC236}">
                  <a16:creationId xmlns:a16="http://schemas.microsoft.com/office/drawing/2014/main" id="{43EFD65B-459A-7AF4-6511-4D43E902FD26}"/>
                </a:ext>
              </a:extLst>
            </p:cNvPr>
            <p:cNvCxnSpPr>
              <a:cxnSpLocks/>
            </p:cNvCxnSpPr>
            <p:nvPr/>
          </p:nvCxnSpPr>
          <p:spPr>
            <a:xfrm flipV="1">
              <a:off x="9572682" y="1488867"/>
              <a:ext cx="0" cy="35604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7" name="Rectangle 6">
            <a:extLst>
              <a:ext uri="{FF2B5EF4-FFF2-40B4-BE49-F238E27FC236}">
                <a16:creationId xmlns:a16="http://schemas.microsoft.com/office/drawing/2014/main" id="{0D5269EA-2FF1-30B8-FE67-8179769B1DB6}"/>
              </a:ext>
            </a:extLst>
          </p:cNvPr>
          <p:cNvSpPr/>
          <p:nvPr/>
        </p:nvSpPr>
        <p:spPr>
          <a:xfrm>
            <a:off x="177421" y="3831905"/>
            <a:ext cx="11781758" cy="243241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lide Number Placeholder 13">
            <a:extLst>
              <a:ext uri="{FF2B5EF4-FFF2-40B4-BE49-F238E27FC236}">
                <a16:creationId xmlns:a16="http://schemas.microsoft.com/office/drawing/2014/main" id="{92712163-EDC8-1BCC-5DEB-B0C02F99D085}"/>
              </a:ext>
            </a:extLst>
          </p:cNvPr>
          <p:cNvSpPr>
            <a:spLocks noGrp="1"/>
          </p:cNvSpPr>
          <p:nvPr>
            <p:ph type="sldNum" sz="quarter" idx="16"/>
          </p:nvPr>
        </p:nvSpPr>
        <p:spPr/>
        <p:txBody>
          <a:bodyPr/>
          <a:lstStyle/>
          <a:p>
            <a:fld id="{4D59D78C-9B9C-44C7-9187-60CBC039CE9E}" type="slidenum">
              <a:rPr lang="en-GB" smtClean="0"/>
              <a:t>16</a:t>
            </a:fld>
            <a:endParaRPr lang="en-GB"/>
          </a:p>
        </p:txBody>
      </p:sp>
      <p:sp>
        <p:nvSpPr>
          <p:cNvPr id="11" name="TextBox 10">
            <a:extLst>
              <a:ext uri="{FF2B5EF4-FFF2-40B4-BE49-F238E27FC236}">
                <a16:creationId xmlns:a16="http://schemas.microsoft.com/office/drawing/2014/main" id="{60CE7C7C-88D3-C5C4-1C6F-3CA90AF75440}"/>
              </a:ext>
            </a:extLst>
          </p:cNvPr>
          <p:cNvSpPr txBox="1"/>
          <p:nvPr/>
        </p:nvSpPr>
        <p:spPr>
          <a:xfrm>
            <a:off x="8111313" y="5923812"/>
            <a:ext cx="3839904" cy="369332"/>
          </a:xfrm>
          <a:prstGeom prst="rect">
            <a:avLst/>
          </a:prstGeom>
          <a:noFill/>
        </p:spPr>
        <p:txBody>
          <a:bodyPr wrap="square" lIns="0" tIns="0" rIns="0" bIns="0" rtlCol="0">
            <a:spAutoFit/>
          </a:bodyPr>
          <a:lstStyle/>
          <a:p>
            <a:pPr algn="r"/>
            <a:r>
              <a:rPr lang="en-GB" sz="600" dirty="0">
                <a:effectLst/>
              </a:rPr>
              <a:t>[1]</a:t>
            </a:r>
          </a:p>
          <a:p>
            <a:pPr>
              <a:spcBef>
                <a:spcPts val="0"/>
              </a:spcBef>
              <a:spcAft>
                <a:spcPts val="0"/>
              </a:spcAft>
            </a:pPr>
            <a:r>
              <a:rPr lang="en-GB" sz="600" dirty="0">
                <a:effectLst/>
              </a:rPr>
              <a:t>L. </a:t>
            </a:r>
            <a:r>
              <a:rPr lang="en-GB" sz="600" dirty="0" err="1">
                <a:effectLst/>
              </a:rPr>
              <a:t>Badano</a:t>
            </a:r>
            <a:r>
              <a:rPr lang="en-GB" sz="600" dirty="0">
                <a:effectLst/>
              </a:rPr>
              <a:t> </a:t>
            </a:r>
            <a:r>
              <a:rPr lang="en-GB" sz="600" i="1" dirty="0">
                <a:effectLst/>
              </a:rPr>
              <a:t>et al.</a:t>
            </a:r>
            <a:r>
              <a:rPr lang="en-GB" sz="600" dirty="0">
                <a:effectLst/>
              </a:rPr>
              <a:t>, “Proton-Ion Medical Machine Study (PIMMS), 1,” CERN Document Server. Accessed: Dec. 16, 2022. [Online]. Available: </a:t>
            </a:r>
            <a:r>
              <a:rPr lang="en-GB" sz="600" dirty="0">
                <a:effectLst/>
                <a:hlinkClick r:id="rId5"/>
              </a:rPr>
              <a:t>https://cds.cern.ch/record/385378</a:t>
            </a:r>
            <a:endParaRPr lang="en-GB" sz="600" dirty="0">
              <a:effectLst/>
            </a:endParaRPr>
          </a:p>
          <a:p>
            <a:pPr algn="l"/>
            <a:endParaRPr lang="en-US" sz="600" dirty="0"/>
          </a:p>
        </p:txBody>
      </p:sp>
    </p:spTree>
    <p:extLst>
      <p:ext uri="{BB962C8B-B14F-4D97-AF65-F5344CB8AC3E}">
        <p14:creationId xmlns:p14="http://schemas.microsoft.com/office/powerpoint/2010/main" val="3646451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DDA4F-C0BB-7D8B-80B4-A1170CD3A5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B4F28B-622E-7166-4974-466BBF40297C}"/>
              </a:ext>
            </a:extLst>
          </p:cNvPr>
          <p:cNvSpPr>
            <a:spLocks noGrp="1"/>
          </p:cNvSpPr>
          <p:nvPr>
            <p:ph type="title"/>
          </p:nvPr>
        </p:nvSpPr>
        <p:spPr/>
        <p:txBody>
          <a:bodyPr/>
          <a:lstStyle/>
          <a:p>
            <a:r>
              <a:rPr lang="en-US" dirty="0"/>
              <a:t>Intensity PS</a:t>
            </a:r>
          </a:p>
        </p:txBody>
      </p:sp>
      <p:sp>
        <p:nvSpPr>
          <p:cNvPr id="5" name="Date Placeholder 4">
            <a:extLst>
              <a:ext uri="{FF2B5EF4-FFF2-40B4-BE49-F238E27FC236}">
                <a16:creationId xmlns:a16="http://schemas.microsoft.com/office/drawing/2014/main" id="{898975E5-FD0F-57C9-8CE7-4BE9D36E938C}"/>
              </a:ext>
            </a:extLst>
          </p:cNvPr>
          <p:cNvSpPr>
            <a:spLocks noGrp="1"/>
          </p:cNvSpPr>
          <p:nvPr>
            <p:ph type="dt" sz="half" idx="14"/>
          </p:nvPr>
        </p:nvSpPr>
        <p:spPr/>
        <p:txBody>
          <a:bodyPr/>
          <a:lstStyle/>
          <a:p>
            <a:r>
              <a:rPr lang="de-CH"/>
              <a:t>12/02/2024</a:t>
            </a:r>
            <a:endParaRPr lang="en-US"/>
          </a:p>
        </p:txBody>
      </p:sp>
      <p:sp>
        <p:nvSpPr>
          <p:cNvPr id="6" name="Footer Placeholder 5">
            <a:extLst>
              <a:ext uri="{FF2B5EF4-FFF2-40B4-BE49-F238E27FC236}">
                <a16:creationId xmlns:a16="http://schemas.microsoft.com/office/drawing/2014/main" id="{8A7653EC-384F-B5A1-03D8-8A4DEEFA451F}"/>
              </a:ext>
            </a:extLst>
          </p:cNvPr>
          <p:cNvSpPr>
            <a:spLocks noGrp="1"/>
          </p:cNvSpPr>
          <p:nvPr>
            <p:ph type="ftr" sz="quarter" idx="15"/>
          </p:nvPr>
        </p:nvSpPr>
        <p:spPr/>
        <p:txBody>
          <a:bodyPr/>
          <a:lstStyle/>
          <a:p>
            <a:r>
              <a:rPr lang="en-US"/>
              <a:t>Eliott JOHNSON | Slow Extraction Workshop 2024</a:t>
            </a:r>
          </a:p>
        </p:txBody>
      </p:sp>
      <p:sp>
        <p:nvSpPr>
          <p:cNvPr id="7" name="Slide Number Placeholder 6">
            <a:extLst>
              <a:ext uri="{FF2B5EF4-FFF2-40B4-BE49-F238E27FC236}">
                <a16:creationId xmlns:a16="http://schemas.microsoft.com/office/drawing/2014/main" id="{5B453964-D53C-2A65-AB69-99342F6E7513}"/>
              </a:ext>
            </a:extLst>
          </p:cNvPr>
          <p:cNvSpPr>
            <a:spLocks noGrp="1"/>
          </p:cNvSpPr>
          <p:nvPr>
            <p:ph type="sldNum" sz="quarter" idx="16"/>
          </p:nvPr>
        </p:nvSpPr>
        <p:spPr/>
        <p:txBody>
          <a:bodyPr/>
          <a:lstStyle/>
          <a:p>
            <a:fld id="{874B52BB-ACDE-904E-A559-8EF2DA0CDFCF}" type="slidenum">
              <a:rPr lang="en-US" smtClean="0"/>
              <a:t>17</a:t>
            </a:fld>
            <a:endParaRPr lang="en-US"/>
          </a:p>
        </p:txBody>
      </p:sp>
      <p:pic>
        <p:nvPicPr>
          <p:cNvPr id="11" name="Picture 10" descr="A graph of a graph&#10;&#10;Description automatically generated">
            <a:extLst>
              <a:ext uri="{FF2B5EF4-FFF2-40B4-BE49-F238E27FC236}">
                <a16:creationId xmlns:a16="http://schemas.microsoft.com/office/drawing/2014/main" id="{370DD9F5-86E0-831D-46BA-337E75A83AB6}"/>
              </a:ext>
            </a:extLst>
          </p:cNvPr>
          <p:cNvPicPr>
            <a:picLocks noChangeAspect="1"/>
          </p:cNvPicPr>
          <p:nvPr/>
        </p:nvPicPr>
        <p:blipFill>
          <a:blip r:embed="rId2"/>
          <a:stretch>
            <a:fillRect/>
          </a:stretch>
        </p:blipFill>
        <p:spPr>
          <a:xfrm>
            <a:off x="777573" y="3145725"/>
            <a:ext cx="5505068" cy="3211289"/>
          </a:xfrm>
          <a:prstGeom prst="rect">
            <a:avLst/>
          </a:prstGeom>
        </p:spPr>
      </p:pic>
      <p:pic>
        <p:nvPicPr>
          <p:cNvPr id="12" name="Picture 11">
            <a:extLst>
              <a:ext uri="{FF2B5EF4-FFF2-40B4-BE49-F238E27FC236}">
                <a16:creationId xmlns:a16="http://schemas.microsoft.com/office/drawing/2014/main" id="{B3A949F7-76B2-E376-8C00-58821559031A}"/>
              </a:ext>
            </a:extLst>
          </p:cNvPr>
          <p:cNvPicPr>
            <a:picLocks noChangeAspect="1"/>
          </p:cNvPicPr>
          <p:nvPr/>
        </p:nvPicPr>
        <p:blipFill>
          <a:blip r:embed="rId3"/>
          <a:stretch>
            <a:fillRect/>
          </a:stretch>
        </p:blipFill>
        <p:spPr>
          <a:xfrm>
            <a:off x="7120684" y="2345309"/>
            <a:ext cx="4916761" cy="3999348"/>
          </a:xfrm>
          <a:prstGeom prst="rect">
            <a:avLst/>
          </a:prstGeom>
        </p:spPr>
      </p:pic>
      <p:pic>
        <p:nvPicPr>
          <p:cNvPr id="13" name="Picture 12">
            <a:extLst>
              <a:ext uri="{FF2B5EF4-FFF2-40B4-BE49-F238E27FC236}">
                <a16:creationId xmlns:a16="http://schemas.microsoft.com/office/drawing/2014/main" id="{CF47BE17-36BC-C1BE-D6CD-6221B389D4F1}"/>
              </a:ext>
            </a:extLst>
          </p:cNvPr>
          <p:cNvPicPr>
            <a:picLocks noChangeAspect="1"/>
          </p:cNvPicPr>
          <p:nvPr/>
        </p:nvPicPr>
        <p:blipFill rotWithShape="1">
          <a:blip r:embed="rId4"/>
          <a:srcRect l="7874" t="21035" r="12656" b="27534"/>
          <a:stretch/>
        </p:blipFill>
        <p:spPr>
          <a:xfrm>
            <a:off x="7706855" y="1307125"/>
            <a:ext cx="3744417" cy="659701"/>
          </a:xfrm>
          <a:prstGeom prst="rect">
            <a:avLst/>
          </a:prstGeom>
        </p:spPr>
      </p:pic>
      <p:sp>
        <p:nvSpPr>
          <p:cNvPr id="18" name="TextBox 17">
            <a:extLst>
              <a:ext uri="{FF2B5EF4-FFF2-40B4-BE49-F238E27FC236}">
                <a16:creationId xmlns:a16="http://schemas.microsoft.com/office/drawing/2014/main" id="{9D62FB2B-FD03-3ABC-2AD4-7BA0F6F4B801}"/>
              </a:ext>
            </a:extLst>
          </p:cNvPr>
          <p:cNvSpPr txBox="1"/>
          <p:nvPr/>
        </p:nvSpPr>
        <p:spPr>
          <a:xfrm>
            <a:off x="295658" y="1522734"/>
            <a:ext cx="6787386" cy="1610634"/>
          </a:xfrm>
          <a:prstGeom prst="rect">
            <a:avLst/>
          </a:prstGeom>
          <a:noFill/>
        </p:spPr>
        <p:txBody>
          <a:bodyPr wrap="square" lIns="0" tIns="0" rIns="0" bIns="0" rtlCol="0">
            <a:spAutoFit/>
          </a:bodyPr>
          <a:lstStyle/>
          <a:p>
            <a:pPr marL="285750" indent="-285750" algn="l">
              <a:lnSpc>
                <a:spcPct val="150000"/>
              </a:lnSpc>
              <a:buFont typeface="Arial" panose="020B0604020202020204" pitchFamily="34" charset="0"/>
              <a:buChar char="•"/>
            </a:pPr>
            <a:r>
              <a:rPr lang="en-US" dirty="0">
                <a:solidFill>
                  <a:schemeClr val="tx2"/>
                </a:solidFill>
              </a:rPr>
              <a:t>Extracted intensity modulated with </a:t>
            </a:r>
            <a:r>
              <a:rPr lang="en-US" b="1" dirty="0">
                <a:solidFill>
                  <a:schemeClr val="tx2"/>
                </a:solidFill>
              </a:rPr>
              <a:t>RFKO gain</a:t>
            </a:r>
          </a:p>
          <a:p>
            <a:pPr marL="285750" indent="-285750" algn="l">
              <a:lnSpc>
                <a:spcPct val="150000"/>
              </a:lnSpc>
              <a:buFont typeface="Arial" panose="020B0604020202020204" pitchFamily="34" charset="0"/>
              <a:buChar char="•"/>
            </a:pPr>
            <a:r>
              <a:rPr lang="en-US" b="1" dirty="0">
                <a:solidFill>
                  <a:schemeClr val="tx2"/>
                </a:solidFill>
              </a:rPr>
              <a:t>Equation</a:t>
            </a:r>
            <a:r>
              <a:rPr lang="en-US" dirty="0">
                <a:solidFill>
                  <a:schemeClr val="tx2"/>
                </a:solidFill>
              </a:rPr>
              <a:t> to apply to the TFB to keep the </a:t>
            </a:r>
            <a:r>
              <a:rPr lang="en-US" b="1" dirty="0">
                <a:solidFill>
                  <a:schemeClr val="tx2"/>
                </a:solidFill>
              </a:rPr>
              <a:t>intensity uniform </a:t>
            </a:r>
            <a:r>
              <a:rPr lang="en-US" dirty="0">
                <a:solidFill>
                  <a:schemeClr val="tx2"/>
                </a:solidFill>
              </a:rPr>
              <a:t>as a function of time → Idea for next run to have PID controller</a:t>
            </a:r>
          </a:p>
          <a:p>
            <a:pPr marL="285750" indent="-285750" algn="l">
              <a:lnSpc>
                <a:spcPct val="150000"/>
              </a:lnSpc>
              <a:buFont typeface="Arial" panose="020B0604020202020204" pitchFamily="34" charset="0"/>
              <a:buChar char="•"/>
            </a:pPr>
            <a:r>
              <a:rPr lang="en-US" dirty="0">
                <a:solidFill>
                  <a:schemeClr val="tx2"/>
                </a:solidFill>
              </a:rPr>
              <a:t>Spill structure: 1kHz (RFKO) and 130kHz (</a:t>
            </a:r>
            <a:r>
              <a:rPr lang="en-US" dirty="0" err="1">
                <a:solidFill>
                  <a:schemeClr val="tx2"/>
                </a:solidFill>
              </a:rPr>
              <a:t>frev</a:t>
            </a:r>
            <a:r>
              <a:rPr lang="en-US" dirty="0">
                <a:solidFill>
                  <a:schemeClr val="tx2"/>
                </a:solidFill>
              </a:rPr>
              <a:t>/3)</a:t>
            </a:r>
          </a:p>
        </p:txBody>
      </p:sp>
    </p:spTree>
    <p:extLst>
      <p:ext uri="{BB962C8B-B14F-4D97-AF65-F5344CB8AC3E}">
        <p14:creationId xmlns:p14="http://schemas.microsoft.com/office/powerpoint/2010/main" val="63720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7BDF7-DA18-3AE3-A66E-B0035ACFA630}"/>
              </a:ext>
            </a:extLst>
          </p:cNvPr>
          <p:cNvSpPr>
            <a:spLocks noGrp="1"/>
          </p:cNvSpPr>
          <p:nvPr>
            <p:ph type="title"/>
          </p:nvPr>
        </p:nvSpPr>
        <p:spPr/>
        <p:txBody>
          <a:bodyPr/>
          <a:lstStyle/>
          <a:p>
            <a:r>
              <a:rPr lang="en-US" dirty="0"/>
              <a:t>Degrader + Mask system</a:t>
            </a:r>
          </a:p>
        </p:txBody>
      </p:sp>
      <p:sp>
        <p:nvSpPr>
          <p:cNvPr id="3" name="Content Placeholder 2">
            <a:extLst>
              <a:ext uri="{FF2B5EF4-FFF2-40B4-BE49-F238E27FC236}">
                <a16:creationId xmlns:a16="http://schemas.microsoft.com/office/drawing/2014/main" id="{907D35BD-6BE8-1FD8-B0E3-33C1DF28C0C8}"/>
              </a:ext>
            </a:extLst>
          </p:cNvPr>
          <p:cNvSpPr>
            <a:spLocks noGrp="1"/>
          </p:cNvSpPr>
          <p:nvPr>
            <p:ph sz="half" idx="1"/>
          </p:nvPr>
        </p:nvSpPr>
        <p:spPr>
          <a:xfrm>
            <a:off x="407987" y="1598658"/>
            <a:ext cx="3389361" cy="4608512"/>
          </a:xfrm>
        </p:spPr>
        <p:txBody>
          <a:bodyPr/>
          <a:lstStyle/>
          <a:p>
            <a:pPr marL="342900" indent="-342900">
              <a:lnSpc>
                <a:spcPct val="150000"/>
              </a:lnSpc>
              <a:buFont typeface="Arial" panose="020B0604020202020204" pitchFamily="34" charset="0"/>
              <a:buChar char="•"/>
            </a:pPr>
            <a:r>
              <a:rPr lang="en-US" dirty="0"/>
              <a:t>Degrader system</a:t>
            </a:r>
          </a:p>
          <a:p>
            <a:pPr marL="666750" lvl="1" indent="-342900">
              <a:lnSpc>
                <a:spcPct val="150000"/>
              </a:lnSpc>
              <a:buFont typeface="Arial" panose="020B0604020202020204" pitchFamily="34" charset="0"/>
              <a:buChar char="•"/>
            </a:pPr>
            <a:r>
              <a:rPr lang="en-US" dirty="0"/>
              <a:t>Used to lower beam energy</a:t>
            </a:r>
          </a:p>
          <a:p>
            <a:pPr marL="666750" lvl="1" indent="-342900">
              <a:lnSpc>
                <a:spcPct val="150000"/>
              </a:lnSpc>
              <a:buFont typeface="Arial" panose="020B0604020202020204" pitchFamily="34" charset="0"/>
              <a:buChar char="•"/>
            </a:pPr>
            <a:r>
              <a:rPr lang="en-US" dirty="0"/>
              <a:t>Measure the Bragg Peak</a:t>
            </a:r>
          </a:p>
          <a:p>
            <a:pPr marL="342900" indent="-342900">
              <a:lnSpc>
                <a:spcPct val="150000"/>
              </a:lnSpc>
              <a:buFont typeface="Arial" panose="020B0604020202020204" pitchFamily="34" charset="0"/>
              <a:buChar char="•"/>
            </a:pPr>
            <a:r>
              <a:rPr lang="en-US" dirty="0"/>
              <a:t>Mask system</a:t>
            </a:r>
          </a:p>
          <a:p>
            <a:pPr marL="666750" lvl="1" indent="-342900">
              <a:lnSpc>
                <a:spcPct val="150000"/>
              </a:lnSpc>
              <a:buFont typeface="Arial" panose="020B0604020202020204" pitchFamily="34" charset="0"/>
              <a:buChar char="•"/>
            </a:pPr>
            <a:r>
              <a:rPr lang="en-US" dirty="0"/>
              <a:t>Shape beam into uniform regions</a:t>
            </a:r>
          </a:p>
          <a:p>
            <a:pPr marL="666750" lvl="1" indent="-342900">
              <a:lnSpc>
                <a:spcPct val="150000"/>
              </a:lnSpc>
              <a:buFont typeface="Arial" panose="020B0604020202020204" pitchFamily="34" charset="0"/>
              <a:buChar char="•"/>
            </a:pPr>
            <a:r>
              <a:rPr lang="en-US" dirty="0"/>
              <a:t>Cheaper and easier than octupoles or rastering</a:t>
            </a:r>
          </a:p>
        </p:txBody>
      </p:sp>
      <p:sp>
        <p:nvSpPr>
          <p:cNvPr id="5" name="Date Placeholder 4">
            <a:extLst>
              <a:ext uri="{FF2B5EF4-FFF2-40B4-BE49-F238E27FC236}">
                <a16:creationId xmlns:a16="http://schemas.microsoft.com/office/drawing/2014/main" id="{22FFAE91-155F-8000-84E9-16D8AC7C27B0}"/>
              </a:ext>
            </a:extLst>
          </p:cNvPr>
          <p:cNvSpPr>
            <a:spLocks noGrp="1"/>
          </p:cNvSpPr>
          <p:nvPr>
            <p:ph type="dt" sz="half" idx="14"/>
          </p:nvPr>
        </p:nvSpPr>
        <p:spPr/>
        <p:txBody>
          <a:bodyPr/>
          <a:lstStyle/>
          <a:p>
            <a:r>
              <a:rPr lang="de-CH"/>
              <a:t>12/02/2024</a:t>
            </a:r>
            <a:endParaRPr lang="en-US"/>
          </a:p>
        </p:txBody>
      </p:sp>
      <p:sp>
        <p:nvSpPr>
          <p:cNvPr id="6" name="Footer Placeholder 5">
            <a:extLst>
              <a:ext uri="{FF2B5EF4-FFF2-40B4-BE49-F238E27FC236}">
                <a16:creationId xmlns:a16="http://schemas.microsoft.com/office/drawing/2014/main" id="{6C983CE2-DCA9-D1CF-9F8F-7E55E861619C}"/>
              </a:ext>
            </a:extLst>
          </p:cNvPr>
          <p:cNvSpPr>
            <a:spLocks noGrp="1"/>
          </p:cNvSpPr>
          <p:nvPr>
            <p:ph type="ftr" sz="quarter" idx="15"/>
          </p:nvPr>
        </p:nvSpPr>
        <p:spPr/>
        <p:txBody>
          <a:bodyPr/>
          <a:lstStyle/>
          <a:p>
            <a:r>
              <a:rPr lang="en-US"/>
              <a:t>Eliott JOHNSON | Slow Extraction Workshop 2024</a:t>
            </a:r>
          </a:p>
        </p:txBody>
      </p:sp>
      <p:sp>
        <p:nvSpPr>
          <p:cNvPr id="7" name="Slide Number Placeholder 6">
            <a:extLst>
              <a:ext uri="{FF2B5EF4-FFF2-40B4-BE49-F238E27FC236}">
                <a16:creationId xmlns:a16="http://schemas.microsoft.com/office/drawing/2014/main" id="{38E80DB5-2240-07F1-5E54-AF508E04DB46}"/>
              </a:ext>
            </a:extLst>
          </p:cNvPr>
          <p:cNvSpPr>
            <a:spLocks noGrp="1"/>
          </p:cNvSpPr>
          <p:nvPr>
            <p:ph type="sldNum" sz="quarter" idx="16"/>
          </p:nvPr>
        </p:nvSpPr>
        <p:spPr/>
        <p:txBody>
          <a:bodyPr/>
          <a:lstStyle/>
          <a:p>
            <a:fld id="{874B52BB-ACDE-904E-A559-8EF2DA0CDFCF}" type="slidenum">
              <a:rPr lang="en-US" smtClean="0"/>
              <a:t>18</a:t>
            </a:fld>
            <a:endParaRPr lang="en-US"/>
          </a:p>
        </p:txBody>
      </p:sp>
      <p:pic>
        <p:nvPicPr>
          <p:cNvPr id="8" name="Picture 7">
            <a:extLst>
              <a:ext uri="{FF2B5EF4-FFF2-40B4-BE49-F238E27FC236}">
                <a16:creationId xmlns:a16="http://schemas.microsoft.com/office/drawing/2014/main" id="{CE4D1319-1561-4933-F6A8-509455D15A31}"/>
              </a:ext>
            </a:extLst>
          </p:cNvPr>
          <p:cNvPicPr>
            <a:picLocks noChangeAspect="1"/>
          </p:cNvPicPr>
          <p:nvPr/>
        </p:nvPicPr>
        <p:blipFill>
          <a:blip r:embed="rId2"/>
          <a:stretch>
            <a:fillRect/>
          </a:stretch>
        </p:blipFill>
        <p:spPr>
          <a:xfrm>
            <a:off x="6828650" y="520977"/>
            <a:ext cx="2470816" cy="2688829"/>
          </a:xfrm>
          <a:prstGeom prst="rect">
            <a:avLst/>
          </a:prstGeom>
        </p:spPr>
      </p:pic>
      <p:pic>
        <p:nvPicPr>
          <p:cNvPr id="12" name="Picture 11">
            <a:extLst>
              <a:ext uri="{FF2B5EF4-FFF2-40B4-BE49-F238E27FC236}">
                <a16:creationId xmlns:a16="http://schemas.microsoft.com/office/drawing/2014/main" id="{C2CE8CCA-A3C8-B92A-D062-EAD00FB41990}"/>
              </a:ext>
            </a:extLst>
          </p:cNvPr>
          <p:cNvPicPr>
            <a:picLocks noChangeAspect="1"/>
          </p:cNvPicPr>
          <p:nvPr/>
        </p:nvPicPr>
        <p:blipFill>
          <a:blip r:embed="rId3"/>
          <a:stretch>
            <a:fillRect/>
          </a:stretch>
        </p:blipFill>
        <p:spPr>
          <a:xfrm>
            <a:off x="9510226" y="520977"/>
            <a:ext cx="2471011" cy="2689041"/>
          </a:xfrm>
          <a:prstGeom prst="rect">
            <a:avLst/>
          </a:prstGeom>
        </p:spPr>
      </p:pic>
      <p:pic>
        <p:nvPicPr>
          <p:cNvPr id="13" name="Picture 12">
            <a:extLst>
              <a:ext uri="{FF2B5EF4-FFF2-40B4-BE49-F238E27FC236}">
                <a16:creationId xmlns:a16="http://schemas.microsoft.com/office/drawing/2014/main" id="{E11B2DA9-808F-9468-4C71-662F3EB30E79}"/>
              </a:ext>
            </a:extLst>
          </p:cNvPr>
          <p:cNvPicPr>
            <a:picLocks noChangeAspect="1"/>
          </p:cNvPicPr>
          <p:nvPr/>
        </p:nvPicPr>
        <p:blipFill>
          <a:blip r:embed="rId4"/>
          <a:stretch>
            <a:fillRect/>
          </a:stretch>
        </p:blipFill>
        <p:spPr>
          <a:xfrm>
            <a:off x="9299466" y="3213959"/>
            <a:ext cx="2892532" cy="3147755"/>
          </a:xfrm>
          <a:prstGeom prst="rect">
            <a:avLst/>
          </a:prstGeom>
        </p:spPr>
      </p:pic>
      <p:pic>
        <p:nvPicPr>
          <p:cNvPr id="14" name="Picture 13">
            <a:extLst>
              <a:ext uri="{FF2B5EF4-FFF2-40B4-BE49-F238E27FC236}">
                <a16:creationId xmlns:a16="http://schemas.microsoft.com/office/drawing/2014/main" id="{5BDAE0AA-C6EB-0F74-D99E-CB088272E357}"/>
              </a:ext>
            </a:extLst>
          </p:cNvPr>
          <p:cNvPicPr>
            <a:picLocks noChangeAspect="1"/>
          </p:cNvPicPr>
          <p:nvPr/>
        </p:nvPicPr>
        <p:blipFill>
          <a:blip r:embed="rId5"/>
          <a:stretch>
            <a:fillRect/>
          </a:stretch>
        </p:blipFill>
        <p:spPr>
          <a:xfrm>
            <a:off x="6632586" y="3268076"/>
            <a:ext cx="2724174" cy="3089485"/>
          </a:xfrm>
          <a:prstGeom prst="rect">
            <a:avLst/>
          </a:prstGeom>
        </p:spPr>
      </p:pic>
      <p:pic>
        <p:nvPicPr>
          <p:cNvPr id="15" name="Content Placeholder 5">
            <a:extLst>
              <a:ext uri="{FF2B5EF4-FFF2-40B4-BE49-F238E27FC236}">
                <a16:creationId xmlns:a16="http://schemas.microsoft.com/office/drawing/2014/main" id="{DFC5A4EF-192B-1153-DDA8-D251561A7912}"/>
              </a:ext>
            </a:extLst>
          </p:cNvPr>
          <p:cNvPicPr>
            <a:picLocks noChangeAspect="1"/>
          </p:cNvPicPr>
          <p:nvPr/>
        </p:nvPicPr>
        <p:blipFill rotWithShape="1">
          <a:blip r:embed="rId6"/>
          <a:srcRect l="6075" t="5902" r="44010" b="54607"/>
          <a:stretch/>
        </p:blipFill>
        <p:spPr>
          <a:xfrm>
            <a:off x="3882813" y="2146033"/>
            <a:ext cx="2722142" cy="2664822"/>
          </a:xfrm>
          <a:prstGeom prst="rect">
            <a:avLst/>
          </a:prstGeom>
        </p:spPr>
      </p:pic>
    </p:spTree>
    <p:extLst>
      <p:ext uri="{BB962C8B-B14F-4D97-AF65-F5344CB8AC3E}">
        <p14:creationId xmlns:p14="http://schemas.microsoft.com/office/powerpoint/2010/main" val="394170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9BFC2-A6B9-64BF-8F5A-6CCA5D271BAF}"/>
              </a:ext>
            </a:extLst>
          </p:cNvPr>
          <p:cNvSpPr>
            <a:spLocks noGrp="1"/>
          </p:cNvSpPr>
          <p:nvPr>
            <p:ph type="title"/>
          </p:nvPr>
        </p:nvSpPr>
        <p:spPr/>
        <p:txBody>
          <a:bodyPr/>
          <a:lstStyle/>
          <a:p>
            <a:r>
              <a:rPr lang="en-US" dirty="0"/>
              <a:t>2024 timeline</a:t>
            </a:r>
          </a:p>
        </p:txBody>
      </p:sp>
      <p:sp>
        <p:nvSpPr>
          <p:cNvPr id="5" name="Date Placeholder 4">
            <a:extLst>
              <a:ext uri="{FF2B5EF4-FFF2-40B4-BE49-F238E27FC236}">
                <a16:creationId xmlns:a16="http://schemas.microsoft.com/office/drawing/2014/main" id="{EF73E7B1-FEA2-403C-2D4C-A096D510B4AA}"/>
              </a:ext>
            </a:extLst>
          </p:cNvPr>
          <p:cNvSpPr>
            <a:spLocks noGrp="1"/>
          </p:cNvSpPr>
          <p:nvPr>
            <p:ph type="dt" sz="half" idx="14"/>
          </p:nvPr>
        </p:nvSpPr>
        <p:spPr/>
        <p:txBody>
          <a:bodyPr/>
          <a:lstStyle/>
          <a:p>
            <a:r>
              <a:rPr lang="de-CH"/>
              <a:t>12/02/2024</a:t>
            </a:r>
            <a:endParaRPr lang="en-US"/>
          </a:p>
        </p:txBody>
      </p:sp>
      <p:sp>
        <p:nvSpPr>
          <p:cNvPr id="6" name="Footer Placeholder 5">
            <a:extLst>
              <a:ext uri="{FF2B5EF4-FFF2-40B4-BE49-F238E27FC236}">
                <a16:creationId xmlns:a16="http://schemas.microsoft.com/office/drawing/2014/main" id="{67DB88CE-575E-A785-E9AA-B5349766E7EA}"/>
              </a:ext>
            </a:extLst>
          </p:cNvPr>
          <p:cNvSpPr>
            <a:spLocks noGrp="1"/>
          </p:cNvSpPr>
          <p:nvPr>
            <p:ph type="ftr" sz="quarter" idx="15"/>
          </p:nvPr>
        </p:nvSpPr>
        <p:spPr/>
        <p:txBody>
          <a:bodyPr/>
          <a:lstStyle/>
          <a:p>
            <a:r>
              <a:rPr lang="en-US"/>
              <a:t>Eliott JOHNSON | Slow Extraction Workshop 2024</a:t>
            </a:r>
          </a:p>
        </p:txBody>
      </p:sp>
      <p:sp>
        <p:nvSpPr>
          <p:cNvPr id="7" name="Slide Number Placeholder 6">
            <a:extLst>
              <a:ext uri="{FF2B5EF4-FFF2-40B4-BE49-F238E27FC236}">
                <a16:creationId xmlns:a16="http://schemas.microsoft.com/office/drawing/2014/main" id="{6A7BE8B1-7DFD-B555-1F23-B162C42FEB16}"/>
              </a:ext>
            </a:extLst>
          </p:cNvPr>
          <p:cNvSpPr>
            <a:spLocks noGrp="1"/>
          </p:cNvSpPr>
          <p:nvPr>
            <p:ph type="sldNum" sz="quarter" idx="16"/>
          </p:nvPr>
        </p:nvSpPr>
        <p:spPr/>
        <p:txBody>
          <a:bodyPr/>
          <a:lstStyle/>
          <a:p>
            <a:fld id="{874B52BB-ACDE-904E-A559-8EF2DA0CDFCF}" type="slidenum">
              <a:rPr lang="en-US" smtClean="0"/>
              <a:t>19</a:t>
            </a:fld>
            <a:endParaRPr lang="en-US"/>
          </a:p>
        </p:txBody>
      </p:sp>
      <p:sp>
        <p:nvSpPr>
          <p:cNvPr id="8" name="Arrow: Right 4">
            <a:extLst>
              <a:ext uri="{FF2B5EF4-FFF2-40B4-BE49-F238E27FC236}">
                <a16:creationId xmlns:a16="http://schemas.microsoft.com/office/drawing/2014/main" id="{A7DD3197-F085-9A8C-7159-4DFE67703BB9}"/>
              </a:ext>
            </a:extLst>
          </p:cNvPr>
          <p:cNvSpPr/>
          <p:nvPr/>
        </p:nvSpPr>
        <p:spPr>
          <a:xfrm>
            <a:off x="719480" y="4888729"/>
            <a:ext cx="10153128" cy="377299"/>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FB8B662D-E284-03EB-2DF3-0E713E46E965}"/>
              </a:ext>
            </a:extLst>
          </p:cNvPr>
          <p:cNvSpPr txBox="1"/>
          <p:nvPr/>
        </p:nvSpPr>
        <p:spPr>
          <a:xfrm>
            <a:off x="719480" y="1275277"/>
            <a:ext cx="10153127" cy="1200329"/>
          </a:xfrm>
          <a:prstGeom prst="rect">
            <a:avLst/>
          </a:prstGeom>
          <a:solidFill>
            <a:schemeClr val="accent3"/>
          </a:solidFill>
          <a:ln>
            <a:noFill/>
          </a:ln>
        </p:spPr>
        <p:txBody>
          <a:bodyPr wrap="square" rtlCol="0">
            <a:spAutoFit/>
          </a:bodyPr>
          <a:lstStyle/>
          <a:p>
            <a:pPr marL="285750" indent="-285750">
              <a:buFont typeface="Arial" panose="020B0604020202020204" pitchFamily="34" charset="0"/>
              <a:buChar char="•"/>
            </a:pPr>
            <a:r>
              <a:rPr lang="en-US" b="1" dirty="0">
                <a:solidFill>
                  <a:schemeClr val="bg1"/>
                </a:solidFill>
              </a:rPr>
              <a:t>Beam</a:t>
            </a:r>
            <a:r>
              <a:rPr lang="en-US" dirty="0">
                <a:solidFill>
                  <a:schemeClr val="bg1"/>
                </a:solidFill>
              </a:rPr>
              <a:t> and </a:t>
            </a:r>
            <a:r>
              <a:rPr lang="en-US" b="1" dirty="0">
                <a:solidFill>
                  <a:schemeClr val="bg1"/>
                </a:solidFill>
              </a:rPr>
              <a:t>FLUKA</a:t>
            </a:r>
            <a:r>
              <a:rPr lang="en-US" dirty="0">
                <a:solidFill>
                  <a:schemeClr val="bg1"/>
                </a:solidFill>
              </a:rPr>
              <a:t> </a:t>
            </a:r>
            <a:r>
              <a:rPr lang="en-US" b="1" dirty="0">
                <a:solidFill>
                  <a:schemeClr val="bg1"/>
                </a:solidFill>
              </a:rPr>
              <a:t>studies</a:t>
            </a:r>
            <a:r>
              <a:rPr lang="en-US" dirty="0">
                <a:solidFill>
                  <a:schemeClr val="bg1"/>
                </a:solidFill>
              </a:rPr>
              <a:t> </a:t>
            </a:r>
          </a:p>
          <a:p>
            <a:pPr marL="285750" indent="-285750">
              <a:buFont typeface="Arial" panose="020B0604020202020204" pitchFamily="34" charset="0"/>
              <a:buChar char="•"/>
            </a:pPr>
            <a:r>
              <a:rPr lang="en-US" dirty="0">
                <a:solidFill>
                  <a:schemeClr val="bg1"/>
                </a:solidFill>
              </a:rPr>
              <a:t>Experimental area </a:t>
            </a:r>
            <a:r>
              <a:rPr lang="en-US" b="1" dirty="0">
                <a:solidFill>
                  <a:schemeClr val="bg1"/>
                </a:solidFill>
              </a:rPr>
              <a:t>integration</a:t>
            </a:r>
            <a:r>
              <a:rPr lang="en-US" dirty="0">
                <a:solidFill>
                  <a:schemeClr val="bg1"/>
                </a:solidFill>
              </a:rPr>
              <a:t> studies (cables for ext. users)</a:t>
            </a:r>
          </a:p>
          <a:p>
            <a:pPr marL="285750" indent="-285750">
              <a:buFont typeface="Arial" panose="020B0604020202020204" pitchFamily="34" charset="0"/>
              <a:buChar char="•"/>
            </a:pPr>
            <a:r>
              <a:rPr lang="en-US" dirty="0">
                <a:solidFill>
                  <a:schemeClr val="bg1"/>
                </a:solidFill>
              </a:rPr>
              <a:t>Design and manufacturing of remotely movable </a:t>
            </a:r>
            <a:r>
              <a:rPr lang="en-US" b="1" dirty="0">
                <a:solidFill>
                  <a:schemeClr val="bg1"/>
                </a:solidFill>
              </a:rPr>
              <a:t>degrader/mask system</a:t>
            </a:r>
          </a:p>
          <a:p>
            <a:pPr marL="285750" indent="-285750">
              <a:buFont typeface="Arial" panose="020B0604020202020204" pitchFamily="34" charset="0"/>
              <a:buChar char="•"/>
            </a:pPr>
            <a:r>
              <a:rPr lang="en-US" dirty="0">
                <a:solidFill>
                  <a:schemeClr val="bg1"/>
                </a:solidFill>
              </a:rPr>
              <a:t>Activity </a:t>
            </a:r>
            <a:r>
              <a:rPr lang="en-US" b="1" dirty="0">
                <a:solidFill>
                  <a:schemeClr val="bg1"/>
                </a:solidFill>
              </a:rPr>
              <a:t>scheduling</a:t>
            </a:r>
            <a:endParaRPr lang="en-GB" b="1" dirty="0">
              <a:solidFill>
                <a:schemeClr val="bg1"/>
              </a:solidFill>
            </a:endParaRPr>
          </a:p>
        </p:txBody>
      </p:sp>
      <p:sp>
        <p:nvSpPr>
          <p:cNvPr id="10" name="Arrow: Right 11">
            <a:extLst>
              <a:ext uri="{FF2B5EF4-FFF2-40B4-BE49-F238E27FC236}">
                <a16:creationId xmlns:a16="http://schemas.microsoft.com/office/drawing/2014/main" id="{877B63C9-CB3A-85C5-41D2-2054133D7E63}"/>
              </a:ext>
            </a:extLst>
          </p:cNvPr>
          <p:cNvSpPr/>
          <p:nvPr/>
        </p:nvSpPr>
        <p:spPr>
          <a:xfrm rot="16200000">
            <a:off x="2571603" y="4593129"/>
            <a:ext cx="657028" cy="484632"/>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Right 12">
            <a:extLst>
              <a:ext uri="{FF2B5EF4-FFF2-40B4-BE49-F238E27FC236}">
                <a16:creationId xmlns:a16="http://schemas.microsoft.com/office/drawing/2014/main" id="{AB773238-25C7-F05F-D2F4-72762450CAAD}"/>
              </a:ext>
            </a:extLst>
          </p:cNvPr>
          <p:cNvSpPr/>
          <p:nvPr/>
        </p:nvSpPr>
        <p:spPr>
          <a:xfrm rot="16200000">
            <a:off x="4593877" y="4594831"/>
            <a:ext cx="631257" cy="484632"/>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row: Right 13">
            <a:extLst>
              <a:ext uri="{FF2B5EF4-FFF2-40B4-BE49-F238E27FC236}">
                <a16:creationId xmlns:a16="http://schemas.microsoft.com/office/drawing/2014/main" id="{87D112BD-B260-1B71-0544-644F132F8E37}"/>
              </a:ext>
            </a:extLst>
          </p:cNvPr>
          <p:cNvSpPr/>
          <p:nvPr/>
        </p:nvSpPr>
        <p:spPr>
          <a:xfrm rot="16200000">
            <a:off x="7843072" y="4581945"/>
            <a:ext cx="657028" cy="484632"/>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rrow: Right 14">
            <a:extLst>
              <a:ext uri="{FF2B5EF4-FFF2-40B4-BE49-F238E27FC236}">
                <a16:creationId xmlns:a16="http://schemas.microsoft.com/office/drawing/2014/main" id="{27B866DD-0A01-6C05-090C-60889A2460D5}"/>
              </a:ext>
            </a:extLst>
          </p:cNvPr>
          <p:cNvSpPr/>
          <p:nvPr/>
        </p:nvSpPr>
        <p:spPr>
          <a:xfrm rot="16200000">
            <a:off x="9764760" y="4594830"/>
            <a:ext cx="631258" cy="484632"/>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55A4BAC7-F991-536B-5727-9998AC49E435}"/>
              </a:ext>
            </a:extLst>
          </p:cNvPr>
          <p:cNvSpPr txBox="1"/>
          <p:nvPr/>
        </p:nvSpPr>
        <p:spPr>
          <a:xfrm>
            <a:off x="2279576" y="4086437"/>
            <a:ext cx="1440160" cy="369332"/>
          </a:xfrm>
          <a:prstGeom prst="rect">
            <a:avLst/>
          </a:prstGeom>
          <a:noFill/>
        </p:spPr>
        <p:txBody>
          <a:bodyPr wrap="square" rtlCol="0">
            <a:spAutoFit/>
          </a:bodyPr>
          <a:lstStyle/>
          <a:p>
            <a:r>
              <a:rPr lang="en-US" i="1" dirty="0">
                <a:solidFill>
                  <a:srgbClr val="034DA3"/>
                </a:solidFill>
              </a:rPr>
              <a:t>Ions in PS</a:t>
            </a:r>
            <a:endParaRPr lang="en-GB" i="1" dirty="0">
              <a:solidFill>
                <a:srgbClr val="034DA3"/>
              </a:solidFill>
            </a:endParaRPr>
          </a:p>
        </p:txBody>
      </p:sp>
      <p:sp>
        <p:nvSpPr>
          <p:cNvPr id="15" name="TextBox 14">
            <a:extLst>
              <a:ext uri="{FF2B5EF4-FFF2-40B4-BE49-F238E27FC236}">
                <a16:creationId xmlns:a16="http://schemas.microsoft.com/office/drawing/2014/main" id="{96828206-1B4B-77D4-C03B-1B1697465237}"/>
              </a:ext>
            </a:extLst>
          </p:cNvPr>
          <p:cNvSpPr txBox="1"/>
          <p:nvPr/>
        </p:nvSpPr>
        <p:spPr>
          <a:xfrm>
            <a:off x="3516851" y="4069986"/>
            <a:ext cx="3600400" cy="369332"/>
          </a:xfrm>
          <a:prstGeom prst="rect">
            <a:avLst/>
          </a:prstGeom>
          <a:noFill/>
        </p:spPr>
        <p:txBody>
          <a:bodyPr wrap="square" rtlCol="0">
            <a:spAutoFit/>
          </a:bodyPr>
          <a:lstStyle/>
          <a:p>
            <a:r>
              <a:rPr lang="en-US" i="1" dirty="0">
                <a:solidFill>
                  <a:srgbClr val="034DA3"/>
                </a:solidFill>
              </a:rPr>
              <a:t>Cryostat installation in IRRAD</a:t>
            </a:r>
            <a:endParaRPr lang="en-GB" i="1" dirty="0">
              <a:solidFill>
                <a:srgbClr val="034DA3"/>
              </a:solidFill>
            </a:endParaRPr>
          </a:p>
        </p:txBody>
      </p:sp>
      <p:sp>
        <p:nvSpPr>
          <p:cNvPr id="16" name="TextBox 15">
            <a:extLst>
              <a:ext uri="{FF2B5EF4-FFF2-40B4-BE49-F238E27FC236}">
                <a16:creationId xmlns:a16="http://schemas.microsoft.com/office/drawing/2014/main" id="{3970DF0B-24C9-7246-0699-6F490977487F}"/>
              </a:ext>
            </a:extLst>
          </p:cNvPr>
          <p:cNvSpPr txBox="1"/>
          <p:nvPr/>
        </p:nvSpPr>
        <p:spPr>
          <a:xfrm>
            <a:off x="7392144" y="4046209"/>
            <a:ext cx="3600400" cy="369332"/>
          </a:xfrm>
          <a:prstGeom prst="rect">
            <a:avLst/>
          </a:prstGeom>
          <a:noFill/>
        </p:spPr>
        <p:txBody>
          <a:bodyPr wrap="square" rtlCol="0">
            <a:spAutoFit/>
          </a:bodyPr>
          <a:lstStyle/>
          <a:p>
            <a:r>
              <a:rPr lang="en-US" i="1" dirty="0">
                <a:solidFill>
                  <a:srgbClr val="034DA3"/>
                </a:solidFill>
              </a:rPr>
              <a:t>Start of run</a:t>
            </a:r>
            <a:endParaRPr lang="en-GB" i="1" dirty="0">
              <a:solidFill>
                <a:srgbClr val="034DA3"/>
              </a:solidFill>
            </a:endParaRPr>
          </a:p>
        </p:txBody>
      </p:sp>
      <p:sp>
        <p:nvSpPr>
          <p:cNvPr id="17" name="TextBox 16">
            <a:extLst>
              <a:ext uri="{FF2B5EF4-FFF2-40B4-BE49-F238E27FC236}">
                <a16:creationId xmlns:a16="http://schemas.microsoft.com/office/drawing/2014/main" id="{174C2B2E-8C40-9080-0DC3-EA4C8C706DE0}"/>
              </a:ext>
            </a:extLst>
          </p:cNvPr>
          <p:cNvSpPr txBox="1"/>
          <p:nvPr/>
        </p:nvSpPr>
        <p:spPr>
          <a:xfrm>
            <a:off x="9410566" y="4046209"/>
            <a:ext cx="3600400" cy="369332"/>
          </a:xfrm>
          <a:prstGeom prst="rect">
            <a:avLst/>
          </a:prstGeom>
          <a:noFill/>
        </p:spPr>
        <p:txBody>
          <a:bodyPr wrap="square" rtlCol="0">
            <a:spAutoFit/>
          </a:bodyPr>
          <a:lstStyle/>
          <a:p>
            <a:r>
              <a:rPr lang="en-US" i="1" dirty="0">
                <a:solidFill>
                  <a:srgbClr val="034DA3"/>
                </a:solidFill>
              </a:rPr>
              <a:t>End of run </a:t>
            </a:r>
            <a:endParaRPr lang="en-GB" i="1" dirty="0">
              <a:solidFill>
                <a:srgbClr val="034DA3"/>
              </a:solidFill>
            </a:endParaRPr>
          </a:p>
        </p:txBody>
      </p:sp>
      <p:sp>
        <p:nvSpPr>
          <p:cNvPr id="18" name="TextBox 17">
            <a:extLst>
              <a:ext uri="{FF2B5EF4-FFF2-40B4-BE49-F238E27FC236}">
                <a16:creationId xmlns:a16="http://schemas.microsoft.com/office/drawing/2014/main" id="{6EC0DF81-6C9A-1E67-00CF-220B41934905}"/>
              </a:ext>
            </a:extLst>
          </p:cNvPr>
          <p:cNvSpPr txBox="1"/>
          <p:nvPr/>
        </p:nvSpPr>
        <p:spPr>
          <a:xfrm>
            <a:off x="2542916" y="3357846"/>
            <a:ext cx="2423940" cy="584775"/>
          </a:xfrm>
          <a:prstGeom prst="rect">
            <a:avLst/>
          </a:prstGeom>
          <a:solidFill>
            <a:schemeClr val="accent3"/>
          </a:solidFill>
          <a:ln>
            <a:noFill/>
          </a:ln>
        </p:spPr>
        <p:txBody>
          <a:bodyPr wrap="square" rtlCol="0">
            <a:spAutoFit/>
          </a:bodyPr>
          <a:lstStyle/>
          <a:p>
            <a:r>
              <a:rPr lang="en-US" sz="1600" dirty="0">
                <a:solidFill>
                  <a:schemeClr val="bg1"/>
                </a:solidFill>
              </a:rPr>
              <a:t>Beam development and commissioning to </a:t>
            </a:r>
            <a:r>
              <a:rPr lang="en-US" sz="1600" b="1" dirty="0">
                <a:solidFill>
                  <a:schemeClr val="bg1"/>
                </a:solidFill>
              </a:rPr>
              <a:t>T8</a:t>
            </a:r>
            <a:endParaRPr lang="en-GB" sz="1600" b="1" dirty="0">
              <a:solidFill>
                <a:schemeClr val="bg1"/>
              </a:solidFill>
            </a:endParaRPr>
          </a:p>
        </p:txBody>
      </p:sp>
      <p:sp>
        <p:nvSpPr>
          <p:cNvPr id="19" name="TextBox 18">
            <a:extLst>
              <a:ext uri="{FF2B5EF4-FFF2-40B4-BE49-F238E27FC236}">
                <a16:creationId xmlns:a16="http://schemas.microsoft.com/office/drawing/2014/main" id="{4EBBD410-DBA5-6E1E-7202-5DBE06BB1EA6}"/>
              </a:ext>
            </a:extLst>
          </p:cNvPr>
          <p:cNvSpPr txBox="1"/>
          <p:nvPr/>
        </p:nvSpPr>
        <p:spPr>
          <a:xfrm>
            <a:off x="2532904" y="2839949"/>
            <a:ext cx="5731332" cy="369332"/>
          </a:xfrm>
          <a:prstGeom prst="rect">
            <a:avLst/>
          </a:prstGeom>
          <a:solidFill>
            <a:schemeClr val="accent3"/>
          </a:solidFill>
          <a:ln>
            <a:noFill/>
          </a:ln>
        </p:spPr>
        <p:txBody>
          <a:bodyPr wrap="square" rtlCol="0">
            <a:spAutoFit/>
          </a:bodyPr>
          <a:lstStyle/>
          <a:p>
            <a:r>
              <a:rPr lang="en-US" dirty="0">
                <a:solidFill>
                  <a:schemeClr val="bg1"/>
                </a:solidFill>
              </a:rPr>
              <a:t>Beam development and commissioning to </a:t>
            </a:r>
            <a:r>
              <a:rPr lang="en-US" b="1" dirty="0">
                <a:solidFill>
                  <a:schemeClr val="bg1"/>
                </a:solidFill>
              </a:rPr>
              <a:t>East Dump</a:t>
            </a:r>
            <a:endParaRPr lang="en-GB" b="1" dirty="0">
              <a:solidFill>
                <a:schemeClr val="bg1"/>
              </a:solidFill>
            </a:endParaRPr>
          </a:p>
        </p:txBody>
      </p:sp>
      <p:sp>
        <p:nvSpPr>
          <p:cNvPr id="20" name="TextBox 19">
            <a:extLst>
              <a:ext uri="{FF2B5EF4-FFF2-40B4-BE49-F238E27FC236}">
                <a16:creationId xmlns:a16="http://schemas.microsoft.com/office/drawing/2014/main" id="{7B4EC23C-236F-54A4-22D4-4C93A7B19DC3}"/>
              </a:ext>
            </a:extLst>
          </p:cNvPr>
          <p:cNvSpPr txBox="1"/>
          <p:nvPr/>
        </p:nvSpPr>
        <p:spPr>
          <a:xfrm>
            <a:off x="8323942" y="2844273"/>
            <a:ext cx="2309778" cy="954107"/>
          </a:xfrm>
          <a:prstGeom prst="rect">
            <a:avLst/>
          </a:prstGeom>
          <a:solidFill>
            <a:schemeClr val="accent3"/>
          </a:solidFill>
          <a:ln>
            <a:noFill/>
          </a:ln>
        </p:spPr>
        <p:txBody>
          <a:bodyPr wrap="square" rtlCol="0">
            <a:spAutoFit/>
          </a:bodyPr>
          <a:lstStyle/>
          <a:p>
            <a:r>
              <a:rPr lang="en-US" sz="1400" dirty="0">
                <a:solidFill>
                  <a:schemeClr val="bg1"/>
                </a:solidFill>
              </a:rPr>
              <a:t>2024 HEARTS@CERN run, including commissioning completion and beam characterization</a:t>
            </a:r>
            <a:endParaRPr lang="en-GB" sz="1400" dirty="0">
              <a:solidFill>
                <a:schemeClr val="bg1"/>
              </a:solidFill>
            </a:endParaRPr>
          </a:p>
        </p:txBody>
      </p:sp>
      <p:sp>
        <p:nvSpPr>
          <p:cNvPr id="21" name="TextBox 20">
            <a:extLst>
              <a:ext uri="{FF2B5EF4-FFF2-40B4-BE49-F238E27FC236}">
                <a16:creationId xmlns:a16="http://schemas.microsoft.com/office/drawing/2014/main" id="{3DA4C15B-34C0-F21F-29EC-A8B438CFD53F}"/>
              </a:ext>
            </a:extLst>
          </p:cNvPr>
          <p:cNvSpPr txBox="1"/>
          <p:nvPr/>
        </p:nvSpPr>
        <p:spPr>
          <a:xfrm>
            <a:off x="10633720" y="4134762"/>
            <a:ext cx="1440159" cy="646331"/>
          </a:xfrm>
          <a:prstGeom prst="rect">
            <a:avLst/>
          </a:prstGeom>
          <a:solidFill>
            <a:schemeClr val="accent3"/>
          </a:solidFill>
          <a:ln>
            <a:noFill/>
          </a:ln>
        </p:spPr>
        <p:txBody>
          <a:bodyPr wrap="square" rtlCol="0">
            <a:spAutoFit/>
          </a:bodyPr>
          <a:lstStyle/>
          <a:p>
            <a:r>
              <a:rPr lang="en-US" dirty="0">
                <a:solidFill>
                  <a:schemeClr val="bg1"/>
                </a:solidFill>
              </a:rPr>
              <a:t>Analysis, reporting… </a:t>
            </a:r>
            <a:endParaRPr lang="en-GB" dirty="0">
              <a:solidFill>
                <a:schemeClr val="bg1"/>
              </a:solidFill>
            </a:endParaRPr>
          </a:p>
        </p:txBody>
      </p:sp>
      <p:sp>
        <p:nvSpPr>
          <p:cNvPr id="23" name="TextBox 22">
            <a:extLst>
              <a:ext uri="{FF2B5EF4-FFF2-40B4-BE49-F238E27FC236}">
                <a16:creationId xmlns:a16="http://schemas.microsoft.com/office/drawing/2014/main" id="{5D55FEAA-B798-5B78-EB50-459AC8109149}"/>
              </a:ext>
            </a:extLst>
          </p:cNvPr>
          <p:cNvSpPr txBox="1"/>
          <p:nvPr/>
        </p:nvSpPr>
        <p:spPr>
          <a:xfrm>
            <a:off x="5192184" y="3305353"/>
            <a:ext cx="3131758" cy="738664"/>
          </a:xfrm>
          <a:prstGeom prst="rect">
            <a:avLst/>
          </a:prstGeom>
          <a:noFill/>
        </p:spPr>
        <p:txBody>
          <a:bodyPr wrap="square" rtlCol="0">
            <a:spAutoFit/>
          </a:bodyPr>
          <a:lstStyle/>
          <a:p>
            <a:r>
              <a:rPr lang="en-US" sz="1400" i="1" dirty="0"/>
              <a:t>T8 commissioning could be extended through upstream move and compatibility with IRRAD cryostat</a:t>
            </a:r>
            <a:endParaRPr lang="en-GB" sz="1400" i="1" dirty="0"/>
          </a:p>
        </p:txBody>
      </p:sp>
      <p:sp>
        <p:nvSpPr>
          <p:cNvPr id="24" name="TextBox 23">
            <a:extLst>
              <a:ext uri="{FF2B5EF4-FFF2-40B4-BE49-F238E27FC236}">
                <a16:creationId xmlns:a16="http://schemas.microsoft.com/office/drawing/2014/main" id="{DF8F53E5-4163-1F9F-5E01-57D302B7A395}"/>
              </a:ext>
            </a:extLst>
          </p:cNvPr>
          <p:cNvSpPr txBox="1"/>
          <p:nvPr/>
        </p:nvSpPr>
        <p:spPr>
          <a:xfrm>
            <a:off x="80242" y="2847867"/>
            <a:ext cx="2222416" cy="1600438"/>
          </a:xfrm>
          <a:prstGeom prst="rect">
            <a:avLst/>
          </a:prstGeom>
          <a:noFill/>
        </p:spPr>
        <p:txBody>
          <a:bodyPr wrap="square" rtlCol="0">
            <a:spAutoFit/>
          </a:bodyPr>
          <a:lstStyle/>
          <a:p>
            <a:r>
              <a:rPr lang="en-US" sz="1400" i="1" dirty="0"/>
              <a:t>MDs:</a:t>
            </a:r>
          </a:p>
          <a:p>
            <a:pPr marL="285750" indent="-285750">
              <a:buFont typeface="Arial" panose="020B0604020202020204" pitchFamily="34" charset="0"/>
              <a:buChar char="•"/>
            </a:pPr>
            <a:r>
              <a:rPr lang="en-US" sz="1400" i="1" dirty="0"/>
              <a:t>Priority preparation of user Pb run</a:t>
            </a:r>
          </a:p>
          <a:p>
            <a:pPr marL="285750" indent="-285750">
              <a:buFont typeface="Arial" panose="020B0604020202020204" pitchFamily="34" charset="0"/>
              <a:buChar char="•"/>
            </a:pPr>
            <a:r>
              <a:rPr lang="en-US" sz="1400" i="1" dirty="0"/>
              <a:t>IRRAD optics</a:t>
            </a:r>
          </a:p>
          <a:p>
            <a:pPr marL="285750" indent="-285750">
              <a:buFont typeface="Arial" panose="020B0604020202020204" pitchFamily="34" charset="0"/>
              <a:buChar char="•"/>
            </a:pPr>
            <a:r>
              <a:rPr lang="en-US" sz="1400" i="1" dirty="0"/>
              <a:t>RFKO MDs</a:t>
            </a:r>
          </a:p>
          <a:p>
            <a:pPr marL="285750" indent="-285750">
              <a:buFont typeface="Arial" panose="020B0604020202020204" pitchFamily="34" charset="0"/>
              <a:buChar char="•"/>
            </a:pPr>
            <a:r>
              <a:rPr lang="en-US" sz="1400" i="1" dirty="0"/>
              <a:t>Decelerate protons</a:t>
            </a:r>
          </a:p>
          <a:p>
            <a:pPr marL="285750" indent="-285750">
              <a:buFont typeface="Arial" panose="020B0604020202020204" pitchFamily="34" charset="0"/>
              <a:buChar char="•"/>
            </a:pPr>
            <a:r>
              <a:rPr lang="en-US" sz="1400" i="1" dirty="0"/>
              <a:t>Magnesium ?</a:t>
            </a:r>
          </a:p>
        </p:txBody>
      </p:sp>
      <p:sp>
        <p:nvSpPr>
          <p:cNvPr id="25" name="TextBox 24">
            <a:extLst>
              <a:ext uri="{FF2B5EF4-FFF2-40B4-BE49-F238E27FC236}">
                <a16:creationId xmlns:a16="http://schemas.microsoft.com/office/drawing/2014/main" id="{AF221AA7-DD45-F9FC-EDD0-7562A3689753}"/>
              </a:ext>
            </a:extLst>
          </p:cNvPr>
          <p:cNvSpPr txBox="1"/>
          <p:nvPr/>
        </p:nvSpPr>
        <p:spPr>
          <a:xfrm>
            <a:off x="5768081" y="5610260"/>
            <a:ext cx="512961" cy="276999"/>
          </a:xfrm>
          <a:prstGeom prst="rect">
            <a:avLst/>
          </a:prstGeom>
          <a:noFill/>
        </p:spPr>
        <p:txBody>
          <a:bodyPr wrap="none" lIns="0" tIns="0" rIns="0" bIns="0" rtlCol="0">
            <a:spAutoFit/>
          </a:bodyPr>
          <a:lstStyle/>
          <a:p>
            <a:pPr algn="l"/>
            <a:r>
              <a:rPr lang="en-US" dirty="0"/>
              <a:t>2024</a:t>
            </a:r>
          </a:p>
        </p:txBody>
      </p:sp>
      <p:sp>
        <p:nvSpPr>
          <p:cNvPr id="26" name="TextBox 25">
            <a:extLst>
              <a:ext uri="{FF2B5EF4-FFF2-40B4-BE49-F238E27FC236}">
                <a16:creationId xmlns:a16="http://schemas.microsoft.com/office/drawing/2014/main" id="{35922A9C-22C6-DB6A-86AF-006ED54BFBC9}"/>
              </a:ext>
            </a:extLst>
          </p:cNvPr>
          <p:cNvSpPr txBox="1"/>
          <p:nvPr/>
        </p:nvSpPr>
        <p:spPr>
          <a:xfrm>
            <a:off x="503456" y="5346234"/>
            <a:ext cx="1440160" cy="369332"/>
          </a:xfrm>
          <a:prstGeom prst="rect">
            <a:avLst/>
          </a:prstGeom>
          <a:noFill/>
        </p:spPr>
        <p:txBody>
          <a:bodyPr wrap="square" rtlCol="0">
            <a:spAutoFit/>
          </a:bodyPr>
          <a:lstStyle/>
          <a:p>
            <a:r>
              <a:rPr lang="en-US" i="1" dirty="0">
                <a:solidFill>
                  <a:srgbClr val="034DA3"/>
                </a:solidFill>
              </a:rPr>
              <a:t>Jan </a:t>
            </a:r>
            <a:endParaRPr lang="en-GB" i="1" dirty="0">
              <a:solidFill>
                <a:srgbClr val="034DA3"/>
              </a:solidFill>
            </a:endParaRPr>
          </a:p>
        </p:txBody>
      </p:sp>
      <p:sp>
        <p:nvSpPr>
          <p:cNvPr id="27" name="TextBox 26">
            <a:extLst>
              <a:ext uri="{FF2B5EF4-FFF2-40B4-BE49-F238E27FC236}">
                <a16:creationId xmlns:a16="http://schemas.microsoft.com/office/drawing/2014/main" id="{E1867DC6-E578-3E5E-C637-14D712CFF15C}"/>
              </a:ext>
            </a:extLst>
          </p:cNvPr>
          <p:cNvSpPr txBox="1"/>
          <p:nvPr/>
        </p:nvSpPr>
        <p:spPr>
          <a:xfrm>
            <a:off x="2577551" y="5289678"/>
            <a:ext cx="1440160" cy="369332"/>
          </a:xfrm>
          <a:prstGeom prst="rect">
            <a:avLst/>
          </a:prstGeom>
          <a:noFill/>
        </p:spPr>
        <p:txBody>
          <a:bodyPr wrap="square" rtlCol="0">
            <a:spAutoFit/>
          </a:bodyPr>
          <a:lstStyle/>
          <a:p>
            <a:r>
              <a:rPr lang="en-US" i="1" dirty="0">
                <a:solidFill>
                  <a:srgbClr val="034DA3"/>
                </a:solidFill>
              </a:rPr>
              <a:t>Aug</a:t>
            </a:r>
            <a:endParaRPr lang="en-GB" i="1" dirty="0">
              <a:solidFill>
                <a:srgbClr val="034DA3"/>
              </a:solidFill>
            </a:endParaRPr>
          </a:p>
        </p:txBody>
      </p:sp>
      <p:sp>
        <p:nvSpPr>
          <p:cNvPr id="28" name="TextBox 27">
            <a:extLst>
              <a:ext uri="{FF2B5EF4-FFF2-40B4-BE49-F238E27FC236}">
                <a16:creationId xmlns:a16="http://schemas.microsoft.com/office/drawing/2014/main" id="{F6ED4B8A-65DF-C783-A68C-DDB4070395A2}"/>
              </a:ext>
            </a:extLst>
          </p:cNvPr>
          <p:cNvSpPr txBox="1"/>
          <p:nvPr/>
        </p:nvSpPr>
        <p:spPr>
          <a:xfrm>
            <a:off x="4596971" y="5322728"/>
            <a:ext cx="1440160" cy="369332"/>
          </a:xfrm>
          <a:prstGeom prst="rect">
            <a:avLst/>
          </a:prstGeom>
          <a:noFill/>
        </p:spPr>
        <p:txBody>
          <a:bodyPr wrap="square" rtlCol="0">
            <a:spAutoFit/>
          </a:bodyPr>
          <a:lstStyle/>
          <a:p>
            <a:r>
              <a:rPr lang="en-US" i="1" dirty="0">
                <a:solidFill>
                  <a:srgbClr val="034DA3"/>
                </a:solidFill>
              </a:rPr>
              <a:t>Sept</a:t>
            </a:r>
            <a:endParaRPr lang="en-GB" i="1" dirty="0">
              <a:solidFill>
                <a:srgbClr val="034DA3"/>
              </a:solidFill>
            </a:endParaRPr>
          </a:p>
        </p:txBody>
      </p:sp>
      <p:sp>
        <p:nvSpPr>
          <p:cNvPr id="29" name="TextBox 28">
            <a:extLst>
              <a:ext uri="{FF2B5EF4-FFF2-40B4-BE49-F238E27FC236}">
                <a16:creationId xmlns:a16="http://schemas.microsoft.com/office/drawing/2014/main" id="{E34E445C-66BB-DC6A-2A39-7149309C1699}"/>
              </a:ext>
            </a:extLst>
          </p:cNvPr>
          <p:cNvSpPr txBox="1"/>
          <p:nvPr/>
        </p:nvSpPr>
        <p:spPr>
          <a:xfrm>
            <a:off x="7117251" y="5346234"/>
            <a:ext cx="1440160" cy="369332"/>
          </a:xfrm>
          <a:prstGeom prst="rect">
            <a:avLst/>
          </a:prstGeom>
          <a:noFill/>
        </p:spPr>
        <p:txBody>
          <a:bodyPr wrap="square" rtlCol="0">
            <a:spAutoFit/>
          </a:bodyPr>
          <a:lstStyle/>
          <a:p>
            <a:r>
              <a:rPr lang="en-US" i="1" dirty="0">
                <a:solidFill>
                  <a:srgbClr val="034DA3"/>
                </a:solidFill>
              </a:rPr>
              <a:t>Oct</a:t>
            </a:r>
            <a:endParaRPr lang="en-GB" i="1" dirty="0">
              <a:solidFill>
                <a:srgbClr val="034DA3"/>
              </a:solidFill>
            </a:endParaRPr>
          </a:p>
        </p:txBody>
      </p:sp>
      <p:sp>
        <p:nvSpPr>
          <p:cNvPr id="30" name="TextBox 29">
            <a:extLst>
              <a:ext uri="{FF2B5EF4-FFF2-40B4-BE49-F238E27FC236}">
                <a16:creationId xmlns:a16="http://schemas.microsoft.com/office/drawing/2014/main" id="{E59DF60B-7A62-C6C0-B0DA-33C40DF0E69B}"/>
              </a:ext>
            </a:extLst>
          </p:cNvPr>
          <p:cNvSpPr txBox="1"/>
          <p:nvPr/>
        </p:nvSpPr>
        <p:spPr>
          <a:xfrm>
            <a:off x="9770606" y="5375677"/>
            <a:ext cx="1440160" cy="369332"/>
          </a:xfrm>
          <a:prstGeom prst="rect">
            <a:avLst/>
          </a:prstGeom>
          <a:noFill/>
        </p:spPr>
        <p:txBody>
          <a:bodyPr wrap="square" rtlCol="0">
            <a:spAutoFit/>
          </a:bodyPr>
          <a:lstStyle/>
          <a:p>
            <a:r>
              <a:rPr lang="en-US" i="1" dirty="0">
                <a:solidFill>
                  <a:srgbClr val="034DA3"/>
                </a:solidFill>
              </a:rPr>
              <a:t>Nov</a:t>
            </a:r>
            <a:endParaRPr lang="en-GB" i="1" dirty="0">
              <a:solidFill>
                <a:srgbClr val="034DA3"/>
              </a:solidFill>
            </a:endParaRPr>
          </a:p>
        </p:txBody>
      </p:sp>
    </p:spTree>
    <p:extLst>
      <p:ext uri="{BB962C8B-B14F-4D97-AF65-F5344CB8AC3E}">
        <p14:creationId xmlns:p14="http://schemas.microsoft.com/office/powerpoint/2010/main" val="263059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animBg="1"/>
      <p:bldP spid="19" grpId="0" animBg="1"/>
      <p:bldP spid="20" grpId="0" animBg="1"/>
      <p:bldP spid="21" grpId="0" animBg="1"/>
      <p:bldP spid="23"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85F1A7F-D0B5-ACC4-6578-4C1421E19555}"/>
              </a:ext>
            </a:extLst>
          </p:cNvPr>
          <p:cNvSpPr>
            <a:spLocks noGrp="1"/>
          </p:cNvSpPr>
          <p:nvPr>
            <p:ph idx="1"/>
          </p:nvPr>
        </p:nvSpPr>
        <p:spPr/>
        <p:txBody>
          <a:bodyPr>
            <a:normAutofit/>
          </a:bodyPr>
          <a:lstStyle/>
          <a:p>
            <a:pPr>
              <a:lnSpc>
                <a:spcPct val="160000"/>
              </a:lnSpc>
            </a:pPr>
            <a:r>
              <a:rPr lang="en-US" sz="2800" dirty="0"/>
              <a:t>What is CHIMERA / HEARTS</a:t>
            </a:r>
          </a:p>
          <a:p>
            <a:pPr>
              <a:lnSpc>
                <a:spcPct val="160000"/>
              </a:lnSpc>
            </a:pPr>
            <a:r>
              <a:rPr lang="en-US" sz="2800" dirty="0"/>
              <a:t>Facility Overview</a:t>
            </a:r>
          </a:p>
          <a:p>
            <a:pPr>
              <a:lnSpc>
                <a:spcPct val="160000"/>
              </a:lnSpc>
            </a:pPr>
            <a:r>
              <a:rPr lang="en-US" sz="2800" dirty="0"/>
              <a:t>Slow extraction and technical aspects</a:t>
            </a:r>
          </a:p>
        </p:txBody>
      </p:sp>
      <p:sp>
        <p:nvSpPr>
          <p:cNvPr id="7" name="Title 6">
            <a:extLst>
              <a:ext uri="{FF2B5EF4-FFF2-40B4-BE49-F238E27FC236}">
                <a16:creationId xmlns:a16="http://schemas.microsoft.com/office/drawing/2014/main" id="{137198F2-B118-FFAA-1648-4A3D7603F532}"/>
              </a:ext>
            </a:extLst>
          </p:cNvPr>
          <p:cNvSpPr>
            <a:spLocks noGrp="1"/>
          </p:cNvSpPr>
          <p:nvPr>
            <p:ph type="title"/>
          </p:nvPr>
        </p:nvSpPr>
        <p:spPr/>
        <p:txBody>
          <a:bodyPr/>
          <a:lstStyle/>
          <a:p>
            <a:r>
              <a:rPr lang="en-US" dirty="0"/>
              <a:t>Outline</a:t>
            </a:r>
          </a:p>
        </p:txBody>
      </p:sp>
      <p:sp>
        <p:nvSpPr>
          <p:cNvPr id="4" name="Date Placeholder 3">
            <a:extLst>
              <a:ext uri="{FF2B5EF4-FFF2-40B4-BE49-F238E27FC236}">
                <a16:creationId xmlns:a16="http://schemas.microsoft.com/office/drawing/2014/main" id="{4BE0A63F-4A8F-232A-FC89-6675F45AD05F}"/>
              </a:ext>
            </a:extLst>
          </p:cNvPr>
          <p:cNvSpPr>
            <a:spLocks noGrp="1"/>
          </p:cNvSpPr>
          <p:nvPr>
            <p:ph type="dt" sz="half" idx="10"/>
          </p:nvPr>
        </p:nvSpPr>
        <p:spPr/>
        <p:txBody>
          <a:bodyPr/>
          <a:lstStyle/>
          <a:p>
            <a:r>
              <a:rPr lang="de-CH"/>
              <a:t>12/02/2024</a:t>
            </a:r>
            <a:endParaRPr lang="en-US"/>
          </a:p>
        </p:txBody>
      </p:sp>
      <p:sp>
        <p:nvSpPr>
          <p:cNvPr id="5" name="Footer Placeholder 4">
            <a:extLst>
              <a:ext uri="{FF2B5EF4-FFF2-40B4-BE49-F238E27FC236}">
                <a16:creationId xmlns:a16="http://schemas.microsoft.com/office/drawing/2014/main" id="{96A7129C-904B-97CE-BBD0-87E1D240E47F}"/>
              </a:ext>
            </a:extLst>
          </p:cNvPr>
          <p:cNvSpPr>
            <a:spLocks noGrp="1"/>
          </p:cNvSpPr>
          <p:nvPr>
            <p:ph type="ftr" sz="quarter" idx="11"/>
          </p:nvPr>
        </p:nvSpPr>
        <p:spPr/>
        <p:txBody>
          <a:bodyPr/>
          <a:lstStyle/>
          <a:p>
            <a:r>
              <a:rPr lang="en-US"/>
              <a:t>Eliott JOHNSON | Slow Extraction Workshop 2024</a:t>
            </a:r>
          </a:p>
        </p:txBody>
      </p:sp>
      <p:sp>
        <p:nvSpPr>
          <p:cNvPr id="6" name="Slide Number Placeholder 5">
            <a:extLst>
              <a:ext uri="{FF2B5EF4-FFF2-40B4-BE49-F238E27FC236}">
                <a16:creationId xmlns:a16="http://schemas.microsoft.com/office/drawing/2014/main" id="{F6C680EB-5EC8-F84B-3A68-0222AE01CEC6}"/>
              </a:ext>
            </a:extLst>
          </p:cNvPr>
          <p:cNvSpPr>
            <a:spLocks noGrp="1"/>
          </p:cNvSpPr>
          <p:nvPr>
            <p:ph type="sldNum" sz="quarter" idx="12"/>
          </p:nvPr>
        </p:nvSpPr>
        <p:spPr/>
        <p:txBody>
          <a:bodyPr/>
          <a:lstStyle/>
          <a:p>
            <a:fld id="{874B52BB-ACDE-904E-A559-8EF2DA0CDFCF}" type="slidenum">
              <a:rPr lang="en-US" smtClean="0"/>
              <a:t>2</a:t>
            </a:fld>
            <a:endParaRPr lang="en-US"/>
          </a:p>
        </p:txBody>
      </p:sp>
    </p:spTree>
    <p:extLst>
      <p:ext uri="{BB962C8B-B14F-4D97-AF65-F5344CB8AC3E}">
        <p14:creationId xmlns:p14="http://schemas.microsoft.com/office/powerpoint/2010/main" val="13121271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2000"/>
                <a:lumOff val="58000"/>
                <a:alpha val="16582"/>
              </a:schemeClr>
            </a:gs>
            <a:gs pos="83000">
              <a:schemeClr val="accent6">
                <a:lumMod val="45000"/>
                <a:lumOff val="55000"/>
                <a:alpha val="20648"/>
              </a:schemeClr>
            </a:gs>
            <a:gs pos="100000">
              <a:schemeClr val="accent6">
                <a:lumMod val="30000"/>
                <a:lumOff val="70000"/>
                <a:alpha val="42000"/>
              </a:schemeClr>
            </a:gs>
          </a:gsLst>
          <a:path path="circle">
            <a:fillToRect l="100000" t="100000"/>
          </a:path>
        </a:gradFill>
        <a:effectLst/>
      </p:bgPr>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617E8958-3600-F3DA-5D57-C85B568FEE91}"/>
              </a:ext>
            </a:extLst>
          </p:cNvPr>
          <p:cNvSpPr>
            <a:spLocks noGrp="1"/>
          </p:cNvSpPr>
          <p:nvPr>
            <p:ph idx="1"/>
          </p:nvPr>
        </p:nvSpPr>
        <p:spPr>
          <a:xfrm>
            <a:off x="407989" y="1592263"/>
            <a:ext cx="11376024" cy="4608512"/>
          </a:xfrm>
        </p:spPr>
        <p:txBody>
          <a:bodyPr>
            <a:normAutofit/>
          </a:bodyPr>
          <a:lstStyle/>
          <a:p>
            <a:pPr>
              <a:lnSpc>
                <a:spcPct val="150000"/>
              </a:lnSpc>
            </a:pPr>
            <a:r>
              <a:rPr lang="en-US" sz="2800" dirty="0"/>
              <a:t>CERN has a Very High Energy Ion irradiation campaign called HEARTS</a:t>
            </a:r>
          </a:p>
          <a:p>
            <a:pPr lvl="1">
              <a:lnSpc>
                <a:spcPct val="150000"/>
              </a:lnSpc>
            </a:pPr>
            <a:r>
              <a:rPr lang="en-US" sz="2400" dirty="0"/>
              <a:t>Sending Pb ion beam during </a:t>
            </a:r>
            <a:r>
              <a:rPr lang="en-US" sz="2400" b="1" dirty="0"/>
              <a:t>two-weeks</a:t>
            </a:r>
            <a:r>
              <a:rPr lang="en-US" sz="2400" dirty="0"/>
              <a:t> in November each year</a:t>
            </a:r>
          </a:p>
          <a:p>
            <a:pPr lvl="1">
              <a:lnSpc>
                <a:spcPct val="150000"/>
              </a:lnSpc>
            </a:pPr>
            <a:r>
              <a:rPr lang="en-US" sz="2400" dirty="0"/>
              <a:t>Offers wide range of </a:t>
            </a:r>
            <a:r>
              <a:rPr lang="en-US" sz="2400" b="1" dirty="0"/>
              <a:t>energy</a:t>
            </a:r>
            <a:r>
              <a:rPr lang="en-US" sz="2400" dirty="0"/>
              <a:t> at different </a:t>
            </a:r>
            <a:r>
              <a:rPr lang="en-US" sz="2400" b="1" dirty="0"/>
              <a:t>intensities</a:t>
            </a:r>
          </a:p>
          <a:p>
            <a:pPr lvl="1">
              <a:lnSpc>
                <a:spcPct val="150000"/>
              </a:lnSpc>
            </a:pPr>
            <a:r>
              <a:rPr lang="en-US" sz="2400" dirty="0"/>
              <a:t>Available for </a:t>
            </a:r>
            <a:r>
              <a:rPr lang="en-US" sz="2400" b="1" dirty="0"/>
              <a:t>external user</a:t>
            </a:r>
          </a:p>
          <a:p>
            <a:pPr lvl="1">
              <a:lnSpc>
                <a:spcPct val="150000"/>
              </a:lnSpc>
            </a:pPr>
            <a:r>
              <a:rPr lang="en-US" sz="2400" dirty="0"/>
              <a:t>Close collaboration with </a:t>
            </a:r>
            <a:r>
              <a:rPr lang="en-US" sz="2400" b="1" dirty="0"/>
              <a:t>GSI</a:t>
            </a:r>
            <a:r>
              <a:rPr lang="en-US" sz="2400" dirty="0"/>
              <a:t> such as to be two interchangeable facilities</a:t>
            </a:r>
          </a:p>
        </p:txBody>
      </p:sp>
      <p:sp>
        <p:nvSpPr>
          <p:cNvPr id="8" name="Title 7">
            <a:extLst>
              <a:ext uri="{FF2B5EF4-FFF2-40B4-BE49-F238E27FC236}">
                <a16:creationId xmlns:a16="http://schemas.microsoft.com/office/drawing/2014/main" id="{5C13C410-2646-1166-997E-C9D7BB3DF2C5}"/>
              </a:ext>
            </a:extLst>
          </p:cNvPr>
          <p:cNvSpPr>
            <a:spLocks noGrp="1"/>
          </p:cNvSpPr>
          <p:nvPr>
            <p:ph type="title"/>
          </p:nvPr>
        </p:nvSpPr>
        <p:spPr/>
        <p:txBody>
          <a:bodyPr/>
          <a:lstStyle/>
          <a:p>
            <a:r>
              <a:rPr lang="en-US" dirty="0"/>
              <a:t>Conclusion</a:t>
            </a:r>
          </a:p>
        </p:txBody>
      </p:sp>
      <p:sp>
        <p:nvSpPr>
          <p:cNvPr id="5" name="Date Placeholder 4">
            <a:extLst>
              <a:ext uri="{FF2B5EF4-FFF2-40B4-BE49-F238E27FC236}">
                <a16:creationId xmlns:a16="http://schemas.microsoft.com/office/drawing/2014/main" id="{1AED352E-12D4-1B20-04A0-3BCC107D66F1}"/>
              </a:ext>
            </a:extLst>
          </p:cNvPr>
          <p:cNvSpPr>
            <a:spLocks noGrp="1"/>
          </p:cNvSpPr>
          <p:nvPr>
            <p:ph type="dt" sz="half" idx="10"/>
          </p:nvPr>
        </p:nvSpPr>
        <p:spPr/>
        <p:txBody>
          <a:bodyPr/>
          <a:lstStyle/>
          <a:p>
            <a:r>
              <a:rPr lang="de-CH"/>
              <a:t>12/02/2024</a:t>
            </a:r>
            <a:endParaRPr lang="en-US"/>
          </a:p>
        </p:txBody>
      </p:sp>
      <p:sp>
        <p:nvSpPr>
          <p:cNvPr id="6" name="Footer Placeholder 5">
            <a:extLst>
              <a:ext uri="{FF2B5EF4-FFF2-40B4-BE49-F238E27FC236}">
                <a16:creationId xmlns:a16="http://schemas.microsoft.com/office/drawing/2014/main" id="{5C95EC85-1FD3-B6CB-BE14-718062DBD17A}"/>
              </a:ext>
            </a:extLst>
          </p:cNvPr>
          <p:cNvSpPr>
            <a:spLocks noGrp="1"/>
          </p:cNvSpPr>
          <p:nvPr>
            <p:ph type="ftr" sz="quarter" idx="11"/>
          </p:nvPr>
        </p:nvSpPr>
        <p:spPr/>
        <p:txBody>
          <a:bodyPr/>
          <a:lstStyle/>
          <a:p>
            <a:r>
              <a:rPr lang="en-US"/>
              <a:t>Eliott JOHNSON | Slow Extraction Workshop 2024</a:t>
            </a:r>
          </a:p>
        </p:txBody>
      </p:sp>
      <p:sp>
        <p:nvSpPr>
          <p:cNvPr id="7" name="Slide Number Placeholder 6">
            <a:extLst>
              <a:ext uri="{FF2B5EF4-FFF2-40B4-BE49-F238E27FC236}">
                <a16:creationId xmlns:a16="http://schemas.microsoft.com/office/drawing/2014/main" id="{A87A9F4B-2B14-68F9-AA52-C6B4F2D1B2D0}"/>
              </a:ext>
            </a:extLst>
          </p:cNvPr>
          <p:cNvSpPr>
            <a:spLocks noGrp="1"/>
          </p:cNvSpPr>
          <p:nvPr>
            <p:ph type="sldNum" sz="quarter" idx="12"/>
          </p:nvPr>
        </p:nvSpPr>
        <p:spPr/>
        <p:txBody>
          <a:bodyPr/>
          <a:lstStyle/>
          <a:p>
            <a:fld id="{874B52BB-ACDE-904E-A559-8EF2DA0CDFCF}" type="slidenum">
              <a:rPr lang="en-US" smtClean="0"/>
              <a:t>20</a:t>
            </a:fld>
            <a:endParaRPr lang="en-US"/>
          </a:p>
        </p:txBody>
      </p:sp>
    </p:spTree>
    <p:extLst>
      <p:ext uri="{BB962C8B-B14F-4D97-AF65-F5344CB8AC3E}">
        <p14:creationId xmlns:p14="http://schemas.microsoft.com/office/powerpoint/2010/main" val="2701282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476B4AA-C0AB-BCBE-86D2-9AB42522D7A0}"/>
              </a:ext>
            </a:extLst>
          </p:cNvPr>
          <p:cNvSpPr>
            <a:spLocks noGrp="1"/>
          </p:cNvSpPr>
          <p:nvPr>
            <p:ph type="dt" sz="half" idx="4294967295"/>
          </p:nvPr>
        </p:nvSpPr>
        <p:spPr>
          <a:xfrm>
            <a:off x="10418763" y="6424613"/>
            <a:ext cx="1773237" cy="365125"/>
          </a:xfrm>
        </p:spPr>
        <p:txBody>
          <a:bodyPr/>
          <a:lstStyle/>
          <a:p>
            <a:r>
              <a:rPr lang="de-CH"/>
              <a:t>12/02/2024</a:t>
            </a:r>
            <a:endParaRPr lang="en-US"/>
          </a:p>
        </p:txBody>
      </p:sp>
      <p:sp>
        <p:nvSpPr>
          <p:cNvPr id="5" name="Footer Placeholder 4">
            <a:extLst>
              <a:ext uri="{FF2B5EF4-FFF2-40B4-BE49-F238E27FC236}">
                <a16:creationId xmlns:a16="http://schemas.microsoft.com/office/drawing/2014/main" id="{D058284F-DC6A-E3B9-98A0-25A7D541E2FB}"/>
              </a:ext>
            </a:extLst>
          </p:cNvPr>
          <p:cNvSpPr>
            <a:spLocks noGrp="1"/>
          </p:cNvSpPr>
          <p:nvPr>
            <p:ph type="ftr" sz="quarter" idx="4294967295"/>
          </p:nvPr>
        </p:nvSpPr>
        <p:spPr>
          <a:xfrm>
            <a:off x="0" y="6424613"/>
            <a:ext cx="6788150" cy="365125"/>
          </a:xfrm>
        </p:spPr>
        <p:txBody>
          <a:bodyPr/>
          <a:lstStyle/>
          <a:p>
            <a:r>
              <a:rPr lang="en-US"/>
              <a:t>Eliott JOHNSON | Slow Extraction Workshop 2024</a:t>
            </a:r>
          </a:p>
        </p:txBody>
      </p:sp>
      <p:sp>
        <p:nvSpPr>
          <p:cNvPr id="6" name="Slide Number Placeholder 5">
            <a:extLst>
              <a:ext uri="{FF2B5EF4-FFF2-40B4-BE49-F238E27FC236}">
                <a16:creationId xmlns:a16="http://schemas.microsoft.com/office/drawing/2014/main" id="{BA1B4A8D-B550-B216-DFEE-FC0680AF60B6}"/>
              </a:ext>
            </a:extLst>
          </p:cNvPr>
          <p:cNvSpPr>
            <a:spLocks noGrp="1"/>
          </p:cNvSpPr>
          <p:nvPr>
            <p:ph type="sldNum" sz="quarter" idx="4294967295"/>
          </p:nvPr>
        </p:nvSpPr>
        <p:spPr>
          <a:xfrm>
            <a:off x="11510963" y="6424613"/>
            <a:ext cx="681037" cy="365125"/>
          </a:xfrm>
        </p:spPr>
        <p:txBody>
          <a:bodyPr/>
          <a:lstStyle/>
          <a:p>
            <a:fld id="{874B52BB-ACDE-904E-A559-8EF2DA0CDFCF}" type="slidenum">
              <a:rPr lang="en-US" smtClean="0"/>
              <a:t>21</a:t>
            </a:fld>
            <a:endParaRPr lang="en-US"/>
          </a:p>
        </p:txBody>
      </p:sp>
    </p:spTree>
    <p:extLst>
      <p:ext uri="{BB962C8B-B14F-4D97-AF65-F5344CB8AC3E}">
        <p14:creationId xmlns:p14="http://schemas.microsoft.com/office/powerpoint/2010/main" val="155591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E3FE680-615E-AF58-579B-793064F30265}"/>
              </a:ext>
            </a:extLst>
          </p:cNvPr>
          <p:cNvSpPr>
            <a:spLocks noGrp="1"/>
          </p:cNvSpPr>
          <p:nvPr>
            <p:ph type="title"/>
          </p:nvPr>
        </p:nvSpPr>
        <p:spPr/>
        <p:txBody>
          <a:bodyPr/>
          <a:lstStyle/>
          <a:p>
            <a:r>
              <a:rPr lang="en-US" dirty="0"/>
              <a:t>Extra</a:t>
            </a:r>
          </a:p>
        </p:txBody>
      </p:sp>
      <p:sp>
        <p:nvSpPr>
          <p:cNvPr id="9" name="Text Placeholder 8">
            <a:extLst>
              <a:ext uri="{FF2B5EF4-FFF2-40B4-BE49-F238E27FC236}">
                <a16:creationId xmlns:a16="http://schemas.microsoft.com/office/drawing/2014/main" id="{38C57303-05C8-254C-4DDD-B64140C159C7}"/>
              </a:ext>
            </a:extLst>
          </p:cNvPr>
          <p:cNvSpPr>
            <a:spLocks noGrp="1"/>
          </p:cNvSpPr>
          <p:nvPr>
            <p:ph type="body" idx="1"/>
          </p:nvPr>
        </p:nvSpPr>
        <p:spPr/>
        <p:txBody>
          <a:bodyPr/>
          <a:lstStyle/>
          <a:p>
            <a:endParaRPr lang="en-US"/>
          </a:p>
        </p:txBody>
      </p:sp>
      <p:sp>
        <p:nvSpPr>
          <p:cNvPr id="5" name="Date Placeholder 4">
            <a:extLst>
              <a:ext uri="{FF2B5EF4-FFF2-40B4-BE49-F238E27FC236}">
                <a16:creationId xmlns:a16="http://schemas.microsoft.com/office/drawing/2014/main" id="{A0E51020-AF23-3783-F645-DF02EB090906}"/>
              </a:ext>
            </a:extLst>
          </p:cNvPr>
          <p:cNvSpPr>
            <a:spLocks noGrp="1"/>
          </p:cNvSpPr>
          <p:nvPr>
            <p:ph type="dt" sz="half" idx="10"/>
          </p:nvPr>
        </p:nvSpPr>
        <p:spPr/>
        <p:txBody>
          <a:bodyPr/>
          <a:lstStyle/>
          <a:p>
            <a:r>
              <a:rPr lang="de-CH"/>
              <a:t>12/02/2024</a:t>
            </a:r>
            <a:endParaRPr lang="en-US"/>
          </a:p>
        </p:txBody>
      </p:sp>
      <p:sp>
        <p:nvSpPr>
          <p:cNvPr id="6" name="Footer Placeholder 5">
            <a:extLst>
              <a:ext uri="{FF2B5EF4-FFF2-40B4-BE49-F238E27FC236}">
                <a16:creationId xmlns:a16="http://schemas.microsoft.com/office/drawing/2014/main" id="{2427053C-72B3-984B-2B87-117B82C17284}"/>
              </a:ext>
            </a:extLst>
          </p:cNvPr>
          <p:cNvSpPr>
            <a:spLocks noGrp="1"/>
          </p:cNvSpPr>
          <p:nvPr>
            <p:ph type="ftr" sz="quarter" idx="11"/>
          </p:nvPr>
        </p:nvSpPr>
        <p:spPr/>
        <p:txBody>
          <a:bodyPr/>
          <a:lstStyle/>
          <a:p>
            <a:r>
              <a:rPr lang="en-US"/>
              <a:t>Eliott JOHNSON | Slow Extraction Workshop 2024</a:t>
            </a:r>
          </a:p>
        </p:txBody>
      </p:sp>
      <p:sp>
        <p:nvSpPr>
          <p:cNvPr id="7" name="Slide Number Placeholder 6">
            <a:extLst>
              <a:ext uri="{FF2B5EF4-FFF2-40B4-BE49-F238E27FC236}">
                <a16:creationId xmlns:a16="http://schemas.microsoft.com/office/drawing/2014/main" id="{43E19BFB-5CF8-8AAA-2FFD-D3604E42FA31}"/>
              </a:ext>
            </a:extLst>
          </p:cNvPr>
          <p:cNvSpPr>
            <a:spLocks noGrp="1"/>
          </p:cNvSpPr>
          <p:nvPr>
            <p:ph type="sldNum" sz="quarter" idx="12"/>
          </p:nvPr>
        </p:nvSpPr>
        <p:spPr/>
        <p:txBody>
          <a:bodyPr/>
          <a:lstStyle/>
          <a:p>
            <a:fld id="{874B52BB-ACDE-904E-A559-8EF2DA0CDFCF}" type="slidenum">
              <a:rPr lang="en-US" smtClean="0"/>
              <a:t>22</a:t>
            </a:fld>
            <a:endParaRPr lang="en-US"/>
          </a:p>
        </p:txBody>
      </p:sp>
    </p:spTree>
    <p:extLst>
      <p:ext uri="{BB962C8B-B14F-4D97-AF65-F5344CB8AC3E}">
        <p14:creationId xmlns:p14="http://schemas.microsoft.com/office/powerpoint/2010/main" val="37291693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9FE90-C7E3-3332-F38C-D885F0DB9E3E}"/>
              </a:ext>
            </a:extLst>
          </p:cNvPr>
          <p:cNvSpPr>
            <a:spLocks noGrp="1"/>
          </p:cNvSpPr>
          <p:nvPr>
            <p:ph type="title"/>
          </p:nvPr>
        </p:nvSpPr>
        <p:spPr/>
        <p:txBody>
          <a:bodyPr/>
          <a:lstStyle/>
          <a:p>
            <a:r>
              <a:rPr lang="en-US" dirty="0"/>
              <a:t>Spill structure</a:t>
            </a:r>
          </a:p>
        </p:txBody>
      </p:sp>
      <p:sp>
        <p:nvSpPr>
          <p:cNvPr id="3" name="Content Placeholder 2">
            <a:extLst>
              <a:ext uri="{FF2B5EF4-FFF2-40B4-BE49-F238E27FC236}">
                <a16:creationId xmlns:a16="http://schemas.microsoft.com/office/drawing/2014/main" id="{6A564B21-B4EC-804C-D60C-304634401242}"/>
              </a:ext>
            </a:extLst>
          </p:cNvPr>
          <p:cNvSpPr>
            <a:spLocks noGrp="1"/>
          </p:cNvSpPr>
          <p:nvPr>
            <p:ph sz="half" idx="1"/>
          </p:nvPr>
        </p:nvSpPr>
        <p:spPr>
          <a:xfrm>
            <a:off x="407987" y="1598658"/>
            <a:ext cx="5616575" cy="2559384"/>
          </a:xfrm>
        </p:spPr>
        <p:txBody>
          <a:bodyPr>
            <a:normAutofit/>
          </a:bodyPr>
          <a:lstStyle/>
          <a:p>
            <a:pPr marL="342900" indent="-342900">
              <a:buFont typeface="Arial" panose="020B0604020202020204" pitchFamily="34" charset="0"/>
              <a:buChar char="•"/>
            </a:pPr>
            <a:r>
              <a:rPr lang="en-US" dirty="0"/>
              <a:t>Slow </a:t>
            </a:r>
            <a:r>
              <a:rPr lang="en-US" b="0" dirty="0"/>
              <a:t>and</a:t>
            </a:r>
            <a:r>
              <a:rPr lang="en-US" dirty="0"/>
              <a:t> fast </a:t>
            </a:r>
            <a:r>
              <a:rPr lang="en-US" b="0" dirty="0"/>
              <a:t>frequencies time structure</a:t>
            </a:r>
          </a:p>
          <a:p>
            <a:pPr marL="342900" indent="-342900">
              <a:buFont typeface="Arial" panose="020B0604020202020204" pitchFamily="34" charset="0"/>
              <a:buChar char="•"/>
            </a:pPr>
            <a:r>
              <a:rPr lang="en-US" dirty="0"/>
              <a:t>Slow </a:t>
            </a:r>
            <a:r>
              <a:rPr lang="en-US" b="0" dirty="0"/>
              <a:t>because of RFKO technique</a:t>
            </a:r>
          </a:p>
          <a:p>
            <a:pPr marL="666750" lvl="1" indent="-342900">
              <a:buFont typeface="Arial" panose="020B0604020202020204" pitchFamily="34" charset="0"/>
              <a:buChar char="•"/>
            </a:pPr>
            <a:r>
              <a:rPr lang="en-US" dirty="0"/>
              <a:t>Software limitation to max chirp rep rate of 1 </a:t>
            </a:r>
            <a:r>
              <a:rPr lang="en-US" dirty="0" err="1"/>
              <a:t>ms</a:t>
            </a:r>
            <a:r>
              <a:rPr lang="en-US" dirty="0"/>
              <a:t> intervals</a:t>
            </a:r>
          </a:p>
          <a:p>
            <a:pPr marL="666750" lvl="1" indent="-342900">
              <a:buFont typeface="Arial" panose="020B0604020202020204" pitchFamily="34" charset="0"/>
              <a:buChar char="•"/>
            </a:pPr>
            <a:r>
              <a:rPr lang="en-US" dirty="0"/>
              <a:t>1 kHz</a:t>
            </a:r>
          </a:p>
          <a:p>
            <a:pPr marL="666750" lvl="1" indent="-342900">
              <a:buFont typeface="Arial" panose="020B0604020202020204" pitchFamily="34" charset="0"/>
              <a:buChar char="•"/>
            </a:pPr>
            <a:r>
              <a:rPr lang="en-GB" dirty="0"/>
              <a:t>Could e</a:t>
            </a:r>
            <a:r>
              <a:rPr lang="en-GB" b="0" dirty="0"/>
              <a:t>xploit low-pass filter effect of beam (transit time) by exciting at higher frequencies</a:t>
            </a:r>
          </a:p>
          <a:p>
            <a:pPr marL="666750" lvl="1" indent="-342900">
              <a:buFont typeface="Arial" panose="020B0604020202020204" pitchFamily="34" charset="0"/>
              <a:buChar char="•"/>
            </a:pPr>
            <a:endParaRPr lang="en-US" dirty="0"/>
          </a:p>
        </p:txBody>
      </p:sp>
      <p:sp>
        <p:nvSpPr>
          <p:cNvPr id="5" name="Date Placeholder 4">
            <a:extLst>
              <a:ext uri="{FF2B5EF4-FFF2-40B4-BE49-F238E27FC236}">
                <a16:creationId xmlns:a16="http://schemas.microsoft.com/office/drawing/2014/main" id="{89677D6A-AB56-6B84-B629-CC2DF7C134A2}"/>
              </a:ext>
            </a:extLst>
          </p:cNvPr>
          <p:cNvSpPr>
            <a:spLocks noGrp="1"/>
          </p:cNvSpPr>
          <p:nvPr>
            <p:ph type="dt" sz="half" idx="14"/>
          </p:nvPr>
        </p:nvSpPr>
        <p:spPr/>
        <p:txBody>
          <a:bodyPr/>
          <a:lstStyle/>
          <a:p>
            <a:r>
              <a:rPr lang="de-CH"/>
              <a:t>19.07.2023</a:t>
            </a:r>
            <a:endParaRPr lang="en-GB"/>
          </a:p>
        </p:txBody>
      </p:sp>
      <p:sp>
        <p:nvSpPr>
          <p:cNvPr id="6" name="Footer Placeholder 5">
            <a:extLst>
              <a:ext uri="{FF2B5EF4-FFF2-40B4-BE49-F238E27FC236}">
                <a16:creationId xmlns:a16="http://schemas.microsoft.com/office/drawing/2014/main" id="{841A154E-F16A-FB03-4025-F0C182AC9B91}"/>
              </a:ext>
            </a:extLst>
          </p:cNvPr>
          <p:cNvSpPr>
            <a:spLocks noGrp="1"/>
          </p:cNvSpPr>
          <p:nvPr>
            <p:ph type="ftr" sz="quarter" idx="15"/>
          </p:nvPr>
        </p:nvSpPr>
        <p:spPr/>
        <p:txBody>
          <a:bodyPr/>
          <a:lstStyle/>
          <a:p>
            <a:r>
              <a:rPr lang="en-GB"/>
              <a:t>Eliott Johnson | Accelerator aspects</a:t>
            </a:r>
          </a:p>
        </p:txBody>
      </p:sp>
      <p:sp>
        <p:nvSpPr>
          <p:cNvPr id="7" name="Slide Number Placeholder 6">
            <a:extLst>
              <a:ext uri="{FF2B5EF4-FFF2-40B4-BE49-F238E27FC236}">
                <a16:creationId xmlns:a16="http://schemas.microsoft.com/office/drawing/2014/main" id="{3248634E-24FD-9AAA-6578-D93BE43591CB}"/>
              </a:ext>
            </a:extLst>
          </p:cNvPr>
          <p:cNvSpPr>
            <a:spLocks noGrp="1"/>
          </p:cNvSpPr>
          <p:nvPr>
            <p:ph type="sldNum" sz="quarter" idx="16"/>
          </p:nvPr>
        </p:nvSpPr>
        <p:spPr/>
        <p:txBody>
          <a:bodyPr/>
          <a:lstStyle/>
          <a:p>
            <a:fld id="{4D59D78C-9B9C-44C7-9187-60CBC039CE9E}" type="slidenum">
              <a:rPr lang="en-GB" smtClean="0"/>
              <a:t>23</a:t>
            </a:fld>
            <a:endParaRPr lang="en-GB"/>
          </a:p>
        </p:txBody>
      </p:sp>
      <p:pic>
        <p:nvPicPr>
          <p:cNvPr id="9" name="Picture 8">
            <a:extLst>
              <a:ext uri="{FF2B5EF4-FFF2-40B4-BE49-F238E27FC236}">
                <a16:creationId xmlns:a16="http://schemas.microsoft.com/office/drawing/2014/main" id="{C3A903CB-809B-2B4B-CA59-D4DD8BBA5828}"/>
              </a:ext>
            </a:extLst>
          </p:cNvPr>
          <p:cNvPicPr>
            <a:picLocks noChangeAspect="1"/>
          </p:cNvPicPr>
          <p:nvPr/>
        </p:nvPicPr>
        <p:blipFill rotWithShape="1">
          <a:blip r:embed="rId2"/>
          <a:srcRect r="46880"/>
          <a:stretch/>
        </p:blipFill>
        <p:spPr>
          <a:xfrm>
            <a:off x="6788864" y="969931"/>
            <a:ext cx="5219137" cy="3336844"/>
          </a:xfrm>
          <a:prstGeom prst="rect">
            <a:avLst/>
          </a:prstGeom>
        </p:spPr>
      </p:pic>
      <p:pic>
        <p:nvPicPr>
          <p:cNvPr id="10" name="Picture 9">
            <a:extLst>
              <a:ext uri="{FF2B5EF4-FFF2-40B4-BE49-F238E27FC236}">
                <a16:creationId xmlns:a16="http://schemas.microsoft.com/office/drawing/2014/main" id="{F03DA8AF-1907-B4F8-57EC-B53D0F37102E}"/>
              </a:ext>
            </a:extLst>
          </p:cNvPr>
          <p:cNvPicPr>
            <a:picLocks noChangeAspect="1"/>
          </p:cNvPicPr>
          <p:nvPr/>
        </p:nvPicPr>
        <p:blipFill>
          <a:blip r:embed="rId3"/>
          <a:stretch>
            <a:fillRect/>
          </a:stretch>
        </p:blipFill>
        <p:spPr>
          <a:xfrm>
            <a:off x="1172289" y="4306775"/>
            <a:ext cx="9847422" cy="1969485"/>
          </a:xfrm>
          <a:prstGeom prst="rect">
            <a:avLst/>
          </a:prstGeom>
        </p:spPr>
      </p:pic>
    </p:spTree>
    <p:extLst>
      <p:ext uri="{BB962C8B-B14F-4D97-AF65-F5344CB8AC3E}">
        <p14:creationId xmlns:p14="http://schemas.microsoft.com/office/powerpoint/2010/main" val="6600376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9FE90-C7E3-3332-F38C-D885F0DB9E3E}"/>
              </a:ext>
            </a:extLst>
          </p:cNvPr>
          <p:cNvSpPr>
            <a:spLocks noGrp="1"/>
          </p:cNvSpPr>
          <p:nvPr>
            <p:ph type="title"/>
          </p:nvPr>
        </p:nvSpPr>
        <p:spPr/>
        <p:txBody>
          <a:bodyPr/>
          <a:lstStyle/>
          <a:p>
            <a:r>
              <a:rPr lang="en-US" dirty="0"/>
              <a:t>Spill structure</a:t>
            </a:r>
          </a:p>
        </p:txBody>
      </p:sp>
      <p:sp>
        <p:nvSpPr>
          <p:cNvPr id="3" name="Content Placeholder 2">
            <a:extLst>
              <a:ext uri="{FF2B5EF4-FFF2-40B4-BE49-F238E27FC236}">
                <a16:creationId xmlns:a16="http://schemas.microsoft.com/office/drawing/2014/main" id="{6A564B21-B4EC-804C-D60C-304634401242}"/>
              </a:ext>
            </a:extLst>
          </p:cNvPr>
          <p:cNvSpPr>
            <a:spLocks noGrp="1"/>
          </p:cNvSpPr>
          <p:nvPr>
            <p:ph sz="half" idx="1"/>
          </p:nvPr>
        </p:nvSpPr>
        <p:spPr>
          <a:xfrm>
            <a:off x="407987" y="1598658"/>
            <a:ext cx="6023041" cy="3019719"/>
          </a:xfrm>
        </p:spPr>
        <p:txBody>
          <a:bodyPr/>
          <a:lstStyle/>
          <a:p>
            <a:pPr marL="342900" indent="-342900">
              <a:buFont typeface="Arial" panose="020B0604020202020204" pitchFamily="34" charset="0"/>
              <a:buChar char="•"/>
            </a:pPr>
            <a:r>
              <a:rPr lang="en-US" dirty="0"/>
              <a:t>Fast </a:t>
            </a:r>
            <a:r>
              <a:rPr lang="en-US" b="0" dirty="0"/>
              <a:t>spill structure at the fractional tune of third integer</a:t>
            </a:r>
          </a:p>
          <a:p>
            <a:pPr marL="666750" lvl="1" indent="-342900">
              <a:buFont typeface="Arial" panose="020B0604020202020204" pitchFamily="34" charset="0"/>
              <a:buChar char="•"/>
            </a:pPr>
            <a:r>
              <a:rPr lang="en-US" dirty="0" err="1"/>
              <a:t>Frev</a:t>
            </a:r>
            <a:r>
              <a:rPr lang="en-US" dirty="0"/>
              <a:t>/3</a:t>
            </a:r>
          </a:p>
          <a:p>
            <a:pPr marL="666750" lvl="1" indent="-342900">
              <a:buFont typeface="Arial" panose="020B0604020202020204" pitchFamily="34" charset="0"/>
              <a:buChar char="•"/>
            </a:pPr>
            <a:r>
              <a:rPr lang="en-US" dirty="0"/>
              <a:t>~ 130 kHz</a:t>
            </a:r>
          </a:p>
          <a:p>
            <a:pPr marL="666750" lvl="1" indent="-342900">
              <a:buFont typeface="Arial" panose="020B0604020202020204" pitchFamily="34" charset="0"/>
              <a:buChar char="•"/>
            </a:pPr>
            <a:r>
              <a:rPr lang="en-US" dirty="0"/>
              <a:t>(beam still bunched and </a:t>
            </a:r>
            <a:r>
              <a:rPr lang="en-US" dirty="0" err="1"/>
              <a:t>debunching</a:t>
            </a:r>
            <a:r>
              <a:rPr lang="en-US" dirty="0"/>
              <a:t> during extraction)</a:t>
            </a:r>
          </a:p>
        </p:txBody>
      </p:sp>
      <p:sp>
        <p:nvSpPr>
          <p:cNvPr id="5" name="Date Placeholder 4">
            <a:extLst>
              <a:ext uri="{FF2B5EF4-FFF2-40B4-BE49-F238E27FC236}">
                <a16:creationId xmlns:a16="http://schemas.microsoft.com/office/drawing/2014/main" id="{89677D6A-AB56-6B84-B629-CC2DF7C134A2}"/>
              </a:ext>
            </a:extLst>
          </p:cNvPr>
          <p:cNvSpPr>
            <a:spLocks noGrp="1"/>
          </p:cNvSpPr>
          <p:nvPr>
            <p:ph type="dt" sz="half" idx="14"/>
          </p:nvPr>
        </p:nvSpPr>
        <p:spPr/>
        <p:txBody>
          <a:bodyPr/>
          <a:lstStyle/>
          <a:p>
            <a:r>
              <a:rPr lang="de-CH"/>
              <a:t>19.07.2023</a:t>
            </a:r>
            <a:endParaRPr lang="en-GB"/>
          </a:p>
        </p:txBody>
      </p:sp>
      <p:sp>
        <p:nvSpPr>
          <p:cNvPr id="6" name="Footer Placeholder 5">
            <a:extLst>
              <a:ext uri="{FF2B5EF4-FFF2-40B4-BE49-F238E27FC236}">
                <a16:creationId xmlns:a16="http://schemas.microsoft.com/office/drawing/2014/main" id="{841A154E-F16A-FB03-4025-F0C182AC9B91}"/>
              </a:ext>
            </a:extLst>
          </p:cNvPr>
          <p:cNvSpPr>
            <a:spLocks noGrp="1"/>
          </p:cNvSpPr>
          <p:nvPr>
            <p:ph type="ftr" sz="quarter" idx="15"/>
          </p:nvPr>
        </p:nvSpPr>
        <p:spPr/>
        <p:txBody>
          <a:bodyPr/>
          <a:lstStyle/>
          <a:p>
            <a:r>
              <a:rPr lang="en-GB"/>
              <a:t>Eliott Johnson | Accelerator aspects</a:t>
            </a:r>
          </a:p>
        </p:txBody>
      </p:sp>
      <p:sp>
        <p:nvSpPr>
          <p:cNvPr id="7" name="Slide Number Placeholder 6">
            <a:extLst>
              <a:ext uri="{FF2B5EF4-FFF2-40B4-BE49-F238E27FC236}">
                <a16:creationId xmlns:a16="http://schemas.microsoft.com/office/drawing/2014/main" id="{3248634E-24FD-9AAA-6578-D93BE43591CB}"/>
              </a:ext>
            </a:extLst>
          </p:cNvPr>
          <p:cNvSpPr>
            <a:spLocks noGrp="1"/>
          </p:cNvSpPr>
          <p:nvPr>
            <p:ph type="sldNum" sz="quarter" idx="16"/>
          </p:nvPr>
        </p:nvSpPr>
        <p:spPr/>
        <p:txBody>
          <a:bodyPr/>
          <a:lstStyle/>
          <a:p>
            <a:fld id="{4D59D78C-9B9C-44C7-9187-60CBC039CE9E}" type="slidenum">
              <a:rPr lang="en-GB" smtClean="0"/>
              <a:t>24</a:t>
            </a:fld>
            <a:endParaRPr lang="en-GB"/>
          </a:p>
        </p:txBody>
      </p:sp>
      <p:pic>
        <p:nvPicPr>
          <p:cNvPr id="8" name="Picture 7">
            <a:extLst>
              <a:ext uri="{FF2B5EF4-FFF2-40B4-BE49-F238E27FC236}">
                <a16:creationId xmlns:a16="http://schemas.microsoft.com/office/drawing/2014/main" id="{32CDABE1-A360-2A95-110E-CC9A2BE85DFD}"/>
              </a:ext>
            </a:extLst>
          </p:cNvPr>
          <p:cNvPicPr>
            <a:picLocks noChangeAspect="1"/>
          </p:cNvPicPr>
          <p:nvPr/>
        </p:nvPicPr>
        <p:blipFill>
          <a:blip r:embed="rId2"/>
          <a:stretch>
            <a:fillRect/>
          </a:stretch>
        </p:blipFill>
        <p:spPr>
          <a:xfrm>
            <a:off x="6881247" y="1063248"/>
            <a:ext cx="5236596" cy="3629803"/>
          </a:xfrm>
          <a:prstGeom prst="rect">
            <a:avLst/>
          </a:prstGeom>
        </p:spPr>
      </p:pic>
      <p:pic>
        <p:nvPicPr>
          <p:cNvPr id="13" name="Picture 12">
            <a:extLst>
              <a:ext uri="{FF2B5EF4-FFF2-40B4-BE49-F238E27FC236}">
                <a16:creationId xmlns:a16="http://schemas.microsoft.com/office/drawing/2014/main" id="{A1536F81-411A-67DE-EA81-201ECE325559}"/>
              </a:ext>
            </a:extLst>
          </p:cNvPr>
          <p:cNvPicPr>
            <a:picLocks noChangeAspect="1"/>
          </p:cNvPicPr>
          <p:nvPr/>
        </p:nvPicPr>
        <p:blipFill rotWithShape="1">
          <a:blip r:embed="rId3"/>
          <a:srcRect l="1" r="71548"/>
          <a:stretch/>
        </p:blipFill>
        <p:spPr>
          <a:xfrm>
            <a:off x="335745" y="4698466"/>
            <a:ext cx="2331551" cy="1514119"/>
          </a:xfrm>
          <a:prstGeom prst="rect">
            <a:avLst/>
          </a:prstGeom>
        </p:spPr>
      </p:pic>
      <p:grpSp>
        <p:nvGrpSpPr>
          <p:cNvPr id="15" name="Group 14">
            <a:extLst>
              <a:ext uri="{FF2B5EF4-FFF2-40B4-BE49-F238E27FC236}">
                <a16:creationId xmlns:a16="http://schemas.microsoft.com/office/drawing/2014/main" id="{5077852A-A294-4A1C-FDB6-894E2A89E1A6}"/>
              </a:ext>
            </a:extLst>
          </p:cNvPr>
          <p:cNvGrpSpPr/>
          <p:nvPr/>
        </p:nvGrpSpPr>
        <p:grpSpPr>
          <a:xfrm>
            <a:off x="156954" y="4735712"/>
            <a:ext cx="7888639" cy="1573722"/>
            <a:chOff x="426202" y="4682968"/>
            <a:chExt cx="7888639" cy="1573722"/>
          </a:xfrm>
        </p:grpSpPr>
        <p:pic>
          <p:nvPicPr>
            <p:cNvPr id="11" name="Picture 10">
              <a:extLst>
                <a:ext uri="{FF2B5EF4-FFF2-40B4-BE49-F238E27FC236}">
                  <a16:creationId xmlns:a16="http://schemas.microsoft.com/office/drawing/2014/main" id="{D51DBE6F-1AB4-49AD-F6D4-06B3848C369E}"/>
                </a:ext>
              </a:extLst>
            </p:cNvPr>
            <p:cNvPicPr>
              <a:picLocks noChangeAspect="1"/>
            </p:cNvPicPr>
            <p:nvPr/>
          </p:nvPicPr>
          <p:blipFill>
            <a:blip r:embed="rId4"/>
            <a:stretch>
              <a:fillRect/>
            </a:stretch>
          </p:blipFill>
          <p:spPr>
            <a:xfrm>
              <a:off x="542441" y="4682968"/>
              <a:ext cx="7772400" cy="1573722"/>
            </a:xfrm>
            <a:prstGeom prst="rect">
              <a:avLst/>
            </a:prstGeom>
          </p:spPr>
        </p:pic>
        <p:pic>
          <p:nvPicPr>
            <p:cNvPr id="14" name="Picture 13">
              <a:extLst>
                <a:ext uri="{FF2B5EF4-FFF2-40B4-BE49-F238E27FC236}">
                  <a16:creationId xmlns:a16="http://schemas.microsoft.com/office/drawing/2014/main" id="{FA132DC1-A91B-17AE-97C9-D8C3725637C3}"/>
                </a:ext>
              </a:extLst>
            </p:cNvPr>
            <p:cNvPicPr>
              <a:picLocks noChangeAspect="1"/>
            </p:cNvPicPr>
            <p:nvPr/>
          </p:nvPicPr>
          <p:blipFill rotWithShape="1">
            <a:blip r:embed="rId3"/>
            <a:srcRect l="1" r="71548"/>
            <a:stretch/>
          </p:blipFill>
          <p:spPr>
            <a:xfrm>
              <a:off x="426202" y="4719406"/>
              <a:ext cx="2252703" cy="1462915"/>
            </a:xfrm>
            <a:prstGeom prst="rect">
              <a:avLst/>
            </a:prstGeom>
          </p:spPr>
        </p:pic>
      </p:grpSp>
      <p:sp>
        <p:nvSpPr>
          <p:cNvPr id="4" name="TextBox 3">
            <a:extLst>
              <a:ext uri="{FF2B5EF4-FFF2-40B4-BE49-F238E27FC236}">
                <a16:creationId xmlns:a16="http://schemas.microsoft.com/office/drawing/2014/main" id="{1356BC48-9447-2CFC-C1CA-C9B8DA416EB6}"/>
              </a:ext>
            </a:extLst>
          </p:cNvPr>
          <p:cNvSpPr txBox="1"/>
          <p:nvPr/>
        </p:nvSpPr>
        <p:spPr>
          <a:xfrm>
            <a:off x="8941699" y="786249"/>
            <a:ext cx="1115691" cy="276999"/>
          </a:xfrm>
          <a:prstGeom prst="rect">
            <a:avLst/>
          </a:prstGeom>
          <a:solidFill>
            <a:schemeClr val="tx1"/>
          </a:solidFill>
        </p:spPr>
        <p:txBody>
          <a:bodyPr wrap="none" lIns="0" tIns="0" rIns="0" bIns="0" rtlCol="0">
            <a:spAutoFit/>
          </a:bodyPr>
          <a:lstStyle/>
          <a:p>
            <a:pPr algn="ctr"/>
            <a:r>
              <a:rPr lang="en-US" dirty="0">
                <a:solidFill>
                  <a:schemeClr val="bg1"/>
                </a:solidFill>
              </a:rPr>
              <a:t>650 MeV/n</a:t>
            </a:r>
          </a:p>
        </p:txBody>
      </p:sp>
    </p:spTree>
    <p:extLst>
      <p:ext uri="{BB962C8B-B14F-4D97-AF65-F5344CB8AC3E}">
        <p14:creationId xmlns:p14="http://schemas.microsoft.com/office/powerpoint/2010/main" val="16213354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27A54-4410-2290-2D8B-FB7220491942}"/>
              </a:ext>
            </a:extLst>
          </p:cNvPr>
          <p:cNvSpPr>
            <a:spLocks noGrp="1"/>
          </p:cNvSpPr>
          <p:nvPr>
            <p:ph type="title"/>
          </p:nvPr>
        </p:nvSpPr>
        <p:spPr/>
        <p:txBody>
          <a:bodyPr/>
          <a:lstStyle/>
          <a:p>
            <a:r>
              <a:rPr lang="en-US" dirty="0"/>
              <a:t>Beam profile</a:t>
            </a:r>
          </a:p>
        </p:txBody>
      </p:sp>
      <p:sp>
        <p:nvSpPr>
          <p:cNvPr id="3" name="Content Placeholder 2">
            <a:extLst>
              <a:ext uri="{FF2B5EF4-FFF2-40B4-BE49-F238E27FC236}">
                <a16:creationId xmlns:a16="http://schemas.microsoft.com/office/drawing/2014/main" id="{6D7D5A17-6BCF-24CC-D703-F05AB110C706}"/>
              </a:ext>
            </a:extLst>
          </p:cNvPr>
          <p:cNvSpPr>
            <a:spLocks noGrp="1"/>
          </p:cNvSpPr>
          <p:nvPr>
            <p:ph sz="half" idx="1"/>
          </p:nvPr>
        </p:nvSpPr>
        <p:spPr/>
        <p:txBody>
          <a:bodyPr/>
          <a:lstStyle/>
          <a:p>
            <a:pPr marL="342900" indent="-342900">
              <a:buFont typeface="Arial" panose="020B0604020202020204" pitchFamily="34" charset="0"/>
              <a:buChar char="•"/>
            </a:pPr>
            <a:r>
              <a:rPr lang="en-US" dirty="0"/>
              <a:t>Optics model of the line</a:t>
            </a:r>
          </a:p>
          <a:p>
            <a:pPr marL="666750" lvl="1" indent="-342900">
              <a:buFont typeface="Arial" panose="020B0604020202020204" pitchFamily="34" charset="0"/>
              <a:buChar char="•"/>
            </a:pPr>
            <a:r>
              <a:rPr lang="en-US" dirty="0"/>
              <a:t>Different beam sizes</a:t>
            </a:r>
          </a:p>
          <a:p>
            <a:pPr marL="342900" indent="-342900">
              <a:buFont typeface="Arial" panose="020B0604020202020204" pitchFamily="34" charset="0"/>
              <a:buChar char="•"/>
            </a:pPr>
            <a:r>
              <a:rPr lang="en-US" dirty="0"/>
              <a:t>MAD-X</a:t>
            </a:r>
          </a:p>
          <a:p>
            <a:pPr marL="666750" lvl="1" indent="-342900">
              <a:buFont typeface="Arial" panose="020B0604020202020204" pitchFamily="34" charset="0"/>
              <a:buChar char="•"/>
            </a:pPr>
            <a:r>
              <a:rPr lang="en-US" dirty="0"/>
              <a:t>used for optimization</a:t>
            </a:r>
          </a:p>
          <a:p>
            <a:pPr marL="342900" indent="-342900">
              <a:buFont typeface="Arial" panose="020B0604020202020204" pitchFamily="34" charset="0"/>
              <a:buChar char="•"/>
            </a:pPr>
            <a:r>
              <a:rPr lang="en-US" dirty="0"/>
              <a:t>FLUKA</a:t>
            </a:r>
          </a:p>
          <a:p>
            <a:pPr marL="666750" lvl="1" indent="-342900">
              <a:buFont typeface="Arial" panose="020B0604020202020204" pitchFamily="34" charset="0"/>
              <a:buChar char="•"/>
            </a:pPr>
            <a:r>
              <a:rPr lang="en-US" dirty="0"/>
              <a:t>for a more in-depth study</a:t>
            </a:r>
          </a:p>
        </p:txBody>
      </p:sp>
      <p:sp>
        <p:nvSpPr>
          <p:cNvPr id="5" name="Date Placeholder 4">
            <a:extLst>
              <a:ext uri="{FF2B5EF4-FFF2-40B4-BE49-F238E27FC236}">
                <a16:creationId xmlns:a16="http://schemas.microsoft.com/office/drawing/2014/main" id="{81DA26B0-87FE-A0F6-FD5B-777CC5377A48}"/>
              </a:ext>
            </a:extLst>
          </p:cNvPr>
          <p:cNvSpPr>
            <a:spLocks noGrp="1"/>
          </p:cNvSpPr>
          <p:nvPr>
            <p:ph type="dt" sz="half" idx="14"/>
          </p:nvPr>
        </p:nvSpPr>
        <p:spPr/>
        <p:txBody>
          <a:bodyPr/>
          <a:lstStyle/>
          <a:p>
            <a:r>
              <a:rPr lang="de-CH"/>
              <a:t>12/02/2024</a:t>
            </a:r>
            <a:endParaRPr lang="en-US"/>
          </a:p>
        </p:txBody>
      </p:sp>
      <p:sp>
        <p:nvSpPr>
          <p:cNvPr id="6" name="Footer Placeholder 5">
            <a:extLst>
              <a:ext uri="{FF2B5EF4-FFF2-40B4-BE49-F238E27FC236}">
                <a16:creationId xmlns:a16="http://schemas.microsoft.com/office/drawing/2014/main" id="{B0506A61-16D2-C197-0EA3-01F96CB9DA5B}"/>
              </a:ext>
            </a:extLst>
          </p:cNvPr>
          <p:cNvSpPr>
            <a:spLocks noGrp="1"/>
          </p:cNvSpPr>
          <p:nvPr>
            <p:ph type="ftr" sz="quarter" idx="15"/>
          </p:nvPr>
        </p:nvSpPr>
        <p:spPr/>
        <p:txBody>
          <a:bodyPr/>
          <a:lstStyle/>
          <a:p>
            <a:r>
              <a:rPr lang="en-US"/>
              <a:t>Eliott JOHNSON | Slow Extraction Workshop 2024</a:t>
            </a:r>
          </a:p>
        </p:txBody>
      </p:sp>
      <p:sp>
        <p:nvSpPr>
          <p:cNvPr id="7" name="Slide Number Placeholder 6">
            <a:extLst>
              <a:ext uri="{FF2B5EF4-FFF2-40B4-BE49-F238E27FC236}">
                <a16:creationId xmlns:a16="http://schemas.microsoft.com/office/drawing/2014/main" id="{7E08CDB1-961B-8140-0485-416D32F21721}"/>
              </a:ext>
            </a:extLst>
          </p:cNvPr>
          <p:cNvSpPr>
            <a:spLocks noGrp="1"/>
          </p:cNvSpPr>
          <p:nvPr>
            <p:ph type="sldNum" sz="quarter" idx="16"/>
          </p:nvPr>
        </p:nvSpPr>
        <p:spPr/>
        <p:txBody>
          <a:bodyPr/>
          <a:lstStyle/>
          <a:p>
            <a:fld id="{874B52BB-ACDE-904E-A559-8EF2DA0CDFCF}" type="slidenum">
              <a:rPr lang="en-US" smtClean="0"/>
              <a:t>25</a:t>
            </a:fld>
            <a:endParaRPr lang="en-US"/>
          </a:p>
        </p:txBody>
      </p:sp>
      <p:pic>
        <p:nvPicPr>
          <p:cNvPr id="8" name="Picture 7">
            <a:extLst>
              <a:ext uri="{FF2B5EF4-FFF2-40B4-BE49-F238E27FC236}">
                <a16:creationId xmlns:a16="http://schemas.microsoft.com/office/drawing/2014/main" id="{1F43EFE5-0C7A-8A64-7835-93E3015700B3}"/>
              </a:ext>
            </a:extLst>
          </p:cNvPr>
          <p:cNvPicPr>
            <a:picLocks noChangeAspect="1"/>
          </p:cNvPicPr>
          <p:nvPr/>
        </p:nvPicPr>
        <p:blipFill>
          <a:blip r:embed="rId2"/>
          <a:srcRect/>
          <a:stretch/>
        </p:blipFill>
        <p:spPr>
          <a:xfrm>
            <a:off x="6167439" y="306320"/>
            <a:ext cx="2898098" cy="3286731"/>
          </a:xfrm>
          <a:prstGeom prst="rect">
            <a:avLst/>
          </a:prstGeom>
        </p:spPr>
      </p:pic>
      <p:pic>
        <p:nvPicPr>
          <p:cNvPr id="9" name="Picture 8">
            <a:extLst>
              <a:ext uri="{FF2B5EF4-FFF2-40B4-BE49-F238E27FC236}">
                <a16:creationId xmlns:a16="http://schemas.microsoft.com/office/drawing/2014/main" id="{24C94C8B-6E4D-BB89-270B-255983015BB8}"/>
              </a:ext>
            </a:extLst>
          </p:cNvPr>
          <p:cNvPicPr>
            <a:picLocks noChangeAspect="1"/>
          </p:cNvPicPr>
          <p:nvPr/>
        </p:nvPicPr>
        <p:blipFill>
          <a:blip r:embed="rId3"/>
          <a:srcRect/>
          <a:stretch/>
        </p:blipFill>
        <p:spPr>
          <a:xfrm>
            <a:off x="8986339" y="109733"/>
            <a:ext cx="3069381" cy="3480983"/>
          </a:xfrm>
          <a:prstGeom prst="rect">
            <a:avLst/>
          </a:prstGeom>
        </p:spPr>
      </p:pic>
      <p:pic>
        <p:nvPicPr>
          <p:cNvPr id="10" name="Picture 9">
            <a:extLst>
              <a:ext uri="{FF2B5EF4-FFF2-40B4-BE49-F238E27FC236}">
                <a16:creationId xmlns:a16="http://schemas.microsoft.com/office/drawing/2014/main" id="{0A2D2847-F8EE-63DD-6518-7BBE74CAB909}"/>
              </a:ext>
            </a:extLst>
          </p:cNvPr>
          <p:cNvPicPr>
            <a:picLocks noChangeAspect="1"/>
          </p:cNvPicPr>
          <p:nvPr/>
        </p:nvPicPr>
        <p:blipFill>
          <a:blip r:embed="rId4"/>
          <a:stretch>
            <a:fillRect/>
          </a:stretch>
        </p:blipFill>
        <p:spPr>
          <a:xfrm>
            <a:off x="6394317" y="3632567"/>
            <a:ext cx="5389696" cy="2683515"/>
          </a:xfrm>
          <a:prstGeom prst="rect">
            <a:avLst/>
          </a:prstGeom>
        </p:spPr>
      </p:pic>
    </p:spTree>
    <p:extLst>
      <p:ext uri="{BB962C8B-B14F-4D97-AF65-F5344CB8AC3E}">
        <p14:creationId xmlns:p14="http://schemas.microsoft.com/office/powerpoint/2010/main" val="40292016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2D7D2-91A7-CD1C-8593-290E07E9BCDC}"/>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4B0BED9D-88CE-29BB-9A7E-5090004F39E1}"/>
              </a:ext>
            </a:extLst>
          </p:cNvPr>
          <p:cNvSpPr>
            <a:spLocks noGrp="1"/>
          </p:cNvSpPr>
          <p:nvPr>
            <p:ph type="dt" sz="half" idx="10"/>
          </p:nvPr>
        </p:nvSpPr>
        <p:spPr/>
        <p:txBody>
          <a:bodyPr/>
          <a:lstStyle/>
          <a:p>
            <a:r>
              <a:rPr lang="de-CH"/>
              <a:t>07/02/2024</a:t>
            </a:r>
            <a:endParaRPr lang="en-US"/>
          </a:p>
        </p:txBody>
      </p:sp>
      <p:sp>
        <p:nvSpPr>
          <p:cNvPr id="5" name="Footer Placeholder 4">
            <a:extLst>
              <a:ext uri="{FF2B5EF4-FFF2-40B4-BE49-F238E27FC236}">
                <a16:creationId xmlns:a16="http://schemas.microsoft.com/office/drawing/2014/main" id="{6F9B51CB-3A65-C5E0-AEB1-562A0B64F626}"/>
              </a:ext>
            </a:extLst>
          </p:cNvPr>
          <p:cNvSpPr>
            <a:spLocks noGrp="1"/>
          </p:cNvSpPr>
          <p:nvPr>
            <p:ph type="ftr" sz="quarter" idx="11"/>
          </p:nvPr>
        </p:nvSpPr>
        <p:spPr/>
        <p:txBody>
          <a:bodyPr/>
          <a:lstStyle/>
          <a:p>
            <a:r>
              <a:rPr lang="en-US"/>
              <a:t>Eliott Johnson | Injectors Performance Panel MD days 2024</a:t>
            </a:r>
          </a:p>
        </p:txBody>
      </p:sp>
      <p:sp>
        <p:nvSpPr>
          <p:cNvPr id="6" name="Slide Number Placeholder 5">
            <a:extLst>
              <a:ext uri="{FF2B5EF4-FFF2-40B4-BE49-F238E27FC236}">
                <a16:creationId xmlns:a16="http://schemas.microsoft.com/office/drawing/2014/main" id="{C9AE9A3C-A1A7-8700-0B0A-080A5605D1C1}"/>
              </a:ext>
            </a:extLst>
          </p:cNvPr>
          <p:cNvSpPr>
            <a:spLocks noGrp="1"/>
          </p:cNvSpPr>
          <p:nvPr>
            <p:ph type="sldNum" sz="quarter" idx="12"/>
          </p:nvPr>
        </p:nvSpPr>
        <p:spPr/>
        <p:txBody>
          <a:bodyPr/>
          <a:lstStyle/>
          <a:p>
            <a:fld id="{306CE7C0-853B-D945-A172-AB0CF0368AA5}" type="slidenum">
              <a:rPr lang="en-US" smtClean="0"/>
              <a:t>26</a:t>
            </a:fld>
            <a:endParaRPr lang="en-US"/>
          </a:p>
        </p:txBody>
      </p:sp>
      <p:sp>
        <p:nvSpPr>
          <p:cNvPr id="7" name="Title 1">
            <a:extLst>
              <a:ext uri="{FF2B5EF4-FFF2-40B4-BE49-F238E27FC236}">
                <a16:creationId xmlns:a16="http://schemas.microsoft.com/office/drawing/2014/main" id="{35AE7326-B5BA-5471-AFB9-03E7CDECDE0D}"/>
              </a:ext>
            </a:extLst>
          </p:cNvPr>
          <p:cNvSpPr txBox="1">
            <a:spLocks/>
          </p:cNvSpPr>
          <p:nvPr/>
        </p:nvSpPr>
        <p:spPr>
          <a:xfrm>
            <a:off x="457353" y="344343"/>
            <a:ext cx="3407058" cy="158769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dirty="0"/>
              <a:t>Energy / momentum straggling</a:t>
            </a:r>
          </a:p>
        </p:txBody>
      </p:sp>
      <p:pic>
        <p:nvPicPr>
          <p:cNvPr id="9" name="Picture 8">
            <a:extLst>
              <a:ext uri="{FF2B5EF4-FFF2-40B4-BE49-F238E27FC236}">
                <a16:creationId xmlns:a16="http://schemas.microsoft.com/office/drawing/2014/main" id="{C1146EB3-5A7B-AFD6-0E68-0219111B8E08}"/>
              </a:ext>
            </a:extLst>
          </p:cNvPr>
          <p:cNvPicPr>
            <a:picLocks noChangeAspect="1"/>
          </p:cNvPicPr>
          <p:nvPr/>
        </p:nvPicPr>
        <p:blipFill rotWithShape="1">
          <a:blip r:embed="rId2"/>
          <a:srcRect t="48235"/>
          <a:stretch/>
        </p:blipFill>
        <p:spPr>
          <a:xfrm>
            <a:off x="3807020" y="4142051"/>
            <a:ext cx="8327589" cy="2138292"/>
          </a:xfrm>
          <a:prstGeom prst="rect">
            <a:avLst/>
          </a:prstGeom>
        </p:spPr>
      </p:pic>
      <p:sp>
        <p:nvSpPr>
          <p:cNvPr id="10" name="TextBox 9">
            <a:extLst>
              <a:ext uri="{FF2B5EF4-FFF2-40B4-BE49-F238E27FC236}">
                <a16:creationId xmlns:a16="http://schemas.microsoft.com/office/drawing/2014/main" id="{E94DDEFD-25CF-E143-E5DC-7400E8CCE807}"/>
              </a:ext>
            </a:extLst>
          </p:cNvPr>
          <p:cNvSpPr txBox="1"/>
          <p:nvPr/>
        </p:nvSpPr>
        <p:spPr>
          <a:xfrm>
            <a:off x="4359691" y="6095677"/>
            <a:ext cx="1736309" cy="184666"/>
          </a:xfrm>
          <a:prstGeom prst="rect">
            <a:avLst/>
          </a:prstGeom>
          <a:noFill/>
        </p:spPr>
        <p:txBody>
          <a:bodyPr wrap="none" lIns="0" tIns="0" rIns="0" bIns="0" rtlCol="0">
            <a:spAutoFit/>
          </a:bodyPr>
          <a:lstStyle/>
          <a:p>
            <a:pPr algn="l"/>
            <a:r>
              <a:rPr lang="en-US" sz="1200" dirty="0"/>
              <a:t>Courtesy: Andreas Waets</a:t>
            </a:r>
          </a:p>
        </p:txBody>
      </p:sp>
      <p:sp>
        <p:nvSpPr>
          <p:cNvPr id="11" name="Content Placeholder 2">
            <a:extLst>
              <a:ext uri="{FF2B5EF4-FFF2-40B4-BE49-F238E27FC236}">
                <a16:creationId xmlns:a16="http://schemas.microsoft.com/office/drawing/2014/main" id="{4C14E239-D588-893C-CD0A-0287B4538C47}"/>
              </a:ext>
            </a:extLst>
          </p:cNvPr>
          <p:cNvSpPr txBox="1">
            <a:spLocks/>
          </p:cNvSpPr>
          <p:nvPr/>
        </p:nvSpPr>
        <p:spPr>
          <a:xfrm>
            <a:off x="407988" y="2155671"/>
            <a:ext cx="3170890" cy="3892175"/>
          </a:xfrm>
          <a:prstGeom prst="rect">
            <a:avLst/>
          </a:prstGeom>
          <a:ln w="6350">
            <a:noFill/>
          </a:ln>
        </p:spPr>
        <p:txBody>
          <a:bodyPr vert="horz" lIns="0" tIns="0" rIns="0" bIns="0" rtlCol="0">
            <a:normAutofit/>
          </a:bodyPr>
          <a:lstStyle>
            <a:lvl1pPr marL="0" indent="0" algn="l" defTabSz="914400" rtl="0" eaLnBrk="1" latinLnBrk="0" hangingPunct="1">
              <a:lnSpc>
                <a:spcPct val="90000"/>
              </a:lnSpc>
              <a:spcBef>
                <a:spcPts val="1000"/>
              </a:spcBef>
              <a:spcAft>
                <a:spcPts val="0"/>
              </a:spcAft>
              <a:buFont typeface="Arial"/>
              <a:buNone/>
              <a:tabLst/>
              <a:defRPr sz="2100" b="1" kern="1200">
                <a:solidFill>
                  <a:schemeClr val="tx2"/>
                </a:solidFill>
                <a:latin typeface="+mn-lt"/>
                <a:ea typeface="+mn-ea"/>
                <a:cs typeface="+mn-cs"/>
              </a:defRPr>
            </a:lvl1pPr>
            <a:lvl2pPr marL="324000" indent="-324000" algn="l" defTabSz="914400" rtl="0" eaLnBrk="1" latinLnBrk="0" hangingPunct="1">
              <a:lnSpc>
                <a:spcPct val="100000"/>
              </a:lnSpc>
              <a:spcBef>
                <a:spcPts val="500"/>
              </a:spcBef>
              <a:spcAft>
                <a:spcPts val="300"/>
              </a:spcAft>
              <a:buFont typeface="Arial" charset="0"/>
              <a:buChar char="•"/>
              <a:tabLst/>
              <a:defRPr sz="1800" kern="1200">
                <a:solidFill>
                  <a:schemeClr val="tx2"/>
                </a:solidFill>
                <a:latin typeface="+mn-lt"/>
                <a:ea typeface="+mn-ea"/>
                <a:cs typeface="+mn-cs"/>
              </a:defRPr>
            </a:lvl2pPr>
            <a:lvl3pPr marL="648000" indent="-32400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700" kern="1200">
                <a:solidFill>
                  <a:schemeClr val="tx2"/>
                </a:solidFill>
                <a:latin typeface="+mn-lt"/>
                <a:ea typeface="+mn-ea"/>
                <a:cs typeface="+mn-cs"/>
              </a:defRPr>
            </a:lvl3pPr>
            <a:lvl4pPr marL="972000" indent="-324000" algn="l" defTabSz="914400" rtl="0" eaLnBrk="1" latinLnBrk="0" hangingPunct="1">
              <a:lnSpc>
                <a:spcPct val="100000"/>
              </a:lnSpc>
              <a:spcBef>
                <a:spcPts val="500"/>
              </a:spcBef>
              <a:spcAft>
                <a:spcPts val="300"/>
              </a:spcAft>
              <a:buSzPct val="100000"/>
              <a:buFont typeface="Arial" charset="0"/>
              <a:buChar char="•"/>
              <a:tabLst/>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b="0" dirty="0"/>
              <a:t>Air region in </a:t>
            </a:r>
            <a:r>
              <a:rPr lang="en-US" b="0" dirty="0">
                <a:ln w="3175">
                  <a:solidFill>
                    <a:srgbClr val="000000"/>
                  </a:solidFill>
                </a:ln>
                <a:solidFill>
                  <a:srgbClr val="04FFFF"/>
                </a:solidFill>
              </a:rPr>
              <a:t>cyan</a:t>
            </a:r>
          </a:p>
          <a:p>
            <a:pPr marL="342900" indent="-342900">
              <a:buFont typeface="Arial" panose="020B0604020202020204" pitchFamily="34" charset="0"/>
              <a:buChar char="•"/>
            </a:pPr>
            <a:r>
              <a:rPr lang="en-US" b="0" dirty="0"/>
              <a:t>Non-linear straggling effect</a:t>
            </a:r>
          </a:p>
          <a:p>
            <a:pPr marL="342900" indent="-342900">
              <a:buFont typeface="Arial" panose="020B0604020202020204" pitchFamily="34" charset="0"/>
              <a:buChar char="•"/>
            </a:pPr>
            <a:r>
              <a:rPr lang="en-US" b="0" dirty="0"/>
              <a:t>Installation of vacuum chamber could become necessary</a:t>
            </a:r>
          </a:p>
        </p:txBody>
      </p:sp>
      <p:pic>
        <p:nvPicPr>
          <p:cNvPr id="3" name="Picture 2">
            <a:extLst>
              <a:ext uri="{FF2B5EF4-FFF2-40B4-BE49-F238E27FC236}">
                <a16:creationId xmlns:a16="http://schemas.microsoft.com/office/drawing/2014/main" id="{3262FD55-C859-2425-C63E-47C810D1660F}"/>
              </a:ext>
            </a:extLst>
          </p:cNvPr>
          <p:cNvPicPr>
            <a:picLocks noChangeAspect="1"/>
          </p:cNvPicPr>
          <p:nvPr/>
        </p:nvPicPr>
        <p:blipFill rotWithShape="1">
          <a:blip r:embed="rId3"/>
          <a:srcRect b="50014"/>
          <a:stretch/>
        </p:blipFill>
        <p:spPr>
          <a:xfrm>
            <a:off x="3665264" y="195544"/>
            <a:ext cx="8322851" cy="3233456"/>
          </a:xfrm>
          <a:prstGeom prst="rect">
            <a:avLst/>
          </a:prstGeom>
        </p:spPr>
      </p:pic>
      <p:sp>
        <p:nvSpPr>
          <p:cNvPr id="17" name="Right Arrow 16">
            <a:extLst>
              <a:ext uri="{FF2B5EF4-FFF2-40B4-BE49-F238E27FC236}">
                <a16:creationId xmlns:a16="http://schemas.microsoft.com/office/drawing/2014/main" id="{7B38A7E2-31E4-ACC0-5713-89E800285D3D}"/>
              </a:ext>
            </a:extLst>
          </p:cNvPr>
          <p:cNvSpPr/>
          <p:nvPr/>
        </p:nvSpPr>
        <p:spPr>
          <a:xfrm rot="18028028">
            <a:off x="4819535" y="3428078"/>
            <a:ext cx="551145" cy="382044"/>
          </a:xfrm>
          <a:prstGeom prst="rightArrow">
            <a:avLst/>
          </a:prstGeom>
          <a:solidFill>
            <a:srgbClr val="FF0000"/>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4033128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F88EB9-B63F-54B5-03DC-90B0EF624908}"/>
              </a:ext>
            </a:extLst>
          </p:cNvPr>
          <p:cNvPicPr>
            <a:picLocks noChangeAspect="1"/>
          </p:cNvPicPr>
          <p:nvPr/>
        </p:nvPicPr>
        <p:blipFill>
          <a:blip r:embed="rId2"/>
          <a:stretch>
            <a:fillRect/>
          </a:stretch>
        </p:blipFill>
        <p:spPr>
          <a:xfrm>
            <a:off x="3978532" y="104215"/>
            <a:ext cx="8153559" cy="4037836"/>
          </a:xfrm>
          <a:prstGeom prst="rect">
            <a:avLst/>
          </a:prstGeom>
        </p:spPr>
      </p:pic>
      <p:sp>
        <p:nvSpPr>
          <p:cNvPr id="4" name="Date Placeholder 3">
            <a:extLst>
              <a:ext uri="{FF2B5EF4-FFF2-40B4-BE49-F238E27FC236}">
                <a16:creationId xmlns:a16="http://schemas.microsoft.com/office/drawing/2014/main" id="{15B929A1-A8D2-4C16-2DDE-8C6913C20650}"/>
              </a:ext>
            </a:extLst>
          </p:cNvPr>
          <p:cNvSpPr>
            <a:spLocks noGrp="1"/>
          </p:cNvSpPr>
          <p:nvPr>
            <p:ph type="dt" sz="half" idx="10"/>
          </p:nvPr>
        </p:nvSpPr>
        <p:spPr/>
        <p:txBody>
          <a:bodyPr/>
          <a:lstStyle/>
          <a:p>
            <a:r>
              <a:rPr lang="de-CH"/>
              <a:t>07/02/2024</a:t>
            </a:r>
            <a:endParaRPr lang="en-US"/>
          </a:p>
        </p:txBody>
      </p:sp>
      <p:sp>
        <p:nvSpPr>
          <p:cNvPr id="5" name="Footer Placeholder 4">
            <a:extLst>
              <a:ext uri="{FF2B5EF4-FFF2-40B4-BE49-F238E27FC236}">
                <a16:creationId xmlns:a16="http://schemas.microsoft.com/office/drawing/2014/main" id="{EC3DF278-0C1C-66A0-8B68-7DB4CB0E39ED}"/>
              </a:ext>
            </a:extLst>
          </p:cNvPr>
          <p:cNvSpPr>
            <a:spLocks noGrp="1"/>
          </p:cNvSpPr>
          <p:nvPr>
            <p:ph type="ftr" sz="quarter" idx="11"/>
          </p:nvPr>
        </p:nvSpPr>
        <p:spPr/>
        <p:txBody>
          <a:bodyPr/>
          <a:lstStyle/>
          <a:p>
            <a:r>
              <a:rPr lang="en-US"/>
              <a:t>Eliott Johnson | Injectors Performance Panel MD days 2024</a:t>
            </a:r>
          </a:p>
        </p:txBody>
      </p:sp>
      <p:sp>
        <p:nvSpPr>
          <p:cNvPr id="6" name="Slide Number Placeholder 5">
            <a:extLst>
              <a:ext uri="{FF2B5EF4-FFF2-40B4-BE49-F238E27FC236}">
                <a16:creationId xmlns:a16="http://schemas.microsoft.com/office/drawing/2014/main" id="{1B45785A-0D00-8534-D6A8-F4F5892AD84C}"/>
              </a:ext>
            </a:extLst>
          </p:cNvPr>
          <p:cNvSpPr>
            <a:spLocks noGrp="1"/>
          </p:cNvSpPr>
          <p:nvPr>
            <p:ph type="sldNum" sz="quarter" idx="12"/>
          </p:nvPr>
        </p:nvSpPr>
        <p:spPr/>
        <p:txBody>
          <a:bodyPr/>
          <a:lstStyle/>
          <a:p>
            <a:fld id="{306CE7C0-853B-D945-A172-AB0CF0368AA5}" type="slidenum">
              <a:rPr lang="en-US" smtClean="0"/>
              <a:t>27</a:t>
            </a:fld>
            <a:endParaRPr lang="en-US"/>
          </a:p>
        </p:txBody>
      </p:sp>
      <p:sp>
        <p:nvSpPr>
          <p:cNvPr id="7" name="Title 1">
            <a:extLst>
              <a:ext uri="{FF2B5EF4-FFF2-40B4-BE49-F238E27FC236}">
                <a16:creationId xmlns:a16="http://schemas.microsoft.com/office/drawing/2014/main" id="{1C26F6E2-7490-94BD-AD44-5ADB6ABFA8F6}"/>
              </a:ext>
            </a:extLst>
          </p:cNvPr>
          <p:cNvSpPr txBox="1">
            <a:spLocks/>
          </p:cNvSpPr>
          <p:nvPr/>
        </p:nvSpPr>
        <p:spPr>
          <a:xfrm>
            <a:off x="457353" y="344343"/>
            <a:ext cx="3407058" cy="158769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dirty="0"/>
              <a:t>Energy / momentum straggling</a:t>
            </a:r>
          </a:p>
        </p:txBody>
      </p:sp>
      <p:pic>
        <p:nvPicPr>
          <p:cNvPr id="9" name="Picture 8">
            <a:extLst>
              <a:ext uri="{FF2B5EF4-FFF2-40B4-BE49-F238E27FC236}">
                <a16:creationId xmlns:a16="http://schemas.microsoft.com/office/drawing/2014/main" id="{F719DADE-D06B-90F3-31EF-B18241805234}"/>
              </a:ext>
            </a:extLst>
          </p:cNvPr>
          <p:cNvPicPr>
            <a:picLocks noChangeAspect="1"/>
          </p:cNvPicPr>
          <p:nvPr/>
        </p:nvPicPr>
        <p:blipFill rotWithShape="1">
          <a:blip r:embed="rId3"/>
          <a:srcRect t="48235"/>
          <a:stretch/>
        </p:blipFill>
        <p:spPr>
          <a:xfrm>
            <a:off x="3807020" y="4142051"/>
            <a:ext cx="8327589" cy="2138292"/>
          </a:xfrm>
          <a:prstGeom prst="rect">
            <a:avLst/>
          </a:prstGeom>
        </p:spPr>
      </p:pic>
      <p:sp>
        <p:nvSpPr>
          <p:cNvPr id="10" name="TextBox 9">
            <a:extLst>
              <a:ext uri="{FF2B5EF4-FFF2-40B4-BE49-F238E27FC236}">
                <a16:creationId xmlns:a16="http://schemas.microsoft.com/office/drawing/2014/main" id="{6B3CC956-9443-C8DC-62F2-CEBF9580C5A2}"/>
              </a:ext>
            </a:extLst>
          </p:cNvPr>
          <p:cNvSpPr txBox="1"/>
          <p:nvPr/>
        </p:nvSpPr>
        <p:spPr>
          <a:xfrm>
            <a:off x="4359691" y="6095677"/>
            <a:ext cx="1736309" cy="184666"/>
          </a:xfrm>
          <a:prstGeom prst="rect">
            <a:avLst/>
          </a:prstGeom>
          <a:noFill/>
        </p:spPr>
        <p:txBody>
          <a:bodyPr wrap="none" lIns="0" tIns="0" rIns="0" bIns="0" rtlCol="0">
            <a:spAutoFit/>
          </a:bodyPr>
          <a:lstStyle/>
          <a:p>
            <a:pPr algn="l"/>
            <a:r>
              <a:rPr lang="en-US" sz="1200" dirty="0"/>
              <a:t>Courtesy: Andreas Waets</a:t>
            </a:r>
          </a:p>
        </p:txBody>
      </p:sp>
      <p:sp>
        <p:nvSpPr>
          <p:cNvPr id="11" name="Content Placeholder 2">
            <a:extLst>
              <a:ext uri="{FF2B5EF4-FFF2-40B4-BE49-F238E27FC236}">
                <a16:creationId xmlns:a16="http://schemas.microsoft.com/office/drawing/2014/main" id="{25533F94-65DD-BF26-60F1-C02F93D35721}"/>
              </a:ext>
            </a:extLst>
          </p:cNvPr>
          <p:cNvSpPr txBox="1">
            <a:spLocks/>
          </p:cNvSpPr>
          <p:nvPr/>
        </p:nvSpPr>
        <p:spPr>
          <a:xfrm>
            <a:off x="407988" y="2155671"/>
            <a:ext cx="3170890" cy="3892175"/>
          </a:xfrm>
          <a:prstGeom prst="rect">
            <a:avLst/>
          </a:prstGeom>
          <a:ln w="6350">
            <a:noFill/>
          </a:ln>
        </p:spPr>
        <p:txBody>
          <a:bodyPr vert="horz" lIns="0" tIns="0" rIns="0" bIns="0" rtlCol="0">
            <a:normAutofit/>
          </a:bodyPr>
          <a:lstStyle>
            <a:lvl1pPr marL="0" indent="0" algn="l" defTabSz="914400" rtl="0" eaLnBrk="1" latinLnBrk="0" hangingPunct="1">
              <a:lnSpc>
                <a:spcPct val="90000"/>
              </a:lnSpc>
              <a:spcBef>
                <a:spcPts val="1000"/>
              </a:spcBef>
              <a:spcAft>
                <a:spcPts val="0"/>
              </a:spcAft>
              <a:buFont typeface="Arial"/>
              <a:buNone/>
              <a:tabLst/>
              <a:defRPr sz="2100" b="1" kern="1200">
                <a:solidFill>
                  <a:schemeClr val="tx2"/>
                </a:solidFill>
                <a:latin typeface="+mn-lt"/>
                <a:ea typeface="+mn-ea"/>
                <a:cs typeface="+mn-cs"/>
              </a:defRPr>
            </a:lvl1pPr>
            <a:lvl2pPr marL="324000" indent="-324000" algn="l" defTabSz="914400" rtl="0" eaLnBrk="1" latinLnBrk="0" hangingPunct="1">
              <a:lnSpc>
                <a:spcPct val="100000"/>
              </a:lnSpc>
              <a:spcBef>
                <a:spcPts val="500"/>
              </a:spcBef>
              <a:spcAft>
                <a:spcPts val="300"/>
              </a:spcAft>
              <a:buFont typeface="Arial" charset="0"/>
              <a:buChar char="•"/>
              <a:tabLst/>
              <a:defRPr sz="1800" kern="1200">
                <a:solidFill>
                  <a:schemeClr val="tx2"/>
                </a:solidFill>
                <a:latin typeface="+mn-lt"/>
                <a:ea typeface="+mn-ea"/>
                <a:cs typeface="+mn-cs"/>
              </a:defRPr>
            </a:lvl2pPr>
            <a:lvl3pPr marL="648000" indent="-32400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700" kern="1200">
                <a:solidFill>
                  <a:schemeClr val="tx2"/>
                </a:solidFill>
                <a:latin typeface="+mn-lt"/>
                <a:ea typeface="+mn-ea"/>
                <a:cs typeface="+mn-cs"/>
              </a:defRPr>
            </a:lvl3pPr>
            <a:lvl4pPr marL="972000" indent="-324000" algn="l" defTabSz="914400" rtl="0" eaLnBrk="1" latinLnBrk="0" hangingPunct="1">
              <a:lnSpc>
                <a:spcPct val="100000"/>
              </a:lnSpc>
              <a:spcBef>
                <a:spcPts val="500"/>
              </a:spcBef>
              <a:spcAft>
                <a:spcPts val="300"/>
              </a:spcAft>
              <a:buSzPct val="100000"/>
              <a:buFont typeface="Arial" charset="0"/>
              <a:buChar char="•"/>
              <a:tabLst/>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b="0" dirty="0"/>
              <a:t>Air region in </a:t>
            </a:r>
            <a:r>
              <a:rPr lang="en-US" b="0" dirty="0">
                <a:ln w="3175">
                  <a:solidFill>
                    <a:srgbClr val="000000"/>
                  </a:solidFill>
                </a:ln>
                <a:solidFill>
                  <a:srgbClr val="04FFFF"/>
                </a:solidFill>
              </a:rPr>
              <a:t>cyan</a:t>
            </a:r>
          </a:p>
          <a:p>
            <a:pPr marL="342900" indent="-342900">
              <a:buFont typeface="Arial" panose="020B0604020202020204" pitchFamily="34" charset="0"/>
              <a:buChar char="•"/>
            </a:pPr>
            <a:r>
              <a:rPr lang="en-US" b="0" dirty="0"/>
              <a:t>Non-linear straggling effect</a:t>
            </a:r>
          </a:p>
          <a:p>
            <a:pPr marL="342900" indent="-342900">
              <a:buFont typeface="Arial" panose="020B0604020202020204" pitchFamily="34" charset="0"/>
              <a:buChar char="•"/>
            </a:pPr>
            <a:r>
              <a:rPr lang="en-US" b="0" dirty="0"/>
              <a:t>Installation of vacuum chamber could become necessary</a:t>
            </a:r>
          </a:p>
        </p:txBody>
      </p:sp>
      <p:sp>
        <p:nvSpPr>
          <p:cNvPr id="3" name="Right Arrow 2">
            <a:extLst>
              <a:ext uri="{FF2B5EF4-FFF2-40B4-BE49-F238E27FC236}">
                <a16:creationId xmlns:a16="http://schemas.microsoft.com/office/drawing/2014/main" id="{088EF35D-B328-96A6-D1C4-4D0D8EAB9764}"/>
              </a:ext>
            </a:extLst>
          </p:cNvPr>
          <p:cNvSpPr/>
          <p:nvPr/>
        </p:nvSpPr>
        <p:spPr>
          <a:xfrm rot="6492660">
            <a:off x="9479795" y="1385895"/>
            <a:ext cx="531273" cy="181396"/>
          </a:xfrm>
          <a:prstGeom prst="rightArrow">
            <a:avLst/>
          </a:prstGeom>
          <a:solidFill>
            <a:srgbClr val="FF0000"/>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2" name="TextBox 11">
            <a:extLst>
              <a:ext uri="{FF2B5EF4-FFF2-40B4-BE49-F238E27FC236}">
                <a16:creationId xmlns:a16="http://schemas.microsoft.com/office/drawing/2014/main" id="{9590F764-AFA6-3D76-1E74-62B8CE6F8628}"/>
              </a:ext>
            </a:extLst>
          </p:cNvPr>
          <p:cNvSpPr txBox="1"/>
          <p:nvPr/>
        </p:nvSpPr>
        <p:spPr>
          <a:xfrm>
            <a:off x="9403766" y="876527"/>
            <a:ext cx="1629941" cy="276999"/>
          </a:xfrm>
          <a:prstGeom prst="rect">
            <a:avLst/>
          </a:prstGeom>
          <a:solidFill>
            <a:schemeClr val="bg2"/>
          </a:solidFill>
        </p:spPr>
        <p:txBody>
          <a:bodyPr wrap="square" lIns="0" tIns="0" rIns="0" bIns="0" rtlCol="0">
            <a:spAutoFit/>
          </a:bodyPr>
          <a:lstStyle/>
          <a:p>
            <a:pPr algn="l"/>
            <a:r>
              <a:rPr lang="en-US" dirty="0"/>
              <a:t>IRRAD Table 1</a:t>
            </a:r>
          </a:p>
        </p:txBody>
      </p:sp>
      <p:sp>
        <p:nvSpPr>
          <p:cNvPr id="13" name="Right Arrow 12">
            <a:extLst>
              <a:ext uri="{FF2B5EF4-FFF2-40B4-BE49-F238E27FC236}">
                <a16:creationId xmlns:a16="http://schemas.microsoft.com/office/drawing/2014/main" id="{9BA28764-A35A-D7E6-E08F-DB8916012900}"/>
              </a:ext>
            </a:extLst>
          </p:cNvPr>
          <p:cNvSpPr/>
          <p:nvPr/>
        </p:nvSpPr>
        <p:spPr>
          <a:xfrm rot="5920558">
            <a:off x="11022253" y="1410038"/>
            <a:ext cx="392398" cy="194179"/>
          </a:xfrm>
          <a:prstGeom prst="rightArrow">
            <a:avLst/>
          </a:prstGeom>
          <a:solidFill>
            <a:srgbClr val="00B050"/>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4" name="TextBox 13">
            <a:extLst>
              <a:ext uri="{FF2B5EF4-FFF2-40B4-BE49-F238E27FC236}">
                <a16:creationId xmlns:a16="http://schemas.microsoft.com/office/drawing/2014/main" id="{D56F09CC-A48A-3E07-F0B4-9C036869BF83}"/>
              </a:ext>
            </a:extLst>
          </p:cNvPr>
          <p:cNvSpPr txBox="1"/>
          <p:nvPr/>
        </p:nvSpPr>
        <p:spPr>
          <a:xfrm>
            <a:off x="11041633" y="999691"/>
            <a:ext cx="846386" cy="276999"/>
          </a:xfrm>
          <a:prstGeom prst="rect">
            <a:avLst/>
          </a:prstGeom>
          <a:solidFill>
            <a:schemeClr val="bg2"/>
          </a:solidFill>
        </p:spPr>
        <p:txBody>
          <a:bodyPr wrap="none" lIns="0" tIns="0" rIns="0" bIns="0" rtlCol="0">
            <a:spAutoFit/>
          </a:bodyPr>
          <a:lstStyle/>
          <a:p>
            <a:pPr algn="l"/>
            <a:r>
              <a:rPr lang="en-US" dirty="0"/>
              <a:t>CHARM</a:t>
            </a:r>
          </a:p>
        </p:txBody>
      </p:sp>
      <p:pic>
        <p:nvPicPr>
          <p:cNvPr id="16" name="Picture 15">
            <a:extLst>
              <a:ext uri="{FF2B5EF4-FFF2-40B4-BE49-F238E27FC236}">
                <a16:creationId xmlns:a16="http://schemas.microsoft.com/office/drawing/2014/main" id="{8CF6DDA3-F995-23AE-9DB0-AAAF2BE1A49C}"/>
              </a:ext>
            </a:extLst>
          </p:cNvPr>
          <p:cNvPicPr>
            <a:picLocks noChangeAspect="1"/>
          </p:cNvPicPr>
          <p:nvPr/>
        </p:nvPicPr>
        <p:blipFill>
          <a:blip r:embed="rId4"/>
          <a:stretch>
            <a:fillRect/>
          </a:stretch>
        </p:blipFill>
        <p:spPr>
          <a:xfrm rot="21395578">
            <a:off x="445470" y="4303111"/>
            <a:ext cx="3343866" cy="1951921"/>
          </a:xfrm>
          <a:prstGeom prst="rect">
            <a:avLst/>
          </a:prstGeom>
        </p:spPr>
      </p:pic>
      <p:sp>
        <p:nvSpPr>
          <p:cNvPr id="25" name="Right Arrow 24">
            <a:extLst>
              <a:ext uri="{FF2B5EF4-FFF2-40B4-BE49-F238E27FC236}">
                <a16:creationId xmlns:a16="http://schemas.microsoft.com/office/drawing/2014/main" id="{AF1BDEEB-0A0E-F99C-5304-7460BA15C5EC}"/>
              </a:ext>
            </a:extLst>
          </p:cNvPr>
          <p:cNvSpPr/>
          <p:nvPr/>
        </p:nvSpPr>
        <p:spPr>
          <a:xfrm rot="4002514">
            <a:off x="7478760" y="1522328"/>
            <a:ext cx="531273" cy="181396"/>
          </a:xfrm>
          <a:prstGeom prst="rightArrow">
            <a:avLst/>
          </a:prstGeom>
          <a:solidFill>
            <a:schemeClr val="accent5"/>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26" name="TextBox 25">
            <a:extLst>
              <a:ext uri="{FF2B5EF4-FFF2-40B4-BE49-F238E27FC236}">
                <a16:creationId xmlns:a16="http://schemas.microsoft.com/office/drawing/2014/main" id="{149CBDF6-4439-3F9E-1327-714B81DD6BBA}"/>
              </a:ext>
            </a:extLst>
          </p:cNvPr>
          <p:cNvSpPr txBox="1"/>
          <p:nvPr/>
        </p:nvSpPr>
        <p:spPr>
          <a:xfrm>
            <a:off x="6941437" y="1021528"/>
            <a:ext cx="846387" cy="276999"/>
          </a:xfrm>
          <a:prstGeom prst="rect">
            <a:avLst/>
          </a:prstGeom>
          <a:solidFill>
            <a:schemeClr val="bg2"/>
          </a:solidFill>
        </p:spPr>
        <p:txBody>
          <a:bodyPr wrap="square" lIns="0" tIns="0" rIns="0" bIns="0" rtlCol="0">
            <a:spAutoFit/>
          </a:bodyPr>
          <a:lstStyle/>
          <a:p>
            <a:pPr algn="l"/>
            <a:r>
              <a:rPr lang="en-US" dirty="0"/>
              <a:t>BTV035</a:t>
            </a:r>
          </a:p>
        </p:txBody>
      </p:sp>
      <p:sp>
        <p:nvSpPr>
          <p:cNvPr id="15" name="Right Arrow 14">
            <a:extLst>
              <a:ext uri="{FF2B5EF4-FFF2-40B4-BE49-F238E27FC236}">
                <a16:creationId xmlns:a16="http://schemas.microsoft.com/office/drawing/2014/main" id="{A6ACC477-9460-72F5-3080-A187384660A0}"/>
              </a:ext>
            </a:extLst>
          </p:cNvPr>
          <p:cNvSpPr/>
          <p:nvPr/>
        </p:nvSpPr>
        <p:spPr>
          <a:xfrm rot="753350">
            <a:off x="3637813" y="5411709"/>
            <a:ext cx="1404190" cy="200052"/>
          </a:xfrm>
          <a:prstGeom prst="rightArrow">
            <a:avLst/>
          </a:prstGeom>
          <a:solidFill>
            <a:srgbClr val="FF0000"/>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4351999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C60A93-C603-57BF-F2FA-6631D18C167B}"/>
              </a:ext>
            </a:extLst>
          </p:cNvPr>
          <p:cNvSpPr>
            <a:spLocks noGrp="1"/>
          </p:cNvSpPr>
          <p:nvPr>
            <p:ph type="title"/>
          </p:nvPr>
        </p:nvSpPr>
        <p:spPr/>
        <p:txBody>
          <a:bodyPr anchor="t">
            <a:normAutofit/>
          </a:bodyPr>
          <a:lstStyle/>
          <a:p>
            <a:r>
              <a:rPr lang="en-GB" dirty="0"/>
              <a:t>RFKO</a:t>
            </a:r>
          </a:p>
        </p:txBody>
      </p:sp>
      <p:sp>
        <p:nvSpPr>
          <p:cNvPr id="5" name="Slide Number Placeholder 4">
            <a:extLst>
              <a:ext uri="{FF2B5EF4-FFF2-40B4-BE49-F238E27FC236}">
                <a16:creationId xmlns:a16="http://schemas.microsoft.com/office/drawing/2014/main" id="{72DCDB58-5250-E93E-9EAC-C95420C66794}"/>
              </a:ext>
            </a:extLst>
          </p:cNvPr>
          <p:cNvSpPr>
            <a:spLocks noGrp="1"/>
          </p:cNvSpPr>
          <p:nvPr>
            <p:ph type="sldNum" sz="quarter" idx="16"/>
          </p:nvPr>
        </p:nvSpPr>
        <p:spPr/>
        <p:txBody>
          <a:bodyPr/>
          <a:lstStyle/>
          <a:p>
            <a:fld id="{4D59D78C-9B9C-44C7-9187-60CBC039CE9E}" type="slidenum">
              <a:rPr lang="en-GB" smtClean="0"/>
              <a:t>28</a:t>
            </a:fld>
            <a:endParaRPr lang="en-GB"/>
          </a:p>
        </p:txBody>
      </p:sp>
      <p:grpSp>
        <p:nvGrpSpPr>
          <p:cNvPr id="7" name="Group 6">
            <a:extLst>
              <a:ext uri="{FF2B5EF4-FFF2-40B4-BE49-F238E27FC236}">
                <a16:creationId xmlns:a16="http://schemas.microsoft.com/office/drawing/2014/main" id="{8B9232E5-02E8-E600-6AC4-F0B0EEFB7EC2}"/>
              </a:ext>
            </a:extLst>
          </p:cNvPr>
          <p:cNvGrpSpPr/>
          <p:nvPr/>
        </p:nvGrpSpPr>
        <p:grpSpPr>
          <a:xfrm>
            <a:off x="6292285" y="467357"/>
            <a:ext cx="2393935" cy="2279002"/>
            <a:chOff x="0" y="2483402"/>
            <a:chExt cx="3944203" cy="3754841"/>
          </a:xfrm>
        </p:grpSpPr>
        <p:pic>
          <p:nvPicPr>
            <p:cNvPr id="12" name="Picture 11" descr="A picture containing text, kitchen appliance&#10;&#10;Description automatically generated">
              <a:extLst>
                <a:ext uri="{FF2B5EF4-FFF2-40B4-BE49-F238E27FC236}">
                  <a16:creationId xmlns:a16="http://schemas.microsoft.com/office/drawing/2014/main" id="{1D4A47F6-7984-BE75-9F13-65939595A881}"/>
                </a:ext>
              </a:extLst>
            </p:cNvPr>
            <p:cNvPicPr>
              <a:picLocks noChangeAspect="1"/>
            </p:cNvPicPr>
            <p:nvPr/>
          </p:nvPicPr>
          <p:blipFill rotWithShape="1">
            <a:blip r:embed="rId3">
              <a:extLst>
                <a:ext uri="{28A0092B-C50C-407E-A947-70E740481C1C}">
                  <a14:useLocalDpi xmlns:a14="http://schemas.microsoft.com/office/drawing/2010/main" val="0"/>
                </a:ext>
              </a:extLst>
            </a:blip>
            <a:srcRect l="16275" t="9074" r="8905" b="21439"/>
            <a:stretch/>
          </p:blipFill>
          <p:spPr>
            <a:xfrm>
              <a:off x="0" y="2483402"/>
              <a:ext cx="3944203" cy="3754841"/>
            </a:xfrm>
            <a:prstGeom prst="rect">
              <a:avLst/>
            </a:prstGeom>
          </p:spPr>
        </p:pic>
        <p:sp>
          <p:nvSpPr>
            <p:cNvPr id="2" name="Up-down Arrow 1">
              <a:extLst>
                <a:ext uri="{FF2B5EF4-FFF2-40B4-BE49-F238E27FC236}">
                  <a16:creationId xmlns:a16="http://schemas.microsoft.com/office/drawing/2014/main" id="{DB13D18B-0074-2DB0-801B-BE8756CC00BB}"/>
                </a:ext>
              </a:extLst>
            </p:cNvPr>
            <p:cNvSpPr/>
            <p:nvPr/>
          </p:nvSpPr>
          <p:spPr>
            <a:xfrm rot="16200000">
              <a:off x="1821873" y="3948649"/>
              <a:ext cx="166255" cy="658091"/>
            </a:xfrm>
            <a:prstGeom prst="up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descr="Diagram&#10;&#10;Description automatically generated">
            <a:extLst>
              <a:ext uri="{FF2B5EF4-FFF2-40B4-BE49-F238E27FC236}">
                <a16:creationId xmlns:a16="http://schemas.microsoft.com/office/drawing/2014/main" id="{D376D215-3210-9C98-5F8F-0F0700508E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4846" y="228600"/>
            <a:ext cx="3197154" cy="2517759"/>
          </a:xfrm>
          <a:prstGeom prst="rect">
            <a:avLst/>
          </a:prstGeom>
          <a:noFill/>
        </p:spPr>
      </p:pic>
      <p:sp>
        <p:nvSpPr>
          <p:cNvPr id="15" name="Content Placeholder 2">
            <a:extLst>
              <a:ext uri="{FF2B5EF4-FFF2-40B4-BE49-F238E27FC236}">
                <a16:creationId xmlns:a16="http://schemas.microsoft.com/office/drawing/2014/main" id="{B8EF0227-B6BD-0E97-D9B9-6C134B05606B}"/>
              </a:ext>
            </a:extLst>
          </p:cNvPr>
          <p:cNvSpPr txBox="1">
            <a:spLocks/>
          </p:cNvSpPr>
          <p:nvPr/>
        </p:nvSpPr>
        <p:spPr>
          <a:xfrm>
            <a:off x="407987" y="1337733"/>
            <a:ext cx="5366279" cy="4710113"/>
          </a:xfrm>
          <a:prstGeom prst="rect">
            <a:avLst/>
          </a:prstGeom>
          <a:ln w="6350">
            <a:noFill/>
          </a:ln>
        </p:spPr>
        <p:txBody>
          <a:bodyPr vert="horz" lIns="0" tIns="0" rIns="0" bIns="0" rtlCol="0">
            <a:normAutofit/>
          </a:bodyPr>
          <a:lstStyle>
            <a:lvl1pPr marL="0" indent="0" algn="l" defTabSz="914400" rtl="0" eaLnBrk="1" latinLnBrk="0" hangingPunct="1">
              <a:lnSpc>
                <a:spcPct val="90000"/>
              </a:lnSpc>
              <a:spcBef>
                <a:spcPts val="1000"/>
              </a:spcBef>
              <a:spcAft>
                <a:spcPts val="0"/>
              </a:spcAft>
              <a:buFont typeface="Arial"/>
              <a:buNone/>
              <a:tabLst/>
              <a:defRPr sz="2100" b="1" kern="1200">
                <a:solidFill>
                  <a:schemeClr val="tx2"/>
                </a:solidFill>
                <a:latin typeface="+mn-lt"/>
                <a:ea typeface="+mn-ea"/>
                <a:cs typeface="+mn-cs"/>
              </a:defRPr>
            </a:lvl1pPr>
            <a:lvl2pPr marL="324000" indent="-324000" algn="l" defTabSz="914400" rtl="0" eaLnBrk="1" latinLnBrk="0" hangingPunct="1">
              <a:lnSpc>
                <a:spcPct val="100000"/>
              </a:lnSpc>
              <a:spcBef>
                <a:spcPts val="500"/>
              </a:spcBef>
              <a:spcAft>
                <a:spcPts val="300"/>
              </a:spcAft>
              <a:buFont typeface="Arial" charset="0"/>
              <a:buChar char="•"/>
              <a:tabLst/>
              <a:defRPr sz="1800" kern="1200">
                <a:solidFill>
                  <a:schemeClr val="tx2"/>
                </a:solidFill>
                <a:latin typeface="+mn-lt"/>
                <a:ea typeface="+mn-ea"/>
                <a:cs typeface="+mn-cs"/>
              </a:defRPr>
            </a:lvl2pPr>
            <a:lvl3pPr marL="648000" indent="-32400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700" kern="1200">
                <a:solidFill>
                  <a:schemeClr val="tx2"/>
                </a:solidFill>
                <a:latin typeface="+mn-lt"/>
                <a:ea typeface="+mn-ea"/>
                <a:cs typeface="+mn-cs"/>
              </a:defRPr>
            </a:lvl3pPr>
            <a:lvl4pPr marL="972000" indent="-324000" algn="l" defTabSz="914400" rtl="0" eaLnBrk="1" latinLnBrk="0" hangingPunct="1">
              <a:lnSpc>
                <a:spcPct val="100000"/>
              </a:lnSpc>
              <a:spcBef>
                <a:spcPts val="500"/>
              </a:spcBef>
              <a:spcAft>
                <a:spcPts val="300"/>
              </a:spcAft>
              <a:buSzPct val="100000"/>
              <a:buFont typeface="Arial" charset="0"/>
              <a:buChar char="•"/>
              <a:tabLst/>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b="0" dirty="0"/>
              <a:t>Emittance increase through RF excitation</a:t>
            </a:r>
          </a:p>
          <a:p>
            <a:pPr marL="342900" indent="-342900">
              <a:buFont typeface="Arial" panose="020B0604020202020204" pitchFamily="34" charset="0"/>
              <a:buChar char="•"/>
            </a:pPr>
            <a:r>
              <a:rPr lang="en-US" b="0" dirty="0"/>
              <a:t>Transverse Damper used as exciter</a:t>
            </a:r>
          </a:p>
        </p:txBody>
      </p:sp>
      <p:pic>
        <p:nvPicPr>
          <p:cNvPr id="19" name="Picture 18">
            <a:extLst>
              <a:ext uri="{FF2B5EF4-FFF2-40B4-BE49-F238E27FC236}">
                <a16:creationId xmlns:a16="http://schemas.microsoft.com/office/drawing/2014/main" id="{97907EE6-EB3D-0710-3D63-0053B974DDCB}"/>
              </a:ext>
            </a:extLst>
          </p:cNvPr>
          <p:cNvPicPr>
            <a:picLocks noChangeAspect="1"/>
          </p:cNvPicPr>
          <p:nvPr/>
        </p:nvPicPr>
        <p:blipFill>
          <a:blip r:embed="rId5"/>
          <a:stretch>
            <a:fillRect/>
          </a:stretch>
        </p:blipFill>
        <p:spPr>
          <a:xfrm>
            <a:off x="6807200" y="2864889"/>
            <a:ext cx="4640973" cy="3480730"/>
          </a:xfrm>
          <a:prstGeom prst="rect">
            <a:avLst/>
          </a:prstGeom>
        </p:spPr>
      </p:pic>
    </p:spTree>
    <p:extLst>
      <p:ext uri="{BB962C8B-B14F-4D97-AF65-F5344CB8AC3E}">
        <p14:creationId xmlns:p14="http://schemas.microsoft.com/office/powerpoint/2010/main" val="2849334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75D4B-4A15-D1F8-CDC4-E3597F986A96}"/>
              </a:ext>
            </a:extLst>
          </p:cNvPr>
          <p:cNvSpPr>
            <a:spLocks noGrp="1"/>
          </p:cNvSpPr>
          <p:nvPr>
            <p:ph type="title"/>
          </p:nvPr>
        </p:nvSpPr>
        <p:spPr>
          <a:xfrm>
            <a:off x="407989" y="373593"/>
            <a:ext cx="6363352" cy="1065742"/>
          </a:xfrm>
        </p:spPr>
        <p:txBody>
          <a:bodyPr/>
          <a:lstStyle/>
          <a:p>
            <a:r>
              <a:rPr lang="en-GB" dirty="0"/>
              <a:t>Comparison between </a:t>
            </a:r>
            <a:r>
              <a:rPr lang="en-GB" dirty="0">
                <a:solidFill>
                  <a:srgbClr val="FF0000"/>
                </a:solidFill>
              </a:rPr>
              <a:t>gain</a:t>
            </a:r>
          </a:p>
        </p:txBody>
      </p:sp>
      <mc:AlternateContent xmlns:mc="http://schemas.openxmlformats.org/markup-compatibility/2006" xmlns:a14="http://schemas.microsoft.com/office/drawing/2010/main">
        <mc:Choice Requires="a14">
          <p:sp>
            <p:nvSpPr>
              <p:cNvPr id="8" name="Content Placeholder 2">
                <a:extLst>
                  <a:ext uri="{FF2B5EF4-FFF2-40B4-BE49-F238E27FC236}">
                    <a16:creationId xmlns:a16="http://schemas.microsoft.com/office/drawing/2014/main" id="{E5FD803D-E91C-04EF-B856-C67AB9F7E824}"/>
                  </a:ext>
                </a:extLst>
              </p:cNvPr>
              <p:cNvSpPr>
                <a:spLocks noGrp="1"/>
              </p:cNvSpPr>
              <p:nvPr>
                <p:ph sz="half" idx="1"/>
              </p:nvPr>
            </p:nvSpPr>
            <p:spPr>
              <a:xfrm>
                <a:off x="407987" y="1598658"/>
                <a:ext cx="5616575" cy="2612307"/>
              </a:xfrm>
            </p:spPr>
            <p:txBody>
              <a:bodyPr/>
              <a:lstStyle/>
              <a:p>
                <a:pPr marL="342900" indent="-342900">
                  <a:buFont typeface="Arial" panose="020B0604020202020204" pitchFamily="34" charset="0"/>
                  <a:buChar char="•"/>
                </a:pPr>
                <a:r>
                  <a:rPr lang="en-GB" dirty="0"/>
                  <a:t>Intensity </a:t>
                </a:r>
                <a14:m>
                  <m:oMath xmlns:m="http://schemas.openxmlformats.org/officeDocument/2006/math">
                    <m:r>
                      <m:rPr>
                        <m:nor/>
                      </m:rPr>
                      <a:rPr lang="en-GB" dirty="0" smtClean="0">
                        <a:solidFill>
                          <a:srgbClr val="202124"/>
                        </a:solidFill>
                        <a:latin typeface="arial" panose="020B0604020202020204" pitchFamily="34" charset="0"/>
                      </a:rPr>
                      <m:t>∝</m:t>
                    </m:r>
                    <m:r>
                      <a:rPr lang="en-GB" i="1" dirty="0">
                        <a:solidFill>
                          <a:srgbClr val="202124"/>
                        </a:solidFill>
                        <a:latin typeface="Cambria Math" panose="02040503050406030204" pitchFamily="18" charset="0"/>
                      </a:rPr>
                      <m:t> </m:t>
                    </m:r>
                  </m:oMath>
                </a14:m>
                <a:r>
                  <a:rPr lang="en-GB" dirty="0"/>
                  <a:t> gain</a:t>
                </a:r>
              </a:p>
              <a:p>
                <a:pPr marL="342900" indent="-342900">
                  <a:buFont typeface="Arial" panose="020B0604020202020204" pitchFamily="34" charset="0"/>
                  <a:buChar char="•"/>
                </a:pPr>
                <a:r>
                  <a:rPr lang="en-GB" dirty="0"/>
                  <a:t>Reproducible shape per gain</a:t>
                </a:r>
              </a:p>
              <a:p>
                <a:pPr marL="342900" indent="-342900">
                  <a:buFont typeface="Arial" panose="020B0604020202020204" pitchFamily="34" charset="0"/>
                  <a:buChar char="•"/>
                </a:pPr>
                <a:r>
                  <a:rPr lang="en-GB" dirty="0"/>
                  <a:t>Peak shifts with gain</a:t>
                </a:r>
              </a:p>
              <a:p>
                <a:pPr marL="666750" lvl="1" indent="-342900">
                  <a:buFont typeface="Arial" panose="020B0604020202020204" pitchFamily="34" charset="0"/>
                  <a:buChar char="•"/>
                </a:pPr>
                <a:r>
                  <a:rPr lang="en-GB" dirty="0"/>
                  <a:t>Dynamic effect</a:t>
                </a:r>
              </a:p>
              <a:p>
                <a:pPr marL="666750" lvl="1" indent="-342900">
                  <a:buFont typeface="Arial" panose="020B0604020202020204" pitchFamily="34" charset="0"/>
                  <a:buChar char="•"/>
                </a:pPr>
                <a:r>
                  <a:rPr lang="en-GB" dirty="0"/>
                  <a:t>True for range of gains</a:t>
                </a:r>
              </a:p>
              <a:p>
                <a:pPr marL="666750" lvl="1" indent="-342900">
                  <a:buBlip>
                    <a:blip r:embed="rId2">
                      <a:extLst>
                        <a:ext uri="{96DAC541-7B7A-43D3-8B79-37D633B846F1}">
                          <asvg:svgBlip xmlns:asvg="http://schemas.microsoft.com/office/drawing/2016/SVG/main" r:embed="rId3"/>
                        </a:ext>
                      </a:extLst>
                    </a:blip>
                  </a:buBlip>
                </a:pPr>
                <a:r>
                  <a:rPr lang="en-GB" dirty="0"/>
                  <a:t>Amplitude Modulation with feedback</a:t>
                </a:r>
              </a:p>
              <a:p>
                <a:pPr marL="666750" lvl="1" indent="-342900">
                  <a:buFont typeface="Arial" panose="020B0604020202020204" pitchFamily="34" charset="0"/>
                  <a:buChar char="•"/>
                </a:pPr>
                <a:endParaRPr lang="en-GB" dirty="0"/>
              </a:p>
            </p:txBody>
          </p:sp>
        </mc:Choice>
        <mc:Fallback xmlns="">
          <p:sp>
            <p:nvSpPr>
              <p:cNvPr id="8" name="Content Placeholder 2">
                <a:extLst>
                  <a:ext uri="{FF2B5EF4-FFF2-40B4-BE49-F238E27FC236}">
                    <a16:creationId xmlns:a16="http://schemas.microsoft.com/office/drawing/2014/main" id="{E5FD803D-E91C-04EF-B856-C67AB9F7E824}"/>
                  </a:ext>
                </a:extLst>
              </p:cNvPr>
              <p:cNvSpPr>
                <a:spLocks noGrp="1" noRot="1" noChangeAspect="1" noMove="1" noResize="1" noEditPoints="1" noAdjustHandles="1" noChangeArrowheads="1" noChangeShapeType="1" noTextEdit="1"/>
              </p:cNvSpPr>
              <p:nvPr>
                <p:ph sz="half" idx="1"/>
              </p:nvPr>
            </p:nvSpPr>
            <p:spPr>
              <a:xfrm>
                <a:off x="407987" y="1598658"/>
                <a:ext cx="5616575" cy="2612307"/>
              </a:xfrm>
              <a:blipFill>
                <a:blip r:embed="rId4"/>
                <a:stretch>
                  <a:fillRect l="-2714" t="-4662" b="-3730"/>
                </a:stretch>
              </a:blipFill>
            </p:spPr>
            <p:txBody>
              <a:bodyPr/>
              <a:lstStyle/>
              <a:p>
                <a:r>
                  <a:rPr lang="en-GB">
                    <a:noFill/>
                  </a:rPr>
                  <a:t> </a:t>
                </a:r>
              </a:p>
            </p:txBody>
          </p:sp>
        </mc:Fallback>
      </mc:AlternateContent>
      <p:pic>
        <p:nvPicPr>
          <p:cNvPr id="12" name="Picture 11" descr="Chart&#10;&#10;Description automatically generated">
            <a:extLst>
              <a:ext uri="{FF2B5EF4-FFF2-40B4-BE49-F238E27FC236}">
                <a16:creationId xmlns:a16="http://schemas.microsoft.com/office/drawing/2014/main" id="{0409D17F-B2E4-4624-4BA6-669C9F43D8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9611" y="946754"/>
            <a:ext cx="6082389" cy="5294515"/>
          </a:xfrm>
          <a:prstGeom prst="rect">
            <a:avLst/>
          </a:prstGeom>
        </p:spPr>
      </p:pic>
      <p:cxnSp>
        <p:nvCxnSpPr>
          <p:cNvPr id="48" name="Straight Connector 47">
            <a:extLst>
              <a:ext uri="{FF2B5EF4-FFF2-40B4-BE49-F238E27FC236}">
                <a16:creationId xmlns:a16="http://schemas.microsoft.com/office/drawing/2014/main" id="{BFCE62E4-B74E-67E6-05CC-C8454A30ADF9}"/>
              </a:ext>
            </a:extLst>
          </p:cNvPr>
          <p:cNvCxnSpPr>
            <a:cxnSpLocks/>
          </p:cNvCxnSpPr>
          <p:nvPr/>
        </p:nvCxnSpPr>
        <p:spPr>
          <a:xfrm flipH="1" flipV="1">
            <a:off x="513384" y="5631785"/>
            <a:ext cx="1805392" cy="1443"/>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2D262FD6-5126-67B8-9DC7-6462D67A1E3F}"/>
              </a:ext>
            </a:extLst>
          </p:cNvPr>
          <p:cNvSpPr/>
          <p:nvPr/>
        </p:nvSpPr>
        <p:spPr>
          <a:xfrm>
            <a:off x="1054100" y="4665147"/>
            <a:ext cx="132749" cy="940825"/>
          </a:xfrm>
          <a:prstGeom prst="rect">
            <a:avLst/>
          </a:prstGeom>
          <a:solidFill>
            <a:schemeClr val="bg2">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Single Corner Snipped 49">
            <a:extLst>
              <a:ext uri="{FF2B5EF4-FFF2-40B4-BE49-F238E27FC236}">
                <a16:creationId xmlns:a16="http://schemas.microsoft.com/office/drawing/2014/main" id="{4D58B5C8-E92C-5FA6-BB81-5267BA49FE7D}"/>
              </a:ext>
            </a:extLst>
          </p:cNvPr>
          <p:cNvSpPr/>
          <p:nvPr/>
        </p:nvSpPr>
        <p:spPr>
          <a:xfrm>
            <a:off x="832802" y="5108576"/>
            <a:ext cx="354047" cy="500672"/>
          </a:xfrm>
          <a:prstGeom prst="snip1Rect">
            <a:avLst>
              <a:gd name="adj" fmla="val 31447"/>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1" name="Straight Connector 50">
            <a:extLst>
              <a:ext uri="{FF2B5EF4-FFF2-40B4-BE49-F238E27FC236}">
                <a16:creationId xmlns:a16="http://schemas.microsoft.com/office/drawing/2014/main" id="{5D290124-1C57-C027-8912-40D530C5D756}"/>
              </a:ext>
            </a:extLst>
          </p:cNvPr>
          <p:cNvCxnSpPr>
            <a:cxnSpLocks/>
          </p:cNvCxnSpPr>
          <p:nvPr/>
        </p:nvCxnSpPr>
        <p:spPr>
          <a:xfrm flipH="1">
            <a:off x="1564677" y="4563215"/>
            <a:ext cx="829521" cy="1070909"/>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AFB415F3-8CF0-5670-46B6-05FD6D3D9E32}"/>
              </a:ext>
            </a:extLst>
          </p:cNvPr>
          <p:cNvSpPr/>
          <p:nvPr/>
        </p:nvSpPr>
        <p:spPr>
          <a:xfrm>
            <a:off x="833438" y="5279913"/>
            <a:ext cx="354047" cy="3349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3" name="Straight Connector 52">
            <a:extLst>
              <a:ext uri="{FF2B5EF4-FFF2-40B4-BE49-F238E27FC236}">
                <a16:creationId xmlns:a16="http://schemas.microsoft.com/office/drawing/2014/main" id="{6E5500AA-4758-5A2C-5813-79377D22D539}"/>
              </a:ext>
            </a:extLst>
          </p:cNvPr>
          <p:cNvCxnSpPr>
            <a:cxnSpLocks/>
          </p:cNvCxnSpPr>
          <p:nvPr/>
        </p:nvCxnSpPr>
        <p:spPr>
          <a:xfrm>
            <a:off x="614363" y="4615299"/>
            <a:ext cx="936421" cy="1013976"/>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DF14806-E56F-9D57-8CCD-C21A4B2070AB}"/>
              </a:ext>
            </a:extLst>
          </p:cNvPr>
          <p:cNvCxnSpPr>
            <a:cxnSpLocks/>
          </p:cNvCxnSpPr>
          <p:nvPr/>
        </p:nvCxnSpPr>
        <p:spPr>
          <a:xfrm>
            <a:off x="1057275" y="5088731"/>
            <a:ext cx="145256" cy="1619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5" name="Arrow: Up 54">
            <a:extLst>
              <a:ext uri="{FF2B5EF4-FFF2-40B4-BE49-F238E27FC236}">
                <a16:creationId xmlns:a16="http://schemas.microsoft.com/office/drawing/2014/main" id="{5B01046D-8BE5-46EF-31D2-74147DD267A9}"/>
              </a:ext>
            </a:extLst>
          </p:cNvPr>
          <p:cNvSpPr/>
          <p:nvPr/>
        </p:nvSpPr>
        <p:spPr>
          <a:xfrm>
            <a:off x="1054100" y="4400490"/>
            <a:ext cx="126500" cy="214809"/>
          </a:xfrm>
          <a:prstGeom prst="upArrow">
            <a:avLst>
              <a:gd name="adj1" fmla="val 50000"/>
              <a:gd name="adj2" fmla="val 45566"/>
            </a:avLst>
          </a:prstGeom>
          <a:solidFill>
            <a:schemeClr val="bg2">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EE4E4D8B-F276-7261-F7A1-380761122407}"/>
                  </a:ext>
                </a:extLst>
              </p:cNvPr>
              <p:cNvSpPr txBox="1"/>
              <p:nvPr/>
            </p:nvSpPr>
            <p:spPr>
              <a:xfrm>
                <a:off x="1066943" y="5655765"/>
                <a:ext cx="850617" cy="276999"/>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GB" i="1" dirty="0" smtClean="0">
                              <a:solidFill>
                                <a:schemeClr val="tx2"/>
                              </a:solidFill>
                              <a:latin typeface="Cambria Math" panose="02040503050406030204" pitchFamily="18" charset="0"/>
                            </a:rPr>
                          </m:ctrlPr>
                        </m:sSubPr>
                        <m:e>
                          <m:r>
                            <a:rPr lang="fr-CH" b="0" i="1" dirty="0" smtClean="0">
                              <a:solidFill>
                                <a:schemeClr val="tx2"/>
                              </a:solidFill>
                              <a:latin typeface="Cambria Math" panose="02040503050406030204" pitchFamily="18" charset="0"/>
                            </a:rPr>
                            <m:t>𝑔𝑎𝑖𝑛</m:t>
                          </m:r>
                        </m:e>
                        <m:sub>
                          <m:r>
                            <a:rPr lang="fr-CH" b="0" i="1" dirty="0" smtClean="0">
                              <a:solidFill>
                                <a:schemeClr val="tx2"/>
                              </a:solidFill>
                              <a:latin typeface="Cambria Math" panose="02040503050406030204" pitchFamily="18" charset="0"/>
                            </a:rPr>
                            <m:t>𝑙𝑜𝑤</m:t>
                          </m:r>
                        </m:sub>
                      </m:sSub>
                    </m:oMath>
                  </m:oMathPara>
                </a14:m>
                <a:endParaRPr lang="en-GB" dirty="0">
                  <a:solidFill>
                    <a:schemeClr val="tx2"/>
                  </a:solidFill>
                </a:endParaRPr>
              </a:p>
            </p:txBody>
          </p:sp>
        </mc:Choice>
        <mc:Fallback xmlns="">
          <p:sp>
            <p:nvSpPr>
              <p:cNvPr id="61" name="TextBox 60">
                <a:extLst>
                  <a:ext uri="{FF2B5EF4-FFF2-40B4-BE49-F238E27FC236}">
                    <a16:creationId xmlns:a16="http://schemas.microsoft.com/office/drawing/2014/main" id="{EE4E4D8B-F276-7261-F7A1-380761122407}"/>
                  </a:ext>
                </a:extLst>
              </p:cNvPr>
              <p:cNvSpPr txBox="1">
                <a:spLocks noRot="1" noChangeAspect="1" noMove="1" noResize="1" noEditPoints="1" noAdjustHandles="1" noChangeArrowheads="1" noChangeShapeType="1" noTextEdit="1"/>
              </p:cNvSpPr>
              <p:nvPr/>
            </p:nvSpPr>
            <p:spPr>
              <a:xfrm>
                <a:off x="1066943" y="5655765"/>
                <a:ext cx="850617" cy="276999"/>
              </a:xfrm>
              <a:prstGeom prst="rect">
                <a:avLst/>
              </a:prstGeom>
              <a:blipFill>
                <a:blip r:embed="rId6"/>
                <a:stretch>
                  <a:fillRect l="-11765" b="-34783"/>
                </a:stretch>
              </a:blipFill>
            </p:spPr>
            <p:txBody>
              <a:bodyPr/>
              <a:lstStyle/>
              <a:p>
                <a:r>
                  <a:rPr lang="en-US">
                    <a:noFill/>
                  </a:rPr>
                  <a:t> </a:t>
                </a:r>
              </a:p>
            </p:txBody>
          </p:sp>
        </mc:Fallback>
      </mc:AlternateContent>
      <p:grpSp>
        <p:nvGrpSpPr>
          <p:cNvPr id="80" name="Group 79">
            <a:extLst>
              <a:ext uri="{FF2B5EF4-FFF2-40B4-BE49-F238E27FC236}">
                <a16:creationId xmlns:a16="http://schemas.microsoft.com/office/drawing/2014/main" id="{9CE70A6B-FAB1-26BA-2E24-4F98CE688DBA}"/>
              </a:ext>
            </a:extLst>
          </p:cNvPr>
          <p:cNvGrpSpPr/>
          <p:nvPr/>
        </p:nvGrpSpPr>
        <p:grpSpPr>
          <a:xfrm>
            <a:off x="3311497" y="4403556"/>
            <a:ext cx="1880814" cy="1554844"/>
            <a:chOff x="2778275" y="4410396"/>
            <a:chExt cx="1880814" cy="1554844"/>
          </a:xfrm>
        </p:grpSpPr>
        <p:cxnSp>
          <p:nvCxnSpPr>
            <p:cNvPr id="69" name="Straight Connector 68">
              <a:extLst>
                <a:ext uri="{FF2B5EF4-FFF2-40B4-BE49-F238E27FC236}">
                  <a16:creationId xmlns:a16="http://schemas.microsoft.com/office/drawing/2014/main" id="{C5145BE0-0B5A-2E9A-9E52-8069BE74B340}"/>
                </a:ext>
              </a:extLst>
            </p:cNvPr>
            <p:cNvCxnSpPr>
              <a:cxnSpLocks/>
            </p:cNvCxnSpPr>
            <p:nvPr/>
          </p:nvCxnSpPr>
          <p:spPr>
            <a:xfrm flipH="1" flipV="1">
              <a:off x="2778275" y="5641691"/>
              <a:ext cx="1805392" cy="1443"/>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664FCA63-1A97-5314-F2DB-0499B67112D7}"/>
                </a:ext>
              </a:extLst>
            </p:cNvPr>
            <p:cNvSpPr/>
            <p:nvPr/>
          </p:nvSpPr>
          <p:spPr>
            <a:xfrm>
              <a:off x="3094519" y="4675053"/>
              <a:ext cx="357222" cy="940825"/>
            </a:xfrm>
            <a:prstGeom prst="rect">
              <a:avLst/>
            </a:prstGeom>
            <a:solidFill>
              <a:schemeClr val="bg2">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Single Corner Snipped 70">
              <a:extLst>
                <a:ext uri="{FF2B5EF4-FFF2-40B4-BE49-F238E27FC236}">
                  <a16:creationId xmlns:a16="http://schemas.microsoft.com/office/drawing/2014/main" id="{DD1203D1-E8AA-5BB3-0791-88CBC5A16591}"/>
                </a:ext>
              </a:extLst>
            </p:cNvPr>
            <p:cNvSpPr/>
            <p:nvPr/>
          </p:nvSpPr>
          <p:spPr>
            <a:xfrm>
              <a:off x="3097694" y="4903591"/>
              <a:ext cx="357222" cy="715563"/>
            </a:xfrm>
            <a:custGeom>
              <a:avLst/>
              <a:gdLst>
                <a:gd name="connsiteX0" fmla="*/ 0 w 354047"/>
                <a:gd name="connsiteY0" fmla="*/ 0 h 715563"/>
                <a:gd name="connsiteX1" fmla="*/ 177024 w 354047"/>
                <a:gd name="connsiteY1" fmla="*/ 0 h 715563"/>
                <a:gd name="connsiteX2" fmla="*/ 354047 w 354047"/>
                <a:gd name="connsiteY2" fmla="*/ 177024 h 715563"/>
                <a:gd name="connsiteX3" fmla="*/ 354047 w 354047"/>
                <a:gd name="connsiteY3" fmla="*/ 715563 h 715563"/>
                <a:gd name="connsiteX4" fmla="*/ 0 w 354047"/>
                <a:gd name="connsiteY4" fmla="*/ 715563 h 715563"/>
                <a:gd name="connsiteX5" fmla="*/ 0 w 354047"/>
                <a:gd name="connsiteY5" fmla="*/ 0 h 715563"/>
                <a:gd name="connsiteX0" fmla="*/ 0 w 354047"/>
                <a:gd name="connsiteY0" fmla="*/ 0 h 715563"/>
                <a:gd name="connsiteX1" fmla="*/ 72249 w 354047"/>
                <a:gd name="connsiteY1" fmla="*/ 3175 h 715563"/>
                <a:gd name="connsiteX2" fmla="*/ 354047 w 354047"/>
                <a:gd name="connsiteY2" fmla="*/ 177024 h 715563"/>
                <a:gd name="connsiteX3" fmla="*/ 354047 w 354047"/>
                <a:gd name="connsiteY3" fmla="*/ 715563 h 715563"/>
                <a:gd name="connsiteX4" fmla="*/ 0 w 354047"/>
                <a:gd name="connsiteY4" fmla="*/ 715563 h 715563"/>
                <a:gd name="connsiteX5" fmla="*/ 0 w 354047"/>
                <a:gd name="connsiteY5" fmla="*/ 0 h 715563"/>
                <a:gd name="connsiteX0" fmla="*/ 0 w 357222"/>
                <a:gd name="connsiteY0" fmla="*/ 0 h 715563"/>
                <a:gd name="connsiteX1" fmla="*/ 72249 w 357222"/>
                <a:gd name="connsiteY1" fmla="*/ 3175 h 715563"/>
                <a:gd name="connsiteX2" fmla="*/ 357222 w 357222"/>
                <a:gd name="connsiteY2" fmla="*/ 342124 h 715563"/>
                <a:gd name="connsiteX3" fmla="*/ 354047 w 357222"/>
                <a:gd name="connsiteY3" fmla="*/ 715563 h 715563"/>
                <a:gd name="connsiteX4" fmla="*/ 0 w 357222"/>
                <a:gd name="connsiteY4" fmla="*/ 715563 h 715563"/>
                <a:gd name="connsiteX5" fmla="*/ 0 w 357222"/>
                <a:gd name="connsiteY5" fmla="*/ 0 h 715563"/>
                <a:gd name="connsiteX0" fmla="*/ 0 w 357222"/>
                <a:gd name="connsiteY0" fmla="*/ 0 h 715563"/>
                <a:gd name="connsiteX1" fmla="*/ 50024 w 357222"/>
                <a:gd name="connsiteY1" fmla="*/ 22225 h 715563"/>
                <a:gd name="connsiteX2" fmla="*/ 357222 w 357222"/>
                <a:gd name="connsiteY2" fmla="*/ 342124 h 715563"/>
                <a:gd name="connsiteX3" fmla="*/ 354047 w 357222"/>
                <a:gd name="connsiteY3" fmla="*/ 715563 h 715563"/>
                <a:gd name="connsiteX4" fmla="*/ 0 w 357222"/>
                <a:gd name="connsiteY4" fmla="*/ 715563 h 715563"/>
                <a:gd name="connsiteX5" fmla="*/ 0 w 357222"/>
                <a:gd name="connsiteY5" fmla="*/ 0 h 71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222" h="715563">
                  <a:moveTo>
                    <a:pt x="0" y="0"/>
                  </a:moveTo>
                  <a:lnTo>
                    <a:pt x="50024" y="22225"/>
                  </a:lnTo>
                  <a:lnTo>
                    <a:pt x="357222" y="342124"/>
                  </a:lnTo>
                  <a:cubicBezTo>
                    <a:pt x="356164" y="466604"/>
                    <a:pt x="355105" y="591083"/>
                    <a:pt x="354047" y="715563"/>
                  </a:cubicBezTo>
                  <a:lnTo>
                    <a:pt x="0" y="715563"/>
                  </a:lnTo>
                  <a:lnTo>
                    <a:pt x="0" y="0"/>
                  </a:lnTo>
                  <a:close/>
                </a:path>
              </a:pathLst>
            </a:cu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2" name="Straight Connector 71">
              <a:extLst>
                <a:ext uri="{FF2B5EF4-FFF2-40B4-BE49-F238E27FC236}">
                  <a16:creationId xmlns:a16="http://schemas.microsoft.com/office/drawing/2014/main" id="{27C8126A-767A-30E0-436A-696E73F17522}"/>
                </a:ext>
              </a:extLst>
            </p:cNvPr>
            <p:cNvCxnSpPr>
              <a:cxnSpLocks/>
            </p:cNvCxnSpPr>
            <p:nvPr/>
          </p:nvCxnSpPr>
          <p:spPr>
            <a:xfrm flipH="1">
              <a:off x="3829568" y="4573121"/>
              <a:ext cx="829521" cy="1070909"/>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73" name="Rectangle 72">
              <a:extLst>
                <a:ext uri="{FF2B5EF4-FFF2-40B4-BE49-F238E27FC236}">
                  <a16:creationId xmlns:a16="http://schemas.microsoft.com/office/drawing/2014/main" id="{2D84A43E-21AE-94B9-E63A-1D71D107103A}"/>
                </a:ext>
              </a:extLst>
            </p:cNvPr>
            <p:cNvSpPr/>
            <p:nvPr/>
          </p:nvSpPr>
          <p:spPr>
            <a:xfrm>
              <a:off x="3098329" y="5289819"/>
              <a:ext cx="354047" cy="3349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4" name="Straight Connector 73">
              <a:extLst>
                <a:ext uri="{FF2B5EF4-FFF2-40B4-BE49-F238E27FC236}">
                  <a16:creationId xmlns:a16="http://schemas.microsoft.com/office/drawing/2014/main" id="{3428DB4E-C5D2-524A-A5DB-CD893A777F84}"/>
                </a:ext>
              </a:extLst>
            </p:cNvPr>
            <p:cNvCxnSpPr>
              <a:cxnSpLocks/>
            </p:cNvCxnSpPr>
            <p:nvPr/>
          </p:nvCxnSpPr>
          <p:spPr>
            <a:xfrm>
              <a:off x="2879254" y="4625205"/>
              <a:ext cx="936421" cy="1013976"/>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6FF7FB0-227B-454C-0EC9-941838F8BBBC}"/>
                </a:ext>
              </a:extLst>
            </p:cNvPr>
            <p:cNvCxnSpPr>
              <a:cxnSpLocks/>
            </p:cNvCxnSpPr>
            <p:nvPr/>
          </p:nvCxnSpPr>
          <p:spPr>
            <a:xfrm>
              <a:off x="3110200" y="4881054"/>
              <a:ext cx="357222" cy="37950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6" name="Arrow: Up 75">
              <a:extLst>
                <a:ext uri="{FF2B5EF4-FFF2-40B4-BE49-F238E27FC236}">
                  <a16:creationId xmlns:a16="http://schemas.microsoft.com/office/drawing/2014/main" id="{734FAD1D-D1F1-B110-D854-FECB5A90A176}"/>
                </a:ext>
              </a:extLst>
            </p:cNvPr>
            <p:cNvSpPr/>
            <p:nvPr/>
          </p:nvSpPr>
          <p:spPr>
            <a:xfrm>
              <a:off x="3110200" y="4410396"/>
              <a:ext cx="335291" cy="214809"/>
            </a:xfrm>
            <a:prstGeom prst="upArrow">
              <a:avLst>
                <a:gd name="adj1" fmla="val 50000"/>
                <a:gd name="adj2" fmla="val 45566"/>
              </a:avLst>
            </a:prstGeom>
            <a:solidFill>
              <a:schemeClr val="bg2">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D17A3B25-D9A1-1BB1-6546-B8149D6AA567}"/>
                    </a:ext>
                  </a:extLst>
                </p:cNvPr>
                <p:cNvSpPr txBox="1"/>
                <p:nvPr/>
              </p:nvSpPr>
              <p:spPr>
                <a:xfrm>
                  <a:off x="3290956" y="5665671"/>
                  <a:ext cx="932371" cy="299569"/>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GB" i="1" dirty="0" smtClean="0">
                                <a:solidFill>
                                  <a:schemeClr val="tx2"/>
                                </a:solidFill>
                                <a:latin typeface="Cambria Math" panose="02040503050406030204" pitchFamily="18" charset="0"/>
                              </a:rPr>
                            </m:ctrlPr>
                          </m:sSubPr>
                          <m:e>
                            <m:r>
                              <a:rPr lang="fr-CH" b="0" i="1" dirty="0" smtClean="0">
                                <a:solidFill>
                                  <a:schemeClr val="tx2"/>
                                </a:solidFill>
                                <a:latin typeface="Cambria Math" panose="02040503050406030204" pitchFamily="18" charset="0"/>
                              </a:rPr>
                              <m:t>𝑔𝑎𝑖𝑛</m:t>
                            </m:r>
                          </m:e>
                          <m:sub>
                            <m:r>
                              <a:rPr lang="fr-CH" b="0" i="1" dirty="0" smtClean="0">
                                <a:solidFill>
                                  <a:schemeClr val="tx2"/>
                                </a:solidFill>
                                <a:latin typeface="Cambria Math" panose="02040503050406030204" pitchFamily="18" charset="0"/>
                              </a:rPr>
                              <m:t>h𝑖𝑔h</m:t>
                            </m:r>
                          </m:sub>
                        </m:sSub>
                      </m:oMath>
                    </m:oMathPara>
                  </a14:m>
                  <a:endParaRPr lang="en-GB" dirty="0">
                    <a:solidFill>
                      <a:schemeClr val="tx2"/>
                    </a:solidFill>
                  </a:endParaRPr>
                </a:p>
              </p:txBody>
            </p:sp>
          </mc:Choice>
          <mc:Fallback xmlns="">
            <p:sp>
              <p:nvSpPr>
                <p:cNvPr id="77" name="TextBox 76">
                  <a:extLst>
                    <a:ext uri="{FF2B5EF4-FFF2-40B4-BE49-F238E27FC236}">
                      <a16:creationId xmlns:a16="http://schemas.microsoft.com/office/drawing/2014/main" id="{D17A3B25-D9A1-1BB1-6546-B8149D6AA567}"/>
                    </a:ext>
                  </a:extLst>
                </p:cNvPr>
                <p:cNvSpPr txBox="1">
                  <a:spLocks noRot="1" noChangeAspect="1" noMove="1" noResize="1" noEditPoints="1" noAdjustHandles="1" noChangeArrowheads="1" noChangeShapeType="1" noTextEdit="1"/>
                </p:cNvSpPr>
                <p:nvPr/>
              </p:nvSpPr>
              <p:spPr>
                <a:xfrm>
                  <a:off x="3290956" y="5665671"/>
                  <a:ext cx="932371" cy="299569"/>
                </a:xfrm>
                <a:prstGeom prst="rect">
                  <a:avLst/>
                </a:prstGeom>
                <a:blipFill>
                  <a:blip r:embed="rId7"/>
                  <a:stretch>
                    <a:fillRect l="-9333" b="-29167"/>
                  </a:stretch>
                </a:blipFill>
              </p:spPr>
              <p:txBody>
                <a:bodyPr/>
                <a:lstStyle/>
                <a:p>
                  <a:r>
                    <a:rPr lang="en-US">
                      <a:noFill/>
                    </a:rPr>
                    <a:t> </a:t>
                  </a:r>
                </a:p>
              </p:txBody>
            </p:sp>
          </mc:Fallback>
        </mc:AlternateContent>
      </p:grpSp>
      <p:sp>
        <p:nvSpPr>
          <p:cNvPr id="3" name="Slide Number Placeholder 2">
            <a:extLst>
              <a:ext uri="{FF2B5EF4-FFF2-40B4-BE49-F238E27FC236}">
                <a16:creationId xmlns:a16="http://schemas.microsoft.com/office/drawing/2014/main" id="{5A4AD95F-4C41-F352-7FA7-22B16F8E5345}"/>
              </a:ext>
            </a:extLst>
          </p:cNvPr>
          <p:cNvSpPr>
            <a:spLocks noGrp="1"/>
          </p:cNvSpPr>
          <p:nvPr>
            <p:ph type="sldNum" sz="quarter" idx="16"/>
          </p:nvPr>
        </p:nvSpPr>
        <p:spPr/>
        <p:txBody>
          <a:bodyPr/>
          <a:lstStyle/>
          <a:p>
            <a:fld id="{4D59D78C-9B9C-44C7-9187-60CBC039CE9E}" type="slidenum">
              <a:rPr lang="en-GB" smtClean="0"/>
              <a:t>29</a:t>
            </a:fld>
            <a:endParaRPr lang="en-GB"/>
          </a:p>
        </p:txBody>
      </p:sp>
      <p:sp>
        <p:nvSpPr>
          <p:cNvPr id="4" name="Date Placeholder 3">
            <a:extLst>
              <a:ext uri="{FF2B5EF4-FFF2-40B4-BE49-F238E27FC236}">
                <a16:creationId xmlns:a16="http://schemas.microsoft.com/office/drawing/2014/main" id="{B851F648-0D8C-52AB-B445-CAA6AE7BB505}"/>
              </a:ext>
            </a:extLst>
          </p:cNvPr>
          <p:cNvSpPr>
            <a:spLocks noGrp="1"/>
          </p:cNvSpPr>
          <p:nvPr>
            <p:ph type="dt" sz="half" idx="14"/>
          </p:nvPr>
        </p:nvSpPr>
        <p:spPr/>
        <p:txBody>
          <a:bodyPr/>
          <a:lstStyle/>
          <a:p>
            <a:r>
              <a:rPr lang="de-CH"/>
              <a:t>19.07.2023</a:t>
            </a:r>
            <a:endParaRPr lang="en-GB"/>
          </a:p>
        </p:txBody>
      </p:sp>
      <p:sp>
        <p:nvSpPr>
          <p:cNvPr id="5" name="Footer Placeholder 4">
            <a:extLst>
              <a:ext uri="{FF2B5EF4-FFF2-40B4-BE49-F238E27FC236}">
                <a16:creationId xmlns:a16="http://schemas.microsoft.com/office/drawing/2014/main" id="{1875D6A1-0634-A6CB-99FC-F5E0109B952A}"/>
              </a:ext>
            </a:extLst>
          </p:cNvPr>
          <p:cNvSpPr>
            <a:spLocks noGrp="1"/>
          </p:cNvSpPr>
          <p:nvPr>
            <p:ph type="ftr" sz="quarter" idx="15"/>
          </p:nvPr>
        </p:nvSpPr>
        <p:spPr/>
        <p:txBody>
          <a:bodyPr/>
          <a:lstStyle/>
          <a:p>
            <a:r>
              <a:rPr lang="en-GB"/>
              <a:t>Eliott Johnson | Accelerator aspects</a:t>
            </a:r>
          </a:p>
        </p:txBody>
      </p:sp>
    </p:spTree>
    <p:extLst>
      <p:ext uri="{BB962C8B-B14F-4D97-AF65-F5344CB8AC3E}">
        <p14:creationId xmlns:p14="http://schemas.microsoft.com/office/powerpoint/2010/main" val="3430886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5557450-42A2-22C5-5EBB-011BF1DEC6FB}"/>
              </a:ext>
            </a:extLst>
          </p:cNvPr>
          <p:cNvSpPr>
            <a:spLocks noGrp="1"/>
          </p:cNvSpPr>
          <p:nvPr>
            <p:ph type="title"/>
          </p:nvPr>
        </p:nvSpPr>
        <p:spPr/>
        <p:txBody>
          <a:bodyPr/>
          <a:lstStyle/>
          <a:p>
            <a:r>
              <a:rPr lang="en-US" dirty="0"/>
              <a:t>CHIMERA / HEARTS</a:t>
            </a:r>
          </a:p>
        </p:txBody>
      </p:sp>
      <p:sp>
        <p:nvSpPr>
          <p:cNvPr id="8" name="Content Placeholder 7">
            <a:extLst>
              <a:ext uri="{FF2B5EF4-FFF2-40B4-BE49-F238E27FC236}">
                <a16:creationId xmlns:a16="http://schemas.microsoft.com/office/drawing/2014/main" id="{D09CF3D3-D510-443A-4B39-614403CC5561}"/>
              </a:ext>
            </a:extLst>
          </p:cNvPr>
          <p:cNvSpPr>
            <a:spLocks noGrp="1"/>
          </p:cNvSpPr>
          <p:nvPr>
            <p:ph sz="half" idx="1"/>
          </p:nvPr>
        </p:nvSpPr>
        <p:spPr>
          <a:xfrm>
            <a:off x="407987" y="1598658"/>
            <a:ext cx="6208713" cy="4608512"/>
          </a:xfrm>
        </p:spPr>
        <p:txBody>
          <a:bodyPr>
            <a:normAutofit lnSpcReduction="10000"/>
          </a:bodyPr>
          <a:lstStyle/>
          <a:p>
            <a:pPr marL="342900" indent="-342900">
              <a:lnSpc>
                <a:spcPct val="150000"/>
              </a:lnSpc>
              <a:buFont typeface="Arial" panose="020B0604020202020204" pitchFamily="34" charset="0"/>
              <a:buChar char="•"/>
            </a:pPr>
            <a:r>
              <a:rPr lang="en-US" dirty="0"/>
              <a:t>Ion irradiation activities at CERN</a:t>
            </a:r>
          </a:p>
          <a:p>
            <a:pPr marL="666750" lvl="1" indent="-342900">
              <a:lnSpc>
                <a:spcPct val="150000"/>
              </a:lnSpc>
              <a:buFont typeface="Arial" panose="020B0604020202020204" pitchFamily="34" charset="0"/>
              <a:buChar char="•"/>
            </a:pPr>
            <a:r>
              <a:rPr lang="en-US" b="1" dirty="0"/>
              <a:t>CHIMERA</a:t>
            </a:r>
            <a:r>
              <a:rPr lang="en-US" dirty="0"/>
              <a:t> funded by ESA</a:t>
            </a:r>
          </a:p>
          <a:p>
            <a:pPr marL="666750" lvl="1" indent="-342900">
              <a:lnSpc>
                <a:spcPct val="150000"/>
              </a:lnSpc>
              <a:buFont typeface="Arial" panose="020B0604020202020204" pitchFamily="34" charset="0"/>
              <a:buChar char="•"/>
            </a:pPr>
            <a:r>
              <a:rPr lang="en-US" b="1" dirty="0">
                <a:hlinkClick r:id="rId2"/>
              </a:rPr>
              <a:t>HEARTS</a:t>
            </a:r>
            <a:r>
              <a:rPr lang="en-US" dirty="0"/>
              <a:t> funded by the EU</a:t>
            </a:r>
          </a:p>
          <a:p>
            <a:pPr marL="990900" lvl="2" indent="-342900">
              <a:lnSpc>
                <a:spcPct val="150000"/>
              </a:lnSpc>
            </a:pPr>
            <a:r>
              <a:rPr lang="en-US" b="1" dirty="0"/>
              <a:t>H</a:t>
            </a:r>
            <a:r>
              <a:rPr lang="en-US" dirty="0"/>
              <a:t>igh-</a:t>
            </a:r>
            <a:r>
              <a:rPr lang="en-US" b="1" dirty="0"/>
              <a:t>E</a:t>
            </a:r>
            <a:r>
              <a:rPr lang="en-US" dirty="0"/>
              <a:t>nergy </a:t>
            </a:r>
            <a:r>
              <a:rPr lang="en-US" b="1" dirty="0"/>
              <a:t>A</a:t>
            </a:r>
            <a:r>
              <a:rPr lang="en-US" dirty="0"/>
              <a:t>ccelerators for </a:t>
            </a:r>
            <a:r>
              <a:rPr lang="en-US" b="1" dirty="0"/>
              <a:t>R</a:t>
            </a:r>
            <a:r>
              <a:rPr lang="en-US" dirty="0"/>
              <a:t>adiation </a:t>
            </a:r>
            <a:r>
              <a:rPr lang="en-US" b="1" dirty="0"/>
              <a:t>T</a:t>
            </a:r>
            <a:r>
              <a:rPr lang="en-US" dirty="0"/>
              <a:t>esting and </a:t>
            </a:r>
            <a:r>
              <a:rPr lang="en-US" b="1" dirty="0"/>
              <a:t>S</a:t>
            </a:r>
            <a:r>
              <a:rPr lang="en-US" dirty="0"/>
              <a:t>hielding</a:t>
            </a:r>
          </a:p>
          <a:p>
            <a:pPr marL="990900" lvl="2" indent="-342900">
              <a:lnSpc>
                <a:spcPct val="150000"/>
              </a:lnSpc>
            </a:pPr>
            <a:r>
              <a:rPr lang="en-US" b="1" dirty="0"/>
              <a:t>Objective</a:t>
            </a:r>
            <a:r>
              <a:rPr lang="en-US" dirty="0"/>
              <a:t>: Accessible and available </a:t>
            </a:r>
            <a:r>
              <a:rPr lang="en-US" b="1" dirty="0"/>
              <a:t>VHE ion beams </a:t>
            </a:r>
            <a:r>
              <a:rPr lang="en-US" dirty="0"/>
              <a:t>to enable breakthrough </a:t>
            </a:r>
            <a:r>
              <a:rPr lang="en-US" b="1" dirty="0"/>
              <a:t>space applications</a:t>
            </a:r>
          </a:p>
          <a:p>
            <a:pPr marL="1314900" lvl="3" indent="-342900">
              <a:lnSpc>
                <a:spcPct val="150000"/>
              </a:lnSpc>
            </a:pPr>
            <a:r>
              <a:rPr lang="en-US" b="1" dirty="0"/>
              <a:t>SEE testing </a:t>
            </a:r>
            <a:r>
              <a:rPr lang="en-US" dirty="0"/>
              <a:t>to qualify electronic components for radiation hardness assurance</a:t>
            </a:r>
          </a:p>
          <a:p>
            <a:pPr marL="1314900" lvl="3" indent="-342900">
              <a:lnSpc>
                <a:spcPct val="150000"/>
              </a:lnSpc>
            </a:pPr>
            <a:r>
              <a:rPr lang="en-US" b="1" dirty="0"/>
              <a:t>Shielding and radiobiology studies </a:t>
            </a:r>
            <a:r>
              <a:rPr lang="en-US" dirty="0"/>
              <a:t>for human spaceflight missions to the moon and mars</a:t>
            </a:r>
          </a:p>
        </p:txBody>
      </p:sp>
      <p:sp>
        <p:nvSpPr>
          <p:cNvPr id="4" name="Date Placeholder 3">
            <a:extLst>
              <a:ext uri="{FF2B5EF4-FFF2-40B4-BE49-F238E27FC236}">
                <a16:creationId xmlns:a16="http://schemas.microsoft.com/office/drawing/2014/main" id="{89E2B809-C59C-0ABF-AF22-69A9405318E8}"/>
              </a:ext>
            </a:extLst>
          </p:cNvPr>
          <p:cNvSpPr>
            <a:spLocks noGrp="1"/>
          </p:cNvSpPr>
          <p:nvPr>
            <p:ph type="dt" sz="half" idx="14"/>
          </p:nvPr>
        </p:nvSpPr>
        <p:spPr/>
        <p:txBody>
          <a:bodyPr/>
          <a:lstStyle/>
          <a:p>
            <a:r>
              <a:rPr lang="de-CH"/>
              <a:t>12/02/2024</a:t>
            </a:r>
            <a:endParaRPr lang="en-US"/>
          </a:p>
        </p:txBody>
      </p:sp>
      <p:sp>
        <p:nvSpPr>
          <p:cNvPr id="5" name="Footer Placeholder 4">
            <a:extLst>
              <a:ext uri="{FF2B5EF4-FFF2-40B4-BE49-F238E27FC236}">
                <a16:creationId xmlns:a16="http://schemas.microsoft.com/office/drawing/2014/main" id="{9631B3C2-17B5-4833-7EB1-55FE41948CA2}"/>
              </a:ext>
            </a:extLst>
          </p:cNvPr>
          <p:cNvSpPr>
            <a:spLocks noGrp="1"/>
          </p:cNvSpPr>
          <p:nvPr>
            <p:ph type="ftr" sz="quarter" idx="15"/>
          </p:nvPr>
        </p:nvSpPr>
        <p:spPr/>
        <p:txBody>
          <a:bodyPr/>
          <a:lstStyle/>
          <a:p>
            <a:r>
              <a:rPr lang="en-US"/>
              <a:t>Eliott JOHNSON | Slow Extraction Workshop 2024</a:t>
            </a:r>
          </a:p>
        </p:txBody>
      </p:sp>
      <p:sp>
        <p:nvSpPr>
          <p:cNvPr id="6" name="Slide Number Placeholder 5">
            <a:extLst>
              <a:ext uri="{FF2B5EF4-FFF2-40B4-BE49-F238E27FC236}">
                <a16:creationId xmlns:a16="http://schemas.microsoft.com/office/drawing/2014/main" id="{27C089A3-D521-851A-815A-415042E4A885}"/>
              </a:ext>
            </a:extLst>
          </p:cNvPr>
          <p:cNvSpPr>
            <a:spLocks noGrp="1"/>
          </p:cNvSpPr>
          <p:nvPr>
            <p:ph type="sldNum" sz="quarter" idx="16"/>
          </p:nvPr>
        </p:nvSpPr>
        <p:spPr/>
        <p:txBody>
          <a:bodyPr/>
          <a:lstStyle/>
          <a:p>
            <a:fld id="{874B52BB-ACDE-904E-A559-8EF2DA0CDFCF}" type="slidenum">
              <a:rPr lang="en-US" smtClean="0"/>
              <a:t>3</a:t>
            </a:fld>
            <a:endParaRPr lang="en-US"/>
          </a:p>
        </p:txBody>
      </p:sp>
      <p:pic>
        <p:nvPicPr>
          <p:cNvPr id="16" name="Picture 8" descr="HEARTS">
            <a:extLst>
              <a:ext uri="{FF2B5EF4-FFF2-40B4-BE49-F238E27FC236}">
                <a16:creationId xmlns:a16="http://schemas.microsoft.com/office/drawing/2014/main" id="{9C8AF2ED-5806-81CD-4668-7EA2F7E38F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1956" y="1011473"/>
            <a:ext cx="1662388" cy="159589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esign a vibrant and eye-catching sticker featuring a particle beam. The sticker should depict a stylized, colorful representation of a particle beam, showcasing its power and energy. Imagine the beam originating from a compact, futuristic device, with particles radiating outwards in a dynamic and visually appealing manner. The design should emphasize the beam's intensity and the advanced technology behind it, making it appealing for science enthusiasts. Include decorative elements around the beam to enhance its visual impact, such as glowing effects, energy sparks, and a sleek, modern background. The overall look should be bold and engaging, suitable for use as a sticker on laptops, notebooks, or science-related equipment.">
            <a:extLst>
              <a:ext uri="{FF2B5EF4-FFF2-40B4-BE49-F238E27FC236}">
                <a16:creationId xmlns:a16="http://schemas.microsoft.com/office/drawing/2014/main" id="{58EC90B7-F977-0A98-F937-2904B1B62B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1956" y="2917521"/>
            <a:ext cx="1598657" cy="159865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B0EC6BC5-8D3B-E83A-8249-D62A7710CFBF}"/>
              </a:ext>
            </a:extLst>
          </p:cNvPr>
          <p:cNvPicPr>
            <a:picLocks noChangeAspect="1"/>
          </p:cNvPicPr>
          <p:nvPr/>
        </p:nvPicPr>
        <p:blipFill>
          <a:blip r:embed="rId5"/>
          <a:stretch>
            <a:fillRect/>
          </a:stretch>
        </p:blipFill>
        <p:spPr>
          <a:xfrm>
            <a:off x="10009400" y="4819771"/>
            <a:ext cx="1313257" cy="1313257"/>
          </a:xfrm>
          <a:prstGeom prst="rect">
            <a:avLst/>
          </a:prstGeom>
        </p:spPr>
      </p:pic>
      <p:pic>
        <p:nvPicPr>
          <p:cNvPr id="20" name="Picture 19">
            <a:extLst>
              <a:ext uri="{FF2B5EF4-FFF2-40B4-BE49-F238E27FC236}">
                <a16:creationId xmlns:a16="http://schemas.microsoft.com/office/drawing/2014/main" id="{466BED2C-3FFC-5A1A-B024-A52D7EE05EBC}"/>
              </a:ext>
            </a:extLst>
          </p:cNvPr>
          <p:cNvPicPr>
            <a:picLocks noChangeAspect="1"/>
          </p:cNvPicPr>
          <p:nvPr/>
        </p:nvPicPr>
        <p:blipFill>
          <a:blip r:embed="rId6"/>
          <a:stretch>
            <a:fillRect/>
          </a:stretch>
        </p:blipFill>
        <p:spPr>
          <a:xfrm>
            <a:off x="7471573" y="4745629"/>
            <a:ext cx="1371168" cy="1371168"/>
          </a:xfrm>
          <a:prstGeom prst="rect">
            <a:avLst/>
          </a:prstGeom>
        </p:spPr>
      </p:pic>
      <p:sp>
        <p:nvSpPr>
          <p:cNvPr id="21" name="Right Arrow 20">
            <a:extLst>
              <a:ext uri="{FF2B5EF4-FFF2-40B4-BE49-F238E27FC236}">
                <a16:creationId xmlns:a16="http://schemas.microsoft.com/office/drawing/2014/main" id="{4A033E26-3B13-3EAC-2D41-B5C2F1815AEF}"/>
              </a:ext>
            </a:extLst>
          </p:cNvPr>
          <p:cNvSpPr/>
          <p:nvPr/>
        </p:nvSpPr>
        <p:spPr>
          <a:xfrm rot="7542619">
            <a:off x="8485647" y="4494128"/>
            <a:ext cx="370613" cy="383059"/>
          </a:xfrm>
          <a:prstGeom prst="rightArrow">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a:extLst>
              <a:ext uri="{FF2B5EF4-FFF2-40B4-BE49-F238E27FC236}">
                <a16:creationId xmlns:a16="http://schemas.microsoft.com/office/drawing/2014/main" id="{8457B271-6891-689C-E2CA-7DBF1C832F71}"/>
              </a:ext>
            </a:extLst>
          </p:cNvPr>
          <p:cNvSpPr/>
          <p:nvPr/>
        </p:nvSpPr>
        <p:spPr>
          <a:xfrm rot="3019479">
            <a:off x="9778888" y="4494766"/>
            <a:ext cx="370613" cy="383059"/>
          </a:xfrm>
          <a:prstGeom prst="rightArrow">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985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49460AF5-C348-C066-813D-16F38D2B0159}"/>
              </a:ext>
            </a:extLst>
          </p:cNvPr>
          <p:cNvSpPr>
            <a:spLocks noGrp="1"/>
          </p:cNvSpPr>
          <p:nvPr>
            <p:ph idx="1"/>
          </p:nvPr>
        </p:nvSpPr>
        <p:spPr>
          <a:xfrm>
            <a:off x="407989" y="1592263"/>
            <a:ext cx="5904101" cy="4608512"/>
          </a:xfrm>
        </p:spPr>
        <p:txBody>
          <a:bodyPr/>
          <a:lstStyle/>
          <a:p>
            <a:r>
              <a:rPr lang="en-GB" dirty="0"/>
              <a:t>&gt; 7 instruments to measure spill time profile</a:t>
            </a:r>
          </a:p>
          <a:p>
            <a:pPr marL="342900" indent="-342900">
              <a:buFont typeface="Arial" panose="020B0604020202020204" pitchFamily="34" charset="0"/>
              <a:buChar char="•"/>
            </a:pPr>
            <a:r>
              <a:rPr lang="en-GB" dirty="0"/>
              <a:t>Gas scintillator (BCGAA/BXSCINT)</a:t>
            </a:r>
          </a:p>
          <a:p>
            <a:pPr marL="342900" indent="-342900">
              <a:buFont typeface="Arial" panose="020B0604020202020204" pitchFamily="34" charset="0"/>
              <a:buChar char="•"/>
            </a:pPr>
            <a:r>
              <a:rPr lang="en-GB" dirty="0"/>
              <a:t>XSEC 23/70/94</a:t>
            </a:r>
          </a:p>
          <a:p>
            <a:pPr marL="342900" indent="-342900">
              <a:buFont typeface="Arial" panose="020B0604020202020204" pitchFamily="34" charset="0"/>
              <a:buChar char="•"/>
            </a:pPr>
            <a:r>
              <a:rPr lang="en-GB" dirty="0"/>
              <a:t>XION 71/94</a:t>
            </a:r>
          </a:p>
          <a:p>
            <a:pPr marL="342900" indent="-342900">
              <a:buFont typeface="Arial" panose="020B0604020202020204" pitchFamily="34" charset="0"/>
              <a:buChar char="•"/>
            </a:pPr>
            <a:r>
              <a:rPr lang="en-GB" dirty="0"/>
              <a:t>Diode</a:t>
            </a:r>
          </a:p>
          <a:p>
            <a:pPr marL="342900" indent="-342900">
              <a:buFont typeface="Arial" panose="020B0604020202020204" pitchFamily="34" charset="0"/>
              <a:buChar char="•"/>
            </a:pPr>
            <a:r>
              <a:rPr lang="en-GB" dirty="0"/>
              <a:t>(BLM, SRAM, …)</a:t>
            </a:r>
          </a:p>
        </p:txBody>
      </p:sp>
      <p:sp>
        <p:nvSpPr>
          <p:cNvPr id="7" name="Title 6">
            <a:extLst>
              <a:ext uri="{FF2B5EF4-FFF2-40B4-BE49-F238E27FC236}">
                <a16:creationId xmlns:a16="http://schemas.microsoft.com/office/drawing/2014/main" id="{2813F545-C11D-22A2-5923-4A89324A2064}"/>
              </a:ext>
            </a:extLst>
          </p:cNvPr>
          <p:cNvSpPr>
            <a:spLocks noGrp="1"/>
          </p:cNvSpPr>
          <p:nvPr>
            <p:ph type="title"/>
          </p:nvPr>
        </p:nvSpPr>
        <p:spPr/>
        <p:txBody>
          <a:bodyPr/>
          <a:lstStyle/>
          <a:p>
            <a:r>
              <a:rPr lang="en-GB" dirty="0"/>
              <a:t>Spill time profile</a:t>
            </a:r>
          </a:p>
        </p:txBody>
      </p:sp>
      <p:grpSp>
        <p:nvGrpSpPr>
          <p:cNvPr id="2" name="Group 1">
            <a:extLst>
              <a:ext uri="{FF2B5EF4-FFF2-40B4-BE49-F238E27FC236}">
                <a16:creationId xmlns:a16="http://schemas.microsoft.com/office/drawing/2014/main" id="{ACD64B64-56EF-5D54-5F9E-208C2EC6F5EA}"/>
              </a:ext>
            </a:extLst>
          </p:cNvPr>
          <p:cNvGrpSpPr/>
          <p:nvPr/>
        </p:nvGrpSpPr>
        <p:grpSpPr>
          <a:xfrm>
            <a:off x="6580722" y="1592263"/>
            <a:ext cx="5611278" cy="4312692"/>
            <a:chOff x="0" y="1924277"/>
            <a:chExt cx="6419306" cy="4933723"/>
          </a:xfrm>
        </p:grpSpPr>
        <p:pic>
          <p:nvPicPr>
            <p:cNvPr id="3" name="Picture 2">
              <a:extLst>
                <a:ext uri="{FF2B5EF4-FFF2-40B4-BE49-F238E27FC236}">
                  <a16:creationId xmlns:a16="http://schemas.microsoft.com/office/drawing/2014/main" id="{50BC1F33-FA6A-799E-A13D-56304C030D7C}"/>
                </a:ext>
              </a:extLst>
            </p:cNvPr>
            <p:cNvPicPr>
              <a:picLocks noChangeAspect="1"/>
            </p:cNvPicPr>
            <p:nvPr/>
          </p:nvPicPr>
          <p:blipFill>
            <a:blip r:embed="rId2"/>
            <a:stretch>
              <a:fillRect/>
            </a:stretch>
          </p:blipFill>
          <p:spPr>
            <a:xfrm>
              <a:off x="0" y="1924277"/>
              <a:ext cx="6419306" cy="4933723"/>
            </a:xfrm>
            <a:prstGeom prst="rect">
              <a:avLst/>
            </a:prstGeom>
          </p:spPr>
        </p:pic>
        <p:sp>
          <p:nvSpPr>
            <p:cNvPr id="4" name="TextBox 3">
              <a:extLst>
                <a:ext uri="{FF2B5EF4-FFF2-40B4-BE49-F238E27FC236}">
                  <a16:creationId xmlns:a16="http://schemas.microsoft.com/office/drawing/2014/main" id="{0B359399-29C0-1495-8880-C417B761ABD4}"/>
                </a:ext>
              </a:extLst>
            </p:cNvPr>
            <p:cNvSpPr txBox="1"/>
            <p:nvPr/>
          </p:nvSpPr>
          <p:spPr>
            <a:xfrm>
              <a:off x="1472571" y="3149600"/>
              <a:ext cx="1389063" cy="316887"/>
            </a:xfrm>
            <a:prstGeom prst="rect">
              <a:avLst/>
            </a:prstGeom>
            <a:solidFill>
              <a:schemeClr val="bg1"/>
            </a:solidFill>
          </p:spPr>
          <p:txBody>
            <a:bodyPr wrap="square" lIns="0" tIns="0" rIns="0" bIns="0" rtlCol="0">
              <a:spAutoFit/>
            </a:bodyPr>
            <a:lstStyle/>
            <a:p>
              <a:pPr algn="ctr"/>
              <a:r>
                <a:rPr lang="en-GB" dirty="0">
                  <a:solidFill>
                    <a:schemeClr val="tx2"/>
                  </a:solidFill>
                </a:rPr>
                <a:t>BCGAA023</a:t>
              </a:r>
            </a:p>
          </p:txBody>
        </p:sp>
        <p:sp>
          <p:nvSpPr>
            <p:cNvPr id="5" name="TextBox 4">
              <a:extLst>
                <a:ext uri="{FF2B5EF4-FFF2-40B4-BE49-F238E27FC236}">
                  <a16:creationId xmlns:a16="http://schemas.microsoft.com/office/drawing/2014/main" id="{F5C24E18-A1F1-5111-5B5A-D6339ABA3EA4}"/>
                </a:ext>
              </a:extLst>
            </p:cNvPr>
            <p:cNvSpPr txBox="1"/>
            <p:nvPr/>
          </p:nvSpPr>
          <p:spPr>
            <a:xfrm>
              <a:off x="551401" y="4599296"/>
              <a:ext cx="1238969" cy="316887"/>
            </a:xfrm>
            <a:prstGeom prst="rect">
              <a:avLst/>
            </a:prstGeom>
            <a:solidFill>
              <a:schemeClr val="bg1"/>
            </a:solidFill>
          </p:spPr>
          <p:txBody>
            <a:bodyPr wrap="square" lIns="0" tIns="0" rIns="0" bIns="0" rtlCol="0">
              <a:spAutoFit/>
            </a:bodyPr>
            <a:lstStyle/>
            <a:p>
              <a:pPr algn="ctr"/>
              <a:r>
                <a:rPr lang="en-GB" dirty="0">
                  <a:solidFill>
                    <a:schemeClr val="tx2"/>
                  </a:solidFill>
                </a:rPr>
                <a:t>XSEC023</a:t>
              </a:r>
            </a:p>
          </p:txBody>
        </p:sp>
      </p:grpSp>
      <p:sp>
        <p:nvSpPr>
          <p:cNvPr id="6" name="Slide Number Placeholder 5">
            <a:extLst>
              <a:ext uri="{FF2B5EF4-FFF2-40B4-BE49-F238E27FC236}">
                <a16:creationId xmlns:a16="http://schemas.microsoft.com/office/drawing/2014/main" id="{709D50FB-4C7D-0306-38ED-CDC2A52E5FA6}"/>
              </a:ext>
            </a:extLst>
          </p:cNvPr>
          <p:cNvSpPr>
            <a:spLocks noGrp="1"/>
          </p:cNvSpPr>
          <p:nvPr>
            <p:ph type="sldNum" sz="quarter" idx="12"/>
          </p:nvPr>
        </p:nvSpPr>
        <p:spPr/>
        <p:txBody>
          <a:bodyPr/>
          <a:lstStyle/>
          <a:p>
            <a:fld id="{4D59D78C-9B9C-44C7-9187-60CBC039CE9E}" type="slidenum">
              <a:rPr lang="en-GB" smtClean="0"/>
              <a:t>30</a:t>
            </a:fld>
            <a:endParaRPr lang="en-GB"/>
          </a:p>
        </p:txBody>
      </p:sp>
      <p:sp>
        <p:nvSpPr>
          <p:cNvPr id="9" name="Date Placeholder 8">
            <a:extLst>
              <a:ext uri="{FF2B5EF4-FFF2-40B4-BE49-F238E27FC236}">
                <a16:creationId xmlns:a16="http://schemas.microsoft.com/office/drawing/2014/main" id="{DA3F07F6-5CB0-CDDF-2F13-2BB02AD22C23}"/>
              </a:ext>
            </a:extLst>
          </p:cNvPr>
          <p:cNvSpPr>
            <a:spLocks noGrp="1"/>
          </p:cNvSpPr>
          <p:nvPr>
            <p:ph type="dt" sz="half" idx="10"/>
          </p:nvPr>
        </p:nvSpPr>
        <p:spPr/>
        <p:txBody>
          <a:bodyPr/>
          <a:lstStyle/>
          <a:p>
            <a:r>
              <a:rPr lang="de-CH"/>
              <a:t>19.07.2023</a:t>
            </a:r>
            <a:endParaRPr lang="en-GB" dirty="0"/>
          </a:p>
        </p:txBody>
      </p:sp>
      <p:sp>
        <p:nvSpPr>
          <p:cNvPr id="10" name="Footer Placeholder 9">
            <a:extLst>
              <a:ext uri="{FF2B5EF4-FFF2-40B4-BE49-F238E27FC236}">
                <a16:creationId xmlns:a16="http://schemas.microsoft.com/office/drawing/2014/main" id="{C714D500-D138-BB63-8EC8-F7648C03055E}"/>
              </a:ext>
            </a:extLst>
          </p:cNvPr>
          <p:cNvSpPr>
            <a:spLocks noGrp="1"/>
          </p:cNvSpPr>
          <p:nvPr>
            <p:ph type="ftr" sz="quarter" idx="11"/>
          </p:nvPr>
        </p:nvSpPr>
        <p:spPr/>
        <p:txBody>
          <a:bodyPr/>
          <a:lstStyle/>
          <a:p>
            <a:r>
              <a:rPr lang="en-GB"/>
              <a:t>Eliott Johnson | Accelerator aspects</a:t>
            </a:r>
            <a:endParaRPr lang="en-GB" dirty="0"/>
          </a:p>
        </p:txBody>
      </p:sp>
    </p:spTree>
    <p:extLst>
      <p:ext uri="{BB962C8B-B14F-4D97-AF65-F5344CB8AC3E}">
        <p14:creationId xmlns:p14="http://schemas.microsoft.com/office/powerpoint/2010/main" val="30079743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EB3CFE5-4C43-C61A-649C-6613BA974469}"/>
              </a:ext>
            </a:extLst>
          </p:cNvPr>
          <p:cNvSpPr>
            <a:spLocks noGrp="1"/>
          </p:cNvSpPr>
          <p:nvPr>
            <p:ph type="title"/>
          </p:nvPr>
        </p:nvSpPr>
        <p:spPr/>
        <p:txBody>
          <a:bodyPr/>
          <a:lstStyle/>
          <a:p>
            <a:r>
              <a:rPr lang="en-GB" dirty="0"/>
              <a:t>Spill profile</a:t>
            </a:r>
          </a:p>
        </p:txBody>
      </p:sp>
      <p:sp>
        <p:nvSpPr>
          <p:cNvPr id="8" name="Content Placeholder 7">
            <a:extLst>
              <a:ext uri="{FF2B5EF4-FFF2-40B4-BE49-F238E27FC236}">
                <a16:creationId xmlns:a16="http://schemas.microsoft.com/office/drawing/2014/main" id="{F7CBDB2C-6A79-2134-8D3E-B4154587A29A}"/>
              </a:ext>
            </a:extLst>
          </p:cNvPr>
          <p:cNvSpPr>
            <a:spLocks noGrp="1"/>
          </p:cNvSpPr>
          <p:nvPr>
            <p:ph sz="half" idx="1"/>
          </p:nvPr>
        </p:nvSpPr>
        <p:spPr/>
        <p:txBody>
          <a:bodyPr/>
          <a:lstStyle/>
          <a:p>
            <a:pPr marL="342900" indent="-342900">
              <a:buFont typeface="Arial" panose="020B0604020202020204" pitchFamily="34" charset="0"/>
              <a:buChar char="•"/>
            </a:pPr>
            <a:r>
              <a:rPr lang="en-GB" dirty="0"/>
              <a:t>Time resolution:</a:t>
            </a:r>
          </a:p>
          <a:p>
            <a:pPr marL="666750" lvl="1" indent="-342900">
              <a:buFont typeface="Arial" panose="020B0604020202020204" pitchFamily="34" charset="0"/>
              <a:buChar char="•"/>
            </a:pPr>
            <a:r>
              <a:rPr lang="en-GB" dirty="0"/>
              <a:t>20 ms for XION, XSEC</a:t>
            </a:r>
          </a:p>
          <a:p>
            <a:pPr marL="666750" lvl="1" indent="-342900">
              <a:buFont typeface="Arial" panose="020B0604020202020204" pitchFamily="34" charset="0"/>
              <a:buChar char="•"/>
            </a:pPr>
            <a:r>
              <a:rPr lang="en-GB" dirty="0"/>
              <a:t>2-3 ms for Diode</a:t>
            </a:r>
          </a:p>
          <a:p>
            <a:pPr marL="666750" lvl="1" indent="-342900">
              <a:buFont typeface="Arial" panose="020B0604020202020204" pitchFamily="34" charset="0"/>
              <a:buChar char="•"/>
            </a:pPr>
            <a:r>
              <a:rPr lang="en-GB" dirty="0"/>
              <a:t>0.5 ms for BXSCINT</a:t>
            </a:r>
          </a:p>
          <a:p>
            <a:pPr marL="666750" lvl="1" indent="-342900">
              <a:buFont typeface="Arial" panose="020B0604020202020204" pitchFamily="34" charset="0"/>
              <a:buChar char="•"/>
            </a:pPr>
            <a:r>
              <a:rPr lang="en-GB" dirty="0"/>
              <a:t>Finer sampling possible with BXSCAL (0.3-0.04 ms) and white rabbit (not logged) in F61 and Diode up to </a:t>
            </a:r>
            <a:r>
              <a:rPr lang="en-US" dirty="0"/>
              <a:t>0.5 µs</a:t>
            </a:r>
          </a:p>
        </p:txBody>
      </p:sp>
      <p:pic>
        <p:nvPicPr>
          <p:cNvPr id="11" name="Picture 10">
            <a:extLst>
              <a:ext uri="{FF2B5EF4-FFF2-40B4-BE49-F238E27FC236}">
                <a16:creationId xmlns:a16="http://schemas.microsoft.com/office/drawing/2014/main" id="{4E5C13C5-FB3F-D128-2ED1-499B10E435E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40035" y="1106987"/>
            <a:ext cx="5815145" cy="4308631"/>
          </a:xfrm>
          <a:prstGeom prst="rect">
            <a:avLst/>
          </a:prstGeom>
        </p:spPr>
      </p:pic>
      <p:sp>
        <p:nvSpPr>
          <p:cNvPr id="2" name="Slide Number Placeholder 1">
            <a:extLst>
              <a:ext uri="{FF2B5EF4-FFF2-40B4-BE49-F238E27FC236}">
                <a16:creationId xmlns:a16="http://schemas.microsoft.com/office/drawing/2014/main" id="{CF2275E1-4C39-B4B5-07EF-6B1D304030E0}"/>
              </a:ext>
            </a:extLst>
          </p:cNvPr>
          <p:cNvSpPr>
            <a:spLocks noGrp="1"/>
          </p:cNvSpPr>
          <p:nvPr>
            <p:ph type="sldNum" sz="quarter" idx="16"/>
          </p:nvPr>
        </p:nvSpPr>
        <p:spPr/>
        <p:txBody>
          <a:bodyPr/>
          <a:lstStyle/>
          <a:p>
            <a:fld id="{4D59D78C-9B9C-44C7-9187-60CBC039CE9E}" type="slidenum">
              <a:rPr lang="en-GB" smtClean="0"/>
              <a:t>31</a:t>
            </a:fld>
            <a:endParaRPr lang="en-GB"/>
          </a:p>
        </p:txBody>
      </p:sp>
      <p:sp>
        <p:nvSpPr>
          <p:cNvPr id="4" name="Date Placeholder 3">
            <a:extLst>
              <a:ext uri="{FF2B5EF4-FFF2-40B4-BE49-F238E27FC236}">
                <a16:creationId xmlns:a16="http://schemas.microsoft.com/office/drawing/2014/main" id="{BEAF2D1E-3D0D-5C9D-387B-DF8C8EF55478}"/>
              </a:ext>
            </a:extLst>
          </p:cNvPr>
          <p:cNvSpPr>
            <a:spLocks noGrp="1"/>
          </p:cNvSpPr>
          <p:nvPr>
            <p:ph type="dt" sz="half" idx="14"/>
          </p:nvPr>
        </p:nvSpPr>
        <p:spPr/>
        <p:txBody>
          <a:bodyPr/>
          <a:lstStyle/>
          <a:p>
            <a:r>
              <a:rPr lang="de-CH"/>
              <a:t>19.07.2023</a:t>
            </a:r>
            <a:endParaRPr lang="en-GB"/>
          </a:p>
        </p:txBody>
      </p:sp>
      <p:sp>
        <p:nvSpPr>
          <p:cNvPr id="5" name="Footer Placeholder 4">
            <a:extLst>
              <a:ext uri="{FF2B5EF4-FFF2-40B4-BE49-F238E27FC236}">
                <a16:creationId xmlns:a16="http://schemas.microsoft.com/office/drawing/2014/main" id="{C07761E8-BB93-ED3C-4B12-527987CE9E8A}"/>
              </a:ext>
            </a:extLst>
          </p:cNvPr>
          <p:cNvSpPr>
            <a:spLocks noGrp="1"/>
          </p:cNvSpPr>
          <p:nvPr>
            <p:ph type="ftr" sz="quarter" idx="15"/>
          </p:nvPr>
        </p:nvSpPr>
        <p:spPr/>
        <p:txBody>
          <a:bodyPr/>
          <a:lstStyle/>
          <a:p>
            <a:r>
              <a:rPr lang="en-GB"/>
              <a:t>Eliott Johnson | Accelerator aspects</a:t>
            </a:r>
          </a:p>
        </p:txBody>
      </p:sp>
    </p:spTree>
    <p:extLst>
      <p:ext uri="{BB962C8B-B14F-4D97-AF65-F5344CB8AC3E}">
        <p14:creationId xmlns:p14="http://schemas.microsoft.com/office/powerpoint/2010/main" val="35139393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0BCB2-594D-11A3-D95D-4290B97B7F2C}"/>
              </a:ext>
            </a:extLst>
          </p:cNvPr>
          <p:cNvSpPr>
            <a:spLocks noGrp="1"/>
          </p:cNvSpPr>
          <p:nvPr>
            <p:ph type="title"/>
          </p:nvPr>
        </p:nvSpPr>
        <p:spPr/>
        <p:txBody>
          <a:bodyPr/>
          <a:lstStyle/>
          <a:p>
            <a:r>
              <a:rPr lang="en-GB" dirty="0"/>
              <a:t>Spill time profile</a:t>
            </a:r>
          </a:p>
        </p:txBody>
      </p:sp>
      <p:sp>
        <p:nvSpPr>
          <p:cNvPr id="3" name="Content Placeholder 2">
            <a:extLst>
              <a:ext uri="{FF2B5EF4-FFF2-40B4-BE49-F238E27FC236}">
                <a16:creationId xmlns:a16="http://schemas.microsoft.com/office/drawing/2014/main" id="{FA0B1B6E-4CE7-A9AA-7842-8A36ADBDBC4C}"/>
              </a:ext>
            </a:extLst>
          </p:cNvPr>
          <p:cNvSpPr>
            <a:spLocks noGrp="1"/>
          </p:cNvSpPr>
          <p:nvPr>
            <p:ph sz="half" idx="1"/>
          </p:nvPr>
        </p:nvSpPr>
        <p:spPr>
          <a:xfrm>
            <a:off x="407987" y="1598658"/>
            <a:ext cx="4624201" cy="4608512"/>
          </a:xfrm>
        </p:spPr>
        <p:txBody>
          <a:bodyPr/>
          <a:lstStyle/>
          <a:p>
            <a:pPr marL="342900" indent="-342900">
              <a:buFont typeface="Arial" panose="020B0604020202020204" pitchFamily="34" charset="0"/>
              <a:buChar char="•"/>
            </a:pPr>
            <a:r>
              <a:rPr lang="en-GB" dirty="0"/>
              <a:t>Average time </a:t>
            </a:r>
            <a:r>
              <a:rPr lang="en-GB" dirty="0">
                <a:solidFill>
                  <a:srgbClr val="FF0000"/>
                </a:solidFill>
              </a:rPr>
              <a:t>360 ms</a:t>
            </a:r>
          </a:p>
          <a:p>
            <a:pPr marL="342900" indent="-342900">
              <a:buFont typeface="Arial" panose="020B0604020202020204" pitchFamily="34" charset="0"/>
              <a:buChar char="•"/>
            </a:pPr>
            <a:r>
              <a:rPr lang="en-GB" dirty="0">
                <a:solidFill>
                  <a:schemeClr val="tx2"/>
                </a:solidFill>
              </a:rPr>
              <a:t>Longer spill time (~1000 ms) could be tested if needed</a:t>
            </a:r>
          </a:p>
          <a:p>
            <a:pPr marL="666750" lvl="1" indent="-342900">
              <a:buFont typeface="Arial" panose="020B0604020202020204" pitchFamily="34" charset="0"/>
              <a:buChar char="•"/>
            </a:pPr>
            <a:r>
              <a:rPr lang="en-GB" dirty="0">
                <a:solidFill>
                  <a:schemeClr val="tx2"/>
                </a:solidFill>
              </a:rPr>
              <a:t>Long flat top</a:t>
            </a:r>
          </a:p>
          <a:p>
            <a:pPr marL="666750" lvl="1" indent="-342900">
              <a:buFont typeface="Arial" panose="020B0604020202020204" pitchFamily="34" charset="0"/>
              <a:buChar char="•"/>
            </a:pPr>
            <a:r>
              <a:rPr lang="en-GB" dirty="0">
                <a:solidFill>
                  <a:schemeClr val="tx2"/>
                </a:solidFill>
              </a:rPr>
              <a:t>No bunch rotation</a:t>
            </a:r>
          </a:p>
          <a:p>
            <a:pPr marL="666750" lvl="1" indent="-342900">
              <a:buFont typeface="Arial" panose="020B0604020202020204" pitchFamily="34" charset="0"/>
              <a:buChar char="•"/>
            </a:pPr>
            <a:r>
              <a:rPr lang="en-GB" dirty="0">
                <a:solidFill>
                  <a:schemeClr val="tx2"/>
                </a:solidFill>
              </a:rPr>
              <a:t>Only GRPOS tune shift</a:t>
            </a:r>
          </a:p>
        </p:txBody>
      </p:sp>
      <p:pic>
        <p:nvPicPr>
          <p:cNvPr id="5" name="Picture 4" descr="Chart&#10;&#10;Description automatically generated">
            <a:extLst>
              <a:ext uri="{FF2B5EF4-FFF2-40B4-BE49-F238E27FC236}">
                <a16:creationId xmlns:a16="http://schemas.microsoft.com/office/drawing/2014/main" id="{0BCE7821-1CC5-5BE0-4017-9A5484BF84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3062" y="170706"/>
            <a:ext cx="4850920" cy="3771021"/>
          </a:xfrm>
          <a:prstGeom prst="rect">
            <a:avLst/>
          </a:prstGeom>
        </p:spPr>
      </p:pic>
      <p:sp>
        <p:nvSpPr>
          <p:cNvPr id="6" name="Slide Number Placeholder 5">
            <a:extLst>
              <a:ext uri="{FF2B5EF4-FFF2-40B4-BE49-F238E27FC236}">
                <a16:creationId xmlns:a16="http://schemas.microsoft.com/office/drawing/2014/main" id="{6EE2FB77-0AA2-35A1-A4FB-4566866C8CAF}"/>
              </a:ext>
            </a:extLst>
          </p:cNvPr>
          <p:cNvSpPr>
            <a:spLocks noGrp="1"/>
          </p:cNvSpPr>
          <p:nvPr>
            <p:ph type="sldNum" sz="quarter" idx="16"/>
          </p:nvPr>
        </p:nvSpPr>
        <p:spPr/>
        <p:txBody>
          <a:bodyPr/>
          <a:lstStyle/>
          <a:p>
            <a:fld id="{4D59D78C-9B9C-44C7-9187-60CBC039CE9E}" type="slidenum">
              <a:rPr lang="en-GB" smtClean="0"/>
              <a:t>32</a:t>
            </a:fld>
            <a:endParaRPr lang="en-GB"/>
          </a:p>
        </p:txBody>
      </p:sp>
      <p:pic>
        <p:nvPicPr>
          <p:cNvPr id="7" name="Picture 6" descr="Chart, line chart&#10;&#10;Description automatically generated">
            <a:extLst>
              <a:ext uri="{FF2B5EF4-FFF2-40B4-BE49-F238E27FC236}">
                <a16:creationId xmlns:a16="http://schemas.microsoft.com/office/drawing/2014/main" id="{C9F10D7A-63EE-0E6A-845C-F66895208529}"/>
              </a:ext>
            </a:extLst>
          </p:cNvPr>
          <p:cNvPicPr>
            <a:picLocks noChangeAspect="1"/>
          </p:cNvPicPr>
          <p:nvPr/>
        </p:nvPicPr>
        <p:blipFill rotWithShape="1">
          <a:blip r:embed="rId3">
            <a:extLst>
              <a:ext uri="{28A0092B-C50C-407E-A947-70E740481C1C}">
                <a14:useLocalDpi xmlns:a14="http://schemas.microsoft.com/office/drawing/2010/main" val="0"/>
              </a:ext>
            </a:extLst>
          </a:blip>
          <a:srcRect t="11731"/>
          <a:stretch/>
        </p:blipFill>
        <p:spPr>
          <a:xfrm>
            <a:off x="6578577" y="3941727"/>
            <a:ext cx="4528969" cy="2354154"/>
          </a:xfrm>
          <a:prstGeom prst="rect">
            <a:avLst/>
          </a:prstGeom>
        </p:spPr>
      </p:pic>
      <p:sp>
        <p:nvSpPr>
          <p:cNvPr id="8" name="Date Placeholder 7">
            <a:extLst>
              <a:ext uri="{FF2B5EF4-FFF2-40B4-BE49-F238E27FC236}">
                <a16:creationId xmlns:a16="http://schemas.microsoft.com/office/drawing/2014/main" id="{AFC06747-A4B1-EE9E-7952-F656A863B280}"/>
              </a:ext>
            </a:extLst>
          </p:cNvPr>
          <p:cNvSpPr>
            <a:spLocks noGrp="1"/>
          </p:cNvSpPr>
          <p:nvPr>
            <p:ph type="dt" sz="half" idx="14"/>
          </p:nvPr>
        </p:nvSpPr>
        <p:spPr/>
        <p:txBody>
          <a:bodyPr/>
          <a:lstStyle/>
          <a:p>
            <a:r>
              <a:rPr lang="de-CH"/>
              <a:t>19.07.2023</a:t>
            </a:r>
            <a:endParaRPr lang="en-GB"/>
          </a:p>
        </p:txBody>
      </p:sp>
      <p:sp>
        <p:nvSpPr>
          <p:cNvPr id="9" name="Footer Placeholder 8">
            <a:extLst>
              <a:ext uri="{FF2B5EF4-FFF2-40B4-BE49-F238E27FC236}">
                <a16:creationId xmlns:a16="http://schemas.microsoft.com/office/drawing/2014/main" id="{9A14A1F9-7DC0-9C56-C852-F4BC126BF764}"/>
              </a:ext>
            </a:extLst>
          </p:cNvPr>
          <p:cNvSpPr>
            <a:spLocks noGrp="1"/>
          </p:cNvSpPr>
          <p:nvPr>
            <p:ph type="ftr" sz="quarter" idx="15"/>
          </p:nvPr>
        </p:nvSpPr>
        <p:spPr/>
        <p:txBody>
          <a:bodyPr/>
          <a:lstStyle/>
          <a:p>
            <a:r>
              <a:rPr lang="en-GB"/>
              <a:t>Eliott Johnson | Accelerator aspects</a:t>
            </a:r>
          </a:p>
        </p:txBody>
      </p:sp>
    </p:spTree>
    <p:extLst>
      <p:ext uri="{BB962C8B-B14F-4D97-AF65-F5344CB8AC3E}">
        <p14:creationId xmlns:p14="http://schemas.microsoft.com/office/powerpoint/2010/main" val="726848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screenshot of a graph&#10;&#10;Description automatically generated">
            <a:extLst>
              <a:ext uri="{FF2B5EF4-FFF2-40B4-BE49-F238E27FC236}">
                <a16:creationId xmlns:a16="http://schemas.microsoft.com/office/drawing/2014/main" id="{CD4682F7-70C9-B40A-C85D-486C9B0B72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0497" y="3396684"/>
            <a:ext cx="4915503" cy="2929441"/>
          </a:xfrm>
          <a:prstGeom prst="rect">
            <a:avLst/>
          </a:prstGeom>
        </p:spPr>
      </p:pic>
      <p:sp>
        <p:nvSpPr>
          <p:cNvPr id="2" name="Title 1">
            <a:extLst>
              <a:ext uri="{FF2B5EF4-FFF2-40B4-BE49-F238E27FC236}">
                <a16:creationId xmlns:a16="http://schemas.microsoft.com/office/drawing/2014/main" id="{B3701FD4-D66A-DCEF-ACC9-93DD49F85500}"/>
              </a:ext>
            </a:extLst>
          </p:cNvPr>
          <p:cNvSpPr>
            <a:spLocks noGrp="1"/>
          </p:cNvSpPr>
          <p:nvPr>
            <p:ph type="title"/>
          </p:nvPr>
        </p:nvSpPr>
        <p:spPr/>
        <p:txBody>
          <a:bodyPr/>
          <a:lstStyle/>
          <a:p>
            <a:r>
              <a:rPr lang="en-GB" dirty="0"/>
              <a:t>R&amp;D</a:t>
            </a:r>
          </a:p>
        </p:txBody>
      </p:sp>
      <p:sp>
        <p:nvSpPr>
          <p:cNvPr id="3" name="Content Placeholder 2">
            <a:extLst>
              <a:ext uri="{FF2B5EF4-FFF2-40B4-BE49-F238E27FC236}">
                <a16:creationId xmlns:a16="http://schemas.microsoft.com/office/drawing/2014/main" id="{D72DABE4-30DC-FDC2-A2D4-D27201885111}"/>
              </a:ext>
            </a:extLst>
          </p:cNvPr>
          <p:cNvSpPr>
            <a:spLocks noGrp="1"/>
          </p:cNvSpPr>
          <p:nvPr>
            <p:ph sz="half" idx="1"/>
          </p:nvPr>
        </p:nvSpPr>
        <p:spPr>
          <a:xfrm>
            <a:off x="407987" y="1598659"/>
            <a:ext cx="7127815" cy="1830342"/>
          </a:xfrm>
        </p:spPr>
        <p:txBody>
          <a:bodyPr/>
          <a:lstStyle/>
          <a:p>
            <a:pPr marL="342900" indent="-342900">
              <a:buFont typeface="Arial" panose="020B0604020202020204" pitchFamily="34" charset="0"/>
              <a:buChar char="•"/>
            </a:pPr>
            <a:r>
              <a:rPr lang="en-GB" b="0" dirty="0"/>
              <a:t>Signal generator</a:t>
            </a:r>
          </a:p>
          <a:p>
            <a:pPr marL="342900" indent="-342900">
              <a:buFont typeface="Arial" panose="020B0604020202020204" pitchFamily="34" charset="0"/>
              <a:buChar char="•"/>
            </a:pPr>
            <a:r>
              <a:rPr lang="en-GB" b="0" dirty="0"/>
              <a:t>Exploit low-pass filter effect of beam (transit time) by exciting at higher </a:t>
            </a:r>
            <a:r>
              <a:rPr lang="en-GB" b="0" dirty="0" err="1"/>
              <a:t>freq</a:t>
            </a:r>
            <a:endParaRPr lang="en-GB" b="0" dirty="0"/>
          </a:p>
          <a:p>
            <a:pPr marL="342900" indent="-342900">
              <a:buFont typeface="Arial" panose="020B0604020202020204" pitchFamily="34" charset="0"/>
              <a:buChar char="•"/>
            </a:pPr>
            <a:r>
              <a:rPr lang="en-GB" b="0" dirty="0"/>
              <a:t>Variable gain during spill</a:t>
            </a:r>
          </a:p>
        </p:txBody>
      </p:sp>
      <p:pic>
        <p:nvPicPr>
          <p:cNvPr id="6" name="Picture 5">
            <a:extLst>
              <a:ext uri="{FF2B5EF4-FFF2-40B4-BE49-F238E27FC236}">
                <a16:creationId xmlns:a16="http://schemas.microsoft.com/office/drawing/2014/main" id="{AE0C6A70-6020-DF4C-0B05-99E0AEBAB264}"/>
              </a:ext>
            </a:extLst>
          </p:cNvPr>
          <p:cNvPicPr>
            <a:picLocks noChangeAspect="1"/>
          </p:cNvPicPr>
          <p:nvPr/>
        </p:nvPicPr>
        <p:blipFill>
          <a:blip r:embed="rId4"/>
          <a:stretch>
            <a:fillRect/>
          </a:stretch>
        </p:blipFill>
        <p:spPr>
          <a:xfrm>
            <a:off x="8228498" y="177924"/>
            <a:ext cx="3963502" cy="1805939"/>
          </a:xfrm>
          <a:prstGeom prst="rect">
            <a:avLst/>
          </a:prstGeom>
        </p:spPr>
      </p:pic>
      <p:sp>
        <p:nvSpPr>
          <p:cNvPr id="20" name="Content Placeholder 2">
            <a:extLst>
              <a:ext uri="{FF2B5EF4-FFF2-40B4-BE49-F238E27FC236}">
                <a16:creationId xmlns:a16="http://schemas.microsoft.com/office/drawing/2014/main" id="{06135AE4-AF53-D5B4-18CB-BD35B840ECF7}"/>
              </a:ext>
            </a:extLst>
          </p:cNvPr>
          <p:cNvSpPr txBox="1">
            <a:spLocks/>
          </p:cNvSpPr>
          <p:nvPr/>
        </p:nvSpPr>
        <p:spPr>
          <a:xfrm>
            <a:off x="3996681" y="1598658"/>
            <a:ext cx="4212447" cy="1918950"/>
          </a:xfrm>
          <a:prstGeom prst="rect">
            <a:avLst/>
          </a:prstGeom>
        </p:spPr>
        <p:txBody>
          <a:bodyPr vert="horz" lIns="0" tIns="0" rIns="0" bIns="0" rtlCol="0">
            <a:noAutofit/>
          </a:bodyPr>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endParaRPr lang="en-GB" dirty="0"/>
          </a:p>
        </p:txBody>
      </p:sp>
      <p:sp>
        <p:nvSpPr>
          <p:cNvPr id="4" name="Slide Number Placeholder 3">
            <a:extLst>
              <a:ext uri="{FF2B5EF4-FFF2-40B4-BE49-F238E27FC236}">
                <a16:creationId xmlns:a16="http://schemas.microsoft.com/office/drawing/2014/main" id="{E7013D42-E889-781E-ABD2-57A66D1AAFFC}"/>
              </a:ext>
            </a:extLst>
          </p:cNvPr>
          <p:cNvSpPr>
            <a:spLocks noGrp="1"/>
          </p:cNvSpPr>
          <p:nvPr>
            <p:ph type="sldNum" sz="quarter" idx="16"/>
          </p:nvPr>
        </p:nvSpPr>
        <p:spPr/>
        <p:txBody>
          <a:bodyPr/>
          <a:lstStyle/>
          <a:p>
            <a:fld id="{4D59D78C-9B9C-44C7-9187-60CBC039CE9E}" type="slidenum">
              <a:rPr lang="en-GB" smtClean="0"/>
              <a:t>33</a:t>
            </a:fld>
            <a:endParaRPr lang="en-GB"/>
          </a:p>
        </p:txBody>
      </p:sp>
      <p:pic>
        <p:nvPicPr>
          <p:cNvPr id="11" name="Picture 10" descr="Chart, scatter chart&#10;&#10;Description automatically generated">
            <a:extLst>
              <a:ext uri="{FF2B5EF4-FFF2-40B4-BE49-F238E27FC236}">
                <a16:creationId xmlns:a16="http://schemas.microsoft.com/office/drawing/2014/main" id="{CDD6A532-6AA0-8823-438E-5500DBCC5C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9739" y="2695999"/>
            <a:ext cx="3571744" cy="3571744"/>
          </a:xfrm>
          <a:prstGeom prst="rect">
            <a:avLst/>
          </a:prstGeom>
        </p:spPr>
      </p:pic>
      <p:sp>
        <p:nvSpPr>
          <p:cNvPr id="12" name="TextBox 11">
            <a:extLst>
              <a:ext uri="{FF2B5EF4-FFF2-40B4-BE49-F238E27FC236}">
                <a16:creationId xmlns:a16="http://schemas.microsoft.com/office/drawing/2014/main" id="{12018517-6C4C-81FE-7012-ED23590C1B87}"/>
              </a:ext>
            </a:extLst>
          </p:cNvPr>
          <p:cNvSpPr txBox="1"/>
          <p:nvPr/>
        </p:nvSpPr>
        <p:spPr>
          <a:xfrm>
            <a:off x="7883800" y="2866497"/>
            <a:ext cx="2710101" cy="276999"/>
          </a:xfrm>
          <a:prstGeom prst="rect">
            <a:avLst/>
          </a:prstGeom>
          <a:solidFill>
            <a:schemeClr val="bg1"/>
          </a:solidFill>
        </p:spPr>
        <p:txBody>
          <a:bodyPr wrap="none" lIns="0" tIns="0" rIns="0" bIns="0" rtlCol="0">
            <a:spAutoFit/>
          </a:bodyPr>
          <a:lstStyle/>
          <a:p>
            <a:pPr algn="ctr"/>
            <a:r>
              <a:rPr lang="en-GB" dirty="0">
                <a:solidFill>
                  <a:schemeClr val="tx2"/>
                </a:solidFill>
              </a:rPr>
              <a:t>Transit time (10-100 turns)</a:t>
            </a:r>
          </a:p>
        </p:txBody>
      </p:sp>
      <p:sp>
        <p:nvSpPr>
          <p:cNvPr id="5" name="Date Placeholder 4">
            <a:extLst>
              <a:ext uri="{FF2B5EF4-FFF2-40B4-BE49-F238E27FC236}">
                <a16:creationId xmlns:a16="http://schemas.microsoft.com/office/drawing/2014/main" id="{4A980F9E-47C7-87AB-E55C-35649A9E4EBD}"/>
              </a:ext>
            </a:extLst>
          </p:cNvPr>
          <p:cNvSpPr>
            <a:spLocks noGrp="1"/>
          </p:cNvSpPr>
          <p:nvPr>
            <p:ph type="dt" sz="half" idx="14"/>
          </p:nvPr>
        </p:nvSpPr>
        <p:spPr/>
        <p:txBody>
          <a:bodyPr/>
          <a:lstStyle/>
          <a:p>
            <a:r>
              <a:rPr lang="de-CH"/>
              <a:t>19.07.2023</a:t>
            </a:r>
            <a:endParaRPr lang="en-GB"/>
          </a:p>
        </p:txBody>
      </p:sp>
      <p:sp>
        <p:nvSpPr>
          <p:cNvPr id="7" name="Footer Placeholder 6">
            <a:extLst>
              <a:ext uri="{FF2B5EF4-FFF2-40B4-BE49-F238E27FC236}">
                <a16:creationId xmlns:a16="http://schemas.microsoft.com/office/drawing/2014/main" id="{66F29164-035B-A923-9DCB-E846FE36EC62}"/>
              </a:ext>
            </a:extLst>
          </p:cNvPr>
          <p:cNvSpPr>
            <a:spLocks noGrp="1"/>
          </p:cNvSpPr>
          <p:nvPr>
            <p:ph type="ftr" sz="quarter" idx="15"/>
          </p:nvPr>
        </p:nvSpPr>
        <p:spPr/>
        <p:txBody>
          <a:bodyPr/>
          <a:lstStyle/>
          <a:p>
            <a:r>
              <a:rPr lang="en-GB"/>
              <a:t>Eliott Johnson | Accelerator aspects</a:t>
            </a:r>
          </a:p>
        </p:txBody>
      </p:sp>
      <p:sp>
        <p:nvSpPr>
          <p:cNvPr id="8" name="TextBox 7">
            <a:extLst>
              <a:ext uri="{FF2B5EF4-FFF2-40B4-BE49-F238E27FC236}">
                <a16:creationId xmlns:a16="http://schemas.microsoft.com/office/drawing/2014/main" id="{1CF209FC-3D0B-8903-FE4E-4CE73F1EC548}"/>
              </a:ext>
            </a:extLst>
          </p:cNvPr>
          <p:cNvSpPr txBox="1"/>
          <p:nvPr/>
        </p:nvSpPr>
        <p:spPr>
          <a:xfrm>
            <a:off x="4934872" y="267672"/>
            <a:ext cx="3178172" cy="1107996"/>
          </a:xfrm>
          <a:prstGeom prst="rect">
            <a:avLst/>
          </a:prstGeom>
          <a:noFill/>
        </p:spPr>
        <p:txBody>
          <a:bodyPr wrap="square" lIns="0" tIns="0" rIns="0" bIns="0" rtlCol="0">
            <a:spAutoFit/>
          </a:bodyPr>
          <a:lstStyle/>
          <a:p>
            <a:pPr marL="342900" indent="-342900">
              <a:buFont typeface="Arial" panose="020B0604020202020204" pitchFamily="34" charset="0"/>
              <a:buChar char="•"/>
            </a:pPr>
            <a:r>
              <a:rPr lang="en-GB" dirty="0">
                <a:solidFill>
                  <a:schemeClr val="tx2"/>
                </a:solidFill>
              </a:rPr>
              <a:t>Remote app</a:t>
            </a:r>
          </a:p>
          <a:p>
            <a:pPr marL="666750" lvl="1" indent="-342900">
              <a:buFont typeface="Arial" panose="020B0604020202020204" pitchFamily="34" charset="0"/>
              <a:buChar char="•"/>
            </a:pPr>
            <a:r>
              <a:rPr lang="en-GB" dirty="0">
                <a:solidFill>
                  <a:schemeClr val="tx2"/>
                </a:solidFill>
              </a:rPr>
              <a:t>Send python commands</a:t>
            </a:r>
          </a:p>
          <a:p>
            <a:pPr marL="666750" lvl="1" indent="-342900">
              <a:buFont typeface="Arial" panose="020B0604020202020204" pitchFamily="34" charset="0"/>
              <a:buChar char="•"/>
            </a:pPr>
            <a:r>
              <a:rPr lang="en-GB" dirty="0">
                <a:solidFill>
                  <a:schemeClr val="tx2"/>
                </a:solidFill>
              </a:rPr>
              <a:t>Continuous chirp</a:t>
            </a:r>
          </a:p>
          <a:p>
            <a:pPr algn="ctr"/>
            <a:endParaRPr lang="en-US" dirty="0">
              <a:solidFill>
                <a:schemeClr val="tx2"/>
              </a:solidFill>
            </a:endParaRPr>
          </a:p>
        </p:txBody>
      </p:sp>
    </p:spTree>
    <p:extLst>
      <p:ext uri="{BB962C8B-B14F-4D97-AF65-F5344CB8AC3E}">
        <p14:creationId xmlns:p14="http://schemas.microsoft.com/office/powerpoint/2010/main" val="1872117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21E51-5CFE-D1A2-20C0-8742FFFA2CDA}"/>
              </a:ext>
            </a:extLst>
          </p:cNvPr>
          <p:cNvSpPr>
            <a:spLocks noGrp="1"/>
          </p:cNvSpPr>
          <p:nvPr>
            <p:ph type="title"/>
          </p:nvPr>
        </p:nvSpPr>
        <p:spPr/>
        <p:txBody>
          <a:bodyPr/>
          <a:lstStyle/>
          <a:p>
            <a:r>
              <a:rPr lang="en-US" dirty="0"/>
              <a:t>RFKO amplitude control</a:t>
            </a:r>
          </a:p>
        </p:txBody>
      </p:sp>
      <p:sp>
        <p:nvSpPr>
          <p:cNvPr id="3" name="Content Placeholder 2">
            <a:extLst>
              <a:ext uri="{FF2B5EF4-FFF2-40B4-BE49-F238E27FC236}">
                <a16:creationId xmlns:a16="http://schemas.microsoft.com/office/drawing/2014/main" id="{ECFD2874-49FE-DA4C-C436-BBCD3ECAC186}"/>
              </a:ext>
            </a:extLst>
          </p:cNvPr>
          <p:cNvSpPr>
            <a:spLocks noGrp="1"/>
          </p:cNvSpPr>
          <p:nvPr>
            <p:ph sz="half" idx="1"/>
          </p:nvPr>
        </p:nvSpPr>
        <p:spPr/>
        <p:txBody>
          <a:bodyPr/>
          <a:lstStyle/>
          <a:p>
            <a:r>
              <a:rPr lang="en-US" dirty="0"/>
              <a:t>RFKO Turn ON and OFF</a:t>
            </a:r>
          </a:p>
        </p:txBody>
      </p:sp>
      <p:sp>
        <p:nvSpPr>
          <p:cNvPr id="5" name="Date Placeholder 4">
            <a:extLst>
              <a:ext uri="{FF2B5EF4-FFF2-40B4-BE49-F238E27FC236}">
                <a16:creationId xmlns:a16="http://schemas.microsoft.com/office/drawing/2014/main" id="{06A909AE-1395-0413-6732-5FA12E3E7D1F}"/>
              </a:ext>
            </a:extLst>
          </p:cNvPr>
          <p:cNvSpPr>
            <a:spLocks noGrp="1"/>
          </p:cNvSpPr>
          <p:nvPr>
            <p:ph type="dt" sz="half" idx="14"/>
          </p:nvPr>
        </p:nvSpPr>
        <p:spPr/>
        <p:txBody>
          <a:bodyPr/>
          <a:lstStyle/>
          <a:p>
            <a:r>
              <a:rPr lang="de-CH"/>
              <a:t>12/02/2024</a:t>
            </a:r>
            <a:endParaRPr lang="en-US"/>
          </a:p>
        </p:txBody>
      </p:sp>
      <p:sp>
        <p:nvSpPr>
          <p:cNvPr id="6" name="Footer Placeholder 5">
            <a:extLst>
              <a:ext uri="{FF2B5EF4-FFF2-40B4-BE49-F238E27FC236}">
                <a16:creationId xmlns:a16="http://schemas.microsoft.com/office/drawing/2014/main" id="{46481C3B-2A27-A57D-A6BA-A09A0F99FFEA}"/>
              </a:ext>
            </a:extLst>
          </p:cNvPr>
          <p:cNvSpPr>
            <a:spLocks noGrp="1"/>
          </p:cNvSpPr>
          <p:nvPr>
            <p:ph type="ftr" sz="quarter" idx="15"/>
          </p:nvPr>
        </p:nvSpPr>
        <p:spPr/>
        <p:txBody>
          <a:bodyPr/>
          <a:lstStyle/>
          <a:p>
            <a:r>
              <a:rPr lang="en-US"/>
              <a:t>Eliott JOHNSON | Slow Extraction Workshop 2024</a:t>
            </a:r>
          </a:p>
        </p:txBody>
      </p:sp>
      <p:sp>
        <p:nvSpPr>
          <p:cNvPr id="7" name="Slide Number Placeholder 6">
            <a:extLst>
              <a:ext uri="{FF2B5EF4-FFF2-40B4-BE49-F238E27FC236}">
                <a16:creationId xmlns:a16="http://schemas.microsoft.com/office/drawing/2014/main" id="{82FAA5E7-BCF3-742C-6ED1-4EA3C00172F6}"/>
              </a:ext>
            </a:extLst>
          </p:cNvPr>
          <p:cNvSpPr>
            <a:spLocks noGrp="1"/>
          </p:cNvSpPr>
          <p:nvPr>
            <p:ph type="sldNum" sz="quarter" idx="16"/>
          </p:nvPr>
        </p:nvSpPr>
        <p:spPr/>
        <p:txBody>
          <a:bodyPr/>
          <a:lstStyle/>
          <a:p>
            <a:fld id="{874B52BB-ACDE-904E-A559-8EF2DA0CDFCF}" type="slidenum">
              <a:rPr lang="en-US" smtClean="0"/>
              <a:t>34</a:t>
            </a:fld>
            <a:endParaRPr lang="en-US"/>
          </a:p>
        </p:txBody>
      </p:sp>
      <p:pic>
        <p:nvPicPr>
          <p:cNvPr id="8" name="Picture 7">
            <a:extLst>
              <a:ext uri="{FF2B5EF4-FFF2-40B4-BE49-F238E27FC236}">
                <a16:creationId xmlns:a16="http://schemas.microsoft.com/office/drawing/2014/main" id="{186D60A7-FA69-6C9C-40A3-C1DEC1E51FD7}"/>
              </a:ext>
            </a:extLst>
          </p:cNvPr>
          <p:cNvPicPr>
            <a:picLocks noChangeAspect="1"/>
          </p:cNvPicPr>
          <p:nvPr/>
        </p:nvPicPr>
        <p:blipFill rotWithShape="1">
          <a:blip r:embed="rId2"/>
          <a:srcRect b="47903"/>
          <a:stretch/>
        </p:blipFill>
        <p:spPr>
          <a:xfrm>
            <a:off x="715176" y="2323453"/>
            <a:ext cx="10761648" cy="3932208"/>
          </a:xfrm>
          <a:prstGeom prst="rect">
            <a:avLst/>
          </a:prstGeom>
        </p:spPr>
      </p:pic>
    </p:spTree>
    <p:extLst>
      <p:ext uri="{BB962C8B-B14F-4D97-AF65-F5344CB8AC3E}">
        <p14:creationId xmlns:p14="http://schemas.microsoft.com/office/powerpoint/2010/main" val="7407248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F59D9785-AF58-B513-485E-2AD74E9A68BA}"/>
              </a:ext>
            </a:extLst>
          </p:cNvPr>
          <p:cNvSpPr>
            <a:spLocks noGrp="1"/>
          </p:cNvSpPr>
          <p:nvPr>
            <p:ph type="dt" sz="half" idx="14"/>
          </p:nvPr>
        </p:nvSpPr>
        <p:spPr/>
        <p:txBody>
          <a:bodyPr/>
          <a:lstStyle/>
          <a:p>
            <a:r>
              <a:rPr lang="en-US"/>
              <a:t>25.10.2022</a:t>
            </a:r>
            <a:endParaRPr lang="en-US" dirty="0"/>
          </a:p>
        </p:txBody>
      </p:sp>
      <p:sp>
        <p:nvSpPr>
          <p:cNvPr id="6" name="Footer Placeholder 5">
            <a:extLst>
              <a:ext uri="{FF2B5EF4-FFF2-40B4-BE49-F238E27FC236}">
                <a16:creationId xmlns:a16="http://schemas.microsoft.com/office/drawing/2014/main" id="{83BB8107-5E3F-01DC-C519-C1D7783EF140}"/>
              </a:ext>
            </a:extLst>
          </p:cNvPr>
          <p:cNvSpPr>
            <a:spLocks noGrp="1"/>
          </p:cNvSpPr>
          <p:nvPr>
            <p:ph type="ftr" sz="quarter" idx="15"/>
          </p:nvPr>
        </p:nvSpPr>
        <p:spPr/>
        <p:txBody>
          <a:bodyPr/>
          <a:lstStyle/>
          <a:p>
            <a:r>
              <a:rPr lang="en-GB"/>
              <a:t>E. JOHNSON | Ion transport to the East Area for CHIMERA</a:t>
            </a:r>
            <a:endParaRPr lang="en-US" dirty="0"/>
          </a:p>
        </p:txBody>
      </p:sp>
      <p:sp>
        <p:nvSpPr>
          <p:cNvPr id="7" name="Slide Number Placeholder 6">
            <a:extLst>
              <a:ext uri="{FF2B5EF4-FFF2-40B4-BE49-F238E27FC236}">
                <a16:creationId xmlns:a16="http://schemas.microsoft.com/office/drawing/2014/main" id="{7A568308-72B6-01BE-F5EC-A05E96AC6838}"/>
              </a:ext>
            </a:extLst>
          </p:cNvPr>
          <p:cNvSpPr>
            <a:spLocks noGrp="1"/>
          </p:cNvSpPr>
          <p:nvPr>
            <p:ph type="sldNum" sz="quarter" idx="16"/>
          </p:nvPr>
        </p:nvSpPr>
        <p:spPr/>
        <p:txBody>
          <a:bodyPr/>
          <a:lstStyle/>
          <a:p>
            <a:fld id="{36B5EA5A-BC32-A742-B11B-8E7414D5B535}" type="slidenum">
              <a:rPr lang="en-US" smtClean="0"/>
              <a:pPr/>
              <a:t>35</a:t>
            </a:fld>
            <a:endParaRPr lang="en-US" dirty="0"/>
          </a:p>
        </p:txBody>
      </p:sp>
      <p:sp>
        <p:nvSpPr>
          <p:cNvPr id="12" name="Title 1">
            <a:extLst>
              <a:ext uri="{FF2B5EF4-FFF2-40B4-BE49-F238E27FC236}">
                <a16:creationId xmlns:a16="http://schemas.microsoft.com/office/drawing/2014/main" id="{ADF638F3-826B-CB6A-B9D1-E11A7337BAEF}"/>
              </a:ext>
            </a:extLst>
          </p:cNvPr>
          <p:cNvSpPr>
            <a:spLocks noGrp="1"/>
          </p:cNvSpPr>
          <p:nvPr>
            <p:ph type="title"/>
          </p:nvPr>
        </p:nvSpPr>
        <p:spPr>
          <a:xfrm>
            <a:off x="407989" y="373593"/>
            <a:ext cx="5616574" cy="1065742"/>
          </a:xfrm>
        </p:spPr>
        <p:txBody>
          <a:bodyPr/>
          <a:lstStyle/>
          <a:p>
            <a:r>
              <a:rPr lang="en-GB" dirty="0"/>
              <a:t>Magnetic rastering</a:t>
            </a:r>
          </a:p>
        </p:txBody>
      </p:sp>
      <p:sp>
        <p:nvSpPr>
          <p:cNvPr id="13" name="Content Placeholder 2">
            <a:extLst>
              <a:ext uri="{FF2B5EF4-FFF2-40B4-BE49-F238E27FC236}">
                <a16:creationId xmlns:a16="http://schemas.microsoft.com/office/drawing/2014/main" id="{AC19FE95-84E7-50FD-775D-5FBC22A9FD23}"/>
              </a:ext>
            </a:extLst>
          </p:cNvPr>
          <p:cNvSpPr>
            <a:spLocks noGrp="1"/>
          </p:cNvSpPr>
          <p:nvPr>
            <p:ph sz="half" idx="1"/>
          </p:nvPr>
        </p:nvSpPr>
        <p:spPr>
          <a:xfrm>
            <a:off x="407988" y="1598658"/>
            <a:ext cx="3993682" cy="4570229"/>
          </a:xfrm>
        </p:spPr>
        <p:txBody>
          <a:bodyPr/>
          <a:lstStyle/>
          <a:p>
            <a:pPr marL="342900" indent="-342900">
              <a:lnSpc>
                <a:spcPct val="80000"/>
              </a:lnSpc>
              <a:buFont typeface="Arial" panose="020B0604020202020204" pitchFamily="34" charset="0"/>
              <a:buChar char="•"/>
            </a:pPr>
            <a:r>
              <a:rPr lang="en-GB" sz="1600" dirty="0"/>
              <a:t>Horizontal and vertical deflection using dipole magnets</a:t>
            </a:r>
          </a:p>
          <a:p>
            <a:pPr marL="666750" lvl="1" indent="-342900">
              <a:lnSpc>
                <a:spcPct val="80000"/>
              </a:lnSpc>
              <a:buFont typeface="Arial" panose="020B0604020202020204" pitchFamily="34" charset="0"/>
              <a:buChar char="•"/>
            </a:pPr>
            <a:r>
              <a:rPr lang="en-GB" sz="1600" dirty="0"/>
              <a:t>Spiral inwards/outwards</a:t>
            </a:r>
          </a:p>
          <a:p>
            <a:pPr marL="666750" lvl="1" indent="-342900">
              <a:lnSpc>
                <a:spcPct val="80000"/>
              </a:lnSpc>
              <a:buFont typeface="Arial" panose="020B0604020202020204" pitchFamily="34" charset="0"/>
              <a:buChar char="•"/>
            </a:pPr>
            <a:r>
              <a:rPr lang="en-GB" sz="1600" dirty="0"/>
              <a:t>TBD </a:t>
            </a:r>
            <a:r>
              <a:rPr lang="en-GB" sz="1600" dirty="0">
                <a:solidFill>
                  <a:srgbClr val="FF0000"/>
                </a:solidFill>
              </a:rPr>
              <a:t>requirement</a:t>
            </a:r>
            <a:r>
              <a:rPr lang="en-GB" sz="1600" dirty="0"/>
              <a:t> on</a:t>
            </a:r>
          </a:p>
          <a:p>
            <a:pPr marL="990900" lvl="2" indent="-342900">
              <a:lnSpc>
                <a:spcPct val="80000"/>
              </a:lnSpc>
            </a:pPr>
            <a:r>
              <a:rPr lang="en-GB" sz="1600" dirty="0"/>
              <a:t>Sample size</a:t>
            </a:r>
          </a:p>
          <a:p>
            <a:pPr marL="990900" lvl="2" indent="-342900">
              <a:lnSpc>
                <a:spcPct val="80000"/>
              </a:lnSpc>
            </a:pPr>
            <a:r>
              <a:rPr lang="en-GB" sz="1600" dirty="0"/>
              <a:t>Uniformity (+- 5% ?)</a:t>
            </a:r>
          </a:p>
          <a:p>
            <a:pPr marL="342900" indent="-342900">
              <a:lnSpc>
                <a:spcPct val="80000"/>
              </a:lnSpc>
              <a:buFont typeface="Arial" panose="020B0604020202020204" pitchFamily="34" charset="0"/>
              <a:buChar char="•"/>
            </a:pPr>
            <a:r>
              <a:rPr lang="en-GB" sz="1600" dirty="0"/>
              <a:t>Drawback</a:t>
            </a:r>
          </a:p>
          <a:p>
            <a:pPr marL="666750" lvl="1" indent="-342900">
              <a:lnSpc>
                <a:spcPct val="80000"/>
              </a:lnSpc>
              <a:buFont typeface="Arial" panose="020B0604020202020204" pitchFamily="34" charset="0"/>
              <a:buChar char="•"/>
            </a:pPr>
            <a:r>
              <a:rPr lang="en-GB" sz="1600" dirty="0"/>
              <a:t>Constant intensity needed</a:t>
            </a:r>
          </a:p>
          <a:p>
            <a:pPr marL="666750" lvl="1" indent="-342900">
              <a:lnSpc>
                <a:spcPct val="80000"/>
              </a:lnSpc>
              <a:buFont typeface="Arial" panose="020B0604020202020204" pitchFamily="34" charset="0"/>
              <a:buChar char="•"/>
            </a:pPr>
            <a:r>
              <a:rPr lang="en-GB" sz="1600" dirty="0"/>
              <a:t>Constant optics during the spill</a:t>
            </a:r>
          </a:p>
          <a:p>
            <a:pPr marL="666750" lvl="1" indent="-342900">
              <a:lnSpc>
                <a:spcPct val="80000"/>
              </a:lnSpc>
              <a:buFont typeface="Arial" panose="020B0604020202020204" pitchFamily="34" charset="0"/>
              <a:buChar char="•"/>
            </a:pPr>
            <a:r>
              <a:rPr lang="en-GB" sz="1600" dirty="0"/>
              <a:t>Complexity of the power converter to pulse at positive and negative current</a:t>
            </a:r>
          </a:p>
          <a:p>
            <a:pPr marL="342900" indent="-342900">
              <a:lnSpc>
                <a:spcPct val="80000"/>
              </a:lnSpc>
              <a:buFont typeface="Arial" panose="020B0604020202020204" pitchFamily="34" charset="0"/>
              <a:buChar char="•"/>
            </a:pPr>
            <a:r>
              <a:rPr lang="en-GB" sz="1600" dirty="0"/>
              <a:t>Optics TBD</a:t>
            </a:r>
          </a:p>
          <a:p>
            <a:pPr marL="666750" lvl="1" indent="-342900">
              <a:lnSpc>
                <a:spcPct val="80000"/>
              </a:lnSpc>
              <a:buFont typeface="Arial" panose="020B0604020202020204" pitchFamily="34" charset="0"/>
              <a:buChar char="•"/>
            </a:pPr>
            <a:r>
              <a:rPr lang="en-GB" sz="1300" dirty="0"/>
              <a:t>Beam size for painting</a:t>
            </a:r>
          </a:p>
        </p:txBody>
      </p:sp>
      <p:pic>
        <p:nvPicPr>
          <p:cNvPr id="14" name="Picture 13" descr="Chart, histogram&#10;&#10;Description automatically generated">
            <a:extLst>
              <a:ext uri="{FF2B5EF4-FFF2-40B4-BE49-F238E27FC236}">
                <a16:creationId xmlns:a16="http://schemas.microsoft.com/office/drawing/2014/main" id="{088EE3A4-DAE1-BB4D-23C1-76316A144A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837" y="-1"/>
            <a:ext cx="7566212" cy="3783107"/>
          </a:xfrm>
          <a:prstGeom prst="rect">
            <a:avLst/>
          </a:prstGeom>
        </p:spPr>
      </p:pic>
      <p:pic>
        <p:nvPicPr>
          <p:cNvPr id="15" name="Picture 2">
            <a:extLst>
              <a:ext uri="{FF2B5EF4-FFF2-40B4-BE49-F238E27FC236}">
                <a16:creationId xmlns:a16="http://schemas.microsoft.com/office/drawing/2014/main" id="{E437DD9F-1235-F6F3-C53E-13F0567648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73" t="21622" r="66713" b="17002"/>
          <a:stretch/>
        </p:blipFill>
        <p:spPr bwMode="auto">
          <a:xfrm>
            <a:off x="4625789" y="3668456"/>
            <a:ext cx="2649156" cy="250043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Chart, line chart&#10;&#10;Description automatically generated">
            <a:extLst>
              <a:ext uri="{FF2B5EF4-FFF2-40B4-BE49-F238E27FC236}">
                <a16:creationId xmlns:a16="http://schemas.microsoft.com/office/drawing/2014/main" id="{3F416939-55C6-7ABF-9B53-00B7E65A39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4945" y="3709348"/>
            <a:ext cx="4805602" cy="2378530"/>
          </a:xfrm>
          <a:prstGeom prst="rect">
            <a:avLst/>
          </a:prstGeom>
        </p:spPr>
      </p:pic>
    </p:spTree>
    <p:extLst>
      <p:ext uri="{BB962C8B-B14F-4D97-AF65-F5344CB8AC3E}">
        <p14:creationId xmlns:p14="http://schemas.microsoft.com/office/powerpoint/2010/main" val="8298083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33C00-4C7D-4C45-2CBF-EDAA807BFCC1}"/>
              </a:ext>
            </a:extLst>
          </p:cNvPr>
          <p:cNvSpPr>
            <a:spLocks noGrp="1"/>
          </p:cNvSpPr>
          <p:nvPr>
            <p:ph type="title"/>
          </p:nvPr>
        </p:nvSpPr>
        <p:spPr/>
        <p:txBody>
          <a:bodyPr/>
          <a:lstStyle/>
          <a:p>
            <a:r>
              <a:rPr lang="en-US" dirty="0"/>
              <a:t>Beam energy and flux operator GUI</a:t>
            </a:r>
          </a:p>
        </p:txBody>
      </p:sp>
      <p:sp>
        <p:nvSpPr>
          <p:cNvPr id="5" name="Date Placeholder 4">
            <a:extLst>
              <a:ext uri="{FF2B5EF4-FFF2-40B4-BE49-F238E27FC236}">
                <a16:creationId xmlns:a16="http://schemas.microsoft.com/office/drawing/2014/main" id="{BB739BB9-90D5-A61D-22C9-F2576693E90C}"/>
              </a:ext>
            </a:extLst>
          </p:cNvPr>
          <p:cNvSpPr>
            <a:spLocks noGrp="1"/>
          </p:cNvSpPr>
          <p:nvPr>
            <p:ph type="dt" sz="half" idx="14"/>
          </p:nvPr>
        </p:nvSpPr>
        <p:spPr/>
        <p:txBody>
          <a:bodyPr/>
          <a:lstStyle/>
          <a:p>
            <a:r>
              <a:rPr lang="de-CH"/>
              <a:t>12/02/2024</a:t>
            </a:r>
            <a:endParaRPr lang="en-US"/>
          </a:p>
        </p:txBody>
      </p:sp>
      <p:sp>
        <p:nvSpPr>
          <p:cNvPr id="6" name="Footer Placeholder 5">
            <a:extLst>
              <a:ext uri="{FF2B5EF4-FFF2-40B4-BE49-F238E27FC236}">
                <a16:creationId xmlns:a16="http://schemas.microsoft.com/office/drawing/2014/main" id="{A7AD4FD8-5CB9-6496-B4D7-CFB41A2DAF68}"/>
              </a:ext>
            </a:extLst>
          </p:cNvPr>
          <p:cNvSpPr>
            <a:spLocks noGrp="1"/>
          </p:cNvSpPr>
          <p:nvPr>
            <p:ph type="ftr" sz="quarter" idx="15"/>
          </p:nvPr>
        </p:nvSpPr>
        <p:spPr/>
        <p:txBody>
          <a:bodyPr/>
          <a:lstStyle/>
          <a:p>
            <a:r>
              <a:rPr lang="en-US"/>
              <a:t>Eliott JOHNSON | Slow Extraction Workshop 2024</a:t>
            </a:r>
          </a:p>
        </p:txBody>
      </p:sp>
      <p:sp>
        <p:nvSpPr>
          <p:cNvPr id="7" name="Slide Number Placeholder 6">
            <a:extLst>
              <a:ext uri="{FF2B5EF4-FFF2-40B4-BE49-F238E27FC236}">
                <a16:creationId xmlns:a16="http://schemas.microsoft.com/office/drawing/2014/main" id="{940DBDE8-5C05-9FEB-89D9-73D2FC6502F4}"/>
              </a:ext>
            </a:extLst>
          </p:cNvPr>
          <p:cNvSpPr>
            <a:spLocks noGrp="1"/>
          </p:cNvSpPr>
          <p:nvPr>
            <p:ph type="sldNum" sz="quarter" idx="16"/>
          </p:nvPr>
        </p:nvSpPr>
        <p:spPr/>
        <p:txBody>
          <a:bodyPr/>
          <a:lstStyle/>
          <a:p>
            <a:fld id="{874B52BB-ACDE-904E-A559-8EF2DA0CDFCF}" type="slidenum">
              <a:rPr lang="en-US" smtClean="0"/>
              <a:t>36</a:t>
            </a:fld>
            <a:endParaRPr lang="en-US"/>
          </a:p>
        </p:txBody>
      </p:sp>
      <p:pic>
        <p:nvPicPr>
          <p:cNvPr id="8" name="Picture 7">
            <a:extLst>
              <a:ext uri="{FF2B5EF4-FFF2-40B4-BE49-F238E27FC236}">
                <a16:creationId xmlns:a16="http://schemas.microsoft.com/office/drawing/2014/main" id="{9D672C5F-5C72-C073-80A4-DE105D2D71BA}"/>
              </a:ext>
            </a:extLst>
          </p:cNvPr>
          <p:cNvPicPr>
            <a:picLocks noChangeAspect="1"/>
          </p:cNvPicPr>
          <p:nvPr/>
        </p:nvPicPr>
        <p:blipFill>
          <a:blip r:embed="rId2"/>
          <a:stretch>
            <a:fillRect/>
          </a:stretch>
        </p:blipFill>
        <p:spPr>
          <a:xfrm>
            <a:off x="1847528" y="1484784"/>
            <a:ext cx="7653486" cy="4590517"/>
          </a:xfrm>
          <a:prstGeom prst="rect">
            <a:avLst/>
          </a:prstGeom>
        </p:spPr>
      </p:pic>
    </p:spTree>
    <p:extLst>
      <p:ext uri="{BB962C8B-B14F-4D97-AF65-F5344CB8AC3E}">
        <p14:creationId xmlns:p14="http://schemas.microsoft.com/office/powerpoint/2010/main" val="42927016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8308F-08FA-6E95-7B2D-6E3963CB2417}"/>
              </a:ext>
            </a:extLst>
          </p:cNvPr>
          <p:cNvSpPr>
            <a:spLocks noGrp="1"/>
          </p:cNvSpPr>
          <p:nvPr>
            <p:ph type="title"/>
          </p:nvPr>
        </p:nvSpPr>
        <p:spPr/>
        <p:txBody>
          <a:bodyPr/>
          <a:lstStyle/>
          <a:p>
            <a:r>
              <a:rPr lang="en-US" dirty="0"/>
              <a:t>Duty Factor</a:t>
            </a:r>
          </a:p>
        </p:txBody>
      </p:sp>
      <p:sp>
        <p:nvSpPr>
          <p:cNvPr id="5" name="Date Placeholder 4">
            <a:extLst>
              <a:ext uri="{FF2B5EF4-FFF2-40B4-BE49-F238E27FC236}">
                <a16:creationId xmlns:a16="http://schemas.microsoft.com/office/drawing/2014/main" id="{45FB6DB7-F156-1089-7FC3-BCB9DECD55AA}"/>
              </a:ext>
            </a:extLst>
          </p:cNvPr>
          <p:cNvSpPr>
            <a:spLocks noGrp="1"/>
          </p:cNvSpPr>
          <p:nvPr>
            <p:ph type="dt" sz="half" idx="14"/>
          </p:nvPr>
        </p:nvSpPr>
        <p:spPr/>
        <p:txBody>
          <a:bodyPr/>
          <a:lstStyle/>
          <a:p>
            <a:r>
              <a:rPr lang="de-CH"/>
              <a:t>12/02/2024</a:t>
            </a:r>
            <a:endParaRPr lang="en-US"/>
          </a:p>
        </p:txBody>
      </p:sp>
      <p:sp>
        <p:nvSpPr>
          <p:cNvPr id="6" name="Footer Placeholder 5">
            <a:extLst>
              <a:ext uri="{FF2B5EF4-FFF2-40B4-BE49-F238E27FC236}">
                <a16:creationId xmlns:a16="http://schemas.microsoft.com/office/drawing/2014/main" id="{E385CAE9-2CA4-5C40-9A8C-2DC78E95C598}"/>
              </a:ext>
            </a:extLst>
          </p:cNvPr>
          <p:cNvSpPr>
            <a:spLocks noGrp="1"/>
          </p:cNvSpPr>
          <p:nvPr>
            <p:ph type="ftr" sz="quarter" idx="15"/>
          </p:nvPr>
        </p:nvSpPr>
        <p:spPr/>
        <p:txBody>
          <a:bodyPr/>
          <a:lstStyle/>
          <a:p>
            <a:r>
              <a:rPr lang="en-US"/>
              <a:t>Eliott JOHNSON | Slow Extraction Workshop 2024</a:t>
            </a:r>
          </a:p>
        </p:txBody>
      </p:sp>
      <p:sp>
        <p:nvSpPr>
          <p:cNvPr id="7" name="Slide Number Placeholder 6">
            <a:extLst>
              <a:ext uri="{FF2B5EF4-FFF2-40B4-BE49-F238E27FC236}">
                <a16:creationId xmlns:a16="http://schemas.microsoft.com/office/drawing/2014/main" id="{B4AB773F-AEA2-CD9D-DFE6-43A74B033B6E}"/>
              </a:ext>
            </a:extLst>
          </p:cNvPr>
          <p:cNvSpPr>
            <a:spLocks noGrp="1"/>
          </p:cNvSpPr>
          <p:nvPr>
            <p:ph type="sldNum" sz="quarter" idx="16"/>
          </p:nvPr>
        </p:nvSpPr>
        <p:spPr/>
        <p:txBody>
          <a:bodyPr/>
          <a:lstStyle/>
          <a:p>
            <a:fld id="{874B52BB-ACDE-904E-A559-8EF2DA0CDFCF}" type="slidenum">
              <a:rPr lang="en-US" smtClean="0"/>
              <a:t>37</a:t>
            </a:fld>
            <a:endParaRPr lang="en-US"/>
          </a:p>
        </p:txBody>
      </p:sp>
      <p:pic>
        <p:nvPicPr>
          <p:cNvPr id="8" name="Picture 7" descr="A graph of a gas scintillator&#10;&#10;Description automatically generated">
            <a:extLst>
              <a:ext uri="{FF2B5EF4-FFF2-40B4-BE49-F238E27FC236}">
                <a16:creationId xmlns:a16="http://schemas.microsoft.com/office/drawing/2014/main" id="{46EAB7B0-987C-07C1-C326-E70C07910ACC}"/>
              </a:ext>
            </a:extLst>
          </p:cNvPr>
          <p:cNvPicPr>
            <a:picLocks noChangeAspect="1"/>
          </p:cNvPicPr>
          <p:nvPr/>
        </p:nvPicPr>
        <p:blipFill>
          <a:blip r:embed="rId2"/>
          <a:stretch>
            <a:fillRect/>
          </a:stretch>
        </p:blipFill>
        <p:spPr>
          <a:xfrm>
            <a:off x="212718" y="1689001"/>
            <a:ext cx="6007115" cy="4486326"/>
          </a:xfrm>
          <a:prstGeom prst="rect">
            <a:avLst/>
          </a:prstGeom>
        </p:spPr>
      </p:pic>
      <p:pic>
        <p:nvPicPr>
          <p:cNvPr id="9" name="Picture 8" descr="A chart with blue lines and red dots&#10;&#10;Description automatically generated">
            <a:extLst>
              <a:ext uri="{FF2B5EF4-FFF2-40B4-BE49-F238E27FC236}">
                <a16:creationId xmlns:a16="http://schemas.microsoft.com/office/drawing/2014/main" id="{4E126492-E182-7E57-0931-1E5D52E713DF}"/>
              </a:ext>
            </a:extLst>
          </p:cNvPr>
          <p:cNvPicPr>
            <a:picLocks noChangeAspect="1"/>
          </p:cNvPicPr>
          <p:nvPr/>
        </p:nvPicPr>
        <p:blipFill>
          <a:blip r:embed="rId3"/>
          <a:stretch>
            <a:fillRect/>
          </a:stretch>
        </p:blipFill>
        <p:spPr>
          <a:xfrm>
            <a:off x="7109436" y="1168295"/>
            <a:ext cx="3536740" cy="2418955"/>
          </a:xfrm>
          <a:prstGeom prst="rect">
            <a:avLst/>
          </a:prstGeom>
        </p:spPr>
      </p:pic>
      <p:pic>
        <p:nvPicPr>
          <p:cNvPr id="10" name="Picture 9" descr="A graph of a blue line&#10;&#10;Description automatically generated">
            <a:extLst>
              <a:ext uri="{FF2B5EF4-FFF2-40B4-BE49-F238E27FC236}">
                <a16:creationId xmlns:a16="http://schemas.microsoft.com/office/drawing/2014/main" id="{F98C9547-ED48-F4D1-E133-1022655FA57D}"/>
              </a:ext>
            </a:extLst>
          </p:cNvPr>
          <p:cNvPicPr>
            <a:picLocks noChangeAspect="1"/>
          </p:cNvPicPr>
          <p:nvPr/>
        </p:nvPicPr>
        <p:blipFill>
          <a:blip r:embed="rId4"/>
          <a:stretch>
            <a:fillRect/>
          </a:stretch>
        </p:blipFill>
        <p:spPr>
          <a:xfrm>
            <a:off x="7109436" y="3649667"/>
            <a:ext cx="3758880" cy="2650493"/>
          </a:xfrm>
          <a:prstGeom prst="rect">
            <a:avLst/>
          </a:prstGeom>
        </p:spPr>
      </p:pic>
    </p:spTree>
    <p:extLst>
      <p:ext uri="{BB962C8B-B14F-4D97-AF65-F5344CB8AC3E}">
        <p14:creationId xmlns:p14="http://schemas.microsoft.com/office/powerpoint/2010/main" val="8146834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843AA6-3073-0CDD-C551-9632B3B68168}"/>
              </a:ext>
            </a:extLst>
          </p:cNvPr>
          <p:cNvSpPr>
            <a:spLocks noGrp="1"/>
          </p:cNvSpPr>
          <p:nvPr>
            <p:ph type="title"/>
          </p:nvPr>
        </p:nvSpPr>
        <p:spPr/>
        <p:txBody>
          <a:bodyPr/>
          <a:lstStyle/>
          <a:p>
            <a:r>
              <a:rPr lang="en-GB" dirty="0"/>
              <a:t>Octupoles</a:t>
            </a:r>
          </a:p>
        </p:txBody>
      </p:sp>
      <p:sp>
        <p:nvSpPr>
          <p:cNvPr id="5" name="Content Placeholder 4">
            <a:extLst>
              <a:ext uri="{FF2B5EF4-FFF2-40B4-BE49-F238E27FC236}">
                <a16:creationId xmlns:a16="http://schemas.microsoft.com/office/drawing/2014/main" id="{95FFAB25-2C7F-62A1-AF77-AAEDA9B562F0}"/>
              </a:ext>
            </a:extLst>
          </p:cNvPr>
          <p:cNvSpPr>
            <a:spLocks noGrp="1"/>
          </p:cNvSpPr>
          <p:nvPr>
            <p:ph sz="half" idx="1"/>
          </p:nvPr>
        </p:nvSpPr>
        <p:spPr/>
        <p:txBody>
          <a:bodyPr/>
          <a:lstStyle/>
          <a:p>
            <a:pPr marL="342900" indent="-342900">
              <a:buFont typeface="Arial" panose="020B0604020202020204" pitchFamily="34" charset="0"/>
              <a:buChar char="•"/>
            </a:pPr>
            <a:r>
              <a:rPr lang="en-GB" dirty="0"/>
              <a:t>Use of </a:t>
            </a:r>
            <a:r>
              <a:rPr lang="en-GB" dirty="0">
                <a:solidFill>
                  <a:srgbClr val="FF0000"/>
                </a:solidFill>
              </a:rPr>
              <a:t>octupoles</a:t>
            </a:r>
            <a:r>
              <a:rPr lang="en-GB" dirty="0"/>
              <a:t> at NASA Space Radiation Laboratory (NSRL)</a:t>
            </a:r>
          </a:p>
          <a:p>
            <a:pPr marL="666750" lvl="1" indent="-342900">
              <a:buFont typeface="Arial" panose="020B0604020202020204" pitchFamily="34" charset="0"/>
              <a:buChar char="•"/>
            </a:pPr>
            <a:r>
              <a:rPr lang="en-GB" dirty="0"/>
              <a:t>Third order magnetic optics</a:t>
            </a:r>
          </a:p>
          <a:p>
            <a:pPr marL="342900" indent="-342900">
              <a:buFont typeface="Arial" panose="020B0604020202020204" pitchFamily="34" charset="0"/>
              <a:buChar char="•"/>
            </a:pPr>
            <a:r>
              <a:rPr lang="en-GB" dirty="0"/>
              <a:t>Uniform beam of 10x10 to 20x20 cm^2</a:t>
            </a:r>
          </a:p>
          <a:p>
            <a:pPr marL="342900" indent="-342900">
              <a:buFont typeface="Arial" panose="020B0604020202020204" pitchFamily="34" charset="0"/>
              <a:buChar char="•"/>
            </a:pPr>
            <a:r>
              <a:rPr lang="en-GB" dirty="0"/>
              <a:t>Clean and simple process</a:t>
            </a:r>
          </a:p>
          <a:p>
            <a:pPr marL="666750" lvl="1" indent="-342900">
              <a:buFont typeface="Arial" panose="020B0604020202020204" pitchFamily="34" charset="0"/>
              <a:buChar char="•"/>
            </a:pPr>
            <a:r>
              <a:rPr lang="en-GB" dirty="0"/>
              <a:t>No collimation or interaction with matter</a:t>
            </a:r>
          </a:p>
          <a:p>
            <a:pPr marL="342900" indent="-342900">
              <a:buFont typeface="Arial" panose="020B0604020202020204" pitchFamily="34" charset="0"/>
              <a:buChar char="•"/>
            </a:pPr>
            <a:r>
              <a:rPr lang="en-GB" dirty="0"/>
              <a:t>Requirement: gaussian distributed beam</a:t>
            </a:r>
          </a:p>
        </p:txBody>
      </p:sp>
      <p:sp>
        <p:nvSpPr>
          <p:cNvPr id="7" name="Date Placeholder 6">
            <a:extLst>
              <a:ext uri="{FF2B5EF4-FFF2-40B4-BE49-F238E27FC236}">
                <a16:creationId xmlns:a16="http://schemas.microsoft.com/office/drawing/2014/main" id="{F4D1040E-CC9D-D001-B820-678526C01EE9}"/>
              </a:ext>
            </a:extLst>
          </p:cNvPr>
          <p:cNvSpPr>
            <a:spLocks noGrp="1"/>
          </p:cNvSpPr>
          <p:nvPr>
            <p:ph type="dt" sz="half" idx="14"/>
          </p:nvPr>
        </p:nvSpPr>
        <p:spPr/>
        <p:txBody>
          <a:bodyPr/>
          <a:lstStyle/>
          <a:p>
            <a:r>
              <a:rPr lang="en-US"/>
              <a:t>25.10.2022</a:t>
            </a:r>
            <a:endParaRPr lang="en-GB"/>
          </a:p>
        </p:txBody>
      </p:sp>
      <p:sp>
        <p:nvSpPr>
          <p:cNvPr id="8" name="Footer Placeholder 7">
            <a:extLst>
              <a:ext uri="{FF2B5EF4-FFF2-40B4-BE49-F238E27FC236}">
                <a16:creationId xmlns:a16="http://schemas.microsoft.com/office/drawing/2014/main" id="{EB69A18A-C229-CA13-BC9E-8C4E5569855C}"/>
              </a:ext>
            </a:extLst>
          </p:cNvPr>
          <p:cNvSpPr>
            <a:spLocks noGrp="1"/>
          </p:cNvSpPr>
          <p:nvPr>
            <p:ph type="ftr" sz="quarter" idx="15"/>
          </p:nvPr>
        </p:nvSpPr>
        <p:spPr/>
        <p:txBody>
          <a:bodyPr/>
          <a:lstStyle/>
          <a:p>
            <a:r>
              <a:rPr lang="en-GB"/>
              <a:t>E. JOHNSON | Ion transport to the East Area for CHIMERA</a:t>
            </a:r>
          </a:p>
        </p:txBody>
      </p:sp>
      <p:sp>
        <p:nvSpPr>
          <p:cNvPr id="9" name="Slide Number Placeholder 8">
            <a:extLst>
              <a:ext uri="{FF2B5EF4-FFF2-40B4-BE49-F238E27FC236}">
                <a16:creationId xmlns:a16="http://schemas.microsoft.com/office/drawing/2014/main" id="{AB66FA01-27D5-C3A3-B570-1015F474CAB3}"/>
              </a:ext>
            </a:extLst>
          </p:cNvPr>
          <p:cNvSpPr>
            <a:spLocks noGrp="1"/>
          </p:cNvSpPr>
          <p:nvPr>
            <p:ph type="sldNum" sz="quarter" idx="16"/>
          </p:nvPr>
        </p:nvSpPr>
        <p:spPr/>
        <p:txBody>
          <a:bodyPr/>
          <a:lstStyle/>
          <a:p>
            <a:fld id="{4D59D78C-9B9C-44C7-9187-60CBC039CE9E}" type="slidenum">
              <a:rPr lang="en-GB" smtClean="0"/>
              <a:t>38</a:t>
            </a:fld>
            <a:endParaRPr lang="en-GB"/>
          </a:p>
        </p:txBody>
      </p:sp>
      <p:pic>
        <p:nvPicPr>
          <p:cNvPr id="11" name="Picture 10">
            <a:extLst>
              <a:ext uri="{FF2B5EF4-FFF2-40B4-BE49-F238E27FC236}">
                <a16:creationId xmlns:a16="http://schemas.microsoft.com/office/drawing/2014/main" id="{7FD20AAB-DE1E-4407-A32E-B929BA354DF2}"/>
              </a:ext>
            </a:extLst>
          </p:cNvPr>
          <p:cNvPicPr>
            <a:picLocks noChangeAspect="1"/>
          </p:cNvPicPr>
          <p:nvPr/>
        </p:nvPicPr>
        <p:blipFill>
          <a:blip r:embed="rId2"/>
          <a:stretch>
            <a:fillRect/>
          </a:stretch>
        </p:blipFill>
        <p:spPr>
          <a:xfrm>
            <a:off x="7103164" y="1"/>
            <a:ext cx="5088835" cy="4375500"/>
          </a:xfrm>
          <a:prstGeom prst="rect">
            <a:avLst/>
          </a:prstGeom>
        </p:spPr>
      </p:pic>
      <p:sp>
        <p:nvSpPr>
          <p:cNvPr id="14" name="TextBox 13">
            <a:extLst>
              <a:ext uri="{FF2B5EF4-FFF2-40B4-BE49-F238E27FC236}">
                <a16:creationId xmlns:a16="http://schemas.microsoft.com/office/drawing/2014/main" id="{73F9511B-94E2-2118-A46C-B3ED6736A523}"/>
              </a:ext>
            </a:extLst>
          </p:cNvPr>
          <p:cNvSpPr txBox="1"/>
          <p:nvPr/>
        </p:nvSpPr>
        <p:spPr>
          <a:xfrm>
            <a:off x="6096001" y="5215094"/>
            <a:ext cx="6095999" cy="1077218"/>
          </a:xfrm>
          <a:prstGeom prst="rect">
            <a:avLst/>
          </a:prstGeom>
          <a:noFill/>
        </p:spPr>
        <p:txBody>
          <a:bodyPr wrap="square">
            <a:spAutoFit/>
          </a:bodyPr>
          <a:lstStyle/>
          <a:p>
            <a:pPr marL="228600" indent="-228600">
              <a:buFont typeface="+mj-lt"/>
              <a:buAutoNum type="arabicPeriod"/>
            </a:pPr>
            <a:r>
              <a:rPr lang="en-GB" sz="800" dirty="0">
                <a:effectLst/>
              </a:rPr>
              <a:t>Jang, Ji-Ho, </a:t>
            </a:r>
            <a:r>
              <a:rPr lang="en-GB" sz="800" dirty="0" err="1">
                <a:effectLst/>
              </a:rPr>
              <a:t>Hyeok</a:t>
            </a:r>
            <a:r>
              <a:rPr lang="en-GB" sz="800" dirty="0">
                <a:effectLst/>
              </a:rPr>
              <a:t> Jung Kwon, Yong Sub Cho, and </a:t>
            </a:r>
            <a:r>
              <a:rPr lang="en-GB" sz="800" dirty="0" err="1">
                <a:effectLst/>
              </a:rPr>
              <a:t>Wha</a:t>
            </a:r>
            <a:r>
              <a:rPr lang="en-GB" sz="800" dirty="0">
                <a:effectLst/>
              </a:rPr>
              <a:t> Ryun Lee. 2011. “Uniform Irradiation in a PEFP 100-MeV Beam Line with Octupole Magnets.” </a:t>
            </a:r>
            <a:r>
              <a:rPr lang="en-GB" sz="800" i="1" dirty="0">
                <a:effectLst/>
              </a:rPr>
              <a:t>Journal of the Korean Physical Society</a:t>
            </a:r>
            <a:r>
              <a:rPr lang="en-GB" sz="800" dirty="0">
                <a:effectLst/>
              </a:rPr>
              <a:t> 59 (2(2)): 604–9. </a:t>
            </a:r>
            <a:r>
              <a:rPr lang="en-GB" sz="800" dirty="0">
                <a:effectLst/>
                <a:hlinkClick r:id="rId3"/>
              </a:rPr>
              <a:t>https://doi.org/10.3938/jkps.59.604</a:t>
            </a:r>
            <a:r>
              <a:rPr lang="en-GB" sz="800" dirty="0">
                <a:effectLst/>
              </a:rPr>
              <a:t>.</a:t>
            </a:r>
          </a:p>
          <a:p>
            <a:pPr marL="228600" indent="-228600">
              <a:buFont typeface="+mj-lt"/>
              <a:buAutoNum type="arabicPeriod"/>
            </a:pPr>
            <a:r>
              <a:rPr lang="en-GB" sz="800" dirty="0" err="1">
                <a:effectLst/>
              </a:rPr>
              <a:t>Tsoupas</a:t>
            </a:r>
            <a:r>
              <a:rPr lang="en-GB" sz="800" dirty="0">
                <a:effectLst/>
              </a:rPr>
              <a:t>, N., L. Ahrens, S. </a:t>
            </a:r>
            <a:r>
              <a:rPr lang="en-GB" sz="800" dirty="0" err="1">
                <a:effectLst/>
              </a:rPr>
              <a:t>Bellavia</a:t>
            </a:r>
            <a:r>
              <a:rPr lang="en-GB" sz="800" dirty="0">
                <a:effectLst/>
              </a:rPr>
              <a:t>, R. </a:t>
            </a:r>
            <a:r>
              <a:rPr lang="en-GB" sz="800" dirty="0" err="1">
                <a:effectLst/>
              </a:rPr>
              <a:t>Bonati</a:t>
            </a:r>
            <a:r>
              <a:rPr lang="en-GB" sz="800" dirty="0">
                <a:effectLst/>
              </a:rPr>
              <a:t>, K. A. Brown, I-Hung Chiang, C. J. Gardner, et al. 2007. “Uniform Beam Distributions at the Target of the NASA Space Radiation Laboratory’s Beam Line.” </a:t>
            </a:r>
            <a:r>
              <a:rPr lang="en-GB" sz="800" i="1" dirty="0">
                <a:effectLst/>
              </a:rPr>
              <a:t>Physical Review Special Topics - Accelerators and Beams</a:t>
            </a:r>
            <a:r>
              <a:rPr lang="en-GB" sz="800" dirty="0">
                <a:effectLst/>
              </a:rPr>
              <a:t> 10 (2): 024701. </a:t>
            </a:r>
            <a:r>
              <a:rPr lang="en-GB" sz="800" dirty="0">
                <a:effectLst/>
                <a:hlinkClick r:id="rId4"/>
              </a:rPr>
              <a:t>https://doi.org/10.1103/PhysRevSTAB.10.024701</a:t>
            </a:r>
            <a:r>
              <a:rPr lang="en-GB" sz="800" dirty="0">
                <a:effectLst/>
              </a:rPr>
              <a:t>.</a:t>
            </a:r>
          </a:p>
          <a:p>
            <a:pPr marL="228600" indent="-228600">
              <a:buFont typeface="+mj-lt"/>
              <a:buAutoNum type="arabicPeriod"/>
            </a:pPr>
            <a:r>
              <a:rPr lang="en-GB" sz="800" dirty="0" err="1">
                <a:effectLst/>
              </a:rPr>
              <a:t>Tsoupas</a:t>
            </a:r>
            <a:r>
              <a:rPr lang="en-GB" sz="800" dirty="0">
                <a:effectLst/>
              </a:rPr>
              <a:t>, N, L Ahrens, and K A Brown. 2007. “Uniform Beam Distributions at the Target of the NSRL Beam Transfer Line,” 3.</a:t>
            </a:r>
          </a:p>
          <a:p>
            <a:pPr marL="228600" indent="-228600">
              <a:buFont typeface="+mj-lt"/>
              <a:buAutoNum type="arabicPeriod"/>
            </a:pPr>
            <a:r>
              <a:rPr lang="en-GB" sz="800" dirty="0" err="1">
                <a:effectLst/>
              </a:rPr>
              <a:t>Tsoupas</a:t>
            </a:r>
            <a:r>
              <a:rPr lang="en-GB" sz="800" dirty="0">
                <a:effectLst/>
              </a:rPr>
              <a:t>, N, S </a:t>
            </a:r>
            <a:r>
              <a:rPr lang="en-GB" sz="800" dirty="0" err="1">
                <a:effectLst/>
              </a:rPr>
              <a:t>Bellavia</a:t>
            </a:r>
            <a:r>
              <a:rPr lang="en-GB" sz="800" dirty="0">
                <a:effectLst/>
              </a:rPr>
              <a:t>, R </a:t>
            </a:r>
            <a:r>
              <a:rPr lang="en-GB" sz="800" dirty="0" err="1">
                <a:effectLst/>
              </a:rPr>
              <a:t>Bonati</a:t>
            </a:r>
            <a:r>
              <a:rPr lang="en-GB" sz="800" dirty="0">
                <a:effectLst/>
              </a:rPr>
              <a:t>, K Brown, I-Hung Chiang, C J Gardner, S </a:t>
            </a:r>
            <a:r>
              <a:rPr lang="en-GB" sz="800" dirty="0" err="1">
                <a:effectLst/>
              </a:rPr>
              <a:t>Jao</a:t>
            </a:r>
            <a:r>
              <a:rPr lang="en-GB" sz="800" dirty="0">
                <a:effectLst/>
              </a:rPr>
              <a:t>, et al. n.d. “Uniform Beam Distributions at the Target of the NSRL Beam Transfer Line,” 23.</a:t>
            </a:r>
          </a:p>
        </p:txBody>
      </p:sp>
    </p:spTree>
    <p:extLst>
      <p:ext uri="{BB962C8B-B14F-4D97-AF65-F5344CB8AC3E}">
        <p14:creationId xmlns:p14="http://schemas.microsoft.com/office/powerpoint/2010/main" val="20485348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304ED-7C92-72FD-3D01-687FE5252BFA}"/>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57BF092-1CA3-1E32-EA03-D3521516D759}"/>
              </a:ext>
            </a:extLst>
          </p:cNvPr>
          <p:cNvSpPr>
            <a:spLocks noGrp="1"/>
          </p:cNvSpPr>
          <p:nvPr>
            <p:ph type="title"/>
          </p:nvPr>
        </p:nvSpPr>
        <p:spPr>
          <a:xfrm>
            <a:off x="407989" y="373593"/>
            <a:ext cx="6656954" cy="1065742"/>
          </a:xfrm>
        </p:spPr>
        <p:txBody>
          <a:bodyPr/>
          <a:lstStyle/>
          <a:p>
            <a:r>
              <a:rPr lang="en-US" dirty="0"/>
              <a:t>Why High-energy heavy ions ?</a:t>
            </a:r>
          </a:p>
        </p:txBody>
      </p:sp>
      <p:sp>
        <p:nvSpPr>
          <p:cNvPr id="8" name="Content Placeholder 7">
            <a:extLst>
              <a:ext uri="{FF2B5EF4-FFF2-40B4-BE49-F238E27FC236}">
                <a16:creationId xmlns:a16="http://schemas.microsoft.com/office/drawing/2014/main" id="{E3C82B21-5614-E2B1-A65D-11B2550331ED}"/>
              </a:ext>
            </a:extLst>
          </p:cNvPr>
          <p:cNvSpPr>
            <a:spLocks noGrp="1"/>
          </p:cNvSpPr>
          <p:nvPr>
            <p:ph sz="half" idx="1"/>
          </p:nvPr>
        </p:nvSpPr>
        <p:spPr>
          <a:xfrm>
            <a:off x="407987" y="1598658"/>
            <a:ext cx="6440338" cy="4608512"/>
          </a:xfrm>
        </p:spPr>
        <p:txBody>
          <a:bodyPr>
            <a:normAutofit fontScale="92500"/>
          </a:bodyPr>
          <a:lstStyle/>
          <a:p>
            <a:pPr marL="342900" indent="-342900">
              <a:lnSpc>
                <a:spcPct val="150000"/>
              </a:lnSpc>
              <a:buFont typeface="Arial" panose="020B0604020202020204" pitchFamily="34" charset="0"/>
              <a:buChar char="•"/>
            </a:pPr>
            <a:r>
              <a:rPr lang="en-US" sz="2000" b="0" dirty="0"/>
              <a:t>Space agencies and industry wish to test </a:t>
            </a:r>
            <a:r>
              <a:rPr lang="en-US" sz="2000" dirty="0"/>
              <a:t>non-de-lidded chips</a:t>
            </a:r>
          </a:p>
          <a:p>
            <a:pPr marL="666750" lvl="1" indent="-342900">
              <a:lnSpc>
                <a:spcPct val="150000"/>
              </a:lnSpc>
            </a:pPr>
            <a:r>
              <a:rPr lang="en-US" dirty="0"/>
              <a:t>Requirement: </a:t>
            </a:r>
            <a:r>
              <a:rPr lang="en-US" b="1" dirty="0"/>
              <a:t>High penetration range</a:t>
            </a:r>
          </a:p>
          <a:p>
            <a:pPr marL="342900" indent="-342900">
              <a:lnSpc>
                <a:spcPct val="150000"/>
              </a:lnSpc>
              <a:buFont typeface="Arial" panose="020B0604020202020204" pitchFamily="34" charset="0"/>
              <a:buChar char="•"/>
            </a:pPr>
            <a:r>
              <a:rPr lang="en-US" sz="2000" b="0" dirty="0"/>
              <a:t>Ideal solution: Pb82+ high range (&gt;1mm in Si), high LET</a:t>
            </a:r>
          </a:p>
          <a:p>
            <a:pPr marL="342900" indent="-342900">
              <a:lnSpc>
                <a:spcPct val="150000"/>
              </a:lnSpc>
              <a:buFont typeface="Arial" panose="020B0604020202020204" pitchFamily="34" charset="0"/>
              <a:buChar char="•"/>
            </a:pPr>
            <a:r>
              <a:rPr lang="en-US" sz="2000" dirty="0"/>
              <a:t>Lower LET ions </a:t>
            </a:r>
            <a:r>
              <a:rPr lang="en-US" sz="2000" b="0" dirty="0"/>
              <a:t>are of interest but </a:t>
            </a:r>
            <a:r>
              <a:rPr lang="en-US" sz="2000" b="0" u="sng" dirty="0"/>
              <a:t>only</a:t>
            </a:r>
            <a:r>
              <a:rPr lang="en-US" sz="2000" b="0" dirty="0"/>
              <a:t> if able to quick swap</a:t>
            </a:r>
          </a:p>
          <a:p>
            <a:pPr marL="666750" lvl="1" indent="-342900">
              <a:lnSpc>
                <a:spcPct val="150000"/>
              </a:lnSpc>
            </a:pPr>
            <a:r>
              <a:rPr lang="en-GB" dirty="0"/>
              <a:t>Use case: test components sensitive to the lowest LET achievable with Pb82+, around 10 MeV·cm</a:t>
            </a:r>
            <a:r>
              <a:rPr lang="en-GB" baseline="30000" dirty="0"/>
              <a:t>2</a:t>
            </a:r>
            <a:r>
              <a:rPr lang="en-GB" dirty="0"/>
              <a:t>/mg</a:t>
            </a:r>
            <a:endParaRPr lang="en-US" dirty="0"/>
          </a:p>
          <a:p>
            <a:pPr marL="666750" lvl="1" indent="-342900">
              <a:lnSpc>
                <a:spcPct val="150000"/>
              </a:lnSpc>
            </a:pPr>
            <a:r>
              <a:rPr lang="en-US" dirty="0"/>
              <a:t>Idea: </a:t>
            </a:r>
            <a:r>
              <a:rPr lang="en-US" b="1" dirty="0"/>
              <a:t>decelerate</a:t>
            </a:r>
            <a:r>
              <a:rPr lang="en-US" dirty="0"/>
              <a:t> protons to 500 MeV as a bonus offer during irradiation</a:t>
            </a:r>
          </a:p>
        </p:txBody>
      </p:sp>
      <p:sp>
        <p:nvSpPr>
          <p:cNvPr id="4" name="Date Placeholder 3">
            <a:extLst>
              <a:ext uri="{FF2B5EF4-FFF2-40B4-BE49-F238E27FC236}">
                <a16:creationId xmlns:a16="http://schemas.microsoft.com/office/drawing/2014/main" id="{0514245F-9009-9541-662E-CC7A312DB0F9}"/>
              </a:ext>
            </a:extLst>
          </p:cNvPr>
          <p:cNvSpPr>
            <a:spLocks noGrp="1"/>
          </p:cNvSpPr>
          <p:nvPr>
            <p:ph type="dt" sz="half" idx="14"/>
          </p:nvPr>
        </p:nvSpPr>
        <p:spPr/>
        <p:txBody>
          <a:bodyPr/>
          <a:lstStyle/>
          <a:p>
            <a:r>
              <a:rPr lang="de-CH"/>
              <a:t>12/02/2024</a:t>
            </a:r>
            <a:endParaRPr lang="en-US"/>
          </a:p>
        </p:txBody>
      </p:sp>
      <p:sp>
        <p:nvSpPr>
          <p:cNvPr id="5" name="Footer Placeholder 4">
            <a:extLst>
              <a:ext uri="{FF2B5EF4-FFF2-40B4-BE49-F238E27FC236}">
                <a16:creationId xmlns:a16="http://schemas.microsoft.com/office/drawing/2014/main" id="{8E5E7631-7873-C0DB-BB23-19C120E6D473}"/>
              </a:ext>
            </a:extLst>
          </p:cNvPr>
          <p:cNvSpPr>
            <a:spLocks noGrp="1"/>
          </p:cNvSpPr>
          <p:nvPr>
            <p:ph type="ftr" sz="quarter" idx="15"/>
          </p:nvPr>
        </p:nvSpPr>
        <p:spPr/>
        <p:txBody>
          <a:bodyPr/>
          <a:lstStyle/>
          <a:p>
            <a:r>
              <a:rPr lang="en-US"/>
              <a:t>Eliott JOHNSON | Slow Extraction Workshop 2024</a:t>
            </a:r>
          </a:p>
        </p:txBody>
      </p:sp>
      <p:sp>
        <p:nvSpPr>
          <p:cNvPr id="6" name="Slide Number Placeholder 5">
            <a:extLst>
              <a:ext uri="{FF2B5EF4-FFF2-40B4-BE49-F238E27FC236}">
                <a16:creationId xmlns:a16="http://schemas.microsoft.com/office/drawing/2014/main" id="{5597D1B4-7C92-4F20-E22F-266C1D578C47}"/>
              </a:ext>
            </a:extLst>
          </p:cNvPr>
          <p:cNvSpPr>
            <a:spLocks noGrp="1"/>
          </p:cNvSpPr>
          <p:nvPr>
            <p:ph type="sldNum" sz="quarter" idx="16"/>
          </p:nvPr>
        </p:nvSpPr>
        <p:spPr/>
        <p:txBody>
          <a:bodyPr/>
          <a:lstStyle/>
          <a:p>
            <a:fld id="{874B52BB-ACDE-904E-A559-8EF2DA0CDFCF}" type="slidenum">
              <a:rPr lang="en-US" smtClean="0"/>
              <a:t>4</a:t>
            </a:fld>
            <a:endParaRPr lang="en-US"/>
          </a:p>
        </p:txBody>
      </p:sp>
      <p:grpSp>
        <p:nvGrpSpPr>
          <p:cNvPr id="15" name="Group 14">
            <a:extLst>
              <a:ext uri="{FF2B5EF4-FFF2-40B4-BE49-F238E27FC236}">
                <a16:creationId xmlns:a16="http://schemas.microsoft.com/office/drawing/2014/main" id="{ADBEEE36-3E01-063E-1E04-EE9C9E48ED51}"/>
              </a:ext>
            </a:extLst>
          </p:cNvPr>
          <p:cNvGrpSpPr/>
          <p:nvPr/>
        </p:nvGrpSpPr>
        <p:grpSpPr>
          <a:xfrm>
            <a:off x="6848325" y="2818181"/>
            <a:ext cx="5343675" cy="3531701"/>
            <a:chOff x="6848325" y="1663149"/>
            <a:chExt cx="5343675" cy="3531701"/>
          </a:xfrm>
        </p:grpSpPr>
        <p:pic>
          <p:nvPicPr>
            <p:cNvPr id="3" name="Picture 2">
              <a:extLst>
                <a:ext uri="{FF2B5EF4-FFF2-40B4-BE49-F238E27FC236}">
                  <a16:creationId xmlns:a16="http://schemas.microsoft.com/office/drawing/2014/main" id="{081171FA-9780-B87A-4A2E-C29F19928CD3}"/>
                </a:ext>
              </a:extLst>
            </p:cNvPr>
            <p:cNvPicPr>
              <a:picLocks noChangeAspect="1"/>
            </p:cNvPicPr>
            <p:nvPr/>
          </p:nvPicPr>
          <p:blipFill>
            <a:blip r:embed="rId2"/>
            <a:stretch>
              <a:fillRect/>
            </a:stretch>
          </p:blipFill>
          <p:spPr>
            <a:xfrm>
              <a:off x="6848325" y="1663149"/>
              <a:ext cx="5343675" cy="3531701"/>
            </a:xfrm>
            <a:prstGeom prst="rect">
              <a:avLst/>
            </a:prstGeom>
          </p:spPr>
        </p:pic>
        <p:sp>
          <p:nvSpPr>
            <p:cNvPr id="14" name="TextBox 13">
              <a:extLst>
                <a:ext uri="{FF2B5EF4-FFF2-40B4-BE49-F238E27FC236}">
                  <a16:creationId xmlns:a16="http://schemas.microsoft.com/office/drawing/2014/main" id="{910A18C3-26D1-5F25-0610-90713A43D6D1}"/>
                </a:ext>
              </a:extLst>
            </p:cNvPr>
            <p:cNvSpPr txBox="1"/>
            <p:nvPr/>
          </p:nvSpPr>
          <p:spPr>
            <a:xfrm>
              <a:off x="11251924" y="3985796"/>
              <a:ext cx="442429" cy="123111"/>
            </a:xfrm>
            <a:prstGeom prst="rect">
              <a:avLst/>
            </a:prstGeom>
            <a:noFill/>
          </p:spPr>
          <p:txBody>
            <a:bodyPr wrap="none" lIns="0" tIns="0" rIns="0" bIns="0" rtlCol="0">
              <a:spAutoFit/>
            </a:bodyPr>
            <a:lstStyle/>
            <a:p>
              <a:pPr algn="l"/>
              <a:r>
                <a:rPr lang="en-US" sz="800" dirty="0"/>
                <a:t>72 MeV/u</a:t>
              </a:r>
            </a:p>
          </p:txBody>
        </p:sp>
      </p:grpSp>
      <p:pic>
        <p:nvPicPr>
          <p:cNvPr id="4098" name="Picture 2">
            <a:extLst>
              <a:ext uri="{FF2B5EF4-FFF2-40B4-BE49-F238E27FC236}">
                <a16:creationId xmlns:a16="http://schemas.microsoft.com/office/drawing/2014/main" id="{4E645D22-CC4E-F5DB-A002-14C1E19BAB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1343" y="522232"/>
            <a:ext cx="4512178" cy="222083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56724025-91AD-59DB-7663-FCDD3E481764}"/>
              </a:ext>
            </a:extLst>
          </p:cNvPr>
          <p:cNvSpPr txBox="1"/>
          <p:nvPr/>
        </p:nvSpPr>
        <p:spPr>
          <a:xfrm>
            <a:off x="7541343" y="2743070"/>
            <a:ext cx="4533292" cy="138499"/>
          </a:xfrm>
          <a:prstGeom prst="rect">
            <a:avLst/>
          </a:prstGeom>
          <a:noFill/>
        </p:spPr>
        <p:txBody>
          <a:bodyPr wrap="none" lIns="0" tIns="0" rIns="0" bIns="0" rtlCol="0">
            <a:spAutoFit/>
          </a:bodyPr>
          <a:lstStyle/>
          <a:p>
            <a:pPr algn="l"/>
            <a:r>
              <a:rPr lang="en-US" sz="900" dirty="0"/>
              <a:t>https://</a:t>
            </a:r>
            <a:r>
              <a:rPr lang="en-US" sz="900" dirty="0" err="1"/>
              <a:t>polymerinnovationblog.com</a:t>
            </a:r>
            <a:r>
              <a:rPr lang="en-US" sz="900" dirty="0"/>
              <a:t>/polymer-challenges-in-electronic-packaging-overview/</a:t>
            </a:r>
          </a:p>
        </p:txBody>
      </p:sp>
    </p:spTree>
    <p:extLst>
      <p:ext uri="{BB962C8B-B14F-4D97-AF65-F5344CB8AC3E}">
        <p14:creationId xmlns:p14="http://schemas.microsoft.com/office/powerpoint/2010/main" val="3764430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08369-98A0-8387-9D00-20DD0B5DED9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AB39BB97-7FF6-7DBD-291E-546E93AD53FA}"/>
              </a:ext>
            </a:extLst>
          </p:cNvPr>
          <p:cNvSpPr>
            <a:spLocks noGrp="1"/>
          </p:cNvSpPr>
          <p:nvPr>
            <p:ph type="title"/>
          </p:nvPr>
        </p:nvSpPr>
        <p:spPr/>
        <p:txBody>
          <a:bodyPr/>
          <a:lstStyle/>
          <a:p>
            <a:r>
              <a:rPr lang="en-US" dirty="0"/>
              <a:t>Why CERN ?</a:t>
            </a:r>
          </a:p>
        </p:txBody>
      </p:sp>
      <p:sp>
        <p:nvSpPr>
          <p:cNvPr id="8" name="Content Placeholder 7">
            <a:extLst>
              <a:ext uri="{FF2B5EF4-FFF2-40B4-BE49-F238E27FC236}">
                <a16:creationId xmlns:a16="http://schemas.microsoft.com/office/drawing/2014/main" id="{361187BC-8051-1E85-7113-D3D5ABC9143A}"/>
              </a:ext>
            </a:extLst>
          </p:cNvPr>
          <p:cNvSpPr>
            <a:spLocks noGrp="1"/>
          </p:cNvSpPr>
          <p:nvPr>
            <p:ph sz="half" idx="1"/>
          </p:nvPr>
        </p:nvSpPr>
        <p:spPr>
          <a:xfrm>
            <a:off x="407987" y="1598658"/>
            <a:ext cx="6208713" cy="4608512"/>
          </a:xfrm>
        </p:spPr>
        <p:txBody>
          <a:bodyPr>
            <a:normAutofit/>
          </a:bodyPr>
          <a:lstStyle/>
          <a:p>
            <a:pPr marL="342900" indent="-342900">
              <a:buFont typeface="Arial" panose="020B0604020202020204" pitchFamily="34" charset="0"/>
              <a:buChar char="•"/>
            </a:pPr>
            <a:r>
              <a:rPr lang="en-US" dirty="0"/>
              <a:t>Other labs</a:t>
            </a:r>
          </a:p>
          <a:p>
            <a:pPr marL="666750" lvl="1" indent="-342900">
              <a:buFont typeface="Arial" panose="020B0604020202020204" pitchFamily="34" charset="0"/>
              <a:buChar char="•"/>
            </a:pPr>
            <a:r>
              <a:rPr lang="en-GB" b="1" dirty="0"/>
              <a:t>Very scarce</a:t>
            </a:r>
            <a:r>
              <a:rPr lang="en-GB" dirty="0"/>
              <a:t> number of infrastructures that offer high-energy heavy ions for electronics testing</a:t>
            </a:r>
          </a:p>
          <a:p>
            <a:pPr marL="666750" lvl="1" indent="-342900">
              <a:buFont typeface="Arial" panose="020B0604020202020204" pitchFamily="34" charset="0"/>
              <a:buChar char="•"/>
            </a:pPr>
            <a:r>
              <a:rPr lang="en-GB" dirty="0"/>
              <a:t>Whereas the </a:t>
            </a:r>
            <a:r>
              <a:rPr lang="en-GB" b="1" dirty="0"/>
              <a:t>demand</a:t>
            </a:r>
            <a:r>
              <a:rPr lang="en-GB" dirty="0"/>
              <a:t> is increasing rapidly</a:t>
            </a:r>
            <a:endParaRPr lang="en-US" dirty="0"/>
          </a:p>
          <a:p>
            <a:pPr marL="342900" indent="-342900">
              <a:buFont typeface="Arial" panose="020B0604020202020204" pitchFamily="34" charset="0"/>
              <a:buChar char="•"/>
            </a:pPr>
            <a:r>
              <a:rPr lang="en-US" dirty="0"/>
              <a:t>CERN PS</a:t>
            </a:r>
            <a:endParaRPr lang="en-US" b="0" dirty="0"/>
          </a:p>
          <a:p>
            <a:pPr marL="666750" lvl="1" indent="-342900">
              <a:buFont typeface="Arial" panose="020B0604020202020204" pitchFamily="34" charset="0"/>
              <a:buChar char="•"/>
            </a:pPr>
            <a:r>
              <a:rPr lang="en-US" b="1" dirty="0"/>
              <a:t>Transfer line </a:t>
            </a:r>
            <a:r>
              <a:rPr lang="en-US" dirty="0"/>
              <a:t>from PS to East Area (F61 + T8) available which allow different optics </a:t>
            </a:r>
          </a:p>
          <a:p>
            <a:pPr marL="666750" lvl="1" indent="-342900">
              <a:buFont typeface="Arial" panose="020B0604020202020204" pitchFamily="34" charset="0"/>
              <a:buChar char="•"/>
            </a:pPr>
            <a:r>
              <a:rPr lang="en-US" dirty="0"/>
              <a:t>Existing irradiation </a:t>
            </a:r>
            <a:r>
              <a:rPr lang="en-US" b="1" dirty="0"/>
              <a:t>infrastructure</a:t>
            </a:r>
          </a:p>
          <a:p>
            <a:pPr marL="990900" lvl="2" indent="-342900"/>
            <a:r>
              <a:rPr lang="en-US" dirty="0"/>
              <a:t>IRRAD</a:t>
            </a:r>
          </a:p>
          <a:p>
            <a:pPr marL="990900" lvl="2" indent="-342900"/>
            <a:r>
              <a:rPr lang="en-US" dirty="0"/>
              <a:t>CHARM</a:t>
            </a:r>
          </a:p>
          <a:p>
            <a:pPr marL="666750" lvl="1" indent="-342900">
              <a:buFont typeface="Arial" panose="020B0604020202020204" pitchFamily="34" charset="0"/>
              <a:buChar char="•"/>
            </a:pPr>
            <a:r>
              <a:rPr lang="en-US" dirty="0"/>
              <a:t>Large </a:t>
            </a:r>
            <a:r>
              <a:rPr lang="en-US" b="1" dirty="0"/>
              <a:t>energy range</a:t>
            </a:r>
            <a:r>
              <a:rPr lang="en-US" dirty="0"/>
              <a:t> (72 MeV/n – 5.4 GeV/n)</a:t>
            </a:r>
          </a:p>
          <a:p>
            <a:pPr marL="666750" lvl="1" indent="-342900">
              <a:buFont typeface="Arial" panose="020B0604020202020204" pitchFamily="34" charset="0"/>
              <a:buChar char="•"/>
            </a:pPr>
            <a:r>
              <a:rPr lang="en-US" b="1" dirty="0"/>
              <a:t>Flux </a:t>
            </a:r>
            <a:r>
              <a:rPr lang="en-US" dirty="0"/>
              <a:t>tuning through slow extraction</a:t>
            </a:r>
          </a:p>
        </p:txBody>
      </p:sp>
      <p:sp>
        <p:nvSpPr>
          <p:cNvPr id="4" name="Date Placeholder 3">
            <a:extLst>
              <a:ext uri="{FF2B5EF4-FFF2-40B4-BE49-F238E27FC236}">
                <a16:creationId xmlns:a16="http://schemas.microsoft.com/office/drawing/2014/main" id="{44A69607-68BA-0165-1B5A-1F33DBD3E4FB}"/>
              </a:ext>
            </a:extLst>
          </p:cNvPr>
          <p:cNvSpPr>
            <a:spLocks noGrp="1"/>
          </p:cNvSpPr>
          <p:nvPr>
            <p:ph type="dt" sz="half" idx="14"/>
          </p:nvPr>
        </p:nvSpPr>
        <p:spPr/>
        <p:txBody>
          <a:bodyPr/>
          <a:lstStyle/>
          <a:p>
            <a:r>
              <a:rPr lang="de-CH"/>
              <a:t>12/02/2024</a:t>
            </a:r>
            <a:endParaRPr lang="en-US"/>
          </a:p>
        </p:txBody>
      </p:sp>
      <p:sp>
        <p:nvSpPr>
          <p:cNvPr id="5" name="Footer Placeholder 4">
            <a:extLst>
              <a:ext uri="{FF2B5EF4-FFF2-40B4-BE49-F238E27FC236}">
                <a16:creationId xmlns:a16="http://schemas.microsoft.com/office/drawing/2014/main" id="{DF82B018-CCB8-36A6-280A-7323049E6D2D}"/>
              </a:ext>
            </a:extLst>
          </p:cNvPr>
          <p:cNvSpPr>
            <a:spLocks noGrp="1"/>
          </p:cNvSpPr>
          <p:nvPr>
            <p:ph type="ftr" sz="quarter" idx="15"/>
          </p:nvPr>
        </p:nvSpPr>
        <p:spPr/>
        <p:txBody>
          <a:bodyPr/>
          <a:lstStyle/>
          <a:p>
            <a:r>
              <a:rPr lang="en-US"/>
              <a:t>Eliott JOHNSON | Slow Extraction Workshop 2024</a:t>
            </a:r>
          </a:p>
        </p:txBody>
      </p:sp>
      <p:sp>
        <p:nvSpPr>
          <p:cNvPr id="6" name="Slide Number Placeholder 5">
            <a:extLst>
              <a:ext uri="{FF2B5EF4-FFF2-40B4-BE49-F238E27FC236}">
                <a16:creationId xmlns:a16="http://schemas.microsoft.com/office/drawing/2014/main" id="{526050CD-B685-25B8-C0C3-734453A5E21E}"/>
              </a:ext>
            </a:extLst>
          </p:cNvPr>
          <p:cNvSpPr>
            <a:spLocks noGrp="1"/>
          </p:cNvSpPr>
          <p:nvPr>
            <p:ph type="sldNum" sz="quarter" idx="16"/>
          </p:nvPr>
        </p:nvSpPr>
        <p:spPr/>
        <p:txBody>
          <a:bodyPr/>
          <a:lstStyle/>
          <a:p>
            <a:fld id="{874B52BB-ACDE-904E-A559-8EF2DA0CDFCF}" type="slidenum">
              <a:rPr lang="en-US" smtClean="0"/>
              <a:t>5</a:t>
            </a:fld>
            <a:endParaRPr lang="en-US"/>
          </a:p>
        </p:txBody>
      </p:sp>
      <p:pic>
        <p:nvPicPr>
          <p:cNvPr id="5124" name="Picture 4">
            <a:extLst>
              <a:ext uri="{FF2B5EF4-FFF2-40B4-BE49-F238E27FC236}">
                <a16:creationId xmlns:a16="http://schemas.microsoft.com/office/drawing/2014/main" id="{A6C758E2-B524-F92E-945D-670B9E92B0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183"/>
          <a:stretch/>
        </p:blipFill>
        <p:spPr bwMode="auto">
          <a:xfrm>
            <a:off x="7149032" y="20312"/>
            <a:ext cx="4585769" cy="320958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DC3A9619-DBFA-BF30-A716-DC6C1F24E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9032" y="3265500"/>
            <a:ext cx="4585769" cy="3057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91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1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2041B-7252-539D-E55B-6F68871FB97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41990683-4EE5-E2C2-16DA-20D230A2767B}"/>
              </a:ext>
            </a:extLst>
          </p:cNvPr>
          <p:cNvSpPr>
            <a:spLocks noGrp="1"/>
          </p:cNvSpPr>
          <p:nvPr>
            <p:ph type="title"/>
          </p:nvPr>
        </p:nvSpPr>
        <p:spPr/>
        <p:txBody>
          <a:bodyPr/>
          <a:lstStyle/>
          <a:p>
            <a:r>
              <a:rPr lang="en-US" dirty="0"/>
              <a:t>Timeline</a:t>
            </a:r>
          </a:p>
        </p:txBody>
      </p:sp>
      <p:sp>
        <p:nvSpPr>
          <p:cNvPr id="4" name="Date Placeholder 3">
            <a:extLst>
              <a:ext uri="{FF2B5EF4-FFF2-40B4-BE49-F238E27FC236}">
                <a16:creationId xmlns:a16="http://schemas.microsoft.com/office/drawing/2014/main" id="{10637815-91F0-B11B-09B0-D2810D0CDDF9}"/>
              </a:ext>
            </a:extLst>
          </p:cNvPr>
          <p:cNvSpPr>
            <a:spLocks noGrp="1"/>
          </p:cNvSpPr>
          <p:nvPr>
            <p:ph type="dt" sz="half" idx="14"/>
          </p:nvPr>
        </p:nvSpPr>
        <p:spPr/>
        <p:txBody>
          <a:bodyPr/>
          <a:lstStyle/>
          <a:p>
            <a:r>
              <a:rPr lang="de-CH"/>
              <a:t>12/02/2024</a:t>
            </a:r>
            <a:endParaRPr lang="en-US"/>
          </a:p>
        </p:txBody>
      </p:sp>
      <p:sp>
        <p:nvSpPr>
          <p:cNvPr id="5" name="Footer Placeholder 4">
            <a:extLst>
              <a:ext uri="{FF2B5EF4-FFF2-40B4-BE49-F238E27FC236}">
                <a16:creationId xmlns:a16="http://schemas.microsoft.com/office/drawing/2014/main" id="{387D341F-3E8A-1440-4F7C-FEF483C25BFB}"/>
              </a:ext>
            </a:extLst>
          </p:cNvPr>
          <p:cNvSpPr>
            <a:spLocks noGrp="1"/>
          </p:cNvSpPr>
          <p:nvPr>
            <p:ph type="ftr" sz="quarter" idx="15"/>
          </p:nvPr>
        </p:nvSpPr>
        <p:spPr/>
        <p:txBody>
          <a:bodyPr/>
          <a:lstStyle/>
          <a:p>
            <a:r>
              <a:rPr lang="en-US"/>
              <a:t>Eliott JOHNSON | Slow Extraction Workshop 2024</a:t>
            </a:r>
          </a:p>
        </p:txBody>
      </p:sp>
      <p:sp>
        <p:nvSpPr>
          <p:cNvPr id="6" name="Slide Number Placeholder 5">
            <a:extLst>
              <a:ext uri="{FF2B5EF4-FFF2-40B4-BE49-F238E27FC236}">
                <a16:creationId xmlns:a16="http://schemas.microsoft.com/office/drawing/2014/main" id="{0F29302A-7CD5-3C5C-80B9-4F59A09357E5}"/>
              </a:ext>
            </a:extLst>
          </p:cNvPr>
          <p:cNvSpPr>
            <a:spLocks noGrp="1"/>
          </p:cNvSpPr>
          <p:nvPr>
            <p:ph type="sldNum" sz="quarter" idx="16"/>
          </p:nvPr>
        </p:nvSpPr>
        <p:spPr/>
        <p:txBody>
          <a:bodyPr/>
          <a:lstStyle/>
          <a:p>
            <a:fld id="{874B52BB-ACDE-904E-A559-8EF2DA0CDFCF}" type="slidenum">
              <a:rPr lang="en-US" smtClean="0"/>
              <a:t>6</a:t>
            </a:fld>
            <a:endParaRPr lang="en-US"/>
          </a:p>
        </p:txBody>
      </p:sp>
      <p:sp>
        <p:nvSpPr>
          <p:cNvPr id="11" name="Right Arrow 10">
            <a:extLst>
              <a:ext uri="{FF2B5EF4-FFF2-40B4-BE49-F238E27FC236}">
                <a16:creationId xmlns:a16="http://schemas.microsoft.com/office/drawing/2014/main" id="{A5ECFC36-5013-51A6-9176-8CDF16E73073}"/>
              </a:ext>
            </a:extLst>
          </p:cNvPr>
          <p:cNvSpPr/>
          <p:nvPr/>
        </p:nvSpPr>
        <p:spPr>
          <a:xfrm>
            <a:off x="210419" y="829732"/>
            <a:ext cx="11981581" cy="3726427"/>
          </a:xfrm>
          <a:prstGeom prst="rightArrow">
            <a:avLst>
              <a:gd name="adj1" fmla="val 50000"/>
              <a:gd name="adj2" fmla="val 28195"/>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253D838-E2A6-F94C-2DC2-E2963E35A9A5}"/>
              </a:ext>
            </a:extLst>
          </p:cNvPr>
          <p:cNvSpPr/>
          <p:nvPr/>
        </p:nvSpPr>
        <p:spPr>
          <a:xfrm>
            <a:off x="407989" y="1472664"/>
            <a:ext cx="1748069" cy="2464067"/>
          </a:xfrm>
          <a:prstGeom prst="rect">
            <a:avLst/>
          </a:prstGeom>
          <a:solidFill>
            <a:srgbClr val="61C4D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2021</a:t>
            </a:r>
          </a:p>
          <a:p>
            <a:pPr algn="ctr"/>
            <a:endParaRPr lang="en-US" dirty="0">
              <a:solidFill>
                <a:schemeClr val="bg1"/>
              </a:solidFill>
            </a:endParaRPr>
          </a:p>
          <a:p>
            <a:pPr algn="ctr"/>
            <a:r>
              <a:rPr lang="en-US" dirty="0">
                <a:solidFill>
                  <a:schemeClr val="bg1"/>
                </a:solidFill>
              </a:rPr>
              <a:t>1-day Pb run</a:t>
            </a:r>
          </a:p>
          <a:p>
            <a:pPr algn="ctr"/>
            <a:r>
              <a:rPr lang="en-US" sz="1400" dirty="0">
                <a:solidFill>
                  <a:schemeClr val="bg1"/>
                </a:solidFill>
              </a:rPr>
              <a:t>(efficiency, ion charge state, beam instrumentation)</a:t>
            </a:r>
          </a:p>
        </p:txBody>
      </p:sp>
      <p:sp>
        <p:nvSpPr>
          <p:cNvPr id="14" name="Rectangle 13">
            <a:extLst>
              <a:ext uri="{FF2B5EF4-FFF2-40B4-BE49-F238E27FC236}">
                <a16:creationId xmlns:a16="http://schemas.microsoft.com/office/drawing/2014/main" id="{D2B5CB91-7CD0-B159-04B3-17C85F4CC975}"/>
              </a:ext>
            </a:extLst>
          </p:cNvPr>
          <p:cNvSpPr/>
          <p:nvPr/>
        </p:nvSpPr>
        <p:spPr>
          <a:xfrm>
            <a:off x="2398816" y="1472664"/>
            <a:ext cx="1748070" cy="2464067"/>
          </a:xfrm>
          <a:prstGeom prst="rect">
            <a:avLst/>
          </a:prstGeom>
          <a:solidFill>
            <a:srgbClr val="61C4D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2022</a:t>
            </a:r>
          </a:p>
          <a:p>
            <a:pPr algn="ctr"/>
            <a:endParaRPr lang="en-US" dirty="0">
              <a:solidFill>
                <a:schemeClr val="bg1"/>
              </a:solidFill>
            </a:endParaRPr>
          </a:p>
          <a:p>
            <a:pPr algn="ctr"/>
            <a:r>
              <a:rPr lang="en-US" dirty="0">
                <a:solidFill>
                  <a:schemeClr val="bg1"/>
                </a:solidFill>
              </a:rPr>
              <a:t>5 days Pb run</a:t>
            </a:r>
          </a:p>
          <a:p>
            <a:pPr algn="ctr"/>
            <a:r>
              <a:rPr lang="en-US" sz="1600" dirty="0">
                <a:solidFill>
                  <a:schemeClr val="bg1"/>
                </a:solidFill>
              </a:rPr>
              <a:t>(variable energy, intensity, beam size)</a:t>
            </a:r>
          </a:p>
        </p:txBody>
      </p:sp>
      <p:sp>
        <p:nvSpPr>
          <p:cNvPr id="15" name="Rectangle 14">
            <a:extLst>
              <a:ext uri="{FF2B5EF4-FFF2-40B4-BE49-F238E27FC236}">
                <a16:creationId xmlns:a16="http://schemas.microsoft.com/office/drawing/2014/main" id="{7E0552D7-5089-3FC9-4244-4254D44978B9}"/>
              </a:ext>
            </a:extLst>
          </p:cNvPr>
          <p:cNvSpPr/>
          <p:nvPr/>
        </p:nvSpPr>
        <p:spPr>
          <a:xfrm>
            <a:off x="4389644" y="1472664"/>
            <a:ext cx="1748070" cy="2464067"/>
          </a:xfrm>
          <a:prstGeom prst="rect">
            <a:avLst/>
          </a:prstGeom>
          <a:solidFill>
            <a:srgbClr val="E15E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2023</a:t>
            </a:r>
          </a:p>
          <a:p>
            <a:pPr algn="ctr"/>
            <a:endParaRPr lang="en-US" dirty="0">
              <a:solidFill>
                <a:schemeClr val="bg1"/>
              </a:solidFill>
            </a:endParaRPr>
          </a:p>
          <a:p>
            <a:pPr algn="ctr"/>
            <a:r>
              <a:rPr lang="en-US" dirty="0">
                <a:solidFill>
                  <a:schemeClr val="bg1"/>
                </a:solidFill>
              </a:rPr>
              <a:t>HEARTS kick-off meeting</a:t>
            </a:r>
          </a:p>
          <a:p>
            <a:pPr algn="ctr"/>
            <a:endParaRPr lang="en-US" dirty="0">
              <a:solidFill>
                <a:schemeClr val="bg1"/>
              </a:solidFill>
            </a:endParaRPr>
          </a:p>
          <a:p>
            <a:pPr algn="ctr"/>
            <a:r>
              <a:rPr lang="en-US" dirty="0">
                <a:solidFill>
                  <a:schemeClr val="bg1"/>
                </a:solidFill>
              </a:rPr>
              <a:t>15 days Pb run</a:t>
            </a:r>
          </a:p>
        </p:txBody>
      </p:sp>
      <p:sp>
        <p:nvSpPr>
          <p:cNvPr id="16" name="Rectangle 15">
            <a:extLst>
              <a:ext uri="{FF2B5EF4-FFF2-40B4-BE49-F238E27FC236}">
                <a16:creationId xmlns:a16="http://schemas.microsoft.com/office/drawing/2014/main" id="{FC6682E6-0648-BFB5-8EE0-C73E5CEE32D3}"/>
              </a:ext>
            </a:extLst>
          </p:cNvPr>
          <p:cNvSpPr/>
          <p:nvPr/>
        </p:nvSpPr>
        <p:spPr>
          <a:xfrm>
            <a:off x="6380472" y="1472664"/>
            <a:ext cx="1748070" cy="2464067"/>
          </a:xfrm>
          <a:prstGeom prst="rect">
            <a:avLst/>
          </a:prstGeom>
          <a:solidFill>
            <a:srgbClr val="E15E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2024</a:t>
            </a:r>
          </a:p>
          <a:p>
            <a:pPr algn="ctr"/>
            <a:endParaRPr lang="en-US" dirty="0">
              <a:solidFill>
                <a:schemeClr val="bg1"/>
              </a:solidFill>
            </a:endParaRPr>
          </a:p>
          <a:p>
            <a:pPr algn="ctr"/>
            <a:r>
              <a:rPr lang="en-US" dirty="0">
                <a:solidFill>
                  <a:schemeClr val="bg1"/>
                </a:solidFill>
              </a:rPr>
              <a:t>First external users at CHARM</a:t>
            </a:r>
          </a:p>
        </p:txBody>
      </p:sp>
      <p:sp>
        <p:nvSpPr>
          <p:cNvPr id="17" name="Rectangle 16">
            <a:extLst>
              <a:ext uri="{FF2B5EF4-FFF2-40B4-BE49-F238E27FC236}">
                <a16:creationId xmlns:a16="http://schemas.microsoft.com/office/drawing/2014/main" id="{4A11AC7A-D8DE-D039-AD4F-F014DEB7EFE0}"/>
              </a:ext>
            </a:extLst>
          </p:cNvPr>
          <p:cNvSpPr/>
          <p:nvPr/>
        </p:nvSpPr>
        <p:spPr>
          <a:xfrm>
            <a:off x="8371300" y="1475136"/>
            <a:ext cx="1748070" cy="2464067"/>
          </a:xfrm>
          <a:prstGeom prst="rect">
            <a:avLst/>
          </a:prstGeom>
          <a:solidFill>
            <a:srgbClr val="E15E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2025</a:t>
            </a:r>
          </a:p>
          <a:p>
            <a:pPr algn="ctr"/>
            <a:endParaRPr lang="en-US" dirty="0">
              <a:solidFill>
                <a:schemeClr val="bg1"/>
              </a:solidFill>
            </a:endParaRPr>
          </a:p>
          <a:p>
            <a:pPr algn="ctr"/>
            <a:r>
              <a:rPr lang="en-US" dirty="0">
                <a:solidFill>
                  <a:schemeClr val="bg1"/>
                </a:solidFill>
              </a:rPr>
              <a:t>TRL 6-7 for electronics testing at CERN and GSI</a:t>
            </a:r>
          </a:p>
        </p:txBody>
      </p:sp>
      <p:sp>
        <p:nvSpPr>
          <p:cNvPr id="18" name="Rectangle 17">
            <a:extLst>
              <a:ext uri="{FF2B5EF4-FFF2-40B4-BE49-F238E27FC236}">
                <a16:creationId xmlns:a16="http://schemas.microsoft.com/office/drawing/2014/main" id="{FBEC2509-378F-2B69-89EE-848FDD6FE620}"/>
              </a:ext>
            </a:extLst>
          </p:cNvPr>
          <p:cNvSpPr/>
          <p:nvPr/>
        </p:nvSpPr>
        <p:spPr>
          <a:xfrm>
            <a:off x="10233511" y="1472664"/>
            <a:ext cx="1748070" cy="2464067"/>
          </a:xfrm>
          <a:prstGeom prst="rect">
            <a:avLst/>
          </a:prstGeom>
          <a:solidFill>
            <a:srgbClr val="E15E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2026</a:t>
            </a:r>
          </a:p>
          <a:p>
            <a:pPr algn="ctr"/>
            <a:endParaRPr lang="en-US" dirty="0">
              <a:solidFill>
                <a:schemeClr val="bg1"/>
              </a:solidFill>
            </a:endParaRPr>
          </a:p>
          <a:p>
            <a:pPr algn="ctr"/>
            <a:r>
              <a:rPr lang="en-US" dirty="0">
                <a:solidFill>
                  <a:schemeClr val="bg1"/>
                </a:solidFill>
              </a:rPr>
              <a:t>Routine access for external users at CERN and FAIR</a:t>
            </a:r>
          </a:p>
        </p:txBody>
      </p:sp>
      <p:pic>
        <p:nvPicPr>
          <p:cNvPr id="19" name="Picture 18">
            <a:extLst>
              <a:ext uri="{FF2B5EF4-FFF2-40B4-BE49-F238E27FC236}">
                <a16:creationId xmlns:a16="http://schemas.microsoft.com/office/drawing/2014/main" id="{F21DF2C0-0EAD-FB99-F58E-066B39DEA658}"/>
              </a:ext>
            </a:extLst>
          </p:cNvPr>
          <p:cNvPicPr>
            <a:picLocks noChangeAspect="1"/>
          </p:cNvPicPr>
          <p:nvPr/>
        </p:nvPicPr>
        <p:blipFill>
          <a:blip r:embed="rId2"/>
          <a:stretch>
            <a:fillRect/>
          </a:stretch>
        </p:blipFill>
        <p:spPr>
          <a:xfrm>
            <a:off x="5876846" y="4586925"/>
            <a:ext cx="5911954" cy="1591877"/>
          </a:xfrm>
          <a:prstGeom prst="rect">
            <a:avLst/>
          </a:prstGeom>
        </p:spPr>
      </p:pic>
      <p:pic>
        <p:nvPicPr>
          <p:cNvPr id="20" name="Picture 19">
            <a:extLst>
              <a:ext uri="{FF2B5EF4-FFF2-40B4-BE49-F238E27FC236}">
                <a16:creationId xmlns:a16="http://schemas.microsoft.com/office/drawing/2014/main" id="{8F78246C-3638-F4C6-8E51-6E322709B811}"/>
              </a:ext>
            </a:extLst>
          </p:cNvPr>
          <p:cNvPicPr>
            <a:picLocks noChangeAspect="1"/>
          </p:cNvPicPr>
          <p:nvPr/>
        </p:nvPicPr>
        <p:blipFill>
          <a:blip r:embed="rId3"/>
          <a:stretch>
            <a:fillRect/>
          </a:stretch>
        </p:blipFill>
        <p:spPr>
          <a:xfrm>
            <a:off x="403200" y="4556159"/>
            <a:ext cx="5231769" cy="1636905"/>
          </a:xfrm>
          <a:prstGeom prst="rect">
            <a:avLst/>
          </a:prstGeom>
        </p:spPr>
      </p:pic>
      <p:sp>
        <p:nvSpPr>
          <p:cNvPr id="21" name="TextBox 20">
            <a:extLst>
              <a:ext uri="{FF2B5EF4-FFF2-40B4-BE49-F238E27FC236}">
                <a16:creationId xmlns:a16="http://schemas.microsoft.com/office/drawing/2014/main" id="{F76FF225-0620-77F8-6548-BFA117670E7F}"/>
              </a:ext>
            </a:extLst>
          </p:cNvPr>
          <p:cNvSpPr txBox="1"/>
          <p:nvPr/>
        </p:nvSpPr>
        <p:spPr>
          <a:xfrm>
            <a:off x="1953928" y="4242267"/>
            <a:ext cx="1782539" cy="276999"/>
          </a:xfrm>
          <a:prstGeom prst="rect">
            <a:avLst/>
          </a:prstGeom>
          <a:noFill/>
        </p:spPr>
        <p:txBody>
          <a:bodyPr wrap="none" lIns="0" tIns="0" rIns="0" bIns="0" rtlCol="0">
            <a:spAutoFit/>
          </a:bodyPr>
          <a:lstStyle/>
          <a:p>
            <a:pPr algn="l"/>
            <a:r>
              <a:rPr lang="en-US" dirty="0"/>
              <a:t>Deliverables 5/31</a:t>
            </a:r>
          </a:p>
        </p:txBody>
      </p:sp>
      <p:sp>
        <p:nvSpPr>
          <p:cNvPr id="22" name="TextBox 21">
            <a:extLst>
              <a:ext uri="{FF2B5EF4-FFF2-40B4-BE49-F238E27FC236}">
                <a16:creationId xmlns:a16="http://schemas.microsoft.com/office/drawing/2014/main" id="{29E08199-52B8-CD6E-78CC-65E0FE60F6C0}"/>
              </a:ext>
            </a:extLst>
          </p:cNvPr>
          <p:cNvSpPr txBox="1"/>
          <p:nvPr/>
        </p:nvSpPr>
        <p:spPr>
          <a:xfrm>
            <a:off x="8237620" y="4244739"/>
            <a:ext cx="1615827" cy="276999"/>
          </a:xfrm>
          <a:prstGeom prst="rect">
            <a:avLst/>
          </a:prstGeom>
          <a:noFill/>
        </p:spPr>
        <p:txBody>
          <a:bodyPr wrap="none" lIns="0" tIns="0" rIns="0" bIns="0" rtlCol="0">
            <a:spAutoFit/>
          </a:bodyPr>
          <a:lstStyle/>
          <a:p>
            <a:pPr algn="l"/>
            <a:r>
              <a:rPr lang="en-US" dirty="0"/>
              <a:t>Milestones 6/23</a:t>
            </a:r>
          </a:p>
        </p:txBody>
      </p:sp>
      <p:sp>
        <p:nvSpPr>
          <p:cNvPr id="24" name="Right Brace 23">
            <a:extLst>
              <a:ext uri="{FF2B5EF4-FFF2-40B4-BE49-F238E27FC236}">
                <a16:creationId xmlns:a16="http://schemas.microsoft.com/office/drawing/2014/main" id="{E85EAE67-E393-AFC0-F0E7-A5C93315622C}"/>
              </a:ext>
            </a:extLst>
          </p:cNvPr>
          <p:cNvSpPr/>
          <p:nvPr/>
        </p:nvSpPr>
        <p:spPr>
          <a:xfrm rot="16200000">
            <a:off x="2199873" y="-607249"/>
            <a:ext cx="216928" cy="3934337"/>
          </a:xfrm>
          <a:prstGeom prst="rightBrace">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Right Brace 24">
            <a:extLst>
              <a:ext uri="{FF2B5EF4-FFF2-40B4-BE49-F238E27FC236}">
                <a16:creationId xmlns:a16="http://schemas.microsoft.com/office/drawing/2014/main" id="{61919193-9541-8FE1-79A2-EDD699892361}"/>
              </a:ext>
            </a:extLst>
          </p:cNvPr>
          <p:cNvSpPr/>
          <p:nvPr/>
        </p:nvSpPr>
        <p:spPr>
          <a:xfrm rot="16200000">
            <a:off x="8088262" y="-2485025"/>
            <a:ext cx="207011" cy="7698879"/>
          </a:xfrm>
          <a:prstGeom prst="rightBrace">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030" name="Picture 6">
            <a:extLst>
              <a:ext uri="{FF2B5EF4-FFF2-40B4-BE49-F238E27FC236}">
                <a16:creationId xmlns:a16="http://schemas.microsoft.com/office/drawing/2014/main" id="{D50B722A-A84E-2BF5-0320-00588022D7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6336" y="659253"/>
            <a:ext cx="1601674" cy="6219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EARTS">
            <a:extLst>
              <a:ext uri="{FF2B5EF4-FFF2-40B4-BE49-F238E27FC236}">
                <a16:creationId xmlns:a16="http://schemas.microsoft.com/office/drawing/2014/main" id="{8D1B597F-589F-7CCA-D7CE-D388121262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12861" y="445833"/>
            <a:ext cx="906724" cy="87045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EDA977B8-A898-A3CB-8648-249AE0D3A3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71679" y="478889"/>
            <a:ext cx="1195833" cy="829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1573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21" grpId="0"/>
      <p:bldP spid="22" grpId="0"/>
      <p:bldP spid="24"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318B5-B353-C43C-C07B-E7AD276A3557}"/>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C88AE62-97F6-15F9-2EDF-79931B16CAFF}"/>
              </a:ext>
            </a:extLst>
          </p:cNvPr>
          <p:cNvSpPr>
            <a:spLocks noGrp="1"/>
          </p:cNvSpPr>
          <p:nvPr>
            <p:ph type="title"/>
          </p:nvPr>
        </p:nvSpPr>
        <p:spPr>
          <a:xfrm>
            <a:off x="407989" y="373593"/>
            <a:ext cx="9110084" cy="1065742"/>
          </a:xfrm>
        </p:spPr>
        <p:txBody>
          <a:bodyPr/>
          <a:lstStyle/>
          <a:p>
            <a:r>
              <a:rPr lang="en-US" dirty="0"/>
              <a:t>Facility overview</a:t>
            </a:r>
          </a:p>
        </p:txBody>
      </p:sp>
      <p:sp>
        <p:nvSpPr>
          <p:cNvPr id="4" name="Date Placeholder 3">
            <a:extLst>
              <a:ext uri="{FF2B5EF4-FFF2-40B4-BE49-F238E27FC236}">
                <a16:creationId xmlns:a16="http://schemas.microsoft.com/office/drawing/2014/main" id="{778CFBC0-547C-E1C8-2115-B0B1037005A0}"/>
              </a:ext>
            </a:extLst>
          </p:cNvPr>
          <p:cNvSpPr>
            <a:spLocks noGrp="1"/>
          </p:cNvSpPr>
          <p:nvPr>
            <p:ph type="dt" sz="half" idx="14"/>
          </p:nvPr>
        </p:nvSpPr>
        <p:spPr/>
        <p:txBody>
          <a:bodyPr/>
          <a:lstStyle/>
          <a:p>
            <a:r>
              <a:rPr lang="de-CH"/>
              <a:t>12/02/2024</a:t>
            </a:r>
            <a:endParaRPr lang="en-US"/>
          </a:p>
        </p:txBody>
      </p:sp>
      <p:sp>
        <p:nvSpPr>
          <p:cNvPr id="5" name="Footer Placeholder 4">
            <a:extLst>
              <a:ext uri="{FF2B5EF4-FFF2-40B4-BE49-F238E27FC236}">
                <a16:creationId xmlns:a16="http://schemas.microsoft.com/office/drawing/2014/main" id="{6F044BAD-9A60-C76A-F7F0-8E2581E77080}"/>
              </a:ext>
            </a:extLst>
          </p:cNvPr>
          <p:cNvSpPr>
            <a:spLocks noGrp="1"/>
          </p:cNvSpPr>
          <p:nvPr>
            <p:ph type="ftr" sz="quarter" idx="15"/>
          </p:nvPr>
        </p:nvSpPr>
        <p:spPr/>
        <p:txBody>
          <a:bodyPr/>
          <a:lstStyle/>
          <a:p>
            <a:r>
              <a:rPr lang="en-US"/>
              <a:t>Eliott JOHNSON | Slow Extraction Workshop 2024</a:t>
            </a:r>
          </a:p>
        </p:txBody>
      </p:sp>
      <p:sp>
        <p:nvSpPr>
          <p:cNvPr id="6" name="Slide Number Placeholder 5">
            <a:extLst>
              <a:ext uri="{FF2B5EF4-FFF2-40B4-BE49-F238E27FC236}">
                <a16:creationId xmlns:a16="http://schemas.microsoft.com/office/drawing/2014/main" id="{1EB42A95-4044-4932-77AA-D898D051BF7F}"/>
              </a:ext>
            </a:extLst>
          </p:cNvPr>
          <p:cNvSpPr>
            <a:spLocks noGrp="1"/>
          </p:cNvSpPr>
          <p:nvPr>
            <p:ph type="sldNum" sz="quarter" idx="16"/>
          </p:nvPr>
        </p:nvSpPr>
        <p:spPr/>
        <p:txBody>
          <a:bodyPr/>
          <a:lstStyle/>
          <a:p>
            <a:fld id="{874B52BB-ACDE-904E-A559-8EF2DA0CDFCF}" type="slidenum">
              <a:rPr lang="en-US" smtClean="0"/>
              <a:t>7</a:t>
            </a:fld>
            <a:endParaRPr lang="en-US"/>
          </a:p>
        </p:txBody>
      </p:sp>
      <p:pic>
        <p:nvPicPr>
          <p:cNvPr id="13" name="Picture 12" descr="Diagram&#10;&#10;Description automatically generated">
            <a:extLst>
              <a:ext uri="{FF2B5EF4-FFF2-40B4-BE49-F238E27FC236}">
                <a16:creationId xmlns:a16="http://schemas.microsoft.com/office/drawing/2014/main" id="{60603E96-6C43-66D2-A457-619170C92F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7481" y="1157387"/>
            <a:ext cx="9784519" cy="5113727"/>
          </a:xfrm>
          <a:prstGeom prst="rect">
            <a:avLst/>
          </a:prstGeom>
        </p:spPr>
      </p:pic>
      <p:sp>
        <p:nvSpPr>
          <p:cNvPr id="14" name="Content Placeholder 4">
            <a:extLst>
              <a:ext uri="{FF2B5EF4-FFF2-40B4-BE49-F238E27FC236}">
                <a16:creationId xmlns:a16="http://schemas.microsoft.com/office/drawing/2014/main" id="{B3DA47B9-C996-2A4B-540D-6E9B40FB912C}"/>
              </a:ext>
            </a:extLst>
          </p:cNvPr>
          <p:cNvSpPr txBox="1">
            <a:spLocks/>
          </p:cNvSpPr>
          <p:nvPr/>
        </p:nvSpPr>
        <p:spPr>
          <a:xfrm>
            <a:off x="407988" y="1598658"/>
            <a:ext cx="2841088" cy="4608512"/>
          </a:xfrm>
          <a:prstGeom prst="rect">
            <a:avLst/>
          </a:prstGeom>
        </p:spPr>
        <p:txBody>
          <a:bodyPr/>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GB" sz="2800" dirty="0">
                <a:solidFill>
                  <a:srgbClr val="6D75B6"/>
                </a:solidFill>
              </a:rPr>
              <a:t>LINAC 3</a:t>
            </a:r>
          </a:p>
          <a:p>
            <a:pPr marL="342900" indent="-342900">
              <a:buFont typeface="Arial" panose="020B0604020202020204" pitchFamily="34" charset="0"/>
              <a:buChar char="•"/>
            </a:pPr>
            <a:r>
              <a:rPr lang="en-GB" sz="2800" dirty="0">
                <a:solidFill>
                  <a:srgbClr val="6D75B6"/>
                </a:solidFill>
              </a:rPr>
              <a:t>LEIR</a:t>
            </a:r>
          </a:p>
          <a:p>
            <a:pPr marL="342900" indent="-342900">
              <a:buFont typeface="Arial" panose="020B0604020202020204" pitchFamily="34" charset="0"/>
              <a:buChar char="•"/>
            </a:pPr>
            <a:r>
              <a:rPr lang="en-GB" sz="2800" dirty="0">
                <a:solidFill>
                  <a:srgbClr val="C8007D"/>
                </a:solidFill>
              </a:rPr>
              <a:t>PS</a:t>
            </a:r>
          </a:p>
          <a:p>
            <a:pPr marL="342900" indent="-342900">
              <a:buFont typeface="Arial" panose="020B0604020202020204" pitchFamily="34" charset="0"/>
              <a:buChar char="•"/>
            </a:pPr>
            <a:r>
              <a:rPr lang="en-GB" sz="2800" dirty="0">
                <a:solidFill>
                  <a:srgbClr val="C8087E"/>
                </a:solidFill>
              </a:rPr>
              <a:t>East Area</a:t>
            </a:r>
          </a:p>
        </p:txBody>
      </p:sp>
    </p:spTree>
    <p:extLst>
      <p:ext uri="{BB962C8B-B14F-4D97-AF65-F5344CB8AC3E}">
        <p14:creationId xmlns:p14="http://schemas.microsoft.com/office/powerpoint/2010/main" val="29665849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D279D63-D4F9-CAAB-7A81-8A04B6C6EB29}"/>
              </a:ext>
            </a:extLst>
          </p:cNvPr>
          <p:cNvSpPr>
            <a:spLocks noGrp="1"/>
          </p:cNvSpPr>
          <p:nvPr>
            <p:ph type="dt" sz="half" idx="14"/>
          </p:nvPr>
        </p:nvSpPr>
        <p:spPr/>
        <p:txBody>
          <a:bodyPr/>
          <a:lstStyle/>
          <a:p>
            <a:r>
              <a:rPr lang="de-CH"/>
              <a:t>12/02/2024</a:t>
            </a:r>
            <a:endParaRPr lang="en-US"/>
          </a:p>
        </p:txBody>
      </p:sp>
      <p:sp>
        <p:nvSpPr>
          <p:cNvPr id="6" name="Footer Placeholder 5">
            <a:extLst>
              <a:ext uri="{FF2B5EF4-FFF2-40B4-BE49-F238E27FC236}">
                <a16:creationId xmlns:a16="http://schemas.microsoft.com/office/drawing/2014/main" id="{9EA9B0A3-D501-7837-7FA9-4AAF815B485B}"/>
              </a:ext>
            </a:extLst>
          </p:cNvPr>
          <p:cNvSpPr>
            <a:spLocks noGrp="1"/>
          </p:cNvSpPr>
          <p:nvPr>
            <p:ph type="ftr" sz="quarter" idx="15"/>
          </p:nvPr>
        </p:nvSpPr>
        <p:spPr/>
        <p:txBody>
          <a:bodyPr/>
          <a:lstStyle/>
          <a:p>
            <a:r>
              <a:rPr lang="en-US"/>
              <a:t>Eliott JOHNSON | Slow Extraction Workshop 2024</a:t>
            </a:r>
          </a:p>
        </p:txBody>
      </p:sp>
      <p:sp>
        <p:nvSpPr>
          <p:cNvPr id="7" name="Slide Number Placeholder 6">
            <a:extLst>
              <a:ext uri="{FF2B5EF4-FFF2-40B4-BE49-F238E27FC236}">
                <a16:creationId xmlns:a16="http://schemas.microsoft.com/office/drawing/2014/main" id="{2E5019EE-F47F-6656-0E13-D87044AB7CED}"/>
              </a:ext>
            </a:extLst>
          </p:cNvPr>
          <p:cNvSpPr>
            <a:spLocks noGrp="1"/>
          </p:cNvSpPr>
          <p:nvPr>
            <p:ph type="sldNum" sz="quarter" idx="16"/>
          </p:nvPr>
        </p:nvSpPr>
        <p:spPr/>
        <p:txBody>
          <a:bodyPr/>
          <a:lstStyle/>
          <a:p>
            <a:fld id="{874B52BB-ACDE-904E-A559-8EF2DA0CDFCF}" type="slidenum">
              <a:rPr lang="en-US" smtClean="0"/>
              <a:t>8</a:t>
            </a:fld>
            <a:endParaRPr lang="en-US"/>
          </a:p>
        </p:txBody>
      </p:sp>
      <p:sp>
        <p:nvSpPr>
          <p:cNvPr id="8" name="Title 1">
            <a:extLst>
              <a:ext uri="{FF2B5EF4-FFF2-40B4-BE49-F238E27FC236}">
                <a16:creationId xmlns:a16="http://schemas.microsoft.com/office/drawing/2014/main" id="{16167415-B919-280B-B55D-712B4A48B9E1}"/>
              </a:ext>
            </a:extLst>
          </p:cNvPr>
          <p:cNvSpPr txBox="1">
            <a:spLocks/>
          </p:cNvSpPr>
          <p:nvPr/>
        </p:nvSpPr>
        <p:spPr>
          <a:xfrm>
            <a:off x="407987" y="424005"/>
            <a:ext cx="5616574" cy="10657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endParaRPr lang="en-US"/>
          </a:p>
        </p:txBody>
      </p:sp>
      <p:pic>
        <p:nvPicPr>
          <p:cNvPr id="9" name="Picture 8">
            <a:extLst>
              <a:ext uri="{FF2B5EF4-FFF2-40B4-BE49-F238E27FC236}">
                <a16:creationId xmlns:a16="http://schemas.microsoft.com/office/drawing/2014/main" id="{60BE4750-4065-FC95-D206-FA39A258C501}"/>
              </a:ext>
            </a:extLst>
          </p:cNvPr>
          <p:cNvPicPr>
            <a:picLocks noChangeAspect="1"/>
          </p:cNvPicPr>
          <p:nvPr/>
        </p:nvPicPr>
        <p:blipFill rotWithShape="1">
          <a:blip r:embed="rId2"/>
          <a:srcRect t="4668" r="6219"/>
          <a:stretch/>
        </p:blipFill>
        <p:spPr>
          <a:xfrm>
            <a:off x="0" y="0"/>
            <a:ext cx="12189807" cy="6372461"/>
          </a:xfrm>
          <a:prstGeom prst="rect">
            <a:avLst/>
          </a:prstGeom>
        </p:spPr>
      </p:pic>
      <p:sp>
        <p:nvSpPr>
          <p:cNvPr id="10" name="TextBox 9">
            <a:extLst>
              <a:ext uri="{FF2B5EF4-FFF2-40B4-BE49-F238E27FC236}">
                <a16:creationId xmlns:a16="http://schemas.microsoft.com/office/drawing/2014/main" id="{8B04FACD-5D07-4FE7-E5DC-8FF74ED5D6BC}"/>
              </a:ext>
            </a:extLst>
          </p:cNvPr>
          <p:cNvSpPr txBox="1"/>
          <p:nvPr/>
        </p:nvSpPr>
        <p:spPr>
          <a:xfrm>
            <a:off x="457146" y="3446018"/>
            <a:ext cx="550398" cy="503590"/>
          </a:xfrm>
          <a:prstGeom prst="rect">
            <a:avLst/>
          </a:prstGeom>
          <a:solidFill>
            <a:schemeClr val="bg1"/>
          </a:solidFill>
          <a:ln>
            <a:solidFill>
              <a:schemeClr val="tx2"/>
            </a:solidFill>
          </a:ln>
        </p:spPr>
        <p:txBody>
          <a:bodyPr wrap="none" lIns="36000" tIns="36000" rIns="36000" bIns="36000" rtlCol="0">
            <a:spAutoFit/>
          </a:bodyPr>
          <a:lstStyle/>
          <a:p>
            <a:pPr algn="l"/>
            <a:r>
              <a:rPr lang="en-US" sz="2800" dirty="0">
                <a:solidFill>
                  <a:schemeClr val="tx2"/>
                </a:solidFill>
              </a:rPr>
              <a:t>PS</a:t>
            </a:r>
          </a:p>
        </p:txBody>
      </p:sp>
      <p:sp>
        <p:nvSpPr>
          <p:cNvPr id="13" name="Down Arrow 12">
            <a:extLst>
              <a:ext uri="{FF2B5EF4-FFF2-40B4-BE49-F238E27FC236}">
                <a16:creationId xmlns:a16="http://schemas.microsoft.com/office/drawing/2014/main" id="{AA19447D-3AC2-FA8F-2B7F-C59969E7BAEF}"/>
              </a:ext>
            </a:extLst>
          </p:cNvPr>
          <p:cNvSpPr/>
          <p:nvPr/>
        </p:nvSpPr>
        <p:spPr>
          <a:xfrm rot="16844558">
            <a:off x="2449058" y="3058124"/>
            <a:ext cx="140677" cy="741751"/>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B9D813A-B834-FBD4-9910-CC28918EB0FF}"/>
              </a:ext>
            </a:extLst>
          </p:cNvPr>
          <p:cNvSpPr txBox="1"/>
          <p:nvPr/>
        </p:nvSpPr>
        <p:spPr>
          <a:xfrm rot="528087">
            <a:off x="2289016" y="2809076"/>
            <a:ext cx="693066" cy="503590"/>
          </a:xfrm>
          <a:prstGeom prst="rect">
            <a:avLst/>
          </a:prstGeom>
          <a:solidFill>
            <a:schemeClr val="bg1"/>
          </a:solidFill>
          <a:ln>
            <a:solidFill>
              <a:schemeClr val="tx2"/>
            </a:solidFill>
          </a:ln>
        </p:spPr>
        <p:txBody>
          <a:bodyPr wrap="none" lIns="36000" tIns="36000" rIns="36000" bIns="36000" rtlCol="0">
            <a:spAutoFit/>
          </a:bodyPr>
          <a:lstStyle/>
          <a:p>
            <a:pPr algn="l"/>
            <a:r>
              <a:rPr lang="en-US" sz="2800" dirty="0">
                <a:solidFill>
                  <a:schemeClr val="tx2"/>
                </a:solidFill>
              </a:rPr>
              <a:t>F61</a:t>
            </a:r>
          </a:p>
        </p:txBody>
      </p:sp>
      <p:sp>
        <p:nvSpPr>
          <p:cNvPr id="15" name="Down Arrow 14">
            <a:extLst>
              <a:ext uri="{FF2B5EF4-FFF2-40B4-BE49-F238E27FC236}">
                <a16:creationId xmlns:a16="http://schemas.microsoft.com/office/drawing/2014/main" id="{BE3E7C20-12C9-918F-7DE9-79ED12B8A1EF}"/>
              </a:ext>
            </a:extLst>
          </p:cNvPr>
          <p:cNvSpPr/>
          <p:nvPr/>
        </p:nvSpPr>
        <p:spPr>
          <a:xfrm rot="17028590">
            <a:off x="4960060" y="2870526"/>
            <a:ext cx="117861" cy="2148019"/>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a:extLst>
              <a:ext uri="{FF2B5EF4-FFF2-40B4-BE49-F238E27FC236}">
                <a16:creationId xmlns:a16="http://schemas.microsoft.com/office/drawing/2014/main" id="{E6C4BE64-CDEA-1C5E-5215-520B44D7AA8C}"/>
              </a:ext>
            </a:extLst>
          </p:cNvPr>
          <p:cNvSpPr/>
          <p:nvPr/>
        </p:nvSpPr>
        <p:spPr>
          <a:xfrm rot="16737652">
            <a:off x="7977154" y="3516896"/>
            <a:ext cx="117861" cy="2148019"/>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B85C804-5F7B-4BD1-3C9C-3E8B5DFD4CC5}"/>
              </a:ext>
            </a:extLst>
          </p:cNvPr>
          <p:cNvSpPr txBox="1"/>
          <p:nvPr/>
        </p:nvSpPr>
        <p:spPr>
          <a:xfrm rot="581346">
            <a:off x="6345641" y="3630942"/>
            <a:ext cx="693066" cy="503590"/>
          </a:xfrm>
          <a:prstGeom prst="rect">
            <a:avLst/>
          </a:prstGeom>
          <a:solidFill>
            <a:schemeClr val="bg1"/>
          </a:solidFill>
          <a:ln>
            <a:solidFill>
              <a:schemeClr val="tx2"/>
            </a:solidFill>
          </a:ln>
        </p:spPr>
        <p:txBody>
          <a:bodyPr wrap="none" lIns="36000" tIns="36000" rIns="36000" bIns="36000" rtlCol="0">
            <a:spAutoFit/>
          </a:bodyPr>
          <a:lstStyle/>
          <a:p>
            <a:pPr algn="l"/>
            <a:r>
              <a:rPr lang="en-US" sz="2800" dirty="0">
                <a:solidFill>
                  <a:schemeClr val="tx2"/>
                </a:solidFill>
              </a:rPr>
              <a:t>T08</a:t>
            </a:r>
          </a:p>
        </p:txBody>
      </p:sp>
      <p:sp>
        <p:nvSpPr>
          <p:cNvPr id="18" name="TextBox 17">
            <a:extLst>
              <a:ext uri="{FF2B5EF4-FFF2-40B4-BE49-F238E27FC236}">
                <a16:creationId xmlns:a16="http://schemas.microsoft.com/office/drawing/2014/main" id="{2F2DCA90-8664-9B56-E75D-0F48FCA42914}"/>
              </a:ext>
            </a:extLst>
          </p:cNvPr>
          <p:cNvSpPr txBox="1"/>
          <p:nvPr/>
        </p:nvSpPr>
        <p:spPr>
          <a:xfrm>
            <a:off x="8112657" y="3909294"/>
            <a:ext cx="1189997" cy="503590"/>
          </a:xfrm>
          <a:prstGeom prst="rect">
            <a:avLst/>
          </a:prstGeom>
          <a:solidFill>
            <a:schemeClr val="bg1"/>
          </a:solidFill>
          <a:ln>
            <a:solidFill>
              <a:schemeClr val="tx2"/>
            </a:solidFill>
          </a:ln>
        </p:spPr>
        <p:txBody>
          <a:bodyPr wrap="none" lIns="36000" tIns="36000" rIns="36000" bIns="36000" rtlCol="0">
            <a:spAutoFit/>
          </a:bodyPr>
          <a:lstStyle/>
          <a:p>
            <a:pPr algn="l"/>
            <a:r>
              <a:rPr lang="en-US" sz="2800" dirty="0">
                <a:solidFill>
                  <a:schemeClr val="tx2"/>
                </a:solidFill>
              </a:rPr>
              <a:t>IRRAD</a:t>
            </a:r>
          </a:p>
        </p:txBody>
      </p:sp>
      <p:sp>
        <p:nvSpPr>
          <p:cNvPr id="19" name="TextBox 18">
            <a:extLst>
              <a:ext uri="{FF2B5EF4-FFF2-40B4-BE49-F238E27FC236}">
                <a16:creationId xmlns:a16="http://schemas.microsoft.com/office/drawing/2014/main" id="{1B046BB6-3989-3EDA-D573-3BF7A2087C3C}"/>
              </a:ext>
            </a:extLst>
          </p:cNvPr>
          <p:cNvSpPr txBox="1"/>
          <p:nvPr/>
        </p:nvSpPr>
        <p:spPr>
          <a:xfrm>
            <a:off x="9758783" y="4178923"/>
            <a:ext cx="1390372" cy="503590"/>
          </a:xfrm>
          <a:prstGeom prst="rect">
            <a:avLst/>
          </a:prstGeom>
          <a:solidFill>
            <a:schemeClr val="bg1"/>
          </a:solidFill>
          <a:ln>
            <a:solidFill>
              <a:schemeClr val="tx2"/>
            </a:solidFill>
          </a:ln>
        </p:spPr>
        <p:txBody>
          <a:bodyPr wrap="none" lIns="36000" tIns="36000" rIns="36000" bIns="36000" rtlCol="0">
            <a:spAutoFit/>
          </a:bodyPr>
          <a:lstStyle/>
          <a:p>
            <a:pPr algn="l"/>
            <a:r>
              <a:rPr lang="en-US" sz="2800" dirty="0">
                <a:solidFill>
                  <a:schemeClr val="tx2"/>
                </a:solidFill>
              </a:rPr>
              <a:t>CHARM</a:t>
            </a:r>
          </a:p>
        </p:txBody>
      </p:sp>
      <p:sp>
        <p:nvSpPr>
          <p:cNvPr id="20" name="TextBox 19">
            <a:extLst>
              <a:ext uri="{FF2B5EF4-FFF2-40B4-BE49-F238E27FC236}">
                <a16:creationId xmlns:a16="http://schemas.microsoft.com/office/drawing/2014/main" id="{D977A135-07B7-02C6-92AC-9AA72289A77F}"/>
              </a:ext>
            </a:extLst>
          </p:cNvPr>
          <p:cNvSpPr txBox="1"/>
          <p:nvPr/>
        </p:nvSpPr>
        <p:spPr>
          <a:xfrm>
            <a:off x="423437" y="270095"/>
            <a:ext cx="3005563" cy="811367"/>
          </a:xfrm>
          <a:prstGeom prst="rect">
            <a:avLst/>
          </a:prstGeom>
          <a:solidFill>
            <a:schemeClr val="bg1"/>
          </a:solidFill>
          <a:ln>
            <a:solidFill>
              <a:schemeClr val="tx2"/>
            </a:solidFill>
          </a:ln>
        </p:spPr>
        <p:txBody>
          <a:bodyPr wrap="square" lIns="36000" tIns="36000" rIns="36000" bIns="36000" rtlCol="0">
            <a:spAutoFit/>
          </a:bodyPr>
          <a:lstStyle/>
          <a:p>
            <a:pPr algn="ctr"/>
            <a:r>
              <a:rPr lang="en-US" sz="4800" dirty="0">
                <a:solidFill>
                  <a:schemeClr val="tx2"/>
                </a:solidFill>
              </a:rPr>
              <a:t>East Area</a:t>
            </a:r>
          </a:p>
        </p:txBody>
      </p:sp>
    </p:spTree>
    <p:extLst>
      <p:ext uri="{BB962C8B-B14F-4D97-AF65-F5344CB8AC3E}">
        <p14:creationId xmlns:p14="http://schemas.microsoft.com/office/powerpoint/2010/main" val="360977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18C5C82-E910-8637-A315-05D7DE6CBFB5}"/>
              </a:ext>
            </a:extLst>
          </p:cNvPr>
          <p:cNvPicPr>
            <a:picLocks noChangeAspect="1"/>
          </p:cNvPicPr>
          <p:nvPr/>
        </p:nvPicPr>
        <p:blipFill rotWithShape="1">
          <a:blip r:embed="rId3">
            <a:alphaModFix/>
          </a:blip>
          <a:srcRect l="12430" t="50210" r="72943" b="36547"/>
          <a:stretch/>
        </p:blipFill>
        <p:spPr>
          <a:xfrm>
            <a:off x="271525" y="914401"/>
            <a:ext cx="11648949" cy="5423920"/>
          </a:xfrm>
          <a:prstGeom prst="rect">
            <a:avLst/>
          </a:prstGeom>
        </p:spPr>
      </p:pic>
      <p:sp>
        <p:nvSpPr>
          <p:cNvPr id="2" name="Date Placeholder 1">
            <a:extLst>
              <a:ext uri="{FF2B5EF4-FFF2-40B4-BE49-F238E27FC236}">
                <a16:creationId xmlns:a16="http://schemas.microsoft.com/office/drawing/2014/main" id="{E156B0C9-AFB9-44F6-8FF1-4949F6D5B6ED}"/>
              </a:ext>
            </a:extLst>
          </p:cNvPr>
          <p:cNvSpPr>
            <a:spLocks noGrp="1"/>
          </p:cNvSpPr>
          <p:nvPr>
            <p:ph type="dt" sz="half" idx="10"/>
          </p:nvPr>
        </p:nvSpPr>
        <p:spPr/>
        <p:txBody>
          <a:bodyPr/>
          <a:lstStyle/>
          <a:p>
            <a:r>
              <a:rPr lang="en-US"/>
              <a:t>25.10.2022</a:t>
            </a:r>
            <a:endParaRPr lang="en-US" dirty="0"/>
          </a:p>
        </p:txBody>
      </p:sp>
      <p:sp>
        <p:nvSpPr>
          <p:cNvPr id="3" name="Footer Placeholder 2">
            <a:extLst>
              <a:ext uri="{FF2B5EF4-FFF2-40B4-BE49-F238E27FC236}">
                <a16:creationId xmlns:a16="http://schemas.microsoft.com/office/drawing/2014/main" id="{9ACD70FC-33A9-43E1-900E-82DB2DE4BBB1}"/>
              </a:ext>
            </a:extLst>
          </p:cNvPr>
          <p:cNvSpPr>
            <a:spLocks noGrp="1"/>
          </p:cNvSpPr>
          <p:nvPr>
            <p:ph type="ftr" sz="quarter" idx="11"/>
          </p:nvPr>
        </p:nvSpPr>
        <p:spPr/>
        <p:txBody>
          <a:bodyPr/>
          <a:lstStyle/>
          <a:p>
            <a:r>
              <a:rPr lang="en-GB"/>
              <a:t>E. JOHNSON | Ion transport to the East Area for CHIMERA</a:t>
            </a:r>
            <a:endParaRPr lang="en-US" dirty="0"/>
          </a:p>
        </p:txBody>
      </p:sp>
      <p:sp>
        <p:nvSpPr>
          <p:cNvPr id="4" name="Slide Number Placeholder 3">
            <a:extLst>
              <a:ext uri="{FF2B5EF4-FFF2-40B4-BE49-F238E27FC236}">
                <a16:creationId xmlns:a16="http://schemas.microsoft.com/office/drawing/2014/main" id="{42F154E1-6F6F-42C7-A68D-43C5C7DA001D}"/>
              </a:ext>
            </a:extLst>
          </p:cNvPr>
          <p:cNvSpPr>
            <a:spLocks noGrp="1"/>
          </p:cNvSpPr>
          <p:nvPr>
            <p:ph type="sldNum" sz="quarter" idx="12"/>
          </p:nvPr>
        </p:nvSpPr>
        <p:spPr/>
        <p:txBody>
          <a:bodyPr/>
          <a:lstStyle/>
          <a:p>
            <a:fld id="{36B5EA5A-BC32-A742-B11B-8E7414D5B535}" type="slidenum">
              <a:rPr lang="en-US" smtClean="0"/>
              <a:pPr/>
              <a:t>9</a:t>
            </a:fld>
            <a:endParaRPr lang="en-US" dirty="0"/>
          </a:p>
        </p:txBody>
      </p:sp>
      <p:sp>
        <p:nvSpPr>
          <p:cNvPr id="10" name="Oval 9">
            <a:extLst>
              <a:ext uri="{FF2B5EF4-FFF2-40B4-BE49-F238E27FC236}">
                <a16:creationId xmlns:a16="http://schemas.microsoft.com/office/drawing/2014/main" id="{2D5B0DC2-746A-4A3F-8211-1194FE2DA9C4}"/>
              </a:ext>
            </a:extLst>
          </p:cNvPr>
          <p:cNvSpPr/>
          <p:nvPr/>
        </p:nvSpPr>
        <p:spPr>
          <a:xfrm rot="6126632">
            <a:off x="8571864" y="3013708"/>
            <a:ext cx="1019142" cy="8305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7EB89A19-561A-4A07-B5CE-F624F39F205F}"/>
              </a:ext>
            </a:extLst>
          </p:cNvPr>
          <p:cNvSpPr/>
          <p:nvPr/>
        </p:nvSpPr>
        <p:spPr>
          <a:xfrm rot="6126632">
            <a:off x="8491966" y="3823609"/>
            <a:ext cx="739116" cy="72767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ZoneTexte 1">
            <a:extLst>
              <a:ext uri="{FF2B5EF4-FFF2-40B4-BE49-F238E27FC236}">
                <a16:creationId xmlns:a16="http://schemas.microsoft.com/office/drawing/2014/main" id="{44999FD9-5445-4F7B-9910-72DD7A8299FD}"/>
              </a:ext>
            </a:extLst>
          </p:cNvPr>
          <p:cNvSpPr txBox="1"/>
          <p:nvPr/>
        </p:nvSpPr>
        <p:spPr>
          <a:xfrm>
            <a:off x="170144" y="72672"/>
            <a:ext cx="6285896" cy="646331"/>
          </a:xfrm>
          <a:prstGeom prst="rect">
            <a:avLst/>
          </a:prstGeom>
          <a:noFill/>
        </p:spPr>
        <p:txBody>
          <a:bodyPr wrap="square" rtlCol="0">
            <a:spAutoFit/>
          </a:bodyPr>
          <a:lst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GB" sz="3600" b="1" dirty="0">
                <a:latin typeface="Arial" panose="020B0604020202020204" pitchFamily="34" charset="0"/>
                <a:cs typeface="Arial" panose="020B0604020202020204" pitchFamily="34" charset="0"/>
              </a:rPr>
              <a:t>East area – </a:t>
            </a:r>
            <a:r>
              <a:rPr lang="en-GB" sz="3600" b="1" dirty="0">
                <a:solidFill>
                  <a:srgbClr val="FF0080"/>
                </a:solidFill>
                <a:latin typeface="Arial" panose="020B0604020202020204" pitchFamily="34" charset="0"/>
                <a:cs typeface="Arial" panose="020B0604020202020204" pitchFamily="34" charset="0"/>
              </a:rPr>
              <a:t>F61 transfer line</a:t>
            </a:r>
            <a:endParaRPr lang="en-GB" sz="3200" dirty="0">
              <a:solidFill>
                <a:srgbClr val="FF0080"/>
              </a:solidFill>
              <a:latin typeface="Arial" panose="020B0604020202020204" pitchFamily="34" charset="0"/>
              <a:cs typeface="Arial" panose="020B0604020202020204" pitchFamily="34" charset="0"/>
            </a:endParaRPr>
          </a:p>
        </p:txBody>
      </p:sp>
      <p:sp>
        <p:nvSpPr>
          <p:cNvPr id="14" name="Oval 13">
            <a:extLst>
              <a:ext uri="{FF2B5EF4-FFF2-40B4-BE49-F238E27FC236}">
                <a16:creationId xmlns:a16="http://schemas.microsoft.com/office/drawing/2014/main" id="{15672762-F705-CBE1-DC12-EEB3C2A62B01}"/>
              </a:ext>
            </a:extLst>
          </p:cNvPr>
          <p:cNvSpPr/>
          <p:nvPr/>
        </p:nvSpPr>
        <p:spPr>
          <a:xfrm rot="6038908">
            <a:off x="4386686" y="2315368"/>
            <a:ext cx="865541" cy="1391241"/>
          </a:xfrm>
          <a:prstGeom prst="ellipse">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82DDD08D-46CA-D693-1E18-F9D5727B6A36}"/>
              </a:ext>
            </a:extLst>
          </p:cNvPr>
          <p:cNvSpPr txBox="1"/>
          <p:nvPr/>
        </p:nvSpPr>
        <p:spPr>
          <a:xfrm>
            <a:off x="3851795" y="2180132"/>
            <a:ext cx="2316907" cy="349702"/>
          </a:xfrm>
          <a:prstGeom prst="rect">
            <a:avLst/>
          </a:prstGeom>
          <a:solidFill>
            <a:schemeClr val="bg1"/>
          </a:solidFill>
          <a:ln w="19050">
            <a:solidFill>
              <a:schemeClr val="tx2"/>
            </a:solidFill>
          </a:ln>
        </p:spPr>
        <p:txBody>
          <a:bodyPr wrap="none" lIns="36000" tIns="36000" rIns="36000" bIns="36000" rtlCol="0">
            <a:spAutoFit/>
          </a:bodyPr>
          <a:lstStyle/>
          <a:p>
            <a:pPr algn="l"/>
            <a:r>
              <a:rPr lang="en-GB" dirty="0">
                <a:solidFill>
                  <a:srgbClr val="0F5BFF"/>
                </a:solidFill>
              </a:rPr>
              <a:t>Dump Bending Dipole</a:t>
            </a:r>
          </a:p>
        </p:txBody>
      </p:sp>
      <p:sp>
        <p:nvSpPr>
          <p:cNvPr id="16" name="Down Arrow 15">
            <a:extLst>
              <a:ext uri="{FF2B5EF4-FFF2-40B4-BE49-F238E27FC236}">
                <a16:creationId xmlns:a16="http://schemas.microsoft.com/office/drawing/2014/main" id="{0A7F71F5-E18E-45B0-C9C2-6D3BCBFD2B39}"/>
              </a:ext>
            </a:extLst>
          </p:cNvPr>
          <p:cNvSpPr/>
          <p:nvPr/>
        </p:nvSpPr>
        <p:spPr>
          <a:xfrm rot="16722095">
            <a:off x="6955873" y="2210450"/>
            <a:ext cx="117861" cy="2148019"/>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a:extLst>
              <a:ext uri="{FF2B5EF4-FFF2-40B4-BE49-F238E27FC236}">
                <a16:creationId xmlns:a16="http://schemas.microsoft.com/office/drawing/2014/main" id="{C067FA6E-2DBE-C462-DF52-774ABC4A97A0}"/>
              </a:ext>
            </a:extLst>
          </p:cNvPr>
          <p:cNvSpPr/>
          <p:nvPr/>
        </p:nvSpPr>
        <p:spPr>
          <a:xfrm rot="17144758">
            <a:off x="7351706" y="2569862"/>
            <a:ext cx="117861" cy="2148019"/>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65D46B1-D6A6-C35D-7B2A-78D26B816DC0}"/>
              </a:ext>
            </a:extLst>
          </p:cNvPr>
          <p:cNvSpPr txBox="1"/>
          <p:nvPr/>
        </p:nvSpPr>
        <p:spPr>
          <a:xfrm>
            <a:off x="2459487" y="1455906"/>
            <a:ext cx="693066" cy="503590"/>
          </a:xfrm>
          <a:prstGeom prst="rect">
            <a:avLst/>
          </a:prstGeom>
          <a:solidFill>
            <a:schemeClr val="bg1"/>
          </a:solidFill>
          <a:ln>
            <a:solidFill>
              <a:schemeClr val="tx2"/>
            </a:solidFill>
          </a:ln>
        </p:spPr>
        <p:txBody>
          <a:bodyPr wrap="none" lIns="36000" tIns="36000" rIns="36000" bIns="36000" rtlCol="0">
            <a:spAutoFit/>
          </a:bodyPr>
          <a:lstStyle/>
          <a:p>
            <a:pPr algn="l"/>
            <a:r>
              <a:rPr lang="en-US" sz="2800" dirty="0">
                <a:solidFill>
                  <a:schemeClr val="tx2"/>
                </a:solidFill>
              </a:rPr>
              <a:t>F61</a:t>
            </a:r>
          </a:p>
        </p:txBody>
      </p:sp>
    </p:spTree>
    <p:extLst>
      <p:ext uri="{BB962C8B-B14F-4D97-AF65-F5344CB8AC3E}">
        <p14:creationId xmlns:p14="http://schemas.microsoft.com/office/powerpoint/2010/main" val="3547947537"/>
      </p:ext>
    </p:extLst>
  </p:cSld>
  <p:clrMapOvr>
    <a:masterClrMapping/>
  </p:clrMapOvr>
</p:sld>
</file>

<file path=ppt/theme/theme1.xml><?xml version="1.0" encoding="utf-8"?>
<a:theme xmlns:a="http://schemas.openxmlformats.org/drawingml/2006/main" name="cern_corporate">
  <a:themeElements>
    <a:clrScheme name="Custom 17">
      <a:dk1>
        <a:srgbClr val="0033A0"/>
      </a:dk1>
      <a:lt1>
        <a:srgbClr val="FFFFFF"/>
      </a:lt1>
      <a:dk2>
        <a:srgbClr val="2F2F2F"/>
      </a:dk2>
      <a:lt2>
        <a:srgbClr val="F8F8F8"/>
      </a:lt2>
      <a:accent1>
        <a:srgbClr val="0033A0"/>
      </a:accent1>
      <a:accent2>
        <a:srgbClr val="61C4D3"/>
      </a:accent2>
      <a:accent3>
        <a:srgbClr val="E15E32"/>
      </a:accent3>
      <a:accent4>
        <a:srgbClr val="BEBECB"/>
      </a:accent4>
      <a:accent5>
        <a:srgbClr val="6E2466"/>
      </a:accent5>
      <a:accent6>
        <a:srgbClr val="1C446A"/>
      </a:accent6>
      <a:hlink>
        <a:srgbClr val="6D2466"/>
      </a:hlink>
      <a:folHlink>
        <a:srgbClr val="61C4D3"/>
      </a:folHlink>
    </a:clrScheme>
    <a:fontScheme name="C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cern_corporate" id="{B619C205-1CAC-004E-B952-97BD7C07420C}" vid="{DC5B359F-9D40-B840-87CC-9C3AAE493F7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cern_corporate</Template>
  <TotalTime>3057</TotalTime>
  <Words>1936</Words>
  <Application>Microsoft Macintosh PowerPoint</Application>
  <PresentationFormat>Widescreen</PresentationFormat>
  <Paragraphs>381</Paragraphs>
  <Slides>38</Slides>
  <Notes>4</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Arial</vt:lpstr>
      <vt:lpstr>Calibri</vt:lpstr>
      <vt:lpstr>Cambria Math</vt:lpstr>
      <vt:lpstr>cern_corporate</vt:lpstr>
      <vt:lpstr>A VHE ion beam irradiation facility at CERN (CHIMERA/HEARTS)</vt:lpstr>
      <vt:lpstr>Outline</vt:lpstr>
      <vt:lpstr>CHIMERA / HEARTS</vt:lpstr>
      <vt:lpstr>Why High-energy heavy ions ?</vt:lpstr>
      <vt:lpstr>Why CERN ?</vt:lpstr>
      <vt:lpstr>Timeline</vt:lpstr>
      <vt:lpstr>Facility overview</vt:lpstr>
      <vt:lpstr>PowerPoint Presentation</vt:lpstr>
      <vt:lpstr>PowerPoint Presentation</vt:lpstr>
      <vt:lpstr>East Dump</vt:lpstr>
      <vt:lpstr>PowerPoint Presentation</vt:lpstr>
      <vt:lpstr>Mechanical &amp; electrical integration</vt:lpstr>
      <vt:lpstr>Air scattering</vt:lpstr>
      <vt:lpstr>PowerPoint Presentation</vt:lpstr>
      <vt:lpstr>Slow Extraction and technique</vt:lpstr>
      <vt:lpstr>Iteration on SX</vt:lpstr>
      <vt:lpstr>Intensity PS</vt:lpstr>
      <vt:lpstr>Degrader + Mask system</vt:lpstr>
      <vt:lpstr>2024 timeline</vt:lpstr>
      <vt:lpstr>Conclusion</vt:lpstr>
      <vt:lpstr>PowerPoint Presentation</vt:lpstr>
      <vt:lpstr>Extra</vt:lpstr>
      <vt:lpstr>Spill structure</vt:lpstr>
      <vt:lpstr>Spill structure</vt:lpstr>
      <vt:lpstr>Beam profile</vt:lpstr>
      <vt:lpstr>PowerPoint Presentation</vt:lpstr>
      <vt:lpstr>PowerPoint Presentation</vt:lpstr>
      <vt:lpstr>RFKO</vt:lpstr>
      <vt:lpstr>Comparison between gain</vt:lpstr>
      <vt:lpstr>Spill time profile</vt:lpstr>
      <vt:lpstr>Spill profile</vt:lpstr>
      <vt:lpstr>Spill time profile</vt:lpstr>
      <vt:lpstr>R&amp;D</vt:lpstr>
      <vt:lpstr>RFKO amplitude control</vt:lpstr>
      <vt:lpstr>Magnetic rastering</vt:lpstr>
      <vt:lpstr>Beam energy and flux operator GUI</vt:lpstr>
      <vt:lpstr>Duty Factor</vt:lpstr>
      <vt:lpstr>Octupoles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VHE ion beam irradiation facility at CERN (CHIMERA/HEARTS)</dc:title>
  <dc:creator>Eliott Johnson</dc:creator>
  <cp:lastModifiedBy>Eliott Johnson</cp:lastModifiedBy>
  <cp:revision>94</cp:revision>
  <dcterms:created xsi:type="dcterms:W3CDTF">2024-02-06T13:34:42Z</dcterms:created>
  <dcterms:modified xsi:type="dcterms:W3CDTF">2024-02-11T21:18:51Z</dcterms:modified>
</cp:coreProperties>
</file>