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264" r:id="rId4"/>
    <p:sldId id="263" r:id="rId5"/>
    <p:sldId id="257" r:id="rId6"/>
    <p:sldId id="265" r:id="rId7"/>
    <p:sldId id="273" r:id="rId8"/>
    <p:sldId id="275" r:id="rId9"/>
    <p:sldId id="274" r:id="rId10"/>
    <p:sldId id="266" r:id="rId11"/>
    <p:sldId id="277" r:id="rId12"/>
    <p:sldId id="267" r:id="rId13"/>
    <p:sldId id="272" r:id="rId14"/>
    <p:sldId id="271" r:id="rId15"/>
    <p:sldId id="270" r:id="rId16"/>
    <p:sldId id="276" r:id="rId1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5" autoAdjust="0"/>
  </p:normalViewPr>
  <p:slideViewPr>
    <p:cSldViewPr snapToGrid="0" snapToObjects="1">
      <p:cViewPr varScale="1">
        <p:scale>
          <a:sx n="160" d="100"/>
          <a:sy n="160" d="100"/>
        </p:scale>
        <p:origin x="312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07.11.2023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Update on Installation </a:t>
            </a:r>
            <a:r>
              <a:rPr lang="de-DE" dirty="0" err="1"/>
              <a:t>Planning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Petra Hofmann</a:t>
            </a:r>
          </a:p>
          <a:p>
            <a:r>
              <a:rPr lang="de-DE" dirty="0"/>
              <a:t>R3B </a:t>
            </a:r>
            <a:r>
              <a:rPr lang="de-DE" dirty="0" err="1"/>
              <a:t>Collaboration</a:t>
            </a:r>
            <a:r>
              <a:rPr lang="de-DE" dirty="0"/>
              <a:t> Meeting Nov. 2023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FAIR </a:t>
            </a:r>
            <a:r>
              <a:rPr lang="de-DE" dirty="0" err="1"/>
              <a:t>buildings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NUSTAR </a:t>
            </a:r>
            <a:r>
              <a:rPr lang="de-DE" dirty="0" err="1"/>
              <a:t>caves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in- </a:t>
            </a:r>
            <a:r>
              <a:rPr lang="de-DE" dirty="0" err="1"/>
              <a:t>and</a:t>
            </a:r>
            <a:r>
              <a:rPr lang="de-DE" dirty="0"/>
              <a:t> outside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buildings</a:t>
            </a:r>
            <a:endParaRPr lang="de-DE" dirty="0"/>
          </a:p>
          <a:p>
            <a:r>
              <a:rPr lang="de-DE" dirty="0" err="1"/>
              <a:t>Recently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tunnel</a:t>
            </a:r>
            <a:r>
              <a:rPr lang="de-DE" dirty="0"/>
              <a:t> </a:t>
            </a:r>
            <a:r>
              <a:rPr lang="de-DE" dirty="0" err="1"/>
              <a:t>focal</a:t>
            </a:r>
            <a:r>
              <a:rPr lang="de-DE" dirty="0"/>
              <a:t> planes was </a:t>
            </a:r>
            <a:r>
              <a:rPr lang="de-DE" dirty="0" err="1"/>
              <a:t>added</a:t>
            </a:r>
            <a:endParaRPr lang="de-DE" dirty="0"/>
          </a:p>
          <a:p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Description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routes</a:t>
            </a:r>
            <a:endParaRPr lang="de-DE" dirty="0"/>
          </a:p>
          <a:p>
            <a:pPr lvl="1"/>
            <a:r>
              <a:rPr lang="de-DE" dirty="0"/>
              <a:t>3D </a:t>
            </a:r>
            <a:r>
              <a:rPr lang="de-DE" dirty="0" err="1"/>
              <a:t>and</a:t>
            </a:r>
            <a:r>
              <a:rPr lang="de-DE" dirty="0"/>
              <a:t> 2D </a:t>
            </a:r>
            <a:r>
              <a:rPr lang="de-DE" dirty="0" err="1"/>
              <a:t>views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routes</a:t>
            </a:r>
            <a:endParaRPr lang="de-DE" dirty="0"/>
          </a:p>
          <a:p>
            <a:pPr lvl="1"/>
            <a:r>
              <a:rPr lang="de-DE" dirty="0" err="1"/>
              <a:t>Measures</a:t>
            </a:r>
            <a:endParaRPr lang="de-DE" dirty="0"/>
          </a:p>
          <a:p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in </a:t>
            </a:r>
            <a:r>
              <a:rPr lang="de-DE" dirty="0" err="1"/>
              <a:t>german</a:t>
            </a:r>
            <a:r>
              <a:rPr lang="de-DE" dirty="0"/>
              <a:t>, </a:t>
            </a:r>
            <a:r>
              <a:rPr lang="de-DE" dirty="0" err="1"/>
              <a:t>translation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english</a:t>
            </a:r>
            <a:r>
              <a:rPr lang="de-DE" dirty="0"/>
              <a:t> will follow</a:t>
            </a:r>
          </a:p>
          <a:p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experimental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necessary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917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7BD5F-190A-4679-A059-0B9ABEA8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 overview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F8DF00-0E92-4006-B3B3-15CC003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8C5E10-002B-4689-B739-417E8A0F06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BCD3DF-AB05-4A6F-B555-DF4A20C65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EB76FE3-C753-45BC-859A-D0956F10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8" y="1138396"/>
            <a:ext cx="5854329" cy="34654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AC2FFA4-445F-4407-BC5B-DF45C18C1DE1}"/>
              </a:ext>
            </a:extLst>
          </p:cNvPr>
          <p:cNvSpPr txBox="1">
            <a:spLocks/>
          </p:cNvSpPr>
          <p:nvPr/>
        </p:nvSpPr>
        <p:spPr>
          <a:xfrm>
            <a:off x="6285847" y="1143623"/>
            <a:ext cx="2658127" cy="19705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62500" lnSpcReduction="20000"/>
          </a:bodyPr>
          <a:lstStyle/>
          <a:p>
            <a:pPr algn="l"/>
            <a:r>
              <a:rPr lang="de-DE" b="1" dirty="0"/>
              <a:t>L0321A</a:t>
            </a:r>
            <a:r>
              <a:rPr lang="de-DE" dirty="0"/>
              <a:t>: SFRS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/>
              <a:t>NUSTAR </a:t>
            </a:r>
            <a:r>
              <a:rPr lang="de-DE" dirty="0" err="1"/>
              <a:t>labs</a:t>
            </a:r>
            <a:endParaRPr lang="de-DE" dirty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/>
              <a:t>NUSTAR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room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b="1" dirty="0"/>
              <a:t>K0308A</a:t>
            </a:r>
            <a:r>
              <a:rPr lang="de-DE" dirty="0"/>
              <a:t>: High Energy Cave</a:t>
            </a:r>
          </a:p>
          <a:p>
            <a:pPr algn="l"/>
            <a:endParaRPr lang="de-DE" dirty="0"/>
          </a:p>
          <a:p>
            <a:pPr algn="l"/>
            <a:r>
              <a:rPr lang="de-DE" b="1" dirty="0"/>
              <a:t>K0314A</a:t>
            </a:r>
            <a:r>
              <a:rPr lang="de-DE" dirty="0"/>
              <a:t>: Main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south</a:t>
            </a:r>
            <a:r>
              <a:rPr lang="de-DE" dirty="0"/>
              <a:t> on top </a:t>
            </a:r>
            <a:r>
              <a:rPr lang="de-DE" dirty="0" err="1"/>
              <a:t>of</a:t>
            </a:r>
            <a:r>
              <a:rPr lang="de-DE" dirty="0"/>
              <a:t> K0308A</a:t>
            </a:r>
          </a:p>
          <a:p>
            <a:pPr algn="l"/>
            <a:endParaRPr lang="de-DE" dirty="0"/>
          </a:p>
          <a:p>
            <a:pPr algn="l"/>
            <a:r>
              <a:rPr lang="de-DE" b="1" dirty="0"/>
              <a:t>K0410A</a:t>
            </a:r>
            <a:r>
              <a:rPr lang="de-DE" dirty="0"/>
              <a:t>: SFRS Tunnel </a:t>
            </a:r>
            <a:r>
              <a:rPr lang="de-DE" dirty="0" err="1"/>
              <a:t>with</a:t>
            </a:r>
            <a:endParaRPr lang="de-DE" dirty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seperator</a:t>
            </a:r>
            <a:endParaRPr lang="de-DE" dirty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engergy</a:t>
            </a:r>
            <a:r>
              <a:rPr lang="de-DE" dirty="0"/>
              <a:t> </a:t>
            </a:r>
            <a:r>
              <a:rPr lang="de-DE" dirty="0" err="1"/>
              <a:t>branch</a:t>
            </a:r>
            <a:endParaRPr lang="de-DE" dirty="0"/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/>
              <a:t>(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branch</a:t>
            </a:r>
            <a:r>
              <a:rPr lang="de-DE" dirty="0"/>
              <a:t>)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de-DE" dirty="0"/>
              <a:t>(ring </a:t>
            </a:r>
            <a:r>
              <a:rPr lang="de-DE" dirty="0" err="1"/>
              <a:t>branch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068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– Access </a:t>
            </a:r>
            <a:r>
              <a:rPr lang="de-DE" dirty="0" err="1"/>
              <a:t>from</a:t>
            </a:r>
            <a:r>
              <a:rPr lang="de-DE" dirty="0"/>
              <a:t> outside west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" y="2088032"/>
            <a:ext cx="3723819" cy="2556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26" y="1107814"/>
            <a:ext cx="2955390" cy="243586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8" y="995091"/>
            <a:ext cx="5041917" cy="10171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737" y="2794133"/>
            <a:ext cx="4266357" cy="214738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42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B3042-F252-40E3-A6A0-ACFC4778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pictures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83479E-D175-4223-AB56-1FBE358E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009532"/>
            <a:ext cx="5191125" cy="38933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E93EF5-B911-45D7-A13B-FF9C13FD0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8359" y="1496199"/>
            <a:ext cx="3893341" cy="292000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4350" y="4657423"/>
            <a:ext cx="2036324" cy="2000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700" b="1" dirty="0" err="1"/>
              <a:t>pictures</a:t>
            </a:r>
            <a:r>
              <a:rPr lang="de-DE" sz="700" b="1" dirty="0"/>
              <a:t>: Helena Albers, 30th </a:t>
            </a:r>
            <a:r>
              <a:rPr lang="de-DE" sz="700" b="1" dirty="0" err="1"/>
              <a:t>Oct</a:t>
            </a:r>
            <a:r>
              <a:rPr lang="de-DE" sz="700" b="1" dirty="0"/>
              <a:t>. 2023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09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 rot="850126">
            <a:off x="4755192" y="313509"/>
            <a:ext cx="45664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dirty="0" err="1">
                <a:ln/>
                <a:solidFill>
                  <a:schemeClr val="accent3"/>
                </a:solidFill>
              </a:rPr>
              <a:t>Thank</a:t>
            </a:r>
            <a:r>
              <a:rPr lang="de-DE" sz="5400" b="1" dirty="0">
                <a:ln/>
                <a:solidFill>
                  <a:schemeClr val="accent3"/>
                </a:solidFill>
              </a:rPr>
              <a:t> </a:t>
            </a:r>
            <a:r>
              <a:rPr lang="de-DE" sz="5400" b="1" dirty="0" err="1">
                <a:ln/>
                <a:solidFill>
                  <a:schemeClr val="accent3"/>
                </a:solidFill>
              </a:rPr>
              <a:t>you</a:t>
            </a:r>
            <a:r>
              <a:rPr lang="de-DE" sz="5400" b="1" dirty="0">
                <a:ln/>
                <a:solidFill>
                  <a:schemeClr val="accent3"/>
                </a:solidFill>
              </a:rPr>
              <a:t> </a:t>
            </a:r>
            <a:r>
              <a:rPr lang="de-DE" sz="5400" b="1" dirty="0" err="1">
                <a:ln/>
                <a:solidFill>
                  <a:schemeClr val="accent3"/>
                </a:solidFill>
              </a:rPr>
              <a:t>for</a:t>
            </a:r>
            <a:r>
              <a:rPr lang="de-DE" sz="5400" b="1" dirty="0">
                <a:ln/>
                <a:solidFill>
                  <a:schemeClr val="accent3"/>
                </a:solidFill>
              </a:rPr>
              <a:t> </a:t>
            </a:r>
            <a:r>
              <a:rPr lang="de-DE" sz="5400" b="1" dirty="0" err="1">
                <a:ln/>
                <a:solidFill>
                  <a:schemeClr val="accent3"/>
                </a:solidFill>
              </a:rPr>
              <a:t>your</a:t>
            </a:r>
            <a:r>
              <a:rPr lang="de-DE" sz="5400" b="1" dirty="0">
                <a:ln/>
                <a:solidFill>
                  <a:schemeClr val="accent3"/>
                </a:solidFill>
              </a:rPr>
              <a:t> </a:t>
            </a:r>
            <a:r>
              <a:rPr lang="de-DE" sz="5400" b="1" dirty="0" err="1">
                <a:ln/>
                <a:solidFill>
                  <a:schemeClr val="accent3"/>
                </a:solidFill>
              </a:rPr>
              <a:t>attention</a:t>
            </a:r>
            <a:endParaRPr lang="de-DE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86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6" y="969356"/>
            <a:ext cx="3088766" cy="232363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– Routing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Interior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41" y="1609018"/>
            <a:ext cx="3349223" cy="25333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862" y="2095210"/>
            <a:ext cx="3150761" cy="271172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141265" y="4205677"/>
            <a:ext cx="3114185" cy="646331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labs</a:t>
            </a:r>
            <a:r>
              <a:rPr lang="de-DE" dirty="0"/>
              <a:t> /NUSTAR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HEC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10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– Access </a:t>
            </a:r>
            <a:r>
              <a:rPr lang="de-DE" dirty="0" err="1"/>
              <a:t>from</a:t>
            </a:r>
            <a:r>
              <a:rPr lang="de-DE" dirty="0"/>
              <a:t> outside </a:t>
            </a:r>
            <a:r>
              <a:rPr lang="de-DE" dirty="0" err="1"/>
              <a:t>east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" y="1133824"/>
            <a:ext cx="5102964" cy="32051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96" y="1583612"/>
            <a:ext cx="4802222" cy="5019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607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Installation </a:t>
            </a:r>
            <a:r>
              <a:rPr lang="de-DE" dirty="0" err="1"/>
              <a:t>planning</a:t>
            </a:r>
            <a:endParaRPr lang="de-DE" dirty="0"/>
          </a:p>
          <a:p>
            <a:r>
              <a:rPr lang="de-DE" dirty="0"/>
              <a:t>LCM Workshops High Energy Cave</a:t>
            </a:r>
          </a:p>
          <a:p>
            <a:r>
              <a:rPr lang="de-DE" dirty="0">
                <a:solidFill>
                  <a:schemeClr val="tx1"/>
                </a:solidFill>
              </a:rPr>
              <a:t>Update on </a:t>
            </a:r>
            <a:r>
              <a:rPr lang="de-DE" dirty="0" err="1">
                <a:solidFill>
                  <a:schemeClr val="tx1"/>
                </a:solidFill>
              </a:rPr>
              <a:t>media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supply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and</a:t>
            </a:r>
            <a:r>
              <a:rPr lang="de-DE" dirty="0">
                <a:solidFill>
                  <a:schemeClr val="tx1"/>
                </a:solidFill>
              </a:rPr>
              <a:t> mobile </a:t>
            </a:r>
            <a:r>
              <a:rPr lang="de-DE" dirty="0" err="1">
                <a:solidFill>
                  <a:schemeClr val="tx1"/>
                </a:solidFill>
              </a:rPr>
              <a:t>walls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/>
              <a:t>Relevant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FAIR Buildings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352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High Energy Cave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568" y="1023075"/>
            <a:ext cx="6114220" cy="374405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735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Order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Starting</a:t>
            </a:r>
            <a:r>
              <a:rPr lang="de-DE" dirty="0"/>
              <a:t> Point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milestone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SFRS, </a:t>
            </a:r>
            <a:r>
              <a:rPr lang="de-DE" dirty="0" err="1"/>
              <a:t>telling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cave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SFRS </a:t>
            </a:r>
            <a:r>
              <a:rPr lang="de-DE" dirty="0" err="1"/>
              <a:t>magnets</a:t>
            </a:r>
            <a:r>
              <a:rPr lang="de-DE" dirty="0"/>
              <a:t> / </a:t>
            </a:r>
            <a:r>
              <a:rPr lang="de-DE" dirty="0" err="1"/>
              <a:t>multipletts</a:t>
            </a:r>
            <a:r>
              <a:rPr lang="de-DE" dirty="0"/>
              <a:t>.</a:t>
            </a:r>
          </a:p>
          <a:p>
            <a:r>
              <a:rPr lang="de-DE" dirty="0"/>
              <a:t>Installation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en-US" dirty="0"/>
              <a:t>start with the completion of the mobile wall between the tunnel and the cave and the installation of the </a:t>
            </a:r>
            <a:r>
              <a:rPr lang="en-US" dirty="0" err="1"/>
              <a:t>cryo</a:t>
            </a:r>
            <a:r>
              <a:rPr lang="en-US" dirty="0"/>
              <a:t> distribution line coming from the low energy cave.</a:t>
            </a:r>
          </a:p>
          <a:p>
            <a:r>
              <a:rPr lang="en-US" dirty="0"/>
              <a:t>Next steps are the installation of the local </a:t>
            </a:r>
            <a:r>
              <a:rPr lang="en-US" dirty="0" err="1"/>
              <a:t>cryo</a:t>
            </a:r>
            <a:r>
              <a:rPr lang="en-US" dirty="0"/>
              <a:t> components, racks and cables and the FHF2 </a:t>
            </a:r>
            <a:r>
              <a:rPr lang="en-US" dirty="0" err="1"/>
              <a:t>multiplett</a:t>
            </a:r>
            <a:r>
              <a:rPr lang="en-US" dirty="0"/>
              <a:t>.</a:t>
            </a:r>
          </a:p>
          <a:p>
            <a:r>
              <a:rPr lang="en-US" dirty="0"/>
              <a:t>When those components are installed (as soon as </a:t>
            </a:r>
            <a:r>
              <a:rPr lang="en-US" dirty="0" err="1"/>
              <a:t>multiplett</a:t>
            </a:r>
            <a:r>
              <a:rPr lang="en-US" dirty="0"/>
              <a:t> is positioned), the installation of the experimental equipment can follow.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18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Installation Dates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5634039" y="1446550"/>
            <a:ext cx="3285108" cy="3420872"/>
          </a:xfrm>
        </p:spPr>
        <p:txBody>
          <a:bodyPr>
            <a:normAutofit fontScale="92500"/>
          </a:bodyPr>
          <a:lstStyle/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Mobile wall </a:t>
            </a:r>
            <a:r>
              <a:rPr lang="de-DE" sz="1400" dirty="0">
                <a:solidFill>
                  <a:srgbClr val="C00000"/>
                </a:solidFill>
              </a:rPr>
              <a:t>06-07/26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 err="1">
                <a:solidFill>
                  <a:schemeClr val="tx1"/>
                </a:solidFill>
              </a:rPr>
              <a:t>Cryo</a:t>
            </a:r>
            <a:r>
              <a:rPr lang="de-DE" sz="1400" dirty="0">
                <a:solidFill>
                  <a:schemeClr val="tx1"/>
                </a:solidFill>
              </a:rPr>
              <a:t> Distribution Line </a:t>
            </a:r>
            <a:r>
              <a:rPr lang="de-DE" sz="1400" dirty="0">
                <a:solidFill>
                  <a:srgbClr val="C00000"/>
                </a:solidFill>
              </a:rPr>
              <a:t>08/26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 err="1">
                <a:solidFill>
                  <a:schemeClr val="tx1"/>
                </a:solidFill>
              </a:rPr>
              <a:t>Local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Cryo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rgbClr val="C00000"/>
                </a:solidFill>
              </a:rPr>
              <a:t>08-09/26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Racks and </a:t>
            </a:r>
            <a:r>
              <a:rPr lang="de-DE" sz="1400" dirty="0" err="1">
                <a:solidFill>
                  <a:schemeClr val="tx1"/>
                </a:solidFill>
              </a:rPr>
              <a:t>cables</a:t>
            </a:r>
            <a:r>
              <a:rPr lang="de-DE" sz="1400" dirty="0">
                <a:solidFill>
                  <a:schemeClr val="tx1"/>
                </a:solidFill>
              </a:rPr>
              <a:t> (</a:t>
            </a:r>
            <a:r>
              <a:rPr lang="de-DE" sz="1400" dirty="0" err="1">
                <a:solidFill>
                  <a:schemeClr val="tx1"/>
                </a:solidFill>
              </a:rPr>
              <a:t>machine</a:t>
            </a:r>
            <a:r>
              <a:rPr lang="de-DE" sz="1400" dirty="0">
                <a:solidFill>
                  <a:schemeClr val="tx1"/>
                </a:solidFill>
              </a:rPr>
              <a:t>) </a:t>
            </a:r>
            <a:r>
              <a:rPr lang="de-DE" sz="1400" dirty="0">
                <a:solidFill>
                  <a:srgbClr val="C00000"/>
                </a:solidFill>
              </a:rPr>
              <a:t>08/26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 err="1">
                <a:solidFill>
                  <a:schemeClr val="tx1"/>
                </a:solidFill>
              </a:rPr>
              <a:t>Multiplet</a:t>
            </a:r>
            <a:r>
              <a:rPr lang="de-DE" sz="1400" dirty="0">
                <a:solidFill>
                  <a:schemeClr val="tx1"/>
                </a:solidFill>
              </a:rPr>
              <a:t> (</a:t>
            </a:r>
            <a:r>
              <a:rPr lang="de-DE" sz="1400" dirty="0" err="1">
                <a:solidFill>
                  <a:schemeClr val="tx1"/>
                </a:solidFill>
              </a:rPr>
              <a:t>inc.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connections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 </a:t>
            </a:r>
            <a:r>
              <a:rPr lang="de-DE" sz="1400" dirty="0" err="1">
                <a:solidFill>
                  <a:schemeClr val="tx1"/>
                </a:solidFill>
              </a:rPr>
              <a:t>media</a:t>
            </a:r>
            <a:r>
              <a:rPr lang="de-DE" sz="1400" dirty="0">
                <a:solidFill>
                  <a:schemeClr val="tx1"/>
                </a:solidFill>
              </a:rPr>
              <a:t>) </a:t>
            </a:r>
            <a:r>
              <a:rPr lang="de-DE" sz="1400" dirty="0">
                <a:solidFill>
                  <a:srgbClr val="C00000"/>
                </a:solidFill>
              </a:rPr>
              <a:t>09-11/26</a:t>
            </a:r>
          </a:p>
          <a:p>
            <a:pPr marL="360363" indent="-360363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Experiment Infrastructure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GLAD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CALIFA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Network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NEULAND</a:t>
            </a:r>
          </a:p>
          <a:p>
            <a:pPr marL="342900" indent="-342900">
              <a:buClrTx/>
              <a:buFont typeface="+mj-lt"/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Closing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outside wall </a:t>
            </a:r>
            <a:r>
              <a:rPr lang="de-DE" sz="1400" dirty="0">
                <a:solidFill>
                  <a:srgbClr val="C00000"/>
                </a:solidFill>
              </a:rPr>
              <a:t>03/27</a:t>
            </a:r>
          </a:p>
          <a:p>
            <a:pPr marL="0" indent="0">
              <a:buClrTx/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de-DE" sz="1300" dirty="0">
                <a:solidFill>
                  <a:schemeClr val="tx1"/>
                </a:solidFill>
              </a:rPr>
              <a:t>R3B </a:t>
            </a:r>
            <a:r>
              <a:rPr lang="de-DE" sz="1300" dirty="0" err="1">
                <a:solidFill>
                  <a:schemeClr val="tx1"/>
                </a:solidFill>
              </a:rPr>
              <a:t>Commissioning</a:t>
            </a:r>
            <a:r>
              <a:rPr lang="de-DE" sz="1300" dirty="0">
                <a:solidFill>
                  <a:schemeClr val="tx1"/>
                </a:solidFill>
              </a:rPr>
              <a:t> w/o beam </a:t>
            </a:r>
            <a:r>
              <a:rPr lang="de-DE" sz="1300" dirty="0">
                <a:solidFill>
                  <a:srgbClr val="C00000"/>
                </a:solidFill>
              </a:rPr>
              <a:t>11/26 – 09/27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70059" y="1062943"/>
            <a:ext cx="2561617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Cave </a:t>
            </a:r>
            <a:r>
              <a:rPr lang="de-DE" sz="1400" b="1" dirty="0" err="1"/>
              <a:t>empty</a:t>
            </a:r>
            <a:r>
              <a:rPr lang="de-DE" sz="1400" b="1" dirty="0"/>
              <a:t> 01.06.2026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E59EAE-F96D-4EE2-95AC-707DA6677BF5}"/>
              </a:ext>
            </a:extLst>
          </p:cNvPr>
          <p:cNvSpPr txBox="1"/>
          <p:nvPr/>
        </p:nvSpPr>
        <p:spPr>
          <a:xfrm>
            <a:off x="8129343" y="3156986"/>
            <a:ext cx="82339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rgbClr val="C00000"/>
                </a:solidFill>
              </a:rPr>
              <a:t>10-12/26 (..03/27)</a:t>
            </a:r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7AB432C2-9A74-45D6-8E62-FE4400F96256}"/>
              </a:ext>
            </a:extLst>
          </p:cNvPr>
          <p:cNvSpPr/>
          <p:nvPr/>
        </p:nvSpPr>
        <p:spPr>
          <a:xfrm>
            <a:off x="7815277" y="2886075"/>
            <a:ext cx="347652" cy="1104900"/>
          </a:xfrm>
          <a:prstGeom prst="rightBrace">
            <a:avLst>
              <a:gd name="adj1" fmla="val 27592"/>
              <a:gd name="adj2" fmla="val 44514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5" y="1062943"/>
            <a:ext cx="5400917" cy="323732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LCM Workshop High Energy Cave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52210" y="1073371"/>
            <a:ext cx="2699532" cy="241912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lvl="0"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b="1" dirty="0">
                <a:solidFill>
                  <a:srgbClr val="333333"/>
                </a:solidFill>
                <a:cs typeface="Arial"/>
              </a:rPr>
              <a:t>Interface Workshop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with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SFRS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and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specific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departements</a:t>
            </a:r>
            <a:endParaRPr lang="de-DE" sz="1200" b="1" dirty="0">
              <a:solidFill>
                <a:srgbClr val="333333"/>
              </a:solidFill>
              <a:cs typeface="Arial"/>
            </a:endParaRPr>
          </a:p>
          <a:p>
            <a:pPr lvl="0" defTabSz="342900">
              <a:spcBef>
                <a:spcPct val="20000"/>
              </a:spcBef>
              <a:buClr>
                <a:srgbClr val="FDBB63"/>
              </a:buClr>
            </a:pPr>
            <a:endParaRPr lang="de-DE" sz="1200" b="1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Overall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installation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order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Dependencies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(Durations)</a:t>
            </a: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Preconditions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Who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is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doing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it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?</a:t>
            </a: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Work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instructions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Open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questions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-&gt;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list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open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points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for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tracking</a:t>
            </a:r>
            <a:endParaRPr lang="de-DE" sz="1200" dirty="0">
              <a:solidFill>
                <a:srgbClr val="333333"/>
              </a:solidFill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52210" y="3652910"/>
            <a:ext cx="2699532" cy="46166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b="1" dirty="0" err="1">
                <a:solidFill>
                  <a:srgbClr val="333333"/>
                </a:solidFill>
                <a:cs typeface="Arial"/>
              </a:rPr>
              <a:t>Results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of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LCM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triggers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update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of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Planisware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b="1" dirty="0" err="1">
                <a:solidFill>
                  <a:srgbClr val="333333"/>
                </a:solidFill>
                <a:cs typeface="Arial"/>
              </a:rPr>
              <a:t>installation</a:t>
            </a:r>
            <a:r>
              <a:rPr lang="de-DE" sz="1200" b="1" dirty="0">
                <a:solidFill>
                  <a:srgbClr val="333333"/>
                </a:solidFill>
                <a:cs typeface="Arial"/>
              </a:rPr>
              <a:t> plan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63CAE80-3727-4690-9929-A89D85624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46" y="1073371"/>
            <a:ext cx="5865734" cy="3678237"/>
          </a:xfrm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76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12012-6F4D-4FBA-B0E6-CAA289C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Media </a:t>
            </a:r>
            <a:r>
              <a:rPr lang="de-DE" dirty="0" err="1"/>
              <a:t>supply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78D75F-620F-42B7-AB62-AAE69413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6" y="1088015"/>
            <a:ext cx="2777834" cy="3677689"/>
          </a:xfrm>
        </p:spPr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at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Pressurized</a:t>
            </a:r>
            <a:r>
              <a:rPr lang="de-DE" dirty="0"/>
              <a:t> </a:t>
            </a:r>
            <a:r>
              <a:rPr lang="de-DE" dirty="0" err="1"/>
              <a:t>air</a:t>
            </a:r>
            <a:endParaRPr lang="de-DE" dirty="0"/>
          </a:p>
          <a:p>
            <a:pPr lvl="1"/>
            <a:r>
              <a:rPr lang="de-DE" dirty="0"/>
              <a:t>Cooling </a:t>
            </a:r>
            <a:r>
              <a:rPr lang="de-DE" dirty="0" err="1"/>
              <a:t>water</a:t>
            </a:r>
            <a:endParaRPr lang="de-DE" dirty="0"/>
          </a:p>
          <a:p>
            <a:pPr lvl="1"/>
            <a:r>
              <a:rPr lang="de-DE" dirty="0"/>
              <a:t>Vacuum </a:t>
            </a:r>
            <a:r>
              <a:rPr lang="de-DE" dirty="0" err="1"/>
              <a:t>exhaust</a:t>
            </a:r>
            <a:r>
              <a:rPr lang="de-DE" dirty="0"/>
              <a:t> </a:t>
            </a:r>
            <a:r>
              <a:rPr lang="de-DE" dirty="0" err="1"/>
              <a:t>pipes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/>
              <a:t>Technical gas </a:t>
            </a:r>
            <a:r>
              <a:rPr lang="de-DE" dirty="0" err="1"/>
              <a:t>supply</a:t>
            </a:r>
            <a:endParaRPr lang="de-DE" dirty="0"/>
          </a:p>
          <a:p>
            <a:pPr lvl="2"/>
            <a:r>
              <a:rPr lang="en-US" sz="800" dirty="0"/>
              <a:t>different </a:t>
            </a:r>
            <a:r>
              <a:rPr lang="en-US" sz="800" dirty="0" err="1"/>
              <a:t>detectorgases</a:t>
            </a:r>
            <a:r>
              <a:rPr lang="en-US" sz="800" dirty="0"/>
              <a:t>, LN2 and N2 for flushing of detectors. The according exhaust pipes will be provided as well</a:t>
            </a:r>
            <a:endParaRPr lang="de-DE" sz="800" dirty="0"/>
          </a:p>
          <a:p>
            <a:pPr lvl="1"/>
            <a:r>
              <a:rPr lang="de-DE" dirty="0" err="1"/>
              <a:t>Gaseous</a:t>
            </a:r>
            <a:r>
              <a:rPr lang="de-DE" dirty="0"/>
              <a:t> </a:t>
            </a:r>
            <a:r>
              <a:rPr lang="de-DE" dirty="0" err="1"/>
              <a:t>nitrogen</a:t>
            </a:r>
            <a:endParaRPr lang="de-DE" dirty="0"/>
          </a:p>
          <a:p>
            <a:pPr lvl="2"/>
            <a:r>
              <a:rPr lang="en-US" sz="800" dirty="0"/>
              <a:t>for usage of vacuum breaking of the accelerator components, the quality is lower than the quality of the N2 for flushing of detectors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6" y="1088015"/>
            <a:ext cx="5582029" cy="3456000"/>
          </a:xfrm>
          <a:prstGeom prst="rect">
            <a:avLst/>
          </a:prstGeom>
          <a:solidFill>
            <a:srgbClr val="FDBB63"/>
          </a:solidFill>
        </p:spPr>
      </p:pic>
      <p:sp>
        <p:nvSpPr>
          <p:cNvPr id="5" name="Ellipse 4"/>
          <p:cNvSpPr/>
          <p:nvPr/>
        </p:nvSpPr>
        <p:spPr>
          <a:xfrm>
            <a:off x="4204741" y="3650101"/>
            <a:ext cx="247338" cy="209863"/>
          </a:xfrm>
          <a:prstGeom prst="ellipse">
            <a:avLst/>
          </a:prstGeom>
          <a:solidFill>
            <a:srgbClr val="FDBB63"/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469099" y="3540168"/>
            <a:ext cx="247338" cy="209863"/>
          </a:xfrm>
          <a:prstGeom prst="ellipse">
            <a:avLst/>
          </a:prstGeom>
          <a:solidFill>
            <a:srgbClr val="FDBB63"/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5437994" y="2043645"/>
            <a:ext cx="247338" cy="209863"/>
          </a:xfrm>
          <a:prstGeom prst="ellipse">
            <a:avLst/>
          </a:prstGeom>
          <a:solidFill>
            <a:srgbClr val="FDBB63"/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406889" y="547122"/>
            <a:ext cx="247338" cy="209863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 rot="2685675">
            <a:off x="6658113" y="2478588"/>
            <a:ext cx="763561" cy="209863"/>
          </a:xfrm>
          <a:prstGeom prst="ellipse">
            <a:avLst/>
          </a:prstGeom>
          <a:solidFill>
            <a:srgbClr val="FDBB63"/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74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5C928ED-D095-4343-BF64-EEE0514D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88" y="975820"/>
            <a:ext cx="3474824" cy="4000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712012-6F4D-4FBA-B0E6-CAA289C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Electrical</a:t>
            </a:r>
            <a:r>
              <a:rPr lang="de-DE" dirty="0"/>
              <a:t> power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78D75F-620F-42B7-AB62-AAE69413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4726556" cy="3677689"/>
          </a:xfrm>
        </p:spPr>
        <p:txBody>
          <a:bodyPr>
            <a:normAutofit/>
          </a:bodyPr>
          <a:lstStyle/>
          <a:p>
            <a:r>
              <a:rPr lang="de-DE" dirty="0"/>
              <a:t>Power </a:t>
            </a:r>
            <a:r>
              <a:rPr lang="de-DE" dirty="0" err="1"/>
              <a:t>distributors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Type A and B</a:t>
            </a:r>
          </a:p>
          <a:p>
            <a:pPr lvl="1"/>
            <a:r>
              <a:rPr lang="de-DE" dirty="0"/>
              <a:t>Type A: 4xSchuko + 1x16A CEE + 1x32A CEE</a:t>
            </a:r>
          </a:p>
          <a:p>
            <a:pPr lvl="1"/>
            <a:r>
              <a:rPr lang="de-DE" dirty="0"/>
              <a:t>Type B: 4xSchuko + 1x16A CEE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Extra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racks</a:t>
            </a:r>
            <a:r>
              <a:rPr lang="de-DE" dirty="0"/>
              <a:t> in </a:t>
            </a:r>
            <a:r>
              <a:rPr lang="de-DE" dirty="0" err="1"/>
              <a:t>niche</a:t>
            </a:r>
            <a:endParaRPr lang="de-DE" dirty="0"/>
          </a:p>
          <a:p>
            <a:r>
              <a:rPr lang="de-DE" dirty="0"/>
              <a:t>150 kW </a:t>
            </a:r>
            <a:r>
              <a:rPr lang="de-DE" dirty="0" err="1"/>
              <a:t>requested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experimental </a:t>
            </a:r>
            <a:r>
              <a:rPr lang="de-DE" dirty="0" err="1"/>
              <a:t>units</a:t>
            </a:r>
            <a:endParaRPr lang="de-DE" dirty="0"/>
          </a:p>
          <a:p>
            <a:pPr lvl="1"/>
            <a:r>
              <a:rPr lang="de-DE" dirty="0" err="1"/>
              <a:t>currently</a:t>
            </a:r>
            <a:r>
              <a:rPr lang="de-DE" dirty="0"/>
              <a:t> in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FSB</a:t>
            </a:r>
          </a:p>
          <a:p>
            <a:pPr lvl="1"/>
            <a:r>
              <a:rPr lang="de-DE" dirty="0" err="1"/>
              <a:t>proposal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install</a:t>
            </a:r>
            <a:r>
              <a:rPr lang="de-DE" dirty="0"/>
              <a:t> </a:t>
            </a:r>
            <a:r>
              <a:rPr lang="de-DE" dirty="0" err="1"/>
              <a:t>sub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box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/>
              <a:t>connection </a:t>
            </a:r>
            <a:r>
              <a:rPr lang="de-DE" dirty="0" err="1"/>
              <a:t>for</a:t>
            </a:r>
            <a:r>
              <a:rPr lang="de-DE" dirty="0"/>
              <a:t> GLAD power </a:t>
            </a:r>
            <a:r>
              <a:rPr lang="de-DE" dirty="0" err="1"/>
              <a:t>supplies</a:t>
            </a:r>
            <a:r>
              <a:rPr lang="de-DE" dirty="0"/>
              <a:t> and </a:t>
            </a:r>
            <a:r>
              <a:rPr lang="de-DE" dirty="0" err="1"/>
              <a:t>further</a:t>
            </a:r>
            <a:r>
              <a:rPr lang="de-DE" dirty="0"/>
              <a:t> power </a:t>
            </a:r>
            <a:r>
              <a:rPr lang="de-DE" dirty="0" err="1"/>
              <a:t>distributors</a:t>
            </a:r>
            <a:r>
              <a:rPr lang="de-DE" dirty="0"/>
              <a:t> (type A)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units</a:t>
            </a:r>
            <a:endParaRPr lang="de-DE" dirty="0"/>
          </a:p>
          <a:p>
            <a:pPr marL="342900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5922520" y="1476375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dirty="0"/>
              <a:t>B</a:t>
            </a:r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5664034" y="1966678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/>
              <a:t>A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5664034" y="2571750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/>
              <a:t>B</a:t>
            </a:r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5664034" y="3152977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dirty="0"/>
              <a:t>A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26" y="1712468"/>
            <a:ext cx="698626" cy="93048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000407" y="1293881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dirty="0"/>
              <a:t>B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C7AC60-712F-4DB3-AD56-265059B05441}"/>
              </a:ext>
            </a:extLst>
          </p:cNvPr>
          <p:cNvSpPr/>
          <p:nvPr/>
        </p:nvSpPr>
        <p:spPr>
          <a:xfrm>
            <a:off x="5664034" y="3734160"/>
            <a:ext cx="134912" cy="1424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/>
              <a:t>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101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12012-6F4D-4FBA-B0E6-CAA289C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Mobile </a:t>
            </a:r>
            <a:r>
              <a:rPr lang="de-DE" dirty="0" err="1"/>
              <a:t>walls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52" y="2062629"/>
            <a:ext cx="3759519" cy="27867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4352" y="1031333"/>
            <a:ext cx="3759519" cy="941796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dirty="0">
                <a:solidFill>
                  <a:srgbClr val="333333"/>
                </a:solidFill>
                <a:cs typeface="Arial"/>
              </a:rPr>
              <a:t>Wall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between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HEC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and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tunnel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Detailed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plannning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in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progress</a:t>
            </a:r>
            <a:endParaRPr lang="de-DE" sz="1200" dirty="0">
              <a:solidFill>
                <a:srgbClr val="333333"/>
              </a:solidFill>
              <a:cs typeface="Arial"/>
            </a:endParaRPr>
          </a:p>
          <a:p>
            <a:pPr marL="360363" lvl="1" indent="-1809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how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?</a:t>
            </a:r>
          </a:p>
          <a:p>
            <a:pPr marL="360363" lvl="1" indent="-1809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when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33292" y="1031333"/>
            <a:ext cx="3903626" cy="68326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Nishe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Wall</a:t>
            </a:r>
          </a:p>
          <a:p>
            <a:pPr marL="176213" indent="-1762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cs typeface="Arial"/>
              </a:rPr>
              <a:t>we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will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receive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ca. 40m³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of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blocks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for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our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own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usage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as</a:t>
            </a:r>
            <a:r>
              <a:rPr lang="de-DE" sz="1200" dirty="0">
                <a:solidFill>
                  <a:srgbClr val="333333"/>
                </a:solidFill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cs typeface="Arial"/>
              </a:rPr>
              <a:t>required</a:t>
            </a:r>
            <a:endParaRPr lang="de-DE" sz="1200" dirty="0">
              <a:solidFill>
                <a:srgbClr val="333333"/>
              </a:solidFill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292" y="1814961"/>
            <a:ext cx="3897909" cy="190929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8th Nov. 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Petra Hofmann R3B Collaboration Meeting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18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730</Words>
  <Application>Microsoft Office PowerPoint</Application>
  <PresentationFormat>Bildschirmpräsentation (16:9)</PresentationFormat>
  <Paragraphs>149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fair-gsi-folienmaster_2017_onering</vt:lpstr>
      <vt:lpstr>Update on Installation Planning</vt:lpstr>
      <vt:lpstr>Topics</vt:lpstr>
      <vt:lpstr>Installation High Energy Cave</vt:lpstr>
      <vt:lpstr>Installation Order</vt:lpstr>
      <vt:lpstr>Current Installation Dates</vt:lpstr>
      <vt:lpstr>LCM Workshop High Energy Cave</vt:lpstr>
      <vt:lpstr>Media supply</vt:lpstr>
      <vt:lpstr>Electrical power</vt:lpstr>
      <vt:lpstr>Mobile walls</vt:lpstr>
      <vt:lpstr>Routes into and inside the FAIR buildings</vt:lpstr>
      <vt:lpstr>Buildings overview</vt:lpstr>
      <vt:lpstr>Examples from routes document – Access from outside west</vt:lpstr>
      <vt:lpstr>Recent pictures from construction site</vt:lpstr>
      <vt:lpstr>PowerPoint-Präsentation</vt:lpstr>
      <vt:lpstr>Examples from routes document – Routing in the Interior</vt:lpstr>
      <vt:lpstr>Examples from routes document – Access from outside east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Hofmann, Petra</dc:creator>
  <cp:lastModifiedBy>Hofmann, Petra</cp:lastModifiedBy>
  <cp:revision>89</cp:revision>
  <dcterms:created xsi:type="dcterms:W3CDTF">2023-09-13T16:05:21Z</dcterms:created>
  <dcterms:modified xsi:type="dcterms:W3CDTF">2023-11-07T13:55:16Z</dcterms:modified>
</cp:coreProperties>
</file>