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28"/>
  </p:notesMasterIdLst>
  <p:handoutMasterIdLst>
    <p:handoutMasterId r:id="rId29"/>
  </p:handoutMasterIdLst>
  <p:sldIdLst>
    <p:sldId id="558" r:id="rId2"/>
    <p:sldId id="553" r:id="rId3"/>
    <p:sldId id="560" r:id="rId4"/>
    <p:sldId id="559" r:id="rId5"/>
    <p:sldId id="594" r:id="rId6"/>
    <p:sldId id="564" r:id="rId7"/>
    <p:sldId id="592" r:id="rId8"/>
    <p:sldId id="578" r:id="rId9"/>
    <p:sldId id="547" r:id="rId10"/>
    <p:sldId id="589" r:id="rId11"/>
    <p:sldId id="588" r:id="rId12"/>
    <p:sldId id="566" r:id="rId13"/>
    <p:sldId id="590" r:id="rId14"/>
    <p:sldId id="554" r:id="rId15"/>
    <p:sldId id="591" r:id="rId16"/>
    <p:sldId id="595" r:id="rId17"/>
    <p:sldId id="572" r:id="rId18"/>
    <p:sldId id="575" r:id="rId19"/>
    <p:sldId id="593" r:id="rId20"/>
    <p:sldId id="573" r:id="rId21"/>
    <p:sldId id="576" r:id="rId22"/>
    <p:sldId id="581" r:id="rId23"/>
    <p:sldId id="583" r:id="rId24"/>
    <p:sldId id="582" r:id="rId25"/>
    <p:sldId id="585" r:id="rId26"/>
    <p:sldId id="596" r:id="rId27"/>
  </p:sldIdLst>
  <p:sldSz cx="9144000" cy="6858000" type="screen4x3"/>
  <p:notesSz cx="7099300" cy="102346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6EC6D8"/>
    <a:srgbClr val="661A53"/>
    <a:srgbClr val="B25295"/>
    <a:srgbClr val="A59F49"/>
    <a:srgbClr val="65AE25"/>
    <a:srgbClr val="9F8CBD"/>
    <a:srgbClr val="184A97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6" autoAdjust="0"/>
    <p:restoredTop sz="93131" autoAdjust="0"/>
  </p:normalViewPr>
  <p:slideViewPr>
    <p:cSldViewPr snapToGrid="0">
      <p:cViewPr varScale="1">
        <p:scale>
          <a:sx n="82" d="100"/>
          <a:sy n="82" d="100"/>
        </p:scale>
        <p:origin x="-93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88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88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88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EC6F6595-05BF-419E-8F4A-9274928384E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86963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charset="0"/>
              </a:defRPr>
            </a:lvl1pPr>
          </a:lstStyle>
          <a:p>
            <a:pPr>
              <a:defRPr/>
            </a:pPr>
            <a:fld id="{AADE91DB-7610-48C6-8D50-4727FA01D2A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71071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DE91DB-7610-48C6-8D50-4727FA01D2AC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ADBDE32-CB6B-47DE-A906-01FEF5AEBF53}" type="slidenum">
              <a:rPr lang="en-GB"/>
              <a:pPr/>
              <a:t>2</a:t>
            </a:fld>
            <a:endParaRPr lang="en-GB"/>
          </a:p>
        </p:txBody>
      </p:sp>
      <p:sp>
        <p:nvSpPr>
          <p:cNvPr id="40961" name="Text Box 1"/>
          <p:cNvSpPr txBox="1">
            <a:spLocks noChangeArrowheads="1"/>
          </p:cNvSpPr>
          <p:nvPr/>
        </p:nvSpPr>
        <p:spPr bwMode="auto">
          <a:xfrm>
            <a:off x="4021294" y="9718472"/>
            <a:ext cx="3074719" cy="5096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826" tIns="48270" rIns="92826" bIns="48270" anchor="b"/>
          <a:lstStyle/>
          <a:p>
            <a:pPr algn="r">
              <a:tabLst>
                <a:tab pos="0" algn="l"/>
                <a:tab pos="471556" algn="l"/>
                <a:tab pos="943112" algn="l"/>
                <a:tab pos="1414668" algn="l"/>
                <a:tab pos="1886224" algn="l"/>
                <a:tab pos="2357780" algn="l"/>
                <a:tab pos="2829336" algn="l"/>
                <a:tab pos="3300893" algn="l"/>
                <a:tab pos="3772449" algn="l"/>
                <a:tab pos="4244005" algn="l"/>
                <a:tab pos="4715561" algn="l"/>
                <a:tab pos="5187117" algn="l"/>
                <a:tab pos="5658673" algn="l"/>
                <a:tab pos="6130229" algn="l"/>
                <a:tab pos="6601785" algn="l"/>
                <a:tab pos="7073341" algn="l"/>
                <a:tab pos="7544897" algn="l"/>
                <a:tab pos="8016453" algn="l"/>
                <a:tab pos="8488009" algn="l"/>
                <a:tab pos="8959566" algn="l"/>
                <a:tab pos="9431122" algn="l"/>
              </a:tabLst>
            </a:pPr>
            <a:fld id="{151E5AAB-1A0C-4C5B-B38A-76F1BFD0ED6A}" type="slidenum">
              <a:rPr lang="en-GB" sz="1200">
                <a:solidFill>
                  <a:srgbClr val="000000"/>
                </a:solidFill>
                <a:latin typeface="Times New Roman" pitchFamily="16" charset="0"/>
              </a:rPr>
              <a:pPr algn="r">
                <a:tabLst>
                  <a:tab pos="0" algn="l"/>
                  <a:tab pos="471556" algn="l"/>
                  <a:tab pos="943112" algn="l"/>
                  <a:tab pos="1414668" algn="l"/>
                  <a:tab pos="1886224" algn="l"/>
                  <a:tab pos="2357780" algn="l"/>
                  <a:tab pos="2829336" algn="l"/>
                  <a:tab pos="3300893" algn="l"/>
                  <a:tab pos="3772449" algn="l"/>
                  <a:tab pos="4244005" algn="l"/>
                  <a:tab pos="4715561" algn="l"/>
                  <a:tab pos="5187117" algn="l"/>
                  <a:tab pos="5658673" algn="l"/>
                  <a:tab pos="6130229" algn="l"/>
                  <a:tab pos="6601785" algn="l"/>
                  <a:tab pos="7073341" algn="l"/>
                  <a:tab pos="7544897" algn="l"/>
                  <a:tab pos="8016453" algn="l"/>
                  <a:tab pos="8488009" algn="l"/>
                  <a:tab pos="8959566" algn="l"/>
                  <a:tab pos="9431122" algn="l"/>
                </a:tabLst>
              </a:pPr>
              <a:t>2</a:t>
            </a:fld>
            <a:endParaRPr lang="en-GB" sz="1200" dirty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976154" y="767678"/>
            <a:ext cx="5148636" cy="38383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311" tIns="47156" rIns="94311" bIns="47156" anchor="ctr"/>
          <a:lstStyle/>
          <a:p>
            <a:endParaRPr lang="en-GB"/>
          </a:p>
        </p:txBody>
      </p:sp>
      <p:sp>
        <p:nvSpPr>
          <p:cNvPr id="40963" name="Rectangle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09930" y="4860870"/>
            <a:ext cx="5659720" cy="458483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9"/>
          <p:cNvSpPr txBox="1">
            <a:spLocks noGrp="1"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48" tIns="49524" rIns="99048" bIns="49524" anchor="b">
            <a:prstTxWarp prst="textNoShape">
              <a:avLst/>
            </a:prstTxWarp>
          </a:bodyPr>
          <a:lstStyle/>
          <a:p>
            <a:pPr algn="r" defTabSz="990600"/>
            <a:fld id="{1CAB137F-4207-4969-8710-539827BD94DB}" type="slidenum">
              <a:rPr lang="en-GB" sz="1300"/>
              <a:pPr algn="r" defTabSz="990600"/>
              <a:t>6</a:t>
            </a:fld>
            <a:endParaRPr lang="en-GB" sz="1300"/>
          </a:p>
        </p:txBody>
      </p:sp>
      <p:sp>
        <p:nvSpPr>
          <p:cNvPr id="27651" name="Text Box 1"/>
          <p:cNvSpPr txBox="1">
            <a:spLocks noChangeArrowheads="1"/>
          </p:cNvSpPr>
          <p:nvPr/>
        </p:nvSpPr>
        <p:spPr bwMode="auto">
          <a:xfrm>
            <a:off x="4021138" y="9718675"/>
            <a:ext cx="3074987" cy="509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826" tIns="48270" rIns="92826" bIns="48270" anchor="b">
            <a:prstTxWarp prst="textNoShape">
              <a:avLst/>
            </a:prstTxWarp>
          </a:bodyPr>
          <a:lstStyle/>
          <a:p>
            <a:pPr algn="r">
              <a:tabLst>
                <a:tab pos="0" algn="l"/>
                <a:tab pos="471488" algn="l"/>
                <a:tab pos="942975" algn="l"/>
                <a:tab pos="1414463" algn="l"/>
                <a:tab pos="1885950" algn="l"/>
                <a:tab pos="2357438" algn="l"/>
                <a:tab pos="2828925" algn="l"/>
                <a:tab pos="3300413" algn="l"/>
                <a:tab pos="3771900" algn="l"/>
                <a:tab pos="4243388" algn="l"/>
                <a:tab pos="4714875" algn="l"/>
                <a:tab pos="5186363" algn="l"/>
                <a:tab pos="5657850" algn="l"/>
                <a:tab pos="6129338" algn="l"/>
                <a:tab pos="6600825" algn="l"/>
                <a:tab pos="7072313" algn="l"/>
                <a:tab pos="7543800" algn="l"/>
                <a:tab pos="8015288" algn="l"/>
                <a:tab pos="8486775" algn="l"/>
                <a:tab pos="8958263" algn="l"/>
                <a:tab pos="9429750" algn="l"/>
              </a:tabLst>
            </a:pPr>
            <a:fld id="{7C05FF5D-1986-455C-9663-9C49820B08C3}" type="slidenum">
              <a:rPr lang="en-GB" sz="1200">
                <a:solidFill>
                  <a:srgbClr val="000000"/>
                </a:solidFill>
                <a:latin typeface="Times New Roman" pitchFamily="84" charset="-52"/>
              </a:rPr>
              <a:pPr algn="r">
                <a:tabLst>
                  <a:tab pos="0" algn="l"/>
                  <a:tab pos="471488" algn="l"/>
                  <a:tab pos="942975" algn="l"/>
                  <a:tab pos="1414463" algn="l"/>
                  <a:tab pos="1885950" algn="l"/>
                  <a:tab pos="2357438" algn="l"/>
                  <a:tab pos="2828925" algn="l"/>
                  <a:tab pos="3300413" algn="l"/>
                  <a:tab pos="3771900" algn="l"/>
                  <a:tab pos="4243388" algn="l"/>
                  <a:tab pos="4714875" algn="l"/>
                  <a:tab pos="5186363" algn="l"/>
                  <a:tab pos="5657850" algn="l"/>
                  <a:tab pos="6129338" algn="l"/>
                  <a:tab pos="6600825" algn="l"/>
                  <a:tab pos="7072313" algn="l"/>
                  <a:tab pos="7543800" algn="l"/>
                  <a:tab pos="8015288" algn="l"/>
                  <a:tab pos="8486775" algn="l"/>
                  <a:tab pos="8958263" algn="l"/>
                  <a:tab pos="9429750" algn="l"/>
                </a:tabLst>
              </a:pPr>
              <a:t>6</a:t>
            </a:fld>
            <a:endParaRPr lang="en-GB" sz="1200">
              <a:solidFill>
                <a:srgbClr val="000000"/>
              </a:solidFill>
              <a:latin typeface="Times New Roman" pitchFamily="84" charset="-52"/>
            </a:endParaRPr>
          </a:p>
        </p:txBody>
      </p:sp>
      <p:sp>
        <p:nvSpPr>
          <p:cNvPr id="27652" name="Text Box 2"/>
          <p:cNvSpPr txBox="1">
            <a:spLocks noChangeArrowheads="1"/>
          </p:cNvSpPr>
          <p:nvPr/>
        </p:nvSpPr>
        <p:spPr bwMode="auto">
          <a:xfrm>
            <a:off x="976313" y="768350"/>
            <a:ext cx="5148262" cy="38369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4311" tIns="47156" rIns="94311" bIns="47156" anchor="ctr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27653" name="Rectangle 3"/>
          <p:cNvSpPr>
            <a:spLocks noGrp="1" noChangeArrowheads="1"/>
          </p:cNvSpPr>
          <p:nvPr>
            <p:ph type="body"/>
          </p:nvPr>
        </p:nvSpPr>
        <p:spPr>
          <a:xfrm>
            <a:off x="709613" y="4860925"/>
            <a:ext cx="5659437" cy="4584700"/>
          </a:xfrm>
          <a:noFill/>
          <a:ln>
            <a:solidFill>
              <a:srgbClr val="000000"/>
            </a:solidFill>
          </a:ln>
        </p:spPr>
        <p:txBody>
          <a:bodyPr wrap="none" anchor="ctr"/>
          <a:lstStyle/>
          <a:p>
            <a:endParaRPr lang="en-US">
              <a:latin typeface="Arial" pitchFamily="8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9"/>
          <p:cNvSpPr txBox="1">
            <a:spLocks noGrp="1"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48" tIns="49524" rIns="99048" bIns="49524" anchor="b">
            <a:prstTxWarp prst="textNoShape">
              <a:avLst/>
            </a:prstTxWarp>
          </a:bodyPr>
          <a:lstStyle/>
          <a:p>
            <a:pPr algn="r" defTabSz="990600"/>
            <a:fld id="{55AC59C2-0118-4E20-B6C8-F4CCFB1DCAFD}" type="slidenum">
              <a:rPr lang="en-GB" sz="1300"/>
              <a:pPr algn="r" defTabSz="990600"/>
              <a:t>7</a:t>
            </a:fld>
            <a:endParaRPr lang="en-GB" sz="1300"/>
          </a:p>
        </p:txBody>
      </p:sp>
      <p:sp>
        <p:nvSpPr>
          <p:cNvPr id="29699" name="Text Box 1"/>
          <p:cNvSpPr txBox="1">
            <a:spLocks noChangeArrowheads="1"/>
          </p:cNvSpPr>
          <p:nvPr/>
        </p:nvSpPr>
        <p:spPr bwMode="auto">
          <a:xfrm>
            <a:off x="4021138" y="9718675"/>
            <a:ext cx="3074987" cy="509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826" tIns="48270" rIns="92826" bIns="48270" anchor="b">
            <a:prstTxWarp prst="textNoShape">
              <a:avLst/>
            </a:prstTxWarp>
          </a:bodyPr>
          <a:lstStyle/>
          <a:p>
            <a:pPr algn="r">
              <a:tabLst>
                <a:tab pos="0" algn="l"/>
                <a:tab pos="471488" algn="l"/>
                <a:tab pos="942975" algn="l"/>
                <a:tab pos="1414463" algn="l"/>
                <a:tab pos="1885950" algn="l"/>
                <a:tab pos="2357438" algn="l"/>
                <a:tab pos="2828925" algn="l"/>
                <a:tab pos="3300413" algn="l"/>
                <a:tab pos="3771900" algn="l"/>
                <a:tab pos="4243388" algn="l"/>
                <a:tab pos="4714875" algn="l"/>
                <a:tab pos="5186363" algn="l"/>
                <a:tab pos="5657850" algn="l"/>
                <a:tab pos="6129338" algn="l"/>
                <a:tab pos="6600825" algn="l"/>
                <a:tab pos="7072313" algn="l"/>
                <a:tab pos="7543800" algn="l"/>
                <a:tab pos="8015288" algn="l"/>
                <a:tab pos="8486775" algn="l"/>
                <a:tab pos="8958263" algn="l"/>
                <a:tab pos="9429750" algn="l"/>
              </a:tabLst>
            </a:pPr>
            <a:fld id="{BB37F59E-F60F-442C-B6FD-1AEE2B5333D7}" type="slidenum">
              <a:rPr lang="en-GB" sz="1200">
                <a:solidFill>
                  <a:srgbClr val="000000"/>
                </a:solidFill>
                <a:latin typeface="Times New Roman" pitchFamily="84" charset="-52"/>
              </a:rPr>
              <a:pPr algn="r">
                <a:tabLst>
                  <a:tab pos="0" algn="l"/>
                  <a:tab pos="471488" algn="l"/>
                  <a:tab pos="942975" algn="l"/>
                  <a:tab pos="1414463" algn="l"/>
                  <a:tab pos="1885950" algn="l"/>
                  <a:tab pos="2357438" algn="l"/>
                  <a:tab pos="2828925" algn="l"/>
                  <a:tab pos="3300413" algn="l"/>
                  <a:tab pos="3771900" algn="l"/>
                  <a:tab pos="4243388" algn="l"/>
                  <a:tab pos="4714875" algn="l"/>
                  <a:tab pos="5186363" algn="l"/>
                  <a:tab pos="5657850" algn="l"/>
                  <a:tab pos="6129338" algn="l"/>
                  <a:tab pos="6600825" algn="l"/>
                  <a:tab pos="7072313" algn="l"/>
                  <a:tab pos="7543800" algn="l"/>
                  <a:tab pos="8015288" algn="l"/>
                  <a:tab pos="8486775" algn="l"/>
                  <a:tab pos="8958263" algn="l"/>
                  <a:tab pos="9429750" algn="l"/>
                </a:tabLst>
              </a:pPr>
              <a:t>7</a:t>
            </a:fld>
            <a:endParaRPr lang="en-GB" sz="1200">
              <a:solidFill>
                <a:srgbClr val="000000"/>
              </a:solidFill>
              <a:latin typeface="Times New Roman" pitchFamily="84" charset="-52"/>
            </a:endParaRPr>
          </a:p>
        </p:txBody>
      </p:sp>
      <p:sp>
        <p:nvSpPr>
          <p:cNvPr id="29700" name="Text Box 2"/>
          <p:cNvSpPr txBox="1">
            <a:spLocks noChangeArrowheads="1"/>
          </p:cNvSpPr>
          <p:nvPr/>
        </p:nvSpPr>
        <p:spPr bwMode="auto">
          <a:xfrm>
            <a:off x="976313" y="768350"/>
            <a:ext cx="5148262" cy="38369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4311" tIns="47156" rIns="94311" bIns="47156" anchor="ctr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body"/>
          </p:nvPr>
        </p:nvSpPr>
        <p:spPr>
          <a:xfrm>
            <a:off x="709613" y="4860925"/>
            <a:ext cx="5659437" cy="4584700"/>
          </a:xfrm>
          <a:noFill/>
          <a:ln>
            <a:solidFill>
              <a:srgbClr val="000000"/>
            </a:solidFill>
          </a:ln>
        </p:spPr>
        <p:txBody>
          <a:bodyPr wrap="none" anchor="ctr"/>
          <a:lstStyle/>
          <a:p>
            <a:endParaRPr lang="en-US">
              <a:latin typeface="Arial" pitchFamily="8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9"/>
          <p:cNvSpPr txBox="1">
            <a:spLocks noGrp="1"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48" tIns="49524" rIns="99048" bIns="49524" anchor="b">
            <a:prstTxWarp prst="textNoShape">
              <a:avLst/>
            </a:prstTxWarp>
          </a:bodyPr>
          <a:lstStyle/>
          <a:p>
            <a:pPr algn="r" defTabSz="990600"/>
            <a:fld id="{55AC59C2-0118-4E20-B6C8-F4CCFB1DCAFD}" type="slidenum">
              <a:rPr lang="en-GB" sz="1300"/>
              <a:pPr algn="r" defTabSz="990600"/>
              <a:t>8</a:t>
            </a:fld>
            <a:endParaRPr lang="en-GB" sz="1300"/>
          </a:p>
        </p:txBody>
      </p:sp>
      <p:sp>
        <p:nvSpPr>
          <p:cNvPr id="29699" name="Text Box 1"/>
          <p:cNvSpPr txBox="1">
            <a:spLocks noChangeArrowheads="1"/>
          </p:cNvSpPr>
          <p:nvPr/>
        </p:nvSpPr>
        <p:spPr bwMode="auto">
          <a:xfrm>
            <a:off x="4021138" y="9718675"/>
            <a:ext cx="3074987" cy="509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826" tIns="48270" rIns="92826" bIns="48270" anchor="b">
            <a:prstTxWarp prst="textNoShape">
              <a:avLst/>
            </a:prstTxWarp>
          </a:bodyPr>
          <a:lstStyle/>
          <a:p>
            <a:pPr algn="r">
              <a:tabLst>
                <a:tab pos="0" algn="l"/>
                <a:tab pos="471488" algn="l"/>
                <a:tab pos="942975" algn="l"/>
                <a:tab pos="1414463" algn="l"/>
                <a:tab pos="1885950" algn="l"/>
                <a:tab pos="2357438" algn="l"/>
                <a:tab pos="2828925" algn="l"/>
                <a:tab pos="3300413" algn="l"/>
                <a:tab pos="3771900" algn="l"/>
                <a:tab pos="4243388" algn="l"/>
                <a:tab pos="4714875" algn="l"/>
                <a:tab pos="5186363" algn="l"/>
                <a:tab pos="5657850" algn="l"/>
                <a:tab pos="6129338" algn="l"/>
                <a:tab pos="6600825" algn="l"/>
                <a:tab pos="7072313" algn="l"/>
                <a:tab pos="7543800" algn="l"/>
                <a:tab pos="8015288" algn="l"/>
                <a:tab pos="8486775" algn="l"/>
                <a:tab pos="8958263" algn="l"/>
                <a:tab pos="9429750" algn="l"/>
              </a:tabLst>
            </a:pPr>
            <a:fld id="{BB37F59E-F60F-442C-B6FD-1AEE2B5333D7}" type="slidenum">
              <a:rPr lang="en-GB" sz="1200">
                <a:solidFill>
                  <a:srgbClr val="000000"/>
                </a:solidFill>
                <a:latin typeface="Times New Roman" pitchFamily="84" charset="-52"/>
              </a:rPr>
              <a:pPr algn="r">
                <a:tabLst>
                  <a:tab pos="0" algn="l"/>
                  <a:tab pos="471488" algn="l"/>
                  <a:tab pos="942975" algn="l"/>
                  <a:tab pos="1414463" algn="l"/>
                  <a:tab pos="1885950" algn="l"/>
                  <a:tab pos="2357438" algn="l"/>
                  <a:tab pos="2828925" algn="l"/>
                  <a:tab pos="3300413" algn="l"/>
                  <a:tab pos="3771900" algn="l"/>
                  <a:tab pos="4243388" algn="l"/>
                  <a:tab pos="4714875" algn="l"/>
                  <a:tab pos="5186363" algn="l"/>
                  <a:tab pos="5657850" algn="l"/>
                  <a:tab pos="6129338" algn="l"/>
                  <a:tab pos="6600825" algn="l"/>
                  <a:tab pos="7072313" algn="l"/>
                  <a:tab pos="7543800" algn="l"/>
                  <a:tab pos="8015288" algn="l"/>
                  <a:tab pos="8486775" algn="l"/>
                  <a:tab pos="8958263" algn="l"/>
                  <a:tab pos="9429750" algn="l"/>
                </a:tabLst>
              </a:pPr>
              <a:t>8</a:t>
            </a:fld>
            <a:endParaRPr lang="en-GB" sz="1200">
              <a:solidFill>
                <a:srgbClr val="000000"/>
              </a:solidFill>
              <a:latin typeface="Times New Roman" pitchFamily="84" charset="-52"/>
            </a:endParaRPr>
          </a:p>
        </p:txBody>
      </p:sp>
      <p:sp>
        <p:nvSpPr>
          <p:cNvPr id="29700" name="Text Box 2"/>
          <p:cNvSpPr txBox="1">
            <a:spLocks noChangeArrowheads="1"/>
          </p:cNvSpPr>
          <p:nvPr/>
        </p:nvSpPr>
        <p:spPr bwMode="auto">
          <a:xfrm>
            <a:off x="976313" y="768350"/>
            <a:ext cx="5148262" cy="38369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4311" tIns="47156" rIns="94311" bIns="47156" anchor="ctr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body"/>
          </p:nvPr>
        </p:nvSpPr>
        <p:spPr>
          <a:xfrm>
            <a:off x="709613" y="4860925"/>
            <a:ext cx="5659437" cy="4584700"/>
          </a:xfrm>
          <a:noFill/>
          <a:ln>
            <a:solidFill>
              <a:srgbClr val="000000"/>
            </a:solidFill>
          </a:ln>
        </p:spPr>
        <p:txBody>
          <a:bodyPr wrap="none" anchor="ctr"/>
          <a:lstStyle/>
          <a:p>
            <a:endParaRPr lang="en-US">
              <a:latin typeface="Arial" pitchFamily="8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Put the right plot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DE91DB-7610-48C6-8D50-4727FA01D2AC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54503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ADBDE32-CB6B-47DE-A906-01FEF5AEBF53}" type="slidenum">
              <a:rPr lang="en-GB"/>
              <a:pPr/>
              <a:t>14</a:t>
            </a:fld>
            <a:endParaRPr lang="en-GB"/>
          </a:p>
        </p:txBody>
      </p:sp>
      <p:sp>
        <p:nvSpPr>
          <p:cNvPr id="40961" name="Text Box 1"/>
          <p:cNvSpPr txBox="1">
            <a:spLocks noChangeArrowheads="1"/>
          </p:cNvSpPr>
          <p:nvPr/>
        </p:nvSpPr>
        <p:spPr bwMode="auto">
          <a:xfrm>
            <a:off x="4021294" y="9718472"/>
            <a:ext cx="3074719" cy="5096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826" tIns="48270" rIns="92826" bIns="48270" anchor="b"/>
          <a:lstStyle/>
          <a:p>
            <a:pPr algn="r">
              <a:tabLst>
                <a:tab pos="0" algn="l"/>
                <a:tab pos="471556" algn="l"/>
                <a:tab pos="943112" algn="l"/>
                <a:tab pos="1414668" algn="l"/>
                <a:tab pos="1886224" algn="l"/>
                <a:tab pos="2357780" algn="l"/>
                <a:tab pos="2829336" algn="l"/>
                <a:tab pos="3300893" algn="l"/>
                <a:tab pos="3772449" algn="l"/>
                <a:tab pos="4244005" algn="l"/>
                <a:tab pos="4715561" algn="l"/>
                <a:tab pos="5187117" algn="l"/>
                <a:tab pos="5658673" algn="l"/>
                <a:tab pos="6130229" algn="l"/>
                <a:tab pos="6601785" algn="l"/>
                <a:tab pos="7073341" algn="l"/>
                <a:tab pos="7544897" algn="l"/>
                <a:tab pos="8016453" algn="l"/>
                <a:tab pos="8488009" algn="l"/>
                <a:tab pos="8959566" algn="l"/>
                <a:tab pos="9431122" algn="l"/>
              </a:tabLst>
            </a:pPr>
            <a:fld id="{151E5AAB-1A0C-4C5B-B38A-76F1BFD0ED6A}" type="slidenum">
              <a:rPr lang="en-GB" sz="1200">
                <a:solidFill>
                  <a:srgbClr val="000000"/>
                </a:solidFill>
                <a:latin typeface="Times New Roman" pitchFamily="16" charset="0"/>
              </a:rPr>
              <a:pPr algn="r">
                <a:tabLst>
                  <a:tab pos="0" algn="l"/>
                  <a:tab pos="471556" algn="l"/>
                  <a:tab pos="943112" algn="l"/>
                  <a:tab pos="1414668" algn="l"/>
                  <a:tab pos="1886224" algn="l"/>
                  <a:tab pos="2357780" algn="l"/>
                  <a:tab pos="2829336" algn="l"/>
                  <a:tab pos="3300893" algn="l"/>
                  <a:tab pos="3772449" algn="l"/>
                  <a:tab pos="4244005" algn="l"/>
                  <a:tab pos="4715561" algn="l"/>
                  <a:tab pos="5187117" algn="l"/>
                  <a:tab pos="5658673" algn="l"/>
                  <a:tab pos="6130229" algn="l"/>
                  <a:tab pos="6601785" algn="l"/>
                  <a:tab pos="7073341" algn="l"/>
                  <a:tab pos="7544897" algn="l"/>
                  <a:tab pos="8016453" algn="l"/>
                  <a:tab pos="8488009" algn="l"/>
                  <a:tab pos="8959566" algn="l"/>
                  <a:tab pos="9431122" algn="l"/>
                </a:tabLst>
              </a:pPr>
              <a:t>14</a:t>
            </a:fld>
            <a:endParaRPr lang="en-GB" sz="1200" dirty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976154" y="767678"/>
            <a:ext cx="5148636" cy="38383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311" tIns="47156" rIns="94311" bIns="47156" anchor="ctr"/>
          <a:lstStyle/>
          <a:p>
            <a:endParaRPr lang="en-GB"/>
          </a:p>
        </p:txBody>
      </p:sp>
      <p:sp>
        <p:nvSpPr>
          <p:cNvPr id="40963" name="Rectangle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09930" y="4860870"/>
            <a:ext cx="5659720" cy="458483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ADBDE32-CB6B-47DE-A906-01FEF5AEBF53}" type="slidenum">
              <a:rPr lang="en-GB"/>
              <a:pPr/>
              <a:t>15</a:t>
            </a:fld>
            <a:endParaRPr lang="en-GB"/>
          </a:p>
        </p:txBody>
      </p:sp>
      <p:sp>
        <p:nvSpPr>
          <p:cNvPr id="40961" name="Text Box 1"/>
          <p:cNvSpPr txBox="1">
            <a:spLocks noChangeArrowheads="1"/>
          </p:cNvSpPr>
          <p:nvPr/>
        </p:nvSpPr>
        <p:spPr bwMode="auto">
          <a:xfrm>
            <a:off x="4021294" y="9718472"/>
            <a:ext cx="3074719" cy="5096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826" tIns="48270" rIns="92826" bIns="48270" anchor="b"/>
          <a:lstStyle/>
          <a:p>
            <a:pPr algn="r">
              <a:tabLst>
                <a:tab pos="0" algn="l"/>
                <a:tab pos="471556" algn="l"/>
                <a:tab pos="943112" algn="l"/>
                <a:tab pos="1414668" algn="l"/>
                <a:tab pos="1886224" algn="l"/>
                <a:tab pos="2357780" algn="l"/>
                <a:tab pos="2829336" algn="l"/>
                <a:tab pos="3300893" algn="l"/>
                <a:tab pos="3772449" algn="l"/>
                <a:tab pos="4244005" algn="l"/>
                <a:tab pos="4715561" algn="l"/>
                <a:tab pos="5187117" algn="l"/>
                <a:tab pos="5658673" algn="l"/>
                <a:tab pos="6130229" algn="l"/>
                <a:tab pos="6601785" algn="l"/>
                <a:tab pos="7073341" algn="l"/>
                <a:tab pos="7544897" algn="l"/>
                <a:tab pos="8016453" algn="l"/>
                <a:tab pos="8488009" algn="l"/>
                <a:tab pos="8959566" algn="l"/>
                <a:tab pos="9431122" algn="l"/>
              </a:tabLst>
            </a:pPr>
            <a:fld id="{151E5AAB-1A0C-4C5B-B38A-76F1BFD0ED6A}" type="slidenum">
              <a:rPr lang="en-GB" sz="1200">
                <a:solidFill>
                  <a:srgbClr val="000000"/>
                </a:solidFill>
                <a:latin typeface="Times New Roman" pitchFamily="16" charset="0"/>
              </a:rPr>
              <a:pPr algn="r">
                <a:tabLst>
                  <a:tab pos="0" algn="l"/>
                  <a:tab pos="471556" algn="l"/>
                  <a:tab pos="943112" algn="l"/>
                  <a:tab pos="1414668" algn="l"/>
                  <a:tab pos="1886224" algn="l"/>
                  <a:tab pos="2357780" algn="l"/>
                  <a:tab pos="2829336" algn="l"/>
                  <a:tab pos="3300893" algn="l"/>
                  <a:tab pos="3772449" algn="l"/>
                  <a:tab pos="4244005" algn="l"/>
                  <a:tab pos="4715561" algn="l"/>
                  <a:tab pos="5187117" algn="l"/>
                  <a:tab pos="5658673" algn="l"/>
                  <a:tab pos="6130229" algn="l"/>
                  <a:tab pos="6601785" algn="l"/>
                  <a:tab pos="7073341" algn="l"/>
                  <a:tab pos="7544897" algn="l"/>
                  <a:tab pos="8016453" algn="l"/>
                  <a:tab pos="8488009" algn="l"/>
                  <a:tab pos="8959566" algn="l"/>
                  <a:tab pos="9431122" algn="l"/>
                </a:tabLst>
              </a:pPr>
              <a:t>15</a:t>
            </a:fld>
            <a:endParaRPr lang="en-GB" sz="1200" dirty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976154" y="767678"/>
            <a:ext cx="5148636" cy="38383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311" tIns="47156" rIns="94311" bIns="47156" anchor="ctr"/>
          <a:lstStyle/>
          <a:p>
            <a:endParaRPr lang="en-GB"/>
          </a:p>
        </p:txBody>
      </p:sp>
      <p:sp>
        <p:nvSpPr>
          <p:cNvPr id="40963" name="Rectangle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09930" y="4860870"/>
            <a:ext cx="5659720" cy="458483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ext Box 1"/>
          <p:cNvSpPr txBox="1">
            <a:spLocks noChangeArrowheads="1"/>
          </p:cNvSpPr>
          <p:nvPr/>
        </p:nvSpPr>
        <p:spPr bwMode="auto">
          <a:xfrm>
            <a:off x="1644" y="0"/>
            <a:ext cx="1643" cy="177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9048" tIns="49524" rIns="99048" bIns="49524" anchor="ctr"/>
          <a:lstStyle/>
          <a:p>
            <a:endParaRPr lang="en-US"/>
          </a:p>
        </p:txBody>
      </p:sp>
      <p:sp>
        <p:nvSpPr>
          <p:cNvPr id="634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09930" y="4861442"/>
            <a:ext cx="5671224" cy="459669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1588" y="2286000"/>
            <a:ext cx="9144001" cy="4572000"/>
          </a:xfrm>
          <a:prstGeom prst="rect">
            <a:avLst/>
          </a:prstGeom>
          <a:solidFill>
            <a:srgbClr val="005B8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GB" sz="2400">
              <a:solidFill>
                <a:srgbClr val="005B82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2286000"/>
            <a:ext cx="125413" cy="2286000"/>
          </a:xfrm>
          <a:prstGeom prst="rect">
            <a:avLst/>
          </a:prstGeom>
          <a:solidFill>
            <a:srgbClr val="005B8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GB" sz="2400">
              <a:solidFill>
                <a:schemeClr val="bg1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4572000"/>
            <a:ext cx="125413" cy="2286000"/>
          </a:xfrm>
          <a:prstGeom prst="rect">
            <a:avLst/>
          </a:prstGeom>
          <a:solidFill>
            <a:srgbClr val="51535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GB" sz="2400">
              <a:latin typeface="Arial" charset="0"/>
              <a:ea typeface="ＭＳ Ｐゴシック" charset="-128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15888" y="0"/>
            <a:ext cx="125412" cy="2286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GB" sz="2400">
              <a:latin typeface="Arial" charset="0"/>
              <a:ea typeface="ＭＳ Ｐゴシック" charset="-128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14300" y="2286000"/>
            <a:ext cx="125413" cy="2286000"/>
          </a:xfrm>
          <a:prstGeom prst="rect">
            <a:avLst/>
          </a:prstGeom>
          <a:solidFill>
            <a:srgbClr val="B9BB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GB" sz="2400">
              <a:solidFill>
                <a:schemeClr val="bg1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114300" y="4572000"/>
            <a:ext cx="125413" cy="2286000"/>
          </a:xfrm>
          <a:prstGeom prst="rect">
            <a:avLst/>
          </a:prstGeom>
          <a:solidFill>
            <a:srgbClr val="DCDCD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GB" sz="2400">
              <a:latin typeface="Arial" charset="0"/>
              <a:ea typeface="ＭＳ Ｐゴシック" charset="-128"/>
            </a:endParaRPr>
          </a:p>
        </p:txBody>
      </p:sp>
      <p:pic>
        <p:nvPicPr>
          <p:cNvPr id="10" name="Picture 8" descr="Logo_FZ_Jülich_NEU_rg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254000"/>
            <a:ext cx="2514600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9"/>
          <p:cNvSpPr txBox="1">
            <a:spLocks noChangeArrowheads="1"/>
          </p:cNvSpPr>
          <p:nvPr/>
        </p:nvSpPr>
        <p:spPr bwMode="auto">
          <a:xfrm rot="16200000">
            <a:off x="-1079500" y="933450"/>
            <a:ext cx="24765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900">
                <a:solidFill>
                  <a:srgbClr val="005B82"/>
                </a:solidFill>
                <a:latin typeface="Arial Mt Bd" charset="0"/>
              </a:rPr>
              <a:t>Mitglied der Helmholtz-Gemeinschaft</a:t>
            </a:r>
          </a:p>
        </p:txBody>
      </p:sp>
      <p:sp>
        <p:nvSpPr>
          <p:cNvPr id="7178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84213" y="4916488"/>
            <a:ext cx="6048375" cy="312737"/>
          </a:xfrm>
        </p:spPr>
        <p:txBody>
          <a:bodyPr/>
          <a:lstStyle>
            <a:lvl1pPr marL="0" indent="0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M. Stephan</a:t>
            </a:r>
          </a:p>
        </p:txBody>
      </p:sp>
      <p:sp>
        <p:nvSpPr>
          <p:cNvPr id="7179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4213" y="2781300"/>
            <a:ext cx="8064500" cy="2016125"/>
          </a:xfrm>
        </p:spPr>
        <p:txBody>
          <a:bodyPr anchor="t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/>
              <a:t>Titelmasterformat durch Klicken bearbeiten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69B9A9-86EB-4320-9269-5A453D8533E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102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1020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69B9A9-86EB-4320-9269-5A453D8533E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685800" y="1905000"/>
            <a:ext cx="3810000" cy="41148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3810000" cy="41148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69B9A9-86EB-4320-9269-5A453D8533E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69B9A9-86EB-4320-9269-5A453D8533E6}" type="slidenum">
              <a:rPr lang="en-US" smtClean="0"/>
              <a:pPr/>
              <a:t>‹#›</a:t>
            </a:fld>
            <a:r>
              <a:rPr lang="en-US" dirty="0" smtClean="0"/>
              <a:t>/25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69B9A9-86EB-4320-9269-5A453D8533E6}" type="slidenum">
              <a:rPr lang="en-US" smtClean="0"/>
              <a:pPr/>
              <a:t>‹#›</a:t>
            </a:fld>
            <a:r>
              <a:rPr lang="en-US" dirty="0" smtClean="0"/>
              <a:t>/25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69B9A9-86EB-4320-9269-5A453D8533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69B9A9-86EB-4320-9269-5A453D8533E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69B9A9-86EB-4320-9269-5A453D8533E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69B9A9-86EB-4320-9269-5A453D8533E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69B9A9-86EB-4320-9269-5A453D8533E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Mastertitelformat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050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1588" y="0"/>
            <a:ext cx="125412" cy="2286000"/>
          </a:xfrm>
          <a:prstGeom prst="rect">
            <a:avLst/>
          </a:prstGeom>
          <a:solidFill>
            <a:srgbClr val="B9BB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GB" sz="2400">
              <a:latin typeface="Arial" charset="0"/>
              <a:ea typeface="ＭＳ Ｐゴシック" charset="-128"/>
            </a:endParaRP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0" y="4572000"/>
            <a:ext cx="125413" cy="2286000"/>
          </a:xfrm>
          <a:prstGeom prst="rect">
            <a:avLst/>
          </a:prstGeom>
          <a:solidFill>
            <a:srgbClr val="51535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GB" sz="2400">
              <a:latin typeface="Arial" charset="0"/>
              <a:ea typeface="ＭＳ Ｐゴシック" charset="-128"/>
            </a:endParaRP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115888" y="0"/>
            <a:ext cx="125412" cy="2286000"/>
          </a:xfrm>
          <a:prstGeom prst="rect">
            <a:avLst/>
          </a:prstGeom>
          <a:solidFill>
            <a:srgbClr val="005B8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GB" sz="2400">
              <a:latin typeface="Arial" charset="0"/>
              <a:ea typeface="ＭＳ Ｐゴシック" charset="-128"/>
            </a:endParaRP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114300" y="2286000"/>
            <a:ext cx="125413" cy="2286000"/>
          </a:xfrm>
          <a:prstGeom prst="rect">
            <a:avLst/>
          </a:prstGeom>
          <a:solidFill>
            <a:srgbClr val="B9BB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GB" sz="2400">
              <a:solidFill>
                <a:schemeClr val="bg1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114300" y="4572000"/>
            <a:ext cx="125413" cy="2286000"/>
          </a:xfrm>
          <a:prstGeom prst="rect">
            <a:avLst/>
          </a:prstGeom>
          <a:solidFill>
            <a:srgbClr val="DCDCD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GB" sz="2400">
              <a:latin typeface="Arial" charset="0"/>
              <a:ea typeface="ＭＳ Ｐゴシック" charset="-128"/>
            </a:endParaRPr>
          </a:p>
        </p:txBody>
      </p:sp>
      <p:pic>
        <p:nvPicPr>
          <p:cNvPr id="1034" name="Picture 10" descr="Logo_FZ_Jülich_NEU_rgb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467600" y="127000"/>
            <a:ext cx="14478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ußzeilenplatzhalter 9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69B9A9-86EB-4320-9269-5A453D8533E6}" type="slidenum">
              <a:rPr lang="en-US" smtClean="0"/>
              <a:pPr/>
              <a:t>‹#›</a:t>
            </a:fld>
            <a:r>
              <a:rPr lang="en-US" dirty="0" smtClean="0"/>
              <a:t>/25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9EE0"/>
        </a:buClr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5B82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5B82"/>
        </a:buClr>
        <a:buFont typeface="Wingdings" pitchFamily="2" charset="2"/>
        <a:buChar char="§"/>
        <a:defRPr sz="2200" i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tertitel 5"/>
          <p:cNvSpPr>
            <a:spLocks noGrp="1"/>
          </p:cNvSpPr>
          <p:nvPr>
            <p:ph type="subTitle" sz="quarter" idx="1"/>
          </p:nvPr>
        </p:nvSpPr>
        <p:spPr>
          <a:xfrm>
            <a:off x="684213" y="4916488"/>
            <a:ext cx="3424409" cy="860296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Anupam </a:t>
            </a:r>
            <a:r>
              <a:rPr lang="en-US" dirty="0" err="1" smtClean="0">
                <a:solidFill>
                  <a:srgbClr val="FFFF00"/>
                </a:solidFill>
              </a:rPr>
              <a:t>Karmakar</a:t>
            </a:r>
            <a:endParaRPr lang="en-US" dirty="0" smtClean="0">
              <a:solidFill>
                <a:srgbClr val="FFFF00"/>
              </a:solidFill>
            </a:endParaRPr>
          </a:p>
          <a:p>
            <a:pPr lvl="0">
              <a:defRPr/>
            </a:pPr>
            <a:r>
              <a:rPr lang="en-US" dirty="0" err="1" smtClean="0"/>
              <a:t>Jülich</a:t>
            </a:r>
            <a:r>
              <a:rPr lang="en-US" dirty="0" smtClean="0"/>
              <a:t> Supercomputing Centre</a:t>
            </a:r>
          </a:p>
          <a:p>
            <a:pPr lvl="0">
              <a:defRPr/>
            </a:pPr>
            <a:r>
              <a:rPr lang="en-US" dirty="0" err="1" smtClean="0"/>
              <a:t>Forschungszentrum</a:t>
            </a:r>
            <a:r>
              <a:rPr lang="en-US" dirty="0" smtClean="0"/>
              <a:t> </a:t>
            </a:r>
            <a:r>
              <a:rPr lang="en-US" dirty="0" err="1" smtClean="0"/>
              <a:t>Jülich</a:t>
            </a:r>
            <a:r>
              <a:rPr lang="en-US" dirty="0" smtClean="0"/>
              <a:t>, Germany</a:t>
            </a:r>
            <a:endParaRPr lang="en-US" dirty="0"/>
          </a:p>
        </p:txBody>
      </p:sp>
      <p:sp>
        <p:nvSpPr>
          <p:cNvPr id="3" name="Titel 2"/>
          <p:cNvSpPr>
            <a:spLocks noGrp="1"/>
          </p:cNvSpPr>
          <p:nvPr>
            <p:ph type="ctrTitle" sz="quarter"/>
          </p:nvPr>
        </p:nvSpPr>
        <p:spPr>
          <a:xfrm>
            <a:off x="653321" y="2558879"/>
            <a:ext cx="5259387" cy="2016125"/>
          </a:xfrm>
        </p:spPr>
        <p:txBody>
          <a:bodyPr>
            <a:noAutofit/>
          </a:bodyPr>
          <a:lstStyle/>
          <a:p>
            <a:r>
              <a:rPr lang="en-US" sz="3200" dirty="0" smtClean="0"/>
              <a:t>Laser Plasma interactions at Relativistic Intensities</a:t>
            </a:r>
            <a:endParaRPr lang="en-US" sz="3200" dirty="0"/>
          </a:p>
        </p:txBody>
      </p:sp>
      <p:sp>
        <p:nvSpPr>
          <p:cNvPr id="4" name="Rectangle 8"/>
          <p:cNvSpPr/>
          <p:nvPr/>
        </p:nvSpPr>
        <p:spPr>
          <a:xfrm>
            <a:off x="457200" y="392668"/>
            <a:ext cx="5257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supported by EMMI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176028" y="2280356"/>
            <a:ext cx="2967972" cy="2232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2313545" y="6304308"/>
            <a:ext cx="482612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EMMI Physics </a:t>
            </a:r>
            <a:r>
              <a:rPr lang="en-IN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Days, Nov. 13-14, GSI, Darmstadt</a:t>
            </a:r>
            <a:endParaRPr lang="en-IN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578" name="Picture 2" descr="http://www.gsi.de/index.php?eID=tx_nawsecuredl&amp;u=0&amp;file=/fileadmin/EMMI/Emmi_smaller_5cm_RGB.png&amp;t=1352729457&amp;hash=4bb08af8a84ba9752eb1c094c87272b082e8616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38" y="619214"/>
            <a:ext cx="1695450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 smtClean="0"/>
              <a:t>Probing the LLS regime of RPA</a:t>
            </a:r>
            <a:br>
              <a:rPr lang="en-GB" sz="2400" dirty="0" smtClean="0"/>
            </a:br>
            <a:r>
              <a:rPr lang="en-GB" sz="1800" dirty="0" smtClean="0"/>
              <a:t>GSI-Jena </a:t>
            </a:r>
            <a:r>
              <a:rPr lang="en-GB" sz="1800" dirty="0" err="1" smtClean="0"/>
              <a:t>Expt</a:t>
            </a:r>
            <a:r>
              <a:rPr lang="en-GB" sz="1800" dirty="0" smtClean="0"/>
              <a:t> with multi-species </a:t>
            </a:r>
            <a:r>
              <a:rPr lang="en-GB" sz="1800" dirty="0" err="1" smtClean="0"/>
              <a:t>nanofoils</a:t>
            </a:r>
            <a:endParaRPr lang="en-GB" sz="1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6350" y="2199510"/>
            <a:ext cx="4680000" cy="3027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68331" y="2187147"/>
            <a:ext cx="2537874" cy="3508653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b="1" dirty="0" smtClean="0"/>
              <a:t>JETI laser:</a:t>
            </a:r>
          </a:p>
          <a:p>
            <a:r>
              <a:rPr lang="en-GB" dirty="0" smtClean="0"/>
              <a:t>0.8 J</a:t>
            </a:r>
          </a:p>
          <a:p>
            <a:r>
              <a:rPr lang="en-GB" dirty="0" smtClean="0"/>
              <a:t>27 </a:t>
            </a:r>
            <a:r>
              <a:rPr lang="en-GB" dirty="0" err="1" smtClean="0"/>
              <a:t>fs</a:t>
            </a:r>
            <a:endParaRPr lang="en-GB" dirty="0" smtClean="0"/>
          </a:p>
          <a:p>
            <a:r>
              <a:rPr lang="en-GB" dirty="0" smtClean="0"/>
              <a:t>Contrast ~10</a:t>
            </a:r>
            <a:r>
              <a:rPr lang="en-GB" baseline="30000" dirty="0" smtClean="0"/>
              <a:t>-9</a:t>
            </a:r>
          </a:p>
          <a:p>
            <a:r>
              <a:rPr lang="en-GB" dirty="0" smtClean="0"/>
              <a:t>FWHM ~</a:t>
            </a:r>
            <a:r>
              <a:rPr lang="en-GB" dirty="0" smtClean="0">
                <a:sym typeface="Symbol"/>
              </a:rPr>
              <a:t></a:t>
            </a:r>
            <a:r>
              <a:rPr lang="en-GB" dirty="0" smtClean="0"/>
              <a:t>6 </a:t>
            </a:r>
            <a:r>
              <a:rPr lang="en-GB" dirty="0" smtClean="0">
                <a:sym typeface="Symbol"/>
              </a:rPr>
              <a:t>m</a:t>
            </a:r>
          </a:p>
          <a:p>
            <a:endParaRPr lang="en-GB" dirty="0" smtClean="0">
              <a:sym typeface="Symbol"/>
            </a:endParaRPr>
          </a:p>
          <a:p>
            <a:r>
              <a:rPr lang="en-GB" dirty="0" smtClean="0">
                <a:sym typeface="Symbol"/>
              </a:rPr>
              <a:t>I</a:t>
            </a:r>
            <a:r>
              <a:rPr lang="en-GB" baseline="-25000" dirty="0" smtClean="0">
                <a:sym typeface="Symbol"/>
              </a:rPr>
              <a:t>0</a:t>
            </a:r>
            <a:r>
              <a:rPr lang="en-GB" dirty="0" smtClean="0">
                <a:sym typeface="Symbol"/>
              </a:rPr>
              <a:t> = 6x10</a:t>
            </a:r>
            <a:r>
              <a:rPr lang="en-GB" baseline="30000" dirty="0" smtClean="0">
                <a:sym typeface="Symbol"/>
              </a:rPr>
              <a:t>19</a:t>
            </a:r>
            <a:r>
              <a:rPr lang="en-GB" dirty="0" smtClean="0">
                <a:sym typeface="Symbol"/>
              </a:rPr>
              <a:t> Wcm</a:t>
            </a:r>
            <a:r>
              <a:rPr lang="en-GB" baseline="30000" dirty="0" smtClean="0">
                <a:sym typeface="Symbol"/>
              </a:rPr>
              <a:t>-2 </a:t>
            </a:r>
            <a:r>
              <a:rPr lang="en-GB" dirty="0" smtClean="0">
                <a:sym typeface="Symbol"/>
              </a:rPr>
              <a:t>(CP)</a:t>
            </a:r>
            <a:endParaRPr lang="en-GB" dirty="0"/>
          </a:p>
          <a:p>
            <a:endParaRPr lang="en-GB" baseline="30000" dirty="0" smtClean="0"/>
          </a:p>
          <a:p>
            <a:r>
              <a:rPr lang="en-GB" b="1" dirty="0" smtClean="0"/>
              <a:t>Targets: </a:t>
            </a:r>
          </a:p>
          <a:p>
            <a:pPr marL="285750" indent="-285750">
              <a:buFontTx/>
              <a:buChar char="-"/>
            </a:pPr>
            <a:r>
              <a:rPr lang="en-GB" dirty="0" smtClean="0"/>
              <a:t>15 nm </a:t>
            </a:r>
            <a:r>
              <a:rPr lang="en-GB" dirty="0" err="1" smtClean="0"/>
              <a:t>parylene</a:t>
            </a:r>
            <a:r>
              <a:rPr lang="en-GB" dirty="0" smtClean="0"/>
              <a:t> foils</a:t>
            </a:r>
          </a:p>
          <a:p>
            <a:pPr marL="285750" indent="-285750">
              <a:buFontTx/>
              <a:buChar char="-"/>
            </a:pPr>
            <a:endParaRPr lang="en-GB" dirty="0" smtClean="0"/>
          </a:p>
          <a:p>
            <a:pPr marL="285750" indent="-285750">
              <a:buFontTx/>
              <a:buChar char="-"/>
            </a:pPr>
            <a:r>
              <a:rPr lang="en-GB" dirty="0" smtClean="0"/>
              <a:t>2-100 nm DLC</a:t>
            </a:r>
            <a:endParaRPr lang="en-GB" dirty="0"/>
          </a:p>
          <a:p>
            <a:endParaRPr lang="en-GB" baseline="30000" dirty="0">
              <a:solidFill>
                <a:srgbClr val="002060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04"/>
          <a:stretch/>
        </p:blipFill>
        <p:spPr bwMode="auto">
          <a:xfrm>
            <a:off x="1668164" y="4857801"/>
            <a:ext cx="1285102" cy="282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78394" y="2199503"/>
            <a:ext cx="62123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3378394" y="2103387"/>
            <a:ext cx="0" cy="357845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105" y="4857801"/>
            <a:ext cx="1718191" cy="1611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2560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/>
              <a:t>Probing the LLS regime of RPA</a:t>
            </a:r>
            <a:br>
              <a:rPr lang="en-GB" sz="2400" dirty="0"/>
            </a:br>
            <a:r>
              <a:rPr lang="en-GB" sz="1600" dirty="0" smtClean="0"/>
              <a:t>Ion energy spectra from </a:t>
            </a:r>
            <a:r>
              <a:rPr lang="en-GB" sz="1600" dirty="0" err="1" smtClean="0"/>
              <a:t>parylene</a:t>
            </a:r>
            <a:r>
              <a:rPr lang="en-GB" sz="1600" dirty="0" smtClean="0"/>
              <a:t> foils</a:t>
            </a:r>
            <a:endParaRPr lang="en-GB" sz="16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528" y="1658252"/>
            <a:ext cx="6013075" cy="43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 descr="Guter%20Beides%20Schuss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05" r="1512" b="63602"/>
          <a:stretch/>
        </p:blipFill>
        <p:spPr bwMode="auto">
          <a:xfrm>
            <a:off x="7242347" y="1968511"/>
            <a:ext cx="1800000" cy="1388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4054" y="1706339"/>
            <a:ext cx="59331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69479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374439" cy="1143000"/>
          </a:xfrm>
        </p:spPr>
        <p:txBody>
          <a:bodyPr/>
          <a:lstStyle/>
          <a:p>
            <a:r>
              <a:rPr lang="en-GB" sz="2400" dirty="0"/>
              <a:t>Probing the LLS regime of </a:t>
            </a:r>
            <a:r>
              <a:rPr lang="en-GB" sz="2400" dirty="0" smtClean="0"/>
              <a:t>RPA: 2D </a:t>
            </a:r>
            <a:r>
              <a:rPr lang="en-GB" sz="2400" dirty="0"/>
              <a:t>EPOCH </a:t>
            </a:r>
            <a:r>
              <a:rPr lang="en-GB" sz="2400" dirty="0" smtClean="0"/>
              <a:t>simulations</a:t>
            </a:r>
            <a:br>
              <a:rPr lang="en-GB" sz="2400" dirty="0" smtClean="0"/>
            </a:br>
            <a:r>
              <a:rPr lang="en-GB" sz="1600" dirty="0" smtClean="0"/>
              <a:t>Analysing ion densities near laser axis</a:t>
            </a:r>
            <a:endParaRPr lang="en-GB" sz="16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7805" y="1777056"/>
            <a:ext cx="6112993" cy="3079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79621" y="5387546"/>
            <a:ext cx="84643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Pulse length too short to maintain electron layer: protons lose neutralising </a:t>
            </a:r>
          </a:p>
          <a:p>
            <a:r>
              <a:rPr lang="en-GB" dirty="0" smtClean="0"/>
              <a:t>electron envelope back to heavy ions (reverse LLS) and suffer Coulomb explosion (CE).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6931333" y="2100649"/>
            <a:ext cx="205697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Box: 30</a:t>
            </a:r>
            <a:r>
              <a:rPr lang="en-GB" dirty="0" smtClean="0">
                <a:sym typeface="Symbol"/>
              </a:rPr>
              <a:t> x 12</a:t>
            </a:r>
          </a:p>
          <a:p>
            <a:r>
              <a:rPr lang="en-GB" dirty="0" smtClean="0">
                <a:sym typeface="Symbol"/>
              </a:rPr>
              <a:t>x = 1nm</a:t>
            </a:r>
          </a:p>
          <a:p>
            <a:r>
              <a:rPr lang="en-GB" dirty="0" smtClean="0">
                <a:sym typeface="Symbol"/>
              </a:rPr>
              <a:t>y </a:t>
            </a:r>
            <a:r>
              <a:rPr lang="en-GB" dirty="0">
                <a:sym typeface="Symbol"/>
              </a:rPr>
              <a:t>= </a:t>
            </a:r>
            <a:r>
              <a:rPr lang="en-GB" dirty="0" smtClean="0">
                <a:sym typeface="Symbol"/>
              </a:rPr>
              <a:t>2.5nm</a:t>
            </a:r>
          </a:p>
          <a:p>
            <a:r>
              <a:rPr lang="en-GB" dirty="0" smtClean="0">
                <a:sym typeface="Symbol"/>
              </a:rPr>
              <a:t>C:H:F = 4:3:1</a:t>
            </a:r>
          </a:p>
          <a:p>
            <a:r>
              <a:rPr lang="en-GB" dirty="0" smtClean="0">
                <a:sym typeface="Symbol"/>
              </a:rPr>
              <a:t>Ne = 230 </a:t>
            </a:r>
            <a:r>
              <a:rPr lang="en-GB" dirty="0" err="1" smtClean="0">
                <a:sym typeface="Symbol"/>
              </a:rPr>
              <a:t>Nc</a:t>
            </a:r>
            <a:endParaRPr lang="en-GB" dirty="0" smtClean="0">
              <a:sym typeface="Symbol"/>
            </a:endParaRPr>
          </a:p>
          <a:p>
            <a:r>
              <a:rPr lang="en-GB" dirty="0" smtClean="0">
                <a:sym typeface="Symbol"/>
              </a:rPr>
              <a:t>6.5 x 10</a:t>
            </a:r>
            <a:r>
              <a:rPr lang="en-GB" baseline="30000" dirty="0" smtClean="0">
                <a:sym typeface="Symbol"/>
              </a:rPr>
              <a:t>6</a:t>
            </a:r>
            <a:r>
              <a:rPr lang="en-GB" dirty="0" smtClean="0">
                <a:sym typeface="Symbol"/>
              </a:rPr>
              <a:t> particles</a:t>
            </a:r>
            <a:endParaRPr lang="en-GB" dirty="0">
              <a:sym typeface="Symbol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449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740" y="1574163"/>
            <a:ext cx="6120000" cy="4064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304638" cy="1143000"/>
          </a:xfrm>
        </p:spPr>
        <p:txBody>
          <a:bodyPr/>
          <a:lstStyle/>
          <a:p>
            <a:r>
              <a:rPr lang="en-GB" sz="2400" dirty="0"/>
              <a:t>Probing the LLS regime of RPA: 2D EPOCH </a:t>
            </a:r>
            <a:r>
              <a:rPr lang="en-GB" sz="2400" dirty="0" smtClean="0"/>
              <a:t>simulations</a:t>
            </a:r>
            <a:r>
              <a:rPr lang="en-GB" sz="2000" dirty="0" smtClean="0"/>
              <a:t> </a:t>
            </a:r>
            <a:r>
              <a:rPr lang="en-GB" sz="2800" dirty="0"/>
              <a:t/>
            </a:r>
            <a:br>
              <a:rPr lang="en-GB" sz="2800" dirty="0"/>
            </a:br>
            <a:r>
              <a:rPr lang="en-GB" sz="1800" dirty="0" smtClean="0"/>
              <a:t>Ion energy distribution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1490261" y="5722540"/>
            <a:ext cx="69487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Initial RPA peaks @ 60 </a:t>
            </a:r>
            <a:r>
              <a:rPr lang="en-GB" dirty="0" err="1"/>
              <a:t>fs</a:t>
            </a:r>
            <a:r>
              <a:rPr lang="en-GB" dirty="0"/>
              <a:t> in heavier species washed out by 420 </a:t>
            </a:r>
            <a:r>
              <a:rPr lang="en-GB" dirty="0" err="1"/>
              <a:t>fs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4136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RPA with long pulse: </a:t>
            </a:r>
            <a:r>
              <a:rPr lang="en-US" dirty="0" err="1" smtClean="0"/>
              <a:t>Phelix</a:t>
            </a:r>
            <a:r>
              <a:rPr lang="en-US" dirty="0" smtClean="0"/>
              <a:t> </a:t>
            </a:r>
            <a:r>
              <a:rPr lang="en-US" dirty="0"/>
              <a:t>proposed expt</a:t>
            </a:r>
            <a:r>
              <a:rPr lang="en-US" dirty="0" smtClean="0"/>
              <a:t>.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Accelerate proton and carbon ions </a:t>
            </a:r>
            <a:r>
              <a:rPr lang="en-US" dirty="0"/>
              <a:t>using </a:t>
            </a:r>
            <a:r>
              <a:rPr lang="en-US" dirty="0" smtClean="0"/>
              <a:t>PHELIX laser pulses to several 10’s of MeV via RPA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Special 8 nm ultra-thin multi-species </a:t>
            </a:r>
            <a:r>
              <a:rPr lang="en-US" dirty="0" err="1" smtClean="0"/>
              <a:t>Parylene</a:t>
            </a:r>
            <a:r>
              <a:rPr lang="en-US" dirty="0" smtClean="0"/>
              <a:t> foil target</a:t>
            </a: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/>
              <a:t>Heating of the electrons is strongly suppressed in CP</a:t>
            </a:r>
            <a:endParaRPr lang="en-IN" dirty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Polarization state of the driving laser pulse has a profound effect of shape of the spectra and maximum ion energy.</a:t>
            </a: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Laser intensities ~</a:t>
            </a:r>
            <a:r>
              <a:rPr lang="en-US" dirty="0"/>
              <a:t>10</a:t>
            </a:r>
            <a:r>
              <a:rPr lang="en-US" baseline="30000" dirty="0"/>
              <a:t>20</a:t>
            </a:r>
            <a:r>
              <a:rPr lang="en-US" dirty="0"/>
              <a:t> </a:t>
            </a:r>
            <a:r>
              <a:rPr lang="en-US" dirty="0" smtClean="0"/>
              <a:t>W/cm</a:t>
            </a:r>
            <a:r>
              <a:rPr lang="en-US" baseline="30000" dirty="0" smtClean="0"/>
              <a:t>2</a:t>
            </a:r>
            <a:r>
              <a:rPr lang="en-US" dirty="0" smtClean="0"/>
              <a:t>, FWHM = 13 µm, </a:t>
            </a:r>
            <a:r>
              <a:rPr lang="en-US" dirty="0" smtClean="0">
                <a:sym typeface="Symbol"/>
              </a:rPr>
              <a:t> = 1054 µm</a:t>
            </a:r>
            <a:r>
              <a:rPr lang="en-IN" dirty="0" smtClean="0">
                <a:sym typeface="Symbol"/>
              </a:rPr>
              <a:t>,  = 600 </a:t>
            </a:r>
            <a:r>
              <a:rPr lang="en-IN" dirty="0" err="1" smtClean="0">
                <a:sym typeface="Symbol"/>
              </a:rPr>
              <a:t>fs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205798" y="1099990"/>
            <a:ext cx="2852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 smtClean="0"/>
              <a:t>GSI-HIJ-FZJ collaboration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976601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RPA with long pulse: </a:t>
            </a:r>
            <a:r>
              <a:rPr lang="en-US" dirty="0" err="1"/>
              <a:t>Phelix</a:t>
            </a:r>
            <a:r>
              <a:rPr lang="en-US" dirty="0"/>
              <a:t> proposed expt.</a:t>
            </a:r>
            <a:endParaRPr lang="en-IN" dirty="0"/>
          </a:p>
        </p:txBody>
      </p:sp>
      <p:sp>
        <p:nvSpPr>
          <p:cNvPr id="9" name="Rectangle 8"/>
          <p:cNvSpPr/>
          <p:nvPr/>
        </p:nvSpPr>
        <p:spPr>
          <a:xfrm>
            <a:off x="6205798" y="1099990"/>
            <a:ext cx="2852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 smtClean="0"/>
              <a:t>GSI-HIJ-FZJ collaboration</a:t>
            </a:r>
            <a:endParaRPr lang="en-IN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800" y="1542044"/>
            <a:ext cx="7200000" cy="434436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8263" y="2210236"/>
            <a:ext cx="1215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C. Pol.</a:t>
            </a:r>
            <a:endParaRPr lang="en-IN" dirty="0"/>
          </a:p>
        </p:txBody>
      </p:sp>
      <p:sp>
        <p:nvSpPr>
          <p:cNvPr id="5" name="TextBox 4"/>
          <p:cNvSpPr txBox="1"/>
          <p:nvPr/>
        </p:nvSpPr>
        <p:spPr>
          <a:xfrm>
            <a:off x="428263" y="4502023"/>
            <a:ext cx="1215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Lin. Pol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8676375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628" y="1953537"/>
            <a:ext cx="5148000" cy="30201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745184" y="6434884"/>
            <a:ext cx="23988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Getty images, LANL</a:t>
            </a:r>
            <a:endParaRPr lang="en-IN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1896" y="1455325"/>
            <a:ext cx="80039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How powerful is World’s strongest available magnet?</a:t>
            </a:r>
            <a:endParaRPr lang="en-IN" sz="2400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7527" y="5034416"/>
            <a:ext cx="71489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</a:rPr>
              <a:t>What is the highest magnetic field reported by laser-matter interactions so far?</a:t>
            </a:r>
            <a:endParaRPr lang="en-IN" sz="2000" dirty="0">
              <a:solidFill>
                <a:srgbClr val="0070C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97528" y="5760553"/>
            <a:ext cx="70301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 smtClean="0"/>
              <a:t>Existence </a:t>
            </a:r>
            <a:r>
              <a:rPr lang="en-IN" dirty="0"/>
              <a:t>of magnetic field strengths </a:t>
            </a:r>
            <a:r>
              <a:rPr lang="en-IN" dirty="0" smtClean="0"/>
              <a:t>of </a:t>
            </a:r>
            <a:r>
              <a:rPr lang="en-IN" dirty="0" smtClean="0">
                <a:solidFill>
                  <a:srgbClr val="00B050"/>
                </a:solidFill>
              </a:rPr>
              <a:t>0.7±0.1 </a:t>
            </a:r>
            <a:r>
              <a:rPr lang="en-IN" dirty="0">
                <a:solidFill>
                  <a:srgbClr val="00B050"/>
                </a:solidFill>
              </a:rPr>
              <a:t>GG</a:t>
            </a:r>
            <a:r>
              <a:rPr lang="en-IN" dirty="0"/>
              <a:t> in the </a:t>
            </a:r>
            <a:r>
              <a:rPr lang="en-IN" dirty="0" smtClean="0"/>
              <a:t>dense plasma reported in Wagner et al. PRE, 70(2), 026401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149626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Magnetic field </a:t>
            </a:r>
            <a:r>
              <a:rPr lang="en-US" sz="2400" dirty="0"/>
              <a:t>g</a:t>
            </a:r>
            <a:r>
              <a:rPr lang="en-US" sz="2400" dirty="0" smtClean="0"/>
              <a:t>eneration: ultra-short pulse</a:t>
            </a:r>
            <a:br>
              <a:rPr lang="en-US" sz="2400" dirty="0" smtClean="0"/>
            </a:br>
            <a:r>
              <a:rPr lang="en-US" sz="1800" dirty="0"/>
              <a:t>Laboratory astrophysics conditions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832" y="3031133"/>
            <a:ext cx="3497769" cy="2664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6" t="11020" r="262" b="6888"/>
          <a:stretch>
            <a:fillRect/>
          </a:stretch>
        </p:blipFill>
        <p:spPr>
          <a:xfrm>
            <a:off x="4616829" y="3031133"/>
            <a:ext cx="4361771" cy="2412000"/>
          </a:xfrm>
          <a:prstGeom prst="rect">
            <a:avLst/>
          </a:prstGeom>
        </p:spPr>
      </p:pic>
      <p:sp>
        <p:nvSpPr>
          <p:cNvPr id="6" name="Textfeld 6"/>
          <p:cNvSpPr txBox="1"/>
          <p:nvPr/>
        </p:nvSpPr>
        <p:spPr>
          <a:xfrm>
            <a:off x="891291" y="5725821"/>
            <a:ext cx="3532795" cy="711259"/>
          </a:xfrm>
          <a:prstGeom prst="rect">
            <a:avLst/>
          </a:prstGeom>
          <a:noFill/>
        </p:spPr>
        <p:txBody>
          <a:bodyPr wrap="square" lIns="64301" tIns="32150" rIns="64301" bIns="32150" rtlCol="0">
            <a:spAutoFit/>
          </a:bodyPr>
          <a:lstStyle/>
          <a:p>
            <a:r>
              <a:rPr lang="en-US" sz="1400" dirty="0" err="1" smtClean="0"/>
              <a:t>Expt</a:t>
            </a:r>
            <a:r>
              <a:rPr lang="en-US" sz="1400" dirty="0" smtClean="0"/>
              <a:t>: Magnitude of self-generated DC magnetic field </a:t>
            </a:r>
            <a:r>
              <a:rPr lang="en-US" sz="1400" dirty="0"/>
              <a:t>due to laser </a:t>
            </a:r>
            <a:r>
              <a:rPr lang="en-US" sz="1400" dirty="0" smtClean="0"/>
              <a:t>ponderomotive force at the interaction region</a:t>
            </a:r>
            <a:endParaRPr lang="en-US" sz="1400" dirty="0"/>
          </a:p>
        </p:txBody>
      </p:sp>
      <p:sp>
        <p:nvSpPr>
          <p:cNvPr id="7" name="Textfeld 7"/>
          <p:cNvSpPr txBox="1"/>
          <p:nvPr/>
        </p:nvSpPr>
        <p:spPr>
          <a:xfrm>
            <a:off x="4868737" y="5758611"/>
            <a:ext cx="3857954" cy="495815"/>
          </a:xfrm>
          <a:prstGeom prst="rect">
            <a:avLst/>
          </a:prstGeom>
          <a:noFill/>
        </p:spPr>
        <p:txBody>
          <a:bodyPr wrap="square" lIns="64301" tIns="32150" rIns="64301" bIns="32150" rtlCol="0">
            <a:spAutoFit/>
          </a:bodyPr>
          <a:lstStyle/>
          <a:p>
            <a:r>
              <a:rPr lang="en-US" sz="1400" dirty="0" smtClean="0"/>
              <a:t>PIC Simulation: Self-generated DC magnetic field topology,  peak value ~ 100 </a:t>
            </a:r>
            <a:r>
              <a:rPr lang="en-US" sz="1400" dirty="0" err="1" smtClean="0"/>
              <a:t>Megagauss</a:t>
            </a:r>
            <a:endParaRPr lang="en-US" sz="1400" dirty="0"/>
          </a:p>
        </p:txBody>
      </p:sp>
      <p:sp>
        <p:nvSpPr>
          <p:cNvPr id="8" name="Textfeld 10"/>
          <p:cNvSpPr txBox="1"/>
          <p:nvPr/>
        </p:nvSpPr>
        <p:spPr>
          <a:xfrm>
            <a:off x="4963888" y="6441816"/>
            <a:ext cx="40147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err="1" smtClean="0"/>
              <a:t>Gopal</a:t>
            </a:r>
            <a:r>
              <a:rPr lang="en-US" sz="1400" dirty="0" smtClean="0"/>
              <a:t>, </a:t>
            </a:r>
            <a:r>
              <a:rPr lang="en-US" sz="1400" dirty="0" err="1" smtClean="0"/>
              <a:t>Karmakar</a:t>
            </a:r>
            <a:r>
              <a:rPr lang="en-US" sz="1400" dirty="0" smtClean="0"/>
              <a:t>, Gibbon et al., PPCF, in press</a:t>
            </a:r>
            <a:endParaRPr lang="en-US" sz="1400" dirty="0"/>
          </a:p>
        </p:txBody>
      </p:sp>
      <p:sp>
        <p:nvSpPr>
          <p:cNvPr id="9" name="Rechteck 8"/>
          <p:cNvSpPr/>
          <p:nvPr/>
        </p:nvSpPr>
        <p:spPr>
          <a:xfrm>
            <a:off x="673444" y="1706052"/>
            <a:ext cx="8180172" cy="988258"/>
          </a:xfrm>
          <a:prstGeom prst="rect">
            <a:avLst/>
          </a:prstGeom>
        </p:spPr>
        <p:txBody>
          <a:bodyPr wrap="square" lIns="64301" tIns="32150" rIns="64301" bIns="32150">
            <a:spAutoFit/>
          </a:bodyPr>
          <a:lstStyle/>
          <a:p>
            <a:pPr marL="187543" indent="-187543">
              <a:buFont typeface="Arial" pitchFamily="34" charset="0"/>
              <a:buChar char="•"/>
            </a:pPr>
            <a:r>
              <a:rPr lang="en-US" sz="2000" dirty="0" smtClean="0"/>
              <a:t>Short pulse scenario (LUND) </a:t>
            </a:r>
            <a:r>
              <a:rPr lang="en-GB" sz="2000" dirty="0" smtClean="0"/>
              <a:t>analysed</a:t>
            </a:r>
            <a:r>
              <a:rPr lang="en-US" sz="2000" dirty="0" smtClean="0"/>
              <a:t> with  2-D PIC simulations </a:t>
            </a:r>
          </a:p>
          <a:p>
            <a:pPr marL="187543" indent="-187543">
              <a:buFont typeface="Arial" pitchFamily="34" charset="0"/>
              <a:buChar char="•"/>
            </a:pPr>
            <a:r>
              <a:rPr lang="en-US" sz="2000" dirty="0" smtClean="0"/>
              <a:t>I ~ 8 x10</a:t>
            </a:r>
            <a:r>
              <a:rPr lang="en-US" sz="2000" baseline="30000" dirty="0" smtClean="0"/>
              <a:t>19</a:t>
            </a:r>
            <a:r>
              <a:rPr lang="en-US" sz="2000" dirty="0" smtClean="0"/>
              <a:t> W/cm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, </a:t>
            </a:r>
            <a:r>
              <a:rPr lang="en-US" sz="2000" dirty="0" smtClean="0">
                <a:sym typeface="Symbol"/>
              </a:rPr>
              <a:t> ~ </a:t>
            </a:r>
            <a:r>
              <a:rPr lang="en-US" sz="2000" dirty="0" smtClean="0"/>
              <a:t>35 </a:t>
            </a:r>
            <a:r>
              <a:rPr lang="en-US" sz="2000" dirty="0" err="1" smtClean="0"/>
              <a:t>fs</a:t>
            </a:r>
            <a:r>
              <a:rPr lang="en-US" sz="2000" dirty="0" smtClean="0"/>
              <a:t>, 45</a:t>
            </a:r>
            <a:r>
              <a:rPr lang="en-US" sz="2000" dirty="0" smtClean="0">
                <a:sym typeface="Symbol"/>
              </a:rPr>
              <a:t></a:t>
            </a:r>
            <a:r>
              <a:rPr lang="en-US" sz="2000" dirty="0" smtClean="0"/>
              <a:t> </a:t>
            </a:r>
            <a:r>
              <a:rPr lang="en-US" sz="2000" dirty="0" err="1" smtClean="0"/>
              <a:t>deg</a:t>
            </a:r>
            <a:r>
              <a:rPr lang="en-US" sz="2000" dirty="0" smtClean="0"/>
              <a:t> incident on optical glass target</a:t>
            </a:r>
          </a:p>
          <a:p>
            <a:pPr marL="187543" indent="-187543">
              <a:buFont typeface="Arial" pitchFamily="34" charset="0"/>
              <a:buChar char="•"/>
            </a:pPr>
            <a:r>
              <a:rPr lang="en-US" sz="2000" dirty="0" smtClean="0"/>
              <a:t>Peak B ~ 100 MG compared to 340 MG in long (</a:t>
            </a:r>
            <a:r>
              <a:rPr lang="en-US" sz="2000" dirty="0" err="1" smtClean="0"/>
              <a:t>ps</a:t>
            </a:r>
            <a:r>
              <a:rPr lang="en-US" sz="2000" dirty="0" smtClean="0"/>
              <a:t>) pulses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bz_0010_2d.png"/>
          <p:cNvPicPr>
            <a:picLocks noChangeAspect="1"/>
          </p:cNvPicPr>
          <p:nvPr/>
        </p:nvPicPr>
        <p:blipFill>
          <a:blip r:embed="rId3" cstate="print"/>
          <a:srcRect l="13075" r="3090" b="9919"/>
          <a:stretch>
            <a:fillRect/>
          </a:stretch>
        </p:blipFill>
        <p:spPr>
          <a:xfrm>
            <a:off x="603909" y="2659474"/>
            <a:ext cx="4303650" cy="2842893"/>
          </a:xfrm>
          <a:prstGeom prst="rect">
            <a:avLst/>
          </a:prstGeom>
        </p:spPr>
      </p:pic>
      <p:pic>
        <p:nvPicPr>
          <p:cNvPr id="6" name="Grafik 5" descr="bzm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25184" y="2941511"/>
            <a:ext cx="4303650" cy="2503101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673445" y="5601848"/>
            <a:ext cx="4151740" cy="495815"/>
          </a:xfrm>
          <a:prstGeom prst="rect">
            <a:avLst/>
          </a:prstGeom>
          <a:noFill/>
        </p:spPr>
        <p:txBody>
          <a:bodyPr wrap="square" lIns="64301" tIns="32150" rIns="64301" bIns="32150" rtlCol="0">
            <a:spAutoFit/>
          </a:bodyPr>
          <a:lstStyle/>
          <a:p>
            <a:r>
              <a:rPr lang="en-US" sz="1400" dirty="0" smtClean="0"/>
              <a:t>DC magnetic field generated at the interaction area with peak value ~ 1 </a:t>
            </a:r>
            <a:r>
              <a:rPr lang="en-US" sz="1400" dirty="0" err="1" smtClean="0"/>
              <a:t>Gigagauss</a:t>
            </a:r>
            <a:endParaRPr lang="en-US" sz="1400" dirty="0"/>
          </a:p>
        </p:txBody>
      </p:sp>
      <p:sp>
        <p:nvSpPr>
          <p:cNvPr id="8" name="Textfeld 7"/>
          <p:cNvSpPr txBox="1"/>
          <p:nvPr/>
        </p:nvSpPr>
        <p:spPr>
          <a:xfrm>
            <a:off x="5306578" y="5601849"/>
            <a:ext cx="3584930" cy="495815"/>
          </a:xfrm>
          <a:prstGeom prst="rect">
            <a:avLst/>
          </a:prstGeom>
          <a:noFill/>
        </p:spPr>
        <p:txBody>
          <a:bodyPr wrap="square" lIns="64301" tIns="32150" rIns="64301" bIns="32150" rtlCol="0">
            <a:spAutoFit/>
          </a:bodyPr>
          <a:lstStyle/>
          <a:p>
            <a:r>
              <a:rPr lang="en-US" sz="1400" dirty="0" smtClean="0"/>
              <a:t>Evolution of peak B-field during the interaction reaching to </a:t>
            </a:r>
            <a:r>
              <a:rPr lang="en-US" sz="1400" dirty="0" err="1" smtClean="0"/>
              <a:t>Gigagauss</a:t>
            </a:r>
            <a:r>
              <a:rPr lang="en-US" sz="1400" dirty="0" smtClean="0"/>
              <a:t> range</a:t>
            </a:r>
            <a:endParaRPr lang="en-US" sz="1400" dirty="0"/>
          </a:p>
        </p:txBody>
      </p:sp>
      <p:sp>
        <p:nvSpPr>
          <p:cNvPr id="9" name="Rechteck 8"/>
          <p:cNvSpPr/>
          <p:nvPr/>
        </p:nvSpPr>
        <p:spPr>
          <a:xfrm>
            <a:off x="673444" y="1706052"/>
            <a:ext cx="8180172" cy="680481"/>
          </a:xfrm>
          <a:prstGeom prst="rect">
            <a:avLst/>
          </a:prstGeom>
        </p:spPr>
        <p:txBody>
          <a:bodyPr wrap="square" lIns="64301" tIns="32150" rIns="64301" bIns="32150">
            <a:spAutoFit/>
          </a:bodyPr>
          <a:lstStyle/>
          <a:p>
            <a:pPr marL="187543" indent="-187543">
              <a:buFont typeface="Arial" pitchFamily="34" charset="0"/>
              <a:buChar char="•"/>
            </a:pPr>
            <a:r>
              <a:rPr lang="en-US" sz="2000" dirty="0" smtClean="0"/>
              <a:t>Long pulse scenario (PHELIX) investigated with  2-D PIC simulations </a:t>
            </a:r>
          </a:p>
          <a:p>
            <a:pPr marL="187543" indent="-187543">
              <a:buFont typeface="Arial" pitchFamily="34" charset="0"/>
              <a:buChar char="•"/>
            </a:pPr>
            <a:r>
              <a:rPr lang="en-US" sz="2000" dirty="0" smtClean="0"/>
              <a:t>I ~ 10</a:t>
            </a:r>
            <a:r>
              <a:rPr lang="en-US" sz="2000" baseline="30000" dirty="0" smtClean="0"/>
              <a:t>20</a:t>
            </a:r>
            <a:r>
              <a:rPr lang="en-US" sz="2000" dirty="0" smtClean="0"/>
              <a:t> W/cm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, </a:t>
            </a:r>
            <a:r>
              <a:rPr lang="en-US" sz="2000" dirty="0" smtClean="0">
                <a:sym typeface="Symbol"/>
              </a:rPr>
              <a:t> ~ </a:t>
            </a:r>
            <a:r>
              <a:rPr lang="en-US" sz="2000" dirty="0" smtClean="0"/>
              <a:t>600 </a:t>
            </a:r>
            <a:r>
              <a:rPr lang="en-US" sz="2000" dirty="0" err="1" smtClean="0"/>
              <a:t>fs</a:t>
            </a:r>
            <a:r>
              <a:rPr lang="en-US" sz="2000" dirty="0" smtClean="0"/>
              <a:t>, 45</a:t>
            </a:r>
            <a:r>
              <a:rPr lang="en-US" sz="2000" dirty="0" smtClean="0">
                <a:sym typeface="Symbol"/>
              </a:rPr>
              <a:t></a:t>
            </a:r>
            <a:r>
              <a:rPr lang="en-US" sz="2000" dirty="0" smtClean="0"/>
              <a:t> </a:t>
            </a:r>
            <a:r>
              <a:rPr lang="en-US" sz="2000" dirty="0" err="1" smtClean="0"/>
              <a:t>deg</a:t>
            </a:r>
            <a:r>
              <a:rPr lang="en-US" sz="2000" dirty="0" smtClean="0"/>
              <a:t> incident on optical glass target</a:t>
            </a:r>
            <a:endParaRPr lang="en-US" sz="2000" baseline="30000" dirty="0"/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en-US" sz="2400" dirty="0" smtClean="0"/>
              <a:t>Strong magnetic field generation: long pulse</a:t>
            </a:r>
            <a:br>
              <a:rPr lang="en-US" sz="2400" dirty="0" smtClean="0"/>
            </a:br>
            <a:r>
              <a:rPr lang="en-US" sz="1800" dirty="0" smtClean="0"/>
              <a:t>Laboratory astrophysics conditions</a:t>
            </a:r>
            <a:endParaRPr lang="en-US" sz="1800" dirty="0"/>
          </a:p>
        </p:txBody>
      </p:sp>
      <p:sp>
        <p:nvSpPr>
          <p:cNvPr id="11" name="Textfeld 10"/>
          <p:cNvSpPr txBox="1"/>
          <p:nvPr/>
        </p:nvSpPr>
        <p:spPr>
          <a:xfrm>
            <a:off x="5024846" y="6406980"/>
            <a:ext cx="39276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err="1" smtClean="0"/>
              <a:t>Gopal</a:t>
            </a:r>
            <a:r>
              <a:rPr lang="en-US" sz="1600" dirty="0" smtClean="0"/>
              <a:t>, </a:t>
            </a:r>
            <a:r>
              <a:rPr lang="en-US" sz="1600" dirty="0" err="1" smtClean="0"/>
              <a:t>Karmakar</a:t>
            </a:r>
            <a:r>
              <a:rPr lang="en-US" sz="1600" dirty="0" smtClean="0"/>
              <a:t>, Gibbon et al., PPAC</a:t>
            </a:r>
            <a:endParaRPr lang="en-US" sz="1600" dirty="0"/>
          </a:p>
        </p:txBody>
      </p:sp>
      <p:sp>
        <p:nvSpPr>
          <p:cNvPr id="2" name="Rectangle 1"/>
          <p:cNvSpPr/>
          <p:nvPr/>
        </p:nvSpPr>
        <p:spPr>
          <a:xfrm>
            <a:off x="5779501" y="3896254"/>
            <a:ext cx="27751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a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Gigagauss</a:t>
            </a:r>
            <a:r>
              <a:rPr lang="en-US" dirty="0" smtClean="0">
                <a:solidFill>
                  <a:srgbClr val="0070C0"/>
                </a:solidFill>
              </a:rPr>
              <a:t> is attainable</a:t>
            </a:r>
            <a:endParaRPr lang="en-IN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07" b="16715"/>
          <a:stretch/>
        </p:blipFill>
        <p:spPr>
          <a:xfrm>
            <a:off x="783771" y="1401062"/>
            <a:ext cx="4319588" cy="4302125"/>
          </a:xfrm>
        </p:spPr>
      </p:pic>
      <p:sp>
        <p:nvSpPr>
          <p:cNvPr id="5" name="TextBox 4"/>
          <p:cNvSpPr txBox="1"/>
          <p:nvPr/>
        </p:nvSpPr>
        <p:spPr>
          <a:xfrm>
            <a:off x="5213268" y="3716976"/>
            <a:ext cx="362197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</a:rPr>
              <a:t>How does laser-matter interaction physics is related?</a:t>
            </a:r>
            <a:endParaRPr lang="en-IN" sz="2800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13267" y="1957449"/>
            <a:ext cx="36219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How many of you passed through this?</a:t>
            </a:r>
            <a:endParaRPr lang="en-IN" sz="28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35678" y="5646118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Wiki image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53497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778610" y="1324425"/>
            <a:ext cx="7772400" cy="493430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>
            <a:noAutofit/>
          </a:bodyPr>
          <a:lstStyle/>
          <a:p>
            <a:pPr marL="265113" indent="-265113">
              <a:lnSpc>
                <a:spcPct val="87000"/>
              </a:lnSpc>
              <a:spcBef>
                <a:spcPts val="550"/>
              </a:spcBef>
              <a:buClr>
                <a:srgbClr val="006699"/>
              </a:buClr>
              <a:buSzPct val="130000"/>
              <a:buFont typeface="Arial" pitchFamily="34" charset="0"/>
              <a:buChar char="•"/>
              <a:tabLst>
                <a:tab pos="247650" algn="l"/>
                <a:tab pos="704850" algn="l"/>
                <a:tab pos="1162050" algn="l"/>
                <a:tab pos="1619250" algn="l"/>
                <a:tab pos="2063750" algn="l"/>
                <a:tab pos="2533650" algn="l"/>
                <a:tab pos="2990850" algn="l"/>
                <a:tab pos="3448050" algn="l"/>
                <a:tab pos="3905250" algn="l"/>
                <a:tab pos="4362450" algn="l"/>
                <a:tab pos="4819650" algn="l"/>
                <a:tab pos="5276850" algn="l"/>
                <a:tab pos="5734050" algn="l"/>
                <a:tab pos="6191250" algn="l"/>
                <a:tab pos="6648450" algn="l"/>
                <a:tab pos="7105650" algn="l"/>
                <a:tab pos="7562850" algn="l"/>
                <a:tab pos="8020050" algn="l"/>
                <a:tab pos="8477250" algn="l"/>
                <a:tab pos="8934450" algn="l"/>
                <a:tab pos="9391650" algn="l"/>
              </a:tabLst>
            </a:pPr>
            <a:r>
              <a:rPr lang="en-GB" sz="1600" dirty="0" smtClean="0">
                <a:solidFill>
                  <a:srgbClr val="000000"/>
                </a:solidFill>
              </a:rPr>
              <a:t>People</a:t>
            </a:r>
            <a:r>
              <a:rPr lang="en-GB" sz="1600" dirty="0">
                <a:solidFill>
                  <a:srgbClr val="000000"/>
                </a:solidFill>
              </a:rPr>
              <a:t>:   </a:t>
            </a:r>
            <a:endParaRPr lang="en-GB" sz="1600" dirty="0" smtClean="0">
              <a:solidFill>
                <a:srgbClr val="000000"/>
              </a:solidFill>
            </a:endParaRPr>
          </a:p>
          <a:p>
            <a:pPr marL="1714500" lvl="3" indent="-342900">
              <a:lnSpc>
                <a:spcPct val="87000"/>
              </a:lnSpc>
              <a:spcBef>
                <a:spcPts val="550"/>
              </a:spcBef>
              <a:buClr>
                <a:srgbClr val="006699"/>
              </a:buClr>
              <a:buSzPct val="130000"/>
              <a:tabLst>
                <a:tab pos="247650" algn="l"/>
                <a:tab pos="704850" algn="l"/>
                <a:tab pos="1162050" algn="l"/>
                <a:tab pos="1619250" algn="l"/>
                <a:tab pos="2063750" algn="l"/>
                <a:tab pos="2533650" algn="l"/>
                <a:tab pos="2990850" algn="l"/>
                <a:tab pos="3448050" algn="l"/>
                <a:tab pos="3905250" algn="l"/>
                <a:tab pos="4362450" algn="l"/>
                <a:tab pos="4819650" algn="l"/>
                <a:tab pos="5276850" algn="l"/>
                <a:tab pos="5734050" algn="l"/>
                <a:tab pos="6191250" algn="l"/>
                <a:tab pos="6648450" algn="l"/>
                <a:tab pos="7105650" algn="l"/>
                <a:tab pos="7562850" algn="l"/>
                <a:tab pos="8020050" algn="l"/>
                <a:tab pos="8477250" algn="l"/>
                <a:tab pos="8934450" algn="l"/>
                <a:tab pos="9391650" algn="l"/>
              </a:tabLst>
            </a:pPr>
            <a:r>
              <a:rPr lang="en-GB" sz="1600" dirty="0" smtClean="0">
                <a:solidFill>
                  <a:srgbClr val="000000"/>
                </a:solidFill>
              </a:rPr>
              <a:t>Mathias </a:t>
            </a:r>
            <a:r>
              <a:rPr lang="en-GB" sz="1600" dirty="0" err="1" smtClean="0">
                <a:solidFill>
                  <a:srgbClr val="000000"/>
                </a:solidFill>
              </a:rPr>
              <a:t>Winkel</a:t>
            </a:r>
            <a:r>
              <a:rPr lang="en-GB" sz="1600" dirty="0" smtClean="0">
                <a:solidFill>
                  <a:srgbClr val="000000"/>
                </a:solidFill>
              </a:rPr>
              <a:t> (EMMI PhD student) </a:t>
            </a:r>
          </a:p>
          <a:p>
            <a:pPr marL="1714500" lvl="3" indent="-342900">
              <a:lnSpc>
                <a:spcPct val="87000"/>
              </a:lnSpc>
              <a:spcBef>
                <a:spcPts val="550"/>
              </a:spcBef>
              <a:buClr>
                <a:srgbClr val="006699"/>
              </a:buClr>
              <a:buSzPct val="130000"/>
              <a:tabLst>
                <a:tab pos="247650" algn="l"/>
                <a:tab pos="704850" algn="l"/>
                <a:tab pos="1162050" algn="l"/>
                <a:tab pos="1619250" algn="l"/>
                <a:tab pos="2076450" algn="l"/>
                <a:tab pos="2533650" algn="l"/>
                <a:tab pos="2990850" algn="l"/>
                <a:tab pos="3448050" algn="l"/>
                <a:tab pos="3905250" algn="l"/>
                <a:tab pos="4362450" algn="l"/>
                <a:tab pos="4819650" algn="l"/>
                <a:tab pos="5276850" algn="l"/>
                <a:tab pos="5734050" algn="l"/>
                <a:tab pos="6191250" algn="l"/>
                <a:tab pos="6648450" algn="l"/>
                <a:tab pos="7105650" algn="l"/>
                <a:tab pos="7562850" algn="l"/>
                <a:tab pos="8020050" algn="l"/>
                <a:tab pos="8477250" algn="l"/>
                <a:tab pos="8934450" algn="l"/>
                <a:tab pos="9391650" algn="l"/>
              </a:tabLst>
            </a:pPr>
            <a:r>
              <a:rPr lang="en-GB" sz="1600" dirty="0" smtClean="0">
                <a:solidFill>
                  <a:srgbClr val="000000"/>
                </a:solidFill>
              </a:rPr>
              <a:t>Laura Di </a:t>
            </a:r>
            <a:r>
              <a:rPr lang="en-GB" sz="1600" dirty="0" err="1" smtClean="0">
                <a:solidFill>
                  <a:srgbClr val="000000"/>
                </a:solidFill>
              </a:rPr>
              <a:t>Lucchio</a:t>
            </a:r>
            <a:r>
              <a:rPr lang="en-GB" sz="1600" dirty="0" smtClean="0">
                <a:solidFill>
                  <a:srgbClr val="000000"/>
                </a:solidFill>
              </a:rPr>
              <a:t> (Postdoc)</a:t>
            </a:r>
          </a:p>
          <a:p>
            <a:pPr marL="1714500" lvl="3" indent="-342900">
              <a:lnSpc>
                <a:spcPct val="87000"/>
              </a:lnSpc>
              <a:spcBef>
                <a:spcPts val="550"/>
              </a:spcBef>
              <a:buClr>
                <a:srgbClr val="006699"/>
              </a:buClr>
              <a:buSzPct val="130000"/>
              <a:tabLst>
                <a:tab pos="247650" algn="l"/>
                <a:tab pos="704850" algn="l"/>
                <a:tab pos="1162050" algn="l"/>
                <a:tab pos="1619250" algn="l"/>
                <a:tab pos="2076450" algn="l"/>
                <a:tab pos="2533650" algn="l"/>
                <a:tab pos="2990850" algn="l"/>
                <a:tab pos="3448050" algn="l"/>
                <a:tab pos="3905250" algn="l"/>
                <a:tab pos="4362450" algn="l"/>
                <a:tab pos="4819650" algn="l"/>
                <a:tab pos="5276850" algn="l"/>
                <a:tab pos="5734050" algn="l"/>
                <a:tab pos="6191250" algn="l"/>
                <a:tab pos="6648450" algn="l"/>
                <a:tab pos="7105650" algn="l"/>
                <a:tab pos="7562850" algn="l"/>
                <a:tab pos="8020050" algn="l"/>
                <a:tab pos="8477250" algn="l"/>
                <a:tab pos="8934450" algn="l"/>
                <a:tab pos="9391650" algn="l"/>
              </a:tabLst>
            </a:pPr>
            <a:r>
              <a:rPr lang="en-GB" sz="1600" dirty="0" smtClean="0">
                <a:solidFill>
                  <a:srgbClr val="000000"/>
                </a:solidFill>
              </a:rPr>
              <a:t>Anupam </a:t>
            </a:r>
            <a:r>
              <a:rPr lang="en-GB" sz="1600" dirty="0" err="1" smtClean="0">
                <a:solidFill>
                  <a:srgbClr val="000000"/>
                </a:solidFill>
              </a:rPr>
              <a:t>Karmakar</a:t>
            </a:r>
            <a:r>
              <a:rPr lang="en-GB" sz="1600" dirty="0" smtClean="0">
                <a:solidFill>
                  <a:srgbClr val="000000"/>
                </a:solidFill>
              </a:rPr>
              <a:t> (EMMI </a:t>
            </a:r>
            <a:r>
              <a:rPr lang="en-GB" sz="1600" dirty="0" err="1" smtClean="0">
                <a:solidFill>
                  <a:srgbClr val="000000"/>
                </a:solidFill>
              </a:rPr>
              <a:t>Postdoc</a:t>
            </a:r>
            <a:r>
              <a:rPr lang="en-GB" sz="1600" dirty="0" smtClean="0">
                <a:solidFill>
                  <a:srgbClr val="000000"/>
                </a:solidFill>
              </a:rPr>
              <a:t>)</a:t>
            </a:r>
          </a:p>
          <a:p>
            <a:pPr marL="1714500" lvl="3" indent="-342900">
              <a:lnSpc>
                <a:spcPct val="87000"/>
              </a:lnSpc>
              <a:spcBef>
                <a:spcPts val="550"/>
              </a:spcBef>
              <a:buClr>
                <a:srgbClr val="006699"/>
              </a:buClr>
              <a:buSzPct val="130000"/>
              <a:tabLst>
                <a:tab pos="247650" algn="l"/>
                <a:tab pos="704850" algn="l"/>
                <a:tab pos="1162050" algn="l"/>
                <a:tab pos="1619250" algn="l"/>
                <a:tab pos="2076450" algn="l"/>
                <a:tab pos="2533650" algn="l"/>
                <a:tab pos="2990850" algn="l"/>
                <a:tab pos="3448050" algn="l"/>
                <a:tab pos="3905250" algn="l"/>
                <a:tab pos="4362450" algn="l"/>
                <a:tab pos="4819650" algn="l"/>
                <a:tab pos="5276850" algn="l"/>
                <a:tab pos="5734050" algn="l"/>
                <a:tab pos="6191250" algn="l"/>
                <a:tab pos="6648450" algn="l"/>
                <a:tab pos="7105650" algn="l"/>
                <a:tab pos="7562850" algn="l"/>
                <a:tab pos="8020050" algn="l"/>
                <a:tab pos="8477250" algn="l"/>
                <a:tab pos="8934450" algn="l"/>
                <a:tab pos="9391650" algn="l"/>
              </a:tabLst>
            </a:pPr>
            <a:r>
              <a:rPr lang="en-GB" sz="1600" dirty="0" smtClean="0">
                <a:solidFill>
                  <a:srgbClr val="000000"/>
                </a:solidFill>
              </a:rPr>
              <a:t>Dirk </a:t>
            </a:r>
            <a:r>
              <a:rPr lang="en-GB" sz="1600" dirty="0" err="1" smtClean="0">
                <a:solidFill>
                  <a:srgbClr val="000000"/>
                </a:solidFill>
              </a:rPr>
              <a:t>Brömmel</a:t>
            </a:r>
            <a:r>
              <a:rPr lang="en-GB" sz="1600" dirty="0" smtClean="0">
                <a:solidFill>
                  <a:srgbClr val="000000"/>
                </a:solidFill>
              </a:rPr>
              <a:t>, </a:t>
            </a:r>
            <a:r>
              <a:rPr lang="en-GB" sz="1600" dirty="0">
                <a:solidFill>
                  <a:srgbClr val="000000"/>
                </a:solidFill>
              </a:rPr>
              <a:t>Paul Gibbon </a:t>
            </a:r>
            <a:endParaRPr lang="en-GB" sz="1600" dirty="0" smtClean="0">
              <a:solidFill>
                <a:srgbClr val="000000"/>
              </a:solidFill>
            </a:endParaRPr>
          </a:p>
          <a:p>
            <a:pPr marL="1714500" lvl="3" indent="-342900">
              <a:lnSpc>
                <a:spcPct val="87000"/>
              </a:lnSpc>
              <a:spcBef>
                <a:spcPts val="550"/>
              </a:spcBef>
              <a:buClr>
                <a:srgbClr val="006699"/>
              </a:buClr>
              <a:buSzPct val="130000"/>
              <a:tabLst>
                <a:tab pos="247650" algn="l"/>
                <a:tab pos="704850" algn="l"/>
                <a:tab pos="1162050" algn="l"/>
                <a:tab pos="1619250" algn="l"/>
                <a:tab pos="2076450" algn="l"/>
                <a:tab pos="2533650" algn="l"/>
                <a:tab pos="2990850" algn="l"/>
                <a:tab pos="3448050" algn="l"/>
                <a:tab pos="3905250" algn="l"/>
                <a:tab pos="4362450" algn="l"/>
                <a:tab pos="4819650" algn="l"/>
                <a:tab pos="5276850" algn="l"/>
                <a:tab pos="5734050" algn="l"/>
                <a:tab pos="6191250" algn="l"/>
                <a:tab pos="6648450" algn="l"/>
                <a:tab pos="7105650" algn="l"/>
                <a:tab pos="7562850" algn="l"/>
                <a:tab pos="8020050" algn="l"/>
                <a:tab pos="8477250" algn="l"/>
                <a:tab pos="8934450" algn="l"/>
                <a:tab pos="9391650" algn="l"/>
              </a:tabLst>
            </a:pPr>
            <a:endParaRPr lang="en-GB" sz="1600" dirty="0" smtClean="0">
              <a:solidFill>
                <a:srgbClr val="000000"/>
              </a:solidFill>
            </a:endParaRPr>
          </a:p>
          <a:p>
            <a:pPr marL="247650" indent="-247650">
              <a:lnSpc>
                <a:spcPct val="87000"/>
              </a:lnSpc>
              <a:spcBef>
                <a:spcPts val="550"/>
              </a:spcBef>
              <a:buClr>
                <a:srgbClr val="006699"/>
              </a:buClr>
              <a:buSzPct val="130000"/>
              <a:buFont typeface="Arial" charset="0"/>
              <a:buChar char="•"/>
              <a:tabLst>
                <a:tab pos="247650" algn="l"/>
                <a:tab pos="704850" algn="l"/>
                <a:tab pos="1162050" algn="l"/>
                <a:tab pos="1619250" algn="l"/>
                <a:tab pos="2076450" algn="l"/>
                <a:tab pos="2533650" algn="l"/>
                <a:tab pos="2990850" algn="l"/>
                <a:tab pos="3448050" algn="l"/>
                <a:tab pos="3905250" algn="l"/>
                <a:tab pos="4362450" algn="l"/>
                <a:tab pos="4819650" algn="l"/>
                <a:tab pos="5276850" algn="l"/>
                <a:tab pos="5734050" algn="l"/>
                <a:tab pos="6191250" algn="l"/>
                <a:tab pos="6648450" algn="l"/>
                <a:tab pos="7105650" algn="l"/>
                <a:tab pos="7562850" algn="l"/>
                <a:tab pos="8020050" algn="l"/>
                <a:tab pos="8477250" algn="l"/>
                <a:tab pos="8934450" algn="l"/>
                <a:tab pos="9391650" algn="l"/>
              </a:tabLst>
            </a:pPr>
            <a:r>
              <a:rPr lang="en-GB" sz="1600" dirty="0" smtClean="0">
                <a:solidFill>
                  <a:srgbClr val="000000"/>
                </a:solidFill>
              </a:rPr>
              <a:t>Theory &amp; Simulations:</a:t>
            </a:r>
          </a:p>
          <a:p>
            <a:pPr marL="1371600" lvl="2" indent="-203200">
              <a:lnSpc>
                <a:spcPct val="87000"/>
              </a:lnSpc>
              <a:spcBef>
                <a:spcPts val="550"/>
              </a:spcBef>
              <a:buClr>
                <a:srgbClr val="006699"/>
              </a:buClr>
              <a:buSzPct val="100000"/>
              <a:buFont typeface="Arial" pitchFamily="34" charset="0"/>
              <a:buChar char="•"/>
              <a:tabLst>
                <a:tab pos="247650" algn="l"/>
                <a:tab pos="704850" algn="l"/>
                <a:tab pos="1162050" algn="l"/>
                <a:tab pos="1612900" algn="l"/>
                <a:tab pos="2076450" algn="l"/>
                <a:tab pos="2533650" algn="l"/>
                <a:tab pos="2990850" algn="l"/>
                <a:tab pos="3448050" algn="l"/>
                <a:tab pos="3905250" algn="l"/>
                <a:tab pos="4362450" algn="l"/>
                <a:tab pos="4819650" algn="l"/>
                <a:tab pos="5276850" algn="l"/>
                <a:tab pos="5734050" algn="l"/>
                <a:tab pos="6191250" algn="l"/>
                <a:tab pos="6648450" algn="l"/>
                <a:tab pos="7105650" algn="l"/>
                <a:tab pos="7562850" algn="l"/>
                <a:tab pos="8020050" algn="l"/>
                <a:tab pos="8477250" algn="l"/>
                <a:tab pos="8934450" algn="l"/>
                <a:tab pos="9391650" algn="l"/>
              </a:tabLst>
            </a:pPr>
            <a:r>
              <a:rPr lang="en-GB" sz="1600" dirty="0" smtClean="0">
                <a:solidFill>
                  <a:srgbClr val="000000"/>
                </a:solidFill>
              </a:rPr>
              <a:t>Laser-ion acceleration &amp; strong B-field generation</a:t>
            </a:r>
          </a:p>
          <a:p>
            <a:pPr marL="1371600" lvl="2" indent="-203200">
              <a:lnSpc>
                <a:spcPct val="87000"/>
              </a:lnSpc>
              <a:spcBef>
                <a:spcPts val="550"/>
              </a:spcBef>
              <a:buClr>
                <a:srgbClr val="006699"/>
              </a:buClr>
              <a:buSzPct val="100000"/>
              <a:buFont typeface="Arial" pitchFamily="34" charset="0"/>
              <a:buChar char="•"/>
              <a:tabLst>
                <a:tab pos="247650" algn="l"/>
                <a:tab pos="704850" algn="l"/>
                <a:tab pos="1162050" algn="l"/>
                <a:tab pos="1612900" algn="l"/>
                <a:tab pos="2076450" algn="l"/>
                <a:tab pos="2533650" algn="l"/>
                <a:tab pos="2990850" algn="l"/>
                <a:tab pos="3448050" algn="l"/>
                <a:tab pos="3905250" algn="l"/>
                <a:tab pos="4362450" algn="l"/>
                <a:tab pos="4819650" algn="l"/>
                <a:tab pos="5276850" algn="l"/>
                <a:tab pos="5734050" algn="l"/>
                <a:tab pos="6191250" algn="l"/>
                <a:tab pos="6648450" algn="l"/>
                <a:tab pos="7105650" algn="l"/>
                <a:tab pos="7562850" algn="l"/>
                <a:tab pos="8020050" algn="l"/>
                <a:tab pos="8477250" algn="l"/>
                <a:tab pos="8934450" algn="l"/>
                <a:tab pos="9391650" algn="l"/>
              </a:tabLst>
            </a:pPr>
            <a:r>
              <a:rPr lang="en-GB" sz="1600" dirty="0" smtClean="0">
                <a:solidFill>
                  <a:srgbClr val="000000"/>
                </a:solidFill>
              </a:rPr>
              <a:t>K-</a:t>
            </a:r>
            <a:r>
              <a:rPr lang="el-GR" sz="1600" dirty="0" smtClean="0">
                <a:solidFill>
                  <a:srgbClr val="000000"/>
                </a:solidFill>
              </a:rPr>
              <a:t>α</a:t>
            </a:r>
            <a:r>
              <a:rPr lang="en-US" sz="1600" dirty="0" smtClean="0">
                <a:solidFill>
                  <a:srgbClr val="000000"/>
                </a:solidFill>
              </a:rPr>
              <a:t> and novel radiations from laser irradiated matter</a:t>
            </a:r>
            <a:endParaRPr lang="en-GB" sz="1600" dirty="0" smtClean="0">
              <a:solidFill>
                <a:srgbClr val="000000"/>
              </a:solidFill>
            </a:endParaRPr>
          </a:p>
          <a:p>
            <a:pPr marL="1371600" lvl="2" indent="-203200">
              <a:lnSpc>
                <a:spcPct val="87000"/>
              </a:lnSpc>
              <a:spcBef>
                <a:spcPts val="550"/>
              </a:spcBef>
              <a:buClr>
                <a:srgbClr val="006699"/>
              </a:buClr>
              <a:buSzPct val="100000"/>
              <a:buFont typeface="Arial" pitchFamily="34" charset="0"/>
              <a:buChar char="•"/>
              <a:tabLst>
                <a:tab pos="247650" algn="l"/>
                <a:tab pos="704850" algn="l"/>
                <a:tab pos="1162050" algn="l"/>
                <a:tab pos="1612900" algn="l"/>
                <a:tab pos="2076450" algn="l"/>
                <a:tab pos="2533650" algn="l"/>
                <a:tab pos="2990850" algn="l"/>
                <a:tab pos="3448050" algn="l"/>
                <a:tab pos="3905250" algn="l"/>
                <a:tab pos="4362450" algn="l"/>
                <a:tab pos="4819650" algn="l"/>
                <a:tab pos="5276850" algn="l"/>
                <a:tab pos="5734050" algn="l"/>
                <a:tab pos="6191250" algn="l"/>
                <a:tab pos="6648450" algn="l"/>
                <a:tab pos="7105650" algn="l"/>
                <a:tab pos="7562850" algn="l"/>
                <a:tab pos="8020050" algn="l"/>
                <a:tab pos="8477250" algn="l"/>
                <a:tab pos="8934450" algn="l"/>
                <a:tab pos="9391650" algn="l"/>
              </a:tabLst>
            </a:pPr>
            <a:r>
              <a:rPr lang="en-GB" sz="1600" dirty="0">
                <a:solidFill>
                  <a:srgbClr val="000000"/>
                </a:solidFill>
              </a:rPr>
              <a:t>Support for EMMI experiments at GSI, HIJ</a:t>
            </a:r>
          </a:p>
          <a:p>
            <a:pPr marL="247650" indent="-247650">
              <a:lnSpc>
                <a:spcPct val="87000"/>
              </a:lnSpc>
              <a:spcBef>
                <a:spcPts val="550"/>
              </a:spcBef>
              <a:buClr>
                <a:srgbClr val="006699"/>
              </a:buClr>
              <a:buSzPct val="130000"/>
              <a:buFont typeface="Arial" charset="0"/>
              <a:buChar char="•"/>
              <a:tabLst>
                <a:tab pos="247650" algn="l"/>
                <a:tab pos="704850" algn="l"/>
                <a:tab pos="1162050" algn="l"/>
                <a:tab pos="1619250" algn="l"/>
                <a:tab pos="2076450" algn="l"/>
                <a:tab pos="2533650" algn="l"/>
                <a:tab pos="2990850" algn="l"/>
                <a:tab pos="3448050" algn="l"/>
                <a:tab pos="3905250" algn="l"/>
                <a:tab pos="4362450" algn="l"/>
                <a:tab pos="4819650" algn="l"/>
                <a:tab pos="5276850" algn="l"/>
                <a:tab pos="5734050" algn="l"/>
                <a:tab pos="6191250" algn="l"/>
                <a:tab pos="6648450" algn="l"/>
                <a:tab pos="7105650" algn="l"/>
                <a:tab pos="7562850" algn="l"/>
                <a:tab pos="8020050" algn="l"/>
                <a:tab pos="8477250" algn="l"/>
                <a:tab pos="8934450" algn="l"/>
                <a:tab pos="9391650" algn="l"/>
              </a:tabLst>
            </a:pPr>
            <a:endParaRPr lang="en-GB" sz="1600" dirty="0" smtClean="0">
              <a:solidFill>
                <a:srgbClr val="000000"/>
              </a:solidFill>
            </a:endParaRPr>
          </a:p>
          <a:p>
            <a:pPr marL="247650" indent="-247650">
              <a:lnSpc>
                <a:spcPct val="87000"/>
              </a:lnSpc>
              <a:spcBef>
                <a:spcPts val="550"/>
              </a:spcBef>
              <a:buClr>
                <a:srgbClr val="006699"/>
              </a:buClr>
              <a:buSzPct val="130000"/>
              <a:buFont typeface="Arial" charset="0"/>
              <a:buChar char="•"/>
              <a:tabLst>
                <a:tab pos="247650" algn="l"/>
                <a:tab pos="704850" algn="l"/>
                <a:tab pos="1162050" algn="l"/>
                <a:tab pos="1619250" algn="l"/>
                <a:tab pos="2076450" algn="l"/>
                <a:tab pos="2533650" algn="l"/>
                <a:tab pos="2990850" algn="l"/>
                <a:tab pos="3448050" algn="l"/>
                <a:tab pos="3905250" algn="l"/>
                <a:tab pos="4362450" algn="l"/>
                <a:tab pos="4819650" algn="l"/>
                <a:tab pos="5276850" algn="l"/>
                <a:tab pos="5734050" algn="l"/>
                <a:tab pos="6191250" algn="l"/>
                <a:tab pos="6648450" algn="l"/>
                <a:tab pos="7105650" algn="l"/>
                <a:tab pos="7562850" algn="l"/>
                <a:tab pos="8020050" algn="l"/>
                <a:tab pos="8477250" algn="l"/>
                <a:tab pos="8934450" algn="l"/>
                <a:tab pos="9391650" algn="l"/>
              </a:tabLst>
            </a:pPr>
            <a:r>
              <a:rPr lang="en-GB" sz="1600" dirty="0" smtClean="0">
                <a:solidFill>
                  <a:srgbClr val="000000"/>
                </a:solidFill>
              </a:rPr>
              <a:t>Simulation Codes:</a:t>
            </a:r>
          </a:p>
          <a:p>
            <a:pPr marL="1168400" lvl="1" indent="177800">
              <a:lnSpc>
                <a:spcPct val="87000"/>
              </a:lnSpc>
              <a:spcBef>
                <a:spcPts val="550"/>
              </a:spcBef>
              <a:buClr>
                <a:srgbClr val="006699"/>
              </a:buClr>
              <a:buSzPct val="100000"/>
              <a:buFont typeface="Arial" pitchFamily="34" charset="0"/>
              <a:buChar char="•"/>
              <a:tabLst>
                <a:tab pos="247650" algn="l"/>
                <a:tab pos="704850" algn="l"/>
                <a:tab pos="1162050" algn="l"/>
                <a:tab pos="1619250" algn="l"/>
                <a:tab pos="2076450" algn="l"/>
                <a:tab pos="2533650" algn="l"/>
                <a:tab pos="2990850" algn="l"/>
                <a:tab pos="3448050" algn="l"/>
                <a:tab pos="3905250" algn="l"/>
                <a:tab pos="4362450" algn="l"/>
                <a:tab pos="4819650" algn="l"/>
                <a:tab pos="5276850" algn="l"/>
                <a:tab pos="5734050" algn="l"/>
                <a:tab pos="6191250" algn="l"/>
                <a:tab pos="6648450" algn="l"/>
                <a:tab pos="7105650" algn="l"/>
                <a:tab pos="7562850" algn="l"/>
                <a:tab pos="8020050" algn="l"/>
                <a:tab pos="8477250" algn="l"/>
                <a:tab pos="8934450" algn="l"/>
                <a:tab pos="9391650" algn="l"/>
              </a:tabLst>
            </a:pPr>
            <a:r>
              <a:rPr lang="en-GB" sz="1600" dirty="0" smtClean="0">
                <a:solidFill>
                  <a:srgbClr val="000000"/>
                </a:solidFill>
              </a:rPr>
              <a:t>Particle-in-cell: </a:t>
            </a:r>
          </a:p>
          <a:p>
            <a:pPr marL="1168400" lvl="2" indent="177800">
              <a:lnSpc>
                <a:spcPct val="87000"/>
              </a:lnSpc>
              <a:spcBef>
                <a:spcPts val="550"/>
              </a:spcBef>
              <a:buClr>
                <a:srgbClr val="006699"/>
              </a:buClr>
              <a:buSzPct val="130000"/>
              <a:tabLst>
                <a:tab pos="247650" algn="l"/>
                <a:tab pos="704850" algn="l"/>
                <a:tab pos="1162050" algn="l"/>
                <a:tab pos="1619250" algn="l"/>
                <a:tab pos="2076450" algn="l"/>
                <a:tab pos="2533650" algn="l"/>
                <a:tab pos="2990850" algn="l"/>
                <a:tab pos="3448050" algn="l"/>
                <a:tab pos="3905250" algn="l"/>
                <a:tab pos="4362450" algn="l"/>
                <a:tab pos="4819650" algn="l"/>
                <a:tab pos="5276850" algn="l"/>
                <a:tab pos="5734050" algn="l"/>
                <a:tab pos="6191250" algn="l"/>
                <a:tab pos="6648450" algn="l"/>
                <a:tab pos="7105650" algn="l"/>
                <a:tab pos="7562850" algn="l"/>
                <a:tab pos="8020050" algn="l"/>
                <a:tab pos="8477250" algn="l"/>
                <a:tab pos="8934450" algn="l"/>
                <a:tab pos="9391650" algn="l"/>
              </a:tabLst>
            </a:pPr>
            <a:r>
              <a:rPr lang="en-GB" sz="1600" dirty="0" smtClean="0">
                <a:solidFill>
                  <a:srgbClr val="0070C0"/>
                </a:solidFill>
              </a:rPr>
              <a:t>EPOCH: 3D-PIC U. Warwick</a:t>
            </a:r>
          </a:p>
          <a:p>
            <a:pPr marL="1168400" lvl="2" indent="177800">
              <a:lnSpc>
                <a:spcPct val="87000"/>
              </a:lnSpc>
              <a:spcBef>
                <a:spcPts val="550"/>
              </a:spcBef>
              <a:buClr>
                <a:srgbClr val="006699"/>
              </a:buClr>
              <a:buSzPct val="130000"/>
              <a:tabLst>
                <a:tab pos="247650" algn="l"/>
                <a:tab pos="704850" algn="l"/>
                <a:tab pos="1162050" algn="l"/>
                <a:tab pos="1619250" algn="l"/>
                <a:tab pos="2076450" algn="l"/>
                <a:tab pos="2533650" algn="l"/>
                <a:tab pos="2990850" algn="l"/>
                <a:tab pos="3448050" algn="l"/>
                <a:tab pos="3905250" algn="l"/>
                <a:tab pos="4362450" algn="l"/>
                <a:tab pos="4819650" algn="l"/>
                <a:tab pos="5276850" algn="l"/>
                <a:tab pos="5734050" algn="l"/>
                <a:tab pos="6191250" algn="l"/>
                <a:tab pos="6648450" algn="l"/>
                <a:tab pos="7105650" algn="l"/>
                <a:tab pos="7562850" algn="l"/>
                <a:tab pos="8020050" algn="l"/>
                <a:tab pos="8477250" algn="l"/>
                <a:tab pos="8934450" algn="l"/>
                <a:tab pos="9391650" algn="l"/>
              </a:tabLst>
            </a:pPr>
            <a:r>
              <a:rPr lang="en-GB" sz="1600" dirty="0" err="1" smtClean="0">
                <a:solidFill>
                  <a:srgbClr val="0070C0"/>
                </a:solidFill>
              </a:rPr>
              <a:t>JuSPIC</a:t>
            </a:r>
            <a:r>
              <a:rPr lang="en-GB" sz="1600" dirty="0" smtClean="0">
                <a:solidFill>
                  <a:srgbClr val="0070C0"/>
                </a:solidFill>
              </a:rPr>
              <a:t>: HPC customized scalable 3D-PIC</a:t>
            </a:r>
          </a:p>
          <a:p>
            <a:pPr marL="1168400" lvl="2" indent="177800">
              <a:lnSpc>
                <a:spcPct val="87000"/>
              </a:lnSpc>
              <a:spcBef>
                <a:spcPts val="550"/>
              </a:spcBef>
              <a:buClr>
                <a:srgbClr val="006699"/>
              </a:buClr>
              <a:buSzPct val="130000"/>
              <a:tabLst>
                <a:tab pos="247650" algn="l"/>
                <a:tab pos="704850" algn="l"/>
                <a:tab pos="1162050" algn="l"/>
                <a:tab pos="1619250" algn="l"/>
                <a:tab pos="2076450" algn="l"/>
                <a:tab pos="2533650" algn="l"/>
                <a:tab pos="2990850" algn="l"/>
                <a:tab pos="3448050" algn="l"/>
                <a:tab pos="3905250" algn="l"/>
                <a:tab pos="4362450" algn="l"/>
                <a:tab pos="4819650" algn="l"/>
                <a:tab pos="5276850" algn="l"/>
                <a:tab pos="5734050" algn="l"/>
                <a:tab pos="6191250" algn="l"/>
                <a:tab pos="6648450" algn="l"/>
                <a:tab pos="7105650" algn="l"/>
                <a:tab pos="7562850" algn="l"/>
                <a:tab pos="8020050" algn="l"/>
                <a:tab pos="8477250" algn="l"/>
                <a:tab pos="8934450" algn="l"/>
                <a:tab pos="9391650" algn="l"/>
              </a:tabLst>
            </a:pPr>
            <a:r>
              <a:rPr lang="en-GB" sz="1600" dirty="0" smtClean="0">
                <a:solidFill>
                  <a:srgbClr val="0070C0"/>
                </a:solidFill>
              </a:rPr>
              <a:t>BOPS: 1D3V-PIC in Lorentz ‘boosted’ frame</a:t>
            </a:r>
          </a:p>
          <a:p>
            <a:pPr marL="1168400" lvl="1" indent="177800">
              <a:lnSpc>
                <a:spcPct val="87000"/>
              </a:lnSpc>
              <a:spcBef>
                <a:spcPts val="550"/>
              </a:spcBef>
              <a:buClr>
                <a:srgbClr val="006699"/>
              </a:buClr>
              <a:buSzPct val="100000"/>
              <a:buFont typeface="Arial" pitchFamily="34" charset="0"/>
              <a:buChar char="•"/>
              <a:tabLst>
                <a:tab pos="247650" algn="l"/>
                <a:tab pos="704850" algn="l"/>
                <a:tab pos="1162050" algn="l"/>
                <a:tab pos="1619250" algn="l"/>
                <a:tab pos="2076450" algn="l"/>
                <a:tab pos="2533650" algn="l"/>
                <a:tab pos="2990850" algn="l"/>
                <a:tab pos="3448050" algn="l"/>
                <a:tab pos="3905250" algn="l"/>
                <a:tab pos="4362450" algn="l"/>
                <a:tab pos="4819650" algn="l"/>
                <a:tab pos="5276850" algn="l"/>
                <a:tab pos="5734050" algn="l"/>
                <a:tab pos="6191250" algn="l"/>
                <a:tab pos="6648450" algn="l"/>
                <a:tab pos="7105650" algn="l"/>
                <a:tab pos="7562850" algn="l"/>
                <a:tab pos="8020050" algn="l"/>
                <a:tab pos="8477250" algn="l"/>
                <a:tab pos="8934450" algn="l"/>
                <a:tab pos="9391650" algn="l"/>
              </a:tabLst>
            </a:pPr>
            <a:r>
              <a:rPr lang="en-GB" sz="1600" dirty="0" smtClean="0">
                <a:solidFill>
                  <a:srgbClr val="000000"/>
                </a:solidFill>
              </a:rPr>
              <a:t>Tree code: </a:t>
            </a:r>
            <a:r>
              <a:rPr lang="en-GB" sz="1600" dirty="0" smtClean="0">
                <a:solidFill>
                  <a:srgbClr val="7030A0"/>
                </a:solidFill>
              </a:rPr>
              <a:t>PEPC + flavours</a:t>
            </a:r>
            <a:endParaRPr lang="en-GB" sz="1600" dirty="0">
              <a:solidFill>
                <a:srgbClr val="000000"/>
              </a:solidFill>
            </a:endParaRP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626076"/>
          </a:xfrm>
        </p:spPr>
        <p:txBody>
          <a:bodyPr anchor="t" anchorCtr="0"/>
          <a:lstStyle/>
          <a:p>
            <a:pPr>
              <a:lnSpc>
                <a:spcPct val="79000"/>
              </a:lnSpc>
              <a:tabLst>
                <a:tab pos="0" algn="l"/>
                <a:tab pos="457200" algn="l"/>
                <a:tab pos="914400" algn="l"/>
                <a:tab pos="13462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 dirty="0" err="1" smtClean="0"/>
              <a:t>SimLab</a:t>
            </a:r>
            <a:r>
              <a:rPr lang="en-GB" sz="2400" dirty="0" smtClean="0"/>
              <a:t> Plasma Physics at JSC: EMMI cooperation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570067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Laser Driven High-Power T-ray sources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000" y="1612947"/>
            <a:ext cx="4968000" cy="3201600"/>
          </a:xfrm>
          <a:prstGeom prst="rect">
            <a:avLst/>
          </a:prstGeom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30"/>
          <a:stretch/>
        </p:blipFill>
        <p:spPr bwMode="auto">
          <a:xfrm>
            <a:off x="306337" y="3315353"/>
            <a:ext cx="4457698" cy="262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06337" y="2770647"/>
            <a:ext cx="40327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Sub-</a:t>
            </a:r>
            <a:r>
              <a:rPr lang="en-US" dirty="0" err="1" smtClean="0">
                <a:solidFill>
                  <a:srgbClr val="0070C0"/>
                </a:solidFill>
              </a:rPr>
              <a:t>ps</a:t>
            </a:r>
            <a:r>
              <a:rPr lang="en-US" dirty="0" smtClean="0">
                <a:solidFill>
                  <a:srgbClr val="0070C0"/>
                </a:solidFill>
              </a:rPr>
              <a:t> T-ray with energies ≥ 0.46 </a:t>
            </a:r>
            <a:r>
              <a:rPr lang="en-US" dirty="0" err="1" smtClean="0">
                <a:solidFill>
                  <a:srgbClr val="0070C0"/>
                </a:solidFill>
              </a:rPr>
              <a:t>mJ</a:t>
            </a:r>
            <a:endParaRPr lang="en-US" dirty="0" smtClean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</a:rPr>
              <a:t>High conversion efficiency &gt; 7 x 10</a:t>
            </a:r>
            <a:r>
              <a:rPr lang="en-US" baseline="30000" dirty="0" smtClean="0">
                <a:solidFill>
                  <a:srgbClr val="0070C0"/>
                </a:solidFill>
              </a:rPr>
              <a:t>-4</a:t>
            </a:r>
            <a:endParaRPr lang="en-IN" baseline="30000" dirty="0">
              <a:solidFill>
                <a:srgbClr val="0070C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217342" y="1042900"/>
            <a:ext cx="17828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en-US" sz="1600" dirty="0" smtClean="0"/>
              <a:t>submitted, (2012)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4904813" y="6426300"/>
            <a:ext cx="417614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dirty="0" err="1" smtClean="0"/>
              <a:t>Gopal</a:t>
            </a:r>
            <a:r>
              <a:rPr lang="en-US" sz="1100" i="1" dirty="0" smtClean="0"/>
              <a:t>, </a:t>
            </a:r>
            <a:r>
              <a:rPr lang="en-US" sz="1100" i="1" dirty="0" err="1" smtClean="0"/>
              <a:t>Brömmel</a:t>
            </a:r>
            <a:r>
              <a:rPr lang="en-US" sz="1100" i="1" dirty="0"/>
              <a:t>, </a:t>
            </a:r>
            <a:r>
              <a:rPr lang="en-US" sz="1100" i="1" dirty="0" err="1"/>
              <a:t>Karmakar</a:t>
            </a:r>
            <a:r>
              <a:rPr lang="en-US" sz="1100" i="1" dirty="0" smtClean="0"/>
              <a:t>, Gibbon et al., HIJ-FZJ collaboration</a:t>
            </a:r>
            <a:endParaRPr lang="en-IN" sz="11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Laser Driven High-Power T-ray sources</a:t>
            </a:r>
            <a:br>
              <a:rPr lang="en-US" dirty="0"/>
            </a:br>
            <a:r>
              <a:rPr lang="en-US" sz="1600" dirty="0"/>
              <a:t>Investigating </a:t>
            </a:r>
            <a:r>
              <a:rPr lang="en-US" sz="1600" dirty="0" smtClean="0"/>
              <a:t>the source of THz radiation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685800" y="1905000"/>
            <a:ext cx="5156588" cy="4114800"/>
          </a:xfrm>
        </p:spPr>
        <p:txBody>
          <a:bodyPr>
            <a:normAutofit fontScale="92500"/>
          </a:bodyPr>
          <a:lstStyle/>
          <a:p>
            <a:pPr>
              <a:buFont typeface="Arial" pitchFamily="34" charset="0"/>
              <a:buChar char="•"/>
            </a:pPr>
            <a:r>
              <a:rPr lang="en-US" dirty="0"/>
              <a:t>Time trace of the THz radiation (60 ± 30THz) on the observation </a:t>
            </a:r>
            <a:r>
              <a:rPr lang="en-US" dirty="0" smtClean="0"/>
              <a:t>semicircle</a:t>
            </a:r>
          </a:p>
          <a:p>
            <a:pPr lvl="1">
              <a:buFont typeface="Vrinda" pitchFamily="34" charset="0"/>
              <a:buChar char="-"/>
            </a:pPr>
            <a:r>
              <a:rPr lang="en-US" dirty="0"/>
              <a:t>Directionality consistent with the experimental results</a:t>
            </a:r>
          </a:p>
          <a:p>
            <a:pPr lvl="1">
              <a:buFont typeface="Vrinda" pitchFamily="34" charset="0"/>
              <a:buChar char="-"/>
            </a:pPr>
            <a:r>
              <a:rPr lang="en-US" dirty="0" smtClean="0"/>
              <a:t>Transient source of THz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/>
              <a:t>Time gated polar plot of the THz (60 ± 30THz) </a:t>
            </a:r>
            <a:r>
              <a:rPr lang="en-US" dirty="0" smtClean="0"/>
              <a:t>radiation</a:t>
            </a:r>
          </a:p>
          <a:p>
            <a:pPr lvl="1">
              <a:buFont typeface="Vrinda" pitchFamily="34" charset="0"/>
              <a:buChar char="-"/>
            </a:pPr>
            <a:r>
              <a:rPr lang="en-US" dirty="0"/>
              <a:t>Ring like radiation </a:t>
            </a:r>
            <a:r>
              <a:rPr lang="en-US" dirty="0" smtClean="0"/>
              <a:t>pattern</a:t>
            </a:r>
          </a:p>
          <a:p>
            <a:pPr lvl="1">
              <a:buFont typeface="Vrinda" pitchFamily="34" charset="0"/>
              <a:buChar char="-"/>
            </a:pPr>
            <a:endParaRPr lang="en-US" dirty="0" smtClean="0"/>
          </a:p>
          <a:p>
            <a:pPr marL="0" indent="0"/>
            <a:r>
              <a:rPr lang="en-US" dirty="0">
                <a:solidFill>
                  <a:srgbClr val="0070C0"/>
                </a:solidFill>
              </a:rPr>
              <a:t>High resolution PIC simulations with </a:t>
            </a:r>
            <a:r>
              <a:rPr lang="en-US" dirty="0" err="1" smtClean="0">
                <a:solidFill>
                  <a:srgbClr val="0070C0"/>
                </a:solidFill>
              </a:rPr>
              <a:t>JusPIC</a:t>
            </a:r>
            <a:endParaRPr lang="en-IN" dirty="0">
              <a:solidFill>
                <a:srgbClr val="0070C0"/>
              </a:solidFill>
            </a:endParaRPr>
          </a:p>
        </p:txBody>
      </p:sp>
      <p:pic>
        <p:nvPicPr>
          <p:cNvPr id="4" name="Grafik 3" descr="simulation_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3525" y="1421587"/>
            <a:ext cx="3128027" cy="2556000"/>
          </a:xfrm>
          <a:prstGeom prst="rect">
            <a:avLst/>
          </a:prstGeom>
        </p:spPr>
      </p:pic>
      <p:pic>
        <p:nvPicPr>
          <p:cNvPr id="5" name="Grafik 4" descr="simulation_0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45541" y="4173894"/>
            <a:ext cx="2869031" cy="252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79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/>
              <a:t>Laser driven K-alpha generation: </a:t>
            </a:r>
            <a:br>
              <a:rPr lang="en-GB" dirty="0"/>
            </a:br>
            <a:r>
              <a:rPr lang="en-GB" sz="1800" dirty="0" smtClean="0"/>
              <a:t>Effect </a:t>
            </a:r>
            <a:r>
              <a:rPr lang="en-GB" sz="1800" dirty="0"/>
              <a:t>of hot electron refluxing </a:t>
            </a:r>
            <a:endParaRPr lang="en-IN" sz="1800" dirty="0"/>
          </a:p>
        </p:txBody>
      </p:sp>
      <p:sp>
        <p:nvSpPr>
          <p:cNvPr id="6" name="Rectangle 5"/>
          <p:cNvSpPr/>
          <p:nvPr/>
        </p:nvSpPr>
        <p:spPr>
          <a:xfrm>
            <a:off x="5868744" y="1004221"/>
            <a:ext cx="327525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en-US" sz="1600" dirty="0"/>
              <a:t>Phys. Plasmas 17, 103103 (2010)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991138" y="1974940"/>
            <a:ext cx="1869383" cy="19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feld 3"/>
          <p:cNvSpPr txBox="1"/>
          <p:nvPr/>
        </p:nvSpPr>
        <p:spPr>
          <a:xfrm>
            <a:off x="1612557" y="4101419"/>
            <a:ext cx="2421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H</a:t>
            </a:r>
            <a:r>
              <a:rPr lang="en-US" sz="1200" i="1" dirty="0" smtClean="0"/>
              <a:t>ot electron refluxing in </a:t>
            </a:r>
            <a:r>
              <a:rPr lang="en-US" sz="1200" i="1" dirty="0" err="1" smtClean="0"/>
              <a:t>backlighter</a:t>
            </a:r>
            <a:r>
              <a:rPr lang="en-US" sz="1200" i="1" dirty="0" smtClean="0"/>
              <a:t> target Cu foil.</a:t>
            </a:r>
            <a:endParaRPr lang="en-US" sz="12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6031449" y="6418381"/>
            <a:ext cx="292580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dirty="0" smtClean="0"/>
              <a:t>Courtesy: </a:t>
            </a:r>
            <a:r>
              <a:rPr lang="en-US" sz="1100" i="1" dirty="0" err="1" smtClean="0"/>
              <a:t>Neumayer</a:t>
            </a:r>
            <a:r>
              <a:rPr lang="en-US" sz="1100" i="1" dirty="0" smtClean="0"/>
              <a:t>, GSI-FZJ collaboration</a:t>
            </a:r>
            <a:endParaRPr lang="en-IN" sz="1100" i="1" dirty="0"/>
          </a:p>
        </p:txBody>
      </p:sp>
      <p:pic>
        <p:nvPicPr>
          <p:cNvPr id="9" name="Grafik 8" descr="substrat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77735" y="1813013"/>
            <a:ext cx="3676812" cy="2160000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6737969" y="3432890"/>
            <a:ext cx="9082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Al block</a:t>
            </a:r>
            <a:endParaRPr lang="en-US" sz="1400" dirty="0"/>
          </a:p>
        </p:txBody>
      </p:sp>
      <p:sp>
        <p:nvSpPr>
          <p:cNvPr id="11" name="Textfeld 3"/>
          <p:cNvSpPr txBox="1"/>
          <p:nvPr/>
        </p:nvSpPr>
        <p:spPr>
          <a:xfrm>
            <a:off x="6178378" y="3951063"/>
            <a:ext cx="26072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H</a:t>
            </a:r>
            <a:r>
              <a:rPr lang="en-US" sz="1200" i="1" dirty="0" smtClean="0"/>
              <a:t>ot electron refluxing suppressed using a large Al block.</a:t>
            </a:r>
            <a:endParaRPr lang="en-US" sz="1200" i="1" dirty="0"/>
          </a:p>
        </p:txBody>
      </p:sp>
      <p:sp>
        <p:nvSpPr>
          <p:cNvPr id="12" name="Textfeld 11"/>
          <p:cNvSpPr txBox="1"/>
          <p:nvPr/>
        </p:nvSpPr>
        <p:spPr>
          <a:xfrm>
            <a:off x="883513" y="5684108"/>
            <a:ext cx="35649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Experimental observations:</a:t>
            </a:r>
          </a:p>
          <a:p>
            <a:r>
              <a:rPr lang="en-US" sz="1400" dirty="0" smtClean="0"/>
              <a:t>K-alpha yield independent on target thickness, laser intensity for tight focus</a:t>
            </a:r>
            <a:endParaRPr lang="en-US" sz="1400" dirty="0"/>
          </a:p>
        </p:txBody>
      </p:sp>
      <p:sp>
        <p:nvSpPr>
          <p:cNvPr id="13" name="Textfeld 12"/>
          <p:cNvSpPr txBox="1"/>
          <p:nvPr/>
        </p:nvSpPr>
        <p:spPr>
          <a:xfrm>
            <a:off x="2137704" y="1519881"/>
            <a:ext cx="13963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Refluxing</a:t>
            </a:r>
            <a:endParaRPr lang="en-US" sz="1400" b="1" dirty="0"/>
          </a:p>
        </p:txBody>
      </p:sp>
      <p:sp>
        <p:nvSpPr>
          <p:cNvPr id="14" name="Textfeld 13"/>
          <p:cNvSpPr txBox="1"/>
          <p:nvPr/>
        </p:nvSpPr>
        <p:spPr>
          <a:xfrm>
            <a:off x="6023918" y="1449857"/>
            <a:ext cx="26010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Non-refluxing (Single-pass )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871151" y="4806778"/>
            <a:ext cx="7834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Foil thickness: 10 µm Cu foil, Exponential ramp = 7 µm</a:t>
            </a:r>
          </a:p>
          <a:p>
            <a:r>
              <a:rPr lang="en-US" sz="1600" dirty="0" smtClean="0"/>
              <a:t>Focused laser intensities: I~ 1.5</a:t>
            </a:r>
            <a:r>
              <a:rPr lang="en-US" sz="1600" dirty="0" smtClean="0">
                <a:sym typeface="Symbol"/>
              </a:rPr>
              <a:t></a:t>
            </a:r>
            <a:r>
              <a:rPr lang="en-US" sz="1600" dirty="0" smtClean="0"/>
              <a:t>10</a:t>
            </a:r>
            <a:r>
              <a:rPr lang="en-US" sz="1600" baseline="30000" dirty="0" smtClean="0"/>
              <a:t>19</a:t>
            </a:r>
            <a:r>
              <a:rPr lang="en-US" sz="1600" dirty="0" smtClean="0"/>
              <a:t> – 10</a:t>
            </a:r>
            <a:r>
              <a:rPr lang="en-US" sz="1600" baseline="30000" dirty="0" smtClean="0"/>
              <a:t>17  </a:t>
            </a:r>
            <a:r>
              <a:rPr lang="en-US" sz="1600" dirty="0" smtClean="0"/>
              <a:t>W/cm</a:t>
            </a:r>
            <a:r>
              <a:rPr lang="en-US" sz="1600" baseline="30000" dirty="0" smtClean="0"/>
              <a:t>2</a:t>
            </a:r>
            <a:r>
              <a:rPr lang="en-US" sz="1600" dirty="0" smtClean="0"/>
              <a:t> , </a:t>
            </a:r>
            <a:r>
              <a:rPr lang="en-US" sz="1600" dirty="0" smtClean="0">
                <a:sym typeface="Symbol"/>
              </a:rPr>
              <a:t> = 700 </a:t>
            </a:r>
            <a:r>
              <a:rPr lang="en-US" sz="1600" dirty="0" err="1" smtClean="0">
                <a:sym typeface="Symbol"/>
              </a:rPr>
              <a:t>fs</a:t>
            </a:r>
            <a:endParaRPr lang="en-US" sz="1600" baseline="30000" dirty="0"/>
          </a:p>
        </p:txBody>
      </p:sp>
    </p:spTree>
    <p:extLst>
      <p:ext uri="{BB962C8B-B14F-4D97-AF65-F5344CB8AC3E}">
        <p14:creationId xmlns:p14="http://schemas.microsoft.com/office/powerpoint/2010/main" val="383311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79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 smtClean="0"/>
              <a:t>Laser driven K-alpha generation: </a:t>
            </a:r>
            <a:br>
              <a:rPr lang="en-GB" dirty="0" smtClean="0"/>
            </a:br>
            <a:r>
              <a:rPr lang="en-GB" sz="1800" dirty="0" smtClean="0"/>
              <a:t>Effect of hot electron refluxing </a:t>
            </a:r>
            <a:endParaRPr lang="en-IN" sz="2400" dirty="0"/>
          </a:p>
        </p:txBody>
      </p:sp>
      <p:sp>
        <p:nvSpPr>
          <p:cNvPr id="12" name="Inhaltsplatzhalter 11"/>
          <p:cNvSpPr>
            <a:spLocks noGrp="1"/>
          </p:cNvSpPr>
          <p:nvPr>
            <p:ph idx="1"/>
          </p:nvPr>
        </p:nvSpPr>
        <p:spPr>
          <a:xfrm>
            <a:off x="685800" y="4751172"/>
            <a:ext cx="7772400" cy="1268627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GB" sz="1400" dirty="0" smtClean="0"/>
              <a:t>Total 10</a:t>
            </a:r>
            <a:r>
              <a:rPr lang="en-GB" sz="1400" baseline="30000" dirty="0" smtClean="0"/>
              <a:t>6</a:t>
            </a:r>
            <a:r>
              <a:rPr lang="en-GB" sz="1400" dirty="0" smtClean="0"/>
              <a:t> electrons and ions were modelled 10</a:t>
            </a:r>
            <a:r>
              <a:rPr lang="en-GB" sz="1400" baseline="30000" dirty="0" smtClean="0"/>
              <a:t>4</a:t>
            </a:r>
            <a:r>
              <a:rPr lang="en-GB" sz="1400" dirty="0" smtClean="0"/>
              <a:t> grid points, 7 µm pre-plasma scale-length</a:t>
            </a:r>
          </a:p>
          <a:p>
            <a:pPr>
              <a:buFont typeface="Arial" pitchFamily="34" charset="0"/>
              <a:buChar char="•"/>
            </a:pPr>
            <a:r>
              <a:rPr lang="en-GB" sz="1400" dirty="0" smtClean="0"/>
              <a:t>700 </a:t>
            </a:r>
            <a:r>
              <a:rPr lang="en-GB" sz="1400" dirty="0" err="1" smtClean="0"/>
              <a:t>fs</a:t>
            </a:r>
            <a:r>
              <a:rPr lang="en-GB" sz="1400" dirty="0" smtClean="0"/>
              <a:t> laser incident at 5^o emulated with Lorentz “boost” using BOPS PIC code.</a:t>
            </a:r>
          </a:p>
          <a:p>
            <a:pPr>
              <a:buFont typeface="Arial" pitchFamily="34" charset="0"/>
              <a:buChar char="•"/>
            </a:pPr>
            <a:endParaRPr lang="en-GB" sz="1400" dirty="0" smtClean="0"/>
          </a:p>
          <a:p>
            <a:pPr>
              <a:buFont typeface="Arial" pitchFamily="34" charset="0"/>
              <a:buChar char="•"/>
            </a:pPr>
            <a:r>
              <a:rPr lang="en-GB" sz="1400" dirty="0" smtClean="0"/>
              <a:t>Strong increase in the energetic electrons for increasing intensity</a:t>
            </a:r>
          </a:p>
          <a:p>
            <a:pPr>
              <a:buFont typeface="Arial" pitchFamily="34" charset="0"/>
              <a:buChar char="•"/>
            </a:pPr>
            <a:r>
              <a:rPr lang="en-GB" sz="1400" dirty="0" smtClean="0"/>
              <a:t>Simulation predicts colder and hotter fraction, less pronounced than </a:t>
            </a:r>
            <a:r>
              <a:rPr lang="en-GB" sz="1400" dirty="0" err="1" smtClean="0"/>
              <a:t>experiement</a:t>
            </a:r>
            <a:endParaRPr lang="en-GB" sz="1400" dirty="0" smtClean="0"/>
          </a:p>
          <a:p>
            <a:pPr>
              <a:buFont typeface="Arial" pitchFamily="34" charset="0"/>
              <a:buChar char="•"/>
            </a:pPr>
            <a:endParaRPr lang="en-GB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6031449" y="6418381"/>
            <a:ext cx="292580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dirty="0" smtClean="0"/>
              <a:t>Courtesy: </a:t>
            </a:r>
            <a:r>
              <a:rPr lang="en-US" sz="1100" i="1" dirty="0" err="1" smtClean="0"/>
              <a:t>Neumayer</a:t>
            </a:r>
            <a:r>
              <a:rPr lang="en-US" sz="1100" i="1" dirty="0" smtClean="0"/>
              <a:t>, GSI-FZJ collaboration</a:t>
            </a:r>
            <a:endParaRPr lang="en-IN" sz="1100" i="1" dirty="0"/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2199503" y="4105168"/>
            <a:ext cx="497977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sz="1400" dirty="0" smtClean="0">
                <a:latin typeface="+mn-lt"/>
              </a:rPr>
              <a:t>Hot electron energy distribution predicted by PIC simulations (red) and compared to best fit HXRD data (shaded)</a:t>
            </a:r>
            <a:endParaRPr lang="en-US" sz="1400" dirty="0">
              <a:latin typeface="+mn-lt"/>
            </a:endParaRPr>
          </a:p>
        </p:txBody>
      </p:sp>
      <p:pic>
        <p:nvPicPr>
          <p:cNvPr id="7" name="Grafik 6" descr="reflux_energ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6839" y="1845324"/>
            <a:ext cx="7740000" cy="2176875"/>
          </a:xfrm>
          <a:prstGeom prst="rect">
            <a:avLst/>
          </a:prstGeom>
        </p:spPr>
      </p:pic>
      <p:sp>
        <p:nvSpPr>
          <p:cNvPr id="8" name="Rectangle 5"/>
          <p:cNvSpPr/>
          <p:nvPr/>
        </p:nvSpPr>
        <p:spPr>
          <a:xfrm>
            <a:off x="5868744" y="1004221"/>
            <a:ext cx="327525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en-US" sz="1600" dirty="0"/>
              <a:t>Phys. Plasmas 17, 103103 (2010)</a:t>
            </a:r>
          </a:p>
        </p:txBody>
      </p:sp>
      <p:sp>
        <p:nvSpPr>
          <p:cNvPr id="13" name="Rechteck 12"/>
          <p:cNvSpPr/>
          <p:nvPr/>
        </p:nvSpPr>
        <p:spPr>
          <a:xfrm>
            <a:off x="2207556" y="2187831"/>
            <a:ext cx="1409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conversion: 2%</a:t>
            </a:r>
            <a:endParaRPr lang="en-US" sz="1400" dirty="0"/>
          </a:p>
        </p:txBody>
      </p:sp>
      <p:sp>
        <p:nvSpPr>
          <p:cNvPr id="14" name="Rechteck 13"/>
          <p:cNvSpPr/>
          <p:nvPr/>
        </p:nvSpPr>
        <p:spPr>
          <a:xfrm>
            <a:off x="4571815" y="2222841"/>
            <a:ext cx="1409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conversion: 7%</a:t>
            </a:r>
            <a:endParaRPr lang="en-US" sz="1400" dirty="0"/>
          </a:p>
        </p:txBody>
      </p:sp>
      <p:sp>
        <p:nvSpPr>
          <p:cNvPr id="15" name="Rechteck 14"/>
          <p:cNvSpPr/>
          <p:nvPr/>
        </p:nvSpPr>
        <p:spPr>
          <a:xfrm>
            <a:off x="6991680" y="2270209"/>
            <a:ext cx="150874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conversion: 14%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9961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79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 smtClean="0"/>
              <a:t>Laser driven K-alpha generation: </a:t>
            </a:r>
            <a:br>
              <a:rPr lang="en-GB" dirty="0" smtClean="0"/>
            </a:br>
            <a:r>
              <a:rPr lang="en-GB" sz="1800" dirty="0" smtClean="0"/>
              <a:t>Effect of hot electron refluxing </a:t>
            </a:r>
            <a:endParaRPr lang="en-IN" sz="2400" dirty="0"/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685800" y="1905000"/>
            <a:ext cx="4868562" cy="41148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1600" dirty="0" smtClean="0"/>
              <a:t>Large enhancements in conversion efficiencies (CE) of laser energy into K-alpha radiation in refluxing target at different laser intensities.</a:t>
            </a:r>
          </a:p>
          <a:p>
            <a:pPr>
              <a:buFont typeface="Arial" pitchFamily="34" charset="0"/>
              <a:buChar char="•"/>
            </a:pPr>
            <a:endParaRPr lang="en-US" sz="1600" dirty="0" smtClean="0"/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Experimental findings and PIC simulation results for non-/refluxing cases are in decent agreement.</a:t>
            </a:r>
          </a:p>
          <a:p>
            <a:pPr>
              <a:buFont typeface="Arial" pitchFamily="34" charset="0"/>
              <a:buChar char="•"/>
            </a:pPr>
            <a:endParaRPr lang="en-US" sz="1600" dirty="0" smtClean="0"/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Refluxing electrons can make up &gt; 95% of the total K-alpha yield! </a:t>
            </a:r>
          </a:p>
          <a:p>
            <a:pPr>
              <a:buFont typeface="Arial" pitchFamily="34" charset="0"/>
              <a:buChar char="•"/>
            </a:pPr>
            <a:endParaRPr lang="en-US" sz="1600" dirty="0" smtClean="0"/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Electron refluxing will play dominant role in designing laser-driven high flux and significantly faster K-alpha sources.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744" y="1858272"/>
            <a:ext cx="2986265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2205" y="4170872"/>
            <a:ext cx="279759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5"/>
          <p:cNvSpPr/>
          <p:nvPr/>
        </p:nvSpPr>
        <p:spPr>
          <a:xfrm>
            <a:off x="5868744" y="1004221"/>
            <a:ext cx="327525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en-US" sz="1600" dirty="0"/>
              <a:t>Phys. Plasmas 17, 103103 (2010)</a:t>
            </a:r>
          </a:p>
        </p:txBody>
      </p:sp>
      <p:sp>
        <p:nvSpPr>
          <p:cNvPr id="13" name="TextBox 2"/>
          <p:cNvSpPr txBox="1"/>
          <p:nvPr/>
        </p:nvSpPr>
        <p:spPr>
          <a:xfrm>
            <a:off x="6031449" y="6418381"/>
            <a:ext cx="292580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dirty="0" smtClean="0"/>
              <a:t>Courtesy: </a:t>
            </a:r>
            <a:r>
              <a:rPr lang="en-US" sz="1100" i="1" dirty="0" err="1" smtClean="0"/>
              <a:t>Neumayer</a:t>
            </a:r>
            <a:r>
              <a:rPr lang="en-US" sz="1100" i="1" dirty="0" smtClean="0"/>
              <a:t>, GSI-FZJ collaboration</a:t>
            </a:r>
            <a:endParaRPr lang="en-IN" sz="1100" i="1" dirty="0"/>
          </a:p>
        </p:txBody>
      </p:sp>
    </p:spTree>
    <p:extLst>
      <p:ext uri="{BB962C8B-B14F-4D97-AF65-F5344CB8AC3E}">
        <p14:creationId xmlns:p14="http://schemas.microsoft.com/office/powerpoint/2010/main" val="265545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a nutshell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GB" dirty="0" smtClean="0"/>
              <a:t>Summarised recent highlights in laser-plasma interactions physics within the </a:t>
            </a:r>
            <a:r>
              <a:rPr lang="en-GB" dirty="0" smtClean="0">
                <a:solidFill>
                  <a:srgbClr val="0070C0"/>
                </a:solidFill>
              </a:rPr>
              <a:t>EMMI collaborations</a:t>
            </a:r>
            <a:r>
              <a:rPr lang="en-GB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Laser-plasma physics as an evolving brunch has </a:t>
            </a:r>
            <a:r>
              <a:rPr lang="en-GB" dirty="0" smtClean="0">
                <a:solidFill>
                  <a:srgbClr val="0070C0"/>
                </a:solidFill>
              </a:rPr>
              <a:t>enormous possibilities</a:t>
            </a:r>
            <a:r>
              <a:rPr lang="en-GB" dirty="0" smtClean="0"/>
              <a:t> in compact (</a:t>
            </a:r>
            <a:r>
              <a:rPr lang="en-GB" i="1" dirty="0" smtClean="0"/>
              <a:t>table-top</a:t>
            </a:r>
            <a:r>
              <a:rPr lang="en-GB" dirty="0" smtClean="0"/>
              <a:t>) </a:t>
            </a:r>
            <a:r>
              <a:rPr lang="en-GB" dirty="0"/>
              <a:t>particle accelerator</a:t>
            </a:r>
            <a:r>
              <a:rPr lang="en-GB" dirty="0" smtClean="0"/>
              <a:t>, laboratory astrophysics, high-power radiation generations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>
                <a:solidFill>
                  <a:srgbClr val="0070C0"/>
                </a:solidFill>
              </a:rPr>
              <a:t>Future</a:t>
            </a:r>
            <a:r>
              <a:rPr lang="en-GB" dirty="0" smtClean="0"/>
              <a:t> medical applications</a:t>
            </a:r>
            <a:r>
              <a:rPr lang="en-GB" dirty="0" smtClean="0">
                <a:solidFill>
                  <a:srgbClr val="0070C0"/>
                </a:solidFill>
              </a:rPr>
              <a:t>, </a:t>
            </a:r>
            <a:r>
              <a:rPr lang="en-GB" dirty="0"/>
              <a:t>imaging technology</a:t>
            </a:r>
            <a:r>
              <a:rPr lang="en-GB" dirty="0" smtClean="0"/>
              <a:t> are already in progress.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>
                <a:solidFill>
                  <a:srgbClr val="0070C0"/>
                </a:solidFill>
              </a:rPr>
              <a:t>Improvements</a:t>
            </a:r>
            <a:r>
              <a:rPr lang="en-GB" dirty="0" smtClean="0"/>
              <a:t> needed in particle counts, energy distribution and shot-to-shot consistency.</a:t>
            </a:r>
          </a:p>
        </p:txBody>
      </p:sp>
    </p:spTree>
    <p:extLst>
      <p:ext uri="{BB962C8B-B14F-4D97-AF65-F5344CB8AC3E}">
        <p14:creationId xmlns:p14="http://schemas.microsoft.com/office/powerpoint/2010/main" val="204889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522515" y="942109"/>
            <a:ext cx="7772400" cy="1143000"/>
          </a:xfrm>
        </p:spPr>
        <p:txBody>
          <a:bodyPr/>
          <a:lstStyle/>
          <a:p>
            <a:pPr algn="ctr"/>
            <a:r>
              <a:rPr lang="en-IN" dirty="0" smtClean="0"/>
              <a:t>JUQUEEN @</a:t>
            </a:r>
            <a:r>
              <a:rPr lang="en-IN" dirty="0" err="1" smtClean="0"/>
              <a:t>Juelich</a:t>
            </a:r>
            <a:r>
              <a:rPr lang="en-IN" dirty="0" smtClean="0"/>
              <a:t> - </a:t>
            </a:r>
            <a:br>
              <a:rPr lang="en-IN" dirty="0" smtClean="0"/>
            </a:br>
            <a:r>
              <a:rPr lang="en-IN" dirty="0" smtClean="0"/>
              <a:t> the </a:t>
            </a:r>
            <a:r>
              <a:rPr lang="en-IN" dirty="0"/>
              <a:t>5th fastest supercomputer in the world.</a:t>
            </a:r>
            <a:br>
              <a:rPr lang="en-IN" dirty="0"/>
            </a:br>
            <a:endParaRPr lang="en-IN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419" y="2130631"/>
            <a:ext cx="6172200" cy="4114800"/>
          </a:xfrm>
        </p:spPr>
      </p:pic>
    </p:spTree>
    <p:extLst>
      <p:ext uri="{BB962C8B-B14F-4D97-AF65-F5344CB8AC3E}">
        <p14:creationId xmlns:p14="http://schemas.microsoft.com/office/powerpoint/2010/main" val="87323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Laser </a:t>
            </a:r>
            <a:r>
              <a:rPr lang="en-US" dirty="0"/>
              <a:t>t</a:t>
            </a:r>
            <a:r>
              <a:rPr lang="en-US" dirty="0" smtClean="0"/>
              <a:t>echnology progress:</a:t>
            </a:r>
            <a:br>
              <a:rPr lang="en-US" dirty="0" smtClean="0"/>
            </a:br>
            <a:r>
              <a:rPr lang="en-US" sz="1800" dirty="0" smtClean="0"/>
              <a:t>Various regimes of interaction</a:t>
            </a:r>
            <a:endParaRPr lang="en-US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64277" y="1562075"/>
            <a:ext cx="6074628" cy="50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feld 4"/>
          <p:cNvSpPr txBox="1"/>
          <p:nvPr/>
        </p:nvSpPr>
        <p:spPr>
          <a:xfrm>
            <a:off x="7377809" y="6229861"/>
            <a:ext cx="1410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Courtesy: </a:t>
            </a:r>
          </a:p>
          <a:p>
            <a:r>
              <a:rPr lang="en-US" sz="1200" dirty="0" smtClean="0"/>
              <a:t>SPLIM, P. Gibbon</a:t>
            </a:r>
            <a:endParaRPr lang="en-US" sz="12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en-US" dirty="0" smtClean="0"/>
              <a:t>Short pulse </a:t>
            </a:r>
            <a:r>
              <a:rPr lang="en-US" dirty="0"/>
              <a:t>laser </a:t>
            </a:r>
            <a:r>
              <a:rPr lang="en-US" dirty="0" smtClean="0"/>
              <a:t>interactions with solid targets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	</a:t>
            </a:r>
          </a:p>
        </p:txBody>
      </p:sp>
      <p:sp>
        <p:nvSpPr>
          <p:cNvPr id="4" name="Freeform 2"/>
          <p:cNvSpPr>
            <a:spLocks noChangeAspect="1"/>
          </p:cNvSpPr>
          <p:nvPr/>
        </p:nvSpPr>
        <p:spPr bwMode="auto">
          <a:xfrm>
            <a:off x="2066925" y="2041457"/>
            <a:ext cx="1439863" cy="3460750"/>
          </a:xfrm>
          <a:custGeom>
            <a:avLst/>
            <a:gdLst>
              <a:gd name="T0" fmla="*/ 1238 w 1248"/>
              <a:gd name="T1" fmla="*/ 0 h 2918"/>
              <a:gd name="T2" fmla="*/ 1219 w 1248"/>
              <a:gd name="T3" fmla="*/ 278 h 2918"/>
              <a:gd name="T4" fmla="*/ 1195 w 1248"/>
              <a:gd name="T5" fmla="*/ 374 h 2918"/>
              <a:gd name="T6" fmla="*/ 1161 w 1248"/>
              <a:gd name="T7" fmla="*/ 494 h 2918"/>
              <a:gd name="T8" fmla="*/ 1118 w 1248"/>
              <a:gd name="T9" fmla="*/ 571 h 2918"/>
              <a:gd name="T10" fmla="*/ 1037 w 1248"/>
              <a:gd name="T11" fmla="*/ 667 h 2918"/>
              <a:gd name="T12" fmla="*/ 921 w 1248"/>
              <a:gd name="T13" fmla="*/ 777 h 2918"/>
              <a:gd name="T14" fmla="*/ 749 w 1248"/>
              <a:gd name="T15" fmla="*/ 883 h 2918"/>
              <a:gd name="T16" fmla="*/ 542 w 1248"/>
              <a:gd name="T17" fmla="*/ 998 h 2918"/>
              <a:gd name="T18" fmla="*/ 403 w 1248"/>
              <a:gd name="T19" fmla="*/ 1084 h 2918"/>
              <a:gd name="T20" fmla="*/ 235 w 1248"/>
              <a:gd name="T21" fmla="*/ 1190 h 2918"/>
              <a:gd name="T22" fmla="*/ 101 w 1248"/>
              <a:gd name="T23" fmla="*/ 1296 h 2918"/>
              <a:gd name="T24" fmla="*/ 24 w 1248"/>
              <a:gd name="T25" fmla="*/ 1372 h 2918"/>
              <a:gd name="T26" fmla="*/ 0 w 1248"/>
              <a:gd name="T27" fmla="*/ 1473 h 2918"/>
              <a:gd name="T28" fmla="*/ 67 w 1248"/>
              <a:gd name="T29" fmla="*/ 1617 h 2918"/>
              <a:gd name="T30" fmla="*/ 225 w 1248"/>
              <a:gd name="T31" fmla="*/ 1732 h 2918"/>
              <a:gd name="T32" fmla="*/ 369 w 1248"/>
              <a:gd name="T33" fmla="*/ 1819 h 2918"/>
              <a:gd name="T34" fmla="*/ 518 w 1248"/>
              <a:gd name="T35" fmla="*/ 1910 h 2918"/>
              <a:gd name="T36" fmla="*/ 720 w 1248"/>
              <a:gd name="T37" fmla="*/ 2016 h 2918"/>
              <a:gd name="T38" fmla="*/ 883 w 1248"/>
              <a:gd name="T39" fmla="*/ 2126 h 2918"/>
              <a:gd name="T40" fmla="*/ 1061 w 1248"/>
              <a:gd name="T41" fmla="*/ 2280 h 2918"/>
              <a:gd name="T42" fmla="*/ 1161 w 1248"/>
              <a:gd name="T43" fmla="*/ 2443 h 2918"/>
              <a:gd name="T44" fmla="*/ 1219 w 1248"/>
              <a:gd name="T45" fmla="*/ 2596 h 2918"/>
              <a:gd name="T46" fmla="*/ 1248 w 1248"/>
              <a:gd name="T47" fmla="*/ 2918 h 2918"/>
              <a:gd name="T48" fmla="*/ 1238 w 1248"/>
              <a:gd name="T49" fmla="*/ 0 h 29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48" h="2918">
                <a:moveTo>
                  <a:pt x="1238" y="0"/>
                </a:moveTo>
                <a:lnTo>
                  <a:pt x="1219" y="278"/>
                </a:lnTo>
                <a:lnTo>
                  <a:pt x="1195" y="374"/>
                </a:lnTo>
                <a:lnTo>
                  <a:pt x="1161" y="494"/>
                </a:lnTo>
                <a:lnTo>
                  <a:pt x="1118" y="571"/>
                </a:lnTo>
                <a:lnTo>
                  <a:pt x="1037" y="667"/>
                </a:lnTo>
                <a:lnTo>
                  <a:pt x="921" y="777"/>
                </a:lnTo>
                <a:lnTo>
                  <a:pt x="749" y="883"/>
                </a:lnTo>
                <a:lnTo>
                  <a:pt x="542" y="998"/>
                </a:lnTo>
                <a:lnTo>
                  <a:pt x="403" y="1084"/>
                </a:lnTo>
                <a:lnTo>
                  <a:pt x="235" y="1190"/>
                </a:lnTo>
                <a:lnTo>
                  <a:pt x="101" y="1296"/>
                </a:lnTo>
                <a:lnTo>
                  <a:pt x="24" y="1372"/>
                </a:lnTo>
                <a:lnTo>
                  <a:pt x="0" y="1473"/>
                </a:lnTo>
                <a:lnTo>
                  <a:pt x="67" y="1617"/>
                </a:lnTo>
                <a:lnTo>
                  <a:pt x="225" y="1732"/>
                </a:lnTo>
                <a:lnTo>
                  <a:pt x="369" y="1819"/>
                </a:lnTo>
                <a:lnTo>
                  <a:pt x="518" y="1910"/>
                </a:lnTo>
                <a:lnTo>
                  <a:pt x="720" y="2016"/>
                </a:lnTo>
                <a:lnTo>
                  <a:pt x="883" y="2126"/>
                </a:lnTo>
                <a:lnTo>
                  <a:pt x="1061" y="2280"/>
                </a:lnTo>
                <a:lnTo>
                  <a:pt x="1161" y="2443"/>
                </a:lnTo>
                <a:lnTo>
                  <a:pt x="1219" y="2596"/>
                </a:lnTo>
                <a:lnTo>
                  <a:pt x="1248" y="2918"/>
                </a:lnTo>
                <a:lnTo>
                  <a:pt x="1238" y="0"/>
                </a:lnTo>
                <a:close/>
              </a:path>
            </a:pathLst>
          </a:custGeom>
          <a:solidFill>
            <a:srgbClr val="EBEB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5" name="Freeform 3"/>
          <p:cNvSpPr>
            <a:spLocks noChangeAspect="1"/>
          </p:cNvSpPr>
          <p:nvPr/>
        </p:nvSpPr>
        <p:spPr bwMode="auto">
          <a:xfrm>
            <a:off x="3017838" y="2657407"/>
            <a:ext cx="488950" cy="2330450"/>
          </a:xfrm>
          <a:custGeom>
            <a:avLst/>
            <a:gdLst>
              <a:gd name="T0" fmla="*/ 419 w 422"/>
              <a:gd name="T1" fmla="*/ 0 h 1964"/>
              <a:gd name="T2" fmla="*/ 416 w 422"/>
              <a:gd name="T3" fmla="*/ 176 h 1964"/>
              <a:gd name="T4" fmla="*/ 400 w 422"/>
              <a:gd name="T5" fmla="*/ 297 h 1964"/>
              <a:gd name="T6" fmla="*/ 380 w 422"/>
              <a:gd name="T7" fmla="*/ 406 h 1964"/>
              <a:gd name="T8" fmla="*/ 358 w 422"/>
              <a:gd name="T9" fmla="*/ 489 h 1964"/>
              <a:gd name="T10" fmla="*/ 300 w 422"/>
              <a:gd name="T11" fmla="*/ 572 h 1964"/>
              <a:gd name="T12" fmla="*/ 201 w 422"/>
              <a:gd name="T13" fmla="*/ 659 h 1964"/>
              <a:gd name="T14" fmla="*/ 134 w 422"/>
              <a:gd name="T15" fmla="*/ 732 h 1964"/>
              <a:gd name="T16" fmla="*/ 57 w 422"/>
              <a:gd name="T17" fmla="*/ 812 h 1964"/>
              <a:gd name="T18" fmla="*/ 16 w 422"/>
              <a:gd name="T19" fmla="*/ 880 h 1964"/>
              <a:gd name="T20" fmla="*/ 0 w 422"/>
              <a:gd name="T21" fmla="*/ 940 h 1964"/>
              <a:gd name="T22" fmla="*/ 16 w 422"/>
              <a:gd name="T23" fmla="*/ 1014 h 1964"/>
              <a:gd name="T24" fmla="*/ 64 w 422"/>
              <a:gd name="T25" fmla="*/ 1091 h 1964"/>
              <a:gd name="T26" fmla="*/ 144 w 422"/>
              <a:gd name="T27" fmla="*/ 1174 h 1964"/>
              <a:gd name="T28" fmla="*/ 217 w 422"/>
              <a:gd name="T29" fmla="*/ 1254 h 1964"/>
              <a:gd name="T30" fmla="*/ 307 w 422"/>
              <a:gd name="T31" fmla="*/ 1324 h 1964"/>
              <a:gd name="T32" fmla="*/ 358 w 422"/>
              <a:gd name="T33" fmla="*/ 1420 h 1964"/>
              <a:gd name="T34" fmla="*/ 390 w 422"/>
              <a:gd name="T35" fmla="*/ 1542 h 1964"/>
              <a:gd name="T36" fmla="*/ 416 w 422"/>
              <a:gd name="T37" fmla="*/ 1728 h 1964"/>
              <a:gd name="T38" fmla="*/ 419 w 422"/>
              <a:gd name="T39" fmla="*/ 1897 h 1964"/>
              <a:gd name="T40" fmla="*/ 422 w 422"/>
              <a:gd name="T41" fmla="*/ 1964 h 1964"/>
              <a:gd name="T42" fmla="*/ 419 w 422"/>
              <a:gd name="T43" fmla="*/ 19 h 19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22" h="1964">
                <a:moveTo>
                  <a:pt x="419" y="0"/>
                </a:moveTo>
                <a:lnTo>
                  <a:pt x="416" y="176"/>
                </a:lnTo>
                <a:lnTo>
                  <a:pt x="400" y="297"/>
                </a:lnTo>
                <a:lnTo>
                  <a:pt x="380" y="406"/>
                </a:lnTo>
                <a:lnTo>
                  <a:pt x="358" y="489"/>
                </a:lnTo>
                <a:lnTo>
                  <a:pt x="300" y="572"/>
                </a:lnTo>
                <a:lnTo>
                  <a:pt x="201" y="659"/>
                </a:lnTo>
                <a:lnTo>
                  <a:pt x="134" y="732"/>
                </a:lnTo>
                <a:lnTo>
                  <a:pt x="57" y="812"/>
                </a:lnTo>
                <a:lnTo>
                  <a:pt x="16" y="880"/>
                </a:lnTo>
                <a:lnTo>
                  <a:pt x="0" y="940"/>
                </a:lnTo>
                <a:lnTo>
                  <a:pt x="16" y="1014"/>
                </a:lnTo>
                <a:lnTo>
                  <a:pt x="64" y="1091"/>
                </a:lnTo>
                <a:lnTo>
                  <a:pt x="144" y="1174"/>
                </a:lnTo>
                <a:lnTo>
                  <a:pt x="217" y="1254"/>
                </a:lnTo>
                <a:lnTo>
                  <a:pt x="307" y="1324"/>
                </a:lnTo>
                <a:lnTo>
                  <a:pt x="358" y="1420"/>
                </a:lnTo>
                <a:lnTo>
                  <a:pt x="390" y="1542"/>
                </a:lnTo>
                <a:lnTo>
                  <a:pt x="416" y="1728"/>
                </a:lnTo>
                <a:lnTo>
                  <a:pt x="419" y="1897"/>
                </a:lnTo>
                <a:lnTo>
                  <a:pt x="422" y="1964"/>
                </a:lnTo>
                <a:lnTo>
                  <a:pt x="419" y="19"/>
                </a:lnTo>
              </a:path>
            </a:pathLst>
          </a:custGeom>
          <a:solidFill>
            <a:srgbClr val="D5D5D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6" name="Freeform 4"/>
          <p:cNvSpPr>
            <a:spLocks noChangeAspect="1"/>
          </p:cNvSpPr>
          <p:nvPr/>
        </p:nvSpPr>
        <p:spPr bwMode="auto">
          <a:xfrm>
            <a:off x="6938963" y="3338445"/>
            <a:ext cx="249237" cy="865187"/>
          </a:xfrm>
          <a:custGeom>
            <a:avLst/>
            <a:gdLst>
              <a:gd name="T0" fmla="*/ 0 w 214"/>
              <a:gd name="T1" fmla="*/ 0 h 729"/>
              <a:gd name="T2" fmla="*/ 13 w 214"/>
              <a:gd name="T3" fmla="*/ 104 h 729"/>
              <a:gd name="T4" fmla="*/ 30 w 214"/>
              <a:gd name="T5" fmla="*/ 150 h 729"/>
              <a:gd name="T6" fmla="*/ 57 w 214"/>
              <a:gd name="T7" fmla="*/ 195 h 729"/>
              <a:gd name="T8" fmla="*/ 96 w 214"/>
              <a:gd name="T9" fmla="*/ 233 h 729"/>
              <a:gd name="T10" fmla="*/ 149 w 214"/>
              <a:gd name="T11" fmla="*/ 273 h 729"/>
              <a:gd name="T12" fmla="*/ 185 w 214"/>
              <a:gd name="T13" fmla="*/ 310 h 729"/>
              <a:gd name="T14" fmla="*/ 201 w 214"/>
              <a:gd name="T15" fmla="*/ 334 h 729"/>
              <a:gd name="T16" fmla="*/ 214 w 214"/>
              <a:gd name="T17" fmla="*/ 368 h 729"/>
              <a:gd name="T18" fmla="*/ 200 w 214"/>
              <a:gd name="T19" fmla="*/ 408 h 729"/>
              <a:gd name="T20" fmla="*/ 152 w 214"/>
              <a:gd name="T21" fmla="*/ 457 h 729"/>
              <a:gd name="T22" fmla="*/ 104 w 214"/>
              <a:gd name="T23" fmla="*/ 497 h 729"/>
              <a:gd name="T24" fmla="*/ 67 w 214"/>
              <a:gd name="T25" fmla="*/ 539 h 729"/>
              <a:gd name="T26" fmla="*/ 30 w 214"/>
              <a:gd name="T27" fmla="*/ 592 h 729"/>
              <a:gd name="T28" fmla="*/ 14 w 214"/>
              <a:gd name="T29" fmla="*/ 632 h 729"/>
              <a:gd name="T30" fmla="*/ 1 w 214"/>
              <a:gd name="T31" fmla="*/ 710 h 729"/>
              <a:gd name="T32" fmla="*/ 5 w 214"/>
              <a:gd name="T33" fmla="*/ 729 h 729"/>
              <a:gd name="T34" fmla="*/ 0 w 214"/>
              <a:gd name="T35" fmla="*/ 0 h 7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14" h="729">
                <a:moveTo>
                  <a:pt x="0" y="0"/>
                </a:moveTo>
                <a:lnTo>
                  <a:pt x="13" y="104"/>
                </a:lnTo>
                <a:lnTo>
                  <a:pt x="30" y="150"/>
                </a:lnTo>
                <a:lnTo>
                  <a:pt x="57" y="195"/>
                </a:lnTo>
                <a:lnTo>
                  <a:pt x="96" y="233"/>
                </a:lnTo>
                <a:lnTo>
                  <a:pt x="149" y="273"/>
                </a:lnTo>
                <a:lnTo>
                  <a:pt x="185" y="310"/>
                </a:lnTo>
                <a:lnTo>
                  <a:pt x="201" y="334"/>
                </a:lnTo>
                <a:lnTo>
                  <a:pt x="214" y="368"/>
                </a:lnTo>
                <a:lnTo>
                  <a:pt x="200" y="408"/>
                </a:lnTo>
                <a:lnTo>
                  <a:pt x="152" y="457"/>
                </a:lnTo>
                <a:lnTo>
                  <a:pt x="104" y="497"/>
                </a:lnTo>
                <a:lnTo>
                  <a:pt x="67" y="539"/>
                </a:lnTo>
                <a:lnTo>
                  <a:pt x="30" y="592"/>
                </a:lnTo>
                <a:lnTo>
                  <a:pt x="14" y="632"/>
                </a:lnTo>
                <a:lnTo>
                  <a:pt x="1" y="710"/>
                </a:lnTo>
                <a:lnTo>
                  <a:pt x="5" y="729"/>
                </a:lnTo>
                <a:lnTo>
                  <a:pt x="0" y="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7" name="Freeform 5"/>
          <p:cNvSpPr>
            <a:spLocks noChangeAspect="1"/>
          </p:cNvSpPr>
          <p:nvPr/>
        </p:nvSpPr>
        <p:spPr bwMode="auto">
          <a:xfrm>
            <a:off x="6937375" y="3481320"/>
            <a:ext cx="65088" cy="593725"/>
          </a:xfrm>
          <a:custGeom>
            <a:avLst/>
            <a:gdLst>
              <a:gd name="T0" fmla="*/ 4 w 58"/>
              <a:gd name="T1" fmla="*/ 0 h 501"/>
              <a:gd name="T2" fmla="*/ 10 w 58"/>
              <a:gd name="T3" fmla="*/ 86 h 501"/>
              <a:gd name="T4" fmla="*/ 15 w 58"/>
              <a:gd name="T5" fmla="*/ 133 h 501"/>
              <a:gd name="T6" fmla="*/ 37 w 58"/>
              <a:gd name="T7" fmla="*/ 178 h 501"/>
              <a:gd name="T8" fmla="*/ 52 w 58"/>
              <a:gd name="T9" fmla="*/ 219 h 501"/>
              <a:gd name="T10" fmla="*/ 58 w 58"/>
              <a:gd name="T11" fmla="*/ 256 h 501"/>
              <a:gd name="T12" fmla="*/ 47 w 58"/>
              <a:gd name="T13" fmla="*/ 293 h 501"/>
              <a:gd name="T14" fmla="*/ 29 w 58"/>
              <a:gd name="T15" fmla="*/ 333 h 501"/>
              <a:gd name="T16" fmla="*/ 16 w 58"/>
              <a:gd name="T17" fmla="*/ 376 h 501"/>
              <a:gd name="T18" fmla="*/ 8 w 58"/>
              <a:gd name="T19" fmla="*/ 434 h 501"/>
              <a:gd name="T20" fmla="*/ 0 w 58"/>
              <a:gd name="T21" fmla="*/ 501 h 501"/>
              <a:gd name="T22" fmla="*/ 5 w 58"/>
              <a:gd name="T23" fmla="*/ 10 h 5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8" h="501">
                <a:moveTo>
                  <a:pt x="4" y="0"/>
                </a:moveTo>
                <a:lnTo>
                  <a:pt x="10" y="86"/>
                </a:lnTo>
                <a:lnTo>
                  <a:pt x="15" y="133"/>
                </a:lnTo>
                <a:lnTo>
                  <a:pt x="37" y="178"/>
                </a:lnTo>
                <a:lnTo>
                  <a:pt x="52" y="219"/>
                </a:lnTo>
                <a:lnTo>
                  <a:pt x="58" y="256"/>
                </a:lnTo>
                <a:lnTo>
                  <a:pt x="47" y="293"/>
                </a:lnTo>
                <a:lnTo>
                  <a:pt x="29" y="333"/>
                </a:lnTo>
                <a:lnTo>
                  <a:pt x="16" y="376"/>
                </a:lnTo>
                <a:lnTo>
                  <a:pt x="8" y="434"/>
                </a:lnTo>
                <a:lnTo>
                  <a:pt x="0" y="501"/>
                </a:lnTo>
                <a:lnTo>
                  <a:pt x="5" y="10"/>
                </a:lnTo>
              </a:path>
            </a:pathLst>
          </a:cu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8" name="Rectangle 6"/>
          <p:cNvSpPr>
            <a:spLocks noChangeAspect="1" noChangeArrowheads="1"/>
          </p:cNvSpPr>
          <p:nvPr/>
        </p:nvSpPr>
        <p:spPr bwMode="auto">
          <a:xfrm>
            <a:off x="3500438" y="1998595"/>
            <a:ext cx="3441700" cy="3511550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9" name="Line 7"/>
          <p:cNvSpPr>
            <a:spLocks noChangeAspect="1" noChangeShapeType="1"/>
          </p:cNvSpPr>
          <p:nvPr/>
        </p:nvSpPr>
        <p:spPr bwMode="auto">
          <a:xfrm>
            <a:off x="3509963" y="3776595"/>
            <a:ext cx="3435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grpSp>
        <p:nvGrpSpPr>
          <p:cNvPr id="10" name="Group 8"/>
          <p:cNvGrpSpPr>
            <a:grpSpLocks noChangeAspect="1"/>
          </p:cNvGrpSpPr>
          <p:nvPr/>
        </p:nvGrpSpPr>
        <p:grpSpPr bwMode="auto">
          <a:xfrm>
            <a:off x="3014663" y="2673282"/>
            <a:ext cx="485775" cy="2212975"/>
            <a:chOff x="1524" y="1383"/>
            <a:chExt cx="190" cy="1866"/>
          </a:xfrm>
        </p:grpSpPr>
        <p:sp>
          <p:nvSpPr>
            <p:cNvPr id="11" name="Freeform 9"/>
            <p:cNvSpPr>
              <a:spLocks noChangeAspect="1"/>
            </p:cNvSpPr>
            <p:nvPr/>
          </p:nvSpPr>
          <p:spPr bwMode="auto">
            <a:xfrm>
              <a:off x="1524" y="2314"/>
              <a:ext cx="190" cy="935"/>
            </a:xfrm>
            <a:custGeom>
              <a:avLst/>
              <a:gdLst>
                <a:gd name="T0" fmla="*/ 0 w 190"/>
                <a:gd name="T1" fmla="*/ 0 h 935"/>
                <a:gd name="T2" fmla="*/ 17 w 190"/>
                <a:gd name="T3" fmla="*/ 100 h 935"/>
                <a:gd name="T4" fmla="*/ 79 w 190"/>
                <a:gd name="T5" fmla="*/ 259 h 935"/>
                <a:gd name="T6" fmla="*/ 142 w 190"/>
                <a:gd name="T7" fmla="*/ 398 h 935"/>
                <a:gd name="T8" fmla="*/ 170 w 190"/>
                <a:gd name="T9" fmla="*/ 532 h 935"/>
                <a:gd name="T10" fmla="*/ 185 w 190"/>
                <a:gd name="T11" fmla="*/ 734 h 935"/>
                <a:gd name="T12" fmla="*/ 190 w 190"/>
                <a:gd name="T13" fmla="*/ 935 h 9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0" h="935">
                  <a:moveTo>
                    <a:pt x="0" y="0"/>
                  </a:moveTo>
                  <a:cubicBezTo>
                    <a:pt x="3" y="17"/>
                    <a:pt x="4" y="57"/>
                    <a:pt x="17" y="100"/>
                  </a:cubicBezTo>
                  <a:cubicBezTo>
                    <a:pt x="30" y="143"/>
                    <a:pt x="58" y="209"/>
                    <a:pt x="79" y="259"/>
                  </a:cubicBezTo>
                  <a:cubicBezTo>
                    <a:pt x="100" y="309"/>
                    <a:pt x="127" y="353"/>
                    <a:pt x="142" y="398"/>
                  </a:cubicBezTo>
                  <a:cubicBezTo>
                    <a:pt x="157" y="443"/>
                    <a:pt x="163" y="476"/>
                    <a:pt x="170" y="532"/>
                  </a:cubicBezTo>
                  <a:cubicBezTo>
                    <a:pt x="177" y="588"/>
                    <a:pt x="182" y="667"/>
                    <a:pt x="185" y="734"/>
                  </a:cubicBezTo>
                  <a:cubicBezTo>
                    <a:pt x="188" y="801"/>
                    <a:pt x="189" y="893"/>
                    <a:pt x="190" y="935"/>
                  </a:cubicBezTo>
                </a:path>
              </a:pathLst>
            </a:cu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2B2B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2" name="Freeform 10"/>
            <p:cNvSpPr>
              <a:spLocks noChangeAspect="1"/>
            </p:cNvSpPr>
            <p:nvPr/>
          </p:nvSpPr>
          <p:spPr bwMode="auto">
            <a:xfrm flipV="1">
              <a:off x="1524" y="1383"/>
              <a:ext cx="190" cy="935"/>
            </a:xfrm>
            <a:custGeom>
              <a:avLst/>
              <a:gdLst>
                <a:gd name="T0" fmla="*/ 0 w 190"/>
                <a:gd name="T1" fmla="*/ 0 h 935"/>
                <a:gd name="T2" fmla="*/ 17 w 190"/>
                <a:gd name="T3" fmla="*/ 100 h 935"/>
                <a:gd name="T4" fmla="*/ 79 w 190"/>
                <a:gd name="T5" fmla="*/ 259 h 935"/>
                <a:gd name="T6" fmla="*/ 142 w 190"/>
                <a:gd name="T7" fmla="*/ 398 h 935"/>
                <a:gd name="T8" fmla="*/ 170 w 190"/>
                <a:gd name="T9" fmla="*/ 532 h 935"/>
                <a:gd name="T10" fmla="*/ 185 w 190"/>
                <a:gd name="T11" fmla="*/ 734 h 935"/>
                <a:gd name="T12" fmla="*/ 190 w 190"/>
                <a:gd name="T13" fmla="*/ 935 h 9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0" h="935">
                  <a:moveTo>
                    <a:pt x="0" y="0"/>
                  </a:moveTo>
                  <a:cubicBezTo>
                    <a:pt x="3" y="17"/>
                    <a:pt x="4" y="57"/>
                    <a:pt x="17" y="100"/>
                  </a:cubicBezTo>
                  <a:cubicBezTo>
                    <a:pt x="30" y="143"/>
                    <a:pt x="58" y="209"/>
                    <a:pt x="79" y="259"/>
                  </a:cubicBezTo>
                  <a:cubicBezTo>
                    <a:pt x="100" y="309"/>
                    <a:pt x="127" y="353"/>
                    <a:pt x="142" y="398"/>
                  </a:cubicBezTo>
                  <a:cubicBezTo>
                    <a:pt x="157" y="443"/>
                    <a:pt x="163" y="476"/>
                    <a:pt x="170" y="532"/>
                  </a:cubicBezTo>
                  <a:cubicBezTo>
                    <a:pt x="177" y="588"/>
                    <a:pt x="182" y="667"/>
                    <a:pt x="185" y="734"/>
                  </a:cubicBezTo>
                  <a:cubicBezTo>
                    <a:pt x="188" y="801"/>
                    <a:pt x="189" y="893"/>
                    <a:pt x="190" y="935"/>
                  </a:cubicBezTo>
                </a:path>
              </a:pathLst>
            </a:cu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2B2B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13" name="Freeform 11"/>
          <p:cNvSpPr>
            <a:spLocks noChangeAspect="1"/>
          </p:cNvSpPr>
          <p:nvPr/>
        </p:nvSpPr>
        <p:spPr bwMode="auto">
          <a:xfrm>
            <a:off x="2073275" y="3776595"/>
            <a:ext cx="1430338" cy="1746250"/>
          </a:xfrm>
          <a:custGeom>
            <a:avLst/>
            <a:gdLst>
              <a:gd name="T0" fmla="*/ 0 w 842"/>
              <a:gd name="T1" fmla="*/ 0 h 1472"/>
              <a:gd name="T2" fmla="*/ 54 w 842"/>
              <a:gd name="T3" fmla="*/ 157 h 1472"/>
              <a:gd name="T4" fmla="*/ 238 w 842"/>
              <a:gd name="T5" fmla="*/ 346 h 1472"/>
              <a:gd name="T6" fmla="*/ 539 w 842"/>
              <a:gd name="T7" fmla="*/ 602 h 1472"/>
              <a:gd name="T8" fmla="*/ 746 w 842"/>
              <a:gd name="T9" fmla="*/ 881 h 1472"/>
              <a:gd name="T10" fmla="*/ 822 w 842"/>
              <a:gd name="T11" fmla="*/ 1170 h 1472"/>
              <a:gd name="T12" fmla="*/ 842 w 842"/>
              <a:gd name="T13" fmla="*/ 1472 h 14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42" h="1472">
                <a:moveTo>
                  <a:pt x="0" y="0"/>
                </a:moveTo>
                <a:cubicBezTo>
                  <a:pt x="9" y="26"/>
                  <a:pt x="14" y="99"/>
                  <a:pt x="54" y="157"/>
                </a:cubicBezTo>
                <a:cubicBezTo>
                  <a:pt x="94" y="215"/>
                  <a:pt x="157" y="272"/>
                  <a:pt x="238" y="346"/>
                </a:cubicBezTo>
                <a:cubicBezTo>
                  <a:pt x="319" y="420"/>
                  <a:pt x="455" y="513"/>
                  <a:pt x="539" y="602"/>
                </a:cubicBezTo>
                <a:cubicBezTo>
                  <a:pt x="623" y="691"/>
                  <a:pt x="699" y="786"/>
                  <a:pt x="746" y="881"/>
                </a:cubicBezTo>
                <a:cubicBezTo>
                  <a:pt x="793" y="976"/>
                  <a:pt x="806" y="1071"/>
                  <a:pt x="822" y="1170"/>
                </a:cubicBezTo>
                <a:cubicBezTo>
                  <a:pt x="838" y="1269"/>
                  <a:pt x="838" y="1409"/>
                  <a:pt x="842" y="1472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2B2B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14" name="Freeform 12"/>
          <p:cNvSpPr>
            <a:spLocks noChangeAspect="1"/>
          </p:cNvSpPr>
          <p:nvPr/>
        </p:nvSpPr>
        <p:spPr bwMode="auto">
          <a:xfrm flipV="1">
            <a:off x="2070100" y="2028757"/>
            <a:ext cx="1430338" cy="1747838"/>
          </a:xfrm>
          <a:custGeom>
            <a:avLst/>
            <a:gdLst>
              <a:gd name="T0" fmla="*/ 0 w 842"/>
              <a:gd name="T1" fmla="*/ 0 h 1472"/>
              <a:gd name="T2" fmla="*/ 54 w 842"/>
              <a:gd name="T3" fmla="*/ 157 h 1472"/>
              <a:gd name="T4" fmla="*/ 238 w 842"/>
              <a:gd name="T5" fmla="*/ 346 h 1472"/>
              <a:gd name="T6" fmla="*/ 539 w 842"/>
              <a:gd name="T7" fmla="*/ 602 h 1472"/>
              <a:gd name="T8" fmla="*/ 746 w 842"/>
              <a:gd name="T9" fmla="*/ 881 h 1472"/>
              <a:gd name="T10" fmla="*/ 822 w 842"/>
              <a:gd name="T11" fmla="*/ 1170 h 1472"/>
              <a:gd name="T12" fmla="*/ 842 w 842"/>
              <a:gd name="T13" fmla="*/ 1472 h 14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42" h="1472">
                <a:moveTo>
                  <a:pt x="0" y="0"/>
                </a:moveTo>
                <a:cubicBezTo>
                  <a:pt x="9" y="26"/>
                  <a:pt x="14" y="99"/>
                  <a:pt x="54" y="157"/>
                </a:cubicBezTo>
                <a:cubicBezTo>
                  <a:pt x="94" y="215"/>
                  <a:pt x="157" y="272"/>
                  <a:pt x="238" y="346"/>
                </a:cubicBezTo>
                <a:cubicBezTo>
                  <a:pt x="319" y="420"/>
                  <a:pt x="455" y="513"/>
                  <a:pt x="539" y="602"/>
                </a:cubicBezTo>
                <a:cubicBezTo>
                  <a:pt x="623" y="691"/>
                  <a:pt x="699" y="786"/>
                  <a:pt x="746" y="881"/>
                </a:cubicBezTo>
                <a:cubicBezTo>
                  <a:pt x="793" y="976"/>
                  <a:pt x="806" y="1071"/>
                  <a:pt x="822" y="1170"/>
                </a:cubicBezTo>
                <a:cubicBezTo>
                  <a:pt x="838" y="1269"/>
                  <a:pt x="838" y="1409"/>
                  <a:pt x="842" y="1472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2B2B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grpSp>
        <p:nvGrpSpPr>
          <p:cNvPr id="15" name="Group 13"/>
          <p:cNvGrpSpPr>
            <a:grpSpLocks noChangeAspect="1"/>
          </p:cNvGrpSpPr>
          <p:nvPr/>
        </p:nvGrpSpPr>
        <p:grpSpPr bwMode="auto">
          <a:xfrm flipH="1">
            <a:off x="6945313" y="3336857"/>
            <a:ext cx="246062" cy="874713"/>
            <a:chOff x="872" y="840"/>
            <a:chExt cx="842" cy="2945"/>
          </a:xfrm>
        </p:grpSpPr>
        <p:grpSp>
          <p:nvGrpSpPr>
            <p:cNvPr id="16" name="Group 14"/>
            <p:cNvGrpSpPr>
              <a:grpSpLocks noChangeAspect="1"/>
            </p:cNvGrpSpPr>
            <p:nvPr/>
          </p:nvGrpSpPr>
          <p:grpSpPr bwMode="auto">
            <a:xfrm>
              <a:off x="1524" y="1383"/>
              <a:ext cx="190" cy="1866"/>
              <a:chOff x="1524" y="1383"/>
              <a:chExt cx="190" cy="1866"/>
            </a:xfrm>
          </p:grpSpPr>
          <p:sp>
            <p:nvSpPr>
              <p:cNvPr id="19" name="Freeform 15"/>
              <p:cNvSpPr>
                <a:spLocks noChangeAspect="1"/>
              </p:cNvSpPr>
              <p:nvPr/>
            </p:nvSpPr>
            <p:spPr bwMode="auto">
              <a:xfrm>
                <a:off x="1524" y="2314"/>
                <a:ext cx="190" cy="935"/>
              </a:xfrm>
              <a:custGeom>
                <a:avLst/>
                <a:gdLst>
                  <a:gd name="T0" fmla="*/ 0 w 190"/>
                  <a:gd name="T1" fmla="*/ 0 h 935"/>
                  <a:gd name="T2" fmla="*/ 17 w 190"/>
                  <a:gd name="T3" fmla="*/ 100 h 935"/>
                  <a:gd name="T4" fmla="*/ 79 w 190"/>
                  <a:gd name="T5" fmla="*/ 259 h 935"/>
                  <a:gd name="T6" fmla="*/ 142 w 190"/>
                  <a:gd name="T7" fmla="*/ 398 h 935"/>
                  <a:gd name="T8" fmla="*/ 170 w 190"/>
                  <a:gd name="T9" fmla="*/ 532 h 935"/>
                  <a:gd name="T10" fmla="*/ 185 w 190"/>
                  <a:gd name="T11" fmla="*/ 734 h 935"/>
                  <a:gd name="T12" fmla="*/ 190 w 190"/>
                  <a:gd name="T13" fmla="*/ 935 h 9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0" h="935">
                    <a:moveTo>
                      <a:pt x="0" y="0"/>
                    </a:moveTo>
                    <a:cubicBezTo>
                      <a:pt x="3" y="17"/>
                      <a:pt x="4" y="57"/>
                      <a:pt x="17" y="100"/>
                    </a:cubicBezTo>
                    <a:cubicBezTo>
                      <a:pt x="30" y="143"/>
                      <a:pt x="58" y="209"/>
                      <a:pt x="79" y="259"/>
                    </a:cubicBezTo>
                    <a:cubicBezTo>
                      <a:pt x="100" y="309"/>
                      <a:pt x="127" y="353"/>
                      <a:pt x="142" y="398"/>
                    </a:cubicBezTo>
                    <a:cubicBezTo>
                      <a:pt x="157" y="443"/>
                      <a:pt x="163" y="476"/>
                      <a:pt x="170" y="532"/>
                    </a:cubicBezTo>
                    <a:cubicBezTo>
                      <a:pt x="177" y="588"/>
                      <a:pt x="182" y="667"/>
                      <a:pt x="185" y="734"/>
                    </a:cubicBezTo>
                    <a:cubicBezTo>
                      <a:pt x="188" y="801"/>
                      <a:pt x="189" y="893"/>
                      <a:pt x="190" y="935"/>
                    </a:cubicBez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2B2B2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0" name="Freeform 16"/>
              <p:cNvSpPr>
                <a:spLocks noChangeAspect="1"/>
              </p:cNvSpPr>
              <p:nvPr/>
            </p:nvSpPr>
            <p:spPr bwMode="auto">
              <a:xfrm flipV="1">
                <a:off x="1524" y="1383"/>
                <a:ext cx="190" cy="935"/>
              </a:xfrm>
              <a:custGeom>
                <a:avLst/>
                <a:gdLst>
                  <a:gd name="T0" fmla="*/ 0 w 190"/>
                  <a:gd name="T1" fmla="*/ 0 h 935"/>
                  <a:gd name="T2" fmla="*/ 17 w 190"/>
                  <a:gd name="T3" fmla="*/ 100 h 935"/>
                  <a:gd name="T4" fmla="*/ 79 w 190"/>
                  <a:gd name="T5" fmla="*/ 259 h 935"/>
                  <a:gd name="T6" fmla="*/ 142 w 190"/>
                  <a:gd name="T7" fmla="*/ 398 h 935"/>
                  <a:gd name="T8" fmla="*/ 170 w 190"/>
                  <a:gd name="T9" fmla="*/ 532 h 935"/>
                  <a:gd name="T10" fmla="*/ 185 w 190"/>
                  <a:gd name="T11" fmla="*/ 734 h 935"/>
                  <a:gd name="T12" fmla="*/ 190 w 190"/>
                  <a:gd name="T13" fmla="*/ 935 h 9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0" h="935">
                    <a:moveTo>
                      <a:pt x="0" y="0"/>
                    </a:moveTo>
                    <a:cubicBezTo>
                      <a:pt x="3" y="17"/>
                      <a:pt x="4" y="57"/>
                      <a:pt x="17" y="100"/>
                    </a:cubicBezTo>
                    <a:cubicBezTo>
                      <a:pt x="30" y="143"/>
                      <a:pt x="58" y="209"/>
                      <a:pt x="79" y="259"/>
                    </a:cubicBezTo>
                    <a:cubicBezTo>
                      <a:pt x="100" y="309"/>
                      <a:pt x="127" y="353"/>
                      <a:pt x="142" y="398"/>
                    </a:cubicBezTo>
                    <a:cubicBezTo>
                      <a:pt x="157" y="443"/>
                      <a:pt x="163" y="476"/>
                      <a:pt x="170" y="532"/>
                    </a:cubicBezTo>
                    <a:cubicBezTo>
                      <a:pt x="177" y="588"/>
                      <a:pt x="182" y="667"/>
                      <a:pt x="185" y="734"/>
                    </a:cubicBezTo>
                    <a:cubicBezTo>
                      <a:pt x="188" y="801"/>
                      <a:pt x="189" y="893"/>
                      <a:pt x="190" y="935"/>
                    </a:cubicBez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2B2B2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</p:grpSp>
        <p:sp>
          <p:nvSpPr>
            <p:cNvPr id="17" name="Freeform 17"/>
            <p:cNvSpPr>
              <a:spLocks noChangeAspect="1"/>
            </p:cNvSpPr>
            <p:nvPr/>
          </p:nvSpPr>
          <p:spPr bwMode="auto">
            <a:xfrm>
              <a:off x="872" y="2313"/>
              <a:ext cx="842" cy="1472"/>
            </a:xfrm>
            <a:custGeom>
              <a:avLst/>
              <a:gdLst>
                <a:gd name="T0" fmla="*/ 0 w 842"/>
                <a:gd name="T1" fmla="*/ 0 h 1472"/>
                <a:gd name="T2" fmla="*/ 54 w 842"/>
                <a:gd name="T3" fmla="*/ 157 h 1472"/>
                <a:gd name="T4" fmla="*/ 238 w 842"/>
                <a:gd name="T5" fmla="*/ 346 h 1472"/>
                <a:gd name="T6" fmla="*/ 539 w 842"/>
                <a:gd name="T7" fmla="*/ 602 h 1472"/>
                <a:gd name="T8" fmla="*/ 746 w 842"/>
                <a:gd name="T9" fmla="*/ 881 h 1472"/>
                <a:gd name="T10" fmla="*/ 822 w 842"/>
                <a:gd name="T11" fmla="*/ 1170 h 1472"/>
                <a:gd name="T12" fmla="*/ 842 w 842"/>
                <a:gd name="T13" fmla="*/ 1472 h 1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2" h="1472">
                  <a:moveTo>
                    <a:pt x="0" y="0"/>
                  </a:moveTo>
                  <a:cubicBezTo>
                    <a:pt x="9" y="26"/>
                    <a:pt x="14" y="99"/>
                    <a:pt x="54" y="157"/>
                  </a:cubicBezTo>
                  <a:cubicBezTo>
                    <a:pt x="94" y="215"/>
                    <a:pt x="157" y="272"/>
                    <a:pt x="238" y="346"/>
                  </a:cubicBezTo>
                  <a:cubicBezTo>
                    <a:pt x="319" y="420"/>
                    <a:pt x="455" y="513"/>
                    <a:pt x="539" y="602"/>
                  </a:cubicBezTo>
                  <a:cubicBezTo>
                    <a:pt x="623" y="691"/>
                    <a:pt x="699" y="786"/>
                    <a:pt x="746" y="881"/>
                  </a:cubicBezTo>
                  <a:cubicBezTo>
                    <a:pt x="793" y="976"/>
                    <a:pt x="806" y="1071"/>
                    <a:pt x="822" y="1170"/>
                  </a:cubicBezTo>
                  <a:cubicBezTo>
                    <a:pt x="838" y="1269"/>
                    <a:pt x="838" y="1409"/>
                    <a:pt x="842" y="1472"/>
                  </a:cubicBezTo>
                </a:path>
              </a:pathLst>
            </a:cu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2B2B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8" name="Freeform 18"/>
            <p:cNvSpPr>
              <a:spLocks noChangeAspect="1"/>
            </p:cNvSpPr>
            <p:nvPr/>
          </p:nvSpPr>
          <p:spPr bwMode="auto">
            <a:xfrm flipV="1">
              <a:off x="872" y="840"/>
              <a:ext cx="842" cy="1472"/>
            </a:xfrm>
            <a:custGeom>
              <a:avLst/>
              <a:gdLst>
                <a:gd name="T0" fmla="*/ 0 w 842"/>
                <a:gd name="T1" fmla="*/ 0 h 1472"/>
                <a:gd name="T2" fmla="*/ 54 w 842"/>
                <a:gd name="T3" fmla="*/ 157 h 1472"/>
                <a:gd name="T4" fmla="*/ 238 w 842"/>
                <a:gd name="T5" fmla="*/ 346 h 1472"/>
                <a:gd name="T6" fmla="*/ 539 w 842"/>
                <a:gd name="T7" fmla="*/ 602 h 1472"/>
                <a:gd name="T8" fmla="*/ 746 w 842"/>
                <a:gd name="T9" fmla="*/ 881 h 1472"/>
                <a:gd name="T10" fmla="*/ 822 w 842"/>
                <a:gd name="T11" fmla="*/ 1170 h 1472"/>
                <a:gd name="T12" fmla="*/ 842 w 842"/>
                <a:gd name="T13" fmla="*/ 1472 h 1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2" h="1472">
                  <a:moveTo>
                    <a:pt x="0" y="0"/>
                  </a:moveTo>
                  <a:cubicBezTo>
                    <a:pt x="9" y="26"/>
                    <a:pt x="14" y="99"/>
                    <a:pt x="54" y="157"/>
                  </a:cubicBezTo>
                  <a:cubicBezTo>
                    <a:pt x="94" y="215"/>
                    <a:pt x="157" y="272"/>
                    <a:pt x="238" y="346"/>
                  </a:cubicBezTo>
                  <a:cubicBezTo>
                    <a:pt x="319" y="420"/>
                    <a:pt x="455" y="513"/>
                    <a:pt x="539" y="602"/>
                  </a:cubicBezTo>
                  <a:cubicBezTo>
                    <a:pt x="623" y="691"/>
                    <a:pt x="699" y="786"/>
                    <a:pt x="746" y="881"/>
                  </a:cubicBezTo>
                  <a:cubicBezTo>
                    <a:pt x="793" y="976"/>
                    <a:pt x="806" y="1071"/>
                    <a:pt x="822" y="1170"/>
                  </a:cubicBezTo>
                  <a:cubicBezTo>
                    <a:pt x="838" y="1269"/>
                    <a:pt x="838" y="1409"/>
                    <a:pt x="842" y="1472"/>
                  </a:cubicBezTo>
                </a:path>
              </a:pathLst>
            </a:cu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2B2B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21" name="Arc 19"/>
          <p:cNvSpPr>
            <a:spLocks noChangeAspect="1"/>
          </p:cNvSpPr>
          <p:nvPr/>
        </p:nvSpPr>
        <p:spPr bwMode="auto">
          <a:xfrm flipV="1">
            <a:off x="3505200" y="3778182"/>
            <a:ext cx="438150" cy="1312863"/>
          </a:xfrm>
          <a:custGeom>
            <a:avLst/>
            <a:gdLst>
              <a:gd name="G0" fmla="+- 86 0 0"/>
              <a:gd name="G1" fmla="+- 21600 0 0"/>
              <a:gd name="G2" fmla="+- 21600 0 0"/>
              <a:gd name="T0" fmla="*/ 0 w 21686"/>
              <a:gd name="T1" fmla="*/ 0 h 21600"/>
              <a:gd name="T2" fmla="*/ 21686 w 21686"/>
              <a:gd name="T3" fmla="*/ 21600 h 21600"/>
              <a:gd name="T4" fmla="*/ 86 w 21686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86" h="21600" fill="none" extrusionOk="0">
                <a:moveTo>
                  <a:pt x="0" y="0"/>
                </a:moveTo>
                <a:cubicBezTo>
                  <a:pt x="28" y="0"/>
                  <a:pt x="57" y="-1"/>
                  <a:pt x="86" y="0"/>
                </a:cubicBezTo>
                <a:cubicBezTo>
                  <a:pt x="12015" y="0"/>
                  <a:pt x="21686" y="9670"/>
                  <a:pt x="21686" y="21600"/>
                </a:cubicBezTo>
              </a:path>
              <a:path w="21686" h="21600" stroke="0" extrusionOk="0">
                <a:moveTo>
                  <a:pt x="0" y="0"/>
                </a:moveTo>
                <a:cubicBezTo>
                  <a:pt x="28" y="0"/>
                  <a:pt x="57" y="-1"/>
                  <a:pt x="86" y="0"/>
                </a:cubicBezTo>
                <a:cubicBezTo>
                  <a:pt x="12015" y="0"/>
                  <a:pt x="21686" y="9670"/>
                  <a:pt x="21686" y="21600"/>
                </a:cubicBezTo>
                <a:lnTo>
                  <a:pt x="86" y="21600"/>
                </a:lnTo>
                <a:close/>
              </a:path>
            </a:pathLst>
          </a:custGeom>
          <a:gradFill rotWithShape="0">
            <a:gsLst>
              <a:gs pos="0">
                <a:srgbClr val="FFCA5F"/>
              </a:gs>
              <a:gs pos="100000">
                <a:srgbClr val="F44600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lIns="87965" tIns="43983" rIns="87965" bIns="43983" anchor="ctr"/>
          <a:lstStyle/>
          <a:p>
            <a:pPr algn="ctr" defTabSz="879475" eaLnBrk="1" hangingPunct="1"/>
            <a:endParaRPr lang="en-GB" sz="2300">
              <a:latin typeface="Times" pitchFamily="68" charset="0"/>
            </a:endParaRPr>
          </a:p>
        </p:txBody>
      </p:sp>
      <p:sp>
        <p:nvSpPr>
          <p:cNvPr id="22" name="Arc 20"/>
          <p:cNvSpPr>
            <a:spLocks noChangeAspect="1"/>
          </p:cNvSpPr>
          <p:nvPr/>
        </p:nvSpPr>
        <p:spPr bwMode="auto">
          <a:xfrm flipV="1">
            <a:off x="3502025" y="3776595"/>
            <a:ext cx="295275" cy="877887"/>
          </a:xfrm>
          <a:custGeom>
            <a:avLst/>
            <a:gdLst>
              <a:gd name="G0" fmla="+- 86 0 0"/>
              <a:gd name="G1" fmla="+- 21600 0 0"/>
              <a:gd name="G2" fmla="+- 21600 0 0"/>
              <a:gd name="T0" fmla="*/ 0 w 21686"/>
              <a:gd name="T1" fmla="*/ 0 h 21600"/>
              <a:gd name="T2" fmla="*/ 21686 w 21686"/>
              <a:gd name="T3" fmla="*/ 21600 h 21600"/>
              <a:gd name="T4" fmla="*/ 86 w 21686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86" h="21600" fill="none" extrusionOk="0">
                <a:moveTo>
                  <a:pt x="0" y="0"/>
                </a:moveTo>
                <a:cubicBezTo>
                  <a:pt x="28" y="0"/>
                  <a:pt x="57" y="-1"/>
                  <a:pt x="86" y="0"/>
                </a:cubicBezTo>
                <a:cubicBezTo>
                  <a:pt x="12015" y="0"/>
                  <a:pt x="21686" y="9670"/>
                  <a:pt x="21686" y="21600"/>
                </a:cubicBezTo>
              </a:path>
              <a:path w="21686" h="21600" stroke="0" extrusionOk="0">
                <a:moveTo>
                  <a:pt x="0" y="0"/>
                </a:moveTo>
                <a:cubicBezTo>
                  <a:pt x="28" y="0"/>
                  <a:pt x="57" y="-1"/>
                  <a:pt x="86" y="0"/>
                </a:cubicBezTo>
                <a:cubicBezTo>
                  <a:pt x="12015" y="0"/>
                  <a:pt x="21686" y="9670"/>
                  <a:pt x="21686" y="21600"/>
                </a:cubicBezTo>
                <a:lnTo>
                  <a:pt x="86" y="21600"/>
                </a:lnTo>
                <a:close/>
              </a:path>
            </a:pathLst>
          </a:custGeom>
          <a:gradFill rotWithShape="0">
            <a:gsLst>
              <a:gs pos="0">
                <a:srgbClr val="F3FFB7"/>
              </a:gs>
              <a:gs pos="100000">
                <a:srgbClr val="FF921B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23" name="Freeform 21"/>
          <p:cNvSpPr>
            <a:spLocks noChangeAspect="1"/>
          </p:cNvSpPr>
          <p:nvPr/>
        </p:nvSpPr>
        <p:spPr bwMode="auto">
          <a:xfrm>
            <a:off x="2692400" y="2585970"/>
            <a:ext cx="658813" cy="892175"/>
          </a:xfrm>
          <a:custGeom>
            <a:avLst/>
            <a:gdLst>
              <a:gd name="T0" fmla="*/ 150 w 574"/>
              <a:gd name="T1" fmla="*/ 748 h 752"/>
              <a:gd name="T2" fmla="*/ 371 w 574"/>
              <a:gd name="T3" fmla="*/ 735 h 752"/>
              <a:gd name="T4" fmla="*/ 518 w 574"/>
              <a:gd name="T5" fmla="*/ 648 h 752"/>
              <a:gd name="T6" fmla="*/ 566 w 574"/>
              <a:gd name="T7" fmla="*/ 373 h 752"/>
              <a:gd name="T8" fmla="*/ 556 w 574"/>
              <a:gd name="T9" fmla="*/ 111 h 752"/>
              <a:gd name="T10" fmla="*/ 457 w 574"/>
              <a:gd name="T11" fmla="*/ 2 h 752"/>
              <a:gd name="T12" fmla="*/ 252 w 574"/>
              <a:gd name="T13" fmla="*/ 101 h 752"/>
              <a:gd name="T14" fmla="*/ 73 w 574"/>
              <a:gd name="T15" fmla="*/ 322 h 752"/>
              <a:gd name="T16" fmla="*/ 6 w 574"/>
              <a:gd name="T17" fmla="*/ 533 h 752"/>
              <a:gd name="T18" fmla="*/ 38 w 574"/>
              <a:gd name="T19" fmla="*/ 700 h 752"/>
              <a:gd name="T20" fmla="*/ 147 w 574"/>
              <a:gd name="T21" fmla="*/ 748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74" h="752">
                <a:moveTo>
                  <a:pt x="150" y="748"/>
                </a:moveTo>
                <a:cubicBezTo>
                  <a:pt x="187" y="746"/>
                  <a:pt x="310" y="752"/>
                  <a:pt x="371" y="735"/>
                </a:cubicBezTo>
                <a:cubicBezTo>
                  <a:pt x="432" y="718"/>
                  <a:pt x="485" y="708"/>
                  <a:pt x="518" y="648"/>
                </a:cubicBezTo>
                <a:cubicBezTo>
                  <a:pt x="551" y="588"/>
                  <a:pt x="560" y="462"/>
                  <a:pt x="566" y="373"/>
                </a:cubicBezTo>
                <a:cubicBezTo>
                  <a:pt x="572" y="284"/>
                  <a:pt x="574" y="173"/>
                  <a:pt x="556" y="111"/>
                </a:cubicBezTo>
                <a:cubicBezTo>
                  <a:pt x="538" y="49"/>
                  <a:pt x="508" y="4"/>
                  <a:pt x="457" y="2"/>
                </a:cubicBezTo>
                <a:cubicBezTo>
                  <a:pt x="406" y="0"/>
                  <a:pt x="316" y="48"/>
                  <a:pt x="252" y="101"/>
                </a:cubicBezTo>
                <a:cubicBezTo>
                  <a:pt x="188" y="154"/>
                  <a:pt x="114" y="250"/>
                  <a:pt x="73" y="322"/>
                </a:cubicBezTo>
                <a:cubicBezTo>
                  <a:pt x="32" y="394"/>
                  <a:pt x="12" y="470"/>
                  <a:pt x="6" y="533"/>
                </a:cubicBezTo>
                <a:cubicBezTo>
                  <a:pt x="0" y="596"/>
                  <a:pt x="14" y="664"/>
                  <a:pt x="38" y="700"/>
                </a:cubicBezTo>
                <a:cubicBezTo>
                  <a:pt x="62" y="736"/>
                  <a:pt x="124" y="738"/>
                  <a:pt x="147" y="748"/>
                </a:cubicBezTo>
              </a:path>
            </a:pathLst>
          </a:custGeom>
          <a:solidFill>
            <a:schemeClr val="accent2">
              <a:alpha val="50000"/>
            </a:schemeClr>
          </a:solidFill>
          <a:ln w="63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24" name="AutoShape 22"/>
          <p:cNvSpPr>
            <a:spLocks noChangeAspect="1" noChangeArrowheads="1"/>
          </p:cNvSpPr>
          <p:nvPr/>
        </p:nvSpPr>
        <p:spPr bwMode="auto">
          <a:xfrm>
            <a:off x="2774950" y="3049520"/>
            <a:ext cx="552450" cy="727075"/>
          </a:xfrm>
          <a:prstGeom prst="curvedDownArrow">
            <a:avLst>
              <a:gd name="adj1" fmla="val 9167"/>
              <a:gd name="adj2" fmla="val 29167"/>
              <a:gd name="adj3" fmla="val 43870"/>
            </a:avLst>
          </a:prstGeom>
          <a:solidFill>
            <a:srgbClr val="DDB39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25" name="Freeform 23"/>
          <p:cNvSpPr>
            <a:spLocks noChangeAspect="1"/>
          </p:cNvSpPr>
          <p:nvPr/>
        </p:nvSpPr>
        <p:spPr bwMode="auto">
          <a:xfrm flipV="1">
            <a:off x="2692400" y="4087745"/>
            <a:ext cx="658813" cy="892175"/>
          </a:xfrm>
          <a:custGeom>
            <a:avLst/>
            <a:gdLst>
              <a:gd name="T0" fmla="*/ 150 w 574"/>
              <a:gd name="T1" fmla="*/ 748 h 752"/>
              <a:gd name="T2" fmla="*/ 371 w 574"/>
              <a:gd name="T3" fmla="*/ 735 h 752"/>
              <a:gd name="T4" fmla="*/ 518 w 574"/>
              <a:gd name="T5" fmla="*/ 648 h 752"/>
              <a:gd name="T6" fmla="*/ 566 w 574"/>
              <a:gd name="T7" fmla="*/ 373 h 752"/>
              <a:gd name="T8" fmla="*/ 556 w 574"/>
              <a:gd name="T9" fmla="*/ 111 h 752"/>
              <a:gd name="T10" fmla="*/ 457 w 574"/>
              <a:gd name="T11" fmla="*/ 2 h 752"/>
              <a:gd name="T12" fmla="*/ 252 w 574"/>
              <a:gd name="T13" fmla="*/ 101 h 752"/>
              <a:gd name="T14" fmla="*/ 73 w 574"/>
              <a:gd name="T15" fmla="*/ 322 h 752"/>
              <a:gd name="T16" fmla="*/ 6 w 574"/>
              <a:gd name="T17" fmla="*/ 533 h 752"/>
              <a:gd name="T18" fmla="*/ 38 w 574"/>
              <a:gd name="T19" fmla="*/ 700 h 752"/>
              <a:gd name="T20" fmla="*/ 147 w 574"/>
              <a:gd name="T21" fmla="*/ 748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74" h="752">
                <a:moveTo>
                  <a:pt x="150" y="748"/>
                </a:moveTo>
                <a:cubicBezTo>
                  <a:pt x="187" y="746"/>
                  <a:pt x="310" y="752"/>
                  <a:pt x="371" y="735"/>
                </a:cubicBezTo>
                <a:cubicBezTo>
                  <a:pt x="432" y="718"/>
                  <a:pt x="485" y="708"/>
                  <a:pt x="518" y="648"/>
                </a:cubicBezTo>
                <a:cubicBezTo>
                  <a:pt x="551" y="588"/>
                  <a:pt x="560" y="462"/>
                  <a:pt x="566" y="373"/>
                </a:cubicBezTo>
                <a:cubicBezTo>
                  <a:pt x="572" y="284"/>
                  <a:pt x="574" y="173"/>
                  <a:pt x="556" y="111"/>
                </a:cubicBezTo>
                <a:cubicBezTo>
                  <a:pt x="538" y="49"/>
                  <a:pt x="508" y="4"/>
                  <a:pt x="457" y="2"/>
                </a:cubicBezTo>
                <a:cubicBezTo>
                  <a:pt x="406" y="0"/>
                  <a:pt x="316" y="48"/>
                  <a:pt x="252" y="101"/>
                </a:cubicBezTo>
                <a:cubicBezTo>
                  <a:pt x="188" y="154"/>
                  <a:pt x="114" y="250"/>
                  <a:pt x="73" y="322"/>
                </a:cubicBezTo>
                <a:cubicBezTo>
                  <a:pt x="32" y="394"/>
                  <a:pt x="12" y="470"/>
                  <a:pt x="6" y="533"/>
                </a:cubicBezTo>
                <a:cubicBezTo>
                  <a:pt x="0" y="596"/>
                  <a:pt x="14" y="664"/>
                  <a:pt x="38" y="700"/>
                </a:cubicBezTo>
                <a:cubicBezTo>
                  <a:pt x="62" y="736"/>
                  <a:pt x="124" y="738"/>
                  <a:pt x="147" y="748"/>
                </a:cubicBezTo>
              </a:path>
            </a:pathLst>
          </a:custGeom>
          <a:solidFill>
            <a:srgbClr val="FF0000">
              <a:alpha val="50000"/>
            </a:srgbClr>
          </a:solidFill>
          <a:ln w="63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26" name="Freeform 24"/>
          <p:cNvSpPr>
            <a:spLocks noChangeAspect="1"/>
          </p:cNvSpPr>
          <p:nvPr/>
        </p:nvSpPr>
        <p:spPr bwMode="auto">
          <a:xfrm>
            <a:off x="2790825" y="3024120"/>
            <a:ext cx="227013" cy="446087"/>
          </a:xfrm>
          <a:custGeom>
            <a:avLst/>
            <a:gdLst>
              <a:gd name="T0" fmla="*/ 199 w 199"/>
              <a:gd name="T1" fmla="*/ 45 h 376"/>
              <a:gd name="T2" fmla="*/ 166 w 199"/>
              <a:gd name="T3" fmla="*/ 0 h 376"/>
              <a:gd name="T4" fmla="*/ 106 w 199"/>
              <a:gd name="T5" fmla="*/ 36 h 376"/>
              <a:gd name="T6" fmla="*/ 41 w 199"/>
              <a:gd name="T7" fmla="*/ 168 h 376"/>
              <a:gd name="T8" fmla="*/ 0 w 199"/>
              <a:gd name="T9" fmla="*/ 357 h 376"/>
              <a:gd name="T10" fmla="*/ 62 w 199"/>
              <a:gd name="T11" fmla="*/ 376 h 376"/>
              <a:gd name="T12" fmla="*/ 89 w 199"/>
              <a:gd name="T13" fmla="*/ 240 h 376"/>
              <a:gd name="T14" fmla="*/ 134 w 199"/>
              <a:gd name="T15" fmla="*/ 117 h 376"/>
              <a:gd name="T16" fmla="*/ 178 w 199"/>
              <a:gd name="T17" fmla="*/ 50 h 376"/>
              <a:gd name="T18" fmla="*/ 199 w 199"/>
              <a:gd name="T19" fmla="*/ 45 h 3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99" h="376">
                <a:moveTo>
                  <a:pt x="199" y="45"/>
                </a:moveTo>
                <a:lnTo>
                  <a:pt x="166" y="0"/>
                </a:lnTo>
                <a:lnTo>
                  <a:pt x="106" y="36"/>
                </a:lnTo>
                <a:lnTo>
                  <a:pt x="41" y="168"/>
                </a:lnTo>
                <a:lnTo>
                  <a:pt x="0" y="357"/>
                </a:lnTo>
                <a:lnTo>
                  <a:pt x="62" y="376"/>
                </a:lnTo>
                <a:lnTo>
                  <a:pt x="89" y="240"/>
                </a:lnTo>
                <a:lnTo>
                  <a:pt x="134" y="117"/>
                </a:lnTo>
                <a:lnTo>
                  <a:pt x="178" y="50"/>
                </a:lnTo>
                <a:lnTo>
                  <a:pt x="199" y="45"/>
                </a:lnTo>
                <a:close/>
              </a:path>
            </a:pathLst>
          </a:custGeom>
          <a:solidFill>
            <a:schemeClr val="accent2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27" name="AutoShape 25"/>
          <p:cNvSpPr>
            <a:spLocks noChangeAspect="1" noChangeArrowheads="1"/>
          </p:cNvSpPr>
          <p:nvPr/>
        </p:nvSpPr>
        <p:spPr bwMode="auto">
          <a:xfrm rot="10800000">
            <a:off x="2714625" y="3803582"/>
            <a:ext cx="552450" cy="725488"/>
          </a:xfrm>
          <a:prstGeom prst="curvedDownArrow">
            <a:avLst>
              <a:gd name="adj1" fmla="val 9167"/>
              <a:gd name="adj2" fmla="val 29167"/>
              <a:gd name="adj3" fmla="val 43774"/>
            </a:avLst>
          </a:prstGeom>
          <a:solidFill>
            <a:srgbClr val="DDB39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28" name="Freeform 26"/>
          <p:cNvSpPr>
            <a:spLocks noChangeAspect="1"/>
          </p:cNvSpPr>
          <p:nvPr/>
        </p:nvSpPr>
        <p:spPr bwMode="auto">
          <a:xfrm>
            <a:off x="2790825" y="4100445"/>
            <a:ext cx="247650" cy="446087"/>
          </a:xfrm>
          <a:custGeom>
            <a:avLst/>
            <a:gdLst>
              <a:gd name="T0" fmla="*/ 214 w 214"/>
              <a:gd name="T1" fmla="*/ 342 h 376"/>
              <a:gd name="T2" fmla="*/ 146 w 214"/>
              <a:gd name="T3" fmla="*/ 376 h 376"/>
              <a:gd name="T4" fmla="*/ 91 w 214"/>
              <a:gd name="T5" fmla="*/ 340 h 376"/>
              <a:gd name="T6" fmla="*/ 31 w 214"/>
              <a:gd name="T7" fmla="*/ 208 h 376"/>
              <a:gd name="T8" fmla="*/ 0 w 214"/>
              <a:gd name="T9" fmla="*/ 11 h 376"/>
              <a:gd name="T10" fmla="*/ 50 w 214"/>
              <a:gd name="T11" fmla="*/ 0 h 376"/>
              <a:gd name="T12" fmla="*/ 75 w 214"/>
              <a:gd name="T13" fmla="*/ 136 h 376"/>
              <a:gd name="T14" fmla="*/ 116 w 214"/>
              <a:gd name="T15" fmla="*/ 259 h 376"/>
              <a:gd name="T16" fmla="*/ 157 w 214"/>
              <a:gd name="T17" fmla="*/ 326 h 376"/>
              <a:gd name="T18" fmla="*/ 214 w 214"/>
              <a:gd name="T19" fmla="*/ 342 h 3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14" h="376">
                <a:moveTo>
                  <a:pt x="214" y="342"/>
                </a:moveTo>
                <a:lnTo>
                  <a:pt x="146" y="376"/>
                </a:lnTo>
                <a:lnTo>
                  <a:pt x="91" y="340"/>
                </a:lnTo>
                <a:lnTo>
                  <a:pt x="31" y="208"/>
                </a:lnTo>
                <a:lnTo>
                  <a:pt x="0" y="11"/>
                </a:lnTo>
                <a:lnTo>
                  <a:pt x="50" y="0"/>
                </a:lnTo>
                <a:lnTo>
                  <a:pt x="75" y="136"/>
                </a:lnTo>
                <a:lnTo>
                  <a:pt x="116" y="259"/>
                </a:lnTo>
                <a:lnTo>
                  <a:pt x="157" y="326"/>
                </a:lnTo>
                <a:lnTo>
                  <a:pt x="214" y="342"/>
                </a:lnTo>
                <a:close/>
              </a:path>
            </a:pathLst>
          </a:custGeom>
          <a:solidFill>
            <a:srgbClr val="FF00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29" name="AutoShape 27"/>
          <p:cNvSpPr>
            <a:spLocks noChangeAspect="1" noChangeArrowheads="1"/>
          </p:cNvSpPr>
          <p:nvPr/>
        </p:nvSpPr>
        <p:spPr bwMode="auto">
          <a:xfrm rot="727354">
            <a:off x="3667125" y="4235382"/>
            <a:ext cx="647700" cy="222250"/>
          </a:xfrm>
          <a:prstGeom prst="rightArrow">
            <a:avLst>
              <a:gd name="adj1" fmla="val 44870"/>
              <a:gd name="adj2" fmla="val 7654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30" name="Freeform 28"/>
          <p:cNvSpPr>
            <a:spLocks noChangeAspect="1"/>
          </p:cNvSpPr>
          <p:nvPr/>
        </p:nvSpPr>
        <p:spPr bwMode="auto">
          <a:xfrm>
            <a:off x="3500438" y="3276532"/>
            <a:ext cx="3435350" cy="496888"/>
          </a:xfrm>
          <a:custGeom>
            <a:avLst/>
            <a:gdLst>
              <a:gd name="T0" fmla="*/ 0 w 2989"/>
              <a:gd name="T1" fmla="*/ 419 h 419"/>
              <a:gd name="T2" fmla="*/ 0 w 2989"/>
              <a:gd name="T3" fmla="*/ 0 h 419"/>
              <a:gd name="T4" fmla="*/ 128 w 2989"/>
              <a:gd name="T5" fmla="*/ 7 h 419"/>
              <a:gd name="T6" fmla="*/ 304 w 2989"/>
              <a:gd name="T7" fmla="*/ 26 h 419"/>
              <a:gd name="T8" fmla="*/ 441 w 2989"/>
              <a:gd name="T9" fmla="*/ 55 h 419"/>
              <a:gd name="T10" fmla="*/ 569 w 2989"/>
              <a:gd name="T11" fmla="*/ 90 h 419"/>
              <a:gd name="T12" fmla="*/ 707 w 2989"/>
              <a:gd name="T13" fmla="*/ 151 h 419"/>
              <a:gd name="T14" fmla="*/ 790 w 2989"/>
              <a:gd name="T15" fmla="*/ 218 h 419"/>
              <a:gd name="T16" fmla="*/ 867 w 2989"/>
              <a:gd name="T17" fmla="*/ 291 h 419"/>
              <a:gd name="T18" fmla="*/ 979 w 2989"/>
              <a:gd name="T19" fmla="*/ 346 h 419"/>
              <a:gd name="T20" fmla="*/ 1085 w 2989"/>
              <a:gd name="T21" fmla="*/ 371 h 419"/>
              <a:gd name="T22" fmla="*/ 1200 w 2989"/>
              <a:gd name="T23" fmla="*/ 384 h 419"/>
              <a:gd name="T24" fmla="*/ 1337 w 2989"/>
              <a:gd name="T25" fmla="*/ 371 h 419"/>
              <a:gd name="T26" fmla="*/ 1417 w 2989"/>
              <a:gd name="T27" fmla="*/ 346 h 419"/>
              <a:gd name="T28" fmla="*/ 1488 w 2989"/>
              <a:gd name="T29" fmla="*/ 336 h 419"/>
              <a:gd name="T30" fmla="*/ 1539 w 2989"/>
              <a:gd name="T31" fmla="*/ 349 h 419"/>
              <a:gd name="T32" fmla="*/ 1616 w 2989"/>
              <a:gd name="T33" fmla="*/ 384 h 419"/>
              <a:gd name="T34" fmla="*/ 1725 w 2989"/>
              <a:gd name="T35" fmla="*/ 397 h 419"/>
              <a:gd name="T36" fmla="*/ 1853 w 2989"/>
              <a:gd name="T37" fmla="*/ 387 h 419"/>
              <a:gd name="T38" fmla="*/ 1923 w 2989"/>
              <a:gd name="T39" fmla="*/ 359 h 419"/>
              <a:gd name="T40" fmla="*/ 1993 w 2989"/>
              <a:gd name="T41" fmla="*/ 333 h 419"/>
              <a:gd name="T42" fmla="*/ 2083 w 2989"/>
              <a:gd name="T43" fmla="*/ 346 h 419"/>
              <a:gd name="T44" fmla="*/ 2147 w 2989"/>
              <a:gd name="T45" fmla="*/ 387 h 419"/>
              <a:gd name="T46" fmla="*/ 2240 w 2989"/>
              <a:gd name="T47" fmla="*/ 387 h 419"/>
              <a:gd name="T48" fmla="*/ 2329 w 2989"/>
              <a:gd name="T49" fmla="*/ 381 h 419"/>
              <a:gd name="T50" fmla="*/ 2425 w 2989"/>
              <a:gd name="T51" fmla="*/ 371 h 419"/>
              <a:gd name="T52" fmla="*/ 2579 w 2989"/>
              <a:gd name="T53" fmla="*/ 365 h 419"/>
              <a:gd name="T54" fmla="*/ 2678 w 2989"/>
              <a:gd name="T55" fmla="*/ 378 h 419"/>
              <a:gd name="T56" fmla="*/ 2835 w 2989"/>
              <a:gd name="T57" fmla="*/ 378 h 419"/>
              <a:gd name="T58" fmla="*/ 2937 w 2989"/>
              <a:gd name="T59" fmla="*/ 375 h 419"/>
              <a:gd name="T60" fmla="*/ 2989 w 2989"/>
              <a:gd name="T61" fmla="*/ 378 h 419"/>
              <a:gd name="T62" fmla="*/ 2985 w 2989"/>
              <a:gd name="T63" fmla="*/ 419 h 419"/>
              <a:gd name="T64" fmla="*/ 0 w 2989"/>
              <a:gd name="T65" fmla="*/ 419 h 4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989" h="419">
                <a:moveTo>
                  <a:pt x="0" y="419"/>
                </a:moveTo>
                <a:lnTo>
                  <a:pt x="0" y="0"/>
                </a:lnTo>
                <a:lnTo>
                  <a:pt x="128" y="7"/>
                </a:lnTo>
                <a:lnTo>
                  <a:pt x="304" y="26"/>
                </a:lnTo>
                <a:lnTo>
                  <a:pt x="441" y="55"/>
                </a:lnTo>
                <a:lnTo>
                  <a:pt x="569" y="90"/>
                </a:lnTo>
                <a:lnTo>
                  <a:pt x="707" y="151"/>
                </a:lnTo>
                <a:lnTo>
                  <a:pt x="790" y="218"/>
                </a:lnTo>
                <a:lnTo>
                  <a:pt x="867" y="291"/>
                </a:lnTo>
                <a:lnTo>
                  <a:pt x="979" y="346"/>
                </a:lnTo>
                <a:lnTo>
                  <a:pt x="1085" y="371"/>
                </a:lnTo>
                <a:lnTo>
                  <a:pt x="1200" y="384"/>
                </a:lnTo>
                <a:lnTo>
                  <a:pt x="1337" y="371"/>
                </a:lnTo>
                <a:lnTo>
                  <a:pt x="1417" y="346"/>
                </a:lnTo>
                <a:lnTo>
                  <a:pt x="1488" y="336"/>
                </a:lnTo>
                <a:lnTo>
                  <a:pt x="1539" y="349"/>
                </a:lnTo>
                <a:lnTo>
                  <a:pt x="1616" y="384"/>
                </a:lnTo>
                <a:lnTo>
                  <a:pt x="1725" y="397"/>
                </a:lnTo>
                <a:lnTo>
                  <a:pt x="1853" y="387"/>
                </a:lnTo>
                <a:lnTo>
                  <a:pt x="1923" y="359"/>
                </a:lnTo>
                <a:lnTo>
                  <a:pt x="1993" y="333"/>
                </a:lnTo>
                <a:lnTo>
                  <a:pt x="2083" y="346"/>
                </a:lnTo>
                <a:lnTo>
                  <a:pt x="2147" y="387"/>
                </a:lnTo>
                <a:lnTo>
                  <a:pt x="2240" y="387"/>
                </a:lnTo>
                <a:lnTo>
                  <a:pt x="2329" y="381"/>
                </a:lnTo>
                <a:lnTo>
                  <a:pt x="2425" y="371"/>
                </a:lnTo>
                <a:lnTo>
                  <a:pt x="2579" y="365"/>
                </a:lnTo>
                <a:lnTo>
                  <a:pt x="2678" y="378"/>
                </a:lnTo>
                <a:lnTo>
                  <a:pt x="2835" y="378"/>
                </a:lnTo>
                <a:lnTo>
                  <a:pt x="2937" y="375"/>
                </a:lnTo>
                <a:lnTo>
                  <a:pt x="2989" y="378"/>
                </a:lnTo>
                <a:lnTo>
                  <a:pt x="2985" y="419"/>
                </a:lnTo>
                <a:lnTo>
                  <a:pt x="0" y="419"/>
                </a:lnTo>
                <a:close/>
              </a:path>
            </a:pathLst>
          </a:custGeom>
          <a:solidFill>
            <a:srgbClr val="CCFFCC"/>
          </a:solidFill>
          <a:ln w="63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31" name="Freeform 29"/>
          <p:cNvSpPr>
            <a:spLocks noChangeAspect="1"/>
          </p:cNvSpPr>
          <p:nvPr/>
        </p:nvSpPr>
        <p:spPr bwMode="auto">
          <a:xfrm>
            <a:off x="3519488" y="2228782"/>
            <a:ext cx="3368675" cy="1441450"/>
          </a:xfrm>
          <a:custGeom>
            <a:avLst/>
            <a:gdLst>
              <a:gd name="T0" fmla="*/ 317 w 2922"/>
              <a:gd name="T1" fmla="*/ 848 h 1215"/>
              <a:gd name="T2" fmla="*/ 484 w 2922"/>
              <a:gd name="T3" fmla="*/ 851 h 1215"/>
              <a:gd name="T4" fmla="*/ 647 w 2922"/>
              <a:gd name="T5" fmla="*/ 892 h 1215"/>
              <a:gd name="T6" fmla="*/ 778 w 2922"/>
              <a:gd name="T7" fmla="*/ 966 h 1215"/>
              <a:gd name="T8" fmla="*/ 864 w 2922"/>
              <a:gd name="T9" fmla="*/ 1068 h 1215"/>
              <a:gd name="T10" fmla="*/ 1028 w 2922"/>
              <a:gd name="T11" fmla="*/ 1142 h 1215"/>
              <a:gd name="T12" fmla="*/ 1296 w 2922"/>
              <a:gd name="T13" fmla="*/ 1180 h 1215"/>
              <a:gd name="T14" fmla="*/ 1469 w 2922"/>
              <a:gd name="T15" fmla="*/ 1145 h 1215"/>
              <a:gd name="T16" fmla="*/ 1632 w 2922"/>
              <a:gd name="T17" fmla="*/ 1184 h 1215"/>
              <a:gd name="T18" fmla="*/ 1821 w 2922"/>
              <a:gd name="T19" fmla="*/ 1212 h 1215"/>
              <a:gd name="T20" fmla="*/ 1965 w 2922"/>
              <a:gd name="T21" fmla="*/ 1168 h 1215"/>
              <a:gd name="T22" fmla="*/ 2176 w 2922"/>
              <a:gd name="T23" fmla="*/ 1196 h 1215"/>
              <a:gd name="T24" fmla="*/ 2468 w 2922"/>
              <a:gd name="T25" fmla="*/ 1190 h 1215"/>
              <a:gd name="T26" fmla="*/ 2736 w 2922"/>
              <a:gd name="T27" fmla="*/ 1187 h 1215"/>
              <a:gd name="T28" fmla="*/ 2909 w 2922"/>
              <a:gd name="T29" fmla="*/ 1148 h 1215"/>
              <a:gd name="T30" fmla="*/ 2816 w 2922"/>
              <a:gd name="T31" fmla="*/ 1081 h 1215"/>
              <a:gd name="T32" fmla="*/ 2666 w 2922"/>
              <a:gd name="T33" fmla="*/ 1056 h 1215"/>
              <a:gd name="T34" fmla="*/ 2359 w 2922"/>
              <a:gd name="T35" fmla="*/ 1030 h 1215"/>
              <a:gd name="T36" fmla="*/ 2138 w 2922"/>
              <a:gd name="T37" fmla="*/ 1011 h 1215"/>
              <a:gd name="T38" fmla="*/ 1904 w 2922"/>
              <a:gd name="T39" fmla="*/ 966 h 1215"/>
              <a:gd name="T40" fmla="*/ 1709 w 2922"/>
              <a:gd name="T41" fmla="*/ 921 h 1215"/>
              <a:gd name="T42" fmla="*/ 1543 w 2922"/>
              <a:gd name="T43" fmla="*/ 867 h 1215"/>
              <a:gd name="T44" fmla="*/ 1402 w 2922"/>
              <a:gd name="T45" fmla="*/ 796 h 1215"/>
              <a:gd name="T46" fmla="*/ 1284 w 2922"/>
              <a:gd name="T47" fmla="*/ 697 h 1215"/>
              <a:gd name="T48" fmla="*/ 1108 w 2922"/>
              <a:gd name="T49" fmla="*/ 524 h 1215"/>
              <a:gd name="T50" fmla="*/ 669 w 2922"/>
              <a:gd name="T51" fmla="*/ 140 h 1215"/>
              <a:gd name="T52" fmla="*/ 298 w 2922"/>
              <a:gd name="T53" fmla="*/ 3 h 1215"/>
              <a:gd name="T54" fmla="*/ 42 w 2922"/>
              <a:gd name="T55" fmla="*/ 124 h 1215"/>
              <a:gd name="T56" fmla="*/ 45 w 2922"/>
              <a:gd name="T57" fmla="*/ 672 h 1215"/>
              <a:gd name="T58" fmla="*/ 148 w 2922"/>
              <a:gd name="T59" fmla="*/ 803 h 1215"/>
              <a:gd name="T60" fmla="*/ 317 w 2922"/>
              <a:gd name="T61" fmla="*/ 848 h 12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922" h="1215">
                <a:moveTo>
                  <a:pt x="317" y="848"/>
                </a:moveTo>
                <a:cubicBezTo>
                  <a:pt x="374" y="853"/>
                  <a:pt x="429" y="844"/>
                  <a:pt x="484" y="851"/>
                </a:cubicBezTo>
                <a:cubicBezTo>
                  <a:pt x="539" y="858"/>
                  <a:pt x="598" y="873"/>
                  <a:pt x="647" y="892"/>
                </a:cubicBezTo>
                <a:cubicBezTo>
                  <a:pt x="696" y="911"/>
                  <a:pt x="742" y="937"/>
                  <a:pt x="778" y="966"/>
                </a:cubicBezTo>
                <a:cubicBezTo>
                  <a:pt x="814" y="995"/>
                  <a:pt x="822" y="1039"/>
                  <a:pt x="864" y="1068"/>
                </a:cubicBezTo>
                <a:cubicBezTo>
                  <a:pt x="906" y="1097"/>
                  <a:pt x="956" y="1123"/>
                  <a:pt x="1028" y="1142"/>
                </a:cubicBezTo>
                <a:cubicBezTo>
                  <a:pt x="1100" y="1161"/>
                  <a:pt x="1223" y="1180"/>
                  <a:pt x="1296" y="1180"/>
                </a:cubicBezTo>
                <a:cubicBezTo>
                  <a:pt x="1369" y="1180"/>
                  <a:pt x="1413" y="1144"/>
                  <a:pt x="1469" y="1145"/>
                </a:cubicBezTo>
                <a:cubicBezTo>
                  <a:pt x="1525" y="1146"/>
                  <a:pt x="1573" y="1173"/>
                  <a:pt x="1632" y="1184"/>
                </a:cubicBezTo>
                <a:cubicBezTo>
                  <a:pt x="1691" y="1195"/>
                  <a:pt x="1766" y="1215"/>
                  <a:pt x="1821" y="1212"/>
                </a:cubicBezTo>
                <a:cubicBezTo>
                  <a:pt x="1876" y="1209"/>
                  <a:pt x="1906" y="1171"/>
                  <a:pt x="1965" y="1168"/>
                </a:cubicBezTo>
                <a:cubicBezTo>
                  <a:pt x="2024" y="1165"/>
                  <a:pt x="2092" y="1192"/>
                  <a:pt x="2176" y="1196"/>
                </a:cubicBezTo>
                <a:cubicBezTo>
                  <a:pt x="2260" y="1200"/>
                  <a:pt x="2375" y="1192"/>
                  <a:pt x="2468" y="1190"/>
                </a:cubicBezTo>
                <a:cubicBezTo>
                  <a:pt x="2561" y="1188"/>
                  <a:pt x="2663" y="1194"/>
                  <a:pt x="2736" y="1187"/>
                </a:cubicBezTo>
                <a:cubicBezTo>
                  <a:pt x="2809" y="1180"/>
                  <a:pt x="2896" y="1166"/>
                  <a:pt x="2909" y="1148"/>
                </a:cubicBezTo>
                <a:cubicBezTo>
                  <a:pt x="2922" y="1130"/>
                  <a:pt x="2856" y="1096"/>
                  <a:pt x="2816" y="1081"/>
                </a:cubicBezTo>
                <a:cubicBezTo>
                  <a:pt x="2776" y="1066"/>
                  <a:pt x="2742" y="1064"/>
                  <a:pt x="2666" y="1056"/>
                </a:cubicBezTo>
                <a:cubicBezTo>
                  <a:pt x="2590" y="1048"/>
                  <a:pt x="2447" y="1038"/>
                  <a:pt x="2359" y="1030"/>
                </a:cubicBezTo>
                <a:cubicBezTo>
                  <a:pt x="2271" y="1022"/>
                  <a:pt x="2214" y="1022"/>
                  <a:pt x="2138" y="1011"/>
                </a:cubicBezTo>
                <a:cubicBezTo>
                  <a:pt x="2062" y="1000"/>
                  <a:pt x="1975" y="981"/>
                  <a:pt x="1904" y="966"/>
                </a:cubicBezTo>
                <a:cubicBezTo>
                  <a:pt x="1833" y="951"/>
                  <a:pt x="1769" y="937"/>
                  <a:pt x="1709" y="921"/>
                </a:cubicBezTo>
                <a:cubicBezTo>
                  <a:pt x="1649" y="905"/>
                  <a:pt x="1594" y="888"/>
                  <a:pt x="1543" y="867"/>
                </a:cubicBezTo>
                <a:cubicBezTo>
                  <a:pt x="1492" y="846"/>
                  <a:pt x="1445" y="824"/>
                  <a:pt x="1402" y="796"/>
                </a:cubicBezTo>
                <a:cubicBezTo>
                  <a:pt x="1359" y="768"/>
                  <a:pt x="1333" y="742"/>
                  <a:pt x="1284" y="697"/>
                </a:cubicBezTo>
                <a:cubicBezTo>
                  <a:pt x="1235" y="652"/>
                  <a:pt x="1210" y="617"/>
                  <a:pt x="1108" y="524"/>
                </a:cubicBezTo>
                <a:cubicBezTo>
                  <a:pt x="1006" y="431"/>
                  <a:pt x="804" y="227"/>
                  <a:pt x="669" y="140"/>
                </a:cubicBezTo>
                <a:cubicBezTo>
                  <a:pt x="534" y="53"/>
                  <a:pt x="402" y="6"/>
                  <a:pt x="298" y="3"/>
                </a:cubicBezTo>
                <a:cubicBezTo>
                  <a:pt x="194" y="0"/>
                  <a:pt x="84" y="13"/>
                  <a:pt x="42" y="124"/>
                </a:cubicBezTo>
                <a:cubicBezTo>
                  <a:pt x="0" y="235"/>
                  <a:pt x="27" y="559"/>
                  <a:pt x="45" y="672"/>
                </a:cubicBezTo>
                <a:cubicBezTo>
                  <a:pt x="63" y="785"/>
                  <a:pt x="103" y="774"/>
                  <a:pt x="148" y="803"/>
                </a:cubicBezTo>
                <a:cubicBezTo>
                  <a:pt x="193" y="832"/>
                  <a:pt x="282" y="839"/>
                  <a:pt x="317" y="848"/>
                </a:cubicBezTo>
                <a:close/>
              </a:path>
            </a:pathLst>
          </a:custGeom>
          <a:solidFill>
            <a:srgbClr val="FFD7D7"/>
          </a:solidFill>
          <a:ln w="63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32" name="Freeform 30"/>
          <p:cNvSpPr>
            <a:spLocks noChangeAspect="1"/>
          </p:cNvSpPr>
          <p:nvPr/>
        </p:nvSpPr>
        <p:spPr bwMode="auto">
          <a:xfrm>
            <a:off x="4389438" y="2982845"/>
            <a:ext cx="2255837" cy="658812"/>
          </a:xfrm>
          <a:custGeom>
            <a:avLst/>
            <a:gdLst>
              <a:gd name="T0" fmla="*/ 378 w 1957"/>
              <a:gd name="T1" fmla="*/ 497 h 555"/>
              <a:gd name="T2" fmla="*/ 234 w 1957"/>
              <a:gd name="T3" fmla="*/ 452 h 555"/>
              <a:gd name="T4" fmla="*/ 164 w 1957"/>
              <a:gd name="T5" fmla="*/ 378 h 555"/>
              <a:gd name="T6" fmla="*/ 103 w 1957"/>
              <a:gd name="T7" fmla="*/ 298 h 555"/>
              <a:gd name="T8" fmla="*/ 17 w 1957"/>
              <a:gd name="T9" fmla="*/ 193 h 555"/>
              <a:gd name="T10" fmla="*/ 23 w 1957"/>
              <a:gd name="T11" fmla="*/ 68 h 555"/>
              <a:gd name="T12" fmla="*/ 154 w 1957"/>
              <a:gd name="T13" fmla="*/ 1 h 555"/>
              <a:gd name="T14" fmla="*/ 366 w 1957"/>
              <a:gd name="T15" fmla="*/ 74 h 555"/>
              <a:gd name="T16" fmla="*/ 449 w 1957"/>
              <a:gd name="T17" fmla="*/ 199 h 555"/>
              <a:gd name="T18" fmla="*/ 599 w 1957"/>
              <a:gd name="T19" fmla="*/ 327 h 555"/>
              <a:gd name="T20" fmla="*/ 734 w 1957"/>
              <a:gd name="T21" fmla="*/ 375 h 555"/>
              <a:gd name="T22" fmla="*/ 849 w 1957"/>
              <a:gd name="T23" fmla="*/ 378 h 555"/>
              <a:gd name="T24" fmla="*/ 1025 w 1957"/>
              <a:gd name="T25" fmla="*/ 378 h 555"/>
              <a:gd name="T26" fmla="*/ 1124 w 1957"/>
              <a:gd name="T27" fmla="*/ 401 h 555"/>
              <a:gd name="T28" fmla="*/ 1271 w 1957"/>
              <a:gd name="T29" fmla="*/ 449 h 555"/>
              <a:gd name="T30" fmla="*/ 1508 w 1957"/>
              <a:gd name="T31" fmla="*/ 490 h 555"/>
              <a:gd name="T32" fmla="*/ 1716 w 1957"/>
              <a:gd name="T33" fmla="*/ 490 h 555"/>
              <a:gd name="T34" fmla="*/ 1940 w 1957"/>
              <a:gd name="T35" fmla="*/ 513 h 555"/>
              <a:gd name="T36" fmla="*/ 1818 w 1957"/>
              <a:gd name="T37" fmla="*/ 529 h 555"/>
              <a:gd name="T38" fmla="*/ 1646 w 1957"/>
              <a:gd name="T39" fmla="*/ 526 h 555"/>
              <a:gd name="T40" fmla="*/ 1466 w 1957"/>
              <a:gd name="T41" fmla="*/ 526 h 555"/>
              <a:gd name="T42" fmla="*/ 1294 w 1957"/>
              <a:gd name="T43" fmla="*/ 506 h 555"/>
              <a:gd name="T44" fmla="*/ 1204 w 1957"/>
              <a:gd name="T45" fmla="*/ 506 h 555"/>
              <a:gd name="T46" fmla="*/ 1102 w 1957"/>
              <a:gd name="T47" fmla="*/ 535 h 555"/>
              <a:gd name="T48" fmla="*/ 1002 w 1957"/>
              <a:gd name="T49" fmla="*/ 551 h 555"/>
              <a:gd name="T50" fmla="*/ 839 w 1957"/>
              <a:gd name="T51" fmla="*/ 510 h 555"/>
              <a:gd name="T52" fmla="*/ 692 w 1957"/>
              <a:gd name="T53" fmla="*/ 455 h 555"/>
              <a:gd name="T54" fmla="*/ 634 w 1957"/>
              <a:gd name="T55" fmla="*/ 490 h 555"/>
              <a:gd name="T56" fmla="*/ 494 w 1957"/>
              <a:gd name="T57" fmla="*/ 516 h 555"/>
              <a:gd name="T58" fmla="*/ 378 w 1957"/>
              <a:gd name="T59" fmla="*/ 497 h 5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957" h="555">
                <a:moveTo>
                  <a:pt x="378" y="497"/>
                </a:moveTo>
                <a:cubicBezTo>
                  <a:pt x="343" y="490"/>
                  <a:pt x="269" y="472"/>
                  <a:pt x="234" y="452"/>
                </a:cubicBezTo>
                <a:cubicBezTo>
                  <a:pt x="199" y="432"/>
                  <a:pt x="186" y="404"/>
                  <a:pt x="164" y="378"/>
                </a:cubicBezTo>
                <a:cubicBezTo>
                  <a:pt x="142" y="352"/>
                  <a:pt x="127" y="329"/>
                  <a:pt x="103" y="298"/>
                </a:cubicBezTo>
                <a:cubicBezTo>
                  <a:pt x="79" y="267"/>
                  <a:pt x="30" y="231"/>
                  <a:pt x="17" y="193"/>
                </a:cubicBezTo>
                <a:cubicBezTo>
                  <a:pt x="4" y="155"/>
                  <a:pt x="0" y="100"/>
                  <a:pt x="23" y="68"/>
                </a:cubicBezTo>
                <a:cubicBezTo>
                  <a:pt x="46" y="36"/>
                  <a:pt x="97" y="0"/>
                  <a:pt x="154" y="1"/>
                </a:cubicBezTo>
                <a:cubicBezTo>
                  <a:pt x="211" y="2"/>
                  <a:pt x="317" y="41"/>
                  <a:pt x="366" y="74"/>
                </a:cubicBezTo>
                <a:cubicBezTo>
                  <a:pt x="415" y="107"/>
                  <a:pt x="410" y="157"/>
                  <a:pt x="449" y="199"/>
                </a:cubicBezTo>
                <a:cubicBezTo>
                  <a:pt x="488" y="241"/>
                  <a:pt x="551" y="298"/>
                  <a:pt x="599" y="327"/>
                </a:cubicBezTo>
                <a:cubicBezTo>
                  <a:pt x="647" y="356"/>
                  <a:pt x="692" y="367"/>
                  <a:pt x="734" y="375"/>
                </a:cubicBezTo>
                <a:cubicBezTo>
                  <a:pt x="776" y="383"/>
                  <a:pt x="801" y="378"/>
                  <a:pt x="849" y="378"/>
                </a:cubicBezTo>
                <a:cubicBezTo>
                  <a:pt x="897" y="378"/>
                  <a:pt x="979" y="374"/>
                  <a:pt x="1025" y="378"/>
                </a:cubicBezTo>
                <a:cubicBezTo>
                  <a:pt x="1071" y="382"/>
                  <a:pt x="1083" y="389"/>
                  <a:pt x="1124" y="401"/>
                </a:cubicBezTo>
                <a:cubicBezTo>
                  <a:pt x="1165" y="413"/>
                  <a:pt x="1207" y="434"/>
                  <a:pt x="1271" y="449"/>
                </a:cubicBezTo>
                <a:cubicBezTo>
                  <a:pt x="1335" y="464"/>
                  <a:pt x="1434" y="483"/>
                  <a:pt x="1508" y="490"/>
                </a:cubicBezTo>
                <a:cubicBezTo>
                  <a:pt x="1582" y="497"/>
                  <a:pt x="1644" y="486"/>
                  <a:pt x="1716" y="490"/>
                </a:cubicBezTo>
                <a:cubicBezTo>
                  <a:pt x="1788" y="494"/>
                  <a:pt x="1923" y="507"/>
                  <a:pt x="1940" y="513"/>
                </a:cubicBezTo>
                <a:cubicBezTo>
                  <a:pt x="1957" y="519"/>
                  <a:pt x="1867" y="527"/>
                  <a:pt x="1818" y="529"/>
                </a:cubicBezTo>
                <a:cubicBezTo>
                  <a:pt x="1769" y="531"/>
                  <a:pt x="1705" y="526"/>
                  <a:pt x="1646" y="526"/>
                </a:cubicBezTo>
                <a:cubicBezTo>
                  <a:pt x="1587" y="526"/>
                  <a:pt x="1525" y="529"/>
                  <a:pt x="1466" y="526"/>
                </a:cubicBezTo>
                <a:cubicBezTo>
                  <a:pt x="1407" y="523"/>
                  <a:pt x="1338" y="509"/>
                  <a:pt x="1294" y="506"/>
                </a:cubicBezTo>
                <a:cubicBezTo>
                  <a:pt x="1250" y="503"/>
                  <a:pt x="1236" y="501"/>
                  <a:pt x="1204" y="506"/>
                </a:cubicBezTo>
                <a:cubicBezTo>
                  <a:pt x="1172" y="511"/>
                  <a:pt x="1136" y="528"/>
                  <a:pt x="1102" y="535"/>
                </a:cubicBezTo>
                <a:cubicBezTo>
                  <a:pt x="1068" y="542"/>
                  <a:pt x="1046" y="555"/>
                  <a:pt x="1002" y="551"/>
                </a:cubicBezTo>
                <a:cubicBezTo>
                  <a:pt x="958" y="547"/>
                  <a:pt x="891" y="526"/>
                  <a:pt x="839" y="510"/>
                </a:cubicBezTo>
                <a:cubicBezTo>
                  <a:pt x="787" y="494"/>
                  <a:pt x="726" y="458"/>
                  <a:pt x="692" y="455"/>
                </a:cubicBezTo>
                <a:cubicBezTo>
                  <a:pt x="658" y="452"/>
                  <a:pt x="667" y="480"/>
                  <a:pt x="634" y="490"/>
                </a:cubicBezTo>
                <a:cubicBezTo>
                  <a:pt x="601" y="500"/>
                  <a:pt x="537" y="515"/>
                  <a:pt x="494" y="516"/>
                </a:cubicBezTo>
                <a:cubicBezTo>
                  <a:pt x="451" y="517"/>
                  <a:pt x="402" y="501"/>
                  <a:pt x="378" y="497"/>
                </a:cubicBezTo>
                <a:close/>
              </a:path>
            </a:pathLst>
          </a:custGeom>
          <a:solidFill>
            <a:srgbClr val="FFA5A5"/>
          </a:solidFill>
          <a:ln w="63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33" name="Freeform 31"/>
          <p:cNvSpPr>
            <a:spLocks noChangeAspect="1"/>
          </p:cNvSpPr>
          <p:nvPr/>
        </p:nvSpPr>
        <p:spPr bwMode="auto">
          <a:xfrm>
            <a:off x="4619625" y="3333682"/>
            <a:ext cx="423863" cy="233363"/>
          </a:xfrm>
          <a:custGeom>
            <a:avLst/>
            <a:gdLst>
              <a:gd name="T0" fmla="*/ 153 w 368"/>
              <a:gd name="T1" fmla="*/ 159 h 197"/>
              <a:gd name="T2" fmla="*/ 62 w 368"/>
              <a:gd name="T3" fmla="*/ 128 h 197"/>
              <a:gd name="T4" fmla="*/ 8 w 368"/>
              <a:gd name="T5" fmla="*/ 55 h 197"/>
              <a:gd name="T6" fmla="*/ 107 w 368"/>
              <a:gd name="T7" fmla="*/ 13 h 197"/>
              <a:gd name="T8" fmla="*/ 232 w 368"/>
              <a:gd name="T9" fmla="*/ 13 h 197"/>
              <a:gd name="T10" fmla="*/ 341 w 368"/>
              <a:gd name="T11" fmla="*/ 90 h 197"/>
              <a:gd name="T12" fmla="*/ 350 w 368"/>
              <a:gd name="T13" fmla="*/ 183 h 197"/>
              <a:gd name="T14" fmla="*/ 233 w 368"/>
              <a:gd name="T15" fmla="*/ 172 h 197"/>
              <a:gd name="T16" fmla="*/ 149 w 368"/>
              <a:gd name="T17" fmla="*/ 154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68" h="197">
                <a:moveTo>
                  <a:pt x="153" y="159"/>
                </a:moveTo>
                <a:cubicBezTo>
                  <a:pt x="138" y="154"/>
                  <a:pt x="86" y="145"/>
                  <a:pt x="62" y="128"/>
                </a:cubicBezTo>
                <a:cubicBezTo>
                  <a:pt x="38" y="111"/>
                  <a:pt x="0" y="74"/>
                  <a:pt x="8" y="55"/>
                </a:cubicBezTo>
                <a:cubicBezTo>
                  <a:pt x="16" y="36"/>
                  <a:pt x="70" y="20"/>
                  <a:pt x="107" y="13"/>
                </a:cubicBezTo>
                <a:cubicBezTo>
                  <a:pt x="144" y="6"/>
                  <a:pt x="193" y="0"/>
                  <a:pt x="232" y="13"/>
                </a:cubicBezTo>
                <a:cubicBezTo>
                  <a:pt x="271" y="26"/>
                  <a:pt x="321" y="62"/>
                  <a:pt x="341" y="90"/>
                </a:cubicBezTo>
                <a:cubicBezTo>
                  <a:pt x="361" y="118"/>
                  <a:pt x="368" y="169"/>
                  <a:pt x="350" y="183"/>
                </a:cubicBezTo>
                <a:cubicBezTo>
                  <a:pt x="332" y="197"/>
                  <a:pt x="266" y="177"/>
                  <a:pt x="233" y="172"/>
                </a:cubicBezTo>
                <a:cubicBezTo>
                  <a:pt x="200" y="167"/>
                  <a:pt x="166" y="158"/>
                  <a:pt x="149" y="154"/>
                </a:cubicBezTo>
              </a:path>
            </a:pathLst>
          </a:custGeom>
          <a:solidFill>
            <a:srgbClr val="FF6363"/>
          </a:solidFill>
          <a:ln w="63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34" name="Freeform 32"/>
          <p:cNvSpPr>
            <a:spLocks noChangeAspect="1"/>
          </p:cNvSpPr>
          <p:nvPr/>
        </p:nvSpPr>
        <p:spPr bwMode="auto">
          <a:xfrm>
            <a:off x="5338763" y="3462270"/>
            <a:ext cx="339725" cy="147637"/>
          </a:xfrm>
          <a:custGeom>
            <a:avLst/>
            <a:gdLst>
              <a:gd name="T0" fmla="*/ 146 w 382"/>
              <a:gd name="T1" fmla="*/ 157 h 194"/>
              <a:gd name="T2" fmla="*/ 62 w 382"/>
              <a:gd name="T3" fmla="*/ 128 h 194"/>
              <a:gd name="T4" fmla="*/ 8 w 382"/>
              <a:gd name="T5" fmla="*/ 55 h 194"/>
              <a:gd name="T6" fmla="*/ 107 w 382"/>
              <a:gd name="T7" fmla="*/ 13 h 194"/>
              <a:gd name="T8" fmla="*/ 232 w 382"/>
              <a:gd name="T9" fmla="*/ 13 h 194"/>
              <a:gd name="T10" fmla="*/ 341 w 382"/>
              <a:gd name="T11" fmla="*/ 90 h 194"/>
              <a:gd name="T12" fmla="*/ 350 w 382"/>
              <a:gd name="T13" fmla="*/ 183 h 194"/>
              <a:gd name="T14" fmla="*/ 149 w 382"/>
              <a:gd name="T15" fmla="*/ 154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82" h="194">
                <a:moveTo>
                  <a:pt x="146" y="157"/>
                </a:moveTo>
                <a:cubicBezTo>
                  <a:pt x="132" y="152"/>
                  <a:pt x="85" y="145"/>
                  <a:pt x="62" y="128"/>
                </a:cubicBezTo>
                <a:cubicBezTo>
                  <a:pt x="39" y="111"/>
                  <a:pt x="0" y="74"/>
                  <a:pt x="8" y="55"/>
                </a:cubicBezTo>
                <a:cubicBezTo>
                  <a:pt x="16" y="36"/>
                  <a:pt x="70" y="20"/>
                  <a:pt x="107" y="13"/>
                </a:cubicBezTo>
                <a:cubicBezTo>
                  <a:pt x="144" y="6"/>
                  <a:pt x="193" y="0"/>
                  <a:pt x="232" y="13"/>
                </a:cubicBezTo>
                <a:cubicBezTo>
                  <a:pt x="271" y="26"/>
                  <a:pt x="321" y="62"/>
                  <a:pt x="341" y="90"/>
                </a:cubicBezTo>
                <a:cubicBezTo>
                  <a:pt x="361" y="118"/>
                  <a:pt x="382" y="172"/>
                  <a:pt x="350" y="183"/>
                </a:cubicBezTo>
                <a:cubicBezTo>
                  <a:pt x="318" y="194"/>
                  <a:pt x="191" y="160"/>
                  <a:pt x="149" y="154"/>
                </a:cubicBezTo>
              </a:path>
            </a:pathLst>
          </a:custGeom>
          <a:solidFill>
            <a:srgbClr val="FF6363"/>
          </a:solidFill>
          <a:ln w="63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35" name="Freeform 33"/>
          <p:cNvSpPr>
            <a:spLocks noChangeAspect="1"/>
          </p:cNvSpPr>
          <p:nvPr/>
        </p:nvSpPr>
        <p:spPr bwMode="auto">
          <a:xfrm>
            <a:off x="3497263" y="3530532"/>
            <a:ext cx="3438525" cy="242888"/>
          </a:xfrm>
          <a:custGeom>
            <a:avLst/>
            <a:gdLst>
              <a:gd name="T0" fmla="*/ 0 w 2989"/>
              <a:gd name="T1" fmla="*/ 419 h 419"/>
              <a:gd name="T2" fmla="*/ 0 w 2989"/>
              <a:gd name="T3" fmla="*/ 0 h 419"/>
              <a:gd name="T4" fmla="*/ 128 w 2989"/>
              <a:gd name="T5" fmla="*/ 7 h 419"/>
              <a:gd name="T6" fmla="*/ 304 w 2989"/>
              <a:gd name="T7" fmla="*/ 26 h 419"/>
              <a:gd name="T8" fmla="*/ 441 w 2989"/>
              <a:gd name="T9" fmla="*/ 55 h 419"/>
              <a:gd name="T10" fmla="*/ 569 w 2989"/>
              <a:gd name="T11" fmla="*/ 90 h 419"/>
              <a:gd name="T12" fmla="*/ 707 w 2989"/>
              <a:gd name="T13" fmla="*/ 151 h 419"/>
              <a:gd name="T14" fmla="*/ 790 w 2989"/>
              <a:gd name="T15" fmla="*/ 218 h 419"/>
              <a:gd name="T16" fmla="*/ 867 w 2989"/>
              <a:gd name="T17" fmla="*/ 291 h 419"/>
              <a:gd name="T18" fmla="*/ 979 w 2989"/>
              <a:gd name="T19" fmla="*/ 346 h 419"/>
              <a:gd name="T20" fmla="*/ 1085 w 2989"/>
              <a:gd name="T21" fmla="*/ 371 h 419"/>
              <a:gd name="T22" fmla="*/ 1200 w 2989"/>
              <a:gd name="T23" fmla="*/ 384 h 419"/>
              <a:gd name="T24" fmla="*/ 1337 w 2989"/>
              <a:gd name="T25" fmla="*/ 371 h 419"/>
              <a:gd name="T26" fmla="*/ 1417 w 2989"/>
              <a:gd name="T27" fmla="*/ 346 h 419"/>
              <a:gd name="T28" fmla="*/ 1488 w 2989"/>
              <a:gd name="T29" fmla="*/ 336 h 419"/>
              <a:gd name="T30" fmla="*/ 1539 w 2989"/>
              <a:gd name="T31" fmla="*/ 349 h 419"/>
              <a:gd name="T32" fmla="*/ 1616 w 2989"/>
              <a:gd name="T33" fmla="*/ 384 h 419"/>
              <a:gd name="T34" fmla="*/ 1725 w 2989"/>
              <a:gd name="T35" fmla="*/ 397 h 419"/>
              <a:gd name="T36" fmla="*/ 1853 w 2989"/>
              <a:gd name="T37" fmla="*/ 387 h 419"/>
              <a:gd name="T38" fmla="*/ 1923 w 2989"/>
              <a:gd name="T39" fmla="*/ 359 h 419"/>
              <a:gd name="T40" fmla="*/ 1993 w 2989"/>
              <a:gd name="T41" fmla="*/ 333 h 419"/>
              <a:gd name="T42" fmla="*/ 2083 w 2989"/>
              <a:gd name="T43" fmla="*/ 346 h 419"/>
              <a:gd name="T44" fmla="*/ 2147 w 2989"/>
              <a:gd name="T45" fmla="*/ 387 h 419"/>
              <a:gd name="T46" fmla="*/ 2240 w 2989"/>
              <a:gd name="T47" fmla="*/ 387 h 419"/>
              <a:gd name="T48" fmla="*/ 2329 w 2989"/>
              <a:gd name="T49" fmla="*/ 381 h 419"/>
              <a:gd name="T50" fmla="*/ 2425 w 2989"/>
              <a:gd name="T51" fmla="*/ 371 h 419"/>
              <a:gd name="T52" fmla="*/ 2579 w 2989"/>
              <a:gd name="T53" fmla="*/ 365 h 419"/>
              <a:gd name="T54" fmla="*/ 2678 w 2989"/>
              <a:gd name="T55" fmla="*/ 378 h 419"/>
              <a:gd name="T56" fmla="*/ 2835 w 2989"/>
              <a:gd name="T57" fmla="*/ 378 h 419"/>
              <a:gd name="T58" fmla="*/ 2937 w 2989"/>
              <a:gd name="T59" fmla="*/ 375 h 419"/>
              <a:gd name="T60" fmla="*/ 2989 w 2989"/>
              <a:gd name="T61" fmla="*/ 378 h 419"/>
              <a:gd name="T62" fmla="*/ 2985 w 2989"/>
              <a:gd name="T63" fmla="*/ 419 h 419"/>
              <a:gd name="T64" fmla="*/ 0 w 2989"/>
              <a:gd name="T65" fmla="*/ 419 h 4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989" h="419">
                <a:moveTo>
                  <a:pt x="0" y="419"/>
                </a:moveTo>
                <a:lnTo>
                  <a:pt x="0" y="0"/>
                </a:lnTo>
                <a:lnTo>
                  <a:pt x="128" y="7"/>
                </a:lnTo>
                <a:lnTo>
                  <a:pt x="304" y="26"/>
                </a:lnTo>
                <a:lnTo>
                  <a:pt x="441" y="55"/>
                </a:lnTo>
                <a:lnTo>
                  <a:pt x="569" y="90"/>
                </a:lnTo>
                <a:lnTo>
                  <a:pt x="707" y="151"/>
                </a:lnTo>
                <a:lnTo>
                  <a:pt x="790" y="218"/>
                </a:lnTo>
                <a:lnTo>
                  <a:pt x="867" y="291"/>
                </a:lnTo>
                <a:lnTo>
                  <a:pt x="979" y="346"/>
                </a:lnTo>
                <a:lnTo>
                  <a:pt x="1085" y="371"/>
                </a:lnTo>
                <a:lnTo>
                  <a:pt x="1200" y="384"/>
                </a:lnTo>
                <a:lnTo>
                  <a:pt x="1337" y="371"/>
                </a:lnTo>
                <a:lnTo>
                  <a:pt x="1417" y="346"/>
                </a:lnTo>
                <a:lnTo>
                  <a:pt x="1488" y="336"/>
                </a:lnTo>
                <a:lnTo>
                  <a:pt x="1539" y="349"/>
                </a:lnTo>
                <a:lnTo>
                  <a:pt x="1616" y="384"/>
                </a:lnTo>
                <a:lnTo>
                  <a:pt x="1725" y="397"/>
                </a:lnTo>
                <a:lnTo>
                  <a:pt x="1853" y="387"/>
                </a:lnTo>
                <a:lnTo>
                  <a:pt x="1923" y="359"/>
                </a:lnTo>
                <a:lnTo>
                  <a:pt x="1993" y="333"/>
                </a:lnTo>
                <a:lnTo>
                  <a:pt x="2083" y="346"/>
                </a:lnTo>
                <a:lnTo>
                  <a:pt x="2147" y="387"/>
                </a:lnTo>
                <a:lnTo>
                  <a:pt x="2240" y="387"/>
                </a:lnTo>
                <a:lnTo>
                  <a:pt x="2329" y="381"/>
                </a:lnTo>
                <a:lnTo>
                  <a:pt x="2425" y="371"/>
                </a:lnTo>
                <a:lnTo>
                  <a:pt x="2579" y="365"/>
                </a:lnTo>
                <a:lnTo>
                  <a:pt x="2678" y="378"/>
                </a:lnTo>
                <a:lnTo>
                  <a:pt x="2835" y="378"/>
                </a:lnTo>
                <a:lnTo>
                  <a:pt x="2937" y="375"/>
                </a:lnTo>
                <a:lnTo>
                  <a:pt x="2989" y="378"/>
                </a:lnTo>
                <a:lnTo>
                  <a:pt x="2985" y="419"/>
                </a:lnTo>
                <a:lnTo>
                  <a:pt x="0" y="419"/>
                </a:lnTo>
                <a:close/>
              </a:path>
            </a:pathLst>
          </a:custGeom>
          <a:solidFill>
            <a:srgbClr val="00FF00"/>
          </a:solidFill>
          <a:ln w="63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36" name="Line 34"/>
          <p:cNvSpPr>
            <a:spLocks noChangeAspect="1" noChangeShapeType="1"/>
          </p:cNvSpPr>
          <p:nvPr/>
        </p:nvSpPr>
        <p:spPr bwMode="auto">
          <a:xfrm>
            <a:off x="3630613" y="3532120"/>
            <a:ext cx="500062" cy="285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37" name="Freeform 35"/>
          <p:cNvSpPr>
            <a:spLocks noChangeAspect="1"/>
          </p:cNvSpPr>
          <p:nvPr/>
        </p:nvSpPr>
        <p:spPr bwMode="auto">
          <a:xfrm>
            <a:off x="3359150" y="3884545"/>
            <a:ext cx="4089400" cy="804862"/>
          </a:xfrm>
          <a:custGeom>
            <a:avLst/>
            <a:gdLst>
              <a:gd name="T0" fmla="*/ 87 w 3548"/>
              <a:gd name="T1" fmla="*/ 2 h 679"/>
              <a:gd name="T2" fmla="*/ 44 w 3548"/>
              <a:gd name="T3" fmla="*/ 7 h 679"/>
              <a:gd name="T4" fmla="*/ 24 w 3548"/>
              <a:gd name="T5" fmla="*/ 35 h 679"/>
              <a:gd name="T6" fmla="*/ 10 w 3548"/>
              <a:gd name="T7" fmla="*/ 64 h 679"/>
              <a:gd name="T8" fmla="*/ 0 w 3548"/>
              <a:gd name="T9" fmla="*/ 93 h 679"/>
              <a:gd name="T10" fmla="*/ 5 w 3548"/>
              <a:gd name="T11" fmla="*/ 155 h 679"/>
              <a:gd name="T12" fmla="*/ 44 w 3548"/>
              <a:gd name="T13" fmla="*/ 189 h 679"/>
              <a:gd name="T14" fmla="*/ 207 w 3548"/>
              <a:gd name="T15" fmla="*/ 232 h 679"/>
              <a:gd name="T16" fmla="*/ 298 w 3548"/>
              <a:gd name="T17" fmla="*/ 237 h 679"/>
              <a:gd name="T18" fmla="*/ 1186 w 3548"/>
              <a:gd name="T19" fmla="*/ 227 h 679"/>
              <a:gd name="T20" fmla="*/ 1556 w 3548"/>
              <a:gd name="T21" fmla="*/ 179 h 679"/>
              <a:gd name="T22" fmla="*/ 2208 w 3548"/>
              <a:gd name="T23" fmla="*/ 141 h 679"/>
              <a:gd name="T24" fmla="*/ 2468 w 3548"/>
              <a:gd name="T25" fmla="*/ 117 h 679"/>
              <a:gd name="T26" fmla="*/ 2631 w 3548"/>
              <a:gd name="T27" fmla="*/ 98 h 679"/>
              <a:gd name="T28" fmla="*/ 2784 w 3548"/>
              <a:gd name="T29" fmla="*/ 79 h 679"/>
              <a:gd name="T30" fmla="*/ 3116 w 3548"/>
              <a:gd name="T31" fmla="*/ 64 h 679"/>
              <a:gd name="T32" fmla="*/ 3360 w 3548"/>
              <a:gd name="T33" fmla="*/ 69 h 679"/>
              <a:gd name="T34" fmla="*/ 3423 w 3548"/>
              <a:gd name="T35" fmla="*/ 83 h 679"/>
              <a:gd name="T36" fmla="*/ 3480 w 3548"/>
              <a:gd name="T37" fmla="*/ 107 h 679"/>
              <a:gd name="T38" fmla="*/ 3538 w 3548"/>
              <a:gd name="T39" fmla="*/ 184 h 679"/>
              <a:gd name="T40" fmla="*/ 3548 w 3548"/>
              <a:gd name="T41" fmla="*/ 223 h 679"/>
              <a:gd name="T42" fmla="*/ 3543 w 3548"/>
              <a:gd name="T43" fmla="*/ 367 h 679"/>
              <a:gd name="T44" fmla="*/ 3500 w 3548"/>
              <a:gd name="T45" fmla="*/ 439 h 679"/>
              <a:gd name="T46" fmla="*/ 3389 w 3548"/>
              <a:gd name="T47" fmla="*/ 539 h 679"/>
              <a:gd name="T48" fmla="*/ 3317 w 3548"/>
              <a:gd name="T49" fmla="*/ 592 h 679"/>
              <a:gd name="T50" fmla="*/ 3173 w 3548"/>
              <a:gd name="T51" fmla="*/ 679 h 6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548" h="679">
                <a:moveTo>
                  <a:pt x="87" y="2"/>
                </a:moveTo>
                <a:cubicBezTo>
                  <a:pt x="73" y="4"/>
                  <a:pt x="57" y="0"/>
                  <a:pt x="44" y="7"/>
                </a:cubicBezTo>
                <a:cubicBezTo>
                  <a:pt x="34" y="12"/>
                  <a:pt x="24" y="35"/>
                  <a:pt x="24" y="35"/>
                </a:cubicBezTo>
                <a:cubicBezTo>
                  <a:pt x="13" y="76"/>
                  <a:pt x="29" y="23"/>
                  <a:pt x="10" y="64"/>
                </a:cubicBezTo>
                <a:cubicBezTo>
                  <a:pt x="6" y="73"/>
                  <a:pt x="0" y="93"/>
                  <a:pt x="0" y="93"/>
                </a:cubicBezTo>
                <a:cubicBezTo>
                  <a:pt x="2" y="114"/>
                  <a:pt x="1" y="135"/>
                  <a:pt x="5" y="155"/>
                </a:cubicBezTo>
                <a:cubicBezTo>
                  <a:pt x="8" y="171"/>
                  <a:pt x="36" y="183"/>
                  <a:pt x="44" y="189"/>
                </a:cubicBezTo>
                <a:cubicBezTo>
                  <a:pt x="89" y="219"/>
                  <a:pt x="154" y="228"/>
                  <a:pt x="207" y="232"/>
                </a:cubicBezTo>
                <a:cubicBezTo>
                  <a:pt x="237" y="234"/>
                  <a:pt x="268" y="235"/>
                  <a:pt x="298" y="237"/>
                </a:cubicBezTo>
                <a:cubicBezTo>
                  <a:pt x="401" y="236"/>
                  <a:pt x="931" y="239"/>
                  <a:pt x="1186" y="227"/>
                </a:cubicBezTo>
                <a:cubicBezTo>
                  <a:pt x="1310" y="221"/>
                  <a:pt x="1432" y="189"/>
                  <a:pt x="1556" y="179"/>
                </a:cubicBezTo>
                <a:cubicBezTo>
                  <a:pt x="1773" y="162"/>
                  <a:pt x="1991" y="155"/>
                  <a:pt x="2208" y="141"/>
                </a:cubicBezTo>
                <a:cubicBezTo>
                  <a:pt x="2293" y="126"/>
                  <a:pt x="2382" y="124"/>
                  <a:pt x="2468" y="117"/>
                </a:cubicBezTo>
                <a:cubicBezTo>
                  <a:pt x="2520" y="98"/>
                  <a:pt x="2576" y="104"/>
                  <a:pt x="2631" y="98"/>
                </a:cubicBezTo>
                <a:cubicBezTo>
                  <a:pt x="2682" y="92"/>
                  <a:pt x="2733" y="84"/>
                  <a:pt x="2784" y="79"/>
                </a:cubicBezTo>
                <a:cubicBezTo>
                  <a:pt x="2885" y="54"/>
                  <a:pt x="3038" y="65"/>
                  <a:pt x="3116" y="64"/>
                </a:cubicBezTo>
                <a:cubicBezTo>
                  <a:pt x="3198" y="58"/>
                  <a:pt x="3278" y="58"/>
                  <a:pt x="3360" y="69"/>
                </a:cubicBezTo>
                <a:cubicBezTo>
                  <a:pt x="3380" y="76"/>
                  <a:pt x="3403" y="75"/>
                  <a:pt x="3423" y="83"/>
                </a:cubicBezTo>
                <a:cubicBezTo>
                  <a:pt x="3509" y="115"/>
                  <a:pt x="3401" y="96"/>
                  <a:pt x="3480" y="107"/>
                </a:cubicBezTo>
                <a:cubicBezTo>
                  <a:pt x="3508" y="126"/>
                  <a:pt x="3529" y="151"/>
                  <a:pt x="3538" y="184"/>
                </a:cubicBezTo>
                <a:cubicBezTo>
                  <a:pt x="3542" y="197"/>
                  <a:pt x="3548" y="223"/>
                  <a:pt x="3548" y="223"/>
                </a:cubicBezTo>
                <a:cubicBezTo>
                  <a:pt x="3546" y="271"/>
                  <a:pt x="3546" y="319"/>
                  <a:pt x="3543" y="367"/>
                </a:cubicBezTo>
                <a:cubicBezTo>
                  <a:pt x="3542" y="390"/>
                  <a:pt x="3510" y="425"/>
                  <a:pt x="3500" y="439"/>
                </a:cubicBezTo>
                <a:cubicBezTo>
                  <a:pt x="3470" y="481"/>
                  <a:pt x="3430" y="509"/>
                  <a:pt x="3389" y="539"/>
                </a:cubicBezTo>
                <a:cubicBezTo>
                  <a:pt x="3373" y="566"/>
                  <a:pt x="3343" y="577"/>
                  <a:pt x="3317" y="592"/>
                </a:cubicBezTo>
                <a:cubicBezTo>
                  <a:pt x="3268" y="620"/>
                  <a:pt x="3224" y="654"/>
                  <a:pt x="3173" y="679"/>
                </a:cubicBezTo>
              </a:path>
            </a:pathLst>
          </a:custGeom>
          <a:noFill/>
          <a:ln w="19050" cap="flat" cmpd="sng">
            <a:solidFill>
              <a:srgbClr val="F8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2B2B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38" name="Freeform 36"/>
          <p:cNvSpPr>
            <a:spLocks noChangeAspect="1"/>
          </p:cNvSpPr>
          <p:nvPr/>
        </p:nvSpPr>
        <p:spPr bwMode="auto">
          <a:xfrm>
            <a:off x="3321050" y="3971857"/>
            <a:ext cx="1008063" cy="1382713"/>
          </a:xfrm>
          <a:custGeom>
            <a:avLst/>
            <a:gdLst>
              <a:gd name="T0" fmla="*/ 116 w 874"/>
              <a:gd name="T1" fmla="*/ 0 h 1166"/>
              <a:gd name="T2" fmla="*/ 68 w 874"/>
              <a:gd name="T3" fmla="*/ 48 h 1166"/>
              <a:gd name="T4" fmla="*/ 39 w 874"/>
              <a:gd name="T5" fmla="*/ 77 h 1166"/>
              <a:gd name="T6" fmla="*/ 193 w 874"/>
              <a:gd name="T7" fmla="*/ 302 h 1166"/>
              <a:gd name="T8" fmla="*/ 236 w 874"/>
              <a:gd name="T9" fmla="*/ 326 h 1166"/>
              <a:gd name="T10" fmla="*/ 313 w 874"/>
              <a:gd name="T11" fmla="*/ 384 h 1166"/>
              <a:gd name="T12" fmla="*/ 529 w 874"/>
              <a:gd name="T13" fmla="*/ 417 h 1166"/>
              <a:gd name="T14" fmla="*/ 543 w 874"/>
              <a:gd name="T15" fmla="*/ 446 h 1166"/>
              <a:gd name="T16" fmla="*/ 793 w 874"/>
              <a:gd name="T17" fmla="*/ 494 h 1166"/>
              <a:gd name="T18" fmla="*/ 831 w 874"/>
              <a:gd name="T19" fmla="*/ 537 h 1166"/>
              <a:gd name="T20" fmla="*/ 836 w 874"/>
              <a:gd name="T21" fmla="*/ 619 h 1166"/>
              <a:gd name="T22" fmla="*/ 874 w 874"/>
              <a:gd name="T23" fmla="*/ 734 h 1166"/>
              <a:gd name="T24" fmla="*/ 870 w 874"/>
              <a:gd name="T25" fmla="*/ 864 h 1166"/>
              <a:gd name="T26" fmla="*/ 826 w 874"/>
              <a:gd name="T27" fmla="*/ 926 h 1166"/>
              <a:gd name="T28" fmla="*/ 831 w 874"/>
              <a:gd name="T29" fmla="*/ 1166 h 1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874" h="1166">
                <a:moveTo>
                  <a:pt x="116" y="0"/>
                </a:moveTo>
                <a:cubicBezTo>
                  <a:pt x="77" y="25"/>
                  <a:pt x="93" y="9"/>
                  <a:pt x="68" y="48"/>
                </a:cubicBezTo>
                <a:cubicBezTo>
                  <a:pt x="61" y="59"/>
                  <a:pt x="39" y="77"/>
                  <a:pt x="39" y="77"/>
                </a:cubicBezTo>
                <a:cubicBezTo>
                  <a:pt x="0" y="185"/>
                  <a:pt x="93" y="289"/>
                  <a:pt x="193" y="302"/>
                </a:cubicBezTo>
                <a:cubicBezTo>
                  <a:pt x="228" y="314"/>
                  <a:pt x="215" y="305"/>
                  <a:pt x="236" y="326"/>
                </a:cubicBezTo>
                <a:cubicBezTo>
                  <a:pt x="251" y="370"/>
                  <a:pt x="267" y="376"/>
                  <a:pt x="313" y="384"/>
                </a:cubicBezTo>
                <a:cubicBezTo>
                  <a:pt x="379" y="408"/>
                  <a:pt x="460" y="405"/>
                  <a:pt x="529" y="417"/>
                </a:cubicBezTo>
                <a:cubicBezTo>
                  <a:pt x="535" y="426"/>
                  <a:pt x="536" y="438"/>
                  <a:pt x="543" y="446"/>
                </a:cubicBezTo>
                <a:cubicBezTo>
                  <a:pt x="594" y="508"/>
                  <a:pt x="730" y="491"/>
                  <a:pt x="793" y="494"/>
                </a:cubicBezTo>
                <a:cubicBezTo>
                  <a:pt x="810" y="506"/>
                  <a:pt x="820" y="520"/>
                  <a:pt x="831" y="537"/>
                </a:cubicBezTo>
                <a:cubicBezTo>
                  <a:pt x="833" y="564"/>
                  <a:pt x="833" y="592"/>
                  <a:pt x="836" y="619"/>
                </a:cubicBezTo>
                <a:cubicBezTo>
                  <a:pt x="840" y="657"/>
                  <a:pt x="863" y="696"/>
                  <a:pt x="874" y="734"/>
                </a:cubicBezTo>
                <a:cubicBezTo>
                  <a:pt x="873" y="777"/>
                  <a:pt x="873" y="821"/>
                  <a:pt x="870" y="864"/>
                </a:cubicBezTo>
                <a:cubicBezTo>
                  <a:pt x="869" y="887"/>
                  <a:pt x="837" y="904"/>
                  <a:pt x="826" y="926"/>
                </a:cubicBezTo>
                <a:cubicBezTo>
                  <a:pt x="810" y="1001"/>
                  <a:pt x="831" y="1089"/>
                  <a:pt x="831" y="1166"/>
                </a:cubicBezTo>
              </a:path>
            </a:pathLst>
          </a:cu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2B2B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39" name="AutoShape 37"/>
          <p:cNvSpPr>
            <a:spLocks noChangeAspect="1" noChangeArrowheads="1"/>
          </p:cNvSpPr>
          <p:nvPr/>
        </p:nvSpPr>
        <p:spPr bwMode="auto">
          <a:xfrm flipV="1">
            <a:off x="5103813" y="3813107"/>
            <a:ext cx="554037" cy="727075"/>
          </a:xfrm>
          <a:prstGeom prst="curvedDownArrow">
            <a:avLst>
              <a:gd name="adj1" fmla="val 9167"/>
              <a:gd name="adj2" fmla="val 29167"/>
              <a:gd name="adj3" fmla="val 43744"/>
            </a:avLst>
          </a:prstGeom>
          <a:solidFill>
            <a:srgbClr val="DDB39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40" name="Freeform 38"/>
          <p:cNvSpPr>
            <a:spLocks noChangeAspect="1"/>
          </p:cNvSpPr>
          <p:nvPr/>
        </p:nvSpPr>
        <p:spPr bwMode="auto">
          <a:xfrm>
            <a:off x="5092700" y="3806757"/>
            <a:ext cx="196850" cy="665163"/>
          </a:xfrm>
          <a:custGeom>
            <a:avLst/>
            <a:gdLst>
              <a:gd name="T0" fmla="*/ 0 w 173"/>
              <a:gd name="T1" fmla="*/ 0 h 561"/>
              <a:gd name="T2" fmla="*/ 72 w 173"/>
              <a:gd name="T3" fmla="*/ 0 h 561"/>
              <a:gd name="T4" fmla="*/ 72 w 173"/>
              <a:gd name="T5" fmla="*/ 127 h 561"/>
              <a:gd name="T6" fmla="*/ 84 w 173"/>
              <a:gd name="T7" fmla="*/ 247 h 561"/>
              <a:gd name="T8" fmla="*/ 113 w 173"/>
              <a:gd name="T9" fmla="*/ 398 h 561"/>
              <a:gd name="T10" fmla="*/ 146 w 173"/>
              <a:gd name="T11" fmla="*/ 511 h 561"/>
              <a:gd name="T12" fmla="*/ 173 w 173"/>
              <a:gd name="T13" fmla="*/ 544 h 561"/>
              <a:gd name="T14" fmla="*/ 110 w 173"/>
              <a:gd name="T15" fmla="*/ 561 h 561"/>
              <a:gd name="T16" fmla="*/ 55 w 173"/>
              <a:gd name="T17" fmla="*/ 451 h 561"/>
              <a:gd name="T18" fmla="*/ 24 w 173"/>
              <a:gd name="T19" fmla="*/ 300 h 561"/>
              <a:gd name="T20" fmla="*/ 9 w 173"/>
              <a:gd name="T21" fmla="*/ 177 h 561"/>
              <a:gd name="T22" fmla="*/ 0 w 173"/>
              <a:gd name="T23" fmla="*/ 0 h 5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73" h="561">
                <a:moveTo>
                  <a:pt x="0" y="0"/>
                </a:moveTo>
                <a:lnTo>
                  <a:pt x="72" y="0"/>
                </a:lnTo>
                <a:lnTo>
                  <a:pt x="72" y="127"/>
                </a:lnTo>
                <a:lnTo>
                  <a:pt x="84" y="247"/>
                </a:lnTo>
                <a:lnTo>
                  <a:pt x="113" y="398"/>
                </a:lnTo>
                <a:lnTo>
                  <a:pt x="146" y="511"/>
                </a:lnTo>
                <a:lnTo>
                  <a:pt x="173" y="544"/>
                </a:lnTo>
                <a:lnTo>
                  <a:pt x="110" y="561"/>
                </a:lnTo>
                <a:lnTo>
                  <a:pt x="55" y="451"/>
                </a:lnTo>
                <a:lnTo>
                  <a:pt x="24" y="300"/>
                </a:lnTo>
                <a:lnTo>
                  <a:pt x="9" y="177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41" name="Line 39"/>
          <p:cNvSpPr>
            <a:spLocks noChangeAspect="1" noChangeShapeType="1"/>
          </p:cNvSpPr>
          <p:nvPr/>
        </p:nvSpPr>
        <p:spPr bwMode="auto">
          <a:xfrm flipV="1">
            <a:off x="5057775" y="4090920"/>
            <a:ext cx="214313" cy="14287"/>
          </a:xfrm>
          <a:prstGeom prst="line">
            <a:avLst/>
          </a:prstGeom>
          <a:noFill/>
          <a:ln w="19050">
            <a:solidFill>
              <a:srgbClr val="F8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grpSp>
        <p:nvGrpSpPr>
          <p:cNvPr id="42" name="Group 40"/>
          <p:cNvGrpSpPr>
            <a:grpSpLocks noChangeAspect="1"/>
          </p:cNvGrpSpPr>
          <p:nvPr/>
        </p:nvGrpSpPr>
        <p:grpSpPr bwMode="auto">
          <a:xfrm>
            <a:off x="7243763" y="3635307"/>
            <a:ext cx="1162050" cy="280988"/>
            <a:chOff x="5146" y="2191"/>
            <a:chExt cx="624" cy="235"/>
          </a:xfrm>
        </p:grpSpPr>
        <p:sp>
          <p:nvSpPr>
            <p:cNvPr id="43" name="Line 41"/>
            <p:cNvSpPr>
              <a:spLocks noChangeAspect="1" noChangeShapeType="1"/>
            </p:cNvSpPr>
            <p:nvPr/>
          </p:nvSpPr>
          <p:spPr bwMode="auto">
            <a:xfrm>
              <a:off x="5156" y="2313"/>
              <a:ext cx="614" cy="0"/>
            </a:xfrm>
            <a:prstGeom prst="line">
              <a:avLst/>
            </a:prstGeom>
            <a:noFill/>
            <a:ln w="38100">
              <a:solidFill>
                <a:srgbClr val="CC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44" name="Line 42"/>
            <p:cNvSpPr>
              <a:spLocks noChangeAspect="1" noChangeShapeType="1"/>
            </p:cNvSpPr>
            <p:nvPr/>
          </p:nvSpPr>
          <p:spPr bwMode="auto">
            <a:xfrm rot="377518">
              <a:off x="5146" y="2425"/>
              <a:ext cx="566" cy="1"/>
            </a:xfrm>
            <a:prstGeom prst="line">
              <a:avLst/>
            </a:prstGeom>
            <a:noFill/>
            <a:ln w="38100">
              <a:solidFill>
                <a:srgbClr val="CC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45" name="Line 43"/>
            <p:cNvSpPr>
              <a:spLocks noChangeAspect="1" noChangeShapeType="1"/>
            </p:cNvSpPr>
            <p:nvPr/>
          </p:nvSpPr>
          <p:spPr bwMode="auto">
            <a:xfrm rot="21221898" flipV="1">
              <a:off x="5147" y="2191"/>
              <a:ext cx="566" cy="1"/>
            </a:xfrm>
            <a:prstGeom prst="line">
              <a:avLst/>
            </a:prstGeom>
            <a:noFill/>
            <a:ln w="38100">
              <a:solidFill>
                <a:srgbClr val="CC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46" name="Group 44"/>
          <p:cNvGrpSpPr>
            <a:grpSpLocks noChangeAspect="1"/>
          </p:cNvGrpSpPr>
          <p:nvPr/>
        </p:nvGrpSpPr>
        <p:grpSpPr bwMode="auto">
          <a:xfrm flipH="1">
            <a:off x="561975" y="3635307"/>
            <a:ext cx="1162050" cy="280988"/>
            <a:chOff x="5146" y="2191"/>
            <a:chExt cx="624" cy="235"/>
          </a:xfrm>
        </p:grpSpPr>
        <p:sp>
          <p:nvSpPr>
            <p:cNvPr id="47" name="Line 45"/>
            <p:cNvSpPr>
              <a:spLocks noChangeAspect="1" noChangeShapeType="1"/>
            </p:cNvSpPr>
            <p:nvPr/>
          </p:nvSpPr>
          <p:spPr bwMode="auto">
            <a:xfrm>
              <a:off x="5156" y="2313"/>
              <a:ext cx="614" cy="0"/>
            </a:xfrm>
            <a:prstGeom prst="line">
              <a:avLst/>
            </a:prstGeom>
            <a:noFill/>
            <a:ln w="38100">
              <a:solidFill>
                <a:srgbClr val="CC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48" name="Line 46"/>
            <p:cNvSpPr>
              <a:spLocks noChangeAspect="1" noChangeShapeType="1"/>
            </p:cNvSpPr>
            <p:nvPr/>
          </p:nvSpPr>
          <p:spPr bwMode="auto">
            <a:xfrm rot="377518">
              <a:off x="5146" y="2425"/>
              <a:ext cx="566" cy="1"/>
            </a:xfrm>
            <a:prstGeom prst="line">
              <a:avLst/>
            </a:prstGeom>
            <a:noFill/>
            <a:ln w="38100">
              <a:solidFill>
                <a:srgbClr val="CC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49" name="Line 47"/>
            <p:cNvSpPr>
              <a:spLocks noChangeAspect="1" noChangeShapeType="1"/>
            </p:cNvSpPr>
            <p:nvPr/>
          </p:nvSpPr>
          <p:spPr bwMode="auto">
            <a:xfrm rot="21221898" flipV="1">
              <a:off x="5147" y="2191"/>
              <a:ext cx="566" cy="1"/>
            </a:xfrm>
            <a:prstGeom prst="line">
              <a:avLst/>
            </a:prstGeom>
            <a:noFill/>
            <a:ln w="38100">
              <a:solidFill>
                <a:srgbClr val="CC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50" name="Freeform 48"/>
          <p:cNvSpPr>
            <a:spLocks noChangeAspect="1"/>
          </p:cNvSpPr>
          <p:nvPr/>
        </p:nvSpPr>
        <p:spPr bwMode="auto">
          <a:xfrm rot="18052324">
            <a:off x="1178719" y="2026376"/>
            <a:ext cx="563562" cy="882650"/>
          </a:xfrm>
          <a:custGeom>
            <a:avLst/>
            <a:gdLst>
              <a:gd name="T0" fmla="*/ 0 w 220"/>
              <a:gd name="T1" fmla="*/ 0 h 775"/>
              <a:gd name="T2" fmla="*/ 14 w 220"/>
              <a:gd name="T3" fmla="*/ 96 h 775"/>
              <a:gd name="T4" fmla="*/ 20 w 220"/>
              <a:gd name="T5" fmla="*/ 130 h 775"/>
              <a:gd name="T6" fmla="*/ 27 w 220"/>
              <a:gd name="T7" fmla="*/ 157 h 775"/>
              <a:gd name="T8" fmla="*/ 37 w 220"/>
              <a:gd name="T9" fmla="*/ 180 h 775"/>
              <a:gd name="T10" fmla="*/ 53 w 220"/>
              <a:gd name="T11" fmla="*/ 206 h 775"/>
              <a:gd name="T12" fmla="*/ 75 w 220"/>
              <a:gd name="T13" fmla="*/ 228 h 775"/>
              <a:gd name="T14" fmla="*/ 97 w 220"/>
              <a:gd name="T15" fmla="*/ 249 h 775"/>
              <a:gd name="T16" fmla="*/ 125 w 220"/>
              <a:gd name="T17" fmla="*/ 273 h 775"/>
              <a:gd name="T18" fmla="*/ 153 w 220"/>
              <a:gd name="T19" fmla="*/ 295 h 775"/>
              <a:gd name="T20" fmla="*/ 173 w 220"/>
              <a:gd name="T21" fmla="*/ 313 h 775"/>
              <a:gd name="T22" fmla="*/ 199 w 220"/>
              <a:gd name="T23" fmla="*/ 339 h 775"/>
              <a:gd name="T24" fmla="*/ 212 w 220"/>
              <a:gd name="T25" fmla="*/ 356 h 775"/>
              <a:gd name="T26" fmla="*/ 220 w 220"/>
              <a:gd name="T27" fmla="*/ 388 h 775"/>
              <a:gd name="T28" fmla="*/ 211 w 220"/>
              <a:gd name="T29" fmla="*/ 418 h 775"/>
              <a:gd name="T30" fmla="*/ 194 w 220"/>
              <a:gd name="T31" fmla="*/ 444 h 775"/>
              <a:gd name="T32" fmla="*/ 161 w 220"/>
              <a:gd name="T33" fmla="*/ 474 h 775"/>
              <a:gd name="T34" fmla="*/ 125 w 220"/>
              <a:gd name="T35" fmla="*/ 504 h 775"/>
              <a:gd name="T36" fmla="*/ 94 w 220"/>
              <a:gd name="T37" fmla="*/ 530 h 775"/>
              <a:gd name="T38" fmla="*/ 65 w 220"/>
              <a:gd name="T39" fmla="*/ 560 h 775"/>
              <a:gd name="T40" fmla="*/ 40 w 220"/>
              <a:gd name="T41" fmla="*/ 597 h 775"/>
              <a:gd name="T42" fmla="*/ 22 w 220"/>
              <a:gd name="T43" fmla="*/ 638 h 775"/>
              <a:gd name="T44" fmla="*/ 9 w 220"/>
              <a:gd name="T45" fmla="*/ 710 h 775"/>
              <a:gd name="T46" fmla="*/ 2 w 220"/>
              <a:gd name="T47" fmla="*/ 775 h 775"/>
              <a:gd name="T48" fmla="*/ 0 w 220"/>
              <a:gd name="T49" fmla="*/ 16 h 7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20" h="775">
                <a:moveTo>
                  <a:pt x="0" y="0"/>
                </a:moveTo>
                <a:lnTo>
                  <a:pt x="14" y="96"/>
                </a:lnTo>
                <a:lnTo>
                  <a:pt x="20" y="130"/>
                </a:lnTo>
                <a:lnTo>
                  <a:pt x="27" y="157"/>
                </a:lnTo>
                <a:lnTo>
                  <a:pt x="37" y="180"/>
                </a:lnTo>
                <a:lnTo>
                  <a:pt x="53" y="206"/>
                </a:lnTo>
                <a:lnTo>
                  <a:pt x="75" y="228"/>
                </a:lnTo>
                <a:lnTo>
                  <a:pt x="97" y="249"/>
                </a:lnTo>
                <a:lnTo>
                  <a:pt x="125" y="273"/>
                </a:lnTo>
                <a:lnTo>
                  <a:pt x="153" y="295"/>
                </a:lnTo>
                <a:lnTo>
                  <a:pt x="173" y="313"/>
                </a:lnTo>
                <a:lnTo>
                  <a:pt x="199" y="339"/>
                </a:lnTo>
                <a:lnTo>
                  <a:pt x="212" y="356"/>
                </a:lnTo>
                <a:lnTo>
                  <a:pt x="220" y="388"/>
                </a:lnTo>
                <a:lnTo>
                  <a:pt x="211" y="418"/>
                </a:lnTo>
                <a:lnTo>
                  <a:pt x="194" y="444"/>
                </a:lnTo>
                <a:lnTo>
                  <a:pt x="161" y="474"/>
                </a:lnTo>
                <a:lnTo>
                  <a:pt x="125" y="504"/>
                </a:lnTo>
                <a:lnTo>
                  <a:pt x="94" y="530"/>
                </a:lnTo>
                <a:lnTo>
                  <a:pt x="65" y="560"/>
                </a:lnTo>
                <a:lnTo>
                  <a:pt x="40" y="597"/>
                </a:lnTo>
                <a:lnTo>
                  <a:pt x="22" y="638"/>
                </a:lnTo>
                <a:lnTo>
                  <a:pt x="9" y="710"/>
                </a:lnTo>
                <a:lnTo>
                  <a:pt x="2" y="775"/>
                </a:lnTo>
                <a:lnTo>
                  <a:pt x="0" y="16"/>
                </a:lnTo>
              </a:path>
            </a:pathLst>
          </a:custGeom>
          <a:solidFill>
            <a:srgbClr val="F80000"/>
          </a:solidFill>
          <a:ln w="63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51" name="Line 49"/>
          <p:cNvSpPr>
            <a:spLocks noChangeAspect="1" noChangeShapeType="1"/>
          </p:cNvSpPr>
          <p:nvPr/>
        </p:nvSpPr>
        <p:spPr bwMode="auto">
          <a:xfrm>
            <a:off x="1474788" y="2484370"/>
            <a:ext cx="493712" cy="322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52" name="Freeform 50"/>
          <p:cNvSpPr>
            <a:spLocks noChangeAspect="1"/>
          </p:cNvSpPr>
          <p:nvPr/>
        </p:nvSpPr>
        <p:spPr bwMode="auto">
          <a:xfrm rot="2592731" flipH="1">
            <a:off x="1343025" y="4852920"/>
            <a:ext cx="311150" cy="909637"/>
          </a:xfrm>
          <a:custGeom>
            <a:avLst/>
            <a:gdLst>
              <a:gd name="T0" fmla="*/ 0 w 220"/>
              <a:gd name="T1" fmla="*/ 0 h 775"/>
              <a:gd name="T2" fmla="*/ 14 w 220"/>
              <a:gd name="T3" fmla="*/ 96 h 775"/>
              <a:gd name="T4" fmla="*/ 20 w 220"/>
              <a:gd name="T5" fmla="*/ 130 h 775"/>
              <a:gd name="T6" fmla="*/ 27 w 220"/>
              <a:gd name="T7" fmla="*/ 157 h 775"/>
              <a:gd name="T8" fmla="*/ 37 w 220"/>
              <a:gd name="T9" fmla="*/ 180 h 775"/>
              <a:gd name="T10" fmla="*/ 53 w 220"/>
              <a:gd name="T11" fmla="*/ 206 h 775"/>
              <a:gd name="T12" fmla="*/ 75 w 220"/>
              <a:gd name="T13" fmla="*/ 228 h 775"/>
              <a:gd name="T14" fmla="*/ 97 w 220"/>
              <a:gd name="T15" fmla="*/ 249 h 775"/>
              <a:gd name="T16" fmla="*/ 125 w 220"/>
              <a:gd name="T17" fmla="*/ 273 h 775"/>
              <a:gd name="T18" fmla="*/ 153 w 220"/>
              <a:gd name="T19" fmla="*/ 295 h 775"/>
              <a:gd name="T20" fmla="*/ 173 w 220"/>
              <a:gd name="T21" fmla="*/ 313 h 775"/>
              <a:gd name="T22" fmla="*/ 199 w 220"/>
              <a:gd name="T23" fmla="*/ 339 h 775"/>
              <a:gd name="T24" fmla="*/ 212 w 220"/>
              <a:gd name="T25" fmla="*/ 356 h 775"/>
              <a:gd name="T26" fmla="*/ 220 w 220"/>
              <a:gd name="T27" fmla="*/ 388 h 775"/>
              <a:gd name="T28" fmla="*/ 211 w 220"/>
              <a:gd name="T29" fmla="*/ 418 h 775"/>
              <a:gd name="T30" fmla="*/ 194 w 220"/>
              <a:gd name="T31" fmla="*/ 444 h 775"/>
              <a:gd name="T32" fmla="*/ 161 w 220"/>
              <a:gd name="T33" fmla="*/ 474 h 775"/>
              <a:gd name="T34" fmla="*/ 125 w 220"/>
              <a:gd name="T35" fmla="*/ 504 h 775"/>
              <a:gd name="T36" fmla="*/ 94 w 220"/>
              <a:gd name="T37" fmla="*/ 530 h 775"/>
              <a:gd name="T38" fmla="*/ 65 w 220"/>
              <a:gd name="T39" fmla="*/ 560 h 775"/>
              <a:gd name="T40" fmla="*/ 40 w 220"/>
              <a:gd name="T41" fmla="*/ 597 h 775"/>
              <a:gd name="T42" fmla="*/ 22 w 220"/>
              <a:gd name="T43" fmla="*/ 638 h 775"/>
              <a:gd name="T44" fmla="*/ 9 w 220"/>
              <a:gd name="T45" fmla="*/ 710 h 775"/>
              <a:gd name="T46" fmla="*/ 2 w 220"/>
              <a:gd name="T47" fmla="*/ 775 h 775"/>
              <a:gd name="T48" fmla="*/ 0 w 220"/>
              <a:gd name="T49" fmla="*/ 16 h 7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20" h="775">
                <a:moveTo>
                  <a:pt x="0" y="0"/>
                </a:moveTo>
                <a:lnTo>
                  <a:pt x="14" y="96"/>
                </a:lnTo>
                <a:lnTo>
                  <a:pt x="20" y="130"/>
                </a:lnTo>
                <a:lnTo>
                  <a:pt x="27" y="157"/>
                </a:lnTo>
                <a:lnTo>
                  <a:pt x="37" y="180"/>
                </a:lnTo>
                <a:lnTo>
                  <a:pt x="53" y="206"/>
                </a:lnTo>
                <a:lnTo>
                  <a:pt x="75" y="228"/>
                </a:lnTo>
                <a:lnTo>
                  <a:pt x="97" y="249"/>
                </a:lnTo>
                <a:lnTo>
                  <a:pt x="125" y="273"/>
                </a:lnTo>
                <a:lnTo>
                  <a:pt x="153" y="295"/>
                </a:lnTo>
                <a:lnTo>
                  <a:pt x="173" y="313"/>
                </a:lnTo>
                <a:lnTo>
                  <a:pt x="199" y="339"/>
                </a:lnTo>
                <a:lnTo>
                  <a:pt x="212" y="356"/>
                </a:lnTo>
                <a:lnTo>
                  <a:pt x="220" y="388"/>
                </a:lnTo>
                <a:lnTo>
                  <a:pt x="211" y="418"/>
                </a:lnTo>
                <a:lnTo>
                  <a:pt x="194" y="444"/>
                </a:lnTo>
                <a:lnTo>
                  <a:pt x="161" y="474"/>
                </a:lnTo>
                <a:lnTo>
                  <a:pt x="125" y="504"/>
                </a:lnTo>
                <a:lnTo>
                  <a:pt x="94" y="530"/>
                </a:lnTo>
                <a:lnTo>
                  <a:pt x="65" y="560"/>
                </a:lnTo>
                <a:lnTo>
                  <a:pt x="40" y="597"/>
                </a:lnTo>
                <a:lnTo>
                  <a:pt x="22" y="638"/>
                </a:lnTo>
                <a:lnTo>
                  <a:pt x="9" y="710"/>
                </a:lnTo>
                <a:lnTo>
                  <a:pt x="2" y="775"/>
                </a:lnTo>
                <a:lnTo>
                  <a:pt x="0" y="16"/>
                </a:lnTo>
              </a:path>
            </a:pathLst>
          </a:custGeom>
          <a:gradFill rotWithShape="0"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18900000" scaled="1"/>
          </a:gradFill>
          <a:ln w="63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53" name="Line 51"/>
          <p:cNvSpPr>
            <a:spLocks noChangeAspect="1" noChangeShapeType="1"/>
          </p:cNvSpPr>
          <p:nvPr/>
        </p:nvSpPr>
        <p:spPr bwMode="auto">
          <a:xfrm rot="20773592" flipH="1">
            <a:off x="1027113" y="5375207"/>
            <a:ext cx="495300" cy="323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55" name="Text Box 53"/>
          <p:cNvSpPr txBox="1">
            <a:spLocks noChangeAspect="1" noChangeArrowheads="1"/>
          </p:cNvSpPr>
          <p:nvPr/>
        </p:nvSpPr>
        <p:spPr bwMode="auto">
          <a:xfrm>
            <a:off x="4762500" y="2652645"/>
            <a:ext cx="881063" cy="642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2B2B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965" tIns="43983" rIns="87965" bIns="43983">
            <a:spAutoFit/>
          </a:bodyPr>
          <a:lstStyle>
            <a:lvl1pPr defTabSz="879475">
              <a:defRPr sz="2400">
                <a:solidFill>
                  <a:schemeClr val="tx1"/>
                </a:solidFill>
                <a:latin typeface="Arial" charset="0"/>
                <a:ea typeface="ＭＳ Ｐゴシック" pitchFamily="68" charset="-128"/>
              </a:defRPr>
            </a:lvl1pPr>
            <a:lvl2pPr marL="439738" defTabSz="879475">
              <a:defRPr sz="2400">
                <a:solidFill>
                  <a:schemeClr val="tx1"/>
                </a:solidFill>
                <a:latin typeface="Arial" charset="0"/>
                <a:ea typeface="ＭＳ Ｐゴシック" pitchFamily="68" charset="-128"/>
              </a:defRPr>
            </a:lvl2pPr>
            <a:lvl3pPr marL="879475" defTabSz="879475">
              <a:defRPr sz="2400">
                <a:solidFill>
                  <a:schemeClr val="tx1"/>
                </a:solidFill>
                <a:latin typeface="Arial" charset="0"/>
                <a:ea typeface="ＭＳ Ｐゴシック" pitchFamily="68" charset="-128"/>
              </a:defRPr>
            </a:lvl3pPr>
            <a:lvl4pPr marL="1319213" defTabSz="879475">
              <a:defRPr sz="2400">
                <a:solidFill>
                  <a:schemeClr val="tx1"/>
                </a:solidFill>
                <a:latin typeface="Arial" charset="0"/>
                <a:ea typeface="ＭＳ Ｐゴシック" pitchFamily="68" charset="-128"/>
              </a:defRPr>
            </a:lvl4pPr>
            <a:lvl5pPr marL="1758950" defTabSz="879475">
              <a:defRPr sz="2400">
                <a:solidFill>
                  <a:schemeClr val="tx1"/>
                </a:solidFill>
                <a:latin typeface="Arial" charset="0"/>
                <a:ea typeface="ＭＳ Ｐゴシック" pitchFamily="68" charset="-128"/>
              </a:defRPr>
            </a:lvl5pPr>
            <a:lvl6pPr marL="2216150" defTabSz="879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68" charset="-128"/>
              </a:defRPr>
            </a:lvl6pPr>
            <a:lvl7pPr marL="2673350" defTabSz="879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68" charset="-128"/>
              </a:defRPr>
            </a:lvl7pPr>
            <a:lvl8pPr marL="3130550" defTabSz="879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68" charset="-128"/>
              </a:defRPr>
            </a:lvl8pPr>
            <a:lvl9pPr marL="3587750" defTabSz="879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68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800">
                <a:solidFill>
                  <a:srgbClr val="F80000"/>
                </a:solidFill>
                <a:latin typeface="Comic Sans MS" pitchFamily="68" charset="0"/>
              </a:rPr>
              <a:t>B-field</a:t>
            </a:r>
          </a:p>
        </p:txBody>
      </p:sp>
      <p:sp>
        <p:nvSpPr>
          <p:cNvPr id="56" name="Text Box 54"/>
          <p:cNvSpPr txBox="1">
            <a:spLocks noChangeAspect="1" noChangeArrowheads="1"/>
          </p:cNvSpPr>
          <p:nvPr/>
        </p:nvSpPr>
        <p:spPr bwMode="auto">
          <a:xfrm rot="1871849">
            <a:off x="1350963" y="1907450"/>
            <a:ext cx="787400" cy="396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2B2B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965" tIns="43983" rIns="87965" bIns="43983">
            <a:spAutoFit/>
          </a:bodyPr>
          <a:lstStyle>
            <a:lvl1pPr defTabSz="879475">
              <a:defRPr sz="2400">
                <a:solidFill>
                  <a:schemeClr val="tx1"/>
                </a:solidFill>
                <a:latin typeface="Arial" charset="0"/>
                <a:ea typeface="ＭＳ Ｐゴシック" pitchFamily="68" charset="-128"/>
              </a:defRPr>
            </a:lvl1pPr>
            <a:lvl2pPr marL="439738" defTabSz="879475">
              <a:defRPr sz="2400">
                <a:solidFill>
                  <a:schemeClr val="tx1"/>
                </a:solidFill>
                <a:latin typeface="Arial" charset="0"/>
                <a:ea typeface="ＭＳ Ｐゴシック" pitchFamily="68" charset="-128"/>
              </a:defRPr>
            </a:lvl2pPr>
            <a:lvl3pPr marL="879475" defTabSz="879475">
              <a:defRPr sz="2400">
                <a:solidFill>
                  <a:schemeClr val="tx1"/>
                </a:solidFill>
                <a:latin typeface="Arial" charset="0"/>
                <a:ea typeface="ＭＳ Ｐゴシック" pitchFamily="68" charset="-128"/>
              </a:defRPr>
            </a:lvl3pPr>
            <a:lvl4pPr marL="1319213" defTabSz="879475">
              <a:defRPr sz="2400">
                <a:solidFill>
                  <a:schemeClr val="tx1"/>
                </a:solidFill>
                <a:latin typeface="Arial" charset="0"/>
                <a:ea typeface="ＭＳ Ｐゴシック" pitchFamily="68" charset="-128"/>
              </a:defRPr>
            </a:lvl4pPr>
            <a:lvl5pPr marL="1758950" defTabSz="879475">
              <a:defRPr sz="2400">
                <a:solidFill>
                  <a:schemeClr val="tx1"/>
                </a:solidFill>
                <a:latin typeface="Arial" charset="0"/>
                <a:ea typeface="ＭＳ Ｐゴシック" pitchFamily="68" charset="-128"/>
              </a:defRPr>
            </a:lvl5pPr>
            <a:lvl6pPr marL="2216150" defTabSz="879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68" charset="-128"/>
              </a:defRPr>
            </a:lvl6pPr>
            <a:lvl7pPr marL="2673350" defTabSz="879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68" charset="-128"/>
              </a:defRPr>
            </a:lvl7pPr>
            <a:lvl8pPr marL="3130550" defTabSz="879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68" charset="-128"/>
              </a:defRPr>
            </a:lvl8pPr>
            <a:lvl9pPr marL="3587750" defTabSz="879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68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000">
                <a:latin typeface="Comic Sans MS" pitchFamily="68" charset="0"/>
              </a:rPr>
              <a:t>laser</a:t>
            </a:r>
          </a:p>
        </p:txBody>
      </p:sp>
      <p:sp>
        <p:nvSpPr>
          <p:cNvPr id="57" name="Text Box 55"/>
          <p:cNvSpPr txBox="1">
            <a:spLocks noChangeAspect="1" noChangeArrowheads="1"/>
          </p:cNvSpPr>
          <p:nvPr/>
        </p:nvSpPr>
        <p:spPr bwMode="auto">
          <a:xfrm rot="18843386">
            <a:off x="1189831" y="5360571"/>
            <a:ext cx="1260475" cy="365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2B2B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965" tIns="43983" rIns="87965" bIns="43983">
            <a:spAutoFit/>
          </a:bodyPr>
          <a:lstStyle>
            <a:lvl1pPr defTabSz="879475">
              <a:defRPr sz="2400">
                <a:solidFill>
                  <a:schemeClr val="tx1"/>
                </a:solidFill>
                <a:latin typeface="Arial" charset="0"/>
                <a:ea typeface="ＭＳ Ｐゴシック" pitchFamily="68" charset="-128"/>
              </a:defRPr>
            </a:lvl1pPr>
            <a:lvl2pPr marL="439738" defTabSz="879475">
              <a:defRPr sz="2400">
                <a:solidFill>
                  <a:schemeClr val="tx1"/>
                </a:solidFill>
                <a:latin typeface="Arial" charset="0"/>
                <a:ea typeface="ＭＳ Ｐゴシック" pitchFamily="68" charset="-128"/>
              </a:defRPr>
            </a:lvl2pPr>
            <a:lvl3pPr marL="879475" defTabSz="879475">
              <a:defRPr sz="2400">
                <a:solidFill>
                  <a:schemeClr val="tx1"/>
                </a:solidFill>
                <a:latin typeface="Arial" charset="0"/>
                <a:ea typeface="ＭＳ Ｐゴシック" pitchFamily="68" charset="-128"/>
              </a:defRPr>
            </a:lvl3pPr>
            <a:lvl4pPr marL="1319213" defTabSz="879475">
              <a:defRPr sz="2400">
                <a:solidFill>
                  <a:schemeClr val="tx1"/>
                </a:solidFill>
                <a:latin typeface="Arial" charset="0"/>
                <a:ea typeface="ＭＳ Ｐゴシック" pitchFamily="68" charset="-128"/>
              </a:defRPr>
            </a:lvl4pPr>
            <a:lvl5pPr marL="1758950" defTabSz="879475">
              <a:defRPr sz="2400">
                <a:solidFill>
                  <a:schemeClr val="tx1"/>
                </a:solidFill>
                <a:latin typeface="Arial" charset="0"/>
                <a:ea typeface="ＭＳ Ｐゴシック" pitchFamily="68" charset="-128"/>
              </a:defRPr>
            </a:lvl5pPr>
            <a:lvl6pPr marL="2216150" defTabSz="879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68" charset="-128"/>
              </a:defRPr>
            </a:lvl6pPr>
            <a:lvl7pPr marL="2673350" defTabSz="879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68" charset="-128"/>
              </a:defRPr>
            </a:lvl7pPr>
            <a:lvl8pPr marL="3130550" defTabSz="879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68" charset="-128"/>
              </a:defRPr>
            </a:lvl8pPr>
            <a:lvl9pPr marL="3587750" defTabSz="879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68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800">
                <a:latin typeface="Comic Sans MS" pitchFamily="68" charset="0"/>
              </a:rPr>
              <a:t>radiation</a:t>
            </a:r>
          </a:p>
        </p:txBody>
      </p:sp>
      <p:sp>
        <p:nvSpPr>
          <p:cNvPr id="58" name="Text Box 56"/>
          <p:cNvSpPr txBox="1">
            <a:spLocks noChangeAspect="1" noChangeArrowheads="1"/>
          </p:cNvSpPr>
          <p:nvPr/>
        </p:nvSpPr>
        <p:spPr bwMode="auto">
          <a:xfrm>
            <a:off x="7218363" y="2552632"/>
            <a:ext cx="1500187" cy="365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2B2B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965" tIns="43983" rIns="87965" bIns="43983">
            <a:spAutoFit/>
          </a:bodyPr>
          <a:lstStyle>
            <a:lvl1pPr defTabSz="879475">
              <a:defRPr sz="2400">
                <a:solidFill>
                  <a:schemeClr val="tx1"/>
                </a:solidFill>
                <a:latin typeface="Arial" charset="0"/>
                <a:ea typeface="ＭＳ Ｐゴシック" pitchFamily="68" charset="-128"/>
              </a:defRPr>
            </a:lvl1pPr>
            <a:lvl2pPr marL="439738" defTabSz="879475">
              <a:defRPr sz="2400">
                <a:solidFill>
                  <a:schemeClr val="tx1"/>
                </a:solidFill>
                <a:latin typeface="Arial" charset="0"/>
                <a:ea typeface="ＭＳ Ｐゴシック" pitchFamily="68" charset="-128"/>
              </a:defRPr>
            </a:lvl2pPr>
            <a:lvl3pPr marL="879475" defTabSz="879475">
              <a:defRPr sz="2400">
                <a:solidFill>
                  <a:schemeClr val="tx1"/>
                </a:solidFill>
                <a:latin typeface="Arial" charset="0"/>
                <a:ea typeface="ＭＳ Ｐゴシック" pitchFamily="68" charset="-128"/>
              </a:defRPr>
            </a:lvl3pPr>
            <a:lvl4pPr marL="1319213" defTabSz="879475">
              <a:defRPr sz="2400">
                <a:solidFill>
                  <a:schemeClr val="tx1"/>
                </a:solidFill>
                <a:latin typeface="Arial" charset="0"/>
                <a:ea typeface="ＭＳ Ｐゴシック" pitchFamily="68" charset="-128"/>
              </a:defRPr>
            </a:lvl4pPr>
            <a:lvl5pPr marL="1758950" defTabSz="879475">
              <a:defRPr sz="2400">
                <a:solidFill>
                  <a:schemeClr val="tx1"/>
                </a:solidFill>
                <a:latin typeface="Arial" charset="0"/>
                <a:ea typeface="ＭＳ Ｐゴシック" pitchFamily="68" charset="-128"/>
              </a:defRPr>
            </a:lvl5pPr>
            <a:lvl6pPr marL="2216150" defTabSz="879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68" charset="-128"/>
              </a:defRPr>
            </a:lvl6pPr>
            <a:lvl7pPr marL="2673350" defTabSz="879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68" charset="-128"/>
              </a:defRPr>
            </a:lvl7pPr>
            <a:lvl8pPr marL="3130550" defTabSz="879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68" charset="-128"/>
              </a:defRPr>
            </a:lvl8pPr>
            <a:lvl9pPr marL="3587750" defTabSz="879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68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800">
                <a:solidFill>
                  <a:srgbClr val="CC00FF"/>
                </a:solidFill>
                <a:latin typeface="Comic Sans MS" pitchFamily="68" charset="0"/>
              </a:rPr>
              <a:t>high energy</a:t>
            </a:r>
          </a:p>
        </p:txBody>
      </p:sp>
      <p:sp>
        <p:nvSpPr>
          <p:cNvPr id="59" name="Text Box 57"/>
          <p:cNvSpPr txBox="1">
            <a:spLocks noChangeAspect="1" noChangeArrowheads="1"/>
          </p:cNvSpPr>
          <p:nvPr/>
        </p:nvSpPr>
        <p:spPr bwMode="auto">
          <a:xfrm>
            <a:off x="7340600" y="2943157"/>
            <a:ext cx="1089025" cy="365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2B2B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965" tIns="43983" rIns="87965" bIns="43983">
            <a:spAutoFit/>
          </a:bodyPr>
          <a:lstStyle>
            <a:lvl1pPr defTabSz="879475">
              <a:defRPr sz="2400">
                <a:solidFill>
                  <a:schemeClr val="tx1"/>
                </a:solidFill>
                <a:latin typeface="Arial" charset="0"/>
                <a:ea typeface="ＭＳ Ｐゴシック" pitchFamily="68" charset="-128"/>
              </a:defRPr>
            </a:lvl1pPr>
            <a:lvl2pPr marL="439738" defTabSz="879475">
              <a:defRPr sz="2400">
                <a:solidFill>
                  <a:schemeClr val="tx1"/>
                </a:solidFill>
                <a:latin typeface="Arial" charset="0"/>
                <a:ea typeface="ＭＳ Ｐゴシック" pitchFamily="68" charset="-128"/>
              </a:defRPr>
            </a:lvl2pPr>
            <a:lvl3pPr marL="879475" defTabSz="879475">
              <a:defRPr sz="2400">
                <a:solidFill>
                  <a:schemeClr val="tx1"/>
                </a:solidFill>
                <a:latin typeface="Arial" charset="0"/>
                <a:ea typeface="ＭＳ Ｐゴシック" pitchFamily="68" charset="-128"/>
              </a:defRPr>
            </a:lvl3pPr>
            <a:lvl4pPr marL="1319213" defTabSz="879475">
              <a:defRPr sz="2400">
                <a:solidFill>
                  <a:schemeClr val="tx1"/>
                </a:solidFill>
                <a:latin typeface="Arial" charset="0"/>
                <a:ea typeface="ＭＳ Ｐゴシック" pitchFamily="68" charset="-128"/>
              </a:defRPr>
            </a:lvl4pPr>
            <a:lvl5pPr marL="1758950" defTabSz="879475">
              <a:defRPr sz="2400">
                <a:solidFill>
                  <a:schemeClr val="tx1"/>
                </a:solidFill>
                <a:latin typeface="Arial" charset="0"/>
                <a:ea typeface="ＭＳ Ｐゴシック" pitchFamily="68" charset="-128"/>
              </a:defRPr>
            </a:lvl5pPr>
            <a:lvl6pPr marL="2216150" defTabSz="879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68" charset="-128"/>
              </a:defRPr>
            </a:lvl6pPr>
            <a:lvl7pPr marL="2673350" defTabSz="879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68" charset="-128"/>
              </a:defRPr>
            </a:lvl7pPr>
            <a:lvl8pPr marL="3130550" defTabSz="879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68" charset="-128"/>
              </a:defRPr>
            </a:lvl8pPr>
            <a:lvl9pPr marL="3587750" defTabSz="879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68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800">
                <a:solidFill>
                  <a:srgbClr val="CC00FF"/>
                </a:solidFill>
                <a:latin typeface="Comic Sans MS" pitchFamily="68" charset="0"/>
              </a:rPr>
              <a:t>protons</a:t>
            </a:r>
          </a:p>
        </p:txBody>
      </p:sp>
      <p:sp>
        <p:nvSpPr>
          <p:cNvPr id="60" name="Text Box 58"/>
          <p:cNvSpPr txBox="1">
            <a:spLocks noChangeAspect="1" noChangeArrowheads="1"/>
          </p:cNvSpPr>
          <p:nvPr/>
        </p:nvSpPr>
        <p:spPr bwMode="auto">
          <a:xfrm rot="2682156">
            <a:off x="2366963" y="4731598"/>
            <a:ext cx="800100" cy="596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2B2B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965" tIns="43983" rIns="87965" bIns="43983">
            <a:spAutoFit/>
          </a:bodyPr>
          <a:lstStyle>
            <a:lvl1pPr defTabSz="879475">
              <a:defRPr sz="2400">
                <a:solidFill>
                  <a:schemeClr val="tx1"/>
                </a:solidFill>
                <a:latin typeface="Arial" charset="0"/>
                <a:ea typeface="ＭＳ Ｐゴシック" pitchFamily="68" charset="-128"/>
              </a:defRPr>
            </a:lvl1pPr>
            <a:lvl2pPr marL="439738" defTabSz="879475">
              <a:defRPr sz="2400">
                <a:solidFill>
                  <a:schemeClr val="tx1"/>
                </a:solidFill>
                <a:latin typeface="Arial" charset="0"/>
                <a:ea typeface="ＭＳ Ｐゴシック" pitchFamily="68" charset="-128"/>
              </a:defRPr>
            </a:lvl2pPr>
            <a:lvl3pPr marL="879475" defTabSz="879475">
              <a:defRPr sz="2400">
                <a:solidFill>
                  <a:schemeClr val="tx1"/>
                </a:solidFill>
                <a:latin typeface="Arial" charset="0"/>
                <a:ea typeface="ＭＳ Ｐゴシック" pitchFamily="68" charset="-128"/>
              </a:defRPr>
            </a:lvl3pPr>
            <a:lvl4pPr marL="1319213" defTabSz="879475">
              <a:defRPr sz="2400">
                <a:solidFill>
                  <a:schemeClr val="tx1"/>
                </a:solidFill>
                <a:latin typeface="Arial" charset="0"/>
                <a:ea typeface="ＭＳ Ｐゴシック" pitchFamily="68" charset="-128"/>
              </a:defRPr>
            </a:lvl4pPr>
            <a:lvl5pPr marL="1758950" defTabSz="879475">
              <a:defRPr sz="2400">
                <a:solidFill>
                  <a:schemeClr val="tx1"/>
                </a:solidFill>
                <a:latin typeface="Arial" charset="0"/>
                <a:ea typeface="ＭＳ Ｐゴシック" pitchFamily="68" charset="-128"/>
              </a:defRPr>
            </a:lvl5pPr>
            <a:lvl6pPr marL="2216150" defTabSz="879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68" charset="-128"/>
              </a:defRPr>
            </a:lvl6pPr>
            <a:lvl7pPr marL="2673350" defTabSz="879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68" charset="-128"/>
              </a:defRPr>
            </a:lvl7pPr>
            <a:lvl8pPr marL="3130550" defTabSz="879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68" charset="-128"/>
              </a:defRPr>
            </a:lvl8pPr>
            <a:lvl9pPr marL="3587750" defTabSz="879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68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700">
                <a:solidFill>
                  <a:srgbClr val="FF0000"/>
                </a:solidFill>
                <a:latin typeface="Times" pitchFamily="68" charset="0"/>
              </a:rPr>
              <a:t>B-</a:t>
            </a:r>
            <a:r>
              <a:rPr lang="en-GB" sz="1600">
                <a:solidFill>
                  <a:srgbClr val="FF0000"/>
                </a:solidFill>
                <a:latin typeface="Comic Sans MS" pitchFamily="68" charset="0"/>
              </a:rPr>
              <a:t>field</a:t>
            </a:r>
          </a:p>
        </p:txBody>
      </p:sp>
      <p:sp>
        <p:nvSpPr>
          <p:cNvPr id="61" name="Text Box 59"/>
          <p:cNvSpPr txBox="1">
            <a:spLocks noChangeAspect="1" noChangeArrowheads="1"/>
          </p:cNvSpPr>
          <p:nvPr/>
        </p:nvSpPr>
        <p:spPr bwMode="auto">
          <a:xfrm rot="18932758">
            <a:off x="2560638" y="2490291"/>
            <a:ext cx="800100" cy="612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2B2B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965" tIns="43983" rIns="87965" bIns="43983">
            <a:spAutoFit/>
          </a:bodyPr>
          <a:lstStyle>
            <a:lvl1pPr defTabSz="879475">
              <a:defRPr sz="2400">
                <a:solidFill>
                  <a:schemeClr val="tx1"/>
                </a:solidFill>
                <a:latin typeface="Arial" charset="0"/>
                <a:ea typeface="ＭＳ Ｐゴシック" pitchFamily="68" charset="-128"/>
              </a:defRPr>
            </a:lvl1pPr>
            <a:lvl2pPr marL="439738" defTabSz="879475">
              <a:defRPr sz="2400">
                <a:solidFill>
                  <a:schemeClr val="tx1"/>
                </a:solidFill>
                <a:latin typeface="Arial" charset="0"/>
                <a:ea typeface="ＭＳ Ｐゴシック" pitchFamily="68" charset="-128"/>
              </a:defRPr>
            </a:lvl2pPr>
            <a:lvl3pPr marL="879475" defTabSz="879475">
              <a:defRPr sz="2400">
                <a:solidFill>
                  <a:schemeClr val="tx1"/>
                </a:solidFill>
                <a:latin typeface="Arial" charset="0"/>
                <a:ea typeface="ＭＳ Ｐゴシック" pitchFamily="68" charset="-128"/>
              </a:defRPr>
            </a:lvl3pPr>
            <a:lvl4pPr marL="1319213" defTabSz="879475">
              <a:defRPr sz="2400">
                <a:solidFill>
                  <a:schemeClr val="tx1"/>
                </a:solidFill>
                <a:latin typeface="Arial" charset="0"/>
                <a:ea typeface="ＭＳ Ｐゴシック" pitchFamily="68" charset="-128"/>
              </a:defRPr>
            </a:lvl4pPr>
            <a:lvl5pPr marL="1758950" defTabSz="879475">
              <a:defRPr sz="2400">
                <a:solidFill>
                  <a:schemeClr val="tx1"/>
                </a:solidFill>
                <a:latin typeface="Arial" charset="0"/>
                <a:ea typeface="ＭＳ Ｐゴシック" pitchFamily="68" charset="-128"/>
              </a:defRPr>
            </a:lvl5pPr>
            <a:lvl6pPr marL="2216150" defTabSz="879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68" charset="-128"/>
              </a:defRPr>
            </a:lvl6pPr>
            <a:lvl7pPr marL="2673350" defTabSz="879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68" charset="-128"/>
              </a:defRPr>
            </a:lvl7pPr>
            <a:lvl8pPr marL="3130550" defTabSz="879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68" charset="-128"/>
              </a:defRPr>
            </a:lvl8pPr>
            <a:lvl9pPr marL="3587750" defTabSz="879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68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700">
                <a:solidFill>
                  <a:schemeClr val="accent2"/>
                </a:solidFill>
                <a:latin typeface="Times" pitchFamily="68" charset="0"/>
              </a:rPr>
              <a:t>B-</a:t>
            </a:r>
            <a:r>
              <a:rPr lang="en-GB" sz="1700">
                <a:solidFill>
                  <a:schemeClr val="accent2"/>
                </a:solidFill>
                <a:latin typeface="Comic Sans MS" pitchFamily="68" charset="0"/>
              </a:rPr>
              <a:t>f</a:t>
            </a:r>
            <a:r>
              <a:rPr lang="en-GB" sz="1600">
                <a:solidFill>
                  <a:schemeClr val="accent2"/>
                </a:solidFill>
                <a:latin typeface="Comic Sans MS" pitchFamily="68" charset="0"/>
              </a:rPr>
              <a:t>i</a:t>
            </a:r>
            <a:r>
              <a:rPr lang="en-GB" sz="1700">
                <a:solidFill>
                  <a:schemeClr val="accent2"/>
                </a:solidFill>
                <a:latin typeface="Comic Sans MS" pitchFamily="68" charset="0"/>
              </a:rPr>
              <a:t>eld</a:t>
            </a:r>
          </a:p>
        </p:txBody>
      </p:sp>
      <p:sp>
        <p:nvSpPr>
          <p:cNvPr id="62" name="Text Box 60"/>
          <p:cNvSpPr txBox="1">
            <a:spLocks noChangeAspect="1" noChangeArrowheads="1"/>
          </p:cNvSpPr>
          <p:nvPr/>
        </p:nvSpPr>
        <p:spPr bwMode="auto">
          <a:xfrm rot="16200000">
            <a:off x="2784475" y="3616701"/>
            <a:ext cx="1331913" cy="365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2B2B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965" tIns="43983" rIns="87965" bIns="43983">
            <a:spAutoFit/>
          </a:bodyPr>
          <a:lstStyle>
            <a:lvl1pPr defTabSz="879475">
              <a:defRPr sz="2400">
                <a:solidFill>
                  <a:schemeClr val="tx1"/>
                </a:solidFill>
                <a:latin typeface="Arial" charset="0"/>
                <a:ea typeface="ＭＳ Ｐゴシック" pitchFamily="68" charset="-128"/>
              </a:defRPr>
            </a:lvl1pPr>
            <a:lvl2pPr marL="439738" defTabSz="879475">
              <a:defRPr sz="2400">
                <a:solidFill>
                  <a:schemeClr val="tx1"/>
                </a:solidFill>
                <a:latin typeface="Arial" charset="0"/>
                <a:ea typeface="ＭＳ Ｐゴシック" pitchFamily="68" charset="-128"/>
              </a:defRPr>
            </a:lvl2pPr>
            <a:lvl3pPr marL="879475" defTabSz="879475">
              <a:defRPr sz="2400">
                <a:solidFill>
                  <a:schemeClr val="tx1"/>
                </a:solidFill>
                <a:latin typeface="Arial" charset="0"/>
                <a:ea typeface="ＭＳ Ｐゴシック" pitchFamily="68" charset="-128"/>
              </a:defRPr>
            </a:lvl3pPr>
            <a:lvl4pPr marL="1319213" defTabSz="879475">
              <a:defRPr sz="2400">
                <a:solidFill>
                  <a:schemeClr val="tx1"/>
                </a:solidFill>
                <a:latin typeface="Arial" charset="0"/>
                <a:ea typeface="ＭＳ Ｐゴシック" pitchFamily="68" charset="-128"/>
              </a:defRPr>
            </a:lvl4pPr>
            <a:lvl5pPr marL="1758950" defTabSz="879475">
              <a:defRPr sz="2400">
                <a:solidFill>
                  <a:schemeClr val="tx1"/>
                </a:solidFill>
                <a:latin typeface="Arial" charset="0"/>
                <a:ea typeface="ＭＳ Ｐゴシック" pitchFamily="68" charset="-128"/>
              </a:defRPr>
            </a:lvl5pPr>
            <a:lvl6pPr marL="2216150" defTabSz="879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68" charset="-128"/>
              </a:defRPr>
            </a:lvl6pPr>
            <a:lvl7pPr marL="2673350" defTabSz="879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68" charset="-128"/>
              </a:defRPr>
            </a:lvl7pPr>
            <a:lvl8pPr marL="3130550" defTabSz="879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68" charset="-128"/>
              </a:defRPr>
            </a:lvl8pPr>
            <a:lvl9pPr marL="3587750" defTabSz="879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68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800" b="1">
                <a:solidFill>
                  <a:schemeClr val="tx2"/>
                </a:solidFill>
                <a:latin typeface="Comic Sans MS" pitchFamily="68" charset="0"/>
              </a:rPr>
              <a:t>absorption</a:t>
            </a:r>
          </a:p>
        </p:txBody>
      </p:sp>
      <p:sp>
        <p:nvSpPr>
          <p:cNvPr id="63" name="Text Box 61"/>
          <p:cNvSpPr txBox="1">
            <a:spLocks noChangeAspect="1" noChangeArrowheads="1"/>
          </p:cNvSpPr>
          <p:nvPr/>
        </p:nvSpPr>
        <p:spPr bwMode="auto">
          <a:xfrm>
            <a:off x="1676400" y="3597207"/>
            <a:ext cx="1114425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2B2B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965" tIns="43983" rIns="87965" bIns="43983">
            <a:spAutoFit/>
          </a:bodyPr>
          <a:lstStyle>
            <a:lvl1pPr defTabSz="879475">
              <a:defRPr sz="2400">
                <a:solidFill>
                  <a:schemeClr val="tx1"/>
                </a:solidFill>
                <a:latin typeface="Arial" charset="0"/>
                <a:ea typeface="ＭＳ Ｐゴシック" pitchFamily="68" charset="-128"/>
              </a:defRPr>
            </a:lvl1pPr>
            <a:lvl2pPr marL="439738" defTabSz="879475">
              <a:defRPr sz="2400">
                <a:solidFill>
                  <a:schemeClr val="tx1"/>
                </a:solidFill>
                <a:latin typeface="Arial" charset="0"/>
                <a:ea typeface="ＭＳ Ｐゴシック" pitchFamily="68" charset="-128"/>
              </a:defRPr>
            </a:lvl2pPr>
            <a:lvl3pPr marL="879475" defTabSz="879475">
              <a:defRPr sz="2400">
                <a:solidFill>
                  <a:schemeClr val="tx1"/>
                </a:solidFill>
                <a:latin typeface="Arial" charset="0"/>
                <a:ea typeface="ＭＳ Ｐゴシック" pitchFamily="68" charset="-128"/>
              </a:defRPr>
            </a:lvl3pPr>
            <a:lvl4pPr marL="1319213" defTabSz="879475">
              <a:defRPr sz="2400">
                <a:solidFill>
                  <a:schemeClr val="tx1"/>
                </a:solidFill>
                <a:latin typeface="Arial" charset="0"/>
                <a:ea typeface="ＭＳ Ｐゴシック" pitchFamily="68" charset="-128"/>
              </a:defRPr>
            </a:lvl4pPr>
            <a:lvl5pPr marL="1758950" defTabSz="879475">
              <a:defRPr sz="2400">
                <a:solidFill>
                  <a:schemeClr val="tx1"/>
                </a:solidFill>
                <a:latin typeface="Arial" charset="0"/>
                <a:ea typeface="ＭＳ Ｐゴシック" pitchFamily="68" charset="-128"/>
              </a:defRPr>
            </a:lvl5pPr>
            <a:lvl6pPr marL="2216150" defTabSz="879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68" charset="-128"/>
              </a:defRPr>
            </a:lvl6pPr>
            <a:lvl7pPr marL="2673350" defTabSz="879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68" charset="-128"/>
              </a:defRPr>
            </a:lvl7pPr>
            <a:lvl8pPr marL="3130550" defTabSz="879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68" charset="-128"/>
              </a:defRPr>
            </a:lvl8pPr>
            <a:lvl9pPr marL="3587750" defTabSz="879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68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800">
                <a:solidFill>
                  <a:schemeClr val="bg2"/>
                </a:solidFill>
                <a:latin typeface="Comic Sans MS" pitchFamily="68" charset="0"/>
              </a:rPr>
              <a:t>ablation</a:t>
            </a:r>
          </a:p>
        </p:txBody>
      </p:sp>
      <p:sp>
        <p:nvSpPr>
          <p:cNvPr id="64" name="Text Box 62"/>
          <p:cNvSpPr txBox="1">
            <a:spLocks noChangeAspect="1" noChangeArrowheads="1"/>
          </p:cNvSpPr>
          <p:nvPr/>
        </p:nvSpPr>
        <p:spPr bwMode="auto">
          <a:xfrm>
            <a:off x="4295775" y="4259195"/>
            <a:ext cx="1038225" cy="365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2B2B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965" tIns="43983" rIns="87965" bIns="43983">
            <a:spAutoFit/>
          </a:bodyPr>
          <a:lstStyle>
            <a:lvl1pPr defTabSz="879475">
              <a:defRPr sz="2400">
                <a:solidFill>
                  <a:schemeClr val="tx1"/>
                </a:solidFill>
                <a:latin typeface="Arial" charset="0"/>
                <a:ea typeface="ＭＳ Ｐゴシック" pitchFamily="68" charset="-128"/>
              </a:defRPr>
            </a:lvl1pPr>
            <a:lvl2pPr marL="439738" defTabSz="879475">
              <a:defRPr sz="2400">
                <a:solidFill>
                  <a:schemeClr val="tx1"/>
                </a:solidFill>
                <a:latin typeface="Arial" charset="0"/>
                <a:ea typeface="ＭＳ Ｐゴシック" pitchFamily="68" charset="-128"/>
              </a:defRPr>
            </a:lvl2pPr>
            <a:lvl3pPr marL="879475" defTabSz="879475">
              <a:defRPr sz="2400">
                <a:solidFill>
                  <a:schemeClr val="tx1"/>
                </a:solidFill>
                <a:latin typeface="Arial" charset="0"/>
                <a:ea typeface="ＭＳ Ｐゴシック" pitchFamily="68" charset="-128"/>
              </a:defRPr>
            </a:lvl3pPr>
            <a:lvl4pPr marL="1319213" defTabSz="879475">
              <a:defRPr sz="2400">
                <a:solidFill>
                  <a:schemeClr val="tx1"/>
                </a:solidFill>
                <a:latin typeface="Arial" charset="0"/>
                <a:ea typeface="ＭＳ Ｐゴシック" pitchFamily="68" charset="-128"/>
              </a:defRPr>
            </a:lvl4pPr>
            <a:lvl5pPr marL="1758950" defTabSz="879475">
              <a:defRPr sz="2400">
                <a:solidFill>
                  <a:schemeClr val="tx1"/>
                </a:solidFill>
                <a:latin typeface="Arial" charset="0"/>
                <a:ea typeface="ＭＳ Ｐゴシック" pitchFamily="68" charset="-128"/>
              </a:defRPr>
            </a:lvl5pPr>
            <a:lvl6pPr marL="2216150" defTabSz="879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68" charset="-128"/>
              </a:defRPr>
            </a:lvl6pPr>
            <a:lvl7pPr marL="2673350" defTabSz="879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68" charset="-128"/>
              </a:defRPr>
            </a:lvl7pPr>
            <a:lvl8pPr marL="3130550" defTabSz="879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68" charset="-128"/>
              </a:defRPr>
            </a:lvl8pPr>
            <a:lvl9pPr marL="3587750" defTabSz="879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68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800">
                <a:solidFill>
                  <a:srgbClr val="FFFF00"/>
                </a:solidFill>
                <a:latin typeface="Comic Sans MS" pitchFamily="68" charset="0"/>
              </a:rPr>
              <a:t>energy</a:t>
            </a:r>
          </a:p>
        </p:txBody>
      </p:sp>
      <p:sp>
        <p:nvSpPr>
          <p:cNvPr id="65" name="Text Box 63"/>
          <p:cNvSpPr txBox="1">
            <a:spLocks noChangeAspect="1" noChangeArrowheads="1"/>
          </p:cNvSpPr>
          <p:nvPr/>
        </p:nvSpPr>
        <p:spPr bwMode="auto">
          <a:xfrm>
            <a:off x="4038600" y="4549707"/>
            <a:ext cx="1371600" cy="365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2B2B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965" tIns="43983" rIns="87965" bIns="43983">
            <a:spAutoFit/>
          </a:bodyPr>
          <a:lstStyle>
            <a:lvl1pPr defTabSz="879475">
              <a:defRPr sz="2400">
                <a:solidFill>
                  <a:schemeClr val="tx1"/>
                </a:solidFill>
                <a:latin typeface="Arial" charset="0"/>
                <a:ea typeface="ＭＳ Ｐゴシック" pitchFamily="68" charset="-128"/>
              </a:defRPr>
            </a:lvl1pPr>
            <a:lvl2pPr marL="439738" defTabSz="879475">
              <a:defRPr sz="2400">
                <a:solidFill>
                  <a:schemeClr val="tx1"/>
                </a:solidFill>
                <a:latin typeface="Arial" charset="0"/>
                <a:ea typeface="ＭＳ Ｐゴシック" pitchFamily="68" charset="-128"/>
              </a:defRPr>
            </a:lvl2pPr>
            <a:lvl3pPr marL="879475" defTabSz="879475">
              <a:defRPr sz="2400">
                <a:solidFill>
                  <a:schemeClr val="tx1"/>
                </a:solidFill>
                <a:latin typeface="Arial" charset="0"/>
                <a:ea typeface="ＭＳ Ｐゴシック" pitchFamily="68" charset="-128"/>
              </a:defRPr>
            </a:lvl3pPr>
            <a:lvl4pPr marL="1319213" defTabSz="879475">
              <a:defRPr sz="2400">
                <a:solidFill>
                  <a:schemeClr val="tx1"/>
                </a:solidFill>
                <a:latin typeface="Arial" charset="0"/>
                <a:ea typeface="ＭＳ Ｐゴシック" pitchFamily="68" charset="-128"/>
              </a:defRPr>
            </a:lvl4pPr>
            <a:lvl5pPr marL="1758950" defTabSz="879475">
              <a:defRPr sz="2400">
                <a:solidFill>
                  <a:schemeClr val="tx1"/>
                </a:solidFill>
                <a:latin typeface="Arial" charset="0"/>
                <a:ea typeface="ＭＳ Ｐゴシック" pitchFamily="68" charset="-128"/>
              </a:defRPr>
            </a:lvl5pPr>
            <a:lvl6pPr marL="2216150" defTabSz="879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68" charset="-128"/>
              </a:defRPr>
            </a:lvl6pPr>
            <a:lvl7pPr marL="2673350" defTabSz="879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68" charset="-128"/>
              </a:defRPr>
            </a:lvl7pPr>
            <a:lvl8pPr marL="3130550" defTabSz="879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68" charset="-128"/>
              </a:defRPr>
            </a:lvl8pPr>
            <a:lvl9pPr marL="3587750" defTabSz="879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68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800">
                <a:solidFill>
                  <a:srgbClr val="FFFF00"/>
                </a:solidFill>
                <a:latin typeface="Comic Sans MS" pitchFamily="68" charset="0"/>
              </a:rPr>
              <a:t>transport</a:t>
            </a:r>
          </a:p>
        </p:txBody>
      </p:sp>
      <p:sp>
        <p:nvSpPr>
          <p:cNvPr id="66" name="Text Box 64"/>
          <p:cNvSpPr txBox="1">
            <a:spLocks noChangeAspect="1" noChangeArrowheads="1"/>
          </p:cNvSpPr>
          <p:nvPr/>
        </p:nvSpPr>
        <p:spPr bwMode="auto">
          <a:xfrm>
            <a:off x="5502275" y="2046220"/>
            <a:ext cx="1363663" cy="365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2B2B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965" tIns="43983" rIns="87965" bIns="43983">
            <a:spAutoFit/>
          </a:bodyPr>
          <a:lstStyle>
            <a:lvl1pPr defTabSz="879475">
              <a:defRPr sz="2400">
                <a:solidFill>
                  <a:schemeClr val="tx1"/>
                </a:solidFill>
                <a:latin typeface="Arial" charset="0"/>
                <a:ea typeface="ＭＳ Ｐゴシック" pitchFamily="68" charset="-128"/>
              </a:defRPr>
            </a:lvl1pPr>
            <a:lvl2pPr marL="439738" defTabSz="879475">
              <a:defRPr sz="2400">
                <a:solidFill>
                  <a:schemeClr val="tx1"/>
                </a:solidFill>
                <a:latin typeface="Arial" charset="0"/>
                <a:ea typeface="ＭＳ Ｐゴシック" pitchFamily="68" charset="-128"/>
              </a:defRPr>
            </a:lvl2pPr>
            <a:lvl3pPr marL="879475" defTabSz="879475">
              <a:defRPr sz="2400">
                <a:solidFill>
                  <a:schemeClr val="tx1"/>
                </a:solidFill>
                <a:latin typeface="Arial" charset="0"/>
                <a:ea typeface="ＭＳ Ｐゴシック" pitchFamily="68" charset="-128"/>
              </a:defRPr>
            </a:lvl3pPr>
            <a:lvl4pPr marL="1319213" defTabSz="879475">
              <a:defRPr sz="2400">
                <a:solidFill>
                  <a:schemeClr val="tx1"/>
                </a:solidFill>
                <a:latin typeface="Arial" charset="0"/>
                <a:ea typeface="ＭＳ Ｐゴシック" pitchFamily="68" charset="-128"/>
              </a:defRPr>
            </a:lvl4pPr>
            <a:lvl5pPr marL="1758950" defTabSz="879475">
              <a:defRPr sz="2400">
                <a:solidFill>
                  <a:schemeClr val="tx1"/>
                </a:solidFill>
                <a:latin typeface="Arial" charset="0"/>
                <a:ea typeface="ＭＳ Ｐゴシック" pitchFamily="68" charset="-128"/>
              </a:defRPr>
            </a:lvl5pPr>
            <a:lvl6pPr marL="2216150" defTabSz="879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68" charset="-128"/>
              </a:defRPr>
            </a:lvl6pPr>
            <a:lvl7pPr marL="2673350" defTabSz="879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68" charset="-128"/>
              </a:defRPr>
            </a:lvl7pPr>
            <a:lvl8pPr marL="3130550" defTabSz="879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68" charset="-128"/>
              </a:defRPr>
            </a:lvl8pPr>
            <a:lvl9pPr marL="3587750" defTabSz="879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68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800">
                <a:latin typeface="Comic Sans MS" pitchFamily="68" charset="0"/>
              </a:rPr>
              <a:t>ionization</a:t>
            </a:r>
          </a:p>
        </p:txBody>
      </p:sp>
      <p:sp>
        <p:nvSpPr>
          <p:cNvPr id="67" name="Text Box 65"/>
          <p:cNvSpPr txBox="1">
            <a:spLocks noChangeAspect="1" noChangeArrowheads="1"/>
          </p:cNvSpPr>
          <p:nvPr/>
        </p:nvSpPr>
        <p:spPr bwMode="auto">
          <a:xfrm>
            <a:off x="5557838" y="4390957"/>
            <a:ext cx="1598612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2B2B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965" tIns="43983" rIns="87965" bIns="43983">
            <a:spAutoFit/>
          </a:bodyPr>
          <a:lstStyle>
            <a:lvl1pPr defTabSz="879475">
              <a:defRPr sz="2400">
                <a:solidFill>
                  <a:schemeClr val="tx1"/>
                </a:solidFill>
                <a:latin typeface="Arial" charset="0"/>
                <a:ea typeface="ＭＳ Ｐゴシック" pitchFamily="68" charset="-128"/>
              </a:defRPr>
            </a:lvl1pPr>
            <a:lvl2pPr marL="439738" defTabSz="879475">
              <a:defRPr sz="2400">
                <a:solidFill>
                  <a:schemeClr val="tx1"/>
                </a:solidFill>
                <a:latin typeface="Arial" charset="0"/>
                <a:ea typeface="ＭＳ Ｐゴシック" pitchFamily="68" charset="-128"/>
              </a:defRPr>
            </a:lvl2pPr>
            <a:lvl3pPr marL="879475" defTabSz="879475">
              <a:defRPr sz="2400">
                <a:solidFill>
                  <a:schemeClr val="tx1"/>
                </a:solidFill>
                <a:latin typeface="Arial" charset="0"/>
                <a:ea typeface="ＭＳ Ｐゴシック" pitchFamily="68" charset="-128"/>
              </a:defRPr>
            </a:lvl3pPr>
            <a:lvl4pPr marL="1319213" defTabSz="879475">
              <a:defRPr sz="2400">
                <a:solidFill>
                  <a:schemeClr val="tx1"/>
                </a:solidFill>
                <a:latin typeface="Arial" charset="0"/>
                <a:ea typeface="ＭＳ Ｐゴシック" pitchFamily="68" charset="-128"/>
              </a:defRPr>
            </a:lvl4pPr>
            <a:lvl5pPr marL="1758950" defTabSz="879475">
              <a:defRPr sz="2400">
                <a:solidFill>
                  <a:schemeClr val="tx1"/>
                </a:solidFill>
                <a:latin typeface="Arial" charset="0"/>
                <a:ea typeface="ＭＳ Ｐゴシック" pitchFamily="68" charset="-128"/>
              </a:defRPr>
            </a:lvl5pPr>
            <a:lvl6pPr marL="2216150" defTabSz="879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68" charset="-128"/>
              </a:defRPr>
            </a:lvl6pPr>
            <a:lvl7pPr marL="2673350" defTabSz="879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68" charset="-128"/>
              </a:defRPr>
            </a:lvl7pPr>
            <a:lvl8pPr marL="3130550" defTabSz="879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68" charset="-128"/>
              </a:defRPr>
            </a:lvl8pPr>
            <a:lvl9pPr marL="3587750" defTabSz="879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68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800">
                <a:solidFill>
                  <a:srgbClr val="FF0000"/>
                </a:solidFill>
                <a:latin typeface="Comic Sans MS" pitchFamily="68" charset="0"/>
              </a:rPr>
              <a:t>fast particle</a:t>
            </a:r>
          </a:p>
        </p:txBody>
      </p:sp>
      <p:sp>
        <p:nvSpPr>
          <p:cNvPr id="68" name="Text Box 66"/>
          <p:cNvSpPr txBox="1">
            <a:spLocks noChangeAspect="1" noChangeArrowheads="1"/>
          </p:cNvSpPr>
          <p:nvPr/>
        </p:nvSpPr>
        <p:spPr bwMode="auto">
          <a:xfrm>
            <a:off x="5553075" y="4573520"/>
            <a:ext cx="1484313" cy="365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2B2B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965" tIns="43983" rIns="87965" bIns="43983">
            <a:spAutoFit/>
          </a:bodyPr>
          <a:lstStyle>
            <a:lvl1pPr defTabSz="879475">
              <a:defRPr sz="2400">
                <a:solidFill>
                  <a:schemeClr val="tx1"/>
                </a:solidFill>
                <a:latin typeface="Arial" charset="0"/>
                <a:ea typeface="ＭＳ Ｐゴシック" pitchFamily="68" charset="-128"/>
              </a:defRPr>
            </a:lvl1pPr>
            <a:lvl2pPr marL="439738" defTabSz="879475">
              <a:defRPr sz="2400">
                <a:solidFill>
                  <a:schemeClr val="tx1"/>
                </a:solidFill>
                <a:latin typeface="Arial" charset="0"/>
                <a:ea typeface="ＭＳ Ｐゴシック" pitchFamily="68" charset="-128"/>
              </a:defRPr>
            </a:lvl2pPr>
            <a:lvl3pPr marL="879475" defTabSz="879475">
              <a:defRPr sz="2400">
                <a:solidFill>
                  <a:schemeClr val="tx1"/>
                </a:solidFill>
                <a:latin typeface="Arial" charset="0"/>
                <a:ea typeface="ＭＳ Ｐゴシック" pitchFamily="68" charset="-128"/>
              </a:defRPr>
            </a:lvl3pPr>
            <a:lvl4pPr marL="1319213" defTabSz="879475">
              <a:defRPr sz="2400">
                <a:solidFill>
                  <a:schemeClr val="tx1"/>
                </a:solidFill>
                <a:latin typeface="Arial" charset="0"/>
                <a:ea typeface="ＭＳ Ｐゴシック" pitchFamily="68" charset="-128"/>
              </a:defRPr>
            </a:lvl4pPr>
            <a:lvl5pPr marL="1758950" defTabSz="879475">
              <a:defRPr sz="2400">
                <a:solidFill>
                  <a:schemeClr val="tx1"/>
                </a:solidFill>
                <a:latin typeface="Arial" charset="0"/>
                <a:ea typeface="ＭＳ Ｐゴシック" pitchFamily="68" charset="-128"/>
              </a:defRPr>
            </a:lvl5pPr>
            <a:lvl6pPr marL="2216150" defTabSz="879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68" charset="-128"/>
              </a:defRPr>
            </a:lvl6pPr>
            <a:lvl7pPr marL="2673350" defTabSz="879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68" charset="-128"/>
              </a:defRPr>
            </a:lvl7pPr>
            <a:lvl8pPr marL="3130550" defTabSz="879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68" charset="-128"/>
              </a:defRPr>
            </a:lvl8pPr>
            <a:lvl9pPr marL="3587750" defTabSz="879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68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800" dirty="0">
                <a:solidFill>
                  <a:srgbClr val="FF0000"/>
                </a:solidFill>
                <a:latin typeface="Comic Sans MS" pitchFamily="68" charset="0"/>
              </a:rPr>
              <a:t>generation</a:t>
            </a:r>
          </a:p>
        </p:txBody>
      </p:sp>
      <p:sp>
        <p:nvSpPr>
          <p:cNvPr id="69" name="Text Box 67"/>
          <p:cNvSpPr txBox="1">
            <a:spLocks noChangeAspect="1" noChangeArrowheads="1"/>
          </p:cNvSpPr>
          <p:nvPr/>
        </p:nvSpPr>
        <p:spPr bwMode="auto">
          <a:xfrm>
            <a:off x="5443538" y="4849745"/>
            <a:ext cx="1608137" cy="642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2B2B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965" tIns="43983" rIns="87965" bIns="43983">
            <a:spAutoFit/>
          </a:bodyPr>
          <a:lstStyle>
            <a:lvl1pPr defTabSz="879475">
              <a:defRPr sz="2400">
                <a:solidFill>
                  <a:schemeClr val="tx1"/>
                </a:solidFill>
                <a:latin typeface="Arial" charset="0"/>
                <a:ea typeface="ＭＳ Ｐゴシック" pitchFamily="68" charset="-128"/>
              </a:defRPr>
            </a:lvl1pPr>
            <a:lvl2pPr marL="439738" defTabSz="879475">
              <a:defRPr sz="2400">
                <a:solidFill>
                  <a:schemeClr val="tx1"/>
                </a:solidFill>
                <a:latin typeface="Arial" charset="0"/>
                <a:ea typeface="ＭＳ Ｐゴシック" pitchFamily="68" charset="-128"/>
              </a:defRPr>
            </a:lvl2pPr>
            <a:lvl3pPr marL="879475" defTabSz="879475">
              <a:defRPr sz="2400">
                <a:solidFill>
                  <a:schemeClr val="tx1"/>
                </a:solidFill>
                <a:latin typeface="Arial" charset="0"/>
                <a:ea typeface="ＭＳ Ｐゴシック" pitchFamily="68" charset="-128"/>
              </a:defRPr>
            </a:lvl3pPr>
            <a:lvl4pPr marL="1319213" defTabSz="879475">
              <a:defRPr sz="2400">
                <a:solidFill>
                  <a:schemeClr val="tx1"/>
                </a:solidFill>
                <a:latin typeface="Arial" charset="0"/>
                <a:ea typeface="ＭＳ Ｐゴシック" pitchFamily="68" charset="-128"/>
              </a:defRPr>
            </a:lvl4pPr>
            <a:lvl5pPr marL="1758950" defTabSz="879475">
              <a:defRPr sz="2400">
                <a:solidFill>
                  <a:schemeClr val="tx1"/>
                </a:solidFill>
                <a:latin typeface="Arial" charset="0"/>
                <a:ea typeface="ＭＳ Ｐゴシック" pitchFamily="68" charset="-128"/>
              </a:defRPr>
            </a:lvl5pPr>
            <a:lvl6pPr marL="2216150" defTabSz="879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68" charset="-128"/>
              </a:defRPr>
            </a:lvl6pPr>
            <a:lvl7pPr marL="2673350" defTabSz="879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68" charset="-128"/>
              </a:defRPr>
            </a:lvl7pPr>
            <a:lvl8pPr marL="3130550" defTabSz="879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68" charset="-128"/>
              </a:defRPr>
            </a:lvl8pPr>
            <a:lvl9pPr marL="3587750" defTabSz="879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68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800" dirty="0">
                <a:solidFill>
                  <a:srgbClr val="FF0000"/>
                </a:solidFill>
                <a:latin typeface="Comic Sans MS" pitchFamily="68" charset="0"/>
              </a:rPr>
              <a:t> &amp;  trajectories</a:t>
            </a:r>
          </a:p>
        </p:txBody>
      </p:sp>
      <p:sp>
        <p:nvSpPr>
          <p:cNvPr id="70" name="Freeform 68"/>
          <p:cNvSpPr>
            <a:spLocks noChangeAspect="1"/>
          </p:cNvSpPr>
          <p:nvPr/>
        </p:nvSpPr>
        <p:spPr bwMode="auto">
          <a:xfrm>
            <a:off x="5346700" y="2935220"/>
            <a:ext cx="266700" cy="806450"/>
          </a:xfrm>
          <a:custGeom>
            <a:avLst/>
            <a:gdLst>
              <a:gd name="T0" fmla="*/ 182 w 230"/>
              <a:gd name="T1" fmla="*/ 681 h 681"/>
              <a:gd name="T2" fmla="*/ 177 w 230"/>
              <a:gd name="T3" fmla="*/ 541 h 681"/>
              <a:gd name="T4" fmla="*/ 166 w 230"/>
              <a:gd name="T5" fmla="*/ 439 h 681"/>
              <a:gd name="T6" fmla="*/ 152 w 230"/>
              <a:gd name="T7" fmla="*/ 351 h 681"/>
              <a:gd name="T8" fmla="*/ 128 w 230"/>
              <a:gd name="T9" fmla="*/ 259 h 681"/>
              <a:gd name="T10" fmla="*/ 114 w 230"/>
              <a:gd name="T11" fmla="*/ 216 h 681"/>
              <a:gd name="T12" fmla="*/ 96 w 230"/>
              <a:gd name="T13" fmla="*/ 178 h 681"/>
              <a:gd name="T14" fmla="*/ 74 w 230"/>
              <a:gd name="T15" fmla="*/ 135 h 681"/>
              <a:gd name="T16" fmla="*/ 29 w 230"/>
              <a:gd name="T17" fmla="*/ 156 h 681"/>
              <a:gd name="T18" fmla="*/ 17 w 230"/>
              <a:gd name="T19" fmla="*/ 79 h 681"/>
              <a:gd name="T20" fmla="*/ 0 w 230"/>
              <a:gd name="T21" fmla="*/ 0 h 681"/>
              <a:gd name="T22" fmla="*/ 88 w 230"/>
              <a:gd name="T23" fmla="*/ 42 h 681"/>
              <a:gd name="T24" fmla="*/ 168 w 230"/>
              <a:gd name="T25" fmla="*/ 93 h 681"/>
              <a:gd name="T26" fmla="*/ 118 w 230"/>
              <a:gd name="T27" fmla="*/ 117 h 681"/>
              <a:gd name="T28" fmla="*/ 138 w 230"/>
              <a:gd name="T29" fmla="*/ 159 h 681"/>
              <a:gd name="T30" fmla="*/ 153 w 230"/>
              <a:gd name="T31" fmla="*/ 195 h 681"/>
              <a:gd name="T32" fmla="*/ 172 w 230"/>
              <a:gd name="T33" fmla="*/ 251 h 681"/>
              <a:gd name="T34" fmla="*/ 191 w 230"/>
              <a:gd name="T35" fmla="*/ 319 h 681"/>
              <a:gd name="T36" fmla="*/ 205 w 230"/>
              <a:gd name="T37" fmla="*/ 382 h 681"/>
              <a:gd name="T38" fmla="*/ 215 w 230"/>
              <a:gd name="T39" fmla="*/ 460 h 681"/>
              <a:gd name="T40" fmla="*/ 224 w 230"/>
              <a:gd name="T41" fmla="*/ 557 h 681"/>
              <a:gd name="T42" fmla="*/ 230 w 230"/>
              <a:gd name="T43" fmla="*/ 679 h 681"/>
              <a:gd name="T44" fmla="*/ 182 w 230"/>
              <a:gd name="T45" fmla="*/ 679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30" h="681">
                <a:moveTo>
                  <a:pt x="182" y="681"/>
                </a:moveTo>
                <a:lnTo>
                  <a:pt x="177" y="541"/>
                </a:lnTo>
                <a:lnTo>
                  <a:pt x="166" y="439"/>
                </a:lnTo>
                <a:lnTo>
                  <a:pt x="152" y="351"/>
                </a:lnTo>
                <a:lnTo>
                  <a:pt x="128" y="259"/>
                </a:lnTo>
                <a:lnTo>
                  <a:pt x="114" y="216"/>
                </a:lnTo>
                <a:lnTo>
                  <a:pt x="96" y="178"/>
                </a:lnTo>
                <a:lnTo>
                  <a:pt x="74" y="135"/>
                </a:lnTo>
                <a:lnTo>
                  <a:pt x="29" y="156"/>
                </a:lnTo>
                <a:lnTo>
                  <a:pt x="17" y="79"/>
                </a:lnTo>
                <a:lnTo>
                  <a:pt x="0" y="0"/>
                </a:lnTo>
                <a:lnTo>
                  <a:pt x="88" y="42"/>
                </a:lnTo>
                <a:lnTo>
                  <a:pt x="168" y="93"/>
                </a:lnTo>
                <a:lnTo>
                  <a:pt x="118" y="117"/>
                </a:lnTo>
                <a:lnTo>
                  <a:pt x="138" y="159"/>
                </a:lnTo>
                <a:lnTo>
                  <a:pt x="153" y="195"/>
                </a:lnTo>
                <a:lnTo>
                  <a:pt x="172" y="251"/>
                </a:lnTo>
                <a:lnTo>
                  <a:pt x="191" y="319"/>
                </a:lnTo>
                <a:lnTo>
                  <a:pt x="205" y="382"/>
                </a:lnTo>
                <a:lnTo>
                  <a:pt x="215" y="460"/>
                </a:lnTo>
                <a:lnTo>
                  <a:pt x="224" y="557"/>
                </a:lnTo>
                <a:lnTo>
                  <a:pt x="230" y="679"/>
                </a:lnTo>
                <a:lnTo>
                  <a:pt x="182" y="679"/>
                </a:lnTo>
              </a:path>
            </a:pathLst>
          </a:custGeom>
          <a:solidFill>
            <a:srgbClr val="DDB391"/>
          </a:solidFill>
          <a:ln w="63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71" name="Line 69"/>
          <p:cNvSpPr>
            <a:spLocks noChangeAspect="1" noChangeShapeType="1"/>
          </p:cNvSpPr>
          <p:nvPr/>
        </p:nvSpPr>
        <p:spPr bwMode="auto">
          <a:xfrm flipV="1">
            <a:off x="4343400" y="3863907"/>
            <a:ext cx="1143000" cy="0"/>
          </a:xfrm>
          <a:prstGeom prst="line">
            <a:avLst/>
          </a:prstGeom>
          <a:noFill/>
          <a:ln w="38100">
            <a:solidFill>
              <a:srgbClr val="CC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72" name="Rectangle 71"/>
          <p:cNvSpPr/>
          <p:nvPr/>
        </p:nvSpPr>
        <p:spPr>
          <a:xfrm>
            <a:off x="7188200" y="6322924"/>
            <a:ext cx="178125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err="1" smtClean="0">
                <a:solidFill>
                  <a:srgbClr val="000000"/>
                </a:solidFill>
              </a:rPr>
              <a:t>Curtesy</a:t>
            </a:r>
            <a:r>
              <a:rPr lang="en-US" sz="1200" dirty="0" smtClean="0">
                <a:solidFill>
                  <a:srgbClr val="000000"/>
                </a:solidFill>
              </a:rPr>
              <a:t>: K. </a:t>
            </a:r>
            <a:r>
              <a:rPr lang="en-US" sz="1200" dirty="0" err="1" smtClean="0">
                <a:solidFill>
                  <a:srgbClr val="000000"/>
                </a:solidFill>
              </a:rPr>
              <a:t>Krushelnick</a:t>
            </a:r>
            <a:endParaRPr lang="en-US" sz="1200" dirty="0">
              <a:solidFill>
                <a:srgbClr val="000000"/>
              </a:solidFill>
              <a:latin typeface="Gill Sans" pitchFamily="6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000" y="2787650"/>
            <a:ext cx="7772400" cy="2349500"/>
          </a:xfrm>
        </p:spPr>
      </p:pic>
      <p:sp>
        <p:nvSpPr>
          <p:cNvPr id="7" name="Rectangle 6"/>
          <p:cNvSpPr/>
          <p:nvPr/>
        </p:nvSpPr>
        <p:spPr>
          <a:xfrm>
            <a:off x="1448766" y="2377435"/>
            <a:ext cx="27366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/>
              <a:t>Conventional accelerator</a:t>
            </a:r>
          </a:p>
        </p:txBody>
      </p:sp>
      <p:sp>
        <p:nvSpPr>
          <p:cNvPr id="8" name="Rectangle 7"/>
          <p:cNvSpPr/>
          <p:nvPr/>
        </p:nvSpPr>
        <p:spPr>
          <a:xfrm>
            <a:off x="1840131" y="5234624"/>
            <a:ext cx="29931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/>
              <a:t>Part of the </a:t>
            </a:r>
            <a:r>
              <a:rPr lang="en-IN" dirty="0" smtClean="0"/>
              <a:t>LINAC </a:t>
            </a:r>
            <a:r>
              <a:rPr lang="en-IN" dirty="0" err="1"/>
              <a:t>beamline</a:t>
            </a:r>
            <a:endParaRPr lang="en-IN" dirty="0"/>
          </a:p>
        </p:txBody>
      </p:sp>
      <p:sp>
        <p:nvSpPr>
          <p:cNvPr id="9" name="Rectangle 8"/>
          <p:cNvSpPr/>
          <p:nvPr/>
        </p:nvSpPr>
        <p:spPr>
          <a:xfrm>
            <a:off x="4833258" y="2376813"/>
            <a:ext cx="37526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 err="1" smtClean="0"/>
              <a:t>Tabletop</a:t>
            </a:r>
            <a:r>
              <a:rPr lang="en-IN" dirty="0" smtClean="0"/>
              <a:t> </a:t>
            </a:r>
            <a:r>
              <a:rPr lang="en-IN" dirty="0"/>
              <a:t>laser </a:t>
            </a:r>
            <a:r>
              <a:rPr lang="en-IN" dirty="0" smtClean="0"/>
              <a:t>particle accelerator </a:t>
            </a:r>
            <a:endParaRPr lang="en-IN" dirty="0"/>
          </a:p>
        </p:txBody>
      </p:sp>
      <p:sp>
        <p:nvSpPr>
          <p:cNvPr id="10" name="TextBox 9"/>
          <p:cNvSpPr txBox="1"/>
          <p:nvPr/>
        </p:nvSpPr>
        <p:spPr>
          <a:xfrm>
            <a:off x="7374576" y="6372585"/>
            <a:ext cx="1567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Science Mag.</a:t>
            </a:r>
            <a:endParaRPr lang="en-IN" dirty="0"/>
          </a:p>
        </p:txBody>
      </p:sp>
      <p:sp>
        <p:nvSpPr>
          <p:cNvPr id="11" name="TextBox 10"/>
          <p:cNvSpPr txBox="1"/>
          <p:nvPr/>
        </p:nvSpPr>
        <p:spPr>
          <a:xfrm>
            <a:off x="843147" y="1246909"/>
            <a:ext cx="718457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 smtClean="0">
                <a:solidFill>
                  <a:srgbClr val="C00000"/>
                </a:solidFill>
              </a:rPr>
              <a:t>How big or small our present day particle accelerators are?</a:t>
            </a:r>
            <a:endParaRPr lang="en-IN" sz="21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121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1489848" y="1215544"/>
            <a:ext cx="5211763" cy="4022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>
            <a:prstTxWarp prst="textNoShape">
              <a:avLst/>
            </a:prstTxWarp>
          </a:bodyPr>
          <a:lstStyle/>
          <a:p>
            <a:pPr marL="247650" indent="-247650">
              <a:lnSpc>
                <a:spcPct val="87000"/>
              </a:lnSpc>
              <a:spcBef>
                <a:spcPts val="550"/>
              </a:spcBef>
              <a:buClr>
                <a:srgbClr val="006699"/>
              </a:buClr>
              <a:buSzPct val="130000"/>
              <a:buFont typeface="Arial" pitchFamily="84" charset="0"/>
              <a:buChar char="•"/>
              <a:tabLst>
                <a:tab pos="247650" algn="l"/>
                <a:tab pos="704850" algn="l"/>
                <a:tab pos="1162050" algn="l"/>
                <a:tab pos="1619250" algn="l"/>
                <a:tab pos="2076450" algn="l"/>
                <a:tab pos="2533650" algn="l"/>
                <a:tab pos="2990850" algn="l"/>
                <a:tab pos="3448050" algn="l"/>
                <a:tab pos="3905250" algn="l"/>
                <a:tab pos="4362450" algn="l"/>
                <a:tab pos="4819650" algn="l"/>
                <a:tab pos="5276850" algn="l"/>
                <a:tab pos="5734050" algn="l"/>
                <a:tab pos="6191250" algn="l"/>
                <a:tab pos="6648450" algn="l"/>
                <a:tab pos="7105650" algn="l"/>
                <a:tab pos="7562850" algn="l"/>
                <a:tab pos="8020050" algn="l"/>
                <a:tab pos="8477250" algn="l"/>
                <a:tab pos="8934450" algn="l"/>
                <a:tab pos="9391650" algn="l"/>
              </a:tabLst>
            </a:pPr>
            <a:endParaRPr lang="en-GB" sz="1800">
              <a:solidFill>
                <a:srgbClr val="000000"/>
              </a:solidFill>
            </a:endParaRPr>
          </a:p>
          <a:p>
            <a:pPr marL="247650" indent="-247650">
              <a:lnSpc>
                <a:spcPct val="87000"/>
              </a:lnSpc>
              <a:spcBef>
                <a:spcPts val="550"/>
              </a:spcBef>
              <a:buClr>
                <a:srgbClr val="006699"/>
              </a:buClr>
              <a:buSzPct val="130000"/>
              <a:buFont typeface="Arial" pitchFamily="84" charset="0"/>
              <a:buChar char="•"/>
              <a:tabLst>
                <a:tab pos="247650" algn="l"/>
                <a:tab pos="704850" algn="l"/>
                <a:tab pos="1162050" algn="l"/>
                <a:tab pos="1619250" algn="l"/>
                <a:tab pos="2076450" algn="l"/>
                <a:tab pos="2533650" algn="l"/>
                <a:tab pos="2990850" algn="l"/>
                <a:tab pos="3448050" algn="l"/>
                <a:tab pos="3905250" algn="l"/>
                <a:tab pos="4362450" algn="l"/>
                <a:tab pos="4819650" algn="l"/>
                <a:tab pos="5276850" algn="l"/>
                <a:tab pos="5734050" algn="l"/>
                <a:tab pos="6191250" algn="l"/>
                <a:tab pos="6648450" algn="l"/>
                <a:tab pos="7105650" algn="l"/>
                <a:tab pos="7562850" algn="l"/>
                <a:tab pos="8020050" algn="l"/>
                <a:tab pos="8477250" algn="l"/>
                <a:tab pos="8934450" algn="l"/>
                <a:tab pos="9391650" algn="l"/>
              </a:tabLst>
            </a:pPr>
            <a:endParaRPr lang="en-GB" sz="2000">
              <a:solidFill>
                <a:srgbClr val="000000"/>
              </a:solidFill>
            </a:endParaRPr>
          </a:p>
          <a:p>
            <a:pPr marL="247650" indent="-247650">
              <a:lnSpc>
                <a:spcPct val="87000"/>
              </a:lnSpc>
              <a:spcBef>
                <a:spcPts val="550"/>
              </a:spcBef>
              <a:buClr>
                <a:srgbClr val="006699"/>
              </a:buClr>
              <a:buSzPct val="130000"/>
              <a:tabLst>
                <a:tab pos="247650" algn="l"/>
                <a:tab pos="704850" algn="l"/>
                <a:tab pos="1162050" algn="l"/>
                <a:tab pos="1619250" algn="l"/>
                <a:tab pos="2076450" algn="l"/>
                <a:tab pos="2533650" algn="l"/>
                <a:tab pos="2990850" algn="l"/>
                <a:tab pos="3448050" algn="l"/>
                <a:tab pos="3905250" algn="l"/>
                <a:tab pos="4362450" algn="l"/>
                <a:tab pos="4819650" algn="l"/>
                <a:tab pos="5276850" algn="l"/>
                <a:tab pos="5734050" algn="l"/>
                <a:tab pos="6191250" algn="l"/>
                <a:tab pos="6648450" algn="l"/>
                <a:tab pos="7105650" algn="l"/>
                <a:tab pos="7562850" algn="l"/>
                <a:tab pos="8020050" algn="l"/>
                <a:tab pos="8477250" algn="l"/>
                <a:tab pos="8934450" algn="l"/>
                <a:tab pos="9391650" algn="l"/>
              </a:tabLst>
            </a:pPr>
            <a:endParaRPr lang="en-GB" sz="2000">
              <a:solidFill>
                <a:srgbClr val="000000"/>
              </a:solidFill>
            </a:endParaRPr>
          </a:p>
          <a:p>
            <a:pPr marL="247650" indent="-247650">
              <a:lnSpc>
                <a:spcPct val="87000"/>
              </a:lnSpc>
              <a:spcBef>
                <a:spcPts val="550"/>
              </a:spcBef>
              <a:buClr>
                <a:srgbClr val="006699"/>
              </a:buClr>
              <a:buSzPct val="130000"/>
              <a:buFont typeface="Arial" pitchFamily="84" charset="0"/>
              <a:buChar char="•"/>
              <a:tabLst>
                <a:tab pos="247650" algn="l"/>
                <a:tab pos="704850" algn="l"/>
                <a:tab pos="1162050" algn="l"/>
                <a:tab pos="1619250" algn="l"/>
                <a:tab pos="2076450" algn="l"/>
                <a:tab pos="2533650" algn="l"/>
                <a:tab pos="2990850" algn="l"/>
                <a:tab pos="3448050" algn="l"/>
                <a:tab pos="3905250" algn="l"/>
                <a:tab pos="4362450" algn="l"/>
                <a:tab pos="4819650" algn="l"/>
                <a:tab pos="5276850" algn="l"/>
                <a:tab pos="5734050" algn="l"/>
                <a:tab pos="6191250" algn="l"/>
                <a:tab pos="6648450" algn="l"/>
                <a:tab pos="7105650" algn="l"/>
                <a:tab pos="7562850" algn="l"/>
                <a:tab pos="8020050" algn="l"/>
                <a:tab pos="8477250" algn="l"/>
                <a:tab pos="8934450" algn="l"/>
                <a:tab pos="9391650" algn="l"/>
              </a:tabLst>
            </a:pPr>
            <a:endParaRPr lang="en-GB" sz="2000">
              <a:solidFill>
                <a:srgbClr val="000000"/>
              </a:solidFill>
            </a:endParaRPr>
          </a:p>
        </p:txBody>
      </p:sp>
      <p:sp>
        <p:nvSpPr>
          <p:cNvPr id="26628" name="Rectangle 5"/>
          <p:cNvSpPr>
            <a:spLocks noChangeArrowheads="1"/>
          </p:cNvSpPr>
          <p:nvPr/>
        </p:nvSpPr>
        <p:spPr bwMode="auto">
          <a:xfrm>
            <a:off x="1641475" y="19018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30" name="Rectangle 10"/>
          <p:cNvSpPr>
            <a:spLocks noChangeArrowheads="1"/>
          </p:cNvSpPr>
          <p:nvPr/>
        </p:nvSpPr>
        <p:spPr bwMode="auto">
          <a:xfrm>
            <a:off x="8083550" y="143986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2" name="Group 76"/>
          <p:cNvGrpSpPr>
            <a:grpSpLocks/>
          </p:cNvGrpSpPr>
          <p:nvPr/>
        </p:nvGrpSpPr>
        <p:grpSpPr bwMode="auto">
          <a:xfrm>
            <a:off x="2298912" y="1393245"/>
            <a:ext cx="3041650" cy="2508250"/>
            <a:chOff x="864" y="586"/>
            <a:chExt cx="2290" cy="1958"/>
          </a:xfrm>
        </p:grpSpPr>
        <p:grpSp>
          <p:nvGrpSpPr>
            <p:cNvPr id="3" name="Group 56"/>
            <p:cNvGrpSpPr>
              <a:grpSpLocks/>
            </p:cNvGrpSpPr>
            <p:nvPr/>
          </p:nvGrpSpPr>
          <p:grpSpPr bwMode="auto">
            <a:xfrm>
              <a:off x="864" y="586"/>
              <a:ext cx="2290" cy="1958"/>
              <a:chOff x="204" y="754"/>
              <a:chExt cx="2290" cy="1958"/>
            </a:xfrm>
          </p:grpSpPr>
          <p:grpSp>
            <p:nvGrpSpPr>
              <p:cNvPr id="4" name="Group 57"/>
              <p:cNvGrpSpPr>
                <a:grpSpLocks/>
              </p:cNvGrpSpPr>
              <p:nvPr/>
            </p:nvGrpSpPr>
            <p:grpSpPr bwMode="auto">
              <a:xfrm>
                <a:off x="204" y="754"/>
                <a:ext cx="2290" cy="1958"/>
                <a:chOff x="204" y="754"/>
                <a:chExt cx="2290" cy="1958"/>
              </a:xfrm>
            </p:grpSpPr>
            <p:pic>
              <p:nvPicPr>
                <p:cNvPr id="26644" name="Picture 58" descr="fig1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204" y="754"/>
                  <a:ext cx="2290" cy="19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6645" name="Oval 59"/>
                <p:cNvSpPr>
                  <a:spLocks noChangeArrowheads="1"/>
                </p:cNvSpPr>
                <p:nvPr/>
              </p:nvSpPr>
              <p:spPr bwMode="auto">
                <a:xfrm>
                  <a:off x="1503" y="1661"/>
                  <a:ext cx="91" cy="91"/>
                </a:xfrm>
                <a:prstGeom prst="ellipse">
                  <a:avLst/>
                </a:prstGeom>
                <a:solidFill>
                  <a:srgbClr val="00FF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zh-CN" altLang="en-US" sz="1600">
                    <a:ea typeface="宋体" pitchFamily="84" charset="-122"/>
                    <a:cs typeface="宋体" pitchFamily="84" charset="-122"/>
                  </a:endParaRPr>
                </a:p>
              </p:txBody>
            </p:sp>
            <p:sp>
              <p:nvSpPr>
                <p:cNvPr id="26646" name="Oval 60"/>
                <p:cNvSpPr>
                  <a:spLocks noChangeArrowheads="1"/>
                </p:cNvSpPr>
                <p:nvPr/>
              </p:nvSpPr>
              <p:spPr bwMode="auto">
                <a:xfrm>
                  <a:off x="1626" y="2152"/>
                  <a:ext cx="91" cy="91"/>
                </a:xfrm>
                <a:prstGeom prst="ellipse">
                  <a:avLst/>
                </a:prstGeom>
                <a:solidFill>
                  <a:srgbClr val="00FF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zh-CN" altLang="en-US" sz="1600">
                    <a:ea typeface="宋体" pitchFamily="84" charset="-122"/>
                    <a:cs typeface="宋体" pitchFamily="84" charset="-122"/>
                  </a:endParaRPr>
                </a:p>
              </p:txBody>
            </p:sp>
          </p:grpSp>
          <p:sp>
            <p:nvSpPr>
              <p:cNvPr id="26642" name="Rectangle 61"/>
              <p:cNvSpPr>
                <a:spLocks noChangeArrowheads="1"/>
              </p:cNvSpPr>
              <p:nvPr/>
            </p:nvSpPr>
            <p:spPr bwMode="auto">
              <a:xfrm>
                <a:off x="1339" y="1480"/>
                <a:ext cx="305" cy="35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zh-CN" b="1" dirty="0">
                    <a:solidFill>
                      <a:srgbClr val="FF3300"/>
                    </a:solidFill>
                    <a:latin typeface="Times New Roman" pitchFamily="84" charset="-52"/>
                    <a:ea typeface="宋体" pitchFamily="84" charset="-122"/>
                    <a:cs typeface="宋体" pitchFamily="84" charset="-122"/>
                  </a:rPr>
                  <a:t>A</a:t>
                </a:r>
              </a:p>
            </p:txBody>
          </p:sp>
          <p:sp>
            <p:nvSpPr>
              <p:cNvPr id="26643" name="Rectangle 62"/>
              <p:cNvSpPr>
                <a:spLocks noChangeArrowheads="1"/>
              </p:cNvSpPr>
              <p:nvPr/>
            </p:nvSpPr>
            <p:spPr bwMode="auto">
              <a:xfrm>
                <a:off x="1792" y="2113"/>
                <a:ext cx="292" cy="35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zh-CN" b="1">
                    <a:solidFill>
                      <a:srgbClr val="FF3300"/>
                    </a:solidFill>
                    <a:latin typeface="Times New Roman" pitchFamily="84" charset="-52"/>
                    <a:ea typeface="宋体" pitchFamily="84" charset="-122"/>
                    <a:cs typeface="宋体" pitchFamily="84" charset="-122"/>
                  </a:rPr>
                  <a:t>B</a:t>
                </a:r>
              </a:p>
            </p:txBody>
          </p:sp>
        </p:grpSp>
        <p:pic>
          <p:nvPicPr>
            <p:cNvPr id="26639" name="Picture 73" descr="laser2副本"/>
            <p:cNvPicPr>
              <a:picLocks noChangeAspect="1" noChangeArrowheads="1"/>
            </p:cNvPicPr>
            <p:nvPr/>
          </p:nvPicPr>
          <p:blipFill>
            <a:blip r:embed="rId4" cstate="print"/>
            <a:srcRect l="10208" t="24361" r="11583" b="25223"/>
            <a:stretch>
              <a:fillRect/>
            </a:stretch>
          </p:blipFill>
          <p:spPr bwMode="auto">
            <a:xfrm>
              <a:off x="1043" y="1737"/>
              <a:ext cx="1117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40" name="AutoShape 75"/>
            <p:cNvSpPr>
              <a:spLocks noChangeArrowheads="1"/>
            </p:cNvSpPr>
            <p:nvPr/>
          </p:nvSpPr>
          <p:spPr bwMode="auto">
            <a:xfrm>
              <a:off x="2027" y="1798"/>
              <a:ext cx="181" cy="362"/>
            </a:xfrm>
            <a:prstGeom prst="star16">
              <a:avLst>
                <a:gd name="adj" fmla="val 21398"/>
              </a:avLst>
            </a:prstGeom>
            <a:solidFill>
              <a:srgbClr val="FF0000"/>
            </a:solidFill>
            <a:ln w="9525">
              <a:solidFill>
                <a:srgbClr val="FF00FF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zh-CN" altLang="en-US" sz="1600">
                <a:ea typeface="宋体" pitchFamily="84" charset="-122"/>
                <a:cs typeface="宋体" pitchFamily="84" charset="-122"/>
              </a:endParaRPr>
            </a:p>
          </p:txBody>
        </p:sp>
      </p:grpSp>
      <p:sp>
        <p:nvSpPr>
          <p:cNvPr id="26634" name="Rectangle 24"/>
          <p:cNvSpPr>
            <a:spLocks noChangeArrowheads="1"/>
          </p:cNvSpPr>
          <p:nvPr/>
        </p:nvSpPr>
        <p:spPr bwMode="auto">
          <a:xfrm>
            <a:off x="595313" y="3920882"/>
            <a:ext cx="8383587" cy="274344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marL="247650" indent="-247650">
              <a:lnSpc>
                <a:spcPct val="87000"/>
              </a:lnSpc>
              <a:spcBef>
                <a:spcPts val="550"/>
              </a:spcBef>
              <a:buClr>
                <a:srgbClr val="006699"/>
              </a:buClr>
              <a:buSzPct val="130000"/>
              <a:buFont typeface="Arial" charset="0"/>
              <a:buChar char="•"/>
              <a:tabLst>
                <a:tab pos="247650" algn="l"/>
                <a:tab pos="704850" algn="l"/>
                <a:tab pos="1162050" algn="l"/>
                <a:tab pos="1619250" algn="l"/>
                <a:tab pos="2076450" algn="l"/>
                <a:tab pos="2533650" algn="l"/>
                <a:tab pos="2990850" algn="l"/>
                <a:tab pos="3448050" algn="l"/>
                <a:tab pos="3905250" algn="l"/>
                <a:tab pos="4362450" algn="l"/>
                <a:tab pos="4819650" algn="l"/>
                <a:tab pos="5276850" algn="l"/>
                <a:tab pos="5734050" algn="l"/>
                <a:tab pos="6191250" algn="l"/>
                <a:tab pos="6648450" algn="l"/>
                <a:tab pos="7105650" algn="l"/>
                <a:tab pos="7562850" algn="l"/>
                <a:tab pos="8020050" algn="l"/>
                <a:tab pos="8477250" algn="l"/>
                <a:tab pos="8934450" algn="l"/>
                <a:tab pos="9391650" algn="l"/>
              </a:tabLst>
            </a:pPr>
            <a:r>
              <a:rPr lang="en-US" sz="2000" dirty="0"/>
              <a:t>C</a:t>
            </a:r>
            <a:r>
              <a:rPr lang="en-US" sz="2000" dirty="0" smtClean="0"/>
              <a:t>ircularly </a:t>
            </a:r>
            <a:r>
              <a:rPr lang="en-US" sz="2000" dirty="0"/>
              <a:t>polarized or high-intensity LP </a:t>
            </a:r>
            <a:r>
              <a:rPr lang="en-US" sz="2000" dirty="0" smtClean="0"/>
              <a:t>lasers</a:t>
            </a:r>
          </a:p>
          <a:p>
            <a:pPr marL="247650" indent="-247650">
              <a:lnSpc>
                <a:spcPct val="87000"/>
              </a:lnSpc>
              <a:spcBef>
                <a:spcPts val="550"/>
              </a:spcBef>
              <a:buClr>
                <a:srgbClr val="006699"/>
              </a:buClr>
              <a:buSzPct val="130000"/>
              <a:buFont typeface="Arial" charset="0"/>
              <a:buChar char="•"/>
              <a:tabLst>
                <a:tab pos="247650" algn="l"/>
                <a:tab pos="704850" algn="l"/>
                <a:tab pos="1162050" algn="l"/>
                <a:tab pos="1619250" algn="l"/>
                <a:tab pos="2076450" algn="l"/>
                <a:tab pos="2533650" algn="l"/>
                <a:tab pos="2990850" algn="l"/>
                <a:tab pos="3448050" algn="l"/>
                <a:tab pos="3905250" algn="l"/>
                <a:tab pos="4362450" algn="l"/>
                <a:tab pos="4819650" algn="l"/>
                <a:tab pos="5276850" algn="l"/>
                <a:tab pos="5734050" algn="l"/>
                <a:tab pos="6191250" algn="l"/>
                <a:tab pos="6648450" algn="l"/>
                <a:tab pos="7105650" algn="l"/>
                <a:tab pos="7562850" algn="l"/>
                <a:tab pos="8020050" algn="l"/>
                <a:tab pos="8477250" algn="l"/>
                <a:tab pos="8934450" algn="l"/>
                <a:tab pos="9391650" algn="l"/>
              </a:tabLst>
            </a:pPr>
            <a:r>
              <a:rPr lang="en-US" sz="2000" dirty="0" smtClean="0">
                <a:solidFill>
                  <a:srgbClr val="000000"/>
                </a:solidFill>
              </a:rPr>
              <a:t>No oscillating </a:t>
            </a:r>
            <a:r>
              <a:rPr lang="en-US" sz="2000" dirty="0" err="1" smtClean="0">
                <a:solidFill>
                  <a:srgbClr val="000000"/>
                </a:solidFill>
              </a:rPr>
              <a:t>jxB</a:t>
            </a:r>
            <a:r>
              <a:rPr lang="en-US" sz="2000" dirty="0" smtClean="0">
                <a:solidFill>
                  <a:srgbClr val="000000"/>
                </a:solidFill>
              </a:rPr>
              <a:t>, so electrons compressed but not heated</a:t>
            </a:r>
          </a:p>
          <a:p>
            <a:pPr marL="247650" indent="-247650">
              <a:lnSpc>
                <a:spcPct val="87000"/>
              </a:lnSpc>
              <a:spcBef>
                <a:spcPts val="550"/>
              </a:spcBef>
              <a:buClr>
                <a:srgbClr val="006699"/>
              </a:buClr>
              <a:buSzPct val="130000"/>
              <a:buFont typeface="Arial" charset="0"/>
              <a:buChar char="•"/>
              <a:tabLst>
                <a:tab pos="247650" algn="l"/>
                <a:tab pos="704850" algn="l"/>
                <a:tab pos="1162050" algn="l"/>
                <a:tab pos="1619250" algn="l"/>
                <a:tab pos="2076450" algn="l"/>
                <a:tab pos="2533650" algn="l"/>
                <a:tab pos="2990850" algn="l"/>
                <a:tab pos="3448050" algn="l"/>
                <a:tab pos="3905250" algn="l"/>
                <a:tab pos="4362450" algn="l"/>
                <a:tab pos="4819650" algn="l"/>
                <a:tab pos="5276850" algn="l"/>
                <a:tab pos="5734050" algn="l"/>
                <a:tab pos="6191250" algn="l"/>
                <a:tab pos="6648450" algn="l"/>
                <a:tab pos="7105650" algn="l"/>
                <a:tab pos="7562850" algn="l"/>
                <a:tab pos="8020050" algn="l"/>
                <a:tab pos="8477250" algn="l"/>
                <a:tab pos="8934450" algn="l"/>
                <a:tab pos="9391650" algn="l"/>
              </a:tabLst>
            </a:pPr>
            <a:r>
              <a:rPr lang="en-US" sz="2000" dirty="0" smtClean="0">
                <a:solidFill>
                  <a:srgbClr val="000000"/>
                </a:solidFill>
              </a:rPr>
              <a:t>Ions </a:t>
            </a:r>
            <a:r>
              <a:rPr lang="en-US" sz="2000" dirty="0">
                <a:solidFill>
                  <a:srgbClr val="000000"/>
                </a:solidFill>
              </a:rPr>
              <a:t>are accelerated by the </a:t>
            </a:r>
            <a:r>
              <a:rPr lang="en-US" sz="2000" dirty="0" smtClean="0">
                <a:solidFill>
                  <a:srgbClr val="000000"/>
                </a:solidFill>
              </a:rPr>
              <a:t>charge-separation, forming </a:t>
            </a:r>
            <a:r>
              <a:rPr lang="en-US" sz="2000" dirty="0">
                <a:solidFill>
                  <a:srgbClr val="000000"/>
                </a:solidFill>
              </a:rPr>
              <a:t>bunched </a:t>
            </a:r>
            <a:r>
              <a:rPr lang="en-US" sz="2000" dirty="0" smtClean="0">
                <a:solidFill>
                  <a:srgbClr val="000000"/>
                </a:solidFill>
              </a:rPr>
              <a:t>layer. </a:t>
            </a:r>
          </a:p>
          <a:p>
            <a:pPr marL="247650" indent="-247650">
              <a:lnSpc>
                <a:spcPct val="87000"/>
              </a:lnSpc>
              <a:spcBef>
                <a:spcPts val="550"/>
              </a:spcBef>
              <a:buClr>
                <a:srgbClr val="006699"/>
              </a:buClr>
              <a:buSzPct val="130000"/>
              <a:buFont typeface="Arial" charset="0"/>
              <a:buChar char="•"/>
              <a:tabLst>
                <a:tab pos="247650" algn="l"/>
                <a:tab pos="704850" algn="l"/>
                <a:tab pos="1162050" algn="l"/>
                <a:tab pos="1619250" algn="l"/>
                <a:tab pos="2076450" algn="l"/>
                <a:tab pos="2533650" algn="l"/>
                <a:tab pos="2990850" algn="l"/>
                <a:tab pos="3448050" algn="l"/>
                <a:tab pos="3905250" algn="l"/>
                <a:tab pos="4362450" algn="l"/>
                <a:tab pos="4819650" algn="l"/>
                <a:tab pos="5276850" algn="l"/>
                <a:tab pos="5734050" algn="l"/>
                <a:tab pos="6191250" algn="l"/>
                <a:tab pos="6648450" algn="l"/>
                <a:tab pos="7105650" algn="l"/>
                <a:tab pos="7562850" algn="l"/>
                <a:tab pos="8020050" algn="l"/>
                <a:tab pos="8477250" algn="l"/>
                <a:tab pos="8934450" algn="l"/>
                <a:tab pos="9391650" algn="l"/>
              </a:tabLst>
            </a:pPr>
            <a:r>
              <a:rPr lang="en-US" sz="2000" dirty="0" smtClean="0">
                <a:solidFill>
                  <a:srgbClr val="000000"/>
                </a:solidFill>
              </a:rPr>
              <a:t>Pressure balance  </a:t>
            </a:r>
            <a:r>
              <a:rPr lang="en-US" sz="2000" dirty="0" err="1" smtClean="0">
                <a:solidFill>
                  <a:srgbClr val="000000"/>
                </a:solidFill>
              </a:rPr>
              <a:t>P</a:t>
            </a:r>
            <a:r>
              <a:rPr lang="en-US" sz="2000" baseline="-25000" dirty="0" err="1" smtClean="0">
                <a:solidFill>
                  <a:srgbClr val="000000"/>
                </a:solidFill>
              </a:rPr>
              <a:t>es</a:t>
            </a:r>
            <a:r>
              <a:rPr lang="en-US" sz="2000" dirty="0" smtClean="0">
                <a:solidFill>
                  <a:srgbClr val="000000"/>
                </a:solidFill>
              </a:rPr>
              <a:t> = </a:t>
            </a:r>
            <a:r>
              <a:rPr lang="en-US" sz="2000" dirty="0" err="1" smtClean="0">
                <a:solidFill>
                  <a:srgbClr val="000000"/>
                </a:solidFill>
              </a:rPr>
              <a:t>P</a:t>
            </a:r>
            <a:r>
              <a:rPr lang="en-US" sz="2000" baseline="-25000" dirty="0" err="1" smtClean="0">
                <a:solidFill>
                  <a:srgbClr val="000000"/>
                </a:solidFill>
              </a:rPr>
              <a:t>laser</a:t>
            </a:r>
            <a:r>
              <a:rPr lang="en-US" sz="2000" dirty="0" smtClean="0">
                <a:solidFill>
                  <a:srgbClr val="000000"/>
                </a:solidFill>
              </a:rPr>
              <a:t>:  ion and </a:t>
            </a:r>
            <a:r>
              <a:rPr lang="en-US" sz="2000" dirty="0">
                <a:solidFill>
                  <a:srgbClr val="000000"/>
                </a:solidFill>
              </a:rPr>
              <a:t>electron </a:t>
            </a:r>
            <a:r>
              <a:rPr lang="en-US" sz="2000" dirty="0" smtClean="0">
                <a:solidFill>
                  <a:srgbClr val="000000"/>
                </a:solidFill>
              </a:rPr>
              <a:t>layers accelerated together as quasi-neutral slab.</a:t>
            </a:r>
          </a:p>
          <a:p>
            <a:pPr marL="247650" indent="-247650">
              <a:lnSpc>
                <a:spcPct val="87000"/>
              </a:lnSpc>
              <a:spcBef>
                <a:spcPts val="550"/>
              </a:spcBef>
              <a:buClr>
                <a:srgbClr val="006699"/>
              </a:buClr>
              <a:buSzPct val="130000"/>
              <a:buFont typeface="Arial" charset="0"/>
              <a:buChar char="•"/>
              <a:tabLst>
                <a:tab pos="247650" algn="l"/>
                <a:tab pos="704850" algn="l"/>
                <a:tab pos="1162050" algn="l"/>
                <a:tab pos="1619250" algn="l"/>
                <a:tab pos="2076450" algn="l"/>
                <a:tab pos="2533650" algn="l"/>
                <a:tab pos="2990850" algn="l"/>
                <a:tab pos="3448050" algn="l"/>
                <a:tab pos="3905250" algn="l"/>
                <a:tab pos="4362450" algn="l"/>
                <a:tab pos="4819650" algn="l"/>
                <a:tab pos="5276850" algn="l"/>
                <a:tab pos="5734050" algn="l"/>
                <a:tab pos="6191250" algn="l"/>
                <a:tab pos="6648450" algn="l"/>
                <a:tab pos="7105650" algn="l"/>
                <a:tab pos="7562850" algn="l"/>
                <a:tab pos="8020050" algn="l"/>
                <a:tab pos="8477250" algn="l"/>
                <a:tab pos="8934450" algn="l"/>
                <a:tab pos="9391650" algn="l"/>
              </a:tabLst>
            </a:pPr>
            <a:r>
              <a:rPr lang="en-US" sz="2000" dirty="0" smtClean="0">
                <a:solidFill>
                  <a:srgbClr val="FF0000"/>
                </a:solidFill>
              </a:rPr>
              <a:t>High beam density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&amp; efficiency; mono-energetic </a:t>
            </a:r>
            <a:r>
              <a:rPr lang="en-US" sz="2000" dirty="0">
                <a:solidFill>
                  <a:srgbClr val="FF0000"/>
                </a:solidFill>
              </a:rPr>
              <a:t>spectrum</a:t>
            </a:r>
          </a:p>
          <a:p>
            <a:pPr marL="247650" indent="-247650">
              <a:lnSpc>
                <a:spcPct val="87000"/>
              </a:lnSpc>
              <a:spcBef>
                <a:spcPts val="550"/>
              </a:spcBef>
              <a:buClr>
                <a:srgbClr val="006699"/>
              </a:buClr>
              <a:buSzPct val="130000"/>
              <a:buFont typeface="Arial" charset="0"/>
              <a:buChar char="•"/>
              <a:tabLst>
                <a:tab pos="247650" algn="l"/>
                <a:tab pos="704850" algn="l"/>
                <a:tab pos="1162050" algn="l"/>
                <a:tab pos="1619250" algn="l"/>
                <a:tab pos="2076450" algn="l"/>
                <a:tab pos="2533650" algn="l"/>
                <a:tab pos="2990850" algn="l"/>
                <a:tab pos="3448050" algn="l"/>
                <a:tab pos="3905250" algn="l"/>
                <a:tab pos="4362450" algn="l"/>
                <a:tab pos="4819650" algn="l"/>
                <a:tab pos="5276850" algn="l"/>
                <a:tab pos="5734050" algn="l"/>
                <a:tab pos="6191250" algn="l"/>
                <a:tab pos="6648450" algn="l"/>
                <a:tab pos="7105650" algn="l"/>
                <a:tab pos="7562850" algn="l"/>
                <a:tab pos="8020050" algn="l"/>
                <a:tab pos="8477250" algn="l"/>
                <a:tab pos="8934450" algn="l"/>
                <a:tab pos="9391650" algn="l"/>
              </a:tabLst>
            </a:pP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26636" name="Rectangle 26"/>
          <p:cNvSpPr>
            <a:spLocks noChangeArrowheads="1"/>
          </p:cNvSpPr>
          <p:nvPr/>
        </p:nvSpPr>
        <p:spPr bwMode="auto">
          <a:xfrm>
            <a:off x="3770313" y="63214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842554" y="2108174"/>
            <a:ext cx="301460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rgbClr val="000000"/>
                </a:solidFill>
              </a:rPr>
              <a:t>Macchi</a:t>
            </a:r>
            <a:r>
              <a:rPr lang="en-US" dirty="0" smtClean="0">
                <a:solidFill>
                  <a:srgbClr val="000000"/>
                </a:solidFill>
              </a:rPr>
              <a:t> et al., PRL (2005)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Robinson et al., NJP (2008)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 </a:t>
            </a:r>
            <a:endParaRPr lang="en-GB" dirty="0"/>
          </a:p>
        </p:txBody>
      </p:sp>
      <p:sp>
        <p:nvSpPr>
          <p:cNvPr id="19" name="Titel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 smtClean="0"/>
              <a:t>Ion acceleration from thin foil:</a:t>
            </a:r>
            <a:br>
              <a:rPr lang="en-GB" sz="2400" dirty="0" smtClean="0"/>
            </a:br>
            <a:r>
              <a:rPr lang="en-GB" sz="1600" dirty="0" smtClean="0"/>
              <a:t>Radiation pressure acceleration (RPA)</a:t>
            </a:r>
            <a:endParaRPr lang="en-US" sz="1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5"/>
          <p:cNvSpPr>
            <a:spLocks noChangeArrowheads="1"/>
          </p:cNvSpPr>
          <p:nvPr/>
        </p:nvSpPr>
        <p:spPr bwMode="auto">
          <a:xfrm>
            <a:off x="1641475" y="19018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8" name="TextBox 2"/>
          <p:cNvSpPr txBox="1">
            <a:spLocks noChangeArrowheads="1"/>
          </p:cNvSpPr>
          <p:nvPr/>
        </p:nvSpPr>
        <p:spPr bwMode="auto">
          <a:xfrm>
            <a:off x="951471" y="5183031"/>
            <a:ext cx="1963394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400" i="1" dirty="0" smtClean="0"/>
              <a:t>Hole-Boring</a:t>
            </a:r>
            <a:endParaRPr lang="en-US" altLang="zh-CN" sz="2400" i="1" dirty="0"/>
          </a:p>
          <a:p>
            <a:pPr marL="457200" indent="-457200">
              <a:buFont typeface="Arial" pitchFamily="84" charset="0"/>
              <a:buNone/>
            </a:pPr>
            <a:endParaRPr lang="en-US" sz="1100" i="1" dirty="0"/>
          </a:p>
        </p:txBody>
      </p:sp>
      <p:cxnSp>
        <p:nvCxnSpPr>
          <p:cNvPr id="28684" name="AutoShape 1041"/>
          <p:cNvCxnSpPr>
            <a:cxnSpLocks noChangeShapeType="1"/>
          </p:cNvCxnSpPr>
          <p:nvPr/>
        </p:nvCxnSpPr>
        <p:spPr bwMode="auto">
          <a:xfrm>
            <a:off x="9605963" y="4002088"/>
            <a:ext cx="0" cy="0"/>
          </a:xfrm>
          <a:prstGeom prst="straightConnector1">
            <a:avLst/>
          </a:prstGeom>
          <a:noFill/>
          <a:ln w="9525">
            <a:solidFill>
              <a:srgbClr val="FF00FF"/>
            </a:solidFill>
            <a:round/>
            <a:headEnd type="triangle" w="med" len="med"/>
            <a:tailEnd/>
          </a:ln>
        </p:spPr>
      </p:cxnSp>
      <p:sp>
        <p:nvSpPr>
          <p:cNvPr id="28685" name="Rectangle 1042"/>
          <p:cNvSpPr>
            <a:spLocks noChangeArrowheads="1"/>
          </p:cNvSpPr>
          <p:nvPr/>
        </p:nvSpPr>
        <p:spPr bwMode="auto">
          <a:xfrm>
            <a:off x="3429000" y="2643188"/>
            <a:ext cx="234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l</a:t>
            </a:r>
          </a:p>
        </p:txBody>
      </p:sp>
      <p:sp>
        <p:nvSpPr>
          <p:cNvPr id="28" name="TextBox 2"/>
          <p:cNvSpPr txBox="1">
            <a:spLocks noChangeArrowheads="1"/>
          </p:cNvSpPr>
          <p:nvPr/>
        </p:nvSpPr>
        <p:spPr bwMode="auto">
          <a:xfrm>
            <a:off x="4201899" y="5183031"/>
            <a:ext cx="1546439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altLang="zh-CN" sz="2400" i="1" dirty="0" smtClean="0"/>
              <a:t>Light Sail</a:t>
            </a:r>
            <a:endParaRPr lang="en-US" altLang="zh-CN" sz="2400" i="1" dirty="0"/>
          </a:p>
          <a:p>
            <a:pPr marL="457200" indent="-457200">
              <a:buFont typeface="Arial" pitchFamily="84" charset="0"/>
              <a:buNone/>
            </a:pPr>
            <a:endParaRPr lang="en-US" sz="1100" i="1" dirty="0"/>
          </a:p>
        </p:txBody>
      </p:sp>
      <p:sp>
        <p:nvSpPr>
          <p:cNvPr id="29" name="TextBox 2"/>
          <p:cNvSpPr txBox="1">
            <a:spLocks noChangeArrowheads="1"/>
          </p:cNvSpPr>
          <p:nvPr/>
        </p:nvSpPr>
        <p:spPr bwMode="auto">
          <a:xfrm>
            <a:off x="6301453" y="5165584"/>
            <a:ext cx="2434774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altLang="zh-CN" sz="2400" i="1" dirty="0" smtClean="0"/>
              <a:t>Leaky Light </a:t>
            </a:r>
            <a:r>
              <a:rPr lang="en-US" altLang="zh-CN" sz="2400" i="1" dirty="0"/>
              <a:t>S</a:t>
            </a:r>
            <a:r>
              <a:rPr lang="en-US" altLang="zh-CN" sz="2400" i="1" dirty="0" smtClean="0"/>
              <a:t>ail</a:t>
            </a:r>
            <a:endParaRPr lang="en-US" altLang="zh-CN" sz="2400" i="1" dirty="0"/>
          </a:p>
          <a:p>
            <a:pPr marL="457200" indent="-457200">
              <a:buFont typeface="Arial" pitchFamily="84" charset="0"/>
              <a:buNone/>
            </a:pPr>
            <a:endParaRPr lang="en-US" sz="1100" i="1" dirty="0"/>
          </a:p>
        </p:txBody>
      </p:sp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492" y="1570409"/>
            <a:ext cx="8317961" cy="359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RPA </a:t>
            </a:r>
            <a:r>
              <a:rPr lang="en-GB" dirty="0" smtClean="0"/>
              <a:t>scenarios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7550344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8" name="TextBox 2"/>
          <p:cNvSpPr txBox="1">
            <a:spLocks noChangeArrowheads="1"/>
          </p:cNvSpPr>
          <p:nvPr/>
        </p:nvSpPr>
        <p:spPr bwMode="auto">
          <a:xfrm>
            <a:off x="6018756" y="5979641"/>
            <a:ext cx="2382509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altLang="zh-CN" sz="2400" i="1" dirty="0" smtClean="0"/>
              <a:t>Leaky Light Sail</a:t>
            </a:r>
          </a:p>
          <a:p>
            <a:pPr marL="457200" indent="-457200">
              <a:buFont typeface="Arial" pitchFamily="84" charset="0"/>
              <a:buNone/>
            </a:pPr>
            <a:endParaRPr lang="en-US" sz="1100" i="1" dirty="0"/>
          </a:p>
        </p:txBody>
      </p:sp>
      <p:cxnSp>
        <p:nvCxnSpPr>
          <p:cNvPr id="28684" name="AutoShape 1041"/>
          <p:cNvCxnSpPr>
            <a:cxnSpLocks noChangeShapeType="1"/>
          </p:cNvCxnSpPr>
          <p:nvPr/>
        </p:nvCxnSpPr>
        <p:spPr bwMode="auto">
          <a:xfrm>
            <a:off x="9605963" y="4002088"/>
            <a:ext cx="0" cy="0"/>
          </a:xfrm>
          <a:prstGeom prst="straightConnector1">
            <a:avLst/>
          </a:prstGeom>
          <a:noFill/>
          <a:ln w="9525">
            <a:solidFill>
              <a:srgbClr val="FF00FF"/>
            </a:solidFill>
            <a:round/>
            <a:headEnd type="triangle" w="med" len="med"/>
            <a:tailEnd/>
          </a:ln>
        </p:spPr>
      </p:cxnSp>
      <p:pic>
        <p:nvPicPr>
          <p:cNvPr id="11" name="Grafik 10" descr="rpa_hole_boring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69581" y="2019016"/>
            <a:ext cx="3216080" cy="3809524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799" y="609600"/>
            <a:ext cx="8199861" cy="1143000"/>
          </a:xfrm>
        </p:spPr>
        <p:txBody>
          <a:bodyPr/>
          <a:lstStyle/>
          <a:p>
            <a:r>
              <a:rPr lang="en-GB" sz="2400" dirty="0"/>
              <a:t>Ion acceleration from thin foil: Thick vs. Thin Foils</a:t>
            </a:r>
            <a:br>
              <a:rPr lang="en-GB" sz="2400" dirty="0"/>
            </a:br>
            <a:r>
              <a:rPr lang="en-GB" sz="1600" dirty="0" smtClean="0"/>
              <a:t>RPA scenarios: The Leaky Light Sail regime</a:t>
            </a:r>
            <a:endParaRPr lang="en-IN" sz="16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85800" y="1905000"/>
            <a:ext cx="4500453" cy="4114800"/>
          </a:xfrm>
        </p:spPr>
        <p:txBody>
          <a:bodyPr>
            <a:normAutofit fontScale="92500"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n-IN" dirty="0"/>
              <a:t>Condition</a:t>
            </a:r>
            <a:r>
              <a:rPr lang="en-IN" dirty="0" smtClean="0"/>
              <a:t>:</a:t>
            </a:r>
          </a:p>
          <a:p>
            <a:pPr>
              <a:buFont typeface="Arial" pitchFamily="34" charset="0"/>
              <a:buChar char="•"/>
            </a:pPr>
            <a:endParaRPr lang="en-IN" dirty="0"/>
          </a:p>
          <a:p>
            <a:pPr marL="400050" lvl="1" indent="0">
              <a:buNone/>
            </a:pPr>
            <a:r>
              <a:rPr lang="en-US" sz="2000" dirty="0">
                <a:solidFill>
                  <a:srgbClr val="184A97"/>
                </a:solidFill>
                <a:sym typeface="Symbol" pitchFamily="84" charset="2"/>
              </a:rPr>
              <a:t>d</a:t>
            </a:r>
            <a:r>
              <a:rPr lang="en-US" sz="2000" baseline="-25000" dirty="0">
                <a:solidFill>
                  <a:srgbClr val="184A97"/>
                </a:solidFill>
              </a:rPr>
              <a:t>0 </a:t>
            </a:r>
            <a:r>
              <a:rPr lang="en-US" sz="2000" dirty="0">
                <a:solidFill>
                  <a:srgbClr val="184A97"/>
                </a:solidFill>
                <a:sym typeface="Symbol" pitchFamily="84" charset="2"/>
              </a:rPr>
              <a:t>≈(/)(</a:t>
            </a:r>
            <a:r>
              <a:rPr lang="en-US" sz="2000" dirty="0" err="1">
                <a:solidFill>
                  <a:srgbClr val="184A97"/>
                </a:solidFill>
                <a:sym typeface="Symbol" pitchFamily="84" charset="2"/>
              </a:rPr>
              <a:t>n</a:t>
            </a:r>
            <a:r>
              <a:rPr lang="en-US" sz="2000" baseline="-25000" dirty="0" err="1">
                <a:solidFill>
                  <a:srgbClr val="184A97"/>
                </a:solidFill>
              </a:rPr>
              <a:t>c</a:t>
            </a:r>
            <a:r>
              <a:rPr lang="en-US" sz="2000" baseline="-25000" dirty="0">
                <a:solidFill>
                  <a:srgbClr val="184A97"/>
                </a:solidFill>
              </a:rPr>
              <a:t> </a:t>
            </a:r>
            <a:r>
              <a:rPr lang="en-US" sz="2000" dirty="0">
                <a:solidFill>
                  <a:srgbClr val="184A97"/>
                </a:solidFill>
                <a:sym typeface="Symbol" pitchFamily="84" charset="2"/>
              </a:rPr>
              <a:t>/n</a:t>
            </a:r>
            <a:r>
              <a:rPr lang="en-US" sz="2000" baseline="-25000" dirty="0">
                <a:solidFill>
                  <a:srgbClr val="184A97"/>
                </a:solidFill>
              </a:rPr>
              <a:t>0</a:t>
            </a:r>
            <a:r>
              <a:rPr lang="en-US" sz="2000" dirty="0">
                <a:solidFill>
                  <a:srgbClr val="184A97"/>
                </a:solidFill>
                <a:sym typeface="Symbol" pitchFamily="84" charset="2"/>
              </a:rPr>
              <a:t>) </a:t>
            </a:r>
            <a:r>
              <a:rPr lang="en-US" sz="2000" dirty="0">
                <a:solidFill>
                  <a:srgbClr val="184A97"/>
                </a:solidFill>
              </a:rPr>
              <a:t>a</a:t>
            </a:r>
            <a:r>
              <a:rPr lang="en-US" sz="2000" baseline="-25000" dirty="0">
                <a:solidFill>
                  <a:srgbClr val="184A97"/>
                </a:solidFill>
              </a:rPr>
              <a:t>0   </a:t>
            </a:r>
            <a:r>
              <a:rPr lang="en-US" sz="2000" dirty="0">
                <a:solidFill>
                  <a:srgbClr val="184A97"/>
                </a:solidFill>
                <a:sym typeface="Symbol" pitchFamily="84" charset="2"/>
              </a:rPr>
              <a:t>&lt;  </a:t>
            </a:r>
            <a:r>
              <a:rPr lang="en-US" sz="2000" dirty="0">
                <a:solidFill>
                  <a:srgbClr val="184A97"/>
                </a:solidFill>
              </a:rPr>
              <a:t>c/</a:t>
            </a:r>
            <a:r>
              <a:rPr lang="en-US" sz="2000" dirty="0">
                <a:solidFill>
                  <a:srgbClr val="184A97"/>
                </a:solidFill>
                <a:sym typeface="Symbol" pitchFamily="84" charset="2"/>
              </a:rPr>
              <a:t></a:t>
            </a:r>
            <a:r>
              <a:rPr lang="en-US" sz="2000" baseline="-25000" dirty="0">
                <a:solidFill>
                  <a:srgbClr val="184A97"/>
                </a:solidFill>
              </a:rPr>
              <a:t>p </a:t>
            </a:r>
            <a:endParaRPr lang="en-IN" dirty="0"/>
          </a:p>
          <a:p>
            <a:pPr>
              <a:buFont typeface="Arial" pitchFamily="34" charset="0"/>
              <a:buChar char="•"/>
            </a:pPr>
            <a:endParaRPr lang="en-IN" dirty="0"/>
          </a:p>
          <a:p>
            <a:pPr>
              <a:buFont typeface="Arial" pitchFamily="34" charset="0"/>
              <a:buChar char="•"/>
            </a:pPr>
            <a:r>
              <a:rPr lang="en-IN" dirty="0"/>
              <a:t>The laser field does not completely decay within the foil </a:t>
            </a:r>
            <a:r>
              <a:rPr lang="en-IN" dirty="0" smtClean="0"/>
              <a:t>(</a:t>
            </a:r>
            <a:r>
              <a:rPr lang="en-US" sz="2400" dirty="0">
                <a:sym typeface="Symbol" pitchFamily="84" charset="2"/>
              </a:rPr>
              <a:t>d</a:t>
            </a:r>
            <a:r>
              <a:rPr lang="en-US" sz="2400" baseline="-25000" dirty="0"/>
              <a:t>0 </a:t>
            </a:r>
            <a:r>
              <a:rPr lang="en-US" sz="2400" dirty="0">
                <a:sym typeface="Symbol" pitchFamily="84" charset="2"/>
              </a:rPr>
              <a:t>&lt; </a:t>
            </a:r>
            <a:r>
              <a:rPr lang="en-US" sz="2400" dirty="0"/>
              <a:t>c/</a:t>
            </a:r>
            <a:r>
              <a:rPr lang="en-US" sz="2400" dirty="0">
                <a:sym typeface="Symbol" pitchFamily="84" charset="2"/>
              </a:rPr>
              <a:t></a:t>
            </a:r>
            <a:r>
              <a:rPr lang="en-US" sz="2400" baseline="-25000" dirty="0"/>
              <a:t>p</a:t>
            </a:r>
            <a:r>
              <a:rPr lang="en-IN" dirty="0" smtClean="0"/>
              <a:t>)  </a:t>
            </a:r>
            <a:endParaRPr lang="en-IN" dirty="0"/>
          </a:p>
          <a:p>
            <a:pPr marL="0" indent="0"/>
            <a:r>
              <a:rPr lang="en-IN" dirty="0"/>
              <a:t>       =&gt; imperfect pressure balance</a:t>
            </a:r>
          </a:p>
          <a:p>
            <a:pPr>
              <a:buFont typeface="Arial" pitchFamily="34" charset="0"/>
              <a:buChar char="•"/>
            </a:pPr>
            <a:endParaRPr lang="en-IN" dirty="0"/>
          </a:p>
          <a:p>
            <a:pPr>
              <a:buFont typeface="Arial" pitchFamily="34" charset="0"/>
              <a:buChar char="•"/>
            </a:pPr>
            <a:r>
              <a:rPr lang="en-IN" dirty="0"/>
              <a:t>All foil electrons are accelerated and those near the rear side leak out into vacuum since the laser field does not vanish there.</a:t>
            </a:r>
          </a:p>
          <a:p>
            <a:endParaRPr lang="en-IN" dirty="0"/>
          </a:p>
        </p:txBody>
      </p:sp>
      <p:sp>
        <p:nvSpPr>
          <p:cNvPr id="8" name="Rectangle 7"/>
          <p:cNvSpPr/>
          <p:nvPr/>
        </p:nvSpPr>
        <p:spPr>
          <a:xfrm>
            <a:off x="5270015" y="2130425"/>
            <a:ext cx="2938645" cy="5786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79000"/>
              </a:lnSpc>
              <a:buClr>
                <a:srgbClr val="005B82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zh-CN" sz="2000" b="1" dirty="0" smtClean="0">
                <a:solidFill>
                  <a:srgbClr val="C00000"/>
                </a:solidFill>
              </a:rPr>
              <a:t>Stable acceleration sacrificing heavy ions</a:t>
            </a:r>
            <a:r>
              <a:rPr lang="en-GB" altLang="zh-CN" sz="2000" b="1" dirty="0" smtClean="0">
                <a:solidFill>
                  <a:srgbClr val="C00000"/>
                </a:solidFill>
              </a:rPr>
              <a:t>!</a:t>
            </a:r>
            <a:endParaRPr lang="en-GB" sz="2000" b="1" dirty="0">
              <a:solidFill>
                <a:srgbClr val="C00000"/>
              </a:solidFill>
            </a:endParaRPr>
          </a:p>
        </p:txBody>
      </p:sp>
      <p:sp>
        <p:nvSpPr>
          <p:cNvPr id="9" name="Text Box 1052"/>
          <p:cNvSpPr txBox="1">
            <a:spLocks noChangeArrowheads="1"/>
          </p:cNvSpPr>
          <p:nvPr/>
        </p:nvSpPr>
        <p:spPr bwMode="auto">
          <a:xfrm>
            <a:off x="4888971" y="3542942"/>
            <a:ext cx="177165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300" b="1" dirty="0">
                <a:solidFill>
                  <a:schemeClr val="hlink"/>
                </a:solidFill>
              </a:rPr>
              <a:t>quasi-neutral region</a:t>
            </a:r>
            <a:endParaRPr lang="en-US" dirty="0"/>
          </a:p>
        </p:txBody>
      </p:sp>
      <p:sp>
        <p:nvSpPr>
          <p:cNvPr id="10" name="Text Box 1054"/>
          <p:cNvSpPr txBox="1">
            <a:spLocks noChangeArrowheads="1"/>
          </p:cNvSpPr>
          <p:nvPr/>
        </p:nvSpPr>
        <p:spPr bwMode="auto">
          <a:xfrm>
            <a:off x="7410147" y="3383886"/>
            <a:ext cx="79851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300" b="1" dirty="0" smtClean="0">
                <a:solidFill>
                  <a:schemeClr val="hlink"/>
                </a:solidFill>
              </a:rPr>
              <a:t>leakage</a:t>
            </a:r>
          </a:p>
          <a:p>
            <a:r>
              <a:rPr lang="en-US" sz="1300" b="1" dirty="0" smtClean="0">
                <a:solidFill>
                  <a:schemeClr val="hlink"/>
                </a:solidFill>
              </a:rPr>
              <a:t>region</a:t>
            </a:r>
            <a:endParaRPr lang="en-US" dirty="0"/>
          </a:p>
        </p:txBody>
      </p:sp>
      <p:sp>
        <p:nvSpPr>
          <p:cNvPr id="12" name="Text Box 1049"/>
          <p:cNvSpPr txBox="1">
            <a:spLocks noChangeArrowheads="1"/>
          </p:cNvSpPr>
          <p:nvPr/>
        </p:nvSpPr>
        <p:spPr bwMode="auto">
          <a:xfrm>
            <a:off x="5000651" y="5689128"/>
            <a:ext cx="1468438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300" b="1" dirty="0">
                <a:solidFill>
                  <a:schemeClr val="hlink"/>
                </a:solidFill>
              </a:rPr>
              <a:t>depletion region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8" descr="multispecies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2049" y="1520175"/>
            <a:ext cx="5077374" cy="33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885067" y="4965539"/>
            <a:ext cx="7808555" cy="158538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>
            <a:defPPr>
              <a:defRPr lang="de-DE"/>
            </a:defPPr>
            <a:lvl1pPr marL="247650" indent="-247650">
              <a:lnSpc>
                <a:spcPct val="87000"/>
              </a:lnSpc>
              <a:spcBef>
                <a:spcPts val="550"/>
              </a:spcBef>
              <a:buClr>
                <a:srgbClr val="006699"/>
              </a:buClr>
              <a:buSzPct val="130000"/>
              <a:buFont typeface="Arial" charset="0"/>
              <a:buChar char="•"/>
              <a:tabLst>
                <a:tab pos="247650" algn="l"/>
                <a:tab pos="704850" algn="l"/>
                <a:tab pos="1162050" algn="l"/>
                <a:tab pos="1619250" algn="l"/>
                <a:tab pos="2076450" algn="l"/>
                <a:tab pos="2533650" algn="l"/>
                <a:tab pos="2990850" algn="l"/>
                <a:tab pos="3448050" algn="l"/>
                <a:tab pos="3905250" algn="l"/>
                <a:tab pos="4362450" algn="l"/>
                <a:tab pos="4819650" algn="l"/>
                <a:tab pos="5276850" algn="l"/>
                <a:tab pos="5734050" algn="l"/>
                <a:tab pos="6191250" algn="l"/>
                <a:tab pos="6648450" algn="l"/>
                <a:tab pos="7105650" algn="l"/>
                <a:tab pos="7562850" algn="l"/>
                <a:tab pos="8020050" algn="l"/>
                <a:tab pos="8477250" algn="l"/>
                <a:tab pos="8934450" algn="l"/>
                <a:tab pos="9391650" algn="l"/>
              </a:tabLst>
              <a:defRPr sz="2400">
                <a:solidFill>
                  <a:srgbClr val="000000"/>
                </a:solidFill>
              </a:defRPr>
            </a:lvl1pPr>
            <a:lvl2pPr marL="704850" lvl="1" indent="-247650">
              <a:lnSpc>
                <a:spcPct val="87000"/>
              </a:lnSpc>
              <a:spcBef>
                <a:spcPts val="550"/>
              </a:spcBef>
              <a:buClr>
                <a:srgbClr val="006699"/>
              </a:buClr>
              <a:buSzPct val="130000"/>
              <a:buFont typeface="Arial" charset="0"/>
              <a:buChar char="•"/>
              <a:tabLst>
                <a:tab pos="247650" algn="l"/>
                <a:tab pos="704850" algn="l"/>
                <a:tab pos="1162050" algn="l"/>
                <a:tab pos="1619250" algn="l"/>
                <a:tab pos="2076450" algn="l"/>
                <a:tab pos="2533650" algn="l"/>
                <a:tab pos="2990850" algn="l"/>
                <a:tab pos="3448050" algn="l"/>
                <a:tab pos="3905250" algn="l"/>
                <a:tab pos="4362450" algn="l"/>
                <a:tab pos="4819650" algn="l"/>
                <a:tab pos="5276850" algn="l"/>
                <a:tab pos="5734050" algn="l"/>
                <a:tab pos="6191250" algn="l"/>
                <a:tab pos="6648450" algn="l"/>
                <a:tab pos="7105650" algn="l"/>
                <a:tab pos="7562850" algn="l"/>
                <a:tab pos="8020050" algn="l"/>
                <a:tab pos="8477250" algn="l"/>
                <a:tab pos="8934450" algn="l"/>
                <a:tab pos="9391650" algn="l"/>
              </a:tabLst>
              <a:defRPr sz="2400">
                <a:solidFill>
                  <a:srgbClr val="000000"/>
                </a:solidFill>
              </a:defRPr>
            </a:lvl2pPr>
          </a:lstStyle>
          <a:p>
            <a:r>
              <a:rPr lang="en-US" sz="1800" dirty="0" smtClean="0"/>
              <a:t>Sacrifice heavy ions to create mono-energetic proton bunch</a:t>
            </a:r>
          </a:p>
          <a:p>
            <a:r>
              <a:rPr lang="en-US" sz="1800" dirty="0"/>
              <a:t>A quasi-</a:t>
            </a:r>
            <a:r>
              <a:rPr lang="en-US" sz="1800" dirty="0" err="1"/>
              <a:t>monoenergetic</a:t>
            </a:r>
            <a:r>
              <a:rPr lang="en-US" sz="1800" dirty="0"/>
              <a:t> proton beam is obtained with density about 0.25n</a:t>
            </a:r>
            <a:r>
              <a:rPr lang="en-US" sz="1800" baseline="-25000" dirty="0"/>
              <a:t>c</a:t>
            </a:r>
            <a:r>
              <a:rPr lang="en-US" sz="1800" dirty="0"/>
              <a:t>,peak energy 18MeV, and particle number 10</a:t>
            </a:r>
            <a:r>
              <a:rPr lang="en-US" sz="1800" baseline="30000" dirty="0"/>
              <a:t>8   </a:t>
            </a:r>
            <a:endParaRPr lang="en-US" sz="1800" baseline="30000" dirty="0" smtClean="0"/>
          </a:p>
          <a:p>
            <a:endParaRPr lang="en-US" sz="1800" dirty="0"/>
          </a:p>
          <a:p>
            <a:pPr marL="0" indent="0" algn="r">
              <a:buNone/>
            </a:pPr>
            <a:r>
              <a:rPr lang="en-US" sz="1400" i="1" dirty="0" err="1" smtClean="0"/>
              <a:t>Qiao</a:t>
            </a:r>
            <a:r>
              <a:rPr lang="en-US" sz="1400" i="1" dirty="0" smtClean="0"/>
              <a:t>, </a:t>
            </a:r>
            <a:r>
              <a:rPr lang="en-US" sz="1400" i="1" dirty="0" err="1" smtClean="0"/>
              <a:t>Karmakar</a:t>
            </a:r>
            <a:r>
              <a:rPr lang="en-US" sz="1400" i="1" dirty="0" smtClean="0"/>
              <a:t>, Gibbon,  </a:t>
            </a:r>
            <a:r>
              <a:rPr lang="en-US" sz="1400" i="1" dirty="0"/>
              <a:t>PRL </a:t>
            </a:r>
            <a:r>
              <a:rPr lang="en-GB" sz="1400" b="1" i="1" dirty="0"/>
              <a:t>105</a:t>
            </a:r>
            <a:r>
              <a:rPr lang="en-GB" sz="1400" i="1" dirty="0"/>
              <a:t>, 155002 (</a:t>
            </a:r>
            <a:r>
              <a:rPr lang="en-GB" sz="1400" i="1" dirty="0" smtClean="0"/>
              <a:t>2010</a:t>
            </a:r>
            <a:r>
              <a:rPr lang="en-GB" sz="1400" dirty="0" smtClean="0"/>
              <a:t>)</a:t>
            </a:r>
            <a:endParaRPr lang="en-GB" sz="1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/>
              <a:t>Ion acceleration from thin foil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1600" dirty="0" smtClean="0"/>
              <a:t>The Leaky Light Sail: few nm foil</a:t>
            </a:r>
            <a:endParaRPr lang="en-IN" sz="1600" dirty="0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6053559" y="1750437"/>
            <a:ext cx="2928395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800" u="sng" dirty="0" err="1">
                <a:solidFill>
                  <a:srgbClr val="0070C0"/>
                </a:solidFill>
              </a:rPr>
              <a:t>Nanofoil</a:t>
            </a:r>
            <a:r>
              <a:rPr lang="en-US" sz="1800" u="sng" dirty="0">
                <a:solidFill>
                  <a:srgbClr val="0070C0"/>
                </a:solidFill>
              </a:rPr>
              <a:t> target:</a:t>
            </a:r>
            <a:r>
              <a:rPr lang="en-US" sz="1800" dirty="0"/>
              <a:t> </a:t>
            </a:r>
            <a:endParaRPr lang="en-US" sz="1800" dirty="0" smtClean="0"/>
          </a:p>
          <a:p>
            <a:r>
              <a:rPr lang="en-US" sz="1800" dirty="0" smtClean="0"/>
              <a:t>electron </a:t>
            </a:r>
            <a:r>
              <a:rPr lang="en-US" sz="1800" dirty="0"/>
              <a:t>density n</a:t>
            </a:r>
            <a:r>
              <a:rPr lang="en-US" sz="1800" baseline="-25000" dirty="0"/>
              <a:t>e0</a:t>
            </a:r>
            <a:r>
              <a:rPr lang="en-US" sz="1800" dirty="0"/>
              <a:t>=200n</a:t>
            </a:r>
            <a:r>
              <a:rPr lang="en-US" sz="1800" baseline="-25000" dirty="0"/>
              <a:t>c</a:t>
            </a:r>
            <a:r>
              <a:rPr lang="en-US" sz="1800" dirty="0"/>
              <a:t>, thickness </a:t>
            </a:r>
            <a:r>
              <a:rPr lang="en-US" sz="1800" dirty="0" smtClean="0"/>
              <a:t>l</a:t>
            </a:r>
            <a:r>
              <a:rPr lang="en-US" sz="1800" baseline="-25000" dirty="0" smtClean="0"/>
              <a:t>0</a:t>
            </a:r>
            <a:r>
              <a:rPr lang="en-US" sz="1800" dirty="0" smtClean="0"/>
              <a:t>=8nm&lt;</a:t>
            </a:r>
            <a:r>
              <a:rPr lang="en-US" sz="1800" dirty="0" err="1" smtClean="0"/>
              <a:t>l</a:t>
            </a:r>
            <a:r>
              <a:rPr lang="en-US" sz="1800" baseline="-25000" dirty="0" err="1" smtClean="0"/>
              <a:t>s</a:t>
            </a:r>
            <a:endParaRPr lang="en-US" sz="1800" baseline="-25000" dirty="0" smtClean="0"/>
          </a:p>
          <a:p>
            <a:pPr>
              <a:buFont typeface="Times" pitchFamily="84" charset="0"/>
              <a:buNone/>
            </a:pPr>
            <a:r>
              <a:rPr lang="en-US" sz="1800" dirty="0" smtClean="0"/>
              <a:t>C</a:t>
            </a:r>
            <a:r>
              <a:rPr lang="en-US" sz="1800" baseline="30000" dirty="0" smtClean="0"/>
              <a:t>6</a:t>
            </a:r>
            <a:r>
              <a:rPr lang="en-US" sz="1800" baseline="30000" dirty="0"/>
              <a:t>+</a:t>
            </a:r>
            <a:r>
              <a:rPr lang="en-US" sz="1800" dirty="0"/>
              <a:t> and H</a:t>
            </a:r>
            <a:r>
              <a:rPr lang="en-US" sz="1800" baseline="30000" dirty="0"/>
              <a:t>+</a:t>
            </a:r>
            <a:r>
              <a:rPr lang="en-US" sz="1800" dirty="0"/>
              <a:t> : n</a:t>
            </a:r>
            <a:r>
              <a:rPr lang="en-US" sz="1800" baseline="-25000" dirty="0"/>
              <a:t>ic0</a:t>
            </a:r>
            <a:r>
              <a:rPr lang="en-US" sz="1800" dirty="0"/>
              <a:t>=32.65 </a:t>
            </a:r>
            <a:r>
              <a:rPr lang="en-US" sz="1800" dirty="0" err="1"/>
              <a:t>n</a:t>
            </a:r>
            <a:r>
              <a:rPr lang="en-US" sz="1800" baseline="-25000" dirty="0" err="1"/>
              <a:t>c</a:t>
            </a:r>
            <a:r>
              <a:rPr lang="en-US" sz="1800" dirty="0"/>
              <a:t>, n</a:t>
            </a:r>
            <a:r>
              <a:rPr lang="en-US" sz="1800" baseline="-25000" dirty="0"/>
              <a:t>ip0</a:t>
            </a:r>
            <a:r>
              <a:rPr lang="en-US" sz="1800" dirty="0"/>
              <a:t>=4.1n</a:t>
            </a:r>
            <a:r>
              <a:rPr lang="en-US" sz="1800" baseline="-25000" dirty="0"/>
              <a:t>c</a:t>
            </a:r>
            <a:r>
              <a:rPr lang="en-US" sz="1800" dirty="0"/>
              <a:t> with n</a:t>
            </a:r>
            <a:r>
              <a:rPr lang="en-US" sz="1800" baseline="-25000" dirty="0"/>
              <a:t>ic0</a:t>
            </a:r>
            <a:r>
              <a:rPr lang="en-US" sz="1800" dirty="0"/>
              <a:t>:n</a:t>
            </a:r>
            <a:r>
              <a:rPr lang="en-US" sz="1800" baseline="-25000" dirty="0"/>
              <a:t>ip0</a:t>
            </a:r>
            <a:r>
              <a:rPr lang="en-US" sz="1800" dirty="0"/>
              <a:t>=8:1</a:t>
            </a:r>
          </a:p>
          <a:p>
            <a:pPr>
              <a:buFont typeface="Times" pitchFamily="84" charset="0"/>
              <a:buNone/>
            </a:pPr>
            <a:endParaRPr lang="en-US" sz="1800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AVESELECTION" val="True"/>
</p:tagLst>
</file>

<file path=ppt/theme/theme1.xml><?xml version="1.0" encoding="utf-8"?>
<a:theme xmlns:a="http://schemas.openxmlformats.org/drawingml/2006/main" name="1_Standarddesign">
  <a:themeElements>
    <a:clrScheme name="1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1_Standard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1234</TotalTime>
  <Words>1357</Words>
  <Application>Microsoft Office PowerPoint</Application>
  <PresentationFormat>On-screen Show (4:3)</PresentationFormat>
  <Paragraphs>218</Paragraphs>
  <Slides>26</Slides>
  <Notes>9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1_Standarddesign</vt:lpstr>
      <vt:lpstr>Laser Plasma interactions at Relativistic Intensities</vt:lpstr>
      <vt:lpstr>SimLab Plasma Physics at JSC: EMMI cooperation</vt:lpstr>
      <vt:lpstr>Laser technology progress: Various regimes of interaction</vt:lpstr>
      <vt:lpstr>Short pulse laser interactions with solid targets  </vt:lpstr>
      <vt:lpstr>PowerPoint Presentation</vt:lpstr>
      <vt:lpstr>Ion acceleration from thin foil: Radiation pressure acceleration (RPA)</vt:lpstr>
      <vt:lpstr>RPA scenarios</vt:lpstr>
      <vt:lpstr>Ion acceleration from thin foil: Thick vs. Thin Foils RPA scenarios: The Leaky Light Sail regime</vt:lpstr>
      <vt:lpstr>Ion acceleration from thin foil The Leaky Light Sail: few nm foil</vt:lpstr>
      <vt:lpstr>Probing the LLS regime of RPA GSI-Jena Expt with multi-species nanofoils</vt:lpstr>
      <vt:lpstr>Probing the LLS regime of RPA Ion energy spectra from parylene foils</vt:lpstr>
      <vt:lpstr>Probing the LLS regime of RPA: 2D EPOCH simulations Analysing ion densities near laser axis</vt:lpstr>
      <vt:lpstr>Probing the LLS regime of RPA: 2D EPOCH simulations  Ion energy distribution</vt:lpstr>
      <vt:lpstr>RPA with long pulse: Phelix proposed expt.</vt:lpstr>
      <vt:lpstr>RPA with long pulse: Phelix proposed expt.</vt:lpstr>
      <vt:lpstr>PowerPoint Presentation</vt:lpstr>
      <vt:lpstr>Magnetic field generation: ultra-short pulse Laboratory astrophysics conditions</vt:lpstr>
      <vt:lpstr>Strong magnetic field generation: long pulse Laboratory astrophysics conditions</vt:lpstr>
      <vt:lpstr>PowerPoint Presentation</vt:lpstr>
      <vt:lpstr>Laser Driven High-Power T-ray sources</vt:lpstr>
      <vt:lpstr>Laser Driven High-Power T-ray sources Investigating the source of THz radiation</vt:lpstr>
      <vt:lpstr>Laser driven K-alpha generation:  Effect of hot electron refluxing </vt:lpstr>
      <vt:lpstr>Laser driven K-alpha generation:  Effect of hot electron refluxing </vt:lpstr>
      <vt:lpstr>Laser driven K-alpha generation:  Effect of hot electron refluxing </vt:lpstr>
      <vt:lpstr>In a nutshell</vt:lpstr>
      <vt:lpstr>JUQUEEN @Juelich -   the 5th fastest supercomputer in the world. </vt:lpstr>
    </vt:vector>
  </TitlesOfParts>
  <Company>Forschungszentrum Jülich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EMMI Physics Days</dc:title>
  <dc:creator>Anupam Karmakar</dc:creator>
  <cp:lastModifiedBy>Anupam Karmakar</cp:lastModifiedBy>
  <cp:revision>594</cp:revision>
  <cp:lastPrinted>2010-05-25T07:01:15Z</cp:lastPrinted>
  <dcterms:created xsi:type="dcterms:W3CDTF">2010-05-25T07:00:31Z</dcterms:created>
  <dcterms:modified xsi:type="dcterms:W3CDTF">2012-11-13T10:16:36Z</dcterms:modified>
</cp:coreProperties>
</file>