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theme/theme11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Microsoft___1.bin" ContentType="application/vnd.openxmlformats-officedocument.oleObject"/>
  <Override PartName="/ppt/embeddings/Microsoft___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  <p:sldMasterId id="2147483787" r:id="rId2"/>
    <p:sldMasterId id="2147484074" r:id="rId3"/>
    <p:sldMasterId id="2147484079" r:id="rId4"/>
    <p:sldMasterId id="2147484083" r:id="rId5"/>
    <p:sldMasterId id="2147484085" r:id="rId6"/>
    <p:sldMasterId id="2147484109" r:id="rId7"/>
    <p:sldMasterId id="2147484145" r:id="rId8"/>
    <p:sldMasterId id="2147484157" r:id="rId9"/>
    <p:sldMasterId id="2147484172" r:id="rId10"/>
    <p:sldMasterId id="2147484184" r:id="rId11"/>
    <p:sldMasterId id="2147484200" r:id="rId12"/>
    <p:sldMasterId id="2147484205" r:id="rId13"/>
  </p:sldMasterIdLst>
  <p:notesMasterIdLst>
    <p:notesMasterId r:id="rId67"/>
  </p:notesMasterIdLst>
  <p:handoutMasterIdLst>
    <p:handoutMasterId r:id="rId68"/>
  </p:handoutMasterIdLst>
  <p:sldIdLst>
    <p:sldId id="355" r:id="rId14"/>
    <p:sldId id="356" r:id="rId15"/>
    <p:sldId id="357" r:id="rId16"/>
    <p:sldId id="315" r:id="rId17"/>
    <p:sldId id="351" r:id="rId18"/>
    <p:sldId id="366" r:id="rId19"/>
    <p:sldId id="352" r:id="rId20"/>
    <p:sldId id="361" r:id="rId21"/>
    <p:sldId id="318" r:id="rId22"/>
    <p:sldId id="320" r:id="rId23"/>
    <p:sldId id="321" r:id="rId24"/>
    <p:sldId id="358" r:id="rId25"/>
    <p:sldId id="364" r:id="rId26"/>
    <p:sldId id="365" r:id="rId27"/>
    <p:sldId id="367" r:id="rId28"/>
    <p:sldId id="362" r:id="rId29"/>
    <p:sldId id="370" r:id="rId30"/>
    <p:sldId id="369" r:id="rId31"/>
    <p:sldId id="353" r:id="rId32"/>
    <p:sldId id="371" r:id="rId33"/>
    <p:sldId id="373" r:id="rId34"/>
    <p:sldId id="368" r:id="rId35"/>
    <p:sldId id="375" r:id="rId36"/>
    <p:sldId id="377" r:id="rId37"/>
    <p:sldId id="299" r:id="rId38"/>
    <p:sldId id="378" r:id="rId39"/>
    <p:sldId id="379" r:id="rId40"/>
    <p:sldId id="374" r:id="rId41"/>
    <p:sldId id="333" r:id="rId42"/>
    <p:sldId id="380" r:id="rId43"/>
    <p:sldId id="295" r:id="rId44"/>
    <p:sldId id="340" r:id="rId45"/>
    <p:sldId id="304" r:id="rId46"/>
    <p:sldId id="325" r:id="rId47"/>
    <p:sldId id="332" r:id="rId48"/>
    <p:sldId id="331" r:id="rId49"/>
    <p:sldId id="337" r:id="rId50"/>
    <p:sldId id="338" r:id="rId51"/>
    <p:sldId id="339" r:id="rId52"/>
    <p:sldId id="334" r:id="rId53"/>
    <p:sldId id="335" r:id="rId54"/>
    <p:sldId id="336" r:id="rId55"/>
    <p:sldId id="328" r:id="rId56"/>
    <p:sldId id="349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76" r:id="rId66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D4836"/>
    <a:srgbClr val="E980E3"/>
    <a:srgbClr val="E9B7CC"/>
    <a:srgbClr val="FF9C6B"/>
    <a:srgbClr val="152042"/>
    <a:srgbClr val="DFE2F8"/>
    <a:srgbClr val="172345"/>
    <a:srgbClr val="FF60BB"/>
    <a:srgbClr val="9AD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42" autoAdjust="0"/>
  </p:normalViewPr>
  <p:slideViewPr>
    <p:cSldViewPr snapToGrid="0" snapToObjects="1">
      <p:cViewPr>
        <p:scale>
          <a:sx n="100" d="100"/>
          <a:sy n="100" d="100"/>
        </p:scale>
        <p:origin x="-10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73" Type="http://schemas.openxmlformats.org/officeDocument/2006/relationships/tableStyles" Target="tableStyles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FE8FDC4-FCC1-A841-8CF3-2FC4FAD92632}" type="datetime1">
              <a:rPr lang="ja-JP" altLang="en-US"/>
              <a:pPr>
                <a:defRPr/>
              </a:pPr>
              <a:t>2012/11/13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F7D34DB-557D-6448-B9C7-E8329F0652A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6168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082AE026-9CA4-1647-8AA1-91B73CBBDF48}" type="datetime1">
              <a:rPr lang="ja-JP" altLang="en-US"/>
              <a:pPr>
                <a:defRPr/>
              </a:pPr>
              <a:t>2012/11/13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0FD134CC-32C0-0645-8C05-9E9EB0D57C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848282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pitchFamily="-107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30+5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20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altLang="ja-JP" sz="300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ja-JP" altLang="en-US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我田引水でゆく</a:t>
            </a:r>
            <a:endParaRPr lang="en-US" altLang="ja-JP" sz="300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Nuclear chart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2D =&gt; 3D  adding one axis i.e. the energy  (difference from the “standard” ?)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altLang="ja-JP" sz="300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Nuclear matter (never reached in real life   cf. neutron stars)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   matter properties 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 finite nucleus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altLang="ja-JP" sz="300" baseline="0" dirty="0" smtClean="0">
              <a:latin typeface="Arial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One of the interest: neutron-rich matter   e.g. Again neutron stars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    RIBF,  (FAIR NUSTAR, FRIB…</a:t>
            </a:r>
            <a:r>
              <a:rPr lang="ja-JP" altLang="en-US" sz="300" baseline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）：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changing n-p difference or ratio  of “nuclear matter” in a broad sense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altLang="ja-JP" sz="300" baseline="0" dirty="0" smtClean="0">
              <a:latin typeface="Arial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A Naïve thought: from study of n-rich nuclei  e.g. energy of (</a:t>
            </a:r>
            <a:r>
              <a:rPr lang="en-US" altLang="ja-JP" sz="300" baseline="0" dirty="0" err="1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isoscalar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) monopole resonance – failed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   --- related to neutron halo mechanism   =&gt; decoupling  </a:t>
            </a:r>
            <a:r>
              <a:rPr lang="ja-JP" altLang="ja-JP" sz="300" baseline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　</a:t>
            </a:r>
            <a:r>
              <a:rPr lang="ja-JP" altLang="en-US" sz="300" baseline="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　</a:t>
            </a:r>
            <a:endParaRPr lang="en-US" altLang="ja-JP" sz="300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z="150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7411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17B5A4-98C8-F54B-9BA6-B9C2C690348B}" type="slidenum">
              <a:rPr lang="ja-JP" altLang="en-US" sz="1200">
                <a:solidFill>
                  <a:srgbClr val="000000"/>
                </a:solidFill>
              </a:rPr>
              <a:pPr/>
              <a:t>21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3F450F9-2B69-1D40-B03A-08813262A99B}" type="slidenum">
              <a:rPr lang="en-US" altLang="ja-JP" sz="1200">
                <a:solidFill>
                  <a:srgbClr val="000000"/>
                </a:solidFill>
              </a:rPr>
              <a:pPr algn="r"/>
              <a:t>25</a:t>
            </a:fld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829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  <p:sp>
        <p:nvSpPr>
          <p:cNvPr id="82948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0070A74-2BF1-BC48-97EF-9C5CEA92C1AF}" type="slidenum">
              <a:rPr lang="en-US" altLang="ja-JP" sz="1200">
                <a:solidFill>
                  <a:srgbClr val="000000"/>
                </a:solidFill>
              </a:rPr>
              <a:pPr algn="r"/>
              <a:t>25</a:t>
            </a:fld>
            <a:endParaRPr lang="en-US" altLang="ja-JP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Here</a:t>
            </a:r>
            <a:r>
              <a:rPr kumimoji="1" lang="en-US" altLang="ja-JP" baseline="0" dirty="0" smtClean="0"/>
              <a:t> the isotope and </a:t>
            </a:r>
            <a:r>
              <a:rPr kumimoji="1" lang="en-US" altLang="ja-JP" baseline="0" dirty="0" err="1" smtClean="0"/>
              <a:t>isotone</a:t>
            </a:r>
            <a:r>
              <a:rPr kumimoji="1" lang="en-US" altLang="ja-JP" baseline="0" dirty="0" smtClean="0"/>
              <a:t> dependence of B(E2), 2+ energy, and the double ratio. Again the double ratio of 28S is much larger than unity, indicating the emergence of new magic number Z=16. For N=12 isotones, and 30-36S, the double ratios are almost unity, showing the normal collective </a:t>
            </a:r>
            <a:r>
              <a:rPr kumimoji="1" lang="en-US" altLang="ja-JP" baseline="0" dirty="0" err="1" smtClean="0"/>
              <a:t>excitations.At</a:t>
            </a:r>
            <a:r>
              <a:rPr kumimoji="1" lang="en-US" altLang="ja-JP" baseline="0" dirty="0" smtClean="0"/>
              <a:t> 38S and 40S, the they are larger than unity. They are caused by the neutron skin effect originated from the Z=16 </a:t>
            </a:r>
            <a:r>
              <a:rPr kumimoji="1" lang="en-US" altLang="ja-JP" baseline="0" dirty="0" err="1" smtClean="0"/>
              <a:t>subshell</a:t>
            </a:r>
            <a:r>
              <a:rPr kumimoji="1" lang="en-US" altLang="ja-JP" baseline="0" dirty="0" smtClean="0"/>
              <a:t> closure emerging at around this sulfur isotopes. At 28S, you can see sudden increase of the double ratio. It shows a sudden change of the structure at 28S. As I mentioned before, the neutron dominance in 28S can be understood if 28S is the singly magic nucleus. And this sudden increase may corresponds to the emergence of new magic number Z=16 at the proton-rich nucleus 28S.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8D4BC-BF0D-1F4D-8F4E-197E861CA071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27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08850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8B9D7D-80AE-A84C-99EE-4A9FE34DB366}" type="slidenum">
              <a:rPr lang="en-US" altLang="ja-JP" sz="1200">
                <a:solidFill>
                  <a:srgbClr val="000000"/>
                </a:solidFill>
              </a:rPr>
              <a:pPr algn="r"/>
              <a:t>31</a:t>
            </a:fld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0F26828-367C-9A42-A82A-8F865B701EA4}" type="slidenum">
              <a:rPr lang="en-US" altLang="ja-JP" sz="1200">
                <a:solidFill>
                  <a:srgbClr val="000000"/>
                </a:solidFill>
              </a:rPr>
              <a:pPr algn="r"/>
              <a:t>31</a:t>
            </a:fld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algn="r" defTabSz="914400" eaLnBrk="1" hangingPunct="1"/>
            <a:fld id="{9FA46FBD-CDCB-BC4B-BD8B-F3D5EF3568AF}" type="slidenum">
              <a:rPr lang="en-US" altLang="ja-JP" sz="1200" smtClean="0">
                <a:solidFill>
                  <a:srgbClr val="000000"/>
                </a:solidFill>
                <a:ea typeface="MS PGothic" charset="0"/>
                <a:cs typeface="MS PGothic" charset="0"/>
              </a:rPr>
              <a:pPr algn="r" defTabSz="914400" eaLnBrk="1" hangingPunct="1"/>
              <a:t>37</a:t>
            </a:fld>
            <a:endParaRPr lang="en-US" altLang="ja-JP" sz="1200" smtClean="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>
              <a:buFontTx/>
              <a:buAutoNum type="arabicParenR"/>
            </a:pPr>
            <a:endParaRPr lang="en-US" altLang="ja-JP" sz="2000"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>
              <a:buFont typeface="Calibri" charset="0"/>
              <a:buAutoNum type="arabicPeriod"/>
            </a:pPr>
            <a:endParaRPr lang="en-US" altLang="ja-JP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fld id="{EF7611E9-41F2-EA40-BC50-3564B882E2DF}" type="slidenum">
              <a:rPr lang="en-US" altLang="ja-JP" sz="1200">
                <a:latin typeface="Times" charset="0"/>
                <a:ea typeface="Osaka" charset="0"/>
                <a:cs typeface="Osaka" charset="0"/>
              </a:rPr>
              <a:pPr eaLnBrk="1" hangingPunct="1"/>
              <a:t>40</a:t>
            </a:fld>
            <a:endParaRPr lang="en-US" altLang="ja-JP" sz="120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fld id="{EF7611E9-41F2-EA40-BC50-3564B882E2DF}" type="slidenum">
              <a:rPr lang="en-US" altLang="ja-JP" sz="1200">
                <a:latin typeface="Times" charset="0"/>
                <a:ea typeface="Osaka" charset="0"/>
                <a:cs typeface="Osaka" charset="0"/>
              </a:rPr>
              <a:pPr eaLnBrk="1" hangingPunct="1"/>
              <a:t>42</a:t>
            </a:fld>
            <a:endParaRPr lang="en-US" altLang="ja-JP" sz="120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To evaluate</a:t>
            </a:r>
            <a:r>
              <a:rPr kumimoji="1" lang="en-US" altLang="ja-JP" baseline="0" dirty="0" smtClean="0"/>
              <a:t> this hypothesis, we extracted the double ratio </a:t>
            </a:r>
            <a:r>
              <a:rPr kumimoji="1" lang="en-US" altLang="ja-JP" baseline="0" dirty="0" err="1" smtClean="0"/>
              <a:t>Mn</a:t>
            </a:r>
            <a:r>
              <a:rPr kumimoji="1" lang="en-US" altLang="ja-JP" baseline="0" dirty="0" smtClean="0"/>
              <a:t>/Mp/(N/Z). </a:t>
            </a:r>
            <a:r>
              <a:rPr kumimoji="1" lang="en-US" altLang="ja-JP" baseline="0" dirty="0" err="1" smtClean="0"/>
              <a:t>Mn</a:t>
            </a:r>
            <a:r>
              <a:rPr kumimoji="1" lang="en-US" altLang="ja-JP" baseline="0" dirty="0" smtClean="0"/>
              <a:t> and Mp are the neutron or proton transition matrix amplitude, and N, neuron number, Z the atomic number. This double ratio corresponds to the relative contribution of </a:t>
            </a:r>
            <a:r>
              <a:rPr kumimoji="1" lang="en-US" altLang="ja-JP" baseline="0" dirty="0" err="1" smtClean="0"/>
              <a:t>p/n</a:t>
            </a:r>
            <a:r>
              <a:rPr kumimoji="1" lang="en-US" altLang="ja-JP" baseline="0" dirty="0" smtClean="0"/>
              <a:t> to a </a:t>
            </a:r>
            <a:r>
              <a:rPr kumimoji="1" lang="en-US" altLang="ja-JP" baseline="0" dirty="0" err="1" smtClean="0"/>
              <a:t>transtion</a:t>
            </a:r>
            <a:r>
              <a:rPr kumimoji="1" lang="en-US" altLang="ja-JP" baseline="0" dirty="0" smtClean="0"/>
              <a:t>. If it’s larger than unity, the transition is neutron dominant. And neutron </a:t>
            </a:r>
            <a:r>
              <a:rPr kumimoji="1" lang="en-US" altLang="ja-JP" baseline="0" dirty="0" err="1" smtClean="0"/>
              <a:t>dominat</a:t>
            </a:r>
            <a:r>
              <a:rPr kumimoji="1" lang="en-US" altLang="ja-JP" baseline="0" dirty="0" smtClean="0"/>
              <a:t> excitation is typical phenomena for the singly magic nuclei.</a:t>
            </a:r>
            <a:r>
              <a:rPr kumimoji="1" lang="ja-JP" altLang="en-US" baseline="0" dirty="0" smtClean="0"/>
              <a:t> </a:t>
            </a:r>
            <a:r>
              <a:rPr kumimoji="1" lang="en-US" altLang="ja-JP" baseline="0" dirty="0" smtClean="0"/>
              <a:t>Mp is related to B(E2) by this formula, and </a:t>
            </a:r>
            <a:r>
              <a:rPr kumimoji="1" lang="en-US" altLang="ja-JP" baseline="0" dirty="0" err="1" smtClean="0"/>
              <a:t>Mn</a:t>
            </a:r>
            <a:r>
              <a:rPr kumimoji="1" lang="en-US" altLang="ja-JP" baseline="0" dirty="0" smtClean="0"/>
              <a:t> is obtained from the Mp value of mirror partner 28Mg, assuming the </a:t>
            </a:r>
            <a:r>
              <a:rPr kumimoji="1" lang="en-US" altLang="ja-JP" baseline="0" dirty="0" err="1" smtClean="0"/>
              <a:t>isospin</a:t>
            </a:r>
            <a:r>
              <a:rPr kumimoji="1" lang="en-US" altLang="ja-JP" baseline="0" dirty="0" smtClean="0"/>
              <a:t> symmetry.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8D4BC-BF0D-1F4D-8F4E-197E861CA071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44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9526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4BB032-1F64-034A-88E4-85D6006F576A}" type="slidenum">
              <a:rPr lang="en-US" altLang="ja-JP" sz="1200"/>
              <a:pPr/>
              <a:t>45</a:t>
            </a:fld>
            <a:endParaRPr lang="en-US" altLang="ja-JP" sz="120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00163" y="801688"/>
            <a:ext cx="4259262" cy="3194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5375" y="4352925"/>
            <a:ext cx="5270500" cy="43973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6" rIns="91431" bIns="45716"/>
          <a:lstStyle/>
          <a:p>
            <a:pPr>
              <a:spcBef>
                <a:spcPct val="0"/>
              </a:spcBef>
            </a:pPr>
            <a:endParaRPr lang="ja-JP" altLang="en-US">
              <a:solidFill>
                <a:srgbClr val="000000"/>
              </a:solidFill>
              <a:latin typeface="ＭＳ 明朝" charset="0"/>
              <a:ea typeface="ＭＳ 明朝" charset="0"/>
              <a:cs typeface="ＭＳ 明朝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820901-EFA4-A846-9F37-0BFAACD5F36E}" type="slidenum">
              <a:rPr lang="en-US" altLang="ja-JP" sz="12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pPr/>
              <a:t>4</a:t>
            </a:fld>
            <a:endParaRPr lang="en-US" altLang="ja-JP" sz="12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0F2725-50C2-AA48-A08A-C2D489ABE5E2}" type="slidenum">
              <a:rPr lang="en-US" altLang="ja-JP" sz="1200"/>
              <a:pPr/>
              <a:t>46</a:t>
            </a:fld>
            <a:endParaRPr lang="en-US" altLang="ja-JP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00163" y="801688"/>
            <a:ext cx="4259262" cy="3194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5375" y="4352925"/>
            <a:ext cx="5270500" cy="43973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6" rIns="91431" bIns="45716"/>
          <a:lstStyle/>
          <a:p>
            <a:pPr>
              <a:spcBef>
                <a:spcPct val="0"/>
              </a:spcBef>
            </a:pPr>
            <a:endParaRPr lang="ja-JP" altLang="en-US">
              <a:solidFill>
                <a:srgbClr val="000000"/>
              </a:solidFill>
              <a:latin typeface="ＭＳ 明朝" charset="0"/>
              <a:ea typeface="ＭＳ 明朝" charset="0"/>
              <a:cs typeface="ＭＳ 明朝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6481F7-36F0-1940-8793-220151D78A73}" type="slidenum">
              <a:rPr lang="en-US" altLang="ja-JP" sz="1200"/>
              <a:pPr/>
              <a:t>47</a:t>
            </a:fld>
            <a:endParaRPr lang="en-US" altLang="ja-JP" sz="1200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00163" y="801688"/>
            <a:ext cx="4259262" cy="3194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5375" y="4352925"/>
            <a:ext cx="5270500" cy="43973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6" rIns="91431" bIns="45716"/>
          <a:lstStyle/>
          <a:p>
            <a:pPr>
              <a:spcBef>
                <a:spcPct val="0"/>
              </a:spcBef>
            </a:pPr>
            <a:endParaRPr lang="ja-JP" altLang="en-US">
              <a:solidFill>
                <a:srgbClr val="000000"/>
              </a:solidFill>
              <a:latin typeface="ＭＳ 明朝" charset="0"/>
              <a:ea typeface="ＭＳ 明朝" charset="0"/>
              <a:cs typeface="ＭＳ 明朝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706D95-D2D6-6448-B484-FB00A1401718}" type="slidenum">
              <a:rPr lang="en-US" altLang="ja-JP" sz="1200">
                <a:solidFill>
                  <a:srgbClr val="000000"/>
                </a:solidFill>
              </a:rPr>
              <a:pPr/>
              <a:t>48</a:t>
            </a:fld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  <p:sp>
        <p:nvSpPr>
          <p:cNvPr id="59396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9B6B5D5-B8CF-964E-A70A-3ECE3AA24F25}" type="slidenum">
              <a:rPr lang="en-US" altLang="ja-JP" sz="1200">
                <a:solidFill>
                  <a:srgbClr val="000000"/>
                </a:solidFill>
                <a:latin typeface="Calibri" charset="0"/>
              </a:rPr>
              <a:pPr algn="r"/>
              <a:t>48</a:t>
            </a:fld>
            <a:endParaRPr lang="en-US" altLang="ja-JP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5C00E5-C99B-3E4A-B623-F1458BA89FDB}" type="slidenum">
              <a:rPr lang="en-US" altLang="ja-JP" sz="1200">
                <a:latin typeface="Calibri" charset="0"/>
              </a:rPr>
              <a:pPr/>
              <a:t>52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68A852-8978-1F41-BE21-BB92BBF8C062}" type="slidenum">
              <a:rPr lang="en-US" altLang="ja-JP" sz="12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pPr/>
              <a:t>53</a:t>
            </a:fld>
            <a:endParaRPr lang="en-US" altLang="ja-JP" sz="120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8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39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68CD7E-A51E-DE4A-A9E5-6F797810B1B8}" type="slidenum">
              <a:rPr lang="ja-JP" altLang="en-US" sz="1200">
                <a:solidFill>
                  <a:srgbClr val="000000"/>
                </a:solidFill>
                <a:latin typeface="Calibri" charset="0"/>
              </a:rPr>
              <a:pPr/>
              <a:t>7</a:t>
            </a:fld>
            <a:endParaRPr lang="ja-JP" alt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6347B4-64D1-F04D-8AD7-38E78EC07C3C}" type="slidenum">
              <a:rPr lang="en-US" altLang="ja-JP" sz="1200">
                <a:solidFill>
                  <a:srgbClr val="000000"/>
                </a:solidFill>
                <a:latin typeface="Calibri" charset="0"/>
              </a:rPr>
              <a:pPr/>
              <a:t>8</a:t>
            </a:fld>
            <a:endParaRPr lang="en-US" altLang="ja-JP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137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90625" y="706438"/>
            <a:ext cx="4527550" cy="33956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31863" y="4313238"/>
            <a:ext cx="5046662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9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4B7F14-C968-454A-B418-0E3794B35BF8}" type="slidenum">
              <a:rPr lang="ja-JP" altLang="en-US" sz="1200">
                <a:solidFill>
                  <a:srgbClr val="000000"/>
                </a:solidFill>
                <a:latin typeface="Calibri" charset="0"/>
              </a:rPr>
              <a:pPr/>
              <a:t>11</a:t>
            </a:fld>
            <a:endParaRPr lang="ja-JP" alt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B6AE1F-2A5B-A044-A586-9B79F01EF8CE}" type="slidenum">
              <a:rPr lang="en-US" altLang="ja-JP" sz="1200">
                <a:solidFill>
                  <a:srgbClr val="000000"/>
                </a:solidFill>
                <a:latin typeface="Calibri" charset="0"/>
              </a:rPr>
              <a:pPr/>
              <a:t>15</a:t>
            </a:fld>
            <a:endParaRPr lang="en-US" altLang="ja-JP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6978" name="Rectangle 2"/>
          <p:cNvSpPr>
            <a:spLocks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Text Box 3"/>
          <p:cNvSpPr txBox="1"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083" tIns="45542" rIns="91083" bIns="45542"/>
          <a:lstStyle/>
          <a:p>
            <a:endParaRPr lang="en-US">
              <a:latin typeface="Times New Roman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Text Box 2"/>
          <p:cNvSpPr txBox="1">
            <a:spLocks noChangeArrowheads="1"/>
          </p:cNvSpPr>
          <p:nvPr>
            <p:ph type="body" idx="1"/>
          </p:nvPr>
        </p:nvSpPr>
        <p:spPr>
          <a:xfrm>
            <a:off x="1046136" y="4351910"/>
            <a:ext cx="4772186" cy="34803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5278" tIns="42638" rIns="85278" bIns="42638" anchor="ctr"/>
          <a:lstStyle/>
          <a:p>
            <a:endParaRPr lang="en-US">
              <a:latin typeface="Times New Roman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95388" y="704850"/>
            <a:ext cx="4505325" cy="3379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Text Box 3"/>
          <p:cNvSpPr txBox="1"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6C2EB4-0A04-8C44-9F90-524A77A821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707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44D5D-011E-FD49-B8FA-5DF39C8545C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771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上に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728B-60F4-0144-9CF9-33A6CB05D55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9756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 2 つ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39FD-AC25-464A-B868-B6FFB8C653F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4824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B169-1441-624F-98C6-9A305824112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462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524A2-DFF4-0B40-9665-58EE896A526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1963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0D37D1-E963-4340-B9CF-188E7218DD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36421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808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0900" y="71438"/>
            <a:ext cx="8293100" cy="5207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165100" y="838200"/>
            <a:ext cx="8813800" cy="6019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13394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タイトル、クリップアート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クリップアート プレースホルダ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latin typeface="Calibri" charset="0"/>
              </a:defRPr>
            </a:lvl1pPr>
          </a:lstStyle>
          <a:p>
            <a:pPr>
              <a:defRPr/>
            </a:pPr>
            <a:fld id="{A6070964-70B4-A847-9BF3-200E252AB9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854831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8D0F4-B50C-0646-B957-D93D0E01A3A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720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8D0F4-B50C-0646-B957-D93D0E01A3A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0558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5240A5-3E2D-8644-BC20-331432BE040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7956780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fld id="{AF4FABD7-3F32-BF4C-987F-FD96ED98E2C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4328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Times"/>
                <a:ea typeface="Osaka"/>
                <a:cs typeface="Osaka"/>
              </a:rPr>
              <a:t>Nov 2012</a:t>
            </a:r>
            <a:endParaRPr lang="ja-JP" altLang="en-US">
              <a:latin typeface="Times"/>
              <a:ea typeface="Osaka"/>
              <a:cs typeface="Osaka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Times"/>
                <a:ea typeface="Osaka"/>
                <a:cs typeface="Osaka"/>
              </a:rPr>
              <a:t>EMMI</a:t>
            </a:r>
            <a:endParaRPr lang="ja-JP" altLang="en-US">
              <a:latin typeface="Times"/>
              <a:ea typeface="Osaka"/>
              <a:cs typeface="Osaka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AFBFF-33AE-B14C-A8D6-6B31942DBAB0}" type="slidenum">
              <a:rPr lang="ja-JP" altLang="en-US">
                <a:latin typeface="Times"/>
                <a:ea typeface="Osaka"/>
                <a:cs typeface="Osaka"/>
              </a:rPr>
              <a:pPr>
                <a:defRPr/>
              </a:pPr>
              <a:t>‹#›</a:t>
            </a:fld>
            <a:endParaRPr lang="ja-JP" altLang="en-US">
              <a:latin typeface="Times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270382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Times"/>
                <a:ea typeface="Osaka"/>
                <a:cs typeface="Osaka"/>
              </a:rPr>
              <a:t>Nov 2012</a:t>
            </a:r>
            <a:endParaRPr lang="en-US" altLang="ja-JP">
              <a:latin typeface="Times"/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Times"/>
                <a:ea typeface="Osaka"/>
                <a:cs typeface="Osaka"/>
              </a:rPr>
              <a:t>EMMI</a:t>
            </a:r>
            <a:endParaRPr lang="en-US" altLang="ja-JP">
              <a:latin typeface="Times"/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9BD7C-5282-8043-9949-CCC8808BF63A}" type="slidenum">
              <a:rPr lang="en-US" altLang="ja-JP">
                <a:latin typeface="Times"/>
                <a:ea typeface="Osaka"/>
                <a:cs typeface="Osaka"/>
              </a:rPr>
              <a:pPr>
                <a:defRPr/>
              </a:pPr>
              <a:t>‹#›</a:t>
            </a:fld>
            <a:endParaRPr lang="en-US" altLang="ja-JP">
              <a:latin typeface="Times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18611866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920" y="1600008"/>
            <a:ext cx="4044960" cy="45263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122" y="1600008"/>
            <a:ext cx="4046400" cy="45263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9721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35784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Nov 2012</a:t>
            </a:r>
            <a:endParaRPr lang="ja-JP" alt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>
              <a:defRPr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EMMI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charset="0"/>
              </a:defRPr>
            </a:lvl1pPr>
          </a:lstStyle>
          <a:p>
            <a:pPr>
              <a:defRPr/>
            </a:pPr>
            <a:fld id="{ED448191-7E24-7A40-AABC-2B6045DEA347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85450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501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Century Gothic"/>
                <a:ea typeface="ＭＳ Ｐゴシック"/>
              </a:rPr>
              <a:t>Nov 2012</a:t>
            </a:r>
            <a:endParaRPr lang="ja-JP" altLang="en-US">
              <a:latin typeface="Century Gothic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latin typeface="Century Gothic"/>
                <a:ea typeface="ＭＳ Ｐゴシック"/>
              </a:rPr>
              <a:t>EMMI</a:t>
            </a:r>
            <a:endParaRPr lang="ja-JP" altLang="en-US">
              <a:latin typeface="Century Gothic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877AEA-907B-C54A-A6B2-46D091781B64}" type="slidenum">
              <a:rPr lang="ja-JP" altLang="en-US">
                <a:latin typeface="Century Gothic"/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latin typeface="Century Gothic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12928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Nov 2012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EMMI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F84B6-BB83-7F45-989D-B524DB9066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752642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6515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9F639EA-59A5-A446-B741-854D389EC2F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2515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B816A0-6A54-D644-9A72-84A2BC54821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21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B377656-5936-A044-B4E5-9BD36110EA3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8750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667A625-6674-094E-9569-44A2474DB58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988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1981DD3-4DB2-4B4A-A00B-A2837A1945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99115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2FC0F32-753A-D74F-B813-A9138A0FDEB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7197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D5085FF-6E15-9140-A2BD-C0F619724BA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6663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F153141-29B5-2744-949A-63421E4C27B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7893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FF382BF-C273-2C40-9DBA-4189D1C0A9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30402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C2BF3B-0C5F-184C-972F-32A9CFA23EC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203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3663927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5427ABC-D5E5-D945-9E16-E470D48C49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9074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1815E-CA0E-6A43-AEF4-2EC95CA4068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21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1CDB4-5180-8F47-93F4-AD62E5DECD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49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6FE73-CF16-1E43-9E58-7B34C3F84A7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56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E52554-F8F2-074D-BF7D-5A7BDF80754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82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F1E5A-33BB-E340-9400-5BDCFBAA643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80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2A032-2585-2043-A1B3-071A2644D57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3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4B69C-C84A-4C4B-91AA-10B2C13DEC8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32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13EA1D-0C4D-9947-BA00-15031BEC066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542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429D6-06BD-3F4F-899B-4DEBDBC47AF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9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3E2D-39B0-C643-A456-CE13010C985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5766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E0745-545B-4D48-8BCD-F5A23F71607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3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696A2-D9DF-A749-9AC0-C9253700700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13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6F883F3E-1BFA-BB40-A480-0868C62E3E9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1675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9C7AD3B3-5656-694E-9730-7E40A2E94B6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67212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6F6C75CF-41E9-0141-8644-9034551A0DF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8707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5266A8F2-B97A-4A46-9E1F-DA721732F07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0519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CB2DCB76-0F94-7B4B-9FF3-75F3D1827D3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74758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F84DB2CC-ED76-E246-8F4A-69B97273901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7960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92D03F77-DFBB-864E-A2BD-C998B41CD9B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4107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3EE7E212-3284-1342-B5C5-0B02B014D61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109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Rectangle 10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" name="Rectangle 12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Rectangle 13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506E0F-0097-DA4A-9BFF-C21D0B10040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1093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89B221FD-E42B-A042-83BC-9F6C788E64B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4626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0BD90AF8-3AEA-CC41-891F-B098650B744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12588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  <a:ea typeface="平成角ゴシック" charset="0"/>
                <a:cs typeface="平成角ゴシック" charset="0"/>
              </a:defRPr>
            </a:lvl1pPr>
          </a:lstStyle>
          <a:p>
            <a:fld id="{8E9BEEBE-2C03-0940-B4A3-50E46A25193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650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8739E-49A4-2A47-AD61-A9FABCC29664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8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299E7-7FD9-B444-AB62-C5228FE313D1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86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F6930-1CB6-2C4A-AA67-15576C5AA953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352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4B433-60AB-424F-8348-8EDEBB4311D0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644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8DD8F2-2024-E148-9599-A18EC8770D47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784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F7DFE-A773-BF4D-A468-DC6E245D2672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28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45BD76-A9C7-0B4E-8E49-C770D8E3F450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0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DFFB-E89D-B049-8694-C72284474C7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61314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6FB25-2D4B-7C48-B6DC-54D7742DC8C8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304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74FD2-7F33-B54C-9703-921610DB6B09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436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417FE-C6B8-FF41-9A90-4B040A547B7D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460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7BD67-A42A-B340-B806-EEAA49F3347E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16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784574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418858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599061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84393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77786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724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CE417-668F-EE44-AD4C-EB6873F6BFA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0450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37278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79526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794687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4477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70086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>
              <a:defRPr smtClean="0"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charset="0"/>
              </a:defRPr>
            </a:lvl1pPr>
          </a:lstStyle>
          <a:p>
            <a:pPr>
              <a:defRPr/>
            </a:pPr>
            <a:fld id="{6AF8D930-B26E-3A48-A092-9F21C64C352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27025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Oct. 2012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東邦大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9087D-43B4-C848-8B38-ECEB67E394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13946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Oct.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東邦大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202C3-194A-774B-86A4-9FDA7BD1E5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80420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Oct.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東邦大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DCAB7-89E5-964F-A4FA-8CBB7C5C21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61028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背景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524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D8CEC48-2023-B047-88D4-007CDE7A0799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9495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54A1-301D-3543-A3AB-CE2FB2E41C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0159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CDFB55C-ECA4-D34C-8D16-CCD938F7F0CD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065851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5B21532-6F76-0843-88EB-056CC806F819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03606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A8D1C7E-7628-EF41-BEAB-3CED27F64EBA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132994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7CFC007-B6F2-F44C-B7A5-E7449AAEE5EE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778724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931F298-7F7A-DC45-9512-45144D568263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73289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91D597-931F-9F4B-929E-9F73E567B3A9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1795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81AA46-AF08-A64A-B1D3-DC1E955098F1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06734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0892C4C-F12D-DC4A-86D0-23948E27881F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447777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B80BE1-0F63-B74F-94B7-6830D2FD882C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854536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86600" y="0"/>
            <a:ext cx="2133600" cy="60960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248400" cy="6096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July 2012</a:t>
            </a:r>
            <a:endParaRPr lang="ja-JP" altLang="en-US"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>
                <a:ea typeface="ＭＳ Ｐゴシック"/>
              </a:rPr>
              <a:t>Sinaia</a:t>
            </a:r>
            <a:endParaRPr lang="ja-JP" altLang="en-US"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7DBDE96-51DC-9E4F-87E2-83DBB02F2360}" type="slidenum">
              <a:rPr lang="ja-JP" altLang="en-US"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241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4" Type="http://schemas.openxmlformats.org/officeDocument/2006/relationships/theme" Target="../theme/theme12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1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2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7078A828-3718-CE4A-A046-C71DBBBBCA2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9" r:id="rId1"/>
    <p:sldLayoutId id="2147484038" r:id="rId2"/>
    <p:sldLayoutId id="2147484060" r:id="rId3"/>
    <p:sldLayoutId id="2147484061" r:id="rId4"/>
    <p:sldLayoutId id="2147484039" r:id="rId5"/>
    <p:sldLayoutId id="2147484062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047" r:id="rId14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200" kern="1200">
          <a:solidFill>
            <a:schemeClr val="accent1"/>
          </a:solidFill>
          <a:latin typeface="+mj-lt"/>
          <a:ea typeface="+mj-ea"/>
          <a:cs typeface="ＭＳ Ｐゴシック" pitchFamily="-107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sz="2200" kern="12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6858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3185CE-33A8-B242-9B66-589352E61E4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bg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136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8D9AB3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8D9AB3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D9AB3"/>
                </a:solidFill>
              </a:defRPr>
            </a:lvl1pPr>
          </a:lstStyle>
          <a:p>
            <a:pPr>
              <a:defRPr/>
            </a:pPr>
            <a:fld id="{13E0941E-A923-A64E-B59B-F4D73EA48A5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20629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5" r:id="rId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200" kern="1200">
          <a:solidFill>
            <a:schemeClr val="accent1"/>
          </a:solidFill>
          <a:latin typeface="+mj-lt"/>
          <a:ea typeface="+mj-ea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sz="2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6858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altLang="ja-JP"/>
              <a:t>Oct. 2012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ja-JP" altLang="en-US"/>
              <a:t>東邦大</a:t>
            </a: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D8588E9-5895-4043-A8A0-CE44F21617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876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背景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>
              <a:defRPr/>
            </a:pPr>
            <a:r>
              <a:rPr lang="en-US" altLang="ja-JP" smtClean="0"/>
              <a:t>July 2012</a:t>
            </a:r>
            <a:endParaRPr lang="ja-JP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>
              <a:defRPr/>
            </a:pPr>
            <a:r>
              <a:rPr lang="en-US" altLang="ja-JP" smtClean="0"/>
              <a:t>Sinaia</a:t>
            </a:r>
            <a:endParaRPr lang="ja-JP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>
              <a:defRPr/>
            </a:pPr>
            <a:fld id="{9C785226-A06D-4D42-8B7F-6905FC218FD6}" type="slidenum">
              <a:rPr lang="ja-JP" altLang="en-US"/>
              <a:pPr defTabSz="914400"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011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8D9AB3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8D9AB3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8D9AB3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4235E954-FB30-8041-9082-2CF2666164B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169" r:id="rId4"/>
    <p:sldLayoutId id="2147484170" r:id="rId5"/>
    <p:sldLayoutId id="2147484171" r:id="rId6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200" kern="1200">
          <a:solidFill>
            <a:schemeClr val="accent1"/>
          </a:solidFill>
          <a:latin typeface="+mj-lt"/>
          <a:ea typeface="+mj-ea"/>
          <a:cs typeface="ＭＳ Ｐゴシック" pitchFamily="-107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sz="2200" kern="12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6858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defRPr>
            </a:lvl1pPr>
          </a:lstStyle>
          <a:p>
            <a:r>
              <a:rPr lang="en-US" altLang="ja-JP" smtClean="0"/>
              <a:t>Nov 2012</a:t>
            </a:r>
            <a:endParaRPr lang="en-US" altLang="ja-JP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defRPr>
            </a:lvl1pPr>
          </a:lstStyle>
          <a:p>
            <a:r>
              <a:rPr lang="en-US" altLang="ja-JP" smtClean="0"/>
              <a:t>EMMI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defRPr>
            </a:lvl1pPr>
          </a:lstStyle>
          <a:p>
            <a:fld id="{5239C670-5453-8245-98A6-3DBAB82939AA}" type="slidenum">
              <a:rPr lang="en-US" altLang="ja-JP" smtClean="0"/>
              <a:pPr/>
              <a:t>‹#›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112388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187" r:id="rId4"/>
    <p:sldLayoutId id="2147484204" r:id="rId5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8D9AB3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D9AB3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D9AB3"/>
                </a:solidFill>
              </a:defRPr>
            </a:lvl1pPr>
          </a:lstStyle>
          <a:p>
            <a:pPr>
              <a:defRPr/>
            </a:pPr>
            <a:fld id="{2419C4B7-8F22-5649-BC10-619D0870875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0698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200" kern="1200">
          <a:solidFill>
            <a:schemeClr val="accent1"/>
          </a:solidFill>
          <a:latin typeface="+mj-lt"/>
          <a:ea typeface="+mj-ea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sz="2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6858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rtl="0" fontAlgn="base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2E88EB-E235-8C42-A82D-BFD1624070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478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</p:sldLayoutIdLst>
  <p:transition xmlns:p14="http://schemas.microsoft.com/office/powerpoint/2010/main" spd="med">
    <p:random/>
  </p:transition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710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914400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8295A38-AC42-1048-AF50-EFC5B182B8A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940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Osaka" charset="0"/>
                <a:cs typeface="Osaka" charset="0"/>
              </a:defRPr>
            </a:lvl1pPr>
          </a:lstStyle>
          <a:p>
            <a:pPr defTabSz="914400"/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Osaka" charset="0"/>
                <a:cs typeface="Osaka" charset="0"/>
              </a:defRPr>
            </a:lvl1pPr>
          </a:lstStyle>
          <a:p>
            <a:pPr defTabSz="914400"/>
            <a:r>
              <a:rPr lang="en-US" altLang="ja-JP" smtClean="0">
                <a:solidFill>
                  <a:srgbClr val="000000"/>
                </a:solidFill>
              </a:rPr>
              <a:t>EMMI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Osaka" charset="0"/>
                <a:cs typeface="Osaka" charset="0"/>
              </a:defRPr>
            </a:lvl1pPr>
          </a:lstStyle>
          <a:p>
            <a:pPr defTabSz="914400"/>
            <a:fld id="{1C547E6C-8AF0-A04D-995B-4897A3ACC615}" type="slidenum">
              <a:rPr lang="en-US" altLang="ja-JP" smtClean="0">
                <a:solidFill>
                  <a:srgbClr val="000000"/>
                </a:solidFill>
              </a:rPr>
              <a:pPr defTabSz="914400"/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9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09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r>
              <a:rPr lang="en-US" altLang="ja-JP" smtClean="0"/>
              <a:t>Nov 2012</a:t>
            </a:r>
            <a:endParaRPr lang="ja-JP" altLang="en-US" smtClean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r>
              <a:rPr lang="en-US" altLang="ja-JP" smtClean="0"/>
              <a:t>EMMI</a:t>
            </a:r>
            <a:endParaRPr lang="ja-JP" altLang="en-US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fld id="{D7020BDC-D986-F542-AFF8-F6875D55AD02}" type="slidenum">
              <a:rPr lang="ja-JP" altLang="en-US" smtClean="0"/>
              <a:pPr/>
              <a:t>‹#›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231894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05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>
              <a:defRPr/>
            </a:pPr>
            <a:endParaRPr lang="ja-JP" altLang="en-US">
              <a:solidFill>
                <a:srgbClr val="FFFF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 defTabSz="914400"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 defTabSz="914400"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/>
            </a:lvl1pPr>
          </a:lstStyle>
          <a:p>
            <a:pPr defTabSz="914400"/>
            <a:fld id="{63DC54D1-8AA1-C449-BB7D-B546570609B7}" type="slidenum">
              <a:rPr lang="en-US" altLang="ja-JP" smtClean="0">
                <a:solidFill>
                  <a:srgbClr val="FFFFFF"/>
                </a:solidFill>
                <a:latin typeface="Times New Roman" charset="0"/>
              </a:rPr>
              <a:pPr defTabSz="914400"/>
              <a:t>‹#›</a:t>
            </a:fld>
            <a:endParaRPr lang="en-US" altLang="ja-JP" smtClean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551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5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oleObject" Target="../embeddings/Microsoft___2.bin"/><Relationship Id="rId13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4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6.emf"/><Relationship Id="rId9" Type="http://schemas.openxmlformats.org/officeDocument/2006/relationships/oleObject" Target="../embeddings/Microsoft___1.bin"/><Relationship Id="rId10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44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8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1.jpeg"/><Relationship Id="rId5" Type="http://schemas.openxmlformats.org/officeDocument/2006/relationships/image" Target="../media/image64.jpeg"/><Relationship Id="rId6" Type="http://schemas.openxmlformats.org/officeDocument/2006/relationships/image" Target="../media/image63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jpe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6.png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テキスト ボックス 3"/>
          <p:cNvSpPr txBox="1">
            <a:spLocks noChangeArrowheads="1"/>
          </p:cNvSpPr>
          <p:nvPr/>
        </p:nvSpPr>
        <p:spPr bwMode="auto">
          <a:xfrm>
            <a:off x="241300" y="395288"/>
            <a:ext cx="83185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000" b="1" dirty="0" smtClean="0">
                <a:solidFill>
                  <a:srgbClr val="D7ABE7"/>
                </a:solidFill>
                <a:latin typeface="Helvetica" charset="0"/>
                <a:cs typeface="Helvetica" charset="0"/>
              </a:rPr>
              <a:t>"</a:t>
            </a:r>
            <a:r>
              <a:rPr lang="en-US" altLang="ja-JP" sz="3000" b="1" dirty="0">
                <a:solidFill>
                  <a:srgbClr val="D7ABE7"/>
                </a:solidFill>
                <a:latin typeface="Helvetica" charset="0"/>
                <a:cs typeface="Helvetica" charset="0"/>
              </a:rPr>
              <a:t>Nuclear Matter" Studies with </a:t>
            </a:r>
            <a:r>
              <a:rPr lang="en-US" altLang="ja-JP" sz="3000" b="1" dirty="0" smtClean="0">
                <a:solidFill>
                  <a:srgbClr val="D7ABE7"/>
                </a:solidFill>
                <a:latin typeface="Helvetica" charset="0"/>
                <a:cs typeface="Helvetica" charset="0"/>
              </a:rPr>
              <a:t>fast* </a:t>
            </a:r>
            <a:r>
              <a:rPr lang="en-US" altLang="ja-JP" sz="3000" b="1" dirty="0">
                <a:solidFill>
                  <a:srgbClr val="D7ABE7"/>
                </a:solidFill>
                <a:latin typeface="Helvetica" charset="0"/>
                <a:cs typeface="Helvetica" charset="0"/>
              </a:rPr>
              <a:t>RI </a:t>
            </a:r>
            <a:r>
              <a:rPr lang="en-US" altLang="ja-JP" sz="3000" b="1" dirty="0" smtClean="0">
                <a:solidFill>
                  <a:srgbClr val="D7ABE7"/>
                </a:solidFill>
                <a:latin typeface="Helvetica" charset="0"/>
                <a:cs typeface="Helvetica" charset="0"/>
              </a:rPr>
              <a:t>Beams</a:t>
            </a:r>
            <a:endParaRPr lang="en-US" altLang="ja-JP" sz="3000" b="1" dirty="0">
              <a:solidFill>
                <a:srgbClr val="D7ABE7"/>
              </a:solidFill>
              <a:latin typeface="Helvetica" charset="0"/>
              <a:cs typeface="Helvetica" charset="0"/>
            </a:endParaRPr>
          </a:p>
          <a:p>
            <a:r>
              <a:rPr lang="en-US" altLang="ja-JP" sz="3000" b="1" dirty="0" smtClean="0">
                <a:latin typeface="Helvetica" charset="0"/>
                <a:cs typeface="Helvetica" charset="0"/>
              </a:rPr>
              <a:t>   </a:t>
            </a:r>
            <a:r>
              <a:rPr lang="en-US" altLang="ja-JP" sz="3000" b="1" dirty="0">
                <a:latin typeface="Helvetica" charset="0"/>
                <a:cs typeface="Helvetica" charset="0"/>
              </a:rPr>
              <a:t>	 </a:t>
            </a:r>
            <a:r>
              <a:rPr lang="en-US" altLang="ja-JP" sz="1800" b="1" dirty="0">
                <a:latin typeface="Helvetica" charset="0"/>
                <a:cs typeface="Helvetica" charset="0"/>
              </a:rPr>
              <a:t> </a:t>
            </a:r>
            <a:r>
              <a:rPr lang="en-US" altLang="ja-JP" sz="1800" b="1" dirty="0" smtClean="0">
                <a:latin typeface="Helvetica" charset="0"/>
                <a:cs typeface="Helvetica" charset="0"/>
              </a:rPr>
              <a:t>          </a:t>
            </a:r>
            <a:r>
              <a:rPr lang="en-US" altLang="ja-JP" sz="1800" b="1" dirty="0" smtClean="0">
                <a:solidFill>
                  <a:srgbClr val="FFAF03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1800" b="1" dirty="0">
                <a:solidFill>
                  <a:srgbClr val="D7ABE7"/>
                </a:solidFill>
                <a:latin typeface="Helvetica" charset="0"/>
                <a:cs typeface="Helvetica" charset="0"/>
              </a:rPr>
              <a:t>-- </a:t>
            </a:r>
            <a:r>
              <a:rPr lang="en-US" altLang="ja-JP" sz="1800" b="1" dirty="0" smtClean="0">
                <a:solidFill>
                  <a:srgbClr val="D7ABE7"/>
                </a:solidFill>
                <a:latin typeface="Helvetica" charset="0"/>
                <a:cs typeface="Helvetica" charset="0"/>
              </a:rPr>
              <a:t>RIKEN RI Beam </a:t>
            </a:r>
            <a:r>
              <a:rPr lang="en-US" altLang="ja-JP" sz="1800" b="1" dirty="0" smtClean="0">
                <a:solidFill>
                  <a:srgbClr val="D7ABE7"/>
                </a:solidFill>
                <a:latin typeface="Helvetica" charset="0"/>
                <a:cs typeface="Helvetica" charset="0"/>
              </a:rPr>
              <a:t>Factory (RIBF): </a:t>
            </a:r>
            <a:r>
              <a:rPr lang="en-US" altLang="ja-JP" sz="1800" b="1" dirty="0">
                <a:solidFill>
                  <a:srgbClr val="D7ABE7"/>
                </a:solidFill>
                <a:latin typeface="Helvetica" charset="0"/>
                <a:cs typeface="Helvetica" charset="0"/>
              </a:rPr>
              <a:t>5 years since the first </a:t>
            </a:r>
            <a:r>
              <a:rPr lang="en-US" altLang="ja-JP" sz="1800" b="1" dirty="0" smtClean="0">
                <a:solidFill>
                  <a:srgbClr val="D7ABE7"/>
                </a:solidFill>
                <a:latin typeface="Helvetica" charset="0"/>
                <a:cs typeface="Helvetica" charset="0"/>
              </a:rPr>
              <a:t>beam </a:t>
            </a:r>
            <a:r>
              <a:rPr lang="en-US" altLang="ja-JP" sz="2800" dirty="0">
                <a:latin typeface="Helvetica" charset="0"/>
                <a:cs typeface="Helvetica" charset="0"/>
              </a:rPr>
              <a:t>												</a:t>
            </a:r>
            <a:r>
              <a:rPr lang="en-US" altLang="ja-JP" sz="1800" dirty="0">
                <a:latin typeface="Helvetica" charset="0"/>
                <a:cs typeface="Helvetica" charset="0"/>
              </a:rPr>
              <a:t>T. </a:t>
            </a:r>
            <a:r>
              <a:rPr lang="en-US" altLang="ja-JP" sz="1800" dirty="0" err="1">
                <a:latin typeface="Helvetica" charset="0"/>
                <a:cs typeface="Helvetica" charset="0"/>
              </a:rPr>
              <a:t>Motobayashi</a:t>
            </a:r>
            <a:endParaRPr lang="en-US" altLang="ja-JP" sz="1800" dirty="0">
              <a:latin typeface="Helvetica" charset="0"/>
              <a:cs typeface="Helvetica" charset="0"/>
            </a:endParaRPr>
          </a:p>
          <a:p>
            <a:r>
              <a:rPr lang="en-US" altLang="ja-JP" sz="1800" dirty="0">
                <a:latin typeface="Helvetica" charset="0"/>
                <a:cs typeface="Helvetica" charset="0"/>
              </a:rPr>
              <a:t>												(RIKEN </a:t>
            </a:r>
            <a:r>
              <a:rPr lang="en-US" altLang="ja-JP" sz="1800" dirty="0" err="1">
                <a:latin typeface="Helvetica" charset="0"/>
                <a:cs typeface="Helvetica" charset="0"/>
              </a:rPr>
              <a:t>Nishina</a:t>
            </a:r>
            <a:r>
              <a:rPr lang="en-US" altLang="ja-JP" sz="1800" dirty="0">
                <a:latin typeface="Helvetica" charset="0"/>
                <a:cs typeface="Helvetica" charset="0"/>
              </a:rPr>
              <a:t> Center</a:t>
            </a:r>
            <a:r>
              <a:rPr lang="en-US" altLang="ja-JP" sz="2000" dirty="0">
                <a:latin typeface="Helvetica" charset="0"/>
                <a:cs typeface="Helvetica" charset="0"/>
              </a:rPr>
              <a:t>)</a:t>
            </a:r>
            <a:endParaRPr lang="ja-JP" altLang="en-US" sz="2000" dirty="0">
              <a:latin typeface="Helvetica" charset="0"/>
              <a:cs typeface="Helvetica" charset="0"/>
            </a:endParaRPr>
          </a:p>
        </p:txBody>
      </p:sp>
      <p:pic>
        <p:nvPicPr>
          <p:cNvPr id="39938" name="Picture 16" descr="カラー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044" y="14288"/>
            <a:ext cx="84931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798513" y="2801938"/>
            <a:ext cx="58347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Nuclear matter</a:t>
            </a:r>
          </a:p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EMMI  -- Neutron matter / Neutron-rich matter</a:t>
            </a:r>
          </a:p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RIKEN RIBF</a:t>
            </a:r>
          </a:p>
          <a:p>
            <a:r>
              <a:rPr lang="en-US" altLang="ja-JP" sz="1800" dirty="0">
                <a:solidFill>
                  <a:srgbClr val="CCFFCC"/>
                </a:solidFill>
                <a:latin typeface="Century Gothic" charset="0"/>
              </a:rPr>
              <a:t>E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xperiments</a:t>
            </a:r>
            <a:endParaRPr lang="en-US" altLang="ja-JP" sz="1800" dirty="0" smtClean="0">
              <a:solidFill>
                <a:srgbClr val="CCFFCC"/>
              </a:solidFill>
              <a:latin typeface="Century Gothic" charset="0"/>
            </a:endParaRPr>
          </a:p>
          <a:p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　halo, n-mode excitation</a:t>
            </a:r>
          </a:p>
          <a:p>
            <a:r>
              <a:rPr lang="en-US" altLang="ja-JP" sz="1800" dirty="0">
                <a:solidFill>
                  <a:srgbClr val="CCFFCC"/>
                </a:solidFill>
                <a:latin typeface="Century Gothic" charset="0"/>
              </a:rPr>
              <a:t> 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 low-energy E1</a:t>
            </a:r>
          </a:p>
          <a:p>
            <a:r>
              <a:rPr lang="en-US" altLang="ja-JP" sz="1800" dirty="0">
                <a:solidFill>
                  <a:srgbClr val="CCFFCC"/>
                </a:solidFill>
                <a:latin typeface="Century Gothic" charset="0"/>
              </a:rPr>
              <a:t> </a:t>
            </a:r>
            <a:r>
              <a:rPr lang="en-US" altLang="ja-JP" sz="1800" dirty="0" smtClean="0">
                <a:solidFill>
                  <a:srgbClr val="CCFFCC"/>
                </a:solidFill>
                <a:latin typeface="Century Gothic" charset="0"/>
              </a:rPr>
              <a:t> disappearance / appearance of magic numbers</a:t>
            </a:r>
            <a:endParaRPr lang="en-US" altLang="ja-JP" sz="1800" dirty="0" smtClean="0">
              <a:solidFill>
                <a:srgbClr val="CCFFCC"/>
              </a:solidFill>
              <a:latin typeface="Century Gothic" charset="0"/>
            </a:endParaRPr>
          </a:p>
          <a:p>
            <a:endParaRPr lang="ja-JP" altLang="en-US" sz="1800" dirty="0">
              <a:solidFill>
                <a:srgbClr val="CCFFCC"/>
              </a:solidFill>
              <a:latin typeface="Century Gothic" charset="0"/>
            </a:endParaRPr>
          </a:p>
        </p:txBody>
      </p:sp>
      <p:sp>
        <p:nvSpPr>
          <p:cNvPr id="39940" name="日付プレースホル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Nov 2012</a:t>
            </a:r>
            <a:endParaRPr lang="ja-JP" altLang="en-US" sz="11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9941" name="フッター プレースホルダ 7"/>
          <p:cNvSpPr>
            <a:spLocks noGrp="1"/>
          </p:cNvSpPr>
          <p:nvPr>
            <p:ph type="ftr" sz="quarter" idx="11"/>
          </p:nvPr>
        </p:nvSpPr>
        <p:spPr bwMode="auto">
          <a:xfrm>
            <a:off x="1638300" y="627538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entury Gothic" charset="0"/>
              </a:rPr>
              <a:t>EMMI</a:t>
            </a:r>
            <a:endParaRPr lang="ja-JP" altLang="en-US" sz="11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791200" y="627697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* </a:t>
            </a:r>
            <a:r>
              <a:rPr kumimoji="1" lang="en-US" altLang="ja-JP" i="1" dirty="0" smtClean="0">
                <a:latin typeface="Helvetica"/>
                <a:cs typeface="Helvetica"/>
              </a:rPr>
              <a:t>v/c </a:t>
            </a:r>
            <a:r>
              <a:rPr kumimoji="1" lang="en-US" altLang="ja-JP" dirty="0" smtClean="0">
                <a:latin typeface="Helvetica"/>
                <a:cs typeface="Helvetica"/>
              </a:rPr>
              <a:t>~ 0.3-0.6 </a:t>
            </a:r>
            <a:endParaRPr kumimoji="1"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9662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9" y="1081955"/>
            <a:ext cx="8473922" cy="46076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9815"/>
            <a:ext cx="9144000" cy="461665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18 new (</a:t>
            </a:r>
            <a:r>
              <a:rPr lang="en-US" altLang="ja-JP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μs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)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isomers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 identified</a:t>
            </a:r>
            <a:r>
              <a:rPr lang="en-US" altLang="ja-JP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54 isomers observed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)</a:t>
            </a:r>
            <a:endParaRPr lang="ja-JP" altLang="ja-JP" sz="24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960793" y="529580"/>
            <a:ext cx="418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D. Kameda </a:t>
            </a:r>
            <a:r>
              <a:rPr kumimoji="1" lang="en-US" altLang="ja-JP" i="1" dirty="0" smtClean="0">
                <a:latin typeface="Helvetica"/>
                <a:cs typeface="Helvetica"/>
              </a:rPr>
              <a:t>et al. </a:t>
            </a:r>
            <a:r>
              <a:rPr lang="en-US" altLang="ja-JP" dirty="0" smtClean="0">
                <a:latin typeface="Helvetica"/>
                <a:cs typeface="Helvetica"/>
              </a:rPr>
              <a:t>Phys. Rev. C, in print.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Nov 2012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  <a:ea typeface="ＭＳ Ｐゴシック"/>
                <a:cs typeface="ＭＳ Ｐゴシック"/>
              </a:rPr>
              <a:t>EMMI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1014544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図形グループ 5"/>
          <p:cNvGrpSpPr>
            <a:grpSpLocks/>
          </p:cNvGrpSpPr>
          <p:nvPr/>
        </p:nvGrpSpPr>
        <p:grpSpPr bwMode="auto">
          <a:xfrm>
            <a:off x="3490913" y="601663"/>
            <a:ext cx="5545137" cy="5514975"/>
            <a:chOff x="3490913" y="601663"/>
            <a:chExt cx="5545137" cy="5514975"/>
          </a:xfrm>
        </p:grpSpPr>
        <p:pic>
          <p:nvPicPr>
            <p:cNvPr id="74773" name="Picture 2" descr="C:\Documents and Settings\nishimu\デスクトップ\exp_theor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913" y="981075"/>
              <a:ext cx="5545137" cy="513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74" name="テキスト ボックス 19"/>
            <p:cNvSpPr txBox="1">
              <a:spLocks noChangeArrowheads="1"/>
            </p:cNvSpPr>
            <p:nvPr/>
          </p:nvSpPr>
          <p:spPr bwMode="auto">
            <a:xfrm>
              <a:off x="4716463" y="601663"/>
              <a:ext cx="42846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800">
                  <a:solidFill>
                    <a:srgbClr val="FF0000"/>
                  </a:solidFill>
                  <a:latin typeface="Helvetica" charset="0"/>
                  <a:cs typeface="Helvetica" charset="0"/>
                </a:rPr>
                <a:t>Nishimura </a:t>
              </a:r>
              <a:r>
                <a:rPr lang="en-US" altLang="ja-JP" sz="1800" i="1">
                  <a:solidFill>
                    <a:srgbClr val="FF0000"/>
                  </a:solidFill>
                  <a:latin typeface="Helvetica" charset="0"/>
                  <a:cs typeface="Helvetica" charset="0"/>
                </a:rPr>
                <a:t>et al. </a:t>
              </a:r>
              <a:r>
                <a:rPr lang="en-US" altLang="ja-JP" sz="1800">
                  <a:solidFill>
                    <a:srgbClr val="FF0000"/>
                  </a:solidFill>
                  <a:latin typeface="Helvetica" charset="0"/>
                  <a:cs typeface="Helvetica" charset="0"/>
                </a:rPr>
                <a:t>PRL106, 052502 (2011)</a:t>
              </a:r>
              <a:endParaRPr lang="ja-JP" altLang="en-US" sz="1800">
                <a:solidFill>
                  <a:srgbClr val="FF0000"/>
                </a:solidFill>
                <a:latin typeface="Helvetica" charset="0"/>
                <a:cs typeface="Helvetica" charset="0"/>
              </a:endParaRPr>
            </a:p>
          </p:txBody>
        </p:sp>
      </p:grpSp>
      <p:grpSp>
        <p:nvGrpSpPr>
          <p:cNvPr id="2" name="グループ化 15"/>
          <p:cNvGrpSpPr>
            <a:grpSpLocks/>
          </p:cNvGrpSpPr>
          <p:nvPr/>
        </p:nvGrpSpPr>
        <p:grpSpPr bwMode="auto">
          <a:xfrm>
            <a:off x="6824663" y="1990725"/>
            <a:ext cx="822325" cy="3194050"/>
            <a:chOff x="5168301" y="1990114"/>
            <a:chExt cx="822675" cy="3195038"/>
          </a:xfrm>
        </p:grpSpPr>
        <p:sp>
          <p:nvSpPr>
            <p:cNvPr id="5" name="フリーフォーム 4"/>
            <p:cNvSpPr/>
            <p:nvPr/>
          </p:nvSpPr>
          <p:spPr>
            <a:xfrm>
              <a:off x="5187359" y="1990114"/>
              <a:ext cx="651152" cy="965499"/>
            </a:xfrm>
            <a:custGeom>
              <a:avLst/>
              <a:gdLst>
                <a:gd name="connsiteX0" fmla="*/ 30822 w 698642"/>
                <a:gd name="connsiteY0" fmla="*/ 0 h 1037690"/>
                <a:gd name="connsiteX1" fmla="*/ 195209 w 698642"/>
                <a:gd name="connsiteY1" fmla="*/ 41097 h 1037690"/>
                <a:gd name="connsiteX2" fmla="*/ 369869 w 698642"/>
                <a:gd name="connsiteY2" fmla="*/ 256854 h 1037690"/>
                <a:gd name="connsiteX3" fmla="*/ 698642 w 698642"/>
                <a:gd name="connsiteY3" fmla="*/ 616449 h 1037690"/>
                <a:gd name="connsiteX4" fmla="*/ 688368 w 698642"/>
                <a:gd name="connsiteY4" fmla="*/ 1037690 h 1037690"/>
                <a:gd name="connsiteX5" fmla="*/ 534256 w 698642"/>
                <a:gd name="connsiteY5" fmla="*/ 760288 h 1037690"/>
                <a:gd name="connsiteX6" fmla="*/ 359595 w 698642"/>
                <a:gd name="connsiteY6" fmla="*/ 523982 h 1037690"/>
                <a:gd name="connsiteX7" fmla="*/ 205483 w 698642"/>
                <a:gd name="connsiteY7" fmla="*/ 441789 h 1037690"/>
                <a:gd name="connsiteX8" fmla="*/ 0 w 698642"/>
                <a:gd name="connsiteY8" fmla="*/ 82193 h 1037690"/>
                <a:gd name="connsiteX9" fmla="*/ 30822 w 698642"/>
                <a:gd name="connsiteY9" fmla="*/ 0 h 103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42" h="1037690">
                  <a:moveTo>
                    <a:pt x="30822" y="0"/>
                  </a:moveTo>
                  <a:lnTo>
                    <a:pt x="195209" y="41097"/>
                  </a:lnTo>
                  <a:lnTo>
                    <a:pt x="369869" y="256854"/>
                  </a:lnTo>
                  <a:lnTo>
                    <a:pt x="698642" y="616449"/>
                  </a:lnTo>
                  <a:lnTo>
                    <a:pt x="688368" y="1037690"/>
                  </a:lnTo>
                  <a:lnTo>
                    <a:pt x="534256" y="760288"/>
                  </a:lnTo>
                  <a:lnTo>
                    <a:pt x="359595" y="523982"/>
                  </a:lnTo>
                  <a:lnTo>
                    <a:pt x="205483" y="441789"/>
                  </a:lnTo>
                  <a:lnTo>
                    <a:pt x="0" y="82193"/>
                  </a:lnTo>
                  <a:lnTo>
                    <a:pt x="30822" y="0"/>
                  </a:lnTo>
                  <a:close/>
                </a:path>
              </a:pathLst>
            </a:custGeom>
            <a:solidFill>
              <a:srgbClr val="FF9999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7" name="フリーフォーム 6"/>
            <p:cNvSpPr/>
            <p:nvPr/>
          </p:nvSpPr>
          <p:spPr>
            <a:xfrm>
              <a:off x="5168301" y="4037035"/>
              <a:ext cx="822675" cy="1148117"/>
            </a:xfrm>
            <a:custGeom>
              <a:avLst/>
              <a:gdLst>
                <a:gd name="connsiteX0" fmla="*/ 0 w 883578"/>
                <a:gd name="connsiteY0" fmla="*/ 10274 h 1232898"/>
                <a:gd name="connsiteX1" fmla="*/ 0 w 883578"/>
                <a:gd name="connsiteY1" fmla="*/ 10274 h 1232898"/>
                <a:gd name="connsiteX2" fmla="*/ 143838 w 883578"/>
                <a:gd name="connsiteY2" fmla="*/ 10274 h 1232898"/>
                <a:gd name="connsiteX3" fmla="*/ 195209 w 883578"/>
                <a:gd name="connsiteY3" fmla="*/ 0 h 1232898"/>
                <a:gd name="connsiteX4" fmla="*/ 369870 w 883578"/>
                <a:gd name="connsiteY4" fmla="*/ 236305 h 1232898"/>
                <a:gd name="connsiteX5" fmla="*/ 575353 w 883578"/>
                <a:gd name="connsiteY5" fmla="*/ 410966 h 1232898"/>
                <a:gd name="connsiteX6" fmla="*/ 739740 w 883578"/>
                <a:gd name="connsiteY6" fmla="*/ 760287 h 1232898"/>
                <a:gd name="connsiteX7" fmla="*/ 883578 w 883578"/>
                <a:gd name="connsiteY7" fmla="*/ 914400 h 1232898"/>
                <a:gd name="connsiteX8" fmla="*/ 883578 w 883578"/>
                <a:gd name="connsiteY8" fmla="*/ 1232898 h 1232898"/>
                <a:gd name="connsiteX9" fmla="*/ 760288 w 883578"/>
                <a:gd name="connsiteY9" fmla="*/ 1140431 h 1232898"/>
                <a:gd name="connsiteX10" fmla="*/ 565079 w 883578"/>
                <a:gd name="connsiteY10" fmla="*/ 945222 h 1232898"/>
                <a:gd name="connsiteX11" fmla="*/ 400692 w 883578"/>
                <a:gd name="connsiteY11" fmla="*/ 667820 h 1232898"/>
                <a:gd name="connsiteX12" fmla="*/ 195209 w 883578"/>
                <a:gd name="connsiteY12" fmla="*/ 565078 h 1232898"/>
                <a:gd name="connsiteX13" fmla="*/ 0 w 883578"/>
                <a:gd name="connsiteY13" fmla="*/ 256854 h 1232898"/>
                <a:gd name="connsiteX14" fmla="*/ 0 w 883578"/>
                <a:gd name="connsiteY14" fmla="*/ 10274 h 123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3578" h="1232898">
                  <a:moveTo>
                    <a:pt x="0" y="10274"/>
                  </a:moveTo>
                  <a:lnTo>
                    <a:pt x="0" y="10274"/>
                  </a:lnTo>
                  <a:lnTo>
                    <a:pt x="143838" y="10274"/>
                  </a:lnTo>
                  <a:lnTo>
                    <a:pt x="195209" y="0"/>
                  </a:lnTo>
                  <a:lnTo>
                    <a:pt x="369870" y="236305"/>
                  </a:lnTo>
                  <a:lnTo>
                    <a:pt x="575353" y="410966"/>
                  </a:lnTo>
                  <a:lnTo>
                    <a:pt x="739740" y="760287"/>
                  </a:lnTo>
                  <a:lnTo>
                    <a:pt x="883578" y="914400"/>
                  </a:lnTo>
                  <a:lnTo>
                    <a:pt x="883578" y="1232898"/>
                  </a:lnTo>
                  <a:lnTo>
                    <a:pt x="760288" y="1140431"/>
                  </a:lnTo>
                  <a:lnTo>
                    <a:pt x="565079" y="945222"/>
                  </a:lnTo>
                  <a:lnTo>
                    <a:pt x="400692" y="667820"/>
                  </a:lnTo>
                  <a:lnTo>
                    <a:pt x="195209" y="565078"/>
                  </a:lnTo>
                  <a:lnTo>
                    <a:pt x="0" y="256854"/>
                  </a:lnTo>
                  <a:lnTo>
                    <a:pt x="0" y="10274"/>
                  </a:lnTo>
                  <a:close/>
                </a:path>
              </a:pathLst>
            </a:custGeom>
            <a:solidFill>
              <a:srgbClr val="FF9900">
                <a:alpha val="3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3" name="グループ化 16"/>
          <p:cNvGrpSpPr>
            <a:grpSpLocks/>
          </p:cNvGrpSpPr>
          <p:nvPr/>
        </p:nvGrpSpPr>
        <p:grpSpPr bwMode="auto">
          <a:xfrm>
            <a:off x="4329113" y="1889125"/>
            <a:ext cx="4089400" cy="3217863"/>
            <a:chOff x="2674060" y="1889755"/>
            <a:chExt cx="4088059" cy="3217467"/>
          </a:xfrm>
        </p:grpSpPr>
        <p:sp>
          <p:nvSpPr>
            <p:cNvPr id="8" name="下矢印 7"/>
            <p:cNvSpPr/>
            <p:nvPr/>
          </p:nvSpPr>
          <p:spPr>
            <a:xfrm rot="18949593">
              <a:off x="6630399" y="1889755"/>
              <a:ext cx="131720" cy="534922"/>
            </a:xfrm>
            <a:prstGeom prst="downArrow">
              <a:avLst/>
            </a:prstGeom>
            <a:solidFill>
              <a:srgbClr val="00B050">
                <a:alpha val="50196"/>
              </a:srgb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9" name="下矢印 8"/>
            <p:cNvSpPr/>
            <p:nvPr/>
          </p:nvSpPr>
          <p:spPr>
            <a:xfrm rot="18949593">
              <a:off x="6630399" y="4235791"/>
              <a:ext cx="131720" cy="536509"/>
            </a:xfrm>
            <a:prstGeom prst="downArrow">
              <a:avLst/>
            </a:prstGeom>
            <a:solidFill>
              <a:srgbClr val="00B050">
                <a:alpha val="50196"/>
              </a:srgb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" name="下矢印 9"/>
            <p:cNvSpPr/>
            <p:nvPr/>
          </p:nvSpPr>
          <p:spPr>
            <a:xfrm rot="18949593">
              <a:off x="4148363" y="4572300"/>
              <a:ext cx="133306" cy="534922"/>
            </a:xfrm>
            <a:prstGeom prst="downArrow">
              <a:avLst/>
            </a:prstGeom>
            <a:solidFill>
              <a:srgbClr val="00B050">
                <a:alpha val="50196"/>
              </a:srgb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" name="下矢印 10"/>
            <p:cNvSpPr/>
            <p:nvPr/>
          </p:nvSpPr>
          <p:spPr>
            <a:xfrm rot="18949593">
              <a:off x="3746858" y="1889755"/>
              <a:ext cx="131719" cy="534922"/>
            </a:xfrm>
            <a:prstGeom prst="downArrow">
              <a:avLst/>
            </a:prstGeom>
            <a:solidFill>
              <a:srgbClr val="00B050">
                <a:alpha val="50196"/>
              </a:srgb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2" name="下矢印 11"/>
            <p:cNvSpPr/>
            <p:nvPr/>
          </p:nvSpPr>
          <p:spPr>
            <a:xfrm rot="18949593">
              <a:off x="2807366" y="4437379"/>
              <a:ext cx="133306" cy="536509"/>
            </a:xfrm>
            <a:prstGeom prst="downArrow">
              <a:avLst/>
            </a:prstGeom>
            <a:solidFill>
              <a:srgbClr val="00B050">
                <a:alpha val="50196"/>
              </a:srgb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 rot="18949593">
              <a:off x="2674060" y="2091343"/>
              <a:ext cx="131719" cy="534921"/>
            </a:xfrm>
            <a:prstGeom prst="downArrow">
              <a:avLst/>
            </a:prstGeom>
            <a:solidFill>
              <a:srgbClr val="00B050">
                <a:alpha val="50196"/>
              </a:srgb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973138" y="5940425"/>
            <a:ext cx="5338762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T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1/2 </a:t>
            </a: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are shorter for </a:t>
            </a:r>
            <a:r>
              <a:rPr lang="ja-JP" altLang="en-US" sz="16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Helvetica"/>
                <a:cs typeface="Helvetica"/>
              </a:rPr>
              <a:t>Zr</a:t>
            </a: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/</a:t>
            </a:r>
            <a:r>
              <a:rPr lang="en-US" altLang="ja-JP" sz="1600" dirty="0" err="1" smtClean="0">
                <a:solidFill>
                  <a:srgbClr val="000000"/>
                </a:solidFill>
                <a:latin typeface="Helvetica"/>
                <a:cs typeface="Helvetica"/>
              </a:rPr>
              <a:t>Nb</a:t>
            </a: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compared with FRDM theories!</a:t>
            </a:r>
          </a:p>
          <a:p>
            <a:pPr defTabSz="914400" eaLnBrk="1" hangingPunct="1">
              <a:defRPr/>
            </a:pPr>
            <a:r>
              <a:rPr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 more rapid r-process flow</a:t>
            </a:r>
            <a:endParaRPr lang="ja-JP" altLang="en-US" sz="16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74757" name="図形グループ 3"/>
          <p:cNvGrpSpPr>
            <a:grpSpLocks/>
          </p:cNvGrpSpPr>
          <p:nvPr/>
        </p:nvGrpSpPr>
        <p:grpSpPr bwMode="auto">
          <a:xfrm>
            <a:off x="0" y="1031875"/>
            <a:ext cx="3419475" cy="3748088"/>
            <a:chOff x="0" y="1031875"/>
            <a:chExt cx="3419475" cy="3748822"/>
          </a:xfrm>
        </p:grpSpPr>
        <p:pic>
          <p:nvPicPr>
            <p:cNvPr id="7476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125538"/>
              <a:ext cx="2797175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3" name="テキスト ボックス 17"/>
            <p:cNvSpPr txBox="1">
              <a:spLocks noChangeArrowheads="1"/>
            </p:cNvSpPr>
            <p:nvPr/>
          </p:nvSpPr>
          <p:spPr bwMode="auto">
            <a:xfrm>
              <a:off x="1716088" y="1031875"/>
              <a:ext cx="12442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400" i="1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T</a:t>
              </a:r>
              <a:r>
                <a:rPr lang="en-US" altLang="ja-JP" sz="1400" baseline="-2500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1/2</a:t>
              </a:r>
              <a:r>
                <a:rPr lang="en-US" altLang="ja-JP" sz="140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 unknown</a:t>
              </a:r>
              <a:endParaRPr lang="ja-JP" altLang="en-US" sz="1400">
                <a:solidFill>
                  <a:srgbClr val="000000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74764" name="テキスト ボックス 20"/>
            <p:cNvSpPr txBox="1">
              <a:spLocks noChangeArrowheads="1"/>
            </p:cNvSpPr>
            <p:nvPr/>
          </p:nvSpPr>
          <p:spPr bwMode="auto">
            <a:xfrm>
              <a:off x="0" y="3949700"/>
              <a:ext cx="34194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buClr>
                  <a:srgbClr val="FFFF00"/>
                </a:buClr>
                <a:buFont typeface="Wingdings" charset="0"/>
                <a:buChar char="l"/>
              </a:pPr>
              <a:r>
                <a:rPr lang="en-US" altLang="ja-JP" sz="1600" dirty="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8 hours data acquisition</a:t>
              </a:r>
            </a:p>
            <a:p>
              <a:pPr defTabSz="914400">
                <a:buClr>
                  <a:srgbClr val="FFFF00"/>
                </a:buClr>
                <a:buFont typeface="Wingdings" charset="0"/>
                <a:buChar char="l"/>
              </a:pPr>
              <a:r>
                <a:rPr lang="en-US" altLang="ja-JP" sz="1600" i="1" dirty="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T</a:t>
              </a:r>
              <a:r>
                <a:rPr lang="en-US" altLang="ja-JP" sz="1600" dirty="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1/2 data of 38 isotopes including</a:t>
              </a:r>
            </a:p>
            <a:p>
              <a:pPr defTabSz="914400"/>
              <a:r>
                <a:rPr lang="en-US" altLang="ja-JP" sz="1600" dirty="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    </a:t>
              </a:r>
              <a:r>
                <a:rPr lang="en-US" altLang="ja-JP" sz="1600" b="1" dirty="0">
                  <a:solidFill>
                    <a:srgbClr val="FF0000"/>
                  </a:solidFill>
                  <a:latin typeface="Helvetica" charset="0"/>
                  <a:cs typeface="Helvetica" charset="0"/>
                </a:rPr>
                <a:t>first data for 18 isotopes</a:t>
              </a: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D8CDF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kumimoji="0" lang="en-US" altLang="ja-JP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Helvetica" charset="0"/>
              </a:rPr>
              <a:t>Toward </a:t>
            </a:r>
            <a:r>
              <a:rPr kumimoji="0" lang="en-US" altLang="ja-JP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Helvetica" charset="0"/>
              </a:rPr>
              <a:t>the r-process </a:t>
            </a:r>
            <a:r>
              <a:rPr kumimoji="0" lang="en-US" altLang="ja-JP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Helvetica" charset="0"/>
              </a:rPr>
              <a:t>path  - </a:t>
            </a:r>
            <a:r>
              <a:rPr kumimoji="0" lang="en-US" altLang="ja-JP" sz="2000" b="1" dirty="0" smtClean="0">
                <a:solidFill>
                  <a:srgbClr val="000000"/>
                </a:solidFill>
                <a:latin typeface="Symbol" charset="0"/>
                <a:ea typeface="Helvetica" charset="0"/>
                <a:cs typeface="Symbol" charset="0"/>
              </a:rPr>
              <a:t>β</a:t>
            </a:r>
            <a:r>
              <a:rPr kumimoji="0" lang="en-US" altLang="ja-JP" sz="2000" b="1" dirty="0" smtClean="0">
                <a:solidFill>
                  <a:srgbClr val="000000"/>
                </a:solidFill>
              </a:rPr>
              <a:t> decay half-life    </a:t>
            </a:r>
            <a:r>
              <a:rPr kumimoji="0" lang="en-US" altLang="ja-JP" sz="2000" dirty="0" smtClean="0">
                <a:solidFill>
                  <a:srgbClr val="000000"/>
                </a:solidFill>
              </a:rPr>
              <a:t>around</a:t>
            </a:r>
            <a:r>
              <a:rPr kumimoji="0" lang="ja-JP" altLang="en-US" sz="2000" dirty="0" smtClean="0">
                <a:solidFill>
                  <a:srgbClr val="000000"/>
                </a:solidFill>
              </a:rPr>
              <a:t> </a:t>
            </a:r>
            <a:r>
              <a:rPr kumimoji="0" lang="en-US" altLang="ja-JP" sz="2000" i="1" dirty="0" smtClean="0">
                <a:solidFill>
                  <a:srgbClr val="000000"/>
                </a:solidFill>
              </a:rPr>
              <a:t>A</a:t>
            </a:r>
            <a:r>
              <a:rPr kumimoji="0" lang="en-US" altLang="ja-JP" sz="2000" dirty="0" smtClean="0">
                <a:solidFill>
                  <a:srgbClr val="000000"/>
                </a:solidFill>
              </a:rPr>
              <a:t>=110 </a:t>
            </a:r>
            <a:endParaRPr kumimoji="0" lang="en-US" altLang="ja-JP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cs typeface="Helvetica" charset="0"/>
            </a:endParaRPr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0" y="414338"/>
            <a:ext cx="4876800" cy="369887"/>
          </a:xfrm>
          <a:prstGeom prst="rect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dirty="0" smtClean="0">
                <a:solidFill>
                  <a:srgbClr val="000000"/>
                </a:solidFill>
                <a:latin typeface="Helvetica"/>
                <a:cs typeface="Helvetica"/>
              </a:rPr>
              <a:t>Systematic studies of </a:t>
            </a:r>
            <a:r>
              <a:rPr lang="en-US" altLang="ja-JP" i="1" dirty="0" smtClean="0">
                <a:solidFill>
                  <a:srgbClr val="000000"/>
                </a:solidFill>
                <a:latin typeface="Helvetica"/>
                <a:cs typeface="Helvetica"/>
                <a:sym typeface="Wingdings" charset="0"/>
              </a:rPr>
              <a:t>T</a:t>
            </a:r>
            <a:r>
              <a:rPr lang="en-US" altLang="ja-JP" baseline="-25000" dirty="0" smtClean="0">
                <a:solidFill>
                  <a:srgbClr val="000000"/>
                </a:solidFill>
                <a:latin typeface="Helvetica"/>
                <a:cs typeface="Helvetica"/>
                <a:sym typeface="Wingdings" charset="0"/>
              </a:rPr>
              <a:t>1/2 </a:t>
            </a:r>
            <a:r>
              <a:rPr lang="ja-JP" altLang="en-US" baseline="-25000" dirty="0" smtClean="0">
                <a:solidFill>
                  <a:srgbClr val="000000"/>
                </a:solidFill>
                <a:latin typeface="Helvetica"/>
                <a:cs typeface="Helvetica"/>
                <a:sym typeface="Wingdings" charset="0"/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  <a:latin typeface="Helvetica"/>
                <a:cs typeface="Helvetica"/>
                <a:sym typeface="Wingdings" charset="0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Helvetica"/>
                <a:cs typeface="Helvetica"/>
                <a:sym typeface="Wingdings" charset="0"/>
              </a:rPr>
              <a:t> </a:t>
            </a:r>
            <a:r>
              <a:rPr lang="en-US" altLang="ja-JP" dirty="0" smtClean="0">
                <a:solidFill>
                  <a:srgbClr val="000000"/>
                </a:solidFill>
                <a:latin typeface="Helvetica"/>
                <a:cs typeface="Helvetica"/>
              </a:rPr>
              <a:t>Mass, </a:t>
            </a:r>
            <a:r>
              <a:rPr lang="en-US" altLang="ja-JP" i="1" dirty="0" smtClean="0">
                <a:solidFill>
                  <a:srgbClr val="000000"/>
                </a:solidFill>
                <a:latin typeface="Helvetica"/>
                <a:cs typeface="Helvetica"/>
              </a:rPr>
              <a:t>Q</a:t>
            </a:r>
            <a:r>
              <a:rPr lang="en-US" altLang="ja-JP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β</a:t>
            </a:r>
            <a:r>
              <a:rPr lang="en-US" altLang="ja-JP" dirty="0" smtClean="0">
                <a:solidFill>
                  <a:srgbClr val="000000"/>
                </a:solidFill>
                <a:latin typeface="Helvetica"/>
                <a:cs typeface="Helvetica"/>
              </a:rPr>
              <a:t>, </a:t>
            </a:r>
            <a:r>
              <a:rPr lang="en-US" altLang="ja-JP" i="1" dirty="0" err="1" smtClean="0">
                <a:solidFill>
                  <a:srgbClr val="000000"/>
                </a:solidFill>
                <a:latin typeface="Helvetica"/>
                <a:cs typeface="Helvetica"/>
              </a:rPr>
              <a:t>S</a:t>
            </a:r>
            <a:r>
              <a:rPr lang="en-US" altLang="ja-JP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n</a:t>
            </a:r>
            <a:endParaRPr lang="ja-JP" altLang="en-US" baseline="-250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4760" name="日付プレースホルダー 1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smtClean="0">
                <a:solidFill>
                  <a:srgbClr val="898989"/>
                </a:solidFill>
                <a:latin typeface="Calibri" charset="0"/>
              </a:rPr>
              <a:t>Nov 2012</a:t>
            </a:r>
            <a:endParaRPr lang="ja-JP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219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Neutron-rich nuclei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27101" y="2254766"/>
            <a:ext cx="4864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Neutron halo / neutron modes</a:t>
            </a:r>
          </a:p>
          <a:p>
            <a:endParaRPr lang="en-US" altLang="ja-JP" sz="2400" dirty="0">
              <a:solidFill>
                <a:srgbClr val="FFFFFF"/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Helvetica"/>
                <a:cs typeface="Helvetica"/>
                <a:sym typeface="Wingdings"/>
              </a:rPr>
              <a:t>Low-energy E1 strength</a:t>
            </a:r>
          </a:p>
          <a:p>
            <a:endParaRPr lang="en-US" altLang="ja-JP" sz="2400" dirty="0">
              <a:solidFill>
                <a:schemeClr val="bg1">
                  <a:lumMod val="50000"/>
                  <a:lumOff val="50000"/>
                </a:schemeClr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Helvetica"/>
                <a:cs typeface="Helvetica"/>
                <a:sym typeface="Wingdings"/>
              </a:rPr>
              <a:t>Rise and fall of the shell closure</a:t>
            </a:r>
            <a:endParaRPr lang="en-US" altLang="ja-JP" sz="2400" dirty="0">
              <a:solidFill>
                <a:schemeClr val="bg1">
                  <a:lumMod val="50000"/>
                  <a:lumOff val="50000"/>
                </a:schemeClr>
              </a:solidFill>
              <a:latin typeface="Helvetica"/>
              <a:cs typeface="Helvetica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476044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1534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62800" y="6172200"/>
            <a:ext cx="1200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altLang="ja-JP" sz="1600">
                <a:solidFill>
                  <a:srgbClr val="99CC00"/>
                </a:solidFill>
                <a:latin typeface="Times" charset="0"/>
                <a:ea typeface="Osaka" charset="0"/>
                <a:cs typeface="Osaka" charset="0"/>
              </a:rPr>
              <a:t>by Tanihata</a:t>
            </a:r>
            <a:r>
              <a:rPr lang="en-US" altLang="ja-JP" sz="1600" i="1">
                <a:solidFill>
                  <a:srgbClr val="99CC00"/>
                </a:solidFill>
                <a:latin typeface="Times" charset="0"/>
                <a:ea typeface="Osaka" charset="0"/>
                <a:cs typeface="Osaka" charset="0"/>
              </a:rPr>
              <a:t>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18300" y="3670300"/>
            <a:ext cx="14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Helvetica"/>
                <a:cs typeface="Helvetica"/>
              </a:rPr>
              <a:t>neutron skin</a:t>
            </a:r>
            <a:endParaRPr kumimoji="1" lang="ja-JP" alt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2900" y="5384800"/>
            <a:ext cx="146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Helvetica"/>
                <a:cs typeface="Helvetica"/>
              </a:rPr>
              <a:t>neutron halo</a:t>
            </a:r>
            <a:endParaRPr kumimoji="1" lang="ja-JP" alt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D8CDF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kumimoji="0" lang="en-US" altLang="ja-JP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Helvetica" charset="0"/>
              </a:rPr>
              <a:t>Neutron skin / halo</a:t>
            </a:r>
            <a:endParaRPr kumimoji="0" lang="en-US" altLang="ja-JP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cs typeface="Helvetica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71800" y="6233081"/>
            <a:ext cx="185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800000"/>
                </a:solidFill>
              </a:rPr>
              <a:t>neutron matter?</a:t>
            </a:r>
            <a:endParaRPr kumimoji="1" lang="ja-JP" altLang="en-US" dirty="0">
              <a:solidFill>
                <a:srgbClr val="8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2800" y="4427062"/>
            <a:ext cx="23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800000"/>
                </a:solidFill>
              </a:rPr>
              <a:t>Neutron-rich matter?</a:t>
            </a:r>
            <a:endParaRPr kumimoji="1" lang="ja-JP" alt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"/>
          <a:stretch>
            <a:fillRect/>
          </a:stretch>
        </p:blipFill>
        <p:spPr bwMode="auto">
          <a:xfrm>
            <a:off x="4714875" y="746125"/>
            <a:ext cx="442912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6875" y="379413"/>
            <a:ext cx="4103688" cy="2508379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buFont typeface="Arial" charset="0"/>
              <a:buNone/>
              <a:defRPr/>
            </a:pPr>
            <a:r>
              <a:rPr lang="de-DE" sz="2400" b="1" dirty="0" smtClean="0">
                <a:solidFill>
                  <a:srgbClr val="C00000"/>
                </a:solidFill>
                <a:ea typeface="平成角ゴシック" pitchFamily="84" charset="-128"/>
              </a:rPr>
              <a:t>Approaching the Neutron-Dripline: Ne- Isotopes</a:t>
            </a:r>
            <a:endParaRPr lang="en-US" sz="2400" b="1" dirty="0" smtClean="0">
              <a:solidFill>
                <a:srgbClr val="C00000"/>
              </a:solidFill>
              <a:ea typeface="平成角ゴシック" pitchFamily="84" charset="-128"/>
            </a:endParaRPr>
          </a:p>
          <a:p>
            <a:pPr defTabSz="914400" eaLnBrk="1" hangingPunct="1">
              <a:buFont typeface="Arial" charset="0"/>
              <a:buNone/>
              <a:defRPr/>
            </a:pPr>
            <a:endParaRPr lang="en-US" sz="1600" b="1" dirty="0" smtClean="0">
              <a:solidFill>
                <a:srgbClr val="C00000"/>
              </a:solidFill>
              <a:ea typeface="平成角ゴシック" pitchFamily="84" charset="-128"/>
            </a:endParaRPr>
          </a:p>
          <a:p>
            <a:pPr defTabSz="914400" eaLnBrk="1" hangingPunct="1">
              <a:buFont typeface="Arial" charset="0"/>
              <a:buNone/>
              <a:defRPr/>
            </a:pPr>
            <a:r>
              <a:rPr lang="en-US" b="1" dirty="0" smtClean="0">
                <a:solidFill>
                  <a:srgbClr val="0070C0"/>
                </a:solidFill>
                <a:ea typeface="平成角ゴシック" pitchFamily="84" charset="-128"/>
              </a:rPr>
              <a:t>Transmission &amp; </a:t>
            </a:r>
          </a:p>
          <a:p>
            <a:pPr defTabSz="914400" eaLnBrk="1" hangingPunct="1">
              <a:buFont typeface="Arial" charset="0"/>
              <a:buNone/>
              <a:defRPr/>
            </a:pPr>
            <a:r>
              <a:rPr lang="en-US" b="1" dirty="0" smtClean="0">
                <a:solidFill>
                  <a:srgbClr val="0070C0"/>
                </a:solidFill>
                <a:ea typeface="平成角ゴシック" pitchFamily="84" charset="-128"/>
              </a:rPr>
              <a:t>Interaction Cross Section Measurements</a:t>
            </a:r>
          </a:p>
          <a:p>
            <a:pPr defTabSz="914400" eaLnBrk="1" hangingPunct="1">
              <a:buFont typeface="Arial" charset="0"/>
              <a:buNone/>
              <a:defRPr/>
            </a:pPr>
            <a:endParaRPr lang="en-US" sz="1100" b="1" dirty="0" smtClean="0">
              <a:solidFill>
                <a:srgbClr val="C00000"/>
              </a:solidFill>
              <a:ea typeface="平成角ゴシック" pitchFamily="84" charset="-128"/>
            </a:endParaRPr>
          </a:p>
          <a:p>
            <a:pPr defTabSz="914400" eaLnBrk="1" hangingPunct="1"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0070C0"/>
                </a:solidFill>
                <a:ea typeface="平成角ゴシック" pitchFamily="84" charset="-128"/>
              </a:rPr>
              <a:t>M. </a:t>
            </a:r>
            <a:r>
              <a:rPr lang="en-US" sz="1400" b="1" dirty="0" err="1" smtClean="0">
                <a:solidFill>
                  <a:srgbClr val="0070C0"/>
                </a:solidFill>
                <a:ea typeface="平成角ゴシック" pitchFamily="84" charset="-128"/>
              </a:rPr>
              <a:t>Takechi</a:t>
            </a:r>
            <a:r>
              <a:rPr lang="en-US" sz="1400" b="1" baseline="30000" dirty="0" err="1" smtClean="0">
                <a:solidFill>
                  <a:srgbClr val="008000"/>
                </a:solidFill>
                <a:ea typeface="平成角ゴシック" pitchFamily="84" charset="-128"/>
              </a:rPr>
              <a:t>EMMI</a:t>
            </a:r>
            <a:r>
              <a:rPr lang="en-US" sz="1400" b="1" dirty="0" smtClean="0">
                <a:solidFill>
                  <a:srgbClr val="0070C0"/>
                </a:solidFill>
                <a:ea typeface="平成角ゴシック" pitchFamily="84" charset="-128"/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  <a:ea typeface="平成角ゴシック" pitchFamily="84" charset="-128"/>
              </a:rPr>
              <a:t>et al., </a:t>
            </a:r>
            <a:r>
              <a:rPr lang="en-US" sz="1400" b="1" dirty="0" smtClean="0">
                <a:solidFill>
                  <a:srgbClr val="0070C0"/>
                </a:solidFill>
                <a:ea typeface="平成角ゴシック" pitchFamily="84" charset="-128"/>
              </a:rPr>
              <a:t>Phys. </a:t>
            </a:r>
            <a:r>
              <a:rPr lang="en-US" sz="1400" b="1" dirty="0" err="1" smtClean="0">
                <a:solidFill>
                  <a:srgbClr val="0070C0"/>
                </a:solidFill>
                <a:ea typeface="平成角ゴシック" pitchFamily="84" charset="-128"/>
              </a:rPr>
              <a:t>Lett</a:t>
            </a:r>
            <a:r>
              <a:rPr lang="en-US" sz="1400" b="1" dirty="0" smtClean="0">
                <a:solidFill>
                  <a:srgbClr val="0070C0"/>
                </a:solidFill>
                <a:ea typeface="平成角ゴシック" pitchFamily="84" charset="-128"/>
              </a:rPr>
              <a:t>. B707 (2012) 357</a:t>
            </a:r>
            <a:endParaRPr lang="en-US" sz="1400" b="1" dirty="0" smtClean="0">
              <a:solidFill>
                <a:srgbClr val="0070C0"/>
              </a:solidFill>
              <a:ea typeface="平成角ゴシック" pitchFamily="84" charset="-128"/>
            </a:endParaRP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0" y="2622550"/>
            <a:ext cx="4771031" cy="4083050"/>
            <a:chOff x="895350" y="966789"/>
            <a:chExt cx="4771571" cy="4082884"/>
          </a:xfrm>
        </p:grpSpPr>
        <p:pic>
          <p:nvPicPr>
            <p:cNvPr id="4710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79" b="17088"/>
            <a:stretch>
              <a:fillRect/>
            </a:stretch>
          </p:blipFill>
          <p:spPr bwMode="auto">
            <a:xfrm>
              <a:off x="895350" y="966789"/>
              <a:ext cx="4604698" cy="4082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4032605" y="2771704"/>
              <a:ext cx="1634316" cy="64630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dirty="0">
                  <a:solidFill>
                    <a:srgbClr val="C00000"/>
                  </a:solidFill>
                  <a:latin typeface="Arial" pitchFamily="34" charset="0"/>
                  <a:ea typeface="平成角ゴシック" pitchFamily="84" charset="-128"/>
                  <a:cs typeface="Osaka"/>
                </a:rPr>
                <a:t>RIBF: </a:t>
              </a:r>
              <a:r>
                <a:rPr lang="en-US" dirty="0" smtClean="0">
                  <a:solidFill>
                    <a:srgbClr val="C00000"/>
                  </a:solidFill>
                  <a:latin typeface="Arial" pitchFamily="34" charset="0"/>
                  <a:ea typeface="平成角ゴシック" pitchFamily="84" charset="-128"/>
                  <a:cs typeface="Osaka"/>
                </a:rPr>
                <a:t>10 </a:t>
              </a:r>
              <a:r>
                <a:rPr lang="en-US" dirty="0" err="1">
                  <a:solidFill>
                    <a:srgbClr val="C00000"/>
                  </a:solidFill>
                  <a:latin typeface="Arial" pitchFamily="34" charset="0"/>
                  <a:ea typeface="平成角ゴシック" pitchFamily="84" charset="-128"/>
                  <a:cs typeface="Osaka"/>
                </a:rPr>
                <a:t>cts</a:t>
              </a:r>
              <a:r>
                <a:rPr lang="en-US" dirty="0">
                  <a:solidFill>
                    <a:srgbClr val="C00000"/>
                  </a:solidFill>
                  <a:latin typeface="Arial" pitchFamily="34" charset="0"/>
                  <a:ea typeface="平成角ゴシック" pitchFamily="84" charset="-128"/>
                  <a:cs typeface="Osaka"/>
                </a:rPr>
                <a:t>/s</a:t>
              </a:r>
            </a:p>
            <a:p>
              <a:pPr defTabSz="914400">
                <a:defRPr/>
              </a:pPr>
              <a:r>
                <a:rPr lang="en-US" dirty="0">
                  <a:solidFill>
                    <a:srgbClr val="C00000"/>
                  </a:solidFill>
                  <a:latin typeface="Arial" pitchFamily="34" charset="0"/>
                  <a:ea typeface="平成角ゴシック" pitchFamily="84" charset="-128"/>
                  <a:cs typeface="Osaka"/>
                </a:rPr>
                <a:t>RIPS: 4 </a:t>
              </a:r>
              <a:r>
                <a:rPr lang="en-US" dirty="0" err="1">
                  <a:solidFill>
                    <a:srgbClr val="C00000"/>
                  </a:solidFill>
                  <a:latin typeface="Arial" pitchFamily="34" charset="0"/>
                  <a:ea typeface="平成角ゴシック" pitchFamily="84" charset="-128"/>
                  <a:cs typeface="Osaka"/>
                </a:rPr>
                <a:t>cts</a:t>
              </a:r>
              <a:r>
                <a:rPr lang="en-US" dirty="0">
                  <a:solidFill>
                    <a:srgbClr val="C00000"/>
                  </a:solidFill>
                  <a:latin typeface="Arial" pitchFamily="34" charset="0"/>
                  <a:ea typeface="平成角ゴシック" pitchFamily="84" charset="-128"/>
                  <a:cs typeface="Osaka"/>
                </a:rPr>
                <a:t>/d</a:t>
              </a:r>
            </a:p>
          </p:txBody>
        </p:sp>
        <p:sp>
          <p:nvSpPr>
            <p:cNvPr id="8" name="Left Brace 7"/>
            <p:cNvSpPr>
              <a:spLocks/>
            </p:cNvSpPr>
            <p:nvPr/>
          </p:nvSpPr>
          <p:spPr bwMode="auto">
            <a:xfrm>
              <a:off x="3864311" y="2766941"/>
              <a:ext cx="131778" cy="661961"/>
            </a:xfrm>
            <a:prstGeom prst="leftBrace">
              <a:avLst>
                <a:gd name="adj1" fmla="val 8326"/>
                <a:gd name="adj2" fmla="val 50000"/>
              </a:avLst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914400"/>
              <a:endParaRPr lang="en-US" sz="2400" smtClean="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8312150" y="215900"/>
            <a:ext cx="222250" cy="7366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図形グループ 26"/>
          <p:cNvGrpSpPr/>
          <p:nvPr/>
        </p:nvGrpSpPr>
        <p:grpSpPr>
          <a:xfrm>
            <a:off x="284162" y="376793"/>
            <a:ext cx="4613275" cy="3835400"/>
            <a:chOff x="101600" y="215900"/>
            <a:chExt cx="4613275" cy="3835400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101600" y="215900"/>
              <a:ext cx="4613275" cy="3835400"/>
              <a:chOff x="101600" y="215900"/>
              <a:chExt cx="4613275" cy="3835400"/>
            </a:xfrm>
          </p:grpSpPr>
          <p:grpSp>
            <p:nvGrpSpPr>
              <p:cNvPr id="13" name="図形グループ 12"/>
              <p:cNvGrpSpPr/>
              <p:nvPr/>
            </p:nvGrpSpPr>
            <p:grpSpPr>
              <a:xfrm>
                <a:off x="101600" y="215900"/>
                <a:ext cx="4613275" cy="3835400"/>
                <a:chOff x="101600" y="215900"/>
                <a:chExt cx="4613275" cy="3835400"/>
              </a:xfrm>
            </p:grpSpPr>
            <p:sp>
              <p:nvSpPr>
                <p:cNvPr id="11" name="正方形/長方形 10"/>
                <p:cNvSpPr/>
                <p:nvPr/>
              </p:nvSpPr>
              <p:spPr>
                <a:xfrm>
                  <a:off x="101600" y="215900"/>
                  <a:ext cx="4613275" cy="38354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grpSp>
              <p:nvGrpSpPr>
                <p:cNvPr id="15" name="グループ化 123"/>
                <p:cNvGrpSpPr>
                  <a:grpSpLocks/>
                </p:cNvGrpSpPr>
                <p:nvPr/>
              </p:nvGrpSpPr>
              <p:grpSpPr bwMode="auto">
                <a:xfrm>
                  <a:off x="697808" y="889660"/>
                  <a:ext cx="3709092" cy="2733015"/>
                  <a:chOff x="4391025" y="2455863"/>
                  <a:chExt cx="4038600" cy="3378200"/>
                </a:xfrm>
              </p:grpSpPr>
              <p:grpSp>
                <p:nvGrpSpPr>
                  <p:cNvPr id="16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4391025" y="2455863"/>
                    <a:ext cx="4038600" cy="3146426"/>
                    <a:chOff x="2706" y="1454"/>
                    <a:chExt cx="2544" cy="1982"/>
                  </a:xfrm>
                </p:grpSpPr>
                <p:pic>
                  <p:nvPicPr>
                    <p:cNvPr id="21" name="Picture 33" descr="cross_cb_list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706" y="1454"/>
                      <a:ext cx="2544" cy="18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2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5" y="3232"/>
                      <a:ext cx="1938" cy="2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>
                        <a:solidFill>
                          <a:srgbClr val="000000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sp>
                <p:nvSpPr>
                  <p:cNvPr id="17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06975" y="5376863"/>
                    <a:ext cx="590550" cy="457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ja-JP" sz="1800" baseline="30000" smtClean="0">
                        <a:solidFill>
                          <a:srgbClr val="000000"/>
                        </a:solidFill>
                      </a:rPr>
                      <a:t>19</a:t>
                    </a:r>
                    <a:r>
                      <a:rPr lang="en-US" altLang="ja-JP" sz="1800" smtClean="0">
                        <a:solidFill>
                          <a:srgbClr val="000000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8" name="Text 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48325" y="5376863"/>
                    <a:ext cx="590550" cy="457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ja-JP" sz="1800" baseline="30000" smtClean="0">
                        <a:solidFill>
                          <a:srgbClr val="000000"/>
                        </a:solidFill>
                      </a:rPr>
                      <a:t>20</a:t>
                    </a:r>
                    <a:r>
                      <a:rPr lang="en-US" altLang="ja-JP" sz="1800" smtClean="0">
                        <a:solidFill>
                          <a:srgbClr val="000000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9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69038" y="5376863"/>
                    <a:ext cx="590550" cy="457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ja-JP" sz="1800" baseline="30000" smtClean="0">
                        <a:solidFill>
                          <a:srgbClr val="000000"/>
                        </a:solidFill>
                      </a:rPr>
                      <a:t>22</a:t>
                    </a:r>
                    <a:r>
                      <a:rPr lang="en-US" altLang="ja-JP" sz="1800" smtClean="0">
                        <a:solidFill>
                          <a:srgbClr val="000000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20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42188" y="5376863"/>
                    <a:ext cx="708740" cy="456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ja-JP" sz="1800" baseline="30000" dirty="0" smtClean="0">
                        <a:solidFill>
                          <a:srgbClr val="FF0000"/>
                        </a:solidFill>
                      </a:rPr>
                      <a:t>31</a:t>
                    </a:r>
                    <a:r>
                      <a:rPr lang="en-US" altLang="ja-JP" sz="1800" dirty="0" smtClean="0">
                        <a:solidFill>
                          <a:srgbClr val="FF0000"/>
                        </a:solidFill>
                      </a:rPr>
                      <a:t>Ne</a:t>
                    </a:r>
                  </a:p>
                </p:txBody>
              </p:sp>
            </p:grpSp>
            <p:cxnSp>
              <p:nvCxnSpPr>
                <p:cNvPr id="24" name="直線矢印コネクタ 23"/>
                <p:cNvCxnSpPr/>
                <p:nvPr/>
              </p:nvCxnSpPr>
              <p:spPr>
                <a:xfrm flipH="1">
                  <a:off x="3932227" y="1689100"/>
                  <a:ext cx="222250" cy="736600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テキスト ボックス 13"/>
              <p:cNvSpPr txBox="1"/>
              <p:nvPr/>
            </p:nvSpPr>
            <p:spPr>
              <a:xfrm>
                <a:off x="334488" y="254442"/>
                <a:ext cx="4072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elvetica"/>
                    <a:cs typeface="Helvetica"/>
                  </a:rPr>
                  <a:t>Large Coulomb breakup cross section </a:t>
                </a:r>
              </a:p>
              <a:p>
                <a:r>
                  <a:rPr kumimoji="1" lang="en-US" altLang="ja-JP" dirty="0" smtClean="0">
                    <a:latin typeface="Helvetica"/>
                    <a:cs typeface="Helvetica"/>
                  </a:rPr>
                  <a:t>for </a:t>
                </a:r>
                <a:r>
                  <a:rPr kumimoji="1" lang="en-US" altLang="ja-JP" baseline="30000" dirty="0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31</a:t>
                </a:r>
                <a:r>
                  <a:rPr kumimoji="1" lang="en-US" altLang="ja-JP" dirty="0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Ne</a:t>
                </a:r>
                <a:endParaRPr kumimoji="1" lang="ja-JP" altLang="en-US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26" name="正方形/長方形 25"/>
            <p:cNvSpPr/>
            <p:nvPr/>
          </p:nvSpPr>
          <p:spPr>
            <a:xfrm>
              <a:off x="136624" y="3681968"/>
              <a:ext cx="39297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/>
                  <a:cs typeface="Helvetica"/>
                </a:rPr>
                <a:t>Nakamura et al., PRL 103, 262501(</a:t>
              </a:r>
              <a:r>
                <a:rPr lang="en-US" altLang="ja-JP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/>
                  <a:cs typeface="Helvetica"/>
                </a:rPr>
                <a:t>2009)</a:t>
              </a:r>
              <a:endPara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69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日付プレースホルダ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000000"/>
                </a:solidFill>
              </a:rPr>
              <a:t>Oct. 2012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0"/>
            <a:ext cx="45974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304800" y="304800"/>
            <a:ext cx="26142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srgbClr val="DA0DE0"/>
                </a:solidFill>
                <a:latin typeface="Helvetica" charset="0"/>
                <a:ea typeface="Osaka" charset="0"/>
                <a:cs typeface="Osaka" charset="0"/>
              </a:rPr>
              <a:t>neutron excitation </a:t>
            </a:r>
          </a:p>
          <a:p>
            <a:pPr defTabSz="914400"/>
            <a:r>
              <a:rPr lang="en-US" altLang="ja-JP" sz="2400" dirty="0">
                <a:solidFill>
                  <a:srgbClr val="DA0DE0"/>
                </a:solidFill>
                <a:latin typeface="Helvetica" charset="0"/>
                <a:ea typeface="Osaka" charset="0"/>
                <a:cs typeface="Osaka" charset="0"/>
              </a:rPr>
              <a:t>i</a:t>
            </a:r>
            <a:r>
              <a:rPr lang="en-US" altLang="ja-JP" sz="2400" dirty="0" smtClean="0">
                <a:solidFill>
                  <a:srgbClr val="DA0DE0"/>
                </a:solidFill>
                <a:latin typeface="Helvetica" charset="0"/>
                <a:ea typeface="Osaka" charset="0"/>
                <a:cs typeface="Osaka" charset="0"/>
              </a:rPr>
              <a:t>n </a:t>
            </a:r>
            <a:r>
              <a:rPr lang="en-US" altLang="ja-JP" sz="2400" baseline="30000" dirty="0" smtClean="0">
                <a:solidFill>
                  <a:srgbClr val="DA0DE0"/>
                </a:solidFill>
                <a:latin typeface="Helvetica" charset="0"/>
                <a:ea typeface="Osaka" charset="0"/>
                <a:cs typeface="Osaka" charset="0"/>
              </a:rPr>
              <a:t>16</a:t>
            </a:r>
            <a:r>
              <a:rPr lang="en-US" altLang="ja-JP" sz="2400" dirty="0" smtClean="0">
                <a:solidFill>
                  <a:srgbClr val="DA0DE0"/>
                </a:solidFill>
                <a:latin typeface="Helvetica" charset="0"/>
                <a:ea typeface="Osaka" charset="0"/>
                <a:cs typeface="Osaka" charset="0"/>
              </a:rPr>
              <a:t>C (0</a:t>
            </a:r>
            <a:r>
              <a:rPr lang="en-US" altLang="ja-JP" sz="2400" baseline="30000" dirty="0" smtClean="0">
                <a:solidFill>
                  <a:srgbClr val="DA0DE0"/>
                </a:solidFill>
                <a:latin typeface="Helvetica" charset="0"/>
                <a:ea typeface="Osaka" charset="0"/>
                <a:cs typeface="Osaka" charset="0"/>
              </a:rPr>
              <a:t>+</a:t>
            </a:r>
            <a:r>
              <a:rPr lang="en-US" altLang="ja-JP" sz="2400" dirty="0" smtClean="0">
                <a:solidFill>
                  <a:srgbClr val="DA0DE0"/>
                </a:solidFill>
                <a:latin typeface="Helvetica" charset="0"/>
                <a:ea typeface="Osaka" charset="0"/>
                <a:cs typeface="Osaka" charset="0"/>
              </a:rPr>
              <a:t>-2</a:t>
            </a:r>
            <a:r>
              <a:rPr lang="en-US" altLang="ja-JP" sz="2400" baseline="30000" dirty="0" smtClean="0">
                <a:solidFill>
                  <a:srgbClr val="DA0DE0"/>
                </a:solidFill>
                <a:latin typeface="Helvetica" charset="0"/>
                <a:ea typeface="Osaka" charset="0"/>
                <a:cs typeface="Osaka" charset="0"/>
              </a:rPr>
              <a:t>+</a:t>
            </a:r>
            <a:r>
              <a:rPr lang="en-US" altLang="ja-JP" sz="2400" dirty="0" smtClean="0">
                <a:solidFill>
                  <a:srgbClr val="DA0DE0"/>
                </a:solidFill>
                <a:latin typeface="Helvetica" charset="0"/>
                <a:ea typeface="Osaka" charset="0"/>
                <a:cs typeface="Osaka" charset="0"/>
              </a:rPr>
              <a:t>) </a:t>
            </a:r>
            <a:endParaRPr lang="ja-JP" altLang="en-US" sz="2400" dirty="0">
              <a:solidFill>
                <a:srgbClr val="DA0DE0"/>
              </a:solidFill>
              <a:latin typeface="Helvetica" charset="0"/>
              <a:ea typeface="Osaka" charset="0"/>
              <a:cs typeface="Osaka" charset="0"/>
            </a:endParaRPr>
          </a:p>
        </p:txBody>
      </p:sp>
      <p:sp>
        <p:nvSpPr>
          <p:cNvPr id="125957" name="Oval 5"/>
          <p:cNvSpPr>
            <a:spLocks noChangeArrowheads="1"/>
          </p:cNvSpPr>
          <p:nvPr/>
        </p:nvSpPr>
        <p:spPr bwMode="auto">
          <a:xfrm rot="-1879435">
            <a:off x="520700" y="1727200"/>
            <a:ext cx="2133600" cy="1295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25958" name="Oval 6"/>
          <p:cNvSpPr>
            <a:spLocks noChangeArrowheads="1"/>
          </p:cNvSpPr>
          <p:nvPr/>
        </p:nvSpPr>
        <p:spPr bwMode="auto">
          <a:xfrm>
            <a:off x="990600" y="1752600"/>
            <a:ext cx="1219200" cy="1219200"/>
          </a:xfrm>
          <a:prstGeom prst="ellipse">
            <a:avLst/>
          </a:prstGeom>
          <a:solidFill>
            <a:srgbClr val="E3CD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25960" name="Line 8"/>
          <p:cNvSpPr>
            <a:spLocks noChangeShapeType="1"/>
          </p:cNvSpPr>
          <p:nvPr/>
        </p:nvSpPr>
        <p:spPr bwMode="auto">
          <a:xfrm flipV="1">
            <a:off x="1612900" y="3848100"/>
            <a:ext cx="0" cy="1130300"/>
          </a:xfrm>
          <a:prstGeom prst="line">
            <a:avLst/>
          </a:prstGeom>
          <a:noFill/>
          <a:ln w="38100">
            <a:solidFill>
              <a:srgbClr val="AD851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5964" name="Text Box 12"/>
          <p:cNvSpPr txBox="1">
            <a:spLocks noChangeArrowheads="1"/>
          </p:cNvSpPr>
          <p:nvPr/>
        </p:nvSpPr>
        <p:spPr bwMode="auto">
          <a:xfrm>
            <a:off x="3505200" y="152400"/>
            <a:ext cx="518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1600">
                <a:solidFill>
                  <a:srgbClr val="658700"/>
                </a:solidFill>
                <a:latin typeface="Helvetica" charset="0"/>
                <a:ea typeface="Osaka" charset="0"/>
                <a:cs typeface="Osaka" charset="0"/>
              </a:rPr>
              <a:t>Elekes </a:t>
            </a:r>
            <a:r>
              <a:rPr lang="en-US" altLang="ja-JP" sz="1600" i="1">
                <a:solidFill>
                  <a:srgbClr val="658700"/>
                </a:solidFill>
                <a:latin typeface="Helvetica" charset="0"/>
                <a:ea typeface="Osaka" charset="0"/>
                <a:cs typeface="Osaka" charset="0"/>
              </a:rPr>
              <a:t>et al</a:t>
            </a:r>
            <a:r>
              <a:rPr lang="en-US" altLang="ja-JP" sz="1600">
                <a:solidFill>
                  <a:srgbClr val="658700"/>
                </a:solidFill>
                <a:latin typeface="Helvetica" charset="0"/>
                <a:ea typeface="Osaka" charset="0"/>
                <a:cs typeface="Osaka" charset="0"/>
              </a:rPr>
              <a:t>., Phys. Lett. B586 (2004) 34</a:t>
            </a:r>
          </a:p>
          <a:p>
            <a:pPr defTabSz="914400"/>
            <a:r>
              <a:rPr lang="en-US" altLang="ja-JP" sz="1600">
                <a:solidFill>
                  <a:srgbClr val="658700"/>
                </a:solidFill>
                <a:latin typeface="Helvetica" charset="0"/>
                <a:ea typeface="Osaka" charset="0"/>
                <a:cs typeface="Osaka" charset="0"/>
              </a:rPr>
              <a:t>Japan-Hungary (ATOMKI) collaboration</a:t>
            </a:r>
          </a:p>
        </p:txBody>
      </p:sp>
      <p:sp>
        <p:nvSpPr>
          <p:cNvPr id="125966" name="Line 14"/>
          <p:cNvSpPr>
            <a:spLocks noChangeShapeType="1"/>
          </p:cNvSpPr>
          <p:nvPr/>
        </p:nvSpPr>
        <p:spPr bwMode="auto">
          <a:xfrm flipV="1">
            <a:off x="5181600" y="3200400"/>
            <a:ext cx="762000" cy="457200"/>
          </a:xfrm>
          <a:prstGeom prst="line">
            <a:avLst/>
          </a:prstGeom>
          <a:noFill/>
          <a:ln w="57150">
            <a:solidFill>
              <a:srgbClr val="8F121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5967" name="Text Box 15"/>
          <p:cNvSpPr txBox="1">
            <a:spLocks noChangeArrowheads="1"/>
          </p:cNvSpPr>
          <p:nvPr/>
        </p:nvSpPr>
        <p:spPr bwMode="auto">
          <a:xfrm>
            <a:off x="6705600" y="2209800"/>
            <a:ext cx="18466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endParaRPr lang="ja-JP" altLang="en-US" sz="2000" dirty="0">
              <a:solidFill>
                <a:srgbClr val="49991D"/>
              </a:solidFill>
            </a:endParaRPr>
          </a:p>
        </p:txBody>
      </p:sp>
      <p:sp>
        <p:nvSpPr>
          <p:cNvPr id="125970" name="フッター プレースホルダー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400">
                <a:solidFill>
                  <a:srgbClr val="000000"/>
                </a:solidFill>
              </a:rPr>
              <a:t>東邦大</a:t>
            </a:r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8734" y="5187434"/>
            <a:ext cx="462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Suppression of </a:t>
            </a:r>
            <a:r>
              <a:rPr kumimoji="1" lang="en-US" altLang="ja-JP" dirty="0" err="1" smtClean="0"/>
              <a:t>Cuolomb</a:t>
            </a:r>
            <a:r>
              <a:rPr kumimoji="1" lang="en-US" altLang="ja-JP" dirty="0" smtClean="0"/>
              <a:t> (proton) excitation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9524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Neutron-rich nuclei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27101" y="2254766"/>
            <a:ext cx="4864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Helvetica"/>
                <a:cs typeface="Helvetica"/>
                <a:sym typeface="Wingdings"/>
              </a:rPr>
              <a:t>Neutron halo / neutron modes</a:t>
            </a:r>
          </a:p>
          <a:p>
            <a:endParaRPr lang="en-US" altLang="ja-JP" sz="2400" dirty="0">
              <a:solidFill>
                <a:srgbClr val="FFFFFF"/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Low-energy E1 strength</a:t>
            </a:r>
          </a:p>
          <a:p>
            <a:endParaRPr lang="en-US" altLang="ja-JP" sz="2400" dirty="0">
              <a:solidFill>
                <a:schemeClr val="bg1">
                  <a:lumMod val="50000"/>
                  <a:lumOff val="50000"/>
                </a:schemeClr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Helvetica"/>
                <a:cs typeface="Helvetica"/>
                <a:sym typeface="Wingdings"/>
              </a:rPr>
              <a:t>Rise and fall of the shell closure</a:t>
            </a:r>
            <a:endParaRPr lang="en-US" altLang="ja-JP" sz="2400" dirty="0">
              <a:solidFill>
                <a:schemeClr val="bg1">
                  <a:lumMod val="50000"/>
                  <a:lumOff val="50000"/>
                </a:schemeClr>
              </a:solidFill>
              <a:latin typeface="Helvetica"/>
              <a:cs typeface="Helvetica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27862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Low-energy component of E1 excitation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48" name="Picture 104" descr="ma_all_iso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9319" b="6673"/>
          <a:stretch>
            <a:fillRect/>
          </a:stretch>
        </p:blipFill>
        <p:spPr bwMode="auto">
          <a:xfrm>
            <a:off x="936625" y="1125537"/>
            <a:ext cx="48958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118"/>
          <p:cNvGrpSpPr>
            <a:grpSpLocks/>
          </p:cNvGrpSpPr>
          <p:nvPr/>
        </p:nvGrpSpPr>
        <p:grpSpPr bwMode="auto">
          <a:xfrm>
            <a:off x="2357438" y="1055687"/>
            <a:ext cx="2463800" cy="4246562"/>
            <a:chOff x="1485" y="1203"/>
            <a:chExt cx="1552" cy="2675"/>
          </a:xfrm>
        </p:grpSpPr>
        <p:sp>
          <p:nvSpPr>
            <p:cNvPr id="50" name="Freeform 107"/>
            <p:cNvSpPr>
              <a:spLocks/>
            </p:cNvSpPr>
            <p:nvPr/>
          </p:nvSpPr>
          <p:spPr bwMode="auto">
            <a:xfrm>
              <a:off x="2132" y="1519"/>
              <a:ext cx="326" cy="2359"/>
            </a:xfrm>
            <a:custGeom>
              <a:avLst/>
              <a:gdLst>
                <a:gd name="T0" fmla="*/ 0 w 326"/>
                <a:gd name="T1" fmla="*/ 0 h 2313"/>
                <a:gd name="T2" fmla="*/ 273 w 326"/>
                <a:gd name="T3" fmla="*/ 1270 h 2313"/>
                <a:gd name="T4" fmla="*/ 318 w 326"/>
                <a:gd name="T5" fmla="*/ 2313 h 2313"/>
                <a:gd name="T6" fmla="*/ 0 60000 65536"/>
                <a:gd name="T7" fmla="*/ 0 60000 65536"/>
                <a:gd name="T8" fmla="*/ 0 60000 65536"/>
                <a:gd name="T9" fmla="*/ 0 w 326"/>
                <a:gd name="T10" fmla="*/ 0 h 2313"/>
                <a:gd name="T11" fmla="*/ 326 w 326"/>
                <a:gd name="T12" fmla="*/ 2313 h 23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6" h="2313">
                  <a:moveTo>
                    <a:pt x="0" y="0"/>
                  </a:moveTo>
                  <a:cubicBezTo>
                    <a:pt x="110" y="442"/>
                    <a:pt x="220" y="885"/>
                    <a:pt x="273" y="1270"/>
                  </a:cubicBezTo>
                  <a:cubicBezTo>
                    <a:pt x="326" y="1655"/>
                    <a:pt x="322" y="1984"/>
                    <a:pt x="318" y="2313"/>
                  </a:cubicBezTo>
                </a:path>
              </a:pathLst>
            </a:cu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 Box 112"/>
            <p:cNvSpPr txBox="1">
              <a:spLocks noChangeArrowheads="1"/>
            </p:cNvSpPr>
            <p:nvPr/>
          </p:nvSpPr>
          <p:spPr bwMode="auto">
            <a:xfrm>
              <a:off x="1485" y="1203"/>
              <a:ext cx="1552" cy="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39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2" tIns="45696" rIns="91392" bIns="4569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ja-JP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rPr>
                <a:t> </a:t>
              </a:r>
              <a:r>
                <a:rPr kumimoji="0" lang="en-GB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31.2 A</a:t>
              </a:r>
              <a:r>
                <a:rPr kumimoji="0" lang="en-GB" altLang="ja-JP" sz="2000" b="1" i="0" u="none" strike="noStrike" kern="0" cap="none" spc="0" normalizeH="0" baseline="33000" noProof="0" dirty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-1/3</a:t>
              </a:r>
              <a:r>
                <a:rPr kumimoji="0" lang="en-GB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 + 20.6 A</a:t>
              </a:r>
              <a:r>
                <a:rPr kumimoji="0" lang="en-GB" altLang="ja-JP" sz="2000" b="1" i="0" u="none" strike="noStrike" kern="0" cap="none" spc="0" normalizeH="0" baseline="33000" noProof="0" dirty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-1/6</a:t>
              </a:r>
              <a:endParaRPr kumimoji="0" lang="fr-FR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2" name="Text Box 113"/>
          <p:cNvSpPr txBox="1">
            <a:spLocks noChangeArrowheads="1"/>
          </p:cNvSpPr>
          <p:nvPr/>
        </p:nvSpPr>
        <p:spPr bwMode="auto">
          <a:xfrm>
            <a:off x="4178300" y="6419850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800" b="1" i="0">
                <a:latin typeface="Arial" charset="0"/>
              </a:rPr>
              <a:t>E* [MeV]</a:t>
            </a:r>
            <a:endParaRPr lang="fr-FR" altLang="ja-JP" sz="1800" b="1" i="0">
              <a:latin typeface="Arial" charset="0"/>
            </a:endParaRPr>
          </a:p>
        </p:txBody>
      </p:sp>
      <p:sp>
        <p:nvSpPr>
          <p:cNvPr id="53" name="Freeform 116"/>
          <p:cNvSpPr>
            <a:spLocks/>
          </p:cNvSpPr>
          <p:nvPr/>
        </p:nvSpPr>
        <p:spPr bwMode="auto">
          <a:xfrm>
            <a:off x="1800225" y="3213099"/>
            <a:ext cx="558800" cy="476250"/>
          </a:xfrm>
          <a:custGeom>
            <a:avLst/>
            <a:gdLst>
              <a:gd name="T0" fmla="*/ 179 w 466"/>
              <a:gd name="T1" fmla="*/ 130 h 517"/>
              <a:gd name="T2" fmla="*/ 120 w 466"/>
              <a:gd name="T3" fmla="*/ 149 h 517"/>
              <a:gd name="T4" fmla="*/ 60 w 466"/>
              <a:gd name="T5" fmla="*/ 239 h 517"/>
              <a:gd name="T6" fmla="*/ 40 w 466"/>
              <a:gd name="T7" fmla="*/ 269 h 517"/>
              <a:gd name="T8" fmla="*/ 20 w 466"/>
              <a:gd name="T9" fmla="*/ 328 h 517"/>
              <a:gd name="T10" fmla="*/ 60 w 466"/>
              <a:gd name="T11" fmla="*/ 477 h 517"/>
              <a:gd name="T12" fmla="*/ 150 w 466"/>
              <a:gd name="T13" fmla="*/ 517 h 517"/>
              <a:gd name="T14" fmla="*/ 249 w 466"/>
              <a:gd name="T15" fmla="*/ 487 h 517"/>
              <a:gd name="T16" fmla="*/ 308 w 466"/>
              <a:gd name="T17" fmla="*/ 457 h 517"/>
              <a:gd name="T18" fmla="*/ 358 w 466"/>
              <a:gd name="T19" fmla="*/ 418 h 517"/>
              <a:gd name="T20" fmla="*/ 378 w 466"/>
              <a:gd name="T21" fmla="*/ 388 h 517"/>
              <a:gd name="T22" fmla="*/ 408 w 466"/>
              <a:gd name="T23" fmla="*/ 368 h 517"/>
              <a:gd name="T24" fmla="*/ 428 w 466"/>
              <a:gd name="T25" fmla="*/ 308 h 517"/>
              <a:gd name="T26" fmla="*/ 438 w 466"/>
              <a:gd name="T27" fmla="*/ 279 h 517"/>
              <a:gd name="T28" fmla="*/ 418 w 466"/>
              <a:gd name="T29" fmla="*/ 50 h 517"/>
              <a:gd name="T30" fmla="*/ 328 w 466"/>
              <a:gd name="T31" fmla="*/ 10 h 517"/>
              <a:gd name="T32" fmla="*/ 299 w 466"/>
              <a:gd name="T33" fmla="*/ 0 h 517"/>
              <a:gd name="T34" fmla="*/ 199 w 466"/>
              <a:gd name="T35" fmla="*/ 10 h 517"/>
              <a:gd name="T36" fmla="*/ 140 w 466"/>
              <a:gd name="T37" fmla="*/ 30 h 517"/>
              <a:gd name="T38" fmla="*/ 110 w 466"/>
              <a:gd name="T39" fmla="*/ 60 h 517"/>
              <a:gd name="T40" fmla="*/ 80 w 466"/>
              <a:gd name="T41" fmla="*/ 70 h 517"/>
              <a:gd name="T42" fmla="*/ 40 w 466"/>
              <a:gd name="T43" fmla="*/ 110 h 51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66"/>
              <a:gd name="T67" fmla="*/ 0 h 517"/>
              <a:gd name="T68" fmla="*/ 466 w 466"/>
              <a:gd name="T69" fmla="*/ 517 h 51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66" h="517">
                <a:moveTo>
                  <a:pt x="179" y="130"/>
                </a:moveTo>
                <a:cubicBezTo>
                  <a:pt x="159" y="137"/>
                  <a:pt x="135" y="134"/>
                  <a:pt x="120" y="149"/>
                </a:cubicBezTo>
                <a:cubicBezTo>
                  <a:pt x="94" y="174"/>
                  <a:pt x="80" y="209"/>
                  <a:pt x="60" y="239"/>
                </a:cubicBezTo>
                <a:cubicBezTo>
                  <a:pt x="53" y="249"/>
                  <a:pt x="44" y="258"/>
                  <a:pt x="40" y="269"/>
                </a:cubicBezTo>
                <a:cubicBezTo>
                  <a:pt x="33" y="289"/>
                  <a:pt x="20" y="328"/>
                  <a:pt x="20" y="328"/>
                </a:cubicBezTo>
                <a:cubicBezTo>
                  <a:pt x="25" y="375"/>
                  <a:pt x="22" y="439"/>
                  <a:pt x="60" y="477"/>
                </a:cubicBezTo>
                <a:cubicBezTo>
                  <a:pt x="83" y="500"/>
                  <a:pt x="150" y="517"/>
                  <a:pt x="150" y="517"/>
                </a:cubicBezTo>
                <a:cubicBezTo>
                  <a:pt x="172" y="511"/>
                  <a:pt x="235" y="496"/>
                  <a:pt x="249" y="487"/>
                </a:cubicBezTo>
                <a:cubicBezTo>
                  <a:pt x="288" y="461"/>
                  <a:pt x="268" y="471"/>
                  <a:pt x="308" y="457"/>
                </a:cubicBezTo>
                <a:cubicBezTo>
                  <a:pt x="367" y="372"/>
                  <a:pt x="287" y="475"/>
                  <a:pt x="358" y="418"/>
                </a:cubicBezTo>
                <a:cubicBezTo>
                  <a:pt x="367" y="410"/>
                  <a:pt x="370" y="396"/>
                  <a:pt x="378" y="388"/>
                </a:cubicBezTo>
                <a:cubicBezTo>
                  <a:pt x="386" y="380"/>
                  <a:pt x="398" y="375"/>
                  <a:pt x="408" y="368"/>
                </a:cubicBezTo>
                <a:cubicBezTo>
                  <a:pt x="415" y="348"/>
                  <a:pt x="421" y="328"/>
                  <a:pt x="428" y="308"/>
                </a:cubicBezTo>
                <a:cubicBezTo>
                  <a:pt x="431" y="298"/>
                  <a:pt x="438" y="279"/>
                  <a:pt x="438" y="279"/>
                </a:cubicBezTo>
                <a:cubicBezTo>
                  <a:pt x="434" y="202"/>
                  <a:pt x="466" y="110"/>
                  <a:pt x="418" y="50"/>
                </a:cubicBezTo>
                <a:cubicBezTo>
                  <a:pt x="401" y="28"/>
                  <a:pt x="346" y="16"/>
                  <a:pt x="328" y="10"/>
                </a:cubicBezTo>
                <a:cubicBezTo>
                  <a:pt x="318" y="7"/>
                  <a:pt x="299" y="0"/>
                  <a:pt x="299" y="0"/>
                </a:cubicBezTo>
                <a:cubicBezTo>
                  <a:pt x="266" y="3"/>
                  <a:pt x="232" y="4"/>
                  <a:pt x="199" y="10"/>
                </a:cubicBezTo>
                <a:cubicBezTo>
                  <a:pt x="179" y="14"/>
                  <a:pt x="140" y="30"/>
                  <a:pt x="140" y="30"/>
                </a:cubicBezTo>
                <a:cubicBezTo>
                  <a:pt x="130" y="40"/>
                  <a:pt x="122" y="52"/>
                  <a:pt x="110" y="60"/>
                </a:cubicBezTo>
                <a:cubicBezTo>
                  <a:pt x="101" y="66"/>
                  <a:pt x="88" y="63"/>
                  <a:pt x="80" y="70"/>
                </a:cubicBezTo>
                <a:cubicBezTo>
                  <a:pt x="0" y="134"/>
                  <a:pt x="106" y="77"/>
                  <a:pt x="40" y="11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Freeform 117"/>
          <p:cNvSpPr>
            <a:spLocks/>
          </p:cNvSpPr>
          <p:nvPr/>
        </p:nvSpPr>
        <p:spPr bwMode="auto">
          <a:xfrm>
            <a:off x="1727200" y="2708274"/>
            <a:ext cx="558800" cy="477838"/>
          </a:xfrm>
          <a:custGeom>
            <a:avLst/>
            <a:gdLst>
              <a:gd name="T0" fmla="*/ 179 w 466"/>
              <a:gd name="T1" fmla="*/ 130 h 517"/>
              <a:gd name="T2" fmla="*/ 120 w 466"/>
              <a:gd name="T3" fmla="*/ 149 h 517"/>
              <a:gd name="T4" fmla="*/ 60 w 466"/>
              <a:gd name="T5" fmla="*/ 239 h 517"/>
              <a:gd name="T6" fmla="*/ 40 w 466"/>
              <a:gd name="T7" fmla="*/ 269 h 517"/>
              <a:gd name="T8" fmla="*/ 20 w 466"/>
              <a:gd name="T9" fmla="*/ 328 h 517"/>
              <a:gd name="T10" fmla="*/ 60 w 466"/>
              <a:gd name="T11" fmla="*/ 477 h 517"/>
              <a:gd name="T12" fmla="*/ 150 w 466"/>
              <a:gd name="T13" fmla="*/ 517 h 517"/>
              <a:gd name="T14" fmla="*/ 249 w 466"/>
              <a:gd name="T15" fmla="*/ 487 h 517"/>
              <a:gd name="T16" fmla="*/ 308 w 466"/>
              <a:gd name="T17" fmla="*/ 457 h 517"/>
              <a:gd name="T18" fmla="*/ 358 w 466"/>
              <a:gd name="T19" fmla="*/ 418 h 517"/>
              <a:gd name="T20" fmla="*/ 378 w 466"/>
              <a:gd name="T21" fmla="*/ 388 h 517"/>
              <a:gd name="T22" fmla="*/ 408 w 466"/>
              <a:gd name="T23" fmla="*/ 368 h 517"/>
              <a:gd name="T24" fmla="*/ 428 w 466"/>
              <a:gd name="T25" fmla="*/ 308 h 517"/>
              <a:gd name="T26" fmla="*/ 438 w 466"/>
              <a:gd name="T27" fmla="*/ 279 h 517"/>
              <a:gd name="T28" fmla="*/ 418 w 466"/>
              <a:gd name="T29" fmla="*/ 50 h 517"/>
              <a:gd name="T30" fmla="*/ 328 w 466"/>
              <a:gd name="T31" fmla="*/ 10 h 517"/>
              <a:gd name="T32" fmla="*/ 299 w 466"/>
              <a:gd name="T33" fmla="*/ 0 h 517"/>
              <a:gd name="T34" fmla="*/ 199 w 466"/>
              <a:gd name="T35" fmla="*/ 10 h 517"/>
              <a:gd name="T36" fmla="*/ 140 w 466"/>
              <a:gd name="T37" fmla="*/ 30 h 517"/>
              <a:gd name="T38" fmla="*/ 110 w 466"/>
              <a:gd name="T39" fmla="*/ 60 h 517"/>
              <a:gd name="T40" fmla="*/ 80 w 466"/>
              <a:gd name="T41" fmla="*/ 70 h 517"/>
              <a:gd name="T42" fmla="*/ 40 w 466"/>
              <a:gd name="T43" fmla="*/ 110 h 51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66"/>
              <a:gd name="T67" fmla="*/ 0 h 517"/>
              <a:gd name="T68" fmla="*/ 466 w 466"/>
              <a:gd name="T69" fmla="*/ 517 h 51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66" h="517">
                <a:moveTo>
                  <a:pt x="179" y="130"/>
                </a:moveTo>
                <a:cubicBezTo>
                  <a:pt x="159" y="137"/>
                  <a:pt x="135" y="134"/>
                  <a:pt x="120" y="149"/>
                </a:cubicBezTo>
                <a:cubicBezTo>
                  <a:pt x="94" y="174"/>
                  <a:pt x="80" y="209"/>
                  <a:pt x="60" y="239"/>
                </a:cubicBezTo>
                <a:cubicBezTo>
                  <a:pt x="53" y="249"/>
                  <a:pt x="44" y="258"/>
                  <a:pt x="40" y="269"/>
                </a:cubicBezTo>
                <a:cubicBezTo>
                  <a:pt x="33" y="289"/>
                  <a:pt x="20" y="328"/>
                  <a:pt x="20" y="328"/>
                </a:cubicBezTo>
                <a:cubicBezTo>
                  <a:pt x="25" y="375"/>
                  <a:pt x="22" y="439"/>
                  <a:pt x="60" y="477"/>
                </a:cubicBezTo>
                <a:cubicBezTo>
                  <a:pt x="83" y="500"/>
                  <a:pt x="150" y="517"/>
                  <a:pt x="150" y="517"/>
                </a:cubicBezTo>
                <a:cubicBezTo>
                  <a:pt x="172" y="511"/>
                  <a:pt x="235" y="496"/>
                  <a:pt x="249" y="487"/>
                </a:cubicBezTo>
                <a:cubicBezTo>
                  <a:pt x="288" y="461"/>
                  <a:pt x="268" y="471"/>
                  <a:pt x="308" y="457"/>
                </a:cubicBezTo>
                <a:cubicBezTo>
                  <a:pt x="367" y="372"/>
                  <a:pt x="287" y="475"/>
                  <a:pt x="358" y="418"/>
                </a:cubicBezTo>
                <a:cubicBezTo>
                  <a:pt x="367" y="410"/>
                  <a:pt x="370" y="396"/>
                  <a:pt x="378" y="388"/>
                </a:cubicBezTo>
                <a:cubicBezTo>
                  <a:pt x="386" y="380"/>
                  <a:pt x="398" y="375"/>
                  <a:pt x="408" y="368"/>
                </a:cubicBezTo>
                <a:cubicBezTo>
                  <a:pt x="415" y="348"/>
                  <a:pt x="421" y="328"/>
                  <a:pt x="428" y="308"/>
                </a:cubicBezTo>
                <a:cubicBezTo>
                  <a:pt x="431" y="298"/>
                  <a:pt x="438" y="279"/>
                  <a:pt x="438" y="279"/>
                </a:cubicBezTo>
                <a:cubicBezTo>
                  <a:pt x="434" y="202"/>
                  <a:pt x="466" y="110"/>
                  <a:pt x="418" y="50"/>
                </a:cubicBezTo>
                <a:cubicBezTo>
                  <a:pt x="401" y="28"/>
                  <a:pt x="346" y="16"/>
                  <a:pt x="328" y="10"/>
                </a:cubicBezTo>
                <a:cubicBezTo>
                  <a:pt x="318" y="7"/>
                  <a:pt x="299" y="0"/>
                  <a:pt x="299" y="0"/>
                </a:cubicBezTo>
                <a:cubicBezTo>
                  <a:pt x="266" y="3"/>
                  <a:pt x="232" y="4"/>
                  <a:pt x="199" y="10"/>
                </a:cubicBezTo>
                <a:cubicBezTo>
                  <a:pt x="179" y="14"/>
                  <a:pt x="140" y="30"/>
                  <a:pt x="140" y="30"/>
                </a:cubicBezTo>
                <a:cubicBezTo>
                  <a:pt x="130" y="40"/>
                  <a:pt x="122" y="52"/>
                  <a:pt x="110" y="60"/>
                </a:cubicBezTo>
                <a:cubicBezTo>
                  <a:pt x="101" y="66"/>
                  <a:pt x="88" y="63"/>
                  <a:pt x="80" y="70"/>
                </a:cubicBezTo>
                <a:cubicBezTo>
                  <a:pt x="0" y="134"/>
                  <a:pt x="106" y="77"/>
                  <a:pt x="40" y="11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Text Box 142"/>
          <p:cNvSpPr txBox="1">
            <a:spLocks noChangeArrowheads="1"/>
          </p:cNvSpPr>
          <p:nvPr/>
        </p:nvSpPr>
        <p:spPr bwMode="auto">
          <a:xfrm>
            <a:off x="5081588" y="3108324"/>
            <a:ext cx="606425" cy="369888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26</a:t>
            </a: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Ne</a:t>
            </a:r>
            <a:endParaRPr kumimoji="0" lang="fr-FR" altLang="ja-JP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Text Box 143"/>
          <p:cNvSpPr txBox="1">
            <a:spLocks noChangeArrowheads="1"/>
          </p:cNvSpPr>
          <p:nvPr/>
        </p:nvSpPr>
        <p:spPr bwMode="auto">
          <a:xfrm>
            <a:off x="5081588" y="3579812"/>
            <a:ext cx="606425" cy="369887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24</a:t>
            </a: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Ne</a:t>
            </a:r>
            <a:endParaRPr kumimoji="0" lang="fr-FR" altLang="ja-JP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Text Box 144"/>
          <p:cNvSpPr txBox="1">
            <a:spLocks noChangeArrowheads="1"/>
          </p:cNvSpPr>
          <p:nvPr/>
        </p:nvSpPr>
        <p:spPr bwMode="auto">
          <a:xfrm>
            <a:off x="5081588" y="4521199"/>
            <a:ext cx="606425" cy="369888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20</a:t>
            </a: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Ne</a:t>
            </a:r>
            <a:endParaRPr kumimoji="0" lang="fr-FR" altLang="ja-JP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Text Box 145"/>
          <p:cNvSpPr txBox="1">
            <a:spLocks noChangeArrowheads="1"/>
          </p:cNvSpPr>
          <p:nvPr/>
        </p:nvSpPr>
        <p:spPr bwMode="auto">
          <a:xfrm>
            <a:off x="5081588" y="4049712"/>
            <a:ext cx="606425" cy="369887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22</a:t>
            </a: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Ne</a:t>
            </a:r>
            <a:endParaRPr kumimoji="0" lang="fr-FR" altLang="ja-JP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Text Box 146"/>
          <p:cNvSpPr txBox="1">
            <a:spLocks noChangeArrowheads="1"/>
          </p:cNvSpPr>
          <p:nvPr/>
        </p:nvSpPr>
        <p:spPr bwMode="auto">
          <a:xfrm>
            <a:off x="5081588" y="2638424"/>
            <a:ext cx="606425" cy="369888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28</a:t>
            </a: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Ne</a:t>
            </a:r>
            <a:endParaRPr kumimoji="0" lang="fr-FR" altLang="ja-JP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Text Box 147"/>
          <p:cNvSpPr txBox="1">
            <a:spLocks noChangeArrowheads="1"/>
          </p:cNvSpPr>
          <p:nvPr/>
        </p:nvSpPr>
        <p:spPr bwMode="auto">
          <a:xfrm>
            <a:off x="747713" y="2997199"/>
            <a:ext cx="260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61" name="Text Box 148"/>
          <p:cNvSpPr txBox="1">
            <a:spLocks noChangeArrowheads="1"/>
          </p:cNvSpPr>
          <p:nvPr/>
        </p:nvSpPr>
        <p:spPr bwMode="auto">
          <a:xfrm>
            <a:off x="747713" y="4725987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62" name="Text Box 149"/>
          <p:cNvSpPr txBox="1">
            <a:spLocks noChangeArrowheads="1"/>
          </p:cNvSpPr>
          <p:nvPr/>
        </p:nvSpPr>
        <p:spPr bwMode="auto">
          <a:xfrm>
            <a:off x="747713" y="4294187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63" name="Text Box 150"/>
          <p:cNvSpPr txBox="1">
            <a:spLocks noChangeArrowheads="1"/>
          </p:cNvSpPr>
          <p:nvPr/>
        </p:nvSpPr>
        <p:spPr bwMode="auto">
          <a:xfrm>
            <a:off x="747713" y="3862387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64" name="Text Box 151"/>
          <p:cNvSpPr txBox="1">
            <a:spLocks noChangeArrowheads="1"/>
          </p:cNvSpPr>
          <p:nvPr/>
        </p:nvSpPr>
        <p:spPr bwMode="auto">
          <a:xfrm>
            <a:off x="747713" y="3428999"/>
            <a:ext cx="260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65" name="Text Box 152"/>
          <p:cNvSpPr txBox="1">
            <a:spLocks noChangeArrowheads="1"/>
          </p:cNvSpPr>
          <p:nvPr/>
        </p:nvSpPr>
        <p:spPr bwMode="auto">
          <a:xfrm>
            <a:off x="690563" y="1485899"/>
            <a:ext cx="374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1.2</a:t>
            </a:r>
          </a:p>
        </p:txBody>
      </p:sp>
      <p:sp>
        <p:nvSpPr>
          <p:cNvPr id="66" name="Line 153"/>
          <p:cNvSpPr>
            <a:spLocks noChangeShapeType="1"/>
          </p:cNvSpPr>
          <p:nvPr/>
        </p:nvSpPr>
        <p:spPr bwMode="auto">
          <a:xfrm>
            <a:off x="1008063" y="1630362"/>
            <a:ext cx="71437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Text Box 154"/>
          <p:cNvSpPr txBox="1">
            <a:spLocks noChangeArrowheads="1"/>
          </p:cNvSpPr>
          <p:nvPr/>
        </p:nvSpPr>
        <p:spPr bwMode="auto">
          <a:xfrm rot="16200000">
            <a:off x="-91281" y="2616994"/>
            <a:ext cx="15748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6" rIns="91392" bIns="45696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700" b="1" i="0">
                <a:latin typeface="Arial" charset="0"/>
              </a:rPr>
              <a:t>S [e</a:t>
            </a:r>
            <a:r>
              <a:rPr lang="en-US" altLang="ja-JP" sz="1700" b="1" i="0" baseline="30000">
                <a:latin typeface="Arial" charset="0"/>
              </a:rPr>
              <a:t>2</a:t>
            </a:r>
            <a:r>
              <a:rPr lang="en-US" altLang="ja-JP" sz="1700" b="1" i="0">
                <a:latin typeface="Arial" charset="0"/>
              </a:rPr>
              <a:t>fm</a:t>
            </a:r>
            <a:r>
              <a:rPr lang="en-US" altLang="ja-JP" sz="1700" b="1" i="0" baseline="30000">
                <a:latin typeface="Arial" charset="0"/>
              </a:rPr>
              <a:t>2</a:t>
            </a:r>
            <a:r>
              <a:rPr lang="en-US" altLang="ja-JP" sz="1700" b="1" i="0">
                <a:latin typeface="Arial" charset="0"/>
              </a:rPr>
              <a:t>/MeV]</a:t>
            </a:r>
          </a:p>
        </p:txBody>
      </p:sp>
      <p:sp>
        <p:nvSpPr>
          <p:cNvPr id="88" name="Rectangle 136"/>
          <p:cNvSpPr>
            <a:spLocks noChangeArrowheads="1"/>
          </p:cNvSpPr>
          <p:nvPr/>
        </p:nvSpPr>
        <p:spPr bwMode="auto">
          <a:xfrm>
            <a:off x="215900" y="5838825"/>
            <a:ext cx="5994399" cy="33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/>
          <a:p>
            <a:pPr algn="l" defTabSz="912813"/>
            <a:r>
              <a:rPr lang="en-GB" altLang="ja-JP" sz="1600" dirty="0" smtClean="0">
                <a:solidFill>
                  <a:srgbClr val="000000"/>
                </a:solidFill>
                <a:latin typeface="Arial" charset="0"/>
              </a:rPr>
              <a:t>Prediction: Cao </a:t>
            </a:r>
            <a:r>
              <a:rPr lang="en-GB" altLang="ja-JP" sz="1600" dirty="0">
                <a:solidFill>
                  <a:srgbClr val="000000"/>
                </a:solidFill>
                <a:latin typeface="Arial" charset="0"/>
              </a:rPr>
              <a:t>L.-G. and Ma Z.-</a:t>
            </a:r>
            <a:r>
              <a:rPr lang="en-GB" altLang="ja-JP" sz="1600" dirty="0" smtClean="0">
                <a:solidFill>
                  <a:srgbClr val="000000"/>
                </a:solidFill>
                <a:latin typeface="Arial" charset="0"/>
              </a:rPr>
              <a:t>Y., PRC </a:t>
            </a:r>
            <a:r>
              <a:rPr lang="en-GB" altLang="ja-JP" sz="1600" dirty="0">
                <a:solidFill>
                  <a:srgbClr val="000000"/>
                </a:solidFill>
                <a:latin typeface="Arial" charset="0"/>
              </a:rPr>
              <a:t>71, 034305 (2005)</a:t>
            </a:r>
            <a:endParaRPr lang="ja-JP" alt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688013" y="1517649"/>
            <a:ext cx="2994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Oscillation of n-rich matter?</a:t>
            </a:r>
          </a:p>
          <a:p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The n-mode strength.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0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0" y="0"/>
            <a:ext cx="8231040" cy="737357"/>
          </a:xfrm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3617" algn="l"/>
                <a:tab pos="7220267" algn="l"/>
                <a:tab pos="7879796" algn="l"/>
              </a:tabLst>
            </a:pPr>
            <a:r>
              <a:rPr kumimoji="0" lang="en-GB" altLang="ja-JP" sz="4100" dirty="0" err="1" smtClean="0">
                <a:latin typeface="Arial Rounded MT Bold" charset="0"/>
              </a:rPr>
              <a:t>Coulmob</a:t>
            </a:r>
            <a:r>
              <a:rPr kumimoji="0" lang="en-GB" altLang="ja-JP" sz="4100" dirty="0" smtClean="0">
                <a:latin typeface="Arial Rounded MT Bold" charset="0"/>
              </a:rPr>
              <a:t> excitation of </a:t>
            </a:r>
            <a:r>
              <a:rPr kumimoji="0" lang="en-GB" altLang="ja-JP" sz="4100" baseline="30000" dirty="0" smtClean="0">
                <a:latin typeface="Arial Rounded MT Bold" charset="0"/>
              </a:rPr>
              <a:t>26</a:t>
            </a:r>
            <a:r>
              <a:rPr kumimoji="0" lang="en-GB" altLang="ja-JP" sz="4100" dirty="0" smtClean="0">
                <a:latin typeface="Arial Rounded MT Bold" charset="0"/>
              </a:rPr>
              <a:t>Ne</a:t>
            </a:r>
            <a:endParaRPr kumimoji="0" lang="en-GB" altLang="ja-JP" sz="4100" dirty="0">
              <a:latin typeface="Arial Rounded MT Bold" charset="0"/>
            </a:endParaRPr>
          </a:p>
        </p:txBody>
      </p:sp>
      <p:pic>
        <p:nvPicPr>
          <p:cNvPr id="29699" name="Picture 3" descr="over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12756" b="21165"/>
          <a:stretch>
            <a:fillRect/>
          </a:stretch>
        </p:blipFill>
        <p:spPr bwMode="auto">
          <a:xfrm>
            <a:off x="262081" y="1144921"/>
            <a:ext cx="8621280" cy="496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AutoShape 4"/>
          <p:cNvSpPr>
            <a:spLocks noChangeArrowheads="1"/>
          </p:cNvSpPr>
          <p:nvPr/>
        </p:nvSpPr>
        <p:spPr bwMode="auto">
          <a:xfrm rot="-800549">
            <a:off x="6269760" y="1926922"/>
            <a:ext cx="1895040" cy="260668"/>
          </a:xfrm>
          <a:prstGeom prst="leftArrow">
            <a:avLst>
              <a:gd name="adj1" fmla="val 50000"/>
              <a:gd name="adj2" fmla="val 181768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grpSp>
        <p:nvGrpSpPr>
          <p:cNvPr id="29701" name="Group 5"/>
          <p:cNvGrpSpPr>
            <a:grpSpLocks/>
          </p:cNvGrpSpPr>
          <p:nvPr/>
        </p:nvGrpSpPr>
        <p:grpSpPr bwMode="auto">
          <a:xfrm>
            <a:off x="5355361" y="1273094"/>
            <a:ext cx="3528000" cy="1466074"/>
            <a:chOff x="3719" y="884"/>
            <a:chExt cx="2450" cy="1018"/>
          </a:xfrm>
        </p:grpSpPr>
        <p:sp>
          <p:nvSpPr>
            <p:cNvPr id="29719" name="Text Box 6"/>
            <p:cNvSpPr txBox="1">
              <a:spLocks noChangeArrowheads="1"/>
            </p:cNvSpPr>
            <p:nvPr/>
          </p:nvSpPr>
          <p:spPr bwMode="auto">
            <a:xfrm>
              <a:off x="3946" y="1020"/>
              <a:ext cx="458" cy="23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600" b="1" i="0">
                  <a:latin typeface="Arial" charset="0"/>
                </a:rPr>
                <a:t>RIPS</a:t>
              </a:r>
              <a:endParaRPr lang="fr-FR" altLang="ja-JP" sz="1600" b="1" i="0">
                <a:latin typeface="Arial" charset="0"/>
              </a:endParaRPr>
            </a:p>
          </p:txBody>
        </p:sp>
        <p:sp>
          <p:nvSpPr>
            <p:cNvPr id="29720" name="Freeform 7"/>
            <p:cNvSpPr>
              <a:spLocks/>
            </p:cNvSpPr>
            <p:nvPr/>
          </p:nvSpPr>
          <p:spPr bwMode="auto">
            <a:xfrm>
              <a:off x="3719" y="884"/>
              <a:ext cx="2450" cy="1018"/>
            </a:xfrm>
            <a:custGeom>
              <a:avLst/>
              <a:gdLst>
                <a:gd name="T0" fmla="*/ 0 w 2450"/>
                <a:gd name="T1" fmla="*/ 771 h 1018"/>
                <a:gd name="T2" fmla="*/ 272 w 2450"/>
                <a:gd name="T3" fmla="*/ 544 h 1018"/>
                <a:gd name="T4" fmla="*/ 475 w 2450"/>
                <a:gd name="T5" fmla="*/ 484 h 1018"/>
                <a:gd name="T6" fmla="*/ 499 w 2450"/>
                <a:gd name="T7" fmla="*/ 408 h 1018"/>
                <a:gd name="T8" fmla="*/ 2314 w 2450"/>
                <a:gd name="T9" fmla="*/ 0 h 1018"/>
                <a:gd name="T10" fmla="*/ 2450 w 2450"/>
                <a:gd name="T11" fmla="*/ 91 h 1018"/>
                <a:gd name="T12" fmla="*/ 2443 w 2450"/>
                <a:gd name="T13" fmla="*/ 490 h 1018"/>
                <a:gd name="T14" fmla="*/ 721 w 2450"/>
                <a:gd name="T15" fmla="*/ 988 h 1018"/>
                <a:gd name="T16" fmla="*/ 679 w 2450"/>
                <a:gd name="T17" fmla="*/ 892 h 1018"/>
                <a:gd name="T18" fmla="*/ 493 w 2450"/>
                <a:gd name="T19" fmla="*/ 964 h 1018"/>
                <a:gd name="T20" fmla="*/ 229 w 2450"/>
                <a:gd name="T21" fmla="*/ 1018 h 1018"/>
                <a:gd name="T22" fmla="*/ 0 w 2450"/>
                <a:gd name="T23" fmla="*/ 771 h 10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50"/>
                <a:gd name="T37" fmla="*/ 0 h 1018"/>
                <a:gd name="T38" fmla="*/ 2450 w 2450"/>
                <a:gd name="T39" fmla="*/ 1018 h 10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50" h="1018">
                  <a:moveTo>
                    <a:pt x="0" y="771"/>
                  </a:moveTo>
                  <a:lnTo>
                    <a:pt x="272" y="544"/>
                  </a:lnTo>
                  <a:lnTo>
                    <a:pt x="475" y="484"/>
                  </a:lnTo>
                  <a:lnTo>
                    <a:pt x="499" y="408"/>
                  </a:lnTo>
                  <a:lnTo>
                    <a:pt x="2314" y="0"/>
                  </a:lnTo>
                  <a:lnTo>
                    <a:pt x="2450" y="91"/>
                  </a:lnTo>
                  <a:lnTo>
                    <a:pt x="2443" y="490"/>
                  </a:lnTo>
                  <a:lnTo>
                    <a:pt x="721" y="988"/>
                  </a:lnTo>
                  <a:lnTo>
                    <a:pt x="679" y="892"/>
                  </a:lnTo>
                  <a:lnTo>
                    <a:pt x="493" y="964"/>
                  </a:lnTo>
                  <a:lnTo>
                    <a:pt x="229" y="1018"/>
                  </a:lnTo>
                  <a:lnTo>
                    <a:pt x="0" y="77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9702" name="Group 8"/>
          <p:cNvGrpSpPr>
            <a:grpSpLocks/>
          </p:cNvGrpSpPr>
          <p:nvPr/>
        </p:nvGrpSpPr>
        <p:grpSpPr bwMode="auto">
          <a:xfrm>
            <a:off x="5140800" y="2383451"/>
            <a:ext cx="878400" cy="928897"/>
            <a:chOff x="3570" y="1655"/>
            <a:chExt cx="610" cy="645"/>
          </a:xfrm>
        </p:grpSpPr>
        <p:sp>
          <p:nvSpPr>
            <p:cNvPr id="29717" name="Freeform 9"/>
            <p:cNvSpPr>
              <a:spLocks/>
            </p:cNvSpPr>
            <p:nvPr/>
          </p:nvSpPr>
          <p:spPr bwMode="auto">
            <a:xfrm>
              <a:off x="3570" y="1655"/>
              <a:ext cx="421" cy="499"/>
            </a:xfrm>
            <a:custGeom>
              <a:avLst/>
              <a:gdLst>
                <a:gd name="T0" fmla="*/ 12 w 421"/>
                <a:gd name="T1" fmla="*/ 43 h 499"/>
                <a:gd name="T2" fmla="*/ 149 w 421"/>
                <a:gd name="T3" fmla="*/ 0 h 499"/>
                <a:gd name="T4" fmla="*/ 421 w 421"/>
                <a:gd name="T5" fmla="*/ 272 h 499"/>
                <a:gd name="T6" fmla="*/ 421 w 421"/>
                <a:gd name="T7" fmla="*/ 499 h 499"/>
                <a:gd name="T8" fmla="*/ 59 w 421"/>
                <a:gd name="T9" fmla="*/ 499 h 499"/>
                <a:gd name="T10" fmla="*/ 0 w 421"/>
                <a:gd name="T11" fmla="*/ 313 h 499"/>
                <a:gd name="T12" fmla="*/ 12 w 421"/>
                <a:gd name="T13" fmla="*/ 43 h 4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1"/>
                <a:gd name="T22" fmla="*/ 0 h 499"/>
                <a:gd name="T23" fmla="*/ 421 w 421"/>
                <a:gd name="T24" fmla="*/ 499 h 4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1" h="499">
                  <a:moveTo>
                    <a:pt x="12" y="43"/>
                  </a:moveTo>
                  <a:lnTo>
                    <a:pt x="149" y="0"/>
                  </a:lnTo>
                  <a:lnTo>
                    <a:pt x="421" y="272"/>
                  </a:lnTo>
                  <a:lnTo>
                    <a:pt x="421" y="499"/>
                  </a:lnTo>
                  <a:lnTo>
                    <a:pt x="59" y="499"/>
                  </a:lnTo>
                  <a:lnTo>
                    <a:pt x="0" y="313"/>
                  </a:lnTo>
                  <a:lnTo>
                    <a:pt x="12" y="43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18" name="Text Box 10"/>
            <p:cNvSpPr txBox="1">
              <a:spLocks noChangeArrowheads="1"/>
            </p:cNvSpPr>
            <p:nvPr/>
          </p:nvSpPr>
          <p:spPr bwMode="auto">
            <a:xfrm>
              <a:off x="3674" y="2063"/>
              <a:ext cx="506" cy="2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600" b="1" i="0">
                  <a:solidFill>
                    <a:schemeClr val="bg1"/>
                  </a:solidFill>
                  <a:cs typeface="Times New Roman" charset="0"/>
                </a:rPr>
                <a:t>PPAC</a:t>
              </a:r>
              <a:endParaRPr lang="fr-FR" altLang="ja-JP" sz="1600" b="1" i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9703" name="Group 11"/>
          <p:cNvGrpSpPr>
            <a:grpSpLocks/>
          </p:cNvGrpSpPr>
          <p:nvPr/>
        </p:nvGrpSpPr>
        <p:grpSpPr bwMode="auto">
          <a:xfrm>
            <a:off x="3788640" y="1731062"/>
            <a:ext cx="1370880" cy="2155907"/>
            <a:chOff x="2631" y="1202"/>
            <a:chExt cx="952" cy="1497"/>
          </a:xfrm>
        </p:grpSpPr>
        <p:sp>
          <p:nvSpPr>
            <p:cNvPr id="29715" name="Text Box 12"/>
            <p:cNvSpPr txBox="1">
              <a:spLocks noChangeArrowheads="1"/>
            </p:cNvSpPr>
            <p:nvPr/>
          </p:nvSpPr>
          <p:spPr bwMode="auto">
            <a:xfrm>
              <a:off x="2676" y="1202"/>
              <a:ext cx="591" cy="23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l-GR" altLang="ja-JP" sz="1600" b="1" i="0">
                  <a:cs typeface="Times New Roman" charset="0"/>
                </a:rPr>
                <a:t>γ</a:t>
              </a:r>
              <a:r>
                <a:rPr lang="en-US" altLang="ja-JP" sz="1600" b="1" i="0">
                  <a:cs typeface="Times New Roman" charset="0"/>
                </a:rPr>
                <a:t> </a:t>
              </a:r>
              <a:r>
                <a:rPr lang="en-US" altLang="ja-JP" sz="1600" b="1" i="0">
                  <a:latin typeface="Arial" charset="0"/>
                  <a:ea typeface="Times New Roman" charset="0"/>
                  <a:cs typeface="Times New Roman" charset="0"/>
                </a:rPr>
                <a:t>array</a:t>
              </a:r>
              <a:endParaRPr lang="fr-FR" altLang="ja-JP" sz="1600" b="1" i="0">
                <a:latin typeface="Arial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9716" name="Freeform 13"/>
            <p:cNvSpPr>
              <a:spLocks/>
            </p:cNvSpPr>
            <p:nvPr/>
          </p:nvSpPr>
          <p:spPr bwMode="auto">
            <a:xfrm>
              <a:off x="2631" y="1474"/>
              <a:ext cx="952" cy="1225"/>
            </a:xfrm>
            <a:custGeom>
              <a:avLst/>
              <a:gdLst>
                <a:gd name="T0" fmla="*/ 0 w 952"/>
                <a:gd name="T1" fmla="*/ 91 h 1225"/>
                <a:gd name="T2" fmla="*/ 181 w 952"/>
                <a:gd name="T3" fmla="*/ 45 h 1225"/>
                <a:gd name="T4" fmla="*/ 272 w 952"/>
                <a:gd name="T5" fmla="*/ 45 h 1225"/>
                <a:gd name="T6" fmla="*/ 499 w 952"/>
                <a:gd name="T7" fmla="*/ 0 h 1225"/>
                <a:gd name="T8" fmla="*/ 952 w 952"/>
                <a:gd name="T9" fmla="*/ 227 h 1225"/>
                <a:gd name="T10" fmla="*/ 907 w 952"/>
                <a:gd name="T11" fmla="*/ 1043 h 1225"/>
                <a:gd name="T12" fmla="*/ 408 w 952"/>
                <a:gd name="T13" fmla="*/ 1225 h 1225"/>
                <a:gd name="T14" fmla="*/ 408 w 952"/>
                <a:gd name="T15" fmla="*/ 317 h 1225"/>
                <a:gd name="T16" fmla="*/ 0 w 952"/>
                <a:gd name="T17" fmla="*/ 91 h 12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2"/>
                <a:gd name="T28" fmla="*/ 0 h 1225"/>
                <a:gd name="T29" fmla="*/ 952 w 952"/>
                <a:gd name="T30" fmla="*/ 1225 h 12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2" h="1225">
                  <a:moveTo>
                    <a:pt x="0" y="91"/>
                  </a:moveTo>
                  <a:lnTo>
                    <a:pt x="181" y="45"/>
                  </a:lnTo>
                  <a:lnTo>
                    <a:pt x="272" y="45"/>
                  </a:lnTo>
                  <a:lnTo>
                    <a:pt x="499" y="0"/>
                  </a:lnTo>
                  <a:lnTo>
                    <a:pt x="952" y="227"/>
                  </a:lnTo>
                  <a:lnTo>
                    <a:pt x="907" y="1043"/>
                  </a:lnTo>
                  <a:lnTo>
                    <a:pt x="408" y="1225"/>
                  </a:lnTo>
                  <a:lnTo>
                    <a:pt x="408" y="317"/>
                  </a:lnTo>
                  <a:lnTo>
                    <a:pt x="0" y="91"/>
                  </a:lnTo>
                  <a:close/>
                </a:path>
              </a:pathLst>
            </a:custGeom>
            <a:noFill/>
            <a:ln w="38100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9704" name="Group 14"/>
          <p:cNvGrpSpPr>
            <a:grpSpLocks/>
          </p:cNvGrpSpPr>
          <p:nvPr/>
        </p:nvGrpSpPr>
        <p:grpSpPr bwMode="auto">
          <a:xfrm>
            <a:off x="2351521" y="2187590"/>
            <a:ext cx="1575360" cy="1532321"/>
            <a:chOff x="1633" y="1519"/>
            <a:chExt cx="1094" cy="1064"/>
          </a:xfrm>
        </p:grpSpPr>
        <p:sp>
          <p:nvSpPr>
            <p:cNvPr id="29713" name="Freeform 15"/>
            <p:cNvSpPr>
              <a:spLocks/>
            </p:cNvSpPr>
            <p:nvPr/>
          </p:nvSpPr>
          <p:spPr bwMode="auto">
            <a:xfrm>
              <a:off x="2187" y="1740"/>
              <a:ext cx="540" cy="843"/>
            </a:xfrm>
            <a:custGeom>
              <a:avLst/>
              <a:gdLst>
                <a:gd name="T0" fmla="*/ 234 w 540"/>
                <a:gd name="T1" fmla="*/ 0 h 843"/>
                <a:gd name="T2" fmla="*/ 537 w 540"/>
                <a:gd name="T3" fmla="*/ 201 h 843"/>
                <a:gd name="T4" fmla="*/ 540 w 540"/>
                <a:gd name="T5" fmla="*/ 771 h 843"/>
                <a:gd name="T6" fmla="*/ 333 w 540"/>
                <a:gd name="T7" fmla="*/ 843 h 843"/>
                <a:gd name="T8" fmla="*/ 24 w 540"/>
                <a:gd name="T9" fmla="*/ 618 h 843"/>
                <a:gd name="T10" fmla="*/ 0 w 540"/>
                <a:gd name="T11" fmla="*/ 57 h 843"/>
                <a:gd name="T12" fmla="*/ 234 w 540"/>
                <a:gd name="T13" fmla="*/ 0 h 8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0"/>
                <a:gd name="T22" fmla="*/ 0 h 843"/>
                <a:gd name="T23" fmla="*/ 540 w 540"/>
                <a:gd name="T24" fmla="*/ 843 h 8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0" h="843">
                  <a:moveTo>
                    <a:pt x="234" y="0"/>
                  </a:moveTo>
                  <a:lnTo>
                    <a:pt x="537" y="201"/>
                  </a:lnTo>
                  <a:lnTo>
                    <a:pt x="540" y="771"/>
                  </a:lnTo>
                  <a:lnTo>
                    <a:pt x="333" y="843"/>
                  </a:lnTo>
                  <a:lnTo>
                    <a:pt x="24" y="618"/>
                  </a:lnTo>
                  <a:lnTo>
                    <a:pt x="0" y="57"/>
                  </a:lnTo>
                  <a:lnTo>
                    <a:pt x="234" y="0"/>
                  </a:lnTo>
                  <a:close/>
                </a:path>
              </a:pathLst>
            </a:custGeom>
            <a:noFill/>
            <a:ln w="38100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14" name="Text Box 16"/>
            <p:cNvSpPr txBox="1">
              <a:spLocks noChangeArrowheads="1"/>
            </p:cNvSpPr>
            <p:nvPr/>
          </p:nvSpPr>
          <p:spPr bwMode="auto">
            <a:xfrm>
              <a:off x="1633" y="1519"/>
              <a:ext cx="674" cy="23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fr-FR" altLang="ja-JP" sz="1600" b="1" i="0">
                  <a:solidFill>
                    <a:schemeClr val="bg1"/>
                  </a:solidFill>
                  <a:latin typeface="Arial" charset="0"/>
                </a:rPr>
                <a:t>Silicons</a:t>
              </a:r>
            </a:p>
          </p:txBody>
        </p:sp>
      </p:grpSp>
      <p:grpSp>
        <p:nvGrpSpPr>
          <p:cNvPr id="29705" name="Group 17"/>
          <p:cNvGrpSpPr>
            <a:grpSpLocks/>
          </p:cNvGrpSpPr>
          <p:nvPr/>
        </p:nvGrpSpPr>
        <p:grpSpPr bwMode="auto">
          <a:xfrm>
            <a:off x="3526561" y="2383451"/>
            <a:ext cx="1020960" cy="1545282"/>
            <a:chOff x="2449" y="1655"/>
            <a:chExt cx="709" cy="1073"/>
          </a:xfrm>
        </p:grpSpPr>
        <p:sp>
          <p:nvSpPr>
            <p:cNvPr id="29711" name="Freeform 18"/>
            <p:cNvSpPr>
              <a:spLocks/>
            </p:cNvSpPr>
            <p:nvPr/>
          </p:nvSpPr>
          <p:spPr bwMode="auto">
            <a:xfrm>
              <a:off x="2449" y="1655"/>
              <a:ext cx="545" cy="846"/>
            </a:xfrm>
            <a:custGeom>
              <a:avLst/>
              <a:gdLst>
                <a:gd name="T0" fmla="*/ 0 w 545"/>
                <a:gd name="T1" fmla="*/ 72 h 846"/>
                <a:gd name="T2" fmla="*/ 287 w 545"/>
                <a:gd name="T3" fmla="*/ 0 h 846"/>
                <a:gd name="T4" fmla="*/ 545 w 545"/>
                <a:gd name="T5" fmla="*/ 163 h 846"/>
                <a:gd name="T6" fmla="*/ 539 w 545"/>
                <a:gd name="T7" fmla="*/ 774 h 846"/>
                <a:gd name="T8" fmla="*/ 305 w 545"/>
                <a:gd name="T9" fmla="*/ 846 h 846"/>
                <a:gd name="T10" fmla="*/ 305 w 545"/>
                <a:gd name="T11" fmla="*/ 270 h 846"/>
                <a:gd name="T12" fmla="*/ 0 w 545"/>
                <a:gd name="T13" fmla="*/ 72 h 8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5"/>
                <a:gd name="T22" fmla="*/ 0 h 846"/>
                <a:gd name="T23" fmla="*/ 545 w 545"/>
                <a:gd name="T24" fmla="*/ 846 h 8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5" h="846">
                  <a:moveTo>
                    <a:pt x="0" y="72"/>
                  </a:moveTo>
                  <a:lnTo>
                    <a:pt x="287" y="0"/>
                  </a:lnTo>
                  <a:lnTo>
                    <a:pt x="545" y="163"/>
                  </a:lnTo>
                  <a:lnTo>
                    <a:pt x="539" y="774"/>
                  </a:lnTo>
                  <a:lnTo>
                    <a:pt x="305" y="846"/>
                  </a:lnTo>
                  <a:lnTo>
                    <a:pt x="305" y="270"/>
                  </a:lnTo>
                  <a:lnTo>
                    <a:pt x="0" y="72"/>
                  </a:lnTo>
                  <a:close/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12" name="Text Box 19"/>
            <p:cNvSpPr txBox="1">
              <a:spLocks noChangeArrowheads="1"/>
            </p:cNvSpPr>
            <p:nvPr/>
          </p:nvSpPr>
          <p:spPr bwMode="auto">
            <a:xfrm>
              <a:off x="2540" y="2472"/>
              <a:ext cx="618" cy="256"/>
            </a:xfrm>
            <a:prstGeom prst="rect">
              <a:avLst/>
            </a:prstGeom>
            <a:solidFill>
              <a:srgbClr val="FF3300">
                <a:alpha val="79999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 i="0">
                  <a:solidFill>
                    <a:schemeClr val="bg1"/>
                  </a:solidFill>
                  <a:cs typeface="Times New Roman" charset="0"/>
                </a:rPr>
                <a:t>He bag</a:t>
              </a:r>
              <a:endParaRPr lang="fr-FR" altLang="ja-JP" sz="1800" b="1" i="0">
                <a:solidFill>
                  <a:schemeClr val="bg1"/>
                </a:solidFill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9706" name="Group 20"/>
          <p:cNvGrpSpPr>
            <a:grpSpLocks/>
          </p:cNvGrpSpPr>
          <p:nvPr/>
        </p:nvGrpSpPr>
        <p:grpSpPr bwMode="auto">
          <a:xfrm>
            <a:off x="326881" y="1600009"/>
            <a:ext cx="2155680" cy="4311813"/>
            <a:chOff x="227" y="1111"/>
            <a:chExt cx="1497" cy="2994"/>
          </a:xfrm>
        </p:grpSpPr>
        <p:sp>
          <p:nvSpPr>
            <p:cNvPr id="29709" name="Text Box 21"/>
            <p:cNvSpPr txBox="1">
              <a:spLocks noChangeArrowheads="1"/>
            </p:cNvSpPr>
            <p:nvPr/>
          </p:nvSpPr>
          <p:spPr bwMode="auto">
            <a:xfrm>
              <a:off x="227" y="1111"/>
              <a:ext cx="1010" cy="2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993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600" b="1" i="0">
                  <a:solidFill>
                    <a:srgbClr val="FF9933"/>
                  </a:solidFill>
                  <a:latin typeface="Arial" charset="0"/>
                </a:rPr>
                <a:t>Neutron Wall</a:t>
              </a:r>
              <a:endParaRPr lang="fr-FR" altLang="ja-JP" sz="1600" b="1" i="0">
                <a:solidFill>
                  <a:srgbClr val="FF9933"/>
                </a:solidFill>
                <a:latin typeface="Arial" charset="0"/>
              </a:endParaRPr>
            </a:p>
          </p:txBody>
        </p:sp>
        <p:sp>
          <p:nvSpPr>
            <p:cNvPr id="29710" name="Freeform 22"/>
            <p:cNvSpPr>
              <a:spLocks/>
            </p:cNvSpPr>
            <p:nvPr/>
          </p:nvSpPr>
          <p:spPr bwMode="auto">
            <a:xfrm>
              <a:off x="317" y="1565"/>
              <a:ext cx="1407" cy="2540"/>
            </a:xfrm>
            <a:custGeom>
              <a:avLst/>
              <a:gdLst>
                <a:gd name="T0" fmla="*/ 0 w 1407"/>
                <a:gd name="T1" fmla="*/ 136 h 2540"/>
                <a:gd name="T2" fmla="*/ 590 w 1407"/>
                <a:gd name="T3" fmla="*/ 0 h 2540"/>
                <a:gd name="T4" fmla="*/ 1134 w 1407"/>
                <a:gd name="T5" fmla="*/ 498 h 2540"/>
                <a:gd name="T6" fmla="*/ 1407 w 1407"/>
                <a:gd name="T7" fmla="*/ 2358 h 2540"/>
                <a:gd name="T8" fmla="*/ 953 w 1407"/>
                <a:gd name="T9" fmla="*/ 2540 h 2540"/>
                <a:gd name="T10" fmla="*/ 771 w 1407"/>
                <a:gd name="T11" fmla="*/ 1632 h 2540"/>
                <a:gd name="T12" fmla="*/ 409 w 1407"/>
                <a:gd name="T13" fmla="*/ 1496 h 2540"/>
                <a:gd name="T14" fmla="*/ 273 w 1407"/>
                <a:gd name="T15" fmla="*/ 1406 h 2540"/>
                <a:gd name="T16" fmla="*/ 0 w 1407"/>
                <a:gd name="T17" fmla="*/ 136 h 25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07"/>
                <a:gd name="T28" fmla="*/ 0 h 2540"/>
                <a:gd name="T29" fmla="*/ 1407 w 1407"/>
                <a:gd name="T30" fmla="*/ 2540 h 25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07" h="2540">
                  <a:moveTo>
                    <a:pt x="0" y="136"/>
                  </a:moveTo>
                  <a:lnTo>
                    <a:pt x="590" y="0"/>
                  </a:lnTo>
                  <a:lnTo>
                    <a:pt x="1134" y="498"/>
                  </a:lnTo>
                  <a:lnTo>
                    <a:pt x="1407" y="2358"/>
                  </a:lnTo>
                  <a:lnTo>
                    <a:pt x="953" y="2540"/>
                  </a:lnTo>
                  <a:lnTo>
                    <a:pt x="771" y="1632"/>
                  </a:lnTo>
                  <a:lnTo>
                    <a:pt x="409" y="1496"/>
                  </a:lnTo>
                  <a:lnTo>
                    <a:pt x="273" y="1406"/>
                  </a:lnTo>
                  <a:lnTo>
                    <a:pt x="0" y="136"/>
                  </a:lnTo>
                  <a:close/>
                </a:path>
              </a:pathLst>
            </a:custGeom>
            <a:noFill/>
            <a:ln w="3810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9707" name="Freeform 23"/>
          <p:cNvSpPr>
            <a:spLocks/>
          </p:cNvSpPr>
          <p:nvPr/>
        </p:nvSpPr>
        <p:spPr bwMode="auto">
          <a:xfrm>
            <a:off x="2833920" y="4170678"/>
            <a:ext cx="560160" cy="1566885"/>
          </a:xfrm>
          <a:custGeom>
            <a:avLst/>
            <a:gdLst>
              <a:gd name="T0" fmla="*/ 164 w 389"/>
              <a:gd name="T1" fmla="*/ 136 h 1088"/>
              <a:gd name="T2" fmla="*/ 144 w 389"/>
              <a:gd name="T3" fmla="*/ 96 h 1088"/>
              <a:gd name="T4" fmla="*/ 160 w 389"/>
              <a:gd name="T5" fmla="*/ 28 h 1088"/>
              <a:gd name="T6" fmla="*/ 192 w 389"/>
              <a:gd name="T7" fmla="*/ 8 h 1088"/>
              <a:gd name="T8" fmla="*/ 216 w 389"/>
              <a:gd name="T9" fmla="*/ 0 h 1088"/>
              <a:gd name="T10" fmla="*/ 308 w 389"/>
              <a:gd name="T11" fmla="*/ 56 h 1088"/>
              <a:gd name="T12" fmla="*/ 276 w 389"/>
              <a:gd name="T13" fmla="*/ 136 h 1088"/>
              <a:gd name="T14" fmla="*/ 348 w 389"/>
              <a:gd name="T15" fmla="*/ 172 h 1088"/>
              <a:gd name="T16" fmla="*/ 372 w 389"/>
              <a:gd name="T17" fmla="*/ 256 h 1088"/>
              <a:gd name="T18" fmla="*/ 384 w 389"/>
              <a:gd name="T19" fmla="*/ 296 h 1088"/>
              <a:gd name="T20" fmla="*/ 388 w 389"/>
              <a:gd name="T21" fmla="*/ 308 h 1088"/>
              <a:gd name="T22" fmla="*/ 368 w 389"/>
              <a:gd name="T23" fmla="*/ 352 h 1088"/>
              <a:gd name="T24" fmla="*/ 356 w 389"/>
              <a:gd name="T25" fmla="*/ 416 h 1088"/>
              <a:gd name="T26" fmla="*/ 368 w 389"/>
              <a:gd name="T27" fmla="*/ 496 h 1088"/>
              <a:gd name="T28" fmla="*/ 380 w 389"/>
              <a:gd name="T29" fmla="*/ 532 h 1088"/>
              <a:gd name="T30" fmla="*/ 340 w 389"/>
              <a:gd name="T31" fmla="*/ 624 h 1088"/>
              <a:gd name="T32" fmla="*/ 308 w 389"/>
              <a:gd name="T33" fmla="*/ 684 h 1088"/>
              <a:gd name="T34" fmla="*/ 300 w 389"/>
              <a:gd name="T35" fmla="*/ 708 h 1088"/>
              <a:gd name="T36" fmla="*/ 304 w 389"/>
              <a:gd name="T37" fmla="*/ 860 h 1088"/>
              <a:gd name="T38" fmla="*/ 308 w 389"/>
              <a:gd name="T39" fmla="*/ 924 h 1088"/>
              <a:gd name="T40" fmla="*/ 320 w 389"/>
              <a:gd name="T41" fmla="*/ 932 h 1088"/>
              <a:gd name="T42" fmla="*/ 328 w 389"/>
              <a:gd name="T43" fmla="*/ 956 h 1088"/>
              <a:gd name="T44" fmla="*/ 344 w 389"/>
              <a:gd name="T45" fmla="*/ 992 h 1088"/>
              <a:gd name="T46" fmla="*/ 316 w 389"/>
              <a:gd name="T47" fmla="*/ 1040 h 1088"/>
              <a:gd name="T48" fmla="*/ 256 w 389"/>
              <a:gd name="T49" fmla="*/ 1008 h 1088"/>
              <a:gd name="T50" fmla="*/ 240 w 389"/>
              <a:gd name="T51" fmla="*/ 988 h 1088"/>
              <a:gd name="T52" fmla="*/ 228 w 389"/>
              <a:gd name="T53" fmla="*/ 964 h 1088"/>
              <a:gd name="T54" fmla="*/ 228 w 389"/>
              <a:gd name="T55" fmla="*/ 772 h 1088"/>
              <a:gd name="T56" fmla="*/ 200 w 389"/>
              <a:gd name="T57" fmla="*/ 644 h 1088"/>
              <a:gd name="T58" fmla="*/ 188 w 389"/>
              <a:gd name="T59" fmla="*/ 680 h 1088"/>
              <a:gd name="T60" fmla="*/ 184 w 389"/>
              <a:gd name="T61" fmla="*/ 692 h 1088"/>
              <a:gd name="T62" fmla="*/ 180 w 389"/>
              <a:gd name="T63" fmla="*/ 752 h 1088"/>
              <a:gd name="T64" fmla="*/ 168 w 389"/>
              <a:gd name="T65" fmla="*/ 796 h 1088"/>
              <a:gd name="T66" fmla="*/ 172 w 389"/>
              <a:gd name="T67" fmla="*/ 912 h 1088"/>
              <a:gd name="T68" fmla="*/ 168 w 389"/>
              <a:gd name="T69" fmla="*/ 960 h 1088"/>
              <a:gd name="T70" fmla="*/ 156 w 389"/>
              <a:gd name="T71" fmla="*/ 996 h 1088"/>
              <a:gd name="T72" fmla="*/ 148 w 389"/>
              <a:gd name="T73" fmla="*/ 1068 h 1088"/>
              <a:gd name="T74" fmla="*/ 112 w 389"/>
              <a:gd name="T75" fmla="*/ 1088 h 1088"/>
              <a:gd name="T76" fmla="*/ 80 w 389"/>
              <a:gd name="T77" fmla="*/ 1040 h 1088"/>
              <a:gd name="T78" fmla="*/ 84 w 389"/>
              <a:gd name="T79" fmla="*/ 1000 h 1088"/>
              <a:gd name="T80" fmla="*/ 92 w 389"/>
              <a:gd name="T81" fmla="*/ 976 h 1088"/>
              <a:gd name="T82" fmla="*/ 96 w 389"/>
              <a:gd name="T83" fmla="*/ 964 h 1088"/>
              <a:gd name="T84" fmla="*/ 80 w 389"/>
              <a:gd name="T85" fmla="*/ 924 h 1088"/>
              <a:gd name="T86" fmla="*/ 76 w 389"/>
              <a:gd name="T87" fmla="*/ 640 h 1088"/>
              <a:gd name="T88" fmla="*/ 72 w 389"/>
              <a:gd name="T89" fmla="*/ 568 h 1088"/>
              <a:gd name="T90" fmla="*/ 24 w 389"/>
              <a:gd name="T91" fmla="*/ 460 h 1088"/>
              <a:gd name="T92" fmla="*/ 0 w 389"/>
              <a:gd name="T93" fmla="*/ 360 h 1088"/>
              <a:gd name="T94" fmla="*/ 64 w 389"/>
              <a:gd name="T95" fmla="*/ 180 h 1088"/>
              <a:gd name="T96" fmla="*/ 164 w 389"/>
              <a:gd name="T97" fmla="*/ 136 h 108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89"/>
              <a:gd name="T148" fmla="*/ 0 h 1088"/>
              <a:gd name="T149" fmla="*/ 389 w 389"/>
              <a:gd name="T150" fmla="*/ 1088 h 108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89" h="1088">
                <a:moveTo>
                  <a:pt x="164" y="136"/>
                </a:moveTo>
                <a:cubicBezTo>
                  <a:pt x="160" y="116"/>
                  <a:pt x="161" y="107"/>
                  <a:pt x="144" y="96"/>
                </a:cubicBezTo>
                <a:cubicBezTo>
                  <a:pt x="136" y="71"/>
                  <a:pt x="138" y="43"/>
                  <a:pt x="160" y="28"/>
                </a:cubicBezTo>
                <a:cubicBezTo>
                  <a:pt x="173" y="9"/>
                  <a:pt x="163" y="18"/>
                  <a:pt x="192" y="8"/>
                </a:cubicBezTo>
                <a:cubicBezTo>
                  <a:pt x="200" y="5"/>
                  <a:pt x="216" y="0"/>
                  <a:pt x="216" y="0"/>
                </a:cubicBezTo>
                <a:cubicBezTo>
                  <a:pt x="265" y="4"/>
                  <a:pt x="291" y="6"/>
                  <a:pt x="308" y="56"/>
                </a:cubicBezTo>
                <a:cubicBezTo>
                  <a:pt x="305" y="98"/>
                  <a:pt x="315" y="123"/>
                  <a:pt x="276" y="136"/>
                </a:cubicBezTo>
                <a:cubicBezTo>
                  <a:pt x="299" y="151"/>
                  <a:pt x="325" y="157"/>
                  <a:pt x="348" y="172"/>
                </a:cubicBezTo>
                <a:cubicBezTo>
                  <a:pt x="365" y="197"/>
                  <a:pt x="364" y="227"/>
                  <a:pt x="372" y="256"/>
                </a:cubicBezTo>
                <a:cubicBezTo>
                  <a:pt x="384" y="298"/>
                  <a:pt x="365" y="239"/>
                  <a:pt x="384" y="296"/>
                </a:cubicBezTo>
                <a:cubicBezTo>
                  <a:pt x="385" y="300"/>
                  <a:pt x="388" y="308"/>
                  <a:pt x="388" y="308"/>
                </a:cubicBezTo>
                <a:cubicBezTo>
                  <a:pt x="385" y="330"/>
                  <a:pt x="389" y="345"/>
                  <a:pt x="368" y="352"/>
                </a:cubicBezTo>
                <a:cubicBezTo>
                  <a:pt x="361" y="373"/>
                  <a:pt x="363" y="395"/>
                  <a:pt x="356" y="416"/>
                </a:cubicBezTo>
                <a:cubicBezTo>
                  <a:pt x="359" y="444"/>
                  <a:pt x="360" y="470"/>
                  <a:pt x="368" y="496"/>
                </a:cubicBezTo>
                <a:cubicBezTo>
                  <a:pt x="372" y="508"/>
                  <a:pt x="380" y="532"/>
                  <a:pt x="380" y="532"/>
                </a:cubicBezTo>
                <a:cubicBezTo>
                  <a:pt x="376" y="567"/>
                  <a:pt x="378" y="611"/>
                  <a:pt x="340" y="624"/>
                </a:cubicBezTo>
                <a:cubicBezTo>
                  <a:pt x="324" y="648"/>
                  <a:pt x="317" y="658"/>
                  <a:pt x="308" y="684"/>
                </a:cubicBezTo>
                <a:cubicBezTo>
                  <a:pt x="305" y="692"/>
                  <a:pt x="300" y="708"/>
                  <a:pt x="300" y="708"/>
                </a:cubicBezTo>
                <a:cubicBezTo>
                  <a:pt x="295" y="759"/>
                  <a:pt x="296" y="809"/>
                  <a:pt x="304" y="860"/>
                </a:cubicBezTo>
                <a:cubicBezTo>
                  <a:pt x="305" y="881"/>
                  <a:pt x="303" y="903"/>
                  <a:pt x="308" y="924"/>
                </a:cubicBezTo>
                <a:cubicBezTo>
                  <a:pt x="309" y="929"/>
                  <a:pt x="317" y="928"/>
                  <a:pt x="320" y="932"/>
                </a:cubicBezTo>
                <a:cubicBezTo>
                  <a:pt x="324" y="939"/>
                  <a:pt x="323" y="949"/>
                  <a:pt x="328" y="956"/>
                </a:cubicBezTo>
                <a:cubicBezTo>
                  <a:pt x="335" y="967"/>
                  <a:pt x="344" y="992"/>
                  <a:pt x="344" y="992"/>
                </a:cubicBezTo>
                <a:cubicBezTo>
                  <a:pt x="340" y="1028"/>
                  <a:pt x="345" y="1030"/>
                  <a:pt x="316" y="1040"/>
                </a:cubicBezTo>
                <a:cubicBezTo>
                  <a:pt x="286" y="1035"/>
                  <a:pt x="280" y="1024"/>
                  <a:pt x="256" y="1008"/>
                </a:cubicBezTo>
                <a:cubicBezTo>
                  <a:pt x="246" y="978"/>
                  <a:pt x="261" y="1014"/>
                  <a:pt x="240" y="988"/>
                </a:cubicBezTo>
                <a:cubicBezTo>
                  <a:pt x="234" y="981"/>
                  <a:pt x="233" y="971"/>
                  <a:pt x="228" y="964"/>
                </a:cubicBezTo>
                <a:cubicBezTo>
                  <a:pt x="219" y="820"/>
                  <a:pt x="228" y="996"/>
                  <a:pt x="228" y="772"/>
                </a:cubicBezTo>
                <a:cubicBezTo>
                  <a:pt x="228" y="756"/>
                  <a:pt x="237" y="656"/>
                  <a:pt x="200" y="644"/>
                </a:cubicBezTo>
                <a:cubicBezTo>
                  <a:pt x="196" y="656"/>
                  <a:pt x="192" y="668"/>
                  <a:pt x="188" y="680"/>
                </a:cubicBezTo>
                <a:cubicBezTo>
                  <a:pt x="187" y="684"/>
                  <a:pt x="184" y="692"/>
                  <a:pt x="184" y="692"/>
                </a:cubicBezTo>
                <a:cubicBezTo>
                  <a:pt x="183" y="712"/>
                  <a:pt x="182" y="732"/>
                  <a:pt x="180" y="752"/>
                </a:cubicBezTo>
                <a:cubicBezTo>
                  <a:pt x="178" y="767"/>
                  <a:pt x="168" y="796"/>
                  <a:pt x="168" y="796"/>
                </a:cubicBezTo>
                <a:cubicBezTo>
                  <a:pt x="169" y="835"/>
                  <a:pt x="172" y="873"/>
                  <a:pt x="172" y="912"/>
                </a:cubicBezTo>
                <a:cubicBezTo>
                  <a:pt x="172" y="928"/>
                  <a:pt x="171" y="944"/>
                  <a:pt x="168" y="960"/>
                </a:cubicBezTo>
                <a:cubicBezTo>
                  <a:pt x="166" y="972"/>
                  <a:pt x="156" y="996"/>
                  <a:pt x="156" y="996"/>
                </a:cubicBezTo>
                <a:cubicBezTo>
                  <a:pt x="160" y="1007"/>
                  <a:pt x="157" y="1057"/>
                  <a:pt x="148" y="1068"/>
                </a:cubicBezTo>
                <a:cubicBezTo>
                  <a:pt x="138" y="1080"/>
                  <a:pt x="125" y="1084"/>
                  <a:pt x="112" y="1088"/>
                </a:cubicBezTo>
                <a:cubicBezTo>
                  <a:pt x="85" y="1079"/>
                  <a:pt x="85" y="1067"/>
                  <a:pt x="80" y="1040"/>
                </a:cubicBezTo>
                <a:cubicBezTo>
                  <a:pt x="81" y="1027"/>
                  <a:pt x="82" y="1013"/>
                  <a:pt x="84" y="1000"/>
                </a:cubicBezTo>
                <a:cubicBezTo>
                  <a:pt x="86" y="992"/>
                  <a:pt x="89" y="984"/>
                  <a:pt x="92" y="976"/>
                </a:cubicBezTo>
                <a:cubicBezTo>
                  <a:pt x="93" y="972"/>
                  <a:pt x="96" y="964"/>
                  <a:pt x="96" y="964"/>
                </a:cubicBezTo>
                <a:cubicBezTo>
                  <a:pt x="92" y="949"/>
                  <a:pt x="85" y="939"/>
                  <a:pt x="80" y="924"/>
                </a:cubicBezTo>
                <a:cubicBezTo>
                  <a:pt x="85" y="833"/>
                  <a:pt x="104" y="725"/>
                  <a:pt x="76" y="640"/>
                </a:cubicBezTo>
                <a:cubicBezTo>
                  <a:pt x="75" y="616"/>
                  <a:pt x="75" y="592"/>
                  <a:pt x="72" y="568"/>
                </a:cubicBezTo>
                <a:cubicBezTo>
                  <a:pt x="67" y="528"/>
                  <a:pt x="36" y="497"/>
                  <a:pt x="24" y="460"/>
                </a:cubicBezTo>
                <a:cubicBezTo>
                  <a:pt x="21" y="424"/>
                  <a:pt x="20" y="391"/>
                  <a:pt x="0" y="360"/>
                </a:cubicBezTo>
                <a:cubicBezTo>
                  <a:pt x="2" y="317"/>
                  <a:pt x="9" y="204"/>
                  <a:pt x="64" y="180"/>
                </a:cubicBezTo>
                <a:cubicBezTo>
                  <a:pt x="97" y="165"/>
                  <a:pt x="135" y="158"/>
                  <a:pt x="164" y="136"/>
                </a:cubicBezTo>
                <a:close/>
              </a:path>
            </a:pathLst>
          </a:custGeom>
          <a:solidFill>
            <a:srgbClr val="FFFF00">
              <a:alpha val="47058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29708" name="Freeform 24"/>
          <p:cNvSpPr>
            <a:spLocks/>
          </p:cNvSpPr>
          <p:nvPr/>
        </p:nvSpPr>
        <p:spPr bwMode="auto">
          <a:xfrm>
            <a:off x="4498560" y="4395341"/>
            <a:ext cx="1056960" cy="1751224"/>
          </a:xfrm>
          <a:custGeom>
            <a:avLst/>
            <a:gdLst>
              <a:gd name="T0" fmla="*/ 32 w 734"/>
              <a:gd name="T1" fmla="*/ 372 h 1216"/>
              <a:gd name="T2" fmla="*/ 324 w 734"/>
              <a:gd name="T3" fmla="*/ 152 h 1216"/>
              <a:gd name="T4" fmla="*/ 364 w 734"/>
              <a:gd name="T5" fmla="*/ 32 h 1216"/>
              <a:gd name="T6" fmla="*/ 456 w 734"/>
              <a:gd name="T7" fmla="*/ 40 h 1216"/>
              <a:gd name="T8" fmla="*/ 480 w 734"/>
              <a:gd name="T9" fmla="*/ 80 h 1216"/>
              <a:gd name="T10" fmla="*/ 460 w 734"/>
              <a:gd name="T11" fmla="*/ 168 h 1216"/>
              <a:gd name="T12" fmla="*/ 588 w 734"/>
              <a:gd name="T13" fmla="*/ 248 h 1216"/>
              <a:gd name="T14" fmla="*/ 696 w 734"/>
              <a:gd name="T15" fmla="*/ 284 h 1216"/>
              <a:gd name="T16" fmla="*/ 704 w 734"/>
              <a:gd name="T17" fmla="*/ 376 h 1216"/>
              <a:gd name="T18" fmla="*/ 608 w 734"/>
              <a:gd name="T19" fmla="*/ 452 h 1216"/>
              <a:gd name="T20" fmla="*/ 552 w 734"/>
              <a:gd name="T21" fmla="*/ 488 h 1216"/>
              <a:gd name="T22" fmla="*/ 492 w 734"/>
              <a:gd name="T23" fmla="*/ 536 h 1216"/>
              <a:gd name="T24" fmla="*/ 512 w 734"/>
              <a:gd name="T25" fmla="*/ 596 h 1216"/>
              <a:gd name="T26" fmla="*/ 496 w 734"/>
              <a:gd name="T27" fmla="*/ 684 h 1216"/>
              <a:gd name="T28" fmla="*/ 428 w 734"/>
              <a:gd name="T29" fmla="*/ 872 h 1216"/>
              <a:gd name="T30" fmla="*/ 396 w 734"/>
              <a:gd name="T31" fmla="*/ 932 h 1216"/>
              <a:gd name="T32" fmla="*/ 376 w 734"/>
              <a:gd name="T33" fmla="*/ 1012 h 1216"/>
              <a:gd name="T34" fmla="*/ 412 w 734"/>
              <a:gd name="T35" fmla="*/ 1136 h 1216"/>
              <a:gd name="T36" fmla="*/ 412 w 734"/>
              <a:gd name="T37" fmla="*/ 1192 h 1216"/>
              <a:gd name="T38" fmla="*/ 348 w 734"/>
              <a:gd name="T39" fmla="*/ 1188 h 1216"/>
              <a:gd name="T40" fmla="*/ 328 w 734"/>
              <a:gd name="T41" fmla="*/ 1172 h 1216"/>
              <a:gd name="T42" fmla="*/ 312 w 734"/>
              <a:gd name="T43" fmla="*/ 1148 h 1216"/>
              <a:gd name="T44" fmla="*/ 240 w 734"/>
              <a:gd name="T45" fmla="*/ 1128 h 1216"/>
              <a:gd name="T46" fmla="*/ 216 w 734"/>
              <a:gd name="T47" fmla="*/ 1164 h 1216"/>
              <a:gd name="T48" fmla="*/ 128 w 734"/>
              <a:gd name="T49" fmla="*/ 1192 h 1216"/>
              <a:gd name="T50" fmla="*/ 168 w 734"/>
              <a:gd name="T51" fmla="*/ 1080 h 1216"/>
              <a:gd name="T52" fmla="*/ 172 w 734"/>
              <a:gd name="T53" fmla="*/ 696 h 1216"/>
              <a:gd name="T54" fmla="*/ 168 w 734"/>
              <a:gd name="T55" fmla="*/ 348 h 1216"/>
              <a:gd name="T56" fmla="*/ 84 w 734"/>
              <a:gd name="T57" fmla="*/ 288 h 1216"/>
              <a:gd name="T58" fmla="*/ 68 w 734"/>
              <a:gd name="T59" fmla="*/ 336 h 1216"/>
              <a:gd name="T60" fmla="*/ 80 w 734"/>
              <a:gd name="T61" fmla="*/ 400 h 1216"/>
              <a:gd name="T62" fmla="*/ 28 w 734"/>
              <a:gd name="T63" fmla="*/ 492 h 1216"/>
              <a:gd name="T64" fmla="*/ 0 w 734"/>
              <a:gd name="T65" fmla="*/ 420 h 12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34"/>
              <a:gd name="T100" fmla="*/ 0 h 1216"/>
              <a:gd name="T101" fmla="*/ 734 w 734"/>
              <a:gd name="T102" fmla="*/ 1216 h 121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34" h="1216">
                <a:moveTo>
                  <a:pt x="8" y="412"/>
                </a:moveTo>
                <a:cubicBezTo>
                  <a:pt x="12" y="390"/>
                  <a:pt x="10" y="379"/>
                  <a:pt x="32" y="372"/>
                </a:cubicBezTo>
                <a:cubicBezTo>
                  <a:pt x="71" y="314"/>
                  <a:pt x="8" y="160"/>
                  <a:pt x="116" y="156"/>
                </a:cubicBezTo>
                <a:cubicBezTo>
                  <a:pt x="185" y="153"/>
                  <a:pt x="255" y="153"/>
                  <a:pt x="324" y="152"/>
                </a:cubicBezTo>
                <a:cubicBezTo>
                  <a:pt x="362" y="127"/>
                  <a:pt x="321" y="124"/>
                  <a:pt x="332" y="68"/>
                </a:cubicBezTo>
                <a:cubicBezTo>
                  <a:pt x="333" y="61"/>
                  <a:pt x="361" y="33"/>
                  <a:pt x="364" y="32"/>
                </a:cubicBezTo>
                <a:cubicBezTo>
                  <a:pt x="372" y="30"/>
                  <a:pt x="420" y="0"/>
                  <a:pt x="412" y="20"/>
                </a:cubicBezTo>
                <a:cubicBezTo>
                  <a:pt x="431" y="21"/>
                  <a:pt x="437" y="38"/>
                  <a:pt x="456" y="40"/>
                </a:cubicBezTo>
                <a:cubicBezTo>
                  <a:pt x="460" y="40"/>
                  <a:pt x="466" y="41"/>
                  <a:pt x="468" y="44"/>
                </a:cubicBezTo>
                <a:cubicBezTo>
                  <a:pt x="468" y="44"/>
                  <a:pt x="478" y="74"/>
                  <a:pt x="480" y="80"/>
                </a:cubicBezTo>
                <a:cubicBezTo>
                  <a:pt x="481" y="84"/>
                  <a:pt x="484" y="92"/>
                  <a:pt x="484" y="92"/>
                </a:cubicBezTo>
                <a:cubicBezTo>
                  <a:pt x="480" y="139"/>
                  <a:pt x="487" y="141"/>
                  <a:pt x="460" y="168"/>
                </a:cubicBezTo>
                <a:cubicBezTo>
                  <a:pt x="469" y="195"/>
                  <a:pt x="509" y="180"/>
                  <a:pt x="532" y="192"/>
                </a:cubicBezTo>
                <a:cubicBezTo>
                  <a:pt x="557" y="205"/>
                  <a:pt x="565" y="235"/>
                  <a:pt x="588" y="248"/>
                </a:cubicBezTo>
                <a:cubicBezTo>
                  <a:pt x="605" y="257"/>
                  <a:pt x="629" y="262"/>
                  <a:pt x="648" y="268"/>
                </a:cubicBezTo>
                <a:cubicBezTo>
                  <a:pt x="662" y="273"/>
                  <a:pt x="684" y="276"/>
                  <a:pt x="696" y="284"/>
                </a:cubicBezTo>
                <a:cubicBezTo>
                  <a:pt x="704" y="289"/>
                  <a:pt x="720" y="300"/>
                  <a:pt x="720" y="300"/>
                </a:cubicBezTo>
                <a:cubicBezTo>
                  <a:pt x="728" y="330"/>
                  <a:pt x="734" y="356"/>
                  <a:pt x="704" y="376"/>
                </a:cubicBezTo>
                <a:cubicBezTo>
                  <a:pt x="692" y="411"/>
                  <a:pt x="660" y="421"/>
                  <a:pt x="632" y="440"/>
                </a:cubicBezTo>
                <a:cubicBezTo>
                  <a:pt x="625" y="445"/>
                  <a:pt x="616" y="448"/>
                  <a:pt x="608" y="452"/>
                </a:cubicBezTo>
                <a:cubicBezTo>
                  <a:pt x="600" y="455"/>
                  <a:pt x="584" y="460"/>
                  <a:pt x="584" y="460"/>
                </a:cubicBezTo>
                <a:cubicBezTo>
                  <a:pt x="576" y="472"/>
                  <a:pt x="552" y="488"/>
                  <a:pt x="552" y="488"/>
                </a:cubicBezTo>
                <a:cubicBezTo>
                  <a:pt x="540" y="506"/>
                  <a:pt x="517" y="517"/>
                  <a:pt x="496" y="524"/>
                </a:cubicBezTo>
                <a:cubicBezTo>
                  <a:pt x="495" y="528"/>
                  <a:pt x="491" y="532"/>
                  <a:pt x="492" y="536"/>
                </a:cubicBezTo>
                <a:cubicBezTo>
                  <a:pt x="493" y="541"/>
                  <a:pt x="498" y="544"/>
                  <a:pt x="500" y="548"/>
                </a:cubicBezTo>
                <a:cubicBezTo>
                  <a:pt x="512" y="576"/>
                  <a:pt x="505" y="567"/>
                  <a:pt x="512" y="596"/>
                </a:cubicBezTo>
                <a:cubicBezTo>
                  <a:pt x="514" y="604"/>
                  <a:pt x="520" y="620"/>
                  <a:pt x="520" y="620"/>
                </a:cubicBezTo>
                <a:cubicBezTo>
                  <a:pt x="517" y="657"/>
                  <a:pt x="523" y="666"/>
                  <a:pt x="496" y="684"/>
                </a:cubicBezTo>
                <a:cubicBezTo>
                  <a:pt x="479" y="710"/>
                  <a:pt x="475" y="746"/>
                  <a:pt x="468" y="776"/>
                </a:cubicBezTo>
                <a:cubicBezTo>
                  <a:pt x="460" y="809"/>
                  <a:pt x="444" y="843"/>
                  <a:pt x="428" y="872"/>
                </a:cubicBezTo>
                <a:cubicBezTo>
                  <a:pt x="423" y="880"/>
                  <a:pt x="415" y="887"/>
                  <a:pt x="412" y="896"/>
                </a:cubicBezTo>
                <a:cubicBezTo>
                  <a:pt x="402" y="925"/>
                  <a:pt x="409" y="913"/>
                  <a:pt x="396" y="932"/>
                </a:cubicBezTo>
                <a:cubicBezTo>
                  <a:pt x="391" y="951"/>
                  <a:pt x="390" y="970"/>
                  <a:pt x="384" y="988"/>
                </a:cubicBezTo>
                <a:cubicBezTo>
                  <a:pt x="382" y="996"/>
                  <a:pt x="376" y="1012"/>
                  <a:pt x="376" y="1012"/>
                </a:cubicBezTo>
                <a:cubicBezTo>
                  <a:pt x="380" y="1068"/>
                  <a:pt x="370" y="1070"/>
                  <a:pt x="400" y="1100"/>
                </a:cubicBezTo>
                <a:cubicBezTo>
                  <a:pt x="404" y="1112"/>
                  <a:pt x="408" y="1124"/>
                  <a:pt x="412" y="1136"/>
                </a:cubicBezTo>
                <a:cubicBezTo>
                  <a:pt x="415" y="1144"/>
                  <a:pt x="420" y="1160"/>
                  <a:pt x="420" y="1160"/>
                </a:cubicBezTo>
                <a:cubicBezTo>
                  <a:pt x="418" y="1171"/>
                  <a:pt x="421" y="1186"/>
                  <a:pt x="412" y="1192"/>
                </a:cubicBezTo>
                <a:cubicBezTo>
                  <a:pt x="405" y="1197"/>
                  <a:pt x="388" y="1200"/>
                  <a:pt x="388" y="1200"/>
                </a:cubicBezTo>
                <a:cubicBezTo>
                  <a:pt x="374" y="1197"/>
                  <a:pt x="348" y="1188"/>
                  <a:pt x="348" y="1188"/>
                </a:cubicBezTo>
                <a:cubicBezTo>
                  <a:pt x="345" y="1184"/>
                  <a:pt x="344" y="1179"/>
                  <a:pt x="340" y="1176"/>
                </a:cubicBezTo>
                <a:cubicBezTo>
                  <a:pt x="337" y="1173"/>
                  <a:pt x="331" y="1175"/>
                  <a:pt x="328" y="1172"/>
                </a:cubicBezTo>
                <a:cubicBezTo>
                  <a:pt x="325" y="1169"/>
                  <a:pt x="326" y="1164"/>
                  <a:pt x="324" y="1160"/>
                </a:cubicBezTo>
                <a:cubicBezTo>
                  <a:pt x="321" y="1155"/>
                  <a:pt x="315" y="1152"/>
                  <a:pt x="312" y="1148"/>
                </a:cubicBezTo>
                <a:cubicBezTo>
                  <a:pt x="292" y="1123"/>
                  <a:pt x="296" y="1099"/>
                  <a:pt x="264" y="1088"/>
                </a:cubicBezTo>
                <a:cubicBezTo>
                  <a:pt x="235" y="1095"/>
                  <a:pt x="251" y="1102"/>
                  <a:pt x="240" y="1128"/>
                </a:cubicBezTo>
                <a:cubicBezTo>
                  <a:pt x="236" y="1137"/>
                  <a:pt x="229" y="1144"/>
                  <a:pt x="224" y="1152"/>
                </a:cubicBezTo>
                <a:cubicBezTo>
                  <a:pt x="221" y="1156"/>
                  <a:pt x="216" y="1164"/>
                  <a:pt x="216" y="1164"/>
                </a:cubicBezTo>
                <a:cubicBezTo>
                  <a:pt x="211" y="1216"/>
                  <a:pt x="214" y="1214"/>
                  <a:pt x="164" y="1208"/>
                </a:cubicBezTo>
                <a:cubicBezTo>
                  <a:pt x="135" y="1198"/>
                  <a:pt x="147" y="1205"/>
                  <a:pt x="128" y="1192"/>
                </a:cubicBezTo>
                <a:cubicBezTo>
                  <a:pt x="132" y="1162"/>
                  <a:pt x="142" y="1145"/>
                  <a:pt x="152" y="1116"/>
                </a:cubicBezTo>
                <a:cubicBezTo>
                  <a:pt x="156" y="1104"/>
                  <a:pt x="168" y="1080"/>
                  <a:pt x="168" y="1080"/>
                </a:cubicBezTo>
                <a:cubicBezTo>
                  <a:pt x="172" y="938"/>
                  <a:pt x="175" y="908"/>
                  <a:pt x="204" y="792"/>
                </a:cubicBezTo>
                <a:cubicBezTo>
                  <a:pt x="199" y="746"/>
                  <a:pt x="185" y="735"/>
                  <a:pt x="172" y="696"/>
                </a:cubicBezTo>
                <a:cubicBezTo>
                  <a:pt x="178" y="650"/>
                  <a:pt x="177" y="613"/>
                  <a:pt x="168" y="568"/>
                </a:cubicBezTo>
                <a:cubicBezTo>
                  <a:pt x="171" y="460"/>
                  <a:pt x="175" y="448"/>
                  <a:pt x="168" y="348"/>
                </a:cubicBezTo>
                <a:cubicBezTo>
                  <a:pt x="166" y="322"/>
                  <a:pt x="158" y="295"/>
                  <a:pt x="136" y="280"/>
                </a:cubicBezTo>
                <a:cubicBezTo>
                  <a:pt x="127" y="252"/>
                  <a:pt x="100" y="277"/>
                  <a:pt x="84" y="288"/>
                </a:cubicBezTo>
                <a:cubicBezTo>
                  <a:pt x="80" y="300"/>
                  <a:pt x="76" y="312"/>
                  <a:pt x="72" y="324"/>
                </a:cubicBezTo>
                <a:cubicBezTo>
                  <a:pt x="71" y="328"/>
                  <a:pt x="68" y="336"/>
                  <a:pt x="68" y="336"/>
                </a:cubicBezTo>
                <a:cubicBezTo>
                  <a:pt x="69" y="349"/>
                  <a:pt x="70" y="363"/>
                  <a:pt x="72" y="376"/>
                </a:cubicBezTo>
                <a:cubicBezTo>
                  <a:pt x="74" y="384"/>
                  <a:pt x="80" y="400"/>
                  <a:pt x="80" y="400"/>
                </a:cubicBezTo>
                <a:cubicBezTo>
                  <a:pt x="75" y="433"/>
                  <a:pt x="72" y="440"/>
                  <a:pt x="52" y="464"/>
                </a:cubicBezTo>
                <a:cubicBezTo>
                  <a:pt x="40" y="478"/>
                  <a:pt x="46" y="486"/>
                  <a:pt x="28" y="492"/>
                </a:cubicBezTo>
                <a:cubicBezTo>
                  <a:pt x="21" y="472"/>
                  <a:pt x="15" y="452"/>
                  <a:pt x="8" y="432"/>
                </a:cubicBezTo>
                <a:cubicBezTo>
                  <a:pt x="6" y="427"/>
                  <a:pt x="0" y="425"/>
                  <a:pt x="0" y="420"/>
                </a:cubicBezTo>
                <a:cubicBezTo>
                  <a:pt x="0" y="416"/>
                  <a:pt x="5" y="415"/>
                  <a:pt x="8" y="412"/>
                </a:cubicBezTo>
                <a:close/>
              </a:path>
            </a:pathLst>
          </a:custGeom>
          <a:solidFill>
            <a:srgbClr val="FFCCFF">
              <a:alpha val="54901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52900" y="6455847"/>
            <a:ext cx="488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Helvetica"/>
                <a:cs typeface="Helvetica"/>
              </a:rPr>
              <a:t>Gebelin</a:t>
            </a:r>
            <a:r>
              <a:rPr kumimoji="1" lang="en-US" altLang="ja-JP" dirty="0" smtClean="0">
                <a:latin typeface="Helvetica"/>
                <a:cs typeface="Helvetica"/>
              </a:rPr>
              <a:t> </a:t>
            </a:r>
            <a:r>
              <a:rPr kumimoji="1" lang="en-US" altLang="ja-JP" i="1" dirty="0" smtClean="0">
                <a:latin typeface="Helvetica"/>
                <a:cs typeface="Helvetica"/>
              </a:rPr>
              <a:t>et. </a:t>
            </a:r>
            <a:r>
              <a:rPr lang="en-US" altLang="ja-JP" i="1" dirty="0" smtClean="0">
                <a:latin typeface="Helvetica"/>
                <a:cs typeface="Helvetica"/>
              </a:rPr>
              <a:t>al</a:t>
            </a:r>
            <a:r>
              <a:rPr lang="en-US" altLang="ja-JP" i="1" dirty="0">
                <a:latin typeface="Helvetica"/>
                <a:cs typeface="Helvetica"/>
              </a:rPr>
              <a:t>.</a:t>
            </a:r>
            <a:r>
              <a:rPr lang="en-US" altLang="ja-JP" dirty="0">
                <a:latin typeface="Helvetica"/>
                <a:cs typeface="Helvetica"/>
              </a:rPr>
              <a:t>, Phys. Rev. </a:t>
            </a:r>
            <a:r>
              <a:rPr lang="en-US" altLang="ja-JP" dirty="0" smtClean="0">
                <a:latin typeface="Helvetica"/>
                <a:cs typeface="Helvetica"/>
              </a:rPr>
              <a:t>C75 </a:t>
            </a:r>
            <a:r>
              <a:rPr lang="en-US" altLang="ja-JP" dirty="0">
                <a:latin typeface="Helvetica"/>
                <a:cs typeface="Helvetica"/>
              </a:rPr>
              <a:t>(2007) 057306</a:t>
            </a:r>
            <a:endParaRPr kumimoji="1" lang="ja-JP" altLang="en-US" dirty="0"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687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9" name="Picture 135" descr="invmass_data_al-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0020" r="4543" b="10521"/>
          <a:stretch>
            <a:fillRect/>
          </a:stretch>
        </p:blipFill>
        <p:spPr bwMode="auto">
          <a:xfrm>
            <a:off x="4561922" y="3652225"/>
            <a:ext cx="3823200" cy="228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98" name="Picture 134" descr="invmass_data_pb-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10271" r="6046" b="10822"/>
          <a:stretch>
            <a:fillRect/>
          </a:stretch>
        </p:blipFill>
        <p:spPr bwMode="auto">
          <a:xfrm>
            <a:off x="4572000" y="1373906"/>
            <a:ext cx="3748320" cy="226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3" name="Rectangle 39"/>
          <p:cNvSpPr>
            <a:spLocks noChangeArrowheads="1"/>
          </p:cNvSpPr>
          <p:nvPr/>
        </p:nvSpPr>
        <p:spPr bwMode="auto">
          <a:xfrm>
            <a:off x="2072161" y="2906225"/>
            <a:ext cx="980640" cy="299551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9" rIns="82936" bIns="41469" anchor="ctr"/>
          <a:lstStyle/>
          <a:p>
            <a:endParaRPr lang="ja-JP" altLang="en-US"/>
          </a:p>
        </p:txBody>
      </p:sp>
      <p:sp>
        <p:nvSpPr>
          <p:cNvPr id="3379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2" y="-69127"/>
            <a:ext cx="8229600" cy="1142040"/>
          </a:xfrm>
        </p:spPr>
        <p:txBody>
          <a:bodyPr lIns="0" tIns="0" rIns="0" bIns="0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4632" algn="l"/>
                <a:tab pos="5252653" algn="l"/>
                <a:tab pos="5909234" algn="l"/>
                <a:tab pos="6562937" algn="l"/>
                <a:tab pos="7218079" algn="l"/>
                <a:tab pos="7878979" algn="l"/>
              </a:tabLst>
            </a:pPr>
            <a:r>
              <a:rPr kumimoji="0" lang="en-GB" altLang="ja-JP" sz="4100">
                <a:latin typeface="Arial Rounded MT Bold" charset="0"/>
              </a:rPr>
              <a:t>Results for E1 strength</a:t>
            </a: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2427840" y="3764556"/>
          <a:ext cx="103680" cy="195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7" imgW="114548" imgH="216016" progId="Equation.3">
                  <p:embed/>
                </p:oleObj>
              </mc:Choice>
              <mc:Fallback>
                <p:oleObj name="Equation" r:id="rId7" imgW="114548" imgH="216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7840" y="3764556"/>
                        <a:ext cx="103680" cy="195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0" name="Line 3"/>
          <p:cNvSpPr>
            <a:spLocks noChangeShapeType="1"/>
          </p:cNvSpPr>
          <p:nvPr/>
        </p:nvSpPr>
        <p:spPr bwMode="auto">
          <a:xfrm>
            <a:off x="2073600" y="4219644"/>
            <a:ext cx="979200" cy="1441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36" tIns="41469" rIns="82936" bIns="41469"/>
          <a:lstStyle/>
          <a:p>
            <a:endParaRPr lang="ja-JP" altLang="en-US"/>
          </a:p>
        </p:txBody>
      </p:sp>
      <p:sp>
        <p:nvSpPr>
          <p:cNvPr id="33801" name="Text Box 4"/>
          <p:cNvSpPr txBox="1">
            <a:spLocks noChangeArrowheads="1"/>
          </p:cNvSpPr>
          <p:nvPr/>
        </p:nvSpPr>
        <p:spPr bwMode="auto">
          <a:xfrm>
            <a:off x="2170080" y="5443773"/>
            <a:ext cx="78912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2813"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ja-JP" sz="3300" i="0" baseline="33000">
                <a:solidFill>
                  <a:srgbClr val="000000"/>
                </a:solidFill>
              </a:rPr>
              <a:t>25</a:t>
            </a:r>
            <a:r>
              <a:rPr lang="en-GB" altLang="ja-JP" sz="3300" i="0">
                <a:solidFill>
                  <a:srgbClr val="000000"/>
                </a:solidFill>
              </a:rPr>
              <a:t>Ne</a:t>
            </a:r>
          </a:p>
        </p:txBody>
      </p:sp>
      <p:sp>
        <p:nvSpPr>
          <p:cNvPr id="33802" name="Text Box 5"/>
          <p:cNvSpPr txBox="1">
            <a:spLocks noChangeArrowheads="1"/>
          </p:cNvSpPr>
          <p:nvPr/>
        </p:nvSpPr>
        <p:spPr bwMode="auto">
          <a:xfrm>
            <a:off x="3222720" y="4035304"/>
            <a:ext cx="645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ja-JP" i="0">
                <a:solidFill>
                  <a:srgbClr val="000000"/>
                </a:solidFill>
              </a:rPr>
              <a:t>gs</a:t>
            </a:r>
          </a:p>
        </p:txBody>
      </p:sp>
      <p:grpSp>
        <p:nvGrpSpPr>
          <p:cNvPr id="33803" name="Group 6"/>
          <p:cNvGrpSpPr>
            <a:grpSpLocks/>
          </p:cNvGrpSpPr>
          <p:nvPr/>
        </p:nvGrpSpPr>
        <p:grpSpPr bwMode="auto">
          <a:xfrm>
            <a:off x="2075040" y="2984003"/>
            <a:ext cx="1496160" cy="368680"/>
            <a:chOff x="1441" y="2072"/>
            <a:chExt cx="1039" cy="256"/>
          </a:xfrm>
        </p:grpSpPr>
        <p:sp>
          <p:nvSpPr>
            <p:cNvPr id="33870" name="Line 7"/>
            <p:cNvSpPr>
              <a:spLocks noChangeShapeType="1"/>
            </p:cNvSpPr>
            <p:nvPr/>
          </p:nvSpPr>
          <p:spPr bwMode="auto">
            <a:xfrm>
              <a:off x="1441" y="2222"/>
              <a:ext cx="680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871" name="Text Box 8"/>
            <p:cNvSpPr txBox="1">
              <a:spLocks noChangeArrowheads="1"/>
            </p:cNvSpPr>
            <p:nvPr/>
          </p:nvSpPr>
          <p:spPr bwMode="auto">
            <a:xfrm>
              <a:off x="2170" y="2072"/>
              <a:ext cx="31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ja-JP" i="0">
                  <a:solidFill>
                    <a:srgbClr val="000000"/>
                  </a:solidFill>
                </a:rPr>
                <a:t>1.7 </a:t>
              </a:r>
            </a:p>
          </p:txBody>
        </p:sp>
      </p:grpSp>
      <p:grpSp>
        <p:nvGrpSpPr>
          <p:cNvPr id="33804" name="Group 9"/>
          <p:cNvGrpSpPr>
            <a:grpSpLocks/>
          </p:cNvGrpSpPr>
          <p:nvPr/>
        </p:nvGrpSpPr>
        <p:grpSpPr bwMode="auto">
          <a:xfrm>
            <a:off x="2075040" y="2690210"/>
            <a:ext cx="1496160" cy="368680"/>
            <a:chOff x="1441" y="1868"/>
            <a:chExt cx="1040" cy="256"/>
          </a:xfrm>
        </p:grpSpPr>
        <p:sp>
          <p:nvSpPr>
            <p:cNvPr id="33868" name="Line 10"/>
            <p:cNvSpPr>
              <a:spLocks noChangeShapeType="1"/>
            </p:cNvSpPr>
            <p:nvPr/>
          </p:nvSpPr>
          <p:spPr bwMode="auto">
            <a:xfrm>
              <a:off x="1441" y="2018"/>
              <a:ext cx="680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869" name="Text Box 11"/>
            <p:cNvSpPr txBox="1">
              <a:spLocks noChangeArrowheads="1"/>
            </p:cNvSpPr>
            <p:nvPr/>
          </p:nvSpPr>
          <p:spPr bwMode="auto">
            <a:xfrm>
              <a:off x="2171" y="1868"/>
              <a:ext cx="31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ja-JP" i="0">
                  <a:solidFill>
                    <a:srgbClr val="000000"/>
                  </a:solidFill>
                </a:rPr>
                <a:t>2.0</a:t>
              </a:r>
            </a:p>
          </p:txBody>
        </p:sp>
      </p:grpSp>
      <p:grpSp>
        <p:nvGrpSpPr>
          <p:cNvPr id="33805" name="Group 12"/>
          <p:cNvGrpSpPr>
            <a:grpSpLocks/>
          </p:cNvGrpSpPr>
          <p:nvPr/>
        </p:nvGrpSpPr>
        <p:grpSpPr bwMode="auto">
          <a:xfrm>
            <a:off x="2075040" y="1938449"/>
            <a:ext cx="1496160" cy="368680"/>
            <a:chOff x="1441" y="1346"/>
            <a:chExt cx="1040" cy="256"/>
          </a:xfrm>
        </p:grpSpPr>
        <p:sp>
          <p:nvSpPr>
            <p:cNvPr id="33866" name="Line 13"/>
            <p:cNvSpPr>
              <a:spLocks noChangeShapeType="1"/>
            </p:cNvSpPr>
            <p:nvPr/>
          </p:nvSpPr>
          <p:spPr bwMode="auto">
            <a:xfrm>
              <a:off x="1441" y="1497"/>
              <a:ext cx="680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867" name="Text Box 14"/>
            <p:cNvSpPr txBox="1">
              <a:spLocks noChangeArrowheads="1"/>
            </p:cNvSpPr>
            <p:nvPr/>
          </p:nvSpPr>
          <p:spPr bwMode="auto">
            <a:xfrm>
              <a:off x="2171" y="1346"/>
              <a:ext cx="31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ja-JP" i="0">
                  <a:solidFill>
                    <a:srgbClr val="000000"/>
                  </a:solidFill>
                </a:rPr>
                <a:t>3.3</a:t>
              </a:r>
            </a:p>
          </p:txBody>
        </p:sp>
      </p:grpSp>
      <p:sp>
        <p:nvSpPr>
          <p:cNvPr id="33806" name="Text Box 15"/>
          <p:cNvSpPr txBox="1">
            <a:spLocks noChangeArrowheads="1"/>
          </p:cNvSpPr>
          <p:nvPr/>
        </p:nvSpPr>
        <p:spPr bwMode="auto">
          <a:xfrm>
            <a:off x="3224160" y="4395343"/>
            <a:ext cx="643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ja-JP" i="0">
                <a:solidFill>
                  <a:srgbClr val="000000"/>
                </a:solidFill>
              </a:rPr>
              <a:t>MeV</a:t>
            </a:r>
          </a:p>
        </p:txBody>
      </p:sp>
      <p:sp>
        <p:nvSpPr>
          <p:cNvPr id="33807" name="Freeform 18"/>
          <p:cNvSpPr>
            <a:spLocks noChangeArrowheads="1"/>
          </p:cNvSpPr>
          <p:nvPr/>
        </p:nvSpPr>
        <p:spPr bwMode="auto">
          <a:xfrm>
            <a:off x="2312642" y="2134304"/>
            <a:ext cx="303840" cy="760400"/>
          </a:xfrm>
          <a:custGeom>
            <a:avLst/>
            <a:gdLst>
              <a:gd name="T0" fmla="*/ 418 w 932"/>
              <a:gd name="T1" fmla="*/ 0 h 2324"/>
              <a:gd name="T2" fmla="*/ 428 w 932"/>
              <a:gd name="T3" fmla="*/ 226 h 2324"/>
              <a:gd name="T4" fmla="*/ 442 w 932"/>
              <a:gd name="T5" fmla="*/ 470 h 2324"/>
              <a:gd name="T6" fmla="*/ 453 w 932"/>
              <a:gd name="T7" fmla="*/ 700 h 2324"/>
              <a:gd name="T8" fmla="*/ 461 w 932"/>
              <a:gd name="T9" fmla="*/ 928 h 2324"/>
              <a:gd name="T10" fmla="*/ 481 w 932"/>
              <a:gd name="T11" fmla="*/ 1157 h 2324"/>
              <a:gd name="T12" fmla="*/ 490 w 932"/>
              <a:gd name="T13" fmla="*/ 1384 h 2324"/>
              <a:gd name="T14" fmla="*/ 494 w 932"/>
              <a:gd name="T15" fmla="*/ 1609 h 2324"/>
              <a:gd name="T16" fmla="*/ 502 w 932"/>
              <a:gd name="T17" fmla="*/ 1846 h 2324"/>
              <a:gd name="T18" fmla="*/ 497 w 932"/>
              <a:gd name="T19" fmla="*/ 1858 h 2324"/>
              <a:gd name="T20" fmla="*/ 497 w 932"/>
              <a:gd name="T21" fmla="*/ 1858 h 2324"/>
              <a:gd name="T22" fmla="*/ 524 w 932"/>
              <a:gd name="T23" fmla="*/ 2323 h 2324"/>
              <a:gd name="T24" fmla="*/ 422 w 932"/>
              <a:gd name="T25" fmla="*/ 2159 h 2324"/>
              <a:gd name="T26" fmla="*/ 606 w 932"/>
              <a:gd name="T27" fmla="*/ 2143 h 2324"/>
              <a:gd name="T28" fmla="*/ 524 w 932"/>
              <a:gd name="T29" fmla="*/ 2323 h 23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32"/>
              <a:gd name="T46" fmla="*/ 0 h 2324"/>
              <a:gd name="T47" fmla="*/ 932 w 932"/>
              <a:gd name="T48" fmla="*/ 2324 h 232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32" h="2324">
                <a:moveTo>
                  <a:pt x="418" y="0"/>
                </a:moveTo>
                <a:cubicBezTo>
                  <a:pt x="858" y="73"/>
                  <a:pt x="428" y="226"/>
                  <a:pt x="428" y="226"/>
                </a:cubicBezTo>
                <a:cubicBezTo>
                  <a:pt x="428" y="226"/>
                  <a:pt x="0" y="387"/>
                  <a:pt x="442" y="470"/>
                </a:cubicBezTo>
                <a:cubicBezTo>
                  <a:pt x="883" y="553"/>
                  <a:pt x="453" y="700"/>
                  <a:pt x="453" y="700"/>
                </a:cubicBezTo>
                <a:cubicBezTo>
                  <a:pt x="453" y="700"/>
                  <a:pt x="22" y="849"/>
                  <a:pt x="461" y="928"/>
                </a:cubicBezTo>
                <a:cubicBezTo>
                  <a:pt x="901" y="1005"/>
                  <a:pt x="481" y="1157"/>
                  <a:pt x="481" y="1157"/>
                </a:cubicBezTo>
                <a:cubicBezTo>
                  <a:pt x="481" y="1157"/>
                  <a:pt x="48" y="1318"/>
                  <a:pt x="490" y="1384"/>
                </a:cubicBezTo>
                <a:cubicBezTo>
                  <a:pt x="931" y="1448"/>
                  <a:pt x="494" y="1609"/>
                  <a:pt x="494" y="1609"/>
                </a:cubicBezTo>
                <a:cubicBezTo>
                  <a:pt x="494" y="1609"/>
                  <a:pt x="74" y="1786"/>
                  <a:pt x="502" y="1846"/>
                </a:cubicBezTo>
                <a:lnTo>
                  <a:pt x="497" y="1858"/>
                </a:lnTo>
                <a:lnTo>
                  <a:pt x="524" y="2323"/>
                </a:lnTo>
                <a:lnTo>
                  <a:pt x="422" y="2159"/>
                </a:lnTo>
                <a:lnTo>
                  <a:pt x="606" y="2143"/>
                </a:lnTo>
                <a:lnTo>
                  <a:pt x="524" y="2323"/>
                </a:lnTo>
              </a:path>
            </a:pathLst>
          </a:custGeom>
          <a:noFill/>
          <a:ln w="2730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36" tIns="41469" rIns="82936" bIns="41469"/>
          <a:lstStyle/>
          <a:p>
            <a:endParaRPr lang="ja-JP" altLang="en-US"/>
          </a:p>
        </p:txBody>
      </p:sp>
      <p:sp>
        <p:nvSpPr>
          <p:cNvPr id="33808" name="Freeform 19"/>
          <p:cNvSpPr>
            <a:spLocks noChangeArrowheads="1"/>
          </p:cNvSpPr>
          <p:nvPr/>
        </p:nvSpPr>
        <p:spPr bwMode="auto">
          <a:xfrm>
            <a:off x="2036160" y="2173190"/>
            <a:ext cx="397440" cy="2007571"/>
          </a:xfrm>
          <a:custGeom>
            <a:avLst/>
            <a:gdLst>
              <a:gd name="T0" fmla="*/ 544 w 1216"/>
              <a:gd name="T1" fmla="*/ 0 h 6152"/>
              <a:gd name="T2" fmla="*/ 560 w 1216"/>
              <a:gd name="T3" fmla="*/ 609 h 6152"/>
              <a:gd name="T4" fmla="*/ 576 w 1216"/>
              <a:gd name="T5" fmla="*/ 1225 h 6152"/>
              <a:gd name="T6" fmla="*/ 595 w 1216"/>
              <a:gd name="T7" fmla="*/ 1833 h 6152"/>
              <a:gd name="T8" fmla="*/ 606 w 1216"/>
              <a:gd name="T9" fmla="*/ 2453 h 6152"/>
              <a:gd name="T10" fmla="*/ 625 w 1216"/>
              <a:gd name="T11" fmla="*/ 3063 h 6152"/>
              <a:gd name="T12" fmla="*/ 638 w 1216"/>
              <a:gd name="T13" fmla="*/ 3653 h 6152"/>
              <a:gd name="T14" fmla="*/ 644 w 1216"/>
              <a:gd name="T15" fmla="*/ 4258 h 6152"/>
              <a:gd name="T16" fmla="*/ 660 w 1216"/>
              <a:gd name="T17" fmla="*/ 4876 h 6152"/>
              <a:gd name="T18" fmla="*/ 650 w 1216"/>
              <a:gd name="T19" fmla="*/ 4910 h 6152"/>
              <a:gd name="T20" fmla="*/ 650 w 1216"/>
              <a:gd name="T21" fmla="*/ 4910 h 6152"/>
              <a:gd name="T22" fmla="*/ 690 w 1216"/>
              <a:gd name="T23" fmla="*/ 6151 h 6152"/>
              <a:gd name="T24" fmla="*/ 556 w 1216"/>
              <a:gd name="T25" fmla="*/ 5710 h 6152"/>
              <a:gd name="T26" fmla="*/ 801 w 1216"/>
              <a:gd name="T27" fmla="*/ 5668 h 6152"/>
              <a:gd name="T28" fmla="*/ 690 w 1216"/>
              <a:gd name="T29" fmla="*/ 6151 h 61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16"/>
              <a:gd name="T46" fmla="*/ 0 h 6152"/>
              <a:gd name="T47" fmla="*/ 1216 w 1216"/>
              <a:gd name="T48" fmla="*/ 6152 h 615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16" h="6152">
                <a:moveTo>
                  <a:pt x="544" y="0"/>
                </a:moveTo>
                <a:cubicBezTo>
                  <a:pt x="1125" y="190"/>
                  <a:pt x="560" y="609"/>
                  <a:pt x="560" y="609"/>
                </a:cubicBezTo>
                <a:cubicBezTo>
                  <a:pt x="560" y="609"/>
                  <a:pt x="0" y="1022"/>
                  <a:pt x="576" y="1225"/>
                </a:cubicBezTo>
                <a:cubicBezTo>
                  <a:pt x="1152" y="1429"/>
                  <a:pt x="595" y="1833"/>
                  <a:pt x="595" y="1833"/>
                </a:cubicBezTo>
                <a:cubicBezTo>
                  <a:pt x="595" y="1833"/>
                  <a:pt x="27" y="2252"/>
                  <a:pt x="606" y="2453"/>
                </a:cubicBezTo>
                <a:cubicBezTo>
                  <a:pt x="1185" y="2654"/>
                  <a:pt x="625" y="3063"/>
                  <a:pt x="625" y="3063"/>
                </a:cubicBezTo>
                <a:cubicBezTo>
                  <a:pt x="625" y="3063"/>
                  <a:pt x="62" y="3491"/>
                  <a:pt x="638" y="3653"/>
                </a:cubicBezTo>
                <a:cubicBezTo>
                  <a:pt x="1215" y="3815"/>
                  <a:pt x="644" y="4258"/>
                  <a:pt x="644" y="4258"/>
                </a:cubicBezTo>
                <a:cubicBezTo>
                  <a:pt x="644" y="4258"/>
                  <a:pt x="95" y="4719"/>
                  <a:pt x="660" y="4876"/>
                </a:cubicBezTo>
                <a:lnTo>
                  <a:pt x="650" y="4910"/>
                </a:lnTo>
                <a:lnTo>
                  <a:pt x="690" y="6151"/>
                </a:lnTo>
                <a:lnTo>
                  <a:pt x="556" y="5710"/>
                </a:lnTo>
                <a:lnTo>
                  <a:pt x="801" y="5668"/>
                </a:lnTo>
                <a:lnTo>
                  <a:pt x="690" y="6151"/>
                </a:lnTo>
              </a:path>
            </a:pathLst>
          </a:custGeom>
          <a:noFill/>
          <a:ln w="2730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36" tIns="41469" rIns="82936" bIns="41469"/>
          <a:lstStyle/>
          <a:p>
            <a:endParaRPr lang="ja-JP" altLang="en-US"/>
          </a:p>
        </p:txBody>
      </p:sp>
      <p:grpSp>
        <p:nvGrpSpPr>
          <p:cNvPr id="33809" name="Group 38"/>
          <p:cNvGrpSpPr>
            <a:grpSpLocks/>
          </p:cNvGrpSpPr>
          <p:nvPr/>
        </p:nvGrpSpPr>
        <p:grpSpPr bwMode="auto">
          <a:xfrm>
            <a:off x="587520" y="1795870"/>
            <a:ext cx="1370880" cy="4156276"/>
            <a:chOff x="408" y="1247"/>
            <a:chExt cx="952" cy="2886"/>
          </a:xfrm>
        </p:grpSpPr>
        <p:sp>
          <p:nvSpPr>
            <p:cNvPr id="11285" name="AutoShape 21"/>
            <p:cNvSpPr>
              <a:spLocks noChangeArrowheads="1"/>
            </p:cNvSpPr>
            <p:nvPr/>
          </p:nvSpPr>
          <p:spPr bwMode="auto">
            <a:xfrm>
              <a:off x="408" y="1247"/>
              <a:ext cx="710" cy="589"/>
            </a:xfrm>
            <a:prstGeom prst="roundRect">
              <a:avLst>
                <a:gd name="adj" fmla="val 15912"/>
              </a:avLst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  <a:alpha val="0"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endParaRPr lang="ja-JP" altLang="en-US" sz="1600"/>
            </a:p>
          </p:txBody>
        </p:sp>
        <p:sp>
          <p:nvSpPr>
            <p:cNvPr id="33862" name="Line 22"/>
            <p:cNvSpPr>
              <a:spLocks noChangeShapeType="1"/>
            </p:cNvSpPr>
            <p:nvPr/>
          </p:nvSpPr>
          <p:spPr bwMode="auto">
            <a:xfrm>
              <a:off x="430" y="3415"/>
              <a:ext cx="680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863" name="Text Box 23"/>
            <p:cNvSpPr txBox="1">
              <a:spLocks noChangeArrowheads="1"/>
            </p:cNvSpPr>
            <p:nvPr/>
          </p:nvSpPr>
          <p:spPr bwMode="auto">
            <a:xfrm>
              <a:off x="496" y="3780"/>
              <a:ext cx="548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2813">
                <a:tabLst>
                  <a:tab pos="723900" algn="l"/>
                </a:tabLs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tabLst>
                  <a:tab pos="723900" algn="l"/>
                </a:tabLs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723900" algn="l"/>
                </a:tabLs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723900" algn="l"/>
                </a:tabLs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723900" algn="l"/>
                </a:tabLs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ja-JP" sz="3300" i="0" baseline="33000">
                  <a:solidFill>
                    <a:srgbClr val="000000"/>
                  </a:solidFill>
                </a:rPr>
                <a:t>26</a:t>
              </a:r>
              <a:r>
                <a:rPr lang="en-GB" altLang="ja-JP" sz="3300" i="0">
                  <a:solidFill>
                    <a:srgbClr val="000000"/>
                  </a:solidFill>
                </a:rPr>
                <a:t>Ne</a:t>
              </a:r>
            </a:p>
          </p:txBody>
        </p:sp>
        <p:sp>
          <p:nvSpPr>
            <p:cNvPr id="33864" name="Text Box 24"/>
            <p:cNvSpPr txBox="1">
              <a:spLocks noChangeArrowheads="1"/>
            </p:cNvSpPr>
            <p:nvPr/>
          </p:nvSpPr>
          <p:spPr bwMode="auto">
            <a:xfrm>
              <a:off x="1170" y="3210"/>
              <a:ext cx="19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ja-JP" i="0">
                  <a:solidFill>
                    <a:srgbClr val="000000"/>
                  </a:solidFill>
                </a:rPr>
                <a:t>gs</a:t>
              </a:r>
            </a:p>
          </p:txBody>
        </p:sp>
        <p:sp>
          <p:nvSpPr>
            <p:cNvPr id="33865" name="Line 25"/>
            <p:cNvSpPr>
              <a:spLocks noChangeShapeType="1"/>
            </p:cNvSpPr>
            <p:nvPr/>
          </p:nvSpPr>
          <p:spPr bwMode="auto">
            <a:xfrm flipV="1">
              <a:off x="760" y="1519"/>
              <a:ext cx="1" cy="1882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3810" name="Line 26"/>
          <p:cNvSpPr>
            <a:spLocks noChangeShapeType="1"/>
          </p:cNvSpPr>
          <p:nvPr/>
        </p:nvSpPr>
        <p:spPr bwMode="auto">
          <a:xfrm>
            <a:off x="1209600" y="2108381"/>
            <a:ext cx="714240" cy="496853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36" tIns="41469" rIns="82936" bIns="41469"/>
          <a:lstStyle/>
          <a:p>
            <a:endParaRPr lang="ja-JP" altLang="en-US"/>
          </a:p>
        </p:txBody>
      </p:sp>
      <p:grpSp>
        <p:nvGrpSpPr>
          <p:cNvPr id="6" name="Group 136"/>
          <p:cNvGrpSpPr>
            <a:grpSpLocks/>
          </p:cNvGrpSpPr>
          <p:nvPr/>
        </p:nvGrpSpPr>
        <p:grpSpPr bwMode="auto">
          <a:xfrm>
            <a:off x="5437442" y="1600009"/>
            <a:ext cx="375840" cy="4164917"/>
            <a:chOff x="3895" y="1111"/>
            <a:chExt cx="261" cy="2892"/>
          </a:xfrm>
        </p:grpSpPr>
        <p:sp>
          <p:nvSpPr>
            <p:cNvPr id="33857" name="Line 31"/>
            <p:cNvSpPr>
              <a:spLocks noChangeShapeType="1"/>
            </p:cNvSpPr>
            <p:nvPr/>
          </p:nvSpPr>
          <p:spPr bwMode="auto">
            <a:xfrm>
              <a:off x="4024" y="1383"/>
              <a:ext cx="1" cy="26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858" name="Text Box 32"/>
            <p:cNvSpPr txBox="1">
              <a:spLocks noChangeArrowheads="1"/>
            </p:cNvSpPr>
            <p:nvPr/>
          </p:nvSpPr>
          <p:spPr bwMode="auto">
            <a:xfrm>
              <a:off x="3895" y="1111"/>
              <a:ext cx="26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ja-JP" i="0">
                  <a:solidFill>
                    <a:srgbClr val="FF0000"/>
                  </a:solidFill>
                </a:rPr>
                <a:t>S</a:t>
              </a:r>
              <a:r>
                <a:rPr lang="en-GB" altLang="ja-JP" i="0" baseline="-33000">
                  <a:solidFill>
                    <a:srgbClr val="FF0000"/>
                  </a:solidFill>
                </a:rPr>
                <a:t>1n</a:t>
              </a:r>
            </a:p>
          </p:txBody>
        </p:sp>
      </p:grpSp>
      <p:grpSp>
        <p:nvGrpSpPr>
          <p:cNvPr id="7" name="Group 137"/>
          <p:cNvGrpSpPr>
            <a:grpSpLocks/>
          </p:cNvGrpSpPr>
          <p:nvPr/>
        </p:nvGrpSpPr>
        <p:grpSpPr bwMode="auto">
          <a:xfrm>
            <a:off x="6392155" y="1660495"/>
            <a:ext cx="407665" cy="4120272"/>
            <a:chOff x="4559" y="1153"/>
            <a:chExt cx="282" cy="2861"/>
          </a:xfrm>
        </p:grpSpPr>
        <p:sp>
          <p:nvSpPr>
            <p:cNvPr id="33855" name="Line 34"/>
            <p:cNvSpPr>
              <a:spLocks noChangeShapeType="1"/>
            </p:cNvSpPr>
            <p:nvPr/>
          </p:nvSpPr>
          <p:spPr bwMode="auto">
            <a:xfrm>
              <a:off x="4559" y="1383"/>
              <a:ext cx="2" cy="263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856" name="Text Box 35"/>
            <p:cNvSpPr txBox="1">
              <a:spLocks noChangeArrowheads="1"/>
            </p:cNvSpPr>
            <p:nvPr/>
          </p:nvSpPr>
          <p:spPr bwMode="auto">
            <a:xfrm>
              <a:off x="4581" y="1153"/>
              <a:ext cx="260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ja-JP" i="0">
                  <a:solidFill>
                    <a:srgbClr val="FF0000"/>
                  </a:solidFill>
                </a:rPr>
                <a:t>S</a:t>
              </a:r>
              <a:r>
                <a:rPr lang="en-GB" altLang="ja-JP" i="0" baseline="-33000">
                  <a:solidFill>
                    <a:srgbClr val="FF0000"/>
                  </a:solidFill>
                </a:rPr>
                <a:t>2n</a:t>
              </a:r>
            </a:p>
          </p:txBody>
        </p:sp>
      </p:grpSp>
      <p:sp>
        <p:nvSpPr>
          <p:cNvPr id="33813" name="Freeform 40"/>
          <p:cNvSpPr>
            <a:spLocks noChangeArrowheads="1"/>
          </p:cNvSpPr>
          <p:nvPr/>
        </p:nvSpPr>
        <p:spPr bwMode="auto">
          <a:xfrm>
            <a:off x="2610720" y="3037279"/>
            <a:ext cx="397440" cy="1127638"/>
          </a:xfrm>
          <a:custGeom>
            <a:avLst/>
            <a:gdLst>
              <a:gd name="T0" fmla="*/ 547 w 1214"/>
              <a:gd name="T1" fmla="*/ 0 h 3053"/>
              <a:gd name="T2" fmla="*/ 564 w 1214"/>
              <a:gd name="T3" fmla="*/ 304 h 3053"/>
              <a:gd name="T4" fmla="*/ 578 w 1214"/>
              <a:gd name="T5" fmla="*/ 614 h 3053"/>
              <a:gd name="T6" fmla="*/ 599 w 1214"/>
              <a:gd name="T7" fmla="*/ 903 h 3053"/>
              <a:gd name="T8" fmla="*/ 609 w 1214"/>
              <a:gd name="T9" fmla="*/ 1220 h 3053"/>
              <a:gd name="T10" fmla="*/ 629 w 1214"/>
              <a:gd name="T11" fmla="*/ 1521 h 3053"/>
              <a:gd name="T12" fmla="*/ 640 w 1214"/>
              <a:gd name="T13" fmla="*/ 1810 h 3053"/>
              <a:gd name="T14" fmla="*/ 648 w 1214"/>
              <a:gd name="T15" fmla="*/ 2108 h 3053"/>
              <a:gd name="T16" fmla="*/ 661 w 1214"/>
              <a:gd name="T17" fmla="*/ 2418 h 3053"/>
              <a:gd name="T18" fmla="*/ 654 w 1214"/>
              <a:gd name="T19" fmla="*/ 2434 h 3053"/>
              <a:gd name="T20" fmla="*/ 654 w 1214"/>
              <a:gd name="T21" fmla="*/ 2434 h 3053"/>
              <a:gd name="T22" fmla="*/ 686 w 1214"/>
              <a:gd name="T23" fmla="*/ 3052 h 3053"/>
              <a:gd name="T24" fmla="*/ 549 w 1214"/>
              <a:gd name="T25" fmla="*/ 2832 h 3053"/>
              <a:gd name="T26" fmla="*/ 800 w 1214"/>
              <a:gd name="T27" fmla="*/ 2813 h 3053"/>
              <a:gd name="T28" fmla="*/ 686 w 1214"/>
              <a:gd name="T29" fmla="*/ 3052 h 305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14"/>
              <a:gd name="T46" fmla="*/ 0 h 3053"/>
              <a:gd name="T47" fmla="*/ 1214 w 1214"/>
              <a:gd name="T48" fmla="*/ 3053 h 305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14" h="3053">
                <a:moveTo>
                  <a:pt x="547" y="0"/>
                </a:moveTo>
                <a:cubicBezTo>
                  <a:pt x="1126" y="93"/>
                  <a:pt x="564" y="304"/>
                  <a:pt x="564" y="304"/>
                </a:cubicBezTo>
                <a:cubicBezTo>
                  <a:pt x="564" y="304"/>
                  <a:pt x="0" y="505"/>
                  <a:pt x="578" y="614"/>
                </a:cubicBezTo>
                <a:cubicBezTo>
                  <a:pt x="1156" y="722"/>
                  <a:pt x="599" y="903"/>
                  <a:pt x="599" y="903"/>
                </a:cubicBezTo>
                <a:cubicBezTo>
                  <a:pt x="599" y="903"/>
                  <a:pt x="29" y="1116"/>
                  <a:pt x="609" y="1220"/>
                </a:cubicBezTo>
                <a:cubicBezTo>
                  <a:pt x="1189" y="1324"/>
                  <a:pt x="629" y="1521"/>
                  <a:pt x="629" y="1521"/>
                </a:cubicBezTo>
                <a:cubicBezTo>
                  <a:pt x="629" y="1521"/>
                  <a:pt x="68" y="1733"/>
                  <a:pt x="640" y="1810"/>
                </a:cubicBezTo>
                <a:cubicBezTo>
                  <a:pt x="1213" y="1886"/>
                  <a:pt x="648" y="2108"/>
                  <a:pt x="648" y="2108"/>
                </a:cubicBezTo>
                <a:cubicBezTo>
                  <a:pt x="648" y="2108"/>
                  <a:pt x="100" y="2348"/>
                  <a:pt x="661" y="2418"/>
                </a:cubicBezTo>
                <a:lnTo>
                  <a:pt x="654" y="2434"/>
                </a:lnTo>
                <a:lnTo>
                  <a:pt x="686" y="3052"/>
                </a:lnTo>
                <a:lnTo>
                  <a:pt x="549" y="2832"/>
                </a:lnTo>
                <a:lnTo>
                  <a:pt x="800" y="2813"/>
                </a:lnTo>
                <a:lnTo>
                  <a:pt x="686" y="3052"/>
                </a:lnTo>
              </a:path>
            </a:pathLst>
          </a:custGeom>
          <a:noFill/>
          <a:ln w="2730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36" tIns="41469" rIns="82936" bIns="41469"/>
          <a:lstStyle/>
          <a:p>
            <a:endParaRPr lang="ja-JP" altLang="en-US"/>
          </a:p>
        </p:txBody>
      </p:sp>
      <p:sp>
        <p:nvSpPr>
          <p:cNvPr id="33814" name="Text Box 49"/>
          <p:cNvSpPr txBox="1">
            <a:spLocks noChangeArrowheads="1"/>
          </p:cNvSpPr>
          <p:nvPr/>
        </p:nvSpPr>
        <p:spPr bwMode="auto">
          <a:xfrm>
            <a:off x="4448160" y="5537382"/>
            <a:ext cx="167040" cy="33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27" tIns="41464" rIns="82927" bIns="41464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endParaRPr lang="en-US" sz="1600" i="0">
              <a:latin typeface="Arial" charset="0"/>
            </a:endParaRP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7079040" y="1535202"/>
            <a:ext cx="11750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2813"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ja-JP" altLang="en-GB" i="0">
                <a:solidFill>
                  <a:srgbClr val="000000"/>
                </a:solidFill>
              </a:rPr>
              <a:t> </a:t>
            </a:r>
            <a:r>
              <a:rPr lang="en-GB" altLang="ja-JP" i="0">
                <a:solidFill>
                  <a:srgbClr val="000000"/>
                </a:solidFill>
              </a:rPr>
              <a:t>Pb Target</a:t>
            </a:r>
          </a:p>
        </p:txBody>
      </p:sp>
      <p:sp>
        <p:nvSpPr>
          <p:cNvPr id="11337" name="Text Box 73"/>
          <p:cNvSpPr txBox="1">
            <a:spLocks noChangeArrowheads="1"/>
          </p:cNvSpPr>
          <p:nvPr/>
        </p:nvSpPr>
        <p:spPr bwMode="auto">
          <a:xfrm>
            <a:off x="6621120" y="2644119"/>
            <a:ext cx="806400" cy="33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27" tIns="41464" rIns="82927" bIns="41464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altLang="ja-JP" sz="1600" b="1" i="0">
                <a:solidFill>
                  <a:srgbClr val="FF3300"/>
                </a:solidFill>
                <a:latin typeface="Arial" charset="0"/>
              </a:rPr>
              <a:t>x~1.85</a:t>
            </a:r>
            <a:endParaRPr lang="fr-FR" altLang="ja-JP" sz="1600" b="1" i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384" name="Freeform 120"/>
          <p:cNvSpPr>
            <a:spLocks/>
          </p:cNvSpPr>
          <p:nvPr/>
        </p:nvSpPr>
        <p:spPr bwMode="auto">
          <a:xfrm>
            <a:off x="5575680" y="5318479"/>
            <a:ext cx="1241280" cy="462288"/>
          </a:xfrm>
          <a:custGeom>
            <a:avLst/>
            <a:gdLst>
              <a:gd name="T0" fmla="*/ 0 w 862"/>
              <a:gd name="T1" fmla="*/ 321 h 321"/>
              <a:gd name="T2" fmla="*/ 260 w 862"/>
              <a:gd name="T3" fmla="*/ 267 h 321"/>
              <a:gd name="T4" fmla="*/ 359 w 862"/>
              <a:gd name="T5" fmla="*/ 111 h 321"/>
              <a:gd name="T6" fmla="*/ 470 w 862"/>
              <a:gd name="T7" fmla="*/ 16 h 321"/>
              <a:gd name="T8" fmla="*/ 548 w 862"/>
              <a:gd name="T9" fmla="*/ 207 h 321"/>
              <a:gd name="T10" fmla="*/ 671 w 862"/>
              <a:gd name="T11" fmla="*/ 282 h 321"/>
              <a:gd name="T12" fmla="*/ 862 w 862"/>
              <a:gd name="T13" fmla="*/ 321 h 3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2"/>
              <a:gd name="T22" fmla="*/ 0 h 321"/>
              <a:gd name="T23" fmla="*/ 862 w 862"/>
              <a:gd name="T24" fmla="*/ 321 h 3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62" h="321">
                <a:moveTo>
                  <a:pt x="0" y="321"/>
                </a:moveTo>
                <a:cubicBezTo>
                  <a:pt x="43" y="312"/>
                  <a:pt x="200" y="302"/>
                  <a:pt x="260" y="267"/>
                </a:cubicBezTo>
                <a:cubicBezTo>
                  <a:pt x="320" y="232"/>
                  <a:pt x="324" y="153"/>
                  <a:pt x="359" y="111"/>
                </a:cubicBezTo>
                <a:cubicBezTo>
                  <a:pt x="394" y="69"/>
                  <a:pt x="439" y="0"/>
                  <a:pt x="470" y="16"/>
                </a:cubicBezTo>
                <a:cubicBezTo>
                  <a:pt x="501" y="32"/>
                  <a:pt x="515" y="163"/>
                  <a:pt x="548" y="207"/>
                </a:cubicBezTo>
                <a:cubicBezTo>
                  <a:pt x="581" y="251"/>
                  <a:pt x="619" y="263"/>
                  <a:pt x="671" y="282"/>
                </a:cubicBezTo>
                <a:cubicBezTo>
                  <a:pt x="723" y="301"/>
                  <a:pt x="822" y="313"/>
                  <a:pt x="862" y="321"/>
                </a:cubicBez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36" tIns="41469" rIns="82936" bIns="41469"/>
          <a:lstStyle/>
          <a:p>
            <a:endParaRPr lang="ja-JP" altLang="en-US"/>
          </a:p>
        </p:txBody>
      </p:sp>
      <p:sp>
        <p:nvSpPr>
          <p:cNvPr id="11387" name="Text Box 123"/>
          <p:cNvSpPr txBox="1">
            <a:spLocks noChangeArrowheads="1"/>
          </p:cNvSpPr>
          <p:nvPr/>
        </p:nvSpPr>
        <p:spPr bwMode="auto">
          <a:xfrm>
            <a:off x="4400642" y="4278691"/>
            <a:ext cx="3984480" cy="143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27" tIns="41464" rIns="82927" bIns="41464"/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en-US" altLang="ja-JP" sz="1800" i="0">
                <a:solidFill>
                  <a:srgbClr val="FF3300"/>
                </a:solidFill>
              </a:rPr>
              <a:t>1.85</a:t>
            </a:r>
            <a:r>
              <a:rPr lang="en-US" altLang="ja-JP" sz="1800" i="0"/>
              <a:t> factor obtained from ECIS total cross section comparison, with the hypothesis that Al excites only L=2 transition.</a:t>
            </a:r>
            <a:endParaRPr lang="en-US" altLang="ja-JP" sz="1800" b="1" i="0"/>
          </a:p>
        </p:txBody>
      </p:sp>
      <p:sp>
        <p:nvSpPr>
          <p:cNvPr id="11402" name="Freeform 138"/>
          <p:cNvSpPr>
            <a:spLocks/>
          </p:cNvSpPr>
          <p:nvPr/>
        </p:nvSpPr>
        <p:spPr bwMode="auto">
          <a:xfrm>
            <a:off x="5575680" y="2644117"/>
            <a:ext cx="1241280" cy="859771"/>
          </a:xfrm>
          <a:custGeom>
            <a:avLst/>
            <a:gdLst>
              <a:gd name="T0" fmla="*/ 0 w 862"/>
              <a:gd name="T1" fmla="*/ 321 h 321"/>
              <a:gd name="T2" fmla="*/ 260 w 862"/>
              <a:gd name="T3" fmla="*/ 267 h 321"/>
              <a:gd name="T4" fmla="*/ 359 w 862"/>
              <a:gd name="T5" fmla="*/ 111 h 321"/>
              <a:gd name="T6" fmla="*/ 470 w 862"/>
              <a:gd name="T7" fmla="*/ 16 h 321"/>
              <a:gd name="T8" fmla="*/ 548 w 862"/>
              <a:gd name="T9" fmla="*/ 207 h 321"/>
              <a:gd name="T10" fmla="*/ 671 w 862"/>
              <a:gd name="T11" fmla="*/ 282 h 321"/>
              <a:gd name="T12" fmla="*/ 862 w 862"/>
              <a:gd name="T13" fmla="*/ 321 h 3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2"/>
              <a:gd name="T22" fmla="*/ 0 h 321"/>
              <a:gd name="T23" fmla="*/ 862 w 862"/>
              <a:gd name="T24" fmla="*/ 321 h 3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62" h="321">
                <a:moveTo>
                  <a:pt x="0" y="321"/>
                </a:moveTo>
                <a:cubicBezTo>
                  <a:pt x="43" y="312"/>
                  <a:pt x="200" y="302"/>
                  <a:pt x="260" y="267"/>
                </a:cubicBezTo>
                <a:cubicBezTo>
                  <a:pt x="320" y="232"/>
                  <a:pt x="324" y="153"/>
                  <a:pt x="359" y="111"/>
                </a:cubicBezTo>
                <a:cubicBezTo>
                  <a:pt x="394" y="69"/>
                  <a:pt x="439" y="0"/>
                  <a:pt x="470" y="16"/>
                </a:cubicBezTo>
                <a:cubicBezTo>
                  <a:pt x="501" y="32"/>
                  <a:pt x="515" y="163"/>
                  <a:pt x="548" y="207"/>
                </a:cubicBezTo>
                <a:cubicBezTo>
                  <a:pt x="581" y="251"/>
                  <a:pt x="619" y="263"/>
                  <a:pt x="671" y="282"/>
                </a:cubicBezTo>
                <a:cubicBezTo>
                  <a:pt x="723" y="301"/>
                  <a:pt x="822" y="313"/>
                  <a:pt x="862" y="321"/>
                </a:cubicBez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36" tIns="41469" rIns="82936" bIns="41469"/>
          <a:lstStyle/>
          <a:p>
            <a:endParaRPr lang="ja-JP" altLang="en-US"/>
          </a:p>
        </p:txBody>
      </p:sp>
      <p:sp>
        <p:nvSpPr>
          <p:cNvPr id="11403" name="Freeform 139"/>
          <p:cNvSpPr>
            <a:spLocks/>
          </p:cNvSpPr>
          <p:nvPr/>
        </p:nvSpPr>
        <p:spPr bwMode="auto">
          <a:xfrm>
            <a:off x="5116320" y="1731063"/>
            <a:ext cx="1520640" cy="1758425"/>
          </a:xfrm>
          <a:custGeom>
            <a:avLst/>
            <a:gdLst>
              <a:gd name="T0" fmla="*/ 1023 w 1056"/>
              <a:gd name="T1" fmla="*/ 1064 h 1223"/>
              <a:gd name="T2" fmla="*/ 876 w 1056"/>
              <a:gd name="T3" fmla="*/ 671 h 1223"/>
              <a:gd name="T4" fmla="*/ 771 w 1056"/>
              <a:gd name="T5" fmla="*/ 8 h 1223"/>
              <a:gd name="T6" fmla="*/ 645 w 1056"/>
              <a:gd name="T7" fmla="*/ 722 h 1223"/>
              <a:gd name="T8" fmla="*/ 492 w 1056"/>
              <a:gd name="T9" fmla="*/ 1130 h 1223"/>
              <a:gd name="T10" fmla="*/ 0 w 1056"/>
              <a:gd name="T11" fmla="*/ 1223 h 1223"/>
              <a:gd name="T12" fmla="*/ 330 w 1056"/>
              <a:gd name="T13" fmla="*/ 1223 h 1223"/>
              <a:gd name="T14" fmla="*/ 579 w 1056"/>
              <a:gd name="T15" fmla="*/ 1125 h 1223"/>
              <a:gd name="T16" fmla="*/ 678 w 1056"/>
              <a:gd name="T17" fmla="*/ 835 h 1223"/>
              <a:gd name="T18" fmla="*/ 789 w 1056"/>
              <a:gd name="T19" fmla="*/ 659 h 1223"/>
              <a:gd name="T20" fmla="*/ 867 w 1056"/>
              <a:gd name="T21" fmla="*/ 1013 h 1223"/>
              <a:gd name="T22" fmla="*/ 978 w 1056"/>
              <a:gd name="T23" fmla="*/ 1157 h 1223"/>
              <a:gd name="T24" fmla="*/ 1056 w 1056"/>
              <a:gd name="T25" fmla="*/ 1193 h 1223"/>
              <a:gd name="T26" fmla="*/ 1050 w 1056"/>
              <a:gd name="T27" fmla="*/ 1091 h 1223"/>
              <a:gd name="T28" fmla="*/ 1023 w 1056"/>
              <a:gd name="T29" fmla="*/ 1064 h 122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56"/>
              <a:gd name="T46" fmla="*/ 0 h 1223"/>
              <a:gd name="T47" fmla="*/ 1056 w 1056"/>
              <a:gd name="T48" fmla="*/ 1223 h 122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56" h="1223">
                <a:moveTo>
                  <a:pt x="1023" y="1064"/>
                </a:moveTo>
                <a:cubicBezTo>
                  <a:pt x="984" y="1019"/>
                  <a:pt x="918" y="847"/>
                  <a:pt x="876" y="671"/>
                </a:cubicBezTo>
                <a:cubicBezTo>
                  <a:pt x="834" y="495"/>
                  <a:pt x="809" y="0"/>
                  <a:pt x="771" y="8"/>
                </a:cubicBezTo>
                <a:cubicBezTo>
                  <a:pt x="733" y="16"/>
                  <a:pt x="691" y="535"/>
                  <a:pt x="645" y="722"/>
                </a:cubicBezTo>
                <a:cubicBezTo>
                  <a:pt x="599" y="909"/>
                  <a:pt x="600" y="1046"/>
                  <a:pt x="492" y="1130"/>
                </a:cubicBezTo>
                <a:cubicBezTo>
                  <a:pt x="384" y="1214"/>
                  <a:pt x="27" y="1207"/>
                  <a:pt x="0" y="1223"/>
                </a:cubicBezTo>
                <a:lnTo>
                  <a:pt x="330" y="1223"/>
                </a:lnTo>
                <a:cubicBezTo>
                  <a:pt x="426" y="1207"/>
                  <a:pt x="521" y="1190"/>
                  <a:pt x="579" y="1125"/>
                </a:cubicBezTo>
                <a:cubicBezTo>
                  <a:pt x="637" y="1060"/>
                  <a:pt x="643" y="913"/>
                  <a:pt x="678" y="835"/>
                </a:cubicBezTo>
                <a:cubicBezTo>
                  <a:pt x="713" y="757"/>
                  <a:pt x="758" y="629"/>
                  <a:pt x="789" y="659"/>
                </a:cubicBezTo>
                <a:cubicBezTo>
                  <a:pt x="820" y="688"/>
                  <a:pt x="836" y="930"/>
                  <a:pt x="867" y="1013"/>
                </a:cubicBezTo>
                <a:cubicBezTo>
                  <a:pt x="898" y="1096"/>
                  <a:pt x="947" y="1127"/>
                  <a:pt x="978" y="1157"/>
                </a:cubicBezTo>
                <a:lnTo>
                  <a:pt x="1056" y="1193"/>
                </a:lnTo>
                <a:lnTo>
                  <a:pt x="1050" y="1091"/>
                </a:lnTo>
                <a:cubicBezTo>
                  <a:pt x="1045" y="1070"/>
                  <a:pt x="1029" y="1070"/>
                  <a:pt x="1023" y="1064"/>
                </a:cubicBez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7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36" tIns="41469" rIns="82936" bIns="41469"/>
          <a:lstStyle/>
          <a:p>
            <a:endParaRPr lang="ja-JP" altLang="en-US"/>
          </a:p>
        </p:txBody>
      </p:sp>
      <p:grpSp>
        <p:nvGrpSpPr>
          <p:cNvPr id="8" name="Group 150"/>
          <p:cNvGrpSpPr>
            <a:grpSpLocks/>
          </p:cNvGrpSpPr>
          <p:nvPr/>
        </p:nvGrpSpPr>
        <p:grpSpPr bwMode="auto">
          <a:xfrm>
            <a:off x="4443839" y="5911825"/>
            <a:ext cx="4308480" cy="668230"/>
            <a:chOff x="3205" y="4105"/>
            <a:chExt cx="2992" cy="464"/>
          </a:xfrm>
        </p:grpSpPr>
        <p:sp>
          <p:nvSpPr>
            <p:cNvPr id="33846" name="Rectangle 62"/>
            <p:cNvSpPr>
              <a:spLocks noChangeArrowheads="1"/>
            </p:cNvSpPr>
            <p:nvPr/>
          </p:nvSpPr>
          <p:spPr bwMode="auto">
            <a:xfrm>
              <a:off x="5274" y="4270"/>
              <a:ext cx="923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/>
            <a:p>
              <a:pPr defTabSz="827927"/>
              <a:r>
                <a:rPr lang="en-US" altLang="ja-JP" sz="2200" b="1"/>
                <a:t>E* [MeV]</a:t>
              </a:r>
              <a:endParaRPr lang="fr-FR" altLang="ja-JP" sz="2200" b="1"/>
            </a:p>
          </p:txBody>
        </p:sp>
        <p:sp>
          <p:nvSpPr>
            <p:cNvPr id="33847" name="Text Box 140"/>
            <p:cNvSpPr txBox="1">
              <a:spLocks noChangeArrowheads="1"/>
            </p:cNvSpPr>
            <p:nvPr/>
          </p:nvSpPr>
          <p:spPr bwMode="auto">
            <a:xfrm>
              <a:off x="4440" y="4105"/>
              <a:ext cx="28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10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48" name="Text Box 142"/>
            <p:cNvSpPr txBox="1">
              <a:spLocks noChangeArrowheads="1"/>
            </p:cNvSpPr>
            <p:nvPr/>
          </p:nvSpPr>
          <p:spPr bwMode="auto">
            <a:xfrm>
              <a:off x="3985" y="4105"/>
              <a:ext cx="20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6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49" name="Text Box 143"/>
            <p:cNvSpPr txBox="1">
              <a:spLocks noChangeArrowheads="1"/>
            </p:cNvSpPr>
            <p:nvPr/>
          </p:nvSpPr>
          <p:spPr bwMode="auto">
            <a:xfrm>
              <a:off x="4248" y="4105"/>
              <a:ext cx="20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8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50" name="Text Box 144"/>
            <p:cNvSpPr txBox="1">
              <a:spLocks noChangeArrowheads="1"/>
            </p:cNvSpPr>
            <p:nvPr/>
          </p:nvSpPr>
          <p:spPr bwMode="auto">
            <a:xfrm>
              <a:off x="3718" y="4105"/>
              <a:ext cx="20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4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51" name="Text Box 145"/>
            <p:cNvSpPr txBox="1">
              <a:spLocks noChangeArrowheads="1"/>
            </p:cNvSpPr>
            <p:nvPr/>
          </p:nvSpPr>
          <p:spPr bwMode="auto">
            <a:xfrm>
              <a:off x="3205" y="4105"/>
              <a:ext cx="20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0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52" name="Text Box 147"/>
            <p:cNvSpPr txBox="1">
              <a:spLocks noChangeArrowheads="1"/>
            </p:cNvSpPr>
            <p:nvPr/>
          </p:nvSpPr>
          <p:spPr bwMode="auto">
            <a:xfrm>
              <a:off x="4708" y="4105"/>
              <a:ext cx="28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12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53" name="Text Box 148"/>
            <p:cNvSpPr txBox="1">
              <a:spLocks noChangeArrowheads="1"/>
            </p:cNvSpPr>
            <p:nvPr/>
          </p:nvSpPr>
          <p:spPr bwMode="auto">
            <a:xfrm>
              <a:off x="5207" y="4105"/>
              <a:ext cx="28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16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54" name="Text Box 149"/>
            <p:cNvSpPr txBox="1">
              <a:spLocks noChangeArrowheads="1"/>
            </p:cNvSpPr>
            <p:nvPr/>
          </p:nvSpPr>
          <p:spPr bwMode="auto">
            <a:xfrm>
              <a:off x="5706" y="4105"/>
              <a:ext cx="28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20</a:t>
              </a:r>
              <a:endParaRPr lang="fr-FR" altLang="ja-JP" sz="1600" i="0">
                <a:latin typeface="Arial" charset="0"/>
              </a:endParaRPr>
            </a:p>
          </p:txBody>
        </p:sp>
      </p:grpSp>
      <p:grpSp>
        <p:nvGrpSpPr>
          <p:cNvPr id="9" name="Group 151"/>
          <p:cNvGrpSpPr>
            <a:grpSpLocks/>
          </p:cNvGrpSpPr>
          <p:nvPr/>
        </p:nvGrpSpPr>
        <p:grpSpPr bwMode="auto">
          <a:xfrm>
            <a:off x="4443839" y="3624864"/>
            <a:ext cx="4308480" cy="668230"/>
            <a:chOff x="3205" y="4105"/>
            <a:chExt cx="2992" cy="464"/>
          </a:xfrm>
        </p:grpSpPr>
        <p:sp>
          <p:nvSpPr>
            <p:cNvPr id="33837" name="Rectangle 152"/>
            <p:cNvSpPr>
              <a:spLocks noChangeArrowheads="1"/>
            </p:cNvSpPr>
            <p:nvPr/>
          </p:nvSpPr>
          <p:spPr bwMode="auto">
            <a:xfrm>
              <a:off x="5274" y="4270"/>
              <a:ext cx="923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/>
            <a:p>
              <a:pPr defTabSz="827927"/>
              <a:r>
                <a:rPr lang="en-US" altLang="ja-JP" sz="2200" b="1"/>
                <a:t>E* [MeV]</a:t>
              </a:r>
              <a:endParaRPr lang="fr-FR" altLang="ja-JP" sz="2200" b="1"/>
            </a:p>
          </p:txBody>
        </p:sp>
        <p:sp>
          <p:nvSpPr>
            <p:cNvPr id="33838" name="Text Box 153"/>
            <p:cNvSpPr txBox="1">
              <a:spLocks noChangeArrowheads="1"/>
            </p:cNvSpPr>
            <p:nvPr/>
          </p:nvSpPr>
          <p:spPr bwMode="auto">
            <a:xfrm>
              <a:off x="4440" y="4105"/>
              <a:ext cx="28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10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39" name="Text Box 154"/>
            <p:cNvSpPr txBox="1">
              <a:spLocks noChangeArrowheads="1"/>
            </p:cNvSpPr>
            <p:nvPr/>
          </p:nvSpPr>
          <p:spPr bwMode="auto">
            <a:xfrm>
              <a:off x="3985" y="4105"/>
              <a:ext cx="20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6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40" name="Text Box 155"/>
            <p:cNvSpPr txBox="1">
              <a:spLocks noChangeArrowheads="1"/>
            </p:cNvSpPr>
            <p:nvPr/>
          </p:nvSpPr>
          <p:spPr bwMode="auto">
            <a:xfrm>
              <a:off x="4248" y="4105"/>
              <a:ext cx="20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8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41" name="Text Box 156"/>
            <p:cNvSpPr txBox="1">
              <a:spLocks noChangeArrowheads="1"/>
            </p:cNvSpPr>
            <p:nvPr/>
          </p:nvSpPr>
          <p:spPr bwMode="auto">
            <a:xfrm>
              <a:off x="3718" y="4105"/>
              <a:ext cx="20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4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42" name="Text Box 157"/>
            <p:cNvSpPr txBox="1">
              <a:spLocks noChangeArrowheads="1"/>
            </p:cNvSpPr>
            <p:nvPr/>
          </p:nvSpPr>
          <p:spPr bwMode="auto">
            <a:xfrm>
              <a:off x="3205" y="4105"/>
              <a:ext cx="20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0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43" name="Text Box 158"/>
            <p:cNvSpPr txBox="1">
              <a:spLocks noChangeArrowheads="1"/>
            </p:cNvSpPr>
            <p:nvPr/>
          </p:nvSpPr>
          <p:spPr bwMode="auto">
            <a:xfrm>
              <a:off x="4708" y="4105"/>
              <a:ext cx="28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12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44" name="Text Box 159"/>
            <p:cNvSpPr txBox="1">
              <a:spLocks noChangeArrowheads="1"/>
            </p:cNvSpPr>
            <p:nvPr/>
          </p:nvSpPr>
          <p:spPr bwMode="auto">
            <a:xfrm>
              <a:off x="5207" y="4105"/>
              <a:ext cx="28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16</a:t>
              </a:r>
              <a:endParaRPr lang="fr-FR" altLang="ja-JP" sz="1600" i="0">
                <a:latin typeface="Arial" charset="0"/>
              </a:endParaRPr>
            </a:p>
          </p:txBody>
        </p:sp>
        <p:sp>
          <p:nvSpPr>
            <p:cNvPr id="33845" name="Text Box 160"/>
            <p:cNvSpPr txBox="1">
              <a:spLocks noChangeArrowheads="1"/>
            </p:cNvSpPr>
            <p:nvPr/>
          </p:nvSpPr>
          <p:spPr bwMode="auto">
            <a:xfrm>
              <a:off x="5706" y="4105"/>
              <a:ext cx="28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600" i="0">
                  <a:latin typeface="Arial" charset="0"/>
                </a:rPr>
                <a:t>20</a:t>
              </a:r>
              <a:endParaRPr lang="fr-FR" altLang="ja-JP" sz="1600" i="0">
                <a:latin typeface="Arial" charset="0"/>
              </a:endParaRPr>
            </a:p>
          </p:txBody>
        </p:sp>
      </p:grpSp>
      <p:sp>
        <p:nvSpPr>
          <p:cNvPr id="11426" name="Text Box 162"/>
          <p:cNvSpPr txBox="1">
            <a:spLocks noChangeArrowheads="1"/>
          </p:cNvSpPr>
          <p:nvPr/>
        </p:nvSpPr>
        <p:spPr bwMode="auto">
          <a:xfrm>
            <a:off x="6405379" y="1985969"/>
            <a:ext cx="2538114" cy="3299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lIns="82927" tIns="41464" rIns="82927" bIns="41464">
            <a:spAutoFit/>
          </a:bodyPr>
          <a:lstStyle>
            <a:lvl1pPr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altLang="ja-JP" sz="1600" b="1" i="0" dirty="0">
                <a:solidFill>
                  <a:srgbClr val="0000FF"/>
                </a:solidFill>
                <a:latin typeface="Arial" charset="0"/>
                <a:cs typeface="Arial" charset="0"/>
              </a:rPr>
              <a:t>σ</a:t>
            </a:r>
            <a:r>
              <a:rPr lang="el-GR" altLang="ja-JP" sz="1600" b="1" i="0" baseline="-25000" dirty="0">
                <a:solidFill>
                  <a:srgbClr val="0000FF"/>
                </a:solidFill>
                <a:latin typeface="Arial" charset="0"/>
                <a:cs typeface="Arial" charset="0"/>
              </a:rPr>
              <a:t>int</a:t>
            </a:r>
            <a:r>
              <a:rPr lang="en-US" altLang="ja-JP" sz="1600" b="1" i="0" dirty="0">
                <a:solidFill>
                  <a:srgbClr val="0000FF"/>
                </a:solidFill>
                <a:latin typeface="Arial" charset="0"/>
                <a:cs typeface="Arial" charset="0"/>
              </a:rPr>
              <a:t>(L=1) = 50.1 </a:t>
            </a:r>
            <a:r>
              <a:rPr lang="en-US" altLang="ja-JP" sz="1600" b="1" i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±</a:t>
            </a:r>
            <a:r>
              <a:rPr lang="en-US" altLang="ja-JP" sz="1600" b="1" i="0" dirty="0" smtClean="0">
                <a:solidFill>
                  <a:srgbClr val="0000FF"/>
                </a:solidFill>
                <a:latin typeface="Arial" charset="0"/>
                <a:sym typeface="Symbol" charset="0"/>
              </a:rPr>
              <a:t> </a:t>
            </a:r>
            <a:r>
              <a:rPr lang="en-US" altLang="ja-JP" sz="1600" b="1" i="0" dirty="0">
                <a:solidFill>
                  <a:srgbClr val="0000FF"/>
                </a:solidFill>
                <a:latin typeface="Arial" charset="0"/>
                <a:sym typeface="Symbol" charset="0"/>
              </a:rPr>
              <a:t>4.9 </a:t>
            </a:r>
            <a:r>
              <a:rPr lang="en-US" altLang="ja-JP" sz="1600" b="1" i="0" dirty="0" err="1">
                <a:solidFill>
                  <a:srgbClr val="0000FF"/>
                </a:solidFill>
                <a:latin typeface="Arial" charset="0"/>
                <a:sym typeface="Symbol" charset="0"/>
              </a:rPr>
              <a:t>mb</a:t>
            </a:r>
            <a:r>
              <a:rPr lang="en-US" altLang="ja-JP" sz="1600" i="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endParaRPr lang="el-GR" altLang="ja-JP" sz="1600" i="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1427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4573440" y="1012428"/>
          <a:ext cx="1955520" cy="374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数式" r:id="rId9" imgW="1194197" imgH="228997" progId="Equation.3">
                  <p:embed/>
                </p:oleObj>
              </mc:Choice>
              <mc:Fallback>
                <p:oleObj name="数式" r:id="rId9" imgW="1194197" imgH="2289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3440" y="1012428"/>
                        <a:ext cx="1955520" cy="374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75"/>
          <p:cNvGrpSpPr>
            <a:grpSpLocks/>
          </p:cNvGrpSpPr>
          <p:nvPr/>
        </p:nvGrpSpPr>
        <p:grpSpPr bwMode="auto">
          <a:xfrm>
            <a:off x="4282567" y="1258692"/>
            <a:ext cx="351360" cy="2317203"/>
            <a:chOff x="2974" y="874"/>
            <a:chExt cx="244" cy="1609"/>
          </a:xfrm>
        </p:grpSpPr>
        <p:sp>
          <p:nvSpPr>
            <p:cNvPr id="33833" name="Text Box 166"/>
            <p:cNvSpPr txBox="1">
              <a:spLocks noChangeArrowheads="1"/>
            </p:cNvSpPr>
            <p:nvPr/>
          </p:nvSpPr>
          <p:spPr bwMode="auto">
            <a:xfrm>
              <a:off x="3003" y="2280"/>
              <a:ext cx="186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300" b="1" i="0"/>
                <a:t>0</a:t>
              </a:r>
            </a:p>
          </p:txBody>
        </p:sp>
        <p:sp>
          <p:nvSpPr>
            <p:cNvPr id="33834" name="Text Box 167"/>
            <p:cNvSpPr txBox="1">
              <a:spLocks noChangeArrowheads="1"/>
            </p:cNvSpPr>
            <p:nvPr/>
          </p:nvSpPr>
          <p:spPr bwMode="auto">
            <a:xfrm>
              <a:off x="2974" y="874"/>
              <a:ext cx="24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300" b="1" i="0"/>
                <a:t>30</a:t>
              </a:r>
            </a:p>
          </p:txBody>
        </p:sp>
        <p:sp>
          <p:nvSpPr>
            <p:cNvPr id="33835" name="Text Box 168"/>
            <p:cNvSpPr txBox="1">
              <a:spLocks noChangeArrowheads="1"/>
            </p:cNvSpPr>
            <p:nvPr/>
          </p:nvSpPr>
          <p:spPr bwMode="auto">
            <a:xfrm>
              <a:off x="2974" y="1811"/>
              <a:ext cx="24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300" b="1" i="0"/>
                <a:t>10</a:t>
              </a:r>
            </a:p>
          </p:txBody>
        </p:sp>
        <p:sp>
          <p:nvSpPr>
            <p:cNvPr id="33836" name="Text Box 169"/>
            <p:cNvSpPr txBox="1">
              <a:spLocks noChangeArrowheads="1"/>
            </p:cNvSpPr>
            <p:nvPr/>
          </p:nvSpPr>
          <p:spPr bwMode="auto">
            <a:xfrm>
              <a:off x="2974" y="1342"/>
              <a:ext cx="24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300" b="1" i="0"/>
                <a:t>20</a:t>
              </a:r>
            </a:p>
          </p:txBody>
        </p:sp>
      </p:grpSp>
      <p:grpSp>
        <p:nvGrpSpPr>
          <p:cNvPr id="11" name="Group 174"/>
          <p:cNvGrpSpPr>
            <a:grpSpLocks/>
          </p:cNvGrpSpPr>
          <p:nvPr/>
        </p:nvGrpSpPr>
        <p:grpSpPr bwMode="auto">
          <a:xfrm>
            <a:off x="4282567" y="3624860"/>
            <a:ext cx="351360" cy="2317203"/>
            <a:chOff x="2974" y="2517"/>
            <a:chExt cx="244" cy="1609"/>
          </a:xfrm>
        </p:grpSpPr>
        <p:sp>
          <p:nvSpPr>
            <p:cNvPr id="33829" name="Text Box 170"/>
            <p:cNvSpPr txBox="1">
              <a:spLocks noChangeArrowheads="1"/>
            </p:cNvSpPr>
            <p:nvPr/>
          </p:nvSpPr>
          <p:spPr bwMode="auto">
            <a:xfrm>
              <a:off x="3003" y="3923"/>
              <a:ext cx="186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300" b="1" i="0"/>
                <a:t>0</a:t>
              </a:r>
            </a:p>
          </p:txBody>
        </p:sp>
        <p:sp>
          <p:nvSpPr>
            <p:cNvPr id="33830" name="Text Box 171"/>
            <p:cNvSpPr txBox="1">
              <a:spLocks noChangeArrowheads="1"/>
            </p:cNvSpPr>
            <p:nvPr/>
          </p:nvSpPr>
          <p:spPr bwMode="auto">
            <a:xfrm>
              <a:off x="2974" y="2517"/>
              <a:ext cx="24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300" b="1" i="0"/>
                <a:t>30</a:t>
              </a:r>
            </a:p>
          </p:txBody>
        </p:sp>
        <p:sp>
          <p:nvSpPr>
            <p:cNvPr id="33831" name="Text Box 172"/>
            <p:cNvSpPr txBox="1">
              <a:spLocks noChangeArrowheads="1"/>
            </p:cNvSpPr>
            <p:nvPr/>
          </p:nvSpPr>
          <p:spPr bwMode="auto">
            <a:xfrm>
              <a:off x="2974" y="3454"/>
              <a:ext cx="24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300" b="1" i="0"/>
                <a:t>10</a:t>
              </a:r>
            </a:p>
          </p:txBody>
        </p:sp>
        <p:sp>
          <p:nvSpPr>
            <p:cNvPr id="33832" name="Text Box 173"/>
            <p:cNvSpPr txBox="1">
              <a:spLocks noChangeArrowheads="1"/>
            </p:cNvSpPr>
            <p:nvPr/>
          </p:nvSpPr>
          <p:spPr bwMode="auto">
            <a:xfrm>
              <a:off x="2974" y="2985"/>
              <a:ext cx="24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6" rIns="91430" bIns="45716">
              <a:spAutoFit/>
            </a:bodyPr>
            <a:lstStyle>
              <a:lvl1pPr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altLang="ja-JP" sz="1300" b="1" i="0"/>
                <a:t>20</a:t>
              </a:r>
            </a:p>
          </p:txBody>
        </p:sp>
      </p:grpSp>
      <p:sp>
        <p:nvSpPr>
          <p:cNvPr id="11440" name="Rectangle 176"/>
          <p:cNvSpPr>
            <a:spLocks noChangeArrowheads="1"/>
          </p:cNvSpPr>
          <p:nvPr/>
        </p:nvSpPr>
        <p:spPr bwMode="auto">
          <a:xfrm>
            <a:off x="7182720" y="2318645"/>
            <a:ext cx="1079546" cy="48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27" tIns="41464" rIns="82927" bIns="41464">
            <a:spAutoFit/>
          </a:bodyPr>
          <a:lstStyle/>
          <a:p>
            <a:pPr defTabSz="827927"/>
            <a:r>
              <a:rPr lang="en-US" altLang="ja-JP" sz="1300"/>
              <a:t>background </a:t>
            </a:r>
          </a:p>
          <a:p>
            <a:pPr defTabSz="827927"/>
            <a:r>
              <a:rPr lang="en-US" altLang="ja-JP" sz="1300"/>
              <a:t>subtracted</a:t>
            </a:r>
            <a:endParaRPr lang="fr-FR" altLang="ja-JP" sz="1300"/>
          </a:p>
        </p:txBody>
      </p:sp>
      <p:sp>
        <p:nvSpPr>
          <p:cNvPr id="11310" name="Text Box 46"/>
          <p:cNvSpPr txBox="1">
            <a:spLocks noChangeArrowheads="1"/>
          </p:cNvSpPr>
          <p:nvPr/>
        </p:nvSpPr>
        <p:spPr bwMode="auto">
          <a:xfrm>
            <a:off x="7079040" y="3885528"/>
            <a:ext cx="117504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2813"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ja-JP" i="0">
                <a:solidFill>
                  <a:srgbClr val="000000"/>
                </a:solidFill>
              </a:rPr>
              <a:t>Al Target      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5900" y="6477549"/>
            <a:ext cx="488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Helvetica"/>
                <a:cs typeface="Helvetica"/>
              </a:rPr>
              <a:t>Gebelin</a:t>
            </a:r>
            <a:r>
              <a:rPr kumimoji="1" lang="en-US" altLang="ja-JP" dirty="0" smtClean="0">
                <a:latin typeface="Helvetica"/>
                <a:cs typeface="Helvetica"/>
              </a:rPr>
              <a:t> </a:t>
            </a:r>
            <a:r>
              <a:rPr kumimoji="1" lang="en-US" altLang="ja-JP" i="1" dirty="0" smtClean="0">
                <a:latin typeface="Helvetica"/>
                <a:cs typeface="Helvetica"/>
              </a:rPr>
              <a:t>et. </a:t>
            </a:r>
            <a:r>
              <a:rPr lang="en-US" altLang="ja-JP" i="1" dirty="0" smtClean="0">
                <a:latin typeface="Helvetica"/>
                <a:cs typeface="Helvetica"/>
              </a:rPr>
              <a:t>al</a:t>
            </a:r>
            <a:r>
              <a:rPr lang="en-US" altLang="ja-JP" i="1" dirty="0">
                <a:latin typeface="Helvetica"/>
                <a:cs typeface="Helvetica"/>
              </a:rPr>
              <a:t>.</a:t>
            </a:r>
            <a:r>
              <a:rPr lang="en-US" altLang="ja-JP" dirty="0">
                <a:latin typeface="Helvetica"/>
                <a:cs typeface="Helvetica"/>
              </a:rPr>
              <a:t>, Phys. Rev. </a:t>
            </a:r>
            <a:r>
              <a:rPr lang="en-US" altLang="ja-JP" dirty="0" smtClean="0">
                <a:latin typeface="Helvetica"/>
                <a:cs typeface="Helvetica"/>
              </a:rPr>
              <a:t>C75 </a:t>
            </a:r>
            <a:r>
              <a:rPr lang="en-US" altLang="ja-JP" dirty="0">
                <a:latin typeface="Helvetica"/>
                <a:cs typeface="Helvetica"/>
              </a:rPr>
              <a:t>(2007) 057306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28022" y="592746"/>
            <a:ext cx="4826000" cy="5359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0" name="Picture 2" descr="pygmy_angdist_pb_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2"/>
          <a:stretch>
            <a:fillRect/>
          </a:stretch>
        </p:blipFill>
        <p:spPr bwMode="auto">
          <a:xfrm>
            <a:off x="225302" y="962834"/>
            <a:ext cx="4243680" cy="39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402356"/>
              </p:ext>
            </p:extLst>
          </p:nvPr>
        </p:nvGraphicFramePr>
        <p:xfrm>
          <a:off x="2640182" y="1550415"/>
          <a:ext cx="1241280" cy="995433"/>
        </p:xfrm>
        <a:graphic>
          <a:graphicData uri="http://schemas.openxmlformats.org/drawingml/2006/table">
            <a:tbl>
              <a:tblPr/>
              <a:tblGrid>
                <a:gridCol w="587520"/>
                <a:gridCol w="653760"/>
              </a:tblGrid>
              <a:tr h="331811">
                <a:tc>
                  <a:txBody>
                    <a:bodyPr/>
                    <a:lstStyle/>
                    <a:p>
                      <a:pPr marL="0" marR="0" lvl="0" indent="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▬▬</a:t>
                      </a: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L=1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811">
                <a:tc>
                  <a:txBody>
                    <a:bodyPr/>
                    <a:lstStyle/>
                    <a:p>
                      <a:pPr marL="0" marR="0" lvl="0" indent="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▬▬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≥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811">
                <a:tc>
                  <a:txBody>
                    <a:bodyPr/>
                    <a:lstStyle/>
                    <a:p>
                      <a:pPr marL="0" marR="0" lvl="0" indent="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▬▬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rgbClr val="33CC33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SUM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" name="Text Box 21"/>
          <p:cNvSpPr txBox="1">
            <a:spLocks noChangeArrowheads="1"/>
          </p:cNvSpPr>
          <p:nvPr/>
        </p:nvSpPr>
        <p:spPr bwMode="auto">
          <a:xfrm>
            <a:off x="2828823" y="4946292"/>
            <a:ext cx="1316160" cy="33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l-GR" altLang="ja-JP" sz="1600" i="0">
                <a:latin typeface="Arial" charset="0"/>
                <a:cs typeface="Arial" charset="0"/>
              </a:rPr>
              <a:t>θ</a:t>
            </a:r>
            <a:r>
              <a:rPr lang="en-US" altLang="ja-JP" sz="1600" i="0" baseline="-25000">
                <a:latin typeface="Arial" charset="0"/>
                <a:ea typeface="Arial" charset="0"/>
                <a:cs typeface="Arial" charset="0"/>
              </a:rPr>
              <a:t>CM</a:t>
            </a:r>
            <a:r>
              <a:rPr lang="en-US" altLang="ja-JP" sz="1600" i="0">
                <a:latin typeface="Arial" charset="0"/>
                <a:ea typeface="Arial" charset="0"/>
                <a:cs typeface="Arial" charset="0"/>
              </a:rPr>
              <a:t> [degree]</a:t>
            </a:r>
            <a:endParaRPr lang="fr-FR" altLang="ja-JP" sz="1600" i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391292"/>
              </p:ext>
            </p:extLst>
          </p:nvPr>
        </p:nvGraphicFramePr>
        <p:xfrm>
          <a:off x="288662" y="896587"/>
          <a:ext cx="1399680" cy="493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数式" r:id="rId12" imgW="648097" imgH="228997" progId="Equation.3">
                  <p:embed/>
                </p:oleObj>
              </mc:Choice>
              <mc:Fallback>
                <p:oleObj name="数式" r:id="rId12" imgW="648097" imgH="2289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662" y="896587"/>
                        <a:ext cx="1399680" cy="493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 Box 23"/>
          <p:cNvSpPr txBox="1">
            <a:spLocks noChangeArrowheads="1"/>
          </p:cNvSpPr>
          <p:nvPr/>
        </p:nvSpPr>
        <p:spPr bwMode="auto">
          <a:xfrm>
            <a:off x="3296822" y="1027640"/>
            <a:ext cx="650880" cy="332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600" b="1" i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Lead</a:t>
            </a:r>
            <a:endParaRPr lang="fr-FR" altLang="ja-JP" sz="1600" b="1" i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85" name="Freeform 24"/>
          <p:cNvSpPr>
            <a:spLocks/>
          </p:cNvSpPr>
          <p:nvPr/>
        </p:nvSpPr>
        <p:spPr bwMode="auto">
          <a:xfrm>
            <a:off x="877622" y="1615221"/>
            <a:ext cx="2324160" cy="3064642"/>
          </a:xfrm>
          <a:custGeom>
            <a:avLst/>
            <a:gdLst>
              <a:gd name="T0" fmla="*/ 0 w 1614"/>
              <a:gd name="T1" fmla="*/ 0 h 2128"/>
              <a:gd name="T2" fmla="*/ 154 w 1614"/>
              <a:gd name="T3" fmla="*/ 236 h 2128"/>
              <a:gd name="T4" fmla="*/ 342 w 1614"/>
              <a:gd name="T5" fmla="*/ 556 h 2128"/>
              <a:gd name="T6" fmla="*/ 486 w 1614"/>
              <a:gd name="T7" fmla="*/ 792 h 2128"/>
              <a:gd name="T8" fmla="*/ 738 w 1614"/>
              <a:gd name="T9" fmla="*/ 1196 h 2128"/>
              <a:gd name="T10" fmla="*/ 942 w 1614"/>
              <a:gd name="T11" fmla="*/ 1508 h 2128"/>
              <a:gd name="T12" fmla="*/ 1174 w 1614"/>
              <a:gd name="T13" fmla="*/ 1780 h 2128"/>
              <a:gd name="T14" fmla="*/ 1358 w 1614"/>
              <a:gd name="T15" fmla="*/ 1944 h 2128"/>
              <a:gd name="T16" fmla="*/ 1614 w 1614"/>
              <a:gd name="T17" fmla="*/ 2128 h 21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14"/>
              <a:gd name="T28" fmla="*/ 0 h 2128"/>
              <a:gd name="T29" fmla="*/ 1614 w 1614"/>
              <a:gd name="T30" fmla="*/ 2128 h 21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14" h="2128">
                <a:moveTo>
                  <a:pt x="0" y="0"/>
                </a:moveTo>
                <a:cubicBezTo>
                  <a:pt x="26" y="39"/>
                  <a:pt x="97" y="143"/>
                  <a:pt x="154" y="236"/>
                </a:cubicBezTo>
                <a:cubicBezTo>
                  <a:pt x="211" y="329"/>
                  <a:pt x="287" y="463"/>
                  <a:pt x="342" y="556"/>
                </a:cubicBezTo>
                <a:cubicBezTo>
                  <a:pt x="397" y="649"/>
                  <a:pt x="420" y="685"/>
                  <a:pt x="486" y="792"/>
                </a:cubicBezTo>
                <a:cubicBezTo>
                  <a:pt x="552" y="899"/>
                  <a:pt x="662" y="1077"/>
                  <a:pt x="738" y="1196"/>
                </a:cubicBezTo>
                <a:cubicBezTo>
                  <a:pt x="814" y="1315"/>
                  <a:pt x="869" y="1411"/>
                  <a:pt x="942" y="1508"/>
                </a:cubicBezTo>
                <a:cubicBezTo>
                  <a:pt x="1015" y="1605"/>
                  <a:pt x="1105" y="1707"/>
                  <a:pt x="1174" y="1780"/>
                </a:cubicBezTo>
                <a:cubicBezTo>
                  <a:pt x="1243" y="1853"/>
                  <a:pt x="1285" y="1886"/>
                  <a:pt x="1358" y="1944"/>
                </a:cubicBezTo>
                <a:cubicBezTo>
                  <a:pt x="1431" y="2002"/>
                  <a:pt x="1571" y="2097"/>
                  <a:pt x="1614" y="2128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86" name="Freeform 25"/>
          <p:cNvSpPr>
            <a:spLocks/>
          </p:cNvSpPr>
          <p:nvPr/>
        </p:nvSpPr>
        <p:spPr bwMode="auto">
          <a:xfrm>
            <a:off x="1398902" y="2791826"/>
            <a:ext cx="2430720" cy="1922601"/>
          </a:xfrm>
          <a:custGeom>
            <a:avLst/>
            <a:gdLst>
              <a:gd name="T0" fmla="*/ 0 w 1688"/>
              <a:gd name="T1" fmla="*/ 1318 h 1335"/>
              <a:gd name="T2" fmla="*/ 132 w 1688"/>
              <a:gd name="T3" fmla="*/ 1155 h 1335"/>
              <a:gd name="T4" fmla="*/ 284 w 1688"/>
              <a:gd name="T5" fmla="*/ 911 h 1335"/>
              <a:gd name="T6" fmla="*/ 470 w 1688"/>
              <a:gd name="T7" fmla="*/ 541 h 1335"/>
              <a:gd name="T8" fmla="*/ 680 w 1688"/>
              <a:gd name="T9" fmla="*/ 184 h 1335"/>
              <a:gd name="T10" fmla="*/ 806 w 1688"/>
              <a:gd name="T11" fmla="*/ 55 h 1335"/>
              <a:gd name="T12" fmla="*/ 936 w 1688"/>
              <a:gd name="T13" fmla="*/ 15 h 1335"/>
              <a:gd name="T14" fmla="*/ 1136 w 1688"/>
              <a:gd name="T15" fmla="*/ 145 h 1335"/>
              <a:gd name="T16" fmla="*/ 1316 w 1688"/>
              <a:gd name="T17" fmla="*/ 447 h 1335"/>
              <a:gd name="T18" fmla="*/ 1406 w 1688"/>
              <a:gd name="T19" fmla="*/ 683 h 1335"/>
              <a:gd name="T20" fmla="*/ 1496 w 1688"/>
              <a:gd name="T21" fmla="*/ 911 h 1335"/>
              <a:gd name="T22" fmla="*/ 1568 w 1688"/>
              <a:gd name="T23" fmla="*/ 1095 h 1335"/>
              <a:gd name="T24" fmla="*/ 1688 w 1688"/>
              <a:gd name="T25" fmla="*/ 1335 h 13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88"/>
              <a:gd name="T40" fmla="*/ 0 h 1335"/>
              <a:gd name="T41" fmla="*/ 1688 w 1688"/>
              <a:gd name="T42" fmla="*/ 1335 h 133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88" h="1335">
                <a:moveTo>
                  <a:pt x="0" y="1318"/>
                </a:moveTo>
                <a:cubicBezTo>
                  <a:pt x="22" y="1291"/>
                  <a:pt x="85" y="1223"/>
                  <a:pt x="132" y="1155"/>
                </a:cubicBezTo>
                <a:cubicBezTo>
                  <a:pt x="179" y="1087"/>
                  <a:pt x="228" y="1013"/>
                  <a:pt x="284" y="911"/>
                </a:cubicBezTo>
                <a:cubicBezTo>
                  <a:pt x="340" y="809"/>
                  <a:pt x="404" y="662"/>
                  <a:pt x="470" y="541"/>
                </a:cubicBezTo>
                <a:cubicBezTo>
                  <a:pt x="536" y="420"/>
                  <a:pt x="624" y="265"/>
                  <a:pt x="680" y="184"/>
                </a:cubicBezTo>
                <a:cubicBezTo>
                  <a:pt x="736" y="103"/>
                  <a:pt x="763" y="83"/>
                  <a:pt x="806" y="55"/>
                </a:cubicBezTo>
                <a:cubicBezTo>
                  <a:pt x="849" y="27"/>
                  <a:pt x="881" y="0"/>
                  <a:pt x="936" y="15"/>
                </a:cubicBezTo>
                <a:cubicBezTo>
                  <a:pt x="991" y="30"/>
                  <a:pt x="1073" y="73"/>
                  <a:pt x="1136" y="145"/>
                </a:cubicBezTo>
                <a:cubicBezTo>
                  <a:pt x="1199" y="217"/>
                  <a:pt x="1271" y="357"/>
                  <a:pt x="1316" y="447"/>
                </a:cubicBezTo>
                <a:cubicBezTo>
                  <a:pt x="1361" y="537"/>
                  <a:pt x="1376" y="606"/>
                  <a:pt x="1406" y="683"/>
                </a:cubicBezTo>
                <a:cubicBezTo>
                  <a:pt x="1436" y="760"/>
                  <a:pt x="1469" y="842"/>
                  <a:pt x="1496" y="911"/>
                </a:cubicBezTo>
                <a:cubicBezTo>
                  <a:pt x="1523" y="980"/>
                  <a:pt x="1536" y="1024"/>
                  <a:pt x="1568" y="1095"/>
                </a:cubicBezTo>
                <a:cubicBezTo>
                  <a:pt x="1600" y="1166"/>
                  <a:pt x="1663" y="1285"/>
                  <a:pt x="1688" y="1335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87" name="Freeform 26"/>
          <p:cNvSpPr>
            <a:spLocks/>
          </p:cNvSpPr>
          <p:nvPr/>
        </p:nvSpPr>
        <p:spPr bwMode="auto">
          <a:xfrm>
            <a:off x="886262" y="1586418"/>
            <a:ext cx="2977920" cy="2932148"/>
          </a:xfrm>
          <a:custGeom>
            <a:avLst/>
            <a:gdLst>
              <a:gd name="T0" fmla="*/ 0 w 2068"/>
              <a:gd name="T1" fmla="*/ 0 h 2036"/>
              <a:gd name="T2" fmla="*/ 96 w 2068"/>
              <a:gd name="T3" fmla="*/ 148 h 2036"/>
              <a:gd name="T4" fmla="*/ 184 w 2068"/>
              <a:gd name="T5" fmla="*/ 292 h 2036"/>
              <a:gd name="T6" fmla="*/ 288 w 2068"/>
              <a:gd name="T7" fmla="*/ 476 h 2036"/>
              <a:gd name="T8" fmla="*/ 472 w 2068"/>
              <a:gd name="T9" fmla="*/ 740 h 2036"/>
              <a:gd name="T10" fmla="*/ 676 w 2068"/>
              <a:gd name="T11" fmla="*/ 944 h 2036"/>
              <a:gd name="T12" fmla="*/ 860 w 2068"/>
              <a:gd name="T13" fmla="*/ 960 h 2036"/>
              <a:gd name="T14" fmla="*/ 1080 w 2068"/>
              <a:gd name="T15" fmla="*/ 828 h 2036"/>
              <a:gd name="T16" fmla="*/ 1278 w 2068"/>
              <a:gd name="T17" fmla="*/ 769 h 2036"/>
              <a:gd name="T18" fmla="*/ 1528 w 2068"/>
              <a:gd name="T19" fmla="*/ 944 h 2036"/>
              <a:gd name="T20" fmla="*/ 1734 w 2068"/>
              <a:gd name="T21" fmla="*/ 1330 h 2036"/>
              <a:gd name="T22" fmla="*/ 1888 w 2068"/>
              <a:gd name="T23" fmla="*/ 1700 h 2036"/>
              <a:gd name="T24" fmla="*/ 2012 w 2068"/>
              <a:gd name="T25" fmla="*/ 1948 h 2036"/>
              <a:gd name="T26" fmla="*/ 2068 w 2068"/>
              <a:gd name="T27" fmla="*/ 2036 h 20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68"/>
              <a:gd name="T43" fmla="*/ 0 h 2036"/>
              <a:gd name="T44" fmla="*/ 2068 w 2068"/>
              <a:gd name="T45" fmla="*/ 2036 h 20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68" h="2036">
                <a:moveTo>
                  <a:pt x="0" y="0"/>
                </a:moveTo>
                <a:cubicBezTo>
                  <a:pt x="17" y="24"/>
                  <a:pt x="65" y="99"/>
                  <a:pt x="96" y="148"/>
                </a:cubicBezTo>
                <a:cubicBezTo>
                  <a:pt x="127" y="197"/>
                  <a:pt x="152" y="237"/>
                  <a:pt x="184" y="292"/>
                </a:cubicBezTo>
                <a:cubicBezTo>
                  <a:pt x="216" y="347"/>
                  <a:pt x="240" y="401"/>
                  <a:pt x="288" y="476"/>
                </a:cubicBezTo>
                <a:cubicBezTo>
                  <a:pt x="336" y="551"/>
                  <a:pt x="407" y="662"/>
                  <a:pt x="472" y="740"/>
                </a:cubicBezTo>
                <a:cubicBezTo>
                  <a:pt x="537" y="818"/>
                  <a:pt x="611" y="907"/>
                  <a:pt x="676" y="944"/>
                </a:cubicBezTo>
                <a:cubicBezTo>
                  <a:pt x="741" y="981"/>
                  <a:pt x="793" y="979"/>
                  <a:pt x="860" y="960"/>
                </a:cubicBezTo>
                <a:cubicBezTo>
                  <a:pt x="927" y="941"/>
                  <a:pt x="1010" y="860"/>
                  <a:pt x="1080" y="828"/>
                </a:cubicBezTo>
                <a:cubicBezTo>
                  <a:pt x="1150" y="796"/>
                  <a:pt x="1204" y="750"/>
                  <a:pt x="1278" y="769"/>
                </a:cubicBezTo>
                <a:cubicBezTo>
                  <a:pt x="1352" y="788"/>
                  <a:pt x="1452" y="851"/>
                  <a:pt x="1528" y="944"/>
                </a:cubicBezTo>
                <a:cubicBezTo>
                  <a:pt x="1604" y="1037"/>
                  <a:pt x="1674" y="1204"/>
                  <a:pt x="1734" y="1330"/>
                </a:cubicBezTo>
                <a:cubicBezTo>
                  <a:pt x="1794" y="1456"/>
                  <a:pt x="1842" y="1597"/>
                  <a:pt x="1888" y="1700"/>
                </a:cubicBezTo>
                <a:cubicBezTo>
                  <a:pt x="1934" y="1803"/>
                  <a:pt x="1982" y="1892"/>
                  <a:pt x="2012" y="1948"/>
                </a:cubicBezTo>
                <a:cubicBezTo>
                  <a:pt x="2042" y="2004"/>
                  <a:pt x="2056" y="2018"/>
                  <a:pt x="2068" y="2036"/>
                </a:cubicBezTo>
              </a:path>
            </a:pathLst>
          </a:custGeom>
          <a:noFill/>
          <a:ln w="381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88" name="Rectangle 28"/>
          <p:cNvSpPr>
            <a:spLocks noChangeArrowheads="1"/>
          </p:cNvSpPr>
          <p:nvPr/>
        </p:nvSpPr>
        <p:spPr bwMode="auto">
          <a:xfrm>
            <a:off x="879062" y="3490299"/>
            <a:ext cx="1038761" cy="48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l"/>
            <a:r>
              <a:rPr lang="en-US" altLang="ja-JP" sz="1300"/>
              <a:t>background </a:t>
            </a:r>
          </a:p>
          <a:p>
            <a:pPr algn="l"/>
            <a:r>
              <a:rPr lang="en-US" altLang="ja-JP" sz="1300"/>
              <a:t>subtracted</a:t>
            </a:r>
            <a:endParaRPr lang="fr-FR" altLang="ja-JP" sz="1300"/>
          </a:p>
        </p:txBody>
      </p:sp>
      <p:sp>
        <p:nvSpPr>
          <p:cNvPr id="89" name="正方形/長方形 88"/>
          <p:cNvSpPr/>
          <p:nvPr/>
        </p:nvSpPr>
        <p:spPr>
          <a:xfrm>
            <a:off x="695431" y="5342954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sym typeface="Symbol" charset="0"/>
              </a:rPr>
              <a:t>4.9 </a:t>
            </a:r>
            <a:r>
              <a:rPr lang="en-US" altLang="ja-JP" b="1" dirty="0">
                <a:solidFill>
                  <a:srgbClr val="0000FF"/>
                </a:solidFill>
                <a:sym typeface="Symbol" charset="0"/>
              </a:rPr>
              <a:t>± </a:t>
            </a:r>
            <a:r>
              <a:rPr lang="en-US" altLang="ja-JP" b="1" dirty="0" smtClean="0">
                <a:solidFill>
                  <a:srgbClr val="0000FF"/>
                </a:solidFill>
                <a:sym typeface="Symbol" charset="0"/>
              </a:rPr>
              <a:t>1.9% </a:t>
            </a:r>
            <a:r>
              <a:rPr lang="en-US" altLang="ja-JP" b="1" dirty="0">
                <a:sym typeface="Symbol" charset="0"/>
              </a:rPr>
              <a:t>of TRK sum rule </a:t>
            </a:r>
            <a:endParaRPr lang="ja-JP" altLang="en-US" dirty="0"/>
          </a:p>
        </p:txBody>
      </p:sp>
      <p:sp>
        <p:nvSpPr>
          <p:cNvPr id="11425" name="Rectangle 161"/>
          <p:cNvSpPr>
            <a:spLocks noChangeArrowheads="1"/>
          </p:cNvSpPr>
          <p:nvPr/>
        </p:nvSpPr>
        <p:spPr bwMode="auto">
          <a:xfrm>
            <a:off x="4285844" y="5839813"/>
            <a:ext cx="4463522" cy="637736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lIns="82927" tIns="41464" rIns="82927" bIns="41464">
            <a:spAutoFit/>
          </a:bodyPr>
          <a:lstStyle/>
          <a:p>
            <a:pPr defTabSz="827927"/>
            <a:r>
              <a:rPr lang="en-US" altLang="ja-JP" b="1" i="0" dirty="0">
                <a:latin typeface="Arial" charset="0"/>
              </a:rPr>
              <a:t>We deduced: B(E1) = </a:t>
            </a:r>
            <a:r>
              <a:rPr lang="en-US" altLang="ja-JP" b="1" i="0" dirty="0" smtClean="0">
                <a:latin typeface="Arial" charset="0"/>
              </a:rPr>
              <a:t>0.60 </a:t>
            </a:r>
            <a:r>
              <a:rPr lang="en-US" altLang="ja-JP" b="1" dirty="0" smtClean="0">
                <a:sym typeface="Symbol" charset="0"/>
              </a:rPr>
              <a:t>± </a:t>
            </a:r>
            <a:r>
              <a:rPr lang="en-US" altLang="ja-JP" b="1" i="0" dirty="0" smtClean="0">
                <a:latin typeface="Arial" charset="0"/>
                <a:sym typeface="Symbol" charset="0"/>
              </a:rPr>
              <a:t>0.06 </a:t>
            </a:r>
            <a:r>
              <a:rPr lang="en-US" altLang="ja-JP" b="1" i="0" dirty="0">
                <a:latin typeface="Arial" charset="0"/>
                <a:sym typeface="Symbol" charset="0"/>
              </a:rPr>
              <a:t>e</a:t>
            </a:r>
            <a:r>
              <a:rPr lang="en-US" altLang="ja-JP" b="1" i="0" baseline="30000" dirty="0">
                <a:latin typeface="Arial" charset="0"/>
                <a:sym typeface="Symbol" charset="0"/>
              </a:rPr>
              <a:t>2</a:t>
            </a:r>
            <a:r>
              <a:rPr lang="en-US" altLang="ja-JP" b="1" i="0" dirty="0">
                <a:latin typeface="Arial" charset="0"/>
                <a:sym typeface="Symbol" charset="0"/>
              </a:rPr>
              <a:t>fm</a:t>
            </a:r>
            <a:r>
              <a:rPr lang="en-US" altLang="ja-JP" b="1" i="0" baseline="30000" dirty="0">
                <a:latin typeface="Arial" charset="0"/>
                <a:sym typeface="Symbol" charset="0"/>
              </a:rPr>
              <a:t>2</a:t>
            </a:r>
          </a:p>
          <a:p>
            <a:pPr defTabSz="827927"/>
            <a:r>
              <a:rPr lang="en-US" altLang="ja-JP" b="1" dirty="0">
                <a:latin typeface="Arial" charset="0"/>
                <a:sym typeface="Symbol" charset="0"/>
              </a:rPr>
              <a:t>or </a:t>
            </a:r>
            <a:r>
              <a:rPr lang="en-US" altLang="ja-JP" b="1" dirty="0">
                <a:solidFill>
                  <a:srgbClr val="FF6600"/>
                </a:solidFill>
                <a:latin typeface="Arial" charset="0"/>
                <a:sym typeface="Symbol" charset="0"/>
              </a:rPr>
              <a:t>5.9 </a:t>
            </a:r>
            <a:r>
              <a:rPr lang="en-US" altLang="ja-JP" b="1" dirty="0" smtClean="0">
                <a:solidFill>
                  <a:srgbClr val="FF6600"/>
                </a:solidFill>
                <a:sym typeface="Symbol" charset="0"/>
              </a:rPr>
              <a:t>± </a:t>
            </a:r>
            <a:r>
              <a:rPr lang="en-US" altLang="ja-JP" b="1" dirty="0" smtClean="0">
                <a:solidFill>
                  <a:srgbClr val="FF6600"/>
                </a:solidFill>
                <a:latin typeface="Arial" charset="0"/>
                <a:sym typeface="Symbol" charset="0"/>
              </a:rPr>
              <a:t>1.0</a:t>
            </a:r>
            <a:r>
              <a:rPr lang="en-US" altLang="ja-JP" b="1" dirty="0">
                <a:solidFill>
                  <a:srgbClr val="FF6600"/>
                </a:solidFill>
                <a:latin typeface="Arial" charset="0"/>
                <a:sym typeface="Symbol" charset="0"/>
              </a:rPr>
              <a:t>% </a:t>
            </a:r>
            <a:r>
              <a:rPr lang="en-US" altLang="ja-JP" b="1" dirty="0">
                <a:latin typeface="Arial" charset="0"/>
                <a:sym typeface="Symbol" charset="0"/>
              </a:rPr>
              <a:t>of TRK sum rule @ 9 MeV</a:t>
            </a:r>
            <a:endParaRPr lang="fr-FR" altLang="ja-JP" b="1" dirty="0">
              <a:latin typeface="Arial" charset="0"/>
              <a:sym typeface="Symbol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208832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4  E" pathEditMode="relative" rAng="0" ptsTypes="">
                                      <p:cBhvr>
                                        <p:cTn id="43" dur="1000" fill="hold"/>
                                        <p:tgtEl>
                                          <p:spTgt spid="11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11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1000"/>
                                        <p:tgtEl>
                                          <p:spTgt spid="11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3" grpId="0" animBg="1"/>
      <p:bldP spid="11293" grpId="0"/>
      <p:bldP spid="11337" grpId="0"/>
      <p:bldP spid="11384" grpId="0" animBg="1"/>
      <p:bldP spid="11384" grpId="1" animBg="1"/>
      <p:bldP spid="11384" grpId="2" animBg="1"/>
      <p:bldP spid="11387" grpId="0"/>
      <p:bldP spid="11402" grpId="0" animBg="1"/>
      <p:bldP spid="11403" grpId="0" animBg="1"/>
      <p:bldP spid="11426" grpId="0" animBg="1"/>
      <p:bldP spid="11440" grpId="0"/>
      <p:bldP spid="11310" grpId="0" animBg="1"/>
      <p:bldP spid="11310" grpId="1" animBg="1"/>
      <p:bldP spid="79" grpId="0" animBg="1"/>
      <p:bldP spid="82" grpId="0"/>
      <p:bldP spid="84" grpId="0"/>
      <p:bldP spid="85" grpId="0" animBg="1"/>
      <p:bldP spid="86" grpId="0" animBg="1"/>
      <p:bldP spid="87" grpId="0" animBg="1"/>
      <p:bldP spid="88" grpId="0"/>
      <p:bldP spid="89" grpId="0"/>
      <p:bldP spid="114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57200" y="717034"/>
            <a:ext cx="8218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an </a:t>
            </a:r>
            <a:r>
              <a:rPr lang="en-US" altLang="ja-JP" dirty="0">
                <a:solidFill>
                  <a:srgbClr val="FFFFFF"/>
                </a:solidFill>
                <a:latin typeface="Helvetica"/>
                <a:cs typeface="Helvetica"/>
              </a:rPr>
              <a:t>idealized system 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…… 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not matter in a nucleus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, but 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a hypothetical substance 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consisting of a huge number of proton and neutrons interacting by only nuclear forces and </a:t>
            </a:r>
            <a:r>
              <a:rPr lang="en-US" altLang="ja-JP" dirty="0" smtClean="0">
                <a:solidFill>
                  <a:srgbClr val="CCFFCC"/>
                </a:solidFill>
                <a:latin typeface="Helvetica"/>
                <a:cs typeface="Helvetica"/>
              </a:rPr>
              <a:t>no Coulomb forces 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(Wikipedia) </a:t>
            </a:r>
          </a:p>
        </p:txBody>
      </p:sp>
      <p:sp>
        <p:nvSpPr>
          <p:cNvPr id="7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Nuclear matter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95812" y="1827768"/>
            <a:ext cx="8218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Helvetica"/>
                <a:cs typeface="Helvetica"/>
              </a:rPr>
              <a:t>useful: a test bench  / neutron 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stars, early universe, …</a:t>
            </a:r>
            <a:endParaRPr lang="en-US" altLang="ja-JP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64015" y="2400300"/>
            <a:ext cx="8218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But,</a:t>
            </a:r>
          </a:p>
          <a:p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Experimental studies</a:t>
            </a:r>
            <a:r>
              <a:rPr lang="ja-JP" altLang="en-US" dirty="0" smtClean="0">
                <a:solidFill>
                  <a:srgbClr val="FFFFFF"/>
                </a:solidFill>
                <a:latin typeface="Helvetica"/>
                <a:cs typeface="Helvetica"/>
              </a:rPr>
              <a:t>　</a:t>
            </a:r>
            <a:r>
              <a:rPr lang="ja-JP" altLang="en-US" dirty="0" smtClean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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 Nuclear properties / reactions</a:t>
            </a:r>
          </a:p>
          <a:p>
            <a:r>
              <a:rPr lang="en-US" altLang="ja-JP" dirty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	</a:t>
            </a:r>
            <a:r>
              <a:rPr lang="en-US" altLang="ja-JP" i="1" dirty="0" smtClean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e.g. 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incompressibility  locations</a:t>
            </a:r>
            <a:r>
              <a:rPr lang="en-US" altLang="ja-JP" dirty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(energies) of E0 Giant resonances</a:t>
            </a: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3163884" y="3809493"/>
            <a:ext cx="1547815" cy="1547815"/>
            <a:chOff x="1182685" y="3539327"/>
            <a:chExt cx="1158348" cy="1158348"/>
          </a:xfrm>
        </p:grpSpPr>
        <p:grpSp>
          <p:nvGrpSpPr>
            <p:cNvPr id="15" name="図形グループ 14"/>
            <p:cNvGrpSpPr/>
            <p:nvPr/>
          </p:nvGrpSpPr>
          <p:grpSpPr>
            <a:xfrm>
              <a:off x="1182685" y="3539327"/>
              <a:ext cx="1158348" cy="1158348"/>
              <a:chOff x="4205285" y="3062285"/>
              <a:chExt cx="733430" cy="733430"/>
            </a:xfrm>
          </p:grpSpPr>
          <p:sp>
            <p:nvSpPr>
              <p:cNvPr id="14" name="円/楕円 13"/>
              <p:cNvSpPr>
                <a:spLocks noChangeAspect="1"/>
              </p:cNvSpPr>
              <p:nvPr/>
            </p:nvSpPr>
            <p:spPr>
              <a:xfrm>
                <a:off x="4205285" y="3062285"/>
                <a:ext cx="733430" cy="733430"/>
              </a:xfrm>
              <a:prstGeom prst="ellipse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/>
              <p:cNvSpPr>
                <a:spLocks noChangeAspect="1"/>
              </p:cNvSpPr>
              <p:nvPr/>
            </p:nvSpPr>
            <p:spPr>
              <a:xfrm>
                <a:off x="4341019" y="3198019"/>
                <a:ext cx="461962" cy="461962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/>
              <p:cNvSpPr>
                <a:spLocks noChangeAspect="1"/>
              </p:cNvSpPr>
              <p:nvPr/>
            </p:nvSpPr>
            <p:spPr>
              <a:xfrm>
                <a:off x="4264819" y="3121819"/>
                <a:ext cx="614362" cy="614362"/>
              </a:xfrm>
              <a:prstGeom prst="ellipse">
                <a:avLst/>
              </a:prstGeom>
              <a:noFill/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7" name="直線コネクタ 16"/>
            <p:cNvCxnSpPr>
              <a:stCxn id="12" idx="7"/>
              <a:endCxn id="14" idx="7"/>
            </p:cNvCxnSpPr>
            <p:nvPr/>
          </p:nvCxnSpPr>
          <p:spPr>
            <a:xfrm flipV="1">
              <a:off x="2019812" y="3708963"/>
              <a:ext cx="151585" cy="151584"/>
            </a:xfrm>
            <a:prstGeom prst="line">
              <a:avLst/>
            </a:prstGeom>
            <a:ln w="3175" cmpd="sng">
              <a:solidFill>
                <a:schemeClr val="bg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V="1">
              <a:off x="1355179" y="4369363"/>
              <a:ext cx="151585" cy="151584"/>
            </a:xfrm>
            <a:prstGeom prst="line">
              <a:avLst/>
            </a:prstGeom>
            <a:ln w="3175" cmpd="sng">
              <a:solidFill>
                <a:schemeClr val="bg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>
              <a:stCxn id="14" idx="5"/>
            </p:cNvCxnSpPr>
            <p:nvPr/>
          </p:nvCxnSpPr>
          <p:spPr>
            <a:xfrm flipH="1" flipV="1">
              <a:off x="2019813" y="4369363"/>
              <a:ext cx="151584" cy="158676"/>
            </a:xfrm>
            <a:prstGeom prst="line">
              <a:avLst/>
            </a:prstGeom>
            <a:ln w="3175" cmpd="sng">
              <a:solidFill>
                <a:schemeClr val="bg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 flipV="1">
              <a:off x="1404631" y="3643834"/>
              <a:ext cx="151584" cy="158676"/>
            </a:xfrm>
            <a:prstGeom prst="line">
              <a:avLst/>
            </a:prstGeom>
            <a:ln w="3175" cmpd="sng">
              <a:solidFill>
                <a:schemeClr val="bg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4485027" y="5381676"/>
            <a:ext cx="8218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Helvetica"/>
                <a:cs typeface="Helvetica"/>
              </a:rPr>
              <a:t>o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scillation frequency 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 stiffness</a:t>
            </a:r>
            <a:endParaRPr lang="en-US" altLang="ja-JP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541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1200" y="-69127"/>
            <a:ext cx="7741440" cy="1175163"/>
          </a:xfrm>
        </p:spPr>
        <p:txBody>
          <a:bodyPr/>
          <a:lstStyle/>
          <a:p>
            <a:r>
              <a:rPr kumimoji="0" lang="en-US" altLang="ja-JP" sz="3600" dirty="0">
                <a:latin typeface="Helvetica"/>
                <a:cs typeface="Helvetica"/>
              </a:rPr>
              <a:t>Results </a:t>
            </a:r>
            <a:r>
              <a:rPr kumimoji="0" lang="en-US" altLang="ja-JP" sz="3600" dirty="0" smtClean="0">
                <a:latin typeface="Helvetica"/>
                <a:cs typeface="Helvetica"/>
              </a:rPr>
              <a:t>for </a:t>
            </a:r>
            <a:r>
              <a:rPr kumimoji="0" lang="en-US" altLang="ja-JP" sz="3600" dirty="0" err="1">
                <a:latin typeface="Helvetica"/>
                <a:cs typeface="Helvetica"/>
              </a:rPr>
              <a:t>Sn</a:t>
            </a:r>
            <a:r>
              <a:rPr kumimoji="0" lang="en-US" altLang="ja-JP" sz="3600" dirty="0">
                <a:latin typeface="Helvetica"/>
                <a:cs typeface="Helvetica"/>
              </a:rPr>
              <a:t> </a:t>
            </a:r>
            <a:r>
              <a:rPr kumimoji="0" lang="en-US" altLang="ja-JP" sz="3600" dirty="0" smtClean="0">
                <a:latin typeface="Helvetica"/>
                <a:cs typeface="Helvetica"/>
              </a:rPr>
              <a:t>isotopes at GSI</a:t>
            </a:r>
            <a:endParaRPr kumimoji="0" lang="en-US" altLang="ja-JP" sz="3600" dirty="0">
              <a:latin typeface="Helvetica"/>
              <a:cs typeface="Helvetica"/>
            </a:endParaRPr>
          </a:p>
        </p:txBody>
      </p:sp>
      <p:pic>
        <p:nvPicPr>
          <p:cNvPr id="50179" name="Picture 6" descr="Snapshot 2008-03-31 16-18-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20" y="1827552"/>
            <a:ext cx="4838400" cy="460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9" descr="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1" y="1036909"/>
            <a:ext cx="4554720" cy="351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11"/>
          <p:cNvSpPr>
            <a:spLocks noChangeArrowheads="1"/>
          </p:cNvSpPr>
          <p:nvPr/>
        </p:nvSpPr>
        <p:spPr bwMode="auto">
          <a:xfrm>
            <a:off x="5166720" y="1160404"/>
            <a:ext cx="3271124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</a:rPr>
              <a:t>P. Adrich, PRL</a:t>
            </a:r>
            <a:r>
              <a:rPr lang="en-US" altLang="ja-JP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altLang="ja-JP">
                <a:solidFill>
                  <a:srgbClr val="000000"/>
                </a:solidFill>
                <a:latin typeface="Times" charset="0"/>
              </a:rPr>
              <a:t>95 (2005) 132501</a:t>
            </a:r>
          </a:p>
        </p:txBody>
      </p:sp>
      <p:sp>
        <p:nvSpPr>
          <p:cNvPr id="50183" name="Text Box 12"/>
          <p:cNvSpPr txBox="1">
            <a:spLocks noChangeArrowheads="1"/>
          </p:cNvSpPr>
          <p:nvPr/>
        </p:nvSpPr>
        <p:spPr bwMode="auto">
          <a:xfrm rot="-1845454">
            <a:off x="541440" y="2916307"/>
            <a:ext cx="1255680" cy="33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600" i="0"/>
              <a:t>[500 MeV/n]</a:t>
            </a:r>
          </a:p>
        </p:txBody>
      </p:sp>
      <p:sp>
        <p:nvSpPr>
          <p:cNvPr id="50184" name="Text Box 15"/>
          <p:cNvSpPr txBox="1">
            <a:spLocks noChangeArrowheads="1"/>
          </p:cNvSpPr>
          <p:nvPr/>
        </p:nvSpPr>
        <p:spPr bwMode="auto">
          <a:xfrm>
            <a:off x="7236000" y="4248129"/>
            <a:ext cx="1174835" cy="3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500" b="1" i="0">
                <a:solidFill>
                  <a:srgbClr val="FF3300"/>
                </a:solidFill>
              </a:rPr>
              <a:t>S</a:t>
            </a:r>
            <a:r>
              <a:rPr lang="en-US" altLang="ja-JP" sz="1500" b="1" i="0" baseline="-25000">
                <a:solidFill>
                  <a:srgbClr val="FF3300"/>
                </a:solidFill>
              </a:rPr>
              <a:t>TRK</a:t>
            </a:r>
            <a:r>
              <a:rPr lang="en-US" altLang="ja-JP" sz="1500" b="1" i="0">
                <a:solidFill>
                  <a:srgbClr val="FF3300"/>
                </a:solidFill>
              </a:rPr>
              <a:t>=7(3)%</a:t>
            </a:r>
          </a:p>
        </p:txBody>
      </p:sp>
      <p:sp>
        <p:nvSpPr>
          <p:cNvPr id="50185" name="Text Box 16"/>
          <p:cNvSpPr txBox="1">
            <a:spLocks noChangeArrowheads="1"/>
          </p:cNvSpPr>
          <p:nvPr/>
        </p:nvSpPr>
        <p:spPr bwMode="auto">
          <a:xfrm>
            <a:off x="7430400" y="5594670"/>
            <a:ext cx="1174835" cy="3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500" b="1" i="0">
                <a:solidFill>
                  <a:srgbClr val="FF3300"/>
                </a:solidFill>
              </a:rPr>
              <a:t>S</a:t>
            </a:r>
            <a:r>
              <a:rPr lang="en-US" altLang="ja-JP" sz="1500" b="1" i="0" baseline="-25000">
                <a:solidFill>
                  <a:srgbClr val="FF3300"/>
                </a:solidFill>
              </a:rPr>
              <a:t>TRK</a:t>
            </a:r>
            <a:r>
              <a:rPr lang="en-US" altLang="ja-JP" sz="1500" b="1" i="0">
                <a:solidFill>
                  <a:srgbClr val="FF3300"/>
                </a:solidFill>
              </a:rPr>
              <a:t>=4(3)%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7361" y="4745335"/>
            <a:ext cx="3456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</a:t>
            </a:r>
            <a:r>
              <a:rPr kumimoji="1" lang="en-US" altLang="ja-JP" dirty="0" smtClean="0"/>
              <a:t>ow-energy E1 strength: general</a:t>
            </a:r>
          </a:p>
          <a:p>
            <a:r>
              <a:rPr lang="en-US" altLang="ja-JP" dirty="0"/>
              <a:t>h</a:t>
            </a:r>
            <a:r>
              <a:rPr lang="en-US" altLang="ja-JP" dirty="0" smtClean="0"/>
              <a:t>ope: strength </a:t>
            </a:r>
          </a:p>
          <a:p>
            <a:r>
              <a:rPr lang="en-US" altLang="ja-JP" dirty="0">
                <a:sym typeface="Wingdings"/>
              </a:rPr>
              <a:t>	</a:t>
            </a:r>
            <a:r>
              <a:rPr lang="en-US" altLang="ja-JP" dirty="0" smtClean="0">
                <a:sym typeface="Wingdings"/>
              </a:rPr>
              <a:t> </a:t>
            </a:r>
            <a:r>
              <a:rPr lang="en-US" altLang="ja-JP" dirty="0" smtClean="0">
                <a:solidFill>
                  <a:srgbClr val="800000"/>
                </a:solidFill>
                <a:sym typeface="Wingdings"/>
              </a:rPr>
              <a:t>neutron matter property </a:t>
            </a:r>
            <a:endParaRPr kumimoji="1" lang="ja-JP" alt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テキスト ボックス 19"/>
          <p:cNvSpPr txBox="1">
            <a:spLocks noChangeArrowheads="1"/>
          </p:cNvSpPr>
          <p:nvPr/>
        </p:nvSpPr>
        <p:spPr bwMode="auto">
          <a:xfrm>
            <a:off x="684213" y="1341438"/>
            <a:ext cx="355973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2000" dirty="0" smtClean="0">
                <a:solidFill>
                  <a:srgbClr val="000000"/>
                </a:solidFill>
                <a:latin typeface="Times New Roman" charset="0"/>
              </a:rPr>
              <a:t>(</a:t>
            </a:r>
            <a:r>
              <a:rPr lang="en-US" altLang="ja-JP" sz="2000" dirty="0" err="1" smtClean="0">
                <a:solidFill>
                  <a:srgbClr val="000000"/>
                </a:solidFill>
                <a:latin typeface="Times New Roman" charset="0"/>
              </a:rPr>
              <a:t>γ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charset="0"/>
              </a:rPr>
              <a:t>, </a:t>
            </a:r>
            <a:r>
              <a:rPr lang="en-US" altLang="ja-JP" sz="2000" i="1" dirty="0" smtClean="0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charset="0"/>
              </a:rPr>
              <a:t>) reaction: neutron-rich side</a:t>
            </a:r>
            <a:endParaRPr lang="ja-JP" altLang="en-US" sz="2000" dirty="0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6386" name="コンテンツ プレースホルダ 14" descr="SetUp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5" r="5797"/>
          <a:stretch>
            <a:fillRect/>
          </a:stretch>
        </p:blipFill>
        <p:spPr>
          <a:xfrm>
            <a:off x="107950" y="1846263"/>
            <a:ext cx="4965700" cy="4608512"/>
          </a:xfrm>
        </p:spPr>
      </p:pic>
      <p:sp>
        <p:nvSpPr>
          <p:cNvPr id="16387" name="タイトル 1"/>
          <p:cNvSpPr>
            <a:spLocks noGrp="1"/>
          </p:cNvSpPr>
          <p:nvPr>
            <p:ph type="title"/>
          </p:nvPr>
        </p:nvSpPr>
        <p:spPr>
          <a:xfrm>
            <a:off x="1447800" y="0"/>
            <a:ext cx="7696200" cy="914400"/>
          </a:xfrm>
        </p:spPr>
        <p:txBody>
          <a:bodyPr/>
          <a:lstStyle/>
          <a:p>
            <a:pPr eaLnBrk="1" hangingPunct="1"/>
            <a:r>
              <a:rPr lang="en-US" altLang="ja-JP" sz="2400" dirty="0">
                <a:solidFill>
                  <a:srgbClr val="E9E9E9"/>
                </a:solidFill>
                <a:latin typeface="Helvetica"/>
                <a:ea typeface="ＭＳ Ｐゴシック" charset="0"/>
                <a:cs typeface="Helvetica"/>
              </a:rPr>
              <a:t>Detector System - (</a:t>
            </a:r>
            <a:r>
              <a:rPr lang="en-US" altLang="ja-JP" sz="2400" dirty="0" err="1">
                <a:solidFill>
                  <a:srgbClr val="E9E9E9"/>
                </a:solidFill>
                <a:latin typeface="Helvetica"/>
                <a:ea typeface="ＭＳ Ｐゴシック" charset="0"/>
                <a:cs typeface="Helvetica"/>
              </a:rPr>
              <a:t>γ</a:t>
            </a:r>
            <a:r>
              <a:rPr lang="en-US" altLang="ja-JP" sz="2400" dirty="0">
                <a:solidFill>
                  <a:srgbClr val="E9E9E9"/>
                </a:solidFill>
                <a:latin typeface="Helvetica"/>
                <a:ea typeface="ＭＳ Ｐゴシック" charset="0"/>
                <a:cs typeface="Helvetica"/>
              </a:rPr>
              <a:t>, </a:t>
            </a:r>
            <a:r>
              <a:rPr lang="en-US" altLang="ja-JP" sz="2400" i="1" dirty="0">
                <a:solidFill>
                  <a:srgbClr val="E9E9E9"/>
                </a:solidFill>
                <a:latin typeface="Helvetica"/>
                <a:ea typeface="ＭＳ Ｐゴシック" charset="0"/>
                <a:cs typeface="Helvetica"/>
              </a:rPr>
              <a:t>n</a:t>
            </a:r>
            <a:r>
              <a:rPr lang="en-US" altLang="ja-JP" sz="2400" dirty="0">
                <a:solidFill>
                  <a:srgbClr val="E9E9E9"/>
                </a:solidFill>
                <a:latin typeface="Helvetica"/>
                <a:ea typeface="ＭＳ Ｐゴシック" charset="0"/>
                <a:cs typeface="Helvetica"/>
              </a:rPr>
              <a:t>) measurement </a:t>
            </a:r>
            <a:r>
              <a:rPr lang="en-US" altLang="ja-JP" sz="2400" dirty="0" smtClean="0">
                <a:solidFill>
                  <a:srgbClr val="E9E9E9"/>
                </a:solidFill>
                <a:latin typeface="Helvetica"/>
                <a:ea typeface="ＭＳ Ｐゴシック" charset="0"/>
                <a:cs typeface="Helvetica"/>
              </a:rPr>
              <a:t>(CD) mode</a:t>
            </a:r>
            <a:endParaRPr lang="ja-JP" altLang="en-US" sz="2400" dirty="0"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2987675" y="1773238"/>
            <a:ext cx="2160588" cy="2160587"/>
          </a:xfrm>
          <a:prstGeom prst="ellipse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6389" name="テキスト ボックス 11"/>
          <p:cNvSpPr txBox="1">
            <a:spLocks noChangeArrowheads="1"/>
          </p:cNvSpPr>
          <p:nvPr/>
        </p:nvSpPr>
        <p:spPr bwMode="auto">
          <a:xfrm>
            <a:off x="2051050" y="1989138"/>
            <a:ext cx="1793875" cy="36988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1800" smtClean="0">
                <a:solidFill>
                  <a:srgbClr val="000000"/>
                </a:solidFill>
                <a:latin typeface="Times New Roman" charset="0"/>
              </a:rPr>
              <a:t>Neutron Detector</a:t>
            </a:r>
            <a:endParaRPr lang="ja-JP" altLang="en-US" sz="18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2916238" y="3644900"/>
            <a:ext cx="2085975" cy="20875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84213" y="4149725"/>
            <a:ext cx="1584325" cy="15827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6392" name="テキスト ボックス 16"/>
          <p:cNvSpPr txBox="1">
            <a:spLocks noChangeArrowheads="1"/>
          </p:cNvSpPr>
          <p:nvPr/>
        </p:nvSpPr>
        <p:spPr bwMode="auto">
          <a:xfrm>
            <a:off x="1619250" y="4581525"/>
            <a:ext cx="2422525" cy="3683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1800" smtClean="0">
                <a:solidFill>
                  <a:srgbClr val="000000"/>
                </a:solidFill>
                <a:latin typeface="Times New Roman" charset="0"/>
              </a:rPr>
              <a:t>Detectors for Heavy Ion</a:t>
            </a:r>
            <a:endParaRPr lang="ja-JP" altLang="en-US" sz="18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93" name="テキスト ボックス 20"/>
          <p:cNvSpPr txBox="1">
            <a:spLocks noChangeArrowheads="1"/>
          </p:cNvSpPr>
          <p:nvPr/>
        </p:nvSpPr>
        <p:spPr bwMode="auto">
          <a:xfrm>
            <a:off x="4968875" y="974725"/>
            <a:ext cx="435610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Font typeface="Arial" charset="0"/>
              <a:buChar char="•"/>
            </a:pPr>
            <a:r>
              <a:rPr lang="en-US" altLang="ja-JP" sz="2000" b="1" dirty="0" smtClean="0">
                <a:solidFill>
                  <a:srgbClr val="0070C0"/>
                </a:solidFill>
                <a:latin typeface="Helvetica"/>
                <a:cs typeface="Helvetica"/>
              </a:rPr>
              <a:t>  </a:t>
            </a:r>
            <a:r>
              <a:rPr lang="en-US" altLang="ja-JP" sz="2000" b="1" u="sng" dirty="0" smtClean="0">
                <a:solidFill>
                  <a:srgbClr val="0070C0"/>
                </a:solidFill>
                <a:latin typeface="Helvetica"/>
                <a:cs typeface="Helvetica"/>
              </a:rPr>
              <a:t>Detectors for Heavy Ion</a:t>
            </a:r>
          </a:p>
          <a:p>
            <a:pPr lvl="1" defTabSz="914400">
              <a:buFont typeface="Arial" charset="0"/>
              <a:buChar char="•"/>
            </a:pPr>
            <a:r>
              <a:rPr lang="en-US" altLang="ja-JP" sz="1800" dirty="0" smtClean="0">
                <a:solidFill>
                  <a:srgbClr val="000000"/>
                </a:solidFill>
                <a:latin typeface="Helvetica"/>
                <a:cs typeface="Helvetica"/>
              </a:rPr>
              <a:t>  Position measurement</a:t>
            </a:r>
          </a:p>
          <a:p>
            <a:pPr lvl="2" defTabSz="914400">
              <a:buFont typeface="Arial" charset="0"/>
              <a:buChar char="•"/>
            </a:pP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Drift Chambers</a:t>
            </a:r>
          </a:p>
          <a:p>
            <a:pPr lvl="2" defTabSz="914400"/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      Beam </a:t>
            </a:r>
          </a:p>
          <a:p>
            <a:pPr lvl="2" defTabSz="914400"/>
            <a:r>
              <a:rPr lang="ja-JP" altLang="en-US" sz="1600" dirty="0" smtClean="0">
                <a:solidFill>
                  <a:srgbClr val="000000"/>
                </a:solidFill>
                <a:latin typeface="Helvetica"/>
                <a:cs typeface="Helvetica"/>
              </a:rPr>
              <a:t>　　　</a:t>
            </a: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Fragments</a:t>
            </a:r>
            <a:r>
              <a:rPr lang="ja-JP" altLang="en-US" sz="1600" dirty="0" smtClean="0">
                <a:solidFill>
                  <a:srgbClr val="000000"/>
                </a:solidFill>
                <a:latin typeface="Helvetica"/>
                <a:cs typeface="Helvetica"/>
              </a:rPr>
              <a:t>　</a:t>
            </a: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before/after</a:t>
            </a:r>
          </a:p>
          <a:p>
            <a:pPr lvl="1" defTabSz="914400">
              <a:buFont typeface="Arial" charset="0"/>
              <a:buChar char="•"/>
            </a:pPr>
            <a:r>
              <a:rPr lang="en-US" altLang="ja-JP" sz="1800" dirty="0" smtClean="0">
                <a:solidFill>
                  <a:srgbClr val="000000"/>
                </a:solidFill>
                <a:latin typeface="Helvetica"/>
                <a:cs typeface="Helvetica"/>
              </a:rPr>
              <a:t>  Charge measurement</a:t>
            </a:r>
          </a:p>
          <a:p>
            <a:pPr lvl="2" defTabSz="914400">
              <a:buFont typeface="Arial" charset="0"/>
              <a:buChar char="•"/>
            </a:pP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Ion Chambers</a:t>
            </a:r>
          </a:p>
          <a:p>
            <a:pPr lvl="2" defTabSz="914400"/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      Beam / Fragments</a:t>
            </a:r>
          </a:p>
          <a:p>
            <a:pPr lvl="1" defTabSz="914400">
              <a:buFont typeface="Arial" charset="0"/>
              <a:buChar char="•"/>
            </a:pPr>
            <a:r>
              <a:rPr lang="en-US" altLang="ja-JP" sz="1800" dirty="0" smtClean="0">
                <a:solidFill>
                  <a:srgbClr val="000000"/>
                </a:solidFill>
                <a:latin typeface="Helvetica"/>
                <a:cs typeface="Helvetica"/>
              </a:rPr>
              <a:t>  Velocity measurement</a:t>
            </a:r>
          </a:p>
          <a:p>
            <a:pPr lvl="2" defTabSz="914400">
              <a:buFont typeface="Arial" charset="0"/>
              <a:buChar char="•"/>
            </a:pP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Plastic </a:t>
            </a:r>
            <a:r>
              <a:rPr lang="en-US" altLang="ja-JP" sz="1600" dirty="0" err="1" smtClean="0">
                <a:solidFill>
                  <a:srgbClr val="000000"/>
                </a:solidFill>
                <a:latin typeface="Helvetica"/>
                <a:cs typeface="Helvetica"/>
              </a:rPr>
              <a:t>hodoscope</a:t>
            </a:r>
            <a:endParaRPr lang="en-US" altLang="ja-JP" sz="16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lvl="2" defTabSz="914400">
              <a:buFont typeface="Arial" charset="0"/>
              <a:buChar char="•"/>
            </a:pP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Cherenkov counter</a:t>
            </a:r>
          </a:p>
          <a:p>
            <a:pPr lvl="1" defTabSz="914400">
              <a:buFont typeface="Arial" charset="0"/>
              <a:buChar char="•"/>
            </a:pPr>
            <a:r>
              <a:rPr lang="en-US" altLang="ja-JP" sz="1800" dirty="0" smtClean="0">
                <a:solidFill>
                  <a:srgbClr val="000000"/>
                </a:solidFill>
                <a:latin typeface="Helvetica"/>
                <a:cs typeface="Helvetica"/>
              </a:rPr>
              <a:t>  Total E measurement</a:t>
            </a:r>
          </a:p>
          <a:p>
            <a:pPr lvl="2" defTabSz="914400">
              <a:buFont typeface="Arial" charset="0"/>
              <a:buChar char="•"/>
            </a:pP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Pure </a:t>
            </a:r>
            <a:r>
              <a:rPr lang="en-US" altLang="ja-JP" sz="1600" dirty="0" err="1" smtClean="0">
                <a:solidFill>
                  <a:srgbClr val="000000"/>
                </a:solidFill>
                <a:latin typeface="Helvetica"/>
                <a:cs typeface="Helvetica"/>
              </a:rPr>
              <a:t>CsI</a:t>
            </a: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detector</a:t>
            </a:r>
            <a:endParaRPr lang="en-US" altLang="ja-JP" sz="1600" dirty="0" smtClean="0">
              <a:solidFill>
                <a:srgbClr val="0070C0"/>
              </a:solidFill>
              <a:latin typeface="Helvetica"/>
              <a:cs typeface="Helvetica"/>
            </a:endParaRPr>
          </a:p>
          <a:p>
            <a:pPr defTabSz="914400">
              <a:buFont typeface="Arial" charset="0"/>
              <a:buChar char="•"/>
            </a:pPr>
            <a:r>
              <a:rPr lang="en-US" altLang="ja-JP" sz="2000" b="1" dirty="0" smtClean="0">
                <a:solidFill>
                  <a:srgbClr val="0070C0"/>
                </a:solidFill>
                <a:latin typeface="Helvetica"/>
                <a:cs typeface="Helvetica"/>
              </a:rPr>
              <a:t>  </a:t>
            </a:r>
            <a:r>
              <a:rPr lang="en-US" altLang="ja-JP" sz="2000" b="1" u="sng" dirty="0" smtClean="0">
                <a:solidFill>
                  <a:srgbClr val="0070C0"/>
                </a:solidFill>
                <a:latin typeface="Helvetica"/>
                <a:cs typeface="Helvetica"/>
              </a:rPr>
              <a:t>Neutron Detector</a:t>
            </a:r>
          </a:p>
          <a:p>
            <a:pPr lvl="1" defTabSz="914400">
              <a:buFont typeface="Arial" charset="0"/>
              <a:buChar char="•"/>
            </a:pPr>
            <a:r>
              <a:rPr lang="en-US" altLang="ja-JP" sz="1800" dirty="0" smtClean="0">
                <a:solidFill>
                  <a:srgbClr val="000000"/>
                </a:solidFill>
                <a:latin typeface="Helvetica"/>
                <a:cs typeface="Helvetica"/>
              </a:rPr>
              <a:t>  Plastic scintillator</a:t>
            </a:r>
          </a:p>
          <a:p>
            <a:pPr lvl="2" defTabSz="914400">
              <a:buFont typeface="Arial" charset="0"/>
              <a:buChar char="•"/>
            </a:pP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240 modules</a:t>
            </a:r>
            <a:b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 (120mm x120mm x1.8m / module)</a:t>
            </a:r>
          </a:p>
          <a:p>
            <a:pPr lvl="2" defTabSz="914400">
              <a:buFont typeface="Arial" charset="0"/>
              <a:buChar char="•"/>
            </a:pP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Effective Area</a:t>
            </a:r>
            <a:r>
              <a:rPr lang="pt-BR" altLang="ja-JP" sz="1200" dirty="0" smtClean="0">
                <a:solidFill>
                  <a:srgbClr val="000000"/>
                </a:solidFill>
                <a:latin typeface="Helvetica"/>
                <a:cs typeface="Helvetica"/>
              </a:rPr>
              <a:t>: 3.6 m  (H) × 1.8 m (V)</a:t>
            </a:r>
            <a:endParaRPr lang="en-US" altLang="ja-JP" sz="16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lvl="2" defTabSz="914400"/>
            <a:r>
              <a:rPr lang="en-US" altLang="ja-JP" sz="1400" dirty="0" smtClean="0">
                <a:solidFill>
                  <a:srgbClr val="000000"/>
                </a:solidFill>
                <a:latin typeface="Helvetica"/>
                <a:cs typeface="Helvetica"/>
              </a:rPr>
              <a:t>    ~ 100 % coverage @ </a:t>
            </a:r>
            <a:r>
              <a:rPr lang="en-US" altLang="ja-JP" sz="1400" i="1" dirty="0" err="1" smtClean="0">
                <a:solidFill>
                  <a:srgbClr val="000000"/>
                </a:solidFill>
                <a:latin typeface="Helvetica"/>
                <a:cs typeface="Helvetica"/>
              </a:rPr>
              <a:t>E</a:t>
            </a:r>
            <a:r>
              <a:rPr lang="en-US" altLang="ja-JP" sz="1400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rel</a:t>
            </a:r>
            <a:r>
              <a:rPr lang="en-US" altLang="ja-JP" sz="1400" dirty="0" smtClean="0">
                <a:solidFill>
                  <a:srgbClr val="000000"/>
                </a:solidFill>
                <a:latin typeface="Helvetica"/>
                <a:cs typeface="Helvetica"/>
              </a:rPr>
              <a:t> &lt;   3 MeV</a:t>
            </a:r>
          </a:p>
          <a:p>
            <a:pPr lvl="2" defTabSz="914400"/>
            <a:r>
              <a:rPr lang="en-US" altLang="ja-JP" sz="1400" dirty="0" smtClean="0">
                <a:solidFill>
                  <a:srgbClr val="000000"/>
                </a:solidFill>
                <a:latin typeface="Helvetica"/>
                <a:cs typeface="Helvetica"/>
              </a:rPr>
              <a:t>    ~   40 % coverage @ </a:t>
            </a:r>
            <a:r>
              <a:rPr lang="en-US" altLang="ja-JP" sz="1400" i="1" dirty="0" err="1" smtClean="0">
                <a:solidFill>
                  <a:srgbClr val="000000"/>
                </a:solidFill>
                <a:latin typeface="Helvetica"/>
                <a:cs typeface="Helvetica"/>
              </a:rPr>
              <a:t>E</a:t>
            </a:r>
            <a:r>
              <a:rPr lang="en-US" altLang="ja-JP" sz="1400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rel</a:t>
            </a:r>
            <a:r>
              <a:rPr lang="en-US" altLang="ja-JP" sz="1400" dirty="0" smtClean="0">
                <a:solidFill>
                  <a:srgbClr val="000000"/>
                </a:solidFill>
                <a:latin typeface="Helvetica"/>
                <a:cs typeface="Helvetica"/>
              </a:rPr>
              <a:t> ~ 10 MeV</a:t>
            </a:r>
          </a:p>
          <a:p>
            <a:pPr lvl="2" defTabSz="914400">
              <a:buFont typeface="Arial" charset="0"/>
              <a:buChar char="•"/>
            </a:pP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  Efficiency ~ 66 % </a:t>
            </a:r>
            <a:r>
              <a:rPr lang="en-US" altLang="ja-JP" sz="1200" dirty="0" smtClean="0">
                <a:solidFill>
                  <a:srgbClr val="000000"/>
                </a:solidFill>
                <a:latin typeface="Helvetica"/>
                <a:cs typeface="Helvetica"/>
              </a:rPr>
              <a:t>(</a:t>
            </a:r>
            <a:r>
              <a:rPr lang="en-US" altLang="ja-JP" sz="1200" dirty="0" err="1" smtClean="0">
                <a:solidFill>
                  <a:srgbClr val="000000"/>
                </a:solidFill>
                <a:latin typeface="Helvetica"/>
                <a:cs typeface="Helvetica"/>
              </a:rPr>
              <a:t>Harf</a:t>
            </a:r>
            <a:r>
              <a:rPr lang="en-US" altLang="ja-JP" sz="1200" dirty="0" smtClean="0">
                <a:solidFill>
                  <a:srgbClr val="000000"/>
                </a:solidFill>
                <a:latin typeface="Helvetica"/>
                <a:cs typeface="Helvetica"/>
              </a:rPr>
              <a:t>: ~40 %)</a:t>
            </a:r>
            <a:endParaRPr lang="en-US" altLang="ja-JP" sz="16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6394" name="テキスト ボックス 21"/>
          <p:cNvSpPr txBox="1">
            <a:spLocks noChangeArrowheads="1"/>
          </p:cNvSpPr>
          <p:nvPr/>
        </p:nvSpPr>
        <p:spPr bwMode="auto">
          <a:xfrm>
            <a:off x="4968875" y="6353176"/>
            <a:ext cx="3916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1800" b="1" dirty="0" smtClean="0">
                <a:solidFill>
                  <a:srgbClr val="FF0000"/>
                </a:solidFill>
                <a:latin typeface="Helvetica"/>
                <a:cs typeface="Helvetica"/>
              </a:rPr>
              <a:t>RIKEN-GSI collaboration: planned</a:t>
            </a:r>
            <a:endParaRPr lang="ja-JP" altLang="en-US" sz="1800" b="1" dirty="0" smtClean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16395" name="Group 33"/>
          <p:cNvGrpSpPr>
            <a:grpSpLocks/>
          </p:cNvGrpSpPr>
          <p:nvPr/>
        </p:nvGrpSpPr>
        <p:grpSpPr bwMode="auto">
          <a:xfrm>
            <a:off x="4427538" y="4076700"/>
            <a:ext cx="441325" cy="411163"/>
            <a:chOff x="2325" y="3549"/>
            <a:chExt cx="278" cy="259"/>
          </a:xfrm>
        </p:grpSpPr>
        <p:sp>
          <p:nvSpPr>
            <p:cNvPr id="16402" name="Oval 34"/>
            <p:cNvSpPr>
              <a:spLocks noChangeAspect="1" noChangeArrowheads="1"/>
            </p:cNvSpPr>
            <p:nvPr/>
          </p:nvSpPr>
          <p:spPr bwMode="auto">
            <a:xfrm>
              <a:off x="2340" y="3678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FFDFDF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03" name="Oval 35"/>
            <p:cNvSpPr>
              <a:spLocks noChangeAspect="1" noChangeArrowheads="1"/>
            </p:cNvSpPr>
            <p:nvPr/>
          </p:nvSpPr>
          <p:spPr bwMode="auto">
            <a:xfrm>
              <a:off x="2423" y="3629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04" name="Oval 36"/>
            <p:cNvSpPr>
              <a:spLocks noChangeAspect="1" noChangeArrowheads="1"/>
            </p:cNvSpPr>
            <p:nvPr/>
          </p:nvSpPr>
          <p:spPr bwMode="auto">
            <a:xfrm>
              <a:off x="2503" y="3679"/>
              <a:ext cx="87" cy="90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66FF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05" name="Oval 37"/>
            <p:cNvSpPr>
              <a:spLocks noChangeAspect="1" noChangeArrowheads="1"/>
            </p:cNvSpPr>
            <p:nvPr/>
          </p:nvSpPr>
          <p:spPr bwMode="auto">
            <a:xfrm>
              <a:off x="2470" y="3595"/>
              <a:ext cx="86" cy="95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339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06" name="Oval 38"/>
            <p:cNvSpPr>
              <a:spLocks noChangeAspect="1" noChangeArrowheads="1"/>
            </p:cNvSpPr>
            <p:nvPr/>
          </p:nvSpPr>
          <p:spPr bwMode="auto">
            <a:xfrm>
              <a:off x="2372" y="3704"/>
              <a:ext cx="86" cy="90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66FF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07" name="Oval 39"/>
            <p:cNvSpPr>
              <a:spLocks noChangeAspect="1" noChangeArrowheads="1"/>
            </p:cNvSpPr>
            <p:nvPr/>
          </p:nvSpPr>
          <p:spPr bwMode="auto">
            <a:xfrm>
              <a:off x="2417" y="3549"/>
              <a:ext cx="87" cy="90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66FF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08" name="Oval 40"/>
            <p:cNvSpPr>
              <a:spLocks noChangeAspect="1" noChangeArrowheads="1"/>
            </p:cNvSpPr>
            <p:nvPr/>
          </p:nvSpPr>
          <p:spPr bwMode="auto">
            <a:xfrm>
              <a:off x="2355" y="3571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09" name="Oval 41"/>
            <p:cNvSpPr>
              <a:spLocks noChangeAspect="1" noChangeArrowheads="1"/>
            </p:cNvSpPr>
            <p:nvPr/>
          </p:nvSpPr>
          <p:spPr bwMode="auto">
            <a:xfrm>
              <a:off x="2325" y="3620"/>
              <a:ext cx="87" cy="90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66FF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10" name="Oval 42"/>
            <p:cNvSpPr>
              <a:spLocks noChangeAspect="1" noChangeArrowheads="1"/>
            </p:cNvSpPr>
            <p:nvPr/>
          </p:nvSpPr>
          <p:spPr bwMode="auto">
            <a:xfrm>
              <a:off x="2466" y="3559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11" name="Oval 43"/>
            <p:cNvSpPr>
              <a:spLocks noChangeAspect="1" noChangeArrowheads="1"/>
            </p:cNvSpPr>
            <p:nvPr/>
          </p:nvSpPr>
          <p:spPr bwMode="auto">
            <a:xfrm>
              <a:off x="2517" y="3614"/>
              <a:ext cx="86" cy="90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66FF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12" name="Oval 44"/>
            <p:cNvSpPr>
              <a:spLocks noChangeAspect="1" noChangeArrowheads="1"/>
            </p:cNvSpPr>
            <p:nvPr/>
          </p:nvSpPr>
          <p:spPr bwMode="auto">
            <a:xfrm>
              <a:off x="2343" y="3683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13" name="Oval 45"/>
            <p:cNvSpPr>
              <a:spLocks noChangeAspect="1" noChangeArrowheads="1"/>
            </p:cNvSpPr>
            <p:nvPr/>
          </p:nvSpPr>
          <p:spPr bwMode="auto">
            <a:xfrm>
              <a:off x="2446" y="3663"/>
              <a:ext cx="88" cy="86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14" name="Oval 46"/>
            <p:cNvSpPr>
              <a:spLocks noChangeAspect="1" noChangeArrowheads="1"/>
            </p:cNvSpPr>
            <p:nvPr/>
          </p:nvSpPr>
          <p:spPr bwMode="auto">
            <a:xfrm>
              <a:off x="2443" y="3722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6415" name="Oval 47"/>
            <p:cNvSpPr>
              <a:spLocks noChangeAspect="1" noChangeArrowheads="1"/>
            </p:cNvSpPr>
            <p:nvPr/>
          </p:nvSpPr>
          <p:spPr bwMode="auto">
            <a:xfrm>
              <a:off x="2396" y="3621"/>
              <a:ext cx="87" cy="90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66FF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endParaRPr lang="ja-JP" altLang="en-US" sz="2400" smtClean="0">
                <a:solidFill>
                  <a:srgbClr val="000000"/>
                </a:solidFill>
                <a:latin typeface="Calibri" charset="0"/>
              </a:endParaRPr>
            </a:p>
          </p:txBody>
        </p:sp>
      </p:grpSp>
      <p:cxnSp>
        <p:nvCxnSpPr>
          <p:cNvPr id="37" name="直線矢印コネクタ 36"/>
          <p:cNvCxnSpPr/>
          <p:nvPr/>
        </p:nvCxnSpPr>
        <p:spPr>
          <a:xfrm>
            <a:off x="2771775" y="3860800"/>
            <a:ext cx="1584325" cy="3603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>
            <a:stCxn id="45" idx="3"/>
          </p:cNvCxnSpPr>
          <p:nvPr/>
        </p:nvCxnSpPr>
        <p:spPr>
          <a:xfrm flipV="1">
            <a:off x="1304925" y="3859213"/>
            <a:ext cx="1466850" cy="92710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/>
          <p:cNvSpPr/>
          <p:nvPr/>
        </p:nvSpPr>
        <p:spPr>
          <a:xfrm rot="19102990">
            <a:off x="1265238" y="4622800"/>
            <a:ext cx="46037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48" name="直線矢印コネクタ 47"/>
          <p:cNvCxnSpPr>
            <a:stCxn id="45" idx="3"/>
          </p:cNvCxnSpPr>
          <p:nvPr/>
        </p:nvCxnSpPr>
        <p:spPr>
          <a:xfrm flipV="1">
            <a:off x="1304925" y="2924175"/>
            <a:ext cx="2114550" cy="1862138"/>
          </a:xfrm>
          <a:prstGeom prst="straightConnector1">
            <a:avLst/>
          </a:prstGeom>
          <a:ln w="38100">
            <a:solidFill>
              <a:srgbClr val="0099FF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0" name="Oval 47"/>
          <p:cNvSpPr>
            <a:spLocks noChangeAspect="1" noChangeArrowheads="1"/>
          </p:cNvSpPr>
          <p:nvPr/>
        </p:nvSpPr>
        <p:spPr bwMode="auto">
          <a:xfrm>
            <a:off x="3419475" y="2781300"/>
            <a:ext cx="138113" cy="142875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66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/>
            <a:endParaRPr lang="ja-JP" altLang="en-US" sz="24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401" name="テキスト ボックス 51"/>
          <p:cNvSpPr txBox="1">
            <a:spLocks noChangeArrowheads="1"/>
          </p:cNvSpPr>
          <p:nvPr/>
        </p:nvSpPr>
        <p:spPr bwMode="auto">
          <a:xfrm>
            <a:off x="755650" y="5003800"/>
            <a:ext cx="1008063" cy="369888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altLang="ja-JP" sz="1800" smtClean="0">
                <a:solidFill>
                  <a:srgbClr val="FF0000"/>
                </a:solidFill>
                <a:latin typeface="Times New Roman" charset="0"/>
              </a:rPr>
              <a:t>Pb target</a:t>
            </a:r>
            <a:endParaRPr lang="ja-JP" altLang="en-US" sz="1800" smtClean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35" name="図 3" descr="イメージ 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81" y="1093848"/>
            <a:ext cx="7088114" cy="472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45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Neutron-rich nuclei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27101" y="2254766"/>
            <a:ext cx="4864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Helvetica"/>
                <a:cs typeface="Helvetica"/>
                <a:sym typeface="Wingdings"/>
              </a:rPr>
              <a:t>Neutron halo / neutron modes</a:t>
            </a:r>
          </a:p>
          <a:p>
            <a:endParaRPr lang="en-US" altLang="ja-JP" sz="2400" dirty="0">
              <a:solidFill>
                <a:srgbClr val="FFFFFF"/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Helvetica"/>
                <a:cs typeface="Helvetica"/>
                <a:sym typeface="Wingdings"/>
              </a:rPr>
              <a:t>Low-energy E1 strength</a:t>
            </a:r>
          </a:p>
          <a:p>
            <a:endParaRPr lang="en-US" altLang="ja-JP" sz="2400" dirty="0">
              <a:solidFill>
                <a:schemeClr val="bg1">
                  <a:lumMod val="50000"/>
                  <a:lumOff val="50000"/>
                </a:schemeClr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Rise and fall of the shell closure</a:t>
            </a:r>
            <a:endParaRPr lang="en-US" altLang="ja-JP" sz="2400" dirty="0">
              <a:latin typeface="Helvetica"/>
              <a:cs typeface="Helvetica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454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核図表のみ20121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4748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Times"/>
                <a:ea typeface="Osaka"/>
                <a:cs typeface="Osaka"/>
              </a:rPr>
              <a:t>Nov 2012</a:t>
            </a:r>
            <a:endParaRPr lang="ja-JP" altLang="en-US">
              <a:latin typeface="Times"/>
              <a:ea typeface="Osaka"/>
              <a:cs typeface="Osaka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Times"/>
                <a:ea typeface="Osaka"/>
                <a:cs typeface="Osaka"/>
              </a:rPr>
              <a:t>EMMI</a:t>
            </a:r>
            <a:endParaRPr lang="ja-JP" altLang="en-US">
              <a:latin typeface="Times"/>
              <a:ea typeface="Osaka"/>
              <a:cs typeface="Osaka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6988" y="152400"/>
            <a:ext cx="41805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endParaRPr lang="en-US" altLang="ja-JP" sz="20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defTabSz="914400"/>
            <a:r>
              <a:rPr lang="en-US" altLang="ja-JP" sz="2000" dirty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stable:  </a:t>
            </a:r>
            <a:r>
              <a:rPr lang="en-US" altLang="ja-JP" sz="1800" dirty="0" smtClean="0">
                <a:solidFill>
                  <a:srgbClr val="000000"/>
                </a:solidFill>
                <a:latin typeface="Helvetica"/>
                <a:cs typeface="Helvetica"/>
              </a:rPr>
              <a:t>approx. 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300</a:t>
            </a:r>
            <a:endParaRPr lang="en-US" altLang="ja-JP" sz="20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defTabSz="914400"/>
            <a:r>
              <a:rPr lang="en-US" altLang="ja-JP" sz="2000" dirty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known so far: </a:t>
            </a:r>
            <a:r>
              <a:rPr lang="en-US" altLang="ja-JP" sz="1800" dirty="0" smtClean="0">
                <a:solidFill>
                  <a:srgbClr val="000000"/>
                </a:solidFill>
                <a:latin typeface="Helvetica"/>
                <a:cs typeface="Helvetica"/>
              </a:rPr>
              <a:t>approx. 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3,000</a:t>
            </a:r>
          </a:p>
          <a:p>
            <a:pPr defTabSz="914400"/>
            <a:r>
              <a:rPr lang="en-US" altLang="ja-JP" sz="2000" dirty="0">
                <a:solidFill>
                  <a:srgbClr val="00FFFF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006162"/>
                </a:solidFill>
                <a:latin typeface="Helvetica"/>
                <a:cs typeface="Helvetica"/>
              </a:rPr>
              <a:t>expected: </a:t>
            </a:r>
            <a:r>
              <a:rPr lang="en-US" altLang="ja-JP" sz="1800" dirty="0" smtClean="0">
                <a:solidFill>
                  <a:srgbClr val="006162"/>
                </a:solidFill>
                <a:latin typeface="Helvetica"/>
                <a:cs typeface="Helvetica"/>
              </a:rPr>
              <a:t>approx. </a:t>
            </a:r>
            <a:r>
              <a:rPr lang="en-US" altLang="ja-JP" sz="2000" dirty="0" smtClean="0">
                <a:solidFill>
                  <a:srgbClr val="006162"/>
                </a:solidFill>
                <a:latin typeface="Helvetica"/>
                <a:cs typeface="Helvetica"/>
              </a:rPr>
              <a:t>10,000</a:t>
            </a:r>
            <a:endParaRPr lang="en-US" altLang="ja-JP" sz="2000" dirty="0">
              <a:solidFill>
                <a:srgbClr val="00FFFF"/>
              </a:solidFill>
              <a:latin typeface="Helvetica"/>
              <a:cs typeface="Helvetica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562600" y="4876800"/>
            <a:ext cx="3556000" cy="717550"/>
            <a:chOff x="3504" y="3072"/>
            <a:chExt cx="2240" cy="452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504" y="3104"/>
              <a:ext cx="192" cy="144"/>
            </a:xfrm>
            <a:prstGeom prst="rect">
              <a:avLst/>
            </a:prstGeom>
            <a:solidFill>
              <a:srgbClr val="AADB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792" y="3072"/>
              <a:ext cx="150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60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Projectile Fragmentation</a:t>
              </a:r>
              <a:endParaRPr lang="en-US" altLang="ja-JP" dirty="0">
                <a:solidFill>
                  <a:srgbClr val="000000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3504" y="3344"/>
              <a:ext cx="192" cy="144"/>
            </a:xfrm>
            <a:prstGeom prst="rect">
              <a:avLst/>
            </a:prstGeom>
            <a:solidFill>
              <a:srgbClr val="FF6AB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792" y="3312"/>
              <a:ext cx="19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60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In-flight U fission / fragmentation</a:t>
              </a:r>
              <a:endParaRPr lang="en-US" altLang="ja-JP" dirty="0">
                <a:solidFill>
                  <a:srgbClr val="000000"/>
                </a:solidFill>
                <a:ea typeface="Osaka" charset="0"/>
                <a:cs typeface="Osaka" charset="0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5562600" y="450746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RIBF 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w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 1pμA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6428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46138"/>
            <a:ext cx="7034212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テキスト ボックス 13"/>
          <p:cNvSpPr txBox="1">
            <a:spLocks noChangeArrowheads="1"/>
          </p:cNvSpPr>
          <p:nvPr/>
        </p:nvSpPr>
        <p:spPr bwMode="auto">
          <a:xfrm>
            <a:off x="1317625" y="3349625"/>
            <a:ext cx="11653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600" dirty="0" smtClean="0">
                <a:solidFill>
                  <a:srgbClr val="000000"/>
                </a:solidFill>
              </a:rPr>
              <a:t>（</a:t>
            </a:r>
            <a:r>
              <a:rPr lang="en-US" altLang="ja-JP" sz="1600" dirty="0" smtClean="0">
                <a:solidFill>
                  <a:srgbClr val="000000"/>
                </a:solidFill>
              </a:rPr>
              <a:t>RI </a:t>
            </a:r>
            <a:r>
              <a:rPr lang="en-US" altLang="ja-JP" sz="1600" dirty="0" smtClean="0">
                <a:solidFill>
                  <a:srgbClr val="000000"/>
                </a:solidFill>
              </a:rPr>
              <a:t>beam</a:t>
            </a:r>
            <a:r>
              <a:rPr lang="ja-JP" altLang="en-US" sz="1600" dirty="0" smtClean="0">
                <a:solidFill>
                  <a:srgbClr val="000000"/>
                </a:solidFill>
              </a:rPr>
              <a:t>）</a:t>
            </a:r>
            <a:endParaRPr lang="ja-JP" alt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114693" name="テキスト ボックス 14"/>
          <p:cNvSpPr txBox="1">
            <a:spLocks noChangeArrowheads="1"/>
          </p:cNvSpPr>
          <p:nvPr/>
        </p:nvSpPr>
        <p:spPr bwMode="auto">
          <a:xfrm>
            <a:off x="0" y="0"/>
            <a:ext cx="8945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dirty="0" smtClean="0">
                <a:solidFill>
                  <a:srgbClr val="660066"/>
                </a:solidFill>
              </a:rPr>
              <a:t>In-beam gamma measurements in reversed kinematics</a:t>
            </a:r>
            <a:endParaRPr lang="ja-JP" altLang="en-US" sz="2800" dirty="0" smtClean="0">
              <a:solidFill>
                <a:srgbClr val="660066"/>
              </a:solidFill>
            </a:endParaRPr>
          </a:p>
        </p:txBody>
      </p:sp>
      <p:sp>
        <p:nvSpPr>
          <p:cNvPr id="114694" name="テキスト ボックス 15"/>
          <p:cNvSpPr txBox="1">
            <a:spLocks noChangeArrowheads="1"/>
          </p:cNvSpPr>
          <p:nvPr/>
        </p:nvSpPr>
        <p:spPr bwMode="auto">
          <a:xfrm>
            <a:off x="4848225" y="6207125"/>
            <a:ext cx="3842368" cy="369332"/>
          </a:xfrm>
          <a:prstGeom prst="rect">
            <a:avLst/>
          </a:prstGeom>
          <a:solidFill>
            <a:srgbClr val="BADDE1"/>
          </a:solidFill>
          <a:ln w="9525">
            <a:solidFill>
              <a:srgbClr val="224B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00"/>
                </a:solidFill>
              </a:rPr>
              <a:t>e</a:t>
            </a:r>
            <a:r>
              <a:rPr lang="en-US" altLang="ja-JP" sz="1800" dirty="0" smtClean="0">
                <a:solidFill>
                  <a:srgbClr val="000000"/>
                </a:solidFill>
              </a:rPr>
              <a:t>xcitation energy </a:t>
            </a:r>
            <a:r>
              <a:rPr lang="en-US" altLang="ja-JP" sz="1800" dirty="0" smtClean="0">
                <a:solidFill>
                  <a:srgbClr val="000000"/>
                </a:solidFill>
                <a:sym typeface="Wingdings"/>
              </a:rPr>
              <a:t> gamma energy</a:t>
            </a:r>
            <a:endParaRPr lang="ja-JP" alt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68177" y="1737834"/>
            <a:ext cx="13773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lang="en-US" altLang="ja-JP" dirty="0" smtClean="0"/>
              <a:t>nergy: low</a:t>
            </a:r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39577" y="4163534"/>
            <a:ext cx="145514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lang="en-US" altLang="ja-JP" dirty="0" smtClean="0"/>
              <a:t>nergy: high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76000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ja-JP" altLang="en-US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ja-JP" altLang="en-US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-558800" y="-393700"/>
            <a:ext cx="10769600" cy="2428875"/>
          </a:xfrm>
          <a:prstGeom prst="rect">
            <a:avLst/>
          </a:prstGeom>
          <a:solidFill>
            <a:srgbClr val="1723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1924" name="Rectangle 6"/>
          <p:cNvSpPr>
            <a:spLocks noChangeArrowheads="1"/>
          </p:cNvSpPr>
          <p:nvPr/>
        </p:nvSpPr>
        <p:spPr bwMode="auto">
          <a:xfrm>
            <a:off x="-571500" y="5137150"/>
            <a:ext cx="10769600" cy="2533650"/>
          </a:xfrm>
          <a:prstGeom prst="rect">
            <a:avLst/>
          </a:prstGeom>
          <a:solidFill>
            <a:srgbClr val="1723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81926" name="Picture 8" descr="ZeroDeg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2033588"/>
            <a:ext cx="949325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-571500" y="1841500"/>
            <a:ext cx="355600" cy="3295650"/>
          </a:xfrm>
          <a:prstGeom prst="rect">
            <a:avLst/>
          </a:prstGeom>
          <a:solidFill>
            <a:srgbClr val="1723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9277350" y="1838325"/>
            <a:ext cx="933450" cy="3495675"/>
          </a:xfrm>
          <a:prstGeom prst="rect">
            <a:avLst/>
          </a:prstGeom>
          <a:solidFill>
            <a:srgbClr val="1723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1929" name="Rectangle 8"/>
          <p:cNvSpPr>
            <a:spLocks noChangeArrowheads="1"/>
          </p:cNvSpPr>
          <p:nvPr/>
        </p:nvSpPr>
        <p:spPr bwMode="auto">
          <a:xfrm>
            <a:off x="5740401" y="1727200"/>
            <a:ext cx="2959100" cy="4015257"/>
          </a:xfrm>
          <a:prstGeom prst="rect">
            <a:avLst/>
          </a:prstGeom>
          <a:solidFill>
            <a:srgbClr val="DFE2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81931" name="Picture 2" descr="DALI2-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2173691"/>
            <a:ext cx="2120900" cy="243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2" name="Text Box 6"/>
          <p:cNvSpPr txBox="1">
            <a:spLocks noChangeArrowheads="1"/>
          </p:cNvSpPr>
          <p:nvPr/>
        </p:nvSpPr>
        <p:spPr bwMode="auto">
          <a:xfrm>
            <a:off x="5975092" y="4430713"/>
            <a:ext cx="2522796" cy="131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11425" indent="-2511425">
              <a:tabLst>
                <a:tab pos="5413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5413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5413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5413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5413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5413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5413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5413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5413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rgbClr val="000000"/>
                </a:solidFill>
              </a:rPr>
              <a:t>160 </a:t>
            </a:r>
            <a:r>
              <a:rPr lang="en-US" altLang="ja-JP" sz="1400" dirty="0" err="1">
                <a:solidFill>
                  <a:srgbClr val="000000"/>
                </a:solidFill>
              </a:rPr>
              <a:t>NaI</a:t>
            </a:r>
            <a:r>
              <a:rPr lang="en-US" altLang="ja-JP" sz="1400" dirty="0">
                <a:solidFill>
                  <a:srgbClr val="000000"/>
                </a:solidFill>
              </a:rPr>
              <a:t>(</a:t>
            </a:r>
            <a:r>
              <a:rPr lang="en-US" altLang="ja-JP" sz="1400" dirty="0" err="1">
                <a:solidFill>
                  <a:srgbClr val="000000"/>
                </a:solidFill>
              </a:rPr>
              <a:t>Tl</a:t>
            </a:r>
            <a:r>
              <a:rPr lang="en-US" altLang="ja-JP" sz="1400" dirty="0" smtClean="0">
                <a:solidFill>
                  <a:srgbClr val="000000"/>
                </a:solidFill>
              </a:rPr>
              <a:t>)s</a:t>
            </a:r>
            <a:endParaRPr lang="en-US" altLang="ja-JP" sz="1400" dirty="0">
              <a:solidFill>
                <a:srgbClr val="000000"/>
              </a:solidFill>
            </a:endParaRPr>
          </a:p>
          <a:p>
            <a:pPr>
              <a:lnSpc>
                <a:spcPct val="63000"/>
              </a:lnSpc>
              <a:spcBef>
                <a:spcPct val="20000"/>
              </a:spcBef>
            </a:pPr>
            <a:r>
              <a:rPr lang="en-GB" altLang="ja-JP" sz="1400" dirty="0">
                <a:solidFill>
                  <a:srgbClr val="000000"/>
                </a:solidFill>
                <a:latin typeface="Lucida Sans Unicode" charset="0"/>
              </a:rPr>
              <a:t>	* 4.5 x 8 x 16 (cm</a:t>
            </a:r>
            <a:r>
              <a:rPr lang="en-GB" altLang="ja-JP" sz="1400" baseline="30000" dirty="0">
                <a:solidFill>
                  <a:srgbClr val="000000"/>
                </a:solidFill>
                <a:latin typeface="Lucida Sans Unicode" charset="0"/>
              </a:rPr>
              <a:t>3</a:t>
            </a:r>
            <a:r>
              <a:rPr lang="en-GB" altLang="ja-JP" sz="1400" dirty="0" smtClean="0">
                <a:solidFill>
                  <a:srgbClr val="000000"/>
                </a:solidFill>
                <a:latin typeface="Lucida Sans Unicode" charset="0"/>
              </a:rPr>
              <a:t>)</a:t>
            </a:r>
          </a:p>
          <a:p>
            <a:pPr>
              <a:lnSpc>
                <a:spcPct val="63000"/>
              </a:lnSpc>
              <a:spcBef>
                <a:spcPct val="20000"/>
              </a:spcBef>
            </a:pPr>
            <a:endParaRPr lang="en-US" altLang="ja-JP" sz="1400" dirty="0">
              <a:solidFill>
                <a:srgbClr val="000000"/>
              </a:solidFill>
            </a:endParaRPr>
          </a:p>
          <a:p>
            <a:r>
              <a:rPr lang="en-US" altLang="ja-JP" sz="1400" dirty="0">
                <a:solidFill>
                  <a:srgbClr val="000000"/>
                </a:solidFill>
              </a:rPr>
              <a:t>for 1MeV </a:t>
            </a:r>
            <a:r>
              <a:rPr lang="en-US" altLang="ja-JP" sz="1400" dirty="0" err="1">
                <a:solidFill>
                  <a:srgbClr val="000000"/>
                </a:solidFill>
              </a:rPr>
              <a:t>γ</a:t>
            </a:r>
            <a:r>
              <a:rPr lang="en-US" altLang="ja-JP" sz="1400" dirty="0">
                <a:solidFill>
                  <a:srgbClr val="000000"/>
                </a:solidFill>
              </a:rPr>
              <a:t> ray</a:t>
            </a:r>
            <a:r>
              <a:rPr lang="ja-JP" altLang="en-US" sz="1400" dirty="0">
                <a:solidFill>
                  <a:srgbClr val="000000"/>
                </a:solidFill>
              </a:rPr>
              <a:t>（</a:t>
            </a:r>
            <a:r>
              <a:rPr lang="en-US" altLang="ja-JP" sz="1400" i="1" dirty="0">
                <a:solidFill>
                  <a:srgbClr val="000000"/>
                </a:solidFill>
              </a:rPr>
              <a:t>v/c</a:t>
            </a:r>
            <a:r>
              <a:rPr lang="en-US" altLang="ja-JP" sz="1400" dirty="0">
                <a:solidFill>
                  <a:srgbClr val="000000"/>
                </a:solidFill>
              </a:rPr>
              <a:t>=0.3</a:t>
            </a:r>
            <a:r>
              <a:rPr lang="ja-JP" altLang="en-US" sz="1400" dirty="0">
                <a:solidFill>
                  <a:srgbClr val="000000"/>
                </a:solidFill>
              </a:rPr>
              <a:t>）</a:t>
            </a:r>
            <a:endParaRPr lang="en-US" altLang="ja-JP" sz="1400" dirty="0">
              <a:solidFill>
                <a:srgbClr val="000000"/>
              </a:solidFill>
            </a:endParaRPr>
          </a:p>
          <a:p>
            <a:r>
              <a:rPr lang="en-US" altLang="ja-JP" sz="1400" dirty="0">
                <a:solidFill>
                  <a:srgbClr val="000000"/>
                </a:solidFill>
              </a:rPr>
              <a:t>	efficiency  </a:t>
            </a:r>
            <a:r>
              <a:rPr lang="en-US" altLang="ja-JP" sz="1400" dirty="0">
                <a:solidFill>
                  <a:srgbClr val="CC3300"/>
                </a:solidFill>
              </a:rPr>
              <a:t>~21%</a:t>
            </a:r>
          </a:p>
          <a:p>
            <a:r>
              <a:rPr lang="en-US" altLang="ja-JP" sz="1400" dirty="0">
                <a:solidFill>
                  <a:srgbClr val="000000"/>
                </a:solidFill>
              </a:rPr>
              <a:t>	energy resolution </a:t>
            </a:r>
            <a:r>
              <a:rPr lang="en-US" altLang="ja-JP" sz="1400" dirty="0">
                <a:solidFill>
                  <a:srgbClr val="660066"/>
                </a:solidFill>
              </a:rPr>
              <a:t>~8%</a:t>
            </a:r>
          </a:p>
        </p:txBody>
      </p:sp>
      <p:sp useBgFill="1">
        <p:nvSpPr>
          <p:cNvPr id="81930" name="Rectangle 11"/>
          <p:cNvSpPr>
            <a:spLocks noChangeArrowheads="1"/>
          </p:cNvSpPr>
          <p:nvPr/>
        </p:nvSpPr>
        <p:spPr bwMode="auto">
          <a:xfrm>
            <a:off x="5853113" y="1800225"/>
            <a:ext cx="1447800" cy="6223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3200">
                <a:solidFill>
                  <a:srgbClr val="FFFFFF"/>
                </a:solidFill>
                <a:latin typeface="Helvetica" charset="0"/>
                <a:cs typeface="Helvetica" charset="0"/>
              </a:rPr>
              <a:t>DALI2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65126" y="355599"/>
            <a:ext cx="8293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200" kern="1200">
                <a:solidFill>
                  <a:schemeClr val="accent1"/>
                </a:solidFill>
                <a:latin typeface="+mj-lt"/>
                <a:ea typeface="+mj-ea"/>
                <a:cs typeface="ＭＳ Ｐゴシック" pitchFamily="-107" charset="-128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accent1"/>
                </a:solidFill>
                <a:latin typeface="Century Gothic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accent1"/>
                </a:solidFill>
                <a:latin typeface="Century Gothic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accent1"/>
                </a:solidFill>
                <a:latin typeface="Century Gothic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accent1"/>
                </a:solidFill>
                <a:latin typeface="Century Gothic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accent1"/>
                </a:solidFill>
                <a:latin typeface="Century Gothic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accent1"/>
                </a:solidFill>
                <a:latin typeface="Century Gothic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accent1"/>
                </a:solidFill>
                <a:latin typeface="Century Gothic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accent1"/>
                </a:solidFill>
                <a:latin typeface="Century Gothic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l"/>
            <a:r>
              <a:rPr lang="en-US" altLang="ja-JP" sz="2400" dirty="0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In-beam </a:t>
            </a:r>
            <a:r>
              <a:rPr lang="el-GR" altLang="ja-JP" sz="2400" dirty="0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γ</a:t>
            </a:r>
            <a:r>
              <a:rPr lang="en-US" altLang="ja-JP" sz="2400" dirty="0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-ray spectroscopy with direct reactions </a:t>
            </a:r>
            <a:endParaRPr lang="en-US" altLang="ja-JP" sz="1800" dirty="0">
              <a:solidFill>
                <a:srgbClr val="BFBFBF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-24863" y="-19844"/>
            <a:ext cx="9168863" cy="461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ym typeface="Wingdings" charset="0"/>
              </a:rPr>
              <a:t>Secondary reaction studies with </a:t>
            </a:r>
            <a:r>
              <a:rPr lang="en-US" altLang="ja-JP" dirty="0" err="1" smtClean="0">
                <a:sym typeface="Wingdings" charset="0"/>
              </a:rPr>
              <a:t>ZeroDegree</a:t>
            </a:r>
            <a:r>
              <a:rPr lang="en-US" altLang="ja-JP" dirty="0" smtClean="0">
                <a:sym typeface="Wingdings" charset="0"/>
              </a:rPr>
              <a:t> </a:t>
            </a:r>
            <a:endParaRPr lang="ja-JP" alt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9" grpId="0" animBg="1"/>
      <p:bldP spid="81932" grpId="0"/>
      <p:bldP spid="819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3500438"/>
            <a:ext cx="5092852" cy="3002336"/>
          </a:xfrm>
          <a:prstGeom prst="rect">
            <a:avLst/>
          </a:prstGeom>
        </p:spPr>
      </p:pic>
      <p:grpSp>
        <p:nvGrpSpPr>
          <p:cNvPr id="49154" name="Group 5"/>
          <p:cNvGrpSpPr>
            <a:grpSpLocks/>
          </p:cNvGrpSpPr>
          <p:nvPr/>
        </p:nvGrpSpPr>
        <p:grpSpPr bwMode="auto">
          <a:xfrm>
            <a:off x="142875" y="538163"/>
            <a:ext cx="4176713" cy="2570162"/>
            <a:chOff x="4258101" y="3135694"/>
            <a:chExt cx="4176216" cy="2569070"/>
          </a:xfrm>
        </p:grpSpPr>
        <p:pic>
          <p:nvPicPr>
            <p:cNvPr id="49195" name="Picture 3" descr="\\rl2000s\users\takeuchi\お仕事\2011年度\ARIS2011\資料\NChar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80" t="49092" r="131"/>
            <a:stretch>
              <a:fillRect/>
            </a:stretch>
          </p:blipFill>
          <p:spPr bwMode="auto">
            <a:xfrm>
              <a:off x="4258101" y="3138985"/>
              <a:ext cx="4176216" cy="2565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6" name="円/楕円 20"/>
            <p:cNvSpPr>
              <a:spLocks noChangeArrowheads="1"/>
            </p:cNvSpPr>
            <p:nvPr/>
          </p:nvSpPr>
          <p:spPr bwMode="auto">
            <a:xfrm>
              <a:off x="5452664" y="4072200"/>
              <a:ext cx="462057" cy="369271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/>
              <a:endParaRPr lang="ja-JP" altLang="en-US">
                <a:solidFill>
                  <a:srgbClr val="000000"/>
                </a:solidFill>
                <a:latin typeface="Lucida Sans Unicode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0" name="円/楕円 20"/>
            <p:cNvSpPr/>
            <p:nvPr/>
          </p:nvSpPr>
          <p:spPr bwMode="auto">
            <a:xfrm>
              <a:off x="5478744" y="3135694"/>
              <a:ext cx="436510" cy="369730"/>
            </a:xfrm>
            <a:prstGeom prst="rect">
              <a:avLst/>
            </a:prstGeom>
            <a:solidFill>
              <a:schemeClr val="accent5">
                <a:lumMod val="25000"/>
                <a:alpha val="21176"/>
              </a:schemeClr>
            </a:solidFill>
            <a:ln w="28575"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defTabSz="914400"/>
              <a:endParaRPr lang="ja-JP" altLang="en-US">
                <a:solidFill>
                  <a:srgbClr val="000000"/>
                </a:solidFill>
                <a:latin typeface="Lucida Sans Unicode" charset="0"/>
                <a:ea typeface="MS PGothic" charset="0"/>
                <a:cs typeface="MS PGothic" charset="0"/>
              </a:endParaRPr>
            </a:p>
          </p:txBody>
        </p:sp>
      </p:grpSp>
      <p:grpSp>
        <p:nvGrpSpPr>
          <p:cNvPr id="49155" name="Group 11"/>
          <p:cNvGrpSpPr>
            <a:grpSpLocks/>
          </p:cNvGrpSpPr>
          <p:nvPr/>
        </p:nvGrpSpPr>
        <p:grpSpPr bwMode="auto">
          <a:xfrm>
            <a:off x="3348038" y="260350"/>
            <a:ext cx="5656262" cy="2947988"/>
            <a:chOff x="1760862" y="2161962"/>
            <a:chExt cx="7187876" cy="3746440"/>
          </a:xfrm>
        </p:grpSpPr>
        <p:grpSp>
          <p:nvGrpSpPr>
            <p:cNvPr id="49181" name="グループ化 6"/>
            <p:cNvGrpSpPr>
              <a:grpSpLocks/>
            </p:cNvGrpSpPr>
            <p:nvPr/>
          </p:nvGrpSpPr>
          <p:grpSpPr bwMode="auto">
            <a:xfrm>
              <a:off x="1760862" y="2161962"/>
              <a:ext cx="7187876" cy="3746440"/>
              <a:chOff x="351497" y="1497205"/>
              <a:chExt cx="8576425" cy="4252715"/>
            </a:xfrm>
          </p:grpSpPr>
          <p:sp>
            <p:nvSpPr>
              <p:cNvPr id="19" name="角丸四角形 2"/>
              <p:cNvSpPr>
                <a:spLocks noChangeArrowheads="1"/>
              </p:cNvSpPr>
              <p:nvPr/>
            </p:nvSpPr>
            <p:spPr bwMode="auto">
              <a:xfrm>
                <a:off x="351497" y="1497205"/>
                <a:ext cx="8576425" cy="425271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  <a:latin typeface="Lucida Sans Unicode" charset="0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49186" name="グループ化 5"/>
              <p:cNvGrpSpPr>
                <a:grpSpLocks/>
              </p:cNvGrpSpPr>
              <p:nvPr/>
            </p:nvGrpSpPr>
            <p:grpSpPr bwMode="auto">
              <a:xfrm>
                <a:off x="681694" y="1959943"/>
                <a:ext cx="8148111" cy="3600000"/>
                <a:chOff x="613985" y="1959943"/>
                <a:chExt cx="8148111" cy="3600000"/>
              </a:xfrm>
            </p:grpSpPr>
            <p:pic>
              <p:nvPicPr>
                <p:cNvPr id="49187" name="Picture 4" descr="\\rl2000s\users\takeuchi\お仕事\2011年度\ARIS2011\資料\Image135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3985" y="1959943"/>
                  <a:ext cx="3698953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8" name="Picture 5" descr="\\rl2000s\users\takeuchi\お仕事\2011年度\ARIS2011\資料\Image136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35527" y="1959943"/>
                  <a:ext cx="3694488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189" name="テキスト ボックス 8"/>
                <p:cNvSpPr txBox="1">
                  <a:spLocks noChangeArrowheads="1"/>
                </p:cNvSpPr>
                <p:nvPr/>
              </p:nvSpPr>
              <p:spPr bwMode="auto">
                <a:xfrm>
                  <a:off x="2798955" y="2322423"/>
                  <a:ext cx="1260833" cy="419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9pPr>
                </a:lstStyle>
                <a:p>
                  <a:pPr defTabSz="914400" eaLnBrk="1" hangingPunct="1"/>
                  <a:r>
                    <a:rPr lang="en-US" altLang="ja-JP" sz="1800">
                      <a:solidFill>
                        <a:srgbClr val="000000"/>
                      </a:solidFill>
                      <a:latin typeface="Arial Unicode MS" charset="0"/>
                      <a:cs typeface="Arial Unicode MS" charset="0"/>
                    </a:rPr>
                    <a:t>BigRIPS</a:t>
                  </a:r>
                  <a:endParaRPr lang="ja-JP" altLang="en-US">
                    <a:solidFill>
                      <a:srgbClr val="000000"/>
                    </a:solidFill>
                    <a:latin typeface="Arial Unicode MS" charset="0"/>
                    <a:cs typeface="Arial Unicode MS" charset="0"/>
                  </a:endParaRPr>
                </a:p>
              </p:txBody>
            </p:sp>
            <p:sp>
              <p:nvSpPr>
                <p:cNvPr id="49190" name="テキスト ボックス 13"/>
                <p:cNvSpPr txBox="1">
                  <a:spLocks noChangeArrowheads="1"/>
                </p:cNvSpPr>
                <p:nvPr/>
              </p:nvSpPr>
              <p:spPr bwMode="auto">
                <a:xfrm>
                  <a:off x="6516248" y="2120053"/>
                  <a:ext cx="1872886" cy="7336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平成角ゴシック" charset="0"/>
                      <a:cs typeface="平成角ゴシック" charset="0"/>
                    </a:defRPr>
                  </a:lvl9pPr>
                </a:lstStyle>
                <a:p>
                  <a:pPr defTabSz="914400" eaLnBrk="1" hangingPunct="1"/>
                  <a:r>
                    <a:rPr lang="en-US" altLang="ja-JP" sz="1800">
                      <a:solidFill>
                        <a:srgbClr val="000000"/>
                      </a:solidFill>
                      <a:latin typeface="Arial Unicode MS" charset="0"/>
                      <a:cs typeface="Arial Unicode MS" charset="0"/>
                    </a:rPr>
                    <a:t>ZeroDegree </a:t>
                  </a:r>
                </a:p>
                <a:p>
                  <a:pPr defTabSz="914400" eaLnBrk="1" hangingPunct="1"/>
                  <a:r>
                    <a:rPr lang="en-US" altLang="ja-JP" sz="1800">
                      <a:solidFill>
                        <a:srgbClr val="000000"/>
                      </a:solidFill>
                      <a:latin typeface="Arial Unicode MS" charset="0"/>
                      <a:cs typeface="Arial Unicode MS" charset="0"/>
                    </a:rPr>
                    <a:t>Spectrometer</a:t>
                  </a:r>
                  <a:endParaRPr lang="ja-JP" altLang="en-US" sz="1800">
                    <a:solidFill>
                      <a:srgbClr val="000000"/>
                    </a:solidFill>
                    <a:latin typeface="Arial Unicode MS" charset="0"/>
                    <a:cs typeface="Arial Unicode MS" charset="0"/>
                  </a:endParaRPr>
                </a:p>
              </p:txBody>
            </p:sp>
            <p:sp>
              <p:nvSpPr>
                <p:cNvPr id="49191" name="円/楕円 10"/>
                <p:cNvSpPr>
                  <a:spLocks noChangeArrowheads="1"/>
                </p:cNvSpPr>
                <p:nvPr/>
              </p:nvSpPr>
              <p:spPr bwMode="auto">
                <a:xfrm>
                  <a:off x="1306771" y="3070625"/>
                  <a:ext cx="732535" cy="732535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/>
                  <a:endParaRPr lang="ja-JP" altLang="en-US">
                    <a:solidFill>
                      <a:srgbClr val="000000"/>
                    </a:solidFill>
                    <a:latin typeface="Lucida Sans Unicode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49192" name="円/楕円 16"/>
                <p:cNvSpPr>
                  <a:spLocks noChangeArrowheads="1"/>
                </p:cNvSpPr>
                <p:nvPr/>
              </p:nvSpPr>
              <p:spPr bwMode="auto">
                <a:xfrm>
                  <a:off x="7409740" y="3795199"/>
                  <a:ext cx="450050" cy="45005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914400"/>
                  <a:endParaRPr lang="ja-JP" altLang="en-US">
                    <a:solidFill>
                      <a:srgbClr val="000000"/>
                    </a:solidFill>
                    <a:latin typeface="Lucida Sans Unicode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8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986656" y="4698763"/>
                  <a:ext cx="931539" cy="526723"/>
                </a:xfrm>
                <a:prstGeom prst="rect">
                  <a:avLst/>
                </a:prstGeom>
                <a:gradFill rotWithShape="1">
                  <a:gsLst>
                    <a:gs pos="0">
                      <a:srgbClr val="CFFFFF"/>
                    </a:gs>
                    <a:gs pos="35001">
                      <a:srgbClr val="DDFEFF"/>
                    </a:gs>
                    <a:gs pos="100000">
                      <a:srgbClr val="F0FFFF"/>
                    </a:gs>
                  </a:gsLst>
                  <a:lin ang="16200000" scaled="1"/>
                </a:gradFill>
                <a:ln w="9525">
                  <a:solidFill>
                    <a:srgbClr val="B6DCDF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defTabSz="914400">
                    <a:defRPr/>
                  </a:pPr>
                  <a:r>
                    <a:rPr lang="en-US" altLang="ja-JP" sz="2400" baseline="30000" dirty="0">
                      <a:solidFill>
                        <a:srgbClr val="000000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44</a:t>
                  </a:r>
                  <a:r>
                    <a:rPr lang="en-US" altLang="ja-JP" sz="2400" dirty="0">
                      <a:solidFill>
                        <a:srgbClr val="000000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S</a:t>
                  </a:r>
                  <a:endParaRPr lang="ja-JP" altLang="en-US" sz="2400" dirty="0">
                    <a:solidFill>
                      <a:srgbClr val="00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29" name="テキスト ボックス 18"/>
                <p:cNvSpPr txBox="1">
                  <a:spLocks noChangeArrowheads="1"/>
                </p:cNvSpPr>
                <p:nvPr/>
              </p:nvSpPr>
              <p:spPr bwMode="auto">
                <a:xfrm>
                  <a:off x="7760179" y="4774337"/>
                  <a:ext cx="1001345" cy="524432"/>
                </a:xfrm>
                <a:prstGeom prst="rect">
                  <a:avLst/>
                </a:prstGeom>
                <a:gradFill rotWithShape="1">
                  <a:gsLst>
                    <a:gs pos="0">
                      <a:srgbClr val="CFFFFF"/>
                    </a:gs>
                    <a:gs pos="35001">
                      <a:srgbClr val="DDFEFF"/>
                    </a:gs>
                    <a:gs pos="100000">
                      <a:srgbClr val="F0FFFF"/>
                    </a:gs>
                  </a:gsLst>
                  <a:lin ang="16200000" scaled="1"/>
                </a:gradFill>
                <a:ln w="9525">
                  <a:solidFill>
                    <a:srgbClr val="B6DCDF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defTabSz="914400">
                    <a:defRPr/>
                  </a:pPr>
                  <a:r>
                    <a:rPr lang="en-US" altLang="ja-JP" sz="2400" baseline="30000" dirty="0">
                      <a:solidFill>
                        <a:srgbClr val="000000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42</a:t>
                  </a:r>
                  <a:r>
                    <a:rPr lang="en-US" altLang="ja-JP" sz="2400" dirty="0">
                      <a:solidFill>
                        <a:srgbClr val="000000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Si</a:t>
                  </a:r>
                  <a:endParaRPr lang="ja-JP" altLang="en-US" sz="2400" dirty="0">
                    <a:solidFill>
                      <a:srgbClr val="00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</p:grpSp>
        </p:grpSp>
        <p:sp>
          <p:nvSpPr>
            <p:cNvPr id="16" name="テキスト ボックス 17"/>
            <p:cNvSpPr txBox="1">
              <a:spLocks noChangeArrowheads="1"/>
            </p:cNvSpPr>
            <p:nvPr/>
          </p:nvSpPr>
          <p:spPr bwMode="auto">
            <a:xfrm>
              <a:off x="3205296" y="5085275"/>
              <a:ext cx="2136390" cy="30665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altLang="ja-JP" sz="1400" dirty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D(A/Q) /(A/Q): 0.3% (1s)</a:t>
              </a:r>
              <a:endParaRPr lang="ja-JP" altLang="en-US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7" name="直線矢印コネクタ 20"/>
            <p:cNvCxnSpPr>
              <a:cxnSpLocks noChangeShapeType="1"/>
              <a:stCxn id="28" idx="0"/>
              <a:endCxn id="49191" idx="4"/>
            </p:cNvCxnSpPr>
            <p:nvPr/>
          </p:nvCxnSpPr>
          <p:spPr bwMode="auto">
            <a:xfrm flipV="1">
              <a:off x="2743319" y="4193554"/>
              <a:ext cx="181563" cy="78883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直線矢印コネクタ 22"/>
            <p:cNvCxnSpPr>
              <a:cxnSpLocks noChangeShapeType="1"/>
              <a:stCxn id="29" idx="0"/>
              <a:endCxn id="49192" idx="5"/>
            </p:cNvCxnSpPr>
            <p:nvPr/>
          </p:nvCxnSpPr>
          <p:spPr bwMode="auto">
            <a:xfrm flipH="1" flipV="1">
              <a:off x="8055045" y="4526435"/>
              <a:ext cx="391369" cy="52252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7" name="テキスト ボックス 12"/>
          <p:cNvSpPr txBox="1">
            <a:spLocks noChangeArrowheads="1"/>
          </p:cNvSpPr>
          <p:nvPr/>
        </p:nvSpPr>
        <p:spPr bwMode="auto">
          <a:xfrm>
            <a:off x="390525" y="3624263"/>
            <a:ext cx="2377373" cy="338554"/>
          </a:xfrm>
          <a:prstGeom prst="rect">
            <a:avLst/>
          </a:prstGeom>
          <a:gradFill rotWithShape="1">
            <a:gsLst>
              <a:gs pos="0">
                <a:srgbClr val="CFFFFF"/>
              </a:gs>
              <a:gs pos="35001">
                <a:srgbClr val="DDFEFF"/>
              </a:gs>
              <a:gs pos="100000">
                <a:srgbClr val="F0FFFF"/>
              </a:gs>
            </a:gsLst>
            <a:lin ang="16200000" scaled="1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ja-JP" sz="1600" b="1" dirty="0" err="1">
                <a:solidFill>
                  <a:srgbClr val="000000"/>
                </a:solidFill>
                <a:latin typeface="Times"/>
                <a:ea typeface="Osaka"/>
                <a:cs typeface="Osaka"/>
              </a:rPr>
              <a:t>E</a:t>
            </a:r>
            <a:r>
              <a:rPr lang="en-US" altLang="ja-JP" sz="1600" b="1" baseline="-25000" dirty="0" err="1">
                <a:solidFill>
                  <a:srgbClr val="000000"/>
                </a:solidFill>
                <a:latin typeface="Symbol" pitchFamily="18" charset="2"/>
                <a:ea typeface="Osaka"/>
                <a:cs typeface="Osaka"/>
              </a:rPr>
              <a:t>g</a:t>
            </a:r>
            <a:r>
              <a:rPr lang="en-US" altLang="ja-JP" sz="1600" b="1" dirty="0">
                <a:solidFill>
                  <a:srgbClr val="000000"/>
                </a:solidFill>
                <a:latin typeface="Times"/>
                <a:ea typeface="Osaka"/>
                <a:cs typeface="Osaka"/>
              </a:rPr>
              <a:t>(2</a:t>
            </a:r>
            <a:r>
              <a:rPr lang="en-US" altLang="ja-JP" sz="1600" b="1" baseline="30000" dirty="0">
                <a:solidFill>
                  <a:srgbClr val="000000"/>
                </a:solidFill>
                <a:latin typeface="Times"/>
                <a:ea typeface="Osaka"/>
                <a:cs typeface="Osaka"/>
              </a:rPr>
              <a:t>+</a:t>
            </a:r>
            <a:r>
              <a:rPr lang="en-US" altLang="ja-JP" sz="1600" b="1" dirty="0">
                <a:solidFill>
                  <a:srgbClr val="000000"/>
                </a:solidFill>
                <a:latin typeface="Times"/>
                <a:ea typeface="Osaka"/>
                <a:cs typeface="Osaka"/>
                <a:sym typeface="Wingdings" pitchFamily="2" charset="2"/>
              </a:rPr>
              <a:t>0</a:t>
            </a:r>
            <a:r>
              <a:rPr lang="en-US" altLang="ja-JP" sz="1600" b="1" baseline="30000" dirty="0">
                <a:solidFill>
                  <a:srgbClr val="000000"/>
                </a:solidFill>
                <a:latin typeface="Times"/>
                <a:ea typeface="Osaka"/>
                <a:cs typeface="Osaka"/>
                <a:sym typeface="Wingdings" pitchFamily="2" charset="2"/>
              </a:rPr>
              <a:t>+</a:t>
            </a:r>
            <a:r>
              <a:rPr lang="en-US" altLang="ja-JP" sz="1600" b="1" dirty="0">
                <a:solidFill>
                  <a:srgbClr val="000000"/>
                </a:solidFill>
                <a:latin typeface="Times"/>
                <a:ea typeface="Osaka"/>
                <a:cs typeface="Osaka"/>
                <a:sym typeface="Wingdings" pitchFamily="2" charset="2"/>
              </a:rPr>
              <a:t>) = 742(14) </a:t>
            </a:r>
            <a:r>
              <a:rPr lang="en-US" altLang="ja-JP" sz="1600" b="1" dirty="0" err="1">
                <a:solidFill>
                  <a:srgbClr val="000000"/>
                </a:solidFill>
                <a:latin typeface="Times"/>
                <a:ea typeface="Osaka"/>
                <a:cs typeface="Osaka"/>
                <a:sym typeface="Wingdings" pitchFamily="2" charset="2"/>
              </a:rPr>
              <a:t>keV</a:t>
            </a:r>
            <a:endParaRPr lang="ja-JP" altLang="en-US" sz="1600" b="1" dirty="0">
              <a:solidFill>
                <a:srgbClr val="000000"/>
              </a:solidFill>
              <a:latin typeface="Times"/>
              <a:ea typeface="Osaka"/>
              <a:cs typeface="Osaka"/>
            </a:endParaRPr>
          </a:p>
        </p:txBody>
      </p:sp>
      <p:sp>
        <p:nvSpPr>
          <p:cNvPr id="23" name="テキスト ボックス 2"/>
          <p:cNvSpPr txBox="1">
            <a:spLocks noChangeArrowheads="1"/>
          </p:cNvSpPr>
          <p:nvPr/>
        </p:nvSpPr>
        <p:spPr bwMode="auto">
          <a:xfrm>
            <a:off x="3348038" y="3665538"/>
            <a:ext cx="1935162" cy="4000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defTabSz="914400" eaLnBrk="1" hangingPunct="1"/>
            <a:r>
              <a:rPr lang="en-US" altLang="ja-JP" sz="2000" baseline="30000" dirty="0">
                <a:solidFill>
                  <a:srgbClr val="C00000"/>
                </a:solidFill>
                <a:latin typeface="Arial Unicode MS" charset="0"/>
                <a:cs typeface="Arial Unicode MS" charset="0"/>
              </a:rPr>
              <a:t>44</a:t>
            </a:r>
            <a:r>
              <a:rPr lang="en-US" altLang="ja-JP" sz="2000" dirty="0">
                <a:solidFill>
                  <a:srgbClr val="C00000"/>
                </a:solidFill>
                <a:latin typeface="Arial Unicode MS" charset="0"/>
                <a:cs typeface="Arial Unicode MS" charset="0"/>
              </a:rPr>
              <a:t>S </a:t>
            </a:r>
            <a:r>
              <a:rPr lang="en-US" altLang="ja-JP" sz="2000" dirty="0">
                <a:solidFill>
                  <a:srgbClr val="C00000"/>
                </a:solidFill>
                <a:latin typeface="Arial Unicode MS" charset="0"/>
                <a:cs typeface="Arial Unicode MS" charset="0"/>
                <a:sym typeface="Wingdings" charset="0"/>
              </a:rPr>
              <a:t> </a:t>
            </a:r>
            <a:r>
              <a:rPr lang="en-US" altLang="ja-JP" sz="2000" baseline="30000" dirty="0">
                <a:solidFill>
                  <a:srgbClr val="C00000"/>
                </a:solidFill>
                <a:latin typeface="Arial Unicode MS" charset="0"/>
                <a:cs typeface="Arial Unicode MS" charset="0"/>
                <a:sym typeface="Wingdings" charset="0"/>
              </a:rPr>
              <a:t>42</a:t>
            </a:r>
            <a:r>
              <a:rPr lang="en-US" altLang="ja-JP" sz="2000" dirty="0">
                <a:solidFill>
                  <a:srgbClr val="C00000"/>
                </a:solidFill>
                <a:latin typeface="Arial Unicode MS" charset="0"/>
                <a:cs typeface="Arial Unicode MS" charset="0"/>
                <a:sym typeface="Wingdings" charset="0"/>
              </a:rPr>
              <a:t>Si + </a:t>
            </a:r>
            <a:r>
              <a:rPr lang="el-GR" altLang="ja-JP" sz="2000" dirty="0">
                <a:solidFill>
                  <a:srgbClr val="C00000"/>
                </a:solidFill>
                <a:latin typeface="Arial Unicode MS" charset="0"/>
                <a:cs typeface="Arial Unicode MS" charset="0"/>
                <a:sym typeface="Wingdings" charset="0"/>
              </a:rPr>
              <a:t>γ</a:t>
            </a:r>
            <a:endParaRPr lang="ja-JP" altLang="en-US" sz="2000" dirty="0">
              <a:solidFill>
                <a:srgbClr val="C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rgbClr val="D8CDF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kumimoji="0" lang="en-US" altLang="ja-JP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Well-developed deformation of </a:t>
            </a:r>
            <a:r>
              <a:rPr kumimoji="0" lang="en-US" altLang="ja-JP" sz="2000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42</a:t>
            </a:r>
            <a:r>
              <a:rPr kumimoji="0" lang="en-US" altLang="ja-JP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Si</a:t>
            </a:r>
            <a:r>
              <a:rPr kumimoji="0" lang="en-US" altLang="ja-JP" sz="20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kumimoji="0"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    </a:t>
            </a:r>
            <a:r>
              <a:rPr kumimoji="0" lang="en-US" altLang="ja-JP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Takeuchi </a:t>
            </a:r>
            <a:r>
              <a:rPr kumimoji="0" lang="en-US" altLang="ja-JP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et al. </a:t>
            </a:r>
            <a:r>
              <a:rPr kumimoji="0" lang="hu-HU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Phys. Rev. Lett. </a:t>
            </a:r>
            <a:r>
              <a:rPr kumimoji="0" lang="hu-HU" altLang="ja-JP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109 </a:t>
            </a:r>
            <a:r>
              <a:rPr kumimoji="0" lang="hu-HU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(2012) </a:t>
            </a:r>
            <a:r>
              <a:rPr kumimoji="0" lang="hu-HU" altLang="ja-JP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182501</a:t>
            </a:r>
            <a:r>
              <a:rPr kumimoji="0" lang="en-US" altLang="ja-JP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 </a:t>
            </a:r>
            <a:endParaRPr kumimoji="0" lang="en-US" altLang="ja-JP" sz="1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69988" y="3023672"/>
            <a:ext cx="7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3366FF"/>
                </a:solidFill>
                <a:latin typeface="Helvetica"/>
                <a:cs typeface="Helvetica"/>
              </a:rPr>
              <a:t>N</a:t>
            </a:r>
            <a:r>
              <a:rPr kumimoji="1" lang="en-US" altLang="ja-JP" dirty="0" smtClean="0">
                <a:solidFill>
                  <a:srgbClr val="3366FF"/>
                </a:solidFill>
                <a:latin typeface="Helvetica"/>
                <a:cs typeface="Helvetica"/>
              </a:rPr>
              <a:t>=28</a:t>
            </a:r>
            <a:endParaRPr kumimoji="1" lang="ja-JP" altLang="en-US" dirty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679090" y="1514769"/>
            <a:ext cx="668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smtClean="0">
                <a:solidFill>
                  <a:srgbClr val="FF6600"/>
                </a:solidFill>
                <a:latin typeface="Helvetica"/>
                <a:cs typeface="Helvetica"/>
              </a:rPr>
              <a:t>Z</a:t>
            </a:r>
            <a:r>
              <a:rPr kumimoji="1"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=14</a:t>
            </a:r>
            <a:endParaRPr kumimoji="1" lang="ja-JP" altLang="en-US" sz="16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75140" y="3943039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1000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799692" y="6502774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1000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495701" y="6502774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Helvetica"/>
                <a:cs typeface="Helvetica"/>
              </a:rPr>
              <a:t>2</a:t>
            </a:r>
            <a:r>
              <a:rPr kumimoji="1" lang="en-US" altLang="ja-JP" sz="1600" dirty="0" smtClean="0">
                <a:latin typeface="Helvetica"/>
                <a:cs typeface="Helvetica"/>
              </a:rPr>
              <a:t>000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146696" y="6502774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Helvetica"/>
                <a:cs typeface="Helvetica"/>
              </a:rPr>
              <a:t>3</a:t>
            </a:r>
            <a:r>
              <a:rPr kumimoji="1" lang="en-US" altLang="ja-JP" sz="1600" dirty="0" smtClean="0">
                <a:latin typeface="Helvetica"/>
                <a:cs typeface="Helvetica"/>
              </a:rPr>
              <a:t>000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20180" y="6502774"/>
            <a:ext cx="993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err="1" smtClean="0">
                <a:latin typeface="Helvetica"/>
                <a:cs typeface="Helvetica"/>
              </a:rPr>
              <a:t>E</a:t>
            </a:r>
            <a:r>
              <a:rPr lang="en-US" altLang="ja-JP" sz="1600" dirty="0" err="1" smtClean="0">
                <a:latin typeface="Helvetica"/>
                <a:cs typeface="Helvetica"/>
              </a:rPr>
              <a:t>γ</a:t>
            </a:r>
            <a:r>
              <a:rPr lang="en-US" altLang="ja-JP" sz="1600" dirty="0" smtClean="0">
                <a:latin typeface="Helvetica"/>
                <a:cs typeface="Helvetica"/>
              </a:rPr>
              <a:t> (</a:t>
            </a:r>
            <a:r>
              <a:rPr lang="en-US" altLang="ja-JP" sz="1600" dirty="0" err="1" smtClean="0">
                <a:latin typeface="Helvetica"/>
                <a:cs typeface="Helvetica"/>
              </a:rPr>
              <a:t>keV</a:t>
            </a:r>
            <a:r>
              <a:rPr lang="en-US" altLang="ja-JP" sz="1600" dirty="0" smtClean="0">
                <a:latin typeface="Helvetica"/>
                <a:cs typeface="Helvetica"/>
              </a:rPr>
              <a:t>)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882900" y="4239816"/>
            <a:ext cx="928688" cy="281384"/>
          </a:xfrm>
          <a:prstGeom prst="rect">
            <a:avLst/>
          </a:prstGeom>
          <a:solidFill>
            <a:srgbClr val="E9B7CC">
              <a:alpha val="28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90500" y="6333497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0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3861174"/>
            <a:ext cx="3543300" cy="2641600"/>
          </a:xfrm>
          <a:prstGeom prst="rect">
            <a:avLst/>
          </a:prstGeom>
        </p:spPr>
      </p:pic>
      <p:sp>
        <p:nvSpPr>
          <p:cNvPr id="70" name="テキスト ボックス 69"/>
          <p:cNvSpPr txBox="1"/>
          <p:nvPr/>
        </p:nvSpPr>
        <p:spPr>
          <a:xfrm>
            <a:off x="5500167" y="3593485"/>
            <a:ext cx="58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latin typeface="Helvetica"/>
                <a:cs typeface="Helvetica"/>
              </a:rPr>
              <a:t>R</a:t>
            </a:r>
            <a:r>
              <a:rPr lang="en-US" altLang="ja-JP" baseline="-25000" dirty="0" smtClean="0">
                <a:latin typeface="Helvetica"/>
                <a:cs typeface="Helvetica"/>
              </a:rPr>
              <a:t>4/2</a:t>
            </a:r>
            <a:endParaRPr kumimoji="1" lang="ja-JP" altLang="en-US" baseline="-25000" dirty="0">
              <a:latin typeface="Helvetica"/>
              <a:cs typeface="Helvetic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11052" y="5294868"/>
            <a:ext cx="56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latin typeface="Helvetica"/>
                <a:cs typeface="Helvetica"/>
              </a:rPr>
              <a:t>38</a:t>
            </a:r>
            <a:r>
              <a:rPr kumimoji="1" lang="en-US" altLang="ja-JP" dirty="0" smtClean="0">
                <a:latin typeface="Helvetica"/>
                <a:cs typeface="Helvetica"/>
              </a:rPr>
              <a:t>Si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624536" y="4704834"/>
            <a:ext cx="56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 smtClean="0">
                <a:latin typeface="Helvetica"/>
                <a:cs typeface="Helvetica"/>
              </a:rPr>
              <a:t>40</a:t>
            </a:r>
            <a:r>
              <a:rPr kumimoji="1" lang="en-US" altLang="ja-JP" dirty="0" smtClean="0">
                <a:latin typeface="Helvetica"/>
                <a:cs typeface="Helvetica"/>
              </a:rPr>
              <a:t>Si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8338020" y="4267200"/>
            <a:ext cx="56108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ja-JP" baseline="30000" dirty="0" smtClean="0">
                <a:latin typeface="Helvetica"/>
                <a:cs typeface="Helvetica"/>
              </a:rPr>
              <a:t>42</a:t>
            </a:r>
            <a:r>
              <a:rPr kumimoji="1" lang="en-US" altLang="ja-JP" dirty="0" smtClean="0">
                <a:latin typeface="Helvetica"/>
                <a:cs typeface="Helvetica"/>
              </a:rPr>
              <a:t>Si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165850" y="5294868"/>
            <a:ext cx="56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latin typeface="Helvetica"/>
                <a:cs typeface="Helvetica"/>
              </a:rPr>
              <a:t>36</a:t>
            </a:r>
            <a:r>
              <a:rPr kumimoji="1" lang="en-US" altLang="ja-JP" dirty="0" smtClean="0">
                <a:latin typeface="Helvetica"/>
                <a:cs typeface="Helvetica"/>
              </a:rPr>
              <a:t>Si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5" name="正方形/長方形 9"/>
          <p:cNvSpPr/>
          <p:nvPr/>
        </p:nvSpPr>
        <p:spPr bwMode="auto">
          <a:xfrm>
            <a:off x="7618372" y="6041109"/>
            <a:ext cx="1525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dirty="0" err="1">
                <a:latin typeface="+mj-lt"/>
                <a:ea typeface="平成角ゴシック" pitchFamily="84" charset="-128"/>
                <a:cs typeface="+mn-cs"/>
              </a:rPr>
              <a:t>T.Otsuka</a:t>
            </a:r>
            <a:r>
              <a:rPr lang="en-US" altLang="ja-JP" sz="1200" dirty="0">
                <a:latin typeface="+mj-lt"/>
                <a:ea typeface="平成角ゴシック" pitchFamily="84" charset="-128"/>
                <a:cs typeface="+mn-cs"/>
              </a:rPr>
              <a:t> </a:t>
            </a:r>
            <a:r>
              <a:rPr lang="en-US" altLang="ja-JP" sz="1200" i="1" dirty="0">
                <a:latin typeface="+mj-lt"/>
                <a:ea typeface="平成角ゴシック" pitchFamily="84" charset="-128"/>
                <a:cs typeface="+mn-cs"/>
              </a:rPr>
              <a:t>et al., </a:t>
            </a:r>
            <a:endParaRPr lang="en-US" altLang="ja-JP" sz="1200" i="1" dirty="0" smtClean="0">
              <a:latin typeface="+mj-lt"/>
              <a:ea typeface="平成角ゴシック" pitchFamily="84" charset="-128"/>
              <a:cs typeface="+mn-cs"/>
            </a:endParaRPr>
          </a:p>
          <a:p>
            <a:pPr>
              <a:defRPr/>
            </a:pPr>
            <a:r>
              <a:rPr lang="en-US" altLang="ja-JP" sz="1200" dirty="0" smtClean="0">
                <a:latin typeface="+mj-lt"/>
                <a:ea typeface="平成角ゴシック" pitchFamily="84" charset="-128"/>
                <a:cs typeface="+mn-cs"/>
              </a:rPr>
              <a:t>NPA </a:t>
            </a:r>
            <a:r>
              <a:rPr lang="en-US" altLang="ja-JP" sz="1200" dirty="0">
                <a:latin typeface="+mj-lt"/>
                <a:ea typeface="平成角ゴシック" pitchFamily="84" charset="-128"/>
                <a:cs typeface="+mn-cs"/>
              </a:rPr>
              <a:t>805 (2008) 127c</a:t>
            </a:r>
            <a:endParaRPr lang="ja-JP" altLang="en-US" sz="1200" dirty="0">
              <a:latin typeface="+mj-lt"/>
              <a:ea typeface="平成角ゴシック" pitchFamily="84" charset="-128"/>
              <a:cs typeface="+mn-cs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7835900" y="5664200"/>
            <a:ext cx="88900" cy="376909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268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Mn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37" y="1390530"/>
            <a:ext cx="5268757" cy="541651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69442"/>
            <a:ext cx="9144000" cy="444500"/>
          </a:xfrm>
        </p:spPr>
        <p:txBody>
          <a:bodyPr>
            <a:normAutofit/>
          </a:bodyPr>
          <a:lstStyle/>
          <a:p>
            <a:pPr algn="l"/>
            <a:r>
              <a:rPr lang="en-US" altLang="ja-JP" sz="2000" dirty="0" smtClean="0">
                <a:latin typeface="Helvetica"/>
                <a:cs typeface="Helvetica"/>
              </a:rPr>
              <a:t>Double ratio |</a:t>
            </a:r>
            <a:r>
              <a:rPr lang="en-US" altLang="ja-JP" sz="2000" dirty="0" err="1" smtClean="0">
                <a:latin typeface="Helvetica"/>
                <a:cs typeface="Helvetica"/>
              </a:rPr>
              <a:t>M</a:t>
            </a:r>
            <a:r>
              <a:rPr lang="en-US" altLang="ja-JP" sz="2000" i="1" baseline="-25000" dirty="0" err="1" smtClean="0">
                <a:latin typeface="Helvetica"/>
                <a:cs typeface="Helvetica"/>
              </a:rPr>
              <a:t>n</a:t>
            </a:r>
            <a:r>
              <a:rPr lang="en-US" altLang="ja-JP" sz="2000" dirty="0" smtClean="0">
                <a:latin typeface="Helvetica"/>
                <a:cs typeface="Helvetica"/>
              </a:rPr>
              <a:t>/M</a:t>
            </a:r>
            <a:r>
              <a:rPr lang="en-US" altLang="ja-JP" sz="2000" i="1" baseline="-25000" dirty="0" smtClean="0">
                <a:latin typeface="Helvetica"/>
                <a:cs typeface="Helvetica"/>
              </a:rPr>
              <a:t>p</a:t>
            </a:r>
            <a:r>
              <a:rPr lang="en-US" altLang="ja-JP" sz="2000" dirty="0">
                <a:latin typeface="Helvetica"/>
                <a:cs typeface="Helvetica"/>
              </a:rPr>
              <a:t>|/(</a:t>
            </a:r>
            <a:r>
              <a:rPr lang="en-US" altLang="ja-JP" sz="2000" i="1" dirty="0">
                <a:latin typeface="Helvetica"/>
                <a:cs typeface="Helvetica"/>
              </a:rPr>
              <a:t>N</a:t>
            </a:r>
            <a:r>
              <a:rPr lang="en-US" altLang="ja-JP" sz="2000" dirty="0">
                <a:latin typeface="Helvetica"/>
                <a:cs typeface="Helvetica"/>
              </a:rPr>
              <a:t>/</a:t>
            </a:r>
            <a:r>
              <a:rPr lang="en-US" altLang="ja-JP" sz="2000" i="1" dirty="0">
                <a:latin typeface="Helvetica"/>
                <a:cs typeface="Helvetica"/>
              </a:rPr>
              <a:t>Z</a:t>
            </a:r>
            <a:r>
              <a:rPr lang="en-US" altLang="ja-JP" sz="2000" dirty="0" smtClean="0">
                <a:latin typeface="Helvetica"/>
                <a:cs typeface="Helvetica"/>
              </a:rPr>
              <a:t>) :  measure of </a:t>
            </a:r>
            <a:r>
              <a:rPr lang="en-US" altLang="ja-JP" sz="2000" dirty="0" err="1" smtClean="0">
                <a:latin typeface="Helvetica"/>
                <a:cs typeface="Helvetica"/>
              </a:rPr>
              <a:t>p/n</a:t>
            </a:r>
            <a:r>
              <a:rPr lang="en-US" altLang="ja-JP" sz="2000" dirty="0" smtClean="0">
                <a:latin typeface="Helvetica"/>
                <a:cs typeface="Helvetica"/>
              </a:rPr>
              <a:t> excitation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" y="1725283"/>
            <a:ext cx="4380295" cy="4363235"/>
          </a:xfrm>
        </p:spPr>
        <p:txBody>
          <a:bodyPr>
            <a:normAutofit/>
          </a:bodyPr>
          <a:lstStyle/>
          <a:p>
            <a:r>
              <a:rPr lang="en-US" altLang="ja-JP" sz="2000" i="1" dirty="0" smtClean="0">
                <a:latin typeface="Helvetica"/>
                <a:cs typeface="Helvetica"/>
              </a:rPr>
              <a:t>N</a:t>
            </a:r>
            <a:r>
              <a:rPr lang="en-US" altLang="ja-JP" sz="2000" dirty="0" smtClean="0">
                <a:latin typeface="Helvetica"/>
                <a:cs typeface="Helvetica"/>
              </a:rPr>
              <a:t>=12 isotones,</a:t>
            </a:r>
            <a:r>
              <a:rPr lang="en-US" altLang="ja-JP" sz="2000" baseline="30000" dirty="0">
                <a:latin typeface="Helvetica"/>
                <a:cs typeface="Helvetica"/>
              </a:rPr>
              <a:t> 30-</a:t>
            </a:r>
            <a:r>
              <a:rPr lang="en-US" altLang="ja-JP" sz="2000" baseline="30000" dirty="0" smtClean="0">
                <a:latin typeface="Helvetica"/>
                <a:cs typeface="Helvetica"/>
              </a:rPr>
              <a:t>36</a:t>
            </a:r>
            <a:r>
              <a:rPr lang="en-US" altLang="ja-JP" sz="2000" dirty="0" smtClean="0">
                <a:latin typeface="Helvetica"/>
                <a:cs typeface="Helvetica"/>
              </a:rPr>
              <a:t>S</a:t>
            </a:r>
          </a:p>
          <a:p>
            <a:pPr marL="400050" lvl="2" indent="0">
              <a:buNone/>
            </a:pPr>
            <a:r>
              <a:rPr lang="en-US" altLang="ja-JP" sz="2000" dirty="0" smtClean="0">
                <a:latin typeface="Helvetica"/>
                <a:cs typeface="Helvetica"/>
              </a:rPr>
              <a:t>  </a:t>
            </a:r>
            <a:r>
              <a:rPr lang="en-US" altLang="ja-JP" sz="2000" dirty="0">
                <a:latin typeface="Helvetica"/>
                <a:cs typeface="Helvetica"/>
              </a:rPr>
              <a:t> </a:t>
            </a:r>
            <a:r>
              <a:rPr lang="en-US" altLang="ja-JP" sz="2000" dirty="0" smtClean="0">
                <a:latin typeface="Helvetica"/>
                <a:cs typeface="Helvetica"/>
              </a:rPr>
              <a:t> </a:t>
            </a:r>
            <a:r>
              <a:rPr lang="en-US" altLang="ja-JP" sz="2000" dirty="0" smtClean="0">
                <a:latin typeface="Helvetica"/>
                <a:cs typeface="Helvetica"/>
              </a:rPr>
              <a:t>ratio </a:t>
            </a:r>
            <a:r>
              <a:rPr lang="en-US" altLang="ja-JP" sz="2000" dirty="0" smtClean="0">
                <a:latin typeface="Helvetica"/>
                <a:cs typeface="Helvetica"/>
              </a:rPr>
              <a:t>~ 1</a:t>
            </a:r>
            <a:endParaRPr lang="en-US" altLang="ja-JP" sz="2000" dirty="0">
              <a:latin typeface="Helvetica"/>
              <a:cs typeface="Helvetica"/>
            </a:endParaRPr>
          </a:p>
          <a:p>
            <a:r>
              <a:rPr lang="en-US" altLang="ja-JP" sz="2000" baseline="30000" dirty="0" smtClean="0">
                <a:latin typeface="Helvetica"/>
                <a:cs typeface="Helvetica"/>
              </a:rPr>
              <a:t>38,40</a:t>
            </a:r>
            <a:r>
              <a:rPr lang="en-US" altLang="ja-JP" sz="2000" dirty="0" smtClean="0">
                <a:latin typeface="Helvetica"/>
                <a:cs typeface="Helvetica"/>
              </a:rPr>
              <a:t>S</a:t>
            </a:r>
          </a:p>
          <a:p>
            <a:pPr marL="0" indent="0">
              <a:buNone/>
            </a:pPr>
            <a:r>
              <a:rPr lang="en-US" altLang="ja-JP" sz="2000" dirty="0">
                <a:latin typeface="Helvetica"/>
                <a:cs typeface="Helvetica"/>
              </a:rPr>
              <a:t> </a:t>
            </a:r>
            <a:r>
              <a:rPr lang="en-US" altLang="ja-JP" sz="2000" dirty="0" smtClean="0">
                <a:latin typeface="Helvetica"/>
                <a:cs typeface="Helvetica"/>
              </a:rPr>
              <a:t>        ratio &gt;1 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pPr marL="457200" lvl="1" indent="0">
              <a:buNone/>
            </a:pPr>
            <a:r>
              <a:rPr lang="en-US" altLang="ja-JP" sz="2000" dirty="0">
                <a:latin typeface="Helvetica"/>
                <a:cs typeface="Helvetica"/>
              </a:rPr>
              <a:t> </a:t>
            </a:r>
            <a:r>
              <a:rPr lang="en-US" altLang="ja-JP" sz="2000" dirty="0" smtClean="0">
                <a:latin typeface="Helvetica"/>
                <a:cs typeface="Helvetica"/>
              </a:rPr>
              <a:t>     n</a:t>
            </a:r>
            <a:r>
              <a:rPr lang="en-US" altLang="ja-JP" sz="2000" dirty="0" smtClean="0">
                <a:latin typeface="Helvetica"/>
                <a:cs typeface="Helvetica"/>
              </a:rPr>
              <a:t>eutron </a:t>
            </a:r>
            <a:r>
              <a:rPr lang="en-US" altLang="ja-JP" sz="2000" dirty="0" smtClean="0">
                <a:latin typeface="Helvetica"/>
                <a:cs typeface="Helvetica"/>
              </a:rPr>
              <a:t>skin effect</a:t>
            </a:r>
          </a:p>
          <a:p>
            <a:pPr lvl="2"/>
            <a:r>
              <a:rPr lang="en-US" altLang="ja-JP" sz="2000" dirty="0">
                <a:latin typeface="Helvetica"/>
                <a:cs typeface="Helvetica"/>
              </a:rPr>
              <a:t>N</a:t>
            </a:r>
            <a:r>
              <a:rPr lang="en-US" altLang="ja-JP" sz="2000" dirty="0" smtClean="0">
                <a:latin typeface="Helvetica"/>
                <a:cs typeface="Helvetica"/>
              </a:rPr>
              <a:t>=20 shell + n’s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r>
              <a:rPr lang="en-US" altLang="ja-JP" sz="2000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28</a:t>
            </a:r>
            <a:r>
              <a:rPr lang="en-US" altLang="ja-JP" sz="2000" dirty="0" smtClean="0">
                <a:solidFill>
                  <a:srgbClr val="FF0000"/>
                </a:solidFill>
                <a:latin typeface="Helvetica"/>
                <a:cs typeface="Helvetica"/>
              </a:rPr>
              <a:t>S</a:t>
            </a:r>
            <a:endParaRPr lang="en-US" altLang="ja-JP" sz="2000" dirty="0" smtClean="0">
              <a:latin typeface="Helvetica"/>
              <a:cs typeface="Helvetica"/>
            </a:endParaRPr>
          </a:p>
          <a:p>
            <a:pPr lvl="1"/>
            <a:r>
              <a:rPr lang="en-US" altLang="ja-JP" sz="2000" dirty="0" smtClean="0">
                <a:solidFill>
                  <a:srgbClr val="FF0000"/>
                </a:solidFill>
                <a:latin typeface="Helvetica"/>
                <a:cs typeface="Helvetica"/>
              </a:rPr>
              <a:t>Sudden increase  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4380295" y="1493030"/>
            <a:ext cx="1642015" cy="5019617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022310" y="1493030"/>
            <a:ext cx="3075984" cy="5019618"/>
          </a:xfrm>
          <a:prstGeom prst="rect">
            <a:avLst/>
          </a:prstGeom>
          <a:solidFill>
            <a:srgbClr val="FF66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5964140" y="2443811"/>
            <a:ext cx="116340" cy="1163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5964140" y="4162491"/>
            <a:ext cx="116340" cy="1163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5969248" y="5116829"/>
            <a:ext cx="116340" cy="1163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49992" y="1092920"/>
            <a:ext cx="1688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/>
                <a:ea typeface="ＭＳ Ｐゴシック"/>
                <a:cs typeface="Times New Roman"/>
              </a:rPr>
              <a:t>N=12 isotones</a:t>
            </a:r>
            <a:endParaRPr lang="ja-JP" altLang="en-US" sz="2000" dirty="0">
              <a:solidFill>
                <a:prstClr val="black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29893" y="1092920"/>
            <a:ext cx="164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black"/>
                </a:solidFill>
                <a:latin typeface="Times New Roman"/>
                <a:ea typeface="ＭＳ Ｐゴシック"/>
                <a:cs typeface="Times New Roman"/>
              </a:rPr>
              <a:t>Z=16 isotopes</a:t>
            </a:r>
            <a:endParaRPr lang="ja-JP" altLang="en-US" sz="2000" dirty="0">
              <a:solidFill>
                <a:prstClr val="black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3966" y="4888190"/>
            <a:ext cx="35377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8000"/>
                </a:solidFill>
                <a:latin typeface="Helvetica"/>
                <a:cs typeface="Helvetica"/>
              </a:rPr>
              <a:t>Neutron-mode excitation </a:t>
            </a:r>
          </a:p>
          <a:p>
            <a:r>
              <a:rPr kumimoji="1" lang="en-US" altLang="ja-JP" sz="2400" dirty="0" smtClean="0">
                <a:solidFill>
                  <a:srgbClr val="008000"/>
                </a:solidFill>
                <a:latin typeface="Helvetica"/>
                <a:cs typeface="Helvetica"/>
              </a:rPr>
              <a:t>due to </a:t>
            </a:r>
          </a:p>
          <a:p>
            <a:r>
              <a:rPr kumimoji="1" lang="en-US" altLang="ja-JP" sz="2400" dirty="0" smtClean="0">
                <a:solidFill>
                  <a:srgbClr val="008000"/>
                </a:solidFill>
                <a:latin typeface="Helvetica"/>
                <a:cs typeface="Helvetica"/>
              </a:rPr>
              <a:t>the </a:t>
            </a:r>
            <a:r>
              <a:rPr kumimoji="1" lang="en-US" altLang="ja-JP" sz="2400" i="1" dirty="0" smtClean="0">
                <a:solidFill>
                  <a:srgbClr val="008000"/>
                </a:solidFill>
                <a:latin typeface="Helvetica"/>
                <a:cs typeface="Helvetica"/>
              </a:rPr>
              <a:t>Z</a:t>
            </a:r>
            <a:r>
              <a:rPr kumimoji="1" lang="en-US" altLang="ja-JP" sz="2400" dirty="0" smtClean="0">
                <a:solidFill>
                  <a:srgbClr val="008000"/>
                </a:solidFill>
                <a:latin typeface="Helvetica"/>
                <a:cs typeface="Helvetica"/>
              </a:rPr>
              <a:t>=16 shell closure</a:t>
            </a:r>
            <a:endParaRPr kumimoji="1" lang="ja-JP" altLang="en-US" sz="24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342081" y="400110"/>
            <a:ext cx="6835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ja-JP" dirty="0" smtClean="0"/>
              <a:t>Togano</a:t>
            </a:r>
            <a:r>
              <a:rPr lang="hu-HU" altLang="ja-JP" baseline="30000" dirty="0" smtClean="0">
                <a:solidFill>
                  <a:srgbClr val="008000"/>
                </a:solidFill>
              </a:rPr>
              <a:t>EMMI</a:t>
            </a:r>
            <a:r>
              <a:rPr lang="hu-HU" altLang="ja-JP" dirty="0" smtClean="0"/>
              <a:t> et al., Phys</a:t>
            </a:r>
            <a:r>
              <a:rPr lang="hu-HU" altLang="ja-JP" dirty="0"/>
              <a:t>. Rev. Lett., </a:t>
            </a:r>
            <a:r>
              <a:rPr lang="hu-HU" altLang="ja-JP" dirty="0" smtClean="0"/>
              <a:t>108 </a:t>
            </a:r>
            <a:r>
              <a:rPr lang="hu-HU" altLang="ja-JP" dirty="0"/>
              <a:t>(2012) 222501</a:t>
            </a:r>
            <a:endParaRPr lang="ja-JP" alt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rgbClr val="E980E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kumimoji="0" lang="en-US" altLang="ja-JP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Z=16 magic number appears at </a:t>
            </a:r>
            <a:r>
              <a:rPr kumimoji="0" lang="en-US" altLang="ja-JP" sz="2000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28</a:t>
            </a:r>
            <a:r>
              <a:rPr kumimoji="0" lang="en-US" altLang="ja-JP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S?</a:t>
            </a:r>
            <a:r>
              <a:rPr kumimoji="0"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     </a:t>
            </a:r>
            <a:endParaRPr kumimoji="0" lang="en-US" altLang="ja-JP" sz="1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782082"/>
      </p:ext>
    </p:extLst>
  </p:cSld>
  <p:clrMapOvr>
    <a:masterClrMapping/>
  </p:clrMapOvr>
  <p:transition xmlns:p14="http://schemas.microsoft.com/office/powerpoint/2010/main" advTm="11419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Neutron-rich nuclei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85800" y="870466"/>
            <a:ext cx="80136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New neutron-rich regions by RIBF</a:t>
            </a:r>
          </a:p>
          <a:p>
            <a:r>
              <a:rPr lang="en-US" altLang="ja-JP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   new isotopes, isomers, lifetime, …</a:t>
            </a:r>
          </a:p>
          <a:p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Neutron halo / neutron modes</a:t>
            </a:r>
          </a:p>
          <a:p>
            <a:r>
              <a:rPr lang="en-US" altLang="ja-JP" sz="2400" dirty="0">
                <a:latin typeface="Helvetica"/>
                <a:cs typeface="Helvetica"/>
                <a:sym typeface="Wingdings"/>
              </a:rPr>
              <a:t>　</a:t>
            </a:r>
            <a:r>
              <a:rPr lang="ja-JP" altLang="en-US" sz="2400" dirty="0" smtClean="0">
                <a:latin typeface="Helvetica"/>
                <a:cs typeface="Helvetica"/>
                <a:sym typeface="Wingdings"/>
              </a:rPr>
              <a:t>　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heavier halo nuclei </a:t>
            </a:r>
            <a:r>
              <a:rPr lang="en-US" altLang="ja-JP" sz="2400" i="1" dirty="0" smtClean="0">
                <a:latin typeface="Helvetica"/>
                <a:cs typeface="Helvetica"/>
                <a:sym typeface="Wingdings"/>
              </a:rPr>
              <a:t>e.g. </a:t>
            </a:r>
            <a:r>
              <a:rPr lang="en-US" altLang="ja-JP" sz="2400" baseline="30000" dirty="0" smtClean="0">
                <a:latin typeface="Helvetica"/>
                <a:cs typeface="Helvetica"/>
                <a:sym typeface="Wingdings"/>
              </a:rPr>
              <a:t>31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Ne, neutron mode in </a:t>
            </a:r>
            <a:r>
              <a:rPr lang="en-US" altLang="ja-JP" sz="2400" baseline="30000" dirty="0" smtClean="0">
                <a:latin typeface="Helvetica"/>
                <a:cs typeface="Helvetica"/>
                <a:sym typeface="Wingdings"/>
              </a:rPr>
              <a:t>16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C</a:t>
            </a:r>
            <a:endParaRPr lang="en-US" altLang="ja-JP" sz="2400" dirty="0">
              <a:latin typeface="Helvetica"/>
              <a:cs typeface="Helvetica"/>
              <a:sym typeface="Wingdings"/>
            </a:endParaRPr>
          </a:p>
          <a:p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Low-energy E1 strength</a:t>
            </a:r>
          </a:p>
          <a:p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400" baseline="30000" dirty="0" smtClean="0">
                <a:latin typeface="Helvetica"/>
                <a:cs typeface="Helvetica"/>
                <a:sym typeface="Wingdings"/>
              </a:rPr>
              <a:t>26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Ne, (</a:t>
            </a:r>
            <a:r>
              <a:rPr lang="en-US" altLang="ja-JP" sz="2400" i="1" baseline="30000" dirty="0" err="1" smtClean="0">
                <a:latin typeface="Helvetica"/>
                <a:cs typeface="Helvetica"/>
                <a:sym typeface="Wingdings"/>
              </a:rPr>
              <a:t>A</a:t>
            </a:r>
            <a:r>
              <a:rPr lang="en-US" altLang="ja-JP" sz="2400" dirty="0" err="1" smtClean="0">
                <a:latin typeface="Helvetica"/>
                <a:cs typeface="Helvetica"/>
                <a:sym typeface="Wingdings"/>
              </a:rPr>
              <a:t>Sn</a:t>
            </a:r>
            <a:r>
              <a:rPr lang="en-US" altLang="ja-JP" sz="2400" dirty="0">
                <a:latin typeface="Helvetica"/>
                <a:cs typeface="Helvetica"/>
                <a:sym typeface="Wingdings"/>
              </a:rPr>
              <a:t>)</a:t>
            </a:r>
            <a:endParaRPr lang="en-US" altLang="ja-JP" sz="2400" dirty="0">
              <a:latin typeface="Helvetica"/>
              <a:cs typeface="Helvetica"/>
              <a:sym typeface="Wingdings"/>
            </a:endParaRPr>
          </a:p>
          <a:p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Rise and fall of the shell closure</a:t>
            </a:r>
          </a:p>
          <a:p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     deformed </a:t>
            </a:r>
            <a:r>
              <a:rPr lang="en-US" altLang="ja-JP" sz="2400" baseline="30000" dirty="0" smtClean="0">
                <a:latin typeface="Helvetica"/>
                <a:cs typeface="Helvetica"/>
                <a:sym typeface="Wingdings"/>
              </a:rPr>
              <a:t>42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Si, </a:t>
            </a:r>
            <a:r>
              <a:rPr lang="en-US" altLang="ja-JP" sz="2400" i="1" dirty="0" smtClean="0">
                <a:latin typeface="Helvetica"/>
                <a:cs typeface="Helvetica"/>
                <a:sym typeface="Wingdings"/>
              </a:rPr>
              <a:t>Z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=16 shell closure in </a:t>
            </a:r>
            <a:r>
              <a:rPr lang="en-US" altLang="ja-JP" sz="2400" baseline="30000" dirty="0" smtClean="0">
                <a:latin typeface="Helvetica"/>
                <a:cs typeface="Helvetica"/>
                <a:sym typeface="Wingdings"/>
              </a:rPr>
              <a:t>28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S</a:t>
            </a:r>
            <a:endParaRPr lang="en-US" altLang="ja-JP" sz="2400" dirty="0">
              <a:latin typeface="Helvetica"/>
              <a:cs typeface="Helvetica"/>
              <a:sym typeface="Wingdings"/>
            </a:endParaRPr>
          </a:p>
          <a:p>
            <a:endParaRPr lang="en-US" altLang="ja-JP" sz="2400" dirty="0" smtClean="0">
              <a:latin typeface="Helvetica"/>
              <a:cs typeface="Helvetica"/>
              <a:sym typeface="Wingdings"/>
            </a:endParaRPr>
          </a:p>
          <a:p>
            <a:endParaRPr lang="en-US" altLang="ja-JP" sz="2400" dirty="0">
              <a:latin typeface="Helvetica"/>
              <a:cs typeface="Helvetica"/>
              <a:sym typeface="Wingdings"/>
            </a:endParaRPr>
          </a:p>
          <a:p>
            <a:endParaRPr lang="en-US" altLang="ja-JP" sz="2400" dirty="0" smtClean="0">
              <a:latin typeface="Helvetica"/>
              <a:cs typeface="Helvetica"/>
              <a:sym typeface="Wingdings"/>
            </a:endParaRPr>
          </a:p>
          <a:p>
            <a:endParaRPr lang="en-US" altLang="ja-JP" sz="2400" dirty="0" smtClean="0">
              <a:latin typeface="Helvetica"/>
              <a:cs typeface="Helvetica"/>
              <a:sym typeface="Wingdings"/>
            </a:endParaRPr>
          </a:p>
          <a:p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More collaboration!</a:t>
            </a:r>
          </a:p>
          <a:p>
            <a:r>
              <a:rPr lang="en-US" altLang="ja-JP" sz="2400" dirty="0">
                <a:latin typeface="Helvetica"/>
                <a:cs typeface="Helvetica"/>
                <a:sym typeface="Wingdings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     </a:t>
            </a:r>
            <a:r>
              <a:rPr lang="en-US" altLang="ja-JP" sz="2400" i="1" dirty="0" smtClean="0">
                <a:latin typeface="Helvetica"/>
                <a:cs typeface="Helvetica"/>
                <a:sym typeface="Wingdings"/>
              </a:rPr>
              <a:t>e.g.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 EURICA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5900" y="4073435"/>
            <a:ext cx="87035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</a:rPr>
              <a:t>Neutron-rich matter studies: not simple as the primary thought.</a:t>
            </a:r>
          </a:p>
          <a:p>
            <a:r>
              <a:rPr lang="en-US" altLang="ja-JP" sz="2400" dirty="0" smtClean="0">
                <a:latin typeface="Helvetica"/>
                <a:cs typeface="Helvetica"/>
              </a:rPr>
              <a:t>         more experiments </a:t>
            </a:r>
            <a:r>
              <a:rPr lang="en-US" altLang="ja-JP" sz="2400" dirty="0" smtClean="0">
                <a:latin typeface="Helvetica"/>
                <a:cs typeface="Helvetica"/>
                <a:sym typeface="Wingdings"/>
              </a:rPr>
              <a:t> equipment, theory, ….</a:t>
            </a:r>
            <a:r>
              <a:rPr lang="en-US" altLang="ja-JP" sz="2400" dirty="0" smtClean="0">
                <a:latin typeface="Helvetica"/>
                <a:cs typeface="Helvetica"/>
              </a:rPr>
              <a:t> 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9309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4"/>
          <p:cNvSpPr>
            <a:spLocks noGrp="1"/>
          </p:cNvSpPr>
          <p:nvPr>
            <p:ph type="title"/>
          </p:nvPr>
        </p:nvSpPr>
        <p:spPr>
          <a:xfrm>
            <a:off x="155576" y="-115887"/>
            <a:ext cx="7772400" cy="1143000"/>
          </a:xfrm>
        </p:spPr>
        <p:txBody>
          <a:bodyPr/>
          <a:lstStyle/>
          <a:p>
            <a:pPr algn="l"/>
            <a:r>
              <a:rPr lang="en-US" altLang="ja-JP" dirty="0" smtClean="0">
                <a:latin typeface="Times New Roman" charset="0"/>
                <a:ea typeface="ＭＳ Ｐゴシック" charset="0"/>
              </a:rPr>
              <a:t>EURICA Project     </a:t>
            </a:r>
            <a:r>
              <a:rPr lang="en-US" altLang="ja-JP" sz="2400" dirty="0" smtClean="0">
                <a:latin typeface="Times New Roman" charset="0"/>
                <a:ea typeface="ＭＳ Ｐゴシック" charset="0"/>
              </a:rPr>
              <a:t>(2012-)</a:t>
            </a:r>
            <a:endParaRPr lang="ja-JP" altLang="en-US" sz="2400" dirty="0">
              <a:latin typeface="Times New Roman" charset="0"/>
              <a:ea typeface="ＭＳ Ｐゴシック" charset="0"/>
            </a:endParaRPr>
          </a:p>
        </p:txBody>
      </p:sp>
      <p:sp>
        <p:nvSpPr>
          <p:cNvPr id="4099" name="テキスト ボックス 18"/>
          <p:cNvSpPr txBox="1">
            <a:spLocks noChangeArrowheads="1"/>
          </p:cNvSpPr>
          <p:nvPr/>
        </p:nvSpPr>
        <p:spPr bwMode="auto">
          <a:xfrm>
            <a:off x="6948488" y="5589588"/>
            <a:ext cx="1604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altLang="ja-JP" smtClean="0">
                <a:solidFill>
                  <a:srgbClr val="FFFFFF"/>
                </a:solidFill>
              </a:rPr>
              <a:t>RIKEN RIBF</a:t>
            </a:r>
          </a:p>
          <a:p>
            <a:pPr defTabSz="914400" eaLnBrk="1" hangingPunct="1"/>
            <a:r>
              <a:rPr lang="en-US" altLang="ja-JP" smtClean="0">
                <a:solidFill>
                  <a:srgbClr val="FFFFFF"/>
                </a:solidFill>
              </a:rPr>
              <a:t>(Japan)</a:t>
            </a:r>
            <a:endParaRPr lang="ja-JP" altLang="en-US" smtClean="0">
              <a:solidFill>
                <a:srgbClr val="FFFFFF"/>
              </a:solidFill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62277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テキスト ボックス 23"/>
          <p:cNvSpPr txBox="1">
            <a:spLocks noChangeArrowheads="1"/>
          </p:cNvSpPr>
          <p:nvPr/>
        </p:nvSpPr>
        <p:spPr bwMode="auto">
          <a:xfrm>
            <a:off x="1187450" y="5445125"/>
            <a:ext cx="3006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hangingPunct="1">
              <a:buFontTx/>
              <a:buChar char="-"/>
            </a:pPr>
            <a:r>
              <a:rPr lang="en-US" altLang="ja-JP" dirty="0" smtClean="0">
                <a:solidFill>
                  <a:srgbClr val="FFFFFF"/>
                </a:solidFill>
              </a:rPr>
              <a:t> </a:t>
            </a:r>
            <a:r>
              <a:rPr lang="en-US" altLang="ja-JP" dirty="0" err="1" smtClean="0">
                <a:solidFill>
                  <a:srgbClr val="FFFFFF"/>
                </a:solidFill>
              </a:rPr>
              <a:t>Euroball</a:t>
            </a:r>
            <a:r>
              <a:rPr lang="en-US" altLang="ja-JP" dirty="0" smtClean="0">
                <a:solidFill>
                  <a:srgbClr val="FFFFFF"/>
                </a:solidFill>
              </a:rPr>
              <a:t> Cluster detectors</a:t>
            </a:r>
          </a:p>
          <a:p>
            <a:pPr defTabSz="914400" eaLnBrk="1" hangingPunct="1">
              <a:buFontTx/>
              <a:buChar char="-"/>
            </a:pPr>
            <a:r>
              <a:rPr lang="en-US" altLang="ja-JP" dirty="0" smtClean="0">
                <a:solidFill>
                  <a:srgbClr val="FFFFFF"/>
                </a:solidFill>
              </a:rPr>
              <a:t> Support structure</a:t>
            </a:r>
          </a:p>
          <a:p>
            <a:pPr defTabSz="914400" eaLnBrk="1" hangingPunct="1"/>
            <a:r>
              <a:rPr lang="en-US" altLang="ja-JP" dirty="0" smtClean="0">
                <a:solidFill>
                  <a:srgbClr val="FFFFFF"/>
                </a:solidFill>
              </a:rPr>
              <a:t>- Readout electronics</a:t>
            </a:r>
            <a:endParaRPr lang="ja-JP" altLang="en-US" dirty="0" smtClean="0">
              <a:solidFill>
                <a:srgbClr val="FFFFFF"/>
              </a:solidFill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4787900" y="5734050"/>
            <a:ext cx="863600" cy="503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ja-JP" altLang="en-US" sz="20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grpSp>
        <p:nvGrpSpPr>
          <p:cNvPr id="4103" name="グループ化 21"/>
          <p:cNvGrpSpPr>
            <a:grpSpLocks/>
          </p:cNvGrpSpPr>
          <p:nvPr/>
        </p:nvGrpSpPr>
        <p:grpSpPr bwMode="auto">
          <a:xfrm>
            <a:off x="6948488" y="3644900"/>
            <a:ext cx="2060575" cy="1584325"/>
            <a:chOff x="6012160" y="3140968"/>
            <a:chExt cx="2997144" cy="2304256"/>
          </a:xfrm>
        </p:grpSpPr>
        <p:pic>
          <p:nvPicPr>
            <p:cNvPr id="41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140968"/>
              <a:ext cx="2997144" cy="230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円/楕円 27"/>
            <p:cNvSpPr/>
            <p:nvPr/>
          </p:nvSpPr>
          <p:spPr>
            <a:xfrm>
              <a:off x="7612329" y="4558616"/>
              <a:ext cx="143161" cy="14315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Times New Roman"/>
                <a:ea typeface="ＭＳ Ｐゴシック"/>
              </a:endParaRPr>
            </a:p>
          </p:txBody>
        </p:sp>
      </p:grpSp>
      <p:sp>
        <p:nvSpPr>
          <p:cNvPr id="10" name="正方形/長方形 9"/>
          <p:cNvSpPr/>
          <p:nvPr/>
        </p:nvSpPr>
        <p:spPr>
          <a:xfrm>
            <a:off x="4140200" y="981075"/>
            <a:ext cx="2016125" cy="4318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en-US" altLang="ja-JP" sz="2000" b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GSI</a:t>
            </a:r>
            <a:r>
              <a:rPr lang="ja-JP" altLang="en-US" sz="2000" b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RISING</a:t>
            </a:r>
            <a:endParaRPr lang="ja-JP" altLang="en-US" sz="2000" b="1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下カーブ矢印 22"/>
          <p:cNvSpPr/>
          <p:nvPr/>
        </p:nvSpPr>
        <p:spPr>
          <a:xfrm>
            <a:off x="3924300" y="1989138"/>
            <a:ext cx="3960813" cy="1368425"/>
          </a:xfrm>
          <a:prstGeom prst="curvedDownArrow">
            <a:avLst>
              <a:gd name="adj1" fmla="val 12744"/>
              <a:gd name="adj2" fmla="val 30286"/>
              <a:gd name="adj3" fmla="val 19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ja-JP" altLang="en-US" sz="20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grpSp>
        <p:nvGrpSpPr>
          <p:cNvPr id="4106" name="グループ化 29"/>
          <p:cNvGrpSpPr>
            <a:grpSpLocks/>
          </p:cNvGrpSpPr>
          <p:nvPr/>
        </p:nvGrpSpPr>
        <p:grpSpPr bwMode="auto">
          <a:xfrm>
            <a:off x="6372225" y="5661025"/>
            <a:ext cx="360363" cy="239713"/>
            <a:chOff x="8532440" y="3573016"/>
            <a:chExt cx="432048" cy="288032"/>
          </a:xfrm>
        </p:grpSpPr>
        <p:sp>
          <p:nvSpPr>
            <p:cNvPr id="26" name="正方形/長方形 25"/>
            <p:cNvSpPr/>
            <p:nvPr/>
          </p:nvSpPr>
          <p:spPr>
            <a:xfrm>
              <a:off x="8532440" y="3573016"/>
              <a:ext cx="432048" cy="2880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Times New Roman"/>
                <a:ea typeface="ＭＳ Ｐゴシック"/>
              </a:endParaRPr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8642831" y="3616889"/>
              <a:ext cx="199846" cy="2002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Times New Roman"/>
                <a:ea typeface="ＭＳ Ｐゴシック"/>
              </a:endParaRPr>
            </a:p>
          </p:txBody>
        </p:sp>
      </p:grpSp>
      <p:grpSp>
        <p:nvGrpSpPr>
          <p:cNvPr id="4107" name="グループ化 33"/>
          <p:cNvGrpSpPr>
            <a:grpSpLocks/>
          </p:cNvGrpSpPr>
          <p:nvPr/>
        </p:nvGrpSpPr>
        <p:grpSpPr bwMode="auto">
          <a:xfrm>
            <a:off x="444500" y="5627688"/>
            <a:ext cx="576263" cy="420687"/>
            <a:chOff x="445241" y="5843819"/>
            <a:chExt cx="576065" cy="419966"/>
          </a:xfrm>
        </p:grpSpPr>
        <p:sp>
          <p:nvSpPr>
            <p:cNvPr id="31" name="正方形/長方形 30"/>
            <p:cNvSpPr/>
            <p:nvPr/>
          </p:nvSpPr>
          <p:spPr>
            <a:xfrm>
              <a:off x="445241" y="5843819"/>
              <a:ext cx="576065" cy="4199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000">
                <a:solidFill>
                  <a:srgbClr val="FFFFFF"/>
                </a:solidFill>
                <a:latin typeface="Times New Roman"/>
                <a:ea typeface="ＭＳ Ｐゴシック"/>
              </a:endParaRPr>
            </a:p>
          </p:txBody>
        </p:sp>
        <p:pic>
          <p:nvPicPr>
            <p:cNvPr id="4110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877272"/>
              <a:ext cx="532859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正方形/長方形 1"/>
          <p:cNvSpPr/>
          <p:nvPr/>
        </p:nvSpPr>
        <p:spPr>
          <a:xfrm>
            <a:off x="11512" y="6452116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hangingPunct="1"/>
            <a:r>
              <a:rPr lang="en-US" altLang="ja-JP" dirty="0">
                <a:solidFill>
                  <a:srgbClr val="CCFFCC"/>
                </a:solidFill>
                <a:latin typeface="Times New Roman" charset="0"/>
                <a:ea typeface="MS PGothic" charset="0"/>
                <a:cs typeface="MS PGothic" charset="0"/>
              </a:rPr>
              <a:t>Courtesy of </a:t>
            </a:r>
            <a:r>
              <a:rPr lang="en-US" altLang="ja-JP" dirty="0" smtClean="0">
                <a:solidFill>
                  <a:srgbClr val="CCFFCC"/>
                </a:solidFill>
                <a:latin typeface="Times New Roman" charset="0"/>
                <a:ea typeface="MS PGothic" charset="0"/>
                <a:cs typeface="MS PGothic" charset="0"/>
              </a:rPr>
              <a:t>S. Nishimura</a:t>
            </a:r>
            <a:endParaRPr lang="ja-JP" altLang="en-US" dirty="0">
              <a:solidFill>
                <a:srgbClr val="CCFFCC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Nov 2012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EMMI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28700" y="342900"/>
            <a:ext cx="154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Now running!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099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  <p:sp>
        <p:nvSpPr>
          <p:cNvPr id="6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EMMI – neutron matter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57200" y="513834"/>
            <a:ext cx="8218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ExtreMe</a:t>
            </a:r>
            <a:r>
              <a:rPr lang="en-US" altLang="ja-JP" sz="2400" dirty="0" smtClean="0">
                <a:solidFill>
                  <a:srgbClr val="FFFFFF"/>
                </a:solidFill>
                <a:latin typeface="Helvetica"/>
                <a:cs typeface="Helvetica"/>
              </a:rPr>
              <a:t> Matter Institute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014583" y="1729600"/>
            <a:ext cx="8218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Studies of n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eutron-rich matter in a broader sense 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/>
          <a:srcRect l="11227" t="11002" r="5614" b="4231"/>
          <a:stretch>
            <a:fillRect/>
          </a:stretch>
        </p:blipFill>
        <p:spPr bwMode="auto">
          <a:xfrm>
            <a:off x="3949700" y="2123101"/>
            <a:ext cx="4370217" cy="295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正方形/長方形 11"/>
          <p:cNvSpPr/>
          <p:nvPr/>
        </p:nvSpPr>
        <p:spPr>
          <a:xfrm>
            <a:off x="752619" y="3435866"/>
            <a:ext cx="2904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 </a:t>
            </a:r>
            <a:r>
              <a:rPr lang="en-US" altLang="ja-JP" i="1" dirty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cf. </a:t>
            </a:r>
            <a:r>
              <a:rPr lang="en-US" altLang="ja-JP" dirty="0">
                <a:solidFill>
                  <a:srgbClr val="FFFFFF"/>
                </a:solidFill>
                <a:latin typeface="Helvetica"/>
                <a:cs typeface="Helvetica"/>
                <a:sym typeface="Wingdings"/>
              </a:rPr>
              <a:t>nuclear phase diagram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30200" y="490834"/>
            <a:ext cx="8218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24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endParaRPr lang="en-US" altLang="ja-JP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	Neutron Matter   as an extreme in </a:t>
            </a:r>
            <a:r>
              <a:rPr lang="en-US" altLang="ja-JP" dirty="0" err="1" smtClean="0">
                <a:solidFill>
                  <a:srgbClr val="FFFFFF"/>
                </a:solidFill>
                <a:latin typeface="Helvetica"/>
                <a:cs typeface="Helvetica"/>
              </a:rPr>
              <a:t>isospin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 or </a:t>
            </a:r>
            <a:r>
              <a:rPr lang="en-US" altLang="ja-JP" dirty="0" err="1" smtClean="0">
                <a:solidFill>
                  <a:srgbClr val="FFFFFF"/>
                </a:solidFill>
                <a:latin typeface="Helvetica"/>
                <a:cs typeface="Helvetica"/>
              </a:rPr>
              <a:t>p/n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cs typeface="Helvetica"/>
              </a:rPr>
              <a:t> ratio</a:t>
            </a: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1063966" y="4406900"/>
            <a:ext cx="7061200" cy="1868488"/>
            <a:chOff x="1063966" y="4406900"/>
            <a:chExt cx="7061200" cy="1868488"/>
          </a:xfrm>
        </p:grpSpPr>
        <p:sp>
          <p:nvSpPr>
            <p:cNvPr id="8" name="正方形/長方形 7"/>
            <p:cNvSpPr/>
            <p:nvPr/>
          </p:nvSpPr>
          <p:spPr>
            <a:xfrm>
              <a:off x="1063966" y="5075059"/>
              <a:ext cx="7061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rgbClr val="FFFFFF"/>
                  </a:solidFill>
                  <a:latin typeface="Helvetica"/>
                  <a:cs typeface="Helvetica"/>
                  <a:sym typeface="Wingdings"/>
                </a:rPr>
                <a:t>Naïve approach</a:t>
              </a:r>
              <a:r>
                <a:rPr lang="en-US" altLang="ja-JP" dirty="0" smtClean="0">
                  <a:solidFill>
                    <a:srgbClr val="FFFFFF"/>
                  </a:solidFill>
                  <a:latin typeface="Helvetica"/>
                  <a:cs typeface="Helvetica"/>
                  <a:sym typeface="Wingdings"/>
                </a:rPr>
                <a:t>:</a:t>
              </a:r>
            </a:p>
            <a:p>
              <a:pPr marL="285750" indent="-285750">
                <a:buFont typeface="Wingdings" charset="0"/>
                <a:buChar char="ß"/>
              </a:pPr>
              <a:r>
                <a:rPr lang="en-US" altLang="ja-JP" dirty="0" smtClean="0">
                  <a:solidFill>
                    <a:srgbClr val="FFFFFF"/>
                  </a:solidFill>
                  <a:latin typeface="Helvetica"/>
                  <a:cs typeface="Helvetica"/>
                  <a:sym typeface="Wingdings"/>
                </a:rPr>
                <a:t>n</a:t>
              </a:r>
              <a:r>
                <a:rPr lang="en-US" altLang="ja-JP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eutron-rich nuclei  (by RI -- radioactive isotope -- beams)</a:t>
              </a:r>
            </a:p>
            <a:p>
              <a:pPr marL="285750" indent="-285750">
                <a:buFont typeface="Wingdings" charset="0"/>
                <a:buChar char="ß"/>
              </a:pPr>
              <a:endParaRPr lang="en-US" altLang="ja-JP" dirty="0">
                <a:solidFill>
                  <a:srgbClr val="FFFFFF"/>
                </a:solidFill>
                <a:latin typeface="Helvetica"/>
                <a:cs typeface="Helvetica"/>
              </a:endParaRPr>
            </a:p>
            <a:p>
              <a:pPr lvl="4"/>
              <a:r>
                <a:rPr lang="en-US" altLang="ja-JP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                                   RIKEN-GSI collaboration</a:t>
              </a: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3949700" y="4406900"/>
              <a:ext cx="711200" cy="668159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234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EMMI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761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126" y="375443"/>
            <a:ext cx="8293100" cy="395287"/>
          </a:xfrm>
        </p:spPr>
        <p:txBody>
          <a:bodyPr/>
          <a:lstStyle/>
          <a:p>
            <a:pPr algn="l"/>
            <a:r>
              <a:rPr lang="en-US" altLang="ja-JP" sz="2400" dirty="0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In-beam </a:t>
            </a:r>
            <a:r>
              <a:rPr lang="el-GR" altLang="ja-JP" sz="2400" dirty="0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γ</a:t>
            </a:r>
            <a:r>
              <a:rPr lang="en-US" altLang="ja-JP" sz="2400" dirty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-ray </a:t>
            </a:r>
            <a:r>
              <a:rPr lang="en-US" altLang="ja-JP" sz="2400" dirty="0" smtClean="0">
                <a:solidFill>
                  <a:srgbClr val="FFFF00"/>
                </a:solidFill>
                <a:latin typeface="Helvetica"/>
                <a:ea typeface="ＭＳ Ｐゴシック" charset="0"/>
                <a:cs typeface="Helvetica"/>
              </a:rPr>
              <a:t>spectroscopy with direct reactions     </a:t>
            </a:r>
            <a:r>
              <a:rPr lang="en-US" altLang="ja-JP" sz="1800" i="1" dirty="0" smtClean="0">
                <a:solidFill>
                  <a:srgbClr val="BFBFBF"/>
                </a:solidFill>
                <a:latin typeface="Helvetica"/>
                <a:ea typeface="ＭＳ Ｐゴシック" charset="0"/>
                <a:cs typeface="Helvetica"/>
              </a:rPr>
              <a:t>cf. </a:t>
            </a:r>
            <a:r>
              <a:rPr lang="en-US" altLang="ja-JP" sz="1800" dirty="0" err="1" smtClean="0">
                <a:solidFill>
                  <a:srgbClr val="BFBFBF"/>
                </a:solidFill>
                <a:latin typeface="Helvetica"/>
                <a:ea typeface="ＭＳ Ｐゴシック" charset="0"/>
                <a:cs typeface="Helvetica"/>
              </a:rPr>
              <a:t>Aoi</a:t>
            </a:r>
            <a:endParaRPr lang="en-US" altLang="ja-JP" sz="1800" dirty="0">
              <a:solidFill>
                <a:srgbClr val="BFBFBF"/>
              </a:solidFill>
              <a:latin typeface="Helvetica"/>
              <a:ea typeface="ＭＳ Ｐゴシック" charset="0"/>
              <a:cs typeface="Helvetica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182563" y="1092200"/>
            <a:ext cx="9648826" cy="5732463"/>
            <a:chOff x="-115" y="688"/>
            <a:chExt cx="6078" cy="3611"/>
          </a:xfrm>
          <a:solidFill>
            <a:srgbClr val="FFFFFF"/>
          </a:solidFill>
        </p:grpSpPr>
        <p:pic>
          <p:nvPicPr>
            <p:cNvPr id="10653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-115" y="789"/>
              <a:ext cx="6078" cy="35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06533" name="Rectangle 5"/>
            <p:cNvSpPr>
              <a:spLocks noChangeArrowheads="1"/>
            </p:cNvSpPr>
            <p:nvPr/>
          </p:nvSpPr>
          <p:spPr bwMode="auto">
            <a:xfrm rot="10800000">
              <a:off x="149" y="3320"/>
              <a:ext cx="5656" cy="8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34" name="Rectangle 6"/>
            <p:cNvSpPr>
              <a:spLocks noChangeArrowheads="1"/>
            </p:cNvSpPr>
            <p:nvPr/>
          </p:nvSpPr>
          <p:spPr bwMode="auto">
            <a:xfrm rot="10800000">
              <a:off x="5461" y="2416"/>
              <a:ext cx="344" cy="14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35" name="Rectangle 7"/>
            <p:cNvSpPr>
              <a:spLocks noChangeArrowheads="1"/>
            </p:cNvSpPr>
            <p:nvPr/>
          </p:nvSpPr>
          <p:spPr bwMode="auto">
            <a:xfrm rot="10800000">
              <a:off x="3463" y="3080"/>
              <a:ext cx="96" cy="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36" name="Rectangle 8"/>
            <p:cNvSpPr>
              <a:spLocks noChangeArrowheads="1"/>
            </p:cNvSpPr>
            <p:nvPr/>
          </p:nvSpPr>
          <p:spPr bwMode="auto">
            <a:xfrm rot="10800000">
              <a:off x="2661" y="904"/>
              <a:ext cx="3144" cy="18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 dirty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37" name="Rectangle 9"/>
            <p:cNvSpPr>
              <a:spLocks noChangeArrowheads="1"/>
            </p:cNvSpPr>
            <p:nvPr/>
          </p:nvSpPr>
          <p:spPr bwMode="auto">
            <a:xfrm rot="10800000">
              <a:off x="3668" y="688"/>
              <a:ext cx="2136" cy="9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38" name="Rectangle 10"/>
            <p:cNvSpPr>
              <a:spLocks noChangeArrowheads="1"/>
            </p:cNvSpPr>
            <p:nvPr/>
          </p:nvSpPr>
          <p:spPr bwMode="auto">
            <a:xfrm rot="10800000">
              <a:off x="404" y="688"/>
              <a:ext cx="2488" cy="76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39" name="Rectangle 11"/>
            <p:cNvSpPr>
              <a:spLocks noChangeArrowheads="1"/>
            </p:cNvSpPr>
            <p:nvPr/>
          </p:nvSpPr>
          <p:spPr bwMode="auto">
            <a:xfrm rot="10800000">
              <a:off x="4701" y="3000"/>
              <a:ext cx="1136" cy="11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40" name="Rectangle 12"/>
            <p:cNvSpPr>
              <a:spLocks noChangeArrowheads="1"/>
            </p:cNvSpPr>
            <p:nvPr/>
          </p:nvSpPr>
          <p:spPr bwMode="auto">
            <a:xfrm rot="10800000">
              <a:off x="164" y="2232"/>
              <a:ext cx="480" cy="18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41" name="Rectangle 13"/>
            <p:cNvSpPr>
              <a:spLocks noChangeArrowheads="1"/>
            </p:cNvSpPr>
            <p:nvPr/>
          </p:nvSpPr>
          <p:spPr bwMode="auto">
            <a:xfrm rot="7131209">
              <a:off x="468" y="2589"/>
              <a:ext cx="480" cy="1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42" name="Rectangle 14"/>
            <p:cNvSpPr>
              <a:spLocks noChangeArrowheads="1"/>
            </p:cNvSpPr>
            <p:nvPr/>
          </p:nvSpPr>
          <p:spPr bwMode="auto">
            <a:xfrm rot="10800000">
              <a:off x="2601" y="2898"/>
              <a:ext cx="96" cy="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43" name="Rectangle 15"/>
            <p:cNvSpPr>
              <a:spLocks noChangeArrowheads="1"/>
            </p:cNvSpPr>
            <p:nvPr/>
          </p:nvSpPr>
          <p:spPr bwMode="auto">
            <a:xfrm rot="10800000">
              <a:off x="1140" y="2664"/>
              <a:ext cx="1856" cy="3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44" name="Freeform 16"/>
            <p:cNvSpPr>
              <a:spLocks/>
            </p:cNvSpPr>
            <p:nvPr/>
          </p:nvSpPr>
          <p:spPr bwMode="auto">
            <a:xfrm rot="10800000">
              <a:off x="1092" y="2328"/>
              <a:ext cx="472" cy="416"/>
            </a:xfrm>
            <a:custGeom>
              <a:avLst/>
              <a:gdLst>
                <a:gd name="T0" fmla="*/ 0 w 472"/>
                <a:gd name="T1" fmla="*/ 0 h 416"/>
                <a:gd name="T2" fmla="*/ 0 w 472"/>
                <a:gd name="T3" fmla="*/ 416 h 416"/>
                <a:gd name="T4" fmla="*/ 240 w 472"/>
                <a:gd name="T5" fmla="*/ 416 h 416"/>
                <a:gd name="T6" fmla="*/ 472 w 472"/>
                <a:gd name="T7" fmla="*/ 272 h 416"/>
                <a:gd name="T8" fmla="*/ 472 w 472"/>
                <a:gd name="T9" fmla="*/ 56 h 416"/>
                <a:gd name="T10" fmla="*/ 0 w 472"/>
                <a:gd name="T11" fmla="*/ 0 h 4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416"/>
                <a:gd name="T20" fmla="*/ 472 w 472"/>
                <a:gd name="T21" fmla="*/ 416 h 4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416">
                  <a:moveTo>
                    <a:pt x="0" y="0"/>
                  </a:moveTo>
                  <a:lnTo>
                    <a:pt x="0" y="416"/>
                  </a:lnTo>
                  <a:lnTo>
                    <a:pt x="240" y="416"/>
                  </a:lnTo>
                  <a:lnTo>
                    <a:pt x="472" y="272"/>
                  </a:lnTo>
                  <a:lnTo>
                    <a:pt x="472" y="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45" name="Rectangle 17"/>
            <p:cNvSpPr>
              <a:spLocks noChangeArrowheads="1"/>
            </p:cNvSpPr>
            <p:nvPr/>
          </p:nvSpPr>
          <p:spPr bwMode="auto">
            <a:xfrm rot="10800000">
              <a:off x="2964" y="2744"/>
              <a:ext cx="1400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46" name="Freeform 18"/>
            <p:cNvSpPr>
              <a:spLocks/>
            </p:cNvSpPr>
            <p:nvPr/>
          </p:nvSpPr>
          <p:spPr bwMode="auto">
            <a:xfrm rot="10800000">
              <a:off x="548" y="2576"/>
              <a:ext cx="384" cy="624"/>
            </a:xfrm>
            <a:custGeom>
              <a:avLst/>
              <a:gdLst>
                <a:gd name="T0" fmla="*/ 0 w 384"/>
                <a:gd name="T1" fmla="*/ 0 h 624"/>
                <a:gd name="T2" fmla="*/ 352 w 384"/>
                <a:gd name="T3" fmla="*/ 624 h 624"/>
                <a:gd name="T4" fmla="*/ 384 w 384"/>
                <a:gd name="T5" fmla="*/ 64 h 624"/>
                <a:gd name="T6" fmla="*/ 0 60000 65536"/>
                <a:gd name="T7" fmla="*/ 0 60000 65536"/>
                <a:gd name="T8" fmla="*/ 0 60000 65536"/>
                <a:gd name="T9" fmla="*/ 0 w 384"/>
                <a:gd name="T10" fmla="*/ 0 h 624"/>
                <a:gd name="T11" fmla="*/ 384 w 384"/>
                <a:gd name="T12" fmla="*/ 624 h 6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624">
                  <a:moveTo>
                    <a:pt x="0" y="0"/>
                  </a:moveTo>
                  <a:lnTo>
                    <a:pt x="352" y="624"/>
                  </a:lnTo>
                  <a:lnTo>
                    <a:pt x="384" y="6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47" name="Freeform 19"/>
            <p:cNvSpPr>
              <a:spLocks/>
            </p:cNvSpPr>
            <p:nvPr/>
          </p:nvSpPr>
          <p:spPr bwMode="auto">
            <a:xfrm rot="10800000">
              <a:off x="836" y="2696"/>
              <a:ext cx="440" cy="304"/>
            </a:xfrm>
            <a:custGeom>
              <a:avLst/>
              <a:gdLst>
                <a:gd name="T0" fmla="*/ 224 w 440"/>
                <a:gd name="T1" fmla="*/ 0 h 304"/>
                <a:gd name="T2" fmla="*/ 440 w 440"/>
                <a:gd name="T3" fmla="*/ 304 h 304"/>
                <a:gd name="T4" fmla="*/ 0 w 440"/>
                <a:gd name="T5" fmla="*/ 304 h 304"/>
                <a:gd name="T6" fmla="*/ 0 60000 65536"/>
                <a:gd name="T7" fmla="*/ 0 60000 65536"/>
                <a:gd name="T8" fmla="*/ 0 60000 65536"/>
                <a:gd name="T9" fmla="*/ 0 w 440"/>
                <a:gd name="T10" fmla="*/ 0 h 304"/>
                <a:gd name="T11" fmla="*/ 440 w 440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0" h="304">
                  <a:moveTo>
                    <a:pt x="224" y="0"/>
                  </a:moveTo>
                  <a:lnTo>
                    <a:pt x="440" y="304"/>
                  </a:lnTo>
                  <a:lnTo>
                    <a:pt x="0" y="30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48" name="Freeform 20"/>
            <p:cNvSpPr>
              <a:spLocks/>
            </p:cNvSpPr>
            <p:nvPr/>
          </p:nvSpPr>
          <p:spPr bwMode="auto">
            <a:xfrm rot="10800000">
              <a:off x="964" y="2256"/>
              <a:ext cx="600" cy="472"/>
            </a:xfrm>
            <a:custGeom>
              <a:avLst/>
              <a:gdLst>
                <a:gd name="T0" fmla="*/ 0 w 600"/>
                <a:gd name="T1" fmla="*/ 472 h 472"/>
                <a:gd name="T2" fmla="*/ 336 w 600"/>
                <a:gd name="T3" fmla="*/ 472 h 472"/>
                <a:gd name="T4" fmla="*/ 600 w 600"/>
                <a:gd name="T5" fmla="*/ 328 h 472"/>
                <a:gd name="T6" fmla="*/ 600 w 600"/>
                <a:gd name="T7" fmla="*/ 0 h 472"/>
                <a:gd name="T8" fmla="*/ 408 w 600"/>
                <a:gd name="T9" fmla="*/ 0 h 472"/>
                <a:gd name="T10" fmla="*/ 8 w 600"/>
                <a:gd name="T11" fmla="*/ 368 h 4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0"/>
                <a:gd name="T19" fmla="*/ 0 h 472"/>
                <a:gd name="T20" fmla="*/ 600 w 600"/>
                <a:gd name="T21" fmla="*/ 472 h 4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0" h="472">
                  <a:moveTo>
                    <a:pt x="0" y="472"/>
                  </a:moveTo>
                  <a:lnTo>
                    <a:pt x="336" y="472"/>
                  </a:lnTo>
                  <a:lnTo>
                    <a:pt x="600" y="328"/>
                  </a:lnTo>
                  <a:lnTo>
                    <a:pt x="600" y="0"/>
                  </a:lnTo>
                  <a:lnTo>
                    <a:pt x="408" y="0"/>
                  </a:lnTo>
                  <a:lnTo>
                    <a:pt x="8" y="36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49" name="Rectangle 21"/>
            <p:cNvSpPr>
              <a:spLocks noChangeArrowheads="1"/>
            </p:cNvSpPr>
            <p:nvPr/>
          </p:nvSpPr>
          <p:spPr bwMode="auto">
            <a:xfrm rot="10800000">
              <a:off x="4573" y="2696"/>
              <a:ext cx="216" cy="1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50" name="Freeform 22"/>
            <p:cNvSpPr>
              <a:spLocks/>
            </p:cNvSpPr>
            <p:nvPr/>
          </p:nvSpPr>
          <p:spPr bwMode="auto">
            <a:xfrm rot="10800000">
              <a:off x="4415" y="3042"/>
              <a:ext cx="357" cy="111"/>
            </a:xfrm>
            <a:custGeom>
              <a:avLst/>
              <a:gdLst>
                <a:gd name="T0" fmla="*/ 0 w 357"/>
                <a:gd name="T1" fmla="*/ 0 h 111"/>
                <a:gd name="T2" fmla="*/ 0 w 357"/>
                <a:gd name="T3" fmla="*/ 111 h 111"/>
                <a:gd name="T4" fmla="*/ 228 w 357"/>
                <a:gd name="T5" fmla="*/ 108 h 111"/>
                <a:gd name="T6" fmla="*/ 246 w 357"/>
                <a:gd name="T7" fmla="*/ 57 h 111"/>
                <a:gd name="T8" fmla="*/ 357 w 357"/>
                <a:gd name="T9" fmla="*/ 3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7"/>
                <a:gd name="T16" fmla="*/ 0 h 111"/>
                <a:gd name="T17" fmla="*/ 357 w 357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7" h="111">
                  <a:moveTo>
                    <a:pt x="0" y="0"/>
                  </a:moveTo>
                  <a:lnTo>
                    <a:pt x="0" y="111"/>
                  </a:lnTo>
                  <a:lnTo>
                    <a:pt x="228" y="108"/>
                  </a:lnTo>
                  <a:lnTo>
                    <a:pt x="246" y="57"/>
                  </a:lnTo>
                  <a:lnTo>
                    <a:pt x="357" y="3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51" name="Freeform 23"/>
            <p:cNvSpPr>
              <a:spLocks/>
            </p:cNvSpPr>
            <p:nvPr/>
          </p:nvSpPr>
          <p:spPr bwMode="auto">
            <a:xfrm rot="10800000">
              <a:off x="3055" y="3006"/>
              <a:ext cx="1389" cy="195"/>
            </a:xfrm>
            <a:custGeom>
              <a:avLst/>
              <a:gdLst>
                <a:gd name="T0" fmla="*/ 0 w 1389"/>
                <a:gd name="T1" fmla="*/ 168 h 195"/>
                <a:gd name="T2" fmla="*/ 171 w 1389"/>
                <a:gd name="T3" fmla="*/ 66 h 195"/>
                <a:gd name="T4" fmla="*/ 675 w 1389"/>
                <a:gd name="T5" fmla="*/ 66 h 195"/>
                <a:gd name="T6" fmla="*/ 675 w 1389"/>
                <a:gd name="T7" fmla="*/ 0 h 195"/>
                <a:gd name="T8" fmla="*/ 807 w 1389"/>
                <a:gd name="T9" fmla="*/ 0 h 195"/>
                <a:gd name="T10" fmla="*/ 1233 w 1389"/>
                <a:gd name="T11" fmla="*/ 21 h 195"/>
                <a:gd name="T12" fmla="*/ 1389 w 1389"/>
                <a:gd name="T13" fmla="*/ 111 h 195"/>
                <a:gd name="T14" fmla="*/ 1389 w 1389"/>
                <a:gd name="T15" fmla="*/ 195 h 1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9"/>
                <a:gd name="T25" fmla="*/ 0 h 195"/>
                <a:gd name="T26" fmla="*/ 1389 w 1389"/>
                <a:gd name="T27" fmla="*/ 195 h 1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9" h="195">
                  <a:moveTo>
                    <a:pt x="0" y="168"/>
                  </a:moveTo>
                  <a:lnTo>
                    <a:pt x="171" y="66"/>
                  </a:lnTo>
                  <a:lnTo>
                    <a:pt x="675" y="66"/>
                  </a:lnTo>
                  <a:lnTo>
                    <a:pt x="675" y="0"/>
                  </a:lnTo>
                  <a:lnTo>
                    <a:pt x="807" y="0"/>
                  </a:lnTo>
                  <a:lnTo>
                    <a:pt x="1233" y="21"/>
                  </a:lnTo>
                  <a:lnTo>
                    <a:pt x="1389" y="111"/>
                  </a:lnTo>
                  <a:lnTo>
                    <a:pt x="1389" y="195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52" name="Freeform 24"/>
            <p:cNvSpPr>
              <a:spLocks/>
            </p:cNvSpPr>
            <p:nvPr/>
          </p:nvSpPr>
          <p:spPr bwMode="auto">
            <a:xfrm rot="10800000">
              <a:off x="3057" y="3183"/>
              <a:ext cx="134" cy="183"/>
            </a:xfrm>
            <a:custGeom>
              <a:avLst/>
              <a:gdLst>
                <a:gd name="T0" fmla="*/ 5 w 134"/>
                <a:gd name="T1" fmla="*/ 18 h 183"/>
                <a:gd name="T2" fmla="*/ 2 w 134"/>
                <a:gd name="T3" fmla="*/ 45 h 183"/>
                <a:gd name="T4" fmla="*/ 8 w 134"/>
                <a:gd name="T5" fmla="*/ 120 h 183"/>
                <a:gd name="T6" fmla="*/ 134 w 134"/>
                <a:gd name="T7" fmla="*/ 183 h 183"/>
                <a:gd name="T8" fmla="*/ 125 w 134"/>
                <a:gd name="T9" fmla="*/ 0 h 1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183"/>
                <a:gd name="T17" fmla="*/ 134 w 134"/>
                <a:gd name="T18" fmla="*/ 183 h 1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183">
                  <a:moveTo>
                    <a:pt x="5" y="18"/>
                  </a:moveTo>
                  <a:cubicBezTo>
                    <a:pt x="0" y="33"/>
                    <a:pt x="2" y="24"/>
                    <a:pt x="2" y="45"/>
                  </a:cubicBezTo>
                  <a:lnTo>
                    <a:pt x="8" y="120"/>
                  </a:lnTo>
                  <a:lnTo>
                    <a:pt x="134" y="183"/>
                  </a:lnTo>
                  <a:lnTo>
                    <a:pt x="12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53" name="Freeform 25"/>
            <p:cNvSpPr>
              <a:spLocks/>
            </p:cNvSpPr>
            <p:nvPr/>
          </p:nvSpPr>
          <p:spPr bwMode="auto">
            <a:xfrm rot="10800000">
              <a:off x="749" y="2412"/>
              <a:ext cx="1098" cy="813"/>
            </a:xfrm>
            <a:custGeom>
              <a:avLst/>
              <a:gdLst>
                <a:gd name="T0" fmla="*/ 0 w 1098"/>
                <a:gd name="T1" fmla="*/ 21 h 813"/>
                <a:gd name="T2" fmla="*/ 0 w 1098"/>
                <a:gd name="T3" fmla="*/ 162 h 813"/>
                <a:gd name="T4" fmla="*/ 987 w 1098"/>
                <a:gd name="T5" fmla="*/ 813 h 813"/>
                <a:gd name="T6" fmla="*/ 1059 w 1098"/>
                <a:gd name="T7" fmla="*/ 765 h 813"/>
                <a:gd name="T8" fmla="*/ 1095 w 1098"/>
                <a:gd name="T9" fmla="*/ 660 h 813"/>
                <a:gd name="T10" fmla="*/ 1098 w 1098"/>
                <a:gd name="T11" fmla="*/ 534 h 813"/>
                <a:gd name="T12" fmla="*/ 942 w 1098"/>
                <a:gd name="T13" fmla="*/ 276 h 813"/>
                <a:gd name="T14" fmla="*/ 840 w 1098"/>
                <a:gd name="T15" fmla="*/ 174 h 813"/>
                <a:gd name="T16" fmla="*/ 603 w 1098"/>
                <a:gd name="T17" fmla="*/ 45 h 813"/>
                <a:gd name="T18" fmla="*/ 510 w 1098"/>
                <a:gd name="T19" fmla="*/ 9 h 813"/>
                <a:gd name="T20" fmla="*/ 165 w 1098"/>
                <a:gd name="T21" fmla="*/ 0 h 8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98"/>
                <a:gd name="T34" fmla="*/ 0 h 813"/>
                <a:gd name="T35" fmla="*/ 1098 w 1098"/>
                <a:gd name="T36" fmla="*/ 813 h 8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98" h="813">
                  <a:moveTo>
                    <a:pt x="0" y="21"/>
                  </a:moveTo>
                  <a:lnTo>
                    <a:pt x="0" y="162"/>
                  </a:lnTo>
                  <a:lnTo>
                    <a:pt x="987" y="813"/>
                  </a:lnTo>
                  <a:lnTo>
                    <a:pt x="1059" y="765"/>
                  </a:lnTo>
                  <a:lnTo>
                    <a:pt x="1095" y="660"/>
                  </a:lnTo>
                  <a:lnTo>
                    <a:pt x="1098" y="534"/>
                  </a:lnTo>
                  <a:lnTo>
                    <a:pt x="942" y="276"/>
                  </a:lnTo>
                  <a:lnTo>
                    <a:pt x="840" y="174"/>
                  </a:lnTo>
                  <a:lnTo>
                    <a:pt x="603" y="45"/>
                  </a:lnTo>
                  <a:lnTo>
                    <a:pt x="510" y="9"/>
                  </a:lnTo>
                  <a:lnTo>
                    <a:pt x="16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54" name="Freeform 26"/>
            <p:cNvSpPr>
              <a:spLocks/>
            </p:cNvSpPr>
            <p:nvPr/>
          </p:nvSpPr>
          <p:spPr bwMode="auto">
            <a:xfrm rot="10800000">
              <a:off x="628" y="2112"/>
              <a:ext cx="765" cy="435"/>
            </a:xfrm>
            <a:custGeom>
              <a:avLst/>
              <a:gdLst>
                <a:gd name="T0" fmla="*/ 0 w 765"/>
                <a:gd name="T1" fmla="*/ 387 h 435"/>
                <a:gd name="T2" fmla="*/ 12 w 765"/>
                <a:gd name="T3" fmla="*/ 435 h 435"/>
                <a:gd name="T4" fmla="*/ 390 w 765"/>
                <a:gd name="T5" fmla="*/ 300 h 435"/>
                <a:gd name="T6" fmla="*/ 495 w 765"/>
                <a:gd name="T7" fmla="*/ 306 h 435"/>
                <a:gd name="T8" fmla="*/ 585 w 765"/>
                <a:gd name="T9" fmla="*/ 276 h 435"/>
                <a:gd name="T10" fmla="*/ 765 w 765"/>
                <a:gd name="T11" fmla="*/ 279 h 435"/>
                <a:gd name="T12" fmla="*/ 687 w 765"/>
                <a:gd name="T13" fmla="*/ 0 h 435"/>
                <a:gd name="T14" fmla="*/ 651 w 765"/>
                <a:gd name="T15" fmla="*/ 78 h 435"/>
                <a:gd name="T16" fmla="*/ 678 w 765"/>
                <a:gd name="T17" fmla="*/ 138 h 435"/>
                <a:gd name="T18" fmla="*/ 513 w 765"/>
                <a:gd name="T19" fmla="*/ 246 h 435"/>
                <a:gd name="T20" fmla="*/ 63 w 765"/>
                <a:gd name="T21" fmla="*/ 381 h 4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5"/>
                <a:gd name="T34" fmla="*/ 0 h 435"/>
                <a:gd name="T35" fmla="*/ 765 w 765"/>
                <a:gd name="T36" fmla="*/ 435 h 4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5" h="435">
                  <a:moveTo>
                    <a:pt x="0" y="387"/>
                  </a:moveTo>
                  <a:lnTo>
                    <a:pt x="12" y="435"/>
                  </a:lnTo>
                  <a:lnTo>
                    <a:pt x="390" y="300"/>
                  </a:lnTo>
                  <a:lnTo>
                    <a:pt x="495" y="306"/>
                  </a:lnTo>
                  <a:lnTo>
                    <a:pt x="585" y="276"/>
                  </a:lnTo>
                  <a:lnTo>
                    <a:pt x="765" y="279"/>
                  </a:lnTo>
                  <a:lnTo>
                    <a:pt x="687" y="0"/>
                  </a:lnTo>
                  <a:lnTo>
                    <a:pt x="651" y="78"/>
                  </a:lnTo>
                  <a:lnTo>
                    <a:pt x="678" y="138"/>
                  </a:lnTo>
                  <a:lnTo>
                    <a:pt x="513" y="246"/>
                  </a:lnTo>
                  <a:lnTo>
                    <a:pt x="63" y="381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55" name="Freeform 27"/>
            <p:cNvSpPr>
              <a:spLocks/>
            </p:cNvSpPr>
            <p:nvPr/>
          </p:nvSpPr>
          <p:spPr bwMode="auto">
            <a:xfrm rot="10800000">
              <a:off x="1504" y="1773"/>
              <a:ext cx="1233" cy="969"/>
            </a:xfrm>
            <a:custGeom>
              <a:avLst/>
              <a:gdLst>
                <a:gd name="T0" fmla="*/ 0 w 1233"/>
                <a:gd name="T1" fmla="*/ 9 h 969"/>
                <a:gd name="T2" fmla="*/ 0 w 1233"/>
                <a:gd name="T3" fmla="*/ 894 h 969"/>
                <a:gd name="T4" fmla="*/ 84 w 1233"/>
                <a:gd name="T5" fmla="*/ 969 h 969"/>
                <a:gd name="T6" fmla="*/ 165 w 1233"/>
                <a:gd name="T7" fmla="*/ 837 h 969"/>
                <a:gd name="T8" fmla="*/ 207 w 1233"/>
                <a:gd name="T9" fmla="*/ 375 h 969"/>
                <a:gd name="T10" fmla="*/ 312 w 1233"/>
                <a:gd name="T11" fmla="*/ 357 h 969"/>
                <a:gd name="T12" fmla="*/ 357 w 1233"/>
                <a:gd name="T13" fmla="*/ 141 h 969"/>
                <a:gd name="T14" fmla="*/ 912 w 1233"/>
                <a:gd name="T15" fmla="*/ 186 h 969"/>
                <a:gd name="T16" fmla="*/ 858 w 1233"/>
                <a:gd name="T17" fmla="*/ 342 h 969"/>
                <a:gd name="T18" fmla="*/ 885 w 1233"/>
                <a:gd name="T19" fmla="*/ 357 h 969"/>
                <a:gd name="T20" fmla="*/ 936 w 1233"/>
                <a:gd name="T21" fmla="*/ 351 h 969"/>
                <a:gd name="T22" fmla="*/ 1119 w 1233"/>
                <a:gd name="T23" fmla="*/ 533 h 969"/>
                <a:gd name="T24" fmla="*/ 1233 w 1233"/>
                <a:gd name="T25" fmla="*/ 536 h 969"/>
                <a:gd name="T26" fmla="*/ 1212 w 1233"/>
                <a:gd name="T27" fmla="*/ 0 h 9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33"/>
                <a:gd name="T43" fmla="*/ 0 h 969"/>
                <a:gd name="T44" fmla="*/ 1233 w 1233"/>
                <a:gd name="T45" fmla="*/ 969 h 9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33" h="969">
                  <a:moveTo>
                    <a:pt x="0" y="9"/>
                  </a:moveTo>
                  <a:lnTo>
                    <a:pt x="0" y="894"/>
                  </a:lnTo>
                  <a:lnTo>
                    <a:pt x="84" y="969"/>
                  </a:lnTo>
                  <a:lnTo>
                    <a:pt x="165" y="837"/>
                  </a:lnTo>
                  <a:lnTo>
                    <a:pt x="207" y="375"/>
                  </a:lnTo>
                  <a:lnTo>
                    <a:pt x="312" y="357"/>
                  </a:lnTo>
                  <a:lnTo>
                    <a:pt x="357" y="141"/>
                  </a:lnTo>
                  <a:lnTo>
                    <a:pt x="912" y="186"/>
                  </a:lnTo>
                  <a:lnTo>
                    <a:pt x="858" y="342"/>
                  </a:lnTo>
                  <a:lnTo>
                    <a:pt x="885" y="357"/>
                  </a:lnTo>
                  <a:lnTo>
                    <a:pt x="936" y="351"/>
                  </a:lnTo>
                  <a:lnTo>
                    <a:pt x="1119" y="533"/>
                  </a:lnTo>
                  <a:lnTo>
                    <a:pt x="1233" y="536"/>
                  </a:lnTo>
                  <a:lnTo>
                    <a:pt x="121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56" name="Freeform 28"/>
            <p:cNvSpPr>
              <a:spLocks/>
            </p:cNvSpPr>
            <p:nvPr/>
          </p:nvSpPr>
          <p:spPr bwMode="auto">
            <a:xfrm rot="10800000">
              <a:off x="514" y="1414"/>
              <a:ext cx="2139" cy="768"/>
            </a:xfrm>
            <a:custGeom>
              <a:avLst/>
              <a:gdLst>
                <a:gd name="T0" fmla="*/ 0 w 2139"/>
                <a:gd name="T1" fmla="*/ 429 h 768"/>
                <a:gd name="T2" fmla="*/ 0 w 2139"/>
                <a:gd name="T3" fmla="*/ 744 h 768"/>
                <a:gd name="T4" fmla="*/ 2139 w 2139"/>
                <a:gd name="T5" fmla="*/ 744 h 768"/>
                <a:gd name="T6" fmla="*/ 2139 w 2139"/>
                <a:gd name="T7" fmla="*/ 768 h 768"/>
                <a:gd name="T8" fmla="*/ 2136 w 2139"/>
                <a:gd name="T9" fmla="*/ 708 h 768"/>
                <a:gd name="T10" fmla="*/ 2019 w 2139"/>
                <a:gd name="T11" fmla="*/ 663 h 768"/>
                <a:gd name="T12" fmla="*/ 1134 w 2139"/>
                <a:gd name="T13" fmla="*/ 672 h 768"/>
                <a:gd name="T14" fmla="*/ 1133 w 2139"/>
                <a:gd name="T15" fmla="*/ 290 h 768"/>
                <a:gd name="T16" fmla="*/ 1271 w 2139"/>
                <a:gd name="T17" fmla="*/ 294 h 768"/>
                <a:gd name="T18" fmla="*/ 1316 w 2139"/>
                <a:gd name="T19" fmla="*/ 264 h 768"/>
                <a:gd name="T20" fmla="*/ 1335 w 2139"/>
                <a:gd name="T21" fmla="*/ 14 h 768"/>
                <a:gd name="T22" fmla="*/ 918 w 2139"/>
                <a:gd name="T23" fmla="*/ 0 h 768"/>
                <a:gd name="T24" fmla="*/ 929 w 2139"/>
                <a:gd name="T25" fmla="*/ 299 h 768"/>
                <a:gd name="T26" fmla="*/ 791 w 2139"/>
                <a:gd name="T27" fmla="*/ 321 h 768"/>
                <a:gd name="T28" fmla="*/ 551 w 2139"/>
                <a:gd name="T29" fmla="*/ 509 h 768"/>
                <a:gd name="T30" fmla="*/ 207 w 2139"/>
                <a:gd name="T31" fmla="*/ 293 h 768"/>
                <a:gd name="T32" fmla="*/ 137 w 2139"/>
                <a:gd name="T33" fmla="*/ 341 h 768"/>
                <a:gd name="T34" fmla="*/ 81 w 2139"/>
                <a:gd name="T35" fmla="*/ 453 h 768"/>
                <a:gd name="T36" fmla="*/ 77 w 2139"/>
                <a:gd name="T37" fmla="*/ 498 h 768"/>
                <a:gd name="T38" fmla="*/ 98 w 2139"/>
                <a:gd name="T39" fmla="*/ 569 h 768"/>
                <a:gd name="T40" fmla="*/ 98 w 2139"/>
                <a:gd name="T41" fmla="*/ 567 h 768"/>
                <a:gd name="T42" fmla="*/ 693 w 2139"/>
                <a:gd name="T43" fmla="*/ 594 h 768"/>
                <a:gd name="T44" fmla="*/ 752 w 2139"/>
                <a:gd name="T45" fmla="*/ 629 h 768"/>
                <a:gd name="T46" fmla="*/ 698 w 2139"/>
                <a:gd name="T47" fmla="*/ 671 h 768"/>
                <a:gd name="T48" fmla="*/ 36 w 2139"/>
                <a:gd name="T49" fmla="*/ 672 h 768"/>
                <a:gd name="T50" fmla="*/ 32 w 2139"/>
                <a:gd name="T51" fmla="*/ 662 h 768"/>
                <a:gd name="T52" fmla="*/ 24 w 2139"/>
                <a:gd name="T53" fmla="*/ 303 h 76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9"/>
                <a:gd name="T82" fmla="*/ 0 h 768"/>
                <a:gd name="T83" fmla="*/ 2139 w 2139"/>
                <a:gd name="T84" fmla="*/ 768 h 76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9" h="768">
                  <a:moveTo>
                    <a:pt x="0" y="429"/>
                  </a:moveTo>
                  <a:lnTo>
                    <a:pt x="0" y="744"/>
                  </a:lnTo>
                  <a:lnTo>
                    <a:pt x="2139" y="744"/>
                  </a:lnTo>
                  <a:lnTo>
                    <a:pt x="2139" y="768"/>
                  </a:lnTo>
                  <a:lnTo>
                    <a:pt x="2136" y="708"/>
                  </a:lnTo>
                  <a:lnTo>
                    <a:pt x="2019" y="663"/>
                  </a:lnTo>
                  <a:lnTo>
                    <a:pt x="1134" y="672"/>
                  </a:lnTo>
                  <a:lnTo>
                    <a:pt x="1133" y="290"/>
                  </a:lnTo>
                  <a:lnTo>
                    <a:pt x="1271" y="294"/>
                  </a:lnTo>
                  <a:lnTo>
                    <a:pt x="1316" y="264"/>
                  </a:lnTo>
                  <a:lnTo>
                    <a:pt x="1335" y="14"/>
                  </a:lnTo>
                  <a:lnTo>
                    <a:pt x="918" y="0"/>
                  </a:lnTo>
                  <a:lnTo>
                    <a:pt x="929" y="299"/>
                  </a:lnTo>
                  <a:lnTo>
                    <a:pt x="791" y="321"/>
                  </a:lnTo>
                  <a:lnTo>
                    <a:pt x="551" y="509"/>
                  </a:lnTo>
                  <a:lnTo>
                    <a:pt x="207" y="293"/>
                  </a:lnTo>
                  <a:lnTo>
                    <a:pt x="137" y="341"/>
                  </a:lnTo>
                  <a:lnTo>
                    <a:pt x="81" y="453"/>
                  </a:lnTo>
                  <a:lnTo>
                    <a:pt x="77" y="498"/>
                  </a:lnTo>
                  <a:lnTo>
                    <a:pt x="98" y="569"/>
                  </a:lnTo>
                  <a:lnTo>
                    <a:pt x="98" y="567"/>
                  </a:lnTo>
                  <a:lnTo>
                    <a:pt x="693" y="594"/>
                  </a:lnTo>
                  <a:lnTo>
                    <a:pt x="752" y="629"/>
                  </a:lnTo>
                  <a:lnTo>
                    <a:pt x="698" y="671"/>
                  </a:lnTo>
                  <a:lnTo>
                    <a:pt x="36" y="672"/>
                  </a:lnTo>
                  <a:lnTo>
                    <a:pt x="32" y="662"/>
                  </a:lnTo>
                  <a:lnTo>
                    <a:pt x="24" y="303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57" name="Line 29"/>
            <p:cNvSpPr>
              <a:spLocks noChangeShapeType="1"/>
            </p:cNvSpPr>
            <p:nvPr/>
          </p:nvSpPr>
          <p:spPr bwMode="auto">
            <a:xfrm rot="10800000" flipV="1">
              <a:off x="1513" y="1556"/>
              <a:ext cx="417" cy="270"/>
            </a:xfrm>
            <a:prstGeom prst="line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58" name="Line 30"/>
            <p:cNvSpPr>
              <a:spLocks noChangeShapeType="1"/>
            </p:cNvSpPr>
            <p:nvPr/>
          </p:nvSpPr>
          <p:spPr bwMode="auto">
            <a:xfrm rot="10800000" flipH="1">
              <a:off x="1441" y="1538"/>
              <a:ext cx="499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59" name="Freeform 31"/>
            <p:cNvSpPr>
              <a:spLocks/>
            </p:cNvSpPr>
            <p:nvPr/>
          </p:nvSpPr>
          <p:spPr bwMode="auto">
            <a:xfrm rot="10800000">
              <a:off x="17" y="1396"/>
              <a:ext cx="744" cy="960"/>
            </a:xfrm>
            <a:custGeom>
              <a:avLst/>
              <a:gdLst>
                <a:gd name="T0" fmla="*/ 12 w 744"/>
                <a:gd name="T1" fmla="*/ 99 h 960"/>
                <a:gd name="T2" fmla="*/ 0 w 744"/>
                <a:gd name="T3" fmla="*/ 210 h 960"/>
                <a:gd name="T4" fmla="*/ 102 w 744"/>
                <a:gd name="T5" fmla="*/ 243 h 960"/>
                <a:gd name="T6" fmla="*/ 168 w 744"/>
                <a:gd name="T7" fmla="*/ 582 h 960"/>
                <a:gd name="T8" fmla="*/ 264 w 744"/>
                <a:gd name="T9" fmla="*/ 723 h 960"/>
                <a:gd name="T10" fmla="*/ 318 w 744"/>
                <a:gd name="T11" fmla="*/ 759 h 960"/>
                <a:gd name="T12" fmla="*/ 318 w 744"/>
                <a:gd name="T13" fmla="*/ 789 h 960"/>
                <a:gd name="T14" fmla="*/ 537 w 744"/>
                <a:gd name="T15" fmla="*/ 960 h 960"/>
                <a:gd name="T16" fmla="*/ 735 w 744"/>
                <a:gd name="T17" fmla="*/ 948 h 960"/>
                <a:gd name="T18" fmla="*/ 744 w 744"/>
                <a:gd name="T19" fmla="*/ 0 h 9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44"/>
                <a:gd name="T31" fmla="*/ 0 h 960"/>
                <a:gd name="T32" fmla="*/ 744 w 744"/>
                <a:gd name="T33" fmla="*/ 960 h 9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44" h="960">
                  <a:moveTo>
                    <a:pt x="12" y="99"/>
                  </a:moveTo>
                  <a:lnTo>
                    <a:pt x="0" y="210"/>
                  </a:lnTo>
                  <a:lnTo>
                    <a:pt x="102" y="243"/>
                  </a:lnTo>
                  <a:lnTo>
                    <a:pt x="168" y="582"/>
                  </a:lnTo>
                  <a:lnTo>
                    <a:pt x="264" y="723"/>
                  </a:lnTo>
                  <a:lnTo>
                    <a:pt x="318" y="759"/>
                  </a:lnTo>
                  <a:lnTo>
                    <a:pt x="318" y="789"/>
                  </a:lnTo>
                  <a:lnTo>
                    <a:pt x="537" y="960"/>
                  </a:lnTo>
                  <a:lnTo>
                    <a:pt x="735" y="948"/>
                  </a:lnTo>
                  <a:lnTo>
                    <a:pt x="74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60" name="Freeform 32"/>
            <p:cNvSpPr>
              <a:spLocks/>
            </p:cNvSpPr>
            <p:nvPr/>
          </p:nvSpPr>
          <p:spPr bwMode="auto">
            <a:xfrm rot="10800000">
              <a:off x="691" y="1566"/>
              <a:ext cx="711" cy="255"/>
            </a:xfrm>
            <a:custGeom>
              <a:avLst/>
              <a:gdLst>
                <a:gd name="T0" fmla="*/ 0 w 711"/>
                <a:gd name="T1" fmla="*/ 0 h 255"/>
                <a:gd name="T2" fmla="*/ 9 w 711"/>
                <a:gd name="T3" fmla="*/ 251 h 255"/>
                <a:gd name="T4" fmla="*/ 711 w 711"/>
                <a:gd name="T5" fmla="*/ 255 h 255"/>
                <a:gd name="T6" fmla="*/ 702 w 711"/>
                <a:gd name="T7" fmla="*/ 207 h 255"/>
                <a:gd name="T8" fmla="*/ 704 w 711"/>
                <a:gd name="T9" fmla="*/ 225 h 255"/>
                <a:gd name="T10" fmla="*/ 221 w 711"/>
                <a:gd name="T11" fmla="*/ 222 h 255"/>
                <a:gd name="T12" fmla="*/ 216 w 711"/>
                <a:gd name="T13" fmla="*/ 12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1"/>
                <a:gd name="T22" fmla="*/ 0 h 255"/>
                <a:gd name="T23" fmla="*/ 711 w 711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1" h="255">
                  <a:moveTo>
                    <a:pt x="0" y="0"/>
                  </a:moveTo>
                  <a:lnTo>
                    <a:pt x="9" y="251"/>
                  </a:lnTo>
                  <a:lnTo>
                    <a:pt x="711" y="255"/>
                  </a:lnTo>
                  <a:lnTo>
                    <a:pt x="702" y="207"/>
                  </a:lnTo>
                  <a:lnTo>
                    <a:pt x="704" y="225"/>
                  </a:lnTo>
                  <a:lnTo>
                    <a:pt x="221" y="222"/>
                  </a:lnTo>
                  <a:lnTo>
                    <a:pt x="216" y="12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61" name="Rectangle 33"/>
            <p:cNvSpPr>
              <a:spLocks noChangeArrowheads="1"/>
            </p:cNvSpPr>
            <p:nvPr/>
          </p:nvSpPr>
          <p:spPr bwMode="auto">
            <a:xfrm rot="10800000">
              <a:off x="468" y="1487"/>
              <a:ext cx="30" cy="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62" name="Rectangle 34"/>
            <p:cNvSpPr>
              <a:spLocks noChangeArrowheads="1"/>
            </p:cNvSpPr>
            <p:nvPr/>
          </p:nvSpPr>
          <p:spPr bwMode="auto">
            <a:xfrm rot="10800000">
              <a:off x="405" y="1435"/>
              <a:ext cx="30" cy="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6563" name="Rectangle 35"/>
            <p:cNvSpPr>
              <a:spLocks noChangeArrowheads="1"/>
            </p:cNvSpPr>
            <p:nvPr/>
          </p:nvSpPr>
          <p:spPr bwMode="auto">
            <a:xfrm rot="10800000">
              <a:off x="388" y="1530"/>
              <a:ext cx="30" cy="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</p:grpSp>
      <p:sp>
        <p:nvSpPr>
          <p:cNvPr id="77827" name="Rectangle 36"/>
          <p:cNvSpPr>
            <a:spLocks noChangeArrowheads="1"/>
          </p:cNvSpPr>
          <p:nvPr/>
        </p:nvSpPr>
        <p:spPr bwMode="auto">
          <a:xfrm rot="10800000">
            <a:off x="3559175" y="5083175"/>
            <a:ext cx="1314450" cy="419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7828" name="Text Box 37"/>
          <p:cNvSpPr txBox="1">
            <a:spLocks noChangeArrowheads="1"/>
          </p:cNvSpPr>
          <p:nvPr/>
        </p:nvSpPr>
        <p:spPr bwMode="auto">
          <a:xfrm rot="10800000">
            <a:off x="5360988" y="4664075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000000"/>
                </a:solidFill>
                <a:latin typeface="Times New Roman" charset="0"/>
              </a:rPr>
              <a:t>F7</a:t>
            </a:r>
          </a:p>
        </p:txBody>
      </p:sp>
      <p:sp useBgFill="1">
        <p:nvSpPr>
          <p:cNvPr id="77829" name="Rectangle 39"/>
          <p:cNvSpPr>
            <a:spLocks noChangeArrowheads="1"/>
          </p:cNvSpPr>
          <p:nvPr/>
        </p:nvSpPr>
        <p:spPr bwMode="auto">
          <a:xfrm rot="10800000">
            <a:off x="-138113" y="958850"/>
            <a:ext cx="9639301" cy="39052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 useBgFill="1">
        <p:nvSpPr>
          <p:cNvPr id="77830" name="Rectangle 40"/>
          <p:cNvSpPr>
            <a:spLocks noChangeArrowheads="1"/>
          </p:cNvSpPr>
          <p:nvPr/>
        </p:nvSpPr>
        <p:spPr bwMode="auto">
          <a:xfrm rot="10800000">
            <a:off x="8836025" y="873125"/>
            <a:ext cx="695325" cy="61245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 useBgFill="1">
        <p:nvSpPr>
          <p:cNvPr id="77831" name="Rectangle 41"/>
          <p:cNvSpPr>
            <a:spLocks noChangeArrowheads="1"/>
          </p:cNvSpPr>
          <p:nvPr/>
        </p:nvSpPr>
        <p:spPr bwMode="auto">
          <a:xfrm rot="10800000">
            <a:off x="-314325" y="952500"/>
            <a:ext cx="695325" cy="61245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7832" name="Oval 42"/>
          <p:cNvSpPr>
            <a:spLocks noChangeArrowheads="1"/>
          </p:cNvSpPr>
          <p:nvPr/>
        </p:nvSpPr>
        <p:spPr bwMode="auto">
          <a:xfrm>
            <a:off x="6011863" y="4868863"/>
            <a:ext cx="428625" cy="619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i="1">
                <a:solidFill>
                  <a:srgbClr val="000000"/>
                </a:solidFill>
                <a:latin typeface="Symbol" charset="0"/>
              </a:rPr>
              <a:t>g</a:t>
            </a:r>
          </a:p>
        </p:txBody>
      </p:sp>
      <p:sp>
        <p:nvSpPr>
          <p:cNvPr id="77833" name="Rectangle 44"/>
          <p:cNvSpPr>
            <a:spLocks noChangeArrowheads="1"/>
          </p:cNvSpPr>
          <p:nvPr/>
        </p:nvSpPr>
        <p:spPr bwMode="auto">
          <a:xfrm rot="10800000">
            <a:off x="5329238" y="4724400"/>
            <a:ext cx="406400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7834" name="Text Box 45"/>
          <p:cNvSpPr txBox="1">
            <a:spLocks noChangeArrowheads="1"/>
          </p:cNvSpPr>
          <p:nvPr/>
        </p:nvSpPr>
        <p:spPr bwMode="auto">
          <a:xfrm>
            <a:off x="5062538" y="4718050"/>
            <a:ext cx="88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77835" name="Text Box 46"/>
          <p:cNvSpPr txBox="1">
            <a:spLocks noChangeArrowheads="1"/>
          </p:cNvSpPr>
          <p:nvPr/>
        </p:nvSpPr>
        <p:spPr bwMode="auto">
          <a:xfrm>
            <a:off x="5453063" y="4554538"/>
            <a:ext cx="358775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000000"/>
                </a:solidFill>
                <a:latin typeface="Times New Roman" charset="0"/>
              </a:rPr>
              <a:t>F7</a:t>
            </a:r>
          </a:p>
        </p:txBody>
      </p:sp>
      <p:sp>
        <p:nvSpPr>
          <p:cNvPr id="77836" name="Text Box 47"/>
          <p:cNvSpPr txBox="1">
            <a:spLocks noChangeArrowheads="1"/>
          </p:cNvSpPr>
          <p:nvPr/>
        </p:nvSpPr>
        <p:spPr bwMode="auto">
          <a:xfrm>
            <a:off x="4065588" y="4303713"/>
            <a:ext cx="3603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000000"/>
                </a:solidFill>
                <a:latin typeface="Times New Roman" charset="0"/>
              </a:rPr>
              <a:t>F5</a:t>
            </a:r>
          </a:p>
        </p:txBody>
      </p:sp>
      <p:sp>
        <p:nvSpPr>
          <p:cNvPr id="77837" name="Text Box 48"/>
          <p:cNvSpPr txBox="1">
            <a:spLocks noChangeArrowheads="1"/>
          </p:cNvSpPr>
          <p:nvPr/>
        </p:nvSpPr>
        <p:spPr bwMode="auto">
          <a:xfrm>
            <a:off x="1760538" y="4605338"/>
            <a:ext cx="3603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000000"/>
                </a:solidFill>
                <a:latin typeface="Times New Roman" charset="0"/>
              </a:rPr>
              <a:t>F1</a:t>
            </a:r>
          </a:p>
        </p:txBody>
      </p:sp>
      <p:sp>
        <p:nvSpPr>
          <p:cNvPr id="77838" name="Text Box 49"/>
          <p:cNvSpPr txBox="1">
            <a:spLocks noChangeArrowheads="1"/>
          </p:cNvSpPr>
          <p:nvPr/>
        </p:nvSpPr>
        <p:spPr bwMode="auto">
          <a:xfrm>
            <a:off x="495300" y="3067050"/>
            <a:ext cx="57785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</a:rPr>
              <a:t>IRC</a:t>
            </a:r>
          </a:p>
        </p:txBody>
      </p:sp>
      <p:sp>
        <p:nvSpPr>
          <p:cNvPr id="77839" name="Text Box 50"/>
          <p:cNvSpPr txBox="1">
            <a:spLocks noChangeArrowheads="1"/>
          </p:cNvSpPr>
          <p:nvPr/>
        </p:nvSpPr>
        <p:spPr bwMode="auto">
          <a:xfrm>
            <a:off x="2193925" y="4664075"/>
            <a:ext cx="360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000000"/>
                </a:solidFill>
                <a:latin typeface="Times New Roman" charset="0"/>
              </a:rPr>
              <a:t>F2</a:t>
            </a:r>
          </a:p>
        </p:txBody>
      </p:sp>
      <p:sp>
        <p:nvSpPr>
          <p:cNvPr id="77840" name="Text Box 51"/>
          <p:cNvSpPr txBox="1">
            <a:spLocks noChangeArrowheads="1"/>
          </p:cNvSpPr>
          <p:nvPr/>
        </p:nvSpPr>
        <p:spPr bwMode="auto">
          <a:xfrm>
            <a:off x="6081713" y="4676775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000000"/>
                </a:solidFill>
                <a:latin typeface="Times New Roman" charset="0"/>
              </a:rPr>
              <a:t>F8</a:t>
            </a:r>
          </a:p>
        </p:txBody>
      </p:sp>
      <p:sp>
        <p:nvSpPr>
          <p:cNvPr id="77841" name="Text Box 52"/>
          <p:cNvSpPr txBox="1">
            <a:spLocks noChangeArrowheads="1"/>
          </p:cNvSpPr>
          <p:nvPr/>
        </p:nvSpPr>
        <p:spPr bwMode="auto">
          <a:xfrm>
            <a:off x="8174038" y="4014788"/>
            <a:ext cx="431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000000"/>
                </a:solidFill>
                <a:latin typeface="Times New Roman" charset="0"/>
              </a:rPr>
              <a:t>F11</a:t>
            </a:r>
          </a:p>
        </p:txBody>
      </p:sp>
      <p:sp>
        <p:nvSpPr>
          <p:cNvPr id="77842" name="Text Box 53"/>
          <p:cNvSpPr txBox="1">
            <a:spLocks noChangeArrowheads="1"/>
          </p:cNvSpPr>
          <p:nvPr/>
        </p:nvSpPr>
        <p:spPr bwMode="auto">
          <a:xfrm>
            <a:off x="2841625" y="4591050"/>
            <a:ext cx="360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000000"/>
                </a:solidFill>
                <a:latin typeface="Times New Roman" charset="0"/>
              </a:rPr>
              <a:t>F3</a:t>
            </a:r>
          </a:p>
        </p:txBody>
      </p:sp>
      <p:sp>
        <p:nvSpPr>
          <p:cNvPr id="77843" name="Text Box 54"/>
          <p:cNvSpPr txBox="1">
            <a:spLocks noChangeArrowheads="1"/>
          </p:cNvSpPr>
          <p:nvPr/>
        </p:nvSpPr>
        <p:spPr bwMode="auto">
          <a:xfrm>
            <a:off x="7021513" y="5181600"/>
            <a:ext cx="431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000000"/>
                </a:solidFill>
                <a:latin typeface="Times New Roman" charset="0"/>
              </a:rPr>
              <a:t>F12</a:t>
            </a:r>
          </a:p>
        </p:txBody>
      </p:sp>
      <p:sp>
        <p:nvSpPr>
          <p:cNvPr id="77844" name="Text Box 55"/>
          <p:cNvSpPr txBox="1">
            <a:spLocks noChangeArrowheads="1"/>
          </p:cNvSpPr>
          <p:nvPr/>
        </p:nvSpPr>
        <p:spPr bwMode="auto">
          <a:xfrm>
            <a:off x="1547813" y="3933825"/>
            <a:ext cx="13223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>
                <a:solidFill>
                  <a:srgbClr val="030305"/>
                </a:solidFill>
              </a:rPr>
              <a:t>Production</a:t>
            </a:r>
          </a:p>
          <a:p>
            <a:r>
              <a:rPr lang="en-US" altLang="ja-JP" sz="1600" b="1">
                <a:solidFill>
                  <a:srgbClr val="030305"/>
                </a:solidFill>
              </a:rPr>
              <a:t>Target</a:t>
            </a:r>
          </a:p>
        </p:txBody>
      </p:sp>
      <p:sp>
        <p:nvSpPr>
          <p:cNvPr id="77845" name="Text Box 56"/>
          <p:cNvSpPr txBox="1">
            <a:spLocks noChangeArrowheads="1"/>
          </p:cNvSpPr>
          <p:nvPr/>
        </p:nvSpPr>
        <p:spPr bwMode="auto">
          <a:xfrm>
            <a:off x="4238625" y="3062288"/>
            <a:ext cx="66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</a:rPr>
              <a:t>SRC</a:t>
            </a:r>
          </a:p>
        </p:txBody>
      </p:sp>
      <p:sp>
        <p:nvSpPr>
          <p:cNvPr id="77846" name="Rectangle 57"/>
          <p:cNvSpPr>
            <a:spLocks noChangeArrowheads="1"/>
          </p:cNvSpPr>
          <p:nvPr/>
        </p:nvSpPr>
        <p:spPr bwMode="auto">
          <a:xfrm rot="2052328">
            <a:off x="2771775" y="3860800"/>
            <a:ext cx="4318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7847" name="Line 58"/>
          <p:cNvSpPr>
            <a:spLocks noChangeShapeType="1"/>
          </p:cNvSpPr>
          <p:nvPr/>
        </p:nvSpPr>
        <p:spPr bwMode="auto">
          <a:xfrm rot="10800000" flipV="1">
            <a:off x="1328738" y="4221163"/>
            <a:ext cx="219075" cy="2428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48" name="Freeform 59"/>
          <p:cNvSpPr>
            <a:spLocks/>
          </p:cNvSpPr>
          <p:nvPr/>
        </p:nvSpPr>
        <p:spPr bwMode="auto">
          <a:xfrm>
            <a:off x="2782888" y="5232400"/>
            <a:ext cx="3332162" cy="422275"/>
          </a:xfrm>
          <a:custGeom>
            <a:avLst/>
            <a:gdLst>
              <a:gd name="T0" fmla="*/ 2147483647 w 2099"/>
              <a:gd name="T1" fmla="*/ 2147483647 h 266"/>
              <a:gd name="T2" fmla="*/ 2147483647 w 2099"/>
              <a:gd name="T3" fmla="*/ 2147483647 h 266"/>
              <a:gd name="T4" fmla="*/ 2147483647 w 2099"/>
              <a:gd name="T5" fmla="*/ 0 h 266"/>
              <a:gd name="T6" fmla="*/ 2147483647 w 2099"/>
              <a:gd name="T7" fmla="*/ 2147483647 h 266"/>
              <a:gd name="T8" fmla="*/ 2147483647 w 2099"/>
              <a:gd name="T9" fmla="*/ 2147483647 h 266"/>
              <a:gd name="T10" fmla="*/ 2147483647 w 2099"/>
              <a:gd name="T11" fmla="*/ 2147483647 h 2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9"/>
              <a:gd name="T19" fmla="*/ 0 h 266"/>
              <a:gd name="T20" fmla="*/ 2099 w 2099"/>
              <a:gd name="T21" fmla="*/ 266 h 2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9" h="266">
                <a:moveTo>
                  <a:pt x="2" y="266"/>
                </a:moveTo>
                <a:cubicBezTo>
                  <a:pt x="69" y="266"/>
                  <a:pt x="0" y="266"/>
                  <a:pt x="404" y="264"/>
                </a:cubicBezTo>
                <a:cubicBezTo>
                  <a:pt x="523" y="219"/>
                  <a:pt x="597" y="45"/>
                  <a:pt x="720" y="0"/>
                </a:cubicBezTo>
                <a:cubicBezTo>
                  <a:pt x="1140" y="2"/>
                  <a:pt x="720" y="0"/>
                  <a:pt x="1142" y="2"/>
                </a:cubicBezTo>
                <a:cubicBezTo>
                  <a:pt x="1261" y="46"/>
                  <a:pt x="1325" y="220"/>
                  <a:pt x="1432" y="264"/>
                </a:cubicBezTo>
                <a:cubicBezTo>
                  <a:pt x="1786" y="262"/>
                  <a:pt x="1960" y="258"/>
                  <a:pt x="2099" y="256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49" name="Freeform 60"/>
          <p:cNvSpPr>
            <a:spLocks/>
          </p:cNvSpPr>
          <p:nvPr/>
        </p:nvSpPr>
        <p:spPr bwMode="auto">
          <a:xfrm>
            <a:off x="6276975" y="4749800"/>
            <a:ext cx="2241550" cy="889000"/>
          </a:xfrm>
          <a:custGeom>
            <a:avLst/>
            <a:gdLst>
              <a:gd name="T0" fmla="*/ 0 w 1412"/>
              <a:gd name="T1" fmla="*/ 2147483647 h 560"/>
              <a:gd name="T2" fmla="*/ 2147483647 w 1412"/>
              <a:gd name="T3" fmla="*/ 2147483647 h 560"/>
              <a:gd name="T4" fmla="*/ 2147483647 w 1412"/>
              <a:gd name="T5" fmla="*/ 2147483647 h 560"/>
              <a:gd name="T6" fmla="*/ 2147483647 w 1412"/>
              <a:gd name="T7" fmla="*/ 0 h 560"/>
              <a:gd name="T8" fmla="*/ 0 60000 65536"/>
              <a:gd name="T9" fmla="*/ 0 60000 65536"/>
              <a:gd name="T10" fmla="*/ 0 60000 65536"/>
              <a:gd name="T11" fmla="*/ 0 60000 65536"/>
              <a:gd name="T12" fmla="*/ 0 w 1412"/>
              <a:gd name="T13" fmla="*/ 0 h 560"/>
              <a:gd name="T14" fmla="*/ 1412 w 1412"/>
              <a:gd name="T15" fmla="*/ 560 h 5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12" h="560">
                <a:moveTo>
                  <a:pt x="0" y="560"/>
                </a:moveTo>
                <a:cubicBezTo>
                  <a:pt x="354" y="558"/>
                  <a:pt x="30" y="548"/>
                  <a:pt x="212" y="560"/>
                </a:cubicBezTo>
                <a:cubicBezTo>
                  <a:pt x="484" y="320"/>
                  <a:pt x="796" y="160"/>
                  <a:pt x="972" y="16"/>
                </a:cubicBezTo>
                <a:cubicBezTo>
                  <a:pt x="1412" y="8"/>
                  <a:pt x="1314" y="3"/>
                  <a:pt x="1404" y="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50" name="Freeform 61"/>
          <p:cNvSpPr>
            <a:spLocks/>
          </p:cNvSpPr>
          <p:nvPr/>
        </p:nvSpPr>
        <p:spPr bwMode="auto">
          <a:xfrm>
            <a:off x="933450" y="4752975"/>
            <a:ext cx="1647825" cy="876300"/>
          </a:xfrm>
          <a:custGeom>
            <a:avLst/>
            <a:gdLst>
              <a:gd name="T0" fmla="*/ 0 w 1038"/>
              <a:gd name="T1" fmla="*/ 0 h 552"/>
              <a:gd name="T2" fmla="*/ 2147483647 w 1038"/>
              <a:gd name="T3" fmla="*/ 2147483647 h 552"/>
              <a:gd name="T4" fmla="*/ 2147483647 w 1038"/>
              <a:gd name="T5" fmla="*/ 2147483647 h 552"/>
              <a:gd name="T6" fmla="*/ 2147483647 w 1038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1038"/>
              <a:gd name="T13" fmla="*/ 0 h 552"/>
              <a:gd name="T14" fmla="*/ 1038 w 1038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8" h="552">
                <a:moveTo>
                  <a:pt x="0" y="0"/>
                </a:moveTo>
                <a:cubicBezTo>
                  <a:pt x="36" y="60"/>
                  <a:pt x="120" y="272"/>
                  <a:pt x="216" y="360"/>
                </a:cubicBezTo>
                <a:cubicBezTo>
                  <a:pt x="312" y="448"/>
                  <a:pt x="439" y="496"/>
                  <a:pt x="576" y="528"/>
                </a:cubicBezTo>
                <a:cubicBezTo>
                  <a:pt x="996" y="530"/>
                  <a:pt x="942" y="547"/>
                  <a:pt x="1038" y="552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77851" name="Group 65"/>
          <p:cNvGrpSpPr>
            <a:grpSpLocks/>
          </p:cNvGrpSpPr>
          <p:nvPr/>
        </p:nvGrpSpPr>
        <p:grpSpPr bwMode="auto">
          <a:xfrm>
            <a:off x="1041400" y="4221163"/>
            <a:ext cx="7689850" cy="1171575"/>
            <a:chOff x="656" y="2659"/>
            <a:chExt cx="4844" cy="738"/>
          </a:xfrm>
        </p:grpSpPr>
        <p:sp>
          <p:nvSpPr>
            <p:cNvPr id="77858" name="Freeform 66"/>
            <p:cNvSpPr>
              <a:spLocks/>
            </p:cNvSpPr>
            <p:nvPr/>
          </p:nvSpPr>
          <p:spPr bwMode="auto">
            <a:xfrm rot="10800000">
              <a:off x="656" y="2712"/>
              <a:ext cx="1039" cy="667"/>
            </a:xfrm>
            <a:custGeom>
              <a:avLst/>
              <a:gdLst>
                <a:gd name="T0" fmla="*/ 0 w 1039"/>
                <a:gd name="T1" fmla="*/ 264 h 667"/>
                <a:gd name="T2" fmla="*/ 373 w 1039"/>
                <a:gd name="T3" fmla="*/ 265 h 667"/>
                <a:gd name="T4" fmla="*/ 664 w 1039"/>
                <a:gd name="T5" fmla="*/ 459 h 667"/>
                <a:gd name="T6" fmla="*/ 821 w 1039"/>
                <a:gd name="T7" fmla="*/ 667 h 667"/>
                <a:gd name="T8" fmla="*/ 1039 w 1039"/>
                <a:gd name="T9" fmla="*/ 535 h 667"/>
                <a:gd name="T10" fmla="*/ 835 w 1039"/>
                <a:gd name="T11" fmla="*/ 246 h 667"/>
                <a:gd name="T12" fmla="*/ 450 w 1039"/>
                <a:gd name="T13" fmla="*/ 0 h 667"/>
                <a:gd name="T14" fmla="*/ 3 w 1039"/>
                <a:gd name="T15" fmla="*/ 0 h 667"/>
                <a:gd name="T16" fmla="*/ 0 w 1039"/>
                <a:gd name="T17" fmla="*/ 264 h 6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9"/>
                <a:gd name="T28" fmla="*/ 0 h 667"/>
                <a:gd name="T29" fmla="*/ 1039 w 1039"/>
                <a:gd name="T30" fmla="*/ 667 h 66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9" h="667">
                  <a:moveTo>
                    <a:pt x="0" y="264"/>
                  </a:moveTo>
                  <a:lnTo>
                    <a:pt x="373" y="265"/>
                  </a:lnTo>
                  <a:lnTo>
                    <a:pt x="664" y="459"/>
                  </a:lnTo>
                  <a:lnTo>
                    <a:pt x="821" y="667"/>
                  </a:lnTo>
                  <a:lnTo>
                    <a:pt x="1039" y="535"/>
                  </a:lnTo>
                  <a:lnTo>
                    <a:pt x="835" y="246"/>
                  </a:lnTo>
                  <a:lnTo>
                    <a:pt x="450" y="0"/>
                  </a:lnTo>
                  <a:lnTo>
                    <a:pt x="3" y="0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859" name="Freeform 67"/>
            <p:cNvSpPr>
              <a:spLocks/>
            </p:cNvSpPr>
            <p:nvPr/>
          </p:nvSpPr>
          <p:spPr bwMode="auto">
            <a:xfrm rot="10800000">
              <a:off x="1713" y="2889"/>
              <a:ext cx="1950" cy="502"/>
            </a:xfrm>
            <a:custGeom>
              <a:avLst/>
              <a:gdLst>
                <a:gd name="T0" fmla="*/ 0 w 1950"/>
                <a:gd name="T1" fmla="*/ 270 h 502"/>
                <a:gd name="T2" fmla="*/ 378 w 1950"/>
                <a:gd name="T3" fmla="*/ 270 h 502"/>
                <a:gd name="T4" fmla="*/ 740 w 1950"/>
                <a:gd name="T5" fmla="*/ 502 h 502"/>
                <a:gd name="T6" fmla="*/ 1244 w 1950"/>
                <a:gd name="T7" fmla="*/ 502 h 502"/>
                <a:gd name="T8" fmla="*/ 1596 w 1950"/>
                <a:gd name="T9" fmla="*/ 282 h 502"/>
                <a:gd name="T10" fmla="*/ 1950 w 1950"/>
                <a:gd name="T11" fmla="*/ 276 h 502"/>
                <a:gd name="T12" fmla="*/ 1944 w 1950"/>
                <a:gd name="T13" fmla="*/ 12 h 502"/>
                <a:gd name="T14" fmla="*/ 1482 w 1950"/>
                <a:gd name="T15" fmla="*/ 12 h 502"/>
                <a:gd name="T16" fmla="*/ 1172 w 1950"/>
                <a:gd name="T17" fmla="*/ 238 h 502"/>
                <a:gd name="T18" fmla="*/ 844 w 1950"/>
                <a:gd name="T19" fmla="*/ 238 h 502"/>
                <a:gd name="T20" fmla="*/ 450 w 1950"/>
                <a:gd name="T21" fmla="*/ 0 h 502"/>
                <a:gd name="T22" fmla="*/ 0 w 1950"/>
                <a:gd name="T23" fmla="*/ 0 h 502"/>
                <a:gd name="T24" fmla="*/ 0 w 1950"/>
                <a:gd name="T25" fmla="*/ 270 h 5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50"/>
                <a:gd name="T40" fmla="*/ 0 h 502"/>
                <a:gd name="T41" fmla="*/ 1950 w 1950"/>
                <a:gd name="T42" fmla="*/ 502 h 5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50" h="502">
                  <a:moveTo>
                    <a:pt x="0" y="270"/>
                  </a:moveTo>
                  <a:lnTo>
                    <a:pt x="378" y="270"/>
                  </a:lnTo>
                  <a:lnTo>
                    <a:pt x="740" y="502"/>
                  </a:lnTo>
                  <a:lnTo>
                    <a:pt x="1244" y="502"/>
                  </a:lnTo>
                  <a:lnTo>
                    <a:pt x="1596" y="282"/>
                  </a:lnTo>
                  <a:lnTo>
                    <a:pt x="1950" y="276"/>
                  </a:lnTo>
                  <a:lnTo>
                    <a:pt x="1944" y="12"/>
                  </a:lnTo>
                  <a:lnTo>
                    <a:pt x="1482" y="12"/>
                  </a:lnTo>
                  <a:lnTo>
                    <a:pt x="1172" y="238"/>
                  </a:lnTo>
                  <a:lnTo>
                    <a:pt x="844" y="238"/>
                  </a:lnTo>
                  <a:lnTo>
                    <a:pt x="450" y="0"/>
                  </a:lnTo>
                  <a:lnTo>
                    <a:pt x="0" y="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FFFF00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860" name="Freeform 68"/>
            <p:cNvSpPr>
              <a:spLocks/>
            </p:cNvSpPr>
            <p:nvPr/>
          </p:nvSpPr>
          <p:spPr bwMode="auto">
            <a:xfrm rot="10800000">
              <a:off x="3963" y="2659"/>
              <a:ext cx="1537" cy="738"/>
            </a:xfrm>
            <a:custGeom>
              <a:avLst/>
              <a:gdLst>
                <a:gd name="T0" fmla="*/ 0 w 1537"/>
                <a:gd name="T1" fmla="*/ 471 h 738"/>
                <a:gd name="T2" fmla="*/ 1 w 1537"/>
                <a:gd name="T3" fmla="*/ 738 h 738"/>
                <a:gd name="T4" fmla="*/ 582 w 1537"/>
                <a:gd name="T5" fmla="*/ 737 h 738"/>
                <a:gd name="T6" fmla="*/ 1369 w 1537"/>
                <a:gd name="T7" fmla="*/ 278 h 738"/>
                <a:gd name="T8" fmla="*/ 1537 w 1537"/>
                <a:gd name="T9" fmla="*/ 276 h 738"/>
                <a:gd name="T10" fmla="*/ 1537 w 1537"/>
                <a:gd name="T11" fmla="*/ 0 h 738"/>
                <a:gd name="T12" fmla="*/ 1348 w 1537"/>
                <a:gd name="T13" fmla="*/ 5 h 738"/>
                <a:gd name="T14" fmla="*/ 547 w 1537"/>
                <a:gd name="T15" fmla="*/ 473 h 738"/>
                <a:gd name="T16" fmla="*/ 0 w 1537"/>
                <a:gd name="T17" fmla="*/ 471 h 7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7"/>
                <a:gd name="T28" fmla="*/ 0 h 738"/>
                <a:gd name="T29" fmla="*/ 1537 w 1537"/>
                <a:gd name="T30" fmla="*/ 738 h 7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7" h="738">
                  <a:moveTo>
                    <a:pt x="0" y="471"/>
                  </a:moveTo>
                  <a:lnTo>
                    <a:pt x="1" y="738"/>
                  </a:lnTo>
                  <a:lnTo>
                    <a:pt x="582" y="737"/>
                  </a:lnTo>
                  <a:lnTo>
                    <a:pt x="1369" y="278"/>
                  </a:lnTo>
                  <a:lnTo>
                    <a:pt x="1537" y="276"/>
                  </a:lnTo>
                  <a:lnTo>
                    <a:pt x="1537" y="0"/>
                  </a:lnTo>
                  <a:lnTo>
                    <a:pt x="1348" y="5"/>
                  </a:lnTo>
                  <a:lnTo>
                    <a:pt x="547" y="473"/>
                  </a:lnTo>
                  <a:lnTo>
                    <a:pt x="0" y="471"/>
                  </a:lnTo>
                  <a:close/>
                </a:path>
              </a:pathLst>
            </a:custGeom>
            <a:solidFill>
              <a:srgbClr val="66FF33">
                <a:alpha val="3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7852" name="Text Box 62"/>
          <p:cNvSpPr txBox="1">
            <a:spLocks noChangeArrowheads="1"/>
          </p:cNvSpPr>
          <p:nvPr/>
        </p:nvSpPr>
        <p:spPr bwMode="auto">
          <a:xfrm>
            <a:off x="755650" y="5589588"/>
            <a:ext cx="141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</a:rPr>
              <a:t>1st stage</a:t>
            </a:r>
          </a:p>
          <a:p>
            <a:r>
              <a:rPr lang="ja-JP" altLang="en-US" sz="1800">
                <a:solidFill>
                  <a:srgbClr val="000000"/>
                </a:solidFill>
              </a:rPr>
              <a:t>　</a:t>
            </a:r>
            <a:r>
              <a:rPr lang="en-US" altLang="ja-JP" sz="1800">
                <a:solidFill>
                  <a:srgbClr val="000000"/>
                </a:solidFill>
              </a:rPr>
              <a:t>separation</a:t>
            </a:r>
          </a:p>
        </p:txBody>
      </p:sp>
      <p:sp>
        <p:nvSpPr>
          <p:cNvPr id="77853" name="Text Box 63"/>
          <p:cNvSpPr txBox="1">
            <a:spLocks noChangeArrowheads="1"/>
          </p:cNvSpPr>
          <p:nvPr/>
        </p:nvSpPr>
        <p:spPr bwMode="auto">
          <a:xfrm>
            <a:off x="3671888" y="5805488"/>
            <a:ext cx="1198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</a:rPr>
              <a:t>2nd stage</a:t>
            </a:r>
          </a:p>
          <a:p>
            <a:r>
              <a:rPr lang="en-US" altLang="ja-JP" sz="1800">
                <a:solidFill>
                  <a:srgbClr val="000000"/>
                </a:solidFill>
              </a:rPr>
              <a:t>analysis </a:t>
            </a:r>
          </a:p>
        </p:txBody>
      </p:sp>
      <p:sp>
        <p:nvSpPr>
          <p:cNvPr id="77854" name="Text Box 64"/>
          <p:cNvSpPr txBox="1">
            <a:spLocks noChangeArrowheads="1"/>
          </p:cNvSpPr>
          <p:nvPr/>
        </p:nvSpPr>
        <p:spPr bwMode="auto">
          <a:xfrm>
            <a:off x="6477000" y="5791200"/>
            <a:ext cx="204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</a:rPr>
              <a:t>ZeroDegree</a:t>
            </a:r>
          </a:p>
          <a:p>
            <a:r>
              <a:rPr lang="en-US" altLang="ja-JP" sz="1800">
                <a:solidFill>
                  <a:srgbClr val="000000"/>
                </a:solidFill>
              </a:rPr>
              <a:t>analysis of 2ndary</a:t>
            </a:r>
          </a:p>
          <a:p>
            <a:r>
              <a:rPr lang="en-US" altLang="ja-JP" sz="1800">
                <a:solidFill>
                  <a:srgbClr val="000000"/>
                </a:solidFill>
              </a:rPr>
              <a:t>reaction products</a:t>
            </a:r>
          </a:p>
        </p:txBody>
      </p:sp>
      <p:sp>
        <p:nvSpPr>
          <p:cNvPr id="68" name="テキスト ボックス 67"/>
          <p:cNvSpPr txBox="1">
            <a:spLocks noChangeArrowheads="1"/>
          </p:cNvSpPr>
          <p:nvPr/>
        </p:nvSpPr>
        <p:spPr bwMode="auto">
          <a:xfrm>
            <a:off x="-24863" y="0"/>
            <a:ext cx="9168863" cy="4616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ym typeface="Wingdings" charset="0"/>
              </a:rPr>
              <a:t>Secondary reaction studies with </a:t>
            </a:r>
            <a:r>
              <a:rPr lang="en-US" altLang="ja-JP" dirty="0" err="1" smtClean="0">
                <a:sym typeface="Wingdings" charset="0"/>
              </a:rPr>
              <a:t>ZeroDegree</a:t>
            </a:r>
            <a:r>
              <a:rPr lang="en-US" altLang="ja-JP" dirty="0" smtClean="0">
                <a:sym typeface="Wingdings" charset="0"/>
              </a:rPr>
              <a:t> </a:t>
            </a:r>
            <a:endParaRPr lang="ja-JP" altLang="en-US" dirty="0"/>
          </a:p>
        </p:txBody>
      </p:sp>
      <p:cxnSp>
        <p:nvCxnSpPr>
          <p:cNvPr id="70" name="直線コネクタ 69"/>
          <p:cNvCxnSpPr/>
          <p:nvPr/>
        </p:nvCxnSpPr>
        <p:spPr>
          <a:xfrm>
            <a:off x="5360988" y="3816350"/>
            <a:ext cx="584200" cy="396875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857" name="テキスト ボックス 71"/>
          <p:cNvSpPr txBox="1">
            <a:spLocks noChangeArrowheads="1"/>
          </p:cNvSpPr>
          <p:nvPr/>
        </p:nvSpPr>
        <p:spPr bwMode="auto">
          <a:xfrm>
            <a:off x="4905375" y="3448050"/>
            <a:ext cx="199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9C6B"/>
                </a:solidFill>
              </a:rPr>
              <a:t>photo (next page)</a:t>
            </a:r>
            <a:endParaRPr lang="ja-JP" altLang="en-US" sz="1800">
              <a:solidFill>
                <a:srgbClr val="FF9C6B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71438"/>
            <a:ext cx="8612188" cy="520700"/>
          </a:xfrm>
        </p:spPr>
        <p:txBody>
          <a:bodyPr/>
          <a:lstStyle/>
          <a:p>
            <a:pPr algn="l"/>
            <a:r>
              <a:rPr lang="en-US" altLang="ja-JP" sz="2400" dirty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Secondary Beam </a:t>
            </a:r>
            <a:r>
              <a:rPr lang="en-US" altLang="ja-JP" sz="2400" dirty="0" smtClean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Intensity with primary </a:t>
            </a:r>
            <a:r>
              <a:rPr lang="en-US" altLang="ja-JP" sz="2400" baseline="30000" dirty="0" smtClean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48</a:t>
            </a:r>
            <a:r>
              <a:rPr lang="en-US" altLang="ja-JP" sz="2400" dirty="0" smtClean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Ca beams (2009)</a:t>
            </a:r>
            <a:endParaRPr lang="ja-JP" altLang="en-US" sz="2400" dirty="0">
              <a:solidFill>
                <a:srgbClr val="FF79F6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520700" y="1357313"/>
            <a:ext cx="6908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Present </a:t>
            </a:r>
            <a:r>
              <a:rPr lang="en-US" altLang="ja-JP" sz="16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(</a:t>
            </a:r>
            <a:r>
              <a:rPr lang="en-US" altLang="ja-JP" sz="1600" dirty="0" err="1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BigRIPS</a:t>
            </a:r>
            <a:r>
              <a:rPr lang="en-US" altLang="ja-JP" sz="16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)	Previous (RIPS)	</a:t>
            </a:r>
            <a:r>
              <a:rPr lang="en-US" altLang="ja-JP" sz="16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gain</a:t>
            </a:r>
            <a:endParaRPr lang="en-US" altLang="ja-JP" sz="1600" dirty="0">
              <a:solidFill>
                <a:srgbClr val="FFFFFF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22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	</a:t>
            </a:r>
            <a:r>
              <a:rPr lang="ja-JP" altLang="en-US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　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10 cps		6 </a:t>
            </a:r>
            <a:r>
              <a:rPr lang="en-US" altLang="ja-JP" sz="2000" dirty="0" err="1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mcps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	</a:t>
            </a:r>
            <a:r>
              <a:rPr lang="en-US" altLang="ja-JP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Helvetica"/>
                <a:ea typeface="ＭＳ Ｐゴシック" pitchFamily="-107" charset="-128"/>
                <a:cs typeface="Helvetica"/>
              </a:rPr>
              <a:t>1,700 </a:t>
            </a:r>
            <a:r>
              <a:rPr lang="en-US" altLang="ja-JP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Helvetica"/>
                <a:ea typeface="ＭＳ Ｐゴシック" pitchFamily="-107" charset="-128"/>
                <a:cs typeface="Helvetica"/>
                <a:sym typeface="Wingdings"/>
              </a:rPr>
              <a:t> 3,600 (2012)</a:t>
            </a:r>
            <a:endParaRPr lang="en-US" altLang="ja-JP" sz="2000" dirty="0">
              <a:solidFill>
                <a:schemeClr val="accent2">
                  <a:lumMod val="20000"/>
                  <a:lumOff val="80000"/>
                </a:schemeClr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30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Ne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300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	0.2 cps			</a:t>
            </a:r>
            <a:r>
              <a:rPr lang="en-US" altLang="ja-JP" sz="2000" dirty="0">
                <a:solidFill>
                  <a:srgbClr val="FFFAE7"/>
                </a:solidFill>
                <a:latin typeface="Helvetica"/>
                <a:ea typeface="ＭＳ Ｐゴシック" pitchFamily="-107" charset="-128"/>
                <a:cs typeface="Helvetica"/>
              </a:rPr>
              <a:t>1,500</a:t>
            </a: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latin typeface="Helvetica"/>
                <a:ea typeface="ＭＳ Ｐゴシック" pitchFamily="-107" charset="-128"/>
                <a:cs typeface="Helvetica"/>
              </a:rPr>
              <a:t>31</a:t>
            </a:r>
            <a:r>
              <a:rPr lang="en-US" altLang="ja-JP" sz="2000" dirty="0">
                <a:latin typeface="Helvetica"/>
                <a:ea typeface="ＭＳ Ｐゴシック" pitchFamily="-107" charset="-128"/>
                <a:cs typeface="Helvetica"/>
              </a:rPr>
              <a:t>Ne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10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	20 c/4days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FFAE7"/>
                </a:solidFill>
                <a:latin typeface="Helvetica"/>
                <a:ea typeface="ＭＳ Ｐゴシック" pitchFamily="-107" charset="-128"/>
                <a:cs typeface="Helvetica"/>
              </a:rPr>
              <a:t>1.7x10</a:t>
            </a:r>
            <a:r>
              <a:rPr lang="en-US" altLang="ja-JP" sz="2000" baseline="30000" dirty="0" smtClean="0">
                <a:solidFill>
                  <a:srgbClr val="FFFAE7"/>
                </a:solidFill>
                <a:latin typeface="Helvetica"/>
                <a:ea typeface="ＭＳ Ｐゴシック" pitchFamily="-107" charset="-128"/>
                <a:cs typeface="Helvetica"/>
              </a:rPr>
              <a:t>5</a:t>
            </a:r>
            <a:endParaRPr lang="en-US" altLang="ja-JP" sz="2000" baseline="30000" dirty="0">
              <a:solidFill>
                <a:srgbClr val="FFFAE7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32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Ne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5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</a:t>
            </a: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42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Si	</a:t>
            </a:r>
            <a:r>
              <a:rPr lang="ja-JP" altLang="en-US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　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15 cps	</a:t>
            </a:r>
          </a:p>
        </p:txBody>
      </p:sp>
      <p:sp>
        <p:nvSpPr>
          <p:cNvPr id="83971" name="テキスト ボックス 3"/>
          <p:cNvSpPr txBox="1">
            <a:spLocks noChangeArrowheads="1"/>
          </p:cNvSpPr>
          <p:nvPr/>
        </p:nvSpPr>
        <p:spPr bwMode="auto">
          <a:xfrm>
            <a:off x="8535988" y="6550025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8BAB7D"/>
                </a:solidFill>
                <a:latin typeface="Helvetica" charset="0"/>
                <a:cs typeface="Helvetica" charset="0"/>
              </a:rPr>
              <a:t>Aoi</a:t>
            </a:r>
            <a:endParaRPr lang="ja-JP" altLang="en-US" sz="1400">
              <a:solidFill>
                <a:srgbClr val="8BAB7D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2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71438"/>
            <a:ext cx="8612188" cy="520700"/>
          </a:xfrm>
        </p:spPr>
        <p:txBody>
          <a:bodyPr/>
          <a:lstStyle/>
          <a:p>
            <a:pPr algn="l"/>
            <a:r>
              <a:rPr lang="en-US" altLang="ja-JP" sz="2400" dirty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Secondary Beam </a:t>
            </a:r>
            <a:r>
              <a:rPr lang="en-US" altLang="ja-JP" sz="2400" dirty="0" smtClean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Intensity with primary </a:t>
            </a:r>
            <a:r>
              <a:rPr lang="en-US" altLang="ja-JP" sz="2400" baseline="30000" dirty="0" smtClean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48</a:t>
            </a:r>
            <a:r>
              <a:rPr lang="en-US" altLang="ja-JP" sz="2400" dirty="0" smtClean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Ca beams (2009)</a:t>
            </a:r>
            <a:endParaRPr lang="ja-JP" altLang="en-US" sz="2400" dirty="0">
              <a:solidFill>
                <a:srgbClr val="FF79F6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520700" y="1357313"/>
            <a:ext cx="6908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Present </a:t>
            </a:r>
            <a:r>
              <a:rPr lang="en-US" altLang="ja-JP" sz="16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(</a:t>
            </a:r>
            <a:r>
              <a:rPr lang="en-US" altLang="ja-JP" sz="1600" dirty="0" err="1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BigRIPS</a:t>
            </a:r>
            <a:r>
              <a:rPr lang="en-US" altLang="ja-JP" sz="16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)	Previous (RIPS)	</a:t>
            </a:r>
            <a:r>
              <a:rPr lang="en-US" altLang="ja-JP" sz="16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gain</a:t>
            </a:r>
            <a:endParaRPr lang="en-US" altLang="ja-JP" sz="1600" dirty="0">
              <a:solidFill>
                <a:srgbClr val="FFFFFF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22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	</a:t>
            </a:r>
            <a:r>
              <a:rPr lang="ja-JP" altLang="en-US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　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10 cps		6 </a:t>
            </a:r>
            <a:r>
              <a:rPr lang="en-US" altLang="ja-JP" sz="2000" dirty="0" err="1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mcps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	</a:t>
            </a:r>
            <a:r>
              <a:rPr lang="en-US" altLang="ja-JP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Helvetica"/>
                <a:ea typeface="ＭＳ Ｐゴシック" pitchFamily="-107" charset="-128"/>
                <a:cs typeface="Helvetica"/>
              </a:rPr>
              <a:t>1,700 </a:t>
            </a:r>
            <a:r>
              <a:rPr lang="en-US" altLang="ja-JP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Helvetica"/>
                <a:ea typeface="ＭＳ Ｐゴシック" pitchFamily="-107" charset="-128"/>
                <a:cs typeface="Helvetica"/>
                <a:sym typeface="Wingdings"/>
              </a:rPr>
              <a:t> 3,600 (2012)</a:t>
            </a:r>
            <a:endParaRPr lang="en-US" altLang="ja-JP" sz="2000" dirty="0">
              <a:solidFill>
                <a:schemeClr val="accent2">
                  <a:lumMod val="20000"/>
                  <a:lumOff val="80000"/>
                </a:schemeClr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30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Ne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300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	0.2 cps			</a:t>
            </a:r>
            <a:r>
              <a:rPr lang="en-US" altLang="ja-JP" sz="2000" dirty="0">
                <a:solidFill>
                  <a:srgbClr val="FFFAE7"/>
                </a:solidFill>
                <a:latin typeface="Helvetica"/>
                <a:ea typeface="ＭＳ Ｐゴシック" pitchFamily="-107" charset="-128"/>
                <a:cs typeface="Helvetica"/>
              </a:rPr>
              <a:t>1,500</a:t>
            </a: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31</a:t>
            </a:r>
            <a:r>
              <a:rPr lang="en-US" altLang="ja-JP" sz="2000" dirty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Ne	</a:t>
            </a:r>
            <a:r>
              <a:rPr lang="en-US" altLang="ja-JP" sz="2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10 </a:t>
            </a:r>
            <a:r>
              <a:rPr lang="en-US" altLang="ja-JP" sz="2000" dirty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cps		20 c/4days	</a:t>
            </a:r>
            <a:r>
              <a:rPr lang="en-US" altLang="ja-JP" sz="2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	1.7x10</a:t>
            </a:r>
            <a:r>
              <a:rPr lang="en-US" altLang="ja-JP" sz="2000" baseline="30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5</a:t>
            </a:r>
            <a:endParaRPr lang="en-US" altLang="ja-JP" sz="2000" baseline="30000" dirty="0">
              <a:solidFill>
                <a:srgbClr val="FFFF00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32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Ne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5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</a:t>
            </a: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42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Si	</a:t>
            </a:r>
            <a:r>
              <a:rPr lang="ja-JP" altLang="en-US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　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15 cps	</a:t>
            </a:r>
          </a:p>
        </p:txBody>
      </p:sp>
      <p:sp>
        <p:nvSpPr>
          <p:cNvPr id="83971" name="テキスト ボックス 3"/>
          <p:cNvSpPr txBox="1">
            <a:spLocks noChangeArrowheads="1"/>
          </p:cNvSpPr>
          <p:nvPr/>
        </p:nvSpPr>
        <p:spPr bwMode="auto">
          <a:xfrm>
            <a:off x="8535988" y="6550025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8BAB7D"/>
                </a:solidFill>
                <a:latin typeface="Helvetica" charset="0"/>
                <a:cs typeface="Helvetica" charset="0"/>
              </a:rPr>
              <a:t>Aoi</a:t>
            </a:r>
            <a:endParaRPr lang="ja-JP" altLang="en-US" sz="1400">
              <a:solidFill>
                <a:srgbClr val="8BAB7D"/>
              </a:solidFill>
              <a:latin typeface="Helvetica" charset="0"/>
              <a:cs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71438"/>
            <a:ext cx="8612188" cy="520700"/>
          </a:xfrm>
        </p:spPr>
        <p:txBody>
          <a:bodyPr/>
          <a:lstStyle/>
          <a:p>
            <a:pPr algn="l"/>
            <a:r>
              <a:rPr lang="en-US" altLang="ja-JP" sz="2400" dirty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Secondary Beam </a:t>
            </a:r>
            <a:r>
              <a:rPr lang="en-US" altLang="ja-JP" sz="2400" dirty="0" smtClean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Intensity with primary </a:t>
            </a:r>
            <a:r>
              <a:rPr lang="en-US" altLang="ja-JP" sz="2400" baseline="30000" dirty="0" smtClean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48</a:t>
            </a:r>
            <a:r>
              <a:rPr lang="en-US" altLang="ja-JP" sz="2400" dirty="0" smtClean="0">
                <a:solidFill>
                  <a:srgbClr val="FF79F6"/>
                </a:solidFill>
                <a:latin typeface="Helvetica"/>
                <a:ea typeface="ＭＳ Ｐゴシック" charset="0"/>
                <a:cs typeface="Helvetica"/>
              </a:rPr>
              <a:t>Ca beams (2009)</a:t>
            </a:r>
            <a:endParaRPr lang="ja-JP" altLang="en-US" sz="2400" dirty="0">
              <a:solidFill>
                <a:srgbClr val="FF79F6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520700" y="1357313"/>
            <a:ext cx="6908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Present </a:t>
            </a:r>
            <a:r>
              <a:rPr lang="en-US" altLang="ja-JP" sz="16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(</a:t>
            </a:r>
            <a:r>
              <a:rPr lang="en-US" altLang="ja-JP" sz="1600" dirty="0" err="1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BigRIPS</a:t>
            </a:r>
            <a:r>
              <a:rPr lang="en-US" altLang="ja-JP" sz="16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)	Previous (RIPS)	</a:t>
            </a:r>
            <a:r>
              <a:rPr lang="en-US" altLang="ja-JP" sz="16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gain</a:t>
            </a:r>
            <a:endParaRPr lang="en-US" altLang="ja-JP" sz="1600" dirty="0">
              <a:solidFill>
                <a:srgbClr val="FFFFFF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22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	</a:t>
            </a:r>
            <a:r>
              <a:rPr lang="ja-JP" altLang="en-US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　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10 cps		6 </a:t>
            </a:r>
            <a:r>
              <a:rPr lang="en-US" altLang="ja-JP" sz="2000" dirty="0" err="1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mcps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		</a:t>
            </a:r>
            <a:r>
              <a:rPr lang="en-US" altLang="ja-JP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Helvetica"/>
                <a:ea typeface="ＭＳ Ｐゴシック" pitchFamily="-107" charset="-128"/>
                <a:cs typeface="Helvetica"/>
              </a:rPr>
              <a:t>1,700 </a:t>
            </a:r>
            <a:r>
              <a:rPr lang="en-US" altLang="ja-JP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Helvetica"/>
                <a:ea typeface="ＭＳ Ｐゴシック" pitchFamily="-107" charset="-128"/>
                <a:cs typeface="Helvetica"/>
                <a:sym typeface="Wingdings"/>
              </a:rPr>
              <a:t> 3,600 (2012)</a:t>
            </a:r>
            <a:endParaRPr lang="en-US" altLang="ja-JP" sz="2000" dirty="0">
              <a:solidFill>
                <a:schemeClr val="accent2">
                  <a:lumMod val="20000"/>
                  <a:lumOff val="80000"/>
                </a:schemeClr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30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Ne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300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	0.2 cps			</a:t>
            </a:r>
            <a:r>
              <a:rPr lang="en-US" altLang="ja-JP" sz="2000" dirty="0">
                <a:solidFill>
                  <a:srgbClr val="FFFAE7"/>
                </a:solidFill>
                <a:latin typeface="Helvetica"/>
                <a:ea typeface="ＭＳ Ｐゴシック" pitchFamily="-107" charset="-128"/>
                <a:cs typeface="Helvetica"/>
              </a:rPr>
              <a:t>1,500</a:t>
            </a: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latin typeface="Helvetica"/>
                <a:ea typeface="ＭＳ Ｐゴシック" pitchFamily="-107" charset="-128"/>
                <a:cs typeface="Helvetica"/>
              </a:rPr>
              <a:t>31</a:t>
            </a:r>
            <a:r>
              <a:rPr lang="en-US" altLang="ja-JP" sz="2000" dirty="0">
                <a:latin typeface="Helvetica"/>
                <a:ea typeface="ＭＳ Ｐゴシック" pitchFamily="-107" charset="-128"/>
                <a:cs typeface="Helvetica"/>
              </a:rPr>
              <a:t>Ne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10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cps		20 c/4days	</a:t>
            </a:r>
            <a:r>
              <a:rPr lang="en-US" altLang="ja-JP" sz="2000" dirty="0" smtClean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FFFAE7"/>
                </a:solidFill>
                <a:latin typeface="Helvetica"/>
                <a:ea typeface="ＭＳ Ｐゴシック" pitchFamily="-107" charset="-128"/>
                <a:cs typeface="Helvetica"/>
              </a:rPr>
              <a:t>1.7x10</a:t>
            </a:r>
            <a:r>
              <a:rPr lang="en-US" altLang="ja-JP" sz="2000" baseline="30000" dirty="0" smtClean="0">
                <a:solidFill>
                  <a:srgbClr val="FFFAE7"/>
                </a:solidFill>
                <a:latin typeface="Helvetica"/>
                <a:ea typeface="ＭＳ Ｐゴシック" pitchFamily="-107" charset="-128"/>
                <a:cs typeface="Helvetica"/>
              </a:rPr>
              <a:t>5</a:t>
            </a:r>
            <a:endParaRPr lang="en-US" altLang="ja-JP" sz="2000" baseline="30000" dirty="0">
              <a:solidFill>
                <a:srgbClr val="FFFAE7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 smtClean="0">
                <a:latin typeface="Helvetica"/>
                <a:ea typeface="ＭＳ Ｐゴシック" pitchFamily="-107" charset="-128"/>
                <a:cs typeface="Helvetica"/>
              </a:rPr>
              <a:t>32</a:t>
            </a:r>
            <a:r>
              <a:rPr lang="en-US" altLang="ja-JP" sz="2000" dirty="0" smtClean="0">
                <a:latin typeface="Helvetica"/>
                <a:ea typeface="ＭＳ Ｐゴシック" pitchFamily="-107" charset="-128"/>
                <a:cs typeface="Helvetica"/>
              </a:rPr>
              <a:t>Ne</a:t>
            </a:r>
            <a:r>
              <a:rPr lang="en-US" altLang="ja-JP" sz="2000" dirty="0"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 smtClean="0">
                <a:latin typeface="Helvetica"/>
                <a:ea typeface="ＭＳ Ｐゴシック" pitchFamily="-107" charset="-128"/>
                <a:cs typeface="Helvetica"/>
              </a:rPr>
              <a:t>5 </a:t>
            </a:r>
            <a:r>
              <a:rPr lang="en-US" altLang="ja-JP" sz="2000" dirty="0">
                <a:latin typeface="Helvetica"/>
                <a:ea typeface="ＭＳ Ｐゴシック" pitchFamily="-107" charset="-128"/>
                <a:cs typeface="Helvetica"/>
              </a:rPr>
              <a:t>cps	</a:t>
            </a: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/>
                <a:ea typeface="ＭＳ Ｐゴシック" pitchFamily="-107" charset="-128"/>
                <a:cs typeface="Helvetica"/>
              </a:rPr>
              <a:t>42</a:t>
            </a:r>
            <a:r>
              <a:rPr lang="en-US" altLang="ja-JP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/>
                <a:ea typeface="ＭＳ Ｐゴシック" pitchFamily="-107" charset="-128"/>
                <a:cs typeface="Helvetica"/>
              </a:rPr>
              <a:t>Si	</a:t>
            </a:r>
            <a:r>
              <a:rPr lang="ja-JP" alt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/>
                <a:ea typeface="ＭＳ Ｐゴシック" pitchFamily="-107" charset="-128"/>
                <a:cs typeface="Helvetica"/>
              </a:rPr>
              <a:t>　</a:t>
            </a:r>
            <a:r>
              <a:rPr lang="en-US" altLang="ja-JP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/>
                <a:ea typeface="ＭＳ Ｐゴシック" pitchFamily="-107" charset="-128"/>
                <a:cs typeface="Helvetica"/>
              </a:rPr>
              <a:t>	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ＭＳ Ｐゴシック" pitchFamily="-107" charset="-128"/>
                <a:cs typeface="Helvetica"/>
              </a:rPr>
              <a:t>15 cps	</a:t>
            </a:r>
            <a:endParaRPr lang="en-US" altLang="ja-JP" sz="2000" dirty="0" smtClean="0">
              <a:solidFill>
                <a:srgbClr val="FFFFFF"/>
              </a:solidFill>
              <a:latin typeface="Helvetica"/>
              <a:ea typeface="ＭＳ Ｐゴシック" pitchFamily="-107" charset="-128"/>
              <a:cs typeface="Helvetica"/>
            </a:endParaRPr>
          </a:p>
          <a:p>
            <a:pPr fontAlgn="ctr">
              <a:spcBef>
                <a:spcPct val="50000"/>
              </a:spcBef>
              <a:defRPr/>
            </a:pPr>
            <a:r>
              <a:rPr lang="en-US" altLang="ja-JP" sz="2000" baseline="30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44</a:t>
            </a:r>
            <a:r>
              <a:rPr lang="en-US" altLang="ja-JP" sz="2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Si		4x10</a:t>
            </a:r>
            <a:r>
              <a:rPr lang="en-US" altLang="ja-JP" sz="2000" baseline="30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4</a:t>
            </a:r>
            <a:r>
              <a:rPr lang="en-US" altLang="ja-JP" sz="2000" dirty="0" smtClean="0">
                <a:solidFill>
                  <a:srgbClr val="FFFF00"/>
                </a:solidFill>
                <a:latin typeface="Helvetica"/>
                <a:ea typeface="ＭＳ Ｐゴシック" pitchFamily="-107" charset="-128"/>
                <a:cs typeface="Helvetica"/>
              </a:rPr>
              <a:t> cps</a:t>
            </a:r>
            <a:endParaRPr lang="en-US" altLang="ja-JP" sz="2000" dirty="0">
              <a:solidFill>
                <a:srgbClr val="FFFF00"/>
              </a:solidFill>
              <a:latin typeface="Helvetica"/>
              <a:ea typeface="ＭＳ Ｐゴシック" pitchFamily="-107" charset="-128"/>
              <a:cs typeface="Helvetica"/>
            </a:endParaRPr>
          </a:p>
        </p:txBody>
      </p:sp>
      <p:sp>
        <p:nvSpPr>
          <p:cNvPr id="83971" name="テキスト ボックス 3"/>
          <p:cNvSpPr txBox="1">
            <a:spLocks noChangeArrowheads="1"/>
          </p:cNvSpPr>
          <p:nvPr/>
        </p:nvSpPr>
        <p:spPr bwMode="auto">
          <a:xfrm>
            <a:off x="8535988" y="6550025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8BAB7D"/>
                </a:solidFill>
                <a:latin typeface="Helvetica" charset="0"/>
                <a:cs typeface="Helvetica" charset="0"/>
              </a:rPr>
              <a:t>Aoi</a:t>
            </a:r>
            <a:endParaRPr lang="ja-JP" altLang="en-US" sz="1400">
              <a:solidFill>
                <a:srgbClr val="8BAB7D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0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図 4" descr="fig1_facil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0518">
            <a:off x="1620838" y="84138"/>
            <a:ext cx="4518025" cy="802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5011738" y="2544763"/>
            <a:ext cx="3727450" cy="7651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 smtClean="0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9637" name="テキスト ボックス 5"/>
          <p:cNvSpPr txBox="1">
            <a:spLocks noChangeArrowheads="1"/>
          </p:cNvSpPr>
          <p:nvPr/>
        </p:nvSpPr>
        <p:spPr bwMode="auto">
          <a:xfrm>
            <a:off x="5011738" y="2620963"/>
            <a:ext cx="808037" cy="4156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mtClean="0">
                <a:solidFill>
                  <a:srgbClr val="7F7F7F"/>
                </a:solidFill>
                <a:latin typeface="Calibri" charset="0"/>
                <a:ea typeface="MS PGothic" charset="0"/>
                <a:cs typeface="MS PGothic" charset="0"/>
              </a:rPr>
              <a:t>2009</a:t>
            </a:r>
          </a:p>
          <a:p>
            <a:pPr eaLnBrk="1" hangingPunct="1"/>
            <a:endParaRPr lang="en-US" altLang="ja-JP" smtClean="0">
              <a:solidFill>
                <a:srgbClr val="7F7F7F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altLang="ja-JP" smtClean="0">
                <a:solidFill>
                  <a:srgbClr val="7F7F7F"/>
                </a:solidFill>
                <a:latin typeface="Calibri" charset="0"/>
                <a:ea typeface="MS PGothic" charset="0"/>
                <a:cs typeface="MS PGothic" charset="0"/>
              </a:rPr>
              <a:t>2010</a:t>
            </a:r>
          </a:p>
          <a:p>
            <a:pPr eaLnBrk="1" hangingPunct="1"/>
            <a:endParaRPr lang="en-US" altLang="ja-JP" smtClean="0">
              <a:solidFill>
                <a:srgbClr val="7F7F7F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altLang="ja-JP" smtClean="0">
                <a:solidFill>
                  <a:srgbClr val="7F7F7F"/>
                </a:solidFill>
                <a:latin typeface="Calibri" charset="0"/>
                <a:ea typeface="MS PGothic" charset="0"/>
                <a:cs typeface="MS PGothic" charset="0"/>
              </a:rPr>
              <a:t>2011</a:t>
            </a:r>
          </a:p>
          <a:p>
            <a:pPr eaLnBrk="1" hangingPunct="1"/>
            <a:endParaRPr lang="en-US" altLang="ja-JP" smtClean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altLang="ja-JP" smtClean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2012</a:t>
            </a:r>
          </a:p>
          <a:p>
            <a:pPr eaLnBrk="1" hangingPunct="1"/>
            <a:endParaRPr lang="en-US" altLang="ja-JP" smtClean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altLang="ja-JP" smtClean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2013</a:t>
            </a:r>
          </a:p>
          <a:p>
            <a:pPr eaLnBrk="1" hangingPunct="1"/>
            <a:endParaRPr lang="en-US" altLang="ja-JP" smtClean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US" altLang="ja-JP" smtClean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2014</a:t>
            </a:r>
          </a:p>
        </p:txBody>
      </p:sp>
      <p:sp>
        <p:nvSpPr>
          <p:cNvPr id="69638" name="テキスト ボックス 6"/>
          <p:cNvSpPr txBox="1">
            <a:spLocks noChangeArrowheads="1"/>
          </p:cNvSpPr>
          <p:nvPr/>
        </p:nvSpPr>
        <p:spPr bwMode="auto">
          <a:xfrm>
            <a:off x="5921375" y="2660650"/>
            <a:ext cx="23685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 smtClean="0">
                <a:solidFill>
                  <a:srgbClr val="7F7F7F"/>
                </a:solidFill>
                <a:latin typeface="Calibri" charset="0"/>
                <a:ea typeface="MS PGothic" charset="0"/>
                <a:cs typeface="MS PGothic" charset="0"/>
              </a:rPr>
              <a:t>Facility constructions</a:t>
            </a:r>
          </a:p>
        </p:txBody>
      </p:sp>
      <p:sp>
        <p:nvSpPr>
          <p:cNvPr id="69639" name="テキスト ボックス 10"/>
          <p:cNvSpPr txBox="1">
            <a:spLocks noChangeArrowheads="1"/>
          </p:cNvSpPr>
          <p:nvPr/>
        </p:nvSpPr>
        <p:spPr bwMode="auto">
          <a:xfrm>
            <a:off x="5908675" y="4135438"/>
            <a:ext cx="2625725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 smtClean="0">
                <a:solidFill>
                  <a:srgbClr val="7F7F7F"/>
                </a:solidFill>
                <a:latin typeface="Calibri" charset="0"/>
                <a:ea typeface="MS PGothic" charset="0"/>
                <a:cs typeface="MS PGothic" charset="0"/>
              </a:rPr>
              <a:t>SCRIT performance test</a:t>
            </a:r>
          </a:p>
          <a:p>
            <a:pPr eaLnBrk="1" hangingPunct="1"/>
            <a:r>
              <a:rPr lang="en-US" altLang="ja-JP" sz="2000" smtClean="0">
                <a:solidFill>
                  <a:srgbClr val="7F7F7F"/>
                </a:solidFill>
                <a:latin typeface="Calibri" charset="0"/>
                <a:ea typeface="MS PGothic" charset="0"/>
                <a:cs typeface="MS PGothic" charset="0"/>
              </a:rPr>
              <a:t>ISOL commissioning</a:t>
            </a:r>
            <a:endParaRPr lang="ja-JP" altLang="en-US" sz="2000" smtClean="0">
              <a:solidFill>
                <a:srgbClr val="7F7F7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9640" name="テキスト ボックス 11"/>
          <p:cNvSpPr txBox="1">
            <a:spLocks noChangeArrowheads="1"/>
          </p:cNvSpPr>
          <p:nvPr/>
        </p:nvSpPr>
        <p:spPr bwMode="auto">
          <a:xfrm>
            <a:off x="5894388" y="4829175"/>
            <a:ext cx="32115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 smtClean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Test of RI production</a:t>
            </a:r>
          </a:p>
          <a:p>
            <a:pPr eaLnBrk="1" hangingPunct="1"/>
            <a:r>
              <a:rPr lang="en-US" altLang="ja-JP" sz="2000" smtClean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Tuning of ISOL</a:t>
            </a:r>
          </a:p>
          <a:p>
            <a:pPr eaLnBrk="1" hangingPunct="1"/>
            <a:r>
              <a:rPr lang="en-US" altLang="ja-JP" sz="2000" smtClean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Upgrade RTM</a:t>
            </a:r>
          </a:p>
          <a:p>
            <a:pPr eaLnBrk="1" hangingPunct="1"/>
            <a:r>
              <a:rPr lang="en-US" altLang="ja-JP" sz="2000" smtClean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Construction e-Spectrometer </a:t>
            </a:r>
            <a:endParaRPr lang="ja-JP" altLang="en-US" sz="2000" smtClean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9641" name="テキスト ボックス 12"/>
          <p:cNvSpPr txBox="1">
            <a:spLocks noChangeArrowheads="1"/>
          </p:cNvSpPr>
          <p:nvPr/>
        </p:nvSpPr>
        <p:spPr bwMode="auto">
          <a:xfrm>
            <a:off x="5908675" y="3386138"/>
            <a:ext cx="2470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 smtClean="0">
                <a:solidFill>
                  <a:srgbClr val="7F7F7F"/>
                </a:solidFill>
                <a:latin typeface="Calibri" charset="0"/>
                <a:ea typeface="MS PGothic" charset="0"/>
                <a:cs typeface="MS PGothic" charset="0"/>
              </a:rPr>
              <a:t>Tuning of accelerators</a:t>
            </a:r>
          </a:p>
          <a:p>
            <a:pPr eaLnBrk="1" hangingPunct="1"/>
            <a:r>
              <a:rPr lang="en-US" altLang="ja-JP" sz="2000" smtClean="0">
                <a:solidFill>
                  <a:srgbClr val="7F7F7F"/>
                </a:solidFill>
                <a:latin typeface="Calibri" charset="0"/>
                <a:ea typeface="MS PGothic" charset="0"/>
                <a:cs typeface="MS PGothic" charset="0"/>
              </a:rPr>
              <a:t>Installation of SCRIT</a:t>
            </a:r>
          </a:p>
        </p:txBody>
      </p:sp>
      <p:sp>
        <p:nvSpPr>
          <p:cNvPr id="69642" name="テキスト ボックス 13"/>
          <p:cNvSpPr txBox="1">
            <a:spLocks noChangeArrowheads="1"/>
          </p:cNvSpPr>
          <p:nvPr/>
        </p:nvSpPr>
        <p:spPr bwMode="auto">
          <a:xfrm>
            <a:off x="5908675" y="6011863"/>
            <a:ext cx="2805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 smtClean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Full-scale RI production</a:t>
            </a:r>
          </a:p>
          <a:p>
            <a:pPr eaLnBrk="1" hangingPunct="1"/>
            <a:r>
              <a:rPr lang="en-US" altLang="ja-JP" sz="2000" smtClean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Start Experiments for RI’s</a:t>
            </a:r>
            <a:endParaRPr lang="ja-JP" altLang="en-US" sz="2000" smtClean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-24863" y="0"/>
            <a:ext cx="9168863" cy="461665"/>
          </a:xfrm>
          <a:prstGeom prst="rect">
            <a:avLst/>
          </a:prstGeom>
          <a:solidFill>
            <a:srgbClr val="DFE2F8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/>
                <a:cs typeface="Helvetica"/>
                <a:sym typeface="Wingdings" charset="0"/>
              </a:rPr>
              <a:t>Equipment under construction I  - SCRIT for electron scattering</a:t>
            </a:r>
            <a:endParaRPr lang="ja-JP" altLang="en-US" dirty="0">
              <a:latin typeface="Helvetica"/>
              <a:cs typeface="Helvetica"/>
            </a:endParaRPr>
          </a:p>
        </p:txBody>
      </p:sp>
      <p:grpSp>
        <p:nvGrpSpPr>
          <p:cNvPr id="12" name="図形グループ 47"/>
          <p:cNvGrpSpPr>
            <a:grpSpLocks/>
          </p:cNvGrpSpPr>
          <p:nvPr/>
        </p:nvGrpSpPr>
        <p:grpSpPr bwMode="auto">
          <a:xfrm>
            <a:off x="0" y="552452"/>
            <a:ext cx="4067175" cy="1951037"/>
            <a:chOff x="4826000" y="785813"/>
            <a:chExt cx="4067175" cy="1951037"/>
          </a:xfrm>
        </p:grpSpPr>
        <p:pic>
          <p:nvPicPr>
            <p:cNvPr id="13" name="Picture 9" descr="SCRIT原理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962025"/>
              <a:ext cx="4014788" cy="170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テキスト ボックス 40"/>
            <p:cNvSpPr txBox="1">
              <a:spLocks noChangeArrowheads="1"/>
            </p:cNvSpPr>
            <p:nvPr/>
          </p:nvSpPr>
          <p:spPr bwMode="auto">
            <a:xfrm>
              <a:off x="5111750" y="785813"/>
              <a:ext cx="720725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200">
                  <a:solidFill>
                    <a:srgbClr val="000000"/>
                  </a:solidFill>
                  <a:latin typeface="Times New Roman" charset="0"/>
                </a:rPr>
                <a:t>Mirror</a:t>
              </a:r>
            </a:p>
            <a:p>
              <a:pPr defTabSz="914400"/>
              <a:r>
                <a:rPr lang="en-US" altLang="ja-JP" sz="1200">
                  <a:solidFill>
                    <a:srgbClr val="000000"/>
                  </a:solidFill>
                  <a:latin typeface="Times New Roman" charset="0"/>
                </a:rPr>
                <a:t>potential</a:t>
              </a:r>
              <a:endParaRPr lang="ja-JP" altLang="en-US" sz="12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テキスト ボックス 41"/>
            <p:cNvSpPr txBox="1">
              <a:spLocks noChangeArrowheads="1"/>
            </p:cNvSpPr>
            <p:nvPr/>
          </p:nvSpPr>
          <p:spPr bwMode="auto">
            <a:xfrm>
              <a:off x="6469063" y="857250"/>
              <a:ext cx="584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200">
                  <a:solidFill>
                    <a:srgbClr val="000000"/>
                  </a:solidFill>
                  <a:latin typeface="Times New Roman" charset="0"/>
                </a:rPr>
                <a:t>Recoil</a:t>
              </a:r>
            </a:p>
            <a:p>
              <a:pPr defTabSz="914400"/>
              <a:r>
                <a:rPr lang="en-US" altLang="ja-JP" sz="1200">
                  <a:solidFill>
                    <a:srgbClr val="000000"/>
                  </a:solidFill>
                  <a:latin typeface="Times New Roman" charset="0"/>
                </a:rPr>
                <a:t>nuclei</a:t>
              </a:r>
              <a:endParaRPr lang="ja-JP" altLang="en-US" sz="12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7" name="テキスト ボックス 42"/>
            <p:cNvSpPr txBox="1">
              <a:spLocks noChangeArrowheads="1"/>
            </p:cNvSpPr>
            <p:nvPr/>
          </p:nvSpPr>
          <p:spPr bwMode="auto">
            <a:xfrm>
              <a:off x="6754813" y="1327150"/>
              <a:ext cx="985837" cy="27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200">
                  <a:solidFill>
                    <a:srgbClr val="000000"/>
                  </a:solidFill>
                  <a:latin typeface="Times New Roman" charset="0"/>
                </a:rPr>
                <a:t>Trapped ions</a:t>
              </a:r>
              <a:endParaRPr lang="ja-JP" altLang="en-US" sz="12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326062" y="2033588"/>
              <a:ext cx="1071563" cy="428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テキスト ボックス 44"/>
            <p:cNvSpPr txBox="1">
              <a:spLocks noChangeArrowheads="1"/>
            </p:cNvSpPr>
            <p:nvPr/>
          </p:nvSpPr>
          <p:spPr bwMode="auto">
            <a:xfrm>
              <a:off x="8258175" y="2105025"/>
              <a:ext cx="635000" cy="27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200">
                  <a:solidFill>
                    <a:srgbClr val="000000"/>
                  </a:solidFill>
                  <a:latin typeface="Times New Roman" charset="0"/>
                </a:rPr>
                <a:t>e-beam</a:t>
              </a:r>
              <a:endParaRPr lang="ja-JP" altLang="en-US" sz="12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0" name="テキスト ボックス 45"/>
            <p:cNvSpPr txBox="1">
              <a:spLocks noChangeArrowheads="1"/>
            </p:cNvSpPr>
            <p:nvPr/>
          </p:nvSpPr>
          <p:spPr bwMode="auto">
            <a:xfrm>
              <a:off x="6611938" y="2462213"/>
              <a:ext cx="860425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200">
                  <a:solidFill>
                    <a:srgbClr val="000000"/>
                  </a:solidFill>
                  <a:latin typeface="Times New Roman" charset="0"/>
                </a:rPr>
                <a:t>Scattered e</a:t>
              </a:r>
              <a:endParaRPr lang="ja-JP" altLang="en-US" sz="12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EMMI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11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図 8" descr="nagae-MassRing-3D_2012030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3151188"/>
            <a:ext cx="4870450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図 6" descr="RIBF鳥瞰図12030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604838"/>
            <a:ext cx="5311776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テキスト ボックス 5"/>
          <p:cNvSpPr txBox="1">
            <a:spLocks noChangeArrowheads="1"/>
          </p:cNvSpPr>
          <p:nvPr/>
        </p:nvSpPr>
        <p:spPr bwMode="auto">
          <a:xfrm>
            <a:off x="955675" y="947738"/>
            <a:ext cx="767873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 smtClean="0">
                <a:solidFill>
                  <a:srgbClr val="000000"/>
                </a:solidFill>
                <a:latin typeface="Comic Sans MS" charset="0"/>
                <a:ea typeface="ヒラギノ丸ゴ Pro W4" charset="0"/>
                <a:cs typeface="ヒラギノ丸ゴ Pro W4" charset="0"/>
              </a:rPr>
              <a:t>FY2011.3 :	President’s Discretionary Budget was approved</a:t>
            </a:r>
          </a:p>
        </p:txBody>
      </p:sp>
      <p:sp>
        <p:nvSpPr>
          <p:cNvPr id="67590" name="テキスト ボックス 7"/>
          <p:cNvSpPr txBox="1">
            <a:spLocks noChangeArrowheads="1"/>
          </p:cNvSpPr>
          <p:nvPr/>
        </p:nvSpPr>
        <p:spPr bwMode="auto">
          <a:xfrm>
            <a:off x="1460500" y="1539875"/>
            <a:ext cx="927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RIBF</a:t>
            </a:r>
            <a:endParaRPr lang="ja-JP" altLang="en-US" dirty="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4572000" y="3059113"/>
            <a:ext cx="4513263" cy="3719512"/>
          </a:xfrm>
          <a:prstGeom prst="wedgeRoundRectCallout">
            <a:avLst>
              <a:gd name="adj1" fmla="val -51884"/>
              <a:gd name="adj2" fmla="val -56179"/>
              <a:gd name="adj3" fmla="val 16667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 smtClean="0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7592" name="テキスト ボックス 11"/>
          <p:cNvSpPr txBox="1">
            <a:spLocks noChangeArrowheads="1"/>
          </p:cNvSpPr>
          <p:nvPr/>
        </p:nvSpPr>
        <p:spPr bwMode="auto">
          <a:xfrm>
            <a:off x="5170488" y="3181350"/>
            <a:ext cx="3271837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Isochronous Storage Ring</a:t>
            </a:r>
            <a:endParaRPr lang="ja-JP" altLang="en-US" sz="20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67593" name="テキスト ボックス 12"/>
          <p:cNvSpPr txBox="1">
            <a:spLocks noChangeArrowheads="1"/>
          </p:cNvSpPr>
          <p:nvPr/>
        </p:nvSpPr>
        <p:spPr bwMode="auto">
          <a:xfrm>
            <a:off x="5365750" y="1677988"/>
            <a:ext cx="3349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18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precision mass measurements</a:t>
            </a:r>
          </a:p>
          <a:p>
            <a:pPr eaLnBrk="1" hangingPunct="1"/>
            <a:r>
              <a:rPr lang="en-US" altLang="ja-JP" sz="18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for extremely rare RI’s</a:t>
            </a:r>
            <a:endParaRPr lang="ja-JP" altLang="en-US" sz="18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67594" name="テキスト ボックス 13"/>
          <p:cNvSpPr txBox="1">
            <a:spLocks noChangeArrowheads="1"/>
          </p:cNvSpPr>
          <p:nvPr/>
        </p:nvSpPr>
        <p:spPr bwMode="auto">
          <a:xfrm>
            <a:off x="704850" y="4140200"/>
            <a:ext cx="711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18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2012</a:t>
            </a:r>
          </a:p>
          <a:p>
            <a:pPr eaLnBrk="1" hangingPunct="1"/>
            <a:endParaRPr lang="en-US" altLang="ja-JP" sz="18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  <a:p>
            <a:pPr eaLnBrk="1" hangingPunct="1"/>
            <a:r>
              <a:rPr lang="en-US" altLang="ja-JP" sz="18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2013</a:t>
            </a:r>
          </a:p>
          <a:p>
            <a:pPr eaLnBrk="1" hangingPunct="1"/>
            <a:endParaRPr lang="en-US" altLang="ja-JP" sz="18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  <a:p>
            <a:pPr eaLnBrk="1" hangingPunct="1"/>
            <a:r>
              <a:rPr lang="en-US" altLang="ja-JP" sz="18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2014</a:t>
            </a:r>
          </a:p>
          <a:p>
            <a:pPr eaLnBrk="1" hangingPunct="1"/>
            <a:endParaRPr lang="en-US" altLang="ja-JP" sz="18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  <a:p>
            <a:pPr eaLnBrk="1" hangingPunct="1"/>
            <a:r>
              <a:rPr lang="en-US" altLang="ja-JP" sz="18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2015</a:t>
            </a:r>
            <a:endParaRPr lang="ja-JP" altLang="en-US" sz="18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67595" name="テキスト ボックス 14"/>
          <p:cNvSpPr txBox="1">
            <a:spLocks noChangeArrowheads="1"/>
          </p:cNvSpPr>
          <p:nvPr/>
        </p:nvSpPr>
        <p:spPr bwMode="auto">
          <a:xfrm>
            <a:off x="1547813" y="4484688"/>
            <a:ext cx="28797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18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Construction</a:t>
            </a:r>
          </a:p>
          <a:p>
            <a:pPr eaLnBrk="1" hangingPunct="1"/>
            <a:endParaRPr lang="en-US" altLang="ja-JP" sz="18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  <a:p>
            <a:pPr eaLnBrk="1" hangingPunct="1"/>
            <a:endParaRPr lang="en-US" altLang="ja-JP" sz="18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  <a:p>
            <a:pPr eaLnBrk="1" hangingPunct="1"/>
            <a:r>
              <a:rPr lang="en-US" altLang="ja-JP" sz="18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Commissioning</a:t>
            </a:r>
          </a:p>
          <a:p>
            <a:pPr eaLnBrk="1" hangingPunct="1"/>
            <a:r>
              <a:rPr lang="en-US" altLang="ja-JP" sz="18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Tuning</a:t>
            </a:r>
          </a:p>
          <a:p>
            <a:pPr eaLnBrk="1" hangingPunct="1"/>
            <a:r>
              <a:rPr lang="en-US" altLang="ja-JP" sz="18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Start mass measurement</a:t>
            </a:r>
          </a:p>
        </p:txBody>
      </p:sp>
      <p:cxnSp>
        <p:nvCxnSpPr>
          <p:cNvPr id="17" name="直線矢印コネクタ 16"/>
          <p:cNvCxnSpPr/>
          <p:nvPr/>
        </p:nvCxnSpPr>
        <p:spPr>
          <a:xfrm rot="10800000" flipV="1">
            <a:off x="5913438" y="3581400"/>
            <a:ext cx="330200" cy="30797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597" name="テキスト ボックス 17"/>
          <p:cNvSpPr txBox="1">
            <a:spLocks noChangeArrowheads="1"/>
          </p:cNvSpPr>
          <p:nvPr/>
        </p:nvSpPr>
        <p:spPr bwMode="auto">
          <a:xfrm>
            <a:off x="5068888" y="3581400"/>
            <a:ext cx="979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RI Beams</a:t>
            </a:r>
            <a:endParaRPr lang="ja-JP" altLang="en-US" sz="14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67598" name="テキスト ボックス 18"/>
          <p:cNvSpPr txBox="1">
            <a:spLocks noChangeArrowheads="1"/>
          </p:cNvSpPr>
          <p:nvPr/>
        </p:nvSpPr>
        <p:spPr bwMode="auto">
          <a:xfrm>
            <a:off x="4716463" y="4189413"/>
            <a:ext cx="962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Injection</a:t>
            </a:r>
          </a:p>
          <a:p>
            <a:pPr eaLnBrk="1" hangingPunct="1"/>
            <a:r>
              <a:rPr lang="en-US" altLang="ja-JP"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Septum</a:t>
            </a:r>
            <a:endParaRPr lang="ja-JP" altLang="en-US" sz="14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67599" name="テキスト ボックス 19"/>
          <p:cNvSpPr txBox="1">
            <a:spLocks noChangeArrowheads="1"/>
          </p:cNvSpPr>
          <p:nvPr/>
        </p:nvSpPr>
        <p:spPr bwMode="auto">
          <a:xfrm>
            <a:off x="7953375" y="4538663"/>
            <a:ext cx="804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Kickers</a:t>
            </a:r>
            <a:endParaRPr lang="ja-JP" altLang="en-US" sz="14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67600" name="テキスト ボックス 21"/>
          <p:cNvSpPr txBox="1">
            <a:spLocks noChangeArrowheads="1"/>
          </p:cNvSpPr>
          <p:nvPr/>
        </p:nvSpPr>
        <p:spPr bwMode="auto">
          <a:xfrm>
            <a:off x="6642100" y="3889375"/>
            <a:ext cx="1357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TOF detector</a:t>
            </a:r>
            <a:endParaRPr lang="ja-JP" altLang="en-US" sz="14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67601" name="テキスト ボックス 22"/>
          <p:cNvSpPr txBox="1">
            <a:spLocks noChangeArrowheads="1"/>
          </p:cNvSpPr>
          <p:nvPr/>
        </p:nvSpPr>
        <p:spPr bwMode="auto">
          <a:xfrm>
            <a:off x="7677150" y="5565775"/>
            <a:ext cx="958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Schottky</a:t>
            </a:r>
            <a:endParaRPr lang="ja-JP" altLang="en-US" sz="14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67602" name="テキスト ボックス 23"/>
          <p:cNvSpPr txBox="1">
            <a:spLocks noChangeArrowheads="1"/>
          </p:cNvSpPr>
          <p:nvPr/>
        </p:nvSpPr>
        <p:spPr bwMode="auto">
          <a:xfrm>
            <a:off x="5913438" y="5916613"/>
            <a:ext cx="1081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Extraction</a:t>
            </a:r>
          </a:p>
          <a:p>
            <a:pPr eaLnBrk="1" hangingPunct="1"/>
            <a:r>
              <a:rPr lang="en-US" altLang="ja-JP"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Septum</a:t>
            </a:r>
            <a:endParaRPr lang="ja-JP" altLang="en-US" sz="14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67603" name="テキスト ボックス 24"/>
          <p:cNvSpPr txBox="1">
            <a:spLocks noChangeArrowheads="1"/>
          </p:cNvSpPr>
          <p:nvPr/>
        </p:nvSpPr>
        <p:spPr bwMode="auto">
          <a:xfrm>
            <a:off x="7118350" y="5938838"/>
            <a:ext cx="506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Comic Sans MS" charset="0"/>
              </a:rPr>
              <a:t>PID</a:t>
            </a:r>
            <a:endParaRPr lang="ja-JP" altLang="en-US" sz="1400" smtClean="0">
              <a:solidFill>
                <a:srgbClr val="000000"/>
              </a:solidFill>
              <a:latin typeface="Comic Sans MS" charset="0"/>
              <a:ea typeface="MS PGothic" charset="0"/>
              <a:cs typeface="Comic Sans MS" charset="0"/>
            </a:endParaRPr>
          </a:p>
        </p:txBody>
      </p:sp>
      <p:sp>
        <p:nvSpPr>
          <p:cNvPr id="26" name="右中かっこ 25"/>
          <p:cNvSpPr/>
          <p:nvPr/>
        </p:nvSpPr>
        <p:spPr>
          <a:xfrm>
            <a:off x="1360488" y="4278313"/>
            <a:ext cx="198437" cy="923925"/>
          </a:xfrm>
          <a:prstGeom prst="rightBrace">
            <a:avLst>
              <a:gd name="adj1" fmla="val 1723"/>
              <a:gd name="adj2" fmla="val 42597"/>
            </a:avLst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ja-JP" altLang="en-US" smtClean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-24863" y="0"/>
            <a:ext cx="9168863" cy="461665"/>
          </a:xfrm>
          <a:prstGeom prst="rect">
            <a:avLst/>
          </a:prstGeom>
          <a:solidFill>
            <a:srgbClr val="DFE2F8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/>
                <a:cs typeface="Helvetica"/>
                <a:sym typeface="Wingdings" charset="0"/>
              </a:rPr>
              <a:t>Equipment under construction II  - Rare RI Ring</a:t>
            </a:r>
            <a:endParaRPr lang="ja-JP" altLang="en-US" dirty="0">
              <a:latin typeface="Helvetica"/>
              <a:cs typeface="Helvetica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EMMI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922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827088"/>
            <a:ext cx="4140200" cy="31067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図 2" descr="planview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38200"/>
            <a:ext cx="55435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11"/>
          <p:cNvSpPr>
            <a:spLocks noChangeArrowheads="1"/>
          </p:cNvSpPr>
          <p:nvPr/>
        </p:nvSpPr>
        <p:spPr bwMode="auto">
          <a:xfrm>
            <a:off x="2819400" y="5813425"/>
            <a:ext cx="6635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/>
            <a:r>
              <a:rPr lang="en-US" altLang="ja-JP" smtClean="0">
                <a:solidFill>
                  <a:srgbClr val="000000"/>
                </a:solidFill>
                <a:ea typeface="MS PGothic" charset="0"/>
                <a:cs typeface="MS PGothic" charset="0"/>
              </a:rPr>
              <a:t>SRC</a:t>
            </a:r>
          </a:p>
        </p:txBody>
      </p:sp>
      <p:sp>
        <p:nvSpPr>
          <p:cNvPr id="74757" name="Rectangle 12"/>
          <p:cNvSpPr>
            <a:spLocks noChangeArrowheads="1"/>
          </p:cNvSpPr>
          <p:nvPr/>
        </p:nvSpPr>
        <p:spPr bwMode="auto">
          <a:xfrm>
            <a:off x="457200" y="4975225"/>
            <a:ext cx="5746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/>
            <a:r>
              <a:rPr lang="en-US" altLang="ja-JP" smtClean="0">
                <a:solidFill>
                  <a:srgbClr val="000000"/>
                </a:solidFill>
                <a:ea typeface="MS PGothic" charset="0"/>
                <a:cs typeface="MS PGothic" charset="0"/>
              </a:rPr>
              <a:t>IRC</a:t>
            </a:r>
          </a:p>
        </p:txBody>
      </p:sp>
      <p:sp>
        <p:nvSpPr>
          <p:cNvPr id="74758" name="Rectangle 13"/>
          <p:cNvSpPr>
            <a:spLocks noChangeArrowheads="1"/>
          </p:cNvSpPr>
          <p:nvPr/>
        </p:nvSpPr>
        <p:spPr bwMode="auto">
          <a:xfrm>
            <a:off x="3657600" y="3679825"/>
            <a:ext cx="8540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/>
            <a:r>
              <a:rPr lang="en-US" altLang="ja-JP" smtClean="0">
                <a:solidFill>
                  <a:srgbClr val="000000"/>
                </a:solidFill>
                <a:ea typeface="MS PGothic" charset="0"/>
                <a:cs typeface="MS PGothic" charset="0"/>
              </a:rPr>
              <a:t>RILAC</a:t>
            </a:r>
          </a:p>
        </p:txBody>
      </p:sp>
      <p:sp>
        <p:nvSpPr>
          <p:cNvPr id="74759" name="Rectangle 14"/>
          <p:cNvSpPr>
            <a:spLocks noChangeArrowheads="1"/>
          </p:cNvSpPr>
          <p:nvPr/>
        </p:nvSpPr>
        <p:spPr bwMode="auto">
          <a:xfrm>
            <a:off x="2209800" y="3679825"/>
            <a:ext cx="6762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/>
            <a:r>
              <a:rPr lang="en-US" altLang="ja-JP" smtClean="0">
                <a:solidFill>
                  <a:srgbClr val="000000"/>
                </a:solidFill>
                <a:ea typeface="MS PGothic" charset="0"/>
                <a:cs typeface="MS PGothic" charset="0"/>
              </a:rPr>
              <a:t>RRC</a:t>
            </a:r>
          </a:p>
        </p:txBody>
      </p:sp>
      <p:sp>
        <p:nvSpPr>
          <p:cNvPr id="74760" name="Rectangle 15"/>
          <p:cNvSpPr>
            <a:spLocks noChangeArrowheads="1"/>
          </p:cNvSpPr>
          <p:nvPr/>
        </p:nvSpPr>
        <p:spPr bwMode="auto">
          <a:xfrm>
            <a:off x="228600" y="860425"/>
            <a:ext cx="5746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/>
            <a:r>
              <a:rPr lang="en-US" altLang="ja-JP" smtClean="0">
                <a:solidFill>
                  <a:srgbClr val="000000"/>
                </a:solidFill>
                <a:ea typeface="MS PGothic" charset="0"/>
                <a:cs typeface="MS PGothic" charset="0"/>
              </a:rPr>
              <a:t>fRC</a:t>
            </a:r>
          </a:p>
        </p:txBody>
      </p:sp>
      <p:grpSp>
        <p:nvGrpSpPr>
          <p:cNvPr id="74761" name="図形グループ 11"/>
          <p:cNvGrpSpPr>
            <a:grpSpLocks/>
          </p:cNvGrpSpPr>
          <p:nvPr/>
        </p:nvGrpSpPr>
        <p:grpSpPr bwMode="auto">
          <a:xfrm>
            <a:off x="152400" y="1317625"/>
            <a:ext cx="5334000" cy="4930775"/>
            <a:chOff x="152400" y="1676400"/>
            <a:chExt cx="5334000" cy="4931556"/>
          </a:xfrm>
        </p:grpSpPr>
        <p:sp>
          <p:nvSpPr>
            <p:cNvPr id="2" name="Rectangle 16"/>
            <p:cNvSpPr>
              <a:spLocks noChangeArrowheads="1"/>
            </p:cNvSpPr>
            <p:nvPr/>
          </p:nvSpPr>
          <p:spPr bwMode="auto">
            <a:xfrm>
              <a:off x="2667000" y="2676683"/>
              <a:ext cx="1268413" cy="3715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lIns="90000" tIns="46800" rIns="90000" bIns="46800">
              <a:spAutoFit/>
            </a:bodyPr>
            <a:lstStyle/>
            <a:p>
              <a:pPr defTabSz="914400">
                <a:defRPr/>
              </a:pPr>
              <a:r>
                <a:rPr lang="en-US" altLang="ja-JP" dirty="0">
                  <a:solidFill>
                    <a:srgbClr val="0000FF"/>
                  </a:solidFill>
                </a:rPr>
                <a:t>AVF (</a:t>
              </a:r>
              <a:r>
                <a:rPr lang="en-US" altLang="ja-JP" baseline="30000" dirty="0">
                  <a:solidFill>
                    <a:srgbClr val="0000FF"/>
                  </a:solidFill>
                </a:rPr>
                <a:t>4</a:t>
              </a:r>
              <a:r>
                <a:rPr lang="en-US" altLang="ja-JP" dirty="0">
                  <a:solidFill>
                    <a:srgbClr val="0000FF"/>
                  </a:solidFill>
                </a:rPr>
                <a:t>He)</a:t>
              </a:r>
            </a:p>
          </p:txBody>
        </p:sp>
        <p:sp>
          <p:nvSpPr>
            <p:cNvPr id="17429" name="Rectangle 8"/>
            <p:cNvSpPr>
              <a:spLocks noChangeArrowheads="1"/>
            </p:cNvSpPr>
            <p:nvPr/>
          </p:nvSpPr>
          <p:spPr bwMode="auto">
            <a:xfrm>
              <a:off x="152400" y="6206254"/>
              <a:ext cx="1949450" cy="4017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lIns="90000" tIns="46800" rIns="90000" bIns="46800">
              <a:spAutoFit/>
            </a:bodyPr>
            <a:lstStyle/>
            <a:p>
              <a:pPr defTabSz="914400">
                <a:defRPr/>
              </a:pPr>
              <a:r>
                <a:rPr lang="en-US" altLang="ja-JP" sz="2000" dirty="0">
                  <a:solidFill>
                    <a:srgbClr val="FF0000"/>
                  </a:solidFill>
                </a:rPr>
                <a:t>Big-RIPS (</a:t>
              </a:r>
              <a:r>
                <a:rPr lang="en-US" altLang="ja-JP" sz="2000" baseline="30000" dirty="0">
                  <a:solidFill>
                    <a:srgbClr val="FF0000"/>
                  </a:solidFill>
                </a:rPr>
                <a:t>238</a:t>
              </a:r>
              <a:r>
                <a:rPr lang="en-US" altLang="ja-JP" sz="2000" dirty="0">
                  <a:solidFill>
                    <a:srgbClr val="FF0000"/>
                  </a:solidFill>
                </a:rPr>
                <a:t>U)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74768" name="Group 28"/>
            <p:cNvGrpSpPr>
              <a:grpSpLocks/>
            </p:cNvGrpSpPr>
            <p:nvPr/>
          </p:nvGrpSpPr>
          <p:grpSpPr bwMode="auto">
            <a:xfrm>
              <a:off x="3352800" y="3581400"/>
              <a:ext cx="2133600" cy="666750"/>
              <a:chOff x="2208" y="2304"/>
              <a:chExt cx="1344" cy="288"/>
            </a:xfrm>
          </p:grpSpPr>
          <p:sp>
            <p:nvSpPr>
              <p:cNvPr id="74774" name="Freeform 26"/>
              <p:cNvSpPr>
                <a:spLocks/>
              </p:cNvSpPr>
              <p:nvPr/>
            </p:nvSpPr>
            <p:spPr bwMode="auto">
              <a:xfrm>
                <a:off x="2208" y="2304"/>
                <a:ext cx="1344" cy="240"/>
              </a:xfrm>
              <a:custGeom>
                <a:avLst/>
                <a:gdLst>
                  <a:gd name="T0" fmla="*/ 1344 w 1344"/>
                  <a:gd name="T1" fmla="*/ 240 h 240"/>
                  <a:gd name="T2" fmla="*/ 0 w 1344"/>
                  <a:gd name="T3" fmla="*/ 0 h 240"/>
                  <a:gd name="T4" fmla="*/ 0 w 1344"/>
                  <a:gd name="T5" fmla="*/ 144 h 240"/>
                  <a:gd name="T6" fmla="*/ 0 60000 65536"/>
                  <a:gd name="T7" fmla="*/ 0 60000 65536"/>
                  <a:gd name="T8" fmla="*/ 0 60000 65536"/>
                  <a:gd name="T9" fmla="*/ 0 w 1344"/>
                  <a:gd name="T10" fmla="*/ 0 h 240"/>
                  <a:gd name="T11" fmla="*/ 1344 w 1344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44" h="240">
                    <a:moveTo>
                      <a:pt x="1344" y="240"/>
                    </a:moveTo>
                    <a:lnTo>
                      <a:pt x="0" y="0"/>
                    </a:lnTo>
                    <a:lnTo>
                      <a:pt x="0" y="144"/>
                    </a:lnTo>
                  </a:path>
                </a:pathLst>
              </a:custGeom>
              <a:noFill/>
              <a:ln w="6350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 smtClean="0">
                  <a:solidFill>
                    <a:srgbClr val="000000"/>
                  </a:solidFill>
                  <a:ea typeface="平成角ゴシック" charset="0"/>
                  <a:cs typeface="平成角ゴシック" charset="0"/>
                </a:endParaRPr>
              </a:p>
            </p:txBody>
          </p:sp>
          <p:sp>
            <p:nvSpPr>
              <p:cNvPr id="74775" name="Line 27"/>
              <p:cNvSpPr>
                <a:spLocks noChangeShapeType="1"/>
              </p:cNvSpPr>
              <p:nvPr/>
            </p:nvSpPr>
            <p:spPr bwMode="auto">
              <a:xfrm>
                <a:off x="2208" y="2448"/>
                <a:ext cx="48" cy="144"/>
              </a:xfrm>
              <a:prstGeom prst="line">
                <a:avLst/>
              </a:prstGeom>
              <a:noFill/>
              <a:ln w="63500">
                <a:solidFill>
                  <a:srgbClr val="0070C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 smtClean="0">
                  <a:solidFill>
                    <a:srgbClr val="000000"/>
                  </a:solidFill>
                  <a:ea typeface="平成角ゴシック" charset="0"/>
                  <a:cs typeface="平成角ゴシック" charset="0"/>
                </a:endParaRPr>
              </a:p>
            </p:txBody>
          </p:sp>
        </p:grpSp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3200400" y="4472431"/>
              <a:ext cx="1558925" cy="3715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wrap="none" lIns="90000" tIns="46800" rIns="90000" bIns="46800">
              <a:spAutoFit/>
            </a:bodyPr>
            <a:lstStyle/>
            <a:p>
              <a:pPr defTabSz="914400">
                <a:defRPr/>
              </a:pPr>
              <a:r>
                <a:rPr lang="en-US" altLang="ja-JP" dirty="0">
                  <a:solidFill>
                    <a:srgbClr val="0070C0"/>
                  </a:solidFill>
                </a:rPr>
                <a:t>GARIS (</a:t>
              </a:r>
              <a:r>
                <a:rPr lang="en-US" altLang="ja-JP" baseline="30000" dirty="0">
                  <a:solidFill>
                    <a:srgbClr val="0070C0"/>
                  </a:solidFill>
                </a:rPr>
                <a:t>70</a:t>
              </a:r>
              <a:r>
                <a:rPr lang="en-US" altLang="ja-JP" dirty="0">
                  <a:solidFill>
                    <a:srgbClr val="0070C0"/>
                  </a:solidFill>
                </a:rPr>
                <a:t>Zn)</a:t>
              </a:r>
            </a:p>
          </p:txBody>
        </p:sp>
        <p:cxnSp>
          <p:nvCxnSpPr>
            <p:cNvPr id="10" name="直線コネクタ 9"/>
            <p:cNvCxnSpPr>
              <a:cxnSpLocks noChangeShapeType="1"/>
            </p:cNvCxnSpPr>
            <p:nvPr/>
          </p:nvCxnSpPr>
          <p:spPr bwMode="auto">
            <a:xfrm flipH="1">
              <a:off x="1871663" y="2744957"/>
              <a:ext cx="64770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4771" name="図形グループ 10"/>
            <p:cNvGrpSpPr>
              <a:grpSpLocks/>
            </p:cNvGrpSpPr>
            <p:nvPr/>
          </p:nvGrpSpPr>
          <p:grpSpPr bwMode="auto">
            <a:xfrm>
              <a:off x="762000" y="1676400"/>
              <a:ext cx="2362200" cy="4495800"/>
              <a:chOff x="762000" y="1676400"/>
              <a:chExt cx="2362200" cy="4495800"/>
            </a:xfrm>
          </p:grpSpPr>
          <p:sp>
            <p:nvSpPr>
              <p:cNvPr id="74772" name="Line 36"/>
              <p:cNvSpPr>
                <a:spLocks noChangeShapeType="1"/>
              </p:cNvSpPr>
              <p:nvPr/>
            </p:nvSpPr>
            <p:spPr bwMode="auto">
              <a:xfrm flipH="1">
                <a:off x="914400" y="5791200"/>
                <a:ext cx="914400" cy="38100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 smtClean="0">
                  <a:solidFill>
                    <a:srgbClr val="000000"/>
                  </a:solidFill>
                  <a:ea typeface="平成角ゴシック" charset="0"/>
                  <a:cs typeface="平成角ゴシック" charset="0"/>
                </a:endParaRPr>
              </a:p>
            </p:txBody>
          </p:sp>
          <p:sp>
            <p:nvSpPr>
              <p:cNvPr id="74773" name="Freeform 33"/>
              <p:cNvSpPr>
                <a:spLocks/>
              </p:cNvSpPr>
              <p:nvPr/>
            </p:nvSpPr>
            <p:spPr bwMode="auto">
              <a:xfrm>
                <a:off x="762000" y="1676400"/>
                <a:ext cx="2362200" cy="4114800"/>
              </a:xfrm>
              <a:custGeom>
                <a:avLst/>
                <a:gdLst>
                  <a:gd name="T0" fmla="*/ 2147483647 w 1488"/>
                  <a:gd name="T1" fmla="*/ 2147483647 h 2592"/>
                  <a:gd name="T2" fmla="*/ 2147483647 w 1488"/>
                  <a:gd name="T3" fmla="*/ 2147483647 h 2592"/>
                  <a:gd name="T4" fmla="*/ 2147483647 w 1488"/>
                  <a:gd name="T5" fmla="*/ 2147483647 h 2592"/>
                  <a:gd name="T6" fmla="*/ 2147483647 w 1488"/>
                  <a:gd name="T7" fmla="*/ 2147483647 h 2592"/>
                  <a:gd name="T8" fmla="*/ 2147483647 w 1488"/>
                  <a:gd name="T9" fmla="*/ 2147483647 h 2592"/>
                  <a:gd name="T10" fmla="*/ 2147483647 w 1488"/>
                  <a:gd name="T11" fmla="*/ 0 h 2592"/>
                  <a:gd name="T12" fmla="*/ 2147483647 w 1488"/>
                  <a:gd name="T13" fmla="*/ 0 h 2592"/>
                  <a:gd name="T14" fmla="*/ 2147483647 w 1488"/>
                  <a:gd name="T15" fmla="*/ 2147483647 h 2592"/>
                  <a:gd name="T16" fmla="*/ 2147483647 w 1488"/>
                  <a:gd name="T17" fmla="*/ 2147483647 h 2592"/>
                  <a:gd name="T18" fmla="*/ 0 w 1488"/>
                  <a:gd name="T19" fmla="*/ 2147483647 h 2592"/>
                  <a:gd name="T20" fmla="*/ 0 w 1488"/>
                  <a:gd name="T21" fmla="*/ 2147483647 h 2592"/>
                  <a:gd name="T22" fmla="*/ 2147483647 w 1488"/>
                  <a:gd name="T23" fmla="*/ 2147483647 h 2592"/>
                  <a:gd name="T24" fmla="*/ 2147483647 w 1488"/>
                  <a:gd name="T25" fmla="*/ 2147483647 h 2592"/>
                  <a:gd name="T26" fmla="*/ 2147483647 w 1488"/>
                  <a:gd name="T27" fmla="*/ 2147483647 h 2592"/>
                  <a:gd name="T28" fmla="*/ 2147483647 w 1488"/>
                  <a:gd name="T29" fmla="*/ 2147483647 h 2592"/>
                  <a:gd name="T30" fmla="*/ 2147483647 w 1488"/>
                  <a:gd name="T31" fmla="*/ 2147483647 h 2592"/>
                  <a:gd name="T32" fmla="*/ 2147483647 w 1488"/>
                  <a:gd name="T33" fmla="*/ 2147483647 h 25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88"/>
                  <a:gd name="T52" fmla="*/ 0 h 2592"/>
                  <a:gd name="T53" fmla="*/ 1488 w 1488"/>
                  <a:gd name="T54" fmla="*/ 2592 h 25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88" h="2592">
                    <a:moveTo>
                      <a:pt x="912" y="576"/>
                    </a:moveTo>
                    <a:lnTo>
                      <a:pt x="912" y="960"/>
                    </a:lnTo>
                    <a:lnTo>
                      <a:pt x="1104" y="1008"/>
                    </a:lnTo>
                    <a:lnTo>
                      <a:pt x="960" y="1296"/>
                    </a:lnTo>
                    <a:lnTo>
                      <a:pt x="528" y="1296"/>
                    </a:lnTo>
                    <a:lnTo>
                      <a:pt x="528" y="0"/>
                    </a:lnTo>
                    <a:lnTo>
                      <a:pt x="144" y="0"/>
                    </a:lnTo>
                    <a:lnTo>
                      <a:pt x="432" y="384"/>
                    </a:lnTo>
                    <a:lnTo>
                      <a:pt x="432" y="1296"/>
                    </a:lnTo>
                    <a:lnTo>
                      <a:pt x="0" y="1296"/>
                    </a:lnTo>
                    <a:lnTo>
                      <a:pt x="0" y="2064"/>
                    </a:lnTo>
                    <a:lnTo>
                      <a:pt x="480" y="2448"/>
                    </a:lnTo>
                    <a:lnTo>
                      <a:pt x="1104" y="2160"/>
                    </a:lnTo>
                    <a:lnTo>
                      <a:pt x="1488" y="2160"/>
                    </a:lnTo>
                    <a:lnTo>
                      <a:pt x="1488" y="2400"/>
                    </a:lnTo>
                    <a:lnTo>
                      <a:pt x="1152" y="2592"/>
                    </a:lnTo>
                    <a:lnTo>
                      <a:pt x="672" y="2592"/>
                    </a:lnTo>
                  </a:path>
                </a:pathLst>
              </a:cu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 smtClean="0">
                  <a:solidFill>
                    <a:srgbClr val="000000"/>
                  </a:solidFill>
                  <a:ea typeface="平成角ゴシック" charset="0"/>
                  <a:cs typeface="平成角ゴシック" charset="0"/>
                </a:endParaRPr>
              </a:p>
            </p:txBody>
          </p:sp>
        </p:grpSp>
      </p:grpSp>
      <p:sp>
        <p:nvSpPr>
          <p:cNvPr id="36" name="Rectangle 152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ja-JP" sz="2400" dirty="0">
                <a:solidFill>
                  <a:srgbClr val="C00000"/>
                </a:solidFill>
                <a:latin typeface="Arial" pitchFamily="-110" charset="0"/>
                <a:ea typeface="平成角ゴシック" charset="-128"/>
                <a:cs typeface="平成角ゴシック" charset="-128"/>
              </a:rPr>
              <a:t>Simultaneous operation of 3 </a:t>
            </a:r>
            <a:r>
              <a:rPr lang="en-US" altLang="ja-JP" sz="2400" dirty="0" smtClean="0">
                <a:solidFill>
                  <a:srgbClr val="C00000"/>
                </a:solidFill>
                <a:latin typeface="Arial" pitchFamily="-110" charset="0"/>
                <a:ea typeface="平成角ゴシック" charset="-128"/>
                <a:cs typeface="平成角ゴシック" charset="-128"/>
              </a:rPr>
              <a:t>accelerators  - accelerator upgrade</a:t>
            </a:r>
            <a:endParaRPr lang="en-US" altLang="ja-JP" sz="2400" dirty="0">
              <a:solidFill>
                <a:srgbClr val="C00000"/>
              </a:solidFill>
              <a:latin typeface="Arial" pitchFamily="-110" charset="0"/>
              <a:ea typeface="平成角ゴシック" charset="-128"/>
              <a:cs typeface="平成角ゴシック" charset="-128"/>
            </a:endParaRPr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2195513" y="1665288"/>
            <a:ext cx="989012" cy="371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>
              <a:defRPr/>
            </a:pPr>
            <a:r>
              <a:rPr lang="en-US" altLang="ja-JP" dirty="0">
                <a:solidFill>
                  <a:srgbClr val="FF0000"/>
                </a:solidFill>
              </a:rPr>
              <a:t>RILAC2</a:t>
            </a:r>
          </a:p>
        </p:txBody>
      </p:sp>
      <p:cxnSp>
        <p:nvCxnSpPr>
          <p:cNvPr id="14" name="直線矢印コネクタ 13"/>
          <p:cNvCxnSpPr>
            <a:cxnSpLocks noChangeShapeType="1"/>
            <a:stCxn id="37" idx="3"/>
          </p:cNvCxnSpPr>
          <p:nvPr/>
        </p:nvCxnSpPr>
        <p:spPr bwMode="auto">
          <a:xfrm>
            <a:off x="3184525" y="1851025"/>
            <a:ext cx="1616075" cy="20637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L-Shape 3"/>
          <p:cNvSpPr>
            <a:spLocks/>
          </p:cNvSpPr>
          <p:nvPr/>
        </p:nvSpPr>
        <p:spPr bwMode="auto">
          <a:xfrm rot="5400000">
            <a:off x="2433638" y="1838325"/>
            <a:ext cx="438150" cy="942975"/>
          </a:xfrm>
          <a:custGeom>
            <a:avLst/>
            <a:gdLst>
              <a:gd name="T0" fmla="*/ 0 w 438150"/>
              <a:gd name="T1" fmla="*/ 0 h 942975"/>
              <a:gd name="T2" fmla="*/ 44652 w 438150"/>
              <a:gd name="T3" fmla="*/ 0 h 942975"/>
              <a:gd name="T4" fmla="*/ 44652 w 438150"/>
              <a:gd name="T5" fmla="*/ 884692 h 942975"/>
              <a:gd name="T6" fmla="*/ 438150 w 438150"/>
              <a:gd name="T7" fmla="*/ 884692 h 942975"/>
              <a:gd name="T8" fmla="*/ 438150 w 438150"/>
              <a:gd name="T9" fmla="*/ 942975 h 942975"/>
              <a:gd name="T10" fmla="*/ 0 w 438150"/>
              <a:gd name="T11" fmla="*/ 942975 h 942975"/>
              <a:gd name="T12" fmla="*/ 0 w 438150"/>
              <a:gd name="T13" fmla="*/ 0 h 9429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8150" h="942975">
                <a:moveTo>
                  <a:pt x="0" y="0"/>
                </a:moveTo>
                <a:lnTo>
                  <a:pt x="44652" y="0"/>
                </a:lnTo>
                <a:lnTo>
                  <a:pt x="44652" y="884692"/>
                </a:lnTo>
                <a:lnTo>
                  <a:pt x="438150" y="884692"/>
                </a:lnTo>
                <a:lnTo>
                  <a:pt x="4381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400"/>
            <a:endParaRPr lang="ja-JP" altLang="en-US" sz="2400" smtClean="0">
              <a:solidFill>
                <a:srgbClr val="000000"/>
              </a:solidFill>
              <a:ea typeface="平成角ゴシック" charset="0"/>
              <a:cs typeface="平成角ゴシック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37400" y="5247107"/>
            <a:ext cx="75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  <a:latin typeface="Arial" pitchFamily="-110" charset="0"/>
                <a:ea typeface="平成角ゴシック" charset="-128"/>
                <a:cs typeface="平成角ゴシック" charset="-128"/>
              </a:rPr>
              <a:t>2011-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0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7" descr="pres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37538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1" y="-4465"/>
            <a:ext cx="9144001" cy="461665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rotWithShape="0">
              <a:srgbClr val="00000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  <a:ea typeface="ヒラギノ丸ゴ ProN W4" charset="0"/>
                <a:cs typeface="ヒラギノ丸ゴ ProN W4" charset="0"/>
              </a:rPr>
              <a:t>Near-term accelerator Upgrade : He charge strippers</a:t>
            </a:r>
            <a:endParaRPr lang="ja-JP" altLang="en-US" dirty="0" smtClean="0">
              <a:solidFill>
                <a:srgbClr val="000000"/>
              </a:solidFill>
              <a:ea typeface="ヒラギノ丸ゴ ProN W4" charset="0"/>
              <a:cs typeface="ヒラギノ丸ゴ ProN W4" charset="0"/>
            </a:endParaRPr>
          </a:p>
        </p:txBody>
      </p:sp>
      <p:sp>
        <p:nvSpPr>
          <p:cNvPr id="79876" name="TextBox 5"/>
          <p:cNvSpPr txBox="1">
            <a:spLocks noChangeArrowheads="1"/>
          </p:cNvSpPr>
          <p:nvPr/>
        </p:nvSpPr>
        <p:spPr bwMode="auto">
          <a:xfrm>
            <a:off x="533400" y="990600"/>
            <a:ext cx="1073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0000"/>
                </a:solidFill>
              </a:rPr>
              <a:t>RILAC2</a:t>
            </a: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79877" name="TextBox 6"/>
          <p:cNvSpPr txBox="1">
            <a:spLocks noChangeArrowheads="1"/>
          </p:cNvSpPr>
          <p:nvPr/>
        </p:nvSpPr>
        <p:spPr bwMode="auto">
          <a:xfrm>
            <a:off x="228600" y="2114550"/>
            <a:ext cx="1073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0000"/>
                </a:solidFill>
              </a:rPr>
              <a:t>SCECR</a:t>
            </a: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79878" name="TextBox 22"/>
          <p:cNvSpPr txBox="1">
            <a:spLocks noChangeArrowheads="1"/>
          </p:cNvSpPr>
          <p:nvPr/>
        </p:nvSpPr>
        <p:spPr bwMode="auto">
          <a:xfrm>
            <a:off x="2079625" y="746125"/>
            <a:ext cx="73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0000"/>
                </a:solidFill>
              </a:rPr>
              <a:t>RRC</a:t>
            </a: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79879" name="TextBox 23"/>
          <p:cNvSpPr txBox="1">
            <a:spLocks noChangeArrowheads="1"/>
          </p:cNvSpPr>
          <p:nvPr/>
        </p:nvSpPr>
        <p:spPr bwMode="auto">
          <a:xfrm>
            <a:off x="4097338" y="746125"/>
            <a:ext cx="622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0000"/>
                </a:solidFill>
              </a:rPr>
              <a:t>fRC</a:t>
            </a: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79880" name="TextBox 24"/>
          <p:cNvSpPr txBox="1">
            <a:spLocks noChangeArrowheads="1"/>
          </p:cNvSpPr>
          <p:nvPr/>
        </p:nvSpPr>
        <p:spPr bwMode="auto">
          <a:xfrm>
            <a:off x="5621338" y="746125"/>
            <a:ext cx="622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0000"/>
                </a:solidFill>
              </a:rPr>
              <a:t>IRC</a:t>
            </a: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79881" name="TextBox 25"/>
          <p:cNvSpPr txBox="1">
            <a:spLocks noChangeArrowheads="1"/>
          </p:cNvSpPr>
          <p:nvPr/>
        </p:nvSpPr>
        <p:spPr bwMode="auto">
          <a:xfrm>
            <a:off x="7351713" y="45720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0000"/>
                </a:solidFill>
              </a:rPr>
              <a:t>SRC</a:t>
            </a: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79882" name="Rectangle 33"/>
          <p:cNvSpPr>
            <a:spLocks noChangeArrowheads="1"/>
          </p:cNvSpPr>
          <p:nvPr/>
        </p:nvSpPr>
        <p:spPr bwMode="auto">
          <a:xfrm>
            <a:off x="2971800" y="2101850"/>
            <a:ext cx="1054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</a:rPr>
              <a:t>11 MeV/u</a:t>
            </a:r>
          </a:p>
        </p:txBody>
      </p:sp>
      <p:sp>
        <p:nvSpPr>
          <p:cNvPr id="79883" name="Rectangle 34"/>
          <p:cNvSpPr>
            <a:spLocks noChangeArrowheads="1"/>
          </p:cNvSpPr>
          <p:nvPr/>
        </p:nvSpPr>
        <p:spPr bwMode="auto">
          <a:xfrm>
            <a:off x="4572000" y="2101850"/>
            <a:ext cx="1054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</a:rPr>
              <a:t>50 MeV/u</a:t>
            </a:r>
          </a:p>
        </p:txBody>
      </p:sp>
      <p:graphicFrame>
        <p:nvGraphicFramePr>
          <p:cNvPr id="34" name="表 33"/>
          <p:cNvGraphicFramePr>
            <a:graphicFrameLocks noGrp="1"/>
          </p:cNvGraphicFramePr>
          <p:nvPr/>
        </p:nvGraphicFramePr>
        <p:xfrm>
          <a:off x="190500" y="2819400"/>
          <a:ext cx="8763000" cy="1108582"/>
        </p:xfrm>
        <a:graphic>
          <a:graphicData uri="http://schemas.openxmlformats.org/drawingml/2006/table">
            <a:tbl>
              <a:tblPr/>
              <a:tblGrid>
                <a:gridCol w="1252538"/>
                <a:gridCol w="728662"/>
                <a:gridCol w="1447800"/>
                <a:gridCol w="685800"/>
                <a:gridCol w="1295400"/>
                <a:gridCol w="762000"/>
                <a:gridCol w="1295400"/>
                <a:gridCol w="12954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Atom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Q1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CS1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Q2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CS2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Q3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Available @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Intensity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238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U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35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CNT+EV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71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C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86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Present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3.5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35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He gas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65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C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86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Oct 2012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平成角ゴシック" charset="0"/>
                          <a:cs typeface="Arial" charset="0"/>
                        </a:rPr>
                        <a:t>(5)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cxnSp>
        <p:nvCxnSpPr>
          <p:cNvPr id="37" name="直線矢印コネクタ 36"/>
          <p:cNvCxnSpPr>
            <a:cxnSpLocks noChangeShapeType="1"/>
          </p:cNvCxnSpPr>
          <p:nvPr/>
        </p:nvCxnSpPr>
        <p:spPr bwMode="auto">
          <a:xfrm rot="10800000" flipV="1">
            <a:off x="3048000" y="2514600"/>
            <a:ext cx="381000" cy="228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直線矢印コネクタ 38"/>
          <p:cNvCxnSpPr>
            <a:cxnSpLocks noChangeShapeType="1"/>
          </p:cNvCxnSpPr>
          <p:nvPr/>
        </p:nvCxnSpPr>
        <p:spPr bwMode="auto">
          <a:xfrm rot="5400000">
            <a:off x="4914900" y="2552700"/>
            <a:ext cx="304800" cy="76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9924" name="図形グループ 50"/>
          <p:cNvGrpSpPr>
            <a:grpSpLocks/>
          </p:cNvGrpSpPr>
          <p:nvPr/>
        </p:nvGrpSpPr>
        <p:grpSpPr bwMode="auto">
          <a:xfrm>
            <a:off x="4572000" y="4191000"/>
            <a:ext cx="4100513" cy="1295400"/>
            <a:chOff x="4572000" y="4191000"/>
            <a:chExt cx="4100509" cy="1295400"/>
          </a:xfrm>
        </p:grpSpPr>
        <p:cxnSp>
          <p:nvCxnSpPr>
            <p:cNvPr id="45" name="直線矢印コネクタ 44"/>
            <p:cNvCxnSpPr>
              <a:cxnSpLocks noChangeShapeType="1"/>
            </p:cNvCxnSpPr>
            <p:nvPr/>
          </p:nvCxnSpPr>
          <p:spPr bwMode="auto">
            <a:xfrm rot="10800000">
              <a:off x="4572000" y="4724400"/>
              <a:ext cx="1219199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直線矢印コネクタ 45"/>
            <p:cNvCxnSpPr>
              <a:cxnSpLocks noChangeShapeType="1"/>
            </p:cNvCxnSpPr>
            <p:nvPr/>
          </p:nvCxnSpPr>
          <p:spPr bwMode="auto">
            <a:xfrm rot="10800000">
              <a:off x="4572000" y="4495800"/>
              <a:ext cx="533399" cy="1588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30" name="テキスト ボックス 47"/>
            <p:cNvSpPr txBox="1">
              <a:spLocks noChangeArrowheads="1"/>
            </p:cNvSpPr>
            <p:nvPr/>
          </p:nvSpPr>
          <p:spPr bwMode="auto">
            <a:xfrm>
              <a:off x="5181600" y="4191000"/>
              <a:ext cx="21591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0000FF"/>
                  </a:solidFill>
                </a:rPr>
                <a:t>Present fRC: 69+</a:t>
              </a:r>
              <a:endParaRPr lang="ja-JP" altLang="en-US" sz="2000">
                <a:solidFill>
                  <a:srgbClr val="0000FF"/>
                </a:solidFill>
              </a:endParaRPr>
            </a:p>
          </p:txBody>
        </p:sp>
        <p:sp>
          <p:nvSpPr>
            <p:cNvPr id="79931" name="テキスト ボックス 48"/>
            <p:cNvSpPr txBox="1">
              <a:spLocks noChangeArrowheads="1"/>
            </p:cNvSpPr>
            <p:nvPr/>
          </p:nvSpPr>
          <p:spPr bwMode="auto">
            <a:xfrm>
              <a:off x="5904106" y="4552890"/>
              <a:ext cx="24016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FF0000"/>
                  </a:solidFill>
                </a:rPr>
                <a:t>Upgraded fRC: 65+</a:t>
              </a:r>
              <a:endParaRPr lang="ja-JP" altLang="en-US" sz="2000">
                <a:solidFill>
                  <a:srgbClr val="FF0000"/>
                </a:solidFill>
              </a:endParaRPr>
            </a:p>
          </p:txBody>
        </p:sp>
        <p:sp>
          <p:nvSpPr>
            <p:cNvPr id="50" name="テキスト ボックス 49"/>
            <p:cNvSpPr txBox="1">
              <a:spLocks noChangeArrowheads="1"/>
            </p:cNvSpPr>
            <p:nvPr/>
          </p:nvSpPr>
          <p:spPr bwMode="auto">
            <a:xfrm>
              <a:off x="5181599" y="5086350"/>
              <a:ext cx="3490910" cy="400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  <a:effectLst>
              <a:outerShdw blurRad="50800" dist="38100" dir="2700000" rotWithShape="0">
                <a:srgbClr val="000000">
                  <a:alpha val="42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9pPr>
            </a:lstStyle>
            <a:p>
              <a:pPr>
                <a:defRPr/>
              </a:pPr>
              <a:r>
                <a:rPr lang="en-US" altLang="ja-JP" sz="2000" smtClean="0">
                  <a:solidFill>
                    <a:srgbClr val="000000"/>
                  </a:solidFill>
                </a:rPr>
                <a:t>Acceptable charge state of U</a:t>
              </a:r>
              <a:endParaRPr lang="ja-JP" altLang="en-US" sz="2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9925" name="図形グループ 52"/>
          <p:cNvGrpSpPr>
            <a:grpSpLocks/>
          </p:cNvGrpSpPr>
          <p:nvPr/>
        </p:nvGrpSpPr>
        <p:grpSpPr bwMode="auto">
          <a:xfrm>
            <a:off x="228600" y="4152900"/>
            <a:ext cx="4275138" cy="2552700"/>
            <a:chOff x="228600" y="4153657"/>
            <a:chExt cx="4274523" cy="2551943"/>
          </a:xfrm>
        </p:grpSpPr>
        <p:pic>
          <p:nvPicPr>
            <p:cNvPr id="79926" name="図 3" descr="11MeV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153657"/>
              <a:ext cx="3741123" cy="255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27" name="テキスト ボックス 3"/>
            <p:cNvSpPr txBox="1">
              <a:spLocks noChangeArrowheads="1"/>
            </p:cNvSpPr>
            <p:nvPr/>
          </p:nvSpPr>
          <p:spPr bwMode="auto">
            <a:xfrm>
              <a:off x="228600" y="6324600"/>
              <a:ext cx="7778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平成角ゴシック" charset="0"/>
                  <a:cs typeface="平成角ゴシック" charset="0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000000"/>
                  </a:solidFill>
                </a:rPr>
                <a:t>(Imao)</a:t>
              </a:r>
              <a:endParaRPr lang="ja-JP" altLang="en-US" sz="160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図 2" descr="WS0000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50914"/>
            <a:ext cx="3771900" cy="279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3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t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6551612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2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 smtClean="0">
                <a:solidFill>
                  <a:srgbClr val="C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Intensity upgrade in 5 years (plan)</a:t>
            </a:r>
            <a:endParaRPr lang="en-US" altLang="ja-JP" dirty="0">
              <a:solidFill>
                <a:srgbClr val="C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Nov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EMMI</a:t>
            </a:r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4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Text Box 11"/>
          <p:cNvSpPr txBox="1">
            <a:spLocks noChangeArrowheads="1"/>
          </p:cNvSpPr>
          <p:nvPr/>
        </p:nvSpPr>
        <p:spPr bwMode="auto">
          <a:xfrm>
            <a:off x="319088" y="5700713"/>
            <a:ext cx="2714625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3E5300"/>
                </a:solidFill>
              </a:rPr>
              <a:t>135 MeV/nucleon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3E5300"/>
                </a:solidFill>
              </a:rPr>
              <a:t>     for light nuclei (1986-)</a:t>
            </a:r>
          </a:p>
        </p:txBody>
      </p:sp>
      <p:grpSp>
        <p:nvGrpSpPr>
          <p:cNvPr id="32" name="図形グループ 31"/>
          <p:cNvGrpSpPr/>
          <p:nvPr/>
        </p:nvGrpSpPr>
        <p:grpSpPr>
          <a:xfrm>
            <a:off x="1588" y="1704629"/>
            <a:ext cx="9262164" cy="4154224"/>
            <a:chOff x="0" y="1358900"/>
            <a:chExt cx="9262164" cy="4154224"/>
          </a:xfrm>
        </p:grpSpPr>
        <p:pic>
          <p:nvPicPr>
            <p:cNvPr id="33" name="図 32" descr="birdfig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8900"/>
              <a:ext cx="9144000" cy="4120896"/>
            </a:xfrm>
            <a:prstGeom prst="rect">
              <a:avLst/>
            </a:prstGeom>
          </p:spPr>
        </p:pic>
        <p:sp>
          <p:nvSpPr>
            <p:cNvPr id="34" name="正方形/長方形 33"/>
            <p:cNvSpPr/>
            <p:nvPr/>
          </p:nvSpPr>
          <p:spPr>
            <a:xfrm>
              <a:off x="8280400" y="4495800"/>
              <a:ext cx="423333" cy="160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8145302" y="4411133"/>
              <a:ext cx="1116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elvetica"/>
                  <a:cs typeface="Helvetica"/>
                </a:rPr>
                <a:t>(construction)</a:t>
              </a:r>
              <a:endParaRPr kumimoji="1" lang="ja-JP" altLang="en-US" sz="1200" dirty="0">
                <a:latin typeface="Helvetica"/>
                <a:cs typeface="Helvetica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7586871" y="1444381"/>
              <a:ext cx="1116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elvetica"/>
                  <a:cs typeface="Helvetica"/>
                </a:rPr>
                <a:t>(construction)</a:t>
              </a:r>
              <a:endParaRPr kumimoji="1" lang="ja-JP" altLang="en-US" sz="1200" dirty="0">
                <a:latin typeface="Helvetica"/>
                <a:cs typeface="Helvetica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2954867" y="5267590"/>
              <a:ext cx="651933" cy="2455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2887134" y="5221054"/>
              <a:ext cx="6120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elvetica"/>
                  <a:cs typeface="Helvetica"/>
                </a:rPr>
                <a:t>(R&amp;D)</a:t>
              </a:r>
              <a:endParaRPr kumimoji="1" lang="ja-JP" altLang="en-US" sz="1200" dirty="0">
                <a:latin typeface="Helvetica"/>
                <a:cs typeface="Helvetica"/>
              </a:endParaRPr>
            </a:p>
          </p:txBody>
        </p:sp>
      </p:grpSp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2133600" y="533400"/>
            <a:ext cx="6324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Times"/>
              <a:ea typeface="Osaka"/>
              <a:cs typeface="Osaka"/>
            </a:endParaRPr>
          </a:p>
        </p:txBody>
      </p:sp>
      <p:sp>
        <p:nvSpPr>
          <p:cNvPr id="139267" name="Text Box 5"/>
          <p:cNvSpPr txBox="1">
            <a:spLocks noChangeArrowheads="1"/>
          </p:cNvSpPr>
          <p:nvPr/>
        </p:nvSpPr>
        <p:spPr bwMode="auto">
          <a:xfrm>
            <a:off x="485661" y="533400"/>
            <a:ext cx="86583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CC00CF"/>
                </a:solidFill>
                <a:latin typeface="Helvetica" charset="0"/>
                <a:cs typeface="Helvetica" charset="0"/>
              </a:rPr>
              <a:t>RIBF</a:t>
            </a:r>
            <a:r>
              <a:rPr lang="en-US" altLang="ja-JP" sz="2000" dirty="0">
                <a:solidFill>
                  <a:srgbClr val="660066"/>
                </a:solidFill>
                <a:latin typeface="Helvetica" charset="0"/>
                <a:cs typeface="Helvetica" charset="0"/>
              </a:rPr>
              <a:t> – </a:t>
            </a:r>
            <a:r>
              <a:rPr lang="en-US" altLang="ja-JP" sz="2000" dirty="0" smtClean="0">
                <a:solidFill>
                  <a:srgbClr val="660066"/>
                </a:solidFill>
                <a:latin typeface="Helvetica" charset="0"/>
                <a:cs typeface="Helvetica" charset="0"/>
              </a:rPr>
              <a:t>a </a:t>
            </a:r>
            <a:r>
              <a:rPr lang="en-US" altLang="ja-JP" sz="2000" dirty="0">
                <a:solidFill>
                  <a:srgbClr val="660066"/>
                </a:solidFill>
                <a:latin typeface="Helvetica" charset="0"/>
                <a:cs typeface="Helvetica" charset="0"/>
              </a:rPr>
              <a:t>new generation RIB facility in </a:t>
            </a:r>
            <a:r>
              <a:rPr lang="en-US" altLang="ja-JP" sz="2000" dirty="0" smtClean="0">
                <a:solidFill>
                  <a:srgbClr val="660066"/>
                </a:solidFill>
                <a:latin typeface="Helvetica" charset="0"/>
                <a:cs typeface="Helvetica" charset="0"/>
              </a:rPr>
              <a:t>operation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660066"/>
                </a:solidFill>
                <a:latin typeface="Helvetica" charset="0"/>
                <a:cs typeface="Helvetica" charset="0"/>
              </a:rPr>
              <a:t>	</a:t>
            </a:r>
            <a:r>
              <a:rPr lang="en-US" altLang="ja-JP" sz="2000" dirty="0" smtClean="0">
                <a:solidFill>
                  <a:srgbClr val="660066"/>
                </a:solidFill>
                <a:latin typeface="Helvetica" charset="0"/>
                <a:cs typeface="Helvetica" charset="0"/>
              </a:rPr>
              <a:t>with world highest capability of producing exotic nuclei in coming years!</a:t>
            </a:r>
            <a:endParaRPr lang="en-US" altLang="ja-JP" sz="2000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68" name="Text Box 13"/>
          <p:cNvSpPr txBox="1">
            <a:spLocks noChangeArrowheads="1"/>
          </p:cNvSpPr>
          <p:nvPr/>
        </p:nvSpPr>
        <p:spPr bwMode="auto">
          <a:xfrm>
            <a:off x="6951663" y="5825525"/>
            <a:ext cx="1506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DA0EA5"/>
                </a:solidFill>
                <a:cs typeface="Arial" charset="0"/>
              </a:rPr>
              <a:t>experimental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DA0EA5"/>
                </a:solidFill>
                <a:cs typeface="Arial" charset="0"/>
              </a:rPr>
              <a:t>equipment</a:t>
            </a:r>
            <a:endParaRPr lang="en-US" altLang="ja-JP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69" name="Text Box 12"/>
          <p:cNvSpPr txBox="1">
            <a:spLocks noChangeArrowheads="1"/>
          </p:cNvSpPr>
          <p:nvPr/>
        </p:nvSpPr>
        <p:spPr bwMode="auto">
          <a:xfrm>
            <a:off x="3370189" y="5777210"/>
            <a:ext cx="21224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8C1816"/>
                </a:solidFill>
              </a:rPr>
              <a:t>345 MeV/nucleon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8C1816"/>
                </a:solidFill>
              </a:rPr>
              <a:t>      up to U (2006-)</a:t>
            </a:r>
          </a:p>
        </p:txBody>
      </p:sp>
      <p:sp>
        <p:nvSpPr>
          <p:cNvPr id="139271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RIKEN RIBF (RI Beam Factory)  --  fragmentation-based RI </a:t>
            </a:r>
            <a:r>
              <a:rPr lang="en-US" altLang="ja-JP" sz="1800" dirty="0" err="1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bemas</a:t>
            </a:r>
            <a:r>
              <a:rPr lang="en-US" altLang="ja-JP" sz="18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 (1990- / 2007-)</a:t>
            </a:r>
            <a:endParaRPr lang="ja-JP" altLang="en-US" sz="18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72" name="テキスト ボックス 11"/>
          <p:cNvSpPr txBox="1">
            <a:spLocks noChangeArrowheads="1"/>
          </p:cNvSpPr>
          <p:nvPr/>
        </p:nvSpPr>
        <p:spPr bwMode="auto">
          <a:xfrm>
            <a:off x="469900" y="5474606"/>
            <a:ext cx="868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595959"/>
                </a:solidFill>
                <a:latin typeface="Helvetica" charset="0"/>
                <a:cs typeface="Helvetica" charset="0"/>
              </a:rPr>
              <a:t>160 M$</a:t>
            </a:r>
            <a:endParaRPr lang="ja-JP" altLang="en-US" sz="1600" dirty="0">
              <a:solidFill>
                <a:srgbClr val="595959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9273" name="テキスト ボックス 12"/>
          <p:cNvSpPr txBox="1">
            <a:spLocks noChangeArrowheads="1"/>
          </p:cNvSpPr>
          <p:nvPr/>
        </p:nvSpPr>
        <p:spPr bwMode="auto">
          <a:xfrm>
            <a:off x="3695700" y="5362575"/>
            <a:ext cx="868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srgbClr val="595959"/>
                </a:solidFill>
                <a:latin typeface="Helvetica" charset="0"/>
                <a:cs typeface="Helvetica" charset="0"/>
              </a:rPr>
              <a:t>400 M$</a:t>
            </a:r>
            <a:endParaRPr lang="ja-JP" altLang="en-US" sz="1600">
              <a:solidFill>
                <a:srgbClr val="595959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11" name="図形グループ 10"/>
          <p:cNvGrpSpPr>
            <a:grpSpLocks/>
          </p:cNvGrpSpPr>
          <p:nvPr/>
        </p:nvGrpSpPr>
        <p:grpSpPr bwMode="auto">
          <a:xfrm>
            <a:off x="304800" y="1539875"/>
            <a:ext cx="2116138" cy="2659063"/>
            <a:chOff x="304800" y="2082800"/>
            <a:chExt cx="2115971" cy="2658534"/>
          </a:xfrm>
        </p:grpSpPr>
        <p:sp>
          <p:nvSpPr>
            <p:cNvPr id="2" name="円/楕円 1"/>
            <p:cNvSpPr/>
            <p:nvPr/>
          </p:nvSpPr>
          <p:spPr>
            <a:xfrm>
              <a:off x="1338181" y="3860446"/>
              <a:ext cx="879406" cy="88088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cxnSp>
          <p:nvCxnSpPr>
            <p:cNvPr id="7" name="直線矢印コネクタ 6"/>
            <p:cNvCxnSpPr/>
            <p:nvPr/>
          </p:nvCxnSpPr>
          <p:spPr>
            <a:xfrm>
              <a:off x="927051" y="2704976"/>
              <a:ext cx="660348" cy="1218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281" name="テキスト ボックス 8"/>
            <p:cNvSpPr txBox="1">
              <a:spLocks noChangeArrowheads="1"/>
            </p:cNvSpPr>
            <p:nvPr/>
          </p:nvSpPr>
          <p:spPr bwMode="auto">
            <a:xfrm>
              <a:off x="304800" y="2082800"/>
              <a:ext cx="21159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srgbClr val="FF0000"/>
                  </a:solidFill>
                </a:rPr>
                <a:t>RIPS (1990-)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srgbClr val="FF0000"/>
                  </a:solidFill>
                </a:rPr>
                <a:t>  ~50 MeV/nucleon</a:t>
              </a:r>
              <a:endParaRPr lang="ja-JP" altLang="en-US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図形グループ 11"/>
          <p:cNvGrpSpPr>
            <a:grpSpLocks/>
          </p:cNvGrpSpPr>
          <p:nvPr/>
        </p:nvGrpSpPr>
        <p:grpSpPr bwMode="auto">
          <a:xfrm>
            <a:off x="2616200" y="1260475"/>
            <a:ext cx="3698875" cy="3938588"/>
            <a:chOff x="2616200" y="1803400"/>
            <a:chExt cx="3699399" cy="3939158"/>
          </a:xfrm>
        </p:grpSpPr>
        <p:sp>
          <p:nvSpPr>
            <p:cNvPr id="3" name="円/楕円 2"/>
            <p:cNvSpPr/>
            <p:nvPr/>
          </p:nvSpPr>
          <p:spPr>
            <a:xfrm rot="20358605">
              <a:off x="4110250" y="4680366"/>
              <a:ext cx="2205349" cy="106219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FFFFFF"/>
                </a:solidFill>
                <a:latin typeface="Times"/>
                <a:ea typeface="Osaka"/>
                <a:cs typeface="Osaka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>
              <a:off x="3873678" y="2438492"/>
              <a:ext cx="1270180" cy="22482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278" name="テキスト ボックス 21"/>
            <p:cNvSpPr txBox="1">
              <a:spLocks noChangeArrowheads="1"/>
            </p:cNvSpPr>
            <p:nvPr/>
          </p:nvSpPr>
          <p:spPr bwMode="auto">
            <a:xfrm>
              <a:off x="2616200" y="1803400"/>
              <a:ext cx="224434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srgbClr val="FF0000"/>
                  </a:solidFill>
                </a:rPr>
                <a:t>BigRIPS (2007-)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srgbClr val="FF0000"/>
                  </a:solidFill>
                </a:rPr>
                <a:t>  ~200 MeV/nucleon</a:t>
              </a:r>
              <a:endParaRPr lang="ja-JP" altLang="en-US" sz="180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Picture 61" descr="記念写真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2" y="3504142"/>
            <a:ext cx="2432050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テキスト ボックス 34"/>
          <p:cNvSpPr txBox="1">
            <a:spLocks noChangeArrowheads="1"/>
          </p:cNvSpPr>
          <p:nvPr/>
        </p:nvSpPr>
        <p:spPr bwMode="auto">
          <a:xfrm>
            <a:off x="3415242" y="4479178"/>
            <a:ext cx="10161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FFFFFF"/>
                </a:solidFill>
                <a:latin typeface="Calibri" charset="0"/>
              </a:rPr>
              <a:t>SRC (8300 t) </a:t>
            </a:r>
            <a:endParaRPr lang="ja-JP" altLang="en-US" sz="18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Nov 2012</a:t>
            </a:r>
            <a:endParaRPr lang="en-US" altLang="ja-JP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EMMI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01516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ight Arrow 23"/>
          <p:cNvSpPr>
            <a:spLocks noChangeArrowheads="1"/>
          </p:cNvSpPr>
          <p:nvPr/>
        </p:nvSpPr>
        <p:spPr bwMode="auto">
          <a:xfrm rot="-9597071">
            <a:off x="5456238" y="1419225"/>
            <a:ext cx="3008312" cy="47625"/>
          </a:xfrm>
          <a:prstGeom prst="rightArrow">
            <a:avLst>
              <a:gd name="adj1" fmla="val 50000"/>
              <a:gd name="adj2" fmla="val 4971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86019" name="Picture 2" descr="future_op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812925"/>
            <a:ext cx="81661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Box 5"/>
          <p:cNvSpPr txBox="1">
            <a:spLocks noChangeArrowheads="1"/>
          </p:cNvSpPr>
          <p:nvPr/>
        </p:nvSpPr>
        <p:spPr bwMode="auto">
          <a:xfrm rot="-5400000">
            <a:off x="-260349" y="2279650"/>
            <a:ext cx="1073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RILAC2</a:t>
            </a:r>
          </a:p>
        </p:txBody>
      </p:sp>
      <p:sp>
        <p:nvSpPr>
          <p:cNvPr id="86022" name="TextBox 8"/>
          <p:cNvSpPr txBox="1">
            <a:spLocks noChangeArrowheads="1"/>
          </p:cNvSpPr>
          <p:nvPr/>
        </p:nvSpPr>
        <p:spPr bwMode="auto">
          <a:xfrm>
            <a:off x="1830388" y="4175125"/>
            <a:ext cx="614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35+</a:t>
            </a:r>
          </a:p>
        </p:txBody>
      </p:sp>
      <p:sp>
        <p:nvSpPr>
          <p:cNvPr id="86023" name="TextBox 9"/>
          <p:cNvSpPr txBox="1">
            <a:spLocks noChangeArrowheads="1"/>
          </p:cNvSpPr>
          <p:nvPr/>
        </p:nvSpPr>
        <p:spPr bwMode="auto">
          <a:xfrm>
            <a:off x="3430588" y="4175125"/>
            <a:ext cx="727075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/>
              <a:t>35+</a:t>
            </a:r>
          </a:p>
        </p:txBody>
      </p:sp>
      <p:sp>
        <p:nvSpPr>
          <p:cNvPr id="86024" name="TextBox 10"/>
          <p:cNvSpPr txBox="1">
            <a:spLocks noChangeArrowheads="1"/>
          </p:cNvSpPr>
          <p:nvPr/>
        </p:nvSpPr>
        <p:spPr bwMode="auto">
          <a:xfrm>
            <a:off x="5929313" y="4175125"/>
            <a:ext cx="614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86+</a:t>
            </a:r>
          </a:p>
        </p:txBody>
      </p:sp>
      <p:sp>
        <p:nvSpPr>
          <p:cNvPr id="86025" name="TextBox 12"/>
          <p:cNvSpPr txBox="1">
            <a:spLocks noChangeArrowheads="1"/>
          </p:cNvSpPr>
          <p:nvPr/>
        </p:nvSpPr>
        <p:spPr bwMode="auto">
          <a:xfrm>
            <a:off x="4344988" y="2803525"/>
            <a:ext cx="519112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N2</a:t>
            </a:r>
          </a:p>
        </p:txBody>
      </p:sp>
      <p:sp>
        <p:nvSpPr>
          <p:cNvPr id="86026" name="TextBox 14"/>
          <p:cNvSpPr txBox="1">
            <a:spLocks noChangeArrowheads="1"/>
          </p:cNvSpPr>
          <p:nvPr/>
        </p:nvSpPr>
        <p:spPr bwMode="auto">
          <a:xfrm>
            <a:off x="4268788" y="4800600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27%</a:t>
            </a:r>
          </a:p>
        </p:txBody>
      </p:sp>
      <p:sp>
        <p:nvSpPr>
          <p:cNvPr id="86027" name="TextBox 15"/>
          <p:cNvSpPr txBox="1">
            <a:spLocks noChangeArrowheads="1"/>
          </p:cNvSpPr>
          <p:nvPr/>
        </p:nvSpPr>
        <p:spPr bwMode="auto">
          <a:xfrm>
            <a:off x="6935788" y="4800600"/>
            <a:ext cx="701675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27%</a:t>
            </a:r>
          </a:p>
        </p:txBody>
      </p:sp>
      <p:cxnSp>
        <p:nvCxnSpPr>
          <p:cNvPr id="86028" name="直線矢印コネクタ 20"/>
          <p:cNvCxnSpPr>
            <a:cxnSpLocks noChangeShapeType="1"/>
          </p:cNvCxnSpPr>
          <p:nvPr/>
        </p:nvCxnSpPr>
        <p:spPr bwMode="auto">
          <a:xfrm>
            <a:off x="5259388" y="5029200"/>
            <a:ext cx="1295400" cy="15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029" name="TextBox 22"/>
          <p:cNvSpPr txBox="1">
            <a:spLocks noChangeArrowheads="1"/>
          </p:cNvSpPr>
          <p:nvPr/>
        </p:nvSpPr>
        <p:spPr bwMode="auto">
          <a:xfrm>
            <a:off x="1752600" y="2438400"/>
            <a:ext cx="73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RRC</a:t>
            </a:r>
          </a:p>
        </p:txBody>
      </p:sp>
      <p:sp>
        <p:nvSpPr>
          <p:cNvPr id="86030" name="TextBox 23"/>
          <p:cNvSpPr txBox="1">
            <a:spLocks noChangeArrowheads="1"/>
          </p:cNvSpPr>
          <p:nvPr/>
        </p:nvSpPr>
        <p:spPr bwMode="auto">
          <a:xfrm>
            <a:off x="3354388" y="2346325"/>
            <a:ext cx="901700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0000"/>
                </a:solidFill>
              </a:rPr>
              <a:t>S-fRC</a:t>
            </a:r>
          </a:p>
        </p:txBody>
      </p:sp>
      <p:sp>
        <p:nvSpPr>
          <p:cNvPr id="86031" name="TextBox 24"/>
          <p:cNvSpPr txBox="1">
            <a:spLocks noChangeArrowheads="1"/>
          </p:cNvSpPr>
          <p:nvPr/>
        </p:nvSpPr>
        <p:spPr bwMode="auto">
          <a:xfrm>
            <a:off x="5181600" y="2438400"/>
            <a:ext cx="622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IRC</a:t>
            </a:r>
          </a:p>
        </p:txBody>
      </p:sp>
      <p:sp>
        <p:nvSpPr>
          <p:cNvPr id="86032" name="TextBox 25"/>
          <p:cNvSpPr txBox="1">
            <a:spLocks noChangeArrowheads="1"/>
          </p:cNvSpPr>
          <p:nvPr/>
        </p:nvSpPr>
        <p:spPr bwMode="auto">
          <a:xfrm>
            <a:off x="6934200" y="228600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SRC</a:t>
            </a:r>
          </a:p>
        </p:txBody>
      </p:sp>
      <p:sp>
        <p:nvSpPr>
          <p:cNvPr id="86033" name="TextBox 22"/>
          <p:cNvSpPr txBox="1">
            <a:spLocks noChangeArrowheads="1"/>
          </p:cNvSpPr>
          <p:nvPr/>
        </p:nvSpPr>
        <p:spPr bwMode="auto">
          <a:xfrm>
            <a:off x="1296988" y="5546725"/>
            <a:ext cx="2551112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SRF (d 40MeV/2mA)</a:t>
            </a:r>
          </a:p>
        </p:txBody>
      </p:sp>
      <p:sp>
        <p:nvSpPr>
          <p:cNvPr id="86034" name="TextBox 22"/>
          <p:cNvSpPr txBox="1">
            <a:spLocks noChangeArrowheads="1"/>
          </p:cNvSpPr>
          <p:nvPr/>
        </p:nvSpPr>
        <p:spPr bwMode="auto">
          <a:xfrm>
            <a:off x="217488" y="5562600"/>
            <a:ext cx="773112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kumimoji="0" lang="en-US" altLang="ja-JP" sz="2000"/>
              <a:t>ISOL</a:t>
            </a:r>
          </a:p>
        </p:txBody>
      </p:sp>
      <p:sp>
        <p:nvSpPr>
          <p:cNvPr id="86035" name="TextBox 5"/>
          <p:cNvSpPr txBox="1">
            <a:spLocks noChangeArrowheads="1"/>
          </p:cNvSpPr>
          <p:nvPr/>
        </p:nvSpPr>
        <p:spPr bwMode="auto">
          <a:xfrm rot="-5400000">
            <a:off x="-261937" y="3890962"/>
            <a:ext cx="1073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RILAC1</a:t>
            </a:r>
          </a:p>
        </p:txBody>
      </p:sp>
      <p:sp>
        <p:nvSpPr>
          <p:cNvPr id="86036" name="TextBox 22"/>
          <p:cNvSpPr txBox="1">
            <a:spLocks noChangeArrowheads="1"/>
          </p:cNvSpPr>
          <p:nvPr/>
        </p:nvSpPr>
        <p:spPr bwMode="auto">
          <a:xfrm>
            <a:off x="6962775" y="1295400"/>
            <a:ext cx="1195388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SLOWRI</a:t>
            </a:r>
          </a:p>
        </p:txBody>
      </p:sp>
      <p:sp>
        <p:nvSpPr>
          <p:cNvPr id="86037" name="TextBox 22"/>
          <p:cNvSpPr txBox="1">
            <a:spLocks noChangeArrowheads="1"/>
          </p:cNvSpPr>
          <p:nvPr/>
        </p:nvSpPr>
        <p:spPr bwMode="auto">
          <a:xfrm>
            <a:off x="5562600" y="1295400"/>
            <a:ext cx="1281113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Post-Acc.</a:t>
            </a:r>
          </a:p>
        </p:txBody>
      </p:sp>
      <p:sp>
        <p:nvSpPr>
          <p:cNvPr id="86038" name="TextBox 5"/>
          <p:cNvSpPr txBox="1">
            <a:spLocks noChangeArrowheads="1"/>
          </p:cNvSpPr>
          <p:nvPr/>
        </p:nvSpPr>
        <p:spPr bwMode="auto">
          <a:xfrm rot="5400000">
            <a:off x="8331200" y="2016125"/>
            <a:ext cx="122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Big-RIPS</a:t>
            </a:r>
          </a:p>
        </p:txBody>
      </p:sp>
      <p:cxnSp>
        <p:nvCxnSpPr>
          <p:cNvPr id="86039" name="Straight Arrow Connector 25"/>
          <p:cNvCxnSpPr>
            <a:cxnSpLocks noChangeShapeType="1"/>
            <a:stCxn id="86036" idx="2"/>
          </p:cNvCxnSpPr>
          <p:nvPr/>
        </p:nvCxnSpPr>
        <p:spPr bwMode="auto">
          <a:xfrm rot="5400000">
            <a:off x="7399338" y="1827212"/>
            <a:ext cx="287338" cy="36513"/>
          </a:xfrm>
          <a:prstGeom prst="straightConnector1">
            <a:avLst/>
          </a:prstGeom>
          <a:noFill/>
          <a:ln w="19050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040" name="Straight Arrow Connector 28"/>
          <p:cNvCxnSpPr>
            <a:cxnSpLocks noChangeShapeType="1"/>
            <a:stCxn id="86037" idx="2"/>
          </p:cNvCxnSpPr>
          <p:nvPr/>
        </p:nvCxnSpPr>
        <p:spPr bwMode="auto">
          <a:xfrm rot="16200000" flipH="1">
            <a:off x="6143625" y="1760538"/>
            <a:ext cx="287338" cy="169862"/>
          </a:xfrm>
          <a:prstGeom prst="straightConnector1">
            <a:avLst/>
          </a:prstGeom>
          <a:noFill/>
          <a:ln w="19050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041" name="Isosceles Triangle 31"/>
          <p:cNvSpPr>
            <a:spLocks noChangeArrowheads="1"/>
          </p:cNvSpPr>
          <p:nvPr/>
        </p:nvSpPr>
        <p:spPr bwMode="auto">
          <a:xfrm rot="-3995211">
            <a:off x="5430044" y="796131"/>
            <a:ext cx="171450" cy="25558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86042" name="TextBox 32"/>
          <p:cNvSpPr txBox="1">
            <a:spLocks noChangeArrowheads="1"/>
          </p:cNvSpPr>
          <p:nvPr/>
        </p:nvSpPr>
        <p:spPr bwMode="auto">
          <a:xfrm>
            <a:off x="5724525" y="765175"/>
            <a:ext cx="11684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sz="2000"/>
              <a:t>HE RIBs</a:t>
            </a:r>
          </a:p>
        </p:txBody>
      </p:sp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-24863" y="0"/>
            <a:ext cx="9168863" cy="461665"/>
          </a:xfrm>
          <a:prstGeom prst="rect">
            <a:avLst/>
          </a:prstGeom>
          <a:solidFill>
            <a:srgbClr val="DFE2F8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/>
                <a:cs typeface="Helvetica"/>
              </a:rPr>
              <a:t>RIBF Upgrade </a:t>
            </a:r>
            <a:r>
              <a:rPr lang="en-US" altLang="ja-JP" dirty="0" err="1" smtClean="0">
                <a:latin typeface="Helvetica"/>
                <a:cs typeface="Helvetica"/>
              </a:rPr>
              <a:t>Optins</a:t>
            </a:r>
            <a:r>
              <a:rPr lang="en-US" altLang="ja-JP" dirty="0" smtClean="0">
                <a:latin typeface="Helvetica"/>
                <a:cs typeface="Helvetica"/>
              </a:rPr>
              <a:t> – Long-term plan</a:t>
            </a:r>
            <a:endParaRPr lang="ja-JP" altLang="en-US" dirty="0">
              <a:latin typeface="Helvetica"/>
              <a:cs typeface="Helvetica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EMMI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748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68413"/>
            <a:ext cx="5761038" cy="478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Box 2"/>
          <p:cNvSpPr txBox="1">
            <a:spLocks noChangeArrowheads="1"/>
          </p:cNvSpPr>
          <p:nvPr/>
        </p:nvSpPr>
        <p:spPr bwMode="auto">
          <a:xfrm>
            <a:off x="6084888" y="1196975"/>
            <a:ext cx="315912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sz="1800"/>
              <a:t>SLOWRI as the basis</a:t>
            </a:r>
          </a:p>
          <a:p>
            <a:pPr eaLnBrk="1" hangingPunct="1"/>
            <a:r>
              <a:rPr lang="en-US" sz="1800"/>
              <a:t>for ISOL reaccelerated</a:t>
            </a:r>
          </a:p>
          <a:p>
            <a:pPr eaLnBrk="1" hangingPunct="1"/>
            <a:r>
              <a:rPr lang="en-US" sz="1800"/>
              <a:t>low-energy precision</a:t>
            </a:r>
          </a:p>
          <a:p>
            <a:pPr eaLnBrk="1" hangingPunct="1"/>
            <a:r>
              <a:rPr lang="en-US" sz="1800"/>
              <a:t>RI beams:</a:t>
            </a:r>
          </a:p>
          <a:p>
            <a:pPr eaLnBrk="1" hangingPunct="1"/>
            <a:endParaRPr lang="en-US" sz="6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 Gas stopper cells:</a:t>
            </a:r>
          </a:p>
          <a:p>
            <a:pPr eaLnBrk="1" hangingPunct="1"/>
            <a:r>
              <a:rPr lang="en-US" sz="1800"/>
              <a:t>  - He gas RF ion cell</a:t>
            </a:r>
          </a:p>
          <a:p>
            <a:pPr eaLnBrk="1" hangingPunct="1"/>
            <a:r>
              <a:rPr lang="en-US" sz="1800"/>
              <a:t>    (no chemical dependence)</a:t>
            </a:r>
          </a:p>
          <a:p>
            <a:pPr eaLnBrk="1" hangingPunct="1"/>
            <a:r>
              <a:rPr lang="en-US" sz="1800"/>
              <a:t>  - Ar gas laser cell</a:t>
            </a:r>
          </a:p>
          <a:p>
            <a:pPr eaLnBrk="1" hangingPunct="1"/>
            <a:r>
              <a:rPr lang="en-US" sz="1800"/>
              <a:t>    (high chemical selectivity</a:t>
            </a:r>
          </a:p>
          <a:p>
            <a:pPr eaLnBrk="1" hangingPunct="1"/>
            <a:r>
              <a:rPr lang="en-US" sz="1800"/>
              <a:t>    and isobar separation)</a:t>
            </a:r>
          </a:p>
          <a:p>
            <a:pPr eaLnBrk="1" hangingPunct="1"/>
            <a:endParaRPr lang="en-US" sz="6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 SRF linac </a:t>
            </a:r>
          </a:p>
          <a:p>
            <a:pPr eaLnBrk="1" hangingPunct="1"/>
            <a:r>
              <a:rPr lang="en-US" sz="1800"/>
              <a:t>   (for precision beams)</a:t>
            </a:r>
          </a:p>
          <a:p>
            <a:pPr eaLnBrk="1" hangingPunct="1"/>
            <a:endParaRPr lang="en-US" sz="6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 Dual parallel beams</a:t>
            </a:r>
          </a:p>
          <a:p>
            <a:pPr eaLnBrk="1" hangingPunct="1"/>
            <a:r>
              <a:rPr lang="en-US" sz="1800"/>
              <a:t>  (Fragmentation and ISOL)</a:t>
            </a:r>
          </a:p>
          <a:p>
            <a:pPr eaLnBrk="1" hangingPunct="1"/>
            <a:endParaRPr lang="en-US" sz="6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 Minimize radioactive waste</a:t>
            </a:r>
          </a:p>
          <a:p>
            <a:pPr eaLnBrk="1" hangingPunct="1"/>
            <a:r>
              <a:rPr lang="en-US" sz="1800"/>
              <a:t>   and shielding issues  </a:t>
            </a:r>
            <a:endParaRPr lang="en-US"/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-24863" y="0"/>
            <a:ext cx="9168863" cy="461665"/>
          </a:xfrm>
          <a:prstGeom prst="rect">
            <a:avLst/>
          </a:prstGeom>
          <a:solidFill>
            <a:srgbClr val="DFE2F8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/>
                <a:cs typeface="Helvetica"/>
              </a:rPr>
              <a:t>SLOWRI  in preparation</a:t>
            </a:r>
            <a:endParaRPr lang="ja-JP" altLang="en-US" dirty="0">
              <a:latin typeface="Helvetica"/>
              <a:cs typeface="Helvetica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EMMI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0159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ight Arrow 23"/>
          <p:cNvSpPr>
            <a:spLocks noChangeArrowheads="1"/>
          </p:cNvSpPr>
          <p:nvPr/>
        </p:nvSpPr>
        <p:spPr bwMode="auto">
          <a:xfrm rot="-9597071">
            <a:off x="5456238" y="1419225"/>
            <a:ext cx="3008312" cy="47625"/>
          </a:xfrm>
          <a:prstGeom prst="rightArrow">
            <a:avLst>
              <a:gd name="adj1" fmla="val 50000"/>
              <a:gd name="adj2" fmla="val 4971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86019" name="Picture 2" descr="future_op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812925"/>
            <a:ext cx="81661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Box 5"/>
          <p:cNvSpPr txBox="1">
            <a:spLocks noChangeArrowheads="1"/>
          </p:cNvSpPr>
          <p:nvPr/>
        </p:nvSpPr>
        <p:spPr bwMode="auto">
          <a:xfrm rot="-5400000">
            <a:off x="-260349" y="2279650"/>
            <a:ext cx="1073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RILAC2</a:t>
            </a:r>
          </a:p>
        </p:txBody>
      </p:sp>
      <p:sp>
        <p:nvSpPr>
          <p:cNvPr id="86022" name="TextBox 8"/>
          <p:cNvSpPr txBox="1">
            <a:spLocks noChangeArrowheads="1"/>
          </p:cNvSpPr>
          <p:nvPr/>
        </p:nvSpPr>
        <p:spPr bwMode="auto">
          <a:xfrm>
            <a:off x="1830388" y="4175125"/>
            <a:ext cx="614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35+</a:t>
            </a:r>
          </a:p>
        </p:txBody>
      </p:sp>
      <p:sp>
        <p:nvSpPr>
          <p:cNvPr id="86023" name="TextBox 9"/>
          <p:cNvSpPr txBox="1">
            <a:spLocks noChangeArrowheads="1"/>
          </p:cNvSpPr>
          <p:nvPr/>
        </p:nvSpPr>
        <p:spPr bwMode="auto">
          <a:xfrm>
            <a:off x="3430588" y="4175125"/>
            <a:ext cx="727075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/>
              <a:t>35+</a:t>
            </a:r>
          </a:p>
        </p:txBody>
      </p:sp>
      <p:sp>
        <p:nvSpPr>
          <p:cNvPr id="86024" name="TextBox 10"/>
          <p:cNvSpPr txBox="1">
            <a:spLocks noChangeArrowheads="1"/>
          </p:cNvSpPr>
          <p:nvPr/>
        </p:nvSpPr>
        <p:spPr bwMode="auto">
          <a:xfrm>
            <a:off x="5929313" y="4175125"/>
            <a:ext cx="614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86+</a:t>
            </a:r>
          </a:p>
        </p:txBody>
      </p:sp>
      <p:sp>
        <p:nvSpPr>
          <p:cNvPr id="86025" name="TextBox 12"/>
          <p:cNvSpPr txBox="1">
            <a:spLocks noChangeArrowheads="1"/>
          </p:cNvSpPr>
          <p:nvPr/>
        </p:nvSpPr>
        <p:spPr bwMode="auto">
          <a:xfrm>
            <a:off x="4344988" y="2803525"/>
            <a:ext cx="519112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N2</a:t>
            </a:r>
          </a:p>
        </p:txBody>
      </p:sp>
      <p:sp>
        <p:nvSpPr>
          <p:cNvPr id="86026" name="TextBox 14"/>
          <p:cNvSpPr txBox="1">
            <a:spLocks noChangeArrowheads="1"/>
          </p:cNvSpPr>
          <p:nvPr/>
        </p:nvSpPr>
        <p:spPr bwMode="auto">
          <a:xfrm>
            <a:off x="4268788" y="4800600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27%</a:t>
            </a:r>
          </a:p>
        </p:txBody>
      </p:sp>
      <p:sp>
        <p:nvSpPr>
          <p:cNvPr id="86027" name="TextBox 15"/>
          <p:cNvSpPr txBox="1">
            <a:spLocks noChangeArrowheads="1"/>
          </p:cNvSpPr>
          <p:nvPr/>
        </p:nvSpPr>
        <p:spPr bwMode="auto">
          <a:xfrm>
            <a:off x="6935788" y="4800600"/>
            <a:ext cx="701675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27%</a:t>
            </a:r>
          </a:p>
        </p:txBody>
      </p:sp>
      <p:cxnSp>
        <p:nvCxnSpPr>
          <p:cNvPr id="86028" name="直線矢印コネクタ 20"/>
          <p:cNvCxnSpPr>
            <a:cxnSpLocks noChangeShapeType="1"/>
          </p:cNvCxnSpPr>
          <p:nvPr/>
        </p:nvCxnSpPr>
        <p:spPr bwMode="auto">
          <a:xfrm>
            <a:off x="5259388" y="5029200"/>
            <a:ext cx="1295400" cy="15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029" name="TextBox 22"/>
          <p:cNvSpPr txBox="1">
            <a:spLocks noChangeArrowheads="1"/>
          </p:cNvSpPr>
          <p:nvPr/>
        </p:nvSpPr>
        <p:spPr bwMode="auto">
          <a:xfrm>
            <a:off x="1752600" y="2438400"/>
            <a:ext cx="73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RRC</a:t>
            </a:r>
          </a:p>
        </p:txBody>
      </p:sp>
      <p:sp>
        <p:nvSpPr>
          <p:cNvPr id="86030" name="TextBox 23"/>
          <p:cNvSpPr txBox="1">
            <a:spLocks noChangeArrowheads="1"/>
          </p:cNvSpPr>
          <p:nvPr/>
        </p:nvSpPr>
        <p:spPr bwMode="auto">
          <a:xfrm>
            <a:off x="3354388" y="2346325"/>
            <a:ext cx="901700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0000"/>
                </a:solidFill>
              </a:rPr>
              <a:t>S-fRC</a:t>
            </a:r>
          </a:p>
        </p:txBody>
      </p:sp>
      <p:sp>
        <p:nvSpPr>
          <p:cNvPr id="86031" name="TextBox 24"/>
          <p:cNvSpPr txBox="1">
            <a:spLocks noChangeArrowheads="1"/>
          </p:cNvSpPr>
          <p:nvPr/>
        </p:nvSpPr>
        <p:spPr bwMode="auto">
          <a:xfrm>
            <a:off x="5181600" y="2438400"/>
            <a:ext cx="622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IRC</a:t>
            </a:r>
          </a:p>
        </p:txBody>
      </p:sp>
      <p:sp>
        <p:nvSpPr>
          <p:cNvPr id="86032" name="TextBox 25"/>
          <p:cNvSpPr txBox="1">
            <a:spLocks noChangeArrowheads="1"/>
          </p:cNvSpPr>
          <p:nvPr/>
        </p:nvSpPr>
        <p:spPr bwMode="auto">
          <a:xfrm>
            <a:off x="6934200" y="228600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SRC</a:t>
            </a:r>
          </a:p>
        </p:txBody>
      </p:sp>
      <p:sp>
        <p:nvSpPr>
          <p:cNvPr id="86033" name="TextBox 22"/>
          <p:cNvSpPr txBox="1">
            <a:spLocks noChangeArrowheads="1"/>
          </p:cNvSpPr>
          <p:nvPr/>
        </p:nvSpPr>
        <p:spPr bwMode="auto">
          <a:xfrm>
            <a:off x="1296988" y="5546725"/>
            <a:ext cx="2551112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SRF (d 40MeV/2mA)</a:t>
            </a:r>
          </a:p>
        </p:txBody>
      </p:sp>
      <p:sp>
        <p:nvSpPr>
          <p:cNvPr id="86034" name="TextBox 22"/>
          <p:cNvSpPr txBox="1">
            <a:spLocks noChangeArrowheads="1"/>
          </p:cNvSpPr>
          <p:nvPr/>
        </p:nvSpPr>
        <p:spPr bwMode="auto">
          <a:xfrm>
            <a:off x="217488" y="5562600"/>
            <a:ext cx="773112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kumimoji="0" lang="en-US" altLang="ja-JP" sz="2000"/>
              <a:t>ISOL</a:t>
            </a:r>
          </a:p>
        </p:txBody>
      </p:sp>
      <p:sp>
        <p:nvSpPr>
          <p:cNvPr id="86035" name="TextBox 5"/>
          <p:cNvSpPr txBox="1">
            <a:spLocks noChangeArrowheads="1"/>
          </p:cNvSpPr>
          <p:nvPr/>
        </p:nvSpPr>
        <p:spPr bwMode="auto">
          <a:xfrm rot="-5400000">
            <a:off x="-261937" y="3890962"/>
            <a:ext cx="1073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RILAC1</a:t>
            </a:r>
          </a:p>
        </p:txBody>
      </p:sp>
      <p:sp>
        <p:nvSpPr>
          <p:cNvPr id="86036" name="TextBox 22"/>
          <p:cNvSpPr txBox="1">
            <a:spLocks noChangeArrowheads="1"/>
          </p:cNvSpPr>
          <p:nvPr/>
        </p:nvSpPr>
        <p:spPr bwMode="auto">
          <a:xfrm>
            <a:off x="6962775" y="1295400"/>
            <a:ext cx="1195388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SLOWRI</a:t>
            </a:r>
          </a:p>
        </p:txBody>
      </p:sp>
      <p:sp>
        <p:nvSpPr>
          <p:cNvPr id="86037" name="TextBox 22"/>
          <p:cNvSpPr txBox="1">
            <a:spLocks noChangeArrowheads="1"/>
          </p:cNvSpPr>
          <p:nvPr/>
        </p:nvSpPr>
        <p:spPr bwMode="auto">
          <a:xfrm>
            <a:off x="5562600" y="1295400"/>
            <a:ext cx="1281113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Post-Acc.</a:t>
            </a:r>
          </a:p>
        </p:txBody>
      </p:sp>
      <p:sp>
        <p:nvSpPr>
          <p:cNvPr id="86038" name="TextBox 5"/>
          <p:cNvSpPr txBox="1">
            <a:spLocks noChangeArrowheads="1"/>
          </p:cNvSpPr>
          <p:nvPr/>
        </p:nvSpPr>
        <p:spPr bwMode="auto">
          <a:xfrm rot="5400000">
            <a:off x="8331200" y="2016125"/>
            <a:ext cx="122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altLang="ja-JP" sz="2000"/>
              <a:t>Big-RIPS</a:t>
            </a:r>
          </a:p>
        </p:txBody>
      </p:sp>
      <p:cxnSp>
        <p:nvCxnSpPr>
          <p:cNvPr id="86039" name="Straight Arrow Connector 25"/>
          <p:cNvCxnSpPr>
            <a:cxnSpLocks noChangeShapeType="1"/>
            <a:stCxn id="86036" idx="2"/>
          </p:cNvCxnSpPr>
          <p:nvPr/>
        </p:nvCxnSpPr>
        <p:spPr bwMode="auto">
          <a:xfrm rot="5400000">
            <a:off x="7399338" y="1827212"/>
            <a:ext cx="287338" cy="36513"/>
          </a:xfrm>
          <a:prstGeom prst="straightConnector1">
            <a:avLst/>
          </a:prstGeom>
          <a:noFill/>
          <a:ln w="19050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040" name="Straight Arrow Connector 28"/>
          <p:cNvCxnSpPr>
            <a:cxnSpLocks noChangeShapeType="1"/>
            <a:stCxn id="86037" idx="2"/>
          </p:cNvCxnSpPr>
          <p:nvPr/>
        </p:nvCxnSpPr>
        <p:spPr bwMode="auto">
          <a:xfrm rot="16200000" flipH="1">
            <a:off x="6143625" y="1760538"/>
            <a:ext cx="287338" cy="169862"/>
          </a:xfrm>
          <a:prstGeom prst="straightConnector1">
            <a:avLst/>
          </a:prstGeom>
          <a:noFill/>
          <a:ln w="19050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041" name="Isosceles Triangle 31"/>
          <p:cNvSpPr>
            <a:spLocks noChangeArrowheads="1"/>
          </p:cNvSpPr>
          <p:nvPr/>
        </p:nvSpPr>
        <p:spPr bwMode="auto">
          <a:xfrm rot="-3995211">
            <a:off x="5430044" y="796131"/>
            <a:ext cx="171450" cy="25558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86042" name="TextBox 32"/>
          <p:cNvSpPr txBox="1">
            <a:spLocks noChangeArrowheads="1"/>
          </p:cNvSpPr>
          <p:nvPr/>
        </p:nvSpPr>
        <p:spPr bwMode="auto">
          <a:xfrm>
            <a:off x="5724525" y="765175"/>
            <a:ext cx="11684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sz="2000"/>
              <a:t>HE RIBs</a:t>
            </a:r>
          </a:p>
        </p:txBody>
      </p:sp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-24863" y="0"/>
            <a:ext cx="9168863" cy="461665"/>
          </a:xfrm>
          <a:prstGeom prst="rect">
            <a:avLst/>
          </a:prstGeom>
          <a:solidFill>
            <a:srgbClr val="DFE2F8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/>
                <a:cs typeface="Helvetica"/>
              </a:rPr>
              <a:t>RIBF Upgrade </a:t>
            </a:r>
            <a:r>
              <a:rPr lang="en-US" altLang="ja-JP" dirty="0" err="1" smtClean="0">
                <a:latin typeface="Helvetica"/>
                <a:cs typeface="Helvetica"/>
              </a:rPr>
              <a:t>Optins</a:t>
            </a:r>
            <a:r>
              <a:rPr lang="en-US" altLang="ja-JP" dirty="0" smtClean="0">
                <a:latin typeface="Helvetica"/>
                <a:cs typeface="Helvetica"/>
              </a:rPr>
              <a:t> – Long-term plan</a:t>
            </a:r>
            <a:endParaRPr lang="ja-JP" altLang="en-US" dirty="0">
              <a:latin typeface="Helvetica"/>
              <a:cs typeface="Helvetica"/>
            </a:endParaRPr>
          </a:p>
        </p:txBody>
      </p:sp>
      <p:sp>
        <p:nvSpPr>
          <p:cNvPr id="28" name="TextBox 55"/>
          <p:cNvSpPr txBox="1">
            <a:spLocks noChangeArrowheads="1"/>
          </p:cNvSpPr>
          <p:nvPr/>
        </p:nvSpPr>
        <p:spPr bwMode="auto">
          <a:xfrm rot="20981418">
            <a:off x="288925" y="2298855"/>
            <a:ext cx="8494713" cy="1755775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C00000"/>
                </a:solidFill>
              </a:rPr>
              <a:t>		</a:t>
            </a:r>
          </a:p>
          <a:p>
            <a:pPr eaLnBrk="1" hangingPunct="1"/>
            <a:r>
              <a:rPr lang="en-US" sz="3600" b="1">
                <a:solidFill>
                  <a:srgbClr val="C00000"/>
                </a:solidFill>
              </a:rPr>
              <a:t>		WORK IN PROGRESS …		</a:t>
            </a:r>
          </a:p>
          <a:p>
            <a:pPr eaLnBrk="1" hangingPunct="1"/>
            <a:r>
              <a:rPr lang="en-US" sz="3600" b="1">
                <a:solidFill>
                  <a:srgbClr val="C00000"/>
                </a:solidFill>
              </a:rPr>
              <a:t>	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Nov 2012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EMMI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883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98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Double ratio |</a:t>
            </a:r>
            <a:r>
              <a:rPr kumimoji="1" lang="en-US" altLang="ja-JP" dirty="0" err="1" smtClean="0"/>
              <a:t>M</a:t>
            </a:r>
            <a:r>
              <a:rPr kumimoji="1" lang="en-US" altLang="ja-JP" i="1" baseline="-25000" dirty="0" err="1" smtClean="0"/>
              <a:t>n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M</a:t>
            </a:r>
            <a:r>
              <a:rPr kumimoji="1" lang="en-US" altLang="ja-JP" i="1" baseline="-25000" dirty="0" err="1" smtClean="0"/>
              <a:t>p</a:t>
            </a:r>
            <a:r>
              <a:rPr lang="en-US" altLang="ja-JP" dirty="0" smtClean="0"/>
              <a:t>|/(</a:t>
            </a:r>
            <a:r>
              <a:rPr lang="en-US" altLang="ja-JP" i="1" dirty="0" smtClean="0"/>
              <a:t>N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Z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58240"/>
            <a:ext cx="9144000" cy="5699760"/>
          </a:xfrm>
        </p:spPr>
        <p:txBody>
          <a:bodyPr/>
          <a:lstStyle/>
          <a:p>
            <a:r>
              <a:rPr kumimoji="1" lang="en-US" altLang="ja-JP" dirty="0" err="1" smtClean="0"/>
              <a:t>M</a:t>
            </a:r>
            <a:r>
              <a:rPr kumimoji="1" lang="en-US" altLang="ja-JP" i="1" baseline="-25000" dirty="0" err="1" smtClean="0"/>
              <a:t>n</a:t>
            </a:r>
            <a:r>
              <a:rPr kumimoji="1" lang="en-US" altLang="ja-JP" baseline="-25000" dirty="0" smtClean="0"/>
              <a:t>(</a:t>
            </a:r>
            <a:r>
              <a:rPr kumimoji="1" lang="en-US" altLang="ja-JP" i="1" baseline="-25000" dirty="0" smtClean="0"/>
              <a:t>p</a:t>
            </a:r>
            <a:r>
              <a:rPr kumimoji="1" lang="en-US" altLang="ja-JP" baseline="-25000" dirty="0" smtClean="0"/>
              <a:t>)</a:t>
            </a:r>
            <a:r>
              <a:rPr kumimoji="1" lang="en-US" altLang="ja-JP" dirty="0" smtClean="0"/>
              <a:t>: neutron (proton) transition matrix amplitude</a:t>
            </a:r>
          </a:p>
          <a:p>
            <a:r>
              <a:rPr lang="en-US" altLang="ja-JP" dirty="0"/>
              <a:t>|</a:t>
            </a:r>
            <a:r>
              <a:rPr lang="en-US" altLang="ja-JP" dirty="0" err="1"/>
              <a:t>M</a:t>
            </a:r>
            <a:r>
              <a:rPr lang="en-US" altLang="ja-JP" i="1" baseline="-25000" dirty="0" err="1"/>
              <a:t>n</a:t>
            </a:r>
            <a:r>
              <a:rPr lang="en-US" altLang="ja-JP" dirty="0"/>
              <a:t>/</a:t>
            </a:r>
            <a:r>
              <a:rPr lang="en-US" altLang="ja-JP" dirty="0" err="1"/>
              <a:t>M</a:t>
            </a:r>
            <a:r>
              <a:rPr lang="en-US" altLang="ja-JP" i="1" baseline="-25000" dirty="0" err="1"/>
              <a:t>p</a:t>
            </a:r>
            <a:r>
              <a:rPr lang="en-US" altLang="ja-JP" dirty="0" smtClean="0"/>
              <a:t>|/(</a:t>
            </a:r>
            <a:r>
              <a:rPr lang="en-US" altLang="ja-JP" i="1" dirty="0" smtClean="0"/>
              <a:t>N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Z</a:t>
            </a:r>
            <a:r>
              <a:rPr lang="en-US" altLang="ja-JP" dirty="0" smtClean="0"/>
              <a:t>)</a:t>
            </a:r>
            <a:endParaRPr lang="en-US" altLang="ja-JP" baseline="-25000" dirty="0"/>
          </a:p>
          <a:p>
            <a:pPr lvl="1"/>
            <a:r>
              <a:rPr lang="en-US" altLang="ja-JP" dirty="0" smtClean="0"/>
              <a:t>Relative contribution of </a:t>
            </a:r>
            <a:r>
              <a:rPr lang="en-US" altLang="ja-JP" dirty="0" err="1" smtClean="0"/>
              <a:t>p/n</a:t>
            </a:r>
            <a:r>
              <a:rPr lang="en-US" altLang="ja-JP" dirty="0" smtClean="0"/>
              <a:t> to a transition </a:t>
            </a:r>
          </a:p>
          <a:p>
            <a:pPr lvl="1"/>
            <a:r>
              <a:rPr lang="en-US" altLang="ja-JP" dirty="0" smtClean="0">
                <a:solidFill>
                  <a:srgbClr val="0070C0"/>
                </a:solidFill>
              </a:rPr>
              <a:t>&gt; 1.0: Neutron dominance </a:t>
            </a:r>
            <a:r>
              <a:rPr lang="en-US" altLang="ja-JP" dirty="0" smtClean="0">
                <a:solidFill>
                  <a:srgbClr val="0070C0"/>
                </a:solidFill>
                <a:sym typeface="Wingdings" pitchFamily="2" charset="2"/>
              </a:rPr>
              <a:t> Singly </a:t>
            </a:r>
            <a:r>
              <a:rPr lang="en-US" altLang="ja-JP" i="1" dirty="0" smtClean="0">
                <a:solidFill>
                  <a:srgbClr val="0070C0"/>
                </a:solidFill>
                <a:sym typeface="Wingdings" pitchFamily="2" charset="2"/>
              </a:rPr>
              <a:t>p</a:t>
            </a:r>
            <a:r>
              <a:rPr lang="en-US" altLang="ja-JP" dirty="0" smtClean="0">
                <a:solidFill>
                  <a:srgbClr val="0070C0"/>
                </a:solidFill>
                <a:sym typeface="Wingdings" pitchFamily="2" charset="2"/>
              </a:rPr>
              <a:t> magic nuclei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lvl="2"/>
            <a:r>
              <a:rPr lang="en-US" altLang="ja-JP" dirty="0" smtClean="0">
                <a:solidFill>
                  <a:srgbClr val="0070C0"/>
                </a:solidFill>
              </a:rPr>
              <a:t>cf. </a:t>
            </a:r>
            <a:r>
              <a:rPr lang="en-US" altLang="ja-JP" baseline="30000" dirty="0" smtClean="0">
                <a:solidFill>
                  <a:srgbClr val="0070C0"/>
                </a:solidFill>
              </a:rPr>
              <a:t>18,20</a:t>
            </a:r>
            <a:r>
              <a:rPr lang="en-US" altLang="ja-JP" dirty="0" smtClean="0">
                <a:solidFill>
                  <a:srgbClr val="0070C0"/>
                </a:solidFill>
              </a:rPr>
              <a:t>O, </a:t>
            </a:r>
            <a:r>
              <a:rPr lang="en-US" altLang="ja-JP" dirty="0" err="1" smtClean="0">
                <a:solidFill>
                  <a:srgbClr val="0070C0"/>
                </a:solidFill>
              </a:rPr>
              <a:t>Sn</a:t>
            </a:r>
            <a:r>
              <a:rPr lang="en-US" altLang="ja-JP" dirty="0" smtClean="0">
                <a:solidFill>
                  <a:srgbClr val="0070C0"/>
                </a:solidFill>
              </a:rPr>
              <a:t> isotopes (A. M. Bernstein, PLB 103, 255) </a:t>
            </a:r>
          </a:p>
          <a:p>
            <a:r>
              <a:rPr lang="en-US" altLang="ja-JP" dirty="0" smtClean="0"/>
              <a:t>|</a:t>
            </a:r>
            <a:r>
              <a:rPr lang="en-US" altLang="ja-JP" dirty="0" err="1" smtClean="0"/>
              <a:t>M</a:t>
            </a:r>
            <a:r>
              <a:rPr lang="en-US" altLang="ja-JP" i="1" baseline="-25000" dirty="0" err="1" smtClean="0"/>
              <a:t>p</a:t>
            </a:r>
            <a:r>
              <a:rPr lang="en-US" altLang="ja-JP" dirty="0" smtClean="0"/>
              <a:t>|= </a:t>
            </a:r>
            <a:r>
              <a:rPr lang="en-US" altLang="ja-JP" dirty="0" err="1" smtClean="0"/>
              <a:t>sqrt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B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2)/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 |</a:t>
            </a:r>
            <a:r>
              <a:rPr lang="en-US" altLang="ja-JP" dirty="0" err="1" smtClean="0"/>
              <a:t>M</a:t>
            </a:r>
            <a:r>
              <a:rPr lang="en-US" altLang="ja-JP" i="1" baseline="-25000" dirty="0" err="1" smtClean="0"/>
              <a:t>n</a:t>
            </a:r>
            <a:r>
              <a:rPr lang="en-US" altLang="ja-JP" dirty="0" smtClean="0"/>
              <a:t>|: </a:t>
            </a:r>
            <a:r>
              <a:rPr lang="en-US" altLang="ja-JP" dirty="0" err="1" smtClean="0"/>
              <a:t>M</a:t>
            </a:r>
            <a:r>
              <a:rPr lang="en-US" altLang="ja-JP" i="1" baseline="-25000" dirty="0" err="1" smtClean="0"/>
              <a:t>p</a:t>
            </a:r>
            <a:r>
              <a:rPr lang="en-US" altLang="ja-JP" dirty="0" smtClean="0"/>
              <a:t> of the mirror partner</a:t>
            </a:r>
            <a:r>
              <a:rPr lang="en-US" altLang="ja-JP" dirty="0"/>
              <a:t> </a:t>
            </a:r>
            <a:r>
              <a:rPr lang="en-US" altLang="ja-JP" dirty="0" smtClean="0">
                <a:sym typeface="Wingdings"/>
              </a:rPr>
              <a:t> </a:t>
            </a:r>
            <a:r>
              <a:rPr lang="en-US" altLang="ja-JP" i="1" dirty="0" smtClean="0">
                <a:sym typeface="Wingdings"/>
              </a:rPr>
              <a:t>B</a:t>
            </a:r>
            <a:r>
              <a:rPr lang="en-US" altLang="ja-JP" dirty="0" smtClean="0">
                <a:sym typeface="Wingdings"/>
              </a:rPr>
              <a:t>(</a:t>
            </a:r>
            <a:r>
              <a:rPr lang="en-US" altLang="ja-JP" i="1" dirty="0" smtClean="0">
                <a:sym typeface="Wingdings"/>
              </a:rPr>
              <a:t>E</a:t>
            </a:r>
            <a:r>
              <a:rPr lang="en-US" altLang="ja-JP" dirty="0" smtClean="0">
                <a:sym typeface="Wingdings"/>
              </a:rPr>
              <a:t>2) of </a:t>
            </a:r>
            <a:r>
              <a:rPr lang="en-US" altLang="ja-JP" baseline="30000" dirty="0" smtClean="0">
                <a:sym typeface="Wingdings"/>
              </a:rPr>
              <a:t>28</a:t>
            </a:r>
            <a:r>
              <a:rPr lang="en-US" altLang="ja-JP" dirty="0" smtClean="0">
                <a:sym typeface="Wingdings"/>
              </a:rPr>
              <a:t>Mg</a:t>
            </a:r>
          </a:p>
          <a:p>
            <a:endParaRPr lang="en-US" altLang="ja-JP" dirty="0">
              <a:sym typeface="Wingdings"/>
            </a:endParaRPr>
          </a:p>
          <a:p>
            <a:endParaRPr lang="en-US" altLang="ja-JP" dirty="0" smtClean="0">
              <a:sym typeface="Wingdings"/>
            </a:endParaRPr>
          </a:p>
          <a:p>
            <a:endParaRPr lang="en-US" altLang="ja-JP" dirty="0" smtClean="0">
              <a:sym typeface="Wingding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2756" y="5083807"/>
            <a:ext cx="7000635" cy="120032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6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|</a:t>
            </a:r>
            <a:r>
              <a:rPr lang="en-US" altLang="ja-JP" sz="3600" dirty="0" err="1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M</a:t>
            </a:r>
            <a:r>
              <a:rPr lang="en-US" altLang="ja-JP" sz="3600" i="1" baseline="-25000" dirty="0" err="1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n</a:t>
            </a:r>
            <a:r>
              <a:rPr lang="en-US" altLang="ja-JP" sz="36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/M</a:t>
            </a:r>
            <a:r>
              <a:rPr lang="en-US" altLang="ja-JP" sz="3600" i="1" baseline="-250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p</a:t>
            </a:r>
            <a:r>
              <a:rPr lang="en-US" altLang="ja-JP" sz="36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|/(</a:t>
            </a:r>
            <a:r>
              <a:rPr lang="en-US" altLang="ja-JP" sz="3600" i="1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N</a:t>
            </a:r>
            <a:r>
              <a:rPr lang="en-US" altLang="ja-JP" sz="36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/</a:t>
            </a:r>
            <a:r>
              <a:rPr lang="en-US" altLang="ja-JP" sz="3600" i="1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Z</a:t>
            </a:r>
            <a:r>
              <a:rPr lang="en-US" altLang="ja-JP" sz="36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)  = 1.9(2)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600" baseline="300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28</a:t>
            </a:r>
            <a:r>
              <a:rPr lang="en-US" altLang="ja-JP" sz="36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S: Singly </a:t>
            </a:r>
            <a:r>
              <a:rPr lang="en-US" altLang="ja-JP" sz="3600" i="1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p</a:t>
            </a:r>
            <a:r>
              <a:rPr lang="en-US" altLang="ja-JP" sz="36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 magic nucleus </a:t>
            </a:r>
            <a:r>
              <a:rPr lang="en-US" altLang="ja-JP" sz="36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  <a:sym typeface="Wingdings" pitchFamily="2" charset="2"/>
              </a:rPr>
              <a:t> </a:t>
            </a:r>
            <a:r>
              <a:rPr lang="en-US" altLang="ja-JP" sz="3600" i="1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  <a:sym typeface="Wingdings" pitchFamily="2" charset="2"/>
              </a:rPr>
              <a:t>Z</a:t>
            </a:r>
            <a:r>
              <a:rPr lang="en-US" altLang="ja-JP" sz="3600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  <a:sym typeface="Wingdings" pitchFamily="2" charset="2"/>
              </a:rPr>
              <a:t>=16</a:t>
            </a:r>
            <a:endParaRPr lang="ja-JP" altLang="en-US" sz="3600" dirty="0">
              <a:solidFill>
                <a:srgbClr val="FF0000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Nov 2012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EMMI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5453448"/>
      </p:ext>
    </p:extLst>
  </p:cSld>
  <p:clrMapOvr>
    <a:masterClrMapping/>
  </p:clrMapOvr>
  <p:transition xmlns:p14="http://schemas.microsoft.com/office/powerpoint/2010/main" advTm="1548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1" descr="j-parc#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1049338"/>
            <a:ext cx="248761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日付プレースホルダ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Nov 2012</a:t>
            </a:r>
            <a:endParaRPr lang="en-US" altLang="ja-JP" sz="110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41987" name="Picture 2" descr="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1524000"/>
            <a:ext cx="2697162" cy="1990725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val 3"/>
          <p:cNvSpPr>
            <a:spLocks noChangeArrowheads="1"/>
          </p:cNvSpPr>
          <p:nvPr/>
        </p:nvSpPr>
        <p:spPr bwMode="auto">
          <a:xfrm>
            <a:off x="6804025" y="28702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1989" name="Oval 4"/>
          <p:cNvSpPr>
            <a:spLocks noChangeArrowheads="1"/>
          </p:cNvSpPr>
          <p:nvPr/>
        </p:nvSpPr>
        <p:spPr bwMode="auto">
          <a:xfrm>
            <a:off x="8221663" y="24257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1990" name="Oval 5"/>
          <p:cNvSpPr>
            <a:spLocks noChangeArrowheads="1"/>
          </p:cNvSpPr>
          <p:nvPr/>
        </p:nvSpPr>
        <p:spPr bwMode="auto">
          <a:xfrm>
            <a:off x="8299450" y="23495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1991" name="Oval 6"/>
          <p:cNvSpPr>
            <a:spLocks noChangeArrowheads="1"/>
          </p:cNvSpPr>
          <p:nvPr/>
        </p:nvSpPr>
        <p:spPr bwMode="auto">
          <a:xfrm>
            <a:off x="7069138" y="3014663"/>
            <a:ext cx="63500" cy="6826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1992" name="Oval 7"/>
          <p:cNvSpPr>
            <a:spLocks noChangeArrowheads="1"/>
          </p:cNvSpPr>
          <p:nvPr/>
        </p:nvSpPr>
        <p:spPr bwMode="auto">
          <a:xfrm>
            <a:off x="8053388" y="25527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1993" name="Oval 8"/>
          <p:cNvSpPr>
            <a:spLocks noChangeArrowheads="1"/>
          </p:cNvSpPr>
          <p:nvPr/>
        </p:nvSpPr>
        <p:spPr bwMode="auto">
          <a:xfrm>
            <a:off x="8226425" y="2619375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1994" name="Oval 10"/>
          <p:cNvSpPr>
            <a:spLocks noChangeArrowheads="1"/>
          </p:cNvSpPr>
          <p:nvPr/>
        </p:nvSpPr>
        <p:spPr bwMode="auto">
          <a:xfrm>
            <a:off x="6989763" y="2903538"/>
            <a:ext cx="63500" cy="6826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pic>
        <p:nvPicPr>
          <p:cNvPr id="41995" name="Picture 16" descr="RIB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3487738"/>
            <a:ext cx="2665412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2659063" y="5245100"/>
            <a:ext cx="1912937" cy="650875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RIKEN</a:t>
            </a:r>
          </a:p>
          <a:p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RI Beam Factory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4652963" y="5245100"/>
            <a:ext cx="1647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fast RI</a:t>
            </a:r>
          </a:p>
          <a:p>
            <a:pPr algn="ctr"/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a few MeV/u  RI</a:t>
            </a:r>
          </a:p>
        </p:txBody>
      </p:sp>
      <p:sp>
        <p:nvSpPr>
          <p:cNvPr id="41998" name="Line 20"/>
          <p:cNvSpPr>
            <a:spLocks noChangeShapeType="1"/>
          </p:cNvSpPr>
          <p:nvPr/>
        </p:nvSpPr>
        <p:spPr bwMode="auto">
          <a:xfrm flipV="1">
            <a:off x="4572000" y="2619375"/>
            <a:ext cx="3468688" cy="2638425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1999" name="Picture 21" descr="pi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566863"/>
            <a:ext cx="27051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Text Box 22"/>
          <p:cNvSpPr txBox="1">
            <a:spLocks noChangeArrowheads="1"/>
          </p:cNvSpPr>
          <p:nvPr/>
        </p:nvSpPr>
        <p:spPr bwMode="auto">
          <a:xfrm>
            <a:off x="311150" y="1817688"/>
            <a:ext cx="1430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latin typeface="Helvetica" charset="0"/>
                <a:ea typeface="ＭＳ ゴシック" charset="0"/>
                <a:cs typeface="ＭＳ ゴシック" charset="0"/>
              </a:rPr>
              <a:t>photon</a:t>
            </a:r>
          </a:p>
        </p:txBody>
      </p:sp>
      <p:sp>
        <p:nvSpPr>
          <p:cNvPr id="42001" name="Line 24"/>
          <p:cNvSpPr>
            <a:spLocks noChangeShapeType="1"/>
          </p:cNvSpPr>
          <p:nvPr/>
        </p:nvSpPr>
        <p:spPr bwMode="auto">
          <a:xfrm>
            <a:off x="3016250" y="1312863"/>
            <a:ext cx="3730625" cy="1563687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002" name="Text Box 25"/>
          <p:cNvSpPr txBox="1">
            <a:spLocks noChangeArrowheads="1"/>
          </p:cNvSpPr>
          <p:nvPr/>
        </p:nvSpPr>
        <p:spPr bwMode="auto">
          <a:xfrm>
            <a:off x="1795463" y="1125538"/>
            <a:ext cx="1220787" cy="374650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SPring-8</a:t>
            </a:r>
          </a:p>
        </p:txBody>
      </p:sp>
      <p:pic>
        <p:nvPicPr>
          <p:cNvPr id="42003" name="Picture 26" descr="ring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613150"/>
            <a:ext cx="2203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4" name="Text Box 27"/>
          <p:cNvSpPr txBox="1">
            <a:spLocks noChangeArrowheads="1"/>
          </p:cNvSpPr>
          <p:nvPr/>
        </p:nvSpPr>
        <p:spPr bwMode="auto">
          <a:xfrm>
            <a:off x="311150" y="3600450"/>
            <a:ext cx="1839913" cy="376238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RCNP cyclotron</a:t>
            </a:r>
          </a:p>
        </p:txBody>
      </p:sp>
      <p:sp>
        <p:nvSpPr>
          <p:cNvPr id="42005" name="Text Box 28"/>
          <p:cNvSpPr txBox="1">
            <a:spLocks noChangeArrowheads="1"/>
          </p:cNvSpPr>
          <p:nvPr/>
        </p:nvSpPr>
        <p:spPr bwMode="auto">
          <a:xfrm>
            <a:off x="1090613" y="5381625"/>
            <a:ext cx="130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p, </a:t>
            </a:r>
            <a:r>
              <a:rPr lang="en-US" altLang="ja-JP" sz="1600">
                <a:solidFill>
                  <a:srgbClr val="FFFFFF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</a:t>
            </a:r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, ..</a:t>
            </a:r>
          </a:p>
          <a:p>
            <a:pPr algn="ctr"/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HI, fast RI</a:t>
            </a:r>
          </a:p>
        </p:txBody>
      </p:sp>
      <p:sp>
        <p:nvSpPr>
          <p:cNvPr id="42006" name="Line 30"/>
          <p:cNvSpPr>
            <a:spLocks noChangeShapeType="1"/>
          </p:cNvSpPr>
          <p:nvPr/>
        </p:nvSpPr>
        <p:spPr bwMode="auto">
          <a:xfrm flipV="1">
            <a:off x="2151063" y="2938463"/>
            <a:ext cx="4838700" cy="674687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2007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1" r="1672"/>
          <a:stretch>
            <a:fillRect/>
          </a:stretch>
        </p:blipFill>
        <p:spPr bwMode="auto">
          <a:xfrm>
            <a:off x="6446838" y="254000"/>
            <a:ext cx="2506662" cy="1563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8" name="Rectangle 33"/>
          <p:cNvSpPr>
            <a:spLocks noChangeArrowheads="1"/>
          </p:cNvSpPr>
          <p:nvPr/>
        </p:nvSpPr>
        <p:spPr bwMode="auto">
          <a:xfrm>
            <a:off x="6569075" y="279400"/>
            <a:ext cx="936625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2009" name="Rectangle 34"/>
          <p:cNvSpPr>
            <a:spLocks noChangeArrowheads="1"/>
          </p:cNvSpPr>
          <p:nvPr/>
        </p:nvSpPr>
        <p:spPr bwMode="auto">
          <a:xfrm>
            <a:off x="6446838" y="1444625"/>
            <a:ext cx="717550" cy="24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2010" name="Rectangle 35"/>
          <p:cNvSpPr>
            <a:spLocks noChangeArrowheads="1"/>
          </p:cNvSpPr>
          <p:nvPr/>
        </p:nvSpPr>
        <p:spPr bwMode="auto">
          <a:xfrm>
            <a:off x="7146925" y="1504950"/>
            <a:ext cx="1806575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2011" name="Rectangle 36"/>
          <p:cNvSpPr>
            <a:spLocks noChangeArrowheads="1"/>
          </p:cNvSpPr>
          <p:nvPr/>
        </p:nvSpPr>
        <p:spPr bwMode="auto">
          <a:xfrm>
            <a:off x="7675563" y="265113"/>
            <a:ext cx="1277937" cy="936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2012" name="Rectangle 37"/>
          <p:cNvSpPr>
            <a:spLocks noChangeArrowheads="1"/>
          </p:cNvSpPr>
          <p:nvPr/>
        </p:nvSpPr>
        <p:spPr bwMode="auto">
          <a:xfrm>
            <a:off x="7675563" y="922338"/>
            <a:ext cx="1277937" cy="390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2013" name="Rectangle 38"/>
          <p:cNvSpPr>
            <a:spLocks noChangeArrowheads="1"/>
          </p:cNvSpPr>
          <p:nvPr/>
        </p:nvSpPr>
        <p:spPr bwMode="auto">
          <a:xfrm>
            <a:off x="7985125" y="1271588"/>
            <a:ext cx="79375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2014" name="Rectangle 39"/>
          <p:cNvSpPr>
            <a:spLocks noChangeArrowheads="1"/>
          </p:cNvSpPr>
          <p:nvPr/>
        </p:nvSpPr>
        <p:spPr bwMode="auto">
          <a:xfrm>
            <a:off x="7780338" y="804863"/>
            <a:ext cx="46990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2015" name="Rectangle 40"/>
          <p:cNvSpPr>
            <a:spLocks noChangeArrowheads="1"/>
          </p:cNvSpPr>
          <p:nvPr/>
        </p:nvSpPr>
        <p:spPr bwMode="auto">
          <a:xfrm>
            <a:off x="7605713" y="915988"/>
            <a:ext cx="379412" cy="1317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2016" name="Line 41"/>
          <p:cNvSpPr>
            <a:spLocks noChangeShapeType="1"/>
          </p:cNvSpPr>
          <p:nvPr/>
        </p:nvSpPr>
        <p:spPr bwMode="auto">
          <a:xfrm>
            <a:off x="8305800" y="1447800"/>
            <a:ext cx="30163" cy="855663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017" name="Text Box 42"/>
          <p:cNvSpPr txBox="1">
            <a:spLocks noChangeArrowheads="1"/>
          </p:cNvSpPr>
          <p:nvPr/>
        </p:nvSpPr>
        <p:spPr bwMode="auto">
          <a:xfrm>
            <a:off x="7923213" y="1049338"/>
            <a:ext cx="1017587" cy="376237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TRIAC</a:t>
            </a:r>
          </a:p>
        </p:txBody>
      </p:sp>
      <p:sp>
        <p:nvSpPr>
          <p:cNvPr id="55341" name="Text Box 43"/>
          <p:cNvSpPr txBox="1">
            <a:spLocks noChangeArrowheads="1"/>
          </p:cNvSpPr>
          <p:nvPr/>
        </p:nvSpPr>
        <p:spPr bwMode="auto">
          <a:xfrm>
            <a:off x="6464300" y="193675"/>
            <a:ext cx="1717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Helvetica" charset="0"/>
                <a:ea typeface="ＭＳ ゴシック" charset="-128"/>
                <a:cs typeface="ＭＳ ゴシック" charset="-128"/>
              </a:rPr>
              <a:t>a few </a:t>
            </a:r>
            <a:r>
              <a:rPr lang="en-US" altLang="ja-JP" sz="16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Helvetica" charset="0"/>
                <a:ea typeface="ＭＳ ゴシック" charset="-128"/>
                <a:cs typeface="ＭＳ ゴシック" charset="-128"/>
              </a:rPr>
              <a:t>MeV/u</a:t>
            </a:r>
            <a:r>
              <a:rPr lang="en-US" altLang="ja-JP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Helvetica" charset="0"/>
                <a:ea typeface="ＭＳ ゴシック" charset="-128"/>
                <a:cs typeface="ＭＳ ゴシック" charset="-128"/>
              </a:rPr>
              <a:t>  RI</a:t>
            </a:r>
          </a:p>
        </p:txBody>
      </p:sp>
      <p:sp>
        <p:nvSpPr>
          <p:cNvPr id="42019" name="Text Box 12"/>
          <p:cNvSpPr txBox="1">
            <a:spLocks noChangeArrowheads="1"/>
          </p:cNvSpPr>
          <p:nvPr/>
        </p:nvSpPr>
        <p:spPr bwMode="auto">
          <a:xfrm>
            <a:off x="3429000" y="676275"/>
            <a:ext cx="1103313" cy="376238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J-PARC</a:t>
            </a:r>
          </a:p>
        </p:txBody>
      </p:sp>
      <p:sp>
        <p:nvSpPr>
          <p:cNvPr id="42020" name="Rectangle 14"/>
          <p:cNvSpPr>
            <a:spLocks noChangeArrowheads="1"/>
          </p:cNvSpPr>
          <p:nvPr/>
        </p:nvSpPr>
        <p:spPr bwMode="auto">
          <a:xfrm>
            <a:off x="4132263" y="1104900"/>
            <a:ext cx="11715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762000"/>
            <a:r>
              <a:rPr lang="ja-JP" altLang="en-US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Ｋ</a:t>
            </a:r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, </a:t>
            </a:r>
            <a:r>
              <a:rPr lang="en-US" altLang="ja-JP" sz="1600">
                <a:solidFill>
                  <a:srgbClr val="FFFFFF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</a:t>
            </a:r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, </a:t>
            </a:r>
            <a:r>
              <a:rPr lang="en-US" altLang="ja-JP" sz="1600">
                <a:solidFill>
                  <a:srgbClr val="FFFFFF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</a:t>
            </a:r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, n,…</a:t>
            </a:r>
          </a:p>
        </p:txBody>
      </p:sp>
      <p:sp>
        <p:nvSpPr>
          <p:cNvPr id="42021" name="Line 15"/>
          <p:cNvSpPr>
            <a:spLocks noChangeShapeType="1"/>
          </p:cNvSpPr>
          <p:nvPr/>
        </p:nvSpPr>
        <p:spPr bwMode="auto">
          <a:xfrm>
            <a:off x="4572000" y="804863"/>
            <a:ext cx="3740150" cy="1620837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022" name="Text Box 44"/>
          <p:cNvSpPr txBox="1">
            <a:spLocks noChangeArrowheads="1"/>
          </p:cNvSpPr>
          <p:nvPr/>
        </p:nvSpPr>
        <p:spPr bwMode="auto">
          <a:xfrm>
            <a:off x="6904038" y="3789363"/>
            <a:ext cx="1081087" cy="646112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NIRS</a:t>
            </a:r>
          </a:p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HIMAC</a:t>
            </a:r>
          </a:p>
        </p:txBody>
      </p:sp>
      <p:sp>
        <p:nvSpPr>
          <p:cNvPr id="42023" name="Line 45"/>
          <p:cNvSpPr>
            <a:spLocks noChangeShapeType="1"/>
          </p:cNvSpPr>
          <p:nvPr/>
        </p:nvSpPr>
        <p:spPr bwMode="auto">
          <a:xfrm flipV="1">
            <a:off x="7923213" y="2687638"/>
            <a:ext cx="361950" cy="1101725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2024" name="図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435475"/>
            <a:ext cx="2687638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25" name="Text Box 46"/>
          <p:cNvSpPr txBox="1">
            <a:spLocks noChangeArrowheads="1"/>
          </p:cNvSpPr>
          <p:nvPr/>
        </p:nvSpPr>
        <p:spPr bwMode="auto">
          <a:xfrm>
            <a:off x="7985125" y="5557838"/>
            <a:ext cx="1152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chemeClr val="bg1"/>
                </a:solidFill>
                <a:latin typeface="Helvetica" charset="0"/>
                <a:ea typeface="ＭＳ ゴシック" charset="0"/>
                <a:cs typeface="ＭＳ ゴシック" charset="0"/>
              </a:rPr>
              <a:t>fast HI, RI</a:t>
            </a:r>
          </a:p>
        </p:txBody>
      </p:sp>
      <p:sp>
        <p:nvSpPr>
          <p:cNvPr id="42026" name="テキスト ボックス 59"/>
          <p:cNvSpPr txBox="1">
            <a:spLocks noChangeArrowheads="1"/>
          </p:cNvSpPr>
          <p:nvPr/>
        </p:nvSpPr>
        <p:spPr bwMode="auto">
          <a:xfrm>
            <a:off x="311150" y="160338"/>
            <a:ext cx="359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FF00"/>
                </a:solidFill>
              </a:rPr>
              <a:t>nuclear physics facilities in Japan</a:t>
            </a:r>
            <a:endParaRPr lang="ja-JP" altLang="en-US" sz="1800">
              <a:solidFill>
                <a:srgbClr val="FFFF00"/>
              </a:solidFill>
            </a:endParaRPr>
          </a:p>
        </p:txBody>
      </p:sp>
      <p:sp>
        <p:nvSpPr>
          <p:cNvPr id="42027" name="フッター プレースホルダ 60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EMMI</a:t>
            </a:r>
            <a:endParaRPr lang="en-US" altLang="ja-JP" sz="110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8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1" descr="j-parc#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1049338"/>
            <a:ext cx="248761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日付プレースホルダ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Nov 2012</a:t>
            </a:r>
            <a:endParaRPr lang="en-US" altLang="ja-JP" sz="110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44035" name="Picture 2" descr="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1524000"/>
            <a:ext cx="2697162" cy="1990725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Oval 3"/>
          <p:cNvSpPr>
            <a:spLocks noChangeArrowheads="1"/>
          </p:cNvSpPr>
          <p:nvPr/>
        </p:nvSpPr>
        <p:spPr bwMode="auto">
          <a:xfrm>
            <a:off x="6804025" y="28702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37" name="Oval 4"/>
          <p:cNvSpPr>
            <a:spLocks noChangeArrowheads="1"/>
          </p:cNvSpPr>
          <p:nvPr/>
        </p:nvSpPr>
        <p:spPr bwMode="auto">
          <a:xfrm>
            <a:off x="8221663" y="24257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38" name="Oval 5"/>
          <p:cNvSpPr>
            <a:spLocks noChangeArrowheads="1"/>
          </p:cNvSpPr>
          <p:nvPr/>
        </p:nvSpPr>
        <p:spPr bwMode="auto">
          <a:xfrm>
            <a:off x="8299450" y="23495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39" name="Oval 6"/>
          <p:cNvSpPr>
            <a:spLocks noChangeArrowheads="1"/>
          </p:cNvSpPr>
          <p:nvPr/>
        </p:nvSpPr>
        <p:spPr bwMode="auto">
          <a:xfrm>
            <a:off x="7069138" y="3014663"/>
            <a:ext cx="63500" cy="6826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40" name="Oval 7"/>
          <p:cNvSpPr>
            <a:spLocks noChangeArrowheads="1"/>
          </p:cNvSpPr>
          <p:nvPr/>
        </p:nvSpPr>
        <p:spPr bwMode="auto">
          <a:xfrm>
            <a:off x="8053388" y="25527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41" name="Oval 8"/>
          <p:cNvSpPr>
            <a:spLocks noChangeArrowheads="1"/>
          </p:cNvSpPr>
          <p:nvPr/>
        </p:nvSpPr>
        <p:spPr bwMode="auto">
          <a:xfrm>
            <a:off x="8226425" y="2619375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6989763" y="2903538"/>
            <a:ext cx="63500" cy="6826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43" name="Text Box 13"/>
          <p:cNvSpPr txBox="1">
            <a:spLocks noChangeArrowheads="1"/>
          </p:cNvSpPr>
          <p:nvPr/>
        </p:nvSpPr>
        <p:spPr bwMode="auto">
          <a:xfrm>
            <a:off x="3124200" y="46038"/>
            <a:ext cx="2657475" cy="630237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95250" indent="-952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ja-JP" altLang="en-US" sz="14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・</a:t>
            </a:r>
            <a:r>
              <a:rPr lang="en-US" altLang="ja-JP" sz="1400" b="1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K-nucleus, hyper nucleus</a:t>
            </a:r>
          </a:p>
          <a:p>
            <a:pPr>
              <a:spcAft>
                <a:spcPct val="50000"/>
              </a:spcAft>
            </a:pPr>
            <a:r>
              <a:rPr lang="ja-JP" altLang="en-US" sz="14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・</a:t>
            </a:r>
            <a:r>
              <a:rPr lang="en-US" altLang="ja-JP" sz="1400" b="1">
                <a:solidFill>
                  <a:srgbClr val="000000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</a:t>
            </a:r>
            <a:r>
              <a:rPr lang="en-US" altLang="ja-JP" sz="1400" b="1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-mass / mixing</a:t>
            </a:r>
            <a:endParaRPr lang="en-US" altLang="ja-JP" sz="1400">
              <a:solidFill>
                <a:srgbClr val="000000"/>
              </a:solidFill>
              <a:latin typeface="Helvetica" charset="0"/>
              <a:ea typeface="ＭＳ ゴシック" charset="0"/>
              <a:cs typeface="ＭＳ ゴシック" charset="0"/>
            </a:endParaRPr>
          </a:p>
        </p:txBody>
      </p:sp>
      <p:pic>
        <p:nvPicPr>
          <p:cNvPr id="44044" name="Picture 16" descr="RIB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3487738"/>
            <a:ext cx="2665412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2659063" y="5245100"/>
            <a:ext cx="1912937" cy="650875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RIKEN</a:t>
            </a:r>
          </a:p>
          <a:p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RI Beam Factory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4652963" y="5245100"/>
            <a:ext cx="1647825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rgbClr val="FF0000"/>
                </a:solidFill>
                <a:latin typeface="Helvetica" charset="0"/>
                <a:ea typeface="ＭＳ ゴシック" charset="0"/>
                <a:cs typeface="ＭＳ ゴシック" charset="0"/>
              </a:rPr>
              <a:t>fast RI</a:t>
            </a:r>
          </a:p>
          <a:p>
            <a:pPr algn="ctr"/>
            <a:r>
              <a:rPr lang="en-US" altLang="ja-JP" sz="1600">
                <a:solidFill>
                  <a:srgbClr val="FF0000"/>
                </a:solidFill>
                <a:latin typeface="Helvetica" charset="0"/>
                <a:ea typeface="ＭＳ ゴシック" charset="0"/>
                <a:cs typeface="ＭＳ ゴシック" charset="0"/>
              </a:rPr>
              <a:t>a few MeV/u  RI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4132263" y="5926138"/>
            <a:ext cx="2203450" cy="630237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95250" indent="-952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ja-JP" altLang="en-US" sz="14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・</a:t>
            </a:r>
            <a:r>
              <a:rPr lang="en-US" altLang="ja-JP" sz="1400" b="1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exotic nuclei</a:t>
            </a:r>
            <a:endParaRPr lang="en-US" altLang="ja-JP" sz="1400">
              <a:solidFill>
                <a:srgbClr val="000000"/>
              </a:solidFill>
              <a:latin typeface="Helvetica" charset="0"/>
              <a:ea typeface="ＭＳ ゴシック" charset="0"/>
              <a:cs typeface="ＭＳ ゴシック" charset="0"/>
            </a:endParaRPr>
          </a:p>
          <a:p>
            <a:pPr>
              <a:spcAft>
                <a:spcPct val="50000"/>
              </a:spcAft>
            </a:pPr>
            <a:r>
              <a:rPr lang="ja-JP" altLang="en-US" sz="14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・</a:t>
            </a:r>
            <a:r>
              <a:rPr lang="en-US" altLang="ja-JP" sz="1400" b="1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origin of elements</a:t>
            </a:r>
            <a:endParaRPr lang="en-US" altLang="ja-JP" sz="1400">
              <a:solidFill>
                <a:srgbClr val="000000"/>
              </a:solidFill>
              <a:latin typeface="Helvetica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4048" name="Line 20"/>
          <p:cNvSpPr>
            <a:spLocks noChangeShapeType="1"/>
          </p:cNvSpPr>
          <p:nvPr/>
        </p:nvSpPr>
        <p:spPr bwMode="auto">
          <a:xfrm flipV="1">
            <a:off x="4572000" y="2619375"/>
            <a:ext cx="3468688" cy="2638425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4049" name="Picture 21" descr="pi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566863"/>
            <a:ext cx="27051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Text Box 22"/>
          <p:cNvSpPr txBox="1">
            <a:spLocks noChangeArrowheads="1"/>
          </p:cNvSpPr>
          <p:nvPr/>
        </p:nvSpPr>
        <p:spPr bwMode="auto">
          <a:xfrm>
            <a:off x="311150" y="1817688"/>
            <a:ext cx="1430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latin typeface="Helvetica" charset="0"/>
                <a:ea typeface="ＭＳ ゴシック" charset="0"/>
                <a:cs typeface="ＭＳ ゴシック" charset="0"/>
              </a:rPr>
              <a:t>photon</a:t>
            </a:r>
          </a:p>
        </p:txBody>
      </p:sp>
      <p:sp>
        <p:nvSpPr>
          <p:cNvPr id="44051" name="Text Box 23"/>
          <p:cNvSpPr txBox="1">
            <a:spLocks noChangeArrowheads="1"/>
          </p:cNvSpPr>
          <p:nvPr/>
        </p:nvSpPr>
        <p:spPr bwMode="auto">
          <a:xfrm>
            <a:off x="80963" y="1131888"/>
            <a:ext cx="1758950" cy="631825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95250" indent="-952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ja-JP" altLang="en-US" sz="1400">
                <a:solidFill>
                  <a:schemeClr val="bg1"/>
                </a:solidFill>
                <a:latin typeface="Helvetica" charset="0"/>
                <a:ea typeface="ＭＳ ゴシック" charset="0"/>
                <a:cs typeface="ＭＳ ゴシック" charset="0"/>
              </a:rPr>
              <a:t>・</a:t>
            </a:r>
            <a:r>
              <a:rPr lang="en-US" altLang="ja-JP" sz="1400" b="1">
                <a:solidFill>
                  <a:schemeClr val="bg1"/>
                </a:solidFill>
                <a:latin typeface="Helvetica" charset="0"/>
                <a:ea typeface="ＭＳ ゴシック" charset="0"/>
                <a:cs typeface="ＭＳ ゴシック" charset="0"/>
              </a:rPr>
              <a:t>laser Compton </a:t>
            </a:r>
            <a:r>
              <a:rPr lang="en-US" altLang="ja-JP" sz="1400" b="1">
                <a:solidFill>
                  <a:schemeClr val="bg1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</a:t>
            </a:r>
            <a:endParaRPr lang="en-US" altLang="ja-JP" sz="1400">
              <a:solidFill>
                <a:schemeClr val="bg1"/>
              </a:solidFill>
              <a:latin typeface="Helvetica" charset="0"/>
              <a:ea typeface="ＭＳ ゴシック" charset="0"/>
              <a:cs typeface="ＭＳ ゴシック" charset="0"/>
            </a:endParaRPr>
          </a:p>
          <a:p>
            <a:pPr>
              <a:spcAft>
                <a:spcPct val="50000"/>
              </a:spcAft>
            </a:pPr>
            <a:r>
              <a:rPr lang="ja-JP" altLang="en-US" sz="1400">
                <a:solidFill>
                  <a:schemeClr val="bg1"/>
                </a:solidFill>
                <a:latin typeface="Helvetica" charset="0"/>
                <a:ea typeface="ＭＳ ゴシック" charset="0"/>
                <a:cs typeface="ＭＳ ゴシック" charset="0"/>
              </a:rPr>
              <a:t>・</a:t>
            </a:r>
            <a:r>
              <a:rPr lang="en-US" altLang="ja-JP" sz="1400">
                <a:solidFill>
                  <a:schemeClr val="bg1"/>
                </a:solidFill>
                <a:latin typeface="Helvetica" charset="0"/>
                <a:ea typeface="ＭＳ ゴシック" charset="0"/>
                <a:cs typeface="ＭＳ ゴシック" charset="0"/>
              </a:rPr>
              <a:t>(material and life)</a:t>
            </a:r>
          </a:p>
        </p:txBody>
      </p:sp>
      <p:sp>
        <p:nvSpPr>
          <p:cNvPr id="44052" name="Line 24"/>
          <p:cNvSpPr>
            <a:spLocks noChangeShapeType="1"/>
          </p:cNvSpPr>
          <p:nvPr/>
        </p:nvSpPr>
        <p:spPr bwMode="auto">
          <a:xfrm>
            <a:off x="3016250" y="1312863"/>
            <a:ext cx="3730625" cy="1563687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53" name="Text Box 25"/>
          <p:cNvSpPr txBox="1">
            <a:spLocks noChangeArrowheads="1"/>
          </p:cNvSpPr>
          <p:nvPr/>
        </p:nvSpPr>
        <p:spPr bwMode="auto">
          <a:xfrm>
            <a:off x="1795463" y="1125538"/>
            <a:ext cx="1220787" cy="374650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SPring-8</a:t>
            </a:r>
          </a:p>
        </p:txBody>
      </p:sp>
      <p:pic>
        <p:nvPicPr>
          <p:cNvPr id="44054" name="Picture 26" descr="ring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613150"/>
            <a:ext cx="2203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5" name="Text Box 27"/>
          <p:cNvSpPr txBox="1">
            <a:spLocks noChangeArrowheads="1"/>
          </p:cNvSpPr>
          <p:nvPr/>
        </p:nvSpPr>
        <p:spPr bwMode="auto">
          <a:xfrm>
            <a:off x="311150" y="3600450"/>
            <a:ext cx="1839913" cy="376238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RCNP cyclotron</a:t>
            </a:r>
          </a:p>
        </p:txBody>
      </p:sp>
      <p:sp>
        <p:nvSpPr>
          <p:cNvPr id="44056" name="Text Box 28"/>
          <p:cNvSpPr txBox="1">
            <a:spLocks noChangeArrowheads="1"/>
          </p:cNvSpPr>
          <p:nvPr/>
        </p:nvSpPr>
        <p:spPr bwMode="auto">
          <a:xfrm>
            <a:off x="1090613" y="5381625"/>
            <a:ext cx="130175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p, </a:t>
            </a:r>
            <a:r>
              <a:rPr lang="en-US" altLang="ja-JP" sz="1600">
                <a:solidFill>
                  <a:srgbClr val="000000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</a:t>
            </a:r>
            <a:r>
              <a:rPr lang="en-US" altLang="ja-JP" sz="16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, ..</a:t>
            </a:r>
          </a:p>
          <a:p>
            <a:pPr algn="ctr"/>
            <a:r>
              <a:rPr lang="en-US" altLang="ja-JP" sz="1600">
                <a:solidFill>
                  <a:srgbClr val="FF0000"/>
                </a:solidFill>
                <a:latin typeface="Helvetica" charset="0"/>
                <a:ea typeface="ＭＳ ゴシック" charset="0"/>
                <a:cs typeface="ＭＳ ゴシック" charset="0"/>
              </a:rPr>
              <a:t>HI, fast RI</a:t>
            </a:r>
          </a:p>
        </p:txBody>
      </p:sp>
      <p:sp>
        <p:nvSpPr>
          <p:cNvPr id="44057" name="Text Box 29"/>
          <p:cNvSpPr txBox="1">
            <a:spLocks noChangeArrowheads="1"/>
          </p:cNvSpPr>
          <p:nvPr/>
        </p:nvSpPr>
        <p:spPr bwMode="auto">
          <a:xfrm>
            <a:off x="152400" y="6032500"/>
            <a:ext cx="2451100" cy="523875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95250" indent="-952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ja-JP" altLang="en-US" sz="14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・</a:t>
            </a:r>
            <a:r>
              <a:rPr lang="en-US" altLang="ja-JP" sz="1400" b="1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high-resolution particle spectroscopy</a:t>
            </a:r>
            <a:endParaRPr lang="en-US" altLang="ja-JP" sz="1400">
              <a:solidFill>
                <a:srgbClr val="000000"/>
              </a:solidFill>
              <a:latin typeface="Helvetica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4058" name="Line 30"/>
          <p:cNvSpPr>
            <a:spLocks noChangeShapeType="1"/>
          </p:cNvSpPr>
          <p:nvPr/>
        </p:nvSpPr>
        <p:spPr bwMode="auto">
          <a:xfrm flipV="1">
            <a:off x="2151063" y="2938463"/>
            <a:ext cx="4838700" cy="674687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4059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1" r="1672"/>
          <a:stretch>
            <a:fillRect/>
          </a:stretch>
        </p:blipFill>
        <p:spPr bwMode="auto">
          <a:xfrm>
            <a:off x="6446838" y="254000"/>
            <a:ext cx="2506662" cy="1563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60" name="Rectangle 33"/>
          <p:cNvSpPr>
            <a:spLocks noChangeArrowheads="1"/>
          </p:cNvSpPr>
          <p:nvPr/>
        </p:nvSpPr>
        <p:spPr bwMode="auto">
          <a:xfrm>
            <a:off x="6569075" y="279400"/>
            <a:ext cx="936625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61" name="Rectangle 34"/>
          <p:cNvSpPr>
            <a:spLocks noChangeArrowheads="1"/>
          </p:cNvSpPr>
          <p:nvPr/>
        </p:nvSpPr>
        <p:spPr bwMode="auto">
          <a:xfrm>
            <a:off x="6446838" y="1444625"/>
            <a:ext cx="717550" cy="24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62" name="Rectangle 35"/>
          <p:cNvSpPr>
            <a:spLocks noChangeArrowheads="1"/>
          </p:cNvSpPr>
          <p:nvPr/>
        </p:nvSpPr>
        <p:spPr bwMode="auto">
          <a:xfrm>
            <a:off x="7146925" y="1504950"/>
            <a:ext cx="1806575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63" name="Rectangle 36"/>
          <p:cNvSpPr>
            <a:spLocks noChangeArrowheads="1"/>
          </p:cNvSpPr>
          <p:nvPr/>
        </p:nvSpPr>
        <p:spPr bwMode="auto">
          <a:xfrm>
            <a:off x="7675563" y="265113"/>
            <a:ext cx="1277937" cy="936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64" name="Rectangle 37"/>
          <p:cNvSpPr>
            <a:spLocks noChangeArrowheads="1"/>
          </p:cNvSpPr>
          <p:nvPr/>
        </p:nvSpPr>
        <p:spPr bwMode="auto">
          <a:xfrm>
            <a:off x="7675563" y="922338"/>
            <a:ext cx="1277937" cy="390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65" name="Rectangle 38"/>
          <p:cNvSpPr>
            <a:spLocks noChangeArrowheads="1"/>
          </p:cNvSpPr>
          <p:nvPr/>
        </p:nvSpPr>
        <p:spPr bwMode="auto">
          <a:xfrm>
            <a:off x="7985125" y="1271588"/>
            <a:ext cx="79375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66" name="Rectangle 39"/>
          <p:cNvSpPr>
            <a:spLocks noChangeArrowheads="1"/>
          </p:cNvSpPr>
          <p:nvPr/>
        </p:nvSpPr>
        <p:spPr bwMode="auto">
          <a:xfrm>
            <a:off x="7780338" y="804863"/>
            <a:ext cx="46990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67" name="Rectangle 40"/>
          <p:cNvSpPr>
            <a:spLocks noChangeArrowheads="1"/>
          </p:cNvSpPr>
          <p:nvPr/>
        </p:nvSpPr>
        <p:spPr bwMode="auto">
          <a:xfrm>
            <a:off x="7605713" y="915988"/>
            <a:ext cx="379412" cy="1317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4068" name="Line 41"/>
          <p:cNvSpPr>
            <a:spLocks noChangeShapeType="1"/>
          </p:cNvSpPr>
          <p:nvPr/>
        </p:nvSpPr>
        <p:spPr bwMode="auto">
          <a:xfrm>
            <a:off x="8305800" y="1447800"/>
            <a:ext cx="30163" cy="855663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69" name="Text Box 42"/>
          <p:cNvSpPr txBox="1">
            <a:spLocks noChangeArrowheads="1"/>
          </p:cNvSpPr>
          <p:nvPr/>
        </p:nvSpPr>
        <p:spPr bwMode="auto">
          <a:xfrm>
            <a:off x="7923213" y="1049338"/>
            <a:ext cx="1017587" cy="376237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TRIAC</a:t>
            </a:r>
          </a:p>
        </p:txBody>
      </p:sp>
      <p:sp>
        <p:nvSpPr>
          <p:cNvPr id="44070" name="Text Box 43"/>
          <p:cNvSpPr txBox="1">
            <a:spLocks noChangeArrowheads="1"/>
          </p:cNvSpPr>
          <p:nvPr/>
        </p:nvSpPr>
        <p:spPr bwMode="auto">
          <a:xfrm>
            <a:off x="6464300" y="193675"/>
            <a:ext cx="1717675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rgbClr val="FF0000"/>
                </a:solidFill>
                <a:latin typeface="Helvetica" charset="0"/>
                <a:ea typeface="ＭＳ ゴシック" charset="0"/>
                <a:cs typeface="ＭＳ ゴシック" charset="0"/>
              </a:rPr>
              <a:t>a few MeV/u  RI</a:t>
            </a:r>
          </a:p>
        </p:txBody>
      </p:sp>
      <p:sp>
        <p:nvSpPr>
          <p:cNvPr id="44071" name="Text Box 12"/>
          <p:cNvSpPr txBox="1">
            <a:spLocks noChangeArrowheads="1"/>
          </p:cNvSpPr>
          <p:nvPr/>
        </p:nvSpPr>
        <p:spPr bwMode="auto">
          <a:xfrm>
            <a:off x="3429000" y="676275"/>
            <a:ext cx="1103313" cy="376238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J-PARC</a:t>
            </a:r>
          </a:p>
        </p:txBody>
      </p:sp>
      <p:sp>
        <p:nvSpPr>
          <p:cNvPr id="44072" name="Rectangle 14"/>
          <p:cNvSpPr>
            <a:spLocks noChangeArrowheads="1"/>
          </p:cNvSpPr>
          <p:nvPr/>
        </p:nvSpPr>
        <p:spPr bwMode="auto">
          <a:xfrm>
            <a:off x="4132263" y="1104900"/>
            <a:ext cx="11715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762000"/>
            <a:r>
              <a:rPr lang="ja-JP" altLang="en-US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Ｋ</a:t>
            </a:r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, </a:t>
            </a:r>
            <a:r>
              <a:rPr lang="en-US" altLang="ja-JP" sz="1600">
                <a:solidFill>
                  <a:srgbClr val="FFFFFF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</a:t>
            </a:r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, </a:t>
            </a:r>
            <a:r>
              <a:rPr lang="en-US" altLang="ja-JP" sz="1600">
                <a:solidFill>
                  <a:srgbClr val="FFFFFF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</a:t>
            </a:r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, n,…</a:t>
            </a:r>
          </a:p>
        </p:txBody>
      </p:sp>
      <p:sp>
        <p:nvSpPr>
          <p:cNvPr id="44073" name="Line 15"/>
          <p:cNvSpPr>
            <a:spLocks noChangeShapeType="1"/>
          </p:cNvSpPr>
          <p:nvPr/>
        </p:nvSpPr>
        <p:spPr bwMode="auto">
          <a:xfrm>
            <a:off x="4572000" y="804863"/>
            <a:ext cx="3740150" cy="1620837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74" name="Text Box 44"/>
          <p:cNvSpPr txBox="1">
            <a:spLocks noChangeArrowheads="1"/>
          </p:cNvSpPr>
          <p:nvPr/>
        </p:nvSpPr>
        <p:spPr bwMode="auto">
          <a:xfrm>
            <a:off x="6904038" y="3789363"/>
            <a:ext cx="1081087" cy="646112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NIRS</a:t>
            </a:r>
          </a:p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HIMAC</a:t>
            </a:r>
          </a:p>
        </p:txBody>
      </p:sp>
      <p:sp>
        <p:nvSpPr>
          <p:cNvPr id="44075" name="Line 45"/>
          <p:cNvSpPr>
            <a:spLocks noChangeShapeType="1"/>
          </p:cNvSpPr>
          <p:nvPr/>
        </p:nvSpPr>
        <p:spPr bwMode="auto">
          <a:xfrm flipV="1">
            <a:off x="7923213" y="2687638"/>
            <a:ext cx="361950" cy="1101725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4076" name="図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435475"/>
            <a:ext cx="2687638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77" name="Text Box 46"/>
          <p:cNvSpPr txBox="1">
            <a:spLocks noChangeArrowheads="1"/>
          </p:cNvSpPr>
          <p:nvPr/>
        </p:nvSpPr>
        <p:spPr bwMode="auto">
          <a:xfrm>
            <a:off x="7985125" y="5557838"/>
            <a:ext cx="1152525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rgbClr val="FF0000"/>
                </a:solidFill>
                <a:latin typeface="Helvetica" charset="0"/>
                <a:ea typeface="ＭＳ ゴシック" charset="0"/>
                <a:cs typeface="ＭＳ ゴシック" charset="0"/>
              </a:rPr>
              <a:t>fast HI, RI</a:t>
            </a:r>
          </a:p>
        </p:txBody>
      </p:sp>
      <p:sp>
        <p:nvSpPr>
          <p:cNvPr id="44078" name="Text Box 19"/>
          <p:cNvSpPr txBox="1">
            <a:spLocks noChangeArrowheads="1"/>
          </p:cNvSpPr>
          <p:nvPr/>
        </p:nvSpPr>
        <p:spPr bwMode="auto">
          <a:xfrm>
            <a:off x="6750050" y="6032500"/>
            <a:ext cx="2203450" cy="307975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95250" indent="-952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ja-JP" altLang="en-US" sz="14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・</a:t>
            </a:r>
            <a:r>
              <a:rPr lang="en-US" altLang="ja-JP" sz="1400" b="1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medicine (therapy)</a:t>
            </a:r>
            <a:endParaRPr lang="en-US" altLang="ja-JP" sz="1400">
              <a:solidFill>
                <a:srgbClr val="000000"/>
              </a:solidFill>
              <a:latin typeface="Helvetica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4079" name="テキスト ボックス 57"/>
          <p:cNvSpPr txBox="1">
            <a:spLocks noChangeArrowheads="1"/>
          </p:cNvSpPr>
          <p:nvPr/>
        </p:nvSpPr>
        <p:spPr bwMode="auto">
          <a:xfrm>
            <a:off x="5283200" y="3613150"/>
            <a:ext cx="14128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>
                <a:solidFill>
                  <a:srgbClr val="FEF0B8"/>
                </a:solidFill>
              </a:rPr>
              <a:t>      Fukuda </a:t>
            </a:r>
          </a:p>
          <a:p>
            <a:r>
              <a:rPr lang="en-US" altLang="ja-JP" sz="1200">
                <a:solidFill>
                  <a:srgbClr val="FEF0B8"/>
                </a:solidFill>
              </a:rPr>
              <a:t>      (Monday PA5)</a:t>
            </a:r>
          </a:p>
          <a:p>
            <a:r>
              <a:rPr lang="en-US" altLang="ja-JP" sz="1200">
                <a:solidFill>
                  <a:srgbClr val="FEF0B8"/>
                </a:solidFill>
              </a:rPr>
              <a:t>      Mihara</a:t>
            </a:r>
          </a:p>
          <a:p>
            <a:r>
              <a:rPr lang="en-US" altLang="ja-JP" sz="1200">
                <a:solidFill>
                  <a:srgbClr val="FEF0B8"/>
                </a:solidFill>
              </a:rPr>
              <a:t>      (Monday PA1)</a:t>
            </a:r>
          </a:p>
          <a:p>
            <a:r>
              <a:rPr lang="en-US" altLang="ja-JP" sz="1200">
                <a:solidFill>
                  <a:srgbClr val="FEF0B8"/>
                </a:solidFill>
              </a:rPr>
              <a:t>Nisimura</a:t>
            </a:r>
          </a:p>
          <a:p>
            <a:r>
              <a:rPr lang="en-US" altLang="ja-JP" sz="1200">
                <a:solidFill>
                  <a:srgbClr val="FEF0B8"/>
                </a:solidFill>
              </a:rPr>
              <a:t>(Tuesday PA4)</a:t>
            </a:r>
          </a:p>
          <a:p>
            <a:r>
              <a:rPr lang="en-US" altLang="ja-JP" sz="1200">
                <a:solidFill>
                  <a:srgbClr val="FEF0B8"/>
                </a:solidFill>
              </a:rPr>
              <a:t>Murakami</a:t>
            </a:r>
          </a:p>
          <a:p>
            <a:r>
              <a:rPr lang="en-US" altLang="ja-JP" sz="1200">
                <a:solidFill>
                  <a:srgbClr val="FEF0B8"/>
                </a:solidFill>
              </a:rPr>
              <a:t>(Wednesday PA7)</a:t>
            </a:r>
            <a:endParaRPr lang="ja-JP" altLang="en-US" sz="1200">
              <a:solidFill>
                <a:srgbClr val="FEF0B8"/>
              </a:solidFill>
            </a:endParaRPr>
          </a:p>
        </p:txBody>
      </p:sp>
      <p:sp>
        <p:nvSpPr>
          <p:cNvPr id="44080" name="正方形/長方形 59"/>
          <p:cNvSpPr>
            <a:spLocks noChangeArrowheads="1"/>
          </p:cNvSpPr>
          <p:nvPr/>
        </p:nvSpPr>
        <p:spPr bwMode="auto">
          <a:xfrm>
            <a:off x="6794500" y="1425575"/>
            <a:ext cx="151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200">
                <a:solidFill>
                  <a:srgbClr val="0000FF"/>
                </a:solidFill>
              </a:rPr>
              <a:t>Ikezoe</a:t>
            </a:r>
          </a:p>
          <a:p>
            <a:r>
              <a:rPr lang="en-US" altLang="ja-JP" sz="1200">
                <a:solidFill>
                  <a:srgbClr val="0000FF"/>
                </a:solidFill>
              </a:rPr>
              <a:t>(Wednesday PA2)</a:t>
            </a:r>
          </a:p>
        </p:txBody>
      </p:sp>
      <p:sp>
        <p:nvSpPr>
          <p:cNvPr id="61" name="正方形/長方形 60"/>
          <p:cNvSpPr/>
          <p:nvPr/>
        </p:nvSpPr>
        <p:spPr>
          <a:xfrm>
            <a:off x="7069138" y="6340475"/>
            <a:ext cx="15113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Takada (Friday)</a:t>
            </a:r>
          </a:p>
        </p:txBody>
      </p:sp>
      <p:sp>
        <p:nvSpPr>
          <p:cNvPr id="44082" name="フッター プレースホルダ 6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EMMI</a:t>
            </a:r>
            <a:endParaRPr lang="en-US" altLang="ja-JP" sz="110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6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1524000"/>
            <a:ext cx="2697162" cy="1990725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Line 30"/>
          <p:cNvSpPr>
            <a:spLocks noChangeShapeType="1"/>
          </p:cNvSpPr>
          <p:nvPr/>
        </p:nvSpPr>
        <p:spPr bwMode="auto">
          <a:xfrm flipV="1">
            <a:off x="2151063" y="2938463"/>
            <a:ext cx="4838700" cy="674687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6083" name="Picture 11" descr="j-parc#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1049338"/>
            <a:ext cx="248761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1" descr="pi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566863"/>
            <a:ext cx="27051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正方形/長方形 54"/>
          <p:cNvSpPr/>
          <p:nvPr/>
        </p:nvSpPr>
        <p:spPr>
          <a:xfrm>
            <a:off x="2617788" y="2687638"/>
            <a:ext cx="3717925" cy="4010025"/>
          </a:xfrm>
          <a:prstGeom prst="rect">
            <a:avLst/>
          </a:prstGeom>
          <a:solidFill>
            <a:schemeClr val="bg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46088" name="日付プレースホルダ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Nov 2012</a:t>
            </a:r>
            <a:endParaRPr lang="en-US" altLang="ja-JP" sz="11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46089" name="Oval 3"/>
          <p:cNvSpPr>
            <a:spLocks noChangeArrowheads="1"/>
          </p:cNvSpPr>
          <p:nvPr/>
        </p:nvSpPr>
        <p:spPr bwMode="auto">
          <a:xfrm>
            <a:off x="6804025" y="28702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090" name="Oval 4"/>
          <p:cNvSpPr>
            <a:spLocks noChangeArrowheads="1"/>
          </p:cNvSpPr>
          <p:nvPr/>
        </p:nvSpPr>
        <p:spPr bwMode="auto">
          <a:xfrm>
            <a:off x="8221663" y="24257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091" name="Oval 5"/>
          <p:cNvSpPr>
            <a:spLocks noChangeArrowheads="1"/>
          </p:cNvSpPr>
          <p:nvPr/>
        </p:nvSpPr>
        <p:spPr bwMode="auto">
          <a:xfrm>
            <a:off x="8299450" y="23495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092" name="Oval 6"/>
          <p:cNvSpPr>
            <a:spLocks noChangeArrowheads="1"/>
          </p:cNvSpPr>
          <p:nvPr/>
        </p:nvSpPr>
        <p:spPr bwMode="auto">
          <a:xfrm>
            <a:off x="7069138" y="3014663"/>
            <a:ext cx="63500" cy="6826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093" name="Oval 7"/>
          <p:cNvSpPr>
            <a:spLocks noChangeArrowheads="1"/>
          </p:cNvSpPr>
          <p:nvPr/>
        </p:nvSpPr>
        <p:spPr bwMode="auto">
          <a:xfrm>
            <a:off x="8053388" y="2552700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094" name="Oval 8"/>
          <p:cNvSpPr>
            <a:spLocks noChangeArrowheads="1"/>
          </p:cNvSpPr>
          <p:nvPr/>
        </p:nvSpPr>
        <p:spPr bwMode="auto">
          <a:xfrm>
            <a:off x="8226425" y="2619375"/>
            <a:ext cx="63500" cy="6826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095" name="Oval 10"/>
          <p:cNvSpPr>
            <a:spLocks noChangeArrowheads="1"/>
          </p:cNvSpPr>
          <p:nvPr/>
        </p:nvSpPr>
        <p:spPr bwMode="auto">
          <a:xfrm>
            <a:off x="6989763" y="2903538"/>
            <a:ext cx="63500" cy="6826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pic>
        <p:nvPicPr>
          <p:cNvPr id="46096" name="Picture 16" descr="RIB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3487738"/>
            <a:ext cx="2665412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2659063" y="5245100"/>
            <a:ext cx="1912937" cy="650875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RIKEN</a:t>
            </a:r>
          </a:p>
          <a:p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RI Beam Factory</a:t>
            </a: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4652963" y="5245100"/>
            <a:ext cx="1647825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rgbClr val="FF0000"/>
                </a:solidFill>
                <a:latin typeface="Helvetica" charset="0"/>
                <a:ea typeface="ＭＳ ゴシック" charset="0"/>
                <a:cs typeface="ＭＳ ゴシック" charset="0"/>
              </a:rPr>
              <a:t>fast RI</a:t>
            </a:r>
          </a:p>
          <a:p>
            <a:pPr algn="ctr"/>
            <a:r>
              <a:rPr lang="en-US" altLang="ja-JP" sz="1600">
                <a:solidFill>
                  <a:srgbClr val="FF0000"/>
                </a:solidFill>
                <a:latin typeface="Helvetica" charset="0"/>
                <a:ea typeface="ＭＳ ゴシック" charset="0"/>
                <a:cs typeface="ＭＳ ゴシック" charset="0"/>
              </a:rPr>
              <a:t>a few MeV/u  RI</a:t>
            </a: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4132263" y="5926138"/>
            <a:ext cx="2203450" cy="630237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95250" indent="-952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ja-JP" altLang="en-US" sz="14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・</a:t>
            </a:r>
            <a:r>
              <a:rPr lang="en-US" altLang="ja-JP" sz="1400" b="1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exotic nuclei</a:t>
            </a:r>
            <a:endParaRPr lang="en-US" altLang="ja-JP" sz="1400">
              <a:solidFill>
                <a:srgbClr val="000000"/>
              </a:solidFill>
              <a:latin typeface="Helvetica" charset="0"/>
              <a:ea typeface="ＭＳ ゴシック" charset="0"/>
              <a:cs typeface="ＭＳ ゴシック" charset="0"/>
            </a:endParaRPr>
          </a:p>
          <a:p>
            <a:pPr>
              <a:spcAft>
                <a:spcPct val="50000"/>
              </a:spcAft>
            </a:pPr>
            <a:r>
              <a:rPr lang="ja-JP" altLang="en-US" sz="14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・</a:t>
            </a:r>
            <a:r>
              <a:rPr lang="en-US" altLang="ja-JP" sz="1400" b="1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origin of elements</a:t>
            </a:r>
            <a:endParaRPr lang="en-US" altLang="ja-JP" sz="1400">
              <a:solidFill>
                <a:srgbClr val="000000"/>
              </a:solidFill>
              <a:latin typeface="Helvetica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 flipV="1">
            <a:off x="4572000" y="2619375"/>
            <a:ext cx="3468688" cy="2638425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101" name="Text Box 22"/>
          <p:cNvSpPr txBox="1">
            <a:spLocks noChangeArrowheads="1"/>
          </p:cNvSpPr>
          <p:nvPr/>
        </p:nvSpPr>
        <p:spPr bwMode="auto">
          <a:xfrm>
            <a:off x="311150" y="1817688"/>
            <a:ext cx="1430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latin typeface="Helvetica" charset="0"/>
                <a:ea typeface="ＭＳ ゴシック" charset="0"/>
                <a:cs typeface="ＭＳ ゴシック" charset="0"/>
              </a:rPr>
              <a:t>photon</a:t>
            </a:r>
          </a:p>
        </p:txBody>
      </p:sp>
      <p:sp>
        <p:nvSpPr>
          <p:cNvPr id="46102" name="Line 24"/>
          <p:cNvSpPr>
            <a:spLocks noChangeShapeType="1"/>
          </p:cNvSpPr>
          <p:nvPr/>
        </p:nvSpPr>
        <p:spPr bwMode="auto">
          <a:xfrm>
            <a:off x="3016250" y="1312863"/>
            <a:ext cx="3730625" cy="1563687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103" name="Text Box 25"/>
          <p:cNvSpPr txBox="1">
            <a:spLocks noChangeArrowheads="1"/>
          </p:cNvSpPr>
          <p:nvPr/>
        </p:nvSpPr>
        <p:spPr bwMode="auto">
          <a:xfrm>
            <a:off x="1795463" y="1125538"/>
            <a:ext cx="1220787" cy="374650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SPring-8</a:t>
            </a:r>
          </a:p>
        </p:txBody>
      </p:sp>
      <p:pic>
        <p:nvPicPr>
          <p:cNvPr id="46104" name="Picture 26" descr="ring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613150"/>
            <a:ext cx="2203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5" name="Text Box 27"/>
          <p:cNvSpPr txBox="1">
            <a:spLocks noChangeArrowheads="1"/>
          </p:cNvSpPr>
          <p:nvPr/>
        </p:nvSpPr>
        <p:spPr bwMode="auto">
          <a:xfrm>
            <a:off x="311150" y="3600450"/>
            <a:ext cx="1839913" cy="376238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RCNP cyclotron</a:t>
            </a:r>
          </a:p>
        </p:txBody>
      </p:sp>
      <p:sp>
        <p:nvSpPr>
          <p:cNvPr id="46106" name="Text Box 28"/>
          <p:cNvSpPr txBox="1">
            <a:spLocks noChangeArrowheads="1"/>
          </p:cNvSpPr>
          <p:nvPr/>
        </p:nvSpPr>
        <p:spPr bwMode="auto">
          <a:xfrm>
            <a:off x="1090613" y="5381625"/>
            <a:ext cx="130175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p, </a:t>
            </a:r>
            <a:r>
              <a:rPr lang="en-US" altLang="ja-JP" sz="1600">
                <a:solidFill>
                  <a:srgbClr val="000000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</a:t>
            </a:r>
            <a:r>
              <a:rPr lang="en-US" altLang="ja-JP" sz="16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, ..</a:t>
            </a:r>
          </a:p>
          <a:p>
            <a:pPr algn="ctr"/>
            <a:r>
              <a:rPr lang="en-US" altLang="ja-JP" sz="1600">
                <a:solidFill>
                  <a:srgbClr val="FF0000"/>
                </a:solidFill>
                <a:latin typeface="Helvetica" charset="0"/>
                <a:ea typeface="ＭＳ ゴシック" charset="0"/>
                <a:cs typeface="ＭＳ ゴシック" charset="0"/>
              </a:rPr>
              <a:t>HI, fast RI</a:t>
            </a:r>
          </a:p>
        </p:txBody>
      </p:sp>
      <p:pic>
        <p:nvPicPr>
          <p:cNvPr id="46107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1" r="1672"/>
          <a:stretch>
            <a:fillRect/>
          </a:stretch>
        </p:blipFill>
        <p:spPr bwMode="auto">
          <a:xfrm>
            <a:off x="6446838" y="254000"/>
            <a:ext cx="2506662" cy="1563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8" name="Rectangle 33"/>
          <p:cNvSpPr>
            <a:spLocks noChangeArrowheads="1"/>
          </p:cNvSpPr>
          <p:nvPr/>
        </p:nvSpPr>
        <p:spPr bwMode="auto">
          <a:xfrm>
            <a:off x="6569075" y="279400"/>
            <a:ext cx="936625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109" name="Rectangle 34"/>
          <p:cNvSpPr>
            <a:spLocks noChangeArrowheads="1"/>
          </p:cNvSpPr>
          <p:nvPr/>
        </p:nvSpPr>
        <p:spPr bwMode="auto">
          <a:xfrm>
            <a:off x="6446838" y="1444625"/>
            <a:ext cx="717550" cy="24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110" name="Rectangle 35"/>
          <p:cNvSpPr>
            <a:spLocks noChangeArrowheads="1"/>
          </p:cNvSpPr>
          <p:nvPr/>
        </p:nvSpPr>
        <p:spPr bwMode="auto">
          <a:xfrm>
            <a:off x="7146925" y="1504950"/>
            <a:ext cx="1806575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111" name="Rectangle 36"/>
          <p:cNvSpPr>
            <a:spLocks noChangeArrowheads="1"/>
          </p:cNvSpPr>
          <p:nvPr/>
        </p:nvSpPr>
        <p:spPr bwMode="auto">
          <a:xfrm>
            <a:off x="7675563" y="265113"/>
            <a:ext cx="1277937" cy="936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112" name="Rectangle 37"/>
          <p:cNvSpPr>
            <a:spLocks noChangeArrowheads="1"/>
          </p:cNvSpPr>
          <p:nvPr/>
        </p:nvSpPr>
        <p:spPr bwMode="auto">
          <a:xfrm>
            <a:off x="7675563" y="922338"/>
            <a:ext cx="1277937" cy="390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113" name="Rectangle 38"/>
          <p:cNvSpPr>
            <a:spLocks noChangeArrowheads="1"/>
          </p:cNvSpPr>
          <p:nvPr/>
        </p:nvSpPr>
        <p:spPr bwMode="auto">
          <a:xfrm>
            <a:off x="7985125" y="1271588"/>
            <a:ext cx="79375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114" name="Rectangle 39"/>
          <p:cNvSpPr>
            <a:spLocks noChangeArrowheads="1"/>
          </p:cNvSpPr>
          <p:nvPr/>
        </p:nvSpPr>
        <p:spPr bwMode="auto">
          <a:xfrm>
            <a:off x="7780338" y="804863"/>
            <a:ext cx="46990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115" name="Rectangle 40"/>
          <p:cNvSpPr>
            <a:spLocks noChangeArrowheads="1"/>
          </p:cNvSpPr>
          <p:nvPr/>
        </p:nvSpPr>
        <p:spPr bwMode="auto">
          <a:xfrm>
            <a:off x="7605713" y="915988"/>
            <a:ext cx="379412" cy="1317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46116" name="Line 41"/>
          <p:cNvSpPr>
            <a:spLocks noChangeShapeType="1"/>
          </p:cNvSpPr>
          <p:nvPr/>
        </p:nvSpPr>
        <p:spPr bwMode="auto">
          <a:xfrm>
            <a:off x="8305800" y="1447800"/>
            <a:ext cx="30163" cy="855663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117" name="Text Box 42"/>
          <p:cNvSpPr txBox="1">
            <a:spLocks noChangeArrowheads="1"/>
          </p:cNvSpPr>
          <p:nvPr/>
        </p:nvSpPr>
        <p:spPr bwMode="auto">
          <a:xfrm>
            <a:off x="7923213" y="1049338"/>
            <a:ext cx="1017587" cy="376237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TRIAC</a:t>
            </a:r>
          </a:p>
        </p:txBody>
      </p:sp>
      <p:sp>
        <p:nvSpPr>
          <p:cNvPr id="46118" name="Text Box 43"/>
          <p:cNvSpPr txBox="1">
            <a:spLocks noChangeArrowheads="1"/>
          </p:cNvSpPr>
          <p:nvPr/>
        </p:nvSpPr>
        <p:spPr bwMode="auto">
          <a:xfrm>
            <a:off x="6464300" y="193675"/>
            <a:ext cx="1717675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rgbClr val="FF0000"/>
                </a:solidFill>
                <a:latin typeface="Helvetica" charset="0"/>
                <a:ea typeface="ＭＳ ゴシック" charset="0"/>
                <a:cs typeface="ＭＳ ゴシック" charset="0"/>
              </a:rPr>
              <a:t>a few MeV/u  RI</a:t>
            </a:r>
          </a:p>
        </p:txBody>
      </p:sp>
      <p:sp>
        <p:nvSpPr>
          <p:cNvPr id="46119" name="Text Box 12"/>
          <p:cNvSpPr txBox="1">
            <a:spLocks noChangeArrowheads="1"/>
          </p:cNvSpPr>
          <p:nvPr/>
        </p:nvSpPr>
        <p:spPr bwMode="auto">
          <a:xfrm>
            <a:off x="3429000" y="676275"/>
            <a:ext cx="1103313" cy="376238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J-PARC</a:t>
            </a:r>
          </a:p>
        </p:txBody>
      </p:sp>
      <p:sp>
        <p:nvSpPr>
          <p:cNvPr id="46120" name="Rectangle 14"/>
          <p:cNvSpPr>
            <a:spLocks noChangeArrowheads="1"/>
          </p:cNvSpPr>
          <p:nvPr/>
        </p:nvSpPr>
        <p:spPr bwMode="auto">
          <a:xfrm>
            <a:off x="4132263" y="1104900"/>
            <a:ext cx="11715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762000"/>
            <a:r>
              <a:rPr lang="ja-JP" altLang="en-US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Ｋ</a:t>
            </a:r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, </a:t>
            </a:r>
            <a:r>
              <a:rPr lang="en-US" altLang="ja-JP" sz="1600">
                <a:solidFill>
                  <a:srgbClr val="FFFFFF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</a:t>
            </a:r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, </a:t>
            </a:r>
            <a:r>
              <a:rPr lang="en-US" altLang="ja-JP" sz="1600">
                <a:solidFill>
                  <a:srgbClr val="FFFFFF"/>
                </a:solidFill>
                <a:latin typeface="Symbol" charset="0"/>
                <a:ea typeface="ＭＳ ゴシック" charset="0"/>
                <a:cs typeface="ＭＳ ゴシック" charset="0"/>
                <a:sym typeface="Symbol" charset="0"/>
              </a:rPr>
              <a:t></a:t>
            </a:r>
            <a:r>
              <a:rPr lang="en-US" altLang="ja-JP" sz="1600">
                <a:solidFill>
                  <a:srgbClr val="FFFFFF"/>
                </a:solidFill>
                <a:latin typeface="Helvetica" charset="0"/>
                <a:ea typeface="ＭＳ ゴシック" charset="0"/>
                <a:cs typeface="ＭＳ ゴシック" charset="0"/>
              </a:rPr>
              <a:t>, n,…</a:t>
            </a:r>
          </a:p>
        </p:txBody>
      </p:sp>
      <p:sp>
        <p:nvSpPr>
          <p:cNvPr id="46121" name="Line 15"/>
          <p:cNvSpPr>
            <a:spLocks noChangeShapeType="1"/>
          </p:cNvSpPr>
          <p:nvPr/>
        </p:nvSpPr>
        <p:spPr bwMode="auto">
          <a:xfrm>
            <a:off x="4572000" y="804863"/>
            <a:ext cx="3740150" cy="1620837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122" name="Text Box 44"/>
          <p:cNvSpPr txBox="1">
            <a:spLocks noChangeArrowheads="1"/>
          </p:cNvSpPr>
          <p:nvPr/>
        </p:nvSpPr>
        <p:spPr bwMode="auto">
          <a:xfrm>
            <a:off x="6904038" y="3789363"/>
            <a:ext cx="1081087" cy="646112"/>
          </a:xfrm>
          <a:prstGeom prst="rect">
            <a:avLst/>
          </a:prstGeom>
          <a:solidFill>
            <a:srgbClr val="FFFF99"/>
          </a:solidFill>
          <a:ln w="9525">
            <a:solidFill>
              <a:srgbClr val="FF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NIRS</a:t>
            </a:r>
          </a:p>
          <a:p>
            <a:pPr algn="ctr"/>
            <a:r>
              <a:rPr lang="en-US" altLang="ja-JP" sz="1800">
                <a:solidFill>
                  <a:srgbClr val="000000"/>
                </a:solidFill>
                <a:latin typeface="Helvetica" charset="0"/>
                <a:ea typeface="ＭＳ ゴシック" charset="0"/>
                <a:cs typeface="ＭＳ ゴシック" charset="0"/>
              </a:rPr>
              <a:t>HIMAC</a:t>
            </a:r>
          </a:p>
        </p:txBody>
      </p:sp>
      <p:sp>
        <p:nvSpPr>
          <p:cNvPr id="46123" name="Line 45"/>
          <p:cNvSpPr>
            <a:spLocks noChangeShapeType="1"/>
          </p:cNvSpPr>
          <p:nvPr/>
        </p:nvSpPr>
        <p:spPr bwMode="auto">
          <a:xfrm flipV="1">
            <a:off x="7923213" y="2687638"/>
            <a:ext cx="361950" cy="1101725"/>
          </a:xfrm>
          <a:prstGeom prst="line">
            <a:avLst/>
          </a:prstGeom>
          <a:noFill/>
          <a:ln w="38100">
            <a:solidFill>
              <a:srgbClr val="FFBB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6124" name="図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435475"/>
            <a:ext cx="2687638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25" name="Text Box 46"/>
          <p:cNvSpPr txBox="1">
            <a:spLocks noChangeArrowheads="1"/>
          </p:cNvSpPr>
          <p:nvPr/>
        </p:nvSpPr>
        <p:spPr bwMode="auto">
          <a:xfrm>
            <a:off x="7985125" y="5557838"/>
            <a:ext cx="1152525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>
                <a:solidFill>
                  <a:srgbClr val="FF0000"/>
                </a:solidFill>
                <a:latin typeface="Helvetica" charset="0"/>
                <a:ea typeface="ＭＳ ゴシック" charset="0"/>
                <a:cs typeface="ＭＳ ゴシック" charset="0"/>
              </a:rPr>
              <a:t>fast HI, RI</a:t>
            </a:r>
          </a:p>
        </p:txBody>
      </p:sp>
      <p:sp>
        <p:nvSpPr>
          <p:cNvPr id="46126" name="テキスト ボックス 57"/>
          <p:cNvSpPr txBox="1">
            <a:spLocks noChangeArrowheads="1"/>
          </p:cNvSpPr>
          <p:nvPr/>
        </p:nvSpPr>
        <p:spPr bwMode="auto">
          <a:xfrm>
            <a:off x="2617788" y="2754313"/>
            <a:ext cx="3521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facility with the highest capability </a:t>
            </a:r>
          </a:p>
          <a:p>
            <a:r>
              <a:rPr lang="en-US" altLang="ja-JP" sz="1800"/>
              <a:t>for RI beam production</a:t>
            </a:r>
            <a:endParaRPr lang="ja-JP" altLang="en-US" sz="1800"/>
          </a:p>
        </p:txBody>
      </p:sp>
      <p:sp>
        <p:nvSpPr>
          <p:cNvPr id="46127" name="フッター プレースホルダ 59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100" smtClean="0">
                <a:solidFill>
                  <a:schemeClr val="tx2"/>
                </a:solidFill>
                <a:latin typeface="Calibri" charset="0"/>
              </a:rPr>
              <a:t>EMMI</a:t>
            </a:r>
            <a:endParaRPr lang="en-US" altLang="ja-JP" sz="110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5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1438" y="19050"/>
            <a:ext cx="7918450" cy="788988"/>
          </a:xfrm>
        </p:spPr>
        <p:txBody>
          <a:bodyPr/>
          <a:lstStyle/>
          <a:p>
            <a:r>
              <a:rPr lang="en-US" altLang="ja-JP" sz="2800">
                <a:latin typeface="Century Gothic" charset="0"/>
                <a:ea typeface="ＭＳ Ｐゴシック" charset="0"/>
                <a:cs typeface="ＭＳ Ｐゴシック" charset="0"/>
              </a:rPr>
              <a:t>Performance of RIBF new facility</a:t>
            </a:r>
          </a:p>
        </p:txBody>
      </p:sp>
      <p:sp>
        <p:nvSpPr>
          <p:cNvPr id="58377" name="日付プレースホルダ 13"/>
          <p:cNvSpPr>
            <a:spLocks noGrp="1"/>
          </p:cNvSpPr>
          <p:nvPr>
            <p:ph type="dt" sz="quarter" idx="4294967295"/>
          </p:nvPr>
        </p:nvSpPr>
        <p:spPr bwMode="auto">
          <a:xfrm>
            <a:off x="328613" y="6275388"/>
            <a:ext cx="1600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entury Gothic" charset="0"/>
              </a:rPr>
              <a:t>Nov 2012</a:t>
            </a:r>
            <a:endParaRPr lang="ja-JP" altLang="en-US" sz="110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58378" name="フッター プレースホルダ 14"/>
          <p:cNvSpPr>
            <a:spLocks noGrp="1"/>
          </p:cNvSpPr>
          <p:nvPr>
            <p:ph type="ftr" sz="quarter" idx="4294967295"/>
          </p:nvPr>
        </p:nvSpPr>
        <p:spPr bwMode="auto">
          <a:xfrm>
            <a:off x="2205038" y="6275388"/>
            <a:ext cx="564356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entury Gothic" charset="0"/>
              </a:rPr>
              <a:t>EMMI</a:t>
            </a:r>
            <a:endParaRPr lang="ja-JP" altLang="en-US" sz="110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95251" y="917575"/>
            <a:ext cx="5940425" cy="590391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262063"/>
            <a:ext cx="5859463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500438" y="2360613"/>
            <a:ext cx="2160588" cy="396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000000"/>
                </a:solidFill>
                <a:latin typeface="Century Gothic" charset="0"/>
              </a:rPr>
              <a:t>345 MeV/nucleon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595813" y="3124200"/>
            <a:ext cx="342900" cy="6223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ja-JP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1581151" y="3136900"/>
            <a:ext cx="4079875" cy="879475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entury Gothic" charset="0"/>
            </a:endParaRP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 rot="1626588">
            <a:off x="1500188" y="4932363"/>
            <a:ext cx="1149350" cy="336550"/>
          </a:xfrm>
          <a:prstGeom prst="ellipse">
            <a:avLst/>
          </a:prstGeom>
          <a:noFill/>
          <a:ln w="1905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5559426" y="2259013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20" name="円/楕円 19"/>
          <p:cNvSpPr/>
          <p:nvPr/>
        </p:nvSpPr>
        <p:spPr>
          <a:xfrm>
            <a:off x="2201863" y="2259013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21" name="日付プレースホルダ 14"/>
          <p:cNvSpPr txBox="1">
            <a:spLocks/>
          </p:cNvSpPr>
          <p:nvPr/>
        </p:nvSpPr>
        <p:spPr bwMode="auto">
          <a:xfrm>
            <a:off x="481013" y="6427788"/>
            <a:ext cx="1600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sz="2400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entury Gothic" charset="0"/>
              </a:rPr>
              <a:t>June 2012</a:t>
            </a:r>
            <a:endParaRPr lang="ja-JP" altLang="en-US" sz="110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164263" y="2022476"/>
            <a:ext cx="28797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 err="1">
                <a:latin typeface="Tahoma" charset="0"/>
              </a:rPr>
              <a:t>p~U</a:t>
            </a:r>
            <a:endParaRPr lang="en-US" altLang="ja-JP" sz="2000" dirty="0">
              <a:latin typeface="Tahoma" charset="0"/>
            </a:endParaRPr>
          </a:p>
          <a:p>
            <a:r>
              <a:rPr lang="en-US" altLang="ja-JP" sz="2000" dirty="0">
                <a:latin typeface="Tahoma" charset="0"/>
              </a:rPr>
              <a:t>  345 MeV/u </a:t>
            </a:r>
          </a:p>
          <a:p>
            <a:r>
              <a:rPr lang="en-US" altLang="ja-JP" sz="2000" dirty="0">
                <a:latin typeface="Tahoma" charset="0"/>
              </a:rPr>
              <a:t>  1 </a:t>
            </a:r>
            <a:r>
              <a:rPr lang="en-US" altLang="ja-JP" sz="2000" dirty="0" err="1" smtClean="0">
                <a:latin typeface="Tahoma" charset="0"/>
              </a:rPr>
              <a:t>p</a:t>
            </a:r>
            <a:r>
              <a:rPr lang="en-US" altLang="ja-JP" sz="2000" dirty="0" err="1" smtClean="0">
                <a:latin typeface="Symbol" charset="0"/>
              </a:rPr>
              <a:t>μ</a:t>
            </a:r>
            <a:r>
              <a:rPr lang="en-US" altLang="ja-JP" sz="2000" dirty="0" err="1" smtClean="0">
                <a:latin typeface="Tahoma" charset="0"/>
              </a:rPr>
              <a:t>A</a:t>
            </a:r>
            <a:r>
              <a:rPr lang="en-US" altLang="ja-JP" sz="2000" dirty="0" smtClean="0">
                <a:latin typeface="Tahoma" charset="0"/>
              </a:rPr>
              <a:t> </a:t>
            </a:r>
            <a:r>
              <a:rPr lang="en-US" altLang="ja-JP" sz="2000" dirty="0">
                <a:latin typeface="Tahoma" charset="0"/>
              </a:rPr>
              <a:t>(6x10</a:t>
            </a:r>
            <a:r>
              <a:rPr lang="en-US" altLang="ja-JP" sz="2000" baseline="30000" dirty="0">
                <a:latin typeface="Tahoma" charset="0"/>
              </a:rPr>
              <a:t>12</a:t>
            </a:r>
            <a:r>
              <a:rPr lang="en-US" altLang="ja-JP" sz="2000" dirty="0">
                <a:latin typeface="Tahoma" charset="0"/>
              </a:rPr>
              <a:t> /sec)</a:t>
            </a:r>
          </a:p>
          <a:p>
            <a:r>
              <a:rPr lang="en-US" altLang="ja-JP" sz="2000" dirty="0">
                <a:latin typeface="Tahoma" charset="0"/>
              </a:rPr>
              <a:t>    (goal)</a:t>
            </a:r>
          </a:p>
          <a:p>
            <a:endParaRPr lang="en-US" altLang="ja-JP" sz="2000" dirty="0">
              <a:latin typeface="Tahoma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119813" y="644526"/>
            <a:ext cx="33909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>
                <a:solidFill>
                  <a:srgbClr val="FFFFFF"/>
                </a:solidFill>
                <a:latin typeface="Tahoma" charset="0"/>
              </a:rPr>
              <a:t>  </a:t>
            </a:r>
          </a:p>
          <a:p>
            <a:r>
              <a:rPr lang="en-US" altLang="ja-JP" sz="2000" dirty="0">
                <a:solidFill>
                  <a:srgbClr val="FFFFFF"/>
                </a:solidFill>
                <a:latin typeface="Tahoma" charset="0"/>
              </a:rPr>
              <a:t>fragmentation</a:t>
            </a:r>
          </a:p>
          <a:p>
            <a:r>
              <a:rPr lang="en-US" altLang="ja-JP" sz="2000" dirty="0">
                <a:solidFill>
                  <a:srgbClr val="FFFFFF"/>
                </a:solidFill>
                <a:latin typeface="Tahoma" charset="0"/>
              </a:rPr>
              <a:t>  + projectile (U) fission</a:t>
            </a:r>
          </a:p>
          <a:p>
            <a:endParaRPr lang="en-US" altLang="ja-JP" sz="2000" dirty="0">
              <a:solidFill>
                <a:srgbClr val="FFFFFF"/>
              </a:solidFill>
              <a:latin typeface="Tahoma" charset="0"/>
            </a:endParaRPr>
          </a:p>
          <a:p>
            <a:endParaRPr lang="en-US" altLang="ja-JP" sz="1600" dirty="0">
              <a:solidFill>
                <a:srgbClr val="FFFFFF"/>
              </a:solidFill>
              <a:latin typeface="Tahoma" charset="0"/>
            </a:endParaRPr>
          </a:p>
          <a:p>
            <a:r>
              <a:rPr lang="en-US" altLang="ja-JP" sz="2000" dirty="0">
                <a:solidFill>
                  <a:srgbClr val="FFFFFF"/>
                </a:solidFill>
                <a:latin typeface="Tahoma" charset="0"/>
              </a:rPr>
              <a:t> </a:t>
            </a:r>
          </a:p>
          <a:p>
            <a:r>
              <a:rPr lang="en-US" altLang="ja-JP" sz="2000" dirty="0">
                <a:solidFill>
                  <a:srgbClr val="FFFFFF"/>
                </a:solidFill>
                <a:latin typeface="Tahoma" charset="0"/>
              </a:rPr>
              <a:t>  </a:t>
            </a:r>
          </a:p>
        </p:txBody>
      </p:sp>
      <p:sp>
        <p:nvSpPr>
          <p:cNvPr id="24" name="AutoShape 9"/>
          <p:cNvSpPr>
            <a:spLocks noChangeArrowheads="1"/>
          </p:cNvSpPr>
          <p:nvPr/>
        </p:nvSpPr>
        <p:spPr bwMode="auto">
          <a:xfrm>
            <a:off x="7316788" y="3638551"/>
            <a:ext cx="431800" cy="792162"/>
          </a:xfrm>
          <a:prstGeom prst="downArrow">
            <a:avLst>
              <a:gd name="adj1" fmla="val 55880"/>
              <a:gd name="adj2" fmla="val 4595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ja-JP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" name="テキスト ボックス 15"/>
          <p:cNvSpPr txBox="1">
            <a:spLocks noChangeArrowheads="1"/>
          </p:cNvSpPr>
          <p:nvPr/>
        </p:nvSpPr>
        <p:spPr bwMode="auto">
          <a:xfrm>
            <a:off x="6553200" y="4926013"/>
            <a:ext cx="2622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light-to-heavy RI beams</a:t>
            </a:r>
          </a:p>
          <a:p>
            <a:r>
              <a:rPr lang="en-US" altLang="ja-JP" sz="1800"/>
              <a:t>200-300 MeV/nucleon</a:t>
            </a:r>
          </a:p>
          <a:p>
            <a:r>
              <a:rPr lang="en-US" altLang="ja-JP" sz="1800"/>
              <a:t>with great intensities </a:t>
            </a: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242016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457200" y="3124200"/>
            <a:ext cx="8435975" cy="3733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39750" y="333375"/>
            <a:ext cx="8148638" cy="5191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New isotope search using a </a:t>
            </a:r>
            <a:r>
              <a:rPr lang="en-US" altLang="ja-JP" sz="2800" baseline="3000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238</a:t>
            </a:r>
            <a:r>
              <a:rPr lang="en-US" altLang="ja-JP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 beam at BigRIPS</a:t>
            </a:r>
          </a:p>
        </p:txBody>
      </p:sp>
      <p:pic>
        <p:nvPicPr>
          <p:cNvPr id="72707" name="Picture 6" descr="g2_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27400"/>
            <a:ext cx="3960812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8" descr="g2_1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62325"/>
            <a:ext cx="3673475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9"/>
          <p:cNvSpPr txBox="1">
            <a:spLocks noChangeArrowheads="1"/>
          </p:cNvSpPr>
          <p:nvPr/>
        </p:nvSpPr>
        <p:spPr bwMode="auto">
          <a:xfrm>
            <a:off x="7092950" y="5300663"/>
            <a:ext cx="1406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aseline="30000">
                <a:solidFill>
                  <a:srgbClr val="FF0000"/>
                </a:solidFill>
              </a:rPr>
              <a:t>128</a:t>
            </a:r>
            <a:r>
              <a:rPr lang="en-US" altLang="ja-JP" sz="2000">
                <a:solidFill>
                  <a:srgbClr val="FF0000"/>
                </a:solidFill>
              </a:rPr>
              <a:t>Pd(new)</a:t>
            </a:r>
          </a:p>
        </p:txBody>
      </p:sp>
      <p:sp>
        <p:nvSpPr>
          <p:cNvPr id="72710" name="Line 10"/>
          <p:cNvSpPr>
            <a:spLocks noChangeShapeType="1"/>
          </p:cNvSpPr>
          <p:nvPr/>
        </p:nvSpPr>
        <p:spPr bwMode="auto">
          <a:xfrm flipH="1">
            <a:off x="7308850" y="5589588"/>
            <a:ext cx="0" cy="454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711" name="Line 11"/>
          <p:cNvSpPr>
            <a:spLocks noChangeShapeType="1"/>
          </p:cNvSpPr>
          <p:nvPr/>
        </p:nvSpPr>
        <p:spPr bwMode="auto">
          <a:xfrm flipH="1">
            <a:off x="7019925" y="5084763"/>
            <a:ext cx="0" cy="517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712" name="Text Box 12"/>
          <p:cNvSpPr txBox="1">
            <a:spLocks noChangeArrowheads="1"/>
          </p:cNvSpPr>
          <p:nvPr/>
        </p:nvSpPr>
        <p:spPr bwMode="auto">
          <a:xfrm>
            <a:off x="6156325" y="3398838"/>
            <a:ext cx="1657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800">
                <a:solidFill>
                  <a:srgbClr val="0000FF"/>
                </a:solidFill>
              </a:rPr>
              <a:t>Pd (Z=46)</a:t>
            </a:r>
          </a:p>
        </p:txBody>
      </p:sp>
      <p:sp>
        <p:nvSpPr>
          <p:cNvPr id="72713" name="Text Box 13"/>
          <p:cNvSpPr txBox="1">
            <a:spLocks noChangeArrowheads="1"/>
          </p:cNvSpPr>
          <p:nvPr/>
        </p:nvSpPr>
        <p:spPr bwMode="auto">
          <a:xfrm>
            <a:off x="6804025" y="4797425"/>
            <a:ext cx="1406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aseline="30000">
                <a:solidFill>
                  <a:srgbClr val="FF0000"/>
                </a:solidFill>
              </a:rPr>
              <a:t>127</a:t>
            </a:r>
            <a:r>
              <a:rPr lang="en-US" altLang="ja-JP" sz="2000">
                <a:solidFill>
                  <a:srgbClr val="FF0000"/>
                </a:solidFill>
              </a:rPr>
              <a:t>Pd(new)</a:t>
            </a:r>
          </a:p>
        </p:txBody>
      </p:sp>
      <p:sp>
        <p:nvSpPr>
          <p:cNvPr id="72714" name="Text Box 14"/>
          <p:cNvSpPr txBox="1">
            <a:spLocks noChangeArrowheads="1"/>
          </p:cNvSpPr>
          <p:nvPr/>
        </p:nvSpPr>
        <p:spPr bwMode="auto">
          <a:xfrm>
            <a:off x="2987675" y="3500438"/>
            <a:ext cx="1150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FF0000"/>
                </a:solidFill>
              </a:rPr>
              <a:t>Unknown</a:t>
            </a:r>
          </a:p>
        </p:txBody>
      </p:sp>
      <p:sp>
        <p:nvSpPr>
          <p:cNvPr id="72715" name="Text Box 15"/>
          <p:cNvSpPr txBox="1">
            <a:spLocks noChangeArrowheads="1"/>
          </p:cNvSpPr>
          <p:nvPr/>
        </p:nvSpPr>
        <p:spPr bwMode="auto">
          <a:xfrm rot="-1841029">
            <a:off x="2339975" y="5589588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3366FF"/>
                </a:solidFill>
              </a:rPr>
              <a:t>Preliminary</a:t>
            </a:r>
          </a:p>
        </p:txBody>
      </p:sp>
      <p:sp>
        <p:nvSpPr>
          <p:cNvPr id="72716" name="Line 16"/>
          <p:cNvSpPr>
            <a:spLocks noChangeShapeType="1"/>
          </p:cNvSpPr>
          <p:nvPr/>
        </p:nvSpPr>
        <p:spPr bwMode="auto">
          <a:xfrm flipH="1">
            <a:off x="6659563" y="4581525"/>
            <a:ext cx="0" cy="4445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717" name="Text Box 17"/>
          <p:cNvSpPr txBox="1">
            <a:spLocks noChangeArrowheads="1"/>
          </p:cNvSpPr>
          <p:nvPr/>
        </p:nvSpPr>
        <p:spPr bwMode="auto">
          <a:xfrm>
            <a:off x="6516688" y="4292600"/>
            <a:ext cx="2627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aseline="30000">
                <a:solidFill>
                  <a:srgbClr val="0000FF"/>
                </a:solidFill>
              </a:rPr>
              <a:t>126</a:t>
            </a:r>
            <a:r>
              <a:rPr lang="en-US" altLang="ja-JP" sz="2000">
                <a:solidFill>
                  <a:srgbClr val="0000FF"/>
                </a:solidFill>
              </a:rPr>
              <a:t>Pd (~300 events)</a:t>
            </a:r>
          </a:p>
        </p:txBody>
      </p:sp>
      <p:sp>
        <p:nvSpPr>
          <p:cNvPr id="72718" name="Line 18"/>
          <p:cNvSpPr>
            <a:spLocks noChangeShapeType="1"/>
          </p:cNvSpPr>
          <p:nvPr/>
        </p:nvSpPr>
        <p:spPr bwMode="auto">
          <a:xfrm flipH="1">
            <a:off x="6370638" y="4221163"/>
            <a:ext cx="1587" cy="3000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719" name="Text Box 19"/>
          <p:cNvSpPr txBox="1">
            <a:spLocks noChangeArrowheads="1"/>
          </p:cNvSpPr>
          <p:nvPr/>
        </p:nvSpPr>
        <p:spPr bwMode="auto">
          <a:xfrm>
            <a:off x="6227763" y="3933825"/>
            <a:ext cx="2665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aseline="30000">
                <a:solidFill>
                  <a:srgbClr val="0000FF"/>
                </a:solidFill>
              </a:rPr>
              <a:t>125</a:t>
            </a:r>
            <a:r>
              <a:rPr lang="en-US" altLang="ja-JP" sz="2000">
                <a:solidFill>
                  <a:srgbClr val="0000FF"/>
                </a:solidFill>
              </a:rPr>
              <a:t>Pd (~2200 events)</a:t>
            </a:r>
          </a:p>
        </p:txBody>
      </p:sp>
      <p:sp>
        <p:nvSpPr>
          <p:cNvPr id="72720" name="Line 20"/>
          <p:cNvSpPr>
            <a:spLocks noChangeShapeType="1"/>
          </p:cNvSpPr>
          <p:nvPr/>
        </p:nvSpPr>
        <p:spPr bwMode="auto">
          <a:xfrm flipH="1">
            <a:off x="6011863" y="3789363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721" name="Text Box 21"/>
          <p:cNvSpPr txBox="1">
            <a:spLocks noChangeArrowheads="1"/>
          </p:cNvSpPr>
          <p:nvPr/>
        </p:nvSpPr>
        <p:spPr bwMode="auto">
          <a:xfrm>
            <a:off x="5795963" y="3500438"/>
            <a:ext cx="77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aseline="30000"/>
              <a:t>124</a:t>
            </a:r>
            <a:r>
              <a:rPr lang="en-US" altLang="ja-JP" sz="2000"/>
              <a:t>Pd</a:t>
            </a:r>
          </a:p>
        </p:txBody>
      </p:sp>
      <p:sp>
        <p:nvSpPr>
          <p:cNvPr id="28691" name="Text Box 18"/>
          <p:cNvSpPr txBox="1">
            <a:spLocks noChangeArrowheads="1"/>
          </p:cNvSpPr>
          <p:nvPr/>
        </p:nvSpPr>
        <p:spPr bwMode="auto">
          <a:xfrm>
            <a:off x="914400" y="1524000"/>
            <a:ext cx="7239000" cy="8620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U-beam intensity (averaged)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	~1.8 </a:t>
            </a:r>
            <a:r>
              <a:rPr lang="en-US" altLang="ja-JP" sz="2000" dirty="0" err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x</a:t>
            </a:r>
            <a:r>
              <a:rPr lang="en-US" altLang="ja-JP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10</a:t>
            </a:r>
            <a:r>
              <a:rPr lang="en-US" altLang="ja-JP" sz="2000" baseline="30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9</a:t>
            </a:r>
            <a:r>
              <a:rPr lang="en-US" altLang="ja-JP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dirty="0" err="1">
                <a:ln>
                  <a:solidFill>
                    <a:schemeClr val="tx1"/>
                  </a:solidFill>
                </a:ln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pps</a:t>
            </a:r>
            <a:r>
              <a:rPr lang="en-US" altLang="ja-JP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(Nov. 2008)  </a:t>
            </a:r>
            <a:r>
              <a:rPr lang="ja-JP" altLang="en-US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  <a:sym typeface="Wingdings" pitchFamily="-107" charset="2"/>
              </a:rPr>
              <a:t></a:t>
            </a:r>
            <a:r>
              <a:rPr lang="en-US" altLang="ja-JP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  <a:sym typeface="Wingdings" pitchFamily="-107" charset="2"/>
              </a:rPr>
              <a:t> </a:t>
            </a:r>
            <a:r>
              <a:rPr lang="en-US" altLang="ja-JP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4 </a:t>
            </a:r>
            <a:r>
              <a:rPr lang="en-US" altLang="ja-JP" sz="2000" dirty="0" err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x</a:t>
            </a:r>
            <a:r>
              <a:rPr lang="en-US" altLang="ja-JP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10</a:t>
            </a:r>
            <a:r>
              <a:rPr lang="en-US" altLang="ja-JP" sz="2000" baseline="30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7</a:t>
            </a:r>
            <a:r>
              <a:rPr lang="en-US" altLang="ja-JP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altLang="ja-JP" sz="2000" dirty="0" err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pps</a:t>
            </a:r>
            <a:r>
              <a:rPr lang="en-US" altLang="ja-JP" sz="2000" dirty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(2007)</a:t>
            </a:r>
          </a:p>
        </p:txBody>
      </p:sp>
      <p:sp>
        <p:nvSpPr>
          <p:cNvPr id="72723" name="テキスト ボックス 24"/>
          <p:cNvSpPr txBox="1">
            <a:spLocks noChangeArrowheads="1"/>
          </p:cNvSpPr>
          <p:nvPr/>
        </p:nvSpPr>
        <p:spPr bwMode="auto">
          <a:xfrm>
            <a:off x="7696200" y="31242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8000"/>
                </a:solidFill>
              </a:rPr>
              <a:t>27</a:t>
            </a:r>
            <a:endParaRPr lang="ja-JP" altLang="en-US" sz="1800">
              <a:solidFill>
                <a:srgbClr val="008000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7543800" y="3429000"/>
            <a:ext cx="269875" cy="4841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25" name="テキスト ボックス 27"/>
          <p:cNvSpPr txBox="1">
            <a:spLocks noChangeArrowheads="1"/>
          </p:cNvSpPr>
          <p:nvPr/>
        </p:nvSpPr>
        <p:spPr bwMode="auto">
          <a:xfrm>
            <a:off x="8001000" y="35814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8000"/>
                </a:solidFill>
              </a:rPr>
              <a:t>3</a:t>
            </a:r>
            <a:endParaRPr lang="ja-JP" altLang="en-US" sz="1800">
              <a:solidFill>
                <a:srgbClr val="008000"/>
              </a:solidFill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H="1">
            <a:off x="7848600" y="3886200"/>
            <a:ext cx="269875" cy="4841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>
            <a:spLocks noChangeArrowheads="1"/>
          </p:cNvSpPr>
          <p:nvPr/>
        </p:nvSpPr>
        <p:spPr bwMode="auto">
          <a:xfrm rot="18871016">
            <a:off x="3272253" y="3575377"/>
            <a:ext cx="3936169" cy="52322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Helvetica" charset="0"/>
                <a:cs typeface="Helvetica" charset="0"/>
              </a:rPr>
              <a:t>45 </a:t>
            </a:r>
            <a:r>
              <a:rPr lang="en-US" altLang="ja-JP" sz="2800" b="1" dirty="0">
                <a:latin typeface="Helvetica" charset="0"/>
                <a:cs typeface="Helvetica" charset="0"/>
              </a:rPr>
              <a:t>more new isotopes</a:t>
            </a:r>
          </a:p>
        </p:txBody>
      </p:sp>
      <p:sp>
        <p:nvSpPr>
          <p:cNvPr id="72728" name="テキスト ボックス 30"/>
          <p:cNvSpPr txBox="1">
            <a:spLocks noChangeArrowheads="1"/>
          </p:cNvSpPr>
          <p:nvPr/>
        </p:nvSpPr>
        <p:spPr bwMode="auto">
          <a:xfrm>
            <a:off x="8313738" y="6550025"/>
            <a:ext cx="60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8BAB7D"/>
                </a:solidFill>
                <a:latin typeface="Helvetica" charset="0"/>
                <a:cs typeface="Helvetica" charset="0"/>
              </a:rPr>
              <a:t>Kubo</a:t>
            </a:r>
            <a:endParaRPr lang="ja-JP" altLang="en-US" sz="1400">
              <a:solidFill>
                <a:srgbClr val="8BAB7D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8698" name="日付プレースホルダ 31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mtClean="0">
                <a:latin typeface="+mn-lt"/>
                <a:ea typeface="+mn-ea"/>
                <a:cs typeface="+mn-cs"/>
              </a:rPr>
              <a:t>Nov 2012</a:t>
            </a:r>
            <a:endParaRPr lang="en-US" altLang="ja-JP">
              <a:latin typeface="+mn-lt"/>
              <a:ea typeface="+mn-ea"/>
              <a:cs typeface="+mn-cs"/>
            </a:endParaRPr>
          </a:p>
        </p:txBody>
      </p:sp>
      <p:sp>
        <p:nvSpPr>
          <p:cNvPr id="28699" name="フッター プレースホルダ 32"/>
          <p:cNvSpPr>
            <a:spLocks noGrp="1"/>
          </p:cNvSpPr>
          <p:nvPr>
            <p:ph type="ftr" sz="quarter" idx="4294967295"/>
          </p:nvPr>
        </p:nvSpPr>
        <p:spPr>
          <a:xfrm>
            <a:off x="3124200" y="6245225"/>
            <a:ext cx="2895600" cy="476250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mtClean="0">
                <a:latin typeface="+mn-lt"/>
                <a:ea typeface="+mn-ea"/>
                <a:cs typeface="+mn-cs"/>
              </a:rPr>
              <a:t>EMMI</a:t>
            </a:r>
            <a:endParaRPr lang="en-US" altLang="ja-JP">
              <a:latin typeface="+mn-lt"/>
              <a:ea typeface="+mn-ea"/>
              <a:cs typeface="+mn-cs"/>
            </a:endParaRPr>
          </a:p>
        </p:txBody>
      </p:sp>
      <p:sp>
        <p:nvSpPr>
          <p:cNvPr id="72731" name="テキスト ボックス 33"/>
          <p:cNvSpPr txBox="1">
            <a:spLocks noChangeArrowheads="1"/>
          </p:cNvSpPr>
          <p:nvPr/>
        </p:nvSpPr>
        <p:spPr bwMode="auto">
          <a:xfrm>
            <a:off x="7239000" y="9144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Helvetica" charset="0"/>
                <a:cs typeface="Helvetica" charset="0"/>
              </a:rPr>
              <a:t>Nov. 2008</a:t>
            </a:r>
            <a:endParaRPr lang="ja-JP" altLang="en-US" sz="1800">
              <a:latin typeface="Helvetica" charset="0"/>
              <a:cs typeface="Helvetica" charset="0"/>
            </a:endParaRPr>
          </a:p>
        </p:txBody>
      </p:sp>
      <p:sp>
        <p:nvSpPr>
          <p:cNvPr id="32" name="テキスト ボックス 31"/>
          <p:cNvSpPr txBox="1">
            <a:spLocks noChangeArrowheads="1"/>
          </p:cNvSpPr>
          <p:nvPr/>
        </p:nvSpPr>
        <p:spPr bwMode="auto">
          <a:xfrm>
            <a:off x="1350963" y="2570163"/>
            <a:ext cx="247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>
                <a:sym typeface="Wingdings" charset="0"/>
              </a:rPr>
              <a:t></a:t>
            </a:r>
            <a:r>
              <a:rPr lang="en-US" altLang="ja-JP">
                <a:sym typeface="Wingdings" charset="0"/>
              </a:rPr>
              <a:t> decay studies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712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核図表のみ20121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4748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Times"/>
                <a:ea typeface="Osaka"/>
                <a:cs typeface="Osaka"/>
              </a:rPr>
              <a:t>Nov 2012</a:t>
            </a:r>
            <a:endParaRPr lang="ja-JP" altLang="en-US">
              <a:latin typeface="Times"/>
              <a:ea typeface="Osaka"/>
              <a:cs typeface="Osaka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Times"/>
                <a:ea typeface="Osaka"/>
                <a:cs typeface="Osaka"/>
              </a:rPr>
              <a:t>EMMI</a:t>
            </a:r>
            <a:endParaRPr lang="ja-JP" altLang="en-US">
              <a:latin typeface="Times"/>
              <a:ea typeface="Osaka"/>
              <a:cs typeface="Osaka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6988" y="152400"/>
            <a:ext cx="41805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endParaRPr lang="en-US" altLang="ja-JP" sz="20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defTabSz="914400"/>
            <a:r>
              <a:rPr lang="en-US" altLang="ja-JP" sz="2000" dirty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stable:  </a:t>
            </a:r>
            <a:r>
              <a:rPr lang="en-US" altLang="ja-JP" sz="1800" dirty="0" smtClean="0">
                <a:solidFill>
                  <a:srgbClr val="000000"/>
                </a:solidFill>
                <a:latin typeface="Helvetica"/>
                <a:cs typeface="Helvetica"/>
              </a:rPr>
              <a:t>approx. 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300</a:t>
            </a:r>
            <a:endParaRPr lang="en-US" altLang="ja-JP" sz="20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defTabSz="914400"/>
            <a:r>
              <a:rPr lang="en-US" altLang="ja-JP" sz="2000" dirty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known so far: </a:t>
            </a:r>
            <a:r>
              <a:rPr lang="en-US" altLang="ja-JP" sz="1800" dirty="0" smtClean="0">
                <a:solidFill>
                  <a:srgbClr val="000000"/>
                </a:solidFill>
                <a:latin typeface="Helvetica"/>
                <a:cs typeface="Helvetica"/>
              </a:rPr>
              <a:t>approx. 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cs typeface="Helvetica"/>
              </a:rPr>
              <a:t>3,000</a:t>
            </a:r>
          </a:p>
          <a:p>
            <a:pPr defTabSz="914400"/>
            <a:r>
              <a:rPr lang="en-US" altLang="ja-JP" sz="2000" dirty="0">
                <a:solidFill>
                  <a:srgbClr val="00FFFF"/>
                </a:solidFill>
                <a:latin typeface="Helvetica"/>
                <a:cs typeface="Helvetica"/>
              </a:rPr>
              <a:t>	</a:t>
            </a:r>
            <a:r>
              <a:rPr lang="en-US" altLang="ja-JP" sz="2000" dirty="0" smtClean="0">
                <a:solidFill>
                  <a:srgbClr val="006162"/>
                </a:solidFill>
                <a:latin typeface="Helvetica"/>
                <a:cs typeface="Helvetica"/>
              </a:rPr>
              <a:t>expected: </a:t>
            </a:r>
            <a:r>
              <a:rPr lang="en-US" altLang="ja-JP" sz="1800" dirty="0" smtClean="0">
                <a:solidFill>
                  <a:srgbClr val="006162"/>
                </a:solidFill>
                <a:latin typeface="Helvetica"/>
                <a:cs typeface="Helvetica"/>
              </a:rPr>
              <a:t>approx. </a:t>
            </a:r>
            <a:r>
              <a:rPr lang="en-US" altLang="ja-JP" sz="2000" dirty="0" smtClean="0">
                <a:solidFill>
                  <a:srgbClr val="006162"/>
                </a:solidFill>
                <a:latin typeface="Helvetica"/>
                <a:cs typeface="Helvetica"/>
              </a:rPr>
              <a:t>10,000</a:t>
            </a:r>
            <a:endParaRPr lang="en-US" altLang="ja-JP" sz="2000" dirty="0">
              <a:solidFill>
                <a:srgbClr val="00FFFF"/>
              </a:solidFill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rgbClr val="EAB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latin typeface="Helvetica"/>
                <a:cs typeface="Helvetica"/>
              </a:rPr>
              <a:t>Nuclear chart – “nuclear periodic table”  in 2D with p- and n-axes</a:t>
            </a:r>
            <a:endParaRPr lang="ja-JP" altLang="en-US" sz="20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562600" y="4876800"/>
            <a:ext cx="3556000" cy="717550"/>
            <a:chOff x="3504" y="3072"/>
            <a:chExt cx="2240" cy="452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504" y="3104"/>
              <a:ext cx="192" cy="144"/>
            </a:xfrm>
            <a:prstGeom prst="rect">
              <a:avLst/>
            </a:prstGeom>
            <a:solidFill>
              <a:srgbClr val="AADB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792" y="3072"/>
              <a:ext cx="150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60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Projectile Fragmentation</a:t>
              </a:r>
              <a:endParaRPr lang="en-US" altLang="ja-JP" dirty="0">
                <a:solidFill>
                  <a:srgbClr val="000000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3504" y="3344"/>
              <a:ext cx="192" cy="144"/>
            </a:xfrm>
            <a:prstGeom prst="rect">
              <a:avLst/>
            </a:prstGeom>
            <a:solidFill>
              <a:srgbClr val="FF6AB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792" y="3312"/>
              <a:ext cx="19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altLang="ja-JP" sz="160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In-flight U fission / fragmentation</a:t>
              </a:r>
              <a:endParaRPr lang="en-US" altLang="ja-JP" dirty="0">
                <a:solidFill>
                  <a:srgbClr val="000000"/>
                </a:solidFill>
                <a:ea typeface="Osaka" charset="0"/>
                <a:cs typeface="Osaka" charset="0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5562600" y="450746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RIBF 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w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 1pμA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9889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g32-allfit-re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898" y="1460500"/>
            <a:ext cx="5420615" cy="5299076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0" scaled="1"/>
              <a:tileRect/>
            </a:gradFill>
          </a:ln>
        </p:spPr>
      </p:pic>
      <p:grpSp>
        <p:nvGrpSpPr>
          <p:cNvPr id="54274" name="図形グループ 21"/>
          <p:cNvGrpSpPr>
            <a:grpSpLocks/>
          </p:cNvGrpSpPr>
          <p:nvPr/>
        </p:nvGrpSpPr>
        <p:grpSpPr bwMode="auto">
          <a:xfrm>
            <a:off x="4675188" y="1827213"/>
            <a:ext cx="3873500" cy="2927350"/>
            <a:chOff x="2311400" y="1534330"/>
            <a:chExt cx="3873500" cy="2928133"/>
          </a:xfrm>
        </p:grpSpPr>
        <p:pic>
          <p:nvPicPr>
            <p:cNvPr id="54289" name="Picture 2" descr="mg32-g885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100" y="1534330"/>
              <a:ext cx="3225800" cy="2928133"/>
            </a:xfrm>
            <a:prstGeom prst="rect">
              <a:avLst/>
            </a:prstGeom>
            <a:noFill/>
            <a:ln w="9525">
              <a:solidFill>
                <a:srgbClr val="082F3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直線コネクタ 10"/>
            <p:cNvCxnSpPr/>
            <p:nvPr/>
          </p:nvCxnSpPr>
          <p:spPr>
            <a:xfrm flipV="1">
              <a:off x="2311400" y="1815392"/>
              <a:ext cx="825500" cy="12703"/>
            </a:xfrm>
            <a:prstGeom prst="line">
              <a:avLst/>
            </a:prstGeom>
            <a:ln w="38100" cap="flat" cmpd="sng" algn="ctr">
              <a:solidFill>
                <a:srgbClr val="082F35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275" name="図形グループ 24"/>
          <p:cNvGrpSpPr>
            <a:grpSpLocks/>
          </p:cNvGrpSpPr>
          <p:nvPr/>
        </p:nvGrpSpPr>
        <p:grpSpPr bwMode="auto">
          <a:xfrm>
            <a:off x="4979988" y="1816100"/>
            <a:ext cx="3416300" cy="3746500"/>
            <a:chOff x="2603500" y="1549400"/>
            <a:chExt cx="3416300" cy="3746500"/>
          </a:xfrm>
        </p:grpSpPr>
        <p:pic>
          <p:nvPicPr>
            <p:cNvPr id="54287" name="Picture 4" descr="mg32-g14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446" y="1549400"/>
              <a:ext cx="3071354" cy="2930525"/>
            </a:xfrm>
            <a:prstGeom prst="rect">
              <a:avLst/>
            </a:prstGeom>
            <a:noFill/>
            <a:ln w="9525">
              <a:solidFill>
                <a:srgbClr val="66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直線コネクタ 13"/>
            <p:cNvCxnSpPr/>
            <p:nvPr/>
          </p:nvCxnSpPr>
          <p:spPr>
            <a:xfrm rot="5400000" flipH="1" flipV="1">
              <a:off x="2279650" y="4451350"/>
              <a:ext cx="1168400" cy="520700"/>
            </a:xfrm>
            <a:prstGeom prst="line">
              <a:avLst/>
            </a:prstGeom>
            <a:ln w="381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276" name="テキスト ボックス 27"/>
          <p:cNvSpPr txBox="1">
            <a:spLocks noChangeArrowheads="1"/>
          </p:cNvSpPr>
          <p:nvPr/>
        </p:nvSpPr>
        <p:spPr bwMode="auto">
          <a:xfrm>
            <a:off x="508000" y="203200"/>
            <a:ext cx="8418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aseline="30000">
                <a:latin typeface="Calibri" charset="0"/>
              </a:rPr>
              <a:t>32</a:t>
            </a:r>
            <a:r>
              <a:rPr lang="en-US" altLang="ja-JP" sz="1800">
                <a:latin typeface="Calibri" charset="0"/>
              </a:rPr>
              <a:t>Mg(p,p’) with high statistics </a:t>
            </a:r>
            <a:r>
              <a:rPr lang="ja-JP" altLang="en-US" sz="1800">
                <a:latin typeface="Calibri" charset="0"/>
                <a:sym typeface="Wingdings" charset="0"/>
              </a:rPr>
              <a:t></a:t>
            </a:r>
            <a:r>
              <a:rPr lang="en-US" altLang="ja-JP" sz="1800">
                <a:latin typeface="Calibri" charset="0"/>
                <a:sym typeface="Wingdings" charset="0"/>
              </a:rPr>
              <a:t> DALI2, liq H</a:t>
            </a:r>
            <a:r>
              <a:rPr lang="en-US" altLang="ja-JP" sz="1800" baseline="-25000">
                <a:latin typeface="Calibri" charset="0"/>
                <a:sym typeface="Wingdings" charset="0"/>
              </a:rPr>
              <a:t>2</a:t>
            </a:r>
            <a:r>
              <a:rPr lang="en-US" altLang="ja-JP" sz="1800">
                <a:latin typeface="Calibri" charset="0"/>
                <a:sym typeface="Wingdings" charset="0"/>
              </a:rPr>
              <a:t> target (157 mg/cm</a:t>
            </a:r>
            <a:r>
              <a:rPr lang="en-US" altLang="ja-JP" sz="1800" baseline="30000">
                <a:latin typeface="Calibri" charset="0"/>
                <a:sym typeface="Wingdings" charset="0"/>
              </a:rPr>
              <a:t>2</a:t>
            </a:r>
            <a:r>
              <a:rPr lang="en-US" altLang="ja-JP" sz="1800">
                <a:latin typeface="Calibri" charset="0"/>
                <a:sym typeface="Wingdings" charset="0"/>
              </a:rPr>
              <a:t>), .</a:t>
            </a:r>
            <a:r>
              <a:rPr lang="en-US" altLang="ja-JP" sz="1800" b="1">
                <a:latin typeface="Calibri" charset="0"/>
                <a:sym typeface="Wingdings" charset="0"/>
              </a:rPr>
              <a:t>.     </a:t>
            </a:r>
          </a:p>
          <a:p>
            <a:r>
              <a:rPr lang="en-US" altLang="ja-JP" sz="1800" b="1">
                <a:latin typeface="Calibri" charset="0"/>
                <a:sym typeface="Wingdings" charset="0"/>
              </a:rPr>
              <a:t>										</a:t>
            </a:r>
            <a:r>
              <a:rPr lang="en-US" altLang="ja-JP" sz="1800">
                <a:solidFill>
                  <a:srgbClr val="FFFAE7"/>
                </a:solidFill>
                <a:latin typeface="Calibri" charset="0"/>
              </a:rPr>
              <a:t>S. Takeuchi </a:t>
            </a:r>
            <a:r>
              <a:rPr lang="en-US" altLang="ja-JP" sz="1800" i="1">
                <a:solidFill>
                  <a:srgbClr val="FFFAE7"/>
                </a:solidFill>
                <a:latin typeface="Calibri" charset="0"/>
              </a:rPr>
              <a:t>et al.</a:t>
            </a:r>
            <a:r>
              <a:rPr lang="en-US" altLang="ja-JP" sz="1800">
                <a:solidFill>
                  <a:srgbClr val="FFFAE7"/>
                </a:solidFill>
                <a:latin typeface="Calibri" charset="0"/>
              </a:rPr>
              <a:t> PRC79 (2009) 054319 </a:t>
            </a:r>
            <a:endParaRPr lang="ja-JP" altLang="en-US" sz="1800">
              <a:solidFill>
                <a:srgbClr val="FFFAE7"/>
              </a:solidFill>
              <a:latin typeface="Calibri" charset="0"/>
            </a:endParaRPr>
          </a:p>
          <a:p>
            <a:endParaRPr lang="ja-JP" altLang="en-US" sz="1800">
              <a:latin typeface="Calibri" charset="0"/>
            </a:endParaRPr>
          </a:p>
        </p:txBody>
      </p:sp>
      <p:sp>
        <p:nvSpPr>
          <p:cNvPr id="54277" name="テキスト ボックス 29"/>
          <p:cNvSpPr txBox="1">
            <a:spLocks noChangeArrowheads="1"/>
          </p:cNvSpPr>
          <p:nvPr/>
        </p:nvSpPr>
        <p:spPr bwMode="auto">
          <a:xfrm>
            <a:off x="3354388" y="869950"/>
            <a:ext cx="3135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FFFF"/>
                </a:solidFill>
                <a:latin typeface="Calibri" charset="0"/>
                <a:sym typeface="Wingdings" charset="0"/>
              </a:rPr>
              <a:t></a:t>
            </a:r>
            <a:r>
              <a:rPr lang="en-US" altLang="ja-JP" sz="1800">
                <a:solidFill>
                  <a:srgbClr val="FFFFFF"/>
                </a:solidFill>
                <a:latin typeface="Calibri" charset="0"/>
                <a:sym typeface="Wingdings" charset="0"/>
              </a:rPr>
              <a:t> </a:t>
            </a:r>
            <a:r>
              <a:rPr lang="en-US" altLang="ja-JP" sz="1800">
                <a:solidFill>
                  <a:srgbClr val="FFFFFF"/>
                </a:solidFill>
                <a:latin typeface="Symbol" charset="0"/>
                <a:cs typeface="Symbol" charset="0"/>
              </a:rPr>
              <a:t>gg, ggg </a:t>
            </a:r>
            <a:r>
              <a:rPr lang="en-US" altLang="ja-JP" sz="1800">
                <a:solidFill>
                  <a:srgbClr val="FFFFFF"/>
                </a:solidFill>
                <a:latin typeface="Calibri" charset="0"/>
              </a:rPr>
              <a:t>/ angular distribution</a:t>
            </a:r>
            <a:endParaRPr lang="ja-JP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629400" y="0"/>
            <a:ext cx="2514600" cy="3698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sz="1800" smtClean="0">
                <a:latin typeface="Calibri" charset="0"/>
              </a:rPr>
              <a:t>a latest example at RIPS</a:t>
            </a:r>
            <a:endParaRPr lang="ja-JP" altLang="en-US" sz="1800" smtClean="0">
              <a:latin typeface="Calibri" charset="0"/>
            </a:endParaRPr>
          </a:p>
        </p:txBody>
      </p:sp>
      <p:sp>
        <p:nvSpPr>
          <p:cNvPr id="54279" name="日付プレースホルダ 1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entury Gothic" charset="0"/>
              </a:rPr>
              <a:t>Nov 2012</a:t>
            </a:r>
            <a:endParaRPr lang="ja-JP" altLang="en-US" sz="110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54280" name="フッター プレースホルダ 1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entury Gothic" charset="0"/>
              </a:rPr>
              <a:t>EMMI</a:t>
            </a:r>
            <a:endParaRPr lang="ja-JP" altLang="en-US" sz="1100">
              <a:solidFill>
                <a:schemeClr val="tx2"/>
              </a:solidFill>
              <a:latin typeface="Century Gothic" charset="0"/>
            </a:endParaRPr>
          </a:p>
        </p:txBody>
      </p:sp>
      <p:pic>
        <p:nvPicPr>
          <p:cNvPr id="54281" name="Picture 28" descr="DALI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7213"/>
            <a:ext cx="2667000" cy="23225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Rectangle 29"/>
          <p:cNvSpPr>
            <a:spLocks noChangeArrowheads="1"/>
          </p:cNvSpPr>
          <p:nvPr/>
        </p:nvSpPr>
        <p:spPr bwMode="auto">
          <a:xfrm>
            <a:off x="685800" y="4235450"/>
            <a:ext cx="1758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latin typeface="Symbol" charset="0"/>
                <a:ea typeface="ヒラギノ丸ゴ Pro W4" charset="0"/>
                <a:cs typeface="ヒラギノ丸ゴ Pro W4" charset="0"/>
                <a:sym typeface="Symbol" charset="0"/>
              </a:rPr>
              <a:t></a:t>
            </a:r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-ray detector DALI2</a:t>
            </a:r>
          </a:p>
        </p:txBody>
      </p:sp>
      <p:sp>
        <p:nvSpPr>
          <p:cNvPr id="54283" name="Line 30"/>
          <p:cNvSpPr>
            <a:spLocks noChangeShapeType="1"/>
          </p:cNvSpPr>
          <p:nvPr/>
        </p:nvSpPr>
        <p:spPr bwMode="auto">
          <a:xfrm flipH="1">
            <a:off x="584200" y="2427288"/>
            <a:ext cx="76200" cy="900112"/>
          </a:xfrm>
          <a:prstGeom prst="line">
            <a:avLst/>
          </a:prstGeom>
          <a:noFill/>
          <a:ln w="9525">
            <a:solidFill>
              <a:srgbClr val="A723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284" name="Text Box 31"/>
          <p:cNvSpPr txBox="1">
            <a:spLocks noChangeArrowheads="1"/>
          </p:cNvSpPr>
          <p:nvPr/>
        </p:nvSpPr>
        <p:spPr bwMode="auto">
          <a:xfrm>
            <a:off x="457200" y="1903413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aseline="30000">
                <a:solidFill>
                  <a:srgbClr val="A72325"/>
                </a:solidFill>
              </a:rPr>
              <a:t>32</a:t>
            </a:r>
            <a:r>
              <a:rPr lang="en-US" altLang="ja-JP" sz="1400">
                <a:solidFill>
                  <a:srgbClr val="A72325"/>
                </a:solidFill>
              </a:rPr>
              <a:t>Mg beam</a:t>
            </a:r>
          </a:p>
          <a:p>
            <a:r>
              <a:rPr lang="en-US" altLang="ja-JP" sz="1400">
                <a:solidFill>
                  <a:srgbClr val="A72325"/>
                </a:solidFill>
              </a:rPr>
              <a:t>    450 cps</a:t>
            </a:r>
          </a:p>
        </p:txBody>
      </p:sp>
      <p:pic>
        <p:nvPicPr>
          <p:cNvPr id="54285" name="図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4100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テキスト ボックス 23"/>
          <p:cNvSpPr txBox="1">
            <a:spLocks noChangeArrowheads="1"/>
          </p:cNvSpPr>
          <p:nvPr/>
        </p:nvSpPr>
        <p:spPr bwMode="auto">
          <a:xfrm>
            <a:off x="457200" y="1127125"/>
            <a:ext cx="2897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properties of </a:t>
            </a:r>
            <a:r>
              <a:rPr lang="en-US" altLang="ja-JP" sz="1800" baseline="30000"/>
              <a:t>32</a:t>
            </a:r>
            <a:r>
              <a:rPr lang="en-US" altLang="ja-JP" sz="1800"/>
              <a:t>Mg (</a:t>
            </a:r>
            <a:r>
              <a:rPr lang="en-US" altLang="ja-JP" sz="1800" i="1"/>
              <a:t>N</a:t>
            </a:r>
            <a:r>
              <a:rPr lang="en-US" altLang="ja-JP" sz="1800"/>
              <a:t>=20)</a:t>
            </a:r>
          </a:p>
          <a:p>
            <a:r>
              <a:rPr lang="en-US" altLang="ja-JP" sz="1800"/>
              <a:t>	in “island of inversion”</a:t>
            </a: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774207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g32-allfit-re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8885" y="1460500"/>
            <a:ext cx="5420615" cy="5299076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0" scaled="1"/>
              <a:tileRect/>
            </a:gradFill>
          </a:ln>
        </p:spPr>
      </p:pic>
      <p:grpSp>
        <p:nvGrpSpPr>
          <p:cNvPr id="55298" name="図形グループ 21"/>
          <p:cNvGrpSpPr>
            <a:grpSpLocks/>
          </p:cNvGrpSpPr>
          <p:nvPr/>
        </p:nvGrpSpPr>
        <p:grpSpPr bwMode="auto">
          <a:xfrm>
            <a:off x="4675188" y="1827213"/>
            <a:ext cx="3873500" cy="2927350"/>
            <a:chOff x="2311400" y="1534330"/>
            <a:chExt cx="3873500" cy="2928133"/>
          </a:xfrm>
        </p:grpSpPr>
        <p:pic>
          <p:nvPicPr>
            <p:cNvPr id="55313" name="Picture 2" descr="mg32-g885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100" y="1534330"/>
              <a:ext cx="3225800" cy="2928133"/>
            </a:xfrm>
            <a:prstGeom prst="rect">
              <a:avLst/>
            </a:prstGeom>
            <a:noFill/>
            <a:ln w="9525">
              <a:solidFill>
                <a:srgbClr val="082F3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直線コネクタ 10"/>
            <p:cNvCxnSpPr/>
            <p:nvPr/>
          </p:nvCxnSpPr>
          <p:spPr>
            <a:xfrm flipV="1">
              <a:off x="2311400" y="1815392"/>
              <a:ext cx="825500" cy="12703"/>
            </a:xfrm>
            <a:prstGeom prst="line">
              <a:avLst/>
            </a:prstGeom>
            <a:ln w="38100" cap="flat" cmpd="sng" algn="ctr">
              <a:solidFill>
                <a:srgbClr val="082F35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299" name="図形グループ 24"/>
          <p:cNvGrpSpPr>
            <a:grpSpLocks/>
          </p:cNvGrpSpPr>
          <p:nvPr/>
        </p:nvGrpSpPr>
        <p:grpSpPr bwMode="auto">
          <a:xfrm>
            <a:off x="4979988" y="1816100"/>
            <a:ext cx="3416300" cy="3746500"/>
            <a:chOff x="2603500" y="1549400"/>
            <a:chExt cx="3416300" cy="3746500"/>
          </a:xfrm>
        </p:grpSpPr>
        <p:pic>
          <p:nvPicPr>
            <p:cNvPr id="55311" name="Picture 4" descr="mg32-g14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446" y="1549400"/>
              <a:ext cx="3071354" cy="2930525"/>
            </a:xfrm>
            <a:prstGeom prst="rect">
              <a:avLst/>
            </a:prstGeom>
            <a:noFill/>
            <a:ln w="9525">
              <a:solidFill>
                <a:srgbClr val="66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直線コネクタ 13"/>
            <p:cNvCxnSpPr/>
            <p:nvPr/>
          </p:nvCxnSpPr>
          <p:spPr>
            <a:xfrm rot="5400000" flipH="1" flipV="1">
              <a:off x="2279650" y="4451350"/>
              <a:ext cx="1168400" cy="520700"/>
            </a:xfrm>
            <a:prstGeom prst="line">
              <a:avLst/>
            </a:prstGeom>
            <a:ln w="381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300" name="日付プレースホルダ 1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entury Gothic" charset="0"/>
              </a:rPr>
              <a:t>Nov 2012</a:t>
            </a:r>
            <a:endParaRPr lang="ja-JP" altLang="en-US" sz="110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55301" name="フッター プレースホルダ 1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chemeClr val="tx2"/>
                </a:solidFill>
                <a:latin typeface="Century Gothic" charset="0"/>
              </a:rPr>
              <a:t>EMMI</a:t>
            </a:r>
            <a:endParaRPr lang="ja-JP" altLang="en-US" sz="1100">
              <a:solidFill>
                <a:schemeClr val="tx2"/>
              </a:solidFill>
              <a:latin typeface="Century Gothic" charset="0"/>
            </a:endParaRPr>
          </a:p>
        </p:txBody>
      </p:sp>
      <p:pic>
        <p:nvPicPr>
          <p:cNvPr id="55302" name="Picture 2" descr="mg32-le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074738"/>
            <a:ext cx="4432300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テキスト ボックス 27"/>
          <p:cNvSpPr txBox="1">
            <a:spLocks noChangeArrowheads="1"/>
          </p:cNvSpPr>
          <p:nvPr/>
        </p:nvSpPr>
        <p:spPr bwMode="auto">
          <a:xfrm>
            <a:off x="508000" y="203200"/>
            <a:ext cx="8418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aseline="30000">
                <a:latin typeface="Calibri" charset="0"/>
              </a:rPr>
              <a:t>32</a:t>
            </a:r>
            <a:r>
              <a:rPr lang="en-US" altLang="ja-JP" sz="1800">
                <a:latin typeface="Calibri" charset="0"/>
              </a:rPr>
              <a:t>Mg(p,p’) with high statistics </a:t>
            </a:r>
            <a:r>
              <a:rPr lang="ja-JP" altLang="en-US" sz="1800">
                <a:latin typeface="Calibri" charset="0"/>
                <a:sym typeface="Wingdings" charset="0"/>
              </a:rPr>
              <a:t></a:t>
            </a:r>
            <a:r>
              <a:rPr lang="en-US" altLang="ja-JP" sz="1800">
                <a:latin typeface="Calibri" charset="0"/>
                <a:sym typeface="Wingdings" charset="0"/>
              </a:rPr>
              <a:t> DALI2, liq H</a:t>
            </a:r>
            <a:r>
              <a:rPr lang="en-US" altLang="ja-JP" sz="1800" baseline="-25000">
                <a:latin typeface="Calibri" charset="0"/>
                <a:sym typeface="Wingdings" charset="0"/>
              </a:rPr>
              <a:t>2</a:t>
            </a:r>
            <a:r>
              <a:rPr lang="en-US" altLang="ja-JP" sz="1800">
                <a:latin typeface="Calibri" charset="0"/>
                <a:sym typeface="Wingdings" charset="0"/>
              </a:rPr>
              <a:t> target, .</a:t>
            </a:r>
            <a:r>
              <a:rPr lang="en-US" altLang="ja-JP" sz="1800" b="1">
                <a:latin typeface="Calibri" charset="0"/>
                <a:sym typeface="Wingdings" charset="0"/>
              </a:rPr>
              <a:t>.     </a:t>
            </a:r>
          </a:p>
          <a:p>
            <a:r>
              <a:rPr lang="en-US" altLang="ja-JP" sz="1800" b="1">
                <a:latin typeface="Calibri" charset="0"/>
                <a:sym typeface="Wingdings" charset="0"/>
              </a:rPr>
              <a:t>										</a:t>
            </a:r>
            <a:r>
              <a:rPr lang="en-US" altLang="ja-JP" sz="1800">
                <a:solidFill>
                  <a:srgbClr val="FFFAE7"/>
                </a:solidFill>
                <a:latin typeface="Calibri" charset="0"/>
              </a:rPr>
              <a:t>S. Takeuchi </a:t>
            </a:r>
            <a:r>
              <a:rPr lang="en-US" altLang="ja-JP" sz="1800" i="1">
                <a:solidFill>
                  <a:srgbClr val="FFFAE7"/>
                </a:solidFill>
                <a:latin typeface="Calibri" charset="0"/>
              </a:rPr>
              <a:t>et al.</a:t>
            </a:r>
            <a:r>
              <a:rPr lang="en-US" altLang="ja-JP" sz="1800">
                <a:solidFill>
                  <a:srgbClr val="FFFAE7"/>
                </a:solidFill>
                <a:latin typeface="Calibri" charset="0"/>
              </a:rPr>
              <a:t> PRC79 (2009) 054319 </a:t>
            </a:r>
            <a:endParaRPr lang="ja-JP" altLang="en-US" sz="1800">
              <a:solidFill>
                <a:srgbClr val="FFFAE7"/>
              </a:solidFill>
              <a:latin typeface="Calibri" charset="0"/>
            </a:endParaRPr>
          </a:p>
          <a:p>
            <a:endParaRPr lang="ja-JP" altLang="en-US" sz="1800">
              <a:latin typeface="Calibri" charset="0"/>
            </a:endParaRPr>
          </a:p>
        </p:txBody>
      </p:sp>
      <p:sp>
        <p:nvSpPr>
          <p:cNvPr id="55304" name="テキスト ボックス 25"/>
          <p:cNvSpPr txBox="1">
            <a:spLocks noChangeArrowheads="1"/>
          </p:cNvSpPr>
          <p:nvPr/>
        </p:nvSpPr>
        <p:spPr bwMode="auto">
          <a:xfrm>
            <a:off x="2654300" y="685800"/>
            <a:ext cx="1090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FFFF"/>
                </a:solidFill>
                <a:latin typeface="Calibri" charset="0"/>
                <a:sym typeface="Wingdings" charset="0"/>
              </a:rPr>
              <a:t></a:t>
            </a:r>
            <a:r>
              <a:rPr lang="en-US" altLang="ja-JP" sz="1800">
                <a:solidFill>
                  <a:srgbClr val="FFFFFF"/>
                </a:solidFill>
                <a:latin typeface="Calibri" charset="0"/>
                <a:sym typeface="Wingdings" charset="0"/>
              </a:rPr>
              <a:t> </a:t>
            </a:r>
            <a:r>
              <a:rPr lang="en-US" altLang="ja-JP" sz="1800">
                <a:solidFill>
                  <a:srgbClr val="FFFFFF"/>
                </a:solidFill>
                <a:latin typeface="Symbol" charset="0"/>
                <a:cs typeface="Symbol" charset="0"/>
              </a:rPr>
              <a:t>gg, ggg</a:t>
            </a:r>
            <a:endParaRPr lang="ja-JP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240713" y="0"/>
            <a:ext cx="661987" cy="3698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sz="1800" smtClean="0">
                <a:latin typeface="Calibri" charset="0"/>
              </a:rPr>
              <a:t>RIPS</a:t>
            </a:r>
            <a:endParaRPr lang="ja-JP" altLang="en-US" sz="1800" smtClean="0">
              <a:latin typeface="Calibri" charset="0"/>
            </a:endParaRPr>
          </a:p>
        </p:txBody>
      </p:sp>
      <p:pic>
        <p:nvPicPr>
          <p:cNvPr id="55306" name="Picture 28" descr="DALI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7763"/>
            <a:ext cx="2667000" cy="23225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Rectangle 29"/>
          <p:cNvSpPr>
            <a:spLocks noChangeArrowheads="1"/>
          </p:cNvSpPr>
          <p:nvPr/>
        </p:nvSpPr>
        <p:spPr bwMode="auto">
          <a:xfrm>
            <a:off x="685800" y="3556000"/>
            <a:ext cx="1758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latin typeface="Symbol" charset="0"/>
                <a:ea typeface="ヒラギノ丸ゴ Pro W4" charset="0"/>
                <a:cs typeface="ヒラギノ丸ゴ Pro W4" charset="0"/>
                <a:sym typeface="Symbol" charset="0"/>
              </a:rPr>
              <a:t></a:t>
            </a:r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-ray detector DALI2</a:t>
            </a:r>
          </a:p>
        </p:txBody>
      </p:sp>
      <p:sp>
        <p:nvSpPr>
          <p:cNvPr id="55308" name="Line 30"/>
          <p:cNvSpPr>
            <a:spLocks noChangeShapeType="1"/>
          </p:cNvSpPr>
          <p:nvPr/>
        </p:nvSpPr>
        <p:spPr bwMode="auto">
          <a:xfrm flipH="1">
            <a:off x="533400" y="1528763"/>
            <a:ext cx="152400" cy="1066800"/>
          </a:xfrm>
          <a:prstGeom prst="line">
            <a:avLst/>
          </a:prstGeom>
          <a:noFill/>
          <a:ln w="9525">
            <a:solidFill>
              <a:srgbClr val="A723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5309" name="Text Box 31"/>
          <p:cNvSpPr txBox="1">
            <a:spLocks noChangeArrowheads="1"/>
          </p:cNvSpPr>
          <p:nvPr/>
        </p:nvSpPr>
        <p:spPr bwMode="auto">
          <a:xfrm>
            <a:off x="457200" y="1223963"/>
            <a:ext cx="1052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aseline="30000">
                <a:solidFill>
                  <a:srgbClr val="A72325"/>
                </a:solidFill>
              </a:rPr>
              <a:t>32</a:t>
            </a:r>
            <a:r>
              <a:rPr lang="en-US" altLang="ja-JP" sz="1400">
                <a:solidFill>
                  <a:srgbClr val="A72325"/>
                </a:solidFill>
              </a:rPr>
              <a:t>Mg beam</a:t>
            </a:r>
          </a:p>
        </p:txBody>
      </p:sp>
      <p:sp>
        <p:nvSpPr>
          <p:cNvPr id="55310" name="テキスト ボックス 34"/>
          <p:cNvSpPr txBox="1">
            <a:spLocks noChangeArrowheads="1"/>
          </p:cNvSpPr>
          <p:nvPr/>
        </p:nvSpPr>
        <p:spPr bwMode="auto">
          <a:xfrm>
            <a:off x="533400" y="4546600"/>
            <a:ext cx="1916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5 new transitions</a:t>
            </a:r>
          </a:p>
          <a:p>
            <a:r>
              <a:rPr lang="en-US" altLang="ja-JP" sz="1800"/>
              <a:t>5 (4) new states</a:t>
            </a: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134789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5473700" y="1225550"/>
            <a:ext cx="5859463" cy="425450"/>
          </a:xfrm>
        </p:spPr>
        <p:txBody>
          <a:bodyPr/>
          <a:lstStyle/>
          <a:p>
            <a:pPr algn="l"/>
            <a:r>
              <a:rPr lang="en-US" altLang="ja-JP" sz="180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spin of X (2321 state in </a:t>
            </a:r>
            <a:r>
              <a:rPr lang="en-US" altLang="ja-JP" sz="1800" baseline="3000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32</a:t>
            </a:r>
            <a:r>
              <a:rPr lang="en-US" altLang="ja-JP" sz="180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Mg)?</a:t>
            </a:r>
          </a:p>
        </p:txBody>
      </p:sp>
      <p:sp>
        <p:nvSpPr>
          <p:cNvPr id="56322" name="Text Box 20"/>
          <p:cNvSpPr txBox="1">
            <a:spLocks noChangeArrowheads="1"/>
          </p:cNvSpPr>
          <p:nvPr/>
        </p:nvSpPr>
        <p:spPr bwMode="auto">
          <a:xfrm>
            <a:off x="3581400" y="35052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Calibri" charset="0"/>
              </a:rPr>
              <a:t>2</a:t>
            </a:r>
            <a:r>
              <a:rPr lang="en-US" altLang="ja-JP" sz="1800" baseline="30000">
                <a:latin typeface="Calibri" charset="0"/>
              </a:rPr>
              <a:t>+</a:t>
            </a:r>
            <a:r>
              <a:rPr lang="en-US" altLang="ja-JP" sz="1800">
                <a:latin typeface="Calibri" charset="0"/>
              </a:rPr>
              <a:t>-0</a:t>
            </a:r>
            <a:r>
              <a:rPr lang="en-US" altLang="ja-JP" sz="1800" baseline="30000">
                <a:latin typeface="Calibri" charset="0"/>
              </a:rPr>
              <a:t>+</a:t>
            </a:r>
            <a:endParaRPr lang="en-US" altLang="ja-JP" sz="1800">
              <a:latin typeface="Calibri" charset="0"/>
            </a:endParaRPr>
          </a:p>
        </p:txBody>
      </p:sp>
      <p:sp>
        <p:nvSpPr>
          <p:cNvPr id="56323" name="Text Box 21"/>
          <p:cNvSpPr txBox="1">
            <a:spLocks noChangeArrowheads="1"/>
          </p:cNvSpPr>
          <p:nvPr/>
        </p:nvSpPr>
        <p:spPr bwMode="auto">
          <a:xfrm>
            <a:off x="3810000" y="3886200"/>
            <a:ext cx="62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Calibri" charset="0"/>
              </a:rPr>
              <a:t>X-2</a:t>
            </a:r>
            <a:r>
              <a:rPr lang="en-US" altLang="ja-JP" sz="1800" baseline="30000">
                <a:latin typeface="Calibri" charset="0"/>
              </a:rPr>
              <a:t>+</a:t>
            </a:r>
            <a:endParaRPr lang="en-US" altLang="ja-JP" sz="1800">
              <a:latin typeface="Calibri" charset="0"/>
            </a:endParaRPr>
          </a:p>
        </p:txBody>
      </p:sp>
      <p:pic>
        <p:nvPicPr>
          <p:cNvPr id="56324" name="Picture 2" descr="mg32-ang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4925"/>
            <a:ext cx="5105400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テキスト ボックス 37"/>
          <p:cNvSpPr txBox="1">
            <a:spLocks noChangeArrowheads="1"/>
          </p:cNvSpPr>
          <p:nvPr/>
        </p:nvSpPr>
        <p:spPr bwMode="auto">
          <a:xfrm>
            <a:off x="1203325" y="2433638"/>
            <a:ext cx="1225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chemeClr val="bg1"/>
                </a:solidFill>
                <a:latin typeface="Calibri" charset="0"/>
              </a:rPr>
              <a:t>2+ (885 keV)</a:t>
            </a:r>
            <a:endParaRPr lang="ja-JP" altLang="en-US" sz="16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6326" name="テキスト ボックス 38"/>
          <p:cNvSpPr txBox="1">
            <a:spLocks noChangeArrowheads="1"/>
          </p:cNvSpPr>
          <p:nvPr/>
        </p:nvSpPr>
        <p:spPr bwMode="auto">
          <a:xfrm>
            <a:off x="1530350" y="4525963"/>
            <a:ext cx="1382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rgbClr val="008000"/>
                </a:solidFill>
                <a:latin typeface="Calibri" charset="0"/>
              </a:rPr>
              <a:t>X (2321 keV)</a:t>
            </a:r>
            <a:endParaRPr lang="ja-JP" altLang="en-US" sz="160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56327" name="テキスト ボックス 42"/>
          <p:cNvSpPr txBox="1">
            <a:spLocks noChangeArrowheads="1"/>
          </p:cNvSpPr>
          <p:nvPr/>
        </p:nvSpPr>
        <p:spPr bwMode="auto">
          <a:xfrm>
            <a:off x="3746500" y="3721100"/>
            <a:ext cx="427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008000"/>
                </a:solidFill>
                <a:latin typeface="Calibri" charset="0"/>
              </a:rPr>
              <a:t>4</a:t>
            </a:r>
            <a:r>
              <a:rPr lang="en-US" altLang="ja-JP" sz="2000" baseline="30000">
                <a:solidFill>
                  <a:srgbClr val="008000"/>
                </a:solidFill>
                <a:latin typeface="Calibri" charset="0"/>
              </a:rPr>
              <a:t>+</a:t>
            </a:r>
            <a:endParaRPr lang="ja-JP" altLang="en-US" sz="2000" baseline="30000">
              <a:solidFill>
                <a:srgbClr val="008000"/>
              </a:solidFill>
              <a:latin typeface="Calibri" charset="0"/>
            </a:endParaRPr>
          </a:p>
        </p:txBody>
      </p:sp>
      <p:cxnSp>
        <p:nvCxnSpPr>
          <p:cNvPr id="46" name="直線矢印コネクタ 45"/>
          <p:cNvCxnSpPr/>
          <p:nvPr/>
        </p:nvCxnSpPr>
        <p:spPr>
          <a:xfrm rot="5400000">
            <a:off x="3625850" y="4019550"/>
            <a:ext cx="254000" cy="241300"/>
          </a:xfrm>
          <a:prstGeom prst="straightConnector1">
            <a:avLst/>
          </a:prstGeom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29" name="テキスト ボックス 47"/>
          <p:cNvSpPr txBox="1">
            <a:spLocks noChangeArrowheads="1"/>
          </p:cNvSpPr>
          <p:nvPr/>
        </p:nvSpPr>
        <p:spPr bwMode="auto">
          <a:xfrm>
            <a:off x="2184400" y="3340100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660066"/>
                </a:solidFill>
                <a:latin typeface="Calibri" charset="0"/>
              </a:rPr>
              <a:t>3</a:t>
            </a:r>
            <a:r>
              <a:rPr lang="en-US" altLang="ja-JP" sz="2000" baseline="30000">
                <a:solidFill>
                  <a:srgbClr val="660066"/>
                </a:solidFill>
                <a:latin typeface="Calibri" charset="0"/>
              </a:rPr>
              <a:t>-</a:t>
            </a:r>
            <a:endParaRPr lang="ja-JP" altLang="en-US" sz="2000" baseline="30000">
              <a:solidFill>
                <a:srgbClr val="660066"/>
              </a:solidFill>
              <a:latin typeface="Calibri" charset="0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rot="5400000">
            <a:off x="2120900" y="3810000"/>
            <a:ext cx="254000" cy="50800"/>
          </a:xfrm>
          <a:prstGeom prst="straightConnector1">
            <a:avLst/>
          </a:prstGeom>
          <a:ln w="127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1" name="テキスト ボックス 51"/>
          <p:cNvSpPr txBox="1">
            <a:spLocks noChangeArrowheads="1"/>
          </p:cNvSpPr>
          <p:nvPr/>
        </p:nvSpPr>
        <p:spPr bwMode="auto">
          <a:xfrm>
            <a:off x="673100" y="5575300"/>
            <a:ext cx="181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Calibri" charset="0"/>
              </a:rPr>
              <a:t>scattering angle</a:t>
            </a:r>
            <a:endParaRPr lang="ja-JP" altLang="en-US" sz="1800">
              <a:latin typeface="Calibri" charset="0"/>
            </a:endParaRPr>
          </a:p>
        </p:txBody>
      </p:sp>
      <p:sp>
        <p:nvSpPr>
          <p:cNvPr id="56332" name="テキスト ボックス 52"/>
          <p:cNvSpPr txBox="1">
            <a:spLocks noChangeArrowheads="1"/>
          </p:cNvSpPr>
          <p:nvPr/>
        </p:nvSpPr>
        <p:spPr bwMode="auto">
          <a:xfrm>
            <a:off x="5473700" y="1651000"/>
            <a:ext cx="34385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i="1">
                <a:latin typeface="Calibri" charset="0"/>
              </a:rPr>
              <a:t>d</a:t>
            </a:r>
            <a:r>
              <a:rPr lang="en-US" altLang="ja-JP" sz="2000" i="1">
                <a:latin typeface="Symbol" charset="0"/>
                <a:cs typeface="Symbol" charset="0"/>
              </a:rPr>
              <a:t>s</a:t>
            </a:r>
            <a:r>
              <a:rPr lang="en-US" altLang="ja-JP" sz="2000" i="1">
                <a:latin typeface="Calibri" charset="0"/>
              </a:rPr>
              <a:t>/d</a:t>
            </a:r>
            <a:r>
              <a:rPr lang="en-US" altLang="ja-JP" sz="2000" i="1">
                <a:latin typeface="Symbol" charset="0"/>
                <a:cs typeface="Symbol" charset="0"/>
              </a:rPr>
              <a:t>W</a:t>
            </a:r>
            <a:r>
              <a:rPr lang="en-US" altLang="ja-JP" sz="2000" baseline="-25000">
                <a:latin typeface="Helvetica" charset="0"/>
                <a:cs typeface="Helvetica" charset="0"/>
              </a:rPr>
              <a:t>exp</a:t>
            </a:r>
          </a:p>
          <a:p>
            <a:pPr lvl="1">
              <a:buFont typeface="Symbol" charset="0"/>
              <a:buChar char=" "/>
            </a:pPr>
            <a:r>
              <a:rPr lang="en-US" altLang="ja-JP" sz="2000">
                <a:latin typeface="Helvetica" charset="0"/>
                <a:cs typeface="Helvetica" charset="0"/>
              </a:rPr>
              <a:t>peak yield</a:t>
            </a:r>
          </a:p>
          <a:p>
            <a:pPr lvl="1">
              <a:buFont typeface="Symbol" charset="0"/>
              <a:buChar char=" "/>
            </a:pPr>
            <a:r>
              <a:rPr lang="en-US" altLang="ja-JP" sz="2000">
                <a:latin typeface="Helvetica" charset="0"/>
                <a:cs typeface="Helvetica" charset="0"/>
              </a:rPr>
              <a:t>with feeding correction</a:t>
            </a:r>
          </a:p>
          <a:p>
            <a:pPr lvl="1">
              <a:buFont typeface="Symbol" charset="0"/>
              <a:buChar char=" "/>
            </a:pPr>
            <a:r>
              <a:rPr lang="en-US" altLang="ja-JP" sz="2000">
                <a:latin typeface="Helvetica" charset="0"/>
                <a:cs typeface="Helvetica" charset="0"/>
              </a:rPr>
              <a:t>          </a:t>
            </a:r>
            <a:r>
              <a:rPr lang="ja-JP" altLang="en-US" sz="2000">
                <a:latin typeface="Helvetica" charset="0"/>
                <a:cs typeface="Helvetica" charset="0"/>
                <a:sym typeface="Wingdings" charset="0"/>
              </a:rPr>
              <a:t></a:t>
            </a:r>
            <a:r>
              <a:rPr lang="en-US" altLang="ja-JP" sz="2000">
                <a:latin typeface="Helvetica" charset="0"/>
                <a:cs typeface="Helvetica" charset="0"/>
                <a:sym typeface="Wingdings" charset="0"/>
              </a:rPr>
              <a:t> </a:t>
            </a:r>
            <a:r>
              <a:rPr lang="en-US" altLang="ja-JP" sz="2000">
                <a:latin typeface="Helvetica" charset="0"/>
                <a:cs typeface="Helvetica" charset="0"/>
              </a:rPr>
              <a:t>level scheme</a:t>
            </a:r>
          </a:p>
          <a:p>
            <a:pPr>
              <a:buFont typeface="Symbol" charset="0"/>
              <a:buChar char=" "/>
            </a:pPr>
            <a:endParaRPr lang="en-US" altLang="ja-JP" sz="2000">
              <a:latin typeface="Helvetica" charset="0"/>
              <a:cs typeface="Helvetica" charset="0"/>
            </a:endParaRPr>
          </a:p>
          <a:p>
            <a:pPr>
              <a:buFont typeface="Symbol" charset="0"/>
              <a:buChar char=" "/>
            </a:pPr>
            <a:r>
              <a:rPr lang="en-US" altLang="ja-JP" sz="2000" i="1">
                <a:latin typeface="Calibri" charset="0"/>
              </a:rPr>
              <a:t>d</a:t>
            </a:r>
            <a:r>
              <a:rPr lang="en-US" altLang="ja-JP" sz="2000" i="1">
                <a:latin typeface="Symbol" charset="0"/>
                <a:cs typeface="Symbol" charset="0"/>
              </a:rPr>
              <a:t>s</a:t>
            </a:r>
            <a:r>
              <a:rPr lang="en-US" altLang="ja-JP" sz="2000" i="1">
                <a:latin typeface="Calibri" charset="0"/>
              </a:rPr>
              <a:t>/d</a:t>
            </a:r>
            <a:r>
              <a:rPr lang="en-US" altLang="ja-JP" sz="2000" i="1">
                <a:latin typeface="Symbol" charset="0"/>
                <a:cs typeface="Symbol" charset="0"/>
              </a:rPr>
              <a:t>W</a:t>
            </a:r>
            <a:r>
              <a:rPr lang="en-US" altLang="ja-JP" sz="2000" baseline="-25000">
                <a:latin typeface="Helvetica" charset="0"/>
                <a:cs typeface="Helvetica" charset="0"/>
              </a:rPr>
              <a:t>exp</a:t>
            </a:r>
          </a:p>
          <a:p>
            <a:pPr lvl="1">
              <a:buFont typeface="Symbol" charset="0"/>
              <a:buChar char=" "/>
            </a:pPr>
            <a:r>
              <a:rPr lang="en-US" altLang="ja-JP" sz="2000">
                <a:latin typeface="Helvetica" charset="0"/>
                <a:cs typeface="Helvetica" charset="0"/>
              </a:rPr>
              <a:t>coupled channel (ECIS)</a:t>
            </a:r>
          </a:p>
          <a:p>
            <a:pPr lvl="1">
              <a:buFont typeface="Symbol" charset="0"/>
              <a:buChar char=" "/>
            </a:pPr>
            <a:r>
              <a:rPr lang="en-US" altLang="ja-JP" sz="2000" i="1">
                <a:latin typeface="Helvetica" charset="0"/>
                <a:cs typeface="Helvetica" charset="0"/>
              </a:rPr>
              <a:t>e.g. </a:t>
            </a:r>
            <a:r>
              <a:rPr lang="en-US" altLang="ja-JP" sz="2000">
                <a:latin typeface="Helvetica" charset="0"/>
                <a:cs typeface="Helvetica" charset="0"/>
              </a:rPr>
              <a:t>0</a:t>
            </a:r>
            <a:r>
              <a:rPr lang="en-US" altLang="ja-JP" sz="2000" baseline="30000">
                <a:latin typeface="Helvetica" charset="0"/>
                <a:cs typeface="Helvetica" charset="0"/>
              </a:rPr>
              <a:t>+</a:t>
            </a:r>
            <a:r>
              <a:rPr lang="en-US" altLang="ja-JP" sz="2000">
                <a:latin typeface="Helvetica" charset="0"/>
                <a:cs typeface="Helvetica" charset="0"/>
              </a:rPr>
              <a:t> - 2</a:t>
            </a:r>
            <a:r>
              <a:rPr lang="en-US" altLang="ja-JP" sz="2000" baseline="30000">
                <a:latin typeface="Helvetica" charset="0"/>
                <a:cs typeface="Helvetica" charset="0"/>
              </a:rPr>
              <a:t>+</a:t>
            </a:r>
            <a:r>
              <a:rPr lang="en-US" altLang="ja-JP" sz="2000">
                <a:latin typeface="Helvetica" charset="0"/>
                <a:cs typeface="Helvetica" charset="0"/>
              </a:rPr>
              <a:t> - 4</a:t>
            </a:r>
            <a:r>
              <a:rPr lang="en-US" altLang="ja-JP" sz="2000" baseline="30000">
                <a:latin typeface="Helvetica" charset="0"/>
                <a:cs typeface="Helvetica" charset="0"/>
              </a:rPr>
              <a:t>+</a:t>
            </a:r>
          </a:p>
        </p:txBody>
      </p:sp>
      <p:grpSp>
        <p:nvGrpSpPr>
          <p:cNvPr id="2" name="図形グループ 55"/>
          <p:cNvGrpSpPr>
            <a:grpSpLocks/>
          </p:cNvGrpSpPr>
          <p:nvPr/>
        </p:nvGrpSpPr>
        <p:grpSpPr bwMode="auto">
          <a:xfrm>
            <a:off x="5567363" y="4991100"/>
            <a:ext cx="3494087" cy="622300"/>
            <a:chOff x="5565760" y="3479800"/>
            <a:chExt cx="3576763" cy="622300"/>
          </a:xfrm>
        </p:grpSpPr>
        <p:sp>
          <p:nvSpPr>
            <p:cNvPr id="42" name="正方形/長方形 41"/>
            <p:cNvSpPr/>
            <p:nvPr/>
          </p:nvSpPr>
          <p:spPr>
            <a:xfrm>
              <a:off x="5587986" y="3479800"/>
              <a:ext cx="3554537" cy="6223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  <a:cs typeface="ＭＳ Ｐゴシック" pitchFamily="-107" charset="-128"/>
              </a:endParaRPr>
            </a:p>
          </p:txBody>
        </p:sp>
        <p:sp>
          <p:nvSpPr>
            <p:cNvPr id="83983" name="Line 26"/>
            <p:cNvSpPr>
              <a:spLocks noChangeShapeType="1"/>
            </p:cNvSpPr>
            <p:nvPr/>
          </p:nvSpPr>
          <p:spPr bwMode="auto">
            <a:xfrm flipV="1">
              <a:off x="6501796" y="3848100"/>
              <a:ext cx="901909" cy="0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343" name="正方形/長方形 40"/>
            <p:cNvSpPr>
              <a:spLocks noChangeArrowheads="1"/>
            </p:cNvSpPr>
            <p:nvPr/>
          </p:nvSpPr>
          <p:spPr bwMode="auto">
            <a:xfrm>
              <a:off x="5565760" y="3606800"/>
              <a:ext cx="246034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>
                  <a:solidFill>
                    <a:srgbClr val="404040"/>
                  </a:solidFill>
                  <a:latin typeface="Calibri" charset="0"/>
                  <a:cs typeface="Helvetica" charset="0"/>
                </a:rPr>
                <a:t>X = 4</a:t>
              </a:r>
              <a:r>
                <a:rPr lang="en-US" altLang="ja-JP" sz="2000" baseline="30000">
                  <a:solidFill>
                    <a:srgbClr val="404040"/>
                  </a:solidFill>
                  <a:latin typeface="Calibri" charset="0"/>
                  <a:cs typeface="Helvetica" charset="0"/>
                </a:rPr>
                <a:t>+</a:t>
              </a:r>
              <a:endParaRPr lang="ja-JP" altLang="en-US" sz="2000" baseline="30000">
                <a:solidFill>
                  <a:srgbClr val="404040"/>
                </a:solidFill>
                <a:latin typeface="Calibri" charset="0"/>
                <a:cs typeface="Helvetica" charset="0"/>
              </a:endParaRPr>
            </a:p>
          </p:txBody>
        </p:sp>
        <p:sp>
          <p:nvSpPr>
            <p:cNvPr id="56344" name="Text Box 25"/>
            <p:cNvSpPr txBox="1">
              <a:spLocks noChangeArrowheads="1"/>
            </p:cNvSpPr>
            <p:nvPr/>
          </p:nvSpPr>
          <p:spPr bwMode="auto">
            <a:xfrm rot="-28174">
              <a:off x="7731887" y="3592793"/>
              <a:ext cx="13258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 i="1">
                  <a:solidFill>
                    <a:srgbClr val="40404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R</a:t>
              </a:r>
              <a:r>
                <a:rPr lang="en-US" altLang="ja-JP" sz="1800" b="1" i="1" baseline="-25000">
                  <a:solidFill>
                    <a:srgbClr val="40404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2</a:t>
              </a:r>
              <a:r>
                <a:rPr lang="en-US" altLang="ja-JP" sz="1800" b="1" baseline="-25000">
                  <a:solidFill>
                    <a:srgbClr val="40404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/4 </a:t>
              </a:r>
              <a:r>
                <a:rPr lang="en-US" altLang="ja-JP" sz="1800" b="1">
                  <a:solidFill>
                    <a:srgbClr val="40404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=</a:t>
              </a:r>
              <a:r>
                <a:rPr lang="en-US" altLang="ja-JP" sz="1800" b="1">
                  <a:solidFill>
                    <a:srgbClr val="A72325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2.6</a:t>
              </a:r>
              <a:r>
                <a:rPr lang="ja-JP" altLang="en-US" sz="1800" b="1">
                  <a:solidFill>
                    <a:srgbClr val="A72325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　</a:t>
              </a:r>
            </a:p>
          </p:txBody>
        </p:sp>
      </p:grpSp>
      <p:sp>
        <p:nvSpPr>
          <p:cNvPr id="56334" name="テキスト ボックス 27"/>
          <p:cNvSpPr txBox="1">
            <a:spLocks noChangeArrowheads="1"/>
          </p:cNvSpPr>
          <p:nvPr/>
        </p:nvSpPr>
        <p:spPr bwMode="auto">
          <a:xfrm>
            <a:off x="508000" y="203200"/>
            <a:ext cx="8418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aseline="30000">
                <a:latin typeface="Calibri" charset="0"/>
              </a:rPr>
              <a:t>32</a:t>
            </a:r>
            <a:r>
              <a:rPr lang="en-US" altLang="ja-JP" sz="1800">
                <a:latin typeface="Calibri" charset="0"/>
              </a:rPr>
              <a:t>Mg(p,p’) with high statistics </a:t>
            </a:r>
            <a:r>
              <a:rPr lang="ja-JP" altLang="en-US" sz="1800">
                <a:latin typeface="Calibri" charset="0"/>
                <a:sym typeface="Wingdings" charset="0"/>
              </a:rPr>
              <a:t></a:t>
            </a:r>
            <a:r>
              <a:rPr lang="en-US" altLang="ja-JP" sz="1800">
                <a:latin typeface="Calibri" charset="0"/>
                <a:sym typeface="Wingdings" charset="0"/>
              </a:rPr>
              <a:t> DALI2, liq H</a:t>
            </a:r>
            <a:r>
              <a:rPr lang="en-US" altLang="ja-JP" sz="1800" baseline="-25000">
                <a:latin typeface="Calibri" charset="0"/>
                <a:sym typeface="Wingdings" charset="0"/>
              </a:rPr>
              <a:t>2</a:t>
            </a:r>
            <a:r>
              <a:rPr lang="en-US" altLang="ja-JP" sz="1800">
                <a:latin typeface="Calibri" charset="0"/>
                <a:sym typeface="Wingdings" charset="0"/>
              </a:rPr>
              <a:t> target, .</a:t>
            </a:r>
            <a:r>
              <a:rPr lang="en-US" altLang="ja-JP" sz="1800" b="1">
                <a:latin typeface="Calibri" charset="0"/>
                <a:sym typeface="Wingdings" charset="0"/>
              </a:rPr>
              <a:t>.     </a:t>
            </a:r>
          </a:p>
          <a:p>
            <a:r>
              <a:rPr lang="en-US" altLang="ja-JP" sz="1800" b="1">
                <a:latin typeface="Calibri" charset="0"/>
                <a:sym typeface="Wingdings" charset="0"/>
              </a:rPr>
              <a:t>										</a:t>
            </a:r>
            <a:r>
              <a:rPr lang="en-US" altLang="ja-JP" sz="1800">
                <a:solidFill>
                  <a:srgbClr val="FFFAE7"/>
                </a:solidFill>
                <a:latin typeface="Calibri" charset="0"/>
              </a:rPr>
              <a:t>S. Takeuchi </a:t>
            </a:r>
            <a:r>
              <a:rPr lang="en-US" altLang="ja-JP" sz="1800" i="1">
                <a:solidFill>
                  <a:srgbClr val="FFFAE7"/>
                </a:solidFill>
                <a:latin typeface="Calibri" charset="0"/>
              </a:rPr>
              <a:t>et al.</a:t>
            </a:r>
            <a:r>
              <a:rPr lang="en-US" altLang="ja-JP" sz="1800">
                <a:solidFill>
                  <a:srgbClr val="FFFAE7"/>
                </a:solidFill>
                <a:latin typeface="Calibri" charset="0"/>
              </a:rPr>
              <a:t> PRC79 (2009) 054319 </a:t>
            </a:r>
            <a:endParaRPr lang="ja-JP" altLang="en-US" sz="1800">
              <a:solidFill>
                <a:srgbClr val="FFFAE7"/>
              </a:solidFill>
              <a:latin typeface="Calibri" charset="0"/>
            </a:endParaRPr>
          </a:p>
          <a:p>
            <a:endParaRPr lang="ja-JP" altLang="en-US" sz="1800">
              <a:latin typeface="Calibri" charset="0"/>
            </a:endParaRPr>
          </a:p>
        </p:txBody>
      </p:sp>
      <p:sp>
        <p:nvSpPr>
          <p:cNvPr id="56335" name="テキスト ボックス 22"/>
          <p:cNvSpPr txBox="1">
            <a:spLocks noChangeArrowheads="1"/>
          </p:cNvSpPr>
          <p:nvPr/>
        </p:nvSpPr>
        <p:spPr bwMode="auto">
          <a:xfrm>
            <a:off x="2654300" y="685800"/>
            <a:ext cx="287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FFFF"/>
                </a:solidFill>
                <a:latin typeface="Calibri" charset="0"/>
                <a:sym typeface="Wingdings" charset="0"/>
              </a:rPr>
              <a:t></a:t>
            </a:r>
            <a:r>
              <a:rPr lang="en-US" altLang="ja-JP" sz="1800">
                <a:solidFill>
                  <a:srgbClr val="FFFFFF"/>
                </a:solidFill>
                <a:latin typeface="Calibri" charset="0"/>
                <a:sym typeface="Wingdings" charset="0"/>
              </a:rPr>
              <a:t> (p,p’) </a:t>
            </a:r>
            <a:r>
              <a:rPr lang="en-US" altLang="ja-JP" sz="1800">
                <a:solidFill>
                  <a:srgbClr val="FFFFFF"/>
                </a:solidFill>
                <a:latin typeface="Calibri" charset="0"/>
              </a:rPr>
              <a:t>angular distribution</a:t>
            </a:r>
            <a:endParaRPr lang="ja-JP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6336" name="テキスト ボックス 23"/>
          <p:cNvSpPr txBox="1">
            <a:spLocks noChangeArrowheads="1"/>
          </p:cNvSpPr>
          <p:nvPr/>
        </p:nvSpPr>
        <p:spPr bwMode="auto">
          <a:xfrm>
            <a:off x="5980113" y="5761038"/>
            <a:ext cx="3201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ヒラギノ丸ゴ Pro W4" charset="0"/>
                <a:ea typeface="ヒラギノ丸ゴ Pro W4" charset="0"/>
                <a:cs typeface="ヒラギノ丸ゴ Pro W4" charset="0"/>
              </a:rPr>
              <a:t>=&gt; “soft” deformation </a:t>
            </a:r>
            <a:endParaRPr lang="en-US" altLang="ja-JP" sz="1800" i="1">
              <a:latin typeface="Helvetica" charset="0"/>
              <a:cs typeface="Helvetica" charset="0"/>
            </a:endParaRPr>
          </a:p>
          <a:p>
            <a:r>
              <a:rPr lang="en-US" altLang="ja-JP" sz="1800" i="1">
                <a:latin typeface="Helvetica" charset="0"/>
                <a:cs typeface="Helvetica" charset="0"/>
              </a:rPr>
              <a:t>   c.f. R </a:t>
            </a:r>
            <a:r>
              <a:rPr lang="en-US" altLang="ja-JP" sz="1800">
                <a:latin typeface="Helvetica" charset="0"/>
                <a:cs typeface="Helvetica" charset="0"/>
              </a:rPr>
              <a:t>= 3.1 (~3.33) for </a:t>
            </a:r>
            <a:r>
              <a:rPr lang="en-US" altLang="ja-JP" sz="1800" baseline="30000">
                <a:latin typeface="Helvetica" charset="0"/>
                <a:cs typeface="Helvetica" charset="0"/>
              </a:rPr>
              <a:t>34</a:t>
            </a:r>
            <a:r>
              <a:rPr lang="en-US" altLang="ja-JP" sz="1800">
                <a:latin typeface="Helvetica" charset="0"/>
                <a:cs typeface="Helvetica" charset="0"/>
              </a:rPr>
              <a:t>Mg</a:t>
            </a:r>
            <a:endParaRPr lang="ja-JP" altLang="en-US" sz="1800">
              <a:latin typeface="Helvetica" charset="0"/>
              <a:cs typeface="Helvetica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Nov 2012</a:t>
            </a: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EMMI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099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3" name="Group 2"/>
          <p:cNvGrpSpPr>
            <a:grpSpLocks/>
          </p:cNvGrpSpPr>
          <p:nvPr/>
        </p:nvGrpSpPr>
        <p:grpSpPr bwMode="auto">
          <a:xfrm>
            <a:off x="696913" y="493713"/>
            <a:ext cx="8316912" cy="6364287"/>
            <a:chOff x="439" y="124"/>
            <a:chExt cx="5239" cy="4009"/>
          </a:xfrm>
        </p:grpSpPr>
        <p:sp>
          <p:nvSpPr>
            <p:cNvPr id="237571" name="Freeform 3"/>
            <p:cNvSpPr>
              <a:spLocks noChangeAspect="1"/>
            </p:cNvSpPr>
            <p:nvPr/>
          </p:nvSpPr>
          <p:spPr bwMode="auto">
            <a:xfrm>
              <a:off x="838" y="466"/>
              <a:ext cx="3425" cy="2815"/>
            </a:xfrm>
            <a:custGeom>
              <a:avLst/>
              <a:gdLst/>
              <a:ahLst/>
              <a:cxnLst>
                <a:cxn ang="0">
                  <a:pos x="1018" y="0"/>
                </a:cxn>
                <a:cxn ang="0">
                  <a:pos x="3106" y="12"/>
                </a:cxn>
                <a:cxn ang="0">
                  <a:pos x="4096" y="2208"/>
                </a:cxn>
                <a:cxn ang="0">
                  <a:pos x="0" y="2196"/>
                </a:cxn>
                <a:cxn ang="0">
                  <a:pos x="1018" y="0"/>
                </a:cxn>
              </a:cxnLst>
              <a:rect l="0" t="0" r="r" b="b"/>
              <a:pathLst>
                <a:path w="4096" h="2214">
                  <a:moveTo>
                    <a:pt x="1018" y="0"/>
                  </a:moveTo>
                  <a:cubicBezTo>
                    <a:pt x="1283" y="2"/>
                    <a:pt x="2579" y="6"/>
                    <a:pt x="3106" y="12"/>
                  </a:cubicBezTo>
                  <a:cubicBezTo>
                    <a:pt x="3232" y="1326"/>
                    <a:pt x="3610" y="2112"/>
                    <a:pt x="4096" y="2208"/>
                  </a:cubicBezTo>
                  <a:cubicBezTo>
                    <a:pt x="950" y="2190"/>
                    <a:pt x="2316" y="2214"/>
                    <a:pt x="0" y="2196"/>
                  </a:cubicBezTo>
                  <a:cubicBezTo>
                    <a:pt x="646" y="1812"/>
                    <a:pt x="910" y="1230"/>
                    <a:pt x="101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9EC">
                    <a:alpha val="6000"/>
                  </a:srgbClr>
                </a:gs>
                <a:gs pos="50000">
                  <a:srgbClr val="FF66CC">
                    <a:alpha val="48000"/>
                  </a:srgbClr>
                </a:gs>
                <a:gs pos="100000">
                  <a:srgbClr val="FFD9EC">
                    <a:alpha val="6000"/>
                  </a:srgbClr>
                </a:gs>
              </a:gsLst>
              <a:lin ang="0" scaled="1"/>
            </a:gradFill>
            <a:ln w="31750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ja-JP" altLang="en-US" sz="2400">
                <a:solidFill>
                  <a:srgbClr val="000000"/>
                </a:solidFill>
                <a:latin typeface="Helvetica" charset="0"/>
                <a:ea typeface="Osaka" charset="-128"/>
                <a:cs typeface="Osaka" charset="-128"/>
              </a:endParaRPr>
            </a:p>
          </p:txBody>
        </p:sp>
        <p:sp>
          <p:nvSpPr>
            <p:cNvPr id="237572" name="Freeform 4"/>
            <p:cNvSpPr>
              <a:spLocks noChangeAspect="1"/>
            </p:cNvSpPr>
            <p:nvPr/>
          </p:nvSpPr>
          <p:spPr bwMode="auto">
            <a:xfrm>
              <a:off x="1652" y="879"/>
              <a:ext cx="1879" cy="515"/>
            </a:xfrm>
            <a:custGeom>
              <a:avLst/>
              <a:gdLst/>
              <a:ahLst/>
              <a:cxnLst>
                <a:cxn ang="0">
                  <a:pos x="0" y="473"/>
                </a:cxn>
                <a:cxn ang="0">
                  <a:pos x="2824" y="605"/>
                </a:cxn>
                <a:cxn ang="0">
                  <a:pos x="5614" y="1461"/>
                </a:cxn>
                <a:cxn ang="0">
                  <a:pos x="5564" y="972"/>
                </a:cxn>
                <a:cxn ang="0">
                  <a:pos x="3492" y="427"/>
                </a:cxn>
                <a:cxn ang="0">
                  <a:pos x="5483" y="420"/>
                </a:cxn>
                <a:cxn ang="0">
                  <a:pos x="5440" y="7"/>
                </a:cxn>
                <a:cxn ang="0">
                  <a:pos x="2849" y="100"/>
                </a:cxn>
                <a:cxn ang="0">
                  <a:pos x="18" y="62"/>
                </a:cxn>
                <a:cxn ang="0">
                  <a:pos x="0" y="473"/>
                </a:cxn>
              </a:cxnLst>
              <a:rect l="0" t="0" r="r" b="b"/>
              <a:pathLst>
                <a:path w="5650" h="1461">
                  <a:moveTo>
                    <a:pt x="0" y="473"/>
                  </a:moveTo>
                  <a:cubicBezTo>
                    <a:pt x="622" y="519"/>
                    <a:pt x="1876" y="437"/>
                    <a:pt x="2824" y="605"/>
                  </a:cubicBezTo>
                  <a:cubicBezTo>
                    <a:pt x="3760" y="770"/>
                    <a:pt x="5157" y="1399"/>
                    <a:pt x="5614" y="1461"/>
                  </a:cubicBezTo>
                  <a:cubicBezTo>
                    <a:pt x="5550" y="1132"/>
                    <a:pt x="5650" y="1340"/>
                    <a:pt x="5564" y="972"/>
                  </a:cubicBezTo>
                  <a:cubicBezTo>
                    <a:pt x="5246" y="806"/>
                    <a:pt x="3532" y="522"/>
                    <a:pt x="3492" y="427"/>
                  </a:cubicBezTo>
                  <a:cubicBezTo>
                    <a:pt x="3478" y="335"/>
                    <a:pt x="5158" y="490"/>
                    <a:pt x="5483" y="420"/>
                  </a:cubicBezTo>
                  <a:cubicBezTo>
                    <a:pt x="5458" y="236"/>
                    <a:pt x="5467" y="217"/>
                    <a:pt x="5440" y="7"/>
                  </a:cubicBezTo>
                  <a:cubicBezTo>
                    <a:pt x="4720" y="62"/>
                    <a:pt x="3753" y="91"/>
                    <a:pt x="2849" y="100"/>
                  </a:cubicBezTo>
                  <a:cubicBezTo>
                    <a:pt x="1945" y="109"/>
                    <a:pt x="493" y="0"/>
                    <a:pt x="18" y="62"/>
                  </a:cubicBezTo>
                  <a:cubicBezTo>
                    <a:pt x="9" y="236"/>
                    <a:pt x="9" y="299"/>
                    <a:pt x="0" y="47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>
                    <a:gamma/>
                    <a:tint val="57255"/>
                    <a:invGamma/>
                    <a:alpha val="14000"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tint val="57255"/>
                    <a:invGamma/>
                    <a:alpha val="14000"/>
                  </a:srgbClr>
                </a:gs>
              </a:gsLst>
              <a:lin ang="0" scaled="1"/>
            </a:gradFill>
            <a:ln w="28575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ja-JP" altLang="en-US" sz="2400">
                <a:solidFill>
                  <a:srgbClr val="000000"/>
                </a:solidFill>
                <a:latin typeface="Helvetica" charset="0"/>
                <a:ea typeface="Osaka" charset="-128"/>
                <a:cs typeface="Osaka" charset="-128"/>
              </a:endParaRPr>
            </a:p>
          </p:txBody>
        </p:sp>
        <p:sp>
          <p:nvSpPr>
            <p:cNvPr id="237573" name="Freeform 5"/>
            <p:cNvSpPr>
              <a:spLocks noChangeAspect="1"/>
            </p:cNvSpPr>
            <p:nvPr/>
          </p:nvSpPr>
          <p:spPr bwMode="auto">
            <a:xfrm>
              <a:off x="835" y="491"/>
              <a:ext cx="2509" cy="2819"/>
            </a:xfrm>
            <a:custGeom>
              <a:avLst/>
              <a:gdLst/>
              <a:ahLst/>
              <a:cxnLst>
                <a:cxn ang="0">
                  <a:pos x="1343" y="0"/>
                </a:cxn>
                <a:cxn ang="0">
                  <a:pos x="1734" y="2"/>
                </a:cxn>
                <a:cxn ang="0">
                  <a:pos x="3000" y="2262"/>
                </a:cxn>
                <a:cxn ang="0">
                  <a:pos x="0" y="2280"/>
                </a:cxn>
                <a:cxn ang="0">
                  <a:pos x="1343" y="0"/>
                </a:cxn>
              </a:cxnLst>
              <a:rect l="0" t="0" r="r" b="b"/>
              <a:pathLst>
                <a:path w="3000" h="2298">
                  <a:moveTo>
                    <a:pt x="1343" y="0"/>
                  </a:moveTo>
                  <a:cubicBezTo>
                    <a:pt x="1506" y="2"/>
                    <a:pt x="1422" y="6"/>
                    <a:pt x="1734" y="2"/>
                  </a:cubicBezTo>
                  <a:cubicBezTo>
                    <a:pt x="1848" y="1872"/>
                    <a:pt x="2418" y="2136"/>
                    <a:pt x="3000" y="2262"/>
                  </a:cubicBezTo>
                  <a:cubicBezTo>
                    <a:pt x="1068" y="2244"/>
                    <a:pt x="1422" y="2298"/>
                    <a:pt x="0" y="2280"/>
                  </a:cubicBezTo>
                  <a:cubicBezTo>
                    <a:pt x="1152" y="2268"/>
                    <a:pt x="1277" y="1230"/>
                    <a:pt x="134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89999"/>
                  </a:schemeClr>
                </a:gs>
                <a:gs pos="50000">
                  <a:srgbClr val="0F00CC">
                    <a:alpha val="49001"/>
                  </a:srgbClr>
                </a:gs>
                <a:gs pos="100000">
                  <a:schemeClr val="accent1">
                    <a:alpha val="89999"/>
                  </a:schemeClr>
                </a:gs>
              </a:gsLst>
              <a:lin ang="0" scaled="1"/>
            </a:gradFill>
            <a:ln w="31750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ja-JP" altLang="en-US" sz="2400">
                <a:solidFill>
                  <a:srgbClr val="000000"/>
                </a:solidFill>
                <a:latin typeface="Helvetica" charset="0"/>
                <a:ea typeface="Osaka" charset="-128"/>
                <a:cs typeface="Osaka" charset="-128"/>
              </a:endParaRPr>
            </a:p>
          </p:txBody>
        </p:sp>
        <p:sp>
          <p:nvSpPr>
            <p:cNvPr id="100367" name="Rectangle 6"/>
            <p:cNvSpPr>
              <a:spLocks noChangeAspect="1" noChangeArrowheads="1"/>
            </p:cNvSpPr>
            <p:nvPr/>
          </p:nvSpPr>
          <p:spPr bwMode="auto">
            <a:xfrm>
              <a:off x="1708" y="491"/>
              <a:ext cx="27" cy="27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0368" name="Rectangle 7"/>
            <p:cNvSpPr>
              <a:spLocks noChangeAspect="1" noChangeArrowheads="1"/>
            </p:cNvSpPr>
            <p:nvPr/>
          </p:nvSpPr>
          <p:spPr bwMode="auto">
            <a:xfrm>
              <a:off x="2099" y="466"/>
              <a:ext cx="26" cy="281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0369" name="Freeform 8"/>
            <p:cNvSpPr>
              <a:spLocks noChangeAspect="1"/>
            </p:cNvSpPr>
            <p:nvPr/>
          </p:nvSpPr>
          <p:spPr bwMode="auto">
            <a:xfrm>
              <a:off x="837" y="2278"/>
              <a:ext cx="3466" cy="1007"/>
            </a:xfrm>
            <a:custGeom>
              <a:avLst/>
              <a:gdLst>
                <a:gd name="T0" fmla="*/ 0 w 13711"/>
                <a:gd name="T1" fmla="*/ 1 h 1925"/>
                <a:gd name="T2" fmla="*/ 0 w 13711"/>
                <a:gd name="T3" fmla="*/ 1 h 1925"/>
                <a:gd name="T4" fmla="*/ 0 w 13711"/>
                <a:gd name="T5" fmla="*/ 1 h 1925"/>
                <a:gd name="T6" fmla="*/ 0 60000 65536"/>
                <a:gd name="T7" fmla="*/ 0 60000 65536"/>
                <a:gd name="T8" fmla="*/ 0 60000 65536"/>
                <a:gd name="T9" fmla="*/ 0 w 13711"/>
                <a:gd name="T10" fmla="*/ 0 h 1925"/>
                <a:gd name="T11" fmla="*/ 13711 w 13711"/>
                <a:gd name="T12" fmla="*/ 1925 h 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11" h="1925">
                  <a:moveTo>
                    <a:pt x="0" y="1875"/>
                  </a:moveTo>
                  <a:cubicBezTo>
                    <a:pt x="1187" y="1853"/>
                    <a:pt x="2143" y="37"/>
                    <a:pt x="4994" y="19"/>
                  </a:cubicBezTo>
                  <a:cubicBezTo>
                    <a:pt x="7849" y="0"/>
                    <a:pt x="12727" y="1901"/>
                    <a:pt x="13711" y="19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0370" name="Rectangle 9"/>
            <p:cNvSpPr>
              <a:spLocks noChangeAspect="1" noChangeArrowheads="1"/>
            </p:cNvSpPr>
            <p:nvPr/>
          </p:nvSpPr>
          <p:spPr bwMode="auto">
            <a:xfrm>
              <a:off x="439" y="3262"/>
              <a:ext cx="4114" cy="42"/>
            </a:xfrm>
            <a:prstGeom prst="rect">
              <a:avLst/>
            </a:prstGeom>
            <a:gradFill rotWithShape="1">
              <a:gsLst>
                <a:gs pos="0">
                  <a:srgbClr val="3BA9ED"/>
                </a:gs>
                <a:gs pos="100000">
                  <a:srgbClr val="1135E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0371" name="WordArt 10"/>
            <p:cNvSpPr>
              <a:spLocks noChangeAspect="1" noChangeArrowheads="1" noChangeShapeType="1" noTextEdit="1"/>
            </p:cNvSpPr>
            <p:nvPr/>
          </p:nvSpPr>
          <p:spPr bwMode="auto">
            <a:xfrm rot="-2526633">
              <a:off x="838" y="2494"/>
              <a:ext cx="1137" cy="23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altLang="ja-JP" sz="16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Separation energy</a:t>
              </a:r>
              <a:endParaRPr lang="ja-JP" altLang="en-US" sz="16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0372" name="WordArt 1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4759" y="3353"/>
              <a:ext cx="919" cy="12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80"/>
                  </a:solidFill>
                  <a:latin typeface="Arial"/>
                  <a:ea typeface="Arial"/>
                  <a:cs typeface="Arial"/>
                </a:rPr>
                <a:t>Neutron star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0373" name="Rectangle 12"/>
            <p:cNvSpPr>
              <a:spLocks noChangeAspect="1" noChangeArrowheads="1"/>
            </p:cNvSpPr>
            <p:nvPr/>
          </p:nvSpPr>
          <p:spPr bwMode="auto">
            <a:xfrm>
              <a:off x="1235" y="437"/>
              <a:ext cx="2637" cy="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0374" name="Text Box 13"/>
            <p:cNvSpPr txBox="1">
              <a:spLocks noChangeAspect="1" noChangeArrowheads="1"/>
            </p:cNvSpPr>
            <p:nvPr/>
          </p:nvSpPr>
          <p:spPr bwMode="auto">
            <a:xfrm>
              <a:off x="1495" y="3057"/>
              <a:ext cx="465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256" tIns="43629" rIns="87256" bIns="43629">
              <a:spAutoFit/>
            </a:bodyPr>
            <a:lstStyle>
              <a:lvl1pPr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900" b="1">
                  <a:solidFill>
                    <a:srgbClr val="000000"/>
                  </a:solidFill>
                  <a:ea typeface="HGP創英角ｺﾞｼｯｸUB" charset="0"/>
                  <a:cs typeface="HGP創英角ｺﾞｼｯｸUB" charset="0"/>
                </a:rPr>
                <a:t>N</a:t>
              </a:r>
              <a:r>
                <a:rPr lang="ja-JP" altLang="en-US" sz="1900" b="1">
                  <a:solidFill>
                    <a:srgbClr val="000000"/>
                  </a:solidFill>
                  <a:ea typeface="HGP創英角ｺﾞｼｯｸUB" charset="0"/>
                  <a:cs typeface="HGP創英角ｺﾞｼｯｸUB" charset="0"/>
                </a:rPr>
                <a:t>＝</a:t>
              </a:r>
              <a:r>
                <a:rPr lang="en-US" altLang="ja-JP" sz="1900" b="1">
                  <a:solidFill>
                    <a:srgbClr val="000000"/>
                  </a:solidFill>
                  <a:ea typeface="HGP創英角ｺﾞｼｯｸUB" charset="0"/>
                  <a:cs typeface="HGP創英角ｺﾞｼｯｸUB" charset="0"/>
                </a:rPr>
                <a:t>Z</a:t>
              </a:r>
            </a:p>
          </p:txBody>
        </p:sp>
        <p:sp>
          <p:nvSpPr>
            <p:cNvPr id="100375" name="Text Box 14"/>
            <p:cNvSpPr txBox="1">
              <a:spLocks noChangeAspect="1" noChangeArrowheads="1"/>
            </p:cNvSpPr>
            <p:nvPr/>
          </p:nvSpPr>
          <p:spPr bwMode="auto">
            <a:xfrm>
              <a:off x="1906" y="3056"/>
              <a:ext cx="566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256" tIns="43629" rIns="87256" bIns="43629">
              <a:spAutoFit/>
            </a:bodyPr>
            <a:lstStyle>
              <a:lvl1pPr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900" b="1">
                  <a:solidFill>
                    <a:srgbClr val="000000"/>
                  </a:solidFill>
                  <a:ea typeface="HGP創英角ｺﾞｼｯｸUB" charset="0"/>
                  <a:cs typeface="HGP創英角ｺﾞｼｯｸUB" charset="0"/>
                </a:rPr>
                <a:t>Stable</a:t>
              </a:r>
            </a:p>
          </p:txBody>
        </p:sp>
        <p:grpSp>
          <p:nvGrpSpPr>
            <p:cNvPr id="100376" name="Group 15"/>
            <p:cNvGrpSpPr>
              <a:grpSpLocks/>
            </p:cNvGrpSpPr>
            <p:nvPr/>
          </p:nvGrpSpPr>
          <p:grpSpPr bwMode="auto">
            <a:xfrm>
              <a:off x="1824" y="3935"/>
              <a:ext cx="1590" cy="198"/>
              <a:chOff x="6761" y="12270"/>
              <a:chExt cx="5259" cy="620"/>
            </a:xfrm>
          </p:grpSpPr>
          <p:sp>
            <p:nvSpPr>
              <p:cNvPr id="10043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6761" y="12270"/>
                <a:ext cx="3321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7256" tIns="43629" rIns="87256" bIns="43629">
                <a:spAutoFit/>
              </a:bodyPr>
              <a:lstStyle>
                <a:lvl1pPr defTabSz="8731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731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8731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8731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8731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8731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8731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8731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873125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500" b="1">
                    <a:solidFill>
                      <a:srgbClr val="000000"/>
                    </a:solidFill>
                    <a:ea typeface="HGP創英角ｺﾞｼｯｸUB" charset="0"/>
                    <a:cs typeface="HGP創英角ｺﾞｼｯｸUB" charset="0"/>
                  </a:rPr>
                  <a:t>Neutron excess</a:t>
                </a:r>
              </a:p>
            </p:txBody>
          </p:sp>
          <p:sp>
            <p:nvSpPr>
              <p:cNvPr id="100431" name="AutoShape 17"/>
              <p:cNvSpPr>
                <a:spLocks noChangeAspect="1" noChangeArrowheads="1"/>
              </p:cNvSpPr>
              <p:nvPr/>
            </p:nvSpPr>
            <p:spPr bwMode="auto">
              <a:xfrm rot="5400000">
                <a:off x="11065" y="11906"/>
                <a:ext cx="534" cy="1377"/>
              </a:xfrm>
              <a:prstGeom prst="upArrow">
                <a:avLst>
                  <a:gd name="adj1" fmla="val 50000"/>
                  <a:gd name="adj2" fmla="val 6446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0377" name="AutoShape 18"/>
            <p:cNvSpPr>
              <a:spLocks noChangeAspect="1" noChangeArrowheads="1"/>
            </p:cNvSpPr>
            <p:nvPr/>
          </p:nvSpPr>
          <p:spPr bwMode="auto">
            <a:xfrm>
              <a:off x="642" y="807"/>
              <a:ext cx="171" cy="417"/>
            </a:xfrm>
            <a:prstGeom prst="upArrow">
              <a:avLst>
                <a:gd name="adj1" fmla="val 50000"/>
                <a:gd name="adj2" fmla="val 609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0378" name="Text Box 19"/>
            <p:cNvSpPr txBox="1">
              <a:spLocks noChangeAspect="1" noChangeArrowheads="1"/>
            </p:cNvSpPr>
            <p:nvPr/>
          </p:nvSpPr>
          <p:spPr bwMode="auto">
            <a:xfrm>
              <a:off x="596" y="1362"/>
              <a:ext cx="254" cy="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87256" tIns="43629" rIns="87256" bIns="43629">
              <a:spAutoFit/>
            </a:bodyPr>
            <a:lstStyle>
              <a:lvl1pPr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500" b="1" dirty="0">
                  <a:solidFill>
                    <a:srgbClr val="000000"/>
                  </a:solidFill>
                  <a:ea typeface="HGP創英角ｺﾞｼｯｸUB" charset="0"/>
                  <a:cs typeface="HGP創英角ｺﾞｼｯｸUB" charset="0"/>
                </a:rPr>
                <a:t>Excitation energy</a:t>
              </a:r>
            </a:p>
          </p:txBody>
        </p:sp>
        <p:sp>
          <p:nvSpPr>
            <p:cNvPr id="100379" name="Text Box 20"/>
            <p:cNvSpPr txBox="1">
              <a:spLocks noChangeAspect="1" noChangeArrowheads="1"/>
            </p:cNvSpPr>
            <p:nvPr/>
          </p:nvSpPr>
          <p:spPr bwMode="auto">
            <a:xfrm>
              <a:off x="548" y="3057"/>
              <a:ext cx="465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256" tIns="43629" rIns="87256" bIns="43629">
              <a:spAutoFit/>
            </a:bodyPr>
            <a:lstStyle>
              <a:lvl1pPr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900" b="1">
                  <a:solidFill>
                    <a:srgbClr val="000000"/>
                  </a:solidFill>
                  <a:ea typeface="HGP創英角ｺﾞｼｯｸUB" charset="0"/>
                  <a:cs typeface="HGP創英角ｺﾞｼｯｸUB" charset="0"/>
                </a:rPr>
                <a:t>N</a:t>
              </a:r>
              <a:r>
                <a:rPr lang="ja-JP" altLang="en-US" sz="1900" b="1">
                  <a:solidFill>
                    <a:srgbClr val="000000"/>
                  </a:solidFill>
                  <a:ea typeface="HGP創英角ｺﾞｼｯｸUB" charset="0"/>
                  <a:cs typeface="HGP創英角ｺﾞｼｯｸUB" charset="0"/>
                </a:rPr>
                <a:t>＜</a:t>
              </a:r>
              <a:r>
                <a:rPr lang="en-US" altLang="ja-JP" sz="1900" b="1">
                  <a:solidFill>
                    <a:srgbClr val="000000"/>
                  </a:solidFill>
                  <a:ea typeface="HGP創英角ｺﾞｼｯｸUB" charset="0"/>
                  <a:cs typeface="HGP創英角ｺﾞｼｯｸUB" charset="0"/>
                </a:rPr>
                <a:t>Z</a:t>
              </a:r>
            </a:p>
          </p:txBody>
        </p:sp>
        <p:sp>
          <p:nvSpPr>
            <p:cNvPr id="100380" name="Text Box 21"/>
            <p:cNvSpPr txBox="1">
              <a:spLocks noChangeAspect="1" noChangeArrowheads="1"/>
            </p:cNvSpPr>
            <p:nvPr/>
          </p:nvSpPr>
          <p:spPr bwMode="auto">
            <a:xfrm>
              <a:off x="4169" y="3056"/>
              <a:ext cx="45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256" tIns="43629" rIns="87256" bIns="43629">
              <a:spAutoFit/>
            </a:bodyPr>
            <a:lstStyle>
              <a:lvl1pPr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731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73125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900" b="1">
                  <a:solidFill>
                    <a:srgbClr val="000000"/>
                  </a:solidFill>
                  <a:ea typeface="HGP創英角ｺﾞｼｯｸUB" charset="0"/>
                  <a:cs typeface="HGP創英角ｺﾞｼｯｸUB" charset="0"/>
                </a:rPr>
                <a:t>N≫Z</a:t>
              </a:r>
            </a:p>
          </p:txBody>
        </p:sp>
        <p:sp>
          <p:nvSpPr>
            <p:cNvPr id="100381" name="WordArt 22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480" y="2478"/>
              <a:ext cx="1688" cy="2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/>
                  <a:ea typeface="Arial"/>
                  <a:cs typeface="Arial"/>
                </a:rPr>
                <a:t>Disappearance/Appearance</a:t>
              </a:r>
            </a:p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/>
                  <a:ea typeface="Arial"/>
                  <a:cs typeface="Arial"/>
                </a:rPr>
                <a:t>     of magicity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0382" name="AutoShape 23"/>
            <p:cNvSpPr>
              <a:spLocks noChangeAspect="1" noChangeArrowheads="1"/>
            </p:cNvSpPr>
            <p:nvPr/>
          </p:nvSpPr>
          <p:spPr bwMode="auto">
            <a:xfrm>
              <a:off x="2392" y="1548"/>
              <a:ext cx="834" cy="1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67 w 21600"/>
                <a:gd name="T13" fmla="*/ 4508 h 21600"/>
                <a:gd name="T14" fmla="*/ 19036 w 21600"/>
                <a:gd name="T15" fmla="*/ 17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250" y="0"/>
                  </a:moveTo>
                  <a:lnTo>
                    <a:pt x="17250" y="4447"/>
                  </a:lnTo>
                  <a:lnTo>
                    <a:pt x="3375" y="4447"/>
                  </a:lnTo>
                  <a:lnTo>
                    <a:pt x="3375" y="17153"/>
                  </a:lnTo>
                  <a:lnTo>
                    <a:pt x="17250" y="17153"/>
                  </a:lnTo>
                  <a:lnTo>
                    <a:pt x="17250" y="21600"/>
                  </a:lnTo>
                  <a:lnTo>
                    <a:pt x="21600" y="10800"/>
                  </a:lnTo>
                  <a:lnTo>
                    <a:pt x="17250" y="0"/>
                  </a:lnTo>
                  <a:close/>
                </a:path>
                <a:path w="21600" h="21600">
                  <a:moveTo>
                    <a:pt x="1350" y="4447"/>
                  </a:moveTo>
                  <a:lnTo>
                    <a:pt x="1350" y="17153"/>
                  </a:lnTo>
                  <a:lnTo>
                    <a:pt x="2700" y="17153"/>
                  </a:lnTo>
                  <a:lnTo>
                    <a:pt x="2700" y="4447"/>
                  </a:lnTo>
                  <a:lnTo>
                    <a:pt x="1350" y="4447"/>
                  </a:lnTo>
                  <a:close/>
                </a:path>
                <a:path w="21600" h="21600">
                  <a:moveTo>
                    <a:pt x="0" y="4447"/>
                  </a:moveTo>
                  <a:lnTo>
                    <a:pt x="0" y="17153"/>
                  </a:lnTo>
                  <a:lnTo>
                    <a:pt x="675" y="17153"/>
                  </a:lnTo>
                  <a:lnTo>
                    <a:pt x="675" y="4447"/>
                  </a:lnTo>
                  <a:lnTo>
                    <a:pt x="0" y="4447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0383" name="AutoShape 24"/>
            <p:cNvSpPr>
              <a:spLocks noChangeAspect="1" noChangeArrowheads="1"/>
            </p:cNvSpPr>
            <p:nvPr/>
          </p:nvSpPr>
          <p:spPr bwMode="auto">
            <a:xfrm flipH="1">
              <a:off x="1538" y="1548"/>
              <a:ext cx="341" cy="1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57 w 21600"/>
                <a:gd name="T13" fmla="*/ 4320 h 21600"/>
                <a:gd name="T14" fmla="*/ 17863 w 21600"/>
                <a:gd name="T15" fmla="*/ 172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352" y="0"/>
                  </a:moveTo>
                  <a:lnTo>
                    <a:pt x="15352" y="4288"/>
                  </a:lnTo>
                  <a:lnTo>
                    <a:pt x="3375" y="4288"/>
                  </a:lnTo>
                  <a:lnTo>
                    <a:pt x="3375" y="17312"/>
                  </a:lnTo>
                  <a:lnTo>
                    <a:pt x="15352" y="17312"/>
                  </a:lnTo>
                  <a:lnTo>
                    <a:pt x="15352" y="21600"/>
                  </a:lnTo>
                  <a:lnTo>
                    <a:pt x="21600" y="10800"/>
                  </a:lnTo>
                  <a:lnTo>
                    <a:pt x="15352" y="0"/>
                  </a:lnTo>
                  <a:close/>
                </a:path>
                <a:path w="21600" h="21600">
                  <a:moveTo>
                    <a:pt x="1350" y="4288"/>
                  </a:moveTo>
                  <a:lnTo>
                    <a:pt x="1350" y="17312"/>
                  </a:lnTo>
                  <a:lnTo>
                    <a:pt x="2700" y="17312"/>
                  </a:lnTo>
                  <a:lnTo>
                    <a:pt x="2700" y="4288"/>
                  </a:lnTo>
                  <a:lnTo>
                    <a:pt x="1350" y="4288"/>
                  </a:lnTo>
                  <a:close/>
                </a:path>
                <a:path w="21600" h="21600">
                  <a:moveTo>
                    <a:pt x="0" y="4288"/>
                  </a:moveTo>
                  <a:lnTo>
                    <a:pt x="0" y="17312"/>
                  </a:lnTo>
                  <a:lnTo>
                    <a:pt x="675" y="17312"/>
                  </a:lnTo>
                  <a:lnTo>
                    <a:pt x="675" y="4288"/>
                  </a:lnTo>
                  <a:lnTo>
                    <a:pt x="0" y="428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0384" name="WordArt 25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139" y="124"/>
              <a:ext cx="741" cy="1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ea typeface="Arial"/>
                  <a:cs typeface="Arial"/>
                </a:rPr>
                <a:t>Gas phase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0385" name="AutoShape 26"/>
            <p:cNvSpPr>
              <a:spLocks noChangeAspect="1" noChangeArrowheads="1"/>
            </p:cNvSpPr>
            <p:nvPr/>
          </p:nvSpPr>
          <p:spPr bwMode="auto">
            <a:xfrm>
              <a:off x="2894" y="3338"/>
              <a:ext cx="590" cy="569"/>
            </a:xfrm>
            <a:prstGeom prst="irregularSeal1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FF">
                    <a:alpha val="95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CC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0386" name="WordArt 27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520" y="3566"/>
              <a:ext cx="1313" cy="1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9CC00"/>
                  </a:solidFill>
                  <a:latin typeface="Arial"/>
                  <a:ea typeface="Arial"/>
                  <a:cs typeface="Arial"/>
                </a:rPr>
                <a:t>Heavy element synthesis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37596" name="Rectangle 28"/>
            <p:cNvSpPr>
              <a:spLocks noChangeAspect="1" noChangeArrowheads="1"/>
            </p:cNvSpPr>
            <p:nvPr/>
          </p:nvSpPr>
          <p:spPr bwMode="auto">
            <a:xfrm>
              <a:off x="1230" y="503"/>
              <a:ext cx="2655" cy="644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2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>
                <a:defRPr/>
              </a:pPr>
              <a:endParaRPr lang="ja-JP" altLang="en-US" sz="2400">
                <a:solidFill>
                  <a:srgbClr val="000000"/>
                </a:solidFill>
                <a:latin typeface="Helvetica" charset="0"/>
                <a:ea typeface="Osaka" charset="-128"/>
                <a:cs typeface="Osaka" charset="-128"/>
              </a:endParaRPr>
            </a:p>
          </p:txBody>
        </p:sp>
        <p:sp>
          <p:nvSpPr>
            <p:cNvPr id="100388" name="WordArt 29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810" y="909"/>
              <a:ext cx="1206" cy="12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/>
                  <a:ea typeface="Arial"/>
                  <a:cs typeface="Arial"/>
                </a:rPr>
                <a:t>Giant resonance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00389" name="Group 30"/>
            <p:cNvGrpSpPr>
              <a:grpSpLocks noChangeAspect="1"/>
            </p:cNvGrpSpPr>
            <p:nvPr/>
          </p:nvGrpSpPr>
          <p:grpSpPr bwMode="auto">
            <a:xfrm>
              <a:off x="2030" y="1826"/>
              <a:ext cx="1155" cy="307"/>
              <a:chOff x="731" y="3067"/>
              <a:chExt cx="4009" cy="1006"/>
            </a:xfrm>
          </p:grpSpPr>
          <p:sp>
            <p:nvSpPr>
              <p:cNvPr id="100420" name="Oval 31"/>
              <p:cNvSpPr>
                <a:spLocks noChangeAspect="1" noChangeArrowheads="1"/>
              </p:cNvSpPr>
              <p:nvPr/>
            </p:nvSpPr>
            <p:spPr bwMode="auto">
              <a:xfrm>
                <a:off x="731" y="3067"/>
                <a:ext cx="4009" cy="1006"/>
              </a:xfrm>
              <a:prstGeom prst="ellipse">
                <a:avLst/>
              </a:prstGeom>
              <a:gradFill rotWithShape="1">
                <a:gsLst>
                  <a:gs pos="0">
                    <a:srgbClr val="CC66FF"/>
                  </a:gs>
                  <a:gs pos="100000">
                    <a:srgbClr val="FFFFFF">
                      <a:alpha val="39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21" name="Oval 32"/>
              <p:cNvSpPr>
                <a:spLocks noChangeAspect="1" noChangeArrowheads="1"/>
              </p:cNvSpPr>
              <p:nvPr/>
            </p:nvSpPr>
            <p:spPr bwMode="auto">
              <a:xfrm>
                <a:off x="1746" y="3385"/>
                <a:ext cx="408" cy="408"/>
              </a:xfrm>
              <a:prstGeom prst="ellipse">
                <a:avLst/>
              </a:prstGeom>
              <a:gradFill rotWithShape="1">
                <a:gsLst>
                  <a:gs pos="0">
                    <a:srgbClr val="FF66FF"/>
                  </a:gs>
                  <a:gs pos="100000">
                    <a:srgbClr val="99336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22" name="Oval 33"/>
              <p:cNvSpPr>
                <a:spLocks noChangeAspect="1" noChangeArrowheads="1"/>
              </p:cNvSpPr>
              <p:nvPr/>
            </p:nvSpPr>
            <p:spPr bwMode="auto">
              <a:xfrm>
                <a:off x="1519" y="3521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99FF"/>
                  </a:gs>
                  <a:gs pos="100000">
                    <a:srgbClr val="0033C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23" name="Oval 34"/>
              <p:cNvSpPr>
                <a:spLocks noChangeAspect="1" noChangeArrowheads="1"/>
              </p:cNvSpPr>
              <p:nvPr/>
            </p:nvSpPr>
            <p:spPr bwMode="auto">
              <a:xfrm>
                <a:off x="2517" y="3385"/>
                <a:ext cx="408" cy="408"/>
              </a:xfrm>
              <a:prstGeom prst="ellipse">
                <a:avLst/>
              </a:prstGeom>
              <a:gradFill rotWithShape="1">
                <a:gsLst>
                  <a:gs pos="0">
                    <a:srgbClr val="FF66FF"/>
                  </a:gs>
                  <a:gs pos="100000">
                    <a:srgbClr val="99336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24" name="Oval 35"/>
              <p:cNvSpPr>
                <a:spLocks noChangeAspect="1" noChangeArrowheads="1"/>
              </p:cNvSpPr>
              <p:nvPr/>
            </p:nvSpPr>
            <p:spPr bwMode="auto">
              <a:xfrm>
                <a:off x="3288" y="3385"/>
                <a:ext cx="408" cy="408"/>
              </a:xfrm>
              <a:prstGeom prst="ellipse">
                <a:avLst/>
              </a:prstGeom>
              <a:gradFill rotWithShape="1">
                <a:gsLst>
                  <a:gs pos="0">
                    <a:srgbClr val="FF66FF"/>
                  </a:gs>
                  <a:gs pos="100000">
                    <a:srgbClr val="99336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25" name="Oval 36"/>
              <p:cNvSpPr>
                <a:spLocks noChangeAspect="1" noChangeArrowheads="1"/>
              </p:cNvSpPr>
              <p:nvPr/>
            </p:nvSpPr>
            <p:spPr bwMode="auto">
              <a:xfrm>
                <a:off x="2268" y="3385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99FF"/>
                  </a:gs>
                  <a:gs pos="100000">
                    <a:srgbClr val="0033C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26" name="Oval 37"/>
              <p:cNvSpPr>
                <a:spLocks noChangeAspect="1" noChangeArrowheads="1"/>
              </p:cNvSpPr>
              <p:nvPr/>
            </p:nvSpPr>
            <p:spPr bwMode="auto">
              <a:xfrm>
                <a:off x="2268" y="3635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99FF"/>
                  </a:gs>
                  <a:gs pos="100000">
                    <a:srgbClr val="0033C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27" name="Oval 38"/>
              <p:cNvSpPr>
                <a:spLocks noChangeAspect="1" noChangeArrowheads="1"/>
              </p:cNvSpPr>
              <p:nvPr/>
            </p:nvSpPr>
            <p:spPr bwMode="auto">
              <a:xfrm>
                <a:off x="3016" y="3385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99FF"/>
                  </a:gs>
                  <a:gs pos="100000">
                    <a:srgbClr val="0033C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28" name="Oval 39"/>
              <p:cNvSpPr>
                <a:spLocks noChangeAspect="1" noChangeArrowheads="1"/>
              </p:cNvSpPr>
              <p:nvPr/>
            </p:nvSpPr>
            <p:spPr bwMode="auto">
              <a:xfrm>
                <a:off x="3016" y="3635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99FF"/>
                  </a:gs>
                  <a:gs pos="100000">
                    <a:srgbClr val="0033C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29" name="Oval 40"/>
              <p:cNvSpPr>
                <a:spLocks noChangeAspect="1" noChangeArrowheads="1"/>
              </p:cNvSpPr>
              <p:nvPr/>
            </p:nvSpPr>
            <p:spPr bwMode="auto">
              <a:xfrm>
                <a:off x="3833" y="3521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99FF"/>
                  </a:gs>
                  <a:gs pos="100000">
                    <a:srgbClr val="0033C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0390" name="WordArt 4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237" y="1913"/>
              <a:ext cx="1357" cy="1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/>
                  <a:ea typeface="Arial"/>
                  <a:cs typeface="Arial"/>
                </a:rPr>
                <a:t>Cluster correlation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00391" name="Group 42"/>
            <p:cNvGrpSpPr>
              <a:grpSpLocks/>
            </p:cNvGrpSpPr>
            <p:nvPr/>
          </p:nvGrpSpPr>
          <p:grpSpPr bwMode="auto">
            <a:xfrm>
              <a:off x="3099" y="2131"/>
              <a:ext cx="546" cy="438"/>
              <a:chOff x="3099" y="2131"/>
              <a:chExt cx="546" cy="438"/>
            </a:xfrm>
          </p:grpSpPr>
          <p:sp>
            <p:nvSpPr>
              <p:cNvPr id="100417" name="Oval 43"/>
              <p:cNvSpPr>
                <a:spLocks noChangeAspect="1" noChangeArrowheads="1"/>
              </p:cNvSpPr>
              <p:nvPr/>
            </p:nvSpPr>
            <p:spPr bwMode="auto">
              <a:xfrm>
                <a:off x="3099" y="2131"/>
                <a:ext cx="546" cy="4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C99FF"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74295" tIns="8890" rIns="74295" bIns="8890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18" name="Oval 44"/>
              <p:cNvSpPr>
                <a:spLocks noChangeAspect="1" noChangeArrowheads="1"/>
              </p:cNvSpPr>
              <p:nvPr/>
            </p:nvSpPr>
            <p:spPr bwMode="auto">
              <a:xfrm>
                <a:off x="3169" y="2222"/>
                <a:ext cx="237" cy="251"/>
              </a:xfrm>
              <a:prstGeom prst="ellipse">
                <a:avLst/>
              </a:prstGeom>
              <a:gradFill rotWithShape="1">
                <a:gsLst>
                  <a:gs pos="0">
                    <a:srgbClr val="3333CC"/>
                  </a:gs>
                  <a:gs pos="100000">
                    <a:srgbClr val="9900FF">
                      <a:alpha val="40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74295" tIns="8890" rIns="74295" bIns="8890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19" name="Line 45"/>
              <p:cNvSpPr>
                <a:spLocks noChangeAspect="1" noChangeShapeType="1"/>
              </p:cNvSpPr>
              <p:nvPr/>
            </p:nvSpPr>
            <p:spPr bwMode="auto">
              <a:xfrm>
                <a:off x="3301" y="2350"/>
                <a:ext cx="160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prstDash val="sysDot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0392" name="Group 46"/>
            <p:cNvGrpSpPr>
              <a:grpSpLocks noChangeAspect="1"/>
            </p:cNvGrpSpPr>
            <p:nvPr/>
          </p:nvGrpSpPr>
          <p:grpSpPr bwMode="auto">
            <a:xfrm rot="-1607977">
              <a:off x="2414" y="2785"/>
              <a:ext cx="378" cy="280"/>
              <a:chOff x="7643" y="10301"/>
              <a:chExt cx="1497" cy="1043"/>
            </a:xfrm>
          </p:grpSpPr>
          <p:sp>
            <p:nvSpPr>
              <p:cNvPr id="100415" name="Oval 47"/>
              <p:cNvSpPr>
                <a:spLocks noChangeAspect="1" noChangeArrowheads="1"/>
              </p:cNvSpPr>
              <p:nvPr/>
            </p:nvSpPr>
            <p:spPr bwMode="auto">
              <a:xfrm>
                <a:off x="7643" y="10301"/>
                <a:ext cx="1497" cy="1043"/>
              </a:xfrm>
              <a:prstGeom prst="ellipse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A7D1D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16" name="Oval 48"/>
              <p:cNvSpPr>
                <a:spLocks noChangeAspect="1" noChangeArrowheads="1"/>
              </p:cNvSpPr>
              <p:nvPr/>
            </p:nvSpPr>
            <p:spPr bwMode="auto">
              <a:xfrm>
                <a:off x="8006" y="10437"/>
                <a:ext cx="793" cy="793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9C9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0393" name="Group 49"/>
            <p:cNvGrpSpPr>
              <a:grpSpLocks noChangeAspect="1"/>
            </p:cNvGrpSpPr>
            <p:nvPr/>
          </p:nvGrpSpPr>
          <p:grpSpPr bwMode="auto">
            <a:xfrm>
              <a:off x="3758" y="3062"/>
              <a:ext cx="335" cy="347"/>
              <a:chOff x="15500" y="6937"/>
              <a:chExt cx="1328" cy="1296"/>
            </a:xfrm>
          </p:grpSpPr>
          <p:sp>
            <p:nvSpPr>
              <p:cNvPr id="100413" name="Oval 50"/>
              <p:cNvSpPr>
                <a:spLocks noChangeAspect="1" noChangeArrowheads="1"/>
              </p:cNvSpPr>
              <p:nvPr/>
            </p:nvSpPr>
            <p:spPr bwMode="auto">
              <a:xfrm>
                <a:off x="15500" y="6937"/>
                <a:ext cx="1328" cy="1296"/>
              </a:xfrm>
              <a:prstGeom prst="ellipse">
                <a:avLst/>
              </a:prstGeom>
              <a:gradFill rotWithShape="1">
                <a:gsLst>
                  <a:gs pos="0">
                    <a:srgbClr val="0000FF">
                      <a:alpha val="57001"/>
                    </a:srgb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74295" tIns="8890" rIns="74295" bIns="8890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14" name="Oval 51"/>
              <p:cNvSpPr>
                <a:spLocks noChangeAspect="1" noChangeArrowheads="1"/>
              </p:cNvSpPr>
              <p:nvPr/>
            </p:nvSpPr>
            <p:spPr bwMode="auto">
              <a:xfrm>
                <a:off x="15921" y="7348"/>
                <a:ext cx="476" cy="47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9C9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0394" name="Group 52"/>
            <p:cNvGrpSpPr>
              <a:grpSpLocks noChangeAspect="1"/>
            </p:cNvGrpSpPr>
            <p:nvPr/>
          </p:nvGrpSpPr>
          <p:grpSpPr bwMode="auto">
            <a:xfrm>
              <a:off x="3182" y="2916"/>
              <a:ext cx="246" cy="250"/>
              <a:chOff x="14946" y="7325"/>
              <a:chExt cx="975" cy="931"/>
            </a:xfrm>
          </p:grpSpPr>
          <p:sp>
            <p:nvSpPr>
              <p:cNvPr id="100411" name="Oval 53"/>
              <p:cNvSpPr>
                <a:spLocks noChangeAspect="1" noChangeArrowheads="1"/>
              </p:cNvSpPr>
              <p:nvPr/>
            </p:nvSpPr>
            <p:spPr bwMode="auto">
              <a:xfrm>
                <a:off x="14946" y="7325"/>
                <a:ext cx="975" cy="931"/>
              </a:xfrm>
              <a:prstGeom prst="ellipse">
                <a:avLst/>
              </a:prstGeom>
              <a:gradFill rotWithShape="1">
                <a:gsLst>
                  <a:gs pos="0">
                    <a:srgbClr val="0000FF">
                      <a:alpha val="57001"/>
                    </a:srgb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74295" tIns="8890" rIns="74295" bIns="8890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12" name="Oval 54"/>
              <p:cNvSpPr>
                <a:spLocks noChangeAspect="1" noChangeArrowheads="1"/>
              </p:cNvSpPr>
              <p:nvPr/>
            </p:nvSpPr>
            <p:spPr bwMode="auto">
              <a:xfrm>
                <a:off x="15072" y="7442"/>
                <a:ext cx="713" cy="713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9C9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0395" name="Freeform 55"/>
            <p:cNvSpPr>
              <a:spLocks noChangeAspect="1"/>
            </p:cNvSpPr>
            <p:nvPr/>
          </p:nvSpPr>
          <p:spPr bwMode="auto">
            <a:xfrm>
              <a:off x="1574" y="2611"/>
              <a:ext cx="1652" cy="277"/>
            </a:xfrm>
            <a:custGeom>
              <a:avLst/>
              <a:gdLst>
                <a:gd name="T0" fmla="*/ 0 w 5463"/>
                <a:gd name="T1" fmla="*/ 0 h 864"/>
                <a:gd name="T2" fmla="*/ 0 w 5463"/>
                <a:gd name="T3" fmla="*/ 0 h 864"/>
                <a:gd name="T4" fmla="*/ 0 w 5463"/>
                <a:gd name="T5" fmla="*/ 0 h 864"/>
                <a:gd name="T6" fmla="*/ 0 w 5463"/>
                <a:gd name="T7" fmla="*/ 0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63"/>
                <a:gd name="T13" fmla="*/ 0 h 864"/>
                <a:gd name="T14" fmla="*/ 5463 w 5463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63" h="864">
                  <a:moveTo>
                    <a:pt x="0" y="0"/>
                  </a:moveTo>
                  <a:lnTo>
                    <a:pt x="4004" y="0"/>
                  </a:lnTo>
                  <a:lnTo>
                    <a:pt x="4338" y="864"/>
                  </a:lnTo>
                  <a:lnTo>
                    <a:pt x="5463" y="864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00396" name="Group 56"/>
            <p:cNvGrpSpPr>
              <a:grpSpLocks/>
            </p:cNvGrpSpPr>
            <p:nvPr/>
          </p:nvGrpSpPr>
          <p:grpSpPr bwMode="auto">
            <a:xfrm>
              <a:off x="3579" y="2538"/>
              <a:ext cx="475" cy="328"/>
              <a:chOff x="3579" y="2538"/>
              <a:chExt cx="475" cy="328"/>
            </a:xfrm>
          </p:grpSpPr>
          <p:sp>
            <p:nvSpPr>
              <p:cNvPr id="100406" name="Oval 57"/>
              <p:cNvSpPr>
                <a:spLocks noChangeAspect="1" noChangeArrowheads="1"/>
              </p:cNvSpPr>
              <p:nvPr/>
            </p:nvSpPr>
            <p:spPr bwMode="auto">
              <a:xfrm>
                <a:off x="3579" y="2653"/>
                <a:ext cx="201" cy="213"/>
              </a:xfrm>
              <a:prstGeom prst="ellipse">
                <a:avLst/>
              </a:prstGeom>
              <a:gradFill rotWithShape="1">
                <a:gsLst>
                  <a:gs pos="0">
                    <a:srgbClr val="3333CC"/>
                  </a:gs>
                  <a:gs pos="100000">
                    <a:srgbClr val="9900FF">
                      <a:alpha val="40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74295" tIns="8890" rIns="74295" bIns="8890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07" name="Oval 58"/>
              <p:cNvSpPr>
                <a:spLocks noChangeAspect="1" noChangeArrowheads="1"/>
              </p:cNvSpPr>
              <p:nvPr/>
            </p:nvSpPr>
            <p:spPr bwMode="auto">
              <a:xfrm>
                <a:off x="3920" y="2538"/>
                <a:ext cx="37" cy="39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74295" tIns="8890" rIns="74295" bIns="8890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08" name="Oval 59"/>
              <p:cNvSpPr>
                <a:spLocks noChangeAspect="1" noChangeArrowheads="1"/>
              </p:cNvSpPr>
              <p:nvPr/>
            </p:nvSpPr>
            <p:spPr bwMode="auto">
              <a:xfrm>
                <a:off x="4018" y="2690"/>
                <a:ext cx="36" cy="3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74295" tIns="8890" rIns="74295" bIns="8890"/>
              <a:lstStyle/>
              <a:p>
                <a:pPr defTabSz="914400"/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09" name="Line 60"/>
              <p:cNvSpPr>
                <a:spLocks noChangeAspect="1" noChangeShapeType="1"/>
              </p:cNvSpPr>
              <p:nvPr/>
            </p:nvSpPr>
            <p:spPr bwMode="auto">
              <a:xfrm flipV="1">
                <a:off x="3680" y="2641"/>
                <a:ext cx="303" cy="12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ysDot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410" name="Line 61"/>
              <p:cNvSpPr>
                <a:spLocks noChangeAspect="1" noChangeShapeType="1"/>
              </p:cNvSpPr>
              <p:nvPr/>
            </p:nvSpPr>
            <p:spPr bwMode="auto">
              <a:xfrm>
                <a:off x="3943" y="2568"/>
                <a:ext cx="86" cy="13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ysDot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0397" name="WordArt 62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4183" y="2626"/>
              <a:ext cx="1042" cy="1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/>
                  <a:ea typeface="Arial"/>
                  <a:cs typeface="Arial"/>
                </a:rPr>
                <a:t>2n correlation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0398" name="WordArt 6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758" y="2276"/>
              <a:ext cx="727" cy="11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/>
                  <a:ea typeface="Arial"/>
                  <a:cs typeface="Arial"/>
                </a:rPr>
                <a:t>Soft mode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0399" name="Line 64"/>
            <p:cNvSpPr>
              <a:spLocks noChangeAspect="1" noChangeShapeType="1"/>
            </p:cNvSpPr>
            <p:nvPr/>
          </p:nvSpPr>
          <p:spPr bwMode="auto">
            <a:xfrm>
              <a:off x="4659" y="3288"/>
              <a:ext cx="32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0400" name="Line 65"/>
            <p:cNvSpPr>
              <a:spLocks noChangeAspect="1" noChangeShapeType="1"/>
            </p:cNvSpPr>
            <p:nvPr/>
          </p:nvSpPr>
          <p:spPr bwMode="auto">
            <a:xfrm flipV="1">
              <a:off x="2476" y="295"/>
              <a:ext cx="0" cy="3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0401" name="AutoShape 66"/>
            <p:cNvSpPr>
              <a:spLocks noChangeAspect="1" noChangeArrowheads="1"/>
            </p:cNvSpPr>
            <p:nvPr/>
          </p:nvSpPr>
          <p:spPr bwMode="auto">
            <a:xfrm>
              <a:off x="904" y="3411"/>
              <a:ext cx="432" cy="416"/>
            </a:xfrm>
            <a:prstGeom prst="irregularSeal1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6600">
                    <a:alpha val="95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0402" name="WordArt 67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439" y="3566"/>
              <a:ext cx="1385" cy="1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9CC00"/>
                  </a:solidFill>
                  <a:latin typeface="Arial"/>
                  <a:ea typeface="Arial"/>
                  <a:cs typeface="Arial"/>
                </a:rPr>
                <a:t>Explosive hydrogen burning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0403" name="WordArt 68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379" y="3190"/>
              <a:ext cx="351" cy="1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/>
                  <a:ea typeface="Arial"/>
                  <a:cs typeface="Arial"/>
                </a:rPr>
                <a:t>Halo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0404" name="WordArt 69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788" y="2976"/>
              <a:ext cx="352" cy="1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/>
                  <a:ea typeface="Arial"/>
                  <a:cs typeface="Arial"/>
                </a:rPr>
                <a:t>Skin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00405" name="WordArt 70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085" y="2844"/>
              <a:ext cx="295" cy="1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1400" b="1" kern="1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/>
                  <a:ea typeface="Arial"/>
                  <a:cs typeface="Arial"/>
                </a:rPr>
                <a:t>Egg</a:t>
              </a:r>
              <a:endParaRPr lang="ja-JP" altLang="en-US" sz="1400" b="1" kern="1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00354" name="Text Box 74"/>
          <p:cNvSpPr txBox="1">
            <a:spLocks noChangeArrowheads="1"/>
          </p:cNvSpPr>
          <p:nvPr/>
        </p:nvSpPr>
        <p:spPr bwMode="auto">
          <a:xfrm>
            <a:off x="3735388" y="5462588"/>
            <a:ext cx="180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1800" b="1">
                <a:solidFill>
                  <a:srgbClr val="473A0A"/>
                </a:solidFill>
              </a:rPr>
              <a:t>p/n decoupling</a:t>
            </a:r>
            <a:endParaRPr lang="en-US" altLang="ja-JP" sz="1800" b="1">
              <a:solidFill>
                <a:srgbClr val="FFCE23"/>
              </a:solidFill>
            </a:endParaRPr>
          </a:p>
        </p:txBody>
      </p:sp>
      <p:sp>
        <p:nvSpPr>
          <p:cNvPr id="100355" name="Text Box 75"/>
          <p:cNvSpPr txBox="1">
            <a:spLocks noChangeArrowheads="1"/>
          </p:cNvSpPr>
          <p:nvPr/>
        </p:nvSpPr>
        <p:spPr bwMode="auto">
          <a:xfrm>
            <a:off x="6435725" y="4675188"/>
            <a:ext cx="2052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1800">
                <a:solidFill>
                  <a:srgbClr val="FF0000"/>
                </a:solidFill>
              </a:rPr>
              <a:t>low density </a:t>
            </a:r>
          </a:p>
          <a:p>
            <a:pPr defTabSz="914400"/>
            <a:r>
              <a:rPr lang="en-US" altLang="ja-JP" sz="1800">
                <a:solidFill>
                  <a:srgbClr val="FF0000"/>
                </a:solidFill>
              </a:rPr>
              <a:t> weak (no) binding</a:t>
            </a:r>
          </a:p>
        </p:txBody>
      </p:sp>
      <p:sp>
        <p:nvSpPr>
          <p:cNvPr id="100356" name="Text Box 76"/>
          <p:cNvSpPr txBox="1">
            <a:spLocks noChangeArrowheads="1"/>
          </p:cNvSpPr>
          <p:nvPr/>
        </p:nvSpPr>
        <p:spPr bwMode="auto">
          <a:xfrm>
            <a:off x="4098925" y="3725863"/>
            <a:ext cx="94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1800">
                <a:solidFill>
                  <a:srgbClr val="FF0000"/>
                </a:solidFill>
              </a:rPr>
              <a:t>N &gt;&gt; Z </a:t>
            </a:r>
          </a:p>
        </p:txBody>
      </p:sp>
      <p:sp>
        <p:nvSpPr>
          <p:cNvPr id="100357" name="テキスト ボックス 10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rgbClr val="BBC2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Pushing outward the frontiers --- also for </a:t>
            </a:r>
            <a:r>
              <a:rPr lang="en-US" altLang="ja-JP" sz="18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excited states</a:t>
            </a:r>
            <a:endParaRPr lang="ja-JP" altLang="en-US" sz="1800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5" name="日付プレースホルダ 7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latin typeface="Arial"/>
                <a:ea typeface="ＭＳ Ｐゴシック"/>
                <a:cs typeface="ＭＳ Ｐゴシック"/>
              </a:rPr>
              <a:t>Nov 2012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6" name="フッター プレースホルダ 7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latin typeface="Arial"/>
                <a:ea typeface="ＭＳ Ｐゴシック"/>
                <a:cs typeface="ＭＳ Ｐゴシック"/>
              </a:rPr>
              <a:t>EMMI</a:t>
            </a:r>
            <a:endParaRPr lang="en-US" altLang="ja-JP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3378169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日付プレースホルダー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smtClean="0">
                <a:solidFill>
                  <a:srgbClr val="898989"/>
                </a:solidFill>
                <a:latin typeface="Calibri" charset="0"/>
              </a:rPr>
              <a:t>Nov 2012</a:t>
            </a:r>
            <a:endParaRPr lang="ja-JP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8914" name="フッター プレースホルダー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smtClean="0">
                <a:solidFill>
                  <a:srgbClr val="898989"/>
                </a:solidFill>
                <a:latin typeface="Calibri" charset="0"/>
              </a:rPr>
              <a:t>EMMI</a:t>
            </a:r>
            <a:endParaRPr lang="ja-JP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8915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12775"/>
            <a:ext cx="74168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コネクタ 7"/>
          <p:cNvCxnSpPr/>
          <p:nvPr/>
        </p:nvCxnSpPr>
        <p:spPr>
          <a:xfrm>
            <a:off x="7429500" y="2870200"/>
            <a:ext cx="546100" cy="355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6972300" y="3454400"/>
            <a:ext cx="533400" cy="355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235700" y="3975100"/>
            <a:ext cx="533400" cy="3683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575300" y="4521200"/>
            <a:ext cx="215900" cy="1651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194300" y="5194300"/>
            <a:ext cx="508000" cy="3429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4508500" y="5702300"/>
            <a:ext cx="469900" cy="3175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3556000" y="6096000"/>
            <a:ext cx="279400" cy="1778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5575300" y="4775200"/>
            <a:ext cx="1244600" cy="304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8924" name="テキスト ボックス 39"/>
          <p:cNvSpPr txBox="1">
            <a:spLocks noChangeArrowheads="1"/>
          </p:cNvSpPr>
          <p:nvPr/>
        </p:nvSpPr>
        <p:spPr bwMode="auto">
          <a:xfrm>
            <a:off x="7708900" y="2844800"/>
            <a:ext cx="69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i="1" smtClean="0">
                <a:solidFill>
                  <a:prstClr val="black"/>
                </a:solidFill>
                <a:latin typeface="Helvetica" charset="0"/>
                <a:cs typeface="Helvetica" charset="0"/>
              </a:rPr>
              <a:t>Z</a:t>
            </a:r>
            <a:r>
              <a:rPr lang="en-US" altLang="ja-JP" sz="1400" smtClean="0">
                <a:solidFill>
                  <a:prstClr val="black"/>
                </a:solidFill>
                <a:latin typeface="Helvetica" charset="0"/>
                <a:cs typeface="Helvetica" charset="0"/>
              </a:rPr>
              <a:t>=113</a:t>
            </a:r>
            <a:endParaRPr lang="ja-JP" altLang="en-US" sz="1400" smtClean="0">
              <a:solidFill>
                <a:prstClr val="black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8925" name="テキスト ボックス 40"/>
          <p:cNvSpPr txBox="1">
            <a:spLocks noChangeArrowheads="1"/>
          </p:cNvSpPr>
          <p:nvPr/>
        </p:nvSpPr>
        <p:spPr bwMode="auto">
          <a:xfrm>
            <a:off x="7277100" y="3365500"/>
            <a:ext cx="45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smtClean="0">
                <a:solidFill>
                  <a:prstClr val="black"/>
                </a:solidFill>
                <a:latin typeface="Helvetica" charset="0"/>
                <a:cs typeface="Helvetica" charset="0"/>
              </a:rPr>
              <a:t>111</a:t>
            </a:r>
            <a:endParaRPr lang="ja-JP" altLang="en-US" sz="1400" smtClean="0">
              <a:solidFill>
                <a:prstClr val="black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8926" name="テキスト ボックス 41"/>
          <p:cNvSpPr txBox="1">
            <a:spLocks noChangeArrowheads="1"/>
          </p:cNvSpPr>
          <p:nvPr/>
        </p:nvSpPr>
        <p:spPr bwMode="auto">
          <a:xfrm>
            <a:off x="6654800" y="3949700"/>
            <a:ext cx="49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smtClean="0">
                <a:solidFill>
                  <a:prstClr val="black"/>
                </a:solidFill>
                <a:latin typeface="Helvetica" charset="0"/>
                <a:cs typeface="Helvetica" charset="0"/>
              </a:rPr>
              <a:t>109</a:t>
            </a:r>
            <a:endParaRPr lang="ja-JP" altLang="en-US" sz="1400" smtClean="0">
              <a:solidFill>
                <a:prstClr val="black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8927" name="テキスト ボックス 42"/>
          <p:cNvSpPr txBox="1">
            <a:spLocks noChangeArrowheads="1"/>
          </p:cNvSpPr>
          <p:nvPr/>
        </p:nvSpPr>
        <p:spPr bwMode="auto">
          <a:xfrm>
            <a:off x="5753100" y="4368800"/>
            <a:ext cx="49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smtClean="0">
                <a:solidFill>
                  <a:prstClr val="black"/>
                </a:solidFill>
                <a:latin typeface="Helvetica" charset="0"/>
                <a:cs typeface="Helvetica" charset="0"/>
              </a:rPr>
              <a:t>107</a:t>
            </a:r>
            <a:endParaRPr lang="ja-JP" altLang="en-US" sz="1400" smtClean="0">
              <a:solidFill>
                <a:prstClr val="black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8928" name="テキスト ボックス 43"/>
          <p:cNvSpPr txBox="1">
            <a:spLocks noChangeArrowheads="1"/>
          </p:cNvSpPr>
          <p:nvPr/>
        </p:nvSpPr>
        <p:spPr bwMode="auto">
          <a:xfrm>
            <a:off x="5664200" y="5207000"/>
            <a:ext cx="484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smtClean="0">
                <a:solidFill>
                  <a:prstClr val="black"/>
                </a:solidFill>
                <a:latin typeface="Helvetica" charset="0"/>
                <a:cs typeface="Helvetica" charset="0"/>
              </a:rPr>
              <a:t>105</a:t>
            </a:r>
            <a:endParaRPr lang="ja-JP" altLang="en-US" sz="1400" smtClean="0">
              <a:solidFill>
                <a:prstClr val="black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8929" name="テキスト ボックス 44"/>
          <p:cNvSpPr txBox="1">
            <a:spLocks noChangeArrowheads="1"/>
          </p:cNvSpPr>
          <p:nvPr/>
        </p:nvSpPr>
        <p:spPr bwMode="auto">
          <a:xfrm>
            <a:off x="4940300" y="5702300"/>
            <a:ext cx="484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smtClean="0">
                <a:solidFill>
                  <a:prstClr val="black"/>
                </a:solidFill>
                <a:latin typeface="Helvetica" charset="0"/>
                <a:cs typeface="Helvetica" charset="0"/>
              </a:rPr>
              <a:t>103</a:t>
            </a:r>
            <a:endParaRPr lang="ja-JP" altLang="en-US" sz="1400" smtClean="0">
              <a:solidFill>
                <a:prstClr val="black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8930" name="テキスト ボックス 45"/>
          <p:cNvSpPr txBox="1">
            <a:spLocks noChangeArrowheads="1"/>
          </p:cNvSpPr>
          <p:nvPr/>
        </p:nvSpPr>
        <p:spPr bwMode="auto">
          <a:xfrm>
            <a:off x="3898900" y="6045200"/>
            <a:ext cx="484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smtClean="0">
                <a:solidFill>
                  <a:prstClr val="black"/>
                </a:solidFill>
                <a:latin typeface="Helvetica" charset="0"/>
                <a:cs typeface="Helvetica" charset="0"/>
              </a:rPr>
              <a:t>101</a:t>
            </a:r>
            <a:endParaRPr lang="ja-JP" altLang="en-US" sz="1400" smtClean="0">
              <a:solidFill>
                <a:prstClr val="black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38931" name="Picture 68" descr="C:\Documents and Settings\Hiromitsu Haba\デスクトップ\ドクター森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886325"/>
            <a:ext cx="714375" cy="1231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テキスト ボックス 59"/>
          <p:cNvSpPr txBox="1">
            <a:spLocks noChangeArrowheads="1"/>
          </p:cNvSpPr>
          <p:nvPr/>
        </p:nvSpPr>
        <p:spPr bwMode="auto">
          <a:xfrm>
            <a:off x="265113" y="6100763"/>
            <a:ext cx="8143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charset="-128"/>
              </a:rPr>
              <a:t>Dr. Morita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 charset="-128"/>
            </a:endParaRPr>
          </a:p>
        </p:txBody>
      </p:sp>
      <p:cxnSp>
        <p:nvCxnSpPr>
          <p:cNvPr id="49" name="直線コネクタ 48"/>
          <p:cNvCxnSpPr/>
          <p:nvPr/>
        </p:nvCxnSpPr>
        <p:spPr>
          <a:xfrm>
            <a:off x="1651000" y="1828800"/>
            <a:ext cx="520700" cy="4064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V="1">
            <a:off x="1473200" y="2019300"/>
            <a:ext cx="419100" cy="5207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35" name="テキスト ボックス 52"/>
          <p:cNvSpPr txBox="1">
            <a:spLocks noChangeArrowheads="1"/>
          </p:cNvSpPr>
          <p:nvPr/>
        </p:nvSpPr>
        <p:spPr bwMode="auto">
          <a:xfrm>
            <a:off x="495300" y="2032000"/>
            <a:ext cx="1185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400" u="sng" smtClean="0">
                <a:solidFill>
                  <a:prstClr val="black"/>
                </a:solidFill>
              </a:rPr>
              <a:t>既知の</a:t>
            </a:r>
            <a:r>
              <a:rPr lang="en-US" altLang="ja-JP" sz="1400" u="sng" smtClean="0">
                <a:solidFill>
                  <a:prstClr val="black"/>
                </a:solidFill>
              </a:rPr>
              <a:t>α</a:t>
            </a:r>
            <a:r>
              <a:rPr lang="ja-JP" altLang="en-US" sz="1400" u="sng" smtClean="0">
                <a:solidFill>
                  <a:prstClr val="black"/>
                </a:solidFill>
              </a:rPr>
              <a:t>崩壊</a:t>
            </a:r>
          </a:p>
        </p:txBody>
      </p:sp>
      <p:sp>
        <p:nvSpPr>
          <p:cNvPr id="38936" name="テキスト ボックス 7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EAB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prstClr val="black"/>
                </a:solidFill>
              </a:rPr>
              <a:t>113</a:t>
            </a:r>
            <a:r>
              <a:rPr lang="ja-JP" altLang="en-US" sz="2000" dirty="0" smtClean="0">
                <a:solidFill>
                  <a:prstClr val="black"/>
                </a:solidFill>
              </a:rPr>
              <a:t>番元素は日本（理研）で発見（生成）　　　　　</a:t>
            </a:r>
            <a:r>
              <a:rPr lang="ja-JP" altLang="en-US" sz="2000" dirty="0" smtClean="0">
                <a:solidFill>
                  <a:srgbClr val="800000"/>
                </a:solidFill>
              </a:rPr>
              <a:t>３例目を</a:t>
            </a:r>
            <a:r>
              <a:rPr lang="ja-JP" altLang="en-US" sz="2000" dirty="0" smtClean="0">
                <a:solidFill>
                  <a:srgbClr val="800000"/>
                </a:solidFill>
              </a:rPr>
              <a:t>確認</a:t>
            </a:r>
            <a:endParaRPr lang="ja-JP" altLang="en-US" sz="2000" dirty="0" smtClean="0">
              <a:solidFill>
                <a:srgbClr val="800000"/>
              </a:solidFill>
            </a:endParaRPr>
          </a:p>
        </p:txBody>
      </p:sp>
      <p:pic>
        <p:nvPicPr>
          <p:cNvPr id="38937" name="図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5307013"/>
            <a:ext cx="23368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8" name="Text Box 42"/>
          <p:cNvSpPr txBox="1">
            <a:spLocks noChangeArrowheads="1"/>
          </p:cNvSpPr>
          <p:nvPr/>
        </p:nvSpPr>
        <p:spPr bwMode="auto">
          <a:xfrm>
            <a:off x="5454650" y="6488113"/>
            <a:ext cx="2844800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 baseline="30000" smtClean="0">
                <a:solidFill>
                  <a:srgbClr val="1F497D"/>
                </a:solidFill>
                <a:latin typeface="Helvetica" charset="0"/>
                <a:cs typeface="Helvetica" charset="0"/>
              </a:rPr>
              <a:t>209</a:t>
            </a:r>
            <a:r>
              <a:rPr lang="en-US" altLang="ja-JP" sz="1800" b="1" smtClean="0">
                <a:solidFill>
                  <a:srgbClr val="1F497D"/>
                </a:solidFill>
                <a:latin typeface="Helvetica" charset="0"/>
                <a:cs typeface="Helvetica" charset="0"/>
              </a:rPr>
              <a:t>Bi + </a:t>
            </a:r>
            <a:r>
              <a:rPr lang="en-US" altLang="ja-JP" sz="1800" b="1" baseline="30000" smtClean="0">
                <a:solidFill>
                  <a:srgbClr val="1F497D"/>
                </a:solidFill>
                <a:latin typeface="Helvetica" charset="0"/>
                <a:cs typeface="Helvetica" charset="0"/>
              </a:rPr>
              <a:t>70</a:t>
            </a:r>
            <a:r>
              <a:rPr lang="en-US" altLang="ja-JP" sz="1800" b="1" smtClean="0">
                <a:solidFill>
                  <a:srgbClr val="1F497D"/>
                </a:solidFill>
                <a:latin typeface="Helvetica" charset="0"/>
                <a:cs typeface="Helvetica" charset="0"/>
              </a:rPr>
              <a:t>Zn → </a:t>
            </a:r>
            <a:r>
              <a:rPr lang="en-US" altLang="ja-JP" sz="1800" b="1" baseline="30000" smtClean="0">
                <a:solidFill>
                  <a:srgbClr val="1F497D"/>
                </a:solidFill>
                <a:latin typeface="Helvetica" charset="0"/>
                <a:cs typeface="Helvetica" charset="0"/>
              </a:rPr>
              <a:t>278</a:t>
            </a:r>
            <a:r>
              <a:rPr lang="en-US" altLang="ja-JP" sz="1800" b="1" smtClean="0">
                <a:solidFill>
                  <a:srgbClr val="1F497D"/>
                </a:solidFill>
                <a:latin typeface="Helvetica" charset="0"/>
                <a:cs typeface="Helvetica" charset="0"/>
              </a:rPr>
              <a:t>113 +  n</a:t>
            </a:r>
          </a:p>
        </p:txBody>
      </p:sp>
    </p:spTree>
    <p:extLst>
      <p:ext uri="{BB962C8B-B14F-4D97-AF65-F5344CB8AC3E}">
        <p14:creationId xmlns:p14="http://schemas.microsoft.com/office/powerpoint/2010/main" val="121532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日付プレースホルダ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rgbClr val="8D9AB3"/>
                </a:solidFill>
                <a:latin typeface="Century Gothic" charset="0"/>
              </a:rPr>
              <a:t>Nov 2012</a:t>
            </a:r>
            <a:endParaRPr lang="ja-JP" altLang="en-US" sz="1100">
              <a:solidFill>
                <a:srgbClr val="8D9AB3"/>
              </a:solidFill>
              <a:latin typeface="Century Gothic" charset="0"/>
            </a:endParaRPr>
          </a:p>
        </p:txBody>
      </p:sp>
      <p:sp>
        <p:nvSpPr>
          <p:cNvPr id="44034" name="フッター プレースホルダ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 smtClean="0">
                <a:solidFill>
                  <a:srgbClr val="8D9AB3"/>
                </a:solidFill>
                <a:latin typeface="Century Gothic" charset="0"/>
              </a:rPr>
              <a:t>EMMI</a:t>
            </a:r>
            <a:endParaRPr lang="ja-JP" altLang="en-US" sz="1100">
              <a:solidFill>
                <a:srgbClr val="8D9AB3"/>
              </a:solidFill>
              <a:latin typeface="Century Gothic" charset="0"/>
            </a:endParaRPr>
          </a:p>
        </p:txBody>
      </p:sp>
      <p:pic>
        <p:nvPicPr>
          <p:cNvPr id="4403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57200"/>
            <a:ext cx="91821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 rot="900574">
            <a:off x="1511300" y="-123825"/>
            <a:ext cx="8339138" cy="3367088"/>
          </a:xfrm>
          <a:prstGeom prst="rect">
            <a:avLst/>
          </a:prstGeom>
          <a:solidFill>
            <a:srgbClr val="0F16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entury Gothic"/>
              <a:ea typeface="ＭＳ Ｐゴシック"/>
            </a:endParaRPr>
          </a:p>
        </p:txBody>
      </p:sp>
      <p:sp>
        <p:nvSpPr>
          <p:cNvPr id="8" name="正方形/長方形 7"/>
          <p:cNvSpPr/>
          <p:nvPr/>
        </p:nvSpPr>
        <p:spPr>
          <a:xfrm rot="1718220">
            <a:off x="-1733550" y="4321175"/>
            <a:ext cx="8543925" cy="4081463"/>
          </a:xfrm>
          <a:prstGeom prst="rect">
            <a:avLst/>
          </a:prstGeom>
          <a:solidFill>
            <a:srgbClr val="0F16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prstClr val="white"/>
              </a:solidFill>
              <a:latin typeface="Century Gothic"/>
              <a:ea typeface="ＭＳ Ｐゴシック"/>
            </a:endParaRPr>
          </a:p>
        </p:txBody>
      </p:sp>
      <p:sp>
        <p:nvSpPr>
          <p:cNvPr id="9" name="正方形/長方形 8"/>
          <p:cNvSpPr/>
          <p:nvPr/>
        </p:nvSpPr>
        <p:spPr>
          <a:xfrm rot="20042926">
            <a:off x="557213" y="-649288"/>
            <a:ext cx="1739900" cy="2482851"/>
          </a:xfrm>
          <a:prstGeom prst="rect">
            <a:avLst/>
          </a:prstGeom>
          <a:solidFill>
            <a:srgbClr val="0F16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entury Gothic"/>
              <a:ea typeface="ＭＳ Ｐゴシック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892675" y="6376988"/>
            <a:ext cx="4391025" cy="1319212"/>
          </a:xfrm>
          <a:prstGeom prst="rect">
            <a:avLst/>
          </a:prstGeom>
          <a:solidFill>
            <a:srgbClr val="0F16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entury Gothic"/>
              <a:ea typeface="ＭＳ Ｐゴシック"/>
            </a:endParaRPr>
          </a:p>
        </p:txBody>
      </p:sp>
      <p:sp>
        <p:nvSpPr>
          <p:cNvPr id="12" name="テキスト ボックス 7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EAB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kern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3D nuclear chart    3</a:t>
            </a:r>
            <a:r>
              <a:rPr lang="en-US" altLang="ja-JP" sz="2000" kern="0" baseline="30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rd</a:t>
            </a:r>
            <a:r>
              <a:rPr lang="en-US" altLang="ja-JP" sz="2000" kern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axis by energy or mass</a:t>
            </a:r>
            <a:endParaRPr lang="ja-JP" altLang="en-US" sz="1600" kern="0" dirty="0" smtClean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44041" name="テキスト ボックス 5"/>
          <p:cNvSpPr txBox="1">
            <a:spLocks noChangeArrowheads="1"/>
          </p:cNvSpPr>
          <p:nvPr/>
        </p:nvSpPr>
        <p:spPr bwMode="auto">
          <a:xfrm rot="1742867">
            <a:off x="-395288" y="4315947"/>
            <a:ext cx="64230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 smtClean="0">
                <a:solidFill>
                  <a:prstClr val="white"/>
                </a:solidFill>
                <a:sym typeface="Wingdings" charset="0"/>
              </a:rPr>
              <a:t>instable by surface effect </a:t>
            </a:r>
            <a:r>
              <a:rPr lang="ja-JP" altLang="en-US" sz="1400" dirty="0" smtClean="0">
                <a:solidFill>
                  <a:prstClr val="white"/>
                </a:solidFill>
                <a:sym typeface="Wingdings" charset="0"/>
              </a:rPr>
              <a:t></a:t>
            </a:r>
            <a:r>
              <a:rPr lang="ja-JP" altLang="en-US" sz="1400" dirty="0" smtClean="0">
                <a:solidFill>
                  <a:prstClr val="white"/>
                </a:solidFill>
              </a:rPr>
              <a:t>　</a:t>
            </a:r>
            <a:r>
              <a:rPr lang="en-US" altLang="ja-JP" sz="1400" dirty="0" smtClean="0">
                <a:solidFill>
                  <a:prstClr val="white"/>
                </a:solidFill>
              </a:rPr>
              <a:t>Fe</a:t>
            </a:r>
            <a:r>
              <a:rPr lang="ja-JP" altLang="en-US" sz="1400" dirty="0" smtClean="0">
                <a:solidFill>
                  <a:prstClr val="white"/>
                </a:solidFill>
              </a:rPr>
              <a:t>　</a:t>
            </a:r>
            <a:r>
              <a:rPr lang="ja-JP" altLang="en-US" sz="1400" dirty="0" smtClean="0">
                <a:solidFill>
                  <a:prstClr val="white"/>
                </a:solidFill>
                <a:sym typeface="Wingdings" charset="0"/>
              </a:rPr>
              <a:t></a:t>
            </a:r>
            <a:r>
              <a:rPr lang="en-US" altLang="ja-JP" sz="1400" dirty="0" smtClean="0">
                <a:solidFill>
                  <a:prstClr val="white"/>
                </a:solidFill>
                <a:sym typeface="Wingdings" charset="0"/>
              </a:rPr>
              <a:t> </a:t>
            </a:r>
            <a:r>
              <a:rPr lang="en-US" altLang="ja-JP" sz="1400" dirty="0" smtClean="0">
                <a:solidFill>
                  <a:prstClr val="white"/>
                </a:solidFill>
              </a:rPr>
              <a:t>instable by Coulomb repulsion</a:t>
            </a:r>
          </a:p>
          <a:p>
            <a:r>
              <a:rPr lang="en-US" altLang="ja-JP" sz="1400" dirty="0" smtClean="0">
                <a:solidFill>
                  <a:prstClr val="white"/>
                </a:solidFill>
              </a:rPr>
              <a:t>(energy gain by </a:t>
            </a:r>
            <a:r>
              <a:rPr lang="en-US" altLang="ja-JP" sz="1400" dirty="0" smtClean="0">
                <a:solidFill>
                  <a:srgbClr val="CCFFCC"/>
                </a:solidFill>
              </a:rPr>
              <a:t>fusion</a:t>
            </a:r>
            <a:r>
              <a:rPr lang="en-US" altLang="ja-JP" sz="1400" dirty="0" smtClean="0">
                <a:solidFill>
                  <a:prstClr val="white"/>
                </a:solidFill>
              </a:rPr>
              <a:t>) </a:t>
            </a:r>
            <a:r>
              <a:rPr lang="ja-JP" altLang="en-US" sz="1400" dirty="0" smtClean="0">
                <a:solidFill>
                  <a:prstClr val="white"/>
                </a:solidFill>
              </a:rPr>
              <a:t>　　　　　　　　　（</a:t>
            </a:r>
            <a:r>
              <a:rPr lang="en-US" altLang="ja-JP" sz="1400" dirty="0" smtClean="0"/>
              <a:t>energy gain by </a:t>
            </a:r>
            <a:r>
              <a:rPr lang="en-US" altLang="ja-JP" sz="1400" dirty="0" smtClean="0">
                <a:solidFill>
                  <a:srgbClr val="CCFFCC"/>
                </a:solidFill>
              </a:rPr>
              <a:t>fission, α decay</a:t>
            </a:r>
            <a:r>
              <a:rPr lang="ja-JP" altLang="en-US" sz="1400" dirty="0" smtClean="0">
                <a:solidFill>
                  <a:prstClr val="white"/>
                </a:solidFill>
              </a:rPr>
              <a:t>）</a:t>
            </a:r>
          </a:p>
        </p:txBody>
      </p:sp>
      <p:sp>
        <p:nvSpPr>
          <p:cNvPr id="44042" name="テキスト ボックス 13"/>
          <p:cNvSpPr txBox="1">
            <a:spLocks noChangeArrowheads="1"/>
          </p:cNvSpPr>
          <p:nvPr/>
        </p:nvSpPr>
        <p:spPr bwMode="auto">
          <a:xfrm rot="-3234977">
            <a:off x="2693987" y="1041034"/>
            <a:ext cx="28813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dirty="0" smtClean="0">
                <a:solidFill>
                  <a:prstClr val="white"/>
                </a:solidFill>
              </a:rPr>
              <a:t>more stable </a:t>
            </a:r>
          </a:p>
          <a:p>
            <a:r>
              <a:rPr lang="en-US" altLang="ja-JP" sz="1600" dirty="0">
                <a:solidFill>
                  <a:prstClr val="white"/>
                </a:solidFill>
              </a:rPr>
              <a:t>f</a:t>
            </a:r>
            <a:r>
              <a:rPr lang="en-US" altLang="ja-JP" sz="1600" dirty="0" smtClean="0">
                <a:solidFill>
                  <a:prstClr val="white"/>
                </a:solidFill>
              </a:rPr>
              <a:t>or n-p symmetry</a:t>
            </a:r>
            <a:r>
              <a:rPr lang="ja-JP" altLang="en-US" sz="1600" dirty="0" smtClean="0">
                <a:solidFill>
                  <a:prstClr val="white"/>
                </a:solidFill>
              </a:rPr>
              <a:t>（</a:t>
            </a:r>
            <a:r>
              <a:rPr lang="en-US" altLang="ja-JP" sz="1600" dirty="0" smtClean="0">
                <a:solidFill>
                  <a:srgbClr val="CCFFCC"/>
                </a:solidFill>
              </a:rPr>
              <a:t>β decay</a:t>
            </a:r>
            <a:r>
              <a:rPr lang="ja-JP" altLang="en-US" sz="1600" dirty="0" smtClean="0">
                <a:solidFill>
                  <a:prstClr val="white"/>
                </a:solidFill>
              </a:rPr>
              <a:t>）</a:t>
            </a:r>
            <a:endParaRPr lang="en-US" altLang="ja-JP" sz="1600" dirty="0" smtClean="0">
              <a:solidFill>
                <a:prstClr val="white"/>
              </a:solidFill>
            </a:endParaRPr>
          </a:p>
          <a:p>
            <a:r>
              <a:rPr lang="ja-JP" altLang="en-US" sz="1600" dirty="0" smtClean="0">
                <a:solidFill>
                  <a:prstClr val="white"/>
                </a:solidFill>
              </a:rPr>
              <a:t>（</a:t>
            </a:r>
            <a:r>
              <a:rPr lang="en-US" altLang="ja-JP" sz="1600" dirty="0" smtClean="0">
                <a:solidFill>
                  <a:prstClr val="white"/>
                </a:solidFill>
              </a:rPr>
              <a:t>the Heisenberg </a:t>
            </a:r>
            <a:r>
              <a:rPr lang="en-US" altLang="ja-JP" sz="1600" dirty="0" smtClean="0">
                <a:solidFill>
                  <a:srgbClr val="FFFF00"/>
                </a:solidFill>
              </a:rPr>
              <a:t>valley</a:t>
            </a:r>
            <a:r>
              <a:rPr lang="ja-JP" altLang="en-US" sz="1600" dirty="0" smtClean="0">
                <a:solidFill>
                  <a:prstClr val="white"/>
                </a:solidFill>
              </a:rPr>
              <a:t>）</a:t>
            </a:r>
          </a:p>
        </p:txBody>
      </p:sp>
      <p:sp>
        <p:nvSpPr>
          <p:cNvPr id="44043" name="テキスト ボックス 14"/>
          <p:cNvSpPr txBox="1">
            <a:spLocks noChangeArrowheads="1"/>
          </p:cNvSpPr>
          <p:nvPr/>
        </p:nvSpPr>
        <p:spPr bwMode="auto">
          <a:xfrm>
            <a:off x="5473700" y="2103438"/>
            <a:ext cx="3670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prstClr val="white"/>
                </a:solidFill>
              </a:rPr>
              <a:t>i</a:t>
            </a:r>
            <a:r>
              <a:rPr lang="en-US" altLang="ja-JP" sz="1800" dirty="0" smtClean="0">
                <a:solidFill>
                  <a:prstClr val="white"/>
                </a:solidFill>
              </a:rPr>
              <a:t>n addition</a:t>
            </a:r>
          </a:p>
          <a:p>
            <a:r>
              <a:rPr lang="en-US" altLang="ja-JP" sz="1800" dirty="0">
                <a:solidFill>
                  <a:prstClr val="white"/>
                </a:solidFill>
              </a:rPr>
              <a:t>s</a:t>
            </a:r>
            <a:r>
              <a:rPr lang="en-US" altLang="ja-JP" sz="1800" dirty="0" smtClean="0">
                <a:solidFill>
                  <a:prstClr val="white"/>
                </a:solidFill>
              </a:rPr>
              <a:t>hell stabilities </a:t>
            </a:r>
            <a:r>
              <a:rPr lang="en-US" altLang="ja-JP" sz="1800" dirty="0" smtClean="0">
                <a:solidFill>
                  <a:prstClr val="white"/>
                </a:solidFill>
              </a:rPr>
              <a:t>like</a:t>
            </a:r>
            <a:r>
              <a:rPr lang="en-US" altLang="ja-JP" sz="1800" dirty="0" smtClean="0">
                <a:solidFill>
                  <a:prstClr val="white"/>
                </a:solidFill>
              </a:rPr>
              <a:t> </a:t>
            </a:r>
            <a:r>
              <a:rPr lang="en-US" altLang="ja-JP" sz="1800" dirty="0" smtClean="0">
                <a:solidFill>
                  <a:prstClr val="white"/>
                </a:solidFill>
              </a:rPr>
              <a:t>atoms</a:t>
            </a:r>
            <a:endParaRPr lang="ja-JP" altLang="en-US" sz="1800" dirty="0" smtClean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0" y="1105902"/>
            <a:ext cx="5740400" cy="45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2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日付プレースホルダ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000000"/>
                </a:solidFill>
              </a:rPr>
              <a:t>Oct. 2012</a:t>
            </a:r>
          </a:p>
        </p:txBody>
      </p:sp>
      <p:sp>
        <p:nvSpPr>
          <p:cNvPr id="100354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400">
                <a:solidFill>
                  <a:srgbClr val="000000"/>
                </a:solidFill>
              </a:rPr>
              <a:t>東邦大</a:t>
            </a:r>
            <a:endParaRPr lang="en-US" altLang="ja-JP" sz="1400">
              <a:solidFill>
                <a:srgbClr val="000000"/>
              </a:solidFill>
            </a:endParaRPr>
          </a:p>
        </p:txBody>
      </p:sp>
      <p:pic>
        <p:nvPicPr>
          <p:cNvPr id="100355" name="Picture 1027" descr="b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0"/>
            <a:ext cx="5456237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1028"/>
          <p:cNvSpPr txBox="1">
            <a:spLocks noChangeArrowheads="1"/>
          </p:cNvSpPr>
          <p:nvPr/>
        </p:nvSpPr>
        <p:spPr bwMode="auto">
          <a:xfrm>
            <a:off x="3810000" y="1905000"/>
            <a:ext cx="49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2000" smtClean="0">
                <a:solidFill>
                  <a:srgbClr val="000099"/>
                </a:solidFill>
                <a:latin typeface="ＤＦＰPOP体" charset="0"/>
                <a:ea typeface="ＤＦＰPOP体" charset="0"/>
                <a:cs typeface="ＤＦＰPOP体" charset="0"/>
              </a:rPr>
              <a:t>8.5</a:t>
            </a:r>
            <a:endParaRPr lang="en-US" altLang="ja-JP" sz="1800" smtClean="0">
              <a:solidFill>
                <a:srgbClr val="000099"/>
              </a:solidFill>
              <a:latin typeface="ＤＦＰPOP体" charset="0"/>
              <a:ea typeface="ＤＦＰPOP体" charset="0"/>
              <a:cs typeface="ＤＦＰPOP体" charset="0"/>
            </a:endParaRPr>
          </a:p>
        </p:txBody>
      </p:sp>
      <p:sp>
        <p:nvSpPr>
          <p:cNvPr id="100357" name="Text Box 1029"/>
          <p:cNvSpPr txBox="1">
            <a:spLocks noChangeArrowheads="1"/>
          </p:cNvSpPr>
          <p:nvPr/>
        </p:nvSpPr>
        <p:spPr bwMode="auto">
          <a:xfrm>
            <a:off x="3810000" y="5105400"/>
            <a:ext cx="49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2000" smtClean="0">
                <a:solidFill>
                  <a:srgbClr val="000099"/>
                </a:solidFill>
                <a:latin typeface="ＤＦＰPOP体" charset="0"/>
                <a:ea typeface="ＤＦＰPOP体" charset="0"/>
                <a:cs typeface="ＤＦＰPOP体" charset="0"/>
              </a:rPr>
              <a:t>7.5</a:t>
            </a:r>
            <a:endParaRPr lang="en-US" altLang="ja-JP" sz="1800" smtClean="0">
              <a:solidFill>
                <a:srgbClr val="000099"/>
              </a:solidFill>
              <a:latin typeface="ＤＦＰPOP体" charset="0"/>
              <a:ea typeface="ＤＦＰPOP体" charset="0"/>
              <a:cs typeface="ＤＦＰPOP体" charset="0"/>
            </a:endParaRPr>
          </a:p>
        </p:txBody>
      </p:sp>
      <p:sp>
        <p:nvSpPr>
          <p:cNvPr id="100358" name="Text Box 1030"/>
          <p:cNvSpPr txBox="1">
            <a:spLocks noChangeArrowheads="1"/>
          </p:cNvSpPr>
          <p:nvPr/>
        </p:nvSpPr>
        <p:spPr bwMode="auto">
          <a:xfrm>
            <a:off x="7677150" y="3106738"/>
            <a:ext cx="1135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2000" baseline="30000" dirty="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208</a:t>
            </a:r>
            <a:r>
              <a:rPr lang="en-US" altLang="ja-JP" sz="2000" dirty="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Pb</a:t>
            </a:r>
          </a:p>
          <a:p>
            <a:pPr defTabSz="914400"/>
            <a:r>
              <a:rPr lang="en-US" altLang="ja-JP" sz="2000" i="1" dirty="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N</a:t>
            </a:r>
            <a:r>
              <a:rPr lang="en-US" altLang="ja-JP" sz="2000" dirty="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=126</a:t>
            </a:r>
          </a:p>
          <a:p>
            <a:pPr defTabSz="914400"/>
            <a:r>
              <a:rPr lang="en-US" altLang="ja-JP" sz="2000" dirty="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Z=82</a:t>
            </a:r>
            <a:endParaRPr lang="en-US" altLang="ja-JP" sz="1800" dirty="0" smtClean="0">
              <a:solidFill>
                <a:srgbClr val="FF3300"/>
              </a:solidFill>
              <a:latin typeface="ＤＦＰPOP体" charset="0"/>
              <a:ea typeface="ＤＦＰPOP体" charset="0"/>
              <a:cs typeface="ＤＦＰPOP体" charset="0"/>
            </a:endParaRPr>
          </a:p>
        </p:txBody>
      </p:sp>
      <p:sp>
        <p:nvSpPr>
          <p:cNvPr id="100359" name="Text Box 1031"/>
          <p:cNvSpPr txBox="1">
            <a:spLocks noChangeArrowheads="1"/>
          </p:cNvSpPr>
          <p:nvPr/>
        </p:nvSpPr>
        <p:spPr bwMode="auto">
          <a:xfrm>
            <a:off x="5562600" y="990600"/>
            <a:ext cx="7457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2000" i="1" dirty="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N</a:t>
            </a:r>
            <a:r>
              <a:rPr lang="en-US" altLang="ja-JP" sz="2000" dirty="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=50</a:t>
            </a:r>
            <a:endParaRPr lang="en-US" altLang="ja-JP" sz="1800" dirty="0" smtClean="0">
              <a:solidFill>
                <a:srgbClr val="FF3300"/>
              </a:solidFill>
              <a:latin typeface="ＤＦＰPOP体" charset="0"/>
              <a:ea typeface="ＤＦＰPOP体" charset="0"/>
              <a:cs typeface="ＤＦＰPOP体" charset="0"/>
            </a:endParaRPr>
          </a:p>
        </p:txBody>
      </p:sp>
      <p:sp>
        <p:nvSpPr>
          <p:cNvPr id="100361" name="Text Box 1033"/>
          <p:cNvSpPr txBox="1">
            <a:spLocks noChangeArrowheads="1"/>
          </p:cNvSpPr>
          <p:nvPr/>
        </p:nvSpPr>
        <p:spPr bwMode="auto">
          <a:xfrm>
            <a:off x="5160963" y="1533525"/>
            <a:ext cx="450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200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Fe</a:t>
            </a:r>
            <a:endParaRPr lang="en-US" altLang="ja-JP" sz="1800" smtClean="0">
              <a:solidFill>
                <a:srgbClr val="FF3300"/>
              </a:solidFill>
              <a:latin typeface="ＤＦＰPOP体" charset="0"/>
              <a:ea typeface="ＤＦＰPOP体" charset="0"/>
              <a:cs typeface="ＤＦＰPOP体" charset="0"/>
            </a:endParaRPr>
          </a:p>
        </p:txBody>
      </p:sp>
      <p:sp>
        <p:nvSpPr>
          <p:cNvPr id="100362" name="Text Box 1034"/>
          <p:cNvSpPr txBox="1">
            <a:spLocks noChangeArrowheads="1"/>
          </p:cNvSpPr>
          <p:nvPr/>
        </p:nvSpPr>
        <p:spPr bwMode="auto">
          <a:xfrm>
            <a:off x="6819900" y="471488"/>
            <a:ext cx="967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1800" dirty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m</a:t>
            </a:r>
            <a:r>
              <a:rPr lang="en-US" altLang="ja-JP" sz="1800" dirty="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agic n.</a:t>
            </a:r>
            <a:endParaRPr lang="ja-JP" altLang="en-US" sz="1800" dirty="0" smtClean="0">
              <a:solidFill>
                <a:srgbClr val="FF3300"/>
              </a:solidFill>
              <a:latin typeface="ＤＦＰPOP体" charset="0"/>
              <a:ea typeface="ＤＦＰPOP体" charset="0"/>
              <a:cs typeface="ＤＦＰPOP体" charset="0"/>
            </a:endParaRPr>
          </a:p>
        </p:txBody>
      </p:sp>
      <p:sp>
        <p:nvSpPr>
          <p:cNvPr id="100364" name="Line 1041"/>
          <p:cNvSpPr>
            <a:spLocks noChangeShapeType="1"/>
          </p:cNvSpPr>
          <p:nvPr/>
        </p:nvSpPr>
        <p:spPr bwMode="auto">
          <a:xfrm flipH="1">
            <a:off x="5791200" y="2438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00365" name="Text Box 1042"/>
          <p:cNvSpPr txBox="1">
            <a:spLocks noChangeArrowheads="1"/>
          </p:cNvSpPr>
          <p:nvPr/>
        </p:nvSpPr>
        <p:spPr bwMode="auto">
          <a:xfrm>
            <a:off x="4800600" y="2819400"/>
            <a:ext cx="1368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2000" dirty="0">
                <a:solidFill>
                  <a:srgbClr val="000000"/>
                </a:solidFill>
              </a:rPr>
              <a:t>l</a:t>
            </a:r>
            <a:r>
              <a:rPr lang="en-US" altLang="ja-JP" sz="2000" dirty="0" smtClean="0">
                <a:solidFill>
                  <a:srgbClr val="000000"/>
                </a:solidFill>
              </a:rPr>
              <a:t>iquid drop</a:t>
            </a:r>
            <a:endParaRPr lang="ja-JP" alt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42" name="テキスト ボックス 14"/>
          <p:cNvSpPr txBox="1">
            <a:spLocks noChangeArrowheads="1"/>
          </p:cNvSpPr>
          <p:nvPr/>
        </p:nvSpPr>
        <p:spPr bwMode="auto">
          <a:xfrm>
            <a:off x="17463" y="148322"/>
            <a:ext cx="3670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i</a:t>
            </a:r>
            <a:r>
              <a:rPr lang="en-US" altLang="ja-JP" sz="1800" dirty="0" smtClean="0"/>
              <a:t>n addition</a:t>
            </a:r>
          </a:p>
          <a:p>
            <a:r>
              <a:rPr lang="en-US" altLang="ja-JP" sz="1800" dirty="0"/>
              <a:t>s</a:t>
            </a:r>
            <a:r>
              <a:rPr lang="en-US" altLang="ja-JP" sz="1800" dirty="0" smtClean="0"/>
              <a:t>hell stabilities </a:t>
            </a:r>
            <a:r>
              <a:rPr lang="en-US" altLang="ja-JP" sz="1800" dirty="0" smtClean="0"/>
              <a:t>like</a:t>
            </a:r>
            <a:r>
              <a:rPr lang="en-US" altLang="ja-JP" sz="1800" dirty="0" smtClean="0"/>
              <a:t> </a:t>
            </a:r>
            <a:r>
              <a:rPr lang="en-US" altLang="ja-JP" sz="1800" dirty="0" smtClean="0"/>
              <a:t>atoms</a:t>
            </a:r>
            <a:endParaRPr lang="ja-JP" altLang="en-US" sz="1800" dirty="0" smtClean="0"/>
          </a:p>
        </p:txBody>
      </p:sp>
      <p:sp>
        <p:nvSpPr>
          <p:cNvPr id="43" name="Text Box 1031"/>
          <p:cNvSpPr txBox="1">
            <a:spLocks noChangeArrowheads="1"/>
          </p:cNvSpPr>
          <p:nvPr/>
        </p:nvSpPr>
        <p:spPr bwMode="auto">
          <a:xfrm>
            <a:off x="6444434" y="1704945"/>
            <a:ext cx="743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altLang="ja-JP" sz="2000" i="1" dirty="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N</a:t>
            </a:r>
            <a:r>
              <a:rPr lang="en-US" altLang="ja-JP" sz="2000" dirty="0" smtClean="0">
                <a:solidFill>
                  <a:srgbClr val="FF3300"/>
                </a:solidFill>
                <a:latin typeface="ＤＦＰPOP体" charset="0"/>
                <a:ea typeface="ＤＦＰPOP体" charset="0"/>
                <a:cs typeface="ＤＦＰPOP体" charset="0"/>
              </a:rPr>
              <a:t>=82</a:t>
            </a:r>
            <a:endParaRPr lang="en-US" altLang="ja-JP" sz="1800" dirty="0" smtClean="0">
              <a:solidFill>
                <a:srgbClr val="FF3300"/>
              </a:solidFill>
              <a:latin typeface="ＤＦＰPOP体" charset="0"/>
              <a:ea typeface="ＤＦＰPOP体" charset="0"/>
              <a:cs typeface="ＤＦＰPOP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4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4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テキスト ボックス 46"/>
          <p:cNvSpPr txBox="1">
            <a:spLocks noChangeArrowheads="1"/>
          </p:cNvSpPr>
          <p:nvPr/>
        </p:nvSpPr>
        <p:spPr bwMode="auto">
          <a:xfrm>
            <a:off x="1588" y="0"/>
            <a:ext cx="9142412" cy="36988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prstClr val="white"/>
                </a:solidFill>
                <a:latin typeface="Helvetica" charset="0"/>
                <a:cs typeface="Helvetica" charset="0"/>
              </a:rPr>
              <a:t>Increase of known nuclei in </a:t>
            </a:r>
            <a:r>
              <a:rPr lang="en-US" altLang="ja-JP" sz="1800" dirty="0" smtClean="0">
                <a:solidFill>
                  <a:prstClr val="white"/>
                </a:solidFill>
                <a:latin typeface="Helvetica" charset="0"/>
                <a:cs typeface="Helvetica" charset="0"/>
              </a:rPr>
              <a:t>the nuclear chart</a:t>
            </a:r>
            <a:endParaRPr lang="ja-JP" altLang="en-US" sz="1800" dirty="0" smtClean="0">
              <a:solidFill>
                <a:prstClr val="white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8068" name="テキスト ボックス 1"/>
          <p:cNvSpPr txBox="1">
            <a:spLocks noChangeArrowheads="1"/>
          </p:cNvSpPr>
          <p:nvPr/>
        </p:nvSpPr>
        <p:spPr bwMode="auto">
          <a:xfrm>
            <a:off x="406400" y="5435600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aseline="30000" smtClean="0">
                <a:solidFill>
                  <a:prstClr val="white"/>
                </a:solidFill>
                <a:latin typeface="Helvetica" charset="0"/>
                <a:cs typeface="Helvetica" charset="0"/>
              </a:rPr>
              <a:t>4</a:t>
            </a:r>
            <a:r>
              <a:rPr lang="en-US" altLang="ja-JP" sz="1800" smtClean="0">
                <a:solidFill>
                  <a:prstClr val="white"/>
                </a:solidFill>
                <a:latin typeface="Helvetica" charset="0"/>
                <a:cs typeface="Helvetica" charset="0"/>
              </a:rPr>
              <a:t>He beam</a:t>
            </a:r>
            <a:endParaRPr lang="ja-JP" altLang="en-US" sz="1800" smtClean="0">
              <a:solidFill>
                <a:prstClr val="white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8069" name="テキスト ボックス 5"/>
          <p:cNvSpPr txBox="1">
            <a:spLocks noChangeArrowheads="1"/>
          </p:cNvSpPr>
          <p:nvPr/>
        </p:nvSpPr>
        <p:spPr bwMode="auto">
          <a:xfrm>
            <a:off x="3810000" y="3929063"/>
            <a:ext cx="1249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aseline="30000" smtClean="0">
                <a:solidFill>
                  <a:prstClr val="white"/>
                </a:solidFill>
                <a:latin typeface="Helvetica" charset="0"/>
                <a:cs typeface="Helvetica" charset="0"/>
              </a:rPr>
              <a:t>238</a:t>
            </a:r>
            <a:r>
              <a:rPr lang="en-US" altLang="ja-JP" sz="1800" smtClean="0">
                <a:solidFill>
                  <a:prstClr val="white"/>
                </a:solidFill>
                <a:latin typeface="Helvetica" charset="0"/>
                <a:cs typeface="Helvetica" charset="0"/>
              </a:rPr>
              <a:t>U beam</a:t>
            </a:r>
            <a:endParaRPr lang="ja-JP" altLang="en-US" sz="1800" smtClean="0">
              <a:solidFill>
                <a:prstClr val="white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8070" name="テキスト ボックス 6"/>
          <p:cNvSpPr txBox="1">
            <a:spLocks noChangeArrowheads="1"/>
          </p:cNvSpPr>
          <p:nvPr/>
        </p:nvSpPr>
        <p:spPr bwMode="auto">
          <a:xfrm>
            <a:off x="2506663" y="4673600"/>
            <a:ext cx="1292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aseline="30000" smtClean="0">
                <a:solidFill>
                  <a:prstClr val="white"/>
                </a:solidFill>
                <a:latin typeface="Helvetica" charset="0"/>
                <a:cs typeface="Helvetica" charset="0"/>
              </a:rPr>
              <a:t>48</a:t>
            </a:r>
            <a:r>
              <a:rPr lang="en-US" altLang="ja-JP" sz="1800" smtClean="0">
                <a:solidFill>
                  <a:prstClr val="white"/>
                </a:solidFill>
                <a:latin typeface="Helvetica" charset="0"/>
                <a:cs typeface="Helvetica" charset="0"/>
              </a:rPr>
              <a:t>Ca beam</a:t>
            </a:r>
            <a:endParaRPr lang="ja-JP" altLang="en-US" sz="1800" smtClean="0">
              <a:solidFill>
                <a:prstClr val="white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60800" y="4249738"/>
            <a:ext cx="1976438" cy="73977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Helvetica"/>
                <a:cs typeface="Helvetica"/>
              </a:rPr>
              <a:t>New Isotopes</a:t>
            </a:r>
          </a:p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Helvetica"/>
                <a:cs typeface="Helvetica"/>
              </a:rPr>
              <a:t>Isomers</a:t>
            </a:r>
          </a:p>
          <a:p>
            <a:pPr>
              <a:defRPr/>
            </a:pPr>
            <a:r>
              <a:rPr lang="en-US" altLang="ja-JP" sz="1400" i="1" dirty="0">
                <a:solidFill>
                  <a:prstClr val="black"/>
                </a:solidFill>
                <a:latin typeface="Helvetica"/>
                <a:cs typeface="Helvetica"/>
              </a:rPr>
              <a:t>T</a:t>
            </a:r>
            <a:r>
              <a:rPr lang="en-US" altLang="ja-JP" sz="1400" baseline="-25000" dirty="0">
                <a:solidFill>
                  <a:prstClr val="black"/>
                </a:solidFill>
                <a:latin typeface="Helvetica"/>
                <a:cs typeface="Helvetica"/>
              </a:rPr>
              <a:t>1/2 </a:t>
            </a:r>
            <a:r>
              <a:rPr lang="en-US" altLang="ja-JP" sz="1400" dirty="0">
                <a:solidFill>
                  <a:prstClr val="black"/>
                </a:solidFill>
                <a:latin typeface="Helvetica"/>
                <a:cs typeface="Helvetica"/>
              </a:rPr>
              <a:t>of r-process nuclei</a:t>
            </a:r>
            <a:endParaRPr lang="ja-JP" altLang="en-US" sz="14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33600" y="5113338"/>
            <a:ext cx="2506663" cy="73977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Helvetica"/>
                <a:cs typeface="Helvetica"/>
              </a:rPr>
              <a:t>New halo nuclei (</a:t>
            </a:r>
            <a:r>
              <a:rPr lang="en-US" altLang="en-US" sz="1400" dirty="0" err="1">
                <a:solidFill>
                  <a:prstClr val="black"/>
                </a:solidFill>
                <a:latin typeface="Helvetica"/>
                <a:cs typeface="Helvetica"/>
              </a:rPr>
              <a:t>σ、ｂreakup</a:t>
            </a:r>
            <a:r>
              <a:rPr lang="en-US" altLang="en-US" sz="1400" dirty="0">
                <a:solidFill>
                  <a:prstClr val="black"/>
                </a:solidFill>
                <a:latin typeface="Helvetica"/>
                <a:cs typeface="Helvetica"/>
              </a:rPr>
              <a:t>)</a:t>
            </a:r>
          </a:p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Helvetica"/>
                <a:cs typeface="Helvetica"/>
              </a:rPr>
              <a:t>Island of inversion, </a:t>
            </a:r>
            <a:r>
              <a:rPr lang="en-US" altLang="ja-JP" sz="1400" dirty="0" err="1">
                <a:solidFill>
                  <a:prstClr val="black"/>
                </a:solidFill>
                <a:latin typeface="Helvetica"/>
                <a:cs typeface="Helvetica"/>
              </a:rPr>
              <a:t>magicisty</a:t>
            </a:r>
            <a:r>
              <a:rPr lang="en-US" altLang="ja-JP" sz="1400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</a:p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Helvetica"/>
                <a:cs typeface="Helvetica"/>
              </a:rPr>
              <a:t>	(</a:t>
            </a:r>
            <a:r>
              <a:rPr lang="en-US" altLang="ja-JP" sz="1400" dirty="0" err="1">
                <a:solidFill>
                  <a:prstClr val="black"/>
                </a:solidFill>
                <a:latin typeface="Helvetica"/>
                <a:cs typeface="Helvetica"/>
              </a:rPr>
              <a:t>γ</a:t>
            </a:r>
            <a:r>
              <a:rPr lang="ja-JP" altLang="en-US" sz="1400" dirty="0">
                <a:solidFill>
                  <a:prstClr val="black"/>
                </a:solidFill>
                <a:latin typeface="Helvetica"/>
                <a:cs typeface="Helvetica"/>
              </a:rPr>
              <a:t>　</a:t>
            </a:r>
            <a:r>
              <a:rPr lang="en-US" altLang="ja-JP" sz="1400" dirty="0">
                <a:solidFill>
                  <a:prstClr val="black"/>
                </a:solidFill>
                <a:latin typeface="Helvetica"/>
                <a:cs typeface="Helvetica"/>
              </a:rPr>
              <a:t>w. direct reactions)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8938" y="5808663"/>
            <a:ext cx="1462087" cy="30797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Helvetica"/>
                <a:cs typeface="Helvetica"/>
              </a:rPr>
              <a:t>IVSM by (t,</a:t>
            </a:r>
            <a:r>
              <a:rPr lang="en-US" altLang="ja-JP" sz="1400" baseline="30000" dirty="0">
                <a:solidFill>
                  <a:prstClr val="black"/>
                </a:solidFill>
                <a:latin typeface="Helvetica"/>
                <a:cs typeface="Helvetica"/>
              </a:rPr>
              <a:t>3</a:t>
            </a:r>
            <a:r>
              <a:rPr lang="en-US" altLang="ja-JP" sz="1400" dirty="0">
                <a:solidFill>
                  <a:prstClr val="black"/>
                </a:solidFill>
                <a:latin typeface="Helvetica"/>
                <a:cs typeface="Helvetica"/>
              </a:rPr>
              <a:t>He)</a:t>
            </a:r>
          </a:p>
        </p:txBody>
      </p:sp>
      <p:sp>
        <p:nvSpPr>
          <p:cNvPr id="11" name="正方形/長方形 10"/>
          <p:cNvSpPr>
            <a:spLocks noChangeArrowheads="1"/>
          </p:cNvSpPr>
          <p:nvPr/>
        </p:nvSpPr>
        <p:spPr bwMode="auto">
          <a:xfrm rot="19453501">
            <a:off x="3208611" y="3467655"/>
            <a:ext cx="4063457" cy="738664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Helvetica" charset="0"/>
                <a:cs typeface="Helvetica" charset="0"/>
              </a:rPr>
              <a:t>47 </a:t>
            </a:r>
            <a:r>
              <a:rPr lang="en-US" altLang="ja-JP" sz="2800" b="1" dirty="0">
                <a:latin typeface="Helvetica" charset="0"/>
                <a:cs typeface="Helvetica" charset="0"/>
              </a:rPr>
              <a:t>new </a:t>
            </a:r>
            <a:r>
              <a:rPr lang="en-US" altLang="ja-JP" sz="2800" b="1" dirty="0" smtClean="0">
                <a:latin typeface="Helvetica" charset="0"/>
                <a:cs typeface="Helvetica" charset="0"/>
              </a:rPr>
              <a:t>isotopes</a:t>
            </a:r>
          </a:p>
          <a:p>
            <a:r>
              <a:rPr lang="en-US" altLang="ja-JP" sz="1400" dirty="0" smtClean="0">
                <a:latin typeface="Helvetica" charset="0"/>
                <a:cs typeface="Helvetica" charset="0"/>
              </a:rPr>
              <a:t>T. </a:t>
            </a:r>
            <a:r>
              <a:rPr lang="en-US" altLang="ja-JP" sz="1400" dirty="0" err="1" smtClean="0">
                <a:latin typeface="Helvetica" charset="0"/>
                <a:cs typeface="Helvetica" charset="0"/>
              </a:rPr>
              <a:t>Onishi</a:t>
            </a:r>
            <a:r>
              <a:rPr lang="en-US" altLang="ja-JP" sz="1400" dirty="0" smtClean="0">
                <a:latin typeface="Helvetica" charset="0"/>
                <a:cs typeface="Helvetica" charset="0"/>
              </a:rPr>
              <a:t> et al., J. Phys. Soc. </a:t>
            </a:r>
            <a:r>
              <a:rPr lang="en-US" altLang="ja-JP" sz="1400" dirty="0" err="1" smtClean="0">
                <a:latin typeface="Helvetica" charset="0"/>
                <a:cs typeface="Helvetica" charset="0"/>
              </a:rPr>
              <a:t>Jpn</a:t>
            </a:r>
            <a:r>
              <a:rPr lang="en-US" altLang="ja-JP" sz="1400" dirty="0" smtClean="0">
                <a:latin typeface="Helvetica" charset="0"/>
                <a:cs typeface="Helvetica" charset="0"/>
              </a:rPr>
              <a:t>. (2011) 073201</a:t>
            </a:r>
            <a:endParaRPr lang="en-US" altLang="ja-JP" sz="1400" dirty="0">
              <a:latin typeface="Helvetica" charset="0"/>
              <a:cs typeface="Helvetica" charset="0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7454900" y="2559050"/>
            <a:ext cx="1644650" cy="762000"/>
          </a:xfrm>
          <a:prstGeom prst="roundRect">
            <a:avLst/>
          </a:prstGeom>
          <a:solidFill>
            <a:schemeClr val="tx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3</a:t>
            </a:r>
            <a:r>
              <a:rPr kumimoji="1" lang="en-US" altLang="ja-JP" sz="1400" baseline="30000" dirty="0" smtClean="0">
                <a:solidFill>
                  <a:schemeClr val="bg1"/>
                </a:solidFill>
              </a:rPr>
              <a:t>rd</a:t>
            </a:r>
            <a:r>
              <a:rPr kumimoji="1" lang="en-US" altLang="ja-JP" sz="1400" dirty="0" smtClean="0">
                <a:solidFill>
                  <a:schemeClr val="bg1"/>
                </a:solidFill>
              </a:rPr>
              <a:t> event of</a:t>
            </a:r>
          </a:p>
          <a:p>
            <a:r>
              <a:rPr lang="en-US" altLang="ja-JP" sz="1400" i="1" dirty="0" smtClean="0">
                <a:solidFill>
                  <a:schemeClr val="bg1"/>
                </a:solidFill>
              </a:rPr>
              <a:t>Z</a:t>
            </a:r>
            <a:r>
              <a:rPr lang="en-US" altLang="ja-JP" sz="1400" dirty="0" smtClean="0">
                <a:solidFill>
                  <a:schemeClr val="bg1"/>
                </a:solidFill>
              </a:rPr>
              <a:t>=113</a:t>
            </a:r>
          </a:p>
          <a:p>
            <a:r>
              <a:rPr kumimoji="1" lang="en-US" altLang="ja-JP" sz="1400" dirty="0" smtClean="0">
                <a:solidFill>
                  <a:schemeClr val="bg1"/>
                </a:solidFill>
              </a:rPr>
              <a:t>Aug. 2012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0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.8|6|3.4|16.8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,5|7,4|29,5|4,7|3,7|5,2|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たそがれ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たそがれ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nishinaTemp01">
  <a:themeElements>
    <a:clrScheme name="">
      <a:dk1>
        <a:srgbClr val="000000"/>
      </a:dk1>
      <a:lt1>
        <a:srgbClr val="FFFFFF"/>
      </a:lt1>
      <a:dk2>
        <a:srgbClr val="E9E9E9"/>
      </a:dk2>
      <a:lt2>
        <a:srgbClr val="808080"/>
      </a:lt2>
      <a:accent1>
        <a:srgbClr val="BBE0E3"/>
      </a:accent1>
      <a:accent2>
        <a:srgbClr val="990008"/>
      </a:accent2>
      <a:accent3>
        <a:srgbClr val="FFFFFF"/>
      </a:accent3>
      <a:accent4>
        <a:srgbClr val="000000"/>
      </a:accent4>
      <a:accent5>
        <a:srgbClr val="DAEDEF"/>
      </a:accent5>
      <a:accent6>
        <a:srgbClr val="8A0006"/>
      </a:accent6>
      <a:hlink>
        <a:srgbClr val="009999"/>
      </a:hlink>
      <a:folHlink>
        <a:srgbClr val="99CC00"/>
      </a:folHlink>
    </a:clrScheme>
    <a:fontScheme name="NISHIN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たそがれ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0_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たそがれ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たそがれ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たそがれ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Pulse design template">
  <a:themeElements>
    <a:clrScheme name="PULSE_TP01069058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_TP01069058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ULSE_TP01069058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_TP01069058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_TP01069058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_TP01069058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_TP01069058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_TP01069058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たそがれ.thmx</Template>
  <TotalTime>18573</TotalTime>
  <Words>3228</Words>
  <Application>Microsoft Macintosh PowerPoint</Application>
  <PresentationFormat>画面に合わせる (4:3)</PresentationFormat>
  <Paragraphs>883</Paragraphs>
  <Slides>53</Slides>
  <Notes>24</Notes>
  <HiddenSlides>1</HiddenSlides>
  <MMClips>0</MMClips>
  <ScaleCrop>false</ScaleCrop>
  <HeadingPairs>
    <vt:vector size="6" baseType="variant">
      <vt:variant>
        <vt:lpstr>テーマ</vt:lpstr>
      </vt:variant>
      <vt:variant>
        <vt:i4>13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53</vt:i4>
      </vt:variant>
    </vt:vector>
  </HeadingPairs>
  <TitlesOfParts>
    <vt:vector size="68" baseType="lpstr">
      <vt:lpstr>たそがれ</vt:lpstr>
      <vt:lpstr>2_たそがれ</vt:lpstr>
      <vt:lpstr>10_新しいプレゼンテーション</vt:lpstr>
      <vt:lpstr>5_たそがれ</vt:lpstr>
      <vt:lpstr>新しいプレゼンテーション</vt:lpstr>
      <vt:lpstr>6_Office テーマ</vt:lpstr>
      <vt:lpstr>2_新しいプレゼンテーション</vt:lpstr>
      <vt:lpstr>Office テーマ</vt:lpstr>
      <vt:lpstr>Pulse design template</vt:lpstr>
      <vt:lpstr>ホワイト</vt:lpstr>
      <vt:lpstr>4_たそがれ</vt:lpstr>
      <vt:lpstr>4_新しいプレゼンテーション</vt:lpstr>
      <vt:lpstr>7_nishinaTemp01</vt:lpstr>
      <vt:lpstr>Microsoft Equation 3.0</vt:lpstr>
      <vt:lpstr>Microsoft 数式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Coulmob excitation of 26Ne</vt:lpstr>
      <vt:lpstr>Results for E1 strength</vt:lpstr>
      <vt:lpstr>Results for Sn isotopes at GSI</vt:lpstr>
      <vt:lpstr>Detector System - (γ, n) measurement (CD) mode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Double ratio |Mn/Mp|/(N/Z) :  measure of p/n excitation</vt:lpstr>
      <vt:lpstr>PowerPoint プレゼンテーション</vt:lpstr>
      <vt:lpstr>EURICA Project     (2012-)</vt:lpstr>
      <vt:lpstr>PowerPoint プレゼンテーション</vt:lpstr>
      <vt:lpstr>In-beam γ-ray spectroscopy with direct reactions     cf. Aoi</vt:lpstr>
      <vt:lpstr>Secondary Beam Intensity with primary 48Ca beams (2009)</vt:lpstr>
      <vt:lpstr>Secondary Beam Intensity with primary 48Ca beams (2009)</vt:lpstr>
      <vt:lpstr>Secondary Beam Intensity with primary 48Ca beams (2009)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Double ratio |Mn/Mp|/(N/Z)</vt:lpstr>
      <vt:lpstr>PowerPoint プレゼンテーション</vt:lpstr>
      <vt:lpstr>PowerPoint プレゼンテーション</vt:lpstr>
      <vt:lpstr>PowerPoint プレゼンテーション</vt:lpstr>
      <vt:lpstr>Performance of RIBF new facility</vt:lpstr>
      <vt:lpstr>PowerPoint プレゼンテーション</vt:lpstr>
      <vt:lpstr>PowerPoint プレゼンテーション</vt:lpstr>
      <vt:lpstr>PowerPoint プレゼンテーション</vt:lpstr>
      <vt:lpstr>spin of X (2321 state in 32Mg)?</vt:lpstr>
      <vt:lpstr>PowerPoint プレゼンテーション</vt:lpstr>
    </vt:vector>
  </TitlesOfParts>
  <Company>理研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本林 透</dc:creator>
  <cp:lastModifiedBy>本林 透</cp:lastModifiedBy>
  <cp:revision>124</cp:revision>
  <cp:lastPrinted>2012-06-01T14:03:57Z</cp:lastPrinted>
  <dcterms:created xsi:type="dcterms:W3CDTF">2009-09-03T08:34:23Z</dcterms:created>
  <dcterms:modified xsi:type="dcterms:W3CDTF">2012-11-13T13:00:00Z</dcterms:modified>
</cp:coreProperties>
</file>