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8"/>
  </p:notesMasterIdLst>
  <p:sldIdLst>
    <p:sldId id="259" r:id="rId2"/>
    <p:sldId id="359" r:id="rId3"/>
    <p:sldId id="366" r:id="rId4"/>
    <p:sldId id="360" r:id="rId5"/>
    <p:sldId id="291" r:id="rId6"/>
    <p:sldId id="296" r:id="rId7"/>
    <p:sldId id="294" r:id="rId8"/>
    <p:sldId id="378" r:id="rId9"/>
    <p:sldId id="362" r:id="rId10"/>
    <p:sldId id="363" r:id="rId11"/>
    <p:sldId id="364" r:id="rId12"/>
    <p:sldId id="295" r:id="rId13"/>
    <p:sldId id="367" r:id="rId14"/>
    <p:sldId id="356" r:id="rId15"/>
    <p:sldId id="290" r:id="rId16"/>
    <p:sldId id="298" r:id="rId17"/>
    <p:sldId id="299" r:id="rId18"/>
    <p:sldId id="328" r:id="rId19"/>
    <p:sldId id="344" r:id="rId20"/>
    <p:sldId id="365" r:id="rId21"/>
    <p:sldId id="300" r:id="rId22"/>
    <p:sldId id="301" r:id="rId23"/>
    <p:sldId id="302" r:id="rId24"/>
    <p:sldId id="303" r:id="rId25"/>
    <p:sldId id="304" r:id="rId26"/>
    <p:sldId id="312" r:id="rId27"/>
    <p:sldId id="321" r:id="rId28"/>
    <p:sldId id="322" r:id="rId29"/>
    <p:sldId id="325" r:id="rId30"/>
    <p:sldId id="326" r:id="rId31"/>
    <p:sldId id="327" r:id="rId32"/>
    <p:sldId id="357" r:id="rId33"/>
    <p:sldId id="380" r:id="rId34"/>
    <p:sldId id="379" r:id="rId35"/>
    <p:sldId id="284" r:id="rId36"/>
    <p:sldId id="369" r:id="rId3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8000"/>
    <a:srgbClr val="F8F7F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9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371D2-DDFC-4460-B677-38BB1092A4BC}" type="datetimeFigureOut">
              <a:rPr lang="de-DE" smtClean="0"/>
              <a:pPr/>
              <a:t>14.11.2012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8F58D-2BAC-4CC6-ABED-792534C34F85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8F58D-2BAC-4CC6-ABED-792534C34F85}" type="slidenum">
              <a:rPr lang="de-DE" smtClean="0"/>
              <a:pPr/>
              <a:t>4</a:t>
            </a:fld>
            <a:endParaRPr lang="de-D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01E2FB-52B2-4429-9B3B-C2E22EC25929}" type="slidenum">
              <a:rPr lang="de-DE" smtClean="0"/>
              <a:pPr/>
              <a:t>26</a:t>
            </a:fld>
            <a:endParaRPr lang="de-DE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25" y="4344357"/>
            <a:ext cx="5026951" cy="4113169"/>
          </a:xfrm>
          <a:noFill/>
          <a:ln/>
        </p:spPr>
        <p:txBody>
          <a:bodyPr lIns="89008" tIns="44504" rIns="89008" bIns="44504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8FB20-4756-468B-A5DA-EB2D5E0C9568}" type="slidenum">
              <a:rPr lang="de-DE" smtClean="0"/>
              <a:pPr/>
              <a:t>27</a:t>
            </a:fld>
            <a:endParaRPr lang="de-DE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25" y="4344357"/>
            <a:ext cx="5026951" cy="411316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008" tIns="44504" rIns="89008" bIns="44504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8FB20-4756-468B-A5DA-EB2D5E0C9568}" type="slidenum">
              <a:rPr lang="de-DE" smtClean="0"/>
              <a:pPr/>
              <a:t>28</a:t>
            </a:fld>
            <a:endParaRPr lang="de-DE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25" y="4344357"/>
            <a:ext cx="5026951" cy="411316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008" tIns="44504" rIns="89008" bIns="44504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8FB20-4756-468B-A5DA-EB2D5E0C9568}" type="slidenum">
              <a:rPr lang="de-DE" smtClean="0"/>
              <a:pPr/>
              <a:t>29</a:t>
            </a:fld>
            <a:endParaRPr lang="de-DE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25" y="4344357"/>
            <a:ext cx="5026951" cy="411316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008" tIns="44504" rIns="89008" bIns="44504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8FB20-4756-468B-A5DA-EB2D5E0C9568}" type="slidenum">
              <a:rPr lang="de-DE" smtClean="0"/>
              <a:pPr/>
              <a:t>30</a:t>
            </a:fld>
            <a:endParaRPr lang="de-DE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25" y="4344357"/>
            <a:ext cx="5026951" cy="411316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008" tIns="44504" rIns="89008" bIns="44504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8FB20-4756-468B-A5DA-EB2D5E0C9568}" type="slidenum">
              <a:rPr lang="de-DE" smtClean="0"/>
              <a:pPr/>
              <a:t>31</a:t>
            </a:fld>
            <a:endParaRPr lang="de-DE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25" y="4344357"/>
            <a:ext cx="5026951" cy="411316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008" tIns="44504" rIns="89008" bIns="44504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8FB20-4756-468B-A5DA-EB2D5E0C9568}" type="slidenum">
              <a:rPr lang="de-DE" smtClean="0"/>
              <a:pPr/>
              <a:t>32</a:t>
            </a:fld>
            <a:endParaRPr lang="de-DE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25" y="4344357"/>
            <a:ext cx="5026951" cy="411316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008" tIns="44504" rIns="89008" bIns="44504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8FB20-4756-468B-A5DA-EB2D5E0C9568}" type="slidenum">
              <a:rPr lang="de-DE" smtClean="0"/>
              <a:pPr/>
              <a:t>33</a:t>
            </a:fld>
            <a:endParaRPr lang="de-DE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25" y="4344357"/>
            <a:ext cx="5026951" cy="411316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008" tIns="44504" rIns="89008" bIns="44504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8B02D6-5A88-4191-A82C-E1E2CEBF869D}" type="slidenum">
              <a:rPr lang="de-DE" smtClean="0"/>
              <a:pPr/>
              <a:t>36</a:t>
            </a:fld>
            <a:endParaRPr lang="de-DE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E684AE-C0CF-4B28-B1B2-DAA4C06E4626}" type="slidenum">
              <a:rPr lang="de-DE"/>
              <a:pPr/>
              <a:t>7</a:t>
            </a:fld>
            <a:endParaRPr lang="de-DE"/>
          </a:p>
        </p:txBody>
      </p:sp>
      <p:sp>
        <p:nvSpPr>
          <p:cNvPr id="70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E684AE-C0CF-4B28-B1B2-DAA4C06E4626}" type="slidenum">
              <a:rPr lang="de-DE"/>
              <a:pPr/>
              <a:t>8</a:t>
            </a:fld>
            <a:endParaRPr lang="de-DE"/>
          </a:p>
        </p:txBody>
      </p:sp>
      <p:sp>
        <p:nvSpPr>
          <p:cNvPr id="70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0A5C47-FE96-49DA-A05C-75718C42544C}" type="slidenum">
              <a:rPr lang="de-DE"/>
              <a:pPr/>
              <a:t>9</a:t>
            </a:fld>
            <a:endParaRPr lang="de-DE"/>
          </a:p>
        </p:txBody>
      </p:sp>
      <p:sp>
        <p:nvSpPr>
          <p:cNvPr id="64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712788"/>
            <a:ext cx="4562475" cy="3422650"/>
          </a:xfrm>
          <a:ln/>
        </p:spPr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EA7E82-A62A-4288-BD22-1A732F991E41}" type="slidenum">
              <a:rPr lang="de-DE"/>
              <a:pPr/>
              <a:t>10</a:t>
            </a:fld>
            <a:endParaRPr lang="de-DE"/>
          </a:p>
        </p:txBody>
      </p:sp>
      <p:sp>
        <p:nvSpPr>
          <p:cNvPr id="68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E684AE-C0CF-4B28-B1B2-DAA4C06E4626}" type="slidenum">
              <a:rPr lang="de-DE"/>
              <a:pPr/>
              <a:t>11</a:t>
            </a:fld>
            <a:endParaRPr lang="de-DE"/>
          </a:p>
        </p:txBody>
      </p:sp>
      <p:sp>
        <p:nvSpPr>
          <p:cNvPr id="70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E73DFE-8B15-4F06-A4C6-883D5A491727}" type="slidenum">
              <a:rPr lang="de-DE"/>
              <a:pPr/>
              <a:t>12</a:t>
            </a:fld>
            <a:endParaRPr lang="de-DE"/>
          </a:p>
        </p:txBody>
      </p:sp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E73DFE-8B15-4F06-A4C6-883D5A491727}" type="slidenum">
              <a:rPr lang="de-DE"/>
              <a:pPr/>
              <a:t>14</a:t>
            </a:fld>
            <a:endParaRPr lang="de-DE"/>
          </a:p>
        </p:txBody>
      </p:sp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95EC58-54C3-49D0-BEB8-3B45E05754AD}" type="slidenum">
              <a:rPr lang="de-DE" smtClean="0"/>
              <a:pPr/>
              <a:t>25</a:t>
            </a:fld>
            <a:endParaRPr lang="de-DE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25" y="4344357"/>
            <a:ext cx="5026951" cy="411316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008" tIns="44504" rIns="89008" bIns="44504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440" y="6197600"/>
            <a:ext cx="504056" cy="457200"/>
          </a:xfrm>
          <a:prstGeom prst="rect">
            <a:avLst/>
          </a:prstGeom>
        </p:spPr>
        <p:txBody>
          <a:bodyPr lIns="0" tIns="0" rIns="0" bIns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defTabSz="457200">
              <a:defRPr/>
            </a:pPr>
            <a:fld id="{60BA2BA8-2C03-4169-BCDF-D8D3906B1795}" type="slidenum">
              <a:rPr lang="en-US" noProof="0" smtClean="0">
                <a:solidFill>
                  <a:prstClr val="black"/>
                </a:solidFill>
                <a:ea typeface="ＭＳ Ｐゴシック"/>
              </a:rPr>
              <a:pPr defTabSz="457200">
                <a:defRPr/>
              </a:pPr>
              <a:t>‹Nr.›</a:t>
            </a:fld>
            <a:endParaRPr lang="en-US" noProof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1625402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512" y="103999"/>
            <a:ext cx="8964488" cy="7327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440" y="6203404"/>
            <a:ext cx="504056" cy="457200"/>
          </a:xfrm>
          <a:prstGeom prst="rect">
            <a:avLst/>
          </a:prstGeom>
        </p:spPr>
        <p:txBody>
          <a:bodyPr lIns="0" tIns="0" rIns="0" bIns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defTabSz="457200">
              <a:defRPr/>
            </a:pPr>
            <a:fld id="{60BA2BA8-2C03-4169-BCDF-D8D3906B1795}" type="slidenum">
              <a:rPr lang="de-DE" smtClean="0">
                <a:solidFill>
                  <a:prstClr val="black"/>
                </a:solidFill>
                <a:ea typeface="ＭＳ Ｐゴシック"/>
              </a:rPr>
              <a:pPr defTabSz="457200">
                <a:defRPr/>
              </a:pPr>
              <a:t>‹Nr.›</a:t>
            </a:fld>
            <a:endParaRPr lang="de-DE" dirty="0">
              <a:solidFill>
                <a:prstClr val="black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9013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10399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440" y="6197600"/>
            <a:ext cx="504056" cy="457200"/>
          </a:xfrm>
          <a:prstGeom prst="rect">
            <a:avLst/>
          </a:prstGeom>
        </p:spPr>
        <p:txBody>
          <a:bodyPr lIns="0" tIns="0" rIns="0" bIns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defTabSz="457200">
              <a:defRPr/>
            </a:pPr>
            <a:fld id="{60BA2BA8-2C03-4169-BCDF-D8D3906B1795}" type="slidenum">
              <a:rPr lang="en-US" noProof="0" smtClean="0">
                <a:solidFill>
                  <a:prstClr val="black"/>
                </a:solidFill>
                <a:ea typeface="ＭＳ Ｐゴシック"/>
              </a:rPr>
              <a:pPr defTabSz="457200">
                <a:defRPr/>
              </a:pPr>
              <a:t>‹Nr.›</a:t>
            </a:fld>
            <a:endParaRPr lang="en-US" noProof="0">
              <a:solidFill>
                <a:prstClr val="black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0296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10399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440" y="6197600"/>
            <a:ext cx="504056" cy="457200"/>
          </a:xfrm>
          <a:prstGeom prst="rect">
            <a:avLst/>
          </a:prstGeom>
        </p:spPr>
        <p:txBody>
          <a:bodyPr lIns="0" tIns="0" rIns="0" bIns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defTabSz="457200">
              <a:defRPr/>
            </a:pPr>
            <a:fld id="{60BA2BA8-2C03-4169-BCDF-D8D3906B1795}" type="slidenum">
              <a:rPr lang="en-US" noProof="0" smtClean="0">
                <a:solidFill>
                  <a:prstClr val="black"/>
                </a:solidFill>
                <a:ea typeface="ＭＳ Ｐゴシック"/>
              </a:rPr>
              <a:pPr defTabSz="457200">
                <a:defRPr/>
              </a:pPr>
              <a:t>‹Nr.›</a:t>
            </a:fld>
            <a:endParaRPr lang="en-US" noProof="0">
              <a:solidFill>
                <a:prstClr val="black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8118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80191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defTabSz="457200">
              <a:defRPr/>
            </a:pPr>
            <a:endParaRPr lang="en-US" noProof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440" y="6197600"/>
            <a:ext cx="504056" cy="457200"/>
          </a:xfrm>
          <a:prstGeom prst="rect">
            <a:avLst/>
          </a:prstGeom>
        </p:spPr>
        <p:txBody>
          <a:bodyPr lIns="0" tIns="0" rIns="0" bIns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defTabSz="457200">
              <a:defRPr/>
            </a:pPr>
            <a:fld id="{60BA2BA8-2C03-4169-BCDF-D8D3906B1795}" type="slidenum">
              <a:rPr lang="en-US" noProof="0" smtClean="0">
                <a:solidFill>
                  <a:prstClr val="black"/>
                </a:solidFill>
                <a:ea typeface="ＭＳ Ｐゴシック"/>
              </a:rPr>
              <a:pPr defTabSz="457200">
                <a:defRPr/>
              </a:pPr>
              <a:t>‹Nr.›</a:t>
            </a:fld>
            <a:endParaRPr lang="en-US" noProof="0">
              <a:solidFill>
                <a:prstClr val="black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436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3588" y="0"/>
            <a:ext cx="7567612" cy="722313"/>
          </a:xfrm>
        </p:spPr>
        <p:txBody>
          <a:bodyPr/>
          <a:lstStyle/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 smtClean="0"/>
              <a:t>M. C. Kaluza </a:t>
            </a:r>
            <a:r>
              <a:rPr lang="en-US" noProof="0" smtClean="0">
                <a:cs typeface="Arial" charset="0"/>
              </a:rPr>
              <a:t>•</a:t>
            </a:r>
            <a:r>
              <a:rPr lang="en-US" noProof="0" smtClean="0"/>
              <a:t> Visualization of the Electron-Acceleration Process </a:t>
            </a:r>
            <a:r>
              <a:rPr lang="en-US" noProof="0" smtClean="0">
                <a:cs typeface="Arial" charset="0"/>
              </a:rPr>
              <a:t>•</a:t>
            </a:r>
            <a:r>
              <a:rPr lang="en-US" noProof="0" smtClean="0"/>
              <a:t> </a:t>
            </a:r>
            <a:r>
              <a:rPr lang="en-US" noProof="0" smtClean="0">
                <a:cs typeface="Arial" charset="0"/>
              </a:rPr>
              <a:t>MPQ Garching • </a:t>
            </a:r>
            <a:r>
              <a:rPr lang="en-US" noProof="0" smtClean="0"/>
              <a:t>10</a:t>
            </a:r>
            <a:r>
              <a:rPr lang="en-US" baseline="30000" noProof="0" smtClean="0"/>
              <a:t>th</a:t>
            </a:r>
            <a:r>
              <a:rPr lang="en-US" noProof="0" smtClean="0"/>
              <a:t> November 2008      </a:t>
            </a:r>
            <a:fld id="{CBBC32ED-0558-4475-AE61-0E7C48609C0F}" type="slidenum">
              <a:rPr lang="en-US" noProof="0" smtClean="0"/>
              <a:pPr>
                <a:defRPr/>
              </a:pPr>
              <a:t>‹Nr.›</a:t>
            </a:fld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6738938"/>
            <a:ext cx="2865438" cy="119062"/>
          </a:xfrm>
          <a:prstGeom prst="rect">
            <a:avLst/>
          </a:prstGeom>
          <a:solidFill>
            <a:srgbClr val="0043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4763" y="6618288"/>
            <a:ext cx="5732462" cy="120650"/>
          </a:xfrm>
          <a:prstGeom prst="rect">
            <a:avLst/>
          </a:prstGeom>
          <a:solidFill>
            <a:srgbClr val="DC6C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5724525" y="6738938"/>
            <a:ext cx="3425825" cy="119062"/>
          </a:xfrm>
          <a:prstGeom prst="rect">
            <a:avLst/>
          </a:prstGeom>
          <a:solidFill>
            <a:srgbClr val="7678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7" name="Rechteck 16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43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8" name="Rechteck 17"/>
          <p:cNvSpPr/>
          <p:nvPr userDrawn="1"/>
        </p:nvSpPr>
        <p:spPr>
          <a:xfrm>
            <a:off x="3049588" y="871538"/>
            <a:ext cx="6094412" cy="119062"/>
          </a:xfrm>
          <a:prstGeom prst="rect">
            <a:avLst/>
          </a:prstGeom>
          <a:solidFill>
            <a:srgbClr val="DC6C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9" name="Rechteck 18"/>
          <p:cNvSpPr/>
          <p:nvPr userDrawn="1"/>
        </p:nvSpPr>
        <p:spPr>
          <a:xfrm>
            <a:off x="0" y="0"/>
            <a:ext cx="6094413" cy="119063"/>
          </a:xfrm>
          <a:prstGeom prst="rect">
            <a:avLst/>
          </a:prstGeom>
          <a:solidFill>
            <a:srgbClr val="A4A7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0" name="Rechteck 19"/>
          <p:cNvSpPr/>
          <p:nvPr userDrawn="1"/>
        </p:nvSpPr>
        <p:spPr>
          <a:xfrm>
            <a:off x="6099175" y="0"/>
            <a:ext cx="3044825" cy="119063"/>
          </a:xfrm>
          <a:prstGeom prst="rect">
            <a:avLst/>
          </a:prstGeom>
          <a:solidFill>
            <a:srgbClr val="002E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15" name="Bild 6" descr="logo.tif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29287" y="6192838"/>
            <a:ext cx="4429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C:\Dokumente und Einstellungen\kaluza\Desktop\HI-Jena_200911\Logos\HG_Institut_Jena_RGB.JP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44208" y="6189060"/>
            <a:ext cx="1036800" cy="518400"/>
          </a:xfrm>
          <a:prstGeom prst="rect">
            <a:avLst/>
          </a:prstGeom>
          <a:noFill/>
        </p:spPr>
      </p:pic>
      <p:pic>
        <p:nvPicPr>
          <p:cNvPr id="23" name="Picture 49" descr="TR18-logoplastic_ger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24328" y="6190704"/>
            <a:ext cx="972000" cy="51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440" y="6197600"/>
            <a:ext cx="504056" cy="457200"/>
          </a:xfrm>
          <a:prstGeom prst="rect">
            <a:avLst/>
          </a:prstGeom>
        </p:spPr>
        <p:txBody>
          <a:bodyPr lIns="0" tIns="0" rIns="0" bIns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defTabSz="457200">
              <a:defRPr/>
            </a:pPr>
            <a:fld id="{60BA2BA8-2C03-4169-BCDF-D8D3906B1795}" type="slidenum">
              <a:rPr lang="de-DE" smtClean="0">
                <a:solidFill>
                  <a:prstClr val="black"/>
                </a:solidFill>
                <a:ea typeface="ＭＳ Ｐゴシック"/>
              </a:rPr>
              <a:pPr defTabSz="457200">
                <a:defRPr/>
              </a:pPr>
              <a:t>‹Nr.›</a:t>
            </a:fld>
            <a:endParaRPr lang="de-DE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25" name="Titelplatzhalter 24"/>
          <p:cNvSpPr>
            <a:spLocks noGrp="1"/>
          </p:cNvSpPr>
          <p:nvPr>
            <p:ph type="title"/>
          </p:nvPr>
        </p:nvSpPr>
        <p:spPr>
          <a:xfrm>
            <a:off x="457200" y="189930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26" name="Fußzeilenplatzhalter 2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53646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ＭＳ Ｐゴシック" charset="-128"/>
          <a:cs typeface="ＭＳ Ｐゴシック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charset="-128"/>
          <a:cs typeface="ＭＳ Ｐゴシック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charset="-128"/>
          <a:cs typeface="ＭＳ Ｐゴシック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charset="-128"/>
          <a:cs typeface="ＭＳ Ｐゴシック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charset="-128"/>
          <a:cs typeface="ＭＳ Ｐゴシック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Physics\Jena\Vortr&#228;ge\GSI_2011\Schwingung_06.avi" TargetMode="Externa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44.png"/><Relationship Id="rId2" Type="http://schemas.openxmlformats.org/officeDocument/2006/relationships/video" Target="file:///D:\Physics\Jena\Vortr&#228;ge\EPS_2007\test3.avi" TargetMode="Externa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3.png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tags" Target="../tags/tag13.xml"/><Relationship Id="rId7" Type="http://schemas.openxmlformats.org/officeDocument/2006/relationships/image" Target="../media/image51.jpeg"/><Relationship Id="rId12" Type="http://schemas.openxmlformats.org/officeDocument/2006/relationships/image" Target="../media/image55.png"/><Relationship Id="rId2" Type="http://schemas.openxmlformats.org/officeDocument/2006/relationships/tags" Target="../tags/tag12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54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53.png"/><Relationship Id="rId4" Type="http://schemas.openxmlformats.org/officeDocument/2006/relationships/tags" Target="../tags/tag14.xml"/><Relationship Id="rId9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65.png"/><Relationship Id="rId4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7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12" Type="http://schemas.openxmlformats.org/officeDocument/2006/relationships/image" Target="../media/image7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3.png"/><Relationship Id="rId11" Type="http://schemas.openxmlformats.org/officeDocument/2006/relationships/image" Target="../media/image77.jpeg"/><Relationship Id="rId5" Type="http://schemas.openxmlformats.org/officeDocument/2006/relationships/image" Target="../media/image72.png"/><Relationship Id="rId10" Type="http://schemas.openxmlformats.org/officeDocument/2006/relationships/image" Target="../media/image76.png"/><Relationship Id="rId4" Type="http://schemas.openxmlformats.org/officeDocument/2006/relationships/image" Target="../media/image71.png"/><Relationship Id="rId9" Type="http://schemas.openxmlformats.org/officeDocument/2006/relationships/image" Target="../media/image7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Physics\Jena\Vortr&#228;ge\GSI_2011\Schwingung_08.avi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2.xml"/><Relationship Id="rId7" Type="http://schemas.openxmlformats.org/officeDocument/2006/relationships/image" Target="../media/image12.png"/><Relationship Id="rId2" Type="http://schemas.openxmlformats.org/officeDocument/2006/relationships/tags" Target="../tags/tag1.xml"/><Relationship Id="rId1" Type="http://schemas.openxmlformats.org/officeDocument/2006/relationships/video" Target="file:///D:\Physics\Jena\Vortr&#228;ge\GSI_2011\Schwingung_07.avi" TargetMode="Externa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6.png"/><Relationship Id="rId5" Type="http://schemas.openxmlformats.org/officeDocument/2006/relationships/tags" Target="../tags/tag4.xml"/><Relationship Id="rId10" Type="http://schemas.openxmlformats.org/officeDocument/2006/relationships/image" Target="../media/image15.png"/><Relationship Id="rId4" Type="http://schemas.openxmlformats.org/officeDocument/2006/relationships/tags" Target="../tags/tag3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7.xml"/><Relationship Id="rId7" Type="http://schemas.openxmlformats.org/officeDocument/2006/relationships/image" Target="../media/image18.jpe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2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0.xml"/><Relationship Id="rId7" Type="http://schemas.openxmlformats.org/officeDocument/2006/relationships/image" Target="../media/image18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2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980728"/>
            <a:ext cx="9144000" cy="1778992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Electron acceleration with laser-driven plasma waves: a potential future alternative to conventional accelerators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8913" name="Picture 1" descr="D:\Physics\Jena\Vorträge\Kolloquium_UniDortmund_2011\Picture01_KolloquiumDortmund_MalteKaluza_171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94" y="2780928"/>
            <a:ext cx="3039248" cy="2401200"/>
          </a:xfrm>
          <a:prstGeom prst="rect">
            <a:avLst/>
          </a:prstGeom>
          <a:noFill/>
        </p:spPr>
      </p:pic>
      <p:pic>
        <p:nvPicPr>
          <p:cNvPr id="38914" name="Picture 2" descr="D:\Physics\Jena\Vorträge\Kolloquium_UniDortmund_2011\Picture02_KolloquiumDortmund_MalteKaluza_171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3902" y="2780928"/>
            <a:ext cx="6263604" cy="2399656"/>
          </a:xfrm>
          <a:prstGeom prst="rect">
            <a:avLst/>
          </a:prstGeom>
          <a:noFill/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528" y="5013176"/>
            <a:ext cx="8496944" cy="1296144"/>
          </a:xfrm>
        </p:spPr>
        <p:txBody>
          <a:bodyPr/>
          <a:lstStyle/>
          <a:p>
            <a:r>
              <a:rPr lang="en-US" dirty="0" err="1" smtClean="0"/>
              <a:t>Malte</a:t>
            </a:r>
            <a:r>
              <a:rPr lang="en-US" dirty="0" smtClean="0"/>
              <a:t> C. </a:t>
            </a:r>
            <a:r>
              <a:rPr lang="en-US" dirty="0" err="1" smtClean="0"/>
              <a:t>Kaluza</a:t>
            </a:r>
            <a:endParaRPr lang="en-US" dirty="0" smtClean="0"/>
          </a:p>
          <a:p>
            <a:r>
              <a:rPr lang="en-US" sz="1800" dirty="0" smtClean="0"/>
              <a:t>Institute of Optics and Quantum Electronics and Helmholtz-Institute Jena, </a:t>
            </a:r>
          </a:p>
          <a:p>
            <a:r>
              <a:rPr lang="en-US" sz="1800" dirty="0" smtClean="0"/>
              <a:t>Friedrich-Schiller-University Jena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en-US" b="0" i="0">
              <a:latin typeface="Times New Roman" pitchFamily="18" charset="0"/>
            </a:endParaRPr>
          </a:p>
        </p:txBody>
      </p:sp>
      <p:pic>
        <p:nvPicPr>
          <p:cNvPr id="644107" name="Picture 11" descr="Labor3_vo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027096"/>
            <a:ext cx="3615898" cy="542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9497"/>
            <a:ext cx="9144000" cy="732713"/>
          </a:xfrm>
        </p:spPr>
        <p:txBody>
          <a:bodyPr/>
          <a:lstStyle/>
          <a:p>
            <a:r>
              <a:rPr lang="en-GB" sz="2800" dirty="0" smtClean="0">
                <a:solidFill>
                  <a:srgbClr val="FF0000"/>
                </a:solidFill>
              </a:rPr>
              <a:t>POLARIS</a:t>
            </a:r>
            <a:r>
              <a:rPr lang="en-GB" sz="2800" dirty="0" smtClean="0"/>
              <a:t> – </a:t>
            </a:r>
            <a:r>
              <a:rPr lang="en-GB" sz="2800" dirty="0" smtClean="0">
                <a:solidFill>
                  <a:srgbClr val="FF0000"/>
                </a:solidFill>
              </a:rPr>
              <a:t>P</a:t>
            </a:r>
            <a:r>
              <a:rPr lang="en-GB" sz="2800" dirty="0" smtClean="0"/>
              <a:t>etawatt </a:t>
            </a:r>
            <a:r>
              <a:rPr lang="en-GB" sz="2800" dirty="0" smtClean="0">
                <a:solidFill>
                  <a:srgbClr val="FF0000"/>
                </a:solidFill>
              </a:rPr>
              <a:t>O</a:t>
            </a:r>
            <a:r>
              <a:rPr lang="en-GB" sz="2800" dirty="0" smtClean="0"/>
              <a:t>ptical </a:t>
            </a:r>
            <a:r>
              <a:rPr lang="en-GB" sz="2800" dirty="0" smtClean="0">
                <a:solidFill>
                  <a:srgbClr val="FF0000"/>
                </a:solidFill>
              </a:rPr>
              <a:t>L</a:t>
            </a:r>
            <a:r>
              <a:rPr lang="en-GB" sz="2800" dirty="0" smtClean="0"/>
              <a:t>aser </a:t>
            </a:r>
            <a:r>
              <a:rPr lang="en-GB" sz="2800" dirty="0" smtClean="0">
                <a:solidFill>
                  <a:srgbClr val="FF0000"/>
                </a:solidFill>
              </a:rPr>
              <a:t>A</a:t>
            </a:r>
            <a:r>
              <a:rPr lang="en-GB" sz="2800" dirty="0" smtClean="0"/>
              <a:t>mplifier for </a:t>
            </a:r>
            <a:r>
              <a:rPr lang="en-GB" sz="2800" dirty="0" smtClean="0">
                <a:solidFill>
                  <a:srgbClr val="FF0000"/>
                </a:solidFill>
              </a:rPr>
              <a:t>R</a:t>
            </a:r>
            <a:r>
              <a:rPr lang="en-GB" sz="2800" dirty="0" smtClean="0"/>
              <a:t>adiation </a:t>
            </a:r>
            <a:r>
              <a:rPr lang="en-GB" sz="2800" dirty="0" smtClean="0">
                <a:solidFill>
                  <a:srgbClr val="FF0000"/>
                </a:solidFill>
              </a:rPr>
              <a:t>I</a:t>
            </a:r>
            <a:r>
              <a:rPr lang="en-GB" sz="2800" dirty="0" smtClean="0"/>
              <a:t>ntensive </a:t>
            </a:r>
            <a:r>
              <a:rPr lang="en-GB" sz="2800" dirty="0" err="1" smtClean="0"/>
              <a:t>experiment</a:t>
            </a:r>
            <a:r>
              <a:rPr lang="en-GB" sz="2800" dirty="0" err="1" smtClean="0">
                <a:solidFill>
                  <a:srgbClr val="FF0000"/>
                </a:solidFill>
              </a:rPr>
              <a:t>S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644105" name="Picture 9" descr="POL_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286" y="3336685"/>
            <a:ext cx="4782244" cy="3188659"/>
          </a:xfrm>
          <a:prstGeom prst="rect">
            <a:avLst/>
          </a:prstGeom>
          <a:noFill/>
        </p:spPr>
      </p:pic>
      <p:pic>
        <p:nvPicPr>
          <p:cNvPr id="644110" name="Picture 14" descr="IMG_1545_kle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84094" y="3335744"/>
            <a:ext cx="4780394" cy="3189600"/>
          </a:xfrm>
          <a:prstGeom prst="rect">
            <a:avLst/>
          </a:prstGeom>
          <a:noFill/>
        </p:spPr>
      </p:pic>
      <p:pic>
        <p:nvPicPr>
          <p:cNvPr id="644104" name="Picture 8" descr="A4 II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5424" y="1030847"/>
            <a:ext cx="5249064" cy="3478273"/>
          </a:xfrm>
          <a:prstGeom prst="rect">
            <a:avLst/>
          </a:prstGeom>
          <a:noFill/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289616" y="1916832"/>
            <a:ext cx="4658648" cy="3323987"/>
          </a:xfrm>
          <a:prstGeom prst="rect">
            <a:avLst/>
          </a:prstGeom>
          <a:solidFill>
            <a:srgbClr val="000000">
              <a:alpha val="69804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ct val="100000"/>
              </a:spcAft>
            </a:pPr>
            <a:r>
              <a:rPr lang="de-DE" sz="2000" b="0" i="0" dirty="0" smtClean="0">
                <a:solidFill>
                  <a:srgbClr val="FFFF99"/>
                </a:solidFill>
                <a:cs typeface="Arial" charset="0"/>
              </a:rPr>
              <a:t>Ultra-Short Pulse </a:t>
            </a:r>
            <a:r>
              <a:rPr lang="de-DE" sz="2000" b="0" i="0" dirty="0">
                <a:solidFill>
                  <a:srgbClr val="FFFF99"/>
                </a:solidFill>
                <a:cs typeface="Arial" charset="0"/>
              </a:rPr>
              <a:t>CPA </a:t>
            </a:r>
            <a:r>
              <a:rPr lang="de-DE" sz="2000" b="0" i="0" dirty="0" err="1" smtClean="0">
                <a:solidFill>
                  <a:srgbClr val="FFFF99"/>
                </a:solidFill>
                <a:cs typeface="Arial" charset="0"/>
              </a:rPr>
              <a:t>Yb:Glass</a:t>
            </a:r>
            <a:r>
              <a:rPr lang="de-DE" sz="2000" b="0" i="0" dirty="0" smtClean="0">
                <a:solidFill>
                  <a:srgbClr val="FFFF99"/>
                </a:solidFill>
                <a:cs typeface="Arial" charset="0"/>
              </a:rPr>
              <a:t> Laser</a:t>
            </a:r>
            <a:endParaRPr lang="de-DE" sz="2000" b="0" i="0" dirty="0">
              <a:solidFill>
                <a:srgbClr val="FFFF99"/>
              </a:solidFill>
              <a:cs typeface="Arial" charset="0"/>
            </a:endParaRPr>
          </a:p>
          <a:p>
            <a:pPr defTabSz="542925">
              <a:spcBef>
                <a:spcPct val="0"/>
              </a:spcBef>
              <a:spcAft>
                <a:spcPct val="25000"/>
              </a:spcAft>
            </a:pPr>
            <a:r>
              <a:rPr lang="de-DE" sz="2000" b="0" i="0" dirty="0">
                <a:solidFill>
                  <a:srgbClr val="FFFF99"/>
                </a:solidFill>
                <a:cs typeface="Arial" charset="0"/>
              </a:rPr>
              <a:t>	</a:t>
            </a:r>
            <a:r>
              <a:rPr lang="de-DE" sz="2000" b="0" i="0" dirty="0" err="1">
                <a:solidFill>
                  <a:srgbClr val="FFFF99"/>
                </a:solidFill>
                <a:cs typeface="Arial" charset="0"/>
              </a:rPr>
              <a:t>wavelength</a:t>
            </a:r>
            <a:r>
              <a:rPr lang="de-DE" sz="2000" b="0" i="0" dirty="0">
                <a:solidFill>
                  <a:srgbClr val="FFFF99"/>
                </a:solidFill>
                <a:cs typeface="Arial" charset="0"/>
              </a:rPr>
              <a:t>: 		</a:t>
            </a:r>
            <a:r>
              <a:rPr lang="de-DE" sz="2000" b="0" i="0" dirty="0" smtClean="0">
                <a:solidFill>
                  <a:srgbClr val="FFFF99"/>
                </a:solidFill>
                <a:cs typeface="Arial" charset="0"/>
              </a:rPr>
              <a:t>    1030 </a:t>
            </a:r>
            <a:r>
              <a:rPr lang="de-DE" sz="2000" b="0" i="0" dirty="0" err="1">
                <a:solidFill>
                  <a:srgbClr val="FFFF99"/>
                </a:solidFill>
                <a:cs typeface="Arial" charset="0"/>
              </a:rPr>
              <a:t>nm</a:t>
            </a:r>
            <a:endParaRPr lang="de-DE" sz="2000" b="0" i="0" dirty="0">
              <a:solidFill>
                <a:srgbClr val="FFFF99"/>
              </a:solidFill>
              <a:cs typeface="Arial" charset="0"/>
            </a:endParaRPr>
          </a:p>
          <a:p>
            <a:pPr defTabSz="542925">
              <a:spcBef>
                <a:spcPct val="0"/>
              </a:spcBef>
              <a:spcAft>
                <a:spcPct val="25000"/>
              </a:spcAft>
            </a:pPr>
            <a:r>
              <a:rPr lang="de-DE" sz="2000" b="0" i="0" dirty="0">
                <a:solidFill>
                  <a:srgbClr val="FFFF99"/>
                </a:solidFill>
                <a:cs typeface="Arial" charset="0"/>
              </a:rPr>
              <a:t>	pulse </a:t>
            </a:r>
            <a:r>
              <a:rPr lang="de-DE" sz="2000" b="0" i="0" dirty="0" err="1">
                <a:solidFill>
                  <a:srgbClr val="FFFF99"/>
                </a:solidFill>
                <a:cs typeface="Arial" charset="0"/>
              </a:rPr>
              <a:t>duration</a:t>
            </a:r>
            <a:r>
              <a:rPr lang="de-DE" sz="2000" b="0" i="0" dirty="0">
                <a:solidFill>
                  <a:srgbClr val="FFFF99"/>
                </a:solidFill>
                <a:cs typeface="Arial" charset="0"/>
              </a:rPr>
              <a:t>: 	 </a:t>
            </a:r>
            <a:r>
              <a:rPr lang="de-DE" sz="2000" b="0" i="0" dirty="0" smtClean="0">
                <a:solidFill>
                  <a:srgbClr val="FFFF99"/>
                </a:solidFill>
                <a:cs typeface="Arial" charset="0"/>
              </a:rPr>
              <a:t>     150 </a:t>
            </a:r>
            <a:r>
              <a:rPr lang="de-DE" sz="2000" b="0" i="0" dirty="0" err="1">
                <a:solidFill>
                  <a:srgbClr val="FFFF99"/>
                </a:solidFill>
                <a:cs typeface="Arial" charset="0"/>
              </a:rPr>
              <a:t>fs</a:t>
            </a:r>
            <a:endParaRPr lang="de-DE" sz="2000" b="0" i="0" dirty="0">
              <a:solidFill>
                <a:srgbClr val="FFFF99"/>
              </a:solidFill>
              <a:cs typeface="Arial" charset="0"/>
            </a:endParaRPr>
          </a:p>
          <a:p>
            <a:pPr defTabSz="542925">
              <a:spcBef>
                <a:spcPct val="0"/>
              </a:spcBef>
              <a:spcAft>
                <a:spcPct val="25000"/>
              </a:spcAft>
            </a:pPr>
            <a:r>
              <a:rPr lang="de-DE" sz="2000" b="0" i="0" dirty="0">
                <a:solidFill>
                  <a:srgbClr val="FFFF99"/>
                </a:solidFill>
                <a:cs typeface="Arial" charset="0"/>
              </a:rPr>
              <a:t>	pulse </a:t>
            </a:r>
            <a:r>
              <a:rPr lang="de-DE" sz="2000" b="0" i="0" dirty="0" err="1">
                <a:solidFill>
                  <a:srgbClr val="FFFF99"/>
                </a:solidFill>
                <a:cs typeface="Arial" charset="0"/>
              </a:rPr>
              <a:t>energy</a:t>
            </a:r>
            <a:r>
              <a:rPr lang="de-DE" sz="2000" b="0" i="0" dirty="0">
                <a:solidFill>
                  <a:srgbClr val="FFFF99"/>
                </a:solidFill>
                <a:cs typeface="Arial" charset="0"/>
              </a:rPr>
              <a:t>: 		</a:t>
            </a:r>
            <a:r>
              <a:rPr lang="de-DE" sz="2000" b="0" i="0" dirty="0" smtClean="0">
                <a:solidFill>
                  <a:srgbClr val="FFFF99"/>
                </a:solidFill>
                <a:cs typeface="Arial" charset="0"/>
              </a:rPr>
              <a:t>10…75 J</a:t>
            </a:r>
            <a:endParaRPr lang="de-DE" sz="2000" b="0" i="0" dirty="0">
              <a:solidFill>
                <a:srgbClr val="FFFF99"/>
              </a:solidFill>
              <a:cs typeface="Arial" charset="0"/>
            </a:endParaRPr>
          </a:p>
          <a:p>
            <a:pPr defTabSz="542925">
              <a:spcBef>
                <a:spcPct val="0"/>
              </a:spcBef>
              <a:spcAft>
                <a:spcPct val="25000"/>
              </a:spcAft>
            </a:pPr>
            <a:r>
              <a:rPr lang="de-DE" sz="2000" b="0" i="0" dirty="0">
                <a:solidFill>
                  <a:srgbClr val="FFFF99"/>
                </a:solidFill>
                <a:cs typeface="Arial" charset="0"/>
              </a:rPr>
              <a:t>	power: 		</a:t>
            </a:r>
            <a:r>
              <a:rPr lang="de-DE" sz="2000" b="0" i="0" dirty="0" smtClean="0">
                <a:solidFill>
                  <a:srgbClr val="FFFF99"/>
                </a:solidFill>
                <a:cs typeface="Arial" charset="0"/>
              </a:rPr>
              <a:t>50 TW…0.5 PW</a:t>
            </a:r>
            <a:endParaRPr lang="de-DE" sz="2000" b="0" i="0" dirty="0">
              <a:solidFill>
                <a:srgbClr val="FFFF99"/>
              </a:solidFill>
              <a:cs typeface="Arial" charset="0"/>
            </a:endParaRPr>
          </a:p>
          <a:p>
            <a:pPr defTabSz="542925">
              <a:spcBef>
                <a:spcPct val="0"/>
              </a:spcBef>
              <a:spcAft>
                <a:spcPct val="25000"/>
              </a:spcAft>
            </a:pPr>
            <a:r>
              <a:rPr lang="de-DE" sz="2000" b="0" i="0" dirty="0">
                <a:solidFill>
                  <a:srgbClr val="FFFF99"/>
                </a:solidFill>
                <a:cs typeface="Arial" charset="0"/>
              </a:rPr>
              <a:t>	</a:t>
            </a:r>
            <a:r>
              <a:rPr lang="de-DE" sz="2000" b="0" i="0" dirty="0" err="1">
                <a:solidFill>
                  <a:srgbClr val="FFFF99"/>
                </a:solidFill>
                <a:cs typeface="Arial" charset="0"/>
              </a:rPr>
              <a:t>focal</a:t>
            </a:r>
            <a:r>
              <a:rPr lang="de-DE" sz="2000" b="0" i="0" dirty="0">
                <a:solidFill>
                  <a:srgbClr val="FFFF99"/>
                </a:solidFill>
                <a:cs typeface="Arial" charset="0"/>
              </a:rPr>
              <a:t> </a:t>
            </a:r>
            <a:r>
              <a:rPr lang="de-DE" sz="2000" b="0" i="0" dirty="0" err="1">
                <a:solidFill>
                  <a:srgbClr val="FFFF99"/>
                </a:solidFill>
                <a:cs typeface="Arial" charset="0"/>
              </a:rPr>
              <a:t>spot</a:t>
            </a:r>
            <a:r>
              <a:rPr lang="de-DE" sz="2000" b="0" i="0" dirty="0">
                <a:solidFill>
                  <a:srgbClr val="FFFF99"/>
                </a:solidFill>
                <a:cs typeface="Arial" charset="0"/>
              </a:rPr>
              <a:t> </a:t>
            </a:r>
            <a:r>
              <a:rPr lang="de-DE" sz="2000" b="0" i="0" dirty="0" err="1">
                <a:solidFill>
                  <a:srgbClr val="FFFF99"/>
                </a:solidFill>
                <a:cs typeface="Arial" charset="0"/>
              </a:rPr>
              <a:t>size</a:t>
            </a:r>
            <a:r>
              <a:rPr lang="de-DE" sz="2000" b="0" i="0" dirty="0">
                <a:solidFill>
                  <a:srgbClr val="FFFF99"/>
                </a:solidFill>
                <a:cs typeface="Arial" charset="0"/>
              </a:rPr>
              <a:t>:	</a:t>
            </a:r>
            <a:r>
              <a:rPr lang="de-DE" sz="2000" b="0" i="0" dirty="0" smtClean="0">
                <a:solidFill>
                  <a:srgbClr val="FFFF99"/>
                </a:solidFill>
                <a:cs typeface="Arial" charset="0"/>
              </a:rPr>
              <a:t>      &lt;10 </a:t>
            </a:r>
            <a:r>
              <a:rPr lang="de-DE" sz="2000" b="0" i="0" dirty="0">
                <a:solidFill>
                  <a:srgbClr val="FFFF99"/>
                </a:solidFill>
                <a:latin typeface="Symbol" pitchFamily="18" charset="2"/>
                <a:cs typeface="Arial" charset="0"/>
              </a:rPr>
              <a:t>m</a:t>
            </a:r>
            <a:r>
              <a:rPr lang="de-DE" sz="2000" b="0" i="0" dirty="0">
                <a:solidFill>
                  <a:srgbClr val="FFFF99"/>
                </a:solidFill>
                <a:cs typeface="Arial" charset="0"/>
              </a:rPr>
              <a:t>m</a:t>
            </a:r>
            <a:r>
              <a:rPr lang="de-DE" sz="2000" b="0" i="0" baseline="30000" dirty="0">
                <a:solidFill>
                  <a:srgbClr val="FFFF99"/>
                </a:solidFill>
                <a:cs typeface="Arial" charset="0"/>
              </a:rPr>
              <a:t>2</a:t>
            </a:r>
          </a:p>
          <a:p>
            <a:pPr defTabSz="542925">
              <a:spcBef>
                <a:spcPct val="0"/>
              </a:spcBef>
              <a:spcAft>
                <a:spcPct val="25000"/>
              </a:spcAft>
            </a:pPr>
            <a:r>
              <a:rPr lang="de-DE" sz="2000" b="0" i="0" dirty="0">
                <a:solidFill>
                  <a:srgbClr val="FFFF99"/>
                </a:solidFill>
                <a:cs typeface="Arial" charset="0"/>
              </a:rPr>
              <a:t>	</a:t>
            </a:r>
            <a:r>
              <a:rPr lang="de-DE" sz="2000" b="0" i="0" dirty="0" err="1">
                <a:solidFill>
                  <a:srgbClr val="FFFF99"/>
                </a:solidFill>
                <a:cs typeface="Arial" charset="0"/>
              </a:rPr>
              <a:t>repetition</a:t>
            </a:r>
            <a:r>
              <a:rPr lang="de-DE" sz="2000" b="0" i="0" dirty="0">
                <a:solidFill>
                  <a:srgbClr val="FFFF99"/>
                </a:solidFill>
                <a:cs typeface="Arial" charset="0"/>
              </a:rPr>
              <a:t> rate: 	</a:t>
            </a:r>
            <a:r>
              <a:rPr lang="de-DE" sz="2000" dirty="0" smtClean="0">
                <a:solidFill>
                  <a:srgbClr val="FFFF99"/>
                </a:solidFill>
                <a:cs typeface="Arial" charset="0"/>
              </a:rPr>
              <a:t>     </a:t>
            </a:r>
            <a:r>
              <a:rPr lang="de-DE" sz="2000" b="0" i="0" dirty="0" smtClean="0">
                <a:solidFill>
                  <a:srgbClr val="FFFF99"/>
                </a:solidFill>
                <a:cs typeface="Arial" charset="0"/>
              </a:rPr>
              <a:t>1/40 </a:t>
            </a:r>
            <a:r>
              <a:rPr lang="de-DE" sz="2000" b="0" i="0" dirty="0">
                <a:solidFill>
                  <a:srgbClr val="FFFF99"/>
                </a:solidFill>
                <a:cs typeface="Arial" charset="0"/>
              </a:rPr>
              <a:t>Hz</a:t>
            </a:r>
          </a:p>
          <a:p>
            <a:pPr defTabSz="542925">
              <a:spcBef>
                <a:spcPct val="0"/>
              </a:spcBef>
              <a:spcAft>
                <a:spcPct val="25000"/>
              </a:spcAft>
            </a:pPr>
            <a:r>
              <a:rPr lang="de-DE" sz="2000" b="0" i="0" dirty="0">
                <a:solidFill>
                  <a:srgbClr val="FFFF99"/>
                </a:solidFill>
                <a:cs typeface="Arial" charset="0"/>
              </a:rPr>
              <a:t>	max. </a:t>
            </a:r>
            <a:r>
              <a:rPr lang="de-DE" sz="2000" b="0" i="0" dirty="0" err="1">
                <a:solidFill>
                  <a:srgbClr val="FFFF99"/>
                </a:solidFill>
                <a:cs typeface="Arial" charset="0"/>
              </a:rPr>
              <a:t>intensity</a:t>
            </a:r>
            <a:r>
              <a:rPr lang="de-DE" sz="2000" b="0" i="0" dirty="0">
                <a:solidFill>
                  <a:srgbClr val="FFFF99"/>
                </a:solidFill>
                <a:cs typeface="Arial" charset="0"/>
              </a:rPr>
              <a:t>: </a:t>
            </a:r>
            <a:r>
              <a:rPr lang="de-DE" sz="2000" dirty="0" smtClean="0">
                <a:solidFill>
                  <a:srgbClr val="FFFF99"/>
                </a:solidFill>
                <a:cs typeface="Arial" charset="0"/>
              </a:rPr>
              <a:t>       </a:t>
            </a:r>
            <a:r>
              <a:rPr lang="de-DE" sz="2000" b="0" i="0" dirty="0" smtClean="0">
                <a:solidFill>
                  <a:srgbClr val="FFFF99"/>
                </a:solidFill>
                <a:cs typeface="Arial" charset="0"/>
              </a:rPr>
              <a:t>   </a:t>
            </a:r>
            <a:r>
              <a:rPr lang="de-DE" sz="2000" b="0" i="0" dirty="0" smtClean="0">
                <a:solidFill>
                  <a:srgbClr val="FF0000"/>
                </a:solidFill>
                <a:cs typeface="Arial" charset="0"/>
              </a:rPr>
              <a:t>~10</a:t>
            </a:r>
            <a:r>
              <a:rPr lang="de-DE" sz="2000" b="0" i="0" baseline="30000" dirty="0" smtClean="0">
                <a:solidFill>
                  <a:srgbClr val="FF0000"/>
                </a:solidFill>
                <a:cs typeface="Arial" charset="0"/>
              </a:rPr>
              <a:t>21</a:t>
            </a:r>
            <a:r>
              <a:rPr lang="de-DE" sz="2000" b="0" i="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de-DE" sz="2000" b="0" i="0" dirty="0">
                <a:solidFill>
                  <a:srgbClr val="FF0000"/>
                </a:solidFill>
                <a:cs typeface="Arial" charset="0"/>
              </a:rPr>
              <a:t>W/cm</a:t>
            </a:r>
            <a:r>
              <a:rPr lang="de-DE" sz="2000" b="0" i="0" baseline="30000" dirty="0">
                <a:solidFill>
                  <a:srgbClr val="FF0000"/>
                </a:solidFill>
                <a:cs typeface="Arial" charset="0"/>
              </a:rPr>
              <a:t>2</a:t>
            </a:r>
            <a:endParaRPr lang="de-DE" sz="2000" b="0" i="0" dirty="0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Generation of Plasma Waves</a:t>
            </a:r>
            <a:endParaRPr lang="en-US"/>
          </a:p>
        </p:txBody>
      </p:sp>
      <p:sp>
        <p:nvSpPr>
          <p:cNvPr id="699408" name="Text Box 16"/>
          <p:cNvSpPr txBox="1">
            <a:spLocks noChangeArrowheads="1"/>
          </p:cNvSpPr>
          <p:nvPr/>
        </p:nvSpPr>
        <p:spPr bwMode="auto">
          <a:xfrm>
            <a:off x="218891" y="1549400"/>
            <a:ext cx="8258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smtClean="0">
                <a:solidFill>
                  <a:srgbClr val="FF0000"/>
                </a:solidFill>
              </a:rPr>
              <a:t>laser</a:t>
            </a:r>
            <a:br>
              <a:rPr lang="en-US" sz="2000" smtClean="0">
                <a:solidFill>
                  <a:srgbClr val="FF0000"/>
                </a:solidFill>
              </a:rPr>
            </a:br>
            <a:r>
              <a:rPr lang="en-US" sz="2000" smtClean="0">
                <a:solidFill>
                  <a:srgbClr val="FF0000"/>
                </a:solidFill>
              </a:rPr>
              <a:t>pulse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699409" name="Text Box 17"/>
          <p:cNvSpPr txBox="1">
            <a:spLocks noChangeArrowheads="1"/>
          </p:cNvSpPr>
          <p:nvPr/>
        </p:nvSpPr>
        <p:spPr bwMode="auto">
          <a:xfrm>
            <a:off x="74880" y="2287588"/>
            <a:ext cx="12250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smtClean="0">
                <a:solidFill>
                  <a:srgbClr val="002060"/>
                </a:solidFill>
              </a:rPr>
              <a:t>plasma</a:t>
            </a:r>
            <a:br>
              <a:rPr lang="en-US" sz="2000" smtClean="0">
                <a:solidFill>
                  <a:srgbClr val="002060"/>
                </a:solidFill>
              </a:rPr>
            </a:br>
            <a:r>
              <a:rPr lang="en-US" sz="2000" smtClean="0">
                <a:solidFill>
                  <a:srgbClr val="002060"/>
                </a:solidFill>
              </a:rPr>
              <a:t>electrons</a:t>
            </a:r>
            <a:endParaRPr lang="en-US" sz="2000">
              <a:solidFill>
                <a:srgbClr val="002060"/>
              </a:solidFill>
            </a:endParaRPr>
          </a:p>
        </p:txBody>
      </p:sp>
      <p:pic>
        <p:nvPicPr>
          <p:cNvPr id="41" name="Schwingung_06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259632" y="1705744"/>
            <a:ext cx="7620000" cy="1219200"/>
          </a:xfrm>
          <a:prstGeom prst="rect">
            <a:avLst/>
          </a:prstGeom>
        </p:spPr>
      </p:pic>
      <p:sp>
        <p:nvSpPr>
          <p:cNvPr id="6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8532440" y="6203404"/>
            <a:ext cx="504056" cy="457200"/>
          </a:xfrm>
        </p:spPr>
        <p:txBody>
          <a:bodyPr/>
          <a:lstStyle/>
          <a:p>
            <a:pPr defTabSz="457200">
              <a:defRPr/>
            </a:pPr>
            <a:fld id="{60BA2BA8-2C03-4169-BCDF-D8D3906B1795}" type="slidenum">
              <a:rPr lang="en-US" smtClean="0">
                <a:solidFill>
                  <a:prstClr val="black"/>
                </a:solidFill>
                <a:ea typeface="ＭＳ Ｐゴシック"/>
              </a:rPr>
              <a:pPr defTabSz="457200">
                <a:defRPr/>
              </a:pPr>
              <a:t>11</a:t>
            </a:fld>
            <a:endParaRPr lang="en-US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63550" y="980728"/>
            <a:ext cx="7875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i="0" dirty="0" smtClean="0"/>
              <a:t>Laser pulse exerts </a:t>
            </a:r>
            <a:r>
              <a:rPr lang="en-US" sz="2000" dirty="0" smtClean="0"/>
              <a:t>ponderomotive force on plasma electrons:</a:t>
            </a:r>
            <a:endParaRPr lang="en-US" sz="2000" i="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67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3738" name="Picture 10" descr="wellen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705744"/>
            <a:ext cx="7620000" cy="1219200"/>
          </a:xfrm>
          <a:prstGeom prst="rect">
            <a:avLst/>
          </a:prstGeom>
          <a:noFill/>
        </p:spPr>
      </p:pic>
      <p:pic>
        <p:nvPicPr>
          <p:cNvPr id="19" name="Picture 8" descr="wellen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700808"/>
            <a:ext cx="7620000" cy="1219200"/>
          </a:xfrm>
          <a:prstGeom prst="rect">
            <a:avLst/>
          </a:prstGeom>
          <a:noFill/>
        </p:spPr>
      </p:pic>
      <p:sp>
        <p:nvSpPr>
          <p:cNvPr id="71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Generation of Plasma Waves</a:t>
            </a:r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68313" y="2971800"/>
            <a:ext cx="7875587" cy="2146300"/>
            <a:chOff x="295" y="1872"/>
            <a:chExt cx="4961" cy="1352"/>
          </a:xfrm>
        </p:grpSpPr>
        <p:sp>
          <p:nvSpPr>
            <p:cNvPr id="713740" name="Text Box 12"/>
            <p:cNvSpPr txBox="1">
              <a:spLocks noChangeArrowheads="1"/>
            </p:cNvSpPr>
            <p:nvPr/>
          </p:nvSpPr>
          <p:spPr bwMode="auto">
            <a:xfrm>
              <a:off x="295" y="2778"/>
              <a:ext cx="4961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 i="0" dirty="0" smtClean="0"/>
                <a:t>A co-moving longitudinal </a:t>
              </a:r>
              <a:r>
                <a:rPr lang="en-US" sz="2000" i="0" dirty="0" smtClean="0">
                  <a:solidFill>
                    <a:srgbClr val="008000"/>
                  </a:solidFill>
                </a:rPr>
                <a:t>electric field</a:t>
              </a:r>
              <a:r>
                <a:rPr lang="en-US" sz="2000" i="0" dirty="0" smtClean="0"/>
                <a:t> is generated due to </a:t>
              </a:r>
              <a:br>
                <a:rPr lang="en-US" sz="2000" i="0" dirty="0" smtClean="0"/>
              </a:br>
              <a:r>
                <a:rPr lang="en-US" sz="2000" i="0" dirty="0" smtClean="0"/>
                <a:t>the associated charge separation.</a:t>
              </a:r>
              <a:endParaRPr lang="en-US" sz="2000" i="0" dirty="0">
                <a:solidFill>
                  <a:srgbClr val="006600"/>
                </a:solidFill>
              </a:endParaRPr>
            </a:p>
          </p:txBody>
        </p:sp>
        <p:sp>
          <p:nvSpPr>
            <p:cNvPr id="713741" name="Line 13"/>
            <p:cNvSpPr>
              <a:spLocks noChangeShapeType="1"/>
            </p:cNvSpPr>
            <p:nvPr/>
          </p:nvSpPr>
          <p:spPr bwMode="auto">
            <a:xfrm flipH="1">
              <a:off x="4192" y="1872"/>
              <a:ext cx="680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z="2000"/>
            </a:p>
          </p:txBody>
        </p:sp>
        <p:sp>
          <p:nvSpPr>
            <p:cNvPr id="713743" name="Line 15"/>
            <p:cNvSpPr>
              <a:spLocks noChangeShapeType="1"/>
            </p:cNvSpPr>
            <p:nvPr/>
          </p:nvSpPr>
          <p:spPr bwMode="auto">
            <a:xfrm flipH="1">
              <a:off x="2228" y="1875"/>
              <a:ext cx="680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z="2000"/>
            </a:p>
          </p:txBody>
        </p:sp>
        <p:sp>
          <p:nvSpPr>
            <p:cNvPr id="713744" name="Line 16"/>
            <p:cNvSpPr>
              <a:spLocks noChangeShapeType="1"/>
            </p:cNvSpPr>
            <p:nvPr/>
          </p:nvSpPr>
          <p:spPr bwMode="auto">
            <a:xfrm rot="10800000" flipH="1">
              <a:off x="3260" y="1878"/>
              <a:ext cx="680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z="2000"/>
            </a:p>
          </p:txBody>
        </p:sp>
        <p:sp>
          <p:nvSpPr>
            <p:cNvPr id="713745" name="Line 17"/>
            <p:cNvSpPr>
              <a:spLocks noChangeShapeType="1"/>
            </p:cNvSpPr>
            <p:nvPr/>
          </p:nvSpPr>
          <p:spPr bwMode="auto">
            <a:xfrm rot="10800000" flipH="1">
              <a:off x="1282" y="1874"/>
              <a:ext cx="680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z="2000"/>
            </a:p>
          </p:txBody>
        </p:sp>
      </p:grpSp>
      <p:sp>
        <p:nvSpPr>
          <p:cNvPr id="713747" name="Text Box 19"/>
          <p:cNvSpPr txBox="1">
            <a:spLocks noChangeArrowheads="1"/>
          </p:cNvSpPr>
          <p:nvPr/>
        </p:nvSpPr>
        <p:spPr bwMode="auto">
          <a:xfrm>
            <a:off x="468313" y="5287963"/>
            <a:ext cx="78755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i="0" dirty="0" smtClean="0"/>
              <a:t>Field strength: </a:t>
            </a:r>
            <a:r>
              <a:rPr lang="en-US" sz="2000" dirty="0" smtClean="0"/>
              <a:t>E </a:t>
            </a:r>
            <a:r>
              <a:rPr lang="en-US" sz="2000" i="0" dirty="0" smtClean="0"/>
              <a:t>~ 0.1…1 TV/m = 10</a:t>
            </a:r>
            <a:r>
              <a:rPr lang="en-US" sz="2000" i="0" baseline="30000" dirty="0" smtClean="0"/>
              <a:t>11</a:t>
            </a:r>
            <a:r>
              <a:rPr lang="en-US" sz="2000" i="0" dirty="0" smtClean="0"/>
              <a:t>…10</a:t>
            </a:r>
            <a:r>
              <a:rPr lang="en-US" sz="2000" i="0" baseline="30000" dirty="0" smtClean="0"/>
              <a:t>12</a:t>
            </a:r>
            <a:r>
              <a:rPr lang="en-US" sz="2000" i="0" dirty="0" smtClean="0"/>
              <a:t> V/m</a:t>
            </a:r>
            <a:br>
              <a:rPr lang="en-US" sz="2000" i="0" dirty="0" smtClean="0"/>
            </a:br>
            <a:r>
              <a:rPr lang="en-US" sz="2000" i="0" dirty="0" smtClean="0"/>
              <a:t>(conventional accelerators: </a:t>
            </a:r>
            <a:r>
              <a:rPr lang="en-US" sz="2000" dirty="0" smtClean="0"/>
              <a:t>E</a:t>
            </a:r>
            <a:r>
              <a:rPr lang="en-US" sz="2000" i="0" dirty="0" smtClean="0"/>
              <a:t> ~ 10</a:t>
            </a:r>
            <a:r>
              <a:rPr lang="en-US" sz="2000" i="0" baseline="30000" dirty="0" smtClean="0"/>
              <a:t>7</a:t>
            </a:r>
            <a:r>
              <a:rPr lang="en-US" sz="2000" i="0" dirty="0" smtClean="0"/>
              <a:t> V/m)</a:t>
            </a:r>
            <a:endParaRPr lang="en-US" sz="2000" i="0" dirty="0">
              <a:solidFill>
                <a:schemeClr val="accent2"/>
              </a:solidFill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218891" y="1549400"/>
            <a:ext cx="8258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smtClean="0">
                <a:solidFill>
                  <a:srgbClr val="FF0000"/>
                </a:solidFill>
              </a:rPr>
              <a:t>laser</a:t>
            </a:r>
            <a:br>
              <a:rPr lang="en-US" sz="2000" smtClean="0">
                <a:solidFill>
                  <a:srgbClr val="FF0000"/>
                </a:solidFill>
              </a:rPr>
            </a:br>
            <a:r>
              <a:rPr lang="en-US" sz="2000" smtClean="0">
                <a:solidFill>
                  <a:srgbClr val="FF0000"/>
                </a:solidFill>
              </a:rPr>
              <a:t>pulse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74880" y="2287588"/>
            <a:ext cx="12250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smtClean="0">
                <a:solidFill>
                  <a:srgbClr val="002060"/>
                </a:solidFill>
              </a:rPr>
              <a:t>plasma</a:t>
            </a:r>
            <a:br>
              <a:rPr lang="en-US" sz="2000" smtClean="0">
                <a:solidFill>
                  <a:srgbClr val="002060"/>
                </a:solidFill>
              </a:rPr>
            </a:br>
            <a:r>
              <a:rPr lang="en-US" sz="2000" smtClean="0">
                <a:solidFill>
                  <a:srgbClr val="002060"/>
                </a:solidFill>
              </a:rPr>
              <a:t>electrons</a:t>
            </a:r>
            <a:endParaRPr lang="en-US" sz="2000">
              <a:solidFill>
                <a:srgbClr val="002060"/>
              </a:solidFill>
            </a:endParaRPr>
          </a:p>
        </p:txBody>
      </p:sp>
      <p:sp>
        <p:nvSpPr>
          <p:cNvPr id="15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8532440" y="6203404"/>
            <a:ext cx="504056" cy="457200"/>
          </a:xfrm>
        </p:spPr>
        <p:txBody>
          <a:bodyPr/>
          <a:lstStyle/>
          <a:p>
            <a:pPr defTabSz="457200">
              <a:defRPr/>
            </a:pPr>
            <a:fld id="{60BA2BA8-2C03-4169-BCDF-D8D3906B1795}" type="slidenum">
              <a:rPr lang="en-US" smtClean="0">
                <a:solidFill>
                  <a:prstClr val="black"/>
                </a:solidFill>
                <a:ea typeface="ＭＳ Ｐゴシック"/>
              </a:rPr>
              <a:pPr defTabSz="457200">
                <a:defRPr/>
              </a:pPr>
              <a:t>12</a:t>
            </a:fld>
            <a:endParaRPr lang="en-US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7544" y="3585210"/>
            <a:ext cx="78755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i="0" dirty="0" smtClean="0"/>
              <a:t>The propagating pulse generates a</a:t>
            </a:r>
            <a:br>
              <a:rPr lang="en-US" sz="2000" i="0" dirty="0" smtClean="0"/>
            </a:br>
            <a:r>
              <a:rPr lang="en-US" sz="2000" i="0" dirty="0" smtClean="0">
                <a:solidFill>
                  <a:srgbClr val="FF0000"/>
                </a:solidFill>
              </a:rPr>
              <a:t>plasma wave</a:t>
            </a:r>
            <a:r>
              <a:rPr lang="en-US" sz="2000" i="0" dirty="0" smtClean="0">
                <a:solidFill>
                  <a:schemeClr val="accent2"/>
                </a:solidFill>
              </a:rPr>
              <a:t> </a:t>
            </a:r>
            <a:r>
              <a:rPr lang="en-US" sz="2000" dirty="0" smtClean="0"/>
              <a:t>in its wake.</a:t>
            </a:r>
            <a:endParaRPr lang="en-US" sz="2000" i="0" dirty="0">
              <a:solidFill>
                <a:schemeClr val="accent2"/>
              </a:solidFill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463550" y="980728"/>
            <a:ext cx="7875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i="0" dirty="0" smtClean="0"/>
              <a:t>Laser pulse exerts </a:t>
            </a:r>
            <a:r>
              <a:rPr lang="en-US" sz="2000" dirty="0" smtClean="0"/>
              <a:t>ponderomotive force on plasma electrons:</a:t>
            </a:r>
            <a:endParaRPr lang="en-US" sz="2000" i="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37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60BA2BA8-2C03-4169-BCDF-D8D3906B1795}" type="slidenum">
              <a:rPr lang="de-DE" smtClean="0">
                <a:solidFill>
                  <a:prstClr val="black"/>
                </a:solidFill>
                <a:ea typeface="ＭＳ Ｐゴシック"/>
              </a:rPr>
              <a:pPr defTabSz="457200">
                <a:defRPr/>
              </a:pPr>
              <a:t>13</a:t>
            </a:fld>
            <a:endParaRPr lang="de-DE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4" name="Inhaltsplatzhalter 1"/>
          <p:cNvSpPr txBox="1">
            <a:spLocks/>
          </p:cNvSpPr>
          <p:nvPr/>
        </p:nvSpPr>
        <p:spPr>
          <a:xfrm>
            <a:off x="611560" y="1600200"/>
            <a:ext cx="7920880" cy="334096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/>
              </a:rPr>
              <a:t>Particle acceleration with lasers</a:t>
            </a:r>
          </a:p>
          <a:p>
            <a:pPr marL="360363" lvl="0" indent="-360363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ea typeface="ＭＳ Ｐゴシック" charset="-128"/>
                <a:cs typeface="ＭＳ Ｐゴシック"/>
              </a:rPr>
              <a:t>Motivation: machine size and specific applications in contrast to conventional particle accelerators.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ＭＳ Ｐゴシック" charset="-128"/>
              <a:cs typeface="ＭＳ Ｐゴシック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ＭＳ Ｐゴシック"/>
              </a:rPr>
              <a:t>Laser-driven electron acceleration</a:t>
            </a:r>
            <a:endParaRPr lang="en-US" sz="2400" dirty="0" smtClean="0">
              <a:ea typeface="ＭＳ Ｐゴシック" charset="-128"/>
              <a:cs typeface="ＭＳ Ｐゴシック"/>
            </a:endParaRPr>
          </a:p>
          <a:p>
            <a:pPr marL="360363" indent="-360363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a typeface="ＭＳ Ｐゴシック" charset="-128"/>
                <a:cs typeface="ＭＳ Ｐゴシック"/>
              </a:rPr>
              <a:t>Laser-</a:t>
            </a:r>
            <a:r>
              <a:rPr lang="en-US" sz="2400" dirty="0" err="1" smtClean="0">
                <a:ea typeface="ＭＳ Ｐゴシック" charset="-128"/>
                <a:cs typeface="ＭＳ Ｐゴシック"/>
              </a:rPr>
              <a:t>wakefield</a:t>
            </a:r>
            <a:r>
              <a:rPr lang="en-US" sz="2400" dirty="0" smtClean="0">
                <a:ea typeface="ＭＳ Ｐゴシック" charset="-128"/>
                <a:cs typeface="ＭＳ Ｐゴシック"/>
              </a:rPr>
              <a:t> acceleration: towards ultra-short, </a:t>
            </a:r>
            <a:br>
              <a:rPr lang="en-US" sz="2400" dirty="0" smtClean="0">
                <a:ea typeface="ＭＳ Ｐゴシック" charset="-128"/>
                <a:cs typeface="ＭＳ Ｐゴシック"/>
              </a:rPr>
            </a:br>
            <a:r>
              <a:rPr lang="en-US" sz="2400" dirty="0" smtClean="0">
                <a:ea typeface="ＭＳ Ｐゴシック" charset="-128"/>
                <a:cs typeface="ＭＳ Ｐゴシック"/>
              </a:rPr>
              <a:t>quasi-monoenergetic GeV electron bunches,</a:t>
            </a:r>
          </a:p>
          <a:p>
            <a:pPr marL="360363" indent="-360363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a typeface="ＭＳ Ｐゴシック" charset="-128"/>
                <a:cs typeface="ＭＳ Ｐゴシック"/>
              </a:rPr>
              <a:t>Visualization of accelerating plasma structure and acceleration fields.</a:t>
            </a:r>
          </a:p>
          <a:p>
            <a:pPr marL="360363" indent="-360363" defTabSz="4572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ea typeface="ＭＳ Ｐゴシック" charset="-128"/>
                <a:cs typeface="ＭＳ Ｐゴシック"/>
              </a:rPr>
              <a:t>Summary</a:t>
            </a:r>
            <a:endParaRPr lang="en-US" sz="2400" dirty="0" smtClean="0">
              <a:ea typeface="ＭＳ Ｐゴシック" charset="-128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Acceleration with Waves</a:t>
            </a:r>
            <a:endParaRPr lang="en-US" dirty="0"/>
          </a:p>
        </p:txBody>
      </p:sp>
      <p:sp>
        <p:nvSpPr>
          <p:cNvPr id="15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8532440" y="6203404"/>
            <a:ext cx="504056" cy="457200"/>
          </a:xfrm>
        </p:spPr>
        <p:txBody>
          <a:bodyPr/>
          <a:lstStyle/>
          <a:p>
            <a:pPr defTabSz="457200">
              <a:defRPr/>
            </a:pPr>
            <a:fld id="{60BA2BA8-2C03-4169-BCDF-D8D3906B1795}" type="slidenum">
              <a:rPr lang="en-US" smtClean="0">
                <a:solidFill>
                  <a:prstClr val="black"/>
                </a:solidFill>
                <a:ea typeface="ＭＳ Ｐゴシック"/>
              </a:rPr>
              <a:pPr defTabSz="457200">
                <a:defRPr/>
              </a:pPr>
              <a:t>14</a:t>
            </a:fld>
            <a:endParaRPr lang="en-US">
              <a:solidFill>
                <a:prstClr val="black"/>
              </a:solidFill>
              <a:ea typeface="ＭＳ Ｐゴシック"/>
            </a:endParaRPr>
          </a:p>
        </p:txBody>
      </p:sp>
      <p:pic>
        <p:nvPicPr>
          <p:cNvPr id="17" name="Picture 1" descr="D:\Physics\Jena\Vorträge\Heraeus_2010\Ente.jpg"/>
          <p:cNvPicPr>
            <a:picLocks noChangeAspect="1" noChangeArrowheads="1"/>
          </p:cNvPicPr>
          <p:nvPr/>
        </p:nvPicPr>
        <p:blipFill>
          <a:blip r:embed="rId3" cstate="print"/>
          <a:srcRect b="41600"/>
          <a:stretch>
            <a:fillRect/>
          </a:stretch>
        </p:blipFill>
        <p:spPr bwMode="auto">
          <a:xfrm>
            <a:off x="1448294" y="1513588"/>
            <a:ext cx="6255962" cy="4005064"/>
          </a:xfrm>
          <a:prstGeom prst="rect">
            <a:avLst/>
          </a:prstGeom>
          <a:noFill/>
        </p:spPr>
      </p:pic>
      <p:pic>
        <p:nvPicPr>
          <p:cNvPr id="20" name="Picture 2" descr="D:\Physics\Jena\Vorträge\Heraeus_2010\takingoff0807mick.jpg"/>
          <p:cNvPicPr>
            <a:picLocks noChangeAspect="1" noChangeArrowheads="1"/>
          </p:cNvPicPr>
          <p:nvPr/>
        </p:nvPicPr>
        <p:blipFill>
          <a:blip r:embed="rId4" cstate="print"/>
          <a:srcRect b="2841"/>
          <a:stretch>
            <a:fillRect/>
          </a:stretch>
        </p:blipFill>
        <p:spPr bwMode="auto">
          <a:xfrm>
            <a:off x="1403648" y="1124744"/>
            <a:ext cx="6336704" cy="49253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Laser-Wakefield Acceleration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60BA2BA8-2C03-4169-BCDF-D8D3906B1795}" type="slidenum">
              <a:rPr lang="en-US" smtClean="0">
                <a:solidFill>
                  <a:prstClr val="black"/>
                </a:solidFill>
                <a:ea typeface="ＭＳ Ｐゴシック"/>
              </a:rPr>
              <a:pPr defTabSz="457200">
                <a:defRPr/>
              </a:pPr>
              <a:t>15</a:t>
            </a:fld>
            <a:endParaRPr lang="en-US">
              <a:solidFill>
                <a:prstClr val="black"/>
              </a:solidFill>
              <a:ea typeface="ＭＳ Ｐゴシック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514" t="2417" r="2842" b="3336"/>
          <a:stretch>
            <a:fillRect/>
          </a:stretch>
        </p:blipFill>
        <p:spPr bwMode="auto">
          <a:xfrm>
            <a:off x="1259632" y="1412776"/>
            <a:ext cx="626469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68872" y="3911972"/>
            <a:ext cx="28916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0" i="0" smtClean="0"/>
              <a:t>Image courtesy of A.G.R. Thomas</a:t>
            </a:r>
            <a:endParaRPr lang="en-US" sz="1400" b="0" i="0">
              <a:sym typeface="MT Symbol" pitchFamily="82" charset="2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9512" y="4280396"/>
            <a:ext cx="856895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4625" indent="-174625" eaLnBrk="0" hangingPunct="0">
              <a:spcBef>
                <a:spcPts val="600"/>
              </a:spcBef>
              <a:spcAft>
                <a:spcPct val="25000"/>
              </a:spcAft>
              <a:buFont typeface="Arial" pitchFamily="34" charset="0"/>
              <a:buChar char="•"/>
            </a:pPr>
            <a:r>
              <a:rPr lang="en-US" sz="2000" dirty="0" smtClean="0"/>
              <a:t>plasma wave (</a:t>
            </a:r>
            <a:r>
              <a:rPr lang="en-US" sz="2000" i="1" dirty="0" err="1" smtClean="0"/>
              <a:t>v</a:t>
            </a:r>
            <a:r>
              <a:rPr lang="en-US" sz="2000" baseline="-25000" dirty="0" err="1" smtClean="0"/>
              <a:t>ph,plasma</a:t>
            </a:r>
            <a:r>
              <a:rPr lang="en-US" sz="2000" dirty="0" smtClean="0"/>
              <a:t> = </a:t>
            </a:r>
            <a:r>
              <a:rPr lang="en-US" sz="2000" i="1" dirty="0" err="1" smtClean="0"/>
              <a:t>v</a:t>
            </a:r>
            <a:r>
              <a:rPr lang="en-US" sz="2000" baseline="-25000" dirty="0" err="1" smtClean="0"/>
              <a:t>gr,laser</a:t>
            </a:r>
            <a:r>
              <a:rPr lang="en-US" sz="2000" dirty="0" smtClean="0"/>
              <a:t> = </a:t>
            </a:r>
            <a:r>
              <a:rPr lang="en-US" sz="2000" i="1" dirty="0" smtClean="0">
                <a:sym typeface="Symbol"/>
              </a:rPr>
              <a:t>  </a:t>
            </a:r>
            <a:r>
              <a:rPr lang="en-US" sz="2000" i="1" dirty="0" smtClean="0"/>
              <a:t>c</a:t>
            </a:r>
            <a:r>
              <a:rPr lang="en-US" sz="2000" dirty="0" smtClean="0"/>
              <a:t> &lt; </a:t>
            </a:r>
            <a:r>
              <a:rPr lang="en-US" sz="2000" i="1" dirty="0" smtClean="0"/>
              <a:t>c</a:t>
            </a:r>
            <a:r>
              <a:rPr lang="en-US" sz="2000" dirty="0" smtClean="0"/>
              <a:t>) </a:t>
            </a:r>
            <a:r>
              <a:rPr lang="en-US" sz="2000" dirty="0" smtClean="0">
                <a:sym typeface="Symbol"/>
              </a:rPr>
              <a:t></a:t>
            </a:r>
            <a:r>
              <a:rPr lang="en-US" sz="2000" dirty="0" smtClean="0"/>
              <a:t> modulation of </a:t>
            </a:r>
            <a:r>
              <a:rPr lang="en-US" sz="2000" i="1" dirty="0" smtClean="0"/>
              <a:t>n</a:t>
            </a:r>
            <a:r>
              <a:rPr lang="en-US" sz="2000" baseline="-25000" dirty="0" smtClean="0"/>
              <a:t>e</a:t>
            </a:r>
            <a:r>
              <a:rPr lang="en-US" sz="2000" dirty="0" smtClean="0"/>
              <a:t>,</a:t>
            </a:r>
            <a:br>
              <a:rPr lang="en-US" sz="2000" dirty="0" smtClean="0"/>
            </a:br>
            <a:r>
              <a:rPr lang="en-US" sz="2000" dirty="0" smtClean="0"/>
              <a:t>very strong charge separation and longitudinal </a:t>
            </a:r>
            <a:r>
              <a:rPr lang="en-US" sz="2000" i="1" dirty="0" smtClean="0"/>
              <a:t>E</a:t>
            </a:r>
            <a:r>
              <a:rPr lang="en-US" sz="2000" dirty="0" smtClean="0"/>
              <a:t>-fields (~ 0.1...1 TV/m)</a:t>
            </a:r>
            <a:br>
              <a:rPr lang="en-US" sz="2000" dirty="0" smtClean="0"/>
            </a:br>
            <a:r>
              <a:rPr lang="en-US" sz="2000" dirty="0" smtClean="0">
                <a:sym typeface="Symbol"/>
              </a:rPr>
              <a:t> acceleration of 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quasi-monoenergetic electron bunches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54000" y="1064930"/>
            <a:ext cx="83089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3675" indent="-193675" eaLnBrk="0" hangingPunct="0">
              <a:spcBef>
                <a:spcPct val="40000"/>
              </a:spcBef>
              <a:spcAft>
                <a:spcPct val="25000"/>
              </a:spcAft>
              <a:buFontTx/>
              <a:buChar char="•"/>
            </a:pPr>
            <a:r>
              <a:rPr lang="en-US" sz="2000" b="0" i="0" dirty="0" smtClean="0"/>
              <a:t>Interaction of a high-intensity laser pulse with a plasma </a:t>
            </a:r>
            <a:br>
              <a:rPr lang="en-US" sz="2000" b="0" i="0" dirty="0" smtClean="0"/>
            </a:br>
            <a:r>
              <a:rPr lang="en-US" sz="2000" b="0" i="0" dirty="0" smtClean="0">
                <a:sym typeface="Symbol"/>
              </a:rPr>
              <a:t> generation of a </a:t>
            </a:r>
            <a:r>
              <a:rPr lang="en-US" sz="2000" b="0" i="0" dirty="0" smtClean="0">
                <a:solidFill>
                  <a:srgbClr val="FF0000"/>
                </a:solidFill>
                <a:sym typeface="Symbol"/>
              </a:rPr>
              <a:t>plasma wave </a:t>
            </a:r>
            <a:r>
              <a:rPr lang="en-US" sz="2000" b="0" i="0" dirty="0" smtClean="0">
                <a:sym typeface="Symbol"/>
              </a:rPr>
              <a:t>via its ponderomotive force</a:t>
            </a:r>
            <a:endParaRPr lang="en-US" sz="2000" b="0" i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Laser-Wakefield Acceleration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60BA2BA8-2C03-4169-BCDF-D8D3906B1795}" type="slidenum">
              <a:rPr lang="en-US" smtClean="0">
                <a:solidFill>
                  <a:prstClr val="black"/>
                </a:solidFill>
                <a:ea typeface="ＭＳ Ｐゴシック"/>
              </a:rPr>
              <a:pPr defTabSz="457200">
                <a:defRPr/>
              </a:pPr>
              <a:t>16</a:t>
            </a:fld>
            <a:endParaRPr lang="en-US">
              <a:solidFill>
                <a:prstClr val="black"/>
              </a:solidFill>
              <a:ea typeface="ＭＳ Ｐゴシック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73215"/>
            <a:ext cx="3236166" cy="287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1519" y="2420888"/>
            <a:ext cx="2656785" cy="334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14325" y="1988840"/>
            <a:ext cx="8740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3675" indent="-193675" eaLnBrk="0" hangingPunct="0">
              <a:spcBef>
                <a:spcPct val="0"/>
              </a:spcBef>
              <a:spcAft>
                <a:spcPct val="25000"/>
              </a:spcAft>
              <a:buFontTx/>
              <a:buChar char="•"/>
            </a:pPr>
            <a:r>
              <a:rPr lang="en-US" sz="2000" dirty="0" smtClean="0"/>
              <a:t>formation </a:t>
            </a:r>
            <a:r>
              <a:rPr lang="en-US" sz="2000" dirty="0"/>
              <a:t>of a</a:t>
            </a:r>
            <a:r>
              <a:rPr lang="en-US" sz="2000" i="1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“plasma bubble</a:t>
            </a:r>
            <a:r>
              <a:rPr lang="en-US" sz="2000" dirty="0" smtClean="0">
                <a:solidFill>
                  <a:srgbClr val="FF0000"/>
                </a:solidFill>
              </a:rPr>
              <a:t>” </a:t>
            </a:r>
            <a:r>
              <a:rPr lang="en-US" sz="2000" dirty="0" smtClean="0"/>
              <a:t>(broken plasma wave) by laser pulse</a:t>
            </a:r>
            <a:endParaRPr lang="en-US" sz="2000" dirty="0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79388" y="1196752"/>
            <a:ext cx="8740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spcAft>
                <a:spcPct val="25000"/>
              </a:spcAft>
            </a:pPr>
            <a:r>
              <a:rPr lang="en-US" sz="2000" smtClean="0"/>
              <a:t>Poineering (theoretical</a:t>
            </a:r>
            <a:r>
              <a:rPr lang="en-US" sz="2000"/>
              <a:t>) work by </a:t>
            </a:r>
            <a:br>
              <a:rPr lang="en-US" sz="2000"/>
            </a:br>
            <a:r>
              <a:rPr lang="en-US" sz="2000"/>
              <a:t>A. Pukhov and J. Meyer-ter-Vehn: Appl. Phys. B (2002)</a:t>
            </a:r>
            <a:endParaRPr lang="en-US" sz="2000">
              <a:sym typeface="Symbol" pitchFamily="18" charset="2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07504" y="5757475"/>
            <a:ext cx="89644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spcAft>
                <a:spcPct val="25000"/>
              </a:spcAft>
            </a:pPr>
            <a:r>
              <a:rPr lang="en-US" sz="2000" dirty="0" smtClean="0">
                <a:sym typeface="Symbol"/>
              </a:rPr>
              <a:t> </a:t>
            </a:r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“Bubble acceleration”, </a:t>
            </a:r>
            <a:r>
              <a:rPr lang="en-US" sz="2000" dirty="0" smtClean="0">
                <a:sym typeface="Symbol" pitchFamily="18" charset="2"/>
              </a:rPr>
              <a:t>generation of quasi-monoenergetic electron pulses</a:t>
            </a:r>
            <a:endParaRPr lang="en-US" sz="2000" dirty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Laser-Wakefield Acceleration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60BA2BA8-2C03-4169-BCDF-D8D3906B1795}" type="slidenum">
              <a:rPr lang="en-US" smtClean="0">
                <a:solidFill>
                  <a:prstClr val="black"/>
                </a:solidFill>
                <a:ea typeface="ＭＳ Ｐゴシック"/>
              </a:rPr>
              <a:pPr defTabSz="457200">
                <a:defRPr/>
              </a:pPr>
              <a:t>17</a:t>
            </a:fld>
            <a:endParaRPr lang="en-US">
              <a:solidFill>
                <a:prstClr val="black"/>
              </a:solidFill>
              <a:ea typeface="ＭＳ Ｐゴシック"/>
            </a:endParaRPr>
          </a:p>
        </p:txBody>
      </p:sp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9213" y="1124744"/>
            <a:ext cx="6459537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5496" y="3933056"/>
            <a:ext cx="8143875" cy="140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6700" indent="-2667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A</a:t>
            </a:r>
            <a:r>
              <a:rPr lang="en-US" sz="1600" dirty="0" smtClean="0"/>
              <a:t>STRA</a:t>
            </a:r>
            <a:r>
              <a:rPr lang="en-US" sz="2000" dirty="0" smtClean="0"/>
              <a:t> </a:t>
            </a:r>
            <a:r>
              <a:rPr lang="en-US" sz="2000" dirty="0"/>
              <a:t>laser parameters:</a:t>
            </a:r>
            <a:r>
              <a:rPr lang="en-US" sz="2600" dirty="0"/>
              <a:t>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000" i="1" dirty="0" smtClean="0"/>
              <a:t>E</a:t>
            </a:r>
            <a:r>
              <a:rPr lang="en-US" sz="2000" baseline="-25000" dirty="0" smtClean="0"/>
              <a:t>L </a:t>
            </a:r>
            <a:r>
              <a:rPr lang="en-US" sz="2000" dirty="0"/>
              <a:t>~ 500 </a:t>
            </a:r>
            <a:r>
              <a:rPr lang="en-US" sz="2000" dirty="0" err="1"/>
              <a:t>mJ</a:t>
            </a:r>
            <a:r>
              <a:rPr lang="en-US" sz="2000" dirty="0"/>
              <a:t>,</a:t>
            </a:r>
            <a:r>
              <a:rPr lang="en-US" sz="2000" dirty="0">
                <a:latin typeface="Times" pitchFamily="18" charset="0"/>
              </a:rPr>
              <a:t> </a:t>
            </a:r>
            <a:r>
              <a:rPr lang="en-US" sz="2000" dirty="0" err="1">
                <a:latin typeface="Symbol" pitchFamily="18" charset="2"/>
              </a:rPr>
              <a:t>t</a:t>
            </a:r>
            <a:r>
              <a:rPr lang="en-US" sz="2000" baseline="-25000" dirty="0" err="1"/>
              <a:t>L</a:t>
            </a:r>
            <a:r>
              <a:rPr lang="en-US" sz="2000" baseline="-25000" dirty="0"/>
              <a:t> </a:t>
            </a:r>
            <a:r>
              <a:rPr lang="en-US" sz="2000" dirty="0"/>
              <a:t>~ 40…45 </a:t>
            </a:r>
            <a:r>
              <a:rPr lang="en-US" sz="2000" dirty="0" err="1"/>
              <a:t>fs</a:t>
            </a:r>
            <a:r>
              <a:rPr lang="en-US" sz="2000" dirty="0"/>
              <a:t> (</a:t>
            </a:r>
            <a:r>
              <a:rPr lang="en-US" sz="2000" i="1" dirty="0" err="1"/>
              <a:t>P</a:t>
            </a:r>
            <a:r>
              <a:rPr lang="en-US" sz="2000" baseline="-25000" dirty="0" err="1"/>
              <a:t>laser</a:t>
            </a:r>
            <a:r>
              <a:rPr lang="en-US" sz="2000" dirty="0"/>
              <a:t>~ 11 </a:t>
            </a:r>
            <a:r>
              <a:rPr lang="en-US" sz="2000" dirty="0" smtClean="0"/>
              <a:t>TW)</a:t>
            </a:r>
          </a:p>
          <a:p>
            <a:pPr marL="266700" indent="-2667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Focusing </a:t>
            </a:r>
            <a:r>
              <a:rPr lang="en-US" sz="2000" dirty="0"/>
              <a:t>optic: f/20 off-axis parabola </a:t>
            </a:r>
            <a:endParaRPr lang="en-US" sz="2000" dirty="0" smtClean="0"/>
          </a:p>
          <a:p>
            <a:pPr marL="266700" indent="-2667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Focal </a:t>
            </a:r>
            <a:r>
              <a:rPr lang="en-US" sz="2000" dirty="0"/>
              <a:t>spot ~ 20 µm FWHM, </a:t>
            </a:r>
            <a:r>
              <a:rPr lang="en-US" sz="2000" i="1" dirty="0"/>
              <a:t>I</a:t>
            </a:r>
            <a:r>
              <a:rPr lang="en-US" sz="2000" baseline="-25000" dirty="0"/>
              <a:t>L </a:t>
            </a:r>
            <a:r>
              <a:rPr lang="en-US" sz="2000" dirty="0"/>
              <a:t>~ 10</a:t>
            </a:r>
            <a:r>
              <a:rPr lang="en-US" sz="2000" baseline="30000" dirty="0"/>
              <a:t>18</a:t>
            </a:r>
            <a:r>
              <a:rPr lang="en-US" sz="2000" dirty="0"/>
              <a:t> W/cm</a:t>
            </a:r>
            <a:r>
              <a:rPr lang="en-US" sz="2000" baseline="30000" dirty="0"/>
              <a:t>2</a:t>
            </a: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3635896" y="5589240"/>
            <a:ext cx="5508104" cy="46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1600" smtClean="0"/>
              <a:t>S.P.D</a:t>
            </a:r>
            <a:r>
              <a:rPr lang="en-US" sz="1600"/>
              <a:t>. Mangles </a:t>
            </a:r>
            <a:r>
              <a:rPr lang="en-US" sz="1600" i="1"/>
              <a:t>et al., </a:t>
            </a:r>
            <a:r>
              <a:rPr lang="en-US" sz="1600" smtClean="0"/>
              <a:t>C</a:t>
            </a:r>
            <a:r>
              <a:rPr lang="en-US" sz="1600"/>
              <a:t>. Geddes </a:t>
            </a:r>
            <a:r>
              <a:rPr lang="en-US" sz="1600" i="1"/>
              <a:t>et al., </a:t>
            </a:r>
            <a:r>
              <a:rPr lang="en-US" sz="1600" i="1" smtClean="0"/>
              <a:t/>
            </a:r>
            <a:br>
              <a:rPr lang="en-US" sz="1600" i="1" smtClean="0"/>
            </a:br>
            <a:r>
              <a:rPr lang="en-US" sz="1600" smtClean="0"/>
              <a:t>J</a:t>
            </a:r>
            <a:r>
              <a:rPr lang="en-US" sz="1600"/>
              <a:t>. Faure </a:t>
            </a:r>
            <a:r>
              <a:rPr lang="en-US" sz="1600" i="1"/>
              <a:t>et al., </a:t>
            </a:r>
            <a:r>
              <a:rPr lang="en-US" sz="1600"/>
              <a:t>Nature (2004)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Laser-Wakefield Acceleration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60BA2BA8-2C03-4169-BCDF-D8D3906B1795}" type="slidenum">
              <a:rPr lang="de-DE" smtClean="0">
                <a:solidFill>
                  <a:prstClr val="black"/>
                </a:solidFill>
                <a:ea typeface="ＭＳ Ｐゴシック"/>
              </a:rPr>
              <a:pPr defTabSz="457200">
                <a:defRPr/>
              </a:pPr>
              <a:t>18</a:t>
            </a:fld>
            <a:endParaRPr lang="de-DE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3635896" y="5589240"/>
            <a:ext cx="5508104" cy="46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1600" dirty="0" smtClean="0"/>
              <a:t>S.P.D</a:t>
            </a:r>
            <a:r>
              <a:rPr lang="en-US" sz="1600" dirty="0"/>
              <a:t>. Mangles </a:t>
            </a:r>
            <a:r>
              <a:rPr lang="en-US" sz="1600" i="1" dirty="0"/>
              <a:t>et al., </a:t>
            </a:r>
            <a:r>
              <a:rPr lang="en-US" sz="1600" dirty="0" smtClean="0"/>
              <a:t>C</a:t>
            </a:r>
            <a:r>
              <a:rPr lang="en-US" sz="1600" dirty="0"/>
              <a:t>. Geddes </a:t>
            </a:r>
            <a:r>
              <a:rPr lang="en-US" sz="1600" i="1" dirty="0"/>
              <a:t>et al., </a:t>
            </a:r>
            <a:r>
              <a:rPr lang="en-US" sz="1600" i="1" dirty="0" smtClean="0"/>
              <a:t/>
            </a:r>
            <a:br>
              <a:rPr lang="en-US" sz="1600" i="1" dirty="0" smtClean="0"/>
            </a:br>
            <a:r>
              <a:rPr lang="en-US" sz="1600" dirty="0" smtClean="0"/>
              <a:t>J</a:t>
            </a:r>
            <a:r>
              <a:rPr lang="en-US" sz="1600" dirty="0"/>
              <a:t>. Faure </a:t>
            </a:r>
            <a:r>
              <a:rPr lang="en-US" sz="1600" i="1" dirty="0"/>
              <a:t>et al., </a:t>
            </a:r>
            <a:r>
              <a:rPr lang="en-US" sz="1600" dirty="0"/>
              <a:t>Nature (2004)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771900" y="990600"/>
            <a:ext cx="52514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30000"/>
              </a:spcBef>
              <a:buFontTx/>
              <a:buChar char="•"/>
            </a:pPr>
            <a:r>
              <a:rPr lang="en-US" sz="2000" dirty="0"/>
              <a:t>For the first time </a:t>
            </a:r>
            <a:r>
              <a:rPr lang="en-US" sz="2000" dirty="0">
                <a:solidFill>
                  <a:srgbClr val="FF0000"/>
                </a:solidFill>
              </a:rPr>
              <a:t>monoenergetic spectra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	</a:t>
            </a:r>
            <a:r>
              <a:rPr lang="en-US" sz="2000" i="1" dirty="0" err="1" smtClean="0"/>
              <a:t>E</a:t>
            </a:r>
            <a:r>
              <a:rPr lang="en-US" sz="2000" baseline="-25000" dirty="0" err="1" smtClean="0"/>
              <a:t>peak</a:t>
            </a:r>
            <a:r>
              <a:rPr lang="en-US" sz="2000" dirty="0" smtClean="0"/>
              <a:t> </a:t>
            </a:r>
            <a:r>
              <a:rPr lang="en-US" sz="2000" dirty="0"/>
              <a:t>~ 70 MeV (with 11-TW laser!), 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>
                <a:sym typeface="Symbol" pitchFamily="18" charset="2"/>
              </a:rPr>
              <a:t></a:t>
            </a:r>
            <a:r>
              <a:rPr lang="en-US" sz="2000" i="1" dirty="0"/>
              <a:t>E</a:t>
            </a:r>
            <a:r>
              <a:rPr lang="en-US" sz="2000" dirty="0"/>
              <a:t>/</a:t>
            </a:r>
            <a:r>
              <a:rPr lang="en-US" sz="2000" i="1" dirty="0"/>
              <a:t>E</a:t>
            </a:r>
            <a:r>
              <a:rPr lang="en-US" sz="2000" dirty="0"/>
              <a:t> = 3%</a:t>
            </a:r>
          </a:p>
          <a:p>
            <a:pPr marL="342900" indent="-342900">
              <a:spcBef>
                <a:spcPct val="30000"/>
              </a:spcBef>
              <a:buFontTx/>
              <a:buChar char="•"/>
            </a:pPr>
            <a:r>
              <a:rPr lang="en-US" sz="2000" dirty="0"/>
              <a:t>Well-collimated electron beam (divergence &lt; 1°)</a:t>
            </a:r>
          </a:p>
          <a:p>
            <a:pPr marL="342900" indent="-342900">
              <a:spcBef>
                <a:spcPct val="30000"/>
              </a:spcBef>
              <a:buFontTx/>
              <a:buChar char="•"/>
            </a:pPr>
            <a:r>
              <a:rPr lang="en-US" sz="2000" dirty="0"/>
              <a:t>Ultra-short pulse duration (50…170 </a:t>
            </a:r>
            <a:r>
              <a:rPr lang="en-US" sz="2000" dirty="0" err="1"/>
              <a:t>fs</a:t>
            </a:r>
            <a:r>
              <a:rPr lang="en-US" sz="2000" dirty="0"/>
              <a:t>)</a:t>
            </a: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365125" y="968077"/>
            <a:ext cx="3167063" cy="2968625"/>
            <a:chOff x="188" y="870"/>
            <a:chExt cx="1935" cy="1814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794" y="970"/>
              <a:ext cx="1242" cy="1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8" y="870"/>
              <a:ext cx="1935" cy="1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304800" y="3587452"/>
            <a:ext cx="3267075" cy="3060700"/>
            <a:chOff x="801" y="2636"/>
            <a:chExt cx="1936" cy="1814"/>
          </a:xfrm>
        </p:grpSpPr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1417" y="2730"/>
              <a:ext cx="1242" cy="1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15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" y="2636"/>
              <a:ext cx="1936" cy="1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3773488" y="3068960"/>
            <a:ext cx="5251450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300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However:</a:t>
            </a:r>
            <a:r>
              <a:rPr lang="en-US" sz="2000" dirty="0" smtClean="0"/>
              <a:t> </a:t>
            </a:r>
            <a:endParaRPr lang="en-US" sz="2000" dirty="0"/>
          </a:p>
          <a:p>
            <a:pPr marL="342900" indent="-342900">
              <a:spcBef>
                <a:spcPct val="30000"/>
              </a:spcBef>
              <a:buFontTx/>
              <a:buChar char="•"/>
            </a:pPr>
            <a:r>
              <a:rPr lang="en-US" sz="2000" dirty="0"/>
              <a:t>Fluctuation in electron beam parameters:</a:t>
            </a:r>
          </a:p>
          <a:p>
            <a:pPr marL="742950" lvl="1" indent="-285750">
              <a:spcBef>
                <a:spcPct val="10000"/>
              </a:spcBef>
              <a:buFontTx/>
              <a:buChar char="–"/>
            </a:pPr>
            <a:r>
              <a:rPr lang="en-US" sz="2000" dirty="0"/>
              <a:t>energy of the monoenergetic peak,</a:t>
            </a:r>
          </a:p>
          <a:p>
            <a:pPr marL="742950" lvl="1" indent="-285750">
              <a:spcBef>
                <a:spcPct val="10000"/>
              </a:spcBef>
              <a:buFontTx/>
              <a:buChar char="–"/>
            </a:pPr>
            <a:r>
              <a:rPr lang="en-US" sz="2000" dirty="0"/>
              <a:t>total beam charge measured,</a:t>
            </a:r>
          </a:p>
          <a:p>
            <a:pPr marL="742950" lvl="1" indent="-285750">
              <a:spcBef>
                <a:spcPct val="10000"/>
              </a:spcBef>
              <a:buFontTx/>
              <a:buChar char="–"/>
            </a:pPr>
            <a:r>
              <a:rPr lang="en-US" sz="2000" dirty="0"/>
              <a:t>shape of overall spectrum</a:t>
            </a:r>
          </a:p>
          <a:p>
            <a:pPr marL="342900" indent="-342900">
              <a:spcBef>
                <a:spcPct val="30000"/>
              </a:spcBef>
              <a:buFontTx/>
              <a:buChar char="•"/>
            </a:pPr>
            <a:r>
              <a:rPr lang="en-US" sz="2000" dirty="0"/>
              <a:t>Limited peak energy </a:t>
            </a:r>
            <a:r>
              <a:rPr lang="en-US" sz="2000" dirty="0" smtClean="0"/>
              <a:t>(J. Faure </a:t>
            </a:r>
            <a:r>
              <a:rPr lang="en-US" sz="2000" i="1" dirty="0" smtClean="0"/>
              <a:t>et al.</a:t>
            </a:r>
            <a:r>
              <a:rPr lang="en-US" sz="2000" dirty="0" smtClean="0"/>
              <a:t>:170 MeV) over 2-5 millimeters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  <p:bldP spid="18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:\Dokumente und Einstellungen\kaluza\Desktop\scientists-achieve-tunable-electron-beams-for-laser-plasma-accelerat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2780928"/>
            <a:ext cx="2857500" cy="18288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Laser-Wakefield Acceleration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60BA2BA8-2C03-4169-BCDF-D8D3906B1795}" type="slidenum">
              <a:rPr lang="en-US" smtClean="0">
                <a:solidFill>
                  <a:prstClr val="black"/>
                </a:solidFill>
                <a:ea typeface="ＭＳ Ｐゴシック"/>
              </a:rPr>
              <a:pPr defTabSz="457200">
                <a:defRPr/>
              </a:pPr>
              <a:t>19</a:t>
            </a:fld>
            <a:endParaRPr lang="en-US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7544" y="990600"/>
            <a:ext cx="6984776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30000"/>
              </a:spcBef>
            </a:pPr>
            <a:r>
              <a:rPr lang="en-US" sz="2000" dirty="0" smtClean="0"/>
              <a:t>To reach higher peak energies:</a:t>
            </a:r>
          </a:p>
          <a:p>
            <a:pPr marL="342900" indent="-342900">
              <a:spcBef>
                <a:spcPct val="30000"/>
              </a:spcBef>
              <a:buFontTx/>
              <a:buChar char="•"/>
            </a:pPr>
            <a:r>
              <a:rPr lang="en-US" sz="2000" dirty="0" smtClean="0"/>
              <a:t>increase acceleration/interaction length,</a:t>
            </a:r>
          </a:p>
          <a:p>
            <a:pPr marL="342900" indent="-342900">
              <a:spcBef>
                <a:spcPct val="30000"/>
              </a:spcBef>
            </a:pPr>
            <a:r>
              <a:rPr lang="en-US" sz="2000" dirty="0" smtClean="0">
                <a:sym typeface="Symbol"/>
              </a:rPr>
              <a:t>	</a:t>
            </a:r>
            <a:r>
              <a:rPr lang="en-US" sz="2000" dirty="0" smtClean="0"/>
              <a:t>use pre-ionized plasma channel to guide the laser pulse over centimeters: </a:t>
            </a:r>
            <a:r>
              <a:rPr lang="en-US" sz="2000" dirty="0" smtClean="0">
                <a:solidFill>
                  <a:srgbClr val="FF0000"/>
                </a:solidFill>
              </a:rPr>
              <a:t>plasma capillary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39552" y="6093296"/>
            <a:ext cx="34706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smtClean="0"/>
              <a:t>W. Leemans, Nature Physics (2006)</a:t>
            </a:r>
            <a:endParaRPr lang="en-US" sz="1600">
              <a:sym typeface="MT Symbol" pitchFamily="82" charset="2"/>
            </a:endParaRPr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575" y="4265066"/>
            <a:ext cx="7167563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3851920" y="2933452"/>
            <a:ext cx="1281112" cy="366713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l</a:t>
            </a:r>
            <a:r>
              <a:rPr lang="en-US" baseline="-25000" smtClean="0">
                <a:solidFill>
                  <a:srgbClr val="FF0000"/>
                </a:solidFill>
              </a:rPr>
              <a:t>acc</a:t>
            </a:r>
            <a:r>
              <a:rPr lang="en-US" smtClean="0">
                <a:solidFill>
                  <a:srgbClr val="FF0000"/>
                </a:solidFill>
              </a:rPr>
              <a:t> ~ 3 cm</a:t>
            </a: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3" name="Gerade Verbindung mit Pfeil 22"/>
          <p:cNvCxnSpPr/>
          <p:nvPr/>
        </p:nvCxnSpPr>
        <p:spPr>
          <a:xfrm>
            <a:off x="4067944" y="3356992"/>
            <a:ext cx="792088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flipV="1">
            <a:off x="6948264" y="3645024"/>
            <a:ext cx="648072" cy="86409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992563" y="3463355"/>
            <a:ext cx="70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i="0"/>
              <a:t>3 km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7380312" y="3212976"/>
            <a:ext cx="1694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E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max</a:t>
            </a:r>
            <a:r>
              <a:rPr lang="en-US" sz="2000" dirty="0" smtClean="0">
                <a:solidFill>
                  <a:srgbClr val="FF0000"/>
                </a:solidFill>
              </a:rPr>
              <a:t> ~ 1 GeV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580112" y="5291916"/>
            <a:ext cx="20120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LOASIS @ </a:t>
            </a:r>
            <a:r>
              <a:rPr lang="de-DE" b="1" i="0" dirty="0" smtClean="0">
                <a:solidFill>
                  <a:schemeClr val="bg1"/>
                </a:solidFill>
              </a:rPr>
              <a:t>LBNL</a:t>
            </a:r>
            <a:endParaRPr lang="de-DE" b="1" i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utoUpdateAnimBg="0"/>
      <p:bldP spid="13" grpId="0"/>
      <p:bldP spid="21" grpId="0" animBg="1"/>
      <p:bldP spid="16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60BA2BA8-2C03-4169-BCDF-D8D3906B1795}" type="slidenum">
              <a:rPr lang="de-DE" smtClean="0">
                <a:solidFill>
                  <a:prstClr val="black"/>
                </a:solidFill>
                <a:ea typeface="ＭＳ Ｐゴシック"/>
              </a:rPr>
              <a:pPr defTabSz="457200">
                <a:defRPr/>
              </a:pPr>
              <a:t>2</a:t>
            </a:fld>
            <a:endParaRPr lang="de-DE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4" name="Inhaltsplatzhalter 1"/>
          <p:cNvSpPr txBox="1">
            <a:spLocks/>
          </p:cNvSpPr>
          <p:nvPr/>
        </p:nvSpPr>
        <p:spPr>
          <a:xfrm>
            <a:off x="611560" y="1600200"/>
            <a:ext cx="7992888" cy="334096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/>
              </a:rPr>
              <a:t>Particle acceleration with lasers</a:t>
            </a:r>
          </a:p>
          <a:p>
            <a:pPr marL="360363" lvl="0" indent="-360363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ea typeface="ＭＳ Ｐゴシック" charset="-128"/>
                <a:cs typeface="ＭＳ Ｐゴシック"/>
              </a:rPr>
              <a:t>Motivation: machine size and specific applications in contrast to conventional particle accelerators.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/>
              </a:rPr>
              <a:t>Laser-driven electron acceleration</a:t>
            </a:r>
            <a:endParaRPr lang="en-US" sz="2400" dirty="0" smtClean="0">
              <a:ea typeface="ＭＳ Ｐゴシック" charset="-128"/>
              <a:cs typeface="ＭＳ Ｐゴシック"/>
            </a:endParaRPr>
          </a:p>
          <a:p>
            <a:pPr marL="360363" indent="-360363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a typeface="ＭＳ Ｐゴシック" charset="-128"/>
                <a:cs typeface="ＭＳ Ｐゴシック"/>
              </a:rPr>
              <a:t>Laser-</a:t>
            </a:r>
            <a:r>
              <a:rPr lang="en-US" sz="2400" dirty="0" err="1" smtClean="0">
                <a:ea typeface="ＭＳ Ｐゴシック" charset="-128"/>
                <a:cs typeface="ＭＳ Ｐゴシック"/>
              </a:rPr>
              <a:t>wakefield</a:t>
            </a:r>
            <a:r>
              <a:rPr lang="en-US" sz="2400" dirty="0" smtClean="0">
                <a:ea typeface="ＭＳ Ｐゴシック" charset="-128"/>
                <a:cs typeface="ＭＳ Ｐゴシック"/>
              </a:rPr>
              <a:t> acceleration: towards ultra-short, </a:t>
            </a:r>
            <a:br>
              <a:rPr lang="en-US" sz="2400" dirty="0" smtClean="0">
                <a:ea typeface="ＭＳ Ｐゴシック" charset="-128"/>
                <a:cs typeface="ＭＳ Ｐゴシック"/>
              </a:rPr>
            </a:br>
            <a:r>
              <a:rPr lang="en-US" sz="2400" dirty="0" smtClean="0">
                <a:ea typeface="ＭＳ Ｐゴシック" charset="-128"/>
                <a:cs typeface="ＭＳ Ｐゴシック"/>
              </a:rPr>
              <a:t>quasi-monoenergetic GeV electron bunches,</a:t>
            </a:r>
          </a:p>
          <a:p>
            <a:pPr marL="360363" indent="-360363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a typeface="ＭＳ Ｐゴシック" charset="-128"/>
                <a:cs typeface="ＭＳ Ｐゴシック"/>
              </a:rPr>
              <a:t>Visualization of accelerating plasma structure and acceleration fields.</a:t>
            </a:r>
          </a:p>
          <a:p>
            <a:pPr marL="360363" indent="-360363" defTabSz="4572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dirty="0" smtClean="0">
                <a:ea typeface="ＭＳ Ｐゴシック" charset="-128"/>
                <a:cs typeface="ＭＳ Ｐゴシック"/>
              </a:rPr>
              <a:t>Summary</a:t>
            </a:r>
          </a:p>
          <a:p>
            <a:pPr marL="360363" indent="-360363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ea typeface="ＭＳ Ｐゴシック" charset="-128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:\Dokumente und Einstellungen\kaluza\Desktop\scientists-achieve-tunable-electron-beams-for-laser-plasma-accelerat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2780928"/>
            <a:ext cx="2857500" cy="18288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Laser-Wakefield Acceleration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60BA2BA8-2C03-4169-BCDF-D8D3906B1795}" type="slidenum">
              <a:rPr lang="en-US" smtClean="0">
                <a:solidFill>
                  <a:prstClr val="black"/>
                </a:solidFill>
                <a:ea typeface="ＭＳ Ｐゴシック"/>
              </a:rPr>
              <a:pPr defTabSz="457200">
                <a:defRPr/>
              </a:pPr>
              <a:t>20</a:t>
            </a:fld>
            <a:endParaRPr lang="en-US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39552" y="6093296"/>
            <a:ext cx="34706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smtClean="0"/>
              <a:t>W. Leemans, Nature Physics (2006)</a:t>
            </a:r>
            <a:endParaRPr lang="en-US" sz="1600">
              <a:sym typeface="MT Symbol" pitchFamily="82" charset="2"/>
            </a:endParaRPr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575" y="4265066"/>
            <a:ext cx="7167563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3851920" y="2933452"/>
            <a:ext cx="1281112" cy="366713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l</a:t>
            </a:r>
            <a:r>
              <a:rPr lang="en-US" baseline="-25000" dirty="0" err="1" smtClean="0">
                <a:solidFill>
                  <a:srgbClr val="FF0000"/>
                </a:solidFill>
              </a:rPr>
              <a:t>acc</a:t>
            </a:r>
            <a:r>
              <a:rPr lang="en-US" dirty="0" smtClean="0">
                <a:solidFill>
                  <a:srgbClr val="FF0000"/>
                </a:solidFill>
              </a:rPr>
              <a:t> ~ 3 cm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3" name="Gerade Verbindung mit Pfeil 22"/>
          <p:cNvCxnSpPr/>
          <p:nvPr/>
        </p:nvCxnSpPr>
        <p:spPr>
          <a:xfrm>
            <a:off x="4067944" y="3356992"/>
            <a:ext cx="792088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flipV="1">
            <a:off x="6948264" y="3645024"/>
            <a:ext cx="648072" cy="86409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7380312" y="3212976"/>
            <a:ext cx="1694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E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max</a:t>
            </a:r>
            <a:r>
              <a:rPr lang="en-US" sz="2000" dirty="0" smtClean="0">
                <a:solidFill>
                  <a:srgbClr val="FF0000"/>
                </a:solidFill>
              </a:rPr>
              <a:t> ~ 1 GeV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4" name="Picture 12" descr="800px-Stanford-linear-accelerator-usgs-ortho-kaminski-59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124744"/>
            <a:ext cx="6350000" cy="1595437"/>
          </a:xfrm>
          <a:prstGeom prst="rect">
            <a:avLst/>
          </a:prstGeom>
          <a:noFill/>
        </p:spPr>
      </p:pic>
      <p:sp>
        <p:nvSpPr>
          <p:cNvPr id="15" name="Line 13"/>
          <p:cNvSpPr>
            <a:spLocks noChangeShapeType="1"/>
          </p:cNvSpPr>
          <p:nvPr/>
        </p:nvSpPr>
        <p:spPr bwMode="auto">
          <a:xfrm flipV="1">
            <a:off x="1111871" y="1700808"/>
            <a:ext cx="5856287" cy="9223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de-DE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046957" y="1124744"/>
            <a:ext cx="8130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i="0" dirty="0" smtClean="0">
                <a:solidFill>
                  <a:schemeClr val="bg1"/>
                </a:solidFill>
              </a:rPr>
              <a:t>SLAC</a:t>
            </a:r>
            <a:endParaRPr lang="de-DE" b="1" i="0" dirty="0">
              <a:solidFill>
                <a:schemeClr val="bg1"/>
              </a:solidFill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4518373" y="2107342"/>
            <a:ext cx="1281112" cy="366713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l</a:t>
            </a:r>
            <a:r>
              <a:rPr lang="en-US" baseline="-25000" dirty="0" err="1" smtClean="0">
                <a:solidFill>
                  <a:srgbClr val="FF0000"/>
                </a:solidFill>
              </a:rPr>
              <a:t>acc</a:t>
            </a:r>
            <a:r>
              <a:rPr lang="en-US" dirty="0" smtClean="0">
                <a:solidFill>
                  <a:srgbClr val="FF0000"/>
                </a:solidFill>
              </a:rPr>
              <a:t> ~ 3 km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7452320" y="1321023"/>
            <a:ext cx="165269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E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max</a:t>
            </a:r>
            <a:r>
              <a:rPr lang="en-US" sz="2000" dirty="0" smtClean="0">
                <a:solidFill>
                  <a:srgbClr val="FF0000"/>
                </a:solidFill>
              </a:rPr>
              <a:t> ~ 50 GeV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580112" y="5291916"/>
            <a:ext cx="20120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LOASIS @ </a:t>
            </a:r>
            <a:r>
              <a:rPr lang="de-DE" b="1" i="0" dirty="0" smtClean="0">
                <a:solidFill>
                  <a:schemeClr val="bg1"/>
                </a:solidFill>
              </a:rPr>
              <a:t>LBNL</a:t>
            </a:r>
            <a:endParaRPr lang="de-DE" b="1" i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Improvements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60BA2BA8-2C03-4169-BCDF-D8D3906B1795}" type="slidenum">
              <a:rPr lang="en-US" smtClean="0">
                <a:solidFill>
                  <a:prstClr val="black"/>
                </a:solidFill>
                <a:ea typeface="ＭＳ Ｐゴシック"/>
              </a:rPr>
              <a:pPr defTabSz="457200">
                <a:defRPr/>
              </a:pPr>
              <a:t>21</a:t>
            </a:fld>
            <a:endParaRPr lang="en-US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4" name="Inhaltsplatzhalter 1"/>
          <p:cNvSpPr txBox="1">
            <a:spLocks/>
          </p:cNvSpPr>
          <p:nvPr/>
        </p:nvSpPr>
        <p:spPr>
          <a:xfrm>
            <a:off x="251520" y="1168152"/>
            <a:ext cx="8686800" cy="334096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/>
              </a:rPr>
              <a:t>Experimental challenges:</a:t>
            </a:r>
          </a:p>
          <a:p>
            <a:pPr marL="355600" marR="0" lvl="0" indent="-355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ea typeface="ＭＳ Ｐゴシック" charset="-128"/>
                <a:cs typeface="ＭＳ Ｐゴシック"/>
              </a:rPr>
              <a:t>stability: peak energy, pointing, charge, energy width,…</a:t>
            </a:r>
          </a:p>
          <a:p>
            <a:pPr marL="355600" marR="0" lvl="0" indent="-355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ea typeface="ＭＳ Ｐゴシック" charset="-128"/>
                <a:cs typeface="ＭＳ Ｐゴシック"/>
              </a:rPr>
              <a:t>measure pulse duration, emittance,…</a:t>
            </a:r>
          </a:p>
          <a:p>
            <a:pPr marL="355600" marR="0" lvl="0" indent="-355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itchFamily="18" charset="2"/>
              <a:buChar char="Þ"/>
              <a:tabLst/>
              <a:defRPr/>
            </a:pPr>
            <a:r>
              <a:rPr lang="en-US" sz="2400" dirty="0" smtClean="0">
                <a:ea typeface="ＭＳ Ｐゴシック" charset="-128"/>
                <a:cs typeface="ＭＳ Ｐゴシック"/>
                <a:sym typeface="Symbol"/>
              </a:rPr>
              <a:t>Laser-generated electrons suitable for applications? (realization of secondary radiation sources, </a:t>
            </a:r>
            <a:br>
              <a:rPr lang="en-US" sz="2400" dirty="0" smtClean="0">
                <a:ea typeface="ＭＳ Ｐゴシック" charset="-128"/>
                <a:cs typeface="ＭＳ Ｐゴシック"/>
                <a:sym typeface="Symbol"/>
              </a:rPr>
            </a:br>
            <a:r>
              <a:rPr lang="en-US" sz="2400" dirty="0" smtClean="0">
                <a:ea typeface="ＭＳ Ｐゴシック" charset="-128"/>
                <a:cs typeface="ＭＳ Ｐゴシック"/>
                <a:sym typeface="Symbol"/>
              </a:rPr>
              <a:t>injector for conventional post-accelerators,…)</a:t>
            </a:r>
          </a:p>
          <a:p>
            <a:pPr marL="355600" indent="-355600" defTabSz="4572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dirty="0" smtClean="0">
                <a:ea typeface="ＭＳ Ｐゴシック" charset="-128"/>
                <a:cs typeface="ＭＳ Ｐゴシック"/>
              </a:rPr>
              <a:t>Find suitable diagnostics for interaction:</a:t>
            </a:r>
          </a:p>
          <a:p>
            <a:pPr marL="355600" lvl="0" indent="-355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ea typeface="ＭＳ Ｐゴシック" charset="-128"/>
                <a:cs typeface="ＭＳ Ｐゴシック"/>
              </a:rPr>
              <a:t>high spatial and temporal resolution,</a:t>
            </a:r>
          </a:p>
          <a:p>
            <a:pPr marL="355600" lvl="0" indent="-355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ea typeface="ＭＳ Ｐゴシック" charset="-128"/>
                <a:cs typeface="ＭＳ Ｐゴシック"/>
              </a:rPr>
              <a:t>non-invasive,</a:t>
            </a:r>
          </a:p>
          <a:p>
            <a:pPr marL="355600" lvl="0" indent="-355600" defTabSz="4572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prstClr val="black"/>
                </a:solidFill>
                <a:ea typeface="ＭＳ Ｐゴシック" charset="-128"/>
                <a:cs typeface="ＭＳ Ｐゴシック"/>
                <a:sym typeface="Symbol"/>
              </a:rPr>
              <a:t>	</a:t>
            </a:r>
            <a:r>
              <a:rPr lang="en-US" sz="2400" dirty="0" err="1" smtClean="0">
                <a:solidFill>
                  <a:prstClr val="black"/>
                </a:solidFill>
                <a:ea typeface="ＭＳ Ｐゴシック" charset="-128"/>
                <a:cs typeface="ＭＳ Ｐゴシック"/>
                <a:sym typeface="Symbol"/>
              </a:rPr>
              <a:t>polarimetry</a:t>
            </a:r>
            <a:r>
              <a:rPr lang="en-US" sz="2400" dirty="0" smtClean="0">
                <a:solidFill>
                  <a:prstClr val="black"/>
                </a:solidFill>
                <a:ea typeface="ＭＳ Ｐゴシック" charset="-128"/>
                <a:cs typeface="ＭＳ Ｐゴシック"/>
                <a:sym typeface="Symbol"/>
              </a:rPr>
              <a:t> </a:t>
            </a:r>
            <a:r>
              <a:rPr lang="en-US" sz="2400" dirty="0" smtClean="0">
                <a:ea typeface="ＭＳ Ｐゴシック" charset="-128"/>
                <a:cs typeface="ＭＳ Ｐゴシック"/>
              </a:rPr>
              <a:t>with optical probe: </a:t>
            </a:r>
            <a:r>
              <a:rPr lang="en-US" sz="2400" dirty="0" smtClean="0">
                <a:solidFill>
                  <a:srgbClr val="FF0000"/>
                </a:solidFill>
                <a:ea typeface="ＭＳ Ｐゴシック" charset="-128"/>
                <a:cs typeface="ＭＳ Ｐゴシック"/>
              </a:rPr>
              <a:t>Faraday effect</a:t>
            </a:r>
            <a:endParaRPr lang="en-US" sz="2400" dirty="0" smtClean="0">
              <a:ea typeface="ＭＳ Ｐゴシック" charset="-128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Faraday Effect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60BA2BA8-2C03-4169-BCDF-D8D3906B1795}" type="slidenum">
              <a:rPr lang="en-US" smtClean="0">
                <a:solidFill>
                  <a:prstClr val="black"/>
                </a:solidFill>
                <a:ea typeface="ＭＳ Ｐゴシック"/>
              </a:rPr>
              <a:pPr defTabSz="457200">
                <a:defRPr/>
              </a:pPr>
              <a:t>22</a:t>
            </a:fld>
            <a:endParaRPr lang="en-US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39738" y="3611563"/>
            <a:ext cx="4183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3675" indent="-193675" eaLnBrk="0" hangingPunct="0">
              <a:spcBef>
                <a:spcPct val="40000"/>
              </a:spcBef>
              <a:spcAft>
                <a:spcPct val="25000"/>
              </a:spcAft>
            </a:pPr>
            <a:r>
              <a:rPr lang="en-US" sz="2000" b="0" i="0">
                <a:sym typeface="Symbol" pitchFamily="18" charset="2"/>
              </a:rPr>
              <a:t> rotation of probe polarization:</a:t>
            </a: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441325" y="5519738"/>
            <a:ext cx="41830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3675" indent="-193675" eaLnBrk="0" hangingPunct="0">
              <a:spcBef>
                <a:spcPct val="40000"/>
              </a:spcBef>
              <a:spcAft>
                <a:spcPct val="25000"/>
              </a:spcAft>
            </a:pPr>
            <a:r>
              <a:rPr lang="en-US" sz="2000" b="0" i="0" dirty="0">
                <a:sym typeface="Symbol" pitchFamily="18" charset="2"/>
              </a:rPr>
              <a:t> measure </a:t>
            </a:r>
            <a:r>
              <a:rPr lang="en-US" sz="2000" b="0" i="1" dirty="0" err="1">
                <a:latin typeface="Symbol" pitchFamily="18" charset="2"/>
                <a:sym typeface="Symbol" pitchFamily="18" charset="2"/>
              </a:rPr>
              <a:t>f</a:t>
            </a:r>
            <a:r>
              <a:rPr lang="en-US" sz="2000" b="0" i="0" baseline="-25000" dirty="0" err="1">
                <a:latin typeface="Times New Roman" pitchFamily="18" charset="0"/>
                <a:sym typeface="Symbol" pitchFamily="18" charset="2"/>
              </a:rPr>
              <a:t>rot</a:t>
            </a:r>
            <a:r>
              <a:rPr lang="en-US" sz="2000" b="0" i="0" dirty="0">
                <a:latin typeface="Symbol" pitchFamily="18" charset="2"/>
                <a:sym typeface="Symbol" pitchFamily="18" charset="2"/>
              </a:rPr>
              <a:t> </a:t>
            </a:r>
            <a:r>
              <a:rPr lang="en-US" sz="2000" b="0" i="0" dirty="0">
                <a:sym typeface="Symbol" pitchFamily="18" charset="2"/>
              </a:rPr>
              <a:t>to get signature of</a:t>
            </a:r>
            <a:br>
              <a:rPr lang="en-US" sz="2000" b="0" i="0" dirty="0">
                <a:sym typeface="Symbol" pitchFamily="18" charset="2"/>
              </a:rPr>
            </a:br>
            <a:r>
              <a:rPr lang="en-US" sz="2000" b="0" i="0" dirty="0">
                <a:sym typeface="Symbol" pitchFamily="18" charset="2"/>
              </a:rPr>
              <a:t>  </a:t>
            </a:r>
            <a:r>
              <a:rPr lang="en-US" sz="2000" b="0" dirty="0">
                <a:sym typeface="Symbol" pitchFamily="18" charset="2"/>
              </a:rPr>
              <a:t>B</a:t>
            </a:r>
            <a:r>
              <a:rPr lang="en-US" sz="2000" b="0" i="0" dirty="0">
                <a:sym typeface="Symbol" pitchFamily="18" charset="2"/>
              </a:rPr>
              <a:t>-fields!</a:t>
            </a: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501650" y="1246188"/>
            <a:ext cx="8442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 eaLnBrk="0" hangingPunct="0">
              <a:spcBef>
                <a:spcPct val="40000"/>
              </a:spcBef>
              <a:spcAft>
                <a:spcPct val="25000"/>
              </a:spcAft>
              <a:buFontTx/>
              <a:buChar char="•"/>
            </a:pPr>
            <a:r>
              <a:rPr lang="en-US" sz="2000" b="0" i="0"/>
              <a:t>Transverse probing of </a:t>
            </a:r>
            <a:r>
              <a:rPr lang="en-US" sz="2000" b="0"/>
              <a:t>B</a:t>
            </a:r>
            <a:r>
              <a:rPr lang="en-US" sz="2000" b="0" i="0"/>
              <a:t>-fields in underdense plasma with linearly-polarized probe pulse:</a:t>
            </a:r>
          </a:p>
        </p:txBody>
      </p:sp>
      <p:pic>
        <p:nvPicPr>
          <p:cNvPr id="9" name="test3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844824"/>
            <a:ext cx="368617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22"/>
          <p:cNvGrpSpPr>
            <a:grpSpLocks/>
          </p:cNvGrpSpPr>
          <p:nvPr/>
        </p:nvGrpSpPr>
        <p:grpSpPr bwMode="auto">
          <a:xfrm>
            <a:off x="557213" y="1844675"/>
            <a:ext cx="7872412" cy="723900"/>
            <a:chOff x="321" y="970"/>
            <a:chExt cx="4959" cy="456"/>
          </a:xfrm>
        </p:grpSpPr>
        <p:graphicFrame>
          <p:nvGraphicFramePr>
            <p:cNvPr id="11" name="Object 23"/>
            <p:cNvGraphicFramePr>
              <a:graphicFrameLocks noChangeAspect="1"/>
            </p:cNvGraphicFramePr>
            <p:nvPr/>
          </p:nvGraphicFramePr>
          <p:xfrm>
            <a:off x="710" y="970"/>
            <a:ext cx="638" cy="316"/>
          </p:xfrm>
          <a:graphic>
            <a:graphicData uri="http://schemas.openxmlformats.org/presentationml/2006/ole">
              <p:oleObj spid="_x0000_s3075" name="Equation" r:id="rId6" imgW="545760" imgH="304560" progId="Equation.3">
                <p:embed/>
              </p:oleObj>
            </a:graphicData>
          </a:graphic>
        </p:graphicFrame>
        <p:sp>
          <p:nvSpPr>
            <p:cNvPr id="12" name="Text Box 24"/>
            <p:cNvSpPr txBox="1">
              <a:spLocks noChangeArrowheads="1"/>
            </p:cNvSpPr>
            <p:nvPr/>
          </p:nvSpPr>
          <p:spPr bwMode="auto">
            <a:xfrm>
              <a:off x="321" y="984"/>
              <a:ext cx="495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93675" indent="-193675" eaLnBrk="0" hangingPunct="0">
                <a:spcBef>
                  <a:spcPct val="40000"/>
                </a:spcBef>
                <a:spcAft>
                  <a:spcPct val="25000"/>
                </a:spcAft>
              </a:pPr>
              <a:r>
                <a:rPr lang="en-US" sz="2000" b="0" i="0"/>
                <a:t>   if	          </a:t>
              </a:r>
              <a:r>
                <a:rPr lang="en-US" sz="2000" b="0" i="0">
                  <a:sym typeface="Symbol" pitchFamily="18" charset="2"/>
                </a:rPr>
                <a:t></a:t>
              </a:r>
              <a:r>
                <a:rPr lang="en-US" sz="2000" b="0" i="0"/>
                <a:t> </a:t>
              </a:r>
              <a:r>
                <a:rPr lang="en-US" sz="2000" b="0"/>
                <a:t>B</a:t>
              </a:r>
              <a:r>
                <a:rPr lang="en-US" sz="2000" b="0" i="0"/>
                <a:t>-field induced difference of </a:t>
              </a:r>
              <a:r>
                <a:rPr lang="en-US" sz="2000" b="0">
                  <a:latin typeface="Symbol" pitchFamily="18" charset="2"/>
                </a:rPr>
                <a:t>h</a:t>
              </a:r>
              <a:r>
                <a:rPr lang="en-US" sz="2000" b="0" i="0"/>
                <a:t> for circularly- polarized probe components</a:t>
              </a:r>
            </a:p>
          </p:txBody>
        </p:sp>
      </p:grp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46125" y="6265863"/>
            <a:ext cx="43672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4175" indent="-384175" eaLnBrk="0" hangingPunct="0">
              <a:spcBef>
                <a:spcPct val="40000"/>
              </a:spcBef>
              <a:spcAft>
                <a:spcPct val="25000"/>
              </a:spcAft>
            </a:pPr>
            <a:r>
              <a:rPr lang="en-US" sz="1600" b="0" i="0" dirty="0">
                <a:sym typeface="Symbol" pitchFamily="18" charset="2"/>
              </a:rPr>
              <a:t>J. A. Stamper </a:t>
            </a:r>
            <a:r>
              <a:rPr lang="en-US" sz="1600" b="0" i="1" dirty="0">
                <a:sym typeface="Symbol" pitchFamily="18" charset="2"/>
              </a:rPr>
              <a:t>et al. </a:t>
            </a:r>
            <a:r>
              <a:rPr lang="en-US" sz="1600" b="0" i="0" dirty="0">
                <a:sym typeface="Symbol" pitchFamily="18" charset="2"/>
              </a:rPr>
              <a:t>PRL (1975)</a:t>
            </a:r>
          </a:p>
        </p:txBody>
      </p:sp>
      <p:pic>
        <p:nvPicPr>
          <p:cNvPr id="17" name="Grafik 16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539552" y="4213076"/>
            <a:ext cx="4800600" cy="80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6" grpId="0"/>
      <p:bldP spid="7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Experimental Setup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60BA2BA8-2C03-4169-BCDF-D8D3906B1795}" type="slidenum">
              <a:rPr lang="en-US" smtClean="0">
                <a:solidFill>
                  <a:prstClr val="black"/>
                </a:solidFill>
                <a:ea typeface="ＭＳ Ｐゴシック"/>
              </a:rPr>
              <a:pPr defTabSz="457200">
                <a:defRPr/>
              </a:pPr>
              <a:t>23</a:t>
            </a:fld>
            <a:endParaRPr lang="en-US">
              <a:solidFill>
                <a:prstClr val="black"/>
              </a:solidFill>
              <a:ea typeface="ＭＳ Ｐゴシック"/>
            </a:endParaRPr>
          </a:p>
        </p:txBody>
      </p:sp>
      <p:pic>
        <p:nvPicPr>
          <p:cNvPr id="17" name="Picture 4" descr="MagneticFieldsSetup_final01"/>
          <p:cNvPicPr>
            <a:picLocks noChangeAspect="1" noChangeArrowheads="1"/>
          </p:cNvPicPr>
          <p:nvPr/>
        </p:nvPicPr>
        <p:blipFill>
          <a:blip r:embed="rId2" cstate="print"/>
          <a:srcRect t="4027"/>
          <a:stretch>
            <a:fillRect/>
          </a:stretch>
        </p:blipFill>
        <p:spPr bwMode="auto">
          <a:xfrm>
            <a:off x="1079500" y="1052736"/>
            <a:ext cx="7424738" cy="514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MagneticFieldsSetup_final02"/>
          <p:cNvPicPr>
            <a:picLocks noChangeAspect="1" noChangeArrowheads="1"/>
          </p:cNvPicPr>
          <p:nvPr/>
        </p:nvPicPr>
        <p:blipFill>
          <a:blip r:embed="rId3" cstate="print"/>
          <a:srcRect t="4027"/>
          <a:stretch>
            <a:fillRect/>
          </a:stretch>
        </p:blipFill>
        <p:spPr bwMode="auto">
          <a:xfrm>
            <a:off x="1079500" y="1052736"/>
            <a:ext cx="7424738" cy="514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MagneticFieldsSetup_final03"/>
          <p:cNvPicPr>
            <a:picLocks noChangeAspect="1" noChangeArrowheads="1"/>
          </p:cNvPicPr>
          <p:nvPr/>
        </p:nvPicPr>
        <p:blipFill>
          <a:blip r:embed="rId4" cstate="print"/>
          <a:srcRect t="4027"/>
          <a:stretch>
            <a:fillRect/>
          </a:stretch>
        </p:blipFill>
        <p:spPr bwMode="auto">
          <a:xfrm>
            <a:off x="1079500" y="1052736"/>
            <a:ext cx="7424738" cy="514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 descr="MagneticFieldsSetup_final04"/>
          <p:cNvPicPr>
            <a:picLocks noChangeAspect="1" noChangeArrowheads="1"/>
          </p:cNvPicPr>
          <p:nvPr/>
        </p:nvPicPr>
        <p:blipFill>
          <a:blip r:embed="rId5" cstate="print"/>
          <a:srcRect t="4027"/>
          <a:stretch>
            <a:fillRect/>
          </a:stretch>
        </p:blipFill>
        <p:spPr bwMode="auto">
          <a:xfrm>
            <a:off x="1079500" y="1052736"/>
            <a:ext cx="7424738" cy="514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276225" y="4425950"/>
            <a:ext cx="4379913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sz="2200" b="0" i="0" u="sng"/>
              <a:t>J</a:t>
            </a:r>
            <a:r>
              <a:rPr lang="en-US" b="0" i="0" u="sng"/>
              <a:t>ETI</a:t>
            </a:r>
            <a:r>
              <a:rPr lang="en-US" sz="2200" b="0" i="0" u="sng"/>
              <a:t> laser parameters:</a:t>
            </a:r>
            <a:br>
              <a:rPr lang="en-US" sz="2200" b="0" i="0" u="sng"/>
            </a:br>
            <a:r>
              <a:rPr lang="en-US" sz="2200" b="0"/>
              <a:t>E</a:t>
            </a:r>
            <a:r>
              <a:rPr lang="en-US" sz="2200" b="0" i="0" baseline="-25000"/>
              <a:t>laser </a:t>
            </a:r>
            <a:r>
              <a:rPr lang="en-US" sz="2200" b="0" i="0"/>
              <a:t>= 700 mJ, </a:t>
            </a:r>
            <a:r>
              <a:rPr lang="en-US" sz="2200" b="0" i="0">
                <a:latin typeface="Symbol" pitchFamily="18" charset="2"/>
              </a:rPr>
              <a:t>t</a:t>
            </a:r>
            <a:r>
              <a:rPr lang="en-US" sz="2200" b="0" i="0" baseline="-25000"/>
              <a:t>laser</a:t>
            </a:r>
            <a:r>
              <a:rPr lang="en-US" sz="2200" b="0" i="0"/>
              <a:t> = 85 fs, </a:t>
            </a:r>
            <a:br>
              <a:rPr lang="en-US" sz="2200" b="0" i="0"/>
            </a:br>
            <a:r>
              <a:rPr lang="en-US" sz="2200" b="0" i="0"/>
              <a:t>f/6 OAP, </a:t>
            </a:r>
            <a:r>
              <a:rPr lang="en-US" sz="2200" b="0"/>
              <a:t>I</a:t>
            </a:r>
            <a:r>
              <a:rPr lang="en-US" sz="2200" b="0" i="0" baseline="-25000"/>
              <a:t>laser</a:t>
            </a:r>
            <a:r>
              <a:rPr lang="en-US" sz="2200" b="0" i="0"/>
              <a:t> </a:t>
            </a:r>
            <a:r>
              <a:rPr lang="en-US" sz="2200" b="0" i="0">
                <a:sym typeface="MT Symbol" pitchFamily="82" charset="2"/>
              </a:rPr>
              <a:t></a:t>
            </a:r>
            <a:r>
              <a:rPr lang="en-US" sz="2200" b="0" i="0"/>
              <a:t> 3…4</a:t>
            </a:r>
            <a:r>
              <a:rPr lang="en-US" sz="2200" b="0" i="0">
                <a:latin typeface="Symbol" pitchFamily="18" charset="2"/>
              </a:rPr>
              <a:t>´</a:t>
            </a:r>
            <a:r>
              <a:rPr lang="en-US" sz="2200" b="0" i="0"/>
              <a:t>10</a:t>
            </a:r>
            <a:r>
              <a:rPr lang="en-US" sz="2200" b="0" i="0" baseline="30000"/>
              <a:t>18</a:t>
            </a:r>
            <a:r>
              <a:rPr lang="en-US" sz="2200" b="0" i="0"/>
              <a:t> W/cm</a:t>
            </a:r>
            <a:r>
              <a:rPr lang="en-US" sz="2200" b="0" i="0" baseline="30000"/>
              <a:t>2</a:t>
            </a:r>
            <a:endParaRPr lang="en-US" sz="2200" b="0" i="0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77813" y="5626100"/>
            <a:ext cx="40925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2200" b="0" i="0" u="sng"/>
              <a:t>probe pulse:</a:t>
            </a:r>
            <a:br>
              <a:rPr lang="en-US" sz="2200" b="0" i="0" u="sng"/>
            </a:br>
            <a:r>
              <a:rPr lang="en-US" sz="2200" b="0" i="0">
                <a:latin typeface="Symbol" pitchFamily="18" charset="2"/>
              </a:rPr>
              <a:t>t</a:t>
            </a:r>
            <a:r>
              <a:rPr lang="en-US" sz="2200" b="0" i="0" baseline="-25000"/>
              <a:t>probe</a:t>
            </a:r>
            <a:r>
              <a:rPr lang="en-US" sz="2200" b="0" i="0"/>
              <a:t> </a:t>
            </a:r>
            <a:r>
              <a:rPr lang="en-US" sz="2200" b="0" i="0">
                <a:sym typeface="MT Symbol" pitchFamily="82" charset="2"/>
              </a:rPr>
              <a:t></a:t>
            </a:r>
            <a:r>
              <a:rPr lang="en-US" sz="2200" b="0" i="0"/>
              <a:t> 100 fs, </a:t>
            </a:r>
            <a:r>
              <a:rPr lang="en-US" sz="2200" b="0" i="0">
                <a:latin typeface="Symbol" pitchFamily="18" charset="2"/>
              </a:rPr>
              <a:t>l</a:t>
            </a:r>
            <a:r>
              <a:rPr lang="en-US" sz="2200" b="0" i="0" baseline="-25000"/>
              <a:t>probe</a:t>
            </a:r>
            <a:r>
              <a:rPr lang="en-US" sz="2200" b="0" i="0"/>
              <a:t> = 800 nm</a:t>
            </a:r>
            <a:endParaRPr lang="en-US" sz="2200" b="0" i="0" baseline="30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Experimental Setup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60BA2BA8-2C03-4169-BCDF-D8D3906B1795}" type="slidenum">
              <a:rPr lang="en-US" smtClean="0">
                <a:solidFill>
                  <a:prstClr val="black"/>
                </a:solidFill>
                <a:ea typeface="ＭＳ Ｐゴシック"/>
              </a:rPr>
              <a:pPr defTabSz="457200">
                <a:defRPr/>
              </a:pPr>
              <a:t>24</a:t>
            </a:fld>
            <a:endParaRPr lang="en-US">
              <a:solidFill>
                <a:prstClr val="black"/>
              </a:solidFill>
              <a:ea typeface="ＭＳ Ｐゴシック"/>
            </a:endParaRPr>
          </a:p>
        </p:txBody>
      </p:sp>
      <p:pic>
        <p:nvPicPr>
          <p:cNvPr id="7" name="Picture 9" descr="MagneticFieldsSetup_final06"/>
          <p:cNvPicPr>
            <a:picLocks noChangeAspect="1" noChangeArrowheads="1"/>
          </p:cNvPicPr>
          <p:nvPr/>
        </p:nvPicPr>
        <p:blipFill>
          <a:blip r:embed="rId2" cstate="print"/>
          <a:srcRect t="4027"/>
          <a:stretch>
            <a:fillRect/>
          </a:stretch>
        </p:blipFill>
        <p:spPr bwMode="auto">
          <a:xfrm>
            <a:off x="1079500" y="1052736"/>
            <a:ext cx="7424738" cy="514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276225" y="4425950"/>
            <a:ext cx="4379913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sz="2200" b="0" i="0" u="sng"/>
              <a:t>J</a:t>
            </a:r>
            <a:r>
              <a:rPr lang="en-US" b="0" i="0" u="sng"/>
              <a:t>ETI</a:t>
            </a:r>
            <a:r>
              <a:rPr lang="en-US" sz="2200" b="0" i="0" u="sng"/>
              <a:t> laser parameters:</a:t>
            </a:r>
            <a:br>
              <a:rPr lang="en-US" sz="2200" b="0" i="0" u="sng"/>
            </a:br>
            <a:r>
              <a:rPr lang="en-US" sz="2200" b="0"/>
              <a:t>E</a:t>
            </a:r>
            <a:r>
              <a:rPr lang="en-US" sz="2200" b="0" i="0" baseline="-25000"/>
              <a:t>laser </a:t>
            </a:r>
            <a:r>
              <a:rPr lang="en-US" sz="2200" b="0" i="0"/>
              <a:t>= 700 mJ, </a:t>
            </a:r>
            <a:r>
              <a:rPr lang="en-US" sz="2200" b="0" i="0">
                <a:latin typeface="Symbol" pitchFamily="18" charset="2"/>
              </a:rPr>
              <a:t>t</a:t>
            </a:r>
            <a:r>
              <a:rPr lang="en-US" sz="2200" b="0" i="0" baseline="-25000"/>
              <a:t>laser</a:t>
            </a:r>
            <a:r>
              <a:rPr lang="en-US" sz="2200" b="0" i="0"/>
              <a:t> = 85 fs, </a:t>
            </a:r>
            <a:br>
              <a:rPr lang="en-US" sz="2200" b="0" i="0"/>
            </a:br>
            <a:r>
              <a:rPr lang="en-US" sz="2200" b="0" i="0"/>
              <a:t>f/6 OAP, </a:t>
            </a:r>
            <a:r>
              <a:rPr lang="en-US" sz="2200" b="0"/>
              <a:t>I</a:t>
            </a:r>
            <a:r>
              <a:rPr lang="en-US" sz="2200" b="0" i="0" baseline="-25000"/>
              <a:t>laser</a:t>
            </a:r>
            <a:r>
              <a:rPr lang="en-US" sz="2200" b="0" i="0"/>
              <a:t> </a:t>
            </a:r>
            <a:r>
              <a:rPr lang="en-US" sz="2200" b="0" i="0">
                <a:sym typeface="MT Symbol" pitchFamily="82" charset="2"/>
              </a:rPr>
              <a:t></a:t>
            </a:r>
            <a:r>
              <a:rPr lang="en-US" sz="2200" b="0" i="0"/>
              <a:t> 3…4</a:t>
            </a:r>
            <a:r>
              <a:rPr lang="en-US" sz="2200" b="0" i="0">
                <a:latin typeface="Symbol" pitchFamily="18" charset="2"/>
              </a:rPr>
              <a:t>´</a:t>
            </a:r>
            <a:r>
              <a:rPr lang="en-US" sz="2200" b="0" i="0"/>
              <a:t>10</a:t>
            </a:r>
            <a:r>
              <a:rPr lang="en-US" sz="2200" b="0" i="0" baseline="30000"/>
              <a:t>18</a:t>
            </a:r>
            <a:r>
              <a:rPr lang="en-US" sz="2200" b="0" i="0"/>
              <a:t> W/cm</a:t>
            </a:r>
            <a:r>
              <a:rPr lang="en-US" sz="2200" b="0" i="0" baseline="30000"/>
              <a:t>2</a:t>
            </a:r>
            <a:endParaRPr lang="en-US" sz="2200" b="0" i="0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77813" y="5626100"/>
            <a:ext cx="40925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2200" b="0" i="0" u="sng"/>
              <a:t>probe pulse:</a:t>
            </a:r>
            <a:br>
              <a:rPr lang="en-US" sz="2200" b="0" i="0" u="sng"/>
            </a:br>
            <a:r>
              <a:rPr lang="en-US" sz="2200" b="0" i="0">
                <a:latin typeface="Symbol" pitchFamily="18" charset="2"/>
              </a:rPr>
              <a:t>t</a:t>
            </a:r>
            <a:r>
              <a:rPr lang="en-US" sz="2200" b="0" i="0" baseline="-25000"/>
              <a:t>probe</a:t>
            </a:r>
            <a:r>
              <a:rPr lang="en-US" sz="2200" b="0" i="0"/>
              <a:t> </a:t>
            </a:r>
            <a:r>
              <a:rPr lang="en-US" sz="2200" b="0" i="0">
                <a:sym typeface="MT Symbol" pitchFamily="82" charset="2"/>
              </a:rPr>
              <a:t></a:t>
            </a:r>
            <a:r>
              <a:rPr lang="en-US" sz="2200" b="0" i="0"/>
              <a:t> 100 fs, </a:t>
            </a:r>
            <a:r>
              <a:rPr lang="en-US" sz="2200" b="0" i="0">
                <a:latin typeface="Symbol" pitchFamily="18" charset="2"/>
              </a:rPr>
              <a:t>l</a:t>
            </a:r>
            <a:r>
              <a:rPr lang="en-US" sz="2200" b="0" i="0" baseline="-25000"/>
              <a:t>probe</a:t>
            </a:r>
            <a:r>
              <a:rPr lang="en-US" sz="2200" b="0" i="0"/>
              <a:t> = 800 nm</a:t>
            </a:r>
            <a:endParaRPr lang="en-US" sz="2200" b="0" i="0" baseline="30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Line 2"/>
          <p:cNvSpPr>
            <a:spLocks noChangeShapeType="1"/>
          </p:cNvSpPr>
          <p:nvPr/>
        </p:nvSpPr>
        <p:spPr bwMode="auto">
          <a:xfrm>
            <a:off x="5386388" y="4867275"/>
            <a:ext cx="0" cy="217488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title"/>
          </p:nvPr>
        </p:nvSpPr>
        <p:spPr>
          <a:xfrm>
            <a:off x="763588" y="116632"/>
            <a:ext cx="7567612" cy="722313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Results: Faraday-Rotation</a:t>
            </a:r>
          </a:p>
        </p:txBody>
      </p:sp>
      <p:sp>
        <p:nvSpPr>
          <p:cNvPr id="2056" name="Text Box 4"/>
          <p:cNvSpPr txBox="1">
            <a:spLocks noChangeArrowheads="1"/>
          </p:cNvSpPr>
          <p:nvPr/>
        </p:nvSpPr>
        <p:spPr bwMode="auto">
          <a:xfrm>
            <a:off x="919163" y="980728"/>
            <a:ext cx="73310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2200" b="0" i="0" dirty="0"/>
              <a:t>Two polarograms from two (almost) crossed </a:t>
            </a:r>
            <a:r>
              <a:rPr lang="en-US" sz="2200" b="0" i="0" dirty="0" err="1"/>
              <a:t>polarizers</a:t>
            </a:r>
            <a:r>
              <a:rPr lang="en-US" sz="2200" b="0" i="0" dirty="0"/>
              <a:t>:</a:t>
            </a:r>
          </a:p>
        </p:txBody>
      </p:sp>
      <p:sp>
        <p:nvSpPr>
          <p:cNvPr id="2072" name="Text Box 8"/>
          <p:cNvSpPr txBox="1">
            <a:spLocks noChangeArrowheads="1"/>
          </p:cNvSpPr>
          <p:nvPr/>
        </p:nvSpPr>
        <p:spPr bwMode="auto">
          <a:xfrm>
            <a:off x="1141413" y="4899027"/>
            <a:ext cx="69357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2200" b="0" i="0" dirty="0"/>
              <a:t>Deduce rotation angle </a:t>
            </a:r>
            <a:r>
              <a:rPr lang="en-US" sz="2200" b="0" dirty="0" err="1">
                <a:latin typeface="Symbol" pitchFamily="18" charset="2"/>
                <a:sym typeface="Symbol" pitchFamily="18" charset="2"/>
              </a:rPr>
              <a:t>f</a:t>
            </a:r>
            <a:r>
              <a:rPr lang="en-US" sz="2200" b="0" i="0" baseline="-25000" dirty="0" err="1">
                <a:latin typeface="Times New Roman" pitchFamily="18" charset="0"/>
                <a:sym typeface="Symbol" pitchFamily="18" charset="2"/>
              </a:rPr>
              <a:t>rot</a:t>
            </a:r>
            <a:r>
              <a:rPr lang="en-US" sz="2200" b="0" i="0" dirty="0"/>
              <a:t> from pixel-by-pixel division of polarogram intensities: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 flipH="1">
            <a:off x="4818063" y="1402829"/>
            <a:ext cx="4254500" cy="2552700"/>
            <a:chOff x="3035" y="808"/>
            <a:chExt cx="2680" cy="1608"/>
          </a:xfrm>
        </p:grpSpPr>
        <p:pic>
          <p:nvPicPr>
            <p:cNvPr id="2070" name="Picture 11" descr="13016_cam1_crop_fireOpti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35" y="808"/>
              <a:ext cx="2680" cy="1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71" name="Text Box 12"/>
            <p:cNvSpPr txBox="1">
              <a:spLocks noChangeArrowheads="1"/>
            </p:cNvSpPr>
            <p:nvPr/>
          </p:nvSpPr>
          <p:spPr bwMode="auto">
            <a:xfrm>
              <a:off x="3836" y="2168"/>
              <a:ext cx="138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b="0" i="0">
                  <a:solidFill>
                    <a:schemeClr val="bg1"/>
                  </a:solidFill>
                </a:rPr>
                <a:t>polarogram 2</a:t>
              </a:r>
              <a:endParaRPr lang="en-US" b="0" i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 flipH="1">
            <a:off x="84138" y="1402829"/>
            <a:ext cx="4641850" cy="2962275"/>
            <a:chOff x="53" y="808"/>
            <a:chExt cx="2924" cy="1866"/>
          </a:xfrm>
        </p:grpSpPr>
        <p:pic>
          <p:nvPicPr>
            <p:cNvPr id="2064" name="Picture 5" descr="13016_cam0_crop_fireOpti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5" y="808"/>
              <a:ext cx="2680" cy="1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5" name="Text Box 6"/>
            <p:cNvSpPr txBox="1">
              <a:spLocks noChangeArrowheads="1"/>
            </p:cNvSpPr>
            <p:nvPr/>
          </p:nvSpPr>
          <p:spPr bwMode="auto">
            <a:xfrm>
              <a:off x="820" y="2172"/>
              <a:ext cx="123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b="0" i="0">
                  <a:solidFill>
                    <a:schemeClr val="bg1"/>
                  </a:solidFill>
                </a:rPr>
                <a:t>polarogram</a:t>
              </a:r>
              <a:r>
                <a:rPr lang="en-US" b="0">
                  <a:solidFill>
                    <a:schemeClr val="bg1"/>
                  </a:solidFill>
                </a:rPr>
                <a:t> </a:t>
              </a:r>
              <a:r>
                <a:rPr lang="en-US" b="0" i="0">
                  <a:solidFill>
                    <a:schemeClr val="bg1"/>
                  </a:solidFill>
                </a:rPr>
                <a:t>1</a:t>
              </a:r>
              <a:endParaRPr lang="en-US" b="0" i="0" baseline="-25000">
                <a:solidFill>
                  <a:schemeClr val="bg1"/>
                </a:solidFill>
              </a:endParaRPr>
            </a:p>
          </p:txBody>
        </p:sp>
        <p:sp>
          <p:nvSpPr>
            <p:cNvPr id="2066" name="Line 16"/>
            <p:cNvSpPr>
              <a:spLocks noChangeShapeType="1"/>
            </p:cNvSpPr>
            <p:nvPr/>
          </p:nvSpPr>
          <p:spPr bwMode="auto">
            <a:xfrm>
              <a:off x="53" y="2457"/>
              <a:ext cx="26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067" name="Text Box 17"/>
            <p:cNvSpPr txBox="1">
              <a:spLocks noChangeArrowheads="1"/>
            </p:cNvSpPr>
            <p:nvPr/>
          </p:nvSpPr>
          <p:spPr bwMode="auto">
            <a:xfrm>
              <a:off x="1071" y="2443"/>
              <a:ext cx="8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b="0" i="0"/>
                <a:t>560 µm</a:t>
              </a:r>
            </a:p>
          </p:txBody>
        </p:sp>
        <p:sp>
          <p:nvSpPr>
            <p:cNvPr id="2068" name="Line 18"/>
            <p:cNvSpPr>
              <a:spLocks noChangeShapeType="1"/>
            </p:cNvSpPr>
            <p:nvPr/>
          </p:nvSpPr>
          <p:spPr bwMode="auto">
            <a:xfrm>
              <a:off x="2779" y="809"/>
              <a:ext cx="0" cy="16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069" name="Text Box 19"/>
            <p:cNvSpPr txBox="1">
              <a:spLocks noChangeArrowheads="1"/>
            </p:cNvSpPr>
            <p:nvPr/>
          </p:nvSpPr>
          <p:spPr bwMode="auto">
            <a:xfrm rot="-5400000">
              <a:off x="2458" y="1468"/>
              <a:ext cx="8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b="0" i="0"/>
                <a:t>340 µm</a:t>
              </a: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442913" y="1425054"/>
            <a:ext cx="4240212" cy="2308225"/>
            <a:chOff x="279" y="822"/>
            <a:chExt cx="2671" cy="1454"/>
          </a:xfrm>
        </p:grpSpPr>
        <p:graphicFrame>
          <p:nvGraphicFramePr>
            <p:cNvPr id="2050" name="Object 21"/>
            <p:cNvGraphicFramePr>
              <a:graphicFrameLocks noChangeAspect="1"/>
            </p:cNvGraphicFramePr>
            <p:nvPr/>
          </p:nvGraphicFramePr>
          <p:xfrm>
            <a:off x="279" y="1000"/>
            <a:ext cx="2437" cy="1276"/>
          </p:xfrm>
          <a:graphic>
            <a:graphicData uri="http://schemas.openxmlformats.org/presentationml/2006/ole">
              <p:oleObj spid="_x0000_s5122" name="CorelDRAW" r:id="rId9" imgW="2715120" imgH="1417320" progId="CorelDraw.Graphic.11">
                <p:embed/>
              </p:oleObj>
            </a:graphicData>
          </a:graphic>
        </p:graphicFrame>
        <p:sp>
          <p:nvSpPr>
            <p:cNvPr id="2063" name="Text Box 22"/>
            <p:cNvSpPr txBox="1">
              <a:spLocks noChangeArrowheads="1"/>
            </p:cNvSpPr>
            <p:nvPr/>
          </p:nvSpPr>
          <p:spPr bwMode="auto">
            <a:xfrm>
              <a:off x="1840" y="822"/>
              <a:ext cx="1110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10000"/>
                </a:lnSpc>
                <a:spcBef>
                  <a:spcPct val="20000"/>
                </a:spcBef>
              </a:pPr>
              <a:r>
                <a:rPr lang="en-US" b="0" i="0"/>
                <a:t>ionization front</a:t>
              </a:r>
              <a:endParaRPr lang="en-US" b="0" i="0" baseline="30000"/>
            </a:p>
          </p:txBody>
        </p:sp>
      </p:grpSp>
      <p:sp>
        <p:nvSpPr>
          <p:cNvPr id="26" name="Foliennummernplatzhalter 2"/>
          <p:cNvSpPr txBox="1">
            <a:spLocks/>
          </p:cNvSpPr>
          <p:nvPr/>
        </p:nvSpPr>
        <p:spPr>
          <a:xfrm>
            <a:off x="8532440" y="6203404"/>
            <a:ext cx="504056" cy="4572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2BA8-2C03-4169-BCDF-D8D3906B1795}" type="slidenum">
              <a:rPr kumimoji="0" lang="en-US" sz="18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/>
              <a:cs typeface="+mn-cs"/>
            </a:endParaRPr>
          </a:p>
        </p:txBody>
      </p:sp>
      <p:pic>
        <p:nvPicPr>
          <p:cNvPr id="29" name="Grafik 2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52973" y="4426535"/>
            <a:ext cx="4347019" cy="298609"/>
          </a:xfrm>
          <a:prstGeom prst="rect">
            <a:avLst/>
          </a:prstGeom>
        </p:spPr>
      </p:pic>
      <p:pic>
        <p:nvPicPr>
          <p:cNvPr id="32" name="Grafik 31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4689477" y="4426535"/>
            <a:ext cx="4347019" cy="298609"/>
          </a:xfrm>
          <a:prstGeom prst="rect">
            <a:avLst/>
          </a:prstGeom>
        </p:spPr>
      </p:pic>
      <p:pic>
        <p:nvPicPr>
          <p:cNvPr id="34" name="Grafik 33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4193654" y="5722678"/>
            <a:ext cx="1314450" cy="32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3" descr="13016_cam1_crop_fireOp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818063" y="1380356"/>
            <a:ext cx="42545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6" descr="13016_cam0_crop_fireOpt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68313" y="1378768"/>
            <a:ext cx="42545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1" descr="+0,40ps_01_0711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9288" y="1216025"/>
            <a:ext cx="7700962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Line 12"/>
          <p:cNvSpPr>
            <a:spLocks noChangeShapeType="1"/>
          </p:cNvSpPr>
          <p:nvPr/>
        </p:nvSpPr>
        <p:spPr bwMode="auto">
          <a:xfrm>
            <a:off x="5386388" y="4867275"/>
            <a:ext cx="0" cy="217488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2779" name="Picture 11" descr="D:\Physics\Jena\publish\MagneticFields\Stuart\NaturePhysics_submission\NewStuff\Divisi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0013" y="2387600"/>
            <a:ext cx="1552575" cy="15525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5607" name="Text Box 4"/>
          <p:cNvSpPr txBox="1">
            <a:spLocks noChangeArrowheads="1"/>
          </p:cNvSpPr>
          <p:nvPr/>
        </p:nvSpPr>
        <p:spPr bwMode="auto">
          <a:xfrm>
            <a:off x="871538" y="5264150"/>
            <a:ext cx="355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4175" indent="-384175" eaLnBrk="0" hangingPunct="0">
              <a:spcBef>
                <a:spcPct val="40000"/>
              </a:spcBef>
              <a:spcAft>
                <a:spcPct val="25000"/>
              </a:spcAft>
            </a:pPr>
            <a:r>
              <a:rPr lang="en-US" sz="2000" b="0" i="0">
                <a:sym typeface="MT Symbol" pitchFamily="82" charset="2"/>
              </a:rPr>
              <a:t>experimental Faraday feature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210175" y="2349500"/>
            <a:ext cx="147955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40000"/>
              </a:spcBef>
              <a:spcAft>
                <a:spcPct val="25000"/>
              </a:spcAft>
            </a:pPr>
            <a:r>
              <a:rPr lang="en-US" sz="2000" b="0" i="0">
                <a:solidFill>
                  <a:srgbClr val="FF0000"/>
                </a:solidFill>
                <a:sym typeface="MT Symbol" pitchFamily="82" charset="2"/>
              </a:rPr>
              <a:t>simulated </a:t>
            </a:r>
            <a:br>
              <a:rPr lang="en-US" sz="2000" b="0" i="0">
                <a:solidFill>
                  <a:srgbClr val="FF0000"/>
                </a:solidFill>
                <a:sym typeface="MT Symbol" pitchFamily="82" charset="2"/>
              </a:rPr>
            </a:br>
            <a:r>
              <a:rPr lang="en-US" sz="2000" b="0" i="0">
                <a:solidFill>
                  <a:srgbClr val="FF0000"/>
                </a:solidFill>
                <a:sym typeface="MT Symbol" pitchFamily="82" charset="2"/>
              </a:rPr>
              <a:t/>
            </a:r>
            <a:br>
              <a:rPr lang="en-US" sz="2000" b="0" i="0">
                <a:solidFill>
                  <a:srgbClr val="FF0000"/>
                </a:solidFill>
                <a:sym typeface="MT Symbol" pitchFamily="82" charset="2"/>
              </a:rPr>
            </a:br>
            <a:r>
              <a:rPr lang="en-US" sz="2000" b="0" i="0">
                <a:solidFill>
                  <a:srgbClr val="FF0000"/>
                </a:solidFill>
                <a:sym typeface="MT Symbol" pitchFamily="82" charset="2"/>
              </a:rPr>
              <a:t/>
            </a:r>
            <a:br>
              <a:rPr lang="en-US" sz="2000" b="0" i="0">
                <a:solidFill>
                  <a:srgbClr val="FF0000"/>
                </a:solidFill>
                <a:sym typeface="MT Symbol" pitchFamily="82" charset="2"/>
              </a:rPr>
            </a:br>
            <a:r>
              <a:rPr lang="en-US" sz="2000" b="0" i="0">
                <a:solidFill>
                  <a:srgbClr val="FF0000"/>
                </a:solidFill>
                <a:sym typeface="MT Symbol" pitchFamily="82" charset="2"/>
              </a:rPr>
              <a:t/>
            </a:r>
            <a:br>
              <a:rPr lang="en-US" sz="2000" b="0" i="0">
                <a:solidFill>
                  <a:srgbClr val="FF0000"/>
                </a:solidFill>
                <a:sym typeface="MT Symbol" pitchFamily="82" charset="2"/>
              </a:rPr>
            </a:br>
            <a:r>
              <a:rPr lang="en-US" sz="2000" b="0" i="0">
                <a:solidFill>
                  <a:srgbClr val="FF0000"/>
                </a:solidFill>
                <a:sym typeface="MT Symbol" pitchFamily="82" charset="2"/>
              </a:rPr>
              <a:t>feature</a:t>
            </a:r>
          </a:p>
        </p:txBody>
      </p:sp>
      <p:pic>
        <p:nvPicPr>
          <p:cNvPr id="32781" name="Picture 13" descr="D:\Physics\Jena\publish\MagneticFields\Stuart\NaturePhysics_submission\NewStuff\CompExpSim.png"/>
          <p:cNvPicPr>
            <a:picLocks noChangeAspect="1" noChangeArrowheads="1"/>
          </p:cNvPicPr>
          <p:nvPr/>
        </p:nvPicPr>
        <p:blipFill>
          <a:blip r:embed="rId7" cstate="print"/>
          <a:srcRect l="6778" t="4033" r="12511" b="18539"/>
          <a:stretch>
            <a:fillRect/>
          </a:stretch>
        </p:blipFill>
        <p:spPr bwMode="auto">
          <a:xfrm>
            <a:off x="7095554" y="1271965"/>
            <a:ext cx="2012950" cy="386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4925" y="5857329"/>
            <a:ext cx="90963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84175" indent="-384175" eaLnBrk="0" hangingPunct="0">
              <a:spcBef>
                <a:spcPct val="40000"/>
              </a:spcBef>
              <a:spcAft>
                <a:spcPct val="25000"/>
              </a:spcAft>
            </a:pPr>
            <a:r>
              <a:rPr lang="en-US" sz="2000" i="0" dirty="0" smtClean="0">
                <a:sym typeface="MT Symbol" pitchFamily="82" charset="2"/>
              </a:rPr>
              <a:t>First experimental </a:t>
            </a:r>
            <a:r>
              <a:rPr lang="en-US" sz="2000" i="0" dirty="0">
                <a:sym typeface="MT Symbol" pitchFamily="82" charset="2"/>
              </a:rPr>
              <a:t>evidence for </a:t>
            </a:r>
            <a:r>
              <a:rPr lang="en-US" sz="2000" dirty="0">
                <a:sym typeface="MT Symbol" pitchFamily="82" charset="2"/>
              </a:rPr>
              <a:t>B</a:t>
            </a:r>
            <a:r>
              <a:rPr lang="en-US" sz="2000" i="0" dirty="0">
                <a:sym typeface="MT Symbol" pitchFamily="82" charset="2"/>
              </a:rPr>
              <a:t>-fields from MeV electrons and plasma bubble!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-11113" y="6205538"/>
            <a:ext cx="48244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4175" indent="-384175" eaLnBrk="0" hangingPunct="0">
              <a:spcBef>
                <a:spcPct val="40000"/>
              </a:spcBef>
              <a:spcAft>
                <a:spcPct val="25000"/>
              </a:spcAft>
            </a:pPr>
            <a:r>
              <a:rPr lang="en-US" sz="1600" b="0" i="0">
                <a:sym typeface="Symbol" pitchFamily="18" charset="2"/>
              </a:rPr>
              <a:t>M. C. Kaluza </a:t>
            </a:r>
            <a:r>
              <a:rPr lang="en-US" sz="1600" b="0" i="1">
                <a:sym typeface="Symbol" pitchFamily="18" charset="2"/>
              </a:rPr>
              <a:t>et al. </a:t>
            </a:r>
            <a:r>
              <a:rPr lang="en-US" sz="1600" b="0" i="0" smtClean="0">
                <a:sym typeface="Symbol" pitchFamily="18" charset="2"/>
              </a:rPr>
              <a:t>PRL (2010</a:t>
            </a:r>
            <a:r>
              <a:rPr lang="en-US" sz="1600" b="0" i="0">
                <a:sym typeface="Symbol" pitchFamily="18" charset="2"/>
              </a:rPr>
              <a:t>)</a:t>
            </a:r>
          </a:p>
        </p:txBody>
      </p:sp>
      <p:sp>
        <p:nvSpPr>
          <p:cNvPr id="14" name="Foliennummernplatzhalter 2"/>
          <p:cNvSpPr txBox="1">
            <a:spLocks/>
          </p:cNvSpPr>
          <p:nvPr/>
        </p:nvSpPr>
        <p:spPr>
          <a:xfrm>
            <a:off x="8532440" y="6203404"/>
            <a:ext cx="504056" cy="4572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2BA8-2C03-4169-BCDF-D8D3906B1795}" type="slidenum">
              <a:rPr kumimoji="0" lang="en-US" sz="18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/>
              <a:cs typeface="+mn-cs"/>
            </a:endParaRPr>
          </a:p>
        </p:txBody>
      </p:sp>
      <p:sp>
        <p:nvSpPr>
          <p:cNvPr id="19" name="Rectangle 3"/>
          <p:cNvSpPr>
            <a:spLocks noGrp="1" noChangeArrowheads="1"/>
          </p:cNvSpPr>
          <p:nvPr>
            <p:ph type="title"/>
          </p:nvPr>
        </p:nvSpPr>
        <p:spPr>
          <a:xfrm>
            <a:off x="763588" y="116632"/>
            <a:ext cx="7567612" cy="722313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Results: Faraday-Rotation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MagneticFieldsSetup_final03"/>
          <p:cNvPicPr>
            <a:picLocks noChangeAspect="1" noChangeArrowheads="1"/>
          </p:cNvPicPr>
          <p:nvPr/>
        </p:nvPicPr>
        <p:blipFill>
          <a:blip r:embed="rId3" cstate="print"/>
          <a:srcRect t="6213"/>
          <a:stretch>
            <a:fillRect/>
          </a:stretch>
        </p:blipFill>
        <p:spPr bwMode="auto">
          <a:xfrm>
            <a:off x="1079500" y="1124744"/>
            <a:ext cx="7424738" cy="50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 Box 11"/>
          <p:cNvSpPr txBox="1">
            <a:spLocks noChangeArrowheads="1"/>
          </p:cNvSpPr>
          <p:nvPr/>
        </p:nvSpPr>
        <p:spPr bwMode="auto">
          <a:xfrm>
            <a:off x="1056183" y="4150797"/>
            <a:ext cx="4379913" cy="12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sz="2200" b="0" i="0" u="sng" smtClean="0"/>
              <a:t>JETI parameters</a:t>
            </a:r>
            <a:r>
              <a:rPr lang="en-US" sz="2200" b="0" i="0" u="sng"/>
              <a:t>:</a:t>
            </a:r>
            <a:br>
              <a:rPr lang="en-US" sz="2200" b="0" i="0" u="sng"/>
            </a:br>
            <a:r>
              <a:rPr lang="en-US" sz="2200" b="0"/>
              <a:t>E</a:t>
            </a:r>
            <a:r>
              <a:rPr lang="en-US" sz="2200" b="0" i="0" baseline="-25000"/>
              <a:t>laser </a:t>
            </a:r>
            <a:r>
              <a:rPr lang="en-US" sz="2200" b="0" i="0"/>
              <a:t>= </a:t>
            </a:r>
            <a:r>
              <a:rPr lang="en-US" sz="2200" smtClean="0"/>
              <a:t>80</a:t>
            </a:r>
            <a:r>
              <a:rPr lang="en-US" sz="2200" b="0" i="0" smtClean="0"/>
              <a:t>0 </a:t>
            </a:r>
            <a:r>
              <a:rPr lang="en-US" sz="2200" b="0" i="0"/>
              <a:t>mJ, </a:t>
            </a:r>
            <a:r>
              <a:rPr lang="en-US" sz="2200" b="0" i="0">
                <a:latin typeface="Symbol" pitchFamily="18" charset="2"/>
              </a:rPr>
              <a:t>t</a:t>
            </a:r>
            <a:r>
              <a:rPr lang="en-US" sz="2200" b="0" i="0" baseline="-25000"/>
              <a:t>laser</a:t>
            </a:r>
            <a:r>
              <a:rPr lang="en-US" sz="2200" b="0" i="0"/>
              <a:t> = </a:t>
            </a:r>
            <a:r>
              <a:rPr lang="en-US" sz="2200" b="0" i="0" smtClean="0"/>
              <a:t>85 </a:t>
            </a:r>
            <a:r>
              <a:rPr lang="en-US" sz="2200" b="0" i="0"/>
              <a:t>fs, </a:t>
            </a:r>
            <a:br>
              <a:rPr lang="en-US" sz="2200" b="0" i="0"/>
            </a:br>
            <a:r>
              <a:rPr lang="en-US" sz="2200" b="0" i="0"/>
              <a:t>f/6 OAP, </a:t>
            </a:r>
            <a:r>
              <a:rPr lang="en-US" sz="2200" b="0"/>
              <a:t>I</a:t>
            </a:r>
            <a:r>
              <a:rPr lang="en-US" sz="2200" b="0" i="0" baseline="-25000"/>
              <a:t>laser</a:t>
            </a:r>
            <a:r>
              <a:rPr lang="en-US" sz="2200" b="0" i="0"/>
              <a:t> </a:t>
            </a:r>
            <a:r>
              <a:rPr lang="en-US" sz="2200" b="0" i="0" smtClean="0">
                <a:sym typeface="MT Symbol" pitchFamily="82" charset="2"/>
              </a:rPr>
              <a:t></a:t>
            </a:r>
            <a:r>
              <a:rPr lang="en-US" sz="2200">
                <a:sym typeface="MT Symbol" pitchFamily="82" charset="2"/>
              </a:rPr>
              <a:t> </a:t>
            </a:r>
            <a:r>
              <a:rPr lang="en-US" sz="2200" smtClean="0">
                <a:sym typeface="MT Symbol" pitchFamily="82" charset="2"/>
              </a:rPr>
              <a:t>3</a:t>
            </a:r>
            <a:r>
              <a:rPr lang="en-US" sz="2200" b="0" i="0" smtClean="0">
                <a:latin typeface="Symbol" pitchFamily="18" charset="2"/>
              </a:rPr>
              <a:t>´</a:t>
            </a:r>
            <a:r>
              <a:rPr lang="en-US" sz="2200" b="0" i="0" smtClean="0"/>
              <a:t>10</a:t>
            </a:r>
            <a:r>
              <a:rPr lang="en-US" sz="2200" b="0" i="0" baseline="30000" smtClean="0"/>
              <a:t>18</a:t>
            </a:r>
            <a:r>
              <a:rPr lang="en-US" sz="2200" b="0" i="0" smtClean="0"/>
              <a:t> </a:t>
            </a:r>
            <a:r>
              <a:rPr lang="en-US" sz="2200" b="0" i="0"/>
              <a:t>W/cm</a:t>
            </a:r>
            <a:r>
              <a:rPr lang="en-US" sz="2200" b="0" i="0" baseline="30000"/>
              <a:t>2</a:t>
            </a:r>
            <a:endParaRPr lang="en-US" sz="2200" b="0" i="0"/>
          </a:p>
        </p:txBody>
      </p:sp>
      <p:sp>
        <p:nvSpPr>
          <p:cNvPr id="636940" name="Text Box 12"/>
          <p:cNvSpPr txBox="1">
            <a:spLocks noChangeArrowheads="1"/>
          </p:cNvSpPr>
          <p:nvPr/>
        </p:nvSpPr>
        <p:spPr bwMode="auto">
          <a:xfrm>
            <a:off x="1057771" y="5350947"/>
            <a:ext cx="4092575" cy="83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2200" b="0" i="0" u="sng"/>
              <a:t>probe pulse:</a:t>
            </a:r>
            <a:br>
              <a:rPr lang="en-US" sz="2200" b="0" i="0" u="sng"/>
            </a:br>
            <a:r>
              <a:rPr lang="en-US" sz="2200" b="0" i="0">
                <a:latin typeface="Symbol" pitchFamily="18" charset="2"/>
              </a:rPr>
              <a:t>t</a:t>
            </a:r>
            <a:r>
              <a:rPr lang="en-US" sz="2200" b="0" i="0" baseline="-25000"/>
              <a:t>probe</a:t>
            </a:r>
            <a:r>
              <a:rPr lang="en-US" sz="2200" b="0" i="0"/>
              <a:t> </a:t>
            </a:r>
            <a:r>
              <a:rPr lang="en-US" sz="2200" b="0" i="0">
                <a:sym typeface="MT Symbol" pitchFamily="82" charset="2"/>
              </a:rPr>
              <a:t></a:t>
            </a:r>
            <a:r>
              <a:rPr lang="en-US" sz="2200" b="0" i="0"/>
              <a:t> </a:t>
            </a:r>
            <a:r>
              <a:rPr lang="en-US" sz="2200" b="0" i="0" smtClean="0"/>
              <a:t>100 fs @ 1</a:t>
            </a:r>
            <a:r>
              <a:rPr lang="en-US" sz="2200" b="0" i="0" smtClean="0">
                <a:sym typeface="Symbol"/>
              </a:rPr>
              <a:t></a:t>
            </a:r>
            <a:endParaRPr lang="en-US" sz="2200" b="0" i="0" baseline="30000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872607" y="4149080"/>
            <a:ext cx="3875857" cy="12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sz="2200" b="0" i="0" u="sng" smtClean="0"/>
              <a:t>LWS-20 parameters</a:t>
            </a:r>
            <a:r>
              <a:rPr lang="en-US" sz="2200" b="0" i="0" u="sng"/>
              <a:t>:</a:t>
            </a:r>
            <a:br>
              <a:rPr lang="en-US" sz="2200" b="0" i="0" u="sng"/>
            </a:br>
            <a:r>
              <a:rPr lang="en-US" sz="2200" b="0"/>
              <a:t>E</a:t>
            </a:r>
            <a:r>
              <a:rPr lang="en-US" sz="2200" b="0" i="0" baseline="-25000"/>
              <a:t>laser </a:t>
            </a:r>
            <a:r>
              <a:rPr lang="en-US" sz="2200" b="0" i="0"/>
              <a:t>= </a:t>
            </a:r>
            <a:r>
              <a:rPr lang="en-US" sz="2200" smtClean="0"/>
              <a:t>8</a:t>
            </a:r>
            <a:r>
              <a:rPr lang="en-US" sz="2200" b="0" i="0" smtClean="0"/>
              <a:t>0 </a:t>
            </a:r>
            <a:r>
              <a:rPr lang="en-US" sz="2200" b="0" i="0"/>
              <a:t>mJ, </a:t>
            </a:r>
            <a:r>
              <a:rPr lang="en-US" sz="2200" b="0" i="0">
                <a:latin typeface="Symbol" pitchFamily="18" charset="2"/>
              </a:rPr>
              <a:t>t</a:t>
            </a:r>
            <a:r>
              <a:rPr lang="en-US" sz="2200" b="0" i="0" baseline="-25000"/>
              <a:t>laser</a:t>
            </a:r>
            <a:r>
              <a:rPr lang="en-US" sz="2200" b="0" i="0"/>
              <a:t> = </a:t>
            </a:r>
            <a:r>
              <a:rPr lang="en-US" sz="2200" b="0" i="0" smtClean="0"/>
              <a:t>8.5 </a:t>
            </a:r>
            <a:r>
              <a:rPr lang="en-US" sz="2200" b="0" i="0"/>
              <a:t>fs, </a:t>
            </a:r>
            <a:br>
              <a:rPr lang="en-US" sz="2200" b="0" i="0"/>
            </a:br>
            <a:r>
              <a:rPr lang="en-US" sz="2200" b="0" i="0"/>
              <a:t>f/6 OAP, </a:t>
            </a:r>
            <a:r>
              <a:rPr lang="en-US" sz="2200" b="0"/>
              <a:t>I</a:t>
            </a:r>
            <a:r>
              <a:rPr lang="en-US" sz="2200" b="0" i="0" baseline="-25000"/>
              <a:t>laser</a:t>
            </a:r>
            <a:r>
              <a:rPr lang="en-US" sz="2200" b="0" i="0"/>
              <a:t> </a:t>
            </a:r>
            <a:r>
              <a:rPr lang="en-US" sz="2200" b="0" i="0" smtClean="0">
                <a:sym typeface="MT Symbol" pitchFamily="82" charset="2"/>
              </a:rPr>
              <a:t></a:t>
            </a:r>
            <a:r>
              <a:rPr lang="en-US" sz="2200">
                <a:sym typeface="MT Symbol" pitchFamily="82" charset="2"/>
              </a:rPr>
              <a:t> </a:t>
            </a:r>
            <a:r>
              <a:rPr lang="en-US" sz="2200" smtClean="0">
                <a:sym typeface="MT Symbol" pitchFamily="82" charset="2"/>
              </a:rPr>
              <a:t>6</a:t>
            </a:r>
            <a:r>
              <a:rPr lang="en-US" sz="2200" b="0" i="0" smtClean="0">
                <a:latin typeface="Symbol" pitchFamily="18" charset="2"/>
              </a:rPr>
              <a:t>´</a:t>
            </a:r>
            <a:r>
              <a:rPr lang="en-US" sz="2200" b="0" i="0" smtClean="0"/>
              <a:t>10</a:t>
            </a:r>
            <a:r>
              <a:rPr lang="en-US" sz="2200" b="0" i="0" baseline="30000" smtClean="0"/>
              <a:t>18</a:t>
            </a:r>
            <a:r>
              <a:rPr lang="en-US" sz="2200" b="0" i="0" smtClean="0"/>
              <a:t> </a:t>
            </a:r>
            <a:r>
              <a:rPr lang="en-US" sz="2200" b="0" i="0"/>
              <a:t>W/cm</a:t>
            </a:r>
            <a:r>
              <a:rPr lang="en-US" sz="2200" b="0" i="0" baseline="30000"/>
              <a:t>2</a:t>
            </a:r>
            <a:endParaRPr lang="en-US" sz="2200" b="0" i="0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905284" y="5339845"/>
            <a:ext cx="4092575" cy="83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2200" b="0" i="0" u="sng"/>
              <a:t>probe pulse:</a:t>
            </a:r>
            <a:br>
              <a:rPr lang="en-US" sz="2200" b="0" i="0" u="sng"/>
            </a:br>
            <a:r>
              <a:rPr lang="en-US" sz="2200" b="0" i="0">
                <a:latin typeface="Symbol" pitchFamily="18" charset="2"/>
              </a:rPr>
              <a:t>t</a:t>
            </a:r>
            <a:r>
              <a:rPr lang="en-US" sz="2200" b="0" i="0" baseline="-25000"/>
              <a:t>probe</a:t>
            </a:r>
            <a:r>
              <a:rPr lang="en-US" sz="2200" b="0" i="0"/>
              <a:t> </a:t>
            </a:r>
            <a:r>
              <a:rPr lang="en-US" sz="2200" b="0" i="0">
                <a:sym typeface="MT Symbol" pitchFamily="82" charset="2"/>
              </a:rPr>
              <a:t></a:t>
            </a:r>
            <a:r>
              <a:rPr lang="en-US" sz="2200" b="0" i="0"/>
              <a:t> </a:t>
            </a:r>
            <a:r>
              <a:rPr lang="en-US" sz="2200" b="0" i="0" smtClean="0"/>
              <a:t>8.5 fs @ 1</a:t>
            </a:r>
            <a:r>
              <a:rPr lang="en-US" sz="2200" b="0" i="0" smtClean="0">
                <a:sym typeface="Symbol"/>
              </a:rPr>
              <a:t></a:t>
            </a:r>
            <a:endParaRPr lang="en-US" sz="2200" b="0" i="0" baseline="30000"/>
          </a:p>
        </p:txBody>
      </p:sp>
      <p:sp>
        <p:nvSpPr>
          <p:cNvPr id="14" name="Ellipse 13"/>
          <p:cNvSpPr/>
          <p:nvPr/>
        </p:nvSpPr>
        <p:spPr>
          <a:xfrm>
            <a:off x="3792791" y="4403741"/>
            <a:ext cx="100811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14"/>
          <p:cNvSpPr/>
          <p:nvPr/>
        </p:nvSpPr>
        <p:spPr>
          <a:xfrm>
            <a:off x="7490957" y="4403741"/>
            <a:ext cx="100811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lipse 15"/>
          <p:cNvSpPr/>
          <p:nvPr/>
        </p:nvSpPr>
        <p:spPr>
          <a:xfrm>
            <a:off x="1941075" y="5602119"/>
            <a:ext cx="100811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/>
          <p:cNvSpPr/>
          <p:nvPr/>
        </p:nvSpPr>
        <p:spPr>
          <a:xfrm>
            <a:off x="5796136" y="5602119"/>
            <a:ext cx="100811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oliennummernplatzhalter 2"/>
          <p:cNvSpPr txBox="1">
            <a:spLocks/>
          </p:cNvSpPr>
          <p:nvPr/>
        </p:nvSpPr>
        <p:spPr>
          <a:xfrm>
            <a:off x="8532440" y="6203404"/>
            <a:ext cx="504056" cy="4572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2BA8-2C03-4169-BCDF-D8D3906B1795}" type="slidenum">
              <a:rPr kumimoji="0" lang="en-US" sz="18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/>
              <a:cs typeface="+mn-cs"/>
            </a:endParaRPr>
          </a:p>
        </p:txBody>
      </p:sp>
      <p:sp>
        <p:nvSpPr>
          <p:cNvPr id="20" name="Rectangle 4"/>
          <p:cNvSpPr txBox="1">
            <a:spLocks noChangeArrowheads="1"/>
          </p:cNvSpPr>
          <p:nvPr/>
        </p:nvSpPr>
        <p:spPr>
          <a:xfrm>
            <a:off x="683568" y="116632"/>
            <a:ext cx="7768852" cy="722313"/>
          </a:xfrm>
          <a:prstGeom prst="rect">
            <a:avLst/>
          </a:prstGeom>
          <a:noFill/>
        </p:spPr>
        <p:txBody>
          <a:bodyPr/>
          <a:lstStyle/>
          <a:p>
            <a:pPr lvl="0"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  <a:ea typeface="ＭＳ Ｐゴシック" charset="-128"/>
                <a:cs typeface="ＭＳ Ｐゴシック"/>
              </a:rPr>
              <a:t>Ultra-Short Probe Pulse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 animBg="1"/>
      <p:bldP spid="15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2"/>
          <p:cNvSpPr txBox="1">
            <a:spLocks/>
          </p:cNvSpPr>
          <p:nvPr/>
        </p:nvSpPr>
        <p:spPr>
          <a:xfrm>
            <a:off x="8532440" y="6203404"/>
            <a:ext cx="504056" cy="4572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2BA8-2C03-4169-BCDF-D8D3906B1795}" type="slidenum">
              <a:rPr kumimoji="0" lang="en-US" sz="18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/>
              <a:cs typeface="+mn-cs"/>
            </a:endParaRPr>
          </a:p>
        </p:txBody>
      </p:sp>
      <p:sp>
        <p:nvSpPr>
          <p:cNvPr id="20" name="Line 2"/>
          <p:cNvSpPr>
            <a:spLocks noChangeShapeType="1"/>
          </p:cNvSpPr>
          <p:nvPr/>
        </p:nvSpPr>
        <p:spPr bwMode="auto">
          <a:xfrm>
            <a:off x="5386388" y="4689475"/>
            <a:ext cx="0" cy="217488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 flipH="1">
            <a:off x="5605463" y="3263900"/>
            <a:ext cx="2195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b="0" i="0">
                <a:solidFill>
                  <a:schemeClr val="bg1"/>
                </a:solidFill>
              </a:rPr>
              <a:t>polarogram 2</a:t>
            </a:r>
            <a:endParaRPr lang="en-US" b="0" i="0" baseline="-25000">
              <a:solidFill>
                <a:schemeClr val="bg1"/>
              </a:solidFill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 flipH="1">
            <a:off x="1554163" y="3270250"/>
            <a:ext cx="1954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b="0" i="0">
                <a:solidFill>
                  <a:schemeClr val="bg1"/>
                </a:solidFill>
              </a:rPr>
              <a:t>polarogram</a:t>
            </a:r>
            <a:r>
              <a:rPr lang="en-US" b="0">
                <a:solidFill>
                  <a:schemeClr val="bg1"/>
                </a:solidFill>
              </a:rPr>
              <a:t> </a:t>
            </a:r>
            <a:r>
              <a:rPr lang="en-US" b="0" i="0">
                <a:solidFill>
                  <a:schemeClr val="bg1"/>
                </a:solidFill>
              </a:rPr>
              <a:t>1</a:t>
            </a:r>
            <a:endParaRPr lang="en-US" b="0" i="0" baseline="-25000">
              <a:solidFill>
                <a:schemeClr val="bg1"/>
              </a:solidFill>
            </a:endParaRP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018952"/>
            <a:ext cx="7740352" cy="451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2545" y="1139150"/>
            <a:ext cx="20097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251199"/>
            <a:ext cx="3415853" cy="209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35496" y="5445224"/>
            <a:ext cx="6984776" cy="12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2200" b="0" i="0" u="sng" dirty="0" smtClean="0"/>
              <a:t>Electron bunch length:</a:t>
            </a:r>
            <a:r>
              <a:rPr lang="en-US" sz="2200" b="0" i="0" u="sng" dirty="0"/>
              <a:t/>
            </a:r>
            <a:br>
              <a:rPr lang="en-US" sz="2200" b="0" i="0" u="sng" dirty="0"/>
            </a:br>
            <a:r>
              <a:rPr lang="en-US" sz="2200" b="0" dirty="0" smtClean="0">
                <a:sym typeface="Symbol"/>
              </a:rPr>
              <a:t>z = 4 </a:t>
            </a:r>
            <a:r>
              <a:rPr lang="en-US" sz="2200" dirty="0" smtClean="0">
                <a:sym typeface="Symbol"/>
              </a:rPr>
              <a:t>µm   = 13 </a:t>
            </a:r>
            <a:r>
              <a:rPr lang="en-US" sz="2200" dirty="0" err="1" smtClean="0">
                <a:sym typeface="Symbol"/>
              </a:rPr>
              <a:t>fs</a:t>
            </a:r>
            <a:r>
              <a:rPr lang="en-US" sz="2200" dirty="0" smtClean="0">
                <a:sym typeface="Symbol"/>
              </a:rPr>
              <a:t> (FWHM)</a:t>
            </a:r>
            <a:br>
              <a:rPr lang="en-US" sz="2200" dirty="0" smtClean="0">
                <a:sym typeface="Symbol"/>
              </a:rPr>
            </a:br>
            <a:r>
              <a:rPr lang="en-US" sz="2200" dirty="0" smtClean="0">
                <a:sym typeface="Symbol"/>
              </a:rPr>
              <a:t> </a:t>
            </a:r>
            <a:r>
              <a:rPr lang="en-US" sz="2200" b="1" dirty="0" smtClean="0">
                <a:solidFill>
                  <a:srgbClr val="FF0000"/>
                </a:solidFill>
                <a:sym typeface="Symbol"/>
              </a:rPr>
              <a:t></a:t>
            </a:r>
            <a:r>
              <a:rPr lang="en-US" sz="2200" b="1" i="0" baseline="-25000" dirty="0" err="1" smtClean="0">
                <a:solidFill>
                  <a:srgbClr val="FF0000"/>
                </a:solidFill>
              </a:rPr>
              <a:t>deconvolved</a:t>
            </a:r>
            <a:r>
              <a:rPr lang="en-US" sz="2200" b="1" i="0" baseline="-25000" dirty="0" smtClean="0">
                <a:solidFill>
                  <a:srgbClr val="FF0000"/>
                </a:solidFill>
              </a:rPr>
              <a:t> </a:t>
            </a:r>
            <a:r>
              <a:rPr lang="en-US" sz="2200" b="1" i="0" dirty="0" smtClean="0">
                <a:solidFill>
                  <a:srgbClr val="FF0000"/>
                </a:solidFill>
              </a:rPr>
              <a:t>= (6.0</a:t>
            </a:r>
            <a:r>
              <a:rPr lang="en-US" sz="2200" b="1" i="0" dirty="0" smtClean="0">
                <a:solidFill>
                  <a:srgbClr val="FF0000"/>
                </a:solidFill>
                <a:sym typeface="Symbol"/>
              </a:rPr>
              <a:t></a:t>
            </a:r>
            <a:r>
              <a:rPr lang="en-US" sz="2200" b="1" dirty="0" smtClean="0">
                <a:solidFill>
                  <a:srgbClr val="FF0000"/>
                </a:solidFill>
                <a:sym typeface="Symbol"/>
              </a:rPr>
              <a:t>2.0</a:t>
            </a:r>
            <a:r>
              <a:rPr lang="en-US" sz="2200" b="1" i="0" dirty="0" smtClean="0">
                <a:solidFill>
                  <a:srgbClr val="FF0000"/>
                </a:solidFill>
              </a:rPr>
              <a:t>) </a:t>
            </a:r>
            <a:r>
              <a:rPr lang="en-US" sz="2200" b="1" i="0" dirty="0" err="1" smtClean="0">
                <a:solidFill>
                  <a:srgbClr val="FF0000"/>
                </a:solidFill>
              </a:rPr>
              <a:t>fs</a:t>
            </a:r>
            <a:r>
              <a:rPr lang="en-US" sz="2200" b="1" i="0" dirty="0" smtClean="0">
                <a:solidFill>
                  <a:srgbClr val="FF0000"/>
                </a:solidFill>
              </a:rPr>
              <a:t> (FWHM)</a:t>
            </a:r>
            <a:endParaRPr lang="en-US" sz="2200" b="1" i="0" dirty="0">
              <a:solidFill>
                <a:srgbClr val="FF0000"/>
              </a:solidFill>
            </a:endParaRPr>
          </a:p>
        </p:txBody>
      </p:sp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47144" y="1146328"/>
            <a:ext cx="1980000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4"/>
          <p:cNvSpPr txBox="1">
            <a:spLocks noChangeArrowheads="1"/>
          </p:cNvSpPr>
          <p:nvPr/>
        </p:nvSpPr>
        <p:spPr>
          <a:xfrm>
            <a:off x="683568" y="116632"/>
            <a:ext cx="7768852" cy="722313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/>
              </a:rPr>
              <a:t>Ultra-Short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/>
              </a:rPr>
              <a:t> Probe Pulse</a:t>
            </a:r>
            <a:endParaRPr kumimoji="0" lang="en-US" sz="3600" b="0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0.1783 L 2.5E-6 2.6272E-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2"/>
          <p:cNvSpPr txBox="1">
            <a:spLocks/>
          </p:cNvSpPr>
          <p:nvPr/>
        </p:nvSpPr>
        <p:spPr>
          <a:xfrm>
            <a:off x="8532440" y="6203404"/>
            <a:ext cx="504056" cy="4572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2BA8-2C03-4169-BCDF-D8D3906B1795}" type="slidenum">
              <a:rPr kumimoji="0" lang="en-US" sz="18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/>
              <a:cs typeface="+mn-cs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83568" y="116632"/>
            <a:ext cx="7768852" cy="722313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/>
              </a:rPr>
              <a:t>Ultra-Short Probe</a:t>
            </a:r>
            <a:r>
              <a:rPr kumimoji="0" lang="en-US" sz="3600" b="0" i="0" u="none" strike="noStrike" kern="1200" cap="none" spc="0" normalizeH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/>
              </a:rPr>
              <a:t> Pulse</a:t>
            </a:r>
            <a:endParaRPr kumimoji="0" lang="en-US" sz="3600" b="0" i="0" u="none" strike="noStrike" kern="1200" cap="none" spc="0" normalizeH="0" baseline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/>
            </a:endParaRP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5254625" y="3864645"/>
            <a:ext cx="0" cy="217487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 b="61340"/>
          <a:stretch>
            <a:fillRect/>
          </a:stretch>
        </p:blipFill>
        <p:spPr bwMode="auto">
          <a:xfrm>
            <a:off x="107504" y="764704"/>
            <a:ext cx="5437961" cy="208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07504" y="3068960"/>
            <a:ext cx="3528392" cy="268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93675" indent="-193675" eaLnBrk="0" hangingPunct="0">
              <a:spcBef>
                <a:spcPct val="40000"/>
              </a:spcBef>
              <a:spcAft>
                <a:spcPct val="25000"/>
              </a:spcAft>
              <a:buFontTx/>
              <a:buChar char="•"/>
            </a:pPr>
            <a:r>
              <a:rPr lang="en-US" sz="2200" b="0" i="0" smtClean="0">
                <a:solidFill>
                  <a:srgbClr val="FF0000"/>
                </a:solidFill>
              </a:rPr>
              <a:t>Polarimetry: </a:t>
            </a:r>
            <a:br>
              <a:rPr lang="en-US" sz="2200" b="0" i="0" smtClean="0">
                <a:solidFill>
                  <a:srgbClr val="FF0000"/>
                </a:solidFill>
              </a:rPr>
            </a:br>
            <a:r>
              <a:rPr lang="en-US" sz="2200" b="0" i="0" smtClean="0"/>
              <a:t>visualize e-bunch via associated B-fields</a:t>
            </a:r>
          </a:p>
          <a:p>
            <a:pPr marL="193675" indent="-193675" eaLnBrk="0" hangingPunct="0">
              <a:spcBef>
                <a:spcPct val="40000"/>
              </a:spcBef>
              <a:spcAft>
                <a:spcPct val="25000"/>
              </a:spcAft>
              <a:buFontTx/>
              <a:buChar char="•"/>
            </a:pPr>
            <a:r>
              <a:rPr lang="en-US" sz="2200" smtClean="0"/>
              <a:t>change delay between pump and probe </a:t>
            </a:r>
            <a:br>
              <a:rPr lang="en-US" sz="2200" smtClean="0"/>
            </a:br>
            <a:r>
              <a:rPr lang="en-US" sz="2200" smtClean="0">
                <a:sym typeface="Symbol"/>
              </a:rPr>
              <a:t> movie of e-bunch formation</a:t>
            </a:r>
            <a:endParaRPr lang="en-US" sz="2200" b="0" i="0"/>
          </a:p>
        </p:txBody>
      </p:sp>
      <p:cxnSp>
        <p:nvCxnSpPr>
          <p:cNvPr id="8" name="Gerade Verbindung mit Pfeil 7"/>
          <p:cNvCxnSpPr>
            <a:endCxn id="9" idx="2"/>
          </p:cNvCxnSpPr>
          <p:nvPr/>
        </p:nvCxnSpPr>
        <p:spPr>
          <a:xfrm flipV="1">
            <a:off x="1236392" y="1616008"/>
            <a:ext cx="2664296" cy="13681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3900688" y="1327976"/>
            <a:ext cx="57606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9861" y="3140968"/>
            <a:ext cx="5642714" cy="29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07504" y="5949280"/>
            <a:ext cx="554461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93675" indent="-193675" eaLnBrk="0" hangingPunct="0">
              <a:spcBef>
                <a:spcPct val="40000"/>
              </a:spcBef>
              <a:spcAft>
                <a:spcPct val="25000"/>
              </a:spcAft>
              <a:buFontTx/>
              <a:buChar char="•"/>
            </a:pPr>
            <a:r>
              <a:rPr lang="en-US" sz="2200" smtClean="0"/>
              <a:t>o</a:t>
            </a:r>
            <a:r>
              <a:rPr lang="en-US" sz="2200" b="0" i="0" smtClean="0"/>
              <a:t>bserve electron acceleration on-line!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60BA2BA8-2C03-4169-BCDF-D8D3906B1795}" type="slidenum">
              <a:rPr lang="de-DE" smtClean="0">
                <a:solidFill>
                  <a:prstClr val="black"/>
                </a:solidFill>
                <a:ea typeface="ＭＳ Ｐゴシック"/>
              </a:rPr>
              <a:pPr defTabSz="457200">
                <a:defRPr/>
              </a:pPr>
              <a:t>3</a:t>
            </a:fld>
            <a:endParaRPr lang="de-DE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4" name="Inhaltsplatzhalter 1"/>
          <p:cNvSpPr txBox="1">
            <a:spLocks/>
          </p:cNvSpPr>
          <p:nvPr/>
        </p:nvSpPr>
        <p:spPr>
          <a:xfrm>
            <a:off x="611560" y="1600200"/>
            <a:ext cx="7920880" cy="334096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/>
              </a:rPr>
              <a:t>Particle acceleration with lasers</a:t>
            </a:r>
          </a:p>
          <a:p>
            <a:pPr marL="360363" lvl="0" indent="-360363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ea typeface="ＭＳ Ｐゴシック" charset="-128"/>
                <a:cs typeface="ＭＳ Ｐゴシック"/>
              </a:rPr>
              <a:t>Motivation: machine size and specific applications in contrast to conventional particle accelerators.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/>
              </a:rPr>
              <a:t>Laser-driven electron acceleration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  <a:ea typeface="ＭＳ Ｐゴシック" charset="-128"/>
              <a:cs typeface="ＭＳ Ｐゴシック"/>
            </a:endParaRPr>
          </a:p>
          <a:p>
            <a:pPr marL="360363" indent="-360363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ea typeface="ＭＳ Ｐゴシック" charset="-128"/>
                <a:cs typeface="ＭＳ Ｐゴシック"/>
              </a:rPr>
              <a:t>Laser-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  <a:ea typeface="ＭＳ Ｐゴシック" charset="-128"/>
                <a:cs typeface="ＭＳ Ｐゴシック"/>
              </a:rPr>
              <a:t>wakefield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ea typeface="ＭＳ Ｐゴシック" charset="-128"/>
                <a:cs typeface="ＭＳ Ｐゴシック"/>
              </a:rPr>
              <a:t> acceleration: towards ultra-short, </a:t>
            </a:r>
            <a:br>
              <a:rPr lang="en-US" sz="2400" dirty="0" smtClean="0">
                <a:solidFill>
                  <a:schemeClr val="bg1">
                    <a:lumMod val="65000"/>
                  </a:schemeClr>
                </a:solidFill>
                <a:ea typeface="ＭＳ Ｐゴシック" charset="-128"/>
                <a:cs typeface="ＭＳ Ｐゴシック"/>
              </a:rPr>
            </a:b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ea typeface="ＭＳ Ｐゴシック" charset="-128"/>
                <a:cs typeface="ＭＳ Ｐゴシック"/>
              </a:rPr>
              <a:t>quasi-monoenergetic GeV electron bunches,</a:t>
            </a:r>
          </a:p>
          <a:p>
            <a:pPr marL="360363" indent="-360363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ea typeface="ＭＳ Ｐゴシック" charset="-128"/>
                <a:cs typeface="ＭＳ Ｐゴシック"/>
              </a:rPr>
              <a:t>Visualization of accelerating plasma structure and acceleration fields.</a:t>
            </a:r>
          </a:p>
          <a:p>
            <a:pPr marL="360363" lvl="0" indent="-360363" defTabSz="4572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ea typeface="ＭＳ Ｐゴシック" charset="-128"/>
                <a:cs typeface="ＭＳ Ｐゴシック"/>
              </a:rPr>
              <a:t>Summary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  <a:ea typeface="ＭＳ Ｐゴシック" charset="-128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2"/>
          <p:cNvSpPr txBox="1">
            <a:spLocks/>
          </p:cNvSpPr>
          <p:nvPr/>
        </p:nvSpPr>
        <p:spPr>
          <a:xfrm>
            <a:off x="8532440" y="6203404"/>
            <a:ext cx="504056" cy="4572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2BA8-2C03-4169-BCDF-D8D3906B1795}" type="slidenum">
              <a:rPr kumimoji="0" lang="en-US" sz="18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/>
              <a:cs typeface="+mn-cs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83568" y="116632"/>
            <a:ext cx="7768852" cy="722313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/>
              </a:rPr>
              <a:t>Ultra-Short Probe</a:t>
            </a:r>
            <a:r>
              <a:rPr kumimoji="0" lang="en-US" sz="3600" b="0" i="0" u="none" strike="noStrike" kern="1200" cap="none" spc="0" normalizeH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/>
              </a:rPr>
              <a:t> Pulse</a:t>
            </a:r>
            <a:endParaRPr kumimoji="0" lang="en-US" sz="3600" b="0" i="0" u="none" strike="noStrike" kern="1200" cap="none" spc="0" normalizeH="0" baseline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/>
            </a:endParaRP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5254625" y="3864645"/>
            <a:ext cx="0" cy="217487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 b="61340"/>
          <a:stretch>
            <a:fillRect/>
          </a:stretch>
        </p:blipFill>
        <p:spPr bwMode="auto">
          <a:xfrm>
            <a:off x="107504" y="764704"/>
            <a:ext cx="5437961" cy="208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07504" y="3068960"/>
            <a:ext cx="3528392" cy="268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93675" indent="-193675" eaLnBrk="0" hangingPunct="0">
              <a:spcBef>
                <a:spcPct val="40000"/>
              </a:spcBef>
              <a:spcAft>
                <a:spcPct val="25000"/>
              </a:spcAft>
              <a:buFontTx/>
              <a:buChar char="•"/>
            </a:pPr>
            <a:r>
              <a:rPr lang="en-US" sz="2200" b="0" i="0" dirty="0" err="1" smtClean="0">
                <a:solidFill>
                  <a:srgbClr val="FF0000"/>
                </a:solidFill>
              </a:rPr>
              <a:t>Polarimetry</a:t>
            </a:r>
            <a:r>
              <a:rPr lang="en-US" sz="2200" b="0" i="0" dirty="0" smtClean="0">
                <a:solidFill>
                  <a:srgbClr val="0070C0"/>
                </a:solidFill>
              </a:rPr>
              <a:t>: </a:t>
            </a:r>
            <a:r>
              <a:rPr lang="en-US" sz="2200" b="0" i="0" dirty="0" smtClean="0"/>
              <a:t/>
            </a:r>
            <a:br>
              <a:rPr lang="en-US" sz="2200" b="0" i="0" dirty="0" smtClean="0"/>
            </a:br>
            <a:r>
              <a:rPr lang="en-US" sz="2200" b="0" i="0" dirty="0" smtClean="0"/>
              <a:t>visualize e-bunch via associated B-fields</a:t>
            </a:r>
          </a:p>
          <a:p>
            <a:pPr marL="193675" indent="-193675" eaLnBrk="0" hangingPunct="0">
              <a:spcBef>
                <a:spcPct val="40000"/>
              </a:spcBef>
              <a:spcAft>
                <a:spcPct val="25000"/>
              </a:spcAft>
              <a:buFontTx/>
              <a:buChar char="•"/>
            </a:pPr>
            <a:r>
              <a:rPr lang="en-US" sz="2200" dirty="0" smtClean="0"/>
              <a:t>change delay between pump and probe </a:t>
            </a:r>
            <a:br>
              <a:rPr lang="en-US" sz="2200" dirty="0" smtClean="0"/>
            </a:br>
            <a:r>
              <a:rPr lang="en-US" sz="2200" dirty="0" smtClean="0">
                <a:sym typeface="Symbol"/>
              </a:rPr>
              <a:t> movie of e-bunch formation</a:t>
            </a:r>
            <a:endParaRPr lang="en-US" sz="2200" b="0" i="0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07504" y="5949280"/>
            <a:ext cx="554461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93675" indent="-193675" eaLnBrk="0" hangingPunct="0">
              <a:spcBef>
                <a:spcPct val="40000"/>
              </a:spcBef>
              <a:spcAft>
                <a:spcPct val="25000"/>
              </a:spcAft>
              <a:buFontTx/>
              <a:buChar char="•"/>
            </a:pPr>
            <a:r>
              <a:rPr lang="en-US" sz="2200" smtClean="0"/>
              <a:t>o</a:t>
            </a:r>
            <a:r>
              <a:rPr lang="en-US" sz="2200" b="0" i="0" smtClean="0"/>
              <a:t>bserve electron acceleration on-line!</a:t>
            </a: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/>
          <a:srcRect b="61340"/>
          <a:stretch>
            <a:fillRect/>
          </a:stretch>
        </p:blipFill>
        <p:spPr bwMode="auto">
          <a:xfrm>
            <a:off x="107504" y="764704"/>
            <a:ext cx="5437961" cy="208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5580112" y="3140968"/>
            <a:ext cx="3528392" cy="200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93675" indent="-193675" eaLnBrk="0" hangingPunct="0">
              <a:spcBef>
                <a:spcPct val="40000"/>
              </a:spcBef>
              <a:spcAft>
                <a:spcPct val="25000"/>
              </a:spcAft>
              <a:buFontTx/>
              <a:buChar char="•"/>
            </a:pPr>
            <a:r>
              <a:rPr lang="en-US" sz="2200" b="0" i="0" smtClean="0">
                <a:solidFill>
                  <a:srgbClr val="0070C0"/>
                </a:solidFill>
              </a:rPr>
              <a:t>Shadowgraphy: </a:t>
            </a:r>
            <a:br>
              <a:rPr lang="en-US" sz="2200" b="0" i="0" smtClean="0">
                <a:solidFill>
                  <a:srgbClr val="0070C0"/>
                </a:solidFill>
              </a:rPr>
            </a:br>
            <a:r>
              <a:rPr lang="en-US" sz="2200" b="0" i="0" smtClean="0"/>
              <a:t>visualize plasma wave</a:t>
            </a:r>
          </a:p>
          <a:p>
            <a:pPr marL="193675" indent="-193675" eaLnBrk="0" hangingPunct="0">
              <a:spcBef>
                <a:spcPct val="40000"/>
              </a:spcBef>
              <a:spcAft>
                <a:spcPct val="25000"/>
              </a:spcAft>
              <a:buFontTx/>
              <a:buChar char="•"/>
            </a:pPr>
            <a:r>
              <a:rPr lang="en-US" sz="2200" smtClean="0"/>
              <a:t>change electron density </a:t>
            </a:r>
            <a:r>
              <a:rPr lang="en-US" sz="2200" smtClean="0">
                <a:sym typeface="Symbol"/>
              </a:rPr>
              <a:t> change plasma wavelength</a:t>
            </a:r>
          </a:p>
        </p:txBody>
      </p:sp>
      <p:cxnSp>
        <p:nvCxnSpPr>
          <p:cNvPr id="14" name="Gerade Verbindung mit Pfeil 13"/>
          <p:cNvCxnSpPr/>
          <p:nvPr/>
        </p:nvCxnSpPr>
        <p:spPr>
          <a:xfrm rot="10800000">
            <a:off x="3347864" y="1844224"/>
            <a:ext cx="3024336" cy="122413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1088944" y="1291400"/>
            <a:ext cx="2916896" cy="57606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5580112" y="3140968"/>
            <a:ext cx="3528392" cy="200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93675" indent="-193675" eaLnBrk="0" hangingPunct="0">
              <a:spcBef>
                <a:spcPct val="40000"/>
              </a:spcBef>
              <a:spcAft>
                <a:spcPct val="25000"/>
              </a:spcAft>
              <a:buFontTx/>
              <a:buChar char="•"/>
            </a:pPr>
            <a:r>
              <a:rPr lang="en-US" sz="2200" b="0" i="0" smtClean="0">
                <a:solidFill>
                  <a:srgbClr val="FF0000"/>
                </a:solidFill>
              </a:rPr>
              <a:t>Shadowgraphy: </a:t>
            </a:r>
            <a:r>
              <a:rPr lang="en-US" sz="2200" b="0" i="0" smtClean="0"/>
              <a:t/>
            </a:r>
            <a:br>
              <a:rPr lang="en-US" sz="2200" b="0" i="0" smtClean="0"/>
            </a:br>
            <a:r>
              <a:rPr lang="en-US" sz="2200" b="0" i="0" smtClean="0"/>
              <a:t>visualize plasma wave</a:t>
            </a:r>
          </a:p>
          <a:p>
            <a:pPr marL="193675" indent="-193675" eaLnBrk="0" hangingPunct="0">
              <a:spcBef>
                <a:spcPct val="40000"/>
              </a:spcBef>
              <a:spcAft>
                <a:spcPct val="25000"/>
              </a:spcAft>
              <a:buFontTx/>
              <a:buChar char="•"/>
            </a:pPr>
            <a:r>
              <a:rPr lang="en-US" sz="2200" smtClean="0"/>
              <a:t>change electron density </a:t>
            </a:r>
            <a:r>
              <a:rPr lang="en-US" sz="2200" smtClean="0">
                <a:sym typeface="Symbol"/>
              </a:rPr>
              <a:t> change plasma wavelength</a:t>
            </a:r>
          </a:p>
        </p:txBody>
      </p:sp>
      <p:sp>
        <p:nvSpPr>
          <p:cNvPr id="19" name="Foliennummernplatzhalter 2"/>
          <p:cNvSpPr txBox="1">
            <a:spLocks/>
          </p:cNvSpPr>
          <p:nvPr/>
        </p:nvSpPr>
        <p:spPr>
          <a:xfrm>
            <a:off x="8532440" y="6203404"/>
            <a:ext cx="504056" cy="4572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2BA8-2C03-4169-BCDF-D8D3906B1795}" type="slidenum">
              <a:rPr kumimoji="0" lang="en-US" sz="18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/>
              <a:cs typeface="+mn-cs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83568" y="116632"/>
            <a:ext cx="7768852" cy="722313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/>
              </a:rPr>
              <a:t>Ultra-Short Probe</a:t>
            </a:r>
            <a:r>
              <a:rPr kumimoji="0" lang="en-US" sz="3600" b="0" i="0" u="none" strike="noStrike" kern="1200" cap="none" spc="0" normalizeH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/>
              </a:rPr>
              <a:t> Pulse</a:t>
            </a:r>
            <a:endParaRPr kumimoji="0" lang="en-US" sz="3600" b="0" i="0" u="none" strike="noStrike" kern="1200" cap="none" spc="0" normalizeH="0" baseline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/>
            </a:endParaRP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5254625" y="3864645"/>
            <a:ext cx="0" cy="217487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764704"/>
            <a:ext cx="5437961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5580112" y="3140968"/>
            <a:ext cx="3528392" cy="200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93675" indent="-193675" eaLnBrk="0" hangingPunct="0">
              <a:spcBef>
                <a:spcPct val="40000"/>
              </a:spcBef>
              <a:spcAft>
                <a:spcPct val="25000"/>
              </a:spcAft>
              <a:buFontTx/>
              <a:buChar char="•"/>
            </a:pPr>
            <a:r>
              <a:rPr lang="en-US" sz="2200" b="0" i="0" dirty="0" err="1" smtClean="0">
                <a:solidFill>
                  <a:srgbClr val="0070C0"/>
                </a:solidFill>
              </a:rPr>
              <a:t>Shadowgraphy</a:t>
            </a:r>
            <a:r>
              <a:rPr lang="en-US" sz="2200" b="0" i="0" dirty="0" smtClean="0">
                <a:solidFill>
                  <a:srgbClr val="0070C0"/>
                </a:solidFill>
              </a:rPr>
              <a:t>: </a:t>
            </a:r>
            <a:r>
              <a:rPr lang="en-US" sz="2200" b="0" i="0" dirty="0" smtClean="0"/>
              <a:t/>
            </a:r>
            <a:br>
              <a:rPr lang="en-US" sz="2200" b="0" i="0" dirty="0" smtClean="0"/>
            </a:br>
            <a:r>
              <a:rPr lang="en-US" sz="2200" b="0" i="0" dirty="0" smtClean="0"/>
              <a:t>visualize plasma wave</a:t>
            </a:r>
          </a:p>
          <a:p>
            <a:pPr marL="193675" indent="-193675" eaLnBrk="0" hangingPunct="0">
              <a:spcBef>
                <a:spcPct val="40000"/>
              </a:spcBef>
              <a:spcAft>
                <a:spcPct val="25000"/>
              </a:spcAft>
              <a:buFontTx/>
              <a:buChar char="•"/>
            </a:pPr>
            <a:r>
              <a:rPr lang="en-US" sz="2200" dirty="0" smtClean="0"/>
              <a:t>change electron density </a:t>
            </a:r>
            <a:r>
              <a:rPr lang="en-US" sz="2200" dirty="0" smtClean="0">
                <a:sym typeface="Symbol"/>
              </a:rPr>
              <a:t> change plasma wavelength</a:t>
            </a:r>
          </a:p>
        </p:txBody>
      </p:sp>
      <p:sp>
        <p:nvSpPr>
          <p:cNvPr id="18" name="Ellipse 17"/>
          <p:cNvSpPr/>
          <p:nvPr/>
        </p:nvSpPr>
        <p:spPr>
          <a:xfrm>
            <a:off x="1088944" y="1291400"/>
            <a:ext cx="2916896" cy="57606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07504" y="6237312"/>
            <a:ext cx="87484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40000"/>
              </a:spcBef>
              <a:spcAft>
                <a:spcPct val="25000"/>
              </a:spcAft>
            </a:pPr>
            <a:r>
              <a:rPr lang="en-US" sz="1600" b="0" i="0" smtClean="0">
                <a:sym typeface="Symbol" pitchFamily="18" charset="2"/>
              </a:rPr>
              <a:t>A. Buck, M. Nicolai, M.C.Kaluza </a:t>
            </a:r>
            <a:r>
              <a:rPr lang="en-US" sz="1600" b="0" i="1" smtClean="0">
                <a:sym typeface="Symbol" pitchFamily="18" charset="2"/>
              </a:rPr>
              <a:t>et al.</a:t>
            </a:r>
            <a:r>
              <a:rPr lang="en-US" sz="1600" i="1" smtClean="0">
                <a:sym typeface="Symbol" pitchFamily="18" charset="2"/>
              </a:rPr>
              <a:t> </a:t>
            </a:r>
            <a:r>
              <a:rPr lang="en-US" sz="1600" b="0" i="0" smtClean="0">
                <a:sym typeface="Symbol" pitchFamily="18" charset="2"/>
              </a:rPr>
              <a:t>Nature Physics (2011)</a:t>
            </a:r>
            <a:endParaRPr lang="en-US" sz="1600" b="0" i="0">
              <a:sym typeface="Symbol" pitchFamily="18" charset="2"/>
            </a:endParaRPr>
          </a:p>
        </p:txBody>
      </p:sp>
      <p:cxnSp>
        <p:nvCxnSpPr>
          <p:cNvPr id="22" name="Gerade Verbindung mit Pfeil 21"/>
          <p:cNvCxnSpPr/>
          <p:nvPr/>
        </p:nvCxnSpPr>
        <p:spPr>
          <a:xfrm rot="10800000">
            <a:off x="3347864" y="1844224"/>
            <a:ext cx="3024336" cy="122413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655121" y="5265766"/>
            <a:ext cx="3364230" cy="611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5580112" y="3140968"/>
            <a:ext cx="3528392" cy="200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93675" indent="-193675" eaLnBrk="0" hangingPunct="0">
              <a:spcBef>
                <a:spcPct val="40000"/>
              </a:spcBef>
              <a:spcAft>
                <a:spcPct val="25000"/>
              </a:spcAft>
              <a:buFontTx/>
              <a:buChar char="•"/>
            </a:pPr>
            <a:r>
              <a:rPr lang="en-US" sz="2200" b="0" i="0" smtClean="0">
                <a:solidFill>
                  <a:srgbClr val="FF0000"/>
                </a:solidFill>
              </a:rPr>
              <a:t>Shadowgraphy: </a:t>
            </a:r>
            <a:r>
              <a:rPr lang="en-US" sz="2200" b="0" i="0" smtClean="0"/>
              <a:t/>
            </a:r>
            <a:br>
              <a:rPr lang="en-US" sz="2200" b="0" i="0" smtClean="0"/>
            </a:br>
            <a:r>
              <a:rPr lang="en-US" sz="2200" b="0" i="0" smtClean="0"/>
              <a:t>visualize plasma wave</a:t>
            </a:r>
          </a:p>
          <a:p>
            <a:pPr marL="193675" indent="-193675" eaLnBrk="0" hangingPunct="0">
              <a:spcBef>
                <a:spcPct val="40000"/>
              </a:spcBef>
              <a:spcAft>
                <a:spcPct val="25000"/>
              </a:spcAft>
              <a:buFontTx/>
              <a:buChar char="•"/>
            </a:pPr>
            <a:r>
              <a:rPr lang="en-US" sz="2200" smtClean="0"/>
              <a:t>change electron density </a:t>
            </a:r>
            <a:r>
              <a:rPr lang="en-US" sz="2200" smtClean="0">
                <a:sym typeface="Symbol"/>
              </a:rPr>
              <a:t> change plasma wavelength</a:t>
            </a:r>
          </a:p>
        </p:txBody>
      </p:sp>
      <p:sp>
        <p:nvSpPr>
          <p:cNvPr id="19" name="Foliennummernplatzhalter 2"/>
          <p:cNvSpPr txBox="1">
            <a:spLocks/>
          </p:cNvSpPr>
          <p:nvPr/>
        </p:nvSpPr>
        <p:spPr>
          <a:xfrm>
            <a:off x="8532440" y="6203404"/>
            <a:ext cx="504056" cy="4572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2BA8-2C03-4169-BCDF-D8D3906B1795}" type="slidenum">
              <a:rPr kumimoji="0" lang="en-US" sz="18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/>
              <a:cs typeface="+mn-cs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83568" y="116632"/>
            <a:ext cx="7768852" cy="722313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/>
              </a:rPr>
              <a:t>Ultra-Short Probe</a:t>
            </a:r>
            <a:r>
              <a:rPr kumimoji="0" lang="en-US" sz="3600" b="0" i="0" u="none" strike="noStrike" kern="1200" cap="none" spc="0" normalizeH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/>
              </a:rPr>
              <a:t> Pulse</a:t>
            </a:r>
            <a:endParaRPr kumimoji="0" lang="en-US" sz="3600" b="0" i="0" u="none" strike="noStrike" kern="1200" cap="none" spc="0" normalizeH="0" baseline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/>
            </a:endParaRP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5254625" y="3864645"/>
            <a:ext cx="0" cy="217487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764704"/>
            <a:ext cx="5437961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5580112" y="3140968"/>
            <a:ext cx="3528392" cy="200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93675" indent="-193675" eaLnBrk="0" hangingPunct="0">
              <a:spcBef>
                <a:spcPct val="40000"/>
              </a:spcBef>
              <a:spcAft>
                <a:spcPct val="25000"/>
              </a:spcAft>
              <a:buFontTx/>
              <a:buChar char="•"/>
            </a:pPr>
            <a:r>
              <a:rPr lang="en-US" sz="2200" b="0" i="0" smtClean="0">
                <a:solidFill>
                  <a:srgbClr val="FF0000"/>
                </a:solidFill>
              </a:rPr>
              <a:t>Shadowgraphy: </a:t>
            </a:r>
            <a:r>
              <a:rPr lang="en-US" sz="2200" b="0" i="0" smtClean="0"/>
              <a:t/>
            </a:r>
            <a:br>
              <a:rPr lang="en-US" sz="2200" b="0" i="0" smtClean="0"/>
            </a:br>
            <a:r>
              <a:rPr lang="en-US" sz="2200" b="0" i="0" smtClean="0"/>
              <a:t>visualize plasma wave</a:t>
            </a:r>
          </a:p>
          <a:p>
            <a:pPr marL="193675" indent="-193675" eaLnBrk="0" hangingPunct="0">
              <a:spcBef>
                <a:spcPct val="40000"/>
              </a:spcBef>
              <a:spcAft>
                <a:spcPct val="25000"/>
              </a:spcAft>
              <a:buFontTx/>
              <a:buChar char="•"/>
            </a:pPr>
            <a:r>
              <a:rPr lang="en-US" sz="2200" smtClean="0"/>
              <a:t>change electron density </a:t>
            </a:r>
            <a:r>
              <a:rPr lang="en-US" sz="2200" smtClean="0">
                <a:sym typeface="Symbol"/>
              </a:rPr>
              <a:t> change plasma wavelength</a:t>
            </a:r>
          </a:p>
        </p:txBody>
      </p:sp>
      <p:sp>
        <p:nvSpPr>
          <p:cNvPr id="18" name="Ellipse 17"/>
          <p:cNvSpPr/>
          <p:nvPr/>
        </p:nvSpPr>
        <p:spPr>
          <a:xfrm>
            <a:off x="1088944" y="1291400"/>
            <a:ext cx="2916896" cy="57606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07504" y="6237312"/>
            <a:ext cx="87484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40000"/>
              </a:spcBef>
              <a:spcAft>
                <a:spcPct val="25000"/>
              </a:spcAft>
            </a:pPr>
            <a:r>
              <a:rPr lang="en-US" sz="1600" b="0" i="0" smtClean="0">
                <a:sym typeface="Symbol" pitchFamily="18" charset="2"/>
              </a:rPr>
              <a:t>A. Buck, M. Nicolai, M.C.Kaluza </a:t>
            </a:r>
            <a:r>
              <a:rPr lang="en-US" sz="1600" b="0" i="1" smtClean="0">
                <a:sym typeface="Symbol" pitchFamily="18" charset="2"/>
              </a:rPr>
              <a:t>et al.</a:t>
            </a:r>
            <a:r>
              <a:rPr lang="en-US" sz="1600" i="1" smtClean="0">
                <a:sym typeface="Symbol" pitchFamily="18" charset="2"/>
              </a:rPr>
              <a:t> </a:t>
            </a:r>
            <a:r>
              <a:rPr lang="en-US" sz="1600" b="0" i="0" smtClean="0">
                <a:sym typeface="Symbol" pitchFamily="18" charset="2"/>
              </a:rPr>
              <a:t>Nature Physics (2011)</a:t>
            </a:r>
            <a:endParaRPr lang="en-US" sz="1600" b="0" i="0">
              <a:sym typeface="Symbol" pitchFamily="18" charset="2"/>
            </a:endParaRPr>
          </a:p>
        </p:txBody>
      </p:sp>
      <p:graphicFrame>
        <p:nvGraphicFramePr>
          <p:cNvPr id="21" name="Object 15"/>
          <p:cNvGraphicFramePr>
            <a:graphicFrameLocks noChangeAspect="1"/>
          </p:cNvGraphicFramePr>
          <p:nvPr/>
        </p:nvGraphicFramePr>
        <p:xfrm>
          <a:off x="5796136" y="5207000"/>
          <a:ext cx="2906712" cy="782638"/>
        </p:xfrm>
        <a:graphic>
          <a:graphicData uri="http://schemas.openxmlformats.org/presentationml/2006/ole">
            <p:oleObj spid="_x0000_s95234" name="Formel" r:id="rId5" imgW="1650960" imgH="444240" progId="Equation.3">
              <p:embed/>
            </p:oleObj>
          </a:graphicData>
        </a:graphic>
      </p:graphicFrame>
      <p:sp>
        <p:nvSpPr>
          <p:cNvPr id="14" name="Rechteck 13"/>
          <p:cNvSpPr/>
          <p:nvPr/>
        </p:nvSpPr>
        <p:spPr>
          <a:xfrm>
            <a:off x="5495404" y="764704"/>
            <a:ext cx="3405584" cy="5544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" descr="evolutio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8320" y="773336"/>
            <a:ext cx="3051724" cy="5490792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3900688" y="1327976"/>
            <a:ext cx="57606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2"/>
          <p:cNvSpPr txBox="1">
            <a:spLocks/>
          </p:cNvSpPr>
          <p:nvPr/>
        </p:nvSpPr>
        <p:spPr>
          <a:xfrm>
            <a:off x="8532440" y="6203404"/>
            <a:ext cx="504056" cy="4572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2BA8-2C03-4169-BCDF-D8D3906B1795}" type="slidenum">
              <a:rPr kumimoji="0" lang="en-US" sz="18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/>
              <a:cs typeface="+mn-cs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83568" y="116632"/>
            <a:ext cx="7768852" cy="722313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/>
              </a:rPr>
              <a:t>Ultra-Short Probe</a:t>
            </a:r>
            <a:r>
              <a:rPr kumimoji="0" lang="en-US" sz="3600" b="0" i="0" u="none" strike="noStrike" kern="1200" cap="none" spc="0" normalizeH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/>
              </a:rPr>
              <a:t> Pulse</a:t>
            </a:r>
            <a:endParaRPr kumimoji="0" lang="en-US" sz="3600" b="0" i="0" u="none" strike="noStrike" kern="1200" cap="none" spc="0" normalizeH="0" baseline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/>
            </a:endParaRPr>
          </a:p>
        </p:txBody>
      </p:sp>
      <p:pic>
        <p:nvPicPr>
          <p:cNvPr id="22" name="Picture 2" descr="D:\Physics\Jena\Projekte\TR18\Verlaengerung_2011-12\B9\Poster\ultrashortprobe\IMG_9009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3" y="1022255"/>
            <a:ext cx="3144288" cy="4716433"/>
          </a:xfrm>
          <a:prstGeom prst="rect">
            <a:avLst/>
          </a:prstGeom>
          <a:noFill/>
        </p:spPr>
      </p:pic>
      <p:sp>
        <p:nvSpPr>
          <p:cNvPr id="23" name="Textfeld 33"/>
          <p:cNvSpPr txBox="1">
            <a:spLocks noChangeArrowheads="1"/>
          </p:cNvSpPr>
          <p:nvPr/>
        </p:nvSpPr>
        <p:spPr bwMode="auto">
          <a:xfrm>
            <a:off x="7147938" y="5466710"/>
            <a:ext cx="20345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600" dirty="0" smtClean="0">
                <a:solidFill>
                  <a:schemeClr val="bg1"/>
                </a:solidFill>
              </a:rPr>
              <a:t>© J. </a:t>
            </a:r>
            <a:r>
              <a:rPr lang="de-DE" sz="1600" dirty="0" err="1" smtClean="0">
                <a:solidFill>
                  <a:schemeClr val="bg1"/>
                </a:solidFill>
              </a:rPr>
              <a:t>Polz</a:t>
            </a:r>
            <a:r>
              <a:rPr lang="de-DE" sz="1600" dirty="0" smtClean="0">
                <a:solidFill>
                  <a:schemeClr val="bg1"/>
                </a:solidFill>
              </a:rPr>
              <a:t>, FSU Jena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35496" y="1070347"/>
            <a:ext cx="5760640" cy="573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5125" indent="-365125" eaLnBrk="0" hangingPunct="0"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365125" algn="l"/>
              </a:tabLst>
            </a:pPr>
            <a:r>
              <a:rPr lang="en-US" sz="2200" dirty="0" smtClean="0">
                <a:sym typeface="Symbol"/>
              </a:rPr>
              <a:t>Further development of probing:</a:t>
            </a:r>
          </a:p>
          <a:p>
            <a:pPr marL="365125" indent="-365125" eaLnBrk="0" hangingPunct="0"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365125" algn="l"/>
              </a:tabLst>
            </a:pPr>
            <a:r>
              <a:rPr lang="en-US" sz="2200" dirty="0" smtClean="0">
                <a:solidFill>
                  <a:srgbClr val="FF0000"/>
                </a:solidFill>
                <a:sym typeface="Symbol"/>
              </a:rPr>
              <a:t>frequency-broadening </a:t>
            </a:r>
            <a:r>
              <a:rPr lang="en-US" sz="2200" dirty="0" smtClean="0">
                <a:sym typeface="Symbol"/>
              </a:rPr>
              <a:t>of probe pulse </a:t>
            </a:r>
            <a:br>
              <a:rPr lang="en-US" sz="2200" dirty="0" smtClean="0">
                <a:sym typeface="Symbol"/>
              </a:rPr>
            </a:br>
            <a:r>
              <a:rPr lang="en-US" sz="2200" dirty="0" smtClean="0">
                <a:sym typeface="Symbol"/>
              </a:rPr>
              <a:t>(in gas-filled hollow fiber)  shorter </a:t>
            </a:r>
            <a:r>
              <a:rPr lang="en-US" sz="2200" baseline="-25000" dirty="0" smtClean="0">
                <a:sym typeface="Symbol"/>
              </a:rPr>
              <a:t>probe</a:t>
            </a:r>
            <a:endParaRPr lang="en-US" sz="2200" dirty="0" smtClean="0">
              <a:solidFill>
                <a:srgbClr val="FF0000"/>
              </a:solidFill>
              <a:sym typeface="Symbol"/>
            </a:endParaRPr>
          </a:p>
          <a:p>
            <a:pPr marL="365125" lvl="1" indent="-365125" eaLnBrk="0" hangingPunct="0">
              <a:spcBef>
                <a:spcPts val="400"/>
              </a:spcBef>
              <a:spcAft>
                <a:spcPts val="0"/>
              </a:spcAft>
              <a:buFont typeface="Symbol"/>
              <a:buChar char="Þ"/>
              <a:tabLst>
                <a:tab pos="365125" algn="l"/>
              </a:tabLst>
            </a:pPr>
            <a:r>
              <a:rPr lang="en-US" sz="2200" dirty="0" smtClean="0">
                <a:solidFill>
                  <a:srgbClr val="FF0000"/>
                </a:solidFill>
                <a:sym typeface="Symbol"/>
              </a:rPr>
              <a:t>sub-main pulse resolution</a:t>
            </a:r>
            <a:endParaRPr lang="en-US" sz="2200" dirty="0" smtClean="0">
              <a:sym typeface="Symbol"/>
            </a:endParaRPr>
          </a:p>
          <a:p>
            <a:pPr marL="365125" lvl="1" indent="-365125" eaLnBrk="0" hangingPunct="0">
              <a:spcBef>
                <a:spcPts val="400"/>
              </a:spcBef>
              <a:spcAft>
                <a:spcPts val="0"/>
              </a:spcAft>
              <a:buFont typeface="Symbol"/>
              <a:buChar char="Þ"/>
              <a:tabLst>
                <a:tab pos="365125" algn="l"/>
              </a:tabLst>
            </a:pPr>
            <a:r>
              <a:rPr lang="en-US" sz="2200" dirty="0" smtClean="0">
                <a:sym typeface="Symbol"/>
              </a:rPr>
              <a:t>resolve sub-structures in </a:t>
            </a:r>
          </a:p>
          <a:p>
            <a:pPr marL="822325" lvl="2" indent="-365125" eaLnBrk="0" hangingPunct="0">
              <a:spcBef>
                <a:spcPts val="400"/>
              </a:spcBef>
              <a:buFont typeface="Arial" pitchFamily="34" charset="0"/>
              <a:buChar char="•"/>
              <a:tabLst>
                <a:tab pos="365125" algn="l"/>
              </a:tabLst>
            </a:pPr>
            <a:r>
              <a:rPr lang="en-US" sz="2200" dirty="0" smtClean="0">
                <a:sym typeface="Symbol"/>
              </a:rPr>
              <a:t>plasma wave (non-linear evolution?),</a:t>
            </a:r>
          </a:p>
          <a:p>
            <a:pPr marL="822325" lvl="2" indent="-365125" eaLnBrk="0" hangingPunct="0">
              <a:spcBef>
                <a:spcPts val="400"/>
              </a:spcBef>
              <a:buFont typeface="Arial" pitchFamily="34" charset="0"/>
              <a:buChar char="•"/>
              <a:tabLst>
                <a:tab pos="365125" algn="l"/>
              </a:tabLst>
            </a:pPr>
            <a:endParaRPr lang="en-US" sz="2200" dirty="0" smtClean="0">
              <a:sym typeface="Symbol"/>
            </a:endParaRPr>
          </a:p>
          <a:p>
            <a:pPr marL="822325" lvl="2" indent="-365125" eaLnBrk="0" hangingPunct="0">
              <a:spcBef>
                <a:spcPts val="400"/>
              </a:spcBef>
              <a:buFont typeface="Arial" pitchFamily="34" charset="0"/>
              <a:buChar char="•"/>
              <a:tabLst>
                <a:tab pos="365125" algn="l"/>
              </a:tabLst>
            </a:pPr>
            <a:endParaRPr lang="en-US" sz="2200" dirty="0" smtClean="0">
              <a:sym typeface="Symbol"/>
            </a:endParaRPr>
          </a:p>
          <a:p>
            <a:pPr marL="822325" lvl="2" indent="-365125" eaLnBrk="0" hangingPunct="0">
              <a:spcBef>
                <a:spcPts val="400"/>
              </a:spcBef>
              <a:buFont typeface="Arial" pitchFamily="34" charset="0"/>
              <a:buChar char="•"/>
              <a:tabLst>
                <a:tab pos="365125" algn="l"/>
              </a:tabLst>
            </a:pPr>
            <a:endParaRPr lang="en-US" sz="2200" dirty="0" smtClean="0">
              <a:sym typeface="Symbol"/>
            </a:endParaRPr>
          </a:p>
          <a:p>
            <a:pPr marL="822325" lvl="2" indent="-365125" eaLnBrk="0" hangingPunct="0">
              <a:spcBef>
                <a:spcPts val="400"/>
              </a:spcBef>
              <a:tabLst>
                <a:tab pos="365125" algn="l"/>
              </a:tabLst>
            </a:pPr>
            <a:r>
              <a:rPr lang="en-US" sz="2200" dirty="0" smtClean="0">
                <a:sym typeface="Symbol"/>
              </a:rPr>
              <a:t/>
            </a:r>
            <a:br>
              <a:rPr lang="en-US" sz="2200" dirty="0" smtClean="0">
                <a:sym typeface="Symbol"/>
              </a:rPr>
            </a:br>
            <a:r>
              <a:rPr lang="en-US" sz="2200" dirty="0" smtClean="0">
                <a:sym typeface="Symbol"/>
              </a:rPr>
              <a:t/>
            </a:r>
            <a:br>
              <a:rPr lang="en-US" sz="2200" dirty="0" smtClean="0">
                <a:sym typeface="Symbol"/>
              </a:rPr>
            </a:br>
            <a:endParaRPr lang="en-US" sz="1900" dirty="0" smtClean="0">
              <a:sym typeface="Symbol"/>
            </a:endParaRPr>
          </a:p>
          <a:p>
            <a:pPr marL="822325" lvl="2" indent="-365125" eaLnBrk="0" hangingPunct="0">
              <a:spcBef>
                <a:spcPts val="400"/>
              </a:spcBef>
              <a:buFont typeface="Arial" pitchFamily="34" charset="0"/>
              <a:buChar char="•"/>
              <a:tabLst>
                <a:tab pos="365125" algn="l"/>
              </a:tabLst>
            </a:pPr>
            <a:endParaRPr lang="en-US" sz="1900" dirty="0" smtClean="0">
              <a:sym typeface="Symbol"/>
            </a:endParaRPr>
          </a:p>
          <a:p>
            <a:pPr marL="822325" lvl="2" indent="-365125" eaLnBrk="0" hangingPunct="0">
              <a:spcBef>
                <a:spcPts val="400"/>
              </a:spcBef>
              <a:buFont typeface="Arial" pitchFamily="34" charset="0"/>
              <a:buChar char="•"/>
              <a:tabLst>
                <a:tab pos="365125" algn="l"/>
              </a:tabLst>
            </a:pPr>
            <a:endParaRPr lang="en-US" sz="2200" dirty="0" smtClean="0">
              <a:sym typeface="Symbol"/>
            </a:endParaRPr>
          </a:p>
          <a:p>
            <a:pPr marL="822325" lvl="2" indent="-365125" eaLnBrk="0" hangingPunct="0">
              <a:spcBef>
                <a:spcPts val="400"/>
              </a:spcBef>
              <a:buFont typeface="Arial" pitchFamily="34" charset="0"/>
              <a:buChar char="•"/>
              <a:tabLst>
                <a:tab pos="365125" algn="l"/>
              </a:tabLst>
            </a:pPr>
            <a:r>
              <a:rPr lang="en-US" sz="2200" dirty="0" smtClean="0">
                <a:sym typeface="Symbol"/>
              </a:rPr>
              <a:t>e-bunch (</a:t>
            </a:r>
            <a:r>
              <a:rPr lang="en-US" sz="2200" dirty="0" err="1" smtClean="0">
                <a:sym typeface="Symbol"/>
              </a:rPr>
              <a:t>longit</a:t>
            </a:r>
            <a:r>
              <a:rPr lang="en-US" sz="2200" dirty="0" smtClean="0">
                <a:sym typeface="Symbol"/>
              </a:rPr>
              <a:t>. or </a:t>
            </a:r>
            <a:r>
              <a:rPr lang="en-US" sz="2200" dirty="0" err="1" smtClean="0">
                <a:sym typeface="Symbol"/>
              </a:rPr>
              <a:t>transv</a:t>
            </a:r>
            <a:r>
              <a:rPr lang="en-US" sz="2200" dirty="0" smtClean="0">
                <a:sym typeface="Symbol"/>
              </a:rPr>
              <a:t>. shape?)</a:t>
            </a:r>
            <a:endParaRPr lang="en-US" sz="2200" baseline="-25000" dirty="0" smtClean="0">
              <a:solidFill>
                <a:srgbClr val="FF0000"/>
              </a:solidFill>
              <a:sym typeface="Symbol"/>
            </a:endParaRPr>
          </a:p>
        </p:txBody>
      </p:sp>
      <p:pic>
        <p:nvPicPr>
          <p:cNvPr id="145411" name="Picture 3" descr="C:\Dokumente und Einstellungen\kaluza\Desktop\PlasmaWave_JETI.jpg"/>
          <p:cNvPicPr>
            <a:picLocks noChangeAspect="1" noChangeArrowheads="1"/>
          </p:cNvPicPr>
          <p:nvPr/>
        </p:nvPicPr>
        <p:blipFill>
          <a:blip r:embed="rId4" cstate="print">
            <a:lum bright="30000" contrast="40000"/>
          </a:blip>
          <a:srcRect l="44480" t="8771" b="17801"/>
          <a:stretch>
            <a:fillRect/>
          </a:stretch>
        </p:blipFill>
        <p:spPr bwMode="auto">
          <a:xfrm>
            <a:off x="971600" y="3405471"/>
            <a:ext cx="4219520" cy="2807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60BA2BA8-2C03-4169-BCDF-D8D3906B1795}" type="slidenum">
              <a:rPr lang="de-DE" smtClean="0">
                <a:solidFill>
                  <a:prstClr val="black"/>
                </a:solidFill>
                <a:ea typeface="ＭＳ Ｐゴシック"/>
              </a:rPr>
              <a:pPr defTabSz="457200">
                <a:defRPr/>
              </a:pPr>
              <a:t>34</a:t>
            </a:fld>
            <a:endParaRPr lang="de-DE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4" name="Inhaltsplatzhalter 1"/>
          <p:cNvSpPr txBox="1">
            <a:spLocks/>
          </p:cNvSpPr>
          <p:nvPr/>
        </p:nvSpPr>
        <p:spPr>
          <a:xfrm>
            <a:off x="611560" y="1600200"/>
            <a:ext cx="7920880" cy="3340968"/>
          </a:xfrm>
          <a:prstGeom prst="rect">
            <a:avLst/>
          </a:prstGeom>
        </p:spPr>
        <p:txBody>
          <a:bodyPr/>
          <a:lstStyle/>
          <a:p>
            <a:pPr lvl="0" defTabSz="4572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ea typeface="ＭＳ Ｐゴシック" charset="-128"/>
                <a:cs typeface="ＭＳ Ｐゴシック"/>
              </a:rPr>
              <a:t>Particle acceleration with lasers</a:t>
            </a:r>
          </a:p>
          <a:p>
            <a:pPr marL="360363" lvl="0" indent="-360363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ea typeface="ＭＳ Ｐゴシック" charset="-128"/>
                <a:cs typeface="ＭＳ Ｐゴシック"/>
              </a:rPr>
              <a:t>Motivation: machine size and specific applications in contrast to conventional particle accelerators.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/>
              </a:rPr>
              <a:t>Laser-driven electron acceleration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  <a:ea typeface="ＭＳ Ｐゴシック" charset="-128"/>
              <a:cs typeface="ＭＳ Ｐゴシック"/>
            </a:endParaRPr>
          </a:p>
          <a:p>
            <a:pPr marL="360363" indent="-360363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ea typeface="ＭＳ Ｐゴシック" charset="-128"/>
                <a:cs typeface="ＭＳ Ｐゴシック"/>
              </a:rPr>
              <a:t>Laser-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  <a:ea typeface="ＭＳ Ｐゴシック" charset="-128"/>
                <a:cs typeface="ＭＳ Ｐゴシック"/>
              </a:rPr>
              <a:t>wakefield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ea typeface="ＭＳ Ｐゴシック" charset="-128"/>
                <a:cs typeface="ＭＳ Ｐゴシック"/>
              </a:rPr>
              <a:t> acceleration: towards ultra-short, </a:t>
            </a:r>
            <a:br>
              <a:rPr lang="en-US" sz="2400" dirty="0" smtClean="0">
                <a:solidFill>
                  <a:schemeClr val="bg1">
                    <a:lumMod val="65000"/>
                  </a:schemeClr>
                </a:solidFill>
                <a:ea typeface="ＭＳ Ｐゴシック" charset="-128"/>
                <a:cs typeface="ＭＳ Ｐゴシック"/>
              </a:rPr>
            </a:b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ea typeface="ＭＳ Ｐゴシック" charset="-128"/>
                <a:cs typeface="ＭＳ Ｐゴシック"/>
              </a:rPr>
              <a:t>quasi-monoenergetic GeV electron bunches,</a:t>
            </a:r>
          </a:p>
          <a:p>
            <a:pPr marL="360363" indent="-360363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ea typeface="ＭＳ Ｐゴシック" charset="-128"/>
                <a:cs typeface="ＭＳ Ｐゴシック"/>
              </a:rPr>
              <a:t>Visualization of accelerating plasma structure and acceleration fields.</a:t>
            </a:r>
          </a:p>
          <a:p>
            <a:pPr marL="360363" lvl="0" indent="-360363" defTabSz="4572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dirty="0" smtClean="0">
                <a:ea typeface="ＭＳ Ｐゴシック" charset="-128"/>
                <a:cs typeface="ＭＳ Ｐゴシック"/>
              </a:rPr>
              <a:t>Summary</a:t>
            </a:r>
            <a:endParaRPr lang="en-US" sz="2400" dirty="0" smtClean="0">
              <a:ea typeface="ＭＳ Ｐゴシック" charset="-128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Inhaltsplatzhalter 1"/>
          <p:cNvSpPr txBox="1">
            <a:spLocks/>
          </p:cNvSpPr>
          <p:nvPr/>
        </p:nvSpPr>
        <p:spPr>
          <a:xfrm>
            <a:off x="22796" y="1672208"/>
            <a:ext cx="9073008" cy="334096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/>
              </a:rPr>
              <a:t>Laser-driven electron acceleration</a:t>
            </a:r>
          </a:p>
          <a:p>
            <a:pPr marL="360363" lvl="0" indent="-360363" defTabSz="4572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a typeface="ＭＳ Ｐゴシック" charset="-128"/>
                <a:cs typeface="ＭＳ Ｐゴシック"/>
              </a:rPr>
              <a:t>Ultra-short </a:t>
            </a:r>
            <a:r>
              <a:rPr lang="en-US" sz="2400" dirty="0" smtClean="0">
                <a:ea typeface="ＭＳ Ｐゴシック" charset="-128"/>
                <a:cs typeface="ＭＳ Ｐゴシック"/>
                <a:sym typeface="Symbol"/>
              </a:rPr>
              <a:t></a:t>
            </a:r>
            <a:r>
              <a:rPr lang="en-US" sz="2400" baseline="-25000" dirty="0" smtClean="0">
                <a:ea typeface="ＭＳ Ｐゴシック" charset="-128"/>
                <a:cs typeface="ＭＳ Ｐゴシック"/>
                <a:sym typeface="Symbol"/>
              </a:rPr>
              <a:t>bunch</a:t>
            </a:r>
            <a:r>
              <a:rPr lang="en-US" sz="2400" dirty="0" smtClean="0">
                <a:ea typeface="ＭＳ Ｐゴシック" charset="-128"/>
                <a:cs typeface="ＭＳ Ｐゴシック"/>
                <a:sym typeface="Symbol"/>
              </a:rPr>
              <a:t> = (</a:t>
            </a:r>
            <a:r>
              <a:rPr lang="en-US" sz="2400" dirty="0" smtClean="0">
                <a:ea typeface="ＭＳ Ｐゴシック" charset="-128"/>
                <a:cs typeface="ＭＳ Ｐゴシック"/>
              </a:rPr>
              <a:t>6.0</a:t>
            </a:r>
            <a:r>
              <a:rPr lang="en-US" sz="2400" dirty="0" smtClean="0">
                <a:ea typeface="ＭＳ Ｐゴシック" charset="-128"/>
                <a:cs typeface="ＭＳ Ｐゴシック"/>
                <a:sym typeface="Symbol"/>
              </a:rPr>
              <a:t>2.0)</a:t>
            </a:r>
            <a:r>
              <a:rPr lang="en-US" sz="2400" dirty="0" smtClean="0">
                <a:ea typeface="ＭＳ Ｐゴシック" charset="-128"/>
                <a:cs typeface="ＭＳ Ｐゴシック"/>
              </a:rPr>
              <a:t> </a:t>
            </a:r>
            <a:r>
              <a:rPr lang="en-US" sz="2400" dirty="0" err="1" smtClean="0">
                <a:ea typeface="ＭＳ Ｐゴシック" charset="-128"/>
                <a:cs typeface="ＭＳ Ｐゴシック"/>
              </a:rPr>
              <a:t>fs</a:t>
            </a:r>
            <a:r>
              <a:rPr lang="en-US" sz="2400" dirty="0" smtClean="0">
                <a:ea typeface="ＭＳ Ｐゴシック" charset="-128"/>
                <a:cs typeface="ＭＳ Ｐゴシック"/>
              </a:rPr>
              <a:t>, quasi-monoenergetic </a:t>
            </a:r>
            <a:br>
              <a:rPr lang="en-US" sz="2400" dirty="0" smtClean="0">
                <a:ea typeface="ＭＳ Ｐゴシック" charset="-128"/>
                <a:cs typeface="ＭＳ Ｐゴシック"/>
              </a:rPr>
            </a:br>
            <a:r>
              <a:rPr lang="en-US" sz="2400" dirty="0" smtClean="0">
                <a:ea typeface="ＭＳ Ｐゴシック" charset="-128"/>
                <a:cs typeface="ＭＳ Ｐゴシック"/>
              </a:rPr>
              <a:t>(</a:t>
            </a:r>
            <a:r>
              <a:rPr lang="en-US" sz="2400" dirty="0" smtClean="0">
                <a:ea typeface="ＭＳ Ｐゴシック" charset="-128"/>
                <a:cs typeface="ＭＳ Ｐゴシック"/>
                <a:sym typeface="Symbol"/>
              </a:rPr>
              <a:t>E/E ~ few %), high-energy (</a:t>
            </a:r>
            <a:r>
              <a:rPr lang="en-US" sz="2400" dirty="0" smtClean="0">
                <a:ea typeface="ＭＳ Ｐゴシック" charset="-128"/>
                <a:cs typeface="ＭＳ Ｐゴシック"/>
              </a:rPr>
              <a:t>E ~ 1GeV) </a:t>
            </a:r>
            <a:r>
              <a:rPr lang="en-US" sz="2400" dirty="0" smtClean="0">
                <a:ea typeface="ＭＳ Ｐゴシック" charset="-128"/>
                <a:cs typeface="ＭＳ Ｐゴシック"/>
                <a:sym typeface="Symbol"/>
              </a:rPr>
              <a:t>electron </a:t>
            </a:r>
            <a:r>
              <a:rPr lang="en-US" sz="2400" dirty="0" smtClean="0">
                <a:ea typeface="ＭＳ Ｐゴシック" charset="-128"/>
                <a:cs typeface="ＭＳ Ｐゴシック"/>
              </a:rPr>
              <a:t>pulses </a:t>
            </a:r>
            <a:br>
              <a:rPr lang="en-US" sz="2400" dirty="0" smtClean="0">
                <a:ea typeface="ＭＳ Ｐゴシック" charset="-128"/>
                <a:cs typeface="ＭＳ Ｐゴシック"/>
              </a:rPr>
            </a:br>
            <a:r>
              <a:rPr lang="en-US" sz="2400" dirty="0" smtClean="0">
                <a:ea typeface="ＭＳ Ｐゴシック" charset="-128"/>
                <a:cs typeface="ＭＳ Ｐゴシック"/>
              </a:rPr>
              <a:t>now available in university-scale labs,</a:t>
            </a:r>
          </a:p>
          <a:p>
            <a:pPr marL="360363" marR="0" lvl="0" indent="-360363" algn="l" defTabSz="4572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ea typeface="ＭＳ Ｐゴシック" charset="-128"/>
                <a:cs typeface="ＭＳ Ｐゴシック"/>
              </a:rPr>
              <a:t>suitable optical diagnostics allow insight and improvement of  acceleration process.</a:t>
            </a:r>
          </a:p>
          <a:p>
            <a:pPr marL="360363" marR="0" lvl="0" indent="-360363" algn="l" defTabSz="4572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ea typeface="ＭＳ Ｐゴシック" charset="-128"/>
                <a:cs typeface="ＭＳ Ｐゴシック"/>
              </a:rPr>
              <a:t>probing with sub-main-pulse duration becomes possible: visualize internal structure (density or energy distribution) of electron bunch</a:t>
            </a:r>
          </a:p>
          <a:p>
            <a:pPr marL="360363" indent="-360363" defTabSz="457200" eaLnBrk="0" fontAlgn="base" hangingPunct="0"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2400" b="1" dirty="0" smtClean="0">
                <a:ea typeface="ＭＳ Ｐゴシック" charset="-128"/>
                <a:cs typeface="ＭＳ Ｐゴシック"/>
              </a:rPr>
              <a:t>Applications start to become realistic!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/>
            </a:endParaRPr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8532440" y="6203404"/>
            <a:ext cx="504056" cy="457200"/>
          </a:xfrm>
        </p:spPr>
        <p:txBody>
          <a:bodyPr/>
          <a:lstStyle/>
          <a:p>
            <a:pPr defTabSz="457200">
              <a:defRPr/>
            </a:pPr>
            <a:fld id="{60BA2BA8-2C03-4169-BCDF-D8D3906B1795}" type="slidenum">
              <a:rPr lang="en-US" smtClean="0">
                <a:solidFill>
                  <a:prstClr val="black"/>
                </a:solidFill>
                <a:ea typeface="ＭＳ Ｐゴシック"/>
              </a:rPr>
              <a:pPr defTabSz="457200">
                <a:defRPr/>
              </a:pPr>
              <a:t>35</a:t>
            </a:fld>
            <a:endParaRPr lang="en-US" dirty="0">
              <a:solidFill>
                <a:prstClr val="black"/>
              </a:solidFill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 txBox="1">
            <a:spLocks/>
          </p:cNvSpPr>
          <p:nvPr/>
        </p:nvSpPr>
        <p:spPr>
          <a:xfrm>
            <a:off x="84512" y="103999"/>
            <a:ext cx="8964488" cy="7327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/>
              </a:rPr>
              <a:t>Thanks</a:t>
            </a:r>
            <a:r>
              <a:rPr kumimoji="0" lang="de-DE" sz="3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/>
              </a:rPr>
              <a:t> </a:t>
            </a:r>
            <a:r>
              <a:rPr kumimoji="0" lang="de-DE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/>
              </a:rPr>
              <a:t>to</a:t>
            </a:r>
            <a:r>
              <a:rPr kumimoji="0" lang="de-DE" sz="3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/>
              </a:rPr>
              <a:t> all </a:t>
            </a:r>
            <a:r>
              <a:rPr kumimoji="0" lang="de-DE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/>
              </a:rPr>
              <a:t>C</a:t>
            </a:r>
            <a:r>
              <a:rPr kumimoji="0" lang="de-DE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/>
              </a:rPr>
              <a:t>ollaborators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/>
            </a:endParaRPr>
          </a:p>
        </p:txBody>
      </p:sp>
      <p:sp>
        <p:nvSpPr>
          <p:cNvPr id="14" name="Foliennummernplatzhalter 2"/>
          <p:cNvSpPr txBox="1">
            <a:spLocks/>
          </p:cNvSpPr>
          <p:nvPr/>
        </p:nvSpPr>
        <p:spPr>
          <a:xfrm>
            <a:off x="8532440" y="6203404"/>
            <a:ext cx="504056" cy="4572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2BA8-2C03-4169-BCDF-D8D3906B1795}" type="slidenum">
              <a:rPr kumimoji="0" lang="de-D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/>
              <a:cs typeface="+mn-cs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1475656" y="954440"/>
            <a:ext cx="762934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  <a:spcAft>
                <a:spcPct val="20000"/>
              </a:spcAft>
            </a:pPr>
            <a:r>
              <a:rPr lang="de-DE" sz="1700" dirty="0" smtClean="0"/>
              <a:t>A. </a:t>
            </a:r>
            <a:r>
              <a:rPr lang="de-DE" sz="1700" dirty="0" err="1" smtClean="0"/>
              <a:t>Sävert</a:t>
            </a:r>
            <a:r>
              <a:rPr lang="de-DE" sz="1700" dirty="0" smtClean="0"/>
              <a:t>, M. Nicolai, O. Jäckel, M. Schwab M. Reuter, H.-P. </a:t>
            </a:r>
            <a:r>
              <a:rPr lang="de-DE" sz="1700" dirty="0" err="1" smtClean="0"/>
              <a:t>Schlenvoigt</a:t>
            </a:r>
            <a:r>
              <a:rPr lang="de-DE" sz="1700" dirty="0" smtClean="0"/>
              <a:t>, </a:t>
            </a:r>
            <a:br>
              <a:rPr lang="de-DE" sz="1700" dirty="0" smtClean="0"/>
            </a:br>
            <a:r>
              <a:rPr lang="de-DE" sz="1700" dirty="0" smtClean="0"/>
              <a:t>J. </a:t>
            </a:r>
            <a:r>
              <a:rPr lang="de-DE" sz="1700" dirty="0" err="1" smtClean="0"/>
              <a:t>Polz</a:t>
            </a:r>
            <a:r>
              <a:rPr lang="de-DE" sz="1700" dirty="0" smtClean="0"/>
              <a:t>, T. Rinck, M. Hornung, S. Keppler, R. Bödefeld, M. </a:t>
            </a:r>
            <a:r>
              <a:rPr lang="de-DE" sz="1700" dirty="0" err="1" smtClean="0"/>
              <a:t>Hellwing</a:t>
            </a:r>
            <a:r>
              <a:rPr lang="de-DE" sz="1700" dirty="0" smtClean="0"/>
              <a:t>, </a:t>
            </a:r>
            <a:br>
              <a:rPr lang="de-DE" sz="1700" dirty="0" smtClean="0"/>
            </a:br>
            <a:r>
              <a:rPr lang="de-DE" sz="1700" dirty="0" smtClean="0"/>
              <a:t>A. Kessler, H. Liebetrau, J. Hein, F. </a:t>
            </a:r>
            <a:r>
              <a:rPr lang="de-DE" sz="1700" dirty="0" err="1" smtClean="0"/>
              <a:t>Schorcht</a:t>
            </a:r>
            <a:r>
              <a:rPr lang="de-DE" sz="1700" dirty="0" smtClean="0"/>
              <a:t>, P. </a:t>
            </a:r>
            <a:r>
              <a:rPr lang="de-DE" sz="1700" dirty="0" err="1" smtClean="0"/>
              <a:t>Mämpel</a:t>
            </a:r>
            <a:r>
              <a:rPr lang="de-DE" sz="1700" dirty="0" smtClean="0"/>
              <a:t>, H. </a:t>
            </a:r>
            <a:r>
              <a:rPr lang="de-DE" sz="1700" dirty="0" err="1" smtClean="0"/>
              <a:t>Schwoerer</a:t>
            </a:r>
            <a:r>
              <a:rPr lang="de-DE" sz="1700" dirty="0" smtClean="0"/>
              <a:t>, </a:t>
            </a:r>
            <a:br>
              <a:rPr lang="de-DE" sz="1700" dirty="0" smtClean="0"/>
            </a:br>
            <a:r>
              <a:rPr lang="de-DE" sz="1700" dirty="0" smtClean="0"/>
              <a:t>B. </a:t>
            </a:r>
            <a:r>
              <a:rPr lang="de-DE" sz="1700" dirty="0" err="1" smtClean="0"/>
              <a:t>Beleites</a:t>
            </a:r>
            <a:r>
              <a:rPr lang="de-DE" sz="1700" dirty="0" smtClean="0"/>
              <a:t>, F. Ronneberger, C. Spielmann, T. Stöhlker, G.G. Paulus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1400" dirty="0" smtClean="0"/>
              <a:t>Institute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Optics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Quantum Electronics, Friedrich-Schiller-University Jena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br>
              <a:rPr lang="de-DE" sz="1400" dirty="0" smtClean="0"/>
            </a:br>
            <a:r>
              <a:rPr lang="de-DE" sz="1400" dirty="0" smtClean="0"/>
              <a:t>Helmholtz-Institute Jena</a:t>
            </a:r>
          </a:p>
          <a:p>
            <a:pPr>
              <a:lnSpc>
                <a:spcPct val="130000"/>
              </a:lnSpc>
              <a:spcAft>
                <a:spcPct val="20000"/>
              </a:spcAft>
            </a:pPr>
            <a:r>
              <a:rPr lang="de-DE" sz="1700" dirty="0" smtClean="0"/>
              <a:t/>
            </a:r>
            <a:br>
              <a:rPr lang="de-DE" sz="1700" dirty="0" smtClean="0"/>
            </a:b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700" dirty="0" smtClean="0"/>
              <a:t>A. Buck, K. Schmid, C.M.S. Sears, J.M. </a:t>
            </a:r>
            <a:r>
              <a:rPr lang="de-DE" sz="1700" dirty="0" err="1" smtClean="0"/>
              <a:t>Mikhailowa</a:t>
            </a:r>
            <a:r>
              <a:rPr lang="de-DE" sz="1700" dirty="0" smtClean="0"/>
              <a:t>, F. </a:t>
            </a:r>
            <a:r>
              <a:rPr lang="de-DE" sz="1700" dirty="0" err="1" smtClean="0"/>
              <a:t>Krausz</a:t>
            </a:r>
            <a:r>
              <a:rPr lang="de-DE" sz="1700" dirty="0" smtClean="0"/>
              <a:t>, L. </a:t>
            </a:r>
            <a:r>
              <a:rPr lang="de-DE" sz="1700" dirty="0" err="1" smtClean="0"/>
              <a:t>Veisz</a:t>
            </a:r>
            <a:r>
              <a:rPr lang="de-DE" sz="1900" dirty="0" smtClean="0"/>
              <a:t/>
            </a:r>
            <a:br>
              <a:rPr lang="de-DE" sz="1900" dirty="0" smtClean="0"/>
            </a:br>
            <a:r>
              <a:rPr lang="de-DE" sz="1400" dirty="0" smtClean="0"/>
              <a:t>Max-Planck-Institute </a:t>
            </a:r>
            <a:r>
              <a:rPr lang="de-DE" sz="1400" dirty="0" err="1" smtClean="0"/>
              <a:t>of</a:t>
            </a:r>
            <a:r>
              <a:rPr lang="de-DE" sz="1400" dirty="0" smtClean="0"/>
              <a:t> Quantum </a:t>
            </a:r>
            <a:r>
              <a:rPr lang="de-DE" sz="1400" dirty="0" err="1" smtClean="0"/>
              <a:t>Optics</a:t>
            </a:r>
            <a:r>
              <a:rPr lang="de-DE" sz="1400" dirty="0" smtClean="0"/>
              <a:t>, Garching</a:t>
            </a:r>
            <a:br>
              <a:rPr lang="de-DE" sz="1400" dirty="0" smtClean="0"/>
            </a:br>
            <a:endParaRPr lang="de-DE" sz="500" dirty="0" smtClean="0"/>
          </a:p>
          <a:p>
            <a:pPr>
              <a:lnSpc>
                <a:spcPct val="130000"/>
              </a:lnSpc>
              <a:spcAft>
                <a:spcPct val="20000"/>
              </a:spcAft>
            </a:pPr>
            <a:r>
              <a:rPr lang="de-DE" sz="1700" dirty="0" smtClean="0"/>
              <a:t>S.P.D. </a:t>
            </a:r>
            <a:r>
              <a:rPr lang="de-DE" sz="1700" dirty="0" err="1" smtClean="0"/>
              <a:t>Mangles</a:t>
            </a:r>
            <a:r>
              <a:rPr lang="de-DE" sz="1700" dirty="0" smtClean="0"/>
              <a:t>, A. E. </a:t>
            </a:r>
            <a:r>
              <a:rPr lang="de-DE" sz="1700" dirty="0" err="1" smtClean="0"/>
              <a:t>Dangor</a:t>
            </a:r>
            <a:r>
              <a:rPr lang="de-DE" sz="1700" dirty="0" smtClean="0"/>
              <a:t>, Z. </a:t>
            </a:r>
            <a:r>
              <a:rPr lang="de-DE" sz="1700" dirty="0" err="1" smtClean="0"/>
              <a:t>Najmudin</a:t>
            </a:r>
            <a:r>
              <a:rPr lang="de-DE" sz="1900" dirty="0" smtClean="0"/>
              <a:t> </a:t>
            </a:r>
            <a:br>
              <a:rPr lang="de-DE" sz="1900" dirty="0" smtClean="0"/>
            </a:br>
            <a:r>
              <a:rPr lang="de-DE" sz="1400" dirty="0" smtClean="0"/>
              <a:t>Imperial College London, UK</a:t>
            </a:r>
            <a:br>
              <a:rPr lang="de-DE" sz="1400" dirty="0" smtClean="0"/>
            </a:br>
            <a:r>
              <a:rPr lang="de-DE" sz="1700" dirty="0" err="1" smtClean="0"/>
              <a:t>A.G.R.Thomas</a:t>
            </a:r>
            <a:r>
              <a:rPr lang="de-DE" sz="1700" dirty="0" smtClean="0"/>
              <a:t>, Z. He, K. </a:t>
            </a:r>
            <a:r>
              <a:rPr lang="de-DE" sz="1700" dirty="0" err="1" smtClean="0"/>
              <a:t>Krushelnick</a:t>
            </a:r>
            <a:r>
              <a:rPr lang="de-DE" sz="1900" dirty="0" smtClean="0"/>
              <a:t/>
            </a:r>
            <a:br>
              <a:rPr lang="de-DE" sz="1900" dirty="0" smtClean="0"/>
            </a:br>
            <a:r>
              <a:rPr lang="de-DE" sz="1400" dirty="0" smtClean="0"/>
              <a:t>Center </a:t>
            </a:r>
            <a:r>
              <a:rPr lang="de-DE" sz="1400" dirty="0" err="1" smtClean="0"/>
              <a:t>for</a:t>
            </a:r>
            <a:r>
              <a:rPr lang="de-DE" sz="1400" dirty="0" smtClean="0"/>
              <a:t> Ultrafast Optical Science, Michigan, US</a:t>
            </a:r>
          </a:p>
        </p:txBody>
      </p:sp>
      <p:pic>
        <p:nvPicPr>
          <p:cNvPr id="15" name="Picture 41" descr="IOQ Logo2_2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640" y="1068192"/>
            <a:ext cx="1224000" cy="39621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8" y="4391608"/>
            <a:ext cx="1440160" cy="37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8"/>
          <p:cNvPicPr>
            <a:picLocks noChangeAspect="1" noChangeArrowheads="1"/>
          </p:cNvPicPr>
          <p:nvPr/>
        </p:nvPicPr>
        <p:blipFill>
          <a:blip r:embed="rId5" cstate="print"/>
          <a:srcRect t="53190" b="14912"/>
          <a:stretch>
            <a:fillRect/>
          </a:stretch>
        </p:blipFill>
        <p:spPr bwMode="auto">
          <a:xfrm>
            <a:off x="288082" y="5047969"/>
            <a:ext cx="827534" cy="61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5" descr="D:\scratch\mpq-logo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573016"/>
            <a:ext cx="480189" cy="684089"/>
          </a:xfrm>
          <a:prstGeom prst="rect">
            <a:avLst/>
          </a:prstGeom>
          <a:noFill/>
        </p:spPr>
      </p:pic>
      <p:pic>
        <p:nvPicPr>
          <p:cNvPr id="19" name="Picture 5" descr="uni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8888" y="1617752"/>
            <a:ext cx="869950" cy="1020763"/>
          </a:xfrm>
          <a:prstGeom prst="rect">
            <a:avLst/>
          </a:prstGeom>
          <a:noFill/>
        </p:spPr>
      </p:pic>
      <p:pic>
        <p:nvPicPr>
          <p:cNvPr id="20" name="Picture 2" descr="C:\Dokumente und Einstellungen\kaluza\Desktop\HI-Jena_200911\Logos\HG_Institut_Jena_RG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8944" y="2755536"/>
            <a:ext cx="1036800" cy="518400"/>
          </a:xfrm>
          <a:prstGeom prst="rect">
            <a:avLst/>
          </a:prstGeom>
          <a:noFill/>
        </p:spPr>
      </p:pic>
      <p:pic>
        <p:nvPicPr>
          <p:cNvPr id="22" name="Bild 3" descr="E:\Archiv\Andreas\_Veröffentlichungen&amp;Vorträge\Vorträge\120300_ThürWerkstofftag_ALASKA\logo_esf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10676" y="5864100"/>
            <a:ext cx="157890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 descr="BMB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992" y="5877352"/>
            <a:ext cx="1489315" cy="720000"/>
          </a:xfrm>
          <a:prstGeom prst="rect">
            <a:avLst/>
          </a:prstGeom>
          <a:noFill/>
        </p:spPr>
      </p:pic>
      <p:pic>
        <p:nvPicPr>
          <p:cNvPr id="24" name="Picture 10" descr="ultraoptics_30040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75656" y="5848776"/>
            <a:ext cx="699535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D:\Physics\Jena\Logos\ultraOpticsLogo\ZIK_gros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95736" y="5884058"/>
            <a:ext cx="1633920" cy="66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1"/>
          <p:cNvSpPr txBox="1">
            <a:spLocks/>
          </p:cNvSpPr>
          <p:nvPr/>
        </p:nvSpPr>
        <p:spPr>
          <a:xfrm>
            <a:off x="3419872" y="1052736"/>
            <a:ext cx="5724128" cy="334096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/>
              </a:rPr>
              <a:t>High-energy particle accelerators</a:t>
            </a:r>
          </a:p>
          <a:p>
            <a:pPr marL="182563" marR="0" lvl="0" indent="-182563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/>
              </a:rPr>
              <a:t>for protons, </a:t>
            </a:r>
          </a:p>
          <a:p>
            <a:pPr marL="182563" marR="0" lvl="0" indent="-182563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/>
              </a:rPr>
              <a:t>heavy ions,</a:t>
            </a:r>
          </a:p>
          <a:p>
            <a:pPr marL="182563" marR="0" lvl="0" indent="-182563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dirty="0" smtClean="0">
                <a:ea typeface="ＭＳ Ｐゴシック" charset="-128"/>
                <a:cs typeface="ＭＳ Ｐゴシック"/>
              </a:rPr>
              <a:t>electron </a:t>
            </a:r>
            <a:r>
              <a:rPr lang="en-US" sz="2400" b="1" dirty="0" err="1" smtClean="0">
                <a:ea typeface="ＭＳ Ｐゴシック" charset="-128"/>
                <a:cs typeface="ＭＳ Ｐゴシック"/>
              </a:rPr>
              <a:t>linacs</a:t>
            </a:r>
            <a:r>
              <a:rPr lang="en-US" sz="2400" b="1" dirty="0" smtClean="0">
                <a:ea typeface="ＭＳ Ｐゴシック" charset="-128"/>
                <a:cs typeface="ＭＳ Ｐゴシック"/>
              </a:rPr>
              <a:t>,</a:t>
            </a:r>
          </a:p>
          <a:p>
            <a:pPr marL="182563" marR="0" lvl="0" indent="-182563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/>
              </a:rPr>
              <a:t>electron synchrotrons,</a:t>
            </a:r>
          </a:p>
          <a:p>
            <a:pPr marL="182563" marR="0" lvl="0" indent="-182563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b="1" dirty="0" smtClean="0">
              <a:ea typeface="ＭＳ Ｐゴシック" charset="-128"/>
              <a:cs typeface="ＭＳ Ｐゴシック"/>
            </a:endParaRPr>
          </a:p>
          <a:p>
            <a:pPr marL="182563" marR="0" lvl="0" indent="-182563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/>
            </a:endParaRPr>
          </a:p>
          <a:p>
            <a:pPr marR="0" lvl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/>
              </a:rPr>
              <a:t>are large because of limited acceleration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/>
              </a:rPr>
              <a:t>field strength:</a:t>
            </a:r>
          </a:p>
          <a:p>
            <a:pPr marR="0" lvl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b="1" dirty="0" smtClean="0">
                <a:ea typeface="ＭＳ Ｐゴシック" charset="-128"/>
                <a:cs typeface="ＭＳ Ｐゴシック"/>
              </a:rPr>
              <a:t>avoid break-through or </a:t>
            </a:r>
            <a:r>
              <a:rPr lang="en-US" sz="2400" b="1" dirty="0" smtClean="0">
                <a:solidFill>
                  <a:srgbClr val="FF0000"/>
                </a:solidFill>
                <a:ea typeface="ＭＳ Ｐゴシック" charset="-128"/>
                <a:cs typeface="ＭＳ Ｐゴシック"/>
              </a:rPr>
              <a:t>ionization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/>
                <a:sym typeface="Symbol"/>
              </a:rPr>
              <a:t> use fully ionized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/>
                <a:sym typeface="Symbol"/>
              </a:rPr>
              <a:t>laser-generated plasma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/>
                <a:sym typeface="Symbol"/>
              </a:rPr>
              <a:t>as acceleration medium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/>
            </a:endParaRPr>
          </a:p>
          <a:p>
            <a:pPr marL="360363" lvl="0" indent="-360363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2400" baseline="0" dirty="0" smtClean="0">
              <a:ea typeface="ＭＳ Ｐゴシック" charset="-128"/>
              <a:cs typeface="ＭＳ Ｐゴシック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3492320" y="1916832"/>
            <a:ext cx="3960000" cy="2661120"/>
            <a:chOff x="179512" y="1097234"/>
            <a:chExt cx="3960000" cy="2661120"/>
          </a:xfrm>
        </p:grpSpPr>
        <p:pic>
          <p:nvPicPr>
            <p:cNvPr id="114690" name="Picture 2" descr="D:\Physics\Jena\Vorträge\Kolloquium_UniDortmund_2011\CER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1097234"/>
              <a:ext cx="3960000" cy="2661120"/>
            </a:xfrm>
            <a:prstGeom prst="rect">
              <a:avLst/>
            </a:prstGeom>
            <a:noFill/>
          </p:spPr>
        </p:pic>
        <p:sp>
          <p:nvSpPr>
            <p:cNvPr id="7" name="Textfeld 6"/>
            <p:cNvSpPr txBox="1"/>
            <p:nvPr/>
          </p:nvSpPr>
          <p:spPr>
            <a:xfrm>
              <a:off x="179512" y="1124744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CERN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3481908" y="2462758"/>
            <a:ext cx="3960000" cy="2360160"/>
            <a:chOff x="3481908" y="2462758"/>
            <a:chExt cx="3960000" cy="2360160"/>
          </a:xfrm>
        </p:grpSpPr>
        <p:pic>
          <p:nvPicPr>
            <p:cNvPr id="4" name="Picture 1" descr="D:\Physics\Jena\Vorträge\Kolloquium_UniDortmund_2011\1_GSI_Luftbild_klei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81908" y="2462758"/>
              <a:ext cx="3960000" cy="2360160"/>
            </a:xfrm>
            <a:prstGeom prst="rect">
              <a:avLst/>
            </a:prstGeom>
            <a:noFill/>
          </p:spPr>
        </p:pic>
        <p:sp>
          <p:nvSpPr>
            <p:cNvPr id="9" name="Textfeld 8"/>
            <p:cNvSpPr txBox="1"/>
            <p:nvPr/>
          </p:nvSpPr>
          <p:spPr>
            <a:xfrm>
              <a:off x="3514745" y="2564904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GSI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Particle Accelerators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60BA2BA8-2C03-4169-BCDF-D8D3906B1795}" type="slidenum">
              <a:rPr lang="de-DE" smtClean="0">
                <a:solidFill>
                  <a:prstClr val="black"/>
                </a:solidFill>
                <a:ea typeface="ＭＳ Ｐゴシック"/>
              </a:rPr>
              <a:pPr defTabSz="457200">
                <a:defRPr/>
              </a:pPr>
              <a:t>4</a:t>
            </a:fld>
            <a:endParaRPr lang="de-DE" dirty="0">
              <a:solidFill>
                <a:prstClr val="black"/>
              </a:solidFill>
              <a:ea typeface="ＭＳ Ｐゴシック"/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3492320" y="2996952"/>
            <a:ext cx="3960000" cy="2736304"/>
            <a:chOff x="4792960" y="1455051"/>
            <a:chExt cx="3960000" cy="2736304"/>
          </a:xfrm>
        </p:grpSpPr>
        <p:pic>
          <p:nvPicPr>
            <p:cNvPr id="114693" name="Picture 5" descr="D:\Physics\Jena\Vorträge\Kolloquium_UniDortmund_2011\luftbild_slac.jpg"/>
            <p:cNvPicPr>
              <a:picLocks noChangeAspect="1" noChangeArrowheads="1"/>
            </p:cNvPicPr>
            <p:nvPr/>
          </p:nvPicPr>
          <p:blipFill>
            <a:blip r:embed="rId5" cstate="print"/>
            <a:srcRect t="12809"/>
            <a:stretch>
              <a:fillRect/>
            </a:stretch>
          </p:blipFill>
          <p:spPr bwMode="auto">
            <a:xfrm>
              <a:off x="4792960" y="1455051"/>
              <a:ext cx="3960000" cy="2736304"/>
            </a:xfrm>
            <a:prstGeom prst="rect">
              <a:avLst/>
            </a:prstGeom>
            <a:noFill/>
          </p:spPr>
        </p:pic>
        <p:sp>
          <p:nvSpPr>
            <p:cNvPr id="8" name="Textfeld 7"/>
            <p:cNvSpPr txBox="1"/>
            <p:nvPr/>
          </p:nvSpPr>
          <p:spPr>
            <a:xfrm>
              <a:off x="4813429" y="1517767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SLAC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3492320" y="3573016"/>
            <a:ext cx="3960000" cy="2390943"/>
            <a:chOff x="179512" y="4077072"/>
            <a:chExt cx="3960000" cy="2390943"/>
          </a:xfrm>
        </p:grpSpPr>
        <p:pic>
          <p:nvPicPr>
            <p:cNvPr id="4097" name="Picture 1" descr="D:\Physics\Jena\Vorträge\Kolloquium_UniDortmund_2011\Aerial_July06_04.jpg"/>
            <p:cNvPicPr>
              <a:picLocks noChangeAspect="1" noChangeArrowheads="1"/>
            </p:cNvPicPr>
            <p:nvPr/>
          </p:nvPicPr>
          <p:blipFill>
            <a:blip r:embed="rId6" cstate="print"/>
            <a:srcRect l="16538" t="11264" r="3749" b="16649"/>
            <a:stretch>
              <a:fillRect/>
            </a:stretch>
          </p:blipFill>
          <p:spPr bwMode="auto">
            <a:xfrm>
              <a:off x="179512" y="4077072"/>
              <a:ext cx="3960000" cy="2390943"/>
            </a:xfrm>
            <a:prstGeom prst="rect">
              <a:avLst/>
            </a:prstGeom>
            <a:noFill/>
          </p:spPr>
        </p:pic>
        <p:sp>
          <p:nvSpPr>
            <p:cNvPr id="11" name="Textfeld 10"/>
            <p:cNvSpPr txBox="1"/>
            <p:nvPr/>
          </p:nvSpPr>
          <p:spPr>
            <a:xfrm>
              <a:off x="179512" y="4077072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Diamond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3518218" y="1484784"/>
            <a:ext cx="3862094" cy="2729595"/>
            <a:chOff x="5030386" y="3291693"/>
            <a:chExt cx="3862094" cy="2729595"/>
          </a:xfrm>
        </p:grpSpPr>
        <p:pic>
          <p:nvPicPr>
            <p:cNvPr id="114692" name="Picture 4" descr="D:\Physics\Jena\Vorträge\Kolloquium_UniDortmund_2011\DESY.jpe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30386" y="3291693"/>
              <a:ext cx="3862094" cy="2729595"/>
            </a:xfrm>
            <a:prstGeom prst="rect">
              <a:avLst/>
            </a:prstGeom>
            <a:noFill/>
          </p:spPr>
        </p:pic>
        <p:sp>
          <p:nvSpPr>
            <p:cNvPr id="19" name="Textfeld 18"/>
            <p:cNvSpPr txBox="1"/>
            <p:nvPr/>
          </p:nvSpPr>
          <p:spPr>
            <a:xfrm>
              <a:off x="8007429" y="5589240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DESY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3491880" y="1469286"/>
            <a:ext cx="4941283" cy="3903930"/>
            <a:chOff x="3491880" y="1484784"/>
            <a:chExt cx="4941283" cy="3903930"/>
          </a:xfrm>
        </p:grpSpPr>
        <p:pic>
          <p:nvPicPr>
            <p:cNvPr id="4098" name="Picture 2" descr="D:\Physics\Jena\Vorträge\Kolloquium_UniDortmund_2011\Picture01_KolloquiumDortmund_MalteKaluza_171011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91880" y="1484784"/>
              <a:ext cx="4941283" cy="3903930"/>
            </a:xfrm>
            <a:prstGeom prst="rect">
              <a:avLst/>
            </a:prstGeom>
            <a:noFill/>
          </p:spPr>
        </p:pic>
        <p:sp>
          <p:nvSpPr>
            <p:cNvPr id="23" name="Textfeld 22"/>
            <p:cNvSpPr txBox="1"/>
            <p:nvPr/>
          </p:nvSpPr>
          <p:spPr>
            <a:xfrm>
              <a:off x="7644437" y="4947374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JETI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0.10012 L -0.42309 -0.1826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" y="-14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-4.62428E-6 L -0.42187 -0.03098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" y="-1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3.06358E-6 L -0.42205 0.03375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" y="1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6.35838E-7 L -0.42136 0.11121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" y="55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Oscillations in a Plasma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60BA2BA8-2C03-4169-BCDF-D8D3906B1795}" type="slidenum">
              <a:rPr lang="de-DE" smtClean="0">
                <a:solidFill>
                  <a:prstClr val="black"/>
                </a:solidFill>
                <a:ea typeface="ＭＳ Ｐゴシック"/>
              </a:rPr>
              <a:pPr defTabSz="457200">
                <a:defRPr/>
              </a:pPr>
              <a:t>5</a:t>
            </a:fld>
            <a:endParaRPr lang="de-DE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6284969" y="1333500"/>
            <a:ext cx="159691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00B0F0"/>
                </a:solidFill>
              </a:rPr>
              <a:t>positive ions</a:t>
            </a:r>
            <a:br>
              <a:rPr lang="en-US" sz="2000" dirty="0" smtClean="0">
                <a:solidFill>
                  <a:srgbClr val="00B0F0"/>
                </a:solidFill>
              </a:rPr>
            </a:br>
            <a:r>
              <a:rPr lang="en-US" sz="2000" dirty="0" smtClean="0">
                <a:solidFill>
                  <a:srgbClr val="00B0F0"/>
                </a:solidFill>
              </a:rPr>
              <a:t>(immobile)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443832" y="1287463"/>
            <a:ext cx="22653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negative electrons</a:t>
            </a:r>
            <a:br>
              <a:rPr lang="en-US" sz="2000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>(mobile) 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15" name="Schwingung_08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62000" y="2564904"/>
            <a:ext cx="7620000" cy="1219200"/>
          </a:xfrm>
          <a:prstGeom prst="rect">
            <a:avLst/>
          </a:prstGeom>
        </p:spPr>
      </p:pic>
      <p:sp>
        <p:nvSpPr>
          <p:cNvPr id="16" name="Line 16"/>
          <p:cNvSpPr>
            <a:spLocks noChangeShapeType="1"/>
          </p:cNvSpPr>
          <p:nvPr/>
        </p:nvSpPr>
        <p:spPr bwMode="auto">
          <a:xfrm rot="10800000" flipV="1">
            <a:off x="1691680" y="2116138"/>
            <a:ext cx="308570" cy="448766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H="1">
            <a:off x="6012159" y="2073275"/>
            <a:ext cx="545803" cy="491629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rot="-21600000">
            <a:off x="7634289" y="2044700"/>
            <a:ext cx="178072" cy="520204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rot="-10800000" flipH="1" flipV="1">
            <a:off x="3008313" y="2087563"/>
            <a:ext cx="339551" cy="477341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Oscillations in a Plasma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60BA2BA8-2C03-4169-BCDF-D8D3906B1795}" type="slidenum">
              <a:rPr lang="en-US" smtClean="0">
                <a:solidFill>
                  <a:prstClr val="black"/>
                </a:solidFill>
                <a:ea typeface="ＭＳ Ｐゴシック"/>
              </a:rPr>
              <a:pPr defTabSz="457200">
                <a:defRPr/>
              </a:pPr>
              <a:t>6</a:t>
            </a:fld>
            <a:endParaRPr lang="en-US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6284969" y="1333500"/>
            <a:ext cx="159691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00B0F0"/>
                </a:solidFill>
              </a:rPr>
              <a:t>positive ions</a:t>
            </a:r>
            <a:br>
              <a:rPr lang="en-US" sz="2000" dirty="0" smtClean="0">
                <a:solidFill>
                  <a:srgbClr val="00B0F0"/>
                </a:solidFill>
              </a:rPr>
            </a:br>
            <a:r>
              <a:rPr lang="en-US" sz="2000" dirty="0" smtClean="0">
                <a:solidFill>
                  <a:srgbClr val="00B0F0"/>
                </a:solidFill>
              </a:rPr>
              <a:t>(immobile)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443832" y="1287463"/>
            <a:ext cx="22653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negative electrons</a:t>
            </a:r>
            <a:br>
              <a:rPr lang="en-US" sz="2000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>(mobile) 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 rot="10800000" flipV="1">
            <a:off x="1691680" y="2116138"/>
            <a:ext cx="308570" cy="448766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 flipH="1">
            <a:off x="6012159" y="2073275"/>
            <a:ext cx="545803" cy="491629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9" name="Line 18"/>
          <p:cNvSpPr>
            <a:spLocks noChangeShapeType="1"/>
          </p:cNvSpPr>
          <p:nvPr/>
        </p:nvSpPr>
        <p:spPr bwMode="auto">
          <a:xfrm rot="-21600000">
            <a:off x="7634289" y="2044700"/>
            <a:ext cx="178072" cy="520204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 rot="-10800000" flipH="1" flipV="1">
            <a:off x="3008313" y="2087563"/>
            <a:ext cx="339551" cy="477341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4360865" y="5123914"/>
            <a:ext cx="4915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/>
              <a:t>light can propagate (underdense plasma)</a:t>
            </a:r>
            <a:endParaRPr lang="en-US" sz="2000" i="0" dirty="0"/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4356100" y="4720193"/>
            <a:ext cx="43011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/>
              <a:t>light is reflected (</a:t>
            </a:r>
            <a:r>
              <a:rPr lang="en-US" sz="2000" i="0" dirty="0" err="1" smtClean="0"/>
              <a:t>overdense</a:t>
            </a:r>
            <a:r>
              <a:rPr lang="en-US" sz="2000" i="0" dirty="0" smtClean="0"/>
              <a:t> plasma)</a:t>
            </a:r>
            <a:endParaRPr lang="en-US" sz="2000" i="0" dirty="0"/>
          </a:p>
        </p:txBody>
      </p:sp>
      <p:pic>
        <p:nvPicPr>
          <p:cNvPr id="22" name="Schwingung_07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762000" y="2564904"/>
            <a:ext cx="7620000" cy="1219200"/>
          </a:xfrm>
          <a:prstGeom prst="rect">
            <a:avLst/>
          </a:prstGeom>
        </p:spPr>
      </p:pic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4339343" y="5798284"/>
            <a:ext cx="3530609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/>
              <a:t>refractive index of the plasma</a:t>
            </a:r>
            <a:endParaRPr lang="en-US" sz="2000" i="0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716088" y="4039815"/>
            <a:ext cx="2306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i="0" dirty="0" smtClean="0"/>
              <a:t>Plasma frequency:</a:t>
            </a:r>
            <a:endParaRPr lang="en-US" sz="2000" i="0" dirty="0"/>
          </a:p>
        </p:txBody>
      </p:sp>
      <p:pic>
        <p:nvPicPr>
          <p:cNvPr id="37" name="Grafik 3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4139951" y="3823711"/>
            <a:ext cx="2410968" cy="872109"/>
          </a:xfrm>
          <a:prstGeom prst="rect">
            <a:avLst/>
          </a:prstGeom>
        </p:spPr>
      </p:pic>
      <p:pic>
        <p:nvPicPr>
          <p:cNvPr id="38" name="Grafik 37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590300" y="4786479"/>
            <a:ext cx="1445514" cy="298704"/>
          </a:xfrm>
          <a:prstGeom prst="rect">
            <a:avLst/>
          </a:prstGeom>
        </p:spPr>
      </p:pic>
      <p:pic>
        <p:nvPicPr>
          <p:cNvPr id="39" name="Grafik 38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619671" y="5157192"/>
            <a:ext cx="1445514" cy="298704"/>
          </a:xfrm>
          <a:prstGeom prst="rect">
            <a:avLst/>
          </a:prstGeom>
        </p:spPr>
      </p:pic>
      <p:pic>
        <p:nvPicPr>
          <p:cNvPr id="41" name="Grafik 40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79512" y="5490944"/>
            <a:ext cx="3419094" cy="1064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5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Ultra-High Intensities?</a:t>
            </a:r>
            <a:endParaRPr lang="en-US" dirty="0"/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8532440" y="6203404"/>
            <a:ext cx="504056" cy="457200"/>
          </a:xfrm>
        </p:spPr>
        <p:txBody>
          <a:bodyPr/>
          <a:lstStyle/>
          <a:p>
            <a:pPr defTabSz="457200">
              <a:defRPr/>
            </a:pPr>
            <a:fld id="{60BA2BA8-2C03-4169-BCDF-D8D3906B1795}" type="slidenum">
              <a:rPr lang="en-US" smtClean="0">
                <a:solidFill>
                  <a:prstClr val="black"/>
                </a:solidFill>
                <a:ea typeface="ＭＳ Ｐゴシック"/>
              </a:rPr>
              <a:pPr defTabSz="457200">
                <a:defRPr/>
              </a:pPr>
              <a:t>7</a:t>
            </a:fld>
            <a:endParaRPr lang="en-US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244850" y="1023119"/>
            <a:ext cx="23033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I</a:t>
            </a:r>
            <a:r>
              <a:rPr lang="de-DE" sz="2400" b="1" i="0" baseline="-25000" dirty="0">
                <a:solidFill>
                  <a:srgbClr val="FF0000"/>
                </a:solidFill>
              </a:rPr>
              <a:t>L</a:t>
            </a:r>
            <a:r>
              <a:rPr lang="de-DE" sz="2400" b="1" dirty="0">
                <a:solidFill>
                  <a:srgbClr val="FF0000"/>
                </a:solidFill>
              </a:rPr>
              <a:t> </a:t>
            </a:r>
            <a:r>
              <a:rPr lang="de-DE" sz="2400" b="1" dirty="0" smtClean="0">
                <a:solidFill>
                  <a:srgbClr val="FF0000"/>
                </a:solidFill>
              </a:rPr>
              <a:t>~ </a:t>
            </a:r>
            <a:r>
              <a:rPr lang="de-DE" sz="2400" b="1" i="0" dirty="0" smtClean="0">
                <a:solidFill>
                  <a:srgbClr val="FF0000"/>
                </a:solidFill>
              </a:rPr>
              <a:t>10</a:t>
            </a:r>
            <a:r>
              <a:rPr lang="de-DE" sz="2400" b="1" i="0" baseline="30000" dirty="0" smtClean="0">
                <a:solidFill>
                  <a:srgbClr val="FF0000"/>
                </a:solidFill>
              </a:rPr>
              <a:t>21 </a:t>
            </a:r>
            <a:r>
              <a:rPr lang="de-DE" sz="2400" b="1" i="0" dirty="0">
                <a:solidFill>
                  <a:srgbClr val="FF0000"/>
                </a:solidFill>
              </a:rPr>
              <a:t>W/cm</a:t>
            </a:r>
            <a:r>
              <a:rPr lang="de-DE" sz="2400" b="1" i="0" baseline="30000" dirty="0">
                <a:solidFill>
                  <a:srgbClr val="FF0000"/>
                </a:solidFill>
              </a:rPr>
              <a:t>2</a:t>
            </a:r>
            <a:endParaRPr lang="de-DE" sz="2400" b="1" i="0" dirty="0">
              <a:solidFill>
                <a:srgbClr val="FF0000"/>
              </a:solidFill>
            </a:endParaRPr>
          </a:p>
        </p:txBody>
      </p:sp>
      <p:pic>
        <p:nvPicPr>
          <p:cNvPr id="27651" name="Picture 3" descr="D:\Physics\Jena\Vorträge\Kolloquium_UniDortmund_2011\Sonn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4396" y="1052736"/>
            <a:ext cx="2864108" cy="3816424"/>
          </a:xfrm>
          <a:prstGeom prst="rect">
            <a:avLst/>
          </a:prstGeom>
          <a:noFill/>
        </p:spPr>
      </p:pic>
      <p:pic>
        <p:nvPicPr>
          <p:cNvPr id="21" name="Picture 1" descr="C:\Dokumente und Einstellungen\kaluza\Desktop\Antrittsvorlesung\HoheIntensität\er001-111.jpg"/>
          <p:cNvPicPr>
            <a:picLocks noChangeAspect="1" noChangeArrowheads="1"/>
          </p:cNvPicPr>
          <p:nvPr/>
        </p:nvPicPr>
        <p:blipFill>
          <a:blip r:embed="rId7" cstate="print"/>
          <a:srcRect r="3264" b="3264"/>
          <a:stretch>
            <a:fillRect/>
          </a:stretch>
        </p:blipFill>
        <p:spPr bwMode="auto">
          <a:xfrm>
            <a:off x="2988184" y="3357352"/>
            <a:ext cx="3240000" cy="3240000"/>
          </a:xfrm>
          <a:prstGeom prst="rect">
            <a:avLst/>
          </a:prstGeom>
          <a:noFill/>
        </p:spPr>
      </p:pic>
      <p:pic>
        <p:nvPicPr>
          <p:cNvPr id="22" name="Picture 15" descr="linse"/>
          <p:cNvPicPr>
            <a:picLocks noChangeAspect="1" noChangeArrowheads="1"/>
          </p:cNvPicPr>
          <p:nvPr/>
        </p:nvPicPr>
        <p:blipFill>
          <a:blip r:embed="rId8" cstate="print"/>
          <a:srcRect r="73730" b="1268"/>
          <a:stretch>
            <a:fillRect/>
          </a:stretch>
        </p:blipFill>
        <p:spPr bwMode="auto">
          <a:xfrm>
            <a:off x="35496" y="3069400"/>
            <a:ext cx="4524542" cy="3960000"/>
          </a:xfrm>
          <a:prstGeom prst="rect">
            <a:avLst/>
          </a:prstGeom>
          <a:noFill/>
        </p:spPr>
      </p:pic>
      <p:pic>
        <p:nvPicPr>
          <p:cNvPr id="15" name="Grafik 1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524311" y="1546110"/>
            <a:ext cx="2795016" cy="432054"/>
          </a:xfrm>
          <a:prstGeom prst="rect">
            <a:avLst/>
          </a:prstGeom>
        </p:spPr>
      </p:pic>
      <p:pic>
        <p:nvPicPr>
          <p:cNvPr id="14" name="Grafik 13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79511" y="2122183"/>
            <a:ext cx="5355336" cy="405384"/>
          </a:xfrm>
          <a:prstGeom prst="rect">
            <a:avLst/>
          </a:prstGeom>
        </p:spPr>
      </p:pic>
      <p:pic>
        <p:nvPicPr>
          <p:cNvPr id="13" name="Grafik 12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251520" y="2708920"/>
            <a:ext cx="5678043" cy="37071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Ultra-High Intensities?</a:t>
            </a:r>
            <a:endParaRPr lang="en-US" dirty="0"/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8532440" y="6203404"/>
            <a:ext cx="504056" cy="457200"/>
          </a:xfrm>
        </p:spPr>
        <p:txBody>
          <a:bodyPr/>
          <a:lstStyle/>
          <a:p>
            <a:pPr defTabSz="457200">
              <a:defRPr/>
            </a:pPr>
            <a:fld id="{60BA2BA8-2C03-4169-BCDF-D8D3906B1795}" type="slidenum">
              <a:rPr lang="en-US" smtClean="0">
                <a:solidFill>
                  <a:prstClr val="black"/>
                </a:solidFill>
                <a:ea typeface="ＭＳ Ｐゴシック"/>
              </a:rPr>
              <a:pPr defTabSz="457200">
                <a:defRPr/>
              </a:pPr>
              <a:t>8</a:t>
            </a:fld>
            <a:endParaRPr lang="en-US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6300192" y="4913218"/>
            <a:ext cx="27983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de-DE" sz="2000" b="1" i="0" dirty="0" smtClean="0"/>
              <a:t>Focus </a:t>
            </a:r>
            <a:r>
              <a:rPr lang="de-DE" sz="2000" b="1" i="0" dirty="0" err="1" smtClean="0"/>
              <a:t>to</a:t>
            </a:r>
            <a:r>
              <a:rPr lang="de-DE" sz="2000" b="1" i="0" dirty="0" smtClean="0"/>
              <a:t> a </a:t>
            </a:r>
            <a:r>
              <a:rPr lang="de-DE" sz="2000" b="1" i="0" dirty="0" err="1" smtClean="0"/>
              <a:t>spot</a:t>
            </a:r>
            <a:r>
              <a:rPr lang="de-DE" sz="2000" b="1" i="0" dirty="0" smtClean="0"/>
              <a:t> </a:t>
            </a:r>
            <a:r>
              <a:rPr lang="de-DE" sz="2000" b="1" i="0" dirty="0" err="1" smtClean="0"/>
              <a:t>with</a:t>
            </a:r>
            <a:endParaRPr lang="de-DE" sz="2000" b="1" i="0" dirty="0"/>
          </a:p>
        </p:txBody>
      </p:sp>
      <p:pic>
        <p:nvPicPr>
          <p:cNvPr id="27651" name="Picture 3" descr="D:\Physics\Jena\Vorträge\Kolloquium_UniDortmund_2011\Sonn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4396" y="1052736"/>
            <a:ext cx="2864108" cy="3816424"/>
          </a:xfrm>
          <a:prstGeom prst="rect">
            <a:avLst/>
          </a:prstGeom>
          <a:noFill/>
        </p:spPr>
      </p:pic>
      <p:sp>
        <p:nvSpPr>
          <p:cNvPr id="13" name="Rechteck 12"/>
          <p:cNvSpPr/>
          <p:nvPr/>
        </p:nvSpPr>
        <p:spPr>
          <a:xfrm>
            <a:off x="2973076" y="3344336"/>
            <a:ext cx="3240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Picture 1" descr="C:\Dokumente und Einstellungen\kaluza\Desktop\Antrittsvorlesung\HoheIntensität\er001-111.jpg"/>
          <p:cNvPicPr>
            <a:picLocks noChangeAspect="1" noChangeArrowheads="1"/>
          </p:cNvPicPr>
          <p:nvPr/>
        </p:nvPicPr>
        <p:blipFill>
          <a:blip r:embed="rId7" cstate="print"/>
          <a:srcRect r="3264" b="3264"/>
          <a:stretch>
            <a:fillRect/>
          </a:stretch>
        </p:blipFill>
        <p:spPr bwMode="auto">
          <a:xfrm>
            <a:off x="2988184" y="3357352"/>
            <a:ext cx="3240000" cy="3240000"/>
          </a:xfrm>
          <a:prstGeom prst="rect">
            <a:avLst/>
          </a:prstGeom>
          <a:noFill/>
        </p:spPr>
      </p:pic>
      <p:sp>
        <p:nvSpPr>
          <p:cNvPr id="15" name="Rechteck 14"/>
          <p:cNvSpPr/>
          <p:nvPr/>
        </p:nvSpPr>
        <p:spPr>
          <a:xfrm>
            <a:off x="2986092" y="3355260"/>
            <a:ext cx="3240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Picture 3" descr="linse"/>
          <p:cNvPicPr>
            <a:picLocks noChangeAspect="1" noChangeArrowheads="1"/>
          </p:cNvPicPr>
          <p:nvPr/>
        </p:nvPicPr>
        <p:blipFill>
          <a:blip r:embed="rId8" cstate="print"/>
          <a:srcRect l="27603" b="1268"/>
          <a:stretch>
            <a:fillRect/>
          </a:stretch>
        </p:blipFill>
        <p:spPr bwMode="auto">
          <a:xfrm>
            <a:off x="65510" y="2798291"/>
            <a:ext cx="4506490" cy="3960000"/>
          </a:xfrm>
          <a:prstGeom prst="rect">
            <a:avLst/>
          </a:prstGeom>
          <a:noFill/>
        </p:spPr>
      </p:pic>
      <p:sp>
        <p:nvSpPr>
          <p:cNvPr id="17" name="Explosion 1 16"/>
          <p:cNvSpPr/>
          <p:nvPr/>
        </p:nvSpPr>
        <p:spPr>
          <a:xfrm>
            <a:off x="4355976" y="4566380"/>
            <a:ext cx="432048" cy="504056"/>
          </a:xfrm>
          <a:prstGeom prst="irregularSeal1">
            <a:avLst/>
          </a:prstGeom>
          <a:gradFill flip="none" rotWithShape="1">
            <a:gsLst>
              <a:gs pos="0">
                <a:srgbClr val="FFF200">
                  <a:alpha val="10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xplosion 1 17"/>
          <p:cNvSpPr/>
          <p:nvPr/>
        </p:nvSpPr>
        <p:spPr>
          <a:xfrm>
            <a:off x="4355976" y="4581128"/>
            <a:ext cx="432048" cy="504056"/>
          </a:xfrm>
          <a:prstGeom prst="irregularSeal1">
            <a:avLst/>
          </a:prstGeom>
          <a:gradFill flip="none" rotWithShape="1">
            <a:gsLst>
              <a:gs pos="0">
                <a:srgbClr val="FFF200">
                  <a:alpha val="50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xplosion 1 18"/>
          <p:cNvSpPr/>
          <p:nvPr/>
        </p:nvSpPr>
        <p:spPr>
          <a:xfrm>
            <a:off x="4355976" y="4581128"/>
            <a:ext cx="432048" cy="504056"/>
          </a:xfrm>
          <a:prstGeom prst="irregularSeal1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740828" y="3645024"/>
            <a:ext cx="96212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2800" b="0" i="0" dirty="0" smtClean="0">
                <a:solidFill>
                  <a:schemeClr val="bg1"/>
                </a:solidFill>
              </a:rPr>
              <a:t>?</a:t>
            </a:r>
            <a:endParaRPr lang="de-DE" sz="12800" b="0" i="0" dirty="0">
              <a:solidFill>
                <a:schemeClr val="bg1"/>
              </a:solidFill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6246750" y="5497487"/>
            <a:ext cx="280831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/>
            <a:r>
              <a:rPr lang="de-DE" sz="1900" b="1" i="0" dirty="0" smtClean="0">
                <a:solidFill>
                  <a:srgbClr val="FF0000"/>
                </a:solidFill>
              </a:rPr>
              <a:t>(1 mm)</a:t>
            </a:r>
            <a:r>
              <a:rPr lang="de-DE" sz="1900" b="1" i="0" baseline="30000" dirty="0" smtClean="0">
                <a:solidFill>
                  <a:srgbClr val="FF0000"/>
                </a:solidFill>
              </a:rPr>
              <a:t>2</a:t>
            </a:r>
            <a:r>
              <a:rPr lang="de-DE" sz="1900" b="1" i="0" dirty="0">
                <a:solidFill>
                  <a:srgbClr val="FF0000"/>
                </a:solidFill>
              </a:rPr>
              <a:t>: </a:t>
            </a:r>
            <a:r>
              <a:rPr lang="de-DE" sz="1900" b="1" dirty="0">
                <a:solidFill>
                  <a:srgbClr val="FF0000"/>
                </a:solidFill>
              </a:rPr>
              <a:t>I </a:t>
            </a:r>
            <a:r>
              <a:rPr lang="de-DE" sz="1900" b="1" i="0" dirty="0">
                <a:solidFill>
                  <a:srgbClr val="FF0000"/>
                </a:solidFill>
              </a:rPr>
              <a:t>= </a:t>
            </a:r>
            <a:r>
              <a:rPr lang="de-DE" sz="1900" b="1" i="0" dirty="0" smtClean="0">
                <a:solidFill>
                  <a:srgbClr val="FF0000"/>
                </a:solidFill>
              </a:rPr>
              <a:t>10</a:t>
            </a:r>
            <a:r>
              <a:rPr lang="de-DE" sz="1900" b="1" i="0" baseline="30000" dirty="0" smtClean="0">
                <a:solidFill>
                  <a:srgbClr val="FF0000"/>
                </a:solidFill>
              </a:rPr>
              <a:t>19</a:t>
            </a:r>
            <a:r>
              <a:rPr lang="de-DE" sz="1900" b="1" i="0" dirty="0" smtClean="0">
                <a:solidFill>
                  <a:srgbClr val="FF0000"/>
                </a:solidFill>
              </a:rPr>
              <a:t> W/cm</a:t>
            </a:r>
            <a:r>
              <a:rPr lang="de-DE" sz="1900" b="1" i="0" baseline="30000" dirty="0" smtClean="0">
                <a:solidFill>
                  <a:srgbClr val="FF0000"/>
                </a:solidFill>
              </a:rPr>
              <a:t>2</a:t>
            </a:r>
            <a:endParaRPr lang="de-DE" sz="1900" b="1" i="0" baseline="30000" dirty="0">
              <a:solidFill>
                <a:srgbClr val="FF0000"/>
              </a:solidFill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6030726" y="5785519"/>
            <a:ext cx="302433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/>
            <a:r>
              <a:rPr lang="de-DE" sz="1900" b="1" i="0" dirty="0" smtClean="0">
                <a:solidFill>
                  <a:srgbClr val="FFC000"/>
                </a:solidFill>
              </a:rPr>
              <a:t>(0.1 mm)</a:t>
            </a:r>
            <a:r>
              <a:rPr lang="de-DE" sz="1900" b="1" i="0" baseline="30000" dirty="0" smtClean="0">
                <a:solidFill>
                  <a:srgbClr val="FFC000"/>
                </a:solidFill>
              </a:rPr>
              <a:t>2</a:t>
            </a:r>
            <a:r>
              <a:rPr lang="de-DE" sz="1900" b="1" i="0" dirty="0">
                <a:solidFill>
                  <a:srgbClr val="FFC000"/>
                </a:solidFill>
              </a:rPr>
              <a:t>: </a:t>
            </a:r>
            <a:r>
              <a:rPr lang="de-DE" sz="1900" b="1" dirty="0">
                <a:solidFill>
                  <a:srgbClr val="FFC000"/>
                </a:solidFill>
              </a:rPr>
              <a:t>I </a:t>
            </a:r>
            <a:r>
              <a:rPr lang="de-DE" sz="1900" b="1" i="0" dirty="0">
                <a:solidFill>
                  <a:srgbClr val="FFC000"/>
                </a:solidFill>
              </a:rPr>
              <a:t>= </a:t>
            </a:r>
            <a:r>
              <a:rPr lang="de-DE" sz="1900" b="1" i="0" dirty="0" smtClean="0">
                <a:solidFill>
                  <a:srgbClr val="FFC000"/>
                </a:solidFill>
              </a:rPr>
              <a:t>10</a:t>
            </a:r>
            <a:r>
              <a:rPr lang="de-DE" sz="1900" b="1" i="0" baseline="30000" dirty="0" smtClean="0">
                <a:solidFill>
                  <a:srgbClr val="FFC000"/>
                </a:solidFill>
              </a:rPr>
              <a:t>21</a:t>
            </a:r>
            <a:r>
              <a:rPr lang="de-DE" sz="1900" b="1" i="0" dirty="0" smtClean="0">
                <a:solidFill>
                  <a:srgbClr val="FFC000"/>
                </a:solidFill>
              </a:rPr>
              <a:t> W/cm</a:t>
            </a:r>
            <a:r>
              <a:rPr lang="de-DE" sz="1900" b="1" i="0" baseline="30000" dirty="0" smtClean="0">
                <a:solidFill>
                  <a:srgbClr val="FFC000"/>
                </a:solidFill>
              </a:rPr>
              <a:t>2</a:t>
            </a:r>
            <a:endParaRPr lang="de-DE" sz="1900" b="1" i="0" baseline="30000" dirty="0">
              <a:solidFill>
                <a:srgbClr val="FFC000"/>
              </a:solidFill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6318758" y="5209455"/>
            <a:ext cx="273630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/>
            <a:r>
              <a:rPr lang="de-DE" sz="1900" b="1" i="0" dirty="0" smtClean="0"/>
              <a:t>(1 cm)</a:t>
            </a:r>
            <a:r>
              <a:rPr lang="de-DE" sz="1900" b="1" i="0" baseline="30000" dirty="0" smtClean="0"/>
              <a:t>2</a:t>
            </a:r>
            <a:r>
              <a:rPr lang="de-DE" sz="1900" b="1" i="0" dirty="0"/>
              <a:t>: </a:t>
            </a:r>
            <a:r>
              <a:rPr lang="de-DE" sz="1900" b="1" dirty="0"/>
              <a:t>I </a:t>
            </a:r>
            <a:r>
              <a:rPr lang="de-DE" sz="1900" b="1" i="0" dirty="0"/>
              <a:t>= 10</a:t>
            </a:r>
            <a:r>
              <a:rPr lang="de-DE" sz="1900" b="1" i="0" baseline="30000" dirty="0"/>
              <a:t>17</a:t>
            </a:r>
            <a:r>
              <a:rPr lang="de-DE" sz="1900" b="1" i="0" dirty="0"/>
              <a:t> </a:t>
            </a:r>
            <a:r>
              <a:rPr lang="de-DE" sz="1900" b="1" i="0" dirty="0" smtClean="0"/>
              <a:t>W/cm</a:t>
            </a:r>
            <a:r>
              <a:rPr lang="de-DE" sz="1900" b="1" i="0" baseline="30000" dirty="0" smtClean="0"/>
              <a:t>2</a:t>
            </a:r>
            <a:endParaRPr lang="de-DE" sz="1900" b="1" i="0" baseline="30000" dirty="0"/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3244850" y="1023119"/>
            <a:ext cx="23033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I</a:t>
            </a:r>
            <a:r>
              <a:rPr lang="de-DE" sz="2400" b="1" i="0" baseline="-25000" dirty="0">
                <a:solidFill>
                  <a:srgbClr val="FF0000"/>
                </a:solidFill>
              </a:rPr>
              <a:t>L</a:t>
            </a:r>
            <a:r>
              <a:rPr lang="de-DE" sz="2400" b="1" dirty="0">
                <a:solidFill>
                  <a:srgbClr val="FF0000"/>
                </a:solidFill>
              </a:rPr>
              <a:t> </a:t>
            </a:r>
            <a:r>
              <a:rPr lang="de-DE" sz="2400" b="1" dirty="0" smtClean="0">
                <a:solidFill>
                  <a:srgbClr val="FF0000"/>
                </a:solidFill>
              </a:rPr>
              <a:t>~ </a:t>
            </a:r>
            <a:r>
              <a:rPr lang="de-DE" sz="2400" b="1" i="0" dirty="0" smtClean="0">
                <a:solidFill>
                  <a:srgbClr val="FF0000"/>
                </a:solidFill>
              </a:rPr>
              <a:t>10</a:t>
            </a:r>
            <a:r>
              <a:rPr lang="de-DE" sz="2400" b="1" i="0" baseline="30000" dirty="0" smtClean="0">
                <a:solidFill>
                  <a:srgbClr val="FF0000"/>
                </a:solidFill>
              </a:rPr>
              <a:t>21 </a:t>
            </a:r>
            <a:r>
              <a:rPr lang="de-DE" sz="2400" b="1" i="0" dirty="0">
                <a:solidFill>
                  <a:srgbClr val="FF0000"/>
                </a:solidFill>
              </a:rPr>
              <a:t>W/cm</a:t>
            </a:r>
            <a:r>
              <a:rPr lang="de-DE" sz="2400" b="1" i="0" baseline="30000" dirty="0">
                <a:solidFill>
                  <a:srgbClr val="FF0000"/>
                </a:solidFill>
              </a:rPr>
              <a:t>2</a:t>
            </a:r>
            <a:endParaRPr lang="de-DE" sz="2400" b="1" i="0" dirty="0">
              <a:solidFill>
                <a:srgbClr val="FF0000"/>
              </a:solidFill>
            </a:endParaRPr>
          </a:p>
        </p:txBody>
      </p:sp>
      <p:pic>
        <p:nvPicPr>
          <p:cNvPr id="40" name="Grafik 3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524311" y="1546110"/>
            <a:ext cx="2795016" cy="432054"/>
          </a:xfrm>
          <a:prstGeom prst="rect">
            <a:avLst/>
          </a:prstGeom>
        </p:spPr>
      </p:pic>
      <p:pic>
        <p:nvPicPr>
          <p:cNvPr id="39" name="Grafik 3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79511" y="2122183"/>
            <a:ext cx="5355336" cy="405384"/>
          </a:xfrm>
          <a:prstGeom prst="rect">
            <a:avLst/>
          </a:prstGeom>
        </p:spPr>
      </p:pic>
      <p:pic>
        <p:nvPicPr>
          <p:cNvPr id="38" name="Grafik 37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251520" y="2708920"/>
            <a:ext cx="5678043" cy="37071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0" y="6596063"/>
            <a:ext cx="9144000" cy="280987"/>
          </a:xfrm>
          <a:prstGeom prst="rect">
            <a:avLst/>
          </a:prstGeom>
        </p:spPr>
        <p:txBody>
          <a:bodyPr/>
          <a:lstStyle/>
          <a:p>
            <a:r>
              <a:rPr lang="de-DE"/>
              <a:t>M. </a:t>
            </a:r>
            <a:r>
              <a:rPr lang="en-GB"/>
              <a:t>C. </a:t>
            </a:r>
            <a:r>
              <a:rPr lang="de-DE"/>
              <a:t>Kaluza </a:t>
            </a:r>
            <a:r>
              <a:rPr lang="en-GB">
                <a:cs typeface="Arial" charset="0"/>
              </a:rPr>
              <a:t>•</a:t>
            </a:r>
            <a:r>
              <a:rPr lang="en-GB"/>
              <a:t> </a:t>
            </a:r>
            <a:r>
              <a:rPr lang="de-DE"/>
              <a:t>Particle Acceleration with High-Intensity Lasers </a:t>
            </a:r>
            <a:r>
              <a:rPr lang="en-GB">
                <a:cs typeface="Arial" charset="0"/>
              </a:rPr>
              <a:t>•</a:t>
            </a:r>
            <a:r>
              <a:rPr lang="en-GB"/>
              <a:t> </a:t>
            </a:r>
            <a:r>
              <a:rPr lang="en-GB">
                <a:cs typeface="Arial" charset="0"/>
              </a:rPr>
              <a:t>ANKA-seminar • </a:t>
            </a:r>
            <a:r>
              <a:rPr lang="de-DE"/>
              <a:t>11</a:t>
            </a:r>
            <a:r>
              <a:rPr lang="de-DE" baseline="30000"/>
              <a:t>th</a:t>
            </a:r>
            <a:r>
              <a:rPr lang="de-DE"/>
              <a:t> November 2009      </a:t>
            </a:r>
            <a:fld id="{8F602366-FB7C-4985-88D3-00C8FD7A6F87}" type="slidenum">
              <a:rPr lang="de-DE"/>
              <a:pPr/>
              <a:t>9</a:t>
            </a:fld>
            <a:endParaRPr lang="de-DE"/>
          </a:p>
        </p:txBody>
      </p:sp>
      <p:sp>
        <p:nvSpPr>
          <p:cNvPr id="64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en-US" b="0" i="0">
              <a:latin typeface="Times New Roman" pitchFamily="18" charset="0"/>
            </a:endParaRPr>
          </a:p>
        </p:txBody>
      </p:sp>
      <p:pic>
        <p:nvPicPr>
          <p:cNvPr id="643075" name="Picture 3" descr="Laser von oben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901700"/>
            <a:ext cx="8328025" cy="55292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43077" name="Text Box 5"/>
          <p:cNvSpPr txBox="1">
            <a:spLocks noChangeArrowheads="1"/>
          </p:cNvSpPr>
          <p:nvPr/>
        </p:nvSpPr>
        <p:spPr bwMode="auto">
          <a:xfrm>
            <a:off x="2070100" y="1890713"/>
            <a:ext cx="4881465" cy="3323987"/>
          </a:xfrm>
          <a:prstGeom prst="rect">
            <a:avLst/>
          </a:prstGeom>
          <a:solidFill>
            <a:srgbClr val="000000">
              <a:alpha val="69804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ct val="100000"/>
              </a:spcAft>
            </a:pPr>
            <a:r>
              <a:rPr lang="de-DE" sz="2000" b="0" i="0" dirty="0" smtClean="0">
                <a:solidFill>
                  <a:srgbClr val="FFFF99"/>
                </a:solidFill>
                <a:cs typeface="Arial" charset="0"/>
              </a:rPr>
              <a:t>Ultra-Short Pulse </a:t>
            </a:r>
            <a:r>
              <a:rPr lang="de-DE" sz="2000" b="0" i="0" dirty="0">
                <a:solidFill>
                  <a:srgbClr val="FFFF99"/>
                </a:solidFill>
                <a:cs typeface="Arial" charset="0"/>
              </a:rPr>
              <a:t>CPA </a:t>
            </a:r>
            <a:r>
              <a:rPr lang="de-DE" sz="2000" b="0" i="0" dirty="0" err="1">
                <a:solidFill>
                  <a:srgbClr val="FFFF99"/>
                </a:solidFill>
                <a:cs typeface="Arial" charset="0"/>
              </a:rPr>
              <a:t>Ti:Sapphire</a:t>
            </a:r>
            <a:r>
              <a:rPr lang="de-DE" sz="2000" b="0" i="0" dirty="0">
                <a:solidFill>
                  <a:srgbClr val="FFFF99"/>
                </a:solidFill>
                <a:cs typeface="Arial" charset="0"/>
              </a:rPr>
              <a:t> Laser</a:t>
            </a:r>
          </a:p>
          <a:p>
            <a:pPr defTabSz="490538">
              <a:spcBef>
                <a:spcPct val="0"/>
              </a:spcBef>
              <a:spcAft>
                <a:spcPct val="25000"/>
              </a:spcAft>
              <a:tabLst>
                <a:tab pos="622300" algn="l"/>
              </a:tabLst>
            </a:pPr>
            <a:r>
              <a:rPr lang="de-DE" sz="2000" b="0" i="0" dirty="0" smtClean="0">
                <a:solidFill>
                  <a:srgbClr val="FFFF99"/>
                </a:solidFill>
                <a:cs typeface="Arial" charset="0"/>
              </a:rPr>
              <a:t>	</a:t>
            </a:r>
            <a:r>
              <a:rPr lang="de-DE" sz="2000" b="0" i="0" dirty="0" err="1" smtClean="0">
                <a:solidFill>
                  <a:srgbClr val="FFFF99"/>
                </a:solidFill>
                <a:cs typeface="Arial" charset="0"/>
              </a:rPr>
              <a:t>wavelength</a:t>
            </a:r>
            <a:r>
              <a:rPr lang="de-DE" sz="2000" b="0" i="0" dirty="0">
                <a:solidFill>
                  <a:srgbClr val="FFFF99"/>
                </a:solidFill>
                <a:cs typeface="Arial" charset="0"/>
              </a:rPr>
              <a:t>: 		800 </a:t>
            </a:r>
            <a:r>
              <a:rPr lang="de-DE" sz="2000" b="0" i="0" dirty="0" err="1">
                <a:solidFill>
                  <a:srgbClr val="FFFF99"/>
                </a:solidFill>
                <a:cs typeface="Arial" charset="0"/>
              </a:rPr>
              <a:t>nm</a:t>
            </a:r>
            <a:endParaRPr lang="de-DE" sz="2000" b="0" i="0" dirty="0">
              <a:solidFill>
                <a:srgbClr val="FFFF99"/>
              </a:solidFill>
              <a:cs typeface="Arial" charset="0"/>
            </a:endParaRPr>
          </a:p>
          <a:p>
            <a:pPr defTabSz="490538">
              <a:spcBef>
                <a:spcPct val="0"/>
              </a:spcBef>
              <a:spcAft>
                <a:spcPct val="25000"/>
              </a:spcAft>
              <a:tabLst>
                <a:tab pos="622300" algn="l"/>
              </a:tabLst>
            </a:pPr>
            <a:r>
              <a:rPr lang="de-DE" sz="2000" b="0" i="0" dirty="0">
                <a:solidFill>
                  <a:srgbClr val="FFFF99"/>
                </a:solidFill>
                <a:cs typeface="Arial" charset="0"/>
              </a:rPr>
              <a:t>	pulse </a:t>
            </a:r>
            <a:r>
              <a:rPr lang="de-DE" sz="2000" b="0" i="0" dirty="0" err="1">
                <a:solidFill>
                  <a:srgbClr val="FFFF99"/>
                </a:solidFill>
                <a:cs typeface="Arial" charset="0"/>
              </a:rPr>
              <a:t>duration</a:t>
            </a:r>
            <a:r>
              <a:rPr lang="de-DE" sz="2000" b="0" i="0" dirty="0">
                <a:solidFill>
                  <a:srgbClr val="FFFF99"/>
                </a:solidFill>
                <a:cs typeface="Arial" charset="0"/>
              </a:rPr>
              <a:t>: 	 	  </a:t>
            </a:r>
            <a:r>
              <a:rPr lang="de-DE" sz="2000" b="0" i="0" dirty="0" smtClean="0">
                <a:solidFill>
                  <a:srgbClr val="FFFF99"/>
                </a:solidFill>
                <a:cs typeface="Arial" charset="0"/>
              </a:rPr>
              <a:t>30 </a:t>
            </a:r>
            <a:r>
              <a:rPr lang="de-DE" sz="2000" b="0" i="0" dirty="0" err="1">
                <a:solidFill>
                  <a:srgbClr val="FFFF99"/>
                </a:solidFill>
                <a:cs typeface="Arial" charset="0"/>
              </a:rPr>
              <a:t>fs</a:t>
            </a:r>
            <a:endParaRPr lang="de-DE" sz="2000" b="0" i="0" dirty="0">
              <a:solidFill>
                <a:srgbClr val="FFFF99"/>
              </a:solidFill>
              <a:cs typeface="Arial" charset="0"/>
            </a:endParaRPr>
          </a:p>
          <a:p>
            <a:pPr defTabSz="490538">
              <a:spcBef>
                <a:spcPct val="0"/>
              </a:spcBef>
              <a:spcAft>
                <a:spcPct val="25000"/>
              </a:spcAft>
              <a:tabLst>
                <a:tab pos="622300" algn="l"/>
              </a:tabLst>
            </a:pPr>
            <a:r>
              <a:rPr lang="de-DE" sz="2000" b="0" i="0" dirty="0">
                <a:solidFill>
                  <a:srgbClr val="FFFF99"/>
                </a:solidFill>
                <a:cs typeface="Arial" charset="0"/>
              </a:rPr>
              <a:t>	pulse </a:t>
            </a:r>
            <a:r>
              <a:rPr lang="de-DE" sz="2000" b="0" i="0" dirty="0" err="1">
                <a:solidFill>
                  <a:srgbClr val="FFFF99"/>
                </a:solidFill>
                <a:cs typeface="Arial" charset="0"/>
              </a:rPr>
              <a:t>energy</a:t>
            </a:r>
            <a:r>
              <a:rPr lang="de-DE" sz="2000" b="0" i="0" dirty="0">
                <a:solidFill>
                  <a:srgbClr val="FFFF99"/>
                </a:solidFill>
                <a:cs typeface="Arial" charset="0"/>
              </a:rPr>
              <a:t>: 		</a:t>
            </a:r>
            <a:r>
              <a:rPr lang="de-DE" sz="2000" b="0" i="0" dirty="0" smtClean="0">
                <a:solidFill>
                  <a:srgbClr val="FFFF99"/>
                </a:solidFill>
                <a:cs typeface="Arial" charset="0"/>
              </a:rPr>
              <a:t>900 </a:t>
            </a:r>
            <a:r>
              <a:rPr lang="de-DE" sz="2000" b="0" i="0" dirty="0" err="1">
                <a:solidFill>
                  <a:srgbClr val="FFFF99"/>
                </a:solidFill>
                <a:cs typeface="Arial" charset="0"/>
              </a:rPr>
              <a:t>mJ</a:t>
            </a:r>
            <a:endParaRPr lang="de-DE" sz="2000" b="0" i="0" dirty="0">
              <a:solidFill>
                <a:srgbClr val="FFFF99"/>
              </a:solidFill>
              <a:cs typeface="Arial" charset="0"/>
            </a:endParaRPr>
          </a:p>
          <a:p>
            <a:pPr defTabSz="490538">
              <a:spcBef>
                <a:spcPct val="0"/>
              </a:spcBef>
              <a:spcAft>
                <a:spcPct val="25000"/>
              </a:spcAft>
              <a:tabLst>
                <a:tab pos="622300" algn="l"/>
              </a:tabLst>
            </a:pPr>
            <a:r>
              <a:rPr lang="de-DE" sz="2000" b="0" i="0" dirty="0">
                <a:solidFill>
                  <a:srgbClr val="FFFF99"/>
                </a:solidFill>
                <a:cs typeface="Arial" charset="0"/>
              </a:rPr>
              <a:t>	</a:t>
            </a:r>
            <a:r>
              <a:rPr lang="de-DE" sz="2000" b="0" i="0" dirty="0" err="1" smtClean="0">
                <a:solidFill>
                  <a:srgbClr val="FFFF99"/>
                </a:solidFill>
                <a:cs typeface="Arial" charset="0"/>
              </a:rPr>
              <a:t>peak</a:t>
            </a:r>
            <a:r>
              <a:rPr lang="de-DE" sz="2000" b="0" i="0" dirty="0" smtClean="0">
                <a:solidFill>
                  <a:srgbClr val="FFFF99"/>
                </a:solidFill>
                <a:cs typeface="Arial" charset="0"/>
              </a:rPr>
              <a:t> power</a:t>
            </a:r>
            <a:r>
              <a:rPr lang="de-DE" sz="2000" b="0" i="0" dirty="0">
                <a:solidFill>
                  <a:srgbClr val="FFFF99"/>
                </a:solidFill>
                <a:cs typeface="Arial" charset="0"/>
              </a:rPr>
              <a:t>: 	</a:t>
            </a:r>
            <a:r>
              <a:rPr lang="de-DE" sz="2000" b="0" i="0" dirty="0" smtClean="0">
                <a:solidFill>
                  <a:srgbClr val="FFFF99"/>
                </a:solidFill>
                <a:cs typeface="Arial" charset="0"/>
              </a:rPr>
              <a:t>	30 </a:t>
            </a:r>
            <a:r>
              <a:rPr lang="de-DE" sz="2000" b="0" i="0" dirty="0">
                <a:solidFill>
                  <a:srgbClr val="FFFF99"/>
                </a:solidFill>
                <a:cs typeface="Arial" charset="0"/>
              </a:rPr>
              <a:t>TW</a:t>
            </a:r>
          </a:p>
          <a:p>
            <a:pPr defTabSz="490538">
              <a:spcBef>
                <a:spcPct val="0"/>
              </a:spcBef>
              <a:spcAft>
                <a:spcPct val="25000"/>
              </a:spcAft>
              <a:tabLst>
                <a:tab pos="622300" algn="l"/>
              </a:tabLst>
            </a:pPr>
            <a:r>
              <a:rPr lang="de-DE" sz="2000" b="0" i="0" dirty="0">
                <a:solidFill>
                  <a:srgbClr val="FFFF99"/>
                </a:solidFill>
                <a:cs typeface="Arial" charset="0"/>
              </a:rPr>
              <a:t>	</a:t>
            </a:r>
            <a:r>
              <a:rPr lang="de-DE" sz="2000" b="0" i="0" dirty="0" err="1">
                <a:solidFill>
                  <a:srgbClr val="FFFF99"/>
                </a:solidFill>
                <a:cs typeface="Arial" charset="0"/>
              </a:rPr>
              <a:t>focal</a:t>
            </a:r>
            <a:r>
              <a:rPr lang="de-DE" sz="2000" b="0" i="0" dirty="0">
                <a:solidFill>
                  <a:srgbClr val="FFFF99"/>
                </a:solidFill>
                <a:cs typeface="Arial" charset="0"/>
              </a:rPr>
              <a:t> </a:t>
            </a:r>
            <a:r>
              <a:rPr lang="de-DE" sz="2000" b="0" i="0" dirty="0" err="1">
                <a:solidFill>
                  <a:srgbClr val="FFFF99"/>
                </a:solidFill>
                <a:cs typeface="Arial" charset="0"/>
              </a:rPr>
              <a:t>spot</a:t>
            </a:r>
            <a:r>
              <a:rPr lang="de-DE" sz="2000" b="0" i="0" dirty="0">
                <a:solidFill>
                  <a:srgbClr val="FFFF99"/>
                </a:solidFill>
                <a:cs typeface="Arial" charset="0"/>
              </a:rPr>
              <a:t> </a:t>
            </a:r>
            <a:r>
              <a:rPr lang="de-DE" sz="2000" b="0" i="0" dirty="0" err="1" smtClean="0">
                <a:solidFill>
                  <a:srgbClr val="FFFF99"/>
                </a:solidFill>
                <a:cs typeface="Arial" charset="0"/>
              </a:rPr>
              <a:t>area</a:t>
            </a:r>
            <a:r>
              <a:rPr lang="de-DE" sz="2000" b="0" i="0" dirty="0" smtClean="0">
                <a:solidFill>
                  <a:srgbClr val="FFFF99"/>
                </a:solidFill>
                <a:cs typeface="Arial" charset="0"/>
              </a:rPr>
              <a:t>:</a:t>
            </a:r>
            <a:r>
              <a:rPr lang="de-DE" sz="2000" b="0" i="0" dirty="0">
                <a:solidFill>
                  <a:srgbClr val="FFFF99"/>
                </a:solidFill>
                <a:cs typeface="Arial" charset="0"/>
              </a:rPr>
              <a:t>		&lt;5 </a:t>
            </a:r>
            <a:r>
              <a:rPr lang="de-DE" sz="2000" b="0" i="0" dirty="0">
                <a:solidFill>
                  <a:srgbClr val="FFFF99"/>
                </a:solidFill>
                <a:latin typeface="Symbol" pitchFamily="18" charset="2"/>
                <a:cs typeface="Arial" charset="0"/>
              </a:rPr>
              <a:t>m</a:t>
            </a:r>
            <a:r>
              <a:rPr lang="de-DE" sz="2000" b="0" i="0" dirty="0">
                <a:solidFill>
                  <a:srgbClr val="FFFF99"/>
                </a:solidFill>
                <a:cs typeface="Arial" charset="0"/>
              </a:rPr>
              <a:t>m</a:t>
            </a:r>
            <a:r>
              <a:rPr lang="de-DE" sz="2000" b="0" i="0" baseline="30000" dirty="0">
                <a:solidFill>
                  <a:srgbClr val="FFFF99"/>
                </a:solidFill>
                <a:cs typeface="Arial" charset="0"/>
              </a:rPr>
              <a:t>2</a:t>
            </a:r>
          </a:p>
          <a:p>
            <a:pPr defTabSz="490538">
              <a:spcBef>
                <a:spcPct val="0"/>
              </a:spcBef>
              <a:spcAft>
                <a:spcPct val="25000"/>
              </a:spcAft>
              <a:tabLst>
                <a:tab pos="622300" algn="l"/>
              </a:tabLst>
            </a:pPr>
            <a:r>
              <a:rPr lang="de-DE" sz="2000" b="0" i="0" dirty="0">
                <a:solidFill>
                  <a:srgbClr val="FFFF99"/>
                </a:solidFill>
                <a:cs typeface="Arial" charset="0"/>
              </a:rPr>
              <a:t>	</a:t>
            </a:r>
            <a:r>
              <a:rPr lang="de-DE" sz="2000" b="0" i="0" dirty="0" err="1">
                <a:solidFill>
                  <a:srgbClr val="FFFF99"/>
                </a:solidFill>
                <a:cs typeface="Arial" charset="0"/>
              </a:rPr>
              <a:t>repetition</a:t>
            </a:r>
            <a:r>
              <a:rPr lang="de-DE" sz="2000" b="0" i="0" dirty="0">
                <a:solidFill>
                  <a:srgbClr val="FFFF99"/>
                </a:solidFill>
                <a:cs typeface="Arial" charset="0"/>
              </a:rPr>
              <a:t> rate: 		 10 Hz</a:t>
            </a:r>
          </a:p>
          <a:p>
            <a:pPr defTabSz="490538">
              <a:spcBef>
                <a:spcPct val="0"/>
              </a:spcBef>
              <a:spcAft>
                <a:spcPct val="25000"/>
              </a:spcAft>
              <a:tabLst>
                <a:tab pos="622300" algn="l"/>
              </a:tabLst>
            </a:pPr>
            <a:r>
              <a:rPr lang="de-DE" sz="2000" b="0" i="0" dirty="0">
                <a:solidFill>
                  <a:srgbClr val="FFFF99"/>
                </a:solidFill>
                <a:cs typeface="Arial" charset="0"/>
              </a:rPr>
              <a:t>	max. </a:t>
            </a:r>
            <a:r>
              <a:rPr lang="de-DE" sz="2000" b="0" i="0" dirty="0" err="1">
                <a:solidFill>
                  <a:srgbClr val="FFFF99"/>
                </a:solidFill>
                <a:cs typeface="Arial" charset="0"/>
              </a:rPr>
              <a:t>intensity</a:t>
            </a:r>
            <a:r>
              <a:rPr lang="de-DE" sz="2000" b="0" i="0" dirty="0">
                <a:solidFill>
                  <a:srgbClr val="FFFF99"/>
                </a:solidFill>
                <a:cs typeface="Arial" charset="0"/>
              </a:rPr>
              <a:t>: 	     </a:t>
            </a:r>
            <a:r>
              <a:rPr lang="de-DE" sz="2000" b="0" i="0" dirty="0" smtClean="0">
                <a:solidFill>
                  <a:srgbClr val="FF0000"/>
                </a:solidFill>
                <a:cs typeface="Arial" charset="0"/>
              </a:rPr>
              <a:t>&gt; 10</a:t>
            </a:r>
            <a:r>
              <a:rPr lang="de-DE" sz="2000" b="0" i="0" baseline="30000" dirty="0" smtClean="0">
                <a:solidFill>
                  <a:srgbClr val="FF0000"/>
                </a:solidFill>
                <a:cs typeface="Arial" charset="0"/>
              </a:rPr>
              <a:t>20</a:t>
            </a:r>
            <a:r>
              <a:rPr lang="de-DE" sz="2000" b="0" i="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de-DE" sz="2000" b="0" i="0" dirty="0">
                <a:solidFill>
                  <a:srgbClr val="FF0000"/>
                </a:solidFill>
                <a:cs typeface="Arial" charset="0"/>
              </a:rPr>
              <a:t>W/cm</a:t>
            </a:r>
            <a:r>
              <a:rPr lang="de-DE" sz="2000" b="0" i="0" baseline="30000" dirty="0">
                <a:solidFill>
                  <a:srgbClr val="FF0000"/>
                </a:solidFill>
                <a:cs typeface="Arial" charset="0"/>
              </a:rPr>
              <a:t>2</a:t>
            </a:r>
            <a:endParaRPr lang="de-DE" sz="2000" b="0" i="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>
          <a:xfrm>
            <a:off x="-5516" y="195263"/>
            <a:ext cx="9144000" cy="446087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/>
              </a:rPr>
              <a:t>JETI </a:t>
            </a:r>
            <a:r>
              <a:rPr kumimoji="0" lang="de-DE" sz="3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/>
              </a:rPr>
              <a:t>– the </a:t>
            </a:r>
            <a:r>
              <a:rPr kumimoji="0" lang="de-DE" sz="3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/>
              </a:rPr>
              <a:t>JE</a:t>
            </a:r>
            <a:r>
              <a:rPr kumimoji="0" lang="de-DE" sz="3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/>
              </a:rPr>
              <a:t>na Multi-TW </a:t>
            </a:r>
            <a:r>
              <a:rPr kumimoji="0" lang="de-DE" sz="3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/>
              </a:rPr>
              <a:t>TI</a:t>
            </a:r>
            <a:r>
              <a:rPr kumimoji="0" lang="de-DE" sz="3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/>
              </a:rPr>
              <a:t>:Sapphire Laser</a:t>
            </a:r>
            <a:endParaRPr kumimoji="0" lang="de-DE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07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eqnarray*}&#10;\omega_{\rm p}^2=&#10;\frac{n_{\rm e}e^2}{\varepsilon_0 \left&lt; \gamma_{\rm e} \right&gt; m_{\rm e}}&#10;\end{eqnarray*}&#10;&#10;\end{document}"/>
  <p:tag name="IGUANATEXSIZE" val="2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eqnarray*}&#10;P_{\rm total}=I_{\rm sun}\cdot A_{\rm earth}=1.77\times10^{17}\,{\rm W}&#10;\end{eqnarray*}&#10;&#10;\end{document}"/>
  <p:tag name="IGUANATEXSIZE" val="2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eqnarray*}&#10;\phi_{\rm rot}=&#10;\frac{e}{2m_{\rm e}c}&#10;\int\frac{n_{\rm e}(\vec{r})}{n_{\rm c}}\vec{B}(\vec{r})\cdot&#10;\frac{\vec{k_{\rm probe}}}{k_{\rm probe}}{\rm d}s&#10;\end{eqnarray*}&#10;&#10;\end{document}"/>
  <p:tag name="IGUANATEXSIZE" val="2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eqnarray*}&#10;I_{\rm pol1}=I_0&#10;\left[ &#10;1-\beta_1\sin^2\left(90^\circ-\theta_{\rm pol1}-\phi_{\rm rot} \right)&#10;\right]&#10;\end{eqnarray*}&#10;&#10;\end{document}"/>
  <p:tag name="IGUANATEXSIZE" val="1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eqnarray*}&#10;I_{\rm pol2}=I_0&#10;\left[ &#10;1-\beta_2\sin^2\left(90^\circ+\theta_{\rm pol2}-\phi_{\rm rot} \right)&#10;\right]&#10;\end{eqnarray*}&#10;&#10;\end{document}"/>
  <p:tag name="IGUANATEXSIZE" val="1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eqnarray*}&#10;I_{\rm pol1}/I_{\rm pol2}&#10;\end{eqnarray*}&#10;&#10;\end{document}"/>
  <p:tag name="IGUANATEXSIZE" val="2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eqnarray*}&#10;\lambda_{\rm p}=cT_{\rm p}=\frac{2\pi c}{\omega_{\rm p}}=&#10;2\pi c\sqrt{\frac{\varepsilon_0 m_{\rm e}}{n_{\rm e}e^2}}&#10;\end{eqnarray*}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eqnarray*}&#10;\omega_{\rm p} &gt; \omega_{\rm L}:&#10;\end{eqnarray*}&#10;&#10;\end{document}"/>
  <p:tag name="IGUANATEXSIZE" val="2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eqnarray*}&#10;\omega_{\rm p} &lt; \omega_{\rm L}:&#10;\end{eqnarray*}&#10;&#10;\end{document}"/>
  <p:tag name="IGUANATEXSIZE" val="2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eqnarray*}&#10;\eta=\sqrt{1-\left(\frac{\omega_{\rm p}}{\omega_{\rm L}}\right)^2}\le 1&#10;\end{eqnarray*}&#10;&#10;\end{document}"/>
  <p:tag name="IGUANATEXSIZE" val="2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eqnarray*}&#10;I_{\rm sun}=1370\,{\rm W/m}^2&#10;\end{eqnarray*}&#10;&#10;\end{document}"/>
  <p:tag name="IGUANATEXSIZE" val="2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eqnarray*}&#10;A_{\rm earth}=\pi\cdot r_{\rm earth}^2=1.29\times10^{14}\,{\rm m}^2&#10;\end{eqnarray*}&#10;&#10;\end{document}"/>
  <p:tag name="IGUANATEXSIZE" val="2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eqnarray*}&#10;P_{\rm total}=I_{\rm sun}\cdot A_{\rm earth}=1.77\times10^{17}\,{\rm W}&#10;\end{eqnarray*}&#10;&#10;\end{document}"/>
  <p:tag name="IGUANATEXSIZE" val="2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eqnarray*}&#10;I_{\rm sun}=1370\,{\rm W/m}^2&#10;\end{eqnarray*}&#10;&#10;\end{document}"/>
  <p:tag name="IGUANATEXSIZE" val="2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eqnarray*}&#10;A_{\rm earth}=\pi\cdot r_{\rm earth}^2=1.29\times10^{14}\,{\rm m}^2&#10;\end{eqnarray*}&#10;&#10;\end{document}"/>
  <p:tag name="IGUANATEXSIZE" val="28"/>
</p:tagLst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959</Words>
  <Application>Microsoft Office PowerPoint</Application>
  <PresentationFormat>Bildschirmpräsentation (4:3)</PresentationFormat>
  <Paragraphs>280</Paragraphs>
  <Slides>36</Slides>
  <Notes>18</Notes>
  <HiddenSlides>0</HiddenSlides>
  <MMClips>4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36</vt:i4>
      </vt:variant>
    </vt:vector>
  </HeadingPairs>
  <TitlesOfParts>
    <vt:vector size="40" baseType="lpstr">
      <vt:lpstr>Office-Design</vt:lpstr>
      <vt:lpstr>Equation</vt:lpstr>
      <vt:lpstr>CorelDRAW</vt:lpstr>
      <vt:lpstr>Formel</vt:lpstr>
      <vt:lpstr>Electron acceleration with laser-driven plasma waves: a potential future alternative to conventional accelerators</vt:lpstr>
      <vt:lpstr>Outline</vt:lpstr>
      <vt:lpstr>Outline</vt:lpstr>
      <vt:lpstr>Conventional Particle Accelerators</vt:lpstr>
      <vt:lpstr>Oscillations in a Plasma</vt:lpstr>
      <vt:lpstr>Oscillations in a Plasma</vt:lpstr>
      <vt:lpstr>What are Ultra-High Intensities?</vt:lpstr>
      <vt:lpstr>What are Ultra-High Intensities?</vt:lpstr>
      <vt:lpstr>Folie 9</vt:lpstr>
      <vt:lpstr>POLARIS – Petawatt Optical Laser Amplifier for Radiation Intensive experimentS</vt:lpstr>
      <vt:lpstr>Generation of Plasma Waves</vt:lpstr>
      <vt:lpstr>Generation of Plasma Waves</vt:lpstr>
      <vt:lpstr>Outline</vt:lpstr>
      <vt:lpstr>Acceleration with Waves</vt:lpstr>
      <vt:lpstr>Laser-Wakefield Acceleration</vt:lpstr>
      <vt:lpstr>Laser-Wakefield Acceleration</vt:lpstr>
      <vt:lpstr>Laser-Wakefield Acceleration</vt:lpstr>
      <vt:lpstr>Laser-Wakefield Acceleration</vt:lpstr>
      <vt:lpstr>Laser-Wakefield Acceleration</vt:lpstr>
      <vt:lpstr>Laser-Wakefield Acceleration</vt:lpstr>
      <vt:lpstr>Further Improvements</vt:lpstr>
      <vt:lpstr>The Faraday Effect</vt:lpstr>
      <vt:lpstr>Experimental Setup</vt:lpstr>
      <vt:lpstr>Experimental Setup</vt:lpstr>
      <vt:lpstr>Results: Faraday-Rotation</vt:lpstr>
      <vt:lpstr>Results: Faraday-Rotation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Outline</vt:lpstr>
      <vt:lpstr>Summary</vt:lpstr>
      <vt:lpstr>Folie 36</vt:lpstr>
    </vt:vector>
  </TitlesOfParts>
  <Company>GSI Darmstadt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Stöhlker</dc:creator>
  <cp:lastModifiedBy>kaluza</cp:lastModifiedBy>
  <cp:revision>90</cp:revision>
  <dcterms:created xsi:type="dcterms:W3CDTF">2011-09-04T08:05:29Z</dcterms:created>
  <dcterms:modified xsi:type="dcterms:W3CDTF">2012-11-14T08:41:13Z</dcterms:modified>
</cp:coreProperties>
</file>